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07"/>
  </p:notesMasterIdLst>
  <p:handoutMasterIdLst>
    <p:handoutMasterId r:id="rId108"/>
  </p:handoutMasterIdLst>
  <p:sldIdLst>
    <p:sldId id="268" r:id="rId3"/>
    <p:sldId id="257" r:id="rId4"/>
    <p:sldId id="274" r:id="rId5"/>
    <p:sldId id="276" r:id="rId6"/>
    <p:sldId id="258" r:id="rId7"/>
    <p:sldId id="263" r:id="rId8"/>
    <p:sldId id="271" r:id="rId9"/>
    <p:sldId id="264" r:id="rId10"/>
    <p:sldId id="267" r:id="rId11"/>
    <p:sldId id="259" r:id="rId12"/>
    <p:sldId id="269" r:id="rId13"/>
    <p:sldId id="260" r:id="rId14"/>
    <p:sldId id="265" r:id="rId15"/>
    <p:sldId id="266" r:id="rId16"/>
    <p:sldId id="261" r:id="rId17"/>
    <p:sldId id="272" r:id="rId18"/>
    <p:sldId id="262" r:id="rId19"/>
    <p:sldId id="273" r:id="rId20"/>
    <p:sldId id="256" r:id="rId21"/>
    <p:sldId id="376" r:id="rId22"/>
    <p:sldId id="382" r:id="rId23"/>
    <p:sldId id="383" r:id="rId24"/>
    <p:sldId id="281" r:id="rId25"/>
    <p:sldId id="284" r:id="rId26"/>
    <p:sldId id="279" r:id="rId27"/>
    <p:sldId id="282" r:id="rId28"/>
    <p:sldId id="384" r:id="rId29"/>
    <p:sldId id="285" r:id="rId30"/>
    <p:sldId id="286" r:id="rId31"/>
    <p:sldId id="290" r:id="rId32"/>
    <p:sldId id="288" r:id="rId33"/>
    <p:sldId id="289" r:id="rId34"/>
    <p:sldId id="291" r:id="rId35"/>
    <p:sldId id="292" r:id="rId36"/>
    <p:sldId id="293" r:id="rId37"/>
    <p:sldId id="287" r:id="rId38"/>
    <p:sldId id="377" r:id="rId39"/>
    <p:sldId id="386" r:id="rId40"/>
    <p:sldId id="304" r:id="rId41"/>
    <p:sldId id="297" r:id="rId42"/>
    <p:sldId id="387" r:id="rId43"/>
    <p:sldId id="388" r:id="rId44"/>
    <p:sldId id="303" r:id="rId45"/>
    <p:sldId id="294" r:id="rId46"/>
    <p:sldId id="296" r:id="rId47"/>
    <p:sldId id="295" r:id="rId48"/>
    <p:sldId id="299" r:id="rId49"/>
    <p:sldId id="298" r:id="rId50"/>
    <p:sldId id="300" r:id="rId51"/>
    <p:sldId id="378" r:id="rId52"/>
    <p:sldId id="356" r:id="rId53"/>
    <p:sldId id="322" r:id="rId54"/>
    <p:sldId id="373" r:id="rId55"/>
    <p:sldId id="389" r:id="rId56"/>
    <p:sldId id="327" r:id="rId57"/>
    <p:sldId id="323" r:id="rId58"/>
    <p:sldId id="324" r:id="rId59"/>
    <p:sldId id="325" r:id="rId60"/>
    <p:sldId id="326" r:id="rId61"/>
    <p:sldId id="307" r:id="rId62"/>
    <p:sldId id="308" r:id="rId63"/>
    <p:sldId id="311" r:id="rId64"/>
    <p:sldId id="379" r:id="rId65"/>
    <p:sldId id="390" r:id="rId66"/>
    <p:sldId id="391" r:id="rId67"/>
    <p:sldId id="392" r:id="rId68"/>
    <p:sldId id="318" r:id="rId69"/>
    <p:sldId id="317" r:id="rId70"/>
    <p:sldId id="320" r:id="rId71"/>
    <p:sldId id="319" r:id="rId72"/>
    <p:sldId id="309" r:id="rId73"/>
    <p:sldId id="312" r:id="rId74"/>
    <p:sldId id="313" r:id="rId75"/>
    <p:sldId id="314" r:id="rId76"/>
    <p:sldId id="321" r:id="rId77"/>
    <p:sldId id="380" r:id="rId78"/>
    <p:sldId id="393" r:id="rId79"/>
    <p:sldId id="394" r:id="rId80"/>
    <p:sldId id="395" r:id="rId81"/>
    <p:sldId id="339" r:id="rId82"/>
    <p:sldId id="337" r:id="rId83"/>
    <p:sldId id="351" r:id="rId84"/>
    <p:sldId id="338" r:id="rId85"/>
    <p:sldId id="341" r:id="rId86"/>
    <p:sldId id="342" r:id="rId87"/>
    <p:sldId id="343" r:id="rId88"/>
    <p:sldId id="346" r:id="rId89"/>
    <p:sldId id="336" r:id="rId90"/>
    <p:sldId id="365" r:id="rId91"/>
    <p:sldId id="349" r:id="rId92"/>
    <p:sldId id="344" r:id="rId93"/>
    <p:sldId id="345" r:id="rId94"/>
    <p:sldId id="348" r:id="rId95"/>
    <p:sldId id="381" r:id="rId96"/>
    <p:sldId id="396" r:id="rId97"/>
    <p:sldId id="397" r:id="rId98"/>
    <p:sldId id="398" r:id="rId99"/>
    <p:sldId id="363" r:id="rId100"/>
    <p:sldId id="364" r:id="rId101"/>
    <p:sldId id="368" r:id="rId102"/>
    <p:sldId id="370" r:id="rId103"/>
    <p:sldId id="371" r:id="rId104"/>
    <p:sldId id="372" r:id="rId105"/>
    <p:sldId id="362" r:id="rId10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55" autoAdjust="0"/>
    <p:restoredTop sz="94660"/>
  </p:normalViewPr>
  <p:slideViewPr>
    <p:cSldViewPr>
      <p:cViewPr varScale="1">
        <p:scale>
          <a:sx n="58" d="100"/>
          <a:sy n="58" d="100"/>
        </p:scale>
        <p:origin x="28" y="1168"/>
      </p:cViewPr>
      <p:guideLst/>
    </p:cSldViewPr>
  </p:slideViewPr>
  <p:notesTextViewPr>
    <p:cViewPr>
      <p:scale>
        <a:sx n="3" d="2"/>
        <a:sy n="3" d="2"/>
      </p:scale>
      <p:origin x="0" y="0"/>
    </p:cViewPr>
  </p:notesTextViewPr>
  <p:sorterViewPr>
    <p:cViewPr varScale="1">
      <p:scale>
        <a:sx n="100" d="100"/>
        <a:sy n="100" d="100"/>
      </p:scale>
      <p:origin x="0" y="-24582"/>
    </p:cViewPr>
  </p:sorterViewPr>
  <p:notesViewPr>
    <p:cSldViewPr>
      <p:cViewPr varScale="1">
        <p:scale>
          <a:sx n="66" d="100"/>
          <a:sy n="66" d="100"/>
        </p:scale>
        <p:origin x="2966" y="43"/>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notesMaster" Target="notesMasters/notesMaster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microsoft.com/office/2016/11/relationships/changesInfo" Target="changesInfos/changesInfo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presProps" Target="presProp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y Broadwell" userId="8c8ea40a403f8424" providerId="LiveId" clId="{D77DDED5-A8EB-4266-BF33-F99833597DF4}"/>
    <pc:docChg chg="modSld">
      <pc:chgData name="Marty Broadwell" userId="8c8ea40a403f8424" providerId="LiveId" clId="{D77DDED5-A8EB-4266-BF33-F99833597DF4}" dt="2022-09-12T15:41:59.905" v="0" actId="20577"/>
      <pc:docMkLst>
        <pc:docMk/>
      </pc:docMkLst>
      <pc:sldChg chg="modSp mod">
        <pc:chgData name="Marty Broadwell" userId="8c8ea40a403f8424" providerId="LiveId" clId="{D77DDED5-A8EB-4266-BF33-F99833597DF4}" dt="2022-09-12T15:41:59.905" v="0" actId="20577"/>
        <pc:sldMkLst>
          <pc:docMk/>
          <pc:sldMk cId="4164616693" sldId="370"/>
        </pc:sldMkLst>
        <pc:graphicFrameChg chg="modGraphic">
          <ac:chgData name="Marty Broadwell" userId="8c8ea40a403f8424" providerId="LiveId" clId="{D77DDED5-A8EB-4266-BF33-F99833597DF4}" dt="2022-09-12T15:41:59.905" v="0" actId="20577"/>
          <ac:graphicFrameMkLst>
            <pc:docMk/>
            <pc:sldMk cId="4164616693" sldId="370"/>
            <ac:graphicFrameMk id="6" creationId="{00000000-0000-0000-0000-000000000000}"/>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170238" cy="481013"/>
          </a:xfrm>
          <a:prstGeom prst="rect">
            <a:avLst/>
          </a:prstGeom>
        </p:spPr>
        <p:txBody>
          <a:bodyPr vert="horz" lIns="91431" tIns="45716" rIns="91431" bIns="45716" rtlCol="0"/>
          <a:lstStyle>
            <a:lvl1pPr algn="l">
              <a:defRPr sz="1200"/>
            </a:lvl1pPr>
          </a:lstStyle>
          <a:p>
            <a:endParaRPr lang="en-US"/>
          </a:p>
        </p:txBody>
      </p:sp>
      <p:sp>
        <p:nvSpPr>
          <p:cNvPr id="3" name="Date Placeholder 2"/>
          <p:cNvSpPr>
            <a:spLocks noGrp="1"/>
          </p:cNvSpPr>
          <p:nvPr>
            <p:ph type="dt" sz="quarter" idx="1"/>
          </p:nvPr>
        </p:nvSpPr>
        <p:spPr>
          <a:xfrm>
            <a:off x="4143375" y="2"/>
            <a:ext cx="3170238" cy="481013"/>
          </a:xfrm>
          <a:prstGeom prst="rect">
            <a:avLst/>
          </a:prstGeom>
        </p:spPr>
        <p:txBody>
          <a:bodyPr vert="horz" lIns="91431" tIns="45716" rIns="91431" bIns="45716" rtlCol="0"/>
          <a:lstStyle>
            <a:lvl1pPr algn="r">
              <a:defRPr sz="1200"/>
            </a:lvl1pPr>
          </a:lstStyle>
          <a:p>
            <a:fld id="{88DED5E3-0883-41F1-B1A3-A2169746378B}" type="datetimeFigureOut">
              <a:rPr lang="en-US" smtClean="0"/>
              <a:t>3/23/2023</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31" tIns="45716" rIns="91431" bIns="45716"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31" tIns="45716" rIns="91431" bIns="45716" rtlCol="0" anchor="b"/>
          <a:lstStyle>
            <a:lvl1pPr algn="r">
              <a:defRPr sz="1200"/>
            </a:lvl1pPr>
          </a:lstStyle>
          <a:p>
            <a:fld id="{9A2111A4-28C4-4C83-866E-50C60A4A00B4}" type="slidenum">
              <a:rPr lang="en-US" smtClean="0"/>
              <a:t>‹#›</a:t>
            </a:fld>
            <a:endParaRPr lang="en-US"/>
          </a:p>
        </p:txBody>
      </p:sp>
    </p:spTree>
    <p:extLst>
      <p:ext uri="{BB962C8B-B14F-4D97-AF65-F5344CB8AC3E}">
        <p14:creationId xmlns:p14="http://schemas.microsoft.com/office/powerpoint/2010/main" val="38354548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169920" cy="481727"/>
          </a:xfrm>
          <a:prstGeom prst="rect">
            <a:avLst/>
          </a:prstGeom>
        </p:spPr>
        <p:txBody>
          <a:bodyPr vert="horz" lIns="96652" tIns="48327" rIns="96652" bIns="48327" rtlCol="0"/>
          <a:lstStyle>
            <a:lvl1pPr algn="l">
              <a:defRPr sz="1300"/>
            </a:lvl1pPr>
          </a:lstStyle>
          <a:p>
            <a:endParaRPr lang="en-US"/>
          </a:p>
        </p:txBody>
      </p:sp>
      <p:sp>
        <p:nvSpPr>
          <p:cNvPr id="3" name="Date Placeholder 2"/>
          <p:cNvSpPr>
            <a:spLocks noGrp="1"/>
          </p:cNvSpPr>
          <p:nvPr>
            <p:ph type="dt" idx="1"/>
          </p:nvPr>
        </p:nvSpPr>
        <p:spPr>
          <a:xfrm>
            <a:off x="4143587" y="2"/>
            <a:ext cx="3169920" cy="481727"/>
          </a:xfrm>
          <a:prstGeom prst="rect">
            <a:avLst/>
          </a:prstGeom>
        </p:spPr>
        <p:txBody>
          <a:bodyPr vert="horz" lIns="96652" tIns="48327" rIns="96652" bIns="48327" rtlCol="0"/>
          <a:lstStyle>
            <a:lvl1pPr algn="r">
              <a:defRPr sz="1300"/>
            </a:lvl1pPr>
          </a:lstStyle>
          <a:p>
            <a:fld id="{27C166E8-2F00-4F7C-B6D1-9B59B4DF83B5}" type="datetimeFigureOut">
              <a:rPr lang="en-US" smtClean="0"/>
              <a:t>3/23/2023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2" tIns="48327" rIns="96652" bIns="48327" rtlCol="0" anchor="ctr"/>
          <a:lstStyle/>
          <a:p>
            <a:endParaRPr lang="en-US"/>
          </a:p>
        </p:txBody>
      </p:sp>
      <p:sp>
        <p:nvSpPr>
          <p:cNvPr id="5" name="Notes Placeholder 4"/>
          <p:cNvSpPr>
            <a:spLocks noGrp="1"/>
          </p:cNvSpPr>
          <p:nvPr>
            <p:ph type="body" sz="quarter" idx="3"/>
          </p:nvPr>
        </p:nvSpPr>
        <p:spPr>
          <a:xfrm>
            <a:off x="731521" y="4620578"/>
            <a:ext cx="5852160" cy="3780473"/>
          </a:xfrm>
          <a:prstGeom prst="rect">
            <a:avLst/>
          </a:prstGeom>
        </p:spPr>
        <p:txBody>
          <a:bodyPr vert="horz" lIns="96652" tIns="48327" rIns="96652"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5"/>
            <a:ext cx="3169920" cy="481726"/>
          </a:xfrm>
          <a:prstGeom prst="rect">
            <a:avLst/>
          </a:prstGeom>
        </p:spPr>
        <p:txBody>
          <a:bodyPr vert="horz" lIns="96652" tIns="48327" rIns="96652" bIns="48327"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2" tIns="48327" rIns="96652" bIns="48327" rtlCol="0" anchor="b"/>
          <a:lstStyle>
            <a:lvl1pPr algn="r">
              <a:defRPr sz="1300"/>
            </a:lvl1pPr>
          </a:lstStyle>
          <a:p>
            <a:fld id="{BA86C360-98A7-4DEB-9ACA-644E0566FB38}" type="slidenum">
              <a:rPr lang="en-US" smtClean="0"/>
              <a:t>‹#›</a:t>
            </a:fld>
            <a:endParaRPr lang="en-US"/>
          </a:p>
        </p:txBody>
      </p:sp>
    </p:spTree>
    <p:extLst>
      <p:ext uri="{BB962C8B-B14F-4D97-AF65-F5344CB8AC3E}">
        <p14:creationId xmlns:p14="http://schemas.microsoft.com/office/powerpoint/2010/main" val="2523594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Fall 2016 – Embry Hills</a:t>
            </a:r>
          </a:p>
        </p:txBody>
      </p:sp>
      <p:sp>
        <p:nvSpPr>
          <p:cNvPr id="6" name="Slide Number Placeholder 5"/>
          <p:cNvSpPr>
            <a:spLocks noGrp="1"/>
          </p:cNvSpPr>
          <p:nvPr>
            <p:ph type="sldNum" sz="quarter" idx="12"/>
          </p:nvPr>
        </p:nvSpPr>
        <p:spPr/>
        <p:txBody>
          <a:bodyPr/>
          <a:lstStyle/>
          <a:p>
            <a:fld id="{0EA2A63B-FBD4-445B-90B6-CB2DE89400B4}" type="slidenum">
              <a:rPr lang="en-US" smtClean="0"/>
              <a:t>‹#›</a:t>
            </a:fld>
            <a:endParaRPr lang="en-US"/>
          </a:p>
        </p:txBody>
      </p:sp>
    </p:spTree>
    <p:extLst>
      <p:ext uri="{BB962C8B-B14F-4D97-AF65-F5344CB8AC3E}">
        <p14:creationId xmlns:p14="http://schemas.microsoft.com/office/powerpoint/2010/main" val="1384829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Fall 2016 – Embry Hills</a:t>
            </a:r>
          </a:p>
        </p:txBody>
      </p:sp>
      <p:sp>
        <p:nvSpPr>
          <p:cNvPr id="6" name="Slide Number Placeholder 5"/>
          <p:cNvSpPr>
            <a:spLocks noGrp="1"/>
          </p:cNvSpPr>
          <p:nvPr>
            <p:ph type="sldNum" sz="quarter" idx="12"/>
          </p:nvPr>
        </p:nvSpPr>
        <p:spPr/>
        <p:txBody>
          <a:bodyPr/>
          <a:lstStyle/>
          <a:p>
            <a:fld id="{0EA2A63B-FBD4-445B-90B6-CB2DE89400B4}" type="slidenum">
              <a:rPr lang="en-US" smtClean="0"/>
              <a:t>‹#›</a:t>
            </a:fld>
            <a:endParaRPr lang="en-US"/>
          </a:p>
        </p:txBody>
      </p:sp>
    </p:spTree>
    <p:extLst>
      <p:ext uri="{BB962C8B-B14F-4D97-AF65-F5344CB8AC3E}">
        <p14:creationId xmlns:p14="http://schemas.microsoft.com/office/powerpoint/2010/main" val="786525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Fall 2016 – Embry Hills</a:t>
            </a:r>
          </a:p>
        </p:txBody>
      </p:sp>
      <p:sp>
        <p:nvSpPr>
          <p:cNvPr id="6" name="Slide Number Placeholder 5"/>
          <p:cNvSpPr>
            <a:spLocks noGrp="1"/>
          </p:cNvSpPr>
          <p:nvPr>
            <p:ph type="sldNum" sz="quarter" idx="12"/>
          </p:nvPr>
        </p:nvSpPr>
        <p:spPr/>
        <p:txBody>
          <a:bodyPr/>
          <a:lstStyle/>
          <a:p>
            <a:fld id="{0EA2A63B-FBD4-445B-90B6-CB2DE89400B4}" type="slidenum">
              <a:rPr lang="en-US" smtClean="0"/>
              <a:t>‹#›</a:t>
            </a:fld>
            <a:endParaRPr lang="en-US"/>
          </a:p>
        </p:txBody>
      </p:sp>
    </p:spTree>
    <p:extLst>
      <p:ext uri="{BB962C8B-B14F-4D97-AF65-F5344CB8AC3E}">
        <p14:creationId xmlns:p14="http://schemas.microsoft.com/office/powerpoint/2010/main" val="1876016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4800"/>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46220B-F9B5-4D44-BC96-94D19724E05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12992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BDDFAA-5520-482F-AFD6-0F9858C8705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3197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FAB9F4-0DE1-43FF-9E6F-124A57520DF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63400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914400"/>
            <a:ext cx="56388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6800" y="914400"/>
            <a:ext cx="56388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2CCD3B4-A45A-4385-B766-EB4A5E20855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65292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307889E-CD01-4F3F-BB51-8959D41853A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18782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4EFC1CD-26EA-4527-93F1-BA80EFA46C7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89168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22276C-495D-4ADD-BD96-D5A8BA13609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51733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55E8C5C-1516-4201-BEA5-0181DD8340A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1273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3396" y="173866"/>
            <a:ext cx="8694463" cy="496009"/>
          </a:xfrm>
        </p:spPr>
        <p:txBody>
          <a:bodyPr>
            <a:noAutofit/>
          </a:bodyPr>
          <a:lstStyle>
            <a:lvl1pPr>
              <a:defRPr sz="4800"/>
            </a:lvl1pPr>
          </a:lstStyle>
          <a:p>
            <a:r>
              <a:rPr lang="en-US" dirty="0"/>
              <a:t>Click to edit Master title style</a:t>
            </a:r>
          </a:p>
        </p:txBody>
      </p:sp>
      <p:sp>
        <p:nvSpPr>
          <p:cNvPr id="3" name="Content Placeholder 2"/>
          <p:cNvSpPr>
            <a:spLocks noGrp="1"/>
          </p:cNvSpPr>
          <p:nvPr>
            <p:ph idx="1"/>
          </p:nvPr>
        </p:nvSpPr>
        <p:spPr>
          <a:xfrm>
            <a:off x="483092" y="1026633"/>
            <a:ext cx="11457373" cy="5178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976456" y="6721475"/>
            <a:ext cx="4114800" cy="136525"/>
          </a:xfrm>
        </p:spPr>
        <p:txBody>
          <a:bodyPr/>
          <a:lstStyle/>
          <a:p>
            <a:r>
              <a:rPr lang="en-US" dirty="0"/>
              <a:t>Fall 2016 – Embry Hills</a:t>
            </a:r>
          </a:p>
        </p:txBody>
      </p:sp>
      <p:sp>
        <p:nvSpPr>
          <p:cNvPr id="6" name="Slide Number Placeholder 5"/>
          <p:cNvSpPr>
            <a:spLocks noGrp="1"/>
          </p:cNvSpPr>
          <p:nvPr>
            <p:ph type="sldNum" sz="quarter" idx="12"/>
          </p:nvPr>
        </p:nvSpPr>
        <p:spPr>
          <a:xfrm>
            <a:off x="10892900" y="6658252"/>
            <a:ext cx="1299099" cy="199748"/>
          </a:xfrm>
        </p:spPr>
        <p:txBody>
          <a:bodyPr/>
          <a:lstStyle>
            <a:lvl1pPr>
              <a:defRPr sz="1800"/>
            </a:lvl1pPr>
          </a:lstStyle>
          <a:p>
            <a:fld id="{0EA2A63B-FBD4-445B-90B6-CB2DE89400B4}" type="slidenum">
              <a:rPr lang="en-US" smtClean="0"/>
              <a:pPr/>
              <a:t>‹#›</a:t>
            </a:fld>
            <a:endParaRPr lang="en-US"/>
          </a:p>
        </p:txBody>
      </p:sp>
    </p:spTree>
    <p:extLst>
      <p:ext uri="{BB962C8B-B14F-4D97-AF65-F5344CB8AC3E}">
        <p14:creationId xmlns:p14="http://schemas.microsoft.com/office/powerpoint/2010/main" val="33317904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6FB13C9-59A8-4F67-B71A-63EF87B2C58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639648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80A8903-6413-4ADC-9B5B-A8AFCACBFA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007014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5400" y="0"/>
            <a:ext cx="28702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0"/>
            <a:ext cx="84074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3ECD1E-DA2C-4E86-A027-8148A2CEFC2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47710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Fall 2016 – Embry Hills</a:t>
            </a:r>
          </a:p>
        </p:txBody>
      </p:sp>
      <p:sp>
        <p:nvSpPr>
          <p:cNvPr id="6" name="Slide Number Placeholder 5"/>
          <p:cNvSpPr>
            <a:spLocks noGrp="1"/>
          </p:cNvSpPr>
          <p:nvPr>
            <p:ph type="sldNum" sz="quarter" idx="12"/>
          </p:nvPr>
        </p:nvSpPr>
        <p:spPr/>
        <p:txBody>
          <a:bodyPr/>
          <a:lstStyle/>
          <a:p>
            <a:fld id="{0EA2A63B-FBD4-445B-90B6-CB2DE89400B4}" type="slidenum">
              <a:rPr lang="en-US" smtClean="0"/>
              <a:t>‹#›</a:t>
            </a:fld>
            <a:endParaRPr lang="en-US"/>
          </a:p>
        </p:txBody>
      </p:sp>
    </p:spTree>
    <p:extLst>
      <p:ext uri="{BB962C8B-B14F-4D97-AF65-F5344CB8AC3E}">
        <p14:creationId xmlns:p14="http://schemas.microsoft.com/office/powerpoint/2010/main" val="597322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Fall 2016 – Embry Hills</a:t>
            </a:r>
          </a:p>
        </p:txBody>
      </p:sp>
      <p:sp>
        <p:nvSpPr>
          <p:cNvPr id="7" name="Slide Number Placeholder 6"/>
          <p:cNvSpPr>
            <a:spLocks noGrp="1"/>
          </p:cNvSpPr>
          <p:nvPr>
            <p:ph type="sldNum" sz="quarter" idx="12"/>
          </p:nvPr>
        </p:nvSpPr>
        <p:spPr/>
        <p:txBody>
          <a:bodyPr/>
          <a:lstStyle/>
          <a:p>
            <a:fld id="{0EA2A63B-FBD4-445B-90B6-CB2DE89400B4}" type="slidenum">
              <a:rPr lang="en-US" smtClean="0"/>
              <a:t>‹#›</a:t>
            </a:fld>
            <a:endParaRPr lang="en-US"/>
          </a:p>
        </p:txBody>
      </p:sp>
    </p:spTree>
    <p:extLst>
      <p:ext uri="{BB962C8B-B14F-4D97-AF65-F5344CB8AC3E}">
        <p14:creationId xmlns:p14="http://schemas.microsoft.com/office/powerpoint/2010/main" val="3007622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a:t>Fall 2016 – Embry Hills</a:t>
            </a:r>
          </a:p>
        </p:txBody>
      </p:sp>
      <p:sp>
        <p:nvSpPr>
          <p:cNvPr id="9" name="Slide Number Placeholder 8"/>
          <p:cNvSpPr>
            <a:spLocks noGrp="1"/>
          </p:cNvSpPr>
          <p:nvPr>
            <p:ph type="sldNum" sz="quarter" idx="12"/>
          </p:nvPr>
        </p:nvSpPr>
        <p:spPr/>
        <p:txBody>
          <a:bodyPr/>
          <a:lstStyle/>
          <a:p>
            <a:fld id="{0EA2A63B-FBD4-445B-90B6-CB2DE89400B4}" type="slidenum">
              <a:rPr lang="en-US" smtClean="0"/>
              <a:t>‹#›</a:t>
            </a:fld>
            <a:endParaRPr lang="en-US"/>
          </a:p>
        </p:txBody>
      </p:sp>
    </p:spTree>
    <p:extLst>
      <p:ext uri="{BB962C8B-B14F-4D97-AF65-F5344CB8AC3E}">
        <p14:creationId xmlns:p14="http://schemas.microsoft.com/office/powerpoint/2010/main" val="4132176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a:t>Fall 2016 – Embry Hills</a:t>
            </a:r>
          </a:p>
        </p:txBody>
      </p:sp>
      <p:sp>
        <p:nvSpPr>
          <p:cNvPr id="5" name="Slide Number Placeholder 4"/>
          <p:cNvSpPr>
            <a:spLocks noGrp="1"/>
          </p:cNvSpPr>
          <p:nvPr>
            <p:ph type="sldNum" sz="quarter" idx="12"/>
          </p:nvPr>
        </p:nvSpPr>
        <p:spPr/>
        <p:txBody>
          <a:bodyPr/>
          <a:lstStyle/>
          <a:p>
            <a:fld id="{0EA2A63B-FBD4-445B-90B6-CB2DE89400B4}" type="slidenum">
              <a:rPr lang="en-US" smtClean="0"/>
              <a:t>‹#›</a:t>
            </a:fld>
            <a:endParaRPr lang="en-US"/>
          </a:p>
        </p:txBody>
      </p:sp>
    </p:spTree>
    <p:extLst>
      <p:ext uri="{BB962C8B-B14F-4D97-AF65-F5344CB8AC3E}">
        <p14:creationId xmlns:p14="http://schemas.microsoft.com/office/powerpoint/2010/main" val="1094827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a:t>Fall 2016 – Embry Hills</a:t>
            </a:r>
          </a:p>
        </p:txBody>
      </p:sp>
      <p:sp>
        <p:nvSpPr>
          <p:cNvPr id="4" name="Slide Number Placeholder 3"/>
          <p:cNvSpPr>
            <a:spLocks noGrp="1"/>
          </p:cNvSpPr>
          <p:nvPr>
            <p:ph type="sldNum" sz="quarter" idx="12"/>
          </p:nvPr>
        </p:nvSpPr>
        <p:spPr/>
        <p:txBody>
          <a:bodyPr/>
          <a:lstStyle/>
          <a:p>
            <a:fld id="{0EA2A63B-FBD4-445B-90B6-CB2DE89400B4}" type="slidenum">
              <a:rPr lang="en-US" smtClean="0"/>
              <a:t>‹#›</a:t>
            </a:fld>
            <a:endParaRPr lang="en-US"/>
          </a:p>
        </p:txBody>
      </p:sp>
    </p:spTree>
    <p:extLst>
      <p:ext uri="{BB962C8B-B14F-4D97-AF65-F5344CB8AC3E}">
        <p14:creationId xmlns:p14="http://schemas.microsoft.com/office/powerpoint/2010/main" val="252950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Fall 2016 – Embry Hills</a:t>
            </a:r>
          </a:p>
        </p:txBody>
      </p:sp>
      <p:sp>
        <p:nvSpPr>
          <p:cNvPr id="7" name="Slide Number Placeholder 6"/>
          <p:cNvSpPr>
            <a:spLocks noGrp="1"/>
          </p:cNvSpPr>
          <p:nvPr>
            <p:ph type="sldNum" sz="quarter" idx="12"/>
          </p:nvPr>
        </p:nvSpPr>
        <p:spPr/>
        <p:txBody>
          <a:bodyPr/>
          <a:lstStyle/>
          <a:p>
            <a:fld id="{0EA2A63B-FBD4-445B-90B6-CB2DE89400B4}" type="slidenum">
              <a:rPr lang="en-US" smtClean="0"/>
              <a:t>‹#›</a:t>
            </a:fld>
            <a:endParaRPr lang="en-US"/>
          </a:p>
        </p:txBody>
      </p:sp>
    </p:spTree>
    <p:extLst>
      <p:ext uri="{BB962C8B-B14F-4D97-AF65-F5344CB8AC3E}">
        <p14:creationId xmlns:p14="http://schemas.microsoft.com/office/powerpoint/2010/main" val="4021677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Fall 2016 – Embry Hills</a:t>
            </a:r>
          </a:p>
        </p:txBody>
      </p:sp>
      <p:sp>
        <p:nvSpPr>
          <p:cNvPr id="7" name="Slide Number Placeholder 6"/>
          <p:cNvSpPr>
            <a:spLocks noGrp="1"/>
          </p:cNvSpPr>
          <p:nvPr>
            <p:ph type="sldNum" sz="quarter" idx="12"/>
          </p:nvPr>
        </p:nvSpPr>
        <p:spPr/>
        <p:txBody>
          <a:bodyPr/>
          <a:lstStyle/>
          <a:p>
            <a:fld id="{0EA2A63B-FBD4-445B-90B6-CB2DE89400B4}" type="slidenum">
              <a:rPr lang="en-US" smtClean="0"/>
              <a:t>‹#›</a:t>
            </a:fld>
            <a:endParaRPr lang="en-US"/>
          </a:p>
        </p:txBody>
      </p:sp>
    </p:spTree>
    <p:extLst>
      <p:ext uri="{BB962C8B-B14F-4D97-AF65-F5344CB8AC3E}">
        <p14:creationId xmlns:p14="http://schemas.microsoft.com/office/powerpoint/2010/main" val="338458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006" y="50334"/>
            <a:ext cx="8969550" cy="65755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08006" y="1034791"/>
            <a:ext cx="11815118" cy="51188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58165" y="6697362"/>
            <a:ext cx="4114800" cy="17239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Fall 2016 – Embry Hills</a:t>
            </a:r>
          </a:p>
        </p:txBody>
      </p:sp>
      <p:sp>
        <p:nvSpPr>
          <p:cNvPr id="6" name="Slide Number Placeholder 5"/>
          <p:cNvSpPr>
            <a:spLocks noGrp="1"/>
          </p:cNvSpPr>
          <p:nvPr>
            <p:ph type="sldNum" sz="quarter" idx="4"/>
          </p:nvPr>
        </p:nvSpPr>
        <p:spPr>
          <a:xfrm>
            <a:off x="9448800" y="6598508"/>
            <a:ext cx="2743200" cy="259492"/>
          </a:xfrm>
          <a:prstGeom prst="rect">
            <a:avLst/>
          </a:prstGeom>
        </p:spPr>
        <p:txBody>
          <a:bodyPr vert="horz" lIns="91440" tIns="45720" rIns="91440" bIns="45720" rtlCol="0" anchor="ctr"/>
          <a:lstStyle>
            <a:lvl1pPr algn="r">
              <a:defRPr sz="1800">
                <a:solidFill>
                  <a:schemeClr val="tx1">
                    <a:tint val="75000"/>
                  </a:schemeClr>
                </a:solidFill>
              </a:defRPr>
            </a:lvl1pPr>
          </a:lstStyle>
          <a:p>
            <a:fld id="{0EA2A63B-FBD4-445B-90B6-CB2DE89400B4}" type="slidenum">
              <a:rPr lang="en-US" smtClean="0"/>
              <a:pPr/>
              <a:t>‹#›</a:t>
            </a:fld>
            <a:endParaRPr lang="en-US"/>
          </a:p>
        </p:txBody>
      </p:sp>
      <p:pic>
        <p:nvPicPr>
          <p:cNvPr id="7" name="Picture 6"/>
          <p:cNvPicPr>
            <a:picLocks noChangeAspect="1"/>
          </p:cNvPicPr>
          <p:nvPr userDrawn="1"/>
        </p:nvPicPr>
        <p:blipFill rotWithShape="1">
          <a:blip r:embed="rId13"/>
          <a:srcRect l="3486"/>
          <a:stretch/>
        </p:blipFill>
        <p:spPr>
          <a:xfrm>
            <a:off x="9177556" y="50334"/>
            <a:ext cx="2964110" cy="657556"/>
          </a:xfrm>
          <a:prstGeom prst="rect">
            <a:avLst/>
          </a:prstGeom>
        </p:spPr>
      </p:pic>
    </p:spTree>
    <p:extLst>
      <p:ext uri="{BB962C8B-B14F-4D97-AF65-F5344CB8AC3E}">
        <p14:creationId xmlns:p14="http://schemas.microsoft.com/office/powerpoint/2010/main" val="1543243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ChangeArrowheads="1"/>
          </p:cNvSpPr>
          <p:nvPr userDrawn="1"/>
        </p:nvSpPr>
        <p:spPr bwMode="auto">
          <a:xfrm>
            <a:off x="0" y="0"/>
            <a:ext cx="12192000" cy="6858000"/>
          </a:xfrm>
          <a:prstGeom prst="rect">
            <a:avLst/>
          </a:prstGeom>
          <a:gradFill rotWithShape="0">
            <a:gsLst>
              <a:gs pos="0">
                <a:srgbClr val="000066"/>
              </a:gs>
              <a:gs pos="100000">
                <a:schemeClr val="tx1"/>
              </a:gs>
            </a:gsLst>
            <a:path path="rect">
              <a:fillToRect r="100000" b="100000"/>
            </a:path>
          </a:gradFill>
          <a:ln w="9525">
            <a:solidFill>
              <a:schemeClr val="tx1"/>
            </a:solidFill>
            <a:miter lim="800000"/>
            <a:headEnd/>
            <a:tailEnd/>
          </a:ln>
        </p:spPr>
        <p:txBody>
          <a:bodyPr wrap="none" anchor="ctr"/>
          <a:lstStyle/>
          <a:p>
            <a:pPr algn="ctr" fontAlgn="base">
              <a:spcBef>
                <a:spcPct val="0"/>
              </a:spcBef>
              <a:spcAft>
                <a:spcPct val="0"/>
              </a:spcAft>
            </a:pPr>
            <a:endParaRPr lang="en-US" sz="2400" b="1">
              <a:solidFill>
                <a:srgbClr val="000000"/>
              </a:solidFill>
            </a:endParaRPr>
          </a:p>
        </p:txBody>
      </p:sp>
      <p:sp>
        <p:nvSpPr>
          <p:cNvPr id="1027" name="Rectangle 2"/>
          <p:cNvSpPr>
            <a:spLocks noGrp="1" noChangeArrowheads="1"/>
          </p:cNvSpPr>
          <p:nvPr>
            <p:ph type="title"/>
          </p:nvPr>
        </p:nvSpPr>
        <p:spPr bwMode="auto">
          <a:xfrm>
            <a:off x="0" y="0"/>
            <a:ext cx="12192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304800" y="914400"/>
            <a:ext cx="114808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bg1"/>
                </a:solidFill>
                <a:latin typeface="Times New Roman" pitchFamily="18" charset="0"/>
              </a:defRPr>
            </a:lvl1pPr>
          </a:lstStyle>
          <a:p>
            <a:pPr fontAlgn="base">
              <a:spcBef>
                <a:spcPct val="0"/>
              </a:spcBef>
              <a:spcAft>
                <a:spcPct val="0"/>
              </a:spcAft>
              <a:defRPr/>
            </a:pPr>
            <a:endParaRPr lang="en-US">
              <a:solidFill>
                <a:srgbClr val="FFFFFF"/>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bg1"/>
                </a:solidFill>
                <a:latin typeface="Times New Roman" pitchFamily="18" charset="0"/>
              </a:defRPr>
            </a:lvl1pPr>
          </a:lstStyle>
          <a:p>
            <a:pPr fontAlgn="base">
              <a:spcBef>
                <a:spcPct val="0"/>
              </a:spcBef>
              <a:spcAft>
                <a:spcPct val="0"/>
              </a:spcAft>
              <a:defRPr/>
            </a:pPr>
            <a:endParaRPr lang="en-US">
              <a:solidFill>
                <a:srgbClr val="FFFFFF"/>
              </a:solidFill>
            </a:endParaRPr>
          </a:p>
        </p:txBody>
      </p:sp>
      <p:sp>
        <p:nvSpPr>
          <p:cNvPr id="1030" name="Rectangle 6"/>
          <p:cNvSpPr>
            <a:spLocks noGrp="1" noChangeArrowheads="1"/>
          </p:cNvSpPr>
          <p:nvPr>
            <p:ph type="sldNum" sz="quarter" idx="4"/>
          </p:nvPr>
        </p:nvSpPr>
        <p:spPr bwMode="auto">
          <a:xfrm>
            <a:off x="11480800" y="6553201"/>
            <a:ext cx="711200" cy="3032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bg1"/>
                </a:solidFill>
                <a:latin typeface="Times New Roman" pitchFamily="18" charset="0"/>
              </a:defRPr>
            </a:lvl1pPr>
          </a:lstStyle>
          <a:p>
            <a:pPr fontAlgn="base">
              <a:spcBef>
                <a:spcPct val="0"/>
              </a:spcBef>
              <a:spcAft>
                <a:spcPct val="0"/>
              </a:spcAft>
              <a:defRPr/>
            </a:pPr>
            <a:fld id="{F8269988-0D9B-46CA-8858-CA254CDC4606}"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1032" name="Text Box 9"/>
          <p:cNvSpPr txBox="1">
            <a:spLocks noChangeArrowheads="1"/>
          </p:cNvSpPr>
          <p:nvPr userDrawn="1"/>
        </p:nvSpPr>
        <p:spPr bwMode="auto">
          <a:xfrm>
            <a:off x="6481234" y="3317875"/>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fontAlgn="base" hangingPunct="1">
              <a:spcBef>
                <a:spcPct val="0"/>
              </a:spcBef>
              <a:spcAft>
                <a:spcPct val="0"/>
              </a:spcAft>
              <a:defRPr/>
            </a:pPr>
            <a:endParaRPr lang="en-US" sz="2400" b="0">
              <a:solidFill>
                <a:srgbClr val="000000"/>
              </a:solidFill>
              <a:latin typeface="Times New Roman" pitchFamily="18" charset="0"/>
            </a:endParaRPr>
          </a:p>
        </p:txBody>
      </p:sp>
    </p:spTree>
    <p:extLst>
      <p:ext uri="{BB962C8B-B14F-4D97-AF65-F5344CB8AC3E}">
        <p14:creationId xmlns:p14="http://schemas.microsoft.com/office/powerpoint/2010/main" val="26003110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b="1">
          <a:solidFill>
            <a:srgbClr val="FFFF00"/>
          </a:solidFill>
          <a:latin typeface="Calibri" pitchFamily="34" charset="0"/>
          <a:ea typeface="Calibri" pitchFamily="34" charset="0"/>
          <a:cs typeface="Calibri" pitchFamily="34" charset="0"/>
        </a:defRPr>
      </a:lvl1pPr>
      <a:lvl2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ea typeface="Calibri" pitchFamily="34" charset="0"/>
          <a:cs typeface="Calibri" pitchFamily="34" charset="0"/>
        </a:defRPr>
      </a:lvl2pPr>
      <a:lvl3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ea typeface="Calibri" pitchFamily="34" charset="0"/>
          <a:cs typeface="Calibri" pitchFamily="34" charset="0"/>
        </a:defRPr>
      </a:lvl3pPr>
      <a:lvl4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ea typeface="Calibri" pitchFamily="34" charset="0"/>
          <a:cs typeface="Calibri" pitchFamily="34" charset="0"/>
        </a:defRPr>
      </a:lvl4pPr>
      <a:lvl5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ea typeface="Calibri" pitchFamily="34" charset="0"/>
          <a:cs typeface="Calibri" pitchFamily="34" charset="0"/>
        </a:defRPr>
      </a:lvl5pPr>
      <a:lvl6pPr marL="4572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6pPr>
      <a:lvl7pPr marL="9144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7pPr>
      <a:lvl8pPr marL="13716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8pPr>
      <a:lvl9pPr marL="18288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9pPr>
    </p:titleStyle>
    <p:bodyStyle>
      <a:lvl1pPr marL="342900" indent="-342900" algn="l" rtl="0" eaLnBrk="0" fontAlgn="base" hangingPunct="0">
        <a:spcBef>
          <a:spcPts val="600"/>
        </a:spcBef>
        <a:spcAft>
          <a:spcPct val="0"/>
        </a:spcAft>
        <a:buChar char="•"/>
        <a:defRPr sz="3600" b="1">
          <a:solidFill>
            <a:schemeClr val="bg1"/>
          </a:solidFill>
          <a:latin typeface="Calibri" pitchFamily="34" charset="0"/>
          <a:ea typeface="Calibri" pitchFamily="34" charset="0"/>
          <a:cs typeface="Calibri" pitchFamily="34" charset="0"/>
        </a:defRPr>
      </a:lvl1pPr>
      <a:lvl2pPr marL="742950" indent="-285750" algn="l" rtl="0" eaLnBrk="0" fontAlgn="base" hangingPunct="0">
        <a:spcBef>
          <a:spcPts val="600"/>
        </a:spcBef>
        <a:spcAft>
          <a:spcPct val="0"/>
        </a:spcAft>
        <a:buChar char="–"/>
        <a:defRPr sz="3200" b="1">
          <a:solidFill>
            <a:schemeClr val="bg1"/>
          </a:solidFill>
          <a:latin typeface="Calibri" pitchFamily="34" charset="0"/>
          <a:ea typeface="Calibri" pitchFamily="34" charset="0"/>
          <a:cs typeface="Calibri" pitchFamily="34" charset="0"/>
        </a:defRPr>
      </a:lvl2pPr>
      <a:lvl3pPr marL="1143000" indent="-228600" algn="l" rtl="0" eaLnBrk="0" fontAlgn="base" hangingPunct="0">
        <a:spcBef>
          <a:spcPts val="600"/>
        </a:spcBef>
        <a:spcAft>
          <a:spcPct val="0"/>
        </a:spcAft>
        <a:buChar char="•"/>
        <a:defRPr sz="2800" b="1">
          <a:solidFill>
            <a:schemeClr val="bg1"/>
          </a:solidFill>
          <a:latin typeface="Calibri" pitchFamily="34" charset="0"/>
          <a:ea typeface="Calibri" pitchFamily="34" charset="0"/>
          <a:cs typeface="Calibri" pitchFamily="34" charset="0"/>
        </a:defRPr>
      </a:lvl3pPr>
      <a:lvl4pPr marL="1600200" indent="-228600" algn="l" rtl="0" eaLnBrk="0" fontAlgn="base" hangingPunct="0">
        <a:spcBef>
          <a:spcPts val="600"/>
        </a:spcBef>
        <a:spcAft>
          <a:spcPct val="0"/>
        </a:spcAft>
        <a:buChar char="–"/>
        <a:defRPr sz="2400" b="1">
          <a:solidFill>
            <a:schemeClr val="bg1"/>
          </a:solidFill>
          <a:latin typeface="Calibri" pitchFamily="34" charset="0"/>
          <a:ea typeface="Calibri" pitchFamily="34" charset="0"/>
          <a:cs typeface="Calibri" pitchFamily="34" charset="0"/>
        </a:defRPr>
      </a:lvl4pPr>
      <a:lvl5pPr marL="2057400" indent="-228600" algn="l" rtl="0" eaLnBrk="0" fontAlgn="base" hangingPunct="0">
        <a:spcBef>
          <a:spcPts val="600"/>
        </a:spcBef>
        <a:spcAft>
          <a:spcPct val="0"/>
        </a:spcAft>
        <a:buChar char="»"/>
        <a:defRPr sz="2400" b="1">
          <a:solidFill>
            <a:schemeClr val="bg1"/>
          </a:solidFill>
          <a:latin typeface="Calibri" pitchFamily="34" charset="0"/>
          <a:ea typeface="Calibri" pitchFamily="34" charset="0"/>
          <a:cs typeface="Calibri" pitchFamily="34" charset="0"/>
        </a:defRPr>
      </a:lvl5pPr>
      <a:lvl6pPr marL="2514600" indent="-228600" algn="l" rtl="0" fontAlgn="base">
        <a:spcBef>
          <a:spcPct val="20000"/>
        </a:spcBef>
        <a:spcAft>
          <a:spcPct val="0"/>
        </a:spcAft>
        <a:buChar char="»"/>
        <a:defRPr b="1">
          <a:solidFill>
            <a:schemeClr val="bg1"/>
          </a:solidFill>
          <a:latin typeface="+mn-lt"/>
        </a:defRPr>
      </a:lvl6pPr>
      <a:lvl7pPr marL="2971800" indent="-228600" algn="l" rtl="0" fontAlgn="base">
        <a:spcBef>
          <a:spcPct val="20000"/>
        </a:spcBef>
        <a:spcAft>
          <a:spcPct val="0"/>
        </a:spcAft>
        <a:buChar char="»"/>
        <a:defRPr b="1">
          <a:solidFill>
            <a:schemeClr val="bg1"/>
          </a:solidFill>
          <a:latin typeface="+mn-lt"/>
        </a:defRPr>
      </a:lvl7pPr>
      <a:lvl8pPr marL="3429000" indent="-228600" algn="l" rtl="0" fontAlgn="base">
        <a:spcBef>
          <a:spcPct val="20000"/>
        </a:spcBef>
        <a:spcAft>
          <a:spcPct val="0"/>
        </a:spcAft>
        <a:buChar char="»"/>
        <a:defRPr b="1">
          <a:solidFill>
            <a:schemeClr val="bg1"/>
          </a:solidFill>
          <a:latin typeface="+mn-lt"/>
        </a:defRPr>
      </a:lvl8pPr>
      <a:lvl9pPr marL="3886200" indent="-228600" algn="l" rtl="0" fontAlgn="base">
        <a:spcBef>
          <a:spcPct val="20000"/>
        </a:spcBef>
        <a:spcAft>
          <a:spcPct val="0"/>
        </a:spcAft>
        <a:buChar char="»"/>
        <a:defRPr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NMhmDPWeftw"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bibleodyssey.org/tools/bible-basics/how-does-the-hebrew-bible-relate-to-the-ancient-near-eastern-world.asp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NMhmDPWeftw"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NMhmDPWeftw"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NMhmDPWeftw"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NMhmDPWeftw" TargetMode="Externa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NMhmDPWeftw" TargetMode="Externa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9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9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NMhmDPWeftw" TargetMode="Externa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228"/>
            <a:ext cx="12192000" cy="684877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Footer Placeholder 1"/>
          <p:cNvSpPr>
            <a:spLocks noGrp="1"/>
          </p:cNvSpPr>
          <p:nvPr>
            <p:ph type="ftr" sz="quarter" idx="11"/>
          </p:nvPr>
        </p:nvSpPr>
        <p:spPr/>
        <p:txBody>
          <a:bodyPr/>
          <a:lstStyle/>
          <a:p>
            <a:pPr algn="l" rtl="0"/>
            <a:r>
              <a:rPr lang="en-US" dirty="0"/>
              <a:t>Otoño 2016 – Embry Hills</a:t>
            </a:r>
          </a:p>
        </p:txBody>
      </p:sp>
      <p:sp>
        <p:nvSpPr>
          <p:cNvPr id="3" name="Slide Number Placeholder 2"/>
          <p:cNvSpPr>
            <a:spLocks noGrp="1"/>
          </p:cNvSpPr>
          <p:nvPr>
            <p:ph type="sldNum" sz="quarter" idx="12"/>
          </p:nvPr>
        </p:nvSpPr>
        <p:spPr/>
        <p:txBody>
          <a:bodyPr/>
          <a:lstStyle/>
          <a:p>
            <a:pPr algn="l" rtl="0"/>
            <a:fld id="{0EA2A63B-FBD4-445B-90B6-CB2DE89400B4}" type="slidenum">
              <a:rPr lang="en-US" smtClean="0"/>
              <a:t>1</a:t>
            </a:fld>
            <a:endParaRPr lang="en-US" dirty="0"/>
          </a:p>
        </p:txBody>
      </p:sp>
      <p:pic>
        <p:nvPicPr>
          <p:cNvPr id="5" name="Picture 4">
            <a:hlinkClick r:id="rId2"/>
          </p:cNvPr>
          <p:cNvPicPr>
            <a:picLocks noChangeAspect="1"/>
          </p:cNvPicPr>
          <p:nvPr/>
        </p:nvPicPr>
        <p:blipFill>
          <a:blip r:embed="rId3"/>
          <a:stretch>
            <a:fillRect/>
          </a:stretch>
        </p:blipFill>
        <p:spPr>
          <a:xfrm>
            <a:off x="1467365" y="29509"/>
            <a:ext cx="9296400" cy="6860528"/>
          </a:xfrm>
          <a:prstGeom prst="rect">
            <a:avLst/>
          </a:prstGeom>
        </p:spPr>
      </p:pic>
      <p:sp>
        <p:nvSpPr>
          <p:cNvPr id="4" name="Rectangle 3"/>
          <p:cNvSpPr/>
          <p:nvPr/>
        </p:nvSpPr>
        <p:spPr>
          <a:xfrm>
            <a:off x="4128511" y="6492813"/>
            <a:ext cx="4330994" cy="338554"/>
          </a:xfrm>
          <a:prstGeom prst="rect">
            <a:avLst/>
          </a:prstGeom>
        </p:spPr>
        <p:txBody>
          <a:bodyPr wrap="none">
            <a:spAutoFit/>
          </a:bodyPr>
          <a:lstStyle/>
          <a:p>
            <a:r>
              <a:rPr lang="en-US" sz="1600" dirty="0">
                <a:solidFill>
                  <a:schemeClr val="bg1"/>
                </a:solidFill>
              </a:rPr>
              <a:t>https://www.youtube.com/watch?v=lq36F3b-S2U</a:t>
            </a:r>
          </a:p>
        </p:txBody>
      </p:sp>
      <p:sp>
        <p:nvSpPr>
          <p:cNvPr id="7" name="TextBox 6"/>
          <p:cNvSpPr txBox="1"/>
          <p:nvPr/>
        </p:nvSpPr>
        <p:spPr>
          <a:xfrm>
            <a:off x="4876800" y="29509"/>
            <a:ext cx="2356735" cy="830997"/>
          </a:xfrm>
          <a:prstGeom prst="rect">
            <a:avLst/>
          </a:prstGeom>
          <a:noFill/>
        </p:spPr>
        <p:txBody>
          <a:bodyPr wrap="none" rtlCol="0">
            <a:spAutoFit/>
          </a:bodyPr>
          <a:lstStyle/>
          <a:p>
            <a:pPr algn="l" rtl="0"/>
            <a:r>
              <a:rPr lang="en-US" sz="4800" b="1" dirty="0">
                <a:solidFill>
                  <a:schemeClr val="bg1"/>
                </a:solidFill>
              </a:rPr>
              <a:t>Lección 1</a:t>
            </a:r>
          </a:p>
        </p:txBody>
      </p:sp>
      <p:sp>
        <p:nvSpPr>
          <p:cNvPr id="10" name="TextBox 9"/>
          <p:cNvSpPr txBox="1"/>
          <p:nvPr/>
        </p:nvSpPr>
        <p:spPr>
          <a:xfrm>
            <a:off x="3200400" y="4724400"/>
            <a:ext cx="6172200" cy="1015663"/>
          </a:xfrm>
          <a:prstGeom prst="rect">
            <a:avLst/>
          </a:prstGeom>
          <a:solidFill>
            <a:schemeClr val="tx1"/>
          </a:solidFill>
        </p:spPr>
        <p:txBody>
          <a:bodyPr wrap="square" rtlCol="0">
            <a:spAutoFit/>
          </a:bodyPr>
          <a:lstStyle/>
          <a:p>
            <a:pPr algn="ctr" rtl="0"/>
            <a:r>
              <a:rPr lang="en-US" sz="6000" b="1" dirty="0" smtClean="0">
                <a:solidFill>
                  <a:schemeClr val="bg1"/>
                </a:solidFill>
              </a:rPr>
              <a:t>DEUTERONOMIO</a:t>
            </a:r>
            <a:endParaRPr lang="en-US" sz="6000" b="1" dirty="0">
              <a:solidFill>
                <a:schemeClr val="bg1"/>
              </a:solidFill>
            </a:endParaRPr>
          </a:p>
        </p:txBody>
      </p:sp>
      <p:sp>
        <p:nvSpPr>
          <p:cNvPr id="11" name="TextBox 10"/>
          <p:cNvSpPr txBox="1"/>
          <p:nvPr/>
        </p:nvSpPr>
        <p:spPr>
          <a:xfrm rot="18901953">
            <a:off x="831493" y="916502"/>
            <a:ext cx="2267465" cy="707886"/>
          </a:xfrm>
          <a:prstGeom prst="rect">
            <a:avLst/>
          </a:prstGeom>
          <a:solidFill>
            <a:schemeClr val="tx1"/>
          </a:solidFill>
        </p:spPr>
        <p:txBody>
          <a:bodyPr wrap="square" rtlCol="0">
            <a:spAutoFit/>
          </a:bodyPr>
          <a:lstStyle/>
          <a:p>
            <a:pPr algn="ctr" rtl="0"/>
            <a:r>
              <a:rPr lang="en-US" sz="4000" b="1" dirty="0" smtClean="0">
                <a:solidFill>
                  <a:schemeClr val="bg1"/>
                </a:solidFill>
              </a:rPr>
              <a:t>LIBRO</a:t>
            </a:r>
            <a:endParaRPr lang="en-US" sz="4000" b="1" dirty="0">
              <a:solidFill>
                <a:schemeClr val="bg1"/>
              </a:solidFill>
            </a:endParaRPr>
          </a:p>
        </p:txBody>
      </p:sp>
    </p:spTree>
    <p:extLst>
      <p:ext uri="{BB962C8B-B14F-4D97-AF65-F5344CB8AC3E}">
        <p14:creationId xmlns:p14="http://schemas.microsoft.com/office/powerpoint/2010/main" val="41068396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t>Cronología de Deuteronomio</a:t>
            </a:r>
          </a:p>
        </p:txBody>
      </p:sp>
      <p:sp>
        <p:nvSpPr>
          <p:cNvPr id="3" name="Content Placeholder 2"/>
          <p:cNvSpPr>
            <a:spLocks noGrp="1"/>
          </p:cNvSpPr>
          <p:nvPr>
            <p:ph idx="1"/>
          </p:nvPr>
        </p:nvSpPr>
        <p:spPr>
          <a:xfrm>
            <a:off x="381000" y="876632"/>
            <a:ext cx="6282681" cy="5981367"/>
          </a:xfrm>
        </p:spPr>
        <p:txBody>
          <a:bodyPr>
            <a:normAutofit/>
          </a:bodyPr>
          <a:lstStyle/>
          <a:p>
            <a:pPr marL="0" indent="0" algn="l" rtl="0">
              <a:spcBef>
                <a:spcPts val="0"/>
              </a:spcBef>
              <a:buNone/>
            </a:pPr>
            <a:r>
              <a:rPr lang="en-US" sz="2600" b="1" dirty="0" err="1">
                <a:solidFill>
                  <a:srgbClr val="0000CC"/>
                </a:solidFill>
              </a:rPr>
              <a:t>F</a:t>
            </a:r>
            <a:r>
              <a:rPr lang="en-US" sz="2600" b="1" dirty="0" err="1" smtClean="0">
                <a:solidFill>
                  <a:srgbClr val="0000CC"/>
                </a:solidFill>
              </a:rPr>
              <a:t>echas</a:t>
            </a:r>
            <a:endParaRPr lang="en-US" sz="2600" b="1" dirty="0">
              <a:solidFill>
                <a:srgbClr val="0000CC"/>
              </a:solidFill>
            </a:endParaRPr>
          </a:p>
          <a:p>
            <a:pPr algn="l" rtl="0">
              <a:spcBef>
                <a:spcPts val="0"/>
              </a:spcBef>
            </a:pPr>
            <a:r>
              <a:rPr lang="en-US" sz="2600" dirty="0" err="1" smtClean="0"/>
              <a:t>Año</a:t>
            </a:r>
            <a:r>
              <a:rPr lang="en-US" sz="2600" dirty="0" smtClean="0"/>
              <a:t> 40, </a:t>
            </a:r>
            <a:r>
              <a:rPr lang="en-US" sz="2600" dirty="0" err="1" smtClean="0"/>
              <a:t>mes</a:t>
            </a:r>
            <a:r>
              <a:rPr lang="en-US" sz="2600" dirty="0" smtClean="0"/>
              <a:t> 11, 1er </a:t>
            </a:r>
            <a:r>
              <a:rPr lang="en-US" sz="2600" dirty="0" err="1" smtClean="0"/>
              <a:t>día</a:t>
            </a:r>
            <a:r>
              <a:rPr lang="en-US" sz="2600" dirty="0" smtClean="0"/>
              <a:t> </a:t>
            </a:r>
            <a:r>
              <a:rPr lang="en-US" sz="2600" dirty="0"/>
              <a:t>(Dt </a:t>
            </a:r>
            <a:r>
              <a:rPr lang="en-US" sz="2600" dirty="0" smtClean="0"/>
              <a:t>1:3</a:t>
            </a:r>
            <a:r>
              <a:rPr lang="en-US" sz="2600" dirty="0"/>
              <a:t>)</a:t>
            </a:r>
          </a:p>
          <a:p>
            <a:pPr algn="l" rtl="0">
              <a:spcBef>
                <a:spcPts val="0"/>
              </a:spcBef>
            </a:pPr>
            <a:r>
              <a:rPr lang="en-US" sz="2600" dirty="0" err="1" smtClean="0"/>
              <a:t>Año</a:t>
            </a:r>
            <a:r>
              <a:rPr lang="en-US" sz="2600" dirty="0" smtClean="0"/>
              <a:t> 41, 1er </a:t>
            </a:r>
            <a:r>
              <a:rPr lang="en-US" sz="2600" dirty="0" err="1"/>
              <a:t>mes</a:t>
            </a:r>
            <a:r>
              <a:rPr lang="en-US" sz="2600" dirty="0"/>
              <a:t>, </a:t>
            </a:r>
            <a:r>
              <a:rPr lang="en-US" sz="2600" dirty="0" err="1" smtClean="0"/>
              <a:t>día</a:t>
            </a:r>
            <a:r>
              <a:rPr lang="en-US" sz="2600" dirty="0" smtClean="0"/>
              <a:t> 10 </a:t>
            </a:r>
            <a:r>
              <a:rPr lang="en-US" sz="2600" dirty="0"/>
              <a:t>– Entrada en la tierra (Josué 4:19)</a:t>
            </a:r>
          </a:p>
          <a:p>
            <a:pPr algn="l" rtl="0">
              <a:spcBef>
                <a:spcPts val="0"/>
              </a:spcBef>
            </a:pPr>
            <a:r>
              <a:rPr lang="en-US" sz="2600" dirty="0"/>
              <a:t>30 días de luto </a:t>
            </a:r>
            <a:r>
              <a:rPr lang="en-US" sz="2600" dirty="0" err="1"/>
              <a:t>por</a:t>
            </a:r>
            <a:r>
              <a:rPr lang="en-US" sz="2600" dirty="0"/>
              <a:t> Moisés (Dt. 34:8)</a:t>
            </a:r>
            <a:br>
              <a:rPr lang="en-US" sz="2600" dirty="0"/>
            </a:br>
            <a:r>
              <a:rPr lang="en-US" sz="2600" dirty="0"/>
              <a:t/>
            </a:r>
            <a:br>
              <a:rPr lang="en-US" sz="2600" dirty="0"/>
            </a:br>
            <a:r>
              <a:rPr lang="en-US" sz="2600" dirty="0"/>
              <a:t/>
            </a:r>
            <a:br>
              <a:rPr lang="en-US" sz="2600" dirty="0"/>
            </a:br>
            <a:r>
              <a:rPr lang="en-US" sz="2600" dirty="0"/>
              <a:t/>
            </a:r>
            <a:br>
              <a:rPr lang="en-US" sz="2600" dirty="0"/>
            </a:br>
            <a:r>
              <a:rPr lang="en-US" sz="2600" dirty="0"/>
              <a:t/>
            </a:r>
            <a:br>
              <a:rPr lang="en-US" sz="2600" dirty="0"/>
            </a:br>
            <a:endParaRPr lang="en-US" sz="2600" dirty="0"/>
          </a:p>
          <a:p>
            <a:pPr marL="0" indent="0" algn="l" rtl="0">
              <a:spcBef>
                <a:spcPts val="0"/>
              </a:spcBef>
              <a:buNone/>
            </a:pPr>
            <a:r>
              <a:rPr lang="en-US" sz="2600" b="1" dirty="0" smtClean="0">
                <a:solidFill>
                  <a:srgbClr val="0000CC"/>
                </a:solidFill>
              </a:rPr>
              <a:t>Mirada a la </a:t>
            </a:r>
            <a:r>
              <a:rPr lang="en-US" sz="2600" b="1" dirty="0" err="1" smtClean="0">
                <a:solidFill>
                  <a:srgbClr val="0000CC"/>
                </a:solidFill>
              </a:rPr>
              <a:t>futura</a:t>
            </a:r>
            <a:r>
              <a:rPr lang="en-US" sz="2600" b="1" dirty="0" smtClean="0">
                <a:solidFill>
                  <a:srgbClr val="0000CC"/>
                </a:solidFill>
              </a:rPr>
              <a:t> de </a:t>
            </a:r>
            <a:r>
              <a:rPr lang="en-US" sz="2600" b="1" dirty="0">
                <a:solidFill>
                  <a:srgbClr val="0000CC"/>
                </a:solidFill>
              </a:rPr>
              <a:t>la historia de Israel</a:t>
            </a:r>
          </a:p>
          <a:p>
            <a:pPr algn="l" rtl="0">
              <a:spcBef>
                <a:spcPts val="0"/>
              </a:spcBef>
            </a:pPr>
            <a:r>
              <a:rPr lang="en-US" sz="2600" dirty="0" err="1"/>
              <a:t>Liderazgo</a:t>
            </a:r>
            <a:r>
              <a:rPr lang="en-US" sz="2600" dirty="0"/>
              <a:t>/</a:t>
            </a:r>
            <a:r>
              <a:rPr lang="en-US" sz="2600" dirty="0" err="1"/>
              <a:t>conquista</a:t>
            </a:r>
            <a:r>
              <a:rPr lang="en-US" sz="2600" dirty="0"/>
              <a:t> </a:t>
            </a:r>
            <a:r>
              <a:rPr lang="en-US" sz="2600" dirty="0" smtClean="0"/>
              <a:t>con </a:t>
            </a:r>
            <a:r>
              <a:rPr lang="en-US" sz="2600" dirty="0"/>
              <a:t>Josué (Dt </a:t>
            </a:r>
            <a:r>
              <a:rPr lang="en-US" sz="2600" dirty="0" smtClean="0"/>
              <a:t>3:28</a:t>
            </a:r>
            <a:r>
              <a:rPr lang="en-US" sz="2600" dirty="0"/>
              <a:t>)</a:t>
            </a:r>
          </a:p>
          <a:p>
            <a:pPr algn="l" rtl="0">
              <a:spcBef>
                <a:spcPts val="0"/>
              </a:spcBef>
            </a:pPr>
            <a:r>
              <a:rPr lang="en-US" sz="2600" dirty="0"/>
              <a:t>Jerusalén escogida para Templo (Dt </a:t>
            </a:r>
            <a:r>
              <a:rPr lang="en-US" sz="2600" dirty="0" smtClean="0"/>
              <a:t>12:5</a:t>
            </a:r>
            <a:r>
              <a:rPr lang="en-US" sz="2600" dirty="0"/>
              <a:t>)</a:t>
            </a:r>
          </a:p>
          <a:p>
            <a:pPr algn="l" rtl="0">
              <a:spcBef>
                <a:spcPts val="0"/>
              </a:spcBef>
            </a:pPr>
            <a:r>
              <a:rPr lang="en-US" sz="2600" dirty="0"/>
              <a:t>Rey, “como las </a:t>
            </a:r>
            <a:r>
              <a:rPr lang="en-US" sz="2600" dirty="0" err="1"/>
              <a:t>naciones</a:t>
            </a:r>
            <a:r>
              <a:rPr lang="en-US" sz="2600" dirty="0"/>
              <a:t> </a:t>
            </a:r>
            <a:r>
              <a:rPr lang="en-US" sz="2600" dirty="0" smtClean="0"/>
              <a:t>que </a:t>
            </a:r>
            <a:r>
              <a:rPr lang="en-US" sz="2600" dirty="0" err="1" smtClean="0"/>
              <a:t>rodean</a:t>
            </a:r>
            <a:r>
              <a:rPr lang="en-US" sz="2600" dirty="0" smtClean="0"/>
              <a:t>” </a:t>
            </a:r>
            <a:r>
              <a:rPr lang="en-US" sz="2600" dirty="0"/>
              <a:t>(Dt </a:t>
            </a:r>
            <a:r>
              <a:rPr lang="en-US" sz="2600" dirty="0" smtClean="0"/>
              <a:t>17:14</a:t>
            </a:r>
            <a:r>
              <a:rPr lang="en-US" sz="2600" dirty="0"/>
              <a:t>)</a:t>
            </a:r>
          </a:p>
          <a:p>
            <a:pPr algn="l" rtl="0">
              <a:spcBef>
                <a:spcPts val="0"/>
              </a:spcBef>
            </a:pPr>
            <a:r>
              <a:rPr lang="en-US" sz="2600" dirty="0"/>
              <a:t>Cautiverio </a:t>
            </a:r>
            <a:r>
              <a:rPr lang="en-US" sz="2600" dirty="0" err="1"/>
              <a:t>por</a:t>
            </a:r>
            <a:r>
              <a:rPr lang="en-US" sz="2600" dirty="0"/>
              <a:t> nación lejana (Dt 28:36)</a:t>
            </a:r>
          </a:p>
        </p:txBody>
      </p:sp>
      <p:sp>
        <p:nvSpPr>
          <p:cNvPr id="4" name="Footer Placeholder 3"/>
          <p:cNvSpPr>
            <a:spLocks noGrp="1"/>
          </p:cNvSpPr>
          <p:nvPr>
            <p:ph type="ftr" sz="quarter" idx="11"/>
          </p:nvPr>
        </p:nvSpPr>
        <p:spPr/>
        <p:txBody>
          <a:bodyPr/>
          <a:lstStyle/>
          <a:p>
            <a:pPr algn="l" rtl="0"/>
            <a:r>
              <a:rPr lang="en-US"/>
              <a:t>Otoño 2016 – Embry Hills</a:t>
            </a:r>
            <a:endParaRPr lang="en-US" dirty="0"/>
          </a:p>
        </p:txBody>
      </p:sp>
      <p:sp>
        <p:nvSpPr>
          <p:cNvPr id="5" name="Slide Number Placeholder 4"/>
          <p:cNvSpPr>
            <a:spLocks noGrp="1"/>
          </p:cNvSpPr>
          <p:nvPr>
            <p:ph type="sldNum" sz="quarter" idx="12"/>
          </p:nvPr>
        </p:nvSpPr>
        <p:spPr/>
        <p:txBody>
          <a:bodyPr/>
          <a:lstStyle/>
          <a:p>
            <a:fld id="{0EA2A63B-FBD4-445B-90B6-CB2DE89400B4}" type="slidenum">
              <a:rPr lang="en-US" smtClean="0"/>
              <a:pPr algn="l" rtl="0"/>
              <a:t>10</a:t>
            </a:fld>
            <a:endParaRPr lang="en-US"/>
          </a:p>
        </p:txBody>
      </p:sp>
      <p:cxnSp>
        <p:nvCxnSpPr>
          <p:cNvPr id="18" name="Straight Connector 17"/>
          <p:cNvCxnSpPr/>
          <p:nvPr/>
        </p:nvCxnSpPr>
        <p:spPr>
          <a:xfrm>
            <a:off x="8937859" y="-457200"/>
            <a:ext cx="914400" cy="914400"/>
          </a:xfrm>
          <a:prstGeom prst="line">
            <a:avLst/>
          </a:prstGeom>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533400" y="2743200"/>
            <a:ext cx="5923185" cy="1752600"/>
            <a:chOff x="533400" y="2895600"/>
            <a:chExt cx="5923185" cy="1752600"/>
          </a:xfrm>
        </p:grpSpPr>
        <p:sp>
          <p:nvSpPr>
            <p:cNvPr id="55" name="Rectangle 54"/>
            <p:cNvSpPr/>
            <p:nvPr/>
          </p:nvSpPr>
          <p:spPr>
            <a:xfrm>
              <a:off x="533400" y="2895600"/>
              <a:ext cx="5923185" cy="1752600"/>
            </a:xfrm>
            <a:prstGeom prst="rect">
              <a:avLst/>
            </a:prstGeom>
            <a:solidFill>
              <a:srgbClr val="FFFF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5" name="TextBox 34"/>
            <p:cNvSpPr txBox="1"/>
            <p:nvPr/>
          </p:nvSpPr>
          <p:spPr>
            <a:xfrm>
              <a:off x="533400" y="3041202"/>
              <a:ext cx="769763" cy="461665"/>
            </a:xfrm>
            <a:prstGeom prst="rect">
              <a:avLst/>
            </a:prstGeom>
            <a:noFill/>
          </p:spPr>
          <p:txBody>
            <a:bodyPr wrap="none" rtlCol="0">
              <a:spAutoFit/>
            </a:bodyPr>
            <a:lstStyle/>
            <a:p>
              <a:pPr algn="l" rtl="0"/>
              <a:r>
                <a:rPr lang="en-US" sz="2400" dirty="0"/>
                <a:t>11/1</a:t>
              </a:r>
            </a:p>
          </p:txBody>
        </p:sp>
        <p:sp>
          <p:nvSpPr>
            <p:cNvPr id="37" name="TextBox 36"/>
            <p:cNvSpPr txBox="1"/>
            <p:nvPr/>
          </p:nvSpPr>
          <p:spPr>
            <a:xfrm>
              <a:off x="5554837" y="3045436"/>
              <a:ext cx="769763" cy="461665"/>
            </a:xfrm>
            <a:prstGeom prst="rect">
              <a:avLst/>
            </a:prstGeom>
            <a:noFill/>
          </p:spPr>
          <p:txBody>
            <a:bodyPr wrap="none" rtlCol="0">
              <a:spAutoFit/>
            </a:bodyPr>
            <a:lstStyle/>
            <a:p>
              <a:pPr algn="l" rtl="0"/>
              <a:r>
                <a:rPr lang="en-US" sz="2400" dirty="0"/>
                <a:t>1/10</a:t>
              </a:r>
            </a:p>
          </p:txBody>
        </p:sp>
        <p:cxnSp>
          <p:nvCxnSpPr>
            <p:cNvPr id="39" name="Straight Arrow Connector 38"/>
            <p:cNvCxnSpPr>
              <a:stCxn id="35" idx="3"/>
              <a:endCxn id="37" idx="1"/>
            </p:cNvCxnSpPr>
            <p:nvPr/>
          </p:nvCxnSpPr>
          <p:spPr>
            <a:xfrm>
              <a:off x="1303163" y="3272035"/>
              <a:ext cx="4251674" cy="4234"/>
            </a:xfrm>
            <a:prstGeom prst="straightConnector1">
              <a:avLst/>
            </a:prstGeom>
            <a:ln w="381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942674" y="3040323"/>
              <a:ext cx="1125053" cy="461665"/>
            </a:xfrm>
            <a:prstGeom prst="rect">
              <a:avLst/>
            </a:prstGeom>
            <a:solidFill>
              <a:srgbClr val="FFFF00"/>
            </a:solidFill>
          </p:spPr>
          <p:txBody>
            <a:bodyPr wrap="none" rtlCol="0">
              <a:spAutoFit/>
            </a:bodyPr>
            <a:lstStyle/>
            <a:p>
              <a:pPr algn="ctr" rtl="0"/>
              <a:r>
                <a:rPr lang="en-US" sz="2400" dirty="0"/>
                <a:t>70 días</a:t>
              </a:r>
            </a:p>
          </p:txBody>
        </p:sp>
        <p:cxnSp>
          <p:nvCxnSpPr>
            <p:cNvPr id="44" name="Straight Arrow Connector 43"/>
            <p:cNvCxnSpPr/>
            <p:nvPr/>
          </p:nvCxnSpPr>
          <p:spPr>
            <a:xfrm>
              <a:off x="3822779" y="3880556"/>
              <a:ext cx="1738326" cy="10226"/>
            </a:xfrm>
            <a:prstGeom prst="straightConnector1">
              <a:avLst/>
            </a:prstGeom>
            <a:ln w="381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329682" y="3880556"/>
              <a:ext cx="2485115" cy="10226"/>
            </a:xfrm>
            <a:prstGeom prst="straightConnector1">
              <a:avLst/>
            </a:prstGeom>
            <a:ln w="381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227728" y="3659950"/>
              <a:ext cx="920445" cy="400110"/>
            </a:xfrm>
            <a:prstGeom prst="rect">
              <a:avLst/>
            </a:prstGeom>
            <a:solidFill>
              <a:srgbClr val="FFFF00"/>
            </a:solidFill>
          </p:spPr>
          <p:txBody>
            <a:bodyPr wrap="none" rtlCol="0">
              <a:spAutoFit/>
            </a:bodyPr>
            <a:lstStyle/>
            <a:p>
              <a:pPr algn="ctr" rtl="0"/>
              <a:r>
                <a:rPr lang="en-US" sz="2000" dirty="0"/>
                <a:t>30 </a:t>
              </a:r>
              <a:r>
                <a:rPr lang="en-US" sz="2000" dirty="0" err="1" smtClean="0"/>
                <a:t>días</a:t>
              </a:r>
              <a:endParaRPr lang="en-US" sz="2000" dirty="0"/>
            </a:p>
          </p:txBody>
        </p:sp>
        <p:sp>
          <p:nvSpPr>
            <p:cNvPr id="47" name="TextBox 46"/>
            <p:cNvSpPr txBox="1"/>
            <p:nvPr/>
          </p:nvSpPr>
          <p:spPr>
            <a:xfrm>
              <a:off x="2078568" y="3649723"/>
              <a:ext cx="969432" cy="400110"/>
            </a:xfrm>
            <a:prstGeom prst="rect">
              <a:avLst/>
            </a:prstGeom>
            <a:solidFill>
              <a:srgbClr val="FFFF00"/>
            </a:solidFill>
          </p:spPr>
          <p:txBody>
            <a:bodyPr wrap="none" rtlCol="0">
              <a:spAutoFit/>
            </a:bodyPr>
            <a:lstStyle/>
            <a:p>
              <a:pPr algn="ctr" rtl="0"/>
              <a:r>
                <a:rPr lang="en-US" sz="2000" dirty="0"/>
                <a:t>40 días</a:t>
              </a:r>
            </a:p>
          </p:txBody>
        </p:sp>
        <p:cxnSp>
          <p:nvCxnSpPr>
            <p:cNvPr id="52" name="Straight Connector 51"/>
            <p:cNvCxnSpPr/>
            <p:nvPr/>
          </p:nvCxnSpPr>
          <p:spPr>
            <a:xfrm flipH="1">
              <a:off x="3814797" y="3583750"/>
              <a:ext cx="7983" cy="6004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2871877" y="4184202"/>
              <a:ext cx="1901803" cy="387798"/>
            </a:xfrm>
            <a:prstGeom prst="rect">
              <a:avLst/>
            </a:prstGeom>
            <a:solidFill>
              <a:srgbClr val="FFFF00"/>
            </a:solidFill>
          </p:spPr>
          <p:txBody>
            <a:bodyPr wrap="none" rtlCol="0">
              <a:spAutoFit/>
            </a:bodyPr>
            <a:lstStyle/>
            <a:p>
              <a:pPr algn="ctr" rtl="0">
                <a:lnSpc>
                  <a:spcPct val="80000"/>
                </a:lnSpc>
              </a:pPr>
              <a:r>
                <a:rPr lang="en-US" sz="2400" dirty="0"/>
                <a:t>la muerte de Moisés</a:t>
              </a:r>
            </a:p>
          </p:txBody>
        </p:sp>
      </p:grpSp>
      <p:pic>
        <p:nvPicPr>
          <p:cNvPr id="20" name="Picture 19"/>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pic>
        <p:nvPicPr>
          <p:cNvPr id="21" name="Picture 20" descr="Calendario hebreo | www.elhistoriador.es"/>
          <p:cNvPicPr/>
          <p:nvPr/>
        </p:nvPicPr>
        <p:blipFill>
          <a:blip r:embed="rId3">
            <a:extLst>
              <a:ext uri="{28A0092B-C50C-407E-A947-70E740481C1C}">
                <a14:useLocalDpi xmlns:a14="http://schemas.microsoft.com/office/drawing/2010/main" val="0"/>
              </a:ext>
            </a:extLst>
          </a:blip>
          <a:srcRect/>
          <a:stretch>
            <a:fillRect/>
          </a:stretch>
        </p:blipFill>
        <p:spPr bwMode="auto">
          <a:xfrm>
            <a:off x="6456585" y="1533530"/>
            <a:ext cx="5650170" cy="3948040"/>
          </a:xfrm>
          <a:prstGeom prst="rect">
            <a:avLst/>
          </a:prstGeom>
          <a:noFill/>
          <a:ln>
            <a:noFill/>
          </a:ln>
        </p:spPr>
      </p:pic>
    </p:spTree>
    <p:extLst>
      <p:ext uri="{BB962C8B-B14F-4D97-AF65-F5344CB8AC3E}">
        <p14:creationId xmlns:p14="http://schemas.microsoft.com/office/powerpoint/2010/main" val="40620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wipe(left)">
                                      <p:cBhvr>
                                        <p:cTn id="17" dur="500"/>
                                        <p:tgtEl>
                                          <p:spTgt spid="5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2046"/>
            <a:ext cx="8534400" cy="416689"/>
          </a:xfrm>
        </p:spPr>
        <p:txBody>
          <a:bodyPr>
            <a:noAutofit/>
          </a:bodyPr>
          <a:lstStyle/>
          <a:p>
            <a:pPr algn="l" rtl="0"/>
            <a:r>
              <a:rPr lang="en-US" sz="4000" dirty="0"/>
              <a:t>Principios de conducta sexual (Barry)</a:t>
            </a:r>
          </a:p>
        </p:txBody>
      </p:sp>
      <p:sp>
        <p:nvSpPr>
          <p:cNvPr id="3" name="Content Placeholder 2"/>
          <p:cNvSpPr>
            <a:spLocks noGrp="1"/>
          </p:cNvSpPr>
          <p:nvPr>
            <p:ph idx="1"/>
          </p:nvPr>
        </p:nvSpPr>
        <p:spPr>
          <a:xfrm>
            <a:off x="762000" y="731135"/>
            <a:ext cx="12032253" cy="6126865"/>
          </a:xfrm>
        </p:spPr>
        <p:txBody>
          <a:bodyPr>
            <a:noAutofit/>
          </a:bodyPr>
          <a:lstStyle/>
          <a:p>
            <a:pPr algn="l" rtl="0">
              <a:spcBef>
                <a:spcPts val="0"/>
              </a:spcBef>
            </a:pPr>
            <a:r>
              <a:rPr lang="en-US" sz="2000" dirty="0"/>
              <a:t>¿Cuál fue el proceso/secuencia ideal [implícito] de formar un matrimonio?</a:t>
            </a:r>
          </a:p>
          <a:p>
            <a:pPr lvl="1" algn="l" rtl="0">
              <a:spcBef>
                <a:spcPts val="0"/>
              </a:spcBef>
              <a:buAutoNum type="arabicPeriod"/>
            </a:pPr>
            <a:r>
              <a:rPr lang="en-US" sz="1600" dirty="0"/>
              <a:t>Temer al Señor como precursor y prioridad</a:t>
            </a:r>
          </a:p>
          <a:p>
            <a:pPr lvl="2" algn="l" rtl="0">
              <a:spcBef>
                <a:spcPts val="0"/>
              </a:spcBef>
              <a:buFont typeface="+mj-lt"/>
              <a:buAutoNum type="alphaLcPeriod"/>
            </a:pPr>
            <a:r>
              <a:rPr lang="en-US" sz="1400" dirty="0" err="1" smtClean="0"/>
              <a:t>Aprender</a:t>
            </a:r>
            <a:r>
              <a:rPr lang="en-US" sz="1400" dirty="0" smtClean="0"/>
              <a:t> </a:t>
            </a:r>
            <a:r>
              <a:rPr lang="en-US" sz="1400" dirty="0" err="1" smtClean="0"/>
              <a:t>Sus</a:t>
            </a:r>
            <a:r>
              <a:rPr lang="en-US" sz="1400" dirty="0" smtClean="0"/>
              <a:t> </a:t>
            </a:r>
            <a:r>
              <a:rPr lang="en-US" sz="1400" dirty="0"/>
              <a:t>mandamientos y </a:t>
            </a:r>
            <a:r>
              <a:rPr lang="en-US" sz="1400" dirty="0" err="1" smtClean="0"/>
              <a:t>estatutos</a:t>
            </a:r>
            <a:endParaRPr lang="en-US" sz="1400" dirty="0"/>
          </a:p>
          <a:p>
            <a:pPr lvl="2" algn="l" rtl="0">
              <a:spcBef>
                <a:spcPts val="0"/>
              </a:spcBef>
              <a:buFont typeface="+mj-lt"/>
              <a:buAutoNum type="alphaLcPeriod"/>
            </a:pPr>
            <a:r>
              <a:rPr lang="en-US" sz="1400" dirty="0" smtClean="0"/>
              <a:t>Amar </a:t>
            </a:r>
            <a:r>
              <a:rPr lang="en-US" sz="1400" dirty="0"/>
              <a:t>al Señor tu Dios con todo </a:t>
            </a:r>
            <a:r>
              <a:rPr lang="en-US" sz="1400" dirty="0" err="1"/>
              <a:t>tu</a:t>
            </a:r>
            <a:r>
              <a:rPr lang="en-US" sz="1400" dirty="0"/>
              <a:t> </a:t>
            </a:r>
            <a:r>
              <a:rPr lang="en-US" sz="1400" dirty="0" err="1" smtClean="0"/>
              <a:t>corazón</a:t>
            </a:r>
            <a:r>
              <a:rPr lang="en-US" sz="1400" dirty="0" smtClean="0"/>
              <a:t>, </a:t>
            </a:r>
            <a:r>
              <a:rPr lang="en-US" sz="1400" dirty="0"/>
              <a:t>alma y mente</a:t>
            </a:r>
          </a:p>
          <a:p>
            <a:pPr lvl="2" algn="l" rtl="0">
              <a:spcBef>
                <a:spcPts val="0"/>
              </a:spcBef>
              <a:buFont typeface="+mj-lt"/>
              <a:buAutoNum type="alphaLcPeriod"/>
            </a:pPr>
            <a:r>
              <a:rPr lang="en-US" sz="1400" dirty="0" err="1" smtClean="0"/>
              <a:t>Tener</a:t>
            </a:r>
            <a:r>
              <a:rPr lang="en-US" sz="1400" dirty="0" smtClean="0"/>
              <a:t> </a:t>
            </a:r>
            <a:r>
              <a:rPr lang="en-US" sz="1400" dirty="0"/>
              <a:t>cuidado de observar todos sus mandamientos y estatuas (incluida la abstinencia y la pureza sexual)</a:t>
            </a:r>
          </a:p>
          <a:p>
            <a:pPr lvl="1" algn="l" rtl="0">
              <a:spcBef>
                <a:spcPts val="0"/>
              </a:spcBef>
              <a:buAutoNum type="arabicPeriod"/>
            </a:pPr>
            <a:r>
              <a:rPr lang="en-US" sz="1600" dirty="0" err="1" smtClean="0"/>
              <a:t>Encontrar</a:t>
            </a:r>
            <a:r>
              <a:rPr lang="en-US" sz="1600" dirty="0" smtClean="0"/>
              <a:t> </a:t>
            </a:r>
            <a:r>
              <a:rPr lang="en-US" sz="1600" dirty="0"/>
              <a:t>a alguien del sexo opuesto que comparta creencias religiosas</a:t>
            </a:r>
          </a:p>
          <a:p>
            <a:pPr lvl="1" algn="l" rtl="0">
              <a:spcBef>
                <a:spcPts val="0"/>
              </a:spcBef>
              <a:buAutoNum type="arabicPeriod"/>
            </a:pPr>
            <a:r>
              <a:rPr lang="en-US" sz="1600" dirty="0"/>
              <a:t>Período de esponsales – Compromiso hecho (se requiere fidelidad)</a:t>
            </a:r>
          </a:p>
          <a:p>
            <a:pPr lvl="1" algn="l" rtl="0">
              <a:spcBef>
                <a:spcPts val="0"/>
              </a:spcBef>
              <a:buAutoNum type="arabicPeriod"/>
            </a:pPr>
            <a:r>
              <a:rPr lang="en-US" sz="1600" dirty="0"/>
              <a:t>Matrimonio (compromiso con valores y recursos compartidos)</a:t>
            </a:r>
          </a:p>
          <a:p>
            <a:pPr lvl="1" algn="l" rtl="0">
              <a:spcBef>
                <a:spcPts val="0"/>
              </a:spcBef>
              <a:buAutoNum type="arabicPeriod"/>
            </a:pPr>
            <a:r>
              <a:rPr lang="en-US" sz="1600" dirty="0"/>
              <a:t>Relación matrimonial valorada</a:t>
            </a:r>
          </a:p>
          <a:p>
            <a:pPr lvl="2" algn="l" rtl="0">
              <a:spcBef>
                <a:spcPts val="0"/>
              </a:spcBef>
              <a:buFont typeface="+mj-lt"/>
              <a:buAutoNum type="alphaLcPeriod"/>
            </a:pPr>
            <a:r>
              <a:rPr lang="en-US" sz="1400" dirty="0"/>
              <a:t>Construir una relación entre esposo y esposa es prioridad (no </a:t>
            </a:r>
            <a:r>
              <a:rPr lang="en-US" sz="1400" dirty="0" err="1" smtClean="0"/>
              <a:t>ir</a:t>
            </a:r>
            <a:r>
              <a:rPr lang="en-US" sz="1400" dirty="0" smtClean="0"/>
              <a:t> </a:t>
            </a:r>
            <a:r>
              <a:rPr lang="en-US" sz="1400" dirty="0"/>
              <a:t>a la guerra </a:t>
            </a:r>
            <a:r>
              <a:rPr lang="en-US" sz="1400" dirty="0" err="1"/>
              <a:t>por</a:t>
            </a:r>
            <a:r>
              <a:rPr lang="en-US" sz="1400" dirty="0"/>
              <a:t> un año u otros deberes)</a:t>
            </a:r>
          </a:p>
          <a:p>
            <a:pPr lvl="2" algn="l" rtl="0">
              <a:spcBef>
                <a:spcPts val="0"/>
              </a:spcBef>
              <a:buFont typeface="+mj-lt"/>
              <a:buAutoNum type="alphaLcPeriod"/>
            </a:pPr>
            <a:r>
              <a:rPr lang="en-US" sz="1400" dirty="0"/>
              <a:t>No </a:t>
            </a:r>
            <a:r>
              <a:rPr lang="en-US" sz="1400" dirty="0" err="1" smtClean="0"/>
              <a:t>dañar</a:t>
            </a:r>
            <a:r>
              <a:rPr lang="en-US" sz="1400" dirty="0" smtClean="0"/>
              <a:t> la </a:t>
            </a:r>
            <a:r>
              <a:rPr lang="en-US" sz="1400" dirty="0"/>
              <a:t>reputación de la esposa.</a:t>
            </a:r>
          </a:p>
          <a:p>
            <a:pPr lvl="1" algn="l" rtl="0">
              <a:spcBef>
                <a:spcPts val="0"/>
              </a:spcBef>
              <a:buFontTx/>
              <a:buAutoNum type="arabicPeriod"/>
            </a:pPr>
            <a:r>
              <a:rPr lang="en-US" sz="1600" dirty="0"/>
              <a:t>Relaciones sexuales sólo con el cónyuge después del matrimonio</a:t>
            </a:r>
          </a:p>
          <a:p>
            <a:pPr lvl="1" algn="l" rtl="0">
              <a:spcBef>
                <a:spcPts val="0"/>
              </a:spcBef>
              <a:buAutoNum type="arabicPeriod"/>
            </a:pPr>
            <a:r>
              <a:rPr lang="en-US" sz="1600" dirty="0"/>
              <a:t>El divorcio está restringido</a:t>
            </a:r>
          </a:p>
          <a:p>
            <a:pPr lvl="1" algn="l" rtl="0">
              <a:spcBef>
                <a:spcPts val="0"/>
              </a:spcBef>
              <a:buAutoNum type="arabicPeriod"/>
            </a:pPr>
            <a:r>
              <a:rPr lang="en-US" sz="1600" dirty="0"/>
              <a:t>Protección de la esposa (financiera y reputación)</a:t>
            </a:r>
          </a:p>
          <a:p>
            <a:pPr lvl="1" algn="l" rtl="0">
              <a:spcBef>
                <a:spcPts val="0"/>
              </a:spcBef>
              <a:buAutoNum type="arabicPeriod"/>
            </a:pPr>
            <a:r>
              <a:rPr lang="en-US" sz="1600" dirty="0"/>
              <a:t>Fidelidad continua a Dios como prioridad (rechazar a una esposa idólatra)</a:t>
            </a:r>
          </a:p>
          <a:p>
            <a:pPr lvl="1" algn="l" rtl="0">
              <a:spcBef>
                <a:spcPts val="0"/>
              </a:spcBef>
              <a:buAutoNum type="arabicPeriod"/>
            </a:pPr>
            <a:r>
              <a:rPr lang="en-US" sz="1600" dirty="0"/>
              <a:t>Separación clara de </a:t>
            </a:r>
            <a:r>
              <a:rPr lang="en-US" sz="1600" dirty="0" err="1" smtClean="0"/>
              <a:t>papeles</a:t>
            </a:r>
            <a:r>
              <a:rPr lang="en-US" sz="1600" dirty="0" smtClean="0"/>
              <a:t> </a:t>
            </a:r>
            <a:r>
              <a:rPr lang="en-US" sz="1600" dirty="0"/>
              <a:t>y </a:t>
            </a:r>
            <a:r>
              <a:rPr lang="en-US" sz="1600" dirty="0" err="1" smtClean="0"/>
              <a:t>carácteres</a:t>
            </a:r>
            <a:r>
              <a:rPr lang="en-US" sz="1600" dirty="0" smtClean="0"/>
              <a:t> </a:t>
            </a:r>
            <a:r>
              <a:rPr lang="en-US" sz="1600" dirty="0"/>
              <a:t>masculinos y femeninos.</a:t>
            </a:r>
            <a:endParaRPr lang="en-US" sz="3200" dirty="0"/>
          </a:p>
          <a:p>
            <a:pPr algn="l" rtl="0">
              <a:spcBef>
                <a:spcPts val="0"/>
              </a:spcBef>
            </a:pPr>
            <a:r>
              <a:rPr lang="en-US" sz="2000" dirty="0"/>
              <a:t>¿Qué variaciones pecaminosas de este proceso ideal se mencionan?</a:t>
            </a:r>
          </a:p>
          <a:p>
            <a:pPr lvl="1" algn="l" rtl="0">
              <a:spcBef>
                <a:spcPts val="0"/>
              </a:spcBef>
              <a:buAutoNum type="arabicPeriod"/>
            </a:pPr>
            <a:r>
              <a:rPr lang="en-US" sz="1600" dirty="0"/>
              <a:t>Fornicación</a:t>
            </a:r>
          </a:p>
          <a:p>
            <a:pPr lvl="1" algn="l" rtl="0">
              <a:spcBef>
                <a:spcPts val="0"/>
              </a:spcBef>
              <a:buAutoNum type="arabicPeriod"/>
            </a:pPr>
            <a:r>
              <a:rPr lang="en-US" sz="1600" dirty="0"/>
              <a:t>Violación</a:t>
            </a:r>
          </a:p>
          <a:p>
            <a:pPr lvl="1" algn="l" rtl="0">
              <a:spcBef>
                <a:spcPts val="0"/>
              </a:spcBef>
              <a:buAutoNum type="arabicPeriod"/>
            </a:pPr>
            <a:r>
              <a:rPr lang="en-US" sz="1600" dirty="0"/>
              <a:t>Adulterio</a:t>
            </a:r>
          </a:p>
          <a:p>
            <a:pPr lvl="1" algn="l" rtl="0">
              <a:spcBef>
                <a:spcPts val="0"/>
              </a:spcBef>
              <a:buAutoNum type="arabicPeriod"/>
            </a:pPr>
            <a:r>
              <a:rPr lang="en-US" sz="1600" dirty="0"/>
              <a:t>Bestialidad</a:t>
            </a:r>
          </a:p>
          <a:p>
            <a:pPr lvl="1" algn="l" rtl="0">
              <a:spcBef>
                <a:spcPts val="0"/>
              </a:spcBef>
              <a:buAutoNum type="arabicPeriod"/>
            </a:pPr>
            <a:r>
              <a:rPr lang="en-US" sz="1600" dirty="0"/>
              <a:t>Poligamia</a:t>
            </a:r>
          </a:p>
          <a:p>
            <a:pPr lvl="1" algn="l" rtl="0">
              <a:spcBef>
                <a:spcPts val="0"/>
              </a:spcBef>
              <a:buAutoNum type="arabicPeriod"/>
            </a:pPr>
            <a:r>
              <a:rPr lang="en-US" sz="1600" dirty="0"/>
              <a:t>Divorcio </a:t>
            </a:r>
            <a:r>
              <a:rPr lang="en-US" sz="1600" dirty="0" err="1"/>
              <a:t>por</a:t>
            </a:r>
            <a:r>
              <a:rPr lang="en-US" sz="1600" dirty="0"/>
              <a:t> cualquier motivo</a:t>
            </a:r>
            <a:endParaRPr lang="en-US" sz="3200" dirty="0"/>
          </a:p>
          <a:p>
            <a:pPr algn="l" rtl="0">
              <a:spcBef>
                <a:spcPts val="0"/>
              </a:spcBef>
            </a:pPr>
            <a:r>
              <a:rPr lang="en-US" sz="2000" dirty="0"/>
              <a:t>¿Las sanciones, remedios y/o restricciones para las diversas variaciones?</a:t>
            </a:r>
          </a:p>
          <a:p>
            <a:pPr lvl="1" algn="l" rtl="0">
              <a:spcBef>
                <a:spcPts val="0"/>
              </a:spcBef>
              <a:buAutoNum type="arabicPeriod"/>
            </a:pPr>
            <a:r>
              <a:rPr lang="en-US" sz="1600" dirty="0"/>
              <a:t>Muerte </a:t>
            </a:r>
            <a:r>
              <a:rPr lang="en-US" sz="1600" dirty="0" err="1"/>
              <a:t>por</a:t>
            </a:r>
            <a:r>
              <a:rPr lang="en-US" sz="1600" dirty="0"/>
              <a:t> adulterio, violación, secuestro, mujer no </a:t>
            </a:r>
            <a:r>
              <a:rPr lang="en-US" sz="1600" dirty="0" err="1"/>
              <a:t>virgen</a:t>
            </a:r>
            <a:r>
              <a:rPr lang="en-US" sz="1600" dirty="0"/>
              <a:t> </a:t>
            </a:r>
            <a:r>
              <a:rPr lang="en-US" sz="1600" dirty="0" smtClean="0"/>
              <a:t>al </a:t>
            </a:r>
            <a:r>
              <a:rPr lang="en-US" sz="1600" dirty="0" err="1" smtClean="0"/>
              <a:t>casarse</a:t>
            </a:r>
            <a:r>
              <a:rPr lang="en-US" sz="1600" dirty="0" err="1"/>
              <a:t>a</a:t>
            </a:r>
            <a:endParaRPr lang="en-US" sz="1600" dirty="0"/>
          </a:p>
          <a:p>
            <a:pPr lvl="1" algn="l" rtl="0">
              <a:spcBef>
                <a:spcPts val="0"/>
              </a:spcBef>
              <a:buAutoNum type="arabicPeriod"/>
            </a:pPr>
            <a:r>
              <a:rPr lang="en-US" sz="1600" dirty="0"/>
              <a:t>No </a:t>
            </a:r>
            <a:r>
              <a:rPr lang="en-US" sz="1600" dirty="0" smtClean="0"/>
              <a:t>se </a:t>
            </a:r>
            <a:r>
              <a:rPr lang="en-US" sz="1600" dirty="0" err="1" smtClean="0"/>
              <a:t>puede</a:t>
            </a:r>
            <a:r>
              <a:rPr lang="en-US" sz="1600" dirty="0" smtClean="0"/>
              <a:t> </a:t>
            </a:r>
            <a:r>
              <a:rPr lang="en-US" sz="1600" dirty="0" err="1" smtClean="0"/>
              <a:t>divorciar</a:t>
            </a:r>
            <a:r>
              <a:rPr lang="en-US" sz="1600" dirty="0" smtClean="0"/>
              <a:t> </a:t>
            </a:r>
            <a:r>
              <a:rPr lang="en-US" sz="1600" dirty="0" err="1" smtClean="0"/>
              <a:t>así</a:t>
            </a:r>
            <a:r>
              <a:rPr lang="en-US" sz="1600" dirty="0" smtClean="0"/>
              <a:t> </a:t>
            </a:r>
            <a:r>
              <a:rPr lang="en-US" sz="1600" dirty="0" err="1" smtClean="0"/>
              <a:t>como</a:t>
            </a:r>
            <a:r>
              <a:rPr lang="en-US" sz="1600" dirty="0" smtClean="0"/>
              <a:t> </a:t>
            </a:r>
            <a:r>
              <a:rPr lang="en-US" sz="1600" dirty="0" err="1" smtClean="0"/>
              <a:t>uno</a:t>
            </a:r>
            <a:r>
              <a:rPr lang="en-US" sz="1600" dirty="0" smtClean="0"/>
              <a:t> </a:t>
            </a:r>
            <a:r>
              <a:rPr lang="en-US" sz="1600" dirty="0" err="1" smtClean="0"/>
              <a:t>quisiera</a:t>
            </a:r>
            <a:r>
              <a:rPr lang="en-US" sz="1600" dirty="0"/>
              <a:t>, no </a:t>
            </a:r>
            <a:r>
              <a:rPr lang="en-US" sz="1600" dirty="0" smtClean="0"/>
              <a:t>se </a:t>
            </a:r>
            <a:r>
              <a:rPr lang="en-US" sz="1600" dirty="0" err="1" smtClean="0"/>
              <a:t>puede</a:t>
            </a:r>
            <a:r>
              <a:rPr lang="en-US" sz="1600" dirty="0" smtClean="0"/>
              <a:t> </a:t>
            </a:r>
            <a:r>
              <a:rPr lang="en-US" sz="1600" dirty="0"/>
              <a:t>volver a </a:t>
            </a:r>
            <a:r>
              <a:rPr lang="en-US" sz="1600" dirty="0" err="1" smtClean="0"/>
              <a:t>casar</a:t>
            </a:r>
            <a:r>
              <a:rPr lang="en-US" sz="1600" dirty="0" smtClean="0"/>
              <a:t> </a:t>
            </a:r>
            <a:r>
              <a:rPr lang="en-US" sz="1600" dirty="0"/>
              <a:t>con alguien a </a:t>
            </a:r>
            <a:r>
              <a:rPr lang="en-US" sz="1600" dirty="0" err="1"/>
              <a:t>quien</a:t>
            </a:r>
            <a:r>
              <a:rPr lang="en-US" sz="1600" dirty="0"/>
              <a:t> </a:t>
            </a:r>
            <a:r>
              <a:rPr lang="en-US" sz="1600" dirty="0" err="1" smtClean="0"/>
              <a:t>uno</a:t>
            </a:r>
            <a:r>
              <a:rPr lang="en-US" sz="1600" dirty="0" smtClean="0"/>
              <a:t> </a:t>
            </a:r>
            <a:r>
              <a:rPr lang="en-US" sz="1600" dirty="0" err="1" smtClean="0"/>
              <a:t>haya</a:t>
            </a:r>
            <a:r>
              <a:rPr lang="en-US" sz="1600" dirty="0" smtClean="0"/>
              <a:t> </a:t>
            </a:r>
            <a:r>
              <a:rPr lang="en-US" sz="1600" dirty="0" err="1" smtClean="0"/>
              <a:t>repudiado</a:t>
            </a:r>
            <a:endParaRPr lang="en-US" sz="1600" dirty="0"/>
          </a:p>
          <a:p>
            <a:pPr lvl="1" algn="l" rtl="0">
              <a:spcBef>
                <a:spcPts val="0"/>
              </a:spcBef>
              <a:buAutoNum type="arabicPeriod"/>
            </a:pPr>
            <a:r>
              <a:rPr lang="en-US" sz="1600" dirty="0"/>
              <a:t>La fornicación con una mujer que no está comprometida significa que debes casarte y no puedes divorciarte de ella.</a:t>
            </a:r>
          </a:p>
          <a:p>
            <a:pPr algn="l" rtl="0">
              <a:spcBef>
                <a:spcPts val="0"/>
              </a:spcBef>
            </a:pPr>
            <a:endParaRPr lang="en-US" sz="20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Tree>
    <p:extLst>
      <p:ext uri="{BB962C8B-B14F-4D97-AF65-F5344CB8AC3E}">
        <p14:creationId xmlns:p14="http://schemas.microsoft.com/office/powerpoint/2010/main" val="122074928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694463" cy="496009"/>
          </a:xfrm>
        </p:spPr>
        <p:txBody>
          <a:bodyPr/>
          <a:lstStyle/>
          <a:p>
            <a:pPr algn="l" rtl="0"/>
            <a:r>
              <a:rPr lang="en-US" sz="3200" dirty="0"/>
              <a:t>Hoja de </a:t>
            </a:r>
            <a:r>
              <a:rPr lang="en-US" sz="3200" dirty="0" err="1" smtClean="0"/>
              <a:t>trabajo</a:t>
            </a:r>
            <a:r>
              <a:rPr lang="en-US" sz="3200" dirty="0" smtClean="0"/>
              <a:t> </a:t>
            </a:r>
            <a:r>
              <a:rPr lang="en-US" sz="3200" dirty="0"/>
              <a:t>del </a:t>
            </a:r>
            <a:r>
              <a:rPr lang="en-US" sz="3200" dirty="0" err="1" smtClean="0"/>
              <a:t>proyecto</a:t>
            </a:r>
            <a:r>
              <a:rPr lang="en-US" sz="3200" dirty="0" smtClean="0"/>
              <a:t> </a:t>
            </a:r>
            <a:r>
              <a:rPr lang="en-US" sz="3200" dirty="0"/>
              <a:t>– </a:t>
            </a:r>
            <a:r>
              <a:rPr lang="en-US" sz="3200" dirty="0" err="1" smtClean="0"/>
              <a:t>bienestar</a:t>
            </a:r>
            <a:r>
              <a:rPr lang="en-US" sz="3200" dirty="0" smtClean="0"/>
              <a:t> </a:t>
            </a:r>
            <a:r>
              <a:rPr lang="en-US" sz="3200" dirty="0"/>
              <a:t>s</a:t>
            </a:r>
            <a:r>
              <a:rPr lang="en-US" sz="3200" dirty="0" smtClean="0"/>
              <a:t>ocial </a:t>
            </a:r>
            <a:r>
              <a:rPr lang="en-US" sz="3200" dirty="0"/>
              <a:t>- 1</a:t>
            </a:r>
          </a:p>
        </p:txBody>
      </p:sp>
      <p:sp>
        <p:nvSpPr>
          <p:cNvPr id="4" name="Footer Placeholder 3"/>
          <p:cNvSpPr>
            <a:spLocks noGrp="1"/>
          </p:cNvSpPr>
          <p:nvPr>
            <p:ph type="ftr" sz="quarter" idx="11"/>
          </p:nvPr>
        </p:nvSpPr>
        <p:spPr/>
        <p:txBody>
          <a:bodyPr/>
          <a:lstStyle/>
          <a:p>
            <a:pPr algn="l" rtl="0"/>
            <a:r>
              <a:rPr lang="en-US"/>
              <a:t>Otoño 2016 – Embry Hills</a:t>
            </a:r>
            <a:endParaRPr lang="en-US" dirty="0"/>
          </a:p>
        </p:txBody>
      </p:sp>
      <p:sp>
        <p:nvSpPr>
          <p:cNvPr id="5" name="Slide Number Placeholder 4"/>
          <p:cNvSpPr>
            <a:spLocks noGrp="1"/>
          </p:cNvSpPr>
          <p:nvPr>
            <p:ph type="sldNum" sz="quarter" idx="12"/>
          </p:nvPr>
        </p:nvSpPr>
        <p:spPr/>
        <p:txBody>
          <a:bodyPr/>
          <a:lstStyle/>
          <a:p>
            <a:pPr algn="l" rtl="0"/>
            <a:fld id="{0EA2A63B-FBD4-445B-90B6-CB2DE89400B4}" type="slidenum">
              <a:rPr lang="en-US" smtClean="0"/>
              <a:pPr algn="l" rtl="0"/>
              <a:t>101</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851540138"/>
              </p:ext>
            </p:extLst>
          </p:nvPr>
        </p:nvGraphicFramePr>
        <p:xfrm>
          <a:off x="-62144" y="526246"/>
          <a:ext cx="12192000" cy="6318546"/>
        </p:xfrm>
        <a:graphic>
          <a:graphicData uri="http://schemas.openxmlformats.org/drawingml/2006/table">
            <a:tbl>
              <a:tblPr firstRow="1" bandRow="1">
                <a:tableStyleId>{5C22544A-7EE6-4342-B048-85BDC9FD1C3A}</a:tableStyleId>
              </a:tblPr>
              <a:tblGrid>
                <a:gridCol w="990601">
                  <a:extLst>
                    <a:ext uri="{9D8B030D-6E8A-4147-A177-3AD203B41FA5}">
                      <a16:colId xmlns:a16="http://schemas.microsoft.com/office/drawing/2014/main" xmlns="" val="20000"/>
                    </a:ext>
                  </a:extLst>
                </a:gridCol>
                <a:gridCol w="3352800">
                  <a:extLst>
                    <a:ext uri="{9D8B030D-6E8A-4147-A177-3AD203B41FA5}">
                      <a16:colId xmlns:a16="http://schemas.microsoft.com/office/drawing/2014/main" xmlns="" val="20001"/>
                    </a:ext>
                  </a:extLst>
                </a:gridCol>
                <a:gridCol w="4572000">
                  <a:extLst>
                    <a:ext uri="{9D8B030D-6E8A-4147-A177-3AD203B41FA5}">
                      <a16:colId xmlns:a16="http://schemas.microsoft.com/office/drawing/2014/main" xmlns="" val="20002"/>
                    </a:ext>
                  </a:extLst>
                </a:gridCol>
                <a:gridCol w="3276599">
                  <a:extLst>
                    <a:ext uri="{9D8B030D-6E8A-4147-A177-3AD203B41FA5}">
                      <a16:colId xmlns:a16="http://schemas.microsoft.com/office/drawing/2014/main" xmlns="" val="20003"/>
                    </a:ext>
                  </a:extLst>
                </a:gridCol>
              </a:tblGrid>
              <a:tr h="405426">
                <a:tc>
                  <a:txBody>
                    <a:bodyPr/>
                    <a:lstStyle/>
                    <a:p>
                      <a:pPr algn="ctr" rtl="0"/>
                      <a:r>
                        <a:rPr lang="en-US" dirty="0" smtClean="0">
                          <a:solidFill>
                            <a:schemeClr val="tx1"/>
                          </a:solidFill>
                        </a:rPr>
                        <a:t>Ref.</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a:r>
                        <a:rPr lang="en-US" dirty="0" err="1">
                          <a:solidFill>
                            <a:schemeClr val="tx1"/>
                          </a:solidFill>
                        </a:rPr>
                        <a:t>Contenido</a:t>
                      </a:r>
                      <a:r>
                        <a:rPr lang="en-US" dirty="0">
                          <a:solidFill>
                            <a:schemeClr val="tx1"/>
                          </a:solidFill>
                        </a:rPr>
                        <a:t> </a:t>
                      </a:r>
                      <a:r>
                        <a:rPr lang="en-US" dirty="0" smtClean="0">
                          <a:solidFill>
                            <a:schemeClr val="tx1"/>
                          </a:solidFill>
                        </a:rPr>
                        <a:t>/</a:t>
                      </a:r>
                      <a:r>
                        <a:rPr lang="en-US" baseline="0" dirty="0" smtClean="0">
                          <a:solidFill>
                            <a:schemeClr val="tx1"/>
                          </a:solidFill>
                        </a:rPr>
                        <a:t> </a:t>
                      </a:r>
                      <a:r>
                        <a:rPr lang="en-US" baseline="0" dirty="0" err="1" smtClean="0">
                          <a:solidFill>
                            <a:schemeClr val="tx1"/>
                          </a:solidFill>
                        </a:rPr>
                        <a:t>i</a:t>
                      </a:r>
                      <a:r>
                        <a:rPr lang="en-US" dirty="0" err="1" smtClean="0">
                          <a:solidFill>
                            <a:schemeClr val="tx1"/>
                          </a:solidFill>
                        </a:rPr>
                        <a:t>ntención</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a:r>
                        <a:rPr lang="en-US" dirty="0" err="1" smtClean="0">
                          <a:solidFill>
                            <a:schemeClr val="tx1"/>
                          </a:solidFill>
                        </a:rPr>
                        <a:t>Intención</a:t>
                      </a:r>
                      <a:r>
                        <a:rPr lang="en-US" dirty="0" smtClean="0">
                          <a:solidFill>
                            <a:schemeClr val="tx1"/>
                          </a:solidFill>
                        </a:rPr>
                        <a:t>/</a:t>
                      </a:r>
                      <a:r>
                        <a:rPr lang="en-US" dirty="0" err="1" smtClean="0">
                          <a:solidFill>
                            <a:schemeClr val="tx1"/>
                          </a:solidFill>
                        </a:rPr>
                        <a:t>implicación</a:t>
                      </a:r>
                      <a:r>
                        <a:rPr lang="en-US" dirty="0" smtClean="0">
                          <a:solidFill>
                            <a:schemeClr val="tx1"/>
                          </a:solidFill>
                        </a:rPr>
                        <a:t> </a:t>
                      </a:r>
                      <a:r>
                        <a:rPr lang="en-US" dirty="0">
                          <a:solidFill>
                            <a:schemeClr val="tx1"/>
                          </a:solidFill>
                        </a:rPr>
                        <a:t>– El </a:t>
                      </a:r>
                      <a:r>
                        <a:rPr lang="en-US" dirty="0" smtClean="0">
                          <a:solidFill>
                            <a:schemeClr val="tx1"/>
                          </a:solidFill>
                        </a:rPr>
                        <a:t>ideal </a:t>
                      </a:r>
                      <a:r>
                        <a:rPr lang="en-US" dirty="0">
                          <a:solidFill>
                            <a:schemeClr val="tx1"/>
                          </a:solidFill>
                        </a:rPr>
                        <a:t>de Dios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a:r>
                        <a:rPr lang="en-US" dirty="0">
                          <a:solidFill>
                            <a:schemeClr val="tx1"/>
                          </a:solidFill>
                        </a:rPr>
                        <a:t>Corrupción y </a:t>
                      </a:r>
                      <a:r>
                        <a:rPr lang="en-US" dirty="0" err="1" smtClean="0">
                          <a:solidFill>
                            <a:schemeClr val="tx1"/>
                          </a:solidFill>
                        </a:rPr>
                        <a:t>protección</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10000"/>
                  </a:ext>
                </a:extLst>
              </a:tr>
              <a:tr h="304070">
                <a:tc>
                  <a:txBody>
                    <a:bodyPr/>
                    <a:lstStyle/>
                    <a:p>
                      <a:pPr algn="l" rtl="0"/>
                      <a:r>
                        <a:rPr lang="en-US" sz="1400" b="1" i="1" dirty="0">
                          <a:latin typeface="Eras Light ITC" panose="020B0402030504020804" pitchFamily="34" charset="0"/>
                        </a:rPr>
                        <a:t>5:12-14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a:latin typeface="Eras Light ITC" panose="020B0402030504020804" pitchFamily="34" charset="0"/>
                        </a:rPr>
                        <a:t>El trabajo de personas y </a:t>
                      </a:r>
                      <a:r>
                        <a:rPr lang="en-US" sz="1400" b="1" i="1" dirty="0" err="1">
                          <a:latin typeface="Eras Light ITC" panose="020B0402030504020804" pitchFamily="34" charset="0"/>
                        </a:rPr>
                        <a:t>animales</a:t>
                      </a:r>
                      <a:r>
                        <a:rPr lang="en-US" sz="1400" b="1" i="1" dirty="0">
                          <a:latin typeface="Eras Light ITC" panose="020B0402030504020804" pitchFamily="34" charset="0"/>
                        </a:rPr>
                        <a:t> </a:t>
                      </a:r>
                      <a:r>
                        <a:rPr lang="en-US" sz="1400" b="1" i="1" dirty="0" smtClean="0">
                          <a:latin typeface="Eras Light ITC" panose="020B0402030504020804" pitchFamily="34" charset="0"/>
                        </a:rPr>
                        <a:t>casaba</a:t>
                      </a:r>
                      <a:r>
                        <a:rPr lang="en-US" sz="1400" b="1" i="1" baseline="0" dirty="0" smtClean="0">
                          <a:latin typeface="Eras Light ITC" panose="020B0402030504020804" pitchFamily="34" charset="0"/>
                        </a:rPr>
                        <a:t> </a:t>
                      </a:r>
                      <a:r>
                        <a:rPr lang="en-US" sz="1400" b="1" i="1" baseline="0" dirty="0" err="1" smtClean="0">
                          <a:latin typeface="Eras Light ITC" panose="020B0402030504020804" pitchFamily="34" charset="0"/>
                        </a:rPr>
                        <a:t>en</a:t>
                      </a:r>
                      <a:r>
                        <a:rPr lang="en-US" sz="1400" b="1" i="1" baseline="0" dirty="0" smtClean="0">
                          <a:latin typeface="Eras Light ITC" panose="020B0402030504020804" pitchFamily="34" charset="0"/>
                        </a:rPr>
                        <a:t> </a:t>
                      </a:r>
                      <a:r>
                        <a:rPr lang="en-US" sz="1400" b="1" i="1" baseline="0" dirty="0">
                          <a:latin typeface="Eras Light ITC" panose="020B0402030504020804" pitchFamily="34" charset="0"/>
                        </a:rPr>
                        <a:t>el </a:t>
                      </a:r>
                      <a:r>
                        <a:rPr lang="en-US" sz="1400" b="1" i="1" baseline="0" dirty="0" err="1" smtClean="0">
                          <a:latin typeface="Eras Light ITC" panose="020B0402030504020804" pitchFamily="34" charset="0"/>
                        </a:rPr>
                        <a:t>día</a:t>
                      </a:r>
                      <a:r>
                        <a:rPr lang="en-US" sz="1400" b="1" i="1" baseline="0" dirty="0" smtClean="0">
                          <a:latin typeface="Eras Light ITC" panose="020B0402030504020804" pitchFamily="34" charset="0"/>
                        </a:rPr>
                        <a:t> de </a:t>
                      </a:r>
                      <a:r>
                        <a:rPr lang="en-US" sz="1400" b="1" i="1" baseline="0" dirty="0" err="1" smtClean="0">
                          <a:latin typeface="Eras Light ITC" panose="020B0402030504020804" pitchFamily="34" charset="0"/>
                        </a:rPr>
                        <a:t>reposo</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smtClean="0">
                          <a:latin typeface="Eras Light ITC" panose="020B0402030504020804" pitchFamily="34" charset="0"/>
                        </a:rPr>
                        <a:t>El </a:t>
                      </a:r>
                      <a:r>
                        <a:rPr lang="en-US" sz="1400" b="1" i="1" dirty="0" err="1" smtClean="0">
                          <a:latin typeface="Eras Light ITC" panose="020B0402030504020804" pitchFamily="34" charset="0"/>
                        </a:rPr>
                        <a:t>trabajo</a:t>
                      </a:r>
                      <a:r>
                        <a:rPr lang="en-US" sz="1400" b="1" i="1" dirty="0" smtClean="0">
                          <a:latin typeface="Eras Light ITC" panose="020B0402030504020804" pitchFamily="34" charset="0"/>
                        </a:rPr>
                        <a:t> </a:t>
                      </a:r>
                      <a:r>
                        <a:rPr lang="en-US" sz="1400" b="1" i="1" baseline="0" dirty="0" smtClean="0">
                          <a:latin typeface="Eras Light ITC" panose="020B0402030504020804" pitchFamily="34" charset="0"/>
                        </a:rPr>
                        <a:t>y </a:t>
                      </a:r>
                      <a:r>
                        <a:rPr lang="en-US" sz="1400" b="1" i="1" baseline="0" dirty="0" err="1" smtClean="0">
                          <a:latin typeface="Eras Light ITC" panose="020B0402030504020804" pitchFamily="34" charset="0"/>
                        </a:rPr>
                        <a:t>los</a:t>
                      </a:r>
                      <a:r>
                        <a:rPr lang="en-US" sz="1400" b="1" i="1" baseline="0" dirty="0" smtClean="0">
                          <a:latin typeface="Eras Light ITC" panose="020B0402030504020804" pitchFamily="34" charset="0"/>
                        </a:rPr>
                        <a:t> </a:t>
                      </a:r>
                      <a:r>
                        <a:rPr lang="en-US" sz="1400" b="1" i="1" baseline="0" dirty="0" err="1" smtClean="0">
                          <a:latin typeface="Eras Light ITC" panose="020B0402030504020804" pitchFamily="34" charset="0"/>
                        </a:rPr>
                        <a:t>ingresos</a:t>
                      </a:r>
                      <a:r>
                        <a:rPr lang="en-US" sz="1400" b="1" i="1" baseline="0" dirty="0" smtClean="0">
                          <a:latin typeface="Eras Light ITC" panose="020B0402030504020804" pitchFamily="34" charset="0"/>
                        </a:rPr>
                        <a:t> </a:t>
                      </a:r>
                      <a:r>
                        <a:rPr lang="en-US" sz="1400" b="1" i="1" baseline="0" dirty="0">
                          <a:latin typeface="Eras Light ITC" panose="020B0402030504020804" pitchFamily="34" charset="0"/>
                        </a:rPr>
                        <a:t>no </a:t>
                      </a:r>
                      <a:r>
                        <a:rPr lang="en-US" sz="1400" b="1" i="1" baseline="0" dirty="0" err="1" smtClean="0">
                          <a:latin typeface="Eras Light ITC" panose="020B0402030504020804" pitchFamily="34" charset="0"/>
                        </a:rPr>
                        <a:t>debían</a:t>
                      </a:r>
                      <a:r>
                        <a:rPr lang="en-US" sz="1400" b="1" i="1" baseline="0" dirty="0" smtClean="0">
                          <a:latin typeface="Eras Light ITC" panose="020B0402030504020804" pitchFamily="34" charset="0"/>
                        </a:rPr>
                        <a:t> </a:t>
                      </a:r>
                      <a:r>
                        <a:rPr lang="en-US" sz="1400" b="1" i="1" baseline="0" dirty="0">
                          <a:latin typeface="Eras Light ITC" panose="020B0402030504020804" pitchFamily="34" charset="0"/>
                        </a:rPr>
                        <a:t>tener prioridad sobre la adoración; </a:t>
                      </a:r>
                      <a:r>
                        <a:rPr lang="en-US" sz="1400" b="1" i="1" baseline="0" dirty="0" smtClean="0">
                          <a:latin typeface="Eras Light ITC" panose="020B0402030504020804" pitchFamily="34" charset="0"/>
                        </a:rPr>
                        <a:t>la </a:t>
                      </a:r>
                      <a:r>
                        <a:rPr lang="en-US" sz="1400" b="1" i="1" baseline="0" dirty="0">
                          <a:latin typeface="Eras Light ITC" panose="020B0402030504020804" pitchFamily="34" charset="0"/>
                        </a:rPr>
                        <a:t>confianza en Dios se muestra en el descanso pacífico y la </a:t>
                      </a:r>
                      <a:r>
                        <a:rPr lang="en-US" sz="1400" b="1" i="1" baseline="0" dirty="0" err="1">
                          <a:latin typeface="Eras Light ITC" panose="020B0402030504020804" pitchFamily="34" charset="0"/>
                        </a:rPr>
                        <a:t>adoración</a:t>
                      </a:r>
                      <a:r>
                        <a:rPr lang="en-US" sz="1400" b="1" i="1" baseline="0" dirty="0">
                          <a:latin typeface="Eras Light ITC" panose="020B0402030504020804" pitchFamily="34" charset="0"/>
                        </a:rPr>
                        <a:t> </a:t>
                      </a:r>
                      <a:r>
                        <a:rPr lang="en-US" sz="1400" b="1" i="1" baseline="0" dirty="0" err="1" smtClean="0">
                          <a:latin typeface="Eras Light ITC" panose="020B0402030504020804" pitchFamily="34" charset="0"/>
                        </a:rPr>
                        <a:t>encina</a:t>
                      </a:r>
                      <a:r>
                        <a:rPr lang="en-US" sz="1400" b="1" i="1" baseline="0" dirty="0" smtClean="0">
                          <a:latin typeface="Eras Light ITC" panose="020B0402030504020804" pitchFamily="34" charset="0"/>
                        </a:rPr>
                        <a:t> del </a:t>
                      </a:r>
                      <a:r>
                        <a:rPr lang="en-US" sz="1400" b="1" i="1" baseline="0" dirty="0" err="1" smtClean="0">
                          <a:latin typeface="Eras Light ITC" panose="020B0402030504020804" pitchFamily="34" charset="0"/>
                        </a:rPr>
                        <a:t>máximo</a:t>
                      </a:r>
                      <a:r>
                        <a:rPr lang="en-US" sz="1400" b="1" i="1" baseline="0" dirty="0" smtClean="0">
                          <a:latin typeface="Eras Light ITC" panose="020B0402030504020804" pitchFamily="34" charset="0"/>
                        </a:rPr>
                        <a:t> </a:t>
                      </a:r>
                      <a:r>
                        <a:rPr lang="en-US" sz="1400" b="1" i="1" baseline="0" dirty="0" err="1" smtClean="0">
                          <a:latin typeface="Eras Light ITC" panose="020B0402030504020804" pitchFamily="34" charset="0"/>
                        </a:rPr>
                        <a:t>trabajo</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smtClean="0">
                          <a:latin typeface="Eras Light ITC" panose="020B0402030504020804" pitchFamily="34" charset="0"/>
                        </a:rPr>
                        <a:t>Se </a:t>
                      </a:r>
                      <a:r>
                        <a:rPr lang="en-US" sz="1400" b="1" i="1" dirty="0" err="1" smtClean="0">
                          <a:latin typeface="Eras Light ITC" panose="020B0402030504020804" pitchFamily="34" charset="0"/>
                        </a:rPr>
                        <a:t>inhíbe</a:t>
                      </a:r>
                      <a:r>
                        <a:rPr lang="en-US" sz="1400" b="1" i="1" dirty="0" smtClean="0">
                          <a:latin typeface="Eras Light ITC" panose="020B0402030504020804" pitchFamily="34" charset="0"/>
                        </a:rPr>
                        <a:t> el </a:t>
                      </a:r>
                      <a:r>
                        <a:rPr lang="en-US" sz="1400" b="1" i="1" dirty="0" err="1" smtClean="0">
                          <a:latin typeface="Eras Light ITC" panose="020B0402030504020804" pitchFamily="34" charset="0"/>
                        </a:rPr>
                        <a:t>exceso</a:t>
                      </a:r>
                      <a:r>
                        <a:rPr lang="en-US" sz="1400" b="1" i="1" dirty="0" smtClean="0">
                          <a:latin typeface="Eras Light ITC" panose="020B0402030504020804" pitchFamily="34" charset="0"/>
                        </a:rPr>
                        <a:t> </a:t>
                      </a:r>
                      <a:r>
                        <a:rPr lang="en-US" sz="1400" b="1" i="1" dirty="0">
                          <a:latin typeface="Eras Light ITC" panose="020B0402030504020804" pitchFamily="34" charset="0"/>
                        </a:rPr>
                        <a:t>de </a:t>
                      </a:r>
                      <a:r>
                        <a:rPr lang="en-US" sz="1400" b="1" i="1" dirty="0" err="1">
                          <a:latin typeface="Eras Light ITC" panose="020B0402030504020804" pitchFamily="34" charset="0"/>
                        </a:rPr>
                        <a:t>trabajo</a:t>
                      </a:r>
                      <a:r>
                        <a:rPr lang="en-US" sz="1400" b="1" i="1" dirty="0">
                          <a:latin typeface="Eras Light ITC" panose="020B0402030504020804" pitchFamily="34" charset="0"/>
                        </a:rPr>
                        <a:t> </a:t>
                      </a:r>
                      <a:r>
                        <a:rPr lang="en-US" sz="1400" b="1" i="1" dirty="0" smtClean="0">
                          <a:latin typeface="Eras Light ITC" panose="020B0402030504020804" pitchFamily="34" charset="0"/>
                        </a:rPr>
                        <a:t>y el </a:t>
                      </a:r>
                      <a:r>
                        <a:rPr lang="en-US" sz="1400" b="1" i="1" baseline="0" dirty="0" err="1" smtClean="0">
                          <a:latin typeface="Eras Light ITC" panose="020B0402030504020804" pitchFamily="34" charset="0"/>
                        </a:rPr>
                        <a:t>uso</a:t>
                      </a:r>
                      <a:r>
                        <a:rPr lang="en-US" sz="1400" b="1" i="1" baseline="0" dirty="0" smtClean="0">
                          <a:latin typeface="Eras Light ITC" panose="020B0402030504020804" pitchFamily="34" charset="0"/>
                        </a:rPr>
                        <a:t> </a:t>
                      </a:r>
                      <a:r>
                        <a:rPr lang="en-US" sz="1400" b="1" i="1" baseline="0" dirty="0">
                          <a:latin typeface="Eras Light ITC" panose="020B0402030504020804" pitchFamily="34" charset="0"/>
                        </a:rPr>
                        <a:t>excesivo de </a:t>
                      </a:r>
                      <a:r>
                        <a:rPr lang="en-US" sz="1400" b="1" i="1" baseline="0" dirty="0" err="1">
                          <a:latin typeface="Eras Light ITC" panose="020B0402030504020804" pitchFamily="34" charset="0"/>
                        </a:rPr>
                        <a:t>recursos</a:t>
                      </a:r>
                      <a:r>
                        <a:rPr lang="en-US" sz="1400" b="1" i="1" baseline="0" dirty="0">
                          <a:latin typeface="Eras Light ITC" panose="020B0402030504020804" pitchFamily="34" charset="0"/>
                        </a:rPr>
                        <a:t> </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04070">
                <a:tc>
                  <a:txBody>
                    <a:bodyPr/>
                    <a:lstStyle/>
                    <a:p>
                      <a:pPr algn="l" rtl="0"/>
                      <a:r>
                        <a:rPr lang="en-US" sz="1400" b="1" i="1" dirty="0">
                          <a:latin typeface="Eras Light ITC" panose="020B0402030504020804" pitchFamily="34" charset="0"/>
                        </a:rPr>
                        <a:t>5:21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err="1" smtClean="0">
                          <a:latin typeface="Eras Light ITC" panose="020B0402030504020804" pitchFamily="34" charset="0"/>
                        </a:rPr>
                        <a:t>Condenación</a:t>
                      </a:r>
                      <a:r>
                        <a:rPr lang="en-US" sz="1400" b="1" i="1" dirty="0" smtClean="0">
                          <a:latin typeface="Eras Light ITC" panose="020B0402030504020804" pitchFamily="34" charset="0"/>
                        </a:rPr>
                        <a:t> de la </a:t>
                      </a:r>
                      <a:r>
                        <a:rPr lang="en-US" sz="1400" b="1" i="1" dirty="0" err="1" smtClean="0">
                          <a:latin typeface="Eras Light ITC" panose="020B0402030504020804" pitchFamily="34" charset="0"/>
                        </a:rPr>
                        <a:t>codicia</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smtClean="0">
                          <a:latin typeface="Eras Light ITC" panose="020B0402030504020804" pitchFamily="34" charset="0"/>
                        </a:rPr>
                        <a:t>El</a:t>
                      </a:r>
                      <a:r>
                        <a:rPr lang="en-US" sz="1400" b="1" i="1" baseline="0" dirty="0" smtClean="0">
                          <a:latin typeface="Eras Light ITC" panose="020B0402030504020804" pitchFamily="34" charset="0"/>
                        </a:rPr>
                        <a:t> </a:t>
                      </a:r>
                      <a:r>
                        <a:rPr lang="en-US" sz="1400" b="1" i="1" baseline="0" dirty="0" err="1" smtClean="0">
                          <a:latin typeface="Eras Light ITC" panose="020B0402030504020804" pitchFamily="34" charset="0"/>
                        </a:rPr>
                        <a:t>robo</a:t>
                      </a:r>
                      <a:r>
                        <a:rPr lang="en-US" sz="1400" b="1" i="1" dirty="0" smtClean="0">
                          <a:latin typeface="Eras Light ITC" panose="020B0402030504020804" pitchFamily="34" charset="0"/>
                        </a:rPr>
                        <a:t> y </a:t>
                      </a:r>
                      <a:r>
                        <a:rPr lang="en-US" sz="1400" b="1" i="1" baseline="0" dirty="0" err="1" smtClean="0">
                          <a:latin typeface="Eras Light ITC" panose="020B0402030504020804" pitchFamily="34" charset="0"/>
                        </a:rPr>
                        <a:t>otros</a:t>
                      </a:r>
                      <a:r>
                        <a:rPr lang="en-US" sz="1400" b="1" i="1" baseline="0" dirty="0" smtClean="0">
                          <a:latin typeface="Eras Light ITC" panose="020B0402030504020804" pitchFamily="34" charset="0"/>
                        </a:rPr>
                        <a:t> </a:t>
                      </a:r>
                      <a:r>
                        <a:rPr lang="en-US" sz="1400" b="1" i="1" baseline="0" dirty="0" err="1" smtClean="0">
                          <a:latin typeface="Eras Light ITC" panose="020B0402030504020804" pitchFamily="34" charset="0"/>
                        </a:rPr>
                        <a:t>pecados</a:t>
                      </a:r>
                      <a:r>
                        <a:rPr lang="en-US" sz="1400" b="1" i="1" baseline="0" dirty="0" smtClean="0">
                          <a:latin typeface="Eras Light ITC" panose="020B0402030504020804" pitchFamily="34" charset="0"/>
                        </a:rPr>
                        <a:t> </a:t>
                      </a:r>
                      <a:r>
                        <a:rPr lang="en-US" sz="1400" b="1" i="1" dirty="0" err="1" smtClean="0">
                          <a:latin typeface="Eras Light ITC" panose="020B0402030504020804" pitchFamily="34" charset="0"/>
                        </a:rPr>
                        <a:t>comienzan</a:t>
                      </a:r>
                      <a:r>
                        <a:rPr lang="en-US" sz="1400" b="1" i="1" baseline="0" dirty="0" smtClean="0">
                          <a:latin typeface="Eras Light ITC" panose="020B0402030504020804" pitchFamily="34" charset="0"/>
                        </a:rPr>
                        <a:t> </a:t>
                      </a:r>
                      <a:r>
                        <a:rPr lang="en-US" sz="1400" b="1" i="1" baseline="0" dirty="0" err="1" smtClean="0">
                          <a:latin typeface="Eras Light ITC" panose="020B0402030504020804" pitchFamily="34" charset="0"/>
                        </a:rPr>
                        <a:t>en</a:t>
                      </a:r>
                      <a:r>
                        <a:rPr lang="en-US" sz="1400" b="1" i="1" baseline="0" dirty="0" smtClean="0">
                          <a:latin typeface="Eras Light ITC" panose="020B0402030504020804" pitchFamily="34" charset="0"/>
                        </a:rPr>
                        <a:t> </a:t>
                      </a:r>
                      <a:r>
                        <a:rPr lang="en-US" sz="1400" b="1" i="1" baseline="0" dirty="0">
                          <a:latin typeface="Eras Light ITC" panose="020B0402030504020804" pitchFamily="34" charset="0"/>
                        </a:rPr>
                        <a:t>el corazón…</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04070">
                <a:tc>
                  <a:txBody>
                    <a:bodyPr/>
                    <a:lstStyle/>
                    <a:p>
                      <a:pPr algn="l" rtl="0"/>
                      <a:r>
                        <a:rPr lang="en-US" sz="1400" b="1" i="1" dirty="0">
                          <a:latin typeface="Eras Light ITC" panose="020B0402030504020804" pitchFamily="34" charset="0"/>
                        </a:rPr>
                        <a:t>6:10-12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err="1" smtClean="0">
                          <a:latin typeface="Eras Light ITC" panose="020B0402030504020804" pitchFamily="34" charset="0"/>
                        </a:rPr>
                        <a:t>Peligro</a:t>
                      </a:r>
                      <a:r>
                        <a:rPr lang="en-US" sz="1400" b="1" i="1" dirty="0" smtClean="0">
                          <a:latin typeface="Eras Light ITC" panose="020B0402030504020804" pitchFamily="34" charset="0"/>
                        </a:rPr>
                        <a:t> </a:t>
                      </a:r>
                      <a:r>
                        <a:rPr lang="en-US" sz="1400" b="1" i="1" baseline="0" dirty="0" err="1" smtClean="0">
                          <a:latin typeface="Eras Light ITC" panose="020B0402030504020804" pitchFamily="34" charset="0"/>
                        </a:rPr>
                        <a:t>en</a:t>
                      </a:r>
                      <a:r>
                        <a:rPr lang="en-US" sz="1400" b="1" i="1" baseline="0" dirty="0" smtClean="0">
                          <a:latin typeface="Eras Light ITC" panose="020B0402030504020804" pitchFamily="34" charset="0"/>
                        </a:rPr>
                        <a:t> </a:t>
                      </a:r>
                      <a:r>
                        <a:rPr lang="en-US" sz="1400" b="1" i="1" baseline="0" dirty="0">
                          <a:latin typeface="Eras Light ITC" panose="020B0402030504020804" pitchFamily="34" charset="0"/>
                        </a:rPr>
                        <a:t>la </a:t>
                      </a:r>
                      <a:r>
                        <a:rPr lang="en-US" sz="1400" b="1" i="1" baseline="0" dirty="0" err="1" smtClean="0">
                          <a:latin typeface="Eras Light ITC" panose="020B0402030504020804" pitchFamily="34" charset="0"/>
                        </a:rPr>
                        <a:t>riqueza</a:t>
                      </a:r>
                      <a:r>
                        <a:rPr lang="en-US" sz="1400" b="1" i="1" baseline="0" dirty="0" smtClean="0">
                          <a:latin typeface="Eras Light ITC" panose="020B0402030504020804" pitchFamily="34" charset="0"/>
                        </a:rPr>
                        <a:t> </a:t>
                      </a:r>
                      <a:r>
                        <a:rPr lang="en-US" sz="1400" b="1" i="1" baseline="0" dirty="0" err="1" smtClean="0">
                          <a:latin typeface="Eras Light ITC" panose="020B0402030504020804" pitchFamily="34" charset="0"/>
                        </a:rPr>
                        <a:t>repentina</a:t>
                      </a:r>
                      <a:r>
                        <a:rPr lang="en-US" sz="1400" b="1" i="1" baseline="0" dirty="0" smtClean="0">
                          <a:latin typeface="Eras Light ITC" panose="020B0402030504020804" pitchFamily="34" charset="0"/>
                        </a:rPr>
                        <a:t>: </a:t>
                      </a:r>
                      <a:r>
                        <a:rPr lang="en-US" sz="1400" b="1" i="1" baseline="0" dirty="0" err="1" smtClean="0">
                          <a:latin typeface="Eras Light ITC" panose="020B0402030504020804" pitchFamily="34" charset="0"/>
                        </a:rPr>
                        <a:t>olvidarse</a:t>
                      </a:r>
                      <a:r>
                        <a:rPr lang="en-US" sz="1400" b="1" i="1" baseline="0" dirty="0" smtClean="0">
                          <a:latin typeface="Eras Light ITC" panose="020B0402030504020804" pitchFamily="34" charset="0"/>
                        </a:rPr>
                        <a:t> de </a:t>
                      </a:r>
                      <a:r>
                        <a:rPr lang="en-US" sz="1400" b="1" i="1" baseline="0" dirty="0">
                          <a:latin typeface="Eras Light ITC" panose="020B0402030504020804" pitchFamily="34" charset="0"/>
                        </a:rPr>
                        <a:t>Dios</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a:latin typeface="Eras Light ITC" panose="020B0402030504020804" pitchFamily="34" charset="0"/>
                        </a:rPr>
                        <a:t>Recordatorio (mediante prácticas religiosas, </a:t>
                      </a:r>
                      <a:r>
                        <a:rPr lang="en-US" sz="1400" b="1" i="1" dirty="0" err="1" smtClean="0">
                          <a:latin typeface="Eras Light ITC" panose="020B0402030504020804" pitchFamily="34" charset="0"/>
                        </a:rPr>
                        <a:t>votos</a:t>
                      </a:r>
                      <a:r>
                        <a:rPr lang="en-US" sz="1400" b="1" i="1" dirty="0" smtClean="0">
                          <a:latin typeface="Eras Light ITC" panose="020B0402030504020804" pitchFamily="34" charset="0"/>
                        </a:rPr>
                        <a:t> </a:t>
                      </a:r>
                      <a:r>
                        <a:rPr lang="en-US" sz="1400" b="1" i="1" dirty="0">
                          <a:latin typeface="Eras Light ITC" panose="020B0402030504020804" pitchFamily="34" charset="0"/>
                        </a:rPr>
                        <a:t>y rechazo de </a:t>
                      </a:r>
                      <a:r>
                        <a:rPr lang="en-US" sz="1400" b="1" i="1" dirty="0" err="1" smtClean="0">
                          <a:latin typeface="Eras Light ITC" panose="020B0402030504020804" pitchFamily="34" charset="0"/>
                        </a:rPr>
                        <a:t>lidolatría</a:t>
                      </a:r>
                      <a:r>
                        <a:rPr lang="en-US" sz="1400" b="1" i="1" dirty="0">
                          <a:latin typeface="Eras Light ITC" panose="020B0402030504020804" pitchFamily="34" charset="0"/>
                        </a:rPr>
                        <a:t>) </a:t>
                      </a:r>
                      <a:r>
                        <a:rPr lang="en-US" sz="1400" b="1" i="1" dirty="0" smtClean="0">
                          <a:latin typeface="Eras Light ITC" panose="020B0402030504020804" pitchFamily="34" charset="0"/>
                        </a:rPr>
                        <a:t>de</a:t>
                      </a:r>
                      <a:r>
                        <a:rPr lang="en-US" sz="1400" b="1" i="1" baseline="0" dirty="0" smtClean="0">
                          <a:latin typeface="Eras Light ITC" panose="020B0402030504020804" pitchFamily="34" charset="0"/>
                        </a:rPr>
                        <a:t> que Dios </a:t>
                      </a:r>
                      <a:r>
                        <a:rPr lang="en-US" sz="1400" b="1" i="1" baseline="0" dirty="0" err="1" smtClean="0">
                          <a:latin typeface="Eras Light ITC" panose="020B0402030504020804" pitchFamily="34" charset="0"/>
                        </a:rPr>
                        <a:t>es</a:t>
                      </a:r>
                      <a:r>
                        <a:rPr lang="en-US" sz="1400" b="1" i="1" baseline="0" dirty="0" smtClean="0">
                          <a:latin typeface="Eras Light ITC" panose="020B0402030504020804" pitchFamily="34" charset="0"/>
                        </a:rPr>
                        <a:t> el que da </a:t>
                      </a:r>
                      <a:r>
                        <a:rPr lang="en-US" sz="1400" b="1" i="1" dirty="0" err="1" smtClean="0">
                          <a:latin typeface="Eras Light ITC" panose="020B0402030504020804" pitchFamily="34" charset="0"/>
                        </a:rPr>
                        <a:t>riqueza</a:t>
                      </a:r>
                      <a:r>
                        <a:rPr lang="en-US" sz="1400" b="1" i="1" dirty="0" smtClean="0">
                          <a:latin typeface="Eras Light ITC" panose="020B0402030504020804" pitchFamily="34" charset="0"/>
                        </a:rPr>
                        <a:t>/</a:t>
                      </a:r>
                      <a:r>
                        <a:rPr lang="en-US" sz="1400" b="1" i="1" dirty="0" err="1" smtClean="0">
                          <a:latin typeface="Eras Light ITC" panose="020B0402030504020804" pitchFamily="34" charset="0"/>
                        </a:rPr>
                        <a:t>abundancia</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304070">
                <a:tc>
                  <a:txBody>
                    <a:bodyPr/>
                    <a:lstStyle/>
                    <a:p>
                      <a:pPr algn="l" rtl="0"/>
                      <a:r>
                        <a:rPr lang="en-US" sz="1400" b="1" i="1" dirty="0">
                          <a:latin typeface="Eras Light ITC" panose="020B0402030504020804" pitchFamily="34" charset="0"/>
                        </a:rPr>
                        <a:t>12:18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err="1">
                          <a:latin typeface="Eras Light ITC" panose="020B0402030504020804" pitchFamily="34" charset="0"/>
                        </a:rPr>
                        <a:t>L</a:t>
                      </a:r>
                      <a:r>
                        <a:rPr lang="en-US" sz="1400" b="1" i="1" dirty="0" err="1" smtClean="0">
                          <a:latin typeface="Eras Light ITC" panose="020B0402030504020804" pitchFamily="34" charset="0"/>
                        </a:rPr>
                        <a:t>evitas</a:t>
                      </a:r>
                      <a:r>
                        <a:rPr lang="en-US" sz="1400" b="1" i="1" dirty="0" smtClean="0">
                          <a:latin typeface="Eras Light ITC" panose="020B0402030504020804" pitchFamily="34" charset="0"/>
                        </a:rPr>
                        <a:t> </a:t>
                      </a:r>
                      <a:r>
                        <a:rPr lang="en-US" sz="1400" b="1" i="1" dirty="0" err="1" smtClean="0">
                          <a:latin typeface="Eras Light ITC" panose="020B0402030504020804" pitchFamily="34" charset="0"/>
                        </a:rPr>
                        <a:t>sostenidos</a:t>
                      </a:r>
                      <a:r>
                        <a:rPr lang="en-US" sz="1400" b="1" i="1" baseline="0" dirty="0" smtClean="0">
                          <a:latin typeface="Eras Light ITC" panose="020B0402030504020804" pitchFamily="34" charset="0"/>
                        </a:rPr>
                        <a:t> </a:t>
                      </a:r>
                      <a:r>
                        <a:rPr lang="en-US" sz="1400" b="1" i="1" baseline="0" dirty="0">
                          <a:latin typeface="Eras Light ITC" panose="020B0402030504020804" pitchFamily="34" charset="0"/>
                        </a:rPr>
                        <a:t>con comida</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err="1" smtClean="0">
                          <a:latin typeface="Eras Light ITC" panose="020B0402030504020804" pitchFamily="34" charset="0"/>
                        </a:rPr>
                        <a:t>Sostén</a:t>
                      </a:r>
                      <a:r>
                        <a:rPr lang="en-US" sz="1400" b="1" i="1" dirty="0" smtClean="0">
                          <a:latin typeface="Eras Light ITC" panose="020B0402030504020804" pitchFamily="34" charset="0"/>
                        </a:rPr>
                        <a:t> </a:t>
                      </a:r>
                      <a:r>
                        <a:rPr lang="en-US" sz="1400" b="1" i="1" dirty="0">
                          <a:latin typeface="Eras Light ITC" panose="020B0402030504020804" pitchFamily="34" charset="0"/>
                        </a:rPr>
                        <a:t>colectivo de </a:t>
                      </a:r>
                      <a:r>
                        <a:rPr lang="en-US" sz="1400" b="1" i="1" dirty="0" err="1" smtClean="0">
                          <a:latin typeface="Eras Light ITC" panose="020B0402030504020804" pitchFamily="34" charset="0"/>
                        </a:rPr>
                        <a:t>siervos</a:t>
                      </a:r>
                      <a:r>
                        <a:rPr lang="en-US" sz="1400" b="1" i="1" dirty="0" smtClean="0">
                          <a:latin typeface="Eras Light ITC" panose="020B0402030504020804" pitchFamily="34" charset="0"/>
                        </a:rPr>
                        <a:t> </a:t>
                      </a:r>
                      <a:r>
                        <a:rPr lang="en-US" sz="1400" b="1" i="1" dirty="0" err="1" smtClean="0">
                          <a:latin typeface="Eras Light ITC" panose="020B0402030504020804" pitchFamily="34" charset="0"/>
                        </a:rPr>
                        <a:t>civiles</a:t>
                      </a:r>
                      <a:r>
                        <a:rPr lang="en-US" sz="1400" b="1" i="1" dirty="0" smtClean="0">
                          <a:latin typeface="Eras Light ITC" panose="020B0402030504020804" pitchFamily="34" charset="0"/>
                        </a:rPr>
                        <a:t> [locales</a:t>
                      </a:r>
                      <a:r>
                        <a:rPr lang="en-US" sz="1400" b="1" i="1" dirty="0">
                          <a:latin typeface="Eras Light ITC" panose="020B0402030504020804" pitchFamily="34" charset="0"/>
                        </a:rPr>
                        <a:t>],</a:t>
                      </a:r>
                      <a:r>
                        <a:rPr lang="en-US" sz="1400" b="1" i="1" baseline="0" dirty="0">
                          <a:latin typeface="Eras Light ITC" panose="020B0402030504020804" pitchFamily="34" charset="0"/>
                        </a:rPr>
                        <a:t>“</a:t>
                      </a:r>
                      <a:r>
                        <a:rPr lang="en-US" sz="1400" b="1" i="1" baseline="0" dirty="0" err="1">
                          <a:latin typeface="Eras Light ITC" panose="020B0402030504020804" pitchFamily="34" charset="0"/>
                        </a:rPr>
                        <a:t>dentro</a:t>
                      </a:r>
                      <a:r>
                        <a:rPr lang="en-US" sz="1400" b="1" i="1" baseline="0" dirty="0">
                          <a:latin typeface="Eras Light ITC" panose="020B0402030504020804" pitchFamily="34" charset="0"/>
                        </a:rPr>
                        <a:t> </a:t>
                      </a:r>
                      <a:r>
                        <a:rPr lang="en-US" sz="1400" b="1" i="1" baseline="0" dirty="0" smtClean="0">
                          <a:latin typeface="Eras Light ITC" panose="020B0402030504020804" pitchFamily="34" charset="0"/>
                        </a:rPr>
                        <a:t>…</a:t>
                      </a:r>
                      <a:r>
                        <a:rPr lang="en-US" sz="1400" b="1" i="1" baseline="0" dirty="0" err="1" smtClean="0">
                          <a:latin typeface="Eras Light ITC" panose="020B0402030504020804" pitchFamily="34" charset="0"/>
                        </a:rPr>
                        <a:t>puertas</a:t>
                      </a:r>
                      <a:r>
                        <a:rPr lang="en-US" sz="1400" b="1" i="1" baseline="0" dirty="0" smtClean="0">
                          <a:latin typeface="Eras Light ITC" panose="020B0402030504020804" pitchFamily="34" charset="0"/>
                        </a:rPr>
                        <a:t>”</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err="1" smtClean="0">
                          <a:latin typeface="Eras Light ITC" panose="020B0402030504020804" pitchFamily="34" charset="0"/>
                        </a:rPr>
                        <a:t>Levitas</a:t>
                      </a:r>
                      <a:r>
                        <a:rPr lang="en-US" sz="1400" b="1" i="1" dirty="0" smtClean="0">
                          <a:latin typeface="Eras Light ITC" panose="020B0402030504020804" pitchFamily="34" charset="0"/>
                        </a:rPr>
                        <a:t> </a:t>
                      </a:r>
                      <a:r>
                        <a:rPr lang="en-US" sz="1400" b="1" i="1" baseline="0" dirty="0" err="1" smtClean="0">
                          <a:latin typeface="Eras Light ITC" panose="020B0402030504020804" pitchFamily="34" charset="0"/>
                        </a:rPr>
                        <a:t>dedicados</a:t>
                      </a:r>
                      <a:r>
                        <a:rPr lang="en-US" sz="1400" b="1" i="1" baseline="0" dirty="0" smtClean="0">
                          <a:latin typeface="Eras Light ITC" panose="020B0402030504020804" pitchFamily="34" charset="0"/>
                        </a:rPr>
                        <a:t> </a:t>
                      </a:r>
                      <a:r>
                        <a:rPr lang="en-US" sz="1400" b="1" i="1" baseline="0" dirty="0">
                          <a:latin typeface="Eras Light ITC" panose="020B0402030504020804" pitchFamily="34" charset="0"/>
                        </a:rPr>
                        <a:t>a la </a:t>
                      </a:r>
                      <a:r>
                        <a:rPr lang="en-US" sz="1400" b="1" i="1" baseline="0" dirty="0" err="1">
                          <a:latin typeface="Eras Light ITC" panose="020B0402030504020804" pitchFamily="34" charset="0"/>
                        </a:rPr>
                        <a:t>enseñanza</a:t>
                      </a:r>
                      <a:r>
                        <a:rPr lang="en-US" sz="1400" b="1" i="1" baseline="0" dirty="0">
                          <a:latin typeface="Eras Light ITC" panose="020B0402030504020804" pitchFamily="34" charset="0"/>
                        </a:rPr>
                        <a:t> </a:t>
                      </a:r>
                      <a:r>
                        <a:rPr lang="en-US" sz="1400" b="1" i="1" baseline="0" dirty="0" smtClean="0">
                          <a:latin typeface="Eras Light ITC" panose="020B0402030504020804" pitchFamily="34" charset="0"/>
                        </a:rPr>
                        <a:t>y </a:t>
                      </a:r>
                      <a:r>
                        <a:rPr lang="en-US" sz="1400" b="1" i="1" baseline="0" dirty="0">
                          <a:latin typeface="Eras Light ITC" panose="020B0402030504020804" pitchFamily="34" charset="0"/>
                        </a:rPr>
                        <a:t>justicia</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304070">
                <a:tc>
                  <a:txBody>
                    <a:bodyPr/>
                    <a:lstStyle/>
                    <a:p>
                      <a:pPr algn="l" rtl="0"/>
                      <a:r>
                        <a:rPr lang="en-US" sz="1400" b="1" i="1" dirty="0">
                          <a:latin typeface="Eras Light ITC" panose="020B0402030504020804" pitchFamily="34" charset="0"/>
                        </a:rPr>
                        <a:t>14:28-29</a:t>
                      </a:r>
                      <a:r>
                        <a:rPr lang="en-US" sz="1400" b="1" i="1" dirty="0" smtClean="0">
                          <a:latin typeface="Eras Light ITC" panose="020B0402030504020804" pitchFamily="34" charset="0"/>
                        </a:rPr>
                        <a:t>; </a:t>
                      </a:r>
                      <a:r>
                        <a:rPr lang="en-US" sz="1400" b="1" i="1" baseline="0" dirty="0" smtClean="0">
                          <a:latin typeface="Eras Light ITC" panose="020B0402030504020804" pitchFamily="34" charset="0"/>
                        </a:rPr>
                        <a:t>26:12-13</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err="1" smtClean="0">
                          <a:latin typeface="Eras Light ITC" panose="020B0402030504020804" pitchFamily="34" charset="0"/>
                        </a:rPr>
                        <a:t>Cada</a:t>
                      </a:r>
                      <a:r>
                        <a:rPr lang="en-US" sz="1400" b="1" i="1" dirty="0" smtClean="0">
                          <a:latin typeface="Eras Light ITC" panose="020B0402030504020804" pitchFamily="34" charset="0"/>
                        </a:rPr>
                        <a:t> </a:t>
                      </a:r>
                      <a:r>
                        <a:rPr lang="en-US" sz="1400" b="1" i="1" baseline="0" dirty="0" smtClean="0">
                          <a:latin typeface="Eras Light ITC" panose="020B0402030504020804" pitchFamily="34" charset="0"/>
                        </a:rPr>
                        <a:t>3</a:t>
                      </a:r>
                      <a:r>
                        <a:rPr lang="en-US" sz="1400" b="1" i="1" baseline="30000" dirty="0" smtClean="0">
                          <a:latin typeface="Eras Light ITC" panose="020B0402030504020804" pitchFamily="34" charset="0"/>
                        </a:rPr>
                        <a:t>er</a:t>
                      </a:r>
                      <a:r>
                        <a:rPr lang="en-US" sz="1400" b="1" i="1" baseline="0" dirty="0" smtClean="0">
                          <a:latin typeface="Eras Light ITC" panose="020B0402030504020804" pitchFamily="34" charset="0"/>
                        </a:rPr>
                        <a:t>año se </a:t>
                      </a:r>
                      <a:r>
                        <a:rPr lang="en-US" sz="1400" b="1" i="1" baseline="0" dirty="0" err="1" smtClean="0">
                          <a:latin typeface="Eras Light ITC" panose="020B0402030504020804" pitchFamily="34" charset="0"/>
                        </a:rPr>
                        <a:t>compartía</a:t>
                      </a:r>
                      <a:r>
                        <a:rPr lang="en-US" sz="1400" b="1" i="1" baseline="0" dirty="0" smtClean="0">
                          <a:latin typeface="Eras Light ITC" panose="020B0402030504020804" pitchFamily="34" charset="0"/>
                        </a:rPr>
                        <a:t> un </a:t>
                      </a:r>
                      <a:r>
                        <a:rPr lang="en-US" sz="1400" b="1" i="1" baseline="0" dirty="0" err="1">
                          <a:latin typeface="Eras Light ITC" panose="020B0402030504020804" pitchFamily="34" charset="0"/>
                        </a:rPr>
                        <a:t>diezmo</a:t>
                      </a:r>
                      <a:r>
                        <a:rPr lang="en-US" sz="1400" b="1" i="1" baseline="0" dirty="0">
                          <a:latin typeface="Eras Light ITC" panose="020B0402030504020804" pitchFamily="34" charset="0"/>
                        </a:rPr>
                        <a:t> </a:t>
                      </a:r>
                      <a:r>
                        <a:rPr lang="en-US" sz="1400" b="1" i="1" baseline="0" dirty="0" smtClean="0">
                          <a:latin typeface="Eras Light ITC" panose="020B0402030504020804" pitchFamily="34" charset="0"/>
                        </a:rPr>
                        <a:t>con </a:t>
                      </a:r>
                      <a:r>
                        <a:rPr lang="en-US" sz="1400" b="1" i="1" baseline="0" dirty="0" err="1" smtClean="0">
                          <a:latin typeface="Eras Light ITC" panose="020B0402030504020804" pitchFamily="34" charset="0"/>
                        </a:rPr>
                        <a:t>los</a:t>
                      </a:r>
                      <a:r>
                        <a:rPr lang="en-US" sz="1400" b="1" i="1" baseline="0" dirty="0" smtClean="0">
                          <a:latin typeface="Eras Light ITC" panose="020B0402030504020804" pitchFamily="34" charset="0"/>
                        </a:rPr>
                        <a:t> </a:t>
                      </a:r>
                      <a:r>
                        <a:rPr lang="en-US" sz="1400" b="1" i="1" baseline="0" dirty="0" err="1" smtClean="0">
                          <a:latin typeface="Eras Light ITC" panose="020B0402030504020804" pitchFamily="34" charset="0"/>
                        </a:rPr>
                        <a:t>necesitados</a:t>
                      </a:r>
                      <a:r>
                        <a:rPr lang="en-US" sz="1400" b="1" i="1" baseline="0" dirty="0" smtClean="0">
                          <a:latin typeface="Eras Light ITC" panose="020B0402030504020804" pitchFamily="34" charset="0"/>
                        </a:rPr>
                        <a:t> </a:t>
                      </a:r>
                      <a:r>
                        <a:rPr lang="en-US" sz="1400" b="1" i="1" baseline="0" dirty="0">
                          <a:latin typeface="Eras Light ITC" panose="020B0402030504020804" pitchFamily="34" charset="0"/>
                        </a:rPr>
                        <a:t>[</a:t>
                      </a:r>
                      <a:r>
                        <a:rPr lang="en-US" sz="1400" b="1" i="1" baseline="0" dirty="0" smtClean="0">
                          <a:latin typeface="Eras Light ITC" panose="020B0402030504020804" pitchFamily="34" charset="0"/>
                        </a:rPr>
                        <a:t>locales] (“</a:t>
                      </a:r>
                      <a:r>
                        <a:rPr lang="en-US" sz="1400" b="1" i="1" baseline="0" dirty="0" err="1" smtClean="0">
                          <a:latin typeface="Eras Light ITC" panose="020B0402030504020804" pitchFamily="34" charset="0"/>
                        </a:rPr>
                        <a:t>tus</a:t>
                      </a:r>
                      <a:r>
                        <a:rPr lang="en-US" sz="1400" b="1" i="1" baseline="0" dirty="0" smtClean="0">
                          <a:latin typeface="Eras Light ITC" panose="020B0402030504020804" pitchFamily="34" charset="0"/>
                        </a:rPr>
                        <a:t> </a:t>
                      </a:r>
                      <a:r>
                        <a:rPr lang="en-US" sz="1400" b="1" i="1" baseline="0" dirty="0" err="1" smtClean="0">
                          <a:latin typeface="Eras Light ITC" panose="020B0402030504020804" pitchFamily="34" charset="0"/>
                        </a:rPr>
                        <a:t>ciudades</a:t>
                      </a:r>
                      <a:r>
                        <a:rPr lang="en-US" sz="1400" b="1" i="1" baseline="0" dirty="0" smtClean="0">
                          <a:latin typeface="Eras Light ITC" panose="020B0402030504020804" pitchFamily="34" charset="0"/>
                          <a:sym typeface="Wingdings" panose="05000000000000000000" pitchFamily="2" charset="2"/>
                        </a:rPr>
                        <a:t>”)</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err="1" smtClean="0">
                          <a:latin typeface="Eras Light ITC" panose="020B0402030504020804" pitchFamily="34" charset="0"/>
                        </a:rPr>
                        <a:t>Sostén</a:t>
                      </a:r>
                      <a:r>
                        <a:rPr lang="en-US" sz="1400" b="1" i="1" dirty="0" smtClean="0">
                          <a:latin typeface="Eras Light ITC" panose="020B0402030504020804" pitchFamily="34" charset="0"/>
                        </a:rPr>
                        <a:t> </a:t>
                      </a:r>
                      <a:r>
                        <a:rPr lang="en-US" sz="1400" b="1" i="1" dirty="0" err="1" smtClean="0">
                          <a:latin typeface="Eras Light ITC" panose="020B0402030504020804" pitchFamily="34" charset="0"/>
                        </a:rPr>
                        <a:t>colectivo</a:t>
                      </a:r>
                      <a:r>
                        <a:rPr lang="en-US" sz="1400" b="1" i="1" baseline="0" dirty="0" smtClean="0">
                          <a:latin typeface="Eras Light ITC" panose="020B0402030504020804" pitchFamily="34" charset="0"/>
                        </a:rPr>
                        <a:t> (</a:t>
                      </a:r>
                      <a:r>
                        <a:rPr lang="en-US" sz="1400" b="1" i="1" baseline="0" dirty="0" err="1" smtClean="0">
                          <a:latin typeface="Eras Light ITC" panose="020B0402030504020804" pitchFamily="34" charset="0"/>
                        </a:rPr>
                        <a:t>planificado</a:t>
                      </a:r>
                      <a:r>
                        <a:rPr lang="en-US" sz="1400" b="1" i="1" baseline="0" dirty="0">
                          <a:latin typeface="Eras Light ITC" panose="020B0402030504020804" pitchFamily="34" charset="0"/>
                        </a:rPr>
                        <a:t>, no solo basado en la </a:t>
                      </a:r>
                      <a:r>
                        <a:rPr lang="en-US" sz="1400" b="1" i="1" baseline="0" dirty="0" err="1" smtClean="0">
                          <a:latin typeface="Eras Light ITC" panose="020B0402030504020804" pitchFamily="34" charset="0"/>
                        </a:rPr>
                        <a:t>necesidad</a:t>
                      </a:r>
                      <a:r>
                        <a:rPr lang="en-US" sz="1400" b="1" i="1" baseline="0" dirty="0" smtClean="0">
                          <a:latin typeface="Eras Light ITC" panose="020B0402030504020804" pitchFamily="34" charset="0"/>
                        </a:rPr>
                        <a:t> — </a:t>
                      </a:r>
                      <a:r>
                        <a:rPr lang="en-US" sz="1400" b="1" i="1" baseline="0" dirty="0" err="1" smtClean="0">
                          <a:latin typeface="Eras Light ITC" panose="020B0402030504020804" pitchFamily="34" charset="0"/>
                        </a:rPr>
                        <a:t>ver</a:t>
                      </a:r>
                      <a:r>
                        <a:rPr lang="en-US" sz="1400" b="1" i="1" baseline="0" dirty="0" smtClean="0">
                          <a:latin typeface="Eras Light ITC" panose="020B0402030504020804" pitchFamily="34" charset="0"/>
                        </a:rPr>
                        <a:t> </a:t>
                      </a:r>
                      <a:r>
                        <a:rPr lang="en-US" sz="1400" b="1" i="1" baseline="0" dirty="0">
                          <a:latin typeface="Eras Light ITC" panose="020B0402030504020804" pitchFamily="34" charset="0"/>
                        </a:rPr>
                        <a:t>15:11), pero periódico, no continuo</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err="1" smtClean="0">
                          <a:latin typeface="Eras Light ITC" panose="020B0402030504020804" pitchFamily="34" charset="0"/>
                        </a:rPr>
                        <a:t>Expectativa</a:t>
                      </a:r>
                      <a:r>
                        <a:rPr lang="en-US" sz="1400" b="1" i="1" dirty="0" smtClean="0">
                          <a:latin typeface="Eras Light ITC" panose="020B0402030504020804" pitchFamily="34" charset="0"/>
                        </a:rPr>
                        <a:t> </a:t>
                      </a:r>
                      <a:r>
                        <a:rPr lang="en-US" sz="1400" b="1" i="1" baseline="0" dirty="0" smtClean="0">
                          <a:latin typeface="Eras Light ITC" panose="020B0402030504020804" pitchFamily="34" charset="0"/>
                        </a:rPr>
                        <a:t>de </a:t>
                      </a:r>
                      <a:r>
                        <a:rPr lang="en-US" sz="1400" b="1" i="1" baseline="0" dirty="0" err="1" smtClean="0">
                          <a:latin typeface="Eras Light ITC" panose="020B0402030504020804" pitchFamily="34" charset="0"/>
                        </a:rPr>
                        <a:t>sostén</a:t>
                      </a:r>
                      <a:r>
                        <a:rPr lang="en-US" sz="1400" b="1" i="1" baseline="0" dirty="0" smtClean="0">
                          <a:latin typeface="Eras Light ITC" panose="020B0402030504020804" pitchFamily="34" charset="0"/>
                        </a:rPr>
                        <a:t> temporal </a:t>
                      </a:r>
                      <a:r>
                        <a:rPr lang="en-US" sz="1400" b="1" i="1" baseline="0" dirty="0">
                          <a:latin typeface="Eras Light ITC" panose="020B0402030504020804" pitchFamily="34" charset="0"/>
                        </a:rPr>
                        <a:t>(¿ocasional?) y </a:t>
                      </a:r>
                      <a:r>
                        <a:rPr lang="en-US" sz="1400" b="1" i="1" baseline="0" dirty="0" err="1" smtClean="0">
                          <a:latin typeface="Eras Light ITC" panose="020B0402030504020804" pitchFamily="34" charset="0"/>
                        </a:rPr>
                        <a:t>compartir</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304070">
                <a:tc>
                  <a:txBody>
                    <a:bodyPr/>
                    <a:lstStyle/>
                    <a:p>
                      <a:pPr algn="l" rtl="0"/>
                      <a:r>
                        <a:rPr lang="en-US" sz="1400" b="1" i="1" dirty="0">
                          <a:latin typeface="Eras Light ITC" panose="020B0402030504020804" pitchFamily="34" charset="0"/>
                        </a:rPr>
                        <a:t>15:1-2,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a:latin typeface="Eras Light ITC" panose="020B0402030504020804" pitchFamily="34" charset="0"/>
                        </a:rPr>
                        <a:t>Liberación de deudas cada 7 </a:t>
                      </a:r>
                      <a:r>
                        <a:rPr lang="en-US" sz="1400" b="1" i="1" dirty="0" err="1">
                          <a:latin typeface="Eras Light ITC" panose="020B0402030504020804" pitchFamily="34" charset="0"/>
                        </a:rPr>
                        <a:t>años</a:t>
                      </a:r>
                      <a:r>
                        <a:rPr lang="en-US" sz="1400" b="1" i="1" dirty="0" smtClean="0">
                          <a:latin typeface="Eras Light ITC" panose="020B0402030504020804" pitchFamily="34" charset="0"/>
                        </a:rPr>
                        <a:t>. </a:t>
                      </a:r>
                      <a:r>
                        <a:rPr lang="en-US" sz="1400" b="1" i="1" baseline="0" dirty="0" smtClean="0">
                          <a:latin typeface="Eras Light ITC" panose="020B0402030504020804" pitchFamily="34" charset="0"/>
                        </a:rPr>
                        <a:t>(</a:t>
                      </a:r>
                      <a:r>
                        <a:rPr lang="en-US" sz="1400" b="1" i="1" baseline="0" dirty="0">
                          <a:latin typeface="Eras Light ITC" panose="020B0402030504020804" pitchFamily="34" charset="0"/>
                        </a:rPr>
                        <a:t>4) Puede no aplicarse si la persona no es pobre</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a:latin typeface="Eras Light ITC" panose="020B0402030504020804" pitchFamily="34" charset="0"/>
                        </a:rPr>
                        <a:t>Permite un nuevo comienzo. </a:t>
                      </a:r>
                      <a:r>
                        <a:rPr lang="en-US" sz="1400" b="1" i="1" dirty="0" err="1" smtClean="0">
                          <a:latin typeface="Eras Light ITC" panose="020B0402030504020804" pitchFamily="34" charset="0"/>
                        </a:rPr>
                        <a:t>Implicaciones</a:t>
                      </a:r>
                      <a:r>
                        <a:rPr lang="en-US" sz="1400" b="1" i="1" dirty="0" smtClean="0">
                          <a:latin typeface="Eras Light ITC" panose="020B0402030504020804" pitchFamily="34" charset="0"/>
                        </a:rPr>
                        <a:t> </a:t>
                      </a:r>
                      <a:r>
                        <a:rPr lang="en-US" sz="1400" b="1" i="1" baseline="0" dirty="0" smtClean="0">
                          <a:latin typeface="Eras Light ITC" panose="020B0402030504020804" pitchFamily="34" charset="0"/>
                        </a:rPr>
                        <a:t>para </a:t>
                      </a:r>
                      <a:r>
                        <a:rPr lang="en-US" sz="1400" b="1" i="1" baseline="0" dirty="0">
                          <a:latin typeface="Eras Light ITC" panose="020B0402030504020804" pitchFamily="34" charset="0"/>
                        </a:rPr>
                        <a:t>prestar (dar ayuda) en el </a:t>
                      </a:r>
                      <a:r>
                        <a:rPr lang="en-US" sz="1400" b="1" i="1" baseline="0" dirty="0" err="1" smtClean="0">
                          <a:latin typeface="Eras Light ITC" panose="020B0402030504020804" pitchFamily="34" charset="0"/>
                        </a:rPr>
                        <a:t>los</a:t>
                      </a:r>
                      <a:r>
                        <a:rPr lang="en-US" sz="1400" b="1" i="1" baseline="0" dirty="0" smtClean="0">
                          <a:latin typeface="Eras Light ITC" panose="020B0402030504020804" pitchFamily="34" charset="0"/>
                        </a:rPr>
                        <a:t> </a:t>
                      </a:r>
                      <a:r>
                        <a:rPr lang="en-US" sz="1400" b="1" i="1" baseline="0" dirty="0" err="1" smtClean="0">
                          <a:latin typeface="Eras Light ITC" panose="020B0402030504020804" pitchFamily="34" charset="0"/>
                        </a:rPr>
                        <a:t>años</a:t>
                      </a:r>
                      <a:r>
                        <a:rPr lang="en-US" sz="1400" b="1" i="1" baseline="0" dirty="0" smtClean="0">
                          <a:latin typeface="Eras Light ITC" panose="020B0402030504020804" pitchFamily="34" charset="0"/>
                        </a:rPr>
                        <a:t> 4-6 </a:t>
                      </a:r>
                      <a:r>
                        <a:rPr lang="en-US" sz="1400" b="1" i="1" baseline="0" dirty="0">
                          <a:latin typeface="Eras Light ITC" panose="020B0402030504020804" pitchFamily="34" charset="0"/>
                        </a:rPr>
                        <a:t>- </a:t>
                      </a:r>
                      <a:r>
                        <a:rPr lang="en-US" sz="1400" b="1" i="1" baseline="0" dirty="0" err="1">
                          <a:latin typeface="Eras Light ITC" panose="020B0402030504020804" pitchFamily="34" charset="0"/>
                        </a:rPr>
                        <a:t>ver</a:t>
                      </a:r>
                      <a:r>
                        <a:rPr lang="en-US" sz="1400" b="1" i="1" baseline="0" dirty="0">
                          <a:latin typeface="Eras Light ITC" panose="020B0402030504020804" pitchFamily="34" charset="0"/>
                        </a:rPr>
                        <a:t> </a:t>
                      </a:r>
                      <a:r>
                        <a:rPr lang="en-US" sz="1400" b="1" i="1" baseline="0" dirty="0" err="1" smtClean="0">
                          <a:latin typeface="Eras Light ITC" panose="020B0402030504020804" pitchFamily="34" charset="0"/>
                        </a:rPr>
                        <a:t>vv</a:t>
                      </a:r>
                      <a:r>
                        <a:rPr lang="en-US" sz="1400" b="1" i="1" baseline="0" dirty="0" smtClean="0">
                          <a:latin typeface="Eras Light ITC" panose="020B0402030504020804" pitchFamily="34" charset="0"/>
                        </a:rPr>
                        <a:t> </a:t>
                      </a:r>
                      <a:r>
                        <a:rPr lang="en-US" sz="1400" b="1" i="1" baseline="0" dirty="0">
                          <a:latin typeface="Eras Light ITC" panose="020B0402030504020804" pitchFamily="34" charset="0"/>
                        </a:rPr>
                        <a:t>7-9 </a:t>
                      </a:r>
                      <a:r>
                        <a:rPr lang="en-US" sz="1400" b="1" i="1" baseline="0" dirty="0" err="1">
                          <a:latin typeface="Eras Light ITC" panose="020B0402030504020804" pitchFamily="34" charset="0"/>
                        </a:rPr>
                        <a:t>abajo</a:t>
                      </a:r>
                      <a:r>
                        <a:rPr lang="en-US" sz="1400" b="1" i="1" baseline="0" dirty="0" smtClean="0">
                          <a:latin typeface="Eras Light ITC" panose="020B0402030504020804" pitchFamily="34" charset="0"/>
                        </a:rPr>
                        <a:t>) — no </a:t>
                      </a:r>
                      <a:r>
                        <a:rPr lang="en-US" sz="1400" b="1" i="1" baseline="0" dirty="0">
                          <a:latin typeface="Eras Light ITC" panose="020B0402030504020804" pitchFamily="34" charset="0"/>
                        </a:rPr>
                        <a:t>debe ser retenido</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smtClean="0">
                          <a:latin typeface="Eras Light ITC" panose="020B0402030504020804" pitchFamily="34" charset="0"/>
                        </a:rPr>
                        <a:t>Se </a:t>
                      </a:r>
                      <a:r>
                        <a:rPr lang="en-US" sz="1400" b="1" i="1" dirty="0" err="1" smtClean="0">
                          <a:latin typeface="Eras Light ITC" panose="020B0402030504020804" pitchFamily="34" charset="0"/>
                        </a:rPr>
                        <a:t>enfatiza</a:t>
                      </a:r>
                      <a:r>
                        <a:rPr lang="en-US" sz="1400" b="1" i="1" dirty="0" smtClean="0">
                          <a:latin typeface="Eras Light ITC" panose="020B0402030504020804" pitchFamily="34" charset="0"/>
                        </a:rPr>
                        <a:t> la </a:t>
                      </a:r>
                      <a:r>
                        <a:rPr lang="en-US" sz="1400" b="1" i="1" dirty="0" err="1" smtClean="0">
                          <a:latin typeface="Eras Light ITC" panose="020B0402030504020804" pitchFamily="34" charset="0"/>
                        </a:rPr>
                        <a:t>oportunidad</a:t>
                      </a:r>
                      <a:r>
                        <a:rPr lang="en-US" sz="1400" b="1" i="1" dirty="0" smtClean="0">
                          <a:latin typeface="Eras Light ITC" panose="020B0402030504020804" pitchFamily="34" charset="0"/>
                        </a:rPr>
                        <a:t> </a:t>
                      </a:r>
                      <a:r>
                        <a:rPr lang="en-US" sz="1400" b="1" i="1" dirty="0" err="1" smtClean="0">
                          <a:latin typeface="Eras Light ITC" panose="020B0402030504020804" pitchFamily="34" charset="0"/>
                        </a:rPr>
                        <a:t>encime</a:t>
                      </a:r>
                      <a:r>
                        <a:rPr lang="en-US" sz="1400" b="1" i="1" dirty="0" smtClean="0">
                          <a:latin typeface="Eras Light ITC" panose="020B0402030504020804" pitchFamily="34" charset="0"/>
                        </a:rPr>
                        <a:t> del </a:t>
                      </a:r>
                      <a:r>
                        <a:rPr lang="en-US" sz="1400" b="1" i="1" dirty="0" err="1" smtClean="0">
                          <a:latin typeface="Eras Light ITC" panose="020B0402030504020804" pitchFamily="34" charset="0"/>
                        </a:rPr>
                        <a:t>sostén</a:t>
                      </a:r>
                      <a:r>
                        <a:rPr lang="en-US" sz="1400" b="1" i="1" dirty="0" smtClean="0">
                          <a:latin typeface="Eras Light ITC" panose="020B0402030504020804" pitchFamily="34" charset="0"/>
                        </a:rPr>
                        <a:t> </a:t>
                      </a:r>
                      <a:r>
                        <a:rPr lang="en-US" sz="1400" b="1" i="1" dirty="0" err="1" smtClean="0">
                          <a:latin typeface="Eras Light ITC" panose="020B0402030504020804" pitchFamily="34" charset="0"/>
                        </a:rPr>
                        <a:t>permanente</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304070">
                <a:tc>
                  <a:txBody>
                    <a:bodyPr/>
                    <a:lstStyle/>
                    <a:p>
                      <a:pPr algn="l" rtl="0"/>
                      <a:r>
                        <a:rPr lang="en-US" sz="1400" b="1" i="1" dirty="0">
                          <a:latin typeface="Eras Light ITC" panose="020B0402030504020804" pitchFamily="34" charset="0"/>
                        </a:rPr>
                        <a:t>15:6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a:latin typeface="Eras Light ITC" panose="020B0402030504020804" pitchFamily="34" charset="0"/>
                        </a:rPr>
                        <a:t>N</a:t>
                      </a:r>
                      <a:r>
                        <a:rPr lang="en-US" sz="1400" b="1" i="1" dirty="0" smtClean="0">
                          <a:latin typeface="Eras Light ITC" panose="020B0402030504020804" pitchFamily="34" charset="0"/>
                        </a:rPr>
                        <a:t>o </a:t>
                      </a:r>
                      <a:r>
                        <a:rPr lang="en-US" sz="1400" b="1" i="1" dirty="0">
                          <a:latin typeface="Eras Light ITC" panose="020B0402030504020804" pitchFamily="34" charset="0"/>
                        </a:rPr>
                        <a:t>pedir </a:t>
                      </a:r>
                      <a:r>
                        <a:rPr lang="en-US" sz="1400" b="1" i="1" dirty="0" err="1">
                          <a:latin typeface="Eras Light ITC" panose="020B0402030504020804" pitchFamily="34" charset="0"/>
                        </a:rPr>
                        <a:t>prestado</a:t>
                      </a:r>
                      <a:r>
                        <a:rPr lang="en-US" sz="1400" b="1" i="1" dirty="0">
                          <a:latin typeface="Eras Light ITC" panose="020B0402030504020804" pitchFamily="34" charset="0"/>
                        </a:rPr>
                        <a:t> </a:t>
                      </a:r>
                      <a:r>
                        <a:rPr lang="en-US" sz="1400" b="1" i="1" dirty="0" smtClean="0">
                          <a:latin typeface="Eras Light ITC" panose="020B0402030504020804" pitchFamily="34" charset="0"/>
                        </a:rPr>
                        <a:t>de </a:t>
                      </a:r>
                      <a:r>
                        <a:rPr lang="en-US" sz="1400" b="1" i="1" baseline="0" dirty="0" err="1" smtClean="0">
                          <a:latin typeface="Eras Light ITC" panose="020B0402030504020804" pitchFamily="34" charset="0"/>
                        </a:rPr>
                        <a:t>otras</a:t>
                      </a:r>
                      <a:r>
                        <a:rPr lang="en-US" sz="1400" b="1" i="1" baseline="0" dirty="0" smtClean="0">
                          <a:latin typeface="Eras Light ITC" panose="020B0402030504020804" pitchFamily="34" charset="0"/>
                        </a:rPr>
                        <a:t> </a:t>
                      </a:r>
                      <a:r>
                        <a:rPr lang="en-US" sz="1400" b="1" i="1" baseline="0" dirty="0">
                          <a:latin typeface="Eras Light ITC" panose="020B0402030504020804" pitchFamily="34" charset="0"/>
                        </a:rPr>
                        <a:t>naciones</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err="1">
                          <a:latin typeface="Eras Light ITC" panose="020B0402030504020804" pitchFamily="34" charset="0"/>
                        </a:rPr>
                        <a:t>Dependencia</a:t>
                      </a:r>
                      <a:r>
                        <a:rPr lang="en-US" sz="1400" b="1" i="1" dirty="0">
                          <a:latin typeface="Eras Light ITC" panose="020B0402030504020804" pitchFamily="34" charset="0"/>
                        </a:rPr>
                        <a:t> </a:t>
                      </a:r>
                      <a:r>
                        <a:rPr lang="en-US" sz="1400" b="1" i="1" dirty="0" smtClean="0">
                          <a:latin typeface="Eras Light ITC" panose="020B0402030504020804" pitchFamily="34" charset="0"/>
                        </a:rPr>
                        <a:t>externa </a:t>
                      </a:r>
                      <a:r>
                        <a:rPr lang="en-US" sz="1400" b="1" i="1" baseline="0" dirty="0" err="1" smtClean="0">
                          <a:latin typeface="Eras Light ITC" panose="020B0402030504020804" pitchFamily="34" charset="0"/>
                        </a:rPr>
                        <a:t>crea</a:t>
                      </a:r>
                      <a:r>
                        <a:rPr lang="en-US" sz="1400" b="1" i="1" baseline="0" dirty="0" smtClean="0">
                          <a:latin typeface="Eras Light ITC" panose="020B0402030504020804" pitchFamily="34" charset="0"/>
                        </a:rPr>
                        <a:t> </a:t>
                      </a:r>
                      <a:r>
                        <a:rPr lang="en-US" sz="1400" b="1" i="1" baseline="0" dirty="0">
                          <a:latin typeface="Eras Light ITC" panose="020B0402030504020804" pitchFamily="34" charset="0"/>
                        </a:rPr>
                        <a:t>una tentación o dependencia</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304070">
                <a:tc>
                  <a:txBody>
                    <a:bodyPr/>
                    <a:lstStyle/>
                    <a:p>
                      <a:pPr algn="l" rtl="0"/>
                      <a:r>
                        <a:rPr lang="en-US" sz="1400" b="1" i="1" dirty="0">
                          <a:latin typeface="Eras Light ITC" panose="020B0402030504020804" pitchFamily="34" charset="0"/>
                        </a:rPr>
                        <a:t>15:7-10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a:latin typeface="Eras Light ITC" panose="020B0402030504020804" pitchFamily="34" charset="0"/>
                        </a:rPr>
                        <a:t>Generosidad con </a:t>
                      </a:r>
                      <a:r>
                        <a:rPr lang="en-US" sz="1400" b="1" i="1" dirty="0" err="1">
                          <a:latin typeface="Eras Light ITC" panose="020B0402030504020804" pitchFamily="34" charset="0"/>
                        </a:rPr>
                        <a:t>los</a:t>
                      </a:r>
                      <a:r>
                        <a:rPr lang="en-US" sz="1400" b="1" i="1" dirty="0">
                          <a:latin typeface="Eras Light ITC" panose="020B0402030504020804" pitchFamily="34" charset="0"/>
                        </a:rPr>
                        <a:t> </a:t>
                      </a:r>
                      <a:r>
                        <a:rPr lang="en-US" sz="1400" b="1" i="1" baseline="0" dirty="0" err="1" smtClean="0">
                          <a:latin typeface="Eras Light ITC" panose="020B0402030504020804" pitchFamily="34" charset="0"/>
                        </a:rPr>
                        <a:t>hermanos</a:t>
                      </a:r>
                      <a:r>
                        <a:rPr lang="en-US" sz="1400" b="1" i="1" baseline="0" dirty="0" smtClean="0">
                          <a:latin typeface="Eras Light ITC" panose="020B0402030504020804" pitchFamily="34" charset="0"/>
                        </a:rPr>
                        <a:t> </a:t>
                      </a:r>
                      <a:r>
                        <a:rPr lang="en-US" sz="1400" b="1" i="1" baseline="0" dirty="0" err="1" smtClean="0">
                          <a:latin typeface="Eras Light ITC" panose="020B0402030504020804" pitchFamily="34" charset="0"/>
                        </a:rPr>
                        <a:t>pobres</a:t>
                      </a:r>
                      <a:r>
                        <a:rPr lang="en-US" sz="1400" b="1" i="1" baseline="0" dirty="0" smtClean="0">
                          <a:latin typeface="Eras Light ITC" panose="020B0402030504020804" pitchFamily="34" charset="0"/>
                        </a:rPr>
                        <a:t> de </a:t>
                      </a:r>
                      <a:r>
                        <a:rPr lang="en-US" sz="1400" b="1" i="1" baseline="0" dirty="0" err="1" smtClean="0">
                          <a:latin typeface="Eras Light ITC" panose="020B0402030504020804" pitchFamily="34" charset="0"/>
                        </a:rPr>
                        <a:t>tus</a:t>
                      </a:r>
                      <a:r>
                        <a:rPr lang="en-US" sz="1400" b="1" i="1" baseline="0" dirty="0" smtClean="0">
                          <a:latin typeface="Eras Light ITC" panose="020B0402030504020804" pitchFamily="34" charset="0"/>
                        </a:rPr>
                        <a:t> </a:t>
                      </a:r>
                      <a:r>
                        <a:rPr lang="en-US" sz="1400" b="1" i="1" baseline="0" dirty="0" err="1" smtClean="0">
                          <a:latin typeface="Eras Light ITC" panose="020B0402030504020804" pitchFamily="34" charset="0"/>
                        </a:rPr>
                        <a:t>ciudades</a:t>
                      </a:r>
                      <a:r>
                        <a:rPr lang="en-US" sz="1400" b="1" i="1" baseline="0" dirty="0" smtClean="0">
                          <a:latin typeface="Eras Light ITC" panose="020B0402030504020804" pitchFamily="34" charset="0"/>
                        </a:rPr>
                        <a:t>; </a:t>
                      </a:r>
                      <a:r>
                        <a:rPr lang="en-US" sz="1400" b="1" i="1" baseline="0" dirty="0">
                          <a:latin typeface="Eras Light ITC" panose="020B0402030504020804" pitchFamily="34" charset="0"/>
                        </a:rPr>
                        <a:t>no </a:t>
                      </a:r>
                      <a:r>
                        <a:rPr lang="en-US" sz="1400" b="1" i="1" baseline="0" dirty="0" err="1" smtClean="0">
                          <a:latin typeface="Eras Light ITC" panose="020B0402030504020804" pitchFamily="34" charset="0"/>
                        </a:rPr>
                        <a:t>cierres</a:t>
                      </a:r>
                      <a:r>
                        <a:rPr lang="en-US" sz="1400" b="1" i="1" baseline="0" dirty="0" smtClean="0">
                          <a:latin typeface="Eras Light ITC" panose="020B0402030504020804" pitchFamily="34" charset="0"/>
                        </a:rPr>
                        <a:t> </a:t>
                      </a:r>
                      <a:r>
                        <a:rPr lang="en-US" sz="1400" b="1" i="1" baseline="0" dirty="0" err="1" smtClean="0">
                          <a:latin typeface="Eras Light ITC" panose="020B0402030504020804" pitchFamily="34" charset="0"/>
                        </a:rPr>
                        <a:t>tu</a:t>
                      </a:r>
                      <a:r>
                        <a:rPr lang="en-US" sz="1400" b="1" i="1" baseline="0" dirty="0" smtClean="0">
                          <a:latin typeface="Eras Light ITC" panose="020B0402030504020804" pitchFamily="34" charset="0"/>
                        </a:rPr>
                        <a:t> </a:t>
                      </a:r>
                      <a:r>
                        <a:rPr lang="en-US" sz="1400" b="1" i="1" baseline="0" dirty="0" err="1" smtClean="0">
                          <a:latin typeface="Eras Light ITC" panose="020B0402030504020804" pitchFamily="34" charset="0"/>
                        </a:rPr>
                        <a:t>mano</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err="1" smtClean="0">
                          <a:latin typeface="Eras Light ITC" panose="020B0402030504020804" pitchFamily="34" charset="0"/>
                        </a:rPr>
                        <a:t>Donativo</a:t>
                      </a:r>
                      <a:r>
                        <a:rPr lang="en-US" sz="1400" b="1" i="1" dirty="0" smtClean="0">
                          <a:latin typeface="Eras Light ITC" panose="020B0402030504020804" pitchFamily="34" charset="0"/>
                        </a:rPr>
                        <a:t> </a:t>
                      </a:r>
                      <a:r>
                        <a:rPr lang="en-US" sz="1400" b="1" i="1" baseline="0" dirty="0" smtClean="0">
                          <a:latin typeface="Eras Light ITC" panose="020B0402030504020804" pitchFamily="34" charset="0"/>
                        </a:rPr>
                        <a:t>a </a:t>
                      </a:r>
                      <a:r>
                        <a:rPr lang="en-US" sz="1400" b="1" i="1" baseline="0" dirty="0">
                          <a:latin typeface="Eras Light ITC" panose="020B0402030504020804" pitchFamily="34" charset="0"/>
                        </a:rPr>
                        <a:t>los necesitados (sin discusión de causa); </a:t>
                      </a:r>
                      <a:r>
                        <a:rPr lang="en-US" sz="1400" b="1" i="1" baseline="0" dirty="0" smtClean="0">
                          <a:latin typeface="Eras Light ITC" panose="020B0402030504020804" pitchFamily="34" charset="0"/>
                        </a:rPr>
                        <a:t>dado </a:t>
                      </a:r>
                      <a:r>
                        <a:rPr lang="en-US" sz="1400" b="1" i="1" baseline="0" dirty="0">
                          <a:latin typeface="Eras Light ITC" panose="020B0402030504020804" pitchFamily="34" charset="0"/>
                        </a:rPr>
                        <a:t>directamente, y dentro de la comunidad ("puertas")</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304070">
                <a:tc>
                  <a:txBody>
                    <a:bodyPr/>
                    <a:lstStyle/>
                    <a:p>
                      <a:pPr algn="l" rtl="0"/>
                      <a:r>
                        <a:rPr lang="en-US" sz="1400" b="1" i="1" dirty="0">
                          <a:latin typeface="Eras Light ITC" panose="020B0402030504020804" pitchFamily="34" charset="0"/>
                        </a:rPr>
                        <a:t>15:11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err="1" smtClean="0">
                          <a:latin typeface="Eras Light ITC" panose="020B0402030504020804" pitchFamily="34" charset="0"/>
                        </a:rPr>
                        <a:t>Nunca</a:t>
                      </a:r>
                      <a:r>
                        <a:rPr lang="en-US" sz="1400" b="1" i="1" dirty="0" smtClean="0">
                          <a:latin typeface="Eras Light ITC" panose="020B0402030504020804" pitchFamily="34" charset="0"/>
                        </a:rPr>
                        <a:t> </a:t>
                      </a:r>
                      <a:r>
                        <a:rPr lang="en-US" sz="1400" b="1" i="1" dirty="0" err="1" smtClean="0">
                          <a:latin typeface="Eras Light ITC" panose="020B0402030504020804" pitchFamily="34" charset="0"/>
                        </a:rPr>
                        <a:t>faltarán</a:t>
                      </a:r>
                      <a:r>
                        <a:rPr lang="en-US" sz="1400" b="1" i="1" dirty="0" smtClean="0">
                          <a:latin typeface="Eras Light ITC" panose="020B0402030504020804" pitchFamily="34" charset="0"/>
                        </a:rPr>
                        <a:t> </a:t>
                      </a:r>
                      <a:r>
                        <a:rPr lang="en-US" sz="1400" b="1" i="1" dirty="0" err="1" smtClean="0">
                          <a:latin typeface="Eras Light ITC" panose="020B0402030504020804" pitchFamily="34" charset="0"/>
                        </a:rPr>
                        <a:t>pobres</a:t>
                      </a:r>
                      <a:r>
                        <a:rPr lang="en-US" sz="1400" b="1" i="1" dirty="0" smtClean="0">
                          <a:latin typeface="Eras Light ITC" panose="020B0402030504020804" pitchFamily="34" charset="0"/>
                        </a:rPr>
                        <a:t> </a:t>
                      </a:r>
                      <a:r>
                        <a:rPr lang="en-US" sz="1400" b="1" i="1" dirty="0" err="1" smtClean="0">
                          <a:latin typeface="Eras Light ITC" panose="020B0402030504020804" pitchFamily="34" charset="0"/>
                        </a:rPr>
                        <a:t>en</a:t>
                      </a:r>
                      <a:r>
                        <a:rPr lang="en-US" sz="1400" b="1" i="1" dirty="0" smtClean="0">
                          <a:latin typeface="Eras Light ITC" panose="020B0402030504020804" pitchFamily="34" charset="0"/>
                        </a:rPr>
                        <a:t> </a:t>
                      </a:r>
                      <a:r>
                        <a:rPr lang="en-US" sz="1400" b="1" i="1" dirty="0" err="1" smtClean="0">
                          <a:latin typeface="Eras Light ITC" panose="020B0402030504020804" pitchFamily="34" charset="0"/>
                        </a:rPr>
                        <a:t>tu</a:t>
                      </a:r>
                      <a:r>
                        <a:rPr lang="en-US" sz="1400" b="1" i="1" dirty="0" smtClean="0">
                          <a:latin typeface="Eras Light ITC" panose="020B0402030504020804" pitchFamily="34" charset="0"/>
                        </a:rPr>
                        <a:t> </a:t>
                      </a:r>
                      <a:r>
                        <a:rPr lang="en-US" sz="1400" b="1" i="1" dirty="0" err="1" smtClean="0">
                          <a:latin typeface="Eras Light ITC" panose="020B0402030504020804" pitchFamily="34" charset="0"/>
                        </a:rPr>
                        <a:t>tierra</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err="1">
                          <a:latin typeface="Eras Light ITC" panose="020B0402030504020804" pitchFamily="34" charset="0"/>
                        </a:rPr>
                        <a:t>Siempre</a:t>
                      </a:r>
                      <a:r>
                        <a:rPr lang="en-US" sz="1400" b="1" i="1" dirty="0">
                          <a:latin typeface="Eras Light ITC" panose="020B0402030504020804" pitchFamily="34" charset="0"/>
                        </a:rPr>
                        <a:t> </a:t>
                      </a:r>
                      <a:r>
                        <a:rPr lang="en-US" sz="1400" b="1" i="1" dirty="0" err="1" smtClean="0">
                          <a:latin typeface="Eras Light ITC" panose="020B0402030504020804" pitchFamily="34" charset="0"/>
                        </a:rPr>
                        <a:t>será</a:t>
                      </a:r>
                      <a:r>
                        <a:rPr lang="en-US" sz="1400" b="1" i="1" dirty="0" smtClean="0">
                          <a:latin typeface="Eras Light ITC" panose="020B0402030504020804" pitchFamily="34" charset="0"/>
                        </a:rPr>
                        <a:t> </a:t>
                      </a:r>
                      <a:r>
                        <a:rPr lang="en-US" sz="1400" b="1" i="1" baseline="0" dirty="0" err="1" smtClean="0">
                          <a:latin typeface="Eras Light ITC" panose="020B0402030504020804" pitchFamily="34" charset="0"/>
                        </a:rPr>
                        <a:t>distribución</a:t>
                      </a:r>
                      <a:r>
                        <a:rPr lang="en-US" sz="1400" b="1" i="1" baseline="0" dirty="0" smtClean="0">
                          <a:latin typeface="Eras Light ITC" panose="020B0402030504020804" pitchFamily="34" charset="0"/>
                        </a:rPr>
                        <a:t> </a:t>
                      </a:r>
                      <a:r>
                        <a:rPr lang="en-US" sz="1400" b="1" i="1" baseline="0" dirty="0">
                          <a:latin typeface="Eras Light ITC" panose="020B0402030504020804" pitchFamily="34" charset="0"/>
                        </a:rPr>
                        <a:t>desigual de la </a:t>
                      </a:r>
                      <a:r>
                        <a:rPr lang="en-US" sz="1400" b="1" i="1" baseline="0" dirty="0" err="1">
                          <a:latin typeface="Eras Light ITC" panose="020B0402030504020804" pitchFamily="34" charset="0"/>
                        </a:rPr>
                        <a:t>riqueza</a:t>
                      </a:r>
                      <a:r>
                        <a:rPr lang="en-US" sz="1400" b="1" i="1" baseline="0" dirty="0">
                          <a:latin typeface="Eras Light ITC" panose="020B0402030504020804" pitchFamily="34" charset="0"/>
                        </a:rPr>
                        <a:t> </a:t>
                      </a:r>
                      <a:r>
                        <a:rPr lang="en-US" sz="1400" b="1" i="1" baseline="0" dirty="0" smtClean="0">
                          <a:latin typeface="Eras Light ITC" panose="020B0402030504020804" pitchFamily="34" charset="0"/>
                        </a:rPr>
                        <a:t>- ¿</a:t>
                      </a:r>
                      <a:r>
                        <a:rPr lang="en-US" sz="1400" b="1" i="1" dirty="0" err="1" smtClean="0">
                          <a:latin typeface="Eras Light ITC" panose="020B0402030504020804" pitchFamily="34" charset="0"/>
                        </a:rPr>
                        <a:t>sucesos</a:t>
                      </a:r>
                      <a:r>
                        <a:rPr lang="en-US" sz="1400" b="1" i="1" dirty="0" smtClean="0">
                          <a:latin typeface="Eras Light ITC" panose="020B0402030504020804" pitchFamily="34" charset="0"/>
                        </a:rPr>
                        <a:t> y </a:t>
                      </a:r>
                      <a:r>
                        <a:rPr lang="en-US" sz="1400" b="1" i="1" dirty="0" err="1" smtClean="0">
                          <a:latin typeface="Eras Light ITC" panose="020B0402030504020804" pitchFamily="34" charset="0"/>
                        </a:rPr>
                        <a:t>dificultades</a:t>
                      </a:r>
                      <a:r>
                        <a:rPr lang="en-US" sz="1400" b="1" i="1" dirty="0" smtClean="0">
                          <a:latin typeface="Eras Light ITC" panose="020B0402030504020804" pitchFamily="34" charset="0"/>
                        </a:rPr>
                        <a:t> </a:t>
                      </a:r>
                      <a:r>
                        <a:rPr lang="en-US" sz="1400" b="1" i="1" dirty="0" err="1" smtClean="0">
                          <a:latin typeface="Eras Light ITC" panose="020B0402030504020804" pitchFamily="34" charset="0"/>
                        </a:rPr>
                        <a:t>inesperados</a:t>
                      </a:r>
                      <a:r>
                        <a:rPr lang="en-US" sz="1400" b="1" i="1" dirty="0" smtClean="0">
                          <a:latin typeface="Eras Light ITC" panose="020B0402030504020804" pitchFamily="34" charset="0"/>
                        </a:rPr>
                        <a:t>? </a:t>
                      </a:r>
                      <a:r>
                        <a:rPr lang="en-US" sz="1400" b="1" i="1" dirty="0">
                          <a:latin typeface="Eras Light ITC" panose="020B0402030504020804" pitchFamily="34" charset="0"/>
                        </a:rPr>
                        <a:t>(sin </a:t>
                      </a:r>
                      <a:r>
                        <a:rPr lang="en-US" sz="1400" b="1" i="1" dirty="0" err="1" smtClean="0">
                          <a:latin typeface="Eras Light ITC" panose="020B0402030504020804" pitchFamily="34" charset="0"/>
                        </a:rPr>
                        <a:t>mención</a:t>
                      </a:r>
                      <a:r>
                        <a:rPr lang="en-US" sz="1400" b="1" i="1" dirty="0" smtClean="0">
                          <a:latin typeface="Eras Light ITC" panose="020B0402030504020804" pitchFamily="34" charset="0"/>
                        </a:rPr>
                        <a:t> del </a:t>
                      </a:r>
                      <a:r>
                        <a:rPr lang="en-US" sz="1400" b="1" i="1" dirty="0" err="1" smtClean="0">
                          <a:latin typeface="Eras Light ITC" panose="020B0402030504020804" pitchFamily="34" charset="0"/>
                        </a:rPr>
                        <a:t>sostén</a:t>
                      </a:r>
                      <a:r>
                        <a:rPr lang="en-US" sz="1400" b="1" i="1" dirty="0" smtClean="0">
                          <a:latin typeface="Eras Light ITC" panose="020B0402030504020804" pitchFamily="34" charset="0"/>
                        </a:rPr>
                        <a:t> </a:t>
                      </a:r>
                      <a:r>
                        <a:rPr lang="en-US" sz="1400" b="1" i="1" baseline="0" dirty="0" smtClean="0">
                          <a:latin typeface="Eras Light ITC" panose="020B0402030504020804" pitchFamily="34" charset="0"/>
                        </a:rPr>
                        <a:t>de </a:t>
                      </a:r>
                      <a:r>
                        <a:rPr lang="en-US" sz="1400" b="1" i="1" baseline="0" dirty="0">
                          <a:latin typeface="Eras Light ITC" panose="020B0402030504020804" pitchFamily="34" charset="0"/>
                        </a:rPr>
                        <a:t>levitas)</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smtClean="0">
                          <a:latin typeface="Eras Light ITC" panose="020B0402030504020804" pitchFamily="34" charset="0"/>
                        </a:rPr>
                        <a:t>Se </a:t>
                      </a:r>
                      <a:r>
                        <a:rPr lang="en-US" sz="1400" b="1" i="1" dirty="0" err="1" smtClean="0">
                          <a:latin typeface="Eras Light ITC" panose="020B0402030504020804" pitchFamily="34" charset="0"/>
                        </a:rPr>
                        <a:t>limita</a:t>
                      </a:r>
                      <a:r>
                        <a:rPr lang="en-US" sz="1400" b="1" i="1" dirty="0" smtClean="0">
                          <a:latin typeface="Eras Light ITC" panose="020B0402030504020804" pitchFamily="34" charset="0"/>
                        </a:rPr>
                        <a:t> el </a:t>
                      </a:r>
                      <a:r>
                        <a:rPr lang="en-US" sz="1400" b="1" i="1" dirty="0" err="1" smtClean="0">
                          <a:latin typeface="Eras Light ITC" panose="020B0402030504020804" pitchFamily="34" charset="0"/>
                        </a:rPr>
                        <a:t>aumento</a:t>
                      </a:r>
                      <a:r>
                        <a:rPr lang="en-US" sz="1400" b="1" i="1" dirty="0" smtClean="0">
                          <a:latin typeface="Eras Light ITC" panose="020B0402030504020804" pitchFamily="34" charset="0"/>
                        </a:rPr>
                        <a:t> </a:t>
                      </a:r>
                      <a:r>
                        <a:rPr lang="en-US" sz="1400" b="1" i="1" dirty="0">
                          <a:latin typeface="Eras Light ITC" panose="020B0402030504020804" pitchFamily="34" charset="0"/>
                        </a:rPr>
                        <a:t>de la desigualdad de la </a:t>
                      </a:r>
                      <a:r>
                        <a:rPr lang="en-US" sz="1400" b="1" i="1" dirty="0" err="1" smtClean="0">
                          <a:latin typeface="Eras Light ITC" panose="020B0402030504020804" pitchFamily="34" charset="0"/>
                        </a:rPr>
                        <a:t>riqueza</a:t>
                      </a:r>
                      <a:r>
                        <a:rPr lang="en-US" sz="1400" b="1" i="1" dirty="0" smtClean="0">
                          <a:latin typeface="Eras Light ITC" panose="020B0402030504020804" pitchFamily="34" charset="0"/>
                        </a:rPr>
                        <a:t> </a:t>
                      </a:r>
                      <a:r>
                        <a:rPr lang="en-US" sz="1400" b="1" i="1" baseline="0" dirty="0" smtClean="0">
                          <a:latin typeface="Eras Light ITC" panose="020B0402030504020804" pitchFamily="34" charset="0"/>
                        </a:rPr>
                        <a:t>(</a:t>
                      </a:r>
                      <a:r>
                        <a:rPr lang="en-US" sz="1400" b="1" i="1" baseline="0" dirty="0" err="1" smtClean="0">
                          <a:latin typeface="Eras Light ITC" panose="020B0402030504020804" pitchFamily="34" charset="0"/>
                        </a:rPr>
                        <a:t>ver</a:t>
                      </a:r>
                      <a:r>
                        <a:rPr lang="en-US" sz="1400" b="1" i="1" baseline="0" dirty="0" smtClean="0">
                          <a:latin typeface="Eras Light ITC" panose="020B0402030504020804" pitchFamily="34" charset="0"/>
                        </a:rPr>
                        <a:t> </a:t>
                      </a:r>
                      <a:r>
                        <a:rPr lang="en-US" sz="1400" b="1" i="1" baseline="0" dirty="0">
                          <a:latin typeface="Eras Light ITC" panose="020B0402030504020804" pitchFamily="34" charset="0"/>
                        </a:rPr>
                        <a:t>15:1-2)</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304070">
                <a:tc>
                  <a:txBody>
                    <a:bodyPr/>
                    <a:lstStyle/>
                    <a:p>
                      <a:pPr algn="l" rtl="0"/>
                      <a:r>
                        <a:rPr lang="en-US" sz="1400" b="1" i="1" dirty="0">
                          <a:latin typeface="Eras Light ITC" panose="020B0402030504020804" pitchFamily="34" charset="0"/>
                        </a:rPr>
                        <a:t>15:12-18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smtClean="0">
                          <a:latin typeface="Eras Light ITC" panose="020B0402030504020804" pitchFamily="34" charset="0"/>
                        </a:rPr>
                        <a:t>Las</a:t>
                      </a:r>
                      <a:r>
                        <a:rPr lang="en-US" sz="1400" b="1" i="1" baseline="0" dirty="0" smtClean="0">
                          <a:latin typeface="Eras Light ITC" panose="020B0402030504020804" pitchFamily="34" charset="0"/>
                        </a:rPr>
                        <a:t> </a:t>
                      </a:r>
                      <a:r>
                        <a:rPr lang="en-US" sz="1400" b="1" i="1" baseline="0" dirty="0" err="1" smtClean="0">
                          <a:latin typeface="Eras Light ITC" panose="020B0402030504020804" pitchFamily="34" charset="0"/>
                        </a:rPr>
                        <a:t>d</a:t>
                      </a:r>
                      <a:r>
                        <a:rPr lang="en-US" sz="1400" b="1" i="1" dirty="0" err="1" smtClean="0">
                          <a:latin typeface="Eras Light ITC" panose="020B0402030504020804" pitchFamily="34" charset="0"/>
                        </a:rPr>
                        <a:t>eudas</a:t>
                      </a:r>
                      <a:r>
                        <a:rPr lang="en-US" sz="1400" b="1" i="1" dirty="0" smtClean="0">
                          <a:latin typeface="Eras Light ITC" panose="020B0402030504020804" pitchFamily="34" charset="0"/>
                        </a:rPr>
                        <a:t> </a:t>
                      </a:r>
                      <a:r>
                        <a:rPr lang="en-US" sz="1400" b="1" i="1" baseline="0" dirty="0" err="1" smtClean="0">
                          <a:latin typeface="Eras Light ITC" panose="020B0402030504020804" pitchFamily="34" charset="0"/>
                        </a:rPr>
                        <a:t>podrían</a:t>
                      </a:r>
                      <a:r>
                        <a:rPr lang="en-US" sz="1400" b="1" i="1" baseline="0" dirty="0" smtClean="0">
                          <a:latin typeface="Eras Light ITC" panose="020B0402030504020804" pitchFamily="34" charset="0"/>
                        </a:rPr>
                        <a:t> </a:t>
                      </a:r>
                      <a:r>
                        <a:rPr lang="en-US" sz="1400" b="1" i="1" baseline="0" dirty="0" err="1">
                          <a:latin typeface="Eras Light ITC" panose="020B0402030504020804" pitchFamily="34" charset="0"/>
                        </a:rPr>
                        <a:t>pagarse</a:t>
                      </a:r>
                      <a:r>
                        <a:rPr lang="en-US" sz="1400" b="1" i="1" baseline="0" dirty="0">
                          <a:latin typeface="Eras Light ITC" panose="020B0402030504020804" pitchFamily="34" charset="0"/>
                        </a:rPr>
                        <a:t> </a:t>
                      </a:r>
                      <a:r>
                        <a:rPr lang="en-US" sz="1400" b="1" i="1" baseline="0" dirty="0" err="1" smtClean="0">
                          <a:latin typeface="Eras Light ITC" panose="020B0402030504020804" pitchFamily="34" charset="0"/>
                        </a:rPr>
                        <a:t>por</a:t>
                      </a:r>
                      <a:r>
                        <a:rPr lang="en-US" sz="1400" b="1" i="1" baseline="0" dirty="0" smtClean="0">
                          <a:latin typeface="Eras Light ITC" panose="020B0402030504020804" pitchFamily="34" charset="0"/>
                        </a:rPr>
                        <a:t> la </a:t>
                      </a:r>
                      <a:r>
                        <a:rPr lang="en-US" sz="1400" b="1" i="1" baseline="0" dirty="0">
                          <a:latin typeface="Eras Light ITC" panose="020B0402030504020804" pitchFamily="34" charset="0"/>
                        </a:rPr>
                        <a:t>servidumbre (limitada a los 7 años); </a:t>
                      </a:r>
                      <a:r>
                        <a:rPr lang="en-US" sz="1400" b="1" i="1" baseline="0" dirty="0" err="1" smtClean="0">
                          <a:latin typeface="Eras Light ITC" panose="020B0402030504020804" pitchFamily="34" charset="0"/>
                        </a:rPr>
                        <a:t>indemnización</a:t>
                      </a:r>
                      <a:r>
                        <a:rPr lang="en-US" sz="1400" b="1" i="1" baseline="0" dirty="0" smtClean="0">
                          <a:latin typeface="Eras Light ITC" panose="020B0402030504020804" pitchFamily="34" charset="0"/>
                        </a:rPr>
                        <a:t> </a:t>
                      </a:r>
                      <a:r>
                        <a:rPr lang="en-US" sz="1400" b="1" i="1" baseline="0" dirty="0">
                          <a:latin typeface="Eras Light ITC" panose="020B0402030504020804" pitchFamily="34" charset="0"/>
                        </a:rPr>
                        <a:t>pagada al final</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1" dirty="0">
                          <a:latin typeface="Eras Light ITC" panose="020B0402030504020804" pitchFamily="34" charset="0"/>
                        </a:rPr>
                        <a:t>El trabajo era el </a:t>
                      </a:r>
                      <a:r>
                        <a:rPr lang="en-US" sz="1400" b="1" i="1" dirty="0" err="1">
                          <a:latin typeface="Eras Light ITC" panose="020B0402030504020804" pitchFamily="34" charset="0"/>
                        </a:rPr>
                        <a:t>método</a:t>
                      </a:r>
                      <a:r>
                        <a:rPr lang="en-US" sz="1400" b="1" i="1" dirty="0">
                          <a:latin typeface="Eras Light ITC" panose="020B0402030504020804" pitchFamily="34" charset="0"/>
                        </a:rPr>
                        <a:t> </a:t>
                      </a:r>
                      <a:r>
                        <a:rPr lang="en-US" sz="1400" b="1" i="1" dirty="0" err="1" smtClean="0">
                          <a:latin typeface="Eras Light ITC" panose="020B0402030504020804" pitchFamily="34" charset="0"/>
                        </a:rPr>
                        <a:t>preferido</a:t>
                      </a:r>
                      <a:r>
                        <a:rPr lang="en-US" sz="1400" b="1" i="1" baseline="0" dirty="0" smtClean="0">
                          <a:latin typeface="Eras Light ITC" panose="020B0402030504020804" pitchFamily="34" charset="0"/>
                        </a:rPr>
                        <a:t> de </a:t>
                      </a:r>
                      <a:r>
                        <a:rPr lang="en-US" sz="1400" b="1" i="1" baseline="0" dirty="0">
                          <a:latin typeface="Eras Light ITC" panose="020B0402030504020804" pitchFamily="34" charset="0"/>
                        </a:rPr>
                        <a:t>repago (v 12) “hermano” </a:t>
                      </a:r>
                      <a:r>
                        <a:rPr lang="en-US" sz="1400" b="1" i="1" baseline="0" dirty="0" smtClean="0">
                          <a:latin typeface="Eras Light ITC" panose="020B0402030504020804" pitchFamily="34" charset="0"/>
                        </a:rPr>
                        <a:t>y </a:t>
                      </a:r>
                      <a:r>
                        <a:rPr lang="en-US" sz="1400" b="1" i="1" baseline="0" dirty="0">
                          <a:latin typeface="Eras Light ITC" panose="020B0402030504020804" pitchFamily="34" charset="0"/>
                        </a:rPr>
                        <a:t>(v </a:t>
                      </a:r>
                      <a:r>
                        <a:rPr lang="en-US" sz="1400" b="1" i="1" baseline="0" dirty="0" smtClean="0">
                          <a:latin typeface="Eras Light ITC" panose="020B0402030504020804" pitchFamily="34" charset="0"/>
                        </a:rPr>
                        <a:t>15) </a:t>
                      </a:r>
                      <a:r>
                        <a:rPr lang="en-US" sz="1400" b="1" i="1" baseline="0" dirty="0" err="1" smtClean="0">
                          <a:latin typeface="Eras Light ITC" panose="020B0402030504020804" pitchFamily="34" charset="0"/>
                        </a:rPr>
                        <a:t>Referencia</a:t>
                      </a:r>
                      <a:r>
                        <a:rPr lang="en-US" sz="1400" b="1" i="1" baseline="0" dirty="0" smtClean="0">
                          <a:latin typeface="Eras Light ITC" panose="020B0402030504020804" pitchFamily="34" charset="0"/>
                        </a:rPr>
                        <a:t> </a:t>
                      </a:r>
                      <a:r>
                        <a:rPr lang="en-US" sz="1400" b="1" i="1" baseline="0" dirty="0">
                          <a:latin typeface="Eras Light ITC" panose="020B0402030504020804" pitchFamily="34" charset="0"/>
                        </a:rPr>
                        <a:t>a la esclavitud egipcia enfatizó lo común (ricos no diferentes de pobres)</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err="1">
                          <a:latin typeface="Eras Light ITC" panose="020B0402030504020804" pitchFamily="34" charset="0"/>
                        </a:rPr>
                        <a:t>E</a:t>
                      </a:r>
                      <a:r>
                        <a:rPr lang="en-US" sz="1400" b="1" i="1" dirty="0" err="1" smtClean="0">
                          <a:latin typeface="Eras Light ITC" panose="020B0402030504020804" pitchFamily="34" charset="0"/>
                        </a:rPr>
                        <a:t>limina</a:t>
                      </a:r>
                      <a:r>
                        <a:rPr lang="en-US" sz="1400" b="1" i="1" baseline="0" dirty="0" smtClean="0">
                          <a:latin typeface="Eras Light ITC" panose="020B0402030504020804" pitchFamily="34" charset="0"/>
                        </a:rPr>
                        <a:t> el </a:t>
                      </a:r>
                      <a:r>
                        <a:rPr lang="en-US" sz="1400" b="1" i="1" dirty="0" err="1" smtClean="0">
                          <a:latin typeface="Eras Light ITC" panose="020B0402030504020804" pitchFamily="34" charset="0"/>
                        </a:rPr>
                        <a:t>círculo</a:t>
                      </a:r>
                      <a:r>
                        <a:rPr lang="en-US" sz="1400" b="1" i="1" dirty="0" smtClean="0">
                          <a:latin typeface="Eras Light ITC" panose="020B0402030504020804" pitchFamily="34" charset="0"/>
                        </a:rPr>
                        <a:t> </a:t>
                      </a:r>
                      <a:r>
                        <a:rPr lang="en-US" sz="1400" b="1" i="1" dirty="0">
                          <a:latin typeface="Eras Light ITC" panose="020B0402030504020804" pitchFamily="34" charset="0"/>
                        </a:rPr>
                        <a:t>vicioso de </a:t>
                      </a:r>
                      <a:r>
                        <a:rPr lang="en-US" sz="1400" b="1" i="1" dirty="0" err="1" smtClean="0">
                          <a:latin typeface="Eras Light ITC" panose="020B0402030504020804" pitchFamily="34" charset="0"/>
                        </a:rPr>
                        <a:t>aumento</a:t>
                      </a:r>
                      <a:r>
                        <a:rPr lang="en-US" sz="1400" b="1" i="1" dirty="0" smtClean="0">
                          <a:latin typeface="Eras Light ITC" panose="020B0402030504020804" pitchFamily="34" charset="0"/>
                        </a:rPr>
                        <a:t> de </a:t>
                      </a:r>
                      <a:r>
                        <a:rPr lang="en-US" sz="1400" b="1" i="1" baseline="0" dirty="0" err="1" smtClean="0">
                          <a:latin typeface="Eras Light ITC" panose="020B0402030504020804" pitchFamily="34" charset="0"/>
                        </a:rPr>
                        <a:t>deuda</a:t>
                      </a:r>
                      <a:r>
                        <a:rPr lang="en-US" sz="1400" b="1" i="1" baseline="0" dirty="0" smtClean="0">
                          <a:latin typeface="Eras Light ITC" panose="020B0402030504020804" pitchFamily="34" charset="0"/>
                        </a:rPr>
                        <a:t> </a:t>
                      </a:r>
                      <a:r>
                        <a:rPr lang="en-US" sz="1400" b="1" i="1" baseline="0" dirty="0">
                          <a:latin typeface="Eras Light ITC" panose="020B0402030504020804" pitchFamily="34" charset="0"/>
                        </a:rPr>
                        <a:t>sin esperanza de </a:t>
                      </a:r>
                      <a:r>
                        <a:rPr lang="en-US" sz="1400" b="1" i="1" baseline="0" dirty="0" err="1" smtClean="0">
                          <a:latin typeface="Eras Light ITC" panose="020B0402030504020804" pitchFamily="34" charset="0"/>
                        </a:rPr>
                        <a:t>pago</a:t>
                      </a:r>
                      <a:r>
                        <a:rPr lang="en-US" sz="1400" b="1" i="1" baseline="0" dirty="0" smtClean="0">
                          <a:latin typeface="Eras Light ITC" panose="020B0402030504020804" pitchFamily="34" charset="0"/>
                        </a:rPr>
                        <a:t> </a:t>
                      </a:r>
                      <a:r>
                        <a:rPr lang="en-US" sz="1400" b="1" i="1" baseline="0" dirty="0" err="1" smtClean="0">
                          <a:latin typeface="Eras Light ITC" panose="020B0402030504020804" pitchFamily="34" charset="0"/>
                        </a:rPr>
                        <a:t>ni</a:t>
                      </a:r>
                      <a:r>
                        <a:rPr lang="en-US" sz="1400" b="1" i="1" baseline="0" dirty="0" smtClean="0">
                          <a:latin typeface="Eras Light ITC" panose="020B0402030504020804" pitchFamily="34" charset="0"/>
                        </a:rPr>
                        <a:t> </a:t>
                      </a:r>
                      <a:r>
                        <a:rPr lang="en-US" sz="1400" b="1" i="1" baseline="0" dirty="0">
                          <a:latin typeface="Eras Light ITC" panose="020B0402030504020804" pitchFamily="34" charset="0"/>
                        </a:rPr>
                        <a:t>alivio (</a:t>
                      </a:r>
                      <a:r>
                        <a:rPr lang="en-US" sz="1400" b="1" i="1" baseline="0" dirty="0" smtClean="0">
                          <a:latin typeface="Eras Light ITC" panose="020B0402030504020804" pitchFamily="34" charset="0"/>
                        </a:rPr>
                        <a:t>p. </a:t>
                      </a:r>
                      <a:r>
                        <a:rPr lang="en-US" sz="1400" b="1" i="1" baseline="0" dirty="0" err="1" smtClean="0">
                          <a:latin typeface="Eras Light ITC" panose="020B0402030504020804" pitchFamily="34" charset="0"/>
                        </a:rPr>
                        <a:t>ej</a:t>
                      </a:r>
                      <a:r>
                        <a:rPr lang="en-US" sz="1400" b="1" i="1" baseline="0" dirty="0" smtClean="0">
                          <a:latin typeface="Eras Light ITC" panose="020B0402030504020804" pitchFamily="34" charset="0"/>
                        </a:rPr>
                        <a:t>., </a:t>
                      </a:r>
                      <a:r>
                        <a:rPr lang="en-US" sz="1400" b="1" i="1" baseline="0" dirty="0">
                          <a:latin typeface="Eras Light ITC" panose="020B0402030504020804" pitchFamily="34" charset="0"/>
                        </a:rPr>
                        <a:t>prisión del deudor, interés creciente...)</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304070">
                <a:tc>
                  <a:txBody>
                    <a:bodyPr/>
                    <a:lstStyle/>
                    <a:p>
                      <a:pPr algn="l" rtl="0"/>
                      <a:r>
                        <a:rPr lang="en-US" sz="1400" b="1" i="1" dirty="0">
                          <a:latin typeface="Eras Light ITC" panose="020B0402030504020804" pitchFamily="34" charset="0"/>
                        </a:rPr>
                        <a:t>16:14-15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smtClean="0">
                          <a:latin typeface="Eras Light ITC" panose="020B0402030504020804" pitchFamily="34" charset="0"/>
                        </a:rPr>
                        <a:t>Fiesta de</a:t>
                      </a:r>
                      <a:r>
                        <a:rPr lang="en-US" sz="1400" b="1" i="1" baseline="0" dirty="0" smtClean="0">
                          <a:latin typeface="Eras Light ITC" panose="020B0402030504020804" pitchFamily="34" charset="0"/>
                        </a:rPr>
                        <a:t> </a:t>
                      </a:r>
                      <a:r>
                        <a:rPr lang="en-US" sz="1400" b="1" i="1" dirty="0" err="1" smtClean="0">
                          <a:latin typeface="Eras Light ITC" panose="020B0402030504020804" pitchFamily="34" charset="0"/>
                        </a:rPr>
                        <a:t>Tabernáculos</a:t>
                      </a:r>
                      <a:r>
                        <a:rPr lang="en-US" sz="1400" b="1" i="1" dirty="0" smtClean="0">
                          <a:latin typeface="Eras Light ITC" panose="020B0402030504020804" pitchFamily="34" charset="0"/>
                        </a:rPr>
                        <a:t> </a:t>
                      </a:r>
                      <a:r>
                        <a:rPr lang="en-US" sz="1400" b="1" i="1" dirty="0" err="1" smtClean="0">
                          <a:latin typeface="Eras Light ITC" panose="020B0402030504020804" pitchFamily="34" charset="0"/>
                        </a:rPr>
                        <a:t>inclu</a:t>
                      </a:r>
                      <a:r>
                        <a:rPr lang="es-ES" sz="1400" b="1" i="1" dirty="0" err="1" smtClean="0">
                          <a:latin typeface="Eras Light ITC" panose="020B0402030504020804" pitchFamily="34" charset="0"/>
                        </a:rPr>
                        <a:t>ía</a:t>
                      </a:r>
                      <a:r>
                        <a:rPr lang="es-ES" sz="1400" b="1" i="1" dirty="0" smtClean="0">
                          <a:latin typeface="Eras Light ITC" panose="020B0402030504020804" pitchFamily="34" charset="0"/>
                        </a:rPr>
                        <a:t>:</a:t>
                      </a:r>
                      <a:r>
                        <a:rPr lang="en-US" sz="1400" b="1" i="1" dirty="0" smtClean="0">
                          <a:latin typeface="Eras Light ITC" panose="020B0402030504020804" pitchFamily="34" charset="0"/>
                        </a:rPr>
                        <a:t> </a:t>
                      </a:r>
                      <a:r>
                        <a:rPr lang="en-US" sz="1400" b="1" i="1" dirty="0">
                          <a:latin typeface="Eras Light ITC" panose="020B0402030504020804" pitchFamily="34" charset="0"/>
                        </a:rPr>
                        <a:t>extranjeros [locales], huérfanos, </a:t>
                      </a:r>
                      <a:r>
                        <a:rPr lang="en-US" sz="1400" b="1" i="1" dirty="0" err="1">
                          <a:latin typeface="Eras Light ITC" panose="020B0402030504020804" pitchFamily="34" charset="0"/>
                        </a:rPr>
                        <a:t>viudas</a:t>
                      </a:r>
                      <a:r>
                        <a:rPr lang="en-US" sz="1400" b="1" i="1" dirty="0">
                          <a:latin typeface="Eras Light ITC" panose="020B0402030504020804" pitchFamily="34" charset="0"/>
                        </a:rPr>
                        <a:t> </a:t>
                      </a:r>
                      <a:r>
                        <a:rPr lang="en-US" sz="1400" b="1" i="1" dirty="0" smtClean="0">
                          <a:latin typeface="Eras Light ITC" panose="020B0402030504020804" pitchFamily="34" charset="0"/>
                        </a:rPr>
                        <a:t>y</a:t>
                      </a:r>
                      <a:r>
                        <a:rPr lang="en-US" sz="1400" b="1" i="1" baseline="0" dirty="0" smtClean="0">
                          <a:latin typeface="Eras Light ITC" panose="020B0402030504020804" pitchFamily="34" charset="0"/>
                        </a:rPr>
                        <a:t> </a:t>
                      </a:r>
                      <a:r>
                        <a:rPr lang="en-US" sz="1400" b="1" i="1" baseline="0" dirty="0" err="1" smtClean="0">
                          <a:latin typeface="Eras Light ITC" panose="020B0402030504020804" pitchFamily="34" charset="0"/>
                        </a:rPr>
                        <a:t>siervos</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a:latin typeface="Eras Light ITC" panose="020B0402030504020804" pitchFamily="34" charset="0"/>
                        </a:rPr>
                        <a:t>Prosperidad reconocida y compartida (como con la familia)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a:latin typeface="Eras Light ITC" panose="020B0402030504020804" pitchFamily="34" charset="0"/>
                        </a:rPr>
                        <a:t>La </a:t>
                      </a:r>
                      <a:r>
                        <a:rPr lang="en-US" sz="1400" b="1" i="1" dirty="0" err="1">
                          <a:latin typeface="Eras Light ITC" panose="020B0402030504020804" pitchFamily="34" charset="0"/>
                        </a:rPr>
                        <a:t>socialización</a:t>
                      </a:r>
                      <a:r>
                        <a:rPr lang="en-US" sz="1400" b="1" i="1" dirty="0">
                          <a:latin typeface="Eras Light ITC" panose="020B0402030504020804" pitchFamily="34" charset="0"/>
                        </a:rPr>
                        <a:t> </a:t>
                      </a:r>
                      <a:r>
                        <a:rPr lang="en-US" sz="1400" b="1" i="1" dirty="0" err="1" smtClean="0">
                          <a:latin typeface="Eras Light ITC" panose="020B0402030504020804" pitchFamily="34" charset="0"/>
                        </a:rPr>
                        <a:t>previene</a:t>
                      </a:r>
                      <a:r>
                        <a:rPr lang="en-US" sz="1400" b="1" i="1" dirty="0" smtClean="0">
                          <a:latin typeface="Eras Light ITC" panose="020B0402030504020804" pitchFamily="34" charset="0"/>
                        </a:rPr>
                        <a:t> el </a:t>
                      </a:r>
                      <a:r>
                        <a:rPr lang="en-US" sz="1400" b="1" i="1" baseline="0" dirty="0" smtClean="0">
                          <a:latin typeface="Eras Light ITC" panose="020B0402030504020804" pitchFamily="34" charset="0"/>
                        </a:rPr>
                        <a:t>‘</a:t>
                      </a:r>
                      <a:r>
                        <a:rPr lang="en-US" sz="1400" b="1" i="1" baseline="0" dirty="0" err="1" smtClean="0">
                          <a:latin typeface="Eras Light ITC" panose="020B0402030504020804" pitchFamily="34" charset="0"/>
                        </a:rPr>
                        <a:t>sistema</a:t>
                      </a:r>
                      <a:r>
                        <a:rPr lang="en-US" sz="1400" b="1" i="1" baseline="0" dirty="0" smtClean="0">
                          <a:latin typeface="Eras Light ITC" panose="020B0402030504020804" pitchFamily="34" charset="0"/>
                        </a:rPr>
                        <a:t> </a:t>
                      </a:r>
                      <a:r>
                        <a:rPr lang="en-US" sz="1400" b="1" i="1" baseline="0" dirty="0">
                          <a:latin typeface="Eras Light ITC" panose="020B0402030504020804" pitchFamily="34" charset="0"/>
                        </a:rPr>
                        <a:t>de </a:t>
                      </a:r>
                      <a:r>
                        <a:rPr lang="en-US" sz="1400" b="1" i="1" baseline="0" dirty="0" err="1" smtClean="0">
                          <a:latin typeface="Eras Light ITC" panose="020B0402030504020804" pitchFamily="34" charset="0"/>
                        </a:rPr>
                        <a:t>castas</a:t>
                      </a:r>
                      <a:r>
                        <a:rPr lang="en-US" sz="1400" b="1" i="1" baseline="0" dirty="0" smtClean="0">
                          <a:latin typeface="Eras Light ITC" panose="020B0402030504020804" pitchFamily="34" charset="0"/>
                        </a:rPr>
                        <a:t>’</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bl>
          </a:graphicData>
        </a:graphic>
      </p:graphicFrame>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Tree>
    <p:extLst>
      <p:ext uri="{BB962C8B-B14F-4D97-AF65-F5344CB8AC3E}">
        <p14:creationId xmlns:p14="http://schemas.microsoft.com/office/powerpoint/2010/main" val="416461669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694463" cy="496009"/>
          </a:xfrm>
        </p:spPr>
        <p:txBody>
          <a:bodyPr/>
          <a:lstStyle/>
          <a:p>
            <a:pPr algn="l" rtl="0"/>
            <a:r>
              <a:rPr lang="en-US" sz="3200" dirty="0"/>
              <a:t>Hoja de </a:t>
            </a:r>
            <a:r>
              <a:rPr lang="en-US" sz="3200" dirty="0" err="1" smtClean="0"/>
              <a:t>trabajo</a:t>
            </a:r>
            <a:r>
              <a:rPr lang="en-US" sz="3200" dirty="0" smtClean="0"/>
              <a:t> </a:t>
            </a:r>
            <a:r>
              <a:rPr lang="en-US" sz="3200" dirty="0"/>
              <a:t>del </a:t>
            </a:r>
            <a:r>
              <a:rPr lang="en-US" sz="3200" dirty="0" err="1" smtClean="0"/>
              <a:t>proyecto</a:t>
            </a:r>
            <a:r>
              <a:rPr lang="en-US" sz="3200" dirty="0" smtClean="0"/>
              <a:t> </a:t>
            </a:r>
            <a:r>
              <a:rPr lang="en-US" sz="3200" dirty="0"/>
              <a:t>– </a:t>
            </a:r>
            <a:r>
              <a:rPr lang="en-US" sz="3200" dirty="0" err="1"/>
              <a:t>b</a:t>
            </a:r>
            <a:r>
              <a:rPr lang="en-US" sz="3200" dirty="0" err="1" smtClean="0"/>
              <a:t>ienestar</a:t>
            </a:r>
            <a:r>
              <a:rPr lang="en-US" sz="3200" dirty="0" smtClean="0"/>
              <a:t> social </a:t>
            </a:r>
            <a:r>
              <a:rPr lang="en-US" sz="3200" dirty="0"/>
              <a:t>- 2</a:t>
            </a:r>
          </a:p>
        </p:txBody>
      </p:sp>
      <p:sp>
        <p:nvSpPr>
          <p:cNvPr id="4" name="Footer Placeholder 3"/>
          <p:cNvSpPr>
            <a:spLocks noGrp="1"/>
          </p:cNvSpPr>
          <p:nvPr>
            <p:ph type="ftr" sz="quarter" idx="11"/>
          </p:nvPr>
        </p:nvSpPr>
        <p:spPr/>
        <p:txBody>
          <a:bodyPr/>
          <a:lstStyle/>
          <a:p>
            <a:pPr algn="l" rtl="0"/>
            <a:r>
              <a:rPr lang="en-US"/>
              <a:t>Otoño 2016 – Embry Hills</a:t>
            </a:r>
            <a:endParaRPr lang="en-US" dirty="0"/>
          </a:p>
        </p:txBody>
      </p:sp>
      <p:sp>
        <p:nvSpPr>
          <p:cNvPr id="5" name="Slide Number Placeholder 4"/>
          <p:cNvSpPr>
            <a:spLocks noGrp="1"/>
          </p:cNvSpPr>
          <p:nvPr>
            <p:ph type="sldNum" sz="quarter" idx="12"/>
          </p:nvPr>
        </p:nvSpPr>
        <p:spPr/>
        <p:txBody>
          <a:bodyPr/>
          <a:lstStyle/>
          <a:p>
            <a:pPr algn="l" rtl="0"/>
            <a:fld id="{0EA2A63B-FBD4-445B-90B6-CB2DE89400B4}" type="slidenum">
              <a:rPr lang="en-US" smtClean="0"/>
              <a:pPr algn="l" rtl="0"/>
              <a:t>102</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117137815"/>
              </p:ext>
            </p:extLst>
          </p:nvPr>
        </p:nvGraphicFramePr>
        <p:xfrm>
          <a:off x="-1" y="640076"/>
          <a:ext cx="12192000" cy="5617506"/>
        </p:xfrm>
        <a:graphic>
          <a:graphicData uri="http://schemas.openxmlformats.org/drawingml/2006/table">
            <a:tbl>
              <a:tblPr firstRow="1" bandRow="1">
                <a:tableStyleId>{5C22544A-7EE6-4342-B048-85BDC9FD1C3A}</a:tableStyleId>
              </a:tblPr>
              <a:tblGrid>
                <a:gridCol w="990601">
                  <a:extLst>
                    <a:ext uri="{9D8B030D-6E8A-4147-A177-3AD203B41FA5}">
                      <a16:colId xmlns:a16="http://schemas.microsoft.com/office/drawing/2014/main" xmlns="" val="20000"/>
                    </a:ext>
                  </a:extLst>
                </a:gridCol>
                <a:gridCol w="3352800">
                  <a:extLst>
                    <a:ext uri="{9D8B030D-6E8A-4147-A177-3AD203B41FA5}">
                      <a16:colId xmlns:a16="http://schemas.microsoft.com/office/drawing/2014/main" xmlns="" val="20001"/>
                    </a:ext>
                  </a:extLst>
                </a:gridCol>
                <a:gridCol w="4572000">
                  <a:extLst>
                    <a:ext uri="{9D8B030D-6E8A-4147-A177-3AD203B41FA5}">
                      <a16:colId xmlns:a16="http://schemas.microsoft.com/office/drawing/2014/main" xmlns="" val="20002"/>
                    </a:ext>
                  </a:extLst>
                </a:gridCol>
                <a:gridCol w="3276599">
                  <a:extLst>
                    <a:ext uri="{9D8B030D-6E8A-4147-A177-3AD203B41FA5}">
                      <a16:colId xmlns:a16="http://schemas.microsoft.com/office/drawing/2014/main" xmlns="" val="20003"/>
                    </a:ext>
                  </a:extLst>
                </a:gridCol>
              </a:tblGrid>
              <a:tr h="405426">
                <a:tc>
                  <a:txBody>
                    <a:bodyPr/>
                    <a:lstStyle/>
                    <a:p>
                      <a:pPr algn="ctr" rtl="0"/>
                      <a:r>
                        <a:rPr lang="en-US" dirty="0" smtClean="0">
                          <a:solidFill>
                            <a:schemeClr val="tx1"/>
                          </a:solidFill>
                        </a:rPr>
                        <a:t>Ref.</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a:r>
                        <a:rPr lang="en-US" dirty="0">
                          <a:solidFill>
                            <a:schemeClr val="tx1"/>
                          </a:solidFill>
                        </a:rPr>
                        <a:t>Contenido / </a:t>
                      </a:r>
                      <a:r>
                        <a:rPr lang="en-US" dirty="0" err="1" smtClean="0">
                          <a:solidFill>
                            <a:schemeClr val="tx1"/>
                          </a:solidFill>
                        </a:rPr>
                        <a:t>intención</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a:r>
                        <a:rPr lang="en-US" dirty="0" err="1" smtClean="0">
                          <a:solidFill>
                            <a:schemeClr val="tx1"/>
                          </a:solidFill>
                        </a:rPr>
                        <a:t>Intención</a:t>
                      </a:r>
                      <a:r>
                        <a:rPr lang="en-US" dirty="0" smtClean="0">
                          <a:solidFill>
                            <a:schemeClr val="tx1"/>
                          </a:solidFill>
                        </a:rPr>
                        <a:t>/</a:t>
                      </a:r>
                      <a:r>
                        <a:rPr lang="en-US" dirty="0" err="1" smtClean="0">
                          <a:solidFill>
                            <a:schemeClr val="tx1"/>
                          </a:solidFill>
                        </a:rPr>
                        <a:t>implicación</a:t>
                      </a:r>
                      <a:r>
                        <a:rPr lang="en-US" dirty="0" smtClean="0">
                          <a:solidFill>
                            <a:schemeClr val="tx1"/>
                          </a:solidFill>
                        </a:rPr>
                        <a:t> </a:t>
                      </a:r>
                      <a:r>
                        <a:rPr lang="en-US" dirty="0">
                          <a:solidFill>
                            <a:schemeClr val="tx1"/>
                          </a:solidFill>
                        </a:rPr>
                        <a:t>– </a:t>
                      </a:r>
                      <a:r>
                        <a:rPr lang="en-US" dirty="0" smtClean="0">
                          <a:solidFill>
                            <a:schemeClr val="tx1"/>
                          </a:solidFill>
                        </a:rPr>
                        <a:t>el </a:t>
                      </a:r>
                      <a:r>
                        <a:rPr lang="en-US" dirty="0">
                          <a:solidFill>
                            <a:schemeClr val="tx1"/>
                          </a:solidFill>
                        </a:rPr>
                        <a:t>i</a:t>
                      </a:r>
                      <a:r>
                        <a:rPr lang="en-US" dirty="0" smtClean="0">
                          <a:solidFill>
                            <a:schemeClr val="tx1"/>
                          </a:solidFill>
                        </a:rPr>
                        <a:t>deal </a:t>
                      </a:r>
                      <a:r>
                        <a:rPr lang="en-US" dirty="0">
                          <a:solidFill>
                            <a:schemeClr val="tx1"/>
                          </a:solidFill>
                        </a:rPr>
                        <a:t>de Dios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a:r>
                        <a:rPr lang="en-US" dirty="0">
                          <a:solidFill>
                            <a:schemeClr val="tx1"/>
                          </a:solidFill>
                        </a:rPr>
                        <a:t>Corrupción y </a:t>
                      </a:r>
                      <a:r>
                        <a:rPr lang="en-US" dirty="0" err="1" smtClean="0">
                          <a:solidFill>
                            <a:schemeClr val="tx1"/>
                          </a:solidFill>
                        </a:rPr>
                        <a:t>protección</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10000"/>
                  </a:ext>
                </a:extLst>
              </a:tr>
              <a:tr h="304070">
                <a:tc>
                  <a:txBody>
                    <a:bodyPr/>
                    <a:lstStyle/>
                    <a:p>
                      <a:pPr algn="l" rtl="0"/>
                      <a:r>
                        <a:rPr lang="en-US" sz="1400" b="1" i="1" dirty="0">
                          <a:latin typeface="Eras Light ITC" panose="020B0402030504020804" pitchFamily="34" charset="0"/>
                        </a:rPr>
                        <a:t>20:10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a:latin typeface="Eras Light ITC" panose="020B0402030504020804" pitchFamily="34" charset="0"/>
                        </a:rPr>
                        <a:t>La guerra, en defensa </a:t>
                      </a:r>
                      <a:r>
                        <a:rPr lang="en-US" sz="1400" b="1" i="1" dirty="0" err="1">
                          <a:latin typeface="Eras Light ITC" panose="020B0402030504020804" pitchFamily="34" charset="0"/>
                        </a:rPr>
                        <a:t>propia</a:t>
                      </a:r>
                      <a:r>
                        <a:rPr lang="en-US" sz="1400" b="1" i="1" dirty="0" smtClean="0">
                          <a:latin typeface="Eras Light ITC" panose="020B0402030504020804" pitchFamily="34" charset="0"/>
                        </a:rPr>
                        <a:t>, </a:t>
                      </a:r>
                      <a:r>
                        <a:rPr lang="en-US" sz="1400" b="1" i="1" baseline="0" dirty="0" err="1" smtClean="0">
                          <a:latin typeface="Eras Light ITC" panose="020B0402030504020804" pitchFamily="34" charset="0"/>
                        </a:rPr>
                        <a:t>precedida</a:t>
                      </a:r>
                      <a:r>
                        <a:rPr lang="en-US" sz="1400" b="1" i="1" baseline="0" dirty="0" smtClean="0">
                          <a:latin typeface="Eras Light ITC" panose="020B0402030504020804" pitchFamily="34" charset="0"/>
                        </a:rPr>
                        <a:t> </a:t>
                      </a:r>
                      <a:r>
                        <a:rPr lang="en-US" sz="1400" b="1" i="1" baseline="0" dirty="0">
                          <a:latin typeface="Eras Light ITC" panose="020B0402030504020804" pitchFamily="34" charset="0"/>
                        </a:rPr>
                        <a:t>de ofertas de paz</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a:latin typeface="Eras Light ITC" panose="020B0402030504020804" pitchFamily="34" charset="0"/>
                        </a:rPr>
                        <a:t>Guerras solo para defensa propia, </a:t>
                      </a:r>
                      <a:r>
                        <a:rPr lang="en-US" sz="1400" b="1" i="1" dirty="0" smtClean="0">
                          <a:latin typeface="Eras Light ITC" panose="020B0402030504020804" pitchFamily="34" charset="0"/>
                        </a:rPr>
                        <a:t>no</a:t>
                      </a:r>
                      <a:r>
                        <a:rPr lang="en-US" sz="1400" b="1" i="1" baseline="0" dirty="0" smtClean="0">
                          <a:latin typeface="Eras Light ITC" panose="020B0402030504020804" pitchFamily="34" charset="0"/>
                        </a:rPr>
                        <a:t> </a:t>
                      </a:r>
                      <a:r>
                        <a:rPr lang="en-US" sz="1400" b="1" i="1" baseline="0" dirty="0" err="1" smtClean="0">
                          <a:latin typeface="Eras Light ITC" panose="020B0402030504020804" pitchFamily="34" charset="0"/>
                        </a:rPr>
                        <a:t>imperialismo</a:t>
                      </a:r>
                      <a:r>
                        <a:rPr lang="en-US" sz="1400" b="1" i="1" baseline="0" dirty="0">
                          <a:latin typeface="Eras Light ITC" panose="020B0402030504020804" pitchFamily="34" charset="0"/>
                        </a:rPr>
                        <a:t>, </a:t>
                      </a:r>
                      <a:r>
                        <a:rPr lang="en-US" sz="1400" b="1" i="1" baseline="0" dirty="0" err="1">
                          <a:latin typeface="Eras Light ITC" panose="020B0402030504020804" pitchFamily="34" charset="0"/>
                        </a:rPr>
                        <a:t>explotación</a:t>
                      </a:r>
                      <a:r>
                        <a:rPr lang="en-US" sz="1400" b="1" i="1" baseline="0" dirty="0">
                          <a:latin typeface="Eras Light ITC" panose="020B0402030504020804" pitchFamily="34" charset="0"/>
                        </a:rPr>
                        <a:t> </a:t>
                      </a:r>
                      <a:r>
                        <a:rPr lang="en-US" sz="1400" b="1" i="1" baseline="0" dirty="0" err="1" smtClean="0">
                          <a:latin typeface="Eras Light ITC" panose="020B0402030504020804" pitchFamily="34" charset="0"/>
                        </a:rPr>
                        <a:t>ni</a:t>
                      </a:r>
                      <a:r>
                        <a:rPr lang="en-US" sz="1400" b="1" i="1" baseline="0" dirty="0" smtClean="0">
                          <a:latin typeface="Eras Light ITC" panose="020B0402030504020804" pitchFamily="34" charset="0"/>
                        </a:rPr>
                        <a:t> </a:t>
                      </a:r>
                      <a:r>
                        <a:rPr lang="en-US" sz="1400" b="1" i="1" baseline="0" dirty="0">
                          <a:latin typeface="Eras Light ITC" panose="020B0402030504020804" pitchFamily="34" charset="0"/>
                        </a:rPr>
                        <a:t>enriquecimiento</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04070">
                <a:tc>
                  <a:txBody>
                    <a:bodyPr/>
                    <a:lstStyle/>
                    <a:p>
                      <a:pPr algn="l" rtl="0"/>
                      <a:r>
                        <a:rPr lang="en-US" sz="1400" b="1" i="1" dirty="0">
                          <a:latin typeface="Eras Light ITC" panose="020B0402030504020804" pitchFamily="34" charset="0"/>
                        </a:rPr>
                        <a:t>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a:latin typeface="Eras Light ITC" panose="020B0402030504020804" pitchFamily="34" charset="0"/>
                        </a:rPr>
                        <a:t>El suministro de alimentos en una ciudad sitiada no debía ser destruido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smtClean="0">
                          <a:latin typeface="Eras Light ITC" panose="020B0402030504020804" pitchFamily="34" charset="0"/>
                        </a:rPr>
                        <a:t>Se </a:t>
                      </a:r>
                      <a:r>
                        <a:rPr lang="en-US" sz="1400" b="1" i="1" dirty="0" err="1" smtClean="0">
                          <a:latin typeface="Eras Light ITC" panose="020B0402030504020804" pitchFamily="34" charset="0"/>
                        </a:rPr>
                        <a:t>manda</a:t>
                      </a:r>
                      <a:r>
                        <a:rPr lang="en-US" sz="1400" b="1" i="1" baseline="0" dirty="0" smtClean="0">
                          <a:latin typeface="Eras Light ITC" panose="020B0402030504020804" pitchFamily="34" charset="0"/>
                        </a:rPr>
                        <a:t> la </a:t>
                      </a:r>
                      <a:r>
                        <a:rPr lang="en-US" sz="1400" b="1" i="1" baseline="0" dirty="0" err="1" smtClean="0">
                          <a:latin typeface="Eras Light ITC" panose="020B0402030504020804" pitchFamily="34" charset="0"/>
                        </a:rPr>
                        <a:t>buena</a:t>
                      </a:r>
                      <a:r>
                        <a:rPr lang="en-US" sz="1400" b="1" i="1" baseline="0" dirty="0" smtClean="0">
                          <a:latin typeface="Eras Light ITC" panose="020B0402030504020804" pitchFamily="34" charset="0"/>
                        </a:rPr>
                        <a:t> </a:t>
                      </a:r>
                      <a:r>
                        <a:rPr lang="en-US" sz="1400" b="1" i="1" baseline="0" dirty="0" err="1" smtClean="0">
                          <a:latin typeface="Eras Light ITC" panose="020B0402030504020804" pitchFamily="34" charset="0"/>
                        </a:rPr>
                        <a:t>administración</a:t>
                      </a:r>
                      <a:r>
                        <a:rPr lang="en-US" sz="1400" b="1" i="1" dirty="0" smtClean="0">
                          <a:latin typeface="Eras Light ITC" panose="020B0402030504020804" pitchFamily="34" charset="0"/>
                        </a:rPr>
                        <a:t> </a:t>
                      </a:r>
                      <a:r>
                        <a:rPr lang="en-US" sz="1400" b="1" i="1" dirty="0">
                          <a:latin typeface="Eras Light ITC" panose="020B0402030504020804" pitchFamily="34" charset="0"/>
                        </a:rPr>
                        <a:t>de </a:t>
                      </a:r>
                      <a:r>
                        <a:rPr lang="en-US" sz="1400" b="1" i="1" dirty="0" err="1">
                          <a:latin typeface="Eras Light ITC" panose="020B0402030504020804" pitchFamily="34" charset="0"/>
                        </a:rPr>
                        <a:t>los</a:t>
                      </a:r>
                      <a:r>
                        <a:rPr lang="en-US" sz="1400" b="1" i="1" dirty="0">
                          <a:latin typeface="Eras Light ITC" panose="020B0402030504020804" pitchFamily="34" charset="0"/>
                        </a:rPr>
                        <a:t> </a:t>
                      </a:r>
                      <a:r>
                        <a:rPr lang="en-US" sz="1400" b="1" i="1" dirty="0" err="1" smtClean="0">
                          <a:latin typeface="Eras Light ITC" panose="020B0402030504020804" pitchFamily="34" charset="0"/>
                        </a:rPr>
                        <a:t>recursos</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a:latin typeface="Eras Light ITC" panose="020B0402030504020804" pitchFamily="34" charset="0"/>
                        </a:rPr>
                        <a:t>Nada de guerra de “</a:t>
                      </a:r>
                      <a:r>
                        <a:rPr lang="en-US" sz="1400" b="1" i="1" dirty="0" err="1">
                          <a:latin typeface="Eras Light ITC" panose="020B0402030504020804" pitchFamily="34" charset="0"/>
                        </a:rPr>
                        <a:t>tierra</a:t>
                      </a:r>
                      <a:r>
                        <a:rPr lang="en-US" sz="1400" b="1" i="1" dirty="0">
                          <a:latin typeface="Eras Light ITC" panose="020B0402030504020804" pitchFamily="34" charset="0"/>
                        </a:rPr>
                        <a:t> </a:t>
                      </a:r>
                      <a:r>
                        <a:rPr lang="en-US" sz="1400" b="1" i="1" dirty="0" err="1" smtClean="0">
                          <a:latin typeface="Eras Light ITC" panose="020B0402030504020804" pitchFamily="34" charset="0"/>
                        </a:rPr>
                        <a:t>quemada</a:t>
                      </a:r>
                      <a:r>
                        <a:rPr lang="en-US" sz="1400" b="1" i="1" dirty="0" smtClean="0">
                          <a:latin typeface="Eras Light ITC" panose="020B0402030504020804" pitchFamily="34" charset="0"/>
                        </a:rPr>
                        <a:t>”. (Solo</a:t>
                      </a:r>
                      <a:r>
                        <a:rPr lang="en-US" sz="1400" b="1" i="1" baseline="0" dirty="0" smtClean="0">
                          <a:latin typeface="Eras Light ITC" panose="020B0402030504020804" pitchFamily="34" charset="0"/>
                        </a:rPr>
                        <a:t> </a:t>
                      </a:r>
                      <a:r>
                        <a:rPr lang="en-US" sz="1400" b="1" i="1" baseline="0" dirty="0" err="1" smtClean="0">
                          <a:latin typeface="Eras Light ITC" panose="020B0402030504020804" pitchFamily="34" charset="0"/>
                        </a:rPr>
                        <a:t>a</a:t>
                      </a:r>
                      <a:r>
                        <a:rPr lang="en-US" sz="1400" b="1" i="1" dirty="0" err="1" smtClean="0">
                          <a:latin typeface="Eras Light ITC" panose="020B0402030504020804" pitchFamily="34" charset="0"/>
                        </a:rPr>
                        <a:t>utodefensa</a:t>
                      </a:r>
                      <a:r>
                        <a:rPr lang="en-US" sz="1400" b="1" i="1" baseline="0" dirty="0" smtClean="0">
                          <a:latin typeface="Eras Light ITC" panose="020B0402030504020804" pitchFamily="34" charset="0"/>
                        </a:rPr>
                        <a:t> </a:t>
                      </a:r>
                      <a:r>
                        <a:rPr lang="en-US" sz="1400" b="1" i="1" baseline="0" dirty="0">
                          <a:latin typeface="Eras Light ITC" panose="020B0402030504020804" pitchFamily="34" charset="0"/>
                        </a:rPr>
                        <a:t>– </a:t>
                      </a:r>
                      <a:r>
                        <a:rPr lang="en-US" sz="1400" b="1" i="1" baseline="0" dirty="0" smtClean="0">
                          <a:latin typeface="Eras Light ITC" panose="020B0402030504020804" pitchFamily="34" charset="0"/>
                        </a:rPr>
                        <a:t>nada de </a:t>
                      </a:r>
                      <a:r>
                        <a:rPr lang="en-US" sz="1400" b="1" i="1" baseline="0" dirty="0" err="1" smtClean="0">
                          <a:latin typeface="Eras Light ITC" panose="020B0402030504020804" pitchFamily="34" charset="0"/>
                        </a:rPr>
                        <a:t>imperialismo</a:t>
                      </a:r>
                      <a:r>
                        <a:rPr lang="en-US" sz="1400" b="1" i="1" baseline="0" dirty="0">
                          <a:latin typeface="Eras Light ITC" panose="020B0402030504020804" pitchFamily="34" charset="0"/>
                        </a:rPr>
                        <a:t>)</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04070">
                <a:tc>
                  <a:txBody>
                    <a:bodyPr/>
                    <a:lstStyle/>
                    <a:p>
                      <a:pPr algn="l" rtl="0"/>
                      <a:r>
                        <a:rPr lang="en-US" sz="1400" b="1" i="1" dirty="0">
                          <a:latin typeface="Eras Light ITC" panose="020B0402030504020804" pitchFamily="34" charset="0"/>
                        </a:rPr>
                        <a:t>23:15-16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a:latin typeface="Eras Light ITC" panose="020B0402030504020804" pitchFamily="34" charset="0"/>
                        </a:rPr>
                        <a:t>Los </a:t>
                      </a:r>
                      <a:r>
                        <a:rPr lang="en-US" sz="1400" b="1" i="1" dirty="0" err="1">
                          <a:latin typeface="Eras Light ITC" panose="020B0402030504020804" pitchFamily="34" charset="0"/>
                        </a:rPr>
                        <a:t>esclavos</a:t>
                      </a:r>
                      <a:r>
                        <a:rPr lang="en-US" sz="1400" b="1" i="1" dirty="0">
                          <a:latin typeface="Eras Light ITC" panose="020B0402030504020804" pitchFamily="34" charset="0"/>
                        </a:rPr>
                        <a:t> </a:t>
                      </a:r>
                      <a:r>
                        <a:rPr lang="en-US" sz="1400" b="1" i="1" dirty="0" err="1" smtClean="0">
                          <a:latin typeface="Eras Light ITC" panose="020B0402030504020804" pitchFamily="34" charset="0"/>
                        </a:rPr>
                        <a:t>escapados</a:t>
                      </a:r>
                      <a:r>
                        <a:rPr lang="en-US" sz="1400" b="1" i="1" baseline="0" dirty="0" smtClean="0">
                          <a:latin typeface="Eras Light ITC" panose="020B0402030504020804" pitchFamily="34" charset="0"/>
                        </a:rPr>
                        <a:t> de </a:t>
                      </a:r>
                      <a:r>
                        <a:rPr lang="en-US" sz="1400" b="1" i="1" baseline="0" dirty="0">
                          <a:latin typeface="Eras Light ITC" panose="020B0402030504020804" pitchFamily="34" charset="0"/>
                        </a:rPr>
                        <a:t>los amos [extranjeros] no debían ser devueltos, sino que se les permitía habitar “en tus puertas”</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smtClean="0">
                          <a:latin typeface="Eras Light ITC" panose="020B0402030504020804" pitchFamily="34" charset="0"/>
                        </a:rPr>
                        <a:t>La </a:t>
                      </a:r>
                      <a:r>
                        <a:rPr lang="en-US" sz="1400" b="1" i="1" dirty="0" err="1" smtClean="0">
                          <a:latin typeface="Eras Light ITC" panose="020B0402030504020804" pitchFamily="34" charset="0"/>
                        </a:rPr>
                        <a:t>esclavitud</a:t>
                      </a:r>
                      <a:r>
                        <a:rPr lang="en-US" sz="1400" b="1" i="1" dirty="0" smtClean="0">
                          <a:latin typeface="Eras Light ITC" panose="020B0402030504020804" pitchFamily="34" charset="0"/>
                        </a:rPr>
                        <a:t> </a:t>
                      </a:r>
                      <a:r>
                        <a:rPr lang="en-US" sz="1400" b="1" i="1" dirty="0" err="1" smtClean="0">
                          <a:latin typeface="Eras Light ITC" panose="020B0402030504020804" pitchFamily="34" charset="0"/>
                        </a:rPr>
                        <a:t>opresiva</a:t>
                      </a:r>
                      <a:r>
                        <a:rPr lang="en-US" sz="1400" b="1" i="1" dirty="0" smtClean="0">
                          <a:latin typeface="Eras Light ITC" panose="020B0402030504020804" pitchFamily="34" charset="0"/>
                        </a:rPr>
                        <a:t> </a:t>
                      </a:r>
                      <a:r>
                        <a:rPr lang="en-US" sz="1400" b="1" i="1" dirty="0">
                          <a:latin typeface="Eras Light ITC" panose="020B0402030504020804" pitchFamily="34" charset="0"/>
                        </a:rPr>
                        <a:t>(no </a:t>
                      </a:r>
                      <a:r>
                        <a:rPr lang="en-US" sz="1400" b="1" i="1" dirty="0" err="1" smtClean="0">
                          <a:latin typeface="Eras Light ITC" panose="020B0402030504020804" pitchFamily="34" charset="0"/>
                        </a:rPr>
                        <a:t>voluntaria</a:t>
                      </a:r>
                      <a:r>
                        <a:rPr lang="en-US" sz="1400" b="1" i="1" baseline="0" dirty="0" smtClean="0">
                          <a:latin typeface="Eras Light ITC" panose="020B0402030504020804" pitchFamily="34" charset="0"/>
                        </a:rPr>
                        <a:t>) no </a:t>
                      </a:r>
                      <a:r>
                        <a:rPr lang="en-US" sz="1400" b="1" i="1" baseline="0" dirty="0">
                          <a:latin typeface="Eras Light ITC" panose="020B0402030504020804" pitchFamily="34" charset="0"/>
                        </a:rPr>
                        <a:t>debía ser apoyada, sino más bien remediada. También al esclavo fugitivo se le </a:t>
                      </a:r>
                      <a:r>
                        <a:rPr lang="en-US" sz="1400" b="1" i="1" baseline="0" dirty="0" err="1" smtClean="0">
                          <a:latin typeface="Eras Light ITC" panose="020B0402030504020804" pitchFamily="34" charset="0"/>
                        </a:rPr>
                        <a:t>daba</a:t>
                      </a:r>
                      <a:r>
                        <a:rPr lang="en-US" sz="1400" b="1" i="1" baseline="0" dirty="0" smtClean="0">
                          <a:latin typeface="Eras Light ITC" panose="020B0402030504020804" pitchFamily="34" charset="0"/>
                        </a:rPr>
                        <a:t> </a:t>
                      </a:r>
                      <a:r>
                        <a:rPr lang="en-US" sz="1400" b="1" i="1" baseline="0" dirty="0">
                          <a:latin typeface="Eras Light ITC" panose="020B0402030504020804" pitchFamily="34" charset="0"/>
                        </a:rPr>
                        <a:t>la </a:t>
                      </a:r>
                      <a:r>
                        <a:rPr lang="en-US" sz="1400" b="1" i="1" baseline="0" dirty="0" err="1" smtClean="0">
                          <a:latin typeface="Eras Light ITC" panose="020B0402030504020804" pitchFamily="34" charset="0"/>
                        </a:rPr>
                        <a:t>oportunidad</a:t>
                      </a:r>
                      <a:r>
                        <a:rPr lang="en-US" sz="1400" b="1" i="1" baseline="0" dirty="0" smtClean="0">
                          <a:latin typeface="Eras Light ITC" panose="020B0402030504020804" pitchFamily="34" charset="0"/>
                        </a:rPr>
                        <a:t> de (¿se le </a:t>
                      </a:r>
                      <a:r>
                        <a:rPr lang="en-US" sz="1400" b="1" i="1" baseline="0" dirty="0" err="1" smtClean="0">
                          <a:latin typeface="Eras Light ITC" panose="020B0402030504020804" pitchFamily="34" charset="0"/>
                        </a:rPr>
                        <a:t>exigía</a:t>
                      </a:r>
                      <a:r>
                        <a:rPr lang="en-US" sz="1400" b="1" i="1" baseline="0" dirty="0" smtClean="0">
                          <a:latin typeface="Eras Light ITC" panose="020B0402030504020804" pitchFamily="34" charset="0"/>
                        </a:rPr>
                        <a:t>?) </a:t>
                      </a:r>
                      <a:r>
                        <a:rPr lang="en-US" sz="1400" b="1" i="1" baseline="0" dirty="0" err="1" smtClean="0">
                          <a:latin typeface="Eras Light ITC" panose="020B0402030504020804" pitchFamily="34" charset="0"/>
                        </a:rPr>
                        <a:t>adoptar</a:t>
                      </a:r>
                      <a:r>
                        <a:rPr lang="en-US" sz="1400" b="1" i="1" baseline="0" dirty="0" smtClean="0">
                          <a:latin typeface="Eras Light ITC" panose="020B0402030504020804" pitchFamily="34" charset="0"/>
                        </a:rPr>
                        <a:t> </a:t>
                      </a:r>
                      <a:r>
                        <a:rPr lang="en-US" sz="1400" b="1" i="1" baseline="0" dirty="0">
                          <a:latin typeface="Eras Light ITC" panose="020B0402030504020804" pitchFamily="34" charset="0"/>
                        </a:rPr>
                        <a:t>las leyes de Dios</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smtClean="0">
                          <a:latin typeface="Eras Light ITC" panose="020B0402030504020804" pitchFamily="34" charset="0"/>
                        </a:rPr>
                        <a:t>Se</a:t>
                      </a:r>
                      <a:r>
                        <a:rPr lang="en-US" sz="1400" b="1" i="1" baseline="0" dirty="0" smtClean="0">
                          <a:latin typeface="Eras Light ITC" panose="020B0402030504020804" pitchFamily="34" charset="0"/>
                        </a:rPr>
                        <a:t> </a:t>
                      </a:r>
                      <a:r>
                        <a:rPr lang="en-US" sz="1400" b="1" i="1" baseline="0" dirty="0" err="1" smtClean="0">
                          <a:latin typeface="Eras Light ITC" panose="020B0402030504020804" pitchFamily="34" charset="0"/>
                        </a:rPr>
                        <a:t>permitía</a:t>
                      </a:r>
                      <a:r>
                        <a:rPr lang="en-US" sz="1400" b="1" i="1" baseline="0" dirty="0" smtClean="0">
                          <a:latin typeface="Eras Light ITC" panose="020B0402030504020804" pitchFamily="34" charset="0"/>
                        </a:rPr>
                        <a:t> y </a:t>
                      </a:r>
                      <a:r>
                        <a:rPr lang="en-US" sz="1400" b="1" i="1" baseline="0" dirty="0" err="1" smtClean="0">
                          <a:latin typeface="Eras Light ITC" panose="020B0402030504020804" pitchFamily="34" charset="0"/>
                        </a:rPr>
                        <a:t>protegía</a:t>
                      </a:r>
                      <a:r>
                        <a:rPr lang="en-US" sz="1400" b="1" i="1" baseline="0" dirty="0" smtClean="0">
                          <a:latin typeface="Eras Light ITC" panose="020B0402030504020804" pitchFamily="34" charset="0"/>
                        </a:rPr>
                        <a:t> la </a:t>
                      </a:r>
                      <a:r>
                        <a:rPr lang="en-US" sz="1400" b="1" i="1" baseline="0" dirty="0" err="1" smtClean="0">
                          <a:latin typeface="Eras Light ITC" panose="020B0402030504020804" pitchFamily="34" charset="0"/>
                        </a:rPr>
                        <a:t>i</a:t>
                      </a:r>
                      <a:r>
                        <a:rPr lang="en-US" sz="1400" b="1" i="1" dirty="0" err="1" smtClean="0">
                          <a:latin typeface="Eras Light ITC" panose="020B0402030504020804" pitchFamily="34" charset="0"/>
                        </a:rPr>
                        <a:t>nmigración</a:t>
                      </a:r>
                      <a:r>
                        <a:rPr lang="en-US" sz="1400" b="1" i="1" dirty="0" smtClean="0">
                          <a:latin typeface="Eras Light ITC" panose="020B0402030504020804" pitchFamily="34" charset="0"/>
                        </a:rPr>
                        <a:t> </a:t>
                      </a:r>
                      <a:r>
                        <a:rPr lang="en-US" sz="1400" b="1" i="1" baseline="0" dirty="0" smtClean="0">
                          <a:latin typeface="Eras Light ITC" panose="020B0402030504020804" pitchFamily="34" charset="0"/>
                        </a:rPr>
                        <a:t>(</a:t>
                      </a:r>
                      <a:r>
                        <a:rPr lang="en-US" sz="1400" b="1" i="1" baseline="0" dirty="0">
                          <a:latin typeface="Eras Light ITC" panose="020B0402030504020804" pitchFamily="34" charset="0"/>
                        </a:rPr>
                        <a:t>con </a:t>
                      </a:r>
                      <a:r>
                        <a:rPr lang="en-US" sz="1400" b="1" i="1" baseline="0" dirty="0" err="1">
                          <a:latin typeface="Eras Light ITC" panose="020B0402030504020804" pitchFamily="34" charset="0"/>
                        </a:rPr>
                        <a:t>asimilación</a:t>
                      </a:r>
                      <a:r>
                        <a:rPr lang="en-US" sz="1400" b="1" i="1" baseline="0" dirty="0" smtClean="0">
                          <a:latin typeface="Eras Light ITC" panose="020B0402030504020804" pitchFamily="34" charset="0"/>
                        </a:rPr>
                        <a:t>)</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304070">
                <a:tc>
                  <a:txBody>
                    <a:bodyPr/>
                    <a:lstStyle/>
                    <a:p>
                      <a:pPr algn="l" rtl="0"/>
                      <a:r>
                        <a:rPr lang="en-US" sz="1400" b="1" i="1" dirty="0">
                          <a:latin typeface="Eras Light ITC" panose="020B0402030504020804" pitchFamily="34" charset="0"/>
                        </a:rPr>
                        <a:t>23:24-25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smtClean="0">
                          <a:latin typeface="Eras Light ITC" panose="020B0402030504020804" pitchFamily="34" charset="0"/>
                        </a:rPr>
                        <a:t>Se </a:t>
                      </a:r>
                      <a:r>
                        <a:rPr lang="en-US" sz="1400" b="1" i="1" dirty="0" err="1" smtClean="0">
                          <a:latin typeface="Eras Light ITC" panose="020B0402030504020804" pitchFamily="34" charset="0"/>
                        </a:rPr>
                        <a:t>permitía</a:t>
                      </a:r>
                      <a:r>
                        <a:rPr lang="en-US" sz="1400" b="1" i="1" dirty="0" smtClean="0">
                          <a:latin typeface="Eras Light ITC" panose="020B0402030504020804" pitchFamily="34" charset="0"/>
                        </a:rPr>
                        <a:t> el </a:t>
                      </a:r>
                      <a:r>
                        <a:rPr lang="en-US" sz="1400" b="1" i="1" dirty="0" err="1" smtClean="0">
                          <a:latin typeface="Eras Light ITC" panose="020B0402030504020804" pitchFamily="34" charset="0"/>
                        </a:rPr>
                        <a:t>compartir</a:t>
                      </a:r>
                      <a:r>
                        <a:rPr lang="en-US" sz="1400" b="1" i="1" baseline="0" dirty="0" smtClean="0">
                          <a:latin typeface="Eras Light ITC" panose="020B0402030504020804" pitchFamily="34" charset="0"/>
                        </a:rPr>
                        <a:t> incidental</a:t>
                      </a:r>
                      <a:r>
                        <a:rPr lang="en-US" sz="1400" b="1" i="1" dirty="0" smtClean="0">
                          <a:latin typeface="Eras Light ITC" panose="020B0402030504020804" pitchFamily="34" charset="0"/>
                        </a:rPr>
                        <a:t> </a:t>
                      </a:r>
                      <a:r>
                        <a:rPr lang="en-US" sz="1400" b="1" i="1" dirty="0">
                          <a:latin typeface="Eras Light ITC" panose="020B0402030504020804" pitchFamily="34" charset="0"/>
                        </a:rPr>
                        <a:t>(in situ</a:t>
                      </a:r>
                      <a:r>
                        <a:rPr lang="en-US" sz="1400" b="1" i="1" dirty="0" smtClean="0">
                          <a:latin typeface="Eras Light ITC" panose="020B0402030504020804" pitchFamily="34" charset="0"/>
                        </a:rPr>
                        <a:t>) </a:t>
                      </a:r>
                      <a:r>
                        <a:rPr lang="en-US" sz="1400" b="1" i="1" baseline="0" dirty="0" smtClean="0">
                          <a:latin typeface="Eras Light ITC" panose="020B0402030504020804" pitchFamily="34" charset="0"/>
                        </a:rPr>
                        <a:t>de </a:t>
                      </a:r>
                      <a:r>
                        <a:rPr lang="en-US" sz="1400" b="1" i="1" baseline="0" dirty="0" err="1" smtClean="0">
                          <a:latin typeface="Eras Light ITC" panose="020B0402030504020804" pitchFamily="34" charset="0"/>
                        </a:rPr>
                        <a:t>cultivos</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smtClean="0">
                          <a:latin typeface="Eras Light ITC" panose="020B0402030504020804" pitchFamily="34" charset="0"/>
                        </a:rPr>
                        <a:t>Se</a:t>
                      </a:r>
                      <a:r>
                        <a:rPr lang="en-US" sz="1400" b="1" i="1" baseline="0" dirty="0" smtClean="0">
                          <a:latin typeface="Eras Light ITC" panose="020B0402030504020804" pitchFamily="34" charset="0"/>
                        </a:rPr>
                        <a:t> </a:t>
                      </a:r>
                      <a:r>
                        <a:rPr lang="en-US" sz="1400" b="1" i="1" baseline="0" dirty="0" err="1" smtClean="0">
                          <a:latin typeface="Eras Light ITC" panose="020B0402030504020804" pitchFamily="34" charset="0"/>
                        </a:rPr>
                        <a:t>esperaba</a:t>
                      </a:r>
                      <a:r>
                        <a:rPr lang="en-US" sz="1400" b="1" i="1" baseline="0" dirty="0" smtClean="0">
                          <a:latin typeface="Eras Light ITC" panose="020B0402030504020804" pitchFamily="34" charset="0"/>
                        </a:rPr>
                        <a:t> que se </a:t>
                      </a:r>
                      <a:r>
                        <a:rPr lang="en-US" sz="1400" b="1" i="1" baseline="0" dirty="0" err="1" smtClean="0">
                          <a:latin typeface="Eras Light ITC" panose="020B0402030504020804" pitchFamily="34" charset="0"/>
                        </a:rPr>
                        <a:t>compartiera</a:t>
                      </a:r>
                      <a:r>
                        <a:rPr lang="en-US" sz="1400" b="1" i="1" baseline="0" dirty="0" smtClean="0">
                          <a:latin typeface="Eras Light ITC" panose="020B0402030504020804" pitchFamily="34" charset="0"/>
                        </a:rPr>
                        <a:t> la </a:t>
                      </a:r>
                      <a:r>
                        <a:rPr lang="en-US" sz="1400" b="1" i="1" baseline="0" dirty="0" err="1" smtClean="0">
                          <a:latin typeface="Eras Light ITC" panose="020B0402030504020804" pitchFamily="34" charset="0"/>
                        </a:rPr>
                        <a:t>abundancia</a:t>
                      </a:r>
                      <a:r>
                        <a:rPr lang="en-US" sz="1400" b="1" i="1" baseline="0" dirty="0" smtClean="0">
                          <a:latin typeface="Eras Light ITC" panose="020B0402030504020804" pitchFamily="34" charset="0"/>
                        </a:rPr>
                        <a:t>, </a:t>
                      </a:r>
                      <a:r>
                        <a:rPr lang="en-US" sz="1400" b="1" i="1" baseline="0" dirty="0" err="1" smtClean="0">
                          <a:latin typeface="Eras Light ITC" panose="020B0402030504020804" pitchFamily="34" charset="0"/>
                        </a:rPr>
                        <a:t>pero</a:t>
                      </a:r>
                      <a:r>
                        <a:rPr lang="en-US" sz="1400" b="1" i="1" baseline="0" dirty="0" smtClean="0">
                          <a:latin typeface="Eras Light ITC" panose="020B0402030504020804" pitchFamily="34" charset="0"/>
                        </a:rPr>
                        <a:t> no era </a:t>
                      </a:r>
                      <a:r>
                        <a:rPr lang="en-US" sz="1400" b="1" i="1" baseline="0" dirty="0" err="1" smtClean="0">
                          <a:latin typeface="Eras Light ITC" panose="020B0402030504020804" pitchFamily="34" charset="0"/>
                        </a:rPr>
                        <a:t>una</a:t>
                      </a:r>
                      <a:r>
                        <a:rPr lang="en-US" sz="1400" b="1" i="1" baseline="0" dirty="0" smtClean="0">
                          <a:latin typeface="Eras Light ITC" panose="020B0402030504020804" pitchFamily="34" charset="0"/>
                        </a:rPr>
                        <a:t> </a:t>
                      </a:r>
                      <a:r>
                        <a:rPr lang="en-US" sz="1400" b="1" i="1" baseline="0" dirty="0">
                          <a:latin typeface="Eras Light ITC" panose="020B0402030504020804" pitchFamily="34" charset="0"/>
                        </a:rPr>
                        <a:t>licencia para robar</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baseline="0" dirty="0" smtClean="0">
                          <a:latin typeface="Eras Light ITC" panose="020B0402030504020804" pitchFamily="34" charset="0"/>
                        </a:rPr>
                        <a:t>Se </a:t>
                      </a:r>
                      <a:r>
                        <a:rPr lang="en-US" sz="1400" b="1" i="1" baseline="0" dirty="0" err="1" smtClean="0">
                          <a:latin typeface="Eras Light ITC" panose="020B0402030504020804" pitchFamily="34" charset="0"/>
                        </a:rPr>
                        <a:t>reconocía</a:t>
                      </a:r>
                      <a:r>
                        <a:rPr lang="en-US" sz="1400" b="1" i="1" baseline="0" dirty="0" smtClean="0">
                          <a:latin typeface="Eras Light ITC" panose="020B0402030504020804" pitchFamily="34" charset="0"/>
                        </a:rPr>
                        <a:t> el derecho a la </a:t>
                      </a:r>
                      <a:r>
                        <a:rPr lang="en-US" sz="1400" b="1" i="1" baseline="0" dirty="0" err="1">
                          <a:latin typeface="Eras Light ITC" panose="020B0402030504020804" pitchFamily="34" charset="0"/>
                        </a:rPr>
                        <a:t>propiedad</a:t>
                      </a:r>
                      <a:r>
                        <a:rPr lang="en-US" sz="1400" b="1" i="1" baseline="0" dirty="0">
                          <a:latin typeface="Eras Light ITC" panose="020B0402030504020804" pitchFamily="34" charset="0"/>
                        </a:rPr>
                        <a:t> </a:t>
                      </a:r>
                      <a:r>
                        <a:rPr lang="en-US" sz="1400" b="1" i="1" baseline="0" dirty="0" err="1" smtClean="0">
                          <a:latin typeface="Eras Light ITC" panose="020B0402030504020804" pitchFamily="34" charset="0"/>
                        </a:rPr>
                        <a:t>privada</a:t>
                      </a:r>
                      <a:r>
                        <a:rPr lang="en-US" sz="1400" b="1" i="1" baseline="0" dirty="0" smtClean="0">
                          <a:latin typeface="Eras Light ITC" panose="020B0402030504020804" pitchFamily="34" charset="0"/>
                        </a:rPr>
                        <a:t>, </a:t>
                      </a:r>
                      <a:r>
                        <a:rPr lang="en-US" sz="1400" b="1" i="1" baseline="0" dirty="0">
                          <a:latin typeface="Eras Light ITC" panose="020B0402030504020804" pitchFamily="34" charset="0"/>
                        </a:rPr>
                        <a:t>pero no </a:t>
                      </a:r>
                      <a:r>
                        <a:rPr lang="en-US" sz="1400" b="1" i="1" baseline="0" dirty="0" err="1" smtClean="0">
                          <a:latin typeface="Eras Light ITC" panose="020B0402030504020804" pitchFamily="34" charset="0"/>
                        </a:rPr>
                        <a:t>debía</a:t>
                      </a:r>
                      <a:r>
                        <a:rPr lang="en-US" sz="1400" b="1" i="1" baseline="0" dirty="0" smtClean="0">
                          <a:latin typeface="Eras Light ITC" panose="020B0402030504020804" pitchFamily="34" charset="0"/>
                        </a:rPr>
                        <a:t> </a:t>
                      </a:r>
                      <a:r>
                        <a:rPr lang="en-US" sz="1400" b="1" i="1" baseline="0" dirty="0" err="1" smtClean="0">
                          <a:latin typeface="Eras Light ITC" panose="020B0402030504020804" pitchFamily="34" charset="0"/>
                        </a:rPr>
                        <a:t>defenderse</a:t>
                      </a:r>
                      <a:r>
                        <a:rPr lang="en-US" sz="1400" b="1" i="1" baseline="0" dirty="0" smtClean="0">
                          <a:latin typeface="Eras Light ITC" panose="020B0402030504020804" pitchFamily="34" charset="0"/>
                        </a:rPr>
                        <a:t> entre </a:t>
                      </a:r>
                      <a:r>
                        <a:rPr lang="en-US" sz="1400" b="1" i="1" baseline="0" dirty="0">
                          <a:latin typeface="Eras Light ITC" panose="020B0402030504020804" pitchFamily="34" charset="0"/>
                        </a:rPr>
                        <a:t>hermanos</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304070">
                <a:tc>
                  <a:txBody>
                    <a:bodyPr/>
                    <a:lstStyle/>
                    <a:p>
                      <a:pPr algn="l" rtl="0"/>
                      <a:r>
                        <a:rPr lang="en-US" sz="1400" b="1" i="1" dirty="0">
                          <a:latin typeface="Eras Light ITC" panose="020B0402030504020804" pitchFamily="34" charset="0"/>
                        </a:rPr>
                        <a:t>24:10-13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a:latin typeface="Eras Light ITC" panose="020B0402030504020804" pitchFamily="34" charset="0"/>
                        </a:rPr>
                        <a:t>El cobro de deudas tenía límites: fuera de su casa, </a:t>
                      </a:r>
                      <a:r>
                        <a:rPr lang="en-US" sz="1400" b="1" i="1" dirty="0" smtClean="0">
                          <a:latin typeface="Eras Light ITC" panose="020B0402030504020804" pitchFamily="34" charset="0"/>
                        </a:rPr>
                        <a:t>no </a:t>
                      </a:r>
                      <a:r>
                        <a:rPr lang="en-US" sz="1400" b="1" i="1" baseline="0" dirty="0" err="1" smtClean="0">
                          <a:latin typeface="Eras Light ITC" panose="020B0402030504020804" pitchFamily="34" charset="0"/>
                        </a:rPr>
                        <a:t>quitar</a:t>
                      </a:r>
                      <a:r>
                        <a:rPr lang="en-US" sz="1400" b="1" i="1" baseline="0" dirty="0" smtClean="0">
                          <a:latin typeface="Eras Light ITC" panose="020B0402030504020804" pitchFamily="34" charset="0"/>
                        </a:rPr>
                        <a:t> </a:t>
                      </a:r>
                      <a:r>
                        <a:rPr lang="en-US" sz="1400" b="1" i="1" baseline="0" dirty="0" err="1" smtClean="0">
                          <a:latin typeface="Eras Light ITC" panose="020B0402030504020804" pitchFamily="34" charset="0"/>
                        </a:rPr>
                        <a:t>su</a:t>
                      </a:r>
                      <a:r>
                        <a:rPr lang="en-US" sz="1400" b="1" i="1" baseline="0" dirty="0" smtClean="0">
                          <a:latin typeface="Eras Light ITC" panose="020B0402030504020804" pitchFamily="34" charset="0"/>
                        </a:rPr>
                        <a:t> </a:t>
                      </a:r>
                      <a:r>
                        <a:rPr lang="en-US" sz="1400" b="1" i="1" baseline="0" dirty="0">
                          <a:latin typeface="Eras Light ITC" panose="020B0402030504020804" pitchFamily="34" charset="0"/>
                        </a:rPr>
                        <a:t>ropa esencial</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1" dirty="0">
                          <a:latin typeface="Eras Light ITC" panose="020B0402030504020804" pitchFamily="34" charset="0"/>
                        </a:rPr>
                        <a:t>Dignidad protegida; privacidad y dignidad del </a:t>
                      </a:r>
                      <a:r>
                        <a:rPr lang="en-US" sz="1400" b="1" i="1" dirty="0" err="1" smtClean="0">
                          <a:latin typeface="Eras Light ITC" panose="020B0402030504020804" pitchFamily="34" charset="0"/>
                        </a:rPr>
                        <a:t>deudor</a:t>
                      </a:r>
                      <a:r>
                        <a:rPr lang="en-US" sz="1400" b="1" i="1" baseline="0" dirty="0" smtClean="0">
                          <a:latin typeface="Eras Light ITC" panose="020B0402030504020804" pitchFamily="34" charset="0"/>
                        </a:rPr>
                        <a:t> </a:t>
                      </a:r>
                      <a:r>
                        <a:rPr lang="en-US" sz="1400" b="1" i="1" baseline="0" dirty="0" err="1" smtClean="0">
                          <a:latin typeface="Eras Light ITC" panose="020B0402030504020804" pitchFamily="34" charset="0"/>
                        </a:rPr>
                        <a:t>protegidas</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304070">
                <a:tc>
                  <a:txBody>
                    <a:bodyPr/>
                    <a:lstStyle/>
                    <a:p>
                      <a:pPr algn="l" rtl="0"/>
                      <a:r>
                        <a:rPr lang="en-US" sz="1400" b="1" i="1" dirty="0">
                          <a:latin typeface="Eras Light ITC" panose="020B0402030504020804" pitchFamily="34" charset="0"/>
                        </a:rPr>
                        <a:t>24:14-15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a:latin typeface="Eras Light ITC" panose="020B0402030504020804" pitchFamily="34" charset="0"/>
                        </a:rPr>
                        <a:t>El trabajo de los jornaleros debía pagarse de inmediato.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smtClean="0">
                          <a:latin typeface="Eras Light ITC" panose="020B0402030504020804" pitchFamily="34" charset="0"/>
                        </a:rPr>
                        <a:t>No </a:t>
                      </a:r>
                      <a:r>
                        <a:rPr lang="en-US" sz="1400" b="1" i="1" dirty="0" err="1" smtClean="0">
                          <a:latin typeface="Eras Light ITC" panose="020B0402030504020804" pitchFamily="34" charset="0"/>
                        </a:rPr>
                        <a:t>dar</a:t>
                      </a:r>
                      <a:r>
                        <a:rPr lang="en-US" sz="1400" b="1" i="1" dirty="0" smtClean="0">
                          <a:latin typeface="Eras Light ITC" panose="020B0402030504020804" pitchFamily="34" charset="0"/>
                        </a:rPr>
                        <a:t> el </a:t>
                      </a:r>
                      <a:r>
                        <a:rPr lang="en-US" sz="1400" b="1" i="1" baseline="0" dirty="0" err="1" smtClean="0">
                          <a:latin typeface="Eras Light ITC" panose="020B0402030504020804" pitchFamily="34" charset="0"/>
                        </a:rPr>
                        <a:t>pago</a:t>
                      </a:r>
                      <a:r>
                        <a:rPr lang="en-US" sz="1400" b="1" i="1" baseline="0" dirty="0" smtClean="0">
                          <a:latin typeface="Eras Light ITC" panose="020B0402030504020804" pitchFamily="34" charset="0"/>
                        </a:rPr>
                        <a:t> </a:t>
                      </a:r>
                      <a:r>
                        <a:rPr lang="en-US" sz="1400" b="1" i="1" baseline="0" dirty="0">
                          <a:latin typeface="Eras Light ITC" panose="020B0402030504020804" pitchFamily="34" charset="0"/>
                        </a:rPr>
                        <a:t>como forma de “retención” o ventaja era pecaminoso.</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304070">
                <a:tc>
                  <a:txBody>
                    <a:bodyPr/>
                    <a:lstStyle/>
                    <a:p>
                      <a:pPr algn="l" rtl="0"/>
                      <a:r>
                        <a:rPr lang="en-US" sz="1400" b="1" i="1" dirty="0">
                          <a:latin typeface="Eras Light ITC" panose="020B0402030504020804" pitchFamily="34" charset="0"/>
                        </a:rPr>
                        <a:t>24:17-18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err="1" smtClean="0">
                          <a:latin typeface="Eras Light ITC" panose="020B0402030504020804" pitchFamily="34" charset="0"/>
                        </a:rPr>
                        <a:t>Prendas</a:t>
                      </a:r>
                      <a:r>
                        <a:rPr lang="en-US" sz="1400" b="1" i="1" dirty="0" smtClean="0">
                          <a:latin typeface="Eras Light ITC" panose="020B0402030504020804" pitchFamily="34" charset="0"/>
                        </a:rPr>
                        <a:t> para</a:t>
                      </a:r>
                      <a:r>
                        <a:rPr lang="en-US" sz="1400" b="1" i="1" baseline="0" dirty="0" smtClean="0">
                          <a:latin typeface="Eras Light ITC" panose="020B0402030504020804" pitchFamily="34" charset="0"/>
                        </a:rPr>
                        <a:t> las </a:t>
                      </a:r>
                      <a:r>
                        <a:rPr lang="en-US" sz="1400" b="1" i="1" baseline="0" dirty="0">
                          <a:latin typeface="Eras Light ITC" panose="020B0402030504020804" pitchFamily="34" charset="0"/>
                        </a:rPr>
                        <a:t>deudas no debían ser opresivas (p. ej., </a:t>
                      </a:r>
                      <a:r>
                        <a:rPr lang="en-US" sz="1400" b="1" i="1" baseline="0" dirty="0" smtClean="0">
                          <a:latin typeface="Eras Light ITC" panose="020B0402030504020804" pitchFamily="34" charset="0"/>
                        </a:rPr>
                        <a:t>la </a:t>
                      </a:r>
                      <a:r>
                        <a:rPr lang="en-US" sz="1400" b="1" i="1" baseline="0" dirty="0" err="1" smtClean="0">
                          <a:latin typeface="Eras Light ITC" panose="020B0402030504020804" pitchFamily="34" charset="0"/>
                        </a:rPr>
                        <a:t>ropa</a:t>
                      </a:r>
                      <a:r>
                        <a:rPr lang="en-US" sz="1400" b="1" i="1" baseline="0" dirty="0" smtClean="0">
                          <a:latin typeface="Eras Light ITC" panose="020B0402030504020804" pitchFamily="34" charset="0"/>
                        </a:rPr>
                        <a:t> </a:t>
                      </a:r>
                      <a:r>
                        <a:rPr lang="en-US" sz="1400" b="1" i="1" baseline="0" dirty="0">
                          <a:latin typeface="Eras Light ITC" panose="020B0402030504020804" pitchFamily="34" charset="0"/>
                        </a:rPr>
                        <a:t>de la viuda)</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a:latin typeface="Eras Light ITC" panose="020B0402030504020804" pitchFamily="34" charset="0"/>
                        </a:rPr>
                        <a:t>Dignidad protegida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304070">
                <a:tc>
                  <a:txBody>
                    <a:bodyPr/>
                    <a:lstStyle/>
                    <a:p>
                      <a:pPr algn="l" rtl="0"/>
                      <a:r>
                        <a:rPr lang="en-US" sz="1400" b="1" i="1" dirty="0">
                          <a:latin typeface="Eras Light ITC" panose="020B0402030504020804" pitchFamily="34" charset="0"/>
                        </a:rPr>
                        <a:t>24:19-22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a:latin typeface="Eras Light ITC" panose="020B0402030504020804" pitchFamily="34" charset="0"/>
                        </a:rPr>
                        <a:t>La </a:t>
                      </a:r>
                      <a:r>
                        <a:rPr lang="en-US" sz="1400" b="1" i="1" dirty="0" err="1">
                          <a:latin typeface="Eras Light ITC" panose="020B0402030504020804" pitchFamily="34" charset="0"/>
                        </a:rPr>
                        <a:t>cosecha</a:t>
                      </a:r>
                      <a:r>
                        <a:rPr lang="en-US" sz="1400" b="1" i="1" dirty="0">
                          <a:latin typeface="Eras Light ITC" panose="020B0402030504020804" pitchFamily="34" charset="0"/>
                        </a:rPr>
                        <a:t> </a:t>
                      </a:r>
                      <a:r>
                        <a:rPr lang="en-US" sz="1400" b="1" i="1" dirty="0" err="1" smtClean="0">
                          <a:latin typeface="Eras Light ITC" panose="020B0402030504020804" pitchFamily="34" charset="0"/>
                        </a:rPr>
                        <a:t>tenía</a:t>
                      </a:r>
                      <a:r>
                        <a:rPr lang="en-US" sz="1400" b="1" i="1" baseline="0" dirty="0" smtClean="0">
                          <a:latin typeface="Eras Light ITC" panose="020B0402030504020804" pitchFamily="34" charset="0"/>
                        </a:rPr>
                        <a:t> que</a:t>
                      </a:r>
                      <a:r>
                        <a:rPr lang="en-US" sz="1400" b="1" i="1" dirty="0" smtClean="0">
                          <a:latin typeface="Eras Light ITC" panose="020B0402030504020804" pitchFamily="34" charset="0"/>
                        </a:rPr>
                        <a:t> </a:t>
                      </a:r>
                      <a:r>
                        <a:rPr lang="en-US" sz="1400" b="1" i="1" dirty="0">
                          <a:latin typeface="Eras Light ITC" panose="020B0402030504020804" pitchFamily="34" charset="0"/>
                        </a:rPr>
                        <a:t>ser de una sola pasada, dejando 'extra' para </a:t>
                      </a:r>
                      <a:r>
                        <a:rPr lang="en-US" sz="1400" b="1" i="1" dirty="0" smtClean="0">
                          <a:latin typeface="Eras Light ITC" panose="020B0402030504020804" pitchFamily="34" charset="0"/>
                        </a:rPr>
                        <a:t>el </a:t>
                      </a:r>
                      <a:r>
                        <a:rPr lang="en-US" sz="1400" b="1" i="1" baseline="0" dirty="0" err="1" smtClean="0">
                          <a:latin typeface="Eras Light ITC" panose="020B0402030504020804" pitchFamily="34" charset="0"/>
                        </a:rPr>
                        <a:t>desfavorecido</a:t>
                      </a:r>
                      <a:r>
                        <a:rPr lang="en-US" sz="1400" b="1" i="1" baseline="0" dirty="0" smtClean="0">
                          <a:latin typeface="Eras Light ITC" panose="020B0402030504020804" pitchFamily="34" charset="0"/>
                        </a:rPr>
                        <a:t>.</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smtClean="0">
                          <a:latin typeface="Eras Light ITC" panose="020B0402030504020804" pitchFamily="34" charset="0"/>
                        </a:rPr>
                        <a:t>Se </a:t>
                      </a:r>
                      <a:r>
                        <a:rPr lang="en-US" sz="1400" b="1" i="1" dirty="0" err="1" smtClean="0">
                          <a:latin typeface="Eras Light ITC" panose="020B0402030504020804" pitchFamily="34" charset="0"/>
                        </a:rPr>
                        <a:t>prohíbe</a:t>
                      </a:r>
                      <a:r>
                        <a:rPr lang="en-US" sz="1400" b="1" i="1" dirty="0" smtClean="0">
                          <a:latin typeface="Eras Light ITC" panose="020B0402030504020804" pitchFamily="34" charset="0"/>
                        </a:rPr>
                        <a:t> la</a:t>
                      </a:r>
                      <a:r>
                        <a:rPr lang="en-US" sz="1400" b="1" i="1" baseline="0" dirty="0" smtClean="0">
                          <a:latin typeface="Eras Light ITC" panose="020B0402030504020804" pitchFamily="34" charset="0"/>
                        </a:rPr>
                        <a:t> </a:t>
                      </a:r>
                      <a:r>
                        <a:rPr lang="en-US" sz="1400" b="1" i="1" baseline="0" dirty="0" err="1" smtClean="0">
                          <a:latin typeface="Eras Light ITC" panose="020B0402030504020804" pitchFamily="34" charset="0"/>
                        </a:rPr>
                        <a:t>acumulación</a:t>
                      </a:r>
                      <a:r>
                        <a:rPr lang="en-US" sz="1400" b="1" i="1" baseline="0" dirty="0" smtClean="0">
                          <a:latin typeface="Eras Light ITC" panose="020B0402030504020804" pitchFamily="34" charset="0"/>
                        </a:rPr>
                        <a:t> solo para </a:t>
                      </a:r>
                      <a:r>
                        <a:rPr lang="en-US" sz="1400" b="1" i="1" baseline="0" dirty="0" err="1" smtClean="0">
                          <a:latin typeface="Eras Light ITC" panose="020B0402030504020804" pitchFamily="34" charset="0"/>
                        </a:rPr>
                        <a:t>uno</a:t>
                      </a:r>
                      <a:r>
                        <a:rPr lang="en-US" sz="1400" b="1" i="1" baseline="0" dirty="0" smtClean="0">
                          <a:latin typeface="Eras Light ITC" panose="020B0402030504020804" pitchFamily="34" charset="0"/>
                        </a:rPr>
                        <a:t> </a:t>
                      </a:r>
                      <a:r>
                        <a:rPr lang="en-US" sz="1400" b="1" i="1" baseline="0" dirty="0" err="1" smtClean="0">
                          <a:latin typeface="Eras Light ITC" panose="020B0402030504020804" pitchFamily="34" charset="0"/>
                        </a:rPr>
                        <a:t>mismo</a:t>
                      </a:r>
                      <a:r>
                        <a:rPr lang="en-US" sz="1400" b="1" i="1" baseline="0" dirty="0" smtClean="0">
                          <a:latin typeface="Eras Light ITC" panose="020B0402030504020804" pitchFamily="34" charset="0"/>
                        </a:rPr>
                        <a:t>, </a:t>
                      </a:r>
                      <a:r>
                        <a:rPr lang="en-US" sz="1400" b="1" i="1" baseline="0" dirty="0">
                          <a:latin typeface="Eras Light ITC" panose="020B0402030504020804" pitchFamily="34" charset="0"/>
                        </a:rPr>
                        <a:t>pero los pobres seguirían trabajando para ganarse la vida</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1" baseline="0" dirty="0">
                          <a:latin typeface="Eras Light ITC" panose="020B0402030504020804" pitchFamily="34" charset="0"/>
                        </a:rPr>
                        <a:t>Referencia a la </a:t>
                      </a:r>
                      <a:r>
                        <a:rPr lang="en-US" sz="1400" b="1" i="1" baseline="0" dirty="0" err="1">
                          <a:latin typeface="Eras Light ITC" panose="020B0402030504020804" pitchFamily="34" charset="0"/>
                        </a:rPr>
                        <a:t>esclavitud</a:t>
                      </a:r>
                      <a:r>
                        <a:rPr lang="en-US" sz="1400" b="1" i="1" baseline="0" dirty="0">
                          <a:latin typeface="Eras Light ITC" panose="020B0402030504020804" pitchFamily="34" charset="0"/>
                        </a:rPr>
                        <a:t> </a:t>
                      </a:r>
                      <a:r>
                        <a:rPr lang="en-US" sz="1400" b="1" i="1" baseline="0" dirty="0" err="1" smtClean="0">
                          <a:latin typeface="Eras Light ITC" panose="020B0402030504020804" pitchFamily="34" charset="0"/>
                        </a:rPr>
                        <a:t>egipcia</a:t>
                      </a:r>
                      <a:r>
                        <a:rPr lang="en-US" sz="1400" b="1" i="1" baseline="0" dirty="0" smtClean="0">
                          <a:latin typeface="Eras Light ITC" panose="020B0402030504020804" pitchFamily="34" charset="0"/>
                        </a:rPr>
                        <a:t> </a:t>
                      </a:r>
                      <a:r>
                        <a:rPr lang="en-US" sz="1400" b="1" i="1" baseline="0" dirty="0" err="1" smtClean="0">
                          <a:latin typeface="Eras Light ITC" panose="020B0402030504020804" pitchFamily="34" charset="0"/>
                        </a:rPr>
                        <a:t>enfatiza</a:t>
                      </a:r>
                      <a:r>
                        <a:rPr lang="en-US" sz="1400" b="1" i="1" baseline="0" dirty="0" smtClean="0">
                          <a:latin typeface="Eras Light ITC" panose="020B0402030504020804" pitchFamily="34" charset="0"/>
                        </a:rPr>
                        <a:t> lo que </a:t>
                      </a:r>
                      <a:r>
                        <a:rPr lang="en-US" sz="1400" b="1" i="1" baseline="0" dirty="0" err="1" smtClean="0">
                          <a:latin typeface="Eras Light ITC" panose="020B0402030504020804" pitchFamily="34" charset="0"/>
                        </a:rPr>
                        <a:t>tenían</a:t>
                      </a:r>
                      <a:r>
                        <a:rPr lang="en-US" sz="1400" b="1" i="1" baseline="0" dirty="0" smtClean="0">
                          <a:latin typeface="Eras Light ITC" panose="020B0402030504020804" pitchFamily="34" charset="0"/>
                        </a:rPr>
                        <a:t> </a:t>
                      </a:r>
                      <a:r>
                        <a:rPr lang="en-US" sz="1400" b="1" i="1" baseline="0" dirty="0" err="1" smtClean="0">
                          <a:latin typeface="Eras Light ITC" panose="020B0402030504020804" pitchFamily="34" charset="0"/>
                        </a:rPr>
                        <a:t>en</a:t>
                      </a:r>
                      <a:r>
                        <a:rPr lang="en-US" sz="1400" b="1" i="1" baseline="0" dirty="0" smtClean="0">
                          <a:latin typeface="Eras Light ITC" panose="020B0402030504020804" pitchFamily="34" charset="0"/>
                        </a:rPr>
                        <a:t> </a:t>
                      </a:r>
                      <a:r>
                        <a:rPr lang="en-US" sz="1400" b="1" i="1" baseline="0" dirty="0" err="1" smtClean="0">
                          <a:latin typeface="Eras Light ITC" panose="020B0402030504020804" pitchFamily="34" charset="0"/>
                        </a:rPr>
                        <a:t>común</a:t>
                      </a:r>
                      <a:r>
                        <a:rPr lang="en-US" sz="1400" b="1" i="1" baseline="0" dirty="0" smtClean="0">
                          <a:latin typeface="Eras Light ITC" panose="020B0402030504020804" pitchFamily="34" charset="0"/>
                        </a:rPr>
                        <a:t> </a:t>
                      </a:r>
                      <a:r>
                        <a:rPr lang="en-US" sz="1400" b="1" i="1" baseline="0" dirty="0" err="1" smtClean="0">
                          <a:latin typeface="Eras Light ITC" panose="020B0402030504020804" pitchFamily="34" charset="0"/>
                        </a:rPr>
                        <a:t>todos</a:t>
                      </a:r>
                      <a:r>
                        <a:rPr lang="en-US" sz="1400" b="1" i="1" baseline="0" dirty="0" smtClean="0">
                          <a:latin typeface="Eras Light ITC" panose="020B0402030504020804" pitchFamily="34" charset="0"/>
                        </a:rPr>
                        <a:t> </a:t>
                      </a:r>
                      <a:r>
                        <a:rPr lang="en-US" sz="1400" b="1" i="1" baseline="0" dirty="0">
                          <a:latin typeface="Eras Light ITC" panose="020B0402030504020804" pitchFamily="34" charset="0"/>
                        </a:rPr>
                        <a:t>los israelitas (</a:t>
                      </a:r>
                      <a:r>
                        <a:rPr lang="en-US" sz="1400" b="1" i="1" baseline="0" dirty="0" err="1">
                          <a:latin typeface="Eras Light ITC" panose="020B0402030504020804" pitchFamily="34" charset="0"/>
                        </a:rPr>
                        <a:t>rico</a:t>
                      </a:r>
                      <a:r>
                        <a:rPr lang="en-US" sz="1400" b="1" i="1" baseline="0" dirty="0">
                          <a:latin typeface="Eras Light ITC" panose="020B0402030504020804" pitchFamily="34" charset="0"/>
                        </a:rPr>
                        <a:t> </a:t>
                      </a:r>
                      <a:r>
                        <a:rPr lang="en-US" sz="1400" b="1" i="1" baseline="0" dirty="0" smtClean="0">
                          <a:latin typeface="Eras Light ITC" panose="020B0402030504020804" pitchFamily="34" charset="0"/>
                        </a:rPr>
                        <a:t>no era </a:t>
                      </a:r>
                      <a:r>
                        <a:rPr lang="en-US" sz="1400" b="1" i="1" baseline="0" dirty="0" err="1" smtClean="0">
                          <a:latin typeface="Eras Light ITC" panose="020B0402030504020804" pitchFamily="34" charset="0"/>
                        </a:rPr>
                        <a:t>diferente</a:t>
                      </a:r>
                      <a:r>
                        <a:rPr lang="en-US" sz="1400" b="1" i="1" baseline="0" dirty="0" smtClean="0">
                          <a:latin typeface="Eras Light ITC" panose="020B0402030504020804" pitchFamily="34" charset="0"/>
                        </a:rPr>
                        <a:t> del </a:t>
                      </a:r>
                      <a:r>
                        <a:rPr lang="en-US" sz="1400" b="1" i="1" baseline="0" dirty="0">
                          <a:latin typeface="Eras Light ITC" panose="020B0402030504020804" pitchFamily="34" charset="0"/>
                        </a:rPr>
                        <a:t>pobre)</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bl>
          </a:graphicData>
        </a:graphic>
      </p:graphicFrame>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Tree>
    <p:extLst>
      <p:ext uri="{BB962C8B-B14F-4D97-AF65-F5344CB8AC3E}">
        <p14:creationId xmlns:p14="http://schemas.microsoft.com/office/powerpoint/2010/main" val="297857211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396" y="265991"/>
            <a:ext cx="9053004" cy="496009"/>
          </a:xfrm>
        </p:spPr>
        <p:txBody>
          <a:bodyPr/>
          <a:lstStyle/>
          <a:p>
            <a:pPr algn="l" rtl="0"/>
            <a:r>
              <a:rPr lang="en-US" sz="4400" dirty="0"/>
              <a:t>Mishna – Ocho Niveles de Caridad*</a:t>
            </a:r>
            <a:r>
              <a:rPr lang="en-US" dirty="0"/>
              <a:t/>
            </a:r>
            <a:br>
              <a:rPr lang="en-US" dirty="0"/>
            </a:br>
            <a:r>
              <a:rPr lang="en-US" sz="2400" dirty="0" smtClean="0"/>
              <a:t>(</a:t>
            </a:r>
            <a:r>
              <a:rPr lang="en-US" sz="2400" i="1" dirty="0" err="1" smtClean="0"/>
              <a:t>Mishné</a:t>
            </a:r>
            <a:r>
              <a:rPr lang="en-US" sz="2400" i="1" dirty="0" smtClean="0"/>
              <a:t> </a:t>
            </a:r>
            <a:r>
              <a:rPr lang="en-US" sz="2400" i="1" dirty="0" err="1" smtClean="0"/>
              <a:t>Torá</a:t>
            </a:r>
            <a:r>
              <a:rPr lang="en-US" sz="2400" dirty="0" smtClean="0"/>
              <a:t>, </a:t>
            </a:r>
            <a:r>
              <a:rPr lang="en-US" sz="2400" dirty="0" err="1" smtClean="0"/>
              <a:t>por</a:t>
            </a:r>
            <a:r>
              <a:rPr lang="en-US" sz="2400" dirty="0" smtClean="0"/>
              <a:t> </a:t>
            </a:r>
            <a:r>
              <a:rPr lang="en-US" sz="2400" dirty="0" err="1" smtClean="0"/>
              <a:t>Maimónedes</a:t>
            </a:r>
            <a:r>
              <a:rPr lang="en-US" sz="2400" dirty="0" smtClean="0"/>
              <a:t>, </a:t>
            </a:r>
            <a:r>
              <a:rPr lang="en-US" sz="2400" dirty="0"/>
              <a:t>Leyes de la Caridad 10:7-14; 1170 dC)</a:t>
            </a:r>
          </a:p>
        </p:txBody>
      </p:sp>
      <p:sp>
        <p:nvSpPr>
          <p:cNvPr id="3" name="Content Placeholder 2"/>
          <p:cNvSpPr>
            <a:spLocks noGrp="1"/>
          </p:cNvSpPr>
          <p:nvPr>
            <p:ph idx="1"/>
          </p:nvPr>
        </p:nvSpPr>
        <p:spPr>
          <a:xfrm>
            <a:off x="243396" y="1159518"/>
            <a:ext cx="11643804" cy="5365750"/>
          </a:xfrm>
        </p:spPr>
        <p:txBody>
          <a:bodyPr>
            <a:normAutofit/>
          </a:bodyPr>
          <a:lstStyle/>
          <a:p>
            <a:pPr marL="396875" indent="-396875" algn="l" rtl="0">
              <a:buFont typeface="+mj-lt"/>
              <a:buAutoNum type="arabicPeriod"/>
            </a:pPr>
            <a:r>
              <a:rPr lang="en-US" dirty="0"/>
              <a:t>Apoyar a un compañero judío otorgándole un regalo o un préstamo, o </a:t>
            </a:r>
            <a:r>
              <a:rPr lang="en-US" dirty="0" err="1" smtClean="0"/>
              <a:t>asociarsee</a:t>
            </a:r>
            <a:r>
              <a:rPr lang="en-US" dirty="0" smtClean="0"/>
              <a:t> </a:t>
            </a:r>
            <a:r>
              <a:rPr lang="en-US" dirty="0"/>
              <a:t>con él, o </a:t>
            </a:r>
            <a:r>
              <a:rPr lang="en-US" dirty="0" err="1" smtClean="0"/>
              <a:t>encontrar</a:t>
            </a:r>
            <a:r>
              <a:rPr lang="en-US" dirty="0" smtClean="0"/>
              <a:t> </a:t>
            </a:r>
            <a:r>
              <a:rPr lang="en-US" dirty="0"/>
              <a:t>un empleo para él, a fin de fortalecer su mano hasta que ya no necesite depender de otros. . .</a:t>
            </a:r>
          </a:p>
          <a:p>
            <a:pPr marL="396875" indent="-396875" algn="l" rtl="0">
              <a:buFont typeface="+mj-lt"/>
              <a:buAutoNum type="arabicPeriod"/>
            </a:pPr>
            <a:r>
              <a:rPr lang="en-US" dirty="0"/>
              <a:t>Dar al pobre sin saber a quién se da, y sin que el que recibe sepa de quién recibió. “Porque </a:t>
            </a:r>
            <a:r>
              <a:rPr lang="en-US" dirty="0" err="1"/>
              <a:t>esto</a:t>
            </a:r>
            <a:r>
              <a:rPr lang="en-US" dirty="0"/>
              <a:t> </a:t>
            </a:r>
            <a:r>
              <a:rPr lang="en-US" dirty="0" err="1"/>
              <a:t>es</a:t>
            </a:r>
            <a:r>
              <a:rPr lang="en-US" dirty="0"/>
              <a:t> </a:t>
            </a:r>
            <a:r>
              <a:rPr lang="en-US" dirty="0" err="1" smtClean="0"/>
              <a:t>realizar</a:t>
            </a:r>
            <a:r>
              <a:rPr lang="en-US" dirty="0" smtClean="0"/>
              <a:t> </a:t>
            </a:r>
            <a:r>
              <a:rPr lang="en-US" dirty="0"/>
              <a:t>una mitzvá únicamente </a:t>
            </a:r>
            <a:r>
              <a:rPr lang="en-US" dirty="0" err="1"/>
              <a:t>por</a:t>
            </a:r>
            <a:r>
              <a:rPr lang="en-US" dirty="0"/>
              <a:t> </a:t>
            </a:r>
            <a:r>
              <a:rPr lang="en-US" dirty="0" err="1" smtClean="0"/>
              <a:t>amor</a:t>
            </a:r>
            <a:r>
              <a:rPr lang="en-US" dirty="0" smtClean="0"/>
              <a:t> al </a:t>
            </a:r>
            <a:r>
              <a:rPr lang="en-US" dirty="0"/>
              <a:t>Cielo”.</a:t>
            </a:r>
          </a:p>
          <a:p>
            <a:pPr marL="396875" indent="-396875" algn="l" rtl="0">
              <a:buFont typeface="+mj-lt"/>
              <a:buAutoNum type="arabicPeriod"/>
            </a:pPr>
            <a:r>
              <a:rPr lang="en-US" dirty="0"/>
              <a:t>Uno sabe a quién da, pero el receptor no conoce a su benefactor</a:t>
            </a:r>
          </a:p>
          <a:p>
            <a:pPr marL="396875" indent="-396875" algn="l" rtl="0">
              <a:buFont typeface="+mj-lt"/>
              <a:buAutoNum type="arabicPeriod"/>
            </a:pPr>
            <a:r>
              <a:rPr lang="en-US" dirty="0"/>
              <a:t>Uno no sabe a quién le da, pero el receptor conoce a su benefactor</a:t>
            </a:r>
          </a:p>
          <a:p>
            <a:pPr marL="396875" indent="-396875" algn="l" rtl="0">
              <a:buFont typeface="+mj-lt"/>
              <a:buAutoNum type="arabicPeriod"/>
            </a:pPr>
            <a:r>
              <a:rPr lang="en-US" dirty="0"/>
              <a:t>Se da directamente al pobre, pero se da antes de que se lo pidan.</a:t>
            </a:r>
          </a:p>
          <a:p>
            <a:pPr marL="396875" indent="-396875" algn="l" rtl="0">
              <a:buFont typeface="+mj-lt"/>
              <a:buAutoNum type="arabicPeriod"/>
            </a:pPr>
            <a:r>
              <a:rPr lang="en-US" dirty="0"/>
              <a:t>Se le da al pobre después de que se lo pidan.</a:t>
            </a:r>
          </a:p>
          <a:p>
            <a:pPr marL="396875" indent="-396875" algn="l" rtl="0">
              <a:buFont typeface="+mj-lt"/>
              <a:buAutoNum type="arabicPeriod"/>
            </a:pPr>
            <a:r>
              <a:rPr lang="en-US" dirty="0"/>
              <a:t>Uno da inadecuadamente, pero da con gusto y con una sonrisa.</a:t>
            </a:r>
          </a:p>
          <a:p>
            <a:pPr marL="396875" indent="-396875" algn="l" rtl="0">
              <a:buFont typeface="+mj-lt"/>
              <a:buAutoNum type="arabicPeriod"/>
            </a:pPr>
            <a:r>
              <a:rPr lang="en-US" dirty="0" smtClean="0"/>
              <a:t>Dar </a:t>
            </a:r>
            <a:r>
              <a:rPr lang="en-US" dirty="0"/>
              <a:t>de mala gana</a:t>
            </a:r>
          </a:p>
        </p:txBody>
      </p:sp>
      <p:sp>
        <p:nvSpPr>
          <p:cNvPr id="4" name="Footer Placeholder 3"/>
          <p:cNvSpPr>
            <a:spLocks noGrp="1"/>
          </p:cNvSpPr>
          <p:nvPr>
            <p:ph type="ftr" sz="quarter" idx="11"/>
          </p:nvPr>
        </p:nvSpPr>
        <p:spPr/>
        <p:txBody>
          <a:bodyPr/>
          <a:lstStyle/>
          <a:p>
            <a:pPr algn="l" rtl="0"/>
            <a:r>
              <a:rPr lang="en-US"/>
              <a:t>Otoño 2016 – Embry Hills</a:t>
            </a:r>
            <a:endParaRPr lang="en-US" dirty="0"/>
          </a:p>
        </p:txBody>
      </p:sp>
      <p:sp>
        <p:nvSpPr>
          <p:cNvPr id="5" name="Slide Number Placeholder 4"/>
          <p:cNvSpPr>
            <a:spLocks noGrp="1"/>
          </p:cNvSpPr>
          <p:nvPr>
            <p:ph type="sldNum" sz="quarter" idx="12"/>
          </p:nvPr>
        </p:nvSpPr>
        <p:spPr/>
        <p:txBody>
          <a:bodyPr/>
          <a:lstStyle/>
          <a:p>
            <a:pPr algn="l" rtl="0"/>
            <a:fld id="{0EA2A63B-FBD4-445B-90B6-CB2DE89400B4}" type="slidenum">
              <a:rPr lang="en-US" smtClean="0"/>
              <a:pPr algn="l" rtl="0"/>
              <a:t>103</a:t>
            </a:fld>
            <a:endParaRPr lang="en-US"/>
          </a:p>
        </p:txBody>
      </p:sp>
      <p:sp>
        <p:nvSpPr>
          <p:cNvPr id="6" name="TextBox 5"/>
          <p:cNvSpPr txBox="1"/>
          <p:nvPr/>
        </p:nvSpPr>
        <p:spPr>
          <a:xfrm>
            <a:off x="0" y="6590670"/>
            <a:ext cx="6324600" cy="261610"/>
          </a:xfrm>
          <a:prstGeom prst="rect">
            <a:avLst/>
          </a:prstGeom>
          <a:noFill/>
        </p:spPr>
        <p:txBody>
          <a:bodyPr wrap="square" rtlCol="0">
            <a:spAutoFit/>
          </a:bodyPr>
          <a:lstStyle/>
          <a:p>
            <a:pPr algn="l" rtl="0"/>
            <a:r>
              <a:rPr lang="en-US" sz="1100" dirty="0"/>
              <a:t>*http://www.chabad.org/library/article_cdo/aid/45907/jewish/Eight-Levels-of-Charity.htm</a:t>
            </a: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Tree>
    <p:extLst>
      <p:ext uri="{BB962C8B-B14F-4D97-AF65-F5344CB8AC3E}">
        <p14:creationId xmlns:p14="http://schemas.microsoft.com/office/powerpoint/2010/main" val="341844531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694463" cy="496009"/>
          </a:xfrm>
        </p:spPr>
        <p:txBody>
          <a:bodyPr/>
          <a:lstStyle/>
          <a:p>
            <a:pPr algn="l" rtl="0"/>
            <a:r>
              <a:rPr lang="en-US" sz="4000" dirty="0"/>
              <a:t>Hoja de trabajo del proyecto</a:t>
            </a:r>
          </a:p>
        </p:txBody>
      </p:sp>
      <p:sp>
        <p:nvSpPr>
          <p:cNvPr id="4" name="Footer Placeholder 3"/>
          <p:cNvSpPr>
            <a:spLocks noGrp="1"/>
          </p:cNvSpPr>
          <p:nvPr>
            <p:ph type="ftr" sz="quarter" idx="11"/>
          </p:nvPr>
        </p:nvSpPr>
        <p:spPr/>
        <p:txBody>
          <a:bodyPr/>
          <a:lstStyle/>
          <a:p>
            <a:pPr algn="l" rtl="0"/>
            <a:r>
              <a:rPr lang="en-US"/>
              <a:t>Otoño 2016 – Embry Hills</a:t>
            </a:r>
            <a:endParaRPr lang="en-US" dirty="0"/>
          </a:p>
        </p:txBody>
      </p:sp>
      <p:sp>
        <p:nvSpPr>
          <p:cNvPr id="5" name="Slide Number Placeholder 4"/>
          <p:cNvSpPr>
            <a:spLocks noGrp="1"/>
          </p:cNvSpPr>
          <p:nvPr>
            <p:ph type="sldNum" sz="quarter" idx="12"/>
          </p:nvPr>
        </p:nvSpPr>
        <p:spPr/>
        <p:txBody>
          <a:bodyPr/>
          <a:lstStyle/>
          <a:p>
            <a:pPr algn="l" rtl="0"/>
            <a:fld id="{0EA2A63B-FBD4-445B-90B6-CB2DE89400B4}" type="slidenum">
              <a:rPr lang="en-US" smtClean="0"/>
              <a:pPr algn="l" rtl="0"/>
              <a:t>104</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633393430"/>
              </p:ext>
            </p:extLst>
          </p:nvPr>
        </p:nvGraphicFramePr>
        <p:xfrm>
          <a:off x="-1" y="640076"/>
          <a:ext cx="12192000" cy="5587026"/>
        </p:xfrm>
        <a:graphic>
          <a:graphicData uri="http://schemas.openxmlformats.org/drawingml/2006/table">
            <a:tbl>
              <a:tblPr firstRow="1" bandRow="1">
                <a:tableStyleId>{5C22544A-7EE6-4342-B048-85BDC9FD1C3A}</a:tableStyleId>
              </a:tblPr>
              <a:tblGrid>
                <a:gridCol w="990601">
                  <a:extLst>
                    <a:ext uri="{9D8B030D-6E8A-4147-A177-3AD203B41FA5}">
                      <a16:colId xmlns:a16="http://schemas.microsoft.com/office/drawing/2014/main" xmlns="" val="20000"/>
                    </a:ext>
                  </a:extLst>
                </a:gridCol>
                <a:gridCol w="3124200">
                  <a:extLst>
                    <a:ext uri="{9D8B030D-6E8A-4147-A177-3AD203B41FA5}">
                      <a16:colId xmlns:a16="http://schemas.microsoft.com/office/drawing/2014/main" xmlns="" val="20001"/>
                    </a:ext>
                  </a:extLst>
                </a:gridCol>
                <a:gridCol w="4191000">
                  <a:extLst>
                    <a:ext uri="{9D8B030D-6E8A-4147-A177-3AD203B41FA5}">
                      <a16:colId xmlns:a16="http://schemas.microsoft.com/office/drawing/2014/main" xmlns="" val="20002"/>
                    </a:ext>
                  </a:extLst>
                </a:gridCol>
                <a:gridCol w="3886199">
                  <a:extLst>
                    <a:ext uri="{9D8B030D-6E8A-4147-A177-3AD203B41FA5}">
                      <a16:colId xmlns:a16="http://schemas.microsoft.com/office/drawing/2014/main" xmlns="" val="20003"/>
                    </a:ext>
                  </a:extLst>
                </a:gridCol>
              </a:tblGrid>
              <a:tr h="405426">
                <a:tc>
                  <a:txBody>
                    <a:bodyPr/>
                    <a:lstStyle/>
                    <a:p>
                      <a:pPr algn="ctr" rtl="0"/>
                      <a:r>
                        <a:rPr lang="en-US" dirty="0" smtClean="0">
                          <a:solidFill>
                            <a:schemeClr val="tx1"/>
                          </a:solidFill>
                        </a:rPr>
                        <a:t>Ref.</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a:r>
                        <a:rPr lang="en-US" dirty="0">
                          <a:solidFill>
                            <a:schemeClr val="tx1"/>
                          </a:solidFill>
                        </a:rPr>
                        <a:t>Contenido / </a:t>
                      </a:r>
                      <a:r>
                        <a:rPr lang="en-US" dirty="0" err="1" smtClean="0">
                          <a:solidFill>
                            <a:schemeClr val="tx1"/>
                          </a:solidFill>
                        </a:rPr>
                        <a:t>intención</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a:r>
                        <a:rPr lang="en-US" dirty="0" err="1" smtClean="0">
                          <a:solidFill>
                            <a:schemeClr val="tx1"/>
                          </a:solidFill>
                        </a:rPr>
                        <a:t>Intención</a:t>
                      </a:r>
                      <a:r>
                        <a:rPr lang="en-US" dirty="0" smtClean="0">
                          <a:solidFill>
                            <a:schemeClr val="tx1"/>
                          </a:solidFill>
                        </a:rPr>
                        <a:t>/</a:t>
                      </a:r>
                      <a:r>
                        <a:rPr lang="en-US" dirty="0" err="1" smtClean="0">
                          <a:solidFill>
                            <a:schemeClr val="tx1"/>
                          </a:solidFill>
                        </a:rPr>
                        <a:t>implicación</a:t>
                      </a:r>
                      <a:r>
                        <a:rPr lang="en-US" dirty="0" smtClean="0">
                          <a:solidFill>
                            <a:schemeClr val="tx1"/>
                          </a:solidFill>
                        </a:rPr>
                        <a:t> </a:t>
                      </a:r>
                      <a:r>
                        <a:rPr lang="en-US" dirty="0">
                          <a:solidFill>
                            <a:schemeClr val="tx1"/>
                          </a:solidFill>
                        </a:rPr>
                        <a:t>– </a:t>
                      </a:r>
                      <a:r>
                        <a:rPr lang="en-US" dirty="0" smtClean="0">
                          <a:solidFill>
                            <a:schemeClr val="tx1"/>
                          </a:solidFill>
                        </a:rPr>
                        <a:t>el </a:t>
                      </a:r>
                      <a:r>
                        <a:rPr lang="en-US" dirty="0">
                          <a:solidFill>
                            <a:schemeClr val="tx1"/>
                          </a:solidFill>
                        </a:rPr>
                        <a:t>i</a:t>
                      </a:r>
                      <a:r>
                        <a:rPr lang="en-US" dirty="0" smtClean="0">
                          <a:solidFill>
                            <a:schemeClr val="tx1"/>
                          </a:solidFill>
                        </a:rPr>
                        <a:t>deal </a:t>
                      </a:r>
                      <a:r>
                        <a:rPr lang="en-US" dirty="0">
                          <a:solidFill>
                            <a:schemeClr val="tx1"/>
                          </a:solidFill>
                        </a:rPr>
                        <a:t>de Dios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a:r>
                        <a:rPr lang="en-US" dirty="0">
                          <a:solidFill>
                            <a:schemeClr val="tx1"/>
                          </a:solidFill>
                        </a:rPr>
                        <a:t>Corrupción y </a:t>
                      </a:r>
                      <a:r>
                        <a:rPr lang="en-US" dirty="0" err="1" smtClean="0">
                          <a:solidFill>
                            <a:schemeClr val="tx1"/>
                          </a:solidFill>
                        </a:rPr>
                        <a:t>protección</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10000"/>
                  </a:ext>
                </a:extLst>
              </a:tr>
              <a:tr h="304070">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04070">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04070">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304070">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304070">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304070">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304070">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304070">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304070">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304070">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304070">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r h="304070">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2"/>
                  </a:ext>
                </a:extLst>
              </a:tr>
              <a:tr h="304070">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3"/>
                  </a:ext>
                </a:extLst>
              </a:tr>
              <a:tr h="304070">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4"/>
                  </a:ext>
                </a:extLst>
              </a:tr>
              <a:tr h="304070">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5"/>
                  </a:ext>
                </a:extLst>
              </a:tr>
              <a:tr h="304070">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6"/>
                  </a:ext>
                </a:extLst>
              </a:tr>
              <a:tr h="304070">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7"/>
                  </a:ext>
                </a:extLst>
              </a:tr>
            </a:tbl>
          </a:graphicData>
        </a:graphic>
      </p:graphicFrame>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Tree>
    <p:extLst>
      <p:ext uri="{BB962C8B-B14F-4D97-AF65-F5344CB8AC3E}">
        <p14:creationId xmlns:p14="http://schemas.microsoft.com/office/powerpoint/2010/main" val="14266121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006" y="50334"/>
            <a:ext cx="9774194" cy="657556"/>
          </a:xfrm>
        </p:spPr>
        <p:txBody>
          <a:bodyPr>
            <a:normAutofit/>
          </a:bodyPr>
          <a:lstStyle/>
          <a:p>
            <a:pPr algn="l" rtl="0"/>
            <a:r>
              <a:rPr lang="en-US" sz="3600" dirty="0"/>
              <a:t>Ubicación de los discursos de Deuteronomio</a:t>
            </a:r>
          </a:p>
        </p:txBody>
      </p:sp>
      <p:sp>
        <p:nvSpPr>
          <p:cNvPr id="3" name="Footer Placeholder 2"/>
          <p:cNvSpPr>
            <a:spLocks noGrp="1"/>
          </p:cNvSpPr>
          <p:nvPr>
            <p:ph type="ftr" sz="quarter" idx="11"/>
          </p:nvPr>
        </p:nvSpPr>
        <p:spPr/>
        <p:txBody>
          <a:bodyPr/>
          <a:lstStyle/>
          <a:p>
            <a:pPr algn="l" rtl="0"/>
            <a:r>
              <a:rPr lang="en-US"/>
              <a:t>Otoño 2016 – Embry Hills</a:t>
            </a:r>
          </a:p>
        </p:txBody>
      </p:sp>
      <p:sp>
        <p:nvSpPr>
          <p:cNvPr id="4" name="Slide Number Placeholder 3"/>
          <p:cNvSpPr>
            <a:spLocks noGrp="1"/>
          </p:cNvSpPr>
          <p:nvPr>
            <p:ph type="sldNum" sz="quarter" idx="12"/>
          </p:nvPr>
        </p:nvSpPr>
        <p:spPr/>
        <p:txBody>
          <a:bodyPr/>
          <a:lstStyle/>
          <a:p>
            <a:pPr algn="l" rtl="0"/>
            <a:fld id="{0EA2A63B-FBD4-445B-90B6-CB2DE89400B4}" type="slidenum">
              <a:rPr lang="en-US" smtClean="0"/>
              <a:t>11</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pic>
        <p:nvPicPr>
          <p:cNvPr id="3074" name="Picture 2" descr="mapa a la tierra prometida | Bible mapping, Exodus,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6596" y="707890"/>
            <a:ext cx="6907803" cy="5978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3801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t>Organización del </a:t>
            </a:r>
            <a:r>
              <a:rPr lang="en-US" dirty="0" err="1" smtClean="0"/>
              <a:t>libro</a:t>
            </a:r>
            <a:endParaRPr lang="en-US" dirty="0"/>
          </a:p>
        </p:txBody>
      </p:sp>
      <p:sp>
        <p:nvSpPr>
          <p:cNvPr id="3" name="Content Placeholder 2"/>
          <p:cNvSpPr>
            <a:spLocks noGrp="1"/>
          </p:cNvSpPr>
          <p:nvPr>
            <p:ph idx="1"/>
          </p:nvPr>
        </p:nvSpPr>
        <p:spPr>
          <a:xfrm>
            <a:off x="304800" y="832450"/>
            <a:ext cx="11592018" cy="5946777"/>
          </a:xfrm>
        </p:spPr>
        <p:txBody>
          <a:bodyPr>
            <a:normAutofit fontScale="92500" lnSpcReduction="10000"/>
          </a:bodyPr>
          <a:lstStyle/>
          <a:p>
            <a:pPr algn="l" rtl="0">
              <a:spcBef>
                <a:spcPts val="0"/>
              </a:spcBef>
            </a:pPr>
            <a:r>
              <a:rPr lang="en-US" b="1" dirty="0">
                <a:solidFill>
                  <a:srgbClr val="0000CC"/>
                </a:solidFill>
              </a:rPr>
              <a:t>Discursos</a:t>
            </a:r>
          </a:p>
          <a:p>
            <a:pPr lvl="1" algn="l" rtl="0">
              <a:spcBef>
                <a:spcPts val="0"/>
              </a:spcBef>
            </a:pPr>
            <a:r>
              <a:rPr lang="en-US" dirty="0"/>
              <a:t>[Historia: 1:1-4]</a:t>
            </a:r>
          </a:p>
          <a:p>
            <a:pPr lvl="1">
              <a:spcBef>
                <a:spcPts val="0"/>
              </a:spcBef>
            </a:pPr>
            <a:r>
              <a:rPr lang="en-US" dirty="0">
                <a:solidFill>
                  <a:srgbClr val="0000CC"/>
                </a:solidFill>
              </a:rPr>
              <a:t>(1:5 – 4:40) – </a:t>
            </a:r>
            <a:r>
              <a:rPr lang="en-US" dirty="0" smtClean="0">
                <a:solidFill>
                  <a:srgbClr val="0000CC"/>
                </a:solidFill>
              </a:rPr>
              <a:t>“</a:t>
            </a:r>
            <a:r>
              <a:rPr lang="es-ES" dirty="0">
                <a:solidFill>
                  <a:srgbClr val="0000CC"/>
                </a:solidFill>
              </a:rPr>
              <a:t>Moisés comenzó a explicar esta ley</a:t>
            </a:r>
            <a:r>
              <a:rPr lang="en-US" dirty="0" smtClean="0">
                <a:solidFill>
                  <a:srgbClr val="0000CC"/>
                </a:solidFill>
              </a:rPr>
              <a:t>…”</a:t>
            </a:r>
            <a:endParaRPr lang="en-US" dirty="0">
              <a:solidFill>
                <a:srgbClr val="0000CC"/>
              </a:solidFill>
            </a:endParaRPr>
          </a:p>
          <a:p>
            <a:pPr lvl="1">
              <a:spcBef>
                <a:spcPts val="0"/>
              </a:spcBef>
            </a:pPr>
            <a:r>
              <a:rPr lang="en-US" dirty="0">
                <a:solidFill>
                  <a:srgbClr val="0000CC"/>
                </a:solidFill>
              </a:rPr>
              <a:t>(5:1 – 26:19) – </a:t>
            </a:r>
            <a:r>
              <a:rPr lang="en-US" dirty="0" smtClean="0">
                <a:solidFill>
                  <a:srgbClr val="0000CC"/>
                </a:solidFill>
              </a:rPr>
              <a:t>“</a:t>
            </a:r>
            <a:r>
              <a:rPr lang="es-ES" dirty="0">
                <a:solidFill>
                  <a:srgbClr val="0000CC"/>
                </a:solidFill>
              </a:rPr>
              <a:t>Entonces llamó Moisés a todo Israel y les </a:t>
            </a:r>
            <a:r>
              <a:rPr lang="es-ES" dirty="0" smtClean="0">
                <a:solidFill>
                  <a:srgbClr val="0000CC"/>
                </a:solidFill>
              </a:rPr>
              <a:t>dijo</a:t>
            </a:r>
            <a:r>
              <a:rPr lang="en-US" dirty="0" smtClean="0">
                <a:solidFill>
                  <a:srgbClr val="0000CC"/>
                </a:solidFill>
              </a:rPr>
              <a:t>…”</a:t>
            </a:r>
            <a:endParaRPr lang="en-US" dirty="0">
              <a:solidFill>
                <a:srgbClr val="0000CC"/>
              </a:solidFill>
            </a:endParaRPr>
          </a:p>
          <a:p>
            <a:pPr lvl="1">
              <a:spcBef>
                <a:spcPts val="0"/>
              </a:spcBef>
            </a:pPr>
            <a:r>
              <a:rPr lang="en-US" dirty="0">
                <a:solidFill>
                  <a:srgbClr val="0000CC"/>
                </a:solidFill>
              </a:rPr>
              <a:t>(27:1 – 28:68) – “Moisés… </a:t>
            </a:r>
            <a:r>
              <a:rPr lang="es-ES" dirty="0">
                <a:solidFill>
                  <a:srgbClr val="0000CC"/>
                </a:solidFill>
              </a:rPr>
              <a:t>dieron orden al pueblo y dijeron</a:t>
            </a:r>
            <a:r>
              <a:rPr lang="en-US" dirty="0" smtClean="0">
                <a:solidFill>
                  <a:srgbClr val="0000CC"/>
                </a:solidFill>
              </a:rPr>
              <a:t>…”</a:t>
            </a:r>
            <a:endParaRPr lang="en-US" dirty="0">
              <a:solidFill>
                <a:srgbClr val="0000CC"/>
              </a:solidFill>
            </a:endParaRPr>
          </a:p>
          <a:p>
            <a:pPr lvl="1">
              <a:spcBef>
                <a:spcPts val="0"/>
              </a:spcBef>
            </a:pPr>
            <a:r>
              <a:rPr lang="en-US" dirty="0">
                <a:solidFill>
                  <a:srgbClr val="0000CC"/>
                </a:solidFill>
              </a:rPr>
              <a:t>(29:1 – 30:20) – </a:t>
            </a:r>
            <a:r>
              <a:rPr lang="en-US" dirty="0" smtClean="0">
                <a:solidFill>
                  <a:srgbClr val="0000CC"/>
                </a:solidFill>
              </a:rPr>
              <a:t>“</a:t>
            </a:r>
            <a:r>
              <a:rPr lang="es-ES" dirty="0">
                <a:solidFill>
                  <a:srgbClr val="0000CC"/>
                </a:solidFill>
              </a:rPr>
              <a:t>Moisés convocó a todo Israel y les dijo</a:t>
            </a:r>
            <a:r>
              <a:rPr lang="en-US" dirty="0" smtClean="0">
                <a:solidFill>
                  <a:srgbClr val="0000CC"/>
                </a:solidFill>
              </a:rPr>
              <a:t>…”</a:t>
            </a:r>
            <a:endParaRPr lang="en-US" dirty="0">
              <a:solidFill>
                <a:srgbClr val="0000CC"/>
              </a:solidFill>
            </a:endParaRPr>
          </a:p>
          <a:p>
            <a:pPr lvl="1" algn="l" rtl="0">
              <a:spcBef>
                <a:spcPts val="0"/>
              </a:spcBef>
            </a:pPr>
            <a:r>
              <a:rPr lang="en-US" dirty="0">
                <a:solidFill>
                  <a:srgbClr val="0000CC"/>
                </a:solidFill>
              </a:rPr>
              <a:t>(Más discursos) – </a:t>
            </a:r>
            <a:r>
              <a:rPr lang="en-US" dirty="0" err="1" smtClean="0">
                <a:solidFill>
                  <a:srgbClr val="0000CC"/>
                </a:solidFill>
              </a:rPr>
              <a:t>Josué</a:t>
            </a:r>
            <a:r>
              <a:rPr lang="en-US" dirty="0" smtClean="0">
                <a:solidFill>
                  <a:srgbClr val="0000CC"/>
                </a:solidFill>
              </a:rPr>
              <a:t> </a:t>
            </a:r>
            <a:r>
              <a:rPr lang="en-US" dirty="0">
                <a:solidFill>
                  <a:srgbClr val="0000CC"/>
                </a:solidFill>
              </a:rPr>
              <a:t>(31); </a:t>
            </a:r>
            <a:r>
              <a:rPr lang="en-US" dirty="0" err="1" smtClean="0">
                <a:solidFill>
                  <a:srgbClr val="0000CC"/>
                </a:solidFill>
              </a:rPr>
              <a:t>Cántico</a:t>
            </a:r>
            <a:r>
              <a:rPr lang="en-US" dirty="0" smtClean="0">
                <a:solidFill>
                  <a:srgbClr val="0000CC"/>
                </a:solidFill>
              </a:rPr>
              <a:t> </a:t>
            </a:r>
            <a:r>
              <a:rPr lang="en-US" dirty="0">
                <a:solidFill>
                  <a:srgbClr val="0000CC"/>
                </a:solidFill>
              </a:rPr>
              <a:t>(32); Bendición (33)</a:t>
            </a:r>
          </a:p>
          <a:p>
            <a:pPr lvl="1" algn="l" rtl="0">
              <a:spcBef>
                <a:spcPts val="0"/>
              </a:spcBef>
            </a:pPr>
            <a:r>
              <a:rPr lang="en-US" dirty="0"/>
              <a:t>[Historia: La muerte de Moisés (34)]</a:t>
            </a:r>
          </a:p>
          <a:p>
            <a:pPr algn="l" rtl="0">
              <a:spcBef>
                <a:spcPts val="0"/>
              </a:spcBef>
            </a:pPr>
            <a:r>
              <a:rPr lang="en-US" b="1" dirty="0">
                <a:solidFill>
                  <a:srgbClr val="0000CC"/>
                </a:solidFill>
              </a:rPr>
              <a:t>Contenido</a:t>
            </a:r>
          </a:p>
          <a:p>
            <a:pPr lvl="1" algn="l" rtl="0">
              <a:spcBef>
                <a:spcPts val="0"/>
              </a:spcBef>
            </a:pPr>
            <a:r>
              <a:rPr lang="en-US" dirty="0" err="1" smtClean="0"/>
              <a:t>Repaso</a:t>
            </a:r>
            <a:r>
              <a:rPr lang="en-US" dirty="0" smtClean="0"/>
              <a:t> </a:t>
            </a:r>
            <a:r>
              <a:rPr lang="en-US" dirty="0"/>
              <a:t>de la </a:t>
            </a:r>
            <a:r>
              <a:rPr lang="en-US" dirty="0" err="1" smtClean="0"/>
              <a:t>historia</a:t>
            </a:r>
            <a:r>
              <a:rPr lang="en-US" dirty="0" smtClean="0"/>
              <a:t> </a:t>
            </a:r>
            <a:r>
              <a:rPr lang="en-US" dirty="0"/>
              <a:t>de Israel </a:t>
            </a:r>
            <a:r>
              <a:rPr lang="en-US" dirty="0" smtClean="0"/>
              <a:t>(</a:t>
            </a:r>
            <a:r>
              <a:rPr lang="en-US" dirty="0" err="1" smtClean="0"/>
              <a:t>capítulos</a:t>
            </a:r>
            <a:r>
              <a:rPr lang="en-US" dirty="0" smtClean="0"/>
              <a:t> </a:t>
            </a:r>
            <a:r>
              <a:rPr lang="en-US" dirty="0"/>
              <a:t>1-4)</a:t>
            </a:r>
          </a:p>
          <a:p>
            <a:pPr lvl="1" algn="l" rtl="0">
              <a:spcBef>
                <a:spcPts val="0"/>
              </a:spcBef>
            </a:pPr>
            <a:r>
              <a:rPr lang="en-US" dirty="0" err="1" smtClean="0"/>
              <a:t>Redeclaración</a:t>
            </a:r>
            <a:r>
              <a:rPr lang="en-US" dirty="0" smtClean="0"/>
              <a:t> </a:t>
            </a:r>
            <a:r>
              <a:rPr lang="en-US" dirty="0"/>
              <a:t>e </a:t>
            </a:r>
            <a:r>
              <a:rPr lang="en-US" dirty="0" err="1" smtClean="0"/>
              <a:t>importancia</a:t>
            </a:r>
            <a:r>
              <a:rPr lang="en-US" dirty="0" smtClean="0"/>
              <a:t> </a:t>
            </a:r>
            <a:r>
              <a:rPr lang="en-US" dirty="0"/>
              <a:t>de la Ley </a:t>
            </a:r>
            <a:r>
              <a:rPr lang="en-US" dirty="0" smtClean="0"/>
              <a:t>(</a:t>
            </a:r>
            <a:r>
              <a:rPr lang="en-US" dirty="0" err="1" smtClean="0"/>
              <a:t>capítulos</a:t>
            </a:r>
            <a:r>
              <a:rPr lang="en-US" dirty="0" smtClean="0"/>
              <a:t> </a:t>
            </a:r>
            <a:r>
              <a:rPr lang="en-US" dirty="0"/>
              <a:t>5-11)</a:t>
            </a:r>
          </a:p>
          <a:p>
            <a:pPr lvl="1" algn="l" rtl="0">
              <a:spcBef>
                <a:spcPts val="0"/>
              </a:spcBef>
            </a:pPr>
            <a:r>
              <a:rPr lang="en-US" dirty="0" err="1"/>
              <a:t>Explicación</a:t>
            </a:r>
            <a:r>
              <a:rPr lang="en-US" dirty="0"/>
              <a:t> </a:t>
            </a:r>
            <a:r>
              <a:rPr lang="en-US" dirty="0" err="1" smtClean="0"/>
              <a:t>adicional</a:t>
            </a:r>
            <a:r>
              <a:rPr lang="en-US" dirty="0" smtClean="0"/>
              <a:t> </a:t>
            </a:r>
            <a:r>
              <a:rPr lang="en-US" dirty="0"/>
              <a:t>de la Ley </a:t>
            </a:r>
            <a:r>
              <a:rPr lang="en-US" dirty="0" smtClean="0"/>
              <a:t>(</a:t>
            </a:r>
            <a:r>
              <a:rPr lang="en-US" dirty="0" err="1" smtClean="0"/>
              <a:t>capítulos</a:t>
            </a:r>
            <a:r>
              <a:rPr lang="en-US" dirty="0" smtClean="0"/>
              <a:t> </a:t>
            </a:r>
            <a:r>
              <a:rPr lang="en-US" dirty="0"/>
              <a:t>12-26)</a:t>
            </a:r>
          </a:p>
          <a:p>
            <a:pPr lvl="1" algn="l" rtl="0">
              <a:spcBef>
                <a:spcPts val="0"/>
              </a:spcBef>
            </a:pPr>
            <a:r>
              <a:rPr lang="en-US" dirty="0" err="1" smtClean="0"/>
              <a:t>Exhortación</a:t>
            </a:r>
            <a:r>
              <a:rPr lang="en-US" dirty="0" smtClean="0"/>
              <a:t> al </a:t>
            </a:r>
            <a:r>
              <a:rPr lang="en-US" dirty="0"/>
              <a:t>compromiso (capítulos 27-30)</a:t>
            </a:r>
          </a:p>
          <a:p>
            <a:pPr lvl="1" algn="l" rtl="0">
              <a:spcBef>
                <a:spcPts val="0"/>
              </a:spcBef>
            </a:pPr>
            <a:r>
              <a:rPr lang="en-US" dirty="0"/>
              <a:t>Cambio en el </a:t>
            </a:r>
            <a:r>
              <a:rPr lang="en-US" dirty="0" err="1" smtClean="0"/>
              <a:t>liderazgo</a:t>
            </a:r>
            <a:r>
              <a:rPr lang="en-US" dirty="0" smtClean="0"/>
              <a:t> (</a:t>
            </a:r>
            <a:r>
              <a:rPr lang="en-US" dirty="0" err="1" smtClean="0"/>
              <a:t>capítulos</a:t>
            </a:r>
            <a:r>
              <a:rPr lang="en-US" dirty="0" smtClean="0"/>
              <a:t> </a:t>
            </a:r>
            <a:r>
              <a:rPr lang="en-US" dirty="0"/>
              <a:t>31-34)</a:t>
            </a:r>
          </a:p>
          <a:p>
            <a:pPr algn="l" rtl="0">
              <a:spcBef>
                <a:spcPts val="0"/>
              </a:spcBef>
            </a:pPr>
            <a:r>
              <a:rPr lang="en-US" b="1" dirty="0">
                <a:solidFill>
                  <a:srgbClr val="0000CC"/>
                </a:solidFill>
              </a:rPr>
              <a:t>Estructura quiástica</a:t>
            </a:r>
            <a:endParaRPr lang="en-US" dirty="0">
              <a:solidFill>
                <a:srgbClr val="0000CC"/>
              </a:solidFill>
            </a:endParaRPr>
          </a:p>
          <a:p>
            <a:pPr marL="687388" lvl="1" indent="1588" algn="l" rtl="0">
              <a:spcBef>
                <a:spcPts val="0"/>
              </a:spcBef>
              <a:buNone/>
            </a:pPr>
            <a:r>
              <a:rPr lang="en-US" b="1" dirty="0" smtClean="0"/>
              <a:t>A </a:t>
            </a:r>
            <a:r>
              <a:rPr lang="en-US" dirty="0" smtClean="0"/>
              <a:t>El </a:t>
            </a:r>
            <a:r>
              <a:rPr lang="en-US" dirty="0"/>
              <a:t>marco exterior: una mirada hacia atrás (cap</a:t>
            </a:r>
            <a:r>
              <a:rPr lang="en-US" dirty="0" smtClean="0"/>
              <a:t>. 1-3</a:t>
            </a:r>
            <a:r>
              <a:rPr lang="en-US" dirty="0"/>
              <a:t>)</a:t>
            </a:r>
          </a:p>
          <a:p>
            <a:pPr marL="971550" lvl="1" indent="0" algn="l" rtl="0">
              <a:spcBef>
                <a:spcPts val="0"/>
              </a:spcBef>
              <a:buNone/>
            </a:pPr>
            <a:r>
              <a:rPr lang="en-US" b="1" dirty="0" smtClean="0"/>
              <a:t>B </a:t>
            </a:r>
            <a:r>
              <a:rPr lang="en-US" dirty="0" smtClean="0"/>
              <a:t>El </a:t>
            </a:r>
            <a:r>
              <a:rPr lang="en-US" dirty="0"/>
              <a:t>marco interior: la gran exhortación (cap</a:t>
            </a:r>
            <a:r>
              <a:rPr lang="en-US" dirty="0" smtClean="0"/>
              <a:t>. 4-11</a:t>
            </a:r>
            <a:r>
              <a:rPr lang="en-US" dirty="0"/>
              <a:t>)</a:t>
            </a:r>
          </a:p>
          <a:p>
            <a:pPr marL="1255713" lvl="1" indent="0" algn="l" rtl="0">
              <a:spcBef>
                <a:spcPts val="0"/>
              </a:spcBef>
              <a:buNone/>
            </a:pPr>
            <a:r>
              <a:rPr lang="en-US" b="1" dirty="0" smtClean="0"/>
              <a:t>C </a:t>
            </a:r>
            <a:r>
              <a:rPr lang="en-US" dirty="0" smtClean="0"/>
              <a:t>El </a:t>
            </a:r>
            <a:r>
              <a:rPr lang="en-US" dirty="0" err="1"/>
              <a:t>Núcleo</a:t>
            </a:r>
            <a:r>
              <a:rPr lang="en-US" dirty="0"/>
              <a:t> </a:t>
            </a:r>
            <a:r>
              <a:rPr lang="en-US" dirty="0" smtClean="0"/>
              <a:t>central</a:t>
            </a:r>
            <a:r>
              <a:rPr lang="en-US" dirty="0"/>
              <a:t>: Estipulaciones del Pacto (cap</a:t>
            </a:r>
            <a:r>
              <a:rPr lang="en-US" dirty="0" smtClean="0"/>
              <a:t>. 12-26</a:t>
            </a:r>
            <a:r>
              <a:rPr lang="en-US" dirty="0"/>
              <a:t>)</a:t>
            </a:r>
          </a:p>
          <a:p>
            <a:pPr marL="971550" lvl="1" indent="0" algn="l" rtl="0">
              <a:spcBef>
                <a:spcPts val="0"/>
              </a:spcBef>
              <a:buNone/>
            </a:pPr>
            <a:r>
              <a:rPr lang="en-US" b="1" dirty="0" smtClean="0"/>
              <a:t>B </a:t>
            </a:r>
            <a:r>
              <a:rPr lang="en-US" dirty="0" smtClean="0"/>
              <a:t>El </a:t>
            </a:r>
            <a:r>
              <a:rPr lang="en-US" dirty="0"/>
              <a:t>marco interior: la ceremonia del pacto (cap</a:t>
            </a:r>
            <a:r>
              <a:rPr lang="en-US" dirty="0" smtClean="0"/>
              <a:t>. 27-30</a:t>
            </a:r>
            <a:r>
              <a:rPr lang="en-US" dirty="0"/>
              <a:t>)</a:t>
            </a:r>
          </a:p>
          <a:p>
            <a:pPr marL="687388" lvl="1" indent="0" algn="l" rtl="0">
              <a:spcBef>
                <a:spcPts val="0"/>
              </a:spcBef>
              <a:buNone/>
            </a:pPr>
            <a:r>
              <a:rPr lang="en-US" b="1" dirty="0" smtClean="0"/>
              <a:t>A </a:t>
            </a:r>
            <a:r>
              <a:rPr lang="en-US" dirty="0" smtClean="0"/>
              <a:t>El </a:t>
            </a:r>
            <a:r>
              <a:rPr lang="en-US" dirty="0"/>
              <a:t>marco exterior: una mirada hacia adelante (cap</a:t>
            </a:r>
            <a:r>
              <a:rPr lang="en-US" dirty="0" smtClean="0"/>
              <a:t>. 31-34</a:t>
            </a:r>
            <a:r>
              <a:rPr lang="en-US" dirty="0"/>
              <a:t>)</a:t>
            </a:r>
          </a:p>
        </p:txBody>
      </p:sp>
      <p:sp>
        <p:nvSpPr>
          <p:cNvPr id="4" name="Footer Placeholder 3"/>
          <p:cNvSpPr>
            <a:spLocks noGrp="1"/>
          </p:cNvSpPr>
          <p:nvPr>
            <p:ph type="ftr" sz="quarter" idx="11"/>
          </p:nvPr>
        </p:nvSpPr>
        <p:spPr/>
        <p:txBody>
          <a:bodyPr/>
          <a:lstStyle/>
          <a:p>
            <a:pPr algn="l" rtl="0"/>
            <a:r>
              <a:rPr lang="en-US"/>
              <a:t>Otoño 2016 – Embry Hills</a:t>
            </a:r>
            <a:endParaRPr lang="en-US" dirty="0"/>
          </a:p>
        </p:txBody>
      </p:sp>
      <p:sp>
        <p:nvSpPr>
          <p:cNvPr id="5" name="Slide Number Placeholder 4"/>
          <p:cNvSpPr>
            <a:spLocks noGrp="1"/>
          </p:cNvSpPr>
          <p:nvPr>
            <p:ph type="sldNum" sz="quarter" idx="12"/>
          </p:nvPr>
        </p:nvSpPr>
        <p:spPr/>
        <p:txBody>
          <a:bodyPr/>
          <a:lstStyle/>
          <a:p>
            <a:fld id="{0EA2A63B-FBD4-445B-90B6-CB2DE89400B4}" type="slidenum">
              <a:rPr lang="en-US" smtClean="0"/>
              <a:pPr algn="l" rtl="0"/>
              <a:t>12</a:t>
            </a:fld>
            <a:endParaRPr lang="en-US"/>
          </a:p>
        </p:txBody>
      </p:sp>
      <p:grpSp>
        <p:nvGrpSpPr>
          <p:cNvPr id="21" name="Group 20"/>
          <p:cNvGrpSpPr/>
          <p:nvPr/>
        </p:nvGrpSpPr>
        <p:grpSpPr>
          <a:xfrm>
            <a:off x="7848600" y="5087122"/>
            <a:ext cx="4343400" cy="1206843"/>
            <a:chOff x="7038490" y="5223556"/>
            <a:chExt cx="4816555" cy="1206843"/>
          </a:xfrm>
        </p:grpSpPr>
        <p:sp>
          <p:nvSpPr>
            <p:cNvPr id="7" name="TextBox 6"/>
            <p:cNvSpPr txBox="1"/>
            <p:nvPr/>
          </p:nvSpPr>
          <p:spPr>
            <a:xfrm>
              <a:off x="9501037" y="5519132"/>
              <a:ext cx="978858" cy="646331"/>
            </a:xfrm>
            <a:prstGeom prst="rect">
              <a:avLst/>
            </a:prstGeom>
            <a:noFill/>
          </p:spPr>
          <p:txBody>
            <a:bodyPr wrap="none" rtlCol="0">
              <a:spAutoFit/>
            </a:bodyPr>
            <a:lstStyle/>
            <a:p>
              <a:pPr algn="l" rtl="0"/>
              <a:r>
                <a:rPr lang="en-US" dirty="0"/>
                <a:t>cf. 11:31</a:t>
              </a:r>
              <a:br>
                <a:rPr lang="en-US" dirty="0"/>
              </a:br>
              <a:r>
                <a:rPr lang="en-US" dirty="0"/>
                <a:t>a 27:2</a:t>
              </a:r>
            </a:p>
          </p:txBody>
        </p:sp>
        <p:cxnSp>
          <p:nvCxnSpPr>
            <p:cNvPr id="9" name="Straight Connector 8"/>
            <p:cNvCxnSpPr/>
            <p:nvPr/>
          </p:nvCxnSpPr>
          <p:spPr>
            <a:xfrm flipV="1">
              <a:off x="8578935" y="5519132"/>
              <a:ext cx="2025873"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8587443" y="6125774"/>
              <a:ext cx="2025873"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0596300" y="5534622"/>
              <a:ext cx="0" cy="5911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7038490" y="5232261"/>
              <a:ext cx="4372811" cy="3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038490" y="6428140"/>
              <a:ext cx="4372811" cy="22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1411301" y="5223556"/>
              <a:ext cx="0" cy="12045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0967558" y="5495278"/>
              <a:ext cx="887487" cy="646331"/>
            </a:xfrm>
            <a:prstGeom prst="rect">
              <a:avLst/>
            </a:prstGeom>
            <a:solidFill>
              <a:schemeClr val="bg1"/>
            </a:solidFill>
          </p:spPr>
          <p:txBody>
            <a:bodyPr wrap="none" rtlCol="0">
              <a:spAutoFit/>
            </a:bodyPr>
            <a:lstStyle/>
            <a:p>
              <a:pPr algn="l" rtl="0"/>
              <a:r>
                <a:rPr lang="en-US" dirty="0"/>
                <a:t>cf. 3:28</a:t>
              </a:r>
            </a:p>
            <a:p>
              <a:pPr algn="l" rtl="0"/>
              <a:r>
                <a:rPr lang="en-US" dirty="0"/>
                <a:t>a 31:3</a:t>
              </a:r>
            </a:p>
          </p:txBody>
        </p:sp>
      </p:grpSp>
      <p:pic>
        <p:nvPicPr>
          <p:cNvPr id="18" name="Picture 17"/>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Tree>
    <p:extLst>
      <p:ext uri="{BB962C8B-B14F-4D97-AF65-F5344CB8AC3E}">
        <p14:creationId xmlns:p14="http://schemas.microsoft.com/office/powerpoint/2010/main" val="1477937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5" end="1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6" end="1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7" end="17"/>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8" end="18"/>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rtl="0"/>
            <a:r>
              <a:rPr lang="en-US" sz="4800" dirty="0"/>
              <a:t>Contenido de Deuteronomio</a:t>
            </a:r>
          </a:p>
        </p:txBody>
      </p:sp>
      <p:sp>
        <p:nvSpPr>
          <p:cNvPr id="4" name="Footer Placeholder 3"/>
          <p:cNvSpPr>
            <a:spLocks noGrp="1"/>
          </p:cNvSpPr>
          <p:nvPr>
            <p:ph type="ftr" sz="quarter" idx="11"/>
          </p:nvPr>
        </p:nvSpPr>
        <p:spPr/>
        <p:txBody>
          <a:bodyPr/>
          <a:lstStyle/>
          <a:p>
            <a:pPr algn="l" rtl="0"/>
            <a:r>
              <a:rPr lang="en-US"/>
              <a:t>Otoño 2016 – Embry Hills</a:t>
            </a:r>
            <a:endParaRPr lang="en-US" dirty="0"/>
          </a:p>
        </p:txBody>
      </p:sp>
      <p:sp>
        <p:nvSpPr>
          <p:cNvPr id="5" name="Slide Number Placeholder 4"/>
          <p:cNvSpPr>
            <a:spLocks noGrp="1"/>
          </p:cNvSpPr>
          <p:nvPr>
            <p:ph type="sldNum" sz="quarter" idx="12"/>
          </p:nvPr>
        </p:nvSpPr>
        <p:spPr/>
        <p:txBody>
          <a:bodyPr/>
          <a:lstStyle/>
          <a:p>
            <a:fld id="{0EA2A63B-FBD4-445B-90B6-CB2DE89400B4}" type="slidenum">
              <a:rPr lang="en-US" smtClean="0"/>
              <a:pPr algn="l" rtl="0"/>
              <a:t>13</a:t>
            </a:fld>
            <a:endParaRPr lang="en-US"/>
          </a:p>
        </p:txBody>
      </p:sp>
      <p:pic>
        <p:nvPicPr>
          <p:cNvPr id="7" name="Picture 6"/>
          <p:cNvPicPr>
            <a:picLocks noChangeAspect="1"/>
          </p:cNvPicPr>
          <p:nvPr/>
        </p:nvPicPr>
        <p:blipFill rotWithShape="1">
          <a:blip r:embed="rId2"/>
          <a:srcRect t="12788"/>
          <a:stretch/>
        </p:blipFill>
        <p:spPr>
          <a:xfrm>
            <a:off x="533400" y="829014"/>
            <a:ext cx="10734450" cy="5681889"/>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
        <p:nvSpPr>
          <p:cNvPr id="8" name="TextBox 7"/>
          <p:cNvSpPr txBox="1"/>
          <p:nvPr/>
        </p:nvSpPr>
        <p:spPr>
          <a:xfrm>
            <a:off x="550333" y="990600"/>
            <a:ext cx="990600" cy="338554"/>
          </a:xfrm>
          <a:prstGeom prst="rect">
            <a:avLst/>
          </a:prstGeom>
          <a:solidFill>
            <a:schemeClr val="bg1"/>
          </a:solidFill>
        </p:spPr>
        <p:txBody>
          <a:bodyPr wrap="square" rtlCol="0">
            <a:spAutoFit/>
          </a:bodyPr>
          <a:lstStyle/>
          <a:p>
            <a:pPr algn="ctr"/>
            <a:r>
              <a:rPr lang="en-US" sz="1600" b="1" dirty="0" err="1" smtClean="0"/>
              <a:t>Enfoque</a:t>
            </a:r>
            <a:endParaRPr lang="en-US" sz="1600" b="1" dirty="0"/>
          </a:p>
        </p:txBody>
      </p:sp>
      <p:sp>
        <p:nvSpPr>
          <p:cNvPr id="9" name="TextBox 8"/>
          <p:cNvSpPr txBox="1"/>
          <p:nvPr/>
        </p:nvSpPr>
        <p:spPr>
          <a:xfrm>
            <a:off x="2666999" y="990600"/>
            <a:ext cx="1391165" cy="338554"/>
          </a:xfrm>
          <a:prstGeom prst="rect">
            <a:avLst/>
          </a:prstGeom>
          <a:solidFill>
            <a:schemeClr val="bg1"/>
          </a:solidFill>
        </p:spPr>
        <p:txBody>
          <a:bodyPr wrap="square" rtlCol="0">
            <a:spAutoFit/>
          </a:bodyPr>
          <a:lstStyle/>
          <a:p>
            <a:pPr algn="ctr"/>
            <a:r>
              <a:rPr lang="en-US" sz="1600" b="1" dirty="0" err="1" smtClean="0"/>
              <a:t>Hacia</a:t>
            </a:r>
            <a:r>
              <a:rPr lang="en-US" sz="1600" b="1" dirty="0" smtClean="0"/>
              <a:t> </a:t>
            </a:r>
            <a:r>
              <a:rPr lang="en-US" sz="1600" b="1" dirty="0" err="1" smtClean="0"/>
              <a:t>atrás</a:t>
            </a:r>
            <a:endParaRPr lang="en-US" sz="1600" b="1" dirty="0"/>
          </a:p>
        </p:txBody>
      </p:sp>
      <p:sp>
        <p:nvSpPr>
          <p:cNvPr id="10" name="TextBox 9"/>
          <p:cNvSpPr txBox="1"/>
          <p:nvPr/>
        </p:nvSpPr>
        <p:spPr>
          <a:xfrm>
            <a:off x="6324600" y="990600"/>
            <a:ext cx="1391165" cy="338554"/>
          </a:xfrm>
          <a:prstGeom prst="rect">
            <a:avLst/>
          </a:prstGeom>
          <a:solidFill>
            <a:schemeClr val="bg1"/>
          </a:solidFill>
        </p:spPr>
        <p:txBody>
          <a:bodyPr wrap="square" rtlCol="0">
            <a:spAutoFit/>
          </a:bodyPr>
          <a:lstStyle/>
          <a:p>
            <a:pPr algn="ctr"/>
            <a:r>
              <a:rPr lang="en-US" sz="1600" b="1" dirty="0" err="1" smtClean="0"/>
              <a:t>Hacia</a:t>
            </a:r>
            <a:r>
              <a:rPr lang="en-US" sz="1600" b="1" dirty="0" smtClean="0"/>
              <a:t> </a:t>
            </a:r>
            <a:r>
              <a:rPr lang="en-US" sz="1600" b="1" dirty="0" err="1" smtClean="0"/>
              <a:t>adentro</a:t>
            </a:r>
            <a:endParaRPr lang="en-US" sz="1600" b="1" dirty="0"/>
          </a:p>
        </p:txBody>
      </p:sp>
      <p:sp>
        <p:nvSpPr>
          <p:cNvPr id="11" name="TextBox 10"/>
          <p:cNvSpPr txBox="1"/>
          <p:nvPr/>
        </p:nvSpPr>
        <p:spPr>
          <a:xfrm>
            <a:off x="9372600" y="990600"/>
            <a:ext cx="1391165" cy="338554"/>
          </a:xfrm>
          <a:prstGeom prst="rect">
            <a:avLst/>
          </a:prstGeom>
          <a:solidFill>
            <a:schemeClr val="bg1"/>
          </a:solidFill>
        </p:spPr>
        <p:txBody>
          <a:bodyPr wrap="square" rtlCol="0">
            <a:spAutoFit/>
          </a:bodyPr>
          <a:lstStyle/>
          <a:p>
            <a:pPr algn="ctr"/>
            <a:r>
              <a:rPr lang="en-US" sz="1600" b="1" dirty="0" err="1" smtClean="0"/>
              <a:t>Hacia</a:t>
            </a:r>
            <a:r>
              <a:rPr lang="en-US" sz="1600" b="1" dirty="0" smtClean="0"/>
              <a:t> </a:t>
            </a:r>
            <a:r>
              <a:rPr lang="en-US" sz="1600" b="1" dirty="0" err="1" smtClean="0"/>
              <a:t>arriba</a:t>
            </a:r>
            <a:endParaRPr lang="en-US" sz="1600" b="1" dirty="0"/>
          </a:p>
        </p:txBody>
      </p:sp>
      <p:sp>
        <p:nvSpPr>
          <p:cNvPr id="12" name="TextBox 11"/>
          <p:cNvSpPr txBox="1"/>
          <p:nvPr/>
        </p:nvSpPr>
        <p:spPr>
          <a:xfrm rot="16200000">
            <a:off x="550278" y="2421524"/>
            <a:ext cx="1066799" cy="338554"/>
          </a:xfrm>
          <a:prstGeom prst="rect">
            <a:avLst/>
          </a:prstGeom>
          <a:solidFill>
            <a:schemeClr val="bg1"/>
          </a:solidFill>
        </p:spPr>
        <p:txBody>
          <a:bodyPr wrap="square" rtlCol="0">
            <a:spAutoFit/>
          </a:bodyPr>
          <a:lstStyle/>
          <a:p>
            <a:pPr algn="ctr"/>
            <a:r>
              <a:rPr lang="en-US" sz="1600" b="1" dirty="0" err="1" smtClean="0"/>
              <a:t>Divisiones</a:t>
            </a:r>
            <a:endParaRPr lang="en-US" sz="1600" b="1" dirty="0"/>
          </a:p>
        </p:txBody>
      </p:sp>
      <p:sp>
        <p:nvSpPr>
          <p:cNvPr id="13" name="TextBox 12"/>
          <p:cNvSpPr txBox="1"/>
          <p:nvPr/>
        </p:nvSpPr>
        <p:spPr>
          <a:xfrm rot="16200000">
            <a:off x="1520400" y="2137202"/>
            <a:ext cx="1295400" cy="830997"/>
          </a:xfrm>
          <a:prstGeom prst="rect">
            <a:avLst/>
          </a:prstGeom>
          <a:solidFill>
            <a:schemeClr val="bg1"/>
          </a:solidFill>
        </p:spPr>
        <p:txBody>
          <a:bodyPr wrap="square" rtlCol="0">
            <a:spAutoFit/>
          </a:bodyPr>
          <a:lstStyle/>
          <a:p>
            <a:pPr algn="ctr"/>
            <a:r>
              <a:rPr lang="en-US" sz="1600" b="1" dirty="0" err="1" smtClean="0"/>
              <a:t>Repasando</a:t>
            </a:r>
            <a:r>
              <a:rPr lang="en-US" sz="1600" b="1" dirty="0" smtClean="0"/>
              <a:t> el </a:t>
            </a:r>
            <a:r>
              <a:rPr lang="en-US" sz="1600" b="1" dirty="0" err="1" smtClean="0"/>
              <a:t>tiempo</a:t>
            </a:r>
            <a:r>
              <a:rPr lang="en-US" sz="1600" b="1" dirty="0" smtClean="0"/>
              <a:t> </a:t>
            </a:r>
            <a:r>
              <a:rPr lang="en-US" sz="1600" b="1" dirty="0" err="1" smtClean="0"/>
              <a:t>en</a:t>
            </a:r>
            <a:r>
              <a:rPr lang="en-US" sz="1600" b="1" dirty="0" smtClean="0"/>
              <a:t> el </a:t>
            </a:r>
            <a:r>
              <a:rPr lang="en-US" sz="1600" b="1" dirty="0" err="1" smtClean="0"/>
              <a:t>desierto</a:t>
            </a:r>
            <a:endParaRPr lang="en-US" sz="1600" b="1" dirty="0"/>
          </a:p>
        </p:txBody>
      </p:sp>
      <p:sp>
        <p:nvSpPr>
          <p:cNvPr id="14" name="TextBox 13"/>
          <p:cNvSpPr txBox="1"/>
          <p:nvPr/>
        </p:nvSpPr>
        <p:spPr>
          <a:xfrm rot="16200000">
            <a:off x="2379769" y="2175302"/>
            <a:ext cx="2057399" cy="830997"/>
          </a:xfrm>
          <a:prstGeom prst="rect">
            <a:avLst/>
          </a:prstGeom>
          <a:solidFill>
            <a:schemeClr val="bg1"/>
          </a:solidFill>
        </p:spPr>
        <p:txBody>
          <a:bodyPr wrap="square" rtlCol="0">
            <a:spAutoFit/>
          </a:bodyPr>
          <a:lstStyle/>
          <a:p>
            <a:pPr algn="ctr"/>
            <a:r>
              <a:rPr lang="en-US" sz="1600" b="1" dirty="0" err="1" smtClean="0"/>
              <a:t>Repasando</a:t>
            </a:r>
            <a:r>
              <a:rPr lang="en-US" sz="1600" b="1" dirty="0" smtClean="0"/>
              <a:t> las </a:t>
            </a:r>
            <a:r>
              <a:rPr lang="en-US" sz="1600" b="1" dirty="0" err="1" smtClean="0"/>
              <a:t>demandas</a:t>
            </a:r>
            <a:r>
              <a:rPr lang="en-US" sz="1600" b="1" dirty="0" smtClean="0"/>
              <a:t> de Dios de </a:t>
            </a:r>
            <a:r>
              <a:rPr lang="en-US" sz="1600" b="1" dirty="0" err="1" smtClean="0"/>
              <a:t>obediencia</a:t>
            </a:r>
            <a:endParaRPr lang="en-US" sz="1600" b="1" dirty="0"/>
          </a:p>
        </p:txBody>
      </p:sp>
      <p:sp>
        <p:nvSpPr>
          <p:cNvPr id="15" name="TextBox 14"/>
          <p:cNvSpPr txBox="1"/>
          <p:nvPr/>
        </p:nvSpPr>
        <p:spPr>
          <a:xfrm rot="16200000">
            <a:off x="3611670" y="2175301"/>
            <a:ext cx="1981200" cy="830997"/>
          </a:xfrm>
          <a:prstGeom prst="rect">
            <a:avLst/>
          </a:prstGeom>
          <a:solidFill>
            <a:schemeClr val="bg1"/>
          </a:solidFill>
        </p:spPr>
        <p:txBody>
          <a:bodyPr wrap="square" rtlCol="0">
            <a:spAutoFit/>
          </a:bodyPr>
          <a:lstStyle/>
          <a:p>
            <a:pPr algn="ctr"/>
            <a:r>
              <a:rPr lang="en-US" sz="1600" b="1" dirty="0" err="1" smtClean="0"/>
              <a:t>Recordando</a:t>
            </a:r>
            <a:r>
              <a:rPr lang="en-US" sz="1600" b="1" dirty="0" smtClean="0"/>
              <a:t> </a:t>
            </a:r>
            <a:r>
              <a:rPr lang="en-US" sz="1600" b="1" dirty="0" err="1" smtClean="0"/>
              <a:t>lecciones</a:t>
            </a:r>
            <a:r>
              <a:rPr lang="en-US" sz="1600" b="1" dirty="0" smtClean="0"/>
              <a:t> </a:t>
            </a:r>
            <a:r>
              <a:rPr lang="en-US" sz="1600" b="1" dirty="0" err="1" smtClean="0"/>
              <a:t>en</a:t>
            </a:r>
            <a:r>
              <a:rPr lang="en-US" sz="1600" b="1" dirty="0" smtClean="0"/>
              <a:t> </a:t>
            </a:r>
            <a:r>
              <a:rPr lang="en-US" sz="1600" b="1" dirty="0" err="1" smtClean="0"/>
              <a:t>obediencia</a:t>
            </a:r>
            <a:endParaRPr lang="en-US" sz="1600" b="1" dirty="0"/>
          </a:p>
        </p:txBody>
      </p:sp>
      <p:sp>
        <p:nvSpPr>
          <p:cNvPr id="16" name="TextBox 15"/>
          <p:cNvSpPr txBox="1"/>
          <p:nvPr/>
        </p:nvSpPr>
        <p:spPr>
          <a:xfrm rot="16200000">
            <a:off x="4843571" y="2146013"/>
            <a:ext cx="1981200" cy="584775"/>
          </a:xfrm>
          <a:prstGeom prst="rect">
            <a:avLst/>
          </a:prstGeom>
          <a:solidFill>
            <a:schemeClr val="bg1"/>
          </a:solidFill>
        </p:spPr>
        <p:txBody>
          <a:bodyPr wrap="square" rtlCol="0">
            <a:spAutoFit/>
          </a:bodyPr>
          <a:lstStyle/>
          <a:p>
            <a:pPr algn="ctr"/>
            <a:r>
              <a:rPr lang="en-US" sz="1600" b="1" dirty="0" err="1" smtClean="0"/>
              <a:t>Leyes</a:t>
            </a:r>
            <a:r>
              <a:rPr lang="en-US" sz="1600" b="1" dirty="0" smtClean="0"/>
              <a:t> </a:t>
            </a:r>
            <a:r>
              <a:rPr lang="en-US" sz="1600" b="1" dirty="0" err="1" smtClean="0"/>
              <a:t>religiosas</a:t>
            </a:r>
            <a:r>
              <a:rPr lang="en-US" sz="1600" b="1" dirty="0" smtClean="0"/>
              <a:t> para </a:t>
            </a:r>
            <a:r>
              <a:rPr lang="en-US" sz="1600" b="1" dirty="0" err="1" smtClean="0"/>
              <a:t>Canaán</a:t>
            </a:r>
            <a:endParaRPr lang="en-US" sz="1600" b="1" dirty="0"/>
          </a:p>
        </p:txBody>
      </p:sp>
      <p:sp>
        <p:nvSpPr>
          <p:cNvPr id="17" name="TextBox 16"/>
          <p:cNvSpPr txBox="1"/>
          <p:nvPr/>
        </p:nvSpPr>
        <p:spPr>
          <a:xfrm rot="16200000">
            <a:off x="6075472" y="2198888"/>
            <a:ext cx="1981200" cy="584775"/>
          </a:xfrm>
          <a:prstGeom prst="rect">
            <a:avLst/>
          </a:prstGeom>
          <a:solidFill>
            <a:schemeClr val="bg1"/>
          </a:solidFill>
        </p:spPr>
        <p:txBody>
          <a:bodyPr wrap="square" rtlCol="0">
            <a:spAutoFit/>
          </a:bodyPr>
          <a:lstStyle/>
          <a:p>
            <a:pPr algn="ctr"/>
            <a:r>
              <a:rPr lang="en-US" sz="1600" b="1" dirty="0" err="1" smtClean="0"/>
              <a:t>Leyes</a:t>
            </a:r>
            <a:r>
              <a:rPr lang="en-US" sz="1600" b="1" dirty="0" smtClean="0"/>
              <a:t> </a:t>
            </a:r>
            <a:r>
              <a:rPr lang="en-US" sz="1600" b="1" dirty="0" err="1" smtClean="0"/>
              <a:t>civiles</a:t>
            </a:r>
            <a:r>
              <a:rPr lang="en-US" sz="1600" b="1" dirty="0" smtClean="0"/>
              <a:t> para </a:t>
            </a:r>
            <a:r>
              <a:rPr lang="en-US" sz="1600" b="1" dirty="0" err="1" smtClean="0"/>
              <a:t>Canaán</a:t>
            </a:r>
            <a:endParaRPr lang="en-US" sz="1600" b="1" dirty="0"/>
          </a:p>
        </p:txBody>
      </p:sp>
      <p:sp>
        <p:nvSpPr>
          <p:cNvPr id="18" name="TextBox 17"/>
          <p:cNvSpPr txBox="1"/>
          <p:nvPr/>
        </p:nvSpPr>
        <p:spPr>
          <a:xfrm rot="16200000">
            <a:off x="7226588" y="2256080"/>
            <a:ext cx="1981200" cy="584775"/>
          </a:xfrm>
          <a:prstGeom prst="rect">
            <a:avLst/>
          </a:prstGeom>
          <a:solidFill>
            <a:schemeClr val="bg1"/>
          </a:solidFill>
        </p:spPr>
        <p:txBody>
          <a:bodyPr wrap="square" rtlCol="0">
            <a:spAutoFit/>
          </a:bodyPr>
          <a:lstStyle/>
          <a:p>
            <a:pPr algn="ctr"/>
            <a:r>
              <a:rPr lang="en-US" sz="1600" b="1" dirty="0" err="1" smtClean="0"/>
              <a:t>Leyes</a:t>
            </a:r>
            <a:r>
              <a:rPr lang="en-US" sz="1600" b="1" dirty="0" smtClean="0"/>
              <a:t> </a:t>
            </a:r>
            <a:r>
              <a:rPr lang="en-US" sz="1600" b="1" dirty="0" err="1" smtClean="0"/>
              <a:t>sociales</a:t>
            </a:r>
            <a:r>
              <a:rPr lang="en-US" sz="1600" b="1" dirty="0" smtClean="0"/>
              <a:t> para </a:t>
            </a:r>
            <a:r>
              <a:rPr lang="en-US" sz="1600" b="1" dirty="0" err="1" smtClean="0"/>
              <a:t>Canaán</a:t>
            </a:r>
            <a:endParaRPr lang="en-US" sz="1600" b="1" dirty="0"/>
          </a:p>
        </p:txBody>
      </p:sp>
      <p:sp>
        <p:nvSpPr>
          <p:cNvPr id="19" name="TextBox 18"/>
          <p:cNvSpPr txBox="1"/>
          <p:nvPr/>
        </p:nvSpPr>
        <p:spPr>
          <a:xfrm rot="16200000">
            <a:off x="8548155" y="2267701"/>
            <a:ext cx="1843577" cy="584775"/>
          </a:xfrm>
          <a:prstGeom prst="rect">
            <a:avLst/>
          </a:prstGeom>
          <a:solidFill>
            <a:schemeClr val="bg1"/>
          </a:solidFill>
        </p:spPr>
        <p:txBody>
          <a:bodyPr wrap="square" rtlCol="0">
            <a:spAutoFit/>
          </a:bodyPr>
          <a:lstStyle/>
          <a:p>
            <a:pPr algn="ctr"/>
            <a:r>
              <a:rPr lang="en-US" sz="1600" b="1" dirty="0" err="1" smtClean="0"/>
              <a:t>Compromiso</a:t>
            </a:r>
            <a:r>
              <a:rPr lang="en-US" sz="1600" b="1" dirty="0" smtClean="0"/>
              <a:t> al </a:t>
            </a:r>
            <a:r>
              <a:rPr lang="en-US" sz="1600" b="1" dirty="0" err="1" smtClean="0"/>
              <a:t>Pacto</a:t>
            </a:r>
            <a:endParaRPr lang="en-US" sz="1600" b="1" dirty="0"/>
          </a:p>
        </p:txBody>
      </p:sp>
      <p:sp>
        <p:nvSpPr>
          <p:cNvPr id="20" name="TextBox 19"/>
          <p:cNvSpPr txBox="1"/>
          <p:nvPr/>
        </p:nvSpPr>
        <p:spPr>
          <a:xfrm rot="16200000">
            <a:off x="9733799" y="2324892"/>
            <a:ext cx="1843577" cy="584775"/>
          </a:xfrm>
          <a:prstGeom prst="rect">
            <a:avLst/>
          </a:prstGeom>
          <a:solidFill>
            <a:schemeClr val="bg1"/>
          </a:solidFill>
        </p:spPr>
        <p:txBody>
          <a:bodyPr wrap="square" rtlCol="0">
            <a:spAutoFit/>
          </a:bodyPr>
          <a:lstStyle/>
          <a:p>
            <a:pPr algn="ctr"/>
            <a:r>
              <a:rPr lang="en-US" sz="1600" b="1" dirty="0" err="1" smtClean="0"/>
              <a:t>Despedida</a:t>
            </a:r>
            <a:r>
              <a:rPr lang="en-US" sz="1600" b="1" dirty="0" smtClean="0"/>
              <a:t> y </a:t>
            </a:r>
            <a:r>
              <a:rPr lang="en-US" sz="1600" b="1" dirty="0" err="1" smtClean="0"/>
              <a:t>muerte</a:t>
            </a:r>
            <a:r>
              <a:rPr lang="en-US" sz="1600" b="1" dirty="0" smtClean="0"/>
              <a:t> de </a:t>
            </a:r>
            <a:r>
              <a:rPr lang="en-US" sz="1600" b="1" dirty="0" err="1" smtClean="0"/>
              <a:t>Moisés</a:t>
            </a:r>
            <a:endParaRPr lang="en-US" sz="1600" b="1" dirty="0"/>
          </a:p>
        </p:txBody>
      </p:sp>
      <p:sp>
        <p:nvSpPr>
          <p:cNvPr id="21" name="TextBox 20"/>
          <p:cNvSpPr txBox="1"/>
          <p:nvPr/>
        </p:nvSpPr>
        <p:spPr>
          <a:xfrm>
            <a:off x="550333" y="4191000"/>
            <a:ext cx="990600" cy="338554"/>
          </a:xfrm>
          <a:prstGeom prst="rect">
            <a:avLst/>
          </a:prstGeom>
          <a:solidFill>
            <a:schemeClr val="bg1"/>
          </a:solidFill>
        </p:spPr>
        <p:txBody>
          <a:bodyPr wrap="square" rtlCol="0">
            <a:spAutoFit/>
          </a:bodyPr>
          <a:lstStyle/>
          <a:p>
            <a:pPr algn="ctr"/>
            <a:r>
              <a:rPr lang="en-US" sz="1600" b="1" dirty="0" err="1" smtClean="0"/>
              <a:t>Temas</a:t>
            </a:r>
            <a:endParaRPr lang="en-US" sz="1600" b="1" dirty="0"/>
          </a:p>
        </p:txBody>
      </p:sp>
      <p:sp>
        <p:nvSpPr>
          <p:cNvPr id="22" name="TextBox 21"/>
          <p:cNvSpPr txBox="1"/>
          <p:nvPr/>
        </p:nvSpPr>
        <p:spPr>
          <a:xfrm>
            <a:off x="588377" y="4979315"/>
            <a:ext cx="990600" cy="338554"/>
          </a:xfrm>
          <a:prstGeom prst="rect">
            <a:avLst/>
          </a:prstGeom>
          <a:solidFill>
            <a:schemeClr val="bg1"/>
          </a:solidFill>
        </p:spPr>
        <p:txBody>
          <a:bodyPr wrap="square" rtlCol="0">
            <a:spAutoFit/>
          </a:bodyPr>
          <a:lstStyle/>
          <a:p>
            <a:pPr algn="ctr"/>
            <a:r>
              <a:rPr lang="en-US" sz="1600" b="1" dirty="0" smtClean="0"/>
              <a:t>Lugar</a:t>
            </a:r>
            <a:endParaRPr lang="en-US" sz="1600" b="1" dirty="0"/>
          </a:p>
        </p:txBody>
      </p:sp>
      <p:sp>
        <p:nvSpPr>
          <p:cNvPr id="23" name="TextBox 22"/>
          <p:cNvSpPr txBox="1"/>
          <p:nvPr/>
        </p:nvSpPr>
        <p:spPr>
          <a:xfrm>
            <a:off x="588377" y="5562623"/>
            <a:ext cx="990600" cy="338554"/>
          </a:xfrm>
          <a:prstGeom prst="rect">
            <a:avLst/>
          </a:prstGeom>
          <a:solidFill>
            <a:schemeClr val="bg1"/>
          </a:solidFill>
        </p:spPr>
        <p:txBody>
          <a:bodyPr wrap="square" rtlCol="0">
            <a:spAutoFit/>
          </a:bodyPr>
          <a:lstStyle/>
          <a:p>
            <a:pPr algn="ctr"/>
            <a:r>
              <a:rPr lang="en-US" sz="1600" b="1" dirty="0" err="1" smtClean="0"/>
              <a:t>Tiempo</a:t>
            </a:r>
            <a:endParaRPr lang="en-US" sz="1600" b="1" dirty="0"/>
          </a:p>
        </p:txBody>
      </p:sp>
      <p:sp>
        <p:nvSpPr>
          <p:cNvPr id="24" name="TextBox 23"/>
          <p:cNvSpPr txBox="1"/>
          <p:nvPr/>
        </p:nvSpPr>
        <p:spPr>
          <a:xfrm>
            <a:off x="588377" y="6046875"/>
            <a:ext cx="990600" cy="338554"/>
          </a:xfrm>
          <a:prstGeom prst="rect">
            <a:avLst/>
          </a:prstGeom>
          <a:solidFill>
            <a:schemeClr val="bg1"/>
          </a:solidFill>
        </p:spPr>
        <p:txBody>
          <a:bodyPr wrap="square" rtlCol="0">
            <a:spAutoFit/>
          </a:bodyPr>
          <a:lstStyle/>
          <a:p>
            <a:pPr algn="ctr"/>
            <a:r>
              <a:rPr lang="en-US" sz="1600" b="1" dirty="0" err="1" smtClean="0"/>
              <a:t>Autor</a:t>
            </a:r>
            <a:endParaRPr lang="en-US" sz="1600" b="1" dirty="0"/>
          </a:p>
        </p:txBody>
      </p:sp>
      <p:sp>
        <p:nvSpPr>
          <p:cNvPr id="25" name="TextBox 24"/>
          <p:cNvSpPr txBox="1"/>
          <p:nvPr/>
        </p:nvSpPr>
        <p:spPr>
          <a:xfrm>
            <a:off x="1752600" y="3937833"/>
            <a:ext cx="3352799" cy="338554"/>
          </a:xfrm>
          <a:prstGeom prst="rect">
            <a:avLst/>
          </a:prstGeom>
          <a:solidFill>
            <a:schemeClr val="bg1"/>
          </a:solidFill>
        </p:spPr>
        <p:txBody>
          <a:bodyPr wrap="square" rtlCol="0">
            <a:spAutoFit/>
          </a:bodyPr>
          <a:lstStyle/>
          <a:p>
            <a:pPr algn="ctr"/>
            <a:r>
              <a:rPr lang="en-US" sz="1600" b="1" dirty="0" err="1" smtClean="0"/>
              <a:t>Lecciones</a:t>
            </a:r>
            <a:r>
              <a:rPr lang="en-US" sz="1600" b="1" dirty="0" smtClean="0"/>
              <a:t> del </a:t>
            </a:r>
            <a:r>
              <a:rPr lang="en-US" sz="1600" b="1" dirty="0" err="1" smtClean="0"/>
              <a:t>pasado</a:t>
            </a:r>
            <a:endParaRPr lang="en-US" sz="1600" b="1" dirty="0"/>
          </a:p>
        </p:txBody>
      </p:sp>
      <p:sp>
        <p:nvSpPr>
          <p:cNvPr id="26" name="TextBox 25"/>
          <p:cNvSpPr txBox="1"/>
          <p:nvPr/>
        </p:nvSpPr>
        <p:spPr>
          <a:xfrm>
            <a:off x="1767840" y="4425443"/>
            <a:ext cx="3352799" cy="338554"/>
          </a:xfrm>
          <a:prstGeom prst="rect">
            <a:avLst/>
          </a:prstGeom>
          <a:solidFill>
            <a:schemeClr val="bg1"/>
          </a:solidFill>
        </p:spPr>
        <p:txBody>
          <a:bodyPr wrap="square" rtlCol="0">
            <a:spAutoFit/>
          </a:bodyPr>
          <a:lstStyle/>
          <a:p>
            <a:pPr algn="ctr"/>
            <a:r>
              <a:rPr lang="en-US" sz="1600" b="1" dirty="0" smtClean="0"/>
              <a:t>La </a:t>
            </a:r>
            <a:r>
              <a:rPr lang="en-US" sz="1600" b="1" dirty="0" err="1" smtClean="0"/>
              <a:t>vida</a:t>
            </a:r>
            <a:r>
              <a:rPr lang="en-US" sz="1600" b="1" dirty="0" smtClean="0"/>
              <a:t> </a:t>
            </a:r>
            <a:r>
              <a:rPr lang="en-US" sz="1600" b="1" dirty="0" err="1" smtClean="0"/>
              <a:t>obediente</a:t>
            </a:r>
            <a:endParaRPr lang="en-US" sz="1600" b="1" dirty="0"/>
          </a:p>
        </p:txBody>
      </p:sp>
      <p:sp>
        <p:nvSpPr>
          <p:cNvPr id="27" name="TextBox 26"/>
          <p:cNvSpPr txBox="1"/>
          <p:nvPr/>
        </p:nvSpPr>
        <p:spPr>
          <a:xfrm>
            <a:off x="4692781" y="4993499"/>
            <a:ext cx="3352799" cy="338554"/>
          </a:xfrm>
          <a:prstGeom prst="rect">
            <a:avLst/>
          </a:prstGeom>
          <a:solidFill>
            <a:schemeClr val="bg1"/>
          </a:solidFill>
        </p:spPr>
        <p:txBody>
          <a:bodyPr wrap="square" rtlCol="0">
            <a:spAutoFit/>
          </a:bodyPr>
          <a:lstStyle/>
          <a:p>
            <a:pPr algn="ctr"/>
            <a:r>
              <a:rPr lang="en-US" sz="1600" b="1" dirty="0" smtClean="0"/>
              <a:t>Moab – el </a:t>
            </a:r>
            <a:r>
              <a:rPr lang="en-US" sz="1600" b="1" dirty="0" err="1" smtClean="0"/>
              <a:t>norte</a:t>
            </a:r>
            <a:r>
              <a:rPr lang="en-US" sz="1600" b="1" dirty="0" smtClean="0"/>
              <a:t> del Mar </a:t>
            </a:r>
            <a:r>
              <a:rPr lang="en-US" sz="1600" b="1" dirty="0" err="1" smtClean="0"/>
              <a:t>Muerto</a:t>
            </a:r>
            <a:endParaRPr lang="en-US" sz="1600" b="1" dirty="0"/>
          </a:p>
        </p:txBody>
      </p:sp>
      <p:sp>
        <p:nvSpPr>
          <p:cNvPr id="28" name="TextBox 27"/>
          <p:cNvSpPr txBox="1"/>
          <p:nvPr/>
        </p:nvSpPr>
        <p:spPr>
          <a:xfrm>
            <a:off x="4692781" y="5530831"/>
            <a:ext cx="3352799" cy="338554"/>
          </a:xfrm>
          <a:prstGeom prst="rect">
            <a:avLst/>
          </a:prstGeom>
          <a:solidFill>
            <a:schemeClr val="bg1"/>
          </a:solidFill>
        </p:spPr>
        <p:txBody>
          <a:bodyPr wrap="square" rtlCol="0">
            <a:spAutoFit/>
          </a:bodyPr>
          <a:lstStyle/>
          <a:p>
            <a:pPr algn="ctr"/>
            <a:r>
              <a:rPr lang="en-US" sz="1600" b="1" dirty="0" err="1" smtClean="0"/>
              <a:t>Aprox</a:t>
            </a:r>
            <a:r>
              <a:rPr lang="en-US" sz="1600" b="1" dirty="0" smtClean="0"/>
              <a:t>. 2 </a:t>
            </a:r>
            <a:r>
              <a:rPr lang="en-US" sz="1600" b="1" dirty="0" err="1" smtClean="0"/>
              <a:t>años</a:t>
            </a:r>
            <a:endParaRPr lang="en-US" sz="1600" b="1" dirty="0"/>
          </a:p>
        </p:txBody>
      </p:sp>
      <p:sp>
        <p:nvSpPr>
          <p:cNvPr id="29" name="TextBox 28"/>
          <p:cNvSpPr txBox="1"/>
          <p:nvPr/>
        </p:nvSpPr>
        <p:spPr>
          <a:xfrm>
            <a:off x="4747014" y="6068163"/>
            <a:ext cx="3352799" cy="338554"/>
          </a:xfrm>
          <a:prstGeom prst="rect">
            <a:avLst/>
          </a:prstGeom>
          <a:solidFill>
            <a:schemeClr val="bg1"/>
          </a:solidFill>
        </p:spPr>
        <p:txBody>
          <a:bodyPr wrap="square" rtlCol="0">
            <a:spAutoFit/>
          </a:bodyPr>
          <a:lstStyle/>
          <a:p>
            <a:pPr algn="ctr"/>
            <a:r>
              <a:rPr lang="en-US" sz="1600" b="1" dirty="0" err="1" smtClean="0"/>
              <a:t>Moisés</a:t>
            </a:r>
            <a:endParaRPr lang="en-US" sz="1600" b="1" dirty="0"/>
          </a:p>
        </p:txBody>
      </p:sp>
      <p:sp>
        <p:nvSpPr>
          <p:cNvPr id="30" name="TextBox 29"/>
          <p:cNvSpPr txBox="1"/>
          <p:nvPr/>
        </p:nvSpPr>
        <p:spPr>
          <a:xfrm>
            <a:off x="5389672" y="3918346"/>
            <a:ext cx="3352799" cy="338554"/>
          </a:xfrm>
          <a:prstGeom prst="rect">
            <a:avLst/>
          </a:prstGeom>
          <a:solidFill>
            <a:schemeClr val="bg1"/>
          </a:solidFill>
        </p:spPr>
        <p:txBody>
          <a:bodyPr wrap="square" rtlCol="0">
            <a:spAutoFit/>
          </a:bodyPr>
          <a:lstStyle/>
          <a:p>
            <a:pPr algn="ctr"/>
            <a:r>
              <a:rPr lang="en-US" sz="1600" b="1" dirty="0" err="1" smtClean="0"/>
              <a:t>Lecciones</a:t>
            </a:r>
            <a:r>
              <a:rPr lang="en-US" sz="1600" b="1" dirty="0" smtClean="0"/>
              <a:t> del </a:t>
            </a:r>
            <a:r>
              <a:rPr lang="en-US" sz="1600" b="1" dirty="0" err="1" smtClean="0"/>
              <a:t>futuro</a:t>
            </a:r>
            <a:endParaRPr lang="en-US" sz="1600" b="1" dirty="0"/>
          </a:p>
        </p:txBody>
      </p:sp>
      <p:sp>
        <p:nvSpPr>
          <p:cNvPr id="31" name="TextBox 30"/>
          <p:cNvSpPr txBox="1"/>
          <p:nvPr/>
        </p:nvSpPr>
        <p:spPr>
          <a:xfrm>
            <a:off x="5389672" y="4441866"/>
            <a:ext cx="3352799" cy="338554"/>
          </a:xfrm>
          <a:prstGeom prst="rect">
            <a:avLst/>
          </a:prstGeom>
          <a:solidFill>
            <a:schemeClr val="bg1"/>
          </a:solidFill>
        </p:spPr>
        <p:txBody>
          <a:bodyPr wrap="square" rtlCol="0">
            <a:spAutoFit/>
          </a:bodyPr>
          <a:lstStyle/>
          <a:p>
            <a:pPr algn="ctr"/>
            <a:r>
              <a:rPr lang="en-US" sz="1600" b="1" dirty="0" smtClean="0"/>
              <a:t>La </a:t>
            </a:r>
            <a:r>
              <a:rPr lang="en-US" sz="1600" b="1" dirty="0" err="1" smtClean="0"/>
              <a:t>vida</a:t>
            </a:r>
            <a:r>
              <a:rPr lang="en-US" sz="1600" b="1" dirty="0" smtClean="0"/>
              <a:t> </a:t>
            </a:r>
            <a:r>
              <a:rPr lang="en-US" sz="1600" b="1" dirty="0" err="1" smtClean="0"/>
              <a:t>ordenada</a:t>
            </a:r>
            <a:endParaRPr lang="en-US" sz="1600" b="1" dirty="0"/>
          </a:p>
        </p:txBody>
      </p:sp>
      <p:sp>
        <p:nvSpPr>
          <p:cNvPr id="32" name="TextBox 31"/>
          <p:cNvSpPr txBox="1"/>
          <p:nvPr/>
        </p:nvSpPr>
        <p:spPr>
          <a:xfrm>
            <a:off x="8915400" y="3929367"/>
            <a:ext cx="2285999" cy="338554"/>
          </a:xfrm>
          <a:prstGeom prst="rect">
            <a:avLst/>
          </a:prstGeom>
          <a:solidFill>
            <a:schemeClr val="bg1"/>
          </a:solidFill>
        </p:spPr>
        <p:txBody>
          <a:bodyPr wrap="square" rtlCol="0">
            <a:spAutoFit/>
          </a:bodyPr>
          <a:lstStyle/>
          <a:p>
            <a:pPr algn="ctr"/>
            <a:r>
              <a:rPr lang="es-ES" sz="1600" b="1" dirty="0" smtClean="0"/>
              <a:t>Lecciones de un líder</a:t>
            </a:r>
            <a:endParaRPr lang="en-US" sz="1600" b="1" dirty="0"/>
          </a:p>
        </p:txBody>
      </p:sp>
      <p:sp>
        <p:nvSpPr>
          <p:cNvPr id="33" name="TextBox 32"/>
          <p:cNvSpPr txBox="1"/>
          <p:nvPr/>
        </p:nvSpPr>
        <p:spPr>
          <a:xfrm>
            <a:off x="8900160" y="4448131"/>
            <a:ext cx="2285999" cy="338554"/>
          </a:xfrm>
          <a:prstGeom prst="rect">
            <a:avLst/>
          </a:prstGeom>
          <a:solidFill>
            <a:schemeClr val="bg1"/>
          </a:solidFill>
        </p:spPr>
        <p:txBody>
          <a:bodyPr wrap="square" rtlCol="0">
            <a:spAutoFit/>
          </a:bodyPr>
          <a:lstStyle/>
          <a:p>
            <a:pPr algn="ctr"/>
            <a:r>
              <a:rPr lang="es-ES" sz="1600" b="1" dirty="0" smtClean="0"/>
              <a:t>La vida de un hombre</a:t>
            </a:r>
            <a:endParaRPr lang="en-US" sz="1600" b="1" dirty="0"/>
          </a:p>
        </p:txBody>
      </p:sp>
    </p:spTree>
    <p:extLst>
      <p:ext uri="{BB962C8B-B14F-4D97-AF65-F5344CB8AC3E}">
        <p14:creationId xmlns:p14="http://schemas.microsoft.com/office/powerpoint/2010/main" val="31400889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0996" y="467325"/>
            <a:ext cx="8976804" cy="496009"/>
          </a:xfrm>
        </p:spPr>
        <p:txBody>
          <a:bodyPr/>
          <a:lstStyle/>
          <a:p>
            <a:pPr algn="l" rtl="0"/>
            <a:r>
              <a:rPr lang="en-US" sz="3600" dirty="0" err="1"/>
              <a:t>Estructura</a:t>
            </a:r>
            <a:r>
              <a:rPr lang="en-US" sz="3600" dirty="0"/>
              <a:t> </a:t>
            </a:r>
            <a:r>
              <a:rPr lang="en-US" sz="3600" dirty="0" smtClean="0"/>
              <a:t>de un </a:t>
            </a:r>
            <a:r>
              <a:rPr lang="en-US" sz="3600" dirty="0" err="1" smtClean="0"/>
              <a:t>tratado</a:t>
            </a:r>
            <a:r>
              <a:rPr lang="en-US" sz="3600" dirty="0" smtClean="0"/>
              <a:t> </a:t>
            </a:r>
            <a:r>
              <a:rPr lang="en-US" sz="3600" dirty="0"/>
              <a:t>del Cercano Oriente*</a:t>
            </a:r>
          </a:p>
        </p:txBody>
      </p:sp>
      <p:sp>
        <p:nvSpPr>
          <p:cNvPr id="6" name="Content Placeholder 5"/>
          <p:cNvSpPr>
            <a:spLocks noGrp="1"/>
          </p:cNvSpPr>
          <p:nvPr>
            <p:ph idx="1"/>
          </p:nvPr>
        </p:nvSpPr>
        <p:spPr>
          <a:xfrm>
            <a:off x="457200" y="1145612"/>
            <a:ext cx="11457373" cy="5365872"/>
          </a:xfrm>
        </p:spPr>
        <p:txBody>
          <a:bodyPr>
            <a:normAutofit/>
          </a:bodyPr>
          <a:lstStyle/>
          <a:p>
            <a:pPr marL="514350" indent="-514350" algn="l" rtl="0">
              <a:buFont typeface="+mj-lt"/>
              <a:buAutoNum type="arabicPeriod"/>
            </a:pPr>
            <a:r>
              <a:rPr lang="en-US" b="1" dirty="0"/>
              <a:t>Preámbulo (</a:t>
            </a:r>
            <a:r>
              <a:rPr lang="en-US" b="1" dirty="0" smtClean="0"/>
              <a:t>Deut. </a:t>
            </a:r>
            <a:r>
              <a:rPr lang="en-US" b="1" dirty="0"/>
              <a:t>1:1-4)</a:t>
            </a:r>
          </a:p>
          <a:p>
            <a:pPr marL="514350" indent="-514350" algn="l" rtl="0">
              <a:buFont typeface="+mj-lt"/>
              <a:buAutoNum type="arabicPeriod"/>
            </a:pPr>
            <a:r>
              <a:rPr lang="en-US" b="1" dirty="0"/>
              <a:t>Prólogo histórico (Deut. 1:5-4:43)</a:t>
            </a:r>
          </a:p>
          <a:p>
            <a:pPr marL="514350" indent="-514350" algn="l" rtl="0">
              <a:buFont typeface="+mj-lt"/>
              <a:buAutoNum type="arabicPeriod"/>
            </a:pPr>
            <a:r>
              <a:rPr lang="en-US" b="1" dirty="0">
                <a:solidFill>
                  <a:srgbClr val="0000CC"/>
                </a:solidFill>
              </a:rPr>
              <a:t>Estipulaciones (Deut. 4:44-26:19)</a:t>
            </a:r>
          </a:p>
          <a:p>
            <a:pPr marL="514350" indent="-514350" algn="l" rtl="0">
              <a:buFont typeface="+mj-lt"/>
              <a:buAutoNum type="arabicPeriod"/>
            </a:pPr>
            <a:r>
              <a:rPr lang="en-US" b="1" dirty="0"/>
              <a:t>Ratificación (Bendiciones/Maldiciones - Deut. 27:1-30:20)</a:t>
            </a:r>
          </a:p>
          <a:p>
            <a:pPr marL="514350" indent="-514350" algn="l" rtl="0">
              <a:buFont typeface="+mj-lt"/>
              <a:buAutoNum type="arabicPeriod"/>
            </a:pPr>
            <a:r>
              <a:rPr lang="en-US" b="1" dirty="0"/>
              <a:t>Preservación/Duración (Deut. 31:1-34:12)</a:t>
            </a:r>
          </a:p>
          <a:p>
            <a:pPr lvl="1" algn="l" rtl="0"/>
            <a:r>
              <a:rPr lang="en-US" b="1" dirty="0"/>
              <a:t>31:9 – Moisés escribió la Ley y la entregó a los sacerdotes</a:t>
            </a:r>
          </a:p>
          <a:p>
            <a:pPr lvl="1" algn="l" rtl="0"/>
            <a:r>
              <a:rPr lang="en-US" b="1" dirty="0"/>
              <a:t>31:10-11 – </a:t>
            </a:r>
            <a:r>
              <a:rPr lang="en-US" b="1" dirty="0" smtClean="0"/>
              <a:t>Le</a:t>
            </a:r>
            <a:r>
              <a:rPr lang="es-ES" b="1" dirty="0" err="1" smtClean="0"/>
              <a:t>ída</a:t>
            </a:r>
            <a:r>
              <a:rPr lang="en-US" b="1" dirty="0" smtClean="0"/>
              <a:t> </a:t>
            </a:r>
            <a:r>
              <a:rPr lang="en-US" b="1" dirty="0"/>
              <a:t>cada 7 años</a:t>
            </a:r>
          </a:p>
          <a:p>
            <a:pPr lvl="1" algn="l" rtl="0"/>
            <a:r>
              <a:rPr lang="en-US" b="1" dirty="0"/>
              <a:t>31:26 – </a:t>
            </a:r>
            <a:r>
              <a:rPr lang="en-US" b="1" dirty="0" err="1" smtClean="0"/>
              <a:t>Guardada</a:t>
            </a:r>
            <a:r>
              <a:rPr lang="en-US" b="1" dirty="0" smtClean="0"/>
              <a:t> </a:t>
            </a:r>
            <a:r>
              <a:rPr lang="en-US" b="1" dirty="0"/>
              <a:t>en el Arca del Pacto</a:t>
            </a:r>
          </a:p>
          <a:p>
            <a:pPr lvl="1" algn="l" rtl="0"/>
            <a:r>
              <a:rPr lang="en-US" b="1" dirty="0"/>
              <a:t>17:18-19 – Reyes </a:t>
            </a:r>
            <a:r>
              <a:rPr lang="en-US" b="1" dirty="0" err="1" smtClean="0"/>
              <a:t>deben</a:t>
            </a:r>
            <a:r>
              <a:rPr lang="en-US" b="1" dirty="0" smtClean="0"/>
              <a:t> </a:t>
            </a:r>
            <a:r>
              <a:rPr lang="en-US" b="1" dirty="0"/>
              <a:t>escribir (y leer) una copia para </a:t>
            </a:r>
            <a:r>
              <a:rPr lang="en-US" b="1" dirty="0" err="1"/>
              <a:t>sí</a:t>
            </a:r>
            <a:r>
              <a:rPr lang="en-US" b="1" dirty="0"/>
              <a:t> </a:t>
            </a:r>
            <a:r>
              <a:rPr lang="en-US" b="1" dirty="0" err="1" smtClean="0"/>
              <a:t>mismos</a:t>
            </a:r>
            <a:endParaRPr lang="en-US" b="1" dirty="0"/>
          </a:p>
        </p:txBody>
      </p:sp>
      <p:sp>
        <p:nvSpPr>
          <p:cNvPr id="3" name="Footer Placeholder 2"/>
          <p:cNvSpPr>
            <a:spLocks noGrp="1"/>
          </p:cNvSpPr>
          <p:nvPr>
            <p:ph type="ftr" sz="quarter" idx="11"/>
          </p:nvPr>
        </p:nvSpPr>
        <p:spPr/>
        <p:txBody>
          <a:bodyPr/>
          <a:lstStyle/>
          <a:p>
            <a:pPr algn="l" rtl="0"/>
            <a:r>
              <a:rPr lang="en-US"/>
              <a:t>Otoño 2016 – Embry Hills</a:t>
            </a:r>
          </a:p>
        </p:txBody>
      </p:sp>
      <p:sp>
        <p:nvSpPr>
          <p:cNvPr id="4" name="Slide Number Placeholder 3"/>
          <p:cNvSpPr>
            <a:spLocks noGrp="1"/>
          </p:cNvSpPr>
          <p:nvPr>
            <p:ph type="sldNum" sz="quarter" idx="12"/>
          </p:nvPr>
        </p:nvSpPr>
        <p:spPr/>
        <p:txBody>
          <a:bodyPr/>
          <a:lstStyle/>
          <a:p>
            <a:pPr algn="l" rtl="0"/>
            <a:fld id="{0EA2A63B-FBD4-445B-90B6-CB2DE89400B4}" type="slidenum">
              <a:rPr lang="en-US" smtClean="0"/>
              <a:t>14</a:t>
            </a:fld>
            <a:endParaRPr lang="en-US"/>
          </a:p>
        </p:txBody>
      </p:sp>
      <p:sp>
        <p:nvSpPr>
          <p:cNvPr id="7" name="TextBox 6"/>
          <p:cNvSpPr txBox="1"/>
          <p:nvPr/>
        </p:nvSpPr>
        <p:spPr>
          <a:xfrm>
            <a:off x="761999" y="5314585"/>
            <a:ext cx="10847773" cy="757130"/>
          </a:xfrm>
          <a:prstGeom prst="rect">
            <a:avLst/>
          </a:prstGeom>
          <a:solidFill>
            <a:srgbClr val="FFFF00"/>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l" rtl="0">
              <a:lnSpc>
                <a:spcPct val="90000"/>
              </a:lnSpc>
            </a:pPr>
            <a:r>
              <a:rPr lang="en-US" sz="2400" b="1" dirty="0"/>
              <a:t>Diferencia clave: los tratados hititas y asirios llamaban a las deidades a presenciar los juramentos de las partes. Deuteronomio es un pacto con la Deidad.</a:t>
            </a:r>
          </a:p>
        </p:txBody>
      </p:sp>
      <p:sp>
        <p:nvSpPr>
          <p:cNvPr id="8" name="TextBox 7"/>
          <p:cNvSpPr txBox="1"/>
          <p:nvPr/>
        </p:nvSpPr>
        <p:spPr>
          <a:xfrm>
            <a:off x="152400" y="6432152"/>
            <a:ext cx="7382149" cy="261610"/>
          </a:xfrm>
          <a:prstGeom prst="rect">
            <a:avLst/>
          </a:prstGeom>
          <a:noFill/>
        </p:spPr>
        <p:txBody>
          <a:bodyPr wrap="none" rtlCol="0">
            <a:spAutoFit/>
          </a:bodyPr>
          <a:lstStyle/>
          <a:p>
            <a:pPr algn="l" rtl="0"/>
            <a:r>
              <a:rPr lang="en-US" sz="1100" dirty="0">
                <a:hlinkClick r:id="rId2"/>
              </a:rPr>
              <a:t>*http://www.bibleodyssey.org/tools/bible-basics/how-does-the-hebrew-bible-relate-to-the-ancient-near-eastern-world.aspx</a:t>
            </a:r>
            <a:r>
              <a:rPr lang="en-US" sz="1100" dirty="0"/>
              <a:t> </a:t>
            </a:r>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Tree>
    <p:extLst>
      <p:ext uri="{BB962C8B-B14F-4D97-AF65-F5344CB8AC3E}">
        <p14:creationId xmlns:p14="http://schemas.microsoft.com/office/powerpoint/2010/main" val="28975674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err="1" smtClean="0"/>
              <a:t>Temas</a:t>
            </a:r>
            <a:r>
              <a:rPr lang="en-US" dirty="0" smtClean="0"/>
              <a:t> </a:t>
            </a:r>
            <a:r>
              <a:rPr lang="en-US" dirty="0" err="1" smtClean="0"/>
              <a:t>principales</a:t>
            </a:r>
            <a:r>
              <a:rPr lang="en-US" dirty="0" smtClean="0"/>
              <a:t> </a:t>
            </a:r>
            <a:r>
              <a:rPr lang="en-US" dirty="0"/>
              <a:t>y sombras</a:t>
            </a:r>
          </a:p>
        </p:txBody>
      </p:sp>
      <p:sp>
        <p:nvSpPr>
          <p:cNvPr id="3" name="Content Placeholder 2"/>
          <p:cNvSpPr>
            <a:spLocks noGrp="1"/>
          </p:cNvSpPr>
          <p:nvPr>
            <p:ph idx="1"/>
          </p:nvPr>
        </p:nvSpPr>
        <p:spPr/>
        <p:txBody>
          <a:bodyPr/>
          <a:lstStyle/>
          <a:p>
            <a:pPr algn="l" rtl="0"/>
            <a:r>
              <a:rPr lang="en-US" b="1" dirty="0">
                <a:solidFill>
                  <a:srgbClr val="0000CC"/>
                </a:solidFill>
              </a:rPr>
              <a:t>Temas en Deuteronomio</a:t>
            </a:r>
          </a:p>
          <a:p>
            <a:pPr lvl="1" algn="l" rtl="0"/>
            <a:r>
              <a:rPr lang="en-US" dirty="0"/>
              <a:t>E</a:t>
            </a:r>
            <a:r>
              <a:rPr lang="en-US" dirty="0" smtClean="0"/>
              <a:t>l </a:t>
            </a:r>
            <a:r>
              <a:rPr lang="en-US" dirty="0"/>
              <a:t>carácter de Dios</a:t>
            </a:r>
          </a:p>
          <a:p>
            <a:pPr lvl="2" algn="l" rtl="0"/>
            <a:r>
              <a:rPr lang="en-US" dirty="0"/>
              <a:t>Fidelidad</a:t>
            </a:r>
          </a:p>
          <a:p>
            <a:pPr lvl="2" algn="l" rtl="0"/>
            <a:r>
              <a:rPr lang="en-US" dirty="0"/>
              <a:t>Santidad</a:t>
            </a:r>
          </a:p>
          <a:p>
            <a:pPr lvl="2" algn="l" rtl="0"/>
            <a:r>
              <a:rPr lang="en-US" dirty="0"/>
              <a:t>Bendiciones</a:t>
            </a:r>
          </a:p>
          <a:p>
            <a:pPr lvl="2" algn="l" rtl="0"/>
            <a:r>
              <a:rPr lang="en-US" dirty="0"/>
              <a:t>Advertencias</a:t>
            </a:r>
          </a:p>
          <a:p>
            <a:pPr lvl="1" algn="l" rtl="0"/>
            <a:r>
              <a:rPr lang="en-US" dirty="0"/>
              <a:t>“A punto de </a:t>
            </a:r>
            <a:r>
              <a:rPr lang="en-US" dirty="0" err="1" smtClean="0"/>
              <a:t>tomar</a:t>
            </a:r>
            <a:r>
              <a:rPr lang="en-US" dirty="0" smtClean="0"/>
              <a:t> </a:t>
            </a:r>
            <a:r>
              <a:rPr lang="en-US" dirty="0" err="1" smtClean="0"/>
              <a:t>posesión</a:t>
            </a:r>
            <a:r>
              <a:rPr lang="en-US" dirty="0" smtClean="0"/>
              <a:t> de </a:t>
            </a:r>
            <a:r>
              <a:rPr lang="en-US" dirty="0"/>
              <a:t>la tierra” (más de 100 veces)</a:t>
            </a:r>
          </a:p>
          <a:p>
            <a:pPr lvl="1" algn="l" rtl="0"/>
            <a:r>
              <a:rPr lang="en-US" dirty="0" err="1"/>
              <a:t>Obediencia</a:t>
            </a:r>
            <a:r>
              <a:rPr lang="en-US" dirty="0"/>
              <a:t> </a:t>
            </a:r>
            <a:r>
              <a:rPr lang="en-US" dirty="0" smtClean="0"/>
              <a:t>y </a:t>
            </a:r>
            <a:r>
              <a:rPr lang="en-US" dirty="0" err="1"/>
              <a:t>d</a:t>
            </a:r>
            <a:r>
              <a:rPr lang="en-US" dirty="0" err="1" smtClean="0"/>
              <a:t>esobediencia</a:t>
            </a:r>
            <a:r>
              <a:rPr lang="en-US" dirty="0"/>
              <a:t>: con consecuencias</a:t>
            </a:r>
          </a:p>
          <a:p>
            <a:pPr lvl="1" algn="l" rtl="0"/>
            <a:r>
              <a:rPr lang="en-US" dirty="0"/>
              <a:t>Evitar (y destruir) la idolatría</a:t>
            </a:r>
          </a:p>
          <a:p>
            <a:pPr algn="l" rtl="0"/>
            <a:r>
              <a:rPr lang="en-US" b="1" dirty="0">
                <a:solidFill>
                  <a:srgbClr val="0000CC"/>
                </a:solidFill>
              </a:rPr>
              <a:t>Sombras del Nuevo Testamento</a:t>
            </a:r>
          </a:p>
          <a:p>
            <a:pPr lvl="1" algn="l" rtl="0"/>
            <a:r>
              <a:rPr lang="en-US" dirty="0"/>
              <a:t>Un pueblo elegido (Dt </a:t>
            </a:r>
            <a:r>
              <a:rPr lang="en-US" dirty="0" smtClean="0"/>
              <a:t>7:7-9</a:t>
            </a:r>
            <a:r>
              <a:rPr lang="en-US" dirty="0"/>
              <a:t>, y ver 1 Pedro </a:t>
            </a:r>
            <a:r>
              <a:rPr lang="en-US" dirty="0" smtClean="0"/>
              <a:t>2:9</a:t>
            </a:r>
            <a:r>
              <a:rPr lang="en-US" dirty="0"/>
              <a:t>)</a:t>
            </a:r>
          </a:p>
          <a:p>
            <a:pPr lvl="1" algn="l" rtl="0"/>
            <a:r>
              <a:rPr lang="en-US" dirty="0"/>
              <a:t>El </a:t>
            </a:r>
            <a:r>
              <a:rPr lang="en-US" dirty="0" smtClean="0"/>
              <a:t>Mayor </a:t>
            </a:r>
            <a:r>
              <a:rPr lang="en-US" dirty="0"/>
              <a:t>Profeta (Dt 18:15-19, y ver Hechos 7:37)</a:t>
            </a:r>
          </a:p>
          <a:p>
            <a:pPr lvl="1" algn="l" rtl="0"/>
            <a:r>
              <a:rPr lang="en-US" dirty="0"/>
              <a:t>Cumplimiento de la ley, especialmente sacrificio (</a:t>
            </a:r>
            <a:r>
              <a:rPr lang="en-US" dirty="0" err="1" smtClean="0"/>
              <a:t>Heb</a:t>
            </a:r>
            <a:r>
              <a:rPr lang="en-US" dirty="0" smtClean="0"/>
              <a:t> 10:10</a:t>
            </a:r>
            <a:r>
              <a:rPr lang="en-US" dirty="0"/>
              <a:t>)</a:t>
            </a:r>
          </a:p>
        </p:txBody>
      </p:sp>
      <p:sp>
        <p:nvSpPr>
          <p:cNvPr id="4" name="Footer Placeholder 3"/>
          <p:cNvSpPr>
            <a:spLocks noGrp="1"/>
          </p:cNvSpPr>
          <p:nvPr>
            <p:ph type="ftr" sz="quarter" idx="11"/>
          </p:nvPr>
        </p:nvSpPr>
        <p:spPr/>
        <p:txBody>
          <a:bodyPr/>
          <a:lstStyle/>
          <a:p>
            <a:pPr algn="l" rtl="0"/>
            <a:r>
              <a:rPr lang="en-US"/>
              <a:t>Otoño 2016 – Embry Hills</a:t>
            </a:r>
            <a:endParaRPr lang="en-US" dirty="0"/>
          </a:p>
        </p:txBody>
      </p:sp>
      <p:sp>
        <p:nvSpPr>
          <p:cNvPr id="5" name="Slide Number Placeholder 4"/>
          <p:cNvSpPr>
            <a:spLocks noGrp="1"/>
          </p:cNvSpPr>
          <p:nvPr>
            <p:ph type="sldNum" sz="quarter" idx="12"/>
          </p:nvPr>
        </p:nvSpPr>
        <p:spPr/>
        <p:txBody>
          <a:bodyPr/>
          <a:lstStyle/>
          <a:p>
            <a:fld id="{0EA2A63B-FBD4-445B-90B6-CB2DE89400B4}" type="slidenum">
              <a:rPr lang="en-US" smtClean="0"/>
              <a:pPr algn="l" rtl="0"/>
              <a:t>15</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Tree>
    <p:extLst>
      <p:ext uri="{BB962C8B-B14F-4D97-AF65-F5344CB8AC3E}">
        <p14:creationId xmlns:p14="http://schemas.microsoft.com/office/powerpoint/2010/main" val="37400691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t>Mejor resumen…</a:t>
            </a:r>
          </a:p>
        </p:txBody>
      </p:sp>
      <p:sp>
        <p:nvSpPr>
          <p:cNvPr id="3" name="Content Placeholder 2"/>
          <p:cNvSpPr>
            <a:spLocks noGrp="1"/>
          </p:cNvSpPr>
          <p:nvPr>
            <p:ph idx="1"/>
          </p:nvPr>
        </p:nvSpPr>
        <p:spPr>
          <a:xfrm>
            <a:off x="260412" y="1316830"/>
            <a:ext cx="11632708" cy="4757690"/>
          </a:xfrm>
        </p:spPr>
        <p:txBody>
          <a:bodyPr>
            <a:normAutofit/>
          </a:bodyPr>
          <a:lstStyle/>
          <a:p>
            <a:pPr marL="0" indent="0" algn="l" rtl="0">
              <a:buNone/>
            </a:pPr>
            <a:r>
              <a:rPr lang="en-US" sz="4000" dirty="0"/>
              <a:t>Moisés terminó de hablar todas estas palabras a todo Israel,</a:t>
            </a:r>
            <a:r>
              <a:rPr lang="en-US" sz="4000" b="1" baseline="30000" dirty="0"/>
              <a:t>46</a:t>
            </a:r>
            <a:r>
              <a:rPr lang="en-US" sz="4000" dirty="0"/>
              <a:t>y les dijo: Poned vuestros corazones en todas las palabras que yo testifico entre vosotros hoy, las cuales mandaréis a vuestros hijos que tengan cuidado de observar, todas las palabras de esta ley.</a:t>
            </a:r>
            <a:r>
              <a:rPr lang="en-US" sz="4000" b="1" baseline="30000" dirty="0"/>
              <a:t>47</a:t>
            </a:r>
            <a:r>
              <a:rPr lang="en-US" sz="4000" dirty="0"/>
              <a:t>Porque no os es cosa vana, porque es vuestra vida, y </a:t>
            </a:r>
            <a:r>
              <a:rPr lang="en-US" sz="4000" dirty="0" err="1"/>
              <a:t>por</a:t>
            </a:r>
            <a:r>
              <a:rPr lang="en-US" sz="4000" dirty="0"/>
              <a:t> esta palabra prolongaréis vuestros días en la tierra </a:t>
            </a:r>
            <a:r>
              <a:rPr lang="en-US" sz="4000" dirty="0" err="1"/>
              <a:t>por</a:t>
            </a:r>
            <a:r>
              <a:rPr lang="en-US" sz="4000" dirty="0"/>
              <a:t> la cual atravesáis el Jordán para poseerla. (Dt </a:t>
            </a:r>
            <a:r>
              <a:rPr lang="en-US" sz="4000" dirty="0" smtClean="0"/>
              <a:t>32:45-47</a:t>
            </a:r>
            <a:r>
              <a:rPr lang="en-US" sz="4000" dirty="0"/>
              <a:t>)</a:t>
            </a:r>
          </a:p>
        </p:txBody>
      </p:sp>
      <p:sp>
        <p:nvSpPr>
          <p:cNvPr id="4" name="Footer Placeholder 3"/>
          <p:cNvSpPr>
            <a:spLocks noGrp="1"/>
          </p:cNvSpPr>
          <p:nvPr>
            <p:ph type="ftr" sz="quarter" idx="11"/>
          </p:nvPr>
        </p:nvSpPr>
        <p:spPr/>
        <p:txBody>
          <a:bodyPr/>
          <a:lstStyle/>
          <a:p>
            <a:pPr algn="l" rtl="0"/>
            <a:r>
              <a:rPr lang="en-US"/>
              <a:t>Otoño 2016 – Embry Hills</a:t>
            </a:r>
            <a:endParaRPr lang="en-US" dirty="0"/>
          </a:p>
        </p:txBody>
      </p:sp>
      <p:sp>
        <p:nvSpPr>
          <p:cNvPr id="5" name="Slide Number Placeholder 4"/>
          <p:cNvSpPr>
            <a:spLocks noGrp="1"/>
          </p:cNvSpPr>
          <p:nvPr>
            <p:ph type="sldNum" sz="quarter" idx="12"/>
          </p:nvPr>
        </p:nvSpPr>
        <p:spPr/>
        <p:txBody>
          <a:bodyPr/>
          <a:lstStyle/>
          <a:p>
            <a:pPr algn="l" rtl="0"/>
            <a:fld id="{0EA2A63B-FBD4-445B-90B6-CB2DE89400B4}" type="slidenum">
              <a:rPr lang="en-US" smtClean="0"/>
              <a:pPr algn="l" rtl="0"/>
              <a:t>16</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Tree>
    <p:extLst>
      <p:ext uri="{BB962C8B-B14F-4D97-AF65-F5344CB8AC3E}">
        <p14:creationId xmlns:p14="http://schemas.microsoft.com/office/powerpoint/2010/main" val="38331752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t>Versículos clave (para memorizar)</a:t>
            </a:r>
          </a:p>
        </p:txBody>
      </p:sp>
      <p:sp>
        <p:nvSpPr>
          <p:cNvPr id="3" name="Content Placeholder 2"/>
          <p:cNvSpPr>
            <a:spLocks noGrp="1"/>
          </p:cNvSpPr>
          <p:nvPr>
            <p:ph idx="1"/>
          </p:nvPr>
        </p:nvSpPr>
        <p:spPr>
          <a:xfrm>
            <a:off x="97654" y="914400"/>
            <a:ext cx="11872404" cy="5743852"/>
          </a:xfrm>
        </p:spPr>
        <p:txBody>
          <a:bodyPr>
            <a:normAutofit lnSpcReduction="10000"/>
          </a:bodyPr>
          <a:lstStyle/>
          <a:p>
            <a:pPr marL="0" indent="0">
              <a:spcBef>
                <a:spcPts val="0"/>
              </a:spcBef>
              <a:spcAft>
                <a:spcPts val="600"/>
              </a:spcAft>
              <a:buNone/>
            </a:pPr>
            <a:r>
              <a:rPr lang="es-ES" dirty="0" smtClean="0"/>
              <a:t>• </a:t>
            </a:r>
            <a:r>
              <a:rPr lang="es-ES" dirty="0" err="1" smtClean="0"/>
              <a:t>Dt</a:t>
            </a:r>
            <a:r>
              <a:rPr lang="es-ES" dirty="0" smtClean="0"/>
              <a:t> </a:t>
            </a:r>
            <a:r>
              <a:rPr lang="es-ES" dirty="0"/>
              <a:t>4:1-2 – “No añadirán… ni quitarán…”</a:t>
            </a:r>
          </a:p>
          <a:p>
            <a:pPr marL="0" indent="0">
              <a:spcBef>
                <a:spcPts val="0"/>
              </a:spcBef>
              <a:spcAft>
                <a:spcPts val="600"/>
              </a:spcAft>
              <a:buNone/>
            </a:pPr>
            <a:r>
              <a:rPr lang="es-ES" dirty="0" smtClean="0"/>
              <a:t>• </a:t>
            </a:r>
            <a:r>
              <a:rPr lang="es-ES" dirty="0" err="1" smtClean="0"/>
              <a:t>Dt</a:t>
            </a:r>
            <a:r>
              <a:rPr lang="es-ES" dirty="0" smtClean="0"/>
              <a:t> </a:t>
            </a:r>
            <a:r>
              <a:rPr lang="es-ES" dirty="0"/>
              <a:t>4:6 – “Esta será su sabiduría… ante los ojos de los pueblos”</a:t>
            </a:r>
          </a:p>
          <a:p>
            <a:pPr marL="0" indent="0">
              <a:spcBef>
                <a:spcPts val="0"/>
              </a:spcBef>
              <a:spcAft>
                <a:spcPts val="600"/>
              </a:spcAft>
              <a:buNone/>
            </a:pPr>
            <a:r>
              <a:rPr lang="es-ES" dirty="0" smtClean="0"/>
              <a:t>• </a:t>
            </a:r>
            <a:r>
              <a:rPr lang="es-ES" dirty="0" err="1" smtClean="0"/>
              <a:t>Dt</a:t>
            </a:r>
            <a:r>
              <a:rPr lang="es-ES" dirty="0" smtClean="0"/>
              <a:t> </a:t>
            </a:r>
            <a:r>
              <a:rPr lang="es-ES" dirty="0"/>
              <a:t>6:4-6 – [</a:t>
            </a:r>
            <a:r>
              <a:rPr lang="es-ES" dirty="0" err="1"/>
              <a:t>Shemá</a:t>
            </a:r>
            <a:r>
              <a:rPr lang="es-ES" dirty="0"/>
              <a:t>] “Escucha, oh Israel: ¡El Señor uno es! Amarás al Señor…”</a:t>
            </a:r>
          </a:p>
          <a:p>
            <a:pPr marL="0" indent="0">
              <a:spcBef>
                <a:spcPts val="0"/>
              </a:spcBef>
              <a:spcAft>
                <a:spcPts val="600"/>
              </a:spcAft>
              <a:buNone/>
            </a:pPr>
            <a:r>
              <a:rPr lang="es-ES" dirty="0" smtClean="0"/>
              <a:t>• </a:t>
            </a:r>
            <a:r>
              <a:rPr lang="es-ES" dirty="0" err="1" smtClean="0"/>
              <a:t>Dt</a:t>
            </a:r>
            <a:r>
              <a:rPr lang="es-ES" dirty="0" smtClean="0"/>
              <a:t> </a:t>
            </a:r>
            <a:r>
              <a:rPr lang="es-ES" dirty="0"/>
              <a:t>6:7-9 – “… las enseñarás diligentemente a tus hijos…”</a:t>
            </a:r>
          </a:p>
          <a:p>
            <a:pPr marL="0" indent="0">
              <a:spcBef>
                <a:spcPts val="0"/>
              </a:spcBef>
              <a:spcAft>
                <a:spcPts val="600"/>
              </a:spcAft>
              <a:buNone/>
            </a:pPr>
            <a:r>
              <a:rPr lang="es-ES" dirty="0" smtClean="0"/>
              <a:t>• </a:t>
            </a:r>
            <a:r>
              <a:rPr lang="es-ES" dirty="0" err="1" smtClean="0"/>
              <a:t>Dt</a:t>
            </a:r>
            <a:r>
              <a:rPr lang="es-ES" dirty="0" smtClean="0"/>
              <a:t> </a:t>
            </a:r>
            <a:r>
              <a:rPr lang="es-ES" dirty="0"/>
              <a:t>6:24 – “… siempre … para nuestro bien…”</a:t>
            </a:r>
          </a:p>
          <a:p>
            <a:pPr marL="0" indent="0">
              <a:spcBef>
                <a:spcPts val="0"/>
              </a:spcBef>
              <a:spcAft>
                <a:spcPts val="600"/>
              </a:spcAft>
              <a:buNone/>
            </a:pPr>
            <a:r>
              <a:rPr lang="es-ES" dirty="0" smtClean="0"/>
              <a:t>• </a:t>
            </a:r>
            <a:r>
              <a:rPr lang="es-ES" dirty="0" err="1" smtClean="0"/>
              <a:t>Dt</a:t>
            </a:r>
            <a:r>
              <a:rPr lang="es-ES" dirty="0" smtClean="0"/>
              <a:t> </a:t>
            </a:r>
            <a:r>
              <a:rPr lang="es-ES" dirty="0"/>
              <a:t>7:6 – “tú eres pueblo santo... te ha escogido para ser pueblo Suyo…”</a:t>
            </a:r>
          </a:p>
          <a:p>
            <a:pPr marL="0" indent="0">
              <a:spcBef>
                <a:spcPts val="0"/>
              </a:spcBef>
              <a:spcAft>
                <a:spcPts val="600"/>
              </a:spcAft>
              <a:buNone/>
            </a:pPr>
            <a:r>
              <a:rPr lang="es-ES" dirty="0" smtClean="0"/>
              <a:t>• </a:t>
            </a:r>
            <a:r>
              <a:rPr lang="es-ES" dirty="0" err="1" smtClean="0"/>
              <a:t>Dt</a:t>
            </a:r>
            <a:r>
              <a:rPr lang="es-ES" dirty="0" smtClean="0"/>
              <a:t> </a:t>
            </a:r>
            <a:r>
              <a:rPr lang="es-ES" dirty="0"/>
              <a:t>8:3 – “el hombre no solo vive del pan…”</a:t>
            </a:r>
          </a:p>
          <a:p>
            <a:pPr marL="0" indent="0">
              <a:spcBef>
                <a:spcPts val="0"/>
              </a:spcBef>
              <a:spcAft>
                <a:spcPts val="600"/>
              </a:spcAft>
              <a:buNone/>
            </a:pPr>
            <a:r>
              <a:rPr lang="es-ES" dirty="0" smtClean="0"/>
              <a:t>• </a:t>
            </a:r>
            <a:r>
              <a:rPr lang="es-ES" dirty="0" err="1" smtClean="0"/>
              <a:t>Dt</a:t>
            </a:r>
            <a:r>
              <a:rPr lang="es-ES" dirty="0" smtClean="0"/>
              <a:t> </a:t>
            </a:r>
            <a:r>
              <a:rPr lang="es-ES" dirty="0"/>
              <a:t>12:11 – “…lugar que el Señor … escoja para morada de Su nombre.”</a:t>
            </a:r>
          </a:p>
          <a:p>
            <a:pPr marL="0" indent="0">
              <a:spcBef>
                <a:spcPts val="0"/>
              </a:spcBef>
              <a:spcAft>
                <a:spcPts val="600"/>
              </a:spcAft>
              <a:buNone/>
            </a:pPr>
            <a:r>
              <a:rPr lang="es-ES" dirty="0" smtClean="0"/>
              <a:t>• </a:t>
            </a:r>
            <a:r>
              <a:rPr lang="es-ES" dirty="0" err="1" smtClean="0"/>
              <a:t>Dt</a:t>
            </a:r>
            <a:r>
              <a:rPr lang="es-ES" dirty="0" smtClean="0"/>
              <a:t> </a:t>
            </a:r>
            <a:r>
              <a:rPr lang="es-ES" dirty="0"/>
              <a:t>18:15-19 – “Un profeta … como yo, te levantará el Señor tu Dios…”</a:t>
            </a:r>
          </a:p>
          <a:p>
            <a:pPr marL="0" indent="0">
              <a:spcBef>
                <a:spcPts val="0"/>
              </a:spcBef>
              <a:spcAft>
                <a:spcPts val="600"/>
              </a:spcAft>
              <a:buNone/>
            </a:pPr>
            <a:r>
              <a:rPr lang="es-ES" dirty="0" smtClean="0"/>
              <a:t>• </a:t>
            </a:r>
            <a:r>
              <a:rPr lang="es-ES" dirty="0" err="1" smtClean="0"/>
              <a:t>Dt</a:t>
            </a:r>
            <a:r>
              <a:rPr lang="es-ES" dirty="0" smtClean="0"/>
              <a:t> </a:t>
            </a:r>
            <a:r>
              <a:rPr lang="es-ES" dirty="0"/>
              <a:t>28:36-37 – “…vendrás a ser motivo de horror, proverbio y burla…”</a:t>
            </a:r>
          </a:p>
          <a:p>
            <a:pPr marL="0" indent="0">
              <a:spcBef>
                <a:spcPts val="0"/>
              </a:spcBef>
              <a:spcAft>
                <a:spcPts val="600"/>
              </a:spcAft>
              <a:buNone/>
            </a:pPr>
            <a:r>
              <a:rPr lang="es-ES" dirty="0" smtClean="0"/>
              <a:t>• </a:t>
            </a:r>
            <a:r>
              <a:rPr lang="es-ES" dirty="0" err="1" smtClean="0"/>
              <a:t>Dt</a:t>
            </a:r>
            <a:r>
              <a:rPr lang="es-ES" dirty="0" smtClean="0"/>
              <a:t> </a:t>
            </a:r>
            <a:r>
              <a:rPr lang="es-ES" dirty="0"/>
              <a:t>30:11-14 – “¿Quién subirá … al cielo… para traernos [el mandamiento]…”</a:t>
            </a:r>
          </a:p>
          <a:p>
            <a:pPr marL="0" indent="0">
              <a:spcBef>
                <a:spcPts val="0"/>
              </a:spcBef>
              <a:spcAft>
                <a:spcPts val="600"/>
              </a:spcAft>
              <a:buNone/>
            </a:pPr>
            <a:r>
              <a:rPr lang="es-ES" dirty="0" smtClean="0"/>
              <a:t>• </a:t>
            </a:r>
            <a:r>
              <a:rPr lang="es-ES" dirty="0" err="1" smtClean="0"/>
              <a:t>Dt</a:t>
            </a:r>
            <a:r>
              <a:rPr lang="es-ES" dirty="0" smtClean="0"/>
              <a:t> </a:t>
            </a:r>
            <a:r>
              <a:rPr lang="es-ES" dirty="0"/>
              <a:t>30:19 – “He puesto ante ti la vida y la muerte, la bendición y la maldición…”</a:t>
            </a:r>
          </a:p>
          <a:p>
            <a:pPr marL="0" indent="0">
              <a:spcBef>
                <a:spcPts val="0"/>
              </a:spcBef>
              <a:spcAft>
                <a:spcPts val="600"/>
              </a:spcAft>
              <a:buNone/>
            </a:pPr>
            <a:r>
              <a:rPr lang="es-ES" dirty="0" smtClean="0"/>
              <a:t>• </a:t>
            </a:r>
            <a:r>
              <a:rPr lang="es-ES" dirty="0" err="1" smtClean="0"/>
              <a:t>Dt</a:t>
            </a:r>
            <a:r>
              <a:rPr lang="es-ES" dirty="0" smtClean="0"/>
              <a:t> </a:t>
            </a:r>
            <a:r>
              <a:rPr lang="es-ES" dirty="0"/>
              <a:t>31:23 – [a Josué] “Sé fuerte y valiente… Yo estaré contigo”.</a:t>
            </a:r>
          </a:p>
          <a:p>
            <a:pPr algn="l" rtl="0">
              <a:spcBef>
                <a:spcPts val="0"/>
              </a:spcBef>
              <a:spcAft>
                <a:spcPts val="600"/>
              </a:spcAft>
            </a:pPr>
            <a:endParaRPr lang="en-US" dirty="0"/>
          </a:p>
        </p:txBody>
      </p:sp>
      <p:sp>
        <p:nvSpPr>
          <p:cNvPr id="4" name="Footer Placeholder 3"/>
          <p:cNvSpPr>
            <a:spLocks noGrp="1"/>
          </p:cNvSpPr>
          <p:nvPr>
            <p:ph type="ftr" sz="quarter" idx="11"/>
          </p:nvPr>
        </p:nvSpPr>
        <p:spPr/>
        <p:txBody>
          <a:bodyPr/>
          <a:lstStyle/>
          <a:p>
            <a:pPr algn="l" rtl="0"/>
            <a:r>
              <a:rPr lang="en-US"/>
              <a:t>Otoño 2016 – Embry Hills</a:t>
            </a:r>
            <a:endParaRPr lang="en-US" dirty="0"/>
          </a:p>
        </p:txBody>
      </p:sp>
      <p:sp>
        <p:nvSpPr>
          <p:cNvPr id="5" name="Slide Number Placeholder 4"/>
          <p:cNvSpPr>
            <a:spLocks noGrp="1"/>
          </p:cNvSpPr>
          <p:nvPr>
            <p:ph type="sldNum" sz="quarter" idx="12"/>
          </p:nvPr>
        </p:nvSpPr>
        <p:spPr/>
        <p:txBody>
          <a:bodyPr/>
          <a:lstStyle/>
          <a:p>
            <a:fld id="{0EA2A63B-FBD4-445B-90B6-CB2DE89400B4}" type="slidenum">
              <a:rPr lang="en-US" smtClean="0"/>
              <a:pPr algn="l" rtl="0"/>
              <a:t>17</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Tree>
    <p:extLst>
      <p:ext uri="{BB962C8B-B14F-4D97-AF65-F5344CB8AC3E}">
        <p14:creationId xmlns:p14="http://schemas.microsoft.com/office/powerpoint/2010/main" val="12893285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t>Esquema detallado</a:t>
            </a:r>
          </a:p>
        </p:txBody>
      </p:sp>
      <p:sp>
        <p:nvSpPr>
          <p:cNvPr id="3" name="Content Placeholder 2"/>
          <p:cNvSpPr>
            <a:spLocks noGrp="1"/>
          </p:cNvSpPr>
          <p:nvPr>
            <p:ph idx="1"/>
          </p:nvPr>
        </p:nvSpPr>
        <p:spPr>
          <a:xfrm>
            <a:off x="483092" y="806400"/>
            <a:ext cx="11457373" cy="6051600"/>
          </a:xfrm>
        </p:spPr>
        <p:txBody>
          <a:bodyPr>
            <a:normAutofit fontScale="70000" lnSpcReduction="20000"/>
          </a:bodyPr>
          <a:lstStyle/>
          <a:p>
            <a:pPr marL="0" indent="0" algn="l" rtl="0">
              <a:spcBef>
                <a:spcPts val="0"/>
              </a:spcBef>
              <a:buNone/>
            </a:pPr>
            <a:r>
              <a:rPr lang="en-US" b="1" dirty="0"/>
              <a:t>1) El </a:t>
            </a:r>
            <a:r>
              <a:rPr lang="en-US" b="1" dirty="0" smtClean="0"/>
              <a:t>primer </a:t>
            </a:r>
            <a:r>
              <a:rPr lang="en-US" b="1" dirty="0" err="1" smtClean="0"/>
              <a:t>discurso</a:t>
            </a:r>
            <a:r>
              <a:rPr lang="en-US" b="1" dirty="0" smtClean="0"/>
              <a:t> </a:t>
            </a:r>
            <a:r>
              <a:rPr lang="en-US" b="1" dirty="0"/>
              <a:t>de Moisés (Capítulos 1-4)</a:t>
            </a:r>
          </a:p>
          <a:p>
            <a:pPr marL="568325" algn="l" rtl="0">
              <a:spcBef>
                <a:spcPts val="0"/>
              </a:spcBef>
            </a:pPr>
            <a:r>
              <a:rPr lang="en-US" sz="2700" dirty="0" err="1" smtClean="0"/>
              <a:t>Repaso</a:t>
            </a:r>
            <a:r>
              <a:rPr lang="en-US" sz="2700" dirty="0" smtClean="0"/>
              <a:t> </a:t>
            </a:r>
            <a:r>
              <a:rPr lang="en-US" sz="2700" dirty="0" err="1" smtClean="0"/>
              <a:t>histórico</a:t>
            </a:r>
            <a:r>
              <a:rPr lang="en-US" sz="2700" dirty="0" smtClean="0"/>
              <a:t> </a:t>
            </a:r>
            <a:r>
              <a:rPr lang="en-US" sz="2700" dirty="0"/>
              <a:t>(Deuteronomio 1:6-3)</a:t>
            </a:r>
          </a:p>
          <a:p>
            <a:pPr marL="568325" algn="l" rtl="0">
              <a:spcBef>
                <a:spcPts val="0"/>
              </a:spcBef>
            </a:pPr>
            <a:r>
              <a:rPr lang="en-US" sz="2700" dirty="0" err="1" smtClean="0"/>
              <a:t>Exhortación</a:t>
            </a:r>
            <a:r>
              <a:rPr lang="en-US" sz="2700" dirty="0" smtClean="0"/>
              <a:t> </a:t>
            </a:r>
            <a:r>
              <a:rPr lang="en-US" sz="2700" dirty="0"/>
              <a:t>al compromiso con Dios (Deuteronomio 4)</a:t>
            </a:r>
          </a:p>
          <a:p>
            <a:pPr marL="0" indent="0" algn="l" rtl="0">
              <a:spcBef>
                <a:spcPts val="0"/>
              </a:spcBef>
              <a:buNone/>
            </a:pPr>
            <a:r>
              <a:rPr lang="en-US" b="1" dirty="0"/>
              <a:t>2) El segundo discurso de Moisés</a:t>
            </a:r>
          </a:p>
          <a:p>
            <a:pPr marL="568325" algn="l" rtl="0">
              <a:spcBef>
                <a:spcPts val="0"/>
              </a:spcBef>
            </a:pPr>
            <a:r>
              <a:rPr lang="en-US" sz="2700" dirty="0"/>
              <a:t>El pacto de Dios con Israel (Deuteronomio 5:1-21)</a:t>
            </a:r>
          </a:p>
          <a:p>
            <a:pPr marL="568325" algn="l" rtl="0">
              <a:spcBef>
                <a:spcPts val="0"/>
              </a:spcBef>
            </a:pPr>
            <a:r>
              <a:rPr lang="en-US" sz="2700" dirty="0"/>
              <a:t>Un mensaje sobre el primer mandamiento (</a:t>
            </a:r>
            <a:r>
              <a:rPr lang="en-US" sz="2700" dirty="0" err="1"/>
              <a:t>Deuteronomio</a:t>
            </a:r>
            <a:r>
              <a:rPr lang="en-US" sz="2700" dirty="0"/>
              <a:t> </a:t>
            </a:r>
            <a:r>
              <a:rPr lang="en-US" sz="2700" dirty="0" smtClean="0"/>
              <a:t>6 - 9:6</a:t>
            </a:r>
            <a:r>
              <a:rPr lang="en-US" sz="2700" dirty="0"/>
              <a:t>)</a:t>
            </a:r>
          </a:p>
          <a:p>
            <a:pPr marL="568325" algn="l" rtl="0">
              <a:spcBef>
                <a:spcPts val="0"/>
              </a:spcBef>
            </a:pPr>
            <a:r>
              <a:rPr lang="en-US" sz="2700" dirty="0"/>
              <a:t>Un resumen de las leyes dadas en el monte Sinaí (Deuteronomio 9:7-10:11)</a:t>
            </a:r>
          </a:p>
          <a:p>
            <a:pPr marL="568325" algn="l" rtl="0">
              <a:spcBef>
                <a:spcPts val="0"/>
              </a:spcBef>
            </a:pPr>
            <a:r>
              <a:rPr lang="en-US" sz="2700" dirty="0"/>
              <a:t>Recordatorios de las Leyes de Dios (</a:t>
            </a:r>
            <a:r>
              <a:rPr lang="en-US" sz="2700" dirty="0" err="1"/>
              <a:t>Deuteronomio</a:t>
            </a:r>
            <a:r>
              <a:rPr lang="en-US" sz="2700" dirty="0"/>
              <a:t> </a:t>
            </a:r>
            <a:r>
              <a:rPr lang="en-US" sz="2700" dirty="0" smtClean="0"/>
              <a:t>10:12 - 11</a:t>
            </a:r>
            <a:r>
              <a:rPr lang="en-US" sz="2700" dirty="0"/>
              <a:t>)</a:t>
            </a:r>
          </a:p>
          <a:p>
            <a:pPr marL="0" indent="0" algn="l" rtl="0">
              <a:spcBef>
                <a:spcPts val="0"/>
              </a:spcBef>
              <a:buNone/>
            </a:pPr>
            <a:r>
              <a:rPr lang="en-US" b="1" dirty="0"/>
              <a:t>3) Las Leyes (Capítulos 12-28)</a:t>
            </a:r>
          </a:p>
          <a:p>
            <a:pPr marL="568325" algn="l" rtl="0">
              <a:spcBef>
                <a:spcPts val="0"/>
              </a:spcBef>
            </a:pPr>
            <a:r>
              <a:rPr lang="en-US" dirty="0"/>
              <a:t>Sacrificio (Deuteronomio 12)</a:t>
            </a:r>
          </a:p>
          <a:p>
            <a:pPr marL="568325" algn="l" rtl="0">
              <a:spcBef>
                <a:spcPts val="0"/>
              </a:spcBef>
            </a:pPr>
            <a:r>
              <a:rPr lang="en-US" dirty="0" err="1" smtClean="0"/>
              <a:t>Aceptación</a:t>
            </a:r>
            <a:r>
              <a:rPr lang="en-US" dirty="0" smtClean="0"/>
              <a:t> de la </a:t>
            </a:r>
            <a:r>
              <a:rPr lang="en-US" dirty="0"/>
              <a:t>idolatría (Deuteronomio 13)</a:t>
            </a:r>
          </a:p>
          <a:p>
            <a:pPr marL="568325" algn="l" rtl="0">
              <a:spcBef>
                <a:spcPts val="0"/>
              </a:spcBef>
            </a:pPr>
            <a:r>
              <a:rPr lang="en-US" dirty="0"/>
              <a:t>Alimentos aceptables y prohibidos (Deuteronomio 14:3-21)</a:t>
            </a:r>
          </a:p>
          <a:p>
            <a:pPr marL="568325" algn="l" rtl="0">
              <a:spcBef>
                <a:spcPts val="0"/>
              </a:spcBef>
            </a:pPr>
            <a:r>
              <a:rPr lang="en-US" dirty="0"/>
              <a:t>Diezmos (Deuteronomio 14:22-29)</a:t>
            </a:r>
          </a:p>
          <a:p>
            <a:pPr marL="568325" algn="l" rtl="0">
              <a:spcBef>
                <a:spcPts val="0"/>
              </a:spcBef>
            </a:pPr>
            <a:r>
              <a:rPr lang="en-US" dirty="0"/>
              <a:t>Año de </a:t>
            </a:r>
            <a:r>
              <a:rPr lang="en-US" dirty="0" err="1" smtClean="0"/>
              <a:t>liberación</a:t>
            </a:r>
            <a:r>
              <a:rPr lang="en-US" dirty="0" smtClean="0"/>
              <a:t> </a:t>
            </a:r>
            <a:r>
              <a:rPr lang="en-US" dirty="0"/>
              <a:t>(Deuteronomio 15:1-11)</a:t>
            </a:r>
          </a:p>
          <a:p>
            <a:pPr marL="568325" algn="l" rtl="0">
              <a:spcBef>
                <a:spcPts val="0"/>
              </a:spcBef>
            </a:pPr>
            <a:r>
              <a:rPr lang="en-US" dirty="0"/>
              <a:t>Liberación de esclavos (Deuteronomio 15:12-18)</a:t>
            </a:r>
          </a:p>
          <a:p>
            <a:pPr marL="568325" algn="l" rtl="0">
              <a:spcBef>
                <a:spcPts val="0"/>
              </a:spcBef>
            </a:pPr>
            <a:r>
              <a:rPr lang="en-US" dirty="0"/>
              <a:t>Primogénitos de vacas y ovejas (Deuteronomio 15:19-23)</a:t>
            </a:r>
          </a:p>
          <a:p>
            <a:pPr marL="568325" algn="l" rtl="0">
              <a:spcBef>
                <a:spcPts val="0"/>
              </a:spcBef>
            </a:pPr>
            <a:r>
              <a:rPr lang="en-US" dirty="0"/>
              <a:t>Fiestas y </a:t>
            </a:r>
            <a:r>
              <a:rPr lang="en-US" dirty="0" err="1" smtClean="0"/>
              <a:t>festivales</a:t>
            </a:r>
            <a:r>
              <a:rPr lang="en-US" dirty="0" smtClean="0"/>
              <a:t> </a:t>
            </a:r>
            <a:r>
              <a:rPr lang="en-US" dirty="0" err="1" smtClean="0"/>
              <a:t>anuales</a:t>
            </a:r>
            <a:r>
              <a:rPr lang="en-US" dirty="0" smtClean="0"/>
              <a:t> </a:t>
            </a:r>
            <a:r>
              <a:rPr lang="en-US" dirty="0"/>
              <a:t>de </a:t>
            </a:r>
            <a:r>
              <a:rPr lang="en-US" dirty="0" err="1" smtClean="0"/>
              <a:t>peregrinación</a:t>
            </a:r>
            <a:r>
              <a:rPr lang="en-US" dirty="0" smtClean="0"/>
              <a:t> </a:t>
            </a:r>
            <a:r>
              <a:rPr lang="en-US" dirty="0"/>
              <a:t>(Deuteronomio 16:1-17)</a:t>
            </a:r>
          </a:p>
          <a:p>
            <a:pPr marL="568325" algn="l" rtl="0">
              <a:spcBef>
                <a:spcPts val="0"/>
              </a:spcBef>
            </a:pPr>
            <a:r>
              <a:rPr lang="en-US" dirty="0"/>
              <a:t>Líderes de la </a:t>
            </a:r>
            <a:r>
              <a:rPr lang="en-US" dirty="0" err="1" smtClean="0"/>
              <a:t>nación</a:t>
            </a:r>
            <a:r>
              <a:rPr lang="en-US" dirty="0" smtClean="0"/>
              <a:t> </a:t>
            </a:r>
            <a:r>
              <a:rPr lang="en-US" dirty="0"/>
              <a:t>(Deuteronomio 16:18-28:22)</a:t>
            </a:r>
          </a:p>
          <a:p>
            <a:pPr marL="568325" algn="l" rtl="0">
              <a:spcBef>
                <a:spcPts val="0"/>
              </a:spcBef>
            </a:pPr>
            <a:r>
              <a:rPr lang="en-US" dirty="0"/>
              <a:t>Derecho de </a:t>
            </a:r>
            <a:r>
              <a:rPr lang="en-US" dirty="0" err="1" smtClean="0"/>
              <a:t>asilo</a:t>
            </a:r>
            <a:r>
              <a:rPr lang="en-US" dirty="0" smtClean="0"/>
              <a:t> </a:t>
            </a:r>
            <a:r>
              <a:rPr lang="en-US" dirty="0"/>
              <a:t>(Deuteronomio 19)</a:t>
            </a:r>
          </a:p>
          <a:p>
            <a:pPr marL="568325" algn="l" rtl="0">
              <a:spcBef>
                <a:spcPts val="0"/>
              </a:spcBef>
            </a:pPr>
            <a:r>
              <a:rPr lang="en-US" dirty="0"/>
              <a:t>Conducta de </a:t>
            </a:r>
            <a:r>
              <a:rPr lang="en-US" dirty="0" err="1" smtClean="0"/>
              <a:t>guerra</a:t>
            </a:r>
            <a:r>
              <a:rPr lang="en-US" dirty="0" smtClean="0"/>
              <a:t> </a:t>
            </a:r>
            <a:r>
              <a:rPr lang="en-US" dirty="0"/>
              <a:t>(Deuteronomio 20, 21:10-14, 23:9-14)</a:t>
            </a:r>
          </a:p>
          <a:p>
            <a:pPr marL="568325" algn="l" rtl="0">
              <a:spcBef>
                <a:spcPts val="0"/>
              </a:spcBef>
            </a:pPr>
            <a:r>
              <a:rPr lang="en-US" dirty="0"/>
              <a:t>Matrimonio y </a:t>
            </a:r>
            <a:r>
              <a:rPr lang="en-US" dirty="0" err="1" smtClean="0"/>
              <a:t>vida</a:t>
            </a:r>
            <a:r>
              <a:rPr lang="en-US" dirty="0" smtClean="0"/>
              <a:t> familiar </a:t>
            </a:r>
            <a:r>
              <a:rPr lang="en-US" dirty="0"/>
              <a:t>(Deuteronomio 21, 22, 24:1-4, 25:5-10)</a:t>
            </a:r>
          </a:p>
          <a:p>
            <a:pPr marL="568325" algn="l" rtl="0">
              <a:spcBef>
                <a:spcPts val="0"/>
              </a:spcBef>
            </a:pPr>
            <a:r>
              <a:rPr lang="en-US" dirty="0" err="1"/>
              <a:t>Regulaciones</a:t>
            </a:r>
            <a:r>
              <a:rPr lang="en-US" dirty="0"/>
              <a:t> </a:t>
            </a:r>
            <a:r>
              <a:rPr lang="en-US" dirty="0" err="1" smtClean="0"/>
              <a:t>humanitarias</a:t>
            </a:r>
            <a:r>
              <a:rPr lang="en-US" dirty="0" smtClean="0"/>
              <a:t> </a:t>
            </a:r>
            <a:r>
              <a:rPr lang="en-US" dirty="0"/>
              <a:t>(Deuteronomio 21, 22, 24, 25)</a:t>
            </a:r>
          </a:p>
          <a:p>
            <a:pPr marL="568325" algn="l" rtl="0">
              <a:spcBef>
                <a:spcPts val="0"/>
              </a:spcBef>
            </a:pPr>
            <a:r>
              <a:rPr lang="en-US" dirty="0"/>
              <a:t>Bendiciones y maldiciones sobre el pueblo (Deuteronomio 27)</a:t>
            </a:r>
          </a:p>
          <a:p>
            <a:pPr marL="568325" algn="l" rtl="0">
              <a:spcBef>
                <a:spcPts val="0"/>
              </a:spcBef>
            </a:pPr>
            <a:r>
              <a:rPr lang="en-US" dirty="0"/>
              <a:t>Resultados de la </a:t>
            </a:r>
            <a:r>
              <a:rPr lang="en-US" dirty="0" err="1" smtClean="0"/>
              <a:t>observancia</a:t>
            </a:r>
            <a:r>
              <a:rPr lang="en-US" dirty="0" smtClean="0"/>
              <a:t> </a:t>
            </a:r>
            <a:r>
              <a:rPr lang="en-US" dirty="0"/>
              <a:t>y el </a:t>
            </a:r>
            <a:r>
              <a:rPr lang="en-US" dirty="0" err="1" smtClean="0"/>
              <a:t>descuido</a:t>
            </a:r>
            <a:r>
              <a:rPr lang="en-US" dirty="0" smtClean="0"/>
              <a:t> </a:t>
            </a:r>
            <a:r>
              <a:rPr lang="en-US" dirty="0"/>
              <a:t>(Deuteronomio 28)</a:t>
            </a:r>
          </a:p>
          <a:p>
            <a:pPr marL="0" indent="0" algn="l" rtl="0">
              <a:spcBef>
                <a:spcPts val="0"/>
              </a:spcBef>
              <a:buNone/>
            </a:pPr>
            <a:r>
              <a:rPr lang="en-US" b="1" dirty="0"/>
              <a:t>4) Los </a:t>
            </a:r>
            <a:r>
              <a:rPr lang="en-US" b="1" dirty="0" err="1" smtClean="0"/>
              <a:t>últimos</a:t>
            </a:r>
            <a:r>
              <a:rPr lang="en-US" b="1" dirty="0" smtClean="0"/>
              <a:t> </a:t>
            </a:r>
            <a:r>
              <a:rPr lang="en-US" b="1" dirty="0" err="1" smtClean="0"/>
              <a:t>días</a:t>
            </a:r>
            <a:r>
              <a:rPr lang="en-US" b="1" dirty="0" smtClean="0"/>
              <a:t> </a:t>
            </a:r>
            <a:r>
              <a:rPr lang="en-US" b="1" dirty="0"/>
              <a:t>de Moisés (Capítulos 29-34)</a:t>
            </a:r>
          </a:p>
          <a:p>
            <a:pPr marL="568325" algn="l" rtl="0">
              <a:spcBef>
                <a:spcPts val="0"/>
              </a:spcBef>
            </a:pPr>
            <a:r>
              <a:rPr lang="en-US" sz="2700" dirty="0"/>
              <a:t>Tercer discurso (Deuteronomio 29-30)</a:t>
            </a:r>
          </a:p>
          <a:p>
            <a:pPr marL="568325" algn="l" rtl="0">
              <a:spcBef>
                <a:spcPts val="0"/>
              </a:spcBef>
            </a:pPr>
            <a:r>
              <a:rPr lang="en-US" sz="2700" dirty="0"/>
              <a:t>Últimas palabras y hechos de Moisés (Deuteronomio 31-33)</a:t>
            </a:r>
          </a:p>
          <a:p>
            <a:pPr marL="568325" algn="l" rtl="0">
              <a:spcBef>
                <a:spcPts val="0"/>
              </a:spcBef>
            </a:pPr>
            <a:r>
              <a:rPr lang="en-US" sz="2700" dirty="0"/>
              <a:t>Muerte y sepultura de Moisés (Deuteronomio 34)</a:t>
            </a:r>
          </a:p>
          <a:p>
            <a:pPr marL="0" indent="0" algn="l" rtl="0">
              <a:spcBef>
                <a:spcPts val="0"/>
              </a:spcBef>
              <a:buNone/>
            </a:pPr>
            <a:endParaRPr lang="en-US" dirty="0"/>
          </a:p>
        </p:txBody>
      </p:sp>
      <p:sp>
        <p:nvSpPr>
          <p:cNvPr id="4" name="Footer Placeholder 3"/>
          <p:cNvSpPr>
            <a:spLocks noGrp="1"/>
          </p:cNvSpPr>
          <p:nvPr>
            <p:ph type="ftr" sz="quarter" idx="11"/>
          </p:nvPr>
        </p:nvSpPr>
        <p:spPr/>
        <p:txBody>
          <a:bodyPr/>
          <a:lstStyle/>
          <a:p>
            <a:pPr algn="l" rtl="0"/>
            <a:r>
              <a:rPr lang="en-US"/>
              <a:t>Otoño 2016 – Embry Hills</a:t>
            </a:r>
            <a:endParaRPr lang="en-US" dirty="0"/>
          </a:p>
        </p:txBody>
      </p:sp>
      <p:sp>
        <p:nvSpPr>
          <p:cNvPr id="5" name="Slide Number Placeholder 4"/>
          <p:cNvSpPr>
            <a:spLocks noGrp="1"/>
          </p:cNvSpPr>
          <p:nvPr>
            <p:ph type="sldNum" sz="quarter" idx="12"/>
          </p:nvPr>
        </p:nvSpPr>
        <p:spPr/>
        <p:txBody>
          <a:bodyPr/>
          <a:lstStyle/>
          <a:p>
            <a:fld id="{0EA2A63B-FBD4-445B-90B6-CB2DE89400B4}" type="slidenum">
              <a:rPr lang="en-US" smtClean="0"/>
              <a:pPr algn="l" rtl="0"/>
              <a:t>18</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Tree>
    <p:extLst>
      <p:ext uri="{BB962C8B-B14F-4D97-AF65-F5344CB8AC3E}">
        <p14:creationId xmlns:p14="http://schemas.microsoft.com/office/powerpoint/2010/main" val="29881381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l" rtl="0"/>
            <a:r>
              <a:rPr lang="en-US"/>
              <a:t>Otoño 2016 – Embry Hills</a:t>
            </a:r>
          </a:p>
        </p:txBody>
      </p:sp>
      <p:sp>
        <p:nvSpPr>
          <p:cNvPr id="3" name="Slide Number Placeholder 2"/>
          <p:cNvSpPr>
            <a:spLocks noGrp="1"/>
          </p:cNvSpPr>
          <p:nvPr>
            <p:ph type="sldNum" sz="quarter" idx="12"/>
          </p:nvPr>
        </p:nvSpPr>
        <p:spPr/>
        <p:txBody>
          <a:bodyPr/>
          <a:lstStyle/>
          <a:p>
            <a:pPr algn="l" rtl="0"/>
            <a:fld id="{0EA2A63B-FBD4-445B-90B6-CB2DE89400B4}" type="slidenum">
              <a:rPr lang="en-US" smtClean="0"/>
              <a:t>19</a:t>
            </a:fld>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pic>
        <p:nvPicPr>
          <p:cNvPr id="4" name="Picture 3"/>
          <p:cNvPicPr>
            <a:picLocks noChangeAspect="1"/>
          </p:cNvPicPr>
          <p:nvPr/>
        </p:nvPicPr>
        <p:blipFill>
          <a:blip r:embed="rId3"/>
          <a:stretch>
            <a:fillRect/>
          </a:stretch>
        </p:blipFill>
        <p:spPr>
          <a:xfrm>
            <a:off x="-16329" y="0"/>
            <a:ext cx="12200982" cy="6866354"/>
          </a:xfrm>
          <a:prstGeom prst="rect">
            <a:avLst/>
          </a:prstGeom>
        </p:spPr>
      </p:pic>
    </p:spTree>
    <p:extLst>
      <p:ext uri="{BB962C8B-B14F-4D97-AF65-F5344CB8AC3E}">
        <p14:creationId xmlns:p14="http://schemas.microsoft.com/office/powerpoint/2010/main" val="14309845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092" y="134713"/>
            <a:ext cx="8694463" cy="496009"/>
          </a:xfrm>
        </p:spPr>
        <p:txBody>
          <a:bodyPr>
            <a:noAutofit/>
          </a:bodyPr>
          <a:lstStyle/>
          <a:p>
            <a:pPr algn="l" rtl="0"/>
            <a:r>
              <a:rPr lang="en-US" sz="4400" dirty="0"/>
              <a:t>Horario de clase</a:t>
            </a:r>
          </a:p>
        </p:txBody>
      </p:sp>
      <p:sp>
        <p:nvSpPr>
          <p:cNvPr id="5" name="Footer Placeholder 4"/>
          <p:cNvSpPr>
            <a:spLocks noGrp="1"/>
          </p:cNvSpPr>
          <p:nvPr>
            <p:ph type="ftr" sz="quarter" idx="11"/>
          </p:nvPr>
        </p:nvSpPr>
        <p:spPr/>
        <p:txBody>
          <a:bodyPr/>
          <a:lstStyle/>
          <a:p>
            <a:pPr algn="l" rtl="0"/>
            <a:r>
              <a:rPr lang="en-US" dirty="0"/>
              <a:t>Otoño 2016 – Embry Hills</a:t>
            </a:r>
          </a:p>
        </p:txBody>
      </p:sp>
      <p:sp>
        <p:nvSpPr>
          <p:cNvPr id="6" name="Slide Number Placeholder 5"/>
          <p:cNvSpPr>
            <a:spLocks noGrp="1"/>
          </p:cNvSpPr>
          <p:nvPr>
            <p:ph type="sldNum" sz="quarter" idx="12"/>
          </p:nvPr>
        </p:nvSpPr>
        <p:spPr/>
        <p:txBody>
          <a:bodyPr/>
          <a:lstStyle/>
          <a:p>
            <a:fld id="{0EA2A63B-FBD4-445B-90B6-CB2DE89400B4}" type="slidenum">
              <a:rPr lang="en-US" smtClean="0"/>
              <a:pPr algn="l" rtl="0"/>
              <a:t>2</a:t>
            </a:fld>
            <a:endParaRPr lang="en-US"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graphicFrame>
        <p:nvGraphicFramePr>
          <p:cNvPr id="3" name="Table 2"/>
          <p:cNvGraphicFramePr>
            <a:graphicFrameLocks noGrp="1"/>
          </p:cNvGraphicFramePr>
          <p:nvPr>
            <p:extLst>
              <p:ext uri="{D42A27DB-BD31-4B8C-83A1-F6EECF244321}">
                <p14:modId xmlns:p14="http://schemas.microsoft.com/office/powerpoint/2010/main" val="1957946398"/>
              </p:ext>
            </p:extLst>
          </p:nvPr>
        </p:nvGraphicFramePr>
        <p:xfrm>
          <a:off x="304800" y="728031"/>
          <a:ext cx="11734800" cy="5943600"/>
        </p:xfrm>
        <a:graphic>
          <a:graphicData uri="http://schemas.openxmlformats.org/drawingml/2006/table">
            <a:tbl>
              <a:tblPr firstRow="1" firstCol="1" bandRow="1">
                <a:tableStyleId>{5C22544A-7EE6-4342-B048-85BDC9FD1C3A}</a:tableStyleId>
              </a:tblPr>
              <a:tblGrid>
                <a:gridCol w="1142714"/>
                <a:gridCol w="1728722"/>
                <a:gridCol w="1391768"/>
                <a:gridCol w="7471596"/>
              </a:tblGrid>
              <a:tr h="382924">
                <a:tc>
                  <a:txBody>
                    <a:bodyPr/>
                    <a:lstStyle/>
                    <a:p>
                      <a:pPr marL="0" marR="0" algn="ctr">
                        <a:spcBef>
                          <a:spcPts val="0"/>
                        </a:spcBef>
                        <a:spcAft>
                          <a:spcPts val="0"/>
                        </a:spcAft>
                      </a:pPr>
                      <a:r>
                        <a:rPr lang="en-US" sz="2600">
                          <a:effectLst/>
                        </a:rPr>
                        <a:t>Día</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Fecha</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Lección</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Título de la lección</a:t>
                      </a:r>
                      <a:endParaRPr lang="en-US" sz="2600">
                        <a:effectLst/>
                        <a:latin typeface="Times New Roman" panose="02020603050405020304" pitchFamily="18" charset="0"/>
                        <a:ea typeface="Times New Roman" panose="02020603050405020304" pitchFamily="18" charset="0"/>
                      </a:endParaRPr>
                    </a:p>
                  </a:txBody>
                  <a:tcPr marL="68580" marR="68580" marT="0" marB="0" anchor="b"/>
                </a:tc>
              </a:tr>
              <a:tr h="382924">
                <a:tc>
                  <a:txBody>
                    <a:bodyPr/>
                    <a:lstStyle/>
                    <a:p>
                      <a:pPr marL="0" marR="0">
                        <a:spcBef>
                          <a:spcPts val="0"/>
                        </a:spcBef>
                        <a:spcAft>
                          <a:spcPts val="0"/>
                        </a:spcAft>
                      </a:pPr>
                      <a:r>
                        <a:rPr lang="en-US" sz="2600">
                          <a:effectLst/>
                        </a:rPr>
                        <a:t>Dom</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30 de oct</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1</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s-ES" sz="2600">
                          <a:effectLst/>
                        </a:rPr>
                        <a:t>Introducción - Contexto histórico y literario</a:t>
                      </a:r>
                      <a:endParaRPr lang="en-US" sz="2600">
                        <a:effectLst/>
                        <a:latin typeface="Times New Roman" panose="02020603050405020304" pitchFamily="18" charset="0"/>
                        <a:ea typeface="Times New Roman" panose="02020603050405020304" pitchFamily="18" charset="0"/>
                      </a:endParaRPr>
                    </a:p>
                  </a:txBody>
                  <a:tcPr marL="68580" marR="68580" marT="0" marB="0" anchor="b"/>
                </a:tc>
              </a:tr>
              <a:tr h="382924">
                <a:tc>
                  <a:txBody>
                    <a:bodyPr/>
                    <a:lstStyle/>
                    <a:p>
                      <a:pPr marL="0" marR="0">
                        <a:spcBef>
                          <a:spcPts val="0"/>
                        </a:spcBef>
                        <a:spcAft>
                          <a:spcPts val="0"/>
                        </a:spcAft>
                      </a:pPr>
                      <a:r>
                        <a:rPr lang="en-US" sz="2600">
                          <a:effectLst/>
                        </a:rPr>
                        <a:t>Miér</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2 de nov</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2</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600">
                          <a:effectLst/>
                        </a:rPr>
                        <a:t>Historia de Israel relatada (1:1-4:49)</a:t>
                      </a:r>
                      <a:endParaRPr lang="en-US" sz="2600">
                        <a:effectLst/>
                        <a:latin typeface="Times New Roman" panose="02020603050405020304" pitchFamily="18" charset="0"/>
                        <a:ea typeface="Times New Roman" panose="02020603050405020304" pitchFamily="18" charset="0"/>
                      </a:endParaRPr>
                    </a:p>
                  </a:txBody>
                  <a:tcPr marL="68580" marR="68580" marT="0" marB="0" anchor="b"/>
                </a:tc>
              </a:tr>
              <a:tr h="382924">
                <a:tc>
                  <a:txBody>
                    <a:bodyPr/>
                    <a:lstStyle/>
                    <a:p>
                      <a:pPr marL="0" marR="0">
                        <a:spcBef>
                          <a:spcPts val="0"/>
                        </a:spcBef>
                        <a:spcAft>
                          <a:spcPts val="0"/>
                        </a:spcAft>
                      </a:pPr>
                      <a:r>
                        <a:rPr lang="en-US" sz="2600">
                          <a:effectLst/>
                        </a:rPr>
                        <a:t>Dom</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6 de nov</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3</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s-ES" sz="2600">
                          <a:effectLst/>
                        </a:rPr>
                        <a:t>Los mandamientos y el pacto (5:1-7:26)</a:t>
                      </a:r>
                      <a:endParaRPr lang="en-US" sz="2600">
                        <a:effectLst/>
                        <a:latin typeface="Times New Roman" panose="02020603050405020304" pitchFamily="18" charset="0"/>
                        <a:ea typeface="Times New Roman" panose="02020603050405020304" pitchFamily="18" charset="0"/>
                      </a:endParaRPr>
                    </a:p>
                  </a:txBody>
                  <a:tcPr marL="68580" marR="68580" marT="0" marB="0" anchor="b"/>
                </a:tc>
              </a:tr>
              <a:tr h="382924">
                <a:tc>
                  <a:txBody>
                    <a:bodyPr/>
                    <a:lstStyle/>
                    <a:p>
                      <a:pPr marL="0" marR="0">
                        <a:spcBef>
                          <a:spcPts val="0"/>
                        </a:spcBef>
                        <a:spcAft>
                          <a:spcPts val="0"/>
                        </a:spcAft>
                      </a:pPr>
                      <a:r>
                        <a:rPr lang="en-US" sz="2600">
                          <a:effectLst/>
                        </a:rPr>
                        <a:t>Miér</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9 de nov</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4</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s-ES" sz="2600">
                          <a:effectLst/>
                        </a:rPr>
                        <a:t>Historia y exhortación a la obediencia (8:1-11:32)</a:t>
                      </a:r>
                      <a:endParaRPr lang="en-US" sz="2600">
                        <a:effectLst/>
                        <a:latin typeface="Times New Roman" panose="02020603050405020304" pitchFamily="18" charset="0"/>
                        <a:ea typeface="Times New Roman" panose="02020603050405020304" pitchFamily="18" charset="0"/>
                      </a:endParaRPr>
                    </a:p>
                  </a:txBody>
                  <a:tcPr marL="68580" marR="68580" marT="0" marB="0" anchor="b"/>
                </a:tc>
              </a:tr>
              <a:tr h="382924">
                <a:tc>
                  <a:txBody>
                    <a:bodyPr/>
                    <a:lstStyle/>
                    <a:p>
                      <a:pPr marL="0" marR="0">
                        <a:spcBef>
                          <a:spcPts val="0"/>
                        </a:spcBef>
                        <a:spcAft>
                          <a:spcPts val="0"/>
                        </a:spcAft>
                      </a:pPr>
                      <a:r>
                        <a:rPr lang="en-US" sz="2600">
                          <a:effectLst/>
                        </a:rPr>
                        <a:t>Dom</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13 de nov</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5</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600">
                          <a:effectLst/>
                        </a:rPr>
                        <a:t>Leyes para el culto (12:1-16:17)</a:t>
                      </a:r>
                      <a:endParaRPr lang="en-US" sz="2600">
                        <a:effectLst/>
                        <a:latin typeface="Times New Roman" panose="02020603050405020304" pitchFamily="18" charset="0"/>
                        <a:ea typeface="Times New Roman" panose="02020603050405020304" pitchFamily="18" charset="0"/>
                      </a:endParaRPr>
                    </a:p>
                  </a:txBody>
                  <a:tcPr marL="68580" marR="68580" marT="0" marB="0" anchor="b"/>
                </a:tc>
              </a:tr>
              <a:tr h="382924">
                <a:tc>
                  <a:txBody>
                    <a:bodyPr/>
                    <a:lstStyle/>
                    <a:p>
                      <a:pPr marL="0" marR="0">
                        <a:spcBef>
                          <a:spcPts val="0"/>
                        </a:spcBef>
                        <a:spcAft>
                          <a:spcPts val="0"/>
                        </a:spcAft>
                      </a:pPr>
                      <a:r>
                        <a:rPr lang="en-US" sz="2600">
                          <a:effectLst/>
                        </a:rPr>
                        <a:t>Miér</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16 de nov</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6</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600">
                          <a:effectLst/>
                        </a:rPr>
                        <a:t>Leyes para el liderazgo (16:18-18:22)</a:t>
                      </a:r>
                      <a:endParaRPr lang="en-US" sz="2600">
                        <a:effectLst/>
                        <a:latin typeface="Times New Roman" panose="02020603050405020304" pitchFamily="18" charset="0"/>
                        <a:ea typeface="Times New Roman" panose="02020603050405020304" pitchFamily="18" charset="0"/>
                      </a:endParaRPr>
                    </a:p>
                  </a:txBody>
                  <a:tcPr marL="68580" marR="68580" marT="0" marB="0" anchor="b"/>
                </a:tc>
              </a:tr>
              <a:tr h="382924">
                <a:tc>
                  <a:txBody>
                    <a:bodyPr/>
                    <a:lstStyle/>
                    <a:p>
                      <a:pPr marL="0" marR="0">
                        <a:spcBef>
                          <a:spcPts val="0"/>
                        </a:spcBef>
                        <a:spcAft>
                          <a:spcPts val="0"/>
                        </a:spcAft>
                      </a:pPr>
                      <a:r>
                        <a:rPr lang="en-US" sz="2600">
                          <a:effectLst/>
                        </a:rPr>
                        <a:t>Dom</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20 de nov</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7</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s-ES" sz="2600">
                          <a:effectLst/>
                        </a:rPr>
                        <a:t>Leyes para la vida comunitaria – parte 1 (19:1-22:30)</a:t>
                      </a:r>
                      <a:endParaRPr lang="en-US" sz="2600">
                        <a:effectLst/>
                        <a:latin typeface="Times New Roman" panose="02020603050405020304" pitchFamily="18" charset="0"/>
                        <a:ea typeface="Times New Roman" panose="02020603050405020304" pitchFamily="18" charset="0"/>
                      </a:endParaRPr>
                    </a:p>
                  </a:txBody>
                  <a:tcPr marL="68580" marR="68580" marT="0" marB="0" anchor="b"/>
                </a:tc>
              </a:tr>
              <a:tr h="382924">
                <a:tc>
                  <a:txBody>
                    <a:bodyPr/>
                    <a:lstStyle/>
                    <a:p>
                      <a:pPr marL="0" marR="0">
                        <a:spcBef>
                          <a:spcPts val="0"/>
                        </a:spcBef>
                        <a:spcAft>
                          <a:spcPts val="0"/>
                        </a:spcAft>
                      </a:pPr>
                      <a:r>
                        <a:rPr lang="en-US" sz="2600">
                          <a:effectLst/>
                        </a:rPr>
                        <a:t>Miér</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23 de nov</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endParaRPr lang="en-US" sz="2600">
                        <a:effectLst/>
                        <a:latin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600">
                          <a:effectLst/>
                        </a:rPr>
                        <a:t>(no hay clase)</a:t>
                      </a:r>
                      <a:endParaRPr lang="en-US" sz="2600">
                        <a:effectLst/>
                        <a:latin typeface="Times New Roman" panose="02020603050405020304" pitchFamily="18" charset="0"/>
                        <a:ea typeface="Times New Roman" panose="02020603050405020304" pitchFamily="18" charset="0"/>
                      </a:endParaRPr>
                    </a:p>
                  </a:txBody>
                  <a:tcPr marL="68580" marR="68580" marT="0" marB="0" anchor="b"/>
                </a:tc>
              </a:tr>
              <a:tr h="382924">
                <a:tc>
                  <a:txBody>
                    <a:bodyPr/>
                    <a:lstStyle/>
                    <a:p>
                      <a:pPr marL="0" marR="0">
                        <a:spcBef>
                          <a:spcPts val="0"/>
                        </a:spcBef>
                        <a:spcAft>
                          <a:spcPts val="0"/>
                        </a:spcAft>
                      </a:pPr>
                      <a:r>
                        <a:rPr lang="en-US" sz="2600">
                          <a:effectLst/>
                        </a:rPr>
                        <a:t>Dom</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27 de nov</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8</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s-ES" sz="2600">
                          <a:effectLst/>
                        </a:rPr>
                        <a:t>Leyes para la vida comunitaria – parte 2 (23:1-26:19)</a:t>
                      </a:r>
                      <a:endParaRPr lang="en-US" sz="2600">
                        <a:effectLst/>
                        <a:latin typeface="Times New Roman" panose="02020603050405020304" pitchFamily="18" charset="0"/>
                        <a:ea typeface="Times New Roman" panose="02020603050405020304" pitchFamily="18" charset="0"/>
                      </a:endParaRPr>
                    </a:p>
                  </a:txBody>
                  <a:tcPr marL="68580" marR="68580" marT="0" marB="0" anchor="b"/>
                </a:tc>
              </a:tr>
              <a:tr h="382924">
                <a:tc>
                  <a:txBody>
                    <a:bodyPr/>
                    <a:lstStyle/>
                    <a:p>
                      <a:pPr marL="0" marR="0">
                        <a:spcBef>
                          <a:spcPts val="0"/>
                        </a:spcBef>
                        <a:spcAft>
                          <a:spcPts val="0"/>
                        </a:spcAft>
                      </a:pPr>
                      <a:r>
                        <a:rPr lang="en-US" sz="2600">
                          <a:effectLst/>
                        </a:rPr>
                        <a:t>Miér</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30 de nov</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9</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600">
                          <a:effectLst/>
                        </a:rPr>
                        <a:t>Bendiciones y maldiciones (27:1-30:20)</a:t>
                      </a:r>
                      <a:endParaRPr lang="en-US" sz="2600">
                        <a:effectLst/>
                        <a:latin typeface="Times New Roman" panose="02020603050405020304" pitchFamily="18" charset="0"/>
                        <a:ea typeface="Times New Roman" panose="02020603050405020304" pitchFamily="18" charset="0"/>
                      </a:endParaRPr>
                    </a:p>
                  </a:txBody>
                  <a:tcPr marL="68580" marR="68580" marT="0" marB="0" anchor="b"/>
                </a:tc>
              </a:tr>
              <a:tr h="382924">
                <a:tc>
                  <a:txBody>
                    <a:bodyPr/>
                    <a:lstStyle/>
                    <a:p>
                      <a:pPr marL="0" marR="0">
                        <a:spcBef>
                          <a:spcPts val="0"/>
                        </a:spcBef>
                        <a:spcAft>
                          <a:spcPts val="0"/>
                        </a:spcAft>
                      </a:pPr>
                      <a:r>
                        <a:rPr lang="en-US" sz="2600">
                          <a:effectLst/>
                        </a:rPr>
                        <a:t>Dom</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4 de dic</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10</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600">
                          <a:effectLst/>
                        </a:rPr>
                        <a:t>Josué comisionado (31:1-29)</a:t>
                      </a:r>
                      <a:endParaRPr lang="en-US" sz="2600">
                        <a:effectLst/>
                        <a:latin typeface="Times New Roman" panose="02020603050405020304" pitchFamily="18" charset="0"/>
                        <a:ea typeface="Times New Roman" panose="02020603050405020304" pitchFamily="18" charset="0"/>
                      </a:endParaRPr>
                    </a:p>
                  </a:txBody>
                  <a:tcPr marL="68580" marR="68580" marT="0" marB="0" anchor="b"/>
                </a:tc>
              </a:tr>
              <a:tr h="382924">
                <a:tc>
                  <a:txBody>
                    <a:bodyPr/>
                    <a:lstStyle/>
                    <a:p>
                      <a:pPr marL="0" marR="0">
                        <a:spcBef>
                          <a:spcPts val="0"/>
                        </a:spcBef>
                        <a:spcAft>
                          <a:spcPts val="0"/>
                        </a:spcAft>
                      </a:pPr>
                      <a:r>
                        <a:rPr lang="en-US" sz="2600">
                          <a:effectLst/>
                        </a:rPr>
                        <a:t>Miér</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7 de dic</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11</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s-ES" sz="2600">
                          <a:effectLst/>
                        </a:rPr>
                        <a:t>Cántico, bendición y muerte de Moisés (31:30-34:12)</a:t>
                      </a:r>
                      <a:endParaRPr lang="en-US" sz="2600">
                        <a:effectLst/>
                        <a:latin typeface="Times New Roman" panose="02020603050405020304" pitchFamily="18" charset="0"/>
                        <a:ea typeface="Times New Roman" panose="02020603050405020304" pitchFamily="18" charset="0"/>
                      </a:endParaRPr>
                    </a:p>
                  </a:txBody>
                  <a:tcPr marL="68580" marR="68580" marT="0" marB="0" anchor="b"/>
                </a:tc>
              </a:tr>
              <a:tr h="382924">
                <a:tc>
                  <a:txBody>
                    <a:bodyPr/>
                    <a:lstStyle/>
                    <a:p>
                      <a:pPr marL="0" marR="0">
                        <a:spcBef>
                          <a:spcPts val="0"/>
                        </a:spcBef>
                        <a:spcAft>
                          <a:spcPts val="0"/>
                        </a:spcAft>
                      </a:pPr>
                      <a:r>
                        <a:rPr lang="en-US" sz="2600">
                          <a:effectLst/>
                        </a:rPr>
                        <a:t>Dom</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11 de dic</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12</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600">
                          <a:effectLst/>
                        </a:rPr>
                        <a:t>Repaso – Proyecto A</a:t>
                      </a:r>
                      <a:endParaRPr lang="en-US" sz="2600">
                        <a:effectLst/>
                        <a:latin typeface="Times New Roman" panose="02020603050405020304" pitchFamily="18" charset="0"/>
                        <a:ea typeface="Times New Roman" panose="02020603050405020304" pitchFamily="18" charset="0"/>
                      </a:endParaRPr>
                    </a:p>
                  </a:txBody>
                  <a:tcPr marL="68580" marR="68580" marT="0" marB="0" anchor="b"/>
                </a:tc>
              </a:tr>
              <a:tr h="382924">
                <a:tc>
                  <a:txBody>
                    <a:bodyPr/>
                    <a:lstStyle/>
                    <a:p>
                      <a:pPr marL="0" marR="0">
                        <a:spcBef>
                          <a:spcPts val="0"/>
                        </a:spcBef>
                        <a:spcAft>
                          <a:spcPts val="0"/>
                        </a:spcAft>
                      </a:pPr>
                      <a:r>
                        <a:rPr lang="en-US" sz="2600">
                          <a:effectLst/>
                        </a:rPr>
                        <a:t>Miér</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14 de dic</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13</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600" dirty="0" err="1">
                          <a:effectLst/>
                        </a:rPr>
                        <a:t>Repaso</a:t>
                      </a:r>
                      <a:r>
                        <a:rPr lang="en-US" sz="2600" dirty="0">
                          <a:effectLst/>
                        </a:rPr>
                        <a:t> – Proyecto B</a:t>
                      </a:r>
                      <a:endParaRPr lang="en-US" sz="2600" dirty="0">
                        <a:effectLst/>
                        <a:latin typeface="Times New Roman" panose="02020603050405020304" pitchFamily="18" charset="0"/>
                        <a:ea typeface="Times New Roman" panose="02020603050405020304" pitchFamily="18" charset="0"/>
                      </a:endParaRPr>
                    </a:p>
                  </a:txBody>
                  <a:tcPr marL="68580" marR="68580" marT="0" marB="0" anchor="b"/>
                </a:tc>
              </a:tr>
            </a:tbl>
          </a:graphicData>
        </a:graphic>
      </p:graphicFrame>
    </p:spTree>
    <p:extLst>
      <p:ext uri="{BB962C8B-B14F-4D97-AF65-F5344CB8AC3E}">
        <p14:creationId xmlns:p14="http://schemas.microsoft.com/office/powerpoint/2010/main" val="13605058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228"/>
            <a:ext cx="12192000" cy="684877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Footer Placeholder 1"/>
          <p:cNvSpPr>
            <a:spLocks noGrp="1"/>
          </p:cNvSpPr>
          <p:nvPr>
            <p:ph type="ftr" sz="quarter" idx="11"/>
          </p:nvPr>
        </p:nvSpPr>
        <p:spPr/>
        <p:txBody>
          <a:bodyPr/>
          <a:lstStyle/>
          <a:p>
            <a:pPr algn="l" rtl="0"/>
            <a:r>
              <a:rPr lang="en-US" dirty="0"/>
              <a:t>Otoño 2016 – Embry Hills</a:t>
            </a:r>
          </a:p>
        </p:txBody>
      </p:sp>
      <p:sp>
        <p:nvSpPr>
          <p:cNvPr id="3" name="Slide Number Placeholder 2"/>
          <p:cNvSpPr>
            <a:spLocks noGrp="1"/>
          </p:cNvSpPr>
          <p:nvPr>
            <p:ph type="sldNum" sz="quarter" idx="12"/>
          </p:nvPr>
        </p:nvSpPr>
        <p:spPr/>
        <p:txBody>
          <a:bodyPr/>
          <a:lstStyle/>
          <a:p>
            <a:pPr algn="l" rtl="0"/>
            <a:fld id="{0EA2A63B-FBD4-445B-90B6-CB2DE89400B4}" type="slidenum">
              <a:rPr lang="en-US" smtClean="0"/>
              <a:t>20</a:t>
            </a:fld>
            <a:endParaRPr lang="en-US" dirty="0"/>
          </a:p>
        </p:txBody>
      </p:sp>
      <p:pic>
        <p:nvPicPr>
          <p:cNvPr id="5" name="Picture 4">
            <a:hlinkClick r:id="rId2"/>
          </p:cNvPr>
          <p:cNvPicPr>
            <a:picLocks noChangeAspect="1"/>
          </p:cNvPicPr>
          <p:nvPr/>
        </p:nvPicPr>
        <p:blipFill>
          <a:blip r:embed="rId3"/>
          <a:stretch>
            <a:fillRect/>
          </a:stretch>
        </p:blipFill>
        <p:spPr>
          <a:xfrm>
            <a:off x="1467365" y="29509"/>
            <a:ext cx="9296400" cy="6860528"/>
          </a:xfrm>
          <a:prstGeom prst="rect">
            <a:avLst/>
          </a:prstGeom>
        </p:spPr>
      </p:pic>
      <p:sp>
        <p:nvSpPr>
          <p:cNvPr id="4" name="Rectangle 3"/>
          <p:cNvSpPr/>
          <p:nvPr/>
        </p:nvSpPr>
        <p:spPr>
          <a:xfrm>
            <a:off x="4128511" y="6492813"/>
            <a:ext cx="4330994" cy="338554"/>
          </a:xfrm>
          <a:prstGeom prst="rect">
            <a:avLst/>
          </a:prstGeom>
        </p:spPr>
        <p:txBody>
          <a:bodyPr wrap="none">
            <a:spAutoFit/>
          </a:bodyPr>
          <a:lstStyle/>
          <a:p>
            <a:r>
              <a:rPr lang="en-US" sz="1600" dirty="0">
                <a:solidFill>
                  <a:schemeClr val="bg1"/>
                </a:solidFill>
              </a:rPr>
              <a:t>https://www.youtube.com/watch?v=lq36F3b-S2U</a:t>
            </a:r>
          </a:p>
        </p:txBody>
      </p:sp>
      <p:sp>
        <p:nvSpPr>
          <p:cNvPr id="7" name="TextBox 6"/>
          <p:cNvSpPr txBox="1"/>
          <p:nvPr/>
        </p:nvSpPr>
        <p:spPr>
          <a:xfrm>
            <a:off x="4876800" y="29509"/>
            <a:ext cx="2533066" cy="830997"/>
          </a:xfrm>
          <a:prstGeom prst="rect">
            <a:avLst/>
          </a:prstGeom>
          <a:noFill/>
        </p:spPr>
        <p:txBody>
          <a:bodyPr wrap="none" rtlCol="0">
            <a:spAutoFit/>
          </a:bodyPr>
          <a:lstStyle/>
          <a:p>
            <a:pPr algn="l" rtl="0"/>
            <a:r>
              <a:rPr lang="en-US" sz="4800" b="1" dirty="0" err="1">
                <a:solidFill>
                  <a:schemeClr val="bg1"/>
                </a:solidFill>
              </a:rPr>
              <a:t>Lección</a:t>
            </a:r>
            <a:r>
              <a:rPr lang="en-US" sz="4800" b="1" dirty="0">
                <a:solidFill>
                  <a:schemeClr val="bg1"/>
                </a:solidFill>
              </a:rPr>
              <a:t> </a:t>
            </a:r>
            <a:r>
              <a:rPr lang="en-US" sz="4800" b="1" dirty="0" smtClean="0">
                <a:solidFill>
                  <a:schemeClr val="bg1"/>
                </a:solidFill>
              </a:rPr>
              <a:t>4</a:t>
            </a:r>
            <a:endParaRPr lang="en-US" sz="4800" b="1" dirty="0">
              <a:solidFill>
                <a:schemeClr val="bg1"/>
              </a:solidFill>
            </a:endParaRPr>
          </a:p>
        </p:txBody>
      </p:sp>
      <p:sp>
        <p:nvSpPr>
          <p:cNvPr id="10" name="TextBox 9"/>
          <p:cNvSpPr txBox="1"/>
          <p:nvPr/>
        </p:nvSpPr>
        <p:spPr>
          <a:xfrm>
            <a:off x="3200400" y="4724400"/>
            <a:ext cx="6172200" cy="1015663"/>
          </a:xfrm>
          <a:prstGeom prst="rect">
            <a:avLst/>
          </a:prstGeom>
          <a:solidFill>
            <a:schemeClr val="tx1"/>
          </a:solidFill>
        </p:spPr>
        <p:txBody>
          <a:bodyPr wrap="square" rtlCol="0">
            <a:spAutoFit/>
          </a:bodyPr>
          <a:lstStyle/>
          <a:p>
            <a:pPr algn="ctr" rtl="0"/>
            <a:r>
              <a:rPr lang="en-US" sz="6000" b="1" dirty="0" smtClean="0">
                <a:solidFill>
                  <a:schemeClr val="bg1"/>
                </a:solidFill>
              </a:rPr>
              <a:t>DEUTERONOMIO</a:t>
            </a:r>
            <a:endParaRPr lang="en-US" sz="6000" b="1" dirty="0">
              <a:solidFill>
                <a:schemeClr val="bg1"/>
              </a:solidFill>
            </a:endParaRPr>
          </a:p>
        </p:txBody>
      </p:sp>
      <p:sp>
        <p:nvSpPr>
          <p:cNvPr id="11" name="TextBox 10"/>
          <p:cNvSpPr txBox="1"/>
          <p:nvPr/>
        </p:nvSpPr>
        <p:spPr>
          <a:xfrm rot="18901953">
            <a:off x="831493" y="916502"/>
            <a:ext cx="2267465" cy="707886"/>
          </a:xfrm>
          <a:prstGeom prst="rect">
            <a:avLst/>
          </a:prstGeom>
          <a:solidFill>
            <a:schemeClr val="tx1"/>
          </a:solidFill>
        </p:spPr>
        <p:txBody>
          <a:bodyPr wrap="square" rtlCol="0">
            <a:spAutoFit/>
          </a:bodyPr>
          <a:lstStyle/>
          <a:p>
            <a:pPr algn="ctr" rtl="0"/>
            <a:r>
              <a:rPr lang="en-US" sz="4000" b="1" dirty="0" smtClean="0">
                <a:solidFill>
                  <a:schemeClr val="bg1"/>
                </a:solidFill>
              </a:rPr>
              <a:t>LIBRO</a:t>
            </a:r>
            <a:endParaRPr lang="en-US" sz="4000" b="1" dirty="0">
              <a:solidFill>
                <a:schemeClr val="bg1"/>
              </a:solidFill>
            </a:endParaRPr>
          </a:p>
        </p:txBody>
      </p:sp>
    </p:spTree>
    <p:extLst>
      <p:ext uri="{BB962C8B-B14F-4D97-AF65-F5344CB8AC3E}">
        <p14:creationId xmlns:p14="http://schemas.microsoft.com/office/powerpoint/2010/main" val="20314951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092" y="134713"/>
            <a:ext cx="8694463" cy="496009"/>
          </a:xfrm>
        </p:spPr>
        <p:txBody>
          <a:bodyPr>
            <a:noAutofit/>
          </a:bodyPr>
          <a:lstStyle/>
          <a:p>
            <a:pPr algn="l" rtl="0"/>
            <a:r>
              <a:rPr lang="en-US" sz="4400" dirty="0"/>
              <a:t>Horario de clase</a:t>
            </a:r>
          </a:p>
        </p:txBody>
      </p:sp>
      <p:sp>
        <p:nvSpPr>
          <p:cNvPr id="5" name="Footer Placeholder 4"/>
          <p:cNvSpPr>
            <a:spLocks noGrp="1"/>
          </p:cNvSpPr>
          <p:nvPr>
            <p:ph type="ftr" sz="quarter" idx="11"/>
          </p:nvPr>
        </p:nvSpPr>
        <p:spPr/>
        <p:txBody>
          <a:bodyPr/>
          <a:lstStyle/>
          <a:p>
            <a:pPr algn="l" rtl="0"/>
            <a:r>
              <a:rPr lang="en-US" dirty="0"/>
              <a:t>Otoño 2016 – Embry Hills</a:t>
            </a:r>
          </a:p>
        </p:txBody>
      </p:sp>
      <p:sp>
        <p:nvSpPr>
          <p:cNvPr id="6" name="Slide Number Placeholder 5"/>
          <p:cNvSpPr>
            <a:spLocks noGrp="1"/>
          </p:cNvSpPr>
          <p:nvPr>
            <p:ph type="sldNum" sz="quarter" idx="12"/>
          </p:nvPr>
        </p:nvSpPr>
        <p:spPr/>
        <p:txBody>
          <a:bodyPr/>
          <a:lstStyle/>
          <a:p>
            <a:pPr algn="l" rtl="0"/>
            <a:fld id="{0EA2A63B-FBD4-445B-90B6-CB2DE89400B4}" type="slidenum">
              <a:rPr lang="en-US" smtClean="0"/>
              <a:pPr algn="l" rtl="0"/>
              <a:t>21</a:t>
            </a:fld>
            <a:endParaRPr lang="en-US"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graphicFrame>
        <p:nvGraphicFramePr>
          <p:cNvPr id="3" name="Table 2"/>
          <p:cNvGraphicFramePr>
            <a:graphicFrameLocks noGrp="1"/>
          </p:cNvGraphicFramePr>
          <p:nvPr>
            <p:extLst>
              <p:ext uri="{D42A27DB-BD31-4B8C-83A1-F6EECF244321}">
                <p14:modId xmlns:p14="http://schemas.microsoft.com/office/powerpoint/2010/main" val="2605542631"/>
              </p:ext>
            </p:extLst>
          </p:nvPr>
        </p:nvGraphicFramePr>
        <p:xfrm>
          <a:off x="304800" y="728031"/>
          <a:ext cx="11734800" cy="5943600"/>
        </p:xfrm>
        <a:graphic>
          <a:graphicData uri="http://schemas.openxmlformats.org/drawingml/2006/table">
            <a:tbl>
              <a:tblPr firstRow="1" firstCol="1" bandRow="1">
                <a:tableStyleId>{5C22544A-7EE6-4342-B048-85BDC9FD1C3A}</a:tableStyleId>
              </a:tblPr>
              <a:tblGrid>
                <a:gridCol w="1142714"/>
                <a:gridCol w="1728722"/>
                <a:gridCol w="1391768"/>
                <a:gridCol w="7471596"/>
              </a:tblGrid>
              <a:tr h="382924">
                <a:tc>
                  <a:txBody>
                    <a:bodyPr/>
                    <a:lstStyle/>
                    <a:p>
                      <a:pPr marL="0" marR="0" algn="ctr">
                        <a:spcBef>
                          <a:spcPts val="0"/>
                        </a:spcBef>
                        <a:spcAft>
                          <a:spcPts val="0"/>
                        </a:spcAft>
                      </a:pPr>
                      <a:r>
                        <a:rPr lang="en-US" sz="2600" dirty="0" err="1">
                          <a:effectLst/>
                        </a:rPr>
                        <a:t>Día</a:t>
                      </a:r>
                      <a:endParaRPr lang="en-US" sz="2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Fecha</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Lección</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Título de la lección</a:t>
                      </a:r>
                      <a:endParaRPr lang="en-US" sz="2600">
                        <a:effectLst/>
                        <a:latin typeface="Times New Roman" panose="02020603050405020304" pitchFamily="18" charset="0"/>
                        <a:ea typeface="Times New Roman" panose="02020603050405020304" pitchFamily="18" charset="0"/>
                      </a:endParaRPr>
                    </a:p>
                  </a:txBody>
                  <a:tcPr marL="68580" marR="68580" marT="0" marB="0" anchor="b"/>
                </a:tc>
              </a:tr>
              <a:tr h="382924">
                <a:tc>
                  <a:txBody>
                    <a:bodyPr/>
                    <a:lstStyle/>
                    <a:p>
                      <a:pPr marL="0" marR="0">
                        <a:spcBef>
                          <a:spcPts val="0"/>
                        </a:spcBef>
                        <a:spcAft>
                          <a:spcPts val="0"/>
                        </a:spcAft>
                      </a:pPr>
                      <a:r>
                        <a:rPr lang="en-US" sz="2600">
                          <a:effectLst/>
                        </a:rPr>
                        <a:t>Dom</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30 de oct</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1</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s-ES" sz="2600">
                          <a:effectLst/>
                        </a:rPr>
                        <a:t>Introducción - Contexto histórico y literario</a:t>
                      </a:r>
                      <a:endParaRPr lang="en-US" sz="2600">
                        <a:effectLst/>
                        <a:latin typeface="Times New Roman" panose="02020603050405020304" pitchFamily="18" charset="0"/>
                        <a:ea typeface="Times New Roman" panose="02020603050405020304" pitchFamily="18" charset="0"/>
                      </a:endParaRPr>
                    </a:p>
                  </a:txBody>
                  <a:tcPr marL="68580" marR="68580" marT="0" marB="0" anchor="b"/>
                </a:tc>
              </a:tr>
              <a:tr h="382924">
                <a:tc>
                  <a:txBody>
                    <a:bodyPr/>
                    <a:lstStyle/>
                    <a:p>
                      <a:pPr marL="0" marR="0">
                        <a:spcBef>
                          <a:spcPts val="0"/>
                        </a:spcBef>
                        <a:spcAft>
                          <a:spcPts val="0"/>
                        </a:spcAft>
                      </a:pPr>
                      <a:r>
                        <a:rPr lang="en-US" sz="2600">
                          <a:effectLst/>
                        </a:rPr>
                        <a:t>Miér</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2 de nov</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2</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600">
                          <a:effectLst/>
                        </a:rPr>
                        <a:t>Historia de Israel relatada (1:1-4:49)</a:t>
                      </a:r>
                      <a:endParaRPr lang="en-US" sz="2600">
                        <a:effectLst/>
                        <a:latin typeface="Times New Roman" panose="02020603050405020304" pitchFamily="18" charset="0"/>
                        <a:ea typeface="Times New Roman" panose="02020603050405020304" pitchFamily="18" charset="0"/>
                      </a:endParaRPr>
                    </a:p>
                  </a:txBody>
                  <a:tcPr marL="68580" marR="68580" marT="0" marB="0" anchor="b"/>
                </a:tc>
              </a:tr>
              <a:tr h="382924">
                <a:tc>
                  <a:txBody>
                    <a:bodyPr/>
                    <a:lstStyle/>
                    <a:p>
                      <a:pPr marL="0" marR="0">
                        <a:spcBef>
                          <a:spcPts val="0"/>
                        </a:spcBef>
                        <a:spcAft>
                          <a:spcPts val="0"/>
                        </a:spcAft>
                      </a:pPr>
                      <a:r>
                        <a:rPr lang="en-US" sz="2600">
                          <a:effectLst/>
                        </a:rPr>
                        <a:t>Dom</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6 de nov</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3</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s-ES" sz="2600">
                          <a:effectLst/>
                        </a:rPr>
                        <a:t>Los mandamientos y el pacto (5:1-7:26)</a:t>
                      </a:r>
                      <a:endParaRPr lang="en-US" sz="2600">
                        <a:effectLst/>
                        <a:latin typeface="Times New Roman" panose="02020603050405020304" pitchFamily="18" charset="0"/>
                        <a:ea typeface="Times New Roman" panose="02020603050405020304" pitchFamily="18" charset="0"/>
                      </a:endParaRPr>
                    </a:p>
                  </a:txBody>
                  <a:tcPr marL="68580" marR="68580" marT="0" marB="0" anchor="b"/>
                </a:tc>
              </a:tr>
              <a:tr h="382924">
                <a:tc>
                  <a:txBody>
                    <a:bodyPr/>
                    <a:lstStyle/>
                    <a:p>
                      <a:pPr marL="0" marR="0">
                        <a:spcBef>
                          <a:spcPts val="0"/>
                        </a:spcBef>
                        <a:spcAft>
                          <a:spcPts val="0"/>
                        </a:spcAft>
                      </a:pPr>
                      <a:r>
                        <a:rPr lang="en-US" sz="2600">
                          <a:effectLst/>
                        </a:rPr>
                        <a:t>Miér</a:t>
                      </a:r>
                      <a:endParaRPr lang="en-US" sz="2600">
                        <a:effectLst/>
                        <a:latin typeface="Times New Roman" panose="02020603050405020304" pitchFamily="18" charset="0"/>
                        <a:ea typeface="Times New Roman" panose="02020603050405020304" pitchFamily="18" charset="0"/>
                      </a:endParaRPr>
                    </a:p>
                  </a:txBody>
                  <a:tcPr marL="68580" marR="68580" marT="0" marB="0" anchor="b">
                    <a:solidFill>
                      <a:srgbClr val="FFFF00"/>
                    </a:solidFill>
                  </a:tcPr>
                </a:tc>
                <a:tc>
                  <a:txBody>
                    <a:bodyPr/>
                    <a:lstStyle/>
                    <a:p>
                      <a:pPr marL="0" marR="0" algn="ctr">
                        <a:spcBef>
                          <a:spcPts val="0"/>
                        </a:spcBef>
                        <a:spcAft>
                          <a:spcPts val="0"/>
                        </a:spcAft>
                      </a:pPr>
                      <a:r>
                        <a:rPr lang="en-US" sz="2600">
                          <a:effectLst/>
                        </a:rPr>
                        <a:t>9 de nov</a:t>
                      </a:r>
                      <a:endParaRPr lang="en-US" sz="2600">
                        <a:effectLst/>
                        <a:latin typeface="Times New Roman" panose="02020603050405020304" pitchFamily="18" charset="0"/>
                        <a:ea typeface="Times New Roman" panose="02020603050405020304" pitchFamily="18" charset="0"/>
                      </a:endParaRPr>
                    </a:p>
                  </a:txBody>
                  <a:tcPr marL="68580" marR="68580" marT="0" marB="0" anchor="b">
                    <a:solidFill>
                      <a:srgbClr val="FFFF00"/>
                    </a:solidFill>
                  </a:tcPr>
                </a:tc>
                <a:tc>
                  <a:txBody>
                    <a:bodyPr/>
                    <a:lstStyle/>
                    <a:p>
                      <a:pPr marL="0" marR="0" algn="ctr">
                        <a:spcBef>
                          <a:spcPts val="0"/>
                        </a:spcBef>
                        <a:spcAft>
                          <a:spcPts val="0"/>
                        </a:spcAft>
                      </a:pPr>
                      <a:r>
                        <a:rPr lang="en-US" sz="2600">
                          <a:effectLst/>
                        </a:rPr>
                        <a:t>4</a:t>
                      </a:r>
                      <a:endParaRPr lang="en-US" sz="2600">
                        <a:effectLst/>
                        <a:latin typeface="Times New Roman" panose="02020603050405020304" pitchFamily="18" charset="0"/>
                        <a:ea typeface="Times New Roman" panose="02020603050405020304" pitchFamily="18" charset="0"/>
                      </a:endParaRPr>
                    </a:p>
                  </a:txBody>
                  <a:tcPr marL="68580" marR="68580" marT="0" marB="0" anchor="b">
                    <a:solidFill>
                      <a:srgbClr val="FFFF00"/>
                    </a:solidFill>
                  </a:tcPr>
                </a:tc>
                <a:tc>
                  <a:txBody>
                    <a:bodyPr/>
                    <a:lstStyle/>
                    <a:p>
                      <a:pPr marL="0" marR="0">
                        <a:spcBef>
                          <a:spcPts val="0"/>
                        </a:spcBef>
                        <a:spcAft>
                          <a:spcPts val="0"/>
                        </a:spcAft>
                      </a:pPr>
                      <a:r>
                        <a:rPr lang="es-ES" sz="2600" dirty="0">
                          <a:effectLst/>
                        </a:rPr>
                        <a:t>Historia y exhortación a la obediencia (8:1-11:32)</a:t>
                      </a:r>
                      <a:endParaRPr lang="en-US" sz="2600" dirty="0">
                        <a:effectLst/>
                        <a:latin typeface="Times New Roman" panose="02020603050405020304" pitchFamily="18" charset="0"/>
                        <a:ea typeface="Times New Roman" panose="02020603050405020304" pitchFamily="18" charset="0"/>
                      </a:endParaRPr>
                    </a:p>
                  </a:txBody>
                  <a:tcPr marL="68580" marR="68580" marT="0" marB="0" anchor="b">
                    <a:solidFill>
                      <a:srgbClr val="FFFF00"/>
                    </a:solidFill>
                  </a:tcPr>
                </a:tc>
              </a:tr>
              <a:tr h="382924">
                <a:tc>
                  <a:txBody>
                    <a:bodyPr/>
                    <a:lstStyle/>
                    <a:p>
                      <a:pPr marL="0" marR="0">
                        <a:spcBef>
                          <a:spcPts val="0"/>
                        </a:spcBef>
                        <a:spcAft>
                          <a:spcPts val="0"/>
                        </a:spcAft>
                      </a:pPr>
                      <a:r>
                        <a:rPr lang="en-US" sz="2600">
                          <a:effectLst/>
                        </a:rPr>
                        <a:t>Dom</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13 de nov</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5</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600">
                          <a:effectLst/>
                        </a:rPr>
                        <a:t>Leyes para el culto (12:1-16:17)</a:t>
                      </a:r>
                      <a:endParaRPr lang="en-US" sz="2600">
                        <a:effectLst/>
                        <a:latin typeface="Times New Roman" panose="02020603050405020304" pitchFamily="18" charset="0"/>
                        <a:ea typeface="Times New Roman" panose="02020603050405020304" pitchFamily="18" charset="0"/>
                      </a:endParaRPr>
                    </a:p>
                  </a:txBody>
                  <a:tcPr marL="68580" marR="68580" marT="0" marB="0" anchor="b"/>
                </a:tc>
              </a:tr>
              <a:tr h="382924">
                <a:tc>
                  <a:txBody>
                    <a:bodyPr/>
                    <a:lstStyle/>
                    <a:p>
                      <a:pPr marL="0" marR="0">
                        <a:spcBef>
                          <a:spcPts val="0"/>
                        </a:spcBef>
                        <a:spcAft>
                          <a:spcPts val="0"/>
                        </a:spcAft>
                      </a:pPr>
                      <a:r>
                        <a:rPr lang="en-US" sz="2600">
                          <a:effectLst/>
                        </a:rPr>
                        <a:t>Miér</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16 de nov</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6</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600">
                          <a:effectLst/>
                        </a:rPr>
                        <a:t>Leyes para el liderazgo (16:18-18:22)</a:t>
                      </a:r>
                      <a:endParaRPr lang="en-US" sz="2600">
                        <a:effectLst/>
                        <a:latin typeface="Times New Roman" panose="02020603050405020304" pitchFamily="18" charset="0"/>
                        <a:ea typeface="Times New Roman" panose="02020603050405020304" pitchFamily="18" charset="0"/>
                      </a:endParaRPr>
                    </a:p>
                  </a:txBody>
                  <a:tcPr marL="68580" marR="68580" marT="0" marB="0" anchor="b"/>
                </a:tc>
              </a:tr>
              <a:tr h="382924">
                <a:tc>
                  <a:txBody>
                    <a:bodyPr/>
                    <a:lstStyle/>
                    <a:p>
                      <a:pPr marL="0" marR="0">
                        <a:spcBef>
                          <a:spcPts val="0"/>
                        </a:spcBef>
                        <a:spcAft>
                          <a:spcPts val="0"/>
                        </a:spcAft>
                      </a:pPr>
                      <a:r>
                        <a:rPr lang="en-US" sz="2600">
                          <a:effectLst/>
                        </a:rPr>
                        <a:t>Dom</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20 de nov</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7</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s-ES" sz="2600">
                          <a:effectLst/>
                        </a:rPr>
                        <a:t>Leyes para la vida comunitaria – parte 1 (19:1-22:30)</a:t>
                      </a:r>
                      <a:endParaRPr lang="en-US" sz="2600">
                        <a:effectLst/>
                        <a:latin typeface="Times New Roman" panose="02020603050405020304" pitchFamily="18" charset="0"/>
                        <a:ea typeface="Times New Roman" panose="02020603050405020304" pitchFamily="18" charset="0"/>
                      </a:endParaRPr>
                    </a:p>
                  </a:txBody>
                  <a:tcPr marL="68580" marR="68580" marT="0" marB="0" anchor="b"/>
                </a:tc>
              </a:tr>
              <a:tr h="382924">
                <a:tc>
                  <a:txBody>
                    <a:bodyPr/>
                    <a:lstStyle/>
                    <a:p>
                      <a:pPr marL="0" marR="0">
                        <a:spcBef>
                          <a:spcPts val="0"/>
                        </a:spcBef>
                        <a:spcAft>
                          <a:spcPts val="0"/>
                        </a:spcAft>
                      </a:pPr>
                      <a:r>
                        <a:rPr lang="en-US" sz="2600">
                          <a:effectLst/>
                        </a:rPr>
                        <a:t>Miér</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23 de nov</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endParaRPr lang="en-US" sz="2600">
                        <a:effectLst/>
                        <a:latin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600">
                          <a:effectLst/>
                        </a:rPr>
                        <a:t>(no hay clase)</a:t>
                      </a:r>
                      <a:endParaRPr lang="en-US" sz="2600">
                        <a:effectLst/>
                        <a:latin typeface="Times New Roman" panose="02020603050405020304" pitchFamily="18" charset="0"/>
                        <a:ea typeface="Times New Roman" panose="02020603050405020304" pitchFamily="18" charset="0"/>
                      </a:endParaRPr>
                    </a:p>
                  </a:txBody>
                  <a:tcPr marL="68580" marR="68580" marT="0" marB="0" anchor="b"/>
                </a:tc>
              </a:tr>
              <a:tr h="382924">
                <a:tc>
                  <a:txBody>
                    <a:bodyPr/>
                    <a:lstStyle/>
                    <a:p>
                      <a:pPr marL="0" marR="0">
                        <a:spcBef>
                          <a:spcPts val="0"/>
                        </a:spcBef>
                        <a:spcAft>
                          <a:spcPts val="0"/>
                        </a:spcAft>
                      </a:pPr>
                      <a:r>
                        <a:rPr lang="en-US" sz="2600">
                          <a:effectLst/>
                        </a:rPr>
                        <a:t>Dom</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27 de nov</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8</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s-ES" sz="2600">
                          <a:effectLst/>
                        </a:rPr>
                        <a:t>Leyes para la vida comunitaria – parte 2 (23:1-26:19)</a:t>
                      </a:r>
                      <a:endParaRPr lang="en-US" sz="2600">
                        <a:effectLst/>
                        <a:latin typeface="Times New Roman" panose="02020603050405020304" pitchFamily="18" charset="0"/>
                        <a:ea typeface="Times New Roman" panose="02020603050405020304" pitchFamily="18" charset="0"/>
                      </a:endParaRPr>
                    </a:p>
                  </a:txBody>
                  <a:tcPr marL="68580" marR="68580" marT="0" marB="0" anchor="b"/>
                </a:tc>
              </a:tr>
              <a:tr h="382924">
                <a:tc>
                  <a:txBody>
                    <a:bodyPr/>
                    <a:lstStyle/>
                    <a:p>
                      <a:pPr marL="0" marR="0">
                        <a:spcBef>
                          <a:spcPts val="0"/>
                        </a:spcBef>
                        <a:spcAft>
                          <a:spcPts val="0"/>
                        </a:spcAft>
                      </a:pPr>
                      <a:r>
                        <a:rPr lang="en-US" sz="2600">
                          <a:effectLst/>
                        </a:rPr>
                        <a:t>Miér</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30 de nov</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9</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600">
                          <a:effectLst/>
                        </a:rPr>
                        <a:t>Bendiciones y maldiciones (27:1-30:20)</a:t>
                      </a:r>
                      <a:endParaRPr lang="en-US" sz="2600">
                        <a:effectLst/>
                        <a:latin typeface="Times New Roman" panose="02020603050405020304" pitchFamily="18" charset="0"/>
                        <a:ea typeface="Times New Roman" panose="02020603050405020304" pitchFamily="18" charset="0"/>
                      </a:endParaRPr>
                    </a:p>
                  </a:txBody>
                  <a:tcPr marL="68580" marR="68580" marT="0" marB="0" anchor="b"/>
                </a:tc>
              </a:tr>
              <a:tr h="382924">
                <a:tc>
                  <a:txBody>
                    <a:bodyPr/>
                    <a:lstStyle/>
                    <a:p>
                      <a:pPr marL="0" marR="0">
                        <a:spcBef>
                          <a:spcPts val="0"/>
                        </a:spcBef>
                        <a:spcAft>
                          <a:spcPts val="0"/>
                        </a:spcAft>
                      </a:pPr>
                      <a:r>
                        <a:rPr lang="en-US" sz="2600">
                          <a:effectLst/>
                        </a:rPr>
                        <a:t>Dom</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4 de dic</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10</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600">
                          <a:effectLst/>
                        </a:rPr>
                        <a:t>Josué comisionado (31:1-29)</a:t>
                      </a:r>
                      <a:endParaRPr lang="en-US" sz="2600">
                        <a:effectLst/>
                        <a:latin typeface="Times New Roman" panose="02020603050405020304" pitchFamily="18" charset="0"/>
                        <a:ea typeface="Times New Roman" panose="02020603050405020304" pitchFamily="18" charset="0"/>
                      </a:endParaRPr>
                    </a:p>
                  </a:txBody>
                  <a:tcPr marL="68580" marR="68580" marT="0" marB="0" anchor="b"/>
                </a:tc>
              </a:tr>
              <a:tr h="382924">
                <a:tc>
                  <a:txBody>
                    <a:bodyPr/>
                    <a:lstStyle/>
                    <a:p>
                      <a:pPr marL="0" marR="0">
                        <a:spcBef>
                          <a:spcPts val="0"/>
                        </a:spcBef>
                        <a:spcAft>
                          <a:spcPts val="0"/>
                        </a:spcAft>
                      </a:pPr>
                      <a:r>
                        <a:rPr lang="en-US" sz="2600">
                          <a:effectLst/>
                        </a:rPr>
                        <a:t>Miér</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7 de dic</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11</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s-ES" sz="2600">
                          <a:effectLst/>
                        </a:rPr>
                        <a:t>Cántico, bendición y muerte de Moisés (31:30-34:12)</a:t>
                      </a:r>
                      <a:endParaRPr lang="en-US" sz="2600">
                        <a:effectLst/>
                        <a:latin typeface="Times New Roman" panose="02020603050405020304" pitchFamily="18" charset="0"/>
                        <a:ea typeface="Times New Roman" panose="02020603050405020304" pitchFamily="18" charset="0"/>
                      </a:endParaRPr>
                    </a:p>
                  </a:txBody>
                  <a:tcPr marL="68580" marR="68580" marT="0" marB="0" anchor="b"/>
                </a:tc>
              </a:tr>
              <a:tr h="382924">
                <a:tc>
                  <a:txBody>
                    <a:bodyPr/>
                    <a:lstStyle/>
                    <a:p>
                      <a:pPr marL="0" marR="0">
                        <a:spcBef>
                          <a:spcPts val="0"/>
                        </a:spcBef>
                        <a:spcAft>
                          <a:spcPts val="0"/>
                        </a:spcAft>
                      </a:pPr>
                      <a:r>
                        <a:rPr lang="en-US" sz="2600">
                          <a:effectLst/>
                        </a:rPr>
                        <a:t>Dom</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11 de dic</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12</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600">
                          <a:effectLst/>
                        </a:rPr>
                        <a:t>Repaso – Proyecto A</a:t>
                      </a:r>
                      <a:endParaRPr lang="en-US" sz="2600">
                        <a:effectLst/>
                        <a:latin typeface="Times New Roman" panose="02020603050405020304" pitchFamily="18" charset="0"/>
                        <a:ea typeface="Times New Roman" panose="02020603050405020304" pitchFamily="18" charset="0"/>
                      </a:endParaRPr>
                    </a:p>
                  </a:txBody>
                  <a:tcPr marL="68580" marR="68580" marT="0" marB="0" anchor="b"/>
                </a:tc>
              </a:tr>
              <a:tr h="382924">
                <a:tc>
                  <a:txBody>
                    <a:bodyPr/>
                    <a:lstStyle/>
                    <a:p>
                      <a:pPr marL="0" marR="0">
                        <a:spcBef>
                          <a:spcPts val="0"/>
                        </a:spcBef>
                        <a:spcAft>
                          <a:spcPts val="0"/>
                        </a:spcAft>
                      </a:pPr>
                      <a:r>
                        <a:rPr lang="en-US" sz="2600">
                          <a:effectLst/>
                        </a:rPr>
                        <a:t>Miér</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14 de dic</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13</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600" dirty="0" err="1">
                          <a:effectLst/>
                        </a:rPr>
                        <a:t>Repaso</a:t>
                      </a:r>
                      <a:r>
                        <a:rPr lang="en-US" sz="2600" dirty="0">
                          <a:effectLst/>
                        </a:rPr>
                        <a:t> – Proyecto B</a:t>
                      </a:r>
                      <a:endParaRPr lang="en-US" sz="2600" dirty="0">
                        <a:effectLst/>
                        <a:latin typeface="Times New Roman" panose="02020603050405020304" pitchFamily="18" charset="0"/>
                        <a:ea typeface="Times New Roman" panose="02020603050405020304" pitchFamily="18" charset="0"/>
                      </a:endParaRPr>
                    </a:p>
                  </a:txBody>
                  <a:tcPr marL="68580" marR="68580" marT="0" marB="0" anchor="b"/>
                </a:tc>
              </a:tr>
            </a:tbl>
          </a:graphicData>
        </a:graphic>
      </p:graphicFrame>
    </p:spTree>
    <p:extLst>
      <p:ext uri="{BB962C8B-B14F-4D97-AF65-F5344CB8AC3E}">
        <p14:creationId xmlns:p14="http://schemas.microsoft.com/office/powerpoint/2010/main" val="13315672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t>Objetivos del curso</a:t>
            </a:r>
          </a:p>
        </p:txBody>
      </p:sp>
      <p:sp>
        <p:nvSpPr>
          <p:cNvPr id="3" name="Content Placeholder 2"/>
          <p:cNvSpPr>
            <a:spLocks noGrp="1"/>
          </p:cNvSpPr>
          <p:nvPr>
            <p:ph idx="1"/>
          </p:nvPr>
        </p:nvSpPr>
        <p:spPr>
          <a:xfrm>
            <a:off x="457200" y="1106246"/>
            <a:ext cx="11457373" cy="5178857"/>
          </a:xfrm>
        </p:spPr>
        <p:txBody>
          <a:bodyPr>
            <a:normAutofit/>
          </a:bodyPr>
          <a:lstStyle/>
          <a:p>
            <a:pPr marL="514350" lvl="0" indent="-514350">
              <a:buFont typeface="+mj-lt"/>
              <a:buAutoNum type="arabicPeriod"/>
            </a:pPr>
            <a:r>
              <a:rPr lang="es-ES" sz="3200" dirty="0" smtClean="0"/>
              <a:t>Aprender </a:t>
            </a:r>
            <a:r>
              <a:rPr lang="es-ES" sz="3200" dirty="0"/>
              <a:t>la estructura del libro de Deuteronomio, para prepararnos para futuros estudios y para enseñar a otros.</a:t>
            </a:r>
          </a:p>
          <a:p>
            <a:pPr marL="514350" lvl="0" indent="-514350">
              <a:buFont typeface="+mj-lt"/>
              <a:buAutoNum type="arabicPeriod"/>
            </a:pPr>
            <a:r>
              <a:rPr lang="es-ES" sz="3200" dirty="0" smtClean="0"/>
              <a:t>Conocer </a:t>
            </a:r>
            <a:r>
              <a:rPr lang="es-ES" sz="3200" dirty="0"/>
              <a:t>los temas clave y los versículos más significativos del libro, con referencias.</a:t>
            </a:r>
          </a:p>
          <a:p>
            <a:pPr marL="514350" lvl="0" indent="-514350">
              <a:buFont typeface="+mj-lt"/>
              <a:buAutoNum type="arabicPeriod"/>
            </a:pPr>
            <a:r>
              <a:rPr lang="es-ES" sz="3200" dirty="0" smtClean="0"/>
              <a:t>Aumentar </a:t>
            </a:r>
            <a:r>
              <a:rPr lang="es-ES" sz="3200" dirty="0"/>
              <a:t>nuestra apreciación y comprensión del Nuevo Pacto, al comprender el Antiguo (ver </a:t>
            </a:r>
            <a:r>
              <a:rPr lang="es-ES" sz="3200" dirty="0" err="1"/>
              <a:t>Deut</a:t>
            </a:r>
            <a:r>
              <a:rPr lang="es-ES" sz="3200" dirty="0"/>
              <a:t>. 18:15-22; </a:t>
            </a:r>
            <a:r>
              <a:rPr lang="es-ES" sz="3200" dirty="0" err="1"/>
              <a:t>Jer</a:t>
            </a:r>
            <a:r>
              <a:rPr lang="es-ES" sz="3200" dirty="0"/>
              <a:t>. 31:31-34).</a:t>
            </a:r>
          </a:p>
          <a:p>
            <a:pPr marL="514350" lvl="0" indent="-514350">
              <a:buFont typeface="+mj-lt"/>
              <a:buAutoNum type="arabicPeriod"/>
            </a:pPr>
            <a:r>
              <a:rPr lang="es-ES" sz="3200" dirty="0" smtClean="0"/>
              <a:t>Ampliar </a:t>
            </a:r>
            <a:r>
              <a:rPr lang="es-ES" sz="3200" dirty="0"/>
              <a:t>nuestra comprensión del plan de Dios para el comportamiento humano, basado en la comprensión de Su inspirado código civil (ver </a:t>
            </a:r>
            <a:r>
              <a:rPr lang="es-ES" sz="3200" dirty="0" err="1"/>
              <a:t>Rom</a:t>
            </a:r>
            <a:r>
              <a:rPr lang="es-ES" sz="3200" dirty="0"/>
              <a:t> 15:4; I </a:t>
            </a:r>
            <a:r>
              <a:rPr lang="es-ES" sz="3200" dirty="0" err="1"/>
              <a:t>Cor</a:t>
            </a:r>
            <a:r>
              <a:rPr lang="es-ES" sz="3200" dirty="0"/>
              <a:t> 10:11; </a:t>
            </a:r>
            <a:r>
              <a:rPr lang="es-ES" sz="3200" dirty="0" err="1"/>
              <a:t>Heb</a:t>
            </a:r>
            <a:r>
              <a:rPr lang="es-ES" sz="3200" dirty="0"/>
              <a:t> 5:14; </a:t>
            </a:r>
            <a:r>
              <a:rPr lang="es-ES" sz="3200" dirty="0" err="1"/>
              <a:t>Ef</a:t>
            </a:r>
            <a:r>
              <a:rPr lang="es-ES" sz="3200" dirty="0"/>
              <a:t> 5:10; </a:t>
            </a:r>
            <a:r>
              <a:rPr lang="es-ES" sz="3200" dirty="0" err="1"/>
              <a:t>Rom</a:t>
            </a:r>
            <a:r>
              <a:rPr lang="es-ES" sz="3200" dirty="0"/>
              <a:t> 12:2).</a:t>
            </a:r>
          </a:p>
        </p:txBody>
      </p:sp>
      <p:sp>
        <p:nvSpPr>
          <p:cNvPr id="4" name="Footer Placeholder 3"/>
          <p:cNvSpPr>
            <a:spLocks noGrp="1"/>
          </p:cNvSpPr>
          <p:nvPr>
            <p:ph type="ftr" sz="quarter" idx="11"/>
          </p:nvPr>
        </p:nvSpPr>
        <p:spPr/>
        <p:txBody>
          <a:bodyPr/>
          <a:lstStyle/>
          <a:p>
            <a:pPr algn="l" rtl="0"/>
            <a:r>
              <a:rPr lang="en-US"/>
              <a:t>Otoño 2016 – Embry Hills</a:t>
            </a:r>
            <a:endParaRPr lang="en-US" dirty="0"/>
          </a:p>
        </p:txBody>
      </p:sp>
      <p:sp>
        <p:nvSpPr>
          <p:cNvPr id="5" name="Slide Number Placeholder 4"/>
          <p:cNvSpPr>
            <a:spLocks noGrp="1"/>
          </p:cNvSpPr>
          <p:nvPr>
            <p:ph type="sldNum" sz="quarter" idx="12"/>
          </p:nvPr>
        </p:nvSpPr>
        <p:spPr/>
        <p:txBody>
          <a:bodyPr/>
          <a:lstStyle/>
          <a:p>
            <a:pPr algn="l" rtl="0"/>
            <a:fld id="{0EA2A63B-FBD4-445B-90B6-CB2DE89400B4}" type="slidenum">
              <a:rPr lang="en-US" smtClean="0"/>
              <a:pPr algn="l" rtl="0"/>
              <a:t>22</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Tree>
    <p:extLst>
      <p:ext uri="{BB962C8B-B14F-4D97-AF65-F5344CB8AC3E}">
        <p14:creationId xmlns:p14="http://schemas.microsoft.com/office/powerpoint/2010/main" val="24313158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t>Estructura quiástica</a:t>
            </a:r>
          </a:p>
        </p:txBody>
      </p:sp>
      <p:sp>
        <p:nvSpPr>
          <p:cNvPr id="3" name="Content Placeholder 2"/>
          <p:cNvSpPr>
            <a:spLocks noGrp="1"/>
          </p:cNvSpPr>
          <p:nvPr>
            <p:ph idx="1"/>
          </p:nvPr>
        </p:nvSpPr>
        <p:spPr/>
        <p:txBody>
          <a:bodyPr/>
          <a:lstStyle/>
          <a:p>
            <a:pPr marL="230188" indent="1588" algn="l" rtl="0">
              <a:lnSpc>
                <a:spcPct val="200000"/>
              </a:lnSpc>
              <a:spcBef>
                <a:spcPts val="0"/>
              </a:spcBef>
              <a:buNone/>
            </a:pPr>
            <a:r>
              <a:rPr lang="en-US" sz="3200" b="1" dirty="0"/>
              <a:t>A El marco exterior: una mirada hacia atrás (cap</a:t>
            </a:r>
            <a:r>
              <a:rPr lang="en-US" sz="3200" b="1" dirty="0" smtClean="0"/>
              <a:t>. 1-3</a:t>
            </a:r>
            <a:r>
              <a:rPr lang="en-US" sz="3200" b="1" dirty="0"/>
              <a:t>)</a:t>
            </a:r>
          </a:p>
          <a:p>
            <a:pPr marL="514350" indent="0" algn="l" rtl="0">
              <a:lnSpc>
                <a:spcPct val="200000"/>
              </a:lnSpc>
              <a:spcBef>
                <a:spcPts val="0"/>
              </a:spcBef>
              <a:buNone/>
            </a:pPr>
            <a:r>
              <a:rPr lang="en-US" sz="3200" b="1" dirty="0">
                <a:solidFill>
                  <a:srgbClr val="0000CC"/>
                </a:solidFill>
              </a:rPr>
              <a:t>B El </a:t>
            </a:r>
            <a:r>
              <a:rPr lang="en-US" sz="3200" b="1" dirty="0" err="1" smtClean="0">
                <a:solidFill>
                  <a:srgbClr val="0000CC"/>
                </a:solidFill>
              </a:rPr>
              <a:t>marco</a:t>
            </a:r>
            <a:r>
              <a:rPr lang="en-US" sz="3200" b="1" dirty="0" smtClean="0">
                <a:solidFill>
                  <a:srgbClr val="0000CC"/>
                </a:solidFill>
              </a:rPr>
              <a:t> interior</a:t>
            </a:r>
            <a:r>
              <a:rPr lang="en-US" sz="3200" b="1" dirty="0">
                <a:solidFill>
                  <a:srgbClr val="0000CC"/>
                </a:solidFill>
              </a:rPr>
              <a:t>: </a:t>
            </a:r>
            <a:r>
              <a:rPr lang="en-US" sz="3200" b="1" dirty="0" smtClean="0">
                <a:solidFill>
                  <a:srgbClr val="0000CC"/>
                </a:solidFill>
              </a:rPr>
              <a:t>la gran </a:t>
            </a:r>
            <a:r>
              <a:rPr lang="en-US" sz="3200" b="1" dirty="0" err="1" smtClean="0">
                <a:solidFill>
                  <a:srgbClr val="0000CC"/>
                </a:solidFill>
              </a:rPr>
              <a:t>exhortación</a:t>
            </a:r>
            <a:r>
              <a:rPr lang="en-US" sz="3200" b="1" dirty="0" smtClean="0">
                <a:solidFill>
                  <a:srgbClr val="0000CC"/>
                </a:solidFill>
              </a:rPr>
              <a:t> </a:t>
            </a:r>
            <a:r>
              <a:rPr lang="en-US" sz="3200" b="1" dirty="0">
                <a:solidFill>
                  <a:srgbClr val="0000CC"/>
                </a:solidFill>
              </a:rPr>
              <a:t>(cap</a:t>
            </a:r>
            <a:r>
              <a:rPr lang="en-US" sz="3200" b="1" dirty="0" smtClean="0">
                <a:solidFill>
                  <a:srgbClr val="0000CC"/>
                </a:solidFill>
              </a:rPr>
              <a:t>. 4-11</a:t>
            </a:r>
            <a:r>
              <a:rPr lang="en-US" sz="3200" b="1" dirty="0">
                <a:solidFill>
                  <a:srgbClr val="0000CC"/>
                </a:solidFill>
              </a:rPr>
              <a:t>)</a:t>
            </a:r>
          </a:p>
          <a:p>
            <a:pPr marL="798513" indent="0" algn="l" rtl="0">
              <a:lnSpc>
                <a:spcPct val="200000"/>
              </a:lnSpc>
              <a:spcBef>
                <a:spcPts val="0"/>
              </a:spcBef>
              <a:buNone/>
            </a:pPr>
            <a:r>
              <a:rPr lang="en-US" sz="3200" b="1" dirty="0">
                <a:solidFill>
                  <a:srgbClr val="FF0000"/>
                </a:solidFill>
              </a:rPr>
              <a:t>C El </a:t>
            </a:r>
            <a:r>
              <a:rPr lang="en-US" sz="3200" b="1" dirty="0" err="1" smtClean="0">
                <a:solidFill>
                  <a:srgbClr val="FF0000"/>
                </a:solidFill>
              </a:rPr>
              <a:t>núcleo</a:t>
            </a:r>
            <a:r>
              <a:rPr lang="en-US" sz="3200" b="1" dirty="0" smtClean="0">
                <a:solidFill>
                  <a:srgbClr val="FF0000"/>
                </a:solidFill>
              </a:rPr>
              <a:t> central</a:t>
            </a:r>
            <a:r>
              <a:rPr lang="en-US" sz="3200" b="1" dirty="0">
                <a:solidFill>
                  <a:srgbClr val="FF0000"/>
                </a:solidFill>
              </a:rPr>
              <a:t>: </a:t>
            </a:r>
            <a:r>
              <a:rPr lang="en-US" sz="3200" b="1" dirty="0" err="1" smtClean="0">
                <a:solidFill>
                  <a:srgbClr val="FF0000"/>
                </a:solidFill>
              </a:rPr>
              <a:t>estipulaciones</a:t>
            </a:r>
            <a:r>
              <a:rPr lang="en-US" sz="3200" b="1" dirty="0" smtClean="0">
                <a:solidFill>
                  <a:srgbClr val="FF0000"/>
                </a:solidFill>
              </a:rPr>
              <a:t> </a:t>
            </a:r>
            <a:r>
              <a:rPr lang="en-US" sz="3200" b="1" dirty="0">
                <a:solidFill>
                  <a:srgbClr val="FF0000"/>
                </a:solidFill>
              </a:rPr>
              <a:t>del </a:t>
            </a:r>
            <a:r>
              <a:rPr lang="en-US" sz="3200" b="1" dirty="0" err="1" smtClean="0">
                <a:solidFill>
                  <a:srgbClr val="FF0000"/>
                </a:solidFill>
              </a:rPr>
              <a:t>pacto</a:t>
            </a:r>
            <a:r>
              <a:rPr lang="en-US" sz="3200" b="1" dirty="0" smtClean="0">
                <a:solidFill>
                  <a:srgbClr val="FF0000"/>
                </a:solidFill>
              </a:rPr>
              <a:t> </a:t>
            </a:r>
            <a:r>
              <a:rPr lang="en-US" sz="3200" b="1" dirty="0">
                <a:solidFill>
                  <a:srgbClr val="FF0000"/>
                </a:solidFill>
              </a:rPr>
              <a:t>(cap</a:t>
            </a:r>
            <a:r>
              <a:rPr lang="en-US" sz="3200" b="1" dirty="0" smtClean="0">
                <a:solidFill>
                  <a:srgbClr val="FF0000"/>
                </a:solidFill>
              </a:rPr>
              <a:t>. 12-26</a:t>
            </a:r>
            <a:r>
              <a:rPr lang="en-US" sz="3200" b="1" dirty="0">
                <a:solidFill>
                  <a:srgbClr val="FF0000"/>
                </a:solidFill>
              </a:rPr>
              <a:t>)</a:t>
            </a:r>
          </a:p>
          <a:p>
            <a:pPr marL="514350" indent="0" algn="l" rtl="0">
              <a:lnSpc>
                <a:spcPct val="200000"/>
              </a:lnSpc>
              <a:spcBef>
                <a:spcPts val="0"/>
              </a:spcBef>
              <a:buNone/>
            </a:pPr>
            <a:r>
              <a:rPr lang="en-US" sz="3200" b="1" dirty="0">
                <a:solidFill>
                  <a:srgbClr val="0000CC"/>
                </a:solidFill>
              </a:rPr>
              <a:t>B El </a:t>
            </a:r>
            <a:r>
              <a:rPr lang="en-US" sz="3200" b="1" dirty="0" err="1" smtClean="0">
                <a:solidFill>
                  <a:srgbClr val="0000CC"/>
                </a:solidFill>
              </a:rPr>
              <a:t>marco</a:t>
            </a:r>
            <a:r>
              <a:rPr lang="en-US" sz="3200" b="1" dirty="0" smtClean="0">
                <a:solidFill>
                  <a:srgbClr val="0000CC"/>
                </a:solidFill>
              </a:rPr>
              <a:t> interior</a:t>
            </a:r>
            <a:r>
              <a:rPr lang="en-US" sz="3200" b="1" dirty="0">
                <a:solidFill>
                  <a:srgbClr val="0000CC"/>
                </a:solidFill>
              </a:rPr>
              <a:t>: </a:t>
            </a:r>
            <a:r>
              <a:rPr lang="en-US" sz="3200" b="1" dirty="0" smtClean="0">
                <a:solidFill>
                  <a:srgbClr val="0000CC"/>
                </a:solidFill>
              </a:rPr>
              <a:t>la </a:t>
            </a:r>
            <a:r>
              <a:rPr lang="en-US" sz="3200" b="1" dirty="0" err="1" smtClean="0">
                <a:solidFill>
                  <a:srgbClr val="0000CC"/>
                </a:solidFill>
              </a:rPr>
              <a:t>ceremonia</a:t>
            </a:r>
            <a:r>
              <a:rPr lang="en-US" sz="3200" b="1" dirty="0" smtClean="0">
                <a:solidFill>
                  <a:srgbClr val="0000CC"/>
                </a:solidFill>
              </a:rPr>
              <a:t> </a:t>
            </a:r>
            <a:r>
              <a:rPr lang="en-US" sz="3200" b="1" dirty="0">
                <a:solidFill>
                  <a:srgbClr val="0000CC"/>
                </a:solidFill>
              </a:rPr>
              <a:t>del </a:t>
            </a:r>
            <a:r>
              <a:rPr lang="en-US" sz="3200" b="1" dirty="0" err="1" smtClean="0">
                <a:solidFill>
                  <a:srgbClr val="0000CC"/>
                </a:solidFill>
              </a:rPr>
              <a:t>pacto</a:t>
            </a:r>
            <a:r>
              <a:rPr lang="en-US" sz="3200" b="1" dirty="0" smtClean="0">
                <a:solidFill>
                  <a:srgbClr val="0000CC"/>
                </a:solidFill>
              </a:rPr>
              <a:t> </a:t>
            </a:r>
            <a:r>
              <a:rPr lang="en-US" sz="3200" b="1" dirty="0">
                <a:solidFill>
                  <a:srgbClr val="0000CC"/>
                </a:solidFill>
              </a:rPr>
              <a:t>(cap</a:t>
            </a:r>
            <a:r>
              <a:rPr lang="en-US" sz="3200" b="1" dirty="0" smtClean="0">
                <a:solidFill>
                  <a:srgbClr val="0000CC"/>
                </a:solidFill>
              </a:rPr>
              <a:t>. 27-30</a:t>
            </a:r>
            <a:r>
              <a:rPr lang="en-US" sz="3200" b="1" dirty="0">
                <a:solidFill>
                  <a:srgbClr val="0000CC"/>
                </a:solidFill>
              </a:rPr>
              <a:t>)</a:t>
            </a:r>
          </a:p>
          <a:p>
            <a:pPr marL="230188" indent="0" algn="l" rtl="0">
              <a:lnSpc>
                <a:spcPct val="200000"/>
              </a:lnSpc>
              <a:spcBef>
                <a:spcPts val="0"/>
              </a:spcBef>
              <a:buNone/>
            </a:pPr>
            <a:r>
              <a:rPr lang="en-US" sz="3200" b="1" dirty="0"/>
              <a:t>A El marco exterior: una mirada hacia adelante (cap</a:t>
            </a:r>
            <a:r>
              <a:rPr lang="en-US" sz="3200" b="1" dirty="0" smtClean="0"/>
              <a:t>. 31-34</a:t>
            </a:r>
            <a:r>
              <a:rPr lang="en-US" sz="3200" b="1" dirty="0"/>
              <a:t>)</a:t>
            </a:r>
          </a:p>
          <a:p>
            <a:pPr algn="l" rtl="0"/>
            <a:endParaRPr lang="en-US" dirty="0"/>
          </a:p>
        </p:txBody>
      </p:sp>
      <p:sp>
        <p:nvSpPr>
          <p:cNvPr id="4" name="Footer Placeholder 3"/>
          <p:cNvSpPr>
            <a:spLocks noGrp="1"/>
          </p:cNvSpPr>
          <p:nvPr>
            <p:ph type="ftr" sz="quarter" idx="11"/>
          </p:nvPr>
        </p:nvSpPr>
        <p:spPr/>
        <p:txBody>
          <a:bodyPr/>
          <a:lstStyle/>
          <a:p>
            <a:pPr algn="l" rtl="0"/>
            <a:r>
              <a:rPr lang="en-US"/>
              <a:t>Otoño 2016 – Embry Hills</a:t>
            </a:r>
            <a:endParaRPr lang="en-US" dirty="0"/>
          </a:p>
        </p:txBody>
      </p:sp>
      <p:sp>
        <p:nvSpPr>
          <p:cNvPr id="5" name="Slide Number Placeholder 4"/>
          <p:cNvSpPr>
            <a:spLocks noGrp="1"/>
          </p:cNvSpPr>
          <p:nvPr>
            <p:ph type="sldNum" sz="quarter" idx="12"/>
          </p:nvPr>
        </p:nvSpPr>
        <p:spPr/>
        <p:txBody>
          <a:bodyPr/>
          <a:lstStyle/>
          <a:p>
            <a:pPr algn="l" rtl="0"/>
            <a:fld id="{0EA2A63B-FBD4-445B-90B6-CB2DE89400B4}" type="slidenum">
              <a:rPr lang="en-US" smtClean="0"/>
              <a:pPr algn="l" rtl="0"/>
              <a:t>23</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Tree>
    <p:extLst>
      <p:ext uri="{BB962C8B-B14F-4D97-AF65-F5344CB8AC3E}">
        <p14:creationId xmlns:p14="http://schemas.microsoft.com/office/powerpoint/2010/main" val="32420737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t>Esquema, </a:t>
            </a:r>
            <a:r>
              <a:rPr lang="en-US" dirty="0" err="1"/>
              <a:t>por</a:t>
            </a:r>
            <a:r>
              <a:rPr lang="en-US" dirty="0"/>
              <a:t> capítulo</a:t>
            </a:r>
          </a:p>
        </p:txBody>
      </p:sp>
      <p:sp>
        <p:nvSpPr>
          <p:cNvPr id="3" name="Content Placeholder 2"/>
          <p:cNvSpPr>
            <a:spLocks noGrp="1"/>
          </p:cNvSpPr>
          <p:nvPr>
            <p:ph idx="1"/>
          </p:nvPr>
        </p:nvSpPr>
        <p:spPr/>
        <p:txBody>
          <a:bodyPr>
            <a:normAutofit fontScale="92500"/>
          </a:bodyPr>
          <a:lstStyle/>
          <a:p>
            <a:pPr marL="0" lvl="1" indent="0" algn="l" rtl="0">
              <a:lnSpc>
                <a:spcPct val="200000"/>
              </a:lnSpc>
              <a:spcBef>
                <a:spcPts val="0"/>
              </a:spcBef>
              <a:buNone/>
            </a:pPr>
            <a:r>
              <a:rPr lang="en-US" sz="3600" b="1" dirty="0"/>
              <a:t>(Capítulos 1-4) </a:t>
            </a:r>
            <a:r>
              <a:rPr lang="en-US" sz="3600" b="1" dirty="0" err="1" smtClean="0"/>
              <a:t>Repaso</a:t>
            </a:r>
            <a:r>
              <a:rPr lang="en-US" sz="3600" b="1" dirty="0" smtClean="0"/>
              <a:t> </a:t>
            </a:r>
            <a:r>
              <a:rPr lang="en-US" sz="3600" b="1" dirty="0"/>
              <a:t>de la historia de Israel</a:t>
            </a:r>
          </a:p>
          <a:p>
            <a:pPr marL="0" lvl="1" indent="0" algn="l" rtl="0">
              <a:lnSpc>
                <a:spcPct val="200000"/>
              </a:lnSpc>
              <a:spcBef>
                <a:spcPts val="0"/>
              </a:spcBef>
              <a:buNone/>
            </a:pPr>
            <a:r>
              <a:rPr lang="en-US" sz="3600" b="1" dirty="0"/>
              <a:t>(Capítulos 5-11) Reformulación e </a:t>
            </a:r>
            <a:r>
              <a:rPr lang="en-US" sz="3600" b="1" dirty="0" err="1" smtClean="0"/>
              <a:t>importancia</a:t>
            </a:r>
            <a:r>
              <a:rPr lang="en-US" sz="3600" b="1" dirty="0" smtClean="0"/>
              <a:t> </a:t>
            </a:r>
            <a:r>
              <a:rPr lang="en-US" sz="3600" b="1" dirty="0"/>
              <a:t>de la Ley</a:t>
            </a:r>
          </a:p>
          <a:p>
            <a:pPr marL="0" lvl="1" indent="0" algn="l" rtl="0">
              <a:lnSpc>
                <a:spcPct val="200000"/>
              </a:lnSpc>
              <a:spcBef>
                <a:spcPts val="0"/>
              </a:spcBef>
              <a:buNone/>
            </a:pPr>
            <a:r>
              <a:rPr lang="en-US" sz="3600" b="1" dirty="0"/>
              <a:t>(Capítulos 12-26) Explicación adicional de la ley</a:t>
            </a:r>
          </a:p>
          <a:p>
            <a:pPr marL="0" lvl="1" indent="0" algn="l" rtl="0">
              <a:lnSpc>
                <a:spcPct val="200000"/>
              </a:lnSpc>
              <a:spcBef>
                <a:spcPts val="0"/>
              </a:spcBef>
              <a:buNone/>
            </a:pPr>
            <a:r>
              <a:rPr lang="en-US" sz="3600" b="1" dirty="0"/>
              <a:t>(Capítulos 27-30) </a:t>
            </a:r>
            <a:r>
              <a:rPr lang="en-US" sz="3600" b="1" dirty="0" err="1" smtClean="0"/>
              <a:t>Exhortaci</a:t>
            </a:r>
            <a:r>
              <a:rPr lang="es-ES" sz="3600" b="1" dirty="0" err="1" smtClean="0"/>
              <a:t>ón</a:t>
            </a:r>
            <a:r>
              <a:rPr lang="es-ES" sz="3600" b="1" dirty="0" smtClean="0"/>
              <a:t> al </a:t>
            </a:r>
            <a:r>
              <a:rPr lang="en-US" sz="3600" b="1" dirty="0" err="1" smtClean="0"/>
              <a:t>compromiso</a:t>
            </a:r>
            <a:endParaRPr lang="en-US" sz="3600" b="1" dirty="0"/>
          </a:p>
          <a:p>
            <a:pPr marL="0" lvl="1" indent="0" algn="l" rtl="0">
              <a:lnSpc>
                <a:spcPct val="200000"/>
              </a:lnSpc>
              <a:spcBef>
                <a:spcPts val="0"/>
              </a:spcBef>
              <a:buNone/>
            </a:pPr>
            <a:r>
              <a:rPr lang="en-US" sz="3600" b="1" dirty="0"/>
              <a:t>(Capítulos 31-34) Cambio en el liderazgo</a:t>
            </a:r>
          </a:p>
        </p:txBody>
      </p:sp>
      <p:sp>
        <p:nvSpPr>
          <p:cNvPr id="4" name="Footer Placeholder 3"/>
          <p:cNvSpPr>
            <a:spLocks noGrp="1"/>
          </p:cNvSpPr>
          <p:nvPr>
            <p:ph type="ftr" sz="quarter" idx="11"/>
          </p:nvPr>
        </p:nvSpPr>
        <p:spPr/>
        <p:txBody>
          <a:bodyPr/>
          <a:lstStyle/>
          <a:p>
            <a:pPr algn="l" rtl="0"/>
            <a:r>
              <a:rPr lang="en-US"/>
              <a:t>Otoño 2016 – Embry Hills</a:t>
            </a:r>
            <a:endParaRPr lang="en-US" dirty="0"/>
          </a:p>
        </p:txBody>
      </p:sp>
      <p:sp>
        <p:nvSpPr>
          <p:cNvPr id="5" name="Slide Number Placeholder 4"/>
          <p:cNvSpPr>
            <a:spLocks noGrp="1"/>
          </p:cNvSpPr>
          <p:nvPr>
            <p:ph type="sldNum" sz="quarter" idx="12"/>
          </p:nvPr>
        </p:nvSpPr>
        <p:spPr/>
        <p:txBody>
          <a:bodyPr/>
          <a:lstStyle/>
          <a:p>
            <a:pPr algn="l" rtl="0"/>
            <a:fld id="{0EA2A63B-FBD4-445B-90B6-CB2DE89400B4}" type="slidenum">
              <a:rPr lang="en-US" smtClean="0"/>
              <a:pPr algn="l" rtl="0"/>
              <a:t>24</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Tree>
    <p:extLst>
      <p:ext uri="{BB962C8B-B14F-4D97-AF65-F5344CB8AC3E}">
        <p14:creationId xmlns:p14="http://schemas.microsoft.com/office/powerpoint/2010/main" val="152547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t>¿</a:t>
            </a:r>
            <a:r>
              <a:rPr lang="en-US" dirty="0" err="1" smtClean="0"/>
              <a:t>Cuál</a:t>
            </a:r>
            <a:r>
              <a:rPr lang="en-US" dirty="0" smtClean="0"/>
              <a:t> </a:t>
            </a:r>
            <a:r>
              <a:rPr lang="en-US" dirty="0"/>
              <a:t>capítulo?</a:t>
            </a:r>
          </a:p>
        </p:txBody>
      </p:sp>
      <p:sp>
        <p:nvSpPr>
          <p:cNvPr id="4" name="Footer Placeholder 3"/>
          <p:cNvSpPr>
            <a:spLocks noGrp="1"/>
          </p:cNvSpPr>
          <p:nvPr>
            <p:ph type="ftr" sz="quarter" idx="11"/>
          </p:nvPr>
        </p:nvSpPr>
        <p:spPr/>
        <p:txBody>
          <a:bodyPr/>
          <a:lstStyle/>
          <a:p>
            <a:pPr algn="l" rtl="0"/>
            <a:r>
              <a:rPr lang="en-US"/>
              <a:t>Otoño 2016 – Embry Hills</a:t>
            </a:r>
            <a:endParaRPr lang="en-US" dirty="0"/>
          </a:p>
        </p:txBody>
      </p:sp>
      <p:sp>
        <p:nvSpPr>
          <p:cNvPr id="5" name="Slide Number Placeholder 4"/>
          <p:cNvSpPr>
            <a:spLocks noGrp="1"/>
          </p:cNvSpPr>
          <p:nvPr>
            <p:ph type="sldNum" sz="quarter" idx="12"/>
          </p:nvPr>
        </p:nvSpPr>
        <p:spPr/>
        <p:txBody>
          <a:bodyPr/>
          <a:lstStyle/>
          <a:p>
            <a:pPr algn="l" rtl="0"/>
            <a:fld id="{0EA2A63B-FBD4-445B-90B6-CB2DE89400B4}" type="slidenum">
              <a:rPr lang="en-US" smtClean="0"/>
              <a:pPr algn="l" rtl="0"/>
              <a:t>25</a:t>
            </a:fld>
            <a:endParaRPr lang="en-US"/>
          </a:p>
        </p:txBody>
      </p:sp>
      <p:sp>
        <p:nvSpPr>
          <p:cNvPr id="7" name="Content Placeholder 2"/>
          <p:cNvSpPr txBox="1">
            <a:spLocks/>
          </p:cNvSpPr>
          <p:nvPr/>
        </p:nvSpPr>
        <p:spPr>
          <a:xfrm>
            <a:off x="381000" y="878541"/>
            <a:ext cx="1676400" cy="559040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spcBef>
                <a:spcPts val="0"/>
              </a:spcBef>
              <a:spcAft>
                <a:spcPts val="600"/>
              </a:spcAft>
              <a:buNone/>
            </a:pPr>
            <a:r>
              <a:rPr lang="en-US" b="1" i="1" dirty="0">
                <a:solidFill>
                  <a:srgbClr val="0000CC"/>
                </a:solidFill>
              </a:rPr>
              <a:t>4:1-2</a:t>
            </a:r>
          </a:p>
          <a:p>
            <a:pPr marL="0" indent="0" algn="l" rtl="0">
              <a:spcBef>
                <a:spcPts val="0"/>
              </a:spcBef>
              <a:spcAft>
                <a:spcPts val="600"/>
              </a:spcAft>
              <a:buNone/>
            </a:pPr>
            <a:r>
              <a:rPr lang="en-US" b="1" i="1" dirty="0">
                <a:solidFill>
                  <a:srgbClr val="0000CC"/>
                </a:solidFill>
              </a:rPr>
              <a:t>4:6</a:t>
            </a:r>
          </a:p>
          <a:p>
            <a:pPr marL="0" indent="0" algn="l" rtl="0">
              <a:spcBef>
                <a:spcPts val="0"/>
              </a:spcBef>
              <a:spcAft>
                <a:spcPts val="600"/>
              </a:spcAft>
              <a:buNone/>
            </a:pPr>
            <a:r>
              <a:rPr lang="en-US" b="1" i="1" dirty="0">
                <a:solidFill>
                  <a:srgbClr val="0000CC"/>
                </a:solidFill>
              </a:rPr>
              <a:t>6:4-6</a:t>
            </a:r>
          </a:p>
          <a:p>
            <a:pPr marL="0" indent="0" algn="l" rtl="0">
              <a:spcBef>
                <a:spcPts val="0"/>
              </a:spcBef>
              <a:spcAft>
                <a:spcPts val="600"/>
              </a:spcAft>
              <a:buNone/>
            </a:pPr>
            <a:r>
              <a:rPr lang="en-US" b="1" i="1" dirty="0">
                <a:solidFill>
                  <a:srgbClr val="0000CC"/>
                </a:solidFill>
              </a:rPr>
              <a:t>6:7-9</a:t>
            </a:r>
          </a:p>
          <a:p>
            <a:pPr marL="0" indent="0" algn="l" rtl="0">
              <a:spcBef>
                <a:spcPts val="0"/>
              </a:spcBef>
              <a:spcAft>
                <a:spcPts val="600"/>
              </a:spcAft>
              <a:buNone/>
            </a:pPr>
            <a:r>
              <a:rPr lang="en-US" b="1" i="1" dirty="0">
                <a:solidFill>
                  <a:srgbClr val="0000CC"/>
                </a:solidFill>
              </a:rPr>
              <a:t>6:24</a:t>
            </a:r>
          </a:p>
          <a:p>
            <a:pPr marL="0" indent="0" algn="l" rtl="0">
              <a:spcBef>
                <a:spcPts val="0"/>
              </a:spcBef>
              <a:spcAft>
                <a:spcPts val="600"/>
              </a:spcAft>
              <a:buNone/>
            </a:pPr>
            <a:r>
              <a:rPr lang="en-US" b="1" i="1" dirty="0">
                <a:solidFill>
                  <a:srgbClr val="0000CC"/>
                </a:solidFill>
              </a:rPr>
              <a:t>7:6</a:t>
            </a:r>
          </a:p>
          <a:p>
            <a:pPr marL="0" indent="0" algn="l" rtl="0">
              <a:spcBef>
                <a:spcPts val="0"/>
              </a:spcBef>
              <a:spcAft>
                <a:spcPts val="600"/>
              </a:spcAft>
              <a:buNone/>
            </a:pPr>
            <a:r>
              <a:rPr lang="en-US" b="1" i="1" dirty="0">
                <a:solidFill>
                  <a:srgbClr val="0000CC"/>
                </a:solidFill>
              </a:rPr>
              <a:t>8:3</a:t>
            </a:r>
          </a:p>
          <a:p>
            <a:pPr marL="0" indent="0" algn="l" rtl="0">
              <a:spcBef>
                <a:spcPts val="0"/>
              </a:spcBef>
              <a:spcAft>
                <a:spcPts val="600"/>
              </a:spcAft>
              <a:buNone/>
            </a:pPr>
            <a:r>
              <a:rPr lang="en-US" b="1" i="1" dirty="0">
                <a:solidFill>
                  <a:srgbClr val="0000CC"/>
                </a:solidFill>
              </a:rPr>
              <a:t>12:11</a:t>
            </a:r>
          </a:p>
          <a:p>
            <a:pPr marL="0" indent="0" algn="l" rtl="0">
              <a:spcBef>
                <a:spcPts val="0"/>
              </a:spcBef>
              <a:spcAft>
                <a:spcPts val="600"/>
              </a:spcAft>
              <a:buNone/>
            </a:pPr>
            <a:r>
              <a:rPr lang="en-US" b="1" i="1" dirty="0">
                <a:solidFill>
                  <a:srgbClr val="0000CC"/>
                </a:solidFill>
              </a:rPr>
              <a:t>18:15-19</a:t>
            </a:r>
          </a:p>
          <a:p>
            <a:pPr marL="0" indent="0" algn="l" rtl="0">
              <a:spcBef>
                <a:spcPts val="0"/>
              </a:spcBef>
              <a:spcAft>
                <a:spcPts val="600"/>
              </a:spcAft>
              <a:buNone/>
            </a:pPr>
            <a:r>
              <a:rPr lang="en-US" b="1" i="1" dirty="0">
                <a:solidFill>
                  <a:srgbClr val="0000CC"/>
                </a:solidFill>
              </a:rPr>
              <a:t>28:36-37</a:t>
            </a:r>
          </a:p>
          <a:p>
            <a:pPr marL="0" indent="0" algn="l" rtl="0">
              <a:spcBef>
                <a:spcPts val="0"/>
              </a:spcBef>
              <a:spcAft>
                <a:spcPts val="600"/>
              </a:spcAft>
              <a:buNone/>
            </a:pPr>
            <a:r>
              <a:rPr lang="en-US" b="1" i="1" dirty="0">
                <a:solidFill>
                  <a:srgbClr val="0000CC"/>
                </a:solidFill>
              </a:rPr>
              <a:t>30:11-14</a:t>
            </a:r>
          </a:p>
          <a:p>
            <a:pPr marL="0" indent="0" algn="l" rtl="0">
              <a:spcBef>
                <a:spcPts val="0"/>
              </a:spcBef>
              <a:spcAft>
                <a:spcPts val="600"/>
              </a:spcAft>
              <a:buNone/>
            </a:pPr>
            <a:r>
              <a:rPr lang="en-US" b="1" i="1" dirty="0">
                <a:solidFill>
                  <a:srgbClr val="0000CC"/>
                </a:solidFill>
              </a:rPr>
              <a:t>30:19</a:t>
            </a:r>
          </a:p>
          <a:p>
            <a:pPr marL="0" indent="0" algn="l" rtl="0">
              <a:spcBef>
                <a:spcPts val="0"/>
              </a:spcBef>
              <a:spcAft>
                <a:spcPts val="600"/>
              </a:spcAft>
              <a:buNone/>
            </a:pPr>
            <a:r>
              <a:rPr lang="en-US" b="1" i="1" dirty="0">
                <a:solidFill>
                  <a:srgbClr val="0000CC"/>
                </a:solidFill>
              </a:rPr>
              <a:t>31:23</a:t>
            </a: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
        <p:nvSpPr>
          <p:cNvPr id="9" name="Content Placeholder 2"/>
          <p:cNvSpPr>
            <a:spLocks noGrp="1"/>
          </p:cNvSpPr>
          <p:nvPr>
            <p:ph idx="1"/>
          </p:nvPr>
        </p:nvSpPr>
        <p:spPr>
          <a:xfrm>
            <a:off x="350704" y="832864"/>
            <a:ext cx="11353800" cy="5712411"/>
          </a:xfrm>
        </p:spPr>
        <p:txBody>
          <a:bodyPr>
            <a:normAutofit fontScale="92500"/>
          </a:bodyPr>
          <a:lstStyle/>
          <a:p>
            <a:pPr marL="0" indent="0">
              <a:spcBef>
                <a:spcPts val="0"/>
              </a:spcBef>
              <a:spcAft>
                <a:spcPts val="600"/>
              </a:spcAft>
              <a:buNone/>
            </a:pPr>
            <a:r>
              <a:rPr lang="es-ES" dirty="0" smtClean="0"/>
              <a:t>________ “</a:t>
            </a:r>
            <a:r>
              <a:rPr lang="es-ES" dirty="0"/>
              <a:t>No añadirán… ni quitarán…”</a:t>
            </a:r>
          </a:p>
          <a:p>
            <a:pPr marL="0" indent="0">
              <a:spcBef>
                <a:spcPts val="0"/>
              </a:spcBef>
              <a:spcAft>
                <a:spcPts val="600"/>
              </a:spcAft>
              <a:buNone/>
            </a:pPr>
            <a:r>
              <a:rPr lang="es-ES" dirty="0" smtClean="0"/>
              <a:t>________ “</a:t>
            </a:r>
            <a:r>
              <a:rPr lang="es-ES" dirty="0"/>
              <a:t>Esta será su sabiduría… ante los ojos de los pueblos”</a:t>
            </a:r>
          </a:p>
          <a:p>
            <a:pPr marL="0" indent="0">
              <a:spcBef>
                <a:spcPts val="0"/>
              </a:spcBef>
              <a:spcAft>
                <a:spcPts val="600"/>
              </a:spcAft>
              <a:buNone/>
            </a:pPr>
            <a:r>
              <a:rPr lang="es-ES" dirty="0" smtClean="0"/>
              <a:t>________ [</a:t>
            </a:r>
            <a:r>
              <a:rPr lang="es-ES" dirty="0" err="1"/>
              <a:t>Shemá</a:t>
            </a:r>
            <a:r>
              <a:rPr lang="es-ES" dirty="0"/>
              <a:t>] “Escucha, oh Israel: ¡El Señor uno es! Amarás al Señor…”</a:t>
            </a:r>
          </a:p>
          <a:p>
            <a:pPr marL="0" indent="0">
              <a:spcBef>
                <a:spcPts val="0"/>
              </a:spcBef>
              <a:spcAft>
                <a:spcPts val="600"/>
              </a:spcAft>
              <a:buNone/>
            </a:pPr>
            <a:r>
              <a:rPr lang="es-ES" dirty="0" smtClean="0"/>
              <a:t>________ “… </a:t>
            </a:r>
            <a:r>
              <a:rPr lang="es-ES" dirty="0"/>
              <a:t>las enseñarás diligentemente a tus hijos…”</a:t>
            </a:r>
          </a:p>
          <a:p>
            <a:pPr marL="0" indent="0">
              <a:spcBef>
                <a:spcPts val="0"/>
              </a:spcBef>
              <a:spcAft>
                <a:spcPts val="600"/>
              </a:spcAft>
              <a:buNone/>
            </a:pPr>
            <a:r>
              <a:rPr lang="es-ES" dirty="0" smtClean="0"/>
              <a:t>________ “… </a:t>
            </a:r>
            <a:r>
              <a:rPr lang="es-ES" dirty="0"/>
              <a:t>siempre … para nuestro bien…”</a:t>
            </a:r>
          </a:p>
          <a:p>
            <a:pPr marL="0" indent="0">
              <a:spcBef>
                <a:spcPts val="0"/>
              </a:spcBef>
              <a:spcAft>
                <a:spcPts val="600"/>
              </a:spcAft>
              <a:buNone/>
            </a:pPr>
            <a:r>
              <a:rPr lang="es-ES" dirty="0" smtClean="0"/>
              <a:t>________ “</a:t>
            </a:r>
            <a:r>
              <a:rPr lang="es-ES" dirty="0"/>
              <a:t>tú eres pueblo santo... te ha escogido para ser pueblo Suyo…”</a:t>
            </a:r>
          </a:p>
          <a:p>
            <a:pPr marL="0" indent="0">
              <a:spcBef>
                <a:spcPts val="0"/>
              </a:spcBef>
              <a:spcAft>
                <a:spcPts val="600"/>
              </a:spcAft>
              <a:buNone/>
            </a:pPr>
            <a:r>
              <a:rPr lang="es-ES" dirty="0" smtClean="0"/>
              <a:t>________ “</a:t>
            </a:r>
            <a:r>
              <a:rPr lang="es-ES" dirty="0"/>
              <a:t>el hombre no solo vive del pan…”</a:t>
            </a:r>
          </a:p>
          <a:p>
            <a:pPr marL="0" indent="0">
              <a:spcBef>
                <a:spcPts val="0"/>
              </a:spcBef>
              <a:spcAft>
                <a:spcPts val="600"/>
              </a:spcAft>
              <a:buNone/>
            </a:pPr>
            <a:r>
              <a:rPr lang="es-ES" dirty="0" smtClean="0"/>
              <a:t>________ “…</a:t>
            </a:r>
            <a:r>
              <a:rPr lang="es-ES" dirty="0"/>
              <a:t>lugar que el Señor … escoja para morada de Su nombre.”</a:t>
            </a:r>
          </a:p>
          <a:p>
            <a:pPr marL="0" indent="0">
              <a:spcBef>
                <a:spcPts val="0"/>
              </a:spcBef>
              <a:spcAft>
                <a:spcPts val="600"/>
              </a:spcAft>
              <a:buNone/>
            </a:pPr>
            <a:r>
              <a:rPr lang="es-ES" dirty="0" smtClean="0"/>
              <a:t>________ “</a:t>
            </a:r>
            <a:r>
              <a:rPr lang="es-ES" dirty="0"/>
              <a:t>Un profeta … como yo, te levantará el Señor tu Dios…”</a:t>
            </a:r>
          </a:p>
          <a:p>
            <a:pPr marL="0" indent="0">
              <a:spcBef>
                <a:spcPts val="0"/>
              </a:spcBef>
              <a:spcAft>
                <a:spcPts val="600"/>
              </a:spcAft>
              <a:buNone/>
            </a:pPr>
            <a:r>
              <a:rPr lang="es-ES" dirty="0" smtClean="0"/>
              <a:t>________ “…</a:t>
            </a:r>
            <a:r>
              <a:rPr lang="es-ES" dirty="0"/>
              <a:t>vendrás a ser motivo de horror, proverbio y burla…”</a:t>
            </a:r>
          </a:p>
          <a:p>
            <a:pPr marL="0" indent="0">
              <a:spcBef>
                <a:spcPts val="0"/>
              </a:spcBef>
              <a:spcAft>
                <a:spcPts val="600"/>
              </a:spcAft>
              <a:buNone/>
            </a:pPr>
            <a:r>
              <a:rPr lang="es-ES" dirty="0" smtClean="0"/>
              <a:t>________ “¿</a:t>
            </a:r>
            <a:r>
              <a:rPr lang="es-ES" dirty="0"/>
              <a:t>Quién subirá … al cielo… para traernos [el mandamiento]…”</a:t>
            </a:r>
          </a:p>
          <a:p>
            <a:pPr marL="0" indent="0">
              <a:spcBef>
                <a:spcPts val="0"/>
              </a:spcBef>
              <a:spcAft>
                <a:spcPts val="600"/>
              </a:spcAft>
              <a:buNone/>
            </a:pPr>
            <a:r>
              <a:rPr lang="es-ES" dirty="0" smtClean="0"/>
              <a:t>________ “</a:t>
            </a:r>
            <a:r>
              <a:rPr lang="es-ES" dirty="0"/>
              <a:t>He puesto ante ti la vida y la muerte, la bendición y la maldición…”</a:t>
            </a:r>
          </a:p>
          <a:p>
            <a:pPr marL="0" indent="0">
              <a:spcBef>
                <a:spcPts val="0"/>
              </a:spcBef>
              <a:spcAft>
                <a:spcPts val="600"/>
              </a:spcAft>
              <a:buNone/>
            </a:pPr>
            <a:r>
              <a:rPr lang="es-ES" dirty="0" smtClean="0"/>
              <a:t>________ [</a:t>
            </a:r>
            <a:r>
              <a:rPr lang="es-ES" dirty="0"/>
              <a:t>a Josué] “Sé fuerte y valiente… Yo estaré contigo</a:t>
            </a:r>
            <a:r>
              <a:rPr lang="es-ES" dirty="0" smtClean="0"/>
              <a:t>”.</a:t>
            </a:r>
            <a:endParaRPr lang="en-US" dirty="0"/>
          </a:p>
        </p:txBody>
      </p:sp>
    </p:spTree>
    <p:extLst>
      <p:ext uri="{BB962C8B-B14F-4D97-AF65-F5344CB8AC3E}">
        <p14:creationId xmlns:p14="http://schemas.microsoft.com/office/powerpoint/2010/main" val="327805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t>Esquema detallado</a:t>
            </a:r>
          </a:p>
        </p:txBody>
      </p:sp>
      <p:sp>
        <p:nvSpPr>
          <p:cNvPr id="3" name="Content Placeholder 2"/>
          <p:cNvSpPr>
            <a:spLocks noGrp="1"/>
          </p:cNvSpPr>
          <p:nvPr>
            <p:ph idx="1"/>
          </p:nvPr>
        </p:nvSpPr>
        <p:spPr>
          <a:xfrm>
            <a:off x="483092" y="806400"/>
            <a:ext cx="11457373" cy="6051600"/>
          </a:xfrm>
        </p:spPr>
        <p:txBody>
          <a:bodyPr>
            <a:normAutofit fontScale="70000" lnSpcReduction="20000"/>
          </a:bodyPr>
          <a:lstStyle/>
          <a:p>
            <a:pPr marL="0" indent="0" algn="l" rtl="0">
              <a:spcBef>
                <a:spcPts val="0"/>
              </a:spcBef>
              <a:buNone/>
            </a:pPr>
            <a:r>
              <a:rPr lang="en-US" b="1" dirty="0"/>
              <a:t>1) El Primer Discurso de Moisés (Capítulos 1-4)</a:t>
            </a:r>
          </a:p>
          <a:p>
            <a:pPr marL="568325" algn="l" rtl="0">
              <a:spcBef>
                <a:spcPts val="0"/>
              </a:spcBef>
            </a:pPr>
            <a:r>
              <a:rPr lang="en-US" sz="2700" dirty="0"/>
              <a:t>Reseña histórica (Deuteronomio 1:6-3)</a:t>
            </a:r>
          </a:p>
          <a:p>
            <a:pPr marL="568325" algn="l" rtl="0">
              <a:spcBef>
                <a:spcPts val="0"/>
              </a:spcBef>
            </a:pPr>
            <a:r>
              <a:rPr lang="en-US" sz="2700" dirty="0"/>
              <a:t>Apelación al compromiso con Dios (Deuteronomio 4)</a:t>
            </a:r>
          </a:p>
          <a:p>
            <a:pPr marL="0" indent="0" algn="l" rtl="0">
              <a:spcBef>
                <a:spcPts val="0"/>
              </a:spcBef>
              <a:buNone/>
            </a:pPr>
            <a:r>
              <a:rPr lang="en-US" b="1" dirty="0"/>
              <a:t>2) El segundo discurso de Moisés</a:t>
            </a:r>
          </a:p>
          <a:p>
            <a:pPr marL="568325" algn="l" rtl="0">
              <a:spcBef>
                <a:spcPts val="0"/>
              </a:spcBef>
            </a:pPr>
            <a:r>
              <a:rPr lang="en-US" sz="2700" dirty="0"/>
              <a:t>El pacto de Dios con Israel (Deuteronomio 5:1-21)</a:t>
            </a:r>
          </a:p>
          <a:p>
            <a:pPr marL="568325" algn="l" rtl="0">
              <a:spcBef>
                <a:spcPts val="0"/>
              </a:spcBef>
            </a:pPr>
            <a:r>
              <a:rPr lang="en-US" sz="2700" dirty="0"/>
              <a:t>Un mensaje sobre el primer mandamiento (Deuteronomio 6-9:6)</a:t>
            </a:r>
          </a:p>
          <a:p>
            <a:pPr marL="568325" algn="l" rtl="0">
              <a:spcBef>
                <a:spcPts val="0"/>
              </a:spcBef>
            </a:pPr>
            <a:r>
              <a:rPr lang="en-US" sz="2700" dirty="0"/>
              <a:t>Un resumen de las leyes dadas en el monte Sinaí (Deuteronomio 9:7-10:11)</a:t>
            </a:r>
          </a:p>
          <a:p>
            <a:pPr marL="568325" algn="l" rtl="0">
              <a:spcBef>
                <a:spcPts val="0"/>
              </a:spcBef>
            </a:pPr>
            <a:r>
              <a:rPr lang="en-US" sz="2700" dirty="0"/>
              <a:t>Recordatorios de las Leyes de Dios (Deuteronomio 10:12-11)</a:t>
            </a:r>
          </a:p>
          <a:p>
            <a:pPr marL="0" indent="0" algn="l" rtl="0">
              <a:spcBef>
                <a:spcPts val="0"/>
              </a:spcBef>
              <a:buNone/>
            </a:pPr>
            <a:r>
              <a:rPr lang="en-US" b="1" dirty="0"/>
              <a:t>3) Las Leyes (Capítulos 12-28)</a:t>
            </a:r>
          </a:p>
          <a:p>
            <a:pPr marL="568325" algn="l" rtl="0">
              <a:spcBef>
                <a:spcPts val="0"/>
              </a:spcBef>
            </a:pPr>
            <a:r>
              <a:rPr lang="en-US" sz="2900" dirty="0"/>
              <a:t>Lugar de Adoración (Deuteronomio 12)</a:t>
            </a:r>
          </a:p>
          <a:p>
            <a:pPr marL="568325" algn="l" rtl="0">
              <a:spcBef>
                <a:spcPts val="0"/>
              </a:spcBef>
            </a:pPr>
            <a:r>
              <a:rPr lang="en-US" dirty="0"/>
              <a:t>Separación de la idolatría (Deuteronomio 13)</a:t>
            </a:r>
          </a:p>
          <a:p>
            <a:pPr marL="568325" algn="l" rtl="0">
              <a:spcBef>
                <a:spcPts val="0"/>
              </a:spcBef>
            </a:pPr>
            <a:r>
              <a:rPr lang="en-US" dirty="0"/>
              <a:t>Carnes limpias e inmundas (Deuteronomio 14:3-21)</a:t>
            </a:r>
          </a:p>
          <a:p>
            <a:pPr marL="568325" algn="l" rtl="0">
              <a:spcBef>
                <a:spcPts val="0"/>
              </a:spcBef>
            </a:pPr>
            <a:r>
              <a:rPr lang="en-US" dirty="0"/>
              <a:t>Diezmos (Deuteronomio 14:22-29)</a:t>
            </a:r>
          </a:p>
          <a:p>
            <a:pPr marL="568325" algn="l" rtl="0">
              <a:spcBef>
                <a:spcPts val="0"/>
              </a:spcBef>
            </a:pPr>
            <a:r>
              <a:rPr lang="en-US" dirty="0"/>
              <a:t>Año de Liberación (Deuteronomio 15:1-11)</a:t>
            </a:r>
          </a:p>
          <a:p>
            <a:pPr marL="568325" algn="l" rtl="0">
              <a:spcBef>
                <a:spcPts val="0"/>
              </a:spcBef>
            </a:pPr>
            <a:r>
              <a:rPr lang="en-US" dirty="0"/>
              <a:t>Liberación de esclavos (Deuteronomio 15:12-18)</a:t>
            </a:r>
          </a:p>
          <a:p>
            <a:pPr marL="568325" algn="l" rtl="0">
              <a:spcBef>
                <a:spcPts val="0"/>
              </a:spcBef>
            </a:pPr>
            <a:r>
              <a:rPr lang="en-US" dirty="0"/>
              <a:t>Primogénitos de vacas y ovejas (Deuteronomio 15:19-23)</a:t>
            </a:r>
          </a:p>
          <a:p>
            <a:pPr marL="568325" algn="l" rtl="0">
              <a:spcBef>
                <a:spcPts val="0"/>
              </a:spcBef>
            </a:pPr>
            <a:r>
              <a:rPr lang="en-US" dirty="0"/>
              <a:t>Fiestas y Festivales Anuales de Peregrinación (Deuteronomio 16:1-17)</a:t>
            </a:r>
          </a:p>
          <a:p>
            <a:pPr marL="568325" algn="l" rtl="0">
              <a:spcBef>
                <a:spcPts val="0"/>
              </a:spcBef>
            </a:pPr>
            <a:r>
              <a:rPr lang="en-US" dirty="0"/>
              <a:t>Líderes de la Nación (Deuteronomio 16:18-28:22)</a:t>
            </a:r>
          </a:p>
          <a:p>
            <a:pPr marL="568325" algn="l" rtl="0">
              <a:spcBef>
                <a:spcPts val="0"/>
              </a:spcBef>
            </a:pPr>
            <a:r>
              <a:rPr lang="en-US" dirty="0"/>
              <a:t>Derecho de Asilo (Deuteronomio 19)</a:t>
            </a:r>
          </a:p>
          <a:p>
            <a:pPr marL="568325" algn="l" rtl="0">
              <a:spcBef>
                <a:spcPts val="0"/>
              </a:spcBef>
            </a:pPr>
            <a:r>
              <a:rPr lang="en-US" dirty="0"/>
              <a:t>Conducta de Guerra (Deuteronomio 20, 21:10-14, 23:9-14)</a:t>
            </a:r>
          </a:p>
          <a:p>
            <a:pPr marL="568325" algn="l" rtl="0">
              <a:spcBef>
                <a:spcPts val="0"/>
              </a:spcBef>
            </a:pPr>
            <a:r>
              <a:rPr lang="en-US" dirty="0"/>
              <a:t>Matrimonio y Vida Familiar (Deuteronomio 21, 22, 24:1-4, 25:5-10)</a:t>
            </a:r>
          </a:p>
          <a:p>
            <a:pPr marL="568325" algn="l" rtl="0">
              <a:spcBef>
                <a:spcPts val="0"/>
              </a:spcBef>
            </a:pPr>
            <a:r>
              <a:rPr lang="en-US" dirty="0"/>
              <a:t>Regulaciones Humanitarias (Deuteronomio 21, 22, 24, 25)</a:t>
            </a:r>
          </a:p>
          <a:p>
            <a:pPr marL="568325" algn="l" rtl="0">
              <a:spcBef>
                <a:spcPts val="0"/>
              </a:spcBef>
            </a:pPr>
            <a:r>
              <a:rPr lang="en-US" dirty="0"/>
              <a:t>Bendiciones y maldiciones sobre el pueblo (Deuteronomio 27)</a:t>
            </a:r>
          </a:p>
          <a:p>
            <a:pPr marL="568325" algn="l" rtl="0">
              <a:spcBef>
                <a:spcPts val="0"/>
              </a:spcBef>
            </a:pPr>
            <a:r>
              <a:rPr lang="en-US" dirty="0"/>
              <a:t>Resultados de la Observancia y el Descuido (Deuteronomio 28)</a:t>
            </a:r>
          </a:p>
          <a:p>
            <a:pPr marL="0" indent="0" algn="l" rtl="0">
              <a:spcBef>
                <a:spcPts val="0"/>
              </a:spcBef>
              <a:buNone/>
            </a:pPr>
            <a:r>
              <a:rPr lang="en-US" b="1" dirty="0"/>
              <a:t>4) Los Últimos Días de Moisés (Capítulos 29-34)</a:t>
            </a:r>
          </a:p>
          <a:p>
            <a:pPr marL="568325" algn="l" rtl="0">
              <a:spcBef>
                <a:spcPts val="0"/>
              </a:spcBef>
            </a:pPr>
            <a:r>
              <a:rPr lang="en-US" sz="2700" dirty="0"/>
              <a:t>Tercer discurso (Deuteronomio 29-30)</a:t>
            </a:r>
          </a:p>
          <a:p>
            <a:pPr marL="568325" algn="l" rtl="0">
              <a:spcBef>
                <a:spcPts val="0"/>
              </a:spcBef>
            </a:pPr>
            <a:r>
              <a:rPr lang="en-US" sz="2700" dirty="0"/>
              <a:t>Últimas palabras y hechos de Moisés (Deuteronomio 31-33)</a:t>
            </a:r>
          </a:p>
          <a:p>
            <a:pPr marL="568325" algn="l" rtl="0">
              <a:spcBef>
                <a:spcPts val="0"/>
              </a:spcBef>
            </a:pPr>
            <a:r>
              <a:rPr lang="en-US" sz="2700" dirty="0"/>
              <a:t>Muerte y sepultura de Moisés (Deuteronomio 34)</a:t>
            </a:r>
          </a:p>
          <a:p>
            <a:pPr marL="0" indent="0" algn="l" rtl="0">
              <a:spcBef>
                <a:spcPts val="0"/>
              </a:spcBef>
              <a:buNone/>
            </a:pPr>
            <a:endParaRPr lang="en-US" dirty="0"/>
          </a:p>
        </p:txBody>
      </p:sp>
      <p:sp>
        <p:nvSpPr>
          <p:cNvPr id="4" name="Footer Placeholder 3"/>
          <p:cNvSpPr>
            <a:spLocks noGrp="1"/>
          </p:cNvSpPr>
          <p:nvPr>
            <p:ph type="ftr" sz="quarter" idx="11"/>
          </p:nvPr>
        </p:nvSpPr>
        <p:spPr/>
        <p:txBody>
          <a:bodyPr/>
          <a:lstStyle/>
          <a:p>
            <a:pPr algn="l" rtl="0"/>
            <a:r>
              <a:rPr lang="en-US"/>
              <a:t>Otoño 2016 – Embry Hills</a:t>
            </a:r>
            <a:endParaRPr lang="en-US" dirty="0"/>
          </a:p>
        </p:txBody>
      </p:sp>
      <p:sp>
        <p:nvSpPr>
          <p:cNvPr id="5" name="Slide Number Placeholder 4"/>
          <p:cNvSpPr>
            <a:spLocks noGrp="1"/>
          </p:cNvSpPr>
          <p:nvPr>
            <p:ph type="sldNum" sz="quarter" idx="12"/>
          </p:nvPr>
        </p:nvSpPr>
        <p:spPr/>
        <p:txBody>
          <a:bodyPr/>
          <a:lstStyle/>
          <a:p>
            <a:pPr algn="l" rtl="0"/>
            <a:fld id="{0EA2A63B-FBD4-445B-90B6-CB2DE89400B4}" type="slidenum">
              <a:rPr lang="en-US" smtClean="0"/>
              <a:pPr algn="l" rtl="0"/>
              <a:t>26</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Tree>
    <p:extLst>
      <p:ext uri="{BB962C8B-B14F-4D97-AF65-F5344CB8AC3E}">
        <p14:creationId xmlns:p14="http://schemas.microsoft.com/office/powerpoint/2010/main" val="22031145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rtl="0"/>
            <a:r>
              <a:rPr lang="en-US" sz="4800" dirty="0"/>
              <a:t>Contenido de Deuteronomio</a:t>
            </a:r>
          </a:p>
        </p:txBody>
      </p:sp>
      <p:sp>
        <p:nvSpPr>
          <p:cNvPr id="4" name="Footer Placeholder 3"/>
          <p:cNvSpPr>
            <a:spLocks noGrp="1"/>
          </p:cNvSpPr>
          <p:nvPr>
            <p:ph type="ftr" sz="quarter" idx="11"/>
          </p:nvPr>
        </p:nvSpPr>
        <p:spPr/>
        <p:txBody>
          <a:bodyPr/>
          <a:lstStyle/>
          <a:p>
            <a:pPr algn="l" rtl="0"/>
            <a:r>
              <a:rPr lang="en-US"/>
              <a:t>Otoño 2016 – Embry Hills</a:t>
            </a:r>
            <a:endParaRPr lang="en-US" dirty="0"/>
          </a:p>
        </p:txBody>
      </p:sp>
      <p:sp>
        <p:nvSpPr>
          <p:cNvPr id="5" name="Slide Number Placeholder 4"/>
          <p:cNvSpPr>
            <a:spLocks noGrp="1"/>
          </p:cNvSpPr>
          <p:nvPr>
            <p:ph type="sldNum" sz="quarter" idx="12"/>
          </p:nvPr>
        </p:nvSpPr>
        <p:spPr/>
        <p:txBody>
          <a:bodyPr/>
          <a:lstStyle/>
          <a:p>
            <a:pPr algn="l" rtl="0"/>
            <a:fld id="{0EA2A63B-FBD4-445B-90B6-CB2DE89400B4}" type="slidenum">
              <a:rPr lang="en-US" smtClean="0"/>
              <a:pPr algn="l" rtl="0"/>
              <a:t>27</a:t>
            </a:fld>
            <a:endParaRPr lang="en-US"/>
          </a:p>
        </p:txBody>
      </p:sp>
      <p:pic>
        <p:nvPicPr>
          <p:cNvPr id="7" name="Picture 6"/>
          <p:cNvPicPr>
            <a:picLocks noChangeAspect="1"/>
          </p:cNvPicPr>
          <p:nvPr/>
        </p:nvPicPr>
        <p:blipFill rotWithShape="1">
          <a:blip r:embed="rId2"/>
          <a:srcRect t="12788"/>
          <a:stretch/>
        </p:blipFill>
        <p:spPr>
          <a:xfrm>
            <a:off x="533400" y="829014"/>
            <a:ext cx="10734450" cy="5681889"/>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
        <p:nvSpPr>
          <p:cNvPr id="8" name="TextBox 7"/>
          <p:cNvSpPr txBox="1"/>
          <p:nvPr/>
        </p:nvSpPr>
        <p:spPr>
          <a:xfrm>
            <a:off x="550333" y="990600"/>
            <a:ext cx="990600" cy="338554"/>
          </a:xfrm>
          <a:prstGeom prst="rect">
            <a:avLst/>
          </a:prstGeom>
          <a:solidFill>
            <a:schemeClr val="bg1"/>
          </a:solidFill>
        </p:spPr>
        <p:txBody>
          <a:bodyPr wrap="square" rtlCol="0">
            <a:spAutoFit/>
          </a:bodyPr>
          <a:lstStyle/>
          <a:p>
            <a:pPr algn="ctr"/>
            <a:r>
              <a:rPr lang="en-US" sz="1600" b="1" dirty="0" err="1" smtClean="0"/>
              <a:t>Enfoque</a:t>
            </a:r>
            <a:endParaRPr lang="en-US" sz="1600" b="1" dirty="0"/>
          </a:p>
        </p:txBody>
      </p:sp>
      <p:sp>
        <p:nvSpPr>
          <p:cNvPr id="9" name="TextBox 8"/>
          <p:cNvSpPr txBox="1"/>
          <p:nvPr/>
        </p:nvSpPr>
        <p:spPr>
          <a:xfrm>
            <a:off x="2666999" y="990600"/>
            <a:ext cx="1391165" cy="338554"/>
          </a:xfrm>
          <a:prstGeom prst="rect">
            <a:avLst/>
          </a:prstGeom>
          <a:solidFill>
            <a:schemeClr val="bg1"/>
          </a:solidFill>
        </p:spPr>
        <p:txBody>
          <a:bodyPr wrap="square" rtlCol="0">
            <a:spAutoFit/>
          </a:bodyPr>
          <a:lstStyle/>
          <a:p>
            <a:pPr algn="ctr"/>
            <a:r>
              <a:rPr lang="en-US" sz="1600" b="1" dirty="0" err="1" smtClean="0"/>
              <a:t>Hacia</a:t>
            </a:r>
            <a:r>
              <a:rPr lang="en-US" sz="1600" b="1" dirty="0" smtClean="0"/>
              <a:t> </a:t>
            </a:r>
            <a:r>
              <a:rPr lang="en-US" sz="1600" b="1" dirty="0" err="1" smtClean="0"/>
              <a:t>atrás</a:t>
            </a:r>
            <a:endParaRPr lang="en-US" sz="1600" b="1" dirty="0"/>
          </a:p>
        </p:txBody>
      </p:sp>
      <p:sp>
        <p:nvSpPr>
          <p:cNvPr id="10" name="TextBox 9"/>
          <p:cNvSpPr txBox="1"/>
          <p:nvPr/>
        </p:nvSpPr>
        <p:spPr>
          <a:xfrm>
            <a:off x="6324600" y="990600"/>
            <a:ext cx="1391165" cy="338554"/>
          </a:xfrm>
          <a:prstGeom prst="rect">
            <a:avLst/>
          </a:prstGeom>
          <a:solidFill>
            <a:schemeClr val="bg1"/>
          </a:solidFill>
        </p:spPr>
        <p:txBody>
          <a:bodyPr wrap="square" rtlCol="0">
            <a:spAutoFit/>
          </a:bodyPr>
          <a:lstStyle/>
          <a:p>
            <a:pPr algn="ctr"/>
            <a:r>
              <a:rPr lang="en-US" sz="1600" b="1" dirty="0" err="1" smtClean="0"/>
              <a:t>Hacia</a:t>
            </a:r>
            <a:r>
              <a:rPr lang="en-US" sz="1600" b="1" dirty="0" smtClean="0"/>
              <a:t> </a:t>
            </a:r>
            <a:r>
              <a:rPr lang="en-US" sz="1600" b="1" dirty="0" err="1" smtClean="0"/>
              <a:t>adentro</a:t>
            </a:r>
            <a:endParaRPr lang="en-US" sz="1600" b="1" dirty="0"/>
          </a:p>
        </p:txBody>
      </p:sp>
      <p:sp>
        <p:nvSpPr>
          <p:cNvPr id="11" name="TextBox 10"/>
          <p:cNvSpPr txBox="1"/>
          <p:nvPr/>
        </p:nvSpPr>
        <p:spPr>
          <a:xfrm>
            <a:off x="9372600" y="990600"/>
            <a:ext cx="1391165" cy="338554"/>
          </a:xfrm>
          <a:prstGeom prst="rect">
            <a:avLst/>
          </a:prstGeom>
          <a:solidFill>
            <a:schemeClr val="bg1"/>
          </a:solidFill>
        </p:spPr>
        <p:txBody>
          <a:bodyPr wrap="square" rtlCol="0">
            <a:spAutoFit/>
          </a:bodyPr>
          <a:lstStyle/>
          <a:p>
            <a:pPr algn="ctr"/>
            <a:r>
              <a:rPr lang="en-US" sz="1600" b="1" dirty="0" err="1" smtClean="0"/>
              <a:t>Hacia</a:t>
            </a:r>
            <a:r>
              <a:rPr lang="en-US" sz="1600" b="1" dirty="0" smtClean="0"/>
              <a:t> </a:t>
            </a:r>
            <a:r>
              <a:rPr lang="en-US" sz="1600" b="1" dirty="0" err="1" smtClean="0"/>
              <a:t>arriba</a:t>
            </a:r>
            <a:endParaRPr lang="en-US" sz="1600" b="1" dirty="0"/>
          </a:p>
        </p:txBody>
      </p:sp>
      <p:sp>
        <p:nvSpPr>
          <p:cNvPr id="12" name="TextBox 11"/>
          <p:cNvSpPr txBox="1"/>
          <p:nvPr/>
        </p:nvSpPr>
        <p:spPr>
          <a:xfrm rot="16200000">
            <a:off x="550278" y="2421524"/>
            <a:ext cx="1066799" cy="338554"/>
          </a:xfrm>
          <a:prstGeom prst="rect">
            <a:avLst/>
          </a:prstGeom>
          <a:solidFill>
            <a:schemeClr val="bg1"/>
          </a:solidFill>
        </p:spPr>
        <p:txBody>
          <a:bodyPr wrap="square" rtlCol="0">
            <a:spAutoFit/>
          </a:bodyPr>
          <a:lstStyle/>
          <a:p>
            <a:pPr algn="ctr"/>
            <a:r>
              <a:rPr lang="en-US" sz="1600" b="1" dirty="0" err="1" smtClean="0"/>
              <a:t>Divisiones</a:t>
            </a:r>
            <a:endParaRPr lang="en-US" sz="1600" b="1" dirty="0"/>
          </a:p>
        </p:txBody>
      </p:sp>
      <p:sp>
        <p:nvSpPr>
          <p:cNvPr id="13" name="TextBox 12"/>
          <p:cNvSpPr txBox="1"/>
          <p:nvPr/>
        </p:nvSpPr>
        <p:spPr>
          <a:xfrm rot="16200000">
            <a:off x="1520400" y="2137202"/>
            <a:ext cx="1295400" cy="830997"/>
          </a:xfrm>
          <a:prstGeom prst="rect">
            <a:avLst/>
          </a:prstGeom>
          <a:solidFill>
            <a:schemeClr val="bg1"/>
          </a:solidFill>
        </p:spPr>
        <p:txBody>
          <a:bodyPr wrap="square" rtlCol="0">
            <a:spAutoFit/>
          </a:bodyPr>
          <a:lstStyle/>
          <a:p>
            <a:pPr algn="ctr"/>
            <a:r>
              <a:rPr lang="en-US" sz="1600" b="1" dirty="0" err="1" smtClean="0"/>
              <a:t>Repasando</a:t>
            </a:r>
            <a:r>
              <a:rPr lang="en-US" sz="1600" b="1" dirty="0" smtClean="0"/>
              <a:t> el </a:t>
            </a:r>
            <a:r>
              <a:rPr lang="en-US" sz="1600" b="1" dirty="0" err="1" smtClean="0"/>
              <a:t>tiempo</a:t>
            </a:r>
            <a:r>
              <a:rPr lang="en-US" sz="1600" b="1" dirty="0" smtClean="0"/>
              <a:t> </a:t>
            </a:r>
            <a:r>
              <a:rPr lang="en-US" sz="1600" b="1" dirty="0" err="1" smtClean="0"/>
              <a:t>en</a:t>
            </a:r>
            <a:r>
              <a:rPr lang="en-US" sz="1600" b="1" dirty="0" smtClean="0"/>
              <a:t> el </a:t>
            </a:r>
            <a:r>
              <a:rPr lang="en-US" sz="1600" b="1" dirty="0" err="1" smtClean="0"/>
              <a:t>desierto</a:t>
            </a:r>
            <a:endParaRPr lang="en-US" sz="1600" b="1" dirty="0"/>
          </a:p>
        </p:txBody>
      </p:sp>
      <p:sp>
        <p:nvSpPr>
          <p:cNvPr id="14" name="TextBox 13"/>
          <p:cNvSpPr txBox="1"/>
          <p:nvPr/>
        </p:nvSpPr>
        <p:spPr>
          <a:xfrm rot="16200000">
            <a:off x="2379769" y="2175302"/>
            <a:ext cx="2057399" cy="830997"/>
          </a:xfrm>
          <a:prstGeom prst="rect">
            <a:avLst/>
          </a:prstGeom>
          <a:solidFill>
            <a:schemeClr val="bg1"/>
          </a:solidFill>
        </p:spPr>
        <p:txBody>
          <a:bodyPr wrap="square" rtlCol="0">
            <a:spAutoFit/>
          </a:bodyPr>
          <a:lstStyle/>
          <a:p>
            <a:pPr algn="ctr"/>
            <a:r>
              <a:rPr lang="en-US" sz="1600" b="1" dirty="0" err="1" smtClean="0"/>
              <a:t>Repasando</a:t>
            </a:r>
            <a:r>
              <a:rPr lang="en-US" sz="1600" b="1" dirty="0" smtClean="0"/>
              <a:t> las </a:t>
            </a:r>
            <a:r>
              <a:rPr lang="en-US" sz="1600" b="1" dirty="0" err="1" smtClean="0"/>
              <a:t>demandas</a:t>
            </a:r>
            <a:r>
              <a:rPr lang="en-US" sz="1600" b="1" dirty="0" smtClean="0"/>
              <a:t> de Dios de </a:t>
            </a:r>
            <a:r>
              <a:rPr lang="en-US" sz="1600" b="1" dirty="0" err="1" smtClean="0"/>
              <a:t>obediencia</a:t>
            </a:r>
            <a:endParaRPr lang="en-US" sz="1600" b="1" dirty="0"/>
          </a:p>
        </p:txBody>
      </p:sp>
      <p:sp>
        <p:nvSpPr>
          <p:cNvPr id="15" name="TextBox 14"/>
          <p:cNvSpPr txBox="1"/>
          <p:nvPr/>
        </p:nvSpPr>
        <p:spPr>
          <a:xfrm rot="16200000">
            <a:off x="3611670" y="2175301"/>
            <a:ext cx="1981200" cy="830997"/>
          </a:xfrm>
          <a:prstGeom prst="rect">
            <a:avLst/>
          </a:prstGeom>
          <a:solidFill>
            <a:schemeClr val="bg1"/>
          </a:solidFill>
        </p:spPr>
        <p:txBody>
          <a:bodyPr wrap="square" rtlCol="0">
            <a:spAutoFit/>
          </a:bodyPr>
          <a:lstStyle/>
          <a:p>
            <a:pPr algn="ctr"/>
            <a:r>
              <a:rPr lang="en-US" sz="1600" b="1" dirty="0" err="1" smtClean="0"/>
              <a:t>Recordando</a:t>
            </a:r>
            <a:r>
              <a:rPr lang="en-US" sz="1600" b="1" dirty="0" smtClean="0"/>
              <a:t> </a:t>
            </a:r>
            <a:r>
              <a:rPr lang="en-US" sz="1600" b="1" dirty="0" err="1" smtClean="0"/>
              <a:t>lecciones</a:t>
            </a:r>
            <a:r>
              <a:rPr lang="en-US" sz="1600" b="1" dirty="0" smtClean="0"/>
              <a:t> </a:t>
            </a:r>
            <a:r>
              <a:rPr lang="en-US" sz="1600" b="1" dirty="0" err="1" smtClean="0"/>
              <a:t>en</a:t>
            </a:r>
            <a:r>
              <a:rPr lang="en-US" sz="1600" b="1" dirty="0" smtClean="0"/>
              <a:t> </a:t>
            </a:r>
            <a:r>
              <a:rPr lang="en-US" sz="1600" b="1" dirty="0" err="1" smtClean="0"/>
              <a:t>obediencia</a:t>
            </a:r>
            <a:endParaRPr lang="en-US" sz="1600" b="1" dirty="0"/>
          </a:p>
        </p:txBody>
      </p:sp>
      <p:sp>
        <p:nvSpPr>
          <p:cNvPr id="16" name="TextBox 15"/>
          <p:cNvSpPr txBox="1"/>
          <p:nvPr/>
        </p:nvSpPr>
        <p:spPr>
          <a:xfrm rot="16200000">
            <a:off x="4843571" y="2146013"/>
            <a:ext cx="1981200" cy="584775"/>
          </a:xfrm>
          <a:prstGeom prst="rect">
            <a:avLst/>
          </a:prstGeom>
          <a:solidFill>
            <a:schemeClr val="bg1"/>
          </a:solidFill>
        </p:spPr>
        <p:txBody>
          <a:bodyPr wrap="square" rtlCol="0">
            <a:spAutoFit/>
          </a:bodyPr>
          <a:lstStyle/>
          <a:p>
            <a:pPr algn="ctr"/>
            <a:r>
              <a:rPr lang="en-US" sz="1600" b="1" dirty="0" err="1" smtClean="0"/>
              <a:t>Leyes</a:t>
            </a:r>
            <a:r>
              <a:rPr lang="en-US" sz="1600" b="1" dirty="0" smtClean="0"/>
              <a:t> </a:t>
            </a:r>
            <a:r>
              <a:rPr lang="en-US" sz="1600" b="1" dirty="0" err="1" smtClean="0"/>
              <a:t>religiosas</a:t>
            </a:r>
            <a:r>
              <a:rPr lang="en-US" sz="1600" b="1" dirty="0" smtClean="0"/>
              <a:t> para </a:t>
            </a:r>
            <a:r>
              <a:rPr lang="en-US" sz="1600" b="1" dirty="0" err="1" smtClean="0"/>
              <a:t>Canaán</a:t>
            </a:r>
            <a:endParaRPr lang="en-US" sz="1600" b="1" dirty="0"/>
          </a:p>
        </p:txBody>
      </p:sp>
      <p:sp>
        <p:nvSpPr>
          <p:cNvPr id="17" name="TextBox 16"/>
          <p:cNvSpPr txBox="1"/>
          <p:nvPr/>
        </p:nvSpPr>
        <p:spPr>
          <a:xfrm rot="16200000">
            <a:off x="6075472" y="2198888"/>
            <a:ext cx="1981200" cy="584775"/>
          </a:xfrm>
          <a:prstGeom prst="rect">
            <a:avLst/>
          </a:prstGeom>
          <a:solidFill>
            <a:schemeClr val="bg1"/>
          </a:solidFill>
        </p:spPr>
        <p:txBody>
          <a:bodyPr wrap="square" rtlCol="0">
            <a:spAutoFit/>
          </a:bodyPr>
          <a:lstStyle/>
          <a:p>
            <a:pPr algn="ctr"/>
            <a:r>
              <a:rPr lang="en-US" sz="1600" b="1" dirty="0" err="1" smtClean="0"/>
              <a:t>Leyes</a:t>
            </a:r>
            <a:r>
              <a:rPr lang="en-US" sz="1600" b="1" dirty="0" smtClean="0"/>
              <a:t> </a:t>
            </a:r>
            <a:r>
              <a:rPr lang="en-US" sz="1600" b="1" dirty="0" err="1" smtClean="0"/>
              <a:t>civiles</a:t>
            </a:r>
            <a:r>
              <a:rPr lang="en-US" sz="1600" b="1" dirty="0" smtClean="0"/>
              <a:t> para </a:t>
            </a:r>
            <a:r>
              <a:rPr lang="en-US" sz="1600" b="1" dirty="0" err="1" smtClean="0"/>
              <a:t>Canaán</a:t>
            </a:r>
            <a:endParaRPr lang="en-US" sz="1600" b="1" dirty="0"/>
          </a:p>
        </p:txBody>
      </p:sp>
      <p:sp>
        <p:nvSpPr>
          <p:cNvPr id="18" name="TextBox 17"/>
          <p:cNvSpPr txBox="1"/>
          <p:nvPr/>
        </p:nvSpPr>
        <p:spPr>
          <a:xfrm rot="16200000">
            <a:off x="7226588" y="2256080"/>
            <a:ext cx="1981200" cy="584775"/>
          </a:xfrm>
          <a:prstGeom prst="rect">
            <a:avLst/>
          </a:prstGeom>
          <a:solidFill>
            <a:schemeClr val="bg1"/>
          </a:solidFill>
        </p:spPr>
        <p:txBody>
          <a:bodyPr wrap="square" rtlCol="0">
            <a:spAutoFit/>
          </a:bodyPr>
          <a:lstStyle/>
          <a:p>
            <a:pPr algn="ctr"/>
            <a:r>
              <a:rPr lang="en-US" sz="1600" b="1" dirty="0" err="1" smtClean="0"/>
              <a:t>Leyes</a:t>
            </a:r>
            <a:r>
              <a:rPr lang="en-US" sz="1600" b="1" dirty="0" smtClean="0"/>
              <a:t> </a:t>
            </a:r>
            <a:r>
              <a:rPr lang="en-US" sz="1600" b="1" dirty="0" err="1" smtClean="0"/>
              <a:t>sociales</a:t>
            </a:r>
            <a:r>
              <a:rPr lang="en-US" sz="1600" b="1" dirty="0" smtClean="0"/>
              <a:t> para </a:t>
            </a:r>
            <a:r>
              <a:rPr lang="en-US" sz="1600" b="1" dirty="0" err="1" smtClean="0"/>
              <a:t>Canaán</a:t>
            </a:r>
            <a:endParaRPr lang="en-US" sz="1600" b="1" dirty="0"/>
          </a:p>
        </p:txBody>
      </p:sp>
      <p:sp>
        <p:nvSpPr>
          <p:cNvPr id="19" name="TextBox 18"/>
          <p:cNvSpPr txBox="1"/>
          <p:nvPr/>
        </p:nvSpPr>
        <p:spPr>
          <a:xfrm rot="16200000">
            <a:off x="8548155" y="2267701"/>
            <a:ext cx="1843577" cy="584775"/>
          </a:xfrm>
          <a:prstGeom prst="rect">
            <a:avLst/>
          </a:prstGeom>
          <a:solidFill>
            <a:schemeClr val="bg1"/>
          </a:solidFill>
        </p:spPr>
        <p:txBody>
          <a:bodyPr wrap="square" rtlCol="0">
            <a:spAutoFit/>
          </a:bodyPr>
          <a:lstStyle/>
          <a:p>
            <a:pPr algn="ctr"/>
            <a:r>
              <a:rPr lang="en-US" sz="1600" b="1" dirty="0" err="1" smtClean="0"/>
              <a:t>Compromiso</a:t>
            </a:r>
            <a:r>
              <a:rPr lang="en-US" sz="1600" b="1" dirty="0" smtClean="0"/>
              <a:t> al </a:t>
            </a:r>
            <a:r>
              <a:rPr lang="en-US" sz="1600" b="1" dirty="0" err="1" smtClean="0"/>
              <a:t>Pacto</a:t>
            </a:r>
            <a:endParaRPr lang="en-US" sz="1600" b="1" dirty="0"/>
          </a:p>
        </p:txBody>
      </p:sp>
      <p:sp>
        <p:nvSpPr>
          <p:cNvPr id="20" name="TextBox 19"/>
          <p:cNvSpPr txBox="1"/>
          <p:nvPr/>
        </p:nvSpPr>
        <p:spPr>
          <a:xfrm rot="16200000">
            <a:off x="9733799" y="2324892"/>
            <a:ext cx="1843577" cy="584775"/>
          </a:xfrm>
          <a:prstGeom prst="rect">
            <a:avLst/>
          </a:prstGeom>
          <a:solidFill>
            <a:schemeClr val="bg1"/>
          </a:solidFill>
        </p:spPr>
        <p:txBody>
          <a:bodyPr wrap="square" rtlCol="0">
            <a:spAutoFit/>
          </a:bodyPr>
          <a:lstStyle/>
          <a:p>
            <a:pPr algn="ctr"/>
            <a:r>
              <a:rPr lang="en-US" sz="1600" b="1" dirty="0" err="1" smtClean="0"/>
              <a:t>Despedida</a:t>
            </a:r>
            <a:r>
              <a:rPr lang="en-US" sz="1600" b="1" dirty="0" smtClean="0"/>
              <a:t> y </a:t>
            </a:r>
            <a:r>
              <a:rPr lang="en-US" sz="1600" b="1" dirty="0" err="1" smtClean="0"/>
              <a:t>muerte</a:t>
            </a:r>
            <a:r>
              <a:rPr lang="en-US" sz="1600" b="1" dirty="0" smtClean="0"/>
              <a:t> de </a:t>
            </a:r>
            <a:r>
              <a:rPr lang="en-US" sz="1600" b="1" dirty="0" err="1" smtClean="0"/>
              <a:t>Moisés</a:t>
            </a:r>
            <a:endParaRPr lang="en-US" sz="1600" b="1" dirty="0"/>
          </a:p>
        </p:txBody>
      </p:sp>
      <p:sp>
        <p:nvSpPr>
          <p:cNvPr id="21" name="TextBox 20"/>
          <p:cNvSpPr txBox="1"/>
          <p:nvPr/>
        </p:nvSpPr>
        <p:spPr>
          <a:xfrm>
            <a:off x="550333" y="4191000"/>
            <a:ext cx="990600" cy="338554"/>
          </a:xfrm>
          <a:prstGeom prst="rect">
            <a:avLst/>
          </a:prstGeom>
          <a:solidFill>
            <a:schemeClr val="bg1"/>
          </a:solidFill>
        </p:spPr>
        <p:txBody>
          <a:bodyPr wrap="square" rtlCol="0">
            <a:spAutoFit/>
          </a:bodyPr>
          <a:lstStyle/>
          <a:p>
            <a:pPr algn="ctr"/>
            <a:r>
              <a:rPr lang="en-US" sz="1600" b="1" dirty="0" err="1" smtClean="0"/>
              <a:t>Temas</a:t>
            </a:r>
            <a:endParaRPr lang="en-US" sz="1600" b="1" dirty="0"/>
          </a:p>
        </p:txBody>
      </p:sp>
      <p:sp>
        <p:nvSpPr>
          <p:cNvPr id="22" name="TextBox 21"/>
          <p:cNvSpPr txBox="1"/>
          <p:nvPr/>
        </p:nvSpPr>
        <p:spPr>
          <a:xfrm>
            <a:off x="588377" y="4979315"/>
            <a:ext cx="990600" cy="338554"/>
          </a:xfrm>
          <a:prstGeom prst="rect">
            <a:avLst/>
          </a:prstGeom>
          <a:solidFill>
            <a:schemeClr val="bg1"/>
          </a:solidFill>
        </p:spPr>
        <p:txBody>
          <a:bodyPr wrap="square" rtlCol="0">
            <a:spAutoFit/>
          </a:bodyPr>
          <a:lstStyle/>
          <a:p>
            <a:pPr algn="ctr"/>
            <a:r>
              <a:rPr lang="en-US" sz="1600" b="1" dirty="0" smtClean="0"/>
              <a:t>Lugar</a:t>
            </a:r>
            <a:endParaRPr lang="en-US" sz="1600" b="1" dirty="0"/>
          </a:p>
        </p:txBody>
      </p:sp>
      <p:sp>
        <p:nvSpPr>
          <p:cNvPr id="23" name="TextBox 22"/>
          <p:cNvSpPr txBox="1"/>
          <p:nvPr/>
        </p:nvSpPr>
        <p:spPr>
          <a:xfrm>
            <a:off x="588377" y="5562623"/>
            <a:ext cx="990600" cy="338554"/>
          </a:xfrm>
          <a:prstGeom prst="rect">
            <a:avLst/>
          </a:prstGeom>
          <a:solidFill>
            <a:schemeClr val="bg1"/>
          </a:solidFill>
        </p:spPr>
        <p:txBody>
          <a:bodyPr wrap="square" rtlCol="0">
            <a:spAutoFit/>
          </a:bodyPr>
          <a:lstStyle/>
          <a:p>
            <a:pPr algn="ctr"/>
            <a:r>
              <a:rPr lang="en-US" sz="1600" b="1" dirty="0" err="1" smtClean="0"/>
              <a:t>Tiempo</a:t>
            </a:r>
            <a:endParaRPr lang="en-US" sz="1600" b="1" dirty="0"/>
          </a:p>
        </p:txBody>
      </p:sp>
      <p:sp>
        <p:nvSpPr>
          <p:cNvPr id="24" name="TextBox 23"/>
          <p:cNvSpPr txBox="1"/>
          <p:nvPr/>
        </p:nvSpPr>
        <p:spPr>
          <a:xfrm>
            <a:off x="588377" y="6046875"/>
            <a:ext cx="990600" cy="338554"/>
          </a:xfrm>
          <a:prstGeom prst="rect">
            <a:avLst/>
          </a:prstGeom>
          <a:solidFill>
            <a:schemeClr val="bg1"/>
          </a:solidFill>
        </p:spPr>
        <p:txBody>
          <a:bodyPr wrap="square" rtlCol="0">
            <a:spAutoFit/>
          </a:bodyPr>
          <a:lstStyle/>
          <a:p>
            <a:pPr algn="ctr"/>
            <a:r>
              <a:rPr lang="en-US" sz="1600" b="1" dirty="0" err="1" smtClean="0"/>
              <a:t>Autor</a:t>
            </a:r>
            <a:endParaRPr lang="en-US" sz="1600" b="1" dirty="0"/>
          </a:p>
        </p:txBody>
      </p:sp>
      <p:sp>
        <p:nvSpPr>
          <p:cNvPr id="25" name="TextBox 24"/>
          <p:cNvSpPr txBox="1"/>
          <p:nvPr/>
        </p:nvSpPr>
        <p:spPr>
          <a:xfrm>
            <a:off x="1752600" y="3937833"/>
            <a:ext cx="3352799" cy="338554"/>
          </a:xfrm>
          <a:prstGeom prst="rect">
            <a:avLst/>
          </a:prstGeom>
          <a:solidFill>
            <a:schemeClr val="bg1"/>
          </a:solidFill>
        </p:spPr>
        <p:txBody>
          <a:bodyPr wrap="square" rtlCol="0">
            <a:spAutoFit/>
          </a:bodyPr>
          <a:lstStyle/>
          <a:p>
            <a:pPr algn="ctr"/>
            <a:r>
              <a:rPr lang="en-US" sz="1600" b="1" dirty="0" err="1" smtClean="0"/>
              <a:t>Lecciones</a:t>
            </a:r>
            <a:r>
              <a:rPr lang="en-US" sz="1600" b="1" dirty="0" smtClean="0"/>
              <a:t> del </a:t>
            </a:r>
            <a:r>
              <a:rPr lang="en-US" sz="1600" b="1" dirty="0" err="1" smtClean="0"/>
              <a:t>pasado</a:t>
            </a:r>
            <a:endParaRPr lang="en-US" sz="1600" b="1" dirty="0"/>
          </a:p>
        </p:txBody>
      </p:sp>
      <p:sp>
        <p:nvSpPr>
          <p:cNvPr id="26" name="TextBox 25"/>
          <p:cNvSpPr txBox="1"/>
          <p:nvPr/>
        </p:nvSpPr>
        <p:spPr>
          <a:xfrm>
            <a:off x="1767840" y="4425443"/>
            <a:ext cx="3352799" cy="338554"/>
          </a:xfrm>
          <a:prstGeom prst="rect">
            <a:avLst/>
          </a:prstGeom>
          <a:solidFill>
            <a:schemeClr val="bg1"/>
          </a:solidFill>
        </p:spPr>
        <p:txBody>
          <a:bodyPr wrap="square" rtlCol="0">
            <a:spAutoFit/>
          </a:bodyPr>
          <a:lstStyle/>
          <a:p>
            <a:pPr algn="ctr"/>
            <a:r>
              <a:rPr lang="en-US" sz="1600" b="1" dirty="0" smtClean="0"/>
              <a:t>La </a:t>
            </a:r>
            <a:r>
              <a:rPr lang="en-US" sz="1600" b="1" dirty="0" err="1" smtClean="0"/>
              <a:t>vida</a:t>
            </a:r>
            <a:r>
              <a:rPr lang="en-US" sz="1600" b="1" dirty="0" smtClean="0"/>
              <a:t> </a:t>
            </a:r>
            <a:r>
              <a:rPr lang="en-US" sz="1600" b="1" dirty="0" err="1" smtClean="0"/>
              <a:t>obediente</a:t>
            </a:r>
            <a:endParaRPr lang="en-US" sz="1600" b="1" dirty="0"/>
          </a:p>
        </p:txBody>
      </p:sp>
      <p:sp>
        <p:nvSpPr>
          <p:cNvPr id="27" name="TextBox 26"/>
          <p:cNvSpPr txBox="1"/>
          <p:nvPr/>
        </p:nvSpPr>
        <p:spPr>
          <a:xfrm>
            <a:off x="4692781" y="4993499"/>
            <a:ext cx="3352799" cy="338554"/>
          </a:xfrm>
          <a:prstGeom prst="rect">
            <a:avLst/>
          </a:prstGeom>
          <a:solidFill>
            <a:schemeClr val="bg1"/>
          </a:solidFill>
        </p:spPr>
        <p:txBody>
          <a:bodyPr wrap="square" rtlCol="0">
            <a:spAutoFit/>
          </a:bodyPr>
          <a:lstStyle/>
          <a:p>
            <a:pPr algn="ctr"/>
            <a:r>
              <a:rPr lang="en-US" sz="1600" b="1" dirty="0" smtClean="0"/>
              <a:t>Moab – el </a:t>
            </a:r>
            <a:r>
              <a:rPr lang="en-US" sz="1600" b="1" dirty="0" err="1" smtClean="0"/>
              <a:t>norte</a:t>
            </a:r>
            <a:r>
              <a:rPr lang="en-US" sz="1600" b="1" dirty="0" smtClean="0"/>
              <a:t> del Mar </a:t>
            </a:r>
            <a:r>
              <a:rPr lang="en-US" sz="1600" b="1" dirty="0" err="1" smtClean="0"/>
              <a:t>Muerto</a:t>
            </a:r>
            <a:endParaRPr lang="en-US" sz="1600" b="1" dirty="0"/>
          </a:p>
        </p:txBody>
      </p:sp>
      <p:sp>
        <p:nvSpPr>
          <p:cNvPr id="28" name="TextBox 27"/>
          <p:cNvSpPr txBox="1"/>
          <p:nvPr/>
        </p:nvSpPr>
        <p:spPr>
          <a:xfrm>
            <a:off x="4692781" y="5530831"/>
            <a:ext cx="3352799" cy="338554"/>
          </a:xfrm>
          <a:prstGeom prst="rect">
            <a:avLst/>
          </a:prstGeom>
          <a:solidFill>
            <a:schemeClr val="bg1"/>
          </a:solidFill>
        </p:spPr>
        <p:txBody>
          <a:bodyPr wrap="square" rtlCol="0">
            <a:spAutoFit/>
          </a:bodyPr>
          <a:lstStyle/>
          <a:p>
            <a:pPr algn="ctr"/>
            <a:r>
              <a:rPr lang="en-US" sz="1600" b="1" dirty="0" err="1" smtClean="0"/>
              <a:t>Aprox</a:t>
            </a:r>
            <a:r>
              <a:rPr lang="en-US" sz="1600" b="1" dirty="0" smtClean="0"/>
              <a:t>. 2 </a:t>
            </a:r>
            <a:r>
              <a:rPr lang="en-US" sz="1600" b="1" dirty="0" err="1" smtClean="0"/>
              <a:t>años</a:t>
            </a:r>
            <a:endParaRPr lang="en-US" sz="1600" b="1" dirty="0"/>
          </a:p>
        </p:txBody>
      </p:sp>
      <p:sp>
        <p:nvSpPr>
          <p:cNvPr id="29" name="TextBox 28"/>
          <p:cNvSpPr txBox="1"/>
          <p:nvPr/>
        </p:nvSpPr>
        <p:spPr>
          <a:xfrm>
            <a:off x="4747014" y="6068163"/>
            <a:ext cx="3352799" cy="338554"/>
          </a:xfrm>
          <a:prstGeom prst="rect">
            <a:avLst/>
          </a:prstGeom>
          <a:solidFill>
            <a:schemeClr val="bg1"/>
          </a:solidFill>
        </p:spPr>
        <p:txBody>
          <a:bodyPr wrap="square" rtlCol="0">
            <a:spAutoFit/>
          </a:bodyPr>
          <a:lstStyle/>
          <a:p>
            <a:pPr algn="ctr"/>
            <a:r>
              <a:rPr lang="en-US" sz="1600" b="1" dirty="0" err="1" smtClean="0"/>
              <a:t>Moisés</a:t>
            </a:r>
            <a:endParaRPr lang="en-US" sz="1600" b="1" dirty="0"/>
          </a:p>
        </p:txBody>
      </p:sp>
      <p:sp>
        <p:nvSpPr>
          <p:cNvPr id="30" name="TextBox 29"/>
          <p:cNvSpPr txBox="1"/>
          <p:nvPr/>
        </p:nvSpPr>
        <p:spPr>
          <a:xfrm>
            <a:off x="5389672" y="3918346"/>
            <a:ext cx="3352799" cy="338554"/>
          </a:xfrm>
          <a:prstGeom prst="rect">
            <a:avLst/>
          </a:prstGeom>
          <a:solidFill>
            <a:schemeClr val="bg1"/>
          </a:solidFill>
        </p:spPr>
        <p:txBody>
          <a:bodyPr wrap="square" rtlCol="0">
            <a:spAutoFit/>
          </a:bodyPr>
          <a:lstStyle/>
          <a:p>
            <a:pPr algn="ctr"/>
            <a:r>
              <a:rPr lang="en-US" sz="1600" b="1" dirty="0" err="1" smtClean="0"/>
              <a:t>Lecciones</a:t>
            </a:r>
            <a:r>
              <a:rPr lang="en-US" sz="1600" b="1" dirty="0" smtClean="0"/>
              <a:t> del </a:t>
            </a:r>
            <a:r>
              <a:rPr lang="en-US" sz="1600" b="1" dirty="0" err="1" smtClean="0"/>
              <a:t>futuro</a:t>
            </a:r>
            <a:endParaRPr lang="en-US" sz="1600" b="1" dirty="0"/>
          </a:p>
        </p:txBody>
      </p:sp>
      <p:sp>
        <p:nvSpPr>
          <p:cNvPr id="31" name="TextBox 30"/>
          <p:cNvSpPr txBox="1"/>
          <p:nvPr/>
        </p:nvSpPr>
        <p:spPr>
          <a:xfrm>
            <a:off x="5389672" y="4441866"/>
            <a:ext cx="3352799" cy="338554"/>
          </a:xfrm>
          <a:prstGeom prst="rect">
            <a:avLst/>
          </a:prstGeom>
          <a:solidFill>
            <a:schemeClr val="bg1"/>
          </a:solidFill>
        </p:spPr>
        <p:txBody>
          <a:bodyPr wrap="square" rtlCol="0">
            <a:spAutoFit/>
          </a:bodyPr>
          <a:lstStyle/>
          <a:p>
            <a:pPr algn="ctr"/>
            <a:r>
              <a:rPr lang="en-US" sz="1600" b="1" dirty="0" smtClean="0"/>
              <a:t>La </a:t>
            </a:r>
            <a:r>
              <a:rPr lang="en-US" sz="1600" b="1" dirty="0" err="1" smtClean="0"/>
              <a:t>vida</a:t>
            </a:r>
            <a:r>
              <a:rPr lang="en-US" sz="1600" b="1" dirty="0" smtClean="0"/>
              <a:t> </a:t>
            </a:r>
            <a:r>
              <a:rPr lang="en-US" sz="1600" b="1" dirty="0" err="1" smtClean="0"/>
              <a:t>ordenada</a:t>
            </a:r>
            <a:endParaRPr lang="en-US" sz="1600" b="1" dirty="0"/>
          </a:p>
        </p:txBody>
      </p:sp>
      <p:sp>
        <p:nvSpPr>
          <p:cNvPr id="32" name="TextBox 31"/>
          <p:cNvSpPr txBox="1"/>
          <p:nvPr/>
        </p:nvSpPr>
        <p:spPr>
          <a:xfrm>
            <a:off x="8915400" y="3929367"/>
            <a:ext cx="2285999" cy="338554"/>
          </a:xfrm>
          <a:prstGeom prst="rect">
            <a:avLst/>
          </a:prstGeom>
          <a:solidFill>
            <a:schemeClr val="bg1"/>
          </a:solidFill>
        </p:spPr>
        <p:txBody>
          <a:bodyPr wrap="square" rtlCol="0">
            <a:spAutoFit/>
          </a:bodyPr>
          <a:lstStyle/>
          <a:p>
            <a:pPr algn="ctr"/>
            <a:r>
              <a:rPr lang="es-ES" sz="1600" b="1" dirty="0" smtClean="0"/>
              <a:t>Lecciones de un líder</a:t>
            </a:r>
            <a:endParaRPr lang="en-US" sz="1600" b="1" dirty="0"/>
          </a:p>
        </p:txBody>
      </p:sp>
      <p:sp>
        <p:nvSpPr>
          <p:cNvPr id="33" name="TextBox 32"/>
          <p:cNvSpPr txBox="1"/>
          <p:nvPr/>
        </p:nvSpPr>
        <p:spPr>
          <a:xfrm>
            <a:off x="8900160" y="4448131"/>
            <a:ext cx="2285999" cy="338554"/>
          </a:xfrm>
          <a:prstGeom prst="rect">
            <a:avLst/>
          </a:prstGeom>
          <a:solidFill>
            <a:schemeClr val="bg1"/>
          </a:solidFill>
        </p:spPr>
        <p:txBody>
          <a:bodyPr wrap="square" rtlCol="0">
            <a:spAutoFit/>
          </a:bodyPr>
          <a:lstStyle/>
          <a:p>
            <a:pPr algn="ctr"/>
            <a:r>
              <a:rPr lang="es-ES" sz="1600" b="1" dirty="0" smtClean="0"/>
              <a:t>La vida de un hombre</a:t>
            </a:r>
            <a:endParaRPr lang="en-US" sz="1600" b="1" dirty="0"/>
          </a:p>
        </p:txBody>
      </p:sp>
    </p:spTree>
    <p:extLst>
      <p:ext uri="{BB962C8B-B14F-4D97-AF65-F5344CB8AC3E}">
        <p14:creationId xmlns:p14="http://schemas.microsoft.com/office/powerpoint/2010/main" val="7171767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rtl="0"/>
            <a:r>
              <a:rPr lang="en-US" dirty="0"/>
              <a:t>El cuidado de Dios </a:t>
            </a:r>
            <a:r>
              <a:rPr lang="en-US" dirty="0" err="1"/>
              <a:t>por</a:t>
            </a:r>
            <a:r>
              <a:rPr lang="en-US" dirty="0"/>
              <a:t> Israel (8:1-20)</a:t>
            </a:r>
          </a:p>
        </p:txBody>
      </p:sp>
      <p:sp>
        <p:nvSpPr>
          <p:cNvPr id="5" name="Content Placeholder 4"/>
          <p:cNvSpPr>
            <a:spLocks noGrp="1"/>
          </p:cNvSpPr>
          <p:nvPr>
            <p:ph idx="1"/>
          </p:nvPr>
        </p:nvSpPr>
        <p:spPr/>
        <p:txBody>
          <a:bodyPr/>
          <a:lstStyle/>
          <a:p>
            <a:pPr algn="l" rtl="0"/>
            <a:r>
              <a:rPr lang="en-US" dirty="0"/>
              <a:t>En el </a:t>
            </a:r>
            <a:r>
              <a:rPr lang="en-US" dirty="0" err="1"/>
              <a:t>desierto</a:t>
            </a:r>
            <a:r>
              <a:rPr lang="en-US" dirty="0"/>
              <a:t> </a:t>
            </a:r>
            <a:r>
              <a:rPr lang="en-US" dirty="0" smtClean="0"/>
              <a:t>(</a:t>
            </a:r>
            <a:r>
              <a:rPr lang="en-US" dirty="0" err="1" smtClean="0"/>
              <a:t>humilló</a:t>
            </a:r>
            <a:r>
              <a:rPr lang="en-US" dirty="0" smtClean="0"/>
              <a:t> </a:t>
            </a:r>
            <a:r>
              <a:rPr lang="en-US" dirty="0"/>
              <a:t>y </a:t>
            </a:r>
            <a:r>
              <a:rPr lang="en-US" dirty="0" err="1" smtClean="0"/>
              <a:t>probó</a:t>
            </a:r>
            <a:r>
              <a:rPr lang="en-US" dirty="0" smtClean="0"/>
              <a:t>), </a:t>
            </a:r>
            <a:r>
              <a:rPr lang="en-US" dirty="0"/>
              <a:t>como padre que </a:t>
            </a:r>
            <a:r>
              <a:rPr lang="en-US" dirty="0" err="1" smtClean="0"/>
              <a:t>disciplina</a:t>
            </a:r>
            <a:r>
              <a:rPr lang="en-US" dirty="0" smtClean="0"/>
              <a:t> </a:t>
            </a:r>
            <a:r>
              <a:rPr lang="en-US" dirty="0"/>
              <a:t>(1-5)</a:t>
            </a:r>
          </a:p>
          <a:p>
            <a:pPr lvl="1" algn="l" rtl="0"/>
            <a:r>
              <a:rPr lang="en-US" dirty="0" smtClean="0"/>
              <a:t>Les </a:t>
            </a:r>
            <a:r>
              <a:rPr lang="en-US" dirty="0" err="1" smtClean="0"/>
              <a:t>dejó</a:t>
            </a:r>
            <a:r>
              <a:rPr lang="en-US" dirty="0" smtClean="0"/>
              <a:t> </a:t>
            </a:r>
            <a:r>
              <a:rPr lang="en-US" dirty="0" err="1" smtClean="0"/>
              <a:t>hambre</a:t>
            </a:r>
            <a:endParaRPr lang="en-US" dirty="0"/>
          </a:p>
          <a:p>
            <a:pPr lvl="1" algn="l" rtl="0"/>
            <a:r>
              <a:rPr lang="en-US" dirty="0" smtClean="0"/>
              <a:t>Les </a:t>
            </a:r>
            <a:r>
              <a:rPr lang="en-US" dirty="0" err="1" smtClean="0"/>
              <a:t>alimentó</a:t>
            </a:r>
            <a:r>
              <a:rPr lang="en-US" dirty="0" smtClean="0"/>
              <a:t>  </a:t>
            </a:r>
            <a:r>
              <a:rPr lang="en-US" dirty="0"/>
              <a:t>con </a:t>
            </a:r>
            <a:r>
              <a:rPr lang="en-US" dirty="0" err="1" smtClean="0"/>
              <a:t>maná</a:t>
            </a:r>
            <a:r>
              <a:rPr lang="en-US" dirty="0" smtClean="0"/>
              <a:t> (que no </a:t>
            </a:r>
            <a:r>
              <a:rPr lang="en-US" dirty="0" err="1" smtClean="0"/>
              <a:t>conocían</a:t>
            </a:r>
            <a:r>
              <a:rPr lang="en-US" dirty="0" smtClean="0"/>
              <a:t>)</a:t>
            </a:r>
            <a:endParaRPr lang="en-US" dirty="0"/>
          </a:p>
          <a:p>
            <a:pPr lvl="1" algn="l" rtl="0"/>
            <a:r>
              <a:rPr lang="es-ES" dirty="0" smtClean="0"/>
              <a:t>Ropa preservada</a:t>
            </a:r>
            <a:endParaRPr lang="en-US" dirty="0"/>
          </a:p>
          <a:p>
            <a:pPr lvl="1" algn="l" rtl="0"/>
            <a:r>
              <a:rPr lang="en-US" dirty="0"/>
              <a:t>No dejó que </a:t>
            </a:r>
            <a:r>
              <a:rPr lang="en-US" dirty="0" smtClean="0"/>
              <a:t>“el pie </a:t>
            </a:r>
            <a:r>
              <a:rPr lang="en-US" dirty="0"/>
              <a:t>se </a:t>
            </a:r>
            <a:r>
              <a:rPr lang="en-US" dirty="0" err="1" smtClean="0"/>
              <a:t>hinchara</a:t>
            </a:r>
            <a:r>
              <a:rPr lang="en-US" dirty="0" smtClean="0"/>
              <a:t>” </a:t>
            </a:r>
            <a:r>
              <a:rPr lang="en-US" dirty="0"/>
              <a:t>(</a:t>
            </a:r>
            <a:r>
              <a:rPr lang="en-US" dirty="0" smtClean="0"/>
              <a:t>comp. </a:t>
            </a:r>
            <a:r>
              <a:rPr lang="en-US" dirty="0"/>
              <a:t>Dt 29:5)</a:t>
            </a:r>
          </a:p>
          <a:p>
            <a:pPr algn="l" rtl="0"/>
            <a:r>
              <a:rPr lang="en-US" b="1" dirty="0">
                <a:solidFill>
                  <a:srgbClr val="0000CC"/>
                </a:solidFill>
              </a:rPr>
              <a:t>En la tierra prometida (6-13)</a:t>
            </a:r>
          </a:p>
          <a:p>
            <a:pPr lvl="1" algn="l" rtl="0"/>
            <a:r>
              <a:rPr lang="en-US" b="1" dirty="0">
                <a:solidFill>
                  <a:srgbClr val="0000CC"/>
                </a:solidFill>
              </a:rPr>
              <a:t>Agua, </a:t>
            </a:r>
            <a:r>
              <a:rPr lang="en-US" b="1" dirty="0" err="1" smtClean="0">
                <a:solidFill>
                  <a:srgbClr val="0000CC"/>
                </a:solidFill>
              </a:rPr>
              <a:t>alimentos</a:t>
            </a:r>
            <a:r>
              <a:rPr lang="en-US" b="1" dirty="0">
                <a:solidFill>
                  <a:srgbClr val="0000CC"/>
                </a:solidFill>
              </a:rPr>
              <a:t>, </a:t>
            </a:r>
            <a:r>
              <a:rPr lang="en-US" b="1" dirty="0" err="1" smtClean="0">
                <a:solidFill>
                  <a:srgbClr val="0000CC"/>
                </a:solidFill>
              </a:rPr>
              <a:t>minerales</a:t>
            </a:r>
            <a:endParaRPr lang="en-US" b="1" dirty="0">
              <a:solidFill>
                <a:srgbClr val="0000CC"/>
              </a:solidFill>
            </a:endParaRPr>
          </a:p>
          <a:p>
            <a:pPr lvl="1" algn="l" rtl="0"/>
            <a:r>
              <a:rPr lang="en-US" b="1" dirty="0">
                <a:solidFill>
                  <a:srgbClr val="0000CC"/>
                </a:solidFill>
              </a:rPr>
              <a:t>Hermosas casas, </a:t>
            </a:r>
            <a:r>
              <a:rPr lang="en-US" b="1" dirty="0" err="1" smtClean="0">
                <a:solidFill>
                  <a:srgbClr val="0000CC"/>
                </a:solidFill>
              </a:rPr>
              <a:t>vacas</a:t>
            </a:r>
            <a:r>
              <a:rPr lang="en-US" b="1" dirty="0" smtClean="0">
                <a:solidFill>
                  <a:srgbClr val="0000CC"/>
                </a:solidFill>
              </a:rPr>
              <a:t> y </a:t>
            </a:r>
            <a:r>
              <a:rPr lang="en-US" b="1" dirty="0" err="1" smtClean="0">
                <a:solidFill>
                  <a:srgbClr val="0000CC"/>
                </a:solidFill>
              </a:rPr>
              <a:t>ovejas</a:t>
            </a:r>
            <a:r>
              <a:rPr lang="en-US" b="1" dirty="0" smtClean="0">
                <a:solidFill>
                  <a:srgbClr val="0000CC"/>
                </a:solidFill>
              </a:rPr>
              <a:t>, </a:t>
            </a:r>
            <a:r>
              <a:rPr lang="en-US" b="1" dirty="0">
                <a:solidFill>
                  <a:srgbClr val="0000CC"/>
                </a:solidFill>
              </a:rPr>
              <a:t>plata y oro</a:t>
            </a:r>
          </a:p>
          <a:p>
            <a:pPr algn="l" rtl="0"/>
            <a:r>
              <a:rPr lang="en-US" dirty="0"/>
              <a:t>En Egipto – </a:t>
            </a:r>
            <a:r>
              <a:rPr lang="en-US" dirty="0" err="1" smtClean="0"/>
              <a:t>servidumbre</a:t>
            </a:r>
            <a:r>
              <a:rPr lang="en-US" dirty="0" smtClean="0"/>
              <a:t> </a:t>
            </a:r>
            <a:r>
              <a:rPr lang="en-US" dirty="0"/>
              <a:t>(14)</a:t>
            </a:r>
          </a:p>
          <a:p>
            <a:pPr algn="l" rtl="0"/>
            <a:r>
              <a:rPr lang="en-US" dirty="0"/>
              <a:t>En el desierto (15-16)</a:t>
            </a:r>
          </a:p>
          <a:p>
            <a:pPr lvl="1" algn="l" rtl="0"/>
            <a:r>
              <a:rPr lang="en-US" dirty="0"/>
              <a:t>Serpientes, escorpiones, sin agua (15)</a:t>
            </a:r>
          </a:p>
          <a:p>
            <a:pPr lvl="1" algn="l" rtl="0"/>
            <a:r>
              <a:rPr lang="en-US" dirty="0"/>
              <a:t>Agua de </a:t>
            </a:r>
            <a:r>
              <a:rPr lang="en-US" dirty="0" smtClean="0"/>
              <a:t>la </a:t>
            </a:r>
            <a:r>
              <a:rPr lang="en-US" dirty="0" err="1" smtClean="0"/>
              <a:t>roca</a:t>
            </a:r>
            <a:r>
              <a:rPr lang="en-US" dirty="0" smtClean="0"/>
              <a:t> </a:t>
            </a:r>
            <a:r>
              <a:rPr lang="en-US" dirty="0"/>
              <a:t>y </a:t>
            </a:r>
            <a:r>
              <a:rPr lang="en-US" dirty="0" err="1" smtClean="0"/>
              <a:t>maná</a:t>
            </a:r>
            <a:r>
              <a:rPr lang="en-US" dirty="0" smtClean="0"/>
              <a:t> </a:t>
            </a:r>
            <a:r>
              <a:rPr lang="en-US" dirty="0"/>
              <a:t>(15-16)</a:t>
            </a:r>
          </a:p>
        </p:txBody>
      </p:sp>
      <p:sp>
        <p:nvSpPr>
          <p:cNvPr id="3" name="Footer Placeholder 2"/>
          <p:cNvSpPr>
            <a:spLocks noGrp="1"/>
          </p:cNvSpPr>
          <p:nvPr>
            <p:ph type="ftr" sz="quarter" idx="11"/>
          </p:nvPr>
        </p:nvSpPr>
        <p:spPr/>
        <p:txBody>
          <a:bodyPr/>
          <a:lstStyle/>
          <a:p>
            <a:pPr algn="l" rtl="0"/>
            <a:r>
              <a:rPr lang="en-US" dirty="0"/>
              <a:t>Otoño 2016 – Embry Hills</a:t>
            </a:r>
          </a:p>
        </p:txBody>
      </p:sp>
      <p:sp>
        <p:nvSpPr>
          <p:cNvPr id="4" name="Slide Number Placeholder 3"/>
          <p:cNvSpPr>
            <a:spLocks noGrp="1"/>
          </p:cNvSpPr>
          <p:nvPr>
            <p:ph type="sldNum" sz="quarter" idx="12"/>
          </p:nvPr>
        </p:nvSpPr>
        <p:spPr/>
        <p:txBody>
          <a:bodyPr/>
          <a:lstStyle/>
          <a:p>
            <a:pPr algn="l" rtl="0"/>
            <a:fld id="{0EA2A63B-FBD4-445B-90B6-CB2DE89400B4}" type="slidenum">
              <a:rPr lang="en-US" smtClean="0"/>
              <a:t>28</a:t>
            </a:fld>
            <a:endParaRPr lang="en-US"/>
          </a:p>
        </p:txBody>
      </p:sp>
      <p:sp>
        <p:nvSpPr>
          <p:cNvPr id="9" name="Oval 8"/>
          <p:cNvSpPr/>
          <p:nvPr/>
        </p:nvSpPr>
        <p:spPr>
          <a:xfrm>
            <a:off x="6705600" y="2667000"/>
            <a:ext cx="5334000" cy="1600200"/>
          </a:xfrm>
          <a:prstGeom prst="ellipse">
            <a:avLst/>
          </a:prstGeom>
          <a:solidFill>
            <a:srgbClr val="0000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800" b="1" dirty="0"/>
              <a:t>'Mi poder y </a:t>
            </a:r>
            <a:r>
              <a:rPr lang="en-US" sz="2800" b="1" dirty="0" smtClean="0"/>
              <a:t>la </a:t>
            </a:r>
            <a:r>
              <a:rPr lang="en-US" sz="2800" b="1" dirty="0" err="1" smtClean="0"/>
              <a:t>fuerza</a:t>
            </a:r>
            <a:r>
              <a:rPr lang="en-US" sz="2800" b="1" dirty="0" smtClean="0"/>
              <a:t> de mi </a:t>
            </a:r>
            <a:r>
              <a:rPr lang="en-US" sz="2800" b="1" dirty="0" err="1" smtClean="0"/>
              <a:t>mano</a:t>
            </a:r>
            <a:r>
              <a:rPr lang="en-US" sz="2800" b="1" dirty="0" smtClean="0"/>
              <a:t> me </a:t>
            </a:r>
            <a:r>
              <a:rPr lang="en-US" sz="2800" b="1" dirty="0" err="1" smtClean="0"/>
              <a:t>han</a:t>
            </a:r>
            <a:r>
              <a:rPr lang="en-US" sz="2800" b="1" dirty="0" smtClean="0"/>
              <a:t> </a:t>
            </a:r>
            <a:r>
              <a:rPr lang="en-US" sz="2800" b="1" dirty="0" err="1" smtClean="0"/>
              <a:t>producido</a:t>
            </a:r>
            <a:r>
              <a:rPr lang="en-US" sz="2800" b="1" dirty="0" smtClean="0"/>
              <a:t> </a:t>
            </a:r>
            <a:r>
              <a:rPr lang="en-US" sz="2800" b="1" dirty="0" err="1" smtClean="0"/>
              <a:t>esta</a:t>
            </a:r>
            <a:r>
              <a:rPr lang="en-US" sz="2800" b="1" dirty="0" smtClean="0"/>
              <a:t> </a:t>
            </a:r>
            <a:r>
              <a:rPr lang="en-US" sz="2800" b="1" dirty="0" err="1" smtClean="0"/>
              <a:t>riqueza</a:t>
            </a:r>
            <a:r>
              <a:rPr lang="en-US" sz="2800" b="1" dirty="0" smtClean="0"/>
              <a:t>.'</a:t>
            </a:r>
            <a:endParaRPr lang="en-US" sz="2800" b="1"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Tree>
    <p:extLst>
      <p:ext uri="{BB962C8B-B14F-4D97-AF65-F5344CB8AC3E}">
        <p14:creationId xmlns:p14="http://schemas.microsoft.com/office/powerpoint/2010/main" val="35380204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rtl="0"/>
            <a:r>
              <a:rPr lang="en-US" dirty="0"/>
              <a:t>Israel no </a:t>
            </a:r>
            <a:r>
              <a:rPr lang="en-US" dirty="0" err="1" smtClean="0"/>
              <a:t>es</a:t>
            </a:r>
            <a:r>
              <a:rPr lang="en-US" dirty="0" smtClean="0"/>
              <a:t> </a:t>
            </a:r>
            <a:r>
              <a:rPr lang="en-US" dirty="0" err="1" smtClean="0"/>
              <a:t>merecedor</a:t>
            </a:r>
            <a:r>
              <a:rPr lang="en-US" dirty="0" smtClean="0"/>
              <a:t> </a:t>
            </a:r>
            <a:r>
              <a:rPr lang="en-US" dirty="0"/>
              <a:t>(9:1-11)</a:t>
            </a:r>
          </a:p>
        </p:txBody>
      </p:sp>
      <p:sp>
        <p:nvSpPr>
          <p:cNvPr id="5" name="Content Placeholder 4"/>
          <p:cNvSpPr>
            <a:spLocks noGrp="1"/>
          </p:cNvSpPr>
          <p:nvPr>
            <p:ph idx="1"/>
          </p:nvPr>
        </p:nvSpPr>
        <p:spPr/>
        <p:txBody>
          <a:bodyPr/>
          <a:lstStyle/>
          <a:p>
            <a:pPr algn="l" rtl="0"/>
            <a:r>
              <a:rPr lang="en-US" dirty="0"/>
              <a:t>Gigantes en la tierra (2)</a:t>
            </a:r>
          </a:p>
          <a:p>
            <a:pPr lvl="1"/>
            <a:r>
              <a:rPr lang="en-US" dirty="0"/>
              <a:t>“</a:t>
            </a:r>
            <a:r>
              <a:rPr lang="en-US" dirty="0" smtClean="0"/>
              <a:t>S</a:t>
            </a:r>
            <a:r>
              <a:rPr lang="es-ES" dirty="0" err="1"/>
              <a:t>olo</a:t>
            </a:r>
            <a:r>
              <a:rPr lang="es-ES" dirty="0"/>
              <a:t> que es fuerte el pueblo que habita en la tierra, y las ciudades, fortificadas y muy grandes; y además vimos allí a los descendientes de </a:t>
            </a:r>
            <a:r>
              <a:rPr lang="es-ES" dirty="0" err="1" smtClean="0"/>
              <a:t>Anac</a:t>
            </a:r>
            <a:r>
              <a:rPr lang="en-US" dirty="0" smtClean="0"/>
              <a:t>" (</a:t>
            </a:r>
            <a:r>
              <a:rPr lang="en-US" dirty="0" err="1" smtClean="0"/>
              <a:t>Números</a:t>
            </a:r>
            <a:r>
              <a:rPr lang="en-US" dirty="0" smtClean="0"/>
              <a:t> 13:28).</a:t>
            </a:r>
            <a:endParaRPr lang="en-US" dirty="0"/>
          </a:p>
          <a:p>
            <a:pPr lvl="1"/>
            <a:r>
              <a:rPr lang="es-ES" dirty="0" smtClean="0"/>
              <a:t>“Por </a:t>
            </a:r>
            <a:r>
              <a:rPr lang="es-ES" dirty="0"/>
              <a:t>aquel tiempo Josué fue y destruyó a los </a:t>
            </a:r>
            <a:r>
              <a:rPr lang="es-ES" dirty="0" err="1"/>
              <a:t>anaceos</a:t>
            </a:r>
            <a:r>
              <a:rPr lang="es-ES" dirty="0"/>
              <a:t> de la región montañosa, de Hebrón, de </a:t>
            </a:r>
            <a:r>
              <a:rPr lang="es-ES" dirty="0" err="1"/>
              <a:t>Debir</a:t>
            </a:r>
            <a:r>
              <a:rPr lang="es-ES" dirty="0"/>
              <a:t>, de </a:t>
            </a:r>
            <a:r>
              <a:rPr lang="es-ES" dirty="0" err="1"/>
              <a:t>Anab</a:t>
            </a:r>
            <a:r>
              <a:rPr lang="es-ES" dirty="0"/>
              <a:t>, de toda la región montañosa de Judá y de toda la región montañosa de Israel. Josué los destruyó por completo con sus </a:t>
            </a:r>
            <a:r>
              <a:rPr lang="es-ES" dirty="0" smtClean="0"/>
              <a:t>ciudades”</a:t>
            </a:r>
            <a:r>
              <a:rPr lang="en-US" dirty="0" smtClean="0"/>
              <a:t> </a:t>
            </a:r>
            <a:r>
              <a:rPr lang="en-US" dirty="0"/>
              <a:t>(Josué 11:21</a:t>
            </a:r>
            <a:r>
              <a:rPr lang="en-US" dirty="0" smtClean="0"/>
              <a:t>).</a:t>
            </a:r>
            <a:endParaRPr lang="en-US" dirty="0"/>
          </a:p>
          <a:p>
            <a:pPr algn="l" rtl="0"/>
            <a:r>
              <a:rPr lang="en-US" dirty="0"/>
              <a:t>Promesa a Abraham (5)</a:t>
            </a:r>
          </a:p>
          <a:p>
            <a:pPr lvl="1"/>
            <a:r>
              <a:rPr lang="es-ES" dirty="0"/>
              <a:t>En aquel día el SEÑOR hizo un pacto con Abram, diciendo: «A tu descendencia he dado esta tierra, Desde el río de Egipto hasta el río grande, el río </a:t>
            </a:r>
            <a:r>
              <a:rPr lang="es-ES" dirty="0" smtClean="0"/>
              <a:t>Éufrates</a:t>
            </a:r>
            <a:r>
              <a:rPr lang="en-US" dirty="0" smtClean="0"/>
              <a:t>…” </a:t>
            </a:r>
            <a:r>
              <a:rPr lang="en-US" dirty="0"/>
              <a:t>(Gén 15:18, y </a:t>
            </a:r>
            <a:r>
              <a:rPr lang="en-US" dirty="0" err="1" smtClean="0"/>
              <a:t>recuérdense</a:t>
            </a:r>
            <a:r>
              <a:rPr lang="en-US" dirty="0" smtClean="0"/>
              <a:t> </a:t>
            </a:r>
            <a:r>
              <a:rPr lang="en-US" dirty="0"/>
              <a:t>1:10 y Gén 15:5)</a:t>
            </a:r>
          </a:p>
        </p:txBody>
      </p:sp>
      <p:sp>
        <p:nvSpPr>
          <p:cNvPr id="3" name="Footer Placeholder 2"/>
          <p:cNvSpPr>
            <a:spLocks noGrp="1"/>
          </p:cNvSpPr>
          <p:nvPr>
            <p:ph type="ftr" sz="quarter" idx="11"/>
          </p:nvPr>
        </p:nvSpPr>
        <p:spPr/>
        <p:txBody>
          <a:bodyPr/>
          <a:lstStyle/>
          <a:p>
            <a:pPr algn="l" rtl="0"/>
            <a:r>
              <a:rPr lang="en-US" dirty="0"/>
              <a:t>Otoño 2016 – Embry Hills</a:t>
            </a:r>
          </a:p>
        </p:txBody>
      </p:sp>
      <p:sp>
        <p:nvSpPr>
          <p:cNvPr id="4" name="Slide Number Placeholder 3"/>
          <p:cNvSpPr>
            <a:spLocks noGrp="1"/>
          </p:cNvSpPr>
          <p:nvPr>
            <p:ph type="sldNum" sz="quarter" idx="12"/>
          </p:nvPr>
        </p:nvSpPr>
        <p:spPr/>
        <p:txBody>
          <a:bodyPr/>
          <a:lstStyle/>
          <a:p>
            <a:pPr algn="l" rtl="0"/>
            <a:fld id="{0EA2A63B-FBD4-445B-90B6-CB2DE89400B4}" type="slidenum">
              <a:rPr lang="en-US" smtClean="0"/>
              <a:t>29</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Tree>
    <p:extLst>
      <p:ext uri="{BB962C8B-B14F-4D97-AF65-F5344CB8AC3E}">
        <p14:creationId xmlns:p14="http://schemas.microsoft.com/office/powerpoint/2010/main" val="7490209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14267"/>
            <a:ext cx="8694463" cy="496009"/>
          </a:xfrm>
        </p:spPr>
        <p:txBody>
          <a:bodyPr/>
          <a:lstStyle/>
          <a:p>
            <a:pPr algn="l" rtl="0"/>
            <a:r>
              <a:rPr lang="en-US" dirty="0"/>
              <a:t>Ejercicio previo a la clase (Pregunta C.2.)</a:t>
            </a:r>
          </a:p>
        </p:txBody>
      </p:sp>
      <p:sp>
        <p:nvSpPr>
          <p:cNvPr id="3" name="Content Placeholder 2"/>
          <p:cNvSpPr>
            <a:spLocks noGrp="1"/>
          </p:cNvSpPr>
          <p:nvPr>
            <p:ph idx="1"/>
          </p:nvPr>
        </p:nvSpPr>
        <p:spPr>
          <a:xfrm>
            <a:off x="457200" y="1679143"/>
            <a:ext cx="11457373" cy="5178857"/>
          </a:xfrm>
        </p:spPr>
        <p:txBody>
          <a:bodyPr>
            <a:normAutofit/>
          </a:bodyPr>
          <a:lstStyle/>
          <a:p>
            <a:pPr marL="0" lvl="1" indent="0" algn="l" rtl="0">
              <a:buNone/>
            </a:pPr>
            <a:r>
              <a:rPr lang="en-US" sz="3600" b="1" dirty="0"/>
              <a:t>Dé títulos breves a este esquema del libro.</a:t>
            </a:r>
          </a:p>
          <a:p>
            <a:pPr lvl="1" algn="l" rtl="0"/>
            <a:r>
              <a:rPr lang="en-US" sz="3600" dirty="0"/>
              <a:t>Capítulos 1-4 –</a:t>
            </a:r>
            <a:endParaRPr lang="en-US" sz="5400" dirty="0"/>
          </a:p>
          <a:p>
            <a:pPr lvl="1" algn="l" rtl="0"/>
            <a:r>
              <a:rPr lang="en-US" sz="3600" dirty="0"/>
              <a:t>Capítulos 5-11 –</a:t>
            </a:r>
          </a:p>
          <a:p>
            <a:pPr lvl="1" algn="l" rtl="0"/>
            <a:r>
              <a:rPr lang="en-US" sz="3600" dirty="0"/>
              <a:t>Capítulos 12-26</a:t>
            </a:r>
            <a:endParaRPr lang="en-US" sz="5400" dirty="0"/>
          </a:p>
          <a:p>
            <a:pPr lvl="1" algn="l" rtl="0"/>
            <a:r>
              <a:rPr lang="en-US" sz="3600" dirty="0"/>
              <a:t>Capítulos 27-30 –</a:t>
            </a:r>
            <a:endParaRPr lang="en-US" sz="5400" dirty="0"/>
          </a:p>
          <a:p>
            <a:pPr lvl="1" algn="l" rtl="0"/>
            <a:r>
              <a:rPr lang="en-US" sz="3600" dirty="0"/>
              <a:t>Capítulos 31-34 –</a:t>
            </a:r>
            <a:endParaRPr lang="en-US" sz="5400" dirty="0"/>
          </a:p>
        </p:txBody>
      </p:sp>
      <p:sp>
        <p:nvSpPr>
          <p:cNvPr id="4" name="Footer Placeholder 3"/>
          <p:cNvSpPr>
            <a:spLocks noGrp="1"/>
          </p:cNvSpPr>
          <p:nvPr>
            <p:ph type="ftr" sz="quarter" idx="11"/>
          </p:nvPr>
        </p:nvSpPr>
        <p:spPr/>
        <p:txBody>
          <a:bodyPr/>
          <a:lstStyle/>
          <a:p>
            <a:pPr algn="l" rtl="0"/>
            <a:r>
              <a:rPr lang="en-US" dirty="0"/>
              <a:t>Otoño 2016 – Embry Hills</a:t>
            </a:r>
          </a:p>
        </p:txBody>
      </p:sp>
      <p:sp>
        <p:nvSpPr>
          <p:cNvPr id="5" name="Slide Number Placeholder 4"/>
          <p:cNvSpPr>
            <a:spLocks noGrp="1"/>
          </p:cNvSpPr>
          <p:nvPr>
            <p:ph type="sldNum" sz="quarter" idx="12"/>
          </p:nvPr>
        </p:nvSpPr>
        <p:spPr/>
        <p:txBody>
          <a:bodyPr/>
          <a:lstStyle/>
          <a:p>
            <a:fld id="{0EA2A63B-FBD4-445B-90B6-CB2DE89400B4}" type="slidenum">
              <a:rPr lang="en-US" smtClean="0"/>
              <a:pPr algn="l" rtl="0"/>
              <a:t>3</a:t>
            </a:fld>
            <a:endParaRPr lang="en-US"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Tree>
    <p:extLst>
      <p:ext uri="{BB962C8B-B14F-4D97-AF65-F5344CB8AC3E}">
        <p14:creationId xmlns:p14="http://schemas.microsoft.com/office/powerpoint/2010/main" val="33888895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t>Cronología del Sinaí (9:7-10:10)</a:t>
            </a:r>
          </a:p>
        </p:txBody>
      </p:sp>
      <p:sp>
        <p:nvSpPr>
          <p:cNvPr id="3" name="Content Placeholder 2"/>
          <p:cNvSpPr>
            <a:spLocks noGrp="1"/>
          </p:cNvSpPr>
          <p:nvPr>
            <p:ph idx="1"/>
          </p:nvPr>
        </p:nvSpPr>
        <p:spPr>
          <a:xfrm>
            <a:off x="381000" y="762000"/>
            <a:ext cx="11457373" cy="6096000"/>
          </a:xfrm>
        </p:spPr>
        <p:txBody>
          <a:bodyPr>
            <a:normAutofit fontScale="85000" lnSpcReduction="20000"/>
          </a:bodyPr>
          <a:lstStyle/>
          <a:p>
            <a:pPr marL="514350" indent="-514350" algn="l" rtl="0">
              <a:buFont typeface="+mj-lt"/>
              <a:buAutoNum type="arabicPeriod"/>
            </a:pPr>
            <a:r>
              <a:rPr lang="en-US" dirty="0"/>
              <a:t>Moisés subió a recibir las tablas (9)</a:t>
            </a:r>
          </a:p>
          <a:p>
            <a:pPr marL="514350" indent="-514350" algn="l" rtl="0">
              <a:buFont typeface="+mj-lt"/>
              <a:buAutoNum type="arabicPeriod"/>
            </a:pPr>
            <a:r>
              <a:rPr lang="en-US" dirty="0" smtClean="0"/>
              <a:t>Se </a:t>
            </a:r>
            <a:r>
              <a:rPr lang="en-US" dirty="0" err="1" smtClean="0"/>
              <a:t>quedó</a:t>
            </a:r>
            <a:r>
              <a:rPr lang="en-US" dirty="0" smtClean="0"/>
              <a:t> </a:t>
            </a:r>
            <a:r>
              <a:rPr lang="en-US" dirty="0"/>
              <a:t>40 </a:t>
            </a:r>
            <a:r>
              <a:rPr lang="en-US" dirty="0" err="1" smtClean="0"/>
              <a:t>días</a:t>
            </a:r>
            <a:r>
              <a:rPr lang="en-US" dirty="0" smtClean="0"/>
              <a:t>/</a:t>
            </a:r>
            <a:r>
              <a:rPr lang="en-US" dirty="0" err="1" smtClean="0"/>
              <a:t>noches</a:t>
            </a:r>
            <a:r>
              <a:rPr lang="en-US" dirty="0" smtClean="0"/>
              <a:t> </a:t>
            </a:r>
            <a:r>
              <a:rPr lang="en-US" dirty="0"/>
              <a:t>(9)</a:t>
            </a:r>
          </a:p>
          <a:p>
            <a:pPr marL="514350" indent="-514350" algn="l" rtl="0">
              <a:buFont typeface="+mj-lt"/>
              <a:buAutoNum type="arabicPeriod"/>
            </a:pPr>
            <a:r>
              <a:rPr lang="en-US" dirty="0"/>
              <a:t>Jehová le dio a Moisés las tablas, escritas con Su dedo (10)</a:t>
            </a:r>
          </a:p>
          <a:p>
            <a:pPr marL="514350" indent="-514350" algn="l" rtl="0">
              <a:buFont typeface="+mj-lt"/>
              <a:buAutoNum type="arabicPeriod"/>
            </a:pPr>
            <a:r>
              <a:rPr lang="en-US" dirty="0"/>
              <a:t>Jehová le dice a Moisés, 'tu' pueblo </a:t>
            </a:r>
            <a:r>
              <a:rPr lang="en-US" dirty="0" smtClean="0"/>
              <a:t>se ha </a:t>
            </a:r>
            <a:r>
              <a:rPr lang="en-US" dirty="0" err="1" smtClean="0"/>
              <a:t>corrompido</a:t>
            </a:r>
            <a:r>
              <a:rPr lang="en-US" dirty="0" smtClean="0"/>
              <a:t> (12</a:t>
            </a:r>
            <a:r>
              <a:rPr lang="en-US" dirty="0"/>
              <a:t>)</a:t>
            </a:r>
          </a:p>
          <a:p>
            <a:pPr marL="514350" indent="-514350" algn="l" rtl="0">
              <a:buFont typeface="+mj-lt"/>
              <a:buAutoNum type="arabicPeriod"/>
            </a:pPr>
            <a:r>
              <a:rPr lang="en-US" dirty="0"/>
              <a:t>Moisés desciende, ve al pueblo, </a:t>
            </a:r>
            <a:r>
              <a:rPr lang="en-US" dirty="0" err="1" smtClean="0"/>
              <a:t>rompe</a:t>
            </a:r>
            <a:r>
              <a:rPr lang="en-US" dirty="0" smtClean="0"/>
              <a:t> las </a:t>
            </a:r>
            <a:r>
              <a:rPr lang="en-US" dirty="0" err="1" smtClean="0"/>
              <a:t>tablas</a:t>
            </a:r>
            <a:r>
              <a:rPr lang="en-US" dirty="0" smtClean="0"/>
              <a:t> </a:t>
            </a:r>
            <a:r>
              <a:rPr lang="en-US" dirty="0"/>
              <a:t>(17)</a:t>
            </a:r>
          </a:p>
          <a:p>
            <a:pPr marL="514350" indent="-514350" algn="l" rtl="0">
              <a:buFont typeface="+mj-lt"/>
              <a:buAutoNum type="arabicPeriod"/>
            </a:pPr>
            <a:r>
              <a:rPr lang="en-US" dirty="0"/>
              <a:t>Moisés vuelve a </a:t>
            </a:r>
            <a:r>
              <a:rPr lang="en-US" dirty="0" err="1" smtClean="0"/>
              <a:t>postrarse</a:t>
            </a:r>
            <a:r>
              <a:rPr lang="en-US" dirty="0" smtClean="0"/>
              <a:t> </a:t>
            </a:r>
            <a:r>
              <a:rPr lang="en-US" dirty="0"/>
              <a:t>en petición </a:t>
            </a:r>
            <a:r>
              <a:rPr lang="en-US" dirty="0" err="1"/>
              <a:t>por</a:t>
            </a:r>
            <a:r>
              <a:rPr lang="en-US" dirty="0"/>
              <a:t> 40 días/noches (18, 10:10)</a:t>
            </a:r>
          </a:p>
          <a:p>
            <a:pPr lvl="1" algn="l" rtl="0"/>
            <a:r>
              <a:rPr lang="en-US" dirty="0" smtClean="0"/>
              <a:t>Por </a:t>
            </a:r>
            <a:r>
              <a:rPr lang="en-US" dirty="0" err="1" smtClean="0"/>
              <a:t>Aarón</a:t>
            </a:r>
            <a:r>
              <a:rPr lang="en-US" dirty="0" smtClean="0"/>
              <a:t> </a:t>
            </a:r>
            <a:r>
              <a:rPr lang="en-US" dirty="0"/>
              <a:t>también (20)</a:t>
            </a:r>
          </a:p>
          <a:p>
            <a:pPr lvl="1" algn="l" rtl="0"/>
            <a:r>
              <a:rPr lang="en-US" dirty="0"/>
              <a:t>Argumento basado en promesas a los patriarcas y la reputación de Jehová (25-29)</a:t>
            </a:r>
          </a:p>
          <a:p>
            <a:pPr marL="514350" indent="-514350" algn="l" rtl="0">
              <a:buFont typeface="+mj-lt"/>
              <a:buAutoNum type="arabicPeriod"/>
            </a:pPr>
            <a:r>
              <a:rPr lang="en-US" dirty="0"/>
              <a:t>Moisés quema y </a:t>
            </a:r>
            <a:r>
              <a:rPr lang="en-US" dirty="0" err="1" smtClean="0"/>
              <a:t>hace</a:t>
            </a:r>
            <a:r>
              <a:rPr lang="en-US" dirty="0" smtClean="0"/>
              <a:t> </a:t>
            </a:r>
            <a:r>
              <a:rPr lang="en-US" dirty="0" err="1" smtClean="0"/>
              <a:t>pedazos</a:t>
            </a:r>
            <a:r>
              <a:rPr lang="en-US" dirty="0" smtClean="0"/>
              <a:t> </a:t>
            </a:r>
            <a:r>
              <a:rPr lang="en-US" dirty="0"/>
              <a:t>el becerro y lo arroja al agua (21, y </a:t>
            </a:r>
            <a:r>
              <a:rPr lang="en-US" dirty="0" err="1"/>
              <a:t>véase</a:t>
            </a:r>
            <a:r>
              <a:rPr lang="en-US" dirty="0"/>
              <a:t> </a:t>
            </a:r>
            <a:r>
              <a:rPr lang="en-US" dirty="0" err="1" smtClean="0"/>
              <a:t>Éx</a:t>
            </a:r>
            <a:r>
              <a:rPr lang="en-US" dirty="0" smtClean="0"/>
              <a:t> </a:t>
            </a:r>
            <a:r>
              <a:rPr lang="en-US" dirty="0"/>
              <a:t>32:20)</a:t>
            </a:r>
          </a:p>
          <a:p>
            <a:pPr marL="514350" indent="-514350" algn="l" rtl="0">
              <a:buFont typeface="+mj-lt"/>
              <a:buAutoNum type="arabicPeriod"/>
            </a:pPr>
            <a:r>
              <a:rPr lang="en-US" dirty="0" err="1"/>
              <a:t>Moisés</a:t>
            </a:r>
            <a:r>
              <a:rPr lang="en-US" dirty="0"/>
              <a:t> </a:t>
            </a:r>
            <a:r>
              <a:rPr lang="en-US" dirty="0" smtClean="0"/>
              <a:t>labra </a:t>
            </a:r>
            <a:r>
              <a:rPr lang="en-US" dirty="0"/>
              <a:t>piedras nuevas y vuelve a </a:t>
            </a:r>
            <a:r>
              <a:rPr lang="en-US" dirty="0" err="1" smtClean="0"/>
              <a:t>subir</a:t>
            </a:r>
            <a:r>
              <a:rPr lang="en-US" dirty="0" smtClean="0"/>
              <a:t> el monte (10:1-2</a:t>
            </a:r>
            <a:r>
              <a:rPr lang="en-US" dirty="0"/>
              <a:t>)</a:t>
            </a:r>
          </a:p>
          <a:p>
            <a:pPr marL="514350" indent="-514350" algn="l" rtl="0">
              <a:buFont typeface="+mj-lt"/>
              <a:buAutoNum type="arabicPeriod"/>
            </a:pPr>
            <a:r>
              <a:rPr lang="en-US" dirty="0"/>
              <a:t>(Dios pasa </a:t>
            </a:r>
            <a:r>
              <a:rPr lang="en-US" dirty="0" err="1"/>
              <a:t>por</a:t>
            </a:r>
            <a:r>
              <a:rPr lang="en-US" dirty="0"/>
              <a:t> delante de Moisés) </a:t>
            </a:r>
            <a:r>
              <a:rPr lang="en-US" dirty="0" smtClean="0"/>
              <a:t>(</a:t>
            </a:r>
            <a:r>
              <a:rPr lang="en-US" dirty="0" err="1" smtClean="0"/>
              <a:t>Éx</a:t>
            </a:r>
            <a:r>
              <a:rPr lang="en-US" dirty="0" smtClean="0"/>
              <a:t> </a:t>
            </a:r>
            <a:r>
              <a:rPr lang="en-US" dirty="0"/>
              <a:t>34)</a:t>
            </a:r>
          </a:p>
          <a:p>
            <a:pPr marL="514350" indent="-514350" algn="l" rtl="0">
              <a:buFont typeface="+mj-lt"/>
              <a:buAutoNum type="arabicPeriod"/>
            </a:pPr>
            <a:r>
              <a:rPr lang="en-US" dirty="0"/>
              <a:t>Dios vuelve a escribir en las tablas y se ponen en el arca, cuando </a:t>
            </a:r>
            <a:r>
              <a:rPr lang="en-US" dirty="0" err="1" smtClean="0"/>
              <a:t>ésta</a:t>
            </a:r>
            <a:r>
              <a:rPr lang="en-US" dirty="0" smtClean="0"/>
              <a:t> </a:t>
            </a:r>
            <a:r>
              <a:rPr lang="en-US" dirty="0" err="1" smtClean="0"/>
              <a:t>es</a:t>
            </a:r>
            <a:r>
              <a:rPr lang="en-US" dirty="0" smtClean="0"/>
              <a:t> </a:t>
            </a:r>
            <a:r>
              <a:rPr lang="en-US" dirty="0" err="1" smtClean="0"/>
              <a:t>fabricada</a:t>
            </a:r>
            <a:r>
              <a:rPr lang="en-US" dirty="0" smtClean="0"/>
              <a:t> </a:t>
            </a:r>
            <a:r>
              <a:rPr lang="en-US" dirty="0"/>
              <a:t>(10:5)</a:t>
            </a:r>
          </a:p>
          <a:p>
            <a:pPr marL="514350" indent="-514350" algn="l" rtl="0">
              <a:buFont typeface="+mj-lt"/>
              <a:buAutoNum type="arabicPeriod"/>
            </a:pPr>
            <a:r>
              <a:rPr lang="en-US" dirty="0" err="1" smtClean="0"/>
              <a:t>Aarón</a:t>
            </a:r>
            <a:r>
              <a:rPr lang="en-US" dirty="0" smtClean="0"/>
              <a:t> </a:t>
            </a:r>
            <a:r>
              <a:rPr lang="en-US" dirty="0"/>
              <a:t>hecho sumo </a:t>
            </a:r>
            <a:r>
              <a:rPr lang="en-US" dirty="0" err="1"/>
              <a:t>sacerdote</a:t>
            </a:r>
            <a:r>
              <a:rPr lang="en-US" dirty="0"/>
              <a:t> </a:t>
            </a:r>
            <a:r>
              <a:rPr lang="en-US" dirty="0" smtClean="0"/>
              <a:t>(</a:t>
            </a:r>
            <a:r>
              <a:rPr lang="en-US" dirty="0" err="1" smtClean="0"/>
              <a:t>Éx</a:t>
            </a:r>
            <a:r>
              <a:rPr lang="en-US" dirty="0" smtClean="0"/>
              <a:t> </a:t>
            </a:r>
            <a:r>
              <a:rPr lang="en-US" dirty="0"/>
              <a:t>40:13)</a:t>
            </a:r>
          </a:p>
          <a:p>
            <a:pPr marL="514350" indent="-514350" algn="l" rtl="0">
              <a:buFont typeface="+mj-lt"/>
              <a:buAutoNum type="arabicPeriod"/>
            </a:pPr>
            <a:r>
              <a:rPr lang="en-US" dirty="0"/>
              <a:t>Los levitas comenzaron los deberes del sacerdocio (10:8)</a:t>
            </a:r>
          </a:p>
          <a:p>
            <a:pPr marL="514350" indent="-514350" algn="l" rtl="0">
              <a:buFont typeface="+mj-lt"/>
              <a:buAutoNum type="arabicPeriod"/>
            </a:pPr>
            <a:r>
              <a:rPr lang="en-US" dirty="0"/>
              <a:t>Aarón </a:t>
            </a:r>
            <a:r>
              <a:rPr lang="en-US" dirty="0" err="1"/>
              <a:t>sucedido</a:t>
            </a:r>
            <a:r>
              <a:rPr lang="en-US" dirty="0"/>
              <a:t> </a:t>
            </a:r>
            <a:r>
              <a:rPr lang="en-US" dirty="0" err="1" smtClean="0"/>
              <a:t>por</a:t>
            </a:r>
            <a:r>
              <a:rPr lang="en-US" dirty="0" smtClean="0"/>
              <a:t> </a:t>
            </a:r>
            <a:r>
              <a:rPr lang="en-US" dirty="0" err="1" smtClean="0"/>
              <a:t>Eleazar</a:t>
            </a:r>
            <a:r>
              <a:rPr lang="en-US" dirty="0" smtClean="0"/>
              <a:t> (10:6</a:t>
            </a:r>
            <a:r>
              <a:rPr lang="en-US" dirty="0"/>
              <a:t>, </a:t>
            </a:r>
            <a:r>
              <a:rPr lang="en-US" dirty="0" smtClean="0"/>
              <a:t>y </a:t>
            </a:r>
            <a:r>
              <a:rPr lang="en-US" dirty="0" err="1" smtClean="0"/>
              <a:t>Números</a:t>
            </a:r>
            <a:r>
              <a:rPr lang="en-US" dirty="0" smtClean="0"/>
              <a:t> 33:38</a:t>
            </a:r>
            <a:r>
              <a:rPr lang="en-US" dirty="0"/>
              <a:t>)</a:t>
            </a:r>
          </a:p>
        </p:txBody>
      </p:sp>
      <p:sp>
        <p:nvSpPr>
          <p:cNvPr id="4" name="Footer Placeholder 3"/>
          <p:cNvSpPr>
            <a:spLocks noGrp="1"/>
          </p:cNvSpPr>
          <p:nvPr>
            <p:ph type="ftr" sz="quarter" idx="11"/>
          </p:nvPr>
        </p:nvSpPr>
        <p:spPr/>
        <p:txBody>
          <a:bodyPr/>
          <a:lstStyle/>
          <a:p>
            <a:pPr algn="l" rtl="0"/>
            <a:r>
              <a:rPr lang="en-US"/>
              <a:t>Otoño 2016 – Embry Hills</a:t>
            </a:r>
            <a:endParaRPr lang="en-US" dirty="0"/>
          </a:p>
        </p:txBody>
      </p:sp>
      <p:sp>
        <p:nvSpPr>
          <p:cNvPr id="5" name="Slide Number Placeholder 4"/>
          <p:cNvSpPr>
            <a:spLocks noGrp="1"/>
          </p:cNvSpPr>
          <p:nvPr>
            <p:ph type="sldNum" sz="quarter" idx="12"/>
          </p:nvPr>
        </p:nvSpPr>
        <p:spPr/>
        <p:txBody>
          <a:bodyPr/>
          <a:lstStyle/>
          <a:p>
            <a:pPr algn="l" rtl="0"/>
            <a:fld id="{0EA2A63B-FBD4-445B-90B6-CB2DE89400B4}" type="slidenum">
              <a:rPr lang="en-US" smtClean="0"/>
              <a:pPr algn="l" rtl="0"/>
              <a:t>30</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Tree>
    <p:extLst>
      <p:ext uri="{BB962C8B-B14F-4D97-AF65-F5344CB8AC3E}">
        <p14:creationId xmlns:p14="http://schemas.microsoft.com/office/powerpoint/2010/main" val="11912477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t>Otros incidentes (9:22)</a:t>
            </a:r>
          </a:p>
        </p:txBody>
      </p:sp>
      <p:sp>
        <p:nvSpPr>
          <p:cNvPr id="3" name="Content Placeholder 2"/>
          <p:cNvSpPr>
            <a:spLocks noGrp="1"/>
          </p:cNvSpPr>
          <p:nvPr>
            <p:ph idx="1"/>
          </p:nvPr>
        </p:nvSpPr>
        <p:spPr>
          <a:xfrm>
            <a:off x="228600" y="838200"/>
            <a:ext cx="11632708" cy="6019800"/>
          </a:xfrm>
        </p:spPr>
        <p:txBody>
          <a:bodyPr>
            <a:normAutofit fontScale="92500"/>
          </a:bodyPr>
          <a:lstStyle/>
          <a:p>
            <a:r>
              <a:rPr lang="en-US" b="1" dirty="0" err="1">
                <a:solidFill>
                  <a:srgbClr val="0000CC"/>
                </a:solidFill>
              </a:rPr>
              <a:t>Tabera</a:t>
            </a:r>
            <a:r>
              <a:rPr lang="en-US" dirty="0">
                <a:solidFill>
                  <a:srgbClr val="0000CC"/>
                </a:solidFill>
              </a:rPr>
              <a:t> </a:t>
            </a:r>
            <a:r>
              <a:rPr lang="en-US" dirty="0"/>
              <a:t>- </a:t>
            </a:r>
            <a:r>
              <a:rPr lang="es-ES" dirty="0" smtClean="0"/>
              <a:t>El </a:t>
            </a:r>
            <a:r>
              <a:rPr lang="es-ES" dirty="0"/>
              <a:t>pueblo comenzó a quejarse en la adversidad a oídos del SEÑOR; y cuando el SEÑOR lo oyó, se encendió Su ira, y el fuego del SEÑOR ardió entre ellos y consumió un extremo del campamento.  2  Entonces el pueblo clamó a Moisés, y Moisés oró al SEÑOR y el fuego se apagó.  3  Y se le dio a aquel lugar el nombre de </a:t>
            </a:r>
            <a:r>
              <a:rPr lang="es-ES" dirty="0" err="1"/>
              <a:t>Tabera</a:t>
            </a:r>
            <a:r>
              <a:rPr lang="es-ES" dirty="0"/>
              <a:t>, porque el fuego del SEÑOR había ardido entre ellos. </a:t>
            </a:r>
            <a:r>
              <a:rPr lang="en-US" dirty="0" smtClean="0"/>
              <a:t>(</a:t>
            </a:r>
            <a:r>
              <a:rPr lang="en-US" dirty="0" err="1" smtClean="0"/>
              <a:t>Números</a:t>
            </a:r>
            <a:r>
              <a:rPr lang="en-US" dirty="0" smtClean="0"/>
              <a:t> 11:1-3</a:t>
            </a:r>
            <a:r>
              <a:rPr lang="en-US" dirty="0"/>
              <a:t>)</a:t>
            </a:r>
          </a:p>
          <a:p>
            <a:r>
              <a:rPr lang="en-US" b="1" dirty="0" err="1">
                <a:solidFill>
                  <a:srgbClr val="0000CC"/>
                </a:solidFill>
              </a:rPr>
              <a:t>M</a:t>
            </a:r>
            <a:r>
              <a:rPr lang="en-US" b="1" dirty="0" err="1" smtClean="0">
                <a:solidFill>
                  <a:srgbClr val="0000CC"/>
                </a:solidFill>
              </a:rPr>
              <a:t>asah</a:t>
            </a:r>
            <a:r>
              <a:rPr lang="en-US" dirty="0" smtClean="0">
                <a:solidFill>
                  <a:srgbClr val="0000CC"/>
                </a:solidFill>
              </a:rPr>
              <a:t> </a:t>
            </a:r>
            <a:r>
              <a:rPr lang="en-US" dirty="0"/>
              <a:t>(ver Dt 6:16) - </a:t>
            </a:r>
            <a:r>
              <a:rPr lang="es-ES" dirty="0" smtClean="0"/>
              <a:t>Pero </a:t>
            </a:r>
            <a:r>
              <a:rPr lang="es-ES" dirty="0"/>
              <a:t>el pueblo tuvo sed allí, y murmuró el pueblo contra Moisés, y dijo: «¿Por qué nos has hecho subir de Egipto para matarnos de sed a nosotros, a nuestros hijos y a nuestros ganados?».  4  Y clamó Moisés al SEÑOR y dijo: «¿Qué haré con este pueblo? Un poco más y me apedrearán».  5  Entonces el SEÑOR dijo a Moisés: «Pasa delante del pueblo y toma contigo a algunos de los ancianos de Israel, y toma en tu mano la vara con la cual golpeaste el Nilo, y ve.  6  Yo estaré allí delante de ti sobre la peña en Horeb. Golpearás la peña, y saldrá agua de ella para que beba el pueblo». Y así lo hizo Moisés en presencia de los ancianos de Israel.  7  Y puso a aquel lugar el nombre de </a:t>
            </a:r>
            <a:r>
              <a:rPr lang="es-ES" dirty="0" err="1"/>
              <a:t>Masah</a:t>
            </a:r>
            <a:r>
              <a:rPr lang="es-ES" dirty="0"/>
              <a:t> y </a:t>
            </a:r>
            <a:r>
              <a:rPr lang="es-ES" dirty="0" err="1"/>
              <a:t>Meriba</a:t>
            </a:r>
            <a:r>
              <a:rPr lang="es-ES" dirty="0"/>
              <a:t>, por la contienda de los israelitas, y porque tentaron al SEÑOR, diciendo: «¿Está el SEÑOR entre nosotros o no</a:t>
            </a:r>
            <a:r>
              <a:rPr lang="es-ES" dirty="0" smtClean="0"/>
              <a:t>?» </a:t>
            </a:r>
            <a:r>
              <a:rPr lang="en-US" dirty="0" smtClean="0"/>
              <a:t>(</a:t>
            </a:r>
            <a:r>
              <a:rPr lang="en-US" dirty="0" err="1"/>
              <a:t>Éx</a:t>
            </a:r>
            <a:r>
              <a:rPr lang="en-US" dirty="0"/>
              <a:t> </a:t>
            </a:r>
            <a:r>
              <a:rPr lang="en-US" dirty="0" smtClean="0"/>
              <a:t>17:3-7).</a:t>
            </a:r>
            <a:endParaRPr lang="en-US" dirty="0"/>
          </a:p>
        </p:txBody>
      </p:sp>
      <p:sp>
        <p:nvSpPr>
          <p:cNvPr id="4" name="Footer Placeholder 3"/>
          <p:cNvSpPr>
            <a:spLocks noGrp="1"/>
          </p:cNvSpPr>
          <p:nvPr>
            <p:ph type="ftr" sz="quarter" idx="11"/>
          </p:nvPr>
        </p:nvSpPr>
        <p:spPr/>
        <p:txBody>
          <a:bodyPr/>
          <a:lstStyle/>
          <a:p>
            <a:pPr algn="l" rtl="0"/>
            <a:r>
              <a:rPr lang="en-US"/>
              <a:t>Otoño 2016 – Embry Hills</a:t>
            </a:r>
            <a:endParaRPr lang="en-US" dirty="0"/>
          </a:p>
        </p:txBody>
      </p:sp>
      <p:sp>
        <p:nvSpPr>
          <p:cNvPr id="5" name="Slide Number Placeholder 4"/>
          <p:cNvSpPr>
            <a:spLocks noGrp="1"/>
          </p:cNvSpPr>
          <p:nvPr>
            <p:ph type="sldNum" sz="quarter" idx="12"/>
          </p:nvPr>
        </p:nvSpPr>
        <p:spPr/>
        <p:txBody>
          <a:bodyPr/>
          <a:lstStyle/>
          <a:p>
            <a:pPr algn="l" rtl="0"/>
            <a:fld id="{0EA2A63B-FBD4-445B-90B6-CB2DE89400B4}" type="slidenum">
              <a:rPr lang="en-US" smtClean="0"/>
              <a:pPr algn="l" rtl="0"/>
              <a:t>31</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Tree>
    <p:extLst>
      <p:ext uri="{BB962C8B-B14F-4D97-AF65-F5344CB8AC3E}">
        <p14:creationId xmlns:p14="http://schemas.microsoft.com/office/powerpoint/2010/main" val="393254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t>Otros incidentes (9:22)</a:t>
            </a:r>
          </a:p>
        </p:txBody>
      </p:sp>
      <p:sp>
        <p:nvSpPr>
          <p:cNvPr id="3" name="Content Placeholder 2"/>
          <p:cNvSpPr>
            <a:spLocks noGrp="1"/>
          </p:cNvSpPr>
          <p:nvPr>
            <p:ph idx="1"/>
          </p:nvPr>
        </p:nvSpPr>
        <p:spPr>
          <a:xfrm>
            <a:off x="228600" y="871445"/>
            <a:ext cx="11769700" cy="5694842"/>
          </a:xfrm>
        </p:spPr>
        <p:txBody>
          <a:bodyPr>
            <a:normAutofit lnSpcReduction="10000"/>
          </a:bodyPr>
          <a:lstStyle/>
          <a:p>
            <a:r>
              <a:rPr lang="en-US" b="1" dirty="0" err="1" smtClean="0">
                <a:solidFill>
                  <a:srgbClr val="0000CC"/>
                </a:solidFill>
              </a:rPr>
              <a:t>Kibrot</a:t>
            </a:r>
            <a:r>
              <a:rPr lang="en-US" b="1" dirty="0" smtClean="0">
                <a:solidFill>
                  <a:srgbClr val="0000CC"/>
                </a:solidFill>
              </a:rPr>
              <a:t> </a:t>
            </a:r>
            <a:r>
              <a:rPr lang="en-US" b="1" dirty="0" err="1" smtClean="0">
                <a:solidFill>
                  <a:srgbClr val="0000CC"/>
                </a:solidFill>
              </a:rPr>
              <a:t>Hataava</a:t>
            </a:r>
            <a:r>
              <a:rPr lang="en-US" b="1" dirty="0" smtClean="0">
                <a:solidFill>
                  <a:srgbClr val="0000CC"/>
                </a:solidFill>
              </a:rPr>
              <a:t> </a:t>
            </a:r>
            <a:r>
              <a:rPr lang="en-US" dirty="0" smtClean="0"/>
              <a:t>– </a:t>
            </a:r>
            <a:r>
              <a:rPr lang="es-ES" dirty="0" smtClean="0"/>
              <a:t>Y </a:t>
            </a:r>
            <a:r>
              <a:rPr lang="es-ES" dirty="0"/>
              <a:t>el pueblo estuvo levantado todo el día, toda la noche, y todo el día siguiente, y recogieron las codornices, y las tendieron para sí por todos los alrededores del campamento; el que recogió menos, recogió diez montones (</a:t>
            </a:r>
            <a:r>
              <a:rPr lang="es-ES" dirty="0" err="1"/>
              <a:t>homeres</a:t>
            </a:r>
            <a:r>
              <a:rPr lang="es-ES" dirty="0"/>
              <a:t>: 2 toneladas).  33  Pero mientras la carne estaba aún entre sus dientes, antes que la masticaran, la ira del SEÑOR se encendió contra el pueblo, y el SEÑOR hirió al pueblo con una plaga muy mala.  34  Por eso llamaron a aquel lugar </a:t>
            </a:r>
            <a:r>
              <a:rPr lang="es-ES" dirty="0" err="1"/>
              <a:t>Kibrot</a:t>
            </a:r>
            <a:r>
              <a:rPr lang="es-ES" dirty="0"/>
              <a:t> </a:t>
            </a:r>
            <a:r>
              <a:rPr lang="es-ES" dirty="0" err="1"/>
              <a:t>Hataava</a:t>
            </a:r>
            <a:r>
              <a:rPr lang="es-ES" dirty="0"/>
              <a:t>, porque allí sepultaron a los que habían sido codiciosos</a:t>
            </a:r>
            <a:r>
              <a:rPr lang="es-ES" dirty="0" smtClean="0"/>
              <a:t>. </a:t>
            </a:r>
            <a:r>
              <a:rPr lang="en-US" dirty="0" smtClean="0"/>
              <a:t>(</a:t>
            </a:r>
            <a:r>
              <a:rPr lang="en-US" dirty="0" err="1" smtClean="0"/>
              <a:t>Números</a:t>
            </a:r>
            <a:r>
              <a:rPr lang="en-US" dirty="0" smtClean="0"/>
              <a:t> 11:32-34</a:t>
            </a:r>
            <a:r>
              <a:rPr lang="en-US" dirty="0"/>
              <a:t>)</a:t>
            </a:r>
          </a:p>
          <a:p>
            <a:r>
              <a:rPr lang="en-US" b="1" dirty="0" smtClean="0">
                <a:solidFill>
                  <a:srgbClr val="0000CC"/>
                </a:solidFill>
              </a:rPr>
              <a:t>Cades </a:t>
            </a:r>
            <a:r>
              <a:rPr lang="en-US" b="1" dirty="0" err="1" smtClean="0">
                <a:solidFill>
                  <a:srgbClr val="0000CC"/>
                </a:solidFill>
              </a:rPr>
              <a:t>Barnea</a:t>
            </a:r>
            <a:r>
              <a:rPr lang="en-US" b="1" dirty="0" smtClean="0">
                <a:solidFill>
                  <a:srgbClr val="0000CC"/>
                </a:solidFill>
              </a:rPr>
              <a:t> </a:t>
            </a:r>
            <a:r>
              <a:rPr lang="en-US" dirty="0"/>
              <a:t>– </a:t>
            </a:r>
            <a:r>
              <a:rPr lang="es-ES" dirty="0" smtClean="0"/>
              <a:t>Entonces </a:t>
            </a:r>
            <a:r>
              <a:rPr lang="es-ES" dirty="0"/>
              <a:t>toda la congregación levantó la voz y clamó, y el pueblo lloró aquella noche.  2  Todos los israelitas murmuraron contra Moisés y Aarón, y toda la congregación les dijo: «¡Ojalá hubiéramos muerto en la tierra de Egipto! ¡Ojalá hubiéramos muerto en este desierto!  3  ¿Por qué nos trae el SEÑOR a esta tierra para caer a espada? Nuestras mujeres y nuestros hijos van a caer cautivos. ¿No sería mejor que nos volviéramos a Egipto?».  4  Y se decían unos a otros: «Nombremos un jefe y volvamos a Egipto</a:t>
            </a:r>
            <a:r>
              <a:rPr lang="es-ES" dirty="0" smtClean="0"/>
              <a:t>». </a:t>
            </a:r>
            <a:r>
              <a:rPr lang="en-US" dirty="0" smtClean="0"/>
              <a:t>(</a:t>
            </a:r>
            <a:r>
              <a:rPr lang="en-US" dirty="0" err="1" smtClean="0"/>
              <a:t>Números</a:t>
            </a:r>
            <a:r>
              <a:rPr lang="en-US" dirty="0" smtClean="0"/>
              <a:t> 14:1-4</a:t>
            </a:r>
            <a:r>
              <a:rPr lang="en-US" dirty="0"/>
              <a:t>)</a:t>
            </a:r>
          </a:p>
        </p:txBody>
      </p:sp>
      <p:sp>
        <p:nvSpPr>
          <p:cNvPr id="4" name="Footer Placeholder 3"/>
          <p:cNvSpPr>
            <a:spLocks noGrp="1"/>
          </p:cNvSpPr>
          <p:nvPr>
            <p:ph type="ftr" sz="quarter" idx="11"/>
          </p:nvPr>
        </p:nvSpPr>
        <p:spPr/>
        <p:txBody>
          <a:bodyPr/>
          <a:lstStyle/>
          <a:p>
            <a:pPr algn="l" rtl="0"/>
            <a:r>
              <a:rPr lang="en-US"/>
              <a:t>Otoño 2016 – Embry Hills</a:t>
            </a:r>
            <a:endParaRPr lang="en-US" dirty="0"/>
          </a:p>
        </p:txBody>
      </p:sp>
      <p:sp>
        <p:nvSpPr>
          <p:cNvPr id="5" name="Slide Number Placeholder 4"/>
          <p:cNvSpPr>
            <a:spLocks noGrp="1"/>
          </p:cNvSpPr>
          <p:nvPr>
            <p:ph type="sldNum" sz="quarter" idx="12"/>
          </p:nvPr>
        </p:nvSpPr>
        <p:spPr/>
        <p:txBody>
          <a:bodyPr/>
          <a:lstStyle/>
          <a:p>
            <a:pPr algn="l" rtl="0"/>
            <a:fld id="{0EA2A63B-FBD4-445B-90B6-CB2DE89400B4}" type="slidenum">
              <a:rPr lang="en-US" smtClean="0"/>
              <a:pPr algn="l" rtl="0"/>
              <a:t>32</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Tree>
    <p:extLst>
      <p:ext uri="{BB962C8B-B14F-4D97-AF65-F5344CB8AC3E}">
        <p14:creationId xmlns:p14="http://schemas.microsoft.com/office/powerpoint/2010/main" val="204806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t>Circuncisión del corazón</a:t>
            </a:r>
          </a:p>
        </p:txBody>
      </p:sp>
      <p:sp>
        <p:nvSpPr>
          <p:cNvPr id="3" name="Content Placeholder 2"/>
          <p:cNvSpPr>
            <a:spLocks noGrp="1"/>
          </p:cNvSpPr>
          <p:nvPr>
            <p:ph idx="1"/>
          </p:nvPr>
        </p:nvSpPr>
        <p:spPr/>
        <p:txBody>
          <a:bodyPr/>
          <a:lstStyle/>
          <a:p>
            <a:r>
              <a:rPr lang="es-ES" b="1" dirty="0">
                <a:solidFill>
                  <a:srgbClr val="0000CC"/>
                </a:solidFill>
              </a:rPr>
              <a:t>Circunciden</a:t>
            </a:r>
            <a:r>
              <a:rPr lang="es-ES" dirty="0"/>
              <a:t>, pues, su </a:t>
            </a:r>
            <a:r>
              <a:rPr lang="es-ES" b="1" dirty="0">
                <a:solidFill>
                  <a:srgbClr val="0000CC"/>
                </a:solidFill>
              </a:rPr>
              <a:t>corazón</a:t>
            </a:r>
            <a:r>
              <a:rPr lang="es-ES" dirty="0"/>
              <a:t>, y </a:t>
            </a:r>
            <a:r>
              <a:rPr lang="es-ES" u="sng" dirty="0"/>
              <a:t>no sean más tercos</a:t>
            </a:r>
            <a:r>
              <a:rPr lang="es-ES" dirty="0"/>
              <a:t>. </a:t>
            </a:r>
            <a:r>
              <a:rPr lang="en-US" dirty="0" smtClean="0"/>
              <a:t>(</a:t>
            </a:r>
            <a:r>
              <a:rPr lang="en-US" dirty="0"/>
              <a:t>Dt 10:16)</a:t>
            </a:r>
          </a:p>
          <a:p>
            <a:r>
              <a:rPr lang="es-ES" dirty="0"/>
              <a:t>Además, el SEÑOR tu Dios </a:t>
            </a:r>
            <a:r>
              <a:rPr lang="es-ES" b="1" dirty="0">
                <a:solidFill>
                  <a:srgbClr val="0000CC"/>
                </a:solidFill>
              </a:rPr>
              <a:t>circuncidará</a:t>
            </a:r>
            <a:r>
              <a:rPr lang="es-ES" dirty="0"/>
              <a:t> tu corazón y el corazón de tus descendientes, para que </a:t>
            </a:r>
            <a:r>
              <a:rPr lang="es-ES" u="sng" dirty="0"/>
              <a:t>ames al SEÑOR tu Dios</a:t>
            </a:r>
            <a:r>
              <a:rPr lang="es-ES" dirty="0"/>
              <a:t> con todo tu corazón y con toda tu alma, a fin de que </a:t>
            </a:r>
            <a:r>
              <a:rPr lang="es-ES" dirty="0" smtClean="0"/>
              <a:t>vivas</a:t>
            </a:r>
            <a:r>
              <a:rPr lang="en-US" dirty="0" smtClean="0"/>
              <a:t>. </a:t>
            </a:r>
            <a:r>
              <a:rPr lang="en-US" dirty="0"/>
              <a:t>(Dt 30:6)</a:t>
            </a:r>
          </a:p>
          <a:p>
            <a:r>
              <a:rPr lang="es-ES" dirty="0" smtClean="0"/>
              <a:t>“</a:t>
            </a:r>
            <a:r>
              <a:rPr lang="es-ES" b="1" dirty="0" smtClean="0">
                <a:solidFill>
                  <a:srgbClr val="0000CC"/>
                </a:solidFill>
              </a:rPr>
              <a:t>Circuncídense</a:t>
            </a:r>
            <a:r>
              <a:rPr lang="es-ES" dirty="0" smtClean="0"/>
              <a:t> </a:t>
            </a:r>
            <a:r>
              <a:rPr lang="es-ES" dirty="0"/>
              <a:t>para el SEÑOR, Y quiten los prepucios de sus </a:t>
            </a:r>
            <a:r>
              <a:rPr lang="es-ES" b="1" dirty="0">
                <a:solidFill>
                  <a:srgbClr val="0000CC"/>
                </a:solidFill>
              </a:rPr>
              <a:t>corazones</a:t>
            </a:r>
            <a:r>
              <a:rPr lang="es-ES" dirty="0"/>
              <a:t>, Hombres de Judá y habitantes de Jerusalén, No sea que Mi furor salga como fuego Y arda y no haya quien lo apague, A causa de la maldad de sus </a:t>
            </a:r>
            <a:r>
              <a:rPr lang="es-ES" dirty="0" smtClean="0"/>
              <a:t>obras”</a:t>
            </a:r>
            <a:r>
              <a:rPr lang="en-US" dirty="0" smtClean="0"/>
              <a:t> </a:t>
            </a:r>
            <a:r>
              <a:rPr lang="en-US" dirty="0"/>
              <a:t>(</a:t>
            </a:r>
            <a:r>
              <a:rPr lang="en-US" dirty="0" err="1" smtClean="0"/>
              <a:t>Jer</a:t>
            </a:r>
            <a:r>
              <a:rPr lang="en-US" dirty="0" smtClean="0"/>
              <a:t> 4:4).</a:t>
            </a:r>
            <a:endParaRPr lang="en-US" dirty="0"/>
          </a:p>
          <a:p>
            <a:r>
              <a:rPr lang="en-US" dirty="0" smtClean="0"/>
              <a:t>…</a:t>
            </a:r>
            <a:r>
              <a:rPr lang="es-ES" dirty="0"/>
              <a:t>Pues es judío el que lo es interiormente, y la</a:t>
            </a:r>
            <a:r>
              <a:rPr lang="es-ES" b="1" dirty="0">
                <a:solidFill>
                  <a:srgbClr val="0000CC"/>
                </a:solidFill>
              </a:rPr>
              <a:t> circuncisión </a:t>
            </a:r>
            <a:r>
              <a:rPr lang="es-ES" dirty="0"/>
              <a:t>es la del </a:t>
            </a:r>
            <a:r>
              <a:rPr lang="es-ES" b="1" dirty="0">
                <a:solidFill>
                  <a:srgbClr val="0000CC"/>
                </a:solidFill>
              </a:rPr>
              <a:t>corazón</a:t>
            </a:r>
            <a:r>
              <a:rPr lang="es-ES" dirty="0"/>
              <a:t>, </a:t>
            </a:r>
            <a:r>
              <a:rPr lang="es-ES" u="sng" dirty="0"/>
              <a:t>por el Espíritu, no por la letra; la alabanza del cual no procede de los hombres, sino de Dios.</a:t>
            </a:r>
            <a:r>
              <a:rPr lang="es-ES" dirty="0"/>
              <a:t>  </a:t>
            </a:r>
            <a:r>
              <a:rPr lang="en-US" dirty="0" smtClean="0"/>
              <a:t>(Rom </a:t>
            </a:r>
            <a:r>
              <a:rPr lang="en-US" dirty="0"/>
              <a:t>2:29)</a:t>
            </a:r>
          </a:p>
        </p:txBody>
      </p:sp>
      <p:sp>
        <p:nvSpPr>
          <p:cNvPr id="4" name="Footer Placeholder 3"/>
          <p:cNvSpPr>
            <a:spLocks noGrp="1"/>
          </p:cNvSpPr>
          <p:nvPr>
            <p:ph type="ftr" sz="quarter" idx="11"/>
          </p:nvPr>
        </p:nvSpPr>
        <p:spPr/>
        <p:txBody>
          <a:bodyPr/>
          <a:lstStyle/>
          <a:p>
            <a:pPr algn="l" rtl="0"/>
            <a:r>
              <a:rPr lang="en-US"/>
              <a:t>Otoño 2016 – Embry Hills</a:t>
            </a:r>
            <a:endParaRPr lang="en-US" dirty="0"/>
          </a:p>
        </p:txBody>
      </p:sp>
      <p:sp>
        <p:nvSpPr>
          <p:cNvPr id="5" name="Slide Number Placeholder 4"/>
          <p:cNvSpPr>
            <a:spLocks noGrp="1"/>
          </p:cNvSpPr>
          <p:nvPr>
            <p:ph type="sldNum" sz="quarter" idx="12"/>
          </p:nvPr>
        </p:nvSpPr>
        <p:spPr/>
        <p:txBody>
          <a:bodyPr/>
          <a:lstStyle/>
          <a:p>
            <a:pPr algn="l" rtl="0"/>
            <a:fld id="{0EA2A63B-FBD4-445B-90B6-CB2DE89400B4}" type="slidenum">
              <a:rPr lang="en-US" smtClean="0"/>
              <a:pPr algn="l" rtl="0"/>
              <a:t>33</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Tree>
    <p:extLst>
      <p:ext uri="{BB962C8B-B14F-4D97-AF65-F5344CB8AC3E}">
        <p14:creationId xmlns:p14="http://schemas.microsoft.com/office/powerpoint/2010/main" val="22906978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77971"/>
            <a:ext cx="8694463" cy="496009"/>
          </a:xfrm>
        </p:spPr>
        <p:txBody>
          <a:bodyPr/>
          <a:lstStyle/>
          <a:p>
            <a:pPr algn="l" rtl="0"/>
            <a:r>
              <a:rPr lang="en-US" sz="4400" dirty="0"/>
              <a:t>La </a:t>
            </a:r>
            <a:r>
              <a:rPr lang="en-US" sz="4400" dirty="0" err="1" smtClean="0"/>
              <a:t>naturaleza</a:t>
            </a:r>
            <a:r>
              <a:rPr lang="en-US" sz="4400" dirty="0" smtClean="0"/>
              <a:t> </a:t>
            </a:r>
            <a:r>
              <a:rPr lang="en-US" sz="4400" dirty="0"/>
              <a:t>de Dios para </a:t>
            </a:r>
            <a:r>
              <a:rPr lang="en-US" sz="4400" dirty="0" err="1" smtClean="0"/>
              <a:t>imitar</a:t>
            </a:r>
            <a:r>
              <a:rPr lang="en-US" sz="4400" dirty="0" smtClean="0"/>
              <a:t> </a:t>
            </a:r>
            <a:r>
              <a:rPr lang="en-US" sz="4400" dirty="0"/>
              <a:t>(10:12-22)</a:t>
            </a:r>
          </a:p>
        </p:txBody>
      </p:sp>
      <p:sp>
        <p:nvSpPr>
          <p:cNvPr id="3" name="Content Placeholder 2"/>
          <p:cNvSpPr>
            <a:spLocks noGrp="1"/>
          </p:cNvSpPr>
          <p:nvPr>
            <p:ph idx="1"/>
          </p:nvPr>
        </p:nvSpPr>
        <p:spPr>
          <a:xfrm>
            <a:off x="533400" y="1758975"/>
            <a:ext cx="11457373" cy="4002567"/>
          </a:xfrm>
        </p:spPr>
        <p:txBody>
          <a:bodyPr/>
          <a:lstStyle/>
          <a:p>
            <a:pPr algn="l" rtl="0"/>
            <a:r>
              <a:rPr lang="en-US" dirty="0" smtClean="0"/>
              <a:t>No </a:t>
            </a:r>
            <a:r>
              <a:rPr lang="en-US" dirty="0" err="1" smtClean="0"/>
              <a:t>hace</a:t>
            </a:r>
            <a:r>
              <a:rPr lang="en-US" dirty="0" smtClean="0"/>
              <a:t> </a:t>
            </a:r>
            <a:r>
              <a:rPr lang="en-US" dirty="0" err="1" smtClean="0"/>
              <a:t>acepción</a:t>
            </a:r>
            <a:r>
              <a:rPr lang="en-US" dirty="0" smtClean="0"/>
              <a:t> de personas </a:t>
            </a:r>
            <a:r>
              <a:rPr lang="en-US" dirty="0" err="1" smtClean="0"/>
              <a:t>ni</a:t>
            </a:r>
            <a:r>
              <a:rPr lang="en-US" dirty="0" smtClean="0"/>
              <a:t> </a:t>
            </a:r>
            <a:r>
              <a:rPr lang="en-US" dirty="0" err="1" smtClean="0"/>
              <a:t>acepta</a:t>
            </a:r>
            <a:r>
              <a:rPr lang="en-US" dirty="0" smtClean="0"/>
              <a:t> </a:t>
            </a:r>
            <a:r>
              <a:rPr lang="en-US" dirty="0" err="1" smtClean="0"/>
              <a:t>soborno</a:t>
            </a:r>
            <a:r>
              <a:rPr lang="en-US" dirty="0" smtClean="0"/>
              <a:t> (17</a:t>
            </a:r>
            <a:r>
              <a:rPr lang="en-US" dirty="0"/>
              <a:t>)</a:t>
            </a:r>
          </a:p>
          <a:p>
            <a:pPr algn="l" rtl="0"/>
            <a:r>
              <a:rPr lang="en-US" dirty="0"/>
              <a:t>Justicia a huérfanos y viudas (18)</a:t>
            </a:r>
          </a:p>
          <a:p>
            <a:pPr algn="l" rtl="0"/>
            <a:r>
              <a:rPr lang="en-US" dirty="0" err="1" smtClean="0"/>
              <a:t>Ama</a:t>
            </a:r>
            <a:r>
              <a:rPr lang="en-US" dirty="0" smtClean="0"/>
              <a:t> </a:t>
            </a:r>
            <a:r>
              <a:rPr lang="en-US" dirty="0"/>
              <a:t>al </a:t>
            </a:r>
            <a:r>
              <a:rPr lang="en-US" dirty="0" err="1" smtClean="0"/>
              <a:t>extranjero</a:t>
            </a:r>
            <a:r>
              <a:rPr lang="en-US" dirty="0" smtClean="0"/>
              <a:t> </a:t>
            </a:r>
            <a:r>
              <a:rPr lang="en-US" dirty="0"/>
              <a:t>(18)</a:t>
            </a:r>
          </a:p>
          <a:p>
            <a:pPr algn="l" rtl="0"/>
            <a:r>
              <a:rPr lang="en-US" dirty="0"/>
              <a:t>Da comida y ropa (18)</a:t>
            </a:r>
          </a:p>
        </p:txBody>
      </p:sp>
      <p:sp>
        <p:nvSpPr>
          <p:cNvPr id="4" name="Footer Placeholder 3"/>
          <p:cNvSpPr>
            <a:spLocks noGrp="1"/>
          </p:cNvSpPr>
          <p:nvPr>
            <p:ph type="ftr" sz="quarter" idx="11"/>
          </p:nvPr>
        </p:nvSpPr>
        <p:spPr/>
        <p:txBody>
          <a:bodyPr/>
          <a:lstStyle/>
          <a:p>
            <a:pPr algn="l" rtl="0"/>
            <a:r>
              <a:rPr lang="en-US"/>
              <a:t>Otoño 2016 – Embry Hills</a:t>
            </a:r>
            <a:endParaRPr lang="en-US" dirty="0"/>
          </a:p>
        </p:txBody>
      </p:sp>
      <p:sp>
        <p:nvSpPr>
          <p:cNvPr id="5" name="Slide Number Placeholder 4"/>
          <p:cNvSpPr>
            <a:spLocks noGrp="1"/>
          </p:cNvSpPr>
          <p:nvPr>
            <p:ph type="sldNum" sz="quarter" idx="12"/>
          </p:nvPr>
        </p:nvSpPr>
        <p:spPr/>
        <p:txBody>
          <a:bodyPr/>
          <a:lstStyle/>
          <a:p>
            <a:pPr algn="l" rtl="0"/>
            <a:fld id="{0EA2A63B-FBD4-445B-90B6-CB2DE89400B4}" type="slidenum">
              <a:rPr lang="en-US" smtClean="0"/>
              <a:pPr algn="l" rtl="0"/>
              <a:t>34</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Tree>
    <p:extLst>
      <p:ext uri="{BB962C8B-B14F-4D97-AF65-F5344CB8AC3E}">
        <p14:creationId xmlns:p14="http://schemas.microsoft.com/office/powerpoint/2010/main" val="16308267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err="1"/>
              <a:t>Otros</a:t>
            </a:r>
            <a:r>
              <a:rPr lang="en-US" dirty="0"/>
              <a:t> </a:t>
            </a:r>
            <a:r>
              <a:rPr lang="en-US" dirty="0" err="1" smtClean="0"/>
              <a:t>puntos</a:t>
            </a:r>
            <a:r>
              <a:rPr lang="en-US" dirty="0" smtClean="0"/>
              <a:t> </a:t>
            </a:r>
            <a:r>
              <a:rPr lang="en-US" dirty="0"/>
              <a:t>del </a:t>
            </a:r>
            <a:r>
              <a:rPr lang="en-US" dirty="0" err="1" smtClean="0"/>
              <a:t>capítulo</a:t>
            </a:r>
            <a:r>
              <a:rPr lang="en-US" dirty="0" smtClean="0"/>
              <a:t> </a:t>
            </a:r>
            <a:r>
              <a:rPr lang="en-US" dirty="0"/>
              <a:t>11</a:t>
            </a:r>
          </a:p>
        </p:txBody>
      </p:sp>
      <p:sp>
        <p:nvSpPr>
          <p:cNvPr id="3" name="Content Placeholder 2"/>
          <p:cNvSpPr>
            <a:spLocks noGrp="1"/>
          </p:cNvSpPr>
          <p:nvPr>
            <p:ph idx="1"/>
          </p:nvPr>
        </p:nvSpPr>
        <p:spPr/>
        <p:txBody>
          <a:bodyPr/>
          <a:lstStyle/>
          <a:p>
            <a:pPr algn="l" rtl="0"/>
            <a:r>
              <a:rPr lang="en-US" dirty="0" err="1"/>
              <a:t>Faraón</a:t>
            </a:r>
            <a:r>
              <a:rPr lang="en-US" dirty="0"/>
              <a:t> </a:t>
            </a:r>
            <a:r>
              <a:rPr lang="en-US" dirty="0" smtClean="0"/>
              <a:t>y </a:t>
            </a:r>
            <a:r>
              <a:rPr lang="en-US" dirty="0" err="1" smtClean="0"/>
              <a:t>Datán</a:t>
            </a:r>
            <a:r>
              <a:rPr lang="en-US" dirty="0" smtClean="0"/>
              <a:t> y </a:t>
            </a:r>
            <a:r>
              <a:rPr lang="en-US" dirty="0" err="1" smtClean="0"/>
              <a:t>Abiram</a:t>
            </a:r>
            <a:r>
              <a:rPr lang="en-US" dirty="0" smtClean="0"/>
              <a:t> </a:t>
            </a:r>
            <a:r>
              <a:rPr lang="en-US" dirty="0" err="1" smtClean="0"/>
              <a:t>mencionados</a:t>
            </a:r>
            <a:r>
              <a:rPr lang="en-US" dirty="0" smtClean="0"/>
              <a:t> </a:t>
            </a:r>
            <a:r>
              <a:rPr lang="en-US" dirty="0"/>
              <a:t>juntos (2-7)</a:t>
            </a:r>
          </a:p>
          <a:p>
            <a:pPr algn="l" rtl="0"/>
            <a:r>
              <a:rPr lang="en-US" dirty="0"/>
              <a:t>La Tierra Prometida no es como Egipto, </a:t>
            </a:r>
            <a:r>
              <a:rPr lang="en-US" dirty="0" err="1" smtClean="0"/>
              <a:t>una</a:t>
            </a:r>
            <a:r>
              <a:rPr lang="en-US" dirty="0" smtClean="0"/>
              <a:t> '</a:t>
            </a:r>
            <a:r>
              <a:rPr lang="en-US" dirty="0" err="1" smtClean="0"/>
              <a:t>huerta</a:t>
            </a:r>
            <a:r>
              <a:rPr lang="en-US" dirty="0" smtClean="0"/>
              <a:t>' </a:t>
            </a:r>
            <a:r>
              <a:rPr lang="en-US" dirty="0"/>
              <a:t>(9-12)</a:t>
            </a:r>
          </a:p>
          <a:p>
            <a:pPr algn="l" rtl="0"/>
            <a:r>
              <a:rPr lang="en-US" dirty="0" err="1"/>
              <a:t>Similitud</a:t>
            </a:r>
            <a:r>
              <a:rPr lang="en-US" dirty="0"/>
              <a:t> </a:t>
            </a:r>
            <a:r>
              <a:rPr lang="en-US" dirty="0" smtClean="0"/>
              <a:t>entre 11:18-20 </a:t>
            </a:r>
            <a:r>
              <a:rPr lang="en-US" dirty="0"/>
              <a:t>y 6:6-8 (ver abajo)</a:t>
            </a:r>
          </a:p>
          <a:p>
            <a:pPr algn="l" rtl="0"/>
            <a:r>
              <a:rPr lang="en-US" dirty="0"/>
              <a:t>Naciones poderosas serán expulsadas… (11:22-25, y ver 7:1)</a:t>
            </a:r>
          </a:p>
          <a:p>
            <a:pPr algn="l" rtl="0"/>
            <a:r>
              <a:rPr lang="en-US" dirty="0"/>
              <a:t>Bendiciones y </a:t>
            </a:r>
            <a:r>
              <a:rPr lang="en-US" dirty="0" err="1" smtClean="0"/>
              <a:t>maldiciones</a:t>
            </a:r>
            <a:r>
              <a:rPr lang="en-US" dirty="0" smtClean="0"/>
              <a:t> </a:t>
            </a:r>
            <a:r>
              <a:rPr lang="en-US" dirty="0"/>
              <a:t>(ver Dt 27 y Jos 8:33-35)</a:t>
            </a:r>
          </a:p>
        </p:txBody>
      </p:sp>
      <p:sp>
        <p:nvSpPr>
          <p:cNvPr id="4" name="Footer Placeholder 3"/>
          <p:cNvSpPr>
            <a:spLocks noGrp="1"/>
          </p:cNvSpPr>
          <p:nvPr>
            <p:ph type="ftr" sz="quarter" idx="11"/>
          </p:nvPr>
        </p:nvSpPr>
        <p:spPr/>
        <p:txBody>
          <a:bodyPr/>
          <a:lstStyle/>
          <a:p>
            <a:pPr algn="l" rtl="0"/>
            <a:r>
              <a:rPr lang="en-US" dirty="0"/>
              <a:t>Otoño 2016 – Embry Hills</a:t>
            </a:r>
          </a:p>
        </p:txBody>
      </p:sp>
      <p:sp>
        <p:nvSpPr>
          <p:cNvPr id="5" name="Slide Number Placeholder 4"/>
          <p:cNvSpPr>
            <a:spLocks noGrp="1"/>
          </p:cNvSpPr>
          <p:nvPr>
            <p:ph type="sldNum" sz="quarter" idx="12"/>
          </p:nvPr>
        </p:nvSpPr>
        <p:spPr/>
        <p:txBody>
          <a:bodyPr/>
          <a:lstStyle/>
          <a:p>
            <a:pPr algn="l" rtl="0"/>
            <a:fld id="{0EA2A63B-FBD4-445B-90B6-CB2DE89400B4}" type="slidenum">
              <a:rPr lang="en-US" smtClean="0"/>
              <a:pPr algn="l" rtl="0"/>
              <a:t>35</a:t>
            </a:fld>
            <a:endParaRPr lang="en-US"/>
          </a:p>
        </p:txBody>
      </p:sp>
      <p:sp>
        <p:nvSpPr>
          <p:cNvPr id="6" name="TextBox 5"/>
          <p:cNvSpPr txBox="1"/>
          <p:nvPr/>
        </p:nvSpPr>
        <p:spPr>
          <a:xfrm>
            <a:off x="609600" y="3940076"/>
            <a:ext cx="5257800" cy="2554545"/>
          </a:xfrm>
          <a:prstGeom prst="rect">
            <a:avLst/>
          </a:prstGeom>
          <a:noFill/>
        </p:spPr>
        <p:txBody>
          <a:bodyPr wrap="square" rtlCol="0">
            <a:spAutoFit/>
          </a:bodyPr>
          <a:lstStyle/>
          <a:p>
            <a:r>
              <a:rPr lang="es-ES" sz="2000" dirty="0" smtClean="0"/>
              <a:t>Estas </a:t>
            </a:r>
            <a:r>
              <a:rPr lang="es-ES" sz="2000" dirty="0"/>
              <a:t>palabras que yo te mando hoy, estarán sobre tu corazón.  7  Las enseñarás diligentemente a tus hijos, y hablarás de ellas cuando te sientes en tu casa y cuando andes por el camino, cuando te acuestes y cuando te levantes.  8  Las atarás como una señal a tu mano, y serán por insignias entre tus </a:t>
            </a:r>
            <a:r>
              <a:rPr lang="es-ES" sz="2000" dirty="0" smtClean="0"/>
              <a:t>ojos… </a:t>
            </a:r>
            <a:r>
              <a:rPr lang="en-US" sz="2000" dirty="0" smtClean="0"/>
              <a:t>(6:6-8</a:t>
            </a:r>
            <a:r>
              <a:rPr lang="en-US" sz="2000" dirty="0"/>
              <a:t>)</a:t>
            </a:r>
          </a:p>
        </p:txBody>
      </p:sp>
      <p:sp>
        <p:nvSpPr>
          <p:cNvPr id="7" name="TextBox 6"/>
          <p:cNvSpPr txBox="1"/>
          <p:nvPr/>
        </p:nvSpPr>
        <p:spPr>
          <a:xfrm>
            <a:off x="6112565" y="3940076"/>
            <a:ext cx="5410006" cy="2246769"/>
          </a:xfrm>
          <a:prstGeom prst="rect">
            <a:avLst/>
          </a:prstGeom>
          <a:noFill/>
        </p:spPr>
        <p:txBody>
          <a:bodyPr wrap="square" rtlCol="0">
            <a:spAutoFit/>
          </a:bodyPr>
          <a:lstStyle/>
          <a:p>
            <a:r>
              <a:rPr lang="es-ES" sz="2000" dirty="0" smtClean="0"/>
              <a:t>Graben</a:t>
            </a:r>
            <a:r>
              <a:rPr lang="es-ES" sz="2000" dirty="0"/>
              <a:t>, pues, estas mis palabras en su corazón y en su alma; átenlas como una señal en su mano, y serán por insignias entre sus ojos.  19  Enséñenlas a sus hijos, hablando de ellas cuando te sientes en tu casa y cuando andes por el camino, cuando te acuestes y cuando te levantes.  20  Y escríbelas en los postes de tu casa y en tus puertas</a:t>
            </a:r>
            <a:r>
              <a:rPr lang="es-ES" sz="2000" dirty="0" smtClean="0"/>
              <a:t>… </a:t>
            </a:r>
            <a:r>
              <a:rPr lang="en-US" sz="2000" dirty="0" smtClean="0"/>
              <a:t>(</a:t>
            </a:r>
            <a:r>
              <a:rPr lang="en-US" sz="2000" dirty="0"/>
              <a:t>11:18-20)</a:t>
            </a: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Tree>
    <p:extLst>
      <p:ext uri="{BB962C8B-B14F-4D97-AF65-F5344CB8AC3E}">
        <p14:creationId xmlns:p14="http://schemas.microsoft.com/office/powerpoint/2010/main" val="29681399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t>Preguntas para discutir</a:t>
            </a:r>
          </a:p>
        </p:txBody>
      </p:sp>
      <p:sp>
        <p:nvSpPr>
          <p:cNvPr id="3" name="Content Placeholder 2"/>
          <p:cNvSpPr>
            <a:spLocks noGrp="1"/>
          </p:cNvSpPr>
          <p:nvPr>
            <p:ph idx="1"/>
          </p:nvPr>
        </p:nvSpPr>
        <p:spPr/>
        <p:txBody>
          <a:bodyPr/>
          <a:lstStyle/>
          <a:p>
            <a:r>
              <a:rPr lang="en-US" dirty="0"/>
              <a:t>¿Por </a:t>
            </a:r>
            <a:r>
              <a:rPr lang="en-US" dirty="0" err="1"/>
              <a:t>qué</a:t>
            </a:r>
            <a:r>
              <a:rPr lang="en-US" dirty="0"/>
              <a:t> </a:t>
            </a:r>
            <a:r>
              <a:rPr lang="en-US" dirty="0" smtClean="0"/>
              <a:t>les </a:t>
            </a:r>
            <a:r>
              <a:rPr lang="en-US" dirty="0" err="1"/>
              <a:t>habla</a:t>
            </a:r>
            <a:r>
              <a:rPr lang="en-US" dirty="0"/>
              <a:t> </a:t>
            </a:r>
            <a:r>
              <a:rPr lang="en-US" dirty="0" err="1"/>
              <a:t>Moisés</a:t>
            </a:r>
            <a:r>
              <a:rPr lang="en-US" dirty="0"/>
              <a:t> a estos israelitas como si fueran sus padres?</a:t>
            </a:r>
          </a:p>
          <a:p>
            <a:pPr algn="l" rtl="0"/>
            <a:r>
              <a:rPr lang="en-US" dirty="0"/>
              <a:t>¿Por qué la conexión directa entre la obediencia espiritual y las bendiciones físicas?</a:t>
            </a:r>
          </a:p>
        </p:txBody>
      </p:sp>
      <p:sp>
        <p:nvSpPr>
          <p:cNvPr id="4" name="Footer Placeholder 3"/>
          <p:cNvSpPr>
            <a:spLocks noGrp="1"/>
          </p:cNvSpPr>
          <p:nvPr>
            <p:ph type="ftr" sz="quarter" idx="11"/>
          </p:nvPr>
        </p:nvSpPr>
        <p:spPr/>
        <p:txBody>
          <a:bodyPr/>
          <a:lstStyle/>
          <a:p>
            <a:pPr algn="l" rtl="0"/>
            <a:r>
              <a:rPr lang="en-US"/>
              <a:t>Otoño 2016 – Embry Hills</a:t>
            </a:r>
            <a:endParaRPr lang="en-US" dirty="0"/>
          </a:p>
        </p:txBody>
      </p:sp>
      <p:sp>
        <p:nvSpPr>
          <p:cNvPr id="5" name="Slide Number Placeholder 4"/>
          <p:cNvSpPr>
            <a:spLocks noGrp="1"/>
          </p:cNvSpPr>
          <p:nvPr>
            <p:ph type="sldNum" sz="quarter" idx="12"/>
          </p:nvPr>
        </p:nvSpPr>
        <p:spPr/>
        <p:txBody>
          <a:bodyPr/>
          <a:lstStyle/>
          <a:p>
            <a:pPr algn="l" rtl="0"/>
            <a:fld id="{0EA2A63B-FBD4-445B-90B6-CB2DE89400B4}" type="slidenum">
              <a:rPr lang="en-US" smtClean="0"/>
              <a:pPr algn="l" rtl="0"/>
              <a:t>36</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Tree>
    <p:extLst>
      <p:ext uri="{BB962C8B-B14F-4D97-AF65-F5344CB8AC3E}">
        <p14:creationId xmlns:p14="http://schemas.microsoft.com/office/powerpoint/2010/main" val="38979904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228"/>
            <a:ext cx="12192000" cy="684877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Footer Placeholder 1"/>
          <p:cNvSpPr>
            <a:spLocks noGrp="1"/>
          </p:cNvSpPr>
          <p:nvPr>
            <p:ph type="ftr" sz="quarter" idx="11"/>
          </p:nvPr>
        </p:nvSpPr>
        <p:spPr/>
        <p:txBody>
          <a:bodyPr/>
          <a:lstStyle/>
          <a:p>
            <a:pPr algn="l" rtl="0"/>
            <a:r>
              <a:rPr lang="en-US" dirty="0"/>
              <a:t>Otoño 2016 – Embry Hills</a:t>
            </a:r>
          </a:p>
        </p:txBody>
      </p:sp>
      <p:sp>
        <p:nvSpPr>
          <p:cNvPr id="3" name="Slide Number Placeholder 2"/>
          <p:cNvSpPr>
            <a:spLocks noGrp="1"/>
          </p:cNvSpPr>
          <p:nvPr>
            <p:ph type="sldNum" sz="quarter" idx="12"/>
          </p:nvPr>
        </p:nvSpPr>
        <p:spPr/>
        <p:txBody>
          <a:bodyPr/>
          <a:lstStyle/>
          <a:p>
            <a:pPr algn="l" rtl="0"/>
            <a:fld id="{0EA2A63B-FBD4-445B-90B6-CB2DE89400B4}" type="slidenum">
              <a:rPr lang="en-US" smtClean="0"/>
              <a:t>37</a:t>
            </a:fld>
            <a:endParaRPr lang="en-US" dirty="0"/>
          </a:p>
        </p:txBody>
      </p:sp>
      <p:pic>
        <p:nvPicPr>
          <p:cNvPr id="5" name="Picture 4">
            <a:hlinkClick r:id="rId2"/>
          </p:cNvPr>
          <p:cNvPicPr>
            <a:picLocks noChangeAspect="1"/>
          </p:cNvPicPr>
          <p:nvPr/>
        </p:nvPicPr>
        <p:blipFill>
          <a:blip r:embed="rId3"/>
          <a:stretch>
            <a:fillRect/>
          </a:stretch>
        </p:blipFill>
        <p:spPr>
          <a:xfrm>
            <a:off x="1467365" y="29509"/>
            <a:ext cx="9296400" cy="6860528"/>
          </a:xfrm>
          <a:prstGeom prst="rect">
            <a:avLst/>
          </a:prstGeom>
        </p:spPr>
      </p:pic>
      <p:sp>
        <p:nvSpPr>
          <p:cNvPr id="4" name="Rectangle 3"/>
          <p:cNvSpPr/>
          <p:nvPr/>
        </p:nvSpPr>
        <p:spPr>
          <a:xfrm>
            <a:off x="4128511" y="6492813"/>
            <a:ext cx="4330994" cy="338554"/>
          </a:xfrm>
          <a:prstGeom prst="rect">
            <a:avLst/>
          </a:prstGeom>
        </p:spPr>
        <p:txBody>
          <a:bodyPr wrap="none">
            <a:spAutoFit/>
          </a:bodyPr>
          <a:lstStyle/>
          <a:p>
            <a:r>
              <a:rPr lang="en-US" sz="1600" dirty="0">
                <a:solidFill>
                  <a:schemeClr val="bg1"/>
                </a:solidFill>
              </a:rPr>
              <a:t>https://www.youtube.com/watch?v=lq36F3b-S2U</a:t>
            </a:r>
          </a:p>
        </p:txBody>
      </p:sp>
      <p:sp>
        <p:nvSpPr>
          <p:cNvPr id="7" name="TextBox 6"/>
          <p:cNvSpPr txBox="1"/>
          <p:nvPr/>
        </p:nvSpPr>
        <p:spPr>
          <a:xfrm>
            <a:off x="4876800" y="29509"/>
            <a:ext cx="2533066" cy="830997"/>
          </a:xfrm>
          <a:prstGeom prst="rect">
            <a:avLst/>
          </a:prstGeom>
          <a:noFill/>
        </p:spPr>
        <p:txBody>
          <a:bodyPr wrap="none" rtlCol="0">
            <a:spAutoFit/>
          </a:bodyPr>
          <a:lstStyle/>
          <a:p>
            <a:pPr algn="l" rtl="0"/>
            <a:r>
              <a:rPr lang="en-US" sz="4800" b="1" dirty="0" err="1">
                <a:solidFill>
                  <a:schemeClr val="bg1"/>
                </a:solidFill>
              </a:rPr>
              <a:t>Lección</a:t>
            </a:r>
            <a:r>
              <a:rPr lang="en-US" sz="4800" b="1" dirty="0">
                <a:solidFill>
                  <a:schemeClr val="bg1"/>
                </a:solidFill>
              </a:rPr>
              <a:t> </a:t>
            </a:r>
            <a:r>
              <a:rPr lang="en-US" sz="4800" b="1" dirty="0" smtClean="0">
                <a:solidFill>
                  <a:schemeClr val="bg1"/>
                </a:solidFill>
              </a:rPr>
              <a:t>5</a:t>
            </a:r>
            <a:endParaRPr lang="en-US" sz="4800" b="1" dirty="0">
              <a:solidFill>
                <a:schemeClr val="bg1"/>
              </a:solidFill>
            </a:endParaRPr>
          </a:p>
        </p:txBody>
      </p:sp>
      <p:sp>
        <p:nvSpPr>
          <p:cNvPr id="10" name="TextBox 9"/>
          <p:cNvSpPr txBox="1"/>
          <p:nvPr/>
        </p:nvSpPr>
        <p:spPr>
          <a:xfrm>
            <a:off x="3200400" y="4724400"/>
            <a:ext cx="6172200" cy="1015663"/>
          </a:xfrm>
          <a:prstGeom prst="rect">
            <a:avLst/>
          </a:prstGeom>
          <a:solidFill>
            <a:schemeClr val="tx1"/>
          </a:solidFill>
        </p:spPr>
        <p:txBody>
          <a:bodyPr wrap="square" rtlCol="0">
            <a:spAutoFit/>
          </a:bodyPr>
          <a:lstStyle/>
          <a:p>
            <a:pPr algn="ctr" rtl="0"/>
            <a:r>
              <a:rPr lang="en-US" sz="6000" b="1" dirty="0" smtClean="0">
                <a:solidFill>
                  <a:schemeClr val="bg1"/>
                </a:solidFill>
              </a:rPr>
              <a:t>DEUTERONOMIO</a:t>
            </a:r>
            <a:endParaRPr lang="en-US" sz="6000" b="1" dirty="0">
              <a:solidFill>
                <a:schemeClr val="bg1"/>
              </a:solidFill>
            </a:endParaRPr>
          </a:p>
        </p:txBody>
      </p:sp>
      <p:sp>
        <p:nvSpPr>
          <p:cNvPr id="11" name="TextBox 10"/>
          <p:cNvSpPr txBox="1"/>
          <p:nvPr/>
        </p:nvSpPr>
        <p:spPr>
          <a:xfrm rot="18901953">
            <a:off x="831493" y="916502"/>
            <a:ext cx="2267465" cy="707886"/>
          </a:xfrm>
          <a:prstGeom prst="rect">
            <a:avLst/>
          </a:prstGeom>
          <a:solidFill>
            <a:schemeClr val="tx1"/>
          </a:solidFill>
        </p:spPr>
        <p:txBody>
          <a:bodyPr wrap="square" rtlCol="0">
            <a:spAutoFit/>
          </a:bodyPr>
          <a:lstStyle/>
          <a:p>
            <a:pPr algn="ctr" rtl="0"/>
            <a:r>
              <a:rPr lang="en-US" sz="4000" b="1" dirty="0" smtClean="0">
                <a:solidFill>
                  <a:schemeClr val="bg1"/>
                </a:solidFill>
              </a:rPr>
              <a:t>LIBRO</a:t>
            </a:r>
            <a:endParaRPr lang="en-US" sz="4000" b="1" dirty="0">
              <a:solidFill>
                <a:schemeClr val="bg1"/>
              </a:solidFill>
            </a:endParaRPr>
          </a:p>
        </p:txBody>
      </p:sp>
    </p:spTree>
    <p:extLst>
      <p:ext uri="{BB962C8B-B14F-4D97-AF65-F5344CB8AC3E}">
        <p14:creationId xmlns:p14="http://schemas.microsoft.com/office/powerpoint/2010/main" val="33839073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092" y="134713"/>
            <a:ext cx="8694463" cy="496009"/>
          </a:xfrm>
        </p:spPr>
        <p:txBody>
          <a:bodyPr>
            <a:noAutofit/>
          </a:bodyPr>
          <a:lstStyle/>
          <a:p>
            <a:pPr algn="l" rtl="0"/>
            <a:r>
              <a:rPr lang="en-US" sz="4400" dirty="0"/>
              <a:t>Horario de clase</a:t>
            </a:r>
          </a:p>
        </p:txBody>
      </p:sp>
      <p:sp>
        <p:nvSpPr>
          <p:cNvPr id="5" name="Footer Placeholder 4"/>
          <p:cNvSpPr>
            <a:spLocks noGrp="1"/>
          </p:cNvSpPr>
          <p:nvPr>
            <p:ph type="ftr" sz="quarter" idx="11"/>
          </p:nvPr>
        </p:nvSpPr>
        <p:spPr/>
        <p:txBody>
          <a:bodyPr/>
          <a:lstStyle/>
          <a:p>
            <a:pPr algn="l" rtl="0"/>
            <a:r>
              <a:rPr lang="en-US" dirty="0"/>
              <a:t>Otoño 2016 – Embry Hills</a:t>
            </a:r>
          </a:p>
        </p:txBody>
      </p:sp>
      <p:sp>
        <p:nvSpPr>
          <p:cNvPr id="6" name="Slide Number Placeholder 5"/>
          <p:cNvSpPr>
            <a:spLocks noGrp="1"/>
          </p:cNvSpPr>
          <p:nvPr>
            <p:ph type="sldNum" sz="quarter" idx="12"/>
          </p:nvPr>
        </p:nvSpPr>
        <p:spPr/>
        <p:txBody>
          <a:bodyPr/>
          <a:lstStyle/>
          <a:p>
            <a:pPr algn="l" rtl="0"/>
            <a:fld id="{0EA2A63B-FBD4-445B-90B6-CB2DE89400B4}" type="slidenum">
              <a:rPr lang="en-US" smtClean="0"/>
              <a:pPr algn="l" rtl="0"/>
              <a:t>38</a:t>
            </a:fld>
            <a:endParaRPr lang="en-US"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graphicFrame>
        <p:nvGraphicFramePr>
          <p:cNvPr id="3" name="Table 2"/>
          <p:cNvGraphicFramePr>
            <a:graphicFrameLocks noGrp="1"/>
          </p:cNvGraphicFramePr>
          <p:nvPr>
            <p:extLst>
              <p:ext uri="{D42A27DB-BD31-4B8C-83A1-F6EECF244321}">
                <p14:modId xmlns:p14="http://schemas.microsoft.com/office/powerpoint/2010/main" val="865431920"/>
              </p:ext>
            </p:extLst>
          </p:nvPr>
        </p:nvGraphicFramePr>
        <p:xfrm>
          <a:off x="304800" y="728031"/>
          <a:ext cx="11734800" cy="5943600"/>
        </p:xfrm>
        <a:graphic>
          <a:graphicData uri="http://schemas.openxmlformats.org/drawingml/2006/table">
            <a:tbl>
              <a:tblPr firstRow="1" firstCol="1" bandRow="1">
                <a:tableStyleId>{5C22544A-7EE6-4342-B048-85BDC9FD1C3A}</a:tableStyleId>
              </a:tblPr>
              <a:tblGrid>
                <a:gridCol w="1142714"/>
                <a:gridCol w="1728722"/>
                <a:gridCol w="1391768"/>
                <a:gridCol w="7471596"/>
              </a:tblGrid>
              <a:tr h="382924">
                <a:tc>
                  <a:txBody>
                    <a:bodyPr/>
                    <a:lstStyle/>
                    <a:p>
                      <a:pPr marL="0" marR="0" algn="ctr">
                        <a:spcBef>
                          <a:spcPts val="0"/>
                        </a:spcBef>
                        <a:spcAft>
                          <a:spcPts val="0"/>
                        </a:spcAft>
                      </a:pPr>
                      <a:r>
                        <a:rPr lang="en-US" sz="2600" dirty="0" err="1">
                          <a:effectLst/>
                        </a:rPr>
                        <a:t>Día</a:t>
                      </a:r>
                      <a:endParaRPr lang="en-US" sz="2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Fecha</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Lección</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Título de la lección</a:t>
                      </a:r>
                      <a:endParaRPr lang="en-US" sz="2600">
                        <a:effectLst/>
                        <a:latin typeface="Times New Roman" panose="02020603050405020304" pitchFamily="18" charset="0"/>
                        <a:ea typeface="Times New Roman" panose="02020603050405020304" pitchFamily="18" charset="0"/>
                      </a:endParaRPr>
                    </a:p>
                  </a:txBody>
                  <a:tcPr marL="68580" marR="68580" marT="0" marB="0" anchor="b"/>
                </a:tc>
              </a:tr>
              <a:tr h="382924">
                <a:tc>
                  <a:txBody>
                    <a:bodyPr/>
                    <a:lstStyle/>
                    <a:p>
                      <a:pPr marL="0" marR="0">
                        <a:spcBef>
                          <a:spcPts val="0"/>
                        </a:spcBef>
                        <a:spcAft>
                          <a:spcPts val="0"/>
                        </a:spcAft>
                      </a:pPr>
                      <a:r>
                        <a:rPr lang="en-US" sz="2600">
                          <a:effectLst/>
                        </a:rPr>
                        <a:t>Dom</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30 de oct</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1</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s-ES" sz="2600">
                          <a:effectLst/>
                        </a:rPr>
                        <a:t>Introducción - Contexto histórico y literario</a:t>
                      </a:r>
                      <a:endParaRPr lang="en-US" sz="2600">
                        <a:effectLst/>
                        <a:latin typeface="Times New Roman" panose="02020603050405020304" pitchFamily="18" charset="0"/>
                        <a:ea typeface="Times New Roman" panose="02020603050405020304" pitchFamily="18" charset="0"/>
                      </a:endParaRPr>
                    </a:p>
                  </a:txBody>
                  <a:tcPr marL="68580" marR="68580" marT="0" marB="0" anchor="b"/>
                </a:tc>
              </a:tr>
              <a:tr h="382924">
                <a:tc>
                  <a:txBody>
                    <a:bodyPr/>
                    <a:lstStyle/>
                    <a:p>
                      <a:pPr marL="0" marR="0">
                        <a:spcBef>
                          <a:spcPts val="0"/>
                        </a:spcBef>
                        <a:spcAft>
                          <a:spcPts val="0"/>
                        </a:spcAft>
                      </a:pPr>
                      <a:r>
                        <a:rPr lang="en-US" sz="2600">
                          <a:effectLst/>
                        </a:rPr>
                        <a:t>Miér</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2 de nov</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2</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600">
                          <a:effectLst/>
                        </a:rPr>
                        <a:t>Historia de Israel relatada (1:1-4:49)</a:t>
                      </a:r>
                      <a:endParaRPr lang="en-US" sz="2600">
                        <a:effectLst/>
                        <a:latin typeface="Times New Roman" panose="02020603050405020304" pitchFamily="18" charset="0"/>
                        <a:ea typeface="Times New Roman" panose="02020603050405020304" pitchFamily="18" charset="0"/>
                      </a:endParaRPr>
                    </a:p>
                  </a:txBody>
                  <a:tcPr marL="68580" marR="68580" marT="0" marB="0" anchor="b"/>
                </a:tc>
              </a:tr>
              <a:tr h="382924">
                <a:tc>
                  <a:txBody>
                    <a:bodyPr/>
                    <a:lstStyle/>
                    <a:p>
                      <a:pPr marL="0" marR="0">
                        <a:spcBef>
                          <a:spcPts val="0"/>
                        </a:spcBef>
                        <a:spcAft>
                          <a:spcPts val="0"/>
                        </a:spcAft>
                      </a:pPr>
                      <a:r>
                        <a:rPr lang="en-US" sz="2600">
                          <a:effectLst/>
                        </a:rPr>
                        <a:t>Dom</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6 de nov</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3</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s-ES" sz="2600">
                          <a:effectLst/>
                        </a:rPr>
                        <a:t>Los mandamientos y el pacto (5:1-7:26)</a:t>
                      </a:r>
                      <a:endParaRPr lang="en-US" sz="2600">
                        <a:effectLst/>
                        <a:latin typeface="Times New Roman" panose="02020603050405020304" pitchFamily="18" charset="0"/>
                        <a:ea typeface="Times New Roman" panose="02020603050405020304" pitchFamily="18" charset="0"/>
                      </a:endParaRPr>
                    </a:p>
                  </a:txBody>
                  <a:tcPr marL="68580" marR="68580" marT="0" marB="0" anchor="b"/>
                </a:tc>
              </a:tr>
              <a:tr h="382924">
                <a:tc>
                  <a:txBody>
                    <a:bodyPr/>
                    <a:lstStyle/>
                    <a:p>
                      <a:pPr marL="0" marR="0">
                        <a:spcBef>
                          <a:spcPts val="0"/>
                        </a:spcBef>
                        <a:spcAft>
                          <a:spcPts val="0"/>
                        </a:spcAft>
                      </a:pPr>
                      <a:r>
                        <a:rPr lang="en-US" sz="2600">
                          <a:effectLst/>
                        </a:rPr>
                        <a:t>Miér</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9 de nov</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4</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s-ES" sz="2600">
                          <a:effectLst/>
                        </a:rPr>
                        <a:t>Historia y exhortación a la obediencia (8:1-11:32)</a:t>
                      </a:r>
                      <a:endParaRPr lang="en-US" sz="2600">
                        <a:effectLst/>
                        <a:latin typeface="Times New Roman" panose="02020603050405020304" pitchFamily="18" charset="0"/>
                        <a:ea typeface="Times New Roman" panose="02020603050405020304" pitchFamily="18" charset="0"/>
                      </a:endParaRPr>
                    </a:p>
                  </a:txBody>
                  <a:tcPr marL="68580" marR="68580" marT="0" marB="0" anchor="b"/>
                </a:tc>
              </a:tr>
              <a:tr h="382924">
                <a:tc>
                  <a:txBody>
                    <a:bodyPr/>
                    <a:lstStyle/>
                    <a:p>
                      <a:pPr marL="0" marR="0">
                        <a:spcBef>
                          <a:spcPts val="0"/>
                        </a:spcBef>
                        <a:spcAft>
                          <a:spcPts val="0"/>
                        </a:spcAft>
                      </a:pPr>
                      <a:r>
                        <a:rPr lang="en-US" sz="2600">
                          <a:effectLst/>
                        </a:rPr>
                        <a:t>Dom</a:t>
                      </a:r>
                      <a:endParaRPr lang="en-US" sz="2600">
                        <a:effectLst/>
                        <a:latin typeface="Times New Roman" panose="02020603050405020304" pitchFamily="18" charset="0"/>
                        <a:ea typeface="Times New Roman" panose="02020603050405020304" pitchFamily="18" charset="0"/>
                      </a:endParaRPr>
                    </a:p>
                  </a:txBody>
                  <a:tcPr marL="68580" marR="68580" marT="0" marB="0" anchor="b">
                    <a:solidFill>
                      <a:srgbClr val="FFFF00"/>
                    </a:solidFill>
                  </a:tcPr>
                </a:tc>
                <a:tc>
                  <a:txBody>
                    <a:bodyPr/>
                    <a:lstStyle/>
                    <a:p>
                      <a:pPr marL="0" marR="0" algn="ctr">
                        <a:spcBef>
                          <a:spcPts val="0"/>
                        </a:spcBef>
                        <a:spcAft>
                          <a:spcPts val="0"/>
                        </a:spcAft>
                      </a:pPr>
                      <a:r>
                        <a:rPr lang="en-US" sz="2600">
                          <a:effectLst/>
                        </a:rPr>
                        <a:t>13 de nov</a:t>
                      </a:r>
                      <a:endParaRPr lang="en-US" sz="2600">
                        <a:effectLst/>
                        <a:latin typeface="Times New Roman" panose="02020603050405020304" pitchFamily="18" charset="0"/>
                        <a:ea typeface="Times New Roman" panose="02020603050405020304" pitchFamily="18" charset="0"/>
                      </a:endParaRPr>
                    </a:p>
                  </a:txBody>
                  <a:tcPr marL="68580" marR="68580" marT="0" marB="0" anchor="b">
                    <a:solidFill>
                      <a:srgbClr val="FFFF00"/>
                    </a:solidFill>
                  </a:tcPr>
                </a:tc>
                <a:tc>
                  <a:txBody>
                    <a:bodyPr/>
                    <a:lstStyle/>
                    <a:p>
                      <a:pPr marL="0" marR="0" algn="ctr">
                        <a:spcBef>
                          <a:spcPts val="0"/>
                        </a:spcBef>
                        <a:spcAft>
                          <a:spcPts val="0"/>
                        </a:spcAft>
                      </a:pPr>
                      <a:r>
                        <a:rPr lang="en-US" sz="2600">
                          <a:effectLst/>
                        </a:rPr>
                        <a:t>5</a:t>
                      </a:r>
                      <a:endParaRPr lang="en-US" sz="2600">
                        <a:effectLst/>
                        <a:latin typeface="Times New Roman" panose="02020603050405020304" pitchFamily="18" charset="0"/>
                        <a:ea typeface="Times New Roman" panose="02020603050405020304" pitchFamily="18" charset="0"/>
                      </a:endParaRPr>
                    </a:p>
                  </a:txBody>
                  <a:tcPr marL="68580" marR="68580" marT="0" marB="0" anchor="b">
                    <a:solidFill>
                      <a:srgbClr val="FFFF00"/>
                    </a:solidFill>
                  </a:tcPr>
                </a:tc>
                <a:tc>
                  <a:txBody>
                    <a:bodyPr/>
                    <a:lstStyle/>
                    <a:p>
                      <a:pPr marL="0" marR="0">
                        <a:spcBef>
                          <a:spcPts val="0"/>
                        </a:spcBef>
                        <a:spcAft>
                          <a:spcPts val="0"/>
                        </a:spcAft>
                      </a:pPr>
                      <a:r>
                        <a:rPr lang="en-US" sz="2600" dirty="0" err="1">
                          <a:effectLst/>
                        </a:rPr>
                        <a:t>Leyes</a:t>
                      </a:r>
                      <a:r>
                        <a:rPr lang="en-US" sz="2600" dirty="0">
                          <a:effectLst/>
                        </a:rPr>
                        <a:t> para el </a:t>
                      </a:r>
                      <a:r>
                        <a:rPr lang="en-US" sz="2600" dirty="0" err="1">
                          <a:effectLst/>
                        </a:rPr>
                        <a:t>culto</a:t>
                      </a:r>
                      <a:r>
                        <a:rPr lang="en-US" sz="2600" dirty="0">
                          <a:effectLst/>
                        </a:rPr>
                        <a:t> (12:1-16:17)</a:t>
                      </a:r>
                      <a:endParaRPr lang="en-US" sz="2600" dirty="0">
                        <a:effectLst/>
                        <a:latin typeface="Times New Roman" panose="02020603050405020304" pitchFamily="18" charset="0"/>
                        <a:ea typeface="Times New Roman" panose="02020603050405020304" pitchFamily="18" charset="0"/>
                      </a:endParaRPr>
                    </a:p>
                  </a:txBody>
                  <a:tcPr marL="68580" marR="68580" marT="0" marB="0" anchor="b">
                    <a:solidFill>
                      <a:srgbClr val="FFFF00"/>
                    </a:solidFill>
                  </a:tcPr>
                </a:tc>
              </a:tr>
              <a:tr h="382924">
                <a:tc>
                  <a:txBody>
                    <a:bodyPr/>
                    <a:lstStyle/>
                    <a:p>
                      <a:pPr marL="0" marR="0">
                        <a:spcBef>
                          <a:spcPts val="0"/>
                        </a:spcBef>
                        <a:spcAft>
                          <a:spcPts val="0"/>
                        </a:spcAft>
                      </a:pPr>
                      <a:r>
                        <a:rPr lang="en-US" sz="2600">
                          <a:effectLst/>
                        </a:rPr>
                        <a:t>Miér</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16 de nov</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6</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600">
                          <a:effectLst/>
                        </a:rPr>
                        <a:t>Leyes para el liderazgo (16:18-18:22)</a:t>
                      </a:r>
                      <a:endParaRPr lang="en-US" sz="2600">
                        <a:effectLst/>
                        <a:latin typeface="Times New Roman" panose="02020603050405020304" pitchFamily="18" charset="0"/>
                        <a:ea typeface="Times New Roman" panose="02020603050405020304" pitchFamily="18" charset="0"/>
                      </a:endParaRPr>
                    </a:p>
                  </a:txBody>
                  <a:tcPr marL="68580" marR="68580" marT="0" marB="0" anchor="b"/>
                </a:tc>
              </a:tr>
              <a:tr h="382924">
                <a:tc>
                  <a:txBody>
                    <a:bodyPr/>
                    <a:lstStyle/>
                    <a:p>
                      <a:pPr marL="0" marR="0">
                        <a:spcBef>
                          <a:spcPts val="0"/>
                        </a:spcBef>
                        <a:spcAft>
                          <a:spcPts val="0"/>
                        </a:spcAft>
                      </a:pPr>
                      <a:r>
                        <a:rPr lang="en-US" sz="2600">
                          <a:effectLst/>
                        </a:rPr>
                        <a:t>Dom</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20 de nov</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7</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s-ES" sz="2600">
                          <a:effectLst/>
                        </a:rPr>
                        <a:t>Leyes para la vida comunitaria – parte 1 (19:1-22:30)</a:t>
                      </a:r>
                      <a:endParaRPr lang="en-US" sz="2600">
                        <a:effectLst/>
                        <a:latin typeface="Times New Roman" panose="02020603050405020304" pitchFamily="18" charset="0"/>
                        <a:ea typeface="Times New Roman" panose="02020603050405020304" pitchFamily="18" charset="0"/>
                      </a:endParaRPr>
                    </a:p>
                  </a:txBody>
                  <a:tcPr marL="68580" marR="68580" marT="0" marB="0" anchor="b"/>
                </a:tc>
              </a:tr>
              <a:tr h="382924">
                <a:tc>
                  <a:txBody>
                    <a:bodyPr/>
                    <a:lstStyle/>
                    <a:p>
                      <a:pPr marL="0" marR="0">
                        <a:spcBef>
                          <a:spcPts val="0"/>
                        </a:spcBef>
                        <a:spcAft>
                          <a:spcPts val="0"/>
                        </a:spcAft>
                      </a:pPr>
                      <a:r>
                        <a:rPr lang="en-US" sz="2600">
                          <a:effectLst/>
                        </a:rPr>
                        <a:t>Miér</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23 de nov</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endParaRPr lang="en-US" sz="2600">
                        <a:effectLst/>
                        <a:latin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600" dirty="0">
                          <a:effectLst/>
                        </a:rPr>
                        <a:t>(no hay </a:t>
                      </a:r>
                      <a:r>
                        <a:rPr lang="en-US" sz="2600" dirty="0" err="1">
                          <a:effectLst/>
                        </a:rPr>
                        <a:t>clase</a:t>
                      </a:r>
                      <a:r>
                        <a:rPr lang="en-US" sz="2600" dirty="0">
                          <a:effectLst/>
                        </a:rPr>
                        <a:t>)</a:t>
                      </a:r>
                      <a:endParaRPr lang="en-US" sz="2600" dirty="0">
                        <a:effectLst/>
                        <a:latin typeface="Times New Roman" panose="02020603050405020304" pitchFamily="18" charset="0"/>
                        <a:ea typeface="Times New Roman" panose="02020603050405020304" pitchFamily="18" charset="0"/>
                      </a:endParaRPr>
                    </a:p>
                  </a:txBody>
                  <a:tcPr marL="68580" marR="68580" marT="0" marB="0" anchor="b"/>
                </a:tc>
              </a:tr>
              <a:tr h="382924">
                <a:tc>
                  <a:txBody>
                    <a:bodyPr/>
                    <a:lstStyle/>
                    <a:p>
                      <a:pPr marL="0" marR="0">
                        <a:spcBef>
                          <a:spcPts val="0"/>
                        </a:spcBef>
                        <a:spcAft>
                          <a:spcPts val="0"/>
                        </a:spcAft>
                      </a:pPr>
                      <a:r>
                        <a:rPr lang="en-US" sz="2600">
                          <a:effectLst/>
                        </a:rPr>
                        <a:t>Dom</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27 de nov</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8</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s-ES" sz="2600">
                          <a:effectLst/>
                        </a:rPr>
                        <a:t>Leyes para la vida comunitaria – parte 2 (23:1-26:19)</a:t>
                      </a:r>
                      <a:endParaRPr lang="en-US" sz="2600">
                        <a:effectLst/>
                        <a:latin typeface="Times New Roman" panose="02020603050405020304" pitchFamily="18" charset="0"/>
                        <a:ea typeface="Times New Roman" panose="02020603050405020304" pitchFamily="18" charset="0"/>
                      </a:endParaRPr>
                    </a:p>
                  </a:txBody>
                  <a:tcPr marL="68580" marR="68580" marT="0" marB="0" anchor="b"/>
                </a:tc>
              </a:tr>
              <a:tr h="382924">
                <a:tc>
                  <a:txBody>
                    <a:bodyPr/>
                    <a:lstStyle/>
                    <a:p>
                      <a:pPr marL="0" marR="0">
                        <a:spcBef>
                          <a:spcPts val="0"/>
                        </a:spcBef>
                        <a:spcAft>
                          <a:spcPts val="0"/>
                        </a:spcAft>
                      </a:pPr>
                      <a:r>
                        <a:rPr lang="en-US" sz="2600">
                          <a:effectLst/>
                        </a:rPr>
                        <a:t>Miér</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30 de nov</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9</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600">
                          <a:effectLst/>
                        </a:rPr>
                        <a:t>Bendiciones y maldiciones (27:1-30:20)</a:t>
                      </a:r>
                      <a:endParaRPr lang="en-US" sz="2600">
                        <a:effectLst/>
                        <a:latin typeface="Times New Roman" panose="02020603050405020304" pitchFamily="18" charset="0"/>
                        <a:ea typeface="Times New Roman" panose="02020603050405020304" pitchFamily="18" charset="0"/>
                      </a:endParaRPr>
                    </a:p>
                  </a:txBody>
                  <a:tcPr marL="68580" marR="68580" marT="0" marB="0" anchor="b"/>
                </a:tc>
              </a:tr>
              <a:tr h="382924">
                <a:tc>
                  <a:txBody>
                    <a:bodyPr/>
                    <a:lstStyle/>
                    <a:p>
                      <a:pPr marL="0" marR="0">
                        <a:spcBef>
                          <a:spcPts val="0"/>
                        </a:spcBef>
                        <a:spcAft>
                          <a:spcPts val="0"/>
                        </a:spcAft>
                      </a:pPr>
                      <a:r>
                        <a:rPr lang="en-US" sz="2600">
                          <a:effectLst/>
                        </a:rPr>
                        <a:t>Dom</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4 de dic</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10</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600">
                          <a:effectLst/>
                        </a:rPr>
                        <a:t>Josué comisionado (31:1-29)</a:t>
                      </a:r>
                      <a:endParaRPr lang="en-US" sz="2600">
                        <a:effectLst/>
                        <a:latin typeface="Times New Roman" panose="02020603050405020304" pitchFamily="18" charset="0"/>
                        <a:ea typeface="Times New Roman" panose="02020603050405020304" pitchFamily="18" charset="0"/>
                      </a:endParaRPr>
                    </a:p>
                  </a:txBody>
                  <a:tcPr marL="68580" marR="68580" marT="0" marB="0" anchor="b"/>
                </a:tc>
              </a:tr>
              <a:tr h="382924">
                <a:tc>
                  <a:txBody>
                    <a:bodyPr/>
                    <a:lstStyle/>
                    <a:p>
                      <a:pPr marL="0" marR="0">
                        <a:spcBef>
                          <a:spcPts val="0"/>
                        </a:spcBef>
                        <a:spcAft>
                          <a:spcPts val="0"/>
                        </a:spcAft>
                      </a:pPr>
                      <a:r>
                        <a:rPr lang="en-US" sz="2600">
                          <a:effectLst/>
                        </a:rPr>
                        <a:t>Miér</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7 de dic</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11</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s-ES" sz="2600">
                          <a:effectLst/>
                        </a:rPr>
                        <a:t>Cántico, bendición y muerte de Moisés (31:30-34:12)</a:t>
                      </a:r>
                      <a:endParaRPr lang="en-US" sz="2600">
                        <a:effectLst/>
                        <a:latin typeface="Times New Roman" panose="02020603050405020304" pitchFamily="18" charset="0"/>
                        <a:ea typeface="Times New Roman" panose="02020603050405020304" pitchFamily="18" charset="0"/>
                      </a:endParaRPr>
                    </a:p>
                  </a:txBody>
                  <a:tcPr marL="68580" marR="68580" marT="0" marB="0" anchor="b"/>
                </a:tc>
              </a:tr>
              <a:tr h="382924">
                <a:tc>
                  <a:txBody>
                    <a:bodyPr/>
                    <a:lstStyle/>
                    <a:p>
                      <a:pPr marL="0" marR="0">
                        <a:spcBef>
                          <a:spcPts val="0"/>
                        </a:spcBef>
                        <a:spcAft>
                          <a:spcPts val="0"/>
                        </a:spcAft>
                      </a:pPr>
                      <a:r>
                        <a:rPr lang="en-US" sz="2600">
                          <a:effectLst/>
                        </a:rPr>
                        <a:t>Dom</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11 de dic</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12</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600">
                          <a:effectLst/>
                        </a:rPr>
                        <a:t>Repaso – Proyecto A</a:t>
                      </a:r>
                      <a:endParaRPr lang="en-US" sz="2600">
                        <a:effectLst/>
                        <a:latin typeface="Times New Roman" panose="02020603050405020304" pitchFamily="18" charset="0"/>
                        <a:ea typeface="Times New Roman" panose="02020603050405020304" pitchFamily="18" charset="0"/>
                      </a:endParaRPr>
                    </a:p>
                  </a:txBody>
                  <a:tcPr marL="68580" marR="68580" marT="0" marB="0" anchor="b"/>
                </a:tc>
              </a:tr>
              <a:tr h="382924">
                <a:tc>
                  <a:txBody>
                    <a:bodyPr/>
                    <a:lstStyle/>
                    <a:p>
                      <a:pPr marL="0" marR="0">
                        <a:spcBef>
                          <a:spcPts val="0"/>
                        </a:spcBef>
                        <a:spcAft>
                          <a:spcPts val="0"/>
                        </a:spcAft>
                      </a:pPr>
                      <a:r>
                        <a:rPr lang="en-US" sz="2600">
                          <a:effectLst/>
                        </a:rPr>
                        <a:t>Miér</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14 de dic</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13</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600" dirty="0" err="1">
                          <a:effectLst/>
                        </a:rPr>
                        <a:t>Repaso</a:t>
                      </a:r>
                      <a:r>
                        <a:rPr lang="en-US" sz="2600" dirty="0">
                          <a:effectLst/>
                        </a:rPr>
                        <a:t> – Proyecto B</a:t>
                      </a:r>
                      <a:endParaRPr lang="en-US" sz="2600" dirty="0">
                        <a:effectLst/>
                        <a:latin typeface="Times New Roman" panose="02020603050405020304" pitchFamily="18" charset="0"/>
                        <a:ea typeface="Times New Roman" panose="02020603050405020304" pitchFamily="18" charset="0"/>
                      </a:endParaRPr>
                    </a:p>
                  </a:txBody>
                  <a:tcPr marL="68580" marR="68580" marT="0" marB="0" anchor="b"/>
                </a:tc>
              </a:tr>
            </a:tbl>
          </a:graphicData>
        </a:graphic>
      </p:graphicFrame>
    </p:spTree>
    <p:extLst>
      <p:ext uri="{BB962C8B-B14F-4D97-AF65-F5344CB8AC3E}">
        <p14:creationId xmlns:p14="http://schemas.microsoft.com/office/powerpoint/2010/main" val="3802032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t>¿Qué capítulo?</a:t>
            </a:r>
          </a:p>
        </p:txBody>
      </p:sp>
      <p:sp>
        <p:nvSpPr>
          <p:cNvPr id="3" name="Content Placeholder 2"/>
          <p:cNvSpPr>
            <a:spLocks noGrp="1"/>
          </p:cNvSpPr>
          <p:nvPr>
            <p:ph idx="1"/>
          </p:nvPr>
        </p:nvSpPr>
        <p:spPr>
          <a:xfrm>
            <a:off x="457201" y="1273175"/>
            <a:ext cx="11582399" cy="5584825"/>
          </a:xfrm>
        </p:spPr>
        <p:txBody>
          <a:bodyPr>
            <a:normAutofit fontScale="92500" lnSpcReduction="10000"/>
          </a:bodyPr>
          <a:lstStyle/>
          <a:p>
            <a:pPr marL="514350" indent="-514350">
              <a:spcBef>
                <a:spcPts val="0"/>
              </a:spcBef>
              <a:spcAft>
                <a:spcPts val="600"/>
              </a:spcAft>
              <a:buFont typeface="+mj-lt"/>
              <a:buAutoNum type="alphaLcParenR"/>
            </a:pPr>
            <a:r>
              <a:rPr lang="en-US" dirty="0" smtClean="0"/>
              <a:t>________ </a:t>
            </a:r>
            <a:r>
              <a:rPr lang="es-ES" dirty="0" smtClean="0"/>
              <a:t>[</a:t>
            </a:r>
            <a:r>
              <a:rPr lang="es-ES" dirty="0" err="1" smtClean="0"/>
              <a:t>Shemá</a:t>
            </a:r>
            <a:r>
              <a:rPr lang="es-ES" dirty="0"/>
              <a:t>] “Escucha, oh Israel: ¡El Señor uno es! Amarás al Señor…”</a:t>
            </a:r>
          </a:p>
          <a:p>
            <a:pPr marL="514350" indent="-514350">
              <a:spcBef>
                <a:spcPts val="0"/>
              </a:spcBef>
              <a:spcAft>
                <a:spcPts val="600"/>
              </a:spcAft>
              <a:buFont typeface="+mj-lt"/>
              <a:buAutoNum type="alphaLcParenR"/>
            </a:pPr>
            <a:r>
              <a:rPr lang="en-US" dirty="0" smtClean="0"/>
              <a:t>________ </a:t>
            </a:r>
            <a:r>
              <a:rPr lang="es-ES" dirty="0"/>
              <a:t>“Un profeta … como yo, te levantará el Señor tu Dios…”</a:t>
            </a:r>
          </a:p>
          <a:p>
            <a:pPr marL="514350" indent="-514350">
              <a:spcBef>
                <a:spcPts val="0"/>
              </a:spcBef>
              <a:spcAft>
                <a:spcPts val="600"/>
              </a:spcAft>
              <a:buFont typeface="+mj-lt"/>
              <a:buAutoNum type="alphaLcParenR"/>
            </a:pPr>
            <a:r>
              <a:rPr lang="en-US" dirty="0" smtClean="0"/>
              <a:t>________ </a:t>
            </a:r>
            <a:r>
              <a:rPr lang="es-ES" dirty="0"/>
              <a:t>“…lugar que el Señor … escoja para morada de Su nombre.”</a:t>
            </a:r>
          </a:p>
          <a:p>
            <a:pPr marL="514350" indent="-514350">
              <a:spcBef>
                <a:spcPts val="0"/>
              </a:spcBef>
              <a:spcAft>
                <a:spcPts val="600"/>
              </a:spcAft>
              <a:buFont typeface="+mj-lt"/>
              <a:buAutoNum type="alphaLcParenR"/>
            </a:pPr>
            <a:r>
              <a:rPr lang="en-US" dirty="0" smtClean="0"/>
              <a:t>________ </a:t>
            </a:r>
            <a:r>
              <a:rPr lang="es-ES" dirty="0"/>
              <a:t>“el hombre no solo vive del pan…”</a:t>
            </a:r>
          </a:p>
          <a:p>
            <a:pPr marL="514350" indent="-514350">
              <a:spcBef>
                <a:spcPts val="0"/>
              </a:spcBef>
              <a:spcAft>
                <a:spcPts val="600"/>
              </a:spcAft>
              <a:buFont typeface="+mj-lt"/>
              <a:buAutoNum type="alphaLcParenR"/>
            </a:pPr>
            <a:r>
              <a:rPr lang="en-US" dirty="0" smtClean="0"/>
              <a:t>________ </a:t>
            </a:r>
            <a:r>
              <a:rPr lang="es-ES" dirty="0"/>
              <a:t>“¿Quién subirá … al cielo… para traernos [el mandamiento]…”</a:t>
            </a:r>
          </a:p>
          <a:p>
            <a:pPr marL="514350" indent="-514350">
              <a:spcBef>
                <a:spcPts val="0"/>
              </a:spcBef>
              <a:spcAft>
                <a:spcPts val="600"/>
              </a:spcAft>
              <a:buFont typeface="+mj-lt"/>
              <a:buAutoNum type="alphaLcParenR"/>
            </a:pPr>
            <a:r>
              <a:rPr lang="en-US" dirty="0" smtClean="0"/>
              <a:t>________ </a:t>
            </a:r>
            <a:r>
              <a:rPr lang="es-ES" dirty="0"/>
              <a:t>[a Josué] “Sé fuerte y valiente… Yo estaré contigo”.</a:t>
            </a:r>
          </a:p>
          <a:p>
            <a:pPr marL="514350" indent="-514350">
              <a:spcBef>
                <a:spcPts val="0"/>
              </a:spcBef>
              <a:spcAft>
                <a:spcPts val="600"/>
              </a:spcAft>
              <a:buFont typeface="+mj-lt"/>
              <a:buAutoNum type="alphaLcParenR"/>
            </a:pPr>
            <a:r>
              <a:rPr lang="en-US" dirty="0" smtClean="0"/>
              <a:t>________ </a:t>
            </a:r>
            <a:r>
              <a:rPr lang="es-ES" dirty="0"/>
              <a:t>“He puesto ante ti la vida y la muerte, la bendición y la maldición…”</a:t>
            </a:r>
          </a:p>
          <a:p>
            <a:pPr marL="514350" indent="-514350">
              <a:spcBef>
                <a:spcPts val="0"/>
              </a:spcBef>
              <a:spcAft>
                <a:spcPts val="600"/>
              </a:spcAft>
              <a:buFont typeface="+mj-lt"/>
              <a:buAutoNum type="alphaLcParenR"/>
            </a:pPr>
            <a:r>
              <a:rPr lang="en-US" dirty="0" smtClean="0"/>
              <a:t>________ </a:t>
            </a:r>
            <a:r>
              <a:rPr lang="es-ES" dirty="0"/>
              <a:t>“Esta será su sabiduría… ante los ojos de los pueblos”</a:t>
            </a:r>
          </a:p>
          <a:p>
            <a:pPr marL="514350" indent="-514350">
              <a:spcBef>
                <a:spcPts val="0"/>
              </a:spcBef>
              <a:spcAft>
                <a:spcPts val="600"/>
              </a:spcAft>
              <a:buFont typeface="+mj-lt"/>
              <a:buAutoNum type="alphaLcParenR"/>
            </a:pPr>
            <a:r>
              <a:rPr lang="en-US" dirty="0" smtClean="0"/>
              <a:t>________ </a:t>
            </a:r>
            <a:r>
              <a:rPr lang="es-ES" dirty="0"/>
              <a:t>“… las enseñarás diligentemente a tus hijos…”</a:t>
            </a:r>
          </a:p>
          <a:p>
            <a:pPr marL="514350" indent="-514350">
              <a:spcBef>
                <a:spcPts val="0"/>
              </a:spcBef>
              <a:spcAft>
                <a:spcPts val="600"/>
              </a:spcAft>
              <a:buFont typeface="+mj-lt"/>
              <a:buAutoNum type="alphaLcParenR"/>
            </a:pPr>
            <a:r>
              <a:rPr lang="en-US" dirty="0" smtClean="0"/>
              <a:t>________ </a:t>
            </a:r>
            <a:r>
              <a:rPr lang="es-ES" dirty="0"/>
              <a:t>“tú eres pueblo santo... te ha escogido para ser pueblo Suyo…”</a:t>
            </a:r>
          </a:p>
          <a:p>
            <a:pPr marL="514350" indent="-514350">
              <a:spcBef>
                <a:spcPts val="0"/>
              </a:spcBef>
              <a:spcAft>
                <a:spcPts val="600"/>
              </a:spcAft>
              <a:buFont typeface="+mj-lt"/>
              <a:buAutoNum type="alphaLcParenR"/>
            </a:pPr>
            <a:r>
              <a:rPr lang="en-US" dirty="0"/>
              <a:t>________ “No </a:t>
            </a:r>
            <a:r>
              <a:rPr lang="en-US" dirty="0" err="1"/>
              <a:t>añadirán</a:t>
            </a:r>
            <a:r>
              <a:rPr lang="en-US" dirty="0"/>
              <a:t>… </a:t>
            </a:r>
            <a:r>
              <a:rPr lang="en-US" dirty="0" err="1"/>
              <a:t>ni</a:t>
            </a:r>
            <a:r>
              <a:rPr lang="en-US" dirty="0"/>
              <a:t> </a:t>
            </a:r>
            <a:r>
              <a:rPr lang="en-US" dirty="0" err="1"/>
              <a:t>quitarán</a:t>
            </a:r>
            <a:r>
              <a:rPr lang="en-US" dirty="0"/>
              <a:t>…”</a:t>
            </a:r>
          </a:p>
          <a:p>
            <a:pPr marL="514350" indent="-514350">
              <a:spcBef>
                <a:spcPts val="0"/>
              </a:spcBef>
              <a:spcAft>
                <a:spcPts val="600"/>
              </a:spcAft>
              <a:buFont typeface="+mj-lt"/>
              <a:buAutoNum type="alphaLcParenR"/>
            </a:pPr>
            <a:r>
              <a:rPr lang="en-US" dirty="0" smtClean="0"/>
              <a:t>________ </a:t>
            </a:r>
            <a:r>
              <a:rPr lang="es-ES" dirty="0"/>
              <a:t>“…vendrás a ser motivo de horror, proverbio y burla…”</a:t>
            </a:r>
          </a:p>
          <a:p>
            <a:pPr marL="514350" indent="-514350">
              <a:spcBef>
                <a:spcPts val="0"/>
              </a:spcBef>
              <a:spcAft>
                <a:spcPts val="600"/>
              </a:spcAft>
              <a:buFont typeface="+mj-lt"/>
              <a:buAutoNum type="alphaLcParenR"/>
            </a:pPr>
            <a:r>
              <a:rPr lang="en-US" dirty="0"/>
              <a:t>________ “… siempre … para </a:t>
            </a:r>
            <a:r>
              <a:rPr lang="en-US" dirty="0" err="1"/>
              <a:t>nuestro</a:t>
            </a:r>
            <a:r>
              <a:rPr lang="en-US" dirty="0"/>
              <a:t> </a:t>
            </a:r>
            <a:r>
              <a:rPr lang="en-US" dirty="0" err="1"/>
              <a:t>bien</a:t>
            </a:r>
            <a:r>
              <a:rPr lang="en-US" dirty="0"/>
              <a:t>…”</a:t>
            </a:r>
          </a:p>
        </p:txBody>
      </p:sp>
      <p:sp>
        <p:nvSpPr>
          <p:cNvPr id="4" name="Footer Placeholder 3"/>
          <p:cNvSpPr>
            <a:spLocks noGrp="1"/>
          </p:cNvSpPr>
          <p:nvPr>
            <p:ph type="ftr" sz="quarter" idx="11"/>
          </p:nvPr>
        </p:nvSpPr>
        <p:spPr/>
        <p:txBody>
          <a:bodyPr/>
          <a:lstStyle/>
          <a:p>
            <a:pPr algn="l" rtl="0"/>
            <a:r>
              <a:rPr lang="en-US"/>
              <a:t>Otoño 2016 – Embry Hills</a:t>
            </a:r>
            <a:endParaRPr lang="en-US" dirty="0"/>
          </a:p>
        </p:txBody>
      </p:sp>
      <p:sp>
        <p:nvSpPr>
          <p:cNvPr id="5" name="Slide Number Placeholder 4"/>
          <p:cNvSpPr>
            <a:spLocks noGrp="1"/>
          </p:cNvSpPr>
          <p:nvPr>
            <p:ph type="sldNum" sz="quarter" idx="12"/>
          </p:nvPr>
        </p:nvSpPr>
        <p:spPr/>
        <p:txBody>
          <a:bodyPr/>
          <a:lstStyle/>
          <a:p>
            <a:pPr algn="l" rtl="0"/>
            <a:fld id="{0EA2A63B-FBD4-445B-90B6-CB2DE89400B4}" type="slidenum">
              <a:rPr lang="en-US" smtClean="0"/>
              <a:pPr algn="l" rtl="0"/>
              <a:t>39</a:t>
            </a:fld>
            <a:endParaRPr lang="en-US"/>
          </a:p>
        </p:txBody>
      </p:sp>
      <p:sp>
        <p:nvSpPr>
          <p:cNvPr id="7" name="Content Placeholder 2"/>
          <p:cNvSpPr txBox="1">
            <a:spLocks/>
          </p:cNvSpPr>
          <p:nvPr/>
        </p:nvSpPr>
        <p:spPr>
          <a:xfrm>
            <a:off x="990602" y="1273175"/>
            <a:ext cx="1524000" cy="535622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spcBef>
                <a:spcPts val="0"/>
              </a:spcBef>
              <a:spcAft>
                <a:spcPts val="600"/>
              </a:spcAft>
              <a:buNone/>
            </a:pPr>
            <a:r>
              <a:rPr lang="en-US" b="1" i="1" dirty="0">
                <a:solidFill>
                  <a:srgbClr val="0000CC"/>
                </a:solidFill>
              </a:rPr>
              <a:t>6:4-6</a:t>
            </a:r>
          </a:p>
          <a:p>
            <a:pPr marL="0" indent="0" algn="l" rtl="0">
              <a:spcBef>
                <a:spcPts val="0"/>
              </a:spcBef>
              <a:spcAft>
                <a:spcPts val="600"/>
              </a:spcAft>
              <a:buNone/>
            </a:pPr>
            <a:r>
              <a:rPr lang="en-US" b="1" i="1" dirty="0">
                <a:solidFill>
                  <a:srgbClr val="0000CC"/>
                </a:solidFill>
              </a:rPr>
              <a:t>18:15-19</a:t>
            </a:r>
          </a:p>
          <a:p>
            <a:pPr marL="0" indent="0" algn="l" rtl="0">
              <a:spcBef>
                <a:spcPts val="0"/>
              </a:spcBef>
              <a:spcAft>
                <a:spcPts val="600"/>
              </a:spcAft>
              <a:buNone/>
            </a:pPr>
            <a:r>
              <a:rPr lang="en-US" b="1" i="1" dirty="0">
                <a:solidFill>
                  <a:srgbClr val="0000CC"/>
                </a:solidFill>
              </a:rPr>
              <a:t>12:11</a:t>
            </a:r>
          </a:p>
          <a:p>
            <a:pPr marL="0" indent="0" algn="l" rtl="0">
              <a:spcBef>
                <a:spcPts val="0"/>
              </a:spcBef>
              <a:spcAft>
                <a:spcPts val="600"/>
              </a:spcAft>
              <a:buNone/>
            </a:pPr>
            <a:r>
              <a:rPr lang="en-US" b="1" i="1" dirty="0">
                <a:solidFill>
                  <a:srgbClr val="0000CC"/>
                </a:solidFill>
              </a:rPr>
              <a:t>8:3</a:t>
            </a:r>
          </a:p>
          <a:p>
            <a:pPr marL="0" indent="0" algn="l" rtl="0">
              <a:spcBef>
                <a:spcPts val="0"/>
              </a:spcBef>
              <a:spcAft>
                <a:spcPts val="600"/>
              </a:spcAft>
              <a:buNone/>
            </a:pPr>
            <a:r>
              <a:rPr lang="en-US" b="1" i="1" dirty="0">
                <a:solidFill>
                  <a:srgbClr val="0000CC"/>
                </a:solidFill>
              </a:rPr>
              <a:t>30:11-14</a:t>
            </a:r>
          </a:p>
          <a:p>
            <a:pPr marL="0" indent="0" algn="l" rtl="0">
              <a:spcBef>
                <a:spcPts val="0"/>
              </a:spcBef>
              <a:spcAft>
                <a:spcPts val="600"/>
              </a:spcAft>
              <a:buNone/>
            </a:pPr>
            <a:r>
              <a:rPr lang="en-US" b="1" i="1" dirty="0">
                <a:solidFill>
                  <a:srgbClr val="0000CC"/>
                </a:solidFill>
              </a:rPr>
              <a:t>31:23</a:t>
            </a:r>
          </a:p>
          <a:p>
            <a:pPr marL="0" indent="0" algn="l" rtl="0">
              <a:spcBef>
                <a:spcPts val="0"/>
              </a:spcBef>
              <a:spcAft>
                <a:spcPts val="600"/>
              </a:spcAft>
              <a:buNone/>
            </a:pPr>
            <a:r>
              <a:rPr lang="en-US" b="1" i="1" dirty="0">
                <a:solidFill>
                  <a:srgbClr val="0000CC"/>
                </a:solidFill>
              </a:rPr>
              <a:t>30:19</a:t>
            </a:r>
          </a:p>
          <a:p>
            <a:pPr marL="0" indent="0" algn="l" rtl="0">
              <a:spcBef>
                <a:spcPts val="0"/>
              </a:spcBef>
              <a:spcAft>
                <a:spcPts val="600"/>
              </a:spcAft>
              <a:buNone/>
            </a:pPr>
            <a:r>
              <a:rPr lang="en-US" b="1" i="1" dirty="0">
                <a:solidFill>
                  <a:srgbClr val="0000CC"/>
                </a:solidFill>
              </a:rPr>
              <a:t>4:6</a:t>
            </a:r>
          </a:p>
          <a:p>
            <a:pPr marL="0" indent="0" algn="l" rtl="0">
              <a:spcBef>
                <a:spcPts val="0"/>
              </a:spcBef>
              <a:spcAft>
                <a:spcPts val="600"/>
              </a:spcAft>
              <a:buNone/>
            </a:pPr>
            <a:r>
              <a:rPr lang="en-US" b="1" i="1" dirty="0">
                <a:solidFill>
                  <a:srgbClr val="0000CC"/>
                </a:solidFill>
              </a:rPr>
              <a:t>6:7-9</a:t>
            </a:r>
          </a:p>
          <a:p>
            <a:pPr marL="0" indent="0" algn="l" rtl="0">
              <a:spcBef>
                <a:spcPts val="0"/>
              </a:spcBef>
              <a:spcAft>
                <a:spcPts val="600"/>
              </a:spcAft>
              <a:buNone/>
            </a:pPr>
            <a:r>
              <a:rPr lang="en-US" b="1" i="1" dirty="0">
                <a:solidFill>
                  <a:srgbClr val="0000CC"/>
                </a:solidFill>
              </a:rPr>
              <a:t>7:6</a:t>
            </a:r>
          </a:p>
          <a:p>
            <a:pPr marL="0" indent="0" algn="l" rtl="0">
              <a:spcBef>
                <a:spcPts val="0"/>
              </a:spcBef>
              <a:spcAft>
                <a:spcPts val="600"/>
              </a:spcAft>
              <a:buNone/>
            </a:pPr>
            <a:r>
              <a:rPr lang="en-US" b="1" i="1" dirty="0">
                <a:solidFill>
                  <a:srgbClr val="0000CC"/>
                </a:solidFill>
              </a:rPr>
              <a:t>4:1-2</a:t>
            </a:r>
          </a:p>
          <a:p>
            <a:pPr marL="0" indent="0" algn="l" rtl="0">
              <a:spcBef>
                <a:spcPts val="0"/>
              </a:spcBef>
              <a:spcAft>
                <a:spcPts val="600"/>
              </a:spcAft>
              <a:buNone/>
            </a:pPr>
            <a:r>
              <a:rPr lang="en-US" b="1" i="1" dirty="0">
                <a:solidFill>
                  <a:srgbClr val="0000CC"/>
                </a:solidFill>
              </a:rPr>
              <a:t>28:36-37</a:t>
            </a:r>
          </a:p>
          <a:p>
            <a:pPr marL="0" indent="0" algn="l" rtl="0">
              <a:spcBef>
                <a:spcPts val="0"/>
              </a:spcBef>
              <a:spcAft>
                <a:spcPts val="600"/>
              </a:spcAft>
              <a:buNone/>
            </a:pPr>
            <a:r>
              <a:rPr lang="en-US" b="1" i="1" dirty="0">
                <a:solidFill>
                  <a:srgbClr val="0000CC"/>
                </a:solidFill>
              </a:rPr>
              <a:t>6:24</a:t>
            </a: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Tree>
    <p:extLst>
      <p:ext uri="{BB962C8B-B14F-4D97-AF65-F5344CB8AC3E}">
        <p14:creationId xmlns:p14="http://schemas.microsoft.com/office/powerpoint/2010/main" val="159822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t>Objetivos del curso</a:t>
            </a:r>
          </a:p>
        </p:txBody>
      </p:sp>
      <p:sp>
        <p:nvSpPr>
          <p:cNvPr id="3" name="Content Placeholder 2"/>
          <p:cNvSpPr>
            <a:spLocks noGrp="1"/>
          </p:cNvSpPr>
          <p:nvPr>
            <p:ph idx="1"/>
          </p:nvPr>
        </p:nvSpPr>
        <p:spPr>
          <a:xfrm>
            <a:off x="457200" y="1106246"/>
            <a:ext cx="11457373" cy="5178857"/>
          </a:xfrm>
        </p:spPr>
        <p:txBody>
          <a:bodyPr>
            <a:normAutofit/>
          </a:bodyPr>
          <a:lstStyle/>
          <a:p>
            <a:pPr marL="514350" lvl="0" indent="-514350">
              <a:buFont typeface="+mj-lt"/>
              <a:buAutoNum type="arabicPeriod"/>
            </a:pPr>
            <a:r>
              <a:rPr lang="es-ES" sz="3200" dirty="0" smtClean="0"/>
              <a:t>Aprender </a:t>
            </a:r>
            <a:r>
              <a:rPr lang="es-ES" sz="3200" dirty="0"/>
              <a:t>la estructura del libro de Deuteronomio, para prepararnos para futuros estudios y para enseñar a otros.</a:t>
            </a:r>
          </a:p>
          <a:p>
            <a:pPr marL="514350" lvl="0" indent="-514350">
              <a:buFont typeface="+mj-lt"/>
              <a:buAutoNum type="arabicPeriod"/>
            </a:pPr>
            <a:r>
              <a:rPr lang="es-ES" sz="3200" dirty="0" smtClean="0"/>
              <a:t>Conocer </a:t>
            </a:r>
            <a:r>
              <a:rPr lang="es-ES" sz="3200" dirty="0"/>
              <a:t>los temas clave y los versículos más significativos del libro, con referencias.</a:t>
            </a:r>
          </a:p>
          <a:p>
            <a:pPr marL="514350" lvl="0" indent="-514350">
              <a:buFont typeface="+mj-lt"/>
              <a:buAutoNum type="arabicPeriod"/>
            </a:pPr>
            <a:r>
              <a:rPr lang="es-ES" sz="3200" dirty="0" smtClean="0"/>
              <a:t>Aumentar </a:t>
            </a:r>
            <a:r>
              <a:rPr lang="es-ES" sz="3200" dirty="0"/>
              <a:t>nuestra apreciación y comprensión del Nuevo Pacto, al comprender el Antiguo (ver </a:t>
            </a:r>
            <a:r>
              <a:rPr lang="es-ES" sz="3200" dirty="0" err="1"/>
              <a:t>Deut</a:t>
            </a:r>
            <a:r>
              <a:rPr lang="es-ES" sz="3200" dirty="0"/>
              <a:t>. 18:15-22; </a:t>
            </a:r>
            <a:r>
              <a:rPr lang="es-ES" sz="3200" dirty="0" err="1"/>
              <a:t>Jer</a:t>
            </a:r>
            <a:r>
              <a:rPr lang="es-ES" sz="3200" dirty="0"/>
              <a:t>. 31:31-34).</a:t>
            </a:r>
          </a:p>
          <a:p>
            <a:pPr marL="514350" lvl="0" indent="-514350">
              <a:buFont typeface="+mj-lt"/>
              <a:buAutoNum type="arabicPeriod"/>
            </a:pPr>
            <a:r>
              <a:rPr lang="es-ES" sz="3200" dirty="0" smtClean="0"/>
              <a:t>Ampliar </a:t>
            </a:r>
            <a:r>
              <a:rPr lang="es-ES" sz="3200" dirty="0"/>
              <a:t>nuestra comprensión del plan de Dios para el comportamiento humano, basado en la comprensión de Su inspirado código civil (ver </a:t>
            </a:r>
            <a:r>
              <a:rPr lang="es-ES" sz="3200" dirty="0" err="1"/>
              <a:t>Rom</a:t>
            </a:r>
            <a:r>
              <a:rPr lang="es-ES" sz="3200" dirty="0"/>
              <a:t> 15:4; I </a:t>
            </a:r>
            <a:r>
              <a:rPr lang="es-ES" sz="3200" dirty="0" err="1"/>
              <a:t>Cor</a:t>
            </a:r>
            <a:r>
              <a:rPr lang="es-ES" sz="3200" dirty="0"/>
              <a:t> 10:11; </a:t>
            </a:r>
            <a:r>
              <a:rPr lang="es-ES" sz="3200" dirty="0" err="1"/>
              <a:t>Heb</a:t>
            </a:r>
            <a:r>
              <a:rPr lang="es-ES" sz="3200" dirty="0"/>
              <a:t> 5:14; </a:t>
            </a:r>
            <a:r>
              <a:rPr lang="es-ES" sz="3200" dirty="0" err="1"/>
              <a:t>Ef</a:t>
            </a:r>
            <a:r>
              <a:rPr lang="es-ES" sz="3200" dirty="0"/>
              <a:t> 5:10; </a:t>
            </a:r>
            <a:r>
              <a:rPr lang="es-ES" sz="3200" dirty="0" err="1"/>
              <a:t>Rom</a:t>
            </a:r>
            <a:r>
              <a:rPr lang="es-ES" sz="3200" dirty="0"/>
              <a:t> 12:2).</a:t>
            </a:r>
          </a:p>
        </p:txBody>
      </p:sp>
      <p:sp>
        <p:nvSpPr>
          <p:cNvPr id="4" name="Footer Placeholder 3"/>
          <p:cNvSpPr>
            <a:spLocks noGrp="1"/>
          </p:cNvSpPr>
          <p:nvPr>
            <p:ph type="ftr" sz="quarter" idx="11"/>
          </p:nvPr>
        </p:nvSpPr>
        <p:spPr/>
        <p:txBody>
          <a:bodyPr/>
          <a:lstStyle/>
          <a:p>
            <a:pPr algn="l" rtl="0"/>
            <a:r>
              <a:rPr lang="en-US"/>
              <a:t>Otoño 2016 – Embry Hills</a:t>
            </a:r>
            <a:endParaRPr lang="en-US" dirty="0"/>
          </a:p>
        </p:txBody>
      </p:sp>
      <p:sp>
        <p:nvSpPr>
          <p:cNvPr id="5" name="Slide Number Placeholder 4"/>
          <p:cNvSpPr>
            <a:spLocks noGrp="1"/>
          </p:cNvSpPr>
          <p:nvPr>
            <p:ph type="sldNum" sz="quarter" idx="12"/>
          </p:nvPr>
        </p:nvSpPr>
        <p:spPr/>
        <p:txBody>
          <a:bodyPr/>
          <a:lstStyle/>
          <a:p>
            <a:fld id="{0EA2A63B-FBD4-445B-90B6-CB2DE89400B4}" type="slidenum">
              <a:rPr lang="en-US" smtClean="0"/>
              <a:pPr algn="l" rtl="0"/>
              <a:t>4</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Tree>
    <p:extLst>
      <p:ext uri="{BB962C8B-B14F-4D97-AF65-F5344CB8AC3E}">
        <p14:creationId xmlns:p14="http://schemas.microsoft.com/office/powerpoint/2010/main" val="36703217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t>Proyectos (elegir uno)</a:t>
            </a:r>
          </a:p>
        </p:txBody>
      </p:sp>
      <p:sp>
        <p:nvSpPr>
          <p:cNvPr id="3" name="Content Placeholder 2"/>
          <p:cNvSpPr>
            <a:spLocks noGrp="1"/>
          </p:cNvSpPr>
          <p:nvPr>
            <p:ph idx="1"/>
          </p:nvPr>
        </p:nvSpPr>
        <p:spPr>
          <a:xfrm>
            <a:off x="243396" y="914399"/>
            <a:ext cx="11796204" cy="5807075"/>
          </a:xfrm>
        </p:spPr>
        <p:txBody>
          <a:bodyPr>
            <a:normAutofit/>
          </a:bodyPr>
          <a:lstStyle/>
          <a:p>
            <a:pPr marL="514350" indent="-514350">
              <a:buFont typeface="+mj-lt"/>
              <a:buAutoNum type="alphaUcPeriod"/>
            </a:pPr>
            <a:r>
              <a:rPr lang="en-US" b="1" dirty="0" smtClean="0">
                <a:solidFill>
                  <a:srgbClr val="0000CC"/>
                </a:solidFill>
              </a:rPr>
              <a:t>El </a:t>
            </a:r>
            <a:r>
              <a:rPr lang="en-US" b="1" dirty="0" err="1" smtClean="0">
                <a:solidFill>
                  <a:srgbClr val="0000CC"/>
                </a:solidFill>
              </a:rPr>
              <a:t>bienestar</a:t>
            </a:r>
            <a:r>
              <a:rPr lang="en-US" b="1" dirty="0" smtClean="0">
                <a:solidFill>
                  <a:srgbClr val="0000CC"/>
                </a:solidFill>
              </a:rPr>
              <a:t> social.</a:t>
            </a:r>
            <a:r>
              <a:rPr lang="es-ES" dirty="0" smtClean="0"/>
              <a:t> Examine </a:t>
            </a:r>
            <a:r>
              <a:rPr lang="es-ES" dirty="0"/>
              <a:t>los principios expresados en las leyes de Dios sobre el cuidado de los pobres. Considere estas preguntas, entre otras:</a:t>
            </a:r>
          </a:p>
          <a:p>
            <a:pPr marL="457200" lvl="1" indent="0">
              <a:buNone/>
            </a:pPr>
            <a:r>
              <a:rPr lang="es-ES" dirty="0"/>
              <a:t>1.	El cálculo de la obligación del donante</a:t>
            </a:r>
          </a:p>
          <a:p>
            <a:pPr marL="457200" lvl="1" indent="0">
              <a:buNone/>
            </a:pPr>
            <a:r>
              <a:rPr lang="es-ES" dirty="0"/>
              <a:t>2.	El anonimato del donante y/o familiaridad del donante con el beneficiario</a:t>
            </a:r>
          </a:p>
          <a:p>
            <a:pPr marL="457200" lvl="1" indent="0">
              <a:buNone/>
            </a:pPr>
            <a:r>
              <a:rPr lang="es-ES" dirty="0"/>
              <a:t>3.	La identidad y los requisitos del beneficiario (por ejemplo, quiénes son los 'pobres')</a:t>
            </a:r>
          </a:p>
          <a:p>
            <a:pPr marL="457200" lvl="1" indent="0">
              <a:buNone/>
            </a:pPr>
            <a:r>
              <a:rPr lang="es-ES" dirty="0"/>
              <a:t>4.	Frecuencia y modo de distribución y grado de 'colectividad' en donaciones</a:t>
            </a:r>
            <a:r>
              <a:rPr lang="es-ES" dirty="0" smtClean="0"/>
              <a:t>/ distribución</a:t>
            </a:r>
            <a:endParaRPr lang="es-ES" dirty="0"/>
          </a:p>
          <a:p>
            <a:pPr marL="457200" lvl="1" indent="0">
              <a:buNone/>
            </a:pPr>
            <a:r>
              <a:rPr lang="es-ES" dirty="0"/>
              <a:t>5.	Comparación con las prácticas y filosofías modernas de redistribución de la riqueza</a:t>
            </a:r>
          </a:p>
          <a:p>
            <a:pPr marL="514350" indent="-514350">
              <a:buFont typeface="+mj-lt"/>
              <a:buAutoNum type="alphaUcPeriod"/>
            </a:pPr>
            <a:r>
              <a:rPr lang="es-ES" b="1" dirty="0" smtClean="0">
                <a:solidFill>
                  <a:srgbClr val="0000CC"/>
                </a:solidFill>
              </a:rPr>
              <a:t>La </a:t>
            </a:r>
            <a:r>
              <a:rPr lang="es-ES" b="1" dirty="0">
                <a:solidFill>
                  <a:srgbClr val="0000CC"/>
                </a:solidFill>
              </a:rPr>
              <a:t>conducta sexual.</a:t>
            </a:r>
            <a:r>
              <a:rPr lang="es-ES" dirty="0"/>
              <a:t> Examine los principios expresados en las leyes de Dios con respecto al comportamiento sexual. Considere estas preguntas, entre otras:</a:t>
            </a:r>
          </a:p>
          <a:p>
            <a:pPr marL="457200" lvl="1" indent="0">
              <a:buNone/>
            </a:pPr>
            <a:r>
              <a:rPr lang="es-ES" dirty="0"/>
              <a:t>1.	¿Cuál fue el proceso/secuencia ideal [implícito] de formar un matrimonio?</a:t>
            </a:r>
          </a:p>
          <a:p>
            <a:pPr marL="457200" lvl="1" indent="0">
              <a:buNone/>
            </a:pPr>
            <a:r>
              <a:rPr lang="es-ES" dirty="0"/>
              <a:t>2.	¿Qué variaciones pecaminosas de este proceso ideal se mencionan?</a:t>
            </a:r>
          </a:p>
          <a:p>
            <a:pPr marL="457200" lvl="1" indent="0">
              <a:buNone/>
            </a:pPr>
            <a:r>
              <a:rPr lang="es-ES" dirty="0"/>
              <a:t>3.	Las sanciones, remedios y/o restricciones para las diversas variaciones</a:t>
            </a:r>
            <a:endParaRPr lang="en-US" dirty="0"/>
          </a:p>
        </p:txBody>
      </p:sp>
      <p:sp>
        <p:nvSpPr>
          <p:cNvPr id="4" name="Footer Placeholder 3"/>
          <p:cNvSpPr>
            <a:spLocks noGrp="1"/>
          </p:cNvSpPr>
          <p:nvPr>
            <p:ph type="ftr" sz="quarter" idx="11"/>
          </p:nvPr>
        </p:nvSpPr>
        <p:spPr/>
        <p:txBody>
          <a:bodyPr/>
          <a:lstStyle/>
          <a:p>
            <a:pPr algn="l" rtl="0"/>
            <a:r>
              <a:rPr lang="en-US"/>
              <a:t>Otoño 2016 – Embry Hills</a:t>
            </a:r>
            <a:endParaRPr lang="en-US" dirty="0"/>
          </a:p>
        </p:txBody>
      </p:sp>
      <p:sp>
        <p:nvSpPr>
          <p:cNvPr id="5" name="Slide Number Placeholder 4"/>
          <p:cNvSpPr>
            <a:spLocks noGrp="1"/>
          </p:cNvSpPr>
          <p:nvPr>
            <p:ph type="sldNum" sz="quarter" idx="12"/>
          </p:nvPr>
        </p:nvSpPr>
        <p:spPr/>
        <p:txBody>
          <a:bodyPr/>
          <a:lstStyle/>
          <a:p>
            <a:pPr algn="l" rtl="0"/>
            <a:fld id="{0EA2A63B-FBD4-445B-90B6-CB2DE89400B4}" type="slidenum">
              <a:rPr lang="en-US" smtClean="0"/>
              <a:pPr algn="l" rtl="0"/>
              <a:t>40</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Tree>
    <p:extLst>
      <p:ext uri="{BB962C8B-B14F-4D97-AF65-F5344CB8AC3E}">
        <p14:creationId xmlns:p14="http://schemas.microsoft.com/office/powerpoint/2010/main" val="23839318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t>Esquema, </a:t>
            </a:r>
            <a:r>
              <a:rPr lang="en-US" dirty="0" err="1"/>
              <a:t>por</a:t>
            </a:r>
            <a:r>
              <a:rPr lang="en-US" dirty="0"/>
              <a:t> capítulo</a:t>
            </a:r>
          </a:p>
        </p:txBody>
      </p:sp>
      <p:sp>
        <p:nvSpPr>
          <p:cNvPr id="3" name="Content Placeholder 2"/>
          <p:cNvSpPr>
            <a:spLocks noGrp="1"/>
          </p:cNvSpPr>
          <p:nvPr>
            <p:ph idx="1"/>
          </p:nvPr>
        </p:nvSpPr>
        <p:spPr/>
        <p:txBody>
          <a:bodyPr>
            <a:normAutofit fontScale="92500"/>
          </a:bodyPr>
          <a:lstStyle/>
          <a:p>
            <a:pPr marL="0" lvl="1" indent="0" algn="l" rtl="0">
              <a:lnSpc>
                <a:spcPct val="200000"/>
              </a:lnSpc>
              <a:spcBef>
                <a:spcPts val="0"/>
              </a:spcBef>
              <a:buNone/>
            </a:pPr>
            <a:r>
              <a:rPr lang="en-US" sz="3600" b="1" dirty="0"/>
              <a:t>(Capítulos 1-4) </a:t>
            </a:r>
            <a:r>
              <a:rPr lang="en-US" sz="3600" b="1" dirty="0" err="1" smtClean="0"/>
              <a:t>Repaso</a:t>
            </a:r>
            <a:r>
              <a:rPr lang="en-US" sz="3600" b="1" dirty="0" smtClean="0"/>
              <a:t> </a:t>
            </a:r>
            <a:r>
              <a:rPr lang="en-US" sz="3600" b="1" dirty="0"/>
              <a:t>de la historia de Israel</a:t>
            </a:r>
          </a:p>
          <a:p>
            <a:pPr marL="0" lvl="1" indent="0" algn="l" rtl="0">
              <a:lnSpc>
                <a:spcPct val="200000"/>
              </a:lnSpc>
              <a:spcBef>
                <a:spcPts val="0"/>
              </a:spcBef>
              <a:buNone/>
            </a:pPr>
            <a:r>
              <a:rPr lang="en-US" sz="3600" b="1" dirty="0"/>
              <a:t>(Capítulos 5-11) Reformulación e </a:t>
            </a:r>
            <a:r>
              <a:rPr lang="en-US" sz="3600" b="1" dirty="0" err="1" smtClean="0"/>
              <a:t>importancia</a:t>
            </a:r>
            <a:r>
              <a:rPr lang="en-US" sz="3600" b="1" dirty="0" smtClean="0"/>
              <a:t> </a:t>
            </a:r>
            <a:r>
              <a:rPr lang="en-US" sz="3600" b="1" dirty="0"/>
              <a:t>de la Ley</a:t>
            </a:r>
          </a:p>
          <a:p>
            <a:pPr marL="0" lvl="1" indent="0" algn="l" rtl="0">
              <a:lnSpc>
                <a:spcPct val="200000"/>
              </a:lnSpc>
              <a:spcBef>
                <a:spcPts val="0"/>
              </a:spcBef>
              <a:buNone/>
            </a:pPr>
            <a:r>
              <a:rPr lang="en-US" sz="3600" b="1" dirty="0"/>
              <a:t>(Capítulos 12-26) Explicación adicional de la ley</a:t>
            </a:r>
          </a:p>
          <a:p>
            <a:pPr marL="0" lvl="1" indent="0" algn="l" rtl="0">
              <a:lnSpc>
                <a:spcPct val="200000"/>
              </a:lnSpc>
              <a:spcBef>
                <a:spcPts val="0"/>
              </a:spcBef>
              <a:buNone/>
            </a:pPr>
            <a:r>
              <a:rPr lang="en-US" sz="3600" b="1" dirty="0"/>
              <a:t>(Capítulos 27-30) </a:t>
            </a:r>
            <a:r>
              <a:rPr lang="en-US" sz="3600" b="1" dirty="0" err="1" smtClean="0"/>
              <a:t>Exhortaci</a:t>
            </a:r>
            <a:r>
              <a:rPr lang="es-ES" sz="3600" b="1" dirty="0" err="1" smtClean="0"/>
              <a:t>ón</a:t>
            </a:r>
            <a:r>
              <a:rPr lang="es-ES" sz="3600" b="1" dirty="0" smtClean="0"/>
              <a:t> al </a:t>
            </a:r>
            <a:r>
              <a:rPr lang="en-US" sz="3600" b="1" dirty="0" err="1" smtClean="0"/>
              <a:t>compromiso</a:t>
            </a:r>
            <a:endParaRPr lang="en-US" sz="3600" b="1" dirty="0"/>
          </a:p>
          <a:p>
            <a:pPr marL="0" lvl="1" indent="0" algn="l" rtl="0">
              <a:lnSpc>
                <a:spcPct val="200000"/>
              </a:lnSpc>
              <a:spcBef>
                <a:spcPts val="0"/>
              </a:spcBef>
              <a:buNone/>
            </a:pPr>
            <a:r>
              <a:rPr lang="en-US" sz="3600" b="1" dirty="0"/>
              <a:t>(Capítulos 31-34) Cambio en el liderazgo</a:t>
            </a:r>
          </a:p>
        </p:txBody>
      </p:sp>
      <p:sp>
        <p:nvSpPr>
          <p:cNvPr id="4" name="Footer Placeholder 3"/>
          <p:cNvSpPr>
            <a:spLocks noGrp="1"/>
          </p:cNvSpPr>
          <p:nvPr>
            <p:ph type="ftr" sz="quarter" idx="11"/>
          </p:nvPr>
        </p:nvSpPr>
        <p:spPr/>
        <p:txBody>
          <a:bodyPr/>
          <a:lstStyle/>
          <a:p>
            <a:pPr algn="l" rtl="0"/>
            <a:r>
              <a:rPr lang="en-US"/>
              <a:t>Otoño 2016 – Embry Hills</a:t>
            </a:r>
            <a:endParaRPr lang="en-US" dirty="0"/>
          </a:p>
        </p:txBody>
      </p:sp>
      <p:sp>
        <p:nvSpPr>
          <p:cNvPr id="5" name="Slide Number Placeholder 4"/>
          <p:cNvSpPr>
            <a:spLocks noGrp="1"/>
          </p:cNvSpPr>
          <p:nvPr>
            <p:ph type="sldNum" sz="quarter" idx="12"/>
          </p:nvPr>
        </p:nvSpPr>
        <p:spPr/>
        <p:txBody>
          <a:bodyPr/>
          <a:lstStyle/>
          <a:p>
            <a:pPr algn="l" rtl="0"/>
            <a:fld id="{0EA2A63B-FBD4-445B-90B6-CB2DE89400B4}" type="slidenum">
              <a:rPr lang="en-US" smtClean="0"/>
              <a:pPr algn="l" rtl="0"/>
              <a:t>41</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Tree>
    <p:extLst>
      <p:ext uri="{BB962C8B-B14F-4D97-AF65-F5344CB8AC3E}">
        <p14:creationId xmlns:p14="http://schemas.microsoft.com/office/powerpoint/2010/main" val="109486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rtl="0"/>
            <a:r>
              <a:rPr lang="en-US" sz="4800" dirty="0"/>
              <a:t>Contenido de Deuteronomio</a:t>
            </a:r>
          </a:p>
        </p:txBody>
      </p:sp>
      <p:sp>
        <p:nvSpPr>
          <p:cNvPr id="4" name="Footer Placeholder 3"/>
          <p:cNvSpPr>
            <a:spLocks noGrp="1"/>
          </p:cNvSpPr>
          <p:nvPr>
            <p:ph type="ftr" sz="quarter" idx="11"/>
          </p:nvPr>
        </p:nvSpPr>
        <p:spPr/>
        <p:txBody>
          <a:bodyPr/>
          <a:lstStyle/>
          <a:p>
            <a:pPr algn="l" rtl="0"/>
            <a:r>
              <a:rPr lang="en-US"/>
              <a:t>Otoño 2016 – Embry Hills</a:t>
            </a:r>
            <a:endParaRPr lang="en-US" dirty="0"/>
          </a:p>
        </p:txBody>
      </p:sp>
      <p:sp>
        <p:nvSpPr>
          <p:cNvPr id="5" name="Slide Number Placeholder 4"/>
          <p:cNvSpPr>
            <a:spLocks noGrp="1"/>
          </p:cNvSpPr>
          <p:nvPr>
            <p:ph type="sldNum" sz="quarter" idx="12"/>
          </p:nvPr>
        </p:nvSpPr>
        <p:spPr/>
        <p:txBody>
          <a:bodyPr/>
          <a:lstStyle/>
          <a:p>
            <a:pPr algn="l" rtl="0"/>
            <a:fld id="{0EA2A63B-FBD4-445B-90B6-CB2DE89400B4}" type="slidenum">
              <a:rPr lang="en-US" smtClean="0"/>
              <a:pPr algn="l" rtl="0"/>
              <a:t>42</a:t>
            </a:fld>
            <a:endParaRPr lang="en-US"/>
          </a:p>
        </p:txBody>
      </p:sp>
      <p:pic>
        <p:nvPicPr>
          <p:cNvPr id="7" name="Picture 6"/>
          <p:cNvPicPr>
            <a:picLocks noChangeAspect="1"/>
          </p:cNvPicPr>
          <p:nvPr/>
        </p:nvPicPr>
        <p:blipFill rotWithShape="1">
          <a:blip r:embed="rId2"/>
          <a:srcRect t="12788"/>
          <a:stretch/>
        </p:blipFill>
        <p:spPr>
          <a:xfrm>
            <a:off x="533400" y="829014"/>
            <a:ext cx="10734450" cy="5681889"/>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
        <p:nvSpPr>
          <p:cNvPr id="8" name="TextBox 7"/>
          <p:cNvSpPr txBox="1"/>
          <p:nvPr/>
        </p:nvSpPr>
        <p:spPr>
          <a:xfrm>
            <a:off x="550333" y="990600"/>
            <a:ext cx="990600" cy="338554"/>
          </a:xfrm>
          <a:prstGeom prst="rect">
            <a:avLst/>
          </a:prstGeom>
          <a:solidFill>
            <a:schemeClr val="bg1"/>
          </a:solidFill>
        </p:spPr>
        <p:txBody>
          <a:bodyPr wrap="square" rtlCol="0">
            <a:spAutoFit/>
          </a:bodyPr>
          <a:lstStyle/>
          <a:p>
            <a:pPr algn="ctr"/>
            <a:r>
              <a:rPr lang="en-US" sz="1600" b="1" dirty="0" err="1" smtClean="0"/>
              <a:t>Enfoque</a:t>
            </a:r>
            <a:endParaRPr lang="en-US" sz="1600" b="1" dirty="0"/>
          </a:p>
        </p:txBody>
      </p:sp>
      <p:sp>
        <p:nvSpPr>
          <p:cNvPr id="9" name="TextBox 8"/>
          <p:cNvSpPr txBox="1"/>
          <p:nvPr/>
        </p:nvSpPr>
        <p:spPr>
          <a:xfrm>
            <a:off x="2666999" y="990600"/>
            <a:ext cx="1391165" cy="338554"/>
          </a:xfrm>
          <a:prstGeom prst="rect">
            <a:avLst/>
          </a:prstGeom>
          <a:solidFill>
            <a:schemeClr val="bg1"/>
          </a:solidFill>
        </p:spPr>
        <p:txBody>
          <a:bodyPr wrap="square" rtlCol="0">
            <a:spAutoFit/>
          </a:bodyPr>
          <a:lstStyle/>
          <a:p>
            <a:pPr algn="ctr"/>
            <a:r>
              <a:rPr lang="en-US" sz="1600" b="1" dirty="0" err="1" smtClean="0"/>
              <a:t>Hacia</a:t>
            </a:r>
            <a:r>
              <a:rPr lang="en-US" sz="1600" b="1" dirty="0" smtClean="0"/>
              <a:t> </a:t>
            </a:r>
            <a:r>
              <a:rPr lang="en-US" sz="1600" b="1" dirty="0" err="1" smtClean="0"/>
              <a:t>atrás</a:t>
            </a:r>
            <a:endParaRPr lang="en-US" sz="1600" b="1" dirty="0"/>
          </a:p>
        </p:txBody>
      </p:sp>
      <p:sp>
        <p:nvSpPr>
          <p:cNvPr id="10" name="TextBox 9"/>
          <p:cNvSpPr txBox="1"/>
          <p:nvPr/>
        </p:nvSpPr>
        <p:spPr>
          <a:xfrm>
            <a:off x="6324600" y="990600"/>
            <a:ext cx="1391165" cy="338554"/>
          </a:xfrm>
          <a:prstGeom prst="rect">
            <a:avLst/>
          </a:prstGeom>
          <a:solidFill>
            <a:schemeClr val="bg1"/>
          </a:solidFill>
        </p:spPr>
        <p:txBody>
          <a:bodyPr wrap="square" rtlCol="0">
            <a:spAutoFit/>
          </a:bodyPr>
          <a:lstStyle/>
          <a:p>
            <a:pPr algn="ctr"/>
            <a:r>
              <a:rPr lang="en-US" sz="1600" b="1" dirty="0" err="1" smtClean="0"/>
              <a:t>Hacia</a:t>
            </a:r>
            <a:r>
              <a:rPr lang="en-US" sz="1600" b="1" dirty="0" smtClean="0"/>
              <a:t> </a:t>
            </a:r>
            <a:r>
              <a:rPr lang="en-US" sz="1600" b="1" dirty="0" err="1" smtClean="0"/>
              <a:t>adentro</a:t>
            </a:r>
            <a:endParaRPr lang="en-US" sz="1600" b="1" dirty="0"/>
          </a:p>
        </p:txBody>
      </p:sp>
      <p:sp>
        <p:nvSpPr>
          <p:cNvPr id="11" name="TextBox 10"/>
          <p:cNvSpPr txBox="1"/>
          <p:nvPr/>
        </p:nvSpPr>
        <p:spPr>
          <a:xfrm>
            <a:off x="9372600" y="990600"/>
            <a:ext cx="1391165" cy="338554"/>
          </a:xfrm>
          <a:prstGeom prst="rect">
            <a:avLst/>
          </a:prstGeom>
          <a:solidFill>
            <a:schemeClr val="bg1"/>
          </a:solidFill>
        </p:spPr>
        <p:txBody>
          <a:bodyPr wrap="square" rtlCol="0">
            <a:spAutoFit/>
          </a:bodyPr>
          <a:lstStyle/>
          <a:p>
            <a:pPr algn="ctr"/>
            <a:r>
              <a:rPr lang="en-US" sz="1600" b="1" dirty="0" err="1" smtClean="0"/>
              <a:t>Hacia</a:t>
            </a:r>
            <a:r>
              <a:rPr lang="en-US" sz="1600" b="1" dirty="0" smtClean="0"/>
              <a:t> </a:t>
            </a:r>
            <a:r>
              <a:rPr lang="en-US" sz="1600" b="1" dirty="0" err="1" smtClean="0"/>
              <a:t>arriba</a:t>
            </a:r>
            <a:endParaRPr lang="en-US" sz="1600" b="1" dirty="0"/>
          </a:p>
        </p:txBody>
      </p:sp>
      <p:sp>
        <p:nvSpPr>
          <p:cNvPr id="12" name="TextBox 11"/>
          <p:cNvSpPr txBox="1"/>
          <p:nvPr/>
        </p:nvSpPr>
        <p:spPr>
          <a:xfrm rot="16200000">
            <a:off x="550278" y="2421524"/>
            <a:ext cx="1066799" cy="338554"/>
          </a:xfrm>
          <a:prstGeom prst="rect">
            <a:avLst/>
          </a:prstGeom>
          <a:solidFill>
            <a:schemeClr val="bg1"/>
          </a:solidFill>
        </p:spPr>
        <p:txBody>
          <a:bodyPr wrap="square" rtlCol="0">
            <a:spAutoFit/>
          </a:bodyPr>
          <a:lstStyle/>
          <a:p>
            <a:pPr algn="ctr"/>
            <a:r>
              <a:rPr lang="en-US" sz="1600" b="1" dirty="0" err="1" smtClean="0"/>
              <a:t>Divisiones</a:t>
            </a:r>
            <a:endParaRPr lang="en-US" sz="1600" b="1" dirty="0"/>
          </a:p>
        </p:txBody>
      </p:sp>
      <p:sp>
        <p:nvSpPr>
          <p:cNvPr id="13" name="TextBox 12"/>
          <p:cNvSpPr txBox="1"/>
          <p:nvPr/>
        </p:nvSpPr>
        <p:spPr>
          <a:xfrm rot="16200000">
            <a:off x="1520400" y="2137202"/>
            <a:ext cx="1295400" cy="830997"/>
          </a:xfrm>
          <a:prstGeom prst="rect">
            <a:avLst/>
          </a:prstGeom>
          <a:solidFill>
            <a:schemeClr val="bg1"/>
          </a:solidFill>
        </p:spPr>
        <p:txBody>
          <a:bodyPr wrap="square" rtlCol="0">
            <a:spAutoFit/>
          </a:bodyPr>
          <a:lstStyle/>
          <a:p>
            <a:pPr algn="ctr"/>
            <a:r>
              <a:rPr lang="en-US" sz="1600" b="1" dirty="0" err="1" smtClean="0"/>
              <a:t>Repasando</a:t>
            </a:r>
            <a:r>
              <a:rPr lang="en-US" sz="1600" b="1" dirty="0" smtClean="0"/>
              <a:t> el </a:t>
            </a:r>
            <a:r>
              <a:rPr lang="en-US" sz="1600" b="1" dirty="0" err="1" smtClean="0"/>
              <a:t>tiempo</a:t>
            </a:r>
            <a:r>
              <a:rPr lang="en-US" sz="1600" b="1" dirty="0" smtClean="0"/>
              <a:t> </a:t>
            </a:r>
            <a:r>
              <a:rPr lang="en-US" sz="1600" b="1" dirty="0" err="1" smtClean="0"/>
              <a:t>en</a:t>
            </a:r>
            <a:r>
              <a:rPr lang="en-US" sz="1600" b="1" dirty="0" smtClean="0"/>
              <a:t> el </a:t>
            </a:r>
            <a:r>
              <a:rPr lang="en-US" sz="1600" b="1" dirty="0" err="1" smtClean="0"/>
              <a:t>desierto</a:t>
            </a:r>
            <a:endParaRPr lang="en-US" sz="1600" b="1" dirty="0"/>
          </a:p>
        </p:txBody>
      </p:sp>
      <p:sp>
        <p:nvSpPr>
          <p:cNvPr id="14" name="TextBox 13"/>
          <p:cNvSpPr txBox="1"/>
          <p:nvPr/>
        </p:nvSpPr>
        <p:spPr>
          <a:xfrm rot="16200000">
            <a:off x="2379769" y="2175302"/>
            <a:ext cx="2057399" cy="830997"/>
          </a:xfrm>
          <a:prstGeom prst="rect">
            <a:avLst/>
          </a:prstGeom>
          <a:solidFill>
            <a:schemeClr val="bg1"/>
          </a:solidFill>
        </p:spPr>
        <p:txBody>
          <a:bodyPr wrap="square" rtlCol="0">
            <a:spAutoFit/>
          </a:bodyPr>
          <a:lstStyle/>
          <a:p>
            <a:pPr algn="ctr"/>
            <a:r>
              <a:rPr lang="en-US" sz="1600" b="1" dirty="0" err="1" smtClean="0"/>
              <a:t>Repasando</a:t>
            </a:r>
            <a:r>
              <a:rPr lang="en-US" sz="1600" b="1" dirty="0" smtClean="0"/>
              <a:t> las </a:t>
            </a:r>
            <a:r>
              <a:rPr lang="en-US" sz="1600" b="1" dirty="0" err="1" smtClean="0"/>
              <a:t>demandas</a:t>
            </a:r>
            <a:r>
              <a:rPr lang="en-US" sz="1600" b="1" dirty="0" smtClean="0"/>
              <a:t> de Dios de </a:t>
            </a:r>
            <a:r>
              <a:rPr lang="en-US" sz="1600" b="1" dirty="0" err="1" smtClean="0"/>
              <a:t>obediencia</a:t>
            </a:r>
            <a:endParaRPr lang="en-US" sz="1600" b="1" dirty="0"/>
          </a:p>
        </p:txBody>
      </p:sp>
      <p:sp>
        <p:nvSpPr>
          <p:cNvPr id="15" name="TextBox 14"/>
          <p:cNvSpPr txBox="1"/>
          <p:nvPr/>
        </p:nvSpPr>
        <p:spPr>
          <a:xfrm rot="16200000">
            <a:off x="3611670" y="2175301"/>
            <a:ext cx="1981200" cy="830997"/>
          </a:xfrm>
          <a:prstGeom prst="rect">
            <a:avLst/>
          </a:prstGeom>
          <a:solidFill>
            <a:schemeClr val="bg1"/>
          </a:solidFill>
        </p:spPr>
        <p:txBody>
          <a:bodyPr wrap="square" rtlCol="0">
            <a:spAutoFit/>
          </a:bodyPr>
          <a:lstStyle/>
          <a:p>
            <a:pPr algn="ctr"/>
            <a:r>
              <a:rPr lang="en-US" sz="1600" b="1" dirty="0" err="1" smtClean="0"/>
              <a:t>Recordando</a:t>
            </a:r>
            <a:r>
              <a:rPr lang="en-US" sz="1600" b="1" dirty="0" smtClean="0"/>
              <a:t> </a:t>
            </a:r>
            <a:r>
              <a:rPr lang="en-US" sz="1600" b="1" dirty="0" err="1" smtClean="0"/>
              <a:t>lecciones</a:t>
            </a:r>
            <a:r>
              <a:rPr lang="en-US" sz="1600" b="1" dirty="0" smtClean="0"/>
              <a:t> </a:t>
            </a:r>
            <a:r>
              <a:rPr lang="en-US" sz="1600" b="1" dirty="0" err="1" smtClean="0"/>
              <a:t>en</a:t>
            </a:r>
            <a:r>
              <a:rPr lang="en-US" sz="1600" b="1" dirty="0" smtClean="0"/>
              <a:t> </a:t>
            </a:r>
            <a:r>
              <a:rPr lang="en-US" sz="1600" b="1" dirty="0" err="1" smtClean="0"/>
              <a:t>obediencia</a:t>
            </a:r>
            <a:endParaRPr lang="en-US" sz="1600" b="1" dirty="0"/>
          </a:p>
        </p:txBody>
      </p:sp>
      <p:sp>
        <p:nvSpPr>
          <p:cNvPr id="16" name="TextBox 15"/>
          <p:cNvSpPr txBox="1"/>
          <p:nvPr/>
        </p:nvSpPr>
        <p:spPr>
          <a:xfrm rot="16200000">
            <a:off x="4843571" y="2146013"/>
            <a:ext cx="1981200" cy="584775"/>
          </a:xfrm>
          <a:prstGeom prst="rect">
            <a:avLst/>
          </a:prstGeom>
          <a:solidFill>
            <a:schemeClr val="bg1"/>
          </a:solidFill>
        </p:spPr>
        <p:txBody>
          <a:bodyPr wrap="square" rtlCol="0">
            <a:spAutoFit/>
          </a:bodyPr>
          <a:lstStyle/>
          <a:p>
            <a:pPr algn="ctr"/>
            <a:r>
              <a:rPr lang="en-US" sz="1600" b="1" dirty="0" err="1" smtClean="0"/>
              <a:t>Leyes</a:t>
            </a:r>
            <a:r>
              <a:rPr lang="en-US" sz="1600" b="1" dirty="0" smtClean="0"/>
              <a:t> </a:t>
            </a:r>
            <a:r>
              <a:rPr lang="en-US" sz="1600" b="1" dirty="0" err="1" smtClean="0"/>
              <a:t>religiosas</a:t>
            </a:r>
            <a:r>
              <a:rPr lang="en-US" sz="1600" b="1" dirty="0" smtClean="0"/>
              <a:t> para </a:t>
            </a:r>
            <a:r>
              <a:rPr lang="en-US" sz="1600" b="1" dirty="0" err="1" smtClean="0"/>
              <a:t>Canaán</a:t>
            </a:r>
            <a:endParaRPr lang="en-US" sz="1600" b="1" dirty="0"/>
          </a:p>
        </p:txBody>
      </p:sp>
      <p:sp>
        <p:nvSpPr>
          <p:cNvPr id="17" name="TextBox 16"/>
          <p:cNvSpPr txBox="1"/>
          <p:nvPr/>
        </p:nvSpPr>
        <p:spPr>
          <a:xfrm rot="16200000">
            <a:off x="6075472" y="2198888"/>
            <a:ext cx="1981200" cy="584775"/>
          </a:xfrm>
          <a:prstGeom prst="rect">
            <a:avLst/>
          </a:prstGeom>
          <a:solidFill>
            <a:schemeClr val="bg1"/>
          </a:solidFill>
        </p:spPr>
        <p:txBody>
          <a:bodyPr wrap="square" rtlCol="0">
            <a:spAutoFit/>
          </a:bodyPr>
          <a:lstStyle/>
          <a:p>
            <a:pPr algn="ctr"/>
            <a:r>
              <a:rPr lang="en-US" sz="1600" b="1" dirty="0" err="1" smtClean="0"/>
              <a:t>Leyes</a:t>
            </a:r>
            <a:r>
              <a:rPr lang="en-US" sz="1600" b="1" dirty="0" smtClean="0"/>
              <a:t> </a:t>
            </a:r>
            <a:r>
              <a:rPr lang="en-US" sz="1600" b="1" dirty="0" err="1" smtClean="0"/>
              <a:t>civiles</a:t>
            </a:r>
            <a:r>
              <a:rPr lang="en-US" sz="1600" b="1" dirty="0" smtClean="0"/>
              <a:t> para </a:t>
            </a:r>
            <a:r>
              <a:rPr lang="en-US" sz="1600" b="1" dirty="0" err="1" smtClean="0"/>
              <a:t>Canaán</a:t>
            </a:r>
            <a:endParaRPr lang="en-US" sz="1600" b="1" dirty="0"/>
          </a:p>
        </p:txBody>
      </p:sp>
      <p:sp>
        <p:nvSpPr>
          <p:cNvPr id="18" name="TextBox 17"/>
          <p:cNvSpPr txBox="1"/>
          <p:nvPr/>
        </p:nvSpPr>
        <p:spPr>
          <a:xfrm rot="16200000">
            <a:off x="7226588" y="2256080"/>
            <a:ext cx="1981200" cy="584775"/>
          </a:xfrm>
          <a:prstGeom prst="rect">
            <a:avLst/>
          </a:prstGeom>
          <a:solidFill>
            <a:schemeClr val="bg1"/>
          </a:solidFill>
        </p:spPr>
        <p:txBody>
          <a:bodyPr wrap="square" rtlCol="0">
            <a:spAutoFit/>
          </a:bodyPr>
          <a:lstStyle/>
          <a:p>
            <a:pPr algn="ctr"/>
            <a:r>
              <a:rPr lang="en-US" sz="1600" b="1" dirty="0" err="1" smtClean="0"/>
              <a:t>Leyes</a:t>
            </a:r>
            <a:r>
              <a:rPr lang="en-US" sz="1600" b="1" dirty="0" smtClean="0"/>
              <a:t> </a:t>
            </a:r>
            <a:r>
              <a:rPr lang="en-US" sz="1600" b="1" dirty="0" err="1" smtClean="0"/>
              <a:t>sociales</a:t>
            </a:r>
            <a:r>
              <a:rPr lang="en-US" sz="1600" b="1" dirty="0" smtClean="0"/>
              <a:t> para </a:t>
            </a:r>
            <a:r>
              <a:rPr lang="en-US" sz="1600" b="1" dirty="0" err="1" smtClean="0"/>
              <a:t>Canaán</a:t>
            </a:r>
            <a:endParaRPr lang="en-US" sz="1600" b="1" dirty="0"/>
          </a:p>
        </p:txBody>
      </p:sp>
      <p:sp>
        <p:nvSpPr>
          <p:cNvPr id="19" name="TextBox 18"/>
          <p:cNvSpPr txBox="1"/>
          <p:nvPr/>
        </p:nvSpPr>
        <p:spPr>
          <a:xfrm rot="16200000">
            <a:off x="8548155" y="2267701"/>
            <a:ext cx="1843577" cy="584775"/>
          </a:xfrm>
          <a:prstGeom prst="rect">
            <a:avLst/>
          </a:prstGeom>
          <a:solidFill>
            <a:schemeClr val="bg1"/>
          </a:solidFill>
        </p:spPr>
        <p:txBody>
          <a:bodyPr wrap="square" rtlCol="0">
            <a:spAutoFit/>
          </a:bodyPr>
          <a:lstStyle/>
          <a:p>
            <a:pPr algn="ctr"/>
            <a:r>
              <a:rPr lang="en-US" sz="1600" b="1" dirty="0" err="1" smtClean="0"/>
              <a:t>Compromiso</a:t>
            </a:r>
            <a:r>
              <a:rPr lang="en-US" sz="1600" b="1" dirty="0" smtClean="0"/>
              <a:t> al </a:t>
            </a:r>
            <a:r>
              <a:rPr lang="en-US" sz="1600" b="1" dirty="0" err="1" smtClean="0"/>
              <a:t>Pacto</a:t>
            </a:r>
            <a:endParaRPr lang="en-US" sz="1600" b="1" dirty="0"/>
          </a:p>
        </p:txBody>
      </p:sp>
      <p:sp>
        <p:nvSpPr>
          <p:cNvPr id="20" name="TextBox 19"/>
          <p:cNvSpPr txBox="1"/>
          <p:nvPr/>
        </p:nvSpPr>
        <p:spPr>
          <a:xfrm rot="16200000">
            <a:off x="9733799" y="2324892"/>
            <a:ext cx="1843577" cy="584775"/>
          </a:xfrm>
          <a:prstGeom prst="rect">
            <a:avLst/>
          </a:prstGeom>
          <a:solidFill>
            <a:schemeClr val="bg1"/>
          </a:solidFill>
        </p:spPr>
        <p:txBody>
          <a:bodyPr wrap="square" rtlCol="0">
            <a:spAutoFit/>
          </a:bodyPr>
          <a:lstStyle/>
          <a:p>
            <a:pPr algn="ctr"/>
            <a:r>
              <a:rPr lang="en-US" sz="1600" b="1" dirty="0" err="1" smtClean="0"/>
              <a:t>Despedida</a:t>
            </a:r>
            <a:r>
              <a:rPr lang="en-US" sz="1600" b="1" dirty="0" smtClean="0"/>
              <a:t> y </a:t>
            </a:r>
            <a:r>
              <a:rPr lang="en-US" sz="1600" b="1" dirty="0" err="1" smtClean="0"/>
              <a:t>muerte</a:t>
            </a:r>
            <a:r>
              <a:rPr lang="en-US" sz="1600" b="1" dirty="0" smtClean="0"/>
              <a:t> de </a:t>
            </a:r>
            <a:r>
              <a:rPr lang="en-US" sz="1600" b="1" dirty="0" err="1" smtClean="0"/>
              <a:t>Moisés</a:t>
            </a:r>
            <a:endParaRPr lang="en-US" sz="1600" b="1" dirty="0"/>
          </a:p>
        </p:txBody>
      </p:sp>
      <p:sp>
        <p:nvSpPr>
          <p:cNvPr id="21" name="TextBox 20"/>
          <p:cNvSpPr txBox="1"/>
          <p:nvPr/>
        </p:nvSpPr>
        <p:spPr>
          <a:xfrm>
            <a:off x="550333" y="4191000"/>
            <a:ext cx="990600" cy="338554"/>
          </a:xfrm>
          <a:prstGeom prst="rect">
            <a:avLst/>
          </a:prstGeom>
          <a:solidFill>
            <a:schemeClr val="bg1"/>
          </a:solidFill>
        </p:spPr>
        <p:txBody>
          <a:bodyPr wrap="square" rtlCol="0">
            <a:spAutoFit/>
          </a:bodyPr>
          <a:lstStyle/>
          <a:p>
            <a:pPr algn="ctr"/>
            <a:r>
              <a:rPr lang="en-US" sz="1600" b="1" dirty="0" err="1" smtClean="0"/>
              <a:t>Temas</a:t>
            </a:r>
            <a:endParaRPr lang="en-US" sz="1600" b="1" dirty="0"/>
          </a:p>
        </p:txBody>
      </p:sp>
      <p:sp>
        <p:nvSpPr>
          <p:cNvPr id="22" name="TextBox 21"/>
          <p:cNvSpPr txBox="1"/>
          <p:nvPr/>
        </p:nvSpPr>
        <p:spPr>
          <a:xfrm>
            <a:off x="588377" y="4979315"/>
            <a:ext cx="990600" cy="338554"/>
          </a:xfrm>
          <a:prstGeom prst="rect">
            <a:avLst/>
          </a:prstGeom>
          <a:solidFill>
            <a:schemeClr val="bg1"/>
          </a:solidFill>
        </p:spPr>
        <p:txBody>
          <a:bodyPr wrap="square" rtlCol="0">
            <a:spAutoFit/>
          </a:bodyPr>
          <a:lstStyle/>
          <a:p>
            <a:pPr algn="ctr"/>
            <a:r>
              <a:rPr lang="en-US" sz="1600" b="1" dirty="0" smtClean="0"/>
              <a:t>Lugar</a:t>
            </a:r>
            <a:endParaRPr lang="en-US" sz="1600" b="1" dirty="0"/>
          </a:p>
        </p:txBody>
      </p:sp>
      <p:sp>
        <p:nvSpPr>
          <p:cNvPr id="23" name="TextBox 22"/>
          <p:cNvSpPr txBox="1"/>
          <p:nvPr/>
        </p:nvSpPr>
        <p:spPr>
          <a:xfrm>
            <a:off x="588377" y="5562623"/>
            <a:ext cx="990600" cy="338554"/>
          </a:xfrm>
          <a:prstGeom prst="rect">
            <a:avLst/>
          </a:prstGeom>
          <a:solidFill>
            <a:schemeClr val="bg1"/>
          </a:solidFill>
        </p:spPr>
        <p:txBody>
          <a:bodyPr wrap="square" rtlCol="0">
            <a:spAutoFit/>
          </a:bodyPr>
          <a:lstStyle/>
          <a:p>
            <a:pPr algn="ctr"/>
            <a:r>
              <a:rPr lang="en-US" sz="1600" b="1" dirty="0" err="1" smtClean="0"/>
              <a:t>Tiempo</a:t>
            </a:r>
            <a:endParaRPr lang="en-US" sz="1600" b="1" dirty="0"/>
          </a:p>
        </p:txBody>
      </p:sp>
      <p:sp>
        <p:nvSpPr>
          <p:cNvPr id="24" name="TextBox 23"/>
          <p:cNvSpPr txBox="1"/>
          <p:nvPr/>
        </p:nvSpPr>
        <p:spPr>
          <a:xfrm>
            <a:off x="588377" y="6046875"/>
            <a:ext cx="990600" cy="338554"/>
          </a:xfrm>
          <a:prstGeom prst="rect">
            <a:avLst/>
          </a:prstGeom>
          <a:solidFill>
            <a:schemeClr val="bg1"/>
          </a:solidFill>
        </p:spPr>
        <p:txBody>
          <a:bodyPr wrap="square" rtlCol="0">
            <a:spAutoFit/>
          </a:bodyPr>
          <a:lstStyle/>
          <a:p>
            <a:pPr algn="ctr"/>
            <a:r>
              <a:rPr lang="en-US" sz="1600" b="1" dirty="0" err="1" smtClean="0"/>
              <a:t>Autor</a:t>
            </a:r>
            <a:endParaRPr lang="en-US" sz="1600" b="1" dirty="0"/>
          </a:p>
        </p:txBody>
      </p:sp>
      <p:sp>
        <p:nvSpPr>
          <p:cNvPr id="25" name="TextBox 24"/>
          <p:cNvSpPr txBox="1"/>
          <p:nvPr/>
        </p:nvSpPr>
        <p:spPr>
          <a:xfrm>
            <a:off x="1752600" y="3937833"/>
            <a:ext cx="3352799" cy="338554"/>
          </a:xfrm>
          <a:prstGeom prst="rect">
            <a:avLst/>
          </a:prstGeom>
          <a:solidFill>
            <a:schemeClr val="bg1"/>
          </a:solidFill>
        </p:spPr>
        <p:txBody>
          <a:bodyPr wrap="square" rtlCol="0">
            <a:spAutoFit/>
          </a:bodyPr>
          <a:lstStyle/>
          <a:p>
            <a:pPr algn="ctr"/>
            <a:r>
              <a:rPr lang="en-US" sz="1600" b="1" dirty="0" err="1" smtClean="0"/>
              <a:t>Lecciones</a:t>
            </a:r>
            <a:r>
              <a:rPr lang="en-US" sz="1600" b="1" dirty="0" smtClean="0"/>
              <a:t> del </a:t>
            </a:r>
            <a:r>
              <a:rPr lang="en-US" sz="1600" b="1" dirty="0" err="1" smtClean="0"/>
              <a:t>pasado</a:t>
            </a:r>
            <a:endParaRPr lang="en-US" sz="1600" b="1" dirty="0"/>
          </a:p>
        </p:txBody>
      </p:sp>
      <p:sp>
        <p:nvSpPr>
          <p:cNvPr id="26" name="TextBox 25"/>
          <p:cNvSpPr txBox="1"/>
          <p:nvPr/>
        </p:nvSpPr>
        <p:spPr>
          <a:xfrm>
            <a:off x="1767840" y="4425443"/>
            <a:ext cx="3352799" cy="338554"/>
          </a:xfrm>
          <a:prstGeom prst="rect">
            <a:avLst/>
          </a:prstGeom>
          <a:solidFill>
            <a:schemeClr val="bg1"/>
          </a:solidFill>
        </p:spPr>
        <p:txBody>
          <a:bodyPr wrap="square" rtlCol="0">
            <a:spAutoFit/>
          </a:bodyPr>
          <a:lstStyle/>
          <a:p>
            <a:pPr algn="ctr"/>
            <a:r>
              <a:rPr lang="en-US" sz="1600" b="1" dirty="0" smtClean="0"/>
              <a:t>La </a:t>
            </a:r>
            <a:r>
              <a:rPr lang="en-US" sz="1600" b="1" dirty="0" err="1" smtClean="0"/>
              <a:t>vida</a:t>
            </a:r>
            <a:r>
              <a:rPr lang="en-US" sz="1600" b="1" dirty="0" smtClean="0"/>
              <a:t> </a:t>
            </a:r>
            <a:r>
              <a:rPr lang="en-US" sz="1600" b="1" dirty="0" err="1" smtClean="0"/>
              <a:t>obediente</a:t>
            </a:r>
            <a:endParaRPr lang="en-US" sz="1600" b="1" dirty="0"/>
          </a:p>
        </p:txBody>
      </p:sp>
      <p:sp>
        <p:nvSpPr>
          <p:cNvPr id="27" name="TextBox 26"/>
          <p:cNvSpPr txBox="1"/>
          <p:nvPr/>
        </p:nvSpPr>
        <p:spPr>
          <a:xfrm>
            <a:off x="4692781" y="4993499"/>
            <a:ext cx="3352799" cy="338554"/>
          </a:xfrm>
          <a:prstGeom prst="rect">
            <a:avLst/>
          </a:prstGeom>
          <a:solidFill>
            <a:schemeClr val="bg1"/>
          </a:solidFill>
        </p:spPr>
        <p:txBody>
          <a:bodyPr wrap="square" rtlCol="0">
            <a:spAutoFit/>
          </a:bodyPr>
          <a:lstStyle/>
          <a:p>
            <a:pPr algn="ctr"/>
            <a:r>
              <a:rPr lang="en-US" sz="1600" b="1" dirty="0" smtClean="0"/>
              <a:t>Moab – el </a:t>
            </a:r>
            <a:r>
              <a:rPr lang="en-US" sz="1600" b="1" dirty="0" err="1" smtClean="0"/>
              <a:t>norte</a:t>
            </a:r>
            <a:r>
              <a:rPr lang="en-US" sz="1600" b="1" dirty="0" smtClean="0"/>
              <a:t> del Mar </a:t>
            </a:r>
            <a:r>
              <a:rPr lang="en-US" sz="1600" b="1" dirty="0" err="1" smtClean="0"/>
              <a:t>Muerto</a:t>
            </a:r>
            <a:endParaRPr lang="en-US" sz="1600" b="1" dirty="0"/>
          </a:p>
        </p:txBody>
      </p:sp>
      <p:sp>
        <p:nvSpPr>
          <p:cNvPr id="28" name="TextBox 27"/>
          <p:cNvSpPr txBox="1"/>
          <p:nvPr/>
        </p:nvSpPr>
        <p:spPr>
          <a:xfrm>
            <a:off x="4692781" y="5530831"/>
            <a:ext cx="3352799" cy="338554"/>
          </a:xfrm>
          <a:prstGeom prst="rect">
            <a:avLst/>
          </a:prstGeom>
          <a:solidFill>
            <a:schemeClr val="bg1"/>
          </a:solidFill>
        </p:spPr>
        <p:txBody>
          <a:bodyPr wrap="square" rtlCol="0">
            <a:spAutoFit/>
          </a:bodyPr>
          <a:lstStyle/>
          <a:p>
            <a:pPr algn="ctr"/>
            <a:r>
              <a:rPr lang="en-US" sz="1600" b="1" dirty="0" err="1" smtClean="0"/>
              <a:t>Aprox</a:t>
            </a:r>
            <a:r>
              <a:rPr lang="en-US" sz="1600" b="1" dirty="0" smtClean="0"/>
              <a:t>. 2 </a:t>
            </a:r>
            <a:r>
              <a:rPr lang="en-US" sz="1600" b="1" dirty="0" err="1" smtClean="0"/>
              <a:t>años</a:t>
            </a:r>
            <a:endParaRPr lang="en-US" sz="1600" b="1" dirty="0"/>
          </a:p>
        </p:txBody>
      </p:sp>
      <p:sp>
        <p:nvSpPr>
          <p:cNvPr id="29" name="TextBox 28"/>
          <p:cNvSpPr txBox="1"/>
          <p:nvPr/>
        </p:nvSpPr>
        <p:spPr>
          <a:xfrm>
            <a:off x="4747014" y="6068163"/>
            <a:ext cx="3352799" cy="338554"/>
          </a:xfrm>
          <a:prstGeom prst="rect">
            <a:avLst/>
          </a:prstGeom>
          <a:solidFill>
            <a:schemeClr val="bg1"/>
          </a:solidFill>
        </p:spPr>
        <p:txBody>
          <a:bodyPr wrap="square" rtlCol="0">
            <a:spAutoFit/>
          </a:bodyPr>
          <a:lstStyle/>
          <a:p>
            <a:pPr algn="ctr"/>
            <a:r>
              <a:rPr lang="en-US" sz="1600" b="1" dirty="0" err="1" smtClean="0"/>
              <a:t>Moisés</a:t>
            </a:r>
            <a:endParaRPr lang="en-US" sz="1600" b="1" dirty="0"/>
          </a:p>
        </p:txBody>
      </p:sp>
      <p:sp>
        <p:nvSpPr>
          <p:cNvPr id="30" name="TextBox 29"/>
          <p:cNvSpPr txBox="1"/>
          <p:nvPr/>
        </p:nvSpPr>
        <p:spPr>
          <a:xfrm>
            <a:off x="5389672" y="3918346"/>
            <a:ext cx="3352799" cy="338554"/>
          </a:xfrm>
          <a:prstGeom prst="rect">
            <a:avLst/>
          </a:prstGeom>
          <a:solidFill>
            <a:schemeClr val="bg1"/>
          </a:solidFill>
        </p:spPr>
        <p:txBody>
          <a:bodyPr wrap="square" rtlCol="0">
            <a:spAutoFit/>
          </a:bodyPr>
          <a:lstStyle/>
          <a:p>
            <a:pPr algn="ctr"/>
            <a:r>
              <a:rPr lang="en-US" sz="1600" b="1" dirty="0" err="1" smtClean="0"/>
              <a:t>Lecciones</a:t>
            </a:r>
            <a:r>
              <a:rPr lang="en-US" sz="1600" b="1" dirty="0" smtClean="0"/>
              <a:t> del </a:t>
            </a:r>
            <a:r>
              <a:rPr lang="en-US" sz="1600" b="1" dirty="0" err="1" smtClean="0"/>
              <a:t>futuro</a:t>
            </a:r>
            <a:endParaRPr lang="en-US" sz="1600" b="1" dirty="0"/>
          </a:p>
        </p:txBody>
      </p:sp>
      <p:sp>
        <p:nvSpPr>
          <p:cNvPr id="31" name="TextBox 30"/>
          <p:cNvSpPr txBox="1"/>
          <p:nvPr/>
        </p:nvSpPr>
        <p:spPr>
          <a:xfrm>
            <a:off x="5389672" y="4441866"/>
            <a:ext cx="3352799" cy="338554"/>
          </a:xfrm>
          <a:prstGeom prst="rect">
            <a:avLst/>
          </a:prstGeom>
          <a:solidFill>
            <a:schemeClr val="bg1"/>
          </a:solidFill>
        </p:spPr>
        <p:txBody>
          <a:bodyPr wrap="square" rtlCol="0">
            <a:spAutoFit/>
          </a:bodyPr>
          <a:lstStyle/>
          <a:p>
            <a:pPr algn="ctr"/>
            <a:r>
              <a:rPr lang="en-US" sz="1600" b="1" dirty="0" smtClean="0"/>
              <a:t>La </a:t>
            </a:r>
            <a:r>
              <a:rPr lang="en-US" sz="1600" b="1" dirty="0" err="1" smtClean="0"/>
              <a:t>vida</a:t>
            </a:r>
            <a:r>
              <a:rPr lang="en-US" sz="1600" b="1" dirty="0" smtClean="0"/>
              <a:t> </a:t>
            </a:r>
            <a:r>
              <a:rPr lang="en-US" sz="1600" b="1" dirty="0" err="1" smtClean="0"/>
              <a:t>ordenada</a:t>
            </a:r>
            <a:endParaRPr lang="en-US" sz="1600" b="1" dirty="0"/>
          </a:p>
        </p:txBody>
      </p:sp>
      <p:sp>
        <p:nvSpPr>
          <p:cNvPr id="32" name="TextBox 31"/>
          <p:cNvSpPr txBox="1"/>
          <p:nvPr/>
        </p:nvSpPr>
        <p:spPr>
          <a:xfrm>
            <a:off x="8915400" y="3929367"/>
            <a:ext cx="2285999" cy="338554"/>
          </a:xfrm>
          <a:prstGeom prst="rect">
            <a:avLst/>
          </a:prstGeom>
          <a:solidFill>
            <a:schemeClr val="bg1"/>
          </a:solidFill>
        </p:spPr>
        <p:txBody>
          <a:bodyPr wrap="square" rtlCol="0">
            <a:spAutoFit/>
          </a:bodyPr>
          <a:lstStyle/>
          <a:p>
            <a:pPr algn="ctr"/>
            <a:r>
              <a:rPr lang="es-ES" sz="1600" b="1" dirty="0" smtClean="0"/>
              <a:t>Lecciones de un líder</a:t>
            </a:r>
            <a:endParaRPr lang="en-US" sz="1600" b="1" dirty="0"/>
          </a:p>
        </p:txBody>
      </p:sp>
      <p:sp>
        <p:nvSpPr>
          <p:cNvPr id="33" name="TextBox 32"/>
          <p:cNvSpPr txBox="1"/>
          <p:nvPr/>
        </p:nvSpPr>
        <p:spPr>
          <a:xfrm>
            <a:off x="8900160" y="4448131"/>
            <a:ext cx="2285999" cy="338554"/>
          </a:xfrm>
          <a:prstGeom prst="rect">
            <a:avLst/>
          </a:prstGeom>
          <a:solidFill>
            <a:schemeClr val="bg1"/>
          </a:solidFill>
        </p:spPr>
        <p:txBody>
          <a:bodyPr wrap="square" rtlCol="0">
            <a:spAutoFit/>
          </a:bodyPr>
          <a:lstStyle/>
          <a:p>
            <a:pPr algn="ctr"/>
            <a:r>
              <a:rPr lang="es-ES" sz="1600" b="1" dirty="0" smtClean="0"/>
              <a:t>La vida de un hombre</a:t>
            </a:r>
            <a:endParaRPr lang="en-US" sz="1600" b="1" dirty="0"/>
          </a:p>
        </p:txBody>
      </p:sp>
    </p:spTree>
    <p:extLst>
      <p:ext uri="{BB962C8B-B14F-4D97-AF65-F5344CB8AC3E}">
        <p14:creationId xmlns:p14="http://schemas.microsoft.com/office/powerpoint/2010/main" val="29280419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396" y="173866"/>
            <a:ext cx="9357804" cy="496009"/>
          </a:xfrm>
        </p:spPr>
        <p:txBody>
          <a:bodyPr>
            <a:noAutofit/>
          </a:bodyPr>
          <a:lstStyle/>
          <a:p>
            <a:pPr algn="l" rtl="0"/>
            <a:r>
              <a:rPr lang="en-US" sz="4000" dirty="0" err="1" smtClean="0"/>
              <a:t>Esquema</a:t>
            </a:r>
            <a:r>
              <a:rPr lang="en-US" sz="4000" dirty="0" smtClean="0"/>
              <a:t> </a:t>
            </a:r>
            <a:r>
              <a:rPr lang="en-US" sz="4000" dirty="0"/>
              <a:t>de Deuteronomio 12:1 – 16:17</a:t>
            </a:r>
          </a:p>
        </p:txBody>
      </p:sp>
      <p:sp>
        <p:nvSpPr>
          <p:cNvPr id="5" name="Content Placeholder 4"/>
          <p:cNvSpPr>
            <a:spLocks noGrp="1"/>
          </p:cNvSpPr>
          <p:nvPr>
            <p:ph idx="1"/>
          </p:nvPr>
        </p:nvSpPr>
        <p:spPr/>
        <p:txBody>
          <a:bodyPr>
            <a:normAutofit/>
          </a:bodyPr>
          <a:lstStyle/>
          <a:p>
            <a:pPr lvl="0" algn="l" rtl="0"/>
            <a:r>
              <a:rPr lang="en-US" sz="3200" dirty="0" err="1"/>
              <a:t>Futuro</a:t>
            </a:r>
            <a:r>
              <a:rPr lang="en-US" sz="3200" dirty="0"/>
              <a:t> </a:t>
            </a:r>
            <a:r>
              <a:rPr lang="en-US" sz="3200" dirty="0" err="1" smtClean="0"/>
              <a:t>lugar</a:t>
            </a:r>
            <a:r>
              <a:rPr lang="en-US" sz="3200" dirty="0" smtClean="0"/>
              <a:t> </a:t>
            </a:r>
            <a:r>
              <a:rPr lang="en-US" sz="3200" dirty="0"/>
              <a:t>de </a:t>
            </a:r>
            <a:r>
              <a:rPr lang="en-US" sz="3200" dirty="0" err="1" smtClean="0"/>
              <a:t>adoración</a:t>
            </a:r>
            <a:r>
              <a:rPr lang="en-US" sz="3200" dirty="0" smtClean="0"/>
              <a:t> </a:t>
            </a:r>
            <a:r>
              <a:rPr lang="en-US" sz="3200" dirty="0"/>
              <a:t>(12:1 – 28)</a:t>
            </a:r>
          </a:p>
          <a:p>
            <a:pPr lvl="0" algn="l" rtl="0"/>
            <a:r>
              <a:rPr lang="en-US" sz="3200" dirty="0"/>
              <a:t>Separación de la idolatría (12:28 – 14:2)</a:t>
            </a:r>
          </a:p>
          <a:p>
            <a:pPr lvl="0" algn="l" rtl="0"/>
            <a:r>
              <a:rPr lang="en-US" sz="3200" dirty="0"/>
              <a:t>Carnes limpias e inmundas (14:3 – 21)</a:t>
            </a:r>
          </a:p>
          <a:p>
            <a:pPr lvl="0" algn="l" rtl="0"/>
            <a:r>
              <a:rPr lang="en-US" sz="3200" dirty="0" err="1"/>
              <a:t>Leyes</a:t>
            </a:r>
            <a:r>
              <a:rPr lang="en-US" sz="3200" dirty="0"/>
              <a:t> </a:t>
            </a:r>
            <a:r>
              <a:rPr lang="en-US" sz="3200" dirty="0" err="1" smtClean="0"/>
              <a:t>financieras</a:t>
            </a:r>
            <a:r>
              <a:rPr lang="en-US" sz="3200" dirty="0" smtClean="0"/>
              <a:t> (</a:t>
            </a:r>
            <a:r>
              <a:rPr lang="en-US" sz="3200" dirty="0" err="1" smtClean="0"/>
              <a:t>diezmos</a:t>
            </a:r>
            <a:r>
              <a:rPr lang="en-US" sz="3200" dirty="0"/>
              <a:t>) y </a:t>
            </a:r>
            <a:r>
              <a:rPr lang="en-US" sz="3200" dirty="0" err="1" smtClean="0"/>
              <a:t>sociales</a:t>
            </a:r>
            <a:r>
              <a:rPr lang="en-US" sz="3200" dirty="0" smtClean="0"/>
              <a:t> </a:t>
            </a:r>
            <a:r>
              <a:rPr lang="en-US" sz="3200" dirty="0"/>
              <a:t>(14:22 – 15:23)</a:t>
            </a:r>
          </a:p>
          <a:p>
            <a:pPr lvl="0" algn="l" rtl="0"/>
            <a:r>
              <a:rPr lang="en-US" sz="3200" dirty="0"/>
              <a:t>Fiestas (16:1 – 17)</a:t>
            </a:r>
          </a:p>
        </p:txBody>
      </p:sp>
      <p:sp>
        <p:nvSpPr>
          <p:cNvPr id="3" name="Footer Placeholder 2"/>
          <p:cNvSpPr>
            <a:spLocks noGrp="1"/>
          </p:cNvSpPr>
          <p:nvPr>
            <p:ph type="ftr" sz="quarter" idx="11"/>
          </p:nvPr>
        </p:nvSpPr>
        <p:spPr/>
        <p:txBody>
          <a:bodyPr/>
          <a:lstStyle/>
          <a:p>
            <a:pPr algn="l" rtl="0"/>
            <a:r>
              <a:rPr lang="en-US"/>
              <a:t>Otoño 2016 – Embry Hills</a:t>
            </a:r>
          </a:p>
        </p:txBody>
      </p:sp>
      <p:sp>
        <p:nvSpPr>
          <p:cNvPr id="4" name="Slide Number Placeholder 3"/>
          <p:cNvSpPr>
            <a:spLocks noGrp="1"/>
          </p:cNvSpPr>
          <p:nvPr>
            <p:ph type="sldNum" sz="quarter" idx="12"/>
          </p:nvPr>
        </p:nvSpPr>
        <p:spPr/>
        <p:txBody>
          <a:bodyPr/>
          <a:lstStyle/>
          <a:p>
            <a:pPr algn="l" rtl="0"/>
            <a:fld id="{0EA2A63B-FBD4-445B-90B6-CB2DE89400B4}" type="slidenum">
              <a:rPr lang="en-US" smtClean="0"/>
              <a:t>43</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Tree>
    <p:extLst>
      <p:ext uri="{BB962C8B-B14F-4D97-AF65-F5344CB8AC3E}">
        <p14:creationId xmlns:p14="http://schemas.microsoft.com/office/powerpoint/2010/main" val="36172477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sz="4000" dirty="0"/>
              <a:t>Capítulo 12 – </a:t>
            </a:r>
            <a:r>
              <a:rPr lang="en-US" sz="4000" dirty="0" err="1"/>
              <a:t>Localización</a:t>
            </a:r>
            <a:r>
              <a:rPr lang="en-US" sz="4000" dirty="0"/>
              <a:t> </a:t>
            </a:r>
            <a:r>
              <a:rPr lang="en-US" sz="4000" dirty="0" smtClean="0"/>
              <a:t>del </a:t>
            </a:r>
            <a:r>
              <a:rPr lang="en-US" sz="4000" dirty="0" err="1" smtClean="0"/>
              <a:t>culto</a:t>
            </a:r>
            <a:endParaRPr lang="en-US" sz="4000" dirty="0"/>
          </a:p>
        </p:txBody>
      </p:sp>
      <p:sp>
        <p:nvSpPr>
          <p:cNvPr id="3" name="Content Placeholder 2"/>
          <p:cNvSpPr>
            <a:spLocks noGrp="1"/>
          </p:cNvSpPr>
          <p:nvPr>
            <p:ph idx="1"/>
          </p:nvPr>
        </p:nvSpPr>
        <p:spPr>
          <a:xfrm>
            <a:off x="483092" y="1026633"/>
            <a:ext cx="11457373" cy="5631619"/>
          </a:xfrm>
        </p:spPr>
        <p:txBody>
          <a:bodyPr>
            <a:normAutofit fontScale="92500"/>
          </a:bodyPr>
          <a:lstStyle/>
          <a:p>
            <a:pPr algn="l" rtl="0"/>
            <a:r>
              <a:rPr lang="en-US" dirty="0"/>
              <a:t>¿Era el </a:t>
            </a:r>
            <a:r>
              <a:rPr lang="en-US" dirty="0" smtClean="0"/>
              <a:t>‘</a:t>
            </a:r>
            <a:r>
              <a:rPr lang="en-US" dirty="0" err="1" smtClean="0"/>
              <a:t>lugar</a:t>
            </a:r>
            <a:r>
              <a:rPr lang="en-US" dirty="0"/>
              <a:t>' de adoración un solo lugar?</a:t>
            </a:r>
          </a:p>
          <a:p>
            <a:pPr lvl="1"/>
            <a:r>
              <a:rPr lang="en-US" dirty="0"/>
              <a:t>Lev 26:11-12 – </a:t>
            </a:r>
            <a:r>
              <a:rPr lang="en-US" dirty="0" smtClean="0"/>
              <a:t>“</a:t>
            </a:r>
            <a:r>
              <a:rPr lang="es-ES" dirty="0" smtClean="0"/>
              <a:t>Además</a:t>
            </a:r>
            <a:r>
              <a:rPr lang="es-ES" dirty="0"/>
              <a:t>, haré Mi morada en medio de ustedes, y Mi alma no los aborrecerá.  12  Andaré entre ustedes y seré su Dios, y ustedes serán Mi </a:t>
            </a:r>
            <a:r>
              <a:rPr lang="es-ES" dirty="0" smtClean="0"/>
              <a:t>pueblo</a:t>
            </a:r>
            <a:r>
              <a:rPr lang="en-US" dirty="0" smtClean="0"/>
              <a:t>”.</a:t>
            </a:r>
            <a:endParaRPr lang="en-US" dirty="0"/>
          </a:p>
          <a:p>
            <a:pPr lvl="1"/>
            <a:r>
              <a:rPr lang="en-US" dirty="0"/>
              <a:t>Ver Josué 18:1 – </a:t>
            </a:r>
            <a:r>
              <a:rPr lang="en-US" dirty="0" smtClean="0"/>
              <a:t>“</a:t>
            </a:r>
            <a:r>
              <a:rPr lang="es-ES" dirty="0"/>
              <a:t>Entonces toda la congregación de los israelitas se reunió en Silo, y levantaron allí la tienda de reunión; y la tierra estaba sometida delante de </a:t>
            </a:r>
            <a:r>
              <a:rPr lang="es-ES" dirty="0" smtClean="0"/>
              <a:t>ellos</a:t>
            </a:r>
            <a:r>
              <a:rPr lang="en-US" dirty="0" smtClean="0"/>
              <a:t>”.</a:t>
            </a:r>
            <a:endParaRPr lang="en-US" dirty="0"/>
          </a:p>
          <a:p>
            <a:pPr lvl="1"/>
            <a:r>
              <a:rPr lang="en-US" dirty="0"/>
              <a:t>Jueces 21:19 – </a:t>
            </a:r>
            <a:r>
              <a:rPr lang="en-US" dirty="0" smtClean="0"/>
              <a:t>“</a:t>
            </a:r>
            <a:r>
              <a:rPr lang="es-ES" dirty="0"/>
              <a:t>Y dijeron: «Cada año hay una fiesta del SEÑOR en Silo, que está al norte de Betel, al lado oriental del camino que sube de Betel a </a:t>
            </a:r>
            <a:r>
              <a:rPr lang="es-ES" dirty="0" err="1"/>
              <a:t>Siquem</a:t>
            </a:r>
            <a:r>
              <a:rPr lang="es-ES" dirty="0"/>
              <a:t>, y al sur de </a:t>
            </a:r>
            <a:r>
              <a:rPr lang="es-ES" dirty="0" err="1"/>
              <a:t>Lebona</a:t>
            </a:r>
            <a:r>
              <a:rPr lang="es-ES" dirty="0" smtClean="0"/>
              <a:t>»</a:t>
            </a:r>
            <a:r>
              <a:rPr lang="en-US" dirty="0" smtClean="0"/>
              <a:t>”.</a:t>
            </a:r>
            <a:endParaRPr lang="en-US" dirty="0"/>
          </a:p>
          <a:p>
            <a:pPr algn="l" rtl="0"/>
            <a:r>
              <a:rPr lang="en-US" dirty="0"/>
              <a:t>¿Cuál fue el propósito de la restricción de </a:t>
            </a:r>
            <a:r>
              <a:rPr lang="en-US" dirty="0" err="1" smtClean="0"/>
              <a:t>lugar</a:t>
            </a:r>
            <a:r>
              <a:rPr lang="en-US" dirty="0" smtClean="0"/>
              <a:t> </a:t>
            </a:r>
            <a:r>
              <a:rPr lang="en-US" dirty="0"/>
              <a:t>(</a:t>
            </a:r>
            <a:r>
              <a:rPr lang="en-US" dirty="0" err="1" smtClean="0"/>
              <a:t>nótense</a:t>
            </a:r>
            <a:r>
              <a:rPr lang="en-US" dirty="0" smtClean="0"/>
              <a:t> </a:t>
            </a:r>
            <a:r>
              <a:rPr lang="en-US" dirty="0"/>
              <a:t>4-5, y ver 16:2,5…)?</a:t>
            </a:r>
          </a:p>
          <a:p>
            <a:pPr algn="l" rtl="0"/>
            <a:r>
              <a:rPr lang="en-US" dirty="0"/>
              <a:t>¿Cuál fue la evolución de la ubicación de la presencia de Dios a </a:t>
            </a:r>
            <a:r>
              <a:rPr lang="en-US" dirty="0" smtClean="0"/>
              <a:t>lo largo </a:t>
            </a:r>
            <a:r>
              <a:rPr lang="en-US" dirty="0"/>
              <a:t>de la Biblia?</a:t>
            </a:r>
          </a:p>
          <a:p>
            <a:pPr algn="l" rtl="0"/>
            <a:r>
              <a:rPr lang="en-US" dirty="0"/>
              <a:t>¿Cuál era el propósito de la 'libertad' de matar animales en casa (15)?</a:t>
            </a:r>
          </a:p>
          <a:p>
            <a:pPr algn="l" rtl="0"/>
            <a:r>
              <a:rPr lang="en-US" dirty="0"/>
              <a:t>¿Por qué la mención de la gacela y el </a:t>
            </a:r>
            <a:r>
              <a:rPr lang="en-US" dirty="0" err="1" smtClean="0"/>
              <a:t>ciervo</a:t>
            </a:r>
            <a:r>
              <a:rPr lang="en-US" dirty="0" smtClean="0"/>
              <a:t> (15</a:t>
            </a:r>
            <a:r>
              <a:rPr lang="en-US" dirty="0"/>
              <a:t>, 22)?</a:t>
            </a:r>
          </a:p>
          <a:p>
            <a:pPr algn="l" rtl="0"/>
            <a:r>
              <a:rPr lang="en-US" dirty="0"/>
              <a:t>¿Por qué derramar la </a:t>
            </a:r>
            <a:r>
              <a:rPr lang="en-US" dirty="0" err="1"/>
              <a:t>sangre</a:t>
            </a:r>
            <a:r>
              <a:rPr lang="en-US" dirty="0"/>
              <a:t> </a:t>
            </a:r>
            <a:r>
              <a:rPr lang="en-US" dirty="0" err="1" smtClean="0"/>
              <a:t>sobre</a:t>
            </a:r>
            <a:r>
              <a:rPr lang="en-US" dirty="0" smtClean="0"/>
              <a:t> la </a:t>
            </a:r>
            <a:r>
              <a:rPr lang="en-US" dirty="0" err="1" smtClean="0"/>
              <a:t>tierra</a:t>
            </a:r>
            <a:r>
              <a:rPr lang="en-US" dirty="0" smtClean="0"/>
              <a:t> (16</a:t>
            </a:r>
            <a:r>
              <a:rPr lang="en-US" dirty="0"/>
              <a:t>, 24-25 y 27)?</a:t>
            </a:r>
          </a:p>
        </p:txBody>
      </p:sp>
      <p:sp>
        <p:nvSpPr>
          <p:cNvPr id="4" name="Footer Placeholder 3"/>
          <p:cNvSpPr>
            <a:spLocks noGrp="1"/>
          </p:cNvSpPr>
          <p:nvPr>
            <p:ph type="ftr" sz="quarter" idx="11"/>
          </p:nvPr>
        </p:nvSpPr>
        <p:spPr/>
        <p:txBody>
          <a:bodyPr/>
          <a:lstStyle/>
          <a:p>
            <a:pPr algn="l" rtl="0"/>
            <a:r>
              <a:rPr lang="en-US"/>
              <a:t>Otoño 2016 – Embry Hills</a:t>
            </a:r>
            <a:endParaRPr lang="en-US" dirty="0"/>
          </a:p>
        </p:txBody>
      </p:sp>
      <p:sp>
        <p:nvSpPr>
          <p:cNvPr id="5" name="Slide Number Placeholder 4"/>
          <p:cNvSpPr>
            <a:spLocks noGrp="1"/>
          </p:cNvSpPr>
          <p:nvPr>
            <p:ph type="sldNum" sz="quarter" idx="12"/>
          </p:nvPr>
        </p:nvSpPr>
        <p:spPr/>
        <p:txBody>
          <a:bodyPr/>
          <a:lstStyle/>
          <a:p>
            <a:pPr algn="l" rtl="0"/>
            <a:fld id="{0EA2A63B-FBD4-445B-90B6-CB2DE89400B4}" type="slidenum">
              <a:rPr lang="en-US" smtClean="0"/>
              <a:pPr algn="l" rtl="0"/>
              <a:t>44</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Tree>
    <p:extLst>
      <p:ext uri="{BB962C8B-B14F-4D97-AF65-F5344CB8AC3E}">
        <p14:creationId xmlns:p14="http://schemas.microsoft.com/office/powerpoint/2010/main" val="257005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sz="3900" dirty="0"/>
              <a:t>Capítulo 13 – </a:t>
            </a:r>
            <a:r>
              <a:rPr lang="en-US" sz="3900" dirty="0" err="1" smtClean="0"/>
              <a:t>Prohibición</a:t>
            </a:r>
            <a:r>
              <a:rPr lang="en-US" sz="3900" dirty="0" smtClean="0"/>
              <a:t> del </a:t>
            </a:r>
            <a:r>
              <a:rPr lang="en-US" sz="3900" dirty="0" err="1" smtClean="0"/>
              <a:t>sincretismo</a:t>
            </a:r>
            <a:endParaRPr lang="en-US" sz="3900" dirty="0"/>
          </a:p>
        </p:txBody>
      </p:sp>
      <p:sp>
        <p:nvSpPr>
          <p:cNvPr id="3" name="Content Placeholder 2"/>
          <p:cNvSpPr>
            <a:spLocks noGrp="1"/>
          </p:cNvSpPr>
          <p:nvPr>
            <p:ph idx="1"/>
          </p:nvPr>
        </p:nvSpPr>
        <p:spPr>
          <a:xfrm>
            <a:off x="209349" y="859304"/>
            <a:ext cx="11788065" cy="5862171"/>
          </a:xfrm>
        </p:spPr>
        <p:txBody>
          <a:bodyPr>
            <a:normAutofit fontScale="92500" lnSpcReduction="20000"/>
          </a:bodyPr>
          <a:lstStyle/>
          <a:p>
            <a:pPr algn="l" rtl="0"/>
            <a:r>
              <a:rPr lang="en-US" dirty="0"/>
              <a:t>¿Cómo se expresa esta intolerancia a la práctica religiosa falsa en las relaciones entre los cristianos y el mundo? ¿Entre cristianos y otros cristianos?</a:t>
            </a:r>
          </a:p>
          <a:p>
            <a:pPr algn="l" rtl="0"/>
            <a:r>
              <a:rPr lang="en-US" dirty="0"/>
              <a:t>¿Por qué la exageración de la cercanía de las relaciones?</a:t>
            </a:r>
          </a:p>
          <a:p>
            <a:pPr lvl="1"/>
            <a:r>
              <a:rPr lang="en-US" dirty="0" smtClean="0"/>
              <a:t>“</a:t>
            </a:r>
            <a:r>
              <a:rPr lang="es-ES" dirty="0"/>
              <a:t>Si tu hermano, </a:t>
            </a:r>
            <a:r>
              <a:rPr lang="es-ES" b="1" dirty="0">
                <a:solidFill>
                  <a:srgbClr val="0000CC"/>
                </a:solidFill>
              </a:rPr>
              <a:t>el hijo de tu madre</a:t>
            </a:r>
            <a:r>
              <a:rPr lang="es-ES" dirty="0"/>
              <a:t>, o tu hijo, o tu hija, o la mujer </a:t>
            </a:r>
            <a:r>
              <a:rPr lang="es-ES" b="1" dirty="0">
                <a:solidFill>
                  <a:srgbClr val="0000CC"/>
                </a:solidFill>
              </a:rPr>
              <a:t>que amas</a:t>
            </a:r>
            <a:r>
              <a:rPr lang="es-ES" dirty="0"/>
              <a:t>, o tu amigo </a:t>
            </a:r>
            <a:r>
              <a:rPr lang="es-ES" b="1" dirty="0">
                <a:solidFill>
                  <a:srgbClr val="0000CC"/>
                </a:solidFill>
              </a:rPr>
              <a:t>entrañable</a:t>
            </a:r>
            <a:r>
              <a:rPr lang="es-ES" dirty="0"/>
              <a:t>, te invita en secreto</a:t>
            </a:r>
            <a:r>
              <a:rPr lang="en-US" dirty="0" smtClean="0"/>
              <a:t>…”</a:t>
            </a:r>
            <a:endParaRPr lang="en-US" dirty="0"/>
          </a:p>
          <a:p>
            <a:pPr algn="l" rtl="0"/>
            <a:r>
              <a:rPr lang="en-US" dirty="0"/>
              <a:t>“</a:t>
            </a:r>
            <a:r>
              <a:rPr lang="en-US" dirty="0" err="1">
                <a:solidFill>
                  <a:srgbClr val="0000CC"/>
                </a:solidFill>
              </a:rPr>
              <a:t>Así</a:t>
            </a:r>
            <a:r>
              <a:rPr lang="en-US" dirty="0">
                <a:solidFill>
                  <a:srgbClr val="0000CC"/>
                </a:solidFill>
              </a:rPr>
              <a:t> </a:t>
            </a:r>
            <a:r>
              <a:rPr lang="en-US" dirty="0" err="1" smtClean="0">
                <a:solidFill>
                  <a:srgbClr val="0000CC"/>
                </a:solidFill>
              </a:rPr>
              <a:t>quitarás</a:t>
            </a:r>
            <a:r>
              <a:rPr lang="en-US" dirty="0"/>
              <a:t>…”</a:t>
            </a:r>
          </a:p>
          <a:p>
            <a:pPr lvl="1" algn="l" rtl="0"/>
            <a:r>
              <a:rPr lang="en-US" dirty="0" smtClean="0"/>
              <a:t>13:5 </a:t>
            </a:r>
            <a:r>
              <a:rPr lang="en-US" dirty="0"/>
              <a:t>– falso profeta</a:t>
            </a:r>
          </a:p>
          <a:p>
            <a:pPr lvl="1" algn="l" rtl="0"/>
            <a:r>
              <a:rPr lang="en-US" dirty="0"/>
              <a:t>17:7 – los que han servido a otros dioses</a:t>
            </a:r>
          </a:p>
          <a:p>
            <a:pPr lvl="1" algn="l" rtl="0"/>
            <a:r>
              <a:rPr lang="en-US" dirty="0"/>
              <a:t>17:12 – el que no respeta el juicio del sacerdote</a:t>
            </a:r>
          </a:p>
          <a:p>
            <a:pPr lvl="1" algn="l" rtl="0"/>
            <a:r>
              <a:rPr lang="en-US" dirty="0"/>
              <a:t>19:19 – </a:t>
            </a:r>
            <a:r>
              <a:rPr lang="en-US" dirty="0" err="1"/>
              <a:t>falso</a:t>
            </a:r>
            <a:r>
              <a:rPr lang="en-US" dirty="0"/>
              <a:t> </a:t>
            </a:r>
            <a:r>
              <a:rPr lang="en-US" dirty="0" err="1" smtClean="0"/>
              <a:t>testigo</a:t>
            </a:r>
            <a:endParaRPr lang="en-US" dirty="0"/>
          </a:p>
          <a:p>
            <a:pPr lvl="1" algn="l" rtl="0"/>
            <a:r>
              <a:rPr lang="en-US" dirty="0"/>
              <a:t>21:21 – hijo rebelde</a:t>
            </a:r>
          </a:p>
          <a:p>
            <a:pPr lvl="1" algn="l" rtl="0"/>
            <a:r>
              <a:rPr lang="en-US" dirty="0"/>
              <a:t>22:21 – se descubre que la nueva esposa no es virgen</a:t>
            </a:r>
          </a:p>
          <a:p>
            <a:pPr lvl="1" algn="l" rtl="0"/>
            <a:r>
              <a:rPr lang="en-US" dirty="0"/>
              <a:t>22:22 – adúlteros/adúlteras</a:t>
            </a:r>
          </a:p>
          <a:p>
            <a:pPr lvl="1" algn="l" rtl="0"/>
            <a:r>
              <a:rPr lang="en-US" dirty="0"/>
              <a:t>22:24 – fornicación [consensuada] con una mujer comprometida</a:t>
            </a:r>
          </a:p>
          <a:p>
            <a:pPr algn="l" rtl="0"/>
            <a:r>
              <a:rPr lang="en-US" dirty="0"/>
              <a:t>Paralelo del Nuevo Testamento (</a:t>
            </a:r>
            <a:r>
              <a:rPr lang="en-US" dirty="0" smtClean="0"/>
              <a:t>I </a:t>
            </a:r>
            <a:r>
              <a:rPr lang="en-US" dirty="0" err="1" smtClean="0"/>
              <a:t>Cor</a:t>
            </a:r>
            <a:r>
              <a:rPr lang="en-US" dirty="0" smtClean="0"/>
              <a:t> 5:11-13</a:t>
            </a:r>
            <a:r>
              <a:rPr lang="en-US" dirty="0"/>
              <a:t>)</a:t>
            </a:r>
          </a:p>
          <a:p>
            <a:pPr lvl="1"/>
            <a:r>
              <a:rPr lang="en-US" dirty="0" smtClean="0"/>
              <a:t>“L</a:t>
            </a:r>
            <a:r>
              <a:rPr lang="es-ES" dirty="0" smtClean="0"/>
              <a:t>es </a:t>
            </a:r>
            <a:r>
              <a:rPr lang="es-ES" dirty="0"/>
              <a:t>escribí que no anduvieran en compañía de ninguno que, llamándose hermano, es una persona inmoral, o avaro, o idólatra, o difamador, o borracho, o estafador. Con esa persona, ni siquiera </a:t>
            </a:r>
            <a:r>
              <a:rPr lang="es-ES" dirty="0" smtClean="0"/>
              <a:t>coman</a:t>
            </a:r>
            <a:r>
              <a:rPr lang="es-ES" dirty="0"/>
              <a:t> </a:t>
            </a:r>
            <a:r>
              <a:rPr lang="es-ES" dirty="0" smtClean="0"/>
              <a:t>… </a:t>
            </a:r>
            <a:r>
              <a:rPr lang="es-ES" dirty="0" smtClean="0">
                <a:solidFill>
                  <a:srgbClr val="0000CC"/>
                </a:solidFill>
              </a:rPr>
              <a:t>EXPULSEN </a:t>
            </a:r>
            <a:r>
              <a:rPr lang="es-ES" dirty="0">
                <a:solidFill>
                  <a:srgbClr val="0000CC"/>
                </a:solidFill>
              </a:rPr>
              <a:t>AL MALVADO DE ENTRE </a:t>
            </a:r>
            <a:r>
              <a:rPr lang="es-ES" dirty="0" smtClean="0">
                <a:solidFill>
                  <a:srgbClr val="0000CC"/>
                </a:solidFill>
              </a:rPr>
              <a:t>USTEDES</a:t>
            </a:r>
            <a:r>
              <a:rPr lang="en-US" dirty="0" smtClean="0"/>
              <a:t>.”</a:t>
            </a:r>
            <a:endParaRPr lang="en-US" dirty="0"/>
          </a:p>
        </p:txBody>
      </p:sp>
      <p:sp>
        <p:nvSpPr>
          <p:cNvPr id="4" name="Footer Placeholder 3"/>
          <p:cNvSpPr>
            <a:spLocks noGrp="1"/>
          </p:cNvSpPr>
          <p:nvPr>
            <p:ph type="ftr" sz="quarter" idx="11"/>
          </p:nvPr>
        </p:nvSpPr>
        <p:spPr/>
        <p:txBody>
          <a:bodyPr/>
          <a:lstStyle/>
          <a:p>
            <a:pPr algn="l" rtl="0"/>
            <a:r>
              <a:rPr lang="en-US"/>
              <a:t>Otoño 2016 – Embry Hills</a:t>
            </a:r>
            <a:endParaRPr lang="en-US" dirty="0"/>
          </a:p>
        </p:txBody>
      </p:sp>
      <p:sp>
        <p:nvSpPr>
          <p:cNvPr id="5" name="Slide Number Placeholder 4"/>
          <p:cNvSpPr>
            <a:spLocks noGrp="1"/>
          </p:cNvSpPr>
          <p:nvPr>
            <p:ph type="sldNum" sz="quarter" idx="12"/>
          </p:nvPr>
        </p:nvSpPr>
        <p:spPr/>
        <p:txBody>
          <a:bodyPr/>
          <a:lstStyle/>
          <a:p>
            <a:pPr algn="l" rtl="0"/>
            <a:fld id="{0EA2A63B-FBD4-445B-90B6-CB2DE89400B4}" type="slidenum">
              <a:rPr lang="en-US" smtClean="0"/>
              <a:pPr algn="l" rtl="0"/>
              <a:t>45</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Tree>
    <p:extLst>
      <p:ext uri="{BB962C8B-B14F-4D97-AF65-F5344CB8AC3E}">
        <p14:creationId xmlns:p14="http://schemas.microsoft.com/office/powerpoint/2010/main" val="160472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432408" y="-3124200"/>
            <a:ext cx="6759591" cy="6759591"/>
          </a:xfrm>
          <a:prstGeom prst="rect">
            <a:avLst/>
          </a:prstGeom>
        </p:spPr>
      </p:pic>
      <p:sp>
        <p:nvSpPr>
          <p:cNvPr id="2" name="Title 1"/>
          <p:cNvSpPr>
            <a:spLocks noGrp="1"/>
          </p:cNvSpPr>
          <p:nvPr>
            <p:ph type="title"/>
          </p:nvPr>
        </p:nvSpPr>
        <p:spPr>
          <a:xfrm>
            <a:off x="243397" y="484051"/>
            <a:ext cx="5181665" cy="496009"/>
          </a:xfrm>
        </p:spPr>
        <p:txBody>
          <a:bodyPr/>
          <a:lstStyle/>
          <a:p>
            <a:pPr algn="l" rtl="0"/>
            <a:r>
              <a:rPr lang="en-US" sz="3600" dirty="0"/>
              <a:t>Capítulo 14 – Alimentos limpios e inmundos</a:t>
            </a:r>
          </a:p>
        </p:txBody>
      </p:sp>
      <p:sp>
        <p:nvSpPr>
          <p:cNvPr id="3" name="Content Placeholder 2"/>
          <p:cNvSpPr>
            <a:spLocks noGrp="1"/>
          </p:cNvSpPr>
          <p:nvPr>
            <p:ph idx="1"/>
          </p:nvPr>
        </p:nvSpPr>
        <p:spPr>
          <a:xfrm>
            <a:off x="158885" y="1219200"/>
            <a:ext cx="5273523" cy="5962271"/>
          </a:xfrm>
        </p:spPr>
        <p:txBody>
          <a:bodyPr>
            <a:normAutofit/>
          </a:bodyPr>
          <a:lstStyle/>
          <a:p>
            <a:pPr marL="0" indent="0" algn="l" rtl="0">
              <a:buNone/>
            </a:pPr>
            <a:r>
              <a:rPr lang="en-US" sz="2000" b="1" i="1" dirty="0">
                <a:solidFill>
                  <a:srgbClr val="0000CC"/>
                </a:solidFill>
              </a:rPr>
              <a:t>Preguntas</a:t>
            </a:r>
          </a:p>
          <a:p>
            <a:pPr algn="l" rtl="0"/>
            <a:r>
              <a:rPr lang="en-US" sz="2000" dirty="0" smtClean="0"/>
              <a:t>¿</a:t>
            </a:r>
            <a:r>
              <a:rPr lang="en-US" sz="2000" dirty="0" err="1" smtClean="0"/>
              <a:t>Mandado</a:t>
            </a:r>
            <a:r>
              <a:rPr lang="en-US" sz="2000" dirty="0" smtClean="0"/>
              <a:t> </a:t>
            </a:r>
            <a:r>
              <a:rPr lang="en-US" sz="2000" dirty="0" err="1"/>
              <a:t>por</a:t>
            </a:r>
            <a:r>
              <a:rPr lang="en-US" sz="2000" dirty="0"/>
              <a:t> razones de salud (higiene o nutrición)?</a:t>
            </a:r>
          </a:p>
          <a:p>
            <a:pPr lvl="1" algn="l" rtl="0"/>
            <a:r>
              <a:rPr lang="en-US" sz="1800" dirty="0"/>
              <a:t>Ver Dt 7:15 y Ex 15:26 (ninguna de estas enfermedades)</a:t>
            </a:r>
          </a:p>
          <a:p>
            <a:pPr algn="l" rtl="0"/>
            <a:r>
              <a:rPr lang="en-US" sz="2000" dirty="0"/>
              <a:t>¿Sigue siendo vinculante hoy?</a:t>
            </a:r>
          </a:p>
          <a:p>
            <a:pPr algn="l" rtl="0"/>
            <a:r>
              <a:rPr lang="en-US" sz="2000" dirty="0"/>
              <a:t>¿</a:t>
            </a:r>
            <a:r>
              <a:rPr lang="en-US" sz="2000" dirty="0" err="1" smtClean="0"/>
              <a:t>Sigue</a:t>
            </a:r>
            <a:r>
              <a:rPr lang="en-US" sz="2000" dirty="0" smtClean="0"/>
              <a:t> </a:t>
            </a:r>
            <a:r>
              <a:rPr lang="en-US" sz="2000" dirty="0"/>
              <a:t>siendo un buen consejo hoy?</a:t>
            </a:r>
          </a:p>
          <a:p>
            <a:pPr algn="l" rtl="0"/>
            <a:endParaRPr lang="en-US" sz="2000" dirty="0"/>
          </a:p>
        </p:txBody>
      </p:sp>
      <p:sp>
        <p:nvSpPr>
          <p:cNvPr id="4" name="Footer Placeholder 3"/>
          <p:cNvSpPr>
            <a:spLocks noGrp="1"/>
          </p:cNvSpPr>
          <p:nvPr>
            <p:ph type="ftr" sz="quarter" idx="11"/>
          </p:nvPr>
        </p:nvSpPr>
        <p:spPr/>
        <p:txBody>
          <a:bodyPr/>
          <a:lstStyle/>
          <a:p>
            <a:pPr algn="l" rtl="0"/>
            <a:r>
              <a:rPr lang="en-US"/>
              <a:t>Otoño 2016 – Embry Hills</a:t>
            </a:r>
            <a:endParaRPr lang="en-US" dirty="0"/>
          </a:p>
        </p:txBody>
      </p:sp>
      <p:sp>
        <p:nvSpPr>
          <p:cNvPr id="5" name="Slide Number Placeholder 4"/>
          <p:cNvSpPr>
            <a:spLocks noGrp="1"/>
          </p:cNvSpPr>
          <p:nvPr>
            <p:ph type="sldNum" sz="quarter" idx="12"/>
          </p:nvPr>
        </p:nvSpPr>
        <p:spPr/>
        <p:txBody>
          <a:bodyPr/>
          <a:lstStyle/>
          <a:p>
            <a:pPr algn="l" rtl="0"/>
            <a:fld id="{0EA2A63B-FBD4-445B-90B6-CB2DE89400B4}" type="slidenum">
              <a:rPr lang="en-US" smtClean="0"/>
              <a:pPr algn="l" rtl="0"/>
              <a:t>46</a:t>
            </a:fld>
            <a:endParaRPr lang="en-US"/>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
        <p:nvSpPr>
          <p:cNvPr id="9" name="TextBox 8"/>
          <p:cNvSpPr txBox="1"/>
          <p:nvPr/>
        </p:nvSpPr>
        <p:spPr>
          <a:xfrm>
            <a:off x="277506" y="3738410"/>
            <a:ext cx="11914494" cy="3108543"/>
          </a:xfrm>
          <a:prstGeom prst="rect">
            <a:avLst/>
          </a:prstGeom>
          <a:noFill/>
        </p:spPr>
        <p:txBody>
          <a:bodyPr wrap="square" rtlCol="0">
            <a:spAutoFit/>
          </a:bodyPr>
          <a:lstStyle/>
          <a:p>
            <a:r>
              <a:rPr lang="en-US" sz="2000" b="1" i="1" dirty="0" err="1" smtClean="0">
                <a:solidFill>
                  <a:srgbClr val="0000CC"/>
                </a:solidFill>
              </a:rPr>
              <a:t>Respuestas</a:t>
            </a:r>
            <a:endParaRPr lang="en-US" sz="2000" b="1" i="1" dirty="0">
              <a:solidFill>
                <a:srgbClr val="0000CC"/>
              </a:solidFill>
            </a:endParaRPr>
          </a:p>
          <a:p>
            <a:pPr marL="342900" indent="-342900">
              <a:buFont typeface="Arial" panose="020B0604020202020204" pitchFamily="34" charset="0"/>
              <a:buChar char="•"/>
            </a:pPr>
            <a:r>
              <a:rPr lang="en-US" sz="2000" dirty="0"/>
              <a:t>Gen 7:2ss – </a:t>
            </a:r>
            <a:r>
              <a:rPr lang="en-US" sz="2000" dirty="0" err="1"/>
              <a:t>Animales</a:t>
            </a:r>
            <a:r>
              <a:rPr lang="en-US" sz="2000" dirty="0"/>
              <a:t> </a:t>
            </a:r>
            <a:r>
              <a:rPr lang="en-US" sz="2000" dirty="0" err="1"/>
              <a:t>limpios</a:t>
            </a:r>
            <a:r>
              <a:rPr lang="en-US" sz="2000" dirty="0"/>
              <a:t> e </a:t>
            </a:r>
            <a:r>
              <a:rPr lang="en-US" sz="2000" dirty="0" err="1"/>
              <a:t>inmundos</a:t>
            </a:r>
            <a:r>
              <a:rPr lang="en-US" sz="2000" dirty="0"/>
              <a:t> </a:t>
            </a:r>
            <a:r>
              <a:rPr lang="en-US" sz="2000" dirty="0" err="1"/>
              <a:t>identificados</a:t>
            </a:r>
            <a:r>
              <a:rPr lang="en-US" sz="2000" dirty="0"/>
              <a:t> </a:t>
            </a:r>
            <a:r>
              <a:rPr lang="en-US" sz="2000" dirty="0" err="1"/>
              <a:t>en</a:t>
            </a:r>
            <a:r>
              <a:rPr lang="en-US" sz="2000" dirty="0"/>
              <a:t> el </a:t>
            </a:r>
            <a:r>
              <a:rPr lang="en-US" sz="2000" dirty="0" err="1"/>
              <a:t>Diluvio</a:t>
            </a:r>
            <a:endParaRPr lang="en-US" sz="2000" dirty="0"/>
          </a:p>
          <a:p>
            <a:pPr marL="800100" lvl="1" indent="-342900">
              <a:buFont typeface="Arial" panose="020B0604020202020204" pitchFamily="34" charset="0"/>
              <a:buChar char="•"/>
            </a:pPr>
            <a:r>
              <a:rPr lang="en-US" dirty="0"/>
              <a:t>Pero </a:t>
            </a:r>
            <a:r>
              <a:rPr lang="en-US" dirty="0" err="1"/>
              <a:t>véase</a:t>
            </a:r>
            <a:r>
              <a:rPr lang="en-US" dirty="0"/>
              <a:t> </a:t>
            </a:r>
            <a:r>
              <a:rPr lang="en-US" dirty="0" err="1"/>
              <a:t>Génesis</a:t>
            </a:r>
            <a:r>
              <a:rPr lang="en-US" dirty="0"/>
              <a:t> 9:3… - “</a:t>
            </a:r>
            <a:r>
              <a:rPr lang="en-US" dirty="0" err="1"/>
              <a:t>todo</a:t>
            </a:r>
            <a:r>
              <a:rPr lang="en-US" dirty="0"/>
              <a:t> lo que se </a:t>
            </a:r>
            <a:r>
              <a:rPr lang="en-US" dirty="0" err="1"/>
              <a:t>mueve</a:t>
            </a:r>
            <a:r>
              <a:rPr lang="en-US" dirty="0"/>
              <a:t>… </a:t>
            </a:r>
            <a:r>
              <a:rPr lang="en-US" dirty="0" smtClean="0"/>
              <a:t>les </a:t>
            </a:r>
            <a:r>
              <a:rPr lang="en-US" dirty="0" err="1" smtClean="0"/>
              <a:t>será</a:t>
            </a:r>
            <a:r>
              <a:rPr lang="en-US" dirty="0" smtClean="0"/>
              <a:t> para </a:t>
            </a:r>
            <a:r>
              <a:rPr lang="en-US" dirty="0" err="1" smtClean="0"/>
              <a:t>alimento</a:t>
            </a:r>
            <a:r>
              <a:rPr lang="en-US" dirty="0"/>
              <a:t>”.</a:t>
            </a:r>
          </a:p>
          <a:p>
            <a:pPr marL="800100" lvl="1" indent="-342900">
              <a:buFont typeface="Arial" panose="020B0604020202020204" pitchFamily="34" charset="0"/>
              <a:buChar char="•"/>
            </a:pPr>
            <a:r>
              <a:rPr lang="en-US" dirty="0" err="1"/>
              <a:t>Génesis</a:t>
            </a:r>
            <a:r>
              <a:rPr lang="en-US" dirty="0"/>
              <a:t> 8:20 – </a:t>
            </a:r>
            <a:r>
              <a:rPr lang="en-US" dirty="0" err="1"/>
              <a:t>Relacionado</a:t>
            </a:r>
            <a:r>
              <a:rPr lang="en-US" dirty="0"/>
              <a:t> con el </a:t>
            </a:r>
            <a:r>
              <a:rPr lang="en-US" dirty="0" err="1" smtClean="0"/>
              <a:t>sacrificio</a:t>
            </a:r>
            <a:r>
              <a:rPr lang="en-US" dirty="0" smtClean="0"/>
              <a:t> (¿?)</a:t>
            </a:r>
            <a:endParaRPr lang="en-US" dirty="0"/>
          </a:p>
          <a:p>
            <a:pPr marL="342900" indent="-342900">
              <a:buFont typeface="Arial" panose="020B0604020202020204" pitchFamily="34" charset="0"/>
              <a:buChar char="•"/>
            </a:pPr>
            <a:r>
              <a:rPr lang="en-US" sz="2000" dirty="0"/>
              <a:t>Dt </a:t>
            </a:r>
            <a:r>
              <a:rPr lang="en-US" sz="2000" dirty="0" smtClean="0"/>
              <a:t>14:21 </a:t>
            </a:r>
            <a:r>
              <a:rPr lang="en-US" sz="2000" dirty="0"/>
              <a:t>– </a:t>
            </a:r>
            <a:r>
              <a:rPr lang="en-US" sz="2000" dirty="0" err="1"/>
              <a:t>Algunas</a:t>
            </a:r>
            <a:r>
              <a:rPr lang="en-US" sz="2000" dirty="0"/>
              <a:t> </a:t>
            </a:r>
            <a:r>
              <a:rPr lang="en-US" sz="2000" dirty="0" err="1"/>
              <a:t>leyes</a:t>
            </a:r>
            <a:r>
              <a:rPr lang="en-US" sz="2000" dirty="0"/>
              <a:t> no se </a:t>
            </a:r>
            <a:r>
              <a:rPr lang="en-US" sz="2000" dirty="0" err="1"/>
              <a:t>aplicaban</a:t>
            </a:r>
            <a:r>
              <a:rPr lang="en-US" sz="2000" dirty="0"/>
              <a:t> a </a:t>
            </a:r>
            <a:r>
              <a:rPr lang="en-US" sz="2000" dirty="0" err="1"/>
              <a:t>los</a:t>
            </a:r>
            <a:r>
              <a:rPr lang="en-US" sz="2000" dirty="0"/>
              <a:t> </a:t>
            </a:r>
            <a:r>
              <a:rPr lang="en-US" sz="2000" dirty="0" err="1"/>
              <a:t>extranjeros</a:t>
            </a:r>
            <a:endParaRPr lang="en-US" sz="2000" dirty="0"/>
          </a:p>
          <a:p>
            <a:pPr marL="342900" indent="-342900">
              <a:buFont typeface="Arial" panose="020B0604020202020204" pitchFamily="34" charset="0"/>
              <a:buChar char="•"/>
            </a:pPr>
            <a:r>
              <a:rPr lang="en-US" sz="2000" dirty="0" err="1"/>
              <a:t>Hechos</a:t>
            </a:r>
            <a:r>
              <a:rPr lang="en-US" sz="2000" dirty="0"/>
              <a:t> 10:15 – [</a:t>
            </a:r>
            <a:r>
              <a:rPr lang="en-US" sz="2000" dirty="0" err="1"/>
              <a:t>Visión</a:t>
            </a:r>
            <a:r>
              <a:rPr lang="en-US" sz="2000" dirty="0"/>
              <a:t> de Pedro] “Lo que Dios </a:t>
            </a:r>
            <a:r>
              <a:rPr lang="en-US" sz="2000" dirty="0" err="1"/>
              <a:t>limpió</a:t>
            </a:r>
            <a:r>
              <a:rPr lang="en-US" sz="2000" dirty="0"/>
              <a:t>…”</a:t>
            </a:r>
          </a:p>
          <a:p>
            <a:pPr marL="342900" indent="-342900">
              <a:buFont typeface="Arial" panose="020B0604020202020204" pitchFamily="34" charset="0"/>
              <a:buChar char="•"/>
            </a:pPr>
            <a:r>
              <a:rPr lang="en-US" sz="2000" dirty="0"/>
              <a:t>1 </a:t>
            </a:r>
            <a:r>
              <a:rPr lang="en-US" sz="2000" dirty="0" err="1"/>
              <a:t>Timoteo</a:t>
            </a:r>
            <a:r>
              <a:rPr lang="en-US" sz="2000" dirty="0"/>
              <a:t> 4:4 – </a:t>
            </a:r>
            <a:r>
              <a:rPr lang="en-US" sz="2000" dirty="0" smtClean="0"/>
              <a:t>“</a:t>
            </a:r>
            <a:r>
              <a:rPr lang="es-ES" sz="2000" dirty="0"/>
              <a:t>Porque todo lo creado por Dios es bueno y nada se debe </a:t>
            </a:r>
            <a:r>
              <a:rPr lang="es-ES" sz="2000" dirty="0" smtClean="0"/>
              <a:t>rechazar</a:t>
            </a:r>
            <a:r>
              <a:rPr lang="en-US" sz="2000" dirty="0" smtClean="0"/>
              <a:t>…”</a:t>
            </a:r>
            <a:endParaRPr lang="en-US" sz="2000" dirty="0"/>
          </a:p>
          <a:p>
            <a:pPr marL="342900" indent="-342900">
              <a:buFont typeface="Arial" panose="020B0604020202020204" pitchFamily="34" charset="0"/>
              <a:buChar char="•"/>
            </a:pPr>
            <a:r>
              <a:rPr lang="en-US" sz="2000" dirty="0"/>
              <a:t>Rom </a:t>
            </a:r>
            <a:r>
              <a:rPr lang="en-US" sz="2000" dirty="0" smtClean="0"/>
              <a:t>14:20 </a:t>
            </a:r>
            <a:r>
              <a:rPr lang="en-US" sz="2000" dirty="0"/>
              <a:t>– “</a:t>
            </a:r>
            <a:r>
              <a:rPr lang="en-US" sz="2000" dirty="0" err="1"/>
              <a:t>Todas</a:t>
            </a:r>
            <a:r>
              <a:rPr lang="en-US" sz="2000" dirty="0"/>
              <a:t> las </a:t>
            </a:r>
            <a:r>
              <a:rPr lang="en-US" sz="2000" dirty="0" err="1"/>
              <a:t>cosas</a:t>
            </a:r>
            <a:r>
              <a:rPr lang="en-US" sz="2000" dirty="0"/>
              <a:t> </a:t>
            </a:r>
            <a:r>
              <a:rPr lang="en-US" sz="2000" dirty="0" smtClean="0"/>
              <a:t>son </a:t>
            </a:r>
            <a:r>
              <a:rPr lang="en-US" sz="2000" dirty="0" err="1" smtClean="0"/>
              <a:t>limpias</a:t>
            </a:r>
            <a:r>
              <a:rPr lang="en-US" sz="2000" dirty="0"/>
              <a:t>…”</a:t>
            </a:r>
          </a:p>
          <a:p>
            <a:pPr marL="342900" indent="-342900">
              <a:buFont typeface="Arial" panose="020B0604020202020204" pitchFamily="34" charset="0"/>
              <a:buChar char="•"/>
            </a:pPr>
            <a:r>
              <a:rPr lang="en-US" sz="2000" dirty="0"/>
              <a:t>Marcos 7:19 – </a:t>
            </a:r>
            <a:r>
              <a:rPr lang="en-US" sz="2000" dirty="0" smtClean="0"/>
              <a:t>“…</a:t>
            </a:r>
            <a:r>
              <a:rPr lang="es-ES" sz="2000" dirty="0"/>
              <a:t>Jesús declaró así limpios todos los </a:t>
            </a:r>
            <a:r>
              <a:rPr lang="es-ES" sz="2000" dirty="0" smtClean="0"/>
              <a:t>alimentos</a:t>
            </a:r>
            <a:r>
              <a:rPr lang="en-US" sz="2000" dirty="0" smtClean="0"/>
              <a:t>”.</a:t>
            </a:r>
            <a:endParaRPr lang="en-US" sz="2000" dirty="0"/>
          </a:p>
          <a:p>
            <a:endParaRPr lang="en-US" sz="2000" dirty="0"/>
          </a:p>
        </p:txBody>
      </p:sp>
    </p:spTree>
    <p:extLst>
      <p:ext uri="{BB962C8B-B14F-4D97-AF65-F5344CB8AC3E}">
        <p14:creationId xmlns:p14="http://schemas.microsoft.com/office/powerpoint/2010/main" val="244922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396" y="113591"/>
            <a:ext cx="8824404" cy="496009"/>
          </a:xfrm>
        </p:spPr>
        <p:txBody>
          <a:bodyPr/>
          <a:lstStyle/>
          <a:p>
            <a:pPr algn="l" rtl="0"/>
            <a:r>
              <a:rPr lang="en-US" dirty="0"/>
              <a:t>Capítulo 14 – 3 Clases de Diezmos</a:t>
            </a:r>
          </a:p>
        </p:txBody>
      </p:sp>
      <p:sp>
        <p:nvSpPr>
          <p:cNvPr id="3" name="Content Placeholder 2"/>
          <p:cNvSpPr>
            <a:spLocks noGrp="1"/>
          </p:cNvSpPr>
          <p:nvPr>
            <p:ph idx="1"/>
          </p:nvPr>
        </p:nvSpPr>
        <p:spPr>
          <a:xfrm>
            <a:off x="381000" y="826885"/>
            <a:ext cx="11506199" cy="5831367"/>
          </a:xfrm>
        </p:spPr>
        <p:txBody>
          <a:bodyPr>
            <a:normAutofit lnSpcReduction="10000"/>
          </a:bodyPr>
          <a:lstStyle/>
          <a:p>
            <a:pPr marL="457200" indent="-457200">
              <a:buFont typeface="+mj-lt"/>
              <a:buAutoNum type="arabicPeriod"/>
            </a:pPr>
            <a:r>
              <a:rPr lang="en-US" sz="3200" b="1" dirty="0">
                <a:solidFill>
                  <a:srgbClr val="0000CC"/>
                </a:solidFill>
              </a:rPr>
              <a:t>Diezmos de </a:t>
            </a:r>
            <a:r>
              <a:rPr lang="en-US" sz="3200" b="1" dirty="0" err="1" smtClean="0">
                <a:solidFill>
                  <a:srgbClr val="0000CC"/>
                </a:solidFill>
              </a:rPr>
              <a:t>sacrificio</a:t>
            </a:r>
            <a:r>
              <a:rPr lang="en-US" sz="3200" b="1" dirty="0" smtClean="0">
                <a:solidFill>
                  <a:srgbClr val="0000CC"/>
                </a:solidFill>
              </a:rPr>
              <a:t> </a:t>
            </a:r>
            <a:r>
              <a:rPr lang="en-US" sz="3200" dirty="0" smtClean="0"/>
              <a:t>(</a:t>
            </a:r>
            <a:r>
              <a:rPr lang="en-US" sz="3200" dirty="0" err="1" smtClean="0"/>
              <a:t>Números</a:t>
            </a:r>
            <a:r>
              <a:rPr lang="en-US" sz="3200" dirty="0" smtClean="0"/>
              <a:t> 18:21</a:t>
            </a:r>
            <a:r>
              <a:rPr lang="en-US" sz="3200" dirty="0"/>
              <a:t>, 24) – “</a:t>
            </a:r>
            <a:r>
              <a:rPr lang="en-US" sz="3200" b="1" baseline="30000" dirty="0" smtClean="0"/>
              <a:t>21 </a:t>
            </a:r>
            <a:r>
              <a:rPr lang="es-ES" sz="3200" dirty="0"/>
              <a:t>Ten en cuenta que Yo he dado a los hijos de Leví todos los diezmos en Israel por heredad, a cambio de su ministerio en el cual sirven, el ministerio de la tienda de </a:t>
            </a:r>
            <a:r>
              <a:rPr lang="es-ES" sz="3200" dirty="0" smtClean="0"/>
              <a:t>reunión</a:t>
            </a:r>
            <a:r>
              <a:rPr lang="en-US" sz="3200" dirty="0" smtClean="0"/>
              <a:t>… </a:t>
            </a:r>
            <a:r>
              <a:rPr lang="en-US" sz="3200" b="1" baseline="30000" dirty="0" smtClean="0"/>
              <a:t>24 </a:t>
            </a:r>
            <a:r>
              <a:rPr lang="es-ES" sz="3200" dirty="0"/>
              <a:t>Porque el diezmo de los israelitas, el cual ofrecen como ofrenda al SEÑOR, </a:t>
            </a:r>
            <a:r>
              <a:rPr lang="es-ES" sz="3200" b="1" dirty="0">
                <a:solidFill>
                  <a:srgbClr val="FF0000"/>
                </a:solidFill>
              </a:rPr>
              <a:t>Yo lo he dado a los levitas </a:t>
            </a:r>
            <a:r>
              <a:rPr lang="es-ES" sz="3200" dirty="0"/>
              <a:t>por heredad; por tanto, en cuanto a ellos he dicho: “Entre los israelitas no tendrán </a:t>
            </a:r>
            <a:r>
              <a:rPr lang="es-ES" sz="3200" dirty="0" smtClean="0"/>
              <a:t>hereda</a:t>
            </a:r>
            <a:r>
              <a:rPr lang="en-US" sz="3200" dirty="0"/>
              <a:t>d</a:t>
            </a:r>
            <a:r>
              <a:rPr lang="en-US" sz="3200" dirty="0" smtClean="0"/>
              <a:t>” </a:t>
            </a:r>
            <a:r>
              <a:rPr lang="en-US" sz="3200" dirty="0"/>
              <a:t>(y ver Génesis 14:18-20)</a:t>
            </a:r>
          </a:p>
          <a:p>
            <a:pPr marL="457200" indent="-457200">
              <a:buFont typeface="+mj-lt"/>
              <a:buAutoNum type="arabicPeriod"/>
            </a:pPr>
            <a:r>
              <a:rPr lang="en-US" sz="3200" b="1" dirty="0" err="1" smtClean="0">
                <a:solidFill>
                  <a:srgbClr val="0000CC"/>
                </a:solidFill>
              </a:rPr>
              <a:t>Diezmo</a:t>
            </a:r>
            <a:r>
              <a:rPr lang="en-US" sz="3200" b="1" dirty="0" smtClean="0">
                <a:solidFill>
                  <a:srgbClr val="0000CC"/>
                </a:solidFill>
              </a:rPr>
              <a:t> </a:t>
            </a:r>
            <a:r>
              <a:rPr lang="en-US" sz="3200" b="1" dirty="0">
                <a:solidFill>
                  <a:srgbClr val="0000CC"/>
                </a:solidFill>
              </a:rPr>
              <a:t>de </a:t>
            </a:r>
            <a:r>
              <a:rPr lang="en-US" sz="3200" b="1" dirty="0" err="1" smtClean="0">
                <a:solidFill>
                  <a:srgbClr val="0000CC"/>
                </a:solidFill>
              </a:rPr>
              <a:t>regocijo</a:t>
            </a:r>
            <a:r>
              <a:rPr lang="en-US" sz="3200" b="1" dirty="0" smtClean="0">
                <a:solidFill>
                  <a:srgbClr val="0000CC"/>
                </a:solidFill>
              </a:rPr>
              <a:t> </a:t>
            </a:r>
            <a:r>
              <a:rPr lang="en-US" sz="3200" dirty="0" smtClean="0"/>
              <a:t>(</a:t>
            </a:r>
            <a:r>
              <a:rPr lang="en-US" sz="3200" dirty="0"/>
              <a:t>26) – </a:t>
            </a:r>
            <a:r>
              <a:rPr lang="en-US" sz="3200" dirty="0" smtClean="0"/>
              <a:t>“…</a:t>
            </a:r>
            <a:r>
              <a:rPr lang="es-ES" sz="3200" dirty="0"/>
              <a:t>allí comerás en presencia del SEÑOR tu Dios, y </a:t>
            </a:r>
            <a:r>
              <a:rPr lang="es-ES" sz="3200" b="1" dirty="0">
                <a:solidFill>
                  <a:srgbClr val="FF0000"/>
                </a:solidFill>
              </a:rPr>
              <a:t>te alegrarás </a:t>
            </a:r>
            <a:r>
              <a:rPr lang="es-ES" sz="3200" dirty="0"/>
              <a:t>tú y tu casa. </a:t>
            </a:r>
            <a:r>
              <a:rPr lang="en-US" sz="3200" dirty="0" smtClean="0"/>
              <a:t>”</a:t>
            </a:r>
            <a:endParaRPr lang="en-US" sz="3200" dirty="0"/>
          </a:p>
          <a:p>
            <a:pPr marL="457200" indent="-457200">
              <a:buFont typeface="+mj-lt"/>
              <a:buAutoNum type="arabicPeriod"/>
            </a:pPr>
            <a:r>
              <a:rPr lang="en-US" sz="3200" b="1" dirty="0">
                <a:solidFill>
                  <a:srgbClr val="0000CC"/>
                </a:solidFill>
              </a:rPr>
              <a:t>Diezmo para </a:t>
            </a:r>
            <a:r>
              <a:rPr lang="en-US" sz="3200" b="1" dirty="0" err="1">
                <a:solidFill>
                  <a:srgbClr val="0000CC"/>
                </a:solidFill>
              </a:rPr>
              <a:t>los</a:t>
            </a:r>
            <a:r>
              <a:rPr lang="en-US" sz="3200" b="1" dirty="0">
                <a:solidFill>
                  <a:srgbClr val="0000CC"/>
                </a:solidFill>
              </a:rPr>
              <a:t> </a:t>
            </a:r>
            <a:r>
              <a:rPr lang="en-US" sz="3200" b="1" dirty="0" err="1" smtClean="0">
                <a:solidFill>
                  <a:srgbClr val="0000CC"/>
                </a:solidFill>
              </a:rPr>
              <a:t>pobres</a:t>
            </a:r>
            <a:r>
              <a:rPr lang="en-US" sz="3200" b="1" dirty="0" smtClean="0">
                <a:solidFill>
                  <a:srgbClr val="0000CC"/>
                </a:solidFill>
              </a:rPr>
              <a:t> </a:t>
            </a:r>
            <a:r>
              <a:rPr lang="en-US" sz="3200" dirty="0" smtClean="0"/>
              <a:t>(</a:t>
            </a:r>
            <a:r>
              <a:rPr lang="en-US" sz="3200" dirty="0"/>
              <a:t>28-29, y ver 26:12) – </a:t>
            </a:r>
            <a:r>
              <a:rPr lang="en-US" sz="3200" dirty="0" smtClean="0"/>
              <a:t>“</a:t>
            </a:r>
            <a:r>
              <a:rPr lang="es-ES" sz="3200" dirty="0"/>
              <a:t>Al fin de cada </a:t>
            </a:r>
            <a:r>
              <a:rPr lang="es-ES" sz="3200" u="sng" dirty="0"/>
              <a:t>tercer año</a:t>
            </a:r>
            <a:r>
              <a:rPr lang="en-US" sz="3200" dirty="0" smtClean="0"/>
              <a:t>…Y</a:t>
            </a:r>
            <a:r>
              <a:rPr lang="es-ES" sz="3200" dirty="0" smtClean="0"/>
              <a:t> </a:t>
            </a:r>
            <a:r>
              <a:rPr lang="es-ES" sz="3200" dirty="0"/>
              <a:t>vendrá el levita, que no tiene parte ni herencia contigo, también </a:t>
            </a:r>
            <a:r>
              <a:rPr lang="es-ES" sz="3200" b="1" dirty="0">
                <a:solidFill>
                  <a:srgbClr val="FF0000"/>
                </a:solidFill>
              </a:rPr>
              <a:t>el extranjero, el huérfano y la viuda que habitan en tus ciudades, y comerán y se </a:t>
            </a:r>
            <a:r>
              <a:rPr lang="es-ES" sz="3200" b="1" dirty="0" smtClean="0">
                <a:solidFill>
                  <a:srgbClr val="FF0000"/>
                </a:solidFill>
              </a:rPr>
              <a:t>saciarán</a:t>
            </a:r>
            <a:r>
              <a:rPr lang="en-US" sz="3200" dirty="0" smtClean="0"/>
              <a:t>”.</a:t>
            </a:r>
            <a:endParaRPr lang="en-US" sz="3200" dirty="0"/>
          </a:p>
        </p:txBody>
      </p:sp>
      <p:sp>
        <p:nvSpPr>
          <p:cNvPr id="4" name="Footer Placeholder 3"/>
          <p:cNvSpPr>
            <a:spLocks noGrp="1"/>
          </p:cNvSpPr>
          <p:nvPr>
            <p:ph type="ftr" sz="quarter" idx="11"/>
          </p:nvPr>
        </p:nvSpPr>
        <p:spPr/>
        <p:txBody>
          <a:bodyPr/>
          <a:lstStyle/>
          <a:p>
            <a:pPr algn="l" rtl="0"/>
            <a:r>
              <a:rPr lang="en-US" dirty="0" err="1"/>
              <a:t>Otoño</a:t>
            </a:r>
            <a:r>
              <a:rPr lang="en-US" dirty="0"/>
              <a:t> 2016 – Embry Hills</a:t>
            </a:r>
          </a:p>
        </p:txBody>
      </p:sp>
      <p:sp>
        <p:nvSpPr>
          <p:cNvPr id="5" name="Slide Number Placeholder 4"/>
          <p:cNvSpPr>
            <a:spLocks noGrp="1"/>
          </p:cNvSpPr>
          <p:nvPr>
            <p:ph type="sldNum" sz="quarter" idx="12"/>
          </p:nvPr>
        </p:nvSpPr>
        <p:spPr/>
        <p:txBody>
          <a:bodyPr/>
          <a:lstStyle/>
          <a:p>
            <a:pPr algn="l" rtl="0"/>
            <a:fld id="{0EA2A63B-FBD4-445B-90B6-CB2DE89400B4}" type="slidenum">
              <a:rPr lang="en-US" smtClean="0"/>
              <a:pPr algn="l" rtl="0"/>
              <a:t>47</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Tree>
    <p:extLst>
      <p:ext uri="{BB962C8B-B14F-4D97-AF65-F5344CB8AC3E}">
        <p14:creationId xmlns:p14="http://schemas.microsoft.com/office/powerpoint/2010/main" val="160236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sz="4400" dirty="0"/>
              <a:t>Capítulo 15 – Cultura sabática</a:t>
            </a:r>
          </a:p>
        </p:txBody>
      </p:sp>
      <p:sp>
        <p:nvSpPr>
          <p:cNvPr id="3" name="Content Placeholder 2"/>
          <p:cNvSpPr>
            <a:spLocks noGrp="1"/>
          </p:cNvSpPr>
          <p:nvPr>
            <p:ph idx="1"/>
          </p:nvPr>
        </p:nvSpPr>
        <p:spPr>
          <a:xfrm>
            <a:off x="457200" y="899100"/>
            <a:ext cx="11506200" cy="5958900"/>
          </a:xfrm>
        </p:spPr>
        <p:txBody>
          <a:bodyPr>
            <a:normAutofit/>
          </a:bodyPr>
          <a:lstStyle/>
          <a:p>
            <a:pPr algn="l" rtl="0"/>
            <a:r>
              <a:rPr lang="en-US" dirty="0"/>
              <a:t>¿Cuál sería el propósito de la </a:t>
            </a:r>
            <a:r>
              <a:rPr lang="en-US" dirty="0" err="1" smtClean="0"/>
              <a:t>remisión</a:t>
            </a:r>
            <a:r>
              <a:rPr lang="en-US" dirty="0" smtClean="0"/>
              <a:t> de </a:t>
            </a:r>
            <a:r>
              <a:rPr lang="en-US" dirty="0" err="1" smtClean="0"/>
              <a:t>deuda</a:t>
            </a:r>
            <a:r>
              <a:rPr lang="en-US" dirty="0" smtClean="0"/>
              <a:t> </a:t>
            </a:r>
            <a:r>
              <a:rPr lang="en-US" dirty="0" err="1" smtClean="0"/>
              <a:t>cada</a:t>
            </a:r>
            <a:r>
              <a:rPr lang="en-US" dirty="0" smtClean="0"/>
              <a:t> </a:t>
            </a:r>
            <a:r>
              <a:rPr lang="en-US" dirty="0" err="1" smtClean="0"/>
              <a:t>siete</a:t>
            </a:r>
            <a:r>
              <a:rPr lang="en-US" dirty="0" smtClean="0"/>
              <a:t> </a:t>
            </a:r>
            <a:r>
              <a:rPr lang="en-US" dirty="0" err="1" smtClean="0"/>
              <a:t>años</a:t>
            </a:r>
            <a:r>
              <a:rPr lang="en-US" dirty="0" smtClean="0"/>
              <a:t>?</a:t>
            </a:r>
            <a:endParaRPr lang="en-US" dirty="0"/>
          </a:p>
          <a:p>
            <a:pPr lvl="1" algn="l" rtl="0"/>
            <a:r>
              <a:rPr lang="en-US" dirty="0"/>
              <a:t>Oportunidad renovada brindada (2)</a:t>
            </a:r>
          </a:p>
          <a:p>
            <a:pPr lvl="1" algn="l" rtl="0"/>
            <a:r>
              <a:rPr lang="en-US" dirty="0"/>
              <a:t>Vivir libre de deudas (ver 6) es el ideal</a:t>
            </a:r>
          </a:p>
          <a:p>
            <a:pPr algn="l" rtl="0"/>
            <a:r>
              <a:rPr lang="en-US" dirty="0"/>
              <a:t>¿Se eliminaría la pobreza (</a:t>
            </a:r>
            <a:r>
              <a:rPr lang="en-US" dirty="0" err="1"/>
              <a:t>ver</a:t>
            </a:r>
            <a:r>
              <a:rPr lang="en-US" dirty="0"/>
              <a:t> </a:t>
            </a:r>
            <a:r>
              <a:rPr lang="en-US" dirty="0" smtClean="0"/>
              <a:t>v. </a:t>
            </a:r>
            <a:r>
              <a:rPr lang="en-US" dirty="0"/>
              <a:t>4 y </a:t>
            </a:r>
            <a:r>
              <a:rPr lang="en-US" dirty="0" smtClean="0"/>
              <a:t>v. </a:t>
            </a:r>
            <a:r>
              <a:rPr lang="en-US" dirty="0"/>
              <a:t>11)?</a:t>
            </a:r>
          </a:p>
          <a:p>
            <a:pPr algn="l" rtl="0"/>
            <a:r>
              <a:rPr lang="en-US" dirty="0" err="1"/>
              <a:t>L</a:t>
            </a:r>
            <a:r>
              <a:rPr lang="en-US" dirty="0" err="1" smtClean="0"/>
              <a:t>eyes</a:t>
            </a:r>
            <a:r>
              <a:rPr lang="en-US" dirty="0" smtClean="0"/>
              <a:t> </a:t>
            </a:r>
            <a:r>
              <a:rPr lang="en-US" dirty="0"/>
              <a:t>de la esclavitud</a:t>
            </a:r>
          </a:p>
          <a:p>
            <a:pPr lvl="1" algn="l" rtl="0"/>
            <a:r>
              <a:rPr lang="en-US" dirty="0"/>
              <a:t>Un remedio/restitución </a:t>
            </a:r>
            <a:r>
              <a:rPr lang="en-US" dirty="0" err="1"/>
              <a:t>por</a:t>
            </a:r>
            <a:r>
              <a:rPr lang="en-US" dirty="0"/>
              <a:t> deuda/crimen (ver Ex 22:3)</a:t>
            </a:r>
          </a:p>
          <a:p>
            <a:pPr lvl="1" algn="l" rtl="0"/>
            <a:r>
              <a:rPr lang="en-US" dirty="0"/>
              <a:t>Podría ser un compromiso voluntario (ver Ex 21:3)</a:t>
            </a:r>
          </a:p>
          <a:p>
            <a:pPr lvl="1" algn="l" rtl="0"/>
            <a:r>
              <a:rPr lang="en-US" dirty="0"/>
              <a:t>Se podían comprar esclavos de otros (15:22)</a:t>
            </a:r>
          </a:p>
          <a:p>
            <a:pPr lvl="1" algn="l" rtl="0"/>
            <a:r>
              <a:rPr lang="en-US" dirty="0" err="1" smtClean="0"/>
              <a:t>Limitado</a:t>
            </a:r>
            <a:r>
              <a:rPr lang="en-US" dirty="0" smtClean="0"/>
              <a:t> al 7</a:t>
            </a:r>
            <a:r>
              <a:rPr lang="en-US" baseline="30000" dirty="0"/>
              <a:t>o</a:t>
            </a:r>
            <a:r>
              <a:rPr lang="en-US" baseline="30000" dirty="0" smtClean="0"/>
              <a:t> </a:t>
            </a:r>
            <a:r>
              <a:rPr lang="en-US" dirty="0" err="1" smtClean="0"/>
              <a:t>año</a:t>
            </a:r>
            <a:r>
              <a:rPr lang="en-US" dirty="0" smtClean="0"/>
              <a:t> </a:t>
            </a:r>
            <a:r>
              <a:rPr lang="en-US" dirty="0"/>
              <a:t>(15:12)</a:t>
            </a:r>
          </a:p>
          <a:p>
            <a:pPr lvl="2" algn="l" rtl="0"/>
            <a:r>
              <a:rPr lang="en-US" dirty="0"/>
              <a:t>"Paquete de indemnización" requerido al momento de la liberación</a:t>
            </a:r>
          </a:p>
          <a:p>
            <a:pPr lvl="1" algn="l" rtl="0"/>
            <a:r>
              <a:rPr lang="en-US" dirty="0"/>
              <a:t>La liberación no era obligatoria (15:16)</a:t>
            </a:r>
          </a:p>
          <a:p>
            <a:pPr algn="l" rtl="0"/>
            <a:r>
              <a:rPr lang="en-US" dirty="0"/>
              <a:t>Primogénito santificado a Dios</a:t>
            </a:r>
          </a:p>
          <a:p>
            <a:pPr lvl="1" algn="l" rtl="0"/>
            <a:r>
              <a:rPr lang="en-US" dirty="0"/>
              <a:t>Tenga en cuenta la distinción entre el animal con defectos (comido 'dentro de </a:t>
            </a:r>
            <a:r>
              <a:rPr lang="en-US" dirty="0" err="1" smtClean="0"/>
              <a:t>tus</a:t>
            </a:r>
            <a:r>
              <a:rPr lang="en-US" dirty="0" smtClean="0"/>
              <a:t> </a:t>
            </a:r>
            <a:r>
              <a:rPr lang="en-US" dirty="0" err="1" smtClean="0"/>
              <a:t>ciudades</a:t>
            </a:r>
            <a:r>
              <a:rPr lang="en-US" dirty="0" smtClean="0"/>
              <a:t>')</a:t>
            </a:r>
            <a:endParaRPr lang="en-US" dirty="0"/>
          </a:p>
        </p:txBody>
      </p:sp>
      <p:sp>
        <p:nvSpPr>
          <p:cNvPr id="4" name="Footer Placeholder 3"/>
          <p:cNvSpPr>
            <a:spLocks noGrp="1"/>
          </p:cNvSpPr>
          <p:nvPr>
            <p:ph type="ftr" sz="quarter" idx="11"/>
          </p:nvPr>
        </p:nvSpPr>
        <p:spPr/>
        <p:txBody>
          <a:bodyPr/>
          <a:lstStyle/>
          <a:p>
            <a:pPr algn="l" rtl="0"/>
            <a:r>
              <a:rPr lang="en-US"/>
              <a:t>Otoño 2016 – Embry Hills</a:t>
            </a:r>
            <a:endParaRPr lang="en-US" dirty="0"/>
          </a:p>
        </p:txBody>
      </p:sp>
      <p:sp>
        <p:nvSpPr>
          <p:cNvPr id="5" name="Slide Number Placeholder 4"/>
          <p:cNvSpPr>
            <a:spLocks noGrp="1"/>
          </p:cNvSpPr>
          <p:nvPr>
            <p:ph type="sldNum" sz="quarter" idx="12"/>
          </p:nvPr>
        </p:nvSpPr>
        <p:spPr/>
        <p:txBody>
          <a:bodyPr/>
          <a:lstStyle/>
          <a:p>
            <a:pPr algn="l" rtl="0"/>
            <a:fld id="{0EA2A63B-FBD4-445B-90B6-CB2DE89400B4}" type="slidenum">
              <a:rPr lang="en-US" smtClean="0"/>
              <a:pPr algn="l" rtl="0"/>
              <a:t>48</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Tree>
    <p:extLst>
      <p:ext uri="{BB962C8B-B14F-4D97-AF65-F5344CB8AC3E}">
        <p14:creationId xmlns:p14="http://schemas.microsoft.com/office/powerpoint/2010/main" val="9162223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alendario hebreo | www.elhistoriador.es"/>
          <p:cNvPicPr/>
          <p:nvPr/>
        </p:nvPicPr>
        <p:blipFill>
          <a:blip r:embed="rId2">
            <a:extLst>
              <a:ext uri="{28A0092B-C50C-407E-A947-70E740481C1C}">
                <a14:useLocalDpi xmlns:a14="http://schemas.microsoft.com/office/drawing/2010/main" val="0"/>
              </a:ext>
            </a:extLst>
          </a:blip>
          <a:srcRect/>
          <a:stretch>
            <a:fillRect/>
          </a:stretch>
        </p:blipFill>
        <p:spPr bwMode="auto">
          <a:xfrm>
            <a:off x="4885845" y="1137470"/>
            <a:ext cx="7306155" cy="5259480"/>
          </a:xfrm>
          <a:prstGeom prst="rect">
            <a:avLst/>
          </a:prstGeom>
          <a:noFill/>
          <a:ln>
            <a:noFill/>
          </a:ln>
        </p:spPr>
      </p:pic>
      <p:sp>
        <p:nvSpPr>
          <p:cNvPr id="2" name="Title 1"/>
          <p:cNvSpPr>
            <a:spLocks noGrp="1"/>
          </p:cNvSpPr>
          <p:nvPr>
            <p:ph type="title"/>
          </p:nvPr>
        </p:nvSpPr>
        <p:spPr/>
        <p:txBody>
          <a:bodyPr/>
          <a:lstStyle/>
          <a:p>
            <a:pPr algn="l" rtl="0"/>
            <a:r>
              <a:rPr lang="en-US" dirty="0"/>
              <a:t>Capítulo 16 – Las </a:t>
            </a:r>
            <a:r>
              <a:rPr lang="en-US" dirty="0" err="1"/>
              <a:t>t</a:t>
            </a:r>
            <a:r>
              <a:rPr lang="en-US" dirty="0" err="1" smtClean="0"/>
              <a:t>res</a:t>
            </a:r>
            <a:r>
              <a:rPr lang="en-US" dirty="0" smtClean="0"/>
              <a:t> </a:t>
            </a:r>
            <a:r>
              <a:rPr lang="en-US" dirty="0"/>
              <a:t>f</a:t>
            </a:r>
            <a:r>
              <a:rPr lang="en-US" dirty="0" smtClean="0"/>
              <a:t>iestas</a:t>
            </a:r>
            <a:endParaRPr lang="en-US" dirty="0"/>
          </a:p>
        </p:txBody>
      </p:sp>
      <p:sp>
        <p:nvSpPr>
          <p:cNvPr id="3" name="Content Placeholder 2"/>
          <p:cNvSpPr>
            <a:spLocks noGrp="1"/>
          </p:cNvSpPr>
          <p:nvPr>
            <p:ph idx="1"/>
          </p:nvPr>
        </p:nvSpPr>
        <p:spPr>
          <a:xfrm>
            <a:off x="483093" y="1026633"/>
            <a:ext cx="5460507" cy="5450367"/>
          </a:xfrm>
        </p:spPr>
        <p:txBody>
          <a:bodyPr>
            <a:normAutofit/>
          </a:bodyPr>
          <a:lstStyle/>
          <a:p>
            <a:pPr algn="l" rtl="0"/>
            <a:r>
              <a:rPr lang="en-US" sz="3200" b="1" dirty="0" smtClean="0">
                <a:solidFill>
                  <a:srgbClr val="0000CC"/>
                </a:solidFill>
              </a:rPr>
              <a:t>Pascua </a:t>
            </a:r>
            <a:r>
              <a:rPr lang="en-US" sz="3200" dirty="0" smtClean="0"/>
              <a:t>(</a:t>
            </a:r>
            <a:r>
              <a:rPr lang="en-US" sz="3200" dirty="0" err="1"/>
              <a:t>m</a:t>
            </a:r>
            <a:r>
              <a:rPr lang="en-US" sz="3200" dirty="0" err="1" smtClean="0"/>
              <a:t>arzo-abril</a:t>
            </a:r>
            <a:r>
              <a:rPr lang="en-US" sz="3200" dirty="0"/>
              <a:t>)</a:t>
            </a:r>
          </a:p>
          <a:p>
            <a:pPr lvl="1" algn="l" rtl="0"/>
            <a:r>
              <a:rPr lang="en-US" sz="2800" dirty="0"/>
              <a:t>Inicio del año</a:t>
            </a:r>
          </a:p>
          <a:p>
            <a:pPr lvl="1" algn="l" rtl="0"/>
            <a:r>
              <a:rPr lang="en-US" sz="2800" dirty="0"/>
              <a:t>Panes sin levadura (siete días)</a:t>
            </a:r>
          </a:p>
          <a:p>
            <a:pPr lvl="1" algn="l" rtl="0"/>
            <a:r>
              <a:rPr lang="en-US" sz="2800" dirty="0"/>
              <a:t>Cordero sacrificado y comido</a:t>
            </a:r>
          </a:p>
          <a:p>
            <a:pPr algn="l" rtl="0"/>
            <a:r>
              <a:rPr lang="en-US" sz="3200" b="1" dirty="0" err="1" smtClean="0">
                <a:solidFill>
                  <a:srgbClr val="0000CC"/>
                </a:solidFill>
              </a:rPr>
              <a:t>Semanas</a:t>
            </a:r>
            <a:r>
              <a:rPr lang="en-US" sz="3200" b="1" dirty="0" smtClean="0">
                <a:solidFill>
                  <a:srgbClr val="0000CC"/>
                </a:solidFill>
              </a:rPr>
              <a:t> </a:t>
            </a:r>
            <a:r>
              <a:rPr lang="en-US" sz="3200" dirty="0" smtClean="0"/>
              <a:t>(mayo-</a:t>
            </a:r>
            <a:r>
              <a:rPr lang="en-US" sz="3200" dirty="0" err="1" smtClean="0"/>
              <a:t>junio</a:t>
            </a:r>
            <a:r>
              <a:rPr lang="en-US" sz="3200" dirty="0"/>
              <a:t>)</a:t>
            </a:r>
          </a:p>
          <a:p>
            <a:pPr lvl="1" algn="l" rtl="0"/>
            <a:r>
              <a:rPr lang="en-US" sz="2800" dirty="0"/>
              <a:t>Comienzo de la </a:t>
            </a:r>
            <a:r>
              <a:rPr lang="en-US" sz="2800" dirty="0" err="1" smtClean="0"/>
              <a:t>cosecha</a:t>
            </a:r>
            <a:endParaRPr lang="en-US" sz="2800" dirty="0"/>
          </a:p>
          <a:p>
            <a:pPr algn="l" rtl="0"/>
            <a:r>
              <a:rPr lang="en-US" sz="3200" b="1" dirty="0" err="1" smtClean="0">
                <a:solidFill>
                  <a:srgbClr val="0000CC"/>
                </a:solidFill>
              </a:rPr>
              <a:t>Tabernáculos</a:t>
            </a:r>
            <a:r>
              <a:rPr lang="en-US" sz="3200" b="1" dirty="0" smtClean="0">
                <a:solidFill>
                  <a:srgbClr val="0000CC"/>
                </a:solidFill>
              </a:rPr>
              <a:t> </a:t>
            </a:r>
            <a:r>
              <a:rPr lang="en-US" sz="3200" dirty="0" smtClean="0"/>
              <a:t>(</a:t>
            </a:r>
            <a:r>
              <a:rPr lang="en-US" sz="3200" dirty="0"/>
              <a:t>septiembre-octubre)</a:t>
            </a:r>
          </a:p>
          <a:p>
            <a:pPr lvl="1" algn="l" rtl="0"/>
            <a:r>
              <a:rPr lang="en-US" sz="2800" dirty="0"/>
              <a:t>Conclusión de la cosecha</a:t>
            </a:r>
          </a:p>
          <a:p>
            <a:pPr lvl="1" algn="l" rtl="0"/>
            <a:endParaRPr lang="en-US" sz="2800" dirty="0"/>
          </a:p>
          <a:p>
            <a:pPr algn="l" rtl="0"/>
            <a:r>
              <a:rPr lang="en-US" sz="3200" dirty="0"/>
              <a:t>(Ver Levítico 23)</a:t>
            </a:r>
          </a:p>
        </p:txBody>
      </p:sp>
      <p:sp>
        <p:nvSpPr>
          <p:cNvPr id="4" name="Footer Placeholder 3"/>
          <p:cNvSpPr>
            <a:spLocks noGrp="1"/>
          </p:cNvSpPr>
          <p:nvPr>
            <p:ph type="ftr" sz="quarter" idx="11"/>
          </p:nvPr>
        </p:nvSpPr>
        <p:spPr/>
        <p:txBody>
          <a:bodyPr/>
          <a:lstStyle/>
          <a:p>
            <a:pPr algn="l" rtl="0"/>
            <a:r>
              <a:rPr lang="en-US"/>
              <a:t>Otoño 2016 – Embry Hills</a:t>
            </a:r>
            <a:endParaRPr lang="en-US" dirty="0"/>
          </a:p>
        </p:txBody>
      </p:sp>
      <p:sp>
        <p:nvSpPr>
          <p:cNvPr id="5" name="Slide Number Placeholder 4"/>
          <p:cNvSpPr>
            <a:spLocks noGrp="1"/>
          </p:cNvSpPr>
          <p:nvPr>
            <p:ph type="sldNum" sz="quarter" idx="12"/>
          </p:nvPr>
        </p:nvSpPr>
        <p:spPr/>
        <p:txBody>
          <a:bodyPr/>
          <a:lstStyle/>
          <a:p>
            <a:pPr algn="l" rtl="0"/>
            <a:fld id="{0EA2A63B-FBD4-445B-90B6-CB2DE89400B4}" type="slidenum">
              <a:rPr lang="en-US" smtClean="0"/>
              <a:pPr algn="l" rtl="0"/>
              <a:t>49</a:t>
            </a:fld>
            <a:endParaRPr lang="en-US"/>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Tree>
    <p:extLst>
      <p:ext uri="{BB962C8B-B14F-4D97-AF65-F5344CB8AC3E}">
        <p14:creationId xmlns:p14="http://schemas.microsoft.com/office/powerpoint/2010/main" val="27966230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rtl="0"/>
            <a:r>
              <a:rPr lang="en-US" dirty="0"/>
              <a:t>Antiguo Testamento Hebreo</a:t>
            </a:r>
          </a:p>
        </p:txBody>
      </p:sp>
      <p:sp>
        <p:nvSpPr>
          <p:cNvPr id="4" name="Footer Placeholder 3"/>
          <p:cNvSpPr>
            <a:spLocks noGrp="1"/>
          </p:cNvSpPr>
          <p:nvPr>
            <p:ph type="ftr" sz="quarter" idx="11"/>
          </p:nvPr>
        </p:nvSpPr>
        <p:spPr/>
        <p:txBody>
          <a:bodyPr/>
          <a:lstStyle/>
          <a:p>
            <a:pPr algn="l" rtl="0"/>
            <a:r>
              <a:rPr lang="en-US"/>
              <a:t>Otoño 2016 – Embry Hills</a:t>
            </a:r>
            <a:endParaRPr lang="en-US" dirty="0"/>
          </a:p>
        </p:txBody>
      </p:sp>
      <p:sp>
        <p:nvSpPr>
          <p:cNvPr id="5" name="Slide Number Placeholder 4"/>
          <p:cNvSpPr>
            <a:spLocks noGrp="1"/>
          </p:cNvSpPr>
          <p:nvPr>
            <p:ph type="sldNum" sz="quarter" idx="12"/>
          </p:nvPr>
        </p:nvSpPr>
        <p:spPr/>
        <p:txBody>
          <a:bodyPr/>
          <a:lstStyle/>
          <a:p>
            <a:fld id="{0EA2A63B-FBD4-445B-90B6-CB2DE89400B4}" type="slidenum">
              <a:rPr lang="en-US" smtClean="0"/>
              <a:pPr algn="l" rtl="0"/>
              <a:t>5</a:t>
            </a:fld>
            <a:endParaRPr lang="en-US"/>
          </a:p>
        </p:txBody>
      </p:sp>
      <p:sp>
        <p:nvSpPr>
          <p:cNvPr id="7" name="TextBox 6"/>
          <p:cNvSpPr txBox="1"/>
          <p:nvPr/>
        </p:nvSpPr>
        <p:spPr>
          <a:xfrm>
            <a:off x="8961300" y="1100832"/>
            <a:ext cx="3200401" cy="5262979"/>
          </a:xfrm>
          <a:prstGeom prst="rect">
            <a:avLst/>
          </a:prstGeom>
          <a:solidFill>
            <a:srgbClr val="FFFF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s-ES" sz="2400" dirty="0"/>
              <a:t>Después Jesús les dijo: «Esto es lo que Yo les decía cuando todavía estaba con ustedes: que era necesario que se cumpliera todo lo que sobre Mí está escrito en la</a:t>
            </a:r>
            <a:r>
              <a:rPr lang="es-ES" sz="2400" b="1" dirty="0"/>
              <a:t> ley de Moisés</a:t>
            </a:r>
            <a:r>
              <a:rPr lang="es-ES" sz="2400" dirty="0"/>
              <a:t>, en los </a:t>
            </a:r>
            <a:r>
              <a:rPr lang="es-ES" sz="2400" b="1" dirty="0"/>
              <a:t>profetas</a:t>
            </a:r>
            <a:r>
              <a:rPr lang="es-ES" sz="2400" dirty="0"/>
              <a:t> y en los </a:t>
            </a:r>
            <a:r>
              <a:rPr lang="es-ES" sz="2400" b="1" dirty="0"/>
              <a:t>Salmos</a:t>
            </a:r>
            <a:r>
              <a:rPr lang="es-ES" sz="2400" dirty="0"/>
              <a:t>». </a:t>
            </a:r>
            <a:r>
              <a:rPr lang="es-ES" sz="2400" dirty="0" smtClean="0"/>
              <a:t>45</a:t>
            </a:r>
            <a:r>
              <a:rPr lang="es-ES" sz="2400" dirty="0"/>
              <a:t>  Entonces les abrió la mente para que comprendieran las Escrituras, </a:t>
            </a:r>
            <a:r>
              <a:rPr lang="en-US" sz="2400" dirty="0"/>
              <a:t/>
            </a:r>
            <a:br>
              <a:rPr lang="en-US" sz="2400" dirty="0"/>
            </a:br>
            <a:r>
              <a:rPr lang="en-US" sz="2400" dirty="0"/>
              <a:t>(</a:t>
            </a:r>
            <a:r>
              <a:rPr lang="en-US" sz="2400" dirty="0" err="1"/>
              <a:t>Lc</a:t>
            </a:r>
            <a:r>
              <a:rPr lang="en-US" sz="2400" dirty="0"/>
              <a:t> </a:t>
            </a:r>
            <a:r>
              <a:rPr lang="en-US" sz="2400" dirty="0" smtClean="0"/>
              <a:t>24:44-45</a:t>
            </a:r>
            <a:r>
              <a:rPr lang="en-US" sz="2400" dirty="0"/>
              <a:t>)</a:t>
            </a: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pic>
        <p:nvPicPr>
          <p:cNvPr id="3" name="Picture 2"/>
          <p:cNvPicPr>
            <a:picLocks noChangeAspect="1"/>
          </p:cNvPicPr>
          <p:nvPr/>
        </p:nvPicPr>
        <p:blipFill>
          <a:blip r:embed="rId3"/>
          <a:stretch>
            <a:fillRect/>
          </a:stretch>
        </p:blipFill>
        <p:spPr>
          <a:xfrm>
            <a:off x="-42334" y="1100832"/>
            <a:ext cx="9015765" cy="5071368"/>
          </a:xfrm>
          <a:prstGeom prst="rect">
            <a:avLst/>
          </a:prstGeom>
        </p:spPr>
      </p:pic>
    </p:spTree>
    <p:extLst>
      <p:ext uri="{BB962C8B-B14F-4D97-AF65-F5344CB8AC3E}">
        <p14:creationId xmlns:p14="http://schemas.microsoft.com/office/powerpoint/2010/main" val="1370330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228"/>
            <a:ext cx="12192000" cy="684877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Footer Placeholder 1"/>
          <p:cNvSpPr>
            <a:spLocks noGrp="1"/>
          </p:cNvSpPr>
          <p:nvPr>
            <p:ph type="ftr" sz="quarter" idx="11"/>
          </p:nvPr>
        </p:nvSpPr>
        <p:spPr/>
        <p:txBody>
          <a:bodyPr/>
          <a:lstStyle/>
          <a:p>
            <a:pPr algn="l" rtl="0"/>
            <a:r>
              <a:rPr lang="en-US" dirty="0"/>
              <a:t>Otoño 2016 – Embry Hills</a:t>
            </a:r>
          </a:p>
        </p:txBody>
      </p:sp>
      <p:sp>
        <p:nvSpPr>
          <p:cNvPr id="3" name="Slide Number Placeholder 2"/>
          <p:cNvSpPr>
            <a:spLocks noGrp="1"/>
          </p:cNvSpPr>
          <p:nvPr>
            <p:ph type="sldNum" sz="quarter" idx="12"/>
          </p:nvPr>
        </p:nvSpPr>
        <p:spPr/>
        <p:txBody>
          <a:bodyPr/>
          <a:lstStyle/>
          <a:p>
            <a:pPr algn="l" rtl="0"/>
            <a:fld id="{0EA2A63B-FBD4-445B-90B6-CB2DE89400B4}" type="slidenum">
              <a:rPr lang="en-US" smtClean="0"/>
              <a:t>50</a:t>
            </a:fld>
            <a:endParaRPr lang="en-US" dirty="0"/>
          </a:p>
        </p:txBody>
      </p:sp>
      <p:pic>
        <p:nvPicPr>
          <p:cNvPr id="5" name="Picture 4">
            <a:hlinkClick r:id="rId2"/>
          </p:cNvPr>
          <p:cNvPicPr>
            <a:picLocks noChangeAspect="1"/>
          </p:cNvPicPr>
          <p:nvPr/>
        </p:nvPicPr>
        <p:blipFill>
          <a:blip r:embed="rId3"/>
          <a:stretch>
            <a:fillRect/>
          </a:stretch>
        </p:blipFill>
        <p:spPr>
          <a:xfrm>
            <a:off x="1467365" y="29509"/>
            <a:ext cx="9296400" cy="6860528"/>
          </a:xfrm>
          <a:prstGeom prst="rect">
            <a:avLst/>
          </a:prstGeom>
        </p:spPr>
      </p:pic>
      <p:sp>
        <p:nvSpPr>
          <p:cNvPr id="4" name="Rectangle 3"/>
          <p:cNvSpPr/>
          <p:nvPr/>
        </p:nvSpPr>
        <p:spPr>
          <a:xfrm>
            <a:off x="4128511" y="6492813"/>
            <a:ext cx="4330994" cy="338554"/>
          </a:xfrm>
          <a:prstGeom prst="rect">
            <a:avLst/>
          </a:prstGeom>
        </p:spPr>
        <p:txBody>
          <a:bodyPr wrap="none">
            <a:spAutoFit/>
          </a:bodyPr>
          <a:lstStyle/>
          <a:p>
            <a:r>
              <a:rPr lang="en-US" sz="1600" dirty="0">
                <a:solidFill>
                  <a:schemeClr val="bg1"/>
                </a:solidFill>
              </a:rPr>
              <a:t>https://www.youtube.com/watch?v=lq36F3b-S2U</a:t>
            </a:r>
          </a:p>
        </p:txBody>
      </p:sp>
      <p:sp>
        <p:nvSpPr>
          <p:cNvPr id="7" name="TextBox 6"/>
          <p:cNvSpPr txBox="1"/>
          <p:nvPr/>
        </p:nvSpPr>
        <p:spPr>
          <a:xfrm>
            <a:off x="4876800" y="29509"/>
            <a:ext cx="2533066" cy="830997"/>
          </a:xfrm>
          <a:prstGeom prst="rect">
            <a:avLst/>
          </a:prstGeom>
          <a:noFill/>
        </p:spPr>
        <p:txBody>
          <a:bodyPr wrap="none" rtlCol="0">
            <a:spAutoFit/>
          </a:bodyPr>
          <a:lstStyle/>
          <a:p>
            <a:pPr algn="l" rtl="0"/>
            <a:r>
              <a:rPr lang="en-US" sz="4800" b="1" dirty="0" err="1">
                <a:solidFill>
                  <a:schemeClr val="bg1"/>
                </a:solidFill>
              </a:rPr>
              <a:t>Lección</a:t>
            </a:r>
            <a:r>
              <a:rPr lang="en-US" sz="4800" b="1" dirty="0">
                <a:solidFill>
                  <a:schemeClr val="bg1"/>
                </a:solidFill>
              </a:rPr>
              <a:t> </a:t>
            </a:r>
            <a:r>
              <a:rPr lang="en-US" sz="4800" b="1" dirty="0" smtClean="0">
                <a:solidFill>
                  <a:schemeClr val="bg1"/>
                </a:solidFill>
              </a:rPr>
              <a:t>8</a:t>
            </a:r>
            <a:endParaRPr lang="en-US" sz="4800" b="1" dirty="0">
              <a:solidFill>
                <a:schemeClr val="bg1"/>
              </a:solidFill>
            </a:endParaRPr>
          </a:p>
        </p:txBody>
      </p:sp>
      <p:sp>
        <p:nvSpPr>
          <p:cNvPr id="10" name="TextBox 9"/>
          <p:cNvSpPr txBox="1"/>
          <p:nvPr/>
        </p:nvSpPr>
        <p:spPr>
          <a:xfrm>
            <a:off x="3200400" y="4724400"/>
            <a:ext cx="6172200" cy="1015663"/>
          </a:xfrm>
          <a:prstGeom prst="rect">
            <a:avLst/>
          </a:prstGeom>
          <a:solidFill>
            <a:schemeClr val="tx1"/>
          </a:solidFill>
        </p:spPr>
        <p:txBody>
          <a:bodyPr wrap="square" rtlCol="0">
            <a:spAutoFit/>
          </a:bodyPr>
          <a:lstStyle/>
          <a:p>
            <a:pPr algn="ctr" rtl="0"/>
            <a:r>
              <a:rPr lang="en-US" sz="6000" b="1" dirty="0" smtClean="0">
                <a:solidFill>
                  <a:schemeClr val="bg1"/>
                </a:solidFill>
              </a:rPr>
              <a:t>DEUTERONOMIO</a:t>
            </a:r>
            <a:endParaRPr lang="en-US" sz="6000" b="1" dirty="0">
              <a:solidFill>
                <a:schemeClr val="bg1"/>
              </a:solidFill>
            </a:endParaRPr>
          </a:p>
        </p:txBody>
      </p:sp>
      <p:sp>
        <p:nvSpPr>
          <p:cNvPr id="11" name="TextBox 10"/>
          <p:cNvSpPr txBox="1"/>
          <p:nvPr/>
        </p:nvSpPr>
        <p:spPr>
          <a:xfrm rot="18901953">
            <a:off x="831493" y="916502"/>
            <a:ext cx="2267465" cy="707886"/>
          </a:xfrm>
          <a:prstGeom prst="rect">
            <a:avLst/>
          </a:prstGeom>
          <a:solidFill>
            <a:schemeClr val="tx1"/>
          </a:solidFill>
        </p:spPr>
        <p:txBody>
          <a:bodyPr wrap="square" rtlCol="0">
            <a:spAutoFit/>
          </a:bodyPr>
          <a:lstStyle/>
          <a:p>
            <a:pPr algn="ctr" rtl="0"/>
            <a:r>
              <a:rPr lang="en-US" sz="4000" b="1" dirty="0" smtClean="0">
                <a:solidFill>
                  <a:schemeClr val="bg1"/>
                </a:solidFill>
              </a:rPr>
              <a:t>LIBRO</a:t>
            </a:r>
            <a:endParaRPr lang="en-US" sz="4000" b="1" dirty="0">
              <a:solidFill>
                <a:schemeClr val="bg1"/>
              </a:solidFill>
            </a:endParaRPr>
          </a:p>
        </p:txBody>
      </p:sp>
    </p:spTree>
    <p:extLst>
      <p:ext uri="{BB962C8B-B14F-4D97-AF65-F5344CB8AC3E}">
        <p14:creationId xmlns:p14="http://schemas.microsoft.com/office/powerpoint/2010/main" val="30414857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72631"/>
            <a:ext cx="8694463" cy="496009"/>
          </a:xfrm>
        </p:spPr>
        <p:txBody>
          <a:bodyPr/>
          <a:lstStyle/>
          <a:p>
            <a:pPr algn="l" rtl="0"/>
            <a:r>
              <a:rPr lang="en-US" sz="4000" dirty="0" err="1"/>
              <a:t>Temas</a:t>
            </a:r>
            <a:r>
              <a:rPr lang="en-US" sz="4000" dirty="0"/>
              <a:t> </a:t>
            </a:r>
            <a:r>
              <a:rPr lang="en-US" sz="4000" dirty="0" err="1" smtClean="0"/>
              <a:t>relacionados</a:t>
            </a:r>
            <a:r>
              <a:rPr lang="en-US" sz="4000" dirty="0" smtClean="0"/>
              <a:t> con </a:t>
            </a:r>
            <a:r>
              <a:rPr lang="en-US" sz="4000" dirty="0"/>
              <a:t>Dios en la Torá</a:t>
            </a:r>
          </a:p>
        </p:txBody>
      </p:sp>
      <p:sp>
        <p:nvSpPr>
          <p:cNvPr id="5" name="Content Placeholder 4"/>
          <p:cNvSpPr>
            <a:spLocks noGrp="1"/>
          </p:cNvSpPr>
          <p:nvPr>
            <p:ph idx="1"/>
          </p:nvPr>
        </p:nvSpPr>
        <p:spPr>
          <a:xfrm>
            <a:off x="304800" y="1169484"/>
            <a:ext cx="11609773" cy="5178857"/>
          </a:xfrm>
        </p:spPr>
        <p:txBody>
          <a:bodyPr>
            <a:normAutofit/>
          </a:bodyPr>
          <a:lstStyle/>
          <a:p>
            <a:pPr algn="l" rtl="0"/>
            <a:r>
              <a:rPr lang="en-US" sz="3600" dirty="0"/>
              <a:t>Génesis (1) – En el principio, Dios…</a:t>
            </a:r>
          </a:p>
          <a:p>
            <a:pPr algn="l" rtl="0"/>
            <a:r>
              <a:rPr lang="en-US" sz="3600" dirty="0"/>
              <a:t>Éxodo (34) – ¿Quién es Dios?</a:t>
            </a:r>
          </a:p>
          <a:p>
            <a:pPr algn="l" rtl="0"/>
            <a:r>
              <a:rPr lang="en-US" sz="3600" dirty="0"/>
              <a:t>Levítico (10) – </a:t>
            </a:r>
            <a:r>
              <a:rPr lang="en-US" sz="3600" dirty="0" smtClean="0"/>
              <a:t>La </a:t>
            </a:r>
            <a:r>
              <a:rPr lang="en-US" sz="3600" dirty="0" err="1" smtClean="0"/>
              <a:t>santidad</a:t>
            </a:r>
            <a:r>
              <a:rPr lang="en-US" sz="3600" dirty="0" smtClean="0"/>
              <a:t> </a:t>
            </a:r>
            <a:r>
              <a:rPr lang="en-US" sz="3600" dirty="0"/>
              <a:t>de Dios</a:t>
            </a:r>
          </a:p>
          <a:p>
            <a:pPr algn="l" rtl="0"/>
            <a:r>
              <a:rPr lang="en-US" sz="3600" dirty="0"/>
              <a:t>Números – </a:t>
            </a:r>
            <a:r>
              <a:rPr lang="en-US" sz="3600" dirty="0" smtClean="0"/>
              <a:t>La </a:t>
            </a:r>
            <a:r>
              <a:rPr lang="en-US" sz="3600" dirty="0" err="1" smtClean="0"/>
              <a:t>fidelidad</a:t>
            </a:r>
            <a:r>
              <a:rPr lang="en-US" sz="3600" dirty="0" smtClean="0"/>
              <a:t> </a:t>
            </a:r>
            <a:r>
              <a:rPr lang="en-US" sz="3600" dirty="0"/>
              <a:t>de Dios (vs </a:t>
            </a:r>
            <a:r>
              <a:rPr lang="en-US" sz="3600" dirty="0" smtClean="0"/>
              <a:t>la </a:t>
            </a:r>
            <a:r>
              <a:rPr lang="en-US" sz="3600" dirty="0" err="1" smtClean="0"/>
              <a:t>infidelidad</a:t>
            </a:r>
            <a:r>
              <a:rPr lang="en-US" sz="3600" dirty="0" smtClean="0"/>
              <a:t> </a:t>
            </a:r>
            <a:r>
              <a:rPr lang="en-US" sz="3600" dirty="0"/>
              <a:t>del </a:t>
            </a:r>
            <a:r>
              <a:rPr lang="en-US" sz="3600" dirty="0" smtClean="0"/>
              <a:t>hombre</a:t>
            </a:r>
            <a:r>
              <a:rPr lang="en-US" sz="3600" dirty="0"/>
              <a:t>)</a:t>
            </a:r>
          </a:p>
          <a:p>
            <a:pPr algn="l" rtl="0"/>
            <a:r>
              <a:rPr lang="en-US" sz="3600" dirty="0"/>
              <a:t>Deuteronomio: </a:t>
            </a:r>
            <a:r>
              <a:rPr lang="en-US" sz="3600" dirty="0" smtClean="0"/>
              <a:t>Los </a:t>
            </a:r>
            <a:r>
              <a:rPr lang="en-US" sz="3600" dirty="0" err="1" smtClean="0"/>
              <a:t>dones</a:t>
            </a:r>
            <a:r>
              <a:rPr lang="en-US" sz="3600" dirty="0" smtClean="0"/>
              <a:t> </a:t>
            </a:r>
            <a:r>
              <a:rPr lang="en-US" sz="3600" dirty="0"/>
              <a:t>de Dios a Israel (aunque inmerecidos)</a:t>
            </a:r>
          </a:p>
        </p:txBody>
      </p:sp>
      <p:sp>
        <p:nvSpPr>
          <p:cNvPr id="2" name="Footer Placeholder 1"/>
          <p:cNvSpPr>
            <a:spLocks noGrp="1"/>
          </p:cNvSpPr>
          <p:nvPr>
            <p:ph type="ftr" sz="quarter" idx="11"/>
          </p:nvPr>
        </p:nvSpPr>
        <p:spPr/>
        <p:txBody>
          <a:bodyPr/>
          <a:lstStyle/>
          <a:p>
            <a:pPr algn="l" rtl="0"/>
            <a:r>
              <a:rPr lang="en-US"/>
              <a:t>Otoño 2016 – Embry Hills</a:t>
            </a:r>
          </a:p>
        </p:txBody>
      </p:sp>
      <p:sp>
        <p:nvSpPr>
          <p:cNvPr id="3" name="Slide Number Placeholder 2"/>
          <p:cNvSpPr>
            <a:spLocks noGrp="1"/>
          </p:cNvSpPr>
          <p:nvPr>
            <p:ph type="sldNum" sz="quarter" idx="12"/>
          </p:nvPr>
        </p:nvSpPr>
        <p:spPr/>
        <p:txBody>
          <a:bodyPr/>
          <a:lstStyle/>
          <a:p>
            <a:pPr algn="l" rtl="0"/>
            <a:fld id="{0EA2A63B-FBD4-445B-90B6-CB2DE89400B4}" type="slidenum">
              <a:rPr lang="en-US" smtClean="0"/>
              <a:t>51</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Tree>
    <p:extLst>
      <p:ext uri="{BB962C8B-B14F-4D97-AF65-F5344CB8AC3E}">
        <p14:creationId xmlns:p14="http://schemas.microsoft.com/office/powerpoint/2010/main" val="296864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t>¿Qué capítulo?</a:t>
            </a:r>
          </a:p>
        </p:txBody>
      </p:sp>
      <p:sp>
        <p:nvSpPr>
          <p:cNvPr id="4" name="Footer Placeholder 3"/>
          <p:cNvSpPr>
            <a:spLocks noGrp="1"/>
          </p:cNvSpPr>
          <p:nvPr>
            <p:ph type="ftr" sz="quarter" idx="11"/>
          </p:nvPr>
        </p:nvSpPr>
        <p:spPr/>
        <p:txBody>
          <a:bodyPr/>
          <a:lstStyle/>
          <a:p>
            <a:pPr algn="l" rtl="0"/>
            <a:r>
              <a:rPr lang="en-US"/>
              <a:t>Otoño 2016 – Embry Hills</a:t>
            </a:r>
            <a:endParaRPr lang="en-US" dirty="0"/>
          </a:p>
        </p:txBody>
      </p:sp>
      <p:sp>
        <p:nvSpPr>
          <p:cNvPr id="5" name="Slide Number Placeholder 4"/>
          <p:cNvSpPr>
            <a:spLocks noGrp="1"/>
          </p:cNvSpPr>
          <p:nvPr>
            <p:ph type="sldNum" sz="quarter" idx="12"/>
          </p:nvPr>
        </p:nvSpPr>
        <p:spPr/>
        <p:txBody>
          <a:bodyPr/>
          <a:lstStyle/>
          <a:p>
            <a:pPr algn="l" rtl="0"/>
            <a:fld id="{0EA2A63B-FBD4-445B-90B6-CB2DE89400B4}" type="slidenum">
              <a:rPr lang="en-US" smtClean="0"/>
              <a:pPr algn="l" rtl="0"/>
              <a:t>52</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
        <p:nvSpPr>
          <p:cNvPr id="9" name="Content Placeholder 2"/>
          <p:cNvSpPr txBox="1">
            <a:spLocks/>
          </p:cNvSpPr>
          <p:nvPr/>
        </p:nvSpPr>
        <p:spPr>
          <a:xfrm>
            <a:off x="457200" y="814622"/>
            <a:ext cx="11506200" cy="618812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spcBef>
                <a:spcPts val="0"/>
              </a:spcBef>
              <a:spcAft>
                <a:spcPts val="600"/>
              </a:spcAft>
              <a:buFont typeface="+mj-lt"/>
              <a:buAutoNum type="alphaLcParenR"/>
            </a:pPr>
            <a:r>
              <a:rPr lang="en-US" dirty="0" smtClean="0"/>
              <a:t>________ </a:t>
            </a:r>
            <a:r>
              <a:rPr lang="es-ES" dirty="0" smtClean="0"/>
              <a:t>[</a:t>
            </a:r>
            <a:r>
              <a:rPr lang="es-ES" dirty="0" err="1" smtClean="0"/>
              <a:t>Shemá</a:t>
            </a:r>
            <a:r>
              <a:rPr lang="es-ES" dirty="0" smtClean="0"/>
              <a:t>] “Escucha, oh Israel: ¡El Señor uno es! Amarás al Señor…”</a:t>
            </a:r>
          </a:p>
          <a:p>
            <a:pPr marL="514350" indent="-514350">
              <a:spcBef>
                <a:spcPts val="0"/>
              </a:spcBef>
              <a:spcAft>
                <a:spcPts val="600"/>
              </a:spcAft>
              <a:buFont typeface="+mj-lt"/>
              <a:buAutoNum type="alphaLcParenR"/>
            </a:pPr>
            <a:r>
              <a:rPr lang="en-US" dirty="0" smtClean="0"/>
              <a:t>________ </a:t>
            </a:r>
            <a:r>
              <a:rPr lang="es-ES" dirty="0" smtClean="0"/>
              <a:t>“Un profeta … como yo, te levantará el Señor tu Dios…”</a:t>
            </a:r>
          </a:p>
          <a:p>
            <a:pPr marL="514350" indent="-514350">
              <a:spcBef>
                <a:spcPts val="0"/>
              </a:spcBef>
              <a:spcAft>
                <a:spcPts val="600"/>
              </a:spcAft>
              <a:buFont typeface="+mj-lt"/>
              <a:buAutoNum type="alphaLcParenR"/>
            </a:pPr>
            <a:r>
              <a:rPr lang="en-US" dirty="0" smtClean="0"/>
              <a:t>________ </a:t>
            </a:r>
            <a:r>
              <a:rPr lang="es-ES" dirty="0" smtClean="0"/>
              <a:t>“…lugar que el Señor … escoja para morada de Su nombre.”</a:t>
            </a:r>
          </a:p>
          <a:p>
            <a:pPr marL="514350" indent="-514350">
              <a:spcBef>
                <a:spcPts val="0"/>
              </a:spcBef>
              <a:spcAft>
                <a:spcPts val="600"/>
              </a:spcAft>
              <a:buFont typeface="+mj-lt"/>
              <a:buAutoNum type="alphaLcParenR"/>
            </a:pPr>
            <a:r>
              <a:rPr lang="en-US" dirty="0" smtClean="0"/>
              <a:t>________ </a:t>
            </a:r>
            <a:r>
              <a:rPr lang="es-ES" dirty="0" smtClean="0"/>
              <a:t>“el hombre no solo vive del pan…”</a:t>
            </a:r>
          </a:p>
          <a:p>
            <a:pPr marL="514350" indent="-514350">
              <a:spcBef>
                <a:spcPts val="0"/>
              </a:spcBef>
              <a:spcAft>
                <a:spcPts val="600"/>
              </a:spcAft>
              <a:buFont typeface="+mj-lt"/>
              <a:buAutoNum type="alphaLcParenR"/>
            </a:pPr>
            <a:r>
              <a:rPr lang="en-US" dirty="0" smtClean="0"/>
              <a:t>________ </a:t>
            </a:r>
            <a:r>
              <a:rPr lang="es-ES" dirty="0" smtClean="0"/>
              <a:t>“¿Quién subirá … al cielo… para traernos [el mandamiento]…”</a:t>
            </a:r>
          </a:p>
          <a:p>
            <a:pPr marL="514350" indent="-514350">
              <a:spcBef>
                <a:spcPts val="0"/>
              </a:spcBef>
              <a:spcAft>
                <a:spcPts val="600"/>
              </a:spcAft>
              <a:buFont typeface="+mj-lt"/>
              <a:buAutoNum type="alphaLcParenR"/>
            </a:pPr>
            <a:r>
              <a:rPr lang="en-US" dirty="0" smtClean="0"/>
              <a:t>________ </a:t>
            </a:r>
            <a:r>
              <a:rPr lang="es-ES" dirty="0" smtClean="0"/>
              <a:t>[a Josué] “Sé fuerte y valiente… Yo estaré contigo”.</a:t>
            </a:r>
          </a:p>
          <a:p>
            <a:pPr marL="514350" indent="-514350">
              <a:spcBef>
                <a:spcPts val="0"/>
              </a:spcBef>
              <a:spcAft>
                <a:spcPts val="600"/>
              </a:spcAft>
              <a:buFont typeface="+mj-lt"/>
              <a:buAutoNum type="alphaLcParenR"/>
            </a:pPr>
            <a:r>
              <a:rPr lang="en-US" dirty="0" smtClean="0"/>
              <a:t>________ </a:t>
            </a:r>
            <a:r>
              <a:rPr lang="es-ES" dirty="0" smtClean="0"/>
              <a:t>“He puesto ante ti la vida y la muerte, la bendición y la maldición…”</a:t>
            </a:r>
          </a:p>
          <a:p>
            <a:pPr marL="514350" indent="-514350">
              <a:spcBef>
                <a:spcPts val="0"/>
              </a:spcBef>
              <a:spcAft>
                <a:spcPts val="600"/>
              </a:spcAft>
              <a:buFont typeface="+mj-lt"/>
              <a:buAutoNum type="alphaLcParenR"/>
            </a:pPr>
            <a:r>
              <a:rPr lang="en-US" dirty="0" smtClean="0"/>
              <a:t>________ </a:t>
            </a:r>
            <a:r>
              <a:rPr lang="es-ES" dirty="0" smtClean="0"/>
              <a:t>“Esta será su sabiduría… ante los ojos de los pueblos”</a:t>
            </a:r>
          </a:p>
          <a:p>
            <a:pPr marL="514350" indent="-514350">
              <a:spcBef>
                <a:spcPts val="0"/>
              </a:spcBef>
              <a:spcAft>
                <a:spcPts val="600"/>
              </a:spcAft>
              <a:buFont typeface="+mj-lt"/>
              <a:buAutoNum type="alphaLcParenR"/>
            </a:pPr>
            <a:r>
              <a:rPr lang="en-US" dirty="0" smtClean="0"/>
              <a:t>________ </a:t>
            </a:r>
            <a:r>
              <a:rPr lang="es-ES" dirty="0" smtClean="0"/>
              <a:t>“… las enseñarás diligentemente a tus hijos…”</a:t>
            </a:r>
          </a:p>
          <a:p>
            <a:pPr marL="514350" indent="-514350">
              <a:spcBef>
                <a:spcPts val="0"/>
              </a:spcBef>
              <a:spcAft>
                <a:spcPts val="600"/>
              </a:spcAft>
              <a:buFont typeface="+mj-lt"/>
              <a:buAutoNum type="alphaLcParenR"/>
            </a:pPr>
            <a:r>
              <a:rPr lang="en-US" dirty="0" smtClean="0"/>
              <a:t>________ </a:t>
            </a:r>
            <a:r>
              <a:rPr lang="es-ES" dirty="0" smtClean="0"/>
              <a:t>“tú eres pueblo santo... te ha escogido para ser pueblo Suyo…”</a:t>
            </a:r>
          </a:p>
          <a:p>
            <a:pPr marL="514350" indent="-514350">
              <a:spcBef>
                <a:spcPts val="0"/>
              </a:spcBef>
              <a:spcAft>
                <a:spcPts val="600"/>
              </a:spcAft>
              <a:buFont typeface="+mj-lt"/>
              <a:buAutoNum type="alphaLcParenR"/>
            </a:pPr>
            <a:r>
              <a:rPr lang="en-US" dirty="0" smtClean="0"/>
              <a:t>________ “No </a:t>
            </a:r>
            <a:r>
              <a:rPr lang="en-US" dirty="0" err="1" smtClean="0"/>
              <a:t>añadirán</a:t>
            </a:r>
            <a:r>
              <a:rPr lang="en-US" dirty="0" smtClean="0"/>
              <a:t>… </a:t>
            </a:r>
            <a:r>
              <a:rPr lang="en-US" dirty="0" err="1" smtClean="0"/>
              <a:t>ni</a:t>
            </a:r>
            <a:r>
              <a:rPr lang="en-US" dirty="0" smtClean="0"/>
              <a:t> </a:t>
            </a:r>
            <a:r>
              <a:rPr lang="en-US" dirty="0" err="1" smtClean="0"/>
              <a:t>quitarán</a:t>
            </a:r>
            <a:r>
              <a:rPr lang="en-US" dirty="0" smtClean="0"/>
              <a:t>…”</a:t>
            </a:r>
          </a:p>
          <a:p>
            <a:pPr marL="514350" indent="-514350">
              <a:spcBef>
                <a:spcPts val="0"/>
              </a:spcBef>
              <a:spcAft>
                <a:spcPts val="600"/>
              </a:spcAft>
              <a:buFont typeface="+mj-lt"/>
              <a:buAutoNum type="alphaLcParenR"/>
            </a:pPr>
            <a:r>
              <a:rPr lang="en-US" dirty="0" smtClean="0"/>
              <a:t>________ </a:t>
            </a:r>
            <a:r>
              <a:rPr lang="es-ES" dirty="0" smtClean="0"/>
              <a:t>“…vendrás a ser motivo de horror, proverbio y burla…”</a:t>
            </a:r>
          </a:p>
          <a:p>
            <a:pPr marL="514350" indent="-514350">
              <a:spcBef>
                <a:spcPts val="0"/>
              </a:spcBef>
              <a:spcAft>
                <a:spcPts val="600"/>
              </a:spcAft>
              <a:buFont typeface="+mj-lt"/>
              <a:buAutoNum type="alphaLcParenR"/>
            </a:pPr>
            <a:r>
              <a:rPr lang="en-US" dirty="0" smtClean="0"/>
              <a:t>________ “… siempre … para </a:t>
            </a:r>
            <a:r>
              <a:rPr lang="en-US" dirty="0" err="1" smtClean="0"/>
              <a:t>nuestro</a:t>
            </a:r>
            <a:r>
              <a:rPr lang="en-US" dirty="0" smtClean="0"/>
              <a:t> </a:t>
            </a:r>
            <a:r>
              <a:rPr lang="en-US" dirty="0" err="1" smtClean="0"/>
              <a:t>bien</a:t>
            </a:r>
            <a:r>
              <a:rPr lang="en-US" dirty="0" smtClean="0"/>
              <a:t>…”</a:t>
            </a:r>
          </a:p>
          <a:p>
            <a:pPr marL="514350" indent="-514350">
              <a:spcBef>
                <a:spcPts val="0"/>
              </a:spcBef>
              <a:spcAft>
                <a:spcPts val="600"/>
              </a:spcAft>
              <a:buFont typeface="+mj-lt"/>
              <a:buAutoNum type="alphaLcParenR"/>
            </a:pPr>
            <a:r>
              <a:rPr lang="en-US" dirty="0"/>
              <a:t>________ </a:t>
            </a:r>
            <a:r>
              <a:rPr lang="es-ES" dirty="0" smtClean="0"/>
              <a:t>“</a:t>
            </a:r>
            <a:r>
              <a:rPr lang="es-ES" dirty="0"/>
              <a:t>Los provocaré a celos con los que no son un pueblo</a:t>
            </a:r>
            <a:r>
              <a:rPr lang="es-ES" dirty="0" smtClean="0"/>
              <a:t>”.</a:t>
            </a:r>
          </a:p>
          <a:p>
            <a:pPr marL="514350" indent="-514350">
              <a:spcBef>
                <a:spcPts val="0"/>
              </a:spcBef>
              <a:spcAft>
                <a:spcPts val="600"/>
              </a:spcAft>
              <a:buFont typeface="+mj-lt"/>
              <a:buAutoNum type="alphaLcParenR"/>
            </a:pPr>
            <a:r>
              <a:rPr lang="en-US" dirty="0" smtClean="0"/>
              <a:t>________ “No </a:t>
            </a:r>
            <a:r>
              <a:rPr lang="en-US" dirty="0" err="1" smtClean="0"/>
              <a:t>hurtar</a:t>
            </a:r>
            <a:r>
              <a:rPr lang="es-ES" dirty="0" err="1" smtClean="0"/>
              <a:t>ás</a:t>
            </a:r>
            <a:r>
              <a:rPr lang="en-US" dirty="0" smtClean="0"/>
              <a:t>…”</a:t>
            </a:r>
            <a:endParaRPr lang="en-US" dirty="0"/>
          </a:p>
          <a:p>
            <a:pPr marL="514350" indent="-514350">
              <a:spcBef>
                <a:spcPts val="0"/>
              </a:spcBef>
              <a:spcAft>
                <a:spcPts val="600"/>
              </a:spcAft>
              <a:buFont typeface="+mj-lt"/>
              <a:buAutoNum type="alphaLcParenR"/>
            </a:pPr>
            <a:r>
              <a:rPr lang="en-US" dirty="0"/>
              <a:t>________ </a:t>
            </a:r>
            <a:r>
              <a:rPr lang="es-ES" dirty="0"/>
              <a:t>“Mía es la venganza y la retribución…” “El Señor vindicará a Su pueblo”.</a:t>
            </a:r>
            <a:endParaRPr lang="en-US" dirty="0"/>
          </a:p>
        </p:txBody>
      </p:sp>
    </p:spTree>
    <p:extLst>
      <p:ext uri="{BB962C8B-B14F-4D97-AF65-F5344CB8AC3E}">
        <p14:creationId xmlns:p14="http://schemas.microsoft.com/office/powerpoint/2010/main" val="2173307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t>¿Qué capítulo?</a:t>
            </a:r>
          </a:p>
        </p:txBody>
      </p:sp>
      <p:sp>
        <p:nvSpPr>
          <p:cNvPr id="4" name="Footer Placeholder 3"/>
          <p:cNvSpPr>
            <a:spLocks noGrp="1"/>
          </p:cNvSpPr>
          <p:nvPr>
            <p:ph type="ftr" sz="quarter" idx="11"/>
          </p:nvPr>
        </p:nvSpPr>
        <p:spPr/>
        <p:txBody>
          <a:bodyPr/>
          <a:lstStyle/>
          <a:p>
            <a:pPr algn="l" rtl="0"/>
            <a:r>
              <a:rPr lang="en-US"/>
              <a:t>Otoño 2016 – Embry Hills</a:t>
            </a:r>
            <a:endParaRPr lang="en-US" dirty="0"/>
          </a:p>
        </p:txBody>
      </p:sp>
      <p:sp>
        <p:nvSpPr>
          <p:cNvPr id="5" name="Slide Number Placeholder 4"/>
          <p:cNvSpPr>
            <a:spLocks noGrp="1"/>
          </p:cNvSpPr>
          <p:nvPr>
            <p:ph type="sldNum" sz="quarter" idx="12"/>
          </p:nvPr>
        </p:nvSpPr>
        <p:spPr/>
        <p:txBody>
          <a:bodyPr/>
          <a:lstStyle/>
          <a:p>
            <a:pPr algn="l" rtl="0"/>
            <a:fld id="{0EA2A63B-FBD4-445B-90B6-CB2DE89400B4}" type="slidenum">
              <a:rPr lang="en-US" smtClean="0"/>
              <a:pPr algn="l" rtl="0"/>
              <a:t>53</a:t>
            </a:fld>
            <a:endParaRPr lang="en-US"/>
          </a:p>
        </p:txBody>
      </p:sp>
      <p:sp>
        <p:nvSpPr>
          <p:cNvPr id="7" name="Content Placeholder 2"/>
          <p:cNvSpPr txBox="1">
            <a:spLocks/>
          </p:cNvSpPr>
          <p:nvPr/>
        </p:nvSpPr>
        <p:spPr>
          <a:xfrm>
            <a:off x="990600" y="772708"/>
            <a:ext cx="1524000" cy="570429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spcBef>
                <a:spcPts val="0"/>
              </a:spcBef>
              <a:spcAft>
                <a:spcPts val="600"/>
              </a:spcAft>
              <a:buNone/>
            </a:pPr>
            <a:r>
              <a:rPr lang="en-US" b="1" i="1" dirty="0">
                <a:solidFill>
                  <a:srgbClr val="0000CC"/>
                </a:solidFill>
              </a:rPr>
              <a:t>6:4-6</a:t>
            </a:r>
          </a:p>
          <a:p>
            <a:pPr marL="0" indent="0" algn="l" rtl="0">
              <a:spcBef>
                <a:spcPts val="0"/>
              </a:spcBef>
              <a:spcAft>
                <a:spcPts val="600"/>
              </a:spcAft>
              <a:buNone/>
            </a:pPr>
            <a:r>
              <a:rPr lang="en-US" b="1" i="1" dirty="0">
                <a:solidFill>
                  <a:srgbClr val="0000CC"/>
                </a:solidFill>
              </a:rPr>
              <a:t>18:15-19</a:t>
            </a:r>
          </a:p>
          <a:p>
            <a:pPr marL="0" indent="0" algn="l" rtl="0">
              <a:spcBef>
                <a:spcPts val="0"/>
              </a:spcBef>
              <a:spcAft>
                <a:spcPts val="600"/>
              </a:spcAft>
              <a:buNone/>
            </a:pPr>
            <a:r>
              <a:rPr lang="en-US" b="1" i="1" dirty="0">
                <a:solidFill>
                  <a:srgbClr val="0000CC"/>
                </a:solidFill>
              </a:rPr>
              <a:t>12:11</a:t>
            </a:r>
          </a:p>
          <a:p>
            <a:pPr marL="0" indent="0" algn="l" rtl="0">
              <a:spcBef>
                <a:spcPts val="0"/>
              </a:spcBef>
              <a:spcAft>
                <a:spcPts val="600"/>
              </a:spcAft>
              <a:buNone/>
            </a:pPr>
            <a:r>
              <a:rPr lang="en-US" b="1" i="1" dirty="0">
                <a:solidFill>
                  <a:srgbClr val="0000CC"/>
                </a:solidFill>
              </a:rPr>
              <a:t>8:3</a:t>
            </a:r>
          </a:p>
          <a:p>
            <a:pPr marL="0" indent="0" algn="l" rtl="0">
              <a:spcBef>
                <a:spcPts val="0"/>
              </a:spcBef>
              <a:spcAft>
                <a:spcPts val="600"/>
              </a:spcAft>
              <a:buNone/>
            </a:pPr>
            <a:r>
              <a:rPr lang="en-US" b="1" i="1" dirty="0">
                <a:solidFill>
                  <a:srgbClr val="0000CC"/>
                </a:solidFill>
              </a:rPr>
              <a:t>30:11-14</a:t>
            </a:r>
          </a:p>
          <a:p>
            <a:pPr marL="0" indent="0" algn="l" rtl="0">
              <a:spcBef>
                <a:spcPts val="0"/>
              </a:spcBef>
              <a:spcAft>
                <a:spcPts val="600"/>
              </a:spcAft>
              <a:buNone/>
            </a:pPr>
            <a:r>
              <a:rPr lang="en-US" b="1" i="1" dirty="0">
                <a:solidFill>
                  <a:srgbClr val="0000CC"/>
                </a:solidFill>
              </a:rPr>
              <a:t>31:23</a:t>
            </a:r>
          </a:p>
          <a:p>
            <a:pPr marL="0" indent="0" algn="l" rtl="0">
              <a:spcBef>
                <a:spcPts val="0"/>
              </a:spcBef>
              <a:spcAft>
                <a:spcPts val="600"/>
              </a:spcAft>
              <a:buNone/>
            </a:pPr>
            <a:r>
              <a:rPr lang="en-US" b="1" i="1" dirty="0">
                <a:solidFill>
                  <a:srgbClr val="0000CC"/>
                </a:solidFill>
              </a:rPr>
              <a:t>30:19</a:t>
            </a:r>
          </a:p>
          <a:p>
            <a:pPr marL="0" indent="0" algn="l" rtl="0">
              <a:spcBef>
                <a:spcPts val="0"/>
              </a:spcBef>
              <a:spcAft>
                <a:spcPts val="600"/>
              </a:spcAft>
              <a:buNone/>
            </a:pPr>
            <a:r>
              <a:rPr lang="en-US" b="1" i="1" dirty="0">
                <a:solidFill>
                  <a:srgbClr val="0000CC"/>
                </a:solidFill>
              </a:rPr>
              <a:t>4:6</a:t>
            </a:r>
          </a:p>
          <a:p>
            <a:pPr marL="0" indent="0" algn="l" rtl="0">
              <a:spcBef>
                <a:spcPts val="0"/>
              </a:spcBef>
              <a:spcAft>
                <a:spcPts val="600"/>
              </a:spcAft>
              <a:buNone/>
            </a:pPr>
            <a:r>
              <a:rPr lang="en-US" b="1" i="1" dirty="0">
                <a:solidFill>
                  <a:srgbClr val="0000CC"/>
                </a:solidFill>
              </a:rPr>
              <a:t>6:7-9</a:t>
            </a:r>
          </a:p>
          <a:p>
            <a:pPr marL="0" indent="0" algn="l" rtl="0">
              <a:spcBef>
                <a:spcPts val="0"/>
              </a:spcBef>
              <a:spcAft>
                <a:spcPts val="600"/>
              </a:spcAft>
              <a:buNone/>
            </a:pPr>
            <a:r>
              <a:rPr lang="en-US" b="1" i="1" dirty="0">
                <a:solidFill>
                  <a:srgbClr val="0000CC"/>
                </a:solidFill>
              </a:rPr>
              <a:t>7:6</a:t>
            </a:r>
          </a:p>
          <a:p>
            <a:pPr marL="0" indent="0" algn="l" rtl="0">
              <a:spcBef>
                <a:spcPts val="0"/>
              </a:spcBef>
              <a:spcAft>
                <a:spcPts val="600"/>
              </a:spcAft>
              <a:buNone/>
            </a:pPr>
            <a:r>
              <a:rPr lang="en-US" b="1" i="1" dirty="0">
                <a:solidFill>
                  <a:srgbClr val="0000CC"/>
                </a:solidFill>
              </a:rPr>
              <a:t>4:1-2</a:t>
            </a:r>
          </a:p>
          <a:p>
            <a:pPr marL="0" indent="0" algn="l" rtl="0">
              <a:spcBef>
                <a:spcPts val="0"/>
              </a:spcBef>
              <a:spcAft>
                <a:spcPts val="600"/>
              </a:spcAft>
              <a:buNone/>
            </a:pPr>
            <a:r>
              <a:rPr lang="en-US" b="1" i="1" dirty="0">
                <a:solidFill>
                  <a:srgbClr val="0000CC"/>
                </a:solidFill>
              </a:rPr>
              <a:t>28:36-37</a:t>
            </a:r>
          </a:p>
          <a:p>
            <a:pPr marL="0" indent="0" algn="l" rtl="0">
              <a:spcBef>
                <a:spcPts val="0"/>
              </a:spcBef>
              <a:spcAft>
                <a:spcPts val="600"/>
              </a:spcAft>
              <a:buNone/>
            </a:pPr>
            <a:r>
              <a:rPr lang="en-US" b="1" i="1" dirty="0">
                <a:solidFill>
                  <a:srgbClr val="0000CC"/>
                </a:solidFill>
              </a:rPr>
              <a:t>6:24</a:t>
            </a:r>
          </a:p>
          <a:p>
            <a:pPr marL="0" indent="0" algn="l" rtl="0">
              <a:spcBef>
                <a:spcPts val="0"/>
              </a:spcBef>
              <a:spcAft>
                <a:spcPts val="600"/>
              </a:spcAft>
              <a:buNone/>
            </a:pPr>
            <a:r>
              <a:rPr lang="en-US" b="1" i="1" dirty="0">
                <a:solidFill>
                  <a:srgbClr val="0000CC"/>
                </a:solidFill>
              </a:rPr>
              <a:t>32:21</a:t>
            </a:r>
          </a:p>
          <a:p>
            <a:pPr marL="0" indent="0" algn="l" rtl="0">
              <a:spcBef>
                <a:spcPts val="0"/>
              </a:spcBef>
              <a:spcAft>
                <a:spcPts val="600"/>
              </a:spcAft>
              <a:buNone/>
            </a:pPr>
            <a:r>
              <a:rPr lang="en-US" b="1" i="1" dirty="0">
                <a:solidFill>
                  <a:srgbClr val="0000CC"/>
                </a:solidFill>
              </a:rPr>
              <a:t>5:19</a:t>
            </a:r>
          </a:p>
          <a:p>
            <a:pPr marL="0" indent="0" algn="l" rtl="0">
              <a:spcBef>
                <a:spcPts val="0"/>
              </a:spcBef>
              <a:spcAft>
                <a:spcPts val="600"/>
              </a:spcAft>
              <a:buNone/>
            </a:pPr>
            <a:r>
              <a:rPr lang="en-US" b="1" i="1" dirty="0">
                <a:solidFill>
                  <a:srgbClr val="0000CC"/>
                </a:solidFill>
              </a:rPr>
              <a:t>32:35</a:t>
            </a: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
        <p:nvSpPr>
          <p:cNvPr id="9" name="Content Placeholder 2"/>
          <p:cNvSpPr txBox="1">
            <a:spLocks/>
          </p:cNvSpPr>
          <p:nvPr/>
        </p:nvSpPr>
        <p:spPr>
          <a:xfrm>
            <a:off x="457200" y="814622"/>
            <a:ext cx="11506200" cy="618812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spcBef>
                <a:spcPts val="0"/>
              </a:spcBef>
              <a:spcAft>
                <a:spcPts val="600"/>
              </a:spcAft>
              <a:buFont typeface="+mj-lt"/>
              <a:buAutoNum type="alphaLcParenR"/>
            </a:pPr>
            <a:r>
              <a:rPr lang="en-US" dirty="0" smtClean="0"/>
              <a:t>________ </a:t>
            </a:r>
            <a:r>
              <a:rPr lang="es-ES" dirty="0" smtClean="0"/>
              <a:t>[</a:t>
            </a:r>
            <a:r>
              <a:rPr lang="es-ES" dirty="0" err="1" smtClean="0"/>
              <a:t>Shemá</a:t>
            </a:r>
            <a:r>
              <a:rPr lang="es-ES" dirty="0" smtClean="0"/>
              <a:t>] “Escucha, oh Israel: ¡El Señor uno es! Amarás al Señor…”</a:t>
            </a:r>
          </a:p>
          <a:p>
            <a:pPr marL="514350" indent="-514350">
              <a:spcBef>
                <a:spcPts val="0"/>
              </a:spcBef>
              <a:spcAft>
                <a:spcPts val="600"/>
              </a:spcAft>
              <a:buFont typeface="+mj-lt"/>
              <a:buAutoNum type="alphaLcParenR"/>
            </a:pPr>
            <a:r>
              <a:rPr lang="en-US" dirty="0" smtClean="0"/>
              <a:t>________ </a:t>
            </a:r>
            <a:r>
              <a:rPr lang="es-ES" dirty="0" smtClean="0"/>
              <a:t>“Un profeta … como yo, te levantará el Señor tu Dios…”</a:t>
            </a:r>
          </a:p>
          <a:p>
            <a:pPr marL="514350" indent="-514350">
              <a:spcBef>
                <a:spcPts val="0"/>
              </a:spcBef>
              <a:spcAft>
                <a:spcPts val="600"/>
              </a:spcAft>
              <a:buFont typeface="+mj-lt"/>
              <a:buAutoNum type="alphaLcParenR"/>
            </a:pPr>
            <a:r>
              <a:rPr lang="en-US" dirty="0" smtClean="0"/>
              <a:t>________ </a:t>
            </a:r>
            <a:r>
              <a:rPr lang="es-ES" dirty="0" smtClean="0"/>
              <a:t>“…lugar que el Señor … escoja para morada de Su nombre.”</a:t>
            </a:r>
          </a:p>
          <a:p>
            <a:pPr marL="514350" indent="-514350">
              <a:spcBef>
                <a:spcPts val="0"/>
              </a:spcBef>
              <a:spcAft>
                <a:spcPts val="600"/>
              </a:spcAft>
              <a:buFont typeface="+mj-lt"/>
              <a:buAutoNum type="alphaLcParenR"/>
            </a:pPr>
            <a:r>
              <a:rPr lang="en-US" dirty="0" smtClean="0"/>
              <a:t>________ </a:t>
            </a:r>
            <a:r>
              <a:rPr lang="es-ES" dirty="0" smtClean="0"/>
              <a:t>“el hombre no solo vive del pan…”</a:t>
            </a:r>
          </a:p>
          <a:p>
            <a:pPr marL="514350" indent="-514350">
              <a:spcBef>
                <a:spcPts val="0"/>
              </a:spcBef>
              <a:spcAft>
                <a:spcPts val="600"/>
              </a:spcAft>
              <a:buFont typeface="+mj-lt"/>
              <a:buAutoNum type="alphaLcParenR"/>
            </a:pPr>
            <a:r>
              <a:rPr lang="en-US" dirty="0" smtClean="0"/>
              <a:t>________ </a:t>
            </a:r>
            <a:r>
              <a:rPr lang="es-ES" dirty="0" smtClean="0"/>
              <a:t>“¿Quién subirá … al cielo… para traernos [el mandamiento]…”</a:t>
            </a:r>
          </a:p>
          <a:p>
            <a:pPr marL="514350" indent="-514350">
              <a:spcBef>
                <a:spcPts val="0"/>
              </a:spcBef>
              <a:spcAft>
                <a:spcPts val="600"/>
              </a:spcAft>
              <a:buFont typeface="+mj-lt"/>
              <a:buAutoNum type="alphaLcParenR"/>
            </a:pPr>
            <a:r>
              <a:rPr lang="en-US" dirty="0" smtClean="0"/>
              <a:t>________ </a:t>
            </a:r>
            <a:r>
              <a:rPr lang="es-ES" dirty="0" smtClean="0"/>
              <a:t>[a Josué] “Sé fuerte y valiente… Yo estaré contigo”.</a:t>
            </a:r>
          </a:p>
          <a:p>
            <a:pPr marL="514350" indent="-514350">
              <a:spcBef>
                <a:spcPts val="0"/>
              </a:spcBef>
              <a:spcAft>
                <a:spcPts val="600"/>
              </a:spcAft>
              <a:buFont typeface="+mj-lt"/>
              <a:buAutoNum type="alphaLcParenR"/>
            </a:pPr>
            <a:r>
              <a:rPr lang="en-US" dirty="0" smtClean="0"/>
              <a:t>________ </a:t>
            </a:r>
            <a:r>
              <a:rPr lang="es-ES" dirty="0" smtClean="0"/>
              <a:t>“He puesto ante ti la vida y la muerte, la bendición y la maldición…”</a:t>
            </a:r>
          </a:p>
          <a:p>
            <a:pPr marL="514350" indent="-514350">
              <a:spcBef>
                <a:spcPts val="0"/>
              </a:spcBef>
              <a:spcAft>
                <a:spcPts val="600"/>
              </a:spcAft>
              <a:buFont typeface="+mj-lt"/>
              <a:buAutoNum type="alphaLcParenR"/>
            </a:pPr>
            <a:r>
              <a:rPr lang="en-US" dirty="0" smtClean="0"/>
              <a:t>________ </a:t>
            </a:r>
            <a:r>
              <a:rPr lang="es-ES" dirty="0" smtClean="0"/>
              <a:t>“Esta será su sabiduría… ante los ojos de los pueblos”</a:t>
            </a:r>
          </a:p>
          <a:p>
            <a:pPr marL="514350" indent="-514350">
              <a:spcBef>
                <a:spcPts val="0"/>
              </a:spcBef>
              <a:spcAft>
                <a:spcPts val="600"/>
              </a:spcAft>
              <a:buFont typeface="+mj-lt"/>
              <a:buAutoNum type="alphaLcParenR"/>
            </a:pPr>
            <a:r>
              <a:rPr lang="en-US" dirty="0" smtClean="0"/>
              <a:t>________ </a:t>
            </a:r>
            <a:r>
              <a:rPr lang="es-ES" dirty="0" smtClean="0"/>
              <a:t>“… las enseñarás diligentemente a tus hijos…”</a:t>
            </a:r>
          </a:p>
          <a:p>
            <a:pPr marL="514350" indent="-514350">
              <a:spcBef>
                <a:spcPts val="0"/>
              </a:spcBef>
              <a:spcAft>
                <a:spcPts val="600"/>
              </a:spcAft>
              <a:buFont typeface="+mj-lt"/>
              <a:buAutoNum type="alphaLcParenR"/>
            </a:pPr>
            <a:r>
              <a:rPr lang="en-US" dirty="0" smtClean="0"/>
              <a:t>________ </a:t>
            </a:r>
            <a:r>
              <a:rPr lang="es-ES" dirty="0" smtClean="0"/>
              <a:t>“tú eres pueblo santo... te ha escogido para ser pueblo Suyo…”</a:t>
            </a:r>
          </a:p>
          <a:p>
            <a:pPr marL="514350" indent="-514350">
              <a:spcBef>
                <a:spcPts val="0"/>
              </a:spcBef>
              <a:spcAft>
                <a:spcPts val="600"/>
              </a:spcAft>
              <a:buFont typeface="+mj-lt"/>
              <a:buAutoNum type="alphaLcParenR"/>
            </a:pPr>
            <a:r>
              <a:rPr lang="en-US" dirty="0" smtClean="0"/>
              <a:t>________ “No </a:t>
            </a:r>
            <a:r>
              <a:rPr lang="en-US" dirty="0" err="1" smtClean="0"/>
              <a:t>añadirán</a:t>
            </a:r>
            <a:r>
              <a:rPr lang="en-US" dirty="0" smtClean="0"/>
              <a:t>… </a:t>
            </a:r>
            <a:r>
              <a:rPr lang="en-US" dirty="0" err="1" smtClean="0"/>
              <a:t>ni</a:t>
            </a:r>
            <a:r>
              <a:rPr lang="en-US" dirty="0" smtClean="0"/>
              <a:t> </a:t>
            </a:r>
            <a:r>
              <a:rPr lang="en-US" dirty="0" err="1" smtClean="0"/>
              <a:t>quitarán</a:t>
            </a:r>
            <a:r>
              <a:rPr lang="en-US" dirty="0" smtClean="0"/>
              <a:t>…”</a:t>
            </a:r>
          </a:p>
          <a:p>
            <a:pPr marL="514350" indent="-514350">
              <a:spcBef>
                <a:spcPts val="0"/>
              </a:spcBef>
              <a:spcAft>
                <a:spcPts val="600"/>
              </a:spcAft>
              <a:buFont typeface="+mj-lt"/>
              <a:buAutoNum type="alphaLcParenR"/>
            </a:pPr>
            <a:r>
              <a:rPr lang="en-US" dirty="0" smtClean="0"/>
              <a:t>________ </a:t>
            </a:r>
            <a:r>
              <a:rPr lang="es-ES" dirty="0" smtClean="0"/>
              <a:t>“…vendrás a ser motivo de horror, proverbio y burla…”</a:t>
            </a:r>
          </a:p>
          <a:p>
            <a:pPr marL="514350" indent="-514350">
              <a:spcBef>
                <a:spcPts val="0"/>
              </a:spcBef>
              <a:spcAft>
                <a:spcPts val="600"/>
              </a:spcAft>
              <a:buFont typeface="+mj-lt"/>
              <a:buAutoNum type="alphaLcParenR"/>
            </a:pPr>
            <a:r>
              <a:rPr lang="en-US" dirty="0" smtClean="0"/>
              <a:t>________ “… siempre … para </a:t>
            </a:r>
            <a:r>
              <a:rPr lang="en-US" dirty="0" err="1" smtClean="0"/>
              <a:t>nuestro</a:t>
            </a:r>
            <a:r>
              <a:rPr lang="en-US" dirty="0" smtClean="0"/>
              <a:t> </a:t>
            </a:r>
            <a:r>
              <a:rPr lang="en-US" dirty="0" err="1" smtClean="0"/>
              <a:t>bien</a:t>
            </a:r>
            <a:r>
              <a:rPr lang="en-US" dirty="0" smtClean="0"/>
              <a:t>…”</a:t>
            </a:r>
          </a:p>
          <a:p>
            <a:pPr marL="514350" indent="-514350">
              <a:spcBef>
                <a:spcPts val="0"/>
              </a:spcBef>
              <a:spcAft>
                <a:spcPts val="600"/>
              </a:spcAft>
              <a:buFont typeface="+mj-lt"/>
              <a:buAutoNum type="alphaLcParenR"/>
            </a:pPr>
            <a:r>
              <a:rPr lang="en-US" dirty="0"/>
              <a:t>________ </a:t>
            </a:r>
            <a:r>
              <a:rPr lang="es-ES" dirty="0" smtClean="0"/>
              <a:t>“</a:t>
            </a:r>
            <a:r>
              <a:rPr lang="es-ES" dirty="0"/>
              <a:t>Los provocaré a celos con los que no son un pueblo</a:t>
            </a:r>
            <a:r>
              <a:rPr lang="es-ES" dirty="0" smtClean="0"/>
              <a:t>”.</a:t>
            </a:r>
          </a:p>
          <a:p>
            <a:pPr marL="514350" indent="-514350">
              <a:spcBef>
                <a:spcPts val="0"/>
              </a:spcBef>
              <a:spcAft>
                <a:spcPts val="600"/>
              </a:spcAft>
              <a:buFont typeface="+mj-lt"/>
              <a:buAutoNum type="alphaLcParenR"/>
            </a:pPr>
            <a:r>
              <a:rPr lang="en-US" dirty="0" smtClean="0"/>
              <a:t>________ “No </a:t>
            </a:r>
            <a:r>
              <a:rPr lang="en-US" dirty="0" err="1" smtClean="0"/>
              <a:t>hurtar</a:t>
            </a:r>
            <a:r>
              <a:rPr lang="es-ES" dirty="0" err="1" smtClean="0"/>
              <a:t>ás</a:t>
            </a:r>
            <a:r>
              <a:rPr lang="en-US" dirty="0" smtClean="0"/>
              <a:t>…”</a:t>
            </a:r>
            <a:endParaRPr lang="en-US" dirty="0"/>
          </a:p>
          <a:p>
            <a:pPr marL="514350" indent="-514350">
              <a:spcBef>
                <a:spcPts val="0"/>
              </a:spcBef>
              <a:spcAft>
                <a:spcPts val="600"/>
              </a:spcAft>
              <a:buFont typeface="+mj-lt"/>
              <a:buAutoNum type="alphaLcParenR"/>
            </a:pPr>
            <a:r>
              <a:rPr lang="en-US" dirty="0"/>
              <a:t>________ </a:t>
            </a:r>
            <a:r>
              <a:rPr lang="es-ES" dirty="0"/>
              <a:t>“Mía es la venganza y la retribución…” “El Señor vindicará a Su pueblo”.</a:t>
            </a:r>
            <a:endParaRPr lang="en-US" dirty="0"/>
          </a:p>
        </p:txBody>
      </p:sp>
    </p:spTree>
    <p:extLst>
      <p:ext uri="{BB962C8B-B14F-4D97-AF65-F5344CB8AC3E}">
        <p14:creationId xmlns:p14="http://schemas.microsoft.com/office/powerpoint/2010/main" val="148377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092" y="134713"/>
            <a:ext cx="8694463" cy="496009"/>
          </a:xfrm>
        </p:spPr>
        <p:txBody>
          <a:bodyPr>
            <a:noAutofit/>
          </a:bodyPr>
          <a:lstStyle/>
          <a:p>
            <a:pPr algn="l" rtl="0"/>
            <a:r>
              <a:rPr lang="en-US" sz="4400" dirty="0"/>
              <a:t>Horario de clase</a:t>
            </a:r>
          </a:p>
        </p:txBody>
      </p:sp>
      <p:sp>
        <p:nvSpPr>
          <p:cNvPr id="5" name="Footer Placeholder 4"/>
          <p:cNvSpPr>
            <a:spLocks noGrp="1"/>
          </p:cNvSpPr>
          <p:nvPr>
            <p:ph type="ftr" sz="quarter" idx="11"/>
          </p:nvPr>
        </p:nvSpPr>
        <p:spPr/>
        <p:txBody>
          <a:bodyPr/>
          <a:lstStyle/>
          <a:p>
            <a:pPr algn="l" rtl="0"/>
            <a:r>
              <a:rPr lang="en-US" dirty="0"/>
              <a:t>Otoño 2016 – Embry Hills</a:t>
            </a:r>
          </a:p>
        </p:txBody>
      </p:sp>
      <p:sp>
        <p:nvSpPr>
          <p:cNvPr id="6" name="Slide Number Placeholder 5"/>
          <p:cNvSpPr>
            <a:spLocks noGrp="1"/>
          </p:cNvSpPr>
          <p:nvPr>
            <p:ph type="sldNum" sz="quarter" idx="12"/>
          </p:nvPr>
        </p:nvSpPr>
        <p:spPr/>
        <p:txBody>
          <a:bodyPr/>
          <a:lstStyle/>
          <a:p>
            <a:pPr algn="l" rtl="0"/>
            <a:fld id="{0EA2A63B-FBD4-445B-90B6-CB2DE89400B4}" type="slidenum">
              <a:rPr lang="en-US" smtClean="0"/>
              <a:pPr algn="l" rtl="0"/>
              <a:t>54</a:t>
            </a:fld>
            <a:endParaRPr lang="en-US"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graphicFrame>
        <p:nvGraphicFramePr>
          <p:cNvPr id="3" name="Table 2"/>
          <p:cNvGraphicFramePr>
            <a:graphicFrameLocks noGrp="1"/>
          </p:cNvGraphicFramePr>
          <p:nvPr>
            <p:extLst>
              <p:ext uri="{D42A27DB-BD31-4B8C-83A1-F6EECF244321}">
                <p14:modId xmlns:p14="http://schemas.microsoft.com/office/powerpoint/2010/main" val="2919018182"/>
              </p:ext>
            </p:extLst>
          </p:nvPr>
        </p:nvGraphicFramePr>
        <p:xfrm>
          <a:off x="304800" y="728031"/>
          <a:ext cx="11734800" cy="5943600"/>
        </p:xfrm>
        <a:graphic>
          <a:graphicData uri="http://schemas.openxmlformats.org/drawingml/2006/table">
            <a:tbl>
              <a:tblPr firstRow="1" firstCol="1" bandRow="1">
                <a:tableStyleId>{5C22544A-7EE6-4342-B048-85BDC9FD1C3A}</a:tableStyleId>
              </a:tblPr>
              <a:tblGrid>
                <a:gridCol w="1142714"/>
                <a:gridCol w="1728722"/>
                <a:gridCol w="1391768"/>
                <a:gridCol w="7471596"/>
              </a:tblGrid>
              <a:tr h="382924">
                <a:tc>
                  <a:txBody>
                    <a:bodyPr/>
                    <a:lstStyle/>
                    <a:p>
                      <a:pPr marL="0" marR="0" algn="ctr">
                        <a:spcBef>
                          <a:spcPts val="0"/>
                        </a:spcBef>
                        <a:spcAft>
                          <a:spcPts val="0"/>
                        </a:spcAft>
                      </a:pPr>
                      <a:r>
                        <a:rPr lang="en-US" sz="2600" dirty="0" err="1">
                          <a:effectLst/>
                        </a:rPr>
                        <a:t>Día</a:t>
                      </a:r>
                      <a:endParaRPr lang="en-US" sz="2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Fecha</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Lección</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Título de la lección</a:t>
                      </a:r>
                      <a:endParaRPr lang="en-US" sz="2600">
                        <a:effectLst/>
                        <a:latin typeface="Times New Roman" panose="02020603050405020304" pitchFamily="18" charset="0"/>
                        <a:ea typeface="Times New Roman" panose="02020603050405020304" pitchFamily="18" charset="0"/>
                      </a:endParaRPr>
                    </a:p>
                  </a:txBody>
                  <a:tcPr marL="68580" marR="68580" marT="0" marB="0" anchor="b"/>
                </a:tc>
              </a:tr>
              <a:tr h="382924">
                <a:tc>
                  <a:txBody>
                    <a:bodyPr/>
                    <a:lstStyle/>
                    <a:p>
                      <a:pPr marL="0" marR="0">
                        <a:spcBef>
                          <a:spcPts val="0"/>
                        </a:spcBef>
                        <a:spcAft>
                          <a:spcPts val="0"/>
                        </a:spcAft>
                      </a:pPr>
                      <a:r>
                        <a:rPr lang="en-US" sz="2600">
                          <a:effectLst/>
                        </a:rPr>
                        <a:t>Dom</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30 de oct</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1</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s-ES" sz="2600">
                          <a:effectLst/>
                        </a:rPr>
                        <a:t>Introducción - Contexto histórico y literario</a:t>
                      </a:r>
                      <a:endParaRPr lang="en-US" sz="2600">
                        <a:effectLst/>
                        <a:latin typeface="Times New Roman" panose="02020603050405020304" pitchFamily="18" charset="0"/>
                        <a:ea typeface="Times New Roman" panose="02020603050405020304" pitchFamily="18" charset="0"/>
                      </a:endParaRPr>
                    </a:p>
                  </a:txBody>
                  <a:tcPr marL="68580" marR="68580" marT="0" marB="0" anchor="b"/>
                </a:tc>
              </a:tr>
              <a:tr h="382924">
                <a:tc>
                  <a:txBody>
                    <a:bodyPr/>
                    <a:lstStyle/>
                    <a:p>
                      <a:pPr marL="0" marR="0">
                        <a:spcBef>
                          <a:spcPts val="0"/>
                        </a:spcBef>
                        <a:spcAft>
                          <a:spcPts val="0"/>
                        </a:spcAft>
                      </a:pPr>
                      <a:r>
                        <a:rPr lang="en-US" sz="2600">
                          <a:effectLst/>
                        </a:rPr>
                        <a:t>Miér</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2 de nov</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2</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600">
                          <a:effectLst/>
                        </a:rPr>
                        <a:t>Historia de Israel relatada (1:1-4:49)</a:t>
                      </a:r>
                      <a:endParaRPr lang="en-US" sz="2600">
                        <a:effectLst/>
                        <a:latin typeface="Times New Roman" panose="02020603050405020304" pitchFamily="18" charset="0"/>
                        <a:ea typeface="Times New Roman" panose="02020603050405020304" pitchFamily="18" charset="0"/>
                      </a:endParaRPr>
                    </a:p>
                  </a:txBody>
                  <a:tcPr marL="68580" marR="68580" marT="0" marB="0" anchor="b"/>
                </a:tc>
              </a:tr>
              <a:tr h="382924">
                <a:tc>
                  <a:txBody>
                    <a:bodyPr/>
                    <a:lstStyle/>
                    <a:p>
                      <a:pPr marL="0" marR="0">
                        <a:spcBef>
                          <a:spcPts val="0"/>
                        </a:spcBef>
                        <a:spcAft>
                          <a:spcPts val="0"/>
                        </a:spcAft>
                      </a:pPr>
                      <a:r>
                        <a:rPr lang="en-US" sz="2600">
                          <a:effectLst/>
                        </a:rPr>
                        <a:t>Dom</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6 de nov</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3</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s-ES" sz="2600">
                          <a:effectLst/>
                        </a:rPr>
                        <a:t>Los mandamientos y el pacto (5:1-7:26)</a:t>
                      </a:r>
                      <a:endParaRPr lang="en-US" sz="2600">
                        <a:effectLst/>
                        <a:latin typeface="Times New Roman" panose="02020603050405020304" pitchFamily="18" charset="0"/>
                        <a:ea typeface="Times New Roman" panose="02020603050405020304" pitchFamily="18" charset="0"/>
                      </a:endParaRPr>
                    </a:p>
                  </a:txBody>
                  <a:tcPr marL="68580" marR="68580" marT="0" marB="0" anchor="b"/>
                </a:tc>
              </a:tr>
              <a:tr h="382924">
                <a:tc>
                  <a:txBody>
                    <a:bodyPr/>
                    <a:lstStyle/>
                    <a:p>
                      <a:pPr marL="0" marR="0">
                        <a:spcBef>
                          <a:spcPts val="0"/>
                        </a:spcBef>
                        <a:spcAft>
                          <a:spcPts val="0"/>
                        </a:spcAft>
                      </a:pPr>
                      <a:r>
                        <a:rPr lang="en-US" sz="2600">
                          <a:effectLst/>
                        </a:rPr>
                        <a:t>Miér</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9 de nov</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4</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s-ES" sz="2600">
                          <a:effectLst/>
                        </a:rPr>
                        <a:t>Historia y exhortación a la obediencia (8:1-11:32)</a:t>
                      </a:r>
                      <a:endParaRPr lang="en-US" sz="2600">
                        <a:effectLst/>
                        <a:latin typeface="Times New Roman" panose="02020603050405020304" pitchFamily="18" charset="0"/>
                        <a:ea typeface="Times New Roman" panose="02020603050405020304" pitchFamily="18" charset="0"/>
                      </a:endParaRPr>
                    </a:p>
                  </a:txBody>
                  <a:tcPr marL="68580" marR="68580" marT="0" marB="0" anchor="b"/>
                </a:tc>
              </a:tr>
              <a:tr h="382924">
                <a:tc>
                  <a:txBody>
                    <a:bodyPr/>
                    <a:lstStyle/>
                    <a:p>
                      <a:pPr marL="0" marR="0">
                        <a:spcBef>
                          <a:spcPts val="0"/>
                        </a:spcBef>
                        <a:spcAft>
                          <a:spcPts val="0"/>
                        </a:spcAft>
                      </a:pPr>
                      <a:r>
                        <a:rPr lang="en-US" sz="2600">
                          <a:effectLst/>
                        </a:rPr>
                        <a:t>Dom</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13 de nov</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5</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600">
                          <a:effectLst/>
                        </a:rPr>
                        <a:t>Leyes para el culto (12:1-16:17)</a:t>
                      </a:r>
                      <a:endParaRPr lang="en-US" sz="2600">
                        <a:effectLst/>
                        <a:latin typeface="Times New Roman" panose="02020603050405020304" pitchFamily="18" charset="0"/>
                        <a:ea typeface="Times New Roman" panose="02020603050405020304" pitchFamily="18" charset="0"/>
                      </a:endParaRPr>
                    </a:p>
                  </a:txBody>
                  <a:tcPr marL="68580" marR="68580" marT="0" marB="0" anchor="b"/>
                </a:tc>
              </a:tr>
              <a:tr h="382924">
                <a:tc>
                  <a:txBody>
                    <a:bodyPr/>
                    <a:lstStyle/>
                    <a:p>
                      <a:pPr marL="0" marR="0">
                        <a:spcBef>
                          <a:spcPts val="0"/>
                        </a:spcBef>
                        <a:spcAft>
                          <a:spcPts val="0"/>
                        </a:spcAft>
                      </a:pPr>
                      <a:r>
                        <a:rPr lang="en-US" sz="2600">
                          <a:effectLst/>
                        </a:rPr>
                        <a:t>Miér</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16 de nov</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6</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600">
                          <a:effectLst/>
                        </a:rPr>
                        <a:t>Leyes para el liderazgo (16:18-18:22)</a:t>
                      </a:r>
                      <a:endParaRPr lang="en-US" sz="2600">
                        <a:effectLst/>
                        <a:latin typeface="Times New Roman" panose="02020603050405020304" pitchFamily="18" charset="0"/>
                        <a:ea typeface="Times New Roman" panose="02020603050405020304" pitchFamily="18" charset="0"/>
                      </a:endParaRPr>
                    </a:p>
                  </a:txBody>
                  <a:tcPr marL="68580" marR="68580" marT="0" marB="0" anchor="b"/>
                </a:tc>
              </a:tr>
              <a:tr h="382924">
                <a:tc>
                  <a:txBody>
                    <a:bodyPr/>
                    <a:lstStyle/>
                    <a:p>
                      <a:pPr marL="0" marR="0">
                        <a:spcBef>
                          <a:spcPts val="0"/>
                        </a:spcBef>
                        <a:spcAft>
                          <a:spcPts val="0"/>
                        </a:spcAft>
                      </a:pPr>
                      <a:r>
                        <a:rPr lang="en-US" sz="2600">
                          <a:effectLst/>
                        </a:rPr>
                        <a:t>Dom</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20 de nov</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7</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s-ES" sz="2600">
                          <a:effectLst/>
                        </a:rPr>
                        <a:t>Leyes para la vida comunitaria – parte 1 (19:1-22:30)</a:t>
                      </a:r>
                      <a:endParaRPr lang="en-US" sz="2600">
                        <a:effectLst/>
                        <a:latin typeface="Times New Roman" panose="02020603050405020304" pitchFamily="18" charset="0"/>
                        <a:ea typeface="Times New Roman" panose="02020603050405020304" pitchFamily="18" charset="0"/>
                      </a:endParaRPr>
                    </a:p>
                  </a:txBody>
                  <a:tcPr marL="68580" marR="68580" marT="0" marB="0" anchor="b"/>
                </a:tc>
              </a:tr>
              <a:tr h="382924">
                <a:tc>
                  <a:txBody>
                    <a:bodyPr/>
                    <a:lstStyle/>
                    <a:p>
                      <a:pPr marL="0" marR="0">
                        <a:spcBef>
                          <a:spcPts val="0"/>
                        </a:spcBef>
                        <a:spcAft>
                          <a:spcPts val="0"/>
                        </a:spcAft>
                      </a:pPr>
                      <a:r>
                        <a:rPr lang="en-US" sz="2600">
                          <a:effectLst/>
                        </a:rPr>
                        <a:t>Miér</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23 de nov</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endParaRPr lang="en-US" sz="2600">
                        <a:effectLst/>
                        <a:latin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600">
                          <a:effectLst/>
                        </a:rPr>
                        <a:t>(no hay clase)</a:t>
                      </a:r>
                      <a:endParaRPr lang="en-US" sz="2600">
                        <a:effectLst/>
                        <a:latin typeface="Times New Roman" panose="02020603050405020304" pitchFamily="18" charset="0"/>
                        <a:ea typeface="Times New Roman" panose="02020603050405020304" pitchFamily="18" charset="0"/>
                      </a:endParaRPr>
                    </a:p>
                  </a:txBody>
                  <a:tcPr marL="68580" marR="68580" marT="0" marB="0" anchor="b"/>
                </a:tc>
              </a:tr>
              <a:tr h="382924">
                <a:tc>
                  <a:txBody>
                    <a:bodyPr/>
                    <a:lstStyle/>
                    <a:p>
                      <a:pPr marL="0" marR="0">
                        <a:spcBef>
                          <a:spcPts val="0"/>
                        </a:spcBef>
                        <a:spcAft>
                          <a:spcPts val="0"/>
                        </a:spcAft>
                      </a:pPr>
                      <a:r>
                        <a:rPr lang="en-US" sz="2600">
                          <a:effectLst/>
                        </a:rPr>
                        <a:t>Dom</a:t>
                      </a:r>
                      <a:endParaRPr lang="en-US" sz="2600">
                        <a:effectLst/>
                        <a:latin typeface="Times New Roman" panose="02020603050405020304" pitchFamily="18" charset="0"/>
                        <a:ea typeface="Times New Roman" panose="02020603050405020304" pitchFamily="18" charset="0"/>
                      </a:endParaRPr>
                    </a:p>
                  </a:txBody>
                  <a:tcPr marL="68580" marR="68580" marT="0" marB="0" anchor="b">
                    <a:solidFill>
                      <a:srgbClr val="FFFF00"/>
                    </a:solidFill>
                  </a:tcPr>
                </a:tc>
                <a:tc>
                  <a:txBody>
                    <a:bodyPr/>
                    <a:lstStyle/>
                    <a:p>
                      <a:pPr marL="0" marR="0" algn="ctr">
                        <a:spcBef>
                          <a:spcPts val="0"/>
                        </a:spcBef>
                        <a:spcAft>
                          <a:spcPts val="0"/>
                        </a:spcAft>
                      </a:pPr>
                      <a:r>
                        <a:rPr lang="en-US" sz="2600">
                          <a:effectLst/>
                        </a:rPr>
                        <a:t>27 de nov</a:t>
                      </a:r>
                      <a:endParaRPr lang="en-US" sz="2600">
                        <a:effectLst/>
                        <a:latin typeface="Times New Roman" panose="02020603050405020304" pitchFamily="18" charset="0"/>
                        <a:ea typeface="Times New Roman" panose="02020603050405020304" pitchFamily="18" charset="0"/>
                      </a:endParaRPr>
                    </a:p>
                  </a:txBody>
                  <a:tcPr marL="68580" marR="68580" marT="0" marB="0" anchor="b">
                    <a:solidFill>
                      <a:srgbClr val="FFFF00"/>
                    </a:solidFill>
                  </a:tcPr>
                </a:tc>
                <a:tc>
                  <a:txBody>
                    <a:bodyPr/>
                    <a:lstStyle/>
                    <a:p>
                      <a:pPr marL="0" marR="0" algn="ctr">
                        <a:spcBef>
                          <a:spcPts val="0"/>
                        </a:spcBef>
                        <a:spcAft>
                          <a:spcPts val="0"/>
                        </a:spcAft>
                      </a:pPr>
                      <a:r>
                        <a:rPr lang="en-US" sz="2600">
                          <a:effectLst/>
                        </a:rPr>
                        <a:t>8</a:t>
                      </a:r>
                      <a:endParaRPr lang="en-US" sz="2600">
                        <a:effectLst/>
                        <a:latin typeface="Times New Roman" panose="02020603050405020304" pitchFamily="18" charset="0"/>
                        <a:ea typeface="Times New Roman" panose="02020603050405020304" pitchFamily="18" charset="0"/>
                      </a:endParaRPr>
                    </a:p>
                  </a:txBody>
                  <a:tcPr marL="68580" marR="68580" marT="0" marB="0" anchor="b">
                    <a:solidFill>
                      <a:srgbClr val="FFFF00"/>
                    </a:solidFill>
                  </a:tcPr>
                </a:tc>
                <a:tc>
                  <a:txBody>
                    <a:bodyPr/>
                    <a:lstStyle/>
                    <a:p>
                      <a:pPr marL="0" marR="0">
                        <a:spcBef>
                          <a:spcPts val="0"/>
                        </a:spcBef>
                        <a:spcAft>
                          <a:spcPts val="0"/>
                        </a:spcAft>
                      </a:pPr>
                      <a:r>
                        <a:rPr lang="es-ES" sz="2600" dirty="0">
                          <a:effectLst/>
                        </a:rPr>
                        <a:t>Leyes para la vida comunitaria – parte 2 (23:1-26:19)</a:t>
                      </a:r>
                      <a:endParaRPr lang="en-US" sz="2600" dirty="0">
                        <a:effectLst/>
                        <a:latin typeface="Times New Roman" panose="02020603050405020304" pitchFamily="18" charset="0"/>
                        <a:ea typeface="Times New Roman" panose="02020603050405020304" pitchFamily="18" charset="0"/>
                      </a:endParaRPr>
                    </a:p>
                  </a:txBody>
                  <a:tcPr marL="68580" marR="68580" marT="0" marB="0" anchor="b">
                    <a:solidFill>
                      <a:srgbClr val="FFFF00"/>
                    </a:solidFill>
                  </a:tcPr>
                </a:tc>
              </a:tr>
              <a:tr h="382924">
                <a:tc>
                  <a:txBody>
                    <a:bodyPr/>
                    <a:lstStyle/>
                    <a:p>
                      <a:pPr marL="0" marR="0">
                        <a:spcBef>
                          <a:spcPts val="0"/>
                        </a:spcBef>
                        <a:spcAft>
                          <a:spcPts val="0"/>
                        </a:spcAft>
                      </a:pPr>
                      <a:r>
                        <a:rPr lang="en-US" sz="2600">
                          <a:effectLst/>
                        </a:rPr>
                        <a:t>Miér</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30 de nov</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9</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600">
                          <a:effectLst/>
                        </a:rPr>
                        <a:t>Bendiciones y maldiciones (27:1-30:20)</a:t>
                      </a:r>
                      <a:endParaRPr lang="en-US" sz="2600">
                        <a:effectLst/>
                        <a:latin typeface="Times New Roman" panose="02020603050405020304" pitchFamily="18" charset="0"/>
                        <a:ea typeface="Times New Roman" panose="02020603050405020304" pitchFamily="18" charset="0"/>
                      </a:endParaRPr>
                    </a:p>
                  </a:txBody>
                  <a:tcPr marL="68580" marR="68580" marT="0" marB="0" anchor="b"/>
                </a:tc>
              </a:tr>
              <a:tr h="382924">
                <a:tc>
                  <a:txBody>
                    <a:bodyPr/>
                    <a:lstStyle/>
                    <a:p>
                      <a:pPr marL="0" marR="0">
                        <a:spcBef>
                          <a:spcPts val="0"/>
                        </a:spcBef>
                        <a:spcAft>
                          <a:spcPts val="0"/>
                        </a:spcAft>
                      </a:pPr>
                      <a:r>
                        <a:rPr lang="en-US" sz="2600">
                          <a:effectLst/>
                        </a:rPr>
                        <a:t>Dom</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4 de dic</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10</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600">
                          <a:effectLst/>
                        </a:rPr>
                        <a:t>Josué comisionado (31:1-29)</a:t>
                      </a:r>
                      <a:endParaRPr lang="en-US" sz="2600">
                        <a:effectLst/>
                        <a:latin typeface="Times New Roman" panose="02020603050405020304" pitchFamily="18" charset="0"/>
                        <a:ea typeface="Times New Roman" panose="02020603050405020304" pitchFamily="18" charset="0"/>
                      </a:endParaRPr>
                    </a:p>
                  </a:txBody>
                  <a:tcPr marL="68580" marR="68580" marT="0" marB="0" anchor="b"/>
                </a:tc>
              </a:tr>
              <a:tr h="382924">
                <a:tc>
                  <a:txBody>
                    <a:bodyPr/>
                    <a:lstStyle/>
                    <a:p>
                      <a:pPr marL="0" marR="0">
                        <a:spcBef>
                          <a:spcPts val="0"/>
                        </a:spcBef>
                        <a:spcAft>
                          <a:spcPts val="0"/>
                        </a:spcAft>
                      </a:pPr>
                      <a:r>
                        <a:rPr lang="en-US" sz="2600">
                          <a:effectLst/>
                        </a:rPr>
                        <a:t>Miér</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7 de dic</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11</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s-ES" sz="2600">
                          <a:effectLst/>
                        </a:rPr>
                        <a:t>Cántico, bendición y muerte de Moisés (31:30-34:12)</a:t>
                      </a:r>
                      <a:endParaRPr lang="en-US" sz="2600">
                        <a:effectLst/>
                        <a:latin typeface="Times New Roman" panose="02020603050405020304" pitchFamily="18" charset="0"/>
                        <a:ea typeface="Times New Roman" panose="02020603050405020304" pitchFamily="18" charset="0"/>
                      </a:endParaRPr>
                    </a:p>
                  </a:txBody>
                  <a:tcPr marL="68580" marR="68580" marT="0" marB="0" anchor="b"/>
                </a:tc>
              </a:tr>
              <a:tr h="382924">
                <a:tc>
                  <a:txBody>
                    <a:bodyPr/>
                    <a:lstStyle/>
                    <a:p>
                      <a:pPr marL="0" marR="0">
                        <a:spcBef>
                          <a:spcPts val="0"/>
                        </a:spcBef>
                        <a:spcAft>
                          <a:spcPts val="0"/>
                        </a:spcAft>
                      </a:pPr>
                      <a:r>
                        <a:rPr lang="en-US" sz="2600">
                          <a:effectLst/>
                        </a:rPr>
                        <a:t>Dom</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11 de dic</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12</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600">
                          <a:effectLst/>
                        </a:rPr>
                        <a:t>Repaso – Proyecto A</a:t>
                      </a:r>
                      <a:endParaRPr lang="en-US" sz="2600">
                        <a:effectLst/>
                        <a:latin typeface="Times New Roman" panose="02020603050405020304" pitchFamily="18" charset="0"/>
                        <a:ea typeface="Times New Roman" panose="02020603050405020304" pitchFamily="18" charset="0"/>
                      </a:endParaRPr>
                    </a:p>
                  </a:txBody>
                  <a:tcPr marL="68580" marR="68580" marT="0" marB="0" anchor="b"/>
                </a:tc>
              </a:tr>
              <a:tr h="382924">
                <a:tc>
                  <a:txBody>
                    <a:bodyPr/>
                    <a:lstStyle/>
                    <a:p>
                      <a:pPr marL="0" marR="0">
                        <a:spcBef>
                          <a:spcPts val="0"/>
                        </a:spcBef>
                        <a:spcAft>
                          <a:spcPts val="0"/>
                        </a:spcAft>
                      </a:pPr>
                      <a:r>
                        <a:rPr lang="en-US" sz="2600">
                          <a:effectLst/>
                        </a:rPr>
                        <a:t>Miér</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14 de dic</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13</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600" dirty="0" err="1">
                          <a:effectLst/>
                        </a:rPr>
                        <a:t>Repaso</a:t>
                      </a:r>
                      <a:r>
                        <a:rPr lang="en-US" sz="2600" dirty="0">
                          <a:effectLst/>
                        </a:rPr>
                        <a:t> – Proyecto B</a:t>
                      </a:r>
                      <a:endParaRPr lang="en-US" sz="2600" dirty="0">
                        <a:effectLst/>
                        <a:latin typeface="Times New Roman" panose="02020603050405020304" pitchFamily="18" charset="0"/>
                        <a:ea typeface="Times New Roman" panose="02020603050405020304" pitchFamily="18" charset="0"/>
                      </a:endParaRPr>
                    </a:p>
                  </a:txBody>
                  <a:tcPr marL="68580" marR="68580" marT="0" marB="0" anchor="b"/>
                </a:tc>
              </a:tr>
            </a:tbl>
          </a:graphicData>
        </a:graphic>
      </p:graphicFrame>
    </p:spTree>
    <p:extLst>
      <p:ext uri="{BB962C8B-B14F-4D97-AF65-F5344CB8AC3E}">
        <p14:creationId xmlns:p14="http://schemas.microsoft.com/office/powerpoint/2010/main" val="18584120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err="1" smtClean="0"/>
              <a:t>Deuteronomio</a:t>
            </a:r>
            <a:r>
              <a:rPr lang="en-US" dirty="0" smtClean="0"/>
              <a:t> 24:1-4 </a:t>
            </a:r>
            <a:r>
              <a:rPr lang="en-US" dirty="0"/>
              <a:t>(</a:t>
            </a:r>
            <a:r>
              <a:rPr lang="en-US" dirty="0" smtClean="0"/>
              <a:t>NBLA)</a:t>
            </a:r>
            <a:endParaRPr lang="en-US" dirty="0"/>
          </a:p>
        </p:txBody>
      </p:sp>
      <p:sp>
        <p:nvSpPr>
          <p:cNvPr id="3" name="Content Placeholder 2"/>
          <p:cNvSpPr>
            <a:spLocks noGrp="1"/>
          </p:cNvSpPr>
          <p:nvPr>
            <p:ph idx="1"/>
          </p:nvPr>
        </p:nvSpPr>
        <p:spPr>
          <a:xfrm>
            <a:off x="152400" y="1026633"/>
            <a:ext cx="11788065" cy="5631619"/>
          </a:xfrm>
        </p:spPr>
        <p:txBody>
          <a:bodyPr>
            <a:normAutofit lnSpcReduction="10000"/>
          </a:bodyPr>
          <a:lstStyle/>
          <a:p>
            <a:pPr marL="0" indent="0">
              <a:buNone/>
            </a:pPr>
            <a:r>
              <a:rPr lang="en-US" sz="3600" dirty="0" smtClean="0"/>
              <a:t>[</a:t>
            </a:r>
            <a:r>
              <a:rPr lang="en-US" sz="3600" b="1" dirty="0" smtClean="0">
                <a:solidFill>
                  <a:srgbClr val="0000CC"/>
                </a:solidFill>
              </a:rPr>
              <a:t>Si</a:t>
            </a:r>
            <a:r>
              <a:rPr lang="en-US" sz="3600" dirty="0" smtClean="0"/>
              <a:t>] </a:t>
            </a:r>
            <a:r>
              <a:rPr lang="es-ES" sz="3600" dirty="0" smtClean="0"/>
              <a:t>alguien </a:t>
            </a:r>
            <a:r>
              <a:rPr lang="es-ES" sz="3600" dirty="0"/>
              <a:t>toma una mujer y se casa con ella, si sucede que no le es agradable[a] porque ha encontrado algo reprochable en ella, y </a:t>
            </a:r>
            <a:r>
              <a:rPr lang="en-US" sz="3600" dirty="0" smtClean="0"/>
              <a:t>[</a:t>
            </a:r>
            <a:r>
              <a:rPr lang="en-US" sz="3600" b="1" dirty="0" err="1" smtClean="0">
                <a:solidFill>
                  <a:srgbClr val="0000CC"/>
                </a:solidFill>
              </a:rPr>
              <a:t>si</a:t>
            </a:r>
            <a:r>
              <a:rPr lang="en-US" sz="3600" dirty="0" smtClean="0"/>
              <a:t>] </a:t>
            </a:r>
            <a:r>
              <a:rPr lang="es-ES" sz="3600" dirty="0" smtClean="0"/>
              <a:t>le </a:t>
            </a:r>
            <a:r>
              <a:rPr lang="es-ES" sz="3600" dirty="0"/>
              <a:t>escribe certificado de divorcio, lo pone en su mano y la despide de su casa, 2 y </a:t>
            </a:r>
            <a:r>
              <a:rPr lang="en-US" sz="3600" dirty="0"/>
              <a:t>[</a:t>
            </a:r>
            <a:r>
              <a:rPr lang="en-US" sz="3600" b="1" dirty="0" err="1">
                <a:solidFill>
                  <a:srgbClr val="0000CC"/>
                </a:solidFill>
              </a:rPr>
              <a:t>si</a:t>
            </a:r>
            <a:r>
              <a:rPr lang="en-US" sz="3600" dirty="0"/>
              <a:t>] </a:t>
            </a:r>
            <a:r>
              <a:rPr lang="es-ES" sz="3600" dirty="0" smtClean="0"/>
              <a:t>ella </a:t>
            </a:r>
            <a:r>
              <a:rPr lang="es-ES" sz="3600" dirty="0"/>
              <a:t>sale de su casa y llega a ser mujer de otro hombre; 3 </a:t>
            </a:r>
            <a:r>
              <a:rPr lang="es-ES" sz="3600" b="1" dirty="0">
                <a:solidFill>
                  <a:srgbClr val="0000CC"/>
                </a:solidFill>
              </a:rPr>
              <a:t>si</a:t>
            </a:r>
            <a:r>
              <a:rPr lang="es-ES" sz="3600" dirty="0"/>
              <a:t> el segundo marido la aborrece y le escribe certificado de divorcio, lo pone en su mano y la despide de su casa, </a:t>
            </a:r>
            <a:r>
              <a:rPr lang="es-ES" sz="3600" b="1" dirty="0">
                <a:solidFill>
                  <a:srgbClr val="0000CC"/>
                </a:solidFill>
              </a:rPr>
              <a:t>o si </a:t>
            </a:r>
            <a:r>
              <a:rPr lang="es-ES" sz="3600" dirty="0"/>
              <a:t>muere este último marido que la tomó para ser su mujer, 4 </a:t>
            </a:r>
            <a:r>
              <a:rPr lang="en-US" sz="3600" dirty="0" smtClean="0"/>
              <a:t>[</a:t>
            </a:r>
            <a:r>
              <a:rPr lang="en-US" sz="3600" b="1" dirty="0" err="1" smtClean="0">
                <a:solidFill>
                  <a:srgbClr val="FF0000"/>
                </a:solidFill>
              </a:rPr>
              <a:t>entonces</a:t>
            </a:r>
            <a:r>
              <a:rPr lang="en-US" sz="3600" dirty="0" smtClean="0"/>
              <a:t>] </a:t>
            </a:r>
            <a:r>
              <a:rPr lang="es-ES" sz="3600" dirty="0" smtClean="0"/>
              <a:t>al </a:t>
            </a:r>
            <a:r>
              <a:rPr lang="es-ES" sz="3600" dirty="0"/>
              <a:t>primer marido que la despidió </a:t>
            </a:r>
            <a:r>
              <a:rPr lang="es-ES" sz="3600" u="sng" dirty="0"/>
              <a:t>no le es permitido tomarla nuevamente</a:t>
            </a:r>
            <a:r>
              <a:rPr lang="es-ES" sz="3600" dirty="0"/>
              <a:t> como mujer, porque ha sido </a:t>
            </a:r>
            <a:r>
              <a:rPr lang="es-ES" sz="3600" dirty="0" smtClean="0"/>
              <a:t>despreciada; </a:t>
            </a:r>
            <a:r>
              <a:rPr lang="es-ES" sz="3600" dirty="0"/>
              <a:t>pues eso es abominación ante el Señor. No traerás pecado sobre la tierra que el Señor tu Dios te da por heredad.</a:t>
            </a:r>
            <a:endParaRPr lang="en-US" sz="3600" dirty="0"/>
          </a:p>
        </p:txBody>
      </p:sp>
      <p:sp>
        <p:nvSpPr>
          <p:cNvPr id="4" name="Footer Placeholder 3"/>
          <p:cNvSpPr>
            <a:spLocks noGrp="1"/>
          </p:cNvSpPr>
          <p:nvPr>
            <p:ph type="ftr" sz="quarter" idx="11"/>
          </p:nvPr>
        </p:nvSpPr>
        <p:spPr/>
        <p:txBody>
          <a:bodyPr/>
          <a:lstStyle/>
          <a:p>
            <a:pPr algn="l" rtl="0"/>
            <a:r>
              <a:rPr lang="en-US"/>
              <a:t>Otoño 2016 – Embry Hills</a:t>
            </a:r>
            <a:endParaRPr lang="en-US" dirty="0"/>
          </a:p>
        </p:txBody>
      </p:sp>
      <p:sp>
        <p:nvSpPr>
          <p:cNvPr id="5" name="Slide Number Placeholder 4"/>
          <p:cNvSpPr>
            <a:spLocks noGrp="1"/>
          </p:cNvSpPr>
          <p:nvPr>
            <p:ph type="sldNum" sz="quarter" idx="12"/>
          </p:nvPr>
        </p:nvSpPr>
        <p:spPr/>
        <p:txBody>
          <a:bodyPr/>
          <a:lstStyle/>
          <a:p>
            <a:pPr algn="l" rtl="0"/>
            <a:fld id="{0EA2A63B-FBD4-445B-90B6-CB2DE89400B4}" type="slidenum">
              <a:rPr lang="en-US" smtClean="0"/>
              <a:pPr algn="l" rtl="0"/>
              <a:t>55</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Tree>
    <p:extLst>
      <p:ext uri="{BB962C8B-B14F-4D97-AF65-F5344CB8AC3E}">
        <p14:creationId xmlns:p14="http://schemas.microsoft.com/office/powerpoint/2010/main" val="15205280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87526" y="73252"/>
            <a:ext cx="8763000" cy="563562"/>
          </a:xfrm>
        </p:spPr>
        <p:txBody>
          <a:bodyPr/>
          <a:lstStyle/>
          <a:p>
            <a:pPr rtl="0"/>
            <a:r>
              <a:rPr lang="en-US" dirty="0"/>
              <a:t>2 pecados – </a:t>
            </a:r>
            <a:r>
              <a:rPr lang="en-US" dirty="0" smtClean="0"/>
              <a:t>El primero </a:t>
            </a:r>
            <a:r>
              <a:rPr lang="en-US" dirty="0" err="1" smtClean="0"/>
              <a:t>es</a:t>
            </a:r>
            <a:r>
              <a:rPr lang="en-US" dirty="0" smtClean="0"/>
              <a:t> </a:t>
            </a:r>
            <a:r>
              <a:rPr lang="en-US" dirty="0" err="1" smtClean="0"/>
              <a:t>separarse</a:t>
            </a:r>
            <a:endParaRPr lang="en-US" dirty="0"/>
          </a:p>
        </p:txBody>
      </p:sp>
      <p:sp>
        <p:nvSpPr>
          <p:cNvPr id="6" name="Text Placeholder 5"/>
          <p:cNvSpPr>
            <a:spLocks noGrp="1"/>
          </p:cNvSpPr>
          <p:nvPr>
            <p:ph type="body" idx="1"/>
          </p:nvPr>
        </p:nvSpPr>
        <p:spPr>
          <a:xfrm>
            <a:off x="609600" y="764097"/>
            <a:ext cx="4268788" cy="381000"/>
          </a:xfrm>
        </p:spPr>
        <p:txBody>
          <a:bodyPr/>
          <a:lstStyle/>
          <a:p>
            <a:pPr algn="ctr" rtl="0"/>
            <a:r>
              <a:rPr lang="en-US" sz="2800" dirty="0">
                <a:solidFill>
                  <a:srgbClr val="66FFFF"/>
                </a:solidFill>
              </a:rPr>
              <a:t>Mateo </a:t>
            </a:r>
            <a:r>
              <a:rPr lang="en-US" sz="2800" dirty="0" smtClean="0">
                <a:solidFill>
                  <a:srgbClr val="66FFFF"/>
                </a:solidFill>
              </a:rPr>
              <a:t>19 (RV1960)</a:t>
            </a:r>
            <a:endParaRPr lang="en-US" sz="2800" dirty="0">
              <a:solidFill>
                <a:srgbClr val="66FFFF"/>
              </a:solidFill>
            </a:endParaRPr>
          </a:p>
        </p:txBody>
      </p:sp>
      <p:sp>
        <p:nvSpPr>
          <p:cNvPr id="7" name="Content Placeholder 6"/>
          <p:cNvSpPr>
            <a:spLocks noGrp="1"/>
          </p:cNvSpPr>
          <p:nvPr>
            <p:ph sz="half" idx="2"/>
          </p:nvPr>
        </p:nvSpPr>
        <p:spPr>
          <a:xfrm>
            <a:off x="152400" y="1096962"/>
            <a:ext cx="5867400" cy="5761038"/>
          </a:xfrm>
        </p:spPr>
        <p:txBody>
          <a:bodyPr>
            <a:normAutofit/>
          </a:bodyPr>
          <a:lstStyle/>
          <a:p>
            <a:pPr marL="0" indent="0">
              <a:lnSpc>
                <a:spcPct val="90000"/>
              </a:lnSpc>
              <a:spcBef>
                <a:spcPts val="0"/>
              </a:spcBef>
              <a:spcAft>
                <a:spcPts val="600"/>
              </a:spcAft>
              <a:buNone/>
            </a:pPr>
            <a:r>
              <a:rPr lang="es-ES" sz="2800" baseline="30000" dirty="0"/>
              <a:t>3 </a:t>
            </a:r>
            <a:r>
              <a:rPr lang="es-ES" sz="2800" b="0" dirty="0"/>
              <a:t>Entonces vinieron a él los fariseos, tentándole y diciéndole: ¿Es </a:t>
            </a:r>
            <a:r>
              <a:rPr lang="es-ES" sz="2800" dirty="0">
                <a:solidFill>
                  <a:srgbClr val="FFFF00"/>
                </a:solidFill>
              </a:rPr>
              <a:t>lícito al hombre repudiar a su mujer</a:t>
            </a:r>
            <a:r>
              <a:rPr lang="es-ES" sz="2800" b="0" dirty="0"/>
              <a:t> por cualquier causa? </a:t>
            </a:r>
            <a:r>
              <a:rPr lang="es-ES" sz="2800" baseline="30000" dirty="0"/>
              <a:t>4 </a:t>
            </a:r>
            <a:r>
              <a:rPr lang="es-ES" sz="2800" b="0" dirty="0"/>
              <a:t>Él, respondiendo, les dijo: ¿No habéis leído que el que los hizo al principio, varón y hembra los hizo, </a:t>
            </a:r>
            <a:r>
              <a:rPr lang="es-ES" sz="2800" baseline="30000" dirty="0"/>
              <a:t>5 </a:t>
            </a:r>
            <a:r>
              <a:rPr lang="es-ES" sz="2800" b="0" dirty="0"/>
              <a:t>y dijo: Por esto el hombre dejará padre y madre, y se unirá a su mujer, y los dos serán una sola carne? </a:t>
            </a:r>
            <a:r>
              <a:rPr lang="es-ES" sz="2800" baseline="30000" dirty="0"/>
              <a:t>6 </a:t>
            </a:r>
            <a:r>
              <a:rPr lang="es-ES" sz="2800" b="0" dirty="0"/>
              <a:t>Así que no son ya más dos, sino una sola carne; por tanto, lo que Dios juntó, </a:t>
            </a:r>
            <a:r>
              <a:rPr lang="es-ES" sz="2800" dirty="0">
                <a:solidFill>
                  <a:srgbClr val="FFFF00"/>
                </a:solidFill>
              </a:rPr>
              <a:t>no lo separe el hombre</a:t>
            </a:r>
            <a:r>
              <a:rPr lang="es-ES" sz="2800" b="0" dirty="0"/>
              <a:t>. </a:t>
            </a:r>
            <a:endParaRPr lang="en-US" sz="2800" b="0" dirty="0"/>
          </a:p>
        </p:txBody>
      </p:sp>
      <p:sp>
        <p:nvSpPr>
          <p:cNvPr id="8" name="Text Placeholder 7"/>
          <p:cNvSpPr>
            <a:spLocks noGrp="1"/>
          </p:cNvSpPr>
          <p:nvPr>
            <p:ph type="body" sz="quarter" idx="3"/>
          </p:nvPr>
        </p:nvSpPr>
        <p:spPr>
          <a:xfrm>
            <a:off x="6931025" y="764097"/>
            <a:ext cx="4346575" cy="381000"/>
          </a:xfrm>
        </p:spPr>
        <p:txBody>
          <a:bodyPr/>
          <a:lstStyle/>
          <a:p>
            <a:pPr algn="ctr" rtl="0"/>
            <a:r>
              <a:rPr lang="en-US" sz="2800" dirty="0">
                <a:solidFill>
                  <a:srgbClr val="66FFFF"/>
                </a:solidFill>
              </a:rPr>
              <a:t>1 </a:t>
            </a:r>
            <a:r>
              <a:rPr lang="en-US" sz="2800" dirty="0" err="1">
                <a:solidFill>
                  <a:srgbClr val="66FFFF"/>
                </a:solidFill>
              </a:rPr>
              <a:t>Corintios</a:t>
            </a:r>
            <a:r>
              <a:rPr lang="en-US" sz="2800" dirty="0">
                <a:solidFill>
                  <a:srgbClr val="66FFFF"/>
                </a:solidFill>
              </a:rPr>
              <a:t> </a:t>
            </a:r>
            <a:r>
              <a:rPr lang="en-US" sz="2800" dirty="0" smtClean="0">
                <a:solidFill>
                  <a:srgbClr val="66FFFF"/>
                </a:solidFill>
              </a:rPr>
              <a:t>7 (RV1960)</a:t>
            </a:r>
            <a:endParaRPr lang="en-US" sz="2800" dirty="0">
              <a:solidFill>
                <a:srgbClr val="66FFFF"/>
              </a:solidFill>
            </a:endParaRPr>
          </a:p>
        </p:txBody>
      </p:sp>
      <p:sp>
        <p:nvSpPr>
          <p:cNvPr id="9" name="Content Placeholder 8"/>
          <p:cNvSpPr>
            <a:spLocks noGrp="1"/>
          </p:cNvSpPr>
          <p:nvPr>
            <p:ph sz="quarter" idx="4"/>
          </p:nvPr>
        </p:nvSpPr>
        <p:spPr>
          <a:xfrm>
            <a:off x="6169026" y="1096962"/>
            <a:ext cx="5870574" cy="5759452"/>
          </a:xfrm>
        </p:spPr>
        <p:txBody>
          <a:bodyPr>
            <a:normAutofit fontScale="92500" lnSpcReduction="10000"/>
          </a:bodyPr>
          <a:lstStyle/>
          <a:p>
            <a:pPr marL="0" indent="0">
              <a:lnSpc>
                <a:spcPct val="90000"/>
              </a:lnSpc>
              <a:spcBef>
                <a:spcPts val="0"/>
              </a:spcBef>
              <a:spcAft>
                <a:spcPts val="1200"/>
              </a:spcAft>
              <a:buNone/>
            </a:pPr>
            <a:r>
              <a:rPr lang="en-US" sz="2800" b="0" baseline="30000" dirty="0" smtClean="0"/>
              <a:t>10</a:t>
            </a:r>
            <a:r>
              <a:rPr lang="es-ES" sz="2800" b="0" dirty="0" smtClean="0"/>
              <a:t>Pero </a:t>
            </a:r>
            <a:r>
              <a:rPr lang="es-ES" sz="2800" b="0" dirty="0"/>
              <a:t>a los que están unidos en matrimonio, mando, no yo, sino el Señor: Que la mujer </a:t>
            </a:r>
            <a:r>
              <a:rPr lang="es-ES" sz="2800" dirty="0">
                <a:solidFill>
                  <a:srgbClr val="FFFF00"/>
                </a:solidFill>
              </a:rPr>
              <a:t>no se separe del </a:t>
            </a:r>
            <a:r>
              <a:rPr lang="es-ES" sz="2800" dirty="0" smtClean="0">
                <a:solidFill>
                  <a:srgbClr val="FFFF00"/>
                </a:solidFill>
              </a:rPr>
              <a:t>marido</a:t>
            </a:r>
            <a:r>
              <a:rPr lang="es-ES" sz="2800" b="0" dirty="0" smtClean="0"/>
              <a:t>…</a:t>
            </a:r>
            <a:r>
              <a:rPr lang="es-ES" sz="2800" b="0" dirty="0"/>
              <a:t> </a:t>
            </a:r>
            <a:endParaRPr lang="es-ES" sz="2800" b="0" dirty="0" smtClean="0"/>
          </a:p>
          <a:p>
            <a:pPr marL="0" indent="0">
              <a:lnSpc>
                <a:spcPct val="90000"/>
              </a:lnSpc>
              <a:spcBef>
                <a:spcPts val="0"/>
              </a:spcBef>
              <a:spcAft>
                <a:spcPts val="1200"/>
              </a:spcAft>
              <a:buNone/>
            </a:pPr>
            <a:r>
              <a:rPr lang="es-ES" sz="2800" b="0" dirty="0"/>
              <a:t>… </a:t>
            </a:r>
            <a:r>
              <a:rPr lang="es-ES" sz="2800" dirty="0" smtClean="0">
                <a:solidFill>
                  <a:srgbClr val="FFFF00"/>
                </a:solidFill>
              </a:rPr>
              <a:t>y </a:t>
            </a:r>
            <a:r>
              <a:rPr lang="es-ES" sz="2800" dirty="0">
                <a:solidFill>
                  <a:srgbClr val="FFFF00"/>
                </a:solidFill>
              </a:rPr>
              <a:t>que el marido no abandone a su mujer. </a:t>
            </a:r>
            <a:endParaRPr lang="es-ES" sz="2800" dirty="0" smtClean="0">
              <a:solidFill>
                <a:srgbClr val="FFFF00"/>
              </a:solidFill>
            </a:endParaRPr>
          </a:p>
          <a:p>
            <a:pPr marL="0" indent="0">
              <a:lnSpc>
                <a:spcPct val="90000"/>
              </a:lnSpc>
              <a:spcBef>
                <a:spcPts val="0"/>
              </a:spcBef>
              <a:spcAft>
                <a:spcPts val="1200"/>
              </a:spcAft>
              <a:buNone/>
            </a:pPr>
            <a:r>
              <a:rPr lang="en-US" sz="2800" b="0" baseline="30000" dirty="0" smtClean="0"/>
              <a:t>12</a:t>
            </a:r>
            <a:r>
              <a:rPr lang="en-US" sz="2800" b="0" dirty="0"/>
              <a:t>… </a:t>
            </a:r>
            <a:r>
              <a:rPr lang="es-ES" sz="2800" b="0" dirty="0"/>
              <a:t>Si algún hermano tiene mujer que no sea creyente, y ella consiente en vivir con él, </a:t>
            </a:r>
            <a:r>
              <a:rPr lang="es-ES" sz="2800" dirty="0">
                <a:solidFill>
                  <a:srgbClr val="FFFF00"/>
                </a:solidFill>
              </a:rPr>
              <a:t>no la abandone</a:t>
            </a:r>
            <a:r>
              <a:rPr lang="es-ES" sz="2800" b="0" dirty="0"/>
              <a:t>.  </a:t>
            </a:r>
            <a:r>
              <a:rPr lang="en-US" sz="2800" b="0" baseline="30000" dirty="0" smtClean="0"/>
              <a:t>13</a:t>
            </a:r>
            <a:r>
              <a:rPr lang="en-US" sz="2800" b="0" dirty="0" smtClean="0"/>
              <a:t>Y</a:t>
            </a:r>
            <a:r>
              <a:rPr lang="es-ES" sz="2800" b="0" dirty="0" smtClean="0"/>
              <a:t> </a:t>
            </a:r>
            <a:r>
              <a:rPr lang="es-ES" sz="2800" b="0" dirty="0"/>
              <a:t>si una mujer tiene marido que no sea creyente, y él consiente en vivir con ella, </a:t>
            </a:r>
            <a:r>
              <a:rPr lang="es-ES" sz="2800" dirty="0">
                <a:solidFill>
                  <a:srgbClr val="FFFF00"/>
                </a:solidFill>
              </a:rPr>
              <a:t>no lo abandone</a:t>
            </a:r>
            <a:r>
              <a:rPr lang="es-ES" sz="2800" dirty="0" smtClean="0">
                <a:solidFill>
                  <a:srgbClr val="FFFF00"/>
                </a:solidFill>
              </a:rPr>
              <a:t>. </a:t>
            </a:r>
          </a:p>
          <a:p>
            <a:pPr marL="0" indent="0">
              <a:lnSpc>
                <a:spcPct val="90000"/>
              </a:lnSpc>
              <a:spcBef>
                <a:spcPts val="0"/>
              </a:spcBef>
              <a:spcAft>
                <a:spcPts val="1200"/>
              </a:spcAft>
              <a:buNone/>
            </a:pPr>
            <a:r>
              <a:rPr lang="en-US" sz="2800" b="0" baseline="30000" dirty="0" smtClean="0"/>
              <a:t>27</a:t>
            </a:r>
            <a:r>
              <a:rPr lang="en-US" sz="2800" b="0" dirty="0" smtClean="0"/>
              <a:t>¿Estás </a:t>
            </a:r>
            <a:r>
              <a:rPr lang="en-US" sz="2800" b="0" dirty="0"/>
              <a:t>¿</a:t>
            </a:r>
            <a:r>
              <a:rPr lang="en-US" sz="2800" b="0" dirty="0" err="1"/>
              <a:t>Estás</a:t>
            </a:r>
            <a:r>
              <a:rPr lang="en-US" sz="2800" b="0" dirty="0"/>
              <a:t> </a:t>
            </a:r>
            <a:r>
              <a:rPr lang="en-US" sz="2800" b="0" dirty="0" err="1"/>
              <a:t>ligado</a:t>
            </a:r>
            <a:r>
              <a:rPr lang="en-US" sz="2800" b="0" dirty="0"/>
              <a:t> a </a:t>
            </a:r>
            <a:r>
              <a:rPr lang="en-US" sz="2800" b="0" dirty="0" err="1"/>
              <a:t>mujer</a:t>
            </a:r>
            <a:r>
              <a:rPr lang="en-US" sz="2800" b="0" dirty="0"/>
              <a:t>? </a:t>
            </a:r>
            <a:r>
              <a:rPr lang="en-US" sz="2800" dirty="0">
                <a:solidFill>
                  <a:srgbClr val="FFFF00"/>
                </a:solidFill>
              </a:rPr>
              <a:t>No procures </a:t>
            </a:r>
            <a:r>
              <a:rPr lang="en-US" sz="2800" dirty="0" err="1" smtClean="0">
                <a:solidFill>
                  <a:srgbClr val="FFFF00"/>
                </a:solidFill>
              </a:rPr>
              <a:t>soltarte</a:t>
            </a:r>
            <a:r>
              <a:rPr lang="en-US" sz="2800" b="0" dirty="0" smtClean="0"/>
              <a:t>.</a:t>
            </a:r>
          </a:p>
          <a:p>
            <a:pPr marL="0" indent="0">
              <a:lnSpc>
                <a:spcPct val="90000"/>
              </a:lnSpc>
              <a:spcBef>
                <a:spcPts val="0"/>
              </a:spcBef>
              <a:spcAft>
                <a:spcPts val="1200"/>
              </a:spcAft>
              <a:buNone/>
            </a:pPr>
            <a:r>
              <a:rPr lang="en-US" sz="2800" b="0" baseline="30000" dirty="0" smtClean="0"/>
              <a:t>39</a:t>
            </a:r>
            <a:r>
              <a:rPr lang="es-ES" sz="2800" b="0" dirty="0" smtClean="0"/>
              <a:t>La</a:t>
            </a:r>
            <a:r>
              <a:rPr lang="es-ES" sz="2800" dirty="0" smtClean="0">
                <a:solidFill>
                  <a:srgbClr val="FFFF00"/>
                </a:solidFill>
              </a:rPr>
              <a:t> </a:t>
            </a:r>
            <a:r>
              <a:rPr lang="es-ES" sz="2800" dirty="0">
                <a:solidFill>
                  <a:srgbClr val="FFFF00"/>
                </a:solidFill>
              </a:rPr>
              <a:t>mujer casada está ligada por la ley mientras su marido vive</a:t>
            </a:r>
            <a:r>
              <a:rPr lang="en-US" sz="2800" b="0" dirty="0" smtClean="0"/>
              <a:t>…</a:t>
            </a:r>
            <a:endParaRPr lang="en-US" sz="2800" b="0" dirty="0"/>
          </a:p>
        </p:txBody>
      </p:sp>
      <p:sp>
        <p:nvSpPr>
          <p:cNvPr id="4" name="Slide Number Placeholder 3"/>
          <p:cNvSpPr>
            <a:spLocks noGrp="1"/>
          </p:cNvSpPr>
          <p:nvPr>
            <p:ph type="sldNum" sz="quarter" idx="12"/>
          </p:nvPr>
        </p:nvSpPr>
        <p:spPr/>
        <p:txBody>
          <a:bodyPr/>
          <a:lstStyle/>
          <a:p>
            <a:pPr algn="l" rtl="0">
              <a:defRPr/>
            </a:pPr>
            <a:fld id="{BCBDDFAA-5520-482F-AFD6-0F9858C87053}" type="slidenum">
              <a:rPr lang="en-US" smtClean="0">
                <a:solidFill>
                  <a:srgbClr val="FFFFFF"/>
                </a:solidFill>
              </a:rPr>
              <a:pPr algn="l" rtl="0">
                <a:defRPr/>
              </a:pPr>
              <a:t>56</a:t>
            </a:fld>
            <a:endParaRPr lang="en-US">
              <a:solidFill>
                <a:srgbClr val="FFFFFF"/>
              </a:solidFill>
            </a:endParaRPr>
          </a:p>
        </p:txBody>
      </p:sp>
    </p:spTree>
    <p:extLst>
      <p:ext uri="{BB962C8B-B14F-4D97-AF65-F5344CB8AC3E}">
        <p14:creationId xmlns:p14="http://schemas.microsoft.com/office/powerpoint/2010/main" val="291166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70000" y="46038"/>
            <a:ext cx="10210800" cy="563562"/>
          </a:xfrm>
        </p:spPr>
        <p:txBody>
          <a:bodyPr/>
          <a:lstStyle/>
          <a:p>
            <a:pPr algn="l" rtl="0"/>
            <a:r>
              <a:rPr lang="en-US" dirty="0"/>
              <a:t>2 pecados – El </a:t>
            </a:r>
            <a:r>
              <a:rPr lang="en-US" dirty="0" err="1" smtClean="0"/>
              <a:t>segundo</a:t>
            </a:r>
            <a:r>
              <a:rPr lang="en-US" dirty="0" smtClean="0"/>
              <a:t> </a:t>
            </a:r>
            <a:r>
              <a:rPr lang="en-US" dirty="0" err="1" smtClean="0"/>
              <a:t>es</a:t>
            </a:r>
            <a:r>
              <a:rPr lang="en-US" dirty="0" smtClean="0"/>
              <a:t> </a:t>
            </a:r>
            <a:r>
              <a:rPr lang="en-US" dirty="0" err="1" smtClean="0"/>
              <a:t>casarse</a:t>
            </a:r>
            <a:r>
              <a:rPr lang="en-US" dirty="0" smtClean="0"/>
              <a:t> con </a:t>
            </a:r>
            <a:r>
              <a:rPr lang="en-US" dirty="0" err="1" smtClean="0"/>
              <a:t>otro</a:t>
            </a:r>
            <a:endParaRPr lang="en-US" dirty="0"/>
          </a:p>
        </p:txBody>
      </p:sp>
      <p:sp>
        <p:nvSpPr>
          <p:cNvPr id="17" name="Text Placeholder 5"/>
          <p:cNvSpPr>
            <a:spLocks noGrp="1"/>
          </p:cNvSpPr>
          <p:nvPr>
            <p:ph type="body" idx="1"/>
          </p:nvPr>
        </p:nvSpPr>
        <p:spPr>
          <a:xfrm>
            <a:off x="609600" y="764097"/>
            <a:ext cx="4268788" cy="381000"/>
          </a:xfrm>
        </p:spPr>
        <p:txBody>
          <a:bodyPr/>
          <a:lstStyle/>
          <a:p>
            <a:pPr algn="ctr" rtl="0"/>
            <a:r>
              <a:rPr lang="en-US" sz="2800" dirty="0">
                <a:solidFill>
                  <a:srgbClr val="66FFFF"/>
                </a:solidFill>
              </a:rPr>
              <a:t>Mateo </a:t>
            </a:r>
            <a:r>
              <a:rPr lang="en-US" sz="2800" dirty="0" smtClean="0">
                <a:solidFill>
                  <a:srgbClr val="66FFFF"/>
                </a:solidFill>
              </a:rPr>
              <a:t>19 (RV1960)</a:t>
            </a:r>
            <a:endParaRPr lang="en-US" sz="2800" dirty="0">
              <a:solidFill>
                <a:srgbClr val="66FFFF"/>
              </a:solidFill>
            </a:endParaRPr>
          </a:p>
        </p:txBody>
      </p:sp>
      <p:sp>
        <p:nvSpPr>
          <p:cNvPr id="18" name="Content Placeholder 6"/>
          <p:cNvSpPr>
            <a:spLocks noGrp="1"/>
          </p:cNvSpPr>
          <p:nvPr>
            <p:ph sz="half" idx="2"/>
          </p:nvPr>
        </p:nvSpPr>
        <p:spPr>
          <a:xfrm>
            <a:off x="152400" y="1096962"/>
            <a:ext cx="5867400" cy="5761038"/>
          </a:xfrm>
        </p:spPr>
        <p:txBody>
          <a:bodyPr>
            <a:normAutofit/>
          </a:bodyPr>
          <a:lstStyle/>
          <a:p>
            <a:pPr marL="0" indent="0">
              <a:lnSpc>
                <a:spcPct val="90000"/>
              </a:lnSpc>
              <a:spcBef>
                <a:spcPts val="0"/>
              </a:spcBef>
              <a:spcAft>
                <a:spcPts val="600"/>
              </a:spcAft>
              <a:buNone/>
            </a:pPr>
            <a:r>
              <a:rPr lang="es-ES" sz="2800" baseline="30000" dirty="0"/>
              <a:t>7 </a:t>
            </a:r>
            <a:r>
              <a:rPr lang="es-ES" sz="2800" b="0" dirty="0"/>
              <a:t>Le dijeron: ¿Por qué, pues, mandó Moisés dar carta de divorcio, y repudiarla? </a:t>
            </a:r>
            <a:r>
              <a:rPr lang="es-ES" sz="2800" baseline="30000" dirty="0"/>
              <a:t>8 </a:t>
            </a:r>
            <a:r>
              <a:rPr lang="es-ES" sz="2800" b="0" dirty="0"/>
              <a:t>Él les dijo: Por la dureza de vuestro corazón Moisés os permitió repudiar a vuestras mujeres; mas al principio no fue así. </a:t>
            </a:r>
            <a:r>
              <a:rPr lang="es-ES" sz="2800" baseline="30000" dirty="0"/>
              <a:t>9 </a:t>
            </a:r>
            <a:r>
              <a:rPr lang="es-ES" sz="2800" b="0" dirty="0"/>
              <a:t>Y yo os digo que </a:t>
            </a:r>
            <a:r>
              <a:rPr lang="es-ES" sz="2800" dirty="0">
                <a:solidFill>
                  <a:srgbClr val="FFFF00"/>
                </a:solidFill>
              </a:rPr>
              <a:t>cualquiera que repudia a su mujer, salvo por causa de fornicación, y se casa con otra, adultera</a:t>
            </a:r>
            <a:r>
              <a:rPr lang="es-ES" sz="2800" b="0" dirty="0"/>
              <a:t>; y el que se casa con la repudiada, adultera.</a:t>
            </a:r>
            <a:endParaRPr lang="en-US" sz="2800" b="0" dirty="0"/>
          </a:p>
        </p:txBody>
      </p:sp>
      <p:sp>
        <p:nvSpPr>
          <p:cNvPr id="19" name="Text Placeholder 7"/>
          <p:cNvSpPr>
            <a:spLocks noGrp="1"/>
          </p:cNvSpPr>
          <p:nvPr>
            <p:ph type="body" sz="quarter" idx="3"/>
          </p:nvPr>
        </p:nvSpPr>
        <p:spPr>
          <a:xfrm>
            <a:off x="6931025" y="764097"/>
            <a:ext cx="4346575" cy="381000"/>
          </a:xfrm>
        </p:spPr>
        <p:txBody>
          <a:bodyPr/>
          <a:lstStyle/>
          <a:p>
            <a:pPr algn="ctr" rtl="0"/>
            <a:r>
              <a:rPr lang="en-US" sz="2800" dirty="0">
                <a:solidFill>
                  <a:srgbClr val="66FFFF"/>
                </a:solidFill>
              </a:rPr>
              <a:t>1 </a:t>
            </a:r>
            <a:r>
              <a:rPr lang="en-US" sz="2800" dirty="0" err="1">
                <a:solidFill>
                  <a:srgbClr val="66FFFF"/>
                </a:solidFill>
              </a:rPr>
              <a:t>Corintios</a:t>
            </a:r>
            <a:r>
              <a:rPr lang="en-US" sz="2800" dirty="0">
                <a:solidFill>
                  <a:srgbClr val="66FFFF"/>
                </a:solidFill>
              </a:rPr>
              <a:t> </a:t>
            </a:r>
            <a:r>
              <a:rPr lang="en-US" sz="2800" dirty="0" smtClean="0">
                <a:solidFill>
                  <a:srgbClr val="66FFFF"/>
                </a:solidFill>
              </a:rPr>
              <a:t>7 (RV1960)</a:t>
            </a:r>
            <a:endParaRPr lang="en-US" sz="2800" dirty="0">
              <a:solidFill>
                <a:srgbClr val="66FFFF"/>
              </a:solidFill>
            </a:endParaRPr>
          </a:p>
        </p:txBody>
      </p:sp>
      <p:sp>
        <p:nvSpPr>
          <p:cNvPr id="20" name="Content Placeholder 8"/>
          <p:cNvSpPr>
            <a:spLocks noGrp="1"/>
          </p:cNvSpPr>
          <p:nvPr>
            <p:ph sz="quarter" idx="4"/>
          </p:nvPr>
        </p:nvSpPr>
        <p:spPr>
          <a:xfrm>
            <a:off x="6169026" y="1096962"/>
            <a:ext cx="5870574" cy="5759452"/>
          </a:xfrm>
        </p:spPr>
        <p:txBody>
          <a:bodyPr>
            <a:normAutofit/>
          </a:bodyPr>
          <a:lstStyle/>
          <a:p>
            <a:pPr marL="0" indent="0">
              <a:lnSpc>
                <a:spcPct val="90000"/>
              </a:lnSpc>
              <a:spcBef>
                <a:spcPts val="0"/>
              </a:spcBef>
              <a:spcAft>
                <a:spcPts val="1200"/>
              </a:spcAft>
              <a:buNone/>
            </a:pPr>
            <a:r>
              <a:rPr lang="en-US" sz="2800" b="0" baseline="30000" dirty="0" smtClean="0"/>
              <a:t>11</a:t>
            </a:r>
            <a:r>
              <a:rPr lang="es-ES" sz="2800" b="0" dirty="0" smtClean="0"/>
              <a:t> </a:t>
            </a:r>
            <a:r>
              <a:rPr lang="es-ES" sz="2800" b="0" dirty="0"/>
              <a:t>y si se separa, quédese sin casar, </a:t>
            </a:r>
            <a:r>
              <a:rPr lang="es-ES" sz="2800" dirty="0">
                <a:solidFill>
                  <a:srgbClr val="FFFF00"/>
                </a:solidFill>
              </a:rPr>
              <a:t>o reconcíliese con su marido; y que el marido no abandone a su mujer</a:t>
            </a:r>
            <a:r>
              <a:rPr lang="es-ES" sz="2800" b="0" dirty="0"/>
              <a:t>.</a:t>
            </a:r>
            <a:endParaRPr lang="en-US" sz="2800" b="0" dirty="0"/>
          </a:p>
        </p:txBody>
      </p:sp>
      <p:sp>
        <p:nvSpPr>
          <p:cNvPr id="21" name="Slide Number Placeholder 3"/>
          <p:cNvSpPr>
            <a:spLocks noGrp="1"/>
          </p:cNvSpPr>
          <p:nvPr>
            <p:ph type="sldNum" sz="quarter" idx="12"/>
          </p:nvPr>
        </p:nvSpPr>
        <p:spPr>
          <a:xfrm>
            <a:off x="11480800" y="6553201"/>
            <a:ext cx="711200" cy="303213"/>
          </a:xfrm>
        </p:spPr>
        <p:txBody>
          <a:bodyPr/>
          <a:lstStyle/>
          <a:p>
            <a:pPr algn="l" rtl="0">
              <a:defRPr/>
            </a:pPr>
            <a:fld id="{BCBDDFAA-5520-482F-AFD6-0F9858C87053}" type="slidenum">
              <a:rPr lang="en-US" smtClean="0">
                <a:solidFill>
                  <a:srgbClr val="FFFFFF"/>
                </a:solidFill>
              </a:rPr>
              <a:pPr algn="l" rtl="0">
                <a:defRPr/>
              </a:pPr>
              <a:t>57</a:t>
            </a:fld>
            <a:endParaRPr lang="en-US">
              <a:solidFill>
                <a:srgbClr val="FFFFFF"/>
              </a:solidFill>
            </a:endParaRPr>
          </a:p>
        </p:txBody>
      </p:sp>
    </p:spTree>
    <p:extLst>
      <p:ext uri="{BB962C8B-B14F-4D97-AF65-F5344CB8AC3E}">
        <p14:creationId xmlns:p14="http://schemas.microsoft.com/office/powerpoint/2010/main" val="281826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0"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Métodos de interpretación</a:t>
            </a:r>
          </a:p>
        </p:txBody>
      </p:sp>
      <p:sp>
        <p:nvSpPr>
          <p:cNvPr id="3" name="Slide Number Placeholder 2"/>
          <p:cNvSpPr>
            <a:spLocks noGrp="1"/>
          </p:cNvSpPr>
          <p:nvPr>
            <p:ph type="sldNum" sz="quarter" idx="12"/>
          </p:nvPr>
        </p:nvSpPr>
        <p:spPr/>
        <p:txBody>
          <a:bodyPr/>
          <a:lstStyle/>
          <a:p>
            <a:pPr algn="l" rtl="0">
              <a:defRPr/>
            </a:pPr>
            <a:fld id="{F4EFC1CD-26EA-4527-93F1-BA80EFA46C73}" type="slidenum">
              <a:rPr lang="en-US" smtClean="0"/>
              <a:pPr algn="l" rtl="0">
                <a:defRPr/>
              </a:pPr>
              <a:t>58</a:t>
            </a:fld>
            <a:endParaRPr lang="en-US"/>
          </a:p>
        </p:txBody>
      </p:sp>
      <p:sp>
        <p:nvSpPr>
          <p:cNvPr id="4" name="Rectangle 3"/>
          <p:cNvSpPr/>
          <p:nvPr/>
        </p:nvSpPr>
        <p:spPr bwMode="auto">
          <a:xfrm>
            <a:off x="1752600" y="1434406"/>
            <a:ext cx="1219200" cy="945346"/>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rtl="0" fontAlgn="base">
              <a:spcBef>
                <a:spcPct val="0"/>
              </a:spcBef>
              <a:spcAft>
                <a:spcPct val="0"/>
              </a:spcAft>
            </a:pPr>
            <a:r>
              <a:rPr lang="en-US" dirty="0" err="1" smtClean="0"/>
              <a:t>Relato</a:t>
            </a:r>
            <a:r>
              <a:rPr lang="en-US" dirty="0" smtClean="0"/>
              <a:t> de la </a:t>
            </a:r>
            <a:r>
              <a:rPr lang="en-US" dirty="0" err="1" smtClean="0"/>
              <a:t>creación</a:t>
            </a:r>
            <a:endParaRPr lang="en-US" b="1" dirty="0"/>
          </a:p>
        </p:txBody>
      </p:sp>
      <p:sp>
        <p:nvSpPr>
          <p:cNvPr id="5" name="Rectangle 4"/>
          <p:cNvSpPr/>
          <p:nvPr/>
        </p:nvSpPr>
        <p:spPr bwMode="auto">
          <a:xfrm>
            <a:off x="5372100" y="1441751"/>
            <a:ext cx="1943100" cy="1315464"/>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rtl="0" fontAlgn="base">
              <a:spcBef>
                <a:spcPct val="0"/>
              </a:spcBef>
              <a:spcAft>
                <a:spcPct val="0"/>
              </a:spcAft>
            </a:pPr>
            <a:r>
              <a:rPr lang="en-US" sz="1600" dirty="0" err="1" smtClean="0"/>
              <a:t>Regulación</a:t>
            </a:r>
            <a:r>
              <a:rPr lang="en-US" sz="1600" dirty="0" smtClean="0"/>
              <a:t> </a:t>
            </a:r>
            <a:r>
              <a:rPr lang="en-US" sz="1600" dirty="0"/>
              <a:t>de Moisés sobre el divorcio y las segundas nupcias (</a:t>
            </a:r>
            <a:r>
              <a:rPr lang="en-US" sz="1600" dirty="0" smtClean="0"/>
              <a:t>Dt 24</a:t>
            </a:r>
            <a:r>
              <a:rPr lang="en-US" sz="1600" dirty="0"/>
              <a:t>)</a:t>
            </a:r>
            <a:endParaRPr lang="en-US" sz="1600" b="1" dirty="0"/>
          </a:p>
        </p:txBody>
      </p:sp>
      <p:sp>
        <p:nvSpPr>
          <p:cNvPr id="6" name="Plus 5"/>
          <p:cNvSpPr/>
          <p:nvPr/>
        </p:nvSpPr>
        <p:spPr bwMode="auto">
          <a:xfrm>
            <a:off x="3048000" y="1677719"/>
            <a:ext cx="457200" cy="470595"/>
          </a:xfrm>
          <a:prstGeom prst="mathPlus">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rtl="0" fontAlgn="base">
              <a:spcBef>
                <a:spcPct val="0"/>
              </a:spcBef>
              <a:spcAft>
                <a:spcPct val="0"/>
              </a:spcAft>
            </a:pPr>
            <a:endParaRPr lang="en-US" sz="2000" b="1">
              <a:latin typeface="Arial" charset="0"/>
            </a:endParaRPr>
          </a:p>
        </p:txBody>
      </p:sp>
      <p:sp>
        <p:nvSpPr>
          <p:cNvPr id="7" name="Equal 6"/>
          <p:cNvSpPr/>
          <p:nvPr/>
        </p:nvSpPr>
        <p:spPr bwMode="auto">
          <a:xfrm>
            <a:off x="8610600" y="1679713"/>
            <a:ext cx="533400" cy="573854"/>
          </a:xfrm>
          <a:prstGeom prst="mathEqual">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rtl="0" fontAlgn="base">
              <a:spcBef>
                <a:spcPct val="0"/>
              </a:spcBef>
              <a:spcAft>
                <a:spcPct val="0"/>
              </a:spcAft>
            </a:pPr>
            <a:endParaRPr lang="en-US" sz="2000" b="1">
              <a:latin typeface="Arial" charset="0"/>
            </a:endParaRPr>
          </a:p>
        </p:txBody>
      </p:sp>
      <p:sp>
        <p:nvSpPr>
          <p:cNvPr id="8" name="TextBox 7"/>
          <p:cNvSpPr txBox="1"/>
          <p:nvPr/>
        </p:nvSpPr>
        <p:spPr>
          <a:xfrm>
            <a:off x="9144000" y="1531370"/>
            <a:ext cx="2400300" cy="954107"/>
          </a:xfrm>
          <a:prstGeom prst="rect">
            <a:avLst/>
          </a:prstGeom>
          <a:noFill/>
        </p:spPr>
        <p:txBody>
          <a:bodyPr wrap="square" rtlCol="0">
            <a:spAutoFit/>
          </a:bodyPr>
          <a:lstStyle/>
          <a:p>
            <a:pPr algn="ctr" rtl="0"/>
            <a:r>
              <a:rPr lang="en-US" sz="2800" b="1" dirty="0">
                <a:solidFill>
                  <a:srgbClr val="FFFF00"/>
                </a:solidFill>
              </a:rPr>
              <a:t>Divorcio </a:t>
            </a:r>
            <a:r>
              <a:rPr lang="en-US" sz="2800" b="1" dirty="0" err="1">
                <a:solidFill>
                  <a:srgbClr val="FFFF00"/>
                </a:solidFill>
              </a:rPr>
              <a:t>por</a:t>
            </a:r>
            <a:r>
              <a:rPr lang="en-US" sz="2800" b="1" dirty="0">
                <a:solidFill>
                  <a:srgbClr val="FFFF00"/>
                </a:solidFill>
              </a:rPr>
              <a:t> cualquier motivo</a:t>
            </a:r>
          </a:p>
        </p:txBody>
      </p:sp>
      <p:sp>
        <p:nvSpPr>
          <p:cNvPr id="9" name="TextBox 8"/>
          <p:cNvSpPr txBox="1"/>
          <p:nvPr/>
        </p:nvSpPr>
        <p:spPr>
          <a:xfrm>
            <a:off x="1786468" y="833272"/>
            <a:ext cx="4690533" cy="523220"/>
          </a:xfrm>
          <a:prstGeom prst="rect">
            <a:avLst/>
          </a:prstGeom>
          <a:noFill/>
        </p:spPr>
        <p:txBody>
          <a:bodyPr wrap="square" rtlCol="0">
            <a:spAutoFit/>
          </a:bodyPr>
          <a:lstStyle/>
          <a:p>
            <a:pPr algn="l" rtl="0"/>
            <a:r>
              <a:rPr lang="en-US" sz="2800" i="1" dirty="0">
                <a:solidFill>
                  <a:schemeClr val="bg1"/>
                </a:solidFill>
              </a:rPr>
              <a:t>Fariseos (Mateo 19:3,7):</a:t>
            </a:r>
          </a:p>
        </p:txBody>
      </p:sp>
      <p:sp>
        <p:nvSpPr>
          <p:cNvPr id="10" name="TextBox 9"/>
          <p:cNvSpPr txBox="1"/>
          <p:nvPr/>
        </p:nvSpPr>
        <p:spPr>
          <a:xfrm>
            <a:off x="1752601" y="3276600"/>
            <a:ext cx="2734733" cy="523220"/>
          </a:xfrm>
          <a:prstGeom prst="rect">
            <a:avLst/>
          </a:prstGeom>
          <a:noFill/>
        </p:spPr>
        <p:txBody>
          <a:bodyPr wrap="square" rtlCol="0">
            <a:spAutoFit/>
          </a:bodyPr>
          <a:lstStyle/>
          <a:p>
            <a:pPr algn="l" rtl="0"/>
            <a:r>
              <a:rPr lang="en-US" sz="2800" b="1" i="1" dirty="0">
                <a:solidFill>
                  <a:srgbClr val="FFFF00"/>
                </a:solidFill>
              </a:rPr>
              <a:t>Jesús:</a:t>
            </a:r>
          </a:p>
        </p:txBody>
      </p:sp>
      <p:sp>
        <p:nvSpPr>
          <p:cNvPr id="11" name="Rectangle 10"/>
          <p:cNvSpPr/>
          <p:nvPr/>
        </p:nvSpPr>
        <p:spPr bwMode="auto">
          <a:xfrm>
            <a:off x="990600" y="3886200"/>
            <a:ext cx="10287000" cy="2667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rtl="0" fontAlgn="base">
              <a:spcBef>
                <a:spcPct val="0"/>
              </a:spcBef>
              <a:spcAft>
                <a:spcPct val="0"/>
              </a:spcAft>
            </a:pPr>
            <a:r>
              <a:rPr lang="en-US" sz="2400" b="1" dirty="0" smtClean="0">
                <a:solidFill>
                  <a:srgbClr val="0000FF"/>
                </a:solidFill>
              </a:rPr>
              <a:t>“Los dos </a:t>
            </a:r>
            <a:r>
              <a:rPr lang="en-US" sz="2400" b="1" dirty="0" err="1" smtClean="0">
                <a:solidFill>
                  <a:srgbClr val="0000FF"/>
                </a:solidFill>
              </a:rPr>
              <a:t>serán</a:t>
            </a:r>
            <a:r>
              <a:rPr lang="en-US" sz="2400" b="1" dirty="0" smtClean="0">
                <a:solidFill>
                  <a:srgbClr val="0000FF"/>
                </a:solidFill>
              </a:rPr>
              <a:t> </a:t>
            </a:r>
            <a:r>
              <a:rPr lang="en-US" sz="2400" b="1" dirty="0">
                <a:solidFill>
                  <a:srgbClr val="0000FF"/>
                </a:solidFill>
              </a:rPr>
              <a:t>una sola carne</a:t>
            </a:r>
            <a:r>
              <a:rPr lang="en-US" sz="2400" b="1" dirty="0" smtClean="0">
                <a:solidFill>
                  <a:srgbClr val="0000FF"/>
                </a:solidFill>
              </a:rPr>
              <a:t>” </a:t>
            </a:r>
            <a:r>
              <a:rPr lang="en-US" sz="2000" dirty="0" smtClean="0">
                <a:solidFill>
                  <a:srgbClr val="0000FF"/>
                </a:solidFill>
              </a:rPr>
              <a:t>(</a:t>
            </a:r>
            <a:r>
              <a:rPr lang="en-US" sz="2000" dirty="0" err="1" smtClean="0">
                <a:solidFill>
                  <a:srgbClr val="0000FF"/>
                </a:solidFill>
              </a:rPr>
              <a:t>Gén</a:t>
            </a:r>
            <a:r>
              <a:rPr lang="en-US" sz="2000" dirty="0" smtClean="0">
                <a:solidFill>
                  <a:srgbClr val="0000FF"/>
                </a:solidFill>
              </a:rPr>
              <a:t> </a:t>
            </a:r>
            <a:r>
              <a:rPr lang="en-US" sz="2000" dirty="0">
                <a:solidFill>
                  <a:srgbClr val="0000FF"/>
                </a:solidFill>
              </a:rPr>
              <a:t>2) = </a:t>
            </a:r>
            <a:r>
              <a:rPr lang="en-US" sz="2000" dirty="0" smtClean="0">
                <a:solidFill>
                  <a:srgbClr val="0000FF"/>
                </a:solidFill>
              </a:rPr>
              <a:t>“No lo </a:t>
            </a:r>
            <a:r>
              <a:rPr lang="en-US" sz="2000" dirty="0" err="1" smtClean="0">
                <a:solidFill>
                  <a:srgbClr val="0000FF"/>
                </a:solidFill>
              </a:rPr>
              <a:t>separe</a:t>
            </a:r>
            <a:r>
              <a:rPr lang="en-US" sz="2000" dirty="0" smtClean="0">
                <a:solidFill>
                  <a:srgbClr val="0000FF"/>
                </a:solidFill>
              </a:rPr>
              <a:t> el hombre”</a:t>
            </a:r>
            <a:endParaRPr lang="en-US" sz="2000" b="1" dirty="0">
              <a:solidFill>
                <a:srgbClr val="0000FF"/>
              </a:solidFill>
            </a:endParaRPr>
          </a:p>
        </p:txBody>
      </p:sp>
      <p:sp>
        <p:nvSpPr>
          <p:cNvPr id="12" name="TextBox 11"/>
          <p:cNvSpPr txBox="1"/>
          <p:nvPr/>
        </p:nvSpPr>
        <p:spPr>
          <a:xfrm>
            <a:off x="1962150" y="4311795"/>
            <a:ext cx="8763000" cy="1569660"/>
          </a:xfrm>
          <a:prstGeom prst="rect">
            <a:avLst/>
          </a:prstGeom>
          <a:noFill/>
        </p:spPr>
        <p:txBody>
          <a:bodyPr wrap="square" rtlCol="0">
            <a:spAutoFit/>
          </a:bodyPr>
          <a:lstStyle/>
          <a:p>
            <a:pPr algn="l" rtl="0"/>
            <a:r>
              <a:rPr lang="en-US" sz="2400" u="sng" dirty="0"/>
              <a:t>Otras conclusiones (basadas en este principio)</a:t>
            </a:r>
          </a:p>
          <a:p>
            <a:pPr marL="457200" indent="-457200" algn="l" rtl="0">
              <a:buFont typeface="+mj-lt"/>
              <a:buAutoNum type="arabicPeriod"/>
            </a:pPr>
            <a:r>
              <a:rPr lang="en-US" sz="2400" dirty="0"/>
              <a:t>No </a:t>
            </a:r>
            <a:r>
              <a:rPr lang="en-US" sz="2400" dirty="0" smtClean="0"/>
              <a:t>hay que </a:t>
            </a:r>
            <a:r>
              <a:rPr lang="en-US" sz="2400" dirty="0" err="1" smtClean="0"/>
              <a:t>divorciarse</a:t>
            </a:r>
            <a:r>
              <a:rPr lang="en-US" sz="2400" dirty="0" smtClean="0"/>
              <a:t>.</a:t>
            </a:r>
            <a:endParaRPr lang="en-US" sz="2400" dirty="0"/>
          </a:p>
          <a:p>
            <a:pPr marL="457200" indent="-457200" algn="l" rtl="0">
              <a:buFont typeface="+mj-lt"/>
              <a:buAutoNum type="arabicPeriod"/>
            </a:pPr>
            <a:r>
              <a:rPr lang="en-US" sz="2400" dirty="0" smtClean="0"/>
              <a:t>Un </a:t>
            </a:r>
            <a:r>
              <a:rPr lang="en-US" sz="2400" dirty="0" err="1" smtClean="0"/>
              <a:t>divorcio</a:t>
            </a:r>
            <a:r>
              <a:rPr lang="en-US" sz="2400" dirty="0" smtClean="0"/>
              <a:t> </a:t>
            </a:r>
            <a:r>
              <a:rPr lang="en-US" sz="2400" dirty="0"/>
              <a:t>y </a:t>
            </a:r>
            <a:r>
              <a:rPr lang="en-US" sz="2400" dirty="0" err="1" smtClean="0"/>
              <a:t>segunda</a:t>
            </a:r>
            <a:r>
              <a:rPr lang="en-US" sz="2400" dirty="0" smtClean="0"/>
              <a:t> </a:t>
            </a:r>
            <a:r>
              <a:rPr lang="en-US" sz="2400" dirty="0" err="1" smtClean="0"/>
              <a:t>nupcia</a:t>
            </a:r>
            <a:r>
              <a:rPr lang="en-US" sz="2400" dirty="0" smtClean="0"/>
              <a:t> </a:t>
            </a:r>
            <a:r>
              <a:rPr lang="en-US" sz="2400" dirty="0" err="1" smtClean="0"/>
              <a:t>constituye</a:t>
            </a:r>
            <a:r>
              <a:rPr lang="en-US" sz="2400" dirty="0" smtClean="0"/>
              <a:t> </a:t>
            </a:r>
            <a:r>
              <a:rPr lang="en-US" sz="2400" dirty="0"/>
              <a:t>adulterio</a:t>
            </a:r>
          </a:p>
          <a:p>
            <a:pPr marL="457200" indent="-457200" algn="l" rtl="0">
              <a:buFont typeface="+mj-lt"/>
              <a:buAutoNum type="arabicPeriod"/>
            </a:pPr>
            <a:r>
              <a:rPr lang="en-US" sz="2400" dirty="0"/>
              <a:t>La regulación de Moisés se debió a </a:t>
            </a:r>
            <a:r>
              <a:rPr lang="en-US" sz="2400" dirty="0" smtClean="0"/>
              <a:t>la “</a:t>
            </a:r>
            <a:r>
              <a:rPr lang="en-US" sz="2400" dirty="0" err="1" smtClean="0"/>
              <a:t>dureza</a:t>
            </a:r>
            <a:r>
              <a:rPr lang="en-US" sz="2400" dirty="0" smtClean="0"/>
              <a:t> de </a:t>
            </a:r>
            <a:r>
              <a:rPr lang="en-US" sz="2400" dirty="0" err="1" smtClean="0"/>
              <a:t>corazón</a:t>
            </a:r>
            <a:r>
              <a:rPr lang="en-US" sz="2400" dirty="0" smtClean="0"/>
              <a:t>”</a:t>
            </a:r>
            <a:endParaRPr lang="en-US" sz="2400" dirty="0"/>
          </a:p>
        </p:txBody>
      </p:sp>
      <p:sp>
        <p:nvSpPr>
          <p:cNvPr id="13" name="Rectangle 12"/>
          <p:cNvSpPr/>
          <p:nvPr/>
        </p:nvSpPr>
        <p:spPr bwMode="auto">
          <a:xfrm>
            <a:off x="3569844" y="1451607"/>
            <a:ext cx="1306956" cy="945346"/>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rtl="0" fontAlgn="base">
              <a:spcBef>
                <a:spcPct val="0"/>
              </a:spcBef>
              <a:spcAft>
                <a:spcPct val="0"/>
              </a:spcAft>
            </a:pPr>
            <a:r>
              <a:rPr lang="en-US" dirty="0"/>
              <a:t>10 </a:t>
            </a:r>
            <a:r>
              <a:rPr lang="en-US" dirty="0" smtClean="0"/>
              <a:t/>
            </a:r>
            <a:br>
              <a:rPr lang="en-US" dirty="0" smtClean="0"/>
            </a:br>
            <a:r>
              <a:rPr lang="en-US" dirty="0" smtClean="0"/>
              <a:t>Manda-</a:t>
            </a:r>
            <a:r>
              <a:rPr lang="en-US" dirty="0" err="1" smtClean="0"/>
              <a:t>mientos</a:t>
            </a:r>
            <a:endParaRPr lang="en-US" b="1" dirty="0"/>
          </a:p>
        </p:txBody>
      </p:sp>
      <p:sp>
        <p:nvSpPr>
          <p:cNvPr id="14" name="Plus 13"/>
          <p:cNvSpPr/>
          <p:nvPr/>
        </p:nvSpPr>
        <p:spPr bwMode="auto">
          <a:xfrm>
            <a:off x="4876800" y="1687576"/>
            <a:ext cx="457200" cy="470595"/>
          </a:xfrm>
          <a:prstGeom prst="mathPlus">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rtl="0" fontAlgn="base">
              <a:spcBef>
                <a:spcPct val="0"/>
              </a:spcBef>
              <a:spcAft>
                <a:spcPct val="0"/>
              </a:spcAft>
            </a:pPr>
            <a:endParaRPr lang="en-US" sz="2000" b="1">
              <a:latin typeface="Arial" charset="0"/>
            </a:endParaRPr>
          </a:p>
        </p:txBody>
      </p:sp>
      <p:sp>
        <p:nvSpPr>
          <p:cNvPr id="15" name="Plus 14"/>
          <p:cNvSpPr/>
          <p:nvPr/>
        </p:nvSpPr>
        <p:spPr bwMode="auto">
          <a:xfrm>
            <a:off x="7391400" y="1739206"/>
            <a:ext cx="457200" cy="470595"/>
          </a:xfrm>
          <a:prstGeom prst="mathPlus">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rtl="0" fontAlgn="base">
              <a:spcBef>
                <a:spcPct val="0"/>
              </a:spcBef>
              <a:spcAft>
                <a:spcPct val="0"/>
              </a:spcAft>
            </a:pPr>
            <a:endParaRPr lang="en-US" sz="2000" b="1">
              <a:latin typeface="Arial" charset="0"/>
            </a:endParaRPr>
          </a:p>
        </p:txBody>
      </p:sp>
      <p:sp>
        <p:nvSpPr>
          <p:cNvPr id="16" name="TextBox 15"/>
          <p:cNvSpPr txBox="1"/>
          <p:nvPr/>
        </p:nvSpPr>
        <p:spPr>
          <a:xfrm>
            <a:off x="7888070" y="1531370"/>
            <a:ext cx="646331" cy="646331"/>
          </a:xfrm>
          <a:prstGeom prst="rect">
            <a:avLst/>
          </a:prstGeom>
          <a:noFill/>
        </p:spPr>
        <p:txBody>
          <a:bodyPr wrap="none" rtlCol="0">
            <a:spAutoFit/>
          </a:bodyPr>
          <a:lstStyle/>
          <a:p>
            <a:pPr algn="l" rtl="0"/>
            <a:r>
              <a:rPr lang="en-US" sz="3600" dirty="0">
                <a:solidFill>
                  <a:schemeClr val="bg1"/>
                </a:solidFill>
              </a:rPr>
              <a:t>…</a:t>
            </a:r>
          </a:p>
        </p:txBody>
      </p:sp>
    </p:spTree>
    <p:extLst>
      <p:ext uri="{BB962C8B-B14F-4D97-AF65-F5344CB8AC3E}">
        <p14:creationId xmlns:p14="http://schemas.microsoft.com/office/powerpoint/2010/main" val="346361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Métodos de interpretación</a:t>
            </a:r>
          </a:p>
        </p:txBody>
      </p:sp>
      <p:sp>
        <p:nvSpPr>
          <p:cNvPr id="4" name="Rectangle 3"/>
          <p:cNvSpPr/>
          <p:nvPr/>
        </p:nvSpPr>
        <p:spPr bwMode="auto">
          <a:xfrm>
            <a:off x="1524000" y="1219200"/>
            <a:ext cx="1524001" cy="9144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rtl="0" fontAlgn="base">
              <a:spcBef>
                <a:spcPct val="0"/>
              </a:spcBef>
              <a:spcAft>
                <a:spcPct val="0"/>
              </a:spcAft>
            </a:pPr>
            <a:r>
              <a:rPr lang="en-US" sz="1600" b="1" dirty="0">
                <a:latin typeface="Arial" charset="0"/>
              </a:rPr>
              <a:t>L</a:t>
            </a:r>
            <a:r>
              <a:rPr lang="en-US" sz="1600" b="1" dirty="0" smtClean="0">
                <a:latin typeface="Arial" charset="0"/>
              </a:rPr>
              <a:t>a </a:t>
            </a:r>
            <a:r>
              <a:rPr lang="en-US" sz="1600" b="1" dirty="0">
                <a:latin typeface="Arial" charset="0"/>
              </a:rPr>
              <a:t>excepcion de </a:t>
            </a:r>
            <a:r>
              <a:rPr lang="en-US" sz="1600" b="1" dirty="0" err="1" smtClean="0">
                <a:latin typeface="Arial" charset="0"/>
              </a:rPr>
              <a:t>Jesús</a:t>
            </a:r>
            <a:endParaRPr lang="en-US" sz="1600" b="1" dirty="0">
              <a:latin typeface="Arial" charset="0"/>
            </a:endParaRPr>
          </a:p>
          <a:p>
            <a:pPr algn="ctr" rtl="0" fontAlgn="base">
              <a:spcBef>
                <a:spcPct val="0"/>
              </a:spcBef>
              <a:spcAft>
                <a:spcPct val="0"/>
              </a:spcAft>
            </a:pPr>
            <a:r>
              <a:rPr lang="en-US" sz="1600" b="1" dirty="0">
                <a:latin typeface="Arial" charset="0"/>
              </a:rPr>
              <a:t>(Mateo 19…)</a:t>
            </a:r>
          </a:p>
        </p:txBody>
      </p:sp>
      <p:sp>
        <p:nvSpPr>
          <p:cNvPr id="5" name="Rectangle 4"/>
          <p:cNvSpPr/>
          <p:nvPr/>
        </p:nvSpPr>
        <p:spPr bwMode="auto">
          <a:xfrm>
            <a:off x="3509320" y="1226546"/>
            <a:ext cx="1206969" cy="90737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rtl="0" fontAlgn="base">
              <a:spcBef>
                <a:spcPct val="0"/>
              </a:spcBef>
              <a:spcAft>
                <a:spcPct val="0"/>
              </a:spcAft>
            </a:pPr>
            <a:r>
              <a:rPr lang="en-US" sz="1600" dirty="0"/>
              <a:t>Excepción de muerte (Rom 7)</a:t>
            </a:r>
            <a:endParaRPr lang="en-US" sz="1600" b="1" dirty="0"/>
          </a:p>
        </p:txBody>
      </p:sp>
      <p:sp>
        <p:nvSpPr>
          <p:cNvPr id="7" name="Equal 6"/>
          <p:cNvSpPr/>
          <p:nvPr/>
        </p:nvSpPr>
        <p:spPr bwMode="auto">
          <a:xfrm>
            <a:off x="6769439" y="2654839"/>
            <a:ext cx="414980" cy="470595"/>
          </a:xfrm>
          <a:prstGeom prst="mathEqual">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rtl="0" fontAlgn="base">
              <a:spcBef>
                <a:spcPct val="0"/>
              </a:spcBef>
              <a:spcAft>
                <a:spcPct val="0"/>
              </a:spcAft>
            </a:pPr>
            <a:endParaRPr lang="en-US" b="1">
              <a:latin typeface="Arial" charset="0"/>
            </a:endParaRPr>
          </a:p>
        </p:txBody>
      </p:sp>
      <p:sp>
        <p:nvSpPr>
          <p:cNvPr id="8" name="TextBox 7"/>
          <p:cNvSpPr txBox="1"/>
          <p:nvPr/>
        </p:nvSpPr>
        <p:spPr>
          <a:xfrm>
            <a:off x="7162800" y="2445604"/>
            <a:ext cx="2286000" cy="1384995"/>
          </a:xfrm>
          <a:prstGeom prst="rect">
            <a:avLst/>
          </a:prstGeom>
          <a:noFill/>
        </p:spPr>
        <p:txBody>
          <a:bodyPr wrap="square" rtlCol="0">
            <a:spAutoFit/>
          </a:bodyPr>
          <a:lstStyle/>
          <a:p>
            <a:pPr algn="ctr" rtl="0"/>
            <a:r>
              <a:rPr lang="en-US" sz="2800" b="1" dirty="0">
                <a:solidFill>
                  <a:srgbClr val="FFFF00"/>
                </a:solidFill>
              </a:rPr>
              <a:t>Divorcio </a:t>
            </a:r>
            <a:r>
              <a:rPr lang="en-US" sz="2800" b="1" dirty="0" err="1">
                <a:solidFill>
                  <a:srgbClr val="FFFF00"/>
                </a:solidFill>
              </a:rPr>
              <a:t>por</a:t>
            </a:r>
            <a:r>
              <a:rPr lang="en-US" sz="2800" b="1" dirty="0">
                <a:solidFill>
                  <a:srgbClr val="FFFF00"/>
                </a:solidFill>
              </a:rPr>
              <a:t> cualquier motivo</a:t>
            </a:r>
          </a:p>
        </p:txBody>
      </p:sp>
      <p:sp>
        <p:nvSpPr>
          <p:cNvPr id="9" name="TextBox 8"/>
          <p:cNvSpPr txBox="1"/>
          <p:nvPr/>
        </p:nvSpPr>
        <p:spPr>
          <a:xfrm>
            <a:off x="1710268" y="685800"/>
            <a:ext cx="3776132" cy="523220"/>
          </a:xfrm>
          <a:prstGeom prst="rect">
            <a:avLst/>
          </a:prstGeom>
          <a:noFill/>
        </p:spPr>
        <p:txBody>
          <a:bodyPr wrap="square" rtlCol="0">
            <a:spAutoFit/>
          </a:bodyPr>
          <a:lstStyle/>
          <a:p>
            <a:pPr algn="l" rtl="0"/>
            <a:r>
              <a:rPr lang="en-US" sz="2800" i="1" dirty="0">
                <a:solidFill>
                  <a:schemeClr val="bg1"/>
                </a:solidFill>
              </a:rPr>
              <a:t>Una aproximación:</a:t>
            </a:r>
          </a:p>
        </p:txBody>
      </p:sp>
      <p:sp>
        <p:nvSpPr>
          <p:cNvPr id="13" name="Rectangle 12"/>
          <p:cNvSpPr/>
          <p:nvPr/>
        </p:nvSpPr>
        <p:spPr bwMode="auto">
          <a:xfrm>
            <a:off x="5189839" y="1232596"/>
            <a:ext cx="1295399" cy="90737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rtl="0" fontAlgn="base">
              <a:spcBef>
                <a:spcPct val="0"/>
              </a:spcBef>
              <a:spcAft>
                <a:spcPct val="0"/>
              </a:spcAft>
            </a:pPr>
            <a:r>
              <a:rPr lang="en-US" sz="1600" dirty="0"/>
              <a:t>El </a:t>
            </a:r>
            <a:r>
              <a:rPr lang="en-US" sz="1600" dirty="0" err="1"/>
              <a:t>incrédulo</a:t>
            </a:r>
            <a:r>
              <a:rPr lang="en-US" sz="1600" dirty="0"/>
              <a:t> </a:t>
            </a:r>
            <a:r>
              <a:rPr lang="en-US" sz="1600" dirty="0" smtClean="0"/>
              <a:t>se </a:t>
            </a:r>
            <a:r>
              <a:rPr lang="en-US" sz="1600" dirty="0" err="1" smtClean="0"/>
              <a:t>separa</a:t>
            </a:r>
            <a:r>
              <a:rPr lang="en-US" sz="1600" dirty="0" smtClean="0"/>
              <a:t>…</a:t>
            </a:r>
            <a:endParaRPr lang="en-US" sz="1600" dirty="0"/>
          </a:p>
          <a:p>
            <a:pPr algn="ctr" rtl="0" fontAlgn="base">
              <a:spcBef>
                <a:spcPct val="0"/>
              </a:spcBef>
              <a:spcAft>
                <a:spcPct val="0"/>
              </a:spcAft>
            </a:pPr>
            <a:r>
              <a:rPr lang="en-US" sz="1600" dirty="0"/>
              <a:t>(</a:t>
            </a:r>
            <a:r>
              <a:rPr lang="en-US" sz="1600" dirty="0" smtClean="0"/>
              <a:t>I </a:t>
            </a:r>
            <a:r>
              <a:rPr lang="en-US" sz="1600" dirty="0" err="1" smtClean="0"/>
              <a:t>Cor</a:t>
            </a:r>
            <a:r>
              <a:rPr lang="en-US" sz="1600" dirty="0" smtClean="0"/>
              <a:t> 7</a:t>
            </a:r>
            <a:r>
              <a:rPr lang="en-US" sz="1600" dirty="0"/>
              <a:t>)</a:t>
            </a:r>
            <a:endParaRPr lang="en-US" sz="1600" b="1" dirty="0"/>
          </a:p>
        </p:txBody>
      </p:sp>
      <p:sp>
        <p:nvSpPr>
          <p:cNvPr id="18" name="Plus 17"/>
          <p:cNvSpPr/>
          <p:nvPr/>
        </p:nvSpPr>
        <p:spPr bwMode="auto">
          <a:xfrm>
            <a:off x="3048000" y="1461196"/>
            <a:ext cx="457200" cy="470595"/>
          </a:xfrm>
          <a:prstGeom prst="mathPlus">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rtl="0" fontAlgn="base">
              <a:spcBef>
                <a:spcPct val="0"/>
              </a:spcBef>
              <a:spcAft>
                <a:spcPct val="0"/>
              </a:spcAft>
            </a:pPr>
            <a:endParaRPr lang="en-US" sz="2000" b="1">
              <a:latin typeface="Arial" charset="0"/>
            </a:endParaRPr>
          </a:p>
        </p:txBody>
      </p:sp>
      <p:sp>
        <p:nvSpPr>
          <p:cNvPr id="19" name="Plus 18"/>
          <p:cNvSpPr/>
          <p:nvPr/>
        </p:nvSpPr>
        <p:spPr bwMode="auto">
          <a:xfrm>
            <a:off x="4724400" y="1489573"/>
            <a:ext cx="457200" cy="470595"/>
          </a:xfrm>
          <a:prstGeom prst="mathPlus">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rtl="0" fontAlgn="base">
              <a:spcBef>
                <a:spcPct val="0"/>
              </a:spcBef>
              <a:spcAft>
                <a:spcPct val="0"/>
              </a:spcAft>
            </a:pPr>
            <a:endParaRPr lang="en-US" sz="2000" b="1">
              <a:latin typeface="Arial" charset="0"/>
            </a:endParaRPr>
          </a:p>
        </p:txBody>
      </p:sp>
      <p:sp>
        <p:nvSpPr>
          <p:cNvPr id="20" name="Rectangle 19"/>
          <p:cNvSpPr/>
          <p:nvPr/>
        </p:nvSpPr>
        <p:spPr bwMode="auto">
          <a:xfrm>
            <a:off x="6959943" y="1260974"/>
            <a:ext cx="1250607" cy="90737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rtl="0" fontAlgn="base">
              <a:spcBef>
                <a:spcPct val="0"/>
              </a:spcBef>
              <a:spcAft>
                <a:spcPct val="0"/>
              </a:spcAft>
            </a:pPr>
            <a:r>
              <a:rPr lang="en-US" sz="1400" dirty="0" smtClean="0"/>
              <a:t>Los no </a:t>
            </a:r>
            <a:r>
              <a:rPr lang="en-US" sz="1400" dirty="0"/>
              <a:t>cristianos “perdonados”</a:t>
            </a:r>
            <a:endParaRPr lang="en-US" sz="1400" b="1" dirty="0"/>
          </a:p>
        </p:txBody>
      </p:sp>
      <p:sp>
        <p:nvSpPr>
          <p:cNvPr id="21" name="Plus 20"/>
          <p:cNvSpPr/>
          <p:nvPr/>
        </p:nvSpPr>
        <p:spPr bwMode="auto">
          <a:xfrm>
            <a:off x="6477000" y="1504090"/>
            <a:ext cx="457200" cy="470595"/>
          </a:xfrm>
          <a:prstGeom prst="mathPlus">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rtl="0" fontAlgn="base">
              <a:spcBef>
                <a:spcPct val="0"/>
              </a:spcBef>
              <a:spcAft>
                <a:spcPct val="0"/>
              </a:spcAft>
            </a:pPr>
            <a:endParaRPr lang="en-US" sz="2000" b="1">
              <a:latin typeface="Arial" charset="0"/>
            </a:endParaRPr>
          </a:p>
        </p:txBody>
      </p:sp>
      <p:sp>
        <p:nvSpPr>
          <p:cNvPr id="22" name="Plus 21"/>
          <p:cNvSpPr/>
          <p:nvPr/>
        </p:nvSpPr>
        <p:spPr bwMode="auto">
          <a:xfrm>
            <a:off x="8229600" y="1524001"/>
            <a:ext cx="457200" cy="470595"/>
          </a:xfrm>
          <a:prstGeom prst="mathPlus">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rtl="0" fontAlgn="base">
              <a:spcBef>
                <a:spcPct val="0"/>
              </a:spcBef>
              <a:spcAft>
                <a:spcPct val="0"/>
              </a:spcAft>
            </a:pPr>
            <a:endParaRPr lang="en-US" sz="2000" b="1">
              <a:latin typeface="Arial" charset="0"/>
            </a:endParaRPr>
          </a:p>
        </p:txBody>
      </p:sp>
      <p:sp>
        <p:nvSpPr>
          <p:cNvPr id="23" name="TextBox 22"/>
          <p:cNvSpPr txBox="1"/>
          <p:nvPr/>
        </p:nvSpPr>
        <p:spPr>
          <a:xfrm>
            <a:off x="6172194" y="2438400"/>
            <a:ext cx="646331" cy="646331"/>
          </a:xfrm>
          <a:prstGeom prst="rect">
            <a:avLst/>
          </a:prstGeom>
          <a:noFill/>
        </p:spPr>
        <p:txBody>
          <a:bodyPr wrap="none" rtlCol="0">
            <a:spAutoFit/>
          </a:bodyPr>
          <a:lstStyle/>
          <a:p>
            <a:pPr algn="l" rtl="0"/>
            <a:r>
              <a:rPr lang="en-US" sz="3600" dirty="0">
                <a:solidFill>
                  <a:schemeClr val="bg1"/>
                </a:solidFill>
              </a:rPr>
              <a:t>…</a:t>
            </a:r>
          </a:p>
        </p:txBody>
      </p:sp>
      <p:sp>
        <p:nvSpPr>
          <p:cNvPr id="26" name="Rectangle 25"/>
          <p:cNvSpPr/>
          <p:nvPr/>
        </p:nvSpPr>
        <p:spPr bwMode="auto">
          <a:xfrm>
            <a:off x="4419600" y="2467520"/>
            <a:ext cx="1314451" cy="834144"/>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rtl="0" fontAlgn="base">
              <a:spcBef>
                <a:spcPct val="0"/>
              </a:spcBef>
              <a:spcAft>
                <a:spcPct val="0"/>
              </a:spcAft>
            </a:pPr>
            <a:r>
              <a:rPr lang="en-US" sz="1600" dirty="0"/>
              <a:t>Otras situaciones (abuso…)</a:t>
            </a:r>
            <a:endParaRPr lang="en-US" sz="1600" b="1" dirty="0"/>
          </a:p>
        </p:txBody>
      </p:sp>
      <p:sp>
        <p:nvSpPr>
          <p:cNvPr id="27" name="Plus 26"/>
          <p:cNvSpPr/>
          <p:nvPr/>
        </p:nvSpPr>
        <p:spPr bwMode="auto">
          <a:xfrm>
            <a:off x="5796846" y="2666300"/>
            <a:ext cx="457200" cy="470595"/>
          </a:xfrm>
          <a:prstGeom prst="mathPlus">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rtl="0" fontAlgn="base">
              <a:spcBef>
                <a:spcPct val="0"/>
              </a:spcBef>
              <a:spcAft>
                <a:spcPct val="0"/>
              </a:spcAft>
            </a:pPr>
            <a:endParaRPr lang="en-US" sz="2000" b="1">
              <a:latin typeface="Arial" charset="0"/>
            </a:endParaRPr>
          </a:p>
        </p:txBody>
      </p:sp>
      <p:sp>
        <p:nvSpPr>
          <p:cNvPr id="28" name="Rectangle 27"/>
          <p:cNvSpPr/>
          <p:nvPr/>
        </p:nvSpPr>
        <p:spPr bwMode="auto">
          <a:xfrm>
            <a:off x="8720781" y="1260974"/>
            <a:ext cx="1566219" cy="90737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rtl="0" fontAlgn="base">
              <a:spcBef>
                <a:spcPct val="0"/>
              </a:spcBef>
              <a:spcAft>
                <a:spcPct val="0"/>
              </a:spcAft>
            </a:pPr>
            <a:r>
              <a:rPr lang="en-US" sz="1600" dirty="0" smtClean="0"/>
              <a:t>La persona </a:t>
            </a:r>
            <a:r>
              <a:rPr lang="en-US" sz="1600" dirty="0"/>
              <a:t>culpable se vuelve a casar</a:t>
            </a:r>
            <a:endParaRPr lang="en-US" sz="1600" b="1" dirty="0"/>
          </a:p>
        </p:txBody>
      </p:sp>
      <p:sp>
        <p:nvSpPr>
          <p:cNvPr id="29" name="Plus 28"/>
          <p:cNvSpPr/>
          <p:nvPr/>
        </p:nvSpPr>
        <p:spPr bwMode="auto">
          <a:xfrm>
            <a:off x="10287000" y="1504089"/>
            <a:ext cx="457200" cy="470595"/>
          </a:xfrm>
          <a:prstGeom prst="mathPlus">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rtl="0" fontAlgn="base">
              <a:spcBef>
                <a:spcPct val="0"/>
              </a:spcBef>
              <a:spcAft>
                <a:spcPct val="0"/>
              </a:spcAft>
            </a:pPr>
            <a:endParaRPr lang="en-US" sz="2000" b="1">
              <a:latin typeface="Arial" charset="0"/>
            </a:endParaRPr>
          </a:p>
        </p:txBody>
      </p:sp>
      <p:sp>
        <p:nvSpPr>
          <p:cNvPr id="31" name="Rectangle 30"/>
          <p:cNvSpPr/>
          <p:nvPr/>
        </p:nvSpPr>
        <p:spPr bwMode="auto">
          <a:xfrm>
            <a:off x="2715683" y="2441785"/>
            <a:ext cx="1181100" cy="834144"/>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rtl="0" fontAlgn="base">
              <a:spcBef>
                <a:spcPct val="0"/>
              </a:spcBef>
              <a:spcAft>
                <a:spcPct val="0"/>
              </a:spcAft>
            </a:pPr>
            <a:r>
              <a:rPr lang="en-US" sz="1600" dirty="0"/>
              <a:t>“Adulterio mental”</a:t>
            </a:r>
            <a:endParaRPr lang="en-US" sz="1600" b="1" dirty="0"/>
          </a:p>
        </p:txBody>
      </p:sp>
      <p:sp>
        <p:nvSpPr>
          <p:cNvPr id="32" name="Plus 31"/>
          <p:cNvSpPr/>
          <p:nvPr/>
        </p:nvSpPr>
        <p:spPr bwMode="auto">
          <a:xfrm>
            <a:off x="3934882" y="2641266"/>
            <a:ext cx="457200" cy="470595"/>
          </a:xfrm>
          <a:prstGeom prst="mathPlus">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rtl="0" fontAlgn="base">
              <a:spcBef>
                <a:spcPct val="0"/>
              </a:spcBef>
              <a:spcAft>
                <a:spcPct val="0"/>
              </a:spcAft>
            </a:pPr>
            <a:endParaRPr lang="en-US" sz="2000" b="1">
              <a:latin typeface="Arial" charset="0"/>
            </a:endParaRPr>
          </a:p>
        </p:txBody>
      </p:sp>
      <p:sp>
        <p:nvSpPr>
          <p:cNvPr id="33" name="TextBox 32"/>
          <p:cNvSpPr txBox="1"/>
          <p:nvPr/>
        </p:nvSpPr>
        <p:spPr>
          <a:xfrm>
            <a:off x="1752601" y="3276600"/>
            <a:ext cx="2734733" cy="523220"/>
          </a:xfrm>
          <a:prstGeom prst="rect">
            <a:avLst/>
          </a:prstGeom>
          <a:noFill/>
        </p:spPr>
        <p:txBody>
          <a:bodyPr wrap="square" rtlCol="0">
            <a:spAutoFit/>
          </a:bodyPr>
          <a:lstStyle/>
          <a:p>
            <a:pPr algn="l" rtl="0"/>
            <a:r>
              <a:rPr lang="en-US" sz="2800" b="1" i="1" dirty="0">
                <a:solidFill>
                  <a:srgbClr val="FFFF00"/>
                </a:solidFill>
              </a:rPr>
              <a:t>Jesús:</a:t>
            </a:r>
          </a:p>
        </p:txBody>
      </p:sp>
      <p:sp>
        <p:nvSpPr>
          <p:cNvPr id="34" name="Rectangle 33"/>
          <p:cNvSpPr/>
          <p:nvPr/>
        </p:nvSpPr>
        <p:spPr bwMode="auto">
          <a:xfrm>
            <a:off x="990600" y="3886200"/>
            <a:ext cx="10287000" cy="2667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rtl="0" fontAlgn="base">
              <a:spcBef>
                <a:spcPct val="0"/>
              </a:spcBef>
              <a:spcAft>
                <a:spcPct val="0"/>
              </a:spcAft>
            </a:pPr>
            <a:r>
              <a:rPr lang="en-US" sz="2400" b="1" dirty="0" smtClean="0">
                <a:solidFill>
                  <a:srgbClr val="0000FF"/>
                </a:solidFill>
              </a:rPr>
              <a:t>“Los dos </a:t>
            </a:r>
            <a:r>
              <a:rPr lang="en-US" sz="2400" b="1" dirty="0" err="1" smtClean="0">
                <a:solidFill>
                  <a:srgbClr val="0000FF"/>
                </a:solidFill>
              </a:rPr>
              <a:t>serán</a:t>
            </a:r>
            <a:r>
              <a:rPr lang="en-US" sz="2400" b="1" dirty="0" smtClean="0">
                <a:solidFill>
                  <a:srgbClr val="0000FF"/>
                </a:solidFill>
              </a:rPr>
              <a:t> </a:t>
            </a:r>
            <a:r>
              <a:rPr lang="en-US" sz="2400" b="1" dirty="0">
                <a:solidFill>
                  <a:srgbClr val="0000FF"/>
                </a:solidFill>
              </a:rPr>
              <a:t>una sola carne</a:t>
            </a:r>
            <a:r>
              <a:rPr lang="en-US" sz="2400" b="1" dirty="0" smtClean="0">
                <a:solidFill>
                  <a:srgbClr val="0000FF"/>
                </a:solidFill>
              </a:rPr>
              <a:t>” </a:t>
            </a:r>
            <a:r>
              <a:rPr lang="en-US" sz="2000" dirty="0" smtClean="0">
                <a:solidFill>
                  <a:srgbClr val="0000FF"/>
                </a:solidFill>
              </a:rPr>
              <a:t>(</a:t>
            </a:r>
            <a:r>
              <a:rPr lang="en-US" sz="2000" dirty="0" err="1" smtClean="0">
                <a:solidFill>
                  <a:srgbClr val="0000FF"/>
                </a:solidFill>
              </a:rPr>
              <a:t>Gén</a:t>
            </a:r>
            <a:r>
              <a:rPr lang="en-US" sz="2000" dirty="0" smtClean="0">
                <a:solidFill>
                  <a:srgbClr val="0000FF"/>
                </a:solidFill>
              </a:rPr>
              <a:t> </a:t>
            </a:r>
            <a:r>
              <a:rPr lang="en-US" sz="2000" dirty="0">
                <a:solidFill>
                  <a:srgbClr val="0000FF"/>
                </a:solidFill>
              </a:rPr>
              <a:t>2) = </a:t>
            </a:r>
            <a:r>
              <a:rPr lang="en-US" sz="2000" dirty="0" smtClean="0">
                <a:solidFill>
                  <a:srgbClr val="0000FF"/>
                </a:solidFill>
              </a:rPr>
              <a:t>“No lo </a:t>
            </a:r>
            <a:r>
              <a:rPr lang="en-US" sz="2000" dirty="0" err="1" smtClean="0">
                <a:solidFill>
                  <a:srgbClr val="0000FF"/>
                </a:solidFill>
              </a:rPr>
              <a:t>separe</a:t>
            </a:r>
            <a:r>
              <a:rPr lang="en-US" sz="2000" dirty="0" smtClean="0">
                <a:solidFill>
                  <a:srgbClr val="0000FF"/>
                </a:solidFill>
              </a:rPr>
              <a:t> el hombre”</a:t>
            </a:r>
            <a:endParaRPr lang="en-US" sz="2000" b="1" dirty="0">
              <a:solidFill>
                <a:srgbClr val="0000FF"/>
              </a:solidFill>
            </a:endParaRPr>
          </a:p>
        </p:txBody>
      </p:sp>
      <p:sp>
        <p:nvSpPr>
          <p:cNvPr id="35" name="TextBox 34"/>
          <p:cNvSpPr txBox="1"/>
          <p:nvPr/>
        </p:nvSpPr>
        <p:spPr>
          <a:xfrm>
            <a:off x="990600" y="4311795"/>
            <a:ext cx="10363200" cy="1200329"/>
          </a:xfrm>
          <a:prstGeom prst="rect">
            <a:avLst/>
          </a:prstGeom>
          <a:noFill/>
        </p:spPr>
        <p:txBody>
          <a:bodyPr wrap="square" rtlCol="0">
            <a:spAutoFit/>
          </a:bodyPr>
          <a:lstStyle/>
          <a:p>
            <a:pPr marL="457200" indent="-457200" algn="l" rtl="0">
              <a:buFont typeface="+mj-lt"/>
              <a:buAutoNum type="arabicPeriod"/>
            </a:pPr>
            <a:r>
              <a:rPr lang="en-US" sz="2400" dirty="0" smtClean="0"/>
              <a:t>No hay que </a:t>
            </a:r>
            <a:r>
              <a:rPr lang="en-US" sz="2400" dirty="0" err="1" smtClean="0"/>
              <a:t>divorciarse</a:t>
            </a:r>
            <a:r>
              <a:rPr lang="en-US" sz="2400" dirty="0" smtClean="0"/>
              <a:t>.</a:t>
            </a:r>
            <a:endParaRPr lang="en-US" sz="2400" dirty="0"/>
          </a:p>
          <a:p>
            <a:pPr marL="457200" indent="-457200" algn="l" rtl="0">
              <a:buFont typeface="+mj-lt"/>
              <a:buAutoNum type="arabicPeriod"/>
            </a:pPr>
            <a:r>
              <a:rPr lang="en-US" sz="2400" dirty="0" smtClean="0"/>
              <a:t>Un </a:t>
            </a:r>
            <a:r>
              <a:rPr lang="en-US" sz="2400" dirty="0" err="1" smtClean="0"/>
              <a:t>divorcio</a:t>
            </a:r>
            <a:r>
              <a:rPr lang="en-US" sz="2400" dirty="0" smtClean="0"/>
              <a:t> </a:t>
            </a:r>
            <a:r>
              <a:rPr lang="en-US" sz="2400" dirty="0"/>
              <a:t>y </a:t>
            </a:r>
            <a:r>
              <a:rPr lang="en-US" sz="2400" dirty="0" err="1" smtClean="0"/>
              <a:t>segunda</a:t>
            </a:r>
            <a:r>
              <a:rPr lang="en-US" sz="2400" dirty="0" smtClean="0"/>
              <a:t> </a:t>
            </a:r>
            <a:r>
              <a:rPr lang="en-US" sz="2400" dirty="0" err="1" smtClean="0"/>
              <a:t>nupcia</a:t>
            </a:r>
            <a:r>
              <a:rPr lang="en-US" sz="2400" dirty="0" smtClean="0"/>
              <a:t> </a:t>
            </a:r>
            <a:r>
              <a:rPr lang="en-US" sz="2400" dirty="0" err="1" smtClean="0"/>
              <a:t>constituye</a:t>
            </a:r>
            <a:r>
              <a:rPr lang="en-US" sz="2400" dirty="0" smtClean="0"/>
              <a:t> </a:t>
            </a:r>
            <a:r>
              <a:rPr lang="en-US" sz="2400" dirty="0" err="1" smtClean="0"/>
              <a:t>adulterio</a:t>
            </a:r>
            <a:r>
              <a:rPr lang="en-US" sz="2400" dirty="0" smtClean="0"/>
              <a:t> (</a:t>
            </a:r>
            <a:r>
              <a:rPr lang="en-US" sz="2400" dirty="0" err="1" smtClean="0"/>
              <a:t>una</a:t>
            </a:r>
            <a:r>
              <a:rPr lang="en-US" sz="2400" dirty="0" smtClean="0"/>
              <a:t> sola </a:t>
            </a:r>
            <a:r>
              <a:rPr lang="en-US" sz="2400" dirty="0" err="1" smtClean="0"/>
              <a:t>excepción</a:t>
            </a:r>
            <a:r>
              <a:rPr lang="en-US" sz="2400" dirty="0" smtClean="0"/>
              <a:t>)</a:t>
            </a:r>
            <a:endParaRPr lang="en-US" sz="2400" dirty="0"/>
          </a:p>
          <a:p>
            <a:pPr marL="457200" indent="-457200" algn="l" rtl="0">
              <a:buFont typeface="+mj-lt"/>
              <a:buAutoNum type="arabicPeriod"/>
            </a:pPr>
            <a:r>
              <a:rPr lang="en-US" sz="2400" dirty="0" err="1" smtClean="0"/>
              <a:t>Interpretar</a:t>
            </a:r>
            <a:r>
              <a:rPr lang="en-US" sz="2400" dirty="0" smtClean="0"/>
              <a:t> las </a:t>
            </a:r>
            <a:r>
              <a:rPr lang="en-US" sz="2400" dirty="0" err="1" smtClean="0"/>
              <a:t>otras</a:t>
            </a:r>
            <a:r>
              <a:rPr lang="en-US" sz="2400" dirty="0" smtClean="0"/>
              <a:t> </a:t>
            </a:r>
            <a:r>
              <a:rPr lang="en-US" sz="2400" dirty="0" err="1" smtClean="0"/>
              <a:t>situaciones</a:t>
            </a:r>
            <a:r>
              <a:rPr lang="en-US" sz="2400" dirty="0" smtClean="0"/>
              <a:t> (</a:t>
            </a:r>
            <a:r>
              <a:rPr lang="en-US" sz="2400" dirty="0" err="1" smtClean="0"/>
              <a:t>ver</a:t>
            </a:r>
            <a:r>
              <a:rPr lang="en-US" sz="2400" dirty="0" smtClean="0"/>
              <a:t> </a:t>
            </a:r>
            <a:r>
              <a:rPr lang="en-US" sz="2400" dirty="0" err="1" smtClean="0"/>
              <a:t>abajo</a:t>
            </a:r>
            <a:r>
              <a:rPr lang="en-US" sz="2400" dirty="0" smtClean="0"/>
              <a:t>) </a:t>
            </a:r>
            <a:r>
              <a:rPr lang="en-US" sz="2400" u="sng" dirty="0" err="1" smtClean="0"/>
              <a:t>conforme</a:t>
            </a:r>
            <a:r>
              <a:rPr lang="en-US" sz="2400" u="sng" dirty="0" smtClean="0"/>
              <a:t> a </a:t>
            </a:r>
            <a:r>
              <a:rPr lang="en-US" sz="2400" u="sng" dirty="0" err="1" smtClean="0"/>
              <a:t>esta</a:t>
            </a:r>
            <a:r>
              <a:rPr lang="en-US" sz="2400" u="sng" dirty="0" smtClean="0"/>
              <a:t> </a:t>
            </a:r>
            <a:r>
              <a:rPr lang="en-US" sz="2400" u="sng" dirty="0" err="1" smtClean="0"/>
              <a:t>regla</a:t>
            </a:r>
            <a:endParaRPr lang="en-US" sz="2400" u="sng" dirty="0"/>
          </a:p>
        </p:txBody>
      </p:sp>
      <p:sp>
        <p:nvSpPr>
          <p:cNvPr id="36" name="Rectangle 35"/>
          <p:cNvSpPr/>
          <p:nvPr/>
        </p:nvSpPr>
        <p:spPr bwMode="auto">
          <a:xfrm>
            <a:off x="2590800" y="5524500"/>
            <a:ext cx="1497376" cy="1028700"/>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sz="2000" dirty="0"/>
              <a:t>Death exception (Rom 7)</a:t>
            </a:r>
            <a:endParaRPr lang="en-US" sz="2000" b="1" dirty="0">
              <a:latin typeface="Arial" charset="0"/>
            </a:endParaRPr>
          </a:p>
        </p:txBody>
      </p:sp>
      <p:sp>
        <p:nvSpPr>
          <p:cNvPr id="37" name="Rectangle 36"/>
          <p:cNvSpPr/>
          <p:nvPr/>
        </p:nvSpPr>
        <p:spPr bwMode="auto">
          <a:xfrm>
            <a:off x="4305300" y="5518992"/>
            <a:ext cx="1562100" cy="1034208"/>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sz="2000" dirty="0"/>
              <a:t>Unbeliever departs </a:t>
            </a:r>
            <a:br>
              <a:rPr lang="en-US" sz="2000" dirty="0"/>
            </a:br>
            <a:r>
              <a:rPr lang="en-US" sz="2000" dirty="0"/>
              <a:t>(I </a:t>
            </a:r>
            <a:r>
              <a:rPr lang="en-US" sz="2000" dirty="0" err="1"/>
              <a:t>Cor</a:t>
            </a:r>
            <a:r>
              <a:rPr lang="en-US" sz="2000" dirty="0"/>
              <a:t> 7)</a:t>
            </a:r>
            <a:endParaRPr lang="en-US" sz="2000" b="1" dirty="0">
              <a:latin typeface="Arial" charset="0"/>
            </a:endParaRPr>
          </a:p>
        </p:txBody>
      </p:sp>
      <p:sp>
        <p:nvSpPr>
          <p:cNvPr id="38" name="Rectangle 37"/>
          <p:cNvSpPr/>
          <p:nvPr/>
        </p:nvSpPr>
        <p:spPr bwMode="auto">
          <a:xfrm>
            <a:off x="6096000" y="5518992"/>
            <a:ext cx="1562100" cy="1034208"/>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sz="2000" dirty="0"/>
              <a:t>Non Christian Divorce</a:t>
            </a:r>
            <a:endParaRPr lang="en-US" sz="2000" b="1" dirty="0">
              <a:latin typeface="Arial" charset="0"/>
            </a:endParaRPr>
          </a:p>
        </p:txBody>
      </p:sp>
      <p:sp>
        <p:nvSpPr>
          <p:cNvPr id="39" name="Rectangle 38"/>
          <p:cNvSpPr/>
          <p:nvPr/>
        </p:nvSpPr>
        <p:spPr bwMode="auto">
          <a:xfrm>
            <a:off x="7886700" y="5595192"/>
            <a:ext cx="1562100" cy="1034208"/>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sz="2000" dirty="0" err="1"/>
              <a:t>Otras</a:t>
            </a:r>
            <a:r>
              <a:rPr lang="en-US" sz="2000" dirty="0"/>
              <a:t> </a:t>
            </a:r>
            <a:r>
              <a:rPr lang="en-US" sz="2000" dirty="0" err="1"/>
              <a:t>situaciones</a:t>
            </a:r>
            <a:endParaRPr lang="en-US" sz="2000" b="1" dirty="0">
              <a:latin typeface="Arial" charset="0"/>
            </a:endParaRPr>
          </a:p>
        </p:txBody>
      </p:sp>
      <p:sp>
        <p:nvSpPr>
          <p:cNvPr id="40" name="Rectangle 39"/>
          <p:cNvSpPr/>
          <p:nvPr/>
        </p:nvSpPr>
        <p:spPr bwMode="auto">
          <a:xfrm>
            <a:off x="7961988" y="5495582"/>
            <a:ext cx="1562100" cy="1034208"/>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sz="2000" dirty="0" err="1"/>
              <a:t>Otras</a:t>
            </a:r>
            <a:r>
              <a:rPr lang="en-US" sz="2000" dirty="0"/>
              <a:t> </a:t>
            </a:r>
            <a:r>
              <a:rPr lang="en-US" sz="2000" dirty="0" err="1"/>
              <a:t>situaciones</a:t>
            </a:r>
            <a:endParaRPr lang="en-US" sz="2000" b="1" dirty="0">
              <a:latin typeface="Arial" charset="0"/>
            </a:endParaRPr>
          </a:p>
        </p:txBody>
      </p:sp>
      <p:sp>
        <p:nvSpPr>
          <p:cNvPr id="41" name="Rectangle 40"/>
          <p:cNvSpPr/>
          <p:nvPr/>
        </p:nvSpPr>
        <p:spPr bwMode="auto">
          <a:xfrm>
            <a:off x="8044162" y="5421337"/>
            <a:ext cx="1562100" cy="1034208"/>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sz="2000" dirty="0" err="1" smtClean="0"/>
              <a:t>Otras</a:t>
            </a:r>
            <a:r>
              <a:rPr lang="en-US" sz="2000" dirty="0" smtClean="0"/>
              <a:t> </a:t>
            </a:r>
            <a:r>
              <a:rPr lang="en-US" sz="2000" dirty="0" err="1" smtClean="0"/>
              <a:t>situaciones</a:t>
            </a:r>
            <a:endParaRPr lang="en-US" sz="2000" b="1" dirty="0">
              <a:latin typeface="Arial" charset="0"/>
            </a:endParaRPr>
          </a:p>
        </p:txBody>
      </p:sp>
    </p:spTree>
    <p:extLst>
      <p:ext uri="{BB962C8B-B14F-4D97-AF65-F5344CB8AC3E}">
        <p14:creationId xmlns:p14="http://schemas.microsoft.com/office/powerpoint/2010/main" val="175117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13" grpId="0" animBg="1"/>
      <p:bldP spid="19" grpId="0" animBg="1"/>
      <p:bldP spid="20" grpId="0" animBg="1"/>
      <p:bldP spid="21" grpId="0" animBg="1"/>
      <p:bldP spid="22" grpId="0" animBg="1"/>
      <p:bldP spid="23" grpId="0"/>
      <p:bldP spid="26" grpId="0" animBg="1"/>
      <p:bldP spid="27" grpId="0" animBg="1"/>
      <p:bldP spid="28" grpId="0" animBg="1"/>
      <p:bldP spid="29" grpId="0" animBg="1"/>
      <p:bldP spid="31" grpId="0" animBg="1"/>
      <p:bldP spid="32" grpId="0" animBg="1"/>
      <p:bldP spid="33" grpId="0"/>
      <p:bldP spid="34" grpId="0" animBg="1"/>
      <p:bldP spid="35" grpId="0"/>
      <p:bldP spid="36" grpId="0" animBg="1"/>
      <p:bldP spid="37" grpId="0" animBg="1"/>
      <p:bldP spid="38" grpId="0" animBg="1"/>
      <p:bldP spid="39" grpId="0" animBg="1"/>
      <p:bldP spid="40"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t>Información de contexto</a:t>
            </a:r>
          </a:p>
        </p:txBody>
      </p:sp>
      <p:sp>
        <p:nvSpPr>
          <p:cNvPr id="3" name="Content Placeholder 2"/>
          <p:cNvSpPr>
            <a:spLocks noGrp="1"/>
          </p:cNvSpPr>
          <p:nvPr>
            <p:ph idx="1"/>
          </p:nvPr>
        </p:nvSpPr>
        <p:spPr>
          <a:xfrm>
            <a:off x="483092" y="1026633"/>
            <a:ext cx="11457373" cy="5694842"/>
          </a:xfrm>
        </p:spPr>
        <p:txBody>
          <a:bodyPr>
            <a:normAutofit fontScale="92500" lnSpcReduction="20000"/>
          </a:bodyPr>
          <a:lstStyle/>
          <a:p>
            <a:pPr marL="0" indent="0" algn="l" rtl="0">
              <a:buNone/>
            </a:pPr>
            <a:r>
              <a:rPr lang="en-US" b="1" dirty="0">
                <a:solidFill>
                  <a:srgbClr val="0000CC"/>
                </a:solidFill>
              </a:rPr>
              <a:t>Nombre</a:t>
            </a:r>
          </a:p>
          <a:p>
            <a:pPr algn="l" rtl="0"/>
            <a:r>
              <a:rPr lang="en-US" dirty="0"/>
              <a:t>Inglés: Deuteronomio</a:t>
            </a:r>
          </a:p>
          <a:p>
            <a:pPr algn="l" rtl="0"/>
            <a:r>
              <a:rPr lang="en-US" dirty="0" err="1"/>
              <a:t>Griego</a:t>
            </a:r>
            <a:r>
              <a:rPr lang="en-US" dirty="0" smtClean="0"/>
              <a:t>: </a:t>
            </a:r>
            <a:r>
              <a:rPr lang="el-GR" dirty="0" smtClean="0"/>
              <a:t>Δευτερονόμιον,</a:t>
            </a:r>
            <a:r>
              <a:rPr lang="en-US" dirty="0" smtClean="0"/>
              <a:t> </a:t>
            </a:r>
            <a:r>
              <a:rPr lang="en-US" i="1" dirty="0" err="1" smtClean="0"/>
              <a:t>deuteronomion</a:t>
            </a:r>
            <a:r>
              <a:rPr lang="en-US" dirty="0"/>
              <a:t>, “segunda ley” (ver Dt </a:t>
            </a:r>
            <a:r>
              <a:rPr lang="en-US" dirty="0" smtClean="0"/>
              <a:t>17:18</a:t>
            </a:r>
            <a:r>
              <a:rPr lang="en-US" dirty="0"/>
              <a:t>)</a:t>
            </a:r>
          </a:p>
          <a:p>
            <a:pPr algn="l" rtl="0"/>
            <a:r>
              <a:rPr lang="en-US" dirty="0"/>
              <a:t>Hebreo:</a:t>
            </a:r>
            <a:r>
              <a:rPr lang="he-IL" dirty="0"/>
              <a:t>דְּבָרִים</a:t>
            </a:r>
            <a:r>
              <a:rPr lang="he-IL" dirty="0" smtClean="0"/>
              <a:t>,</a:t>
            </a:r>
            <a:r>
              <a:rPr lang="es-ES" dirty="0" smtClean="0"/>
              <a:t> </a:t>
            </a:r>
            <a:r>
              <a:rPr lang="en-US" dirty="0" smtClean="0"/>
              <a:t> </a:t>
            </a:r>
            <a:r>
              <a:rPr lang="en-US" b="1" i="1" dirty="0" err="1"/>
              <a:t>Devārīm</a:t>
            </a:r>
            <a:r>
              <a:rPr lang="en-US" dirty="0"/>
              <a:t>, </a:t>
            </a:r>
            <a:r>
              <a:rPr lang="en-US" dirty="0" smtClean="0"/>
              <a:t>"palabras [</a:t>
            </a:r>
            <a:r>
              <a:rPr lang="en-US" dirty="0" err="1" smtClean="0"/>
              <a:t>dichas</a:t>
            </a:r>
            <a:r>
              <a:rPr lang="en-US" dirty="0" smtClean="0"/>
              <a:t>]"</a:t>
            </a:r>
            <a:endParaRPr lang="en-US" dirty="0"/>
          </a:p>
          <a:p>
            <a:pPr lvl="1" algn="l" rtl="0"/>
            <a:r>
              <a:rPr lang="en-US" dirty="0"/>
              <a:t>Tomado de la frase inicial, "Estas son las palabras..."</a:t>
            </a:r>
          </a:p>
          <a:p>
            <a:pPr marL="0" indent="0" algn="l" rtl="0">
              <a:buNone/>
            </a:pPr>
            <a:r>
              <a:rPr lang="en-US" b="1" dirty="0" err="1" smtClean="0">
                <a:solidFill>
                  <a:srgbClr val="0000CC"/>
                </a:solidFill>
              </a:rPr>
              <a:t>Papel</a:t>
            </a:r>
            <a:r>
              <a:rPr lang="en-US" b="1" dirty="0" smtClean="0">
                <a:solidFill>
                  <a:srgbClr val="0000CC"/>
                </a:solidFill>
              </a:rPr>
              <a:t> </a:t>
            </a:r>
            <a:r>
              <a:rPr lang="en-US" b="1" dirty="0">
                <a:solidFill>
                  <a:srgbClr val="0000CC"/>
                </a:solidFill>
              </a:rPr>
              <a:t>en la “Ley”</a:t>
            </a:r>
          </a:p>
          <a:p>
            <a:pPr algn="l" rtl="0"/>
            <a:r>
              <a:rPr lang="en-US" dirty="0"/>
              <a:t>Quinto libro de la Torá [“Instrucción, </a:t>
            </a:r>
            <a:r>
              <a:rPr lang="en-US" dirty="0" err="1" smtClean="0"/>
              <a:t>enseñanza</a:t>
            </a:r>
            <a:r>
              <a:rPr lang="en-US" dirty="0"/>
              <a:t>”] o…</a:t>
            </a:r>
            <a:br>
              <a:rPr lang="en-US" dirty="0"/>
            </a:br>
            <a:r>
              <a:rPr lang="en-US" dirty="0"/>
              <a:t>"Pentateuco" (griego: π</a:t>
            </a:r>
            <a:r>
              <a:rPr lang="en-US" dirty="0" err="1"/>
              <a:t>εντάτευχος</a:t>
            </a:r>
            <a:r>
              <a:rPr lang="en-US" dirty="0"/>
              <a:t>, “cinco rollos”)</a:t>
            </a:r>
          </a:p>
          <a:p>
            <a:pPr algn="l" rtl="0"/>
            <a:r>
              <a:rPr lang="en-US" dirty="0"/>
              <a:t>La conclusión de toda la enseñanza de Moisés a Israel, comenzando </a:t>
            </a:r>
            <a:r>
              <a:rPr lang="en-US" dirty="0" err="1"/>
              <a:t>por</a:t>
            </a:r>
            <a:r>
              <a:rPr lang="en-US" dirty="0"/>
              <a:t> el principio.</a:t>
            </a:r>
          </a:p>
          <a:p>
            <a:r>
              <a:rPr lang="en-US" dirty="0"/>
              <a:t>Tenga en cuenta la </a:t>
            </a:r>
            <a:r>
              <a:rPr lang="en-US" dirty="0" err="1"/>
              <a:t>historia</a:t>
            </a:r>
            <a:r>
              <a:rPr lang="en-US" dirty="0"/>
              <a:t> </a:t>
            </a:r>
            <a:r>
              <a:rPr lang="en-US" dirty="0" smtClean="0"/>
              <a:t>que ‘</a:t>
            </a:r>
            <a:r>
              <a:rPr lang="en-US" dirty="0" err="1" smtClean="0"/>
              <a:t>deja</a:t>
            </a:r>
            <a:r>
              <a:rPr lang="en-US" dirty="0" smtClean="0"/>
              <a:t> </a:t>
            </a:r>
            <a:r>
              <a:rPr lang="en-US" dirty="0" err="1" smtClean="0"/>
              <a:t>en</a:t>
            </a:r>
            <a:r>
              <a:rPr lang="en-US" dirty="0" smtClean="0"/>
              <a:t> </a:t>
            </a:r>
            <a:r>
              <a:rPr lang="en-US" dirty="0" err="1" smtClean="0"/>
              <a:t>suspenso</a:t>
            </a:r>
            <a:r>
              <a:rPr lang="en-US" dirty="0" smtClean="0"/>
              <a:t>' </a:t>
            </a:r>
            <a:r>
              <a:rPr lang="en-US" dirty="0"/>
              <a:t>al final de cada libro de Moisés:</a:t>
            </a:r>
          </a:p>
          <a:p>
            <a:pPr lvl="1" algn="l" rtl="0"/>
            <a:r>
              <a:rPr lang="en-US" dirty="0" err="1" smtClean="0"/>
              <a:t>Gén</a:t>
            </a:r>
            <a:r>
              <a:rPr lang="en-US" dirty="0" smtClean="0"/>
              <a:t> </a:t>
            </a:r>
            <a:r>
              <a:rPr lang="en-US" dirty="0"/>
              <a:t>50:26 – El cuerpo de José en Egipto (y </a:t>
            </a:r>
            <a:r>
              <a:rPr lang="en-US" dirty="0" err="1" smtClean="0"/>
              <a:t>ver</a:t>
            </a:r>
            <a:r>
              <a:rPr lang="en-US" dirty="0" smtClean="0"/>
              <a:t> </a:t>
            </a:r>
            <a:r>
              <a:rPr lang="en-US" dirty="0" err="1" smtClean="0"/>
              <a:t>Heb</a:t>
            </a:r>
            <a:r>
              <a:rPr lang="en-US" dirty="0" smtClean="0"/>
              <a:t> 11:22</a:t>
            </a:r>
            <a:r>
              <a:rPr lang="en-US" dirty="0"/>
              <a:t>)</a:t>
            </a:r>
          </a:p>
          <a:p>
            <a:pPr lvl="1" algn="l" rtl="0"/>
            <a:r>
              <a:rPr lang="en-US" dirty="0" err="1"/>
              <a:t>Éx</a:t>
            </a:r>
            <a:r>
              <a:rPr lang="en-US" dirty="0"/>
              <a:t> </a:t>
            </a:r>
            <a:r>
              <a:rPr lang="en-US" dirty="0" smtClean="0"/>
              <a:t>40:34-38 </a:t>
            </a:r>
            <a:r>
              <a:rPr lang="en-US" dirty="0"/>
              <a:t>– </a:t>
            </a:r>
            <a:r>
              <a:rPr lang="en-US" dirty="0" smtClean="0"/>
              <a:t>el </a:t>
            </a:r>
            <a:r>
              <a:rPr lang="en-US" dirty="0" err="1" smtClean="0"/>
              <a:t>Shejiná</a:t>
            </a:r>
            <a:r>
              <a:rPr lang="en-US" dirty="0" smtClean="0"/>
              <a:t> </a:t>
            </a:r>
            <a:r>
              <a:rPr lang="en-US" dirty="0" err="1" smtClean="0"/>
              <a:t>sobre</a:t>
            </a:r>
            <a:r>
              <a:rPr lang="en-US" dirty="0" smtClean="0"/>
              <a:t> </a:t>
            </a:r>
            <a:r>
              <a:rPr lang="en-US" dirty="0"/>
              <a:t>el tabernáculo</a:t>
            </a:r>
          </a:p>
          <a:p>
            <a:pPr lvl="1" algn="l" rtl="0"/>
            <a:r>
              <a:rPr lang="en-US" dirty="0" smtClean="0"/>
              <a:t>Lev </a:t>
            </a:r>
            <a:r>
              <a:rPr lang="en-US" dirty="0"/>
              <a:t>27:34 </a:t>
            </a:r>
            <a:r>
              <a:rPr lang="en-US" dirty="0" smtClean="0"/>
              <a:t>y </a:t>
            </a:r>
            <a:r>
              <a:rPr lang="en-US" dirty="0" err="1" smtClean="0"/>
              <a:t>Núm</a:t>
            </a:r>
            <a:r>
              <a:rPr lang="en-US" dirty="0" smtClean="0"/>
              <a:t> 3:13 </a:t>
            </a:r>
            <a:r>
              <a:rPr lang="en-US" dirty="0"/>
              <a:t>– “…</a:t>
            </a:r>
            <a:r>
              <a:rPr lang="en-US" dirty="0" err="1"/>
              <a:t>mandamientos</a:t>
            </a:r>
            <a:r>
              <a:rPr lang="en-US" dirty="0"/>
              <a:t> </a:t>
            </a:r>
            <a:r>
              <a:rPr lang="en-US" dirty="0" smtClean="0"/>
              <a:t>… </a:t>
            </a:r>
            <a:r>
              <a:rPr lang="en-US" dirty="0" err="1" smtClean="0"/>
              <a:t>en</a:t>
            </a:r>
            <a:r>
              <a:rPr lang="en-US" dirty="0"/>
              <a:t>…” Sinaí, </a:t>
            </a:r>
            <a:r>
              <a:rPr lang="en-US" dirty="0" err="1"/>
              <a:t>luego</a:t>
            </a:r>
            <a:r>
              <a:rPr lang="en-US" dirty="0"/>
              <a:t> </a:t>
            </a:r>
            <a:r>
              <a:rPr lang="en-US" dirty="0" err="1"/>
              <a:t>l</a:t>
            </a:r>
            <a:r>
              <a:rPr lang="en-US" dirty="0" err="1" smtClean="0"/>
              <a:t>lanura</a:t>
            </a:r>
            <a:r>
              <a:rPr lang="en-US" dirty="0" smtClean="0"/>
              <a:t> </a:t>
            </a:r>
            <a:r>
              <a:rPr lang="en-US" dirty="0"/>
              <a:t>de Moab</a:t>
            </a:r>
          </a:p>
          <a:p>
            <a:pPr lvl="1" algn="l" rtl="0"/>
            <a:r>
              <a:rPr lang="en-US" dirty="0"/>
              <a:t>Dt </a:t>
            </a:r>
            <a:r>
              <a:rPr lang="en-US" dirty="0" smtClean="0"/>
              <a:t>34:9ss </a:t>
            </a:r>
            <a:r>
              <a:rPr lang="en-US" dirty="0"/>
              <a:t>– Josué listo para guiar al pueblo…</a:t>
            </a:r>
          </a:p>
          <a:p>
            <a:pPr lvl="1" algn="l" rtl="0"/>
            <a:endParaRPr lang="en-US" dirty="0"/>
          </a:p>
        </p:txBody>
      </p:sp>
      <p:sp>
        <p:nvSpPr>
          <p:cNvPr id="4" name="Footer Placeholder 3"/>
          <p:cNvSpPr>
            <a:spLocks noGrp="1"/>
          </p:cNvSpPr>
          <p:nvPr>
            <p:ph type="ftr" sz="quarter" idx="11"/>
          </p:nvPr>
        </p:nvSpPr>
        <p:spPr/>
        <p:txBody>
          <a:bodyPr/>
          <a:lstStyle/>
          <a:p>
            <a:pPr algn="l" rtl="0"/>
            <a:r>
              <a:rPr lang="en-US" dirty="0"/>
              <a:t>Otoño 2016 – Embry Hills</a:t>
            </a:r>
          </a:p>
        </p:txBody>
      </p:sp>
      <p:sp>
        <p:nvSpPr>
          <p:cNvPr id="5" name="Slide Number Placeholder 4"/>
          <p:cNvSpPr>
            <a:spLocks noGrp="1"/>
          </p:cNvSpPr>
          <p:nvPr>
            <p:ph type="sldNum" sz="quarter" idx="12"/>
          </p:nvPr>
        </p:nvSpPr>
        <p:spPr/>
        <p:txBody>
          <a:bodyPr/>
          <a:lstStyle/>
          <a:p>
            <a:fld id="{0EA2A63B-FBD4-445B-90B6-CB2DE89400B4}" type="slidenum">
              <a:rPr lang="en-US" smtClean="0"/>
              <a:pPr algn="l" rtl="0"/>
              <a:t>6</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Tree>
    <p:extLst>
      <p:ext uri="{BB962C8B-B14F-4D97-AF65-F5344CB8AC3E}">
        <p14:creationId xmlns:p14="http://schemas.microsoft.com/office/powerpoint/2010/main" val="148162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sz="4000" dirty="0"/>
              <a:t>Capítulo 24 – Leyes de </a:t>
            </a:r>
            <a:r>
              <a:rPr lang="en-US" sz="4000" dirty="0" err="1" smtClean="0"/>
              <a:t>protección</a:t>
            </a:r>
            <a:endParaRPr lang="en-US" sz="4000" dirty="0"/>
          </a:p>
        </p:txBody>
      </p:sp>
      <p:sp>
        <p:nvSpPr>
          <p:cNvPr id="3" name="Content Placeholder 2"/>
          <p:cNvSpPr>
            <a:spLocks noGrp="1"/>
          </p:cNvSpPr>
          <p:nvPr>
            <p:ph idx="1"/>
          </p:nvPr>
        </p:nvSpPr>
        <p:spPr>
          <a:xfrm>
            <a:off x="76200" y="895729"/>
            <a:ext cx="12039599" cy="5962271"/>
          </a:xfrm>
        </p:spPr>
        <p:txBody>
          <a:bodyPr>
            <a:normAutofit fontScale="92500" lnSpcReduction="20000"/>
          </a:bodyPr>
          <a:lstStyle/>
          <a:p>
            <a:pPr marL="0" indent="0" algn="l" rtl="0">
              <a:spcBef>
                <a:spcPts val="0"/>
              </a:spcBef>
              <a:spcAft>
                <a:spcPts val="1800"/>
              </a:spcAft>
              <a:buNone/>
              <a:tabLst>
                <a:tab pos="5713413" algn="l"/>
              </a:tabLst>
            </a:pPr>
            <a:r>
              <a:rPr lang="en-US" b="1" i="1" dirty="0" smtClean="0">
                <a:solidFill>
                  <a:srgbClr val="0000CC"/>
                </a:solidFill>
              </a:rPr>
              <a:t>Ley	Principio/</a:t>
            </a:r>
            <a:r>
              <a:rPr lang="en-US" b="1" i="1" dirty="0" err="1" smtClean="0">
                <a:solidFill>
                  <a:srgbClr val="0000CC"/>
                </a:solidFill>
              </a:rPr>
              <a:t>Énfasis</a:t>
            </a:r>
            <a:endParaRPr lang="en-US" dirty="0"/>
          </a:p>
          <a:p>
            <a:pPr marL="0" indent="0" algn="l" rtl="0">
              <a:spcBef>
                <a:spcPts val="0"/>
              </a:spcBef>
              <a:spcAft>
                <a:spcPts val="1800"/>
              </a:spcAft>
              <a:buNone/>
              <a:tabLst>
                <a:tab pos="5713413" algn="l"/>
              </a:tabLst>
            </a:pPr>
            <a:r>
              <a:rPr lang="en-US" dirty="0"/>
              <a:t>5 – Exención militar para novio </a:t>
            </a:r>
            <a:r>
              <a:rPr lang="en-US" dirty="0" err="1"/>
              <a:t>nuevo</a:t>
            </a:r>
            <a:r>
              <a:rPr lang="en-US" dirty="0"/>
              <a:t> </a:t>
            </a:r>
            <a:r>
              <a:rPr lang="en-US" dirty="0" smtClean="0"/>
              <a:t>	Valor/</a:t>
            </a:r>
            <a:r>
              <a:rPr lang="en-US" dirty="0" err="1"/>
              <a:t>p</a:t>
            </a:r>
            <a:r>
              <a:rPr lang="en-US" dirty="0" err="1" smtClean="0"/>
              <a:t>rotección</a:t>
            </a:r>
            <a:r>
              <a:rPr lang="en-US" dirty="0" smtClean="0"/>
              <a:t> </a:t>
            </a:r>
            <a:r>
              <a:rPr lang="en-US" dirty="0"/>
              <a:t>de la unidad familiar</a:t>
            </a:r>
          </a:p>
          <a:p>
            <a:pPr marL="0" indent="0" algn="l" rtl="0">
              <a:spcBef>
                <a:spcPts val="0"/>
              </a:spcBef>
              <a:spcAft>
                <a:spcPts val="1800"/>
              </a:spcAft>
              <a:buNone/>
              <a:tabLst>
                <a:tab pos="5713413" algn="l"/>
              </a:tabLst>
            </a:pPr>
            <a:r>
              <a:rPr lang="en-US" dirty="0"/>
              <a:t>6, 10-13 – Limitaciones de las </a:t>
            </a:r>
            <a:r>
              <a:rPr lang="en-US" dirty="0" err="1" smtClean="0"/>
              <a:t>prendas</a:t>
            </a:r>
            <a:r>
              <a:rPr lang="en-US" dirty="0" smtClean="0"/>
              <a:t>	</a:t>
            </a:r>
            <a:r>
              <a:rPr lang="en-US" dirty="0" err="1" smtClean="0"/>
              <a:t>Protección</a:t>
            </a:r>
            <a:r>
              <a:rPr lang="en-US" dirty="0" smtClean="0"/>
              <a:t> </a:t>
            </a:r>
            <a:r>
              <a:rPr lang="en-US" dirty="0"/>
              <a:t>de la dignidad y la capacidad para </a:t>
            </a:r>
            <a:r>
              <a:rPr lang="en-US" dirty="0" smtClean="0"/>
              <a:t>	</a:t>
            </a:r>
            <a:r>
              <a:rPr lang="en-US" dirty="0" err="1" smtClean="0"/>
              <a:t>trabajar</a:t>
            </a:r>
            <a:r>
              <a:rPr lang="en-US" dirty="0" smtClean="0"/>
              <a:t>/</a:t>
            </a:r>
            <a:r>
              <a:rPr lang="en-US" dirty="0" err="1" smtClean="0"/>
              <a:t>vivir</a:t>
            </a:r>
            <a:endParaRPr lang="en-US" dirty="0"/>
          </a:p>
          <a:p>
            <a:pPr marL="0" indent="0" algn="l" rtl="0">
              <a:spcBef>
                <a:spcPts val="0"/>
              </a:spcBef>
              <a:spcAft>
                <a:spcPts val="1800"/>
              </a:spcAft>
              <a:buNone/>
              <a:tabLst>
                <a:tab pos="5713413" algn="l"/>
              </a:tabLst>
            </a:pPr>
            <a:r>
              <a:rPr lang="en-US" dirty="0"/>
              <a:t>7 – </a:t>
            </a:r>
            <a:r>
              <a:rPr lang="en-US" dirty="0" err="1"/>
              <a:t>Secuestro</a:t>
            </a:r>
            <a:r>
              <a:rPr lang="en-US" dirty="0"/>
              <a:t> </a:t>
            </a:r>
            <a:r>
              <a:rPr lang="en-US" dirty="0" smtClean="0"/>
              <a:t>	</a:t>
            </a:r>
            <a:r>
              <a:rPr lang="en-US" dirty="0" err="1" smtClean="0"/>
              <a:t>Santidad</a:t>
            </a:r>
            <a:r>
              <a:rPr lang="en-US" dirty="0" smtClean="0"/>
              <a:t> </a:t>
            </a:r>
            <a:r>
              <a:rPr lang="en-US" dirty="0"/>
              <a:t>de la </a:t>
            </a:r>
            <a:r>
              <a:rPr lang="en-US" dirty="0" err="1" smtClean="0"/>
              <a:t>vida</a:t>
            </a:r>
            <a:r>
              <a:rPr lang="en-US" dirty="0" smtClean="0"/>
              <a:t> </a:t>
            </a:r>
            <a:r>
              <a:rPr lang="en-US" dirty="0" err="1" smtClean="0"/>
              <a:t>humana</a:t>
            </a:r>
            <a:r>
              <a:rPr lang="en-US" dirty="0" smtClean="0"/>
              <a:t> (</a:t>
            </a:r>
            <a:r>
              <a:rPr lang="en-US" dirty="0" err="1" smtClean="0"/>
              <a:t>prohibido</a:t>
            </a:r>
            <a:r>
              <a:rPr lang="en-US" dirty="0" smtClean="0"/>
              <a:t> el 	</a:t>
            </a:r>
            <a:r>
              <a:rPr lang="en-US" dirty="0" err="1" smtClean="0"/>
              <a:t>tráfico</a:t>
            </a:r>
            <a:r>
              <a:rPr lang="en-US" dirty="0" smtClean="0"/>
              <a:t> de personas)</a:t>
            </a:r>
            <a:endParaRPr lang="en-US" dirty="0"/>
          </a:p>
          <a:p>
            <a:pPr marL="0" indent="0" algn="l" rtl="0">
              <a:spcBef>
                <a:spcPts val="0"/>
              </a:spcBef>
              <a:spcAft>
                <a:spcPts val="1800"/>
              </a:spcAft>
              <a:buNone/>
              <a:tabLst>
                <a:tab pos="5713413" algn="l"/>
              </a:tabLst>
            </a:pPr>
            <a:r>
              <a:rPr lang="en-US" dirty="0"/>
              <a:t>8 – Cuarentena de la </a:t>
            </a:r>
            <a:r>
              <a:rPr lang="en-US" dirty="0" err="1" smtClean="0"/>
              <a:t>lepra</a:t>
            </a:r>
            <a:r>
              <a:rPr lang="en-US" dirty="0" smtClean="0"/>
              <a:t> 	</a:t>
            </a:r>
            <a:r>
              <a:rPr lang="en-US" dirty="0" err="1" smtClean="0"/>
              <a:t>Purga</a:t>
            </a:r>
            <a:r>
              <a:rPr lang="en-US" dirty="0" smtClean="0"/>
              <a:t> </a:t>
            </a:r>
            <a:r>
              <a:rPr lang="en-US" dirty="0"/>
              <a:t>de la impureza</a:t>
            </a:r>
          </a:p>
          <a:p>
            <a:pPr marL="0" indent="0" algn="l" rtl="0">
              <a:spcBef>
                <a:spcPts val="0"/>
              </a:spcBef>
              <a:spcAft>
                <a:spcPts val="1800"/>
              </a:spcAft>
              <a:buNone/>
              <a:tabLst>
                <a:tab pos="5713413" algn="l"/>
              </a:tabLst>
            </a:pPr>
            <a:r>
              <a:rPr lang="en-US" dirty="0"/>
              <a:t>14-15 – Pago </a:t>
            </a:r>
            <a:r>
              <a:rPr lang="en-US" dirty="0" err="1"/>
              <a:t>puntual</a:t>
            </a:r>
            <a:r>
              <a:rPr lang="en-US" dirty="0"/>
              <a:t> </a:t>
            </a:r>
            <a:r>
              <a:rPr lang="en-US" dirty="0" smtClean="0"/>
              <a:t>	</a:t>
            </a:r>
            <a:r>
              <a:rPr lang="en-US" dirty="0" err="1" smtClean="0"/>
              <a:t>Protección</a:t>
            </a:r>
            <a:r>
              <a:rPr lang="en-US" dirty="0" smtClean="0"/>
              <a:t> </a:t>
            </a:r>
            <a:r>
              <a:rPr lang="en-US" dirty="0"/>
              <a:t>de la dignidad/medios de vida de </a:t>
            </a:r>
            <a:r>
              <a:rPr lang="en-US" dirty="0" smtClean="0"/>
              <a:t>	</a:t>
            </a:r>
            <a:r>
              <a:rPr lang="en-US" dirty="0" err="1" smtClean="0"/>
              <a:t>los</a:t>
            </a:r>
            <a:r>
              <a:rPr lang="en-US" dirty="0" smtClean="0"/>
              <a:t> </a:t>
            </a:r>
            <a:r>
              <a:rPr lang="en-US" dirty="0"/>
              <a:t>pobres</a:t>
            </a:r>
          </a:p>
          <a:p>
            <a:pPr marL="0" indent="0" algn="l" rtl="0">
              <a:spcBef>
                <a:spcPts val="0"/>
              </a:spcBef>
              <a:spcAft>
                <a:spcPts val="1800"/>
              </a:spcAft>
              <a:buNone/>
              <a:tabLst>
                <a:tab pos="5713413" algn="l"/>
              </a:tabLst>
            </a:pPr>
            <a:r>
              <a:rPr lang="en-US" dirty="0"/>
              <a:t>16 – Padres/hijos </a:t>
            </a:r>
            <a:r>
              <a:rPr lang="en-US" dirty="0" err="1"/>
              <a:t>castigados</a:t>
            </a:r>
            <a:r>
              <a:rPr lang="en-US" dirty="0"/>
              <a:t> </a:t>
            </a:r>
            <a:r>
              <a:rPr lang="en-US" dirty="0" smtClean="0"/>
              <a:t>	</a:t>
            </a:r>
            <a:r>
              <a:rPr lang="en-US" dirty="0" err="1" smtClean="0"/>
              <a:t>Responsabilidad</a:t>
            </a:r>
            <a:r>
              <a:rPr lang="en-US" dirty="0" smtClean="0"/>
              <a:t> </a:t>
            </a:r>
            <a:r>
              <a:rPr lang="en-US" dirty="0"/>
              <a:t>personal ante Dios</a:t>
            </a:r>
          </a:p>
          <a:p>
            <a:pPr marL="0" indent="0" algn="l" rtl="0">
              <a:spcBef>
                <a:spcPts val="0"/>
              </a:spcBef>
              <a:spcAft>
                <a:spcPts val="1800"/>
              </a:spcAft>
              <a:buNone/>
              <a:tabLst>
                <a:tab pos="5713413" algn="l"/>
              </a:tabLst>
            </a:pPr>
            <a:r>
              <a:rPr lang="en-US" dirty="0"/>
              <a:t>17-18 – Atención a </a:t>
            </a:r>
            <a:r>
              <a:rPr lang="en-US" dirty="0" err="1"/>
              <a:t>los</a:t>
            </a:r>
            <a:r>
              <a:rPr lang="en-US" dirty="0"/>
              <a:t> </a:t>
            </a:r>
            <a:r>
              <a:rPr lang="en-US" dirty="0" err="1" smtClean="0"/>
              <a:t>desfavorecidos</a:t>
            </a:r>
            <a:r>
              <a:rPr lang="en-US" dirty="0" smtClean="0"/>
              <a:t>	Valor </a:t>
            </a:r>
            <a:r>
              <a:rPr lang="en-US" dirty="0"/>
              <a:t>de la vida humana; El ejemplo de Dios </a:t>
            </a:r>
            <a:r>
              <a:rPr lang="en-US" dirty="0" smtClean="0"/>
              <a:t>	para </a:t>
            </a:r>
            <a:r>
              <a:rPr lang="en-US" dirty="0"/>
              <a:t>nosotros</a:t>
            </a:r>
          </a:p>
          <a:p>
            <a:pPr marL="0" indent="0" algn="l" rtl="0">
              <a:spcBef>
                <a:spcPts val="0"/>
              </a:spcBef>
              <a:spcAft>
                <a:spcPts val="1800"/>
              </a:spcAft>
              <a:buNone/>
              <a:tabLst>
                <a:tab pos="5713413" algn="l"/>
              </a:tabLst>
            </a:pPr>
            <a:r>
              <a:rPr lang="en-US" dirty="0"/>
              <a:t>19-22 – </a:t>
            </a:r>
            <a:r>
              <a:rPr lang="en-US" dirty="0" err="1" smtClean="0"/>
              <a:t>Prohibido</a:t>
            </a:r>
            <a:r>
              <a:rPr lang="en-US" dirty="0" smtClean="0"/>
              <a:t> </a:t>
            </a:r>
            <a:r>
              <a:rPr lang="en-US" dirty="0" err="1" smtClean="0"/>
              <a:t>espigar</a:t>
            </a:r>
            <a:r>
              <a:rPr lang="en-US" dirty="0" smtClean="0"/>
              <a:t>	</a:t>
            </a:r>
            <a:r>
              <a:rPr lang="en-US" dirty="0" err="1" smtClean="0"/>
              <a:t>Cuidado</a:t>
            </a:r>
            <a:r>
              <a:rPr lang="en-US" dirty="0" smtClean="0"/>
              <a:t> </a:t>
            </a:r>
            <a:r>
              <a:rPr lang="en-US" dirty="0"/>
              <a:t>de los pobres (y requisito para </a:t>
            </a:r>
            <a:r>
              <a:rPr lang="en-US" dirty="0" smtClean="0"/>
              <a:t>	</a:t>
            </a:r>
            <a:r>
              <a:rPr lang="en-US" dirty="0" err="1" smtClean="0"/>
              <a:t>trabajar</a:t>
            </a:r>
            <a:r>
              <a:rPr lang="en-US" dirty="0"/>
              <a:t>)</a:t>
            </a:r>
          </a:p>
        </p:txBody>
      </p:sp>
      <p:sp>
        <p:nvSpPr>
          <p:cNvPr id="4" name="Footer Placeholder 3"/>
          <p:cNvSpPr>
            <a:spLocks noGrp="1"/>
          </p:cNvSpPr>
          <p:nvPr>
            <p:ph type="ftr" sz="quarter" idx="11"/>
          </p:nvPr>
        </p:nvSpPr>
        <p:spPr/>
        <p:txBody>
          <a:bodyPr/>
          <a:lstStyle/>
          <a:p>
            <a:pPr algn="l" rtl="0"/>
            <a:r>
              <a:rPr lang="en-US"/>
              <a:t>Otoño 2016 – Embry Hills</a:t>
            </a:r>
            <a:endParaRPr lang="en-US" dirty="0"/>
          </a:p>
        </p:txBody>
      </p:sp>
      <p:sp>
        <p:nvSpPr>
          <p:cNvPr id="5" name="Slide Number Placeholder 4"/>
          <p:cNvSpPr>
            <a:spLocks noGrp="1"/>
          </p:cNvSpPr>
          <p:nvPr>
            <p:ph type="sldNum" sz="quarter" idx="12"/>
          </p:nvPr>
        </p:nvSpPr>
        <p:spPr/>
        <p:txBody>
          <a:bodyPr/>
          <a:lstStyle/>
          <a:p>
            <a:pPr algn="l" rtl="0"/>
            <a:fld id="{0EA2A63B-FBD4-445B-90B6-CB2DE89400B4}" type="slidenum">
              <a:rPr lang="en-US" smtClean="0"/>
              <a:pPr algn="l" rtl="0"/>
              <a:t>60</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Tree>
    <p:extLst>
      <p:ext uri="{BB962C8B-B14F-4D97-AF65-F5344CB8AC3E}">
        <p14:creationId xmlns:p14="http://schemas.microsoft.com/office/powerpoint/2010/main" val="285762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sz="4000" dirty="0"/>
              <a:t>Capítulo 25 – Leyes y Principios</a:t>
            </a:r>
          </a:p>
        </p:txBody>
      </p:sp>
      <p:sp>
        <p:nvSpPr>
          <p:cNvPr id="3" name="Content Placeholder 2"/>
          <p:cNvSpPr>
            <a:spLocks noGrp="1"/>
          </p:cNvSpPr>
          <p:nvPr>
            <p:ph idx="1"/>
          </p:nvPr>
        </p:nvSpPr>
        <p:spPr>
          <a:xfrm>
            <a:off x="242655" y="895729"/>
            <a:ext cx="11796945" cy="5962271"/>
          </a:xfrm>
        </p:spPr>
        <p:txBody>
          <a:bodyPr>
            <a:normAutofit/>
          </a:bodyPr>
          <a:lstStyle/>
          <a:p>
            <a:pPr marL="0" indent="0" algn="l" rtl="0">
              <a:buNone/>
              <a:tabLst>
                <a:tab pos="5368925" algn="l"/>
              </a:tabLst>
            </a:pPr>
            <a:r>
              <a:rPr lang="en-US" b="1" i="1" dirty="0" smtClean="0">
                <a:solidFill>
                  <a:srgbClr val="0000CC"/>
                </a:solidFill>
              </a:rPr>
              <a:t>Ley	Principio/</a:t>
            </a:r>
            <a:r>
              <a:rPr lang="es-ES" b="1" i="1" dirty="0" smtClean="0">
                <a:solidFill>
                  <a:srgbClr val="0000CC"/>
                </a:solidFill>
              </a:rPr>
              <a:t>Énfasis</a:t>
            </a:r>
            <a:endParaRPr lang="en-US" dirty="0"/>
          </a:p>
          <a:p>
            <a:pPr marL="0" indent="0" algn="l" rtl="0">
              <a:buNone/>
              <a:tabLst>
                <a:tab pos="5368925" algn="l"/>
              </a:tabLst>
            </a:pPr>
            <a:r>
              <a:rPr lang="en-US" dirty="0"/>
              <a:t>1-3 – </a:t>
            </a:r>
            <a:r>
              <a:rPr lang="en-US" dirty="0" err="1"/>
              <a:t>Limitaciones</a:t>
            </a:r>
            <a:r>
              <a:rPr lang="en-US" dirty="0"/>
              <a:t> </a:t>
            </a:r>
            <a:r>
              <a:rPr lang="en-US" dirty="0" smtClean="0"/>
              <a:t>a </a:t>
            </a:r>
            <a:r>
              <a:rPr lang="en-US" dirty="0" err="1" smtClean="0"/>
              <a:t>los</a:t>
            </a:r>
            <a:r>
              <a:rPr lang="en-US" dirty="0" smtClean="0"/>
              <a:t> </a:t>
            </a:r>
            <a:r>
              <a:rPr lang="en-US" dirty="0" err="1" smtClean="0"/>
              <a:t>azotes</a:t>
            </a:r>
            <a:r>
              <a:rPr lang="en-US" dirty="0" smtClean="0"/>
              <a:t>	</a:t>
            </a:r>
            <a:r>
              <a:rPr lang="en-US" dirty="0" err="1" smtClean="0"/>
              <a:t>Castigo</a:t>
            </a:r>
            <a:r>
              <a:rPr lang="en-US" dirty="0" smtClean="0"/>
              <a:t> </a:t>
            </a:r>
            <a:r>
              <a:rPr lang="en-US" dirty="0"/>
              <a:t>justo y limitación de </a:t>
            </a:r>
            <a:r>
              <a:rPr lang="en-US" dirty="0" err="1" smtClean="0"/>
              <a:t>pena</a:t>
            </a:r>
            <a:endParaRPr lang="en-US" dirty="0"/>
          </a:p>
          <a:p>
            <a:pPr marL="0" indent="0" algn="l" rtl="0">
              <a:buNone/>
              <a:tabLst>
                <a:tab pos="5368925" algn="l"/>
              </a:tabLst>
            </a:pPr>
            <a:r>
              <a:rPr lang="en-US" dirty="0"/>
              <a:t>4 – Poner bozal al </a:t>
            </a:r>
            <a:r>
              <a:rPr lang="en-US" dirty="0" err="1"/>
              <a:t>buey</a:t>
            </a:r>
            <a:r>
              <a:rPr lang="en-US" dirty="0"/>
              <a:t> </a:t>
            </a:r>
            <a:r>
              <a:rPr lang="en-US" dirty="0" smtClean="0"/>
              <a:t>	“</a:t>
            </a:r>
            <a:r>
              <a:rPr lang="en-US" dirty="0"/>
              <a:t>El </a:t>
            </a:r>
            <a:r>
              <a:rPr lang="en-US" dirty="0" err="1" smtClean="0"/>
              <a:t>obrero</a:t>
            </a:r>
            <a:r>
              <a:rPr lang="en-US" dirty="0" smtClean="0"/>
              <a:t> </a:t>
            </a:r>
            <a:r>
              <a:rPr lang="en-US" dirty="0"/>
              <a:t>es digno de su </a:t>
            </a:r>
            <a:r>
              <a:rPr lang="en-US" dirty="0" err="1"/>
              <a:t>salario</a:t>
            </a:r>
            <a:r>
              <a:rPr lang="en-US" dirty="0" smtClean="0"/>
              <a:t>” </a:t>
            </a:r>
            <a:r>
              <a:rPr lang="en-US" dirty="0"/>
              <a:t>(1 </a:t>
            </a:r>
            <a:r>
              <a:rPr lang="en-US" dirty="0" smtClean="0"/>
              <a:t>Tim 	5:18</a:t>
            </a:r>
            <a:r>
              <a:rPr lang="en-US" dirty="0"/>
              <a:t>)</a:t>
            </a:r>
          </a:p>
          <a:p>
            <a:pPr marL="0" indent="0" algn="l" rtl="0">
              <a:buNone/>
              <a:tabLst>
                <a:tab pos="5368925" algn="l"/>
              </a:tabLst>
            </a:pPr>
            <a:r>
              <a:rPr lang="en-US" dirty="0"/>
              <a:t>5-10 – Deber del </a:t>
            </a:r>
            <a:r>
              <a:rPr lang="en-US" dirty="0" err="1"/>
              <a:t>hermano</a:t>
            </a:r>
            <a:r>
              <a:rPr lang="en-US" dirty="0"/>
              <a:t> </a:t>
            </a:r>
            <a:r>
              <a:rPr lang="en-US" dirty="0" smtClean="0"/>
              <a:t>	</a:t>
            </a:r>
            <a:r>
              <a:rPr lang="en-US" dirty="0" err="1" smtClean="0"/>
              <a:t>Importancia</a:t>
            </a:r>
            <a:r>
              <a:rPr lang="en-US" dirty="0" smtClean="0"/>
              <a:t> </a:t>
            </a:r>
            <a:r>
              <a:rPr lang="en-US" dirty="0"/>
              <a:t>de la </a:t>
            </a:r>
            <a:r>
              <a:rPr lang="en-US" dirty="0" err="1" smtClean="0"/>
              <a:t>familia</a:t>
            </a:r>
            <a:endParaRPr lang="en-US" dirty="0" smtClean="0"/>
          </a:p>
          <a:p>
            <a:pPr marL="0" indent="0" algn="l" rtl="0">
              <a:buNone/>
              <a:tabLst>
                <a:tab pos="5368925" algn="l"/>
              </a:tabLst>
            </a:pPr>
            <a:r>
              <a:rPr lang="es-ES" dirty="0" smtClean="0"/>
              <a:t>superviviente</a:t>
            </a:r>
            <a:endParaRPr lang="en-US" dirty="0"/>
          </a:p>
          <a:p>
            <a:pPr marL="0" indent="0" algn="l" rtl="0">
              <a:buNone/>
              <a:tabLst>
                <a:tab pos="5368925" algn="l"/>
              </a:tabLst>
            </a:pPr>
            <a:r>
              <a:rPr lang="en-US" dirty="0"/>
              <a:t>11-12 – La </a:t>
            </a:r>
            <a:r>
              <a:rPr lang="en-US" dirty="0" err="1"/>
              <a:t>esposa</a:t>
            </a:r>
            <a:r>
              <a:rPr lang="en-US" dirty="0"/>
              <a:t> </a:t>
            </a:r>
            <a:r>
              <a:rPr lang="en-US" dirty="0" err="1" smtClean="0"/>
              <a:t>lastima</a:t>
            </a:r>
            <a:r>
              <a:rPr lang="en-US" dirty="0" smtClean="0"/>
              <a:t> </a:t>
            </a:r>
            <a:r>
              <a:rPr lang="en-US" dirty="0" err="1"/>
              <a:t>los</a:t>
            </a:r>
            <a:r>
              <a:rPr lang="en-US" dirty="0"/>
              <a:t> </a:t>
            </a:r>
            <a:r>
              <a:rPr lang="en-US" dirty="0" smtClean="0"/>
              <a:t>	</a:t>
            </a:r>
            <a:r>
              <a:rPr lang="en-US" dirty="0" err="1" smtClean="0"/>
              <a:t>Privacidad</a:t>
            </a:r>
            <a:r>
              <a:rPr lang="en-US" dirty="0" smtClean="0"/>
              <a:t>/</a:t>
            </a:r>
            <a:r>
              <a:rPr lang="en-US" dirty="0" err="1" smtClean="0"/>
              <a:t>propiedad</a:t>
            </a:r>
            <a:r>
              <a:rPr lang="en-US" dirty="0" smtClean="0"/>
              <a:t> </a:t>
            </a:r>
            <a:r>
              <a:rPr lang="en-US" dirty="0"/>
              <a:t>entre </a:t>
            </a:r>
            <a:r>
              <a:rPr lang="en-US" dirty="0" err="1" smtClean="0"/>
              <a:t>esposo</a:t>
            </a:r>
            <a:r>
              <a:rPr lang="en-US" dirty="0" smtClean="0"/>
              <a:t>/</a:t>
            </a:r>
            <a:r>
              <a:rPr lang="en-US" dirty="0" err="1" smtClean="0"/>
              <a:t>esposa</a:t>
            </a:r>
            <a:endParaRPr lang="en-US" dirty="0" smtClean="0"/>
          </a:p>
          <a:p>
            <a:pPr marL="0" indent="0">
              <a:buNone/>
              <a:tabLst>
                <a:tab pos="5368925" algn="l"/>
              </a:tabLst>
            </a:pPr>
            <a:r>
              <a:rPr lang="en-US" dirty="0" err="1"/>
              <a:t>genitales</a:t>
            </a:r>
            <a:endParaRPr lang="en-US" dirty="0"/>
          </a:p>
          <a:p>
            <a:pPr marL="0" indent="0" algn="l" rtl="0">
              <a:buNone/>
              <a:tabLst>
                <a:tab pos="5368925" algn="l"/>
              </a:tabLst>
            </a:pPr>
            <a:r>
              <a:rPr lang="en-US" dirty="0"/>
              <a:t>13-14 – Equidad de pesos </a:t>
            </a:r>
            <a:r>
              <a:rPr lang="en-US" dirty="0" smtClean="0"/>
              <a:t>	</a:t>
            </a:r>
            <a:r>
              <a:rPr lang="en-US" dirty="0" err="1" smtClean="0"/>
              <a:t>Veracidad</a:t>
            </a:r>
            <a:r>
              <a:rPr lang="en-US" dirty="0" smtClean="0"/>
              <a:t> </a:t>
            </a:r>
            <a:r>
              <a:rPr lang="en-US" dirty="0"/>
              <a:t>en todos los asuntos</a:t>
            </a:r>
          </a:p>
          <a:p>
            <a:pPr marL="0" indent="0" algn="l" rtl="0">
              <a:buNone/>
              <a:tabLst>
                <a:tab pos="5368925" algn="l"/>
              </a:tabLst>
            </a:pPr>
            <a:r>
              <a:rPr lang="en-US" dirty="0"/>
              <a:t>17-19 – Destruir a los </a:t>
            </a:r>
            <a:r>
              <a:rPr lang="en-US" dirty="0" err="1"/>
              <a:t>amalecitas</a:t>
            </a:r>
            <a:r>
              <a:rPr lang="en-US" dirty="0"/>
              <a:t> </a:t>
            </a:r>
            <a:r>
              <a:rPr lang="en-US" dirty="0" smtClean="0"/>
              <a:t>	[¿Anti-</a:t>
            </a:r>
            <a:r>
              <a:rPr lang="en-US" dirty="0" err="1" smtClean="0"/>
              <a:t>terrorismo</a:t>
            </a:r>
            <a:r>
              <a:rPr lang="en-US" dirty="0"/>
              <a:t>?]; </a:t>
            </a:r>
            <a:r>
              <a:rPr lang="en-US" dirty="0" err="1" smtClean="0"/>
              <a:t>persistencia</a:t>
            </a:r>
            <a:r>
              <a:rPr lang="en-US" dirty="0" smtClean="0"/>
              <a:t> </a:t>
            </a:r>
            <a:r>
              <a:rPr lang="en-US" dirty="0"/>
              <a:t>del plan </a:t>
            </a:r>
            <a:r>
              <a:rPr lang="en-US" dirty="0" smtClean="0"/>
              <a:t>	de </a:t>
            </a:r>
            <a:r>
              <a:rPr lang="en-US" dirty="0"/>
              <a:t>Dios</a:t>
            </a:r>
          </a:p>
        </p:txBody>
      </p:sp>
      <p:sp>
        <p:nvSpPr>
          <p:cNvPr id="4" name="Footer Placeholder 3"/>
          <p:cNvSpPr>
            <a:spLocks noGrp="1"/>
          </p:cNvSpPr>
          <p:nvPr>
            <p:ph type="ftr" sz="quarter" idx="11"/>
          </p:nvPr>
        </p:nvSpPr>
        <p:spPr/>
        <p:txBody>
          <a:bodyPr/>
          <a:lstStyle/>
          <a:p>
            <a:pPr algn="l" rtl="0"/>
            <a:r>
              <a:rPr lang="en-US"/>
              <a:t>Otoño 2016 – Embry Hills</a:t>
            </a:r>
            <a:endParaRPr lang="en-US" dirty="0"/>
          </a:p>
        </p:txBody>
      </p:sp>
      <p:sp>
        <p:nvSpPr>
          <p:cNvPr id="5" name="Slide Number Placeholder 4"/>
          <p:cNvSpPr>
            <a:spLocks noGrp="1"/>
          </p:cNvSpPr>
          <p:nvPr>
            <p:ph type="sldNum" sz="quarter" idx="12"/>
          </p:nvPr>
        </p:nvSpPr>
        <p:spPr/>
        <p:txBody>
          <a:bodyPr/>
          <a:lstStyle/>
          <a:p>
            <a:pPr algn="l" rtl="0"/>
            <a:fld id="{0EA2A63B-FBD4-445B-90B6-CB2DE89400B4}" type="slidenum">
              <a:rPr lang="en-US" smtClean="0"/>
              <a:pPr algn="l" rtl="0"/>
              <a:t>61</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Tree>
    <p:extLst>
      <p:ext uri="{BB962C8B-B14F-4D97-AF65-F5344CB8AC3E}">
        <p14:creationId xmlns:p14="http://schemas.microsoft.com/office/powerpoint/2010/main" val="37189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sz="4000" dirty="0"/>
              <a:t>Capítulo 26 – Leyes y Principios</a:t>
            </a:r>
          </a:p>
        </p:txBody>
      </p:sp>
      <p:sp>
        <p:nvSpPr>
          <p:cNvPr id="3" name="Content Placeholder 2"/>
          <p:cNvSpPr>
            <a:spLocks noGrp="1"/>
          </p:cNvSpPr>
          <p:nvPr>
            <p:ph idx="1"/>
          </p:nvPr>
        </p:nvSpPr>
        <p:spPr>
          <a:xfrm>
            <a:off x="242655" y="895729"/>
            <a:ext cx="11796945" cy="3523871"/>
          </a:xfrm>
        </p:spPr>
        <p:txBody>
          <a:bodyPr>
            <a:normAutofit/>
          </a:bodyPr>
          <a:lstStyle/>
          <a:p>
            <a:pPr marL="0" indent="0" algn="l" rtl="0">
              <a:spcBef>
                <a:spcPts val="0"/>
              </a:spcBef>
              <a:spcAft>
                <a:spcPts val="600"/>
              </a:spcAft>
              <a:buNone/>
              <a:tabLst>
                <a:tab pos="5368925" algn="l"/>
              </a:tabLst>
            </a:pPr>
            <a:r>
              <a:rPr lang="en-US" b="1" i="1" dirty="0" smtClean="0">
                <a:solidFill>
                  <a:srgbClr val="0000CC"/>
                </a:solidFill>
              </a:rPr>
              <a:t>Ley	Principio/</a:t>
            </a:r>
            <a:r>
              <a:rPr lang="en-US" b="1" i="1" dirty="0" err="1" smtClean="0">
                <a:solidFill>
                  <a:srgbClr val="0000CC"/>
                </a:solidFill>
              </a:rPr>
              <a:t>Énfasis</a:t>
            </a:r>
            <a:endParaRPr lang="en-US" dirty="0"/>
          </a:p>
          <a:p>
            <a:pPr marL="0" indent="0" algn="l" rtl="0">
              <a:spcBef>
                <a:spcPts val="0"/>
              </a:spcBef>
              <a:spcAft>
                <a:spcPts val="600"/>
              </a:spcAft>
              <a:buNone/>
              <a:tabLst>
                <a:tab pos="5368925" algn="l"/>
              </a:tabLst>
            </a:pPr>
            <a:r>
              <a:rPr lang="en-US" dirty="0"/>
              <a:t>1-11 – Ofrenda de </a:t>
            </a:r>
            <a:r>
              <a:rPr lang="en-US" dirty="0" smtClean="0"/>
              <a:t>las </a:t>
            </a:r>
            <a:r>
              <a:rPr lang="en-US" dirty="0" err="1" smtClean="0"/>
              <a:t>primicias</a:t>
            </a:r>
            <a:r>
              <a:rPr lang="en-US" dirty="0" smtClean="0"/>
              <a:t> 	</a:t>
            </a:r>
            <a:r>
              <a:rPr lang="en-US" dirty="0" err="1" smtClean="0"/>
              <a:t>Confesión</a:t>
            </a:r>
            <a:r>
              <a:rPr lang="en-US" dirty="0" smtClean="0"/>
              <a:t> </a:t>
            </a:r>
            <a:r>
              <a:rPr lang="en-US" dirty="0"/>
              <a:t>de fe en el cuidado de Dios</a:t>
            </a:r>
          </a:p>
          <a:p>
            <a:pPr marL="0" indent="0" algn="l" rtl="0">
              <a:spcBef>
                <a:spcPts val="0"/>
              </a:spcBef>
              <a:spcAft>
                <a:spcPts val="1800"/>
              </a:spcAft>
              <a:buNone/>
              <a:tabLst>
                <a:tab pos="5368925" algn="l"/>
              </a:tabLst>
            </a:pPr>
            <a:r>
              <a:rPr lang="en-US" dirty="0"/>
              <a:t>(</a:t>
            </a:r>
            <a:r>
              <a:rPr lang="en-US" dirty="0" err="1"/>
              <a:t>recordar</a:t>
            </a:r>
            <a:r>
              <a:rPr lang="en-US" dirty="0"/>
              <a:t> </a:t>
            </a:r>
            <a:r>
              <a:rPr lang="en-US" dirty="0" smtClean="0"/>
              <a:t>caps </a:t>
            </a:r>
            <a:r>
              <a:rPr lang="en-US" dirty="0"/>
              <a:t>1-4) </a:t>
            </a:r>
            <a:r>
              <a:rPr lang="en-US" dirty="0" smtClean="0"/>
              <a:t>	Memoria </a:t>
            </a:r>
            <a:r>
              <a:rPr lang="en-US" dirty="0"/>
              <a:t>de la obra de Dios en la </a:t>
            </a:r>
            <a:r>
              <a:rPr lang="en-US" dirty="0" err="1" smtClean="0"/>
              <a:t>historia</a:t>
            </a:r>
            <a:endParaRPr lang="en-US" dirty="0"/>
          </a:p>
          <a:p>
            <a:pPr marL="0" indent="0" algn="l" rtl="0">
              <a:spcBef>
                <a:spcPts val="0"/>
              </a:spcBef>
              <a:spcAft>
                <a:spcPts val="600"/>
              </a:spcAft>
              <a:buNone/>
              <a:tabLst>
                <a:tab pos="5368925" algn="l"/>
              </a:tabLst>
            </a:pPr>
            <a:r>
              <a:rPr lang="en-US" dirty="0"/>
              <a:t>12-16 – </a:t>
            </a:r>
            <a:r>
              <a:rPr lang="en-US" dirty="0" err="1" smtClean="0"/>
              <a:t>Diezmos</a:t>
            </a:r>
            <a:r>
              <a:rPr lang="en-US" dirty="0" smtClean="0"/>
              <a:t> del 3er </a:t>
            </a:r>
            <a:r>
              <a:rPr lang="en-US" dirty="0" err="1" smtClean="0"/>
              <a:t>año</a:t>
            </a:r>
            <a:r>
              <a:rPr lang="en-US" dirty="0" smtClean="0"/>
              <a:t> 	</a:t>
            </a:r>
            <a:r>
              <a:rPr lang="en-US" dirty="0" err="1" smtClean="0"/>
              <a:t>Naturaleza</a:t>
            </a:r>
            <a:r>
              <a:rPr lang="en-US" dirty="0" smtClean="0"/>
              <a:t> </a:t>
            </a:r>
            <a:r>
              <a:rPr lang="en-US" dirty="0" err="1" smtClean="0"/>
              <a:t>completa</a:t>
            </a:r>
            <a:r>
              <a:rPr lang="en-US" dirty="0" smtClean="0"/>
              <a:t> </a:t>
            </a:r>
            <a:r>
              <a:rPr lang="en-US" dirty="0"/>
              <a:t>de la </a:t>
            </a:r>
            <a:r>
              <a:rPr lang="en-US" dirty="0" err="1" smtClean="0"/>
              <a:t>obediencia</a:t>
            </a:r>
            <a:endParaRPr lang="en-US" dirty="0"/>
          </a:p>
          <a:p>
            <a:pPr marL="0" indent="0" algn="l" rtl="0">
              <a:spcBef>
                <a:spcPts val="0"/>
              </a:spcBef>
              <a:spcAft>
                <a:spcPts val="600"/>
              </a:spcAft>
              <a:buNone/>
              <a:tabLst>
                <a:tab pos="5368925" algn="l"/>
              </a:tabLst>
            </a:pPr>
            <a:r>
              <a:rPr lang="en-US" dirty="0"/>
              <a:t>(ver 14:28) </a:t>
            </a:r>
            <a:r>
              <a:rPr lang="en-US" dirty="0" smtClean="0"/>
              <a:t>	</a:t>
            </a:r>
            <a:r>
              <a:rPr lang="en-US" dirty="0" err="1" smtClean="0"/>
              <a:t>Cuidado</a:t>
            </a:r>
            <a:r>
              <a:rPr lang="en-US" dirty="0" smtClean="0"/>
              <a:t> de </a:t>
            </a:r>
            <a:r>
              <a:rPr lang="en-US" dirty="0"/>
              <a:t>los necesitados</a:t>
            </a:r>
          </a:p>
          <a:p>
            <a:pPr marL="0" indent="0" algn="l" rtl="0">
              <a:spcBef>
                <a:spcPts val="0"/>
              </a:spcBef>
              <a:spcAft>
                <a:spcPts val="600"/>
              </a:spcAft>
              <a:buNone/>
              <a:tabLst>
                <a:tab pos="5368925" algn="l"/>
              </a:tabLst>
            </a:pPr>
            <a:r>
              <a:rPr lang="en-US" dirty="0" smtClean="0"/>
              <a:t>	</a:t>
            </a:r>
            <a:r>
              <a:rPr lang="en-US" dirty="0" err="1" smtClean="0"/>
              <a:t>Obediencia</a:t>
            </a:r>
            <a:r>
              <a:rPr lang="en-US" dirty="0" smtClean="0"/>
              <a:t>/</a:t>
            </a:r>
            <a:r>
              <a:rPr lang="en-US" dirty="0" err="1" smtClean="0"/>
              <a:t>pureza</a:t>
            </a:r>
            <a:r>
              <a:rPr lang="en-US" dirty="0" smtClean="0"/>
              <a:t> </a:t>
            </a:r>
            <a:r>
              <a:rPr lang="en-US" dirty="0"/>
              <a:t>individual</a:t>
            </a:r>
          </a:p>
          <a:p>
            <a:pPr marL="0" indent="0" algn="l" rtl="0">
              <a:spcBef>
                <a:spcPts val="0"/>
              </a:spcBef>
              <a:spcAft>
                <a:spcPts val="600"/>
              </a:spcAft>
              <a:buNone/>
              <a:tabLst>
                <a:tab pos="5368925" algn="l"/>
              </a:tabLst>
            </a:pPr>
            <a:r>
              <a:rPr lang="en-US" dirty="0" smtClean="0"/>
              <a:t>	</a:t>
            </a:r>
            <a:r>
              <a:rPr lang="en-US" dirty="0" err="1" smtClean="0"/>
              <a:t>Conciencia</a:t>
            </a:r>
            <a:r>
              <a:rPr lang="en-US" dirty="0" smtClean="0"/>
              <a:t> </a:t>
            </a:r>
            <a:r>
              <a:rPr lang="en-US" dirty="0"/>
              <a:t>y juicio de Dios</a:t>
            </a:r>
          </a:p>
          <a:p>
            <a:pPr marL="0" indent="0" algn="l" rtl="0">
              <a:spcBef>
                <a:spcPts val="0"/>
              </a:spcBef>
              <a:spcAft>
                <a:spcPts val="600"/>
              </a:spcAft>
              <a:buNone/>
              <a:tabLst>
                <a:tab pos="5368925" algn="l"/>
              </a:tabLst>
            </a:pPr>
            <a:endParaRPr lang="en-US" dirty="0"/>
          </a:p>
        </p:txBody>
      </p:sp>
      <p:sp>
        <p:nvSpPr>
          <p:cNvPr id="4" name="Footer Placeholder 3"/>
          <p:cNvSpPr>
            <a:spLocks noGrp="1"/>
          </p:cNvSpPr>
          <p:nvPr>
            <p:ph type="ftr" sz="quarter" idx="11"/>
          </p:nvPr>
        </p:nvSpPr>
        <p:spPr/>
        <p:txBody>
          <a:bodyPr/>
          <a:lstStyle/>
          <a:p>
            <a:pPr algn="l" rtl="0"/>
            <a:r>
              <a:rPr lang="en-US" dirty="0"/>
              <a:t>Otoño 2016 – Embry Hills</a:t>
            </a:r>
          </a:p>
        </p:txBody>
      </p:sp>
      <p:sp>
        <p:nvSpPr>
          <p:cNvPr id="5" name="Slide Number Placeholder 4"/>
          <p:cNvSpPr>
            <a:spLocks noGrp="1"/>
          </p:cNvSpPr>
          <p:nvPr>
            <p:ph type="sldNum" sz="quarter" idx="12"/>
          </p:nvPr>
        </p:nvSpPr>
        <p:spPr/>
        <p:txBody>
          <a:bodyPr/>
          <a:lstStyle/>
          <a:p>
            <a:pPr algn="l" rtl="0"/>
            <a:fld id="{0EA2A63B-FBD4-445B-90B6-CB2DE89400B4}" type="slidenum">
              <a:rPr lang="en-US" smtClean="0"/>
              <a:pPr algn="l" rtl="0"/>
              <a:t>62</a:t>
            </a:fld>
            <a:endParaRPr lang="en-US" dirty="0"/>
          </a:p>
        </p:txBody>
      </p:sp>
      <p:sp>
        <p:nvSpPr>
          <p:cNvPr id="6" name="TextBox 5"/>
          <p:cNvSpPr txBox="1"/>
          <p:nvPr/>
        </p:nvSpPr>
        <p:spPr>
          <a:xfrm>
            <a:off x="105791" y="4419600"/>
            <a:ext cx="11629009" cy="1754326"/>
          </a:xfrm>
          <a:prstGeom prst="rect">
            <a:avLst/>
          </a:prstGeom>
          <a:noFill/>
        </p:spPr>
        <p:txBody>
          <a:bodyPr wrap="square" rtlCol="0">
            <a:spAutoFit/>
          </a:bodyPr>
          <a:lstStyle/>
          <a:p>
            <a:pPr>
              <a:lnSpc>
                <a:spcPct val="90000"/>
              </a:lnSpc>
            </a:pPr>
            <a:r>
              <a:rPr lang="es-ES" sz="2000" dirty="0" smtClean="0"/>
              <a:t>»</a:t>
            </a:r>
            <a:r>
              <a:rPr lang="es-ES" sz="2000" dirty="0"/>
              <a:t>El SEÑOR tu Dios te manda </a:t>
            </a:r>
            <a:r>
              <a:rPr lang="es-ES" sz="2000" u="sng" dirty="0"/>
              <a:t>hoy</a:t>
            </a:r>
            <a:r>
              <a:rPr lang="es-ES" sz="2000" dirty="0"/>
              <a:t> que cumplas estos estatutos y ordenanzas. </a:t>
            </a:r>
            <a:r>
              <a:rPr lang="es-ES" sz="2000" dirty="0">
                <a:solidFill>
                  <a:srgbClr val="FF0000"/>
                </a:solidFill>
              </a:rPr>
              <a:t>Cuidarás, pues, de cumplirlos </a:t>
            </a:r>
            <a:r>
              <a:rPr lang="es-ES" sz="2000" dirty="0"/>
              <a:t>con </a:t>
            </a:r>
            <a:r>
              <a:rPr lang="es-ES" sz="2000" u="sng" dirty="0"/>
              <a:t>todo tu corazón y con toda tu alma</a:t>
            </a:r>
            <a:r>
              <a:rPr lang="es-ES" sz="2000" dirty="0"/>
              <a:t>.  17  </a:t>
            </a:r>
            <a:r>
              <a:rPr lang="es-ES" sz="2000" dirty="0">
                <a:solidFill>
                  <a:srgbClr val="FF0000"/>
                </a:solidFill>
              </a:rPr>
              <a:t>Has </a:t>
            </a:r>
            <a:r>
              <a:rPr lang="es-ES" sz="2000" b="1" dirty="0">
                <a:solidFill>
                  <a:srgbClr val="FF0000"/>
                </a:solidFill>
              </a:rPr>
              <a:t>declarado</a:t>
            </a:r>
            <a:r>
              <a:rPr lang="es-ES" sz="2000" dirty="0">
                <a:solidFill>
                  <a:srgbClr val="FF0000"/>
                </a:solidFill>
              </a:rPr>
              <a:t> </a:t>
            </a:r>
            <a:r>
              <a:rPr lang="es-ES" sz="2000" dirty="0"/>
              <a:t>hoy que el SEÑOR es tu Dios y </a:t>
            </a:r>
            <a:r>
              <a:rPr lang="es-ES" sz="2000" dirty="0">
                <a:solidFill>
                  <a:srgbClr val="FF0000"/>
                </a:solidFill>
              </a:rPr>
              <a:t>que</a:t>
            </a:r>
            <a:r>
              <a:rPr lang="es-ES" sz="2000" dirty="0"/>
              <a:t> </a:t>
            </a:r>
            <a:r>
              <a:rPr lang="es-ES" sz="2000" dirty="0">
                <a:solidFill>
                  <a:srgbClr val="FF0000"/>
                </a:solidFill>
              </a:rPr>
              <a:t>andarás</a:t>
            </a:r>
            <a:r>
              <a:rPr lang="es-ES" sz="2000" dirty="0"/>
              <a:t> en Sus caminos y guardarás Sus </a:t>
            </a:r>
            <a:r>
              <a:rPr lang="es-ES" sz="2000" u="sng" dirty="0"/>
              <a:t>estatutos, Sus mandamientos y Sus ordenanzas</a:t>
            </a:r>
            <a:r>
              <a:rPr lang="es-ES" sz="2000" dirty="0"/>
              <a:t>, y que escucharás Su voz.  18  Y </a:t>
            </a:r>
            <a:r>
              <a:rPr lang="es-ES" sz="2000" dirty="0">
                <a:solidFill>
                  <a:srgbClr val="FF0000"/>
                </a:solidFill>
              </a:rPr>
              <a:t>el SEÑOR </a:t>
            </a:r>
            <a:r>
              <a:rPr lang="es-ES" sz="2000" b="1" dirty="0">
                <a:solidFill>
                  <a:srgbClr val="FF0000"/>
                </a:solidFill>
              </a:rPr>
              <a:t>ha declarado </a:t>
            </a:r>
            <a:r>
              <a:rPr lang="es-ES" sz="2000" dirty="0"/>
              <a:t>hoy que tú eres </a:t>
            </a:r>
            <a:r>
              <a:rPr lang="es-ES" sz="2000" u="sng" dirty="0"/>
              <a:t>Su pueblo, </a:t>
            </a:r>
            <a:r>
              <a:rPr lang="es-ES" sz="2000" u="sng" dirty="0" smtClean="0"/>
              <a:t>Su exclusiva posesión</a:t>
            </a:r>
            <a:r>
              <a:rPr lang="es-ES" sz="2000" dirty="0" smtClean="0"/>
              <a:t>, </a:t>
            </a:r>
            <a:r>
              <a:rPr lang="es-ES" sz="2000" dirty="0"/>
              <a:t>como Él te prometió, y que debes guardar todos Sus mandamientos;  19  y que </a:t>
            </a:r>
            <a:r>
              <a:rPr lang="es-ES" sz="2000" dirty="0">
                <a:solidFill>
                  <a:srgbClr val="FF0000"/>
                </a:solidFill>
              </a:rPr>
              <a:t>Él te </a:t>
            </a:r>
            <a:r>
              <a:rPr lang="es-ES" sz="2000" dirty="0" smtClean="0">
                <a:solidFill>
                  <a:srgbClr val="FF0000"/>
                </a:solidFill>
              </a:rPr>
              <a:t>pondrá </a:t>
            </a:r>
            <a:r>
              <a:rPr lang="es-ES" sz="2000" dirty="0">
                <a:solidFill>
                  <a:srgbClr val="FF0000"/>
                </a:solidFill>
              </a:rPr>
              <a:t>en </a:t>
            </a:r>
            <a:r>
              <a:rPr lang="es-ES" sz="2000" u="sng" dirty="0">
                <a:solidFill>
                  <a:srgbClr val="FF0000"/>
                </a:solidFill>
              </a:rPr>
              <a:t>alto </a:t>
            </a:r>
            <a:r>
              <a:rPr lang="es-ES" sz="2000" u="sng" dirty="0"/>
              <a:t>sobre todas las naciones</a:t>
            </a:r>
            <a:r>
              <a:rPr lang="es-ES" sz="2000" dirty="0"/>
              <a:t> que ha hecho, para alabanza, renombre y honor; y serás un </a:t>
            </a:r>
            <a:r>
              <a:rPr lang="es-ES" sz="2000" u="sng" dirty="0"/>
              <a:t>pueblo consagrado </a:t>
            </a:r>
            <a:r>
              <a:rPr lang="es-ES" sz="2000" dirty="0"/>
              <a:t>al SEÑOR tu Dios, como Él ha dicho». </a:t>
            </a:r>
            <a:r>
              <a:rPr lang="en-US" sz="2000" dirty="0" smtClean="0"/>
              <a:t>(</a:t>
            </a:r>
            <a:r>
              <a:rPr lang="en-US" sz="2000" dirty="0"/>
              <a:t>Dt 26,16-19)</a:t>
            </a:r>
          </a:p>
        </p:txBody>
      </p:sp>
      <p:sp>
        <p:nvSpPr>
          <p:cNvPr id="7" name="Rounded Rectangular Callout 6"/>
          <p:cNvSpPr/>
          <p:nvPr/>
        </p:nvSpPr>
        <p:spPr>
          <a:xfrm>
            <a:off x="1024844" y="4036536"/>
            <a:ext cx="609600" cy="304800"/>
          </a:xfrm>
          <a:prstGeom prst="wedgeRoundRectCallout">
            <a:avLst>
              <a:gd name="adj1" fmla="val 42470"/>
              <a:gd name="adj2" fmla="val 191858"/>
              <a:gd name="adj3" fmla="val 16667"/>
            </a:avLst>
          </a:prstGeom>
          <a:solidFill>
            <a:srgbClr val="0000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a:t>6:5</a:t>
            </a:r>
          </a:p>
        </p:txBody>
      </p:sp>
      <p:sp>
        <p:nvSpPr>
          <p:cNvPr id="8" name="Rounded Rectangular Callout 7"/>
          <p:cNvSpPr/>
          <p:nvPr/>
        </p:nvSpPr>
        <p:spPr>
          <a:xfrm>
            <a:off x="3861219" y="4036536"/>
            <a:ext cx="1813265" cy="346750"/>
          </a:xfrm>
          <a:prstGeom prst="wedgeRoundRectCallout">
            <a:avLst>
              <a:gd name="adj1" fmla="val -67079"/>
              <a:gd name="adj2" fmla="val 256303"/>
              <a:gd name="adj3" fmla="val 16667"/>
            </a:avLst>
          </a:prstGeom>
          <a:solidFill>
            <a:srgbClr val="0000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a:t>5:31; 8:11; 11:1</a:t>
            </a:r>
          </a:p>
        </p:txBody>
      </p:sp>
      <p:sp>
        <p:nvSpPr>
          <p:cNvPr id="9" name="Rounded Rectangular Callout 8"/>
          <p:cNvSpPr/>
          <p:nvPr/>
        </p:nvSpPr>
        <p:spPr>
          <a:xfrm>
            <a:off x="5061302" y="6051054"/>
            <a:ext cx="1226364" cy="353536"/>
          </a:xfrm>
          <a:prstGeom prst="wedgeRoundRectCallout">
            <a:avLst>
              <a:gd name="adj1" fmla="val -94792"/>
              <a:gd name="adj2" fmla="val -187290"/>
              <a:gd name="adj3" fmla="val 16667"/>
            </a:avLst>
          </a:prstGeom>
          <a:solidFill>
            <a:srgbClr val="0000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a:t>7:6; 14:2</a:t>
            </a:r>
          </a:p>
        </p:txBody>
      </p:sp>
      <p:sp>
        <p:nvSpPr>
          <p:cNvPr id="10" name="Rounded Rectangular Callout 9"/>
          <p:cNvSpPr/>
          <p:nvPr/>
        </p:nvSpPr>
        <p:spPr>
          <a:xfrm>
            <a:off x="3403992" y="6304716"/>
            <a:ext cx="838200" cy="353536"/>
          </a:xfrm>
          <a:prstGeom prst="wedgeRoundRectCallout">
            <a:avLst>
              <a:gd name="adj1" fmla="val 69364"/>
              <a:gd name="adj2" fmla="val -140488"/>
              <a:gd name="adj3" fmla="val 16667"/>
            </a:avLst>
          </a:prstGeom>
          <a:solidFill>
            <a:srgbClr val="0000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a:t>14:2</a:t>
            </a:r>
          </a:p>
        </p:txBody>
      </p:sp>
      <p:sp>
        <p:nvSpPr>
          <p:cNvPr id="11" name="Rounded Rectangular Callout 10"/>
          <p:cNvSpPr/>
          <p:nvPr/>
        </p:nvSpPr>
        <p:spPr>
          <a:xfrm>
            <a:off x="1981200" y="3719651"/>
            <a:ext cx="1600199" cy="304800"/>
          </a:xfrm>
          <a:prstGeom prst="wedgeRoundRectCallout">
            <a:avLst>
              <a:gd name="adj1" fmla="val 30930"/>
              <a:gd name="adj2" fmla="val 177400"/>
              <a:gd name="adj3" fmla="val 16667"/>
            </a:avLst>
          </a:prstGeom>
          <a:solidFill>
            <a:srgbClr val="0000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a:t>29 veces en Dt</a:t>
            </a:r>
          </a:p>
        </p:txBody>
      </p:sp>
      <p:sp>
        <p:nvSpPr>
          <p:cNvPr id="12" name="Rounded Rectangular Callout 11"/>
          <p:cNvSpPr/>
          <p:nvPr/>
        </p:nvSpPr>
        <p:spPr>
          <a:xfrm>
            <a:off x="7925886" y="6404590"/>
            <a:ext cx="1852809" cy="353536"/>
          </a:xfrm>
          <a:prstGeom prst="wedgeRoundRectCallout">
            <a:avLst>
              <a:gd name="adj1" fmla="val 11204"/>
              <a:gd name="adj2" fmla="val -224240"/>
              <a:gd name="adj3" fmla="val 16667"/>
            </a:avLst>
          </a:prstGeom>
          <a:solidFill>
            <a:srgbClr val="0000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a:t>2:25; 4:6-7; 15:6</a:t>
            </a:r>
          </a:p>
        </p:txBody>
      </p: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Tree>
    <p:extLst>
      <p:ext uri="{BB962C8B-B14F-4D97-AF65-F5344CB8AC3E}">
        <p14:creationId xmlns:p14="http://schemas.microsoft.com/office/powerpoint/2010/main" val="252237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7"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ppt_x</p:attrName>
                                        </p:attrNameLst>
                                      </p:cBhvr>
                                      <p:tavLst>
                                        <p:tav tm="0">
                                          <p:val>
                                            <p:strVal val="#ppt_x"/>
                                          </p:val>
                                        </p:tav>
                                        <p:tav tm="100000">
                                          <p:val>
                                            <p:strVal val="#ppt_x"/>
                                          </p:val>
                                        </p:tav>
                                      </p:tavLst>
                                    </p:anim>
                                    <p:anim calcmode="lin" valueType="num">
                                      <p:cBhvr>
                                        <p:cTn id="40" dur="500" fill="hold"/>
                                        <p:tgtEl>
                                          <p:spTgt spid="11"/>
                                        </p:tgtEl>
                                        <p:attrNameLst>
                                          <p:attrName>ppt_y</p:attrName>
                                        </p:attrNameLst>
                                      </p:cBhvr>
                                      <p:tavLst>
                                        <p:tav tm="0">
                                          <p:val>
                                            <p:strVal val="#ppt_y+#ppt_h/2"/>
                                          </p:val>
                                        </p:tav>
                                        <p:tav tm="100000">
                                          <p:val>
                                            <p:strVal val="#ppt_y"/>
                                          </p:val>
                                        </p:tav>
                                      </p:tavLst>
                                    </p:anim>
                                    <p:anim calcmode="lin" valueType="num">
                                      <p:cBhvr>
                                        <p:cTn id="41" dur="500" fill="hold"/>
                                        <p:tgtEl>
                                          <p:spTgt spid="11"/>
                                        </p:tgtEl>
                                        <p:attrNameLst>
                                          <p:attrName>ppt_w</p:attrName>
                                        </p:attrNameLst>
                                      </p:cBhvr>
                                      <p:tavLst>
                                        <p:tav tm="0">
                                          <p:val>
                                            <p:strVal val="#ppt_w"/>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4"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ppt_x</p:attrName>
                                        </p:attrNameLst>
                                      </p:cBhvr>
                                      <p:tavLst>
                                        <p:tav tm="0">
                                          <p:val>
                                            <p:strVal val="#ppt_x"/>
                                          </p:val>
                                        </p:tav>
                                        <p:tav tm="100000">
                                          <p:val>
                                            <p:strVal val="#ppt_x"/>
                                          </p:val>
                                        </p:tav>
                                      </p:tavLst>
                                    </p:anim>
                                    <p:anim calcmode="lin" valueType="num">
                                      <p:cBhvr>
                                        <p:cTn id="48" dur="500" fill="hold"/>
                                        <p:tgtEl>
                                          <p:spTgt spid="7"/>
                                        </p:tgtEl>
                                        <p:attrNameLst>
                                          <p:attrName>ppt_y</p:attrName>
                                        </p:attrNameLst>
                                      </p:cBhvr>
                                      <p:tavLst>
                                        <p:tav tm="0">
                                          <p:val>
                                            <p:strVal val="#ppt_y+#ppt_h/2"/>
                                          </p:val>
                                        </p:tav>
                                        <p:tav tm="100000">
                                          <p:val>
                                            <p:strVal val="#ppt_y"/>
                                          </p:val>
                                        </p:tav>
                                      </p:tavLst>
                                    </p:anim>
                                    <p:anim calcmode="lin" valueType="num">
                                      <p:cBhvr>
                                        <p:cTn id="49" dur="500" fill="hold"/>
                                        <p:tgtEl>
                                          <p:spTgt spid="7"/>
                                        </p:tgtEl>
                                        <p:attrNameLst>
                                          <p:attrName>ppt_w</p:attrName>
                                        </p:attrNameLst>
                                      </p:cBhvr>
                                      <p:tavLst>
                                        <p:tav tm="0">
                                          <p:val>
                                            <p:strVal val="#ppt_w"/>
                                          </p:val>
                                        </p:tav>
                                        <p:tav tm="100000">
                                          <p:val>
                                            <p:strVal val="#ppt_w"/>
                                          </p:val>
                                        </p:tav>
                                      </p:tavLst>
                                    </p:anim>
                                    <p:anim calcmode="lin" valueType="num">
                                      <p:cBhvr>
                                        <p:cTn id="50"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ppt_x</p:attrName>
                                        </p:attrNameLst>
                                      </p:cBhvr>
                                      <p:tavLst>
                                        <p:tav tm="0">
                                          <p:val>
                                            <p:strVal val="#ppt_x"/>
                                          </p:val>
                                        </p:tav>
                                        <p:tav tm="100000">
                                          <p:val>
                                            <p:strVal val="#ppt_x"/>
                                          </p:val>
                                        </p:tav>
                                      </p:tavLst>
                                    </p:anim>
                                    <p:anim calcmode="lin" valueType="num">
                                      <p:cBhvr>
                                        <p:cTn id="56" dur="500" fill="hold"/>
                                        <p:tgtEl>
                                          <p:spTgt spid="8"/>
                                        </p:tgtEl>
                                        <p:attrNameLst>
                                          <p:attrName>ppt_y</p:attrName>
                                        </p:attrNameLst>
                                      </p:cBhvr>
                                      <p:tavLst>
                                        <p:tav tm="0">
                                          <p:val>
                                            <p:strVal val="#ppt_y+#ppt_h/2"/>
                                          </p:val>
                                        </p:tav>
                                        <p:tav tm="100000">
                                          <p:val>
                                            <p:strVal val="#ppt_y"/>
                                          </p:val>
                                        </p:tav>
                                      </p:tavLst>
                                    </p:anim>
                                    <p:anim calcmode="lin" valueType="num">
                                      <p:cBhvr>
                                        <p:cTn id="57" dur="500" fill="hold"/>
                                        <p:tgtEl>
                                          <p:spTgt spid="8"/>
                                        </p:tgtEl>
                                        <p:attrNameLst>
                                          <p:attrName>ppt_w</p:attrName>
                                        </p:attrNameLst>
                                      </p:cBhvr>
                                      <p:tavLst>
                                        <p:tav tm="0">
                                          <p:val>
                                            <p:strVal val="#ppt_w"/>
                                          </p:val>
                                        </p:tav>
                                        <p:tav tm="100000">
                                          <p:val>
                                            <p:strVal val="#ppt_w"/>
                                          </p:val>
                                        </p:tav>
                                      </p:tavLst>
                                    </p:anim>
                                    <p:anim calcmode="lin" valueType="num">
                                      <p:cBhvr>
                                        <p:cTn id="5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7" presetClass="entr" presetSubtype="1"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500" fill="hold"/>
                                        <p:tgtEl>
                                          <p:spTgt spid="9"/>
                                        </p:tgtEl>
                                        <p:attrNameLst>
                                          <p:attrName>ppt_x</p:attrName>
                                        </p:attrNameLst>
                                      </p:cBhvr>
                                      <p:tavLst>
                                        <p:tav tm="0">
                                          <p:val>
                                            <p:strVal val="#ppt_x"/>
                                          </p:val>
                                        </p:tav>
                                        <p:tav tm="100000">
                                          <p:val>
                                            <p:strVal val="#ppt_x"/>
                                          </p:val>
                                        </p:tav>
                                      </p:tavLst>
                                    </p:anim>
                                    <p:anim calcmode="lin" valueType="num">
                                      <p:cBhvr>
                                        <p:cTn id="64" dur="500" fill="hold"/>
                                        <p:tgtEl>
                                          <p:spTgt spid="9"/>
                                        </p:tgtEl>
                                        <p:attrNameLst>
                                          <p:attrName>ppt_y</p:attrName>
                                        </p:attrNameLst>
                                      </p:cBhvr>
                                      <p:tavLst>
                                        <p:tav tm="0">
                                          <p:val>
                                            <p:strVal val="#ppt_y-#ppt_h/2"/>
                                          </p:val>
                                        </p:tav>
                                        <p:tav tm="100000">
                                          <p:val>
                                            <p:strVal val="#ppt_y"/>
                                          </p:val>
                                        </p:tav>
                                      </p:tavLst>
                                    </p:anim>
                                    <p:anim calcmode="lin" valueType="num">
                                      <p:cBhvr>
                                        <p:cTn id="65" dur="500" fill="hold"/>
                                        <p:tgtEl>
                                          <p:spTgt spid="9"/>
                                        </p:tgtEl>
                                        <p:attrNameLst>
                                          <p:attrName>ppt_w</p:attrName>
                                        </p:attrNameLst>
                                      </p:cBhvr>
                                      <p:tavLst>
                                        <p:tav tm="0">
                                          <p:val>
                                            <p:strVal val="#ppt_w"/>
                                          </p:val>
                                        </p:tav>
                                        <p:tav tm="100000">
                                          <p:val>
                                            <p:strVal val="#ppt_w"/>
                                          </p:val>
                                        </p:tav>
                                      </p:tavLst>
                                    </p:anim>
                                    <p:anim calcmode="lin" valueType="num">
                                      <p:cBhvr>
                                        <p:cTn id="66"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17" presetClass="entr" presetSubtype="1"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p:cTn id="71" dur="500" fill="hold"/>
                                        <p:tgtEl>
                                          <p:spTgt spid="12"/>
                                        </p:tgtEl>
                                        <p:attrNameLst>
                                          <p:attrName>ppt_x</p:attrName>
                                        </p:attrNameLst>
                                      </p:cBhvr>
                                      <p:tavLst>
                                        <p:tav tm="0">
                                          <p:val>
                                            <p:strVal val="#ppt_x"/>
                                          </p:val>
                                        </p:tav>
                                        <p:tav tm="100000">
                                          <p:val>
                                            <p:strVal val="#ppt_x"/>
                                          </p:val>
                                        </p:tav>
                                      </p:tavLst>
                                    </p:anim>
                                    <p:anim calcmode="lin" valueType="num">
                                      <p:cBhvr>
                                        <p:cTn id="72" dur="500" fill="hold"/>
                                        <p:tgtEl>
                                          <p:spTgt spid="12"/>
                                        </p:tgtEl>
                                        <p:attrNameLst>
                                          <p:attrName>ppt_y</p:attrName>
                                        </p:attrNameLst>
                                      </p:cBhvr>
                                      <p:tavLst>
                                        <p:tav tm="0">
                                          <p:val>
                                            <p:strVal val="#ppt_y-#ppt_h/2"/>
                                          </p:val>
                                        </p:tav>
                                        <p:tav tm="100000">
                                          <p:val>
                                            <p:strVal val="#ppt_y"/>
                                          </p:val>
                                        </p:tav>
                                      </p:tavLst>
                                    </p:anim>
                                    <p:anim calcmode="lin" valueType="num">
                                      <p:cBhvr>
                                        <p:cTn id="73" dur="500" fill="hold"/>
                                        <p:tgtEl>
                                          <p:spTgt spid="12"/>
                                        </p:tgtEl>
                                        <p:attrNameLst>
                                          <p:attrName>ppt_w</p:attrName>
                                        </p:attrNameLst>
                                      </p:cBhvr>
                                      <p:tavLst>
                                        <p:tav tm="0">
                                          <p:val>
                                            <p:strVal val="#ppt_w"/>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17" presetClass="entr" presetSubtype="1" fill="hold" grpId="0" nodeType="click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ppt_x</p:attrName>
                                        </p:attrNameLst>
                                      </p:cBhvr>
                                      <p:tavLst>
                                        <p:tav tm="0">
                                          <p:val>
                                            <p:strVal val="#ppt_x"/>
                                          </p:val>
                                        </p:tav>
                                        <p:tav tm="100000">
                                          <p:val>
                                            <p:strVal val="#ppt_x"/>
                                          </p:val>
                                        </p:tav>
                                      </p:tavLst>
                                    </p:anim>
                                    <p:anim calcmode="lin" valueType="num">
                                      <p:cBhvr>
                                        <p:cTn id="80" dur="500" fill="hold"/>
                                        <p:tgtEl>
                                          <p:spTgt spid="10"/>
                                        </p:tgtEl>
                                        <p:attrNameLst>
                                          <p:attrName>ppt_y</p:attrName>
                                        </p:attrNameLst>
                                      </p:cBhvr>
                                      <p:tavLst>
                                        <p:tav tm="0">
                                          <p:val>
                                            <p:strVal val="#ppt_y-#ppt_h/2"/>
                                          </p:val>
                                        </p:tav>
                                        <p:tav tm="100000">
                                          <p:val>
                                            <p:strVal val="#ppt_y"/>
                                          </p:val>
                                        </p:tav>
                                      </p:tavLst>
                                    </p:anim>
                                    <p:anim calcmode="lin" valueType="num">
                                      <p:cBhvr>
                                        <p:cTn id="81" dur="500" fill="hold"/>
                                        <p:tgtEl>
                                          <p:spTgt spid="10"/>
                                        </p:tgtEl>
                                        <p:attrNameLst>
                                          <p:attrName>ppt_w</p:attrName>
                                        </p:attrNameLst>
                                      </p:cBhvr>
                                      <p:tavLst>
                                        <p:tav tm="0">
                                          <p:val>
                                            <p:strVal val="#ppt_w"/>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animBg="1"/>
      <p:bldP spid="8" grpId="0" animBg="1"/>
      <p:bldP spid="9" grpId="0" animBg="1"/>
      <p:bldP spid="10" grpId="0" animBg="1"/>
      <p:bldP spid="11" grpId="0" animBg="1"/>
      <p:bldP spid="1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228"/>
            <a:ext cx="12192000" cy="684877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Footer Placeholder 1"/>
          <p:cNvSpPr>
            <a:spLocks noGrp="1"/>
          </p:cNvSpPr>
          <p:nvPr>
            <p:ph type="ftr" sz="quarter" idx="11"/>
          </p:nvPr>
        </p:nvSpPr>
        <p:spPr/>
        <p:txBody>
          <a:bodyPr/>
          <a:lstStyle/>
          <a:p>
            <a:pPr algn="l" rtl="0"/>
            <a:r>
              <a:rPr lang="en-US" dirty="0"/>
              <a:t>Otoño 2016 – Embry Hills</a:t>
            </a:r>
          </a:p>
        </p:txBody>
      </p:sp>
      <p:sp>
        <p:nvSpPr>
          <p:cNvPr id="3" name="Slide Number Placeholder 2"/>
          <p:cNvSpPr>
            <a:spLocks noGrp="1"/>
          </p:cNvSpPr>
          <p:nvPr>
            <p:ph type="sldNum" sz="quarter" idx="12"/>
          </p:nvPr>
        </p:nvSpPr>
        <p:spPr/>
        <p:txBody>
          <a:bodyPr/>
          <a:lstStyle/>
          <a:p>
            <a:pPr algn="l" rtl="0"/>
            <a:fld id="{0EA2A63B-FBD4-445B-90B6-CB2DE89400B4}" type="slidenum">
              <a:rPr lang="en-US" smtClean="0"/>
              <a:t>63</a:t>
            </a:fld>
            <a:endParaRPr lang="en-US" dirty="0"/>
          </a:p>
        </p:txBody>
      </p:sp>
      <p:pic>
        <p:nvPicPr>
          <p:cNvPr id="5" name="Picture 4">
            <a:hlinkClick r:id="rId2"/>
          </p:cNvPr>
          <p:cNvPicPr>
            <a:picLocks noChangeAspect="1"/>
          </p:cNvPicPr>
          <p:nvPr/>
        </p:nvPicPr>
        <p:blipFill>
          <a:blip r:embed="rId3"/>
          <a:stretch>
            <a:fillRect/>
          </a:stretch>
        </p:blipFill>
        <p:spPr>
          <a:xfrm>
            <a:off x="1467365" y="29509"/>
            <a:ext cx="9296400" cy="6860528"/>
          </a:xfrm>
          <a:prstGeom prst="rect">
            <a:avLst/>
          </a:prstGeom>
        </p:spPr>
      </p:pic>
      <p:sp>
        <p:nvSpPr>
          <p:cNvPr id="4" name="Rectangle 3"/>
          <p:cNvSpPr/>
          <p:nvPr/>
        </p:nvSpPr>
        <p:spPr>
          <a:xfrm>
            <a:off x="4128511" y="6492813"/>
            <a:ext cx="4330994" cy="338554"/>
          </a:xfrm>
          <a:prstGeom prst="rect">
            <a:avLst/>
          </a:prstGeom>
        </p:spPr>
        <p:txBody>
          <a:bodyPr wrap="none">
            <a:spAutoFit/>
          </a:bodyPr>
          <a:lstStyle/>
          <a:p>
            <a:r>
              <a:rPr lang="en-US" sz="1600" dirty="0">
                <a:solidFill>
                  <a:schemeClr val="bg1"/>
                </a:solidFill>
              </a:rPr>
              <a:t>https://www.youtube.com/watch?v=lq36F3b-S2U</a:t>
            </a:r>
          </a:p>
        </p:txBody>
      </p:sp>
      <p:sp>
        <p:nvSpPr>
          <p:cNvPr id="7" name="TextBox 6"/>
          <p:cNvSpPr txBox="1"/>
          <p:nvPr/>
        </p:nvSpPr>
        <p:spPr>
          <a:xfrm>
            <a:off x="4876800" y="29509"/>
            <a:ext cx="2533066" cy="830997"/>
          </a:xfrm>
          <a:prstGeom prst="rect">
            <a:avLst/>
          </a:prstGeom>
          <a:noFill/>
        </p:spPr>
        <p:txBody>
          <a:bodyPr wrap="none" rtlCol="0">
            <a:spAutoFit/>
          </a:bodyPr>
          <a:lstStyle/>
          <a:p>
            <a:pPr algn="l" rtl="0"/>
            <a:r>
              <a:rPr lang="en-US" sz="4800" b="1" dirty="0" err="1">
                <a:solidFill>
                  <a:schemeClr val="bg1"/>
                </a:solidFill>
              </a:rPr>
              <a:t>Lección</a:t>
            </a:r>
            <a:r>
              <a:rPr lang="en-US" sz="4800" b="1" dirty="0">
                <a:solidFill>
                  <a:schemeClr val="bg1"/>
                </a:solidFill>
              </a:rPr>
              <a:t> </a:t>
            </a:r>
            <a:r>
              <a:rPr lang="en-US" sz="4800" b="1" dirty="0" smtClean="0">
                <a:solidFill>
                  <a:schemeClr val="bg1"/>
                </a:solidFill>
              </a:rPr>
              <a:t>9</a:t>
            </a:r>
            <a:endParaRPr lang="en-US" sz="4800" b="1" dirty="0">
              <a:solidFill>
                <a:schemeClr val="bg1"/>
              </a:solidFill>
            </a:endParaRPr>
          </a:p>
        </p:txBody>
      </p:sp>
      <p:sp>
        <p:nvSpPr>
          <p:cNvPr id="10" name="TextBox 9"/>
          <p:cNvSpPr txBox="1"/>
          <p:nvPr/>
        </p:nvSpPr>
        <p:spPr>
          <a:xfrm>
            <a:off x="3200400" y="4724400"/>
            <a:ext cx="6172200" cy="1015663"/>
          </a:xfrm>
          <a:prstGeom prst="rect">
            <a:avLst/>
          </a:prstGeom>
          <a:solidFill>
            <a:schemeClr val="tx1"/>
          </a:solidFill>
        </p:spPr>
        <p:txBody>
          <a:bodyPr wrap="square" rtlCol="0">
            <a:spAutoFit/>
          </a:bodyPr>
          <a:lstStyle/>
          <a:p>
            <a:pPr algn="ctr" rtl="0"/>
            <a:r>
              <a:rPr lang="en-US" sz="6000" b="1" dirty="0" smtClean="0">
                <a:solidFill>
                  <a:schemeClr val="bg1"/>
                </a:solidFill>
              </a:rPr>
              <a:t>DEUTERONOMIO</a:t>
            </a:r>
            <a:endParaRPr lang="en-US" sz="6000" b="1" dirty="0">
              <a:solidFill>
                <a:schemeClr val="bg1"/>
              </a:solidFill>
            </a:endParaRPr>
          </a:p>
        </p:txBody>
      </p:sp>
      <p:sp>
        <p:nvSpPr>
          <p:cNvPr id="11" name="TextBox 10"/>
          <p:cNvSpPr txBox="1"/>
          <p:nvPr/>
        </p:nvSpPr>
        <p:spPr>
          <a:xfrm rot="18901953">
            <a:off x="831493" y="916502"/>
            <a:ext cx="2267465" cy="707886"/>
          </a:xfrm>
          <a:prstGeom prst="rect">
            <a:avLst/>
          </a:prstGeom>
          <a:solidFill>
            <a:schemeClr val="tx1"/>
          </a:solidFill>
        </p:spPr>
        <p:txBody>
          <a:bodyPr wrap="square" rtlCol="0">
            <a:spAutoFit/>
          </a:bodyPr>
          <a:lstStyle/>
          <a:p>
            <a:pPr algn="ctr" rtl="0"/>
            <a:r>
              <a:rPr lang="en-US" sz="4000" b="1" dirty="0" smtClean="0">
                <a:solidFill>
                  <a:schemeClr val="bg1"/>
                </a:solidFill>
              </a:rPr>
              <a:t>LIBRO</a:t>
            </a:r>
            <a:endParaRPr lang="en-US" sz="4000" b="1" dirty="0">
              <a:solidFill>
                <a:schemeClr val="bg1"/>
              </a:solidFill>
            </a:endParaRPr>
          </a:p>
        </p:txBody>
      </p:sp>
    </p:spTree>
    <p:extLst>
      <p:ext uri="{BB962C8B-B14F-4D97-AF65-F5344CB8AC3E}">
        <p14:creationId xmlns:p14="http://schemas.microsoft.com/office/powerpoint/2010/main" val="145582279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092" y="134713"/>
            <a:ext cx="8694463" cy="496009"/>
          </a:xfrm>
        </p:spPr>
        <p:txBody>
          <a:bodyPr>
            <a:noAutofit/>
          </a:bodyPr>
          <a:lstStyle/>
          <a:p>
            <a:pPr algn="l" rtl="0"/>
            <a:r>
              <a:rPr lang="en-US" sz="4400" dirty="0"/>
              <a:t>Horario de clase</a:t>
            </a:r>
          </a:p>
        </p:txBody>
      </p:sp>
      <p:sp>
        <p:nvSpPr>
          <p:cNvPr id="5" name="Footer Placeholder 4"/>
          <p:cNvSpPr>
            <a:spLocks noGrp="1"/>
          </p:cNvSpPr>
          <p:nvPr>
            <p:ph type="ftr" sz="quarter" idx="11"/>
          </p:nvPr>
        </p:nvSpPr>
        <p:spPr/>
        <p:txBody>
          <a:bodyPr/>
          <a:lstStyle/>
          <a:p>
            <a:pPr algn="l" rtl="0"/>
            <a:r>
              <a:rPr lang="en-US" dirty="0"/>
              <a:t>Otoño 2016 – Embry Hills</a:t>
            </a:r>
          </a:p>
        </p:txBody>
      </p:sp>
      <p:sp>
        <p:nvSpPr>
          <p:cNvPr id="6" name="Slide Number Placeholder 5"/>
          <p:cNvSpPr>
            <a:spLocks noGrp="1"/>
          </p:cNvSpPr>
          <p:nvPr>
            <p:ph type="sldNum" sz="quarter" idx="12"/>
          </p:nvPr>
        </p:nvSpPr>
        <p:spPr/>
        <p:txBody>
          <a:bodyPr/>
          <a:lstStyle/>
          <a:p>
            <a:pPr algn="l" rtl="0"/>
            <a:fld id="{0EA2A63B-FBD4-445B-90B6-CB2DE89400B4}" type="slidenum">
              <a:rPr lang="en-US" smtClean="0"/>
              <a:pPr algn="l" rtl="0"/>
              <a:t>64</a:t>
            </a:fld>
            <a:endParaRPr lang="en-US"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graphicFrame>
        <p:nvGraphicFramePr>
          <p:cNvPr id="3" name="Table 2"/>
          <p:cNvGraphicFramePr>
            <a:graphicFrameLocks noGrp="1"/>
          </p:cNvGraphicFramePr>
          <p:nvPr>
            <p:extLst>
              <p:ext uri="{D42A27DB-BD31-4B8C-83A1-F6EECF244321}">
                <p14:modId xmlns:p14="http://schemas.microsoft.com/office/powerpoint/2010/main" val="4172194847"/>
              </p:ext>
            </p:extLst>
          </p:nvPr>
        </p:nvGraphicFramePr>
        <p:xfrm>
          <a:off x="304800" y="728031"/>
          <a:ext cx="11734800" cy="5943600"/>
        </p:xfrm>
        <a:graphic>
          <a:graphicData uri="http://schemas.openxmlformats.org/drawingml/2006/table">
            <a:tbl>
              <a:tblPr firstRow="1" firstCol="1" bandRow="1">
                <a:tableStyleId>{5C22544A-7EE6-4342-B048-85BDC9FD1C3A}</a:tableStyleId>
              </a:tblPr>
              <a:tblGrid>
                <a:gridCol w="1142714"/>
                <a:gridCol w="1728722"/>
                <a:gridCol w="1391768"/>
                <a:gridCol w="7471596"/>
              </a:tblGrid>
              <a:tr h="382924">
                <a:tc>
                  <a:txBody>
                    <a:bodyPr/>
                    <a:lstStyle/>
                    <a:p>
                      <a:pPr marL="0" marR="0" algn="ctr">
                        <a:spcBef>
                          <a:spcPts val="0"/>
                        </a:spcBef>
                        <a:spcAft>
                          <a:spcPts val="0"/>
                        </a:spcAft>
                      </a:pPr>
                      <a:r>
                        <a:rPr lang="en-US" sz="2600" dirty="0" err="1">
                          <a:effectLst/>
                        </a:rPr>
                        <a:t>Día</a:t>
                      </a:r>
                      <a:endParaRPr lang="en-US" sz="2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Fecha</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Lección</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Título de la lección</a:t>
                      </a:r>
                      <a:endParaRPr lang="en-US" sz="2600">
                        <a:effectLst/>
                        <a:latin typeface="Times New Roman" panose="02020603050405020304" pitchFamily="18" charset="0"/>
                        <a:ea typeface="Times New Roman" panose="02020603050405020304" pitchFamily="18" charset="0"/>
                      </a:endParaRPr>
                    </a:p>
                  </a:txBody>
                  <a:tcPr marL="68580" marR="68580" marT="0" marB="0" anchor="b"/>
                </a:tc>
              </a:tr>
              <a:tr h="382924">
                <a:tc>
                  <a:txBody>
                    <a:bodyPr/>
                    <a:lstStyle/>
                    <a:p>
                      <a:pPr marL="0" marR="0">
                        <a:spcBef>
                          <a:spcPts val="0"/>
                        </a:spcBef>
                        <a:spcAft>
                          <a:spcPts val="0"/>
                        </a:spcAft>
                      </a:pPr>
                      <a:r>
                        <a:rPr lang="en-US" sz="2600">
                          <a:effectLst/>
                        </a:rPr>
                        <a:t>Dom</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30 de oct</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1</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s-ES" sz="2600">
                          <a:effectLst/>
                        </a:rPr>
                        <a:t>Introducción - Contexto histórico y literario</a:t>
                      </a:r>
                      <a:endParaRPr lang="en-US" sz="2600">
                        <a:effectLst/>
                        <a:latin typeface="Times New Roman" panose="02020603050405020304" pitchFamily="18" charset="0"/>
                        <a:ea typeface="Times New Roman" panose="02020603050405020304" pitchFamily="18" charset="0"/>
                      </a:endParaRPr>
                    </a:p>
                  </a:txBody>
                  <a:tcPr marL="68580" marR="68580" marT="0" marB="0" anchor="b"/>
                </a:tc>
              </a:tr>
              <a:tr h="382924">
                <a:tc>
                  <a:txBody>
                    <a:bodyPr/>
                    <a:lstStyle/>
                    <a:p>
                      <a:pPr marL="0" marR="0">
                        <a:spcBef>
                          <a:spcPts val="0"/>
                        </a:spcBef>
                        <a:spcAft>
                          <a:spcPts val="0"/>
                        </a:spcAft>
                      </a:pPr>
                      <a:r>
                        <a:rPr lang="en-US" sz="2600">
                          <a:effectLst/>
                        </a:rPr>
                        <a:t>Miér</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2 de nov</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2</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600">
                          <a:effectLst/>
                        </a:rPr>
                        <a:t>Historia de Israel relatada (1:1-4:49)</a:t>
                      </a:r>
                      <a:endParaRPr lang="en-US" sz="2600">
                        <a:effectLst/>
                        <a:latin typeface="Times New Roman" panose="02020603050405020304" pitchFamily="18" charset="0"/>
                        <a:ea typeface="Times New Roman" panose="02020603050405020304" pitchFamily="18" charset="0"/>
                      </a:endParaRPr>
                    </a:p>
                  </a:txBody>
                  <a:tcPr marL="68580" marR="68580" marT="0" marB="0" anchor="b"/>
                </a:tc>
              </a:tr>
              <a:tr h="382924">
                <a:tc>
                  <a:txBody>
                    <a:bodyPr/>
                    <a:lstStyle/>
                    <a:p>
                      <a:pPr marL="0" marR="0">
                        <a:spcBef>
                          <a:spcPts val="0"/>
                        </a:spcBef>
                        <a:spcAft>
                          <a:spcPts val="0"/>
                        </a:spcAft>
                      </a:pPr>
                      <a:r>
                        <a:rPr lang="en-US" sz="2600">
                          <a:effectLst/>
                        </a:rPr>
                        <a:t>Dom</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6 de nov</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3</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s-ES" sz="2600">
                          <a:effectLst/>
                        </a:rPr>
                        <a:t>Los mandamientos y el pacto (5:1-7:26)</a:t>
                      </a:r>
                      <a:endParaRPr lang="en-US" sz="2600">
                        <a:effectLst/>
                        <a:latin typeface="Times New Roman" panose="02020603050405020304" pitchFamily="18" charset="0"/>
                        <a:ea typeface="Times New Roman" panose="02020603050405020304" pitchFamily="18" charset="0"/>
                      </a:endParaRPr>
                    </a:p>
                  </a:txBody>
                  <a:tcPr marL="68580" marR="68580" marT="0" marB="0" anchor="b"/>
                </a:tc>
              </a:tr>
              <a:tr h="382924">
                <a:tc>
                  <a:txBody>
                    <a:bodyPr/>
                    <a:lstStyle/>
                    <a:p>
                      <a:pPr marL="0" marR="0">
                        <a:spcBef>
                          <a:spcPts val="0"/>
                        </a:spcBef>
                        <a:spcAft>
                          <a:spcPts val="0"/>
                        </a:spcAft>
                      </a:pPr>
                      <a:r>
                        <a:rPr lang="en-US" sz="2600">
                          <a:effectLst/>
                        </a:rPr>
                        <a:t>Miér</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9 de nov</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4</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s-ES" sz="2600">
                          <a:effectLst/>
                        </a:rPr>
                        <a:t>Historia y exhortación a la obediencia (8:1-11:32)</a:t>
                      </a:r>
                      <a:endParaRPr lang="en-US" sz="2600">
                        <a:effectLst/>
                        <a:latin typeface="Times New Roman" panose="02020603050405020304" pitchFamily="18" charset="0"/>
                        <a:ea typeface="Times New Roman" panose="02020603050405020304" pitchFamily="18" charset="0"/>
                      </a:endParaRPr>
                    </a:p>
                  </a:txBody>
                  <a:tcPr marL="68580" marR="68580" marT="0" marB="0" anchor="b"/>
                </a:tc>
              </a:tr>
              <a:tr h="382924">
                <a:tc>
                  <a:txBody>
                    <a:bodyPr/>
                    <a:lstStyle/>
                    <a:p>
                      <a:pPr marL="0" marR="0">
                        <a:spcBef>
                          <a:spcPts val="0"/>
                        </a:spcBef>
                        <a:spcAft>
                          <a:spcPts val="0"/>
                        </a:spcAft>
                      </a:pPr>
                      <a:r>
                        <a:rPr lang="en-US" sz="2600">
                          <a:effectLst/>
                        </a:rPr>
                        <a:t>Dom</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13 de nov</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5</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600">
                          <a:effectLst/>
                        </a:rPr>
                        <a:t>Leyes para el culto (12:1-16:17)</a:t>
                      </a:r>
                      <a:endParaRPr lang="en-US" sz="2600">
                        <a:effectLst/>
                        <a:latin typeface="Times New Roman" panose="02020603050405020304" pitchFamily="18" charset="0"/>
                        <a:ea typeface="Times New Roman" panose="02020603050405020304" pitchFamily="18" charset="0"/>
                      </a:endParaRPr>
                    </a:p>
                  </a:txBody>
                  <a:tcPr marL="68580" marR="68580" marT="0" marB="0" anchor="b"/>
                </a:tc>
              </a:tr>
              <a:tr h="382924">
                <a:tc>
                  <a:txBody>
                    <a:bodyPr/>
                    <a:lstStyle/>
                    <a:p>
                      <a:pPr marL="0" marR="0">
                        <a:spcBef>
                          <a:spcPts val="0"/>
                        </a:spcBef>
                        <a:spcAft>
                          <a:spcPts val="0"/>
                        </a:spcAft>
                      </a:pPr>
                      <a:r>
                        <a:rPr lang="en-US" sz="2600">
                          <a:effectLst/>
                        </a:rPr>
                        <a:t>Miér</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16 de nov</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6</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600">
                          <a:effectLst/>
                        </a:rPr>
                        <a:t>Leyes para el liderazgo (16:18-18:22)</a:t>
                      </a:r>
                      <a:endParaRPr lang="en-US" sz="2600">
                        <a:effectLst/>
                        <a:latin typeface="Times New Roman" panose="02020603050405020304" pitchFamily="18" charset="0"/>
                        <a:ea typeface="Times New Roman" panose="02020603050405020304" pitchFamily="18" charset="0"/>
                      </a:endParaRPr>
                    </a:p>
                  </a:txBody>
                  <a:tcPr marL="68580" marR="68580" marT="0" marB="0" anchor="b"/>
                </a:tc>
              </a:tr>
              <a:tr h="382924">
                <a:tc>
                  <a:txBody>
                    <a:bodyPr/>
                    <a:lstStyle/>
                    <a:p>
                      <a:pPr marL="0" marR="0">
                        <a:spcBef>
                          <a:spcPts val="0"/>
                        </a:spcBef>
                        <a:spcAft>
                          <a:spcPts val="0"/>
                        </a:spcAft>
                      </a:pPr>
                      <a:r>
                        <a:rPr lang="en-US" sz="2600">
                          <a:effectLst/>
                        </a:rPr>
                        <a:t>Dom</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20 de nov</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7</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s-ES" sz="2600">
                          <a:effectLst/>
                        </a:rPr>
                        <a:t>Leyes para la vida comunitaria – parte 1 (19:1-22:30)</a:t>
                      </a:r>
                      <a:endParaRPr lang="en-US" sz="2600">
                        <a:effectLst/>
                        <a:latin typeface="Times New Roman" panose="02020603050405020304" pitchFamily="18" charset="0"/>
                        <a:ea typeface="Times New Roman" panose="02020603050405020304" pitchFamily="18" charset="0"/>
                      </a:endParaRPr>
                    </a:p>
                  </a:txBody>
                  <a:tcPr marL="68580" marR="68580" marT="0" marB="0" anchor="b"/>
                </a:tc>
              </a:tr>
              <a:tr h="382924">
                <a:tc>
                  <a:txBody>
                    <a:bodyPr/>
                    <a:lstStyle/>
                    <a:p>
                      <a:pPr marL="0" marR="0">
                        <a:spcBef>
                          <a:spcPts val="0"/>
                        </a:spcBef>
                        <a:spcAft>
                          <a:spcPts val="0"/>
                        </a:spcAft>
                      </a:pPr>
                      <a:r>
                        <a:rPr lang="en-US" sz="2600">
                          <a:effectLst/>
                        </a:rPr>
                        <a:t>Miér</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23 de nov</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endParaRPr lang="en-US" sz="2600">
                        <a:effectLst/>
                        <a:latin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600">
                          <a:effectLst/>
                        </a:rPr>
                        <a:t>(no hay clase)</a:t>
                      </a:r>
                      <a:endParaRPr lang="en-US" sz="2600">
                        <a:effectLst/>
                        <a:latin typeface="Times New Roman" panose="02020603050405020304" pitchFamily="18" charset="0"/>
                        <a:ea typeface="Times New Roman" panose="02020603050405020304" pitchFamily="18" charset="0"/>
                      </a:endParaRPr>
                    </a:p>
                  </a:txBody>
                  <a:tcPr marL="68580" marR="68580" marT="0" marB="0" anchor="b"/>
                </a:tc>
              </a:tr>
              <a:tr h="382924">
                <a:tc>
                  <a:txBody>
                    <a:bodyPr/>
                    <a:lstStyle/>
                    <a:p>
                      <a:pPr marL="0" marR="0">
                        <a:spcBef>
                          <a:spcPts val="0"/>
                        </a:spcBef>
                        <a:spcAft>
                          <a:spcPts val="0"/>
                        </a:spcAft>
                      </a:pPr>
                      <a:r>
                        <a:rPr lang="en-US" sz="2600">
                          <a:effectLst/>
                        </a:rPr>
                        <a:t>Dom</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27 de nov</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8</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s-ES" sz="2600">
                          <a:effectLst/>
                        </a:rPr>
                        <a:t>Leyes para la vida comunitaria – parte 2 (23:1-26:19)</a:t>
                      </a:r>
                      <a:endParaRPr lang="en-US" sz="2600">
                        <a:effectLst/>
                        <a:latin typeface="Times New Roman" panose="02020603050405020304" pitchFamily="18" charset="0"/>
                        <a:ea typeface="Times New Roman" panose="02020603050405020304" pitchFamily="18" charset="0"/>
                      </a:endParaRPr>
                    </a:p>
                  </a:txBody>
                  <a:tcPr marL="68580" marR="68580" marT="0" marB="0" anchor="b"/>
                </a:tc>
              </a:tr>
              <a:tr h="382924">
                <a:tc>
                  <a:txBody>
                    <a:bodyPr/>
                    <a:lstStyle/>
                    <a:p>
                      <a:pPr marL="0" marR="0">
                        <a:spcBef>
                          <a:spcPts val="0"/>
                        </a:spcBef>
                        <a:spcAft>
                          <a:spcPts val="0"/>
                        </a:spcAft>
                      </a:pPr>
                      <a:r>
                        <a:rPr lang="en-US" sz="2600">
                          <a:effectLst/>
                        </a:rPr>
                        <a:t>Miér</a:t>
                      </a:r>
                      <a:endParaRPr lang="en-US" sz="2600">
                        <a:effectLst/>
                        <a:latin typeface="Times New Roman" panose="02020603050405020304" pitchFamily="18" charset="0"/>
                        <a:ea typeface="Times New Roman" panose="02020603050405020304" pitchFamily="18" charset="0"/>
                      </a:endParaRPr>
                    </a:p>
                  </a:txBody>
                  <a:tcPr marL="68580" marR="68580" marT="0" marB="0" anchor="b">
                    <a:solidFill>
                      <a:srgbClr val="FFFF00"/>
                    </a:solidFill>
                  </a:tcPr>
                </a:tc>
                <a:tc>
                  <a:txBody>
                    <a:bodyPr/>
                    <a:lstStyle/>
                    <a:p>
                      <a:pPr marL="0" marR="0" algn="ctr">
                        <a:spcBef>
                          <a:spcPts val="0"/>
                        </a:spcBef>
                        <a:spcAft>
                          <a:spcPts val="0"/>
                        </a:spcAft>
                      </a:pPr>
                      <a:r>
                        <a:rPr lang="en-US" sz="2600">
                          <a:effectLst/>
                        </a:rPr>
                        <a:t>30 de nov</a:t>
                      </a:r>
                      <a:endParaRPr lang="en-US" sz="2600">
                        <a:effectLst/>
                        <a:latin typeface="Times New Roman" panose="02020603050405020304" pitchFamily="18" charset="0"/>
                        <a:ea typeface="Times New Roman" panose="02020603050405020304" pitchFamily="18" charset="0"/>
                      </a:endParaRPr>
                    </a:p>
                  </a:txBody>
                  <a:tcPr marL="68580" marR="68580" marT="0" marB="0" anchor="b">
                    <a:solidFill>
                      <a:srgbClr val="FFFF00"/>
                    </a:solidFill>
                  </a:tcPr>
                </a:tc>
                <a:tc>
                  <a:txBody>
                    <a:bodyPr/>
                    <a:lstStyle/>
                    <a:p>
                      <a:pPr marL="0" marR="0" algn="ctr">
                        <a:spcBef>
                          <a:spcPts val="0"/>
                        </a:spcBef>
                        <a:spcAft>
                          <a:spcPts val="0"/>
                        </a:spcAft>
                      </a:pPr>
                      <a:r>
                        <a:rPr lang="en-US" sz="2600">
                          <a:effectLst/>
                        </a:rPr>
                        <a:t>9</a:t>
                      </a:r>
                      <a:endParaRPr lang="en-US" sz="2600">
                        <a:effectLst/>
                        <a:latin typeface="Times New Roman" panose="02020603050405020304" pitchFamily="18" charset="0"/>
                        <a:ea typeface="Times New Roman" panose="02020603050405020304" pitchFamily="18" charset="0"/>
                      </a:endParaRPr>
                    </a:p>
                  </a:txBody>
                  <a:tcPr marL="68580" marR="68580" marT="0" marB="0" anchor="b">
                    <a:solidFill>
                      <a:srgbClr val="FFFF00"/>
                    </a:solidFill>
                  </a:tcPr>
                </a:tc>
                <a:tc>
                  <a:txBody>
                    <a:bodyPr/>
                    <a:lstStyle/>
                    <a:p>
                      <a:pPr marL="0" marR="0">
                        <a:spcBef>
                          <a:spcPts val="0"/>
                        </a:spcBef>
                        <a:spcAft>
                          <a:spcPts val="0"/>
                        </a:spcAft>
                      </a:pPr>
                      <a:r>
                        <a:rPr lang="en-US" sz="2600" dirty="0" err="1">
                          <a:effectLst/>
                        </a:rPr>
                        <a:t>Bendiciones</a:t>
                      </a:r>
                      <a:r>
                        <a:rPr lang="en-US" sz="2600" dirty="0">
                          <a:effectLst/>
                        </a:rPr>
                        <a:t> y </a:t>
                      </a:r>
                      <a:r>
                        <a:rPr lang="en-US" sz="2600" dirty="0" err="1">
                          <a:effectLst/>
                        </a:rPr>
                        <a:t>maldiciones</a:t>
                      </a:r>
                      <a:r>
                        <a:rPr lang="en-US" sz="2600" dirty="0">
                          <a:effectLst/>
                        </a:rPr>
                        <a:t> (27:1-30:20)</a:t>
                      </a:r>
                      <a:endParaRPr lang="en-US" sz="2600" dirty="0">
                        <a:effectLst/>
                        <a:latin typeface="Times New Roman" panose="02020603050405020304" pitchFamily="18" charset="0"/>
                        <a:ea typeface="Times New Roman" panose="02020603050405020304" pitchFamily="18" charset="0"/>
                      </a:endParaRPr>
                    </a:p>
                  </a:txBody>
                  <a:tcPr marL="68580" marR="68580" marT="0" marB="0" anchor="b">
                    <a:solidFill>
                      <a:srgbClr val="FFFF00"/>
                    </a:solidFill>
                  </a:tcPr>
                </a:tc>
              </a:tr>
              <a:tr h="382924">
                <a:tc>
                  <a:txBody>
                    <a:bodyPr/>
                    <a:lstStyle/>
                    <a:p>
                      <a:pPr marL="0" marR="0">
                        <a:spcBef>
                          <a:spcPts val="0"/>
                        </a:spcBef>
                        <a:spcAft>
                          <a:spcPts val="0"/>
                        </a:spcAft>
                      </a:pPr>
                      <a:r>
                        <a:rPr lang="en-US" sz="2600">
                          <a:effectLst/>
                        </a:rPr>
                        <a:t>Dom</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4 de dic</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10</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600">
                          <a:effectLst/>
                        </a:rPr>
                        <a:t>Josué comisionado (31:1-29)</a:t>
                      </a:r>
                      <a:endParaRPr lang="en-US" sz="2600">
                        <a:effectLst/>
                        <a:latin typeface="Times New Roman" panose="02020603050405020304" pitchFamily="18" charset="0"/>
                        <a:ea typeface="Times New Roman" panose="02020603050405020304" pitchFamily="18" charset="0"/>
                      </a:endParaRPr>
                    </a:p>
                  </a:txBody>
                  <a:tcPr marL="68580" marR="68580" marT="0" marB="0" anchor="b"/>
                </a:tc>
              </a:tr>
              <a:tr h="382924">
                <a:tc>
                  <a:txBody>
                    <a:bodyPr/>
                    <a:lstStyle/>
                    <a:p>
                      <a:pPr marL="0" marR="0">
                        <a:spcBef>
                          <a:spcPts val="0"/>
                        </a:spcBef>
                        <a:spcAft>
                          <a:spcPts val="0"/>
                        </a:spcAft>
                      </a:pPr>
                      <a:r>
                        <a:rPr lang="en-US" sz="2600">
                          <a:effectLst/>
                        </a:rPr>
                        <a:t>Miér</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7 de dic</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11</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s-ES" sz="2600">
                          <a:effectLst/>
                        </a:rPr>
                        <a:t>Cántico, bendición y muerte de Moisés (31:30-34:12)</a:t>
                      </a:r>
                      <a:endParaRPr lang="en-US" sz="2600">
                        <a:effectLst/>
                        <a:latin typeface="Times New Roman" panose="02020603050405020304" pitchFamily="18" charset="0"/>
                        <a:ea typeface="Times New Roman" panose="02020603050405020304" pitchFamily="18" charset="0"/>
                      </a:endParaRPr>
                    </a:p>
                  </a:txBody>
                  <a:tcPr marL="68580" marR="68580" marT="0" marB="0" anchor="b"/>
                </a:tc>
              </a:tr>
              <a:tr h="382924">
                <a:tc>
                  <a:txBody>
                    <a:bodyPr/>
                    <a:lstStyle/>
                    <a:p>
                      <a:pPr marL="0" marR="0">
                        <a:spcBef>
                          <a:spcPts val="0"/>
                        </a:spcBef>
                        <a:spcAft>
                          <a:spcPts val="0"/>
                        </a:spcAft>
                      </a:pPr>
                      <a:r>
                        <a:rPr lang="en-US" sz="2600">
                          <a:effectLst/>
                        </a:rPr>
                        <a:t>Dom</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11 de dic</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12</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600" dirty="0" err="1">
                          <a:effectLst/>
                        </a:rPr>
                        <a:t>Repaso</a:t>
                      </a:r>
                      <a:r>
                        <a:rPr lang="en-US" sz="2600" dirty="0">
                          <a:effectLst/>
                        </a:rPr>
                        <a:t> – Proyecto A</a:t>
                      </a:r>
                      <a:endParaRPr lang="en-US" sz="2600" dirty="0">
                        <a:effectLst/>
                        <a:latin typeface="Times New Roman" panose="02020603050405020304" pitchFamily="18" charset="0"/>
                        <a:ea typeface="Times New Roman" panose="02020603050405020304" pitchFamily="18" charset="0"/>
                      </a:endParaRPr>
                    </a:p>
                  </a:txBody>
                  <a:tcPr marL="68580" marR="68580" marT="0" marB="0" anchor="b"/>
                </a:tc>
              </a:tr>
              <a:tr h="382924">
                <a:tc>
                  <a:txBody>
                    <a:bodyPr/>
                    <a:lstStyle/>
                    <a:p>
                      <a:pPr marL="0" marR="0">
                        <a:spcBef>
                          <a:spcPts val="0"/>
                        </a:spcBef>
                        <a:spcAft>
                          <a:spcPts val="0"/>
                        </a:spcAft>
                      </a:pPr>
                      <a:r>
                        <a:rPr lang="en-US" sz="2600">
                          <a:effectLst/>
                        </a:rPr>
                        <a:t>Miér</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14 de dic</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600">
                          <a:effectLst/>
                        </a:rPr>
                        <a:t>13</a:t>
                      </a:r>
                      <a:endParaRPr lang="en-US" sz="2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600" dirty="0" err="1">
                          <a:effectLst/>
                        </a:rPr>
                        <a:t>Repaso</a:t>
                      </a:r>
                      <a:r>
                        <a:rPr lang="en-US" sz="2600" dirty="0">
                          <a:effectLst/>
                        </a:rPr>
                        <a:t> – Proyecto B</a:t>
                      </a:r>
                      <a:endParaRPr lang="en-US" sz="2600" dirty="0">
                        <a:effectLst/>
                        <a:latin typeface="Times New Roman" panose="02020603050405020304" pitchFamily="18" charset="0"/>
                        <a:ea typeface="Times New Roman" panose="02020603050405020304" pitchFamily="18" charset="0"/>
                      </a:endParaRPr>
                    </a:p>
                  </a:txBody>
                  <a:tcPr marL="68580" marR="68580" marT="0" marB="0" anchor="b"/>
                </a:tc>
              </a:tr>
            </a:tbl>
          </a:graphicData>
        </a:graphic>
      </p:graphicFrame>
    </p:spTree>
    <p:extLst>
      <p:ext uri="{BB962C8B-B14F-4D97-AF65-F5344CB8AC3E}">
        <p14:creationId xmlns:p14="http://schemas.microsoft.com/office/powerpoint/2010/main" val="138542455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72631"/>
            <a:ext cx="8694463" cy="496009"/>
          </a:xfrm>
        </p:spPr>
        <p:txBody>
          <a:bodyPr/>
          <a:lstStyle/>
          <a:p>
            <a:pPr algn="l" rtl="0"/>
            <a:r>
              <a:rPr lang="en-US" sz="4000" dirty="0" err="1"/>
              <a:t>Temas</a:t>
            </a:r>
            <a:r>
              <a:rPr lang="en-US" sz="4000" dirty="0"/>
              <a:t> </a:t>
            </a:r>
            <a:r>
              <a:rPr lang="en-US" sz="4000" dirty="0" err="1" smtClean="0"/>
              <a:t>relacionados</a:t>
            </a:r>
            <a:r>
              <a:rPr lang="en-US" sz="4000" dirty="0" smtClean="0"/>
              <a:t> con </a:t>
            </a:r>
            <a:r>
              <a:rPr lang="en-US" sz="4000" dirty="0"/>
              <a:t>Dios en la Torá</a:t>
            </a:r>
          </a:p>
        </p:txBody>
      </p:sp>
      <p:sp>
        <p:nvSpPr>
          <p:cNvPr id="5" name="Content Placeholder 4"/>
          <p:cNvSpPr>
            <a:spLocks noGrp="1"/>
          </p:cNvSpPr>
          <p:nvPr>
            <p:ph idx="1"/>
          </p:nvPr>
        </p:nvSpPr>
        <p:spPr>
          <a:xfrm>
            <a:off x="304800" y="1169484"/>
            <a:ext cx="11609773" cy="5178857"/>
          </a:xfrm>
        </p:spPr>
        <p:txBody>
          <a:bodyPr>
            <a:normAutofit/>
          </a:bodyPr>
          <a:lstStyle/>
          <a:p>
            <a:pPr algn="l" rtl="0"/>
            <a:r>
              <a:rPr lang="en-US" sz="3600" dirty="0"/>
              <a:t>Génesis (1) – En el principio, Dios…</a:t>
            </a:r>
          </a:p>
          <a:p>
            <a:pPr algn="l" rtl="0"/>
            <a:r>
              <a:rPr lang="en-US" sz="3600" dirty="0"/>
              <a:t>Éxodo (34) – ¿Quién es Dios?</a:t>
            </a:r>
          </a:p>
          <a:p>
            <a:pPr algn="l" rtl="0"/>
            <a:r>
              <a:rPr lang="en-US" sz="3600" dirty="0"/>
              <a:t>Levítico (10) – </a:t>
            </a:r>
            <a:r>
              <a:rPr lang="en-US" sz="3600" dirty="0" smtClean="0"/>
              <a:t>La </a:t>
            </a:r>
            <a:r>
              <a:rPr lang="en-US" sz="3600" dirty="0" err="1" smtClean="0"/>
              <a:t>santidad</a:t>
            </a:r>
            <a:r>
              <a:rPr lang="en-US" sz="3600" dirty="0" smtClean="0"/>
              <a:t> </a:t>
            </a:r>
            <a:r>
              <a:rPr lang="en-US" sz="3600" dirty="0"/>
              <a:t>de Dios</a:t>
            </a:r>
          </a:p>
          <a:p>
            <a:pPr algn="l" rtl="0"/>
            <a:r>
              <a:rPr lang="en-US" sz="3600" dirty="0"/>
              <a:t>Números – </a:t>
            </a:r>
            <a:r>
              <a:rPr lang="en-US" sz="3600" dirty="0" smtClean="0"/>
              <a:t>La </a:t>
            </a:r>
            <a:r>
              <a:rPr lang="en-US" sz="3600" dirty="0" err="1" smtClean="0"/>
              <a:t>fidelidad</a:t>
            </a:r>
            <a:r>
              <a:rPr lang="en-US" sz="3600" dirty="0" smtClean="0"/>
              <a:t> </a:t>
            </a:r>
            <a:r>
              <a:rPr lang="en-US" sz="3600" dirty="0"/>
              <a:t>de Dios (vs </a:t>
            </a:r>
            <a:r>
              <a:rPr lang="en-US" sz="3600" dirty="0" smtClean="0"/>
              <a:t>la </a:t>
            </a:r>
            <a:r>
              <a:rPr lang="en-US" sz="3600" dirty="0" err="1" smtClean="0"/>
              <a:t>infidelidad</a:t>
            </a:r>
            <a:r>
              <a:rPr lang="en-US" sz="3600" dirty="0" smtClean="0"/>
              <a:t> </a:t>
            </a:r>
            <a:r>
              <a:rPr lang="en-US" sz="3600" dirty="0"/>
              <a:t>del </a:t>
            </a:r>
            <a:r>
              <a:rPr lang="en-US" sz="3600" dirty="0" smtClean="0"/>
              <a:t>hombre</a:t>
            </a:r>
            <a:r>
              <a:rPr lang="en-US" sz="3600" dirty="0"/>
              <a:t>)</a:t>
            </a:r>
          </a:p>
          <a:p>
            <a:pPr algn="l" rtl="0"/>
            <a:r>
              <a:rPr lang="en-US" sz="3600" dirty="0"/>
              <a:t>Deuteronomio: </a:t>
            </a:r>
            <a:r>
              <a:rPr lang="en-US" sz="3600" dirty="0" smtClean="0"/>
              <a:t>Los </a:t>
            </a:r>
            <a:r>
              <a:rPr lang="en-US" sz="3600" dirty="0" err="1" smtClean="0"/>
              <a:t>dones</a:t>
            </a:r>
            <a:r>
              <a:rPr lang="en-US" sz="3600" dirty="0" smtClean="0"/>
              <a:t> </a:t>
            </a:r>
            <a:r>
              <a:rPr lang="en-US" sz="3600" dirty="0"/>
              <a:t>de Dios a Israel (aunque inmerecidos)</a:t>
            </a:r>
          </a:p>
        </p:txBody>
      </p:sp>
      <p:sp>
        <p:nvSpPr>
          <p:cNvPr id="2" name="Footer Placeholder 1"/>
          <p:cNvSpPr>
            <a:spLocks noGrp="1"/>
          </p:cNvSpPr>
          <p:nvPr>
            <p:ph type="ftr" sz="quarter" idx="11"/>
          </p:nvPr>
        </p:nvSpPr>
        <p:spPr/>
        <p:txBody>
          <a:bodyPr/>
          <a:lstStyle/>
          <a:p>
            <a:pPr algn="l" rtl="0"/>
            <a:r>
              <a:rPr lang="en-US"/>
              <a:t>Otoño 2016 – Embry Hills</a:t>
            </a:r>
          </a:p>
        </p:txBody>
      </p:sp>
      <p:sp>
        <p:nvSpPr>
          <p:cNvPr id="3" name="Slide Number Placeholder 2"/>
          <p:cNvSpPr>
            <a:spLocks noGrp="1"/>
          </p:cNvSpPr>
          <p:nvPr>
            <p:ph type="sldNum" sz="quarter" idx="12"/>
          </p:nvPr>
        </p:nvSpPr>
        <p:spPr/>
        <p:txBody>
          <a:bodyPr/>
          <a:lstStyle/>
          <a:p>
            <a:pPr algn="l" rtl="0"/>
            <a:fld id="{0EA2A63B-FBD4-445B-90B6-CB2DE89400B4}" type="slidenum">
              <a:rPr lang="en-US" smtClean="0"/>
              <a:t>65</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Tree>
    <p:extLst>
      <p:ext uri="{BB962C8B-B14F-4D97-AF65-F5344CB8AC3E}">
        <p14:creationId xmlns:p14="http://schemas.microsoft.com/office/powerpoint/2010/main" val="411821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t>Organización del </a:t>
            </a:r>
            <a:r>
              <a:rPr lang="en-US" dirty="0" err="1" smtClean="0"/>
              <a:t>libro</a:t>
            </a:r>
            <a:endParaRPr lang="en-US" dirty="0"/>
          </a:p>
        </p:txBody>
      </p:sp>
      <p:sp>
        <p:nvSpPr>
          <p:cNvPr id="3" name="Content Placeholder 2"/>
          <p:cNvSpPr>
            <a:spLocks noGrp="1"/>
          </p:cNvSpPr>
          <p:nvPr>
            <p:ph idx="1"/>
          </p:nvPr>
        </p:nvSpPr>
        <p:spPr>
          <a:xfrm>
            <a:off x="304800" y="832450"/>
            <a:ext cx="11592018" cy="5946777"/>
          </a:xfrm>
        </p:spPr>
        <p:txBody>
          <a:bodyPr>
            <a:normAutofit fontScale="92500" lnSpcReduction="10000"/>
          </a:bodyPr>
          <a:lstStyle/>
          <a:p>
            <a:pPr algn="l" rtl="0">
              <a:spcBef>
                <a:spcPts val="0"/>
              </a:spcBef>
            </a:pPr>
            <a:r>
              <a:rPr lang="en-US" b="1" dirty="0">
                <a:solidFill>
                  <a:srgbClr val="0000CC"/>
                </a:solidFill>
              </a:rPr>
              <a:t>Discursos</a:t>
            </a:r>
          </a:p>
          <a:p>
            <a:pPr lvl="1" algn="l" rtl="0">
              <a:spcBef>
                <a:spcPts val="0"/>
              </a:spcBef>
            </a:pPr>
            <a:r>
              <a:rPr lang="en-US" dirty="0"/>
              <a:t>[Historia: 1:1-4]</a:t>
            </a:r>
          </a:p>
          <a:p>
            <a:pPr lvl="1">
              <a:spcBef>
                <a:spcPts val="0"/>
              </a:spcBef>
            </a:pPr>
            <a:r>
              <a:rPr lang="en-US" dirty="0">
                <a:solidFill>
                  <a:srgbClr val="0000CC"/>
                </a:solidFill>
              </a:rPr>
              <a:t>(1:5 – 4:40) – </a:t>
            </a:r>
            <a:r>
              <a:rPr lang="en-US" dirty="0" smtClean="0">
                <a:solidFill>
                  <a:srgbClr val="0000CC"/>
                </a:solidFill>
              </a:rPr>
              <a:t>“</a:t>
            </a:r>
            <a:r>
              <a:rPr lang="es-ES" dirty="0">
                <a:solidFill>
                  <a:srgbClr val="0000CC"/>
                </a:solidFill>
              </a:rPr>
              <a:t>Moisés comenzó a explicar esta ley</a:t>
            </a:r>
            <a:r>
              <a:rPr lang="en-US" dirty="0" smtClean="0">
                <a:solidFill>
                  <a:srgbClr val="0000CC"/>
                </a:solidFill>
              </a:rPr>
              <a:t>…”</a:t>
            </a:r>
            <a:endParaRPr lang="en-US" dirty="0">
              <a:solidFill>
                <a:srgbClr val="0000CC"/>
              </a:solidFill>
            </a:endParaRPr>
          </a:p>
          <a:p>
            <a:pPr lvl="1">
              <a:spcBef>
                <a:spcPts val="0"/>
              </a:spcBef>
            </a:pPr>
            <a:r>
              <a:rPr lang="en-US" dirty="0">
                <a:solidFill>
                  <a:srgbClr val="0000CC"/>
                </a:solidFill>
              </a:rPr>
              <a:t>(5:1 – 26:19) – </a:t>
            </a:r>
            <a:r>
              <a:rPr lang="en-US" dirty="0" smtClean="0">
                <a:solidFill>
                  <a:srgbClr val="0000CC"/>
                </a:solidFill>
              </a:rPr>
              <a:t>“</a:t>
            </a:r>
            <a:r>
              <a:rPr lang="es-ES" dirty="0">
                <a:solidFill>
                  <a:srgbClr val="0000CC"/>
                </a:solidFill>
              </a:rPr>
              <a:t>Entonces llamó Moisés a todo Israel y les </a:t>
            </a:r>
            <a:r>
              <a:rPr lang="es-ES" dirty="0" smtClean="0">
                <a:solidFill>
                  <a:srgbClr val="0000CC"/>
                </a:solidFill>
              </a:rPr>
              <a:t>dijo</a:t>
            </a:r>
            <a:r>
              <a:rPr lang="en-US" dirty="0" smtClean="0">
                <a:solidFill>
                  <a:srgbClr val="0000CC"/>
                </a:solidFill>
              </a:rPr>
              <a:t>…”</a:t>
            </a:r>
            <a:endParaRPr lang="en-US" dirty="0">
              <a:solidFill>
                <a:srgbClr val="0000CC"/>
              </a:solidFill>
            </a:endParaRPr>
          </a:p>
          <a:p>
            <a:pPr lvl="1">
              <a:spcBef>
                <a:spcPts val="0"/>
              </a:spcBef>
            </a:pPr>
            <a:r>
              <a:rPr lang="en-US" dirty="0">
                <a:solidFill>
                  <a:srgbClr val="0000CC"/>
                </a:solidFill>
              </a:rPr>
              <a:t>(27:1 – 28:68) – “Moisés… </a:t>
            </a:r>
            <a:r>
              <a:rPr lang="es-ES" dirty="0">
                <a:solidFill>
                  <a:srgbClr val="0000CC"/>
                </a:solidFill>
              </a:rPr>
              <a:t>dieron orden al pueblo y dijeron</a:t>
            </a:r>
            <a:r>
              <a:rPr lang="en-US" dirty="0" smtClean="0">
                <a:solidFill>
                  <a:srgbClr val="0000CC"/>
                </a:solidFill>
              </a:rPr>
              <a:t>…”</a:t>
            </a:r>
            <a:endParaRPr lang="en-US" dirty="0">
              <a:solidFill>
                <a:srgbClr val="0000CC"/>
              </a:solidFill>
            </a:endParaRPr>
          </a:p>
          <a:p>
            <a:pPr lvl="1">
              <a:spcBef>
                <a:spcPts val="0"/>
              </a:spcBef>
            </a:pPr>
            <a:r>
              <a:rPr lang="en-US" b="1" dirty="0">
                <a:solidFill>
                  <a:srgbClr val="FF0000"/>
                </a:solidFill>
              </a:rPr>
              <a:t>(29:1 – 30:20) – </a:t>
            </a:r>
            <a:r>
              <a:rPr lang="en-US" b="1" dirty="0" smtClean="0">
                <a:solidFill>
                  <a:srgbClr val="FF0000"/>
                </a:solidFill>
              </a:rPr>
              <a:t>“</a:t>
            </a:r>
            <a:r>
              <a:rPr lang="es-ES" b="1" dirty="0">
                <a:solidFill>
                  <a:srgbClr val="FF0000"/>
                </a:solidFill>
              </a:rPr>
              <a:t>Moisés convocó a todo Israel y les dijo</a:t>
            </a:r>
            <a:r>
              <a:rPr lang="en-US" b="1" dirty="0" smtClean="0">
                <a:solidFill>
                  <a:srgbClr val="FF0000"/>
                </a:solidFill>
              </a:rPr>
              <a:t>…”</a:t>
            </a:r>
            <a:endParaRPr lang="en-US" b="1" dirty="0">
              <a:solidFill>
                <a:srgbClr val="FF0000"/>
              </a:solidFill>
            </a:endParaRPr>
          </a:p>
          <a:p>
            <a:pPr lvl="1" algn="l" rtl="0">
              <a:spcBef>
                <a:spcPts val="0"/>
              </a:spcBef>
            </a:pPr>
            <a:r>
              <a:rPr lang="en-US" dirty="0">
                <a:solidFill>
                  <a:srgbClr val="0000CC"/>
                </a:solidFill>
              </a:rPr>
              <a:t>(Más discursos) – </a:t>
            </a:r>
            <a:r>
              <a:rPr lang="en-US" dirty="0" err="1" smtClean="0">
                <a:solidFill>
                  <a:srgbClr val="0000CC"/>
                </a:solidFill>
              </a:rPr>
              <a:t>Josué</a:t>
            </a:r>
            <a:r>
              <a:rPr lang="en-US" dirty="0" smtClean="0">
                <a:solidFill>
                  <a:srgbClr val="0000CC"/>
                </a:solidFill>
              </a:rPr>
              <a:t> </a:t>
            </a:r>
            <a:r>
              <a:rPr lang="en-US" dirty="0">
                <a:solidFill>
                  <a:srgbClr val="0000CC"/>
                </a:solidFill>
              </a:rPr>
              <a:t>(31); </a:t>
            </a:r>
            <a:r>
              <a:rPr lang="en-US" dirty="0" err="1" smtClean="0">
                <a:solidFill>
                  <a:srgbClr val="0000CC"/>
                </a:solidFill>
              </a:rPr>
              <a:t>Cántico</a:t>
            </a:r>
            <a:r>
              <a:rPr lang="en-US" dirty="0" smtClean="0">
                <a:solidFill>
                  <a:srgbClr val="0000CC"/>
                </a:solidFill>
              </a:rPr>
              <a:t> </a:t>
            </a:r>
            <a:r>
              <a:rPr lang="en-US" dirty="0">
                <a:solidFill>
                  <a:srgbClr val="0000CC"/>
                </a:solidFill>
              </a:rPr>
              <a:t>(32); Bendición (33)</a:t>
            </a:r>
          </a:p>
          <a:p>
            <a:pPr lvl="1" algn="l" rtl="0">
              <a:spcBef>
                <a:spcPts val="0"/>
              </a:spcBef>
            </a:pPr>
            <a:r>
              <a:rPr lang="en-US" dirty="0"/>
              <a:t>[Historia: La muerte de Moisés (34)]</a:t>
            </a:r>
          </a:p>
          <a:p>
            <a:pPr algn="l" rtl="0">
              <a:spcBef>
                <a:spcPts val="0"/>
              </a:spcBef>
            </a:pPr>
            <a:r>
              <a:rPr lang="en-US" b="1" dirty="0">
                <a:solidFill>
                  <a:srgbClr val="0000CC"/>
                </a:solidFill>
              </a:rPr>
              <a:t>Contenido</a:t>
            </a:r>
          </a:p>
          <a:p>
            <a:pPr lvl="1" algn="l" rtl="0">
              <a:spcBef>
                <a:spcPts val="0"/>
              </a:spcBef>
            </a:pPr>
            <a:r>
              <a:rPr lang="en-US" dirty="0" err="1" smtClean="0"/>
              <a:t>Repaso</a:t>
            </a:r>
            <a:r>
              <a:rPr lang="en-US" dirty="0" smtClean="0"/>
              <a:t> </a:t>
            </a:r>
            <a:r>
              <a:rPr lang="en-US" dirty="0"/>
              <a:t>de la </a:t>
            </a:r>
            <a:r>
              <a:rPr lang="en-US" dirty="0" err="1" smtClean="0"/>
              <a:t>historia</a:t>
            </a:r>
            <a:r>
              <a:rPr lang="en-US" dirty="0" smtClean="0"/>
              <a:t> </a:t>
            </a:r>
            <a:r>
              <a:rPr lang="en-US" dirty="0"/>
              <a:t>de Israel </a:t>
            </a:r>
            <a:r>
              <a:rPr lang="en-US" dirty="0" smtClean="0"/>
              <a:t>(</a:t>
            </a:r>
            <a:r>
              <a:rPr lang="en-US" dirty="0" err="1" smtClean="0"/>
              <a:t>capítulos</a:t>
            </a:r>
            <a:r>
              <a:rPr lang="en-US" dirty="0" smtClean="0"/>
              <a:t> </a:t>
            </a:r>
            <a:r>
              <a:rPr lang="en-US" dirty="0"/>
              <a:t>1-4)</a:t>
            </a:r>
          </a:p>
          <a:p>
            <a:pPr lvl="1" algn="l" rtl="0">
              <a:spcBef>
                <a:spcPts val="0"/>
              </a:spcBef>
            </a:pPr>
            <a:r>
              <a:rPr lang="en-US" dirty="0" err="1" smtClean="0"/>
              <a:t>Redeclaración</a:t>
            </a:r>
            <a:r>
              <a:rPr lang="en-US" dirty="0" smtClean="0"/>
              <a:t> </a:t>
            </a:r>
            <a:r>
              <a:rPr lang="en-US" dirty="0"/>
              <a:t>e </a:t>
            </a:r>
            <a:r>
              <a:rPr lang="en-US" dirty="0" err="1" smtClean="0"/>
              <a:t>importancia</a:t>
            </a:r>
            <a:r>
              <a:rPr lang="en-US" dirty="0" smtClean="0"/>
              <a:t> </a:t>
            </a:r>
            <a:r>
              <a:rPr lang="en-US" dirty="0"/>
              <a:t>de la Ley </a:t>
            </a:r>
            <a:r>
              <a:rPr lang="en-US" dirty="0" smtClean="0"/>
              <a:t>(</a:t>
            </a:r>
            <a:r>
              <a:rPr lang="en-US" dirty="0" err="1" smtClean="0"/>
              <a:t>capítulos</a:t>
            </a:r>
            <a:r>
              <a:rPr lang="en-US" dirty="0" smtClean="0"/>
              <a:t> </a:t>
            </a:r>
            <a:r>
              <a:rPr lang="en-US" dirty="0"/>
              <a:t>5-11)</a:t>
            </a:r>
          </a:p>
          <a:p>
            <a:pPr lvl="1" algn="l" rtl="0">
              <a:spcBef>
                <a:spcPts val="0"/>
              </a:spcBef>
            </a:pPr>
            <a:r>
              <a:rPr lang="en-US" dirty="0" err="1"/>
              <a:t>Explicación</a:t>
            </a:r>
            <a:r>
              <a:rPr lang="en-US" dirty="0"/>
              <a:t> </a:t>
            </a:r>
            <a:r>
              <a:rPr lang="en-US" dirty="0" err="1" smtClean="0"/>
              <a:t>adicional</a:t>
            </a:r>
            <a:r>
              <a:rPr lang="en-US" dirty="0" smtClean="0"/>
              <a:t> </a:t>
            </a:r>
            <a:r>
              <a:rPr lang="en-US" dirty="0"/>
              <a:t>de la Ley </a:t>
            </a:r>
            <a:r>
              <a:rPr lang="en-US" dirty="0" smtClean="0"/>
              <a:t>(</a:t>
            </a:r>
            <a:r>
              <a:rPr lang="en-US" dirty="0" err="1" smtClean="0"/>
              <a:t>capítulos</a:t>
            </a:r>
            <a:r>
              <a:rPr lang="en-US" dirty="0" smtClean="0"/>
              <a:t> </a:t>
            </a:r>
            <a:r>
              <a:rPr lang="en-US" dirty="0"/>
              <a:t>12-26)</a:t>
            </a:r>
          </a:p>
          <a:p>
            <a:pPr lvl="1" algn="l" rtl="0">
              <a:spcBef>
                <a:spcPts val="0"/>
              </a:spcBef>
            </a:pPr>
            <a:r>
              <a:rPr lang="en-US" dirty="0" err="1" smtClean="0"/>
              <a:t>Exhortación</a:t>
            </a:r>
            <a:r>
              <a:rPr lang="en-US" dirty="0" smtClean="0"/>
              <a:t> al </a:t>
            </a:r>
            <a:r>
              <a:rPr lang="en-US" dirty="0"/>
              <a:t>compromiso (capítulos 27-30)</a:t>
            </a:r>
          </a:p>
          <a:p>
            <a:pPr lvl="1" algn="l" rtl="0">
              <a:spcBef>
                <a:spcPts val="0"/>
              </a:spcBef>
            </a:pPr>
            <a:r>
              <a:rPr lang="en-US" dirty="0"/>
              <a:t>Cambio en el </a:t>
            </a:r>
            <a:r>
              <a:rPr lang="en-US" dirty="0" err="1" smtClean="0"/>
              <a:t>liderazgo</a:t>
            </a:r>
            <a:r>
              <a:rPr lang="en-US" dirty="0" smtClean="0"/>
              <a:t> (</a:t>
            </a:r>
            <a:r>
              <a:rPr lang="en-US" dirty="0" err="1" smtClean="0"/>
              <a:t>capítulos</a:t>
            </a:r>
            <a:r>
              <a:rPr lang="en-US" dirty="0" smtClean="0"/>
              <a:t> </a:t>
            </a:r>
            <a:r>
              <a:rPr lang="en-US" dirty="0"/>
              <a:t>31-34)</a:t>
            </a:r>
          </a:p>
          <a:p>
            <a:pPr algn="l" rtl="0">
              <a:spcBef>
                <a:spcPts val="0"/>
              </a:spcBef>
            </a:pPr>
            <a:r>
              <a:rPr lang="en-US" b="1" dirty="0">
                <a:solidFill>
                  <a:srgbClr val="0000CC"/>
                </a:solidFill>
              </a:rPr>
              <a:t>Estructura quiástica</a:t>
            </a:r>
            <a:endParaRPr lang="en-US" dirty="0">
              <a:solidFill>
                <a:srgbClr val="0000CC"/>
              </a:solidFill>
            </a:endParaRPr>
          </a:p>
          <a:p>
            <a:pPr marL="687388" lvl="1" indent="1588" algn="l" rtl="0">
              <a:spcBef>
                <a:spcPts val="0"/>
              </a:spcBef>
              <a:buNone/>
            </a:pPr>
            <a:r>
              <a:rPr lang="en-US" b="1" dirty="0" smtClean="0"/>
              <a:t>A </a:t>
            </a:r>
            <a:r>
              <a:rPr lang="en-US" dirty="0" smtClean="0"/>
              <a:t>El </a:t>
            </a:r>
            <a:r>
              <a:rPr lang="en-US" dirty="0"/>
              <a:t>marco exterior: una mirada hacia atrás (cap</a:t>
            </a:r>
            <a:r>
              <a:rPr lang="en-US" dirty="0" smtClean="0"/>
              <a:t>. 1-3</a:t>
            </a:r>
            <a:r>
              <a:rPr lang="en-US" dirty="0"/>
              <a:t>)</a:t>
            </a:r>
          </a:p>
          <a:p>
            <a:pPr marL="971550" lvl="1" indent="0" algn="l" rtl="0">
              <a:spcBef>
                <a:spcPts val="0"/>
              </a:spcBef>
              <a:buNone/>
            </a:pPr>
            <a:r>
              <a:rPr lang="en-US" b="1" dirty="0" smtClean="0"/>
              <a:t>B </a:t>
            </a:r>
            <a:r>
              <a:rPr lang="en-US" dirty="0" smtClean="0"/>
              <a:t>El </a:t>
            </a:r>
            <a:r>
              <a:rPr lang="en-US" dirty="0"/>
              <a:t>marco interior: la gran exhortación (cap</a:t>
            </a:r>
            <a:r>
              <a:rPr lang="en-US" dirty="0" smtClean="0"/>
              <a:t>. 4-11</a:t>
            </a:r>
            <a:r>
              <a:rPr lang="en-US" dirty="0"/>
              <a:t>)</a:t>
            </a:r>
          </a:p>
          <a:p>
            <a:pPr marL="1255713" lvl="1" indent="0" algn="l" rtl="0">
              <a:spcBef>
                <a:spcPts val="0"/>
              </a:spcBef>
              <a:buNone/>
            </a:pPr>
            <a:r>
              <a:rPr lang="en-US" b="1" dirty="0" smtClean="0"/>
              <a:t>C </a:t>
            </a:r>
            <a:r>
              <a:rPr lang="en-US" dirty="0" smtClean="0"/>
              <a:t>El </a:t>
            </a:r>
            <a:r>
              <a:rPr lang="en-US" dirty="0" err="1"/>
              <a:t>Núcleo</a:t>
            </a:r>
            <a:r>
              <a:rPr lang="en-US" dirty="0"/>
              <a:t> </a:t>
            </a:r>
            <a:r>
              <a:rPr lang="en-US" dirty="0" smtClean="0"/>
              <a:t>central</a:t>
            </a:r>
            <a:r>
              <a:rPr lang="en-US" dirty="0"/>
              <a:t>: Estipulaciones del Pacto (cap</a:t>
            </a:r>
            <a:r>
              <a:rPr lang="en-US" dirty="0" smtClean="0"/>
              <a:t>. 12-26</a:t>
            </a:r>
            <a:r>
              <a:rPr lang="en-US" dirty="0"/>
              <a:t>)</a:t>
            </a:r>
          </a:p>
          <a:p>
            <a:pPr marL="971550" lvl="1" indent="0" algn="l" rtl="0">
              <a:spcBef>
                <a:spcPts val="0"/>
              </a:spcBef>
              <a:buNone/>
            </a:pPr>
            <a:r>
              <a:rPr lang="en-US" b="1" dirty="0" smtClean="0"/>
              <a:t>B </a:t>
            </a:r>
            <a:r>
              <a:rPr lang="en-US" dirty="0" smtClean="0"/>
              <a:t>El </a:t>
            </a:r>
            <a:r>
              <a:rPr lang="en-US" dirty="0"/>
              <a:t>marco interior: la ceremonia del pacto (cap</a:t>
            </a:r>
            <a:r>
              <a:rPr lang="en-US" dirty="0" smtClean="0"/>
              <a:t>. 27-30</a:t>
            </a:r>
            <a:r>
              <a:rPr lang="en-US" dirty="0"/>
              <a:t>)</a:t>
            </a:r>
          </a:p>
          <a:p>
            <a:pPr marL="687388" lvl="1" indent="0" algn="l" rtl="0">
              <a:spcBef>
                <a:spcPts val="0"/>
              </a:spcBef>
              <a:buNone/>
            </a:pPr>
            <a:r>
              <a:rPr lang="en-US" b="1" dirty="0" smtClean="0"/>
              <a:t>A </a:t>
            </a:r>
            <a:r>
              <a:rPr lang="en-US" dirty="0" smtClean="0"/>
              <a:t>El </a:t>
            </a:r>
            <a:r>
              <a:rPr lang="en-US" dirty="0"/>
              <a:t>marco exterior: una mirada hacia adelante (cap</a:t>
            </a:r>
            <a:r>
              <a:rPr lang="en-US" dirty="0" smtClean="0"/>
              <a:t>. 31-34</a:t>
            </a:r>
            <a:r>
              <a:rPr lang="en-US" dirty="0"/>
              <a:t>)</a:t>
            </a:r>
          </a:p>
        </p:txBody>
      </p:sp>
      <p:sp>
        <p:nvSpPr>
          <p:cNvPr id="4" name="Footer Placeholder 3"/>
          <p:cNvSpPr>
            <a:spLocks noGrp="1"/>
          </p:cNvSpPr>
          <p:nvPr>
            <p:ph type="ftr" sz="quarter" idx="11"/>
          </p:nvPr>
        </p:nvSpPr>
        <p:spPr/>
        <p:txBody>
          <a:bodyPr/>
          <a:lstStyle/>
          <a:p>
            <a:pPr algn="l" rtl="0"/>
            <a:r>
              <a:rPr lang="en-US"/>
              <a:t>Otoño 2016 – Embry Hills</a:t>
            </a:r>
            <a:endParaRPr lang="en-US" dirty="0"/>
          </a:p>
        </p:txBody>
      </p:sp>
      <p:sp>
        <p:nvSpPr>
          <p:cNvPr id="5" name="Slide Number Placeholder 4"/>
          <p:cNvSpPr>
            <a:spLocks noGrp="1"/>
          </p:cNvSpPr>
          <p:nvPr>
            <p:ph type="sldNum" sz="quarter" idx="12"/>
          </p:nvPr>
        </p:nvSpPr>
        <p:spPr/>
        <p:txBody>
          <a:bodyPr/>
          <a:lstStyle/>
          <a:p>
            <a:pPr algn="l" rtl="0"/>
            <a:fld id="{0EA2A63B-FBD4-445B-90B6-CB2DE89400B4}" type="slidenum">
              <a:rPr lang="en-US" smtClean="0"/>
              <a:pPr algn="l" rtl="0"/>
              <a:t>66</a:t>
            </a:fld>
            <a:endParaRPr lang="en-US"/>
          </a:p>
        </p:txBody>
      </p:sp>
      <p:grpSp>
        <p:nvGrpSpPr>
          <p:cNvPr id="21" name="Group 20"/>
          <p:cNvGrpSpPr/>
          <p:nvPr/>
        </p:nvGrpSpPr>
        <p:grpSpPr>
          <a:xfrm>
            <a:off x="7848600" y="5087122"/>
            <a:ext cx="4343400" cy="1206843"/>
            <a:chOff x="7038490" y="5223556"/>
            <a:chExt cx="4816555" cy="1206843"/>
          </a:xfrm>
        </p:grpSpPr>
        <p:sp>
          <p:nvSpPr>
            <p:cNvPr id="7" name="TextBox 6"/>
            <p:cNvSpPr txBox="1"/>
            <p:nvPr/>
          </p:nvSpPr>
          <p:spPr>
            <a:xfrm>
              <a:off x="9501037" y="5519132"/>
              <a:ext cx="978858" cy="646331"/>
            </a:xfrm>
            <a:prstGeom prst="rect">
              <a:avLst/>
            </a:prstGeom>
            <a:noFill/>
          </p:spPr>
          <p:txBody>
            <a:bodyPr wrap="none" rtlCol="0">
              <a:spAutoFit/>
            </a:bodyPr>
            <a:lstStyle/>
            <a:p>
              <a:pPr algn="l" rtl="0"/>
              <a:r>
                <a:rPr lang="en-US" dirty="0"/>
                <a:t>cf. 11:31</a:t>
              </a:r>
              <a:br>
                <a:rPr lang="en-US" dirty="0"/>
              </a:br>
              <a:r>
                <a:rPr lang="en-US" dirty="0"/>
                <a:t>a 27:2</a:t>
              </a:r>
            </a:p>
          </p:txBody>
        </p:sp>
        <p:cxnSp>
          <p:nvCxnSpPr>
            <p:cNvPr id="9" name="Straight Connector 8"/>
            <p:cNvCxnSpPr/>
            <p:nvPr/>
          </p:nvCxnSpPr>
          <p:spPr>
            <a:xfrm flipV="1">
              <a:off x="8578935" y="5519132"/>
              <a:ext cx="2025873"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8587443" y="6125774"/>
              <a:ext cx="2025873"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0596300" y="5534622"/>
              <a:ext cx="0" cy="5911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7038490" y="5232261"/>
              <a:ext cx="4372811" cy="3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038490" y="6428140"/>
              <a:ext cx="4372811" cy="22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1411301" y="5223556"/>
              <a:ext cx="0" cy="12045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0967558" y="5495278"/>
              <a:ext cx="887487" cy="646331"/>
            </a:xfrm>
            <a:prstGeom prst="rect">
              <a:avLst/>
            </a:prstGeom>
            <a:solidFill>
              <a:schemeClr val="bg1"/>
            </a:solidFill>
          </p:spPr>
          <p:txBody>
            <a:bodyPr wrap="none" rtlCol="0">
              <a:spAutoFit/>
            </a:bodyPr>
            <a:lstStyle/>
            <a:p>
              <a:pPr algn="l" rtl="0"/>
              <a:r>
                <a:rPr lang="en-US" dirty="0"/>
                <a:t>cf. 3:28</a:t>
              </a:r>
            </a:p>
            <a:p>
              <a:pPr algn="l" rtl="0"/>
              <a:r>
                <a:rPr lang="en-US" dirty="0"/>
                <a:t>a 31:3</a:t>
              </a:r>
            </a:p>
          </p:txBody>
        </p:sp>
      </p:grpSp>
      <p:pic>
        <p:nvPicPr>
          <p:cNvPr id="18" name="Picture 17"/>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Tree>
    <p:extLst>
      <p:ext uri="{BB962C8B-B14F-4D97-AF65-F5344CB8AC3E}">
        <p14:creationId xmlns:p14="http://schemas.microsoft.com/office/powerpoint/2010/main" val="237106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5" end="1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6" end="1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7" end="17"/>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8" end="18"/>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t>Bosquejo de los capítulos 27-30</a:t>
            </a:r>
          </a:p>
        </p:txBody>
      </p:sp>
      <p:sp>
        <p:nvSpPr>
          <p:cNvPr id="3" name="Content Placeholder 2"/>
          <p:cNvSpPr>
            <a:spLocks noGrp="1"/>
          </p:cNvSpPr>
          <p:nvPr>
            <p:ph idx="1"/>
          </p:nvPr>
        </p:nvSpPr>
        <p:spPr>
          <a:xfrm>
            <a:off x="483092" y="1371600"/>
            <a:ext cx="11457373" cy="4833890"/>
          </a:xfrm>
        </p:spPr>
        <p:txBody>
          <a:bodyPr>
            <a:normAutofit/>
          </a:bodyPr>
          <a:lstStyle/>
          <a:p>
            <a:pPr lvl="0"/>
            <a:r>
              <a:rPr lang="es-ES" sz="3600" dirty="0" smtClean="0"/>
              <a:t>Futura </a:t>
            </a:r>
            <a:r>
              <a:rPr lang="es-ES" sz="3600" dirty="0"/>
              <a:t>renovación del pacto mandada (27:1-26)</a:t>
            </a:r>
          </a:p>
          <a:p>
            <a:pPr lvl="0"/>
            <a:r>
              <a:rPr lang="es-ES" sz="3600" dirty="0" smtClean="0"/>
              <a:t>Bendiciones </a:t>
            </a:r>
            <a:r>
              <a:rPr lang="es-ES" sz="3600" dirty="0"/>
              <a:t>y maldiciones pronunciadas en </a:t>
            </a:r>
            <a:r>
              <a:rPr lang="es-ES" sz="3600" dirty="0" err="1"/>
              <a:t>Moab</a:t>
            </a:r>
            <a:r>
              <a:rPr lang="es-ES" sz="3600" dirty="0"/>
              <a:t> (28:1-69)</a:t>
            </a:r>
          </a:p>
          <a:p>
            <a:pPr lvl="0"/>
            <a:r>
              <a:rPr lang="es-ES" sz="3600" dirty="0" smtClean="0"/>
              <a:t>Exhortación </a:t>
            </a:r>
            <a:r>
              <a:rPr lang="es-ES" sz="3600" dirty="0"/>
              <a:t>a la fidelidad (29:1-29)</a:t>
            </a:r>
          </a:p>
          <a:p>
            <a:pPr lvl="0"/>
            <a:r>
              <a:rPr lang="es-ES" sz="3600" dirty="0" smtClean="0"/>
              <a:t>Llamado </a:t>
            </a:r>
            <a:r>
              <a:rPr lang="es-ES" sz="3600" dirty="0"/>
              <a:t>a la decisión: vida o muerte (30:1-20)</a:t>
            </a:r>
          </a:p>
        </p:txBody>
      </p:sp>
      <p:sp>
        <p:nvSpPr>
          <p:cNvPr id="4" name="Footer Placeholder 3"/>
          <p:cNvSpPr>
            <a:spLocks noGrp="1"/>
          </p:cNvSpPr>
          <p:nvPr>
            <p:ph type="ftr" sz="quarter" idx="11"/>
          </p:nvPr>
        </p:nvSpPr>
        <p:spPr/>
        <p:txBody>
          <a:bodyPr/>
          <a:lstStyle/>
          <a:p>
            <a:pPr algn="l" rtl="0"/>
            <a:r>
              <a:rPr lang="en-US"/>
              <a:t>Otoño 2016 – Embry Hills</a:t>
            </a:r>
            <a:endParaRPr lang="en-US" dirty="0"/>
          </a:p>
        </p:txBody>
      </p:sp>
      <p:sp>
        <p:nvSpPr>
          <p:cNvPr id="5" name="Slide Number Placeholder 4"/>
          <p:cNvSpPr>
            <a:spLocks noGrp="1"/>
          </p:cNvSpPr>
          <p:nvPr>
            <p:ph type="sldNum" sz="quarter" idx="12"/>
          </p:nvPr>
        </p:nvSpPr>
        <p:spPr/>
        <p:txBody>
          <a:bodyPr/>
          <a:lstStyle/>
          <a:p>
            <a:pPr algn="l" rtl="0"/>
            <a:fld id="{0EA2A63B-FBD4-445B-90B6-CB2DE89400B4}" type="slidenum">
              <a:rPr lang="en-US" smtClean="0"/>
              <a:pPr algn="l" rtl="0"/>
              <a:t>67</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Tree>
    <p:extLst>
      <p:ext uri="{BB962C8B-B14F-4D97-AF65-F5344CB8AC3E}">
        <p14:creationId xmlns:p14="http://schemas.microsoft.com/office/powerpoint/2010/main" val="310276814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sz="3900" dirty="0"/>
              <a:t>Capítulo 27 - Ceremonia de Gerizim/Ebal</a:t>
            </a:r>
          </a:p>
        </p:txBody>
      </p:sp>
      <p:sp>
        <p:nvSpPr>
          <p:cNvPr id="3" name="Content Placeholder 2"/>
          <p:cNvSpPr>
            <a:spLocks noGrp="1"/>
          </p:cNvSpPr>
          <p:nvPr>
            <p:ph idx="1"/>
          </p:nvPr>
        </p:nvSpPr>
        <p:spPr>
          <a:xfrm>
            <a:off x="483093" y="1043024"/>
            <a:ext cx="6768142" cy="5725517"/>
          </a:xfrm>
        </p:spPr>
        <p:txBody>
          <a:bodyPr>
            <a:normAutofit fontScale="92500"/>
          </a:bodyPr>
          <a:lstStyle/>
          <a:p>
            <a:pPr algn="l" rtl="0"/>
            <a:r>
              <a:rPr lang="en-US" dirty="0"/>
              <a:t>1-8 – Procedimiento (y ver Dt 11:29)</a:t>
            </a:r>
          </a:p>
          <a:p>
            <a:pPr lvl="1" algn="l" rtl="0"/>
            <a:r>
              <a:rPr lang="en-US" dirty="0"/>
              <a:t>Cruzar el Jordán (2)</a:t>
            </a:r>
          </a:p>
          <a:p>
            <a:pPr lvl="1" algn="l" rtl="0"/>
            <a:r>
              <a:rPr lang="en-US" dirty="0" err="1" smtClean="0"/>
              <a:t>Colocar</a:t>
            </a:r>
            <a:r>
              <a:rPr lang="en-US" dirty="0" smtClean="0"/>
              <a:t> </a:t>
            </a:r>
            <a:r>
              <a:rPr lang="en-US" dirty="0"/>
              <a:t>piedras grandes en el monte Ebal (2,4)</a:t>
            </a:r>
          </a:p>
          <a:p>
            <a:pPr lvl="1" algn="l" rtl="0"/>
            <a:r>
              <a:rPr lang="en-US" dirty="0" err="1" smtClean="0"/>
              <a:t>Blanquear</a:t>
            </a:r>
            <a:r>
              <a:rPr lang="en-US" dirty="0" smtClean="0"/>
              <a:t> las </a:t>
            </a:r>
            <a:r>
              <a:rPr lang="en-US" dirty="0" err="1" smtClean="0"/>
              <a:t>piedras</a:t>
            </a:r>
            <a:r>
              <a:rPr lang="en-US" dirty="0" smtClean="0"/>
              <a:t> con </a:t>
            </a:r>
            <a:r>
              <a:rPr lang="en-US" dirty="0" err="1" smtClean="0"/>
              <a:t>cal</a:t>
            </a:r>
            <a:r>
              <a:rPr lang="en-US" dirty="0" smtClean="0"/>
              <a:t> (2</a:t>
            </a:r>
            <a:r>
              <a:rPr lang="en-US" dirty="0"/>
              <a:t>)</a:t>
            </a:r>
          </a:p>
          <a:p>
            <a:pPr lvl="1" algn="l" rtl="0"/>
            <a:r>
              <a:rPr lang="en-US" dirty="0" err="1" smtClean="0"/>
              <a:t>Escribir</a:t>
            </a:r>
            <a:r>
              <a:rPr lang="en-US" dirty="0" smtClean="0"/>
              <a:t> </a:t>
            </a:r>
            <a:r>
              <a:rPr lang="en-US" dirty="0" err="1"/>
              <a:t>en</a:t>
            </a:r>
            <a:r>
              <a:rPr lang="en-US" dirty="0"/>
              <a:t> </a:t>
            </a:r>
            <a:r>
              <a:rPr lang="en-US" dirty="0" err="1" smtClean="0"/>
              <a:t>ellas</a:t>
            </a:r>
            <a:r>
              <a:rPr lang="en-US" dirty="0" smtClean="0"/>
              <a:t> </a:t>
            </a:r>
            <a:r>
              <a:rPr lang="en-US" dirty="0"/>
              <a:t>todas las palabras de la Ley (3,8)</a:t>
            </a:r>
          </a:p>
          <a:p>
            <a:pPr lvl="1" algn="l" rtl="0"/>
            <a:r>
              <a:rPr lang="en-US" dirty="0"/>
              <a:t>Construir un altar de </a:t>
            </a:r>
            <a:r>
              <a:rPr lang="en-US" dirty="0" err="1"/>
              <a:t>piedras</a:t>
            </a:r>
            <a:r>
              <a:rPr lang="en-US" dirty="0"/>
              <a:t> </a:t>
            </a:r>
            <a:r>
              <a:rPr lang="en-US" dirty="0" err="1" smtClean="0"/>
              <a:t>enteras</a:t>
            </a:r>
            <a:r>
              <a:rPr lang="en-US" dirty="0" smtClean="0"/>
              <a:t> (5-6</a:t>
            </a:r>
            <a:r>
              <a:rPr lang="en-US" dirty="0"/>
              <a:t>)</a:t>
            </a:r>
          </a:p>
          <a:p>
            <a:pPr lvl="1" algn="l" rtl="0"/>
            <a:r>
              <a:rPr lang="en-US" dirty="0"/>
              <a:t>Ofrecer ofrendas de paz, comer, </a:t>
            </a:r>
            <a:r>
              <a:rPr lang="en-US" dirty="0" err="1" smtClean="0"/>
              <a:t>alegrarse</a:t>
            </a:r>
            <a:r>
              <a:rPr lang="en-US" dirty="0" smtClean="0"/>
              <a:t> </a:t>
            </a:r>
            <a:r>
              <a:rPr lang="en-US" dirty="0"/>
              <a:t>(8)</a:t>
            </a:r>
          </a:p>
          <a:p>
            <a:pPr algn="l" rtl="0"/>
            <a:r>
              <a:rPr lang="en-US" dirty="0"/>
              <a:t>11-13 – Arreglo (</a:t>
            </a:r>
            <a:r>
              <a:rPr lang="en-US" dirty="0" err="1"/>
              <a:t>ver</a:t>
            </a:r>
            <a:r>
              <a:rPr lang="en-US" dirty="0"/>
              <a:t> </a:t>
            </a:r>
            <a:r>
              <a:rPr lang="en-US" dirty="0" err="1" smtClean="0"/>
              <a:t>Gén</a:t>
            </a:r>
            <a:r>
              <a:rPr lang="en-US" dirty="0" smtClean="0"/>
              <a:t> </a:t>
            </a:r>
            <a:r>
              <a:rPr lang="en-US" dirty="0"/>
              <a:t>35:22-26)</a:t>
            </a:r>
          </a:p>
          <a:p>
            <a:pPr lvl="1" algn="l" rtl="0"/>
            <a:r>
              <a:rPr lang="en-US" u="sng" dirty="0"/>
              <a:t>Monte Gerizim</a:t>
            </a:r>
          </a:p>
          <a:p>
            <a:pPr marL="1082675" lvl="2" indent="-168275" algn="l" rtl="0"/>
            <a:r>
              <a:rPr lang="en-US" sz="2400" dirty="0"/>
              <a:t>Simeón (Lea)</a:t>
            </a:r>
          </a:p>
          <a:p>
            <a:pPr marL="1082675" lvl="2" indent="-168275" algn="l" rtl="0"/>
            <a:r>
              <a:rPr lang="en-US" sz="2400" dirty="0"/>
              <a:t>Leví (Lea)</a:t>
            </a:r>
          </a:p>
          <a:p>
            <a:pPr marL="1082675" lvl="2" indent="-168275" algn="l" rtl="0"/>
            <a:r>
              <a:rPr lang="en-US" sz="2400" dirty="0"/>
              <a:t>Judá (Lea)</a:t>
            </a:r>
          </a:p>
          <a:p>
            <a:pPr marL="1082675" lvl="2" indent="-168275" algn="l" rtl="0"/>
            <a:r>
              <a:rPr lang="en-US" sz="2400" dirty="0"/>
              <a:t>Isacar (Lea)</a:t>
            </a:r>
          </a:p>
          <a:p>
            <a:pPr marL="1082675" lvl="2" indent="-168275" algn="l" rtl="0"/>
            <a:r>
              <a:rPr lang="en-US" sz="2400" dirty="0"/>
              <a:t>José (Raquel)</a:t>
            </a:r>
          </a:p>
          <a:p>
            <a:pPr marL="1082675" lvl="2" indent="-168275" algn="l" rtl="0"/>
            <a:r>
              <a:rPr lang="en-US" sz="2400" dirty="0"/>
              <a:t>Benjamín (Raquel)</a:t>
            </a:r>
          </a:p>
        </p:txBody>
      </p:sp>
      <p:sp>
        <p:nvSpPr>
          <p:cNvPr id="4" name="Footer Placeholder 3"/>
          <p:cNvSpPr>
            <a:spLocks noGrp="1"/>
          </p:cNvSpPr>
          <p:nvPr>
            <p:ph type="ftr" sz="quarter" idx="11"/>
          </p:nvPr>
        </p:nvSpPr>
        <p:spPr/>
        <p:txBody>
          <a:bodyPr/>
          <a:lstStyle/>
          <a:p>
            <a:pPr algn="l" rtl="0"/>
            <a:r>
              <a:rPr lang="en-US"/>
              <a:t>Otoño 2016 – Embry Hills</a:t>
            </a:r>
            <a:endParaRPr lang="en-US" dirty="0"/>
          </a:p>
        </p:txBody>
      </p:sp>
      <p:sp>
        <p:nvSpPr>
          <p:cNvPr id="5" name="Slide Number Placeholder 4"/>
          <p:cNvSpPr>
            <a:spLocks noGrp="1"/>
          </p:cNvSpPr>
          <p:nvPr>
            <p:ph type="sldNum" sz="quarter" idx="12"/>
          </p:nvPr>
        </p:nvSpPr>
        <p:spPr/>
        <p:txBody>
          <a:bodyPr/>
          <a:lstStyle/>
          <a:p>
            <a:pPr algn="l" rtl="0"/>
            <a:fld id="{0EA2A63B-FBD4-445B-90B6-CB2DE89400B4}" type="slidenum">
              <a:rPr lang="en-US" smtClean="0"/>
              <a:pPr algn="l" rtl="0"/>
              <a:t>68</a:t>
            </a:fld>
            <a:endParaRPr lang="en-US"/>
          </a:p>
        </p:txBody>
      </p:sp>
      <p:pic>
        <p:nvPicPr>
          <p:cNvPr id="6" name="Picture 5"/>
          <p:cNvPicPr>
            <a:picLocks noChangeAspect="1"/>
          </p:cNvPicPr>
          <p:nvPr/>
        </p:nvPicPr>
        <p:blipFill>
          <a:blip r:embed="rId2"/>
          <a:stretch>
            <a:fillRect/>
          </a:stretch>
        </p:blipFill>
        <p:spPr>
          <a:xfrm>
            <a:off x="7251234" y="762000"/>
            <a:ext cx="4689231" cy="3048000"/>
          </a:xfrm>
          <a:prstGeom prst="rect">
            <a:avLst/>
          </a:prstGeom>
        </p:spPr>
      </p:pic>
      <p:sp>
        <p:nvSpPr>
          <p:cNvPr id="8" name="TextBox 7"/>
          <p:cNvSpPr txBox="1"/>
          <p:nvPr/>
        </p:nvSpPr>
        <p:spPr>
          <a:xfrm>
            <a:off x="3505200" y="4089655"/>
            <a:ext cx="3366371" cy="2678886"/>
          </a:xfrm>
          <a:prstGeom prst="rect">
            <a:avLst/>
          </a:prstGeom>
          <a:noFill/>
        </p:spPr>
        <p:txBody>
          <a:bodyPr wrap="none" rtlCol="0">
            <a:normAutofit/>
          </a:bodyPr>
          <a:lstStyle/>
          <a:p>
            <a:pPr marL="685800" lvl="1" indent="-228600" algn="l" rtl="0">
              <a:buFont typeface="Arial" panose="020B0604020202020204" pitchFamily="34" charset="0"/>
              <a:buChar char="•"/>
            </a:pPr>
            <a:r>
              <a:rPr lang="en-US" sz="2200" u="sng" dirty="0"/>
              <a:t>Monte Ebal</a:t>
            </a:r>
          </a:p>
          <a:p>
            <a:pPr marL="1082675" lvl="2" indent="-168275" algn="l" rtl="0">
              <a:lnSpc>
                <a:spcPct val="90000"/>
              </a:lnSpc>
              <a:spcBef>
                <a:spcPts val="500"/>
              </a:spcBef>
              <a:buFont typeface="Arial" panose="020B0604020202020204" pitchFamily="34" charset="0"/>
              <a:buChar char="•"/>
            </a:pPr>
            <a:r>
              <a:rPr lang="en-US" sz="2200" dirty="0"/>
              <a:t>Rubén (Lea)</a:t>
            </a:r>
          </a:p>
          <a:p>
            <a:pPr marL="1082675" lvl="2" indent="-168275" algn="l" rtl="0">
              <a:lnSpc>
                <a:spcPct val="90000"/>
              </a:lnSpc>
              <a:spcBef>
                <a:spcPts val="500"/>
              </a:spcBef>
              <a:buFont typeface="Arial" panose="020B0604020202020204" pitchFamily="34" charset="0"/>
              <a:buChar char="•"/>
            </a:pPr>
            <a:r>
              <a:rPr lang="en-US" sz="2200" dirty="0" smtClean="0"/>
              <a:t>Gad </a:t>
            </a:r>
            <a:r>
              <a:rPr lang="en-US" sz="2200" dirty="0"/>
              <a:t>(</a:t>
            </a:r>
            <a:r>
              <a:rPr lang="en-US" sz="2200" dirty="0" err="1"/>
              <a:t>Zilpa</a:t>
            </a:r>
            <a:r>
              <a:rPr lang="en-US" sz="2200" dirty="0"/>
              <a:t>)</a:t>
            </a:r>
          </a:p>
          <a:p>
            <a:pPr marL="1082675" lvl="2" indent="-168275" algn="l" rtl="0">
              <a:lnSpc>
                <a:spcPct val="90000"/>
              </a:lnSpc>
              <a:spcBef>
                <a:spcPts val="500"/>
              </a:spcBef>
              <a:buFont typeface="Arial" panose="020B0604020202020204" pitchFamily="34" charset="0"/>
              <a:buChar char="•"/>
            </a:pPr>
            <a:r>
              <a:rPr lang="en-US" sz="2200" dirty="0"/>
              <a:t>Aser (</a:t>
            </a:r>
            <a:r>
              <a:rPr lang="en-US" sz="2200" dirty="0" err="1"/>
              <a:t>Zilpa</a:t>
            </a:r>
            <a:r>
              <a:rPr lang="en-US" sz="2200" dirty="0"/>
              <a:t>)</a:t>
            </a:r>
          </a:p>
          <a:p>
            <a:pPr marL="1082675" lvl="2" indent="-168275" algn="l" rtl="0">
              <a:lnSpc>
                <a:spcPct val="90000"/>
              </a:lnSpc>
              <a:spcBef>
                <a:spcPts val="500"/>
              </a:spcBef>
              <a:buFont typeface="Arial" panose="020B0604020202020204" pitchFamily="34" charset="0"/>
              <a:buChar char="•"/>
            </a:pPr>
            <a:r>
              <a:rPr lang="en-US" sz="2200" dirty="0"/>
              <a:t>Zabulón (Lea)</a:t>
            </a:r>
          </a:p>
          <a:p>
            <a:pPr marL="1082675" lvl="2" indent="-168275" algn="l" rtl="0">
              <a:lnSpc>
                <a:spcPct val="90000"/>
              </a:lnSpc>
              <a:spcBef>
                <a:spcPts val="500"/>
              </a:spcBef>
              <a:buFont typeface="Arial" panose="020B0604020202020204" pitchFamily="34" charset="0"/>
              <a:buChar char="•"/>
            </a:pPr>
            <a:r>
              <a:rPr lang="en-US" sz="2200" dirty="0"/>
              <a:t>Dan (</a:t>
            </a:r>
            <a:r>
              <a:rPr lang="en-US" sz="2200" dirty="0" err="1" smtClean="0"/>
              <a:t>Bilha</a:t>
            </a:r>
            <a:r>
              <a:rPr lang="en-US" sz="2200" dirty="0" smtClean="0"/>
              <a:t>)</a:t>
            </a:r>
            <a:endParaRPr lang="en-US" sz="2200" dirty="0"/>
          </a:p>
          <a:p>
            <a:pPr marL="1082675" lvl="2" indent="-168275" algn="l" rtl="0">
              <a:lnSpc>
                <a:spcPct val="90000"/>
              </a:lnSpc>
              <a:spcBef>
                <a:spcPts val="500"/>
              </a:spcBef>
              <a:buFont typeface="Arial" panose="020B0604020202020204" pitchFamily="34" charset="0"/>
              <a:buChar char="•"/>
            </a:pPr>
            <a:r>
              <a:rPr lang="en-US" sz="2200" dirty="0"/>
              <a:t>Neftalí (Bilha)</a:t>
            </a:r>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pic>
        <p:nvPicPr>
          <p:cNvPr id="1026" name="Picture 2" descr="MONTE EBAL by Claudia Poveda on Prezi Nex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1571" y="3480206"/>
            <a:ext cx="6705600" cy="377190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251234" y="772747"/>
            <a:ext cx="4689231" cy="992579"/>
          </a:xfrm>
          <a:prstGeom prst="rect">
            <a:avLst/>
          </a:prstGeom>
          <a:solidFill>
            <a:schemeClr val="accent1"/>
          </a:solidFill>
        </p:spPr>
        <p:txBody>
          <a:bodyPr wrap="square" rtlCol="0">
            <a:spAutoFit/>
          </a:bodyPr>
          <a:lstStyle/>
          <a:p>
            <a:pPr algn="ctr"/>
            <a:r>
              <a:rPr lang="es-ES" i="1" dirty="0" smtClean="0"/>
              <a:t>UN ANFITEATRO NATURAL</a:t>
            </a:r>
          </a:p>
          <a:p>
            <a:pPr algn="ctr"/>
            <a:r>
              <a:rPr lang="es-ES" sz="1350" dirty="0" smtClean="0"/>
              <a:t>Este valle formaba un anfiteatro natural.  La voz de una persona se podía oír en las dos colinas.  Del mismo modo, los gritos de una multitud en </a:t>
            </a:r>
            <a:r>
              <a:rPr lang="es-ES" sz="1350" dirty="0" err="1" smtClean="0"/>
              <a:t>Gerizim</a:t>
            </a:r>
            <a:r>
              <a:rPr lang="es-ES" sz="1350" dirty="0" smtClean="0"/>
              <a:t> se podía oír en </a:t>
            </a:r>
            <a:r>
              <a:rPr lang="es-ES" sz="1350" dirty="0" err="1" smtClean="0"/>
              <a:t>Ebal</a:t>
            </a:r>
            <a:r>
              <a:rPr lang="es-ES" sz="1350" dirty="0" smtClean="0"/>
              <a:t>, y viceversa.</a:t>
            </a:r>
            <a:endParaRPr lang="en-US" sz="1350" dirty="0"/>
          </a:p>
        </p:txBody>
      </p:sp>
      <p:sp>
        <p:nvSpPr>
          <p:cNvPr id="12" name="TextBox 11"/>
          <p:cNvSpPr txBox="1"/>
          <p:nvPr/>
        </p:nvSpPr>
        <p:spPr>
          <a:xfrm>
            <a:off x="9144000" y="2438400"/>
            <a:ext cx="803031" cy="300082"/>
          </a:xfrm>
          <a:prstGeom prst="rect">
            <a:avLst/>
          </a:prstGeom>
          <a:solidFill>
            <a:schemeClr val="accent1">
              <a:lumMod val="60000"/>
              <a:lumOff val="40000"/>
            </a:schemeClr>
          </a:solidFill>
        </p:spPr>
        <p:txBody>
          <a:bodyPr wrap="square" rtlCol="0">
            <a:spAutoFit/>
          </a:bodyPr>
          <a:lstStyle/>
          <a:p>
            <a:pPr algn="ctr"/>
            <a:r>
              <a:rPr lang="es-ES" sz="1350" dirty="0" err="1" smtClean="0"/>
              <a:t>Siquem</a:t>
            </a:r>
            <a:endParaRPr lang="en-US" sz="1350" dirty="0"/>
          </a:p>
        </p:txBody>
      </p:sp>
    </p:spTree>
    <p:extLst>
      <p:ext uri="{BB962C8B-B14F-4D97-AF65-F5344CB8AC3E}">
        <p14:creationId xmlns:p14="http://schemas.microsoft.com/office/powerpoint/2010/main" val="228156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4" end="14"/>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t>Cumplimiento del </a:t>
            </a:r>
            <a:r>
              <a:rPr lang="en-US" dirty="0" err="1" smtClean="0"/>
              <a:t>capítulo</a:t>
            </a:r>
            <a:r>
              <a:rPr lang="en-US" dirty="0" smtClean="0"/>
              <a:t> </a:t>
            </a:r>
            <a:r>
              <a:rPr lang="en-US" dirty="0"/>
              <a:t>27</a:t>
            </a:r>
          </a:p>
        </p:txBody>
      </p:sp>
      <p:sp>
        <p:nvSpPr>
          <p:cNvPr id="3" name="Content Placeholder 2"/>
          <p:cNvSpPr>
            <a:spLocks noGrp="1"/>
          </p:cNvSpPr>
          <p:nvPr>
            <p:ph idx="1"/>
          </p:nvPr>
        </p:nvSpPr>
        <p:spPr>
          <a:xfrm>
            <a:off x="243396" y="950361"/>
            <a:ext cx="11872404" cy="5691326"/>
          </a:xfrm>
        </p:spPr>
        <p:txBody>
          <a:bodyPr>
            <a:normAutofit lnSpcReduction="10000"/>
          </a:bodyPr>
          <a:lstStyle/>
          <a:p>
            <a:pPr marL="0" indent="0">
              <a:buNone/>
            </a:pPr>
            <a:r>
              <a:rPr lang="es-ES" dirty="0" smtClean="0"/>
              <a:t>Entonces </a:t>
            </a:r>
            <a:r>
              <a:rPr lang="es-ES" dirty="0"/>
              <a:t>Josué edificó un altar al SEÑOR, Dios de Israel, en el monte </a:t>
            </a:r>
            <a:r>
              <a:rPr lang="es-ES" dirty="0" err="1"/>
              <a:t>Ebal</a:t>
            </a:r>
            <a:r>
              <a:rPr lang="es-ES" dirty="0"/>
              <a:t>,  31  </a:t>
            </a:r>
            <a:r>
              <a:rPr lang="es-ES" dirty="0">
                <a:solidFill>
                  <a:srgbClr val="0000CC"/>
                </a:solidFill>
              </a:rPr>
              <a:t>tal como Moisés, siervo del SEÑOR, había ordenado </a:t>
            </a:r>
            <a:r>
              <a:rPr lang="es-ES" dirty="0"/>
              <a:t>a los israelitas, </a:t>
            </a:r>
            <a:r>
              <a:rPr lang="es-ES" dirty="0">
                <a:solidFill>
                  <a:srgbClr val="0000CC"/>
                </a:solidFill>
              </a:rPr>
              <a:t>como está escrito en el libro de la ley de Moisés</a:t>
            </a:r>
            <a:r>
              <a:rPr lang="es-ES" dirty="0"/>
              <a:t>, un altar de piedras sin labrar, sobre las cuales nadie había alzado herramienta de hierro. Sobre él ofrecieron holocaustos al SEÑOR y sacrificaron ofrendas de paz.  32  Allí, sobre las piedras, Josué escribió una copia de </a:t>
            </a:r>
            <a:r>
              <a:rPr lang="es-ES" dirty="0">
                <a:solidFill>
                  <a:srgbClr val="0000CC"/>
                </a:solidFill>
              </a:rPr>
              <a:t>la ley que Moisés había escrito, en presencia de los israelitas</a:t>
            </a:r>
            <a:r>
              <a:rPr lang="es-ES" dirty="0"/>
              <a:t>.  33  Todo Israel, con sus ancianos, oficiales y jueces, estaba de pie a ambos lados del arca, delante de los sacerdotes levitas que llevaban el arca del pacto del SEÑOR, tanto el extranjero como el nativo. La mitad de ellos estaba frente al monte </a:t>
            </a:r>
            <a:r>
              <a:rPr lang="es-ES" dirty="0" err="1"/>
              <a:t>Gerizim</a:t>
            </a:r>
            <a:r>
              <a:rPr lang="es-ES" dirty="0"/>
              <a:t>, y la otra mitad frente al monte </a:t>
            </a:r>
            <a:r>
              <a:rPr lang="es-ES" dirty="0" err="1"/>
              <a:t>Ebal</a:t>
            </a:r>
            <a:r>
              <a:rPr lang="es-ES" dirty="0"/>
              <a:t>, </a:t>
            </a:r>
            <a:r>
              <a:rPr lang="es-ES" dirty="0">
                <a:solidFill>
                  <a:srgbClr val="0000CC"/>
                </a:solidFill>
              </a:rPr>
              <a:t>tal como Moisés, siervo del SEÑOR, había ordenado</a:t>
            </a:r>
            <a:r>
              <a:rPr lang="es-ES" dirty="0"/>
              <a:t> la primera vez, para que bendijeran al pueblo de Israel.  34  Después Josué leyó todas las palabras de la ley, la bendición y la maldición, conforme a todo lo que está escrito en el libro de la ley.  35  No hubo ni una palabra de todo lo que </a:t>
            </a:r>
            <a:r>
              <a:rPr lang="es-ES" dirty="0">
                <a:solidFill>
                  <a:srgbClr val="0000CC"/>
                </a:solidFill>
              </a:rPr>
              <a:t>había ordenado Moisés </a:t>
            </a:r>
            <a:r>
              <a:rPr lang="es-ES" dirty="0"/>
              <a:t>que Josué no leyera delante de toda la asamblea de Israel, incluyendo las mujeres, los niños y los extranjeros que vivían entre ellos</a:t>
            </a:r>
            <a:r>
              <a:rPr lang="es-ES" dirty="0" smtClean="0"/>
              <a:t>. </a:t>
            </a:r>
            <a:r>
              <a:rPr lang="en-US" dirty="0" smtClean="0"/>
              <a:t>(</a:t>
            </a:r>
            <a:r>
              <a:rPr lang="en-US" dirty="0" err="1"/>
              <a:t>Josué</a:t>
            </a:r>
            <a:r>
              <a:rPr lang="en-US" dirty="0"/>
              <a:t> </a:t>
            </a:r>
            <a:r>
              <a:rPr lang="en-US" dirty="0" smtClean="0"/>
              <a:t>8:30-35</a:t>
            </a:r>
            <a:r>
              <a:rPr lang="en-US" dirty="0"/>
              <a:t>)</a:t>
            </a:r>
          </a:p>
        </p:txBody>
      </p:sp>
      <p:sp>
        <p:nvSpPr>
          <p:cNvPr id="4" name="Footer Placeholder 3"/>
          <p:cNvSpPr>
            <a:spLocks noGrp="1"/>
          </p:cNvSpPr>
          <p:nvPr>
            <p:ph type="ftr" sz="quarter" idx="11"/>
          </p:nvPr>
        </p:nvSpPr>
        <p:spPr/>
        <p:txBody>
          <a:bodyPr/>
          <a:lstStyle/>
          <a:p>
            <a:pPr algn="l" rtl="0"/>
            <a:r>
              <a:rPr lang="en-US"/>
              <a:t>Otoño 2016 – Embry Hills</a:t>
            </a:r>
            <a:endParaRPr lang="en-US" dirty="0"/>
          </a:p>
        </p:txBody>
      </p:sp>
      <p:sp>
        <p:nvSpPr>
          <p:cNvPr id="5" name="Slide Number Placeholder 4"/>
          <p:cNvSpPr>
            <a:spLocks noGrp="1"/>
          </p:cNvSpPr>
          <p:nvPr>
            <p:ph type="sldNum" sz="quarter" idx="12"/>
          </p:nvPr>
        </p:nvSpPr>
        <p:spPr/>
        <p:txBody>
          <a:bodyPr/>
          <a:lstStyle/>
          <a:p>
            <a:pPr algn="l" rtl="0"/>
            <a:fld id="{0EA2A63B-FBD4-445B-90B6-CB2DE89400B4}" type="slidenum">
              <a:rPr lang="en-US" smtClean="0"/>
              <a:pPr algn="l" rtl="0"/>
              <a:t>69</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Tree>
    <p:extLst>
      <p:ext uri="{BB962C8B-B14F-4D97-AF65-F5344CB8AC3E}">
        <p14:creationId xmlns:p14="http://schemas.microsoft.com/office/powerpoint/2010/main" val="3562020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1479" y="-1830234"/>
            <a:ext cx="17378880" cy="8526127"/>
          </a:xfrm>
          <a:prstGeom prst="rect">
            <a:avLst/>
          </a:prstGeom>
        </p:spPr>
      </p:pic>
      <p:sp>
        <p:nvSpPr>
          <p:cNvPr id="2" name="Title 1"/>
          <p:cNvSpPr>
            <a:spLocks noGrp="1"/>
          </p:cNvSpPr>
          <p:nvPr>
            <p:ph type="title"/>
          </p:nvPr>
        </p:nvSpPr>
        <p:spPr>
          <a:xfrm>
            <a:off x="135875" y="180343"/>
            <a:ext cx="9434004" cy="496009"/>
          </a:xfrm>
        </p:spPr>
        <p:txBody>
          <a:bodyPr/>
          <a:lstStyle/>
          <a:p>
            <a:pPr algn="l" rtl="0"/>
            <a:r>
              <a:rPr lang="en-US" sz="4400" dirty="0"/>
              <a:t>Cronología del Antiguo Testamento</a:t>
            </a:r>
          </a:p>
        </p:txBody>
      </p:sp>
      <p:sp>
        <p:nvSpPr>
          <p:cNvPr id="4" name="Footer Placeholder 3"/>
          <p:cNvSpPr>
            <a:spLocks noGrp="1"/>
          </p:cNvSpPr>
          <p:nvPr>
            <p:ph type="ftr" sz="quarter" idx="11"/>
          </p:nvPr>
        </p:nvSpPr>
        <p:spPr/>
        <p:txBody>
          <a:bodyPr/>
          <a:lstStyle/>
          <a:p>
            <a:pPr algn="l" rtl="0"/>
            <a:r>
              <a:rPr lang="en-US"/>
              <a:t>Otoño 2016 – Embry Hills</a:t>
            </a:r>
            <a:endParaRPr lang="en-US" dirty="0"/>
          </a:p>
        </p:txBody>
      </p:sp>
      <p:sp>
        <p:nvSpPr>
          <p:cNvPr id="5" name="Slide Number Placeholder 4"/>
          <p:cNvSpPr>
            <a:spLocks noGrp="1"/>
          </p:cNvSpPr>
          <p:nvPr>
            <p:ph type="sldNum" sz="quarter" idx="12"/>
          </p:nvPr>
        </p:nvSpPr>
        <p:spPr/>
        <p:txBody>
          <a:bodyPr/>
          <a:lstStyle/>
          <a:p>
            <a:fld id="{0EA2A63B-FBD4-445B-90B6-CB2DE89400B4}" type="slidenum">
              <a:rPr lang="en-US" smtClean="0"/>
              <a:pPr algn="l" rtl="0"/>
              <a:t>7</a:t>
            </a:fld>
            <a:endParaRPr lang="en-US"/>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Tree>
    <p:extLst>
      <p:ext uri="{BB962C8B-B14F-4D97-AF65-F5344CB8AC3E}">
        <p14:creationId xmlns:p14="http://schemas.microsoft.com/office/powerpoint/2010/main" val="197559281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t>Capítulo 27 - Maldiciones</a:t>
            </a:r>
          </a:p>
        </p:txBody>
      </p:sp>
      <p:sp>
        <p:nvSpPr>
          <p:cNvPr id="3" name="Content Placeholder 2"/>
          <p:cNvSpPr>
            <a:spLocks noGrp="1"/>
          </p:cNvSpPr>
          <p:nvPr>
            <p:ph idx="1"/>
          </p:nvPr>
        </p:nvSpPr>
        <p:spPr>
          <a:xfrm>
            <a:off x="2667001" y="914400"/>
            <a:ext cx="7315200" cy="5638800"/>
          </a:xfrm>
        </p:spPr>
        <p:txBody>
          <a:bodyPr>
            <a:normAutofit lnSpcReduction="10000"/>
          </a:bodyPr>
          <a:lstStyle/>
          <a:p>
            <a:pPr marL="0" indent="0">
              <a:buNone/>
            </a:pPr>
            <a:r>
              <a:rPr lang="en-US" dirty="0"/>
              <a:t>15 </a:t>
            </a:r>
            <a:r>
              <a:rPr lang="en-US" dirty="0" smtClean="0"/>
              <a:t>– </a:t>
            </a:r>
            <a:r>
              <a:rPr lang="en-US" dirty="0" err="1" smtClean="0"/>
              <a:t>Idolatría</a:t>
            </a:r>
            <a:r>
              <a:rPr lang="en-US" dirty="0" smtClean="0"/>
              <a:t> </a:t>
            </a:r>
            <a:r>
              <a:rPr lang="en-US" dirty="0" err="1" smtClean="0">
                <a:solidFill>
                  <a:srgbClr val="FF0000"/>
                </a:solidFill>
              </a:rPr>
              <a:t>secreta</a:t>
            </a:r>
            <a:endParaRPr lang="en-US" dirty="0"/>
          </a:p>
          <a:p>
            <a:pPr marL="0" indent="0" algn="l" rtl="0">
              <a:buNone/>
            </a:pPr>
            <a:r>
              <a:rPr lang="en-US" dirty="0"/>
              <a:t>16 – Trata a los padres con desprecio</a:t>
            </a:r>
          </a:p>
          <a:p>
            <a:pPr marL="0" indent="0" algn="l" rtl="0">
              <a:buNone/>
            </a:pPr>
            <a:r>
              <a:rPr lang="en-US" dirty="0"/>
              <a:t>17 – Mueve el </a:t>
            </a:r>
            <a:r>
              <a:rPr lang="en-US" dirty="0" err="1" smtClean="0"/>
              <a:t>lindero</a:t>
            </a:r>
            <a:r>
              <a:rPr lang="en-US" dirty="0" smtClean="0"/>
              <a:t> del </a:t>
            </a:r>
            <a:r>
              <a:rPr lang="en-US" dirty="0" err="1" smtClean="0"/>
              <a:t>vecino</a:t>
            </a:r>
            <a:endParaRPr lang="en-US" dirty="0"/>
          </a:p>
          <a:p>
            <a:pPr marL="0" indent="0" algn="l" rtl="0">
              <a:buNone/>
            </a:pPr>
            <a:r>
              <a:rPr lang="en-US" dirty="0"/>
              <a:t>18 – </a:t>
            </a:r>
            <a:r>
              <a:rPr lang="en-US" dirty="0" err="1"/>
              <a:t>Hace</a:t>
            </a:r>
            <a:r>
              <a:rPr lang="en-US" dirty="0"/>
              <a:t> </a:t>
            </a:r>
            <a:r>
              <a:rPr lang="en-US" dirty="0" smtClean="0"/>
              <a:t>al </a:t>
            </a:r>
            <a:r>
              <a:rPr lang="en-US" dirty="0" err="1" smtClean="0"/>
              <a:t>ciego</a:t>
            </a:r>
            <a:r>
              <a:rPr lang="en-US" dirty="0" smtClean="0"/>
              <a:t> </a:t>
            </a:r>
            <a:r>
              <a:rPr lang="en-US" dirty="0" err="1" smtClean="0"/>
              <a:t>errar</a:t>
            </a:r>
            <a:r>
              <a:rPr lang="en-US" dirty="0" smtClean="0"/>
              <a:t> </a:t>
            </a:r>
            <a:r>
              <a:rPr lang="en-US" dirty="0" err="1" smtClean="0"/>
              <a:t>en</a:t>
            </a:r>
            <a:r>
              <a:rPr lang="en-US" dirty="0" smtClean="0"/>
              <a:t> el </a:t>
            </a:r>
            <a:r>
              <a:rPr lang="en-US" dirty="0" err="1" smtClean="0"/>
              <a:t>camino</a:t>
            </a:r>
            <a:endParaRPr lang="en-US" dirty="0"/>
          </a:p>
          <a:p>
            <a:pPr marL="0" indent="0" algn="l" rtl="0">
              <a:buNone/>
            </a:pPr>
            <a:r>
              <a:rPr lang="en-US" dirty="0"/>
              <a:t>19 – Injusto para los desfavorecidos</a:t>
            </a:r>
          </a:p>
          <a:p>
            <a:pPr marL="0" indent="0" algn="l" rtl="0">
              <a:buNone/>
            </a:pPr>
            <a:r>
              <a:rPr lang="en-US" dirty="0"/>
              <a:t>20 – Se acuesta con la esposa del padre</a:t>
            </a:r>
          </a:p>
          <a:p>
            <a:pPr marL="0" indent="0" algn="l" rtl="0">
              <a:buNone/>
            </a:pPr>
            <a:r>
              <a:rPr lang="en-US" dirty="0"/>
              <a:t>21 – Se acuesta con un animal</a:t>
            </a:r>
          </a:p>
          <a:p>
            <a:pPr marL="0" indent="0" algn="l" rtl="0">
              <a:buNone/>
            </a:pPr>
            <a:r>
              <a:rPr lang="en-US" dirty="0"/>
              <a:t>22 – Se acuesta con la hermana</a:t>
            </a:r>
          </a:p>
          <a:p>
            <a:pPr marL="0" indent="0" algn="l" rtl="0">
              <a:buNone/>
            </a:pPr>
            <a:r>
              <a:rPr lang="en-US" dirty="0"/>
              <a:t>23 – Se acuesta con la suegra</a:t>
            </a:r>
          </a:p>
          <a:p>
            <a:pPr marL="0" indent="0" algn="l" rtl="0">
              <a:buNone/>
            </a:pPr>
            <a:r>
              <a:rPr lang="en-US" dirty="0"/>
              <a:t>24 – Ataca al </a:t>
            </a:r>
            <a:r>
              <a:rPr lang="en-US" dirty="0" err="1" smtClean="0"/>
              <a:t>vecino</a:t>
            </a:r>
            <a:r>
              <a:rPr lang="en-US" dirty="0" smtClean="0"/>
              <a:t> </a:t>
            </a:r>
            <a:r>
              <a:rPr lang="en-US" dirty="0" err="1" smtClean="0">
                <a:solidFill>
                  <a:srgbClr val="FF0000"/>
                </a:solidFill>
              </a:rPr>
              <a:t>en</a:t>
            </a:r>
            <a:r>
              <a:rPr lang="en-US" dirty="0" smtClean="0">
                <a:solidFill>
                  <a:srgbClr val="FF0000"/>
                </a:solidFill>
              </a:rPr>
              <a:t> </a:t>
            </a:r>
            <a:r>
              <a:rPr lang="en-US" dirty="0" err="1" smtClean="0">
                <a:solidFill>
                  <a:srgbClr val="FF0000"/>
                </a:solidFill>
              </a:rPr>
              <a:t>secreto</a:t>
            </a:r>
            <a:endParaRPr lang="en-US" dirty="0">
              <a:solidFill>
                <a:srgbClr val="FF0000"/>
              </a:solidFill>
            </a:endParaRPr>
          </a:p>
          <a:p>
            <a:pPr marL="0" indent="0" algn="l" rtl="0">
              <a:buNone/>
            </a:pPr>
            <a:r>
              <a:rPr lang="en-US" dirty="0"/>
              <a:t>25 – Acepta un soborno para asesinar</a:t>
            </a:r>
          </a:p>
          <a:p>
            <a:pPr marL="0" indent="0" algn="l" rtl="0">
              <a:buNone/>
            </a:pPr>
            <a:r>
              <a:rPr lang="en-US" dirty="0"/>
              <a:t>26 – No observa todas las palabras de esta ley</a:t>
            </a:r>
          </a:p>
          <a:p>
            <a:pPr marL="0" indent="0" algn="l" rtl="0">
              <a:buNone/>
            </a:pPr>
            <a:endParaRPr lang="en-US" dirty="0"/>
          </a:p>
        </p:txBody>
      </p:sp>
      <p:sp>
        <p:nvSpPr>
          <p:cNvPr id="4" name="Footer Placeholder 3"/>
          <p:cNvSpPr>
            <a:spLocks noGrp="1"/>
          </p:cNvSpPr>
          <p:nvPr>
            <p:ph type="ftr" sz="quarter" idx="11"/>
          </p:nvPr>
        </p:nvSpPr>
        <p:spPr/>
        <p:txBody>
          <a:bodyPr/>
          <a:lstStyle/>
          <a:p>
            <a:pPr algn="l" rtl="0"/>
            <a:r>
              <a:rPr lang="en-US"/>
              <a:t>Otoño 2016 – Embry Hills</a:t>
            </a:r>
            <a:endParaRPr lang="en-US" dirty="0"/>
          </a:p>
        </p:txBody>
      </p:sp>
      <p:sp>
        <p:nvSpPr>
          <p:cNvPr id="5" name="Slide Number Placeholder 4"/>
          <p:cNvSpPr>
            <a:spLocks noGrp="1"/>
          </p:cNvSpPr>
          <p:nvPr>
            <p:ph type="sldNum" sz="quarter" idx="12"/>
          </p:nvPr>
        </p:nvSpPr>
        <p:spPr/>
        <p:txBody>
          <a:bodyPr/>
          <a:lstStyle/>
          <a:p>
            <a:pPr algn="l" rtl="0"/>
            <a:fld id="{0EA2A63B-FBD4-445B-90B6-CB2DE89400B4}" type="slidenum">
              <a:rPr lang="en-US" smtClean="0"/>
              <a:pPr algn="l" rtl="0"/>
              <a:t>70</a:t>
            </a:fld>
            <a:endParaRPr lang="en-US"/>
          </a:p>
        </p:txBody>
      </p:sp>
      <p:sp>
        <p:nvSpPr>
          <p:cNvPr id="6" name="TextBox 5"/>
          <p:cNvSpPr txBox="1"/>
          <p:nvPr/>
        </p:nvSpPr>
        <p:spPr>
          <a:xfrm>
            <a:off x="1371600" y="887896"/>
            <a:ext cx="1190069" cy="461665"/>
          </a:xfrm>
          <a:prstGeom prst="rect">
            <a:avLst/>
          </a:prstGeom>
          <a:noFill/>
        </p:spPr>
        <p:txBody>
          <a:bodyPr wrap="none" rtlCol="0">
            <a:spAutoFit/>
          </a:bodyPr>
          <a:lstStyle/>
          <a:p>
            <a:pPr algn="l" rtl="0"/>
            <a:r>
              <a:rPr lang="en-US" sz="2400" b="1" i="1" dirty="0">
                <a:solidFill>
                  <a:srgbClr val="0000CC"/>
                </a:solidFill>
              </a:rPr>
              <a:t>Idolatría</a:t>
            </a:r>
          </a:p>
        </p:txBody>
      </p:sp>
      <p:sp>
        <p:nvSpPr>
          <p:cNvPr id="7" name="TextBox 6"/>
          <p:cNvSpPr txBox="1"/>
          <p:nvPr/>
        </p:nvSpPr>
        <p:spPr>
          <a:xfrm>
            <a:off x="1371600" y="1349561"/>
            <a:ext cx="1231043" cy="461665"/>
          </a:xfrm>
          <a:prstGeom prst="rect">
            <a:avLst/>
          </a:prstGeom>
          <a:noFill/>
        </p:spPr>
        <p:txBody>
          <a:bodyPr wrap="none" rtlCol="0">
            <a:spAutoFit/>
          </a:bodyPr>
          <a:lstStyle/>
          <a:p>
            <a:pPr algn="l" rtl="0"/>
            <a:r>
              <a:rPr lang="en-US" sz="2400" b="1" i="1" dirty="0">
                <a:solidFill>
                  <a:srgbClr val="0000CC"/>
                </a:solidFill>
              </a:rPr>
              <a:t>Actitud</a:t>
            </a:r>
          </a:p>
        </p:txBody>
      </p:sp>
      <p:sp>
        <p:nvSpPr>
          <p:cNvPr id="8" name="TextBox 7"/>
          <p:cNvSpPr txBox="1"/>
          <p:nvPr/>
        </p:nvSpPr>
        <p:spPr>
          <a:xfrm>
            <a:off x="1403778" y="1798414"/>
            <a:ext cx="1003801" cy="461665"/>
          </a:xfrm>
          <a:prstGeom prst="rect">
            <a:avLst/>
          </a:prstGeom>
          <a:noFill/>
        </p:spPr>
        <p:txBody>
          <a:bodyPr wrap="none" rtlCol="0">
            <a:spAutoFit/>
          </a:bodyPr>
          <a:lstStyle/>
          <a:p>
            <a:pPr algn="l" rtl="0"/>
            <a:r>
              <a:rPr lang="en-US" sz="2400" b="1" i="1" dirty="0">
                <a:solidFill>
                  <a:srgbClr val="0000CC"/>
                </a:solidFill>
              </a:rPr>
              <a:t>Acción</a:t>
            </a:r>
          </a:p>
        </p:txBody>
      </p:sp>
      <p:sp>
        <p:nvSpPr>
          <p:cNvPr id="9" name="TextBox 8"/>
          <p:cNvSpPr txBox="1"/>
          <p:nvPr/>
        </p:nvSpPr>
        <p:spPr>
          <a:xfrm>
            <a:off x="1371600" y="2247267"/>
            <a:ext cx="1093569" cy="461665"/>
          </a:xfrm>
          <a:prstGeom prst="rect">
            <a:avLst/>
          </a:prstGeom>
          <a:noFill/>
        </p:spPr>
        <p:txBody>
          <a:bodyPr wrap="none" rtlCol="0">
            <a:spAutoFit/>
          </a:bodyPr>
          <a:lstStyle/>
          <a:p>
            <a:pPr algn="l" rtl="0"/>
            <a:r>
              <a:rPr lang="en-US" sz="2400" b="1" i="1" dirty="0">
                <a:solidFill>
                  <a:srgbClr val="0000CC"/>
                </a:solidFill>
              </a:rPr>
              <a:t>Crueldad</a:t>
            </a:r>
          </a:p>
        </p:txBody>
      </p:sp>
      <p:sp>
        <p:nvSpPr>
          <p:cNvPr id="10" name="TextBox 9"/>
          <p:cNvSpPr txBox="1"/>
          <p:nvPr/>
        </p:nvSpPr>
        <p:spPr>
          <a:xfrm>
            <a:off x="1358893" y="2683308"/>
            <a:ext cx="1093569" cy="461665"/>
          </a:xfrm>
          <a:prstGeom prst="rect">
            <a:avLst/>
          </a:prstGeom>
          <a:noFill/>
        </p:spPr>
        <p:txBody>
          <a:bodyPr wrap="none" rtlCol="0">
            <a:spAutoFit/>
          </a:bodyPr>
          <a:lstStyle/>
          <a:p>
            <a:pPr algn="l" rtl="0"/>
            <a:r>
              <a:rPr lang="en-US" sz="2400" b="1" i="1" dirty="0">
                <a:solidFill>
                  <a:srgbClr val="0000CC"/>
                </a:solidFill>
              </a:rPr>
              <a:t>Crueldad</a:t>
            </a:r>
          </a:p>
        </p:txBody>
      </p:sp>
      <p:sp>
        <p:nvSpPr>
          <p:cNvPr id="11" name="TextBox 10"/>
          <p:cNvSpPr txBox="1"/>
          <p:nvPr/>
        </p:nvSpPr>
        <p:spPr>
          <a:xfrm>
            <a:off x="1071691" y="3200400"/>
            <a:ext cx="1595309" cy="461665"/>
          </a:xfrm>
          <a:prstGeom prst="rect">
            <a:avLst/>
          </a:prstGeom>
          <a:noFill/>
        </p:spPr>
        <p:txBody>
          <a:bodyPr wrap="none" rtlCol="0">
            <a:spAutoFit/>
          </a:bodyPr>
          <a:lstStyle/>
          <a:p>
            <a:pPr algn="l" rtl="0"/>
            <a:r>
              <a:rPr lang="en-US" sz="2400" b="1" i="1" dirty="0">
                <a:solidFill>
                  <a:srgbClr val="0000CC"/>
                </a:solidFill>
              </a:rPr>
              <a:t>Inmoralidad</a:t>
            </a:r>
          </a:p>
        </p:txBody>
      </p:sp>
      <p:sp>
        <p:nvSpPr>
          <p:cNvPr id="12" name="TextBox 11"/>
          <p:cNvSpPr txBox="1"/>
          <p:nvPr/>
        </p:nvSpPr>
        <p:spPr>
          <a:xfrm>
            <a:off x="1069278" y="3689976"/>
            <a:ext cx="1595309" cy="461665"/>
          </a:xfrm>
          <a:prstGeom prst="rect">
            <a:avLst/>
          </a:prstGeom>
          <a:noFill/>
        </p:spPr>
        <p:txBody>
          <a:bodyPr wrap="none" rtlCol="0">
            <a:spAutoFit/>
          </a:bodyPr>
          <a:lstStyle/>
          <a:p>
            <a:pPr algn="l" rtl="0"/>
            <a:r>
              <a:rPr lang="en-US" sz="2400" b="1" i="1" dirty="0">
                <a:solidFill>
                  <a:srgbClr val="0000CC"/>
                </a:solidFill>
              </a:rPr>
              <a:t>Inmoralidad</a:t>
            </a:r>
          </a:p>
        </p:txBody>
      </p:sp>
      <p:sp>
        <p:nvSpPr>
          <p:cNvPr id="13" name="TextBox 12"/>
          <p:cNvSpPr txBox="1"/>
          <p:nvPr/>
        </p:nvSpPr>
        <p:spPr>
          <a:xfrm>
            <a:off x="1069278" y="4151641"/>
            <a:ext cx="1595309" cy="461665"/>
          </a:xfrm>
          <a:prstGeom prst="rect">
            <a:avLst/>
          </a:prstGeom>
          <a:noFill/>
        </p:spPr>
        <p:txBody>
          <a:bodyPr wrap="none" rtlCol="0">
            <a:spAutoFit/>
          </a:bodyPr>
          <a:lstStyle/>
          <a:p>
            <a:pPr algn="l" rtl="0"/>
            <a:r>
              <a:rPr lang="en-US" sz="2400" b="1" i="1" dirty="0">
                <a:solidFill>
                  <a:srgbClr val="0000CC"/>
                </a:solidFill>
              </a:rPr>
              <a:t>Inmoralidad</a:t>
            </a:r>
          </a:p>
        </p:txBody>
      </p:sp>
      <p:sp>
        <p:nvSpPr>
          <p:cNvPr id="14" name="TextBox 13"/>
          <p:cNvSpPr txBox="1"/>
          <p:nvPr/>
        </p:nvSpPr>
        <p:spPr>
          <a:xfrm>
            <a:off x="1039512" y="4613306"/>
            <a:ext cx="1595309" cy="461665"/>
          </a:xfrm>
          <a:prstGeom prst="rect">
            <a:avLst/>
          </a:prstGeom>
          <a:noFill/>
        </p:spPr>
        <p:txBody>
          <a:bodyPr wrap="none" rtlCol="0">
            <a:spAutoFit/>
          </a:bodyPr>
          <a:lstStyle/>
          <a:p>
            <a:pPr algn="l" rtl="0"/>
            <a:r>
              <a:rPr lang="en-US" sz="2400" b="1" i="1" dirty="0">
                <a:solidFill>
                  <a:srgbClr val="0000CC"/>
                </a:solidFill>
              </a:rPr>
              <a:t>Inmoralidad</a:t>
            </a:r>
          </a:p>
        </p:txBody>
      </p:sp>
      <p:sp>
        <p:nvSpPr>
          <p:cNvPr id="15" name="TextBox 14"/>
          <p:cNvSpPr txBox="1"/>
          <p:nvPr/>
        </p:nvSpPr>
        <p:spPr>
          <a:xfrm>
            <a:off x="1358892" y="5102882"/>
            <a:ext cx="1093569" cy="461665"/>
          </a:xfrm>
          <a:prstGeom prst="rect">
            <a:avLst/>
          </a:prstGeom>
          <a:noFill/>
        </p:spPr>
        <p:txBody>
          <a:bodyPr wrap="none" rtlCol="0">
            <a:spAutoFit/>
          </a:bodyPr>
          <a:lstStyle/>
          <a:p>
            <a:pPr algn="l" rtl="0"/>
            <a:r>
              <a:rPr lang="en-US" sz="2400" b="1" i="1" dirty="0">
                <a:solidFill>
                  <a:srgbClr val="0000CC"/>
                </a:solidFill>
              </a:rPr>
              <a:t>Crueldad</a:t>
            </a:r>
          </a:p>
        </p:txBody>
      </p:sp>
      <p:sp>
        <p:nvSpPr>
          <p:cNvPr id="16" name="TextBox 15"/>
          <p:cNvSpPr txBox="1"/>
          <p:nvPr/>
        </p:nvSpPr>
        <p:spPr>
          <a:xfrm>
            <a:off x="1358891" y="5536636"/>
            <a:ext cx="1093569" cy="461665"/>
          </a:xfrm>
          <a:prstGeom prst="rect">
            <a:avLst/>
          </a:prstGeom>
          <a:noFill/>
        </p:spPr>
        <p:txBody>
          <a:bodyPr wrap="none" rtlCol="0">
            <a:spAutoFit/>
          </a:bodyPr>
          <a:lstStyle/>
          <a:p>
            <a:pPr algn="l" rtl="0"/>
            <a:r>
              <a:rPr lang="en-US" sz="2400" b="1" i="1" dirty="0">
                <a:solidFill>
                  <a:srgbClr val="0000CC"/>
                </a:solidFill>
              </a:rPr>
              <a:t>Crueldad</a:t>
            </a:r>
          </a:p>
        </p:txBody>
      </p:sp>
      <p:sp>
        <p:nvSpPr>
          <p:cNvPr id="17" name="Rectangle 16"/>
          <p:cNvSpPr/>
          <p:nvPr/>
        </p:nvSpPr>
        <p:spPr>
          <a:xfrm>
            <a:off x="8342290" y="3623458"/>
            <a:ext cx="3798666" cy="2308324"/>
          </a:xfrm>
          <a:prstGeom prst="rect">
            <a:avLst/>
          </a:prstGeom>
          <a:solidFill>
            <a:srgbClr val="FFFF00"/>
          </a:solidFill>
          <a:ln>
            <a:solidFill>
              <a:schemeClr val="tx1"/>
            </a:solidFill>
          </a:ln>
          <a:effectLst>
            <a:outerShdw blurRad="50800" dist="38100" dir="2700000" algn="tl" rotWithShape="0">
              <a:prstClr val="black">
                <a:alpha val="40000"/>
              </a:prstClr>
            </a:outerShdw>
          </a:effectLst>
        </p:spPr>
        <p:txBody>
          <a:bodyPr wrap="square">
            <a:spAutoFit/>
          </a:bodyPr>
          <a:lstStyle/>
          <a:p>
            <a:r>
              <a:rPr lang="es-ES" dirty="0">
                <a:solidFill>
                  <a:srgbClr val="000000"/>
                </a:solidFill>
                <a:latin typeface="Helvetica Neue"/>
              </a:rPr>
              <a:t>Porque todos los que son de las obras de la ley están bajo maldición, pues escrito está: </a:t>
            </a:r>
            <a:r>
              <a:rPr lang="es-ES" b="1" dirty="0">
                <a:solidFill>
                  <a:srgbClr val="0000CC"/>
                </a:solidFill>
                <a:latin typeface="Helvetica Neue"/>
              </a:rPr>
              <a:t>«MALDITO TODO EL QUE NO PERMANECE EN TODAS LAS COSAS ESCRITAS EN EL LIBRO DE LA LEY, PARA HACERLAS</a:t>
            </a:r>
            <a:r>
              <a:rPr lang="es-ES" b="1" dirty="0" smtClean="0">
                <a:solidFill>
                  <a:srgbClr val="0000CC"/>
                </a:solidFill>
                <a:latin typeface="Helvetica Neue"/>
              </a:rPr>
              <a:t>» </a:t>
            </a:r>
            <a:r>
              <a:rPr lang="en-US" dirty="0" smtClean="0">
                <a:solidFill>
                  <a:srgbClr val="000000"/>
                </a:solidFill>
                <a:latin typeface="Helvetica Neue"/>
              </a:rPr>
              <a:t>(</a:t>
            </a:r>
            <a:r>
              <a:rPr lang="en-US" dirty="0">
                <a:solidFill>
                  <a:srgbClr val="000000"/>
                </a:solidFill>
                <a:latin typeface="Helvetica Neue"/>
              </a:rPr>
              <a:t>Gálatas 3:10)</a:t>
            </a:r>
            <a:endParaRPr lang="en-US" dirty="0"/>
          </a:p>
        </p:txBody>
      </p:sp>
      <p:sp>
        <p:nvSpPr>
          <p:cNvPr id="18" name="Freeform 17"/>
          <p:cNvSpPr/>
          <p:nvPr/>
        </p:nvSpPr>
        <p:spPr>
          <a:xfrm>
            <a:off x="9563670" y="5867399"/>
            <a:ext cx="1240726" cy="685801"/>
          </a:xfrm>
          <a:custGeom>
            <a:avLst/>
            <a:gdLst>
              <a:gd name="connsiteX0" fmla="*/ 0 w 1240726"/>
              <a:gd name="connsiteY0" fmla="*/ 367748 h 567655"/>
              <a:gd name="connsiteX1" fmla="*/ 1182756 w 1240726"/>
              <a:gd name="connsiteY1" fmla="*/ 566530 h 567655"/>
              <a:gd name="connsiteX2" fmla="*/ 1053547 w 1240726"/>
              <a:gd name="connsiteY2" fmla="*/ 288235 h 567655"/>
              <a:gd name="connsiteX3" fmla="*/ 1013791 w 1240726"/>
              <a:gd name="connsiteY3" fmla="*/ 0 h 567655"/>
            </a:gdLst>
            <a:ahLst/>
            <a:cxnLst>
              <a:cxn ang="0">
                <a:pos x="connsiteX0" y="connsiteY0"/>
              </a:cxn>
              <a:cxn ang="0">
                <a:pos x="connsiteX1" y="connsiteY1"/>
              </a:cxn>
              <a:cxn ang="0">
                <a:pos x="connsiteX2" y="connsiteY2"/>
              </a:cxn>
              <a:cxn ang="0">
                <a:pos x="connsiteX3" y="connsiteY3"/>
              </a:cxn>
            </a:cxnLst>
            <a:rect l="l" t="t" r="r" b="b"/>
            <a:pathLst>
              <a:path w="1240726" h="567655">
                <a:moveTo>
                  <a:pt x="0" y="367748"/>
                </a:moveTo>
                <a:cubicBezTo>
                  <a:pt x="503582" y="473765"/>
                  <a:pt x="1007165" y="579782"/>
                  <a:pt x="1182756" y="566530"/>
                </a:cubicBezTo>
                <a:cubicBezTo>
                  <a:pt x="1358347" y="553278"/>
                  <a:pt x="1081708" y="382657"/>
                  <a:pt x="1053547" y="288235"/>
                </a:cubicBezTo>
                <a:cubicBezTo>
                  <a:pt x="1025386" y="193813"/>
                  <a:pt x="1019588" y="96906"/>
                  <a:pt x="1013791" y="0"/>
                </a:cubicBezTo>
              </a:path>
            </a:pathLst>
          </a:custGeom>
          <a:noFill/>
          <a:ln w="38100">
            <a:headEnd type="none" w="med" len="med"/>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pic>
        <p:nvPicPr>
          <p:cNvPr id="19" name="Picture 18"/>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Tree>
    <p:extLst>
      <p:ext uri="{BB962C8B-B14F-4D97-AF65-F5344CB8AC3E}">
        <p14:creationId xmlns:p14="http://schemas.microsoft.com/office/powerpoint/2010/main" val="379009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animBg="1"/>
      <p:bldP spid="18"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sz="4000" dirty="0"/>
              <a:t>Capítulo 28 – Bendiciones y Maldiciones</a:t>
            </a:r>
          </a:p>
        </p:txBody>
      </p:sp>
      <p:sp>
        <p:nvSpPr>
          <p:cNvPr id="6" name="Content Placeholder 5"/>
          <p:cNvSpPr>
            <a:spLocks noGrp="1"/>
          </p:cNvSpPr>
          <p:nvPr>
            <p:ph sz="half" idx="2"/>
          </p:nvPr>
        </p:nvSpPr>
        <p:spPr>
          <a:xfrm>
            <a:off x="5562600" y="685800"/>
            <a:ext cx="6553200" cy="6019800"/>
          </a:xfrm>
        </p:spPr>
        <p:txBody>
          <a:bodyPr>
            <a:normAutofit fontScale="47500" lnSpcReduction="20000"/>
          </a:bodyPr>
          <a:lstStyle/>
          <a:p>
            <a:pPr marL="0" indent="0" algn="l" rtl="0">
              <a:buNone/>
            </a:pPr>
            <a:r>
              <a:rPr lang="en-US" sz="3800" b="1" dirty="0" err="1" smtClean="0">
                <a:solidFill>
                  <a:srgbClr val="0000CC"/>
                </a:solidFill>
              </a:rPr>
              <a:t>Maldiciones</a:t>
            </a:r>
            <a:endParaRPr lang="en-US" dirty="0"/>
          </a:p>
          <a:p>
            <a:pPr marL="0" indent="0">
              <a:buNone/>
            </a:pPr>
            <a:r>
              <a:rPr lang="en-US" dirty="0"/>
              <a:t>43 – </a:t>
            </a:r>
            <a:r>
              <a:rPr lang="es-ES" dirty="0" smtClean="0"/>
              <a:t>»El </a:t>
            </a:r>
            <a:r>
              <a:rPr lang="es-ES" dirty="0"/>
              <a:t>extranjero que esté en medio de ti se elevará sobre ti cada vez más alto, pero tú descenderás cada vez más bajo. </a:t>
            </a:r>
            <a:r>
              <a:rPr lang="en-US" dirty="0"/>
              <a:t/>
            </a:r>
            <a:br>
              <a:rPr lang="en-US" dirty="0"/>
            </a:br>
            <a:endParaRPr lang="en-US" dirty="0"/>
          </a:p>
          <a:p>
            <a:pPr marL="0" indent="0" algn="l" rtl="0">
              <a:buNone/>
            </a:pPr>
            <a:r>
              <a:rPr lang="en-US" dirty="0" smtClean="0"/>
              <a:t>15-19</a:t>
            </a:r>
            <a:br>
              <a:rPr lang="en-US" dirty="0" smtClean="0"/>
            </a:br>
            <a:r>
              <a:rPr lang="es-ES" sz="2500" dirty="0" smtClean="0"/>
              <a:t>15 </a:t>
            </a:r>
            <a:r>
              <a:rPr lang="es-ES" sz="2500" dirty="0"/>
              <a:t>»Pero sucederá que si no obedeces al SEÑOR tu Dios, y no guardas todos Sus mandamientos y estatutos que hoy te ordeno, vendrán sobre ti todas estas maldiciones y te alcanzarán:  </a:t>
            </a:r>
            <a:endParaRPr lang="es-ES" sz="2500" dirty="0" smtClean="0"/>
          </a:p>
          <a:p>
            <a:pPr marL="0" indent="0" algn="l" rtl="0">
              <a:buNone/>
            </a:pPr>
            <a:r>
              <a:rPr lang="es-ES" sz="2500" dirty="0" smtClean="0"/>
              <a:t>16  »</a:t>
            </a:r>
            <a:r>
              <a:rPr lang="es-ES" sz="2500" dirty="0"/>
              <a:t>Maldito serás en la ciudad, y maldito serás en el campo.  </a:t>
            </a:r>
            <a:endParaRPr lang="es-ES" sz="2500" dirty="0" smtClean="0"/>
          </a:p>
          <a:p>
            <a:pPr marL="0" indent="0" algn="l" rtl="0">
              <a:buNone/>
            </a:pPr>
            <a:r>
              <a:rPr lang="es-ES" sz="2500" dirty="0" smtClean="0"/>
              <a:t>17  »</a:t>
            </a:r>
            <a:r>
              <a:rPr lang="es-ES" sz="2500" dirty="0"/>
              <a:t>Malditas serán tu canasta y tu artesa.  </a:t>
            </a:r>
            <a:endParaRPr lang="es-ES" sz="2500" dirty="0" smtClean="0"/>
          </a:p>
          <a:p>
            <a:pPr marL="0" indent="0" algn="l" rtl="0">
              <a:buNone/>
            </a:pPr>
            <a:r>
              <a:rPr lang="es-ES" sz="2500" dirty="0" smtClean="0"/>
              <a:t>18  »</a:t>
            </a:r>
            <a:r>
              <a:rPr lang="es-ES" sz="2500" dirty="0"/>
              <a:t>Maldito el fruto de tu vientre y el producto de tu suelo, el aumento de tu ganado y las crías de tu rebaño.  </a:t>
            </a:r>
            <a:endParaRPr lang="es-ES" sz="2500" dirty="0" smtClean="0"/>
          </a:p>
          <a:p>
            <a:pPr marL="0" indent="0" algn="l" rtl="0">
              <a:buNone/>
            </a:pPr>
            <a:r>
              <a:rPr lang="es-ES" sz="2500" dirty="0" smtClean="0"/>
              <a:t>19  </a:t>
            </a:r>
            <a:r>
              <a:rPr lang="es-ES" sz="2500" dirty="0"/>
              <a:t>»Maldito serás cuando entres y maldito serás cuando salgas.</a:t>
            </a:r>
            <a:r>
              <a:rPr lang="en-US" sz="2500" dirty="0"/>
              <a:t/>
            </a:r>
            <a:br>
              <a:rPr lang="en-US" sz="2500" dirty="0"/>
            </a:br>
            <a:endParaRPr lang="en-US" sz="2500" dirty="0"/>
          </a:p>
          <a:p>
            <a:pPr marL="0" indent="0">
              <a:buNone/>
            </a:pPr>
            <a:r>
              <a:rPr lang="en-US" dirty="0"/>
              <a:t>25 - </a:t>
            </a:r>
            <a:r>
              <a:rPr lang="es-ES" dirty="0"/>
              <a:t>El SEÑOR hará que seas derrotado delante de tus enemigos; saldrás contra ellos por un camino, pero huirás por siete caminos delante de ellos, y serás ejemplo de terror para todos los reinos de la tierra. </a:t>
            </a:r>
            <a:endParaRPr lang="es-ES" dirty="0" smtClean="0"/>
          </a:p>
          <a:p>
            <a:pPr marL="0" indent="0">
              <a:buNone/>
            </a:pPr>
            <a:r>
              <a:rPr lang="en-US" dirty="0" smtClean="0"/>
              <a:t>38-40 </a:t>
            </a:r>
            <a:r>
              <a:rPr lang="en-US" dirty="0"/>
              <a:t>- </a:t>
            </a:r>
            <a:r>
              <a:rPr lang="es-ES" dirty="0"/>
              <a:t>»Sacarás mucha semilla al campo, pero recogerás poco, porque la langosta la devorará. </a:t>
            </a:r>
            <a:r>
              <a:rPr lang="es-ES" dirty="0" smtClean="0"/>
              <a:t> 39</a:t>
            </a:r>
            <a:r>
              <a:rPr lang="es-ES" dirty="0"/>
              <a:t>  Plantarás y cultivarás viñas, pero no beberás del vino ni recogerás las uvas, porque el gusano se las comerá. </a:t>
            </a:r>
            <a:r>
              <a:rPr lang="es-ES" dirty="0" smtClean="0"/>
              <a:t>40</a:t>
            </a:r>
            <a:r>
              <a:rPr lang="es-ES" dirty="0"/>
              <a:t>  Tendrás olivos por todo tu territorio pero no te ungirás con el aceite, porque tus aceitunas se caerán. </a:t>
            </a:r>
            <a:endParaRPr lang="es-ES" dirty="0" smtClean="0"/>
          </a:p>
          <a:p>
            <a:pPr marL="0" indent="0">
              <a:buNone/>
            </a:pPr>
            <a:r>
              <a:rPr lang="en-US" dirty="0" smtClean="0"/>
              <a:t>36-37 </a:t>
            </a:r>
            <a:r>
              <a:rPr lang="en-US" dirty="0"/>
              <a:t>- </a:t>
            </a:r>
            <a:r>
              <a:rPr lang="es-ES" dirty="0"/>
              <a:t>»El SEÑOR te llevará a ti y a tu rey, al que hayas puesto sobre ti, a una nación que ni tú ni tus padres han conocido, y allí servirás a otros dioses de madera y de piedra. </a:t>
            </a:r>
            <a:r>
              <a:rPr lang="es-ES" dirty="0" smtClean="0"/>
              <a:t>37</a:t>
            </a:r>
            <a:r>
              <a:rPr lang="es-ES" dirty="0"/>
              <a:t>  Y vendrás a ser motivo de horror, proverbio y burla entre todos los pueblos donde el SEÑOR te lleve. </a:t>
            </a:r>
            <a:endParaRPr lang="es-ES" dirty="0" smtClean="0"/>
          </a:p>
          <a:p>
            <a:pPr marL="0" indent="0">
              <a:buNone/>
            </a:pPr>
            <a:r>
              <a:rPr lang="en-US" dirty="0" smtClean="0"/>
              <a:t>32-34,41 </a:t>
            </a:r>
            <a:r>
              <a:rPr lang="en-US" dirty="0"/>
              <a:t>- </a:t>
            </a:r>
            <a:r>
              <a:rPr lang="es-ES" dirty="0"/>
              <a:t>Tus hijos y tus hijas serán dados a otro pueblo, mientras tus ojos miran y desfallecen por ellos continuamente, pero no habrá nada que puedas hacer. </a:t>
            </a:r>
            <a:r>
              <a:rPr lang="es-ES" dirty="0" smtClean="0"/>
              <a:t>33</a:t>
            </a:r>
            <a:r>
              <a:rPr lang="es-ES" dirty="0"/>
              <a:t>  Un pueblo que no conoces comerá el producto de tu suelo y de todo tu trabajo, y no serás más que un pueblo oprimido y quebrantado todos los días. </a:t>
            </a:r>
            <a:r>
              <a:rPr lang="es-ES" dirty="0" smtClean="0"/>
              <a:t>34</a:t>
            </a:r>
            <a:r>
              <a:rPr lang="es-ES" dirty="0"/>
              <a:t>  Y te volverás loco por lo que verán tus ojos. </a:t>
            </a:r>
            <a:r>
              <a:rPr lang="en-US" dirty="0" smtClean="0"/>
              <a:t>… </a:t>
            </a:r>
            <a:r>
              <a:rPr lang="en-US" baseline="30000" dirty="0" smtClean="0"/>
              <a:t>41</a:t>
            </a:r>
            <a:r>
              <a:rPr lang="es-ES" dirty="0" smtClean="0"/>
              <a:t>Tendrás </a:t>
            </a:r>
            <a:r>
              <a:rPr lang="es-ES" dirty="0"/>
              <a:t>hijos e hijas, pero no serán tuyos, porque irán al cautiverio. </a:t>
            </a:r>
            <a:endParaRPr lang="es-ES" dirty="0" smtClean="0"/>
          </a:p>
          <a:p>
            <a:pPr marL="0" indent="0">
              <a:buNone/>
            </a:pPr>
            <a:r>
              <a:rPr lang="en-US" dirty="0" smtClean="0"/>
              <a:t>23-24 </a:t>
            </a:r>
            <a:r>
              <a:rPr lang="en-US" dirty="0"/>
              <a:t>- </a:t>
            </a:r>
            <a:r>
              <a:rPr lang="es-ES" dirty="0"/>
              <a:t>El cielo que está encima de tu cabeza será de bronce, y la tierra que está debajo de ti, de hierro. </a:t>
            </a:r>
            <a:r>
              <a:rPr lang="es-ES" dirty="0" smtClean="0"/>
              <a:t>24</a:t>
            </a:r>
            <a:r>
              <a:rPr lang="es-ES" dirty="0"/>
              <a:t>  El SEÑOR hará que la lluvia de tu tierra sea polvo y ceniza; descenderá del cielo sobre ti hasta que seas destruido. </a:t>
            </a:r>
            <a:endParaRPr lang="en-US" dirty="0"/>
          </a:p>
        </p:txBody>
      </p:sp>
      <p:sp>
        <p:nvSpPr>
          <p:cNvPr id="4" name="Footer Placeholder 3"/>
          <p:cNvSpPr>
            <a:spLocks noGrp="1"/>
          </p:cNvSpPr>
          <p:nvPr>
            <p:ph type="ftr" sz="quarter" idx="11"/>
          </p:nvPr>
        </p:nvSpPr>
        <p:spPr/>
        <p:txBody>
          <a:bodyPr/>
          <a:lstStyle/>
          <a:p>
            <a:pPr algn="l" rtl="0"/>
            <a:r>
              <a:rPr lang="en-US"/>
              <a:t>Otoño 2016 – Embry Hills</a:t>
            </a:r>
            <a:endParaRPr lang="en-US" dirty="0"/>
          </a:p>
        </p:txBody>
      </p:sp>
      <p:sp>
        <p:nvSpPr>
          <p:cNvPr id="5" name="Slide Number Placeholder 4"/>
          <p:cNvSpPr>
            <a:spLocks noGrp="1"/>
          </p:cNvSpPr>
          <p:nvPr>
            <p:ph type="sldNum" sz="quarter" idx="12"/>
          </p:nvPr>
        </p:nvSpPr>
        <p:spPr/>
        <p:txBody>
          <a:bodyPr/>
          <a:lstStyle/>
          <a:p>
            <a:pPr algn="l" rtl="0"/>
            <a:fld id="{0EA2A63B-FBD4-445B-90B6-CB2DE89400B4}" type="slidenum">
              <a:rPr lang="en-US" smtClean="0"/>
              <a:pPr algn="l" rtl="0"/>
              <a:t>71</a:t>
            </a:fld>
            <a:endParaRPr lang="en-US"/>
          </a:p>
        </p:txBody>
      </p:sp>
      <p:sp>
        <p:nvSpPr>
          <p:cNvPr id="7" name="Content Placeholder 5"/>
          <p:cNvSpPr txBox="1">
            <a:spLocks/>
          </p:cNvSpPr>
          <p:nvPr/>
        </p:nvSpPr>
        <p:spPr>
          <a:xfrm>
            <a:off x="76200" y="685800"/>
            <a:ext cx="5105400" cy="6107756"/>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Font typeface="Arial" panose="020B0604020202020204" pitchFamily="34" charset="0"/>
              <a:buNone/>
            </a:pPr>
            <a:r>
              <a:rPr lang="en-US" sz="3800" b="1" dirty="0">
                <a:solidFill>
                  <a:srgbClr val="0000CC"/>
                </a:solidFill>
              </a:rPr>
              <a:t>Bendiciones</a:t>
            </a:r>
            <a:endParaRPr lang="en-US" dirty="0"/>
          </a:p>
          <a:p>
            <a:pPr marL="0" indent="0">
              <a:buNone/>
            </a:pPr>
            <a:r>
              <a:rPr lang="es-ES" dirty="0" smtClean="0"/>
              <a:t>1 - »Y </a:t>
            </a:r>
            <a:r>
              <a:rPr lang="es-ES" dirty="0"/>
              <a:t>sucederá que si obedeces diligentemente al SEÑOR tu Dios, cuidando de cumplir todos Sus mandamientos que yo te mando hoy, el SEÑOR tu Dios te pondrá </a:t>
            </a:r>
            <a:r>
              <a:rPr lang="es-ES" b="1" dirty="0"/>
              <a:t>en alto sobre </a:t>
            </a:r>
            <a:r>
              <a:rPr lang="es-ES" dirty="0"/>
              <a:t>todas las naciones de la tierra.  </a:t>
            </a:r>
            <a:endParaRPr lang="es-ES" dirty="0" smtClean="0"/>
          </a:p>
          <a:p>
            <a:pPr marL="0" indent="0">
              <a:buNone/>
            </a:pPr>
            <a:r>
              <a:rPr lang="es-ES" dirty="0" smtClean="0"/>
              <a:t>2-6</a:t>
            </a:r>
            <a:br>
              <a:rPr lang="es-ES" dirty="0" smtClean="0"/>
            </a:br>
            <a:r>
              <a:rPr lang="es-ES" dirty="0" smtClean="0"/>
              <a:t>2 Y </a:t>
            </a:r>
            <a:r>
              <a:rPr lang="es-ES" dirty="0"/>
              <a:t>todas estas bendiciones vendrán sobre ti y te alcanzarán, si obedeces al SEÑOR tu Dios:  </a:t>
            </a:r>
            <a:endParaRPr lang="es-ES" dirty="0" smtClean="0"/>
          </a:p>
          <a:p>
            <a:pPr marL="0" indent="0">
              <a:buNone/>
            </a:pPr>
            <a:r>
              <a:rPr lang="es-ES" dirty="0" smtClean="0"/>
              <a:t>3  </a:t>
            </a:r>
            <a:r>
              <a:rPr lang="es-ES" dirty="0"/>
              <a:t>Bendito serás en la ciudad, y bendito serás en el campo.  </a:t>
            </a:r>
            <a:endParaRPr lang="es-ES" dirty="0" smtClean="0"/>
          </a:p>
          <a:p>
            <a:pPr marL="0" indent="0">
              <a:buNone/>
            </a:pPr>
            <a:r>
              <a:rPr lang="es-ES" dirty="0" smtClean="0"/>
              <a:t>4  </a:t>
            </a:r>
            <a:r>
              <a:rPr lang="es-ES" dirty="0"/>
              <a:t>Bendito el fruto de tu vientre, el producto de tu suelo, el fruto de tu ganado, el aumento de tus vacas y las crías de tus ovejas.  </a:t>
            </a:r>
            <a:endParaRPr lang="es-ES" dirty="0" smtClean="0"/>
          </a:p>
          <a:p>
            <a:pPr marL="0" indent="0">
              <a:buNone/>
            </a:pPr>
            <a:r>
              <a:rPr lang="es-ES" dirty="0" smtClean="0"/>
              <a:t>5  </a:t>
            </a:r>
            <a:r>
              <a:rPr lang="es-ES" dirty="0"/>
              <a:t>Benditas serán tu canasta y tu artesa.  </a:t>
            </a:r>
            <a:endParaRPr lang="es-ES" dirty="0" smtClean="0"/>
          </a:p>
          <a:p>
            <a:pPr marL="0" indent="0">
              <a:buNone/>
            </a:pPr>
            <a:r>
              <a:rPr lang="es-ES" dirty="0" smtClean="0"/>
              <a:t>6  </a:t>
            </a:r>
            <a:r>
              <a:rPr lang="es-ES" dirty="0"/>
              <a:t>Bendito serás cuando entres, y bendito serás cuando salgas.  </a:t>
            </a:r>
            <a:endParaRPr lang="es-ES" dirty="0" smtClean="0"/>
          </a:p>
          <a:p>
            <a:pPr marL="0" indent="0">
              <a:buNone/>
            </a:pPr>
            <a:r>
              <a:rPr lang="es-ES" dirty="0" smtClean="0"/>
              <a:t>7 - »</a:t>
            </a:r>
            <a:r>
              <a:rPr lang="es-ES" dirty="0"/>
              <a:t>El SEÑOR hará que los enemigos que se levanten contra ti sean derrotados delante de ti; saldrán contra ti por un camino y huirán delante de ti por siete caminos.  </a:t>
            </a:r>
            <a:endParaRPr lang="es-ES" dirty="0" smtClean="0"/>
          </a:p>
          <a:p>
            <a:pPr marL="0" indent="0">
              <a:buNone/>
            </a:pPr>
            <a:r>
              <a:rPr lang="es-ES" dirty="0" smtClean="0"/>
              <a:t>8 - El </a:t>
            </a:r>
            <a:r>
              <a:rPr lang="es-ES" dirty="0"/>
              <a:t>SEÑOR mandará que la bendición sea contigo en tus graneros y en todo aquello en que pongas tu mano, y te bendecirá en la tierra que el SEÑOR tu Dios te da.  </a:t>
            </a:r>
            <a:endParaRPr lang="es-ES" dirty="0" smtClean="0"/>
          </a:p>
          <a:p>
            <a:pPr marL="0" indent="0">
              <a:buNone/>
            </a:pPr>
            <a:r>
              <a:rPr lang="es-ES" dirty="0" smtClean="0"/>
              <a:t>9-10 - Te </a:t>
            </a:r>
            <a:r>
              <a:rPr lang="es-ES" dirty="0"/>
              <a:t>establecerá el SEÑOR como pueblo santo para sí, como te juró, si guardas los mandamientos del SEÑOR tu Dios y andas en Sus </a:t>
            </a:r>
            <a:r>
              <a:rPr lang="es-ES" dirty="0" smtClean="0"/>
              <a:t>caminos. 10  Entonces </a:t>
            </a:r>
            <a:r>
              <a:rPr lang="es-ES" dirty="0"/>
              <a:t>verán todos los pueblos de la tierra que sobre ti es invocado el nombre del SEÑOR; y te temerán.  </a:t>
            </a:r>
            <a:endParaRPr lang="es-ES" dirty="0" smtClean="0"/>
          </a:p>
          <a:p>
            <a:pPr marL="0" indent="0">
              <a:buNone/>
            </a:pPr>
            <a:r>
              <a:rPr lang="es-ES" dirty="0" smtClean="0"/>
              <a:t>11 - »</a:t>
            </a:r>
            <a:r>
              <a:rPr lang="es-ES" dirty="0"/>
              <a:t>El SEÑOR te hará abundar en bienes, en el fruto de tu vientre, en el fruto de tu ganado y en el producto de tu suelo, en la tierra que el SEÑOR juró a tus padres que te daría.  </a:t>
            </a:r>
            <a:endParaRPr lang="es-ES" dirty="0" smtClean="0"/>
          </a:p>
          <a:p>
            <a:pPr marL="0" indent="0">
              <a:buNone/>
            </a:pPr>
            <a:endParaRPr lang="es-ES" dirty="0" smtClean="0"/>
          </a:p>
          <a:p>
            <a:pPr marL="0" indent="0">
              <a:buNone/>
            </a:pPr>
            <a:r>
              <a:rPr lang="es-ES" dirty="0" smtClean="0"/>
              <a:t>12 - El </a:t>
            </a:r>
            <a:r>
              <a:rPr lang="es-ES" dirty="0"/>
              <a:t>SEÑOR abrirá para ti Su buen tesoro, los cielos, para dar lluvia a tu tierra a su tiempo y para bendecir toda la obra de tu mano; y tú prestarás a muchas naciones, pero no tomarás prestado.</a:t>
            </a:r>
            <a:endParaRPr lang="en-US" dirty="0"/>
          </a:p>
        </p:txBody>
      </p:sp>
      <p:sp>
        <p:nvSpPr>
          <p:cNvPr id="3" name="Right Arrow 2"/>
          <p:cNvSpPr/>
          <p:nvPr/>
        </p:nvSpPr>
        <p:spPr>
          <a:xfrm>
            <a:off x="5186570" y="914400"/>
            <a:ext cx="228600" cy="4572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8" name="Right Arrow 7"/>
          <p:cNvSpPr/>
          <p:nvPr/>
        </p:nvSpPr>
        <p:spPr>
          <a:xfrm>
            <a:off x="5186570" y="2209800"/>
            <a:ext cx="228600" cy="4572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9" name="Right Arrow 8"/>
          <p:cNvSpPr/>
          <p:nvPr/>
        </p:nvSpPr>
        <p:spPr>
          <a:xfrm>
            <a:off x="5181600" y="3352800"/>
            <a:ext cx="228600" cy="4572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0" name="Right Arrow 9"/>
          <p:cNvSpPr/>
          <p:nvPr/>
        </p:nvSpPr>
        <p:spPr>
          <a:xfrm>
            <a:off x="5183256" y="3930063"/>
            <a:ext cx="228600" cy="4572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1" name="Right Arrow 10"/>
          <p:cNvSpPr/>
          <p:nvPr/>
        </p:nvSpPr>
        <p:spPr>
          <a:xfrm>
            <a:off x="5181600" y="4538780"/>
            <a:ext cx="228600" cy="4572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2" name="Right Arrow 11"/>
          <p:cNvSpPr/>
          <p:nvPr/>
        </p:nvSpPr>
        <p:spPr>
          <a:xfrm>
            <a:off x="5181600" y="5194579"/>
            <a:ext cx="228600" cy="4572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3" name="Right Arrow 12"/>
          <p:cNvSpPr/>
          <p:nvPr/>
        </p:nvSpPr>
        <p:spPr>
          <a:xfrm>
            <a:off x="5181600" y="5922429"/>
            <a:ext cx="228600" cy="4572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pic>
        <p:nvPicPr>
          <p:cNvPr id="14" name="Picture 13"/>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Tree>
    <p:extLst>
      <p:ext uri="{BB962C8B-B14F-4D97-AF65-F5344CB8AC3E}">
        <p14:creationId xmlns:p14="http://schemas.microsoft.com/office/powerpoint/2010/main" val="249770495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0334"/>
            <a:ext cx="9240794" cy="657556"/>
          </a:xfrm>
        </p:spPr>
        <p:txBody>
          <a:bodyPr>
            <a:normAutofit fontScale="90000"/>
          </a:bodyPr>
          <a:lstStyle/>
          <a:p>
            <a:pPr algn="l" rtl="0"/>
            <a:r>
              <a:rPr lang="en-US" sz="4000" dirty="0"/>
              <a:t>Capítulo 28 – Detalles de la </a:t>
            </a:r>
            <a:r>
              <a:rPr lang="en-US" sz="4000" dirty="0" err="1" smtClean="0"/>
              <a:t>opresión</a:t>
            </a:r>
            <a:r>
              <a:rPr lang="en-US" sz="4000" dirty="0" smtClean="0"/>
              <a:t> </a:t>
            </a:r>
            <a:r>
              <a:rPr lang="en-US" sz="4000" dirty="0" err="1" smtClean="0"/>
              <a:t>futura</a:t>
            </a:r>
            <a:endParaRPr lang="en-US" sz="4000" dirty="0"/>
          </a:p>
        </p:txBody>
      </p:sp>
      <p:sp>
        <p:nvSpPr>
          <p:cNvPr id="4" name="Footer Placeholder 3"/>
          <p:cNvSpPr>
            <a:spLocks noGrp="1"/>
          </p:cNvSpPr>
          <p:nvPr>
            <p:ph type="ftr" sz="quarter" idx="11"/>
          </p:nvPr>
        </p:nvSpPr>
        <p:spPr/>
        <p:txBody>
          <a:bodyPr/>
          <a:lstStyle/>
          <a:p>
            <a:pPr algn="l" rtl="0"/>
            <a:r>
              <a:rPr lang="en-US"/>
              <a:t>Otoño 2016 – Embry Hills</a:t>
            </a:r>
            <a:endParaRPr lang="en-US" dirty="0"/>
          </a:p>
        </p:txBody>
      </p:sp>
      <p:sp>
        <p:nvSpPr>
          <p:cNvPr id="5" name="Slide Number Placeholder 4"/>
          <p:cNvSpPr>
            <a:spLocks noGrp="1"/>
          </p:cNvSpPr>
          <p:nvPr>
            <p:ph type="sldNum" sz="quarter" idx="12"/>
          </p:nvPr>
        </p:nvSpPr>
        <p:spPr/>
        <p:txBody>
          <a:bodyPr/>
          <a:lstStyle/>
          <a:p>
            <a:pPr algn="l" rtl="0"/>
            <a:fld id="{0EA2A63B-FBD4-445B-90B6-CB2DE89400B4}" type="slidenum">
              <a:rPr lang="en-US" smtClean="0"/>
              <a:pPr algn="l" rtl="0"/>
              <a:t>72</a:t>
            </a:fld>
            <a:endParaRPr lang="en-US"/>
          </a:p>
        </p:txBody>
      </p:sp>
      <p:sp>
        <p:nvSpPr>
          <p:cNvPr id="7" name="Content Placeholder 5"/>
          <p:cNvSpPr txBox="1">
            <a:spLocks/>
          </p:cNvSpPr>
          <p:nvPr/>
        </p:nvSpPr>
        <p:spPr>
          <a:xfrm>
            <a:off x="208006" y="990600"/>
            <a:ext cx="11831594" cy="58791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dirty="0"/>
              <a:t>25-26 – </a:t>
            </a:r>
            <a:r>
              <a:rPr lang="en-US" dirty="0" err="1" smtClean="0"/>
              <a:t>salir</a:t>
            </a:r>
            <a:r>
              <a:rPr lang="en-US" dirty="0" smtClean="0"/>
              <a:t> </a:t>
            </a:r>
            <a:r>
              <a:rPr lang="en-US" dirty="0" err="1" smtClean="0"/>
              <a:t>por</a:t>
            </a:r>
            <a:r>
              <a:rPr lang="en-US" dirty="0" smtClean="0"/>
              <a:t> un </a:t>
            </a:r>
            <a:r>
              <a:rPr lang="en-US" dirty="0" err="1" smtClean="0"/>
              <a:t>camino</a:t>
            </a:r>
            <a:r>
              <a:rPr lang="en-US" dirty="0"/>
              <a:t>, </a:t>
            </a:r>
            <a:r>
              <a:rPr lang="en-US" dirty="0" err="1"/>
              <a:t>huir</a:t>
            </a:r>
            <a:r>
              <a:rPr lang="en-US" dirty="0"/>
              <a:t> </a:t>
            </a:r>
            <a:r>
              <a:rPr lang="en-US" dirty="0" err="1" smtClean="0"/>
              <a:t>por</a:t>
            </a:r>
            <a:r>
              <a:rPr lang="en-US" dirty="0" smtClean="0"/>
              <a:t> 7</a:t>
            </a:r>
            <a:r>
              <a:rPr lang="en-US" dirty="0"/>
              <a:t>; cadáveres </a:t>
            </a:r>
            <a:r>
              <a:rPr lang="en-US" dirty="0" err="1"/>
              <a:t>dejados</a:t>
            </a:r>
            <a:r>
              <a:rPr lang="en-US" dirty="0"/>
              <a:t> </a:t>
            </a:r>
            <a:r>
              <a:rPr lang="en-US" dirty="0" smtClean="0"/>
              <a:t>para </a:t>
            </a:r>
            <a:r>
              <a:rPr lang="en-US" dirty="0" err="1" smtClean="0"/>
              <a:t>animales</a:t>
            </a:r>
            <a:endParaRPr lang="en-US" dirty="0"/>
          </a:p>
          <a:p>
            <a:pPr marL="0" indent="0" algn="l" rtl="0">
              <a:buNone/>
            </a:pPr>
            <a:r>
              <a:rPr lang="en-US" dirty="0"/>
              <a:t>31-34 – animales, </a:t>
            </a:r>
            <a:r>
              <a:rPr lang="en-US" dirty="0" err="1" smtClean="0"/>
              <a:t>hijos</a:t>
            </a:r>
            <a:r>
              <a:rPr lang="en-US" dirty="0" smtClean="0"/>
              <a:t> </a:t>
            </a:r>
            <a:r>
              <a:rPr lang="en-US" dirty="0"/>
              <a:t>y cultivos </a:t>
            </a:r>
            <a:r>
              <a:rPr lang="en-US" dirty="0" err="1"/>
              <a:t>tomados</a:t>
            </a:r>
            <a:r>
              <a:rPr lang="en-US" dirty="0"/>
              <a:t> </a:t>
            </a:r>
            <a:r>
              <a:rPr lang="en-US" dirty="0" smtClean="0"/>
              <a:t>(</a:t>
            </a:r>
            <a:r>
              <a:rPr lang="en-US" dirty="0" err="1" smtClean="0"/>
              <a:t>volverse</a:t>
            </a:r>
            <a:r>
              <a:rPr lang="en-US" dirty="0" smtClean="0"/>
              <a:t> loco)</a:t>
            </a:r>
            <a:endParaRPr lang="en-US" dirty="0"/>
          </a:p>
          <a:p>
            <a:pPr marL="0" indent="0" algn="l" rtl="0">
              <a:buNone/>
            </a:pPr>
            <a:r>
              <a:rPr lang="en-US" dirty="0"/>
              <a:t>35 – enfermedades (resultado de la opresión/pobreza)</a:t>
            </a:r>
          </a:p>
          <a:p>
            <a:pPr marL="0" indent="0" algn="l" rtl="0">
              <a:buNone/>
            </a:pPr>
            <a:r>
              <a:rPr lang="en-US" dirty="0"/>
              <a:t>36-37 – </a:t>
            </a:r>
            <a:r>
              <a:rPr lang="en-US" dirty="0" err="1" smtClean="0"/>
              <a:t>llevados</a:t>
            </a:r>
            <a:r>
              <a:rPr lang="en-US" dirty="0" smtClean="0"/>
              <a:t> </a:t>
            </a:r>
            <a:r>
              <a:rPr lang="en-US" dirty="0"/>
              <a:t>(con </a:t>
            </a:r>
            <a:r>
              <a:rPr lang="en-US" dirty="0" smtClean="0"/>
              <a:t>el</a:t>
            </a:r>
            <a:r>
              <a:rPr lang="en-US" dirty="0" smtClean="0"/>
              <a:t> </a:t>
            </a:r>
            <a:r>
              <a:rPr lang="en-US" dirty="0"/>
              <a:t>rey) a una nación extranjera e idólatra</a:t>
            </a:r>
          </a:p>
          <a:p>
            <a:pPr marL="0" indent="0" algn="l" rtl="0">
              <a:buNone/>
            </a:pPr>
            <a:r>
              <a:rPr lang="en-US" dirty="0"/>
              <a:t>41 – hijos e hijas llevados cautivos</a:t>
            </a:r>
          </a:p>
          <a:p>
            <a:pPr marL="0" indent="0" algn="l" rtl="0">
              <a:buNone/>
            </a:pPr>
            <a:r>
              <a:rPr lang="en-US" dirty="0"/>
              <a:t>43-44 – </a:t>
            </a:r>
            <a:r>
              <a:rPr lang="en-US" dirty="0" err="1" smtClean="0"/>
              <a:t>r</a:t>
            </a:r>
            <a:r>
              <a:rPr lang="en-US" dirty="0" err="1" smtClean="0"/>
              <a:t>esidentes</a:t>
            </a:r>
            <a:r>
              <a:rPr lang="en-US" dirty="0" smtClean="0"/>
              <a:t> </a:t>
            </a:r>
            <a:r>
              <a:rPr lang="en-US" dirty="0"/>
              <a:t>extranjeros dominan social y económicamente en la tierra</a:t>
            </a:r>
          </a:p>
          <a:p>
            <a:pPr marL="0" indent="0" algn="l" rtl="0">
              <a:buNone/>
            </a:pPr>
            <a:r>
              <a:rPr lang="en-US" dirty="0"/>
              <a:t>48 – </a:t>
            </a:r>
            <a:r>
              <a:rPr lang="en-US" dirty="0" err="1" smtClean="0"/>
              <a:t>servirán</a:t>
            </a:r>
            <a:r>
              <a:rPr lang="en-US" dirty="0" smtClean="0"/>
              <a:t> </a:t>
            </a:r>
            <a:r>
              <a:rPr lang="en-US" dirty="0"/>
              <a:t>al enemigo: mantenido en necesidad y en yugo</a:t>
            </a:r>
          </a:p>
          <a:p>
            <a:pPr marL="0" indent="0" algn="l" rtl="0">
              <a:buNone/>
            </a:pPr>
            <a:r>
              <a:rPr lang="en-US" dirty="0"/>
              <a:t>49-51 – una nación lejana, lengua extranjera, feroz, consumidora y destructora</a:t>
            </a:r>
          </a:p>
          <a:p>
            <a:pPr marL="0" indent="0" algn="l" rtl="0">
              <a:buNone/>
            </a:pPr>
            <a:r>
              <a:rPr lang="en-US" dirty="0"/>
              <a:t>52-57 – </a:t>
            </a:r>
            <a:r>
              <a:rPr lang="en-US" dirty="0" err="1" smtClean="0"/>
              <a:t>obligados</a:t>
            </a:r>
            <a:r>
              <a:rPr lang="en-US" dirty="0" smtClean="0"/>
              <a:t> </a:t>
            </a:r>
            <a:r>
              <a:rPr lang="en-US" dirty="0"/>
              <a:t>a comer a los propios hijos: </a:t>
            </a:r>
            <a:r>
              <a:rPr lang="en-US" dirty="0" smtClean="0"/>
              <a:t>sale </a:t>
            </a:r>
            <a:r>
              <a:rPr lang="en-US" dirty="0"/>
              <a:t>lo peor de </a:t>
            </a:r>
            <a:r>
              <a:rPr lang="en-US" dirty="0" smtClean="0"/>
              <a:t>la </a:t>
            </a:r>
            <a:r>
              <a:rPr lang="en-US" dirty="0" err="1" smtClean="0"/>
              <a:t>gente</a:t>
            </a:r>
            <a:endParaRPr lang="en-US" dirty="0"/>
          </a:p>
          <a:p>
            <a:pPr marL="0" indent="0" algn="l" rtl="0">
              <a:buNone/>
            </a:pPr>
            <a:r>
              <a:rPr lang="en-US" dirty="0"/>
              <a:t>58-62 – </a:t>
            </a:r>
            <a:r>
              <a:rPr lang="en-US" dirty="0" err="1" smtClean="0"/>
              <a:t>enfermedad</a:t>
            </a:r>
            <a:r>
              <a:rPr lang="en-US" dirty="0" smtClean="0"/>
              <a:t> </a:t>
            </a:r>
            <a:r>
              <a:rPr lang="en-US" dirty="0"/>
              <a:t>y </a:t>
            </a:r>
            <a:r>
              <a:rPr lang="en-US" dirty="0" err="1" smtClean="0"/>
              <a:t>Ppeste</a:t>
            </a:r>
            <a:endParaRPr lang="en-US"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Tree>
    <p:extLst>
      <p:ext uri="{BB962C8B-B14F-4D97-AF65-F5344CB8AC3E}">
        <p14:creationId xmlns:p14="http://schemas.microsoft.com/office/powerpoint/2010/main" val="6443614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rtl="0"/>
            <a:r>
              <a:rPr lang="en-US" dirty="0"/>
              <a:t>Capítulo 28 – </a:t>
            </a:r>
            <a:r>
              <a:rPr lang="en-US" dirty="0" err="1"/>
              <a:t>Bendiciones</a:t>
            </a:r>
            <a:r>
              <a:rPr lang="en-US" dirty="0"/>
              <a:t> </a:t>
            </a:r>
            <a:r>
              <a:rPr lang="en-US" dirty="0" err="1" smtClean="0"/>
              <a:t>invertidas</a:t>
            </a:r>
            <a:endParaRPr lang="en-US" dirty="0"/>
          </a:p>
        </p:txBody>
      </p:sp>
      <p:sp>
        <p:nvSpPr>
          <p:cNvPr id="3" name="Content Placeholder 2"/>
          <p:cNvSpPr>
            <a:spLocks noGrp="1"/>
          </p:cNvSpPr>
          <p:nvPr>
            <p:ph sz="half" idx="1"/>
          </p:nvPr>
        </p:nvSpPr>
        <p:spPr>
          <a:xfrm>
            <a:off x="76200" y="707890"/>
            <a:ext cx="5791200" cy="6161866"/>
          </a:xfrm>
        </p:spPr>
        <p:txBody>
          <a:bodyPr>
            <a:normAutofit fontScale="70000" lnSpcReduction="20000"/>
          </a:bodyPr>
          <a:lstStyle/>
          <a:p>
            <a:pPr marL="0" indent="0" algn="l" rtl="0">
              <a:buNone/>
            </a:pPr>
            <a:r>
              <a:rPr lang="en-US" sz="2900" b="1" dirty="0">
                <a:solidFill>
                  <a:srgbClr val="0000CC"/>
                </a:solidFill>
              </a:rPr>
              <a:t>Gran nación</a:t>
            </a:r>
          </a:p>
          <a:p>
            <a:pPr marL="0" indent="0">
              <a:buNone/>
            </a:pPr>
            <a:r>
              <a:rPr lang="en-US" dirty="0"/>
              <a:t>1:10 – </a:t>
            </a:r>
            <a:r>
              <a:rPr lang="es-ES" dirty="0"/>
              <a:t>El SEÑOR su Dios los ha </a:t>
            </a:r>
            <a:r>
              <a:rPr lang="es-ES" dirty="0">
                <a:solidFill>
                  <a:srgbClr val="FF0000"/>
                </a:solidFill>
              </a:rPr>
              <a:t>multiplicado</a:t>
            </a:r>
            <a:r>
              <a:rPr lang="es-ES" dirty="0"/>
              <a:t> y hoy son como las estrellas del cielo en </a:t>
            </a:r>
            <a:r>
              <a:rPr lang="es-ES" dirty="0" smtClean="0"/>
              <a:t>multitud. 11</a:t>
            </a:r>
            <a:r>
              <a:rPr lang="es-ES" dirty="0"/>
              <a:t>  Que el SEÑOR, el Dios de sus padres, los multiplique mil veces más de lo que son y los bendiga, tal como les ha prometido. </a:t>
            </a:r>
            <a:endParaRPr lang="es-ES" dirty="0" smtClean="0"/>
          </a:p>
          <a:p>
            <a:pPr marL="0" indent="0">
              <a:buNone/>
            </a:pPr>
            <a:r>
              <a:rPr lang="en-US" dirty="0" smtClean="0"/>
              <a:t>10:22 – </a:t>
            </a:r>
            <a:r>
              <a:rPr lang="es-ES" dirty="0" smtClean="0"/>
              <a:t>Cuando </a:t>
            </a:r>
            <a:r>
              <a:rPr lang="es-ES" dirty="0"/>
              <a:t>tus padres descendieron a Egipto eran setenta personas, y ahora el SEÑOR tu Dios te ha hecho tan numeroso como las estrellas del cielo. </a:t>
            </a:r>
            <a:endParaRPr lang="es-ES" dirty="0" smtClean="0"/>
          </a:p>
          <a:p>
            <a:pPr marL="0" indent="0">
              <a:buNone/>
            </a:pPr>
            <a:r>
              <a:rPr lang="en-US" dirty="0" smtClean="0"/>
              <a:t>6:21 </a:t>
            </a:r>
            <a:r>
              <a:rPr lang="en-US" dirty="0"/>
              <a:t>– </a:t>
            </a:r>
            <a:r>
              <a:rPr lang="es-ES" dirty="0"/>
              <a:t>Nosotros éramos esclavos de Faraón en Egipto, y el SEÑOR nos sacó de Egipto con mano </a:t>
            </a:r>
            <a:r>
              <a:rPr lang="es-ES" dirty="0" smtClean="0"/>
              <a:t>fuerte</a:t>
            </a:r>
            <a:r>
              <a:rPr lang="en-US" dirty="0" smtClean="0"/>
              <a:t>...</a:t>
            </a:r>
            <a:r>
              <a:rPr lang="en-US" dirty="0"/>
              <a:t/>
            </a:r>
            <a:br>
              <a:rPr lang="en-US" dirty="0"/>
            </a:br>
            <a:endParaRPr lang="en-US" dirty="0"/>
          </a:p>
          <a:p>
            <a:pPr marL="0" indent="0" algn="l" rtl="0">
              <a:buNone/>
            </a:pPr>
            <a:r>
              <a:rPr lang="en-US" sz="2900" b="1" dirty="0">
                <a:solidFill>
                  <a:srgbClr val="0000CC"/>
                </a:solidFill>
              </a:rPr>
              <a:t>Tierra de la abundancia</a:t>
            </a:r>
          </a:p>
          <a:p>
            <a:pPr marL="0" indent="0">
              <a:buNone/>
            </a:pPr>
            <a:r>
              <a:rPr lang="en-US" dirty="0"/>
              <a:t>8:7-10 </a:t>
            </a:r>
            <a:r>
              <a:rPr lang="en-US" dirty="0" smtClean="0"/>
              <a:t>–</a:t>
            </a:r>
            <a:r>
              <a:rPr lang="en-US" baseline="30000" dirty="0" smtClean="0"/>
              <a:t> </a:t>
            </a:r>
            <a:r>
              <a:rPr lang="es-ES" dirty="0" smtClean="0"/>
              <a:t>Porque </a:t>
            </a:r>
            <a:r>
              <a:rPr lang="es-ES" dirty="0"/>
              <a:t>el SEÑOR tu Dios </a:t>
            </a:r>
            <a:r>
              <a:rPr lang="es-ES" dirty="0">
                <a:solidFill>
                  <a:srgbClr val="FF0000"/>
                </a:solidFill>
              </a:rPr>
              <a:t>te trae a una tierra buena</a:t>
            </a:r>
            <a:r>
              <a:rPr lang="es-ES" dirty="0"/>
              <a:t>, a una tierra de corrientes de aguas, de fuentes y manantiales que fluyen por valles y colinas;  8  una tierra de trigo y cebada, de viñas, higueras y granados; una tierra de aceite de oliva y miel;  9  una tierra donde comerás el pan sin escasez, donde nada te faltará; una tierra cuyas piedras son hierro, y de cuyos montes puedes sacar cobre.  10  Cuando </a:t>
            </a:r>
            <a:r>
              <a:rPr lang="es-ES" dirty="0">
                <a:solidFill>
                  <a:srgbClr val="FF0000"/>
                </a:solidFill>
              </a:rPr>
              <a:t>hayas comido y te hayas saciado</a:t>
            </a:r>
            <a:r>
              <a:rPr lang="es-ES" dirty="0"/>
              <a:t>, bendecirás al SEÑOR tu Dios por la buena tierra que Él te ha dado.</a:t>
            </a:r>
            <a:endParaRPr lang="en-US" dirty="0"/>
          </a:p>
        </p:txBody>
      </p:sp>
      <p:sp>
        <p:nvSpPr>
          <p:cNvPr id="4" name="Content Placeholder 3"/>
          <p:cNvSpPr>
            <a:spLocks noGrp="1"/>
          </p:cNvSpPr>
          <p:nvPr>
            <p:ph sz="half" idx="2"/>
          </p:nvPr>
        </p:nvSpPr>
        <p:spPr>
          <a:xfrm>
            <a:off x="6019800" y="707890"/>
            <a:ext cx="6019800" cy="6161866"/>
          </a:xfrm>
        </p:spPr>
        <p:txBody>
          <a:bodyPr>
            <a:normAutofit fontScale="70000" lnSpcReduction="20000"/>
          </a:bodyPr>
          <a:lstStyle/>
          <a:p>
            <a:pPr marL="0" indent="0" algn="l" rtl="0">
              <a:buNone/>
            </a:pPr>
            <a:r>
              <a:rPr lang="en-US" b="1" dirty="0" err="1">
                <a:solidFill>
                  <a:srgbClr val="0000CC"/>
                </a:solidFill>
              </a:rPr>
              <a:t>Nación</a:t>
            </a:r>
            <a:r>
              <a:rPr lang="en-US" b="1" dirty="0">
                <a:solidFill>
                  <a:srgbClr val="0000CC"/>
                </a:solidFill>
              </a:rPr>
              <a:t> </a:t>
            </a:r>
            <a:r>
              <a:rPr lang="en-US" b="1" dirty="0" err="1" smtClean="0">
                <a:solidFill>
                  <a:srgbClr val="0000CC"/>
                </a:solidFill>
              </a:rPr>
              <a:t>reducida</a:t>
            </a:r>
            <a:endParaRPr lang="en-US" b="1" dirty="0">
              <a:solidFill>
                <a:srgbClr val="0000CC"/>
              </a:solidFill>
            </a:endParaRPr>
          </a:p>
          <a:p>
            <a:pPr marL="0" indent="0">
              <a:buNone/>
            </a:pPr>
            <a:r>
              <a:rPr lang="en-US" dirty="0"/>
              <a:t>28:62-63 – </a:t>
            </a:r>
            <a:r>
              <a:rPr lang="es-ES" dirty="0"/>
              <a:t>Entonces </a:t>
            </a:r>
            <a:r>
              <a:rPr lang="es-ES" dirty="0">
                <a:solidFill>
                  <a:srgbClr val="FF0000"/>
                </a:solidFill>
              </a:rPr>
              <a:t>quedarán pocos de ustedes en número</a:t>
            </a:r>
            <a:r>
              <a:rPr lang="es-ES" dirty="0"/>
              <a:t>, aunque eran multitud como las estrellas del cielo, porque no obedeciste al SEÑOR tu Dios. </a:t>
            </a:r>
            <a:r>
              <a:rPr lang="es-ES" dirty="0" smtClean="0"/>
              <a:t>63</a:t>
            </a:r>
            <a:r>
              <a:rPr lang="es-ES" dirty="0"/>
              <a:t>  Y sucederá que tal como el SEÑOR se deleitaba en ustedes para prosperarlos y multiplicarlos, así el SEÑOR se deleitará en ustedes para hacerlos perecer y destruirlos; y serán arrancados de la tierra en la cual entran para poseerla. </a:t>
            </a:r>
            <a:endParaRPr lang="es-ES" dirty="0" smtClean="0"/>
          </a:p>
          <a:p>
            <a:pPr marL="0" indent="0">
              <a:buNone/>
            </a:pPr>
            <a:r>
              <a:rPr lang="en-US" dirty="0" smtClean="0"/>
              <a:t>28:68 </a:t>
            </a:r>
            <a:r>
              <a:rPr lang="en-US" dirty="0"/>
              <a:t>– </a:t>
            </a:r>
            <a:r>
              <a:rPr lang="es-ES" dirty="0"/>
              <a:t>Y el SEÑOR te hará volver a Egipto en naves, por el camino del cual yo te había dicho: “Nunca más volverás a verlo”. Y allí ustedes se ofrecerán en venta como esclavos y esclavas a sus enemigos, pero no habrá comprador». </a:t>
            </a:r>
            <a:endParaRPr lang="es-ES" dirty="0" smtClean="0"/>
          </a:p>
          <a:p>
            <a:pPr marL="0" indent="0">
              <a:buNone/>
            </a:pPr>
            <a:r>
              <a:rPr lang="en-US" sz="2900" b="1" dirty="0" smtClean="0">
                <a:solidFill>
                  <a:srgbClr val="0000CC"/>
                </a:solidFill>
              </a:rPr>
              <a:t>Sin </a:t>
            </a:r>
            <a:r>
              <a:rPr lang="en-US" sz="2900" b="1" dirty="0">
                <a:solidFill>
                  <a:srgbClr val="0000CC"/>
                </a:solidFill>
              </a:rPr>
              <a:t>p</a:t>
            </a:r>
            <a:r>
              <a:rPr lang="en-US" sz="2900" b="1" dirty="0" smtClean="0">
                <a:solidFill>
                  <a:srgbClr val="0000CC"/>
                </a:solidFill>
              </a:rPr>
              <a:t>atria</a:t>
            </a:r>
            <a:r>
              <a:rPr lang="en-US" sz="2900" b="1" dirty="0">
                <a:solidFill>
                  <a:srgbClr val="0000CC"/>
                </a:solidFill>
              </a:rPr>
              <a:t>, </a:t>
            </a:r>
            <a:r>
              <a:rPr lang="en-US" sz="2900" b="1" dirty="0" smtClean="0">
                <a:solidFill>
                  <a:srgbClr val="0000CC"/>
                </a:solidFill>
              </a:rPr>
              <a:t>sin </a:t>
            </a:r>
            <a:r>
              <a:rPr lang="en-US" sz="2900" b="1" dirty="0" err="1">
                <a:solidFill>
                  <a:srgbClr val="0000CC"/>
                </a:solidFill>
              </a:rPr>
              <a:t>d</a:t>
            </a:r>
            <a:r>
              <a:rPr lang="en-US" sz="2900" b="1" dirty="0" err="1" smtClean="0">
                <a:solidFill>
                  <a:srgbClr val="0000CC"/>
                </a:solidFill>
              </a:rPr>
              <a:t>escanso</a:t>
            </a:r>
            <a:endParaRPr lang="en-US" sz="2900" b="1" dirty="0">
              <a:solidFill>
                <a:srgbClr val="0000CC"/>
              </a:solidFill>
            </a:endParaRPr>
          </a:p>
          <a:p>
            <a:pPr marL="0" indent="0">
              <a:buNone/>
            </a:pPr>
            <a:r>
              <a:rPr lang="en-US" dirty="0"/>
              <a:t>28:63b-65 </a:t>
            </a:r>
            <a:r>
              <a:rPr lang="en-US" dirty="0" smtClean="0"/>
              <a:t>– </a:t>
            </a:r>
            <a:r>
              <a:rPr lang="en-US" sz="2900" b="1" baseline="30000" dirty="0" smtClean="0"/>
              <a:t>63</a:t>
            </a:r>
            <a:r>
              <a:rPr lang="en-US" dirty="0" smtClean="0"/>
              <a:t>…y </a:t>
            </a:r>
            <a:r>
              <a:rPr lang="es-ES" dirty="0" smtClean="0"/>
              <a:t> </a:t>
            </a:r>
            <a:r>
              <a:rPr lang="es-ES" dirty="0"/>
              <a:t>serán </a:t>
            </a:r>
            <a:r>
              <a:rPr lang="es-ES" dirty="0">
                <a:solidFill>
                  <a:srgbClr val="FF0000"/>
                </a:solidFill>
              </a:rPr>
              <a:t>arrancados de la tierra </a:t>
            </a:r>
            <a:r>
              <a:rPr lang="es-ES" dirty="0"/>
              <a:t>en la cual entran para poseerla. </a:t>
            </a:r>
            <a:r>
              <a:rPr lang="es-ES" dirty="0" smtClean="0"/>
              <a:t>64</a:t>
            </a:r>
            <a:r>
              <a:rPr lang="es-ES" dirty="0"/>
              <a:t> </a:t>
            </a:r>
            <a:r>
              <a:rPr lang="es-ES" dirty="0" smtClean="0"/>
              <a:t>Además</a:t>
            </a:r>
            <a:r>
              <a:rPr lang="es-ES" dirty="0"/>
              <a:t>, el SEÑOR te dispersará entre todos los pueblos de un extremo de la tierra hasta el otro extremo de la tierra; y allí servirás a otros dioses, de madera y de piedra, que ni tú ni tus padres han conocido. </a:t>
            </a:r>
            <a:r>
              <a:rPr lang="es-ES" dirty="0" smtClean="0"/>
              <a:t>65</a:t>
            </a:r>
            <a:r>
              <a:rPr lang="es-ES" dirty="0"/>
              <a:t>  Y entre esas naciones </a:t>
            </a:r>
            <a:r>
              <a:rPr lang="es-ES" dirty="0">
                <a:solidFill>
                  <a:srgbClr val="FF0000"/>
                </a:solidFill>
              </a:rPr>
              <a:t>no hallarás descanso</a:t>
            </a:r>
            <a:r>
              <a:rPr lang="es-ES" dirty="0"/>
              <a:t>, ni habrá reposo para la planta de tu pie, sino que allí el SEÑOR te dará un corazón temeroso, desfallecimiento de ojos y desesperación de alma. </a:t>
            </a:r>
            <a:endParaRPr lang="en-US" dirty="0"/>
          </a:p>
        </p:txBody>
      </p:sp>
      <p:sp>
        <p:nvSpPr>
          <p:cNvPr id="5" name="Footer Placeholder 4"/>
          <p:cNvSpPr>
            <a:spLocks noGrp="1"/>
          </p:cNvSpPr>
          <p:nvPr>
            <p:ph type="ftr" sz="quarter" idx="11"/>
          </p:nvPr>
        </p:nvSpPr>
        <p:spPr/>
        <p:txBody>
          <a:bodyPr/>
          <a:lstStyle/>
          <a:p>
            <a:pPr algn="l" rtl="0"/>
            <a:r>
              <a:rPr lang="en-US"/>
              <a:t>Otoño 2016 – Embry Hills</a:t>
            </a:r>
          </a:p>
        </p:txBody>
      </p:sp>
      <p:sp>
        <p:nvSpPr>
          <p:cNvPr id="6" name="Slide Number Placeholder 5"/>
          <p:cNvSpPr>
            <a:spLocks noGrp="1"/>
          </p:cNvSpPr>
          <p:nvPr>
            <p:ph type="sldNum" sz="quarter" idx="12"/>
          </p:nvPr>
        </p:nvSpPr>
        <p:spPr/>
        <p:txBody>
          <a:bodyPr/>
          <a:lstStyle/>
          <a:p>
            <a:pPr algn="l" rtl="0"/>
            <a:fld id="{0EA2A63B-FBD4-445B-90B6-CB2DE89400B4}" type="slidenum">
              <a:rPr lang="en-US" smtClean="0"/>
              <a:t>73</a:t>
            </a:fld>
            <a:endParaRPr lang="en-US"/>
          </a:p>
        </p:txBody>
      </p:sp>
      <p:sp>
        <p:nvSpPr>
          <p:cNvPr id="7" name="Right Arrow 6"/>
          <p:cNvSpPr/>
          <p:nvPr/>
        </p:nvSpPr>
        <p:spPr>
          <a:xfrm>
            <a:off x="5791200" y="2286000"/>
            <a:ext cx="228600" cy="4572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8" name="Right Arrow 7"/>
          <p:cNvSpPr/>
          <p:nvPr/>
        </p:nvSpPr>
        <p:spPr>
          <a:xfrm>
            <a:off x="5771322" y="5029200"/>
            <a:ext cx="228600" cy="4572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Tree>
    <p:extLst>
      <p:ext uri="{BB962C8B-B14F-4D97-AF65-F5344CB8AC3E}">
        <p14:creationId xmlns:p14="http://schemas.microsoft.com/office/powerpoint/2010/main" val="146388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l" rtl="0"/>
            <a:r>
              <a:rPr lang="en-US" sz="4200" dirty="0"/>
              <a:t>Capítulo 29 – (Un nuevo discurso, v 1)</a:t>
            </a:r>
          </a:p>
        </p:txBody>
      </p:sp>
      <p:sp>
        <p:nvSpPr>
          <p:cNvPr id="8" name="Content Placeholder 7"/>
          <p:cNvSpPr>
            <a:spLocks noGrp="1"/>
          </p:cNvSpPr>
          <p:nvPr>
            <p:ph idx="1"/>
          </p:nvPr>
        </p:nvSpPr>
        <p:spPr>
          <a:xfrm>
            <a:off x="201227" y="990600"/>
            <a:ext cx="7952173" cy="5694842"/>
          </a:xfrm>
        </p:spPr>
        <p:txBody>
          <a:bodyPr>
            <a:normAutofit/>
          </a:bodyPr>
          <a:lstStyle/>
          <a:p>
            <a:pPr algn="l" rtl="0"/>
            <a:r>
              <a:rPr lang="en-US" dirty="0"/>
              <a:t>Recordatorio histórico (2-9, y </a:t>
            </a:r>
            <a:r>
              <a:rPr lang="en-US" dirty="0" err="1" smtClean="0"/>
              <a:t>recuérdense</a:t>
            </a:r>
            <a:r>
              <a:rPr lang="en-US" dirty="0" smtClean="0"/>
              <a:t> caps. 1-4</a:t>
            </a:r>
            <a:r>
              <a:rPr lang="en-US" dirty="0"/>
              <a:t>)</a:t>
            </a:r>
          </a:p>
          <a:p>
            <a:pPr lvl="1" algn="l" rtl="0"/>
            <a:r>
              <a:rPr lang="en-US" dirty="0"/>
              <a:t>2-4 – Egipto y Faraón (grandes señales y prodigios)</a:t>
            </a:r>
          </a:p>
          <a:p>
            <a:pPr lvl="1" algn="l" rtl="0"/>
            <a:r>
              <a:rPr lang="en-US" dirty="0"/>
              <a:t>5-6 – Supervivencia en el desierto</a:t>
            </a:r>
          </a:p>
          <a:p>
            <a:pPr lvl="1" algn="l" rtl="0"/>
            <a:r>
              <a:rPr lang="en-US" dirty="0"/>
              <a:t>7-8 – Victorias militares recientes de Transjordania</a:t>
            </a:r>
          </a:p>
          <a:p>
            <a:pPr algn="l" rtl="0"/>
            <a:r>
              <a:rPr lang="en-US" dirty="0"/>
              <a:t>Pasar lista (10-15)</a:t>
            </a:r>
          </a:p>
          <a:p>
            <a:pPr lvl="1" algn="l" rtl="0"/>
            <a:r>
              <a:rPr lang="en-US" dirty="0"/>
              <a:t>10 – Líderes</a:t>
            </a:r>
          </a:p>
          <a:p>
            <a:pPr lvl="1" algn="l" rtl="0"/>
            <a:r>
              <a:rPr lang="en-US" dirty="0"/>
              <a:t>11 – Familias</a:t>
            </a:r>
          </a:p>
          <a:p>
            <a:pPr lvl="1" algn="l" rtl="0"/>
            <a:r>
              <a:rPr lang="en-US" dirty="0"/>
              <a:t>11 – Siervos</a:t>
            </a:r>
          </a:p>
          <a:p>
            <a:pPr lvl="1" algn="l" rtl="0"/>
            <a:r>
              <a:rPr lang="en-US" dirty="0"/>
              <a:t>14-15 – Otros, </a:t>
            </a:r>
            <a:r>
              <a:rPr lang="en-US" dirty="0" smtClean="0"/>
              <a:t>no </a:t>
            </a:r>
            <a:r>
              <a:rPr lang="en-US" dirty="0" err="1" smtClean="0"/>
              <a:t>presentes</a:t>
            </a:r>
            <a:r>
              <a:rPr lang="en-US" dirty="0" smtClean="0"/>
              <a:t> (¿?)</a:t>
            </a:r>
            <a:endParaRPr lang="en-US" dirty="0"/>
          </a:p>
          <a:p>
            <a:pPr algn="l" rtl="0"/>
            <a:r>
              <a:rPr lang="en-US" dirty="0"/>
              <a:t>Peligro de “raíz de amargura” privada (16-19)</a:t>
            </a:r>
          </a:p>
          <a:p>
            <a:pPr algn="l" rtl="0"/>
            <a:r>
              <a:rPr lang="en-US" dirty="0"/>
              <a:t>Futura gira </a:t>
            </a:r>
            <a:r>
              <a:rPr lang="en-US" dirty="0" err="1"/>
              <a:t>por</a:t>
            </a:r>
            <a:r>
              <a:rPr lang="en-US" dirty="0"/>
              <a:t> </a:t>
            </a:r>
            <a:r>
              <a:rPr lang="en-US" dirty="0" smtClean="0"/>
              <a:t>la Tierra </a:t>
            </a:r>
            <a:r>
              <a:rPr lang="en-US" dirty="0"/>
              <a:t>Santa:</a:t>
            </a:r>
          </a:p>
          <a:p>
            <a:pPr lvl="1" algn="l" rtl="0"/>
            <a:r>
              <a:rPr lang="en-US" dirty="0" smtClean="0"/>
              <a:t>Quemada </a:t>
            </a:r>
            <a:r>
              <a:rPr lang="en-US" dirty="0"/>
              <a:t>y </a:t>
            </a:r>
            <a:r>
              <a:rPr lang="en-US" dirty="0" err="1" smtClean="0"/>
              <a:t>vacía</a:t>
            </a:r>
            <a:r>
              <a:rPr lang="en-US" dirty="0" smtClean="0"/>
              <a:t>, </a:t>
            </a:r>
            <a:r>
              <a:rPr lang="en-US" dirty="0"/>
              <a:t>como Sodoma y Gomorra (23-28)</a:t>
            </a:r>
          </a:p>
          <a:p>
            <a:pPr algn="l" rtl="0"/>
            <a:r>
              <a:rPr lang="en-US" dirty="0"/>
              <a:t>Revelación incompleta/completa de Jehová (29)</a:t>
            </a:r>
          </a:p>
        </p:txBody>
      </p:sp>
      <p:sp>
        <p:nvSpPr>
          <p:cNvPr id="5" name="Footer Placeholder 4"/>
          <p:cNvSpPr>
            <a:spLocks noGrp="1"/>
          </p:cNvSpPr>
          <p:nvPr>
            <p:ph type="ftr" sz="quarter" idx="11"/>
          </p:nvPr>
        </p:nvSpPr>
        <p:spPr/>
        <p:txBody>
          <a:bodyPr/>
          <a:lstStyle/>
          <a:p>
            <a:pPr algn="l" rtl="0"/>
            <a:r>
              <a:rPr lang="en-US"/>
              <a:t>Otoño 2016 – Embry Hills</a:t>
            </a:r>
          </a:p>
        </p:txBody>
      </p:sp>
      <p:sp>
        <p:nvSpPr>
          <p:cNvPr id="6" name="Slide Number Placeholder 5"/>
          <p:cNvSpPr>
            <a:spLocks noGrp="1"/>
          </p:cNvSpPr>
          <p:nvPr>
            <p:ph type="sldNum" sz="quarter" idx="12"/>
          </p:nvPr>
        </p:nvSpPr>
        <p:spPr/>
        <p:txBody>
          <a:bodyPr/>
          <a:lstStyle/>
          <a:p>
            <a:pPr algn="l" rtl="0"/>
            <a:fld id="{0EA2A63B-FBD4-445B-90B6-CB2DE89400B4}" type="slidenum">
              <a:rPr lang="en-US" smtClean="0"/>
              <a:t>74</a:t>
            </a:fld>
            <a:endParaRPr lang="en-US"/>
          </a:p>
        </p:txBody>
      </p:sp>
      <p:sp>
        <p:nvSpPr>
          <p:cNvPr id="2" name="TextBox 1"/>
          <p:cNvSpPr txBox="1"/>
          <p:nvPr/>
        </p:nvSpPr>
        <p:spPr>
          <a:xfrm>
            <a:off x="8281756" y="4660464"/>
            <a:ext cx="3757844" cy="1837426"/>
          </a:xfrm>
          <a:prstGeom prst="rect">
            <a:avLst/>
          </a:prstGeom>
          <a:solidFill>
            <a:srgbClr val="FFFF00"/>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nSpc>
                <a:spcPct val="90000"/>
              </a:lnSpc>
            </a:pPr>
            <a:r>
              <a:rPr lang="es-ES" dirty="0"/>
              <a:t>Busquen la paz con todos, y la santidad, sin la cual nadie verá al Señor. </a:t>
            </a:r>
            <a:r>
              <a:rPr lang="es-ES" dirty="0" smtClean="0"/>
              <a:t>15</a:t>
            </a:r>
            <a:r>
              <a:rPr lang="es-ES" dirty="0"/>
              <a:t>  Cuídense de que nadie deje de alcanzar la gracia de Dios; de que ninguna raíz de amargura, brotando, cause dificultades y por ella muchos sean contaminados. </a:t>
            </a:r>
            <a:r>
              <a:rPr lang="en-US" dirty="0" smtClean="0"/>
              <a:t>… </a:t>
            </a:r>
            <a:r>
              <a:rPr lang="en-US" dirty="0"/>
              <a:t>(</a:t>
            </a:r>
            <a:r>
              <a:rPr lang="en-US" dirty="0" err="1" smtClean="0"/>
              <a:t>Heb</a:t>
            </a:r>
            <a:r>
              <a:rPr lang="en-US" dirty="0" smtClean="0"/>
              <a:t> 12:14-15</a:t>
            </a:r>
            <a:r>
              <a:rPr lang="en-US" dirty="0"/>
              <a:t>)</a:t>
            </a:r>
          </a:p>
        </p:txBody>
      </p:sp>
      <p:sp>
        <p:nvSpPr>
          <p:cNvPr id="3" name="TextBox 2"/>
          <p:cNvSpPr txBox="1"/>
          <p:nvPr/>
        </p:nvSpPr>
        <p:spPr>
          <a:xfrm>
            <a:off x="7315200" y="1638290"/>
            <a:ext cx="4724400" cy="2834622"/>
          </a:xfrm>
          <a:prstGeom prst="rect">
            <a:avLst/>
          </a:prstGeom>
          <a:solidFill>
            <a:schemeClr val="accent1">
              <a:lumMod val="20000"/>
              <a:lumOff val="8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nSpc>
                <a:spcPct val="90000"/>
              </a:lnSpc>
            </a:pPr>
            <a:r>
              <a:rPr lang="en-US" b="1" baseline="30000" dirty="0" smtClean="0"/>
              <a:t>18</a:t>
            </a:r>
            <a:r>
              <a:rPr lang="es-ES" dirty="0" smtClean="0"/>
              <a:t>no </a:t>
            </a:r>
            <a:r>
              <a:rPr lang="es-ES" dirty="0"/>
              <a:t>sea que haya entre ustedes hombre o mujer, familia o tribu, cuyo corazón se aleje hoy del SEÑOR nuestro Dios para ir y servir a los dioses de aquellas naciones; no sea que haya entre ustedes una raíz que produzca fruto venenoso y ajenjo. </a:t>
            </a:r>
            <a:r>
              <a:rPr lang="es-ES" dirty="0" smtClean="0"/>
              <a:t>19</a:t>
            </a:r>
            <a:r>
              <a:rPr lang="es-ES" dirty="0"/>
              <a:t>  </a:t>
            </a:r>
            <a:r>
              <a:rPr lang="es-ES" dirty="0" smtClean="0"/>
              <a:t>Y </a:t>
            </a:r>
            <a:r>
              <a:rPr lang="es-ES" dirty="0"/>
              <a:t>sucederá que cuando él oiga las palabras de esta maldición, se envanecerá, diciendo: “Tendré paz aunque ande en la terquedad de mi corazón, a fin de destruir la tierra regada junto con la seca”.  </a:t>
            </a:r>
            <a:r>
              <a:rPr lang="en-US" dirty="0" smtClean="0"/>
              <a:t>(</a:t>
            </a:r>
            <a:r>
              <a:rPr lang="en-US" dirty="0"/>
              <a:t>Deuteronomio 29:18-19)</a:t>
            </a:r>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Tree>
    <p:extLst>
      <p:ext uri="{BB962C8B-B14F-4D97-AF65-F5344CB8AC3E}">
        <p14:creationId xmlns:p14="http://schemas.microsoft.com/office/powerpoint/2010/main" val="420574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xEl>
                                              <p:pRg st="10" end="1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animBg="1"/>
      <p:bldP spid="3"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l" rtl="0"/>
            <a:r>
              <a:rPr lang="en-US" sz="4400" dirty="0"/>
              <a:t>Capítulo 30 – </a:t>
            </a:r>
            <a:r>
              <a:rPr lang="en-US" sz="4400" dirty="0" err="1" smtClean="0"/>
              <a:t>maldiciones</a:t>
            </a:r>
            <a:r>
              <a:rPr lang="en-US" sz="4400" dirty="0" smtClean="0"/>
              <a:t> </a:t>
            </a:r>
            <a:r>
              <a:rPr lang="en-US" sz="4400" dirty="0" err="1"/>
              <a:t>i</a:t>
            </a:r>
            <a:r>
              <a:rPr lang="en-US" sz="4400" dirty="0" err="1" smtClean="0"/>
              <a:t>nvertidas</a:t>
            </a:r>
            <a:endParaRPr lang="en-US" sz="4400" dirty="0"/>
          </a:p>
        </p:txBody>
      </p:sp>
      <p:sp>
        <p:nvSpPr>
          <p:cNvPr id="8" name="Content Placeholder 7"/>
          <p:cNvSpPr>
            <a:spLocks noGrp="1"/>
          </p:cNvSpPr>
          <p:nvPr>
            <p:ph idx="1"/>
          </p:nvPr>
        </p:nvSpPr>
        <p:spPr>
          <a:xfrm>
            <a:off x="152400" y="848254"/>
            <a:ext cx="11457373" cy="5694842"/>
          </a:xfrm>
        </p:spPr>
        <p:txBody>
          <a:bodyPr>
            <a:normAutofit lnSpcReduction="10000"/>
          </a:bodyPr>
          <a:lstStyle/>
          <a:p>
            <a:pPr algn="l" rtl="0"/>
            <a:r>
              <a:rPr lang="en-US" dirty="0" err="1" smtClean="0"/>
              <a:t>Propósito</a:t>
            </a:r>
            <a:r>
              <a:rPr lang="en-US" dirty="0" smtClean="0"/>
              <a:t> </a:t>
            </a:r>
            <a:r>
              <a:rPr lang="en-US" dirty="0" err="1" smtClean="0"/>
              <a:t>didáctico</a:t>
            </a:r>
            <a:r>
              <a:rPr lang="en-US" dirty="0" smtClean="0"/>
              <a:t> </a:t>
            </a:r>
            <a:r>
              <a:rPr lang="en-US" dirty="0"/>
              <a:t>de los cursos (1-2)</a:t>
            </a:r>
          </a:p>
          <a:p>
            <a:pPr algn="l" rtl="0"/>
            <a:r>
              <a:rPr lang="en-US" dirty="0"/>
              <a:t>Arrepentimiento y </a:t>
            </a:r>
            <a:r>
              <a:rPr lang="en-US" dirty="0" err="1" smtClean="0"/>
              <a:t>secuencia</a:t>
            </a:r>
            <a:r>
              <a:rPr lang="en-US" dirty="0" smtClean="0"/>
              <a:t> </a:t>
            </a:r>
            <a:r>
              <a:rPr lang="en-US" dirty="0"/>
              <a:t>de </a:t>
            </a:r>
            <a:r>
              <a:rPr lang="en-US" dirty="0" err="1" smtClean="0"/>
              <a:t>retorno</a:t>
            </a:r>
            <a:r>
              <a:rPr lang="en-US" dirty="0" smtClean="0"/>
              <a:t> </a:t>
            </a:r>
            <a:r>
              <a:rPr lang="en-US" dirty="0"/>
              <a:t>(1-10)</a:t>
            </a:r>
          </a:p>
          <a:p>
            <a:pPr lvl="1" algn="l" rtl="0"/>
            <a:r>
              <a:rPr lang="en-US" dirty="0" err="1" smtClean="0"/>
              <a:t>Recordar</a:t>
            </a:r>
            <a:r>
              <a:rPr lang="en-US" dirty="0" smtClean="0"/>
              <a:t>, </a:t>
            </a:r>
            <a:r>
              <a:rPr lang="en-US" dirty="0" err="1" smtClean="0"/>
              <a:t>volver</a:t>
            </a:r>
            <a:r>
              <a:rPr lang="en-US" dirty="0"/>
              <a:t>, obedecer con </a:t>
            </a:r>
            <a:r>
              <a:rPr lang="en-US" dirty="0" err="1" smtClean="0"/>
              <a:t>corazón</a:t>
            </a:r>
            <a:r>
              <a:rPr lang="en-US" dirty="0" smtClean="0"/>
              <a:t> </a:t>
            </a:r>
            <a:r>
              <a:rPr lang="en-US" dirty="0"/>
              <a:t>y </a:t>
            </a:r>
            <a:r>
              <a:rPr lang="en-US" dirty="0" smtClean="0"/>
              <a:t>alma </a:t>
            </a:r>
            <a:r>
              <a:rPr lang="en-US" dirty="0"/>
              <a:t>(1-2)</a:t>
            </a:r>
          </a:p>
          <a:p>
            <a:pPr lvl="1" algn="l" rtl="0"/>
            <a:r>
              <a:rPr lang="en-US" dirty="0"/>
              <a:t>Dios vuelve a </a:t>
            </a:r>
            <a:r>
              <a:rPr lang="en-US" dirty="0" err="1" smtClean="0"/>
              <a:t>recoger</a:t>
            </a:r>
            <a:r>
              <a:rPr lang="en-US" dirty="0" smtClean="0"/>
              <a:t> </a:t>
            </a:r>
            <a:r>
              <a:rPr lang="en-US" dirty="0"/>
              <a:t>a su pueblo (3-5)</a:t>
            </a:r>
          </a:p>
          <a:p>
            <a:pPr lvl="1" algn="l" rtl="0"/>
            <a:r>
              <a:rPr lang="en-US" dirty="0"/>
              <a:t>Dios circuncidará tu corazón (6)</a:t>
            </a:r>
          </a:p>
          <a:p>
            <a:pPr lvl="1" algn="l" rtl="0"/>
            <a:r>
              <a:rPr lang="en-US" dirty="0"/>
              <a:t>Maldiciones dirigidas a los enemigos (7)</a:t>
            </a:r>
          </a:p>
          <a:p>
            <a:pPr lvl="1" algn="l" rtl="0"/>
            <a:r>
              <a:rPr lang="en-US" dirty="0"/>
              <a:t>Vuelven las bendiciones (8-10)</a:t>
            </a:r>
            <a:br>
              <a:rPr lang="en-US" dirty="0"/>
            </a:br>
            <a:r>
              <a:rPr lang="en-US" dirty="0"/>
              <a:t/>
            </a:r>
            <a:br>
              <a:rPr lang="en-US" dirty="0"/>
            </a:br>
            <a:endParaRPr lang="en-US" dirty="0"/>
          </a:p>
          <a:p>
            <a:pPr algn="l" rtl="0"/>
            <a:r>
              <a:rPr lang="en-US" dirty="0"/>
              <a:t>Accesibilidad (11-14):</a:t>
            </a:r>
          </a:p>
          <a:p>
            <a:pPr lvl="1" algn="l" rtl="0"/>
            <a:r>
              <a:rPr lang="en-US" dirty="0"/>
              <a:t>No demasiado misterioso</a:t>
            </a:r>
          </a:p>
          <a:p>
            <a:pPr lvl="1" algn="l" rtl="0"/>
            <a:r>
              <a:rPr lang="en-US" dirty="0" smtClean="0"/>
              <a:t>No </a:t>
            </a:r>
            <a:r>
              <a:rPr lang="en-US" dirty="0"/>
              <a:t>muy lejos</a:t>
            </a:r>
          </a:p>
          <a:p>
            <a:pPr lvl="1" algn="l" rtl="0"/>
            <a:r>
              <a:rPr lang="en-US" dirty="0"/>
              <a:t>No es muy difícil</a:t>
            </a:r>
            <a:br>
              <a:rPr lang="en-US" dirty="0"/>
            </a:br>
            <a:endParaRPr lang="en-US" dirty="0"/>
          </a:p>
          <a:p>
            <a:pPr algn="l" rtl="0"/>
            <a:r>
              <a:rPr lang="en-US" dirty="0"/>
              <a:t>Una </a:t>
            </a:r>
            <a:r>
              <a:rPr lang="en-US" dirty="0" err="1" smtClean="0"/>
              <a:t>decisión</a:t>
            </a:r>
            <a:r>
              <a:rPr lang="en-US" dirty="0" smtClean="0"/>
              <a:t> </a:t>
            </a:r>
            <a:r>
              <a:rPr lang="en-US" dirty="0"/>
              <a:t>clara: </a:t>
            </a:r>
            <a:r>
              <a:rPr lang="en-US" dirty="0" err="1" smtClean="0"/>
              <a:t>vida</a:t>
            </a:r>
            <a:r>
              <a:rPr lang="en-US" dirty="0" smtClean="0"/>
              <a:t>/</a:t>
            </a:r>
            <a:r>
              <a:rPr lang="en-US" dirty="0" err="1"/>
              <a:t>m</a:t>
            </a:r>
            <a:r>
              <a:rPr lang="en-US" dirty="0" err="1" smtClean="0"/>
              <a:t>uerte</a:t>
            </a:r>
            <a:r>
              <a:rPr lang="en-US" dirty="0"/>
              <a:t>, </a:t>
            </a:r>
            <a:r>
              <a:rPr lang="en-US" dirty="0" err="1" smtClean="0"/>
              <a:t>bien</a:t>
            </a:r>
            <a:r>
              <a:rPr lang="en-US" dirty="0" smtClean="0"/>
              <a:t>/mal </a:t>
            </a:r>
            <a:r>
              <a:rPr lang="en-US" dirty="0"/>
              <a:t>(15-20)</a:t>
            </a:r>
          </a:p>
        </p:txBody>
      </p:sp>
      <p:sp>
        <p:nvSpPr>
          <p:cNvPr id="5" name="Footer Placeholder 4"/>
          <p:cNvSpPr>
            <a:spLocks noGrp="1"/>
          </p:cNvSpPr>
          <p:nvPr>
            <p:ph type="ftr" sz="quarter" idx="11"/>
          </p:nvPr>
        </p:nvSpPr>
        <p:spPr/>
        <p:txBody>
          <a:bodyPr/>
          <a:lstStyle/>
          <a:p>
            <a:pPr algn="l" rtl="0"/>
            <a:r>
              <a:rPr lang="en-US"/>
              <a:t>Otoño 2016 – Embry Hills</a:t>
            </a:r>
          </a:p>
        </p:txBody>
      </p:sp>
      <p:sp>
        <p:nvSpPr>
          <p:cNvPr id="6" name="Slide Number Placeholder 5"/>
          <p:cNvSpPr>
            <a:spLocks noGrp="1"/>
          </p:cNvSpPr>
          <p:nvPr>
            <p:ph type="sldNum" sz="quarter" idx="12"/>
          </p:nvPr>
        </p:nvSpPr>
        <p:spPr/>
        <p:txBody>
          <a:bodyPr/>
          <a:lstStyle/>
          <a:p>
            <a:pPr algn="l" rtl="0"/>
            <a:fld id="{0EA2A63B-FBD4-445B-90B6-CB2DE89400B4}" type="slidenum">
              <a:rPr lang="en-US" smtClean="0"/>
              <a:t>75</a:t>
            </a:fld>
            <a:endParaRPr lang="en-US"/>
          </a:p>
        </p:txBody>
      </p:sp>
      <p:sp>
        <p:nvSpPr>
          <p:cNvPr id="2" name="TextBox 1"/>
          <p:cNvSpPr txBox="1"/>
          <p:nvPr/>
        </p:nvSpPr>
        <p:spPr>
          <a:xfrm>
            <a:off x="4191000" y="4036874"/>
            <a:ext cx="7828722" cy="1754326"/>
          </a:xfrm>
          <a:prstGeom prst="rect">
            <a:avLst/>
          </a:prstGeom>
          <a:solidFill>
            <a:srgbClr val="FFFF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s-ES" dirty="0" smtClean="0"/>
              <a:t>Pues </a:t>
            </a:r>
            <a:r>
              <a:rPr lang="es-ES" dirty="0"/>
              <a:t>Moisés escribe que el hombre que practica la justicia que es de la ley, vivirá por ella.  6  Pero la justicia que es de la fe, dice así: «NO DIGAS EN TU CORAZÓN: “¿</a:t>
            </a:r>
            <a:r>
              <a:rPr lang="es-ES" b="1" dirty="0"/>
              <a:t>QUIÉN SUBIRÁ AL CIELO</a:t>
            </a:r>
            <a:r>
              <a:rPr lang="es-ES" dirty="0"/>
              <a:t>?”. Esto es, para hacer bajar a Cristo,  7  o “¿</a:t>
            </a:r>
            <a:r>
              <a:rPr lang="es-ES" b="1" dirty="0"/>
              <a:t>QUIÉN DESCENDERÁ AL ABISMO</a:t>
            </a:r>
            <a:r>
              <a:rPr lang="es-ES" dirty="0"/>
              <a:t>?”. Esto es, para subir a Cristo de entre los muertos».  8  Pero, ¿qué dice? «</a:t>
            </a:r>
            <a:r>
              <a:rPr lang="es-ES" b="1" dirty="0"/>
              <a:t>CERCA DE TI ESTÁ LA PALABRA, EN TU BOCA Y EN TU CORAZÓN</a:t>
            </a:r>
            <a:r>
              <a:rPr lang="es-ES" dirty="0"/>
              <a:t>», es decir, la palabra de fe que </a:t>
            </a:r>
            <a:r>
              <a:rPr lang="es-ES" dirty="0" smtClean="0"/>
              <a:t>predicamos”. </a:t>
            </a:r>
            <a:r>
              <a:rPr lang="en-US" dirty="0" smtClean="0"/>
              <a:t>(</a:t>
            </a:r>
            <a:r>
              <a:rPr lang="en-US" dirty="0" err="1" smtClean="0"/>
              <a:t>Romanos</a:t>
            </a:r>
            <a:r>
              <a:rPr lang="en-US" dirty="0" smtClean="0"/>
              <a:t> </a:t>
            </a:r>
            <a:r>
              <a:rPr lang="en-US" dirty="0"/>
              <a:t>10:5-8)</a:t>
            </a:r>
          </a:p>
        </p:txBody>
      </p:sp>
      <p:sp>
        <p:nvSpPr>
          <p:cNvPr id="3" name="TextBox 2"/>
          <p:cNvSpPr txBox="1"/>
          <p:nvPr/>
        </p:nvSpPr>
        <p:spPr>
          <a:xfrm>
            <a:off x="7402240" y="914400"/>
            <a:ext cx="4617482" cy="3139321"/>
          </a:xfrm>
          <a:prstGeom prst="rect">
            <a:avLst/>
          </a:prstGeom>
          <a:solidFill>
            <a:schemeClr val="accent1">
              <a:lumMod val="20000"/>
              <a:lumOff val="8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a:defRPr sz="2000"/>
            </a:lvl1pPr>
          </a:lstStyle>
          <a:p>
            <a:r>
              <a:rPr lang="es-ES" sz="1800" dirty="0" smtClean="0"/>
              <a:t>Este </a:t>
            </a:r>
            <a:r>
              <a:rPr lang="es-ES" sz="1800" dirty="0"/>
              <a:t>mandamiento que yo te ordeno hoy no es muy difícil para ti, ni está fuera de tu alcance.  12  No está en el cielo, para que digas: “¿</a:t>
            </a:r>
            <a:r>
              <a:rPr lang="es-ES" sz="1800" b="1" dirty="0"/>
              <a:t>Quién subirá por nosotros al cielo para traérnoslo</a:t>
            </a:r>
            <a:r>
              <a:rPr lang="es-ES" sz="1800" dirty="0"/>
              <a:t> y hacérnoslo oír a fin de que lo guardemos?”.  13  Ni está más allá del mar, para que digas: “¿</a:t>
            </a:r>
            <a:r>
              <a:rPr lang="es-ES" sz="1800" b="1" dirty="0"/>
              <a:t>Quién cruzará el mar por nosotros para traérnoslo</a:t>
            </a:r>
            <a:r>
              <a:rPr lang="es-ES" sz="1800" dirty="0"/>
              <a:t> y para hacérnoslo oír, a fin de que lo guardemos?”.  14  </a:t>
            </a:r>
            <a:r>
              <a:rPr lang="es-ES" sz="1800" b="1" dirty="0"/>
              <a:t>Pues la palabra está muy cerca de ti, en tu boca y en tu corazón</a:t>
            </a:r>
            <a:r>
              <a:rPr lang="es-ES" sz="1800" dirty="0"/>
              <a:t>, para que la guardes</a:t>
            </a:r>
            <a:r>
              <a:rPr lang="es-ES" sz="1800" dirty="0" smtClean="0"/>
              <a:t>. </a:t>
            </a:r>
            <a:r>
              <a:rPr lang="en-US" sz="1800" dirty="0" smtClean="0"/>
              <a:t>(</a:t>
            </a:r>
            <a:r>
              <a:rPr lang="en-US" sz="1800" dirty="0"/>
              <a:t>Dt </a:t>
            </a:r>
            <a:r>
              <a:rPr lang="en-US" sz="1800" dirty="0" smtClean="0"/>
              <a:t>30:11-14</a:t>
            </a:r>
            <a:r>
              <a:rPr lang="en-US" sz="1800" dirty="0"/>
              <a:t>)</a:t>
            </a:r>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Tree>
    <p:extLst>
      <p:ext uri="{BB962C8B-B14F-4D97-AF65-F5344CB8AC3E}">
        <p14:creationId xmlns:p14="http://schemas.microsoft.com/office/powerpoint/2010/main" val="184888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228"/>
            <a:ext cx="12192000" cy="684877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Footer Placeholder 1"/>
          <p:cNvSpPr>
            <a:spLocks noGrp="1"/>
          </p:cNvSpPr>
          <p:nvPr>
            <p:ph type="ftr" sz="quarter" idx="11"/>
          </p:nvPr>
        </p:nvSpPr>
        <p:spPr/>
        <p:txBody>
          <a:bodyPr/>
          <a:lstStyle/>
          <a:p>
            <a:pPr algn="l" rtl="0"/>
            <a:r>
              <a:rPr lang="en-US" dirty="0"/>
              <a:t>Otoño 2016 – Embry Hills</a:t>
            </a:r>
          </a:p>
        </p:txBody>
      </p:sp>
      <p:sp>
        <p:nvSpPr>
          <p:cNvPr id="3" name="Slide Number Placeholder 2"/>
          <p:cNvSpPr>
            <a:spLocks noGrp="1"/>
          </p:cNvSpPr>
          <p:nvPr>
            <p:ph type="sldNum" sz="quarter" idx="12"/>
          </p:nvPr>
        </p:nvSpPr>
        <p:spPr/>
        <p:txBody>
          <a:bodyPr/>
          <a:lstStyle/>
          <a:p>
            <a:pPr algn="l" rtl="0"/>
            <a:fld id="{0EA2A63B-FBD4-445B-90B6-CB2DE89400B4}" type="slidenum">
              <a:rPr lang="en-US" smtClean="0"/>
              <a:t>76</a:t>
            </a:fld>
            <a:endParaRPr lang="en-US" dirty="0"/>
          </a:p>
        </p:txBody>
      </p:sp>
      <p:pic>
        <p:nvPicPr>
          <p:cNvPr id="5" name="Picture 4">
            <a:hlinkClick r:id="rId2"/>
          </p:cNvPr>
          <p:cNvPicPr>
            <a:picLocks noChangeAspect="1"/>
          </p:cNvPicPr>
          <p:nvPr/>
        </p:nvPicPr>
        <p:blipFill>
          <a:blip r:embed="rId3"/>
          <a:stretch>
            <a:fillRect/>
          </a:stretch>
        </p:blipFill>
        <p:spPr>
          <a:xfrm>
            <a:off x="1467365" y="29509"/>
            <a:ext cx="9296400" cy="6860528"/>
          </a:xfrm>
          <a:prstGeom prst="rect">
            <a:avLst/>
          </a:prstGeom>
        </p:spPr>
      </p:pic>
      <p:sp>
        <p:nvSpPr>
          <p:cNvPr id="4" name="Rectangle 3"/>
          <p:cNvSpPr/>
          <p:nvPr/>
        </p:nvSpPr>
        <p:spPr>
          <a:xfrm>
            <a:off x="4128511" y="6492813"/>
            <a:ext cx="4330994" cy="338554"/>
          </a:xfrm>
          <a:prstGeom prst="rect">
            <a:avLst/>
          </a:prstGeom>
        </p:spPr>
        <p:txBody>
          <a:bodyPr wrap="none">
            <a:spAutoFit/>
          </a:bodyPr>
          <a:lstStyle/>
          <a:p>
            <a:r>
              <a:rPr lang="en-US" sz="1600" dirty="0">
                <a:solidFill>
                  <a:schemeClr val="bg1"/>
                </a:solidFill>
              </a:rPr>
              <a:t>https://www.youtube.com/watch?v=lq36F3b-S2U</a:t>
            </a:r>
          </a:p>
        </p:txBody>
      </p:sp>
      <p:sp>
        <p:nvSpPr>
          <p:cNvPr id="7" name="TextBox 6"/>
          <p:cNvSpPr txBox="1"/>
          <p:nvPr/>
        </p:nvSpPr>
        <p:spPr>
          <a:xfrm>
            <a:off x="4876800" y="29509"/>
            <a:ext cx="2845651" cy="830997"/>
          </a:xfrm>
          <a:prstGeom prst="rect">
            <a:avLst/>
          </a:prstGeom>
          <a:noFill/>
        </p:spPr>
        <p:txBody>
          <a:bodyPr wrap="none" rtlCol="0">
            <a:spAutoFit/>
          </a:bodyPr>
          <a:lstStyle/>
          <a:p>
            <a:pPr algn="l" rtl="0"/>
            <a:r>
              <a:rPr lang="en-US" sz="4800" b="1" dirty="0" err="1">
                <a:solidFill>
                  <a:schemeClr val="bg1"/>
                </a:solidFill>
              </a:rPr>
              <a:t>Lección</a:t>
            </a:r>
            <a:r>
              <a:rPr lang="en-US" sz="4800" b="1" dirty="0">
                <a:solidFill>
                  <a:schemeClr val="bg1"/>
                </a:solidFill>
              </a:rPr>
              <a:t> </a:t>
            </a:r>
            <a:r>
              <a:rPr lang="en-US" sz="4800" b="1" dirty="0" smtClean="0">
                <a:solidFill>
                  <a:schemeClr val="bg1"/>
                </a:solidFill>
              </a:rPr>
              <a:t>11</a:t>
            </a:r>
            <a:endParaRPr lang="en-US" sz="4800" b="1" dirty="0">
              <a:solidFill>
                <a:schemeClr val="bg1"/>
              </a:solidFill>
            </a:endParaRPr>
          </a:p>
        </p:txBody>
      </p:sp>
      <p:sp>
        <p:nvSpPr>
          <p:cNvPr id="10" name="TextBox 9"/>
          <p:cNvSpPr txBox="1"/>
          <p:nvPr/>
        </p:nvSpPr>
        <p:spPr>
          <a:xfrm>
            <a:off x="3200400" y="4724400"/>
            <a:ext cx="6172200" cy="1015663"/>
          </a:xfrm>
          <a:prstGeom prst="rect">
            <a:avLst/>
          </a:prstGeom>
          <a:solidFill>
            <a:schemeClr val="tx1"/>
          </a:solidFill>
        </p:spPr>
        <p:txBody>
          <a:bodyPr wrap="square" rtlCol="0">
            <a:spAutoFit/>
          </a:bodyPr>
          <a:lstStyle/>
          <a:p>
            <a:pPr algn="ctr" rtl="0"/>
            <a:r>
              <a:rPr lang="en-US" sz="6000" b="1" dirty="0" smtClean="0">
                <a:solidFill>
                  <a:schemeClr val="bg1"/>
                </a:solidFill>
              </a:rPr>
              <a:t>DEUTERONOMIO</a:t>
            </a:r>
            <a:endParaRPr lang="en-US" sz="6000" b="1" dirty="0">
              <a:solidFill>
                <a:schemeClr val="bg1"/>
              </a:solidFill>
            </a:endParaRPr>
          </a:p>
        </p:txBody>
      </p:sp>
      <p:sp>
        <p:nvSpPr>
          <p:cNvPr id="11" name="TextBox 10"/>
          <p:cNvSpPr txBox="1"/>
          <p:nvPr/>
        </p:nvSpPr>
        <p:spPr>
          <a:xfrm rot="18901953">
            <a:off x="831493" y="916502"/>
            <a:ext cx="2267465" cy="707886"/>
          </a:xfrm>
          <a:prstGeom prst="rect">
            <a:avLst/>
          </a:prstGeom>
          <a:solidFill>
            <a:schemeClr val="tx1"/>
          </a:solidFill>
        </p:spPr>
        <p:txBody>
          <a:bodyPr wrap="square" rtlCol="0">
            <a:spAutoFit/>
          </a:bodyPr>
          <a:lstStyle/>
          <a:p>
            <a:pPr algn="ctr" rtl="0"/>
            <a:r>
              <a:rPr lang="en-US" sz="4000" b="1" dirty="0" smtClean="0">
                <a:solidFill>
                  <a:schemeClr val="bg1"/>
                </a:solidFill>
              </a:rPr>
              <a:t>LIBRO</a:t>
            </a:r>
            <a:endParaRPr lang="en-US" sz="4000" b="1" dirty="0">
              <a:solidFill>
                <a:schemeClr val="bg1"/>
              </a:solidFill>
            </a:endParaRPr>
          </a:p>
        </p:txBody>
      </p:sp>
    </p:spTree>
    <p:extLst>
      <p:ext uri="{BB962C8B-B14F-4D97-AF65-F5344CB8AC3E}">
        <p14:creationId xmlns:p14="http://schemas.microsoft.com/office/powerpoint/2010/main" val="408912179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72631"/>
            <a:ext cx="8694463" cy="496009"/>
          </a:xfrm>
        </p:spPr>
        <p:txBody>
          <a:bodyPr/>
          <a:lstStyle/>
          <a:p>
            <a:pPr algn="l" rtl="0"/>
            <a:r>
              <a:rPr lang="en-US" sz="4000" dirty="0" err="1"/>
              <a:t>Temas</a:t>
            </a:r>
            <a:r>
              <a:rPr lang="en-US" sz="4000" dirty="0"/>
              <a:t> </a:t>
            </a:r>
            <a:r>
              <a:rPr lang="en-US" sz="4000" dirty="0" err="1" smtClean="0"/>
              <a:t>relacionados</a:t>
            </a:r>
            <a:r>
              <a:rPr lang="en-US" sz="4000" dirty="0" smtClean="0"/>
              <a:t> con </a:t>
            </a:r>
            <a:r>
              <a:rPr lang="en-US" sz="4000" dirty="0"/>
              <a:t>Dios en la Torá</a:t>
            </a:r>
          </a:p>
        </p:txBody>
      </p:sp>
      <p:sp>
        <p:nvSpPr>
          <p:cNvPr id="5" name="Content Placeholder 4"/>
          <p:cNvSpPr>
            <a:spLocks noGrp="1"/>
          </p:cNvSpPr>
          <p:nvPr>
            <p:ph idx="1"/>
          </p:nvPr>
        </p:nvSpPr>
        <p:spPr>
          <a:xfrm>
            <a:off x="304800" y="1169484"/>
            <a:ext cx="11609773" cy="5178857"/>
          </a:xfrm>
        </p:spPr>
        <p:txBody>
          <a:bodyPr>
            <a:normAutofit/>
          </a:bodyPr>
          <a:lstStyle/>
          <a:p>
            <a:pPr algn="l" rtl="0"/>
            <a:r>
              <a:rPr lang="en-US" sz="3600" dirty="0"/>
              <a:t>Génesis (1) – En el principio, Dios…</a:t>
            </a:r>
          </a:p>
          <a:p>
            <a:pPr algn="l" rtl="0"/>
            <a:r>
              <a:rPr lang="en-US" sz="3600" dirty="0"/>
              <a:t>Éxodo (34) – ¿Quién es Dios?</a:t>
            </a:r>
          </a:p>
          <a:p>
            <a:pPr algn="l" rtl="0"/>
            <a:r>
              <a:rPr lang="en-US" sz="3600" dirty="0"/>
              <a:t>Levítico (10) – </a:t>
            </a:r>
            <a:r>
              <a:rPr lang="en-US" sz="3600" dirty="0" smtClean="0"/>
              <a:t>La </a:t>
            </a:r>
            <a:r>
              <a:rPr lang="en-US" sz="3600" dirty="0" err="1" smtClean="0"/>
              <a:t>santidad</a:t>
            </a:r>
            <a:r>
              <a:rPr lang="en-US" sz="3600" dirty="0" smtClean="0"/>
              <a:t> </a:t>
            </a:r>
            <a:r>
              <a:rPr lang="en-US" sz="3600" dirty="0"/>
              <a:t>de Dios</a:t>
            </a:r>
          </a:p>
          <a:p>
            <a:pPr algn="l" rtl="0"/>
            <a:r>
              <a:rPr lang="en-US" sz="3600" dirty="0"/>
              <a:t>Números – </a:t>
            </a:r>
            <a:r>
              <a:rPr lang="en-US" sz="3600" dirty="0" smtClean="0"/>
              <a:t>La </a:t>
            </a:r>
            <a:r>
              <a:rPr lang="en-US" sz="3600" dirty="0" err="1" smtClean="0"/>
              <a:t>fidelidad</a:t>
            </a:r>
            <a:r>
              <a:rPr lang="en-US" sz="3600" dirty="0" smtClean="0"/>
              <a:t> </a:t>
            </a:r>
            <a:r>
              <a:rPr lang="en-US" sz="3600" dirty="0"/>
              <a:t>de Dios (vs </a:t>
            </a:r>
            <a:r>
              <a:rPr lang="en-US" sz="3600" dirty="0" smtClean="0"/>
              <a:t>la </a:t>
            </a:r>
            <a:r>
              <a:rPr lang="en-US" sz="3600" dirty="0" err="1" smtClean="0"/>
              <a:t>infidelidad</a:t>
            </a:r>
            <a:r>
              <a:rPr lang="en-US" sz="3600" dirty="0" smtClean="0"/>
              <a:t> </a:t>
            </a:r>
            <a:r>
              <a:rPr lang="en-US" sz="3600" dirty="0"/>
              <a:t>del </a:t>
            </a:r>
            <a:r>
              <a:rPr lang="en-US" sz="3600" dirty="0" smtClean="0"/>
              <a:t>hombre</a:t>
            </a:r>
            <a:r>
              <a:rPr lang="en-US" sz="3600" dirty="0"/>
              <a:t>)</a:t>
            </a:r>
          </a:p>
          <a:p>
            <a:pPr algn="l" rtl="0"/>
            <a:r>
              <a:rPr lang="en-US" sz="3600" dirty="0"/>
              <a:t>Deuteronomio: </a:t>
            </a:r>
            <a:r>
              <a:rPr lang="en-US" sz="3600" dirty="0" smtClean="0"/>
              <a:t>Los </a:t>
            </a:r>
            <a:r>
              <a:rPr lang="en-US" sz="3600" dirty="0" err="1" smtClean="0"/>
              <a:t>dones</a:t>
            </a:r>
            <a:r>
              <a:rPr lang="en-US" sz="3600" dirty="0" smtClean="0"/>
              <a:t> </a:t>
            </a:r>
            <a:r>
              <a:rPr lang="en-US" sz="3600" dirty="0"/>
              <a:t>de Dios a Israel (aunque inmerecidos)</a:t>
            </a:r>
          </a:p>
        </p:txBody>
      </p:sp>
      <p:sp>
        <p:nvSpPr>
          <p:cNvPr id="2" name="Footer Placeholder 1"/>
          <p:cNvSpPr>
            <a:spLocks noGrp="1"/>
          </p:cNvSpPr>
          <p:nvPr>
            <p:ph type="ftr" sz="quarter" idx="11"/>
          </p:nvPr>
        </p:nvSpPr>
        <p:spPr/>
        <p:txBody>
          <a:bodyPr/>
          <a:lstStyle/>
          <a:p>
            <a:pPr algn="l" rtl="0"/>
            <a:r>
              <a:rPr lang="en-US"/>
              <a:t>Otoño 2016 – Embry Hills</a:t>
            </a:r>
          </a:p>
        </p:txBody>
      </p:sp>
      <p:sp>
        <p:nvSpPr>
          <p:cNvPr id="3" name="Slide Number Placeholder 2"/>
          <p:cNvSpPr>
            <a:spLocks noGrp="1"/>
          </p:cNvSpPr>
          <p:nvPr>
            <p:ph type="sldNum" sz="quarter" idx="12"/>
          </p:nvPr>
        </p:nvSpPr>
        <p:spPr/>
        <p:txBody>
          <a:bodyPr/>
          <a:lstStyle/>
          <a:p>
            <a:pPr algn="l" rtl="0"/>
            <a:fld id="{0EA2A63B-FBD4-445B-90B6-CB2DE89400B4}" type="slidenum">
              <a:rPr lang="en-US" smtClean="0"/>
              <a:t>77</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Tree>
    <p:extLst>
      <p:ext uri="{BB962C8B-B14F-4D97-AF65-F5344CB8AC3E}">
        <p14:creationId xmlns:p14="http://schemas.microsoft.com/office/powerpoint/2010/main" val="428492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t>Organización del </a:t>
            </a:r>
            <a:r>
              <a:rPr lang="en-US" dirty="0" err="1" smtClean="0"/>
              <a:t>libro</a:t>
            </a:r>
            <a:endParaRPr lang="en-US" dirty="0"/>
          </a:p>
        </p:txBody>
      </p:sp>
      <p:sp>
        <p:nvSpPr>
          <p:cNvPr id="3" name="Content Placeholder 2"/>
          <p:cNvSpPr>
            <a:spLocks noGrp="1"/>
          </p:cNvSpPr>
          <p:nvPr>
            <p:ph idx="1"/>
          </p:nvPr>
        </p:nvSpPr>
        <p:spPr>
          <a:xfrm>
            <a:off x="304800" y="832450"/>
            <a:ext cx="11592018" cy="5946777"/>
          </a:xfrm>
        </p:spPr>
        <p:txBody>
          <a:bodyPr>
            <a:normAutofit fontScale="92500" lnSpcReduction="10000"/>
          </a:bodyPr>
          <a:lstStyle/>
          <a:p>
            <a:pPr algn="l" rtl="0">
              <a:spcBef>
                <a:spcPts val="0"/>
              </a:spcBef>
            </a:pPr>
            <a:r>
              <a:rPr lang="en-US" b="1" dirty="0">
                <a:solidFill>
                  <a:srgbClr val="0000CC"/>
                </a:solidFill>
              </a:rPr>
              <a:t>Discursos</a:t>
            </a:r>
          </a:p>
          <a:p>
            <a:pPr lvl="1" algn="l" rtl="0">
              <a:spcBef>
                <a:spcPts val="0"/>
              </a:spcBef>
            </a:pPr>
            <a:r>
              <a:rPr lang="en-US" dirty="0"/>
              <a:t>[Historia: 1:1-4]</a:t>
            </a:r>
          </a:p>
          <a:p>
            <a:pPr lvl="1">
              <a:spcBef>
                <a:spcPts val="0"/>
              </a:spcBef>
            </a:pPr>
            <a:r>
              <a:rPr lang="en-US" dirty="0"/>
              <a:t>(1:5 – 4:40) – </a:t>
            </a:r>
            <a:r>
              <a:rPr lang="en-US" dirty="0" smtClean="0"/>
              <a:t>“</a:t>
            </a:r>
            <a:r>
              <a:rPr lang="es-ES" dirty="0"/>
              <a:t>Moisés comenzó a explicar esta ley</a:t>
            </a:r>
            <a:r>
              <a:rPr lang="en-US" dirty="0" smtClean="0"/>
              <a:t>…”</a:t>
            </a:r>
            <a:endParaRPr lang="en-US" dirty="0"/>
          </a:p>
          <a:p>
            <a:pPr lvl="1">
              <a:spcBef>
                <a:spcPts val="0"/>
              </a:spcBef>
            </a:pPr>
            <a:r>
              <a:rPr lang="en-US" dirty="0"/>
              <a:t>(5:1 – 26:19) – </a:t>
            </a:r>
            <a:r>
              <a:rPr lang="en-US" dirty="0" smtClean="0"/>
              <a:t>“</a:t>
            </a:r>
            <a:r>
              <a:rPr lang="es-ES" dirty="0"/>
              <a:t>Entonces llamó Moisés a todo Israel y les </a:t>
            </a:r>
            <a:r>
              <a:rPr lang="es-ES" dirty="0" smtClean="0"/>
              <a:t>dijo</a:t>
            </a:r>
            <a:r>
              <a:rPr lang="en-US" dirty="0" smtClean="0"/>
              <a:t>…”</a:t>
            </a:r>
            <a:endParaRPr lang="en-US" dirty="0"/>
          </a:p>
          <a:p>
            <a:pPr lvl="1">
              <a:spcBef>
                <a:spcPts val="0"/>
              </a:spcBef>
            </a:pPr>
            <a:r>
              <a:rPr lang="en-US" dirty="0"/>
              <a:t>(27:1 – 28:68) – “Moisés… </a:t>
            </a:r>
            <a:r>
              <a:rPr lang="es-ES" dirty="0"/>
              <a:t>dieron orden al pueblo y dijeron</a:t>
            </a:r>
            <a:r>
              <a:rPr lang="en-US" dirty="0" smtClean="0"/>
              <a:t>…”</a:t>
            </a:r>
            <a:endParaRPr lang="en-US" dirty="0"/>
          </a:p>
          <a:p>
            <a:pPr lvl="1">
              <a:spcBef>
                <a:spcPts val="0"/>
              </a:spcBef>
            </a:pPr>
            <a:r>
              <a:rPr lang="en-US" dirty="0"/>
              <a:t>(29:1 – 30:20) – </a:t>
            </a:r>
            <a:r>
              <a:rPr lang="en-US" dirty="0" smtClean="0"/>
              <a:t>“</a:t>
            </a:r>
            <a:r>
              <a:rPr lang="es-ES" dirty="0"/>
              <a:t>Moisés convocó a todo Israel y les dijo</a:t>
            </a:r>
            <a:r>
              <a:rPr lang="en-US" dirty="0" smtClean="0"/>
              <a:t>…”</a:t>
            </a:r>
            <a:endParaRPr lang="en-US" dirty="0"/>
          </a:p>
          <a:p>
            <a:pPr lvl="1" algn="l" rtl="0">
              <a:spcBef>
                <a:spcPts val="0"/>
              </a:spcBef>
            </a:pPr>
            <a:r>
              <a:rPr lang="en-US" dirty="0"/>
              <a:t>(Más discursos) – </a:t>
            </a:r>
            <a:r>
              <a:rPr lang="en-US" dirty="0" err="1" smtClean="0"/>
              <a:t>Josué</a:t>
            </a:r>
            <a:r>
              <a:rPr lang="en-US" dirty="0" smtClean="0"/>
              <a:t> </a:t>
            </a:r>
            <a:r>
              <a:rPr lang="en-US" dirty="0"/>
              <a:t>(31); </a:t>
            </a:r>
            <a:r>
              <a:rPr lang="en-US" dirty="0" err="1" smtClean="0">
                <a:solidFill>
                  <a:srgbClr val="FF0000"/>
                </a:solidFill>
              </a:rPr>
              <a:t>Cántico</a:t>
            </a:r>
            <a:r>
              <a:rPr lang="en-US" dirty="0" smtClean="0">
                <a:solidFill>
                  <a:srgbClr val="FF0000"/>
                </a:solidFill>
              </a:rPr>
              <a:t> de </a:t>
            </a:r>
            <a:r>
              <a:rPr lang="en-US" dirty="0" err="1" smtClean="0">
                <a:solidFill>
                  <a:srgbClr val="FF0000"/>
                </a:solidFill>
              </a:rPr>
              <a:t>Moisés</a:t>
            </a:r>
            <a:r>
              <a:rPr lang="en-US" dirty="0" smtClean="0">
                <a:solidFill>
                  <a:srgbClr val="FF0000"/>
                </a:solidFill>
              </a:rPr>
              <a:t> </a:t>
            </a:r>
            <a:r>
              <a:rPr lang="en-US" dirty="0">
                <a:solidFill>
                  <a:srgbClr val="FF0000"/>
                </a:solidFill>
              </a:rPr>
              <a:t>(32); Bendición (33)</a:t>
            </a:r>
          </a:p>
          <a:p>
            <a:pPr lvl="1" algn="l" rtl="0">
              <a:spcBef>
                <a:spcPts val="0"/>
              </a:spcBef>
            </a:pPr>
            <a:r>
              <a:rPr lang="en-US" dirty="0">
                <a:solidFill>
                  <a:srgbClr val="FF0000"/>
                </a:solidFill>
              </a:rPr>
              <a:t>[Historia: La muerte de Moisés (34)]</a:t>
            </a:r>
          </a:p>
          <a:p>
            <a:pPr algn="l" rtl="0">
              <a:spcBef>
                <a:spcPts val="0"/>
              </a:spcBef>
            </a:pPr>
            <a:r>
              <a:rPr lang="en-US" b="1" dirty="0">
                <a:solidFill>
                  <a:srgbClr val="0000CC"/>
                </a:solidFill>
              </a:rPr>
              <a:t>Contenido</a:t>
            </a:r>
          </a:p>
          <a:p>
            <a:pPr lvl="1" algn="l" rtl="0">
              <a:spcBef>
                <a:spcPts val="0"/>
              </a:spcBef>
            </a:pPr>
            <a:r>
              <a:rPr lang="en-US" dirty="0" err="1" smtClean="0"/>
              <a:t>Repaso</a:t>
            </a:r>
            <a:r>
              <a:rPr lang="en-US" dirty="0" smtClean="0"/>
              <a:t> </a:t>
            </a:r>
            <a:r>
              <a:rPr lang="en-US" dirty="0"/>
              <a:t>de la </a:t>
            </a:r>
            <a:r>
              <a:rPr lang="en-US" dirty="0" err="1" smtClean="0"/>
              <a:t>historia</a:t>
            </a:r>
            <a:r>
              <a:rPr lang="en-US" dirty="0" smtClean="0"/>
              <a:t> </a:t>
            </a:r>
            <a:r>
              <a:rPr lang="en-US" dirty="0"/>
              <a:t>de Israel </a:t>
            </a:r>
            <a:r>
              <a:rPr lang="en-US" dirty="0" smtClean="0"/>
              <a:t>(</a:t>
            </a:r>
            <a:r>
              <a:rPr lang="en-US" dirty="0" err="1" smtClean="0"/>
              <a:t>capítulos</a:t>
            </a:r>
            <a:r>
              <a:rPr lang="en-US" dirty="0" smtClean="0"/>
              <a:t> </a:t>
            </a:r>
            <a:r>
              <a:rPr lang="en-US" dirty="0"/>
              <a:t>1-4)</a:t>
            </a:r>
          </a:p>
          <a:p>
            <a:pPr lvl="1" algn="l" rtl="0">
              <a:spcBef>
                <a:spcPts val="0"/>
              </a:spcBef>
            </a:pPr>
            <a:r>
              <a:rPr lang="en-US" dirty="0" err="1" smtClean="0"/>
              <a:t>Redeclaración</a:t>
            </a:r>
            <a:r>
              <a:rPr lang="en-US" dirty="0" smtClean="0"/>
              <a:t> </a:t>
            </a:r>
            <a:r>
              <a:rPr lang="en-US" dirty="0"/>
              <a:t>e </a:t>
            </a:r>
            <a:r>
              <a:rPr lang="en-US" dirty="0" err="1" smtClean="0"/>
              <a:t>importancia</a:t>
            </a:r>
            <a:r>
              <a:rPr lang="en-US" dirty="0" smtClean="0"/>
              <a:t> </a:t>
            </a:r>
            <a:r>
              <a:rPr lang="en-US" dirty="0"/>
              <a:t>de la Ley </a:t>
            </a:r>
            <a:r>
              <a:rPr lang="en-US" dirty="0" smtClean="0"/>
              <a:t>(</a:t>
            </a:r>
            <a:r>
              <a:rPr lang="en-US" dirty="0" err="1" smtClean="0"/>
              <a:t>capítulos</a:t>
            </a:r>
            <a:r>
              <a:rPr lang="en-US" dirty="0" smtClean="0"/>
              <a:t> </a:t>
            </a:r>
            <a:r>
              <a:rPr lang="en-US" dirty="0"/>
              <a:t>5-11)</a:t>
            </a:r>
          </a:p>
          <a:p>
            <a:pPr lvl="1" algn="l" rtl="0">
              <a:spcBef>
                <a:spcPts val="0"/>
              </a:spcBef>
            </a:pPr>
            <a:r>
              <a:rPr lang="en-US" dirty="0" err="1"/>
              <a:t>Explicación</a:t>
            </a:r>
            <a:r>
              <a:rPr lang="en-US" dirty="0"/>
              <a:t> </a:t>
            </a:r>
            <a:r>
              <a:rPr lang="en-US" dirty="0" err="1" smtClean="0"/>
              <a:t>adicional</a:t>
            </a:r>
            <a:r>
              <a:rPr lang="en-US" dirty="0" smtClean="0"/>
              <a:t> </a:t>
            </a:r>
            <a:r>
              <a:rPr lang="en-US" dirty="0"/>
              <a:t>de la Ley </a:t>
            </a:r>
            <a:r>
              <a:rPr lang="en-US" dirty="0" smtClean="0"/>
              <a:t>(</a:t>
            </a:r>
            <a:r>
              <a:rPr lang="en-US" dirty="0" err="1" smtClean="0"/>
              <a:t>capítulos</a:t>
            </a:r>
            <a:r>
              <a:rPr lang="en-US" dirty="0" smtClean="0"/>
              <a:t> </a:t>
            </a:r>
            <a:r>
              <a:rPr lang="en-US" dirty="0"/>
              <a:t>12-26)</a:t>
            </a:r>
          </a:p>
          <a:p>
            <a:pPr lvl="1" algn="l" rtl="0">
              <a:spcBef>
                <a:spcPts val="0"/>
              </a:spcBef>
            </a:pPr>
            <a:r>
              <a:rPr lang="en-US" dirty="0" err="1" smtClean="0"/>
              <a:t>Exhortación</a:t>
            </a:r>
            <a:r>
              <a:rPr lang="en-US" dirty="0" smtClean="0"/>
              <a:t> al </a:t>
            </a:r>
            <a:r>
              <a:rPr lang="en-US" dirty="0"/>
              <a:t>compromiso (capítulos 27-30)</a:t>
            </a:r>
          </a:p>
          <a:p>
            <a:pPr lvl="1" algn="l" rtl="0">
              <a:spcBef>
                <a:spcPts val="0"/>
              </a:spcBef>
            </a:pPr>
            <a:r>
              <a:rPr lang="en-US" dirty="0"/>
              <a:t>Cambio en el </a:t>
            </a:r>
            <a:r>
              <a:rPr lang="en-US" dirty="0" err="1" smtClean="0"/>
              <a:t>liderazgo</a:t>
            </a:r>
            <a:r>
              <a:rPr lang="en-US" dirty="0" smtClean="0"/>
              <a:t> (</a:t>
            </a:r>
            <a:r>
              <a:rPr lang="en-US" dirty="0" err="1" smtClean="0"/>
              <a:t>capítulos</a:t>
            </a:r>
            <a:r>
              <a:rPr lang="en-US" dirty="0" smtClean="0"/>
              <a:t> </a:t>
            </a:r>
            <a:r>
              <a:rPr lang="en-US" dirty="0"/>
              <a:t>31-34)</a:t>
            </a:r>
          </a:p>
          <a:p>
            <a:pPr algn="l" rtl="0">
              <a:spcBef>
                <a:spcPts val="0"/>
              </a:spcBef>
            </a:pPr>
            <a:r>
              <a:rPr lang="en-US" b="1" dirty="0">
                <a:solidFill>
                  <a:srgbClr val="0000CC"/>
                </a:solidFill>
              </a:rPr>
              <a:t>Estructura quiástica</a:t>
            </a:r>
            <a:endParaRPr lang="en-US" dirty="0">
              <a:solidFill>
                <a:srgbClr val="0000CC"/>
              </a:solidFill>
            </a:endParaRPr>
          </a:p>
          <a:p>
            <a:pPr marL="687388" lvl="1" indent="1588" algn="l" rtl="0">
              <a:spcBef>
                <a:spcPts val="0"/>
              </a:spcBef>
              <a:buNone/>
            </a:pPr>
            <a:r>
              <a:rPr lang="en-US" b="1" dirty="0" smtClean="0"/>
              <a:t>A </a:t>
            </a:r>
            <a:r>
              <a:rPr lang="en-US" dirty="0" smtClean="0"/>
              <a:t>El </a:t>
            </a:r>
            <a:r>
              <a:rPr lang="en-US" dirty="0"/>
              <a:t>marco exterior: una mirada hacia atrás (cap</a:t>
            </a:r>
            <a:r>
              <a:rPr lang="en-US" dirty="0" smtClean="0"/>
              <a:t>. 1-3</a:t>
            </a:r>
            <a:r>
              <a:rPr lang="en-US" dirty="0"/>
              <a:t>)</a:t>
            </a:r>
          </a:p>
          <a:p>
            <a:pPr marL="971550" lvl="1" indent="0" algn="l" rtl="0">
              <a:spcBef>
                <a:spcPts val="0"/>
              </a:spcBef>
              <a:buNone/>
            </a:pPr>
            <a:r>
              <a:rPr lang="en-US" b="1" dirty="0" smtClean="0"/>
              <a:t>B </a:t>
            </a:r>
            <a:r>
              <a:rPr lang="en-US" dirty="0" smtClean="0"/>
              <a:t>El </a:t>
            </a:r>
            <a:r>
              <a:rPr lang="en-US" dirty="0"/>
              <a:t>marco interior: la gran exhortación (cap</a:t>
            </a:r>
            <a:r>
              <a:rPr lang="en-US" dirty="0" smtClean="0"/>
              <a:t>. 4-11</a:t>
            </a:r>
            <a:r>
              <a:rPr lang="en-US" dirty="0"/>
              <a:t>)</a:t>
            </a:r>
          </a:p>
          <a:p>
            <a:pPr marL="1255713" lvl="1" indent="0" algn="l" rtl="0">
              <a:spcBef>
                <a:spcPts val="0"/>
              </a:spcBef>
              <a:buNone/>
            </a:pPr>
            <a:r>
              <a:rPr lang="en-US" b="1" dirty="0" smtClean="0"/>
              <a:t>C </a:t>
            </a:r>
            <a:r>
              <a:rPr lang="en-US" dirty="0" smtClean="0"/>
              <a:t>El </a:t>
            </a:r>
            <a:r>
              <a:rPr lang="en-US" dirty="0" err="1"/>
              <a:t>Núcleo</a:t>
            </a:r>
            <a:r>
              <a:rPr lang="en-US" dirty="0"/>
              <a:t> </a:t>
            </a:r>
            <a:r>
              <a:rPr lang="en-US" dirty="0" smtClean="0"/>
              <a:t>central</a:t>
            </a:r>
            <a:r>
              <a:rPr lang="en-US" dirty="0"/>
              <a:t>: Estipulaciones del Pacto (cap</a:t>
            </a:r>
            <a:r>
              <a:rPr lang="en-US" dirty="0" smtClean="0"/>
              <a:t>. 12-26</a:t>
            </a:r>
            <a:r>
              <a:rPr lang="en-US" dirty="0"/>
              <a:t>)</a:t>
            </a:r>
          </a:p>
          <a:p>
            <a:pPr marL="971550" lvl="1" indent="0" algn="l" rtl="0">
              <a:spcBef>
                <a:spcPts val="0"/>
              </a:spcBef>
              <a:buNone/>
            </a:pPr>
            <a:r>
              <a:rPr lang="en-US" b="1" dirty="0" smtClean="0"/>
              <a:t>B </a:t>
            </a:r>
            <a:r>
              <a:rPr lang="en-US" dirty="0" smtClean="0"/>
              <a:t>El </a:t>
            </a:r>
            <a:r>
              <a:rPr lang="en-US" dirty="0"/>
              <a:t>marco interior: la ceremonia del pacto (cap</a:t>
            </a:r>
            <a:r>
              <a:rPr lang="en-US" dirty="0" smtClean="0"/>
              <a:t>. 27-30</a:t>
            </a:r>
            <a:r>
              <a:rPr lang="en-US" dirty="0"/>
              <a:t>)</a:t>
            </a:r>
          </a:p>
          <a:p>
            <a:pPr marL="687388" lvl="1" indent="0" algn="l" rtl="0">
              <a:spcBef>
                <a:spcPts val="0"/>
              </a:spcBef>
              <a:buNone/>
            </a:pPr>
            <a:r>
              <a:rPr lang="en-US" b="1" dirty="0" smtClean="0"/>
              <a:t>A </a:t>
            </a:r>
            <a:r>
              <a:rPr lang="en-US" dirty="0" smtClean="0">
                <a:solidFill>
                  <a:srgbClr val="FF0000"/>
                </a:solidFill>
              </a:rPr>
              <a:t>El </a:t>
            </a:r>
            <a:r>
              <a:rPr lang="en-US" dirty="0">
                <a:solidFill>
                  <a:srgbClr val="FF0000"/>
                </a:solidFill>
              </a:rPr>
              <a:t>marco exterior: una mirada hacia adelante (cap</a:t>
            </a:r>
            <a:r>
              <a:rPr lang="en-US" dirty="0" smtClean="0">
                <a:solidFill>
                  <a:srgbClr val="FF0000"/>
                </a:solidFill>
              </a:rPr>
              <a:t>. 31-34</a:t>
            </a:r>
            <a:r>
              <a:rPr lang="en-US" dirty="0">
                <a:solidFill>
                  <a:srgbClr val="FF0000"/>
                </a:solidFill>
              </a:rPr>
              <a:t>)</a:t>
            </a:r>
          </a:p>
        </p:txBody>
      </p:sp>
      <p:sp>
        <p:nvSpPr>
          <p:cNvPr id="4" name="Footer Placeholder 3"/>
          <p:cNvSpPr>
            <a:spLocks noGrp="1"/>
          </p:cNvSpPr>
          <p:nvPr>
            <p:ph type="ftr" sz="quarter" idx="11"/>
          </p:nvPr>
        </p:nvSpPr>
        <p:spPr/>
        <p:txBody>
          <a:bodyPr/>
          <a:lstStyle/>
          <a:p>
            <a:pPr algn="l" rtl="0"/>
            <a:r>
              <a:rPr lang="en-US"/>
              <a:t>Otoño 2016 – Embry Hills</a:t>
            </a:r>
            <a:endParaRPr lang="en-US" dirty="0"/>
          </a:p>
        </p:txBody>
      </p:sp>
      <p:sp>
        <p:nvSpPr>
          <p:cNvPr id="5" name="Slide Number Placeholder 4"/>
          <p:cNvSpPr>
            <a:spLocks noGrp="1"/>
          </p:cNvSpPr>
          <p:nvPr>
            <p:ph type="sldNum" sz="quarter" idx="12"/>
          </p:nvPr>
        </p:nvSpPr>
        <p:spPr/>
        <p:txBody>
          <a:bodyPr/>
          <a:lstStyle/>
          <a:p>
            <a:pPr algn="l" rtl="0"/>
            <a:fld id="{0EA2A63B-FBD4-445B-90B6-CB2DE89400B4}" type="slidenum">
              <a:rPr lang="en-US" smtClean="0"/>
              <a:pPr algn="l" rtl="0"/>
              <a:t>78</a:t>
            </a:fld>
            <a:endParaRPr lang="en-US"/>
          </a:p>
        </p:txBody>
      </p:sp>
      <p:grpSp>
        <p:nvGrpSpPr>
          <p:cNvPr id="21" name="Group 20"/>
          <p:cNvGrpSpPr/>
          <p:nvPr/>
        </p:nvGrpSpPr>
        <p:grpSpPr>
          <a:xfrm>
            <a:off x="7848600" y="5087122"/>
            <a:ext cx="4343400" cy="1206843"/>
            <a:chOff x="7038490" y="5223556"/>
            <a:chExt cx="4816555" cy="1206843"/>
          </a:xfrm>
        </p:grpSpPr>
        <p:sp>
          <p:nvSpPr>
            <p:cNvPr id="7" name="TextBox 6"/>
            <p:cNvSpPr txBox="1"/>
            <p:nvPr/>
          </p:nvSpPr>
          <p:spPr>
            <a:xfrm>
              <a:off x="9501037" y="5519132"/>
              <a:ext cx="978858" cy="646331"/>
            </a:xfrm>
            <a:prstGeom prst="rect">
              <a:avLst/>
            </a:prstGeom>
            <a:noFill/>
          </p:spPr>
          <p:txBody>
            <a:bodyPr wrap="none" rtlCol="0">
              <a:spAutoFit/>
            </a:bodyPr>
            <a:lstStyle/>
            <a:p>
              <a:pPr algn="l" rtl="0"/>
              <a:r>
                <a:rPr lang="en-US" dirty="0"/>
                <a:t>cf. 11:31</a:t>
              </a:r>
              <a:br>
                <a:rPr lang="en-US" dirty="0"/>
              </a:br>
              <a:r>
                <a:rPr lang="en-US" dirty="0"/>
                <a:t>a 27:2</a:t>
              </a:r>
            </a:p>
          </p:txBody>
        </p:sp>
        <p:cxnSp>
          <p:nvCxnSpPr>
            <p:cNvPr id="9" name="Straight Connector 8"/>
            <p:cNvCxnSpPr/>
            <p:nvPr/>
          </p:nvCxnSpPr>
          <p:spPr>
            <a:xfrm flipV="1">
              <a:off x="8578935" y="5519132"/>
              <a:ext cx="2025873"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8587443" y="6125774"/>
              <a:ext cx="2025873"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0596300" y="5534622"/>
              <a:ext cx="0" cy="5911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7038490" y="5232261"/>
              <a:ext cx="4372811" cy="3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038490" y="6428140"/>
              <a:ext cx="4372811" cy="22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1411301" y="5223556"/>
              <a:ext cx="0" cy="12045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0967558" y="5495278"/>
              <a:ext cx="887487" cy="646331"/>
            </a:xfrm>
            <a:prstGeom prst="rect">
              <a:avLst/>
            </a:prstGeom>
            <a:solidFill>
              <a:schemeClr val="bg1"/>
            </a:solidFill>
          </p:spPr>
          <p:txBody>
            <a:bodyPr wrap="none" rtlCol="0">
              <a:spAutoFit/>
            </a:bodyPr>
            <a:lstStyle/>
            <a:p>
              <a:pPr algn="l" rtl="0"/>
              <a:r>
                <a:rPr lang="en-US" dirty="0"/>
                <a:t>cf. 3:28</a:t>
              </a:r>
            </a:p>
            <a:p>
              <a:pPr algn="l" rtl="0"/>
              <a:r>
                <a:rPr lang="en-US" dirty="0"/>
                <a:t>a 31:3</a:t>
              </a:r>
            </a:p>
          </p:txBody>
        </p:sp>
      </p:grpSp>
      <p:pic>
        <p:nvPicPr>
          <p:cNvPr id="18" name="Picture 17"/>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Tree>
    <p:extLst>
      <p:ext uri="{BB962C8B-B14F-4D97-AF65-F5344CB8AC3E}">
        <p14:creationId xmlns:p14="http://schemas.microsoft.com/office/powerpoint/2010/main" val="419650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5" end="1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6" end="1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7" end="17"/>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8" end="18"/>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l" rtl="0"/>
            <a:r>
              <a:rPr lang="en-US" sz="4400" dirty="0"/>
              <a:t>Capítulo 30 – </a:t>
            </a:r>
            <a:r>
              <a:rPr lang="en-US" sz="4400" dirty="0" err="1" smtClean="0"/>
              <a:t>maldiciones</a:t>
            </a:r>
            <a:r>
              <a:rPr lang="en-US" sz="4400" dirty="0" smtClean="0"/>
              <a:t> </a:t>
            </a:r>
            <a:r>
              <a:rPr lang="en-US" sz="4400" dirty="0" err="1"/>
              <a:t>i</a:t>
            </a:r>
            <a:r>
              <a:rPr lang="en-US" sz="4400" dirty="0" err="1" smtClean="0"/>
              <a:t>nvertidas</a:t>
            </a:r>
            <a:endParaRPr lang="en-US" sz="4400" dirty="0"/>
          </a:p>
        </p:txBody>
      </p:sp>
      <p:sp>
        <p:nvSpPr>
          <p:cNvPr id="8" name="Content Placeholder 7"/>
          <p:cNvSpPr>
            <a:spLocks noGrp="1"/>
          </p:cNvSpPr>
          <p:nvPr>
            <p:ph idx="1"/>
          </p:nvPr>
        </p:nvSpPr>
        <p:spPr>
          <a:xfrm>
            <a:off x="152400" y="848254"/>
            <a:ext cx="11457373" cy="5694842"/>
          </a:xfrm>
        </p:spPr>
        <p:txBody>
          <a:bodyPr>
            <a:normAutofit lnSpcReduction="10000"/>
          </a:bodyPr>
          <a:lstStyle/>
          <a:p>
            <a:pPr algn="l" rtl="0"/>
            <a:r>
              <a:rPr lang="en-US" dirty="0" err="1" smtClean="0"/>
              <a:t>Propósito</a:t>
            </a:r>
            <a:r>
              <a:rPr lang="en-US" dirty="0" smtClean="0"/>
              <a:t> </a:t>
            </a:r>
            <a:r>
              <a:rPr lang="en-US" dirty="0" err="1" smtClean="0"/>
              <a:t>didáctico</a:t>
            </a:r>
            <a:r>
              <a:rPr lang="en-US" dirty="0" smtClean="0"/>
              <a:t> </a:t>
            </a:r>
            <a:r>
              <a:rPr lang="en-US" dirty="0"/>
              <a:t>de los cursos (1-2)</a:t>
            </a:r>
          </a:p>
          <a:p>
            <a:pPr algn="l" rtl="0"/>
            <a:r>
              <a:rPr lang="en-US" dirty="0"/>
              <a:t>Arrepentimiento y </a:t>
            </a:r>
            <a:r>
              <a:rPr lang="en-US" dirty="0" err="1" smtClean="0"/>
              <a:t>secuencia</a:t>
            </a:r>
            <a:r>
              <a:rPr lang="en-US" dirty="0" smtClean="0"/>
              <a:t> </a:t>
            </a:r>
            <a:r>
              <a:rPr lang="en-US" dirty="0"/>
              <a:t>de </a:t>
            </a:r>
            <a:r>
              <a:rPr lang="en-US" dirty="0" err="1" smtClean="0"/>
              <a:t>retorno</a:t>
            </a:r>
            <a:r>
              <a:rPr lang="en-US" dirty="0" smtClean="0"/>
              <a:t> </a:t>
            </a:r>
            <a:r>
              <a:rPr lang="en-US" dirty="0"/>
              <a:t>(1-10)</a:t>
            </a:r>
          </a:p>
          <a:p>
            <a:pPr lvl="1" algn="l" rtl="0"/>
            <a:r>
              <a:rPr lang="en-US" dirty="0" err="1" smtClean="0"/>
              <a:t>Recordar</a:t>
            </a:r>
            <a:r>
              <a:rPr lang="en-US" dirty="0" smtClean="0"/>
              <a:t>, </a:t>
            </a:r>
            <a:r>
              <a:rPr lang="en-US" dirty="0" err="1" smtClean="0"/>
              <a:t>volver</a:t>
            </a:r>
            <a:r>
              <a:rPr lang="en-US" dirty="0"/>
              <a:t>, obedecer con </a:t>
            </a:r>
            <a:r>
              <a:rPr lang="en-US" dirty="0" err="1" smtClean="0"/>
              <a:t>corazón</a:t>
            </a:r>
            <a:r>
              <a:rPr lang="en-US" dirty="0" smtClean="0"/>
              <a:t> </a:t>
            </a:r>
            <a:r>
              <a:rPr lang="en-US" dirty="0"/>
              <a:t>y </a:t>
            </a:r>
            <a:r>
              <a:rPr lang="en-US" dirty="0" smtClean="0"/>
              <a:t>alma </a:t>
            </a:r>
            <a:r>
              <a:rPr lang="en-US" dirty="0"/>
              <a:t>(1-2)</a:t>
            </a:r>
          </a:p>
          <a:p>
            <a:pPr lvl="1" algn="l" rtl="0"/>
            <a:r>
              <a:rPr lang="en-US" dirty="0"/>
              <a:t>Dios vuelve a </a:t>
            </a:r>
            <a:r>
              <a:rPr lang="en-US" dirty="0" err="1" smtClean="0"/>
              <a:t>recoger</a:t>
            </a:r>
            <a:r>
              <a:rPr lang="en-US" dirty="0" smtClean="0"/>
              <a:t> </a:t>
            </a:r>
            <a:r>
              <a:rPr lang="en-US" dirty="0"/>
              <a:t>a su pueblo (3-5)</a:t>
            </a:r>
          </a:p>
          <a:p>
            <a:pPr lvl="1" algn="l" rtl="0"/>
            <a:r>
              <a:rPr lang="en-US" dirty="0"/>
              <a:t>Dios circuncidará tu corazón (6)</a:t>
            </a:r>
          </a:p>
          <a:p>
            <a:pPr lvl="1" algn="l" rtl="0"/>
            <a:r>
              <a:rPr lang="en-US" dirty="0"/>
              <a:t>Maldiciones dirigidas a los enemigos (7)</a:t>
            </a:r>
          </a:p>
          <a:p>
            <a:pPr lvl="1" algn="l" rtl="0"/>
            <a:r>
              <a:rPr lang="en-US" dirty="0"/>
              <a:t>Vuelven las bendiciones (8-10)</a:t>
            </a:r>
            <a:br>
              <a:rPr lang="en-US" dirty="0"/>
            </a:br>
            <a:r>
              <a:rPr lang="en-US" dirty="0"/>
              <a:t/>
            </a:r>
            <a:br>
              <a:rPr lang="en-US" dirty="0"/>
            </a:br>
            <a:endParaRPr lang="en-US" dirty="0"/>
          </a:p>
          <a:p>
            <a:pPr algn="l" rtl="0"/>
            <a:r>
              <a:rPr lang="en-US" dirty="0"/>
              <a:t>Accesibilidad (11-14):</a:t>
            </a:r>
          </a:p>
          <a:p>
            <a:pPr lvl="1" algn="l" rtl="0"/>
            <a:r>
              <a:rPr lang="en-US" dirty="0"/>
              <a:t>No demasiado misterioso</a:t>
            </a:r>
          </a:p>
          <a:p>
            <a:pPr lvl="1" algn="l" rtl="0"/>
            <a:r>
              <a:rPr lang="en-US" dirty="0" smtClean="0"/>
              <a:t>No </a:t>
            </a:r>
            <a:r>
              <a:rPr lang="en-US" dirty="0"/>
              <a:t>muy lejos</a:t>
            </a:r>
          </a:p>
          <a:p>
            <a:pPr lvl="1" algn="l" rtl="0"/>
            <a:r>
              <a:rPr lang="en-US" dirty="0"/>
              <a:t>No es muy difícil</a:t>
            </a:r>
            <a:br>
              <a:rPr lang="en-US" dirty="0"/>
            </a:br>
            <a:endParaRPr lang="en-US" dirty="0"/>
          </a:p>
          <a:p>
            <a:pPr algn="l" rtl="0"/>
            <a:r>
              <a:rPr lang="en-US" dirty="0"/>
              <a:t>Una </a:t>
            </a:r>
            <a:r>
              <a:rPr lang="en-US" dirty="0" err="1" smtClean="0"/>
              <a:t>decisión</a:t>
            </a:r>
            <a:r>
              <a:rPr lang="en-US" dirty="0" smtClean="0"/>
              <a:t> </a:t>
            </a:r>
            <a:r>
              <a:rPr lang="en-US" dirty="0"/>
              <a:t>clara: </a:t>
            </a:r>
            <a:r>
              <a:rPr lang="en-US" dirty="0" err="1" smtClean="0"/>
              <a:t>vida</a:t>
            </a:r>
            <a:r>
              <a:rPr lang="en-US" dirty="0" smtClean="0"/>
              <a:t>/</a:t>
            </a:r>
            <a:r>
              <a:rPr lang="en-US" dirty="0" err="1"/>
              <a:t>m</a:t>
            </a:r>
            <a:r>
              <a:rPr lang="en-US" dirty="0" err="1" smtClean="0"/>
              <a:t>uerte</a:t>
            </a:r>
            <a:r>
              <a:rPr lang="en-US" dirty="0"/>
              <a:t>, </a:t>
            </a:r>
            <a:r>
              <a:rPr lang="en-US" dirty="0" err="1" smtClean="0"/>
              <a:t>bien</a:t>
            </a:r>
            <a:r>
              <a:rPr lang="en-US" dirty="0" smtClean="0"/>
              <a:t>/mal </a:t>
            </a:r>
            <a:r>
              <a:rPr lang="en-US" dirty="0"/>
              <a:t>(15-20)</a:t>
            </a:r>
          </a:p>
        </p:txBody>
      </p:sp>
      <p:sp>
        <p:nvSpPr>
          <p:cNvPr id="5" name="Footer Placeholder 4"/>
          <p:cNvSpPr>
            <a:spLocks noGrp="1"/>
          </p:cNvSpPr>
          <p:nvPr>
            <p:ph type="ftr" sz="quarter" idx="11"/>
          </p:nvPr>
        </p:nvSpPr>
        <p:spPr/>
        <p:txBody>
          <a:bodyPr/>
          <a:lstStyle/>
          <a:p>
            <a:pPr algn="l" rtl="0"/>
            <a:r>
              <a:rPr lang="en-US"/>
              <a:t>Otoño 2016 – Embry Hills</a:t>
            </a:r>
          </a:p>
        </p:txBody>
      </p:sp>
      <p:sp>
        <p:nvSpPr>
          <p:cNvPr id="6" name="Slide Number Placeholder 5"/>
          <p:cNvSpPr>
            <a:spLocks noGrp="1"/>
          </p:cNvSpPr>
          <p:nvPr>
            <p:ph type="sldNum" sz="quarter" idx="12"/>
          </p:nvPr>
        </p:nvSpPr>
        <p:spPr/>
        <p:txBody>
          <a:bodyPr/>
          <a:lstStyle/>
          <a:p>
            <a:pPr algn="l" rtl="0"/>
            <a:fld id="{0EA2A63B-FBD4-445B-90B6-CB2DE89400B4}" type="slidenum">
              <a:rPr lang="en-US" smtClean="0"/>
              <a:t>79</a:t>
            </a:fld>
            <a:endParaRPr lang="en-US"/>
          </a:p>
        </p:txBody>
      </p:sp>
      <p:sp>
        <p:nvSpPr>
          <p:cNvPr id="2" name="TextBox 1"/>
          <p:cNvSpPr txBox="1"/>
          <p:nvPr/>
        </p:nvSpPr>
        <p:spPr>
          <a:xfrm>
            <a:off x="4191000" y="4036874"/>
            <a:ext cx="7828722" cy="1754326"/>
          </a:xfrm>
          <a:prstGeom prst="rect">
            <a:avLst/>
          </a:prstGeom>
          <a:solidFill>
            <a:srgbClr val="FFFF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s-ES" dirty="0" smtClean="0"/>
              <a:t>Pues </a:t>
            </a:r>
            <a:r>
              <a:rPr lang="es-ES" dirty="0"/>
              <a:t>Moisés escribe que el hombre que practica la justicia que es de la ley, vivirá por ella.  6  Pero la justicia que es de la fe, dice así: «NO DIGAS EN TU CORAZÓN: “¿</a:t>
            </a:r>
            <a:r>
              <a:rPr lang="es-ES" b="1" dirty="0"/>
              <a:t>QUIÉN SUBIRÁ AL CIELO</a:t>
            </a:r>
            <a:r>
              <a:rPr lang="es-ES" dirty="0"/>
              <a:t>?”. Esto es, para hacer bajar a Cristo,  7  o “¿</a:t>
            </a:r>
            <a:r>
              <a:rPr lang="es-ES" b="1" dirty="0"/>
              <a:t>QUIÉN DESCENDERÁ AL ABISMO</a:t>
            </a:r>
            <a:r>
              <a:rPr lang="es-ES" dirty="0"/>
              <a:t>?”. Esto es, para subir a Cristo de entre los muertos».  8  Pero, ¿qué dice? «</a:t>
            </a:r>
            <a:r>
              <a:rPr lang="es-ES" b="1" dirty="0"/>
              <a:t>CERCA DE TI ESTÁ LA PALABRA, EN TU BOCA Y EN TU CORAZÓN</a:t>
            </a:r>
            <a:r>
              <a:rPr lang="es-ES" dirty="0"/>
              <a:t>», es decir, la palabra de fe que </a:t>
            </a:r>
            <a:r>
              <a:rPr lang="es-ES" dirty="0" smtClean="0"/>
              <a:t>predicamos”. </a:t>
            </a:r>
            <a:r>
              <a:rPr lang="en-US" dirty="0" smtClean="0"/>
              <a:t>(</a:t>
            </a:r>
            <a:r>
              <a:rPr lang="en-US" dirty="0" err="1" smtClean="0"/>
              <a:t>Romanos</a:t>
            </a:r>
            <a:r>
              <a:rPr lang="en-US" dirty="0" smtClean="0"/>
              <a:t> </a:t>
            </a:r>
            <a:r>
              <a:rPr lang="en-US" dirty="0"/>
              <a:t>10:5-8)</a:t>
            </a:r>
          </a:p>
        </p:txBody>
      </p:sp>
      <p:sp>
        <p:nvSpPr>
          <p:cNvPr id="3" name="TextBox 2"/>
          <p:cNvSpPr txBox="1"/>
          <p:nvPr/>
        </p:nvSpPr>
        <p:spPr>
          <a:xfrm>
            <a:off x="7402240" y="914400"/>
            <a:ext cx="4617482" cy="3139321"/>
          </a:xfrm>
          <a:prstGeom prst="rect">
            <a:avLst/>
          </a:prstGeom>
          <a:solidFill>
            <a:schemeClr val="accent1">
              <a:lumMod val="20000"/>
              <a:lumOff val="8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a:defRPr sz="2000"/>
            </a:lvl1pPr>
          </a:lstStyle>
          <a:p>
            <a:r>
              <a:rPr lang="es-ES" sz="1800" dirty="0" smtClean="0"/>
              <a:t>Este </a:t>
            </a:r>
            <a:r>
              <a:rPr lang="es-ES" sz="1800" dirty="0"/>
              <a:t>mandamiento que yo te ordeno hoy no es muy difícil para ti, ni está fuera de tu alcance.  12  No está en el cielo, para que digas: “¿</a:t>
            </a:r>
            <a:r>
              <a:rPr lang="es-ES" sz="1800" b="1" dirty="0"/>
              <a:t>Quién subirá por nosotros al cielo para traérnoslo</a:t>
            </a:r>
            <a:r>
              <a:rPr lang="es-ES" sz="1800" dirty="0"/>
              <a:t> y hacérnoslo oír a fin de que lo guardemos?”.  13  Ni está más allá del mar, para que digas: “¿</a:t>
            </a:r>
            <a:r>
              <a:rPr lang="es-ES" sz="1800" b="1" dirty="0"/>
              <a:t>Quién cruzará el mar por nosotros para traérnoslo</a:t>
            </a:r>
            <a:r>
              <a:rPr lang="es-ES" sz="1800" dirty="0"/>
              <a:t> y para hacérnoslo oír, a fin de que lo guardemos?”.  14  </a:t>
            </a:r>
            <a:r>
              <a:rPr lang="es-ES" sz="1800" b="1" dirty="0"/>
              <a:t>Pues la palabra está muy cerca de ti, en tu boca y en tu corazón</a:t>
            </a:r>
            <a:r>
              <a:rPr lang="es-ES" sz="1800" dirty="0"/>
              <a:t>, para que la guardes</a:t>
            </a:r>
            <a:r>
              <a:rPr lang="es-ES" sz="1800" dirty="0" smtClean="0"/>
              <a:t>. </a:t>
            </a:r>
            <a:r>
              <a:rPr lang="en-US" sz="1800" dirty="0" smtClean="0"/>
              <a:t>(</a:t>
            </a:r>
            <a:r>
              <a:rPr lang="en-US" sz="1800" dirty="0"/>
              <a:t>Dt </a:t>
            </a:r>
            <a:r>
              <a:rPr lang="en-US" sz="1800" dirty="0" smtClean="0"/>
              <a:t>30:11-14</a:t>
            </a:r>
            <a:r>
              <a:rPr lang="en-US" sz="1800" dirty="0"/>
              <a:t>)</a:t>
            </a:r>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Tree>
    <p:extLst>
      <p:ext uri="{BB962C8B-B14F-4D97-AF65-F5344CB8AC3E}">
        <p14:creationId xmlns:p14="http://schemas.microsoft.com/office/powerpoint/2010/main" val="36422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lgn="l" rtl="0"/>
            <a:r>
              <a:rPr lang="en-US" dirty="0"/>
              <a:t>Cronología del Pentateuco</a:t>
            </a:r>
          </a:p>
        </p:txBody>
      </p:sp>
      <p:sp>
        <p:nvSpPr>
          <p:cNvPr id="4" name="Footer Placeholder 3"/>
          <p:cNvSpPr>
            <a:spLocks noGrp="1"/>
          </p:cNvSpPr>
          <p:nvPr>
            <p:ph type="ftr" sz="quarter" idx="11"/>
          </p:nvPr>
        </p:nvSpPr>
        <p:spPr/>
        <p:txBody>
          <a:bodyPr/>
          <a:lstStyle/>
          <a:p>
            <a:pPr algn="l" rtl="0"/>
            <a:r>
              <a:rPr lang="en-US" dirty="0"/>
              <a:t>Otoño 2016 – Embry Hills</a:t>
            </a:r>
          </a:p>
        </p:txBody>
      </p:sp>
      <p:sp>
        <p:nvSpPr>
          <p:cNvPr id="5" name="Slide Number Placeholder 4"/>
          <p:cNvSpPr>
            <a:spLocks noGrp="1"/>
          </p:cNvSpPr>
          <p:nvPr>
            <p:ph type="sldNum" sz="quarter" idx="12"/>
          </p:nvPr>
        </p:nvSpPr>
        <p:spPr/>
        <p:txBody>
          <a:bodyPr/>
          <a:lstStyle/>
          <a:p>
            <a:fld id="{0EA2A63B-FBD4-445B-90B6-CB2DE89400B4}" type="slidenum">
              <a:rPr lang="en-US" smtClean="0"/>
              <a:pPr algn="l" rtl="0"/>
              <a:t>8</a:t>
            </a:fld>
            <a:endParaRPr lang="en-US"/>
          </a:p>
        </p:txBody>
      </p:sp>
      <p:pic>
        <p:nvPicPr>
          <p:cNvPr id="2050" name="Picture 2" descr="https://bible.org/assets/pagegrapics/decanio_pentateuch-1.gif"/>
          <p:cNvPicPr>
            <a:picLocks noChangeAspect="1" noChangeArrowheads="1"/>
          </p:cNvPicPr>
          <p:nvPr/>
        </p:nvPicPr>
        <p:blipFill rotWithShape="1">
          <a:blip r:embed="rId2">
            <a:extLst>
              <a:ext uri="{28A0092B-C50C-407E-A947-70E740481C1C}">
                <a14:useLocalDpi xmlns:a14="http://schemas.microsoft.com/office/drawing/2010/main" val="0"/>
              </a:ext>
            </a:extLst>
          </a:blip>
          <a:srcRect l="2564" t="12445" r="2564" b="5777"/>
          <a:stretch/>
        </p:blipFill>
        <p:spPr bwMode="auto">
          <a:xfrm>
            <a:off x="1066800" y="772297"/>
            <a:ext cx="9372600" cy="58262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6200" y="6554547"/>
            <a:ext cx="4117922" cy="276999"/>
          </a:xfrm>
          <a:prstGeom prst="rect">
            <a:avLst/>
          </a:prstGeom>
          <a:noFill/>
        </p:spPr>
        <p:txBody>
          <a:bodyPr wrap="none" rtlCol="0">
            <a:spAutoFit/>
          </a:bodyPr>
          <a:lstStyle/>
          <a:p>
            <a:pPr algn="l" rtl="0"/>
            <a:r>
              <a:rPr lang="en-US" sz="1200" dirty="0"/>
              <a:t>https://bible.org/assets/pagegrapics/decanio_pentateuch-1.gif</a:t>
            </a:r>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
        <p:nvSpPr>
          <p:cNvPr id="2" name="TextBox 1"/>
          <p:cNvSpPr txBox="1"/>
          <p:nvPr/>
        </p:nvSpPr>
        <p:spPr>
          <a:xfrm>
            <a:off x="2118636" y="1600200"/>
            <a:ext cx="1462764" cy="461665"/>
          </a:xfrm>
          <a:prstGeom prst="rect">
            <a:avLst/>
          </a:prstGeom>
          <a:solidFill>
            <a:schemeClr val="bg1"/>
          </a:solidFill>
        </p:spPr>
        <p:txBody>
          <a:bodyPr wrap="square" rtlCol="0">
            <a:spAutoFit/>
          </a:bodyPr>
          <a:lstStyle/>
          <a:p>
            <a:pPr algn="ctr"/>
            <a:r>
              <a:rPr lang="en-US" sz="2400" dirty="0" smtClean="0"/>
              <a:t>Abraham</a:t>
            </a:r>
            <a:endParaRPr lang="en-US" sz="2400" dirty="0"/>
          </a:p>
        </p:txBody>
      </p:sp>
      <p:sp>
        <p:nvSpPr>
          <p:cNvPr id="9" name="TextBox 8"/>
          <p:cNvSpPr txBox="1"/>
          <p:nvPr/>
        </p:nvSpPr>
        <p:spPr>
          <a:xfrm>
            <a:off x="3230017" y="2492565"/>
            <a:ext cx="1418183" cy="461665"/>
          </a:xfrm>
          <a:prstGeom prst="rect">
            <a:avLst/>
          </a:prstGeom>
          <a:solidFill>
            <a:schemeClr val="bg1"/>
          </a:solidFill>
        </p:spPr>
        <p:txBody>
          <a:bodyPr wrap="square" rtlCol="0">
            <a:spAutoFit/>
          </a:bodyPr>
          <a:lstStyle/>
          <a:p>
            <a:pPr algn="ctr"/>
            <a:r>
              <a:rPr lang="en-US" sz="2400" dirty="0" smtClean="0"/>
              <a:t>Isaac</a:t>
            </a:r>
            <a:endParaRPr lang="en-US" sz="2400" dirty="0"/>
          </a:p>
        </p:txBody>
      </p:sp>
      <p:sp>
        <p:nvSpPr>
          <p:cNvPr id="10" name="TextBox 9"/>
          <p:cNvSpPr txBox="1"/>
          <p:nvPr/>
        </p:nvSpPr>
        <p:spPr>
          <a:xfrm>
            <a:off x="3581400" y="3454568"/>
            <a:ext cx="1295400" cy="400110"/>
          </a:xfrm>
          <a:prstGeom prst="rect">
            <a:avLst/>
          </a:prstGeom>
          <a:solidFill>
            <a:schemeClr val="bg1"/>
          </a:solidFill>
        </p:spPr>
        <p:txBody>
          <a:bodyPr wrap="square" rtlCol="0">
            <a:spAutoFit/>
          </a:bodyPr>
          <a:lstStyle/>
          <a:p>
            <a:pPr algn="ctr"/>
            <a:r>
              <a:rPr lang="en-US" sz="2000" dirty="0" smtClean="0"/>
              <a:t>Jacob</a:t>
            </a:r>
            <a:endParaRPr lang="en-US" sz="2000" dirty="0"/>
          </a:p>
        </p:txBody>
      </p:sp>
      <p:sp>
        <p:nvSpPr>
          <p:cNvPr id="11" name="TextBox 10"/>
          <p:cNvSpPr txBox="1"/>
          <p:nvPr/>
        </p:nvSpPr>
        <p:spPr>
          <a:xfrm>
            <a:off x="4419600" y="4299768"/>
            <a:ext cx="990600" cy="400110"/>
          </a:xfrm>
          <a:prstGeom prst="rect">
            <a:avLst/>
          </a:prstGeom>
          <a:solidFill>
            <a:schemeClr val="bg1"/>
          </a:solidFill>
        </p:spPr>
        <p:txBody>
          <a:bodyPr wrap="square" rtlCol="0">
            <a:spAutoFit/>
          </a:bodyPr>
          <a:lstStyle/>
          <a:p>
            <a:pPr algn="ctr"/>
            <a:r>
              <a:rPr lang="en-US" sz="2000" dirty="0" smtClean="0"/>
              <a:t>Jos</a:t>
            </a:r>
            <a:r>
              <a:rPr lang="es-ES" sz="2000" dirty="0" smtClean="0"/>
              <a:t>é</a:t>
            </a:r>
            <a:endParaRPr lang="en-US" sz="2000" dirty="0"/>
          </a:p>
        </p:txBody>
      </p:sp>
      <p:sp>
        <p:nvSpPr>
          <p:cNvPr id="12" name="TextBox 11"/>
          <p:cNvSpPr txBox="1"/>
          <p:nvPr/>
        </p:nvSpPr>
        <p:spPr>
          <a:xfrm>
            <a:off x="4953000" y="5144968"/>
            <a:ext cx="3733800" cy="400110"/>
          </a:xfrm>
          <a:prstGeom prst="rect">
            <a:avLst/>
          </a:prstGeom>
          <a:solidFill>
            <a:schemeClr val="bg1"/>
          </a:solidFill>
        </p:spPr>
        <p:txBody>
          <a:bodyPr wrap="square" rtlCol="0">
            <a:spAutoFit/>
          </a:bodyPr>
          <a:lstStyle/>
          <a:p>
            <a:pPr algn="ctr"/>
            <a:r>
              <a:rPr lang="es-ES" sz="2000" dirty="0" smtClean="0"/>
              <a:t>Israel en Egipto 430 años</a:t>
            </a:r>
            <a:endParaRPr lang="en-US" sz="2000" dirty="0"/>
          </a:p>
        </p:txBody>
      </p:sp>
      <p:sp>
        <p:nvSpPr>
          <p:cNvPr id="13" name="TextBox 12"/>
          <p:cNvSpPr txBox="1"/>
          <p:nvPr/>
        </p:nvSpPr>
        <p:spPr>
          <a:xfrm>
            <a:off x="4820165" y="5863105"/>
            <a:ext cx="1295400" cy="523220"/>
          </a:xfrm>
          <a:prstGeom prst="rect">
            <a:avLst/>
          </a:prstGeom>
          <a:solidFill>
            <a:schemeClr val="bg1"/>
          </a:solidFill>
        </p:spPr>
        <p:txBody>
          <a:bodyPr wrap="square" rtlCol="0">
            <a:spAutoFit/>
          </a:bodyPr>
          <a:lstStyle/>
          <a:p>
            <a:r>
              <a:rPr lang="es-ES" sz="1400" dirty="0" smtClean="0"/>
              <a:t>Israel se muda a Egipto</a:t>
            </a:r>
            <a:endParaRPr lang="en-US" sz="1400" dirty="0"/>
          </a:p>
        </p:txBody>
      </p:sp>
      <p:sp>
        <p:nvSpPr>
          <p:cNvPr id="14" name="TextBox 13"/>
          <p:cNvSpPr txBox="1"/>
          <p:nvPr/>
        </p:nvSpPr>
        <p:spPr>
          <a:xfrm>
            <a:off x="8125460" y="6380212"/>
            <a:ext cx="1884680" cy="307777"/>
          </a:xfrm>
          <a:prstGeom prst="rect">
            <a:avLst/>
          </a:prstGeom>
          <a:solidFill>
            <a:schemeClr val="bg1"/>
          </a:solidFill>
        </p:spPr>
        <p:txBody>
          <a:bodyPr wrap="square" rtlCol="0">
            <a:spAutoFit/>
          </a:bodyPr>
          <a:lstStyle/>
          <a:p>
            <a:r>
              <a:rPr lang="es-ES" sz="1400" dirty="0" smtClean="0"/>
              <a:t>Nacimiento de Moisés</a:t>
            </a:r>
            <a:endParaRPr lang="en-US" sz="1400" dirty="0"/>
          </a:p>
        </p:txBody>
      </p:sp>
      <p:sp>
        <p:nvSpPr>
          <p:cNvPr id="15" name="TextBox 14"/>
          <p:cNvSpPr txBox="1"/>
          <p:nvPr/>
        </p:nvSpPr>
        <p:spPr>
          <a:xfrm>
            <a:off x="8186956" y="5671683"/>
            <a:ext cx="990600" cy="400110"/>
          </a:xfrm>
          <a:prstGeom prst="rect">
            <a:avLst/>
          </a:prstGeom>
          <a:solidFill>
            <a:schemeClr val="bg1"/>
          </a:solidFill>
        </p:spPr>
        <p:txBody>
          <a:bodyPr wrap="square" rtlCol="0">
            <a:spAutoFit/>
          </a:bodyPr>
          <a:lstStyle/>
          <a:p>
            <a:pPr algn="ctr"/>
            <a:r>
              <a:rPr lang="es-ES" sz="2000" dirty="0" smtClean="0"/>
              <a:t>Moisés</a:t>
            </a:r>
            <a:endParaRPr lang="en-US" sz="2000" dirty="0"/>
          </a:p>
        </p:txBody>
      </p:sp>
      <p:sp>
        <p:nvSpPr>
          <p:cNvPr id="16" name="TextBox 15"/>
          <p:cNvSpPr txBox="1"/>
          <p:nvPr/>
        </p:nvSpPr>
        <p:spPr>
          <a:xfrm>
            <a:off x="8697496" y="4545989"/>
            <a:ext cx="1132304" cy="523220"/>
          </a:xfrm>
          <a:prstGeom prst="rect">
            <a:avLst/>
          </a:prstGeom>
          <a:solidFill>
            <a:schemeClr val="bg1"/>
          </a:solidFill>
        </p:spPr>
        <p:txBody>
          <a:bodyPr wrap="square" rtlCol="0">
            <a:spAutoFit/>
          </a:bodyPr>
          <a:lstStyle/>
          <a:p>
            <a:r>
              <a:rPr lang="es-ES" sz="1400" dirty="0" smtClean="0"/>
              <a:t>Éxodo de Egipto</a:t>
            </a:r>
            <a:endParaRPr lang="en-US" sz="1400" dirty="0"/>
          </a:p>
        </p:txBody>
      </p:sp>
      <p:sp>
        <p:nvSpPr>
          <p:cNvPr id="17" name="TextBox 16"/>
          <p:cNvSpPr txBox="1"/>
          <p:nvPr/>
        </p:nvSpPr>
        <p:spPr>
          <a:xfrm>
            <a:off x="9302016" y="5410073"/>
            <a:ext cx="1213584" cy="738664"/>
          </a:xfrm>
          <a:prstGeom prst="rect">
            <a:avLst/>
          </a:prstGeom>
          <a:solidFill>
            <a:schemeClr val="bg1"/>
          </a:solidFill>
        </p:spPr>
        <p:txBody>
          <a:bodyPr wrap="square" rtlCol="0">
            <a:spAutoFit/>
          </a:bodyPr>
          <a:lstStyle/>
          <a:p>
            <a:r>
              <a:rPr lang="es-ES" sz="1400" dirty="0" smtClean="0"/>
              <a:t>Moisés muere</a:t>
            </a:r>
          </a:p>
          <a:p>
            <a:r>
              <a:rPr lang="es-ES" sz="1400" dirty="0" smtClean="0"/>
              <a:t>Israel entra la Tierra</a:t>
            </a:r>
            <a:endParaRPr lang="en-US" sz="1400" dirty="0"/>
          </a:p>
        </p:txBody>
      </p:sp>
      <p:sp>
        <p:nvSpPr>
          <p:cNvPr id="18" name="TextBox 17"/>
          <p:cNvSpPr txBox="1"/>
          <p:nvPr/>
        </p:nvSpPr>
        <p:spPr>
          <a:xfrm>
            <a:off x="9111516" y="977965"/>
            <a:ext cx="381000" cy="307777"/>
          </a:xfrm>
          <a:prstGeom prst="rect">
            <a:avLst/>
          </a:prstGeom>
          <a:solidFill>
            <a:schemeClr val="bg1"/>
          </a:solidFill>
        </p:spPr>
        <p:txBody>
          <a:bodyPr wrap="square" rtlCol="0">
            <a:spAutoFit/>
          </a:bodyPr>
          <a:lstStyle/>
          <a:p>
            <a:r>
              <a:rPr lang="es-ES" sz="1400" dirty="0" err="1" smtClean="0"/>
              <a:t>aC</a:t>
            </a:r>
            <a:endParaRPr lang="en-US" sz="1400" dirty="0"/>
          </a:p>
        </p:txBody>
      </p:sp>
      <p:sp>
        <p:nvSpPr>
          <p:cNvPr id="19" name="TextBox 18"/>
          <p:cNvSpPr txBox="1"/>
          <p:nvPr/>
        </p:nvSpPr>
        <p:spPr>
          <a:xfrm>
            <a:off x="5440461" y="971566"/>
            <a:ext cx="381000" cy="307777"/>
          </a:xfrm>
          <a:prstGeom prst="rect">
            <a:avLst/>
          </a:prstGeom>
          <a:solidFill>
            <a:schemeClr val="bg1"/>
          </a:solidFill>
        </p:spPr>
        <p:txBody>
          <a:bodyPr wrap="square" rtlCol="0">
            <a:spAutoFit/>
          </a:bodyPr>
          <a:lstStyle/>
          <a:p>
            <a:r>
              <a:rPr lang="es-ES" sz="1400" dirty="0" err="1" smtClean="0"/>
              <a:t>aC</a:t>
            </a:r>
            <a:endParaRPr lang="en-US" sz="1400" dirty="0"/>
          </a:p>
        </p:txBody>
      </p:sp>
      <p:sp>
        <p:nvSpPr>
          <p:cNvPr id="20" name="TextBox 19"/>
          <p:cNvSpPr txBox="1"/>
          <p:nvPr/>
        </p:nvSpPr>
        <p:spPr>
          <a:xfrm>
            <a:off x="6419116" y="971567"/>
            <a:ext cx="381000" cy="307777"/>
          </a:xfrm>
          <a:prstGeom prst="rect">
            <a:avLst/>
          </a:prstGeom>
          <a:solidFill>
            <a:schemeClr val="bg1"/>
          </a:solidFill>
        </p:spPr>
        <p:txBody>
          <a:bodyPr wrap="square" rtlCol="0">
            <a:spAutoFit/>
          </a:bodyPr>
          <a:lstStyle/>
          <a:p>
            <a:r>
              <a:rPr lang="es-ES" sz="1400" dirty="0" err="1" smtClean="0"/>
              <a:t>aC</a:t>
            </a:r>
            <a:endParaRPr lang="en-US" sz="1400" dirty="0"/>
          </a:p>
        </p:txBody>
      </p:sp>
      <p:sp>
        <p:nvSpPr>
          <p:cNvPr id="21" name="TextBox 20"/>
          <p:cNvSpPr txBox="1"/>
          <p:nvPr/>
        </p:nvSpPr>
        <p:spPr>
          <a:xfrm>
            <a:off x="7343676" y="977965"/>
            <a:ext cx="381000" cy="307777"/>
          </a:xfrm>
          <a:prstGeom prst="rect">
            <a:avLst/>
          </a:prstGeom>
          <a:solidFill>
            <a:schemeClr val="bg1"/>
          </a:solidFill>
        </p:spPr>
        <p:txBody>
          <a:bodyPr wrap="square" rtlCol="0">
            <a:spAutoFit/>
          </a:bodyPr>
          <a:lstStyle/>
          <a:p>
            <a:r>
              <a:rPr lang="es-ES" sz="1400" dirty="0" err="1" smtClean="0"/>
              <a:t>aC</a:t>
            </a:r>
            <a:endParaRPr lang="en-US" sz="1400" dirty="0"/>
          </a:p>
        </p:txBody>
      </p:sp>
      <p:sp>
        <p:nvSpPr>
          <p:cNvPr id="22" name="TextBox 21"/>
          <p:cNvSpPr txBox="1"/>
          <p:nvPr/>
        </p:nvSpPr>
        <p:spPr>
          <a:xfrm>
            <a:off x="8186956" y="971568"/>
            <a:ext cx="381000" cy="307777"/>
          </a:xfrm>
          <a:prstGeom prst="rect">
            <a:avLst/>
          </a:prstGeom>
          <a:solidFill>
            <a:schemeClr val="bg1"/>
          </a:solidFill>
        </p:spPr>
        <p:txBody>
          <a:bodyPr wrap="square" rtlCol="0">
            <a:spAutoFit/>
          </a:bodyPr>
          <a:lstStyle/>
          <a:p>
            <a:r>
              <a:rPr lang="es-ES" sz="1400" dirty="0" err="1" smtClean="0"/>
              <a:t>aC</a:t>
            </a:r>
            <a:endParaRPr lang="en-US" sz="1400" dirty="0"/>
          </a:p>
        </p:txBody>
      </p:sp>
      <p:sp>
        <p:nvSpPr>
          <p:cNvPr id="23" name="TextBox 22"/>
          <p:cNvSpPr txBox="1"/>
          <p:nvPr/>
        </p:nvSpPr>
        <p:spPr>
          <a:xfrm>
            <a:off x="1833937" y="971565"/>
            <a:ext cx="381000" cy="307777"/>
          </a:xfrm>
          <a:prstGeom prst="rect">
            <a:avLst/>
          </a:prstGeom>
          <a:solidFill>
            <a:schemeClr val="bg1"/>
          </a:solidFill>
        </p:spPr>
        <p:txBody>
          <a:bodyPr wrap="square" rtlCol="0">
            <a:spAutoFit/>
          </a:bodyPr>
          <a:lstStyle/>
          <a:p>
            <a:r>
              <a:rPr lang="es-ES" sz="1400" dirty="0" err="1" smtClean="0"/>
              <a:t>aC</a:t>
            </a:r>
            <a:endParaRPr lang="en-US" sz="1400" dirty="0"/>
          </a:p>
        </p:txBody>
      </p:sp>
      <p:sp>
        <p:nvSpPr>
          <p:cNvPr id="24" name="TextBox 23"/>
          <p:cNvSpPr txBox="1"/>
          <p:nvPr/>
        </p:nvSpPr>
        <p:spPr>
          <a:xfrm>
            <a:off x="2712639" y="977965"/>
            <a:ext cx="381000" cy="307777"/>
          </a:xfrm>
          <a:prstGeom prst="rect">
            <a:avLst/>
          </a:prstGeom>
          <a:solidFill>
            <a:schemeClr val="bg1"/>
          </a:solidFill>
        </p:spPr>
        <p:txBody>
          <a:bodyPr wrap="square" rtlCol="0">
            <a:spAutoFit/>
          </a:bodyPr>
          <a:lstStyle/>
          <a:p>
            <a:r>
              <a:rPr lang="es-ES" sz="1400" dirty="0" err="1" smtClean="0"/>
              <a:t>aC</a:t>
            </a:r>
            <a:endParaRPr lang="en-US" sz="1400" dirty="0"/>
          </a:p>
        </p:txBody>
      </p:sp>
      <p:sp>
        <p:nvSpPr>
          <p:cNvPr id="25" name="TextBox 24"/>
          <p:cNvSpPr txBox="1"/>
          <p:nvPr/>
        </p:nvSpPr>
        <p:spPr>
          <a:xfrm>
            <a:off x="3637199" y="988742"/>
            <a:ext cx="381000" cy="307777"/>
          </a:xfrm>
          <a:prstGeom prst="rect">
            <a:avLst/>
          </a:prstGeom>
          <a:solidFill>
            <a:schemeClr val="bg1"/>
          </a:solidFill>
        </p:spPr>
        <p:txBody>
          <a:bodyPr wrap="square" rtlCol="0">
            <a:spAutoFit/>
          </a:bodyPr>
          <a:lstStyle/>
          <a:p>
            <a:r>
              <a:rPr lang="es-ES" sz="1400" dirty="0" err="1" smtClean="0"/>
              <a:t>aC</a:t>
            </a:r>
            <a:endParaRPr lang="en-US" sz="1400" dirty="0"/>
          </a:p>
        </p:txBody>
      </p:sp>
      <p:sp>
        <p:nvSpPr>
          <p:cNvPr id="26" name="TextBox 25"/>
          <p:cNvSpPr txBox="1"/>
          <p:nvPr/>
        </p:nvSpPr>
        <p:spPr>
          <a:xfrm>
            <a:off x="4561759" y="983134"/>
            <a:ext cx="381000" cy="307777"/>
          </a:xfrm>
          <a:prstGeom prst="rect">
            <a:avLst/>
          </a:prstGeom>
          <a:solidFill>
            <a:schemeClr val="bg1"/>
          </a:solidFill>
        </p:spPr>
        <p:txBody>
          <a:bodyPr wrap="square" rtlCol="0">
            <a:spAutoFit/>
          </a:bodyPr>
          <a:lstStyle/>
          <a:p>
            <a:r>
              <a:rPr lang="es-ES" sz="1400" dirty="0" err="1" smtClean="0"/>
              <a:t>aC</a:t>
            </a:r>
            <a:endParaRPr lang="en-US" sz="1400" dirty="0"/>
          </a:p>
        </p:txBody>
      </p:sp>
    </p:spTree>
    <p:extLst>
      <p:ext uri="{BB962C8B-B14F-4D97-AF65-F5344CB8AC3E}">
        <p14:creationId xmlns:p14="http://schemas.microsoft.com/office/powerpoint/2010/main" val="380816882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396" y="113591"/>
            <a:ext cx="8694463" cy="496009"/>
          </a:xfrm>
        </p:spPr>
        <p:txBody>
          <a:bodyPr/>
          <a:lstStyle/>
          <a:p>
            <a:pPr algn="l" rtl="0"/>
            <a:r>
              <a:rPr lang="en-US" sz="4000" dirty="0"/>
              <a:t>Capítulo 31 – </a:t>
            </a:r>
            <a:r>
              <a:rPr lang="en-US" sz="4000" dirty="0" err="1"/>
              <a:t>Revelación</a:t>
            </a:r>
            <a:r>
              <a:rPr lang="en-US" sz="4000" dirty="0"/>
              <a:t> </a:t>
            </a:r>
            <a:r>
              <a:rPr lang="en-US" sz="4000" dirty="0" err="1" smtClean="0"/>
              <a:t>proposicional</a:t>
            </a:r>
            <a:endParaRPr lang="en-US" sz="4000" dirty="0"/>
          </a:p>
        </p:txBody>
      </p:sp>
      <p:sp>
        <p:nvSpPr>
          <p:cNvPr id="3" name="Content Placeholder 2"/>
          <p:cNvSpPr>
            <a:spLocks noGrp="1"/>
          </p:cNvSpPr>
          <p:nvPr>
            <p:ph idx="1"/>
          </p:nvPr>
        </p:nvSpPr>
        <p:spPr>
          <a:xfrm>
            <a:off x="152400" y="762000"/>
            <a:ext cx="11887200" cy="6096000"/>
          </a:xfrm>
        </p:spPr>
        <p:txBody>
          <a:bodyPr>
            <a:normAutofit lnSpcReduction="10000"/>
          </a:bodyPr>
          <a:lstStyle/>
          <a:p>
            <a:pPr marL="0" indent="0">
              <a:spcBef>
                <a:spcPts val="0"/>
              </a:spcBef>
              <a:spcAft>
                <a:spcPts val="1200"/>
              </a:spcAft>
              <a:buNone/>
            </a:pPr>
            <a:r>
              <a:rPr lang="en-US" b="1" baseline="30000" dirty="0" smtClean="0"/>
              <a:t>9</a:t>
            </a:r>
            <a:r>
              <a:rPr lang="en-US" dirty="0"/>
              <a:t> </a:t>
            </a:r>
            <a:r>
              <a:rPr lang="es-ES" dirty="0" smtClean="0"/>
              <a:t>Moisés </a:t>
            </a:r>
            <a:r>
              <a:rPr lang="es-ES" b="1" dirty="0">
                <a:solidFill>
                  <a:srgbClr val="0000CC"/>
                </a:solidFill>
              </a:rPr>
              <a:t>escribió</a:t>
            </a:r>
            <a:r>
              <a:rPr lang="es-ES" dirty="0"/>
              <a:t> esta ley y la</a:t>
            </a:r>
            <a:r>
              <a:rPr lang="es-ES" b="1" dirty="0">
                <a:solidFill>
                  <a:srgbClr val="0000CC"/>
                </a:solidFill>
              </a:rPr>
              <a:t> dio </a:t>
            </a:r>
            <a:r>
              <a:rPr lang="es-ES" dirty="0"/>
              <a:t>a los sacerdotes, hijos de Leví, que llevaban el arca del pacto del SEÑOR, y a todos los ancianos de Israel.  10  Entonces Moisés les ordenó: «Al fin de cada siete años, durante el tiempo del año de la remisión de deudas, en la Fiesta de los Tabernáculos,  11  cuando todo Israel venga a presentarse delante del SEÑOR tu Dios en el lugar que Él escoja,</a:t>
            </a:r>
            <a:r>
              <a:rPr lang="es-ES" b="1" dirty="0">
                <a:solidFill>
                  <a:srgbClr val="0000CC"/>
                </a:solidFill>
              </a:rPr>
              <a:t> leerás </a:t>
            </a:r>
            <a:r>
              <a:rPr lang="es-ES" dirty="0"/>
              <a:t>esta ley delante de todo Israel, </a:t>
            </a:r>
            <a:r>
              <a:rPr lang="es-ES" b="1" dirty="0">
                <a:solidFill>
                  <a:srgbClr val="0000CC"/>
                </a:solidFill>
              </a:rPr>
              <a:t>a oídos </a:t>
            </a:r>
            <a:r>
              <a:rPr lang="es-ES" dirty="0"/>
              <a:t>de ellos.  12  Congrega al pueblo, hombres, mujeres y niños, y al extranjero que está en tu ciudad, para que </a:t>
            </a:r>
            <a:r>
              <a:rPr lang="es-ES" b="1" dirty="0">
                <a:solidFill>
                  <a:srgbClr val="0000CC"/>
                </a:solidFill>
              </a:rPr>
              <a:t>escuchen</a:t>
            </a:r>
            <a:r>
              <a:rPr lang="es-ES" dirty="0"/>
              <a:t>, </a:t>
            </a:r>
            <a:r>
              <a:rPr lang="es-ES" b="1" dirty="0">
                <a:solidFill>
                  <a:srgbClr val="0000CC"/>
                </a:solidFill>
              </a:rPr>
              <a:t>aprendan</a:t>
            </a:r>
            <a:r>
              <a:rPr lang="es-ES" dirty="0"/>
              <a:t> a temer al SEÑOR tu Dios, y cuiden de </a:t>
            </a:r>
            <a:r>
              <a:rPr lang="es-ES" b="1" dirty="0">
                <a:solidFill>
                  <a:srgbClr val="0000CC"/>
                </a:solidFill>
              </a:rPr>
              <a:t>observar</a:t>
            </a:r>
            <a:r>
              <a:rPr lang="es-ES" dirty="0"/>
              <a:t> todas las palabras de esta ley.  13  Y sus hijos, que no la </a:t>
            </a:r>
            <a:r>
              <a:rPr lang="es-ES" b="1" dirty="0">
                <a:solidFill>
                  <a:srgbClr val="0000CC"/>
                </a:solidFill>
              </a:rPr>
              <a:t>conocen</a:t>
            </a:r>
            <a:r>
              <a:rPr lang="es-ES" dirty="0"/>
              <a:t>, la </a:t>
            </a:r>
            <a:r>
              <a:rPr lang="es-ES" b="1" dirty="0">
                <a:solidFill>
                  <a:srgbClr val="0000CC"/>
                </a:solidFill>
              </a:rPr>
              <a:t>oirán</a:t>
            </a:r>
            <a:r>
              <a:rPr lang="es-ES" dirty="0"/>
              <a:t> y </a:t>
            </a:r>
            <a:r>
              <a:rPr lang="es-ES" b="1" dirty="0">
                <a:solidFill>
                  <a:srgbClr val="0000CC"/>
                </a:solidFill>
              </a:rPr>
              <a:t>aprenderán</a:t>
            </a:r>
            <a:r>
              <a:rPr lang="es-ES" dirty="0"/>
              <a:t> a temer al SEÑOR su Dios, mientras vivan en la tierra adonde ustedes van, cruzando al otro lado del Jordán para poseerla</a:t>
            </a:r>
            <a:r>
              <a:rPr lang="es-ES" dirty="0" smtClean="0"/>
              <a:t>».</a:t>
            </a:r>
          </a:p>
          <a:p>
            <a:pPr marL="0" indent="0">
              <a:spcBef>
                <a:spcPts val="0"/>
              </a:spcBef>
              <a:spcAft>
                <a:spcPts val="1200"/>
              </a:spcAft>
              <a:buNone/>
            </a:pPr>
            <a:r>
              <a:rPr lang="en-US" b="1" baseline="30000" dirty="0" smtClean="0"/>
              <a:t>22</a:t>
            </a:r>
            <a:r>
              <a:rPr lang="es-ES" dirty="0" smtClean="0"/>
              <a:t>Y </a:t>
            </a:r>
            <a:r>
              <a:rPr lang="es-ES" b="1" dirty="0">
                <a:solidFill>
                  <a:srgbClr val="0000CC"/>
                </a:solidFill>
              </a:rPr>
              <a:t>escribió</a:t>
            </a:r>
            <a:r>
              <a:rPr lang="es-ES" dirty="0"/>
              <a:t> Moisés este cántico aquel mismo día, y lo </a:t>
            </a:r>
            <a:r>
              <a:rPr lang="es-ES" b="1" dirty="0">
                <a:solidFill>
                  <a:srgbClr val="0000CC"/>
                </a:solidFill>
              </a:rPr>
              <a:t>enseñó</a:t>
            </a:r>
            <a:r>
              <a:rPr lang="es-ES" dirty="0"/>
              <a:t> a los israelitas. </a:t>
            </a:r>
            <a:endParaRPr lang="es-ES" dirty="0" smtClean="0"/>
          </a:p>
          <a:p>
            <a:pPr marL="0" indent="0">
              <a:spcBef>
                <a:spcPts val="0"/>
              </a:spcBef>
              <a:spcAft>
                <a:spcPts val="1200"/>
              </a:spcAft>
              <a:buNone/>
            </a:pPr>
            <a:r>
              <a:rPr lang="en-US" b="1" baseline="30000" dirty="0" smtClean="0"/>
              <a:t>24</a:t>
            </a:r>
            <a:r>
              <a:rPr lang="en-US" dirty="0" smtClean="0"/>
              <a:t>…</a:t>
            </a:r>
            <a:r>
              <a:rPr lang="es-ES" dirty="0" smtClean="0"/>
              <a:t> </a:t>
            </a:r>
            <a:r>
              <a:rPr lang="es-ES" dirty="0"/>
              <a:t>Cuando Moisés terminó de </a:t>
            </a:r>
            <a:r>
              <a:rPr lang="es-ES" b="1" dirty="0">
                <a:solidFill>
                  <a:srgbClr val="0000CC"/>
                </a:solidFill>
              </a:rPr>
              <a:t>escribir</a:t>
            </a:r>
            <a:r>
              <a:rPr lang="es-ES" dirty="0"/>
              <a:t> las palabras de esta ley en un </a:t>
            </a:r>
            <a:r>
              <a:rPr lang="es-ES" b="1" dirty="0">
                <a:solidFill>
                  <a:srgbClr val="0000CC"/>
                </a:solidFill>
              </a:rPr>
              <a:t>libro</a:t>
            </a:r>
            <a:r>
              <a:rPr lang="es-ES" dirty="0"/>
              <a:t>, hasta su conclusión,  25  ordenó a los levitas que llevaban el arca del pacto del SEÑOR:  26  </a:t>
            </a:r>
            <a:r>
              <a:rPr lang="es-ES" dirty="0" smtClean="0"/>
              <a:t>«Tomen </a:t>
            </a:r>
            <a:r>
              <a:rPr lang="es-ES" dirty="0"/>
              <a:t>este libro de la ley y colóquenlo junto al arca del pacto del SEÑOR su Dios, para que permanezca allí como </a:t>
            </a:r>
            <a:r>
              <a:rPr lang="es-ES" b="1" dirty="0">
                <a:solidFill>
                  <a:srgbClr val="0000CC"/>
                </a:solidFill>
              </a:rPr>
              <a:t>testigo</a:t>
            </a:r>
            <a:r>
              <a:rPr lang="es-ES" dirty="0"/>
              <a:t> contra </a:t>
            </a:r>
            <a:r>
              <a:rPr lang="es-ES" dirty="0" smtClean="0"/>
              <a:t>ustedes</a:t>
            </a:r>
            <a:r>
              <a:rPr lang="es-ES" dirty="0"/>
              <a:t>»</a:t>
            </a:r>
            <a:r>
              <a:rPr lang="es-ES" dirty="0" smtClean="0"/>
              <a:t>.</a:t>
            </a:r>
            <a:endParaRPr lang="en-US" dirty="0"/>
          </a:p>
        </p:txBody>
      </p:sp>
      <p:sp>
        <p:nvSpPr>
          <p:cNvPr id="4" name="Footer Placeholder 3"/>
          <p:cNvSpPr>
            <a:spLocks noGrp="1"/>
          </p:cNvSpPr>
          <p:nvPr>
            <p:ph type="ftr" sz="quarter" idx="11"/>
          </p:nvPr>
        </p:nvSpPr>
        <p:spPr/>
        <p:txBody>
          <a:bodyPr/>
          <a:lstStyle/>
          <a:p>
            <a:pPr algn="l" rtl="0"/>
            <a:r>
              <a:rPr lang="en-US"/>
              <a:t>Otoño 2016 – Embry Hills</a:t>
            </a:r>
            <a:endParaRPr lang="en-US" dirty="0"/>
          </a:p>
        </p:txBody>
      </p:sp>
      <p:sp>
        <p:nvSpPr>
          <p:cNvPr id="5" name="Slide Number Placeholder 4"/>
          <p:cNvSpPr>
            <a:spLocks noGrp="1"/>
          </p:cNvSpPr>
          <p:nvPr>
            <p:ph type="sldNum" sz="quarter" idx="12"/>
          </p:nvPr>
        </p:nvSpPr>
        <p:spPr/>
        <p:txBody>
          <a:bodyPr/>
          <a:lstStyle/>
          <a:p>
            <a:pPr algn="l" rtl="0"/>
            <a:fld id="{0EA2A63B-FBD4-445B-90B6-CB2DE89400B4}" type="slidenum">
              <a:rPr lang="en-US" smtClean="0"/>
              <a:pPr algn="l" rtl="0"/>
              <a:t>80</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Tree>
    <p:extLst>
      <p:ext uri="{BB962C8B-B14F-4D97-AF65-F5344CB8AC3E}">
        <p14:creationId xmlns:p14="http://schemas.microsoft.com/office/powerpoint/2010/main" val="183104978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err="1" smtClean="0"/>
              <a:t>Deut</a:t>
            </a:r>
            <a:r>
              <a:rPr lang="en-US" dirty="0" smtClean="0"/>
              <a:t> 31:16-22,30</a:t>
            </a:r>
            <a:endParaRPr lang="en-US" dirty="0"/>
          </a:p>
        </p:txBody>
      </p:sp>
      <p:sp>
        <p:nvSpPr>
          <p:cNvPr id="3" name="Content Placeholder 2"/>
          <p:cNvSpPr>
            <a:spLocks noGrp="1"/>
          </p:cNvSpPr>
          <p:nvPr>
            <p:ph idx="1"/>
          </p:nvPr>
        </p:nvSpPr>
        <p:spPr>
          <a:xfrm>
            <a:off x="228600" y="822325"/>
            <a:ext cx="11658600" cy="6035675"/>
          </a:xfrm>
        </p:spPr>
        <p:txBody>
          <a:bodyPr>
            <a:normAutofit lnSpcReduction="10000"/>
          </a:bodyPr>
          <a:lstStyle/>
          <a:p>
            <a:pPr marL="0" indent="0">
              <a:buNone/>
            </a:pPr>
            <a:r>
              <a:rPr lang="en-US" sz="3200" b="1" baseline="30000" dirty="0" smtClean="0"/>
              <a:t>19</a:t>
            </a:r>
            <a:r>
              <a:rPr lang="en-US" sz="3200" b="1" dirty="0" smtClean="0"/>
              <a:t> </a:t>
            </a:r>
            <a:r>
              <a:rPr lang="es-ES" sz="3200" dirty="0" smtClean="0"/>
              <a:t>»Ahora </a:t>
            </a:r>
            <a:r>
              <a:rPr lang="es-ES" sz="3200" dirty="0"/>
              <a:t>pues, </a:t>
            </a:r>
            <a:r>
              <a:rPr lang="es-ES" sz="3200" b="1" dirty="0">
                <a:solidFill>
                  <a:srgbClr val="0000CC"/>
                </a:solidFill>
              </a:rPr>
              <a:t>escriban este cántico </a:t>
            </a:r>
            <a:r>
              <a:rPr lang="es-ES" sz="3200" dirty="0"/>
              <a:t>para ustedes, y tú, </a:t>
            </a:r>
            <a:r>
              <a:rPr lang="es-ES" sz="3200" b="1" dirty="0">
                <a:solidFill>
                  <a:srgbClr val="0000CC"/>
                </a:solidFill>
              </a:rPr>
              <a:t>enséñaselo </a:t>
            </a:r>
            <a:r>
              <a:rPr lang="es-ES" sz="3200" dirty="0"/>
              <a:t>a los israelitas; </a:t>
            </a:r>
            <a:r>
              <a:rPr lang="es-ES" sz="3200" b="1" dirty="0">
                <a:solidFill>
                  <a:srgbClr val="0000CC"/>
                </a:solidFill>
              </a:rPr>
              <a:t>ponlo en su boca</a:t>
            </a:r>
            <a:r>
              <a:rPr lang="es-ES" sz="3200" dirty="0"/>
              <a:t>, para que este cántico </a:t>
            </a:r>
            <a:r>
              <a:rPr lang="es-ES" sz="3200" b="1" dirty="0">
                <a:solidFill>
                  <a:srgbClr val="0000CC"/>
                </a:solidFill>
              </a:rPr>
              <a:t>me sea por testigo </a:t>
            </a:r>
            <a:r>
              <a:rPr lang="es-ES" sz="3200" dirty="0"/>
              <a:t>contra los israelitas.  20  Porque cuando Yo los introduzca en la tierra que mana leche y miel, la cual juré a sus padres, y ellos coman y se sacien y prosperen, se volverán a otros dioses y los servirán, y me despreciarán y quebrantarán Mi pacto.  21  Sucederá entonces que cuando muchos males y tribulaciones vengan sobre ellos, </a:t>
            </a:r>
            <a:r>
              <a:rPr lang="es-ES" sz="3200" dirty="0">
                <a:solidFill>
                  <a:srgbClr val="0000CC"/>
                </a:solidFill>
              </a:rPr>
              <a:t>este cántico </a:t>
            </a:r>
            <a:r>
              <a:rPr lang="es-ES" sz="3200" b="1" dirty="0">
                <a:solidFill>
                  <a:srgbClr val="0000CC"/>
                </a:solidFill>
              </a:rPr>
              <a:t>declarará </a:t>
            </a:r>
            <a:r>
              <a:rPr lang="es-ES" sz="3200" dirty="0"/>
              <a:t>contra ellos </a:t>
            </a:r>
            <a:r>
              <a:rPr lang="es-ES" sz="3200" b="1" dirty="0">
                <a:solidFill>
                  <a:srgbClr val="0000CC"/>
                </a:solidFill>
              </a:rPr>
              <a:t>como testigo </a:t>
            </a:r>
            <a:r>
              <a:rPr lang="es-ES" sz="3200" dirty="0"/>
              <a:t>(pues no lo olvidarán </a:t>
            </a:r>
            <a:r>
              <a:rPr lang="es-ES" sz="3200" b="1" dirty="0">
                <a:solidFill>
                  <a:srgbClr val="0000CC"/>
                </a:solidFill>
              </a:rPr>
              <a:t>los labios de sus descendientes</a:t>
            </a:r>
            <a:r>
              <a:rPr lang="es-ES" sz="3200" dirty="0"/>
              <a:t>). Porque Yo conozco el plan que ahora están tramando antes de que los traiga a la tierra que juré darles».  22  Y </a:t>
            </a:r>
            <a:r>
              <a:rPr lang="es-ES" sz="3200" b="1" dirty="0">
                <a:solidFill>
                  <a:srgbClr val="0000CC"/>
                </a:solidFill>
              </a:rPr>
              <a:t>escribió</a:t>
            </a:r>
            <a:r>
              <a:rPr lang="es-ES" sz="3200" dirty="0"/>
              <a:t> Moisés este cántico aquel mismo día, y lo </a:t>
            </a:r>
            <a:r>
              <a:rPr lang="es-ES" sz="3200" b="1" dirty="0">
                <a:solidFill>
                  <a:srgbClr val="0000CC"/>
                </a:solidFill>
              </a:rPr>
              <a:t>enseñó</a:t>
            </a:r>
            <a:r>
              <a:rPr lang="es-ES" sz="3200" dirty="0"/>
              <a:t> a los israelitas.</a:t>
            </a:r>
            <a:r>
              <a:rPr lang="en-US" sz="3200" dirty="0" smtClean="0"/>
              <a:t>…</a:t>
            </a:r>
            <a:endParaRPr lang="en-US" sz="3200" dirty="0"/>
          </a:p>
          <a:p>
            <a:pPr marL="0" indent="0">
              <a:buNone/>
            </a:pPr>
            <a:r>
              <a:rPr lang="en-US" sz="3200" b="1" baseline="30000" dirty="0" smtClean="0"/>
              <a:t>30</a:t>
            </a:r>
            <a:r>
              <a:rPr lang="es-ES" sz="3200" dirty="0" smtClean="0"/>
              <a:t>Entonces </a:t>
            </a:r>
            <a:r>
              <a:rPr lang="es-ES" sz="3200" dirty="0"/>
              <a:t>Moisés </a:t>
            </a:r>
            <a:r>
              <a:rPr lang="es-ES" sz="3200" b="1" dirty="0">
                <a:solidFill>
                  <a:srgbClr val="0000CC"/>
                </a:solidFill>
              </a:rPr>
              <a:t>habló a oídos </a:t>
            </a:r>
            <a:r>
              <a:rPr lang="es-ES" sz="3200" dirty="0"/>
              <a:t>de toda la asamblea de Israel las </a:t>
            </a:r>
            <a:r>
              <a:rPr lang="es-ES" sz="3200" b="1" dirty="0">
                <a:solidFill>
                  <a:srgbClr val="0000CC"/>
                </a:solidFill>
              </a:rPr>
              <a:t>palabras</a:t>
            </a:r>
            <a:r>
              <a:rPr lang="es-ES" sz="3200" dirty="0"/>
              <a:t> de este cántico hasta terminarlas. </a:t>
            </a:r>
            <a:endParaRPr lang="en-US" sz="3200" dirty="0"/>
          </a:p>
        </p:txBody>
      </p:sp>
      <p:sp>
        <p:nvSpPr>
          <p:cNvPr id="4" name="Footer Placeholder 3"/>
          <p:cNvSpPr>
            <a:spLocks noGrp="1"/>
          </p:cNvSpPr>
          <p:nvPr>
            <p:ph type="ftr" sz="quarter" idx="11"/>
          </p:nvPr>
        </p:nvSpPr>
        <p:spPr/>
        <p:txBody>
          <a:bodyPr/>
          <a:lstStyle/>
          <a:p>
            <a:pPr algn="l" rtl="0"/>
            <a:r>
              <a:rPr lang="en-US"/>
              <a:t>Otoño 2016 – Embry Hills</a:t>
            </a:r>
            <a:endParaRPr lang="en-US" dirty="0"/>
          </a:p>
        </p:txBody>
      </p:sp>
      <p:sp>
        <p:nvSpPr>
          <p:cNvPr id="5" name="Slide Number Placeholder 4"/>
          <p:cNvSpPr>
            <a:spLocks noGrp="1"/>
          </p:cNvSpPr>
          <p:nvPr>
            <p:ph type="sldNum" sz="quarter" idx="12"/>
          </p:nvPr>
        </p:nvSpPr>
        <p:spPr/>
        <p:txBody>
          <a:bodyPr/>
          <a:lstStyle/>
          <a:p>
            <a:pPr algn="l" rtl="0"/>
            <a:fld id="{0EA2A63B-FBD4-445B-90B6-CB2DE89400B4}" type="slidenum">
              <a:rPr lang="en-US" smtClean="0"/>
              <a:pPr algn="l" rtl="0"/>
              <a:t>81</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Tree>
    <p:extLst>
      <p:ext uri="{BB962C8B-B14F-4D97-AF65-F5344CB8AC3E}">
        <p14:creationId xmlns:p14="http://schemas.microsoft.com/office/powerpoint/2010/main" val="268994514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t>Ley </a:t>
            </a:r>
            <a:r>
              <a:rPr lang="en-US" dirty="0" err="1" smtClean="0"/>
              <a:t>proposicional</a:t>
            </a:r>
            <a:endParaRPr lang="en-US" dirty="0"/>
          </a:p>
        </p:txBody>
      </p:sp>
      <p:sp>
        <p:nvSpPr>
          <p:cNvPr id="3" name="Content Placeholder 2"/>
          <p:cNvSpPr>
            <a:spLocks noGrp="1"/>
          </p:cNvSpPr>
          <p:nvPr>
            <p:ph idx="1"/>
          </p:nvPr>
        </p:nvSpPr>
        <p:spPr>
          <a:xfrm>
            <a:off x="179402" y="848254"/>
            <a:ext cx="11708907" cy="5694842"/>
          </a:xfrm>
        </p:spPr>
        <p:txBody>
          <a:bodyPr>
            <a:normAutofit fontScale="92500" lnSpcReduction="10000"/>
          </a:bodyPr>
          <a:lstStyle/>
          <a:p>
            <a:pPr marL="0" indent="0">
              <a:buNone/>
            </a:pPr>
            <a:r>
              <a:rPr lang="en-US" dirty="0" smtClean="0"/>
              <a:t>“</a:t>
            </a:r>
            <a:r>
              <a:rPr lang="es-ES" dirty="0" smtClean="0"/>
              <a:t>Ahora </a:t>
            </a:r>
            <a:r>
              <a:rPr lang="es-ES" dirty="0"/>
              <a:t>pues, oh Israel, </a:t>
            </a:r>
            <a:r>
              <a:rPr lang="es-ES" b="1" dirty="0">
                <a:solidFill>
                  <a:srgbClr val="0000CC"/>
                </a:solidFill>
              </a:rPr>
              <a:t>escucha</a:t>
            </a:r>
            <a:r>
              <a:rPr lang="es-ES" dirty="0"/>
              <a:t> los estatutos y los decretos que yo les </a:t>
            </a:r>
            <a:r>
              <a:rPr lang="es-ES" b="1" dirty="0">
                <a:solidFill>
                  <a:srgbClr val="0000CC"/>
                </a:solidFill>
              </a:rPr>
              <a:t>enseño</a:t>
            </a:r>
            <a:r>
              <a:rPr lang="es-ES" dirty="0"/>
              <a:t> para que los cumplan, a fin de que vivan y entren a tomar posesión de la tierra que el SEÑOR, el Dios de sus padres, les da.  2  Ustedes no añadirán nada a la palabra que yo les mando, ni quitarán nada de ella, para que </a:t>
            </a:r>
            <a:r>
              <a:rPr lang="es-ES" b="1" dirty="0">
                <a:solidFill>
                  <a:srgbClr val="0000CC"/>
                </a:solidFill>
              </a:rPr>
              <a:t>guarden</a:t>
            </a:r>
            <a:r>
              <a:rPr lang="es-ES" dirty="0"/>
              <a:t> los mandamientos del SEÑOR su Dios que yo les </a:t>
            </a:r>
            <a:r>
              <a:rPr lang="es-ES" dirty="0" smtClean="0"/>
              <a:t>mando…  </a:t>
            </a:r>
          </a:p>
          <a:p>
            <a:pPr marL="0" indent="0">
              <a:buNone/>
            </a:pPr>
            <a:r>
              <a:rPr lang="es-ES" dirty="0" smtClean="0"/>
              <a:t>5  »</a:t>
            </a:r>
            <a:r>
              <a:rPr lang="es-ES" dirty="0"/>
              <a:t>Miren, yo les he </a:t>
            </a:r>
            <a:r>
              <a:rPr lang="es-ES" b="1" dirty="0">
                <a:solidFill>
                  <a:srgbClr val="0000CC"/>
                </a:solidFill>
              </a:rPr>
              <a:t>enseñado</a:t>
            </a:r>
            <a:r>
              <a:rPr lang="es-ES" dirty="0"/>
              <a:t> estatutos y decretos tal como el SEÑOR mi Dios me ordenó, para que así los</a:t>
            </a:r>
            <a:r>
              <a:rPr lang="es-ES" b="1" dirty="0">
                <a:solidFill>
                  <a:srgbClr val="0000CC"/>
                </a:solidFill>
              </a:rPr>
              <a:t> cumplan </a:t>
            </a:r>
            <a:r>
              <a:rPr lang="es-ES" dirty="0"/>
              <a:t>en medio de la tierra en que van a entrar para poseerla.  6  Así que guárdenlos y </a:t>
            </a:r>
            <a:r>
              <a:rPr lang="es-ES" b="1" dirty="0">
                <a:solidFill>
                  <a:srgbClr val="0000CC"/>
                </a:solidFill>
              </a:rPr>
              <a:t>pónganlos por obra</a:t>
            </a:r>
            <a:r>
              <a:rPr lang="es-ES" dirty="0"/>
              <a:t>, porque esta será su sabiduría y su inteligencia ante los ojos de los pueblos que al </a:t>
            </a:r>
            <a:r>
              <a:rPr lang="es-ES" b="1" dirty="0">
                <a:solidFill>
                  <a:srgbClr val="0000CC"/>
                </a:solidFill>
              </a:rPr>
              <a:t>escuchar</a:t>
            </a:r>
            <a:r>
              <a:rPr lang="es-ES" dirty="0"/>
              <a:t> todos estos estatutos, dirán: “Ciertamente esta gran nación es un pueblo sabio e inteligente”.  </a:t>
            </a:r>
            <a:endParaRPr lang="es-ES" dirty="0" smtClean="0"/>
          </a:p>
          <a:p>
            <a:pPr marL="0" indent="0">
              <a:buNone/>
            </a:pPr>
            <a:r>
              <a:rPr lang="es-ES" dirty="0" smtClean="0"/>
              <a:t>7  </a:t>
            </a:r>
            <a:r>
              <a:rPr lang="es-ES" dirty="0"/>
              <a:t>Porque, ¿qué nación grande hay que tenga un dios tan cerca de ella como está el SEÑOR nuestro Dios siempre que lo invocamos?  8  ¿O </a:t>
            </a:r>
            <a:r>
              <a:rPr lang="es-ES" b="1" dirty="0"/>
              <a:t>qué nación grande hay que tenga estatutos y decretos tan justos como toda esta ley </a:t>
            </a:r>
            <a:r>
              <a:rPr lang="es-ES" dirty="0"/>
              <a:t>que hoy </a:t>
            </a:r>
            <a:r>
              <a:rPr lang="es-ES" b="1" dirty="0">
                <a:solidFill>
                  <a:srgbClr val="0000CC"/>
                </a:solidFill>
              </a:rPr>
              <a:t>pongo delante </a:t>
            </a:r>
            <a:r>
              <a:rPr lang="es-ES" dirty="0"/>
              <a:t>de ustedes?  9  »Por tanto, cuídate y guarda tu alma con diligencia, para que no </a:t>
            </a:r>
            <a:r>
              <a:rPr lang="es-ES" b="1" dirty="0">
                <a:solidFill>
                  <a:srgbClr val="0000CC"/>
                </a:solidFill>
              </a:rPr>
              <a:t>te olvides </a:t>
            </a:r>
            <a:r>
              <a:rPr lang="es-ES" dirty="0"/>
              <a:t>de las cosas que tus ojos han visto, y no se aparten de tu corazón todos los días de tu vida; sino que las </a:t>
            </a:r>
            <a:r>
              <a:rPr lang="es-ES" b="1" dirty="0">
                <a:solidFill>
                  <a:srgbClr val="0000CC"/>
                </a:solidFill>
              </a:rPr>
              <a:t>hagas saber </a:t>
            </a:r>
            <a:r>
              <a:rPr lang="es-ES" dirty="0"/>
              <a:t>a tus hijos y a tus </a:t>
            </a:r>
            <a:r>
              <a:rPr lang="es-ES" dirty="0" smtClean="0"/>
              <a:t>nietos”. </a:t>
            </a:r>
            <a:r>
              <a:rPr lang="en-US" dirty="0" smtClean="0"/>
              <a:t>(</a:t>
            </a:r>
            <a:r>
              <a:rPr lang="en-US" dirty="0" err="1" smtClean="0"/>
              <a:t>Deut</a:t>
            </a:r>
            <a:r>
              <a:rPr lang="en-US" dirty="0" smtClean="0"/>
              <a:t> 4:1-9</a:t>
            </a:r>
            <a:r>
              <a:rPr lang="en-US" dirty="0"/>
              <a:t>)</a:t>
            </a:r>
          </a:p>
          <a:p>
            <a:pPr marL="0" indent="0" algn="l" rtl="0">
              <a:buNone/>
            </a:pPr>
            <a:endParaRPr lang="en-US" dirty="0"/>
          </a:p>
        </p:txBody>
      </p:sp>
      <p:sp>
        <p:nvSpPr>
          <p:cNvPr id="4" name="Footer Placeholder 3"/>
          <p:cNvSpPr>
            <a:spLocks noGrp="1"/>
          </p:cNvSpPr>
          <p:nvPr>
            <p:ph type="ftr" sz="quarter" idx="11"/>
          </p:nvPr>
        </p:nvSpPr>
        <p:spPr/>
        <p:txBody>
          <a:bodyPr/>
          <a:lstStyle/>
          <a:p>
            <a:pPr algn="l" rtl="0"/>
            <a:r>
              <a:rPr lang="en-US"/>
              <a:t>Otoño 2016 – Embry Hills</a:t>
            </a:r>
            <a:endParaRPr lang="en-US" dirty="0"/>
          </a:p>
        </p:txBody>
      </p:sp>
      <p:sp>
        <p:nvSpPr>
          <p:cNvPr id="5" name="Slide Number Placeholder 4"/>
          <p:cNvSpPr>
            <a:spLocks noGrp="1"/>
          </p:cNvSpPr>
          <p:nvPr>
            <p:ph type="sldNum" sz="quarter" idx="12"/>
          </p:nvPr>
        </p:nvSpPr>
        <p:spPr/>
        <p:txBody>
          <a:bodyPr/>
          <a:lstStyle/>
          <a:p>
            <a:pPr algn="l" rtl="0"/>
            <a:fld id="{0EA2A63B-FBD4-445B-90B6-CB2DE89400B4}" type="slidenum">
              <a:rPr lang="en-US" smtClean="0"/>
              <a:pPr algn="l" rtl="0"/>
              <a:t>82</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Tree>
    <p:extLst>
      <p:ext uri="{BB962C8B-B14F-4D97-AF65-F5344CB8AC3E}">
        <p14:creationId xmlns:p14="http://schemas.microsoft.com/office/powerpoint/2010/main" val="49132116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sz="4400" dirty="0"/>
              <a:t>Capítulo 32 – </a:t>
            </a:r>
            <a:r>
              <a:rPr lang="en-US" sz="4400" dirty="0" err="1"/>
              <a:t>Estructura</a:t>
            </a:r>
            <a:r>
              <a:rPr lang="en-US" sz="4400" dirty="0"/>
              <a:t> </a:t>
            </a:r>
            <a:r>
              <a:rPr lang="en-US" sz="4400" dirty="0" smtClean="0"/>
              <a:t>del </a:t>
            </a:r>
            <a:r>
              <a:rPr lang="en-US" sz="4400" dirty="0" err="1" smtClean="0"/>
              <a:t>cántico</a:t>
            </a:r>
            <a:endParaRPr lang="en-US" sz="4400" dirty="0"/>
          </a:p>
        </p:txBody>
      </p:sp>
      <p:sp>
        <p:nvSpPr>
          <p:cNvPr id="3" name="Content Placeholder 2"/>
          <p:cNvSpPr>
            <a:spLocks noGrp="1"/>
          </p:cNvSpPr>
          <p:nvPr>
            <p:ph idx="1"/>
          </p:nvPr>
        </p:nvSpPr>
        <p:spPr>
          <a:xfrm>
            <a:off x="562992" y="1026633"/>
            <a:ext cx="10409808" cy="5831367"/>
          </a:xfrm>
        </p:spPr>
        <p:txBody>
          <a:bodyPr>
            <a:normAutofit fontScale="85000" lnSpcReduction="20000"/>
          </a:bodyPr>
          <a:lstStyle/>
          <a:p>
            <a:pPr marL="0" indent="0" algn="l" rtl="0">
              <a:buNone/>
              <a:tabLst>
                <a:tab pos="974725" algn="l"/>
              </a:tabLst>
            </a:pPr>
            <a:r>
              <a:rPr lang="en-US" dirty="0"/>
              <a:t>1-4 – La sólida justicia de Dios</a:t>
            </a:r>
          </a:p>
          <a:p>
            <a:pPr marL="0" indent="0" algn="l" rtl="0">
              <a:buNone/>
              <a:tabLst>
                <a:tab pos="974725" algn="l"/>
              </a:tabLst>
            </a:pPr>
            <a:r>
              <a:rPr lang="en-US" dirty="0"/>
              <a:t>5-6 – La injusticia de Israel</a:t>
            </a:r>
          </a:p>
          <a:p>
            <a:pPr marL="0" indent="0" algn="l" rtl="0">
              <a:buNone/>
              <a:tabLst>
                <a:tab pos="974725" algn="l"/>
              </a:tabLst>
            </a:pPr>
            <a:r>
              <a:rPr lang="en-US" dirty="0"/>
              <a:t>7-9 – La obra de Dios </a:t>
            </a:r>
            <a:r>
              <a:rPr lang="en-US" dirty="0" err="1"/>
              <a:t>en</a:t>
            </a:r>
            <a:r>
              <a:rPr lang="en-US" dirty="0"/>
              <a:t> </a:t>
            </a:r>
            <a:r>
              <a:rPr lang="en-US" dirty="0" smtClean="0"/>
              <a:t>el </a:t>
            </a:r>
            <a:r>
              <a:rPr lang="en-US" dirty="0" err="1" smtClean="0"/>
              <a:t>pasado</a:t>
            </a:r>
            <a:endParaRPr lang="en-US" dirty="0"/>
          </a:p>
          <a:p>
            <a:pPr marL="0" indent="0" algn="l" rtl="0">
              <a:buNone/>
            </a:pPr>
            <a:r>
              <a:rPr lang="en-US" dirty="0"/>
              <a:t>10-12 – La protección de Dios a Israel </a:t>
            </a:r>
            <a:r>
              <a:rPr lang="en-US" dirty="0" err="1"/>
              <a:t>en</a:t>
            </a:r>
            <a:r>
              <a:rPr lang="en-US" dirty="0"/>
              <a:t> </a:t>
            </a:r>
            <a:r>
              <a:rPr lang="en-US" dirty="0" err="1" smtClean="0"/>
              <a:t>su</a:t>
            </a:r>
            <a:r>
              <a:rPr lang="en-US" dirty="0" smtClean="0"/>
              <a:t> </a:t>
            </a:r>
            <a:r>
              <a:rPr lang="en-US" dirty="0"/>
              <a:t>infancia</a:t>
            </a:r>
          </a:p>
          <a:p>
            <a:pPr marL="0" indent="0" algn="l" rtl="0">
              <a:buNone/>
            </a:pPr>
            <a:r>
              <a:rPr lang="en-US" dirty="0"/>
              <a:t>13-14 – </a:t>
            </a:r>
            <a:r>
              <a:rPr lang="en-US" dirty="0" smtClean="0"/>
              <a:t>La </a:t>
            </a:r>
            <a:r>
              <a:rPr lang="en-US" dirty="0" err="1" smtClean="0"/>
              <a:t>provisión</a:t>
            </a:r>
            <a:r>
              <a:rPr lang="en-US" dirty="0" smtClean="0"/>
              <a:t> </a:t>
            </a:r>
            <a:r>
              <a:rPr lang="en-US" dirty="0"/>
              <a:t>de Dios para </a:t>
            </a:r>
            <a:r>
              <a:rPr lang="en-US" dirty="0" smtClean="0"/>
              <a:t>la </a:t>
            </a:r>
            <a:r>
              <a:rPr lang="en-US" dirty="0" err="1" smtClean="0"/>
              <a:t>prosperidad</a:t>
            </a:r>
            <a:r>
              <a:rPr lang="en-US" dirty="0" smtClean="0"/>
              <a:t> </a:t>
            </a:r>
            <a:r>
              <a:rPr lang="en-US" dirty="0"/>
              <a:t>de Israel (</a:t>
            </a:r>
            <a:r>
              <a:rPr lang="en-US" dirty="0" err="1"/>
              <a:t>en</a:t>
            </a:r>
            <a:r>
              <a:rPr lang="en-US" dirty="0"/>
              <a:t> </a:t>
            </a:r>
            <a:r>
              <a:rPr lang="en-US" dirty="0" smtClean="0"/>
              <a:t>la Tierra </a:t>
            </a:r>
            <a:r>
              <a:rPr lang="en-US" dirty="0"/>
              <a:t>Prometida)</a:t>
            </a:r>
          </a:p>
          <a:p>
            <a:pPr marL="0" indent="0" algn="l" rtl="0">
              <a:buNone/>
            </a:pPr>
            <a:r>
              <a:rPr lang="en-US" dirty="0"/>
              <a:t>15-18 – Rebelión y olvido de Jesurún</a:t>
            </a:r>
          </a:p>
          <a:p>
            <a:pPr marL="0" indent="0" algn="l" rtl="0">
              <a:buNone/>
            </a:pPr>
            <a:r>
              <a:rPr lang="en-US" dirty="0"/>
              <a:t>19-22 – La </a:t>
            </a:r>
            <a:r>
              <a:rPr lang="en-US" dirty="0" err="1"/>
              <a:t>ira</a:t>
            </a:r>
            <a:r>
              <a:rPr lang="en-US" dirty="0"/>
              <a:t> </a:t>
            </a:r>
            <a:r>
              <a:rPr lang="en-US" dirty="0" err="1" smtClean="0"/>
              <a:t>celosa</a:t>
            </a:r>
            <a:r>
              <a:rPr lang="en-US" dirty="0" smtClean="0"/>
              <a:t> y la </a:t>
            </a:r>
            <a:r>
              <a:rPr lang="en-US" dirty="0" err="1" smtClean="0"/>
              <a:t>reacción</a:t>
            </a:r>
            <a:r>
              <a:rPr lang="en-US" dirty="0" smtClean="0"/>
              <a:t> </a:t>
            </a:r>
            <a:r>
              <a:rPr lang="en-US" dirty="0"/>
              <a:t>de Dios </a:t>
            </a:r>
            <a:endParaRPr lang="en-US" dirty="0" smtClean="0"/>
          </a:p>
          <a:p>
            <a:pPr marL="0" indent="0" algn="l" rtl="0">
              <a:buNone/>
            </a:pPr>
            <a:r>
              <a:rPr lang="en-US" dirty="0" smtClean="0"/>
              <a:t>23-25 ​​– </a:t>
            </a:r>
            <a:r>
              <a:rPr lang="en-US" dirty="0" err="1" smtClean="0"/>
              <a:t>Castigo</a:t>
            </a:r>
            <a:r>
              <a:rPr lang="en-US" dirty="0" smtClean="0"/>
              <a:t> de Dios</a:t>
            </a:r>
          </a:p>
          <a:p>
            <a:pPr marL="0" indent="0" algn="l" rtl="0">
              <a:buNone/>
            </a:pPr>
            <a:r>
              <a:rPr lang="en-US" dirty="0" smtClean="0"/>
              <a:t>26-27 </a:t>
            </a:r>
            <a:r>
              <a:rPr lang="en-US" dirty="0"/>
              <a:t>– El castigo de Dios abreviado (para Su gloria)</a:t>
            </a:r>
          </a:p>
          <a:p>
            <a:pPr marL="0" indent="0" algn="l" rtl="0">
              <a:buNone/>
            </a:pPr>
            <a:r>
              <a:rPr lang="en-US" dirty="0"/>
              <a:t>28-33 – La falta de sabiduría de Israel</a:t>
            </a:r>
          </a:p>
          <a:p>
            <a:pPr marL="0" indent="0" algn="l" rtl="0">
              <a:buNone/>
            </a:pPr>
            <a:r>
              <a:rPr lang="en-US" dirty="0"/>
              <a:t>34-35 – Venganza de los enemigos</a:t>
            </a:r>
          </a:p>
          <a:p>
            <a:pPr marL="0" indent="0" algn="l" rtl="0">
              <a:buNone/>
            </a:pPr>
            <a:r>
              <a:rPr lang="en-US" dirty="0"/>
              <a:t>36-38 – Misericordia mostrada a su pueblo arrepentido</a:t>
            </a:r>
          </a:p>
          <a:p>
            <a:pPr marL="0" indent="0" algn="l" rtl="0">
              <a:buNone/>
            </a:pPr>
            <a:r>
              <a:rPr lang="en-US" dirty="0"/>
              <a:t>39-42 – Se muestra el poder y la justicia de Dios</a:t>
            </a:r>
          </a:p>
          <a:p>
            <a:pPr marL="0" indent="0" algn="l" rtl="0">
              <a:buNone/>
            </a:pPr>
            <a:r>
              <a:rPr lang="en-US" dirty="0"/>
              <a:t>43 </a:t>
            </a:r>
            <a:r>
              <a:rPr lang="en-US" dirty="0" smtClean="0"/>
              <a:t>– </a:t>
            </a:r>
            <a:r>
              <a:rPr lang="en-US" dirty="0"/>
              <a:t>Regocijo </a:t>
            </a:r>
            <a:r>
              <a:rPr lang="en-US" dirty="0" err="1"/>
              <a:t>por</a:t>
            </a:r>
            <a:r>
              <a:rPr lang="en-US" dirty="0"/>
              <a:t> la venganza y expiación de Dios</a:t>
            </a:r>
          </a:p>
          <a:p>
            <a:pPr marL="0" indent="0" algn="l" rtl="0">
              <a:buNone/>
            </a:pPr>
            <a:endParaRPr lang="en-US" dirty="0"/>
          </a:p>
        </p:txBody>
      </p:sp>
      <p:sp>
        <p:nvSpPr>
          <p:cNvPr id="4" name="Footer Placeholder 3"/>
          <p:cNvSpPr>
            <a:spLocks noGrp="1"/>
          </p:cNvSpPr>
          <p:nvPr>
            <p:ph type="ftr" sz="quarter" idx="11"/>
          </p:nvPr>
        </p:nvSpPr>
        <p:spPr/>
        <p:txBody>
          <a:bodyPr/>
          <a:lstStyle/>
          <a:p>
            <a:pPr algn="l" rtl="0"/>
            <a:r>
              <a:rPr lang="en-US"/>
              <a:t>Otoño 2016 – Embry Hills</a:t>
            </a:r>
            <a:endParaRPr lang="en-US" dirty="0"/>
          </a:p>
        </p:txBody>
      </p:sp>
      <p:sp>
        <p:nvSpPr>
          <p:cNvPr id="5" name="Slide Number Placeholder 4"/>
          <p:cNvSpPr>
            <a:spLocks noGrp="1"/>
          </p:cNvSpPr>
          <p:nvPr>
            <p:ph type="sldNum" sz="quarter" idx="12"/>
          </p:nvPr>
        </p:nvSpPr>
        <p:spPr/>
        <p:txBody>
          <a:bodyPr/>
          <a:lstStyle/>
          <a:p>
            <a:pPr algn="l" rtl="0"/>
            <a:fld id="{0EA2A63B-FBD4-445B-90B6-CB2DE89400B4}" type="slidenum">
              <a:rPr lang="en-US" smtClean="0"/>
              <a:pPr algn="l" rtl="0"/>
              <a:t>83</a:t>
            </a:fld>
            <a:endParaRPr lang="en-US"/>
          </a:p>
        </p:txBody>
      </p:sp>
      <p:sp>
        <p:nvSpPr>
          <p:cNvPr id="6" name="Oval 5"/>
          <p:cNvSpPr/>
          <p:nvPr/>
        </p:nvSpPr>
        <p:spPr>
          <a:xfrm>
            <a:off x="4876800" y="1371600"/>
            <a:ext cx="1295400" cy="336948"/>
          </a:xfrm>
          <a:prstGeom prst="ellipse">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a:solidFill>
                  <a:schemeClr val="bg1"/>
                </a:solidFill>
              </a:rPr>
              <a:t>Pasado</a:t>
            </a:r>
          </a:p>
        </p:txBody>
      </p:sp>
      <p:sp>
        <p:nvSpPr>
          <p:cNvPr id="7" name="Oval 6"/>
          <p:cNvSpPr/>
          <p:nvPr/>
        </p:nvSpPr>
        <p:spPr>
          <a:xfrm>
            <a:off x="5029200" y="1728358"/>
            <a:ext cx="1371600" cy="362870"/>
          </a:xfrm>
          <a:prstGeom prst="ellipse">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a:solidFill>
                  <a:schemeClr val="bg1"/>
                </a:solidFill>
              </a:rPr>
              <a:t>Pasado</a:t>
            </a:r>
          </a:p>
        </p:txBody>
      </p:sp>
      <p:sp>
        <p:nvSpPr>
          <p:cNvPr id="8" name="Oval 7"/>
          <p:cNvSpPr/>
          <p:nvPr/>
        </p:nvSpPr>
        <p:spPr>
          <a:xfrm>
            <a:off x="7110644" y="2144933"/>
            <a:ext cx="1295400" cy="326495"/>
          </a:xfrm>
          <a:prstGeom prst="ellipse">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a:solidFill>
                  <a:schemeClr val="bg1"/>
                </a:solidFill>
              </a:rPr>
              <a:t>Pasado</a:t>
            </a:r>
          </a:p>
        </p:txBody>
      </p:sp>
      <p:sp>
        <p:nvSpPr>
          <p:cNvPr id="9" name="Oval 8"/>
          <p:cNvSpPr/>
          <p:nvPr/>
        </p:nvSpPr>
        <p:spPr>
          <a:xfrm>
            <a:off x="10787752" y="2625019"/>
            <a:ext cx="1295400" cy="304800"/>
          </a:xfrm>
          <a:prstGeom prst="ellipse">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a:solidFill>
                  <a:schemeClr val="bg1"/>
                </a:solidFill>
              </a:rPr>
              <a:t>Pasado</a:t>
            </a:r>
          </a:p>
        </p:txBody>
      </p:sp>
      <p:sp>
        <p:nvSpPr>
          <p:cNvPr id="10" name="Oval 9"/>
          <p:cNvSpPr/>
          <p:nvPr/>
        </p:nvSpPr>
        <p:spPr>
          <a:xfrm>
            <a:off x="5635487" y="2914639"/>
            <a:ext cx="1270601" cy="343564"/>
          </a:xfrm>
          <a:prstGeom prst="ellipse">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a:solidFill>
                  <a:schemeClr val="bg1"/>
                </a:solidFill>
              </a:rPr>
              <a:t>Pasado</a:t>
            </a:r>
          </a:p>
        </p:txBody>
      </p:sp>
      <p:sp>
        <p:nvSpPr>
          <p:cNvPr id="11" name="TextBox 10"/>
          <p:cNvSpPr txBox="1"/>
          <p:nvPr/>
        </p:nvSpPr>
        <p:spPr>
          <a:xfrm>
            <a:off x="7084200" y="2919828"/>
            <a:ext cx="2301079" cy="369332"/>
          </a:xfrm>
          <a:prstGeom prst="rect">
            <a:avLst/>
          </a:prstGeom>
          <a:noFill/>
        </p:spPr>
        <p:txBody>
          <a:bodyPr wrap="none" rtlCol="0">
            <a:spAutoFit/>
          </a:bodyPr>
          <a:lstStyle/>
          <a:p>
            <a:pPr algn="l" rtl="0"/>
            <a:r>
              <a:rPr lang="en-US" b="1" i="1" dirty="0">
                <a:solidFill>
                  <a:srgbClr val="0000CC"/>
                </a:solidFill>
              </a:rPr>
              <a:t>Y comparar con 31:20</a:t>
            </a:r>
          </a:p>
        </p:txBody>
      </p:sp>
      <p:sp>
        <p:nvSpPr>
          <p:cNvPr id="12" name="Oval 11"/>
          <p:cNvSpPr/>
          <p:nvPr/>
        </p:nvSpPr>
        <p:spPr>
          <a:xfrm>
            <a:off x="7058489" y="4113439"/>
            <a:ext cx="1267288" cy="362869"/>
          </a:xfrm>
          <a:prstGeom prst="ellipse">
            <a:avLst/>
          </a:prstGeom>
          <a:gradFill flip="none" rotWithShape="1">
            <a:gsLst>
              <a:gs pos="0">
                <a:srgbClr val="0000CC"/>
              </a:gs>
              <a:gs pos="100000">
                <a:srgbClr val="FF0000"/>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a:solidFill>
                  <a:schemeClr val="bg1"/>
                </a:solidFill>
              </a:rPr>
              <a:t>Pasado</a:t>
            </a:r>
          </a:p>
        </p:txBody>
      </p:sp>
      <p:sp>
        <p:nvSpPr>
          <p:cNvPr id="13" name="Oval 12"/>
          <p:cNvSpPr/>
          <p:nvPr/>
        </p:nvSpPr>
        <p:spPr>
          <a:xfrm>
            <a:off x="6033856" y="3334506"/>
            <a:ext cx="1205144" cy="3207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a:solidFill>
                  <a:schemeClr val="bg1"/>
                </a:solidFill>
              </a:rPr>
              <a:t>Futuro</a:t>
            </a:r>
          </a:p>
        </p:txBody>
      </p:sp>
      <p:sp>
        <p:nvSpPr>
          <p:cNvPr id="15" name="Oval 14"/>
          <p:cNvSpPr/>
          <p:nvPr/>
        </p:nvSpPr>
        <p:spPr>
          <a:xfrm>
            <a:off x="4146676" y="3668850"/>
            <a:ext cx="1205144" cy="3207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a:solidFill>
                  <a:schemeClr val="bg1"/>
                </a:solidFill>
              </a:rPr>
              <a:t>Futuro</a:t>
            </a:r>
          </a:p>
        </p:txBody>
      </p:sp>
      <p:sp>
        <p:nvSpPr>
          <p:cNvPr id="16" name="TextBox 15"/>
          <p:cNvSpPr txBox="1"/>
          <p:nvPr/>
        </p:nvSpPr>
        <p:spPr>
          <a:xfrm>
            <a:off x="8277688" y="4113439"/>
            <a:ext cx="2546787" cy="369332"/>
          </a:xfrm>
          <a:prstGeom prst="rect">
            <a:avLst/>
          </a:prstGeom>
          <a:noFill/>
        </p:spPr>
        <p:txBody>
          <a:bodyPr wrap="none" rtlCol="0">
            <a:spAutoFit/>
          </a:bodyPr>
          <a:lstStyle/>
          <a:p>
            <a:pPr algn="l" rtl="0"/>
            <a:r>
              <a:rPr lang="en-US" b="1" i="1" dirty="0">
                <a:solidFill>
                  <a:srgbClr val="0000CC"/>
                </a:solidFill>
              </a:rPr>
              <a:t>(¿Desde el punto de vista del futuro?)</a:t>
            </a:r>
          </a:p>
        </p:txBody>
      </p:sp>
      <p:sp>
        <p:nvSpPr>
          <p:cNvPr id="17" name="Oval 16"/>
          <p:cNvSpPr/>
          <p:nvPr/>
        </p:nvSpPr>
        <p:spPr>
          <a:xfrm>
            <a:off x="5217209" y="4452732"/>
            <a:ext cx="1461856" cy="340357"/>
          </a:xfrm>
          <a:prstGeom prst="ellipse">
            <a:avLst/>
          </a:prstGeom>
          <a:gradFill>
            <a:gsLst>
              <a:gs pos="0">
                <a:srgbClr val="FFFF00"/>
              </a:gs>
              <a:gs pos="100000">
                <a:srgbClr val="FF0000"/>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a:solidFill>
                  <a:schemeClr val="tx1"/>
                </a:solidFill>
              </a:rPr>
              <a:t>Presente</a:t>
            </a:r>
          </a:p>
        </p:txBody>
      </p:sp>
      <p:sp>
        <p:nvSpPr>
          <p:cNvPr id="18" name="Oval 17"/>
          <p:cNvSpPr/>
          <p:nvPr/>
        </p:nvSpPr>
        <p:spPr>
          <a:xfrm>
            <a:off x="5271856" y="4874437"/>
            <a:ext cx="1205144" cy="3207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a:solidFill>
                  <a:schemeClr val="bg1"/>
                </a:solidFill>
              </a:rPr>
              <a:t>Futuro</a:t>
            </a:r>
          </a:p>
        </p:txBody>
      </p:sp>
      <p:sp>
        <p:nvSpPr>
          <p:cNvPr id="19" name="Oval 18"/>
          <p:cNvSpPr/>
          <p:nvPr/>
        </p:nvSpPr>
        <p:spPr>
          <a:xfrm>
            <a:off x="7519001" y="5226194"/>
            <a:ext cx="1205144" cy="3207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a:solidFill>
                  <a:schemeClr val="bg1"/>
                </a:solidFill>
              </a:rPr>
              <a:t>Futuro</a:t>
            </a:r>
          </a:p>
        </p:txBody>
      </p:sp>
      <p:sp>
        <p:nvSpPr>
          <p:cNvPr id="20" name="Oval 19"/>
          <p:cNvSpPr/>
          <p:nvPr/>
        </p:nvSpPr>
        <p:spPr>
          <a:xfrm>
            <a:off x="6679065" y="5595844"/>
            <a:ext cx="1205144" cy="3207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a:solidFill>
                  <a:schemeClr val="bg1"/>
                </a:solidFill>
              </a:rPr>
              <a:t>Futuro</a:t>
            </a:r>
          </a:p>
        </p:txBody>
      </p:sp>
      <p:sp>
        <p:nvSpPr>
          <p:cNvPr id="21" name="Oval 20"/>
          <p:cNvSpPr/>
          <p:nvPr/>
        </p:nvSpPr>
        <p:spPr>
          <a:xfrm>
            <a:off x="6886112" y="5980898"/>
            <a:ext cx="1205144" cy="3207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a:solidFill>
                  <a:schemeClr val="bg1"/>
                </a:solidFill>
              </a:rPr>
              <a:t>Futuro</a:t>
            </a:r>
          </a:p>
        </p:txBody>
      </p:sp>
      <p:sp>
        <p:nvSpPr>
          <p:cNvPr id="22" name="Oval 21"/>
          <p:cNvSpPr/>
          <p:nvPr/>
        </p:nvSpPr>
        <p:spPr>
          <a:xfrm>
            <a:off x="4876800" y="985437"/>
            <a:ext cx="1524000" cy="30704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a:solidFill>
                  <a:schemeClr val="tx1"/>
                </a:solidFill>
              </a:rPr>
              <a:t>Presente</a:t>
            </a:r>
          </a:p>
        </p:txBody>
      </p:sp>
      <p:sp>
        <p:nvSpPr>
          <p:cNvPr id="23" name="TextBox 22"/>
          <p:cNvSpPr txBox="1"/>
          <p:nvPr/>
        </p:nvSpPr>
        <p:spPr>
          <a:xfrm>
            <a:off x="6400800" y="935940"/>
            <a:ext cx="2472152" cy="369332"/>
          </a:xfrm>
          <a:prstGeom prst="rect">
            <a:avLst/>
          </a:prstGeom>
          <a:noFill/>
        </p:spPr>
        <p:txBody>
          <a:bodyPr wrap="none" rtlCol="0">
            <a:spAutoFit/>
          </a:bodyPr>
          <a:lstStyle/>
          <a:p>
            <a:pPr algn="l" rtl="0"/>
            <a:r>
              <a:rPr lang="en-US" b="1" i="1" dirty="0">
                <a:solidFill>
                  <a:srgbClr val="0000CC"/>
                </a:solidFill>
              </a:rPr>
              <a:t>Declaración de </a:t>
            </a:r>
            <a:r>
              <a:rPr lang="en-US" b="1" i="1" dirty="0" err="1" smtClean="0">
                <a:solidFill>
                  <a:srgbClr val="0000CC"/>
                </a:solidFill>
              </a:rPr>
              <a:t>cua</a:t>
            </a:r>
            <a:r>
              <a:rPr lang="en-US" b="1" i="1" dirty="0" err="1" smtClean="0">
                <a:solidFill>
                  <a:srgbClr val="0000CC"/>
                </a:solidFill>
              </a:rPr>
              <a:t>lidad</a:t>
            </a:r>
            <a:endParaRPr lang="en-US" b="1" i="1" dirty="0">
              <a:solidFill>
                <a:srgbClr val="0000CC"/>
              </a:solidFill>
            </a:endParaRPr>
          </a:p>
        </p:txBody>
      </p:sp>
      <p:sp>
        <p:nvSpPr>
          <p:cNvPr id="24" name="TextBox 23"/>
          <p:cNvSpPr txBox="1"/>
          <p:nvPr/>
        </p:nvSpPr>
        <p:spPr>
          <a:xfrm>
            <a:off x="6400800" y="4464705"/>
            <a:ext cx="5807615" cy="369332"/>
          </a:xfrm>
          <a:prstGeom prst="rect">
            <a:avLst/>
          </a:prstGeom>
          <a:noFill/>
        </p:spPr>
        <p:txBody>
          <a:bodyPr wrap="none" rtlCol="0">
            <a:spAutoFit/>
          </a:bodyPr>
          <a:lstStyle/>
          <a:p>
            <a:pPr algn="l" rtl="0"/>
            <a:r>
              <a:rPr lang="en-US" b="1" i="1" dirty="0">
                <a:solidFill>
                  <a:srgbClr val="0000CC"/>
                </a:solidFill>
              </a:rPr>
              <a:t>Declaración de </a:t>
            </a:r>
            <a:r>
              <a:rPr lang="en-US" b="1" i="1" dirty="0" err="1" smtClean="0">
                <a:solidFill>
                  <a:srgbClr val="0000CC"/>
                </a:solidFill>
              </a:rPr>
              <a:t>cualidad</a:t>
            </a:r>
            <a:r>
              <a:rPr lang="en-US" b="1" i="1" dirty="0" smtClean="0">
                <a:solidFill>
                  <a:srgbClr val="0000CC"/>
                </a:solidFill>
              </a:rPr>
              <a:t> </a:t>
            </a:r>
            <a:r>
              <a:rPr lang="en-US" b="1" i="1" dirty="0">
                <a:solidFill>
                  <a:srgbClr val="0000CC"/>
                </a:solidFill>
              </a:rPr>
              <a:t>(¿desde un punto de vista futuro?)</a:t>
            </a:r>
          </a:p>
        </p:txBody>
      </p:sp>
      <p:pic>
        <p:nvPicPr>
          <p:cNvPr id="25" name="Picture 24"/>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Tree>
    <p:extLst>
      <p:ext uri="{BB962C8B-B14F-4D97-AF65-F5344CB8AC3E}">
        <p14:creationId xmlns:p14="http://schemas.microsoft.com/office/powerpoint/2010/main" val="184794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childTnLst>
                                </p:cTn>
                              </p:par>
                            </p:childTnLst>
                          </p:cTn>
                        </p:par>
                        <p:par>
                          <p:cTn id="50" fill="hold">
                            <p:stCondLst>
                              <p:cond delay="0"/>
                            </p:stCondLst>
                            <p:childTnLst>
                              <p:par>
                                <p:cTn id="51" presetID="1" presetClass="entr" presetSubtype="0"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animBg="1"/>
      <p:bldP spid="13" grpId="0" animBg="1"/>
      <p:bldP spid="15" grpId="0" animBg="1"/>
      <p:bldP spid="16" grpId="0"/>
      <p:bldP spid="17" grpId="0" animBg="1"/>
      <p:bldP spid="18" grpId="0" animBg="1"/>
      <p:bldP spid="19" grpId="0" animBg="1"/>
      <p:bldP spid="20" grpId="0" animBg="1"/>
      <p:bldP spid="21" grpId="0" animBg="1"/>
      <p:bldP spid="22" grpId="0" animBg="1"/>
      <p:bldP spid="23" grpId="0"/>
      <p:bldP spid="24"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t>Capítulo 32 - Imágenes</a:t>
            </a:r>
          </a:p>
        </p:txBody>
      </p:sp>
      <p:sp>
        <p:nvSpPr>
          <p:cNvPr id="3" name="Content Placeholder 2"/>
          <p:cNvSpPr>
            <a:spLocks noGrp="1"/>
          </p:cNvSpPr>
          <p:nvPr>
            <p:ph idx="1"/>
          </p:nvPr>
        </p:nvSpPr>
        <p:spPr>
          <a:xfrm>
            <a:off x="457200" y="1447800"/>
            <a:ext cx="7924799" cy="4876800"/>
          </a:xfrm>
        </p:spPr>
        <p:txBody>
          <a:bodyPr/>
          <a:lstStyle/>
          <a:p>
            <a:pPr algn="l" rtl="0"/>
            <a:r>
              <a:rPr lang="en-US" dirty="0"/>
              <a:t>Lluvia, rocío, </a:t>
            </a:r>
            <a:r>
              <a:rPr lang="en-US" dirty="0" err="1" smtClean="0"/>
              <a:t>llovizna</a:t>
            </a:r>
            <a:r>
              <a:rPr lang="en-US" dirty="0" smtClean="0"/>
              <a:t>, </a:t>
            </a:r>
            <a:r>
              <a:rPr lang="en-US" dirty="0" err="1" smtClean="0"/>
              <a:t>aguaceros</a:t>
            </a:r>
            <a:r>
              <a:rPr lang="en-US" dirty="0" smtClean="0"/>
              <a:t> (2</a:t>
            </a:r>
            <a:r>
              <a:rPr lang="en-US" dirty="0"/>
              <a:t>)</a:t>
            </a:r>
          </a:p>
          <a:p>
            <a:pPr algn="l" rtl="0"/>
            <a:r>
              <a:rPr lang="en-US" dirty="0"/>
              <a:t>Roca (4, 13, 18, 30, 31, 37)</a:t>
            </a:r>
          </a:p>
          <a:p>
            <a:pPr algn="l" rtl="0"/>
            <a:r>
              <a:rPr lang="en-US" dirty="0"/>
              <a:t>Padre, madre (6,18,19)</a:t>
            </a:r>
          </a:p>
          <a:p>
            <a:pPr algn="l" rtl="0"/>
            <a:r>
              <a:rPr lang="en-US" dirty="0" err="1"/>
              <a:t>Águila</a:t>
            </a:r>
            <a:r>
              <a:rPr lang="en-US" dirty="0"/>
              <a:t> </a:t>
            </a:r>
            <a:r>
              <a:rPr lang="en-US" dirty="0" smtClean="0"/>
              <a:t>con </a:t>
            </a:r>
            <a:r>
              <a:rPr lang="en-US" dirty="0" err="1" smtClean="0"/>
              <a:t>nidada</a:t>
            </a:r>
            <a:r>
              <a:rPr lang="en-US" dirty="0" smtClean="0"/>
              <a:t> (10-11</a:t>
            </a:r>
            <a:r>
              <a:rPr lang="en-US" dirty="0"/>
              <a:t>)</a:t>
            </a:r>
          </a:p>
          <a:p>
            <a:pPr algn="l" rtl="0"/>
            <a:r>
              <a:rPr lang="en-US" dirty="0"/>
              <a:t>Mocoso Gordo (5, 15, 18, 20, y ver Is 44:1-2)</a:t>
            </a:r>
          </a:p>
          <a:p>
            <a:pPr algn="l" rtl="0"/>
            <a:r>
              <a:rPr lang="en-US" dirty="0"/>
              <a:t>Fuego volcánico (22)</a:t>
            </a:r>
          </a:p>
          <a:p>
            <a:pPr algn="l" rtl="0"/>
            <a:r>
              <a:rPr lang="en-US" dirty="0"/>
              <a:t>Bestias y serpientes (24, 32)</a:t>
            </a:r>
          </a:p>
          <a:p>
            <a:pPr algn="l" rtl="0"/>
            <a:r>
              <a:rPr lang="en-US" dirty="0"/>
              <a:t>Plantas secas y envenenadas (32)</a:t>
            </a:r>
          </a:p>
          <a:p>
            <a:pPr algn="l" rtl="0"/>
            <a:r>
              <a:rPr lang="en-US" dirty="0"/>
              <a:t>Flechas, espadas (brillantes), sangre (23, 25, 41-42)</a:t>
            </a:r>
          </a:p>
        </p:txBody>
      </p:sp>
      <p:sp>
        <p:nvSpPr>
          <p:cNvPr id="4" name="Footer Placeholder 3"/>
          <p:cNvSpPr>
            <a:spLocks noGrp="1"/>
          </p:cNvSpPr>
          <p:nvPr>
            <p:ph type="ftr" sz="quarter" idx="11"/>
          </p:nvPr>
        </p:nvSpPr>
        <p:spPr/>
        <p:txBody>
          <a:bodyPr/>
          <a:lstStyle/>
          <a:p>
            <a:pPr algn="l" rtl="0"/>
            <a:r>
              <a:rPr lang="en-US"/>
              <a:t>Otoño 2016 – Embry Hills</a:t>
            </a:r>
            <a:endParaRPr lang="en-US" dirty="0"/>
          </a:p>
        </p:txBody>
      </p:sp>
      <p:sp>
        <p:nvSpPr>
          <p:cNvPr id="5" name="Slide Number Placeholder 4"/>
          <p:cNvSpPr>
            <a:spLocks noGrp="1"/>
          </p:cNvSpPr>
          <p:nvPr>
            <p:ph type="sldNum" sz="quarter" idx="12"/>
          </p:nvPr>
        </p:nvSpPr>
        <p:spPr/>
        <p:txBody>
          <a:bodyPr/>
          <a:lstStyle/>
          <a:p>
            <a:pPr algn="l" rtl="0"/>
            <a:fld id="{0EA2A63B-FBD4-445B-90B6-CB2DE89400B4}" type="slidenum">
              <a:rPr lang="en-US" smtClean="0"/>
              <a:pPr algn="l" rtl="0"/>
              <a:t>84</a:t>
            </a:fld>
            <a:endParaRPr lang="en-US"/>
          </a:p>
        </p:txBody>
      </p:sp>
      <p:sp>
        <p:nvSpPr>
          <p:cNvPr id="6" name="TextBox 5"/>
          <p:cNvSpPr txBox="1"/>
          <p:nvPr/>
        </p:nvSpPr>
        <p:spPr>
          <a:xfrm>
            <a:off x="7315200" y="1217239"/>
            <a:ext cx="4638101" cy="4154984"/>
          </a:xfrm>
          <a:prstGeom prst="rect">
            <a:avLst/>
          </a:prstGeom>
          <a:solidFill>
            <a:srgbClr val="FFFF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2400" dirty="0" smtClean="0"/>
              <a:t>“</a:t>
            </a:r>
            <a:r>
              <a:rPr lang="es-ES" sz="2400" dirty="0"/>
              <a:t>Mas ahora escucha, Jacob, siervo Mío, </a:t>
            </a:r>
            <a:r>
              <a:rPr lang="es-ES" sz="2400" dirty="0" smtClean="0"/>
              <a:t/>
            </a:r>
            <a:br>
              <a:rPr lang="es-ES" sz="2400" dirty="0" smtClean="0"/>
            </a:br>
            <a:r>
              <a:rPr lang="es-ES" sz="2400" dirty="0" smtClean="0"/>
              <a:t>Israel</a:t>
            </a:r>
            <a:r>
              <a:rPr lang="es-ES" sz="2400" dirty="0"/>
              <a:t>, a quien Yo he escogido. </a:t>
            </a:r>
          </a:p>
          <a:p>
            <a:r>
              <a:rPr lang="es-ES" sz="2400" dirty="0" smtClean="0"/>
              <a:t>2</a:t>
            </a:r>
            <a:r>
              <a:rPr lang="es-ES" sz="2400" dirty="0"/>
              <a:t>  Así dice el SEÑOR que te creó, </a:t>
            </a:r>
            <a:r>
              <a:rPr lang="es-ES" sz="2400" dirty="0" smtClean="0"/>
              <a:t/>
            </a:r>
            <a:br>
              <a:rPr lang="es-ES" sz="2400" dirty="0" smtClean="0"/>
            </a:br>
            <a:r>
              <a:rPr lang="es-ES" sz="2400" dirty="0" smtClean="0"/>
              <a:t>Que </a:t>
            </a:r>
            <a:r>
              <a:rPr lang="es-ES" sz="2400" dirty="0"/>
              <a:t>te formó desde el seno materno, </a:t>
            </a:r>
            <a:r>
              <a:rPr lang="es-ES" sz="2400" dirty="0" smtClean="0"/>
              <a:t/>
            </a:r>
            <a:br>
              <a:rPr lang="es-ES" sz="2400" dirty="0" smtClean="0"/>
            </a:br>
            <a:r>
              <a:rPr lang="es-ES" sz="2400" dirty="0" smtClean="0"/>
              <a:t>y </a:t>
            </a:r>
            <a:r>
              <a:rPr lang="es-ES" sz="2400" dirty="0"/>
              <a:t>que te ayudará: </a:t>
            </a:r>
            <a:r>
              <a:rPr lang="es-ES" sz="2400" dirty="0" smtClean="0"/>
              <a:t/>
            </a:r>
            <a:br>
              <a:rPr lang="es-ES" sz="2400" dirty="0" smtClean="0"/>
            </a:br>
            <a:r>
              <a:rPr lang="es-ES" sz="2400" dirty="0" smtClean="0"/>
              <a:t>“</a:t>
            </a:r>
            <a:r>
              <a:rPr lang="es-ES" sz="2400" dirty="0"/>
              <a:t>No temas, Jacob, siervo Mío, </a:t>
            </a:r>
            <a:r>
              <a:rPr lang="es-ES" sz="2400" dirty="0" smtClean="0"/>
              <a:t/>
            </a:r>
            <a:br>
              <a:rPr lang="es-ES" sz="2400" dirty="0" smtClean="0"/>
            </a:br>
            <a:r>
              <a:rPr lang="es-ES" sz="2400" dirty="0" smtClean="0"/>
              <a:t>Ni </a:t>
            </a:r>
            <a:r>
              <a:rPr lang="es-ES" sz="2400" dirty="0"/>
              <a:t>tú, </a:t>
            </a:r>
            <a:r>
              <a:rPr lang="es-ES" sz="2400" dirty="0" err="1"/>
              <a:t>Jesurún</a:t>
            </a:r>
            <a:r>
              <a:rPr lang="es-ES" sz="2400" dirty="0"/>
              <a:t>, a quien he </a:t>
            </a:r>
            <a:r>
              <a:rPr lang="es-ES" sz="2400" dirty="0" smtClean="0"/>
              <a:t>escogido”.</a:t>
            </a:r>
            <a:r>
              <a:rPr lang="en-US" sz="2400" dirty="0"/>
              <a:t/>
            </a:r>
            <a:br>
              <a:rPr lang="en-US" sz="2400" dirty="0"/>
            </a:br>
            <a:r>
              <a:rPr lang="en-US" sz="2400" dirty="0"/>
              <a:t>(Isaías 44:1-2)</a:t>
            </a: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Tree>
    <p:extLst>
      <p:ext uri="{BB962C8B-B14F-4D97-AF65-F5344CB8AC3E}">
        <p14:creationId xmlns:p14="http://schemas.microsoft.com/office/powerpoint/2010/main" val="400563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t>Capítulo 32:21 – No </a:t>
            </a:r>
            <a:r>
              <a:rPr lang="en-US" dirty="0" err="1" smtClean="0"/>
              <a:t>Mi</a:t>
            </a:r>
            <a:r>
              <a:rPr lang="en-US" dirty="0" smtClean="0"/>
              <a:t> pueblo</a:t>
            </a:r>
            <a:endParaRPr lang="en-US" dirty="0"/>
          </a:p>
        </p:txBody>
      </p:sp>
      <p:sp>
        <p:nvSpPr>
          <p:cNvPr id="3" name="Content Placeholder 2"/>
          <p:cNvSpPr>
            <a:spLocks noGrp="1"/>
          </p:cNvSpPr>
          <p:nvPr>
            <p:ph idx="1"/>
          </p:nvPr>
        </p:nvSpPr>
        <p:spPr>
          <a:xfrm>
            <a:off x="228600" y="947736"/>
            <a:ext cx="11720004" cy="5757864"/>
          </a:xfrm>
        </p:spPr>
        <p:txBody>
          <a:bodyPr>
            <a:normAutofit fontScale="92500" lnSpcReduction="10000"/>
          </a:bodyPr>
          <a:lstStyle/>
          <a:p>
            <a:pPr marL="0" indent="0">
              <a:spcBef>
                <a:spcPts val="0"/>
              </a:spcBef>
              <a:spcAft>
                <a:spcPts val="1800"/>
              </a:spcAft>
              <a:buNone/>
            </a:pPr>
            <a:r>
              <a:rPr lang="es-ES" dirty="0"/>
              <a:t>Ellos me han </a:t>
            </a:r>
            <a:r>
              <a:rPr lang="es-ES" b="1" dirty="0">
                <a:solidFill>
                  <a:srgbClr val="FF0000"/>
                </a:solidFill>
              </a:rPr>
              <a:t>provocado a celo </a:t>
            </a:r>
            <a:r>
              <a:rPr lang="es-ES" dirty="0"/>
              <a:t>con </a:t>
            </a:r>
            <a:r>
              <a:rPr lang="es-ES" b="1" dirty="0">
                <a:solidFill>
                  <a:srgbClr val="0000CC"/>
                </a:solidFill>
              </a:rPr>
              <a:t>lo que no es Dios</a:t>
            </a:r>
            <a:r>
              <a:rPr lang="es-ES" dirty="0"/>
              <a:t>; </a:t>
            </a:r>
            <a:r>
              <a:rPr lang="es-ES" dirty="0" smtClean="0"/>
              <a:t/>
            </a:r>
            <a:br>
              <a:rPr lang="es-ES" dirty="0" smtClean="0"/>
            </a:br>
            <a:r>
              <a:rPr lang="es-ES" b="1" dirty="0" smtClean="0">
                <a:solidFill>
                  <a:srgbClr val="00B050"/>
                </a:solidFill>
              </a:rPr>
              <a:t>Me </a:t>
            </a:r>
            <a:r>
              <a:rPr lang="es-ES" b="1" dirty="0">
                <a:solidFill>
                  <a:srgbClr val="00B050"/>
                </a:solidFill>
              </a:rPr>
              <a:t>han irritado </a:t>
            </a:r>
            <a:r>
              <a:rPr lang="es-ES" dirty="0"/>
              <a:t>con sus </a:t>
            </a:r>
            <a:r>
              <a:rPr lang="es-ES" b="1" dirty="0">
                <a:solidFill>
                  <a:srgbClr val="7030A0"/>
                </a:solidFill>
              </a:rPr>
              <a:t>ídolos</a:t>
            </a:r>
            <a:r>
              <a:rPr lang="es-ES" dirty="0"/>
              <a:t>. </a:t>
            </a:r>
            <a:r>
              <a:rPr lang="es-ES" dirty="0" smtClean="0"/>
              <a:t/>
            </a:r>
            <a:br>
              <a:rPr lang="es-ES" dirty="0" smtClean="0"/>
            </a:br>
            <a:r>
              <a:rPr lang="es-ES" dirty="0" smtClean="0"/>
              <a:t>Yo</a:t>
            </a:r>
            <a:r>
              <a:rPr lang="es-ES" dirty="0"/>
              <a:t>, pues, los </a:t>
            </a:r>
            <a:r>
              <a:rPr lang="es-ES" b="1" dirty="0">
                <a:solidFill>
                  <a:srgbClr val="FF0000"/>
                </a:solidFill>
              </a:rPr>
              <a:t>provocaré a celos </a:t>
            </a:r>
            <a:r>
              <a:rPr lang="es-ES" dirty="0"/>
              <a:t>con </a:t>
            </a:r>
            <a:r>
              <a:rPr lang="es-ES" b="1" dirty="0">
                <a:solidFill>
                  <a:srgbClr val="0000CC"/>
                </a:solidFill>
              </a:rPr>
              <a:t>los que no son un pueblo</a:t>
            </a:r>
            <a:r>
              <a:rPr lang="es-ES" dirty="0"/>
              <a:t>; </a:t>
            </a:r>
            <a:r>
              <a:rPr lang="es-ES" dirty="0" smtClean="0"/>
              <a:t/>
            </a:r>
            <a:br>
              <a:rPr lang="es-ES" dirty="0" smtClean="0"/>
            </a:br>
            <a:r>
              <a:rPr lang="es-ES" b="1" dirty="0" smtClean="0">
                <a:solidFill>
                  <a:srgbClr val="00B050"/>
                </a:solidFill>
              </a:rPr>
              <a:t>Los </a:t>
            </a:r>
            <a:r>
              <a:rPr lang="es-ES" b="1" dirty="0">
                <a:solidFill>
                  <a:srgbClr val="00B050"/>
                </a:solidFill>
              </a:rPr>
              <a:t>irritaré </a:t>
            </a:r>
            <a:r>
              <a:rPr lang="es-ES" dirty="0"/>
              <a:t>con una </a:t>
            </a:r>
            <a:r>
              <a:rPr lang="es-ES" b="1" dirty="0">
                <a:solidFill>
                  <a:srgbClr val="7030A0"/>
                </a:solidFill>
              </a:rPr>
              <a:t>nación insensata</a:t>
            </a:r>
            <a:r>
              <a:rPr lang="es-ES" dirty="0"/>
              <a:t>. </a:t>
            </a:r>
            <a:endParaRPr lang="es-ES" dirty="0" smtClean="0"/>
          </a:p>
          <a:p>
            <a:pPr marL="0" indent="0">
              <a:spcBef>
                <a:spcPts val="0"/>
              </a:spcBef>
              <a:spcAft>
                <a:spcPts val="1800"/>
              </a:spcAft>
              <a:buNone/>
            </a:pPr>
            <a:r>
              <a:rPr lang="en-US" b="1" baseline="30000" dirty="0" smtClean="0"/>
              <a:t>8</a:t>
            </a:r>
            <a:r>
              <a:rPr lang="es-ES" dirty="0" smtClean="0"/>
              <a:t>Después </a:t>
            </a:r>
            <a:r>
              <a:rPr lang="es-ES" dirty="0"/>
              <a:t>de haber destetado a Lo </a:t>
            </a:r>
            <a:r>
              <a:rPr lang="es-ES" dirty="0" err="1"/>
              <a:t>Ruhamá</a:t>
            </a:r>
            <a:r>
              <a:rPr lang="es-ES" dirty="0"/>
              <a:t>, ella concibió y dio a luz un hijo. </a:t>
            </a:r>
            <a:r>
              <a:rPr lang="es-ES" dirty="0" smtClean="0"/>
              <a:t>9</a:t>
            </a:r>
            <a:r>
              <a:rPr lang="es-ES" dirty="0"/>
              <a:t>  Y el SEÑOR dijo: </a:t>
            </a:r>
            <a:endParaRPr lang="es-ES" dirty="0" smtClean="0"/>
          </a:p>
          <a:p>
            <a:pPr marL="0" indent="0">
              <a:spcBef>
                <a:spcPts val="0"/>
              </a:spcBef>
              <a:spcAft>
                <a:spcPts val="1800"/>
              </a:spcAft>
              <a:buNone/>
            </a:pPr>
            <a:r>
              <a:rPr lang="es-ES" dirty="0" smtClean="0"/>
              <a:t>«</a:t>
            </a:r>
            <a:r>
              <a:rPr lang="es-ES" dirty="0"/>
              <a:t>Ponle por nombre Lo </a:t>
            </a:r>
            <a:r>
              <a:rPr lang="es-ES" dirty="0" err="1"/>
              <a:t>Ammí</a:t>
            </a:r>
            <a:r>
              <a:rPr lang="es-ES" dirty="0"/>
              <a:t>, porque </a:t>
            </a:r>
            <a:r>
              <a:rPr lang="es-ES" b="1" dirty="0">
                <a:solidFill>
                  <a:srgbClr val="0000CC"/>
                </a:solidFill>
              </a:rPr>
              <a:t>ustedes no son Mi pueblo </a:t>
            </a:r>
            <a:r>
              <a:rPr lang="es-ES" dirty="0"/>
              <a:t>y Yo </a:t>
            </a:r>
            <a:r>
              <a:rPr lang="es-ES" b="1" dirty="0">
                <a:solidFill>
                  <a:srgbClr val="0000CC"/>
                </a:solidFill>
              </a:rPr>
              <a:t>no soy su Dios</a:t>
            </a:r>
            <a:r>
              <a:rPr lang="es-ES" dirty="0"/>
              <a:t>». </a:t>
            </a:r>
            <a:br>
              <a:rPr lang="es-ES" dirty="0"/>
            </a:br>
            <a:r>
              <a:rPr lang="es-ES" dirty="0" smtClean="0"/>
              <a:t>10</a:t>
            </a:r>
            <a:r>
              <a:rPr lang="es-ES" dirty="0"/>
              <a:t>  Pero el número de los israelitas Será como la arena del mar, </a:t>
            </a:r>
            <a:r>
              <a:rPr lang="es-ES" dirty="0" smtClean="0"/>
              <a:t/>
            </a:r>
            <a:br>
              <a:rPr lang="es-ES" dirty="0" smtClean="0"/>
            </a:br>
            <a:r>
              <a:rPr lang="es-ES" dirty="0" smtClean="0"/>
              <a:t>Que </a:t>
            </a:r>
            <a:r>
              <a:rPr lang="es-ES" dirty="0"/>
              <a:t>no se puede medir ni contar; </a:t>
            </a:r>
            <a:r>
              <a:rPr lang="es-ES" dirty="0" smtClean="0"/>
              <a:t/>
            </a:r>
            <a:br>
              <a:rPr lang="es-ES" dirty="0" smtClean="0"/>
            </a:br>
            <a:r>
              <a:rPr lang="es-ES" dirty="0" smtClean="0"/>
              <a:t>Y </a:t>
            </a:r>
            <a:r>
              <a:rPr lang="es-ES" dirty="0"/>
              <a:t>sucederá que en el lugar Donde se les dice: «</a:t>
            </a:r>
            <a:r>
              <a:rPr lang="es-ES" b="1" dirty="0">
                <a:solidFill>
                  <a:srgbClr val="0000CC"/>
                </a:solidFill>
              </a:rPr>
              <a:t>No son Mi pueblo</a:t>
            </a:r>
            <a:r>
              <a:rPr lang="es-ES" dirty="0"/>
              <a:t>», </a:t>
            </a:r>
            <a:r>
              <a:rPr lang="es-ES" dirty="0" smtClean="0"/>
              <a:t/>
            </a:r>
            <a:br>
              <a:rPr lang="es-ES" dirty="0" smtClean="0"/>
            </a:br>
            <a:r>
              <a:rPr lang="es-ES" dirty="0" smtClean="0"/>
              <a:t>Se </a:t>
            </a:r>
            <a:r>
              <a:rPr lang="es-ES" dirty="0"/>
              <a:t>les dirá: «</a:t>
            </a:r>
            <a:r>
              <a:rPr lang="es-ES" b="1" dirty="0">
                <a:solidFill>
                  <a:srgbClr val="0000CC"/>
                </a:solidFill>
              </a:rPr>
              <a:t>Son hijos del Dios viviente</a:t>
            </a:r>
            <a:r>
              <a:rPr lang="es-ES" dirty="0"/>
              <a:t>». </a:t>
            </a:r>
            <a:r>
              <a:rPr lang="es-ES" dirty="0" smtClean="0"/>
              <a:t/>
            </a:r>
            <a:br>
              <a:rPr lang="es-ES" dirty="0" smtClean="0"/>
            </a:br>
            <a:r>
              <a:rPr lang="es-ES" dirty="0" smtClean="0"/>
              <a:t>11</a:t>
            </a:r>
            <a:r>
              <a:rPr lang="es-ES" dirty="0"/>
              <a:t>  Y los hijos de Judá y los israelitas se reunirán, Y nombrarán para sí un solo jefe, Y subirán de la tierra, </a:t>
            </a:r>
            <a:r>
              <a:rPr lang="es-ES" dirty="0" smtClean="0"/>
              <a:t/>
            </a:r>
            <a:br>
              <a:rPr lang="es-ES" dirty="0" smtClean="0"/>
            </a:br>
            <a:r>
              <a:rPr lang="es-ES" dirty="0" smtClean="0"/>
              <a:t>Porque </a:t>
            </a:r>
            <a:r>
              <a:rPr lang="es-ES" dirty="0"/>
              <a:t>grande será el día de </a:t>
            </a:r>
            <a:r>
              <a:rPr lang="es-ES" dirty="0" err="1"/>
              <a:t>Jezreel</a:t>
            </a:r>
            <a:r>
              <a:rPr lang="es-ES" dirty="0"/>
              <a:t>.  </a:t>
            </a:r>
            <a:r>
              <a:rPr lang="en-US" sz="2800" dirty="0" smtClean="0"/>
              <a:t>(</a:t>
            </a:r>
            <a:r>
              <a:rPr lang="en-US" sz="2800" dirty="0"/>
              <a:t>Oseas 1:8-11)</a:t>
            </a:r>
          </a:p>
          <a:p>
            <a:pPr marL="914400" indent="-457200" algn="l" rtl="0">
              <a:spcBef>
                <a:spcPts val="0"/>
              </a:spcBef>
              <a:buNone/>
            </a:pPr>
            <a:endParaRPr lang="en-US" dirty="0"/>
          </a:p>
        </p:txBody>
      </p:sp>
      <p:sp>
        <p:nvSpPr>
          <p:cNvPr id="4" name="Footer Placeholder 3"/>
          <p:cNvSpPr>
            <a:spLocks noGrp="1"/>
          </p:cNvSpPr>
          <p:nvPr>
            <p:ph type="ftr" sz="quarter" idx="11"/>
          </p:nvPr>
        </p:nvSpPr>
        <p:spPr/>
        <p:txBody>
          <a:bodyPr/>
          <a:lstStyle/>
          <a:p>
            <a:pPr algn="l" rtl="0"/>
            <a:r>
              <a:rPr lang="en-US" dirty="0" err="1"/>
              <a:t>Otoño</a:t>
            </a:r>
            <a:r>
              <a:rPr lang="en-US" dirty="0"/>
              <a:t> 2016 – Embry Hills</a:t>
            </a:r>
          </a:p>
        </p:txBody>
      </p:sp>
      <p:sp>
        <p:nvSpPr>
          <p:cNvPr id="5" name="Slide Number Placeholder 4"/>
          <p:cNvSpPr>
            <a:spLocks noGrp="1"/>
          </p:cNvSpPr>
          <p:nvPr>
            <p:ph type="sldNum" sz="quarter" idx="12"/>
          </p:nvPr>
        </p:nvSpPr>
        <p:spPr/>
        <p:txBody>
          <a:bodyPr/>
          <a:lstStyle/>
          <a:p>
            <a:pPr algn="l" rtl="0"/>
            <a:fld id="{0EA2A63B-FBD4-445B-90B6-CB2DE89400B4}" type="slidenum">
              <a:rPr lang="en-US" smtClean="0"/>
              <a:pPr algn="l" rtl="0"/>
              <a:t>85</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Tree>
    <p:extLst>
      <p:ext uri="{BB962C8B-B14F-4D97-AF65-F5344CB8AC3E}">
        <p14:creationId xmlns:p14="http://schemas.microsoft.com/office/powerpoint/2010/main" val="228134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t>Capítulo 32 – Celos</a:t>
            </a:r>
          </a:p>
        </p:txBody>
      </p:sp>
      <p:sp>
        <p:nvSpPr>
          <p:cNvPr id="3" name="Content Placeholder 2"/>
          <p:cNvSpPr>
            <a:spLocks noGrp="1"/>
          </p:cNvSpPr>
          <p:nvPr>
            <p:ph idx="1"/>
          </p:nvPr>
        </p:nvSpPr>
        <p:spPr>
          <a:xfrm>
            <a:off x="152400" y="822325"/>
            <a:ext cx="12039600" cy="5883275"/>
          </a:xfrm>
        </p:spPr>
        <p:txBody>
          <a:bodyPr>
            <a:normAutofit fontScale="92500" lnSpcReduction="20000"/>
          </a:bodyPr>
          <a:lstStyle/>
          <a:p>
            <a:pPr marL="0" indent="0">
              <a:buNone/>
            </a:pPr>
            <a:r>
              <a:rPr lang="es-ES" dirty="0" smtClean="0"/>
              <a:t>¿</a:t>
            </a:r>
            <a:r>
              <a:rPr lang="es-ES" dirty="0"/>
              <a:t>Y qué, si Dios, aunque dispuesto a demostrar Su ira y hacer notorio Su poder, soportó con mucha paciencia a los </a:t>
            </a:r>
            <a:r>
              <a:rPr lang="es-ES" b="1" dirty="0">
                <a:solidFill>
                  <a:srgbClr val="00B050"/>
                </a:solidFill>
              </a:rPr>
              <a:t>vasos de ira </a:t>
            </a:r>
            <a:r>
              <a:rPr lang="es-ES" dirty="0"/>
              <a:t>preparados para destrucción?  23  Lo hizo para dar a conocer las riquezas de Su gloria sobre los vasos de misericordia, que de antemano Él preparó para gloria,  24  es decir, nosotros, a quienes también llamó, no solo de entre los judíos, sino también de entre los gentiles.  </a:t>
            </a:r>
            <a:endParaRPr lang="es-ES" dirty="0" smtClean="0"/>
          </a:p>
          <a:p>
            <a:pPr marL="514350" indent="-514350">
              <a:buAutoNum type="arabicPlain" startAt="25"/>
            </a:pPr>
            <a:r>
              <a:rPr lang="es-ES" dirty="0" smtClean="0"/>
              <a:t>Como </a:t>
            </a:r>
            <a:r>
              <a:rPr lang="es-ES" dirty="0"/>
              <a:t>también dice en Oseas: </a:t>
            </a:r>
            <a:endParaRPr lang="es-ES" dirty="0" smtClean="0"/>
          </a:p>
          <a:p>
            <a:pPr marL="514350" indent="-514350">
              <a:buAutoNum type="arabicPlain" startAt="25"/>
            </a:pPr>
            <a:r>
              <a:rPr lang="es-ES" dirty="0" smtClean="0"/>
              <a:t>«</a:t>
            </a:r>
            <a:r>
              <a:rPr lang="es-ES" dirty="0"/>
              <a:t>A LOS QUE </a:t>
            </a:r>
            <a:r>
              <a:rPr lang="es-ES" b="1" dirty="0">
                <a:solidFill>
                  <a:srgbClr val="0000CC"/>
                </a:solidFill>
              </a:rPr>
              <a:t>NO ERAN MI PUEBLO</a:t>
            </a:r>
            <a:r>
              <a:rPr lang="es-ES" dirty="0"/>
              <a:t>, LLAMARÉ: “PUEBLO MÍO”, </a:t>
            </a:r>
            <a:r>
              <a:rPr lang="es-ES" dirty="0" smtClean="0"/>
              <a:t/>
            </a:r>
            <a:br>
              <a:rPr lang="es-ES" dirty="0" smtClean="0"/>
            </a:br>
            <a:r>
              <a:rPr lang="es-ES" dirty="0" smtClean="0"/>
              <a:t>Y </a:t>
            </a:r>
            <a:r>
              <a:rPr lang="es-ES" dirty="0"/>
              <a:t>A LA QUE NO ERA AMADA: “AMADA mía”.  </a:t>
            </a:r>
            <a:r>
              <a:rPr lang="es-ES" dirty="0" smtClean="0"/>
              <a:t/>
            </a:r>
            <a:br>
              <a:rPr lang="es-ES" dirty="0" smtClean="0"/>
            </a:br>
            <a:r>
              <a:rPr lang="es-ES" dirty="0" smtClean="0"/>
              <a:t>26  </a:t>
            </a:r>
            <a:r>
              <a:rPr lang="es-ES" dirty="0"/>
              <a:t>Y SUCEDERÁ QUE EN EL LUGAR DONDE SE LES DIJO: </a:t>
            </a:r>
            <a:r>
              <a:rPr lang="es-ES" dirty="0" smtClean="0"/>
              <a:t/>
            </a:r>
            <a:br>
              <a:rPr lang="es-ES" dirty="0" smtClean="0"/>
            </a:br>
            <a:r>
              <a:rPr lang="es-ES" dirty="0" smtClean="0"/>
              <a:t>“</a:t>
            </a:r>
            <a:r>
              <a:rPr lang="es-ES" dirty="0"/>
              <a:t>USTEDES NO SON MI PUEBLO”, </a:t>
            </a:r>
            <a:r>
              <a:rPr lang="es-ES" dirty="0" smtClean="0"/>
              <a:t/>
            </a:r>
            <a:br>
              <a:rPr lang="es-ES" dirty="0" smtClean="0"/>
            </a:br>
            <a:r>
              <a:rPr lang="es-ES" dirty="0" smtClean="0"/>
              <a:t>ALLÍ </a:t>
            </a:r>
            <a:r>
              <a:rPr lang="es-ES" dirty="0"/>
              <a:t>SERÁN LLAMADOS HIJOS DEL DIOS VIVIENTE</a:t>
            </a:r>
            <a:r>
              <a:rPr lang="es-ES" dirty="0" smtClean="0"/>
              <a:t>». </a:t>
            </a:r>
            <a:r>
              <a:rPr lang="en-US" dirty="0" smtClean="0"/>
              <a:t>(Rom </a:t>
            </a:r>
            <a:r>
              <a:rPr lang="en-US" dirty="0"/>
              <a:t>9:22-26)</a:t>
            </a:r>
          </a:p>
          <a:p>
            <a:pPr marL="0" indent="0">
              <a:buNone/>
            </a:pPr>
            <a:r>
              <a:rPr lang="es-ES" dirty="0" smtClean="0"/>
              <a:t>Digo </a:t>
            </a:r>
            <a:r>
              <a:rPr lang="es-ES" dirty="0"/>
              <a:t>entonces: ¿Acaso tropezaron para caer? ¡De ningún modo! Pero por su transgresión ha venido la salvación a los gentiles, </a:t>
            </a:r>
            <a:r>
              <a:rPr lang="es-ES" b="1" dirty="0">
                <a:solidFill>
                  <a:srgbClr val="FF0000"/>
                </a:solidFill>
              </a:rPr>
              <a:t>para causarles celos</a:t>
            </a:r>
            <a:r>
              <a:rPr lang="es-ES" dirty="0"/>
              <a:t>.  12  Y si su transgresión es riqueza para el mundo, y su fracaso es riqueza para los gentiles, ¡cuánto más será su plenitud!  </a:t>
            </a:r>
            <a:endParaRPr lang="es-ES" dirty="0" smtClean="0"/>
          </a:p>
          <a:p>
            <a:pPr marL="0" indent="0">
              <a:buNone/>
            </a:pPr>
            <a:r>
              <a:rPr lang="es-ES" dirty="0" smtClean="0"/>
              <a:t>13  </a:t>
            </a:r>
            <a:r>
              <a:rPr lang="es-ES" dirty="0"/>
              <a:t>Pero a ustedes hablo, gentiles. Entonces, puesto que yo soy apóstol de los gentiles, honro mi ministerio,  14  si en alguna manera puedo </a:t>
            </a:r>
            <a:r>
              <a:rPr lang="es-ES" b="1" dirty="0">
                <a:solidFill>
                  <a:srgbClr val="FF0000"/>
                </a:solidFill>
              </a:rPr>
              <a:t>causar celos </a:t>
            </a:r>
            <a:r>
              <a:rPr lang="es-ES" dirty="0"/>
              <a:t>a mis compatriotas y salvar a algunos de ellos.  15  Porque si el excluirlos a ellos es la reconciliación del mundo, ¿qué será su admisión, sino vida de entre los muertos</a:t>
            </a:r>
            <a:r>
              <a:rPr lang="es-ES" dirty="0" smtClean="0"/>
              <a:t>? </a:t>
            </a:r>
            <a:r>
              <a:rPr lang="en-US" dirty="0" smtClean="0"/>
              <a:t>(Rom </a:t>
            </a:r>
            <a:r>
              <a:rPr lang="en-US" dirty="0"/>
              <a:t>11:11-15)</a:t>
            </a:r>
          </a:p>
        </p:txBody>
      </p:sp>
      <p:sp>
        <p:nvSpPr>
          <p:cNvPr id="4" name="Footer Placeholder 3"/>
          <p:cNvSpPr>
            <a:spLocks noGrp="1"/>
          </p:cNvSpPr>
          <p:nvPr>
            <p:ph type="ftr" sz="quarter" idx="11"/>
          </p:nvPr>
        </p:nvSpPr>
        <p:spPr/>
        <p:txBody>
          <a:bodyPr/>
          <a:lstStyle/>
          <a:p>
            <a:pPr algn="l" rtl="0"/>
            <a:r>
              <a:rPr lang="en-US" dirty="0"/>
              <a:t>Otoño 2016 – Embry Hills</a:t>
            </a:r>
          </a:p>
        </p:txBody>
      </p:sp>
      <p:sp>
        <p:nvSpPr>
          <p:cNvPr id="5" name="Slide Number Placeholder 4"/>
          <p:cNvSpPr>
            <a:spLocks noGrp="1"/>
          </p:cNvSpPr>
          <p:nvPr>
            <p:ph type="sldNum" sz="quarter" idx="12"/>
          </p:nvPr>
        </p:nvSpPr>
        <p:spPr/>
        <p:txBody>
          <a:bodyPr/>
          <a:lstStyle/>
          <a:p>
            <a:pPr algn="l" rtl="0"/>
            <a:fld id="{0EA2A63B-FBD4-445B-90B6-CB2DE89400B4}" type="slidenum">
              <a:rPr lang="en-US" smtClean="0"/>
              <a:pPr algn="l" rtl="0"/>
              <a:t>86</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Tree>
    <p:extLst>
      <p:ext uri="{BB962C8B-B14F-4D97-AF65-F5344CB8AC3E}">
        <p14:creationId xmlns:p14="http://schemas.microsoft.com/office/powerpoint/2010/main" val="231355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396" y="113591"/>
            <a:ext cx="8694463" cy="496009"/>
          </a:xfrm>
        </p:spPr>
        <p:txBody>
          <a:bodyPr/>
          <a:lstStyle/>
          <a:p>
            <a:pPr algn="l" rtl="0"/>
            <a:r>
              <a:rPr lang="en-US" sz="4400" dirty="0"/>
              <a:t>Capítulo 32 - Venganza</a:t>
            </a:r>
          </a:p>
        </p:txBody>
      </p:sp>
      <p:sp>
        <p:nvSpPr>
          <p:cNvPr id="3" name="Content Placeholder 2"/>
          <p:cNvSpPr>
            <a:spLocks noGrp="1"/>
          </p:cNvSpPr>
          <p:nvPr>
            <p:ph idx="1"/>
          </p:nvPr>
        </p:nvSpPr>
        <p:spPr>
          <a:xfrm>
            <a:off x="152400" y="714256"/>
            <a:ext cx="7938856" cy="6007219"/>
          </a:xfrm>
        </p:spPr>
        <p:txBody>
          <a:bodyPr>
            <a:normAutofit fontScale="92500" lnSpcReduction="20000"/>
          </a:bodyPr>
          <a:lstStyle/>
          <a:p>
            <a:pPr>
              <a:spcBef>
                <a:spcPts val="0"/>
              </a:spcBef>
              <a:spcAft>
                <a:spcPts val="1200"/>
              </a:spcAft>
              <a:buNone/>
            </a:pPr>
            <a:r>
              <a:rPr lang="en-US" b="1" baseline="30000" dirty="0" smtClean="0"/>
              <a:t>35</a:t>
            </a:r>
            <a:r>
              <a:rPr lang="es-ES" b="1" dirty="0" smtClean="0">
                <a:solidFill>
                  <a:srgbClr val="0000CC"/>
                </a:solidFill>
              </a:rPr>
              <a:t>Mía </a:t>
            </a:r>
            <a:r>
              <a:rPr lang="es-ES" b="1" dirty="0">
                <a:solidFill>
                  <a:srgbClr val="0000CC"/>
                </a:solidFill>
              </a:rPr>
              <a:t>es la venganza y la retribución</a:t>
            </a:r>
            <a:r>
              <a:rPr lang="es-ES" dirty="0"/>
              <a:t>; </a:t>
            </a:r>
            <a:r>
              <a:rPr lang="es-ES" dirty="0" smtClean="0"/>
              <a:t/>
            </a:r>
            <a:br>
              <a:rPr lang="es-ES" dirty="0" smtClean="0"/>
            </a:br>
            <a:r>
              <a:rPr lang="es-ES" dirty="0" smtClean="0"/>
              <a:t>A </a:t>
            </a:r>
            <a:r>
              <a:rPr lang="es-ES" dirty="0"/>
              <a:t>su tiempo el pie de ellos resbalará, </a:t>
            </a:r>
            <a:r>
              <a:rPr lang="es-ES" dirty="0" smtClean="0"/>
              <a:t/>
            </a:r>
            <a:br>
              <a:rPr lang="es-ES" dirty="0" smtClean="0"/>
            </a:br>
            <a:r>
              <a:rPr lang="es-ES" dirty="0" smtClean="0"/>
              <a:t>Porque </a:t>
            </a:r>
            <a:r>
              <a:rPr lang="es-ES" dirty="0"/>
              <a:t>el día de su calamidad está cerca, </a:t>
            </a:r>
            <a:r>
              <a:rPr lang="es-ES" dirty="0" smtClean="0"/>
              <a:t/>
            </a:r>
            <a:br>
              <a:rPr lang="es-ES" dirty="0" smtClean="0"/>
            </a:br>
            <a:r>
              <a:rPr lang="es-ES" dirty="0" smtClean="0"/>
              <a:t>Ya </a:t>
            </a:r>
            <a:r>
              <a:rPr lang="es-ES" dirty="0"/>
              <a:t>se apresura lo que les está preparado”.  </a:t>
            </a:r>
            <a:r>
              <a:rPr lang="es-ES" dirty="0" smtClean="0"/>
              <a:t/>
            </a:r>
            <a:br>
              <a:rPr lang="es-ES" dirty="0" smtClean="0"/>
            </a:br>
            <a:r>
              <a:rPr lang="es-ES" dirty="0" smtClean="0"/>
              <a:t>36  </a:t>
            </a:r>
            <a:r>
              <a:rPr lang="es-ES" b="1" dirty="0">
                <a:solidFill>
                  <a:srgbClr val="0000CC"/>
                </a:solidFill>
              </a:rPr>
              <a:t>Porque el SEÑOR vindicará a Su pueblo </a:t>
            </a:r>
            <a:r>
              <a:rPr lang="es-ES" dirty="0" smtClean="0"/>
              <a:t>…</a:t>
            </a:r>
          </a:p>
          <a:p>
            <a:pPr>
              <a:spcBef>
                <a:spcPts val="0"/>
              </a:spcBef>
              <a:spcAft>
                <a:spcPts val="1200"/>
              </a:spcAft>
              <a:buNone/>
            </a:pPr>
            <a:r>
              <a:rPr lang="es-ES" dirty="0" smtClean="0"/>
              <a:t>39  Vean </a:t>
            </a:r>
            <a:r>
              <a:rPr lang="es-ES" dirty="0"/>
              <a:t>ahora que Yo, Yo soy el Señor, </a:t>
            </a:r>
            <a:r>
              <a:rPr lang="es-ES" dirty="0" smtClean="0"/>
              <a:t/>
            </a:r>
            <a:br>
              <a:rPr lang="es-ES" dirty="0" smtClean="0"/>
            </a:br>
            <a:r>
              <a:rPr lang="es-ES" dirty="0" smtClean="0"/>
              <a:t>Y </a:t>
            </a:r>
            <a:r>
              <a:rPr lang="es-ES" dirty="0"/>
              <a:t>fuera de Mí no hay dios. </a:t>
            </a:r>
            <a:r>
              <a:rPr lang="es-ES" dirty="0" smtClean="0"/>
              <a:t/>
            </a:r>
            <a:br>
              <a:rPr lang="es-ES" dirty="0" smtClean="0"/>
            </a:br>
            <a:r>
              <a:rPr lang="es-ES" dirty="0" smtClean="0"/>
              <a:t>Yo </a:t>
            </a:r>
            <a:r>
              <a:rPr lang="es-ES" dirty="0"/>
              <a:t>hago morir y hago vivir. </a:t>
            </a:r>
            <a:r>
              <a:rPr lang="es-ES" dirty="0" smtClean="0"/>
              <a:t/>
            </a:r>
            <a:br>
              <a:rPr lang="es-ES" dirty="0" smtClean="0"/>
            </a:br>
            <a:r>
              <a:rPr lang="es-ES" dirty="0" smtClean="0"/>
              <a:t>Yo </a:t>
            </a:r>
            <a:r>
              <a:rPr lang="es-ES" dirty="0"/>
              <a:t>hiero y Yo sano, </a:t>
            </a:r>
            <a:r>
              <a:rPr lang="es-ES" dirty="0" smtClean="0"/>
              <a:t/>
            </a:r>
            <a:br>
              <a:rPr lang="es-ES" dirty="0" smtClean="0"/>
            </a:br>
            <a:r>
              <a:rPr lang="es-ES" dirty="0" smtClean="0"/>
              <a:t>Y </a:t>
            </a:r>
            <a:r>
              <a:rPr lang="es-ES" dirty="0"/>
              <a:t>no hay quien pueda librar de Mi mano.  </a:t>
            </a:r>
            <a:r>
              <a:rPr lang="es-ES" dirty="0" smtClean="0"/>
              <a:t/>
            </a:r>
            <a:br>
              <a:rPr lang="es-ES" dirty="0" smtClean="0"/>
            </a:br>
            <a:r>
              <a:rPr lang="es-ES" dirty="0" smtClean="0"/>
              <a:t>40  </a:t>
            </a:r>
            <a:r>
              <a:rPr lang="es-ES" dirty="0"/>
              <a:t>Ciertamente, alzo a los cielos Mi mano, </a:t>
            </a:r>
            <a:r>
              <a:rPr lang="es-ES" dirty="0" smtClean="0"/>
              <a:t/>
            </a:r>
            <a:br>
              <a:rPr lang="es-ES" dirty="0" smtClean="0"/>
            </a:br>
            <a:r>
              <a:rPr lang="es-ES" dirty="0" smtClean="0"/>
              <a:t>Y </a:t>
            </a:r>
            <a:r>
              <a:rPr lang="es-ES" dirty="0"/>
              <a:t>digo: Como que vivo Yo para siempre,  </a:t>
            </a:r>
            <a:r>
              <a:rPr lang="es-ES" dirty="0" smtClean="0"/>
              <a:t/>
            </a:r>
            <a:br>
              <a:rPr lang="es-ES" dirty="0" smtClean="0"/>
            </a:br>
            <a:r>
              <a:rPr lang="es-ES" dirty="0" smtClean="0"/>
              <a:t>41  </a:t>
            </a:r>
            <a:r>
              <a:rPr lang="es-ES" dirty="0"/>
              <a:t>Cuando afile Mi espada flameante </a:t>
            </a:r>
            <a:r>
              <a:rPr lang="es-ES" dirty="0" smtClean="0"/>
              <a:t/>
            </a:r>
            <a:br>
              <a:rPr lang="es-ES" dirty="0" smtClean="0"/>
            </a:br>
            <a:r>
              <a:rPr lang="es-ES" dirty="0" smtClean="0"/>
              <a:t>Y </a:t>
            </a:r>
            <a:r>
              <a:rPr lang="es-ES" dirty="0"/>
              <a:t>Mi mano empuñe la justicia, </a:t>
            </a:r>
            <a:r>
              <a:rPr lang="es-ES" dirty="0" smtClean="0"/>
              <a:t/>
            </a:r>
            <a:br>
              <a:rPr lang="es-ES" dirty="0" smtClean="0"/>
            </a:br>
            <a:r>
              <a:rPr lang="es-ES" b="1" dirty="0" smtClean="0">
                <a:solidFill>
                  <a:srgbClr val="0000CC"/>
                </a:solidFill>
              </a:rPr>
              <a:t>Me </a:t>
            </a:r>
            <a:r>
              <a:rPr lang="es-ES" b="1" dirty="0">
                <a:solidFill>
                  <a:srgbClr val="0000CC"/>
                </a:solidFill>
              </a:rPr>
              <a:t>vengaré de Mis adversarios </a:t>
            </a:r>
            <a:r>
              <a:rPr lang="es-ES" b="1" dirty="0" smtClean="0">
                <a:solidFill>
                  <a:srgbClr val="0000CC"/>
                </a:solidFill>
              </a:rPr>
              <a:t/>
            </a:r>
            <a:br>
              <a:rPr lang="es-ES" b="1" dirty="0" smtClean="0">
                <a:solidFill>
                  <a:srgbClr val="0000CC"/>
                </a:solidFill>
              </a:rPr>
            </a:br>
            <a:r>
              <a:rPr lang="es-ES" b="1" dirty="0" smtClean="0">
                <a:solidFill>
                  <a:srgbClr val="0000CC"/>
                </a:solidFill>
              </a:rPr>
              <a:t>Y </a:t>
            </a:r>
            <a:r>
              <a:rPr lang="es-ES" b="1" dirty="0">
                <a:solidFill>
                  <a:srgbClr val="0000CC"/>
                </a:solidFill>
              </a:rPr>
              <a:t>daré el pago a los que me aborrecen.  </a:t>
            </a:r>
            <a:endParaRPr lang="es-ES" b="1" dirty="0" smtClean="0">
              <a:solidFill>
                <a:srgbClr val="0000CC"/>
              </a:solidFill>
            </a:endParaRPr>
          </a:p>
          <a:p>
            <a:pPr>
              <a:spcBef>
                <a:spcPts val="0"/>
              </a:spcBef>
              <a:spcAft>
                <a:spcPts val="1200"/>
              </a:spcAft>
              <a:buNone/>
            </a:pPr>
            <a:r>
              <a:rPr lang="es-ES" dirty="0" smtClean="0"/>
              <a:t>43  </a:t>
            </a:r>
            <a:r>
              <a:rPr lang="es-ES" dirty="0"/>
              <a:t>Regocíjense, naciones, con Su pueblo, </a:t>
            </a:r>
            <a:r>
              <a:rPr lang="es-ES" dirty="0" smtClean="0"/>
              <a:t/>
            </a:r>
            <a:br>
              <a:rPr lang="es-ES" dirty="0" smtClean="0"/>
            </a:br>
            <a:r>
              <a:rPr lang="es-ES" dirty="0" smtClean="0"/>
              <a:t>Porque </a:t>
            </a:r>
            <a:r>
              <a:rPr lang="es-ES" dirty="0"/>
              <a:t>Él vengará la sangre de Sus siervos; </a:t>
            </a:r>
            <a:r>
              <a:rPr lang="es-ES" dirty="0" smtClean="0"/>
              <a:t/>
            </a:r>
            <a:br>
              <a:rPr lang="es-ES" dirty="0" smtClean="0"/>
            </a:br>
            <a:r>
              <a:rPr lang="es-ES" b="1" dirty="0" smtClean="0">
                <a:solidFill>
                  <a:srgbClr val="0000CC"/>
                </a:solidFill>
              </a:rPr>
              <a:t>Traerá </a:t>
            </a:r>
            <a:r>
              <a:rPr lang="es-ES" b="1" dirty="0">
                <a:solidFill>
                  <a:srgbClr val="0000CC"/>
                </a:solidFill>
              </a:rPr>
              <a:t>venganza sobre Sus adversarios</a:t>
            </a:r>
            <a:r>
              <a:rPr lang="es-ES" dirty="0"/>
              <a:t>, </a:t>
            </a:r>
            <a:r>
              <a:rPr lang="es-ES" dirty="0" smtClean="0"/>
              <a:t/>
            </a:r>
            <a:br>
              <a:rPr lang="es-ES" dirty="0" smtClean="0"/>
            </a:br>
            <a:r>
              <a:rPr lang="es-ES" dirty="0" smtClean="0"/>
              <a:t>Y </a:t>
            </a:r>
            <a:r>
              <a:rPr lang="es-ES" dirty="0"/>
              <a:t>hará expiación por Su tierra y Su pueblo». </a:t>
            </a:r>
            <a:endParaRPr lang="en-US" dirty="0"/>
          </a:p>
        </p:txBody>
      </p:sp>
      <p:sp>
        <p:nvSpPr>
          <p:cNvPr id="4" name="Footer Placeholder 3"/>
          <p:cNvSpPr>
            <a:spLocks noGrp="1"/>
          </p:cNvSpPr>
          <p:nvPr>
            <p:ph type="ftr" sz="quarter" idx="11"/>
          </p:nvPr>
        </p:nvSpPr>
        <p:spPr/>
        <p:txBody>
          <a:bodyPr/>
          <a:lstStyle/>
          <a:p>
            <a:pPr algn="l" rtl="0"/>
            <a:r>
              <a:rPr lang="en-US"/>
              <a:t>Otoño 2016 – Embry Hills</a:t>
            </a:r>
            <a:endParaRPr lang="en-US" dirty="0"/>
          </a:p>
        </p:txBody>
      </p:sp>
      <p:sp>
        <p:nvSpPr>
          <p:cNvPr id="5" name="Slide Number Placeholder 4"/>
          <p:cNvSpPr>
            <a:spLocks noGrp="1"/>
          </p:cNvSpPr>
          <p:nvPr>
            <p:ph type="sldNum" sz="quarter" idx="12"/>
          </p:nvPr>
        </p:nvSpPr>
        <p:spPr/>
        <p:txBody>
          <a:bodyPr/>
          <a:lstStyle/>
          <a:p>
            <a:pPr algn="l" rtl="0"/>
            <a:fld id="{0EA2A63B-FBD4-445B-90B6-CB2DE89400B4}" type="slidenum">
              <a:rPr lang="en-US" smtClean="0"/>
              <a:pPr algn="l" rtl="0"/>
              <a:t>87</a:t>
            </a:fld>
            <a:endParaRPr lang="en-US"/>
          </a:p>
        </p:txBody>
      </p:sp>
      <p:sp>
        <p:nvSpPr>
          <p:cNvPr id="6" name="TextBox 5"/>
          <p:cNvSpPr txBox="1"/>
          <p:nvPr/>
        </p:nvSpPr>
        <p:spPr>
          <a:xfrm>
            <a:off x="6705599" y="762000"/>
            <a:ext cx="5479053" cy="923330"/>
          </a:xfrm>
          <a:prstGeom prst="rect">
            <a:avLst/>
          </a:prstGeom>
          <a:solidFill>
            <a:srgbClr val="FFFF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s-ES" dirty="0"/>
              <a:t>Amados, nunca tomen venganza ustedes mismos, sino den lugar a la ira de Dios, porque escrito está: «MÍA ES LA VENGANZA, YO PAGARÉ», dice el Señor. </a:t>
            </a:r>
            <a:r>
              <a:rPr lang="en-US" dirty="0" smtClean="0"/>
              <a:t>(Rom 12:19</a:t>
            </a:r>
            <a:r>
              <a:rPr lang="en-US" dirty="0"/>
              <a:t>)</a:t>
            </a:r>
          </a:p>
        </p:txBody>
      </p:sp>
      <p:sp>
        <p:nvSpPr>
          <p:cNvPr id="7" name="TextBox 6"/>
          <p:cNvSpPr txBox="1"/>
          <p:nvPr/>
        </p:nvSpPr>
        <p:spPr>
          <a:xfrm>
            <a:off x="6705600" y="1837731"/>
            <a:ext cx="5479052" cy="4247317"/>
          </a:xfrm>
          <a:prstGeom prst="rect">
            <a:avLst/>
          </a:prstGeom>
          <a:solidFill>
            <a:srgbClr val="FFFF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s-ES" dirty="0" smtClean="0"/>
              <a:t>Porque </a:t>
            </a:r>
            <a:r>
              <a:rPr lang="es-ES" dirty="0"/>
              <a:t>si continuamos pecando deliberadamente después de haber recibido el conocimiento de la verdad, ya no queda sacrificio alguno por los pecados,  27  sino cierta horrenda expectación de juicio, y la furia de UN FUEGO QUE HA DE CONSUMIR A LOS ADVERSARIOS.  28  Cualquiera que viola la ley de Moisés muere sin misericordia por el testimonio de dos o tres testigos.  29  ¿Cuánto mayor castigo piensan ustedes que merecerá el que ha pisoteado bajo sus pies al Hijo de Dios, y ha tenido por inmunda la sangre del pacto por la cual fue santificado, y ha ultrajado al Espíritu de gracia?  30  Pues conocemos a Aquel que dijo: «MÍA ES LA VENGANZA, YO PAGARÉ». Y otra vez: «EL SEÑOR JUZGARÁ A SU PUEBLO».  31  ¡Horrenda cosa es caer en las manos del Dios vivo</a:t>
            </a:r>
            <a:r>
              <a:rPr lang="es-ES" dirty="0" smtClean="0"/>
              <a:t>! </a:t>
            </a:r>
            <a:r>
              <a:rPr lang="en-US" dirty="0" smtClean="0"/>
              <a:t>(</a:t>
            </a:r>
            <a:r>
              <a:rPr lang="en-US" dirty="0"/>
              <a:t>Heb10:26-31)</a:t>
            </a: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Tree>
    <p:extLst>
      <p:ext uri="{BB962C8B-B14F-4D97-AF65-F5344CB8AC3E}">
        <p14:creationId xmlns:p14="http://schemas.microsoft.com/office/powerpoint/2010/main" val="245226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t>Apocalipsis 15:2-4</a:t>
            </a:r>
          </a:p>
        </p:txBody>
      </p:sp>
      <p:sp>
        <p:nvSpPr>
          <p:cNvPr id="3" name="Content Placeholder 2"/>
          <p:cNvSpPr>
            <a:spLocks noGrp="1"/>
          </p:cNvSpPr>
          <p:nvPr>
            <p:ph idx="1"/>
          </p:nvPr>
        </p:nvSpPr>
        <p:spPr>
          <a:xfrm>
            <a:off x="228600" y="838200"/>
            <a:ext cx="11643804" cy="5694842"/>
          </a:xfrm>
        </p:spPr>
        <p:txBody>
          <a:bodyPr>
            <a:normAutofit lnSpcReduction="10000"/>
          </a:bodyPr>
          <a:lstStyle/>
          <a:p>
            <a:pPr marL="0" indent="0">
              <a:lnSpc>
                <a:spcPct val="110000"/>
              </a:lnSpc>
              <a:spcBef>
                <a:spcPts val="0"/>
              </a:spcBef>
              <a:buNone/>
            </a:pPr>
            <a:r>
              <a:rPr lang="es-ES" dirty="0" smtClean="0"/>
              <a:t>Vi </a:t>
            </a:r>
            <a:r>
              <a:rPr lang="es-ES" dirty="0"/>
              <a:t>también como un mar de cristal mezclado con fuego, y a los que habían salido victoriosos sobre la bestia, sobre su imagen y sobre el número de su nombre, en pie sobre el mar de cristal, con arpas de Dios.  3  Y cantaban* el </a:t>
            </a:r>
            <a:r>
              <a:rPr lang="es-ES" b="1" dirty="0">
                <a:solidFill>
                  <a:srgbClr val="0000CC"/>
                </a:solidFill>
              </a:rPr>
              <a:t>cántico de Moisés</a:t>
            </a:r>
            <a:r>
              <a:rPr lang="es-ES" dirty="0"/>
              <a:t>, siervo de Dios, y el cántico del Cordero, diciendo: </a:t>
            </a:r>
            <a:endParaRPr lang="es-ES" dirty="0" smtClean="0"/>
          </a:p>
          <a:p>
            <a:pPr marL="0" indent="0">
              <a:lnSpc>
                <a:spcPct val="110000"/>
              </a:lnSpc>
              <a:spcBef>
                <a:spcPts val="0"/>
              </a:spcBef>
              <a:buNone/>
            </a:pPr>
            <a:r>
              <a:rPr lang="es-ES" dirty="0" smtClean="0"/>
              <a:t>«¡</a:t>
            </a:r>
            <a:r>
              <a:rPr lang="es-ES" dirty="0"/>
              <a:t>Grandes y maravillosas son Tus obras, </a:t>
            </a:r>
            <a:endParaRPr lang="es-ES" dirty="0" smtClean="0"/>
          </a:p>
          <a:p>
            <a:pPr marL="0" indent="0">
              <a:lnSpc>
                <a:spcPct val="110000"/>
              </a:lnSpc>
              <a:spcBef>
                <a:spcPts val="0"/>
              </a:spcBef>
              <a:buNone/>
            </a:pPr>
            <a:r>
              <a:rPr lang="es-ES" dirty="0" smtClean="0"/>
              <a:t>oh </a:t>
            </a:r>
            <a:r>
              <a:rPr lang="es-ES" dirty="0"/>
              <a:t>Señor Dios, Todopoderoso! </a:t>
            </a:r>
            <a:endParaRPr lang="es-ES" dirty="0" smtClean="0"/>
          </a:p>
          <a:p>
            <a:pPr marL="0" indent="0">
              <a:lnSpc>
                <a:spcPct val="110000"/>
              </a:lnSpc>
              <a:spcBef>
                <a:spcPts val="0"/>
              </a:spcBef>
              <a:buNone/>
            </a:pPr>
            <a:r>
              <a:rPr lang="es-ES" dirty="0" smtClean="0"/>
              <a:t>¡</a:t>
            </a:r>
            <a:r>
              <a:rPr lang="es-ES" dirty="0"/>
              <a:t>Justos y verdaderos son Tus </a:t>
            </a:r>
            <a:r>
              <a:rPr lang="es-ES" dirty="0" smtClean="0"/>
              <a:t>caminos,</a:t>
            </a:r>
          </a:p>
          <a:p>
            <a:pPr marL="0" indent="0">
              <a:lnSpc>
                <a:spcPct val="110000"/>
              </a:lnSpc>
              <a:spcBef>
                <a:spcPts val="0"/>
              </a:spcBef>
              <a:buNone/>
            </a:pPr>
            <a:r>
              <a:rPr lang="es-ES" dirty="0" smtClean="0"/>
              <a:t>oh </a:t>
            </a:r>
            <a:r>
              <a:rPr lang="es-ES" dirty="0"/>
              <a:t>Rey de las naciones!  </a:t>
            </a:r>
            <a:endParaRPr lang="es-ES" dirty="0" smtClean="0"/>
          </a:p>
          <a:p>
            <a:pPr marL="0" indent="0">
              <a:lnSpc>
                <a:spcPct val="110000"/>
              </a:lnSpc>
              <a:spcBef>
                <a:spcPts val="0"/>
              </a:spcBef>
              <a:buNone/>
            </a:pPr>
            <a:r>
              <a:rPr lang="es-ES" dirty="0" smtClean="0"/>
              <a:t>4  ¡</a:t>
            </a:r>
            <a:r>
              <a:rPr lang="es-ES" dirty="0"/>
              <a:t>Oh Señor! ¿Quién no temerá </a:t>
            </a:r>
            <a:endParaRPr lang="es-ES" dirty="0" smtClean="0"/>
          </a:p>
          <a:p>
            <a:pPr marL="0" indent="0">
              <a:lnSpc>
                <a:spcPct val="110000"/>
              </a:lnSpc>
              <a:spcBef>
                <a:spcPts val="0"/>
              </a:spcBef>
              <a:buNone/>
            </a:pPr>
            <a:r>
              <a:rPr lang="es-ES" dirty="0" smtClean="0"/>
              <a:t>y </a:t>
            </a:r>
            <a:r>
              <a:rPr lang="es-ES" dirty="0"/>
              <a:t>glorificará Tu nombre? </a:t>
            </a:r>
            <a:endParaRPr lang="es-ES" dirty="0" smtClean="0"/>
          </a:p>
          <a:p>
            <a:pPr marL="0" indent="0">
              <a:lnSpc>
                <a:spcPct val="110000"/>
              </a:lnSpc>
              <a:spcBef>
                <a:spcPts val="0"/>
              </a:spcBef>
              <a:buNone/>
            </a:pPr>
            <a:r>
              <a:rPr lang="es-ES" dirty="0" smtClean="0"/>
              <a:t>Pues </a:t>
            </a:r>
            <a:r>
              <a:rPr lang="es-ES" dirty="0"/>
              <a:t>solo Tú eres santo; </a:t>
            </a:r>
            <a:endParaRPr lang="es-ES" dirty="0" smtClean="0"/>
          </a:p>
          <a:p>
            <a:pPr marL="0" indent="0">
              <a:lnSpc>
                <a:spcPct val="110000"/>
              </a:lnSpc>
              <a:spcBef>
                <a:spcPts val="0"/>
              </a:spcBef>
              <a:buNone/>
            </a:pPr>
            <a:r>
              <a:rPr lang="es-ES" dirty="0" smtClean="0"/>
              <a:t>Porque </a:t>
            </a:r>
            <a:r>
              <a:rPr lang="es-ES" b="1" dirty="0">
                <a:solidFill>
                  <a:srgbClr val="0000CC"/>
                </a:solidFill>
              </a:rPr>
              <a:t>TODAS LAS NACIONES VENDRÁN Y ADORARÁN EN TU PRESENCIA</a:t>
            </a:r>
            <a:r>
              <a:rPr lang="es-ES" dirty="0"/>
              <a:t>, </a:t>
            </a:r>
            <a:endParaRPr lang="es-ES" dirty="0" smtClean="0"/>
          </a:p>
          <a:p>
            <a:pPr marL="0" indent="0">
              <a:lnSpc>
                <a:spcPct val="110000"/>
              </a:lnSpc>
              <a:spcBef>
                <a:spcPts val="0"/>
              </a:spcBef>
              <a:buNone/>
            </a:pPr>
            <a:r>
              <a:rPr lang="es-ES" dirty="0" smtClean="0"/>
              <a:t>Pues </a:t>
            </a:r>
            <a:r>
              <a:rPr lang="es-ES" b="1" dirty="0">
                <a:solidFill>
                  <a:srgbClr val="0000CC"/>
                </a:solidFill>
              </a:rPr>
              <a:t>Tus justos juicios han sido revelados</a:t>
            </a:r>
            <a:r>
              <a:rPr lang="es-ES" dirty="0"/>
              <a:t>».</a:t>
            </a:r>
            <a:endParaRPr lang="en-US" dirty="0"/>
          </a:p>
        </p:txBody>
      </p:sp>
      <p:sp>
        <p:nvSpPr>
          <p:cNvPr id="4" name="Footer Placeholder 3"/>
          <p:cNvSpPr>
            <a:spLocks noGrp="1"/>
          </p:cNvSpPr>
          <p:nvPr>
            <p:ph type="ftr" sz="quarter" idx="11"/>
          </p:nvPr>
        </p:nvSpPr>
        <p:spPr/>
        <p:txBody>
          <a:bodyPr/>
          <a:lstStyle/>
          <a:p>
            <a:pPr algn="l" rtl="0"/>
            <a:r>
              <a:rPr lang="en-US"/>
              <a:t>Otoño 2016 – Embry Hills</a:t>
            </a:r>
            <a:endParaRPr lang="en-US" dirty="0"/>
          </a:p>
        </p:txBody>
      </p:sp>
      <p:sp>
        <p:nvSpPr>
          <p:cNvPr id="5" name="Slide Number Placeholder 4"/>
          <p:cNvSpPr>
            <a:spLocks noGrp="1"/>
          </p:cNvSpPr>
          <p:nvPr>
            <p:ph type="sldNum" sz="quarter" idx="12"/>
          </p:nvPr>
        </p:nvSpPr>
        <p:spPr/>
        <p:txBody>
          <a:bodyPr/>
          <a:lstStyle/>
          <a:p>
            <a:pPr algn="l" rtl="0"/>
            <a:fld id="{0EA2A63B-FBD4-445B-90B6-CB2DE89400B4}" type="slidenum">
              <a:rPr lang="en-US" smtClean="0"/>
              <a:pPr algn="l" rtl="0"/>
              <a:t>88</a:t>
            </a:fld>
            <a:endParaRPr lang="en-US"/>
          </a:p>
        </p:txBody>
      </p:sp>
      <p:sp>
        <p:nvSpPr>
          <p:cNvPr id="6" name="TextBox 5"/>
          <p:cNvSpPr txBox="1"/>
          <p:nvPr/>
        </p:nvSpPr>
        <p:spPr>
          <a:xfrm>
            <a:off x="5867400" y="3200400"/>
            <a:ext cx="6164801" cy="2031325"/>
          </a:xfrm>
          <a:prstGeom prst="rect">
            <a:avLst/>
          </a:prstGeom>
          <a:solidFill>
            <a:srgbClr val="FFFF00"/>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nSpc>
                <a:spcPct val="90000"/>
              </a:lnSpc>
            </a:pPr>
            <a:r>
              <a:rPr lang="en-US" sz="2800" dirty="0" smtClean="0"/>
              <a:t>“</a:t>
            </a:r>
            <a:r>
              <a:rPr lang="es-ES" sz="2800" dirty="0"/>
              <a:t>Regocíjense, naciones, con Su pueblo, Porque Él vengará la sangre de Sus siervos; Traerá venganza sobre Sus adversarios, Y hará expiación por Su tierra y Su </a:t>
            </a:r>
            <a:r>
              <a:rPr lang="es-ES" sz="2800" dirty="0" smtClean="0"/>
              <a:t>pueblo”.</a:t>
            </a:r>
            <a:r>
              <a:rPr lang="es-ES" sz="2800" dirty="0"/>
              <a:t> </a:t>
            </a:r>
            <a:r>
              <a:rPr lang="en-US" sz="2800" dirty="0" smtClean="0"/>
              <a:t>(</a:t>
            </a:r>
            <a:r>
              <a:rPr lang="en-US" sz="2800" dirty="0" err="1" smtClean="0"/>
              <a:t>Deut</a:t>
            </a:r>
            <a:r>
              <a:rPr lang="en-US" sz="2800" dirty="0" smtClean="0"/>
              <a:t> 32:43</a:t>
            </a:r>
            <a:r>
              <a:rPr lang="en-US" sz="2800" dirty="0"/>
              <a:t>)</a:t>
            </a: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Tree>
    <p:extLst>
      <p:ext uri="{BB962C8B-B14F-4D97-AF65-F5344CB8AC3E}">
        <p14:creationId xmlns:p14="http://schemas.microsoft.com/office/powerpoint/2010/main" val="217764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396" y="152400"/>
            <a:ext cx="8694463" cy="496009"/>
          </a:xfrm>
        </p:spPr>
        <p:txBody>
          <a:bodyPr/>
          <a:lstStyle/>
          <a:p>
            <a:pPr algn="l" rtl="0"/>
            <a:r>
              <a:rPr lang="en-US" dirty="0"/>
              <a:t>Dt 32:27 – Argumentos similares</a:t>
            </a:r>
          </a:p>
        </p:txBody>
      </p:sp>
      <p:sp>
        <p:nvSpPr>
          <p:cNvPr id="3" name="Content Placeholder 2"/>
          <p:cNvSpPr>
            <a:spLocks noGrp="1"/>
          </p:cNvSpPr>
          <p:nvPr>
            <p:ph idx="1"/>
          </p:nvPr>
        </p:nvSpPr>
        <p:spPr>
          <a:xfrm>
            <a:off x="228600" y="762000"/>
            <a:ext cx="11811000" cy="6096000"/>
          </a:xfrm>
        </p:spPr>
        <p:txBody>
          <a:bodyPr>
            <a:normAutofit lnSpcReduction="10000"/>
          </a:bodyPr>
          <a:lstStyle/>
          <a:p>
            <a:pPr marL="0" indent="0">
              <a:spcBef>
                <a:spcPts val="0"/>
              </a:spcBef>
              <a:spcAft>
                <a:spcPts val="1200"/>
              </a:spcAft>
              <a:buNone/>
            </a:pPr>
            <a:r>
              <a:rPr lang="es-ES" dirty="0" smtClean="0"/>
              <a:t>Oré </a:t>
            </a:r>
            <a:r>
              <a:rPr lang="es-ES" dirty="0"/>
              <a:t>al SEÑOR, y dije: “Oh Señor DIOS, no destruyas a Tu pueblo, a Tu heredad, que Tú has redimido con Tu grandeza, que Tú has sacado de Egipto con mano fuerte.  27  Acuérdate de Tus siervos Abraham, Isaac y Jacob; no mires la dureza de este pueblo ni su maldad ni su pecado.  28  </a:t>
            </a:r>
            <a:r>
              <a:rPr lang="es-ES" b="1" dirty="0"/>
              <a:t>De otra manera </a:t>
            </a:r>
            <a:r>
              <a:rPr lang="es-ES" dirty="0"/>
              <a:t>los de la tierra de donde Tú nos sacaste </a:t>
            </a:r>
            <a:r>
              <a:rPr lang="es-ES" b="1" dirty="0"/>
              <a:t>dirán</a:t>
            </a:r>
            <a:r>
              <a:rPr lang="es-ES" dirty="0"/>
              <a:t>: ‘</a:t>
            </a:r>
            <a:r>
              <a:rPr lang="es-ES" b="1" dirty="0">
                <a:solidFill>
                  <a:srgbClr val="0000CC"/>
                </a:solidFill>
              </a:rPr>
              <a:t>Por cuanto el SEÑOR no pudo hacerlos entrar en la tierra que les había prometido y porque los aborreció, los sacó para hacerlos morir en el desierto</a:t>
            </a:r>
            <a:r>
              <a:rPr lang="es-ES" dirty="0" smtClean="0"/>
              <a:t>’. </a:t>
            </a:r>
            <a:r>
              <a:rPr lang="en-US" dirty="0" smtClean="0"/>
              <a:t>(</a:t>
            </a:r>
            <a:r>
              <a:rPr lang="en-US" dirty="0" err="1" smtClean="0"/>
              <a:t>Deut</a:t>
            </a:r>
            <a:r>
              <a:rPr lang="en-US" dirty="0" smtClean="0"/>
              <a:t> 9:26-28, </a:t>
            </a:r>
            <a:r>
              <a:rPr lang="en-US" dirty="0"/>
              <a:t>y </a:t>
            </a:r>
            <a:r>
              <a:rPr lang="en-US" dirty="0" err="1"/>
              <a:t>ver</a:t>
            </a:r>
            <a:r>
              <a:rPr lang="en-US" dirty="0"/>
              <a:t> </a:t>
            </a:r>
            <a:r>
              <a:rPr lang="en-US" dirty="0" err="1" smtClean="0"/>
              <a:t>Éx</a:t>
            </a:r>
            <a:r>
              <a:rPr lang="en-US" dirty="0" smtClean="0"/>
              <a:t> </a:t>
            </a:r>
            <a:r>
              <a:rPr lang="en-US" dirty="0"/>
              <a:t>32:11-14)</a:t>
            </a:r>
          </a:p>
          <a:p>
            <a:pPr marL="0" indent="0">
              <a:spcBef>
                <a:spcPts val="0"/>
              </a:spcBef>
              <a:spcAft>
                <a:spcPts val="1200"/>
              </a:spcAft>
              <a:buNone/>
            </a:pPr>
            <a:r>
              <a:rPr lang="es-ES" dirty="0" smtClean="0"/>
              <a:t>Pero </a:t>
            </a:r>
            <a:r>
              <a:rPr lang="es-ES" dirty="0"/>
              <a:t>Moisés respondió al SEÑOR: «Entonces lo oirán </a:t>
            </a:r>
            <a:r>
              <a:rPr lang="es-ES" b="1" dirty="0"/>
              <a:t>los egipcios</a:t>
            </a:r>
            <a:r>
              <a:rPr lang="es-ES" dirty="0"/>
              <a:t>, pues Tú sacaste a este pueblo de en medio de ellos con Tu poder,  14  y se </a:t>
            </a:r>
            <a:r>
              <a:rPr lang="es-ES" b="1" dirty="0"/>
              <a:t>lo dirán </a:t>
            </a:r>
            <a:r>
              <a:rPr lang="es-ES" dirty="0"/>
              <a:t>a los habitantes de esta tierra. Estos han oído que Tú, oh SEÑOR, estás en medio de Tu pueblo, porque Tú, oh SEÑOR, eres visto cara a cara cuando Tu nube está sobre ellos; y Tú vas delante de ellos de día en una columna de nube, y de noche en una columna de fuego.  15  Pero si Tú destruyes a este pueblo como a un solo hombre, entonces </a:t>
            </a:r>
            <a:r>
              <a:rPr lang="es-ES" b="1" dirty="0"/>
              <a:t>las naciones </a:t>
            </a:r>
            <a:r>
              <a:rPr lang="es-ES" dirty="0"/>
              <a:t>que han oído de Tu fama, </a:t>
            </a:r>
            <a:r>
              <a:rPr lang="es-ES" b="1" dirty="0"/>
              <a:t>dirán</a:t>
            </a:r>
            <a:r>
              <a:rPr lang="es-ES" dirty="0"/>
              <a:t>:  16  “</a:t>
            </a:r>
            <a:r>
              <a:rPr lang="es-ES" b="1" dirty="0">
                <a:solidFill>
                  <a:srgbClr val="0000CC"/>
                </a:solidFill>
              </a:rPr>
              <a:t>Porque el SEÑOR no pudo introducir a este pueblo a la tierra que les había prometido con juramento, por eso los mató en el desierto</a:t>
            </a:r>
            <a:r>
              <a:rPr lang="es-ES" dirty="0" smtClean="0"/>
              <a:t>”. </a:t>
            </a:r>
            <a:r>
              <a:rPr lang="en-US" dirty="0" smtClean="0"/>
              <a:t>(</a:t>
            </a:r>
            <a:r>
              <a:rPr lang="en-US" dirty="0" err="1" smtClean="0"/>
              <a:t>Núm</a:t>
            </a:r>
            <a:r>
              <a:rPr lang="en-US" dirty="0" smtClean="0"/>
              <a:t> 14:13-16</a:t>
            </a:r>
            <a:r>
              <a:rPr lang="en-US" dirty="0"/>
              <a:t>)</a:t>
            </a:r>
          </a:p>
        </p:txBody>
      </p:sp>
      <p:sp>
        <p:nvSpPr>
          <p:cNvPr id="4" name="Footer Placeholder 3"/>
          <p:cNvSpPr>
            <a:spLocks noGrp="1"/>
          </p:cNvSpPr>
          <p:nvPr>
            <p:ph type="ftr" sz="quarter" idx="11"/>
          </p:nvPr>
        </p:nvSpPr>
        <p:spPr/>
        <p:txBody>
          <a:bodyPr/>
          <a:lstStyle/>
          <a:p>
            <a:pPr algn="l" rtl="0"/>
            <a:r>
              <a:rPr lang="en-US"/>
              <a:t>Otoño 2016 – Embry Hills</a:t>
            </a:r>
            <a:endParaRPr lang="en-US" dirty="0"/>
          </a:p>
        </p:txBody>
      </p:sp>
      <p:sp>
        <p:nvSpPr>
          <p:cNvPr id="5" name="Slide Number Placeholder 4"/>
          <p:cNvSpPr>
            <a:spLocks noGrp="1"/>
          </p:cNvSpPr>
          <p:nvPr>
            <p:ph type="sldNum" sz="quarter" idx="12"/>
          </p:nvPr>
        </p:nvSpPr>
        <p:spPr/>
        <p:txBody>
          <a:bodyPr/>
          <a:lstStyle/>
          <a:p>
            <a:pPr algn="l" rtl="0"/>
            <a:fld id="{0EA2A63B-FBD4-445B-90B6-CB2DE89400B4}" type="slidenum">
              <a:rPr lang="en-US" smtClean="0"/>
              <a:pPr algn="l" rtl="0"/>
              <a:t>89</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Tree>
    <p:extLst>
      <p:ext uri="{BB962C8B-B14F-4D97-AF65-F5344CB8AC3E}">
        <p14:creationId xmlns:p14="http://schemas.microsoft.com/office/powerpoint/2010/main" val="11038301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lgn="l" rtl="0"/>
            <a:r>
              <a:rPr lang="en-US"/>
              <a:t>Otoño 2016 – Embry Hills</a:t>
            </a:r>
          </a:p>
        </p:txBody>
      </p:sp>
      <p:sp>
        <p:nvSpPr>
          <p:cNvPr id="4" name="Slide Number Placeholder 3"/>
          <p:cNvSpPr>
            <a:spLocks noGrp="1"/>
          </p:cNvSpPr>
          <p:nvPr>
            <p:ph type="sldNum" sz="quarter" idx="12"/>
          </p:nvPr>
        </p:nvSpPr>
        <p:spPr/>
        <p:txBody>
          <a:bodyPr/>
          <a:lstStyle/>
          <a:p>
            <a:pPr algn="l" rtl="0"/>
            <a:fld id="{0EA2A63B-FBD4-445B-90B6-CB2DE89400B4}" type="slidenum">
              <a:rPr lang="en-US" smtClean="0"/>
              <a:t>9</a:t>
            </a:fld>
            <a:endParaRPr lang="en-US"/>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pic>
        <p:nvPicPr>
          <p:cNvPr id="2050" name="Picture 2" descr="El Pentateu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2669"/>
            <a:ext cx="8763000" cy="6572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65301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396" y="152400"/>
            <a:ext cx="8824404" cy="496009"/>
          </a:xfrm>
        </p:spPr>
        <p:txBody>
          <a:bodyPr/>
          <a:lstStyle/>
          <a:p>
            <a:pPr algn="l" rtl="0"/>
            <a:r>
              <a:rPr lang="en-US" sz="4400" dirty="0"/>
              <a:t>Capítulo 33 – La bendición de Moisés</a:t>
            </a:r>
          </a:p>
        </p:txBody>
      </p:sp>
      <p:sp>
        <p:nvSpPr>
          <p:cNvPr id="3" name="Content Placeholder 2"/>
          <p:cNvSpPr>
            <a:spLocks noGrp="1"/>
          </p:cNvSpPr>
          <p:nvPr>
            <p:ph idx="1"/>
          </p:nvPr>
        </p:nvSpPr>
        <p:spPr>
          <a:xfrm>
            <a:off x="6263196" y="1066800"/>
            <a:ext cx="5928804" cy="5867401"/>
          </a:xfrm>
        </p:spPr>
        <p:txBody>
          <a:bodyPr>
            <a:normAutofit fontScale="92500" lnSpcReduction="20000"/>
          </a:bodyPr>
          <a:lstStyle/>
          <a:p>
            <a:pPr marL="0" indent="0">
              <a:lnSpc>
                <a:spcPct val="100000"/>
              </a:lnSpc>
              <a:spcBef>
                <a:spcPts val="0"/>
              </a:spcBef>
              <a:buNone/>
            </a:pPr>
            <a:r>
              <a:rPr lang="es-ES" dirty="0" smtClean="0"/>
              <a:t>»</a:t>
            </a:r>
            <a:r>
              <a:rPr lang="es-ES" dirty="0"/>
              <a:t>Nadie hay como el </a:t>
            </a:r>
            <a:r>
              <a:rPr lang="es-ES" b="1" dirty="0">
                <a:solidFill>
                  <a:srgbClr val="0000CC"/>
                </a:solidFill>
              </a:rPr>
              <a:t>Dios de </a:t>
            </a:r>
            <a:r>
              <a:rPr lang="es-ES" b="1" dirty="0" err="1">
                <a:solidFill>
                  <a:srgbClr val="0000CC"/>
                </a:solidFill>
              </a:rPr>
              <a:t>Jesurún</a:t>
            </a:r>
            <a:r>
              <a:rPr lang="es-ES" dirty="0"/>
              <a:t>, </a:t>
            </a:r>
            <a:r>
              <a:rPr lang="es-ES" dirty="0" smtClean="0"/>
              <a:t/>
            </a:r>
            <a:br>
              <a:rPr lang="es-ES" dirty="0" smtClean="0"/>
            </a:br>
            <a:r>
              <a:rPr lang="es-ES" dirty="0" smtClean="0">
                <a:solidFill>
                  <a:srgbClr val="00B050"/>
                </a:solidFill>
              </a:rPr>
              <a:t>Que </a:t>
            </a:r>
            <a:r>
              <a:rPr lang="es-ES" dirty="0">
                <a:solidFill>
                  <a:srgbClr val="00B050"/>
                </a:solidFill>
              </a:rPr>
              <a:t>cabalga los cielos para venir en tu ayuda, </a:t>
            </a:r>
            <a:r>
              <a:rPr lang="es-ES" dirty="0" smtClean="0">
                <a:solidFill>
                  <a:srgbClr val="00B050"/>
                </a:solidFill>
              </a:rPr>
              <a:t/>
            </a:r>
            <a:br>
              <a:rPr lang="es-ES" dirty="0" smtClean="0">
                <a:solidFill>
                  <a:srgbClr val="00B050"/>
                </a:solidFill>
              </a:rPr>
            </a:br>
            <a:r>
              <a:rPr lang="es-ES" dirty="0" smtClean="0">
                <a:solidFill>
                  <a:srgbClr val="00B050"/>
                </a:solidFill>
              </a:rPr>
              <a:t>Y </a:t>
            </a:r>
            <a:r>
              <a:rPr lang="es-ES" dirty="0">
                <a:solidFill>
                  <a:srgbClr val="00B050"/>
                </a:solidFill>
              </a:rPr>
              <a:t>las nubes, en Su majestad.  </a:t>
            </a:r>
            <a:r>
              <a:rPr lang="es-ES" dirty="0" smtClean="0">
                <a:solidFill>
                  <a:srgbClr val="00B050"/>
                </a:solidFill>
              </a:rPr>
              <a:t/>
            </a:r>
            <a:br>
              <a:rPr lang="es-ES" dirty="0" smtClean="0">
                <a:solidFill>
                  <a:srgbClr val="00B050"/>
                </a:solidFill>
              </a:rPr>
            </a:br>
            <a:r>
              <a:rPr lang="es-ES" dirty="0" smtClean="0">
                <a:solidFill>
                  <a:srgbClr val="CC00CC"/>
                </a:solidFill>
              </a:rPr>
              <a:t>27  </a:t>
            </a:r>
            <a:r>
              <a:rPr lang="es-ES" dirty="0">
                <a:solidFill>
                  <a:srgbClr val="CC00CC"/>
                </a:solidFill>
              </a:rPr>
              <a:t>El eterno Dios es tu refugio, </a:t>
            </a:r>
            <a:r>
              <a:rPr lang="es-ES" dirty="0" smtClean="0">
                <a:solidFill>
                  <a:srgbClr val="CC00CC"/>
                </a:solidFill>
              </a:rPr>
              <a:t/>
            </a:r>
            <a:br>
              <a:rPr lang="es-ES" dirty="0" smtClean="0">
                <a:solidFill>
                  <a:srgbClr val="CC00CC"/>
                </a:solidFill>
              </a:rPr>
            </a:br>
            <a:r>
              <a:rPr lang="es-ES" dirty="0" smtClean="0">
                <a:solidFill>
                  <a:srgbClr val="CC00CC"/>
                </a:solidFill>
              </a:rPr>
              <a:t>Y </a:t>
            </a:r>
            <a:r>
              <a:rPr lang="es-ES" dirty="0">
                <a:solidFill>
                  <a:srgbClr val="CC00CC"/>
                </a:solidFill>
              </a:rPr>
              <a:t>debajo están los brazos eternos. </a:t>
            </a:r>
            <a:r>
              <a:rPr lang="es-ES" dirty="0" smtClean="0"/>
              <a:t/>
            </a:r>
            <a:br>
              <a:rPr lang="es-ES" dirty="0" smtClean="0"/>
            </a:br>
            <a:r>
              <a:rPr lang="es-ES" dirty="0" smtClean="0">
                <a:solidFill>
                  <a:srgbClr val="FF0000"/>
                </a:solidFill>
              </a:rPr>
              <a:t>Él </a:t>
            </a:r>
            <a:r>
              <a:rPr lang="es-ES" dirty="0">
                <a:solidFill>
                  <a:srgbClr val="FF0000"/>
                </a:solidFill>
              </a:rPr>
              <a:t>echó al enemigo delante de ti, </a:t>
            </a:r>
            <a:r>
              <a:rPr lang="es-ES" dirty="0" smtClean="0">
                <a:solidFill>
                  <a:srgbClr val="FF0000"/>
                </a:solidFill>
              </a:rPr>
              <a:t/>
            </a:r>
            <a:br>
              <a:rPr lang="es-ES" dirty="0" smtClean="0">
                <a:solidFill>
                  <a:srgbClr val="FF0000"/>
                </a:solidFill>
              </a:rPr>
            </a:br>
            <a:r>
              <a:rPr lang="es-ES" dirty="0" smtClean="0">
                <a:solidFill>
                  <a:srgbClr val="FF0000"/>
                </a:solidFill>
              </a:rPr>
              <a:t>Y </a:t>
            </a:r>
            <a:r>
              <a:rPr lang="es-ES" dirty="0">
                <a:solidFill>
                  <a:srgbClr val="FF0000"/>
                </a:solidFill>
              </a:rPr>
              <a:t>dijo: </a:t>
            </a:r>
            <a:r>
              <a:rPr lang="es-ES" dirty="0" smtClean="0">
                <a:solidFill>
                  <a:srgbClr val="FF0000"/>
                </a:solidFill>
              </a:rPr>
              <a:t>“¡</a:t>
            </a:r>
            <a:r>
              <a:rPr lang="es-ES" dirty="0">
                <a:solidFill>
                  <a:srgbClr val="FF0000"/>
                </a:solidFill>
              </a:rPr>
              <a:t>Destruye!”.  </a:t>
            </a:r>
            <a:r>
              <a:rPr lang="es-ES" dirty="0" smtClean="0"/>
              <a:t/>
            </a:r>
            <a:br>
              <a:rPr lang="es-ES" dirty="0" smtClean="0"/>
            </a:br>
            <a:r>
              <a:rPr lang="es-ES" dirty="0" smtClean="0">
                <a:solidFill>
                  <a:srgbClr val="CC00CC"/>
                </a:solidFill>
              </a:rPr>
              <a:t>28  </a:t>
            </a:r>
            <a:r>
              <a:rPr lang="es-ES" dirty="0">
                <a:solidFill>
                  <a:srgbClr val="CC00CC"/>
                </a:solidFill>
              </a:rPr>
              <a:t>Por eso Israel habita confiado, </a:t>
            </a:r>
            <a:r>
              <a:rPr lang="es-ES" dirty="0" smtClean="0">
                <a:solidFill>
                  <a:srgbClr val="CC00CC"/>
                </a:solidFill>
              </a:rPr>
              <a:t/>
            </a:r>
            <a:br>
              <a:rPr lang="es-ES" dirty="0" smtClean="0">
                <a:solidFill>
                  <a:srgbClr val="CC00CC"/>
                </a:solidFill>
              </a:rPr>
            </a:br>
            <a:r>
              <a:rPr lang="es-ES" dirty="0" smtClean="0">
                <a:solidFill>
                  <a:srgbClr val="CC00CC"/>
                </a:solidFill>
              </a:rPr>
              <a:t>La </a:t>
            </a:r>
            <a:r>
              <a:rPr lang="es-ES" dirty="0">
                <a:solidFill>
                  <a:srgbClr val="CC00CC"/>
                </a:solidFill>
              </a:rPr>
              <a:t>fuente de Jacob habita separada </a:t>
            </a:r>
            <a:r>
              <a:rPr lang="es-ES" dirty="0" smtClean="0">
                <a:solidFill>
                  <a:srgbClr val="CC00CC"/>
                </a:solidFill>
              </a:rPr>
              <a:t/>
            </a:r>
            <a:br>
              <a:rPr lang="es-ES" dirty="0" smtClean="0">
                <a:solidFill>
                  <a:srgbClr val="CC00CC"/>
                </a:solidFill>
              </a:rPr>
            </a:br>
            <a:r>
              <a:rPr lang="es-ES" dirty="0" smtClean="0">
                <a:solidFill>
                  <a:srgbClr val="CC00CC"/>
                </a:solidFill>
              </a:rPr>
              <a:t>En </a:t>
            </a:r>
            <a:r>
              <a:rPr lang="es-ES" dirty="0">
                <a:solidFill>
                  <a:srgbClr val="CC00CC"/>
                </a:solidFill>
              </a:rPr>
              <a:t>una tierra de grano y vino nuevo; </a:t>
            </a:r>
            <a:r>
              <a:rPr lang="es-ES" dirty="0" smtClean="0">
                <a:solidFill>
                  <a:srgbClr val="CC00CC"/>
                </a:solidFill>
              </a:rPr>
              <a:t/>
            </a:r>
            <a:br>
              <a:rPr lang="es-ES" dirty="0" smtClean="0">
                <a:solidFill>
                  <a:srgbClr val="CC00CC"/>
                </a:solidFill>
              </a:rPr>
            </a:br>
            <a:r>
              <a:rPr lang="es-ES" dirty="0" smtClean="0">
                <a:solidFill>
                  <a:srgbClr val="CC00CC"/>
                </a:solidFill>
              </a:rPr>
              <a:t>Sus </a:t>
            </a:r>
            <a:r>
              <a:rPr lang="es-ES" dirty="0">
                <a:solidFill>
                  <a:srgbClr val="CC00CC"/>
                </a:solidFill>
              </a:rPr>
              <a:t>cielos también destilan rocío.  </a:t>
            </a:r>
            <a:r>
              <a:rPr lang="es-ES" dirty="0" smtClean="0">
                <a:solidFill>
                  <a:srgbClr val="CC00CC"/>
                </a:solidFill>
              </a:rPr>
              <a:t/>
            </a:r>
            <a:br>
              <a:rPr lang="es-ES" dirty="0" smtClean="0">
                <a:solidFill>
                  <a:srgbClr val="CC00CC"/>
                </a:solidFill>
              </a:rPr>
            </a:br>
            <a:r>
              <a:rPr lang="es-ES" dirty="0" smtClean="0">
                <a:solidFill>
                  <a:srgbClr val="CC00CC"/>
                </a:solidFill>
              </a:rPr>
              <a:t>29  </a:t>
            </a:r>
            <a:r>
              <a:rPr lang="es-ES" dirty="0">
                <a:solidFill>
                  <a:srgbClr val="CC00CC"/>
                </a:solidFill>
              </a:rPr>
              <a:t>Dichoso tú, Israel. ¿Quién como tú, pueblo salvado por el SEÑOR? </a:t>
            </a:r>
            <a:r>
              <a:rPr lang="es-ES" dirty="0" smtClean="0">
                <a:solidFill>
                  <a:srgbClr val="CC00CC"/>
                </a:solidFill>
              </a:rPr>
              <a:t/>
            </a:r>
            <a:br>
              <a:rPr lang="es-ES" dirty="0" smtClean="0">
                <a:solidFill>
                  <a:srgbClr val="CC00CC"/>
                </a:solidFill>
              </a:rPr>
            </a:br>
            <a:r>
              <a:rPr lang="es-ES" dirty="0" smtClean="0">
                <a:solidFill>
                  <a:srgbClr val="CC00CC"/>
                </a:solidFill>
              </a:rPr>
              <a:t>Él </a:t>
            </a:r>
            <a:r>
              <a:rPr lang="es-ES" dirty="0">
                <a:solidFill>
                  <a:srgbClr val="CC00CC"/>
                </a:solidFill>
              </a:rPr>
              <a:t>es escudo de tu ayuda, </a:t>
            </a:r>
            <a:r>
              <a:rPr lang="es-ES" dirty="0" smtClean="0">
                <a:solidFill>
                  <a:srgbClr val="CC00CC"/>
                </a:solidFill>
              </a:rPr>
              <a:t/>
            </a:r>
            <a:br>
              <a:rPr lang="es-ES" dirty="0" smtClean="0">
                <a:solidFill>
                  <a:srgbClr val="CC00CC"/>
                </a:solidFill>
              </a:rPr>
            </a:br>
            <a:r>
              <a:rPr lang="es-ES" dirty="0" smtClean="0">
                <a:solidFill>
                  <a:srgbClr val="CC00CC"/>
                </a:solidFill>
              </a:rPr>
              <a:t>Y </a:t>
            </a:r>
            <a:r>
              <a:rPr lang="es-ES" dirty="0">
                <a:solidFill>
                  <a:srgbClr val="CC00CC"/>
                </a:solidFill>
              </a:rPr>
              <a:t>espada de tu gloria. </a:t>
            </a:r>
            <a:r>
              <a:rPr lang="es-ES" dirty="0" smtClean="0"/>
              <a:t/>
            </a:r>
            <a:br>
              <a:rPr lang="es-ES" dirty="0" smtClean="0"/>
            </a:br>
            <a:r>
              <a:rPr lang="es-ES" dirty="0" smtClean="0">
                <a:solidFill>
                  <a:srgbClr val="FF0000"/>
                </a:solidFill>
              </a:rPr>
              <a:t>Tus </a:t>
            </a:r>
            <a:r>
              <a:rPr lang="es-ES" dirty="0">
                <a:solidFill>
                  <a:srgbClr val="FF0000"/>
                </a:solidFill>
              </a:rPr>
              <a:t>enemigos simularán someterse ante ti, </a:t>
            </a:r>
            <a:r>
              <a:rPr lang="es-ES" dirty="0" smtClean="0">
                <a:solidFill>
                  <a:srgbClr val="FF0000"/>
                </a:solidFill>
              </a:rPr>
              <a:t/>
            </a:r>
            <a:br>
              <a:rPr lang="es-ES" dirty="0" smtClean="0">
                <a:solidFill>
                  <a:srgbClr val="FF0000"/>
                </a:solidFill>
              </a:rPr>
            </a:br>
            <a:r>
              <a:rPr lang="es-ES" dirty="0" smtClean="0">
                <a:solidFill>
                  <a:srgbClr val="FF0000"/>
                </a:solidFill>
              </a:rPr>
              <a:t>Y </a:t>
            </a:r>
            <a:r>
              <a:rPr lang="es-ES" dirty="0">
                <a:solidFill>
                  <a:srgbClr val="FF0000"/>
                </a:solidFill>
              </a:rPr>
              <a:t>tú pisotearás sus lugares altos».</a:t>
            </a:r>
            <a:endParaRPr lang="en-US" dirty="0">
              <a:solidFill>
                <a:srgbClr val="FF0000"/>
              </a:solidFill>
            </a:endParaRPr>
          </a:p>
        </p:txBody>
      </p:sp>
      <p:sp>
        <p:nvSpPr>
          <p:cNvPr id="4" name="Footer Placeholder 3"/>
          <p:cNvSpPr>
            <a:spLocks noGrp="1"/>
          </p:cNvSpPr>
          <p:nvPr>
            <p:ph type="ftr" sz="quarter" idx="11"/>
          </p:nvPr>
        </p:nvSpPr>
        <p:spPr/>
        <p:txBody>
          <a:bodyPr/>
          <a:lstStyle/>
          <a:p>
            <a:pPr algn="l" rtl="0"/>
            <a:r>
              <a:rPr lang="en-US" dirty="0"/>
              <a:t>Otoño 2016 – Embry Hills</a:t>
            </a:r>
          </a:p>
        </p:txBody>
      </p:sp>
      <p:sp>
        <p:nvSpPr>
          <p:cNvPr id="5" name="Slide Number Placeholder 4"/>
          <p:cNvSpPr>
            <a:spLocks noGrp="1"/>
          </p:cNvSpPr>
          <p:nvPr>
            <p:ph type="sldNum" sz="quarter" idx="12"/>
          </p:nvPr>
        </p:nvSpPr>
        <p:spPr/>
        <p:txBody>
          <a:bodyPr/>
          <a:lstStyle/>
          <a:p>
            <a:pPr algn="l" rtl="0"/>
            <a:fld id="{0EA2A63B-FBD4-445B-90B6-CB2DE89400B4}" type="slidenum">
              <a:rPr lang="en-US" smtClean="0"/>
              <a:pPr algn="l" rtl="0"/>
              <a:t>90</a:t>
            </a:fld>
            <a:endParaRPr lang="en-US"/>
          </a:p>
        </p:txBody>
      </p:sp>
      <p:sp>
        <p:nvSpPr>
          <p:cNvPr id="7" name="TextBox 6"/>
          <p:cNvSpPr txBox="1"/>
          <p:nvPr/>
        </p:nvSpPr>
        <p:spPr>
          <a:xfrm>
            <a:off x="8355094" y="609600"/>
            <a:ext cx="1233256" cy="584775"/>
          </a:xfrm>
          <a:prstGeom prst="rect">
            <a:avLst/>
          </a:prstGeom>
          <a:noFill/>
        </p:spPr>
        <p:txBody>
          <a:bodyPr wrap="square" rtlCol="0">
            <a:spAutoFit/>
          </a:bodyPr>
          <a:lstStyle/>
          <a:p>
            <a:pPr algn="ctr" rtl="0"/>
            <a:r>
              <a:rPr lang="en-US" sz="3200" b="1" u="sng" dirty="0"/>
              <a:t>26-29</a:t>
            </a:r>
          </a:p>
        </p:txBody>
      </p:sp>
      <p:sp>
        <p:nvSpPr>
          <p:cNvPr id="9" name="Content Placeholder 2"/>
          <p:cNvSpPr txBox="1">
            <a:spLocks/>
          </p:cNvSpPr>
          <p:nvPr/>
        </p:nvSpPr>
        <p:spPr>
          <a:xfrm>
            <a:off x="76200" y="1066800"/>
            <a:ext cx="5562600" cy="55657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457200" algn="l"/>
              </a:tabLst>
            </a:pPr>
            <a:r>
              <a:rPr lang="es-ES" sz="2400" dirty="0" smtClean="0">
                <a:solidFill>
                  <a:srgbClr val="00B050"/>
                </a:solidFill>
              </a:rPr>
              <a:t>Dijo</a:t>
            </a:r>
            <a:r>
              <a:rPr lang="es-ES" sz="2400" dirty="0">
                <a:solidFill>
                  <a:srgbClr val="00B050"/>
                </a:solidFill>
              </a:rPr>
              <a:t>: «El SEÑOR vino del Sinaí </a:t>
            </a:r>
            <a:r>
              <a:rPr lang="es-ES" sz="2400" dirty="0" smtClean="0">
                <a:solidFill>
                  <a:srgbClr val="00B050"/>
                </a:solidFill>
              </a:rPr>
              <a:t/>
            </a:r>
            <a:br>
              <a:rPr lang="es-ES" sz="2400" dirty="0" smtClean="0">
                <a:solidFill>
                  <a:srgbClr val="00B050"/>
                </a:solidFill>
              </a:rPr>
            </a:br>
            <a:r>
              <a:rPr lang="es-ES" sz="2400" dirty="0" smtClean="0">
                <a:solidFill>
                  <a:srgbClr val="00B050"/>
                </a:solidFill>
              </a:rPr>
              <a:t>Esclareciéndoles </a:t>
            </a:r>
            <a:r>
              <a:rPr lang="es-ES" sz="2400" dirty="0">
                <a:solidFill>
                  <a:srgbClr val="00B050"/>
                </a:solidFill>
              </a:rPr>
              <a:t>desde </a:t>
            </a:r>
            <a:r>
              <a:rPr lang="es-ES" sz="2400" dirty="0" err="1">
                <a:solidFill>
                  <a:srgbClr val="00B050"/>
                </a:solidFill>
              </a:rPr>
              <a:t>Seir</a:t>
            </a:r>
            <a:r>
              <a:rPr lang="es-ES" sz="2400" dirty="0">
                <a:solidFill>
                  <a:srgbClr val="00B050"/>
                </a:solidFill>
              </a:rPr>
              <a:t>; </a:t>
            </a:r>
            <a:r>
              <a:rPr lang="es-ES" sz="2400" dirty="0" smtClean="0">
                <a:solidFill>
                  <a:srgbClr val="00B050"/>
                </a:solidFill>
              </a:rPr>
              <a:t/>
            </a:r>
            <a:br>
              <a:rPr lang="es-ES" sz="2400" dirty="0" smtClean="0">
                <a:solidFill>
                  <a:srgbClr val="00B050"/>
                </a:solidFill>
              </a:rPr>
            </a:br>
            <a:r>
              <a:rPr lang="es-ES" sz="2400" dirty="0" smtClean="0">
                <a:solidFill>
                  <a:srgbClr val="00B050"/>
                </a:solidFill>
              </a:rPr>
              <a:t>Resplandeció </a:t>
            </a:r>
            <a:r>
              <a:rPr lang="es-ES" sz="2400" dirty="0">
                <a:solidFill>
                  <a:srgbClr val="00B050"/>
                </a:solidFill>
              </a:rPr>
              <a:t>desde el monte </a:t>
            </a:r>
            <a:r>
              <a:rPr lang="es-ES" sz="2400" dirty="0" err="1">
                <a:solidFill>
                  <a:srgbClr val="00B050"/>
                </a:solidFill>
              </a:rPr>
              <a:t>Parán</a:t>
            </a:r>
            <a:r>
              <a:rPr lang="es-ES" sz="2400" dirty="0">
                <a:solidFill>
                  <a:srgbClr val="00B050"/>
                </a:solidFill>
              </a:rPr>
              <a:t>, </a:t>
            </a:r>
            <a:r>
              <a:rPr lang="es-ES" sz="2400" dirty="0" smtClean="0">
                <a:solidFill>
                  <a:srgbClr val="00B050"/>
                </a:solidFill>
              </a:rPr>
              <a:t/>
            </a:r>
            <a:br>
              <a:rPr lang="es-ES" sz="2400" dirty="0" smtClean="0">
                <a:solidFill>
                  <a:srgbClr val="00B050"/>
                </a:solidFill>
              </a:rPr>
            </a:br>
            <a:r>
              <a:rPr lang="es-ES" sz="2400" dirty="0" smtClean="0">
                <a:solidFill>
                  <a:srgbClr val="00B050"/>
                </a:solidFill>
              </a:rPr>
              <a:t>Y </a:t>
            </a:r>
            <a:r>
              <a:rPr lang="es-ES" sz="2400" dirty="0">
                <a:solidFill>
                  <a:srgbClr val="00B050"/>
                </a:solidFill>
              </a:rPr>
              <a:t>vino de en medio de diez millares de santos; </a:t>
            </a:r>
            <a:r>
              <a:rPr lang="es-ES" sz="2400" dirty="0" smtClean="0">
                <a:solidFill>
                  <a:srgbClr val="00B050"/>
                </a:solidFill>
              </a:rPr>
              <a:t/>
            </a:r>
            <a:br>
              <a:rPr lang="es-ES" sz="2400" dirty="0" smtClean="0">
                <a:solidFill>
                  <a:srgbClr val="00B050"/>
                </a:solidFill>
              </a:rPr>
            </a:br>
            <a:r>
              <a:rPr lang="es-ES" sz="2400" b="1" dirty="0" smtClean="0"/>
              <a:t>A </a:t>
            </a:r>
            <a:r>
              <a:rPr lang="es-ES" sz="2400" b="1" dirty="0"/>
              <a:t>Su diestra </a:t>
            </a:r>
            <a:r>
              <a:rPr lang="es-ES" sz="2400" b="1" dirty="0" smtClean="0"/>
              <a:t/>
            </a:r>
            <a:br>
              <a:rPr lang="es-ES" sz="2400" b="1" dirty="0" smtClean="0"/>
            </a:br>
            <a:r>
              <a:rPr lang="es-ES" sz="2400" b="1" dirty="0" smtClean="0"/>
              <a:t>había </a:t>
            </a:r>
            <a:r>
              <a:rPr lang="es-ES" sz="2400" b="1" dirty="0"/>
              <a:t>fulgor centelleante para ellos.  </a:t>
            </a:r>
            <a:r>
              <a:rPr lang="es-ES" sz="2400" dirty="0" smtClean="0">
                <a:solidFill>
                  <a:srgbClr val="00B050"/>
                </a:solidFill>
              </a:rPr>
              <a:t/>
            </a:r>
            <a:br>
              <a:rPr lang="es-ES" sz="2400" dirty="0" smtClean="0">
                <a:solidFill>
                  <a:srgbClr val="00B050"/>
                </a:solidFill>
              </a:rPr>
            </a:br>
            <a:r>
              <a:rPr lang="es-ES" sz="2400" dirty="0" smtClean="0">
                <a:solidFill>
                  <a:srgbClr val="CC00CC"/>
                </a:solidFill>
              </a:rPr>
              <a:t>3  </a:t>
            </a:r>
            <a:r>
              <a:rPr lang="es-ES" sz="2400" dirty="0">
                <a:solidFill>
                  <a:srgbClr val="CC00CC"/>
                </a:solidFill>
              </a:rPr>
              <a:t>En verdad, Él ama al pueblo; </a:t>
            </a:r>
            <a:r>
              <a:rPr lang="es-ES" sz="2400" dirty="0" smtClean="0">
                <a:solidFill>
                  <a:srgbClr val="CC00CC"/>
                </a:solidFill>
              </a:rPr>
              <a:t/>
            </a:r>
            <a:br>
              <a:rPr lang="es-ES" sz="2400" dirty="0" smtClean="0">
                <a:solidFill>
                  <a:srgbClr val="CC00CC"/>
                </a:solidFill>
              </a:rPr>
            </a:br>
            <a:r>
              <a:rPr lang="es-ES" sz="2400" dirty="0" smtClean="0">
                <a:solidFill>
                  <a:srgbClr val="CC00CC"/>
                </a:solidFill>
              </a:rPr>
              <a:t>Todos </a:t>
            </a:r>
            <a:r>
              <a:rPr lang="es-ES" sz="2400" dirty="0">
                <a:solidFill>
                  <a:srgbClr val="CC00CC"/>
                </a:solidFill>
              </a:rPr>
              <a:t>Tus santos están en Tu mano, </a:t>
            </a:r>
            <a:r>
              <a:rPr lang="es-ES" sz="2400" dirty="0" smtClean="0">
                <a:solidFill>
                  <a:srgbClr val="CC00CC"/>
                </a:solidFill>
              </a:rPr>
              <a:t/>
            </a:r>
            <a:br>
              <a:rPr lang="es-ES" sz="2400" dirty="0" smtClean="0">
                <a:solidFill>
                  <a:srgbClr val="CC00CC"/>
                </a:solidFill>
              </a:rPr>
            </a:br>
            <a:r>
              <a:rPr lang="es-ES" sz="2400" b="1" dirty="0" smtClean="0">
                <a:solidFill>
                  <a:srgbClr val="CC00CC"/>
                </a:solidFill>
              </a:rPr>
              <a:t>Y </a:t>
            </a:r>
            <a:r>
              <a:rPr lang="es-ES" sz="2400" b="1" dirty="0">
                <a:solidFill>
                  <a:srgbClr val="CC00CC"/>
                </a:solidFill>
              </a:rPr>
              <a:t>siguen en Tus pasos; </a:t>
            </a:r>
            <a:r>
              <a:rPr lang="es-ES" sz="2400" dirty="0" smtClean="0">
                <a:solidFill>
                  <a:srgbClr val="00B050"/>
                </a:solidFill>
              </a:rPr>
              <a:t/>
            </a:r>
            <a:br>
              <a:rPr lang="es-ES" sz="2400" dirty="0" smtClean="0">
                <a:solidFill>
                  <a:srgbClr val="00B050"/>
                </a:solidFill>
              </a:rPr>
            </a:br>
            <a:r>
              <a:rPr lang="es-ES" sz="2400" b="1" dirty="0" smtClean="0"/>
              <a:t>Todos </a:t>
            </a:r>
            <a:r>
              <a:rPr lang="es-ES" sz="2400" b="1" dirty="0"/>
              <a:t>reciben de Tus palabras.  </a:t>
            </a:r>
            <a:r>
              <a:rPr lang="es-ES" sz="2400" b="1" dirty="0" smtClean="0"/>
              <a:t/>
            </a:r>
            <a:br>
              <a:rPr lang="es-ES" sz="2400" b="1" dirty="0" smtClean="0"/>
            </a:br>
            <a:r>
              <a:rPr lang="es-ES" sz="2400" b="1" dirty="0" smtClean="0"/>
              <a:t>4  </a:t>
            </a:r>
            <a:r>
              <a:rPr lang="es-ES" sz="2400" b="1" dirty="0"/>
              <a:t>Una ley nos dio Moisés, </a:t>
            </a:r>
            <a:r>
              <a:rPr lang="es-ES" sz="2400" b="1" dirty="0" smtClean="0"/>
              <a:t/>
            </a:r>
            <a:br>
              <a:rPr lang="es-ES" sz="2400" b="1" dirty="0" smtClean="0"/>
            </a:br>
            <a:r>
              <a:rPr lang="es-ES" sz="2400" b="1" dirty="0" smtClean="0"/>
              <a:t>Una </a:t>
            </a:r>
            <a:r>
              <a:rPr lang="es-ES" sz="2400" b="1" dirty="0"/>
              <a:t>herencia para la asamblea de Jacob.  </a:t>
            </a:r>
            <a:r>
              <a:rPr lang="es-ES" sz="2400" dirty="0" smtClean="0"/>
              <a:t/>
            </a:r>
            <a:br>
              <a:rPr lang="es-ES" sz="2400" dirty="0" smtClean="0"/>
            </a:br>
            <a:r>
              <a:rPr lang="es-ES" sz="2400" dirty="0" smtClean="0"/>
              <a:t>5  </a:t>
            </a:r>
            <a:r>
              <a:rPr lang="es-ES" sz="2400" dirty="0"/>
              <a:t>Él era </a:t>
            </a:r>
            <a:r>
              <a:rPr lang="es-ES" sz="2400" b="1" dirty="0">
                <a:solidFill>
                  <a:srgbClr val="0000CC"/>
                </a:solidFill>
              </a:rPr>
              <a:t>rey en </a:t>
            </a:r>
            <a:r>
              <a:rPr lang="es-ES" sz="2400" b="1" dirty="0" err="1">
                <a:solidFill>
                  <a:srgbClr val="0000CC"/>
                </a:solidFill>
              </a:rPr>
              <a:t>Jesurún</a:t>
            </a:r>
            <a:r>
              <a:rPr lang="es-ES" sz="2400" dirty="0">
                <a:solidFill>
                  <a:srgbClr val="00B050"/>
                </a:solidFill>
              </a:rPr>
              <a:t>, </a:t>
            </a:r>
            <a:r>
              <a:rPr lang="es-ES" sz="2400" dirty="0" smtClean="0">
                <a:solidFill>
                  <a:srgbClr val="00B050"/>
                </a:solidFill>
              </a:rPr>
              <a:t/>
            </a:r>
            <a:br>
              <a:rPr lang="es-ES" sz="2400" dirty="0" smtClean="0">
                <a:solidFill>
                  <a:srgbClr val="00B050"/>
                </a:solidFill>
              </a:rPr>
            </a:br>
            <a:r>
              <a:rPr lang="es-ES" sz="2400" dirty="0" smtClean="0">
                <a:solidFill>
                  <a:srgbClr val="CC00CC"/>
                </a:solidFill>
              </a:rPr>
              <a:t>Cuando </a:t>
            </a:r>
            <a:r>
              <a:rPr lang="es-ES" sz="2400" dirty="0">
                <a:solidFill>
                  <a:srgbClr val="CC00CC"/>
                </a:solidFill>
              </a:rPr>
              <a:t>se reunieron los jefes del pueblo, </a:t>
            </a:r>
            <a:r>
              <a:rPr lang="es-ES" sz="2400" dirty="0" smtClean="0">
                <a:solidFill>
                  <a:srgbClr val="CC00CC"/>
                </a:solidFill>
              </a:rPr>
              <a:t/>
            </a:r>
            <a:br>
              <a:rPr lang="es-ES" sz="2400" dirty="0" smtClean="0">
                <a:solidFill>
                  <a:srgbClr val="CC00CC"/>
                </a:solidFill>
              </a:rPr>
            </a:br>
            <a:r>
              <a:rPr lang="es-ES" sz="2400" dirty="0" smtClean="0">
                <a:solidFill>
                  <a:srgbClr val="CC00CC"/>
                </a:solidFill>
              </a:rPr>
              <a:t>Junto </a:t>
            </a:r>
            <a:r>
              <a:rPr lang="es-ES" sz="2400" b="1" u="sng" dirty="0">
                <a:solidFill>
                  <a:srgbClr val="CC00CC"/>
                </a:solidFill>
              </a:rPr>
              <a:t>con las tribus </a:t>
            </a:r>
            <a:r>
              <a:rPr lang="es-ES" sz="2400" dirty="0">
                <a:solidFill>
                  <a:srgbClr val="CC00CC"/>
                </a:solidFill>
              </a:rPr>
              <a:t>de Israel.</a:t>
            </a:r>
            <a:endParaRPr lang="en-US" sz="2400" dirty="0">
              <a:solidFill>
                <a:srgbClr val="CC00CC"/>
              </a:solidFill>
            </a:endParaRPr>
          </a:p>
        </p:txBody>
      </p:sp>
      <p:sp>
        <p:nvSpPr>
          <p:cNvPr id="10" name="TextBox 9"/>
          <p:cNvSpPr txBox="1"/>
          <p:nvPr/>
        </p:nvSpPr>
        <p:spPr>
          <a:xfrm>
            <a:off x="2195744" y="609600"/>
            <a:ext cx="1233256" cy="584775"/>
          </a:xfrm>
          <a:prstGeom prst="rect">
            <a:avLst/>
          </a:prstGeom>
          <a:noFill/>
        </p:spPr>
        <p:txBody>
          <a:bodyPr wrap="square" rtlCol="0">
            <a:spAutoFit/>
          </a:bodyPr>
          <a:lstStyle/>
          <a:p>
            <a:pPr algn="ctr" rtl="0"/>
            <a:r>
              <a:rPr lang="en-US" sz="3200" b="1" u="sng" dirty="0"/>
              <a:t>2-5</a:t>
            </a:r>
          </a:p>
        </p:txBody>
      </p:sp>
      <p:sp>
        <p:nvSpPr>
          <p:cNvPr id="11" name="TextBox 10"/>
          <p:cNvSpPr txBox="1"/>
          <p:nvPr/>
        </p:nvSpPr>
        <p:spPr>
          <a:xfrm rot="16200000">
            <a:off x="3309610" y="3548389"/>
            <a:ext cx="5181600" cy="523220"/>
          </a:xfrm>
          <a:prstGeom prst="rect">
            <a:avLst/>
          </a:prstGeom>
          <a:solidFill>
            <a:schemeClr val="accent1">
              <a:lumMod val="20000"/>
              <a:lumOff val="8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rtl="0"/>
            <a:r>
              <a:rPr lang="en-US" sz="2800" b="1" dirty="0"/>
              <a:t>Bendiciones </a:t>
            </a:r>
            <a:r>
              <a:rPr lang="en-US" sz="2800" b="1" dirty="0" err="1"/>
              <a:t>por</a:t>
            </a:r>
            <a:r>
              <a:rPr lang="en-US" sz="2800" b="1" dirty="0"/>
              <a:t> </a:t>
            </a:r>
            <a:r>
              <a:rPr lang="en-US" sz="2800" b="1" dirty="0" err="1" smtClean="0"/>
              <a:t>tribu</a:t>
            </a:r>
            <a:r>
              <a:rPr lang="en-US" sz="2800" b="1" dirty="0" smtClean="0"/>
              <a:t> </a:t>
            </a:r>
            <a:r>
              <a:rPr lang="en-US" sz="2800" b="1" dirty="0"/>
              <a:t>(6-25)</a:t>
            </a:r>
          </a:p>
        </p:txBody>
      </p:sp>
      <p:sp>
        <p:nvSpPr>
          <p:cNvPr id="12" name="Rounded Rectangular Callout 11"/>
          <p:cNvSpPr/>
          <p:nvPr/>
        </p:nvSpPr>
        <p:spPr>
          <a:xfrm>
            <a:off x="3733800" y="2590800"/>
            <a:ext cx="1713568" cy="381000"/>
          </a:xfrm>
          <a:prstGeom prst="wedgeRoundRectCallout">
            <a:avLst>
              <a:gd name="adj1" fmla="val -197795"/>
              <a:gd name="adj2" fmla="val -33928"/>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rtl="0">
              <a:lnSpc>
                <a:spcPct val="80000"/>
              </a:lnSpc>
            </a:pPr>
            <a:r>
              <a:rPr lang="en-US" sz="1400" dirty="0">
                <a:solidFill>
                  <a:schemeClr val="tx1"/>
                </a:solidFill>
              </a:rPr>
              <a:t>“Santos” = Ángeles (</a:t>
            </a:r>
            <a:r>
              <a:rPr lang="en-US" sz="1400" dirty="0" err="1" smtClean="0">
                <a:solidFill>
                  <a:schemeClr val="tx1"/>
                </a:solidFill>
              </a:rPr>
              <a:t>ver</a:t>
            </a:r>
            <a:r>
              <a:rPr lang="en-US" sz="1400" dirty="0" smtClean="0">
                <a:solidFill>
                  <a:schemeClr val="tx1"/>
                </a:solidFill>
              </a:rPr>
              <a:t> </a:t>
            </a:r>
            <a:r>
              <a:rPr lang="en-US" sz="1400" dirty="0" err="1" smtClean="0">
                <a:solidFill>
                  <a:schemeClr val="tx1"/>
                </a:solidFill>
              </a:rPr>
              <a:t>Heb</a:t>
            </a:r>
            <a:r>
              <a:rPr lang="en-US" sz="1400" dirty="0" smtClean="0">
                <a:solidFill>
                  <a:schemeClr val="tx1"/>
                </a:solidFill>
              </a:rPr>
              <a:t> 2:2</a:t>
            </a:r>
            <a:r>
              <a:rPr lang="en-US" sz="1400" dirty="0">
                <a:solidFill>
                  <a:schemeClr val="tx1"/>
                </a:solidFill>
              </a:rPr>
              <a:t>)</a:t>
            </a:r>
          </a:p>
        </p:txBody>
      </p:sp>
      <p:sp>
        <p:nvSpPr>
          <p:cNvPr id="6" name="Freeform 5"/>
          <p:cNvSpPr/>
          <p:nvPr/>
        </p:nvSpPr>
        <p:spPr>
          <a:xfrm>
            <a:off x="1906621" y="5525311"/>
            <a:ext cx="3774332" cy="544749"/>
          </a:xfrm>
          <a:custGeom>
            <a:avLst/>
            <a:gdLst>
              <a:gd name="connsiteX0" fmla="*/ 0 w 3774332"/>
              <a:gd name="connsiteY0" fmla="*/ 544749 h 544749"/>
              <a:gd name="connsiteX1" fmla="*/ 1293779 w 3774332"/>
              <a:gd name="connsiteY1" fmla="*/ 233463 h 544749"/>
              <a:gd name="connsiteX2" fmla="*/ 1332690 w 3774332"/>
              <a:gd name="connsiteY2" fmla="*/ 418289 h 544749"/>
              <a:gd name="connsiteX3" fmla="*/ 3774332 w 3774332"/>
              <a:gd name="connsiteY3" fmla="*/ 0 h 544749"/>
            </a:gdLst>
            <a:ahLst/>
            <a:cxnLst>
              <a:cxn ang="0">
                <a:pos x="connsiteX0" y="connsiteY0"/>
              </a:cxn>
              <a:cxn ang="0">
                <a:pos x="connsiteX1" y="connsiteY1"/>
              </a:cxn>
              <a:cxn ang="0">
                <a:pos x="connsiteX2" y="connsiteY2"/>
              </a:cxn>
              <a:cxn ang="0">
                <a:pos x="connsiteX3" y="connsiteY3"/>
              </a:cxn>
            </a:cxnLst>
            <a:rect l="l" t="t" r="r" b="b"/>
            <a:pathLst>
              <a:path w="3774332" h="544749">
                <a:moveTo>
                  <a:pt x="0" y="544749"/>
                </a:moveTo>
                <a:cubicBezTo>
                  <a:pt x="535832" y="399644"/>
                  <a:pt x="1071664" y="254540"/>
                  <a:pt x="1293779" y="233463"/>
                </a:cubicBezTo>
                <a:cubicBezTo>
                  <a:pt x="1515894" y="212386"/>
                  <a:pt x="919265" y="457199"/>
                  <a:pt x="1332690" y="418289"/>
                </a:cubicBezTo>
                <a:cubicBezTo>
                  <a:pt x="1746116" y="379378"/>
                  <a:pt x="2760224" y="189689"/>
                  <a:pt x="3774332" y="0"/>
                </a:cubicBezTo>
              </a:path>
            </a:pathLst>
          </a:custGeom>
          <a:noFill/>
          <a:ln w="38100">
            <a:solidFill>
              <a:schemeClr val="tx1"/>
            </a:solidFill>
            <a:headEnd type="none" w="med" len="med"/>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Tree>
    <p:extLst>
      <p:ext uri="{BB962C8B-B14F-4D97-AF65-F5344CB8AC3E}">
        <p14:creationId xmlns:p14="http://schemas.microsoft.com/office/powerpoint/2010/main" val="64183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11" grpId="0" animBg="1"/>
      <p:bldP spid="12" grpId="0" animBg="1"/>
      <p:bldP spid="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396" y="152400"/>
            <a:ext cx="8694463" cy="496009"/>
          </a:xfrm>
        </p:spPr>
        <p:txBody>
          <a:bodyPr/>
          <a:lstStyle/>
          <a:p>
            <a:pPr algn="l" rtl="0"/>
            <a:r>
              <a:rPr lang="en-US" sz="4400" dirty="0"/>
              <a:t>Capítulo 33 – Bendiciones </a:t>
            </a:r>
            <a:r>
              <a:rPr lang="en-US" sz="4400" dirty="0" err="1"/>
              <a:t>por</a:t>
            </a:r>
            <a:r>
              <a:rPr lang="en-US" sz="4400" dirty="0"/>
              <a:t> </a:t>
            </a:r>
            <a:r>
              <a:rPr lang="en-US" sz="4400" dirty="0" err="1" smtClean="0"/>
              <a:t>tribu</a:t>
            </a:r>
            <a:endParaRPr lang="en-US" sz="4400" dirty="0"/>
          </a:p>
        </p:txBody>
      </p:sp>
      <p:sp>
        <p:nvSpPr>
          <p:cNvPr id="3" name="Content Placeholder 2"/>
          <p:cNvSpPr>
            <a:spLocks noGrp="1"/>
          </p:cNvSpPr>
          <p:nvPr>
            <p:ph idx="1"/>
          </p:nvPr>
        </p:nvSpPr>
        <p:spPr>
          <a:xfrm>
            <a:off x="90996" y="733148"/>
            <a:ext cx="8291004" cy="6048652"/>
          </a:xfrm>
        </p:spPr>
        <p:txBody>
          <a:bodyPr>
            <a:normAutofit fontScale="92500" lnSpcReduction="10000"/>
          </a:bodyPr>
          <a:lstStyle/>
          <a:p>
            <a:pPr algn="l" rtl="0"/>
            <a:r>
              <a:rPr lang="en-US" b="1" dirty="0">
                <a:solidFill>
                  <a:srgbClr val="0000CC"/>
                </a:solidFill>
              </a:rPr>
              <a:t>Estructura:</a:t>
            </a:r>
          </a:p>
          <a:p>
            <a:pPr marL="520700" lvl="1" algn="l" rtl="0">
              <a:tabLst>
                <a:tab pos="1371600" algn="l"/>
              </a:tabLst>
            </a:pPr>
            <a:r>
              <a:rPr lang="en-US" dirty="0"/>
              <a:t>1-5 – Bendición general sobre Jesurún</a:t>
            </a:r>
          </a:p>
          <a:p>
            <a:pPr marL="520700" lvl="1" algn="l" rtl="0">
              <a:tabLst>
                <a:tab pos="1371600" algn="l"/>
              </a:tabLst>
            </a:pPr>
            <a:r>
              <a:rPr lang="en-US" dirty="0"/>
              <a:t>6-25 – Bendiciones </a:t>
            </a:r>
            <a:r>
              <a:rPr lang="en-US" dirty="0" err="1"/>
              <a:t>por</a:t>
            </a:r>
            <a:r>
              <a:rPr lang="en-US" dirty="0"/>
              <a:t> </a:t>
            </a:r>
            <a:r>
              <a:rPr lang="en-US" dirty="0" err="1" smtClean="0"/>
              <a:t>tribu</a:t>
            </a:r>
            <a:endParaRPr lang="en-US" dirty="0"/>
          </a:p>
          <a:p>
            <a:pPr marL="520700" lvl="1" algn="l" rtl="0">
              <a:tabLst>
                <a:tab pos="1371600" algn="l"/>
              </a:tabLst>
            </a:pPr>
            <a:r>
              <a:rPr lang="en-US" dirty="0"/>
              <a:t>26-29 – Bendición general sobre Jesurún</a:t>
            </a:r>
          </a:p>
          <a:p>
            <a:pPr algn="l" rtl="0"/>
            <a:r>
              <a:rPr lang="en-US" b="1" dirty="0">
                <a:solidFill>
                  <a:srgbClr val="0000CC"/>
                </a:solidFill>
              </a:rPr>
              <a:t>Bendiciones tribales:</a:t>
            </a:r>
          </a:p>
          <a:p>
            <a:pPr marL="520700" lvl="1" algn="l" rtl="0">
              <a:tabLst>
                <a:tab pos="4343400" algn="l"/>
              </a:tabLst>
            </a:pPr>
            <a:r>
              <a:rPr lang="en-US" dirty="0"/>
              <a:t>Rubén (6) – vida, muchos hombres</a:t>
            </a:r>
          </a:p>
          <a:p>
            <a:pPr marL="520700" lvl="1" algn="l" rtl="0">
              <a:tabLst>
                <a:tab pos="4343400" algn="l"/>
              </a:tabLst>
            </a:pPr>
            <a:r>
              <a:rPr lang="en-US" dirty="0"/>
              <a:t>Judá (7) – bueno contra los enemigos</a:t>
            </a:r>
          </a:p>
          <a:p>
            <a:pPr marL="520700" lvl="1" algn="l" rtl="0">
              <a:tabLst>
                <a:tab pos="4343400" algn="l"/>
              </a:tabLst>
            </a:pPr>
            <a:r>
              <a:rPr lang="en-US" dirty="0"/>
              <a:t>Leví (8-11) </a:t>
            </a:r>
            <a:r>
              <a:rPr lang="en-US" dirty="0" smtClean="0"/>
              <a:t>– </a:t>
            </a:r>
            <a:r>
              <a:rPr lang="en-US" dirty="0" err="1" smtClean="0">
                <a:hlinkClick r:id="rId2" action="ppaction://hlinksldjump"/>
              </a:rPr>
              <a:t>guía</a:t>
            </a:r>
            <a:r>
              <a:rPr lang="en-US" dirty="0"/>
              <a:t>, dedicación, enseñanza, adoración, prosperidad, protección</a:t>
            </a:r>
          </a:p>
          <a:p>
            <a:pPr marL="520700" lvl="1" algn="l" rtl="0">
              <a:tabLst>
                <a:tab pos="4343400" algn="l"/>
              </a:tabLst>
            </a:pPr>
            <a:r>
              <a:rPr lang="en-US" dirty="0"/>
              <a:t>Benjamín (12) – seguridad; bueno con armas ("entre hombros")</a:t>
            </a:r>
          </a:p>
          <a:p>
            <a:pPr marL="520700" lvl="1" algn="l" rtl="0">
              <a:tabLst>
                <a:tab pos="4343400" algn="l"/>
              </a:tabLst>
            </a:pPr>
            <a:r>
              <a:rPr lang="en-US" dirty="0"/>
              <a:t>José/Efraín (13-17) – tierra fructífera, gloria y preeminencia, fuerza contra las naciones</a:t>
            </a:r>
          </a:p>
          <a:p>
            <a:pPr marL="520700" lvl="1" algn="l" rtl="0">
              <a:tabLst>
                <a:tab pos="4343400" algn="l"/>
              </a:tabLst>
            </a:pPr>
            <a:r>
              <a:rPr lang="en-US" dirty="0"/>
              <a:t>José/Manasés (17) – </a:t>
            </a:r>
            <a:r>
              <a:rPr lang="en-US" dirty="0" smtClean="0"/>
              <a:t>1/10</a:t>
            </a:r>
            <a:r>
              <a:rPr lang="en-US" baseline="30000" dirty="0"/>
              <a:t> </a:t>
            </a:r>
            <a:r>
              <a:rPr lang="en-US" dirty="0" smtClean="0"/>
              <a:t>de </a:t>
            </a:r>
            <a:r>
              <a:rPr lang="en-US" dirty="0" err="1"/>
              <a:t>Efraín</a:t>
            </a:r>
            <a:r>
              <a:rPr lang="en-US" dirty="0"/>
              <a:t> </a:t>
            </a:r>
            <a:r>
              <a:rPr lang="en-US" dirty="0" smtClean="0"/>
              <a:t>(¿?)</a:t>
            </a:r>
            <a:endParaRPr lang="en-US" dirty="0"/>
          </a:p>
          <a:p>
            <a:pPr marL="520700" lvl="1" algn="l" rtl="0">
              <a:tabLst>
                <a:tab pos="4343400" algn="l"/>
              </a:tabLst>
            </a:pPr>
            <a:r>
              <a:rPr lang="en-US" dirty="0"/>
              <a:t>Isacar y Zabulón (18-19) – comercio/recursos del mar y la arena</a:t>
            </a:r>
          </a:p>
          <a:p>
            <a:pPr marL="520700" lvl="1" algn="l" rtl="0">
              <a:tabLst>
                <a:tab pos="4343400" algn="l"/>
              </a:tabLst>
            </a:pPr>
            <a:r>
              <a:rPr lang="en-US" dirty="0"/>
              <a:t>Gad (20) – la mejor tierra, </a:t>
            </a:r>
            <a:r>
              <a:rPr lang="en-US" dirty="0" err="1" smtClean="0"/>
              <a:t>ejecuta</a:t>
            </a:r>
            <a:r>
              <a:rPr lang="en-US" dirty="0" smtClean="0"/>
              <a:t> la </a:t>
            </a:r>
            <a:r>
              <a:rPr lang="en-US" dirty="0"/>
              <a:t>voluntad de Jehová</a:t>
            </a:r>
          </a:p>
          <a:p>
            <a:pPr marL="520700" lvl="1" algn="l" rtl="0">
              <a:tabLst>
                <a:tab pos="4343400" algn="l"/>
              </a:tabLst>
            </a:pPr>
            <a:r>
              <a:rPr lang="en-US" dirty="0"/>
              <a:t>Dan (22) – cachorro de león</a:t>
            </a:r>
          </a:p>
          <a:p>
            <a:pPr marL="520700" lvl="1" algn="l" rtl="0">
              <a:tabLst>
                <a:tab pos="4343400" algn="l"/>
              </a:tabLst>
            </a:pPr>
            <a:r>
              <a:rPr lang="en-US" dirty="0"/>
              <a:t>Neftalí (23) – bendición abundante, </a:t>
            </a:r>
            <a:r>
              <a:rPr lang="en-US" dirty="0" err="1" smtClean="0"/>
              <a:t>toma</a:t>
            </a:r>
            <a:r>
              <a:rPr lang="en-US" dirty="0" smtClean="0"/>
              <a:t> </a:t>
            </a:r>
            <a:r>
              <a:rPr lang="en-US" dirty="0" err="1" smtClean="0"/>
              <a:t>posesi</a:t>
            </a:r>
            <a:r>
              <a:rPr lang="en-US" dirty="0" err="1" smtClean="0"/>
              <a:t>ón</a:t>
            </a:r>
            <a:r>
              <a:rPr lang="en-US" dirty="0" smtClean="0"/>
              <a:t> del </a:t>
            </a:r>
            <a:r>
              <a:rPr lang="en-US" dirty="0" err="1" smtClean="0"/>
              <a:t>lago</a:t>
            </a:r>
            <a:endParaRPr lang="en-US" dirty="0"/>
          </a:p>
          <a:p>
            <a:pPr marL="520700" lvl="1" algn="l" rtl="0">
              <a:tabLst>
                <a:tab pos="4343400" algn="l"/>
              </a:tabLst>
            </a:pPr>
            <a:r>
              <a:rPr lang="en-US" dirty="0"/>
              <a:t>Aser (24-25) – favorecido, fortificado, fuerte</a:t>
            </a:r>
          </a:p>
          <a:p>
            <a:pPr lvl="1" algn="l" rtl="0"/>
            <a:endParaRPr lang="en-US" dirty="0"/>
          </a:p>
        </p:txBody>
      </p:sp>
      <p:sp>
        <p:nvSpPr>
          <p:cNvPr id="4" name="Footer Placeholder 3"/>
          <p:cNvSpPr>
            <a:spLocks noGrp="1"/>
          </p:cNvSpPr>
          <p:nvPr>
            <p:ph type="ftr" sz="quarter" idx="11"/>
          </p:nvPr>
        </p:nvSpPr>
        <p:spPr/>
        <p:txBody>
          <a:bodyPr/>
          <a:lstStyle/>
          <a:p>
            <a:pPr algn="l" rtl="0"/>
            <a:r>
              <a:rPr lang="en-US"/>
              <a:t>Otoño 2016 – Embry Hills</a:t>
            </a:r>
            <a:endParaRPr lang="en-US" dirty="0"/>
          </a:p>
        </p:txBody>
      </p:sp>
      <p:sp>
        <p:nvSpPr>
          <p:cNvPr id="5" name="Slide Number Placeholder 4"/>
          <p:cNvSpPr>
            <a:spLocks noGrp="1"/>
          </p:cNvSpPr>
          <p:nvPr>
            <p:ph type="sldNum" sz="quarter" idx="12"/>
          </p:nvPr>
        </p:nvSpPr>
        <p:spPr/>
        <p:txBody>
          <a:bodyPr/>
          <a:lstStyle/>
          <a:p>
            <a:pPr algn="l" rtl="0"/>
            <a:fld id="{0EA2A63B-FBD4-445B-90B6-CB2DE89400B4}" type="slidenum">
              <a:rPr lang="en-US" smtClean="0"/>
              <a:pPr algn="l" rtl="0"/>
              <a:t>91</a:t>
            </a:fld>
            <a:endParaRPr lang="en-US"/>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pic>
        <p:nvPicPr>
          <p:cNvPr id="9" name="Picture 8"/>
          <p:cNvPicPr>
            <a:picLocks noChangeAspect="1"/>
          </p:cNvPicPr>
          <p:nvPr/>
        </p:nvPicPr>
        <p:blipFill>
          <a:blip r:embed="rId4"/>
          <a:stretch>
            <a:fillRect/>
          </a:stretch>
        </p:blipFill>
        <p:spPr>
          <a:xfrm>
            <a:off x="8305800" y="733148"/>
            <a:ext cx="3805410" cy="5791200"/>
          </a:xfrm>
          <a:prstGeom prst="rect">
            <a:avLst/>
          </a:prstGeom>
        </p:spPr>
      </p:pic>
    </p:spTree>
    <p:extLst>
      <p:ext uri="{BB962C8B-B14F-4D97-AF65-F5344CB8AC3E}">
        <p14:creationId xmlns:p14="http://schemas.microsoft.com/office/powerpoint/2010/main" val="322092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t>Capítulo 34 – Preguntas</a:t>
            </a:r>
          </a:p>
        </p:txBody>
      </p:sp>
      <p:sp>
        <p:nvSpPr>
          <p:cNvPr id="3" name="Content Placeholder 2"/>
          <p:cNvSpPr>
            <a:spLocks noGrp="1"/>
          </p:cNvSpPr>
          <p:nvPr>
            <p:ph idx="1"/>
          </p:nvPr>
        </p:nvSpPr>
        <p:spPr>
          <a:xfrm>
            <a:off x="204556" y="762000"/>
            <a:ext cx="11682644" cy="6024562"/>
          </a:xfrm>
        </p:spPr>
        <p:txBody>
          <a:bodyPr>
            <a:normAutofit fontScale="92500" lnSpcReduction="10000"/>
          </a:bodyPr>
          <a:lstStyle/>
          <a:p>
            <a:pPr marL="0" indent="0" algn="l" rtl="0">
              <a:spcBef>
                <a:spcPts val="0"/>
              </a:spcBef>
              <a:spcAft>
                <a:spcPts val="600"/>
              </a:spcAft>
              <a:buNone/>
            </a:pPr>
            <a:r>
              <a:rPr lang="en-US" b="1" dirty="0"/>
              <a:t>¿Tiempo de redacción del capítulo 34?</a:t>
            </a:r>
          </a:p>
          <a:p>
            <a:pPr marL="342900" lvl="1" algn="l" rtl="0">
              <a:spcBef>
                <a:spcPts val="0"/>
              </a:spcBef>
              <a:spcAft>
                <a:spcPts val="600"/>
              </a:spcAft>
            </a:pPr>
            <a:r>
              <a:rPr lang="en-US" dirty="0"/>
              <a:t>34:1 toda la </a:t>
            </a:r>
            <a:r>
              <a:rPr lang="en-US" dirty="0" err="1" smtClean="0"/>
              <a:t>tierra</a:t>
            </a:r>
            <a:r>
              <a:rPr lang="en-US" dirty="0" smtClean="0"/>
              <a:t>: </a:t>
            </a:r>
            <a:r>
              <a:rPr lang="en-US" dirty="0"/>
              <a:t>de </a:t>
            </a:r>
            <a:r>
              <a:rPr lang="en-US" dirty="0" err="1" smtClean="0"/>
              <a:t>Galaad</a:t>
            </a:r>
            <a:r>
              <a:rPr lang="en-US" b="1" dirty="0">
                <a:solidFill>
                  <a:srgbClr val="0000CC"/>
                </a:solidFill>
              </a:rPr>
              <a:t> </a:t>
            </a:r>
            <a:r>
              <a:rPr lang="en-US" b="1" dirty="0" smtClean="0">
                <a:solidFill>
                  <a:srgbClr val="0000CC"/>
                </a:solidFill>
              </a:rPr>
              <a:t>hasta </a:t>
            </a:r>
            <a:r>
              <a:rPr lang="en-US" b="1" dirty="0">
                <a:solidFill>
                  <a:srgbClr val="0000CC"/>
                </a:solidFill>
              </a:rPr>
              <a:t>Dan</a:t>
            </a:r>
            <a:r>
              <a:rPr lang="en-US" dirty="0"/>
              <a:t>…</a:t>
            </a:r>
          </a:p>
          <a:p>
            <a:pPr marL="342900" lvl="1" algn="l" rtl="0">
              <a:spcBef>
                <a:spcPts val="0"/>
              </a:spcBef>
              <a:spcAft>
                <a:spcPts val="600"/>
              </a:spcAft>
            </a:pPr>
            <a:r>
              <a:rPr lang="en-US" dirty="0"/>
              <a:t>34:6 – nadie conoce </a:t>
            </a:r>
            <a:r>
              <a:rPr lang="en-US" dirty="0" err="1"/>
              <a:t>su</a:t>
            </a:r>
            <a:r>
              <a:rPr lang="en-US" dirty="0"/>
              <a:t> </a:t>
            </a:r>
            <a:r>
              <a:rPr lang="en-US" dirty="0" err="1" smtClean="0"/>
              <a:t>sepulcro</a:t>
            </a:r>
            <a:r>
              <a:rPr lang="en-US" dirty="0" smtClean="0"/>
              <a:t> </a:t>
            </a:r>
            <a:r>
              <a:rPr lang="en-US" b="1" dirty="0" smtClean="0">
                <a:solidFill>
                  <a:srgbClr val="0000CC"/>
                </a:solidFill>
              </a:rPr>
              <a:t>hasta hoy</a:t>
            </a:r>
            <a:endParaRPr lang="en-US" b="1" dirty="0">
              <a:solidFill>
                <a:srgbClr val="0000CC"/>
              </a:solidFill>
            </a:endParaRPr>
          </a:p>
          <a:p>
            <a:pPr marL="342900" lvl="1">
              <a:spcBef>
                <a:spcPts val="0"/>
              </a:spcBef>
              <a:spcAft>
                <a:spcPts val="600"/>
              </a:spcAft>
            </a:pPr>
            <a:r>
              <a:rPr lang="en-US" dirty="0"/>
              <a:t>34:9 – </a:t>
            </a:r>
            <a:r>
              <a:rPr lang="en-US" dirty="0" smtClean="0"/>
              <a:t>y </a:t>
            </a:r>
            <a:r>
              <a:rPr lang="en-US" dirty="0" err="1" smtClean="0"/>
              <a:t>Josué</a:t>
            </a:r>
            <a:r>
              <a:rPr lang="en-US" dirty="0" smtClean="0"/>
              <a:t>…</a:t>
            </a:r>
            <a:r>
              <a:rPr lang="es-ES" b="1" dirty="0">
                <a:solidFill>
                  <a:srgbClr val="0000CC"/>
                </a:solidFill>
              </a:rPr>
              <a:t>hicieron tal como el SEÑOR había mandado a </a:t>
            </a:r>
            <a:r>
              <a:rPr lang="es-ES" b="1" dirty="0" smtClean="0">
                <a:solidFill>
                  <a:srgbClr val="0000CC"/>
                </a:solidFill>
              </a:rPr>
              <a:t>Moisés</a:t>
            </a:r>
            <a:r>
              <a:rPr lang="es-ES" b="1" dirty="0">
                <a:solidFill>
                  <a:srgbClr val="0000CC"/>
                </a:solidFill>
              </a:rPr>
              <a:t> </a:t>
            </a:r>
            <a:endParaRPr lang="es-ES" b="1" dirty="0" smtClean="0">
              <a:solidFill>
                <a:srgbClr val="0000CC"/>
              </a:solidFill>
            </a:endParaRPr>
          </a:p>
          <a:p>
            <a:pPr marL="342900" lvl="1">
              <a:spcBef>
                <a:spcPts val="0"/>
              </a:spcBef>
              <a:spcAft>
                <a:spcPts val="600"/>
              </a:spcAft>
            </a:pPr>
            <a:r>
              <a:rPr lang="en-US" dirty="0" smtClean="0"/>
              <a:t>34:10 –</a:t>
            </a:r>
            <a:r>
              <a:rPr lang="en-US" b="1" dirty="0">
                <a:solidFill>
                  <a:srgbClr val="0000CC"/>
                </a:solidFill>
              </a:rPr>
              <a:t> </a:t>
            </a:r>
            <a:r>
              <a:rPr lang="en-US" b="1" dirty="0" err="1" smtClean="0">
                <a:solidFill>
                  <a:srgbClr val="0000CC"/>
                </a:solidFill>
              </a:rPr>
              <a:t>Desde</a:t>
            </a:r>
            <a:r>
              <a:rPr lang="en-US" b="1" dirty="0" smtClean="0">
                <a:solidFill>
                  <a:srgbClr val="0000CC"/>
                </a:solidFill>
              </a:rPr>
              <a:t> </a:t>
            </a:r>
            <a:r>
              <a:rPr lang="en-US" b="1" dirty="0" err="1" smtClean="0">
                <a:solidFill>
                  <a:srgbClr val="0000CC"/>
                </a:solidFill>
              </a:rPr>
              <a:t>entonces</a:t>
            </a:r>
            <a:r>
              <a:rPr lang="en-US" b="1" dirty="0" smtClean="0">
                <a:solidFill>
                  <a:srgbClr val="0000CC"/>
                </a:solidFill>
              </a:rPr>
              <a:t> </a:t>
            </a:r>
            <a:r>
              <a:rPr lang="es-ES" dirty="0"/>
              <a:t>no ha vuelto a surgir en Israel un profeta como </a:t>
            </a:r>
            <a:r>
              <a:rPr lang="es-ES" dirty="0" smtClean="0"/>
              <a:t>Moisés</a:t>
            </a:r>
            <a:endParaRPr lang="en-US" dirty="0" smtClean="0"/>
          </a:p>
          <a:p>
            <a:pPr marL="0" indent="0" algn="l" rtl="0">
              <a:spcBef>
                <a:spcPts val="0"/>
              </a:spcBef>
              <a:spcAft>
                <a:spcPts val="600"/>
              </a:spcAft>
              <a:buNone/>
            </a:pPr>
            <a:r>
              <a:rPr lang="en-US" b="1" dirty="0" smtClean="0"/>
              <a:t>¿</a:t>
            </a:r>
            <a:r>
              <a:rPr lang="en-US" b="1" dirty="0" err="1" smtClean="0"/>
              <a:t>Cómo</a:t>
            </a:r>
            <a:r>
              <a:rPr lang="en-US" b="1" dirty="0" smtClean="0"/>
              <a:t> </a:t>
            </a:r>
            <a:r>
              <a:rPr lang="en-US" b="1" dirty="0" err="1" smtClean="0"/>
              <a:t>vio</a:t>
            </a:r>
            <a:r>
              <a:rPr lang="en-US" b="1" dirty="0" smtClean="0"/>
              <a:t> </a:t>
            </a:r>
            <a:r>
              <a:rPr lang="en-US" b="1" dirty="0" err="1" smtClean="0"/>
              <a:t>Moisés</a:t>
            </a:r>
            <a:r>
              <a:rPr lang="en-US" b="1" dirty="0" smtClean="0"/>
              <a:t> </a:t>
            </a:r>
            <a:r>
              <a:rPr lang="en-US" b="1" dirty="0" err="1" smtClean="0"/>
              <a:t>toda</a:t>
            </a:r>
            <a:r>
              <a:rPr lang="en-US" b="1" dirty="0" smtClean="0"/>
              <a:t> la </a:t>
            </a:r>
            <a:r>
              <a:rPr lang="en-US" b="1" dirty="0" err="1" smtClean="0"/>
              <a:t>tierra</a:t>
            </a:r>
            <a:r>
              <a:rPr lang="en-US" b="1" dirty="0" smtClean="0"/>
              <a:t>?</a:t>
            </a:r>
          </a:p>
          <a:p>
            <a:pPr marL="342900" lvl="1" algn="l" rtl="0">
              <a:spcBef>
                <a:spcPts val="0"/>
              </a:spcBef>
              <a:spcAft>
                <a:spcPts val="600"/>
              </a:spcAft>
            </a:pPr>
            <a:r>
              <a:rPr lang="en-US" dirty="0" smtClean="0"/>
              <a:t>34:1 </a:t>
            </a:r>
            <a:r>
              <a:rPr lang="en-US" dirty="0"/>
              <a:t>– </a:t>
            </a:r>
            <a:r>
              <a:rPr lang="en-US" dirty="0" smtClean="0"/>
              <a:t>Y </a:t>
            </a:r>
            <a:r>
              <a:rPr lang="en-US" b="1" dirty="0" smtClean="0">
                <a:solidFill>
                  <a:srgbClr val="0000CC"/>
                </a:solidFill>
              </a:rPr>
              <a:t>el SEÑOR le </a:t>
            </a:r>
            <a:r>
              <a:rPr lang="en-US" b="1" dirty="0" err="1" smtClean="0">
                <a:solidFill>
                  <a:srgbClr val="0000CC"/>
                </a:solidFill>
              </a:rPr>
              <a:t>mostró</a:t>
            </a:r>
            <a:r>
              <a:rPr lang="en-US" b="1" dirty="0" smtClean="0">
                <a:solidFill>
                  <a:srgbClr val="0000CC"/>
                </a:solidFill>
              </a:rPr>
              <a:t> </a:t>
            </a:r>
            <a:r>
              <a:rPr lang="en-US" dirty="0" err="1" smtClean="0"/>
              <a:t>toda</a:t>
            </a:r>
            <a:r>
              <a:rPr lang="en-US" dirty="0" smtClean="0"/>
              <a:t> </a:t>
            </a:r>
            <a:r>
              <a:rPr lang="en-US" dirty="0"/>
              <a:t>la tierra…</a:t>
            </a:r>
          </a:p>
          <a:p>
            <a:pPr marL="342900" lvl="1" algn="l" rtl="0">
              <a:spcBef>
                <a:spcPts val="0"/>
              </a:spcBef>
              <a:spcAft>
                <a:spcPts val="600"/>
              </a:spcAft>
            </a:pPr>
            <a:r>
              <a:rPr lang="en-US" dirty="0"/>
              <a:t>34:4 </a:t>
            </a:r>
            <a:r>
              <a:rPr lang="en-US" dirty="0" smtClean="0"/>
              <a:t>– </a:t>
            </a:r>
            <a:r>
              <a:rPr lang="en-US" b="1" dirty="0" err="1" smtClean="0">
                <a:solidFill>
                  <a:srgbClr val="0000CC"/>
                </a:solidFill>
              </a:rPr>
              <a:t>Te</a:t>
            </a:r>
            <a:r>
              <a:rPr lang="en-US" b="1" dirty="0" smtClean="0">
                <a:solidFill>
                  <a:srgbClr val="0000CC"/>
                </a:solidFill>
              </a:rPr>
              <a:t> he </a:t>
            </a:r>
            <a:r>
              <a:rPr lang="en-US" b="1" dirty="0" err="1" smtClean="0">
                <a:solidFill>
                  <a:srgbClr val="0000CC"/>
                </a:solidFill>
              </a:rPr>
              <a:t>permitido</a:t>
            </a:r>
            <a:r>
              <a:rPr lang="en-US" b="1" dirty="0" smtClean="0">
                <a:solidFill>
                  <a:srgbClr val="0000CC"/>
                </a:solidFill>
              </a:rPr>
              <a:t> </a:t>
            </a:r>
            <a:r>
              <a:rPr lang="en-US" b="1" dirty="0" err="1" smtClean="0">
                <a:solidFill>
                  <a:srgbClr val="0000CC"/>
                </a:solidFill>
              </a:rPr>
              <a:t>verla</a:t>
            </a:r>
            <a:r>
              <a:rPr lang="en-US" b="1" dirty="0" smtClean="0">
                <a:solidFill>
                  <a:srgbClr val="0000CC"/>
                </a:solidFill>
              </a:rPr>
              <a:t> </a:t>
            </a:r>
            <a:r>
              <a:rPr lang="en-US" dirty="0" smtClean="0"/>
              <a:t>con </a:t>
            </a:r>
            <a:r>
              <a:rPr lang="en-US" dirty="0"/>
              <a:t>tus ojos</a:t>
            </a:r>
          </a:p>
          <a:p>
            <a:pPr marL="0" indent="0" algn="l" rtl="0">
              <a:spcBef>
                <a:spcPts val="0"/>
              </a:spcBef>
              <a:spcAft>
                <a:spcPts val="600"/>
              </a:spcAft>
              <a:buNone/>
            </a:pPr>
            <a:r>
              <a:rPr lang="en-US" b="1" dirty="0" smtClean="0"/>
              <a:t>¿</a:t>
            </a:r>
            <a:r>
              <a:rPr lang="en-US" b="1" dirty="0" err="1" smtClean="0"/>
              <a:t>Mató</a:t>
            </a:r>
            <a:r>
              <a:rPr lang="en-US" b="1" dirty="0" smtClean="0"/>
              <a:t> Dios a </a:t>
            </a:r>
            <a:r>
              <a:rPr lang="en-US" b="1" dirty="0"/>
              <a:t>Moisés?</a:t>
            </a:r>
          </a:p>
          <a:p>
            <a:pPr marL="342900" lvl="1">
              <a:spcBef>
                <a:spcPts val="0"/>
              </a:spcBef>
              <a:spcAft>
                <a:spcPts val="600"/>
              </a:spcAft>
            </a:pPr>
            <a:r>
              <a:rPr lang="en-US" dirty="0"/>
              <a:t>31:14 – </a:t>
            </a:r>
            <a:r>
              <a:rPr lang="es-ES" dirty="0"/>
              <a:t>Entonces el SEÑOR dijo a Moisés: </a:t>
            </a:r>
            <a:r>
              <a:rPr lang="es-ES" b="1" dirty="0">
                <a:solidFill>
                  <a:srgbClr val="0000CC"/>
                </a:solidFill>
              </a:rPr>
              <a:t>«El tiempo de tu muerte está </a:t>
            </a:r>
            <a:r>
              <a:rPr lang="es-ES" b="1" dirty="0" smtClean="0">
                <a:solidFill>
                  <a:srgbClr val="0000CC"/>
                </a:solidFill>
              </a:rPr>
              <a:t>cerca</a:t>
            </a:r>
            <a:r>
              <a:rPr lang="es-ES" dirty="0" smtClean="0"/>
              <a:t>…”</a:t>
            </a:r>
            <a:endParaRPr lang="en-US" dirty="0"/>
          </a:p>
          <a:p>
            <a:pPr marL="342900" lvl="1">
              <a:spcBef>
                <a:spcPts val="0"/>
              </a:spcBef>
              <a:spcAft>
                <a:spcPts val="600"/>
              </a:spcAft>
            </a:pPr>
            <a:r>
              <a:rPr lang="en-US" dirty="0" smtClean="0"/>
              <a:t>32:48-50 </a:t>
            </a:r>
            <a:r>
              <a:rPr lang="en-US" dirty="0"/>
              <a:t>– </a:t>
            </a:r>
            <a:r>
              <a:rPr lang="es-ES" dirty="0"/>
              <a:t>En aquel mismo día, el SEÑOR le dijo a Moisés: </a:t>
            </a:r>
            <a:r>
              <a:rPr lang="es-ES" dirty="0" smtClean="0"/>
              <a:t>«</a:t>
            </a:r>
            <a:r>
              <a:rPr lang="es-ES" b="1" dirty="0">
                <a:solidFill>
                  <a:srgbClr val="0000CC"/>
                </a:solidFill>
              </a:rPr>
              <a:t>Sube a estos montes </a:t>
            </a:r>
            <a:r>
              <a:rPr lang="es-ES" dirty="0"/>
              <a:t>de </a:t>
            </a:r>
            <a:r>
              <a:rPr lang="es-ES" dirty="0" err="1"/>
              <a:t>Abarim</a:t>
            </a:r>
            <a:r>
              <a:rPr lang="es-ES" dirty="0"/>
              <a:t>, al monte </a:t>
            </a:r>
            <a:r>
              <a:rPr lang="es-ES" dirty="0" err="1"/>
              <a:t>Nebo</a:t>
            </a:r>
            <a:r>
              <a:rPr lang="es-ES" dirty="0"/>
              <a:t>, que está en la tierra de </a:t>
            </a:r>
            <a:r>
              <a:rPr lang="es-ES" dirty="0" err="1"/>
              <a:t>Moab</a:t>
            </a:r>
            <a:r>
              <a:rPr lang="es-ES" dirty="0"/>
              <a:t> frente a Jericó, y mira hacia la tierra de Canaán, la cual doy en posesión a los israelitas. </a:t>
            </a:r>
            <a:r>
              <a:rPr lang="es-ES" b="1" dirty="0" smtClean="0">
                <a:solidFill>
                  <a:srgbClr val="0000CC"/>
                </a:solidFill>
              </a:rPr>
              <a:t>Morirás </a:t>
            </a:r>
            <a:r>
              <a:rPr lang="es-ES" b="1" dirty="0">
                <a:solidFill>
                  <a:srgbClr val="0000CC"/>
                </a:solidFill>
              </a:rPr>
              <a:t>en el monte al cual subes</a:t>
            </a:r>
            <a:r>
              <a:rPr lang="es-ES" dirty="0"/>
              <a:t>, y serás reunido a tu </a:t>
            </a:r>
            <a:r>
              <a:rPr lang="es-ES" dirty="0" smtClean="0"/>
              <a:t>pueblo</a:t>
            </a:r>
            <a:r>
              <a:rPr lang="es-ES" dirty="0"/>
              <a:t> </a:t>
            </a:r>
            <a:r>
              <a:rPr lang="en-US" dirty="0" smtClean="0"/>
              <a:t>…”.</a:t>
            </a:r>
            <a:endParaRPr lang="en-US" dirty="0"/>
          </a:p>
          <a:p>
            <a:pPr marL="342900" lvl="1">
              <a:spcBef>
                <a:spcPts val="0"/>
              </a:spcBef>
              <a:spcAft>
                <a:spcPts val="600"/>
              </a:spcAft>
            </a:pPr>
            <a:r>
              <a:rPr lang="en-US" dirty="0"/>
              <a:t>34:5 </a:t>
            </a:r>
            <a:r>
              <a:rPr lang="es-ES" dirty="0"/>
              <a:t>Y </a:t>
            </a:r>
            <a:r>
              <a:rPr lang="es-ES" b="1" dirty="0">
                <a:solidFill>
                  <a:srgbClr val="0000CC"/>
                </a:solidFill>
              </a:rPr>
              <a:t>allí murió</a:t>
            </a:r>
            <a:r>
              <a:rPr lang="es-ES" dirty="0"/>
              <a:t> Moisés, siervo del SEÑOR, en la tierra de </a:t>
            </a:r>
            <a:r>
              <a:rPr lang="es-ES" dirty="0" err="1"/>
              <a:t>Moab</a:t>
            </a:r>
            <a:r>
              <a:rPr lang="es-ES" dirty="0"/>
              <a:t>, </a:t>
            </a:r>
            <a:r>
              <a:rPr lang="es-ES" b="1" dirty="0">
                <a:solidFill>
                  <a:srgbClr val="0000CC"/>
                </a:solidFill>
              </a:rPr>
              <a:t>conforme a la palabra del SEÑOR</a:t>
            </a:r>
            <a:r>
              <a:rPr lang="es-ES" dirty="0"/>
              <a:t>. </a:t>
            </a:r>
            <a:endParaRPr lang="es-ES" dirty="0" smtClean="0"/>
          </a:p>
          <a:p>
            <a:pPr marL="342900" lvl="1">
              <a:spcBef>
                <a:spcPts val="0"/>
              </a:spcBef>
              <a:spcAft>
                <a:spcPts val="600"/>
              </a:spcAft>
            </a:pPr>
            <a:r>
              <a:rPr lang="en-US" dirty="0" smtClean="0"/>
              <a:t>34:7 </a:t>
            </a:r>
            <a:r>
              <a:rPr lang="en-US" dirty="0"/>
              <a:t>– </a:t>
            </a:r>
            <a:r>
              <a:rPr lang="es-ES" dirty="0"/>
              <a:t>Aunque Moisés tenía 120 años cuando murió, </a:t>
            </a:r>
            <a:r>
              <a:rPr lang="es-ES" b="1" dirty="0">
                <a:solidFill>
                  <a:srgbClr val="0000CC"/>
                </a:solidFill>
              </a:rPr>
              <a:t>no se habían apagado sus ojos, ni había perdido su vigor</a:t>
            </a:r>
            <a:r>
              <a:rPr lang="es-ES" dirty="0"/>
              <a:t>. </a:t>
            </a:r>
            <a:endParaRPr lang="en-US" dirty="0"/>
          </a:p>
        </p:txBody>
      </p:sp>
      <p:sp>
        <p:nvSpPr>
          <p:cNvPr id="4" name="Footer Placeholder 3"/>
          <p:cNvSpPr>
            <a:spLocks noGrp="1"/>
          </p:cNvSpPr>
          <p:nvPr>
            <p:ph type="ftr" sz="quarter" idx="11"/>
          </p:nvPr>
        </p:nvSpPr>
        <p:spPr/>
        <p:txBody>
          <a:bodyPr/>
          <a:lstStyle/>
          <a:p>
            <a:pPr algn="l" rtl="0"/>
            <a:r>
              <a:rPr lang="en-US"/>
              <a:t>Otoño 2016 – Embry Hills</a:t>
            </a:r>
            <a:endParaRPr lang="en-US" dirty="0"/>
          </a:p>
        </p:txBody>
      </p:sp>
      <p:sp>
        <p:nvSpPr>
          <p:cNvPr id="5" name="Slide Number Placeholder 4"/>
          <p:cNvSpPr>
            <a:spLocks noGrp="1"/>
          </p:cNvSpPr>
          <p:nvPr>
            <p:ph type="sldNum" sz="quarter" idx="12"/>
          </p:nvPr>
        </p:nvSpPr>
        <p:spPr/>
        <p:txBody>
          <a:bodyPr/>
          <a:lstStyle/>
          <a:p>
            <a:pPr algn="l" rtl="0"/>
            <a:fld id="{0EA2A63B-FBD4-445B-90B6-CB2DE89400B4}" type="slidenum">
              <a:rPr lang="en-US" smtClean="0"/>
              <a:pPr algn="l" rtl="0"/>
              <a:t>92</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Tree>
    <p:extLst>
      <p:ext uri="{BB962C8B-B14F-4D97-AF65-F5344CB8AC3E}">
        <p14:creationId xmlns:p14="http://schemas.microsoft.com/office/powerpoint/2010/main" val="232984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err="1" smtClean="0"/>
              <a:t>Urim</a:t>
            </a:r>
            <a:r>
              <a:rPr lang="en-US" dirty="0" smtClean="0"/>
              <a:t> y </a:t>
            </a:r>
            <a:r>
              <a:rPr lang="en-US" dirty="0" err="1" smtClean="0"/>
              <a:t>tumim</a:t>
            </a:r>
            <a:endParaRPr lang="en-US" dirty="0"/>
          </a:p>
        </p:txBody>
      </p:sp>
      <p:sp>
        <p:nvSpPr>
          <p:cNvPr id="3" name="Content Placeholder 2"/>
          <p:cNvSpPr>
            <a:spLocks noGrp="1"/>
          </p:cNvSpPr>
          <p:nvPr>
            <p:ph idx="1"/>
          </p:nvPr>
        </p:nvSpPr>
        <p:spPr>
          <a:xfrm>
            <a:off x="228969" y="838201"/>
            <a:ext cx="11734431" cy="5883274"/>
          </a:xfrm>
        </p:spPr>
        <p:txBody>
          <a:bodyPr>
            <a:normAutofit fontScale="92500" lnSpcReduction="20000"/>
          </a:bodyPr>
          <a:lstStyle/>
          <a:p>
            <a:pPr marL="0" indent="0" algn="l" rtl="0">
              <a:buNone/>
            </a:pPr>
            <a:r>
              <a:rPr lang="en-US" b="1" dirty="0"/>
              <a:t>Palabras</a:t>
            </a:r>
            <a:r>
              <a:rPr lang="en-US" dirty="0"/>
              <a:t>: Literalmente "Luz" y "Perfecciones" (puede ser luz/oscuridad o maldición/bendición)</a:t>
            </a:r>
          </a:p>
          <a:p>
            <a:pPr marL="0" indent="0" algn="l" rtl="0">
              <a:buNone/>
            </a:pPr>
            <a:r>
              <a:rPr lang="en-US" b="1" dirty="0" err="1" smtClean="0"/>
              <a:t>Información</a:t>
            </a:r>
            <a:r>
              <a:rPr lang="en-US" b="1" dirty="0" smtClean="0"/>
              <a:t> </a:t>
            </a:r>
            <a:r>
              <a:rPr lang="en-US" b="1" dirty="0" err="1" smtClean="0"/>
              <a:t>en</a:t>
            </a:r>
            <a:r>
              <a:rPr lang="en-US" b="1" dirty="0" smtClean="0"/>
              <a:t> </a:t>
            </a:r>
            <a:r>
              <a:rPr lang="en-US" b="1" dirty="0"/>
              <a:t>la </a:t>
            </a:r>
            <a:r>
              <a:rPr lang="en-US" b="1" dirty="0" err="1" smtClean="0"/>
              <a:t>Biblia</a:t>
            </a:r>
            <a:r>
              <a:rPr lang="en-US" dirty="0"/>
              <a:t>:</a:t>
            </a:r>
          </a:p>
          <a:p>
            <a:r>
              <a:rPr lang="es-ES" dirty="0"/>
              <a:t>Pondrás en el pectoral del juicio el </a:t>
            </a:r>
            <a:r>
              <a:rPr lang="es-ES" dirty="0" err="1">
                <a:solidFill>
                  <a:srgbClr val="0000CC"/>
                </a:solidFill>
              </a:rPr>
              <a:t>Urim</a:t>
            </a:r>
            <a:r>
              <a:rPr lang="es-ES" dirty="0"/>
              <a:t> y el </a:t>
            </a:r>
            <a:r>
              <a:rPr lang="es-ES" dirty="0" err="1">
                <a:solidFill>
                  <a:srgbClr val="0000CC"/>
                </a:solidFill>
              </a:rPr>
              <a:t>Tumim</a:t>
            </a:r>
            <a:r>
              <a:rPr lang="es-ES" dirty="0"/>
              <a:t>, y estarán sobre el corazón de Aarón cuando entre a la presencia del SEÑOR. Aarón llevará continuamente el juicio de los israelitas sobre su corazón delante del SEÑOR. </a:t>
            </a:r>
            <a:r>
              <a:rPr lang="en-US" dirty="0" smtClean="0"/>
              <a:t>(</a:t>
            </a:r>
            <a:r>
              <a:rPr lang="en-US" dirty="0" err="1"/>
              <a:t>É</a:t>
            </a:r>
            <a:r>
              <a:rPr lang="en-US" dirty="0" err="1" smtClean="0"/>
              <a:t>x</a:t>
            </a:r>
            <a:r>
              <a:rPr lang="en-US" dirty="0" smtClean="0"/>
              <a:t> </a:t>
            </a:r>
            <a:r>
              <a:rPr lang="en-US" dirty="0"/>
              <a:t>28:30)</a:t>
            </a:r>
          </a:p>
          <a:p>
            <a:r>
              <a:rPr lang="es-ES" dirty="0"/>
              <a:t>Él se presentará delante del sacerdote Eleazar, quien consultará por él por medio del juicio del </a:t>
            </a:r>
            <a:r>
              <a:rPr lang="es-ES" dirty="0" err="1">
                <a:solidFill>
                  <a:srgbClr val="0000CC"/>
                </a:solidFill>
              </a:rPr>
              <a:t>Urim</a:t>
            </a:r>
            <a:r>
              <a:rPr lang="es-ES" dirty="0"/>
              <a:t> delante del SEÑOR. A su palabra saldrán y a su palabra entrarán, él y todos los israelitas con él, es decir, toda la </a:t>
            </a:r>
            <a:r>
              <a:rPr lang="es-ES" dirty="0" smtClean="0"/>
              <a:t>congregación.</a:t>
            </a:r>
            <a:r>
              <a:rPr lang="es-ES" dirty="0"/>
              <a:t> </a:t>
            </a:r>
            <a:r>
              <a:rPr lang="es-ES" dirty="0" smtClean="0"/>
              <a:t>(</a:t>
            </a:r>
            <a:r>
              <a:rPr lang="es-ES" dirty="0" err="1" smtClean="0"/>
              <a:t>Núm</a:t>
            </a:r>
            <a:r>
              <a:rPr lang="es-ES" dirty="0" smtClean="0"/>
              <a:t> 27:21</a:t>
            </a:r>
            <a:r>
              <a:rPr lang="en-US" dirty="0" smtClean="0"/>
              <a:t>)</a:t>
            </a:r>
            <a:endParaRPr lang="en-US" dirty="0"/>
          </a:p>
          <a:p>
            <a:r>
              <a:rPr lang="es-ES" dirty="0"/>
              <a:t>Entonces Saúl exclamó: —Señor y Dios de Israel, ¿por qué no has respondido hoy a tu servidor? Si la culpa es mía, o de mi hijo Jonatán, al echar las suertes saldrá el </a:t>
            </a:r>
            <a:r>
              <a:rPr lang="es-ES" dirty="0" err="1">
                <a:solidFill>
                  <a:srgbClr val="0000CC"/>
                </a:solidFill>
              </a:rPr>
              <a:t>Urim</a:t>
            </a:r>
            <a:r>
              <a:rPr lang="es-ES" dirty="0"/>
              <a:t>; pero si la culpa es de Israel, tu pueblo, al echar las suertes saldrá el </a:t>
            </a:r>
            <a:r>
              <a:rPr lang="es-ES" dirty="0" err="1">
                <a:solidFill>
                  <a:srgbClr val="0000CC"/>
                </a:solidFill>
              </a:rPr>
              <a:t>Tumim</a:t>
            </a:r>
            <a:r>
              <a:rPr lang="es-ES" dirty="0"/>
              <a:t>. La suerte cayó sobre Jonatán y Saúl, y el pueblo quedó libre de culpa</a:t>
            </a:r>
            <a:r>
              <a:rPr lang="es-ES" dirty="0" smtClean="0"/>
              <a:t>. </a:t>
            </a:r>
            <a:r>
              <a:rPr lang="en-US" dirty="0" smtClean="0"/>
              <a:t>[</a:t>
            </a:r>
            <a:r>
              <a:rPr lang="en-US" dirty="0"/>
              <a:t>I Sam 14:41, </a:t>
            </a:r>
            <a:r>
              <a:rPr lang="en-US" dirty="0" smtClean="0"/>
              <a:t>DHH</a:t>
            </a:r>
            <a:r>
              <a:rPr lang="en-US" dirty="0" smtClean="0"/>
              <a:t>]</a:t>
            </a:r>
            <a:endParaRPr lang="en-US" dirty="0"/>
          </a:p>
          <a:p>
            <a:r>
              <a:rPr lang="es-ES" dirty="0"/>
              <a:t>Y Saúl consultó al SEÑOR, pero el SEÑOR no le respondió ni por sueños, ni por </a:t>
            </a:r>
            <a:r>
              <a:rPr lang="es-ES" dirty="0" err="1">
                <a:solidFill>
                  <a:srgbClr val="0000CC"/>
                </a:solidFill>
              </a:rPr>
              <a:t>Urim</a:t>
            </a:r>
            <a:r>
              <a:rPr lang="es-ES" dirty="0"/>
              <a:t>, ni por profetas. </a:t>
            </a:r>
            <a:r>
              <a:rPr lang="en-US" dirty="0" smtClean="0"/>
              <a:t>(</a:t>
            </a:r>
            <a:r>
              <a:rPr lang="en-US" dirty="0"/>
              <a:t>I Sam 28:6)</a:t>
            </a:r>
          </a:p>
          <a:p>
            <a:r>
              <a:rPr lang="es-ES" dirty="0"/>
              <a:t>El gobernador les dijo que no comieran de las cosas santísimas hasta que un sacerdote se levantara con </a:t>
            </a:r>
            <a:r>
              <a:rPr lang="es-ES" dirty="0" err="1">
                <a:solidFill>
                  <a:srgbClr val="0000CC"/>
                </a:solidFill>
              </a:rPr>
              <a:t>Urim</a:t>
            </a:r>
            <a:r>
              <a:rPr lang="es-ES" dirty="0"/>
              <a:t> y </a:t>
            </a:r>
            <a:r>
              <a:rPr lang="es-ES" dirty="0" err="1">
                <a:solidFill>
                  <a:srgbClr val="0000CC"/>
                </a:solidFill>
              </a:rPr>
              <a:t>Tumim</a:t>
            </a:r>
            <a:r>
              <a:rPr lang="es-ES" dirty="0"/>
              <a:t>. </a:t>
            </a:r>
            <a:r>
              <a:rPr lang="en-US" dirty="0" smtClean="0"/>
              <a:t>(</a:t>
            </a:r>
            <a:r>
              <a:rPr lang="en-US" dirty="0"/>
              <a:t>Esdras 2:63)</a:t>
            </a:r>
          </a:p>
        </p:txBody>
      </p:sp>
      <p:sp>
        <p:nvSpPr>
          <p:cNvPr id="4" name="Footer Placeholder 3"/>
          <p:cNvSpPr>
            <a:spLocks noGrp="1"/>
          </p:cNvSpPr>
          <p:nvPr>
            <p:ph type="ftr" sz="quarter" idx="11"/>
          </p:nvPr>
        </p:nvSpPr>
        <p:spPr/>
        <p:txBody>
          <a:bodyPr/>
          <a:lstStyle/>
          <a:p>
            <a:pPr algn="l" rtl="0"/>
            <a:r>
              <a:rPr lang="en-US"/>
              <a:t>Otoño 2016 – Embry Hills</a:t>
            </a:r>
            <a:endParaRPr lang="en-US" dirty="0"/>
          </a:p>
        </p:txBody>
      </p:sp>
      <p:sp>
        <p:nvSpPr>
          <p:cNvPr id="5" name="Slide Number Placeholder 4"/>
          <p:cNvSpPr>
            <a:spLocks noGrp="1"/>
          </p:cNvSpPr>
          <p:nvPr>
            <p:ph type="sldNum" sz="quarter" idx="12"/>
          </p:nvPr>
        </p:nvSpPr>
        <p:spPr/>
        <p:txBody>
          <a:bodyPr/>
          <a:lstStyle/>
          <a:p>
            <a:pPr algn="l" rtl="0"/>
            <a:fld id="{0EA2A63B-FBD4-445B-90B6-CB2DE89400B4}" type="slidenum">
              <a:rPr lang="en-US" smtClean="0"/>
              <a:pPr algn="l" rtl="0"/>
              <a:t>93</a:t>
            </a:fld>
            <a:endParaRPr lang="en-US"/>
          </a:p>
        </p:txBody>
      </p:sp>
      <p:sp>
        <p:nvSpPr>
          <p:cNvPr id="6" name="Action Button: Back or Previous 5">
            <a:hlinkClick r:id="rId2" action="ppaction://hlinksldjump" highlightClick="1"/>
          </p:cNvPr>
          <p:cNvSpPr/>
          <p:nvPr/>
        </p:nvSpPr>
        <p:spPr>
          <a:xfrm>
            <a:off x="11430000" y="762000"/>
            <a:ext cx="609600" cy="533400"/>
          </a:xfrm>
          <a:prstGeom prst="actionButtonBackPrevious">
            <a:avLst/>
          </a:prstGeom>
          <a:effectLst>
            <a:outerShdw blurRad="114300" dist="1016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Tree>
    <p:extLst>
      <p:ext uri="{BB962C8B-B14F-4D97-AF65-F5344CB8AC3E}">
        <p14:creationId xmlns:p14="http://schemas.microsoft.com/office/powerpoint/2010/main" val="418205422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228"/>
            <a:ext cx="12192000" cy="684877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Footer Placeholder 1"/>
          <p:cNvSpPr>
            <a:spLocks noGrp="1"/>
          </p:cNvSpPr>
          <p:nvPr>
            <p:ph type="ftr" sz="quarter" idx="11"/>
          </p:nvPr>
        </p:nvSpPr>
        <p:spPr/>
        <p:txBody>
          <a:bodyPr/>
          <a:lstStyle/>
          <a:p>
            <a:pPr algn="l" rtl="0"/>
            <a:r>
              <a:rPr lang="en-US" dirty="0"/>
              <a:t>Otoño 2016 – Embry Hills</a:t>
            </a:r>
          </a:p>
        </p:txBody>
      </p:sp>
      <p:sp>
        <p:nvSpPr>
          <p:cNvPr id="3" name="Slide Number Placeholder 2"/>
          <p:cNvSpPr>
            <a:spLocks noGrp="1"/>
          </p:cNvSpPr>
          <p:nvPr>
            <p:ph type="sldNum" sz="quarter" idx="12"/>
          </p:nvPr>
        </p:nvSpPr>
        <p:spPr/>
        <p:txBody>
          <a:bodyPr/>
          <a:lstStyle/>
          <a:p>
            <a:pPr algn="l" rtl="0"/>
            <a:fld id="{0EA2A63B-FBD4-445B-90B6-CB2DE89400B4}" type="slidenum">
              <a:rPr lang="en-US" smtClean="0"/>
              <a:t>94</a:t>
            </a:fld>
            <a:endParaRPr lang="en-US" dirty="0"/>
          </a:p>
        </p:txBody>
      </p:sp>
      <p:pic>
        <p:nvPicPr>
          <p:cNvPr id="5" name="Picture 4">
            <a:hlinkClick r:id="rId2"/>
          </p:cNvPr>
          <p:cNvPicPr>
            <a:picLocks noChangeAspect="1"/>
          </p:cNvPicPr>
          <p:nvPr/>
        </p:nvPicPr>
        <p:blipFill>
          <a:blip r:embed="rId3"/>
          <a:stretch>
            <a:fillRect/>
          </a:stretch>
        </p:blipFill>
        <p:spPr>
          <a:xfrm>
            <a:off x="1467365" y="29509"/>
            <a:ext cx="9296400" cy="6860528"/>
          </a:xfrm>
          <a:prstGeom prst="rect">
            <a:avLst/>
          </a:prstGeom>
        </p:spPr>
      </p:pic>
      <p:sp>
        <p:nvSpPr>
          <p:cNvPr id="4" name="Rectangle 3"/>
          <p:cNvSpPr/>
          <p:nvPr/>
        </p:nvSpPr>
        <p:spPr>
          <a:xfrm>
            <a:off x="4128511" y="6492813"/>
            <a:ext cx="4330994" cy="338554"/>
          </a:xfrm>
          <a:prstGeom prst="rect">
            <a:avLst/>
          </a:prstGeom>
        </p:spPr>
        <p:txBody>
          <a:bodyPr wrap="none">
            <a:spAutoFit/>
          </a:bodyPr>
          <a:lstStyle/>
          <a:p>
            <a:r>
              <a:rPr lang="en-US" sz="1600" dirty="0">
                <a:solidFill>
                  <a:schemeClr val="bg1"/>
                </a:solidFill>
              </a:rPr>
              <a:t>https://www.youtube.com/watch?v=lq36F3b-S2U</a:t>
            </a:r>
          </a:p>
        </p:txBody>
      </p:sp>
      <p:sp>
        <p:nvSpPr>
          <p:cNvPr id="7" name="TextBox 6"/>
          <p:cNvSpPr txBox="1"/>
          <p:nvPr/>
        </p:nvSpPr>
        <p:spPr>
          <a:xfrm>
            <a:off x="4876800" y="29509"/>
            <a:ext cx="2845651" cy="830997"/>
          </a:xfrm>
          <a:prstGeom prst="rect">
            <a:avLst/>
          </a:prstGeom>
          <a:noFill/>
        </p:spPr>
        <p:txBody>
          <a:bodyPr wrap="none" rtlCol="0">
            <a:spAutoFit/>
          </a:bodyPr>
          <a:lstStyle/>
          <a:p>
            <a:pPr algn="l" rtl="0"/>
            <a:r>
              <a:rPr lang="en-US" sz="4800" b="1" dirty="0" err="1">
                <a:solidFill>
                  <a:schemeClr val="bg1"/>
                </a:solidFill>
              </a:rPr>
              <a:t>Lección</a:t>
            </a:r>
            <a:r>
              <a:rPr lang="en-US" sz="4800" b="1" dirty="0">
                <a:solidFill>
                  <a:schemeClr val="bg1"/>
                </a:solidFill>
              </a:rPr>
              <a:t> </a:t>
            </a:r>
            <a:r>
              <a:rPr lang="en-US" sz="4800" b="1" dirty="0" smtClean="0">
                <a:solidFill>
                  <a:schemeClr val="bg1"/>
                </a:solidFill>
              </a:rPr>
              <a:t>12</a:t>
            </a:r>
            <a:endParaRPr lang="en-US" sz="4800" b="1" dirty="0">
              <a:solidFill>
                <a:schemeClr val="bg1"/>
              </a:solidFill>
            </a:endParaRPr>
          </a:p>
        </p:txBody>
      </p:sp>
      <p:sp>
        <p:nvSpPr>
          <p:cNvPr id="10" name="TextBox 9"/>
          <p:cNvSpPr txBox="1"/>
          <p:nvPr/>
        </p:nvSpPr>
        <p:spPr>
          <a:xfrm>
            <a:off x="3200400" y="4724400"/>
            <a:ext cx="6172200" cy="1015663"/>
          </a:xfrm>
          <a:prstGeom prst="rect">
            <a:avLst/>
          </a:prstGeom>
          <a:solidFill>
            <a:schemeClr val="tx1"/>
          </a:solidFill>
        </p:spPr>
        <p:txBody>
          <a:bodyPr wrap="square" rtlCol="0">
            <a:spAutoFit/>
          </a:bodyPr>
          <a:lstStyle/>
          <a:p>
            <a:pPr algn="ctr" rtl="0"/>
            <a:r>
              <a:rPr lang="en-US" sz="6000" b="1" dirty="0" smtClean="0">
                <a:solidFill>
                  <a:schemeClr val="bg1"/>
                </a:solidFill>
              </a:rPr>
              <a:t>DEUTERONOMIO</a:t>
            </a:r>
            <a:endParaRPr lang="en-US" sz="6000" b="1" dirty="0">
              <a:solidFill>
                <a:schemeClr val="bg1"/>
              </a:solidFill>
            </a:endParaRPr>
          </a:p>
        </p:txBody>
      </p:sp>
      <p:sp>
        <p:nvSpPr>
          <p:cNvPr id="11" name="TextBox 10"/>
          <p:cNvSpPr txBox="1"/>
          <p:nvPr/>
        </p:nvSpPr>
        <p:spPr>
          <a:xfrm rot="18901953">
            <a:off x="831493" y="916502"/>
            <a:ext cx="2267465" cy="707886"/>
          </a:xfrm>
          <a:prstGeom prst="rect">
            <a:avLst/>
          </a:prstGeom>
          <a:solidFill>
            <a:schemeClr val="tx1"/>
          </a:solidFill>
        </p:spPr>
        <p:txBody>
          <a:bodyPr wrap="square" rtlCol="0">
            <a:spAutoFit/>
          </a:bodyPr>
          <a:lstStyle/>
          <a:p>
            <a:pPr algn="ctr" rtl="0"/>
            <a:r>
              <a:rPr lang="en-US" sz="4000" b="1" dirty="0" smtClean="0">
                <a:solidFill>
                  <a:schemeClr val="bg1"/>
                </a:solidFill>
              </a:rPr>
              <a:t>LIBRO</a:t>
            </a:r>
            <a:endParaRPr lang="en-US" sz="4000" b="1" dirty="0">
              <a:solidFill>
                <a:schemeClr val="bg1"/>
              </a:solidFill>
            </a:endParaRPr>
          </a:p>
        </p:txBody>
      </p:sp>
    </p:spTree>
    <p:extLst>
      <p:ext uri="{BB962C8B-B14F-4D97-AF65-F5344CB8AC3E}">
        <p14:creationId xmlns:p14="http://schemas.microsoft.com/office/powerpoint/2010/main" val="186365766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t>¿Qué capítulo?</a:t>
            </a:r>
          </a:p>
        </p:txBody>
      </p:sp>
      <p:sp>
        <p:nvSpPr>
          <p:cNvPr id="4" name="Footer Placeholder 3"/>
          <p:cNvSpPr>
            <a:spLocks noGrp="1"/>
          </p:cNvSpPr>
          <p:nvPr>
            <p:ph type="ftr" sz="quarter" idx="11"/>
          </p:nvPr>
        </p:nvSpPr>
        <p:spPr/>
        <p:txBody>
          <a:bodyPr/>
          <a:lstStyle/>
          <a:p>
            <a:pPr algn="l" rtl="0"/>
            <a:r>
              <a:rPr lang="en-US"/>
              <a:t>Otoño 2016 – Embry Hills</a:t>
            </a:r>
            <a:endParaRPr lang="en-US" dirty="0"/>
          </a:p>
        </p:txBody>
      </p:sp>
      <p:sp>
        <p:nvSpPr>
          <p:cNvPr id="5" name="Slide Number Placeholder 4"/>
          <p:cNvSpPr>
            <a:spLocks noGrp="1"/>
          </p:cNvSpPr>
          <p:nvPr>
            <p:ph type="sldNum" sz="quarter" idx="12"/>
          </p:nvPr>
        </p:nvSpPr>
        <p:spPr/>
        <p:txBody>
          <a:bodyPr/>
          <a:lstStyle/>
          <a:p>
            <a:pPr algn="l" rtl="0"/>
            <a:fld id="{0EA2A63B-FBD4-445B-90B6-CB2DE89400B4}" type="slidenum">
              <a:rPr lang="en-US" smtClean="0"/>
              <a:pPr algn="l" rtl="0"/>
              <a:t>95</a:t>
            </a:fld>
            <a:endParaRPr lang="en-US"/>
          </a:p>
        </p:txBody>
      </p:sp>
      <p:sp>
        <p:nvSpPr>
          <p:cNvPr id="7" name="Content Placeholder 2"/>
          <p:cNvSpPr txBox="1">
            <a:spLocks/>
          </p:cNvSpPr>
          <p:nvPr/>
        </p:nvSpPr>
        <p:spPr>
          <a:xfrm>
            <a:off x="990600" y="772708"/>
            <a:ext cx="1524000" cy="570429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spcBef>
                <a:spcPts val="0"/>
              </a:spcBef>
              <a:spcAft>
                <a:spcPts val="600"/>
              </a:spcAft>
              <a:buNone/>
            </a:pPr>
            <a:r>
              <a:rPr lang="en-US" b="1" i="1" dirty="0">
                <a:solidFill>
                  <a:srgbClr val="0000CC"/>
                </a:solidFill>
              </a:rPr>
              <a:t>6:4-6</a:t>
            </a:r>
          </a:p>
          <a:p>
            <a:pPr marL="0" indent="0" algn="l" rtl="0">
              <a:spcBef>
                <a:spcPts val="0"/>
              </a:spcBef>
              <a:spcAft>
                <a:spcPts val="600"/>
              </a:spcAft>
              <a:buNone/>
            </a:pPr>
            <a:r>
              <a:rPr lang="en-US" b="1" i="1" dirty="0">
                <a:solidFill>
                  <a:srgbClr val="0000CC"/>
                </a:solidFill>
              </a:rPr>
              <a:t>18:15-19</a:t>
            </a:r>
          </a:p>
          <a:p>
            <a:pPr marL="0" indent="0" algn="l" rtl="0">
              <a:spcBef>
                <a:spcPts val="0"/>
              </a:spcBef>
              <a:spcAft>
                <a:spcPts val="600"/>
              </a:spcAft>
              <a:buNone/>
            </a:pPr>
            <a:r>
              <a:rPr lang="en-US" b="1" i="1" dirty="0">
                <a:solidFill>
                  <a:srgbClr val="0000CC"/>
                </a:solidFill>
              </a:rPr>
              <a:t>12:11</a:t>
            </a:r>
          </a:p>
          <a:p>
            <a:pPr marL="0" indent="0" algn="l" rtl="0">
              <a:spcBef>
                <a:spcPts val="0"/>
              </a:spcBef>
              <a:spcAft>
                <a:spcPts val="600"/>
              </a:spcAft>
              <a:buNone/>
            </a:pPr>
            <a:r>
              <a:rPr lang="en-US" b="1" i="1" dirty="0">
                <a:solidFill>
                  <a:srgbClr val="0000CC"/>
                </a:solidFill>
              </a:rPr>
              <a:t>8:3</a:t>
            </a:r>
          </a:p>
          <a:p>
            <a:pPr marL="0" indent="0" algn="l" rtl="0">
              <a:spcBef>
                <a:spcPts val="0"/>
              </a:spcBef>
              <a:spcAft>
                <a:spcPts val="600"/>
              </a:spcAft>
              <a:buNone/>
            </a:pPr>
            <a:r>
              <a:rPr lang="en-US" b="1" i="1" dirty="0">
                <a:solidFill>
                  <a:srgbClr val="0000CC"/>
                </a:solidFill>
              </a:rPr>
              <a:t>30:11-14</a:t>
            </a:r>
          </a:p>
          <a:p>
            <a:pPr marL="0" indent="0" algn="l" rtl="0">
              <a:spcBef>
                <a:spcPts val="0"/>
              </a:spcBef>
              <a:spcAft>
                <a:spcPts val="600"/>
              </a:spcAft>
              <a:buNone/>
            </a:pPr>
            <a:r>
              <a:rPr lang="en-US" b="1" i="1" dirty="0">
                <a:solidFill>
                  <a:srgbClr val="0000CC"/>
                </a:solidFill>
              </a:rPr>
              <a:t>31:23</a:t>
            </a:r>
          </a:p>
          <a:p>
            <a:pPr marL="0" indent="0" algn="l" rtl="0">
              <a:spcBef>
                <a:spcPts val="0"/>
              </a:spcBef>
              <a:spcAft>
                <a:spcPts val="600"/>
              </a:spcAft>
              <a:buNone/>
            </a:pPr>
            <a:r>
              <a:rPr lang="en-US" b="1" i="1" dirty="0">
                <a:solidFill>
                  <a:srgbClr val="0000CC"/>
                </a:solidFill>
              </a:rPr>
              <a:t>30:19</a:t>
            </a:r>
          </a:p>
          <a:p>
            <a:pPr marL="0" indent="0" algn="l" rtl="0">
              <a:spcBef>
                <a:spcPts val="0"/>
              </a:spcBef>
              <a:spcAft>
                <a:spcPts val="600"/>
              </a:spcAft>
              <a:buNone/>
            </a:pPr>
            <a:r>
              <a:rPr lang="en-US" b="1" i="1" dirty="0">
                <a:solidFill>
                  <a:srgbClr val="0000CC"/>
                </a:solidFill>
              </a:rPr>
              <a:t>4:6</a:t>
            </a:r>
          </a:p>
          <a:p>
            <a:pPr marL="0" indent="0" algn="l" rtl="0">
              <a:spcBef>
                <a:spcPts val="0"/>
              </a:spcBef>
              <a:spcAft>
                <a:spcPts val="600"/>
              </a:spcAft>
              <a:buNone/>
            </a:pPr>
            <a:r>
              <a:rPr lang="en-US" b="1" i="1" dirty="0">
                <a:solidFill>
                  <a:srgbClr val="0000CC"/>
                </a:solidFill>
              </a:rPr>
              <a:t>6:7-9</a:t>
            </a:r>
          </a:p>
          <a:p>
            <a:pPr marL="0" indent="0" algn="l" rtl="0">
              <a:spcBef>
                <a:spcPts val="0"/>
              </a:spcBef>
              <a:spcAft>
                <a:spcPts val="600"/>
              </a:spcAft>
              <a:buNone/>
            </a:pPr>
            <a:r>
              <a:rPr lang="en-US" b="1" i="1" dirty="0">
                <a:solidFill>
                  <a:srgbClr val="0000CC"/>
                </a:solidFill>
              </a:rPr>
              <a:t>7:6</a:t>
            </a:r>
          </a:p>
          <a:p>
            <a:pPr marL="0" indent="0" algn="l" rtl="0">
              <a:spcBef>
                <a:spcPts val="0"/>
              </a:spcBef>
              <a:spcAft>
                <a:spcPts val="600"/>
              </a:spcAft>
              <a:buNone/>
            </a:pPr>
            <a:r>
              <a:rPr lang="en-US" b="1" i="1" dirty="0">
                <a:solidFill>
                  <a:srgbClr val="0000CC"/>
                </a:solidFill>
              </a:rPr>
              <a:t>4:1-2</a:t>
            </a:r>
          </a:p>
          <a:p>
            <a:pPr marL="0" indent="0" algn="l" rtl="0">
              <a:spcBef>
                <a:spcPts val="0"/>
              </a:spcBef>
              <a:spcAft>
                <a:spcPts val="600"/>
              </a:spcAft>
              <a:buNone/>
            </a:pPr>
            <a:r>
              <a:rPr lang="en-US" b="1" i="1" dirty="0">
                <a:solidFill>
                  <a:srgbClr val="0000CC"/>
                </a:solidFill>
              </a:rPr>
              <a:t>28:36-37</a:t>
            </a:r>
          </a:p>
          <a:p>
            <a:pPr marL="0" indent="0" algn="l" rtl="0">
              <a:spcBef>
                <a:spcPts val="0"/>
              </a:spcBef>
              <a:spcAft>
                <a:spcPts val="600"/>
              </a:spcAft>
              <a:buNone/>
            </a:pPr>
            <a:r>
              <a:rPr lang="en-US" b="1" i="1" dirty="0">
                <a:solidFill>
                  <a:srgbClr val="0000CC"/>
                </a:solidFill>
              </a:rPr>
              <a:t>6:24</a:t>
            </a:r>
          </a:p>
          <a:p>
            <a:pPr marL="0" indent="0" algn="l" rtl="0">
              <a:spcBef>
                <a:spcPts val="0"/>
              </a:spcBef>
              <a:spcAft>
                <a:spcPts val="600"/>
              </a:spcAft>
              <a:buNone/>
            </a:pPr>
            <a:r>
              <a:rPr lang="en-US" b="1" i="1" dirty="0">
                <a:solidFill>
                  <a:srgbClr val="0000CC"/>
                </a:solidFill>
              </a:rPr>
              <a:t>32:21</a:t>
            </a:r>
          </a:p>
          <a:p>
            <a:pPr marL="0" indent="0" algn="l" rtl="0">
              <a:spcBef>
                <a:spcPts val="0"/>
              </a:spcBef>
              <a:spcAft>
                <a:spcPts val="600"/>
              </a:spcAft>
              <a:buNone/>
            </a:pPr>
            <a:r>
              <a:rPr lang="en-US" b="1" i="1" dirty="0">
                <a:solidFill>
                  <a:srgbClr val="0000CC"/>
                </a:solidFill>
              </a:rPr>
              <a:t>5:19</a:t>
            </a:r>
          </a:p>
          <a:p>
            <a:pPr marL="0" indent="0" algn="l" rtl="0">
              <a:spcBef>
                <a:spcPts val="0"/>
              </a:spcBef>
              <a:spcAft>
                <a:spcPts val="600"/>
              </a:spcAft>
              <a:buNone/>
            </a:pPr>
            <a:r>
              <a:rPr lang="en-US" b="1" i="1" dirty="0">
                <a:solidFill>
                  <a:srgbClr val="0000CC"/>
                </a:solidFill>
              </a:rPr>
              <a:t>32:35</a:t>
            </a: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
        <p:nvSpPr>
          <p:cNvPr id="9" name="Content Placeholder 2"/>
          <p:cNvSpPr txBox="1">
            <a:spLocks/>
          </p:cNvSpPr>
          <p:nvPr/>
        </p:nvSpPr>
        <p:spPr>
          <a:xfrm>
            <a:off x="457200" y="814622"/>
            <a:ext cx="11506200" cy="618812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spcBef>
                <a:spcPts val="0"/>
              </a:spcBef>
              <a:spcAft>
                <a:spcPts val="600"/>
              </a:spcAft>
              <a:buFont typeface="+mj-lt"/>
              <a:buAutoNum type="alphaLcParenR"/>
            </a:pPr>
            <a:r>
              <a:rPr lang="en-US" dirty="0" smtClean="0"/>
              <a:t>________ </a:t>
            </a:r>
            <a:r>
              <a:rPr lang="es-ES" dirty="0" smtClean="0"/>
              <a:t>[</a:t>
            </a:r>
            <a:r>
              <a:rPr lang="es-ES" dirty="0" err="1" smtClean="0"/>
              <a:t>Shemá</a:t>
            </a:r>
            <a:r>
              <a:rPr lang="es-ES" dirty="0" smtClean="0"/>
              <a:t>] “Escucha, oh Israel: ¡El Señor uno es! Amarás al Señor…”</a:t>
            </a:r>
          </a:p>
          <a:p>
            <a:pPr marL="514350" indent="-514350">
              <a:spcBef>
                <a:spcPts val="0"/>
              </a:spcBef>
              <a:spcAft>
                <a:spcPts val="600"/>
              </a:spcAft>
              <a:buFont typeface="+mj-lt"/>
              <a:buAutoNum type="alphaLcParenR"/>
            </a:pPr>
            <a:r>
              <a:rPr lang="en-US" dirty="0" smtClean="0"/>
              <a:t>________ </a:t>
            </a:r>
            <a:r>
              <a:rPr lang="es-ES" dirty="0" smtClean="0"/>
              <a:t>“Un profeta … como yo, te levantará el Señor tu Dios…”</a:t>
            </a:r>
          </a:p>
          <a:p>
            <a:pPr marL="514350" indent="-514350">
              <a:spcBef>
                <a:spcPts val="0"/>
              </a:spcBef>
              <a:spcAft>
                <a:spcPts val="600"/>
              </a:spcAft>
              <a:buFont typeface="+mj-lt"/>
              <a:buAutoNum type="alphaLcParenR"/>
            </a:pPr>
            <a:r>
              <a:rPr lang="en-US" dirty="0" smtClean="0"/>
              <a:t>________ </a:t>
            </a:r>
            <a:r>
              <a:rPr lang="es-ES" dirty="0" smtClean="0"/>
              <a:t>“…lugar que el Señor … escoja para morada de Su nombre.”</a:t>
            </a:r>
          </a:p>
          <a:p>
            <a:pPr marL="514350" indent="-514350">
              <a:spcBef>
                <a:spcPts val="0"/>
              </a:spcBef>
              <a:spcAft>
                <a:spcPts val="600"/>
              </a:spcAft>
              <a:buFont typeface="+mj-lt"/>
              <a:buAutoNum type="alphaLcParenR"/>
            </a:pPr>
            <a:r>
              <a:rPr lang="en-US" dirty="0" smtClean="0"/>
              <a:t>________ </a:t>
            </a:r>
            <a:r>
              <a:rPr lang="es-ES" dirty="0" smtClean="0"/>
              <a:t>“el hombre no solo vive del pan…”</a:t>
            </a:r>
          </a:p>
          <a:p>
            <a:pPr marL="514350" indent="-514350">
              <a:spcBef>
                <a:spcPts val="0"/>
              </a:spcBef>
              <a:spcAft>
                <a:spcPts val="600"/>
              </a:spcAft>
              <a:buFont typeface="+mj-lt"/>
              <a:buAutoNum type="alphaLcParenR"/>
            </a:pPr>
            <a:r>
              <a:rPr lang="en-US" dirty="0" smtClean="0"/>
              <a:t>________ </a:t>
            </a:r>
            <a:r>
              <a:rPr lang="es-ES" dirty="0" smtClean="0"/>
              <a:t>“¿Quién subirá … al cielo… para traernos [el mandamiento]…”</a:t>
            </a:r>
          </a:p>
          <a:p>
            <a:pPr marL="514350" indent="-514350">
              <a:spcBef>
                <a:spcPts val="0"/>
              </a:spcBef>
              <a:spcAft>
                <a:spcPts val="600"/>
              </a:spcAft>
              <a:buFont typeface="+mj-lt"/>
              <a:buAutoNum type="alphaLcParenR"/>
            </a:pPr>
            <a:r>
              <a:rPr lang="en-US" dirty="0" smtClean="0"/>
              <a:t>________ </a:t>
            </a:r>
            <a:r>
              <a:rPr lang="es-ES" dirty="0" smtClean="0"/>
              <a:t>[a Josué] “Sé fuerte y valiente… Yo estaré contigo”.</a:t>
            </a:r>
          </a:p>
          <a:p>
            <a:pPr marL="514350" indent="-514350">
              <a:spcBef>
                <a:spcPts val="0"/>
              </a:spcBef>
              <a:spcAft>
                <a:spcPts val="600"/>
              </a:spcAft>
              <a:buFont typeface="+mj-lt"/>
              <a:buAutoNum type="alphaLcParenR"/>
            </a:pPr>
            <a:r>
              <a:rPr lang="en-US" dirty="0" smtClean="0"/>
              <a:t>________ </a:t>
            </a:r>
            <a:r>
              <a:rPr lang="es-ES" dirty="0" smtClean="0"/>
              <a:t>“He puesto ante ti la vida y la muerte, la bendición y la maldición…”</a:t>
            </a:r>
          </a:p>
          <a:p>
            <a:pPr marL="514350" indent="-514350">
              <a:spcBef>
                <a:spcPts val="0"/>
              </a:spcBef>
              <a:spcAft>
                <a:spcPts val="600"/>
              </a:spcAft>
              <a:buFont typeface="+mj-lt"/>
              <a:buAutoNum type="alphaLcParenR"/>
            </a:pPr>
            <a:r>
              <a:rPr lang="en-US" dirty="0" smtClean="0"/>
              <a:t>________ </a:t>
            </a:r>
            <a:r>
              <a:rPr lang="es-ES" dirty="0" smtClean="0"/>
              <a:t>“Esta será su sabiduría… ante los ojos de los pueblos”</a:t>
            </a:r>
          </a:p>
          <a:p>
            <a:pPr marL="514350" indent="-514350">
              <a:spcBef>
                <a:spcPts val="0"/>
              </a:spcBef>
              <a:spcAft>
                <a:spcPts val="600"/>
              </a:spcAft>
              <a:buFont typeface="+mj-lt"/>
              <a:buAutoNum type="alphaLcParenR"/>
            </a:pPr>
            <a:r>
              <a:rPr lang="en-US" dirty="0" smtClean="0"/>
              <a:t>________ </a:t>
            </a:r>
            <a:r>
              <a:rPr lang="es-ES" dirty="0" smtClean="0"/>
              <a:t>“… las enseñarás diligentemente a tus hijos…”</a:t>
            </a:r>
          </a:p>
          <a:p>
            <a:pPr marL="514350" indent="-514350">
              <a:spcBef>
                <a:spcPts val="0"/>
              </a:spcBef>
              <a:spcAft>
                <a:spcPts val="600"/>
              </a:spcAft>
              <a:buFont typeface="+mj-lt"/>
              <a:buAutoNum type="alphaLcParenR"/>
            </a:pPr>
            <a:r>
              <a:rPr lang="en-US" dirty="0" smtClean="0"/>
              <a:t>________ </a:t>
            </a:r>
            <a:r>
              <a:rPr lang="es-ES" dirty="0" smtClean="0"/>
              <a:t>“tú eres pueblo santo... te ha escogido para ser pueblo Suyo…”</a:t>
            </a:r>
          </a:p>
          <a:p>
            <a:pPr marL="514350" indent="-514350">
              <a:spcBef>
                <a:spcPts val="0"/>
              </a:spcBef>
              <a:spcAft>
                <a:spcPts val="600"/>
              </a:spcAft>
              <a:buFont typeface="+mj-lt"/>
              <a:buAutoNum type="alphaLcParenR"/>
            </a:pPr>
            <a:r>
              <a:rPr lang="en-US" dirty="0" smtClean="0"/>
              <a:t>________ “No </a:t>
            </a:r>
            <a:r>
              <a:rPr lang="en-US" dirty="0" err="1" smtClean="0"/>
              <a:t>añadirán</a:t>
            </a:r>
            <a:r>
              <a:rPr lang="en-US" dirty="0" smtClean="0"/>
              <a:t>… </a:t>
            </a:r>
            <a:r>
              <a:rPr lang="en-US" dirty="0" err="1" smtClean="0"/>
              <a:t>ni</a:t>
            </a:r>
            <a:r>
              <a:rPr lang="en-US" dirty="0" smtClean="0"/>
              <a:t> </a:t>
            </a:r>
            <a:r>
              <a:rPr lang="en-US" dirty="0" err="1" smtClean="0"/>
              <a:t>quitarán</a:t>
            </a:r>
            <a:r>
              <a:rPr lang="en-US" dirty="0" smtClean="0"/>
              <a:t>…”</a:t>
            </a:r>
          </a:p>
          <a:p>
            <a:pPr marL="514350" indent="-514350">
              <a:spcBef>
                <a:spcPts val="0"/>
              </a:spcBef>
              <a:spcAft>
                <a:spcPts val="600"/>
              </a:spcAft>
              <a:buFont typeface="+mj-lt"/>
              <a:buAutoNum type="alphaLcParenR"/>
            </a:pPr>
            <a:r>
              <a:rPr lang="en-US" dirty="0" smtClean="0"/>
              <a:t>________ </a:t>
            </a:r>
            <a:r>
              <a:rPr lang="es-ES" dirty="0" smtClean="0"/>
              <a:t>“…vendrás a ser motivo de horror, proverbio y burla…”</a:t>
            </a:r>
          </a:p>
          <a:p>
            <a:pPr marL="514350" indent="-514350">
              <a:spcBef>
                <a:spcPts val="0"/>
              </a:spcBef>
              <a:spcAft>
                <a:spcPts val="600"/>
              </a:spcAft>
              <a:buFont typeface="+mj-lt"/>
              <a:buAutoNum type="alphaLcParenR"/>
            </a:pPr>
            <a:r>
              <a:rPr lang="en-US" dirty="0" smtClean="0"/>
              <a:t>________ “… siempre … para </a:t>
            </a:r>
            <a:r>
              <a:rPr lang="en-US" dirty="0" err="1" smtClean="0"/>
              <a:t>nuestro</a:t>
            </a:r>
            <a:r>
              <a:rPr lang="en-US" dirty="0" smtClean="0"/>
              <a:t> </a:t>
            </a:r>
            <a:r>
              <a:rPr lang="en-US" dirty="0" err="1" smtClean="0"/>
              <a:t>bien</a:t>
            </a:r>
            <a:r>
              <a:rPr lang="en-US" dirty="0" smtClean="0"/>
              <a:t>…”</a:t>
            </a:r>
          </a:p>
          <a:p>
            <a:pPr marL="514350" indent="-514350">
              <a:spcBef>
                <a:spcPts val="0"/>
              </a:spcBef>
              <a:spcAft>
                <a:spcPts val="600"/>
              </a:spcAft>
              <a:buFont typeface="+mj-lt"/>
              <a:buAutoNum type="alphaLcParenR"/>
            </a:pPr>
            <a:r>
              <a:rPr lang="en-US" dirty="0"/>
              <a:t>________ </a:t>
            </a:r>
            <a:r>
              <a:rPr lang="es-ES" dirty="0" smtClean="0"/>
              <a:t>“</a:t>
            </a:r>
            <a:r>
              <a:rPr lang="es-ES" dirty="0"/>
              <a:t>Los provocaré a celos con los que no son un pueblo</a:t>
            </a:r>
            <a:r>
              <a:rPr lang="es-ES" dirty="0" smtClean="0"/>
              <a:t>”.</a:t>
            </a:r>
          </a:p>
          <a:p>
            <a:pPr marL="514350" indent="-514350">
              <a:spcBef>
                <a:spcPts val="0"/>
              </a:spcBef>
              <a:spcAft>
                <a:spcPts val="600"/>
              </a:spcAft>
              <a:buFont typeface="+mj-lt"/>
              <a:buAutoNum type="alphaLcParenR"/>
            </a:pPr>
            <a:r>
              <a:rPr lang="en-US" dirty="0" smtClean="0"/>
              <a:t>________ “No </a:t>
            </a:r>
            <a:r>
              <a:rPr lang="en-US" dirty="0" err="1" smtClean="0"/>
              <a:t>hurtar</a:t>
            </a:r>
            <a:r>
              <a:rPr lang="es-ES" dirty="0" err="1" smtClean="0"/>
              <a:t>ás</a:t>
            </a:r>
            <a:r>
              <a:rPr lang="en-US" dirty="0" smtClean="0"/>
              <a:t>…”</a:t>
            </a:r>
            <a:endParaRPr lang="en-US" dirty="0"/>
          </a:p>
          <a:p>
            <a:pPr marL="514350" indent="-514350">
              <a:spcBef>
                <a:spcPts val="0"/>
              </a:spcBef>
              <a:spcAft>
                <a:spcPts val="600"/>
              </a:spcAft>
              <a:buFont typeface="+mj-lt"/>
              <a:buAutoNum type="alphaLcParenR"/>
            </a:pPr>
            <a:r>
              <a:rPr lang="en-US" dirty="0"/>
              <a:t>________ </a:t>
            </a:r>
            <a:r>
              <a:rPr lang="es-ES" dirty="0"/>
              <a:t>“Mía es la venganza y la retribución…” “El Señor vindicará a Su pueblo”.</a:t>
            </a:r>
            <a:endParaRPr lang="en-US" dirty="0"/>
          </a:p>
        </p:txBody>
      </p:sp>
    </p:spTree>
    <p:extLst>
      <p:ext uri="{BB962C8B-B14F-4D97-AF65-F5344CB8AC3E}">
        <p14:creationId xmlns:p14="http://schemas.microsoft.com/office/powerpoint/2010/main" val="40052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t>Organización del </a:t>
            </a:r>
            <a:r>
              <a:rPr lang="en-US" dirty="0" err="1" smtClean="0"/>
              <a:t>libro</a:t>
            </a:r>
            <a:endParaRPr lang="en-US" dirty="0"/>
          </a:p>
        </p:txBody>
      </p:sp>
      <p:sp>
        <p:nvSpPr>
          <p:cNvPr id="3" name="Content Placeholder 2"/>
          <p:cNvSpPr>
            <a:spLocks noGrp="1"/>
          </p:cNvSpPr>
          <p:nvPr>
            <p:ph idx="1"/>
          </p:nvPr>
        </p:nvSpPr>
        <p:spPr>
          <a:xfrm>
            <a:off x="304800" y="832450"/>
            <a:ext cx="11592018" cy="5946777"/>
          </a:xfrm>
        </p:spPr>
        <p:txBody>
          <a:bodyPr>
            <a:normAutofit fontScale="92500" lnSpcReduction="10000"/>
          </a:bodyPr>
          <a:lstStyle/>
          <a:p>
            <a:pPr algn="l" rtl="0">
              <a:spcBef>
                <a:spcPts val="0"/>
              </a:spcBef>
            </a:pPr>
            <a:r>
              <a:rPr lang="en-US" b="1" dirty="0">
                <a:solidFill>
                  <a:srgbClr val="0000CC"/>
                </a:solidFill>
              </a:rPr>
              <a:t>Discursos</a:t>
            </a:r>
          </a:p>
          <a:p>
            <a:pPr lvl="1" algn="l" rtl="0">
              <a:spcBef>
                <a:spcPts val="0"/>
              </a:spcBef>
            </a:pPr>
            <a:r>
              <a:rPr lang="en-US" dirty="0"/>
              <a:t>[Historia: 1:1-4]</a:t>
            </a:r>
          </a:p>
          <a:p>
            <a:pPr lvl="1">
              <a:spcBef>
                <a:spcPts val="0"/>
              </a:spcBef>
            </a:pPr>
            <a:r>
              <a:rPr lang="en-US" dirty="0"/>
              <a:t>(1:5 – 4:40) – </a:t>
            </a:r>
            <a:r>
              <a:rPr lang="en-US" dirty="0" smtClean="0"/>
              <a:t>“</a:t>
            </a:r>
            <a:r>
              <a:rPr lang="es-ES" dirty="0"/>
              <a:t>Moisés comenzó a explicar esta ley</a:t>
            </a:r>
            <a:r>
              <a:rPr lang="en-US" dirty="0" smtClean="0"/>
              <a:t>…”</a:t>
            </a:r>
            <a:endParaRPr lang="en-US" dirty="0"/>
          </a:p>
          <a:p>
            <a:pPr lvl="1">
              <a:spcBef>
                <a:spcPts val="0"/>
              </a:spcBef>
            </a:pPr>
            <a:r>
              <a:rPr lang="en-US" dirty="0"/>
              <a:t>(5:1 – 26:19) – </a:t>
            </a:r>
            <a:r>
              <a:rPr lang="en-US" dirty="0" smtClean="0"/>
              <a:t>“</a:t>
            </a:r>
            <a:r>
              <a:rPr lang="es-ES" dirty="0"/>
              <a:t>Entonces llamó Moisés a todo Israel y les </a:t>
            </a:r>
            <a:r>
              <a:rPr lang="es-ES" dirty="0" smtClean="0"/>
              <a:t>dijo</a:t>
            </a:r>
            <a:r>
              <a:rPr lang="en-US" dirty="0" smtClean="0"/>
              <a:t>…”</a:t>
            </a:r>
            <a:endParaRPr lang="en-US" dirty="0"/>
          </a:p>
          <a:p>
            <a:pPr lvl="1">
              <a:spcBef>
                <a:spcPts val="0"/>
              </a:spcBef>
            </a:pPr>
            <a:r>
              <a:rPr lang="en-US" dirty="0"/>
              <a:t>(27:1 – 28:68) – “Moisés… </a:t>
            </a:r>
            <a:r>
              <a:rPr lang="es-ES" dirty="0"/>
              <a:t>dieron orden al pueblo y dijeron</a:t>
            </a:r>
            <a:r>
              <a:rPr lang="en-US" dirty="0" smtClean="0"/>
              <a:t>…”</a:t>
            </a:r>
            <a:endParaRPr lang="en-US" dirty="0"/>
          </a:p>
          <a:p>
            <a:pPr lvl="1">
              <a:spcBef>
                <a:spcPts val="0"/>
              </a:spcBef>
            </a:pPr>
            <a:r>
              <a:rPr lang="en-US" dirty="0"/>
              <a:t>(29:1 – 30:20) – </a:t>
            </a:r>
            <a:r>
              <a:rPr lang="en-US" dirty="0" smtClean="0"/>
              <a:t>“</a:t>
            </a:r>
            <a:r>
              <a:rPr lang="es-ES" dirty="0"/>
              <a:t>Moisés convocó a todo Israel y les dijo</a:t>
            </a:r>
            <a:r>
              <a:rPr lang="en-US" dirty="0" smtClean="0"/>
              <a:t>…”</a:t>
            </a:r>
            <a:endParaRPr lang="en-US" dirty="0"/>
          </a:p>
          <a:p>
            <a:pPr lvl="1" algn="l" rtl="0">
              <a:spcBef>
                <a:spcPts val="0"/>
              </a:spcBef>
            </a:pPr>
            <a:r>
              <a:rPr lang="en-US" dirty="0"/>
              <a:t>(Más discursos) – </a:t>
            </a:r>
            <a:r>
              <a:rPr lang="en-US" dirty="0" err="1" smtClean="0"/>
              <a:t>Josué</a:t>
            </a:r>
            <a:r>
              <a:rPr lang="en-US" dirty="0" smtClean="0"/>
              <a:t> </a:t>
            </a:r>
            <a:r>
              <a:rPr lang="en-US" dirty="0"/>
              <a:t>(31); </a:t>
            </a:r>
            <a:r>
              <a:rPr lang="en-US" dirty="0" err="1" smtClean="0">
                <a:solidFill>
                  <a:srgbClr val="FF0000"/>
                </a:solidFill>
              </a:rPr>
              <a:t>Cántico</a:t>
            </a:r>
            <a:r>
              <a:rPr lang="en-US" dirty="0" smtClean="0">
                <a:solidFill>
                  <a:srgbClr val="FF0000"/>
                </a:solidFill>
              </a:rPr>
              <a:t> de </a:t>
            </a:r>
            <a:r>
              <a:rPr lang="en-US" dirty="0" err="1" smtClean="0">
                <a:solidFill>
                  <a:srgbClr val="FF0000"/>
                </a:solidFill>
              </a:rPr>
              <a:t>Moisés</a:t>
            </a:r>
            <a:r>
              <a:rPr lang="en-US" dirty="0" smtClean="0">
                <a:solidFill>
                  <a:srgbClr val="FF0000"/>
                </a:solidFill>
              </a:rPr>
              <a:t> </a:t>
            </a:r>
            <a:r>
              <a:rPr lang="en-US" dirty="0">
                <a:solidFill>
                  <a:srgbClr val="FF0000"/>
                </a:solidFill>
              </a:rPr>
              <a:t>(32); Bendición (33)</a:t>
            </a:r>
          </a:p>
          <a:p>
            <a:pPr lvl="1" algn="l" rtl="0">
              <a:spcBef>
                <a:spcPts val="0"/>
              </a:spcBef>
            </a:pPr>
            <a:r>
              <a:rPr lang="en-US" dirty="0">
                <a:solidFill>
                  <a:srgbClr val="FF0000"/>
                </a:solidFill>
              </a:rPr>
              <a:t>[Historia: La muerte de Moisés (34)]</a:t>
            </a:r>
          </a:p>
          <a:p>
            <a:pPr algn="l" rtl="0">
              <a:spcBef>
                <a:spcPts val="0"/>
              </a:spcBef>
            </a:pPr>
            <a:r>
              <a:rPr lang="en-US" b="1" dirty="0">
                <a:solidFill>
                  <a:srgbClr val="0000CC"/>
                </a:solidFill>
              </a:rPr>
              <a:t>Contenido</a:t>
            </a:r>
          </a:p>
          <a:p>
            <a:pPr lvl="1" algn="l" rtl="0">
              <a:spcBef>
                <a:spcPts val="0"/>
              </a:spcBef>
            </a:pPr>
            <a:r>
              <a:rPr lang="en-US" dirty="0" err="1" smtClean="0"/>
              <a:t>Repaso</a:t>
            </a:r>
            <a:r>
              <a:rPr lang="en-US" dirty="0" smtClean="0"/>
              <a:t> </a:t>
            </a:r>
            <a:r>
              <a:rPr lang="en-US" dirty="0"/>
              <a:t>de la </a:t>
            </a:r>
            <a:r>
              <a:rPr lang="en-US" dirty="0" err="1" smtClean="0"/>
              <a:t>historia</a:t>
            </a:r>
            <a:r>
              <a:rPr lang="en-US" dirty="0" smtClean="0"/>
              <a:t> </a:t>
            </a:r>
            <a:r>
              <a:rPr lang="en-US" dirty="0"/>
              <a:t>de Israel </a:t>
            </a:r>
            <a:r>
              <a:rPr lang="en-US" dirty="0" smtClean="0"/>
              <a:t>(</a:t>
            </a:r>
            <a:r>
              <a:rPr lang="en-US" dirty="0" err="1" smtClean="0"/>
              <a:t>capítulos</a:t>
            </a:r>
            <a:r>
              <a:rPr lang="en-US" dirty="0" smtClean="0"/>
              <a:t> </a:t>
            </a:r>
            <a:r>
              <a:rPr lang="en-US" dirty="0"/>
              <a:t>1-4)</a:t>
            </a:r>
          </a:p>
          <a:p>
            <a:pPr lvl="1" algn="l" rtl="0">
              <a:spcBef>
                <a:spcPts val="0"/>
              </a:spcBef>
            </a:pPr>
            <a:r>
              <a:rPr lang="en-US" dirty="0" err="1" smtClean="0"/>
              <a:t>Redeclaración</a:t>
            </a:r>
            <a:r>
              <a:rPr lang="en-US" dirty="0" smtClean="0"/>
              <a:t> </a:t>
            </a:r>
            <a:r>
              <a:rPr lang="en-US" dirty="0"/>
              <a:t>e </a:t>
            </a:r>
            <a:r>
              <a:rPr lang="en-US" dirty="0" err="1" smtClean="0"/>
              <a:t>importancia</a:t>
            </a:r>
            <a:r>
              <a:rPr lang="en-US" dirty="0" smtClean="0"/>
              <a:t> </a:t>
            </a:r>
            <a:r>
              <a:rPr lang="en-US" dirty="0"/>
              <a:t>de la Ley </a:t>
            </a:r>
            <a:r>
              <a:rPr lang="en-US" dirty="0" smtClean="0"/>
              <a:t>(</a:t>
            </a:r>
            <a:r>
              <a:rPr lang="en-US" dirty="0" err="1" smtClean="0"/>
              <a:t>capítulos</a:t>
            </a:r>
            <a:r>
              <a:rPr lang="en-US" dirty="0" smtClean="0"/>
              <a:t> </a:t>
            </a:r>
            <a:r>
              <a:rPr lang="en-US" dirty="0"/>
              <a:t>5-11)</a:t>
            </a:r>
          </a:p>
          <a:p>
            <a:pPr lvl="1" algn="l" rtl="0">
              <a:spcBef>
                <a:spcPts val="0"/>
              </a:spcBef>
            </a:pPr>
            <a:r>
              <a:rPr lang="en-US" dirty="0" err="1"/>
              <a:t>Explicación</a:t>
            </a:r>
            <a:r>
              <a:rPr lang="en-US" dirty="0"/>
              <a:t> </a:t>
            </a:r>
            <a:r>
              <a:rPr lang="en-US" dirty="0" err="1" smtClean="0"/>
              <a:t>adicional</a:t>
            </a:r>
            <a:r>
              <a:rPr lang="en-US" dirty="0" smtClean="0"/>
              <a:t> </a:t>
            </a:r>
            <a:r>
              <a:rPr lang="en-US" dirty="0"/>
              <a:t>de la Ley </a:t>
            </a:r>
            <a:r>
              <a:rPr lang="en-US" dirty="0" smtClean="0"/>
              <a:t>(</a:t>
            </a:r>
            <a:r>
              <a:rPr lang="en-US" dirty="0" err="1" smtClean="0"/>
              <a:t>capítulos</a:t>
            </a:r>
            <a:r>
              <a:rPr lang="en-US" dirty="0" smtClean="0"/>
              <a:t> </a:t>
            </a:r>
            <a:r>
              <a:rPr lang="en-US" dirty="0"/>
              <a:t>12-26)</a:t>
            </a:r>
          </a:p>
          <a:p>
            <a:pPr lvl="1" algn="l" rtl="0">
              <a:spcBef>
                <a:spcPts val="0"/>
              </a:spcBef>
            </a:pPr>
            <a:r>
              <a:rPr lang="en-US" dirty="0" err="1" smtClean="0"/>
              <a:t>Exhortación</a:t>
            </a:r>
            <a:r>
              <a:rPr lang="en-US" dirty="0" smtClean="0"/>
              <a:t> al </a:t>
            </a:r>
            <a:r>
              <a:rPr lang="en-US" dirty="0"/>
              <a:t>compromiso (capítulos 27-30)</a:t>
            </a:r>
          </a:p>
          <a:p>
            <a:pPr lvl="1" algn="l" rtl="0">
              <a:spcBef>
                <a:spcPts val="0"/>
              </a:spcBef>
            </a:pPr>
            <a:r>
              <a:rPr lang="en-US" dirty="0"/>
              <a:t>Cambio en el </a:t>
            </a:r>
            <a:r>
              <a:rPr lang="en-US" dirty="0" err="1" smtClean="0"/>
              <a:t>liderazgo</a:t>
            </a:r>
            <a:r>
              <a:rPr lang="en-US" dirty="0" smtClean="0"/>
              <a:t> (</a:t>
            </a:r>
            <a:r>
              <a:rPr lang="en-US" dirty="0" err="1" smtClean="0"/>
              <a:t>capítulos</a:t>
            </a:r>
            <a:r>
              <a:rPr lang="en-US" dirty="0" smtClean="0"/>
              <a:t> </a:t>
            </a:r>
            <a:r>
              <a:rPr lang="en-US" dirty="0"/>
              <a:t>31-34)</a:t>
            </a:r>
          </a:p>
          <a:p>
            <a:pPr algn="l" rtl="0">
              <a:spcBef>
                <a:spcPts val="0"/>
              </a:spcBef>
            </a:pPr>
            <a:r>
              <a:rPr lang="en-US" b="1" dirty="0">
                <a:solidFill>
                  <a:srgbClr val="0000CC"/>
                </a:solidFill>
              </a:rPr>
              <a:t>Estructura quiástica</a:t>
            </a:r>
            <a:endParaRPr lang="en-US" dirty="0">
              <a:solidFill>
                <a:srgbClr val="0000CC"/>
              </a:solidFill>
            </a:endParaRPr>
          </a:p>
          <a:p>
            <a:pPr marL="687388" lvl="1" indent="1588" algn="l" rtl="0">
              <a:spcBef>
                <a:spcPts val="0"/>
              </a:spcBef>
              <a:buNone/>
            </a:pPr>
            <a:r>
              <a:rPr lang="en-US" b="1" dirty="0" smtClean="0"/>
              <a:t>A </a:t>
            </a:r>
            <a:r>
              <a:rPr lang="en-US" dirty="0" smtClean="0"/>
              <a:t>El </a:t>
            </a:r>
            <a:r>
              <a:rPr lang="en-US" dirty="0"/>
              <a:t>marco exterior: una mirada hacia atrás (cap</a:t>
            </a:r>
            <a:r>
              <a:rPr lang="en-US" dirty="0" smtClean="0"/>
              <a:t>. 1-3</a:t>
            </a:r>
            <a:r>
              <a:rPr lang="en-US" dirty="0"/>
              <a:t>)</a:t>
            </a:r>
          </a:p>
          <a:p>
            <a:pPr marL="971550" lvl="1" indent="0" algn="l" rtl="0">
              <a:spcBef>
                <a:spcPts val="0"/>
              </a:spcBef>
              <a:buNone/>
            </a:pPr>
            <a:r>
              <a:rPr lang="en-US" b="1" dirty="0" smtClean="0"/>
              <a:t>B </a:t>
            </a:r>
            <a:r>
              <a:rPr lang="en-US" dirty="0" smtClean="0"/>
              <a:t>El </a:t>
            </a:r>
            <a:r>
              <a:rPr lang="en-US" dirty="0"/>
              <a:t>marco interior: la gran exhortación (cap</a:t>
            </a:r>
            <a:r>
              <a:rPr lang="en-US" dirty="0" smtClean="0"/>
              <a:t>. 4-11</a:t>
            </a:r>
            <a:r>
              <a:rPr lang="en-US" dirty="0"/>
              <a:t>)</a:t>
            </a:r>
          </a:p>
          <a:p>
            <a:pPr marL="1255713" lvl="1" indent="0" algn="l" rtl="0">
              <a:spcBef>
                <a:spcPts val="0"/>
              </a:spcBef>
              <a:buNone/>
            </a:pPr>
            <a:r>
              <a:rPr lang="en-US" b="1" dirty="0" smtClean="0"/>
              <a:t>C </a:t>
            </a:r>
            <a:r>
              <a:rPr lang="en-US" dirty="0" smtClean="0"/>
              <a:t>El </a:t>
            </a:r>
            <a:r>
              <a:rPr lang="en-US" dirty="0" err="1"/>
              <a:t>Núcleo</a:t>
            </a:r>
            <a:r>
              <a:rPr lang="en-US" dirty="0"/>
              <a:t> </a:t>
            </a:r>
            <a:r>
              <a:rPr lang="en-US" dirty="0" smtClean="0"/>
              <a:t>central</a:t>
            </a:r>
            <a:r>
              <a:rPr lang="en-US" dirty="0"/>
              <a:t>: Estipulaciones del Pacto (cap</a:t>
            </a:r>
            <a:r>
              <a:rPr lang="en-US" dirty="0" smtClean="0"/>
              <a:t>. 12-26</a:t>
            </a:r>
            <a:r>
              <a:rPr lang="en-US" dirty="0"/>
              <a:t>)</a:t>
            </a:r>
          </a:p>
          <a:p>
            <a:pPr marL="971550" lvl="1" indent="0" algn="l" rtl="0">
              <a:spcBef>
                <a:spcPts val="0"/>
              </a:spcBef>
              <a:buNone/>
            </a:pPr>
            <a:r>
              <a:rPr lang="en-US" b="1" dirty="0" smtClean="0"/>
              <a:t>B </a:t>
            </a:r>
            <a:r>
              <a:rPr lang="en-US" dirty="0" smtClean="0"/>
              <a:t>El </a:t>
            </a:r>
            <a:r>
              <a:rPr lang="en-US" dirty="0"/>
              <a:t>marco interior: la ceremonia del pacto (cap</a:t>
            </a:r>
            <a:r>
              <a:rPr lang="en-US" dirty="0" smtClean="0"/>
              <a:t>. 27-30</a:t>
            </a:r>
            <a:r>
              <a:rPr lang="en-US" dirty="0"/>
              <a:t>)</a:t>
            </a:r>
          </a:p>
          <a:p>
            <a:pPr marL="687388" lvl="1" indent="0" algn="l" rtl="0">
              <a:spcBef>
                <a:spcPts val="0"/>
              </a:spcBef>
              <a:buNone/>
            </a:pPr>
            <a:r>
              <a:rPr lang="en-US" b="1" dirty="0" smtClean="0"/>
              <a:t>A </a:t>
            </a:r>
            <a:r>
              <a:rPr lang="en-US" dirty="0" smtClean="0">
                <a:solidFill>
                  <a:srgbClr val="FF0000"/>
                </a:solidFill>
              </a:rPr>
              <a:t>El </a:t>
            </a:r>
            <a:r>
              <a:rPr lang="en-US" dirty="0">
                <a:solidFill>
                  <a:srgbClr val="FF0000"/>
                </a:solidFill>
              </a:rPr>
              <a:t>marco exterior: una mirada hacia adelante (cap</a:t>
            </a:r>
            <a:r>
              <a:rPr lang="en-US" dirty="0" smtClean="0">
                <a:solidFill>
                  <a:srgbClr val="FF0000"/>
                </a:solidFill>
              </a:rPr>
              <a:t>. 31-34</a:t>
            </a:r>
            <a:r>
              <a:rPr lang="en-US" dirty="0">
                <a:solidFill>
                  <a:srgbClr val="FF0000"/>
                </a:solidFill>
              </a:rPr>
              <a:t>)</a:t>
            </a:r>
          </a:p>
        </p:txBody>
      </p:sp>
      <p:sp>
        <p:nvSpPr>
          <p:cNvPr id="4" name="Footer Placeholder 3"/>
          <p:cNvSpPr>
            <a:spLocks noGrp="1"/>
          </p:cNvSpPr>
          <p:nvPr>
            <p:ph type="ftr" sz="quarter" idx="11"/>
          </p:nvPr>
        </p:nvSpPr>
        <p:spPr/>
        <p:txBody>
          <a:bodyPr/>
          <a:lstStyle/>
          <a:p>
            <a:pPr algn="l" rtl="0"/>
            <a:r>
              <a:rPr lang="en-US"/>
              <a:t>Otoño 2016 – Embry Hills</a:t>
            </a:r>
            <a:endParaRPr lang="en-US" dirty="0"/>
          </a:p>
        </p:txBody>
      </p:sp>
      <p:sp>
        <p:nvSpPr>
          <p:cNvPr id="5" name="Slide Number Placeholder 4"/>
          <p:cNvSpPr>
            <a:spLocks noGrp="1"/>
          </p:cNvSpPr>
          <p:nvPr>
            <p:ph type="sldNum" sz="quarter" idx="12"/>
          </p:nvPr>
        </p:nvSpPr>
        <p:spPr/>
        <p:txBody>
          <a:bodyPr/>
          <a:lstStyle/>
          <a:p>
            <a:pPr algn="l" rtl="0"/>
            <a:fld id="{0EA2A63B-FBD4-445B-90B6-CB2DE89400B4}" type="slidenum">
              <a:rPr lang="en-US" smtClean="0"/>
              <a:pPr algn="l" rtl="0"/>
              <a:t>96</a:t>
            </a:fld>
            <a:endParaRPr lang="en-US"/>
          </a:p>
        </p:txBody>
      </p:sp>
      <p:grpSp>
        <p:nvGrpSpPr>
          <p:cNvPr id="21" name="Group 20"/>
          <p:cNvGrpSpPr/>
          <p:nvPr/>
        </p:nvGrpSpPr>
        <p:grpSpPr>
          <a:xfrm>
            <a:off x="7848600" y="5087122"/>
            <a:ext cx="4343400" cy="1206843"/>
            <a:chOff x="7038490" y="5223556"/>
            <a:chExt cx="4816555" cy="1206843"/>
          </a:xfrm>
        </p:grpSpPr>
        <p:sp>
          <p:nvSpPr>
            <p:cNvPr id="7" name="TextBox 6"/>
            <p:cNvSpPr txBox="1"/>
            <p:nvPr/>
          </p:nvSpPr>
          <p:spPr>
            <a:xfrm>
              <a:off x="9501037" y="5519132"/>
              <a:ext cx="978858" cy="646331"/>
            </a:xfrm>
            <a:prstGeom prst="rect">
              <a:avLst/>
            </a:prstGeom>
            <a:noFill/>
          </p:spPr>
          <p:txBody>
            <a:bodyPr wrap="none" rtlCol="0">
              <a:spAutoFit/>
            </a:bodyPr>
            <a:lstStyle/>
            <a:p>
              <a:pPr algn="l" rtl="0"/>
              <a:r>
                <a:rPr lang="en-US" dirty="0"/>
                <a:t>cf. 11:31</a:t>
              </a:r>
              <a:br>
                <a:rPr lang="en-US" dirty="0"/>
              </a:br>
              <a:r>
                <a:rPr lang="en-US" dirty="0"/>
                <a:t>a 27:2</a:t>
              </a:r>
            </a:p>
          </p:txBody>
        </p:sp>
        <p:cxnSp>
          <p:nvCxnSpPr>
            <p:cNvPr id="9" name="Straight Connector 8"/>
            <p:cNvCxnSpPr/>
            <p:nvPr/>
          </p:nvCxnSpPr>
          <p:spPr>
            <a:xfrm flipV="1">
              <a:off x="8578935" y="5519132"/>
              <a:ext cx="2025873"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8587443" y="6125774"/>
              <a:ext cx="2025873"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0596300" y="5534622"/>
              <a:ext cx="0" cy="5911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7038490" y="5232261"/>
              <a:ext cx="4372811" cy="3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038490" y="6428140"/>
              <a:ext cx="4372811" cy="22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1411301" y="5223556"/>
              <a:ext cx="0" cy="12045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0967558" y="5495278"/>
              <a:ext cx="887487" cy="646331"/>
            </a:xfrm>
            <a:prstGeom prst="rect">
              <a:avLst/>
            </a:prstGeom>
            <a:solidFill>
              <a:schemeClr val="bg1"/>
            </a:solidFill>
          </p:spPr>
          <p:txBody>
            <a:bodyPr wrap="none" rtlCol="0">
              <a:spAutoFit/>
            </a:bodyPr>
            <a:lstStyle/>
            <a:p>
              <a:pPr algn="l" rtl="0"/>
              <a:r>
                <a:rPr lang="en-US" dirty="0"/>
                <a:t>cf. 3:28</a:t>
              </a:r>
            </a:p>
            <a:p>
              <a:pPr algn="l" rtl="0"/>
              <a:r>
                <a:rPr lang="en-US" dirty="0"/>
                <a:t>a 31:3</a:t>
              </a:r>
            </a:p>
          </p:txBody>
        </p:sp>
      </p:grpSp>
      <p:pic>
        <p:nvPicPr>
          <p:cNvPr id="18" name="Picture 17"/>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Tree>
    <p:extLst>
      <p:ext uri="{BB962C8B-B14F-4D97-AF65-F5344CB8AC3E}">
        <p14:creationId xmlns:p14="http://schemas.microsoft.com/office/powerpoint/2010/main" val="366158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5" end="1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6" end="1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7" end="17"/>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8" end="18"/>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t>Proyectos (elegir uno)</a:t>
            </a:r>
          </a:p>
        </p:txBody>
      </p:sp>
      <p:sp>
        <p:nvSpPr>
          <p:cNvPr id="3" name="Content Placeholder 2"/>
          <p:cNvSpPr>
            <a:spLocks noGrp="1"/>
          </p:cNvSpPr>
          <p:nvPr>
            <p:ph idx="1"/>
          </p:nvPr>
        </p:nvSpPr>
        <p:spPr>
          <a:xfrm>
            <a:off x="243396" y="914399"/>
            <a:ext cx="11796204" cy="5807075"/>
          </a:xfrm>
        </p:spPr>
        <p:txBody>
          <a:bodyPr>
            <a:normAutofit/>
          </a:bodyPr>
          <a:lstStyle/>
          <a:p>
            <a:pPr marL="514350" indent="-514350">
              <a:buFont typeface="+mj-lt"/>
              <a:buAutoNum type="alphaUcPeriod"/>
            </a:pPr>
            <a:r>
              <a:rPr lang="en-US" b="1" dirty="0" smtClean="0">
                <a:solidFill>
                  <a:srgbClr val="0000CC"/>
                </a:solidFill>
              </a:rPr>
              <a:t>El </a:t>
            </a:r>
            <a:r>
              <a:rPr lang="en-US" b="1" dirty="0" err="1" smtClean="0">
                <a:solidFill>
                  <a:srgbClr val="0000CC"/>
                </a:solidFill>
              </a:rPr>
              <a:t>bienestar</a:t>
            </a:r>
            <a:r>
              <a:rPr lang="en-US" b="1" dirty="0" smtClean="0">
                <a:solidFill>
                  <a:srgbClr val="0000CC"/>
                </a:solidFill>
              </a:rPr>
              <a:t> social.</a:t>
            </a:r>
            <a:r>
              <a:rPr lang="es-ES" dirty="0" smtClean="0"/>
              <a:t> Examine </a:t>
            </a:r>
            <a:r>
              <a:rPr lang="es-ES" dirty="0"/>
              <a:t>los principios expresados en las leyes de Dios sobre el cuidado de los pobres. Considere estas preguntas, entre otras:</a:t>
            </a:r>
          </a:p>
          <a:p>
            <a:pPr marL="457200" lvl="1" indent="0">
              <a:buNone/>
            </a:pPr>
            <a:r>
              <a:rPr lang="es-ES" dirty="0"/>
              <a:t>1.	El cálculo de la obligación del donante</a:t>
            </a:r>
          </a:p>
          <a:p>
            <a:pPr marL="457200" lvl="1" indent="0">
              <a:buNone/>
            </a:pPr>
            <a:r>
              <a:rPr lang="es-ES" dirty="0"/>
              <a:t>2.	El anonimato del donante y/o familiaridad del donante con el beneficiario</a:t>
            </a:r>
          </a:p>
          <a:p>
            <a:pPr marL="457200" lvl="1" indent="0">
              <a:buNone/>
            </a:pPr>
            <a:r>
              <a:rPr lang="es-ES" dirty="0"/>
              <a:t>3.	La identidad y los requisitos del beneficiario (por ejemplo, quiénes son los 'pobres')</a:t>
            </a:r>
          </a:p>
          <a:p>
            <a:pPr marL="457200" lvl="1" indent="0">
              <a:buNone/>
            </a:pPr>
            <a:r>
              <a:rPr lang="es-ES" dirty="0"/>
              <a:t>4.	Frecuencia y modo de distribución y grado de 'colectividad' en donaciones</a:t>
            </a:r>
            <a:r>
              <a:rPr lang="es-ES" dirty="0" smtClean="0"/>
              <a:t>/ distribución</a:t>
            </a:r>
            <a:endParaRPr lang="es-ES" dirty="0"/>
          </a:p>
          <a:p>
            <a:pPr marL="457200" lvl="1" indent="0">
              <a:buNone/>
            </a:pPr>
            <a:r>
              <a:rPr lang="es-ES" dirty="0"/>
              <a:t>5.	Comparación con las prácticas y filosofías modernas de redistribución de la riqueza</a:t>
            </a:r>
          </a:p>
          <a:p>
            <a:pPr marL="514350" indent="-514350">
              <a:buFont typeface="+mj-lt"/>
              <a:buAutoNum type="alphaUcPeriod"/>
            </a:pPr>
            <a:r>
              <a:rPr lang="es-ES" b="1" dirty="0" smtClean="0">
                <a:solidFill>
                  <a:srgbClr val="0000CC"/>
                </a:solidFill>
              </a:rPr>
              <a:t>La </a:t>
            </a:r>
            <a:r>
              <a:rPr lang="es-ES" b="1" dirty="0">
                <a:solidFill>
                  <a:srgbClr val="0000CC"/>
                </a:solidFill>
              </a:rPr>
              <a:t>conducta sexual.</a:t>
            </a:r>
            <a:r>
              <a:rPr lang="es-ES" dirty="0"/>
              <a:t> Examine los principios expresados en las leyes de Dios con respecto al comportamiento sexual. Considere estas preguntas, entre otras:</a:t>
            </a:r>
          </a:p>
          <a:p>
            <a:pPr marL="457200" lvl="1" indent="0">
              <a:buNone/>
            </a:pPr>
            <a:r>
              <a:rPr lang="es-ES" dirty="0"/>
              <a:t>1.	¿Cuál fue el proceso/secuencia ideal [implícito] de formar un matrimonio?</a:t>
            </a:r>
          </a:p>
          <a:p>
            <a:pPr marL="457200" lvl="1" indent="0">
              <a:buNone/>
            </a:pPr>
            <a:r>
              <a:rPr lang="es-ES" dirty="0"/>
              <a:t>2.	¿Qué variaciones pecaminosas de este proceso ideal se mencionan?</a:t>
            </a:r>
          </a:p>
          <a:p>
            <a:pPr marL="457200" lvl="1" indent="0">
              <a:buNone/>
            </a:pPr>
            <a:r>
              <a:rPr lang="es-ES" dirty="0"/>
              <a:t>3.	Las sanciones, remedios y/o restricciones para las diversas variaciones</a:t>
            </a:r>
            <a:endParaRPr lang="en-US" dirty="0"/>
          </a:p>
        </p:txBody>
      </p:sp>
      <p:sp>
        <p:nvSpPr>
          <p:cNvPr id="4" name="Footer Placeholder 3"/>
          <p:cNvSpPr>
            <a:spLocks noGrp="1"/>
          </p:cNvSpPr>
          <p:nvPr>
            <p:ph type="ftr" sz="quarter" idx="11"/>
          </p:nvPr>
        </p:nvSpPr>
        <p:spPr/>
        <p:txBody>
          <a:bodyPr/>
          <a:lstStyle/>
          <a:p>
            <a:pPr algn="l" rtl="0"/>
            <a:r>
              <a:rPr lang="en-US"/>
              <a:t>Otoño 2016 – Embry Hills</a:t>
            </a:r>
            <a:endParaRPr lang="en-US" dirty="0"/>
          </a:p>
        </p:txBody>
      </p:sp>
      <p:sp>
        <p:nvSpPr>
          <p:cNvPr id="5" name="Slide Number Placeholder 4"/>
          <p:cNvSpPr>
            <a:spLocks noGrp="1"/>
          </p:cNvSpPr>
          <p:nvPr>
            <p:ph type="sldNum" sz="quarter" idx="12"/>
          </p:nvPr>
        </p:nvSpPr>
        <p:spPr/>
        <p:txBody>
          <a:bodyPr/>
          <a:lstStyle/>
          <a:p>
            <a:pPr algn="l" rtl="0"/>
            <a:fld id="{0EA2A63B-FBD4-445B-90B6-CB2DE89400B4}" type="slidenum">
              <a:rPr lang="en-US" smtClean="0"/>
              <a:pPr algn="l" rtl="0"/>
              <a:t>97</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Tree>
    <p:extLst>
      <p:ext uri="{BB962C8B-B14F-4D97-AF65-F5344CB8AC3E}">
        <p14:creationId xmlns:p14="http://schemas.microsoft.com/office/powerpoint/2010/main" val="363970305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694463" cy="496009"/>
          </a:xfrm>
        </p:spPr>
        <p:txBody>
          <a:bodyPr/>
          <a:lstStyle/>
          <a:p>
            <a:pPr algn="l" rtl="0"/>
            <a:r>
              <a:rPr lang="en-US" sz="3200" dirty="0"/>
              <a:t>Hoja de </a:t>
            </a:r>
            <a:r>
              <a:rPr lang="en-US" sz="3200" dirty="0" err="1" smtClean="0"/>
              <a:t>trabajo</a:t>
            </a:r>
            <a:r>
              <a:rPr lang="en-US" sz="3200" dirty="0" smtClean="0"/>
              <a:t> </a:t>
            </a:r>
            <a:r>
              <a:rPr lang="en-US" sz="3200" dirty="0"/>
              <a:t>del </a:t>
            </a:r>
            <a:r>
              <a:rPr lang="en-US" sz="3200" dirty="0" err="1" smtClean="0"/>
              <a:t>proyecto</a:t>
            </a:r>
            <a:r>
              <a:rPr lang="en-US" sz="3200" dirty="0" smtClean="0"/>
              <a:t> </a:t>
            </a:r>
            <a:r>
              <a:rPr lang="en-US" sz="3200" dirty="0"/>
              <a:t>– </a:t>
            </a:r>
            <a:r>
              <a:rPr lang="en-US" sz="3200" dirty="0" err="1"/>
              <a:t>Conducta</a:t>
            </a:r>
            <a:r>
              <a:rPr lang="en-US" sz="3200" dirty="0"/>
              <a:t> </a:t>
            </a:r>
            <a:r>
              <a:rPr lang="en-US" sz="3200" dirty="0" smtClean="0"/>
              <a:t>sexual </a:t>
            </a:r>
            <a:r>
              <a:rPr lang="en-US" sz="3200" dirty="0"/>
              <a:t>1</a:t>
            </a:r>
          </a:p>
        </p:txBody>
      </p:sp>
      <p:sp>
        <p:nvSpPr>
          <p:cNvPr id="4" name="Footer Placeholder 3"/>
          <p:cNvSpPr>
            <a:spLocks noGrp="1"/>
          </p:cNvSpPr>
          <p:nvPr>
            <p:ph type="ftr" sz="quarter" idx="11"/>
          </p:nvPr>
        </p:nvSpPr>
        <p:spPr/>
        <p:txBody>
          <a:bodyPr/>
          <a:lstStyle/>
          <a:p>
            <a:pPr algn="l" rtl="0"/>
            <a:r>
              <a:rPr lang="en-US"/>
              <a:t>Otoño 2016 – Embry Hills</a:t>
            </a:r>
            <a:endParaRPr lang="en-US" dirty="0"/>
          </a:p>
        </p:txBody>
      </p:sp>
      <p:sp>
        <p:nvSpPr>
          <p:cNvPr id="5" name="Slide Number Placeholder 4"/>
          <p:cNvSpPr>
            <a:spLocks noGrp="1"/>
          </p:cNvSpPr>
          <p:nvPr>
            <p:ph type="sldNum" sz="quarter" idx="12"/>
          </p:nvPr>
        </p:nvSpPr>
        <p:spPr/>
        <p:txBody>
          <a:bodyPr/>
          <a:lstStyle/>
          <a:p>
            <a:pPr algn="l" rtl="0"/>
            <a:fld id="{0EA2A63B-FBD4-445B-90B6-CB2DE89400B4}" type="slidenum">
              <a:rPr lang="en-US" smtClean="0"/>
              <a:pPr algn="l" rtl="0"/>
              <a:t>98</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9555589"/>
              </p:ext>
            </p:extLst>
          </p:nvPr>
        </p:nvGraphicFramePr>
        <p:xfrm>
          <a:off x="-1" y="640076"/>
          <a:ext cx="12192000" cy="6105186"/>
        </p:xfrm>
        <a:graphic>
          <a:graphicData uri="http://schemas.openxmlformats.org/drawingml/2006/table">
            <a:tbl>
              <a:tblPr firstRow="1" bandRow="1">
                <a:tableStyleId>{5C22544A-7EE6-4342-B048-85BDC9FD1C3A}</a:tableStyleId>
              </a:tblPr>
              <a:tblGrid>
                <a:gridCol w="990601">
                  <a:extLst>
                    <a:ext uri="{9D8B030D-6E8A-4147-A177-3AD203B41FA5}">
                      <a16:colId xmlns:a16="http://schemas.microsoft.com/office/drawing/2014/main" xmlns="" val="20000"/>
                    </a:ext>
                  </a:extLst>
                </a:gridCol>
                <a:gridCol w="3429000">
                  <a:extLst>
                    <a:ext uri="{9D8B030D-6E8A-4147-A177-3AD203B41FA5}">
                      <a16:colId xmlns:a16="http://schemas.microsoft.com/office/drawing/2014/main" xmlns="" val="20001"/>
                    </a:ext>
                  </a:extLst>
                </a:gridCol>
                <a:gridCol w="4267200">
                  <a:extLst>
                    <a:ext uri="{9D8B030D-6E8A-4147-A177-3AD203B41FA5}">
                      <a16:colId xmlns:a16="http://schemas.microsoft.com/office/drawing/2014/main" xmlns="" val="20002"/>
                    </a:ext>
                  </a:extLst>
                </a:gridCol>
                <a:gridCol w="3505199">
                  <a:extLst>
                    <a:ext uri="{9D8B030D-6E8A-4147-A177-3AD203B41FA5}">
                      <a16:colId xmlns:a16="http://schemas.microsoft.com/office/drawing/2014/main" xmlns="" val="20003"/>
                    </a:ext>
                  </a:extLst>
                </a:gridCol>
              </a:tblGrid>
              <a:tr h="405426">
                <a:tc>
                  <a:txBody>
                    <a:bodyPr/>
                    <a:lstStyle/>
                    <a:p>
                      <a:pPr algn="ctr" rtl="0"/>
                      <a:r>
                        <a:rPr lang="en-US" dirty="0" smtClean="0">
                          <a:solidFill>
                            <a:schemeClr val="tx1"/>
                          </a:solidFill>
                        </a:rPr>
                        <a:t>Ref.</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a:r>
                        <a:rPr lang="en-US" dirty="0">
                          <a:solidFill>
                            <a:schemeClr val="tx1"/>
                          </a:solidFill>
                        </a:rPr>
                        <a:t>Contenido / </a:t>
                      </a:r>
                      <a:r>
                        <a:rPr lang="en-US" dirty="0" err="1" smtClean="0">
                          <a:solidFill>
                            <a:schemeClr val="tx1"/>
                          </a:solidFill>
                        </a:rPr>
                        <a:t>intención</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a:r>
                        <a:rPr lang="en-US" dirty="0" err="1" smtClean="0">
                          <a:solidFill>
                            <a:schemeClr val="tx1"/>
                          </a:solidFill>
                        </a:rPr>
                        <a:t>Intención</a:t>
                      </a:r>
                      <a:r>
                        <a:rPr lang="en-US" dirty="0" smtClean="0">
                          <a:solidFill>
                            <a:schemeClr val="tx1"/>
                          </a:solidFill>
                        </a:rPr>
                        <a:t>/</a:t>
                      </a:r>
                      <a:r>
                        <a:rPr lang="en-US" dirty="0" err="1" smtClean="0">
                          <a:solidFill>
                            <a:schemeClr val="tx1"/>
                          </a:solidFill>
                        </a:rPr>
                        <a:t>implicación</a:t>
                      </a:r>
                      <a:r>
                        <a:rPr lang="en-US" dirty="0" smtClean="0">
                          <a:solidFill>
                            <a:schemeClr val="tx1"/>
                          </a:solidFill>
                        </a:rPr>
                        <a:t> </a:t>
                      </a:r>
                      <a:r>
                        <a:rPr lang="en-US" dirty="0">
                          <a:solidFill>
                            <a:schemeClr val="tx1"/>
                          </a:solidFill>
                        </a:rPr>
                        <a:t>– El </a:t>
                      </a:r>
                      <a:r>
                        <a:rPr lang="en-US" dirty="0" smtClean="0">
                          <a:solidFill>
                            <a:schemeClr val="tx1"/>
                          </a:solidFill>
                        </a:rPr>
                        <a:t>ideal </a:t>
                      </a:r>
                      <a:r>
                        <a:rPr lang="en-US" dirty="0">
                          <a:solidFill>
                            <a:schemeClr val="tx1"/>
                          </a:solidFill>
                        </a:rPr>
                        <a:t>de Dios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a:r>
                        <a:rPr lang="en-US" dirty="0">
                          <a:solidFill>
                            <a:schemeClr val="tx1"/>
                          </a:solidFill>
                        </a:rPr>
                        <a:t>Corrupción y </a:t>
                      </a:r>
                      <a:r>
                        <a:rPr lang="en-US" dirty="0" err="1" smtClean="0">
                          <a:solidFill>
                            <a:schemeClr val="tx1"/>
                          </a:solidFill>
                        </a:rPr>
                        <a:t>protección</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10000"/>
                  </a:ext>
                </a:extLst>
              </a:tr>
              <a:tr h="304070">
                <a:tc>
                  <a:txBody>
                    <a:bodyPr/>
                    <a:lstStyle/>
                    <a:p>
                      <a:pPr algn="l" rtl="0"/>
                      <a:r>
                        <a:rPr lang="en-US" sz="1400" b="1" i="1" dirty="0">
                          <a:latin typeface="Eras Light ITC" panose="020B0402030504020804" pitchFamily="34" charset="0"/>
                        </a:rPr>
                        <a:t>6:18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a:latin typeface="Eras Light ITC" panose="020B0402030504020804" pitchFamily="34" charset="0"/>
                        </a:rPr>
                        <a:t>N</a:t>
                      </a:r>
                      <a:r>
                        <a:rPr lang="en-US" sz="1400" b="1" i="1" dirty="0" smtClean="0">
                          <a:latin typeface="Eras Light ITC" panose="020B0402030504020804" pitchFamily="34" charset="0"/>
                        </a:rPr>
                        <a:t>o </a:t>
                      </a:r>
                      <a:r>
                        <a:rPr lang="en-US" sz="1400" b="1" i="1" dirty="0" err="1" smtClean="0">
                          <a:latin typeface="Eras Light ITC" panose="020B0402030504020804" pitchFamily="34" charset="0"/>
                        </a:rPr>
                        <a:t>cometas</a:t>
                      </a:r>
                      <a:r>
                        <a:rPr lang="en-US" sz="1400" b="1" i="1" dirty="0" smtClean="0">
                          <a:latin typeface="Eras Light ITC" panose="020B0402030504020804" pitchFamily="34" charset="0"/>
                        </a:rPr>
                        <a:t> </a:t>
                      </a:r>
                      <a:r>
                        <a:rPr lang="en-US" sz="1400" b="1" i="1" dirty="0" err="1" smtClean="0">
                          <a:latin typeface="Eras Light ITC" panose="020B0402030504020804" pitchFamily="34" charset="0"/>
                        </a:rPr>
                        <a:t>adulterio</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a:latin typeface="Eras Light ITC" panose="020B0402030504020804" pitchFamily="34" charset="0"/>
                        </a:rPr>
                        <a:t>Fidelidad monógama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04070">
                <a:tc>
                  <a:txBody>
                    <a:bodyPr/>
                    <a:lstStyle/>
                    <a:p>
                      <a:pPr algn="l" rtl="0"/>
                      <a:r>
                        <a:rPr lang="en-US" sz="1400" b="1" i="1" dirty="0">
                          <a:latin typeface="Eras Light ITC" panose="020B0402030504020804" pitchFamily="34" charset="0"/>
                        </a:rPr>
                        <a:t>6:21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smtClean="0">
                          <a:latin typeface="Eras Light ITC" panose="020B0402030504020804" pitchFamily="34" charset="0"/>
                        </a:rPr>
                        <a:t>No </a:t>
                      </a:r>
                      <a:r>
                        <a:rPr lang="en-US" sz="1400" b="1" i="1" baseline="0" dirty="0" err="1" smtClean="0">
                          <a:latin typeface="Eras Light ITC" panose="020B0402030504020804" pitchFamily="34" charset="0"/>
                        </a:rPr>
                        <a:t>codicies</a:t>
                      </a:r>
                      <a:r>
                        <a:rPr lang="en-US" sz="1400" b="1" i="1" baseline="0" dirty="0" smtClean="0">
                          <a:latin typeface="Eras Light ITC" panose="020B0402030504020804" pitchFamily="34" charset="0"/>
                        </a:rPr>
                        <a:t> </a:t>
                      </a:r>
                      <a:r>
                        <a:rPr lang="en-US" sz="1400" b="1" i="1" baseline="0" dirty="0">
                          <a:latin typeface="Eras Light ITC" panose="020B0402030504020804" pitchFamily="34" charset="0"/>
                        </a:rPr>
                        <a:t>la mujer de tu prójimo</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err="1" smtClean="0">
                          <a:latin typeface="Eras Light ITC" panose="020B0402030504020804" pitchFamily="34" charset="0"/>
                        </a:rPr>
                        <a:t>Controlar</a:t>
                      </a:r>
                      <a:r>
                        <a:rPr lang="en-US" sz="1400" b="1" i="1" dirty="0" smtClean="0">
                          <a:latin typeface="Eras Light ITC" panose="020B0402030504020804" pitchFamily="34" charset="0"/>
                        </a:rPr>
                        <a:t> </a:t>
                      </a:r>
                      <a:r>
                        <a:rPr lang="en-US" sz="1400" b="1" i="1" dirty="0">
                          <a:latin typeface="Eras Light ITC" panose="020B0402030504020804" pitchFamily="34" charset="0"/>
                        </a:rPr>
                        <a:t>los deseos</a:t>
                      </a:r>
                      <a:r>
                        <a:rPr lang="en-US" sz="1400" b="1" i="1" baseline="0" dirty="0">
                          <a:latin typeface="Eras Light ITC" panose="020B0402030504020804" pitchFamily="34" charset="0"/>
                        </a:rPr>
                        <a:t>; </a:t>
                      </a:r>
                      <a:r>
                        <a:rPr lang="en-US" sz="1400" b="1" i="1" baseline="0" dirty="0" err="1" smtClean="0">
                          <a:latin typeface="Eras Light ITC" panose="020B0402030504020804" pitchFamily="34" charset="0"/>
                        </a:rPr>
                        <a:t>cuídate</a:t>
                      </a:r>
                      <a:r>
                        <a:rPr lang="en-US" sz="1400" b="1" i="1" baseline="0" dirty="0" smtClean="0">
                          <a:latin typeface="Eras Light ITC" panose="020B0402030504020804" pitchFamily="34" charset="0"/>
                        </a:rPr>
                        <a:t> </a:t>
                      </a:r>
                      <a:r>
                        <a:rPr lang="en-US" sz="1400" b="1" i="1" baseline="0" dirty="0">
                          <a:latin typeface="Eras Light ITC" panose="020B0402030504020804" pitchFamily="34" charset="0"/>
                        </a:rPr>
                        <a:t>en las amistades</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04070">
                <a:tc>
                  <a:txBody>
                    <a:bodyPr/>
                    <a:lstStyle/>
                    <a:p>
                      <a:pPr algn="l" rtl="0"/>
                      <a:r>
                        <a:rPr lang="en-US" sz="1400" b="1" i="1" dirty="0">
                          <a:latin typeface="Eras Light ITC" panose="020B0402030504020804" pitchFamily="34" charset="0"/>
                        </a:rPr>
                        <a:t>7:3-4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baseline="0" dirty="0" smtClean="0">
                          <a:latin typeface="Eras Light ITC" panose="020B0402030504020804" pitchFamily="34" charset="0"/>
                        </a:rPr>
                        <a:t>No </a:t>
                      </a:r>
                      <a:r>
                        <a:rPr lang="en-US" sz="1400" b="1" i="1" baseline="0" dirty="0" err="1" smtClean="0">
                          <a:latin typeface="Eras Light ITC" panose="020B0402030504020804" pitchFamily="34" charset="0"/>
                        </a:rPr>
                        <a:t>te</a:t>
                      </a:r>
                      <a:r>
                        <a:rPr lang="en-US" sz="1400" b="1" i="1" baseline="0" dirty="0" smtClean="0">
                          <a:latin typeface="Eras Light ITC" panose="020B0402030504020804" pitchFamily="34" charset="0"/>
                        </a:rPr>
                        <a:t> cases </a:t>
                      </a:r>
                      <a:r>
                        <a:rPr lang="en-US" sz="1400" b="1" i="1" baseline="0" dirty="0">
                          <a:latin typeface="Eras Light ITC" panose="020B0402030504020804" pitchFamily="34" charset="0"/>
                        </a:rPr>
                        <a:t>con </a:t>
                      </a:r>
                      <a:r>
                        <a:rPr lang="en-US" sz="1400" b="1" i="1" baseline="0" dirty="0" err="1" smtClean="0">
                          <a:latin typeface="Eras Light ITC" panose="020B0402030504020804" pitchFamily="34" charset="0"/>
                        </a:rPr>
                        <a:t>los</a:t>
                      </a:r>
                      <a:r>
                        <a:rPr lang="en-US" sz="1400" b="1" i="1" baseline="0" dirty="0" smtClean="0">
                          <a:latin typeface="Eras Light ITC" panose="020B0402030504020804" pitchFamily="34" charset="0"/>
                        </a:rPr>
                        <a:t> </a:t>
                      </a:r>
                      <a:r>
                        <a:rPr lang="en-US" sz="1400" b="1" i="1" baseline="0" dirty="0" err="1" smtClean="0">
                          <a:latin typeface="Eras Light ITC" panose="020B0402030504020804" pitchFamily="34" charset="0"/>
                        </a:rPr>
                        <a:t>cananeos</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a:latin typeface="Eras Light ITC" panose="020B0402030504020804" pitchFamily="34" charset="0"/>
                        </a:rPr>
                        <a:t>El matrimonio </a:t>
                      </a:r>
                      <a:r>
                        <a:rPr lang="en-US" sz="1400" b="1" i="1" dirty="0" err="1">
                          <a:latin typeface="Eras Light ITC" panose="020B0402030504020804" pitchFamily="34" charset="0"/>
                        </a:rPr>
                        <a:t>es</a:t>
                      </a:r>
                      <a:r>
                        <a:rPr lang="en-US" sz="1400" b="1" i="1" dirty="0">
                          <a:latin typeface="Eras Light ITC" panose="020B0402030504020804" pitchFamily="34" charset="0"/>
                        </a:rPr>
                        <a:t> </a:t>
                      </a:r>
                      <a:r>
                        <a:rPr lang="en-US" sz="1400" b="1" i="1" dirty="0" err="1" smtClean="0">
                          <a:latin typeface="Eras Light ITC" panose="020B0402030504020804" pitchFamily="34" charset="0"/>
                        </a:rPr>
                        <a:t>una</a:t>
                      </a:r>
                      <a:r>
                        <a:rPr lang="en-US" sz="1400" b="1" i="1" baseline="0" dirty="0" smtClean="0">
                          <a:latin typeface="Eras Light ITC" panose="020B0402030504020804" pitchFamily="34" charset="0"/>
                        </a:rPr>
                        <a:t> </a:t>
                      </a:r>
                      <a:r>
                        <a:rPr lang="en-US" sz="1400" b="1" i="1" baseline="0" dirty="0" err="1" smtClean="0">
                          <a:latin typeface="Eras Light ITC" panose="020B0402030504020804" pitchFamily="34" charset="0"/>
                        </a:rPr>
                        <a:t>influencia</a:t>
                      </a:r>
                      <a:r>
                        <a:rPr lang="en-US" sz="1400" b="1" i="1" baseline="0" dirty="0" smtClean="0">
                          <a:latin typeface="Eras Light ITC" panose="020B0402030504020804" pitchFamily="34" charset="0"/>
                        </a:rPr>
                        <a:t> </a:t>
                      </a:r>
                      <a:r>
                        <a:rPr lang="en-US" sz="1400" b="1" i="1" baseline="0" dirty="0" err="1" smtClean="0">
                          <a:latin typeface="Eras Light ITC" panose="020B0402030504020804" pitchFamily="34" charset="0"/>
                        </a:rPr>
                        <a:t>espiritual</a:t>
                      </a:r>
                      <a:r>
                        <a:rPr lang="en-US" sz="1400" b="1" i="1" baseline="0" dirty="0" smtClean="0">
                          <a:latin typeface="Eras Light ITC" panose="020B0402030504020804" pitchFamily="34" charset="0"/>
                        </a:rPr>
                        <a:t> para </a:t>
                      </a:r>
                      <a:r>
                        <a:rPr lang="en-US" sz="1400" b="1" i="1" baseline="0" dirty="0" err="1" smtClean="0">
                          <a:latin typeface="Eras Light ITC" panose="020B0402030504020804" pitchFamily="34" charset="0"/>
                        </a:rPr>
                        <a:t>los</a:t>
                      </a:r>
                      <a:r>
                        <a:rPr lang="en-US" sz="1400" b="1" i="1" baseline="0" dirty="0" smtClean="0">
                          <a:latin typeface="Eras Light ITC" panose="020B0402030504020804" pitchFamily="34" charset="0"/>
                        </a:rPr>
                        <a:t> </a:t>
                      </a:r>
                      <a:r>
                        <a:rPr lang="en-US" sz="1400" b="1" i="1" baseline="0" dirty="0">
                          <a:latin typeface="Eras Light ITC" panose="020B0402030504020804" pitchFamily="34" charset="0"/>
                        </a:rPr>
                        <a:t>hombres y niños</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304070">
                <a:tc>
                  <a:txBody>
                    <a:bodyPr/>
                    <a:lstStyle/>
                    <a:p>
                      <a:pPr algn="l" rtl="0"/>
                      <a:r>
                        <a:rPr lang="en-US" sz="1400" b="1" i="1" dirty="0">
                          <a:latin typeface="Eras Light ITC" panose="020B0402030504020804" pitchFamily="34" charset="0"/>
                        </a:rPr>
                        <a:t>13:6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err="1" smtClean="0">
                          <a:latin typeface="Eras Light ITC" panose="020B0402030504020804" pitchFamily="34" charset="0"/>
                        </a:rPr>
                        <a:t>Debes</a:t>
                      </a:r>
                      <a:r>
                        <a:rPr lang="en-US" sz="1400" b="1" i="1" dirty="0" smtClean="0">
                          <a:latin typeface="Eras Light ITC" panose="020B0402030504020804" pitchFamily="34" charset="0"/>
                        </a:rPr>
                        <a:t> </a:t>
                      </a:r>
                      <a:r>
                        <a:rPr lang="en-US" sz="1400" b="1" i="1" dirty="0" err="1" smtClean="0">
                          <a:latin typeface="Eras Light ITC" panose="020B0402030504020804" pitchFamily="34" charset="0"/>
                        </a:rPr>
                        <a:t>rechazar</a:t>
                      </a:r>
                      <a:r>
                        <a:rPr lang="en-US" sz="1400" b="1" i="1" dirty="0" smtClean="0">
                          <a:latin typeface="Eras Light ITC" panose="020B0402030504020804" pitchFamily="34" charset="0"/>
                        </a:rPr>
                        <a:t> a </a:t>
                      </a:r>
                      <a:r>
                        <a:rPr lang="en-US" sz="1400" b="1" i="1" baseline="0" dirty="0" err="1" smtClean="0">
                          <a:latin typeface="Eras Light ITC" panose="020B0402030504020804" pitchFamily="34" charset="0"/>
                        </a:rPr>
                        <a:t>una</a:t>
                      </a:r>
                      <a:r>
                        <a:rPr lang="en-US" sz="1400" b="1" i="1" baseline="0" dirty="0" smtClean="0">
                          <a:latin typeface="Eras Light ITC" panose="020B0402030504020804" pitchFamily="34" charset="0"/>
                        </a:rPr>
                        <a:t> </a:t>
                      </a:r>
                      <a:r>
                        <a:rPr lang="en-US" sz="1400" b="1" i="1" baseline="0" dirty="0">
                          <a:latin typeface="Eras Light ITC" panose="020B0402030504020804" pitchFamily="34" charset="0"/>
                        </a:rPr>
                        <a:t>esposa idólatra</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a:latin typeface="Eras Light ITC" panose="020B0402030504020804" pitchFamily="34" charset="0"/>
                        </a:rPr>
                        <a:t>U</a:t>
                      </a:r>
                      <a:r>
                        <a:rPr lang="en-US" sz="1400" b="1" i="1" dirty="0" smtClean="0">
                          <a:latin typeface="Eras Light ITC" panose="020B0402030504020804" pitchFamily="34" charset="0"/>
                        </a:rPr>
                        <a:t>na </a:t>
                      </a:r>
                      <a:r>
                        <a:rPr lang="en-US" sz="1400" b="1" i="1" dirty="0" err="1">
                          <a:latin typeface="Eras Light ITC" panose="020B0402030504020804" pitchFamily="34" charset="0"/>
                        </a:rPr>
                        <a:t>cosa</a:t>
                      </a:r>
                      <a:r>
                        <a:rPr lang="en-US" sz="1400" b="1" i="1" dirty="0">
                          <a:latin typeface="Eras Light ITC" panose="020B0402030504020804" pitchFamily="34" charset="0"/>
                        </a:rPr>
                        <a:t> </a:t>
                      </a:r>
                      <a:r>
                        <a:rPr lang="en-US" sz="1400" b="1" i="1" dirty="0" err="1" smtClean="0">
                          <a:latin typeface="Eras Light ITC" panose="020B0402030504020804" pitchFamily="34" charset="0"/>
                        </a:rPr>
                        <a:t>difícil</a:t>
                      </a:r>
                      <a:r>
                        <a:rPr lang="en-US" sz="1400" b="1" i="1" dirty="0" smtClean="0">
                          <a:latin typeface="Eras Light ITC" panose="020B0402030504020804" pitchFamily="34" charset="0"/>
                        </a:rPr>
                        <a:t>, </a:t>
                      </a:r>
                      <a:r>
                        <a:rPr lang="en-US" sz="1400" b="1" i="1" baseline="0" dirty="0" err="1" smtClean="0">
                          <a:latin typeface="Eras Light ITC" panose="020B0402030504020804" pitchFamily="34" charset="0"/>
                        </a:rPr>
                        <a:t>porque</a:t>
                      </a:r>
                      <a:r>
                        <a:rPr lang="en-US" sz="1400" b="1" i="1" baseline="0" dirty="0" smtClean="0">
                          <a:latin typeface="Eras Light ITC" panose="020B0402030504020804" pitchFamily="34" charset="0"/>
                        </a:rPr>
                        <a:t> </a:t>
                      </a:r>
                      <a:r>
                        <a:rPr lang="en-US" sz="1400" b="1" i="1" baseline="0" dirty="0" err="1" smtClean="0">
                          <a:latin typeface="Eras Light ITC" panose="020B0402030504020804" pitchFamily="34" charset="0"/>
                        </a:rPr>
                        <a:t>tú</a:t>
                      </a:r>
                      <a:r>
                        <a:rPr lang="en-US" sz="1400" b="1" i="1" baseline="0" dirty="0" smtClean="0">
                          <a:latin typeface="Eras Light ITC" panose="020B0402030504020804" pitchFamily="34" charset="0"/>
                        </a:rPr>
                        <a:t> ‘la </a:t>
                      </a:r>
                      <a:r>
                        <a:rPr lang="en-US" sz="1400" b="1" i="1" baseline="0" dirty="0" err="1" smtClean="0">
                          <a:latin typeface="Eras Light ITC" panose="020B0402030504020804" pitchFamily="34" charset="0"/>
                        </a:rPr>
                        <a:t>amas'</a:t>
                      </a:r>
                      <a:r>
                        <a:rPr lang="en-US" sz="1400" b="1" i="1" baseline="0" dirty="0" smtClean="0">
                          <a:latin typeface="Eras Light ITC" panose="020B0402030504020804" pitchFamily="34" charset="0"/>
                        </a:rPr>
                        <a:t> </a:t>
                      </a:r>
                      <a:r>
                        <a:rPr lang="en-US" sz="1400" b="1" i="1" baseline="0" dirty="0">
                          <a:latin typeface="Eras Light ITC" panose="020B0402030504020804" pitchFamily="34" charset="0"/>
                        </a:rPr>
                        <a:t>(el ideal)</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304070">
                <a:tc>
                  <a:txBody>
                    <a:bodyPr/>
                    <a:lstStyle/>
                    <a:p>
                      <a:pPr algn="l" rtl="0"/>
                      <a:r>
                        <a:rPr lang="en-US" sz="1400" b="1" i="1" dirty="0">
                          <a:latin typeface="Eras Light ITC" panose="020B0402030504020804" pitchFamily="34" charset="0"/>
                        </a:rPr>
                        <a:t>17:17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smtClean="0">
                          <a:latin typeface="Eras Light ITC" panose="020B0402030504020804" pitchFamily="34" charset="0"/>
                        </a:rPr>
                        <a:t>Reyes no </a:t>
                      </a:r>
                      <a:r>
                        <a:rPr lang="en-US" sz="1400" b="1" i="1" dirty="0" err="1" smtClean="0">
                          <a:latin typeface="Eras Light ITC" panose="020B0402030504020804" pitchFamily="34" charset="0"/>
                        </a:rPr>
                        <a:t>deben</a:t>
                      </a:r>
                      <a:r>
                        <a:rPr lang="en-US" sz="1400" b="1" i="1" dirty="0" smtClean="0">
                          <a:latin typeface="Eras Light ITC" panose="020B0402030504020804" pitchFamily="34" charset="0"/>
                        </a:rPr>
                        <a:t> </a:t>
                      </a:r>
                      <a:r>
                        <a:rPr lang="en-US" sz="1400" b="1" i="1" dirty="0" err="1" smtClean="0">
                          <a:latin typeface="Eras Light ITC" panose="020B0402030504020804" pitchFamily="34" charset="0"/>
                        </a:rPr>
                        <a:t>tener</a:t>
                      </a:r>
                      <a:r>
                        <a:rPr lang="en-US" sz="1400" b="1" i="1" dirty="0" smtClean="0">
                          <a:latin typeface="Eras Light ITC" panose="020B0402030504020804" pitchFamily="34" charset="0"/>
                        </a:rPr>
                        <a:t> </a:t>
                      </a:r>
                      <a:r>
                        <a:rPr lang="en-US" sz="1400" b="1" i="1" dirty="0" err="1" smtClean="0">
                          <a:latin typeface="Eras Light ITC" panose="020B0402030504020804" pitchFamily="34" charset="0"/>
                        </a:rPr>
                        <a:t>muchas</a:t>
                      </a:r>
                      <a:r>
                        <a:rPr lang="en-US" sz="1400" b="1" i="1" dirty="0" smtClean="0">
                          <a:latin typeface="Eras Light ITC" panose="020B0402030504020804" pitchFamily="34" charset="0"/>
                        </a:rPr>
                        <a:t> </a:t>
                      </a:r>
                      <a:r>
                        <a:rPr lang="en-US" sz="1400" b="1" i="1" baseline="0" dirty="0" err="1" smtClean="0">
                          <a:latin typeface="Eras Light ITC" panose="020B0402030504020804" pitchFamily="34" charset="0"/>
                        </a:rPr>
                        <a:t>esposas</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err="1" smtClean="0">
                          <a:latin typeface="Eras Light ITC" panose="020B0402030504020804" pitchFamily="34" charset="0"/>
                        </a:rPr>
                        <a:t>Monogamia</a:t>
                      </a:r>
                      <a:r>
                        <a:rPr lang="en-US" sz="1400" b="1" i="1" dirty="0" smtClean="0">
                          <a:latin typeface="Eras Light ITC" panose="020B0402030504020804" pitchFamily="34" charset="0"/>
                        </a:rPr>
                        <a:t> </a:t>
                      </a:r>
                      <a:r>
                        <a:rPr lang="en-US" sz="1400" b="1" i="1" baseline="0" dirty="0" err="1" smtClean="0">
                          <a:latin typeface="Eras Light ITC" panose="020B0402030504020804" pitchFamily="34" charset="0"/>
                        </a:rPr>
                        <a:t>preferida</a:t>
                      </a:r>
                      <a:r>
                        <a:rPr lang="en-US" sz="1400" b="1" i="1" baseline="0" dirty="0" smtClean="0">
                          <a:latin typeface="Eras Light ITC" panose="020B0402030504020804" pitchFamily="34" charset="0"/>
                        </a:rPr>
                        <a:t>, </a:t>
                      </a:r>
                      <a:r>
                        <a:rPr lang="en-US" sz="1400" b="1" i="1" baseline="0" dirty="0">
                          <a:latin typeface="Eras Light ITC" panose="020B0402030504020804" pitchFamily="34" charset="0"/>
                        </a:rPr>
                        <a:t>y </a:t>
                      </a:r>
                      <a:r>
                        <a:rPr lang="en-US" sz="1400" b="1" i="1" baseline="0" dirty="0" err="1">
                          <a:latin typeface="Eras Light ITC" panose="020B0402030504020804" pitchFamily="34" charset="0"/>
                        </a:rPr>
                        <a:t>esposas</a:t>
                      </a:r>
                      <a:r>
                        <a:rPr lang="en-US" sz="1400" b="1" i="1" baseline="0" dirty="0">
                          <a:latin typeface="Eras Light ITC" panose="020B0402030504020804" pitchFamily="34" charset="0"/>
                        </a:rPr>
                        <a:t> </a:t>
                      </a:r>
                      <a:r>
                        <a:rPr lang="en-US" sz="1400" b="1" i="1" baseline="0" dirty="0" err="1" smtClean="0">
                          <a:latin typeface="Eras Light ITC" panose="020B0402030504020804" pitchFamily="34" charset="0"/>
                        </a:rPr>
                        <a:t>debían</a:t>
                      </a:r>
                      <a:r>
                        <a:rPr lang="en-US" sz="1400" b="1" i="1" baseline="0" dirty="0" smtClean="0">
                          <a:latin typeface="Eras Light ITC" panose="020B0402030504020804" pitchFamily="34" charset="0"/>
                        </a:rPr>
                        <a:t> </a:t>
                      </a:r>
                      <a:r>
                        <a:rPr lang="en-US" sz="1400" b="1" i="1" baseline="0" dirty="0" err="1" smtClean="0">
                          <a:latin typeface="Eras Light ITC" panose="020B0402030504020804" pitchFamily="34" charset="0"/>
                        </a:rPr>
                        <a:t>ser</a:t>
                      </a:r>
                      <a:r>
                        <a:rPr lang="en-US" sz="1400" b="1" i="1" baseline="0" dirty="0" smtClean="0">
                          <a:latin typeface="Eras Light ITC" panose="020B0402030504020804" pitchFamily="34" charset="0"/>
                        </a:rPr>
                        <a:t> </a:t>
                      </a:r>
                      <a:r>
                        <a:rPr lang="en-US" sz="1400" b="1" i="1" baseline="0" dirty="0" err="1" smtClean="0">
                          <a:latin typeface="Eras Light ITC" panose="020B0402030504020804" pitchFamily="34" charset="0"/>
                        </a:rPr>
                        <a:t>una</a:t>
                      </a:r>
                      <a:r>
                        <a:rPr lang="en-US" sz="1400" b="1" i="1" baseline="0" dirty="0" smtClean="0">
                          <a:latin typeface="Eras Light ITC" panose="020B0402030504020804" pitchFamily="34" charset="0"/>
                        </a:rPr>
                        <a:t> </a:t>
                      </a:r>
                      <a:r>
                        <a:rPr lang="en-US" sz="1400" b="1" i="1" baseline="0" dirty="0">
                          <a:latin typeface="Eras Light ITC" panose="020B0402030504020804" pitchFamily="34" charset="0"/>
                        </a:rPr>
                        <a:t>buena influencia espiritual</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smtClean="0">
                          <a:latin typeface="Eras Light ITC" panose="020B0402030504020804" pitchFamily="34" charset="0"/>
                        </a:rPr>
                        <a:t>Las </a:t>
                      </a:r>
                      <a:r>
                        <a:rPr lang="en-US" sz="1400" b="1" i="1" dirty="0" err="1" smtClean="0">
                          <a:latin typeface="Eras Light ITC" panose="020B0402030504020804" pitchFamily="34" charset="0"/>
                        </a:rPr>
                        <a:t>esposas</a:t>
                      </a:r>
                      <a:r>
                        <a:rPr lang="en-US" sz="1400" b="1" i="1" dirty="0" smtClean="0">
                          <a:latin typeface="Eras Light ITC" panose="020B0402030504020804" pitchFamily="34" charset="0"/>
                        </a:rPr>
                        <a:t> no </a:t>
                      </a:r>
                      <a:r>
                        <a:rPr lang="en-US" sz="1400" b="1" i="1" dirty="0" err="1" smtClean="0">
                          <a:latin typeface="Eras Light ITC" panose="020B0402030504020804" pitchFamily="34" charset="0"/>
                        </a:rPr>
                        <a:t>debían</a:t>
                      </a:r>
                      <a:r>
                        <a:rPr lang="en-US" sz="1400" b="1" i="1" dirty="0" smtClean="0">
                          <a:latin typeface="Eras Light ITC" panose="020B0402030504020804" pitchFamily="34" charset="0"/>
                        </a:rPr>
                        <a:t> </a:t>
                      </a:r>
                      <a:r>
                        <a:rPr lang="en-US" sz="1400" b="1" i="1" baseline="0" dirty="0" err="1" smtClean="0">
                          <a:latin typeface="Eras Light ITC" panose="020B0402030504020804" pitchFamily="34" charset="0"/>
                        </a:rPr>
                        <a:t>ser</a:t>
                      </a:r>
                      <a:r>
                        <a:rPr lang="en-US" sz="1400" b="1" i="1" baseline="0" dirty="0" smtClean="0">
                          <a:latin typeface="Eras Light ITC" panose="020B0402030504020804" pitchFamily="34" charset="0"/>
                        </a:rPr>
                        <a:t> </a:t>
                      </a:r>
                      <a:r>
                        <a:rPr lang="en-US" sz="1400" b="1" i="1" baseline="0" dirty="0">
                          <a:latin typeface="Eras Light ITC" panose="020B0402030504020804" pitchFamily="34" charset="0"/>
                        </a:rPr>
                        <a:t>evidencia de prosperidad o estatus</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304070">
                <a:tc>
                  <a:txBody>
                    <a:bodyPr/>
                    <a:lstStyle/>
                    <a:p>
                      <a:pPr algn="l" rtl="0"/>
                      <a:r>
                        <a:rPr lang="en-US" sz="1400" b="1" i="1" dirty="0">
                          <a:latin typeface="Eras Light ITC" panose="020B0402030504020804" pitchFamily="34" charset="0"/>
                        </a:rPr>
                        <a:t>20:7; 24:5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a:latin typeface="Eras Light ITC" panose="020B0402030504020804" pitchFamily="34" charset="0"/>
                        </a:rPr>
                        <a:t>Hombre </a:t>
                      </a:r>
                      <a:r>
                        <a:rPr lang="en-US" sz="1400" b="1" i="1" dirty="0" err="1" smtClean="0">
                          <a:latin typeface="Eras Light ITC" panose="020B0402030504020804" pitchFamily="34" charset="0"/>
                        </a:rPr>
                        <a:t>desposado</a:t>
                      </a:r>
                      <a:r>
                        <a:rPr lang="en-US" sz="1400" b="1" i="1" dirty="0" smtClean="0">
                          <a:latin typeface="Eras Light ITC" panose="020B0402030504020804" pitchFamily="34" charset="0"/>
                        </a:rPr>
                        <a:t> </a:t>
                      </a:r>
                      <a:r>
                        <a:rPr lang="en-US" sz="1400" b="1" i="1" dirty="0" err="1" smtClean="0">
                          <a:latin typeface="Eras Light ITC" panose="020B0402030504020804" pitchFamily="34" charset="0"/>
                        </a:rPr>
                        <a:t>exento</a:t>
                      </a:r>
                      <a:r>
                        <a:rPr lang="en-US" sz="1400" b="1" i="1" dirty="0" smtClean="0">
                          <a:latin typeface="Eras Light ITC" panose="020B0402030504020804" pitchFamily="34" charset="0"/>
                        </a:rPr>
                        <a:t> </a:t>
                      </a:r>
                      <a:r>
                        <a:rPr lang="en-US" sz="1400" b="1" i="1" baseline="0" dirty="0" smtClean="0">
                          <a:latin typeface="Eras Light ITC" panose="020B0402030504020804" pitchFamily="34" charset="0"/>
                        </a:rPr>
                        <a:t>del </a:t>
                      </a:r>
                      <a:r>
                        <a:rPr lang="en-US" sz="1400" b="1" i="1" baseline="0" dirty="0" err="1">
                          <a:latin typeface="Eras Light ITC" panose="020B0402030504020804" pitchFamily="34" charset="0"/>
                        </a:rPr>
                        <a:t>servicio</a:t>
                      </a:r>
                      <a:r>
                        <a:rPr lang="en-US" sz="1400" b="1" i="1" baseline="0" dirty="0">
                          <a:latin typeface="Eras Light ITC" panose="020B0402030504020804" pitchFamily="34" charset="0"/>
                        </a:rPr>
                        <a:t> </a:t>
                      </a:r>
                      <a:r>
                        <a:rPr lang="en-US" sz="1400" b="1" i="1" baseline="0" dirty="0" smtClean="0">
                          <a:latin typeface="Eras Light ITC" panose="020B0402030504020804" pitchFamily="34" charset="0"/>
                        </a:rPr>
                        <a:t>military</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a:latin typeface="Eras Light ITC" panose="020B0402030504020804" pitchFamily="34" charset="0"/>
                        </a:rPr>
                        <a:t>La familia (cuidado de la esposa) </a:t>
                      </a:r>
                      <a:r>
                        <a:rPr lang="en-US" sz="1400" b="1" i="1" dirty="0" err="1">
                          <a:latin typeface="Eras Light ITC" panose="020B0402030504020804" pitchFamily="34" charset="0"/>
                        </a:rPr>
                        <a:t>tiene</a:t>
                      </a:r>
                      <a:r>
                        <a:rPr lang="en-US" sz="1400" b="1" i="1" dirty="0">
                          <a:latin typeface="Eras Light ITC" panose="020B0402030504020804" pitchFamily="34" charset="0"/>
                        </a:rPr>
                        <a:t> </a:t>
                      </a:r>
                      <a:r>
                        <a:rPr lang="en-US" sz="1400" b="1" i="1" dirty="0" err="1" smtClean="0">
                          <a:latin typeface="Eras Light ITC" panose="020B0402030504020804" pitchFamily="34" charset="0"/>
                        </a:rPr>
                        <a:t>prioridad</a:t>
                      </a:r>
                      <a:r>
                        <a:rPr lang="en-US" sz="1400" b="1" i="1" dirty="0" smtClean="0">
                          <a:latin typeface="Eras Light ITC" panose="020B0402030504020804" pitchFamily="34" charset="0"/>
                        </a:rPr>
                        <a:t> </a:t>
                      </a:r>
                      <a:r>
                        <a:rPr lang="en-US" sz="1400" b="1" i="1" baseline="0" dirty="0" err="1" smtClean="0">
                          <a:latin typeface="Eras Light ITC" panose="020B0402030504020804" pitchFamily="34" charset="0"/>
                        </a:rPr>
                        <a:t>sobre</a:t>
                      </a:r>
                      <a:r>
                        <a:rPr lang="en-US" sz="1400" b="1" i="1" baseline="0" dirty="0" smtClean="0">
                          <a:latin typeface="Eras Light ITC" panose="020B0402030504020804" pitchFamily="34" charset="0"/>
                        </a:rPr>
                        <a:t> </a:t>
                      </a:r>
                      <a:r>
                        <a:rPr lang="en-US" sz="1400" b="1" i="1" baseline="0" dirty="0" err="1" smtClean="0">
                          <a:latin typeface="Eras Light ITC" panose="020B0402030504020804" pitchFamily="34" charset="0"/>
                        </a:rPr>
                        <a:t>una</a:t>
                      </a:r>
                      <a:r>
                        <a:rPr lang="en-US" sz="1400" b="1" i="1" baseline="0" dirty="0" smtClean="0">
                          <a:latin typeface="Eras Light ITC" panose="020B0402030504020804" pitchFamily="34" charset="0"/>
                        </a:rPr>
                        <a:t> </a:t>
                      </a:r>
                      <a:r>
                        <a:rPr lang="en-US" sz="1400" b="1" i="1" baseline="0" dirty="0">
                          <a:latin typeface="Eras Light ITC" panose="020B0402030504020804" pitchFamily="34" charset="0"/>
                        </a:rPr>
                        <a:t>crisis nacional</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304070">
                <a:tc>
                  <a:txBody>
                    <a:bodyPr/>
                    <a:lstStyle/>
                    <a:p>
                      <a:pPr algn="l" rtl="0"/>
                      <a:r>
                        <a:rPr lang="en-US" sz="1400" b="1" i="1" dirty="0">
                          <a:latin typeface="Eras Light ITC" panose="020B0402030504020804" pitchFamily="34" charset="0"/>
                        </a:rPr>
                        <a:t>20:14; 21:10-14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baseline="0" dirty="0" smtClean="0">
                          <a:latin typeface="Eras Light ITC" panose="020B0402030504020804" pitchFamily="34" charset="0"/>
                        </a:rPr>
                        <a:t>Las </a:t>
                      </a:r>
                      <a:r>
                        <a:rPr lang="en-US" sz="1400" b="1" i="1" baseline="0" dirty="0" err="1" smtClean="0">
                          <a:latin typeface="Eras Light ITC" panose="020B0402030504020804" pitchFamily="34" charset="0"/>
                        </a:rPr>
                        <a:t>mujeres</a:t>
                      </a:r>
                      <a:r>
                        <a:rPr lang="en-US" sz="1400" b="1" i="1" baseline="0" dirty="0" smtClean="0">
                          <a:latin typeface="Eras Light ITC" panose="020B0402030504020804" pitchFamily="34" charset="0"/>
                        </a:rPr>
                        <a:t> </a:t>
                      </a:r>
                      <a:r>
                        <a:rPr lang="en-US" sz="1400" b="1" i="1" baseline="0" dirty="0" err="1" smtClean="0">
                          <a:latin typeface="Eras Light ITC" panose="020B0402030504020804" pitchFamily="34" charset="0"/>
                        </a:rPr>
                        <a:t>cautivas</a:t>
                      </a:r>
                      <a:r>
                        <a:rPr lang="en-US" sz="1400" b="1" i="1" baseline="0" dirty="0" smtClean="0">
                          <a:latin typeface="Eras Light ITC" panose="020B0402030504020804" pitchFamily="34" charset="0"/>
                        </a:rPr>
                        <a:t> </a:t>
                      </a:r>
                      <a:r>
                        <a:rPr lang="en-US" sz="1400" b="1" i="1" baseline="0" dirty="0">
                          <a:latin typeface="Eras Light ITC" panose="020B0402030504020804" pitchFamily="34" charset="0"/>
                        </a:rPr>
                        <a:t>podían </a:t>
                      </a:r>
                      <a:r>
                        <a:rPr lang="en-US" sz="1400" b="1" i="1" baseline="0" dirty="0" err="1">
                          <a:latin typeface="Eras Light ITC" panose="020B0402030504020804" pitchFamily="34" charset="0"/>
                        </a:rPr>
                        <a:t>ser</a:t>
                      </a:r>
                      <a:r>
                        <a:rPr lang="en-US" sz="1400" b="1" i="1" baseline="0" dirty="0">
                          <a:latin typeface="Eras Light ITC" panose="020B0402030504020804" pitchFamily="34" charset="0"/>
                        </a:rPr>
                        <a:t> </a:t>
                      </a:r>
                      <a:r>
                        <a:rPr lang="en-US" sz="1400" b="1" i="1" baseline="0" dirty="0" err="1" smtClean="0">
                          <a:latin typeface="Eras Light ITC" panose="020B0402030504020804" pitchFamily="34" charset="0"/>
                        </a:rPr>
                        <a:t>tomadas</a:t>
                      </a:r>
                      <a:r>
                        <a:rPr lang="en-US" sz="1400" b="1" i="1" baseline="0" dirty="0" smtClean="0">
                          <a:latin typeface="Eras Light ITC" panose="020B0402030504020804" pitchFamily="34" charset="0"/>
                        </a:rPr>
                        <a:t> </a:t>
                      </a:r>
                      <a:r>
                        <a:rPr lang="en-US" sz="1400" b="1" i="1" baseline="0" dirty="0">
                          <a:latin typeface="Eras Light ITC" panose="020B0402030504020804" pitchFamily="34" charset="0"/>
                        </a:rPr>
                        <a:t>(como esposas). </a:t>
                      </a:r>
                      <a:r>
                        <a:rPr lang="en-US" sz="1400" b="1" i="1" baseline="0" dirty="0" smtClean="0">
                          <a:latin typeface="Eras Light ITC" panose="020B0402030504020804" pitchFamily="34" charset="0"/>
                        </a:rPr>
                        <a:t>Se </a:t>
                      </a:r>
                      <a:r>
                        <a:rPr lang="en-US" sz="1400" b="1" i="1" baseline="0" dirty="0" err="1" smtClean="0">
                          <a:latin typeface="Eras Light ITC" panose="020B0402030504020804" pitchFamily="34" charset="0"/>
                        </a:rPr>
                        <a:t>purificaban</a:t>
                      </a:r>
                      <a:r>
                        <a:rPr lang="en-US" sz="1400" b="1" i="1" baseline="0" dirty="0" smtClean="0">
                          <a:latin typeface="Eras Light ITC" panose="020B0402030504020804" pitchFamily="34" charset="0"/>
                        </a:rPr>
                        <a:t>, se </a:t>
                      </a:r>
                      <a:r>
                        <a:rPr lang="en-US" sz="1400" b="1" i="1" baseline="0" dirty="0" err="1" smtClean="0">
                          <a:latin typeface="Eras Light ITC" panose="020B0402030504020804" pitchFamily="34" charset="0"/>
                        </a:rPr>
                        <a:t>honraban</a:t>
                      </a:r>
                      <a:r>
                        <a:rPr lang="en-US" sz="1400" b="1" i="1" baseline="0" dirty="0" smtClean="0">
                          <a:latin typeface="Eras Light ITC" panose="020B0402030504020804" pitchFamily="34" charset="0"/>
                        </a:rPr>
                        <a:t> </a:t>
                      </a:r>
                      <a:r>
                        <a:rPr lang="en-US" sz="1400" b="1" i="1" baseline="0" dirty="0">
                          <a:latin typeface="Eras Light ITC" panose="020B0402030504020804" pitchFamily="34" charset="0"/>
                        </a:rPr>
                        <a:t>y </a:t>
                      </a:r>
                      <a:r>
                        <a:rPr lang="en-US" sz="1400" b="1" i="1" baseline="0" dirty="0" smtClean="0">
                          <a:latin typeface="Eras Light ITC" panose="020B0402030504020804" pitchFamily="34" charset="0"/>
                        </a:rPr>
                        <a:t>se </a:t>
                      </a:r>
                      <a:r>
                        <a:rPr lang="en-US" sz="1400" b="1" i="1" baseline="0" dirty="0" err="1" smtClean="0">
                          <a:latin typeface="Eras Light ITC" panose="020B0402030504020804" pitchFamily="34" charset="0"/>
                        </a:rPr>
                        <a:t>protegían</a:t>
                      </a:r>
                      <a:r>
                        <a:rPr lang="en-US" sz="1400" b="1" i="1" baseline="0" dirty="0" smtClean="0">
                          <a:latin typeface="Eras Light ITC" panose="020B0402030504020804" pitchFamily="34" charset="0"/>
                        </a:rPr>
                        <a:t>.</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a:latin typeface="Eras Light ITC" panose="020B0402030504020804" pitchFamily="34" charset="0"/>
                        </a:rPr>
                        <a:t>Se </a:t>
                      </a:r>
                      <a:r>
                        <a:rPr lang="en-US" sz="1400" b="1" i="1" dirty="0" err="1" smtClean="0">
                          <a:latin typeface="Eras Light ITC" panose="020B0402030504020804" pitchFamily="34" charset="0"/>
                        </a:rPr>
                        <a:t>permitía</a:t>
                      </a:r>
                      <a:r>
                        <a:rPr lang="en-US" sz="1400" b="1" i="1" dirty="0" smtClean="0">
                          <a:latin typeface="Eras Light ITC" panose="020B0402030504020804" pitchFamily="34" charset="0"/>
                        </a:rPr>
                        <a:t> </a:t>
                      </a:r>
                      <a:r>
                        <a:rPr lang="en-US" sz="1400" b="1" i="1" dirty="0">
                          <a:latin typeface="Eras Light ITC" panose="020B0402030504020804" pitchFamily="34" charset="0"/>
                        </a:rPr>
                        <a:t>el matrimonio con no israelitas, tal vez con fines </a:t>
                      </a:r>
                      <a:r>
                        <a:rPr lang="en-US" sz="1400" b="1" i="1" dirty="0" err="1" smtClean="0">
                          <a:latin typeface="Eras Light ITC" panose="020B0402030504020804" pitchFamily="34" charset="0"/>
                        </a:rPr>
                        <a:t>evangelísticos</a:t>
                      </a:r>
                      <a:r>
                        <a:rPr lang="en-US" sz="1400" b="1" i="1" baseline="0" dirty="0" smtClean="0">
                          <a:latin typeface="Eras Light ITC" panose="020B0402030504020804" pitchFamily="34" charset="0"/>
                        </a:rPr>
                        <a:t>; </a:t>
                      </a:r>
                      <a:r>
                        <a:rPr lang="en-US" sz="1400" b="1" i="1" baseline="0" dirty="0" err="1" smtClean="0">
                          <a:latin typeface="Eras Light ITC" panose="020B0402030504020804" pitchFamily="34" charset="0"/>
                        </a:rPr>
                        <a:t>podrían</a:t>
                      </a:r>
                      <a:r>
                        <a:rPr lang="en-US" sz="1400" b="1" i="1" baseline="0" dirty="0" smtClean="0">
                          <a:latin typeface="Eras Light ITC" panose="020B0402030504020804" pitchFamily="34" charset="0"/>
                        </a:rPr>
                        <a:t> </a:t>
                      </a:r>
                      <a:r>
                        <a:rPr lang="en-US" sz="1400" b="1" i="1" baseline="0" dirty="0">
                          <a:latin typeface="Eras Light ITC" panose="020B0402030504020804" pitchFamily="34" charset="0"/>
                        </a:rPr>
                        <a:t>ser "</a:t>
                      </a:r>
                      <a:r>
                        <a:rPr lang="en-US" sz="1400" b="1" i="1" baseline="0" dirty="0" err="1" smtClean="0">
                          <a:latin typeface="Eras Light ITC" panose="020B0402030504020804" pitchFamily="34" charset="0"/>
                        </a:rPr>
                        <a:t>liberadas</a:t>
                      </a:r>
                      <a:r>
                        <a:rPr lang="en-US" sz="1400" b="1" i="1" baseline="0" dirty="0" smtClean="0">
                          <a:latin typeface="Eras Light ITC" panose="020B0402030504020804" pitchFamily="34" charset="0"/>
                        </a:rPr>
                        <a:t>” </a:t>
                      </a:r>
                      <a:r>
                        <a:rPr lang="en-US" sz="1400" b="1" i="1" baseline="0" dirty="0">
                          <a:latin typeface="Eras Light ITC" panose="020B0402030504020804" pitchFamily="34" charset="0"/>
                        </a:rPr>
                        <a:t>pero no </a:t>
                      </a:r>
                      <a:r>
                        <a:rPr lang="en-US" sz="1400" b="1" i="1" baseline="0" dirty="0" err="1" smtClean="0">
                          <a:latin typeface="Eras Light ITC" panose="020B0402030504020804" pitchFamily="34" charset="0"/>
                        </a:rPr>
                        <a:t>vendidas</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baseline="0" dirty="0">
                          <a:latin typeface="Eras Light ITC" panose="020B0402030504020804" pitchFamily="34" charset="0"/>
                        </a:rPr>
                        <a:t>La mujer capturada estaba protegida </a:t>
                      </a:r>
                      <a:r>
                        <a:rPr lang="en-US" sz="1400" b="1" i="1" baseline="0" dirty="0" err="1">
                          <a:latin typeface="Eras Light ITC" panose="020B0402030504020804" pitchFamily="34" charset="0"/>
                        </a:rPr>
                        <a:t>por</a:t>
                      </a:r>
                      <a:r>
                        <a:rPr lang="en-US" sz="1400" b="1" i="1" baseline="0" dirty="0">
                          <a:latin typeface="Eras Light ITC" panose="020B0402030504020804" pitchFamily="34" charset="0"/>
                        </a:rPr>
                        <a:t> el matrimonio y </a:t>
                      </a:r>
                      <a:r>
                        <a:rPr lang="en-US" sz="1400" b="1" i="1" baseline="0" dirty="0" err="1">
                          <a:latin typeface="Eras Light ITC" panose="020B0402030504020804" pitchFamily="34" charset="0"/>
                        </a:rPr>
                        <a:t>por</a:t>
                      </a:r>
                      <a:r>
                        <a:rPr lang="en-US" sz="1400" b="1" i="1" baseline="0" dirty="0">
                          <a:latin typeface="Eras Light ITC" panose="020B0402030504020804" pitchFamily="34" charset="0"/>
                        </a:rPr>
                        <a:t> las normas relativas a su liberación</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304070">
                <a:tc>
                  <a:txBody>
                    <a:bodyPr/>
                    <a:lstStyle/>
                    <a:p>
                      <a:pPr algn="l" rtl="0"/>
                      <a:r>
                        <a:rPr lang="en-US" sz="1400" b="1" i="1" dirty="0">
                          <a:latin typeface="Eras Light ITC" panose="020B0402030504020804" pitchFamily="34" charset="0"/>
                        </a:rPr>
                        <a:t>21:15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smtClean="0">
                          <a:latin typeface="Eras Light ITC" panose="020B0402030504020804" pitchFamily="34" charset="0"/>
                        </a:rPr>
                        <a:t>Si </a:t>
                      </a:r>
                      <a:r>
                        <a:rPr lang="en-US" sz="1400" b="1" i="1" baseline="0" dirty="0" smtClean="0">
                          <a:latin typeface="Eras Light ITC" panose="020B0402030504020804" pitchFamily="34" charset="0"/>
                        </a:rPr>
                        <a:t>2 </a:t>
                      </a:r>
                      <a:r>
                        <a:rPr lang="en-US" sz="1400" b="1" i="1" baseline="0" dirty="0">
                          <a:latin typeface="Eras Light ITC" panose="020B0402030504020804" pitchFamily="34" charset="0"/>
                        </a:rPr>
                        <a:t>esposas: </a:t>
                      </a:r>
                      <a:r>
                        <a:rPr lang="en-US" sz="1400" b="1" i="1" baseline="0" dirty="0" err="1" smtClean="0">
                          <a:latin typeface="Eras Light ITC" panose="020B0402030504020804" pitchFamily="34" charset="0"/>
                        </a:rPr>
                        <a:t>los</a:t>
                      </a:r>
                      <a:r>
                        <a:rPr lang="en-US" sz="1400" b="1" i="1" baseline="0" dirty="0" smtClean="0">
                          <a:latin typeface="Eras Light ITC" panose="020B0402030504020804" pitchFamily="34" charset="0"/>
                        </a:rPr>
                        <a:t> </a:t>
                      </a:r>
                      <a:r>
                        <a:rPr lang="en-US" sz="1400" b="1" i="1" dirty="0" err="1" smtClean="0">
                          <a:latin typeface="Eras Light ITC" panose="020B0402030504020804" pitchFamily="34" charset="0"/>
                        </a:rPr>
                        <a:t>primogénito</a:t>
                      </a:r>
                      <a:r>
                        <a:rPr lang="en-US" sz="1400" b="1" i="1" baseline="0" dirty="0" err="1" smtClean="0">
                          <a:latin typeface="Eras Light ITC" panose="020B0402030504020804" pitchFamily="34" charset="0"/>
                        </a:rPr>
                        <a:t>s</a:t>
                      </a:r>
                      <a:r>
                        <a:rPr lang="en-US" sz="1400" b="1" i="1" baseline="0" dirty="0" smtClean="0">
                          <a:latin typeface="Eras Light ITC" panose="020B0402030504020804" pitchFamily="34" charset="0"/>
                        </a:rPr>
                        <a:t> </a:t>
                      </a:r>
                      <a:r>
                        <a:rPr lang="en-US" sz="1400" b="1" i="1" baseline="0" dirty="0" err="1" smtClean="0">
                          <a:latin typeface="Eras Light ITC" panose="020B0402030504020804" pitchFamily="34" charset="0"/>
                        </a:rPr>
                        <a:t>conservaban</a:t>
                      </a:r>
                      <a:r>
                        <a:rPr lang="en-US" sz="1400" b="1" i="1" baseline="0" dirty="0" smtClean="0">
                          <a:latin typeface="Eras Light ITC" panose="020B0402030504020804" pitchFamily="34" charset="0"/>
                        </a:rPr>
                        <a:t> </a:t>
                      </a:r>
                      <a:r>
                        <a:rPr lang="en-US" sz="1400" b="1" i="1" baseline="0" dirty="0">
                          <a:latin typeface="Eras Light ITC" panose="020B0402030504020804" pitchFamily="34" charset="0"/>
                        </a:rPr>
                        <a:t>el estatus independientemente del afecto del padre </a:t>
                      </a:r>
                      <a:r>
                        <a:rPr lang="en-US" sz="1400" b="1" i="1" baseline="0" dirty="0" err="1">
                          <a:latin typeface="Eras Light ITC" panose="020B0402030504020804" pitchFamily="34" charset="0"/>
                        </a:rPr>
                        <a:t>por</a:t>
                      </a:r>
                      <a:r>
                        <a:rPr lang="en-US" sz="1400" b="1" i="1" baseline="0" dirty="0">
                          <a:latin typeface="Eras Light ITC" panose="020B0402030504020804" pitchFamily="34" charset="0"/>
                        </a:rPr>
                        <a:t> la madre</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1" dirty="0" err="1" smtClean="0">
                          <a:latin typeface="Eras Light ITC" panose="020B0402030504020804" pitchFamily="34" charset="0"/>
                        </a:rPr>
                        <a:t>Favoritismo</a:t>
                      </a:r>
                      <a:r>
                        <a:rPr lang="en-US" sz="1400" b="1" i="1" dirty="0" smtClean="0">
                          <a:latin typeface="Eras Light ITC" panose="020B0402030504020804" pitchFamily="34" charset="0"/>
                        </a:rPr>
                        <a:t> </a:t>
                      </a:r>
                      <a:r>
                        <a:rPr lang="en-US" sz="1400" b="1" i="1" baseline="0" dirty="0" err="1" smtClean="0">
                          <a:latin typeface="Eras Light ITC" panose="020B0402030504020804" pitchFamily="34" charset="0"/>
                        </a:rPr>
                        <a:t>condenado</a:t>
                      </a:r>
                      <a:r>
                        <a:rPr lang="en-US" sz="1400" b="1" i="1" baseline="0" dirty="0" smtClean="0">
                          <a:latin typeface="Eras Light ITC" panose="020B0402030504020804" pitchFamily="34" charset="0"/>
                        </a:rPr>
                        <a:t>. </a:t>
                      </a:r>
                      <a:r>
                        <a:rPr lang="en-US" sz="1400" b="1" i="1" baseline="0" dirty="0">
                          <a:latin typeface="Eras Light ITC" panose="020B0402030504020804" pitchFamily="34" charset="0"/>
                        </a:rPr>
                        <a:t>Incluso en la poligamia (no ordenada ni aprobada), se protegían plenos derechos</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a:latin typeface="Eras Light ITC" panose="020B0402030504020804" pitchFamily="34" charset="0"/>
                        </a:rPr>
                        <a:t>Tal vez un </a:t>
                      </a:r>
                      <a:r>
                        <a:rPr lang="en-US" sz="1400" b="1" i="1" dirty="0" err="1" smtClean="0">
                          <a:latin typeface="Eras Light ITC" panose="020B0402030504020804" pitchFamily="34" charset="0"/>
                        </a:rPr>
                        <a:t>rechazo</a:t>
                      </a:r>
                      <a:r>
                        <a:rPr lang="en-US" sz="1400" b="1" i="1" dirty="0" smtClean="0">
                          <a:latin typeface="Eras Light ITC" panose="020B0402030504020804" pitchFamily="34" charset="0"/>
                        </a:rPr>
                        <a:t> de </a:t>
                      </a:r>
                      <a:r>
                        <a:rPr lang="en-US" sz="1400" b="1" i="1" dirty="0">
                          <a:latin typeface="Eras Light ITC" panose="020B0402030504020804" pitchFamily="34" charset="0"/>
                        </a:rPr>
                        <a:t>la </a:t>
                      </a:r>
                      <a:r>
                        <a:rPr lang="en-US" sz="1400" b="1" i="1" dirty="0" err="1">
                          <a:latin typeface="Eras Light ITC" panose="020B0402030504020804" pitchFamily="34" charset="0"/>
                        </a:rPr>
                        <a:t>poligamia</a:t>
                      </a:r>
                      <a:r>
                        <a:rPr lang="en-US" sz="1400" b="1" i="1" dirty="0" smtClean="0">
                          <a:latin typeface="Eras Light ITC" panose="020B0402030504020804" pitchFamily="34" charset="0"/>
                        </a:rPr>
                        <a:t>: </a:t>
                      </a:r>
                      <a:r>
                        <a:rPr lang="en-US" sz="1400" b="1" i="1" baseline="0" dirty="0" err="1" smtClean="0">
                          <a:latin typeface="Eras Light ITC" panose="020B0402030504020804" pitchFamily="34" charset="0"/>
                        </a:rPr>
                        <a:t>descendencia</a:t>
                      </a:r>
                      <a:r>
                        <a:rPr lang="en-US" sz="1400" b="1" i="1" baseline="0" dirty="0" smtClean="0">
                          <a:latin typeface="Eras Light ITC" panose="020B0402030504020804" pitchFamily="34" charset="0"/>
                        </a:rPr>
                        <a:t> </a:t>
                      </a:r>
                      <a:r>
                        <a:rPr lang="en-US" sz="1400" b="1" i="1" baseline="0" dirty="0">
                          <a:latin typeface="Eras Light ITC" panose="020B0402030504020804" pitchFamily="34" charset="0"/>
                        </a:rPr>
                        <a:t>tendría plenos derechos</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304070">
                <a:tc>
                  <a:txBody>
                    <a:bodyPr/>
                    <a:lstStyle/>
                    <a:p>
                      <a:pPr algn="l" rtl="0"/>
                      <a:r>
                        <a:rPr lang="en-US" sz="1400" b="1" i="1" dirty="0">
                          <a:latin typeface="Eras Light ITC" panose="020B0402030504020804" pitchFamily="34" charset="0"/>
                        </a:rPr>
                        <a:t>22:5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a:latin typeface="Eras Light ITC" panose="020B0402030504020804" pitchFamily="34" charset="0"/>
                        </a:rPr>
                        <a:t>Las mujeres no </a:t>
                      </a:r>
                      <a:r>
                        <a:rPr lang="en-US" sz="1400" b="1" i="1" dirty="0" err="1" smtClean="0">
                          <a:latin typeface="Eras Light ITC" panose="020B0402030504020804" pitchFamily="34" charset="0"/>
                        </a:rPr>
                        <a:t>deben</a:t>
                      </a:r>
                      <a:r>
                        <a:rPr lang="en-US" sz="1400" b="1" i="1" dirty="0" smtClean="0">
                          <a:latin typeface="Eras Light ITC" panose="020B0402030504020804" pitchFamily="34" charset="0"/>
                        </a:rPr>
                        <a:t> </a:t>
                      </a:r>
                      <a:r>
                        <a:rPr lang="en-US" sz="1400" b="1" i="1" baseline="0" dirty="0" err="1" smtClean="0">
                          <a:latin typeface="Eras Light ITC" panose="020B0402030504020804" pitchFamily="34" charset="0"/>
                        </a:rPr>
                        <a:t>usar</a:t>
                      </a:r>
                      <a:r>
                        <a:rPr lang="en-US" sz="1400" b="1" i="1" baseline="0" dirty="0" smtClean="0">
                          <a:latin typeface="Eras Light ITC" panose="020B0402030504020804" pitchFamily="34" charset="0"/>
                        </a:rPr>
                        <a:t> </a:t>
                      </a:r>
                      <a:r>
                        <a:rPr lang="en-US" sz="1400" b="1" i="1" baseline="0" dirty="0">
                          <a:latin typeface="Eras Light ITC" panose="020B0402030504020804" pitchFamily="34" charset="0"/>
                        </a:rPr>
                        <a:t>cosas que pertenecen a un hombre, y viceversa</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baseline="0" dirty="0" smtClean="0">
                          <a:latin typeface="Eras Light ITC" panose="020B0402030504020804" pitchFamily="34" charset="0"/>
                        </a:rPr>
                        <a:t>El </a:t>
                      </a:r>
                      <a:r>
                        <a:rPr lang="en-US" sz="1400" b="1" i="1" baseline="0" dirty="0" err="1" smtClean="0">
                          <a:latin typeface="Eras Light ITC" panose="020B0402030504020804" pitchFamily="34" charset="0"/>
                        </a:rPr>
                        <a:t>carácter</a:t>
                      </a:r>
                      <a:r>
                        <a:rPr lang="en-US" sz="1400" b="1" i="1" baseline="0" dirty="0" smtClean="0">
                          <a:latin typeface="Eras Light ITC" panose="020B0402030504020804" pitchFamily="34" charset="0"/>
                        </a:rPr>
                        <a:t> </a:t>
                      </a:r>
                      <a:r>
                        <a:rPr lang="en-US" sz="1400" b="1" i="1" baseline="0" dirty="0" err="1" smtClean="0">
                          <a:latin typeface="Eras Light ITC" panose="020B0402030504020804" pitchFamily="34" charset="0"/>
                        </a:rPr>
                        <a:t>único</a:t>
                      </a:r>
                      <a:r>
                        <a:rPr lang="en-US" sz="1400" b="1" i="1" baseline="0" dirty="0" smtClean="0">
                          <a:latin typeface="Eras Light ITC" panose="020B0402030504020804" pitchFamily="34" charset="0"/>
                        </a:rPr>
                        <a:t> </a:t>
                      </a:r>
                      <a:r>
                        <a:rPr lang="en-US" sz="1400" b="1" i="1" baseline="0" dirty="0" err="1" smtClean="0">
                          <a:latin typeface="Eras Light ITC" panose="020B0402030504020804" pitchFamily="34" charset="0"/>
                        </a:rPr>
                        <a:t>masculino</a:t>
                      </a:r>
                      <a:r>
                        <a:rPr lang="en-US" sz="1400" b="1" i="1" baseline="0" dirty="0" smtClean="0">
                          <a:latin typeface="Eras Light ITC" panose="020B0402030504020804" pitchFamily="34" charset="0"/>
                        </a:rPr>
                        <a:t>/</a:t>
                      </a:r>
                      <a:r>
                        <a:rPr lang="en-US" sz="1400" b="1" i="1" baseline="0" dirty="0" err="1" smtClean="0">
                          <a:latin typeface="Eras Light ITC" panose="020B0402030504020804" pitchFamily="34" charset="0"/>
                        </a:rPr>
                        <a:t>femenino</a:t>
                      </a:r>
                      <a:r>
                        <a:rPr lang="en-US" sz="1400" b="1" i="1" baseline="0" dirty="0" smtClean="0">
                          <a:latin typeface="Eras Light ITC" panose="020B0402030504020804" pitchFamily="34" charset="0"/>
                        </a:rPr>
                        <a:t> se </a:t>
                      </a:r>
                      <a:r>
                        <a:rPr lang="en-US" sz="1400" b="1" i="1" baseline="0" dirty="0" err="1" smtClean="0">
                          <a:latin typeface="Eras Light ITC" panose="020B0402030504020804" pitchFamily="34" charset="0"/>
                        </a:rPr>
                        <a:t>demuestra</a:t>
                      </a:r>
                      <a:r>
                        <a:rPr lang="en-US" sz="1400" b="1" i="1" baseline="0" dirty="0" smtClean="0">
                          <a:latin typeface="Eras Light ITC" panose="020B0402030504020804" pitchFamily="34" charset="0"/>
                        </a:rPr>
                        <a:t> </a:t>
                      </a:r>
                      <a:r>
                        <a:rPr lang="en-US" sz="1400" b="1" i="1" baseline="0" dirty="0">
                          <a:latin typeface="Eras Light ITC" panose="020B0402030504020804" pitchFamily="34" charset="0"/>
                        </a:rPr>
                        <a:t>en el comportamiento y la vestimenta</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a:latin typeface="Eras Light ITC" panose="020B0402030504020804" pitchFamily="34" charset="0"/>
                        </a:rPr>
                        <a:t>Control de </a:t>
                      </a:r>
                      <a:r>
                        <a:rPr lang="en-US" sz="1400" b="1" i="1" dirty="0" smtClean="0">
                          <a:latin typeface="Eras Light ITC" panose="020B0402030504020804" pitchFamily="34" charset="0"/>
                        </a:rPr>
                        <a:t>la </a:t>
                      </a:r>
                      <a:r>
                        <a:rPr lang="en-US" sz="1400" b="1" i="1" baseline="0" dirty="0" err="1" smtClean="0">
                          <a:latin typeface="Eras Light ITC" panose="020B0402030504020804" pitchFamily="34" charset="0"/>
                        </a:rPr>
                        <a:t>exhibición</a:t>
                      </a:r>
                      <a:r>
                        <a:rPr lang="en-US" sz="1400" b="1" i="1" baseline="0" dirty="0" smtClean="0">
                          <a:latin typeface="Eras Light ITC" panose="020B0402030504020804" pitchFamily="34" charset="0"/>
                        </a:rPr>
                        <a:t> </a:t>
                      </a:r>
                      <a:r>
                        <a:rPr lang="en-US" sz="1400" b="1" i="1" baseline="0" dirty="0">
                          <a:latin typeface="Eras Light ITC" panose="020B0402030504020804" pitchFamily="34" charset="0"/>
                        </a:rPr>
                        <a:t>externa, </a:t>
                      </a:r>
                      <a:r>
                        <a:rPr lang="en-US" sz="1400" b="1" i="1" baseline="0" dirty="0" err="1" smtClean="0">
                          <a:latin typeface="Eras Light ITC" panose="020B0402030504020804" pitchFamily="34" charset="0"/>
                        </a:rPr>
                        <a:t>aunque</a:t>
                      </a:r>
                      <a:r>
                        <a:rPr lang="en-US" sz="1400" b="1" i="1" baseline="0" dirty="0" smtClean="0">
                          <a:latin typeface="Eras Light ITC" panose="020B0402030504020804" pitchFamily="34" charset="0"/>
                        </a:rPr>
                        <a:t> </a:t>
                      </a:r>
                      <a:r>
                        <a:rPr lang="en-US" sz="1400" b="1" i="1" baseline="0" dirty="0" err="1" smtClean="0">
                          <a:latin typeface="Eras Light ITC" panose="020B0402030504020804" pitchFamily="34" charset="0"/>
                        </a:rPr>
                        <a:t>haya</a:t>
                      </a:r>
                      <a:r>
                        <a:rPr lang="en-US" sz="1400" b="1" i="1" baseline="0" dirty="0" smtClean="0">
                          <a:latin typeface="Eras Light ITC" panose="020B0402030504020804" pitchFamily="34" charset="0"/>
                        </a:rPr>
                        <a:t> </a:t>
                      </a:r>
                      <a:r>
                        <a:rPr lang="en-US" sz="1400" b="1" i="1" baseline="0" dirty="0" err="1" smtClean="0">
                          <a:latin typeface="Eras Light ITC" panose="020B0402030504020804" pitchFamily="34" charset="0"/>
                        </a:rPr>
                        <a:t>tentaciones</a:t>
                      </a:r>
                      <a:r>
                        <a:rPr lang="en-US" sz="1400" b="1" i="1" baseline="0" dirty="0" smtClean="0">
                          <a:latin typeface="Eras Light ITC" panose="020B0402030504020804" pitchFamily="34" charset="0"/>
                        </a:rPr>
                        <a:t>/</a:t>
                      </a:r>
                      <a:r>
                        <a:rPr lang="en-US" sz="1400" b="1" i="1" baseline="0" dirty="0" err="1" smtClean="0">
                          <a:latin typeface="Eras Light ITC" panose="020B0402030504020804" pitchFamily="34" charset="0"/>
                        </a:rPr>
                        <a:t>temperamentos</a:t>
                      </a:r>
                      <a:r>
                        <a:rPr lang="en-US" sz="1400" b="1" i="1" baseline="0" dirty="0" smtClean="0">
                          <a:latin typeface="Eras Light ITC" panose="020B0402030504020804" pitchFamily="34" charset="0"/>
                        </a:rPr>
                        <a:t> </a:t>
                      </a:r>
                      <a:r>
                        <a:rPr lang="en-US" sz="1400" b="1" i="1" baseline="0" dirty="0">
                          <a:latin typeface="Eras Light ITC" panose="020B0402030504020804" pitchFamily="34" charset="0"/>
                        </a:rPr>
                        <a:t>internos</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304070">
                <a:tc>
                  <a:txBody>
                    <a:bodyPr/>
                    <a:lstStyle/>
                    <a:p>
                      <a:pPr algn="l" rtl="0"/>
                      <a:r>
                        <a:rPr lang="en-US" sz="1400" b="1" i="1" dirty="0">
                          <a:latin typeface="Eras Light ITC" panose="020B0402030504020804" pitchFamily="34" charset="0"/>
                        </a:rPr>
                        <a:t>22:13-21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baseline="0" dirty="0" smtClean="0">
                          <a:latin typeface="Eras Light ITC" panose="020B0402030504020804" pitchFamily="34" charset="0"/>
                        </a:rPr>
                        <a:t>Un</a:t>
                      </a:r>
                      <a:r>
                        <a:rPr lang="en-US" sz="1400" b="1" i="1" dirty="0" smtClean="0">
                          <a:latin typeface="Eras Light ITC" panose="020B0402030504020804" pitchFamily="34" charset="0"/>
                        </a:rPr>
                        <a:t>a </a:t>
                      </a:r>
                      <a:r>
                        <a:rPr lang="en-US" sz="1400" b="1" i="1" dirty="0">
                          <a:latin typeface="Eras Light ITC" panose="020B0402030504020804" pitchFamily="34" charset="0"/>
                        </a:rPr>
                        <a:t>nueva </a:t>
                      </a:r>
                      <a:r>
                        <a:rPr lang="en-US" sz="1400" b="1" i="1" dirty="0" err="1">
                          <a:latin typeface="Eras Light ITC" panose="020B0402030504020804" pitchFamily="34" charset="0"/>
                        </a:rPr>
                        <a:t>esposa</a:t>
                      </a:r>
                      <a:r>
                        <a:rPr lang="en-US" sz="1400" b="1" i="1" dirty="0">
                          <a:latin typeface="Eras Light ITC" panose="020B0402030504020804" pitchFamily="34" charset="0"/>
                        </a:rPr>
                        <a:t> </a:t>
                      </a:r>
                      <a:r>
                        <a:rPr lang="en-US" sz="1400" b="1" i="1" dirty="0" err="1" smtClean="0">
                          <a:latin typeface="Eras Light ITC" panose="020B0402030504020804" pitchFamily="34" charset="0"/>
                        </a:rPr>
                        <a:t>hallada</a:t>
                      </a:r>
                      <a:r>
                        <a:rPr lang="en-US" sz="1400" b="1" i="1" dirty="0" smtClean="0">
                          <a:latin typeface="Eras Light ITC" panose="020B0402030504020804" pitchFamily="34" charset="0"/>
                        </a:rPr>
                        <a:t> que no </a:t>
                      </a:r>
                      <a:r>
                        <a:rPr lang="en-US" sz="1400" b="1" i="1" dirty="0" err="1" smtClean="0">
                          <a:latin typeface="Eras Light ITC" panose="020B0402030504020804" pitchFamily="34" charset="0"/>
                        </a:rPr>
                        <a:t>es</a:t>
                      </a:r>
                      <a:r>
                        <a:rPr lang="en-US" sz="1400" b="1" i="1" dirty="0" smtClean="0">
                          <a:latin typeface="Eras Light ITC" panose="020B0402030504020804" pitchFamily="34" charset="0"/>
                        </a:rPr>
                        <a:t> </a:t>
                      </a:r>
                      <a:r>
                        <a:rPr lang="en-US" sz="1400" b="1" i="1" dirty="0" err="1" smtClean="0">
                          <a:latin typeface="Eras Light ITC" panose="020B0402030504020804" pitchFamily="34" charset="0"/>
                        </a:rPr>
                        <a:t>virgen</a:t>
                      </a:r>
                      <a:r>
                        <a:rPr lang="en-US" sz="1400" b="1" i="1" dirty="0" smtClean="0">
                          <a:latin typeface="Eras Light ITC" panose="020B0402030504020804" pitchFamily="34" charset="0"/>
                        </a:rPr>
                        <a:t> era</a:t>
                      </a:r>
                      <a:r>
                        <a:rPr lang="en-US" sz="1400" b="1" i="1" baseline="0" dirty="0" smtClean="0">
                          <a:latin typeface="Eras Light ITC" panose="020B0402030504020804" pitchFamily="34" charset="0"/>
                        </a:rPr>
                        <a:t> </a:t>
                      </a:r>
                      <a:r>
                        <a:rPr lang="en-US" sz="1400" b="1" i="1" dirty="0" err="1" smtClean="0">
                          <a:latin typeface="Eras Light ITC" panose="020B0402030504020804" pitchFamily="34" charset="0"/>
                        </a:rPr>
                        <a:t>condenada</a:t>
                      </a:r>
                      <a:r>
                        <a:rPr lang="en-US" sz="1400" b="1" i="1" dirty="0" smtClean="0">
                          <a:latin typeface="Eras Light ITC" panose="020B0402030504020804" pitchFamily="34" charset="0"/>
                        </a:rPr>
                        <a:t> </a:t>
                      </a:r>
                      <a:r>
                        <a:rPr lang="en-US" sz="1400" b="1" i="1" dirty="0">
                          <a:latin typeface="Eras Light ITC" panose="020B0402030504020804" pitchFamily="34" charset="0"/>
                        </a:rPr>
                        <a:t>a morir frente a la casa de su padre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a:latin typeface="Eras Light ITC" panose="020B0402030504020804" pitchFamily="34" charset="0"/>
                        </a:rPr>
                        <a:t>Una </a:t>
                      </a:r>
                      <a:r>
                        <a:rPr lang="en-US" sz="1400" b="1" i="1" dirty="0" err="1" smtClean="0">
                          <a:latin typeface="Eras Light ITC" panose="020B0402030504020804" pitchFamily="34" charset="0"/>
                        </a:rPr>
                        <a:t>mujer</a:t>
                      </a:r>
                      <a:r>
                        <a:rPr lang="en-US" sz="1400" b="1" i="1" dirty="0" smtClean="0">
                          <a:latin typeface="Eras Light ITC" panose="020B0402030504020804" pitchFamily="34" charset="0"/>
                        </a:rPr>
                        <a:t> </a:t>
                      </a:r>
                      <a:r>
                        <a:rPr lang="en-US" sz="1400" b="1" i="1" baseline="0" dirty="0" smtClean="0">
                          <a:latin typeface="Eras Light ITC" panose="020B0402030504020804" pitchFamily="34" charset="0"/>
                        </a:rPr>
                        <a:t>no </a:t>
                      </a:r>
                      <a:r>
                        <a:rPr lang="en-US" sz="1400" b="1" i="1" baseline="0" dirty="0">
                          <a:latin typeface="Eras Light ITC" panose="020B0402030504020804" pitchFamily="34" charset="0"/>
                        </a:rPr>
                        <a:t>debe tener relaciones sexuales antes del matrimonio. La familia tiene la responsabilidad de asegurar que ella permanezca pura (</a:t>
                      </a:r>
                      <a:r>
                        <a:rPr lang="en-US" sz="1400" b="1" i="1" baseline="0" dirty="0" err="1" smtClean="0">
                          <a:latin typeface="Eras Light ITC" panose="020B0402030504020804" pitchFamily="34" charset="0"/>
                        </a:rPr>
                        <a:t>ver</a:t>
                      </a:r>
                      <a:r>
                        <a:rPr lang="en-US" sz="1400" b="1" i="1" baseline="0" dirty="0" smtClean="0">
                          <a:latin typeface="Eras Light ITC" panose="020B0402030504020804" pitchFamily="34" charset="0"/>
                        </a:rPr>
                        <a:t> </a:t>
                      </a:r>
                      <a:r>
                        <a:rPr lang="en-US" sz="1400" b="1" i="1" baseline="0" dirty="0" err="1" smtClean="0">
                          <a:latin typeface="Eras Light ITC" panose="020B0402030504020804" pitchFamily="34" charset="0"/>
                        </a:rPr>
                        <a:t>CdC</a:t>
                      </a:r>
                      <a:r>
                        <a:rPr lang="en-US" sz="1400" b="1" i="1" baseline="0" dirty="0" smtClean="0">
                          <a:latin typeface="Eras Light ITC" panose="020B0402030504020804" pitchFamily="34" charset="0"/>
                        </a:rPr>
                        <a:t> 8:8-9</a:t>
                      </a:r>
                      <a:r>
                        <a:rPr lang="en-US" sz="1400" b="1" i="1" baseline="0" dirty="0">
                          <a:latin typeface="Eras Light ITC" panose="020B0402030504020804" pitchFamily="34" charset="0"/>
                        </a:rPr>
                        <a:t>)</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err="1" smtClean="0">
                          <a:latin typeface="Eras Light ITC" panose="020B0402030504020804" pitchFamily="34" charset="0"/>
                        </a:rPr>
                        <a:t>Acusaciones</a:t>
                      </a:r>
                      <a:r>
                        <a:rPr lang="en-US" sz="1400" b="1" i="1" dirty="0" smtClean="0">
                          <a:latin typeface="Eras Light ITC" panose="020B0402030504020804" pitchFamily="34" charset="0"/>
                        </a:rPr>
                        <a:t> falsas contra </a:t>
                      </a:r>
                      <a:r>
                        <a:rPr lang="en-US" sz="1400" b="1" i="1" baseline="0" dirty="0" err="1" smtClean="0">
                          <a:latin typeface="Eras Light ITC" panose="020B0402030504020804" pitchFamily="34" charset="0"/>
                        </a:rPr>
                        <a:t>una</a:t>
                      </a:r>
                      <a:r>
                        <a:rPr lang="en-US" sz="1400" b="1" i="1" baseline="0" dirty="0" smtClean="0">
                          <a:latin typeface="Eras Light ITC" panose="020B0402030504020804" pitchFamily="34" charset="0"/>
                        </a:rPr>
                        <a:t> </a:t>
                      </a:r>
                      <a:r>
                        <a:rPr lang="en-US" sz="1400" b="1" i="1" baseline="0" dirty="0">
                          <a:latin typeface="Eras Light ITC" panose="020B0402030504020804" pitchFamily="34" charset="0"/>
                        </a:rPr>
                        <a:t>esposa era </a:t>
                      </a:r>
                      <a:r>
                        <a:rPr lang="en-US" sz="1400" b="1" i="1" baseline="0" dirty="0" err="1" smtClean="0">
                          <a:latin typeface="Eras Light ITC" panose="020B0402030504020804" pitchFamily="34" charset="0"/>
                        </a:rPr>
                        <a:t>castigadas</a:t>
                      </a:r>
                      <a:r>
                        <a:rPr lang="en-US" sz="1400" b="1" i="1" baseline="0" dirty="0" smtClean="0">
                          <a:latin typeface="Eras Light ITC" panose="020B0402030504020804" pitchFamily="34" charset="0"/>
                        </a:rPr>
                        <a:t> </a:t>
                      </a:r>
                      <a:r>
                        <a:rPr lang="en-US" sz="1400" b="1" i="1" baseline="0" dirty="0">
                          <a:latin typeface="Eras Light ITC" panose="020B0402030504020804" pitchFamily="34" charset="0"/>
                        </a:rPr>
                        <a:t>con una multa pagada al padre, y él no podía divorciarse de la mujer;</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304070">
                <a:tc>
                  <a:txBody>
                    <a:bodyPr/>
                    <a:lstStyle/>
                    <a:p>
                      <a:pPr algn="l" rtl="0"/>
                      <a:r>
                        <a:rPr lang="en-US" sz="1400" b="1" i="1" dirty="0">
                          <a:latin typeface="Eras Light ITC" panose="020B0402030504020804" pitchFamily="34" charset="0"/>
                        </a:rPr>
                        <a:t>22:22-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a:latin typeface="Eras Light ITC" panose="020B0402030504020804" pitchFamily="34" charset="0"/>
                        </a:rPr>
                        <a:t>U</a:t>
                      </a:r>
                      <a:r>
                        <a:rPr lang="en-US" sz="1400" b="1" i="1" dirty="0" smtClean="0">
                          <a:latin typeface="Eras Light ITC" panose="020B0402030504020804" pitchFamily="34" charset="0"/>
                        </a:rPr>
                        <a:t>n </a:t>
                      </a:r>
                      <a:r>
                        <a:rPr lang="en-US" sz="1400" b="1" i="1" dirty="0">
                          <a:latin typeface="Eras Light ITC" panose="020B0402030504020804" pitchFamily="34" charset="0"/>
                        </a:rPr>
                        <a:t>hombre </a:t>
                      </a:r>
                      <a:r>
                        <a:rPr lang="en-US" sz="1400" b="1" i="1" dirty="0" smtClean="0">
                          <a:latin typeface="Eras Light ITC" panose="020B0402030504020804" pitchFamily="34" charset="0"/>
                        </a:rPr>
                        <a:t>que </a:t>
                      </a:r>
                      <a:r>
                        <a:rPr lang="en-US" sz="1400" b="1" i="1" dirty="0" err="1" smtClean="0">
                          <a:latin typeface="Eras Light ITC" panose="020B0402030504020804" pitchFamily="34" charset="0"/>
                        </a:rPr>
                        <a:t>tiene</a:t>
                      </a:r>
                      <a:r>
                        <a:rPr lang="en-US" sz="1400" b="1" i="1" dirty="0" smtClean="0">
                          <a:latin typeface="Eras Light ITC" panose="020B0402030504020804" pitchFamily="34" charset="0"/>
                        </a:rPr>
                        <a:t> </a:t>
                      </a:r>
                      <a:r>
                        <a:rPr lang="en-US" sz="1400" b="1" i="1" dirty="0" err="1" smtClean="0">
                          <a:latin typeface="Eras Light ITC" panose="020B0402030504020804" pitchFamily="34" charset="0"/>
                        </a:rPr>
                        <a:t>sexo</a:t>
                      </a:r>
                      <a:r>
                        <a:rPr lang="en-US" sz="1400" b="1" i="1" dirty="0" smtClean="0">
                          <a:latin typeface="Eras Light ITC" panose="020B0402030504020804" pitchFamily="34" charset="0"/>
                        </a:rPr>
                        <a:t> </a:t>
                      </a:r>
                      <a:r>
                        <a:rPr lang="en-US" sz="1400" b="1" i="1" baseline="0" dirty="0" smtClean="0">
                          <a:latin typeface="Eras Light ITC" panose="020B0402030504020804" pitchFamily="34" charset="0"/>
                        </a:rPr>
                        <a:t>con </a:t>
                      </a:r>
                      <a:r>
                        <a:rPr lang="en-US" sz="1400" b="1" i="1" baseline="0" dirty="0">
                          <a:latin typeface="Eras Light ITC" panose="020B0402030504020804" pitchFamily="34" charset="0"/>
                        </a:rPr>
                        <a:t>una mujer casada (no su esposa): ambos debían morir</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smtClean="0">
                          <a:latin typeface="Eras Light ITC" panose="020B0402030504020804" pitchFamily="34" charset="0"/>
                        </a:rPr>
                        <a:t>El </a:t>
                      </a:r>
                      <a:r>
                        <a:rPr lang="en-US" sz="1400" b="1" i="1" dirty="0" err="1" smtClean="0">
                          <a:latin typeface="Eras Light ITC" panose="020B0402030504020804" pitchFamily="34" charset="0"/>
                        </a:rPr>
                        <a:t>adulterio</a:t>
                      </a:r>
                      <a:r>
                        <a:rPr lang="en-US" sz="1400" b="1" i="1" dirty="0" smtClean="0">
                          <a:latin typeface="Eras Light ITC" panose="020B0402030504020804" pitchFamily="34" charset="0"/>
                        </a:rPr>
                        <a:t> </a:t>
                      </a:r>
                      <a:r>
                        <a:rPr lang="en-US" sz="1400" b="1" i="1" dirty="0">
                          <a:latin typeface="Eras Light ITC" panose="020B0402030504020804" pitchFamily="34" charset="0"/>
                        </a:rPr>
                        <a:t>(</a:t>
                      </a:r>
                      <a:r>
                        <a:rPr lang="en-US" sz="1400" b="1" i="1" dirty="0" err="1" smtClean="0">
                          <a:latin typeface="Eras Light ITC" panose="020B0402030504020804" pitchFamily="34" charset="0"/>
                        </a:rPr>
                        <a:t>aunque</a:t>
                      </a:r>
                      <a:r>
                        <a:rPr lang="en-US" sz="1400" b="1" i="1" dirty="0" smtClean="0">
                          <a:latin typeface="Eras Light ITC" panose="020B0402030504020804" pitchFamily="34" charset="0"/>
                        </a:rPr>
                        <a:t> </a:t>
                      </a:r>
                      <a:r>
                        <a:rPr lang="en-US" sz="1400" b="1" i="1" baseline="0" dirty="0" smtClean="0">
                          <a:latin typeface="Eras Light ITC" panose="020B0402030504020804" pitchFamily="34" charset="0"/>
                        </a:rPr>
                        <a:t>el </a:t>
                      </a:r>
                      <a:r>
                        <a:rPr lang="en-US" sz="1400" b="1" i="1" baseline="0" dirty="0">
                          <a:latin typeface="Eras Light ITC" panose="020B0402030504020804" pitchFamily="34" charset="0"/>
                        </a:rPr>
                        <a:t>hombre </a:t>
                      </a:r>
                      <a:r>
                        <a:rPr lang="en-US" sz="1400" b="1" i="1" baseline="0" dirty="0" smtClean="0">
                          <a:latin typeface="Eras Light ITC" panose="020B0402030504020804" pitchFamily="34" charset="0"/>
                        </a:rPr>
                        <a:t>sea </a:t>
                      </a:r>
                      <a:r>
                        <a:rPr lang="en-US" sz="1400" b="1" i="1" baseline="0" dirty="0">
                          <a:latin typeface="Eras Light ITC" panose="020B0402030504020804" pitchFamily="34" charset="0"/>
                        </a:rPr>
                        <a:t>soltero) se castiga con la muerte</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bl>
          </a:graphicData>
        </a:graphic>
      </p:graphicFrame>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Tree>
    <p:extLst>
      <p:ext uri="{BB962C8B-B14F-4D97-AF65-F5344CB8AC3E}">
        <p14:creationId xmlns:p14="http://schemas.microsoft.com/office/powerpoint/2010/main" val="251918784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694463" cy="496009"/>
          </a:xfrm>
        </p:spPr>
        <p:txBody>
          <a:bodyPr/>
          <a:lstStyle/>
          <a:p>
            <a:pPr algn="l" rtl="0"/>
            <a:r>
              <a:rPr lang="en-US" sz="3200" dirty="0"/>
              <a:t>Hoja de trabajo del proyecto – Conducta sexual 2</a:t>
            </a:r>
          </a:p>
        </p:txBody>
      </p:sp>
      <p:sp>
        <p:nvSpPr>
          <p:cNvPr id="4" name="Footer Placeholder 3"/>
          <p:cNvSpPr>
            <a:spLocks noGrp="1"/>
          </p:cNvSpPr>
          <p:nvPr>
            <p:ph type="ftr" sz="quarter" idx="11"/>
          </p:nvPr>
        </p:nvSpPr>
        <p:spPr/>
        <p:txBody>
          <a:bodyPr/>
          <a:lstStyle/>
          <a:p>
            <a:pPr algn="l" rtl="0"/>
            <a:r>
              <a:rPr lang="en-US" dirty="0"/>
              <a:t>Otoño 2016 – Embry Hills</a:t>
            </a:r>
          </a:p>
        </p:txBody>
      </p:sp>
      <p:sp>
        <p:nvSpPr>
          <p:cNvPr id="5" name="Slide Number Placeholder 4"/>
          <p:cNvSpPr>
            <a:spLocks noGrp="1"/>
          </p:cNvSpPr>
          <p:nvPr>
            <p:ph type="sldNum" sz="quarter" idx="12"/>
          </p:nvPr>
        </p:nvSpPr>
        <p:spPr/>
        <p:txBody>
          <a:bodyPr/>
          <a:lstStyle/>
          <a:p>
            <a:pPr algn="l" rtl="0"/>
            <a:fld id="{0EA2A63B-FBD4-445B-90B6-CB2DE89400B4}" type="slidenum">
              <a:rPr lang="en-US" smtClean="0"/>
              <a:pPr algn="l" rtl="0"/>
              <a:t>99</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434778973"/>
              </p:ext>
            </p:extLst>
          </p:nvPr>
        </p:nvGraphicFramePr>
        <p:xfrm>
          <a:off x="-1" y="640076"/>
          <a:ext cx="12192000" cy="6227106"/>
        </p:xfrm>
        <a:graphic>
          <a:graphicData uri="http://schemas.openxmlformats.org/drawingml/2006/table">
            <a:tbl>
              <a:tblPr firstRow="1" bandRow="1">
                <a:tableStyleId>{5C22544A-7EE6-4342-B048-85BDC9FD1C3A}</a:tableStyleId>
              </a:tblPr>
              <a:tblGrid>
                <a:gridCol w="990601">
                  <a:extLst>
                    <a:ext uri="{9D8B030D-6E8A-4147-A177-3AD203B41FA5}">
                      <a16:colId xmlns:a16="http://schemas.microsoft.com/office/drawing/2014/main" xmlns="" val="20000"/>
                    </a:ext>
                  </a:extLst>
                </a:gridCol>
                <a:gridCol w="3657600">
                  <a:extLst>
                    <a:ext uri="{9D8B030D-6E8A-4147-A177-3AD203B41FA5}">
                      <a16:colId xmlns:a16="http://schemas.microsoft.com/office/drawing/2014/main" xmlns="" val="20001"/>
                    </a:ext>
                  </a:extLst>
                </a:gridCol>
                <a:gridCol w="3962400">
                  <a:extLst>
                    <a:ext uri="{9D8B030D-6E8A-4147-A177-3AD203B41FA5}">
                      <a16:colId xmlns:a16="http://schemas.microsoft.com/office/drawing/2014/main" xmlns="" val="20002"/>
                    </a:ext>
                  </a:extLst>
                </a:gridCol>
                <a:gridCol w="3581399">
                  <a:extLst>
                    <a:ext uri="{9D8B030D-6E8A-4147-A177-3AD203B41FA5}">
                      <a16:colId xmlns:a16="http://schemas.microsoft.com/office/drawing/2014/main" xmlns="" val="20003"/>
                    </a:ext>
                  </a:extLst>
                </a:gridCol>
              </a:tblGrid>
              <a:tr h="405426">
                <a:tc>
                  <a:txBody>
                    <a:bodyPr/>
                    <a:lstStyle/>
                    <a:p>
                      <a:pPr algn="ctr" rtl="0"/>
                      <a:r>
                        <a:rPr lang="en-US" sz="1400" dirty="0" smtClean="0">
                          <a:solidFill>
                            <a:schemeClr val="tx1"/>
                          </a:solidFill>
                        </a:rPr>
                        <a:t>Ref.</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a:r>
                        <a:rPr lang="en-US" sz="1400" dirty="0">
                          <a:solidFill>
                            <a:schemeClr val="tx1"/>
                          </a:solidFill>
                        </a:rPr>
                        <a:t>Contenido / </a:t>
                      </a:r>
                      <a:r>
                        <a:rPr lang="en-US" sz="1400" dirty="0" err="1" smtClean="0">
                          <a:solidFill>
                            <a:schemeClr val="tx1"/>
                          </a:solidFill>
                        </a:rPr>
                        <a:t>intención</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a:r>
                        <a:rPr lang="en-US" sz="1400" dirty="0" err="1" smtClean="0">
                          <a:solidFill>
                            <a:schemeClr val="tx1"/>
                          </a:solidFill>
                        </a:rPr>
                        <a:t>Intención</a:t>
                      </a:r>
                      <a:r>
                        <a:rPr lang="en-US" sz="1400" dirty="0" smtClean="0">
                          <a:solidFill>
                            <a:schemeClr val="tx1"/>
                          </a:solidFill>
                        </a:rPr>
                        <a:t>/</a:t>
                      </a:r>
                      <a:r>
                        <a:rPr lang="en-US" sz="1400" dirty="0" err="1" smtClean="0">
                          <a:solidFill>
                            <a:schemeClr val="tx1"/>
                          </a:solidFill>
                        </a:rPr>
                        <a:t>implicación</a:t>
                      </a:r>
                      <a:r>
                        <a:rPr lang="en-US" sz="1400" dirty="0" smtClean="0">
                          <a:solidFill>
                            <a:schemeClr val="tx1"/>
                          </a:solidFill>
                        </a:rPr>
                        <a:t> </a:t>
                      </a:r>
                      <a:r>
                        <a:rPr lang="en-US" sz="1400" dirty="0">
                          <a:solidFill>
                            <a:schemeClr val="tx1"/>
                          </a:solidFill>
                        </a:rPr>
                        <a:t>– El </a:t>
                      </a:r>
                      <a:r>
                        <a:rPr lang="en-US" sz="1400" dirty="0" smtClean="0">
                          <a:solidFill>
                            <a:schemeClr val="tx1"/>
                          </a:solidFill>
                        </a:rPr>
                        <a:t>ideal </a:t>
                      </a:r>
                      <a:r>
                        <a:rPr lang="en-US" sz="1400" dirty="0">
                          <a:solidFill>
                            <a:schemeClr val="tx1"/>
                          </a:solidFill>
                        </a:rPr>
                        <a:t>de Dios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a:r>
                        <a:rPr lang="en-US" sz="1400" dirty="0">
                          <a:solidFill>
                            <a:schemeClr val="tx1"/>
                          </a:solidFill>
                        </a:rPr>
                        <a:t>Corrupción y Protección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10000"/>
                  </a:ext>
                </a:extLst>
              </a:tr>
              <a:tr h="304070">
                <a:tc>
                  <a:txBody>
                    <a:bodyPr/>
                    <a:lstStyle/>
                    <a:p>
                      <a:pPr algn="l" rtl="0"/>
                      <a:r>
                        <a:rPr lang="en-US" sz="1400" b="1" i="1" dirty="0">
                          <a:latin typeface="Eras Light ITC" panose="020B0402030504020804" pitchFamily="34" charset="0"/>
                        </a:rPr>
                        <a:t>22:23-24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a:latin typeface="Eras Light ITC" panose="020B0402030504020804" pitchFamily="34" charset="0"/>
                        </a:rPr>
                        <a:t>U</a:t>
                      </a:r>
                      <a:r>
                        <a:rPr lang="en-US" sz="1400" b="1" i="1" dirty="0" smtClean="0">
                          <a:latin typeface="Eras Light ITC" panose="020B0402030504020804" pitchFamily="34" charset="0"/>
                        </a:rPr>
                        <a:t>n </a:t>
                      </a:r>
                      <a:r>
                        <a:rPr lang="en-US" sz="1400" b="1" i="1" dirty="0">
                          <a:latin typeface="Eras Light ITC" panose="020B0402030504020804" pitchFamily="34" charset="0"/>
                        </a:rPr>
                        <a:t>hombre </a:t>
                      </a:r>
                      <a:r>
                        <a:rPr lang="en-US" sz="1400" b="1" i="1" dirty="0" err="1" smtClean="0">
                          <a:latin typeface="Eras Light ITC" panose="020B0402030504020804" pitchFamily="34" charset="0"/>
                        </a:rPr>
                        <a:t>tiene</a:t>
                      </a:r>
                      <a:r>
                        <a:rPr lang="en-US" sz="1400" b="1" i="1" dirty="0" smtClean="0">
                          <a:latin typeface="Eras Light ITC" panose="020B0402030504020804" pitchFamily="34" charset="0"/>
                        </a:rPr>
                        <a:t> </a:t>
                      </a:r>
                      <a:r>
                        <a:rPr lang="en-US" sz="1400" b="1" i="1" dirty="0" err="1" smtClean="0">
                          <a:latin typeface="Eras Light ITC" panose="020B0402030504020804" pitchFamily="34" charset="0"/>
                        </a:rPr>
                        <a:t>sexo</a:t>
                      </a:r>
                      <a:r>
                        <a:rPr lang="en-US" sz="1400" b="1" i="1" dirty="0" smtClean="0">
                          <a:latin typeface="Eras Light ITC" panose="020B0402030504020804" pitchFamily="34" charset="0"/>
                        </a:rPr>
                        <a:t> </a:t>
                      </a:r>
                      <a:r>
                        <a:rPr lang="en-US" sz="1400" b="1" i="1" baseline="0" dirty="0" smtClean="0">
                          <a:latin typeface="Eras Light ITC" panose="020B0402030504020804" pitchFamily="34" charset="0"/>
                        </a:rPr>
                        <a:t>con </a:t>
                      </a:r>
                      <a:r>
                        <a:rPr lang="en-US" sz="1400" b="1" i="1" baseline="0" dirty="0">
                          <a:latin typeface="Eras Light ITC" panose="020B0402030504020804" pitchFamily="34" charset="0"/>
                        </a:rPr>
                        <a:t>una mujer prometida (no </a:t>
                      </a:r>
                      <a:r>
                        <a:rPr lang="en-US" sz="1400" b="1" i="1" baseline="0" dirty="0" smtClean="0">
                          <a:latin typeface="Eras Light ITC" panose="020B0402030504020804" pitchFamily="34" charset="0"/>
                        </a:rPr>
                        <a:t>a </a:t>
                      </a:r>
                      <a:r>
                        <a:rPr lang="en-US" sz="1400" b="1" i="1" baseline="0" dirty="0" err="1" smtClean="0">
                          <a:latin typeface="Eras Light ITC" panose="020B0402030504020804" pitchFamily="34" charset="0"/>
                        </a:rPr>
                        <a:t>él</a:t>
                      </a:r>
                      <a:r>
                        <a:rPr lang="en-US" sz="1400" b="1" i="1" baseline="0" dirty="0" smtClean="0">
                          <a:latin typeface="Eras Light ITC" panose="020B0402030504020804" pitchFamily="34" charset="0"/>
                        </a:rPr>
                        <a:t>): </a:t>
                      </a:r>
                      <a:r>
                        <a:rPr lang="en-US" sz="1400" b="1" i="1" baseline="0" dirty="0">
                          <a:latin typeface="Eras Light ITC" panose="020B0402030504020804" pitchFamily="34" charset="0"/>
                        </a:rPr>
                        <a:t>ambos debían morir</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a:latin typeface="Eras Light ITC" panose="020B0402030504020804" pitchFamily="34" charset="0"/>
                        </a:rPr>
                        <a:t>Fornicación, después del compromiso de </a:t>
                      </a:r>
                      <a:r>
                        <a:rPr lang="en-US" sz="1400" b="1" i="1" dirty="0" err="1" smtClean="0">
                          <a:latin typeface="Eras Light ITC" panose="020B0402030504020804" pitchFamily="34" charset="0"/>
                        </a:rPr>
                        <a:t>casarse</a:t>
                      </a:r>
                      <a:r>
                        <a:rPr lang="en-US" sz="1400" b="1" i="1" dirty="0" smtClean="0">
                          <a:latin typeface="Eras Light ITC" panose="020B0402030504020804" pitchFamily="34" charset="0"/>
                        </a:rPr>
                        <a:t>, </a:t>
                      </a:r>
                      <a:r>
                        <a:rPr lang="en-US" sz="1400" b="1" i="1" baseline="0" dirty="0" smtClean="0">
                          <a:latin typeface="Eras Light ITC" panose="020B0402030504020804" pitchFamily="34" charset="0"/>
                        </a:rPr>
                        <a:t>se </a:t>
                      </a:r>
                      <a:r>
                        <a:rPr lang="en-US" sz="1400" b="1" i="1" baseline="0" dirty="0">
                          <a:latin typeface="Eras Light ITC" panose="020B0402030504020804" pitchFamily="34" charset="0"/>
                        </a:rPr>
                        <a:t>castiga con la muerte. El vínculo del matrimonio comienza con (y es) un </a:t>
                      </a:r>
                      <a:r>
                        <a:rPr lang="en-US" sz="1400" b="1" i="1" baseline="0" dirty="0" err="1" smtClean="0">
                          <a:latin typeface="Eras Light ITC" panose="020B0402030504020804" pitchFamily="34" charset="0"/>
                        </a:rPr>
                        <a:t>compromiso</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04070">
                <a:tc>
                  <a:txBody>
                    <a:bodyPr/>
                    <a:lstStyle/>
                    <a:p>
                      <a:pPr algn="l" rtl="0"/>
                      <a:r>
                        <a:rPr lang="en-US" sz="1400" b="1" i="1" dirty="0">
                          <a:latin typeface="Eras Light ITC" panose="020B0402030504020804" pitchFamily="34" charset="0"/>
                        </a:rPr>
                        <a:t>22:25-27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a:latin typeface="Eras Light ITC" panose="020B0402030504020804" pitchFamily="34" charset="0"/>
                        </a:rPr>
                        <a:t>Si un hombre viola a </a:t>
                      </a:r>
                      <a:r>
                        <a:rPr lang="en-US" sz="1400" b="1" i="1" dirty="0" err="1" smtClean="0">
                          <a:latin typeface="Eras Light ITC" panose="020B0402030504020804" pitchFamily="34" charset="0"/>
                        </a:rPr>
                        <a:t>una</a:t>
                      </a:r>
                      <a:r>
                        <a:rPr lang="en-US" sz="1400" b="1" i="1" baseline="0" dirty="0">
                          <a:latin typeface="Eras Light ITC" panose="020B0402030504020804" pitchFamily="34" charset="0"/>
                        </a:rPr>
                        <a:t> </a:t>
                      </a:r>
                      <a:r>
                        <a:rPr lang="en-US" sz="1400" b="1" i="1" baseline="0" dirty="0" err="1" smtClean="0">
                          <a:latin typeface="Eras Light ITC" panose="020B0402030504020804" pitchFamily="34" charset="0"/>
                        </a:rPr>
                        <a:t>mujer</a:t>
                      </a:r>
                      <a:r>
                        <a:rPr lang="en-US" sz="1400" b="1" i="1" baseline="0" dirty="0" smtClean="0">
                          <a:latin typeface="Eras Light ITC" panose="020B0402030504020804" pitchFamily="34" charset="0"/>
                        </a:rPr>
                        <a:t> </a:t>
                      </a:r>
                      <a:r>
                        <a:rPr lang="en-US" sz="1400" b="1" i="1" baseline="0" dirty="0" err="1" smtClean="0">
                          <a:latin typeface="Eras Light ITC" panose="020B0402030504020804" pitchFamily="34" charset="0"/>
                        </a:rPr>
                        <a:t>prometida</a:t>
                      </a:r>
                      <a:r>
                        <a:rPr lang="en-US" sz="1400" b="1" i="1" baseline="0" dirty="0" smtClean="0">
                          <a:latin typeface="Eras Light ITC" panose="020B0402030504020804" pitchFamily="34" charset="0"/>
                        </a:rPr>
                        <a:t>, </a:t>
                      </a:r>
                      <a:r>
                        <a:rPr lang="en-US" sz="1400" b="1" i="1" baseline="0" dirty="0">
                          <a:latin typeface="Eras Light ITC" panose="020B0402030504020804" pitchFamily="34" charset="0"/>
                        </a:rPr>
                        <a:t>debería morir, pero ella es inocente</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baseline="0" dirty="0" smtClean="0">
                          <a:latin typeface="Eras Light ITC" panose="020B0402030504020804" pitchFamily="34" charset="0"/>
                        </a:rPr>
                        <a:t>La </a:t>
                      </a:r>
                      <a:r>
                        <a:rPr lang="en-US" sz="1400" b="1" i="1" baseline="0" dirty="0" err="1" smtClean="0">
                          <a:latin typeface="Eras Light ITC" panose="020B0402030504020804" pitchFamily="34" charset="0"/>
                        </a:rPr>
                        <a:t>violación</a:t>
                      </a:r>
                      <a:r>
                        <a:rPr lang="en-US" sz="1400" b="1" i="1" baseline="0" dirty="0" smtClean="0">
                          <a:latin typeface="Eras Light ITC" panose="020B0402030504020804" pitchFamily="34" charset="0"/>
                        </a:rPr>
                        <a:t> </a:t>
                      </a:r>
                      <a:r>
                        <a:rPr lang="en-US" sz="1400" b="1" i="1" baseline="0" dirty="0">
                          <a:latin typeface="Eras Light ITC" panose="020B0402030504020804" pitchFamily="34" charset="0"/>
                        </a:rPr>
                        <a:t>se compara con el </a:t>
                      </a:r>
                      <a:r>
                        <a:rPr lang="en-US" sz="1400" b="1" i="1" baseline="0" dirty="0" err="1" smtClean="0">
                          <a:latin typeface="Eras Light ITC" panose="020B0402030504020804" pitchFamily="34" charset="0"/>
                        </a:rPr>
                        <a:t>homicidio</a:t>
                      </a:r>
                      <a:r>
                        <a:rPr lang="en-US" sz="1400" b="1" i="1" baseline="0" dirty="0" smtClean="0">
                          <a:latin typeface="Eras Light ITC" panose="020B0402030504020804" pitchFamily="34" charset="0"/>
                        </a:rPr>
                        <a:t> </a:t>
                      </a:r>
                      <a:r>
                        <a:rPr lang="en-US" sz="1400" b="1" i="1" baseline="0" dirty="0">
                          <a:latin typeface="Eras Light ITC" panose="020B0402030504020804" pitchFamily="34" charset="0"/>
                        </a:rPr>
                        <a:t>y merece la pena de muerte; </a:t>
                      </a:r>
                      <a:r>
                        <a:rPr lang="en-US" sz="1400" b="1" i="1" baseline="0" dirty="0" smtClean="0">
                          <a:latin typeface="Eras Light ITC" panose="020B0402030504020804" pitchFamily="34" charset="0"/>
                        </a:rPr>
                        <a:t>la </a:t>
                      </a:r>
                      <a:r>
                        <a:rPr lang="en-US" sz="1400" b="1" i="1" baseline="0" dirty="0">
                          <a:latin typeface="Eras Light ITC" panose="020B0402030504020804" pitchFamily="34" charset="0"/>
                        </a:rPr>
                        <a:t>mujer no tiene la culpa.</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a:latin typeface="Eras Light ITC" panose="020B0402030504020804" pitchFamily="34" charset="0"/>
                        </a:rPr>
                        <a:t>Prevención de la violación: seguridad de las mujeres y </a:t>
                      </a:r>
                      <a:r>
                        <a:rPr lang="en-US" sz="1400" b="1" i="1" dirty="0" err="1" smtClean="0">
                          <a:latin typeface="Eras Light ITC" panose="020B0402030504020804" pitchFamily="34" charset="0"/>
                        </a:rPr>
                        <a:t>expulsión</a:t>
                      </a:r>
                      <a:r>
                        <a:rPr lang="en-US" sz="1400" b="1" i="1" dirty="0" smtClean="0">
                          <a:latin typeface="Eras Light ITC" panose="020B0402030504020804" pitchFamily="34" charset="0"/>
                        </a:rPr>
                        <a:t> </a:t>
                      </a:r>
                      <a:r>
                        <a:rPr lang="en-US" sz="1400" b="1" i="1" baseline="0" dirty="0" smtClean="0">
                          <a:latin typeface="Eras Light ITC" panose="020B0402030504020804" pitchFamily="34" charset="0"/>
                        </a:rPr>
                        <a:t>del </a:t>
                      </a:r>
                      <a:r>
                        <a:rPr lang="en-US" sz="1400" b="1" i="1" baseline="0" dirty="0">
                          <a:latin typeface="Eras Light ITC" panose="020B0402030504020804" pitchFamily="34" charset="0"/>
                        </a:rPr>
                        <a:t>perpetrador de la sociedad</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04070">
                <a:tc>
                  <a:txBody>
                    <a:bodyPr/>
                    <a:lstStyle/>
                    <a:p>
                      <a:pPr algn="l" rtl="0"/>
                      <a:r>
                        <a:rPr lang="en-US" sz="1400" b="1" i="1" dirty="0">
                          <a:latin typeface="Eras Light ITC" panose="020B0402030504020804" pitchFamily="34" charset="0"/>
                        </a:rPr>
                        <a:t>22:28-29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a:latin typeface="Eras Light ITC" panose="020B0402030504020804" pitchFamily="34" charset="0"/>
                        </a:rPr>
                        <a:t>Castigo </a:t>
                      </a:r>
                      <a:r>
                        <a:rPr lang="en-US" sz="1400" b="1" i="1" dirty="0" err="1">
                          <a:latin typeface="Eras Light ITC" panose="020B0402030504020804" pitchFamily="34" charset="0"/>
                        </a:rPr>
                        <a:t>por</a:t>
                      </a:r>
                      <a:r>
                        <a:rPr lang="en-US" sz="1400" b="1" i="1" dirty="0">
                          <a:latin typeface="Eras Light ITC" panose="020B0402030504020804" pitchFamily="34" charset="0"/>
                        </a:rPr>
                        <a:t> sexo con una virgen no prometida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a:latin typeface="Eras Light ITC" panose="020B0402030504020804" pitchFamily="34" charset="0"/>
                        </a:rPr>
                        <a:t>El sexo prematrimonial tiene consecuencias nocivas y crea un vínculo y una responsabilidad para el </a:t>
                      </a:r>
                      <a:r>
                        <a:rPr lang="en-US" sz="1400" b="1" i="1" dirty="0" smtClean="0">
                          <a:latin typeface="Eras Light ITC" panose="020B0402030504020804" pitchFamily="34" charset="0"/>
                        </a:rPr>
                        <a:t>hombre</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a:latin typeface="Eras Light ITC" panose="020B0402030504020804" pitchFamily="34" charset="0"/>
                        </a:rPr>
                        <a:t>Una mujer que ha </a:t>
                      </a:r>
                      <a:r>
                        <a:rPr lang="en-US" sz="1400" b="1" i="1" dirty="0" err="1" smtClean="0">
                          <a:latin typeface="Eras Light ITC" panose="020B0402030504020804" pitchFamily="34" charset="0"/>
                        </a:rPr>
                        <a:t>sido</a:t>
                      </a:r>
                      <a:r>
                        <a:rPr lang="en-US" sz="1400" b="1" i="1" dirty="0" smtClean="0">
                          <a:latin typeface="Eras Light ITC" panose="020B0402030504020804" pitchFamily="34" charset="0"/>
                        </a:rPr>
                        <a:t> </a:t>
                      </a:r>
                      <a:r>
                        <a:rPr lang="en-US" sz="1400" b="1" i="1" baseline="0" dirty="0" smtClean="0">
                          <a:latin typeface="Eras Light ITC" panose="020B0402030504020804" pitchFamily="34" charset="0"/>
                        </a:rPr>
                        <a:t>‘</a:t>
                      </a:r>
                      <a:r>
                        <a:rPr lang="en-US" sz="1400" b="1" i="1" baseline="0" dirty="0" err="1" smtClean="0">
                          <a:latin typeface="Eras Light ITC" panose="020B0402030504020804" pitchFamily="34" charset="0"/>
                        </a:rPr>
                        <a:t>burlada</a:t>
                      </a:r>
                      <a:r>
                        <a:rPr lang="en-US" sz="1400" b="1" i="1" baseline="0" dirty="0" smtClean="0">
                          <a:latin typeface="Eras Light ITC" panose="020B0402030504020804" pitchFamily="34" charset="0"/>
                        </a:rPr>
                        <a:t>' </a:t>
                      </a:r>
                      <a:r>
                        <a:rPr lang="en-US" sz="1400" b="1" i="1" baseline="0" dirty="0">
                          <a:latin typeface="Eras Light ITC" panose="020B0402030504020804" pitchFamily="34" charset="0"/>
                        </a:rPr>
                        <a:t>tenía que </a:t>
                      </a:r>
                      <a:r>
                        <a:rPr lang="en-US" sz="1400" b="1" i="1" baseline="0" dirty="0" err="1">
                          <a:latin typeface="Eras Light ITC" panose="020B0402030504020804" pitchFamily="34" charset="0"/>
                        </a:rPr>
                        <a:t>ser</a:t>
                      </a:r>
                      <a:r>
                        <a:rPr lang="en-US" sz="1400" b="1" i="1" baseline="0" dirty="0">
                          <a:latin typeface="Eras Light ITC" panose="020B0402030504020804" pitchFamily="34" charset="0"/>
                        </a:rPr>
                        <a:t> </a:t>
                      </a:r>
                      <a:r>
                        <a:rPr lang="en-US" sz="1400" b="1" i="1" baseline="0" dirty="0" err="1" smtClean="0">
                          <a:latin typeface="Eras Light ITC" panose="020B0402030504020804" pitchFamily="34" charset="0"/>
                        </a:rPr>
                        <a:t>cuidada</a:t>
                      </a:r>
                      <a:r>
                        <a:rPr lang="en-US" sz="1400" b="1" i="1" baseline="0" dirty="0" smtClean="0">
                          <a:latin typeface="Eras Light ITC" panose="020B0402030504020804" pitchFamily="34" charset="0"/>
                        </a:rPr>
                        <a:t> </a:t>
                      </a:r>
                      <a:r>
                        <a:rPr lang="en-US" sz="1400" b="1" i="1" baseline="0" dirty="0" err="1">
                          <a:latin typeface="Eras Light ITC" panose="020B0402030504020804" pitchFamily="34" charset="0"/>
                        </a:rPr>
                        <a:t>por</a:t>
                      </a:r>
                      <a:r>
                        <a:rPr lang="en-US" sz="1400" b="1" i="1" baseline="0" dirty="0">
                          <a:latin typeface="Eras Light ITC" panose="020B0402030504020804" pitchFamily="34" charset="0"/>
                        </a:rPr>
                        <a:t> el hombre.</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304070">
                <a:tc>
                  <a:txBody>
                    <a:bodyPr/>
                    <a:lstStyle/>
                    <a:p>
                      <a:pPr algn="l" rtl="0"/>
                      <a:r>
                        <a:rPr lang="en-US" sz="1400" b="1" i="1" dirty="0">
                          <a:latin typeface="Eras Light ITC" panose="020B0402030504020804" pitchFamily="34" charset="0"/>
                        </a:rPr>
                        <a:t>22:30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smtClean="0">
                          <a:latin typeface="Eras Light ITC" panose="020B0402030504020804" pitchFamily="34" charset="0"/>
                        </a:rPr>
                        <a:t>Se</a:t>
                      </a:r>
                      <a:r>
                        <a:rPr lang="en-US" sz="1400" b="1" i="1" baseline="0" dirty="0" smtClean="0">
                          <a:latin typeface="Eras Light ITC" panose="020B0402030504020804" pitchFamily="34" charset="0"/>
                        </a:rPr>
                        <a:t> </a:t>
                      </a:r>
                      <a:r>
                        <a:rPr lang="en-US" sz="1400" b="1" i="1" baseline="0" dirty="0" err="1" smtClean="0">
                          <a:latin typeface="Eras Light ITC" panose="020B0402030504020804" pitchFamily="34" charset="0"/>
                        </a:rPr>
                        <a:t>prohíbe</a:t>
                      </a:r>
                      <a:r>
                        <a:rPr lang="en-US" sz="1400" b="1" i="1" baseline="0" dirty="0" smtClean="0">
                          <a:latin typeface="Eras Light ITC" panose="020B0402030504020804" pitchFamily="34" charset="0"/>
                        </a:rPr>
                        <a:t> el </a:t>
                      </a:r>
                      <a:r>
                        <a:rPr lang="en-US" sz="1400" b="1" i="1" baseline="0" dirty="0" err="1" smtClean="0">
                          <a:latin typeface="Eras Light ITC" panose="020B0402030504020804" pitchFamily="34" charset="0"/>
                        </a:rPr>
                        <a:t>in</a:t>
                      </a:r>
                      <a:r>
                        <a:rPr lang="en-US" sz="1400" b="1" i="1" dirty="0" err="1" smtClean="0">
                          <a:latin typeface="Eras Light ITC" panose="020B0402030504020804" pitchFamily="34" charset="0"/>
                        </a:rPr>
                        <a:t>cesto</a:t>
                      </a:r>
                      <a:r>
                        <a:rPr lang="en-US" sz="1400" b="1" i="1" dirty="0" smtClean="0">
                          <a:latin typeface="Eras Light ITC" panose="020B0402030504020804" pitchFamily="34" charset="0"/>
                        </a:rPr>
                        <a:t> </a:t>
                      </a:r>
                      <a:r>
                        <a:rPr lang="en-US" sz="1400" b="1" i="1" dirty="0">
                          <a:latin typeface="Eras Light ITC" panose="020B0402030504020804" pitchFamily="34" charset="0"/>
                        </a:rPr>
                        <a:t>con </a:t>
                      </a:r>
                      <a:r>
                        <a:rPr lang="en-US" sz="1400" b="1" i="1" baseline="0" dirty="0" err="1" smtClean="0">
                          <a:latin typeface="Eras Light ITC" panose="020B0402030504020804" pitchFamily="34" charset="0"/>
                        </a:rPr>
                        <a:t>madre</a:t>
                      </a:r>
                      <a:r>
                        <a:rPr lang="en-US" sz="1400" b="1" i="1" baseline="0" dirty="0" smtClean="0">
                          <a:latin typeface="Eras Light ITC" panose="020B0402030504020804" pitchFamily="34" charset="0"/>
                        </a:rPr>
                        <a:t>(</a:t>
                      </a:r>
                      <a:r>
                        <a:rPr lang="en-US" sz="1400" b="1" i="1" baseline="0" dirty="0" err="1" smtClean="0">
                          <a:latin typeface="Eras Light ITC" panose="020B0402030504020804" pitchFamily="34" charset="0"/>
                        </a:rPr>
                        <a:t>asta</a:t>
                      </a:r>
                      <a:r>
                        <a:rPr lang="en-US" sz="1400" b="1" i="1" baseline="0" dirty="0" smtClean="0">
                          <a:latin typeface="Eras Light ITC" panose="020B0402030504020804" pitchFamily="34" charset="0"/>
                        </a:rPr>
                        <a:t>) </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304070">
                <a:tc>
                  <a:txBody>
                    <a:bodyPr/>
                    <a:lstStyle/>
                    <a:p>
                      <a:pPr algn="l" rtl="0"/>
                      <a:r>
                        <a:rPr lang="en-US" sz="1400" b="1" i="1" dirty="0">
                          <a:latin typeface="Eras Light ITC" panose="020B0402030504020804" pitchFamily="34" charset="0"/>
                        </a:rPr>
                        <a:t>23:2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a:latin typeface="Eras Light ITC" panose="020B0402030504020804" pitchFamily="34" charset="0"/>
                        </a:rPr>
                        <a:t>Los hijos ilegítimos no estaban permitidos en la asamblea de Jehová hasta </a:t>
                      </a:r>
                      <a:r>
                        <a:rPr lang="en-US" sz="1400" b="1" i="1" dirty="0" smtClean="0">
                          <a:latin typeface="Eras Light ITC" panose="020B0402030504020804" pitchFamily="34" charset="0"/>
                        </a:rPr>
                        <a:t>la</a:t>
                      </a:r>
                      <a:r>
                        <a:rPr lang="en-US" sz="1400" b="1" i="1" baseline="0" dirty="0" smtClean="0">
                          <a:latin typeface="Eras Light ITC" panose="020B0402030504020804" pitchFamily="34" charset="0"/>
                        </a:rPr>
                        <a:t> </a:t>
                      </a:r>
                      <a:r>
                        <a:rPr lang="en-US" sz="1400" b="1" i="1" dirty="0" smtClean="0">
                          <a:latin typeface="Eras Light ITC" panose="020B0402030504020804" pitchFamily="34" charset="0"/>
                        </a:rPr>
                        <a:t>10</a:t>
                      </a:r>
                      <a:r>
                        <a:rPr lang="en-US" sz="1400" b="1" i="1" baseline="30000" dirty="0" smtClean="0">
                          <a:latin typeface="Eras Light ITC" panose="020B0402030504020804" pitchFamily="34" charset="0"/>
                        </a:rPr>
                        <a:t>o</a:t>
                      </a:r>
                      <a:r>
                        <a:rPr lang="en-US" sz="1400" b="1" i="1" dirty="0" smtClean="0">
                          <a:latin typeface="Eras Light ITC" panose="020B0402030504020804" pitchFamily="34" charset="0"/>
                        </a:rPr>
                        <a:t>generación</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a:latin typeface="Eras Light ITC" panose="020B0402030504020804" pitchFamily="34" charset="0"/>
                        </a:rPr>
                        <a:t>Los hijos fuera del matrimonio no son la forma en que Dios </a:t>
                      </a:r>
                      <a:r>
                        <a:rPr lang="en-US" sz="1400" b="1" i="1" dirty="0" err="1" smtClean="0">
                          <a:latin typeface="Eras Light ITC" panose="020B0402030504020804" pitchFamily="34" charset="0"/>
                        </a:rPr>
                        <a:t>traerlos</a:t>
                      </a:r>
                      <a:r>
                        <a:rPr lang="en-US" sz="1400" b="1" i="1" baseline="0" dirty="0" smtClean="0">
                          <a:latin typeface="Eras Light ITC" panose="020B0402030504020804" pitchFamily="34" charset="0"/>
                        </a:rPr>
                        <a:t> </a:t>
                      </a:r>
                      <a:r>
                        <a:rPr lang="en-US" sz="1400" b="1" i="1" baseline="0" dirty="0">
                          <a:latin typeface="Eras Light ITC" panose="020B0402030504020804" pitchFamily="34" charset="0"/>
                        </a:rPr>
                        <a:t>al mundo.</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err="1">
                          <a:latin typeface="Eras Light ITC" panose="020B0402030504020804" pitchFamily="34" charset="0"/>
                        </a:rPr>
                        <a:t>Presión</a:t>
                      </a:r>
                      <a:r>
                        <a:rPr lang="en-US" sz="1400" b="1" i="1" dirty="0">
                          <a:latin typeface="Eras Light ITC" panose="020B0402030504020804" pitchFamily="34" charset="0"/>
                        </a:rPr>
                        <a:t> </a:t>
                      </a:r>
                      <a:r>
                        <a:rPr lang="en-US" sz="1400" b="1" i="1" dirty="0" smtClean="0">
                          <a:latin typeface="Eras Light ITC" panose="020B0402030504020804" pitchFamily="34" charset="0"/>
                        </a:rPr>
                        <a:t>social </a:t>
                      </a:r>
                      <a:r>
                        <a:rPr lang="en-US" sz="1400" b="1" i="1" baseline="0" dirty="0" smtClean="0">
                          <a:latin typeface="Eras Light ITC" panose="020B0402030504020804" pitchFamily="34" charset="0"/>
                        </a:rPr>
                        <a:t>para </a:t>
                      </a:r>
                      <a:r>
                        <a:rPr lang="en-US" sz="1400" b="1" i="1" baseline="0" dirty="0">
                          <a:latin typeface="Eras Light ITC" panose="020B0402030504020804" pitchFamily="34" charset="0"/>
                        </a:rPr>
                        <a:t>prevenir la </a:t>
                      </a:r>
                      <a:r>
                        <a:rPr lang="en-US" sz="1400" b="1" i="1" baseline="0" dirty="0" err="1" smtClean="0">
                          <a:latin typeface="Eras Light ITC" panose="020B0402030504020804" pitchFamily="34" charset="0"/>
                        </a:rPr>
                        <a:t>fornicación</a:t>
                      </a:r>
                      <a:r>
                        <a:rPr lang="en-US" sz="1400" b="1" i="1" baseline="0" dirty="0" smtClean="0">
                          <a:latin typeface="Eras Light ITC" panose="020B0402030504020804" pitchFamily="34" charset="0"/>
                        </a:rPr>
                        <a:t> </a:t>
                      </a:r>
                      <a:r>
                        <a:rPr lang="en-US" sz="1400" b="1" i="1" baseline="0" dirty="0">
                          <a:latin typeface="Eras Light ITC" panose="020B0402030504020804" pitchFamily="34" charset="0"/>
                        </a:rPr>
                        <a:t>(y los </a:t>
                      </a:r>
                      <a:r>
                        <a:rPr lang="en-US" sz="1400" b="1" i="1" baseline="0" dirty="0" err="1">
                          <a:latin typeface="Eras Light ITC" panose="020B0402030504020804" pitchFamily="34" charset="0"/>
                        </a:rPr>
                        <a:t>métodos</a:t>
                      </a:r>
                      <a:r>
                        <a:rPr lang="en-US" sz="1400" b="1" i="1" baseline="0" dirty="0">
                          <a:latin typeface="Eras Light ITC" panose="020B0402030504020804" pitchFamily="34" charset="0"/>
                        </a:rPr>
                        <a:t> </a:t>
                      </a:r>
                      <a:r>
                        <a:rPr lang="en-US" sz="1400" b="1" i="1" baseline="0" dirty="0" err="1" smtClean="0">
                          <a:latin typeface="Eras Light ITC" panose="020B0402030504020804" pitchFamily="34" charset="0"/>
                        </a:rPr>
                        <a:t>incorrectos</a:t>
                      </a:r>
                      <a:r>
                        <a:rPr lang="en-US" sz="1400" b="1" i="1" baseline="0" dirty="0" smtClean="0">
                          <a:latin typeface="Eras Light ITC" panose="020B0402030504020804" pitchFamily="34" charset="0"/>
                        </a:rPr>
                        <a:t> </a:t>
                      </a:r>
                      <a:r>
                        <a:rPr lang="en-US" sz="1400" b="1" i="1" baseline="0" dirty="0">
                          <a:latin typeface="Eras Light ITC" panose="020B0402030504020804" pitchFamily="34" charset="0"/>
                        </a:rPr>
                        <a:t>para engendrar hijos)</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304070">
                <a:tc>
                  <a:txBody>
                    <a:bodyPr/>
                    <a:lstStyle/>
                    <a:p>
                      <a:pPr algn="l" rtl="0"/>
                      <a:r>
                        <a:rPr lang="en-US" sz="1400" b="1" i="1" dirty="0">
                          <a:latin typeface="Eras Light ITC" panose="020B0402030504020804" pitchFamily="34" charset="0"/>
                        </a:rPr>
                        <a:t>23:17-18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baseline="0" dirty="0" err="1" smtClean="0">
                          <a:latin typeface="Eras Light ITC" panose="020B0402030504020804" pitchFamily="34" charset="0"/>
                        </a:rPr>
                        <a:t>Prostitución</a:t>
                      </a:r>
                      <a:r>
                        <a:rPr lang="en-US" sz="1400" b="1" i="1" baseline="0" dirty="0" smtClean="0">
                          <a:latin typeface="Eras Light ITC" panose="020B0402030504020804" pitchFamily="34" charset="0"/>
                        </a:rPr>
                        <a:t> ritual (de hombres o </a:t>
                      </a:r>
                      <a:r>
                        <a:rPr lang="en-US" sz="1400" b="1" i="1" baseline="0" dirty="0" err="1" smtClean="0">
                          <a:latin typeface="Eras Light ITC" panose="020B0402030504020804" pitchFamily="34" charset="0"/>
                        </a:rPr>
                        <a:t>mujeres</a:t>
                      </a:r>
                      <a:r>
                        <a:rPr lang="en-US" sz="1400" b="1" i="1" baseline="0" dirty="0" smtClean="0">
                          <a:latin typeface="Eras Light ITC" panose="020B0402030504020804" pitchFamily="34" charset="0"/>
                        </a:rPr>
                        <a:t>) </a:t>
                      </a:r>
                      <a:r>
                        <a:rPr lang="en-US" sz="1400" b="1" i="1" baseline="0" dirty="0">
                          <a:latin typeface="Eras Light ITC" panose="020B0402030504020804" pitchFamily="34" charset="0"/>
                        </a:rPr>
                        <a:t>prohibida; los ingresos del comercio no deben traerse a la casa de Jehová</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304070">
                <a:tc>
                  <a:txBody>
                    <a:bodyPr/>
                    <a:lstStyle/>
                    <a:p>
                      <a:pPr algn="l" rtl="0"/>
                      <a:r>
                        <a:rPr lang="en-US" sz="1400" b="1" i="1" dirty="0">
                          <a:latin typeface="Eras Light ITC" panose="020B0402030504020804" pitchFamily="34" charset="0"/>
                        </a:rPr>
                        <a:t>24:1-4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err="1" smtClean="0">
                          <a:latin typeface="Eras Light ITC" panose="020B0402030504020804" pitchFamily="34" charset="0"/>
                        </a:rPr>
                        <a:t>Esposa</a:t>
                      </a:r>
                      <a:r>
                        <a:rPr lang="en-US" sz="1400" b="1" i="1" dirty="0" smtClean="0">
                          <a:latin typeface="Eras Light ITC" panose="020B0402030504020804" pitchFamily="34" charset="0"/>
                        </a:rPr>
                        <a:t> </a:t>
                      </a:r>
                      <a:r>
                        <a:rPr lang="en-US" sz="1400" b="1" i="1" dirty="0" err="1" smtClean="0">
                          <a:latin typeface="Eras Light ITC" panose="020B0402030504020804" pitchFamily="34" charset="0"/>
                        </a:rPr>
                        <a:t>divorciada</a:t>
                      </a:r>
                      <a:r>
                        <a:rPr lang="en-US" sz="1400" b="1" i="1" dirty="0" smtClean="0">
                          <a:latin typeface="Eras Light ITC" panose="020B0402030504020804" pitchFamily="34" charset="0"/>
                        </a:rPr>
                        <a:t> </a:t>
                      </a:r>
                      <a:r>
                        <a:rPr lang="en-US" sz="1400" b="1" i="1" baseline="0" dirty="0" smtClean="0">
                          <a:latin typeface="Eras Light ITC" panose="020B0402030504020804" pitchFamily="34" charset="0"/>
                        </a:rPr>
                        <a:t>no </a:t>
                      </a:r>
                      <a:r>
                        <a:rPr lang="en-US" sz="1400" b="1" i="1" baseline="0" dirty="0">
                          <a:latin typeface="Eras Light ITC" panose="020B0402030504020804" pitchFamily="34" charset="0"/>
                        </a:rPr>
                        <a:t>podía </a:t>
                      </a:r>
                      <a:r>
                        <a:rPr lang="en-US" sz="1400" b="1" i="1" baseline="0" dirty="0" err="1">
                          <a:latin typeface="Eras Light ITC" panose="020B0402030504020804" pitchFamily="34" charset="0"/>
                        </a:rPr>
                        <a:t>ser</a:t>
                      </a:r>
                      <a:r>
                        <a:rPr lang="en-US" sz="1400" b="1" i="1" baseline="0" dirty="0">
                          <a:latin typeface="Eras Light ITC" panose="020B0402030504020804" pitchFamily="34" charset="0"/>
                        </a:rPr>
                        <a:t> </a:t>
                      </a:r>
                      <a:r>
                        <a:rPr lang="en-US" sz="1400" b="1" i="1" baseline="0" dirty="0" err="1" smtClean="0">
                          <a:latin typeface="Eras Light ITC" panose="020B0402030504020804" pitchFamily="34" charset="0"/>
                        </a:rPr>
                        <a:t>recibida</a:t>
                      </a:r>
                      <a:r>
                        <a:rPr lang="en-US" sz="1400" b="1" i="1" baseline="0" dirty="0" smtClean="0">
                          <a:latin typeface="Eras Light ITC" panose="020B0402030504020804" pitchFamily="34" charset="0"/>
                        </a:rPr>
                        <a:t> </a:t>
                      </a:r>
                      <a:r>
                        <a:rPr lang="en-US" sz="1400" b="1" i="1" baseline="0" dirty="0" err="1" smtClean="0">
                          <a:latin typeface="Eras Light ITC" panose="020B0402030504020804" pitchFamily="34" charset="0"/>
                        </a:rPr>
                        <a:t>nuevamente</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smtClean="0">
                          <a:latin typeface="Eras Light ITC" panose="020B0402030504020804" pitchFamily="34" charset="0"/>
                        </a:rPr>
                        <a:t>Si </a:t>
                      </a:r>
                      <a:r>
                        <a:rPr lang="en-US" sz="1400" b="1" i="1" dirty="0" err="1">
                          <a:latin typeface="Eras Light ITC" panose="020B0402030504020804" pitchFamily="34" charset="0"/>
                        </a:rPr>
                        <a:t>una</a:t>
                      </a:r>
                      <a:r>
                        <a:rPr lang="en-US" sz="1400" b="1" i="1" dirty="0">
                          <a:latin typeface="Eras Light ITC" panose="020B0402030504020804" pitchFamily="34" charset="0"/>
                        </a:rPr>
                        <a:t> </a:t>
                      </a:r>
                      <a:r>
                        <a:rPr lang="en-US" sz="1400" b="1" i="1" dirty="0" err="1" smtClean="0">
                          <a:latin typeface="Eras Light ITC" panose="020B0402030504020804" pitchFamily="34" charset="0"/>
                        </a:rPr>
                        <a:t>mujer</a:t>
                      </a:r>
                      <a:r>
                        <a:rPr lang="en-US" sz="1400" b="1" i="1" dirty="0" smtClean="0">
                          <a:latin typeface="Eras Light ITC" panose="020B0402030504020804" pitchFamily="34" charset="0"/>
                        </a:rPr>
                        <a:t> </a:t>
                      </a:r>
                      <a:r>
                        <a:rPr lang="en-US" sz="1400" b="1" i="1" baseline="0" dirty="0" err="1" smtClean="0">
                          <a:latin typeface="Eras Light ITC" panose="020B0402030504020804" pitchFamily="34" charset="0"/>
                        </a:rPr>
                        <a:t>es</a:t>
                      </a:r>
                      <a:r>
                        <a:rPr lang="en-US" sz="1400" b="1" i="1" baseline="0" dirty="0" smtClean="0">
                          <a:latin typeface="Eras Light ITC" panose="020B0402030504020804" pitchFamily="34" charset="0"/>
                        </a:rPr>
                        <a:t> </a:t>
                      </a:r>
                      <a:r>
                        <a:rPr lang="en-US" sz="1400" b="1" i="1" baseline="0" dirty="0">
                          <a:latin typeface="Eras Light ITC" panose="020B0402030504020804" pitchFamily="34" charset="0"/>
                        </a:rPr>
                        <a:t>repudiada y se vuelve a casar no puede volver a </a:t>
                      </a:r>
                      <a:r>
                        <a:rPr lang="en-US" sz="1400" b="1" i="1" baseline="0" dirty="0" err="1">
                          <a:latin typeface="Eras Light ITC" panose="020B0402030504020804" pitchFamily="34" charset="0"/>
                        </a:rPr>
                        <a:t>su</a:t>
                      </a:r>
                      <a:r>
                        <a:rPr lang="en-US" sz="1400" b="1" i="1" baseline="0" dirty="0">
                          <a:latin typeface="Eras Light ITC" panose="020B0402030504020804" pitchFamily="34" charset="0"/>
                        </a:rPr>
                        <a:t> </a:t>
                      </a:r>
                      <a:r>
                        <a:rPr lang="en-US" sz="1400" b="1" i="1" baseline="0" dirty="0" smtClean="0">
                          <a:latin typeface="Eras Light ITC" panose="020B0402030504020804" pitchFamily="34" charset="0"/>
                        </a:rPr>
                        <a:t>1</a:t>
                      </a:r>
                      <a:r>
                        <a:rPr lang="en-US" sz="1400" b="1" i="1" baseline="30000" dirty="0" smtClean="0">
                          <a:latin typeface="Eras Light ITC" panose="020B0402030504020804" pitchFamily="34" charset="0"/>
                        </a:rPr>
                        <a:t>er </a:t>
                      </a:r>
                      <a:r>
                        <a:rPr lang="en-US" sz="1400" b="1" i="1" baseline="0" dirty="0" err="1" smtClean="0">
                          <a:latin typeface="Eras Light ITC" panose="020B0402030504020804" pitchFamily="34" charset="0"/>
                        </a:rPr>
                        <a:t>marido</a:t>
                      </a:r>
                      <a:r>
                        <a:rPr lang="en-US" sz="1400" b="1" i="1" baseline="0" dirty="0">
                          <a:latin typeface="Eras Light ITC" panose="020B0402030504020804" pitchFamily="34" charset="0"/>
                        </a:rPr>
                        <a:t>.</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baseline="0" dirty="0">
                          <a:latin typeface="Eras Light ITC" panose="020B0402030504020804" pitchFamily="34" charset="0"/>
                        </a:rPr>
                        <a:t>Divorcio disuadido y difícil. La mujer no debe ser tratada como propiedad negociable</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304070">
                <a:tc>
                  <a:txBody>
                    <a:bodyPr/>
                    <a:lstStyle/>
                    <a:p>
                      <a:pPr algn="l" rtl="0"/>
                      <a:r>
                        <a:rPr lang="en-US" sz="1400" b="1" i="1" dirty="0">
                          <a:latin typeface="Eras Light ITC" panose="020B0402030504020804" pitchFamily="34" charset="0"/>
                        </a:rPr>
                        <a:t>25:5-10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err="1" smtClean="0">
                          <a:latin typeface="Eras Light ITC" panose="020B0402030504020804" pitchFamily="34" charset="0"/>
                        </a:rPr>
                        <a:t>Hermanos</a:t>
                      </a:r>
                      <a:r>
                        <a:rPr lang="en-US" sz="1400" b="1" i="1" baseline="0" dirty="0" smtClean="0">
                          <a:latin typeface="Eras Light ITC" panose="020B0402030504020804" pitchFamily="34" charset="0"/>
                        </a:rPr>
                        <a:t> que ‘</a:t>
                      </a:r>
                      <a:r>
                        <a:rPr lang="en-US" sz="1400" b="1" i="1" baseline="0" dirty="0" err="1" smtClean="0">
                          <a:latin typeface="Eras Light ITC" panose="020B0402030504020804" pitchFamily="34" charset="0"/>
                        </a:rPr>
                        <a:t>habitan</a:t>
                      </a:r>
                      <a:r>
                        <a:rPr lang="en-US" sz="1400" b="1" i="1" baseline="0" dirty="0" smtClean="0">
                          <a:latin typeface="Eras Light ITC" panose="020B0402030504020804" pitchFamily="34" charset="0"/>
                        </a:rPr>
                        <a:t> </a:t>
                      </a:r>
                      <a:r>
                        <a:rPr lang="en-US" sz="1400" b="1" i="1" baseline="0" dirty="0">
                          <a:latin typeface="Eras Light ITC" panose="020B0402030504020804" pitchFamily="34" charset="0"/>
                        </a:rPr>
                        <a:t>juntos', y uno muere, el otro debe cumplir el deber de marido de la viuda. [Podría ser rechazado]</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a:latin typeface="Eras Light ITC" panose="020B0402030504020804" pitchFamily="34" charset="0"/>
                        </a:rPr>
                        <a:t>Una línea familiar podría continuar..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err="1" smtClean="0">
                          <a:latin typeface="Eras Light ITC" panose="020B0402030504020804" pitchFamily="34" charset="0"/>
                        </a:rPr>
                        <a:t>Cuidado</a:t>
                      </a:r>
                      <a:r>
                        <a:rPr lang="en-US" sz="1400" b="1" i="1" dirty="0" smtClean="0">
                          <a:latin typeface="Eras Light ITC" panose="020B0402030504020804" pitchFamily="34" charset="0"/>
                        </a:rPr>
                        <a:t> familiar</a:t>
                      </a:r>
                      <a:r>
                        <a:rPr lang="en-US" sz="1400" b="1" i="1" baseline="0" dirty="0" smtClean="0">
                          <a:latin typeface="Eras Light ITC" panose="020B0402030504020804" pitchFamily="34" charset="0"/>
                        </a:rPr>
                        <a:t> de </a:t>
                      </a:r>
                      <a:r>
                        <a:rPr lang="en-US" sz="1400" b="1" i="1" baseline="0" dirty="0">
                          <a:latin typeface="Eras Light ITC" panose="020B0402030504020804" pitchFamily="34" charset="0"/>
                        </a:rPr>
                        <a:t>las viudas (</a:t>
                      </a:r>
                      <a:r>
                        <a:rPr lang="en-US" sz="1400" b="1" i="1" baseline="0" dirty="0" err="1">
                          <a:latin typeface="Eras Light ITC" panose="020B0402030504020804" pitchFamily="34" charset="0"/>
                        </a:rPr>
                        <a:t>responsabilidad</a:t>
                      </a:r>
                      <a:r>
                        <a:rPr lang="en-US" sz="1400" b="1" i="1" baseline="0" dirty="0">
                          <a:latin typeface="Eras Light ITC" panose="020B0402030504020804" pitchFamily="34" charset="0"/>
                        </a:rPr>
                        <a:t> </a:t>
                      </a:r>
                      <a:r>
                        <a:rPr lang="en-US" sz="1400" b="1" i="1" baseline="0" dirty="0" smtClean="0">
                          <a:latin typeface="Eras Light ITC" panose="020B0402030504020804" pitchFamily="34" charset="0"/>
                        </a:rPr>
                        <a:t>para con la </a:t>
                      </a:r>
                      <a:r>
                        <a:rPr lang="en-US" sz="1400" b="1" i="1" baseline="0" dirty="0" err="1" smtClean="0">
                          <a:latin typeface="Eras Light ITC" panose="020B0402030504020804" pitchFamily="34" charset="0"/>
                        </a:rPr>
                        <a:t>familia</a:t>
                      </a:r>
                      <a:r>
                        <a:rPr lang="en-US" sz="1400" b="1" i="1" baseline="0" dirty="0" smtClean="0">
                          <a:latin typeface="Eras Light ITC" panose="020B0402030504020804" pitchFamily="34" charset="0"/>
                        </a:rPr>
                        <a:t> </a:t>
                      </a:r>
                      <a:r>
                        <a:rPr lang="en-US" sz="1400" b="1" i="1" baseline="0" dirty="0" err="1" smtClean="0">
                          <a:latin typeface="Eras Light ITC" panose="020B0402030504020804" pitchFamily="34" charset="0"/>
                        </a:rPr>
                        <a:t>política</a:t>
                      </a:r>
                      <a:r>
                        <a:rPr lang="en-US" sz="1400" b="1" i="1" baseline="0" dirty="0" smtClean="0">
                          <a:latin typeface="Eras Light ITC" panose="020B0402030504020804" pitchFamily="34" charset="0"/>
                        </a:rPr>
                        <a:t>)</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304070">
                <a:tc>
                  <a:txBody>
                    <a:bodyPr/>
                    <a:lstStyle/>
                    <a:p>
                      <a:pPr algn="l" rtl="0"/>
                      <a:r>
                        <a:rPr lang="en-US" sz="1400" b="1" i="1" dirty="0">
                          <a:latin typeface="Eras Light ITC" panose="020B0402030504020804" pitchFamily="34" charset="0"/>
                        </a:rPr>
                        <a:t>25:11-12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smtClean="0">
                          <a:latin typeface="Eras Light ITC" panose="020B0402030504020804" pitchFamily="34" charset="0"/>
                        </a:rPr>
                        <a:t>A </a:t>
                      </a:r>
                      <a:r>
                        <a:rPr lang="en-US" sz="1400" b="1" i="1" dirty="0">
                          <a:latin typeface="Eras Light ITC" panose="020B0402030504020804" pitchFamily="34" charset="0"/>
                        </a:rPr>
                        <a:t>mujer que interviene en </a:t>
                      </a:r>
                      <a:r>
                        <a:rPr lang="en-US" sz="1400" b="1" i="1" dirty="0" err="1">
                          <a:latin typeface="Eras Light ITC" panose="020B0402030504020804" pitchFamily="34" charset="0"/>
                        </a:rPr>
                        <a:t>una</a:t>
                      </a:r>
                      <a:r>
                        <a:rPr lang="en-US" sz="1400" b="1" i="1" dirty="0">
                          <a:latin typeface="Eras Light ITC" panose="020B0402030504020804" pitchFamily="34" charset="0"/>
                        </a:rPr>
                        <a:t> </a:t>
                      </a:r>
                      <a:r>
                        <a:rPr lang="en-US" sz="1400" b="1" i="1" dirty="0" err="1" smtClean="0">
                          <a:latin typeface="Eras Light ITC" panose="020B0402030504020804" pitchFamily="34" charset="0"/>
                        </a:rPr>
                        <a:t>pelea</a:t>
                      </a:r>
                      <a:r>
                        <a:rPr lang="en-US" sz="1400" b="1" i="1" dirty="0" smtClean="0">
                          <a:latin typeface="Eras Light ITC" panose="020B0402030504020804" pitchFamily="34" charset="0"/>
                        </a:rPr>
                        <a:t> y </a:t>
                      </a:r>
                      <a:r>
                        <a:rPr lang="en-US" sz="1400" b="1" i="1" dirty="0" err="1" smtClean="0">
                          <a:latin typeface="Eras Light ITC" panose="020B0402030504020804" pitchFamily="34" charset="0"/>
                        </a:rPr>
                        <a:t>agarra</a:t>
                      </a:r>
                      <a:r>
                        <a:rPr lang="en-US" sz="1400" b="1" i="1" dirty="0" smtClean="0">
                          <a:latin typeface="Eras Light ITC" panose="020B0402030504020804" pitchFamily="34" charset="0"/>
                        </a:rPr>
                        <a:t> </a:t>
                      </a:r>
                      <a:r>
                        <a:rPr lang="en-US" sz="1400" b="1" i="1" baseline="0" dirty="0" err="1" smtClean="0">
                          <a:latin typeface="Eras Light ITC" panose="020B0402030504020804" pitchFamily="34" charset="0"/>
                        </a:rPr>
                        <a:t>los</a:t>
                      </a:r>
                      <a:r>
                        <a:rPr lang="en-US" sz="1400" b="1" i="1" baseline="0" dirty="0" smtClean="0">
                          <a:latin typeface="Eras Light ITC" panose="020B0402030504020804" pitchFamily="34" charset="0"/>
                        </a:rPr>
                        <a:t> </a:t>
                      </a:r>
                      <a:r>
                        <a:rPr lang="en-US" sz="1400" b="1" i="1" baseline="0" dirty="0" err="1" smtClean="0">
                          <a:latin typeface="Eras Light ITC" panose="020B0402030504020804" pitchFamily="34" charset="0"/>
                        </a:rPr>
                        <a:t>genitales</a:t>
                      </a:r>
                      <a:r>
                        <a:rPr lang="en-US" sz="1400" b="1" i="1" baseline="0" dirty="0" smtClean="0">
                          <a:latin typeface="Eras Light ITC" panose="020B0402030504020804" pitchFamily="34" charset="0"/>
                        </a:rPr>
                        <a:t> deb</a:t>
                      </a:r>
                      <a:r>
                        <a:rPr lang="es-ES" sz="1400" b="1" i="1" baseline="0" dirty="0" err="1" smtClean="0">
                          <a:latin typeface="Eras Light ITC" panose="020B0402030504020804" pitchFamily="34" charset="0"/>
                        </a:rPr>
                        <a:t>ían</a:t>
                      </a:r>
                      <a:r>
                        <a:rPr lang="es-ES" sz="1400" b="1" i="1" baseline="0" dirty="0" smtClean="0">
                          <a:latin typeface="Eras Light ITC" panose="020B0402030504020804" pitchFamily="34" charset="0"/>
                        </a:rPr>
                        <a:t> cortarle</a:t>
                      </a:r>
                      <a:r>
                        <a:rPr lang="en-US" sz="1400" b="1" i="1" baseline="0" dirty="0" smtClean="0">
                          <a:latin typeface="Eras Light ITC" panose="020B0402030504020804" pitchFamily="34" charset="0"/>
                        </a:rPr>
                        <a:t> </a:t>
                      </a:r>
                      <a:r>
                        <a:rPr lang="en-US" sz="1400" b="1" i="1" baseline="0" dirty="0">
                          <a:latin typeface="Eras Light ITC" panose="020B0402030504020804" pitchFamily="34" charset="0"/>
                        </a:rPr>
                        <a:t>la mano.</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a:latin typeface="Eras Light ITC" panose="020B0402030504020804" pitchFamily="34" charset="0"/>
                        </a:rPr>
                        <a:t>Privacidad de los cuerpos entre personas casadas.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304070">
                <a:tc>
                  <a:txBody>
                    <a:bodyPr/>
                    <a:lstStyle/>
                    <a:p>
                      <a:pPr algn="l" rtl="0"/>
                      <a:r>
                        <a:rPr lang="en-US" sz="1400" b="1" i="1" dirty="0">
                          <a:latin typeface="Eras Light ITC" panose="020B0402030504020804" pitchFamily="34" charset="0"/>
                        </a:rPr>
                        <a:t>27:20-23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dirty="0" smtClean="0">
                          <a:latin typeface="Eras Light ITC" panose="020B0402030504020804" pitchFamily="34" charset="0"/>
                        </a:rPr>
                        <a:t>Se</a:t>
                      </a:r>
                      <a:r>
                        <a:rPr lang="en-US" sz="1400" b="1" i="1" baseline="0" dirty="0" smtClean="0">
                          <a:latin typeface="Eras Light ITC" panose="020B0402030504020804" pitchFamily="34" charset="0"/>
                        </a:rPr>
                        <a:t> </a:t>
                      </a:r>
                      <a:r>
                        <a:rPr lang="en-US" sz="1400" b="1" i="1" baseline="0" dirty="0" err="1" smtClean="0">
                          <a:latin typeface="Eras Light ITC" panose="020B0402030504020804" pitchFamily="34" charset="0"/>
                        </a:rPr>
                        <a:t>maldice</a:t>
                      </a:r>
                      <a:r>
                        <a:rPr lang="en-US" sz="1400" b="1" i="1" baseline="0" dirty="0" smtClean="0">
                          <a:latin typeface="Eras Light ITC" panose="020B0402030504020804" pitchFamily="34" charset="0"/>
                        </a:rPr>
                        <a:t> el </a:t>
                      </a:r>
                      <a:r>
                        <a:rPr lang="en-US" sz="1400" b="1" i="1" baseline="0" dirty="0" err="1" smtClean="0">
                          <a:latin typeface="Eras Light ITC" panose="020B0402030504020804" pitchFamily="34" charset="0"/>
                        </a:rPr>
                        <a:t>i</a:t>
                      </a:r>
                      <a:r>
                        <a:rPr lang="en-US" sz="1400" b="1" i="1" dirty="0" err="1" smtClean="0">
                          <a:latin typeface="Eras Light ITC" panose="020B0402030504020804" pitchFamily="34" charset="0"/>
                        </a:rPr>
                        <a:t>ncesto</a:t>
                      </a:r>
                      <a:r>
                        <a:rPr lang="en-US" sz="1400" b="1" i="1" dirty="0" smtClean="0">
                          <a:latin typeface="Eras Light ITC" panose="020B0402030504020804" pitchFamily="34" charset="0"/>
                        </a:rPr>
                        <a:t> y la </a:t>
                      </a:r>
                      <a:r>
                        <a:rPr lang="en-US" sz="1400" b="1" i="1" dirty="0" err="1" smtClean="0">
                          <a:latin typeface="Eras Light ITC" panose="020B0402030504020804" pitchFamily="34" charset="0"/>
                        </a:rPr>
                        <a:t>bestialidad</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400" b="1" i="1" baseline="0" dirty="0" smtClean="0">
                          <a:latin typeface="Eras Light ITC" panose="020B0402030504020804" pitchFamily="34" charset="0"/>
                        </a:rPr>
                        <a:t>La </a:t>
                      </a:r>
                      <a:r>
                        <a:rPr lang="en-US" sz="1400" b="1" i="1" baseline="0" dirty="0" err="1" smtClean="0">
                          <a:latin typeface="Eras Light ITC" panose="020B0402030504020804" pitchFamily="34" charset="0"/>
                        </a:rPr>
                        <a:t>relación</a:t>
                      </a:r>
                      <a:r>
                        <a:rPr lang="en-US" sz="1400" b="1" i="1" baseline="0" dirty="0" smtClean="0">
                          <a:latin typeface="Eras Light ITC" panose="020B0402030504020804" pitchFamily="34" charset="0"/>
                        </a:rPr>
                        <a:t> hombre-</a:t>
                      </a:r>
                      <a:r>
                        <a:rPr lang="en-US" sz="1400" b="1" i="1" baseline="0" dirty="0" err="1" smtClean="0">
                          <a:latin typeface="Eras Light ITC" panose="020B0402030504020804" pitchFamily="34" charset="0"/>
                        </a:rPr>
                        <a:t>mujer</a:t>
                      </a:r>
                      <a:r>
                        <a:rPr lang="en-US" sz="1400" b="1" i="1" baseline="0" dirty="0" smtClean="0">
                          <a:latin typeface="Eras Light ITC" panose="020B0402030504020804" pitchFamily="34" charset="0"/>
                        </a:rPr>
                        <a:t> </a:t>
                      </a:r>
                      <a:r>
                        <a:rPr lang="en-US" sz="1400" b="1" i="1" baseline="0" dirty="0">
                          <a:latin typeface="Eras Light ITC" panose="020B0402030504020804" pitchFamily="34" charset="0"/>
                        </a:rPr>
                        <a:t>es el plan de </a:t>
                      </a:r>
                      <a:r>
                        <a:rPr lang="en-US" sz="1400" b="1" i="1" baseline="0" dirty="0" smtClean="0">
                          <a:latin typeface="Eras Light ITC" panose="020B0402030504020804" pitchFamily="34" charset="0"/>
                        </a:rPr>
                        <a:t>Dios</a:t>
                      </a:r>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endParaRPr lang="en-US" sz="1400" b="1" i="1" dirty="0">
                        <a:latin typeface="Eras Light ITC" panose="020B0402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bl>
          </a:graphicData>
        </a:graphic>
      </p:graphicFrame>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9067800" y="-6427"/>
            <a:ext cx="3116853" cy="747837"/>
          </a:xfrm>
          <a:prstGeom prst="rect">
            <a:avLst/>
          </a:prstGeom>
          <a:noFill/>
          <a:ln>
            <a:noFill/>
          </a:ln>
        </p:spPr>
      </p:pic>
    </p:spTree>
    <p:extLst>
      <p:ext uri="{BB962C8B-B14F-4D97-AF65-F5344CB8AC3E}">
        <p14:creationId xmlns:p14="http://schemas.microsoft.com/office/powerpoint/2010/main" val="329080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22491</TotalTime>
  <Words>14115</Words>
  <Application>Microsoft Office PowerPoint</Application>
  <PresentationFormat>Widescreen</PresentationFormat>
  <Paragraphs>1788</Paragraphs>
  <Slides>104</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104</vt:i4>
      </vt:variant>
    </vt:vector>
  </HeadingPairs>
  <TitlesOfParts>
    <vt:vector size="112" baseType="lpstr">
      <vt:lpstr>Arial</vt:lpstr>
      <vt:lpstr>Calibri</vt:lpstr>
      <vt:lpstr>Eras Light ITC</vt:lpstr>
      <vt:lpstr>Helvetica Neue</vt:lpstr>
      <vt:lpstr>Times New Roman</vt:lpstr>
      <vt:lpstr>Wingdings</vt:lpstr>
      <vt:lpstr>Office Theme</vt:lpstr>
      <vt:lpstr>Default Design</vt:lpstr>
      <vt:lpstr>PowerPoint Presentation</vt:lpstr>
      <vt:lpstr>Horario de clase</vt:lpstr>
      <vt:lpstr>Ejercicio previo a la clase (Pregunta C.2.)</vt:lpstr>
      <vt:lpstr>Objetivos del curso</vt:lpstr>
      <vt:lpstr>Antiguo Testamento Hebreo</vt:lpstr>
      <vt:lpstr>Información de contexto</vt:lpstr>
      <vt:lpstr>Cronología del Antiguo Testamento</vt:lpstr>
      <vt:lpstr>Cronología del Pentateuco</vt:lpstr>
      <vt:lpstr>PowerPoint Presentation</vt:lpstr>
      <vt:lpstr>Cronología de Deuteronomio</vt:lpstr>
      <vt:lpstr>Ubicación de los discursos de Deuteronomio</vt:lpstr>
      <vt:lpstr>Organización del libro</vt:lpstr>
      <vt:lpstr>Contenido de Deuteronomio</vt:lpstr>
      <vt:lpstr>Estructura de un tratado del Cercano Oriente*</vt:lpstr>
      <vt:lpstr>Temas principales y sombras</vt:lpstr>
      <vt:lpstr>Mejor resumen…</vt:lpstr>
      <vt:lpstr>Versículos clave (para memorizar)</vt:lpstr>
      <vt:lpstr>Esquema detallado</vt:lpstr>
      <vt:lpstr>PowerPoint Presentation</vt:lpstr>
      <vt:lpstr>PowerPoint Presentation</vt:lpstr>
      <vt:lpstr>Horario de clase</vt:lpstr>
      <vt:lpstr>Objetivos del curso</vt:lpstr>
      <vt:lpstr>Estructura quiástica</vt:lpstr>
      <vt:lpstr>Esquema, por capítulo</vt:lpstr>
      <vt:lpstr>¿Cuál capítulo?</vt:lpstr>
      <vt:lpstr>Esquema detallado</vt:lpstr>
      <vt:lpstr>Contenido de Deuteronomio</vt:lpstr>
      <vt:lpstr>El cuidado de Dios por Israel (8:1-20)</vt:lpstr>
      <vt:lpstr>Israel no es merecedor (9:1-11)</vt:lpstr>
      <vt:lpstr>Cronología del Sinaí (9:7-10:10)</vt:lpstr>
      <vt:lpstr>Otros incidentes (9:22)</vt:lpstr>
      <vt:lpstr>Otros incidentes (9:22)</vt:lpstr>
      <vt:lpstr>Circuncisión del corazón</vt:lpstr>
      <vt:lpstr>La naturaleza de Dios para imitar (10:12-22)</vt:lpstr>
      <vt:lpstr>Otros puntos del capítulo 11</vt:lpstr>
      <vt:lpstr>Preguntas para discutir</vt:lpstr>
      <vt:lpstr>PowerPoint Presentation</vt:lpstr>
      <vt:lpstr>Horario de clase</vt:lpstr>
      <vt:lpstr>¿Qué capítulo?</vt:lpstr>
      <vt:lpstr>Proyectos (elegir uno)</vt:lpstr>
      <vt:lpstr>Esquema, por capítulo</vt:lpstr>
      <vt:lpstr>Contenido de Deuteronomio</vt:lpstr>
      <vt:lpstr>Esquema de Deuteronomio 12:1 – 16:17</vt:lpstr>
      <vt:lpstr>Capítulo 12 – Localización del culto</vt:lpstr>
      <vt:lpstr>Capítulo 13 – Prohibición del sincretismo</vt:lpstr>
      <vt:lpstr>Capítulo 14 – Alimentos limpios e inmundos</vt:lpstr>
      <vt:lpstr>Capítulo 14 – 3 Clases de Diezmos</vt:lpstr>
      <vt:lpstr>Capítulo 15 – Cultura sabática</vt:lpstr>
      <vt:lpstr>Capítulo 16 – Las tres fiestas</vt:lpstr>
      <vt:lpstr>PowerPoint Presentation</vt:lpstr>
      <vt:lpstr>Temas relacionados con Dios en la Torá</vt:lpstr>
      <vt:lpstr>¿Qué capítulo?</vt:lpstr>
      <vt:lpstr>¿Qué capítulo?</vt:lpstr>
      <vt:lpstr>Horario de clase</vt:lpstr>
      <vt:lpstr>Deuteronomio 24:1-4 (NBLA)</vt:lpstr>
      <vt:lpstr>2 pecados – El primero es separarse</vt:lpstr>
      <vt:lpstr>2 pecados – El segundo es casarse con otro</vt:lpstr>
      <vt:lpstr>Métodos de interpretación</vt:lpstr>
      <vt:lpstr>Métodos de interpretación</vt:lpstr>
      <vt:lpstr>Capítulo 24 – Leyes de protección</vt:lpstr>
      <vt:lpstr>Capítulo 25 – Leyes y Principios</vt:lpstr>
      <vt:lpstr>Capítulo 26 – Leyes y Principios</vt:lpstr>
      <vt:lpstr>PowerPoint Presentation</vt:lpstr>
      <vt:lpstr>Horario de clase</vt:lpstr>
      <vt:lpstr>Temas relacionados con Dios en la Torá</vt:lpstr>
      <vt:lpstr>Organización del libro</vt:lpstr>
      <vt:lpstr>Bosquejo de los capítulos 27-30</vt:lpstr>
      <vt:lpstr>Capítulo 27 - Ceremonia de Gerizim/Ebal</vt:lpstr>
      <vt:lpstr>Cumplimiento del capítulo 27</vt:lpstr>
      <vt:lpstr>Capítulo 27 - Maldiciones</vt:lpstr>
      <vt:lpstr>Capítulo 28 – Bendiciones y Maldiciones</vt:lpstr>
      <vt:lpstr>Capítulo 28 – Detalles de la opresión futura</vt:lpstr>
      <vt:lpstr>Capítulo 28 – Bendiciones invertidas</vt:lpstr>
      <vt:lpstr>Capítulo 29 – (Un nuevo discurso, v 1)</vt:lpstr>
      <vt:lpstr>Capítulo 30 – maldiciones invertidas</vt:lpstr>
      <vt:lpstr>PowerPoint Presentation</vt:lpstr>
      <vt:lpstr>Temas relacionados con Dios en la Torá</vt:lpstr>
      <vt:lpstr>Organización del libro</vt:lpstr>
      <vt:lpstr>Capítulo 30 – maldiciones invertidas</vt:lpstr>
      <vt:lpstr>Capítulo 31 – Revelación proposicional</vt:lpstr>
      <vt:lpstr>Deut 31:16-22,30</vt:lpstr>
      <vt:lpstr>Ley proposicional</vt:lpstr>
      <vt:lpstr>Capítulo 32 – Estructura del cántico</vt:lpstr>
      <vt:lpstr>Capítulo 32 - Imágenes</vt:lpstr>
      <vt:lpstr>Capítulo 32:21 – No Mi pueblo</vt:lpstr>
      <vt:lpstr>Capítulo 32 – Celos</vt:lpstr>
      <vt:lpstr>Capítulo 32 - Venganza</vt:lpstr>
      <vt:lpstr>Apocalipsis 15:2-4</vt:lpstr>
      <vt:lpstr>Dt 32:27 – Argumentos similares</vt:lpstr>
      <vt:lpstr>Capítulo 33 – La bendición de Moisés</vt:lpstr>
      <vt:lpstr>Capítulo 33 – Bendiciones por tribu</vt:lpstr>
      <vt:lpstr>Capítulo 34 – Preguntas</vt:lpstr>
      <vt:lpstr>Urim y tumim</vt:lpstr>
      <vt:lpstr>PowerPoint Presentation</vt:lpstr>
      <vt:lpstr>¿Qué capítulo?</vt:lpstr>
      <vt:lpstr>Organización del libro</vt:lpstr>
      <vt:lpstr>Proyectos (elegir uno)</vt:lpstr>
      <vt:lpstr>Hoja de trabajo del proyecto – Conducta sexual 1</vt:lpstr>
      <vt:lpstr>Hoja de trabajo del proyecto – Conducta sexual 2</vt:lpstr>
      <vt:lpstr>Principios de conducta sexual (Barry)</vt:lpstr>
      <vt:lpstr>Hoja de trabajo del proyecto – bienestar social - 1</vt:lpstr>
      <vt:lpstr>Hoja de trabajo del proyecto – bienestar social - 2</vt:lpstr>
      <vt:lpstr>Mishna – Ocho Niveles de Caridad* (Mishné Torá, por Maimónedes, Leyes de la Caridad 10:7-14; 1170 dC)</vt:lpstr>
      <vt:lpstr>Hoja de trabajo del proyecto</vt:lpstr>
    </vt:vector>
  </TitlesOfParts>
  <Company>GTRI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Broadwell, Marty</dc:creator>
  <cp:lastModifiedBy>Esther Eubanks</cp:lastModifiedBy>
  <cp:revision>346</cp:revision>
  <cp:lastPrinted>2016-12-15T00:14:48Z</cp:lastPrinted>
  <dcterms:created xsi:type="dcterms:W3CDTF">2016-10-23T21:14:42Z</dcterms:created>
  <dcterms:modified xsi:type="dcterms:W3CDTF">2023-03-24T17:33:31Z</dcterms:modified>
</cp:coreProperties>
</file>