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95" r:id="rId3"/>
    <p:sldId id="292" r:id="rId4"/>
    <p:sldId id="256" r:id="rId5"/>
    <p:sldId id="257" r:id="rId6"/>
    <p:sldId id="258" r:id="rId7"/>
    <p:sldId id="259" r:id="rId8"/>
    <p:sldId id="260" r:id="rId9"/>
    <p:sldId id="306" r:id="rId10"/>
    <p:sldId id="262" r:id="rId11"/>
    <p:sldId id="263" r:id="rId12"/>
    <p:sldId id="264" r:id="rId13"/>
    <p:sldId id="265" r:id="rId14"/>
    <p:sldId id="266" r:id="rId15"/>
    <p:sldId id="268" r:id="rId16"/>
    <p:sldId id="267" r:id="rId17"/>
    <p:sldId id="269" r:id="rId18"/>
    <p:sldId id="270" r:id="rId19"/>
    <p:sldId id="271" r:id="rId20"/>
    <p:sldId id="272" r:id="rId21"/>
    <p:sldId id="275" r:id="rId22"/>
    <p:sldId id="297" r:id="rId23"/>
    <p:sldId id="276" r:id="rId24"/>
    <p:sldId id="298" r:id="rId25"/>
    <p:sldId id="277" r:id="rId26"/>
    <p:sldId id="278" r:id="rId27"/>
    <p:sldId id="279" r:id="rId28"/>
    <p:sldId id="280" r:id="rId29"/>
    <p:sldId id="281" r:id="rId30"/>
    <p:sldId id="283" r:id="rId31"/>
    <p:sldId id="284" r:id="rId32"/>
    <p:sldId id="289" r:id="rId33"/>
    <p:sldId id="302" r:id="rId34"/>
    <p:sldId id="300" r:id="rId35"/>
    <p:sldId id="301" r:id="rId36"/>
    <p:sldId id="305" r:id="rId37"/>
    <p:sldId id="304" r:id="rId38"/>
    <p:sldId id="303" r:id="rId39"/>
    <p:sldId id="296" r:id="rId40"/>
    <p:sldId id="294" r:id="rId41"/>
    <p:sldId id="299" r:id="rId42"/>
    <p:sldId id="293" r:id="rId43"/>
  </p:sldIdLst>
  <p:sldSz cx="9144000" cy="5715000" type="screen16x10"/>
  <p:notesSz cx="6858000" cy="9144000"/>
  <p:defaultTextStyle>
    <a:defPPr>
      <a:defRPr lang="pt-BR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2" y="-49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095500"/>
            <a:ext cx="6686549" cy="188565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981150"/>
            <a:ext cx="6686549" cy="93856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603176"/>
            <a:ext cx="1308489" cy="648824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774617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81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508000"/>
            <a:ext cx="6686549" cy="2597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628372"/>
            <a:ext cx="6686549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573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5" cy="24130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921000"/>
            <a:ext cx="5652416" cy="3175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628372"/>
            <a:ext cx="6686549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54000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2080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32001"/>
            <a:ext cx="6686550" cy="227070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989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5" cy="24130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54000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13064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522839"/>
            <a:ext cx="6686549" cy="2400017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6318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2483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522838"/>
            <a:ext cx="1655701" cy="440318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522838"/>
            <a:ext cx="4857750" cy="440318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601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77726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270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989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520092"/>
            <a:ext cx="6683765" cy="106740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778000"/>
            <a:ext cx="6686550" cy="314801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236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9370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95413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8552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2438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50798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1767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72520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2007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715625"/>
            <a:ext cx="6686549" cy="12240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941774"/>
            <a:ext cx="6686549" cy="7170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46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778000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771852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5"/>
            <a:ext cx="584825" cy="304271"/>
          </a:xfrm>
        </p:spPr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472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643919"/>
            <a:ext cx="2994549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124138"/>
            <a:ext cx="3257170" cy="279505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641229"/>
            <a:ext cx="299925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121448"/>
            <a:ext cx="3254006" cy="279505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5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91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17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23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71740"/>
            <a:ext cx="2628899" cy="813593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71741"/>
            <a:ext cx="3886200" cy="4512469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332178"/>
            <a:ext cx="2628899" cy="355203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39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000500"/>
            <a:ext cx="6686550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529138"/>
            <a:ext cx="6686550" cy="3212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472782"/>
            <a:ext cx="6686550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185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90500"/>
            <a:ext cx="2138637" cy="5532190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655"/>
            <a:ext cx="1767506" cy="571169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520092"/>
            <a:ext cx="6683765" cy="1067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778000"/>
            <a:ext cx="6686550" cy="323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5108698"/>
            <a:ext cx="859712" cy="308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5113174"/>
            <a:ext cx="571499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656485"/>
            <a:ext cx="584825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1727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C68E-306F-43C1-AC1B-D75599E126B5}" type="datetimeFigureOut">
              <a:rPr lang="pt-BR" smtClean="0"/>
              <a:pPr/>
              <a:t>5/10/2014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9F9A-BC4D-408D-A1D3-6B2834B7D00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7961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35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 are familiar with Paul´s instructions to husbands (Ephesians 5:22-33)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6668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 are familiar with Paul´s instructions to husbands (Ephesians 5:22-33)</a:t>
            </a:r>
            <a:endParaRPr lang="pt-BR" sz="4000" dirty="0"/>
          </a:p>
          <a:p>
            <a:r>
              <a:rPr lang="en-US" sz="4000" dirty="0"/>
              <a:t>The text emphasizes some aspects of Christ´s love for the church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17039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We are familiar with Paul´s instructions to husbands (Ephesians 5:22-33)</a:t>
            </a:r>
            <a:endParaRPr lang="pt-BR" sz="4000" dirty="0"/>
          </a:p>
          <a:p>
            <a:r>
              <a:rPr lang="en-US" sz="4000" dirty="0"/>
              <a:t>The text emphasizes some aspects of Christ´s love for the church</a:t>
            </a:r>
            <a:endParaRPr lang="pt-BR" sz="4000" dirty="0"/>
          </a:p>
          <a:p>
            <a:pPr lvl="1"/>
            <a:r>
              <a:rPr lang="en-US" sz="3600" dirty="0"/>
              <a:t>He is the Savior of the body </a:t>
            </a:r>
            <a:r>
              <a:rPr lang="pt-BR" sz="3600" dirty="0"/>
              <a:t>(23)</a:t>
            </a:r>
          </a:p>
        </p:txBody>
      </p:sp>
    </p:spTree>
    <p:extLst>
      <p:ext uri="{BB962C8B-B14F-4D97-AF65-F5344CB8AC3E}">
        <p14:creationId xmlns:p14="http://schemas.microsoft.com/office/powerpoint/2010/main" xmlns="" val="4797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We are familiar with Paul´s instructions to husbands (Ephesians 5:22-33)</a:t>
            </a:r>
            <a:endParaRPr lang="pt-BR" sz="4000" dirty="0"/>
          </a:p>
          <a:p>
            <a:r>
              <a:rPr lang="en-US" sz="4000" dirty="0"/>
              <a:t>The text emphasizes some aspects of Christ´s love for the church</a:t>
            </a:r>
            <a:endParaRPr lang="pt-BR" sz="4000" dirty="0"/>
          </a:p>
          <a:p>
            <a:pPr lvl="1"/>
            <a:r>
              <a:rPr lang="en-US" sz="3600" dirty="0"/>
              <a:t>He is the Savior of the body </a:t>
            </a:r>
            <a:r>
              <a:rPr lang="pt-BR" sz="3600" dirty="0"/>
              <a:t>(23)</a:t>
            </a:r>
          </a:p>
          <a:p>
            <a:pPr lvl="1"/>
            <a:r>
              <a:rPr lang="en-US" sz="3600" dirty="0"/>
              <a:t>He gave Himself for the church </a:t>
            </a:r>
            <a:r>
              <a:rPr lang="pt-BR" sz="3600" dirty="0"/>
              <a:t>(25)</a:t>
            </a:r>
          </a:p>
        </p:txBody>
      </p:sp>
    </p:spTree>
    <p:extLst>
      <p:ext uri="{BB962C8B-B14F-4D97-AF65-F5344CB8AC3E}">
        <p14:creationId xmlns:p14="http://schemas.microsoft.com/office/powerpoint/2010/main" xmlns="" val="36101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We are familiar with Paul´s instructions to husbands (Ephesians 5:22-33)</a:t>
            </a:r>
            <a:endParaRPr lang="pt-BR" sz="4000" dirty="0"/>
          </a:p>
          <a:p>
            <a:r>
              <a:rPr lang="en-US" sz="4000" dirty="0"/>
              <a:t>The text emphasizes some aspects of Christ´s love for the church</a:t>
            </a:r>
            <a:endParaRPr lang="pt-BR" sz="4000" dirty="0"/>
          </a:p>
          <a:p>
            <a:pPr lvl="1"/>
            <a:r>
              <a:rPr lang="en-US" sz="3600" dirty="0"/>
              <a:t>He is the Savior of the body </a:t>
            </a:r>
            <a:r>
              <a:rPr lang="pt-BR" sz="3600" dirty="0"/>
              <a:t>(23)</a:t>
            </a:r>
          </a:p>
          <a:p>
            <a:pPr lvl="1"/>
            <a:r>
              <a:rPr lang="en-US" sz="3600" dirty="0"/>
              <a:t>He gave Himself for the church </a:t>
            </a:r>
            <a:r>
              <a:rPr lang="pt-BR" sz="3600" dirty="0"/>
              <a:t>(25)</a:t>
            </a:r>
          </a:p>
          <a:p>
            <a:pPr lvl="1"/>
            <a:r>
              <a:rPr lang="en-US" sz="3600" dirty="0"/>
              <a:t>He sanctified and purified the church (26)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415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0317"/>
            <a:ext cx="7886700" cy="4124699"/>
          </a:xfrm>
        </p:spPr>
        <p:txBody>
          <a:bodyPr>
            <a:normAutofit lnSpcReduction="10000"/>
          </a:bodyPr>
          <a:lstStyle/>
          <a:p>
            <a:r>
              <a:rPr lang="en-US" sz="3700" dirty="0"/>
              <a:t>We are familiar with Paul´s instructions to husbands (Ephesians 5:22-33)</a:t>
            </a:r>
            <a:endParaRPr lang="pt-BR" sz="3700" dirty="0"/>
          </a:p>
          <a:p>
            <a:r>
              <a:rPr lang="en-US" sz="3700" dirty="0"/>
              <a:t>The text emphasizes some aspects of Christ´s love for the church</a:t>
            </a:r>
            <a:endParaRPr lang="pt-BR" sz="3700" dirty="0"/>
          </a:p>
          <a:p>
            <a:pPr lvl="1"/>
            <a:r>
              <a:rPr lang="en-US" sz="3300" dirty="0"/>
              <a:t>He is the Savior of the body </a:t>
            </a:r>
            <a:r>
              <a:rPr lang="pt-BR" sz="3300" dirty="0"/>
              <a:t>(23)</a:t>
            </a:r>
          </a:p>
          <a:p>
            <a:pPr lvl="1"/>
            <a:r>
              <a:rPr lang="en-US" sz="3300" dirty="0"/>
              <a:t>He gave Himself for the church </a:t>
            </a:r>
            <a:r>
              <a:rPr lang="pt-BR" sz="3300" dirty="0"/>
              <a:t>(25)</a:t>
            </a:r>
          </a:p>
          <a:p>
            <a:pPr lvl="1"/>
            <a:r>
              <a:rPr lang="en-US" sz="3300" dirty="0"/>
              <a:t>He sanctified and purified the church (26)</a:t>
            </a:r>
            <a:endParaRPr lang="pt-BR" sz="3300" dirty="0"/>
          </a:p>
          <a:p>
            <a:pPr lvl="1"/>
            <a:r>
              <a:rPr lang="en-US" sz="3300" dirty="0"/>
              <a:t>He nourishes and cherishes it (29)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xmlns="" val="6862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666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heroic</a:t>
            </a:r>
            <a:r>
              <a:rPr lang="pt-BR" sz="4000" dirty="0"/>
              <a:t> </a:t>
            </a:r>
            <a:r>
              <a:rPr lang="pt-BR" sz="4000" dirty="0" err="1"/>
              <a:t>application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35721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dirty="0"/>
              <a:t>The </a:t>
            </a:r>
            <a:r>
              <a:rPr lang="pt-BR" sz="4000" dirty="0" err="1"/>
              <a:t>heroic</a:t>
            </a:r>
            <a:r>
              <a:rPr lang="pt-BR" sz="4000" dirty="0"/>
              <a:t> </a:t>
            </a:r>
            <a:r>
              <a:rPr lang="pt-BR" sz="4000" dirty="0" err="1"/>
              <a:t>application</a:t>
            </a:r>
            <a:endParaRPr lang="pt-BR" sz="4000" dirty="0"/>
          </a:p>
          <a:p>
            <a:pPr lvl="1"/>
            <a:r>
              <a:rPr lang="en-US" sz="3600" dirty="0"/>
              <a:t>A moment of danger and decision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738720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dirty="0"/>
              <a:t>The </a:t>
            </a:r>
            <a:r>
              <a:rPr lang="pt-BR" sz="4000" dirty="0" err="1"/>
              <a:t>heroic</a:t>
            </a:r>
            <a:r>
              <a:rPr lang="pt-BR" sz="4000" dirty="0"/>
              <a:t> </a:t>
            </a:r>
            <a:r>
              <a:rPr lang="pt-BR" sz="4000" dirty="0" err="1"/>
              <a:t>application</a:t>
            </a:r>
            <a:endParaRPr lang="pt-BR" sz="4000" dirty="0"/>
          </a:p>
          <a:p>
            <a:pPr lvl="1"/>
            <a:r>
              <a:rPr lang="en-US" sz="3600" dirty="0"/>
              <a:t>A moment of danger and decision</a:t>
            </a:r>
            <a:endParaRPr lang="pt-BR" sz="3600" dirty="0"/>
          </a:p>
          <a:p>
            <a:pPr lvl="1"/>
            <a:r>
              <a:rPr lang="en-US" sz="3600" dirty="0"/>
              <a:t>A brave and courageous man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339440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00206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</a:t>
            </a:r>
            <a:r>
              <a:rPr lang="pt-BR" sz="6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Heroic</a:t>
            </a:r>
            <a:r>
              <a:rPr lang="pt-BR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6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Husband</a:t>
            </a:r>
            <a:endParaRPr lang="en-US" sz="60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825"/>
            <a:ext cx="9144000" cy="1180475"/>
          </a:xfrm>
        </p:spPr>
        <p:txBody>
          <a:bodyPr>
            <a:normAutofit/>
          </a:bodyPr>
          <a:lstStyle/>
          <a:p>
            <a:r>
              <a:rPr lang="pt-BR" sz="4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Would</a:t>
            </a:r>
            <a:r>
              <a:rPr lang="pt-BR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4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you</a:t>
            </a:r>
            <a:r>
              <a:rPr lang="pt-BR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die for </a:t>
            </a:r>
            <a:r>
              <a:rPr lang="pt-BR" sz="4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your</a:t>
            </a:r>
            <a:r>
              <a:rPr lang="pt-BR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4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wife</a:t>
            </a:r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8407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dirty="0"/>
              <a:t>The </a:t>
            </a:r>
            <a:r>
              <a:rPr lang="pt-BR" sz="4000" dirty="0" err="1"/>
              <a:t>practical</a:t>
            </a:r>
            <a:r>
              <a:rPr lang="pt-BR" sz="4000" dirty="0"/>
              <a:t> </a:t>
            </a:r>
            <a:r>
              <a:rPr lang="pt-BR" sz="4000" dirty="0" err="1"/>
              <a:t>application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1256058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dirty="0"/>
              <a:t>The </a:t>
            </a:r>
            <a:r>
              <a:rPr lang="pt-BR" sz="4000" dirty="0" err="1"/>
              <a:t>practical</a:t>
            </a:r>
            <a:r>
              <a:rPr lang="pt-BR" sz="4000" dirty="0"/>
              <a:t> </a:t>
            </a:r>
            <a:r>
              <a:rPr lang="pt-BR" sz="4000" dirty="0" err="1"/>
              <a:t>application</a:t>
            </a:r>
            <a:endParaRPr lang="pt-BR" sz="4000" dirty="0"/>
          </a:p>
          <a:p>
            <a:pPr lvl="1"/>
            <a:r>
              <a:rPr lang="en-US" sz="3600" dirty="0"/>
              <a:t>What Jesus did on the cross was impressive, but it was not His only display of love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664329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dirty="0"/>
              <a:t>The </a:t>
            </a:r>
            <a:r>
              <a:rPr lang="pt-BR" sz="4000" dirty="0" err="1"/>
              <a:t>practical</a:t>
            </a:r>
            <a:r>
              <a:rPr lang="pt-BR" sz="4000" dirty="0"/>
              <a:t> </a:t>
            </a:r>
            <a:r>
              <a:rPr lang="pt-BR" sz="4000" dirty="0" err="1"/>
              <a:t>application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879481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He gave up His position and power to love the church (Philippians 2:5-8)</a:t>
            </a:r>
            <a:endParaRPr lang="pt-BR" sz="40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2956191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He gave up His position and power to love the church (Philippians 2:5-8)</a:t>
            </a:r>
            <a:r>
              <a:rPr lang="pt-BR" sz="4000" dirty="0"/>
              <a:t> </a:t>
            </a:r>
            <a:r>
              <a:rPr lang="en-US" sz="4000" dirty="0"/>
              <a:t>-- would you give up your career and social position to love your wife?</a:t>
            </a:r>
            <a:endParaRPr lang="pt-BR" sz="40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3309070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071"/>
            <a:ext cx="7886700" cy="46230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 </a:t>
            </a:r>
            <a:r>
              <a:rPr lang="en-US" sz="4000" dirty="0"/>
              <a:t>loved difficult people (John 13:1)</a:t>
            </a:r>
            <a:endParaRPr lang="pt-BR" sz="4000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772387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 </a:t>
            </a:r>
            <a:r>
              <a:rPr lang="en-US" sz="4000" dirty="0"/>
              <a:t>loved difficult people (John 13:1)</a:t>
            </a:r>
            <a:r>
              <a:rPr lang="pt-BR" sz="4000" dirty="0"/>
              <a:t> </a:t>
            </a:r>
            <a:r>
              <a:rPr lang="en-US" sz="4000" dirty="0"/>
              <a:t>- do you love your wife, even when she is difficult?</a:t>
            </a:r>
            <a:endParaRPr lang="pt-BR" sz="4000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65169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8907"/>
            <a:ext cx="8020498" cy="4645245"/>
          </a:xfrm>
        </p:spPr>
        <p:txBody>
          <a:bodyPr>
            <a:normAutofit/>
          </a:bodyPr>
          <a:lstStyle/>
          <a:p>
            <a:r>
              <a:rPr lang="en-US" sz="4000" dirty="0"/>
              <a:t>He humbled Himself to do the work of His subordinates (John 13:4-5)</a:t>
            </a:r>
            <a:endParaRPr lang="pt-BR" sz="40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77729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8907"/>
            <a:ext cx="7886700" cy="4705206"/>
          </a:xfrm>
        </p:spPr>
        <p:txBody>
          <a:bodyPr>
            <a:normAutofit/>
          </a:bodyPr>
          <a:lstStyle/>
          <a:p>
            <a:r>
              <a:rPr lang="en-US" sz="4000" dirty="0"/>
              <a:t>He humbled Himself to do the work of His subordinates (John 13:4-5)</a:t>
            </a:r>
            <a:r>
              <a:rPr lang="pt-BR" sz="4000" dirty="0"/>
              <a:t> </a:t>
            </a:r>
            <a:r>
              <a:rPr lang="en-US" sz="4000" dirty="0"/>
              <a:t>-- do you do your part in serving your wife and children?</a:t>
            </a:r>
            <a:endParaRPr lang="pt-BR" sz="4000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750439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8907"/>
            <a:ext cx="7886700" cy="46314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 </a:t>
            </a:r>
            <a:r>
              <a:rPr lang="en-US" sz="4000" dirty="0"/>
              <a:t>acted to protect and save the church, starting with His own example (John 17:12,19,26)</a:t>
            </a:r>
            <a:endParaRPr lang="pt-BR" sz="4000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71338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50864"/>
            <a:ext cx="9144000" cy="1785729"/>
          </a:xfrm>
        </p:spPr>
        <p:txBody>
          <a:bodyPr/>
          <a:lstStyle/>
          <a:p>
            <a:r>
              <a:rPr lang="en-US" b="1" dirty="0" smtClean="0"/>
              <a:t>How Jesus Loved the Church</a:t>
            </a: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What husbands learn</a:t>
            </a:r>
          </a:p>
          <a:p>
            <a:r>
              <a:rPr lang="en-US" sz="4400" dirty="0"/>
              <a:t>from the example of Christ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33082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8907"/>
            <a:ext cx="7886700" cy="48775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 </a:t>
            </a:r>
            <a:r>
              <a:rPr lang="en-US" sz="4000" dirty="0"/>
              <a:t>acted to protect and save the church, starting with His own example (John 17:12,19,26)</a:t>
            </a:r>
            <a:r>
              <a:rPr lang="pt-BR" sz="4000" dirty="0"/>
              <a:t> – </a:t>
            </a:r>
            <a:r>
              <a:rPr lang="en-US" sz="4000" dirty="0"/>
              <a:t>Do you </a:t>
            </a:r>
            <a:r>
              <a:rPr lang="en-US" sz="4000" dirty="0" smtClean="0"/>
              <a:t>prioritize the </a:t>
            </a:r>
            <a:r>
              <a:rPr lang="en-US" sz="4000" dirty="0"/>
              <a:t>salvation of your wife and children?</a:t>
            </a:r>
            <a:endParaRPr lang="pt-BR" sz="4000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52089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4125"/>
            <a:ext cx="7886700" cy="5032375"/>
          </a:xfrm>
        </p:spPr>
        <p:txBody>
          <a:bodyPr>
            <a:normAutofit/>
          </a:bodyPr>
          <a:lstStyle/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613547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301"/>
            <a:ext cx="7886700" cy="5032375"/>
          </a:xfrm>
        </p:spPr>
        <p:txBody>
          <a:bodyPr>
            <a:normAutofit/>
          </a:bodyPr>
          <a:lstStyle/>
          <a:p>
            <a:r>
              <a:rPr lang="pt-BR" sz="4000" dirty="0" err="1"/>
              <a:t>Challenges</a:t>
            </a:r>
            <a:r>
              <a:rPr lang="pt-BR" sz="4000" dirty="0"/>
              <a:t> for </a:t>
            </a:r>
            <a:r>
              <a:rPr lang="pt-BR" sz="4000" dirty="0" err="1"/>
              <a:t>men</a:t>
            </a:r>
            <a:endParaRPr lang="pt-BR" sz="40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2171685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0589"/>
            <a:ext cx="7886700" cy="5032375"/>
          </a:xfrm>
        </p:spPr>
        <p:txBody>
          <a:bodyPr>
            <a:normAutofit/>
          </a:bodyPr>
          <a:lstStyle/>
          <a:p>
            <a:r>
              <a:rPr lang="pt-BR" sz="4000" dirty="0" err="1"/>
              <a:t>Challenges</a:t>
            </a:r>
            <a:r>
              <a:rPr lang="pt-BR" sz="4000" dirty="0"/>
              <a:t> for </a:t>
            </a:r>
            <a:r>
              <a:rPr lang="pt-BR" sz="4000" dirty="0" err="1"/>
              <a:t>men</a:t>
            </a:r>
            <a:endParaRPr lang="pt-BR" sz="4000" dirty="0"/>
          </a:p>
          <a:p>
            <a:pPr lvl="1"/>
            <a:r>
              <a:rPr lang="en-US" sz="3000" dirty="0"/>
              <a:t>Focus on our responsibilities, not on the role or the failings of our wives</a:t>
            </a:r>
            <a:endParaRPr lang="pt-BR" sz="30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584959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0317"/>
            <a:ext cx="7886700" cy="5032375"/>
          </a:xfrm>
        </p:spPr>
        <p:txBody>
          <a:bodyPr>
            <a:normAutofit/>
          </a:bodyPr>
          <a:lstStyle/>
          <a:p>
            <a:r>
              <a:rPr lang="pt-BR" sz="4000" dirty="0" err="1"/>
              <a:t>Challenges</a:t>
            </a:r>
            <a:r>
              <a:rPr lang="pt-BR" sz="4000" dirty="0"/>
              <a:t> for </a:t>
            </a:r>
            <a:r>
              <a:rPr lang="pt-BR" sz="4000" dirty="0" err="1"/>
              <a:t>men</a:t>
            </a:r>
            <a:endParaRPr lang="pt-BR" sz="4000" dirty="0"/>
          </a:p>
          <a:p>
            <a:pPr lvl="1"/>
            <a:r>
              <a:rPr lang="en-US" sz="3000" dirty="0"/>
              <a:t>Focus on our responsibilities, not on the role or the failings of our wives</a:t>
            </a:r>
            <a:endParaRPr lang="pt-BR" sz="3000" dirty="0"/>
          </a:p>
          <a:p>
            <a:pPr lvl="1"/>
            <a:r>
              <a:rPr lang="en-US" sz="3000" dirty="0"/>
              <a:t>Treat our wives as treasures, and invest in them</a:t>
            </a:r>
            <a:endParaRPr lang="pt-BR" sz="30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698423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1405"/>
            <a:ext cx="7886700" cy="5032375"/>
          </a:xfrm>
        </p:spPr>
        <p:txBody>
          <a:bodyPr>
            <a:normAutofit/>
          </a:bodyPr>
          <a:lstStyle/>
          <a:p>
            <a:r>
              <a:rPr lang="pt-BR" sz="4000" dirty="0" err="1"/>
              <a:t>Challenges</a:t>
            </a:r>
            <a:r>
              <a:rPr lang="pt-BR" sz="4000" dirty="0"/>
              <a:t> for </a:t>
            </a:r>
            <a:r>
              <a:rPr lang="pt-BR" sz="4000" dirty="0" err="1"/>
              <a:t>men</a:t>
            </a:r>
            <a:endParaRPr lang="pt-BR" sz="4000" dirty="0"/>
          </a:p>
          <a:p>
            <a:pPr lvl="1"/>
            <a:r>
              <a:rPr lang="en-US" sz="3000" dirty="0"/>
              <a:t>Focus on our responsibilities, not on the role or the failings of our wives</a:t>
            </a:r>
            <a:endParaRPr lang="pt-BR" sz="3000" dirty="0"/>
          </a:p>
          <a:p>
            <a:pPr lvl="1"/>
            <a:r>
              <a:rPr lang="en-US" sz="3000" dirty="0"/>
              <a:t>Treat our wives as treasures, and invest in them</a:t>
            </a:r>
            <a:endParaRPr lang="pt-BR" sz="3000" dirty="0"/>
          </a:p>
          <a:p>
            <a:pPr lvl="1"/>
            <a:r>
              <a:rPr lang="en-US" sz="3000" dirty="0"/>
              <a:t>Understand that one of the reasons for our existence is to help our wives reach heaven</a:t>
            </a:r>
            <a:endParaRPr lang="pt-BR" sz="30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472738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1133"/>
            <a:ext cx="7886700" cy="5032375"/>
          </a:xfrm>
        </p:spPr>
        <p:txBody>
          <a:bodyPr>
            <a:normAutofit/>
          </a:bodyPr>
          <a:lstStyle/>
          <a:p>
            <a:r>
              <a:rPr lang="pt-BR" sz="4000" dirty="0" err="1"/>
              <a:t>Challenges</a:t>
            </a:r>
            <a:r>
              <a:rPr lang="pt-BR" sz="4000" dirty="0"/>
              <a:t> for </a:t>
            </a:r>
            <a:r>
              <a:rPr lang="pt-BR" sz="4000" dirty="0" err="1"/>
              <a:t>men</a:t>
            </a:r>
            <a:endParaRPr lang="pt-BR" sz="4000" dirty="0"/>
          </a:p>
          <a:p>
            <a:pPr lvl="1"/>
            <a:r>
              <a:rPr lang="en-US" sz="3000" dirty="0"/>
              <a:t>Focus on our responsibilities, not on the role or the failings of our wives</a:t>
            </a:r>
            <a:endParaRPr lang="pt-BR" sz="3000" dirty="0"/>
          </a:p>
          <a:p>
            <a:pPr lvl="1"/>
            <a:r>
              <a:rPr lang="en-US" sz="3000" dirty="0"/>
              <a:t>Treat our wives as treasures, and invest in them</a:t>
            </a:r>
            <a:endParaRPr lang="pt-BR" sz="3000" dirty="0"/>
          </a:p>
          <a:p>
            <a:pPr lvl="1"/>
            <a:r>
              <a:rPr lang="en-US" sz="3000" dirty="0"/>
              <a:t>Understand that one of the reasons for our existence is to help our wives reach heaven</a:t>
            </a:r>
            <a:endParaRPr lang="pt-BR" sz="3000" dirty="0"/>
          </a:p>
          <a:p>
            <a:pPr lvl="1"/>
            <a:r>
              <a:rPr lang="en-US" sz="3000" dirty="0"/>
              <a:t>Be willing to die for </a:t>
            </a:r>
            <a:r>
              <a:rPr lang="en-US" sz="3000" dirty="0" smtClean="0"/>
              <a:t>them</a:t>
            </a:r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2145870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045"/>
            <a:ext cx="7886700" cy="5032375"/>
          </a:xfrm>
        </p:spPr>
        <p:txBody>
          <a:bodyPr>
            <a:normAutofit/>
          </a:bodyPr>
          <a:lstStyle/>
          <a:p>
            <a:r>
              <a:rPr lang="pt-BR" sz="4000" dirty="0" err="1"/>
              <a:t>Challenges</a:t>
            </a:r>
            <a:r>
              <a:rPr lang="pt-BR" sz="4000" dirty="0"/>
              <a:t> for </a:t>
            </a:r>
            <a:r>
              <a:rPr lang="pt-BR" sz="4000" dirty="0" err="1"/>
              <a:t>men</a:t>
            </a:r>
            <a:endParaRPr lang="pt-BR" sz="4000" dirty="0"/>
          </a:p>
          <a:p>
            <a:pPr lvl="1"/>
            <a:r>
              <a:rPr lang="en-US" sz="3000" dirty="0"/>
              <a:t>Focus on our responsibilities, not on the role or the failings of our wives</a:t>
            </a:r>
            <a:endParaRPr lang="pt-BR" sz="3000" dirty="0"/>
          </a:p>
          <a:p>
            <a:pPr lvl="1"/>
            <a:r>
              <a:rPr lang="en-US" sz="3000" dirty="0"/>
              <a:t>Treat our wives as treasures, and invest in them</a:t>
            </a:r>
            <a:endParaRPr lang="pt-BR" sz="3000" dirty="0"/>
          </a:p>
          <a:p>
            <a:pPr lvl="1"/>
            <a:r>
              <a:rPr lang="en-US" sz="3000" dirty="0"/>
              <a:t>Understand that one of the reasons for our existence is to help our wives reach heaven</a:t>
            </a:r>
            <a:endParaRPr lang="pt-BR" sz="3000" dirty="0"/>
          </a:p>
          <a:p>
            <a:pPr lvl="1"/>
            <a:r>
              <a:rPr lang="en-US" sz="3000" dirty="0"/>
              <a:t>Be willing to die for </a:t>
            </a:r>
            <a:r>
              <a:rPr lang="en-US" sz="3000" dirty="0" smtClean="0"/>
              <a:t>them</a:t>
            </a:r>
          </a:p>
          <a:p>
            <a:pPr lvl="1"/>
            <a:r>
              <a:rPr lang="en-US" sz="3000" dirty="0" smtClean="0"/>
              <a:t>Live </a:t>
            </a:r>
            <a:r>
              <a:rPr lang="en-US" sz="3000" dirty="0"/>
              <a:t>for them - a sacrificial life</a:t>
            </a:r>
            <a:endParaRPr lang="pt-BR" sz="3000" dirty="0"/>
          </a:p>
          <a:p>
            <a:pPr lvl="1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32196321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0317"/>
            <a:ext cx="7886700" cy="50323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dirty="0"/>
              <a:t>standard that guides godly men in their roles as husbands and fathers is the perfect example of Jesus -- nothing less than that is good enough!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37491229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00206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24" y="358819"/>
            <a:ext cx="770247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Jesus </a:t>
            </a:r>
            <a:r>
              <a:rPr lang="pt-BR" sz="5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is</a:t>
            </a:r>
            <a:r>
              <a:rPr lang="pt-BR" sz="5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5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the</a:t>
            </a:r>
            <a:r>
              <a:rPr lang="pt-BR" sz="5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5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perfect</a:t>
            </a:r>
            <a:r>
              <a:rPr lang="pt-BR" sz="5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5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example</a:t>
            </a:r>
            <a:endParaRPr lang="pt-BR" sz="5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79" y="2145942"/>
            <a:ext cx="8304904" cy="41405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of</a:t>
            </a:r>
            <a:r>
              <a:rPr lang="pt-BR" sz="4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how</a:t>
            </a:r>
            <a:r>
              <a:rPr lang="pt-BR" sz="4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to</a:t>
            </a:r>
            <a:r>
              <a:rPr lang="pt-BR" sz="4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love</a:t>
            </a:r>
            <a:r>
              <a:rPr lang="pt-BR" sz="4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your</a:t>
            </a:r>
            <a:r>
              <a:rPr lang="pt-BR" sz="4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wife</a:t>
            </a:r>
            <a:endParaRPr lang="pt-BR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pt-BR" sz="5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44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and</a:t>
            </a:r>
            <a:r>
              <a:rPr lang="pt-BR" sz="4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4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of</a:t>
            </a:r>
            <a:r>
              <a:rPr lang="pt-BR" sz="4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4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how</a:t>
            </a:r>
            <a:r>
              <a:rPr lang="pt-BR" sz="4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4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to</a:t>
            </a:r>
            <a:r>
              <a:rPr lang="pt-BR" sz="4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4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shepherd</a:t>
            </a:r>
            <a:r>
              <a:rPr lang="pt-BR" sz="4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4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your</a:t>
            </a:r>
            <a:r>
              <a:rPr lang="pt-BR" sz="4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4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family</a:t>
            </a:r>
            <a:endParaRPr lang="pt-BR" sz="4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03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/>
              <a:t>Jesus as </a:t>
            </a:r>
            <a:r>
              <a:rPr lang="pt-BR" sz="5400" b="1" dirty="0" err="1"/>
              <a:t>an</a:t>
            </a:r>
            <a:r>
              <a:rPr lang="pt-BR" sz="5400" b="1" dirty="0"/>
              <a:t> </a:t>
            </a:r>
            <a:r>
              <a:rPr lang="pt-BR" sz="5400" b="1" dirty="0" err="1"/>
              <a:t>example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113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tx2">
                <a:lumMod val="5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3588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5200" b="1" dirty="0">
                <a:solidFill>
                  <a:srgbClr val="FFFF00"/>
                </a:solidFill>
              </a:rPr>
              <a:t>Jesus </a:t>
            </a:r>
            <a:r>
              <a:rPr lang="pt-BR" sz="5200" b="1" dirty="0" err="1">
                <a:solidFill>
                  <a:srgbClr val="FFFF00"/>
                </a:solidFill>
              </a:rPr>
              <a:t>is</a:t>
            </a:r>
            <a:r>
              <a:rPr lang="pt-BR" sz="5200" b="1" dirty="0">
                <a:solidFill>
                  <a:srgbClr val="FFFF00"/>
                </a:solidFill>
              </a:rPr>
              <a:t> </a:t>
            </a:r>
            <a:r>
              <a:rPr lang="pt-BR" sz="5200" b="1" dirty="0" err="1">
                <a:solidFill>
                  <a:srgbClr val="FFFF00"/>
                </a:solidFill>
              </a:rPr>
              <a:t>the</a:t>
            </a:r>
            <a:r>
              <a:rPr lang="pt-BR" sz="5200" b="1" dirty="0">
                <a:solidFill>
                  <a:srgbClr val="FFFF00"/>
                </a:solidFill>
              </a:rPr>
              <a:t> </a:t>
            </a:r>
            <a:r>
              <a:rPr lang="pt-BR" sz="5200" b="1" dirty="0" err="1">
                <a:solidFill>
                  <a:srgbClr val="FFFF00"/>
                </a:solidFill>
              </a:rPr>
              <a:t>perfect</a:t>
            </a:r>
            <a:r>
              <a:rPr lang="pt-BR" sz="5200" b="1" dirty="0">
                <a:solidFill>
                  <a:srgbClr val="FFFF00"/>
                </a:solidFill>
              </a:rPr>
              <a:t> </a:t>
            </a:r>
            <a:r>
              <a:rPr lang="pt-BR" sz="5200" b="1" dirty="0" err="1">
                <a:solidFill>
                  <a:srgbClr val="FFFF00"/>
                </a:solidFill>
              </a:rPr>
              <a:t>example</a:t>
            </a:r>
            <a:endParaRPr lang="pt-BR" sz="5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5800" y="2145942"/>
            <a:ext cx="10515600" cy="41405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dirty="0" err="1">
                <a:solidFill>
                  <a:srgbClr val="FFFF00"/>
                </a:solidFill>
              </a:rPr>
              <a:t>because</a:t>
            </a:r>
            <a:r>
              <a:rPr lang="pt-BR" sz="4800" dirty="0">
                <a:solidFill>
                  <a:srgbClr val="FFFF00"/>
                </a:solidFill>
              </a:rPr>
              <a:t> He </a:t>
            </a:r>
            <a:r>
              <a:rPr lang="pt-BR" sz="4800" dirty="0" err="1">
                <a:solidFill>
                  <a:srgbClr val="FFFF00"/>
                </a:solidFill>
              </a:rPr>
              <a:t>loves</a:t>
            </a:r>
            <a:r>
              <a:rPr lang="pt-BR" sz="4800" dirty="0">
                <a:solidFill>
                  <a:srgbClr val="FFFF00"/>
                </a:solidFill>
              </a:rPr>
              <a:t> </a:t>
            </a:r>
            <a:r>
              <a:rPr lang="pt-BR" sz="4800" dirty="0" err="1">
                <a:solidFill>
                  <a:srgbClr val="FFFF00"/>
                </a:solidFill>
              </a:rPr>
              <a:t>the</a:t>
            </a:r>
            <a:r>
              <a:rPr lang="pt-BR" sz="4800" dirty="0">
                <a:solidFill>
                  <a:srgbClr val="FFFF00"/>
                </a:solidFill>
              </a:rPr>
              <a:t> </a:t>
            </a:r>
            <a:r>
              <a:rPr lang="pt-BR" sz="4800" dirty="0" err="1">
                <a:solidFill>
                  <a:srgbClr val="FFFF00"/>
                </a:solidFill>
              </a:rPr>
              <a:t>church</a:t>
            </a:r>
            <a:r>
              <a:rPr lang="pt-BR" sz="4800" dirty="0">
                <a:solidFill>
                  <a:srgbClr val="FFFF00"/>
                </a:solidFill>
              </a:rPr>
              <a:t> . . .</a:t>
            </a:r>
          </a:p>
          <a:p>
            <a:pPr marL="0" indent="0" algn="ctr">
              <a:buNone/>
            </a:pPr>
            <a:endParaRPr lang="pt-BR" sz="4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pt-BR" sz="4800" dirty="0">
                <a:solidFill>
                  <a:srgbClr val="FFFF00"/>
                </a:solidFill>
              </a:rPr>
              <a:t>He </a:t>
            </a:r>
            <a:r>
              <a:rPr lang="pt-BR" sz="4800" dirty="0" err="1">
                <a:solidFill>
                  <a:srgbClr val="FFFF00"/>
                </a:solidFill>
              </a:rPr>
              <a:t>loves</a:t>
            </a:r>
            <a:r>
              <a:rPr lang="pt-BR" sz="4800" dirty="0">
                <a:solidFill>
                  <a:srgbClr val="FFFF00"/>
                </a:solidFill>
              </a:rPr>
              <a:t> </a:t>
            </a:r>
            <a:r>
              <a:rPr lang="pt-BR" sz="4800" dirty="0" err="1">
                <a:solidFill>
                  <a:srgbClr val="FFFF00"/>
                </a:solidFill>
              </a:rPr>
              <a:t>each</a:t>
            </a:r>
            <a:r>
              <a:rPr lang="pt-BR" sz="4800" dirty="0">
                <a:solidFill>
                  <a:srgbClr val="FFFF00"/>
                </a:solidFill>
              </a:rPr>
              <a:t> </a:t>
            </a:r>
            <a:r>
              <a:rPr lang="pt-BR" sz="4800" dirty="0" err="1">
                <a:solidFill>
                  <a:srgbClr val="FFFF00"/>
                </a:solidFill>
              </a:rPr>
              <a:t>one</a:t>
            </a:r>
            <a:r>
              <a:rPr lang="pt-BR" sz="4800" dirty="0">
                <a:solidFill>
                  <a:srgbClr val="FFFF00"/>
                </a:solidFill>
              </a:rPr>
              <a:t> </a:t>
            </a:r>
            <a:r>
              <a:rPr lang="pt-BR" sz="4800" dirty="0" err="1">
                <a:solidFill>
                  <a:srgbClr val="FFFF00"/>
                </a:solidFill>
              </a:rPr>
              <a:t>of</a:t>
            </a:r>
            <a:r>
              <a:rPr lang="pt-BR" sz="4800" dirty="0">
                <a:solidFill>
                  <a:srgbClr val="FFFF00"/>
                </a:solidFill>
              </a:rPr>
              <a:t> </a:t>
            </a:r>
            <a:r>
              <a:rPr lang="pt-BR" sz="4800" dirty="0" err="1">
                <a:solidFill>
                  <a:srgbClr val="FFFF00"/>
                </a:solidFill>
              </a:rPr>
              <a:t>us</a:t>
            </a:r>
            <a:endParaRPr lang="pt-BR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7849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19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/>
              <a:t>Jesus as </a:t>
            </a:r>
            <a:r>
              <a:rPr lang="pt-BR" sz="5400" b="1" dirty="0" err="1"/>
              <a:t>an</a:t>
            </a:r>
            <a:r>
              <a:rPr lang="pt-BR" sz="5400" b="1" dirty="0"/>
              <a:t> </a:t>
            </a:r>
            <a:r>
              <a:rPr lang="pt-BR" sz="5400" b="1" dirty="0" err="1"/>
              <a:t>example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 was tempted as we are (Hebrews 4:15-16)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33864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/>
              <a:t>Jesus as </a:t>
            </a:r>
            <a:r>
              <a:rPr lang="pt-BR" sz="5400" b="1" dirty="0" err="1"/>
              <a:t>an</a:t>
            </a:r>
            <a:r>
              <a:rPr lang="pt-BR" sz="5400" b="1" dirty="0"/>
              <a:t> </a:t>
            </a:r>
            <a:r>
              <a:rPr lang="pt-BR" sz="5400" b="1" dirty="0" err="1"/>
              <a:t>example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He was tempted as we are (Hebrews 4:15-16)</a:t>
            </a:r>
            <a:endParaRPr lang="pt-BR" sz="4000" dirty="0"/>
          </a:p>
          <a:p>
            <a:r>
              <a:rPr lang="en-US" sz="4000" dirty="0"/>
              <a:t>He left the perfect example for mistreated servants and persecuted Christians (1 Peter 2:21-24)</a:t>
            </a:r>
            <a:endParaRPr lang="pt-BR" sz="4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445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/>
              <a:t>Jesus as </a:t>
            </a:r>
            <a:r>
              <a:rPr lang="pt-BR" sz="5400" b="1" dirty="0" err="1"/>
              <a:t>an</a:t>
            </a:r>
            <a:r>
              <a:rPr lang="pt-BR" sz="5400" b="1" dirty="0"/>
              <a:t> </a:t>
            </a:r>
            <a:r>
              <a:rPr lang="pt-BR" sz="5400" b="1" dirty="0" err="1"/>
              <a:t>example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642317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He was tempted as we are (Hebrews 4:15-16)</a:t>
            </a:r>
            <a:endParaRPr lang="pt-BR" sz="4000" dirty="0"/>
          </a:p>
          <a:p>
            <a:r>
              <a:rPr lang="en-US" sz="4000" dirty="0"/>
              <a:t>He left the perfect example for mistreated servants and persecuted Christians (1 Peter 2:21-24)</a:t>
            </a:r>
            <a:endParaRPr lang="pt-BR" sz="4000" dirty="0"/>
          </a:p>
          <a:p>
            <a:r>
              <a:rPr lang="en-US" sz="4000" dirty="0"/>
              <a:t>As a son, He showed  His concern for His own mother (John 19:26-27)</a:t>
            </a:r>
            <a:endParaRPr lang="pt-BR" sz="40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9330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/>
              <a:t>Jesus as </a:t>
            </a:r>
            <a:r>
              <a:rPr lang="pt-BR" sz="5400" b="1" dirty="0" err="1"/>
              <a:t>an</a:t>
            </a:r>
            <a:r>
              <a:rPr lang="pt-BR" sz="5400" b="1" dirty="0"/>
              <a:t> </a:t>
            </a:r>
            <a:r>
              <a:rPr lang="pt-BR" sz="5400" b="1" dirty="0" err="1"/>
              <a:t>example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642317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He was tempted as we are (Hebrews 4:15-16)</a:t>
            </a:r>
            <a:endParaRPr lang="pt-BR" sz="4000" dirty="0"/>
          </a:p>
          <a:p>
            <a:r>
              <a:rPr lang="en-US" sz="4000" dirty="0"/>
              <a:t>He left the perfect example for mistreated servants and persecuted Christians (1 Peter 2:21-24)</a:t>
            </a:r>
            <a:endParaRPr lang="pt-BR" sz="4000" dirty="0"/>
          </a:p>
          <a:p>
            <a:r>
              <a:rPr lang="en-US" sz="4000" dirty="0"/>
              <a:t>As a son, He showed  His concern for His own mother (John 19:26-27)</a:t>
            </a:r>
            <a:endParaRPr lang="pt-BR" sz="4000" dirty="0"/>
          </a:p>
          <a:p>
            <a:endParaRPr lang="pt-BR" sz="4000" dirty="0"/>
          </a:p>
        </p:txBody>
      </p:sp>
      <p:sp>
        <p:nvSpPr>
          <p:cNvPr id="4" name="CaixaDeTexto 3"/>
          <p:cNvSpPr txBox="1"/>
          <p:nvPr/>
        </p:nvSpPr>
        <p:spPr>
          <a:xfrm rot="20759393">
            <a:off x="613186" y="2054711"/>
            <a:ext cx="7397063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 this message, we are focusing on one specific aspect of Jesus´ behavior: how He loved the church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45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How Jesus Loved the Church</a:t>
            </a:r>
            <a:endParaRPr lang="pt-B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5646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5047</TotalTime>
  <Words>1035</Words>
  <Application>Microsoft Office PowerPoint</Application>
  <PresentationFormat>On-screen Show (16:10)</PresentationFormat>
  <Paragraphs>119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Cacho</vt:lpstr>
      <vt:lpstr>Office Theme</vt:lpstr>
      <vt:lpstr>Slide 1</vt:lpstr>
      <vt:lpstr>The Heroic Husband</vt:lpstr>
      <vt:lpstr>How Jesus Loved the Church</vt:lpstr>
      <vt:lpstr>Jesus as an example</vt:lpstr>
      <vt:lpstr>Jesus as an example</vt:lpstr>
      <vt:lpstr>Jesus as an example</vt:lpstr>
      <vt:lpstr>Jesus as an example</vt:lpstr>
      <vt:lpstr>Jesus as an example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  <vt:lpstr>Jesus is the perfect example</vt:lpstr>
      <vt:lpstr>Jesus is the perfect example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Cristo amou a igreja</dc:title>
  <dc:creator>Dennis Allan</dc:creator>
  <cp:lastModifiedBy>Brad Beutjer</cp:lastModifiedBy>
  <cp:revision>28</cp:revision>
  <dcterms:created xsi:type="dcterms:W3CDTF">2013-12-28T17:49:17Z</dcterms:created>
  <dcterms:modified xsi:type="dcterms:W3CDTF">2014-10-05T21:04:43Z</dcterms:modified>
</cp:coreProperties>
</file>