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handoutMasterIdLst>
    <p:handoutMasterId r:id="rId29"/>
  </p:handoutMasterIdLst>
  <p:sldIdLst>
    <p:sldId id="300" r:id="rId3"/>
    <p:sldId id="301" r:id="rId4"/>
    <p:sldId id="304" r:id="rId5"/>
    <p:sldId id="303" r:id="rId6"/>
    <p:sldId id="302" r:id="rId7"/>
    <p:sldId id="265" r:id="rId8"/>
    <p:sldId id="273" r:id="rId9"/>
    <p:sldId id="288" r:id="rId10"/>
    <p:sldId id="281" r:id="rId11"/>
    <p:sldId id="282" r:id="rId12"/>
    <p:sldId id="284" r:id="rId13"/>
    <p:sldId id="285" r:id="rId14"/>
    <p:sldId id="286" r:id="rId15"/>
    <p:sldId id="287" r:id="rId16"/>
    <p:sldId id="289" r:id="rId17"/>
    <p:sldId id="298" r:id="rId18"/>
    <p:sldId id="291" r:id="rId19"/>
    <p:sldId id="292" r:id="rId20"/>
    <p:sldId id="290" r:id="rId21"/>
    <p:sldId id="293" r:id="rId22"/>
    <p:sldId id="294" r:id="rId23"/>
    <p:sldId id="299" r:id="rId24"/>
    <p:sldId id="295" r:id="rId25"/>
    <p:sldId id="297" r:id="rId26"/>
    <p:sldId id="267" r:id="rId2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p:cViewPr varScale="1">
        <p:scale>
          <a:sx n="103" d="100"/>
          <a:sy n="103" d="100"/>
        </p:scale>
        <p:origin x="-84" y="-450"/>
      </p:cViewPr>
      <p:guideLst>
        <p:guide orient="horz" pos="180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12/28/2014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xmlns=""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12/28/2014</a:t>
            </a:fld>
            <a:endParaRP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xmlns=""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39" y="0"/>
            <a:ext cx="9141524" cy="3999417"/>
          </a:xfrm>
          <a:prstGeom prst="rect">
            <a:avLst/>
          </a:prstGeom>
        </p:spPr>
      </p:pic>
      <p:sp>
        <p:nvSpPr>
          <p:cNvPr id="4" name="Rectangle 3"/>
          <p:cNvSpPr/>
          <p:nvPr/>
        </p:nvSpPr>
        <p:spPr bwMode="ltGray">
          <a:xfrm>
            <a:off x="-2" y="3962400"/>
            <a:ext cx="9144002" cy="17526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95" y="3937000"/>
            <a:ext cx="9141620" cy="6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42999" y="4000500"/>
            <a:ext cx="6858002" cy="952500"/>
          </a:xfrm>
        </p:spPr>
        <p:txBody>
          <a:bodyPr anchor="b">
            <a:normAutofit/>
          </a:bodyPr>
          <a:lstStyle>
            <a:lvl1pPr algn="ctr">
              <a:defRPr sz="4800">
                <a:solidFill>
                  <a:schemeClr val="bg1"/>
                </a:solidFill>
              </a:defRPr>
            </a:lvl1pPr>
          </a:lstStyle>
          <a:p>
            <a:r>
              <a:rPr/>
              <a:t>Click to edit Master title style</a:t>
            </a:r>
          </a:p>
        </p:txBody>
      </p:sp>
      <p:sp>
        <p:nvSpPr>
          <p:cNvPr id="3" name="Subtitle 2"/>
          <p:cNvSpPr>
            <a:spLocks noGrp="1"/>
          </p:cNvSpPr>
          <p:nvPr>
            <p:ph type="subTitle" idx="1"/>
          </p:nvPr>
        </p:nvSpPr>
        <p:spPr>
          <a:xfrm>
            <a:off x="1141810" y="4953000"/>
            <a:ext cx="6858002" cy="635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a:t>Click to edit Master subtitle style</a:t>
            </a:r>
          </a:p>
        </p:txBody>
      </p:sp>
    </p:spTree>
    <p:extLst>
      <p:ext uri="{BB962C8B-B14F-4D97-AF65-F5344CB8AC3E}">
        <p14:creationId xmlns:p14="http://schemas.microsoft.com/office/powerpoint/2010/main" xmlns="" val="33828820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3655314" cy="5715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70309" y="1968501"/>
            <a:ext cx="2400300" cy="1658938"/>
          </a:xfrm>
        </p:spPr>
        <p:txBody>
          <a:bodyPr anchor="b">
            <a:normAutofit/>
          </a:bodyPr>
          <a:lstStyle>
            <a:lvl1pPr>
              <a:defRPr sz="3400" b="0">
                <a:solidFill>
                  <a:schemeClr val="bg1"/>
                </a:solidFill>
              </a:defRPr>
            </a:lvl1pPr>
          </a:lstStyle>
          <a:p>
            <a:r>
              <a:rPr/>
              <a:t>Click to edit Master title style</a:t>
            </a:r>
          </a:p>
        </p:txBody>
      </p:sp>
      <p:sp>
        <p:nvSpPr>
          <p:cNvPr id="3" name="Content Placeholder 2"/>
          <p:cNvSpPr>
            <a:spLocks noGrp="1"/>
          </p:cNvSpPr>
          <p:nvPr>
            <p:ph idx="1"/>
          </p:nvPr>
        </p:nvSpPr>
        <p:spPr>
          <a:xfrm>
            <a:off x="4022169" y="571500"/>
            <a:ext cx="477774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570309" y="3639423"/>
            <a:ext cx="2400300" cy="1351677"/>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12/28/2014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xmlns="" val="376930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5486400" y="0"/>
            <a:ext cx="3655314" cy="5715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942411" y="1968500"/>
            <a:ext cx="2400300" cy="1661160"/>
          </a:xfrm>
        </p:spPr>
        <p:txBody>
          <a:bodyPr anchor="b">
            <a:normAutofit/>
          </a:bodyPr>
          <a:lstStyle>
            <a:lvl1pPr>
              <a:defRPr sz="3400" b="0">
                <a:solidFill>
                  <a:schemeClr val="bg1"/>
                </a:solidFill>
              </a:defRPr>
            </a:lvl1pPr>
          </a:lstStyle>
          <a:p>
            <a:r>
              <a:rPr/>
              <a:t>Click to edit Master title style</a:t>
            </a:r>
          </a:p>
        </p:txBody>
      </p:sp>
      <p:sp>
        <p:nvSpPr>
          <p:cNvPr id="3" name="Picture Placeholder 2"/>
          <p:cNvSpPr>
            <a:spLocks noGrp="1"/>
          </p:cNvSpPr>
          <p:nvPr>
            <p:ph type="pic" idx="1"/>
          </p:nvPr>
        </p:nvSpPr>
        <p:spPr>
          <a:xfrm>
            <a:off x="0" y="0"/>
            <a:ext cx="5486400" cy="5715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p:cNvSpPr>
            <a:spLocks noGrp="1"/>
          </p:cNvSpPr>
          <p:nvPr>
            <p:ph type="body" sz="half" idx="2"/>
          </p:nvPr>
        </p:nvSpPr>
        <p:spPr>
          <a:xfrm>
            <a:off x="5942411" y="3629660"/>
            <a:ext cx="2400300" cy="13705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12/28/2014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13717346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12/28/2014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3338572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28865"/>
            <a:ext cx="1971675" cy="4914635"/>
          </a:xfrm>
        </p:spPr>
        <p:txBody>
          <a:bodyPr vert="eaVert"/>
          <a:lstStyle/>
          <a:p>
            <a:r>
              <a:rPr/>
              <a:t>Click to edit Master title style</a:t>
            </a:r>
          </a:p>
        </p:txBody>
      </p:sp>
      <p:sp>
        <p:nvSpPr>
          <p:cNvPr id="3" name="Vertical Text Placeholder 2"/>
          <p:cNvSpPr>
            <a:spLocks noGrp="1"/>
          </p:cNvSpPr>
          <p:nvPr>
            <p:ph type="body" orient="vert" idx="1"/>
          </p:nvPr>
        </p:nvSpPr>
        <p:spPr>
          <a:xfrm>
            <a:off x="628651" y="228865"/>
            <a:ext cx="5800725" cy="4914635"/>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12/28/2014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27515582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6pPr>
              <a:defRPr/>
            </a:lvl6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12/28/2014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41593422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9141620" cy="381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342900"/>
            <a:ext cx="9141620" cy="38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143000" y="952500"/>
            <a:ext cx="6858000" cy="2222500"/>
          </a:xfrm>
        </p:spPr>
        <p:txBody>
          <a:bodyPr anchor="b">
            <a:normAutofit/>
          </a:bodyPr>
          <a:lstStyle>
            <a:lvl1pPr algn="ctr">
              <a:defRPr sz="5200" b="0"/>
            </a:lvl1pPr>
          </a:lstStyle>
          <a:p>
            <a:r>
              <a:rPr/>
              <a:t>Click to edit Master title style</a:t>
            </a:r>
          </a:p>
        </p:txBody>
      </p:sp>
      <p:sp>
        <p:nvSpPr>
          <p:cNvPr id="3" name="Text Placeholder 2"/>
          <p:cNvSpPr>
            <a:spLocks noGrp="1"/>
          </p:cNvSpPr>
          <p:nvPr>
            <p:ph type="body" idx="1"/>
          </p:nvPr>
        </p:nvSpPr>
        <p:spPr>
          <a:xfrm>
            <a:off x="1143000" y="3175000"/>
            <a:ext cx="6858000" cy="9525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pPr/>
              <a:t>12/28/2014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952500"/>
            <a:ext cx="6858000" cy="2222500"/>
          </a:xfrm>
        </p:spPr>
        <p:txBody>
          <a:bodyPr anchor="b">
            <a:normAutofit/>
          </a:bodyPr>
          <a:lstStyle>
            <a:lvl1pPr algn="ctr">
              <a:defRPr sz="5200" b="0">
                <a:solidFill>
                  <a:schemeClr val="tx1"/>
                </a:solidFill>
              </a:defRPr>
            </a:lvl1pPr>
          </a:lstStyle>
          <a:p>
            <a:r>
              <a:rPr/>
              <a:t>Click to edit Master title style</a:t>
            </a:r>
          </a:p>
        </p:txBody>
      </p:sp>
      <p:sp>
        <p:nvSpPr>
          <p:cNvPr id="3" name="Text Placeholder 2"/>
          <p:cNvSpPr>
            <a:spLocks noGrp="1"/>
          </p:cNvSpPr>
          <p:nvPr>
            <p:ph type="body" idx="1"/>
          </p:nvPr>
        </p:nvSpPr>
        <p:spPr>
          <a:xfrm>
            <a:off x="1141810" y="3175000"/>
            <a:ext cx="6858000" cy="9525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12/28/2014</a:t>
            </a:fld>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xmlns=""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005840" y="1584960"/>
            <a:ext cx="3429000" cy="343662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4709160" y="1584960"/>
            <a:ext cx="3429000" cy="343662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9DD7D43D-6574-4C7B-808D-C6C12215A4D4}" type="datetimeFigureOut">
              <a:rPr lang="en-US"/>
              <a:pPr/>
              <a:t>12/28/2014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0ECE5F2-81AA-4605-B028-6FBA391056AF}" type="slidenum">
              <a:rPr/>
              <a:pPr/>
              <a:t>‹#›</a:t>
            </a:fld>
            <a:endParaRPr/>
          </a:p>
        </p:txBody>
      </p:sp>
    </p:spTree>
    <p:extLst>
      <p:ext uri="{BB962C8B-B14F-4D97-AF65-F5344CB8AC3E}">
        <p14:creationId xmlns:p14="http://schemas.microsoft.com/office/powerpoint/2010/main" xmlns="" val="31170784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Text Placeholder 2"/>
          <p:cNvSpPr>
            <a:spLocks noGrp="1"/>
          </p:cNvSpPr>
          <p:nvPr>
            <p:ph type="body" idx="1"/>
          </p:nvPr>
        </p:nvSpPr>
        <p:spPr>
          <a:xfrm>
            <a:off x="1005840" y="1531220"/>
            <a:ext cx="3429000" cy="638823"/>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005840" y="2283945"/>
            <a:ext cx="3429000" cy="274070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4709160" y="1531220"/>
            <a:ext cx="3429000" cy="638823"/>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4709160" y="2283945"/>
            <a:ext cx="3429000" cy="274070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9E583DDF-CA54-461A-A486-592D2374C532}" type="datetimeFigureOut">
              <a:rPr lang="en-US"/>
              <a:pPr/>
              <a:t>12/28/2014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4057080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9E583DDF-CA54-461A-A486-592D2374C532}" type="datetimeFigureOut">
              <a:rPr lang="en-US"/>
              <a:pPr/>
              <a:t>12/28/2014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8420110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12/28/2014</a:t>
            </a:fld>
            <a:endParaRPr/>
          </a:p>
        </p:txBody>
      </p:sp>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xmlns="" val="25590039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09" y="1968501"/>
            <a:ext cx="2400300" cy="1658938"/>
          </a:xfrm>
        </p:spPr>
        <p:txBody>
          <a:bodyPr anchor="b">
            <a:normAutofit/>
          </a:bodyPr>
          <a:lstStyle>
            <a:lvl1pPr>
              <a:defRPr sz="3400" b="0"/>
            </a:lvl1pPr>
          </a:lstStyle>
          <a:p>
            <a:r>
              <a:rPr/>
              <a:t>Click to edit Master title style</a:t>
            </a:r>
          </a:p>
        </p:txBody>
      </p:sp>
      <p:sp>
        <p:nvSpPr>
          <p:cNvPr id="3" name="Content Placeholder 2"/>
          <p:cNvSpPr>
            <a:spLocks noGrp="1"/>
          </p:cNvSpPr>
          <p:nvPr>
            <p:ph idx="1"/>
          </p:nvPr>
        </p:nvSpPr>
        <p:spPr>
          <a:xfrm>
            <a:off x="3370660" y="571500"/>
            <a:ext cx="5429251"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570309" y="3639423"/>
            <a:ext cx="2400300" cy="1351677"/>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12/28/2014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xmlns="" val="14359466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190" y="5486400"/>
            <a:ext cx="9141620" cy="2286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190" y="5486400"/>
            <a:ext cx="9141620" cy="38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05840" y="389467"/>
            <a:ext cx="7132320" cy="1027853"/>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005840" y="1584961"/>
            <a:ext cx="7132320" cy="3439689"/>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a:t>
            </a:r>
            <a:r>
              <a:rPr dirty="0" smtClean="0"/>
              <a:t>level</a:t>
            </a:r>
            <a:endParaRPr dirty="0"/>
          </a:p>
        </p:txBody>
      </p:sp>
      <p:sp>
        <p:nvSpPr>
          <p:cNvPr id="4" name="Date Placeholder 3"/>
          <p:cNvSpPr>
            <a:spLocks noGrp="1"/>
          </p:cNvSpPr>
          <p:nvPr>
            <p:ph type="dt" sz="half" idx="2"/>
          </p:nvPr>
        </p:nvSpPr>
        <p:spPr>
          <a:xfrm>
            <a:off x="6656832" y="5501640"/>
            <a:ext cx="720090" cy="198120"/>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en-US"/>
              <a:pPr/>
              <a:t>12/28/2014</a:t>
            </a:fld>
            <a:endParaRPr/>
          </a:p>
        </p:txBody>
      </p:sp>
      <p:sp>
        <p:nvSpPr>
          <p:cNvPr id="5" name="Footer Placeholder 4"/>
          <p:cNvSpPr>
            <a:spLocks noGrp="1"/>
          </p:cNvSpPr>
          <p:nvPr>
            <p:ph type="ftr" sz="quarter" idx="3"/>
          </p:nvPr>
        </p:nvSpPr>
        <p:spPr>
          <a:xfrm>
            <a:off x="1005840" y="5501640"/>
            <a:ext cx="5369814" cy="198120"/>
          </a:xfrm>
          <a:prstGeom prst="rect">
            <a:avLst/>
          </a:prstGeom>
        </p:spPr>
        <p:txBody>
          <a:bodyPr vert="horz" lIns="91440" tIns="45720" rIns="91440" bIns="45720" rtlCol="0" anchor="ctr"/>
          <a:lstStyle>
            <a:lvl1pPr algn="l">
              <a:defRPr sz="800" cap="all" baseline="0">
                <a:solidFill>
                  <a:schemeClr val="bg2"/>
                </a:solidFill>
              </a:defRPr>
            </a:lvl1pPr>
          </a:lstStyle>
          <a:p>
            <a:endParaRPr/>
          </a:p>
        </p:txBody>
      </p:sp>
      <p:sp>
        <p:nvSpPr>
          <p:cNvPr id="6" name="Slide Number Placeholder 5"/>
          <p:cNvSpPr>
            <a:spLocks noGrp="1"/>
          </p:cNvSpPr>
          <p:nvPr>
            <p:ph type="sldNum" sz="quarter" idx="4"/>
          </p:nvPr>
        </p:nvSpPr>
        <p:spPr>
          <a:xfrm>
            <a:off x="7658100" y="5501640"/>
            <a:ext cx="480060" cy="198120"/>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a:pPr/>
              <a:t>‹#›</a:t>
            </a:fld>
            <a:endParaRPr/>
          </a:p>
        </p:txBody>
      </p:sp>
    </p:spTree>
    <p:extLst>
      <p:ext uri="{BB962C8B-B14F-4D97-AF65-F5344CB8AC3E}">
        <p14:creationId xmlns:p14="http://schemas.microsoft.com/office/powerpoint/2010/main" xmlns=""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9" y="4087587"/>
            <a:ext cx="6858002" cy="952500"/>
          </a:xfrm>
        </p:spPr>
        <p:txBody>
          <a:bodyPr>
            <a:normAutofit fontScale="90000"/>
          </a:bodyPr>
          <a:lstStyle/>
          <a:p>
            <a:r>
              <a:rPr lang="en-US" dirty="0" smtClean="0"/>
              <a:t>“Things Hoped For”:</a:t>
            </a:r>
            <a:br>
              <a:rPr lang="en-US" dirty="0" smtClean="0"/>
            </a:br>
            <a:r>
              <a:rPr lang="en-US" sz="3200" dirty="0" smtClean="0"/>
              <a:t>Our Resurrection</a:t>
            </a:r>
            <a:endParaRPr lang="en-US" dirty="0"/>
          </a:p>
        </p:txBody>
      </p:sp>
      <p:sp>
        <p:nvSpPr>
          <p:cNvPr id="4" name="Subtitle 3"/>
          <p:cNvSpPr>
            <a:spLocks noGrp="1"/>
          </p:cNvSpPr>
          <p:nvPr>
            <p:ph type="subTitle" idx="1"/>
          </p:nvPr>
        </p:nvSpPr>
        <p:spPr>
          <a:xfrm>
            <a:off x="1141810" y="5083628"/>
            <a:ext cx="6858002" cy="504372"/>
          </a:xfrm>
        </p:spPr>
        <p:txBody>
          <a:bodyPr/>
          <a:lstStyle/>
          <a:p>
            <a:r>
              <a:rPr lang="en-US" dirty="0" smtClean="0"/>
              <a:t>December 28, 2014</a:t>
            </a:r>
            <a:endParaRPr lang="en-US" dirty="0"/>
          </a:p>
        </p:txBody>
      </p:sp>
    </p:spTree>
    <p:extLst>
      <p:ext uri="{BB962C8B-B14F-4D97-AF65-F5344CB8AC3E}">
        <p14:creationId xmlns="" xmlns:p14="http://schemas.microsoft.com/office/powerpoint/2010/main" val="27988093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a:bodyPr>
          <a:lstStyle/>
          <a:p>
            <a:pPr algn="ctr">
              <a:buNone/>
            </a:pPr>
            <a:r>
              <a:rPr lang="en-US" sz="3200" b="1" dirty="0" smtClean="0"/>
              <a:t>John 5:28-29</a:t>
            </a:r>
          </a:p>
          <a:p>
            <a:pPr algn="ctr">
              <a:buNone/>
            </a:pPr>
            <a:r>
              <a:rPr lang="en-CA" sz="3200" baseline="30000" dirty="0" smtClean="0"/>
              <a:t>28 </a:t>
            </a:r>
            <a:r>
              <a:rPr lang="en-CA" sz="3200" dirty="0" smtClean="0"/>
              <a:t>Do not be amazed at this, for a time is coming when all who are in their graves will hear his voice </a:t>
            </a:r>
            <a:r>
              <a:rPr lang="en-CA" sz="3200" baseline="30000" dirty="0" smtClean="0"/>
              <a:t>29 </a:t>
            </a:r>
            <a:r>
              <a:rPr lang="en-CA" sz="3200" dirty="0" smtClean="0"/>
              <a:t>and come out—those who have done what is good will rise to live, and those who have done what is evil will rise to be condemned.</a:t>
            </a:r>
            <a:endParaRPr lang="en-US" sz="3200" b="1" dirty="0" smtClean="0"/>
          </a:p>
        </p:txBody>
      </p:sp>
      <p:sp>
        <p:nvSpPr>
          <p:cNvPr id="9"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967" y="141514"/>
            <a:ext cx="3396343" cy="5410200"/>
          </a:xfrm>
        </p:spPr>
        <p:txBody>
          <a:bodyPr anchor="ctr"/>
          <a:lstStyle/>
          <a:p>
            <a:pPr algn="ctr"/>
            <a:r>
              <a:rPr lang="en-US" dirty="0" smtClean="0"/>
              <a:t>He has </a:t>
            </a:r>
            <a:r>
              <a:rPr lang="en-US" b="1" dirty="0" smtClean="0"/>
              <a:t>power</a:t>
            </a:r>
            <a:br>
              <a:rPr lang="en-US" b="1" dirty="0" smtClean="0"/>
            </a:br>
            <a:r>
              <a:rPr lang="en-US" dirty="0" smtClean="0"/>
              <a:t>to raise us.</a:t>
            </a:r>
            <a:br>
              <a:rPr lang="en-US" dirty="0" smtClean="0"/>
            </a:br>
            <a:r>
              <a:rPr lang="en-US" dirty="0" smtClean="0"/>
              <a:t/>
            </a:r>
            <a:br>
              <a:rPr lang="en-US" dirty="0" smtClean="0"/>
            </a:br>
            <a:r>
              <a:rPr lang="en-US" dirty="0" smtClean="0"/>
              <a:t>He has a </a:t>
            </a:r>
            <a:r>
              <a:rPr lang="en-US" b="1" dirty="0" smtClean="0"/>
              <a:t>plan</a:t>
            </a:r>
            <a:r>
              <a:rPr lang="en-US" dirty="0" smtClean="0"/>
              <a:t/>
            </a:r>
            <a:br>
              <a:rPr lang="en-US" dirty="0" smtClean="0"/>
            </a:br>
            <a:r>
              <a:rPr lang="en-US" dirty="0" smtClean="0"/>
              <a:t>to raise us.</a:t>
            </a:r>
            <a:endParaRPr lang="en-US" dirty="0"/>
          </a:p>
        </p:txBody>
      </p:sp>
      <p:pic>
        <p:nvPicPr>
          <p:cNvPr id="7" name="Picture Placeholder 6" descr="empty-tomb-03.jpg"/>
          <p:cNvPicPr>
            <a:picLocks noGrp="1" noChangeAspect="1"/>
          </p:cNvPicPr>
          <p:nvPr>
            <p:ph type="pic" idx="1"/>
          </p:nvPr>
        </p:nvPicPr>
        <p:blipFill>
          <a:blip r:embed="rId2" cstate="print"/>
          <a:srcRect l="20000" r="20000"/>
          <a:stretch>
            <a:fillRect/>
          </a:stretch>
        </p:blipFill>
        <p:spPr/>
      </p:pic>
    </p:spTree>
    <p:extLst>
      <p:ext uri="{BB962C8B-B14F-4D97-AF65-F5344CB8AC3E}">
        <p14:creationId xmlns:p14="http://schemas.microsoft.com/office/powerpoint/2010/main" xmlns="" val="158548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a:bodyPr>
          <a:lstStyle/>
          <a:p>
            <a:pPr algn="ctr">
              <a:buNone/>
            </a:pPr>
            <a:r>
              <a:rPr lang="en-US" sz="3200" b="1" dirty="0" smtClean="0"/>
              <a:t>1 Corinthians 6:14</a:t>
            </a:r>
          </a:p>
          <a:p>
            <a:pPr algn="ctr">
              <a:buNone/>
            </a:pPr>
            <a:r>
              <a:rPr lang="en-CA" sz="3200" baseline="30000" dirty="0" smtClean="0"/>
              <a:t>14 </a:t>
            </a:r>
            <a:r>
              <a:rPr lang="en-CA" sz="3200" dirty="0" smtClean="0"/>
              <a:t>By his power God raised the Lord from the dead, and he will raise us also.</a:t>
            </a:r>
            <a:endParaRPr lang="en-US" sz="3200" b="1" dirty="0" smtClean="0"/>
          </a:p>
        </p:txBody>
      </p:sp>
      <p:sp>
        <p:nvSpPr>
          <p:cNvPr id="7"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fontScale="92500" lnSpcReduction="20000"/>
          </a:bodyPr>
          <a:lstStyle/>
          <a:p>
            <a:pPr algn="ctr">
              <a:buNone/>
            </a:pPr>
            <a:r>
              <a:rPr lang="en-US" sz="3200" b="1" dirty="0" smtClean="0"/>
              <a:t>1 Corinthians 15:20-23</a:t>
            </a:r>
          </a:p>
          <a:p>
            <a:pPr algn="ctr">
              <a:buNone/>
            </a:pPr>
            <a:r>
              <a:rPr lang="en-CA" sz="3200" baseline="30000" dirty="0" smtClean="0"/>
              <a:t>20 </a:t>
            </a:r>
            <a:r>
              <a:rPr lang="en-CA" sz="3200" dirty="0" smtClean="0"/>
              <a:t>But Christ has indeed been raised from the dead, the </a:t>
            </a:r>
            <a:r>
              <a:rPr lang="en-CA" sz="3200" dirty="0" err="1" smtClean="0"/>
              <a:t>firstfruits</a:t>
            </a:r>
            <a:r>
              <a:rPr lang="en-CA" sz="3200" dirty="0" smtClean="0"/>
              <a:t> of those who have fallen asleep. </a:t>
            </a:r>
            <a:r>
              <a:rPr lang="en-CA" sz="3200" baseline="30000" dirty="0" smtClean="0"/>
              <a:t>21 </a:t>
            </a:r>
            <a:r>
              <a:rPr lang="en-CA" sz="3200" dirty="0" smtClean="0"/>
              <a:t>For since death came through a man, the resurrection of the dead comes also through a man. </a:t>
            </a:r>
            <a:r>
              <a:rPr lang="en-CA" sz="3200" baseline="30000" dirty="0" smtClean="0"/>
              <a:t>22 </a:t>
            </a:r>
            <a:r>
              <a:rPr lang="en-CA" sz="3200" dirty="0" smtClean="0"/>
              <a:t>For as in Adam all die, so in Christ all will be made alive. </a:t>
            </a:r>
            <a:r>
              <a:rPr lang="en-CA" sz="3200" baseline="30000" dirty="0" smtClean="0"/>
              <a:t>23 </a:t>
            </a:r>
            <a:r>
              <a:rPr lang="en-CA" sz="3200" dirty="0" smtClean="0"/>
              <a:t>But each in turn: Christ, the </a:t>
            </a:r>
            <a:r>
              <a:rPr lang="en-CA" sz="3200" dirty="0" err="1" smtClean="0"/>
              <a:t>firstfruits</a:t>
            </a:r>
            <a:r>
              <a:rPr lang="en-CA" sz="3200" dirty="0" smtClean="0"/>
              <a:t>; then, when he comes, those who belong to him.</a:t>
            </a:r>
            <a:endParaRPr lang="en-US" sz="3200" b="1" dirty="0" smtClean="0"/>
          </a:p>
        </p:txBody>
      </p:sp>
      <p:sp>
        <p:nvSpPr>
          <p:cNvPr id="7"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fontScale="40000" lnSpcReduction="20000"/>
          </a:bodyPr>
          <a:lstStyle/>
          <a:p>
            <a:pPr algn="ctr">
              <a:buNone/>
            </a:pPr>
            <a:r>
              <a:rPr lang="en-US" sz="5100" b="1" dirty="0" smtClean="0"/>
              <a:t>1 Thessalonians 4:14-18</a:t>
            </a:r>
          </a:p>
          <a:p>
            <a:pPr algn="ctr">
              <a:lnSpc>
                <a:spcPct val="120000"/>
              </a:lnSpc>
              <a:buNone/>
            </a:pPr>
            <a:r>
              <a:rPr lang="en-CA" sz="4400" baseline="30000" dirty="0" smtClean="0"/>
              <a:t>14 </a:t>
            </a:r>
            <a:r>
              <a:rPr lang="en-CA" sz="4400" dirty="0" smtClean="0"/>
              <a:t>For we believe that Jesus died and rose again, and so we believe that God will bring with Jesus those who have fallen asleep in him. </a:t>
            </a:r>
            <a:r>
              <a:rPr lang="en-CA" sz="4400" baseline="30000" dirty="0" smtClean="0"/>
              <a:t>15 </a:t>
            </a:r>
            <a:r>
              <a:rPr lang="en-CA" sz="4400" dirty="0" smtClean="0"/>
              <a:t>According to the Lord’s word, we tell you that we who are still alive, who are left until the coming of the Lord, will certainly not precede those who have fallen asleep. </a:t>
            </a:r>
            <a:r>
              <a:rPr lang="en-CA" sz="4400" baseline="30000" dirty="0" smtClean="0"/>
              <a:t>16 </a:t>
            </a:r>
            <a:r>
              <a:rPr lang="en-CA" sz="4400" dirty="0" smtClean="0"/>
              <a:t>For the Lord himself will come down from heaven, with a loud command, with the voice of the archangel and with the trumpet call of God, and the dead in Christ will rise first. </a:t>
            </a:r>
            <a:r>
              <a:rPr lang="en-CA" sz="4400" baseline="30000" dirty="0" smtClean="0"/>
              <a:t>17 </a:t>
            </a:r>
            <a:r>
              <a:rPr lang="en-CA" sz="4400" dirty="0" smtClean="0"/>
              <a:t>After that, we who are still alive and are left will be caught up together with them in the clouds to meet the Lord in the air. And so we will be with the Lord forever. </a:t>
            </a:r>
            <a:r>
              <a:rPr lang="en-CA" sz="4400" baseline="30000" dirty="0" smtClean="0"/>
              <a:t>18 </a:t>
            </a:r>
            <a:r>
              <a:rPr lang="en-CA" sz="4400" dirty="0" smtClean="0"/>
              <a:t>Therefore encourage one another with these words.</a:t>
            </a:r>
            <a:endParaRPr lang="en-US" sz="4400" b="1" dirty="0" smtClean="0"/>
          </a:p>
        </p:txBody>
      </p:sp>
      <p:sp>
        <p:nvSpPr>
          <p:cNvPr id="8"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r>
              <a:rPr lang="en-US" sz="3200" dirty="0" smtClean="0"/>
              <a:t> </a:t>
            </a: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Because He Lives</a:t>
            </a:r>
            <a:endParaRPr lang="en-US" dirty="0"/>
          </a:p>
        </p:txBody>
      </p:sp>
      <p:sp>
        <p:nvSpPr>
          <p:cNvPr id="4" name="Subtitle 3"/>
          <p:cNvSpPr>
            <a:spLocks noGrp="1"/>
          </p:cNvSpPr>
          <p:nvPr>
            <p:ph type="subTitle" idx="1"/>
          </p:nvPr>
        </p:nvSpPr>
        <p:spPr/>
        <p:txBody>
          <a:bodyPr>
            <a:normAutofit/>
          </a:bodyPr>
          <a:lstStyle/>
          <a:p>
            <a:r>
              <a:rPr lang="en-US" sz="3600" dirty="0" smtClean="0"/>
              <a:t>we know our </a:t>
            </a:r>
            <a:r>
              <a:rPr lang="en-US" sz="3600" b="1" dirty="0" smtClean="0"/>
              <a:t>life</a:t>
            </a:r>
            <a:r>
              <a:rPr lang="en-US" sz="3600" dirty="0" smtClean="0"/>
              <a:t> is in God’s hands.</a:t>
            </a:r>
            <a:endParaRPr lang="en-US" sz="3600" dirty="0"/>
          </a:p>
        </p:txBody>
      </p:sp>
    </p:spTree>
    <p:extLst>
      <p:ext uri="{BB962C8B-B14F-4D97-AF65-F5344CB8AC3E}">
        <p14:creationId xmlns:p14="http://schemas.microsoft.com/office/powerpoint/2010/main" xmlns="" val="2798809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Verse 2</a:t>
            </a:r>
            <a:endParaRPr lang="en-US" b="1" dirty="0"/>
          </a:p>
        </p:txBody>
      </p:sp>
      <p:sp>
        <p:nvSpPr>
          <p:cNvPr id="14" name="Content Placeholder 13"/>
          <p:cNvSpPr>
            <a:spLocks noGrp="1"/>
          </p:cNvSpPr>
          <p:nvPr>
            <p:ph idx="1"/>
          </p:nvPr>
        </p:nvSpPr>
        <p:spPr/>
        <p:txBody>
          <a:bodyPr>
            <a:normAutofit lnSpcReduction="10000"/>
          </a:bodyPr>
          <a:lstStyle/>
          <a:p>
            <a:pPr>
              <a:buNone/>
            </a:pPr>
            <a:r>
              <a:rPr lang="en-US" sz="3200" dirty="0" smtClean="0"/>
              <a:t>“How sweet to hold a newborn baby,</a:t>
            </a:r>
          </a:p>
          <a:p>
            <a:pPr>
              <a:buNone/>
            </a:pPr>
            <a:r>
              <a:rPr lang="en-US" sz="3200" dirty="0" smtClean="0"/>
              <a:t>  And feel the pride and joy he gives;</a:t>
            </a:r>
          </a:p>
          <a:p>
            <a:pPr>
              <a:buNone/>
            </a:pPr>
            <a:r>
              <a:rPr lang="en-US" sz="3200" dirty="0" smtClean="0"/>
              <a:t>  But greater still, the calm assurance,</a:t>
            </a:r>
          </a:p>
          <a:p>
            <a:pPr>
              <a:buNone/>
            </a:pPr>
            <a:r>
              <a:rPr lang="en-US" sz="3200" dirty="0" smtClean="0"/>
              <a:t>  This child can face uncertain days because He lives.”</a:t>
            </a:r>
          </a:p>
          <a:p>
            <a:pPr algn="r">
              <a:buNone/>
            </a:pPr>
            <a:r>
              <a:rPr lang="en-US" sz="2200" dirty="0" smtClean="0"/>
              <a:t>- William and Gloria Gaither</a:t>
            </a:r>
            <a:endParaRPr lang="en-US" sz="2200" dirty="0"/>
          </a:p>
        </p:txBody>
      </p:sp>
    </p:spTree>
    <p:extLst>
      <p:ext uri="{BB962C8B-B14F-4D97-AF65-F5344CB8AC3E}">
        <p14:creationId xmlns:p14="http://schemas.microsoft.com/office/powerpoint/2010/main" xmlns="" val="14959550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967" y="141514"/>
            <a:ext cx="3396343" cy="5410200"/>
          </a:xfrm>
        </p:spPr>
        <p:txBody>
          <a:bodyPr anchor="ctr"/>
          <a:lstStyle/>
          <a:p>
            <a:pPr algn="ctr"/>
            <a:r>
              <a:rPr lang="en-US" b="1" dirty="0" smtClean="0"/>
              <a:t>Job 14:1</a:t>
            </a:r>
            <a:r>
              <a:rPr lang="en-US" dirty="0" smtClean="0"/>
              <a:t/>
            </a:r>
            <a:br>
              <a:rPr lang="en-US" dirty="0" smtClean="0"/>
            </a:br>
            <a:r>
              <a:rPr lang="en-US" dirty="0" smtClean="0"/>
              <a:t/>
            </a:r>
            <a:br>
              <a:rPr lang="en-US" dirty="0" smtClean="0"/>
            </a:br>
            <a:r>
              <a:rPr lang="en-US" dirty="0" smtClean="0"/>
              <a:t>“Man who is born of woman is of few days and full of trouble.”</a:t>
            </a:r>
            <a:endParaRPr lang="en-US" dirty="0"/>
          </a:p>
        </p:txBody>
      </p:sp>
      <p:pic>
        <p:nvPicPr>
          <p:cNvPr id="8" name="Picture Placeholder 7" descr="US_Navy_101219-N-1079B-430_Lt__Cmdr__Mike_Beaty,_a_pilot_assigned_to_Strike_Fighter_Squadron_(VFA)_32,_embraces_his_newborn_baby_for_the_first_time.jpg"/>
          <p:cNvPicPr>
            <a:picLocks noGrp="1" noChangeAspect="1"/>
          </p:cNvPicPr>
          <p:nvPr>
            <p:ph type="pic" idx="1"/>
          </p:nvPr>
        </p:nvPicPr>
        <p:blipFill>
          <a:blip r:embed="rId2" cstate="print"/>
          <a:srcRect t="8472" b="8472"/>
          <a:stretch>
            <a:fillRect/>
          </a:stretch>
        </p:blipFill>
        <p:spPr/>
      </p:pic>
    </p:spTree>
    <p:extLst>
      <p:ext uri="{BB962C8B-B14F-4D97-AF65-F5344CB8AC3E}">
        <p14:creationId xmlns:p14="http://schemas.microsoft.com/office/powerpoint/2010/main" xmlns="" val="158548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lnSpcReduction="10000"/>
          </a:bodyPr>
          <a:lstStyle/>
          <a:p>
            <a:pPr algn="ctr">
              <a:buNone/>
            </a:pPr>
            <a:r>
              <a:rPr lang="en-US" sz="3200" b="1" dirty="0" smtClean="0"/>
              <a:t>Acts 2:23-24</a:t>
            </a:r>
          </a:p>
          <a:p>
            <a:pPr algn="ctr">
              <a:buNone/>
            </a:pPr>
            <a:r>
              <a:rPr lang="en-CA" sz="3200" baseline="30000" dirty="0" smtClean="0"/>
              <a:t>23 </a:t>
            </a:r>
            <a:r>
              <a:rPr lang="en-CA" sz="3200" dirty="0" smtClean="0"/>
              <a:t>This man was handed over to you by God’s deliberate plan and foreknowledge; and you, with the help of wicked men,</a:t>
            </a:r>
            <a:r>
              <a:rPr lang="en-CA" sz="3200" baseline="30000" dirty="0" smtClean="0"/>
              <a:t> </a:t>
            </a:r>
            <a:r>
              <a:rPr lang="en-CA" sz="3200" dirty="0" smtClean="0"/>
              <a:t>put him to death by nailing him to the cross. </a:t>
            </a:r>
            <a:r>
              <a:rPr lang="en-CA" sz="3200" baseline="30000" dirty="0" smtClean="0"/>
              <a:t>24 </a:t>
            </a:r>
            <a:r>
              <a:rPr lang="en-CA" sz="3200" dirty="0" smtClean="0"/>
              <a:t>But God raised him from the dead, freeing him from the agony of death, because it was impossible for death to keep its hold on him.</a:t>
            </a:r>
            <a:endParaRPr lang="en-US" sz="3200" b="1" dirty="0" smtClean="0"/>
          </a:p>
        </p:txBody>
      </p:sp>
      <p:sp>
        <p:nvSpPr>
          <p:cNvPr id="7"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r>
              <a:rPr lang="en-US" sz="3200" dirty="0" smtClean="0"/>
              <a:t> Because He lives, we know our </a:t>
            </a:r>
            <a:r>
              <a:rPr lang="en-US" sz="3200" b="1" dirty="0" smtClean="0"/>
              <a:t>life</a:t>
            </a:r>
            <a:r>
              <a:rPr lang="en-US" sz="3200" dirty="0" smtClean="0"/>
              <a:t> is in God’s hands.</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lnSpcReduction="10000"/>
          </a:bodyPr>
          <a:lstStyle/>
          <a:p>
            <a:pPr algn="ctr">
              <a:buNone/>
            </a:pPr>
            <a:r>
              <a:rPr lang="en-US" sz="2400" b="1" dirty="0" smtClean="0"/>
              <a:t>2 Corinthians 4:7-11</a:t>
            </a:r>
          </a:p>
          <a:p>
            <a:pPr algn="ctr">
              <a:lnSpc>
                <a:spcPct val="120000"/>
              </a:lnSpc>
              <a:buNone/>
            </a:pPr>
            <a:r>
              <a:rPr lang="en-CA" sz="2100" dirty="0" smtClean="0"/>
              <a:t> </a:t>
            </a:r>
            <a:r>
              <a:rPr lang="en-CA" sz="2100" baseline="30000" dirty="0" smtClean="0"/>
              <a:t>7 </a:t>
            </a:r>
            <a:r>
              <a:rPr lang="en-CA" sz="2100" dirty="0" smtClean="0"/>
              <a:t>But we have this treasure in jars of clay to show that this all-surpassing power is from God and not from us. </a:t>
            </a:r>
            <a:r>
              <a:rPr lang="en-CA" sz="2100" baseline="30000" dirty="0" smtClean="0"/>
              <a:t>8 </a:t>
            </a:r>
            <a:r>
              <a:rPr lang="en-CA" sz="2100" dirty="0" smtClean="0"/>
              <a:t>We are hard pressed on every side, but not crushed; perplexed, but not in despair; </a:t>
            </a:r>
            <a:r>
              <a:rPr lang="en-CA" sz="2100" baseline="30000" dirty="0" smtClean="0"/>
              <a:t>9 </a:t>
            </a:r>
            <a:r>
              <a:rPr lang="en-CA" sz="2100" dirty="0" smtClean="0"/>
              <a:t>persecuted, but not abandoned; struck down, but not destroyed. </a:t>
            </a:r>
            <a:r>
              <a:rPr lang="en-CA" sz="2100" baseline="30000" dirty="0" smtClean="0"/>
              <a:t>10 </a:t>
            </a:r>
            <a:r>
              <a:rPr lang="en-CA" sz="2100" dirty="0" smtClean="0"/>
              <a:t>We always carry around in our body the death of Jesus, so that the life of Jesus may also be revealed in our body.      </a:t>
            </a:r>
            <a:r>
              <a:rPr lang="en-CA" sz="2100" baseline="30000" dirty="0" smtClean="0"/>
              <a:t>11 </a:t>
            </a:r>
            <a:r>
              <a:rPr lang="en-CA" sz="2100" dirty="0" smtClean="0"/>
              <a:t>For we who are alive are always being given over to death for Jesus’ sake, so that his life may also be revealed in our mortal body.</a:t>
            </a:r>
            <a:endParaRPr lang="en-US" sz="2100" b="1" dirty="0" smtClean="0"/>
          </a:p>
        </p:txBody>
      </p:sp>
      <p:sp>
        <p:nvSpPr>
          <p:cNvPr id="8"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r>
              <a:rPr lang="en-US" sz="3200" dirty="0" smtClean="0"/>
              <a:t> Because He lives, we know our </a:t>
            </a:r>
            <a:r>
              <a:rPr lang="en-US" sz="3200" b="1" dirty="0" smtClean="0"/>
              <a:t>life</a:t>
            </a:r>
            <a:r>
              <a:rPr lang="en-US" sz="3200" dirty="0" smtClean="0"/>
              <a:t> is in God’s hands.</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1  Peter 3:14-15</a:t>
            </a:r>
            <a:endParaRPr lang="en-US" b="1" dirty="0"/>
          </a:p>
        </p:txBody>
      </p:sp>
      <p:sp>
        <p:nvSpPr>
          <p:cNvPr id="14" name="Content Placeholder 13"/>
          <p:cNvSpPr>
            <a:spLocks noGrp="1"/>
          </p:cNvSpPr>
          <p:nvPr>
            <p:ph idx="1"/>
          </p:nvPr>
        </p:nvSpPr>
        <p:spPr/>
        <p:txBody>
          <a:bodyPr>
            <a:normAutofit fontScale="92500"/>
          </a:bodyPr>
          <a:lstStyle/>
          <a:p>
            <a:pPr>
              <a:buNone/>
            </a:pPr>
            <a:r>
              <a:rPr lang="en-CA" sz="3200" dirty="0" smtClean="0"/>
              <a:t>“But even if you should suffer for righteousness' sake, you will be blessed. Have no fear of them, nor be troubled, but in your hearts honor Christ the Lord as holy, always being prepared to make a defense to anyone who asks you for a reason for the </a:t>
            </a:r>
            <a:r>
              <a:rPr lang="en-CA" sz="3200" b="1" dirty="0" smtClean="0"/>
              <a:t>hope</a:t>
            </a:r>
            <a:r>
              <a:rPr lang="en-CA" sz="3200" dirty="0" smtClean="0"/>
              <a:t> that is in you; yet do it with gentleness and respect,”</a:t>
            </a:r>
            <a:endParaRPr lang="en-US" sz="2200" dirty="0"/>
          </a:p>
        </p:txBody>
      </p:sp>
    </p:spTree>
    <p:extLst>
      <p:ext uri="{BB962C8B-B14F-4D97-AF65-F5344CB8AC3E}">
        <p14:creationId xmlns="" xmlns:p14="http://schemas.microsoft.com/office/powerpoint/2010/main" val="14959550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fontScale="92500" lnSpcReduction="10000"/>
          </a:bodyPr>
          <a:lstStyle/>
          <a:p>
            <a:pPr algn="ctr">
              <a:buNone/>
            </a:pPr>
            <a:r>
              <a:rPr lang="en-US" sz="3200" b="1" dirty="0" smtClean="0"/>
              <a:t>2 Corinthians 4:13-14</a:t>
            </a:r>
          </a:p>
          <a:p>
            <a:pPr algn="ctr">
              <a:buNone/>
            </a:pPr>
            <a:r>
              <a:rPr lang="en-CA" sz="3200" baseline="30000" dirty="0" smtClean="0"/>
              <a:t>13 </a:t>
            </a:r>
            <a:r>
              <a:rPr lang="en-CA" sz="3200" dirty="0" smtClean="0"/>
              <a:t>It is written: “I believed; therefore I have spoken.”</a:t>
            </a:r>
            <a:r>
              <a:rPr lang="en-CA" sz="3200" baseline="30000" dirty="0" smtClean="0"/>
              <a:t> </a:t>
            </a:r>
            <a:r>
              <a:rPr lang="en-CA" sz="3200" dirty="0" smtClean="0"/>
              <a:t>Since we have that same spirit of faith, we also believe and therefore speak, </a:t>
            </a:r>
            <a:r>
              <a:rPr lang="en-CA" sz="3200" baseline="30000" dirty="0" smtClean="0"/>
              <a:t>14 </a:t>
            </a:r>
            <a:r>
              <a:rPr lang="en-CA" sz="3200" dirty="0" smtClean="0"/>
              <a:t>because we know that the one who raised the Lord Jesus from the dead will also raise us with Jesus and present us with you to himself.</a:t>
            </a:r>
          </a:p>
          <a:p>
            <a:pPr algn="ctr">
              <a:buNone/>
            </a:pPr>
            <a:r>
              <a:rPr lang="en-CA" sz="3200" b="1" i="1" dirty="0" smtClean="0"/>
              <a:t>(see Psalm 116)</a:t>
            </a:r>
            <a:endParaRPr lang="en-US" sz="3200" b="1" i="1" dirty="0" smtClean="0"/>
          </a:p>
        </p:txBody>
      </p:sp>
      <p:sp>
        <p:nvSpPr>
          <p:cNvPr id="7"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r>
              <a:rPr lang="en-US" sz="3200" dirty="0" smtClean="0"/>
              <a:t> Because He lives, we know our </a:t>
            </a:r>
            <a:r>
              <a:rPr lang="en-US" sz="3200" b="1" dirty="0" smtClean="0"/>
              <a:t>life</a:t>
            </a:r>
            <a:r>
              <a:rPr lang="en-US" sz="3200" dirty="0" smtClean="0"/>
              <a:t> is in God’s hands.</a:t>
            </a:r>
            <a:br>
              <a:rPr lang="en-US" sz="3200" dirty="0" smtClean="0"/>
            </a:b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Because He Lives</a:t>
            </a:r>
            <a:endParaRPr lang="en-US" dirty="0"/>
          </a:p>
        </p:txBody>
      </p:sp>
      <p:sp>
        <p:nvSpPr>
          <p:cNvPr id="4" name="Subtitle 3"/>
          <p:cNvSpPr>
            <a:spLocks noGrp="1"/>
          </p:cNvSpPr>
          <p:nvPr>
            <p:ph type="subTitle" idx="1"/>
          </p:nvPr>
        </p:nvSpPr>
        <p:spPr/>
        <p:txBody>
          <a:bodyPr>
            <a:normAutofit/>
          </a:bodyPr>
          <a:lstStyle/>
          <a:p>
            <a:r>
              <a:rPr lang="en-US" sz="3600" dirty="0" smtClean="0"/>
              <a:t>His tomb is </a:t>
            </a:r>
            <a:r>
              <a:rPr lang="en-US" sz="3600" b="1" dirty="0" smtClean="0"/>
              <a:t>empty</a:t>
            </a:r>
            <a:r>
              <a:rPr lang="en-US" sz="3600" dirty="0" smtClean="0"/>
              <a:t>.</a:t>
            </a:r>
            <a:endParaRPr lang="en-US" sz="3600" dirty="0"/>
          </a:p>
        </p:txBody>
      </p:sp>
    </p:spTree>
    <p:extLst>
      <p:ext uri="{BB962C8B-B14F-4D97-AF65-F5344CB8AC3E}">
        <p14:creationId xmlns:p14="http://schemas.microsoft.com/office/powerpoint/2010/main" xmlns="" val="2798809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Verse 1</a:t>
            </a:r>
            <a:endParaRPr lang="en-US" b="1" dirty="0"/>
          </a:p>
        </p:txBody>
      </p:sp>
      <p:sp>
        <p:nvSpPr>
          <p:cNvPr id="14" name="Content Placeholder 13"/>
          <p:cNvSpPr>
            <a:spLocks noGrp="1"/>
          </p:cNvSpPr>
          <p:nvPr>
            <p:ph idx="1"/>
          </p:nvPr>
        </p:nvSpPr>
        <p:spPr/>
        <p:txBody>
          <a:bodyPr>
            <a:normAutofit lnSpcReduction="10000"/>
          </a:bodyPr>
          <a:lstStyle/>
          <a:p>
            <a:pPr>
              <a:buNone/>
            </a:pPr>
            <a:r>
              <a:rPr lang="en-US" sz="3200" dirty="0" smtClean="0"/>
              <a:t>“God sent His Son, they called Him Jesus,</a:t>
            </a:r>
          </a:p>
          <a:p>
            <a:pPr>
              <a:buNone/>
            </a:pPr>
            <a:r>
              <a:rPr lang="en-US" sz="3200" dirty="0" smtClean="0"/>
              <a:t>  He came to love heal and forgive;</a:t>
            </a:r>
          </a:p>
          <a:p>
            <a:pPr>
              <a:buNone/>
            </a:pPr>
            <a:r>
              <a:rPr lang="en-US" sz="3200" dirty="0" smtClean="0"/>
              <a:t>  He lived and died to buy my pardon,</a:t>
            </a:r>
          </a:p>
          <a:p>
            <a:pPr>
              <a:buNone/>
            </a:pPr>
            <a:r>
              <a:rPr lang="en-US" sz="3200" dirty="0" smtClean="0"/>
              <a:t>  An empty grave is there to prove my Savior lives.”</a:t>
            </a:r>
          </a:p>
          <a:p>
            <a:pPr algn="r">
              <a:buNone/>
            </a:pPr>
            <a:r>
              <a:rPr lang="en-US" sz="2200" dirty="0" smtClean="0"/>
              <a:t>- William and Gloria Gaither</a:t>
            </a:r>
            <a:endParaRPr lang="en-US" sz="2200" dirty="0"/>
          </a:p>
        </p:txBody>
      </p:sp>
    </p:spTree>
    <p:extLst>
      <p:ext uri="{BB962C8B-B14F-4D97-AF65-F5344CB8AC3E}">
        <p14:creationId xmlns:p14="http://schemas.microsoft.com/office/powerpoint/2010/main" xmlns="" val="14959550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0" y="152400"/>
            <a:ext cx="5185954" cy="5410200"/>
          </a:xfrm>
        </p:spPr>
        <p:txBody>
          <a:bodyPr anchor="ctr">
            <a:normAutofit/>
          </a:bodyPr>
          <a:lstStyle/>
          <a:p>
            <a:pPr algn="ctr">
              <a:buNone/>
            </a:pPr>
            <a:r>
              <a:rPr lang="en-US" sz="3200" b="1" dirty="0" smtClean="0"/>
              <a:t>1 Corinthians 15:14</a:t>
            </a:r>
          </a:p>
          <a:p>
            <a:pPr algn="ctr">
              <a:buNone/>
            </a:pPr>
            <a:r>
              <a:rPr lang="en-CA" sz="3200" baseline="30000" dirty="0" smtClean="0"/>
              <a:t>14 </a:t>
            </a:r>
            <a:r>
              <a:rPr lang="en-CA" sz="3200" dirty="0" smtClean="0"/>
              <a:t>And if Christ has not been raised, our preaching is useless and so is your faith.</a:t>
            </a:r>
            <a:endParaRPr lang="en-US" sz="3200" b="1" i="1" dirty="0" smtClean="0"/>
          </a:p>
        </p:txBody>
      </p:sp>
      <p:sp>
        <p:nvSpPr>
          <p:cNvPr id="7" name="Title 1"/>
          <p:cNvSpPr>
            <a:spLocks noGrp="1"/>
          </p:cNvSpPr>
          <p:nvPr>
            <p:ph type="title"/>
          </p:nvPr>
        </p:nvSpPr>
        <p:spPr>
          <a:xfrm>
            <a:off x="2" y="1219200"/>
            <a:ext cx="3664131" cy="3483428"/>
          </a:xfrm>
        </p:spPr>
        <p:txBody>
          <a:bodyPr anchor="t">
            <a:normAutofit fontScale="90000"/>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r>
              <a:rPr lang="en-US" sz="3200" dirty="0" smtClean="0"/>
              <a:t> Because He lives, we know our </a:t>
            </a:r>
            <a:r>
              <a:rPr lang="en-US" sz="3200" b="1" dirty="0" smtClean="0"/>
              <a:t>life</a:t>
            </a:r>
            <a:r>
              <a:rPr lang="en-US" sz="3200" dirty="0" smtClean="0"/>
              <a:t> is in God’s hands.</a:t>
            </a:r>
            <a:br>
              <a:rPr lang="en-US" sz="3200" dirty="0" smtClean="0"/>
            </a:br>
            <a:r>
              <a:rPr lang="en-US" sz="3200" dirty="0" smtClean="0"/>
              <a:t/>
            </a:r>
            <a:br>
              <a:rPr lang="en-US" sz="3200" dirty="0" smtClean="0"/>
            </a:br>
            <a:r>
              <a:rPr lang="en-US" sz="3200" dirty="0" smtClean="0"/>
              <a:t>Because He lives,</a:t>
            </a:r>
            <a:br>
              <a:rPr lang="en-US" sz="3200" dirty="0" smtClean="0"/>
            </a:br>
            <a:r>
              <a:rPr lang="en-US" sz="3200" dirty="0" smtClean="0"/>
              <a:t>His tomb is </a:t>
            </a:r>
            <a:r>
              <a:rPr lang="en-US" sz="3200" b="1" dirty="0" smtClean="0"/>
              <a:t>empty.</a:t>
            </a:r>
            <a:r>
              <a:rPr lang="en-US" sz="3200" dirty="0" smtClean="0"/>
              <a:t> </a:t>
            </a:r>
            <a:endParaRPr lang="en-US" sz="3200"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967" y="141514"/>
            <a:ext cx="3396343" cy="5410200"/>
          </a:xfrm>
        </p:spPr>
        <p:txBody>
          <a:bodyPr anchor="ctr">
            <a:normAutofit fontScale="90000"/>
          </a:bodyPr>
          <a:lstStyle/>
          <a:p>
            <a:pPr algn="ctr"/>
            <a:r>
              <a:rPr lang="en-US" b="1" dirty="0" smtClean="0"/>
              <a:t>Mark 16:6</a:t>
            </a:r>
            <a:br>
              <a:rPr lang="en-US" b="1" dirty="0" smtClean="0"/>
            </a:br>
            <a:r>
              <a:rPr lang="en-US" b="1" dirty="0" smtClean="0"/>
              <a:t/>
            </a:r>
            <a:br>
              <a:rPr lang="en-US" b="1" dirty="0" smtClean="0"/>
            </a:br>
            <a:r>
              <a:rPr lang="en-US" sz="3000" dirty="0" smtClean="0"/>
              <a:t>But He said to them, ‘Do not be alarmed.  You seek Jesus of Nazareth, who was crucified.</a:t>
            </a:r>
            <a:br>
              <a:rPr lang="en-US" sz="3000" dirty="0" smtClean="0"/>
            </a:br>
            <a:r>
              <a:rPr lang="en-US" sz="3000" dirty="0" smtClean="0"/>
              <a:t/>
            </a:r>
            <a:br>
              <a:rPr lang="en-US" sz="3000" dirty="0" smtClean="0"/>
            </a:br>
            <a:r>
              <a:rPr lang="en-US" sz="3000" b="1" dirty="0" smtClean="0">
                <a:solidFill>
                  <a:schemeClr val="accent2"/>
                </a:solidFill>
              </a:rPr>
              <a:t>He is risen!</a:t>
            </a:r>
            <a:r>
              <a:rPr lang="en-US" sz="3000" dirty="0" smtClean="0">
                <a:solidFill>
                  <a:schemeClr val="accent2"/>
                </a:solidFill>
              </a:rPr>
              <a:t/>
            </a:r>
            <a:br>
              <a:rPr lang="en-US" sz="3000" dirty="0" smtClean="0">
                <a:solidFill>
                  <a:schemeClr val="accent2"/>
                </a:solidFill>
              </a:rPr>
            </a:br>
            <a:r>
              <a:rPr lang="en-US" sz="3000" dirty="0" smtClean="0">
                <a:solidFill>
                  <a:schemeClr val="accent2"/>
                </a:solidFill>
              </a:rPr>
              <a:t/>
            </a:r>
            <a:br>
              <a:rPr lang="en-US" sz="3000" dirty="0" smtClean="0">
                <a:solidFill>
                  <a:schemeClr val="accent2"/>
                </a:solidFill>
              </a:rPr>
            </a:br>
            <a:r>
              <a:rPr lang="en-US" sz="3000" dirty="0" smtClean="0"/>
              <a:t>He is not here. See the place where they laid him.</a:t>
            </a:r>
            <a:endParaRPr lang="en-US" sz="3000" b="1" dirty="0"/>
          </a:p>
        </p:txBody>
      </p:sp>
      <p:pic>
        <p:nvPicPr>
          <p:cNvPr id="7" name="Picture Placeholder 6" descr="empty-tomb-03.jpg"/>
          <p:cNvPicPr>
            <a:picLocks noGrp="1" noChangeAspect="1"/>
          </p:cNvPicPr>
          <p:nvPr>
            <p:ph type="pic" idx="1"/>
          </p:nvPr>
        </p:nvPicPr>
        <p:blipFill>
          <a:blip r:embed="rId2" cstate="print"/>
          <a:srcRect l="20000" r="20000"/>
          <a:stretch>
            <a:fillRect/>
          </a:stretch>
        </p:blipFill>
        <p:spPr/>
      </p:pic>
    </p:spTree>
    <p:extLst>
      <p:ext uri="{BB962C8B-B14F-4D97-AF65-F5344CB8AC3E}">
        <p14:creationId xmlns:p14="http://schemas.microsoft.com/office/powerpoint/2010/main" xmlns="" val="158548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1074" y="283028"/>
            <a:ext cx="8255726" cy="4082144"/>
          </a:xfrm>
          <a:ln w="9525">
            <a:solidFill>
              <a:schemeClr val="tx1"/>
            </a:solidFill>
          </a:ln>
        </p:spPr>
        <p:txBody>
          <a:bodyPr anchor="ctr">
            <a:normAutofit fontScale="90000"/>
          </a:bodyPr>
          <a:lstStyle/>
          <a:p>
            <a:pPr>
              <a:lnSpc>
                <a:spcPct val="100000"/>
              </a:lnSpc>
            </a:pPr>
            <a:r>
              <a:rPr lang="en-CA" sz="3200" baseline="30000" dirty="0" smtClean="0"/>
              <a:t>18 </a:t>
            </a:r>
            <a:r>
              <a:rPr lang="en-CA" sz="3200" dirty="0" smtClean="0"/>
              <a:t>I pray that the eyes of your heart may be enlightened in order that you may know the hope to which he has called you, the riches of his glorious inheritance in his holy people, </a:t>
            </a:r>
            <a:r>
              <a:rPr lang="en-CA" sz="3200" baseline="30000" dirty="0" smtClean="0"/>
              <a:t>19 </a:t>
            </a:r>
            <a:r>
              <a:rPr lang="en-CA" sz="3200" dirty="0" smtClean="0"/>
              <a:t>and his incomparably great power for us who believe. That power is the </a:t>
            </a:r>
            <a:r>
              <a:rPr lang="en-CA" sz="3200" b="1" dirty="0" smtClean="0">
                <a:solidFill>
                  <a:schemeClr val="accent2"/>
                </a:solidFill>
              </a:rPr>
              <a:t>same</a:t>
            </a:r>
            <a:r>
              <a:rPr lang="en-CA" sz="3200" dirty="0" smtClean="0"/>
              <a:t> as the mighty strength </a:t>
            </a:r>
            <a:r>
              <a:rPr lang="en-CA" sz="3200" baseline="30000" dirty="0" smtClean="0"/>
              <a:t>20 </a:t>
            </a:r>
            <a:r>
              <a:rPr lang="en-CA" sz="3200" dirty="0" smtClean="0"/>
              <a:t>he exerted when he raised Christ from the dead and seated him at his right hand in the heavenly realms,</a:t>
            </a:r>
            <a:endParaRPr lang="en-US" sz="3200" dirty="0"/>
          </a:p>
        </p:txBody>
      </p:sp>
      <p:sp>
        <p:nvSpPr>
          <p:cNvPr id="5" name="Text Placeholder 4"/>
          <p:cNvSpPr>
            <a:spLocks noGrp="1"/>
          </p:cNvSpPr>
          <p:nvPr>
            <p:ph type="body" idx="1"/>
          </p:nvPr>
        </p:nvSpPr>
        <p:spPr>
          <a:xfrm>
            <a:off x="1141810" y="4550229"/>
            <a:ext cx="6858000" cy="959758"/>
          </a:xfrm>
        </p:spPr>
        <p:txBody>
          <a:bodyPr>
            <a:normAutofit/>
          </a:bodyPr>
          <a:lstStyle/>
          <a:p>
            <a:r>
              <a:rPr lang="en-US" sz="5600" dirty="0" smtClean="0">
                <a:effectLst>
                  <a:outerShdw blurRad="38100" dist="38100" dir="2700000" algn="tl">
                    <a:srgbClr val="000000">
                      <a:alpha val="43137"/>
                    </a:srgbClr>
                  </a:outerShdw>
                </a:effectLst>
                <a:latin typeface="+mj-lt"/>
              </a:rPr>
              <a:t>Ephesians 1:18-20 </a:t>
            </a:r>
            <a:endParaRPr lang="en-US" sz="56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15112068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Romans 8:29</a:t>
            </a:r>
            <a:endParaRPr lang="en-US" b="1" dirty="0"/>
          </a:p>
        </p:txBody>
      </p:sp>
      <p:sp>
        <p:nvSpPr>
          <p:cNvPr id="14" name="Content Placeholder 13"/>
          <p:cNvSpPr>
            <a:spLocks noGrp="1"/>
          </p:cNvSpPr>
          <p:nvPr>
            <p:ph idx="1"/>
          </p:nvPr>
        </p:nvSpPr>
        <p:spPr/>
        <p:txBody>
          <a:bodyPr>
            <a:normAutofit/>
          </a:bodyPr>
          <a:lstStyle/>
          <a:p>
            <a:pPr>
              <a:buNone/>
            </a:pPr>
            <a:r>
              <a:rPr lang="en-CA" sz="3200" dirty="0" smtClean="0"/>
              <a:t>“For whom He foreknew, He also predestined to be </a:t>
            </a:r>
            <a:r>
              <a:rPr lang="en-CA" sz="3200" b="1" dirty="0" smtClean="0"/>
              <a:t>conformed</a:t>
            </a:r>
            <a:r>
              <a:rPr lang="en-CA" sz="3200" dirty="0" smtClean="0"/>
              <a:t> to the </a:t>
            </a:r>
            <a:r>
              <a:rPr lang="en-CA" sz="3200" b="1" dirty="0" smtClean="0"/>
              <a:t>image of His Son</a:t>
            </a:r>
            <a:r>
              <a:rPr lang="en-CA" sz="3200" dirty="0" smtClean="0"/>
              <a:t>, that He might be the firstborn among many brethren.”</a:t>
            </a:r>
            <a:endParaRPr lang="en-US" sz="2200" dirty="0"/>
          </a:p>
        </p:txBody>
      </p:sp>
    </p:spTree>
    <p:extLst>
      <p:ext uri="{BB962C8B-B14F-4D97-AF65-F5344CB8AC3E}">
        <p14:creationId xmlns="" xmlns:p14="http://schemas.microsoft.com/office/powerpoint/2010/main" val="14959550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Philippians 3:20</a:t>
            </a:r>
            <a:endParaRPr lang="en-US" b="1" dirty="0"/>
          </a:p>
        </p:txBody>
      </p:sp>
      <p:sp>
        <p:nvSpPr>
          <p:cNvPr id="14" name="Content Placeholder 13"/>
          <p:cNvSpPr>
            <a:spLocks noGrp="1"/>
          </p:cNvSpPr>
          <p:nvPr>
            <p:ph idx="1"/>
          </p:nvPr>
        </p:nvSpPr>
        <p:spPr/>
        <p:txBody>
          <a:bodyPr>
            <a:normAutofit/>
          </a:bodyPr>
          <a:lstStyle/>
          <a:p>
            <a:pPr>
              <a:buNone/>
            </a:pPr>
            <a:r>
              <a:rPr lang="en-CA" sz="3200" dirty="0" smtClean="0"/>
              <a:t>“For our citizenship is in heaven, from which we also eagerly wait for the Savior, the Lord Jesus Christ, who will </a:t>
            </a:r>
            <a:r>
              <a:rPr lang="en-CA" sz="3200" b="1" dirty="0" smtClean="0"/>
              <a:t>transform our lowly body </a:t>
            </a:r>
            <a:r>
              <a:rPr lang="en-CA" sz="3200" dirty="0" smtClean="0"/>
              <a:t>that it may be </a:t>
            </a:r>
            <a:r>
              <a:rPr lang="en-CA" sz="3200" b="1" dirty="0" smtClean="0"/>
              <a:t>conformed to His glorious body</a:t>
            </a:r>
            <a:r>
              <a:rPr lang="en-CA" sz="3200" dirty="0" smtClean="0"/>
              <a:t>, according to the working by which He is able to subdue all things to Himself.” </a:t>
            </a:r>
            <a:endParaRPr lang="en-US" sz="2200" dirty="0"/>
          </a:p>
        </p:txBody>
      </p:sp>
    </p:spTree>
    <p:extLst>
      <p:ext uri="{BB962C8B-B14F-4D97-AF65-F5344CB8AC3E}">
        <p14:creationId xmlns="" xmlns:p14="http://schemas.microsoft.com/office/powerpoint/2010/main" val="14959550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1  Corinthians 15:51-52</a:t>
            </a:r>
            <a:endParaRPr lang="en-US" b="1" dirty="0"/>
          </a:p>
        </p:txBody>
      </p:sp>
      <p:sp>
        <p:nvSpPr>
          <p:cNvPr id="14" name="Content Placeholder 13"/>
          <p:cNvSpPr>
            <a:spLocks noGrp="1"/>
          </p:cNvSpPr>
          <p:nvPr>
            <p:ph idx="1"/>
          </p:nvPr>
        </p:nvSpPr>
        <p:spPr/>
        <p:txBody>
          <a:bodyPr>
            <a:normAutofit/>
          </a:bodyPr>
          <a:lstStyle/>
          <a:p>
            <a:pPr>
              <a:buNone/>
            </a:pPr>
            <a:r>
              <a:rPr lang="en-CA" sz="3200" dirty="0" smtClean="0"/>
              <a:t>“Behold, I tell you a mystery: we shall not all sleep, but we shall all be </a:t>
            </a:r>
            <a:r>
              <a:rPr lang="en-CA" sz="3200" b="1" dirty="0" smtClean="0"/>
              <a:t>changed</a:t>
            </a:r>
            <a:r>
              <a:rPr lang="en-CA" sz="3200" dirty="0" smtClean="0"/>
              <a:t> - in a moment, in the twinkling of an eye, at the last trumpet.  For the trumpet will sound, and the dead will be raised incorruptible, and we shall be </a:t>
            </a:r>
            <a:r>
              <a:rPr lang="en-CA" sz="3200" b="1" dirty="0" smtClean="0"/>
              <a:t>changed</a:t>
            </a:r>
            <a:r>
              <a:rPr lang="en-CA" sz="3200" dirty="0" smtClean="0"/>
              <a:t>.”</a:t>
            </a:r>
            <a:endParaRPr lang="en-US" sz="2200" dirty="0"/>
          </a:p>
        </p:txBody>
      </p:sp>
    </p:spTree>
    <p:extLst>
      <p:ext uri="{BB962C8B-B14F-4D97-AF65-F5344CB8AC3E}">
        <p14:creationId xmlns="" xmlns:p14="http://schemas.microsoft.com/office/powerpoint/2010/main" val="14959550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#68 - Because He Lives</a:t>
            </a:r>
            <a:endParaRPr lang="en-US" dirty="0"/>
          </a:p>
        </p:txBody>
      </p:sp>
      <p:sp>
        <p:nvSpPr>
          <p:cNvPr id="4" name="Subtitle 3"/>
          <p:cNvSpPr>
            <a:spLocks noGrp="1"/>
          </p:cNvSpPr>
          <p:nvPr>
            <p:ph type="subTitle" idx="1"/>
          </p:nvPr>
        </p:nvSpPr>
        <p:spPr/>
        <p:txBody>
          <a:bodyPr/>
          <a:lstStyle/>
          <a:p>
            <a:r>
              <a:rPr lang="en-US" dirty="0" smtClean="0"/>
              <a:t>William and Gloria Gaither</a:t>
            </a:r>
            <a:endParaRPr lang="en-US" dirty="0"/>
          </a:p>
        </p:txBody>
      </p:sp>
    </p:spTree>
    <p:extLst>
      <p:ext uri="{BB962C8B-B14F-4D97-AF65-F5344CB8AC3E}">
        <p14:creationId xmlns:p14="http://schemas.microsoft.com/office/powerpoint/2010/main" xmlns="" val="2798809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Verse 3</a:t>
            </a:r>
            <a:endParaRPr lang="en-US" b="1" dirty="0"/>
          </a:p>
        </p:txBody>
      </p:sp>
      <p:sp>
        <p:nvSpPr>
          <p:cNvPr id="14" name="Content Placeholder 13"/>
          <p:cNvSpPr>
            <a:spLocks noGrp="1"/>
          </p:cNvSpPr>
          <p:nvPr>
            <p:ph idx="1"/>
          </p:nvPr>
        </p:nvSpPr>
        <p:spPr/>
        <p:txBody>
          <a:bodyPr>
            <a:normAutofit lnSpcReduction="10000"/>
          </a:bodyPr>
          <a:lstStyle/>
          <a:p>
            <a:pPr>
              <a:buNone/>
            </a:pPr>
            <a:r>
              <a:rPr lang="en-US" sz="3200" dirty="0" smtClean="0"/>
              <a:t>“And then one day I’ll cross that river,</a:t>
            </a:r>
          </a:p>
          <a:p>
            <a:pPr>
              <a:buNone/>
            </a:pPr>
            <a:r>
              <a:rPr lang="en-US" sz="3200" dirty="0" smtClean="0"/>
              <a:t>  I’ll fight life’s final war with pain;</a:t>
            </a:r>
          </a:p>
          <a:p>
            <a:pPr>
              <a:buNone/>
            </a:pPr>
            <a:r>
              <a:rPr lang="en-US" sz="3200" dirty="0" smtClean="0"/>
              <a:t>  And then as death gives way to </a:t>
            </a:r>
            <a:r>
              <a:rPr lang="en-US" sz="3200" dirty="0" err="1" smtClean="0"/>
              <a:t>vict’ry</a:t>
            </a:r>
            <a:r>
              <a:rPr lang="en-US" sz="3200" dirty="0" smtClean="0"/>
              <a:t>,</a:t>
            </a:r>
          </a:p>
          <a:p>
            <a:pPr>
              <a:buNone/>
            </a:pPr>
            <a:r>
              <a:rPr lang="en-US" sz="3200" dirty="0" smtClean="0"/>
              <a:t>  I’ll see the lights of glory and I’ll know He reigns.”</a:t>
            </a:r>
          </a:p>
          <a:p>
            <a:pPr algn="r">
              <a:buNone/>
            </a:pPr>
            <a:r>
              <a:rPr lang="en-US" sz="2200" dirty="0" smtClean="0"/>
              <a:t>- William and Gloria Gaither</a:t>
            </a:r>
            <a:endParaRPr lang="en-US" sz="2200" dirty="0"/>
          </a:p>
        </p:txBody>
      </p:sp>
    </p:spTree>
    <p:extLst>
      <p:ext uri="{BB962C8B-B14F-4D97-AF65-F5344CB8AC3E}">
        <p14:creationId xmlns:p14="http://schemas.microsoft.com/office/powerpoint/2010/main" xmlns="" val="14959550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Because He Lives</a:t>
            </a:r>
            <a:endParaRPr lang="en-US" dirty="0"/>
          </a:p>
        </p:txBody>
      </p:sp>
      <p:sp>
        <p:nvSpPr>
          <p:cNvPr id="4" name="Subtitle 3"/>
          <p:cNvSpPr>
            <a:spLocks noGrp="1"/>
          </p:cNvSpPr>
          <p:nvPr>
            <p:ph type="subTitle" idx="1"/>
          </p:nvPr>
        </p:nvSpPr>
        <p:spPr/>
        <p:txBody>
          <a:bodyPr>
            <a:normAutofit lnSpcReduction="10000"/>
          </a:bodyPr>
          <a:lstStyle/>
          <a:p>
            <a:r>
              <a:rPr lang="en-US" sz="4000" b="1" dirty="0" smtClean="0"/>
              <a:t>we</a:t>
            </a:r>
            <a:r>
              <a:rPr lang="en-US" sz="4000" dirty="0" smtClean="0"/>
              <a:t> will live</a:t>
            </a:r>
            <a:r>
              <a:rPr lang="en-US" sz="3600" dirty="0" smtClean="0"/>
              <a:t>.</a:t>
            </a:r>
            <a:endParaRPr lang="en-US" sz="3600" dirty="0"/>
          </a:p>
        </p:txBody>
      </p:sp>
    </p:spTree>
    <p:extLst>
      <p:ext uri="{BB962C8B-B14F-4D97-AF65-F5344CB8AC3E}">
        <p14:creationId xmlns:p14="http://schemas.microsoft.com/office/powerpoint/2010/main" xmlns="" val="2798809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219200"/>
            <a:ext cx="3664131" cy="3483428"/>
          </a:xfrm>
        </p:spPr>
        <p:txBody>
          <a:bodyPr anchor="t">
            <a:normAutofit/>
          </a:bodyPr>
          <a:lstStyle/>
          <a:p>
            <a:pPr algn="ctr">
              <a:spcAft>
                <a:spcPts val="3600"/>
              </a:spcAft>
            </a:pPr>
            <a:r>
              <a:rPr lang="en-US" sz="3200" dirty="0" smtClean="0"/>
              <a:t>Because He lives,</a:t>
            </a:r>
            <a:br>
              <a:rPr lang="en-US" sz="3200" dirty="0" smtClean="0"/>
            </a:br>
            <a:r>
              <a:rPr lang="en-US" sz="3200" b="1" dirty="0" smtClean="0"/>
              <a:t>we</a:t>
            </a:r>
            <a:r>
              <a:rPr lang="en-US" sz="3200" dirty="0" smtClean="0"/>
              <a:t> will live.</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a:xfrm>
            <a:off x="3788230" y="152400"/>
            <a:ext cx="5185954" cy="5410200"/>
          </a:xfrm>
        </p:spPr>
        <p:txBody>
          <a:bodyPr anchor="ctr">
            <a:normAutofit fontScale="92500" lnSpcReduction="20000"/>
          </a:bodyPr>
          <a:lstStyle/>
          <a:p>
            <a:pPr algn="ctr">
              <a:buNone/>
            </a:pPr>
            <a:r>
              <a:rPr lang="en-US" sz="3200" b="1" dirty="0" smtClean="0"/>
              <a:t>1 Corinthians 15:51-54</a:t>
            </a:r>
          </a:p>
          <a:p>
            <a:pPr>
              <a:buNone/>
            </a:pPr>
            <a:r>
              <a:rPr lang="en-CA" sz="2800" baseline="30000" dirty="0" smtClean="0"/>
              <a:t>51 </a:t>
            </a:r>
            <a:r>
              <a:rPr lang="en-CA" sz="2800" dirty="0" smtClean="0"/>
              <a:t>Listen, I tell you a mystery: We will not all sleep, but we will all be changed— </a:t>
            </a:r>
            <a:r>
              <a:rPr lang="en-CA" sz="2800" baseline="30000" dirty="0" smtClean="0"/>
              <a:t>52 </a:t>
            </a:r>
            <a:r>
              <a:rPr lang="en-CA" sz="2800" dirty="0" smtClean="0"/>
              <a:t>in a flash, in the twinkling of an eye, at the last trumpet. For the trumpet will sound, the dead will be raised imperishable, and we will be changed. </a:t>
            </a:r>
            <a:r>
              <a:rPr lang="en-CA" sz="2800" baseline="30000" dirty="0" smtClean="0"/>
              <a:t>53 </a:t>
            </a:r>
            <a:r>
              <a:rPr lang="en-CA" sz="2800" dirty="0" smtClean="0"/>
              <a:t>For the perishable must clothe itself with the imperishable, and the mortal with immortality. </a:t>
            </a:r>
            <a:r>
              <a:rPr lang="en-CA" sz="2800" baseline="30000" dirty="0" smtClean="0"/>
              <a:t>54 </a:t>
            </a:r>
            <a:r>
              <a:rPr lang="en-CA" sz="2800" dirty="0" smtClean="0"/>
              <a:t>When the perishable has been clothed with the imperishable, and the mortal with immortality, then the saying that is written will come true: </a:t>
            </a:r>
            <a:r>
              <a:rPr lang="en-CA" sz="2800" i="1" dirty="0" smtClean="0"/>
              <a:t>“Death has been swallowed up in victory.”</a:t>
            </a:r>
            <a:endParaRPr lang="en-US" sz="2800" i="1" dirty="0"/>
          </a:p>
        </p:txBody>
      </p:sp>
    </p:spTree>
    <p:extLst>
      <p:ext uri="{BB962C8B-B14F-4D97-AF65-F5344CB8AC3E}">
        <p14:creationId xmlns:p14="http://schemas.microsoft.com/office/powerpoint/2010/main" xmlns="" val="18078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856</TotalTime>
  <Words>1244</Words>
  <Application>Microsoft Office PowerPoint</Application>
  <PresentationFormat>On-screen Show (16:10)</PresentationFormat>
  <Paragraphs>69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Banded Design Blue 16x9</vt:lpstr>
      <vt:lpstr>“Things Hoped For”: Our Resurrection</vt:lpstr>
      <vt:lpstr>1  Peter 3:14-15</vt:lpstr>
      <vt:lpstr>Romans 8:29</vt:lpstr>
      <vt:lpstr>Philippians 3:20</vt:lpstr>
      <vt:lpstr>1  Corinthians 15:51-52</vt:lpstr>
      <vt:lpstr>#68 - Because He Lives</vt:lpstr>
      <vt:lpstr>Verse 3</vt:lpstr>
      <vt:lpstr>Because He Lives</vt:lpstr>
      <vt:lpstr>Because He lives, we will live.  </vt:lpstr>
      <vt:lpstr>Because He lives, we will live.  </vt:lpstr>
      <vt:lpstr>He has power to raise us.  He has a plan to raise us.</vt:lpstr>
      <vt:lpstr>Because He lives, we will live.  </vt:lpstr>
      <vt:lpstr>Because He lives, we will live.  </vt:lpstr>
      <vt:lpstr>Because He lives, we will live.   </vt:lpstr>
      <vt:lpstr>Because He Lives</vt:lpstr>
      <vt:lpstr>Verse 2</vt:lpstr>
      <vt:lpstr>Job 14:1  “Man who is born of woman is of few days and full of trouble.”</vt:lpstr>
      <vt:lpstr>Because He lives, we will live.   Because He lives, we know our life is in God’s hands. </vt:lpstr>
      <vt:lpstr>Because He lives, we will live.   Because He lives, we know our life is in God’s hands. </vt:lpstr>
      <vt:lpstr>Because He lives, we will live.   Because He lives, we know our life is in God’s hands. </vt:lpstr>
      <vt:lpstr>Because He Lives</vt:lpstr>
      <vt:lpstr>Verse 1</vt:lpstr>
      <vt:lpstr>Because He lives, we will live.   Because He lives, we know our life is in God’s hands.  Because He lives, His tomb is empty. </vt:lpstr>
      <vt:lpstr>Mark 16:6  But He said to them, ‘Do not be alarmed.  You seek Jesus of Nazareth, who was crucified.  He is risen!  He is not here. See the place where they laid him.</vt:lpstr>
      <vt:lpstr>18 I pray that the eyes of your heart may be enlightened in order that you may know the hope to which he has called you, the riches of his glorious inheritance in his holy people, 19 and his incomparably great power for us who believe. That power is the same as the mighty strength 20 he exerted when he raised Christ from the dead and seated him at his right hand in the heavenly realms,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He Lives</dc:title>
  <dc:creator>Dave</dc:creator>
  <cp:lastModifiedBy>Brad Beutjer</cp:lastModifiedBy>
  <cp:revision>53</cp:revision>
  <dcterms:modified xsi:type="dcterms:W3CDTF">2014-12-28T13:51:56Z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TC028952539991</vt:lpwstr>
  </property>
</Properties>
</file>