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9" r:id="rId3"/>
    <p:sldId id="261" r:id="rId4"/>
    <p:sldId id="260" r:id="rId5"/>
    <p:sldId id="263" r:id="rId6"/>
    <p:sldId id="264" r:id="rId7"/>
    <p:sldId id="265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31400-9A16-4B22-A58C-501456A36361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74938-6842-4AB7-8B81-D593CFEB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8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Romans 1.18-23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Ungodliness: don’t honor</a:t>
            </a:r>
            <a:r>
              <a:rPr lang="en-US" baseline="0" dirty="0" smtClean="0"/>
              <a:t> God, not thankful to God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Unrighteousness: = injustice + wrongdoing + opposite of truth (John 7.18, Romans 2.8, 3.5, 2 Thess. 2.12)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Idolatry rooted in pride. Profess own wisdom and exchange God for made up gods.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4938-6842-4AB7-8B81-D593CFEB4D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18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“God gave them up” (1.24, 26, 28)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Whatever you obey, you are</a:t>
            </a:r>
            <a:r>
              <a:rPr lang="en-US" baseline="0" dirty="0" smtClean="0"/>
              <a:t> enslaved to (6.16)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Ultimate end is death (6.20-23)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4938-6842-4AB7-8B81-D593CFEB4D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29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 must accept that the world belongs to Satan</a:t>
            </a:r>
            <a:r>
              <a:rPr lang="en-US" baseline="0" dirty="0" smtClean="0"/>
              <a:t> and is under his sway (2 Cor. 4.4, 1 John 4.3-5, 5.19)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Don’t Be Surprised (1 Peter 4:1-3, 12 )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Don’t Love the World (1 John 2:15-17)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4938-6842-4AB7-8B81-D593CFEB4D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57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1: Christians tend to overlook certain sins in our brethren (or not care at all about holiness)</a:t>
            </a:r>
          </a:p>
          <a:p>
            <a:r>
              <a:rPr lang="en-US" dirty="0" smtClean="0"/>
              <a:t>PROBLEM 2: Christians tend to not</a:t>
            </a:r>
            <a:r>
              <a:rPr lang="en-US" baseline="0" dirty="0" smtClean="0"/>
              <a:t> extend patience &amp; forgiveness for all sins and/or all circumstances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4938-6842-4AB7-8B81-D593CFEB4D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367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don’t care about sin </a:t>
            </a:r>
            <a:r>
              <a:rPr lang="en-US" dirty="0" smtClean="0">
                <a:sym typeface="Wingdings" panose="05000000000000000000" pitchFamily="2" charset="2"/>
              </a:rPr>
              <a:t> repent in the Gospel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Some think sin is too big for God to overlook  believe in the Gospel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Some try to take care of sin on their own  confess the</a:t>
            </a:r>
            <a:r>
              <a:rPr lang="en-US" baseline="0" dirty="0" smtClean="0">
                <a:sym typeface="Wingdings" panose="05000000000000000000" pitchFamily="2" charset="2"/>
              </a:rPr>
              <a:t> Gospel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Some haven’t committed to overcome sin  baptism in the Gospel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4938-6842-4AB7-8B81-D593CFEB4D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80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76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6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03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45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35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07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2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02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5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04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54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85F8-03B1-4342-BF86-4AE8AC25847B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9E1A-3300-4D15-AD4F-0FD5EB64B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764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/>
              <a:t>Understanding &amp; Responding to Sin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3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accent4"/>
                </a:solidFill>
              </a:rPr>
              <a:t>Understanding Sin</a:t>
            </a:r>
            <a:br>
              <a:rPr lang="en-US" sz="4500" b="1" dirty="0" smtClean="0">
                <a:solidFill>
                  <a:schemeClr val="accent4"/>
                </a:solidFill>
              </a:rPr>
            </a:br>
            <a:r>
              <a:rPr lang="en-US" sz="4500" b="1" i="1" u="sng" dirty="0" smtClean="0"/>
              <a:t>Definition</a:t>
            </a:r>
            <a:endParaRPr lang="en-US" sz="45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8001"/>
            <a:ext cx="7543800" cy="3174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i="1" dirty="0"/>
              <a:t>Whoever commits sin also commits lawlessness, and </a:t>
            </a:r>
            <a:r>
              <a:rPr lang="en-US" sz="3000" b="1" i="1" dirty="0">
                <a:solidFill>
                  <a:schemeClr val="accent6"/>
                </a:solidFill>
              </a:rPr>
              <a:t>sin is lawlessness</a:t>
            </a:r>
            <a:r>
              <a:rPr lang="en-US" sz="2800" b="1" i="1" dirty="0"/>
              <a:t>.</a:t>
            </a:r>
            <a:r>
              <a:rPr lang="en-US" sz="2700" b="1" i="1" dirty="0"/>
              <a:t> </a:t>
            </a:r>
            <a:r>
              <a:rPr lang="en-US" sz="2700" b="1" dirty="0"/>
              <a:t>(1 John 3:4)</a:t>
            </a:r>
          </a:p>
          <a:p>
            <a:pPr marL="0" indent="0">
              <a:buNone/>
            </a:pPr>
            <a:endParaRPr lang="en-US" sz="2700" b="1" dirty="0"/>
          </a:p>
          <a:p>
            <a:pPr marL="0" indent="0">
              <a:buNone/>
            </a:pPr>
            <a:r>
              <a:rPr lang="en-US" sz="3000" b="1" i="1" dirty="0">
                <a:solidFill>
                  <a:schemeClr val="accent6"/>
                </a:solidFill>
              </a:rPr>
              <a:t>All unrighteousness is sin </a:t>
            </a:r>
            <a:r>
              <a:rPr lang="en-US" sz="2700" b="1" dirty="0"/>
              <a:t>(1 John 5:17)</a:t>
            </a:r>
          </a:p>
          <a:p>
            <a:pPr marL="0" indent="0">
              <a:buNone/>
            </a:pPr>
            <a:endParaRPr lang="en-US" sz="2250" b="1" dirty="0"/>
          </a:p>
          <a:p>
            <a:r>
              <a:rPr lang="en-US" sz="3000" dirty="0"/>
              <a:t>Includes doing less or more than instructed.</a:t>
            </a:r>
          </a:p>
          <a:p>
            <a:r>
              <a:rPr lang="en-US" sz="3000" dirty="0"/>
              <a:t>Includes actions, thoughts and attitudes.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3972"/>
            <a:ext cx="6572250" cy="1346728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accent4"/>
                </a:solidFill>
              </a:rPr>
              <a:t>Understanding Sin</a:t>
            </a:r>
            <a:br>
              <a:rPr lang="en-US" sz="4500" b="1" dirty="0">
                <a:solidFill>
                  <a:schemeClr val="accent4"/>
                </a:solidFill>
              </a:rPr>
            </a:br>
            <a:r>
              <a:rPr lang="en-US" sz="4500" b="1" i="1" u="sng" dirty="0"/>
              <a:t>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0700"/>
            <a:ext cx="7886700" cy="335676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750" b="1" dirty="0"/>
              <a:t>Ungodliness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750" b="1" dirty="0"/>
              <a:t>Unrighteousness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750" b="1" dirty="0"/>
              <a:t>Idolatrous Pride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642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9100"/>
            <a:ext cx="6572250" cy="1346728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accent4"/>
                </a:solidFill>
              </a:rPr>
              <a:t>Understanding Sin</a:t>
            </a:r>
            <a:br>
              <a:rPr lang="en-US" sz="4500" b="1" dirty="0">
                <a:solidFill>
                  <a:schemeClr val="accent4"/>
                </a:solidFill>
              </a:rPr>
            </a:br>
            <a:r>
              <a:rPr lang="en-US" sz="4500" b="1" i="1" u="sng" dirty="0"/>
              <a:t>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5828"/>
            <a:ext cx="7886700" cy="33816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167" b="1" dirty="0"/>
              <a:t>Corruption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167" b="1" dirty="0"/>
              <a:t>Slavery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167" b="1" dirty="0"/>
              <a:t>Death</a:t>
            </a:r>
          </a:p>
        </p:txBody>
      </p:sp>
    </p:spTree>
    <p:extLst>
      <p:ext uri="{BB962C8B-B14F-4D97-AF65-F5344CB8AC3E}">
        <p14:creationId xmlns:p14="http://schemas.microsoft.com/office/powerpoint/2010/main" xmlns="" val="312181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Responding to Sin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r>
              <a:rPr lang="en-US" sz="4000" b="1" i="1" dirty="0" err="1" smtClean="0"/>
              <a:t>Sin</a:t>
            </a:r>
            <a:r>
              <a:rPr lang="en-US" sz="4000" b="1" i="1" dirty="0" smtClean="0"/>
              <a:t> in the World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01"/>
            <a:ext cx="7886700" cy="32385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Christian Perspective on a Sinful World</a:t>
            </a:r>
          </a:p>
          <a:p>
            <a:pPr lvl="1"/>
            <a:r>
              <a:rPr lang="en-US" sz="2500" dirty="0" smtClean="0"/>
              <a:t>Necessity of Association (1 Corinthians 5:9-13)</a:t>
            </a:r>
            <a:endParaRPr lang="en-US" sz="2500" dirty="0"/>
          </a:p>
          <a:p>
            <a:pPr lvl="1"/>
            <a:r>
              <a:rPr lang="en-US" sz="2500" dirty="0" smtClean="0"/>
              <a:t>Necessity of </a:t>
            </a:r>
            <a:r>
              <a:rPr lang="en-US" sz="2500" dirty="0"/>
              <a:t>Separation (2 Corinthians </a:t>
            </a:r>
            <a:r>
              <a:rPr lang="en-US" sz="2500" dirty="0" smtClean="0"/>
              <a:t>6:14-18)</a:t>
            </a:r>
          </a:p>
          <a:p>
            <a:r>
              <a:rPr lang="en-US" sz="2900" dirty="0" smtClean="0"/>
              <a:t>Wrong Responses: </a:t>
            </a:r>
            <a:r>
              <a:rPr lang="en-US" sz="2900" b="1" u="sng" dirty="0" smtClean="0"/>
              <a:t>Conform</a:t>
            </a:r>
            <a:r>
              <a:rPr lang="en-US" sz="2900" dirty="0" smtClean="0"/>
              <a:t> or </a:t>
            </a:r>
            <a:r>
              <a:rPr lang="en-US" sz="2900" b="1" u="sng" dirty="0" smtClean="0"/>
              <a:t>Control</a:t>
            </a:r>
          </a:p>
          <a:p>
            <a:r>
              <a:rPr lang="en-US" sz="2900" dirty="0" smtClean="0"/>
              <a:t>We respond with Gospel Promotion </a:t>
            </a:r>
            <a:r>
              <a:rPr lang="en-US" sz="2800" dirty="0" smtClean="0"/>
              <a:t>(1 Tim. 2:1-7)</a:t>
            </a:r>
          </a:p>
        </p:txBody>
      </p:sp>
    </p:spTree>
    <p:extLst>
      <p:ext uri="{BB962C8B-B14F-4D97-AF65-F5344CB8AC3E}">
        <p14:creationId xmlns:p14="http://schemas.microsoft.com/office/powerpoint/2010/main" xmlns="" val="154652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Responding to Sin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i="1" dirty="0" err="1" smtClean="0"/>
              <a:t>Sin</a:t>
            </a:r>
            <a:r>
              <a:rPr lang="en-US" sz="4000" b="1" i="1" dirty="0" smtClean="0"/>
              <a:t> among Brethren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0700"/>
            <a:ext cx="7886700" cy="3626115"/>
          </a:xfrm>
        </p:spPr>
        <p:txBody>
          <a:bodyPr>
            <a:normAutofit/>
          </a:bodyPr>
          <a:lstStyle/>
          <a:p>
            <a:r>
              <a:rPr lang="en-US" sz="2700" b="1" dirty="0"/>
              <a:t>Expect &amp; Demand Holiness </a:t>
            </a:r>
            <a:r>
              <a:rPr lang="en-US" sz="2700" dirty="0"/>
              <a:t>(Matthew 18:15-20; 1 Corinthians 5:1-8; 2 Corinthians </a:t>
            </a:r>
            <a:r>
              <a:rPr lang="en-US" sz="2700" dirty="0" smtClean="0"/>
              <a:t>6:14-7:1</a:t>
            </a:r>
            <a:r>
              <a:rPr lang="en-US" sz="2700" dirty="0"/>
              <a:t>)</a:t>
            </a:r>
          </a:p>
          <a:p>
            <a:endParaRPr lang="en-US" sz="2700" b="1" dirty="0"/>
          </a:p>
          <a:p>
            <a:r>
              <a:rPr lang="en-US" sz="2700" b="1" dirty="0"/>
              <a:t>Demonstrate Patience &amp; Forgiveness </a:t>
            </a:r>
            <a:r>
              <a:rPr lang="en-US" sz="2700" dirty="0"/>
              <a:t>(Matthew 18:21-35; 2 Corinthians 2:5-11)</a:t>
            </a:r>
          </a:p>
          <a:p>
            <a:endParaRPr lang="en-US" sz="2700" b="1" dirty="0"/>
          </a:p>
          <a:p>
            <a:r>
              <a:rPr lang="en-US" sz="2700" b="1" dirty="0" smtClean="0"/>
              <a:t>We respond with the Gospel of Grace &amp; Truth.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16407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7700"/>
            <a:ext cx="6572250" cy="1104636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accent1"/>
                </a:solidFill>
              </a:rPr>
              <a:t>Responding to Sin</a:t>
            </a:r>
            <a:r>
              <a:rPr lang="en-US" sz="4500" b="1" dirty="0" smtClean="0"/>
              <a:t/>
            </a:r>
            <a:br>
              <a:rPr lang="en-US" sz="4500" b="1" dirty="0" smtClean="0"/>
            </a:br>
            <a:r>
              <a:rPr lang="en-US" sz="4500" b="1" i="1" dirty="0" err="1" smtClean="0"/>
              <a:t>Sin</a:t>
            </a:r>
            <a:r>
              <a:rPr lang="en-US" sz="4500" b="1" i="1" dirty="0" smtClean="0"/>
              <a:t> within Myself</a:t>
            </a:r>
            <a:endParaRPr lang="en-US" sz="45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sz="3750" b="1" dirty="0"/>
              <a:t>How do I deal with my own sin?</a:t>
            </a:r>
            <a:endParaRPr lang="en-US" sz="3750" dirty="0"/>
          </a:p>
        </p:txBody>
      </p:sp>
    </p:spTree>
    <p:extLst>
      <p:ext uri="{BB962C8B-B14F-4D97-AF65-F5344CB8AC3E}">
        <p14:creationId xmlns:p14="http://schemas.microsoft.com/office/powerpoint/2010/main" xmlns="" val="368555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375</Words>
  <Application>Microsoft Office PowerPoint</Application>
  <PresentationFormat>On-screen Show (16:10)</PresentationFormat>
  <Paragraphs>55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Understanding &amp; Responding to Sin</vt:lpstr>
      <vt:lpstr>Understanding Sin Definition</vt:lpstr>
      <vt:lpstr>Understanding Sin Roots</vt:lpstr>
      <vt:lpstr>Understanding Sin Effects</vt:lpstr>
      <vt:lpstr>Responding to Sin Sin in the World</vt:lpstr>
      <vt:lpstr>Responding to Sin Sin among Brethren</vt:lpstr>
      <vt:lpstr>Responding to Sin Sin within Myself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&amp; Responding to Sin</dc:title>
  <dc:creator>Embry</dc:creator>
  <cp:lastModifiedBy>Brad Beutjer</cp:lastModifiedBy>
  <cp:revision>54</cp:revision>
  <dcterms:created xsi:type="dcterms:W3CDTF">2014-06-18T20:27:30Z</dcterms:created>
  <dcterms:modified xsi:type="dcterms:W3CDTF">2014-06-22T12:58:26Z</dcterms:modified>
</cp:coreProperties>
</file>