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756" r:id="rId4"/>
    <p:sldMasterId id="2147483768" r:id="rId5"/>
  </p:sldMasterIdLst>
  <p:notesMasterIdLst>
    <p:notesMasterId r:id="rId42"/>
  </p:notesMasterIdLst>
  <p:handoutMasterIdLst>
    <p:handoutMasterId r:id="rId43"/>
  </p:handoutMasterIdLst>
  <p:sldIdLst>
    <p:sldId id="271" r:id="rId6"/>
    <p:sldId id="273" r:id="rId7"/>
    <p:sldId id="257" r:id="rId8"/>
    <p:sldId id="291" r:id="rId9"/>
    <p:sldId id="307" r:id="rId10"/>
    <p:sldId id="308" r:id="rId11"/>
    <p:sldId id="274" r:id="rId12"/>
    <p:sldId id="275" r:id="rId13"/>
    <p:sldId id="285" r:id="rId14"/>
    <p:sldId id="286" r:id="rId15"/>
    <p:sldId id="287" r:id="rId16"/>
    <p:sldId id="288" r:id="rId17"/>
    <p:sldId id="290" r:id="rId18"/>
    <p:sldId id="292" r:id="rId19"/>
    <p:sldId id="296" r:id="rId20"/>
    <p:sldId id="276" r:id="rId21"/>
    <p:sldId id="309" r:id="rId22"/>
    <p:sldId id="305" r:id="rId23"/>
    <p:sldId id="277" r:id="rId24"/>
    <p:sldId id="279" r:id="rId25"/>
    <p:sldId id="280" r:id="rId26"/>
    <p:sldId id="295" r:id="rId27"/>
    <p:sldId id="282" r:id="rId28"/>
    <p:sldId id="293" r:id="rId29"/>
    <p:sldId id="294" r:id="rId30"/>
    <p:sldId id="306" r:id="rId31"/>
    <p:sldId id="278" r:id="rId32"/>
    <p:sldId id="284" r:id="rId33"/>
    <p:sldId id="298" r:id="rId34"/>
    <p:sldId id="297" r:id="rId35"/>
    <p:sldId id="299" r:id="rId36"/>
    <p:sldId id="300" r:id="rId37"/>
    <p:sldId id="301" r:id="rId38"/>
    <p:sldId id="302" r:id="rId39"/>
    <p:sldId id="303" r:id="rId40"/>
    <p:sldId id="304" r:id="rId41"/>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8784" autoAdjust="0"/>
    <p:restoredTop sz="94660"/>
  </p:normalViewPr>
  <p:slideViewPr>
    <p:cSldViewPr snapToGrid="0" showGuides="1">
      <p:cViewPr>
        <p:scale>
          <a:sx n="110" d="100"/>
          <a:sy n="110" d="100"/>
        </p:scale>
        <p:origin x="-1770" y="-756"/>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3EDD245E-D739-4E5A-A8D7-D67313B3CFE1}" type="datetimeFigureOut">
              <a:rPr lang="en-US"/>
              <a:pPr>
                <a:defRPr/>
              </a:pPr>
              <a:t>1/3/2015</a:t>
            </a:fld>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5455738A-780D-48DF-93B5-67DB01CF3D09}" type="slidenum">
              <a:rPr lang="en-US"/>
              <a:pPr>
                <a:defRPr/>
              </a:pPr>
              <a:t>‹#›</a:t>
            </a:fld>
            <a:endParaRPr lang="en-US"/>
          </a:p>
        </p:txBody>
      </p:sp>
    </p:spTree>
    <p:extLst>
      <p:ext uri="{BB962C8B-B14F-4D97-AF65-F5344CB8AC3E}">
        <p14:creationId xmlns:p14="http://schemas.microsoft.com/office/powerpoint/2010/main" val="2390075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8830F86-88FA-4048-9DA8-9E35FFE48273}" type="datetimeFigureOut">
              <a:rPr lang="en-US"/>
              <a:pPr>
                <a:defRPr/>
              </a:pPr>
              <a:t>1/3/2015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A8E6CA0-6EA9-4960-B262-E6F534FA3064}" type="slidenum">
              <a:rPr lang="en-US"/>
              <a:pPr>
                <a:defRPr/>
              </a:pPr>
              <a:t>‹#›</a:t>
            </a:fld>
            <a:endParaRPr lang="en-US"/>
          </a:p>
        </p:txBody>
      </p:sp>
    </p:spTree>
    <p:extLst>
      <p:ext uri="{BB962C8B-B14F-4D97-AF65-F5344CB8AC3E}">
        <p14:creationId xmlns:p14="http://schemas.microsoft.com/office/powerpoint/2010/main" val="3631338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
            </a:r>
            <a:br>
              <a:rPr lang="en-US" dirty="0" smtClean="0"/>
            </a:br>
            <a:r>
              <a:rPr lang="en-US" b="1" dirty="0" smtClean="0"/>
              <a:t>Exodus 23:1-33(ESV) </a:t>
            </a:r>
            <a:r>
              <a:rPr lang="en-US" dirty="0" smtClean="0"/>
              <a:t/>
            </a:r>
            <a:br>
              <a:rPr lang="en-US" dirty="0" smtClean="0"/>
            </a:br>
            <a:r>
              <a:rPr lang="en-US" baseline="30000" dirty="0" smtClean="0"/>
              <a:t>1</a:t>
            </a:r>
            <a:r>
              <a:rPr lang="en-US" dirty="0" smtClean="0"/>
              <a:t>“You shall not spread a false report. You shall not join hands with a wicked man to be a malicious witness.  </a:t>
            </a:r>
            <a:br>
              <a:rPr lang="en-US" dirty="0" smtClean="0"/>
            </a:br>
            <a:r>
              <a:rPr lang="en-US" baseline="30000" dirty="0" smtClean="0"/>
              <a:t>2</a:t>
            </a:r>
            <a:r>
              <a:rPr lang="en-US" dirty="0" smtClean="0"/>
              <a:t>You shall not fall in with the many to do evil, nor shall you bear witness in a lawsuit, siding with the many, so as to pervert justice,  </a:t>
            </a:r>
            <a:br>
              <a:rPr lang="en-US" dirty="0" smtClean="0"/>
            </a:br>
            <a:r>
              <a:rPr lang="en-US" baseline="30000" dirty="0" smtClean="0"/>
              <a:t>3</a:t>
            </a:r>
            <a:r>
              <a:rPr lang="en-US" dirty="0" smtClean="0"/>
              <a:t>nor shall you be partial to a poor man in his lawsuit. </a:t>
            </a:r>
            <a:br>
              <a:rPr lang="en-US" dirty="0" smtClean="0"/>
            </a:br>
            <a:r>
              <a:rPr lang="en-US" baseline="30000" dirty="0" smtClean="0"/>
              <a:t>4</a:t>
            </a:r>
            <a:r>
              <a:rPr lang="en-US" dirty="0" smtClean="0"/>
              <a:t>“If you meet your enemy’s ox or his donkey going astray, you shall bring it back to him.  </a:t>
            </a:r>
            <a:br>
              <a:rPr lang="en-US" dirty="0" smtClean="0"/>
            </a:br>
            <a:r>
              <a:rPr lang="en-US" baseline="30000" dirty="0" smtClean="0"/>
              <a:t>5</a:t>
            </a:r>
            <a:r>
              <a:rPr lang="en-US" dirty="0" smtClean="0"/>
              <a:t>If you see the donkey of one who hates you lying down under its burden, you shall refrain from leaving him with it; you shall rescue it with him. </a:t>
            </a:r>
            <a:br>
              <a:rPr lang="en-US" dirty="0" smtClean="0"/>
            </a:br>
            <a:r>
              <a:rPr lang="en-US" baseline="30000" dirty="0" smtClean="0"/>
              <a:t>6</a:t>
            </a:r>
            <a:r>
              <a:rPr lang="en-US" dirty="0" smtClean="0"/>
              <a:t>“You shall not pervert the justice due to your poor in his lawsuit.  </a:t>
            </a:r>
            <a:br>
              <a:rPr lang="en-US" dirty="0" smtClean="0"/>
            </a:br>
            <a:r>
              <a:rPr lang="en-US" baseline="30000" dirty="0" smtClean="0"/>
              <a:t>7</a:t>
            </a:r>
            <a:r>
              <a:rPr lang="en-US" dirty="0" smtClean="0"/>
              <a:t>Keep far from a false charge, and do not kill the innocent and righteous, for I will not acquit the wicked.  </a:t>
            </a:r>
            <a:br>
              <a:rPr lang="en-US" dirty="0" smtClean="0"/>
            </a:br>
            <a:r>
              <a:rPr lang="en-US" baseline="30000" dirty="0" smtClean="0"/>
              <a:t>8</a:t>
            </a:r>
            <a:r>
              <a:rPr lang="en-US" dirty="0" smtClean="0"/>
              <a:t>And you shall take no bribe, for a bribe blinds the </a:t>
            </a:r>
            <a:r>
              <a:rPr lang="en-US" dirty="0" err="1" smtClean="0"/>
              <a:t>clearsighted</a:t>
            </a:r>
            <a:r>
              <a:rPr lang="en-US" dirty="0" smtClean="0"/>
              <a:t> and subverts the cause of those who are in the right. </a:t>
            </a:r>
            <a:br>
              <a:rPr lang="en-US" dirty="0" smtClean="0"/>
            </a:br>
            <a:r>
              <a:rPr lang="en-US" baseline="30000" dirty="0" smtClean="0"/>
              <a:t>9</a:t>
            </a:r>
            <a:r>
              <a:rPr lang="en-US" dirty="0" smtClean="0"/>
              <a:t>“You shall not oppress a sojourner. You know the heart of a sojourner, for you were sojourners in the land of Egypt. </a:t>
            </a:r>
            <a:br>
              <a:rPr lang="en-US" dirty="0" smtClean="0"/>
            </a:br>
            <a:r>
              <a:rPr lang="en-US" baseline="30000" dirty="0" smtClean="0"/>
              <a:t>10</a:t>
            </a:r>
            <a:r>
              <a:rPr lang="en-US" dirty="0" smtClean="0"/>
              <a:t>“For six years you shall sow your land and gather in its yield,  </a:t>
            </a:r>
            <a:br>
              <a:rPr lang="en-US" dirty="0" smtClean="0"/>
            </a:br>
            <a:r>
              <a:rPr lang="en-US" baseline="30000" dirty="0" smtClean="0"/>
              <a:t>11</a:t>
            </a:r>
            <a:r>
              <a:rPr lang="en-US" dirty="0" smtClean="0"/>
              <a:t>but the seventh year you shall let it rest and lie fallow, that the poor of your people may eat; and what they leave the beasts of the field may eat. You shall do likewise with your vineyard, and with your olive orchard. </a:t>
            </a:r>
            <a:br>
              <a:rPr lang="en-US" dirty="0" smtClean="0"/>
            </a:br>
            <a:r>
              <a:rPr lang="en-US" baseline="30000" dirty="0" smtClean="0"/>
              <a:t>12</a:t>
            </a:r>
            <a:r>
              <a:rPr lang="en-US" dirty="0" smtClean="0"/>
              <a:t>“Six days you shall do your work, but on the seventh day you shall rest; that your ox and your donkey may have rest, and the son of your servant woman, and the alien, may be refreshed. </a:t>
            </a:r>
            <a:br>
              <a:rPr lang="en-US" dirty="0" smtClean="0"/>
            </a:br>
            <a:r>
              <a:rPr lang="en-US" baseline="30000" dirty="0" smtClean="0"/>
              <a:t>13</a:t>
            </a:r>
            <a:r>
              <a:rPr lang="en-US" dirty="0" smtClean="0"/>
              <a:t>“Pay attention to all that I have said to you, and make no mention of the names of other gods, nor let it be heard on your lips. </a:t>
            </a:r>
            <a:br>
              <a:rPr lang="en-US" dirty="0" smtClean="0"/>
            </a:br>
            <a:r>
              <a:rPr lang="en-US" baseline="30000" dirty="0" smtClean="0"/>
              <a:t>14</a:t>
            </a:r>
            <a:r>
              <a:rPr lang="en-US" dirty="0" smtClean="0"/>
              <a:t>“Three times in the year you shall keep a feast to me.  </a:t>
            </a:r>
            <a:br>
              <a:rPr lang="en-US" dirty="0" smtClean="0"/>
            </a:br>
            <a:r>
              <a:rPr lang="en-US" baseline="30000" dirty="0" smtClean="0"/>
              <a:t>15</a:t>
            </a:r>
            <a:r>
              <a:rPr lang="en-US" dirty="0" smtClean="0"/>
              <a:t>You shall keep the Feast of Unleavened Bread. As I commanded you, you shall eat unleavened bread for seven days at the appointed time in the month of </a:t>
            </a:r>
            <a:r>
              <a:rPr lang="en-US" dirty="0" err="1" smtClean="0"/>
              <a:t>Abib</a:t>
            </a:r>
            <a:r>
              <a:rPr lang="en-US" dirty="0" smtClean="0"/>
              <a:t>, for in it you came out of Egypt. None shall appear before me empty-handed.  </a:t>
            </a:r>
            <a:br>
              <a:rPr lang="en-US" dirty="0" smtClean="0"/>
            </a:br>
            <a:r>
              <a:rPr lang="en-US" baseline="30000" dirty="0" smtClean="0"/>
              <a:t>16</a:t>
            </a:r>
            <a:r>
              <a:rPr lang="en-US" dirty="0" smtClean="0"/>
              <a:t>You shall keep the Feast of Harvest, of the </a:t>
            </a:r>
            <a:r>
              <a:rPr lang="en-US" dirty="0" err="1" smtClean="0"/>
              <a:t>firstfruits</a:t>
            </a:r>
            <a:r>
              <a:rPr lang="en-US" dirty="0" smtClean="0"/>
              <a:t> of your labor, of what you sow in the field. You shall keep the Feast of Ingathering at the end of the year, when you gather in from the field the fruit of your labor.  </a:t>
            </a:r>
            <a:br>
              <a:rPr lang="en-US" dirty="0" smtClean="0"/>
            </a:br>
            <a:r>
              <a:rPr lang="en-US" baseline="30000" dirty="0" smtClean="0"/>
              <a:t>17</a:t>
            </a:r>
            <a:r>
              <a:rPr lang="en-US" dirty="0" smtClean="0"/>
              <a:t>Three times in the year shall all your males appear before the Lord God. </a:t>
            </a:r>
            <a:br>
              <a:rPr lang="en-US" dirty="0" smtClean="0"/>
            </a:br>
            <a:r>
              <a:rPr lang="en-US" baseline="30000" dirty="0" smtClean="0"/>
              <a:t>18</a:t>
            </a:r>
            <a:r>
              <a:rPr lang="en-US" dirty="0" smtClean="0"/>
              <a:t>“You shall not offer the blood of my sacrifice with anything leavened, or let the fat of my feast remain until the morning. </a:t>
            </a:r>
            <a:br>
              <a:rPr lang="en-US" dirty="0" smtClean="0"/>
            </a:br>
            <a:r>
              <a:rPr lang="en-US" baseline="30000" dirty="0" smtClean="0"/>
              <a:t>19</a:t>
            </a:r>
            <a:r>
              <a:rPr lang="en-US" dirty="0" smtClean="0"/>
              <a:t>“The best of the </a:t>
            </a:r>
            <a:r>
              <a:rPr lang="en-US" dirty="0" err="1" smtClean="0"/>
              <a:t>firstfruits</a:t>
            </a:r>
            <a:r>
              <a:rPr lang="en-US" dirty="0" smtClean="0"/>
              <a:t> of your ground you shall bring into the house of the Lord your God. “You shall not boil a young goat in its mother’s milk. </a:t>
            </a:r>
            <a:br>
              <a:rPr lang="en-US" dirty="0" smtClean="0"/>
            </a:br>
            <a:r>
              <a:rPr lang="en-US" baseline="30000" dirty="0" smtClean="0"/>
              <a:t>20</a:t>
            </a:r>
            <a:r>
              <a:rPr lang="en-US" dirty="0" smtClean="0"/>
              <a:t>“Behold, I send an angel before you to guard you on the way and to bring you to the place that I have prepared.  </a:t>
            </a:r>
            <a:br>
              <a:rPr lang="en-US" dirty="0" smtClean="0"/>
            </a:br>
            <a:r>
              <a:rPr lang="en-US" baseline="30000" dirty="0" smtClean="0"/>
              <a:t>21</a:t>
            </a:r>
            <a:r>
              <a:rPr lang="en-US" dirty="0" smtClean="0"/>
              <a:t>Pay careful attention to him and obey his voice; do not rebel against him, for he will not pardon your transgression, for my name is in him. </a:t>
            </a:r>
            <a:br>
              <a:rPr lang="en-US" dirty="0" smtClean="0"/>
            </a:br>
            <a:r>
              <a:rPr lang="en-US" baseline="30000" dirty="0" smtClean="0"/>
              <a:t>22</a:t>
            </a:r>
            <a:r>
              <a:rPr lang="en-US" dirty="0" smtClean="0"/>
              <a:t>“But if you carefully obey his voice and do all that I say, then I will be an enemy to your enemies and an adversary to your adversaries. </a:t>
            </a:r>
            <a:br>
              <a:rPr lang="en-US" dirty="0" smtClean="0"/>
            </a:br>
            <a:r>
              <a:rPr lang="en-US" baseline="30000" dirty="0" smtClean="0"/>
              <a:t>23</a:t>
            </a:r>
            <a:r>
              <a:rPr lang="en-US" dirty="0" smtClean="0"/>
              <a:t>“When my angel goes before you and brings you to the Amorites and the Hittites and the </a:t>
            </a:r>
            <a:r>
              <a:rPr lang="en-US" dirty="0" err="1" smtClean="0"/>
              <a:t>Perizzites</a:t>
            </a:r>
            <a:r>
              <a:rPr lang="en-US" dirty="0" smtClean="0"/>
              <a:t> and the Canaanites, the </a:t>
            </a:r>
            <a:r>
              <a:rPr lang="en-US" dirty="0" err="1" smtClean="0"/>
              <a:t>Hivites</a:t>
            </a:r>
            <a:r>
              <a:rPr lang="en-US" dirty="0" smtClean="0"/>
              <a:t> and the </a:t>
            </a:r>
            <a:r>
              <a:rPr lang="en-US" dirty="0" err="1" smtClean="0"/>
              <a:t>Jebusites</a:t>
            </a:r>
            <a:r>
              <a:rPr lang="en-US" dirty="0" smtClean="0"/>
              <a:t>, and I blot them out,  </a:t>
            </a:r>
            <a:br>
              <a:rPr lang="en-US" dirty="0" smtClean="0"/>
            </a:br>
            <a:r>
              <a:rPr lang="en-US" baseline="30000" dirty="0" smtClean="0"/>
              <a:t>24</a:t>
            </a:r>
            <a:r>
              <a:rPr lang="en-US" dirty="0" smtClean="0"/>
              <a:t>you shall not bow down to their gods nor serve them, nor do as they do, but you shall utterly overthrow them and break their pillars in pieces.  </a:t>
            </a:r>
            <a:br>
              <a:rPr lang="en-US" dirty="0" smtClean="0"/>
            </a:br>
            <a:r>
              <a:rPr lang="en-US" baseline="30000" dirty="0" smtClean="0"/>
              <a:t>25</a:t>
            </a:r>
            <a:r>
              <a:rPr lang="en-US" dirty="0" smtClean="0"/>
              <a:t>You shall serve the Lord your God, and he</a:t>
            </a:r>
            <a:r>
              <a:rPr lang="en-US" baseline="30000" dirty="0" smtClean="0"/>
              <a:t>£</a:t>
            </a:r>
            <a:r>
              <a:rPr lang="en-US" dirty="0" smtClean="0"/>
              <a:t> will bless your bread and your water, and I will take sickness away from among you.  </a:t>
            </a:r>
            <a:br>
              <a:rPr lang="en-US" dirty="0" smtClean="0"/>
            </a:br>
            <a:r>
              <a:rPr lang="en-US" baseline="30000" dirty="0" smtClean="0"/>
              <a:t>26</a:t>
            </a:r>
            <a:r>
              <a:rPr lang="en-US" dirty="0" smtClean="0"/>
              <a:t>None shall miscarry or be barren in your land; I will fulfill the number of your days.  </a:t>
            </a:r>
            <a:br>
              <a:rPr lang="en-US" dirty="0" smtClean="0"/>
            </a:br>
            <a:r>
              <a:rPr lang="en-US" baseline="30000" dirty="0" smtClean="0"/>
              <a:t>27</a:t>
            </a:r>
            <a:r>
              <a:rPr lang="en-US" dirty="0" smtClean="0"/>
              <a:t>I will send my terror before you and will throw into confusion all the people against whom you shall come, and I will make all your enemies turn their backs to you.  </a:t>
            </a:r>
            <a:br>
              <a:rPr lang="en-US" dirty="0" smtClean="0"/>
            </a:br>
            <a:r>
              <a:rPr lang="en-US" baseline="30000" dirty="0" smtClean="0"/>
              <a:t>28</a:t>
            </a:r>
            <a:r>
              <a:rPr lang="en-US" dirty="0" smtClean="0"/>
              <a:t>And I will send hornets before you, which shall drive out the </a:t>
            </a:r>
            <a:r>
              <a:rPr lang="en-US" dirty="0" err="1" smtClean="0"/>
              <a:t>Hivites</a:t>
            </a:r>
            <a:r>
              <a:rPr lang="en-US" dirty="0" smtClean="0"/>
              <a:t>, the Canaanites, and the Hittites from before you.  </a:t>
            </a:r>
            <a:br>
              <a:rPr lang="en-US" dirty="0" smtClean="0"/>
            </a:br>
            <a:r>
              <a:rPr lang="en-US" baseline="30000" dirty="0" smtClean="0"/>
              <a:t>29</a:t>
            </a:r>
            <a:r>
              <a:rPr lang="en-US" dirty="0" smtClean="0"/>
              <a:t>I will not drive them out from before you in one year, lest the land become desolate and the wild beasts multiply against you.  </a:t>
            </a:r>
            <a:br>
              <a:rPr lang="en-US" dirty="0" smtClean="0"/>
            </a:br>
            <a:r>
              <a:rPr lang="en-US" baseline="30000" dirty="0" smtClean="0"/>
              <a:t>30</a:t>
            </a:r>
            <a:r>
              <a:rPr lang="en-US" dirty="0" smtClean="0"/>
              <a:t>Little by little I will drive them out from before you, until you have increased and possess the land.  </a:t>
            </a:r>
            <a:br>
              <a:rPr lang="en-US" dirty="0" smtClean="0"/>
            </a:br>
            <a:r>
              <a:rPr lang="en-US" baseline="30000" dirty="0" smtClean="0"/>
              <a:t>31</a:t>
            </a:r>
            <a:r>
              <a:rPr lang="en-US" dirty="0" smtClean="0"/>
              <a:t>And I will set your border from the Red Sea to the Sea of the Philistines, and from the wilderness to the Euphrates, for I will give the inhabitants of the land into your hand, and you shall drive them out before you.  </a:t>
            </a:r>
            <a:br>
              <a:rPr lang="en-US" dirty="0" smtClean="0"/>
            </a:br>
            <a:r>
              <a:rPr lang="en-US" baseline="30000" dirty="0" smtClean="0"/>
              <a:t>32</a:t>
            </a:r>
            <a:r>
              <a:rPr lang="en-US" dirty="0" smtClean="0"/>
              <a:t>You shall make no covenant with them and their gods.  </a:t>
            </a:r>
            <a:br>
              <a:rPr lang="en-US" dirty="0" smtClean="0"/>
            </a:br>
            <a:r>
              <a:rPr lang="en-US" baseline="30000" smtClean="0"/>
              <a:t>33</a:t>
            </a:r>
            <a:r>
              <a:rPr lang="en-US" smtClean="0"/>
              <a:t>They shall not dwell in your land, lest they make you sin against me; for if you serve their gods, it will surely be a snare to you.”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F85574-E758-4BE5-8459-BF0618D5172A}" type="slidenum">
              <a:rPr lang="en-US" altLang="en-US" smtClean="0"/>
              <a:pPr eaLnBrk="1" hangingPunct="1"/>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201EC-7E4D-46D1-B436-B31894AD8C7E}" type="slidenum">
              <a:rPr lang="en-US"/>
              <a:pPr>
                <a:defRPr/>
              </a:pPr>
              <a:t>‹#›</a:t>
            </a:fld>
            <a:endParaRPr lang="en-US"/>
          </a:p>
        </p:txBody>
      </p:sp>
    </p:spTree>
    <p:extLst>
      <p:ext uri="{BB962C8B-B14F-4D97-AF65-F5344CB8AC3E}">
        <p14:creationId xmlns:p14="http://schemas.microsoft.com/office/powerpoint/2010/main" val="157890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3C86C7-00BD-4509-87BD-B3035472B7AB}" type="slidenum">
              <a:rPr lang="en-US"/>
              <a:pPr>
                <a:defRPr/>
              </a:pPr>
              <a:t>‹#›</a:t>
            </a:fld>
            <a:endParaRPr lang="en-US"/>
          </a:p>
        </p:txBody>
      </p:sp>
    </p:spTree>
    <p:extLst>
      <p:ext uri="{BB962C8B-B14F-4D97-AF65-F5344CB8AC3E}">
        <p14:creationId xmlns:p14="http://schemas.microsoft.com/office/powerpoint/2010/main" val="76845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9"/>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EF4F0-1759-4B25-BED7-AA4E0B866DC1}" type="slidenum">
              <a:rPr lang="en-US"/>
              <a:pPr>
                <a:defRPr/>
              </a:pPr>
              <a:t>‹#›</a:t>
            </a:fld>
            <a:endParaRPr lang="en-US"/>
          </a:p>
        </p:txBody>
      </p:sp>
    </p:spTree>
    <p:extLst>
      <p:ext uri="{BB962C8B-B14F-4D97-AF65-F5344CB8AC3E}">
        <p14:creationId xmlns:p14="http://schemas.microsoft.com/office/powerpoint/2010/main" val="124235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40EC69CD-37B0-4BBC-A294-242F33519244}" type="slidenum">
              <a:rPr lang="en-US"/>
              <a:pPr>
                <a:defRPr/>
              </a:pPr>
              <a:t>‹#›</a:t>
            </a:fld>
            <a:endParaRPr lang="en-US"/>
          </a:p>
        </p:txBody>
      </p:sp>
    </p:spTree>
    <p:extLst>
      <p:ext uri="{BB962C8B-B14F-4D97-AF65-F5344CB8AC3E}">
        <p14:creationId xmlns:p14="http://schemas.microsoft.com/office/powerpoint/2010/main" val="359158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C4C9EAED-D81F-4657-A656-30876D546422}" type="slidenum">
              <a:rPr lang="en-US"/>
              <a:pPr>
                <a:defRPr/>
              </a:pPr>
              <a:t>‹#›</a:t>
            </a:fld>
            <a:endParaRPr lang="en-US"/>
          </a:p>
        </p:txBody>
      </p:sp>
    </p:spTree>
    <p:extLst>
      <p:ext uri="{BB962C8B-B14F-4D97-AF65-F5344CB8AC3E}">
        <p14:creationId xmlns:p14="http://schemas.microsoft.com/office/powerpoint/2010/main" val="394443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0E1B2C31-E2C2-4A0C-9036-22628166B596}" type="slidenum">
              <a:rPr lang="en-US"/>
              <a:pPr>
                <a:defRPr/>
              </a:pPr>
              <a:t>‹#›</a:t>
            </a:fld>
            <a:endParaRPr lang="en-US"/>
          </a:p>
        </p:txBody>
      </p:sp>
    </p:spTree>
    <p:extLst>
      <p:ext uri="{BB962C8B-B14F-4D97-AF65-F5344CB8AC3E}">
        <p14:creationId xmlns:p14="http://schemas.microsoft.com/office/powerpoint/2010/main" val="102779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AAD5C675-F575-41C0-B993-8C0BA7055F02}" type="slidenum">
              <a:rPr lang="en-US"/>
              <a:pPr>
                <a:defRPr/>
              </a:pPr>
              <a:t>‹#›</a:t>
            </a:fld>
            <a:endParaRPr lang="en-US"/>
          </a:p>
        </p:txBody>
      </p:sp>
    </p:spTree>
    <p:extLst>
      <p:ext uri="{BB962C8B-B14F-4D97-AF65-F5344CB8AC3E}">
        <p14:creationId xmlns:p14="http://schemas.microsoft.com/office/powerpoint/2010/main" val="181745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cs typeface="Arial" pitchFamily="34" charset="0"/>
              </a:defRPr>
            </a:lvl1pPr>
          </a:lstStyle>
          <a:p>
            <a:pPr>
              <a:defRPr/>
            </a:pPr>
            <a:fld id="{90AFAD90-2AC9-40A9-9930-92F5E7EBD39C}" type="slidenum">
              <a:rPr lang="en-US"/>
              <a:pPr>
                <a:defRPr/>
              </a:pPr>
              <a:t>‹#›</a:t>
            </a:fld>
            <a:endParaRPr lang="en-US"/>
          </a:p>
        </p:txBody>
      </p:sp>
    </p:spTree>
    <p:extLst>
      <p:ext uri="{BB962C8B-B14F-4D97-AF65-F5344CB8AC3E}">
        <p14:creationId xmlns:p14="http://schemas.microsoft.com/office/powerpoint/2010/main" val="76739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cs typeface="Arial" pitchFamily="34" charset="0"/>
              </a:defRPr>
            </a:lvl1pPr>
          </a:lstStyle>
          <a:p>
            <a:pPr>
              <a:defRPr/>
            </a:pPr>
            <a:fld id="{3B110970-194C-4A2B-AE0C-93503884F265}" type="slidenum">
              <a:rPr lang="en-US"/>
              <a:pPr>
                <a:defRPr/>
              </a:pPr>
              <a:t>‹#›</a:t>
            </a:fld>
            <a:endParaRPr lang="en-US"/>
          </a:p>
        </p:txBody>
      </p:sp>
    </p:spTree>
    <p:extLst>
      <p:ext uri="{BB962C8B-B14F-4D97-AF65-F5344CB8AC3E}">
        <p14:creationId xmlns:p14="http://schemas.microsoft.com/office/powerpoint/2010/main" val="619855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cs typeface="Arial" pitchFamily="34" charset="0"/>
              </a:defRPr>
            </a:lvl1pPr>
          </a:lstStyle>
          <a:p>
            <a:pPr>
              <a:defRPr/>
            </a:pPr>
            <a:fld id="{58C7BF54-7E0A-430D-9CD8-DA308861E2D4}" type="slidenum">
              <a:rPr lang="en-US"/>
              <a:pPr>
                <a:defRPr/>
              </a:pPr>
              <a:t>‹#›</a:t>
            </a:fld>
            <a:endParaRPr lang="en-US"/>
          </a:p>
        </p:txBody>
      </p:sp>
    </p:spTree>
    <p:extLst>
      <p:ext uri="{BB962C8B-B14F-4D97-AF65-F5344CB8AC3E}">
        <p14:creationId xmlns:p14="http://schemas.microsoft.com/office/powerpoint/2010/main" val="398588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65EA1E52-5ADF-466F-B15D-96E25B6F1463}" type="slidenum">
              <a:rPr lang="en-US"/>
              <a:pPr>
                <a:defRPr/>
              </a:pPr>
              <a:t>‹#›</a:t>
            </a:fld>
            <a:endParaRPr lang="en-US"/>
          </a:p>
        </p:txBody>
      </p:sp>
    </p:spTree>
    <p:extLst>
      <p:ext uri="{BB962C8B-B14F-4D97-AF65-F5344CB8AC3E}">
        <p14:creationId xmlns:p14="http://schemas.microsoft.com/office/powerpoint/2010/main" val="201618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541472" y="5217583"/>
            <a:ext cx="1031875" cy="49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6572250" y="5217583"/>
            <a:ext cx="1925638" cy="49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214942"/>
            <a:ext cx="701675" cy="4802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58200" y="5225521"/>
            <a:ext cx="685800" cy="4696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r="2039"/>
          <a:stretch>
            <a:fillRect/>
          </a:stretch>
        </p:blipFill>
        <p:spPr bwMode="auto">
          <a:xfrm>
            <a:off x="1768475" y="5212293"/>
            <a:ext cx="4275138" cy="48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41789" r="43826"/>
          <a:stretch>
            <a:fillRect/>
          </a:stretch>
        </p:blipFill>
        <p:spPr bwMode="auto">
          <a:xfrm>
            <a:off x="6040438" y="5224203"/>
            <a:ext cx="614362" cy="47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2797" y="5220229"/>
            <a:ext cx="293687" cy="4749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20763" y="5212293"/>
            <a:ext cx="704850" cy="4828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97663" y="5225521"/>
            <a:ext cx="685800" cy="4696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402513" y="5213615"/>
            <a:ext cx="366712" cy="481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733550" y="5218909"/>
            <a:ext cx="5645150" cy="496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userDrawn="1"/>
        </p:nvSpPr>
        <p:spPr>
          <a:xfrm>
            <a:off x="0" y="5212292"/>
            <a:ext cx="9144000" cy="497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Slide Number Placeholder 5"/>
          <p:cNvSpPr txBox="1">
            <a:spLocks/>
          </p:cNvSpPr>
          <p:nvPr userDrawn="1"/>
        </p:nvSpPr>
        <p:spPr>
          <a:xfrm>
            <a:off x="7823200" y="5282411"/>
            <a:ext cx="590550" cy="304271"/>
          </a:xfrm>
          <a:prstGeom prst="rect">
            <a:avLst/>
          </a:prstGeom>
        </p:spPr>
        <p:txBody>
          <a:bodyPr anchor="ctr"/>
          <a:lstStyle>
            <a:lvl1pPr>
              <a:defRPr sz="1400"/>
            </a:lvl1pPr>
          </a:lstStyle>
          <a:p>
            <a:pPr algn="r" fontAlgn="auto">
              <a:spcBef>
                <a:spcPts val="0"/>
              </a:spcBef>
              <a:spcAft>
                <a:spcPts val="0"/>
              </a:spcAft>
              <a:defRPr/>
            </a:pPr>
            <a:fld id="{D9F9EFE3-E89E-4351-9644-4DDA4DBE1817}" type="slidenum">
              <a:rPr lang="en-US" smtClean="0">
                <a:solidFill>
                  <a:schemeClr val="tx1">
                    <a:tint val="75000"/>
                  </a:schemeClr>
                </a:solidFill>
                <a:latin typeface="+mn-lt"/>
                <a:cs typeface="+mn-cs"/>
              </a:rPr>
              <a:pPr algn="r" fontAlgn="auto">
                <a:spcBef>
                  <a:spcPts val="0"/>
                </a:spcBef>
                <a:spcAft>
                  <a:spcPts val="0"/>
                </a:spcAft>
                <a:defRPr/>
              </a:pPr>
              <a:t>‹#›</a:t>
            </a:fld>
            <a:endParaRPr lang="en-US" dirty="0">
              <a:solidFill>
                <a:schemeClr val="tx1">
                  <a:tint val="75000"/>
                </a:schemeClr>
              </a:solidFill>
              <a:latin typeface="+mn-lt"/>
              <a:cs typeface="+mn-cs"/>
            </a:endParaRPr>
          </a:p>
        </p:txBody>
      </p:sp>
      <p:pic>
        <p:nvPicPr>
          <p:cNvPr id="18" name="Picture 20" descr="J lett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15094"/>
            <a:ext cx="1263650" cy="9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Slide Number Placeholder 5"/>
          <p:cNvSpPr>
            <a:spLocks noGrp="1"/>
          </p:cNvSpPr>
          <p:nvPr>
            <p:ph type="sldNum" sz="quarter" idx="10"/>
          </p:nvPr>
        </p:nvSpPr>
        <p:spPr/>
        <p:txBody>
          <a:bodyPr/>
          <a:lstStyle>
            <a:lvl1pPr>
              <a:defRPr/>
            </a:lvl1pPr>
          </a:lstStyle>
          <a:p>
            <a:pPr>
              <a:defRPr/>
            </a:pPr>
            <a:fld id="{FBA341D0-C62B-4FE7-A383-2B67DAB1FD95}" type="slidenum">
              <a:rPr lang="en-US"/>
              <a:pPr>
                <a:defRPr/>
              </a:pPr>
              <a:t>‹#›</a:t>
            </a:fld>
            <a:endParaRPr lang="en-US"/>
          </a:p>
        </p:txBody>
      </p:sp>
    </p:spTree>
    <p:extLst>
      <p:ext uri="{BB962C8B-B14F-4D97-AF65-F5344CB8AC3E}">
        <p14:creationId xmlns:p14="http://schemas.microsoft.com/office/powerpoint/2010/main" val="323822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12B2587F-11D0-413A-8947-A2B8AE457773}" type="slidenum">
              <a:rPr lang="en-US"/>
              <a:pPr>
                <a:defRPr/>
              </a:pPr>
              <a:t>‹#›</a:t>
            </a:fld>
            <a:endParaRPr lang="en-US"/>
          </a:p>
        </p:txBody>
      </p:sp>
    </p:spTree>
    <p:extLst>
      <p:ext uri="{BB962C8B-B14F-4D97-AF65-F5344CB8AC3E}">
        <p14:creationId xmlns:p14="http://schemas.microsoft.com/office/powerpoint/2010/main" val="4281558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CCD0B1E6-5423-4A31-8823-E78E9BEB3080}" type="slidenum">
              <a:rPr lang="en-US"/>
              <a:pPr>
                <a:defRPr/>
              </a:pPr>
              <a:t>‹#›</a:t>
            </a:fld>
            <a:endParaRPr lang="en-US"/>
          </a:p>
        </p:txBody>
      </p:sp>
    </p:spTree>
    <p:extLst>
      <p:ext uri="{BB962C8B-B14F-4D97-AF65-F5344CB8AC3E}">
        <p14:creationId xmlns:p14="http://schemas.microsoft.com/office/powerpoint/2010/main" val="70508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9"/>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D0F16709-36BA-4F65-838D-43D854C20B4C}" type="slidenum">
              <a:rPr lang="en-US"/>
              <a:pPr>
                <a:defRPr/>
              </a:pPr>
              <a:t>‹#›</a:t>
            </a:fld>
            <a:endParaRPr lang="en-US"/>
          </a:p>
        </p:txBody>
      </p:sp>
    </p:spTree>
    <p:extLst>
      <p:ext uri="{BB962C8B-B14F-4D97-AF65-F5344CB8AC3E}">
        <p14:creationId xmlns:p14="http://schemas.microsoft.com/office/powerpoint/2010/main" val="1666236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5715000"/>
            <a:chOff x="0" y="0"/>
            <a:chExt cx="4008" cy="4320"/>
          </a:xfrm>
        </p:grpSpPr>
        <p:pic>
          <p:nvPicPr>
            <p:cNvPr id="5" name="Picture 8"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3"/>
            <a:ext cx="5715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825500"/>
            <a:ext cx="6400800" cy="20955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238500"/>
            <a:ext cx="6400800" cy="14605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5334000"/>
            <a:ext cx="1905000" cy="381000"/>
          </a:xfrm>
        </p:spPr>
        <p:txBody>
          <a:bodyPr anchorCtr="0"/>
          <a:lstStyle>
            <a:lvl1pPr>
              <a:defRPr smtClean="0">
                <a:solidFill>
                  <a:srgbClr val="482400"/>
                </a:solidFill>
                <a:cs typeface="Arial" pitchFamily="34" charset="0"/>
              </a:defRPr>
            </a:lvl1pPr>
          </a:lstStyle>
          <a:p>
            <a:pPr>
              <a:defRPr/>
            </a:pPr>
            <a:endParaRPr lang="en-US"/>
          </a:p>
        </p:txBody>
      </p:sp>
      <p:sp>
        <p:nvSpPr>
          <p:cNvPr id="9" name="Rectangle 5"/>
          <p:cNvSpPr>
            <a:spLocks noGrp="1" noChangeArrowheads="1"/>
          </p:cNvSpPr>
          <p:nvPr>
            <p:ph type="ftr" sz="quarter" idx="11"/>
          </p:nvPr>
        </p:nvSpPr>
        <p:spPr>
          <a:xfrm>
            <a:off x="3505200" y="5334000"/>
            <a:ext cx="2895600" cy="381000"/>
          </a:xfrm>
        </p:spPr>
        <p:txBody>
          <a:bodyPr anchorCtr="0"/>
          <a:lstStyle>
            <a:lvl1pPr algn="l">
              <a:defRPr smtClean="0">
                <a:solidFill>
                  <a:srgbClr val="482400"/>
                </a:solidFill>
                <a:cs typeface="Arial" pitchFamily="34"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solidFill>
                  <a:srgbClr val="482400"/>
                </a:solidFill>
                <a:cs typeface="Arial" pitchFamily="34" charset="0"/>
              </a:defRPr>
            </a:lvl1pPr>
          </a:lstStyle>
          <a:p>
            <a:pPr>
              <a:defRPr/>
            </a:pPr>
            <a:fld id="{91542880-DA02-4291-9DCD-6D4031DA90C4}" type="slidenum">
              <a:rPr lang="en-US"/>
              <a:pPr>
                <a:defRPr/>
              </a:pPr>
              <a:t>‹#›</a:t>
            </a:fld>
            <a:endParaRPr lang="en-US"/>
          </a:p>
        </p:txBody>
      </p:sp>
    </p:spTree>
    <p:extLst>
      <p:ext uri="{BB962C8B-B14F-4D97-AF65-F5344CB8AC3E}">
        <p14:creationId xmlns:p14="http://schemas.microsoft.com/office/powerpoint/2010/main" val="256563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7250DF84-2039-4D6F-98B1-397E415F43CD}" type="slidenum">
              <a:rPr lang="en-US"/>
              <a:pPr>
                <a:defRPr/>
              </a:pPr>
              <a:t>‹#›</a:t>
            </a:fld>
            <a:endParaRPr lang="en-US"/>
          </a:p>
        </p:txBody>
      </p:sp>
    </p:spTree>
    <p:extLst>
      <p:ext uri="{BB962C8B-B14F-4D97-AF65-F5344CB8AC3E}">
        <p14:creationId xmlns:p14="http://schemas.microsoft.com/office/powerpoint/2010/main" val="3456591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3AC1515E-9277-4517-9A52-BC1A8CE99A32}" type="slidenum">
              <a:rPr lang="en-US"/>
              <a:pPr>
                <a:defRPr/>
              </a:pPr>
              <a:t>‹#›</a:t>
            </a:fld>
            <a:endParaRPr lang="en-US"/>
          </a:p>
        </p:txBody>
      </p:sp>
    </p:spTree>
    <p:extLst>
      <p:ext uri="{BB962C8B-B14F-4D97-AF65-F5344CB8AC3E}">
        <p14:creationId xmlns:p14="http://schemas.microsoft.com/office/powerpoint/2010/main" val="2398225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472407"/>
            <a:ext cx="3808412" cy="34276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9" y="1472407"/>
            <a:ext cx="3808413" cy="34276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F0D1A238-FA4E-4578-B8ED-BC53767D6E22}" type="slidenum">
              <a:rPr lang="en-US"/>
              <a:pPr>
                <a:defRPr/>
              </a:pPr>
              <a:t>‹#›</a:t>
            </a:fld>
            <a:endParaRPr lang="en-US"/>
          </a:p>
        </p:txBody>
      </p:sp>
    </p:spTree>
    <p:extLst>
      <p:ext uri="{BB962C8B-B14F-4D97-AF65-F5344CB8AC3E}">
        <p14:creationId xmlns:p14="http://schemas.microsoft.com/office/powerpoint/2010/main" val="1314866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cs typeface="Arial" pitchFamily="34" charset="0"/>
              </a:defRPr>
            </a:lvl1pPr>
          </a:lstStyle>
          <a:p>
            <a:pPr>
              <a:defRPr/>
            </a:pPr>
            <a:fld id="{588860B7-05B5-4CD3-95D0-D67C907A0704}" type="slidenum">
              <a:rPr lang="en-US"/>
              <a:pPr>
                <a:defRPr/>
              </a:pPr>
              <a:t>‹#›</a:t>
            </a:fld>
            <a:endParaRPr lang="en-US"/>
          </a:p>
        </p:txBody>
      </p:sp>
    </p:spTree>
    <p:extLst>
      <p:ext uri="{BB962C8B-B14F-4D97-AF65-F5344CB8AC3E}">
        <p14:creationId xmlns:p14="http://schemas.microsoft.com/office/powerpoint/2010/main" val="1182747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cs typeface="Arial" pitchFamily="34" charset="0"/>
              </a:defRPr>
            </a:lvl1pPr>
          </a:lstStyle>
          <a:p>
            <a:pPr>
              <a:defRPr/>
            </a:pPr>
            <a:fld id="{6973B238-9AEC-428F-BF34-80406B9F5DA1}" type="slidenum">
              <a:rPr lang="en-US"/>
              <a:pPr>
                <a:defRPr/>
              </a:pPr>
              <a:t>‹#›</a:t>
            </a:fld>
            <a:endParaRPr lang="en-US"/>
          </a:p>
        </p:txBody>
      </p:sp>
    </p:spTree>
    <p:extLst>
      <p:ext uri="{BB962C8B-B14F-4D97-AF65-F5344CB8AC3E}">
        <p14:creationId xmlns:p14="http://schemas.microsoft.com/office/powerpoint/2010/main" val="1678567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cs typeface="Arial" pitchFamily="34" charset="0"/>
              </a:defRPr>
            </a:lvl1pPr>
          </a:lstStyle>
          <a:p>
            <a:pPr>
              <a:defRPr/>
            </a:pPr>
            <a:fld id="{B6E8B429-F36A-429D-99C8-96291271B479}" type="slidenum">
              <a:rPr lang="en-US"/>
              <a:pPr>
                <a:defRPr/>
              </a:pPr>
              <a:t>‹#›</a:t>
            </a:fld>
            <a:endParaRPr lang="en-US"/>
          </a:p>
        </p:txBody>
      </p:sp>
    </p:spTree>
    <p:extLst>
      <p:ext uri="{BB962C8B-B14F-4D97-AF65-F5344CB8AC3E}">
        <p14:creationId xmlns:p14="http://schemas.microsoft.com/office/powerpoint/2010/main" val="335503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78A4A9-68C3-4ECD-9A46-5B1BE6F25F0F}" type="slidenum">
              <a:rPr lang="en-US"/>
              <a:pPr>
                <a:defRPr/>
              </a:pPr>
              <a:t>‹#›</a:t>
            </a:fld>
            <a:endParaRPr lang="en-US"/>
          </a:p>
        </p:txBody>
      </p:sp>
    </p:spTree>
    <p:extLst>
      <p:ext uri="{BB962C8B-B14F-4D97-AF65-F5344CB8AC3E}">
        <p14:creationId xmlns:p14="http://schemas.microsoft.com/office/powerpoint/2010/main" val="20440226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27543"/>
            <a:ext cx="3008313" cy="96837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9AF55294-8B80-45B9-953A-6EEC5433A78C}" type="slidenum">
              <a:rPr lang="en-US"/>
              <a:pPr>
                <a:defRPr/>
              </a:pPr>
              <a:t>‹#›</a:t>
            </a:fld>
            <a:endParaRPr lang="en-US"/>
          </a:p>
        </p:txBody>
      </p:sp>
    </p:spTree>
    <p:extLst>
      <p:ext uri="{BB962C8B-B14F-4D97-AF65-F5344CB8AC3E}">
        <p14:creationId xmlns:p14="http://schemas.microsoft.com/office/powerpoint/2010/main" val="3615396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cs typeface="Arial" pitchFamily="34" charset="0"/>
              </a:defRPr>
            </a:lvl1pPr>
          </a:lstStyle>
          <a:p>
            <a:pPr>
              <a:defRPr/>
            </a:pPr>
            <a:fld id="{D20CE3B8-0611-4161-873E-5BD770F117B1}" type="slidenum">
              <a:rPr lang="en-US"/>
              <a:pPr>
                <a:defRPr/>
              </a:pPr>
              <a:t>‹#›</a:t>
            </a:fld>
            <a:endParaRPr lang="en-US"/>
          </a:p>
        </p:txBody>
      </p:sp>
    </p:spTree>
    <p:extLst>
      <p:ext uri="{BB962C8B-B14F-4D97-AF65-F5344CB8AC3E}">
        <p14:creationId xmlns:p14="http://schemas.microsoft.com/office/powerpoint/2010/main" val="381994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E840C612-4ADB-4D3E-A528-2F7A9DF22617}" type="slidenum">
              <a:rPr lang="en-US"/>
              <a:pPr>
                <a:defRPr/>
              </a:pPr>
              <a:t>‹#›</a:t>
            </a:fld>
            <a:endParaRPr lang="en-US"/>
          </a:p>
        </p:txBody>
      </p:sp>
    </p:spTree>
    <p:extLst>
      <p:ext uri="{BB962C8B-B14F-4D97-AF65-F5344CB8AC3E}">
        <p14:creationId xmlns:p14="http://schemas.microsoft.com/office/powerpoint/2010/main" val="2740869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17500"/>
            <a:ext cx="1943100" cy="45825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17500"/>
            <a:ext cx="5681662" cy="45825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smtClean="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cs typeface="Arial" pitchFamily="34" charset="0"/>
              </a:defRPr>
            </a:lvl1pPr>
          </a:lstStyle>
          <a:p>
            <a:pPr>
              <a:defRPr/>
            </a:pPr>
            <a:fld id="{5593304F-A6A3-4B81-BE91-E1DF8E93C4FE}" type="slidenum">
              <a:rPr lang="en-US"/>
              <a:pPr>
                <a:defRPr/>
              </a:pPr>
              <a:t>‹#›</a:t>
            </a:fld>
            <a:endParaRPr lang="en-US"/>
          </a:p>
        </p:txBody>
      </p:sp>
    </p:spTree>
    <p:extLst>
      <p:ext uri="{BB962C8B-B14F-4D97-AF65-F5344CB8AC3E}">
        <p14:creationId xmlns:p14="http://schemas.microsoft.com/office/powerpoint/2010/main" val="239154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46E82D-0B54-4D04-A866-2730CE3B6F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6832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B5DA59-C22E-46E0-B119-95FFBAC0D9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7594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C4EE39-C521-48BB-B33C-C8E2A8B561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9784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AAC50E-9287-4C17-AA21-A13EFAF574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7990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6C7A93-202C-4F77-8F44-C275FE2F4C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999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CE2013-35E3-4D92-A9D9-B20069EFC7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45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B6EC9-4610-444B-9C21-971585B21BAA}" type="slidenum">
              <a:rPr lang="en-US"/>
              <a:pPr>
                <a:defRPr/>
              </a:pPr>
              <a:t>‹#›</a:t>
            </a:fld>
            <a:endParaRPr lang="en-US"/>
          </a:p>
        </p:txBody>
      </p:sp>
    </p:spTree>
    <p:extLst>
      <p:ext uri="{BB962C8B-B14F-4D97-AF65-F5344CB8AC3E}">
        <p14:creationId xmlns:p14="http://schemas.microsoft.com/office/powerpoint/2010/main" val="184005310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5EA187-CE2F-4567-8176-B55779B12D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21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82D22C-53D9-415E-BC79-F12E4C81C0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014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C930B0-CA9B-4D2E-A9DC-C060F8347C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613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1B2CA8-5E31-4608-A18E-5220A5F84F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5226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CBF40B-A17C-4CD9-BEE5-45A44690F4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9084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82374F-EAE1-4A29-8BCD-556B19A76D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82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CC0A9B-BDCD-4AAB-9FFD-8615A0DE2C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5861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C8B03F-3883-4307-A6F6-8E15641D05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261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7EEC83-0CE7-4043-8D90-3991ED2F17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661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C0F9860-BB9E-430B-AC4F-3DA1A49A66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958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145792-13C6-4214-9CFD-E8790E0E662C}" type="slidenum">
              <a:rPr lang="en-US"/>
              <a:pPr>
                <a:defRPr/>
              </a:pPr>
              <a:t>‹#›</a:t>
            </a:fld>
            <a:endParaRPr lang="en-US"/>
          </a:p>
        </p:txBody>
      </p:sp>
    </p:spTree>
    <p:extLst>
      <p:ext uri="{BB962C8B-B14F-4D97-AF65-F5344CB8AC3E}">
        <p14:creationId xmlns:p14="http://schemas.microsoft.com/office/powerpoint/2010/main" val="144666556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58DBC8-5571-42B2-8925-AB72A8B758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790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455A2C3-7A74-47E9-BF19-337983FB73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59455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177B46-4639-4A4D-B922-2A8D2819A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6502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7B450B-1D8A-490A-8C75-896A47AB67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3204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8FEE4-AF83-4601-876B-8DE0B068E4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1071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FB0438-F922-4195-9633-C8319C32A8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61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J lett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5094"/>
            <a:ext cx="1263650" cy="9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212292"/>
            <a:ext cx="9144000" cy="497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0"/>
          <p:cNvGrpSpPr>
            <a:grpSpLocks/>
          </p:cNvGrpSpPr>
          <p:nvPr userDrawn="1"/>
        </p:nvGrpSpPr>
        <p:grpSpPr bwMode="auto">
          <a:xfrm>
            <a:off x="0" y="5212292"/>
            <a:ext cx="9144000" cy="502708"/>
            <a:chOff x="0" y="6254128"/>
            <a:chExt cx="9144000" cy="603872"/>
          </a:xfrm>
        </p:grpSpPr>
        <p:sp>
          <p:nvSpPr>
            <p:cNvPr id="7" name="Rectangle 6"/>
            <p:cNvSpPr/>
            <p:nvPr userDrawn="1"/>
          </p:nvSpPr>
          <p:spPr>
            <a:xfrm>
              <a:off x="1541463" y="6260485"/>
              <a:ext cx="1031875" cy="59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572250" y="6260485"/>
              <a:ext cx="1925638" cy="59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257260"/>
              <a:ext cx="701040" cy="5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58200" y="6270072"/>
              <a:ext cx="685800" cy="56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r="2039"/>
            <a:stretch>
              <a:fillRect/>
            </a:stretch>
          </p:blipFill>
          <p:spPr bwMode="auto">
            <a:xfrm>
              <a:off x="1769026" y="6254515"/>
              <a:ext cx="427451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l="41789" r="43826"/>
            <a:stretch>
              <a:fillRect/>
            </a:stretch>
          </p:blipFill>
          <p:spPr bwMode="auto">
            <a:xfrm>
              <a:off x="6041125" y="6269220"/>
              <a:ext cx="613687" cy="5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2470" y="6264464"/>
              <a:ext cx="294728" cy="569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21080" y="6254128"/>
              <a:ext cx="704850" cy="579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97980" y="6270072"/>
              <a:ext cx="685800" cy="56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02830" y="6257057"/>
              <a:ext cx="366779" cy="576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733550" y="6262074"/>
              <a:ext cx="5645150" cy="595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userDrawn="1"/>
          </p:nvSpPr>
          <p:spPr>
            <a:xfrm>
              <a:off x="0" y="6255718"/>
              <a:ext cx="9144000" cy="595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Slide Number Placeholder 5"/>
          <p:cNvSpPr txBox="1">
            <a:spLocks/>
          </p:cNvSpPr>
          <p:nvPr userDrawn="1"/>
        </p:nvSpPr>
        <p:spPr>
          <a:xfrm>
            <a:off x="6678613" y="5253307"/>
            <a:ext cx="2133600" cy="304271"/>
          </a:xfrm>
          <a:prstGeom prst="rect">
            <a:avLst/>
          </a:prstGeom>
        </p:spPr>
        <p:txBody>
          <a:bodyPr anchor="ctr"/>
          <a:lstStyle>
            <a:lvl1pPr>
              <a:defRPr/>
            </a:lvl1pP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20" name="Slide Number Placeholder 5"/>
          <p:cNvSpPr txBox="1">
            <a:spLocks/>
          </p:cNvSpPr>
          <p:nvPr userDrawn="1"/>
        </p:nvSpPr>
        <p:spPr>
          <a:xfrm>
            <a:off x="7823200" y="5262567"/>
            <a:ext cx="590550" cy="304271"/>
          </a:xfrm>
          <a:prstGeom prst="rect">
            <a:avLst/>
          </a:prstGeom>
        </p:spPr>
        <p:txBody>
          <a:bodyPr anchor="ctr"/>
          <a:lstStyle>
            <a:lvl1pPr>
              <a:defRPr sz="1400"/>
            </a:lvl1pPr>
          </a:lstStyle>
          <a:p>
            <a:pPr algn="r" fontAlgn="auto">
              <a:spcBef>
                <a:spcPts val="0"/>
              </a:spcBef>
              <a:spcAft>
                <a:spcPts val="0"/>
              </a:spcAft>
              <a:defRPr/>
            </a:pPr>
            <a:fld id="{C9612E56-A7DF-4C04-90A6-7EA6016D6F4B}" type="slidenum">
              <a:rPr lang="en-US" smtClean="0">
                <a:solidFill>
                  <a:schemeClr val="tx1">
                    <a:tint val="75000"/>
                  </a:schemeClr>
                </a:solidFill>
                <a:latin typeface="+mn-lt"/>
                <a:cs typeface="+mn-cs"/>
              </a:rPr>
              <a:pPr algn="r" fontAlgn="auto">
                <a:spcBef>
                  <a:spcPts val="0"/>
                </a:spcBef>
                <a:spcAft>
                  <a:spcPts val="0"/>
                </a:spcAft>
                <a:defRPr/>
              </a:pPr>
              <a:t>‹#›</a:t>
            </a:fld>
            <a:endParaRPr lang="en-US" dirty="0">
              <a:solidFill>
                <a:schemeClr val="tx1">
                  <a:tint val="75000"/>
                </a:schemeClr>
              </a:solidFill>
              <a:latin typeface="+mn-lt"/>
              <a:cs typeface="+mn-cs"/>
            </a:endParaRPr>
          </a:p>
        </p:txBody>
      </p:sp>
      <p:sp>
        <p:nvSpPr>
          <p:cNvPr id="2" name="Title 1"/>
          <p:cNvSpPr>
            <a:spLocks noGrp="1"/>
          </p:cNvSpPr>
          <p:nvPr>
            <p:ph type="title"/>
          </p:nvPr>
        </p:nvSpPr>
        <p:spPr>
          <a:xfrm>
            <a:off x="1010101" y="228865"/>
            <a:ext cx="7676707" cy="952500"/>
          </a:xfrm>
        </p:spPr>
        <p:txBody>
          <a:bodyPr/>
          <a:lstStyle/>
          <a:p>
            <a:r>
              <a:rPr lang="en-US" smtClean="0"/>
              <a:t>Click to edit Master title style</a:t>
            </a:r>
            <a:endParaRPr lang="en-US"/>
          </a:p>
        </p:txBody>
      </p:sp>
    </p:spTree>
    <p:extLst>
      <p:ext uri="{BB962C8B-B14F-4D97-AF65-F5344CB8AC3E}">
        <p14:creationId xmlns:p14="http://schemas.microsoft.com/office/powerpoint/2010/main" val="3828294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userDrawn="1"/>
        </p:nvGrpSpPr>
        <p:grpSpPr bwMode="auto">
          <a:xfrm>
            <a:off x="0" y="5212292"/>
            <a:ext cx="9144000" cy="502708"/>
            <a:chOff x="0" y="6254128"/>
            <a:chExt cx="9144000" cy="603872"/>
          </a:xfrm>
        </p:grpSpPr>
        <p:sp>
          <p:nvSpPr>
            <p:cNvPr id="4" name="Rectangle 3"/>
            <p:cNvSpPr/>
            <p:nvPr userDrawn="1"/>
          </p:nvSpPr>
          <p:spPr>
            <a:xfrm>
              <a:off x="1541463" y="6260485"/>
              <a:ext cx="1031875" cy="59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6572250" y="6260485"/>
              <a:ext cx="1925638" cy="59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257260"/>
              <a:ext cx="701040" cy="5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58200" y="6270072"/>
              <a:ext cx="685800" cy="56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r="2039"/>
            <a:stretch>
              <a:fillRect/>
            </a:stretch>
          </p:blipFill>
          <p:spPr bwMode="auto">
            <a:xfrm>
              <a:off x="1769026" y="6254515"/>
              <a:ext cx="427451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41789" r="43826"/>
            <a:stretch>
              <a:fillRect/>
            </a:stretch>
          </p:blipFill>
          <p:spPr bwMode="auto">
            <a:xfrm>
              <a:off x="6041125" y="6269220"/>
              <a:ext cx="613687" cy="5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2470" y="6264464"/>
              <a:ext cx="294728" cy="569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21080" y="6254128"/>
              <a:ext cx="704850" cy="579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97980" y="6270072"/>
              <a:ext cx="685800" cy="56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402830" y="6257057"/>
              <a:ext cx="366779" cy="5765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733550" y="6262074"/>
              <a:ext cx="5645150" cy="595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userDrawn="1"/>
          </p:nvSpPr>
          <p:spPr>
            <a:xfrm>
              <a:off x="0" y="6255718"/>
              <a:ext cx="9144000" cy="5959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6" name="Picture 20" descr="J lett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15094"/>
            <a:ext cx="1263650" cy="9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userDrawn="1">
            <p:ph type="sldNum" sz="quarter" idx="10"/>
          </p:nvPr>
        </p:nvSpPr>
        <p:spPr>
          <a:xfrm>
            <a:off x="7823200" y="5262567"/>
            <a:ext cx="590550" cy="304271"/>
          </a:xfrm>
        </p:spPr>
        <p:txBody>
          <a:bodyPr/>
          <a:lstStyle>
            <a:lvl1pPr>
              <a:defRPr sz="1400"/>
            </a:lvl1pPr>
          </a:lstStyle>
          <a:p>
            <a:pPr>
              <a:defRPr/>
            </a:pPr>
            <a:fld id="{F32A9994-7DC2-4FAB-ACCB-6EE1BE7A9083}" type="slidenum">
              <a:rPr lang="en-US"/>
              <a:pPr>
                <a:defRPr/>
              </a:pPr>
              <a:t>‹#›</a:t>
            </a:fld>
            <a:endParaRPr lang="en-US" dirty="0"/>
          </a:p>
        </p:txBody>
      </p:sp>
    </p:spTree>
    <p:extLst>
      <p:ext uri="{BB962C8B-B14F-4D97-AF65-F5344CB8AC3E}">
        <p14:creationId xmlns:p14="http://schemas.microsoft.com/office/powerpoint/2010/main" val="2446875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AF36B9-688C-4B2A-9A87-05FB730477E2}" type="slidenum">
              <a:rPr lang="en-US"/>
              <a:pPr>
                <a:defRPr/>
              </a:pPr>
              <a:t>‹#›</a:t>
            </a:fld>
            <a:endParaRPr lang="en-US"/>
          </a:p>
        </p:txBody>
      </p:sp>
    </p:spTree>
    <p:extLst>
      <p:ext uri="{BB962C8B-B14F-4D97-AF65-F5344CB8AC3E}">
        <p14:creationId xmlns:p14="http://schemas.microsoft.com/office/powerpoint/2010/main" val="4517646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D16762-D85D-406C-8C86-AD61C1325501}" type="slidenum">
              <a:rPr lang="en-US"/>
              <a:pPr>
                <a:defRPr/>
              </a:pPr>
              <a:t>‹#›</a:t>
            </a:fld>
            <a:endParaRPr lang="en-US"/>
          </a:p>
        </p:txBody>
      </p:sp>
    </p:spTree>
    <p:extLst>
      <p:ext uri="{BB962C8B-B14F-4D97-AF65-F5344CB8AC3E}">
        <p14:creationId xmlns:p14="http://schemas.microsoft.com/office/powerpoint/2010/main" val="173035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147ED6-8ADE-4811-9DC9-C1D033ED0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31" r:id="rId2"/>
    <p:sldLayoutId id="2147483724" r:id="rId3"/>
    <p:sldLayoutId id="2147483725" r:id="rId4"/>
    <p:sldLayoutId id="2147483726" r:id="rId5"/>
    <p:sldLayoutId id="2147483732" r:id="rId6"/>
    <p:sldLayoutId id="2147483733"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FFFFFF"/>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cs typeface="+mn-cs"/>
              </a:defRPr>
            </a:lvl1pPr>
          </a:lstStyle>
          <a:p>
            <a:pPr>
              <a:defRPr/>
            </a:pPr>
            <a:fld id="{11624CF1-1D43-4D0A-B125-E3FA6AD2FE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tx1"/>
            </a:gs>
          </a:gsLst>
          <a:lin ang="5400000" scaled="1"/>
        </a:gra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066800" y="317500"/>
            <a:ext cx="7772400" cy="9525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dt" sz="half" idx="2"/>
          </p:nvPr>
        </p:nvSpPr>
        <p:spPr bwMode="auto">
          <a:xfrm>
            <a:off x="838200" y="5334000"/>
            <a:ext cx="1905000" cy="3810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smtClean="0">
                <a:solidFill>
                  <a:srgbClr val="FFFFFF"/>
                </a:solidFill>
                <a:latin typeface="Arial" pitchFamily="34" charset="0"/>
                <a:cs typeface="+mn-cs"/>
              </a:defRPr>
            </a:lvl1pPr>
          </a:lstStyle>
          <a:p>
            <a:pPr>
              <a:defRPr/>
            </a:pPr>
            <a:endParaRPr lang="en-US"/>
          </a:p>
        </p:txBody>
      </p:sp>
      <p:sp>
        <p:nvSpPr>
          <p:cNvPr id="3077" name="Rectangle 5"/>
          <p:cNvSpPr>
            <a:spLocks noGrp="1" noChangeArrowheads="1"/>
          </p:cNvSpPr>
          <p:nvPr>
            <p:ph type="ftr" sz="quarter" idx="3"/>
          </p:nvPr>
        </p:nvSpPr>
        <p:spPr bwMode="auto">
          <a:xfrm>
            <a:off x="3429000" y="5334000"/>
            <a:ext cx="2895600" cy="3810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smtClean="0">
                <a:solidFill>
                  <a:srgbClr val="FFFFFF"/>
                </a:solidFill>
                <a:latin typeface="Arial" pitchFamily="34" charset="0"/>
                <a:cs typeface="+mn-cs"/>
              </a:defRPr>
            </a:lvl1pPr>
          </a:lstStyle>
          <a:p>
            <a:pPr>
              <a:defRPr/>
            </a:pPr>
            <a:endParaRPr lang="en-US"/>
          </a:p>
        </p:txBody>
      </p:sp>
      <p:sp>
        <p:nvSpPr>
          <p:cNvPr id="3078" name="Rectangle 6"/>
          <p:cNvSpPr>
            <a:spLocks noGrp="1" noChangeArrowheads="1"/>
          </p:cNvSpPr>
          <p:nvPr>
            <p:ph type="sldNum" sz="quarter" idx="4"/>
          </p:nvPr>
        </p:nvSpPr>
        <p:spPr bwMode="auto">
          <a:xfrm>
            <a:off x="7010400" y="5334000"/>
            <a:ext cx="1905000" cy="3810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smtClean="0">
                <a:solidFill>
                  <a:srgbClr val="FFFFFF"/>
                </a:solidFill>
                <a:latin typeface="Arial" pitchFamily="34" charset="0"/>
                <a:cs typeface="+mn-cs"/>
              </a:defRPr>
            </a:lvl1pPr>
          </a:lstStyle>
          <a:p>
            <a:pPr>
              <a:defRPr/>
            </a:pPr>
            <a:fld id="{E5C86FD3-D70D-4CEF-BCC9-A7AAF2F58CF7}" type="slidenum">
              <a:rPr lang="en-US"/>
              <a:pPr>
                <a:defRPr/>
              </a:pPr>
              <a:t>‹#›</a:t>
            </a:fld>
            <a:endParaRPr lang="en-US"/>
          </a:p>
        </p:txBody>
      </p:sp>
      <p:sp>
        <p:nvSpPr>
          <p:cNvPr id="3080" name="Rectangle 8"/>
          <p:cNvSpPr>
            <a:spLocks noGrp="1" noChangeArrowheads="1"/>
          </p:cNvSpPr>
          <p:nvPr>
            <p:ph type="body" idx="1"/>
          </p:nvPr>
        </p:nvSpPr>
        <p:spPr bwMode="auto">
          <a:xfrm>
            <a:off x="1062039" y="1472407"/>
            <a:ext cx="7769225" cy="34276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9" name="Picture 16" descr="G:\My Pictures\bORDERS\Wal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692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userDrawn="1"/>
        </p:nvGrpSpPr>
        <p:grpSpPr bwMode="auto">
          <a:xfrm>
            <a:off x="1066800" y="1291169"/>
            <a:ext cx="7759700" cy="74083"/>
            <a:chOff x="672" y="976"/>
            <a:chExt cx="4888" cy="56"/>
          </a:xfrm>
        </p:grpSpPr>
        <p:sp>
          <p:nvSpPr>
            <p:cNvPr id="3089" name="Line 17"/>
            <p:cNvSpPr>
              <a:spLocks noChangeShapeType="1"/>
            </p:cNvSpPr>
            <p:nvPr userDrawn="1"/>
          </p:nvSpPr>
          <p:spPr bwMode="auto">
            <a:xfrm>
              <a:off x="672" y="1004"/>
              <a:ext cx="4888" cy="0"/>
            </a:xfrm>
            <a:prstGeom prst="line">
              <a:avLst/>
            </a:prstGeom>
            <a:noFill/>
            <a:ln w="12700">
              <a:solidFill>
                <a:schemeClr val="bg1"/>
              </a:solidFill>
              <a:prstDash val="lgDash"/>
              <a:round/>
              <a:headEnd/>
              <a:tailEnd/>
            </a:ln>
            <a:effectLst/>
          </p:spPr>
          <p:txBody>
            <a:bodyPr wrap="none"/>
            <a:lstStyle/>
            <a:p>
              <a:pPr algn="ctr">
                <a:spcBef>
                  <a:spcPct val="20000"/>
                </a:spcBef>
                <a:defRPr/>
              </a:pPr>
              <a:endParaRPr lang="en-US" sz="2400">
                <a:solidFill>
                  <a:srgbClr val="000000"/>
                </a:solidFill>
                <a:latin typeface="Times New Roman" pitchFamily="18" charset="0"/>
                <a:cs typeface="+mn-cs"/>
              </a:endParaRPr>
            </a:p>
          </p:txBody>
        </p:sp>
        <p:sp>
          <p:nvSpPr>
            <p:cNvPr id="3090" name="AutoShape 18"/>
            <p:cNvSpPr>
              <a:spLocks noChangeArrowheads="1"/>
            </p:cNvSpPr>
            <p:nvPr userDrawn="1"/>
          </p:nvSpPr>
          <p:spPr bwMode="auto">
            <a:xfrm>
              <a:off x="836"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1" name="AutoShape 19"/>
            <p:cNvSpPr>
              <a:spLocks noChangeArrowheads="1"/>
            </p:cNvSpPr>
            <p:nvPr userDrawn="1"/>
          </p:nvSpPr>
          <p:spPr bwMode="auto">
            <a:xfrm>
              <a:off x="1252"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2" name="AutoShape 20"/>
            <p:cNvSpPr>
              <a:spLocks noChangeArrowheads="1"/>
            </p:cNvSpPr>
            <p:nvPr userDrawn="1"/>
          </p:nvSpPr>
          <p:spPr bwMode="auto">
            <a:xfrm>
              <a:off x="1648"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3" name="AutoShape 21"/>
            <p:cNvSpPr>
              <a:spLocks noChangeArrowheads="1"/>
            </p:cNvSpPr>
            <p:nvPr userDrawn="1"/>
          </p:nvSpPr>
          <p:spPr bwMode="auto">
            <a:xfrm>
              <a:off x="2084"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4" name="AutoShape 22"/>
            <p:cNvSpPr>
              <a:spLocks noChangeArrowheads="1"/>
            </p:cNvSpPr>
            <p:nvPr userDrawn="1"/>
          </p:nvSpPr>
          <p:spPr bwMode="auto">
            <a:xfrm>
              <a:off x="2500"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5" name="AutoShape 23"/>
            <p:cNvSpPr>
              <a:spLocks noChangeArrowheads="1"/>
            </p:cNvSpPr>
            <p:nvPr userDrawn="1"/>
          </p:nvSpPr>
          <p:spPr bwMode="auto">
            <a:xfrm>
              <a:off x="2908"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6" name="AutoShape 24"/>
            <p:cNvSpPr>
              <a:spLocks noChangeArrowheads="1"/>
            </p:cNvSpPr>
            <p:nvPr userDrawn="1"/>
          </p:nvSpPr>
          <p:spPr bwMode="auto">
            <a:xfrm>
              <a:off x="3316"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7" name="AutoShape 25"/>
            <p:cNvSpPr>
              <a:spLocks noChangeArrowheads="1"/>
            </p:cNvSpPr>
            <p:nvPr userDrawn="1"/>
          </p:nvSpPr>
          <p:spPr bwMode="auto">
            <a:xfrm>
              <a:off x="3720"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8" name="AutoShape 26"/>
            <p:cNvSpPr>
              <a:spLocks noChangeArrowheads="1"/>
            </p:cNvSpPr>
            <p:nvPr userDrawn="1"/>
          </p:nvSpPr>
          <p:spPr bwMode="auto">
            <a:xfrm>
              <a:off x="4124"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099" name="AutoShape 27"/>
            <p:cNvSpPr>
              <a:spLocks noChangeArrowheads="1"/>
            </p:cNvSpPr>
            <p:nvPr userDrawn="1"/>
          </p:nvSpPr>
          <p:spPr bwMode="auto">
            <a:xfrm>
              <a:off x="4544"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100" name="AutoShape 28"/>
            <p:cNvSpPr>
              <a:spLocks noChangeArrowheads="1"/>
            </p:cNvSpPr>
            <p:nvPr userDrawn="1"/>
          </p:nvSpPr>
          <p:spPr bwMode="auto">
            <a:xfrm>
              <a:off x="4944"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sp>
          <p:nvSpPr>
            <p:cNvPr id="3101" name="AutoShape 29"/>
            <p:cNvSpPr>
              <a:spLocks noChangeArrowheads="1"/>
            </p:cNvSpPr>
            <p:nvPr userDrawn="1"/>
          </p:nvSpPr>
          <p:spPr bwMode="auto">
            <a:xfrm>
              <a:off x="5376" y="976"/>
              <a:ext cx="56" cy="56"/>
            </a:xfrm>
            <a:prstGeom prst="diamond">
              <a:avLst/>
            </a:prstGeom>
            <a:solidFill>
              <a:schemeClr val="bg1"/>
            </a:solidFill>
            <a:ln w="9525">
              <a:solidFill>
                <a:schemeClr val="tx1"/>
              </a:solidFill>
              <a:miter lim="800000"/>
              <a:headEnd/>
              <a:tailEnd/>
            </a:ln>
            <a:effectLst/>
          </p:spPr>
          <p:txBody>
            <a:bodyPr wrap="none" anchor="ctr"/>
            <a:lstStyle/>
            <a:p>
              <a:pPr algn="ctr">
                <a:spcBef>
                  <a:spcPct val="20000"/>
                </a:spcBef>
                <a:defRPr/>
              </a:pPr>
              <a:endParaRPr lang="en-US" sz="2400">
                <a:solidFill>
                  <a:srgbClr val="000000"/>
                </a:solidFill>
                <a:latin typeface="Times New Roman" pitchFamily="18" charset="0"/>
                <a:cs typeface="+mn-cs"/>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bg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5"/>
        </a:buBlip>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en-US">
              <a:solidFill>
                <a:srgbClr val="000000"/>
              </a:solidFill>
              <a:latin typeface="Times New Roman" pitchFamily="18" charset="0"/>
              <a:cs typeface="+mn-cs"/>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en-US">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1A8790C2-F46D-48DE-B4AC-85A284DC00BB}" type="slidenum">
              <a:rPr lang="en-US" altLang="en-US">
                <a:solidFill>
                  <a:srgbClr val="000000"/>
                </a:solidFill>
                <a:latin typeface="Times New Roman" pitchFamily="18" charset="0"/>
                <a:cs typeface="+mn-cs"/>
              </a:rPr>
              <a:pPr eaLnBrk="0" hangingPunct="0"/>
              <a:t>‹#›</a:t>
            </a:fld>
            <a:endParaRPr lang="en-US" altLang="en-US">
              <a:solidFill>
                <a:srgbClr val="000000"/>
              </a:solidFill>
              <a:latin typeface="Times New Roman" pitchFamily="18" charset="0"/>
              <a:cs typeface="+mn-cs"/>
            </a:endParaRPr>
          </a:p>
        </p:txBody>
      </p:sp>
    </p:spTree>
    <p:extLst>
      <p:ext uri="{BB962C8B-B14F-4D97-AF65-F5344CB8AC3E}">
        <p14:creationId xmlns:p14="http://schemas.microsoft.com/office/powerpoint/2010/main" val="20931250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en-US">
              <a:solidFill>
                <a:srgbClr val="000000"/>
              </a:solidFill>
              <a:latin typeface="Times New Roman" pitchFamily="18" charset="0"/>
              <a:cs typeface="+mn-cs"/>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en-US">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2A47B04D-E6D6-4043-A4BD-F3E35296D57A}" type="slidenum">
              <a:rPr lang="en-US" altLang="en-US">
                <a:solidFill>
                  <a:srgbClr val="000000"/>
                </a:solidFill>
                <a:latin typeface="Times New Roman" pitchFamily="18" charset="0"/>
                <a:cs typeface="+mn-cs"/>
              </a:rPr>
              <a:pPr eaLnBrk="0" hangingPunct="0"/>
              <a:t>‹#›</a:t>
            </a:fld>
            <a:endParaRPr lang="en-US" altLang="en-US">
              <a:solidFill>
                <a:srgbClr val="000000"/>
              </a:solidFill>
              <a:latin typeface="Times New Roman" pitchFamily="18" charset="0"/>
              <a:cs typeface="+mn-cs"/>
            </a:endParaRPr>
          </a:p>
        </p:txBody>
      </p:sp>
    </p:spTree>
    <p:extLst>
      <p:ext uri="{BB962C8B-B14F-4D97-AF65-F5344CB8AC3E}">
        <p14:creationId xmlns:p14="http://schemas.microsoft.com/office/powerpoint/2010/main" val="38925445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ntag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1004454" y="468085"/>
            <a:ext cx="7467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8000" dirty="0">
                <a:latin typeface="Calibri" pitchFamily="34" charset="0"/>
              </a:rPr>
              <a:t>Book of Joshua</a:t>
            </a:r>
          </a:p>
          <a:p>
            <a:pPr algn="ctr" eaLnBrk="1" hangingPunct="1">
              <a:lnSpc>
                <a:spcPct val="90000"/>
              </a:lnSpc>
            </a:pPr>
            <a:r>
              <a:rPr lang="en-US" altLang="en-US" sz="8000" dirty="0">
                <a:latin typeface="Calibri" pitchFamily="34" charset="0"/>
              </a:rPr>
              <a:t>Lesson </a:t>
            </a:r>
            <a:r>
              <a:rPr lang="en-US" altLang="en-US" sz="8000" dirty="0" smtClean="0">
                <a:latin typeface="Calibri" pitchFamily="34" charset="0"/>
              </a:rPr>
              <a:t>1</a:t>
            </a:r>
          </a:p>
          <a:p>
            <a:pPr algn="ctr" eaLnBrk="1" hangingPunct="1">
              <a:lnSpc>
                <a:spcPct val="90000"/>
              </a:lnSpc>
            </a:pPr>
            <a:endParaRPr lang="en-US" altLang="en-US" sz="8000" dirty="0" smtClean="0">
              <a:latin typeface="Calibri" pitchFamily="34" charset="0"/>
            </a:endParaRPr>
          </a:p>
          <a:p>
            <a:pPr algn="ctr" eaLnBrk="1" hangingPunct="1">
              <a:lnSpc>
                <a:spcPct val="90000"/>
              </a:lnSpc>
            </a:pPr>
            <a:r>
              <a:rPr lang="en-US" sz="6000" dirty="0"/>
              <a:t>Continuity of the Covenant </a:t>
            </a:r>
            <a:endParaRPr lang="en-US" altLang="en-US" sz="60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0AEC4AAA-6767-40EA-AB08-9D08049B4164}"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09650" y="228865"/>
            <a:ext cx="7677150" cy="952500"/>
          </a:xfrm>
        </p:spPr>
        <p:txBody>
          <a:bodyPr/>
          <a:lstStyle/>
          <a:p>
            <a:r>
              <a:rPr lang="en-US" altLang="en-US" smtClean="0"/>
              <a:t>Conquest of Canaan</a:t>
            </a:r>
          </a:p>
        </p:txBody>
      </p:sp>
      <p:sp>
        <p:nvSpPr>
          <p:cNvPr id="3" name="Slide Number Placeholder 2"/>
          <p:cNvSpPr>
            <a:spLocks noGrp="1"/>
          </p:cNvSpPr>
          <p:nvPr>
            <p:ph type="sldNum" sz="quarter" idx="4294967295"/>
          </p:nvPr>
        </p:nvSpPr>
        <p:spPr>
          <a:xfrm>
            <a:off x="5401469" y="5262567"/>
            <a:ext cx="2133600" cy="304271"/>
          </a:xfrm>
        </p:spPr>
        <p:txBody>
          <a:bodyPr/>
          <a:lstStyle/>
          <a:p>
            <a:pPr>
              <a:defRPr/>
            </a:pPr>
            <a:fld id="{0F8C33D9-A136-427B-A6B8-443535ECA8D4}" type="slidenum">
              <a:rPr lang="en-US" smtClean="0"/>
              <a:pPr>
                <a:defRPr/>
              </a:pPr>
              <a:t>10</a:t>
            </a:fld>
            <a:endParaRPr lang="en-US"/>
          </a:p>
        </p:txBody>
      </p:sp>
      <p:graphicFrame>
        <p:nvGraphicFramePr>
          <p:cNvPr id="4" name="Table 3"/>
          <p:cNvGraphicFramePr>
            <a:graphicFrameLocks noGrp="1"/>
          </p:cNvGraphicFramePr>
          <p:nvPr/>
        </p:nvGraphicFramePr>
        <p:xfrm>
          <a:off x="884244" y="1060982"/>
          <a:ext cx="7915275" cy="3893417"/>
        </p:xfrm>
        <a:graphic>
          <a:graphicData uri="http://schemas.openxmlformats.org/drawingml/2006/table">
            <a:tbl>
              <a:tblPr/>
              <a:tblGrid>
                <a:gridCol w="484882"/>
                <a:gridCol w="1260693"/>
                <a:gridCol w="6169700"/>
              </a:tblGrid>
              <a:tr h="544339">
                <a:tc>
                  <a:txBody>
                    <a:bodyPr/>
                    <a:lstStyle/>
                    <a:p>
                      <a:pPr marL="0" marR="0">
                        <a:spcBef>
                          <a:spcPts val="0"/>
                        </a:spcBef>
                        <a:spcAft>
                          <a:spcPts val="0"/>
                        </a:spcAft>
                      </a:pPr>
                      <a:r>
                        <a:rPr lang="en-US" sz="13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a:latin typeface="Tahoma"/>
                          <a:ea typeface="Times New Roman"/>
                          <a:cs typeface="Times New Roman"/>
                        </a:rPr>
                        <a:t>Chapter &amp; Verse</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dirty="0">
                          <a:latin typeface="Tahoma"/>
                          <a:ea typeface="Times New Roman"/>
                          <a:cs typeface="Times New Roman"/>
                        </a:rPr>
                        <a:t>Description of the Conquest</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354667">
                <a:tc>
                  <a:txBody>
                    <a:bodyPr/>
                    <a:lstStyle/>
                    <a:p>
                      <a:pPr marL="0" marR="0" algn="ctr">
                        <a:spcBef>
                          <a:spcPts val="0"/>
                        </a:spcBef>
                        <a:spcAft>
                          <a:spcPts val="0"/>
                        </a:spcAft>
                      </a:pPr>
                      <a:r>
                        <a:rPr lang="en-US" sz="1300" b="1">
                          <a:latin typeface="Tahoma"/>
                          <a:ea typeface="Times New Roman"/>
                          <a:cs typeface="Times New Roman"/>
                        </a:rPr>
                        <a:t>1</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Genesis 12:5-7</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0" marR="0">
                        <a:spcBef>
                          <a:spcPts val="0"/>
                        </a:spcBef>
                        <a:spcAft>
                          <a:spcPts val="0"/>
                        </a:spcAft>
                      </a:pPr>
                      <a:r>
                        <a:rPr lang="en-US" sz="1300" baseline="30000" dirty="0" smtClean="0">
                          <a:latin typeface="Comic Sans MS"/>
                          <a:ea typeface="Times New Roman"/>
                          <a:cs typeface="Times New Roman"/>
                        </a:rPr>
                        <a:t>5</a:t>
                      </a:r>
                      <a:r>
                        <a:rPr lang="en-US" sz="1300" dirty="0">
                          <a:latin typeface="Comic Sans MS"/>
                          <a:ea typeface="Times New Roman"/>
                          <a:cs typeface="Times New Roman"/>
                        </a:rPr>
                        <a:t>...When they came to the land of Canaan, </a:t>
                      </a:r>
                      <a:r>
                        <a:rPr lang="en-US" sz="1300" baseline="30000" dirty="0">
                          <a:latin typeface="Comic Sans MS"/>
                          <a:ea typeface="Times New Roman"/>
                          <a:cs typeface="Times New Roman"/>
                        </a:rPr>
                        <a:t>6</a:t>
                      </a:r>
                      <a:r>
                        <a:rPr lang="en-US" sz="1300" dirty="0">
                          <a:latin typeface="Comic Sans MS"/>
                          <a:ea typeface="Times New Roman"/>
                          <a:cs typeface="Times New Roman"/>
                        </a:rPr>
                        <a:t>Abram passed through the land to the place at Shechem, to the oak of </a:t>
                      </a:r>
                      <a:r>
                        <a:rPr lang="en-US" sz="1300" dirty="0" err="1">
                          <a:latin typeface="Comic Sans MS"/>
                          <a:ea typeface="Times New Roman"/>
                          <a:cs typeface="Times New Roman"/>
                        </a:rPr>
                        <a:t>Moreh</a:t>
                      </a:r>
                      <a:r>
                        <a:rPr lang="en-US" sz="1300" dirty="0">
                          <a:latin typeface="Comic Sans MS"/>
                          <a:ea typeface="Times New Roman"/>
                          <a:cs typeface="Times New Roman"/>
                        </a:rPr>
                        <a:t>. At that time the Canaanites were in the land.  </a:t>
                      </a:r>
                      <a:r>
                        <a:rPr lang="en-US" sz="1300" baseline="30000" dirty="0">
                          <a:latin typeface="Comic Sans MS"/>
                          <a:ea typeface="Times New Roman"/>
                          <a:cs typeface="Times New Roman"/>
                        </a:rPr>
                        <a:t>7</a:t>
                      </a:r>
                      <a:r>
                        <a:rPr lang="en-US" sz="1300" dirty="0">
                          <a:latin typeface="Comic Sans MS"/>
                          <a:ea typeface="Times New Roman"/>
                          <a:cs typeface="Times New Roman"/>
                        </a:rPr>
                        <a:t>Then the Lord appeared to Abram and said, </a:t>
                      </a:r>
                      <a:r>
                        <a:rPr lang="en-US" sz="1300" u="sng" dirty="0">
                          <a:solidFill>
                            <a:srgbClr val="7030A0"/>
                          </a:solidFill>
                          <a:latin typeface="Comic Sans MS"/>
                          <a:ea typeface="Times New Roman"/>
                          <a:cs typeface="Times New Roman"/>
                        </a:rPr>
                        <a:t>“To your offspring I will give this land.”</a:t>
                      </a:r>
                      <a:r>
                        <a:rPr lang="en-US" sz="1300" dirty="0">
                          <a:latin typeface="Comic Sans MS"/>
                          <a:ea typeface="Times New Roman"/>
                          <a:cs typeface="Times New Roman"/>
                        </a:rPr>
                        <a:t> So he built there an altar to the Lord, who had appeared to him. </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94411">
                <a:tc>
                  <a:txBody>
                    <a:bodyPr/>
                    <a:lstStyle/>
                    <a:p>
                      <a:pPr marL="0" marR="0" algn="ctr">
                        <a:spcBef>
                          <a:spcPts val="0"/>
                        </a:spcBef>
                        <a:spcAft>
                          <a:spcPts val="0"/>
                        </a:spcAft>
                      </a:pPr>
                      <a:r>
                        <a:rPr lang="en-US" sz="1300" b="1" dirty="0">
                          <a:latin typeface="Tahoma"/>
                          <a:ea typeface="Times New Roman"/>
                          <a:cs typeface="Times New Roman"/>
                        </a:rPr>
                        <a:t>2</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dirty="0">
                          <a:latin typeface="Comic Sans MS"/>
                          <a:ea typeface="Times New Roman"/>
                          <a:cs typeface="Times New Roman"/>
                        </a:rPr>
                        <a:t>Genesis 15:7, </a:t>
                      </a:r>
                      <a:endParaRPr lang="en-US" sz="1300" b="1" dirty="0" smtClean="0">
                        <a:latin typeface="Comic Sans MS"/>
                        <a:ea typeface="Times New Roman"/>
                        <a:cs typeface="Times New Roman"/>
                      </a:endParaRPr>
                    </a:p>
                    <a:p>
                      <a:pPr marL="0" marR="0">
                        <a:spcBef>
                          <a:spcPts val="0"/>
                        </a:spcBef>
                        <a:spcAft>
                          <a:spcPts val="0"/>
                        </a:spcAft>
                      </a:pPr>
                      <a:r>
                        <a:rPr lang="en-US" sz="1300" b="1" dirty="0" smtClean="0">
                          <a:latin typeface="Comic Sans MS"/>
                          <a:ea typeface="Times New Roman"/>
                          <a:cs typeface="Times New Roman"/>
                        </a:rPr>
                        <a:t>3-14</a:t>
                      </a:r>
                      <a:r>
                        <a:rPr lang="en-US" sz="1300" b="1" dirty="0">
                          <a:latin typeface="Comic Sans MS"/>
                          <a:ea typeface="Times New Roman"/>
                          <a:cs typeface="Times New Roman"/>
                        </a:rPr>
                        <a:t>, 16</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0" marR="0">
                        <a:spcBef>
                          <a:spcPts val="0"/>
                        </a:spcBef>
                        <a:spcAft>
                          <a:spcPts val="0"/>
                        </a:spcAft>
                      </a:pPr>
                      <a:r>
                        <a:rPr lang="en-US" sz="1300" baseline="30000" dirty="0" smtClean="0">
                          <a:latin typeface="Comic Sans MS"/>
                          <a:ea typeface="Times New Roman"/>
                          <a:cs typeface="Times New Roman"/>
                        </a:rPr>
                        <a:t>7</a:t>
                      </a:r>
                      <a:r>
                        <a:rPr lang="en-US" sz="1300" dirty="0" smtClean="0">
                          <a:latin typeface="Comic Sans MS"/>
                          <a:ea typeface="Times New Roman"/>
                          <a:cs typeface="Times New Roman"/>
                        </a:rPr>
                        <a:t>And </a:t>
                      </a:r>
                      <a:r>
                        <a:rPr lang="en-US" sz="1300" dirty="0">
                          <a:latin typeface="Comic Sans MS"/>
                          <a:ea typeface="Times New Roman"/>
                          <a:cs typeface="Times New Roman"/>
                        </a:rPr>
                        <a:t>he said to him, “I am the Lord who brought you out from Ur of the Chaldeans </a:t>
                      </a:r>
                      <a:r>
                        <a:rPr lang="en-US" sz="1300" u="sng" dirty="0">
                          <a:solidFill>
                            <a:srgbClr val="7030A0"/>
                          </a:solidFill>
                          <a:latin typeface="Comic Sans MS"/>
                          <a:ea typeface="Times New Roman"/>
                          <a:cs typeface="Times New Roman"/>
                        </a:rPr>
                        <a:t>to give you this land to possess</a:t>
                      </a:r>
                      <a:r>
                        <a:rPr lang="en-US" sz="1300" dirty="0">
                          <a:latin typeface="Comic Sans MS"/>
                          <a:ea typeface="Times New Roman"/>
                          <a:cs typeface="Times New Roman"/>
                        </a:rPr>
                        <a:t>.” </a:t>
                      </a:r>
                      <a:endParaRPr lang="en-US" sz="1300" dirty="0">
                        <a:latin typeface="Times New Roman"/>
                        <a:ea typeface="Times New Roman"/>
                        <a:cs typeface="Times New Roman"/>
                      </a:endParaRPr>
                    </a:p>
                    <a:p>
                      <a:pPr marL="0" marR="0">
                        <a:spcBef>
                          <a:spcPts val="0"/>
                        </a:spcBef>
                        <a:spcAft>
                          <a:spcPts val="0"/>
                        </a:spcAft>
                      </a:pPr>
                      <a:r>
                        <a:rPr lang="en-US" sz="1300" baseline="30000" dirty="0">
                          <a:latin typeface="Comic Sans MS"/>
                          <a:ea typeface="Times New Roman"/>
                          <a:cs typeface="Times New Roman"/>
                        </a:rPr>
                        <a:t>13</a:t>
                      </a:r>
                      <a:r>
                        <a:rPr lang="en-US" sz="1300" dirty="0">
                          <a:latin typeface="Comic Sans MS"/>
                          <a:ea typeface="Times New Roman"/>
                          <a:cs typeface="Times New Roman"/>
                        </a:rPr>
                        <a:t>Then the Lord said to Abram, “Know for certain that your </a:t>
                      </a:r>
                      <a:r>
                        <a:rPr lang="en-US" sz="1300" u="sng" dirty="0">
                          <a:solidFill>
                            <a:srgbClr val="7030A0"/>
                          </a:solidFill>
                          <a:latin typeface="Comic Sans MS"/>
                          <a:ea typeface="Times New Roman"/>
                          <a:cs typeface="Times New Roman"/>
                        </a:rPr>
                        <a:t>offspring will be sojourners </a:t>
                      </a:r>
                      <a:r>
                        <a:rPr lang="en-US" sz="1300" dirty="0">
                          <a:latin typeface="Comic Sans MS"/>
                          <a:ea typeface="Times New Roman"/>
                          <a:cs typeface="Times New Roman"/>
                        </a:rPr>
                        <a:t>in a land that is not theirs and will be servants there, and </a:t>
                      </a:r>
                      <a:r>
                        <a:rPr lang="en-US" sz="1300" u="sng" dirty="0">
                          <a:solidFill>
                            <a:srgbClr val="7030A0"/>
                          </a:solidFill>
                          <a:latin typeface="Comic Sans MS"/>
                          <a:ea typeface="Times New Roman"/>
                          <a:cs typeface="Times New Roman"/>
                        </a:rPr>
                        <a:t>they will be afflicted for four hundred years. </a:t>
                      </a:r>
                      <a:r>
                        <a:rPr lang="en-US" sz="1300" baseline="30000" dirty="0">
                          <a:latin typeface="Comic Sans MS"/>
                          <a:ea typeface="Times New Roman"/>
                          <a:cs typeface="Times New Roman"/>
                        </a:rPr>
                        <a:t>14</a:t>
                      </a:r>
                      <a:r>
                        <a:rPr lang="en-US" sz="1300" dirty="0">
                          <a:latin typeface="Comic Sans MS"/>
                          <a:ea typeface="Times New Roman"/>
                          <a:cs typeface="Times New Roman"/>
                        </a:rPr>
                        <a:t>But I will bring judgment on the nation that they serve, and afterward they shall come out with great possessions. </a:t>
                      </a:r>
                      <a:endParaRPr lang="en-US" sz="1300" dirty="0">
                        <a:latin typeface="Times New Roman"/>
                        <a:ea typeface="Times New Roman"/>
                        <a:cs typeface="Times New Roman"/>
                      </a:endParaRPr>
                    </a:p>
                    <a:p>
                      <a:pPr marL="0" marR="0">
                        <a:spcBef>
                          <a:spcPts val="0"/>
                        </a:spcBef>
                        <a:spcAft>
                          <a:spcPts val="0"/>
                        </a:spcAft>
                      </a:pPr>
                      <a:r>
                        <a:rPr lang="en-US" sz="1300" u="sng" baseline="30000" dirty="0">
                          <a:solidFill>
                            <a:srgbClr val="7030A0"/>
                          </a:solidFill>
                          <a:latin typeface="Comic Sans MS"/>
                          <a:ea typeface="Times New Roman"/>
                          <a:cs typeface="Times New Roman"/>
                        </a:rPr>
                        <a:t>16</a:t>
                      </a:r>
                      <a:r>
                        <a:rPr lang="en-US" sz="1300" u="sng" dirty="0">
                          <a:solidFill>
                            <a:srgbClr val="7030A0"/>
                          </a:solidFill>
                          <a:latin typeface="Comic Sans MS"/>
                          <a:ea typeface="Times New Roman"/>
                          <a:cs typeface="Times New Roman"/>
                        </a:rPr>
                        <a:t>And they shall come back here in the fourth generation, for the iniquity of the Amorites is not yet complete.”</a:t>
                      </a:r>
                      <a:endParaRPr lang="en-US" sz="1300" u="sng" dirty="0">
                        <a:solidFill>
                          <a:srgbClr val="7030A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09650" y="228865"/>
            <a:ext cx="7677150" cy="952500"/>
          </a:xfrm>
        </p:spPr>
        <p:txBody>
          <a:bodyPr/>
          <a:lstStyle/>
          <a:p>
            <a:r>
              <a:rPr lang="en-US" altLang="en-US" smtClean="0"/>
              <a:t>Conquest of Canaan</a:t>
            </a:r>
          </a:p>
        </p:txBody>
      </p:sp>
      <p:graphicFrame>
        <p:nvGraphicFramePr>
          <p:cNvPr id="4" name="Table 3"/>
          <p:cNvGraphicFramePr>
            <a:graphicFrameLocks noGrp="1"/>
          </p:cNvGraphicFramePr>
          <p:nvPr/>
        </p:nvGraphicFramePr>
        <p:xfrm>
          <a:off x="884244" y="1060982"/>
          <a:ext cx="7915275" cy="3893417"/>
        </p:xfrm>
        <a:graphic>
          <a:graphicData uri="http://schemas.openxmlformats.org/drawingml/2006/table">
            <a:tbl>
              <a:tblPr/>
              <a:tblGrid>
                <a:gridCol w="484882"/>
                <a:gridCol w="1260693"/>
                <a:gridCol w="6169700"/>
              </a:tblGrid>
              <a:tr h="544339">
                <a:tc>
                  <a:txBody>
                    <a:bodyPr/>
                    <a:lstStyle/>
                    <a:p>
                      <a:pPr marL="0" marR="0">
                        <a:spcBef>
                          <a:spcPts val="0"/>
                        </a:spcBef>
                        <a:spcAft>
                          <a:spcPts val="0"/>
                        </a:spcAft>
                      </a:pPr>
                      <a:r>
                        <a:rPr lang="en-US" sz="13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a:latin typeface="Tahoma"/>
                          <a:ea typeface="Times New Roman"/>
                          <a:cs typeface="Times New Roman"/>
                        </a:rPr>
                        <a:t>Chapter &amp; Verse</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dirty="0">
                          <a:latin typeface="Tahoma"/>
                          <a:ea typeface="Times New Roman"/>
                          <a:cs typeface="Times New Roman"/>
                        </a:rPr>
                        <a:t>Description of the Conquest</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354667">
                <a:tc>
                  <a:txBody>
                    <a:bodyPr/>
                    <a:lstStyle/>
                    <a:p>
                      <a:pPr marL="0" marR="0" algn="ctr">
                        <a:spcBef>
                          <a:spcPts val="0"/>
                        </a:spcBef>
                        <a:spcAft>
                          <a:spcPts val="0"/>
                        </a:spcAft>
                      </a:pPr>
                      <a:r>
                        <a:rPr lang="en-US" sz="1300" b="1">
                          <a:latin typeface="Tahoma"/>
                          <a:ea typeface="Times New Roman"/>
                          <a:cs typeface="Times New Roman"/>
                        </a:rPr>
                        <a:t>6</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Genesis 50</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0" marR="0">
                        <a:spcBef>
                          <a:spcPts val="0"/>
                        </a:spcBef>
                        <a:spcAft>
                          <a:spcPts val="0"/>
                        </a:spcAft>
                      </a:pPr>
                      <a:r>
                        <a:rPr lang="en-US" sz="1300" baseline="30000" dirty="0" smtClean="0">
                          <a:latin typeface="Comic Sans MS"/>
                          <a:ea typeface="Times New Roman"/>
                          <a:cs typeface="Times New Roman"/>
                        </a:rPr>
                        <a:t>24</a:t>
                      </a:r>
                      <a:r>
                        <a:rPr lang="en-US" sz="1300" dirty="0" smtClean="0">
                          <a:latin typeface="Comic Sans MS"/>
                          <a:ea typeface="Times New Roman"/>
                          <a:cs typeface="Times New Roman"/>
                        </a:rPr>
                        <a:t>And </a:t>
                      </a:r>
                      <a:r>
                        <a:rPr lang="en-US" sz="1300" dirty="0">
                          <a:latin typeface="Comic Sans MS"/>
                          <a:ea typeface="Times New Roman"/>
                          <a:cs typeface="Times New Roman"/>
                        </a:rPr>
                        <a:t>Joseph said to his brothers, “I am about to die, </a:t>
                      </a:r>
                      <a:r>
                        <a:rPr lang="en-US" sz="1300" u="sng" dirty="0">
                          <a:solidFill>
                            <a:srgbClr val="7030A0"/>
                          </a:solidFill>
                          <a:latin typeface="Comic Sans MS"/>
                          <a:ea typeface="Times New Roman"/>
                          <a:cs typeface="Times New Roman"/>
                        </a:rPr>
                        <a:t>but God will visit you and bring you up out of this land to the land that he swore to Abraham, to Isaac, and to Jacob.” </a:t>
                      </a:r>
                      <a:r>
                        <a:rPr lang="en-US" sz="1300" baseline="30000" dirty="0">
                          <a:latin typeface="Comic Sans MS"/>
                          <a:ea typeface="Times New Roman"/>
                          <a:cs typeface="Times New Roman"/>
                        </a:rPr>
                        <a:t>25</a:t>
                      </a:r>
                      <a:r>
                        <a:rPr lang="en-US" sz="1300" dirty="0">
                          <a:latin typeface="Comic Sans MS"/>
                          <a:ea typeface="Times New Roman"/>
                          <a:cs typeface="Times New Roman"/>
                        </a:rPr>
                        <a:t>Then Joseph made the sons of Israel swear, saying, </a:t>
                      </a:r>
                      <a:r>
                        <a:rPr lang="en-US" sz="1300" u="sng" dirty="0">
                          <a:solidFill>
                            <a:srgbClr val="7030A0"/>
                          </a:solidFill>
                          <a:latin typeface="Comic Sans MS"/>
                          <a:ea typeface="Times New Roman"/>
                          <a:cs typeface="Times New Roman"/>
                        </a:rPr>
                        <a:t>“God will surely visit you, and you shall carry up my bones from here.”</a:t>
                      </a:r>
                      <a:r>
                        <a:rPr lang="en-US" sz="1300" dirty="0">
                          <a:latin typeface="Comic Sans MS"/>
                          <a:ea typeface="Times New Roman"/>
                          <a:cs typeface="Times New Roman"/>
                        </a:rPr>
                        <a:t> </a:t>
                      </a:r>
                      <a:endParaRPr lang="en-US" sz="1300" dirty="0" smtClean="0">
                        <a:latin typeface="Comic Sans MS"/>
                        <a:ea typeface="Times New Roman"/>
                        <a:cs typeface="Times New Roman"/>
                      </a:endParaRPr>
                    </a:p>
                    <a:p>
                      <a:pPr marL="0" marR="0">
                        <a:spcBef>
                          <a:spcPts val="0"/>
                        </a:spcBef>
                        <a:spcAft>
                          <a:spcPts val="0"/>
                        </a:spcAf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94411">
                <a:tc>
                  <a:txBody>
                    <a:bodyPr/>
                    <a:lstStyle/>
                    <a:p>
                      <a:pPr marL="0" marR="0" algn="ctr">
                        <a:spcBef>
                          <a:spcPts val="0"/>
                        </a:spcBef>
                        <a:spcAft>
                          <a:spcPts val="0"/>
                        </a:spcAft>
                      </a:pPr>
                      <a:r>
                        <a:rPr lang="en-US" sz="1300" b="1">
                          <a:latin typeface="Tahoma"/>
                          <a:ea typeface="Times New Roman"/>
                          <a:cs typeface="Times New Roman"/>
                        </a:rPr>
                        <a:t>7</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Exodus 3:16-17</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0" marR="0">
                        <a:spcBef>
                          <a:spcPts val="0"/>
                        </a:spcBef>
                        <a:spcAft>
                          <a:spcPts val="0"/>
                        </a:spcAft>
                      </a:pPr>
                      <a:r>
                        <a:rPr lang="en-US" sz="1300" baseline="30000" dirty="0" smtClean="0">
                          <a:latin typeface="Comic Sans MS"/>
                          <a:ea typeface="Times New Roman"/>
                          <a:cs typeface="Times New Roman"/>
                        </a:rPr>
                        <a:t>16</a:t>
                      </a:r>
                      <a:r>
                        <a:rPr lang="en-US" sz="1300" dirty="0" smtClean="0">
                          <a:latin typeface="Comic Sans MS"/>
                          <a:ea typeface="Times New Roman"/>
                          <a:cs typeface="Times New Roman"/>
                        </a:rPr>
                        <a:t>Go </a:t>
                      </a:r>
                      <a:r>
                        <a:rPr lang="en-US" sz="1300" dirty="0">
                          <a:latin typeface="Comic Sans MS"/>
                          <a:ea typeface="Times New Roman"/>
                          <a:cs typeface="Times New Roman"/>
                        </a:rPr>
                        <a:t>and gather the elders of Israel together and say to them, ‘</a:t>
                      </a:r>
                      <a:r>
                        <a:rPr lang="en-US" sz="1300" u="sng" dirty="0">
                          <a:solidFill>
                            <a:srgbClr val="7030A0"/>
                          </a:solidFill>
                          <a:latin typeface="Comic Sans MS"/>
                          <a:ea typeface="Times New Roman"/>
                          <a:cs typeface="Times New Roman"/>
                        </a:rPr>
                        <a:t>The Lord, the God of your fathers, the God of Abraham, of Isaac, and of Jacob</a:t>
                      </a:r>
                      <a:r>
                        <a:rPr lang="en-US" sz="1300" dirty="0">
                          <a:latin typeface="Comic Sans MS"/>
                          <a:ea typeface="Times New Roman"/>
                          <a:cs typeface="Times New Roman"/>
                        </a:rPr>
                        <a:t>, has appeared to me, saying, “I have observed you and what has been done to you in Egypt, </a:t>
                      </a:r>
                      <a:r>
                        <a:rPr lang="en-US" sz="1300" u="sng" baseline="30000" dirty="0">
                          <a:solidFill>
                            <a:srgbClr val="7030A0"/>
                          </a:solidFill>
                          <a:latin typeface="Comic Sans MS"/>
                          <a:ea typeface="Times New Roman"/>
                          <a:cs typeface="Times New Roman"/>
                        </a:rPr>
                        <a:t>17</a:t>
                      </a:r>
                      <a:r>
                        <a:rPr lang="en-US" sz="1300" u="sng" dirty="0">
                          <a:solidFill>
                            <a:srgbClr val="7030A0"/>
                          </a:solidFill>
                          <a:latin typeface="Comic Sans MS"/>
                          <a:ea typeface="Times New Roman"/>
                          <a:cs typeface="Times New Roman"/>
                        </a:rPr>
                        <a:t>and I promise that I will bring you up out of the affliction of Egypt to the land of </a:t>
                      </a:r>
                      <a:r>
                        <a:rPr lang="en-US" sz="1300" b="1" u="sng" dirty="0">
                          <a:solidFill>
                            <a:srgbClr val="7030A0"/>
                          </a:solidFill>
                          <a:latin typeface="Comic Sans MS"/>
                          <a:ea typeface="Times New Roman"/>
                          <a:cs typeface="Times New Roman"/>
                        </a:rPr>
                        <a:t>the Canaanites</a:t>
                      </a:r>
                      <a:r>
                        <a:rPr lang="en-US" sz="1300" u="sng" dirty="0">
                          <a:solidFill>
                            <a:srgbClr val="7030A0"/>
                          </a:solidFill>
                          <a:latin typeface="Comic Sans MS"/>
                          <a:ea typeface="Times New Roman"/>
                          <a:cs typeface="Times New Roman"/>
                        </a:rPr>
                        <a:t>, </a:t>
                      </a:r>
                      <a:r>
                        <a:rPr lang="en-US" sz="1300" b="1" u="sng" dirty="0">
                          <a:solidFill>
                            <a:srgbClr val="7030A0"/>
                          </a:solidFill>
                          <a:latin typeface="Comic Sans MS"/>
                          <a:ea typeface="Times New Roman"/>
                          <a:cs typeface="Times New Roman"/>
                        </a:rPr>
                        <a:t>the Hittites, the Amorites, the </a:t>
                      </a:r>
                      <a:r>
                        <a:rPr lang="en-US" sz="1300" b="1" u="sng" dirty="0" err="1">
                          <a:solidFill>
                            <a:srgbClr val="7030A0"/>
                          </a:solidFill>
                          <a:latin typeface="Comic Sans MS"/>
                          <a:ea typeface="Times New Roman"/>
                          <a:cs typeface="Times New Roman"/>
                        </a:rPr>
                        <a:t>Perizzites</a:t>
                      </a:r>
                      <a:r>
                        <a:rPr lang="en-US" sz="1300" b="1" u="sng" dirty="0">
                          <a:solidFill>
                            <a:srgbClr val="7030A0"/>
                          </a:solidFill>
                          <a:latin typeface="Comic Sans MS"/>
                          <a:ea typeface="Times New Roman"/>
                          <a:cs typeface="Times New Roman"/>
                        </a:rPr>
                        <a:t>, the </a:t>
                      </a:r>
                      <a:r>
                        <a:rPr lang="en-US" sz="1300" b="1" u="sng" dirty="0" err="1">
                          <a:solidFill>
                            <a:srgbClr val="7030A0"/>
                          </a:solidFill>
                          <a:latin typeface="Comic Sans MS"/>
                          <a:ea typeface="Times New Roman"/>
                          <a:cs typeface="Times New Roman"/>
                        </a:rPr>
                        <a:t>Hivites</a:t>
                      </a:r>
                      <a:r>
                        <a:rPr lang="en-US" sz="1300" b="1" u="sng" dirty="0">
                          <a:solidFill>
                            <a:srgbClr val="7030A0"/>
                          </a:solidFill>
                          <a:latin typeface="Comic Sans MS"/>
                          <a:ea typeface="Times New Roman"/>
                          <a:cs typeface="Times New Roman"/>
                        </a:rPr>
                        <a:t>, and the </a:t>
                      </a:r>
                      <a:r>
                        <a:rPr lang="en-US" sz="1300" b="1" u="sng" dirty="0" err="1">
                          <a:solidFill>
                            <a:srgbClr val="7030A0"/>
                          </a:solidFill>
                          <a:latin typeface="Comic Sans MS"/>
                          <a:ea typeface="Times New Roman"/>
                          <a:cs typeface="Times New Roman"/>
                        </a:rPr>
                        <a:t>Jebusites</a:t>
                      </a:r>
                      <a:r>
                        <a:rPr lang="en-US" sz="1300" u="sng" dirty="0">
                          <a:solidFill>
                            <a:srgbClr val="7030A0"/>
                          </a:solidFill>
                          <a:latin typeface="Comic Sans MS"/>
                          <a:ea typeface="Times New Roman"/>
                          <a:cs typeface="Times New Roman"/>
                        </a:rPr>
                        <a:t>, a land flowing with milk and honey.”’ </a:t>
                      </a:r>
                      <a:endParaRPr lang="en-US" sz="1300" u="sng" dirty="0">
                        <a:solidFill>
                          <a:srgbClr val="7030A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09650" y="228865"/>
            <a:ext cx="7677150" cy="952500"/>
          </a:xfrm>
        </p:spPr>
        <p:txBody>
          <a:bodyPr/>
          <a:lstStyle/>
          <a:p>
            <a:r>
              <a:rPr lang="en-US" altLang="en-US" smtClean="0"/>
              <a:t>Conquest of Canaan</a:t>
            </a:r>
          </a:p>
        </p:txBody>
      </p:sp>
      <p:graphicFrame>
        <p:nvGraphicFramePr>
          <p:cNvPr id="4" name="Table 3"/>
          <p:cNvGraphicFramePr>
            <a:graphicFrameLocks noGrp="1"/>
          </p:cNvGraphicFramePr>
          <p:nvPr>
            <p:extLst>
              <p:ext uri="{D42A27DB-BD31-4B8C-83A1-F6EECF244321}">
                <p14:modId xmlns:p14="http://schemas.microsoft.com/office/powerpoint/2010/main" val="3764416976"/>
              </p:ext>
            </p:extLst>
          </p:nvPr>
        </p:nvGraphicFramePr>
        <p:xfrm>
          <a:off x="884244" y="1060984"/>
          <a:ext cx="7915275" cy="3511021"/>
        </p:xfrm>
        <a:graphic>
          <a:graphicData uri="http://schemas.openxmlformats.org/drawingml/2006/table">
            <a:tbl>
              <a:tblPr/>
              <a:tblGrid>
                <a:gridCol w="484882"/>
                <a:gridCol w="1260693"/>
                <a:gridCol w="6169700"/>
              </a:tblGrid>
              <a:tr h="544376">
                <a:tc>
                  <a:txBody>
                    <a:bodyPr/>
                    <a:lstStyle/>
                    <a:p>
                      <a:pPr marL="0" marR="0">
                        <a:spcBef>
                          <a:spcPts val="0"/>
                        </a:spcBef>
                        <a:spcAft>
                          <a:spcPts val="0"/>
                        </a:spcAft>
                      </a:pPr>
                      <a:r>
                        <a:rPr lang="en-US" sz="13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a:latin typeface="Tahoma"/>
                          <a:ea typeface="Times New Roman"/>
                          <a:cs typeface="Times New Roman"/>
                        </a:rPr>
                        <a:t>Chapter &amp; Verse</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dirty="0">
                          <a:latin typeface="Tahoma"/>
                          <a:ea typeface="Times New Roman"/>
                          <a:cs typeface="Times New Roman"/>
                        </a:rPr>
                        <a:t>Description of the Conquest</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972100">
                <a:tc>
                  <a:txBody>
                    <a:bodyPr/>
                    <a:lstStyle/>
                    <a:p>
                      <a:pPr marL="0" marR="0" algn="ctr">
                        <a:spcBef>
                          <a:spcPts val="0"/>
                        </a:spcBef>
                        <a:spcAft>
                          <a:spcPts val="0"/>
                        </a:spcAft>
                      </a:pPr>
                      <a:r>
                        <a:rPr lang="en-US" sz="1300" b="1">
                          <a:latin typeface="Tahoma"/>
                          <a:ea typeface="Times New Roman"/>
                          <a:cs typeface="Times New Roman"/>
                        </a:rPr>
                        <a:t>10</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Exodus 23</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0" marR="0">
                        <a:spcBef>
                          <a:spcPts val="0"/>
                        </a:spcBef>
                        <a:spcAft>
                          <a:spcPts val="0"/>
                        </a:spcAft>
                      </a:pPr>
                      <a:r>
                        <a:rPr lang="en-US" sz="1300" u="sng" baseline="30000" dirty="0" smtClean="0">
                          <a:solidFill>
                            <a:srgbClr val="7030A0"/>
                          </a:solidFill>
                          <a:latin typeface="Comic Sans MS"/>
                          <a:ea typeface="Times New Roman"/>
                          <a:cs typeface="Times New Roman"/>
                        </a:rPr>
                        <a:t>28</a:t>
                      </a:r>
                      <a:r>
                        <a:rPr lang="en-US" sz="1300" u="sng" dirty="0" smtClean="0">
                          <a:solidFill>
                            <a:srgbClr val="7030A0"/>
                          </a:solidFill>
                          <a:latin typeface="Comic Sans MS"/>
                          <a:ea typeface="Times New Roman"/>
                          <a:cs typeface="Times New Roman"/>
                        </a:rPr>
                        <a:t>And </a:t>
                      </a:r>
                      <a:r>
                        <a:rPr lang="en-US" sz="1300" u="sng" dirty="0">
                          <a:solidFill>
                            <a:srgbClr val="7030A0"/>
                          </a:solidFill>
                          <a:latin typeface="Comic Sans MS"/>
                          <a:ea typeface="Times New Roman"/>
                          <a:cs typeface="Times New Roman"/>
                        </a:rPr>
                        <a:t>I will send hornets before you</a:t>
                      </a:r>
                      <a:r>
                        <a:rPr lang="en-US" sz="1300" dirty="0">
                          <a:latin typeface="Comic Sans MS"/>
                          <a:ea typeface="Times New Roman"/>
                          <a:cs typeface="Times New Roman"/>
                        </a:rPr>
                        <a:t>, which shall drive out the </a:t>
                      </a:r>
                      <a:r>
                        <a:rPr lang="en-US" sz="1300" u="sng" dirty="0" err="1">
                          <a:latin typeface="Comic Sans MS"/>
                          <a:ea typeface="Times New Roman"/>
                          <a:cs typeface="Times New Roman"/>
                        </a:rPr>
                        <a:t>Hivites</a:t>
                      </a:r>
                      <a:r>
                        <a:rPr lang="en-US" sz="1300" u="sng" dirty="0">
                          <a:latin typeface="Comic Sans MS"/>
                          <a:ea typeface="Times New Roman"/>
                          <a:cs typeface="Times New Roman"/>
                        </a:rPr>
                        <a:t>, the Canaanites, and the Hittites </a:t>
                      </a:r>
                      <a:r>
                        <a:rPr lang="en-US" sz="1300" dirty="0">
                          <a:latin typeface="Comic Sans MS"/>
                          <a:ea typeface="Times New Roman"/>
                          <a:cs typeface="Times New Roman"/>
                        </a:rPr>
                        <a:t>from before you. </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94545">
                <a:tc>
                  <a:txBody>
                    <a:bodyPr/>
                    <a:lstStyle/>
                    <a:p>
                      <a:pPr marL="0" marR="0" algn="ctr">
                        <a:spcBef>
                          <a:spcPts val="0"/>
                        </a:spcBef>
                        <a:spcAft>
                          <a:spcPts val="0"/>
                        </a:spcAft>
                      </a:pPr>
                      <a:r>
                        <a:rPr lang="en-US" sz="1300" b="1">
                          <a:latin typeface="Tahoma"/>
                          <a:ea typeface="Times New Roman"/>
                          <a:cs typeface="Times New Roman"/>
                        </a:rPr>
                        <a:t>11</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Exodus 23</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endParaRPr lang="en-US" sz="1300" baseline="30000" dirty="0" smtClean="0">
                        <a:latin typeface="Comic Sans MS"/>
                        <a:ea typeface="Times New Roman"/>
                        <a:cs typeface="Times New Roman"/>
                      </a:endParaRPr>
                    </a:p>
                    <a:p>
                      <a:pPr marL="166688" marR="0" indent="-166688">
                        <a:spcBef>
                          <a:spcPts val="0"/>
                        </a:spcBef>
                        <a:spcAft>
                          <a:spcPts val="0"/>
                        </a:spcAft>
                      </a:pPr>
                      <a:r>
                        <a:rPr lang="en-US" sz="1300" u="sng" baseline="30000" dirty="0" smtClean="0">
                          <a:solidFill>
                            <a:srgbClr val="7030A0"/>
                          </a:solidFill>
                          <a:latin typeface="Comic Sans MS"/>
                          <a:ea typeface="Times New Roman"/>
                          <a:cs typeface="Times New Roman"/>
                        </a:rPr>
                        <a:t>29</a:t>
                      </a:r>
                      <a:r>
                        <a:rPr lang="en-US" sz="1300" u="sng" dirty="0" smtClean="0">
                          <a:solidFill>
                            <a:srgbClr val="7030A0"/>
                          </a:solidFill>
                          <a:latin typeface="Comic Sans MS"/>
                          <a:ea typeface="Times New Roman"/>
                          <a:cs typeface="Times New Roman"/>
                        </a:rPr>
                        <a:t>I </a:t>
                      </a:r>
                      <a:r>
                        <a:rPr lang="en-US" sz="1300" u="sng" dirty="0">
                          <a:solidFill>
                            <a:srgbClr val="7030A0"/>
                          </a:solidFill>
                          <a:latin typeface="Comic Sans MS"/>
                          <a:ea typeface="Times New Roman"/>
                          <a:cs typeface="Times New Roman"/>
                        </a:rPr>
                        <a:t>will not drive them out from before you in one year, lest the land become desolate and the wild beasts multiply against you. </a:t>
                      </a:r>
                      <a:endParaRPr lang="en-US" sz="1300" u="sng" dirty="0" smtClean="0">
                        <a:solidFill>
                          <a:srgbClr val="7030A0"/>
                        </a:solidFill>
                        <a:latin typeface="Comic Sans MS"/>
                        <a:ea typeface="Times New Roman"/>
                        <a:cs typeface="Times New Roman"/>
                      </a:endParaRPr>
                    </a:p>
                    <a:p>
                      <a:pPr marL="166688" marR="0" indent="-166688">
                        <a:spcBef>
                          <a:spcPts val="0"/>
                        </a:spcBef>
                        <a:spcAft>
                          <a:spcPts val="0"/>
                        </a:spcAft>
                      </a:pPr>
                      <a:r>
                        <a:rPr lang="en-US" sz="1300" baseline="30000" dirty="0" smtClean="0">
                          <a:latin typeface="Comic Sans MS"/>
                          <a:ea typeface="Times New Roman"/>
                          <a:cs typeface="Times New Roman"/>
                        </a:rPr>
                        <a:t>30</a:t>
                      </a:r>
                      <a:r>
                        <a:rPr lang="en-US" sz="1300" dirty="0" smtClean="0">
                          <a:latin typeface="Comic Sans MS"/>
                          <a:ea typeface="Times New Roman"/>
                          <a:cs typeface="Times New Roman"/>
                        </a:rPr>
                        <a:t>Little </a:t>
                      </a:r>
                      <a:r>
                        <a:rPr lang="en-US" sz="1300" dirty="0">
                          <a:latin typeface="Comic Sans MS"/>
                          <a:ea typeface="Times New Roman"/>
                          <a:cs typeface="Times New Roman"/>
                        </a:rPr>
                        <a:t>by little I will drive them out from before you, until you have increased and possess the land. </a:t>
                      </a:r>
                      <a:endParaRPr lang="en-US" sz="1300" dirty="0" smtClean="0">
                        <a:latin typeface="Comic Sans MS"/>
                        <a:ea typeface="Times New Roman"/>
                        <a:cs typeface="Times New Roman"/>
                      </a:endParaRPr>
                    </a:p>
                    <a:p>
                      <a:pPr marL="166688" marR="0" indent="-166688">
                        <a:spcBef>
                          <a:spcPts val="0"/>
                        </a:spcBef>
                        <a:spcAft>
                          <a:spcPts val="0"/>
                        </a:spcAft>
                      </a:pPr>
                      <a:r>
                        <a:rPr lang="en-US" sz="1300" baseline="30000" dirty="0" smtClean="0">
                          <a:latin typeface="Comic Sans MS"/>
                          <a:ea typeface="Times New Roman"/>
                          <a:cs typeface="Times New Roman"/>
                        </a:rPr>
                        <a:t>31</a:t>
                      </a:r>
                      <a:r>
                        <a:rPr lang="en-US" sz="1300" dirty="0" smtClean="0">
                          <a:latin typeface="Comic Sans MS"/>
                          <a:ea typeface="Times New Roman"/>
                          <a:cs typeface="Times New Roman"/>
                        </a:rPr>
                        <a:t>And </a:t>
                      </a:r>
                      <a:r>
                        <a:rPr lang="en-US" sz="1300" dirty="0">
                          <a:latin typeface="Comic Sans MS"/>
                          <a:ea typeface="Times New Roman"/>
                          <a:cs typeface="Times New Roman"/>
                        </a:rPr>
                        <a:t>I will set your border from the Red Sea to the Sea of the Philistines, and from the wilderness to the Euphrates, for I will give the inhabitants of the land into your hand, and you shall drive them out before you. </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09650" y="228865"/>
            <a:ext cx="7677150" cy="952500"/>
          </a:xfrm>
        </p:spPr>
        <p:txBody>
          <a:bodyPr/>
          <a:lstStyle/>
          <a:p>
            <a:r>
              <a:rPr lang="en-US" altLang="en-US" smtClean="0"/>
              <a:t>Conquest of Canaan</a:t>
            </a:r>
          </a:p>
        </p:txBody>
      </p:sp>
      <p:graphicFrame>
        <p:nvGraphicFramePr>
          <p:cNvPr id="4" name="Table 3"/>
          <p:cNvGraphicFramePr>
            <a:graphicFrameLocks noGrp="1"/>
          </p:cNvGraphicFramePr>
          <p:nvPr/>
        </p:nvGraphicFramePr>
        <p:xfrm>
          <a:off x="292100" y="1120515"/>
          <a:ext cx="8559800" cy="3995209"/>
        </p:xfrm>
        <a:graphic>
          <a:graphicData uri="http://schemas.openxmlformats.org/drawingml/2006/table">
            <a:tbl>
              <a:tblPr/>
              <a:tblGrid>
                <a:gridCol w="524364"/>
                <a:gridCol w="1363348"/>
                <a:gridCol w="6672088"/>
              </a:tblGrid>
              <a:tr h="406414">
                <a:tc>
                  <a:txBody>
                    <a:bodyPr/>
                    <a:lstStyle/>
                    <a:p>
                      <a:pPr marL="0" marR="0">
                        <a:spcBef>
                          <a:spcPts val="0"/>
                        </a:spcBef>
                        <a:spcAft>
                          <a:spcPts val="0"/>
                        </a:spcAft>
                      </a:pPr>
                      <a:r>
                        <a:rPr lang="en-US" sz="1300" dirty="0">
                          <a:latin typeface="Times New Roman"/>
                          <a:ea typeface="Times New Roman"/>
                          <a:cs typeface="Times New Roman"/>
                        </a:rPr>
                        <a:t>#</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dirty="0">
                          <a:latin typeface="Tahoma"/>
                          <a:ea typeface="Times New Roman"/>
                          <a:cs typeface="Times New Roman"/>
                        </a:rPr>
                        <a:t>Chapter &amp; Verse</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300" b="1" dirty="0">
                          <a:latin typeface="Tahoma"/>
                          <a:ea typeface="Times New Roman"/>
                          <a:cs typeface="Times New Roman"/>
                        </a:rPr>
                        <a:t>Description of the Conquest</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235277">
                <a:tc>
                  <a:txBody>
                    <a:bodyPr/>
                    <a:lstStyle/>
                    <a:p>
                      <a:pPr marL="0" marR="0" algn="ctr">
                        <a:spcBef>
                          <a:spcPts val="0"/>
                        </a:spcBef>
                        <a:spcAft>
                          <a:spcPts val="0"/>
                        </a:spcAft>
                      </a:pPr>
                      <a:r>
                        <a:rPr lang="en-US" sz="1300" b="1">
                          <a:latin typeface="Tahoma"/>
                          <a:ea typeface="Times New Roman"/>
                          <a:cs typeface="Times New Roman"/>
                        </a:rPr>
                        <a:t>13</a:t>
                      </a:r>
                      <a:endParaRPr lang="en-US" sz="130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a:latin typeface="Comic Sans MS"/>
                          <a:ea typeface="Times New Roman"/>
                          <a:cs typeface="Times New Roman"/>
                        </a:rPr>
                        <a:t>Exodus 33</a:t>
                      </a:r>
                      <a:endParaRPr lang="en-US" sz="1300">
                        <a:latin typeface="Times New Roman"/>
                        <a:ea typeface="Times New Roman"/>
                        <a:cs typeface="Times New Roman"/>
                      </a:endParaRPr>
                    </a:p>
                    <a:p>
                      <a:pPr marL="0" marR="0">
                        <a:spcBef>
                          <a:spcPts val="0"/>
                        </a:spcBef>
                        <a:spcAft>
                          <a:spcPts val="0"/>
                        </a:spcAft>
                      </a:pPr>
                      <a:r>
                        <a:rPr lang="en-US" sz="1300">
                          <a:latin typeface="Comic Sans MS"/>
                          <a:ea typeface="Times New Roman"/>
                          <a:cs typeface="Times New Roman"/>
                        </a:rPr>
                        <a:t>After incident with Golden Calf</a:t>
                      </a:r>
                      <a:endParaRPr lang="en-US" sz="130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aseline="30000" dirty="0">
                          <a:latin typeface="Comic Sans MS"/>
                          <a:ea typeface="Times New Roman"/>
                          <a:cs typeface="Times New Roman"/>
                        </a:rPr>
                        <a:t>1</a:t>
                      </a:r>
                      <a:r>
                        <a:rPr lang="en-US" sz="1300" dirty="0">
                          <a:latin typeface="Comic Sans MS"/>
                          <a:ea typeface="Times New Roman"/>
                          <a:cs typeface="Times New Roman"/>
                        </a:rPr>
                        <a:t>The Lord said to Moses, “Depart; go up from here, you and the people whom you have brought up out of the land of Egypt, to the land of which I swore to Abraham, Isaac, and Jacob, saying</a:t>
                      </a:r>
                      <a:r>
                        <a:rPr lang="en-US" sz="1300" dirty="0" smtClean="0">
                          <a:latin typeface="Comic Sans MS"/>
                          <a:ea typeface="Times New Roman"/>
                          <a:cs typeface="Times New Roman"/>
                        </a:rPr>
                        <a:t>,</a:t>
                      </a:r>
                    </a:p>
                    <a:p>
                      <a:pPr marL="0" marR="0">
                        <a:spcBef>
                          <a:spcPts val="0"/>
                        </a:spcBef>
                        <a:spcAft>
                          <a:spcPts val="0"/>
                        </a:spcAft>
                      </a:pPr>
                      <a:r>
                        <a:rPr lang="en-US" sz="1300" dirty="0" smtClean="0">
                          <a:latin typeface="Comic Sans MS"/>
                          <a:ea typeface="Times New Roman"/>
                          <a:cs typeface="Times New Roman"/>
                        </a:rPr>
                        <a:t> </a:t>
                      </a:r>
                      <a:r>
                        <a:rPr lang="en-US" sz="1300" dirty="0">
                          <a:latin typeface="Comic Sans MS"/>
                          <a:ea typeface="Times New Roman"/>
                          <a:cs typeface="Times New Roman"/>
                        </a:rPr>
                        <a:t>‘To your offspring I will give it.’ </a:t>
                      </a:r>
                      <a:r>
                        <a:rPr lang="en-US" sz="1300" baseline="30000" dirty="0">
                          <a:latin typeface="Comic Sans MS"/>
                          <a:ea typeface="Times New Roman"/>
                          <a:cs typeface="Times New Roman"/>
                        </a:rPr>
                        <a:t>2</a:t>
                      </a:r>
                      <a:r>
                        <a:rPr lang="en-US" sz="1300" dirty="0">
                          <a:latin typeface="Comic Sans MS"/>
                          <a:ea typeface="Times New Roman"/>
                          <a:cs typeface="Times New Roman"/>
                        </a:rPr>
                        <a:t>I will send an angel before you, and I will drive out the Canaanites, the Amorites, the Hittites, the </a:t>
                      </a:r>
                      <a:r>
                        <a:rPr lang="en-US" sz="1300" dirty="0" err="1">
                          <a:latin typeface="Comic Sans MS"/>
                          <a:ea typeface="Times New Roman"/>
                          <a:cs typeface="Times New Roman"/>
                        </a:rPr>
                        <a:t>Perizzites</a:t>
                      </a:r>
                      <a:r>
                        <a:rPr lang="en-US" sz="1300" dirty="0">
                          <a:latin typeface="Comic Sans MS"/>
                          <a:ea typeface="Times New Roman"/>
                          <a:cs typeface="Times New Roman"/>
                        </a:rPr>
                        <a:t>, the </a:t>
                      </a:r>
                      <a:r>
                        <a:rPr lang="en-US" sz="1300" dirty="0" err="1">
                          <a:latin typeface="Comic Sans MS"/>
                          <a:ea typeface="Times New Roman"/>
                          <a:cs typeface="Times New Roman"/>
                        </a:rPr>
                        <a:t>Hivites</a:t>
                      </a:r>
                      <a:r>
                        <a:rPr lang="en-US" sz="1300" dirty="0">
                          <a:latin typeface="Comic Sans MS"/>
                          <a:ea typeface="Times New Roman"/>
                          <a:cs typeface="Times New Roman"/>
                        </a:rPr>
                        <a:t>, and the </a:t>
                      </a:r>
                      <a:r>
                        <a:rPr lang="en-US" sz="1300" dirty="0" err="1">
                          <a:latin typeface="Comic Sans MS"/>
                          <a:ea typeface="Times New Roman"/>
                          <a:cs typeface="Times New Roman"/>
                        </a:rPr>
                        <a:t>Jebusites</a:t>
                      </a:r>
                      <a:r>
                        <a:rPr lang="en-US" sz="1300" dirty="0">
                          <a:latin typeface="Comic Sans MS"/>
                          <a:ea typeface="Times New Roman"/>
                          <a:cs typeface="Times New Roman"/>
                        </a:rPr>
                        <a:t>. </a:t>
                      </a:r>
                      <a:br>
                        <a:rPr lang="en-US" sz="1300" dirty="0">
                          <a:latin typeface="Comic Sans MS"/>
                          <a:ea typeface="Times New Roman"/>
                          <a:cs typeface="Times New Roman"/>
                        </a:rPr>
                      </a:br>
                      <a:r>
                        <a:rPr lang="en-US" sz="1300" baseline="30000" dirty="0">
                          <a:latin typeface="Comic Sans MS"/>
                          <a:ea typeface="Times New Roman"/>
                          <a:cs typeface="Times New Roman"/>
                        </a:rPr>
                        <a:t>3</a:t>
                      </a:r>
                      <a:r>
                        <a:rPr lang="en-US" sz="1300" dirty="0">
                          <a:latin typeface="Comic Sans MS"/>
                          <a:ea typeface="Times New Roman"/>
                          <a:cs typeface="Times New Roman"/>
                        </a:rPr>
                        <a:t>Go up to a land flowing with milk and honey; </a:t>
                      </a:r>
                      <a:r>
                        <a:rPr lang="en-US" sz="1300" u="sng" dirty="0">
                          <a:solidFill>
                            <a:srgbClr val="7030A0"/>
                          </a:solidFill>
                          <a:latin typeface="Comic Sans MS"/>
                          <a:ea typeface="Times New Roman"/>
                          <a:cs typeface="Times New Roman"/>
                        </a:rPr>
                        <a:t>but I will not go up among you, lest I consume you on the way, for you are a stiff-necked people.” </a:t>
                      </a:r>
                      <a:r>
                        <a:rPr lang="en-US" sz="1300" dirty="0">
                          <a:latin typeface="Comic Sans MS"/>
                          <a:ea typeface="Times New Roman"/>
                          <a:cs typeface="Times New Roman"/>
                        </a:rPr>
                        <a:t/>
                      </a:r>
                      <a:br>
                        <a:rPr lang="en-US" sz="1300" dirty="0">
                          <a:latin typeface="Comic Sans MS"/>
                          <a:ea typeface="Times New Roman"/>
                          <a:cs typeface="Times New Roman"/>
                        </a:rPr>
                      </a:br>
                      <a:r>
                        <a:rPr lang="en-US" sz="1300" baseline="30000" dirty="0">
                          <a:latin typeface="Comic Sans MS"/>
                          <a:ea typeface="Times New Roman"/>
                          <a:cs typeface="Times New Roman"/>
                        </a:rPr>
                        <a:t>4</a:t>
                      </a:r>
                      <a:r>
                        <a:rPr lang="en-US" sz="1300" dirty="0">
                          <a:latin typeface="Comic Sans MS"/>
                          <a:ea typeface="Times New Roman"/>
                          <a:cs typeface="Times New Roman"/>
                        </a:rPr>
                        <a:t>When the people heard this disastrous word, they mourned, and no one put on his ornaments. </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353518">
                <a:tc>
                  <a:txBody>
                    <a:bodyPr/>
                    <a:lstStyle/>
                    <a:p>
                      <a:pPr marL="0" marR="0" algn="ctr">
                        <a:spcBef>
                          <a:spcPts val="0"/>
                        </a:spcBef>
                        <a:spcAft>
                          <a:spcPts val="0"/>
                        </a:spcAft>
                      </a:pPr>
                      <a:r>
                        <a:rPr lang="en-US" sz="1300" b="1" dirty="0">
                          <a:latin typeface="Tahoma"/>
                          <a:ea typeface="Times New Roman"/>
                          <a:cs typeface="Times New Roman"/>
                        </a:rPr>
                        <a:t>14</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1" dirty="0">
                          <a:latin typeface="Comic Sans MS"/>
                          <a:ea typeface="Times New Roman"/>
                          <a:cs typeface="Times New Roman"/>
                        </a:rPr>
                        <a:t>Exodus 34</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300" baseline="30000" dirty="0">
                          <a:latin typeface="Comic Sans MS"/>
                          <a:ea typeface="Times New Roman"/>
                          <a:cs typeface="Times New Roman"/>
                        </a:rPr>
                        <a:t>11</a:t>
                      </a:r>
                      <a:r>
                        <a:rPr lang="en-US" sz="1300" dirty="0">
                          <a:latin typeface="Comic Sans MS"/>
                          <a:ea typeface="Times New Roman"/>
                          <a:cs typeface="Times New Roman"/>
                        </a:rPr>
                        <a:t>“Observe what I command you this day. Behold, I will drive out before you the Amorites, the Canaanites, the Hittites, the </a:t>
                      </a:r>
                      <a:r>
                        <a:rPr lang="en-US" sz="1300" dirty="0" err="1">
                          <a:latin typeface="Comic Sans MS"/>
                          <a:ea typeface="Times New Roman"/>
                          <a:cs typeface="Times New Roman"/>
                        </a:rPr>
                        <a:t>Perizzites</a:t>
                      </a:r>
                      <a:r>
                        <a:rPr lang="en-US" sz="1300" dirty="0">
                          <a:latin typeface="Comic Sans MS"/>
                          <a:ea typeface="Times New Roman"/>
                          <a:cs typeface="Times New Roman"/>
                        </a:rPr>
                        <a:t>, the </a:t>
                      </a:r>
                      <a:r>
                        <a:rPr lang="en-US" sz="1300" dirty="0" err="1">
                          <a:latin typeface="Comic Sans MS"/>
                          <a:ea typeface="Times New Roman"/>
                          <a:cs typeface="Times New Roman"/>
                        </a:rPr>
                        <a:t>Hivites</a:t>
                      </a:r>
                      <a:r>
                        <a:rPr lang="en-US" sz="1300" dirty="0">
                          <a:latin typeface="Comic Sans MS"/>
                          <a:ea typeface="Times New Roman"/>
                          <a:cs typeface="Times New Roman"/>
                        </a:rPr>
                        <a:t>, and the </a:t>
                      </a:r>
                      <a:r>
                        <a:rPr lang="en-US" sz="1300" dirty="0" err="1">
                          <a:latin typeface="Comic Sans MS"/>
                          <a:ea typeface="Times New Roman"/>
                          <a:cs typeface="Times New Roman"/>
                        </a:rPr>
                        <a:t>Jebusites</a:t>
                      </a:r>
                      <a:r>
                        <a:rPr lang="en-US" sz="1300" dirty="0">
                          <a:latin typeface="Comic Sans MS"/>
                          <a:ea typeface="Times New Roman"/>
                          <a:cs typeface="Times New Roman"/>
                        </a:rPr>
                        <a:t>. </a:t>
                      </a:r>
                      <a:br>
                        <a:rPr lang="en-US" sz="1300" dirty="0">
                          <a:latin typeface="Comic Sans MS"/>
                          <a:ea typeface="Times New Roman"/>
                          <a:cs typeface="Times New Roman"/>
                        </a:rPr>
                      </a:br>
                      <a:r>
                        <a:rPr lang="en-US" sz="1300" u="sng" baseline="30000" dirty="0">
                          <a:solidFill>
                            <a:srgbClr val="7030A0"/>
                          </a:solidFill>
                          <a:latin typeface="Comic Sans MS"/>
                          <a:ea typeface="Times New Roman"/>
                          <a:cs typeface="Times New Roman"/>
                        </a:rPr>
                        <a:t>12</a:t>
                      </a:r>
                      <a:r>
                        <a:rPr lang="en-US" sz="1300" u="sng" dirty="0">
                          <a:solidFill>
                            <a:srgbClr val="7030A0"/>
                          </a:solidFill>
                          <a:latin typeface="Comic Sans MS"/>
                          <a:ea typeface="Times New Roman"/>
                          <a:cs typeface="Times New Roman"/>
                        </a:rPr>
                        <a:t>Take care, lest you make a covenant with the inhabitants of the land to which you go, lest it become a snare in your midst.</a:t>
                      </a:r>
                      <a:r>
                        <a:rPr lang="en-US" sz="1300" dirty="0">
                          <a:latin typeface="Comic Sans MS"/>
                          <a:ea typeface="Times New Roman"/>
                          <a:cs typeface="Times New Roman"/>
                        </a:rPr>
                        <a:t> </a:t>
                      </a:r>
                      <a:endParaRPr lang="en-US" sz="13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57200" y="1053042"/>
            <a:ext cx="8229600" cy="3200876"/>
          </a:xfrm>
          <a:prstGeom prst="rect">
            <a:avLst/>
          </a:prstGeom>
          <a:noFill/>
          <a:ln w="9525">
            <a:noFill/>
            <a:miter lim="800000"/>
            <a:headEnd/>
            <a:tailEnd/>
          </a:ln>
        </p:spPr>
        <p:txBody>
          <a:bodyPr>
            <a:spAutoFit/>
          </a:bodyPr>
          <a:lstStyle/>
          <a:p>
            <a:pPr algn="ctr">
              <a:defRPr/>
            </a:pPr>
            <a:r>
              <a:rPr lang="en-US" sz="4000" b="1" dirty="0">
                <a:solidFill>
                  <a:prstClr val="black"/>
                </a:solidFill>
                <a:latin typeface="Calibri" pitchFamily="34" charset="0"/>
                <a:cs typeface="Arial" charset="0"/>
              </a:rPr>
              <a:t>Class Objectives</a:t>
            </a:r>
          </a:p>
          <a:p>
            <a:pPr algn="ctr">
              <a:defRPr/>
            </a:pPr>
            <a:endParaRPr lang="en-US" sz="1400" dirty="0">
              <a:solidFill>
                <a:prstClr val="black"/>
              </a:solidFill>
              <a:latin typeface="Calibri" pitchFamily="34" charset="0"/>
              <a:cs typeface="Arial" charset="0"/>
            </a:endParaRPr>
          </a:p>
          <a:p>
            <a:pPr>
              <a:defRPr/>
            </a:pPr>
            <a:r>
              <a:rPr lang="en-US" sz="1400" dirty="0">
                <a:solidFill>
                  <a:prstClr val="black"/>
                </a:solidFill>
                <a:latin typeface="Arial" charset="0"/>
                <a:cs typeface="Arial" charset="0"/>
              </a:rPr>
              <a:t> </a:t>
            </a:r>
          </a:p>
          <a:p>
            <a:pPr marL="342900" indent="-342900">
              <a:buFont typeface="+mj-lt"/>
              <a:buAutoNum type="arabicPeriod"/>
              <a:defRPr/>
            </a:pPr>
            <a:r>
              <a:rPr lang="en-US" sz="2400" dirty="0">
                <a:solidFill>
                  <a:prstClr val="black"/>
                </a:solidFill>
                <a:latin typeface="Arial" charset="0"/>
                <a:cs typeface="Arial" charset="0"/>
              </a:rPr>
              <a:t>Learn about God's fulfillment of the land promise.</a:t>
            </a:r>
          </a:p>
          <a:p>
            <a:pPr marL="342900" indent="-342900">
              <a:buFont typeface="+mj-lt"/>
              <a:buAutoNum type="arabicPeriod"/>
              <a:defRPr/>
            </a:pPr>
            <a:r>
              <a:rPr lang="en-US" sz="2400" dirty="0">
                <a:solidFill>
                  <a:prstClr val="black"/>
                </a:solidFill>
                <a:latin typeface="Arial" charset="0"/>
                <a:cs typeface="Arial" charset="0"/>
              </a:rPr>
              <a:t>Learn about Serving the Lord in the days of Joshua</a:t>
            </a:r>
          </a:p>
          <a:p>
            <a:pPr marL="342900" indent="-342900">
              <a:buFont typeface="+mj-lt"/>
              <a:buAutoNum type="arabicPeriod"/>
              <a:defRPr/>
            </a:pPr>
            <a:r>
              <a:rPr lang="en-US" sz="2400" dirty="0">
                <a:solidFill>
                  <a:prstClr val="black"/>
                </a:solidFill>
                <a:latin typeface="Arial" charset="0"/>
                <a:cs typeface="Arial" charset="0"/>
              </a:rPr>
              <a:t>Study the Geography </a:t>
            </a:r>
            <a:r>
              <a:rPr lang="en-US" sz="2400" dirty="0" smtClean="0">
                <a:solidFill>
                  <a:prstClr val="black"/>
                </a:solidFill>
                <a:latin typeface="Arial" charset="0"/>
                <a:cs typeface="Arial" charset="0"/>
              </a:rPr>
              <a:t>&amp; Archaeology of </a:t>
            </a:r>
            <a:r>
              <a:rPr lang="en-US" sz="2400" dirty="0">
                <a:solidFill>
                  <a:prstClr val="black"/>
                </a:solidFill>
                <a:latin typeface="Arial" charset="0"/>
                <a:cs typeface="Arial" charset="0"/>
              </a:rPr>
              <a:t>the Conquest of Canaan</a:t>
            </a:r>
          </a:p>
          <a:p>
            <a:pPr marL="342900" indent="-342900">
              <a:buFont typeface="+mj-lt"/>
              <a:buAutoNum type="arabicPeriod"/>
              <a:defRPr/>
            </a:pPr>
            <a:r>
              <a:rPr lang="en-US" sz="2400" dirty="0" smtClean="0">
                <a:solidFill>
                  <a:prstClr val="black"/>
                </a:solidFill>
                <a:latin typeface="Arial" charset="0"/>
                <a:cs typeface="Arial" charset="0"/>
              </a:rPr>
              <a:t>Be </a:t>
            </a:r>
            <a:r>
              <a:rPr lang="en-US" sz="2400" dirty="0">
                <a:solidFill>
                  <a:prstClr val="black"/>
                </a:solidFill>
                <a:latin typeface="Arial" charset="0"/>
                <a:cs typeface="Arial" charset="0"/>
              </a:rPr>
              <a:t>ready to give a defense of the Conquest of Canaan</a:t>
            </a:r>
          </a:p>
          <a:p>
            <a:pPr marL="342900" indent="-342900">
              <a:buFont typeface="+mj-lt"/>
              <a:buAutoNum type="arabicPeriod"/>
              <a:defRPr/>
            </a:pPr>
            <a:endParaRPr lang="en-US" sz="1400" dirty="0">
              <a:solidFill>
                <a:prstClr val="black"/>
              </a:solidFill>
              <a:latin typeface="Calibri" pitchFamily="34" charset="0"/>
              <a:cs typeface="Arial" charset="0"/>
            </a:endParaRPr>
          </a:p>
        </p:txBody>
      </p:sp>
      <p:sp>
        <p:nvSpPr>
          <p:cNvPr id="4" name="Slide Number Placeholder 3"/>
          <p:cNvSpPr>
            <a:spLocks noGrp="1"/>
          </p:cNvSpPr>
          <p:nvPr>
            <p:ph type="sldNum" sz="quarter" idx="10"/>
          </p:nvPr>
        </p:nvSpPr>
        <p:spPr/>
        <p:txBody>
          <a:bodyPr/>
          <a:lstStyle/>
          <a:p>
            <a:pPr>
              <a:defRPr/>
            </a:pPr>
            <a:fld id="{2B8A458C-294B-4318-AC35-4DD731B96790}" type="slidenum">
              <a:rPr lang="en-US">
                <a:solidFill>
                  <a:prstClr val="black">
                    <a:tint val="75000"/>
                  </a:prstClr>
                </a:solidFill>
              </a:rPr>
              <a:pPr>
                <a:defRPr/>
              </a:pPr>
              <a:t>14</a:t>
            </a:fld>
            <a:endParaRPr lang="en-US">
              <a:solidFill>
                <a:prstClr val="black">
                  <a:tint val="75000"/>
                </a:prst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02" y="2184643"/>
            <a:ext cx="240398" cy="260949"/>
          </a:xfrm>
          <a:prstGeom prst="rect">
            <a:avLst/>
          </a:prstGeom>
        </p:spPr>
      </p:pic>
    </p:spTree>
    <p:extLst>
      <p:ext uri="{BB962C8B-B14F-4D97-AF65-F5344CB8AC3E}">
        <p14:creationId xmlns:p14="http://schemas.microsoft.com/office/powerpoint/2010/main" val="189573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8428592"/>
              </p:ext>
            </p:extLst>
          </p:nvPr>
        </p:nvGraphicFramePr>
        <p:xfrm>
          <a:off x="1242203" y="457202"/>
          <a:ext cx="7047782" cy="4665667"/>
        </p:xfrm>
        <a:graphic>
          <a:graphicData uri="http://schemas.openxmlformats.org/drawingml/2006/table">
            <a:tbl>
              <a:tblPr firstRow="1" firstCol="1" bandRow="1"/>
              <a:tblGrid>
                <a:gridCol w="3523891"/>
                <a:gridCol w="3523891"/>
              </a:tblGrid>
              <a:tr h="975043">
                <a:tc gridSpan="2">
                  <a:txBody>
                    <a:bodyPr/>
                    <a:lstStyle/>
                    <a:p>
                      <a:pPr marL="0" marR="0" algn="ctr">
                        <a:lnSpc>
                          <a:spcPct val="115000"/>
                        </a:lnSpc>
                        <a:spcBef>
                          <a:spcPts val="0"/>
                        </a:spcBef>
                        <a:spcAft>
                          <a:spcPts val="300"/>
                        </a:spcAft>
                      </a:pPr>
                      <a:r>
                        <a:rPr lang="en-US" sz="1800" b="1">
                          <a:solidFill>
                            <a:srgbClr val="222222"/>
                          </a:solidFill>
                          <a:effectLst/>
                          <a:latin typeface="Arial"/>
                          <a:ea typeface="Times New Roman"/>
                          <a:cs typeface="Times New Roman"/>
                        </a:rPr>
                        <a:t>Some Comparisons between the Crossing of the Red/Reed Sea </a:t>
                      </a:r>
                      <a:endParaRPr lang="en-US" sz="1800">
                        <a:effectLst/>
                        <a:latin typeface="Calibri"/>
                        <a:ea typeface="Calibri"/>
                        <a:cs typeface="Times New Roman"/>
                      </a:endParaRPr>
                    </a:p>
                    <a:p>
                      <a:pPr marL="0" marR="0" algn="ctr">
                        <a:lnSpc>
                          <a:spcPct val="115000"/>
                        </a:lnSpc>
                        <a:spcBef>
                          <a:spcPts val="0"/>
                        </a:spcBef>
                        <a:spcAft>
                          <a:spcPts val="300"/>
                        </a:spcAft>
                      </a:pPr>
                      <a:r>
                        <a:rPr lang="en-US" sz="1800" b="1">
                          <a:solidFill>
                            <a:srgbClr val="222222"/>
                          </a:solidFill>
                          <a:effectLst/>
                          <a:latin typeface="Arial"/>
                          <a:ea typeface="Times New Roman"/>
                          <a:cs typeface="Times New Roman"/>
                        </a:rPr>
                        <a:t>with the Crossing of the Jordan River</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00673">
                <a:tc>
                  <a:txBody>
                    <a:bodyPr/>
                    <a:lstStyle/>
                    <a:p>
                      <a:pPr marL="0" marR="0" algn="ctr">
                        <a:lnSpc>
                          <a:spcPct val="115000"/>
                        </a:lnSpc>
                        <a:spcBef>
                          <a:spcPts val="0"/>
                        </a:spcBef>
                        <a:spcAft>
                          <a:spcPts val="300"/>
                        </a:spcAft>
                      </a:pPr>
                      <a:r>
                        <a:rPr lang="en-US" sz="1800" b="1">
                          <a:solidFill>
                            <a:srgbClr val="222222"/>
                          </a:solidFill>
                          <a:effectLst/>
                          <a:latin typeface="Arial"/>
                          <a:ea typeface="Times New Roman"/>
                          <a:cs typeface="Times New Roman"/>
                        </a:rPr>
                        <a:t>Exodus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300"/>
                        </a:spcAft>
                      </a:pPr>
                      <a:r>
                        <a:rPr lang="en-US" sz="1800" b="1">
                          <a:solidFill>
                            <a:srgbClr val="222222"/>
                          </a:solidFill>
                          <a:effectLst/>
                          <a:latin typeface="Arial"/>
                          <a:ea typeface="Times New Roman"/>
                          <a:cs typeface="Times New Roman"/>
                        </a:rPr>
                        <a:t>Joshua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198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God separated the waters (14:21; 15:8)</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God separated the waters (3:13, 15–16)</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198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The waters piled up and stood up in a heap (15:8)</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The waters stood and rose up in a heap (3:13, 16)</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198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Israel passed through on dry ground (14:22, 29)</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Israel passed through on dry ground (3:17; 4:22)</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67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Moses affirmed (14:31)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Joshua affirmed (4:14)</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198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Surrounding nations respond in fear (15:15–16)</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Surrounding nations respond in fear (5:1)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67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Exiting Egypt</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Entering Canaan</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673">
                <a:tc>
                  <a:txBody>
                    <a:bodyPr/>
                    <a:lstStyle/>
                    <a:p>
                      <a:pPr marL="0" marR="0" algn="ctr">
                        <a:lnSpc>
                          <a:spcPct val="115000"/>
                        </a:lnSpc>
                        <a:spcBef>
                          <a:spcPts val="0"/>
                        </a:spcBef>
                        <a:spcAft>
                          <a:spcPts val="200"/>
                        </a:spcAft>
                      </a:pPr>
                      <a:r>
                        <a:rPr lang="en-US" sz="1800">
                          <a:solidFill>
                            <a:srgbClr val="222222"/>
                          </a:solidFill>
                          <a:effectLst/>
                          <a:latin typeface="Arial"/>
                          <a:ea typeface="Times New Roman"/>
                          <a:cs typeface="Times New Roman"/>
                        </a:rPr>
                        <a:t>Enemies Behind Moses</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200"/>
                        </a:spcAft>
                      </a:pPr>
                      <a:r>
                        <a:rPr lang="en-US" sz="1800" dirty="0">
                          <a:solidFill>
                            <a:srgbClr val="222222"/>
                          </a:solidFill>
                          <a:effectLst/>
                          <a:latin typeface="Arial"/>
                          <a:ea typeface="Times New Roman"/>
                          <a:cs typeface="Times New Roman"/>
                        </a:rPr>
                        <a:t>Enemies Ahead of Joshua</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4750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000125" y="228865"/>
            <a:ext cx="7686675" cy="952500"/>
          </a:xfrm>
        </p:spPr>
        <p:txBody>
          <a:bodyPr/>
          <a:lstStyle/>
          <a:p>
            <a:r>
              <a:rPr lang="en-US" altLang="en-US" smtClean="0">
                <a:latin typeface="Arial" pitchFamily="34" charset="0"/>
                <a:cs typeface="Arial" pitchFamily="34" charset="0"/>
              </a:rPr>
              <a:t>Serving the Lord in the days of Joshua</a:t>
            </a:r>
            <a:endParaRPr lang="en-US" altLang="en-US" smtClean="0"/>
          </a:p>
        </p:txBody>
      </p:sp>
      <p:sp>
        <p:nvSpPr>
          <p:cNvPr id="40964" name="TextBox 3"/>
          <p:cNvSpPr txBox="1">
            <a:spLocks noChangeArrowheads="1"/>
          </p:cNvSpPr>
          <p:nvPr/>
        </p:nvSpPr>
        <p:spPr bwMode="auto">
          <a:xfrm>
            <a:off x="1676660" y="1346734"/>
            <a:ext cx="6573580" cy="2554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Joshua 24:15 - </a:t>
            </a:r>
          </a:p>
          <a:p>
            <a:pPr eaLnBrk="1" hangingPunct="1"/>
            <a:r>
              <a:rPr lang="en-US" altLang="en-US" sz="2000" dirty="0"/>
              <a:t> </a:t>
            </a:r>
          </a:p>
          <a:p>
            <a:pPr eaLnBrk="1" hangingPunct="1"/>
            <a:r>
              <a:rPr lang="en-US" altLang="en-US" sz="2000" i="1" baseline="30000" dirty="0"/>
              <a:t>15 </a:t>
            </a:r>
            <a:r>
              <a:rPr lang="en-US" altLang="en-US" sz="2000" i="1" dirty="0"/>
              <a:t>And if it is evil in your eyes to serve the Lord, choose this day whom you will serve, whether the gods your fathers served in the region beyond the River, or the gods of the Amorites in whose land you dwell. </a:t>
            </a:r>
            <a:r>
              <a:rPr lang="en-US" altLang="en-US" sz="2000" i="1" u="sng" dirty="0"/>
              <a:t>But as for me and my house, we will serve the Lord.”</a:t>
            </a:r>
            <a:endParaRPr lang="en-US" altLang="en-US" sz="2000" dirty="0"/>
          </a:p>
          <a:p>
            <a:pPr eaLnBrk="1" hangingPunct="1"/>
            <a:r>
              <a:rPr lang="en-US" altLang="en-US" sz="2000" dirty="0"/>
              <a:t> </a:t>
            </a:r>
          </a:p>
        </p:txBody>
      </p:sp>
      <p:sp>
        <p:nvSpPr>
          <p:cNvPr id="9" name="Right Arrow 8"/>
          <p:cNvSpPr/>
          <p:nvPr/>
        </p:nvSpPr>
        <p:spPr>
          <a:xfrm rot="18649541">
            <a:off x="1021078" y="3348218"/>
            <a:ext cx="603250" cy="4143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6" name="TextBox 9"/>
          <p:cNvSpPr txBox="1">
            <a:spLocks noChangeArrowheads="1"/>
          </p:cNvSpPr>
          <p:nvPr/>
        </p:nvSpPr>
        <p:spPr bwMode="auto">
          <a:xfrm>
            <a:off x="1784350" y="3856307"/>
            <a:ext cx="6445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As Christians we strive to be serve God, it behooves us to learn more about this man who was an assistant of Moses, the people obeyed and who sought  for his family to serve the Lord.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634" y="165609"/>
            <a:ext cx="2416046" cy="369332"/>
          </a:xfrm>
          <a:noFill/>
        </p:spPr>
        <p:txBody>
          <a:bodyPr wrap="none" rtlCol="0">
            <a:spAutoFit/>
          </a:bodyPr>
          <a:lstStyle/>
          <a:p>
            <a:pPr algn="l"/>
            <a:r>
              <a:rPr lang="en-US" sz="1800" b="1" dirty="0">
                <a:latin typeface="Arial" pitchFamily="34" charset="0"/>
                <a:ea typeface="+mn-ea"/>
                <a:cs typeface="Arial" pitchFamily="34" charset="0"/>
              </a:rPr>
              <a:t>Character of Joshua</a:t>
            </a:r>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670" y="165609"/>
            <a:ext cx="223678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11748" y="520471"/>
            <a:ext cx="4242573" cy="2899255"/>
          </a:xfrm>
          <a:prstGeom prst="rect">
            <a:avLst/>
          </a:prstGeom>
          <a:noFill/>
        </p:spPr>
        <p:txBody>
          <a:bodyPr wrap="square" rtlCol="0">
            <a:spAutoFit/>
          </a:bodyPr>
          <a:lstStyle/>
          <a:p>
            <a:pPr algn="just">
              <a:lnSpc>
                <a:spcPct val="115000"/>
              </a:lnSpc>
            </a:pPr>
            <a:r>
              <a:rPr lang="en-US" sz="1200" dirty="0" smtClean="0">
                <a:latin typeface="Arial" pitchFamily="34" charset="0"/>
                <a:ea typeface="Calibri"/>
                <a:cs typeface="Arial" pitchFamily="34" charset="0"/>
              </a:rPr>
              <a:t>Reflected his mentor, Moses </a:t>
            </a:r>
            <a:r>
              <a:rPr lang="en-US" sz="1200" i="1" dirty="0" smtClean="0">
                <a:latin typeface="Arial" pitchFamily="34" charset="0"/>
                <a:cs typeface="Arial" pitchFamily="34" charset="0"/>
              </a:rPr>
              <a:t>Exodus </a:t>
            </a:r>
            <a:r>
              <a:rPr lang="en-US" sz="1200" i="1" dirty="0">
                <a:latin typeface="Arial" pitchFamily="34" charset="0"/>
                <a:cs typeface="Arial" pitchFamily="34" charset="0"/>
              </a:rPr>
              <a:t>24:13; 33:11</a:t>
            </a:r>
            <a:endParaRPr lang="en-US" sz="1200" dirty="0" smtClean="0">
              <a:latin typeface="Arial" pitchFamily="34" charset="0"/>
              <a:ea typeface="Calibri"/>
              <a:cs typeface="Arial" pitchFamily="34" charset="0"/>
            </a:endParaRPr>
          </a:p>
          <a:p>
            <a:pPr algn="just">
              <a:lnSpc>
                <a:spcPct val="115000"/>
              </a:lnSpc>
            </a:pPr>
            <a:r>
              <a:rPr lang="en-US" sz="1200" dirty="0" smtClean="0">
                <a:latin typeface="Arial" pitchFamily="34" charset="0"/>
                <a:ea typeface="Calibri"/>
                <a:cs typeface="Arial" pitchFamily="34" charset="0"/>
              </a:rPr>
              <a:t>Loyal – Numbers 11</a:t>
            </a:r>
          </a:p>
          <a:p>
            <a:pPr algn="just">
              <a:lnSpc>
                <a:spcPct val="115000"/>
              </a:lnSpc>
            </a:pPr>
            <a:r>
              <a:rPr lang="en-US" sz="1200" dirty="0" smtClean="0">
                <a:latin typeface="Arial" pitchFamily="34" charset="0"/>
                <a:ea typeface="Calibri"/>
                <a:cs typeface="Arial" pitchFamily="34" charset="0"/>
              </a:rPr>
              <a:t>Courageous </a:t>
            </a:r>
            <a:r>
              <a:rPr lang="en-US" sz="1200" dirty="0">
                <a:latin typeface="Arial" pitchFamily="34" charset="0"/>
                <a:ea typeface="Calibri"/>
                <a:cs typeface="Arial" pitchFamily="34" charset="0"/>
              </a:rPr>
              <a:t>– </a:t>
            </a:r>
            <a:r>
              <a:rPr lang="en-US" sz="1200" i="1" dirty="0" smtClean="0">
                <a:latin typeface="Arial" pitchFamily="34" charset="0"/>
                <a:ea typeface="Calibri"/>
                <a:cs typeface="Arial" pitchFamily="34" charset="0"/>
              </a:rPr>
              <a:t>Numbers </a:t>
            </a:r>
            <a:r>
              <a:rPr lang="en-US" sz="1200" i="1" dirty="0">
                <a:latin typeface="Arial" pitchFamily="34" charset="0"/>
                <a:ea typeface="Calibri"/>
                <a:cs typeface="Arial" pitchFamily="34" charset="0"/>
              </a:rPr>
              <a:t>14:6-10</a:t>
            </a:r>
          </a:p>
          <a:p>
            <a:pPr algn="just">
              <a:lnSpc>
                <a:spcPct val="115000"/>
              </a:lnSpc>
              <a:defRPr/>
            </a:pPr>
            <a:r>
              <a:rPr lang="en-US" sz="1200" dirty="0" smtClean="0">
                <a:latin typeface="Arial" pitchFamily="34" charset="0"/>
                <a:ea typeface="Calibri"/>
                <a:cs typeface="Arial" pitchFamily="34" charset="0"/>
              </a:rPr>
              <a:t>Emotional </a:t>
            </a:r>
            <a:r>
              <a:rPr lang="en-US" sz="1200" dirty="0">
                <a:latin typeface="Arial" pitchFamily="34" charset="0"/>
                <a:ea typeface="Calibri"/>
                <a:cs typeface="Arial" pitchFamily="34" charset="0"/>
              </a:rPr>
              <a:t>– </a:t>
            </a:r>
            <a:r>
              <a:rPr lang="en-US" sz="1200" i="1" dirty="0" smtClean="0">
                <a:latin typeface="Arial" pitchFamily="34" charset="0"/>
                <a:ea typeface="Calibri"/>
                <a:cs typeface="Arial" pitchFamily="34" charset="0"/>
              </a:rPr>
              <a:t>Joshua </a:t>
            </a:r>
            <a:r>
              <a:rPr lang="en-US" sz="1200" i="1" dirty="0">
                <a:latin typeface="Arial" pitchFamily="34" charset="0"/>
                <a:ea typeface="Calibri"/>
                <a:cs typeface="Arial" pitchFamily="34" charset="0"/>
              </a:rPr>
              <a:t>7:6</a:t>
            </a:r>
          </a:p>
          <a:p>
            <a:pPr algn="just">
              <a:lnSpc>
                <a:spcPct val="115000"/>
              </a:lnSpc>
              <a:defRPr/>
            </a:pPr>
            <a:r>
              <a:rPr lang="en-US" sz="1200" dirty="0" smtClean="0">
                <a:latin typeface="Arial" pitchFamily="34" charset="0"/>
                <a:ea typeface="Calibri"/>
                <a:cs typeface="Arial" pitchFamily="34" charset="0"/>
              </a:rPr>
              <a:t>Intelligence/Wise </a:t>
            </a:r>
            <a:r>
              <a:rPr lang="en-US" sz="1200" dirty="0">
                <a:latin typeface="Arial" pitchFamily="34" charset="0"/>
                <a:ea typeface="Calibri"/>
                <a:cs typeface="Arial" pitchFamily="34" charset="0"/>
              </a:rPr>
              <a:t>military man – </a:t>
            </a:r>
            <a:r>
              <a:rPr lang="en-US" sz="1200" i="1" dirty="0" smtClean="0">
                <a:latin typeface="Arial" pitchFamily="34" charset="0"/>
                <a:ea typeface="Calibri"/>
                <a:cs typeface="Arial" pitchFamily="34" charset="0"/>
              </a:rPr>
              <a:t>Joshua </a:t>
            </a:r>
            <a:r>
              <a:rPr lang="en-US" sz="1200" i="1" dirty="0">
                <a:latin typeface="Arial" pitchFamily="34" charset="0"/>
                <a:ea typeface="Calibri"/>
                <a:cs typeface="Arial" pitchFamily="34" charset="0"/>
              </a:rPr>
              <a:t>8:3-29</a:t>
            </a:r>
          </a:p>
          <a:p>
            <a:pPr algn="just">
              <a:lnSpc>
                <a:spcPct val="115000"/>
              </a:lnSpc>
              <a:defRPr/>
            </a:pPr>
            <a:r>
              <a:rPr lang="en-US" sz="1200" dirty="0">
                <a:latin typeface="Arial" pitchFamily="34" charset="0"/>
                <a:ea typeface="Calibri"/>
                <a:cs typeface="Arial" pitchFamily="34" charset="0"/>
              </a:rPr>
              <a:t>Could be beguiled – </a:t>
            </a:r>
            <a:r>
              <a:rPr lang="en-US" sz="1200" i="1" dirty="0" smtClean="0">
                <a:latin typeface="Arial" pitchFamily="34" charset="0"/>
                <a:ea typeface="Calibri"/>
                <a:cs typeface="Arial" pitchFamily="34" charset="0"/>
              </a:rPr>
              <a:t>Joshua </a:t>
            </a:r>
            <a:r>
              <a:rPr lang="en-US" sz="1200" i="1" dirty="0">
                <a:latin typeface="Arial" pitchFamily="34" charset="0"/>
                <a:ea typeface="Calibri"/>
                <a:cs typeface="Arial" pitchFamily="34" charset="0"/>
              </a:rPr>
              <a:t>9:3-27</a:t>
            </a:r>
          </a:p>
          <a:p>
            <a:pPr algn="just">
              <a:lnSpc>
                <a:spcPct val="115000"/>
              </a:lnSpc>
              <a:defRPr/>
            </a:pPr>
            <a:r>
              <a:rPr lang="en-US" sz="1200" dirty="0">
                <a:latin typeface="Arial" pitchFamily="34" charset="0"/>
                <a:ea typeface="Calibri"/>
                <a:cs typeface="Arial" pitchFamily="34" charset="0"/>
              </a:rPr>
              <a:t>Prophetic – </a:t>
            </a:r>
            <a:r>
              <a:rPr lang="en-US" sz="1200" i="1" dirty="0" smtClean="0">
                <a:latin typeface="Arial" pitchFamily="34" charset="0"/>
                <a:ea typeface="Calibri"/>
                <a:cs typeface="Arial" pitchFamily="34" charset="0"/>
              </a:rPr>
              <a:t>Joshua </a:t>
            </a:r>
            <a:r>
              <a:rPr lang="en-US" sz="1200" i="1" dirty="0">
                <a:latin typeface="Arial" pitchFamily="34" charset="0"/>
                <a:ea typeface="Calibri"/>
                <a:cs typeface="Arial" pitchFamily="34" charset="0"/>
              </a:rPr>
              <a:t>6:26-27</a:t>
            </a:r>
          </a:p>
          <a:p>
            <a:pPr algn="just">
              <a:lnSpc>
                <a:spcPct val="115000"/>
              </a:lnSpc>
              <a:defRPr/>
            </a:pPr>
            <a:r>
              <a:rPr lang="en-US" sz="1200" dirty="0">
                <a:latin typeface="Arial" pitchFamily="34" charset="0"/>
                <a:ea typeface="Calibri"/>
                <a:cs typeface="Arial" pitchFamily="34" charset="0"/>
              </a:rPr>
              <a:t>Strong religious leader </a:t>
            </a:r>
            <a:r>
              <a:rPr lang="en-US" sz="1200" i="1" dirty="0" smtClean="0">
                <a:latin typeface="Arial" pitchFamily="34" charset="0"/>
                <a:ea typeface="Calibri"/>
                <a:cs typeface="Arial" pitchFamily="34" charset="0"/>
              </a:rPr>
              <a:t>Judges </a:t>
            </a:r>
            <a:r>
              <a:rPr lang="en-US" sz="1200" i="1" dirty="0">
                <a:latin typeface="Arial" pitchFamily="34" charset="0"/>
                <a:ea typeface="Calibri"/>
                <a:cs typeface="Arial" pitchFamily="34" charset="0"/>
              </a:rPr>
              <a:t>2:7</a:t>
            </a:r>
          </a:p>
          <a:p>
            <a:r>
              <a:rPr lang="en-US" sz="1200" dirty="0" smtClean="0">
                <a:latin typeface="Arial" pitchFamily="34" charset="0"/>
                <a:cs typeface="Arial" pitchFamily="34" charset="0"/>
              </a:rPr>
              <a:t>Obedient/Devoted to God </a:t>
            </a:r>
            <a:r>
              <a:rPr lang="en-US" sz="1200" i="1" dirty="0" smtClean="0">
                <a:latin typeface="Arial" pitchFamily="34" charset="0"/>
                <a:cs typeface="Arial" pitchFamily="34" charset="0"/>
              </a:rPr>
              <a:t>Joshua 23-24</a:t>
            </a:r>
          </a:p>
          <a:p>
            <a:r>
              <a:rPr lang="en-US" sz="1200" dirty="0" smtClean="0">
                <a:latin typeface="Arial" pitchFamily="34" charset="0"/>
                <a:cs typeface="Arial" pitchFamily="34" charset="0"/>
              </a:rPr>
              <a:t>Good Example – </a:t>
            </a:r>
            <a:r>
              <a:rPr lang="en-US" sz="1200" i="1" dirty="0" smtClean="0">
                <a:latin typeface="Arial" pitchFamily="34" charset="0"/>
                <a:cs typeface="Arial" pitchFamily="34" charset="0"/>
              </a:rPr>
              <a:t>Joshua 24:14-15</a:t>
            </a:r>
          </a:p>
          <a:p>
            <a:r>
              <a:rPr lang="en-US" sz="1200" dirty="0" smtClean="0">
                <a:latin typeface="Arial" pitchFamily="34" charset="0"/>
                <a:cs typeface="Arial" pitchFamily="34" charset="0"/>
              </a:rPr>
              <a:t>Focused – spied out Canaan </a:t>
            </a:r>
            <a:r>
              <a:rPr lang="en-US" sz="1200" i="1" dirty="0" smtClean="0">
                <a:latin typeface="Arial" pitchFamily="34" charset="0"/>
                <a:cs typeface="Arial" pitchFamily="34" charset="0"/>
              </a:rPr>
              <a:t>Numbers </a:t>
            </a:r>
            <a:r>
              <a:rPr lang="en-US" sz="1200" i="1" dirty="0">
                <a:latin typeface="Arial" pitchFamily="34" charset="0"/>
                <a:cs typeface="Arial" pitchFamily="34" charset="0"/>
              </a:rPr>
              <a:t>14</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Endurance – </a:t>
            </a:r>
            <a:r>
              <a:rPr lang="en-US" sz="1200" i="1" dirty="0" smtClean="0">
                <a:latin typeface="Arial" pitchFamily="34" charset="0"/>
                <a:cs typeface="Arial" pitchFamily="34" charset="0"/>
              </a:rPr>
              <a:t>Joshua 12</a:t>
            </a:r>
          </a:p>
          <a:p>
            <a:r>
              <a:rPr lang="en-US" sz="1200" dirty="0" smtClean="0">
                <a:latin typeface="Arial" pitchFamily="34" charset="0"/>
                <a:cs typeface="Arial" pitchFamily="34" charset="0"/>
              </a:rPr>
              <a:t>Speaking  Ability – </a:t>
            </a:r>
            <a:r>
              <a:rPr lang="en-US" sz="1200" i="1" dirty="0" smtClean="0">
                <a:latin typeface="Arial" pitchFamily="34" charset="0"/>
                <a:cs typeface="Arial" pitchFamily="34" charset="0"/>
              </a:rPr>
              <a:t>Joshua 24</a:t>
            </a:r>
          </a:p>
          <a:p>
            <a:r>
              <a:rPr lang="en-US" sz="1200" dirty="0" smtClean="0">
                <a:latin typeface="Arial" pitchFamily="34" charset="0"/>
                <a:cs typeface="Arial" pitchFamily="34" charset="0"/>
              </a:rPr>
              <a:t>Kept Oath – </a:t>
            </a:r>
            <a:r>
              <a:rPr lang="en-US" sz="1200" i="1" dirty="0" smtClean="0">
                <a:latin typeface="Arial" pitchFamily="34" charset="0"/>
                <a:cs typeface="Arial" pitchFamily="34" charset="0"/>
              </a:rPr>
              <a:t>Joshua 9-10</a:t>
            </a:r>
            <a:endParaRPr lang="en-US" sz="1200" i="1" dirty="0">
              <a:latin typeface="Arial" pitchFamily="34" charset="0"/>
              <a:cs typeface="Arial" pitchFamily="34" charset="0"/>
            </a:endParaRPr>
          </a:p>
        </p:txBody>
      </p:sp>
      <p:sp>
        <p:nvSpPr>
          <p:cNvPr id="6" name="TextBox 5"/>
          <p:cNvSpPr txBox="1"/>
          <p:nvPr/>
        </p:nvSpPr>
        <p:spPr>
          <a:xfrm>
            <a:off x="2842404" y="3390335"/>
            <a:ext cx="1554721" cy="369332"/>
          </a:xfrm>
          <a:prstGeom prst="rect">
            <a:avLst/>
          </a:prstGeom>
          <a:noFill/>
        </p:spPr>
        <p:txBody>
          <a:bodyPr wrap="none" rtlCol="0">
            <a:spAutoFit/>
          </a:bodyPr>
          <a:lstStyle/>
          <a:p>
            <a:r>
              <a:rPr lang="en-US" b="1" dirty="0" smtClean="0"/>
              <a:t>Spoken Words</a:t>
            </a:r>
            <a:endParaRPr lang="en-US" b="1" dirty="0"/>
          </a:p>
        </p:txBody>
      </p:sp>
      <p:sp>
        <p:nvSpPr>
          <p:cNvPr id="7" name="Rectangle 6"/>
          <p:cNvSpPr/>
          <p:nvPr/>
        </p:nvSpPr>
        <p:spPr>
          <a:xfrm>
            <a:off x="3291456" y="3733406"/>
            <a:ext cx="5852544" cy="1384995"/>
          </a:xfrm>
          <a:prstGeom prst="rect">
            <a:avLst/>
          </a:prstGeom>
          <a:ln>
            <a:solidFill>
              <a:schemeClr val="tx1"/>
            </a:solidFill>
          </a:ln>
        </p:spPr>
        <p:txBody>
          <a:bodyPr wrap="square">
            <a:spAutoFit/>
          </a:bodyPr>
          <a:lstStyle/>
          <a:p>
            <a:r>
              <a:rPr lang="en-US" sz="1200" dirty="0" smtClean="0"/>
              <a:t>Josh 10:25 </a:t>
            </a:r>
            <a:r>
              <a:rPr lang="en-US" sz="1200" b="1" dirty="0" smtClean="0"/>
              <a:t> </a:t>
            </a:r>
            <a:r>
              <a:rPr lang="en-US" sz="1200" dirty="0"/>
              <a:t/>
            </a:r>
            <a:br>
              <a:rPr lang="en-US" sz="1200" dirty="0"/>
            </a:br>
            <a:r>
              <a:rPr lang="en-US" sz="1200" baseline="30000" dirty="0"/>
              <a:t>25</a:t>
            </a:r>
            <a:r>
              <a:rPr lang="en-US" sz="1200" dirty="0"/>
              <a:t>And Joshua said to them, “Do not be afraid or dismayed; be strong and courageous. For thus the Lord will do to all your enemies against whom you fight.”  </a:t>
            </a:r>
            <a:endParaRPr lang="en-US" sz="1200" dirty="0" smtClean="0"/>
          </a:p>
          <a:p>
            <a:endParaRPr lang="en-US" sz="1200" dirty="0" smtClean="0"/>
          </a:p>
          <a:p>
            <a:r>
              <a:rPr lang="en-US" sz="1200" dirty="0" smtClean="0"/>
              <a:t>Josh</a:t>
            </a:r>
            <a:r>
              <a:rPr lang="en-US" sz="1200" dirty="0"/>
              <a:t>. 21:43–45: “Not one of all the LORD’s good promises failed.” </a:t>
            </a:r>
            <a:endParaRPr lang="en-US" sz="1200" dirty="0" smtClean="0"/>
          </a:p>
          <a:p>
            <a:endParaRPr lang="en-US" sz="1200" dirty="0"/>
          </a:p>
          <a:p>
            <a:r>
              <a:rPr lang="en-US" sz="1200" dirty="0"/>
              <a:t>Josh. 24:14–15: “As for me and my household, we will serve the LORD.”</a:t>
            </a:r>
          </a:p>
        </p:txBody>
      </p:sp>
    </p:spTree>
    <p:extLst>
      <p:ext uri="{BB962C8B-B14F-4D97-AF65-F5344CB8AC3E}">
        <p14:creationId xmlns:p14="http://schemas.microsoft.com/office/powerpoint/2010/main" val="376265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57200" y="1053042"/>
            <a:ext cx="8229600" cy="3200876"/>
          </a:xfrm>
          <a:prstGeom prst="rect">
            <a:avLst/>
          </a:prstGeom>
          <a:noFill/>
          <a:ln w="9525">
            <a:noFill/>
            <a:miter lim="800000"/>
            <a:headEnd/>
            <a:tailEnd/>
          </a:ln>
        </p:spPr>
        <p:txBody>
          <a:bodyPr>
            <a:spAutoFit/>
          </a:bodyPr>
          <a:lstStyle/>
          <a:p>
            <a:pPr algn="ctr">
              <a:defRPr/>
            </a:pPr>
            <a:r>
              <a:rPr lang="en-US" sz="4000" b="1" dirty="0">
                <a:solidFill>
                  <a:prstClr val="black"/>
                </a:solidFill>
                <a:latin typeface="Calibri" pitchFamily="34" charset="0"/>
                <a:cs typeface="Arial" charset="0"/>
              </a:rPr>
              <a:t>Class Objectives</a:t>
            </a:r>
          </a:p>
          <a:p>
            <a:pPr algn="ctr">
              <a:defRPr/>
            </a:pPr>
            <a:endParaRPr lang="en-US" sz="1400" dirty="0">
              <a:solidFill>
                <a:prstClr val="black"/>
              </a:solidFill>
              <a:latin typeface="Calibri" pitchFamily="34" charset="0"/>
              <a:cs typeface="Arial" charset="0"/>
            </a:endParaRPr>
          </a:p>
          <a:p>
            <a:pPr>
              <a:defRPr/>
            </a:pPr>
            <a:r>
              <a:rPr lang="en-US" sz="1400" dirty="0">
                <a:solidFill>
                  <a:prstClr val="black"/>
                </a:solidFill>
                <a:latin typeface="Arial" charset="0"/>
                <a:cs typeface="Arial" charset="0"/>
              </a:rPr>
              <a:t> </a:t>
            </a:r>
          </a:p>
          <a:p>
            <a:pPr marL="342900" indent="-342900">
              <a:buFont typeface="+mj-lt"/>
              <a:buAutoNum type="arabicPeriod"/>
              <a:defRPr/>
            </a:pPr>
            <a:r>
              <a:rPr lang="en-US" sz="2400" dirty="0">
                <a:solidFill>
                  <a:prstClr val="black"/>
                </a:solidFill>
                <a:latin typeface="Arial" charset="0"/>
                <a:cs typeface="Arial" charset="0"/>
              </a:rPr>
              <a:t>Learn about God's fulfillment of the land promise.</a:t>
            </a:r>
          </a:p>
          <a:p>
            <a:pPr marL="342900" indent="-342900">
              <a:buFont typeface="+mj-lt"/>
              <a:buAutoNum type="arabicPeriod"/>
              <a:defRPr/>
            </a:pPr>
            <a:r>
              <a:rPr lang="en-US" sz="2400" dirty="0">
                <a:solidFill>
                  <a:prstClr val="black"/>
                </a:solidFill>
                <a:latin typeface="Arial" charset="0"/>
                <a:cs typeface="Arial" charset="0"/>
              </a:rPr>
              <a:t>Learn about Serving the Lord in the days of Joshua</a:t>
            </a:r>
          </a:p>
          <a:p>
            <a:pPr marL="342900" indent="-342900">
              <a:buFont typeface="+mj-lt"/>
              <a:buAutoNum type="arabicPeriod"/>
              <a:defRPr/>
            </a:pPr>
            <a:r>
              <a:rPr lang="en-US" sz="2400" dirty="0">
                <a:solidFill>
                  <a:prstClr val="black"/>
                </a:solidFill>
                <a:latin typeface="Arial" charset="0"/>
                <a:cs typeface="Arial" charset="0"/>
              </a:rPr>
              <a:t>Study the Geography </a:t>
            </a:r>
            <a:r>
              <a:rPr lang="en-US" sz="2400" dirty="0">
                <a:solidFill>
                  <a:prstClr val="black"/>
                </a:solidFill>
                <a:latin typeface="Arial" charset="0"/>
                <a:cs typeface="Arial" charset="0"/>
              </a:rPr>
              <a:t>&amp; </a:t>
            </a:r>
            <a:r>
              <a:rPr lang="en-US" sz="2400" dirty="0" smtClean="0">
                <a:solidFill>
                  <a:prstClr val="black"/>
                </a:solidFill>
                <a:latin typeface="Arial" charset="0"/>
                <a:cs typeface="Arial" charset="0"/>
              </a:rPr>
              <a:t>Archeology </a:t>
            </a:r>
            <a:r>
              <a:rPr lang="en-US" sz="2400" dirty="0">
                <a:solidFill>
                  <a:prstClr val="black"/>
                </a:solidFill>
                <a:latin typeface="Arial" charset="0"/>
                <a:cs typeface="Arial" charset="0"/>
              </a:rPr>
              <a:t>of </a:t>
            </a:r>
            <a:r>
              <a:rPr lang="en-US" sz="2400" dirty="0">
                <a:solidFill>
                  <a:prstClr val="black"/>
                </a:solidFill>
                <a:latin typeface="Arial" charset="0"/>
                <a:cs typeface="Arial" charset="0"/>
              </a:rPr>
              <a:t>the Conquest of Canaan</a:t>
            </a:r>
          </a:p>
          <a:p>
            <a:pPr marL="342900" indent="-342900">
              <a:buFont typeface="+mj-lt"/>
              <a:buAutoNum type="arabicPeriod"/>
              <a:defRPr/>
            </a:pPr>
            <a:r>
              <a:rPr lang="en-US" sz="2400" dirty="0">
                <a:solidFill>
                  <a:prstClr val="black"/>
                </a:solidFill>
                <a:latin typeface="Arial" charset="0"/>
                <a:cs typeface="Arial" charset="0"/>
              </a:rPr>
              <a:t>Be </a:t>
            </a:r>
            <a:r>
              <a:rPr lang="en-US" sz="2400" dirty="0">
                <a:solidFill>
                  <a:prstClr val="black"/>
                </a:solidFill>
                <a:latin typeface="Arial" charset="0"/>
                <a:cs typeface="Arial" charset="0"/>
              </a:rPr>
              <a:t>ready to give a defense of the Conquest of Canaan</a:t>
            </a:r>
          </a:p>
          <a:p>
            <a:pPr marL="342900" indent="-342900">
              <a:buFont typeface="+mj-lt"/>
              <a:buAutoNum type="arabicPeriod"/>
              <a:defRPr/>
            </a:pPr>
            <a:endParaRPr lang="en-US" sz="1400" dirty="0">
              <a:solidFill>
                <a:prstClr val="black"/>
              </a:solidFill>
              <a:latin typeface="Calibri" pitchFamily="34" charset="0"/>
              <a:cs typeface="Arial" charset="0"/>
            </a:endParaRPr>
          </a:p>
        </p:txBody>
      </p:sp>
      <p:sp>
        <p:nvSpPr>
          <p:cNvPr id="4" name="Slide Number Placeholder 3"/>
          <p:cNvSpPr>
            <a:spLocks noGrp="1"/>
          </p:cNvSpPr>
          <p:nvPr>
            <p:ph type="sldNum" sz="quarter" idx="10"/>
          </p:nvPr>
        </p:nvSpPr>
        <p:spPr/>
        <p:txBody>
          <a:bodyPr/>
          <a:lstStyle/>
          <a:p>
            <a:pPr>
              <a:defRPr/>
            </a:pPr>
            <a:fld id="{2B8A458C-294B-4318-AC35-4DD731B96790}" type="slidenum">
              <a:rPr lang="en-US">
                <a:solidFill>
                  <a:prstClr val="black">
                    <a:tint val="75000"/>
                  </a:prstClr>
                </a:solidFill>
              </a:rPr>
              <a:pPr>
                <a:defRPr/>
              </a:pPr>
              <a:t>18</a:t>
            </a:fld>
            <a:endParaRPr lang="en-US">
              <a:solidFill>
                <a:prstClr val="black">
                  <a:tint val="75000"/>
                </a:prst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02" y="2184643"/>
            <a:ext cx="240398" cy="260949"/>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02" y="2596551"/>
            <a:ext cx="240398" cy="260949"/>
          </a:xfrm>
          <a:prstGeom prst="rect">
            <a:avLst/>
          </a:prstGeom>
        </p:spPr>
      </p:pic>
    </p:spTree>
    <p:extLst>
      <p:ext uri="{BB962C8B-B14F-4D97-AF65-F5344CB8AC3E}">
        <p14:creationId xmlns:p14="http://schemas.microsoft.com/office/powerpoint/2010/main" val="203241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9"/>
          <p:cNvSpPr txBox="1">
            <a:spLocks noChangeArrowheads="1"/>
          </p:cNvSpPr>
          <p:nvPr/>
        </p:nvSpPr>
        <p:spPr bwMode="auto">
          <a:xfrm>
            <a:off x="291983" y="2127274"/>
            <a:ext cx="2080282" cy="224676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There is hardly a city referenced in the bible that does not include a city named in the book of Joshua.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38612" y="-646775"/>
            <a:ext cx="5075702" cy="6601364"/>
          </a:xfrm>
          <a:prstGeom prst="rect">
            <a:avLst/>
          </a:prstGeom>
        </p:spPr>
      </p:pic>
      <p:sp>
        <p:nvSpPr>
          <p:cNvPr id="41986" name="Title 2"/>
          <p:cNvSpPr>
            <a:spLocks noGrp="1"/>
          </p:cNvSpPr>
          <p:nvPr>
            <p:ph type="title"/>
          </p:nvPr>
        </p:nvSpPr>
        <p:spPr>
          <a:xfrm>
            <a:off x="1000132" y="2"/>
            <a:ext cx="3856547" cy="1259457"/>
          </a:xfrm>
          <a:solidFill>
            <a:srgbClr val="0070C0"/>
          </a:solidFill>
        </p:spPr>
        <p:txBody>
          <a:bodyPr/>
          <a:lstStyle/>
          <a:p>
            <a:r>
              <a:rPr lang="en-US" altLang="en-US" dirty="0" smtClean="0">
                <a:solidFill>
                  <a:schemeClr val="bg1"/>
                </a:solidFill>
                <a:latin typeface="Arial" pitchFamily="34" charset="0"/>
                <a:cs typeface="Arial" pitchFamily="34" charset="0"/>
              </a:rPr>
              <a:t>Geography of the Conquest</a:t>
            </a:r>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77922" y="0"/>
            <a:ext cx="7608887" cy="952500"/>
          </a:xfrm>
          <a:extLst>
            <a:ext uri="{91240B29-F687-4F45-9708-019B960494DF}">
              <a14:hiddenLine xmlns:a14="http://schemas.microsoft.com/office/drawing/2010/main" w="6350">
                <a:solidFill>
                  <a:srgbClr val="000000"/>
                </a:solidFill>
                <a:miter lim="800000"/>
                <a:headEnd/>
                <a:tailEnd/>
              </a14:hiddenLine>
            </a:ext>
          </a:extLst>
        </p:spPr>
        <p:txBody>
          <a:bodyPr/>
          <a:lstStyle/>
          <a:p>
            <a:r>
              <a:rPr lang="en-US" altLang="en-US" b="1" smtClean="0"/>
              <a:t>Pre-Class Questions</a:t>
            </a:r>
          </a:p>
        </p:txBody>
      </p:sp>
      <p:sp>
        <p:nvSpPr>
          <p:cNvPr id="3" name="Slide Number Placeholder 2"/>
          <p:cNvSpPr>
            <a:spLocks noGrp="1"/>
          </p:cNvSpPr>
          <p:nvPr>
            <p:ph type="sldNum" sz="quarter" idx="4294967295"/>
          </p:nvPr>
        </p:nvSpPr>
        <p:spPr>
          <a:xfrm>
            <a:off x="5401469" y="5262567"/>
            <a:ext cx="2133600" cy="304271"/>
          </a:xfrm>
        </p:spPr>
        <p:txBody>
          <a:bodyPr/>
          <a:lstStyle/>
          <a:p>
            <a:pPr>
              <a:defRPr/>
            </a:pPr>
            <a:fld id="{BD807847-0CED-4846-9F46-63AE475D5E3F}" type="slidenum">
              <a:rPr lang="en-US" smtClean="0"/>
              <a:pPr>
                <a:defRPr/>
              </a:pPr>
              <a:t>2</a:t>
            </a:fld>
            <a:endParaRPr lang="en-US"/>
          </a:p>
        </p:txBody>
      </p:sp>
      <p:sp>
        <p:nvSpPr>
          <p:cNvPr id="4" name="TextBox 3"/>
          <p:cNvSpPr txBox="1">
            <a:spLocks noChangeArrowheads="1"/>
          </p:cNvSpPr>
          <p:nvPr/>
        </p:nvSpPr>
        <p:spPr bwMode="auto">
          <a:xfrm>
            <a:off x="2074872" y="932657"/>
            <a:ext cx="61690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a:t>What would you like to gain from studying Joshua?</a:t>
            </a:r>
          </a:p>
        </p:txBody>
      </p:sp>
      <p:sp>
        <p:nvSpPr>
          <p:cNvPr id="5" name="TextBox 4"/>
          <p:cNvSpPr txBox="1">
            <a:spLocks noChangeArrowheads="1"/>
          </p:cNvSpPr>
          <p:nvPr/>
        </p:nvSpPr>
        <p:spPr bwMode="auto">
          <a:xfrm>
            <a:off x="2022476" y="2078303"/>
            <a:ext cx="6169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a:t>What three things do you remember about the book of Joshua?</a:t>
            </a:r>
          </a:p>
        </p:txBody>
      </p:sp>
      <p:sp>
        <p:nvSpPr>
          <p:cNvPr id="6" name="TextBox 5"/>
          <p:cNvSpPr txBox="1">
            <a:spLocks noChangeArrowheads="1"/>
          </p:cNvSpPr>
          <p:nvPr/>
        </p:nvSpPr>
        <p:spPr bwMode="auto">
          <a:xfrm>
            <a:off x="2079625" y="3570553"/>
            <a:ext cx="6167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a:t>Ever have a discussion with anyone about the book of Joshua?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0" y="0"/>
            <a:ext cx="9144000" cy="5715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solidFill>
                <a:srgbClr val="000000"/>
              </a:solidFill>
              <a:cs typeface="+mn-cs"/>
            </a:endParaRPr>
          </a:p>
        </p:txBody>
      </p:sp>
      <p:sp>
        <p:nvSpPr>
          <p:cNvPr id="15367" name="Line 7"/>
          <p:cNvSpPr>
            <a:spLocks noChangeShapeType="1"/>
          </p:cNvSpPr>
          <p:nvPr/>
        </p:nvSpPr>
        <p:spPr bwMode="auto">
          <a:xfrm>
            <a:off x="4114800" y="254000"/>
            <a:ext cx="0" cy="1841500"/>
          </a:xfrm>
          <a:prstGeom prst="line">
            <a:avLst/>
          </a:prstGeom>
          <a:noFill/>
          <a:ln w="76200">
            <a:solidFill>
              <a:srgbClr val="FFFF00"/>
            </a:solidFill>
            <a:round/>
            <a:headEnd/>
            <a:tailEnd type="triangle" w="med" len="med"/>
          </a:ln>
          <a:effectLst/>
        </p:spPr>
        <p:txBody>
          <a:bodyPr/>
          <a:lstStyle/>
          <a:p>
            <a:pPr>
              <a:defRPr/>
            </a:pPr>
            <a:endParaRPr lang="en-US">
              <a:solidFill>
                <a:srgbClr val="000000"/>
              </a:solidFill>
              <a:cs typeface="+mn-cs"/>
            </a:endParaRPr>
          </a:p>
        </p:txBody>
      </p:sp>
      <p:sp>
        <p:nvSpPr>
          <p:cNvPr id="15363" name="Rectangle 3"/>
          <p:cNvSpPr>
            <a:spLocks noChangeArrowheads="1"/>
          </p:cNvSpPr>
          <p:nvPr/>
        </p:nvSpPr>
        <p:spPr bwMode="auto">
          <a:xfrm>
            <a:off x="1381125" y="254004"/>
            <a:ext cx="6076950" cy="461665"/>
          </a:xfrm>
          <a:prstGeom prst="rect">
            <a:avLst/>
          </a:prstGeom>
          <a:solidFill>
            <a:schemeClr val="tx1"/>
          </a:solidFill>
          <a:ln w="76200" cmpd="tri">
            <a:solidFill>
              <a:srgbClr val="FFFF00"/>
            </a:solidFill>
            <a:miter lim="800000"/>
            <a:headEnd/>
            <a:tailEnd/>
          </a:ln>
          <a:effectLst/>
        </p:spPr>
        <p:txBody>
          <a:bodyPr>
            <a:spAutoFit/>
          </a:bodyPr>
          <a:lstStyle/>
          <a:p>
            <a:pPr algn="ctr">
              <a:spcBef>
                <a:spcPct val="50000"/>
              </a:spcBef>
              <a:defRPr/>
            </a:pPr>
            <a:r>
              <a:rPr lang="en-US" sz="2400" b="1">
                <a:solidFill>
                  <a:srgbClr val="FFFF00"/>
                </a:solidFill>
                <a:latin typeface="BookAntiqua" charset="0"/>
                <a:cs typeface="+mn-cs"/>
              </a:rPr>
              <a:t>It is Possible that there is Supernatural </a:t>
            </a:r>
            <a:endParaRPr lang="en-US" sz="2400">
              <a:solidFill>
                <a:srgbClr val="FFFF00"/>
              </a:solidFill>
              <a:latin typeface="BookAntiqua" charset="0"/>
              <a:cs typeface="+mn-cs"/>
            </a:endParaRPr>
          </a:p>
        </p:txBody>
      </p:sp>
      <p:sp>
        <p:nvSpPr>
          <p:cNvPr id="15364" name="Rectangle 4"/>
          <p:cNvSpPr>
            <a:spLocks noChangeArrowheads="1"/>
          </p:cNvSpPr>
          <p:nvPr/>
        </p:nvSpPr>
        <p:spPr bwMode="auto">
          <a:xfrm>
            <a:off x="1381125" y="881063"/>
            <a:ext cx="6076950" cy="400110"/>
          </a:xfrm>
          <a:prstGeom prst="rect">
            <a:avLst/>
          </a:prstGeom>
          <a:solidFill>
            <a:schemeClr val="tx1"/>
          </a:solidFill>
          <a:ln w="38100" cmpd="dbl">
            <a:solidFill>
              <a:srgbClr val="FFFF00"/>
            </a:solidFill>
            <a:miter lim="800000"/>
            <a:headEnd/>
            <a:tailEnd/>
          </a:ln>
          <a:effectLst/>
        </p:spPr>
        <p:txBody>
          <a:bodyPr>
            <a:spAutoFit/>
          </a:bodyPr>
          <a:lstStyle/>
          <a:p>
            <a:pPr algn="ctr">
              <a:spcBef>
                <a:spcPct val="50000"/>
              </a:spcBef>
              <a:defRPr/>
            </a:pPr>
            <a:r>
              <a:rPr lang="en-US" sz="2000">
                <a:solidFill>
                  <a:srgbClr val="FFFF00"/>
                </a:solidFill>
                <a:latin typeface="Tahoma" pitchFamily="34" charset="0"/>
                <a:cs typeface="+mn-cs"/>
              </a:rPr>
              <a:t>The Universe had Supernatural Origins</a:t>
            </a:r>
          </a:p>
        </p:txBody>
      </p:sp>
      <p:sp>
        <p:nvSpPr>
          <p:cNvPr id="15365" name="Rectangle 5"/>
          <p:cNvSpPr>
            <a:spLocks noChangeArrowheads="1"/>
          </p:cNvSpPr>
          <p:nvPr/>
        </p:nvSpPr>
        <p:spPr bwMode="auto">
          <a:xfrm>
            <a:off x="1371600" y="1389063"/>
            <a:ext cx="6096000" cy="400110"/>
          </a:xfrm>
          <a:prstGeom prst="rect">
            <a:avLst/>
          </a:prstGeom>
          <a:solidFill>
            <a:schemeClr val="tx1"/>
          </a:solidFill>
          <a:ln w="38100" cmpd="dbl">
            <a:solidFill>
              <a:srgbClr val="FFFF00"/>
            </a:solidFill>
            <a:miter lim="800000"/>
            <a:headEnd/>
            <a:tailEnd/>
          </a:ln>
          <a:effectLst/>
        </p:spPr>
        <p:txBody>
          <a:bodyPr>
            <a:spAutoFit/>
          </a:bodyPr>
          <a:lstStyle/>
          <a:p>
            <a:pPr algn="ctr">
              <a:spcBef>
                <a:spcPct val="50000"/>
              </a:spcBef>
              <a:defRPr/>
            </a:pPr>
            <a:r>
              <a:rPr lang="en-US" sz="2000">
                <a:solidFill>
                  <a:srgbClr val="FFFF00"/>
                </a:solidFill>
                <a:latin typeface="Tahoma" pitchFamily="34" charset="0"/>
                <a:cs typeface="+mn-cs"/>
              </a:rPr>
              <a:t>The Universe had a Intelligent, Personal Origin</a:t>
            </a:r>
          </a:p>
        </p:txBody>
      </p:sp>
      <p:sp>
        <p:nvSpPr>
          <p:cNvPr id="15368" name="Line 8"/>
          <p:cNvSpPr>
            <a:spLocks noChangeShapeType="1"/>
          </p:cNvSpPr>
          <p:nvPr/>
        </p:nvSpPr>
        <p:spPr bwMode="auto">
          <a:xfrm flipH="1">
            <a:off x="1219200" y="2095500"/>
            <a:ext cx="2819400" cy="254000"/>
          </a:xfrm>
          <a:prstGeom prst="line">
            <a:avLst/>
          </a:prstGeom>
          <a:noFill/>
          <a:ln w="57150">
            <a:solidFill>
              <a:srgbClr val="FFFF00"/>
            </a:solidFill>
            <a:round/>
            <a:headEnd/>
            <a:tailEnd/>
          </a:ln>
          <a:effectLst/>
        </p:spPr>
        <p:txBody>
          <a:bodyPr/>
          <a:lstStyle/>
          <a:p>
            <a:pPr>
              <a:defRPr/>
            </a:pPr>
            <a:endParaRPr lang="en-US">
              <a:solidFill>
                <a:srgbClr val="000000"/>
              </a:solidFill>
              <a:cs typeface="+mn-cs"/>
            </a:endParaRPr>
          </a:p>
        </p:txBody>
      </p:sp>
      <p:sp>
        <p:nvSpPr>
          <p:cNvPr id="15369" name="Line 9"/>
          <p:cNvSpPr>
            <a:spLocks noChangeShapeType="1"/>
          </p:cNvSpPr>
          <p:nvPr/>
        </p:nvSpPr>
        <p:spPr bwMode="auto">
          <a:xfrm flipH="1" flipV="1">
            <a:off x="4191000" y="2095500"/>
            <a:ext cx="3276600" cy="190500"/>
          </a:xfrm>
          <a:prstGeom prst="line">
            <a:avLst/>
          </a:prstGeom>
          <a:noFill/>
          <a:ln w="57150">
            <a:solidFill>
              <a:srgbClr val="FFFF00"/>
            </a:solidFill>
            <a:round/>
            <a:headEnd/>
            <a:tailEnd/>
          </a:ln>
          <a:effectLst/>
        </p:spPr>
        <p:txBody>
          <a:bodyPr/>
          <a:lstStyle/>
          <a:p>
            <a:pPr>
              <a:defRPr/>
            </a:pPr>
            <a:endParaRPr lang="en-US">
              <a:solidFill>
                <a:srgbClr val="000000"/>
              </a:solidFill>
              <a:cs typeface="+mn-cs"/>
            </a:endParaRPr>
          </a:p>
        </p:txBody>
      </p:sp>
      <p:sp>
        <p:nvSpPr>
          <p:cNvPr id="15371" name="Text Box 11"/>
          <p:cNvSpPr txBox="1">
            <a:spLocks noChangeArrowheads="1"/>
          </p:cNvSpPr>
          <p:nvPr/>
        </p:nvSpPr>
        <p:spPr bwMode="auto">
          <a:xfrm>
            <a:off x="3468688" y="2405064"/>
            <a:ext cx="1600200" cy="584775"/>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Zurich BlkEx BT" pitchFamily="34" charset="0"/>
                <a:cs typeface="+mn-cs"/>
              </a:rPr>
              <a:t>It is Likely There is a Moral Law</a:t>
            </a:r>
          </a:p>
        </p:txBody>
      </p:sp>
      <p:sp>
        <p:nvSpPr>
          <p:cNvPr id="15372" name="Text Box 12"/>
          <p:cNvSpPr txBox="1">
            <a:spLocks noChangeArrowheads="1"/>
          </p:cNvSpPr>
          <p:nvPr/>
        </p:nvSpPr>
        <p:spPr bwMode="auto">
          <a:xfrm>
            <a:off x="609600" y="2413005"/>
            <a:ext cx="1600200" cy="830997"/>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Zurich BlkEx BT" pitchFamily="34" charset="0"/>
                <a:cs typeface="+mn-cs"/>
              </a:rPr>
              <a:t>There is a Purpose for the Creation</a:t>
            </a:r>
          </a:p>
        </p:txBody>
      </p:sp>
      <p:sp>
        <p:nvSpPr>
          <p:cNvPr id="15373" name="Text Box 13"/>
          <p:cNvSpPr txBox="1">
            <a:spLocks noChangeArrowheads="1"/>
          </p:cNvSpPr>
          <p:nvPr/>
        </p:nvSpPr>
        <p:spPr bwMode="auto">
          <a:xfrm>
            <a:off x="6858000" y="2413005"/>
            <a:ext cx="1600200" cy="830997"/>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Zurich BlkEx BT" pitchFamily="34" charset="0"/>
                <a:cs typeface="+mn-cs"/>
              </a:rPr>
              <a:t>Miracles &amp; Revelation are Possible </a:t>
            </a:r>
          </a:p>
        </p:txBody>
      </p:sp>
      <p:sp>
        <p:nvSpPr>
          <p:cNvPr id="45068" name="Rectangle 18"/>
          <p:cNvSpPr>
            <a:spLocks noChangeArrowheads="1"/>
          </p:cNvSpPr>
          <p:nvPr/>
        </p:nvSpPr>
        <p:spPr bwMode="auto">
          <a:xfrm>
            <a:off x="6564014" y="1853168"/>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chemeClr val="bg1"/>
                </a:solidFill>
              </a:rPr>
              <a:t>Reasonable to Believe</a:t>
            </a:r>
          </a:p>
        </p:txBody>
      </p:sp>
      <p:grpSp>
        <p:nvGrpSpPr>
          <p:cNvPr id="2" name="Group 14"/>
          <p:cNvGrpSpPr>
            <a:grpSpLocks/>
          </p:cNvGrpSpPr>
          <p:nvPr/>
        </p:nvGrpSpPr>
        <p:grpSpPr bwMode="auto">
          <a:xfrm>
            <a:off x="681046" y="3270259"/>
            <a:ext cx="8462963" cy="754063"/>
            <a:chOff x="621" y="3696"/>
            <a:chExt cx="5331" cy="570"/>
          </a:xfrm>
        </p:grpSpPr>
        <p:sp>
          <p:nvSpPr>
            <p:cNvPr id="45070" name="Text Box 11"/>
            <p:cNvSpPr txBox="1">
              <a:spLocks noChangeArrowheads="1"/>
            </p:cNvSpPr>
            <p:nvPr/>
          </p:nvSpPr>
          <p:spPr bwMode="auto">
            <a:xfrm>
              <a:off x="621" y="3696"/>
              <a:ext cx="103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solidFill>
                    <a:srgbClr val="FF99FF"/>
                  </a:solidFill>
                  <a:latin typeface="Verdana" pitchFamily="34" charset="0"/>
                </a:rPr>
                <a:t>No Purpose</a:t>
              </a:r>
            </a:p>
          </p:txBody>
        </p:sp>
        <p:sp>
          <p:nvSpPr>
            <p:cNvPr id="45071" name="Text Box 12"/>
            <p:cNvSpPr txBox="1">
              <a:spLocks noChangeArrowheads="1"/>
            </p:cNvSpPr>
            <p:nvPr/>
          </p:nvSpPr>
          <p:spPr bwMode="auto">
            <a:xfrm>
              <a:off x="2256" y="3696"/>
              <a:ext cx="1337"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solidFill>
                    <a:srgbClr val="FF99FF"/>
                  </a:solidFill>
                  <a:latin typeface="Verdana" pitchFamily="34" charset="0"/>
                </a:rPr>
                <a:t>No </a:t>
              </a:r>
              <a:r>
                <a:rPr lang="en-US" altLang="en-US" sz="2000" dirty="0" smtClean="0">
                  <a:solidFill>
                    <a:srgbClr val="FF99FF"/>
                  </a:solidFill>
                  <a:latin typeface="Verdana" pitchFamily="34" charset="0"/>
                </a:rPr>
                <a:t>Moral </a:t>
              </a:r>
              <a:r>
                <a:rPr lang="en-US" altLang="en-US" sz="2000" dirty="0">
                  <a:solidFill>
                    <a:srgbClr val="FF99FF"/>
                  </a:solidFill>
                  <a:latin typeface="Verdana" pitchFamily="34" charset="0"/>
                </a:rPr>
                <a:t>Laws</a:t>
              </a:r>
            </a:p>
          </p:txBody>
        </p:sp>
        <p:sp>
          <p:nvSpPr>
            <p:cNvPr id="45072" name="Text Box 13"/>
            <p:cNvSpPr txBox="1">
              <a:spLocks noChangeArrowheads="1"/>
            </p:cNvSpPr>
            <p:nvPr/>
          </p:nvSpPr>
          <p:spPr bwMode="auto">
            <a:xfrm>
              <a:off x="4272" y="3731"/>
              <a:ext cx="168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solidFill>
                    <a:srgbClr val="FF99FF"/>
                  </a:solidFill>
                  <a:latin typeface="Verdana" pitchFamily="34" charset="0"/>
                </a:rPr>
                <a:t>No Miracles</a:t>
              </a:r>
            </a:p>
            <a:p>
              <a:pPr eaLnBrk="1" hangingPunct="1"/>
              <a:r>
                <a:rPr lang="en-US" altLang="en-US" sz="2000" dirty="0">
                  <a:solidFill>
                    <a:srgbClr val="FF99FF"/>
                  </a:solidFill>
                  <a:latin typeface="Verdana" pitchFamily="34" charset="0"/>
                </a:rPr>
                <a:t>No Revelation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wipe(up)">
                                      <p:cBhvr>
                                        <p:cTn id="17" dur="500"/>
                                        <p:tgtEl>
                                          <p:spTgt spid="15367"/>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15368"/>
                                        </p:tgtEl>
                                        <p:attrNameLst>
                                          <p:attrName>style.visibility</p:attrName>
                                        </p:attrNameLst>
                                      </p:cBhvr>
                                      <p:to>
                                        <p:strVal val="visible"/>
                                      </p:to>
                                    </p:set>
                                    <p:animEffect transition="in" filter="wipe(right)">
                                      <p:cBhvr>
                                        <p:cTn id="21" dur="500"/>
                                        <p:tgtEl>
                                          <p:spTgt spid="15368"/>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wipe(left)">
                                      <p:cBhvr>
                                        <p:cTn id="25" dur="500"/>
                                        <p:tgtEl>
                                          <p:spTgt spid="15369"/>
                                        </p:tgtEl>
                                      </p:cBhvr>
                                    </p:animEffect>
                                  </p:childTnLst>
                                </p:cTn>
                              </p:par>
                            </p:childTnLst>
                          </p:cTn>
                        </p:par>
                        <p:par>
                          <p:cTn id="26" fill="hold" nodeType="afterGroup">
                            <p:stCondLst>
                              <p:cond delay="1500"/>
                            </p:stCondLst>
                            <p:childTnLst>
                              <p:par>
                                <p:cTn id="27" presetID="17" presetClass="entr" presetSubtype="10" fill="hold" grpId="0" nodeType="afterEffect">
                                  <p:stCondLst>
                                    <p:cond delay="0"/>
                                  </p:stCondLst>
                                  <p:childTnLst>
                                    <p:set>
                                      <p:cBhvr>
                                        <p:cTn id="28" dur="1" fill="hold">
                                          <p:stCondLst>
                                            <p:cond delay="0"/>
                                          </p:stCondLst>
                                        </p:cTn>
                                        <p:tgtEl>
                                          <p:spTgt spid="15371"/>
                                        </p:tgtEl>
                                        <p:attrNameLst>
                                          <p:attrName>style.visibility</p:attrName>
                                        </p:attrNameLst>
                                      </p:cBhvr>
                                      <p:to>
                                        <p:strVal val="visible"/>
                                      </p:to>
                                    </p:set>
                                    <p:anim calcmode="lin" valueType="num">
                                      <p:cBhvr>
                                        <p:cTn id="29" dur="500" fill="hold"/>
                                        <p:tgtEl>
                                          <p:spTgt spid="15371"/>
                                        </p:tgtEl>
                                        <p:attrNameLst>
                                          <p:attrName>ppt_w</p:attrName>
                                        </p:attrNameLst>
                                      </p:cBhvr>
                                      <p:tavLst>
                                        <p:tav tm="0">
                                          <p:val>
                                            <p:fltVal val="0"/>
                                          </p:val>
                                        </p:tav>
                                        <p:tav tm="100000">
                                          <p:val>
                                            <p:strVal val="#ppt_w"/>
                                          </p:val>
                                        </p:tav>
                                      </p:tavLst>
                                    </p:anim>
                                    <p:anim calcmode="lin" valueType="num">
                                      <p:cBhvr>
                                        <p:cTn id="30" dur="500" fill="hold"/>
                                        <p:tgtEl>
                                          <p:spTgt spid="15371"/>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2000"/>
                            </p:stCondLst>
                            <p:childTnLst>
                              <p:par>
                                <p:cTn id="32" presetID="17" presetClass="entr" presetSubtype="10" fill="hold" grpId="0" nodeType="afterEffect">
                                  <p:stCondLst>
                                    <p:cond delay="0"/>
                                  </p:stCondLst>
                                  <p:childTnLst>
                                    <p:set>
                                      <p:cBhvr>
                                        <p:cTn id="33" dur="1" fill="hold">
                                          <p:stCondLst>
                                            <p:cond delay="0"/>
                                          </p:stCondLst>
                                        </p:cTn>
                                        <p:tgtEl>
                                          <p:spTgt spid="15372"/>
                                        </p:tgtEl>
                                        <p:attrNameLst>
                                          <p:attrName>style.visibility</p:attrName>
                                        </p:attrNameLst>
                                      </p:cBhvr>
                                      <p:to>
                                        <p:strVal val="visible"/>
                                      </p:to>
                                    </p:set>
                                    <p:anim calcmode="lin" valueType="num">
                                      <p:cBhvr>
                                        <p:cTn id="34" dur="500" fill="hold"/>
                                        <p:tgtEl>
                                          <p:spTgt spid="15372"/>
                                        </p:tgtEl>
                                        <p:attrNameLst>
                                          <p:attrName>ppt_w</p:attrName>
                                        </p:attrNameLst>
                                      </p:cBhvr>
                                      <p:tavLst>
                                        <p:tav tm="0">
                                          <p:val>
                                            <p:fltVal val="0"/>
                                          </p:val>
                                        </p:tav>
                                        <p:tav tm="100000">
                                          <p:val>
                                            <p:strVal val="#ppt_w"/>
                                          </p:val>
                                        </p:tav>
                                      </p:tavLst>
                                    </p:anim>
                                    <p:anim calcmode="lin" valueType="num">
                                      <p:cBhvr>
                                        <p:cTn id="35" dur="500" fill="hold"/>
                                        <p:tgtEl>
                                          <p:spTgt spid="1537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nodeType="after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068"/>
                                        </p:tgtEl>
                                        <p:attrNameLst>
                                          <p:attrName>style.visibility</p:attrName>
                                        </p:attrNameLst>
                                      </p:cBhvr>
                                      <p:to>
                                        <p:strVal val="visible"/>
                                      </p:to>
                                    </p:set>
                                    <p:anim calcmode="lin" valueType="num">
                                      <p:cBhvr additive="base">
                                        <p:cTn id="40" dur="500" fill="hold"/>
                                        <p:tgtEl>
                                          <p:spTgt spid="45068"/>
                                        </p:tgtEl>
                                        <p:attrNameLst>
                                          <p:attrName>ppt_x</p:attrName>
                                        </p:attrNameLst>
                                      </p:cBhvr>
                                      <p:tavLst>
                                        <p:tav tm="0">
                                          <p:val>
                                            <p:strVal val="#ppt_x"/>
                                          </p:val>
                                        </p:tav>
                                        <p:tav tm="100000">
                                          <p:val>
                                            <p:strVal val="#ppt_x"/>
                                          </p:val>
                                        </p:tav>
                                      </p:tavLst>
                                    </p:anim>
                                    <p:anim calcmode="lin" valueType="num">
                                      <p:cBhvr additive="base">
                                        <p:cTn id="41" dur="500" fill="hold"/>
                                        <p:tgtEl>
                                          <p:spTgt spid="45068"/>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7" presetClass="entr" presetSubtype="10" fill="hold" grpId="0" nodeType="afterEffect">
                                  <p:stCondLst>
                                    <p:cond delay="0"/>
                                  </p:stCondLst>
                                  <p:childTnLst>
                                    <p:set>
                                      <p:cBhvr>
                                        <p:cTn id="44" dur="1" fill="hold">
                                          <p:stCondLst>
                                            <p:cond delay="0"/>
                                          </p:stCondLst>
                                        </p:cTn>
                                        <p:tgtEl>
                                          <p:spTgt spid="15373"/>
                                        </p:tgtEl>
                                        <p:attrNameLst>
                                          <p:attrName>style.visibility</p:attrName>
                                        </p:attrNameLst>
                                      </p:cBhvr>
                                      <p:to>
                                        <p:strVal val="visible"/>
                                      </p:to>
                                    </p:set>
                                    <p:anim calcmode="lin" valueType="num">
                                      <p:cBhvr>
                                        <p:cTn id="45" dur="500" fill="hold"/>
                                        <p:tgtEl>
                                          <p:spTgt spid="15373"/>
                                        </p:tgtEl>
                                        <p:attrNameLst>
                                          <p:attrName>ppt_w</p:attrName>
                                        </p:attrNameLst>
                                      </p:cBhvr>
                                      <p:tavLst>
                                        <p:tav tm="0">
                                          <p:val>
                                            <p:fltVal val="0"/>
                                          </p:val>
                                        </p:tav>
                                        <p:tav tm="100000">
                                          <p:val>
                                            <p:strVal val="#ppt_w"/>
                                          </p:val>
                                        </p:tav>
                                      </p:tavLst>
                                    </p:anim>
                                    <p:anim calcmode="lin" valueType="num">
                                      <p:cBhvr>
                                        <p:cTn id="46" dur="500" fill="hold"/>
                                        <p:tgtEl>
                                          <p:spTgt spid="1537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P spid="15365" grpId="0" animBg="1" autoUpdateAnimBg="0"/>
      <p:bldP spid="15371" grpId="0" animBg="1" autoUpdateAnimBg="0"/>
      <p:bldP spid="15372" grpId="0" animBg="1" autoUpdateAnimBg="0"/>
      <p:bldP spid="15373" grpId="0" animBg="1" autoUpdateAnimBg="0"/>
      <p:bldP spid="450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0" y="0"/>
            <a:ext cx="9144000" cy="5715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solidFill>
                <a:srgbClr val="000000"/>
              </a:solidFill>
              <a:cs typeface="+mn-cs"/>
            </a:endParaRPr>
          </a:p>
        </p:txBody>
      </p:sp>
      <p:sp>
        <p:nvSpPr>
          <p:cNvPr id="15367" name="Line 7"/>
          <p:cNvSpPr>
            <a:spLocks noChangeShapeType="1"/>
          </p:cNvSpPr>
          <p:nvPr/>
        </p:nvSpPr>
        <p:spPr bwMode="auto">
          <a:xfrm>
            <a:off x="4114800" y="254000"/>
            <a:ext cx="0" cy="1841500"/>
          </a:xfrm>
          <a:prstGeom prst="line">
            <a:avLst/>
          </a:prstGeom>
          <a:noFill/>
          <a:ln w="76200">
            <a:solidFill>
              <a:srgbClr val="FFFF00"/>
            </a:solidFill>
            <a:round/>
            <a:headEnd/>
            <a:tailEnd type="triangle" w="med" len="med"/>
          </a:ln>
          <a:effectLst/>
        </p:spPr>
        <p:txBody>
          <a:bodyPr/>
          <a:lstStyle/>
          <a:p>
            <a:pPr>
              <a:defRPr/>
            </a:pPr>
            <a:endParaRPr lang="en-US">
              <a:solidFill>
                <a:srgbClr val="000000"/>
              </a:solidFill>
              <a:cs typeface="+mn-cs"/>
            </a:endParaRPr>
          </a:p>
        </p:txBody>
      </p:sp>
      <p:sp>
        <p:nvSpPr>
          <p:cNvPr id="15363" name="Rectangle 3"/>
          <p:cNvSpPr>
            <a:spLocks noChangeArrowheads="1"/>
          </p:cNvSpPr>
          <p:nvPr/>
        </p:nvSpPr>
        <p:spPr bwMode="auto">
          <a:xfrm>
            <a:off x="1381125" y="254004"/>
            <a:ext cx="6076950" cy="461665"/>
          </a:xfrm>
          <a:prstGeom prst="rect">
            <a:avLst/>
          </a:prstGeom>
          <a:solidFill>
            <a:schemeClr val="tx1"/>
          </a:solidFill>
          <a:ln w="76200" cmpd="tri">
            <a:solidFill>
              <a:srgbClr val="FFFF00"/>
            </a:solidFill>
            <a:miter lim="800000"/>
            <a:headEnd/>
            <a:tailEnd/>
          </a:ln>
          <a:effectLst/>
        </p:spPr>
        <p:txBody>
          <a:bodyPr>
            <a:spAutoFit/>
          </a:bodyPr>
          <a:lstStyle/>
          <a:p>
            <a:pPr algn="ctr">
              <a:spcBef>
                <a:spcPct val="50000"/>
              </a:spcBef>
              <a:defRPr/>
            </a:pPr>
            <a:r>
              <a:rPr lang="en-US" sz="2400" b="1">
                <a:solidFill>
                  <a:srgbClr val="FFFF00"/>
                </a:solidFill>
                <a:latin typeface="BookAntiqua" charset="0"/>
                <a:cs typeface="+mn-cs"/>
              </a:rPr>
              <a:t>It is Possible that there is Supernatural </a:t>
            </a:r>
            <a:endParaRPr lang="en-US" sz="2400">
              <a:solidFill>
                <a:srgbClr val="FFFF00"/>
              </a:solidFill>
              <a:latin typeface="BookAntiqua" charset="0"/>
              <a:cs typeface="+mn-cs"/>
            </a:endParaRPr>
          </a:p>
        </p:txBody>
      </p:sp>
      <p:sp>
        <p:nvSpPr>
          <p:cNvPr id="15364" name="Rectangle 4"/>
          <p:cNvSpPr>
            <a:spLocks noChangeArrowheads="1"/>
          </p:cNvSpPr>
          <p:nvPr/>
        </p:nvSpPr>
        <p:spPr bwMode="auto">
          <a:xfrm>
            <a:off x="1381125" y="881063"/>
            <a:ext cx="6076950" cy="400110"/>
          </a:xfrm>
          <a:prstGeom prst="rect">
            <a:avLst/>
          </a:prstGeom>
          <a:solidFill>
            <a:schemeClr val="tx1"/>
          </a:solidFill>
          <a:ln w="38100" cmpd="dbl">
            <a:solidFill>
              <a:srgbClr val="FFFF00"/>
            </a:solidFill>
            <a:miter lim="800000"/>
            <a:headEnd/>
            <a:tailEnd/>
          </a:ln>
          <a:effectLst/>
        </p:spPr>
        <p:txBody>
          <a:bodyPr>
            <a:spAutoFit/>
          </a:bodyPr>
          <a:lstStyle/>
          <a:p>
            <a:pPr algn="ctr">
              <a:spcBef>
                <a:spcPct val="50000"/>
              </a:spcBef>
              <a:defRPr/>
            </a:pPr>
            <a:r>
              <a:rPr lang="en-US" sz="2000">
                <a:solidFill>
                  <a:srgbClr val="FFFF00"/>
                </a:solidFill>
                <a:latin typeface="Tahoma" pitchFamily="34" charset="0"/>
                <a:cs typeface="+mn-cs"/>
              </a:rPr>
              <a:t>The Universe had Supernatural Origins</a:t>
            </a:r>
          </a:p>
        </p:txBody>
      </p:sp>
      <p:sp>
        <p:nvSpPr>
          <p:cNvPr id="15365" name="Rectangle 5"/>
          <p:cNvSpPr>
            <a:spLocks noChangeArrowheads="1"/>
          </p:cNvSpPr>
          <p:nvPr/>
        </p:nvSpPr>
        <p:spPr bwMode="auto">
          <a:xfrm>
            <a:off x="1371600" y="1389063"/>
            <a:ext cx="6096000" cy="400110"/>
          </a:xfrm>
          <a:prstGeom prst="rect">
            <a:avLst/>
          </a:prstGeom>
          <a:solidFill>
            <a:schemeClr val="tx1"/>
          </a:solidFill>
          <a:ln w="38100" cmpd="dbl">
            <a:solidFill>
              <a:srgbClr val="FFFF00"/>
            </a:solidFill>
            <a:miter lim="800000"/>
            <a:headEnd/>
            <a:tailEnd/>
          </a:ln>
          <a:effectLst/>
        </p:spPr>
        <p:txBody>
          <a:bodyPr>
            <a:spAutoFit/>
          </a:bodyPr>
          <a:lstStyle/>
          <a:p>
            <a:pPr algn="ctr">
              <a:spcBef>
                <a:spcPct val="50000"/>
              </a:spcBef>
              <a:defRPr/>
            </a:pPr>
            <a:r>
              <a:rPr lang="en-US" sz="2000">
                <a:solidFill>
                  <a:srgbClr val="FFFF00"/>
                </a:solidFill>
                <a:latin typeface="Tahoma" pitchFamily="34" charset="0"/>
                <a:cs typeface="+mn-cs"/>
              </a:rPr>
              <a:t>The Universe had a Intelligent, Personal Origin</a:t>
            </a:r>
          </a:p>
        </p:txBody>
      </p:sp>
      <p:sp>
        <p:nvSpPr>
          <p:cNvPr id="15368" name="Line 8"/>
          <p:cNvSpPr>
            <a:spLocks noChangeShapeType="1"/>
          </p:cNvSpPr>
          <p:nvPr/>
        </p:nvSpPr>
        <p:spPr bwMode="auto">
          <a:xfrm flipH="1">
            <a:off x="1219200" y="2095500"/>
            <a:ext cx="2819400" cy="254000"/>
          </a:xfrm>
          <a:prstGeom prst="line">
            <a:avLst/>
          </a:prstGeom>
          <a:noFill/>
          <a:ln w="57150">
            <a:solidFill>
              <a:srgbClr val="FFFF00"/>
            </a:solidFill>
            <a:round/>
            <a:headEnd/>
            <a:tailEnd/>
          </a:ln>
          <a:effectLst/>
        </p:spPr>
        <p:txBody>
          <a:bodyPr/>
          <a:lstStyle/>
          <a:p>
            <a:pPr>
              <a:defRPr/>
            </a:pPr>
            <a:endParaRPr lang="en-US">
              <a:solidFill>
                <a:srgbClr val="000000"/>
              </a:solidFill>
              <a:cs typeface="+mn-cs"/>
            </a:endParaRPr>
          </a:p>
        </p:txBody>
      </p:sp>
      <p:sp>
        <p:nvSpPr>
          <p:cNvPr id="15369" name="Line 9"/>
          <p:cNvSpPr>
            <a:spLocks noChangeShapeType="1"/>
          </p:cNvSpPr>
          <p:nvPr/>
        </p:nvSpPr>
        <p:spPr bwMode="auto">
          <a:xfrm flipH="1" flipV="1">
            <a:off x="4191000" y="2095500"/>
            <a:ext cx="3276600" cy="190500"/>
          </a:xfrm>
          <a:prstGeom prst="line">
            <a:avLst/>
          </a:prstGeom>
          <a:noFill/>
          <a:ln w="57150">
            <a:solidFill>
              <a:srgbClr val="FFFF00"/>
            </a:solidFill>
            <a:round/>
            <a:headEnd/>
            <a:tailEnd/>
          </a:ln>
          <a:effectLst/>
        </p:spPr>
        <p:txBody>
          <a:bodyPr/>
          <a:lstStyle/>
          <a:p>
            <a:pPr>
              <a:defRPr/>
            </a:pPr>
            <a:endParaRPr lang="en-US">
              <a:solidFill>
                <a:srgbClr val="000000"/>
              </a:solidFill>
              <a:cs typeface="+mn-cs"/>
            </a:endParaRPr>
          </a:p>
        </p:txBody>
      </p:sp>
      <p:sp>
        <p:nvSpPr>
          <p:cNvPr id="15371" name="Text Box 11"/>
          <p:cNvSpPr txBox="1">
            <a:spLocks noChangeArrowheads="1"/>
          </p:cNvSpPr>
          <p:nvPr/>
        </p:nvSpPr>
        <p:spPr bwMode="auto">
          <a:xfrm>
            <a:off x="3554413" y="2405064"/>
            <a:ext cx="1600200" cy="584775"/>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Zurich BlkEx BT" pitchFamily="34" charset="0"/>
                <a:cs typeface="+mn-cs"/>
              </a:rPr>
              <a:t>It is Likely There is a Moral Law</a:t>
            </a:r>
          </a:p>
        </p:txBody>
      </p:sp>
      <p:sp>
        <p:nvSpPr>
          <p:cNvPr id="15372" name="Text Box 12"/>
          <p:cNvSpPr txBox="1">
            <a:spLocks noChangeArrowheads="1"/>
          </p:cNvSpPr>
          <p:nvPr/>
        </p:nvSpPr>
        <p:spPr bwMode="auto">
          <a:xfrm>
            <a:off x="609600" y="2413005"/>
            <a:ext cx="1600200" cy="830997"/>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dirty="0">
                <a:solidFill>
                  <a:srgbClr val="FFFF00"/>
                </a:solidFill>
                <a:latin typeface="Zurich BlkEx BT" pitchFamily="34" charset="0"/>
                <a:cs typeface="+mn-cs"/>
              </a:rPr>
              <a:t>There is a Purpose for the Creation</a:t>
            </a:r>
          </a:p>
        </p:txBody>
      </p:sp>
      <p:sp>
        <p:nvSpPr>
          <p:cNvPr id="15373" name="Text Box 13"/>
          <p:cNvSpPr txBox="1">
            <a:spLocks noChangeArrowheads="1"/>
          </p:cNvSpPr>
          <p:nvPr/>
        </p:nvSpPr>
        <p:spPr bwMode="auto">
          <a:xfrm>
            <a:off x="6858000" y="2413005"/>
            <a:ext cx="1600200" cy="830997"/>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Zurich BlkEx BT" pitchFamily="34" charset="0"/>
                <a:cs typeface="+mn-cs"/>
              </a:rPr>
              <a:t>Miracles &amp; Revelation are Possible </a:t>
            </a:r>
          </a:p>
        </p:txBody>
      </p:sp>
      <p:sp>
        <p:nvSpPr>
          <p:cNvPr id="15377" name="Text Box 17"/>
          <p:cNvSpPr txBox="1">
            <a:spLocks noChangeArrowheads="1"/>
          </p:cNvSpPr>
          <p:nvPr/>
        </p:nvSpPr>
        <p:spPr bwMode="auto">
          <a:xfrm>
            <a:off x="3552825" y="3182939"/>
            <a:ext cx="1600200" cy="584775"/>
          </a:xfrm>
          <a:prstGeom prst="rect">
            <a:avLst/>
          </a:prstGeom>
          <a:solidFill>
            <a:schemeClr val="tx1"/>
          </a:solidFill>
          <a:ln w="9525">
            <a:solidFill>
              <a:srgbClr val="FFFF00"/>
            </a:solidFill>
            <a:miter lim="800000"/>
            <a:headEnd/>
            <a:tailEnd/>
          </a:ln>
          <a:effectLst/>
        </p:spPr>
        <p:txBody>
          <a:bodyPr lIns="0" rIns="0">
            <a:spAutoFit/>
          </a:bodyPr>
          <a:lstStyle/>
          <a:p>
            <a:pPr algn="ctr">
              <a:spcBef>
                <a:spcPct val="50000"/>
              </a:spcBef>
              <a:defRPr/>
            </a:pPr>
            <a:r>
              <a:rPr lang="en-US" sz="1600" dirty="0">
                <a:solidFill>
                  <a:srgbClr val="FFFF00"/>
                </a:solidFill>
                <a:latin typeface="Zurich BlkEx BT" pitchFamily="34" charset="0"/>
                <a:cs typeface="+mn-cs"/>
              </a:rPr>
              <a:t>Divine Revelation is Possible</a:t>
            </a:r>
          </a:p>
        </p:txBody>
      </p:sp>
      <p:sp>
        <p:nvSpPr>
          <p:cNvPr id="15378" name="Text Box 18"/>
          <p:cNvSpPr txBox="1">
            <a:spLocks noChangeArrowheads="1"/>
          </p:cNvSpPr>
          <p:nvPr/>
        </p:nvSpPr>
        <p:spPr bwMode="auto">
          <a:xfrm>
            <a:off x="3581400" y="4008438"/>
            <a:ext cx="1600200" cy="338554"/>
          </a:xfrm>
          <a:prstGeom prst="rect">
            <a:avLst/>
          </a:prstGeom>
          <a:solidFill>
            <a:schemeClr val="accent2"/>
          </a:solidFill>
          <a:ln w="9525">
            <a:solidFill>
              <a:srgbClr val="FFFF00"/>
            </a:solidFill>
            <a:miter lim="800000"/>
            <a:headEnd/>
            <a:tailEnd/>
          </a:ln>
          <a:effectLst/>
        </p:spPr>
        <p:txBody>
          <a:bodyPr lIns="0" rIns="0">
            <a:spAutoFit/>
          </a:bodyPr>
          <a:lstStyle/>
          <a:p>
            <a:pPr algn="ctr">
              <a:spcBef>
                <a:spcPct val="50000"/>
              </a:spcBef>
              <a:defRPr/>
            </a:pPr>
            <a:r>
              <a:rPr lang="en-US" sz="1600" dirty="0">
                <a:solidFill>
                  <a:srgbClr val="FFFF00"/>
                </a:solidFill>
                <a:latin typeface="Zurich BlkEx BT" pitchFamily="34" charset="0"/>
                <a:cs typeface="+mn-cs"/>
              </a:rPr>
              <a:t>Bible is Inspired</a:t>
            </a:r>
          </a:p>
        </p:txBody>
      </p:sp>
      <p:sp>
        <p:nvSpPr>
          <p:cNvPr id="15380" name="Text Box 20"/>
          <p:cNvSpPr txBox="1">
            <a:spLocks noChangeArrowheads="1"/>
          </p:cNvSpPr>
          <p:nvPr/>
        </p:nvSpPr>
        <p:spPr bwMode="auto">
          <a:xfrm>
            <a:off x="7143750" y="4278314"/>
            <a:ext cx="1752600" cy="584775"/>
          </a:xfrm>
          <a:prstGeom prst="rect">
            <a:avLst/>
          </a:prstGeom>
          <a:solidFill>
            <a:schemeClr val="accent2"/>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Tempus Sans ITC" pitchFamily="82" charset="0"/>
                <a:cs typeface="+mn-cs"/>
              </a:rPr>
              <a:t>Teachings of Jesus are Truth</a:t>
            </a:r>
          </a:p>
        </p:txBody>
      </p:sp>
      <p:sp>
        <p:nvSpPr>
          <p:cNvPr id="15381" name="Text Box 21"/>
          <p:cNvSpPr txBox="1">
            <a:spLocks noChangeArrowheads="1"/>
          </p:cNvSpPr>
          <p:nvPr/>
        </p:nvSpPr>
        <p:spPr bwMode="auto">
          <a:xfrm>
            <a:off x="7107239" y="3738564"/>
            <a:ext cx="1692275" cy="584775"/>
          </a:xfrm>
          <a:prstGeom prst="rect">
            <a:avLst/>
          </a:prstGeom>
          <a:solidFill>
            <a:schemeClr val="accent2"/>
          </a:solidFill>
          <a:ln w="9525">
            <a:solidFill>
              <a:srgbClr val="FFFF00"/>
            </a:solidFill>
            <a:miter lim="800000"/>
            <a:headEnd/>
            <a:tailEnd/>
          </a:ln>
          <a:effectLst/>
        </p:spPr>
        <p:txBody>
          <a:bodyPr lIns="0" rIns="0">
            <a:spAutoFit/>
          </a:bodyPr>
          <a:lstStyle/>
          <a:p>
            <a:pPr algn="ctr">
              <a:spcBef>
                <a:spcPct val="50000"/>
              </a:spcBef>
              <a:defRPr/>
            </a:pPr>
            <a:r>
              <a:rPr lang="en-US" sz="1600" dirty="0">
                <a:solidFill>
                  <a:srgbClr val="FFFF00"/>
                </a:solidFill>
                <a:latin typeface="Tempus Sans ITC" pitchFamily="82" charset="0"/>
                <a:cs typeface="+mn-cs"/>
              </a:rPr>
              <a:t>Accurate Account of Jesus’ Life</a:t>
            </a:r>
          </a:p>
        </p:txBody>
      </p:sp>
      <p:sp>
        <p:nvSpPr>
          <p:cNvPr id="15382" name="Text Box 22"/>
          <p:cNvSpPr txBox="1">
            <a:spLocks noChangeArrowheads="1"/>
          </p:cNvSpPr>
          <p:nvPr/>
        </p:nvSpPr>
        <p:spPr bwMode="auto">
          <a:xfrm>
            <a:off x="7167567" y="4852463"/>
            <a:ext cx="1724025" cy="830997"/>
          </a:xfrm>
          <a:prstGeom prst="rect">
            <a:avLst/>
          </a:prstGeom>
          <a:solidFill>
            <a:schemeClr val="accent2"/>
          </a:solidFill>
          <a:ln w="9525">
            <a:solidFill>
              <a:srgbClr val="FFFF00"/>
            </a:solidFill>
            <a:miter lim="800000"/>
            <a:headEnd/>
            <a:tailEnd/>
          </a:ln>
          <a:effectLst/>
        </p:spPr>
        <p:txBody>
          <a:bodyPr lIns="0" rIns="0">
            <a:spAutoFit/>
          </a:bodyPr>
          <a:lstStyle/>
          <a:p>
            <a:pPr algn="ctr">
              <a:spcBef>
                <a:spcPct val="50000"/>
              </a:spcBef>
              <a:defRPr/>
            </a:pPr>
            <a:r>
              <a:rPr lang="en-US" sz="1600">
                <a:solidFill>
                  <a:srgbClr val="FFFF00"/>
                </a:solidFill>
                <a:latin typeface="Tempus Sans ITC" pitchFamily="82" charset="0"/>
                <a:cs typeface="+mn-cs"/>
              </a:rPr>
              <a:t>Based on Bible Testimony Jesus is the Son of God</a:t>
            </a:r>
          </a:p>
        </p:txBody>
      </p:sp>
      <p:sp>
        <p:nvSpPr>
          <p:cNvPr id="15383" name="Text Box 23"/>
          <p:cNvSpPr txBox="1">
            <a:spLocks noChangeArrowheads="1"/>
          </p:cNvSpPr>
          <p:nvPr/>
        </p:nvSpPr>
        <p:spPr bwMode="auto">
          <a:xfrm>
            <a:off x="5295909" y="3730630"/>
            <a:ext cx="1673225" cy="830997"/>
          </a:xfrm>
          <a:prstGeom prst="rect">
            <a:avLst/>
          </a:prstGeom>
          <a:solidFill>
            <a:schemeClr val="accent2"/>
          </a:solidFill>
          <a:ln w="9525">
            <a:solidFill>
              <a:srgbClr val="FFFF00"/>
            </a:solidFill>
            <a:miter lim="800000"/>
            <a:headEnd/>
            <a:tailEnd/>
          </a:ln>
          <a:effectLst/>
        </p:spPr>
        <p:txBody>
          <a:bodyPr lIns="0" rIns="0">
            <a:spAutoFit/>
          </a:bodyPr>
          <a:lstStyle/>
          <a:p>
            <a:pPr algn="ctr">
              <a:spcBef>
                <a:spcPct val="50000"/>
              </a:spcBef>
              <a:defRPr/>
            </a:pPr>
            <a:r>
              <a:rPr lang="en-US" sz="1600" dirty="0">
                <a:solidFill>
                  <a:srgbClr val="FFFF00"/>
                </a:solidFill>
                <a:latin typeface="Tempus Sans ITC" pitchFamily="82" charset="0"/>
                <a:cs typeface="+mn-cs"/>
              </a:rPr>
              <a:t>Divine Revelation  or Bible would be Accurate</a:t>
            </a:r>
          </a:p>
        </p:txBody>
      </p:sp>
      <p:sp>
        <p:nvSpPr>
          <p:cNvPr id="46098" name="Rectangle 18"/>
          <p:cNvSpPr>
            <a:spLocks noChangeArrowheads="1"/>
          </p:cNvSpPr>
          <p:nvPr/>
        </p:nvSpPr>
        <p:spPr bwMode="auto">
          <a:xfrm>
            <a:off x="6651010" y="1853168"/>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chemeClr val="bg1"/>
                </a:solidFill>
              </a:rPr>
              <a:t>Reasonable to Believe</a:t>
            </a:r>
          </a:p>
        </p:txBody>
      </p:sp>
      <p:sp>
        <p:nvSpPr>
          <p:cNvPr id="46099" name="Text Box 12"/>
          <p:cNvSpPr txBox="1">
            <a:spLocks noChangeArrowheads="1"/>
          </p:cNvSpPr>
          <p:nvPr/>
        </p:nvSpPr>
        <p:spPr bwMode="auto">
          <a:xfrm>
            <a:off x="585788" y="3244002"/>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FF99FF"/>
                </a:solidFill>
                <a:latin typeface="Verdana" pitchFamily="34" charset="0"/>
              </a:rPr>
              <a:t>No Revealing</a:t>
            </a:r>
          </a:p>
          <a:p>
            <a:pPr eaLnBrk="1" hangingPunct="1"/>
            <a:r>
              <a:rPr lang="en-US" altLang="en-US" sz="1600" dirty="0">
                <a:solidFill>
                  <a:srgbClr val="FF99FF"/>
                </a:solidFill>
                <a:latin typeface="Verdana" pitchFamily="34" charset="0"/>
              </a:rPr>
              <a:t>Of what is Right </a:t>
            </a:r>
          </a:p>
          <a:p>
            <a:pPr eaLnBrk="1" hangingPunct="1"/>
            <a:r>
              <a:rPr lang="en-US" altLang="en-US" sz="1600" dirty="0">
                <a:solidFill>
                  <a:srgbClr val="FF99FF"/>
                </a:solidFill>
                <a:latin typeface="Verdana" pitchFamily="34" charset="0"/>
              </a:rPr>
              <a:t>&amp; Wrong</a:t>
            </a:r>
          </a:p>
        </p:txBody>
      </p:sp>
      <p:sp>
        <p:nvSpPr>
          <p:cNvPr id="46100" name="Text Box 15"/>
          <p:cNvSpPr txBox="1">
            <a:spLocks noChangeArrowheads="1"/>
          </p:cNvSpPr>
          <p:nvPr/>
        </p:nvSpPr>
        <p:spPr bwMode="auto">
          <a:xfrm>
            <a:off x="3629034" y="4442029"/>
            <a:ext cx="17811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FF99FF"/>
                </a:solidFill>
                <a:latin typeface="Verdana" pitchFamily="34" charset="0"/>
              </a:rPr>
              <a:t>Bible a work</a:t>
            </a:r>
          </a:p>
          <a:p>
            <a:pPr eaLnBrk="1" hangingPunct="1"/>
            <a:r>
              <a:rPr lang="en-US" altLang="en-US" sz="1600" dirty="0">
                <a:solidFill>
                  <a:srgbClr val="FF99FF"/>
                </a:solidFill>
                <a:latin typeface="Verdana" pitchFamily="34" charset="0"/>
              </a:rPr>
              <a:t>Of Man &amp; Is </a:t>
            </a:r>
          </a:p>
          <a:p>
            <a:pPr eaLnBrk="1" hangingPunct="1"/>
            <a:r>
              <a:rPr lang="en-US" altLang="en-US" sz="1600" dirty="0">
                <a:solidFill>
                  <a:srgbClr val="FF99FF"/>
                </a:solidFill>
                <a:latin typeface="Verdana" pitchFamily="34" charset="0"/>
              </a:rPr>
              <a:t>At Best Myth</a:t>
            </a:r>
          </a:p>
          <a:p>
            <a:pPr eaLnBrk="1" hangingPunct="1"/>
            <a:r>
              <a:rPr lang="en-US" altLang="en-US" sz="1600" dirty="0">
                <a:solidFill>
                  <a:srgbClr val="FF99FF"/>
                </a:solidFill>
                <a:latin typeface="Verdana" pitchFamily="34" charset="0"/>
              </a:rPr>
              <a:t>At Worst Lies</a:t>
            </a:r>
          </a:p>
        </p:txBody>
      </p:sp>
      <p:sp>
        <p:nvSpPr>
          <p:cNvPr id="46101" name="Text Box 16"/>
          <p:cNvSpPr txBox="1">
            <a:spLocks noChangeArrowheads="1"/>
          </p:cNvSpPr>
          <p:nvPr/>
        </p:nvSpPr>
        <p:spPr bwMode="auto">
          <a:xfrm>
            <a:off x="5743584" y="4587879"/>
            <a:ext cx="170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FF99FF"/>
                </a:solidFill>
                <a:latin typeface="Verdana" pitchFamily="34" charset="0"/>
              </a:rPr>
              <a:t>Bible is</a:t>
            </a:r>
          </a:p>
          <a:p>
            <a:pPr eaLnBrk="1" hangingPunct="1"/>
            <a:r>
              <a:rPr lang="en-US" altLang="en-US" sz="1600" dirty="0">
                <a:solidFill>
                  <a:srgbClr val="FF99FF"/>
                </a:solidFill>
                <a:latin typeface="Verdana" pitchFamily="34" charset="0"/>
              </a:rPr>
              <a:t>Inaccurate</a:t>
            </a:r>
          </a:p>
        </p:txBody>
      </p:sp>
      <p:sp>
        <p:nvSpPr>
          <p:cNvPr id="27" name="Rectangle 14"/>
          <p:cNvSpPr>
            <a:spLocks noChangeArrowheads="1"/>
          </p:cNvSpPr>
          <p:nvPr/>
        </p:nvSpPr>
        <p:spPr bwMode="auto">
          <a:xfrm>
            <a:off x="1552584" y="4028286"/>
            <a:ext cx="1571625" cy="830997"/>
          </a:xfrm>
          <a:prstGeom prst="rect">
            <a:avLst/>
          </a:prstGeom>
          <a:solidFill>
            <a:srgbClr val="002060"/>
          </a:solidFill>
          <a:ln w="9525">
            <a:solidFill>
              <a:srgbClr val="FFFF00"/>
            </a:solidFill>
            <a:miter lim="800000"/>
            <a:headEnd/>
            <a:tailEnd/>
          </a:ln>
          <a:effectLst/>
        </p:spPr>
        <p:txBody>
          <a:bodyPr>
            <a:spAutoFit/>
          </a:bodyPr>
          <a:lstStyle/>
          <a:p>
            <a:pPr algn="ctr">
              <a:spcBef>
                <a:spcPct val="50000"/>
              </a:spcBef>
              <a:defRPr/>
            </a:pPr>
            <a:r>
              <a:rPr lang="en-US" sz="1600" dirty="0">
                <a:solidFill>
                  <a:srgbClr val="FFFF00"/>
                </a:solidFill>
                <a:latin typeface="Tempus Sans ITC" pitchFamily="82" charset="0"/>
                <a:cs typeface="+mn-cs"/>
              </a:rPr>
              <a:t>Account In Old Testament is Accurate</a:t>
            </a:r>
          </a:p>
        </p:txBody>
      </p:sp>
      <p:sp>
        <p:nvSpPr>
          <p:cNvPr id="46103" name="Text Box 16"/>
          <p:cNvSpPr txBox="1">
            <a:spLocks noChangeArrowheads="1"/>
          </p:cNvSpPr>
          <p:nvPr/>
        </p:nvSpPr>
        <p:spPr bwMode="auto">
          <a:xfrm>
            <a:off x="1533534" y="4902974"/>
            <a:ext cx="170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FF99FF"/>
                </a:solidFill>
                <a:latin typeface="Verdana" pitchFamily="34" charset="0"/>
              </a:rPr>
              <a:t>Bible is</a:t>
            </a:r>
          </a:p>
          <a:p>
            <a:pPr eaLnBrk="1" hangingPunct="1"/>
            <a:r>
              <a:rPr lang="en-US" altLang="en-US" sz="1600" dirty="0">
                <a:solidFill>
                  <a:srgbClr val="FF99FF"/>
                </a:solidFill>
                <a:latin typeface="Verdana" pitchFamily="34" charset="0"/>
              </a:rPr>
              <a:t>Inaccurate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the Impossible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6904029"/>
              </p:ext>
            </p:extLst>
          </p:nvPr>
        </p:nvGraphicFramePr>
        <p:xfrm>
          <a:off x="1199072" y="1717017"/>
          <a:ext cx="7496353" cy="2759160"/>
        </p:xfrm>
        <a:graphic>
          <a:graphicData uri="http://schemas.openxmlformats.org/drawingml/2006/table">
            <a:tbl>
              <a:tblPr firstRow="1" firstCol="1" bandRow="1"/>
              <a:tblGrid>
                <a:gridCol w="579083"/>
                <a:gridCol w="777400"/>
                <a:gridCol w="2712966"/>
                <a:gridCol w="1285089"/>
                <a:gridCol w="2141815"/>
              </a:tblGrid>
              <a:tr h="527865">
                <a:tc>
                  <a:txBody>
                    <a:bodyPr/>
                    <a:lstStyle/>
                    <a:p>
                      <a:pPr marL="0" marR="0">
                        <a:spcBef>
                          <a:spcPts val="600"/>
                        </a:spcBef>
                        <a:spcAft>
                          <a:spcPts val="0"/>
                        </a:spcAft>
                      </a:pPr>
                      <a:r>
                        <a:rPr lang="en-US" sz="1400">
                          <a:effectLst/>
                          <a:latin typeface="Arial"/>
                          <a:ea typeface="Calibri"/>
                          <a:cs typeface="Times New Roman"/>
                        </a:rPr>
                        <a:t>Rank</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Person</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Miracle</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Passage</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Physical Explanation or Doable  by Men</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7865">
                <a:tc>
                  <a:txBody>
                    <a:bodyPr/>
                    <a:lstStyle/>
                    <a:p>
                      <a:pPr marL="0" marR="0">
                        <a:spcBef>
                          <a:spcPts val="6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Joshua</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Crossing Jordan river at flood stage</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 3:14-17</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7865">
                <a:tc>
                  <a:txBody>
                    <a:bodyPr/>
                    <a:lstStyle/>
                    <a:p>
                      <a:pPr marL="0" marR="0">
                        <a:spcBef>
                          <a:spcPts val="6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Joshua</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Walls of Jericho when people shouted</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 6:15-21</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7865">
                <a:tc>
                  <a:txBody>
                    <a:bodyPr/>
                    <a:lstStyle/>
                    <a:p>
                      <a:pPr marL="0" marR="0">
                        <a:spcBef>
                          <a:spcPts val="12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Joshua</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Sun stands till for about a whole day</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 10:12-15</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7700">
                <a:tc>
                  <a:txBody>
                    <a:bodyPr/>
                    <a:lstStyle/>
                    <a:p>
                      <a:pPr marL="0" marR="0">
                        <a:spcBef>
                          <a:spcPts val="1200"/>
                        </a:spcBef>
                        <a:spcAft>
                          <a:spcPts val="0"/>
                        </a:spcAft>
                      </a:pPr>
                      <a:r>
                        <a:rPr lang="en-US" sz="1400">
                          <a:effectLst/>
                          <a:latin typeface="Arial"/>
                          <a:ea typeface="Calibri"/>
                          <a:cs typeface="Times New Roman"/>
                        </a:rPr>
                        <a:t> </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Joshua</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Conquest of Canaan - 1 man = 1000 of the Canaanites</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a:effectLst/>
                          <a:latin typeface="Arial"/>
                          <a:ea typeface="Calibri"/>
                          <a:cs typeface="Times New Roman"/>
                        </a:rPr>
                        <a:t>Josh 23:9-10</a:t>
                      </a:r>
                      <a:endParaRPr lang="en-US" sz="140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600"/>
                        </a:spcBef>
                        <a:spcAft>
                          <a:spcPts val="0"/>
                        </a:spcAft>
                      </a:pPr>
                      <a:r>
                        <a:rPr lang="en-US" sz="1400" dirty="0">
                          <a:effectLst/>
                          <a:latin typeface="Arial"/>
                          <a:ea typeface="Calibri"/>
                          <a:cs typeface="Times New Roman"/>
                        </a:rPr>
                        <a:t> </a:t>
                      </a:r>
                      <a:endParaRPr lang="en-US" sz="1400" dirty="0">
                        <a:effectLst/>
                        <a:latin typeface="Consola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401532" y="3317659"/>
            <a:ext cx="312906" cy="369332"/>
          </a:xfrm>
          <a:prstGeom prst="rect">
            <a:avLst/>
          </a:prstGeom>
          <a:noFill/>
        </p:spPr>
        <p:txBody>
          <a:bodyPr wrap="none" rtlCol="0">
            <a:spAutoFit/>
          </a:bodyPr>
          <a:lstStyle/>
          <a:p>
            <a:r>
              <a:rPr lang="en-US" dirty="0" smtClean="0">
                <a:solidFill>
                  <a:srgbClr val="002060"/>
                </a:solidFill>
              </a:rPr>
              <a:t>1</a:t>
            </a:r>
            <a:endParaRPr lang="en-US" dirty="0">
              <a:solidFill>
                <a:srgbClr val="002060"/>
              </a:solidFill>
            </a:endParaRPr>
          </a:p>
        </p:txBody>
      </p:sp>
      <p:sp>
        <p:nvSpPr>
          <p:cNvPr id="7" name="TextBox 6"/>
          <p:cNvSpPr txBox="1"/>
          <p:nvPr/>
        </p:nvSpPr>
        <p:spPr>
          <a:xfrm>
            <a:off x="1401532" y="2857500"/>
            <a:ext cx="312906" cy="369332"/>
          </a:xfrm>
          <a:prstGeom prst="rect">
            <a:avLst/>
          </a:prstGeom>
          <a:noFill/>
        </p:spPr>
        <p:txBody>
          <a:bodyPr wrap="none" rtlCol="0">
            <a:spAutoFit/>
          </a:bodyPr>
          <a:lstStyle/>
          <a:p>
            <a:r>
              <a:rPr lang="en-US" dirty="0" smtClean="0">
                <a:solidFill>
                  <a:srgbClr val="002060"/>
                </a:solidFill>
              </a:rPr>
              <a:t>2</a:t>
            </a:r>
            <a:endParaRPr lang="en-US" dirty="0">
              <a:solidFill>
                <a:srgbClr val="002060"/>
              </a:solidFill>
            </a:endParaRPr>
          </a:p>
        </p:txBody>
      </p:sp>
      <p:sp>
        <p:nvSpPr>
          <p:cNvPr id="8" name="TextBox 7"/>
          <p:cNvSpPr txBox="1"/>
          <p:nvPr/>
        </p:nvSpPr>
        <p:spPr>
          <a:xfrm>
            <a:off x="1401532" y="2322746"/>
            <a:ext cx="312906" cy="369332"/>
          </a:xfrm>
          <a:prstGeom prst="rect">
            <a:avLst/>
          </a:prstGeom>
          <a:noFill/>
        </p:spPr>
        <p:txBody>
          <a:bodyPr wrap="none" rtlCol="0">
            <a:spAutoFit/>
          </a:bodyPr>
          <a:lstStyle/>
          <a:p>
            <a:r>
              <a:rPr lang="en-US" dirty="0" smtClean="0">
                <a:solidFill>
                  <a:srgbClr val="002060"/>
                </a:solidFill>
              </a:rPr>
              <a:t>3</a:t>
            </a:r>
            <a:endParaRPr lang="en-US" dirty="0">
              <a:solidFill>
                <a:srgbClr val="002060"/>
              </a:solidFill>
            </a:endParaRPr>
          </a:p>
        </p:txBody>
      </p:sp>
      <p:sp>
        <p:nvSpPr>
          <p:cNvPr id="9" name="TextBox 8"/>
          <p:cNvSpPr txBox="1"/>
          <p:nvPr/>
        </p:nvSpPr>
        <p:spPr>
          <a:xfrm>
            <a:off x="1401532" y="3935886"/>
            <a:ext cx="312906" cy="369332"/>
          </a:xfrm>
          <a:prstGeom prst="rect">
            <a:avLst/>
          </a:prstGeom>
          <a:noFill/>
        </p:spPr>
        <p:txBody>
          <a:bodyPr wrap="none" rtlCol="0">
            <a:spAutoFit/>
          </a:bodyPr>
          <a:lstStyle/>
          <a:p>
            <a:r>
              <a:rPr lang="en-US" dirty="0" smtClean="0">
                <a:solidFill>
                  <a:srgbClr val="002060"/>
                </a:solidFill>
              </a:rPr>
              <a:t>4</a:t>
            </a:r>
            <a:endParaRPr lang="en-US" dirty="0">
              <a:solidFill>
                <a:srgbClr val="002060"/>
              </a:solidFill>
            </a:endParaRPr>
          </a:p>
        </p:txBody>
      </p:sp>
    </p:spTree>
    <p:extLst>
      <p:ext uri="{BB962C8B-B14F-4D97-AF65-F5344CB8AC3E}">
        <p14:creationId xmlns:p14="http://schemas.microsoft.com/office/powerpoint/2010/main" val="16173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ChangeArrowheads="1"/>
          </p:cNvSpPr>
          <p:nvPr>
            <p:ph type="title"/>
          </p:nvPr>
        </p:nvSpPr>
        <p:spPr/>
        <p:txBody>
          <a:bodyPr/>
          <a:lstStyle/>
          <a:p>
            <a:pPr eaLnBrk="1" hangingPunct="1">
              <a:defRPr/>
            </a:pPr>
            <a:r>
              <a:rPr lang="en-US" smtClean="0"/>
              <a:t>Archaeology Can Only See Physical Things of the Bible</a:t>
            </a:r>
          </a:p>
        </p:txBody>
      </p:sp>
      <p:sp>
        <p:nvSpPr>
          <p:cNvPr id="129030" name="Text Box 1030"/>
          <p:cNvSpPr txBox="1">
            <a:spLocks noChangeArrowheads="1"/>
          </p:cNvSpPr>
          <p:nvPr/>
        </p:nvSpPr>
        <p:spPr bwMode="auto">
          <a:xfrm>
            <a:off x="6172209" y="1905004"/>
            <a:ext cx="2449513" cy="3637919"/>
          </a:xfrm>
          <a:prstGeom prst="rect">
            <a:avLst/>
          </a:prstGeom>
          <a:noFill/>
          <a:ln w="3175">
            <a:solidFill>
              <a:schemeClr val="bg1"/>
            </a:solidFill>
            <a:miter lim="800000"/>
            <a:headEnd/>
            <a:tailEnd/>
          </a:ln>
          <a:effectLst/>
        </p:spPr>
        <p:txBody>
          <a:bodyPr>
            <a:spAutoFit/>
          </a:bodyPr>
          <a:lstStyle/>
          <a:p>
            <a:pPr algn="ctr">
              <a:spcBef>
                <a:spcPct val="20000"/>
              </a:spcBef>
              <a:defRPr/>
            </a:pPr>
            <a:r>
              <a:rPr lang="en-US" sz="2400" b="1">
                <a:solidFill>
                  <a:srgbClr val="FFFF00"/>
                </a:solidFill>
                <a:effectLst>
                  <a:outerShdw blurRad="38100" dist="38100" dir="2700000" algn="tl">
                    <a:srgbClr val="000000"/>
                  </a:outerShdw>
                </a:effectLst>
                <a:latin typeface="Times New Roman" pitchFamily="18" charset="0"/>
                <a:cs typeface="+mn-cs"/>
              </a:rPr>
              <a:t>Archaeology</a:t>
            </a:r>
          </a:p>
          <a:p>
            <a:pPr algn="ctr">
              <a:spcBef>
                <a:spcPct val="20000"/>
              </a:spcBef>
              <a:defRPr/>
            </a:pPr>
            <a:r>
              <a:rPr lang="en-US" sz="2400">
                <a:solidFill>
                  <a:srgbClr val="FFFF00"/>
                </a:solidFill>
                <a:latin typeface="Times New Roman" pitchFamily="18" charset="0"/>
                <a:cs typeface="+mn-cs"/>
              </a:rPr>
              <a:t>Studies Physical Remains in Context</a:t>
            </a:r>
          </a:p>
          <a:p>
            <a:pPr algn="ctr">
              <a:spcBef>
                <a:spcPct val="20000"/>
              </a:spcBef>
              <a:defRPr/>
            </a:pPr>
            <a:r>
              <a:rPr lang="en-US" sz="2400">
                <a:solidFill>
                  <a:srgbClr val="FFFF00"/>
                </a:solidFill>
                <a:latin typeface="Times New Roman" pitchFamily="18" charset="0"/>
                <a:cs typeface="+mn-cs"/>
              </a:rPr>
              <a:t>&amp; Uses Comparative Interpretation</a:t>
            </a:r>
          </a:p>
          <a:p>
            <a:pPr algn="ctr">
              <a:spcBef>
                <a:spcPct val="20000"/>
              </a:spcBef>
              <a:defRPr/>
            </a:pPr>
            <a:r>
              <a:rPr lang="en-US" sz="2400">
                <a:solidFill>
                  <a:srgbClr val="FFFF00"/>
                </a:solidFill>
                <a:latin typeface="Times New Roman" pitchFamily="18" charset="0"/>
                <a:cs typeface="+mn-cs"/>
              </a:rPr>
              <a:t>(Archaeologist's View Point)</a:t>
            </a:r>
          </a:p>
        </p:txBody>
      </p:sp>
      <p:sp>
        <p:nvSpPr>
          <p:cNvPr id="129034" name="Text Box 1034"/>
          <p:cNvSpPr txBox="1">
            <a:spLocks noChangeArrowheads="1"/>
          </p:cNvSpPr>
          <p:nvPr/>
        </p:nvSpPr>
        <p:spPr bwMode="auto">
          <a:xfrm>
            <a:off x="3641726" y="3698875"/>
            <a:ext cx="2359025" cy="1717393"/>
          </a:xfrm>
          <a:prstGeom prst="rect">
            <a:avLst/>
          </a:prstGeom>
          <a:noFill/>
          <a:ln w="9525">
            <a:solidFill>
              <a:schemeClr val="bg1"/>
            </a:solidFill>
            <a:miter lim="800000"/>
            <a:headEnd/>
            <a:tailEnd/>
          </a:ln>
          <a:effectLst/>
        </p:spPr>
        <p:txBody>
          <a:bodyPr>
            <a:spAutoFit/>
          </a:bodyPr>
          <a:lstStyle/>
          <a:p>
            <a:pPr algn="ctr">
              <a:spcBef>
                <a:spcPct val="20000"/>
              </a:spcBef>
              <a:defRPr/>
            </a:pPr>
            <a:r>
              <a:rPr lang="en-US" sz="2400" i="1">
                <a:solidFill>
                  <a:srgbClr val="FFFFFF"/>
                </a:solidFill>
                <a:latin typeface="Times New Roman" pitchFamily="18" charset="0"/>
                <a:cs typeface="+mn-cs"/>
              </a:rPr>
              <a:t>Cannot Verify Spiritual Truth</a:t>
            </a:r>
          </a:p>
          <a:p>
            <a:pPr algn="ctr">
              <a:spcBef>
                <a:spcPct val="20000"/>
              </a:spcBef>
              <a:defRPr/>
            </a:pPr>
            <a:r>
              <a:rPr lang="en-US" sz="2400" i="1">
                <a:solidFill>
                  <a:srgbClr val="FFFFFF"/>
                </a:solidFill>
                <a:latin typeface="Times New Roman" pitchFamily="18" charset="0"/>
                <a:cs typeface="+mn-cs"/>
              </a:rPr>
              <a:t>Cannot Measure</a:t>
            </a:r>
          </a:p>
          <a:p>
            <a:pPr algn="ctr">
              <a:spcBef>
                <a:spcPct val="20000"/>
              </a:spcBef>
              <a:defRPr/>
            </a:pPr>
            <a:r>
              <a:rPr lang="en-US" sz="2400" i="1">
                <a:solidFill>
                  <a:srgbClr val="FFFFFF"/>
                </a:solidFill>
                <a:latin typeface="Times New Roman" pitchFamily="18" charset="0"/>
                <a:cs typeface="+mn-cs"/>
              </a:rPr>
              <a:t>Spiritual Things</a:t>
            </a:r>
          </a:p>
        </p:txBody>
      </p:sp>
      <p:pic>
        <p:nvPicPr>
          <p:cNvPr id="48133" name="Picture 1037" descr="C:\Program Files\Microsoft Office2000\Clipart\standard\stddir4\so0187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025" y="2032005"/>
            <a:ext cx="2209800" cy="16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9" name="Text Box 1039"/>
          <p:cNvSpPr txBox="1">
            <a:spLocks noChangeArrowheads="1"/>
          </p:cNvSpPr>
          <p:nvPr/>
        </p:nvSpPr>
        <p:spPr bwMode="auto">
          <a:xfrm>
            <a:off x="971552" y="1506658"/>
            <a:ext cx="2657475" cy="1569660"/>
          </a:xfrm>
          <a:prstGeom prst="rect">
            <a:avLst/>
          </a:prstGeom>
          <a:noFill/>
          <a:ln w="9525">
            <a:solidFill>
              <a:schemeClr val="bg1"/>
            </a:solidFill>
            <a:miter lim="800000"/>
            <a:headEnd/>
            <a:tailEnd/>
          </a:ln>
          <a:effectLst/>
        </p:spPr>
        <p:txBody>
          <a:bodyPr wrap="square">
            <a:spAutoFit/>
          </a:bodyPr>
          <a:lstStyle/>
          <a:p>
            <a:pPr algn="ctr">
              <a:spcBef>
                <a:spcPct val="20000"/>
              </a:spcBef>
              <a:defRPr/>
            </a:pPr>
            <a:r>
              <a:rPr lang="en-US" sz="2400" i="1">
                <a:solidFill>
                  <a:srgbClr val="FFFF00"/>
                </a:solidFill>
                <a:latin typeface="Times New Roman" pitchFamily="18" charset="0"/>
                <a:cs typeface="+mn-cs"/>
              </a:rPr>
              <a:t>Modern science is limited due to an inability to measure Spiritual Things</a:t>
            </a:r>
          </a:p>
        </p:txBody>
      </p:sp>
      <p:sp>
        <p:nvSpPr>
          <p:cNvPr id="129040" name="Text Box 1040"/>
          <p:cNvSpPr txBox="1">
            <a:spLocks noChangeArrowheads="1"/>
          </p:cNvSpPr>
          <p:nvPr/>
        </p:nvSpPr>
        <p:spPr bwMode="auto">
          <a:xfrm>
            <a:off x="802265" y="3149735"/>
            <a:ext cx="2826767" cy="2603790"/>
          </a:xfrm>
          <a:prstGeom prst="rect">
            <a:avLst/>
          </a:prstGeom>
          <a:noFill/>
          <a:ln w="9525">
            <a:solidFill>
              <a:schemeClr val="bg1"/>
            </a:solidFill>
            <a:miter lim="800000"/>
            <a:headEnd/>
            <a:tailEnd/>
          </a:ln>
          <a:effectLst/>
        </p:spPr>
        <p:txBody>
          <a:bodyPr wrap="square">
            <a:spAutoFit/>
          </a:bodyPr>
          <a:lstStyle/>
          <a:p>
            <a:pPr marL="404813" indent="-404813">
              <a:spcBef>
                <a:spcPct val="20000"/>
              </a:spcBef>
              <a:defRPr/>
            </a:pPr>
            <a:r>
              <a:rPr lang="en-US" sz="2400" i="1" dirty="0">
                <a:solidFill>
                  <a:srgbClr val="FFFF00"/>
                </a:solidFill>
                <a:latin typeface="Times New Roman" pitchFamily="18" charset="0"/>
                <a:cs typeface="+mn-cs"/>
              </a:rPr>
              <a:t>Archaeology Can</a:t>
            </a:r>
          </a:p>
          <a:p>
            <a:pPr marL="284163" lvl="1" indent="-111125">
              <a:spcBef>
                <a:spcPct val="20000"/>
              </a:spcBef>
              <a:buFontTx/>
              <a:buChar char="•"/>
              <a:defRPr/>
            </a:pPr>
            <a:r>
              <a:rPr lang="en-US" sz="2400" i="1" dirty="0">
                <a:solidFill>
                  <a:srgbClr val="FFFF00"/>
                </a:solidFill>
                <a:latin typeface="Times New Roman" pitchFamily="18" charset="0"/>
                <a:cs typeface="+mn-cs"/>
              </a:rPr>
              <a:t> Confirm</a:t>
            </a:r>
          </a:p>
          <a:p>
            <a:pPr marL="284163" lvl="1" indent="-111125">
              <a:spcBef>
                <a:spcPct val="20000"/>
              </a:spcBef>
              <a:buFontTx/>
              <a:buChar char="•"/>
              <a:defRPr/>
            </a:pPr>
            <a:r>
              <a:rPr lang="en-US" sz="2400" i="1" dirty="0">
                <a:solidFill>
                  <a:srgbClr val="FFFF00"/>
                </a:solidFill>
                <a:latin typeface="Times New Roman" pitchFamily="18" charset="0"/>
                <a:cs typeface="+mn-cs"/>
              </a:rPr>
              <a:t> Give Context</a:t>
            </a:r>
          </a:p>
          <a:p>
            <a:pPr marL="284163" lvl="1" indent="-111125">
              <a:spcBef>
                <a:spcPct val="20000"/>
              </a:spcBef>
              <a:buFontTx/>
              <a:buChar char="•"/>
              <a:defRPr/>
            </a:pPr>
            <a:r>
              <a:rPr lang="en-US" sz="2400" i="1" dirty="0">
                <a:solidFill>
                  <a:srgbClr val="FFFF00"/>
                </a:solidFill>
                <a:latin typeface="Times New Roman" pitchFamily="18" charset="0"/>
                <a:cs typeface="+mn-cs"/>
              </a:rPr>
              <a:t> </a:t>
            </a:r>
            <a:r>
              <a:rPr lang="en-US" sz="2400" i="1" dirty="0" smtClean="0">
                <a:solidFill>
                  <a:srgbClr val="FFFF00"/>
                </a:solidFill>
                <a:latin typeface="Times New Roman" pitchFamily="18" charset="0"/>
                <a:cs typeface="+mn-cs"/>
              </a:rPr>
              <a:t>Contradict</a:t>
            </a:r>
          </a:p>
          <a:p>
            <a:pPr marL="284163" lvl="1" indent="-111125">
              <a:spcBef>
                <a:spcPct val="20000"/>
              </a:spcBef>
              <a:buFontTx/>
              <a:buChar char="•"/>
              <a:defRPr/>
            </a:pPr>
            <a:r>
              <a:rPr lang="en-US" sz="2400" i="1" dirty="0" smtClean="0">
                <a:solidFill>
                  <a:srgbClr val="FFFF00"/>
                </a:solidFill>
                <a:latin typeface="Times New Roman" pitchFamily="18" charset="0"/>
                <a:cs typeface="+mn-cs"/>
              </a:rPr>
              <a:t>Measure Physical Things</a:t>
            </a:r>
            <a:endParaRPr lang="en-US" sz="2400" i="1" dirty="0">
              <a:solidFill>
                <a:srgbClr val="FFFF00"/>
              </a:solidFill>
              <a:latin typeface="Times New Roman" pitchFamily="18" charset="0"/>
              <a:cs typeface="+mn-cs"/>
            </a:endParaRPr>
          </a:p>
        </p:txBody>
      </p:sp>
      <p:pic>
        <p:nvPicPr>
          <p:cNvPr id="48136" name="Picture 1036" descr="C:\Program Files\Microsoft Office2000\Clipart\standard\stddir1\bd0517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025" y="1524000"/>
            <a:ext cx="1219200" cy="103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3368" y="3250654"/>
            <a:ext cx="5434643" cy="536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8" name="TextBox 9"/>
          <p:cNvSpPr txBox="1">
            <a:spLocks noChangeArrowheads="1"/>
          </p:cNvSpPr>
          <p:nvPr/>
        </p:nvSpPr>
        <p:spPr bwMode="auto">
          <a:xfrm>
            <a:off x="291990" y="2127274"/>
            <a:ext cx="2321821" cy="224676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smtClean="0">
                <a:solidFill>
                  <a:prstClr val="black"/>
                </a:solidFill>
              </a:rPr>
              <a:t>One should be able to look at the archaeological evidence in the land and identify Joshua’s Conquest</a:t>
            </a:r>
            <a:endParaRPr lang="en-US" altLang="en-US" sz="2000" dirty="0">
              <a:solidFill>
                <a:prstClr val="black"/>
              </a:solidFill>
            </a:endParaRPr>
          </a:p>
        </p:txBody>
      </p:sp>
      <p:sp>
        <p:nvSpPr>
          <p:cNvPr id="41986" name="Title 2"/>
          <p:cNvSpPr>
            <a:spLocks noGrp="1"/>
          </p:cNvSpPr>
          <p:nvPr>
            <p:ph type="title"/>
          </p:nvPr>
        </p:nvSpPr>
        <p:spPr>
          <a:xfrm>
            <a:off x="1000125" y="2"/>
            <a:ext cx="4175724" cy="1259457"/>
          </a:xfrm>
          <a:solidFill>
            <a:srgbClr val="0070C0"/>
          </a:solidFill>
        </p:spPr>
        <p:txBody>
          <a:bodyPr/>
          <a:lstStyle/>
          <a:p>
            <a:r>
              <a:rPr lang="en-US" altLang="en-US" dirty="0" smtClean="0">
                <a:solidFill>
                  <a:schemeClr val="bg1"/>
                </a:solidFill>
                <a:latin typeface="Arial" pitchFamily="34" charset="0"/>
                <a:cs typeface="Arial" pitchFamily="34" charset="0"/>
              </a:rPr>
              <a:t>Archaeology </a:t>
            </a:r>
            <a:r>
              <a:rPr lang="en-US" altLang="en-US" dirty="0" smtClean="0">
                <a:solidFill>
                  <a:schemeClr val="bg1"/>
                </a:solidFill>
                <a:latin typeface="Arial" pitchFamily="34" charset="0"/>
                <a:cs typeface="Arial" pitchFamily="34" charset="0"/>
              </a:rPr>
              <a:t>of the Conquest</a:t>
            </a:r>
            <a:endParaRPr lang="en-US" altLang="en-US" dirty="0" smtClean="0">
              <a:solidFill>
                <a:schemeClr val="bg1"/>
              </a:solidFill>
            </a:endParaRPr>
          </a:p>
        </p:txBody>
      </p:sp>
      <p:sp>
        <p:nvSpPr>
          <p:cNvPr id="4" name="TextBox 3"/>
          <p:cNvSpPr txBox="1"/>
          <p:nvPr/>
        </p:nvSpPr>
        <p:spPr>
          <a:xfrm>
            <a:off x="2993367" y="1511720"/>
            <a:ext cx="5917721" cy="2585323"/>
          </a:xfrm>
          <a:prstGeom prst="rect">
            <a:avLst/>
          </a:prstGeom>
          <a:noFill/>
        </p:spPr>
        <p:txBody>
          <a:bodyPr wrap="square" rtlCol="0">
            <a:spAutoFit/>
          </a:bodyPr>
          <a:lstStyle/>
          <a:p>
            <a:r>
              <a:rPr lang="en-US" dirty="0"/>
              <a:t>We have to start by going all the way back to the Exodus, which the </a:t>
            </a:r>
            <a:r>
              <a:rPr lang="en-US" dirty="0" smtClean="0"/>
              <a:t>combination of </a:t>
            </a:r>
            <a:r>
              <a:rPr lang="en-US" dirty="0"/>
              <a:t>archaeology and text has led me to argue was historical; it actually happened.</a:t>
            </a:r>
          </a:p>
          <a:p>
            <a:r>
              <a:rPr lang="en-US" u="sng" dirty="0"/>
              <a:t>Ninety percent of the arguments against its historicity are not about the event itself</a:t>
            </a:r>
          </a:p>
          <a:p>
            <a:r>
              <a:rPr lang="en-US" u="sng" dirty="0"/>
              <a:t>but about the </a:t>
            </a:r>
            <a:r>
              <a:rPr lang="en-US" i="1" u="sng" dirty="0"/>
              <a:t>size </a:t>
            </a:r>
            <a:r>
              <a:rPr lang="en-US" u="sng" dirty="0"/>
              <a:t>of the event: </a:t>
            </a:r>
            <a:endParaRPr lang="en-US" u="sng" dirty="0" smtClean="0"/>
          </a:p>
          <a:p>
            <a:r>
              <a:rPr lang="en-US" dirty="0" smtClean="0"/>
              <a:t>All </a:t>
            </a:r>
            <a:r>
              <a:rPr lang="en-US" dirty="0"/>
              <a:t>of Israel! Two million people (as suggested by</a:t>
            </a:r>
          </a:p>
          <a:p>
            <a:r>
              <a:rPr lang="en-US" dirty="0"/>
              <a:t>Exodus 12:37–38)! Impossible!</a:t>
            </a:r>
          </a:p>
          <a:p>
            <a:endParaRPr lang="en-US" dirty="0" smtClean="0"/>
          </a:p>
        </p:txBody>
      </p:sp>
      <p:sp>
        <p:nvSpPr>
          <p:cNvPr id="8" name="TextBox 7"/>
          <p:cNvSpPr txBox="1"/>
          <p:nvPr/>
        </p:nvSpPr>
        <p:spPr>
          <a:xfrm>
            <a:off x="5458779" y="4167512"/>
            <a:ext cx="3012363" cy="553998"/>
          </a:xfrm>
          <a:prstGeom prst="rect">
            <a:avLst/>
          </a:prstGeom>
          <a:noFill/>
        </p:spPr>
        <p:txBody>
          <a:bodyPr wrap="none" rtlCol="0">
            <a:spAutoFit/>
          </a:bodyPr>
          <a:lstStyle/>
          <a:p>
            <a:r>
              <a:rPr lang="en-US" sz="1000" b="1" dirty="0"/>
              <a:t>Richard Elliott Friedman</a:t>
            </a:r>
            <a:endParaRPr lang="pt-BR" sz="1000" dirty="0" smtClean="0"/>
          </a:p>
          <a:p>
            <a:r>
              <a:rPr lang="pt-BR" sz="1000" dirty="0" smtClean="0"/>
              <a:t>B </a:t>
            </a:r>
            <a:r>
              <a:rPr lang="pt-BR" sz="1000" dirty="0"/>
              <a:t>I B L I C A L A R C H A E O LO G Y R E V I EW</a:t>
            </a:r>
            <a:endParaRPr lang="pt-BR" sz="1000" dirty="0" smtClean="0"/>
          </a:p>
          <a:p>
            <a:r>
              <a:rPr lang="pt-BR" sz="1000" dirty="0" smtClean="0"/>
              <a:t>S </a:t>
            </a:r>
            <a:r>
              <a:rPr lang="pt-BR" sz="1000" dirty="0"/>
              <a:t>E P T E M B E R / O C TO B E R 2 0 1 4</a:t>
            </a:r>
            <a:endParaRPr lang="en-US" sz="1000" dirty="0"/>
          </a:p>
        </p:txBody>
      </p:sp>
    </p:spTree>
    <p:extLst>
      <p:ext uri="{BB962C8B-B14F-4D97-AF65-F5344CB8AC3E}">
        <p14:creationId xmlns:p14="http://schemas.microsoft.com/office/powerpoint/2010/main" val="350114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6503" y="3233402"/>
            <a:ext cx="5434643" cy="292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988" name="TextBox 9"/>
          <p:cNvSpPr txBox="1">
            <a:spLocks noChangeArrowheads="1"/>
          </p:cNvSpPr>
          <p:nvPr/>
        </p:nvSpPr>
        <p:spPr bwMode="auto">
          <a:xfrm>
            <a:off x="291990" y="2127274"/>
            <a:ext cx="2321821" cy="224676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solidFill>
                  <a:prstClr val="black"/>
                </a:solidFill>
              </a:rPr>
              <a:t>One should be able to look at the archaeological evidence in the land and identify Joshua’s Conquest</a:t>
            </a:r>
          </a:p>
        </p:txBody>
      </p:sp>
      <p:sp>
        <p:nvSpPr>
          <p:cNvPr id="41986" name="Title 2"/>
          <p:cNvSpPr>
            <a:spLocks noGrp="1"/>
          </p:cNvSpPr>
          <p:nvPr>
            <p:ph type="title"/>
          </p:nvPr>
        </p:nvSpPr>
        <p:spPr>
          <a:xfrm>
            <a:off x="1000125" y="2"/>
            <a:ext cx="4175724" cy="1259457"/>
          </a:xfrm>
          <a:solidFill>
            <a:srgbClr val="0070C0"/>
          </a:solidFill>
        </p:spPr>
        <p:txBody>
          <a:bodyPr/>
          <a:lstStyle/>
          <a:p>
            <a:r>
              <a:rPr lang="en-US" altLang="en-US" dirty="0" smtClean="0">
                <a:solidFill>
                  <a:schemeClr val="bg1"/>
                </a:solidFill>
                <a:latin typeface="Arial" pitchFamily="34" charset="0"/>
                <a:cs typeface="Arial" pitchFamily="34" charset="0"/>
              </a:rPr>
              <a:t>Archaeology </a:t>
            </a:r>
            <a:r>
              <a:rPr lang="en-US" altLang="en-US" dirty="0" smtClean="0">
                <a:solidFill>
                  <a:schemeClr val="bg1"/>
                </a:solidFill>
                <a:latin typeface="Arial" pitchFamily="34" charset="0"/>
                <a:cs typeface="Arial" pitchFamily="34" charset="0"/>
              </a:rPr>
              <a:t>of the Conquest</a:t>
            </a:r>
            <a:endParaRPr lang="en-US" altLang="en-US" dirty="0" smtClean="0">
              <a:solidFill>
                <a:schemeClr val="bg1"/>
              </a:solidFill>
            </a:endParaRPr>
          </a:p>
        </p:txBody>
      </p:sp>
      <p:sp>
        <p:nvSpPr>
          <p:cNvPr id="4" name="TextBox 3"/>
          <p:cNvSpPr txBox="1"/>
          <p:nvPr/>
        </p:nvSpPr>
        <p:spPr>
          <a:xfrm>
            <a:off x="2993367" y="1511721"/>
            <a:ext cx="5917721" cy="2031325"/>
          </a:xfrm>
          <a:prstGeom prst="rect">
            <a:avLst/>
          </a:prstGeom>
          <a:noFill/>
        </p:spPr>
        <p:txBody>
          <a:bodyPr wrap="square" rtlCol="0">
            <a:spAutoFit/>
          </a:bodyPr>
          <a:lstStyle/>
          <a:p>
            <a:r>
              <a:rPr lang="en-US" dirty="0"/>
              <a:t>It is certainly true that there are also some harsh</a:t>
            </a:r>
          </a:p>
          <a:p>
            <a:r>
              <a:rPr lang="en-US" dirty="0"/>
              <a:t>passages toward foreigners in the Bible: Dispossess</a:t>
            </a:r>
          </a:p>
          <a:p>
            <a:r>
              <a:rPr lang="en-US" dirty="0"/>
              <a:t>the Canaanites, destroy Jericho, etc. </a:t>
            </a:r>
            <a:endParaRPr lang="en-US" dirty="0" smtClean="0"/>
          </a:p>
          <a:p>
            <a:endParaRPr lang="en-US" dirty="0"/>
          </a:p>
          <a:p>
            <a:r>
              <a:rPr lang="en-US" dirty="0" smtClean="0"/>
              <a:t>But </a:t>
            </a:r>
            <a:r>
              <a:rPr lang="en-US" dirty="0"/>
              <a:t>the </a:t>
            </a:r>
            <a:r>
              <a:rPr lang="en-US" dirty="0" smtClean="0"/>
              <a:t>evidence in </a:t>
            </a:r>
            <a:r>
              <a:rPr lang="en-US" dirty="0"/>
              <a:t>the ground, discussed and debated </a:t>
            </a:r>
            <a:r>
              <a:rPr lang="en-US" dirty="0" smtClean="0"/>
              <a:t>many times </a:t>
            </a:r>
            <a:r>
              <a:rPr lang="en-US" dirty="0"/>
              <a:t>in BAR’s pages, indicates that most of that</a:t>
            </a:r>
          </a:p>
          <a:p>
            <a:r>
              <a:rPr lang="en-US" dirty="0"/>
              <a:t>(the so-called Conquest of the land) never happened</a:t>
            </a:r>
            <a:r>
              <a:rPr lang="en-US" dirty="0" smtClean="0"/>
              <a:t>.</a:t>
            </a:r>
            <a:endParaRPr lang="en-US" dirty="0">
              <a:solidFill>
                <a:prstClr val="black"/>
              </a:solidFill>
            </a:endParaRPr>
          </a:p>
        </p:txBody>
      </p:sp>
      <p:sp>
        <p:nvSpPr>
          <p:cNvPr id="3" name="TextBox 2"/>
          <p:cNvSpPr txBox="1"/>
          <p:nvPr/>
        </p:nvSpPr>
        <p:spPr>
          <a:xfrm>
            <a:off x="5458779" y="4167512"/>
            <a:ext cx="3012363" cy="553998"/>
          </a:xfrm>
          <a:prstGeom prst="rect">
            <a:avLst/>
          </a:prstGeom>
          <a:noFill/>
        </p:spPr>
        <p:txBody>
          <a:bodyPr wrap="none" rtlCol="0">
            <a:spAutoFit/>
          </a:bodyPr>
          <a:lstStyle/>
          <a:p>
            <a:r>
              <a:rPr lang="en-US" sz="1000" b="1" dirty="0"/>
              <a:t>Richard Elliott Friedman</a:t>
            </a:r>
            <a:endParaRPr lang="pt-BR" sz="1000" dirty="0" smtClean="0"/>
          </a:p>
          <a:p>
            <a:r>
              <a:rPr lang="pt-BR" sz="1000" dirty="0" smtClean="0"/>
              <a:t>B </a:t>
            </a:r>
            <a:r>
              <a:rPr lang="pt-BR" sz="1000" dirty="0"/>
              <a:t>I B L I C A L A R C H A E O LO G Y R E V I EW</a:t>
            </a:r>
            <a:endParaRPr lang="pt-BR" sz="1000" dirty="0" smtClean="0"/>
          </a:p>
          <a:p>
            <a:r>
              <a:rPr lang="pt-BR" sz="1000" dirty="0" smtClean="0"/>
              <a:t>S </a:t>
            </a:r>
            <a:r>
              <a:rPr lang="pt-BR" sz="1000" dirty="0"/>
              <a:t>E P T E M B E R / O C TO B E R 2 0 1 4</a:t>
            </a:r>
            <a:endParaRPr lang="en-US" sz="1000" dirty="0"/>
          </a:p>
        </p:txBody>
      </p:sp>
    </p:spTree>
    <p:extLst>
      <p:ext uri="{BB962C8B-B14F-4D97-AF65-F5344CB8AC3E}">
        <p14:creationId xmlns:p14="http://schemas.microsoft.com/office/powerpoint/2010/main" val="3676084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57200" y="1053042"/>
            <a:ext cx="8229600" cy="3200876"/>
          </a:xfrm>
          <a:prstGeom prst="rect">
            <a:avLst/>
          </a:prstGeom>
          <a:noFill/>
          <a:ln w="9525">
            <a:noFill/>
            <a:miter lim="800000"/>
            <a:headEnd/>
            <a:tailEnd/>
          </a:ln>
        </p:spPr>
        <p:txBody>
          <a:bodyPr>
            <a:spAutoFit/>
          </a:bodyPr>
          <a:lstStyle/>
          <a:p>
            <a:pPr algn="ctr">
              <a:defRPr/>
            </a:pPr>
            <a:r>
              <a:rPr lang="en-US" sz="4000" b="1" dirty="0">
                <a:solidFill>
                  <a:prstClr val="black"/>
                </a:solidFill>
                <a:latin typeface="Calibri" pitchFamily="34" charset="0"/>
                <a:cs typeface="Arial" charset="0"/>
              </a:rPr>
              <a:t>Class Objectives</a:t>
            </a:r>
          </a:p>
          <a:p>
            <a:pPr algn="ctr">
              <a:defRPr/>
            </a:pPr>
            <a:endParaRPr lang="en-US" sz="1400" dirty="0">
              <a:solidFill>
                <a:prstClr val="black"/>
              </a:solidFill>
              <a:latin typeface="Calibri" pitchFamily="34" charset="0"/>
              <a:cs typeface="Arial" charset="0"/>
            </a:endParaRPr>
          </a:p>
          <a:p>
            <a:pPr>
              <a:defRPr/>
            </a:pPr>
            <a:r>
              <a:rPr lang="en-US" sz="1400" dirty="0">
                <a:solidFill>
                  <a:prstClr val="black"/>
                </a:solidFill>
                <a:latin typeface="Arial" charset="0"/>
                <a:cs typeface="Arial" charset="0"/>
              </a:rPr>
              <a:t> </a:t>
            </a:r>
          </a:p>
          <a:p>
            <a:pPr marL="342900" indent="-342900">
              <a:buFont typeface="+mj-lt"/>
              <a:buAutoNum type="arabicPeriod"/>
              <a:defRPr/>
            </a:pPr>
            <a:r>
              <a:rPr lang="en-US" sz="2400" dirty="0">
                <a:solidFill>
                  <a:prstClr val="black"/>
                </a:solidFill>
                <a:latin typeface="Arial" charset="0"/>
                <a:cs typeface="Arial" charset="0"/>
              </a:rPr>
              <a:t>Learn about God's fulfillment of the land promise.</a:t>
            </a:r>
          </a:p>
          <a:p>
            <a:pPr marL="342900" indent="-342900">
              <a:buFont typeface="+mj-lt"/>
              <a:buAutoNum type="arabicPeriod"/>
              <a:defRPr/>
            </a:pPr>
            <a:r>
              <a:rPr lang="en-US" sz="2400" dirty="0">
                <a:solidFill>
                  <a:prstClr val="black"/>
                </a:solidFill>
                <a:latin typeface="Arial" charset="0"/>
                <a:cs typeface="Arial" charset="0"/>
              </a:rPr>
              <a:t>Learn about Serving the Lord in the days of Joshua</a:t>
            </a:r>
          </a:p>
          <a:p>
            <a:pPr marL="342900" indent="-342900">
              <a:buFont typeface="+mj-lt"/>
              <a:buAutoNum type="arabicPeriod"/>
              <a:defRPr/>
            </a:pPr>
            <a:r>
              <a:rPr lang="en-US" sz="2400" dirty="0">
                <a:solidFill>
                  <a:prstClr val="black"/>
                </a:solidFill>
                <a:latin typeface="Arial" charset="0"/>
                <a:cs typeface="Arial" charset="0"/>
              </a:rPr>
              <a:t>Study the Geography &amp; </a:t>
            </a:r>
            <a:r>
              <a:rPr lang="en-US" sz="2400" dirty="0" smtClean="0">
                <a:solidFill>
                  <a:prstClr val="black"/>
                </a:solidFill>
                <a:latin typeface="Arial" charset="0"/>
                <a:cs typeface="Arial" charset="0"/>
              </a:rPr>
              <a:t>Archaeology </a:t>
            </a:r>
            <a:r>
              <a:rPr lang="en-US" sz="2400" dirty="0">
                <a:solidFill>
                  <a:prstClr val="black"/>
                </a:solidFill>
                <a:latin typeface="Arial" charset="0"/>
                <a:cs typeface="Arial" charset="0"/>
              </a:rPr>
              <a:t>of the Conquest of Canaan</a:t>
            </a:r>
          </a:p>
          <a:p>
            <a:pPr marL="342900" indent="-342900">
              <a:buFont typeface="+mj-lt"/>
              <a:buAutoNum type="arabicPeriod"/>
              <a:defRPr/>
            </a:pPr>
            <a:r>
              <a:rPr lang="en-US" sz="2400" dirty="0">
                <a:solidFill>
                  <a:prstClr val="black"/>
                </a:solidFill>
                <a:latin typeface="Arial" charset="0"/>
                <a:cs typeface="Arial" charset="0"/>
              </a:rPr>
              <a:t>Be ready to give a defense of the Conquest of Canaan</a:t>
            </a:r>
          </a:p>
          <a:p>
            <a:pPr marL="342900" indent="-342900">
              <a:buFont typeface="+mj-lt"/>
              <a:buAutoNum type="arabicPeriod"/>
              <a:defRPr/>
            </a:pPr>
            <a:endParaRPr lang="en-US" sz="1400" dirty="0">
              <a:solidFill>
                <a:prstClr val="black"/>
              </a:solidFill>
              <a:latin typeface="Calibri" pitchFamily="34" charset="0"/>
              <a:cs typeface="Arial" charset="0"/>
            </a:endParaRPr>
          </a:p>
        </p:txBody>
      </p:sp>
      <p:sp>
        <p:nvSpPr>
          <p:cNvPr id="4" name="Slide Number Placeholder 3"/>
          <p:cNvSpPr>
            <a:spLocks noGrp="1"/>
          </p:cNvSpPr>
          <p:nvPr>
            <p:ph type="sldNum" sz="quarter" idx="10"/>
          </p:nvPr>
        </p:nvSpPr>
        <p:spPr/>
        <p:txBody>
          <a:bodyPr/>
          <a:lstStyle/>
          <a:p>
            <a:pPr>
              <a:defRPr/>
            </a:pPr>
            <a:fld id="{2B8A458C-294B-4318-AC35-4DD731B96790}" type="slidenum">
              <a:rPr lang="en-US">
                <a:solidFill>
                  <a:prstClr val="black">
                    <a:tint val="75000"/>
                  </a:prstClr>
                </a:solidFill>
              </a:rPr>
              <a:pPr>
                <a:defRPr/>
              </a:pPr>
              <a:t>26</a:t>
            </a:fld>
            <a:endParaRPr lang="en-US">
              <a:solidFill>
                <a:prstClr val="black">
                  <a:tint val="75000"/>
                </a:prst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02" y="2184643"/>
            <a:ext cx="240398" cy="260949"/>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02" y="2596551"/>
            <a:ext cx="240398" cy="260949"/>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19" y="2879425"/>
            <a:ext cx="240398" cy="260949"/>
          </a:xfrm>
          <a:prstGeom prst="rect">
            <a:avLst/>
          </a:prstGeom>
        </p:spPr>
      </p:pic>
    </p:spTree>
    <p:extLst>
      <p:ext uri="{BB962C8B-B14F-4D97-AF65-F5344CB8AC3E}">
        <p14:creationId xmlns:p14="http://schemas.microsoft.com/office/powerpoint/2010/main" val="2937045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876" y="819510"/>
            <a:ext cx="4667788" cy="4313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1" name="Title 1"/>
          <p:cNvSpPr>
            <a:spLocks noGrp="1"/>
          </p:cNvSpPr>
          <p:nvPr>
            <p:ph type="title"/>
          </p:nvPr>
        </p:nvSpPr>
        <p:spPr>
          <a:xfrm>
            <a:off x="1087107" y="0"/>
            <a:ext cx="7677150" cy="952500"/>
          </a:xfrm>
        </p:spPr>
        <p:txBody>
          <a:bodyPr/>
          <a:lstStyle/>
          <a:p>
            <a:r>
              <a:rPr lang="en-US" altLang="en-US" dirty="0" smtClean="0"/>
              <a:t>Inerrancy of the Scriptures</a:t>
            </a:r>
          </a:p>
        </p:txBody>
      </p:sp>
      <p:grpSp>
        <p:nvGrpSpPr>
          <p:cNvPr id="4" name="Group 6"/>
          <p:cNvGrpSpPr/>
          <p:nvPr/>
        </p:nvGrpSpPr>
        <p:grpSpPr>
          <a:xfrm>
            <a:off x="1137177" y="1069675"/>
            <a:ext cx="3788513" cy="1891013"/>
            <a:chOff x="908571" y="1579018"/>
            <a:chExt cx="2493963" cy="1471446"/>
          </a:xfrm>
          <a:solidFill>
            <a:schemeClr val="bg1"/>
          </a:solidFill>
        </p:grpSpPr>
        <p:pic>
          <p:nvPicPr>
            <p:cNvPr id="24578" name="Picture 2"/>
            <p:cNvPicPr>
              <a:picLocks noChangeAspect="1" noChangeArrowheads="1"/>
            </p:cNvPicPr>
            <p:nvPr/>
          </p:nvPicPr>
          <p:blipFill>
            <a:blip r:embed="rId2" cstate="print"/>
            <a:srcRect/>
            <a:stretch>
              <a:fillRect/>
            </a:stretch>
          </p:blipFill>
          <p:spPr bwMode="auto">
            <a:xfrm>
              <a:off x="908571" y="1579018"/>
              <a:ext cx="2493963" cy="1358900"/>
            </a:xfrm>
            <a:prstGeom prst="rect">
              <a:avLst/>
            </a:prstGeom>
            <a:grp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979915" y="2877427"/>
              <a:ext cx="1068387" cy="173037"/>
            </a:xfrm>
            <a:prstGeom prst="rect">
              <a:avLst/>
            </a:prstGeom>
            <a:grpFill/>
            <a:ln w="9525">
              <a:noFill/>
              <a:miter lim="800000"/>
              <a:headEnd/>
              <a:tailEnd/>
            </a:ln>
            <a:effectLst/>
          </p:spPr>
        </p:pic>
      </p:grpSp>
      <p:pic>
        <p:nvPicPr>
          <p:cNvPr id="430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445" y="3095625"/>
            <a:ext cx="4097037" cy="20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8"/>
          <p:cNvSpPr txBox="1">
            <a:spLocks noChangeArrowheads="1"/>
          </p:cNvSpPr>
          <p:nvPr/>
        </p:nvSpPr>
        <p:spPr bwMode="auto">
          <a:xfrm>
            <a:off x="5677978" y="1537970"/>
            <a:ext cx="3162300" cy="258532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The Exodus and the Conquest are two events denied by most Bible Scholars and </a:t>
            </a:r>
            <a:r>
              <a:rPr lang="en-US" altLang="en-US" dirty="0" smtClean="0"/>
              <a:t>Archaeologist</a:t>
            </a:r>
            <a:endParaRPr lang="en-US" altLang="en-US" dirty="0"/>
          </a:p>
          <a:p>
            <a:pPr eaLnBrk="1" hangingPunct="1"/>
            <a:endParaRPr lang="en-US" altLang="en-US" dirty="0"/>
          </a:p>
          <a:p>
            <a:pPr eaLnBrk="1" hangingPunct="1"/>
            <a:r>
              <a:rPr lang="en-US" altLang="en-US" dirty="0"/>
              <a:t>The main reason is an inability to accept a supreme being and events outside of the natural world.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71550" y="427303"/>
            <a:ext cx="7677150" cy="952500"/>
          </a:xfrm>
        </p:spPr>
        <p:txBody>
          <a:bodyPr/>
          <a:lstStyle/>
          <a:p>
            <a:r>
              <a:rPr lang="en-US" altLang="en-US" smtClean="0">
                <a:latin typeface="Arial" pitchFamily="34" charset="0"/>
                <a:cs typeface="Arial" pitchFamily="34" charset="0"/>
              </a:rPr>
              <a:t>Be ready to give a defense of the Conquest of Canaan</a:t>
            </a:r>
            <a:br>
              <a:rPr lang="en-US" altLang="en-US" smtClean="0">
                <a:latin typeface="Arial" pitchFamily="34" charset="0"/>
                <a:cs typeface="Arial" pitchFamily="34" charset="0"/>
              </a:rPr>
            </a:br>
            <a:endParaRPr lang="en-US" altLang="en-US" smtClean="0"/>
          </a:p>
        </p:txBody>
      </p:sp>
      <p:sp>
        <p:nvSpPr>
          <p:cNvPr id="44036" name="TextBox 3"/>
          <p:cNvSpPr txBox="1">
            <a:spLocks noChangeArrowheads="1"/>
          </p:cNvSpPr>
          <p:nvPr/>
        </p:nvSpPr>
        <p:spPr bwMode="auto">
          <a:xfrm>
            <a:off x="857250" y="1245618"/>
            <a:ext cx="7429500" cy="369331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
            </a:r>
            <a:br>
              <a:rPr lang="en-US" altLang="en-US" dirty="0"/>
            </a:br>
            <a:r>
              <a:rPr lang="en-US" altLang="en-US" b="1" dirty="0"/>
              <a:t>1 Peter 3:13-17(ESV) </a:t>
            </a:r>
            <a:r>
              <a:rPr lang="en-US" altLang="en-US" dirty="0"/>
              <a:t/>
            </a:r>
            <a:br>
              <a:rPr lang="en-US" altLang="en-US" dirty="0"/>
            </a:br>
            <a:r>
              <a:rPr lang="en-US" altLang="en-US" baseline="30000" dirty="0"/>
              <a:t>13 </a:t>
            </a:r>
            <a:r>
              <a:rPr lang="en-US" altLang="en-US" dirty="0"/>
              <a:t>Now who is there to harm you if you are zealous for what is good?  </a:t>
            </a:r>
            <a:br>
              <a:rPr lang="en-US" altLang="en-US" dirty="0"/>
            </a:br>
            <a:r>
              <a:rPr lang="en-US" altLang="en-US" baseline="30000" dirty="0"/>
              <a:t>14 </a:t>
            </a:r>
            <a:r>
              <a:rPr lang="en-US" altLang="en-US" dirty="0"/>
              <a:t>But even if you should suffer for righteousness’ sake, you will be </a:t>
            </a:r>
          </a:p>
          <a:p>
            <a:pPr eaLnBrk="1" hangingPunct="1"/>
            <a:r>
              <a:rPr lang="en-US" altLang="en-US" dirty="0"/>
              <a:t>blessed. Have no fear of them, nor be troubled,  </a:t>
            </a:r>
            <a:br>
              <a:rPr lang="en-US" altLang="en-US" dirty="0"/>
            </a:br>
            <a:r>
              <a:rPr lang="en-US" altLang="en-US" u="sng" baseline="30000" dirty="0"/>
              <a:t>15 </a:t>
            </a:r>
            <a:r>
              <a:rPr lang="en-US" altLang="en-US" u="sng" dirty="0"/>
              <a:t>but in your hearts regard Christ the Lord as holy, always being prepared to make a defense to anyone who asks you for a reason for the hope that is in you; </a:t>
            </a:r>
            <a:r>
              <a:rPr lang="en-US" altLang="en-US" dirty="0"/>
              <a:t> </a:t>
            </a:r>
            <a:br>
              <a:rPr lang="en-US" altLang="en-US" dirty="0"/>
            </a:br>
            <a:r>
              <a:rPr lang="en-US" altLang="en-US" baseline="30000" dirty="0"/>
              <a:t>16 </a:t>
            </a:r>
            <a:r>
              <a:rPr lang="en-US" altLang="en-US" dirty="0"/>
              <a:t>yet do it with gentleness and respect, having a good conscience, so that, when you are slandered, those who revile your good behavior in Christ may be put to shame.  </a:t>
            </a:r>
            <a:br>
              <a:rPr lang="en-US" altLang="en-US" dirty="0"/>
            </a:br>
            <a:r>
              <a:rPr lang="en-US" altLang="en-US" baseline="30000" dirty="0"/>
              <a:t>17 </a:t>
            </a:r>
            <a:r>
              <a:rPr lang="en-US" altLang="en-US" dirty="0"/>
              <a:t>For it is better to suffer for doing good, if that should be God’s will, than for doing evil.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1985" y="1434489"/>
            <a:ext cx="6599208" cy="2308324"/>
          </a:xfrm>
          <a:prstGeom prst="rect">
            <a:avLst/>
          </a:prstGeom>
        </p:spPr>
        <p:txBody>
          <a:bodyPr wrap="square">
            <a:spAutoFit/>
          </a:bodyPr>
          <a:lstStyle/>
          <a:p>
            <a:pPr lvl="0"/>
            <a:r>
              <a:rPr lang="en-US" sz="2400" dirty="0"/>
              <a:t>Why is it important to understand what we learn in Joshua is part of a continuity of God’s plan started before the Covenant made with Abraham and carried on down to the death of His son on the cross and resurrection so that we may be saved?</a:t>
            </a:r>
          </a:p>
        </p:txBody>
      </p:sp>
    </p:spTree>
    <p:extLst>
      <p:ext uri="{BB962C8B-B14F-4D97-AF65-F5344CB8AC3E}">
        <p14:creationId xmlns:p14="http://schemas.microsoft.com/office/powerpoint/2010/main" val="1848900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57200" y="1053042"/>
            <a:ext cx="8229600" cy="3200876"/>
          </a:xfrm>
          <a:prstGeom prst="rect">
            <a:avLst/>
          </a:prstGeom>
          <a:noFill/>
          <a:ln w="9525">
            <a:noFill/>
            <a:miter lim="800000"/>
            <a:headEnd/>
            <a:tailEnd/>
          </a:ln>
        </p:spPr>
        <p:txBody>
          <a:bodyPr>
            <a:spAutoFit/>
          </a:bodyPr>
          <a:lstStyle/>
          <a:p>
            <a:pPr algn="ctr">
              <a:defRPr/>
            </a:pPr>
            <a:r>
              <a:rPr lang="en-US" sz="4000" b="1" dirty="0">
                <a:latin typeface="Calibri" pitchFamily="34" charset="0"/>
                <a:cs typeface="Arial" charset="0"/>
              </a:rPr>
              <a:t>Class Objectives</a:t>
            </a:r>
          </a:p>
          <a:p>
            <a:pPr algn="ctr">
              <a:defRPr/>
            </a:pPr>
            <a:endParaRPr lang="en-US" sz="1400" dirty="0">
              <a:latin typeface="Calibri" pitchFamily="34" charset="0"/>
              <a:cs typeface="Arial" charset="0"/>
            </a:endParaRPr>
          </a:p>
          <a:p>
            <a:pPr>
              <a:defRPr/>
            </a:pPr>
            <a:r>
              <a:rPr lang="en-US" sz="1400" dirty="0">
                <a:latin typeface="Arial" charset="0"/>
                <a:cs typeface="Arial" charset="0"/>
              </a:rPr>
              <a:t> </a:t>
            </a:r>
          </a:p>
          <a:p>
            <a:pPr marL="342900" indent="-342900">
              <a:buFont typeface="+mj-lt"/>
              <a:buAutoNum type="arabicPeriod"/>
              <a:defRPr/>
            </a:pPr>
            <a:r>
              <a:rPr lang="en-US" sz="2400" dirty="0">
                <a:latin typeface="Arial" charset="0"/>
                <a:cs typeface="Arial" charset="0"/>
              </a:rPr>
              <a:t>Learn about God's fulfillment of the land promise.</a:t>
            </a:r>
          </a:p>
          <a:p>
            <a:pPr marL="342900" indent="-342900">
              <a:buFont typeface="+mj-lt"/>
              <a:buAutoNum type="arabicPeriod"/>
              <a:defRPr/>
            </a:pPr>
            <a:r>
              <a:rPr lang="en-US" sz="2400" dirty="0">
                <a:latin typeface="Arial" charset="0"/>
                <a:cs typeface="Arial" charset="0"/>
              </a:rPr>
              <a:t>Learn about Serving the Lord in the days of Joshua</a:t>
            </a:r>
          </a:p>
          <a:p>
            <a:pPr marL="342900" indent="-342900">
              <a:buFont typeface="+mj-lt"/>
              <a:buAutoNum type="arabicPeriod"/>
              <a:defRPr/>
            </a:pPr>
            <a:r>
              <a:rPr lang="en-US" sz="2400" dirty="0">
                <a:latin typeface="Arial" charset="0"/>
                <a:cs typeface="Arial" charset="0"/>
              </a:rPr>
              <a:t>Study the Geography </a:t>
            </a:r>
            <a:r>
              <a:rPr lang="en-US" sz="2400" dirty="0" smtClean="0">
                <a:latin typeface="Arial" charset="0"/>
                <a:cs typeface="Arial" charset="0"/>
              </a:rPr>
              <a:t>&amp; Archaeology of </a:t>
            </a:r>
            <a:r>
              <a:rPr lang="en-US" sz="2400" dirty="0">
                <a:latin typeface="Arial" charset="0"/>
                <a:cs typeface="Arial" charset="0"/>
              </a:rPr>
              <a:t>the Conquest of Canaan</a:t>
            </a:r>
          </a:p>
          <a:p>
            <a:pPr marL="342900" indent="-342900">
              <a:buFont typeface="+mj-lt"/>
              <a:buAutoNum type="arabicPeriod"/>
              <a:defRPr/>
            </a:pPr>
            <a:r>
              <a:rPr lang="en-US" sz="2400" dirty="0" smtClean="0">
                <a:latin typeface="Arial" charset="0"/>
                <a:cs typeface="Arial" charset="0"/>
              </a:rPr>
              <a:t>Be </a:t>
            </a:r>
            <a:r>
              <a:rPr lang="en-US" sz="2400" dirty="0">
                <a:latin typeface="Arial" charset="0"/>
                <a:cs typeface="Arial" charset="0"/>
              </a:rPr>
              <a:t>ready to give a defense of the Conquest of Canaan</a:t>
            </a:r>
          </a:p>
          <a:p>
            <a:pPr marL="342900" indent="-342900">
              <a:buFont typeface="+mj-lt"/>
              <a:buAutoNum type="arabicPeriod"/>
              <a:defRPr/>
            </a:pPr>
            <a:endParaRPr lang="en-US" sz="1400" dirty="0">
              <a:latin typeface="Calibri" pitchFamily="34" charset="0"/>
              <a:cs typeface="Arial" charset="0"/>
            </a:endParaRPr>
          </a:p>
        </p:txBody>
      </p:sp>
      <p:sp>
        <p:nvSpPr>
          <p:cNvPr id="4" name="Slide Number Placeholder 3"/>
          <p:cNvSpPr>
            <a:spLocks noGrp="1"/>
          </p:cNvSpPr>
          <p:nvPr>
            <p:ph type="sldNum" sz="quarter" idx="10"/>
          </p:nvPr>
        </p:nvSpPr>
        <p:spPr/>
        <p:txBody>
          <a:bodyPr/>
          <a:lstStyle/>
          <a:p>
            <a:pPr>
              <a:defRPr/>
            </a:pPr>
            <a:fld id="{2B8A458C-294B-4318-AC35-4DD731B96790}"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Joshua’s Promised Land </a:t>
            </a:r>
            <a:br>
              <a:rPr lang="en-US" dirty="0" smtClean="0"/>
            </a:br>
            <a:r>
              <a:rPr lang="en-US" dirty="0" smtClean="0"/>
              <a:t>not the Rest</a:t>
            </a:r>
            <a:endParaRPr lang="en-US" dirty="0"/>
          </a:p>
        </p:txBody>
      </p:sp>
      <p:sp>
        <p:nvSpPr>
          <p:cNvPr id="4" name="Rectangle 3"/>
          <p:cNvSpPr/>
          <p:nvPr/>
        </p:nvSpPr>
        <p:spPr>
          <a:xfrm>
            <a:off x="1992702" y="1434489"/>
            <a:ext cx="6599208" cy="2862322"/>
          </a:xfrm>
          <a:prstGeom prst="rect">
            <a:avLst/>
          </a:prstGeom>
        </p:spPr>
        <p:txBody>
          <a:bodyPr wrap="square">
            <a:spAutoFit/>
          </a:bodyPr>
          <a:lstStyle/>
          <a:p>
            <a:r>
              <a:rPr lang="en-US" b="1" dirty="0" smtClean="0"/>
              <a:t>Hebrews 4:8-11 (ESV) </a:t>
            </a:r>
          </a:p>
          <a:p>
            <a:r>
              <a:rPr lang="en-US" baseline="30000" dirty="0" smtClean="0"/>
              <a:t>8</a:t>
            </a:r>
            <a:r>
              <a:rPr lang="en-US" dirty="0" smtClean="0"/>
              <a:t>For if Joshua had given them rest, God would not have spoken of another day later on. </a:t>
            </a:r>
          </a:p>
          <a:p>
            <a:endParaRPr lang="en-US" dirty="0" smtClean="0"/>
          </a:p>
          <a:p>
            <a:r>
              <a:rPr lang="en-US" baseline="30000" dirty="0"/>
              <a:t>9</a:t>
            </a:r>
            <a:r>
              <a:rPr lang="en-US" dirty="0" smtClean="0"/>
              <a:t>So then, there remains a Sabbath rest for the people of God, </a:t>
            </a:r>
          </a:p>
          <a:p>
            <a:r>
              <a:rPr lang="en-US" baseline="30000" dirty="0"/>
              <a:t>10</a:t>
            </a:r>
            <a:r>
              <a:rPr lang="en-US" dirty="0" smtClean="0"/>
              <a:t>for whoever has entered God’s rest has also rested from his works as God did from his. </a:t>
            </a:r>
          </a:p>
          <a:p>
            <a:endParaRPr lang="en-US" dirty="0" smtClean="0"/>
          </a:p>
          <a:p>
            <a:r>
              <a:rPr lang="en-US" baseline="30000" dirty="0"/>
              <a:t>11</a:t>
            </a:r>
            <a:r>
              <a:rPr lang="en-US" dirty="0" smtClean="0"/>
              <a:t>Let us therefore strive to enter that rest, so that no one may fall by the same sort of disobedience. </a:t>
            </a:r>
            <a:endParaRPr lang="en-US" dirty="0"/>
          </a:p>
        </p:txBody>
      </p:sp>
    </p:spTree>
    <p:extLst>
      <p:ext uri="{BB962C8B-B14F-4D97-AF65-F5344CB8AC3E}">
        <p14:creationId xmlns:p14="http://schemas.microsoft.com/office/powerpoint/2010/main" val="2195982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736734" y="1431396"/>
            <a:ext cx="434445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000000"/>
                </a:solidFill>
                <a:latin typeface="Times New Roman" pitchFamily="18" charset="0"/>
                <a:cs typeface="+mn-cs"/>
              </a:rPr>
              <a:t>1.</a:t>
            </a:r>
          </a:p>
          <a:p>
            <a:pPr eaLnBrk="0" hangingPunct="0"/>
            <a:r>
              <a:rPr lang="en-US" altLang="en-US" sz="2400">
                <a:solidFill>
                  <a:srgbClr val="000000"/>
                </a:solidFill>
                <a:latin typeface="Times New Roman" pitchFamily="18" charset="0"/>
                <a:cs typeface="+mn-cs"/>
              </a:rPr>
              <a:t>On Jordan's stormy banks I stand,</a:t>
            </a:r>
          </a:p>
          <a:p>
            <a:pPr eaLnBrk="0" hangingPunct="0"/>
            <a:r>
              <a:rPr lang="en-US" altLang="en-US" sz="2400">
                <a:solidFill>
                  <a:srgbClr val="000000"/>
                </a:solidFill>
                <a:latin typeface="Times New Roman" pitchFamily="18" charset="0"/>
                <a:cs typeface="+mn-cs"/>
              </a:rPr>
              <a:t>And cast a wishful eye;</a:t>
            </a:r>
          </a:p>
          <a:p>
            <a:pPr eaLnBrk="0" hangingPunct="0"/>
            <a:r>
              <a:rPr lang="en-US" altLang="en-US" sz="2400">
                <a:solidFill>
                  <a:srgbClr val="000000"/>
                </a:solidFill>
                <a:latin typeface="Times New Roman" pitchFamily="18" charset="0"/>
                <a:cs typeface="+mn-cs"/>
              </a:rPr>
              <a:t>To Canaan's fair and happy land,</a:t>
            </a:r>
          </a:p>
          <a:p>
            <a:pPr eaLnBrk="0" hangingPunct="0"/>
            <a:r>
              <a:rPr lang="en-US" altLang="en-US" sz="2400">
                <a:solidFill>
                  <a:srgbClr val="000000"/>
                </a:solidFill>
                <a:latin typeface="Times New Roman" pitchFamily="18" charset="0"/>
                <a:cs typeface="+mn-cs"/>
              </a:rPr>
              <a:t>Where my possessions lie.</a:t>
            </a:r>
          </a:p>
        </p:txBody>
      </p:sp>
      <p:pic>
        <p:nvPicPr>
          <p:cNvPr id="2063" name="Picture 15" descr="E:\ThePapHy\Songs\FinaleFilesForPP\O\OnJor00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1 – On Jordan’s Stormy Banks</a:t>
            </a:r>
            <a:endParaRPr lang="en-US" altLang="en-US" sz="5400"/>
          </a:p>
        </p:txBody>
      </p:sp>
      <p:sp>
        <p:nvSpPr>
          <p:cNvPr id="2058" name="Text Box 10"/>
          <p:cNvSpPr txBox="1">
            <a:spLocks noChangeArrowheads="1"/>
          </p:cNvSpPr>
          <p:nvPr/>
        </p:nvSpPr>
        <p:spPr bwMode="auto">
          <a:xfrm>
            <a:off x="76200" y="5270504"/>
            <a:ext cx="41445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solidFill>
                  <a:srgbClr val="000000"/>
                </a:solidFill>
                <a:latin typeface="Times New Roman" pitchFamily="18" charset="0"/>
                <a:cs typeface="+mn-cs"/>
              </a:rPr>
              <a:t>Words: Samuel Stennett / Cho.: Rigdon M. McIntosh</a:t>
            </a:r>
          </a:p>
          <a:p>
            <a:pPr eaLnBrk="0" hangingPunct="0"/>
            <a:r>
              <a:rPr lang="en-US" altLang="en-US" sz="1200">
                <a:solidFill>
                  <a:srgbClr val="000000"/>
                </a:solidFill>
                <a:latin typeface="Times New Roman" pitchFamily="18" charset="0"/>
                <a:cs typeface="+mn-cs"/>
              </a:rPr>
              <a:t>Music: Walker’s </a:t>
            </a:r>
            <a:r>
              <a:rPr lang="en-US" altLang="en-US" sz="1200" i="1">
                <a:solidFill>
                  <a:srgbClr val="000000"/>
                </a:solidFill>
                <a:latin typeface="Times New Roman" pitchFamily="18" charset="0"/>
                <a:cs typeface="+mn-cs"/>
              </a:rPr>
              <a:t>Southern Harmony</a:t>
            </a:r>
            <a:r>
              <a:rPr lang="en-US" altLang="en-US" sz="1200">
                <a:solidFill>
                  <a:srgbClr val="000000"/>
                </a:solidFill>
                <a:latin typeface="Times New Roman" pitchFamily="18" charset="0"/>
                <a:cs typeface="+mn-cs"/>
              </a:rPr>
              <a:t> / Arr.: Rigdon M. McIntosh</a:t>
            </a:r>
          </a:p>
        </p:txBody>
      </p:sp>
      <p:sp>
        <p:nvSpPr>
          <p:cNvPr id="2059" name="Text Box 11"/>
          <p:cNvSpPr txBox="1">
            <a:spLocks noChangeArrowheads="1"/>
          </p:cNvSpPr>
          <p:nvPr/>
        </p:nvSpPr>
        <p:spPr bwMode="auto">
          <a:xfrm>
            <a:off x="6594484" y="5461004"/>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2064" name="Text Box 16"/>
          <p:cNvSpPr txBox="1">
            <a:spLocks noChangeArrowheads="1"/>
          </p:cNvSpPr>
          <p:nvPr/>
        </p:nvSpPr>
        <p:spPr bwMode="auto">
          <a:xfrm>
            <a:off x="8153409" y="63504"/>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509</a:t>
            </a:r>
          </a:p>
        </p:txBody>
      </p:sp>
    </p:spTree>
    <p:extLst>
      <p:ext uri="{BB962C8B-B14F-4D97-AF65-F5344CB8AC3E}">
        <p14:creationId xmlns:p14="http://schemas.microsoft.com/office/powerpoint/2010/main" val="3935079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965325" y="1431396"/>
            <a:ext cx="4660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000000"/>
                </a:solidFill>
                <a:latin typeface="Times New Roman" pitchFamily="18" charset="0"/>
                <a:cs typeface="+mn-cs"/>
              </a:rPr>
              <a:t>I am bound for the Promised Land, </a:t>
            </a:r>
          </a:p>
          <a:p>
            <a:pPr eaLnBrk="0" hangingPunct="0"/>
            <a:r>
              <a:rPr lang="en-US" altLang="en-US" sz="2400">
                <a:solidFill>
                  <a:srgbClr val="000000"/>
                </a:solidFill>
                <a:latin typeface="Times New Roman" pitchFamily="18" charset="0"/>
                <a:cs typeface="+mn-cs"/>
              </a:rPr>
              <a:t>I am bound for the Promised Land;  </a:t>
            </a:r>
          </a:p>
          <a:p>
            <a:pPr eaLnBrk="0" hangingPunct="0"/>
            <a:r>
              <a:rPr lang="en-US" altLang="en-US" sz="2400">
                <a:solidFill>
                  <a:srgbClr val="000000"/>
                </a:solidFill>
                <a:latin typeface="Times New Roman" pitchFamily="18" charset="0"/>
                <a:cs typeface="+mn-cs"/>
              </a:rPr>
              <a:t>O who will come and go with me?  </a:t>
            </a:r>
          </a:p>
          <a:p>
            <a:pPr eaLnBrk="0" hangingPunct="0"/>
            <a:r>
              <a:rPr lang="en-US" altLang="en-US" sz="2400">
                <a:solidFill>
                  <a:srgbClr val="000000"/>
                </a:solidFill>
                <a:latin typeface="Times New Roman" pitchFamily="18" charset="0"/>
                <a:cs typeface="+mn-cs"/>
              </a:rPr>
              <a:t>I am bound for the Promised Land.</a:t>
            </a:r>
          </a:p>
        </p:txBody>
      </p:sp>
      <p:pic>
        <p:nvPicPr>
          <p:cNvPr id="4103" name="Picture 7" descr="E:\ThePapHy\Songs\FinaleFilesForPP\O\OnJor00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c – On Jordan’s Stormy Banks</a:t>
            </a:r>
            <a:endParaRPr lang="en-US" altLang="en-US" sz="5400"/>
          </a:p>
        </p:txBody>
      </p:sp>
      <p:sp>
        <p:nvSpPr>
          <p:cNvPr id="4100" name="Text Box 4"/>
          <p:cNvSpPr txBox="1">
            <a:spLocks noChangeArrowheads="1"/>
          </p:cNvSpPr>
          <p:nvPr/>
        </p:nvSpPr>
        <p:spPr bwMode="auto">
          <a:xfrm>
            <a:off x="6594484" y="5461004"/>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4104" name="Text Box 8"/>
          <p:cNvSpPr txBox="1">
            <a:spLocks noChangeArrowheads="1"/>
          </p:cNvSpPr>
          <p:nvPr/>
        </p:nvSpPr>
        <p:spPr bwMode="auto">
          <a:xfrm>
            <a:off x="8153409" y="63504"/>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509</a:t>
            </a:r>
          </a:p>
        </p:txBody>
      </p:sp>
    </p:spTree>
    <p:extLst>
      <p:ext uri="{BB962C8B-B14F-4D97-AF65-F5344CB8AC3E}">
        <p14:creationId xmlns:p14="http://schemas.microsoft.com/office/powerpoint/2010/main" val="382238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E:\ThePapHy\Songs\FinaleFilesForPP\O\OnJor00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c – On Jordan’s Stormy Banks</a:t>
            </a:r>
            <a:endParaRPr lang="en-US" altLang="en-US" sz="5400"/>
          </a:p>
        </p:txBody>
      </p:sp>
      <p:sp>
        <p:nvSpPr>
          <p:cNvPr id="10243" name="Text Box 3"/>
          <p:cNvSpPr txBox="1">
            <a:spLocks noChangeArrowheads="1"/>
          </p:cNvSpPr>
          <p:nvPr/>
        </p:nvSpPr>
        <p:spPr bwMode="auto">
          <a:xfrm>
            <a:off x="6594484" y="5461004"/>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10244" name="Text Box 4"/>
          <p:cNvSpPr txBox="1">
            <a:spLocks noChangeArrowheads="1"/>
          </p:cNvSpPr>
          <p:nvPr/>
        </p:nvSpPr>
        <p:spPr bwMode="auto">
          <a:xfrm>
            <a:off x="6594484" y="5461004"/>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10248" name="Text Box 8"/>
          <p:cNvSpPr txBox="1">
            <a:spLocks noChangeArrowheads="1"/>
          </p:cNvSpPr>
          <p:nvPr/>
        </p:nvSpPr>
        <p:spPr bwMode="auto">
          <a:xfrm>
            <a:off x="8153409" y="63504"/>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509</a:t>
            </a:r>
          </a:p>
        </p:txBody>
      </p:sp>
    </p:spTree>
    <p:extLst>
      <p:ext uri="{BB962C8B-B14F-4D97-AF65-F5344CB8AC3E}">
        <p14:creationId xmlns:p14="http://schemas.microsoft.com/office/powerpoint/2010/main" val="372186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203328" y="1177396"/>
            <a:ext cx="44214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000000"/>
                </a:solidFill>
                <a:latin typeface="Times New Roman" pitchFamily="18" charset="0"/>
                <a:cs typeface="+mn-cs"/>
              </a:rPr>
              <a:t>1.</a:t>
            </a:r>
          </a:p>
          <a:p>
            <a:pPr eaLnBrk="0" hangingPunct="0"/>
            <a:r>
              <a:rPr lang="en-US" altLang="en-US" sz="2400">
                <a:solidFill>
                  <a:srgbClr val="000000"/>
                </a:solidFill>
                <a:latin typeface="Times New Roman" pitchFamily="18" charset="0"/>
                <a:cs typeface="+mn-cs"/>
              </a:rPr>
              <a:t>On Jordan's stormy banks I stand, </a:t>
            </a:r>
          </a:p>
          <a:p>
            <a:pPr eaLnBrk="0" hangingPunct="0"/>
            <a:r>
              <a:rPr lang="en-US" altLang="en-US" sz="2400">
                <a:solidFill>
                  <a:srgbClr val="000000"/>
                </a:solidFill>
                <a:latin typeface="Times New Roman" pitchFamily="18" charset="0"/>
                <a:cs typeface="+mn-cs"/>
              </a:rPr>
              <a:t>And cast a wishful eye</a:t>
            </a:r>
          </a:p>
          <a:p>
            <a:pPr eaLnBrk="0" hangingPunct="0"/>
            <a:r>
              <a:rPr lang="en-US" altLang="en-US" sz="2400">
                <a:solidFill>
                  <a:srgbClr val="000000"/>
                </a:solidFill>
                <a:latin typeface="Times New Roman" pitchFamily="18" charset="0"/>
                <a:cs typeface="+mn-cs"/>
              </a:rPr>
              <a:t>To Canaan's fair and happy land,</a:t>
            </a:r>
          </a:p>
          <a:p>
            <a:pPr eaLnBrk="0" hangingPunct="0"/>
            <a:r>
              <a:rPr lang="en-US" altLang="en-US" sz="2400">
                <a:solidFill>
                  <a:srgbClr val="000000"/>
                </a:solidFill>
                <a:latin typeface="Times New Roman" pitchFamily="18" charset="0"/>
                <a:cs typeface="+mn-cs"/>
              </a:rPr>
              <a:t>Where my possessions lie.</a:t>
            </a:r>
          </a:p>
        </p:txBody>
      </p:sp>
      <p:pic>
        <p:nvPicPr>
          <p:cNvPr id="2064" name="Picture 16" descr="E:\ThePapHy\Songs\PPTiffFiles\O\OnJordansStormyBanks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1 - On Jordan’s Stormy Banks</a:t>
            </a:r>
            <a:endParaRPr lang="en-US" altLang="en-US" sz="5400"/>
          </a:p>
        </p:txBody>
      </p:sp>
      <p:sp>
        <p:nvSpPr>
          <p:cNvPr id="2054" name="Text Box 6"/>
          <p:cNvSpPr txBox="1">
            <a:spLocks noChangeArrowheads="1"/>
          </p:cNvSpPr>
          <p:nvPr/>
        </p:nvSpPr>
        <p:spPr bwMode="auto">
          <a:xfrm>
            <a:off x="76201" y="5270501"/>
            <a:ext cx="3304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solidFill>
                  <a:srgbClr val="000000"/>
                </a:solidFill>
                <a:latin typeface="Times New Roman" pitchFamily="18" charset="0"/>
                <a:cs typeface="+mn-cs"/>
              </a:rPr>
              <a:t>Words: Samuel Stennett / Cho.: Tullius C. O’Kane</a:t>
            </a:r>
          </a:p>
          <a:p>
            <a:pPr eaLnBrk="0" hangingPunct="0"/>
            <a:r>
              <a:rPr lang="en-US" altLang="en-US" sz="1200">
                <a:solidFill>
                  <a:srgbClr val="000000"/>
                </a:solidFill>
                <a:latin typeface="Times New Roman" pitchFamily="18" charset="0"/>
                <a:cs typeface="+mn-cs"/>
              </a:rPr>
              <a:t>Music: Tullius C. O’Kane</a:t>
            </a:r>
          </a:p>
        </p:txBody>
      </p:sp>
      <p:sp>
        <p:nvSpPr>
          <p:cNvPr id="2059" name="Text Box 11"/>
          <p:cNvSpPr txBox="1">
            <a:spLocks noChangeArrowheads="1"/>
          </p:cNvSpPr>
          <p:nvPr/>
        </p:nvSpPr>
        <p:spPr bwMode="auto">
          <a:xfrm>
            <a:off x="6594478" y="5461001"/>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2065" name="Text Box 17"/>
          <p:cNvSpPr txBox="1">
            <a:spLocks noChangeArrowheads="1"/>
          </p:cNvSpPr>
          <p:nvPr/>
        </p:nvSpPr>
        <p:spPr bwMode="auto">
          <a:xfrm>
            <a:off x="8153403" y="63501"/>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510</a:t>
            </a:r>
          </a:p>
        </p:txBody>
      </p:sp>
    </p:spTree>
    <p:extLst>
      <p:ext uri="{BB962C8B-B14F-4D97-AF65-F5344CB8AC3E}">
        <p14:creationId xmlns:p14="http://schemas.microsoft.com/office/powerpoint/2010/main" val="15846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1736727" y="1050396"/>
            <a:ext cx="63132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srgbClr val="000000"/>
                </a:solidFill>
                <a:latin typeface="Times New Roman" pitchFamily="18" charset="0"/>
                <a:cs typeface="+mn-cs"/>
              </a:rPr>
              <a:t>We will rest in the fair and happy land, by and by,</a:t>
            </a:r>
          </a:p>
          <a:p>
            <a:pPr eaLnBrk="0" hangingPunct="0"/>
            <a:r>
              <a:rPr lang="en-US" altLang="en-US" sz="2400">
                <a:solidFill>
                  <a:srgbClr val="000000"/>
                </a:solidFill>
                <a:latin typeface="Times New Roman" pitchFamily="18" charset="0"/>
                <a:cs typeface="+mn-cs"/>
              </a:rPr>
              <a:t>Just across on the evergreen shore,</a:t>
            </a:r>
          </a:p>
          <a:p>
            <a:pPr eaLnBrk="0" hangingPunct="0"/>
            <a:r>
              <a:rPr lang="en-US" altLang="en-US" sz="2400">
                <a:solidFill>
                  <a:srgbClr val="000000"/>
                </a:solidFill>
                <a:latin typeface="Times New Roman" pitchFamily="18" charset="0"/>
                <a:cs typeface="+mn-cs"/>
              </a:rPr>
              <a:t>Sing the song of Moses and the Lamb, by and by,</a:t>
            </a:r>
          </a:p>
          <a:p>
            <a:pPr eaLnBrk="0" hangingPunct="0"/>
            <a:r>
              <a:rPr lang="en-US" altLang="en-US" sz="2400">
                <a:solidFill>
                  <a:srgbClr val="000000"/>
                </a:solidFill>
                <a:latin typeface="Times New Roman" pitchFamily="18" charset="0"/>
                <a:cs typeface="+mn-cs"/>
              </a:rPr>
              <a:t>And dwell with Jesus evermore.</a:t>
            </a:r>
          </a:p>
        </p:txBody>
      </p:sp>
      <p:pic>
        <p:nvPicPr>
          <p:cNvPr id="3083" name="Picture 11" descr="OnJordansStormyBank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c - On Jordan’s Stormy Banks</a:t>
            </a:r>
          </a:p>
        </p:txBody>
      </p:sp>
      <p:sp>
        <p:nvSpPr>
          <p:cNvPr id="3081" name="Text Box 9"/>
          <p:cNvSpPr txBox="1">
            <a:spLocks noChangeArrowheads="1"/>
          </p:cNvSpPr>
          <p:nvPr/>
        </p:nvSpPr>
        <p:spPr bwMode="auto">
          <a:xfrm>
            <a:off x="6594478" y="5461001"/>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3084" name="Text Box 12"/>
          <p:cNvSpPr txBox="1">
            <a:spLocks noChangeArrowheads="1"/>
          </p:cNvSpPr>
          <p:nvPr/>
        </p:nvSpPr>
        <p:spPr bwMode="auto">
          <a:xfrm>
            <a:off x="8153403" y="63501"/>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510</a:t>
            </a:r>
          </a:p>
        </p:txBody>
      </p:sp>
    </p:spTree>
    <p:extLst>
      <p:ext uri="{BB962C8B-B14F-4D97-AF65-F5344CB8AC3E}">
        <p14:creationId xmlns:p14="http://schemas.microsoft.com/office/powerpoint/2010/main" val="2158982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OnJordansStormyBank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idx="4294967295"/>
          </p:nvPr>
        </p:nvSpPr>
        <p:spPr>
          <a:xfrm>
            <a:off x="152400" y="127000"/>
            <a:ext cx="7772400" cy="254000"/>
          </a:xfrm>
        </p:spPr>
        <p:txBody>
          <a:bodyPr/>
          <a:lstStyle/>
          <a:p>
            <a:pPr algn="l"/>
            <a:r>
              <a:rPr lang="en-US" altLang="en-US" sz="2800">
                <a:solidFill>
                  <a:schemeClr val="tx1"/>
                </a:solidFill>
                <a:latin typeface="Arial" pitchFamily="34" charset="0"/>
              </a:rPr>
              <a:t>c - On Jordan’s Stormy Banks</a:t>
            </a:r>
          </a:p>
        </p:txBody>
      </p:sp>
      <p:sp>
        <p:nvSpPr>
          <p:cNvPr id="4102" name="Text Box 6"/>
          <p:cNvSpPr txBox="1">
            <a:spLocks noChangeArrowheads="1"/>
          </p:cNvSpPr>
          <p:nvPr/>
        </p:nvSpPr>
        <p:spPr bwMode="auto">
          <a:xfrm>
            <a:off x="6594478" y="5461001"/>
            <a:ext cx="2569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solidFill>
                  <a:srgbClr val="000000"/>
                </a:solidFill>
                <a:latin typeface="Times New Roman" pitchFamily="18" charset="0"/>
                <a:cs typeface="+mn-cs"/>
              </a:rPr>
              <a:t>© 2001 The Paperless Hymnal™</a:t>
            </a:r>
          </a:p>
        </p:txBody>
      </p:sp>
      <p:sp>
        <p:nvSpPr>
          <p:cNvPr id="4104" name="Text Box 8"/>
          <p:cNvSpPr txBox="1">
            <a:spLocks noChangeArrowheads="1"/>
          </p:cNvSpPr>
          <p:nvPr/>
        </p:nvSpPr>
        <p:spPr bwMode="auto">
          <a:xfrm>
            <a:off x="8153403" y="63501"/>
            <a:ext cx="867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a:solidFill>
                  <a:srgbClr val="000000"/>
                </a:solidFill>
                <a:cs typeface="+mn-cs"/>
              </a:rPr>
              <a:t>510</a:t>
            </a:r>
          </a:p>
        </p:txBody>
      </p:sp>
    </p:spTree>
    <p:extLst>
      <p:ext uri="{BB962C8B-B14F-4D97-AF65-F5344CB8AC3E}">
        <p14:creationId xmlns:p14="http://schemas.microsoft.com/office/powerpoint/2010/main" val="79987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32A9994-7DC2-4FAB-ACCB-6EE1BE7A9083}" type="slidenum">
              <a:rPr lang="en-US" smtClean="0"/>
              <a:pPr>
                <a:defRPr/>
              </a:pPr>
              <a:t>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9" y="702572"/>
            <a:ext cx="7920840" cy="4476524"/>
          </a:xfrm>
          <a:prstGeom prst="rect">
            <a:avLst/>
          </a:prstGeom>
        </p:spPr>
      </p:pic>
      <p:sp>
        <p:nvSpPr>
          <p:cNvPr id="4" name="TextBox 3"/>
          <p:cNvSpPr txBox="1"/>
          <p:nvPr/>
        </p:nvSpPr>
        <p:spPr>
          <a:xfrm>
            <a:off x="2232561" y="73459"/>
            <a:ext cx="1246910" cy="646331"/>
          </a:xfrm>
          <a:prstGeom prst="rect">
            <a:avLst/>
          </a:prstGeom>
          <a:solidFill>
            <a:schemeClr val="tx1"/>
          </a:solidFill>
        </p:spPr>
        <p:txBody>
          <a:bodyPr wrap="square" rtlCol="0">
            <a:spAutoFit/>
          </a:bodyPr>
          <a:lstStyle/>
          <a:p>
            <a:pPr algn="ctr"/>
            <a:r>
              <a:rPr lang="en-US" dirty="0" smtClean="0">
                <a:solidFill>
                  <a:schemeClr val="bg1"/>
                </a:solidFill>
              </a:rPr>
              <a:t>Claiming the land</a:t>
            </a:r>
            <a:endParaRPr lang="en-US" dirty="0">
              <a:solidFill>
                <a:schemeClr val="bg1"/>
              </a:solidFill>
            </a:endParaRPr>
          </a:p>
        </p:txBody>
      </p:sp>
      <p:sp>
        <p:nvSpPr>
          <p:cNvPr id="5" name="TextBox 4"/>
          <p:cNvSpPr txBox="1"/>
          <p:nvPr/>
        </p:nvSpPr>
        <p:spPr>
          <a:xfrm>
            <a:off x="3479478" y="73459"/>
            <a:ext cx="1436913" cy="646331"/>
          </a:xfrm>
          <a:prstGeom prst="rect">
            <a:avLst/>
          </a:prstGeom>
          <a:solidFill>
            <a:srgbClr val="0070C0"/>
          </a:solidFill>
        </p:spPr>
        <p:txBody>
          <a:bodyPr wrap="square" rtlCol="0">
            <a:spAutoFit/>
          </a:bodyPr>
          <a:lstStyle/>
          <a:p>
            <a:pPr algn="ctr"/>
            <a:r>
              <a:rPr lang="en-US" dirty="0" smtClean="0">
                <a:solidFill>
                  <a:schemeClr val="bg1"/>
                </a:solidFill>
              </a:rPr>
              <a:t>Conquering the land</a:t>
            </a:r>
            <a:endParaRPr lang="en-US" dirty="0">
              <a:solidFill>
                <a:schemeClr val="bg1"/>
              </a:solidFill>
            </a:endParaRPr>
          </a:p>
        </p:txBody>
      </p:sp>
      <p:sp>
        <p:nvSpPr>
          <p:cNvPr id="6" name="TextBox 5"/>
          <p:cNvSpPr txBox="1"/>
          <p:nvPr/>
        </p:nvSpPr>
        <p:spPr>
          <a:xfrm>
            <a:off x="4916387" y="73459"/>
            <a:ext cx="2042557" cy="646331"/>
          </a:xfrm>
          <a:prstGeom prst="rect">
            <a:avLst/>
          </a:prstGeom>
          <a:solidFill>
            <a:schemeClr val="tx1"/>
          </a:solidFill>
        </p:spPr>
        <p:txBody>
          <a:bodyPr wrap="square" rtlCol="0">
            <a:spAutoFit/>
          </a:bodyPr>
          <a:lstStyle/>
          <a:p>
            <a:pPr algn="ctr"/>
            <a:r>
              <a:rPr lang="en-US" dirty="0" smtClean="0">
                <a:solidFill>
                  <a:schemeClr val="bg1"/>
                </a:solidFill>
              </a:rPr>
              <a:t>Distributing</a:t>
            </a:r>
          </a:p>
          <a:p>
            <a:pPr algn="ctr"/>
            <a:r>
              <a:rPr lang="en-US" dirty="0" smtClean="0">
                <a:solidFill>
                  <a:schemeClr val="bg1"/>
                </a:solidFill>
              </a:rPr>
              <a:t> the land</a:t>
            </a:r>
            <a:endParaRPr lang="en-US" dirty="0">
              <a:solidFill>
                <a:schemeClr val="bg1"/>
              </a:solidFill>
            </a:endParaRPr>
          </a:p>
        </p:txBody>
      </p:sp>
      <p:sp>
        <p:nvSpPr>
          <p:cNvPr id="7" name="TextBox 6"/>
          <p:cNvSpPr txBox="1"/>
          <p:nvPr/>
        </p:nvSpPr>
        <p:spPr>
          <a:xfrm>
            <a:off x="6768936" y="73684"/>
            <a:ext cx="1021278" cy="646331"/>
          </a:xfrm>
          <a:prstGeom prst="rect">
            <a:avLst/>
          </a:prstGeom>
          <a:solidFill>
            <a:srgbClr val="0070C0"/>
          </a:solidFill>
        </p:spPr>
        <p:txBody>
          <a:bodyPr wrap="square" rtlCol="0">
            <a:spAutoFit/>
          </a:bodyPr>
          <a:lstStyle/>
          <a:p>
            <a:pPr algn="ctr"/>
            <a:r>
              <a:rPr lang="en-US" dirty="0" smtClean="0">
                <a:solidFill>
                  <a:schemeClr val="bg1"/>
                </a:solidFill>
              </a:rPr>
              <a:t>Living the land</a:t>
            </a:r>
            <a:endParaRPr lang="en-US" dirty="0">
              <a:solidFill>
                <a:schemeClr val="bg1"/>
              </a:solidFill>
            </a:endParaRPr>
          </a:p>
        </p:txBody>
      </p:sp>
      <p:sp>
        <p:nvSpPr>
          <p:cNvPr id="8" name="TextBox 7"/>
          <p:cNvSpPr txBox="1"/>
          <p:nvPr/>
        </p:nvSpPr>
        <p:spPr>
          <a:xfrm>
            <a:off x="7790214" y="68121"/>
            <a:ext cx="1246910" cy="646331"/>
          </a:xfrm>
          <a:prstGeom prst="rect">
            <a:avLst/>
          </a:prstGeom>
          <a:solidFill>
            <a:schemeClr val="tx1"/>
          </a:solidFill>
        </p:spPr>
        <p:txBody>
          <a:bodyPr wrap="square" rtlCol="0">
            <a:spAutoFit/>
          </a:bodyPr>
          <a:lstStyle/>
          <a:p>
            <a:pPr algn="ctr"/>
            <a:r>
              <a:rPr lang="en-US" dirty="0" smtClean="0">
                <a:solidFill>
                  <a:schemeClr val="bg1"/>
                </a:solidFill>
              </a:rPr>
              <a:t>Resting in the land</a:t>
            </a:r>
            <a:endParaRPr lang="en-US" dirty="0">
              <a:solidFill>
                <a:schemeClr val="bg1"/>
              </a:solidFill>
            </a:endParaRPr>
          </a:p>
        </p:txBody>
      </p:sp>
    </p:spTree>
    <p:extLst>
      <p:ext uri="{BB962C8B-B14F-4D97-AF65-F5344CB8AC3E}">
        <p14:creationId xmlns:p14="http://schemas.microsoft.com/office/powerpoint/2010/main" val="340354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969" y="99469"/>
            <a:ext cx="7676707" cy="952500"/>
          </a:xfrm>
        </p:spPr>
        <p:txBody>
          <a:bodyPr/>
          <a:lstStyle/>
          <a:p>
            <a:r>
              <a:rPr lang="en-US" dirty="0" smtClean="0"/>
              <a:t>Key Verses</a:t>
            </a:r>
            <a:endParaRPr lang="en-US" dirty="0"/>
          </a:p>
        </p:txBody>
      </p:sp>
      <p:sp>
        <p:nvSpPr>
          <p:cNvPr id="2" name="Slide Number Placeholder 1"/>
          <p:cNvSpPr>
            <a:spLocks noGrp="1"/>
          </p:cNvSpPr>
          <p:nvPr>
            <p:ph type="sldNum" sz="quarter" idx="4294967295"/>
          </p:nvPr>
        </p:nvSpPr>
        <p:spPr>
          <a:xfrm>
            <a:off x="8553450" y="5262563"/>
            <a:ext cx="590550" cy="304800"/>
          </a:xfrm>
        </p:spPr>
        <p:txBody>
          <a:bodyPr/>
          <a:lstStyle/>
          <a:p>
            <a:pPr>
              <a:defRPr/>
            </a:pPr>
            <a:fld id="{F32A9994-7DC2-4FAB-ACCB-6EE1BE7A9083}" type="slidenum">
              <a:rPr lang="en-US" smtClean="0"/>
              <a:pPr>
                <a:defRPr/>
              </a:pPr>
              <a:t>5</a:t>
            </a:fld>
            <a:endParaRPr lang="en-US" dirty="0"/>
          </a:p>
        </p:txBody>
      </p:sp>
      <p:sp>
        <p:nvSpPr>
          <p:cNvPr id="3" name="TextBox 2"/>
          <p:cNvSpPr txBox="1"/>
          <p:nvPr/>
        </p:nvSpPr>
        <p:spPr>
          <a:xfrm>
            <a:off x="232913" y="1173192"/>
            <a:ext cx="3355676" cy="2862322"/>
          </a:xfrm>
          <a:prstGeom prst="rect">
            <a:avLst/>
          </a:prstGeom>
          <a:noFill/>
        </p:spPr>
        <p:txBody>
          <a:bodyPr wrap="square" rtlCol="0">
            <a:spAutoFit/>
          </a:bodyPr>
          <a:lstStyle/>
          <a:p>
            <a:r>
              <a:rPr lang="en-US" b="1" dirty="0" smtClean="0"/>
              <a:t>Joshua 1:8(ESV) </a:t>
            </a:r>
            <a:r>
              <a:rPr lang="en-US" dirty="0" smtClean="0"/>
              <a:t/>
            </a:r>
            <a:br>
              <a:rPr lang="en-US" dirty="0" smtClean="0"/>
            </a:br>
            <a:r>
              <a:rPr lang="en-US" baseline="30000" dirty="0" smtClean="0"/>
              <a:t>8</a:t>
            </a:r>
            <a:r>
              <a:rPr lang="en-US" dirty="0" smtClean="0"/>
              <a:t>This Book of the Law shall not depart from your mouth, but you shall meditate on it day and night, so that you may be careful to do according to all that is written in it. </a:t>
            </a:r>
          </a:p>
          <a:p>
            <a:r>
              <a:rPr lang="en-US" b="1" u="sng" dirty="0" smtClean="0"/>
              <a:t>For</a:t>
            </a:r>
            <a:r>
              <a:rPr lang="en-US" dirty="0" smtClean="0"/>
              <a:t> then you will make your way prosperous, and then you will have good success.  </a:t>
            </a:r>
            <a:endParaRPr lang="en-US" dirty="0"/>
          </a:p>
        </p:txBody>
      </p:sp>
      <p:pic>
        <p:nvPicPr>
          <p:cNvPr id="6" name="Picture 2" descr="O:\Complete Survey of the Bible\Vibble Space\Deuteronomy-1024x763.jpg"/>
          <p:cNvPicPr>
            <a:picLocks noChangeAspect="1" noChangeArrowheads="1"/>
          </p:cNvPicPr>
          <p:nvPr/>
        </p:nvPicPr>
        <p:blipFill rotWithShape="1">
          <a:blip r:embed="rId2">
            <a:extLst>
              <a:ext uri="{28A0092B-C50C-407E-A947-70E740481C1C}">
                <a14:useLocalDpi xmlns:a14="http://schemas.microsoft.com/office/drawing/2010/main" val="0"/>
              </a:ext>
            </a:extLst>
          </a:blip>
          <a:srcRect b="18845"/>
          <a:stretch/>
        </p:blipFill>
        <p:spPr bwMode="auto">
          <a:xfrm>
            <a:off x="3761117" y="1113432"/>
            <a:ext cx="5141343"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9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2848" y="-16628"/>
            <a:ext cx="7676707" cy="952500"/>
          </a:xfrm>
        </p:spPr>
        <p:txBody>
          <a:bodyPr/>
          <a:lstStyle/>
          <a:p>
            <a:r>
              <a:rPr lang="en-US" dirty="0" smtClean="0"/>
              <a:t>Key Verses</a:t>
            </a:r>
            <a:endParaRPr lang="en-US" dirty="0"/>
          </a:p>
        </p:txBody>
      </p:sp>
      <p:sp>
        <p:nvSpPr>
          <p:cNvPr id="2" name="Slide Number Placeholder 1"/>
          <p:cNvSpPr>
            <a:spLocks noGrp="1"/>
          </p:cNvSpPr>
          <p:nvPr>
            <p:ph type="sldNum" sz="quarter" idx="4294967295"/>
          </p:nvPr>
        </p:nvSpPr>
        <p:spPr>
          <a:xfrm>
            <a:off x="8553450" y="5262563"/>
            <a:ext cx="590550" cy="304800"/>
          </a:xfrm>
        </p:spPr>
        <p:txBody>
          <a:bodyPr/>
          <a:lstStyle/>
          <a:p>
            <a:pPr>
              <a:defRPr/>
            </a:pPr>
            <a:fld id="{F32A9994-7DC2-4FAB-ACCB-6EE1BE7A9083}" type="slidenum">
              <a:rPr lang="en-US" smtClean="0">
                <a:solidFill>
                  <a:prstClr val="black">
                    <a:tint val="75000"/>
                  </a:prstClr>
                </a:solidFill>
              </a:rPr>
              <a:pPr>
                <a:defRPr/>
              </a:pPr>
              <a:t>6</a:t>
            </a:fld>
            <a:endParaRPr lang="en-US" dirty="0">
              <a:solidFill>
                <a:prstClr val="black">
                  <a:tint val="75000"/>
                </a:prstClr>
              </a:solidFill>
            </a:endParaRPr>
          </a:p>
        </p:txBody>
      </p:sp>
      <p:sp>
        <p:nvSpPr>
          <p:cNvPr id="3" name="TextBox 2"/>
          <p:cNvSpPr txBox="1"/>
          <p:nvPr/>
        </p:nvSpPr>
        <p:spPr>
          <a:xfrm>
            <a:off x="77638" y="1096804"/>
            <a:ext cx="4002655" cy="3970318"/>
          </a:xfrm>
          <a:prstGeom prst="rect">
            <a:avLst/>
          </a:prstGeom>
          <a:noFill/>
        </p:spPr>
        <p:txBody>
          <a:bodyPr wrap="square" rtlCol="0">
            <a:spAutoFit/>
          </a:bodyPr>
          <a:lstStyle/>
          <a:p>
            <a:r>
              <a:rPr lang="en-US" b="1" dirty="0" smtClean="0"/>
              <a:t>Joshua 24:14-15(ESV) </a:t>
            </a:r>
            <a:r>
              <a:rPr lang="en-US" dirty="0" smtClean="0"/>
              <a:t/>
            </a:r>
            <a:br>
              <a:rPr lang="en-US" dirty="0" smtClean="0"/>
            </a:br>
            <a:r>
              <a:rPr lang="en-US" baseline="30000" dirty="0" smtClean="0"/>
              <a:t>14</a:t>
            </a:r>
            <a:r>
              <a:rPr lang="en-US" dirty="0" smtClean="0"/>
              <a:t>“Now therefore fear the Lord and serve him in sincerity and in faithfulness. Put away the gods that your fathers served beyond the River and in Egypt, and serve the Lord.  </a:t>
            </a:r>
            <a:br>
              <a:rPr lang="en-US" dirty="0" smtClean="0"/>
            </a:br>
            <a:r>
              <a:rPr lang="en-US" baseline="30000" dirty="0" smtClean="0"/>
              <a:t>15</a:t>
            </a:r>
            <a:r>
              <a:rPr lang="en-US" dirty="0" smtClean="0"/>
              <a:t>And if it is evil in your eyes to serve the Lord, choose this day whom you will serve, whether the gods your fathers served in the region beyond the River, or the gods of the Amorites in whose land you dwell. </a:t>
            </a:r>
          </a:p>
          <a:p>
            <a:r>
              <a:rPr lang="en-US" b="1" u="sng" dirty="0" smtClean="0"/>
              <a:t>But</a:t>
            </a:r>
            <a:r>
              <a:rPr lang="en-US" dirty="0" smtClean="0"/>
              <a:t> as for me and my house, we will serve the Lord.” </a:t>
            </a:r>
            <a:r>
              <a:rPr lang="en-US" dirty="0" smtClean="0">
                <a:solidFill>
                  <a:prstClr val="black"/>
                </a:solidFill>
              </a:rPr>
              <a:t>.</a:t>
            </a:r>
            <a:r>
              <a:rPr lang="en-US" dirty="0">
                <a:solidFill>
                  <a:prstClr val="black"/>
                </a:solidFill>
              </a:rPr>
              <a:t>  </a:t>
            </a:r>
          </a:p>
        </p:txBody>
      </p:sp>
      <p:pic>
        <p:nvPicPr>
          <p:cNvPr id="125954" name="Picture 2" descr="O:\Complete Survey of the Bible\Vibble Space\Deuteronomy-1024x763.jpg"/>
          <p:cNvPicPr>
            <a:picLocks noChangeAspect="1" noChangeArrowheads="1"/>
          </p:cNvPicPr>
          <p:nvPr/>
        </p:nvPicPr>
        <p:blipFill rotWithShape="1">
          <a:blip r:embed="rId2">
            <a:extLst>
              <a:ext uri="{28A0092B-C50C-407E-A947-70E740481C1C}">
                <a14:useLocalDpi xmlns:a14="http://schemas.microsoft.com/office/drawing/2010/main" val="0"/>
              </a:ext>
            </a:extLst>
          </a:blip>
          <a:srcRect b="18845"/>
          <a:stretch/>
        </p:blipFill>
        <p:spPr bwMode="auto">
          <a:xfrm>
            <a:off x="4002657" y="1113432"/>
            <a:ext cx="5141343"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7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1000125" y="228865"/>
            <a:ext cx="7686675" cy="952500"/>
          </a:xfrm>
        </p:spPr>
        <p:txBody>
          <a:bodyPr/>
          <a:lstStyle/>
          <a:p>
            <a:r>
              <a:rPr lang="en-US" altLang="en-US" smtClean="0">
                <a:latin typeface="Arial" pitchFamily="34" charset="0"/>
                <a:cs typeface="Arial" pitchFamily="34" charset="0"/>
              </a:rPr>
              <a:t>God's fulfillment of the land promise</a:t>
            </a:r>
            <a:endParaRPr lang="en-US" altLang="en-US" smtClean="0"/>
          </a:p>
        </p:txBody>
      </p:sp>
      <p:sp>
        <p:nvSpPr>
          <p:cNvPr id="33796" name="TextBox 3"/>
          <p:cNvSpPr txBox="1">
            <a:spLocks noChangeArrowheads="1"/>
          </p:cNvSpPr>
          <p:nvPr/>
        </p:nvSpPr>
        <p:spPr bwMode="auto">
          <a:xfrm>
            <a:off x="1871672" y="1346733"/>
            <a:ext cx="6378575" cy="3170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Genesis 12:1-3(ESV) </a:t>
            </a:r>
            <a:r>
              <a:rPr lang="en-US" altLang="en-US" sz="2000"/>
              <a:t/>
            </a:r>
            <a:br>
              <a:rPr lang="en-US" altLang="en-US" sz="2000"/>
            </a:br>
            <a:r>
              <a:rPr lang="en-US" altLang="en-US" sz="2000" baseline="30000"/>
              <a:t>1</a:t>
            </a:r>
            <a:r>
              <a:rPr lang="en-US" altLang="en-US" sz="2000"/>
              <a:t>Now the Lord said to Abram, “Go from your country and your kindred and your father’s house </a:t>
            </a:r>
          </a:p>
          <a:p>
            <a:pPr eaLnBrk="1" hangingPunct="1"/>
            <a:r>
              <a:rPr lang="en-US" altLang="en-US" sz="2000" u="sng">
                <a:solidFill>
                  <a:srgbClr val="002060"/>
                </a:solidFill>
              </a:rPr>
              <a:t>to the land that I will show you</a:t>
            </a:r>
            <a:r>
              <a:rPr lang="en-US" altLang="en-US" sz="2000">
                <a:solidFill>
                  <a:srgbClr val="002060"/>
                </a:solidFill>
              </a:rPr>
              <a:t>. </a:t>
            </a:r>
            <a:r>
              <a:rPr lang="en-US" altLang="en-US" sz="2000"/>
              <a:t> </a:t>
            </a:r>
          </a:p>
          <a:p>
            <a:pPr eaLnBrk="1" hangingPunct="1"/>
            <a:r>
              <a:rPr lang="en-US" altLang="en-US" sz="2000" u="sng" baseline="30000">
                <a:solidFill>
                  <a:srgbClr val="002060"/>
                </a:solidFill>
              </a:rPr>
              <a:t>2</a:t>
            </a:r>
            <a:r>
              <a:rPr lang="en-US" altLang="en-US" sz="2000" u="sng">
                <a:solidFill>
                  <a:srgbClr val="002060"/>
                </a:solidFill>
              </a:rPr>
              <a:t>And I will make of you a great nation</a:t>
            </a:r>
            <a:r>
              <a:rPr lang="en-US" altLang="en-US" sz="2000"/>
              <a:t>, </a:t>
            </a:r>
          </a:p>
          <a:p>
            <a:pPr eaLnBrk="1" hangingPunct="1"/>
            <a:r>
              <a:rPr lang="en-US" altLang="en-US" sz="2000"/>
              <a:t>and I will bless you and make your name great, so that you will be a blessing. </a:t>
            </a:r>
            <a:r>
              <a:rPr lang="en-US" altLang="en-US" sz="2000" baseline="30000"/>
              <a:t>3</a:t>
            </a:r>
            <a:r>
              <a:rPr lang="en-US" altLang="en-US" sz="2000"/>
              <a:t>I will bless those who bless you, and him who dishonors you I will curse, and </a:t>
            </a:r>
          </a:p>
          <a:p>
            <a:pPr eaLnBrk="1" hangingPunct="1"/>
            <a:r>
              <a:rPr lang="en-US" altLang="en-US" sz="2000" u="sng">
                <a:solidFill>
                  <a:srgbClr val="002060"/>
                </a:solidFill>
              </a:rPr>
              <a:t>in you all the families of the earth shall be blessed.”</a:t>
            </a:r>
            <a:endParaRPr lang="en-US" altLang="en-US" sz="2000">
              <a:solidFill>
                <a:srgbClr val="002060"/>
              </a:solidFill>
            </a:endParaRPr>
          </a:p>
          <a:p>
            <a:pPr eaLnBrk="1" hangingPunct="1"/>
            <a:r>
              <a:rPr lang="en-US" altLang="en-US" sz="2000"/>
              <a:t> </a:t>
            </a:r>
          </a:p>
        </p:txBody>
      </p:sp>
      <p:sp>
        <p:nvSpPr>
          <p:cNvPr id="5" name="Right Arrow 4"/>
          <p:cNvSpPr/>
          <p:nvPr/>
        </p:nvSpPr>
        <p:spPr>
          <a:xfrm>
            <a:off x="1344622" y="2686111"/>
            <a:ext cx="454025" cy="1243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8" name="TextBox 5"/>
          <p:cNvSpPr txBox="1">
            <a:spLocks noChangeArrowheads="1"/>
          </p:cNvSpPr>
          <p:nvPr/>
        </p:nvSpPr>
        <p:spPr bwMode="auto">
          <a:xfrm>
            <a:off x="531822" y="254823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Egypt</a:t>
            </a:r>
          </a:p>
        </p:txBody>
      </p:sp>
      <p:sp>
        <p:nvSpPr>
          <p:cNvPr id="33799" name="TextBox 6"/>
          <p:cNvSpPr txBox="1">
            <a:spLocks noChangeArrowheads="1"/>
          </p:cNvSpPr>
          <p:nvPr/>
        </p:nvSpPr>
        <p:spPr bwMode="auto">
          <a:xfrm>
            <a:off x="389948" y="1810508"/>
            <a:ext cx="11240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Book of </a:t>
            </a:r>
          </a:p>
          <a:p>
            <a:pPr eaLnBrk="1" hangingPunct="1"/>
            <a:r>
              <a:rPr lang="en-US" altLang="en-US" sz="2000" dirty="0"/>
              <a:t>Joshua</a:t>
            </a:r>
          </a:p>
        </p:txBody>
      </p:sp>
      <p:sp>
        <p:nvSpPr>
          <p:cNvPr id="8" name="Right Arrow 7"/>
          <p:cNvSpPr/>
          <p:nvPr/>
        </p:nvSpPr>
        <p:spPr>
          <a:xfrm rot="1397246">
            <a:off x="1401772" y="2159000"/>
            <a:ext cx="452437" cy="1256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1447062" y="3951671"/>
            <a:ext cx="452437" cy="1243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9"/>
          <p:cNvSpPr txBox="1">
            <a:spLocks noChangeArrowheads="1"/>
          </p:cNvSpPr>
          <p:nvPr/>
        </p:nvSpPr>
        <p:spPr bwMode="auto">
          <a:xfrm>
            <a:off x="652472" y="3778839"/>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dirty="0"/>
              <a:t>Jesus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427" y="4"/>
            <a:ext cx="6985581" cy="519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TextBox 5"/>
          <p:cNvSpPr txBox="1">
            <a:spLocks noChangeArrowheads="1"/>
          </p:cNvSpPr>
          <p:nvPr/>
        </p:nvSpPr>
        <p:spPr bwMode="auto">
          <a:xfrm>
            <a:off x="145477" y="1132991"/>
            <a:ext cx="2020891"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Sojourners in the land</a:t>
            </a:r>
          </a:p>
        </p:txBody>
      </p:sp>
      <p:sp>
        <p:nvSpPr>
          <p:cNvPr id="34823" name="TextBox 6"/>
          <p:cNvSpPr txBox="1">
            <a:spLocks noChangeArrowheads="1"/>
          </p:cNvSpPr>
          <p:nvPr/>
        </p:nvSpPr>
        <p:spPr bwMode="auto">
          <a:xfrm>
            <a:off x="147057" y="1831982"/>
            <a:ext cx="202009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Conquest of the land</a:t>
            </a:r>
          </a:p>
        </p:txBody>
      </p:sp>
      <p:sp>
        <p:nvSpPr>
          <p:cNvPr id="34824" name="TextBox 7"/>
          <p:cNvSpPr txBox="1">
            <a:spLocks noChangeArrowheads="1"/>
          </p:cNvSpPr>
          <p:nvPr/>
        </p:nvSpPr>
        <p:spPr bwMode="auto">
          <a:xfrm>
            <a:off x="162941" y="2623352"/>
            <a:ext cx="2012125"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Living in the land</a:t>
            </a:r>
          </a:p>
        </p:txBody>
      </p:sp>
      <p:sp>
        <p:nvSpPr>
          <p:cNvPr id="34825" name="TextBox 8"/>
          <p:cNvSpPr txBox="1">
            <a:spLocks noChangeArrowheads="1"/>
          </p:cNvSpPr>
          <p:nvPr/>
        </p:nvSpPr>
        <p:spPr bwMode="auto">
          <a:xfrm>
            <a:off x="135946" y="3102729"/>
            <a:ext cx="202567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Taken from the land</a:t>
            </a:r>
          </a:p>
        </p:txBody>
      </p:sp>
      <p:sp>
        <p:nvSpPr>
          <p:cNvPr id="34826" name="TextBox 9"/>
          <p:cNvSpPr txBox="1">
            <a:spLocks noChangeArrowheads="1"/>
          </p:cNvSpPr>
          <p:nvPr/>
        </p:nvSpPr>
        <p:spPr bwMode="auto">
          <a:xfrm>
            <a:off x="139125" y="3776094"/>
            <a:ext cx="2024079"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Remnant returns to the land</a:t>
            </a:r>
          </a:p>
        </p:txBody>
      </p:sp>
      <p:sp>
        <p:nvSpPr>
          <p:cNvPr id="13" name="TextBox 9"/>
          <p:cNvSpPr txBox="1">
            <a:spLocks noChangeArrowheads="1"/>
          </p:cNvSpPr>
          <p:nvPr/>
        </p:nvSpPr>
        <p:spPr bwMode="auto">
          <a:xfrm>
            <a:off x="135954" y="4476998"/>
            <a:ext cx="202407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t>Christ comes</a:t>
            </a:r>
            <a:endParaRPr lang="en-US" altLang="en-US" dirty="0"/>
          </a:p>
        </p:txBody>
      </p:sp>
      <p:sp>
        <p:nvSpPr>
          <p:cNvPr id="34818" name="Title 1"/>
          <p:cNvSpPr>
            <a:spLocks noGrp="1"/>
          </p:cNvSpPr>
          <p:nvPr>
            <p:ph type="title"/>
          </p:nvPr>
        </p:nvSpPr>
        <p:spPr>
          <a:xfrm>
            <a:off x="5969482" y="0"/>
            <a:ext cx="3174521" cy="715992"/>
          </a:xfrm>
        </p:spPr>
        <p:txBody>
          <a:bodyPr/>
          <a:lstStyle/>
          <a:p>
            <a:r>
              <a:rPr lang="en-US" altLang="en-US" sz="3600" dirty="0" smtClean="0"/>
              <a:t>Promised Land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09650" y="228865"/>
            <a:ext cx="7677150" cy="952500"/>
          </a:xfrm>
        </p:spPr>
        <p:txBody>
          <a:bodyPr/>
          <a:lstStyle/>
          <a:p>
            <a:r>
              <a:rPr lang="en-US" altLang="en-US" dirty="0" smtClean="0"/>
              <a:t>Worksheets in Back of Folder</a:t>
            </a:r>
            <a:endParaRPr lang="en-US" altLang="en-US" dirty="0" smtClean="0"/>
          </a:p>
        </p:txBody>
      </p:sp>
      <p:sp>
        <p:nvSpPr>
          <p:cNvPr id="3" name="Slide Number Placeholder 2"/>
          <p:cNvSpPr>
            <a:spLocks noGrp="1"/>
          </p:cNvSpPr>
          <p:nvPr>
            <p:ph type="sldNum" sz="quarter" idx="4294967295"/>
          </p:nvPr>
        </p:nvSpPr>
        <p:spPr>
          <a:xfrm>
            <a:off x="5401469" y="5262567"/>
            <a:ext cx="2133600" cy="304271"/>
          </a:xfrm>
        </p:spPr>
        <p:txBody>
          <a:bodyPr/>
          <a:lstStyle/>
          <a:p>
            <a:pPr>
              <a:defRPr/>
            </a:pPr>
            <a:fld id="{B96A7B0A-80A0-4F5B-B83A-38B2E68A4D4C}" type="slidenum">
              <a:rPr lang="en-US" smtClean="0"/>
              <a:pPr>
                <a:defRPr/>
              </a:pPr>
              <a:t>9</a:t>
            </a:fld>
            <a:endParaRPr lang="en-US"/>
          </a:p>
        </p:txBody>
      </p:sp>
      <p:sp>
        <p:nvSpPr>
          <p:cNvPr id="35844" name="TextBox 3"/>
          <p:cNvSpPr txBox="1">
            <a:spLocks noChangeArrowheads="1"/>
          </p:cNvSpPr>
          <p:nvPr/>
        </p:nvSpPr>
        <p:spPr bwMode="auto">
          <a:xfrm>
            <a:off x="1635584" y="1453352"/>
            <a:ext cx="7235507" cy="34163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Calibri" pitchFamily="34" charset="0"/>
              <a:buAutoNum type="arabicPeriod"/>
            </a:pPr>
            <a:r>
              <a:rPr lang="en-US" altLang="en-US" sz="2400" dirty="0" smtClean="0"/>
              <a:t>Conquest </a:t>
            </a:r>
            <a:r>
              <a:rPr lang="en-US" altLang="en-US" sz="2400" dirty="0"/>
              <a:t>Worksheet</a:t>
            </a:r>
          </a:p>
          <a:p>
            <a:pPr lvl="1" eaLnBrk="1" hangingPunct="1">
              <a:buFont typeface="Arial" pitchFamily="34" charset="0"/>
              <a:buChar char="•"/>
            </a:pPr>
            <a:r>
              <a:rPr lang="en-US" altLang="en-US" sz="2400" dirty="0"/>
              <a:t>Learn about God’s fulfillment of Land Promise</a:t>
            </a:r>
          </a:p>
          <a:p>
            <a:pPr lvl="1" eaLnBrk="1" hangingPunct="1">
              <a:buFont typeface="Arial" pitchFamily="34" charset="0"/>
              <a:buChar char="•"/>
            </a:pPr>
            <a:r>
              <a:rPr lang="en-US" altLang="en-US" sz="2400" dirty="0"/>
              <a:t>Better Understanding of Conquest  </a:t>
            </a:r>
            <a:endParaRPr lang="en-US" altLang="en-US" sz="2400" dirty="0" smtClean="0"/>
          </a:p>
          <a:p>
            <a:pPr eaLnBrk="1" hangingPunct="1">
              <a:buFontTx/>
              <a:buAutoNum type="arabicPeriod"/>
            </a:pPr>
            <a:r>
              <a:rPr lang="en-US" altLang="en-US" sz="2400" dirty="0" smtClean="0"/>
              <a:t>Cities &amp; Kings Defeated </a:t>
            </a:r>
          </a:p>
          <a:p>
            <a:pPr lvl="1" eaLnBrk="1" hangingPunct="1">
              <a:buFont typeface="Arial" pitchFamily="34" charset="0"/>
              <a:buChar char="•"/>
            </a:pPr>
            <a:r>
              <a:rPr lang="en-US" altLang="en-US" sz="2400" dirty="0" smtClean="0"/>
              <a:t>Fulfillment of land promise</a:t>
            </a:r>
          </a:p>
          <a:p>
            <a:pPr lvl="1" eaLnBrk="1" hangingPunct="1">
              <a:buFont typeface="Arial" pitchFamily="34" charset="0"/>
              <a:buChar char="•"/>
            </a:pPr>
            <a:r>
              <a:rPr lang="en-US" altLang="en-US" sz="2400" dirty="0" smtClean="0"/>
              <a:t>Allotment of land exercise</a:t>
            </a:r>
          </a:p>
          <a:p>
            <a:pPr lvl="1" eaLnBrk="1" hangingPunct="1">
              <a:buFont typeface="Arial" pitchFamily="34" charset="0"/>
              <a:buChar char="•"/>
            </a:pPr>
            <a:r>
              <a:rPr lang="en-US" altLang="en-US" sz="2400" dirty="0" smtClean="0"/>
              <a:t>Better Understanding of Conquest</a:t>
            </a:r>
          </a:p>
          <a:p>
            <a:pPr lvl="1" eaLnBrk="1" hangingPunct="1">
              <a:buFont typeface="Arial" pitchFamily="34" charset="0"/>
              <a:buChar char="•"/>
            </a:pPr>
            <a:r>
              <a:rPr lang="en-US" altLang="en-US" sz="2400" dirty="0" smtClean="0"/>
              <a:t>Nations/people conquered</a:t>
            </a:r>
          </a:p>
          <a:p>
            <a:pPr lvl="1" eaLnBrk="1" hangingPunct="1">
              <a:buFont typeface="Arial" pitchFamily="34" charset="0"/>
              <a:buChar char="•"/>
            </a:pPr>
            <a:endParaRPr lang="en-US"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3460</TotalTime>
  <Words>1658</Words>
  <Application>Microsoft Office PowerPoint</Application>
  <PresentationFormat>On-screen Show (16:10)</PresentationFormat>
  <Paragraphs>346</Paragraphs>
  <Slides>36</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36</vt:i4>
      </vt:variant>
    </vt:vector>
  </HeadingPairs>
  <TitlesOfParts>
    <vt:vector size="52" baseType="lpstr">
      <vt:lpstr>Arial</vt:lpstr>
      <vt:lpstr>Calibri</vt:lpstr>
      <vt:lpstr>Times New Roman</vt:lpstr>
      <vt:lpstr>Wingdings</vt:lpstr>
      <vt:lpstr>Tahoma</vt:lpstr>
      <vt:lpstr>Comic Sans MS</vt:lpstr>
      <vt:lpstr>BookAntiqua</vt:lpstr>
      <vt:lpstr>Zurich BlkEx BT</vt:lpstr>
      <vt:lpstr>Verdana</vt:lpstr>
      <vt:lpstr>Tempus Sans ITC</vt:lpstr>
      <vt:lpstr>Futura Md BT</vt:lpstr>
      <vt:lpstr>Office Theme</vt:lpstr>
      <vt:lpstr>Default Design</vt:lpstr>
      <vt:lpstr>Expedition</vt:lpstr>
      <vt:lpstr>1_Default Design</vt:lpstr>
      <vt:lpstr>2_Default Design</vt:lpstr>
      <vt:lpstr>PowerPoint Presentation</vt:lpstr>
      <vt:lpstr>Pre-Class Questions</vt:lpstr>
      <vt:lpstr>PowerPoint Presentation</vt:lpstr>
      <vt:lpstr>PowerPoint Presentation</vt:lpstr>
      <vt:lpstr>Key Verses</vt:lpstr>
      <vt:lpstr>Key Verses</vt:lpstr>
      <vt:lpstr>God's fulfillment of the land promise</vt:lpstr>
      <vt:lpstr>Promised Land</vt:lpstr>
      <vt:lpstr>Worksheets in Back of Folder</vt:lpstr>
      <vt:lpstr>Conquest of Canaan</vt:lpstr>
      <vt:lpstr>Conquest of Canaan</vt:lpstr>
      <vt:lpstr>Conquest of Canaan</vt:lpstr>
      <vt:lpstr>Conquest of Canaan</vt:lpstr>
      <vt:lpstr>PowerPoint Presentation</vt:lpstr>
      <vt:lpstr>PowerPoint Presentation</vt:lpstr>
      <vt:lpstr>Serving the Lord in the days of Joshua</vt:lpstr>
      <vt:lpstr>Character of Joshua</vt:lpstr>
      <vt:lpstr>PowerPoint Presentation</vt:lpstr>
      <vt:lpstr>Geography of the Conquest</vt:lpstr>
      <vt:lpstr>PowerPoint Presentation</vt:lpstr>
      <vt:lpstr>PowerPoint Presentation</vt:lpstr>
      <vt:lpstr>Ranking the Impossible</vt:lpstr>
      <vt:lpstr>Archaeology Can Only See Physical Things of the Bible</vt:lpstr>
      <vt:lpstr>Archaeology of the Conquest</vt:lpstr>
      <vt:lpstr>Archaeology of the Conquest</vt:lpstr>
      <vt:lpstr>PowerPoint Presentation</vt:lpstr>
      <vt:lpstr>Inerrancy of the Scriptures</vt:lpstr>
      <vt:lpstr>Be ready to give a defense of the Conquest of Canaan </vt:lpstr>
      <vt:lpstr>PowerPoint Presentation</vt:lpstr>
      <vt:lpstr>Joshua’s Promised Land  not the Rest</vt:lpstr>
      <vt:lpstr>1 – On Jordan’s Stormy Banks</vt:lpstr>
      <vt:lpstr>c – On Jordan’s Stormy Banks</vt:lpstr>
      <vt:lpstr>c – On Jordan’s Stormy Banks</vt:lpstr>
      <vt:lpstr>1 - On Jordan’s Stormy Banks</vt:lpstr>
      <vt:lpstr>c - On Jordan’s Stormy Banks</vt:lpstr>
      <vt:lpstr>c - On Jordan’s Stormy Banks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Adrienne</dc:creator>
  <cp:lastModifiedBy>Danny Haynes</cp:lastModifiedBy>
  <cp:revision>52</cp:revision>
  <dcterms:created xsi:type="dcterms:W3CDTF">2010-03-31T22:52:17Z</dcterms:created>
  <dcterms:modified xsi:type="dcterms:W3CDTF">2015-01-04T12:20:04Z</dcterms:modified>
</cp:coreProperties>
</file>