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802" r:id="rId3"/>
    <p:sldMasterId id="2147483814" r:id="rId4"/>
    <p:sldMasterId id="2147483826" r:id="rId5"/>
    <p:sldMasterId id="2147483838" r:id="rId6"/>
    <p:sldMasterId id="2147483850" r:id="rId7"/>
    <p:sldMasterId id="2147483862" r:id="rId8"/>
  </p:sldMasterIdLst>
  <p:notesMasterIdLst>
    <p:notesMasterId r:id="rId53"/>
  </p:notesMasterIdLst>
  <p:handoutMasterIdLst>
    <p:handoutMasterId r:id="rId54"/>
  </p:handoutMasterIdLst>
  <p:sldIdLst>
    <p:sldId id="271" r:id="rId9"/>
    <p:sldId id="313" r:id="rId10"/>
    <p:sldId id="314" r:id="rId11"/>
    <p:sldId id="322" r:id="rId12"/>
    <p:sldId id="316" r:id="rId13"/>
    <p:sldId id="323" r:id="rId14"/>
    <p:sldId id="326" r:id="rId15"/>
    <p:sldId id="276" r:id="rId16"/>
    <p:sldId id="324" r:id="rId17"/>
    <p:sldId id="297" r:id="rId18"/>
    <p:sldId id="278" r:id="rId19"/>
    <p:sldId id="303" r:id="rId20"/>
    <p:sldId id="304" r:id="rId21"/>
    <p:sldId id="298" r:id="rId22"/>
    <p:sldId id="301" r:id="rId23"/>
    <p:sldId id="302" r:id="rId24"/>
    <p:sldId id="312" r:id="rId25"/>
    <p:sldId id="296" r:id="rId26"/>
    <p:sldId id="325" r:id="rId27"/>
    <p:sldId id="318" r:id="rId28"/>
    <p:sldId id="328" r:id="rId29"/>
    <p:sldId id="329" r:id="rId30"/>
    <p:sldId id="307" r:id="rId31"/>
    <p:sldId id="330" r:id="rId32"/>
    <p:sldId id="305" r:id="rId33"/>
    <p:sldId id="331" r:id="rId34"/>
    <p:sldId id="310" r:id="rId35"/>
    <p:sldId id="332" r:id="rId36"/>
    <p:sldId id="334" r:id="rId37"/>
    <p:sldId id="308" r:id="rId38"/>
    <p:sldId id="309" r:id="rId39"/>
    <p:sldId id="335" r:id="rId40"/>
    <p:sldId id="339" r:id="rId41"/>
    <p:sldId id="291" r:id="rId42"/>
    <p:sldId id="336" r:id="rId43"/>
    <p:sldId id="337" r:id="rId44"/>
    <p:sldId id="338" r:id="rId45"/>
    <p:sldId id="311" r:id="rId46"/>
    <p:sldId id="292" r:id="rId47"/>
    <p:sldId id="317" r:id="rId48"/>
    <p:sldId id="319" r:id="rId49"/>
    <p:sldId id="320" r:id="rId50"/>
    <p:sldId id="321" r:id="rId51"/>
    <p:sldId id="327" r:id="rId52"/>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90251" autoAdjust="0"/>
  </p:normalViewPr>
  <p:slideViewPr>
    <p:cSldViewPr snapToGrid="0">
      <p:cViewPr>
        <p:scale>
          <a:sx n="110" d="100"/>
          <a:sy n="110" d="100"/>
        </p:scale>
        <p:origin x="-2430" y="-624"/>
      </p:cViewPr>
      <p:guideLst>
        <p:guide orient="horz" pos="180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lt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F0CB3438-071F-41CF-AE46-EB5D159F5DF6}" type="datetimeFigureOut">
              <a:rPr lang="en-US" altLang="en-US"/>
              <a:pPr/>
              <a:t>1/14/2015</a:t>
            </a:fld>
            <a:endParaRPr lang="en-US" alt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lt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EA5F0FF4-5061-4C07-AB90-AB706F2E60A8}" type="slidenum">
              <a:rPr lang="en-US" altLang="en-US"/>
              <a:pPr/>
              <a:t>‹#›</a:t>
            </a:fld>
            <a:endParaRPr lang="en-US" altLang="en-US"/>
          </a:p>
        </p:txBody>
      </p:sp>
    </p:spTree>
    <p:extLst>
      <p:ext uri="{BB962C8B-B14F-4D97-AF65-F5344CB8AC3E}">
        <p14:creationId xmlns:p14="http://schemas.microsoft.com/office/powerpoint/2010/main" val="2168105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6689DA9-12F7-4463-990F-AAAA34C6430C}" type="datetimeFigureOut">
              <a:rPr lang="en-US" altLang="en-US"/>
              <a:pPr/>
              <a:t>1/14/2015</a:t>
            </a:fld>
            <a:endParaRPr lang="en-US" alt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D6BFB36-BD2F-474F-AD8A-C70762EC93B9}" type="slidenum">
              <a:rPr lang="en-US" altLang="en-US"/>
              <a:pPr/>
              <a:t>‹#›</a:t>
            </a:fld>
            <a:endParaRPr lang="en-US" altLang="en-US"/>
          </a:p>
        </p:txBody>
      </p:sp>
    </p:spTree>
    <p:extLst>
      <p:ext uri="{BB962C8B-B14F-4D97-AF65-F5344CB8AC3E}">
        <p14:creationId xmlns:p14="http://schemas.microsoft.com/office/powerpoint/2010/main" val="3801712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smtClean="0"/>
          </a:p>
          <a:p>
            <a:r>
              <a:rPr lang="en-US" dirty="0" smtClean="0"/>
              <a:t>Joshua 3:15-17(ESV) </a:t>
            </a:r>
          </a:p>
          <a:p>
            <a:r>
              <a:rPr lang="en-US" dirty="0" smtClean="0"/>
              <a:t>15 and as soon as those bearing the ark had come as far as the Jordan, and the feet of the priests bearing the ark were dipped in the brink of the water (now the Jordan overflows all its banks throughout the time of harvest),  </a:t>
            </a:r>
          </a:p>
          <a:p>
            <a:r>
              <a:rPr lang="en-US" dirty="0" smtClean="0"/>
              <a:t>16 the waters coming down from above stood and rose up in a heap very far away, at Adam, the city that is beside </a:t>
            </a:r>
            <a:r>
              <a:rPr lang="en-US" dirty="0" err="1" smtClean="0"/>
              <a:t>Zarethan</a:t>
            </a:r>
            <a:r>
              <a:rPr lang="en-US" dirty="0" smtClean="0"/>
              <a:t>, and those flowing down toward the Sea of the </a:t>
            </a:r>
            <a:r>
              <a:rPr lang="en-US" dirty="0" err="1" smtClean="0"/>
              <a:t>Arabah</a:t>
            </a:r>
            <a:r>
              <a:rPr lang="en-US" dirty="0" smtClean="0"/>
              <a:t>, the Salt Sea, were completely cut off. And the people passed over opposite Jericho.  </a:t>
            </a:r>
          </a:p>
          <a:p>
            <a:r>
              <a:rPr lang="en-US" dirty="0" smtClean="0"/>
              <a:t>17 Now the priests bearing the ark of the covenant of the Lord stood firmly on dry ground in the midst of the Jordan, and all Israel was passing over on dry ground until all the nation finished passing over the Jordan. </a:t>
            </a:r>
            <a:endParaRPr lang="en-US" dirty="0"/>
          </a:p>
        </p:txBody>
      </p:sp>
      <p:sp>
        <p:nvSpPr>
          <p:cNvPr id="4" name="Slide Number Placeholder 3"/>
          <p:cNvSpPr>
            <a:spLocks noGrp="1"/>
          </p:cNvSpPr>
          <p:nvPr>
            <p:ph type="sldNum" sz="quarter" idx="10"/>
          </p:nvPr>
        </p:nvSpPr>
        <p:spPr/>
        <p:txBody>
          <a:bodyPr/>
          <a:lstStyle/>
          <a:p>
            <a:fld id="{3D6BFB36-BD2F-474F-AD8A-C70762EC93B9}" type="slidenum">
              <a:rPr lang="en-US" altLang="en-US" smtClean="0"/>
              <a:pPr/>
              <a:t>24</a:t>
            </a:fld>
            <a:endParaRPr lang="en-US" altLang="en-US"/>
          </a:p>
        </p:txBody>
      </p:sp>
    </p:spTree>
    <p:extLst>
      <p:ext uri="{BB962C8B-B14F-4D97-AF65-F5344CB8AC3E}">
        <p14:creationId xmlns:p14="http://schemas.microsoft.com/office/powerpoint/2010/main" val="3115258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4"/>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272182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183746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2934278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0761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6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2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31"/>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769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75305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777090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02052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327"/>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587"/>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13545020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87"/>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89401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1493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57"/>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18"/>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426"/>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723790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339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3859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3117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4703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59"/>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20"/>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28"/>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6370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450455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299045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19098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324"/>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584"/>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338585332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84"/>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334035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1265945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42780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7221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5582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7819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191CAE-49C2-4483-90BD-E8144BC6E1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030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51"/>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12"/>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15"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20"/>
            <a:ext cx="590550" cy="304271"/>
          </a:xfrm>
          <a:prstGeom prst="rect">
            <a:avLst/>
          </a:prstGeom>
        </p:spPr>
        <p:txBody>
          <a:bodyPr anchor="ctr"/>
          <a:lstStyle>
            <a:lvl1pPr>
              <a:defRPr sz="1400"/>
            </a:lvl1pPr>
          </a:lstStyle>
          <a:p>
            <a:pPr algn="r" fontAlgn="auto">
              <a:spcBef>
                <a:spcPts val="0"/>
              </a:spcBef>
              <a:spcAft>
                <a:spcPts val="0"/>
              </a:spcAft>
              <a:defRPr/>
            </a:pPr>
            <a:fld id="{30A0CE00-4F85-4BFB-8438-9AD896449769}" type="slidenum">
              <a:rPr lang="en-US" smtClean="0">
                <a:solidFill>
                  <a:prstClr val="black">
                    <a:tint val="75000"/>
                  </a:prstClr>
                </a:solidFill>
                <a:latin typeface="Calibri"/>
                <a:cs typeface="+mn-cs"/>
              </a:rPr>
              <a:pPr algn="r" fontAlgn="auto">
                <a:spcBef>
                  <a:spcPts val="0"/>
                </a:spcBef>
                <a:spcAft>
                  <a:spcPts val="0"/>
                </a:spcAft>
                <a:defRPr/>
              </a:pPr>
              <a:t>‹#›</a:t>
            </a:fld>
            <a:endParaRPr lang="en-US" dirty="0">
              <a:solidFill>
                <a:prstClr val="black">
                  <a:tint val="75000"/>
                </a:prstClr>
              </a:solidFill>
              <a:latin typeface="Calibri"/>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E62EC42A-F46D-4CE5-A791-F936D65684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3355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535499-DBC5-4022-BD38-B7BD3F7263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5217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CCAE7D-898A-469E-B2B6-655A648965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821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92E51CB-D19B-4A28-BD74-7195E00D15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1974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316"/>
            <a:ext cx="2133600" cy="304271"/>
          </a:xfrm>
          <a:prstGeom prst="rect">
            <a:avLst/>
          </a:prstGeom>
        </p:spPr>
        <p:txBody>
          <a:bodyPr anchor="ctr"/>
          <a:lstStyle>
            <a:lvl1pPr>
              <a:defRPr/>
            </a:lvl1pPr>
          </a:lstStyle>
          <a:p>
            <a:pPr algn="r" fontAlgn="auto">
              <a:spcBef>
                <a:spcPts val="0"/>
              </a:spcBef>
              <a:spcAft>
                <a:spcPts val="0"/>
              </a:spcAft>
              <a:defRPr/>
            </a:pPr>
            <a:fld id="{C560FE19-C8CF-4452-8D13-B31E958131A0}" type="slidenum">
              <a:rPr lang="en-US" sz="1200" smtClean="0">
                <a:solidFill>
                  <a:prstClr val="black">
                    <a:tint val="75000"/>
                  </a:prstClr>
                </a:solidFill>
                <a:latin typeface="Calibri"/>
                <a:cs typeface="+mn-cs"/>
              </a:rPr>
              <a:pPr algn="r" fontAlgn="auto">
                <a:spcBef>
                  <a:spcPts val="0"/>
                </a:spcBef>
                <a:spcAft>
                  <a:spcPts val="0"/>
                </a:spcAft>
                <a:defRPr/>
              </a:pPr>
              <a:t>‹#›</a:t>
            </a:fld>
            <a:endParaRPr lang="en-US" sz="1200">
              <a:solidFill>
                <a:prstClr val="black">
                  <a:tint val="75000"/>
                </a:prstClr>
              </a:solidFill>
              <a:latin typeface="Calibri"/>
              <a:cs typeface="+mn-cs"/>
            </a:endParaRPr>
          </a:p>
        </p:txBody>
      </p:sp>
      <p:sp>
        <p:nvSpPr>
          <p:cNvPr id="20" name="Slide Number Placeholder 5"/>
          <p:cNvSpPr txBox="1">
            <a:spLocks/>
          </p:cNvSpPr>
          <p:nvPr userDrawn="1"/>
        </p:nvSpPr>
        <p:spPr>
          <a:xfrm>
            <a:off x="7823200" y="5262576"/>
            <a:ext cx="590550" cy="304271"/>
          </a:xfrm>
          <a:prstGeom prst="rect">
            <a:avLst/>
          </a:prstGeom>
        </p:spPr>
        <p:txBody>
          <a:bodyPr anchor="ctr"/>
          <a:lstStyle>
            <a:lvl1pPr>
              <a:defRPr sz="1400"/>
            </a:lvl1pPr>
          </a:lstStyle>
          <a:p>
            <a:pPr algn="r" fontAlgn="auto">
              <a:spcBef>
                <a:spcPts val="0"/>
              </a:spcBef>
              <a:spcAft>
                <a:spcPts val="0"/>
              </a:spcAft>
              <a:defRPr/>
            </a:pPr>
            <a:fld id="{17498A00-C214-4FF7-8562-B52A80F6791A}" type="slidenum">
              <a:rPr lang="en-US" smtClean="0">
                <a:solidFill>
                  <a:prstClr val="black">
                    <a:tint val="75000"/>
                  </a:prstClr>
                </a:solidFill>
                <a:latin typeface="Calibri"/>
                <a:cs typeface="+mn-cs"/>
              </a:rPr>
              <a:pPr algn="r" fontAlgn="auto">
                <a:spcBef>
                  <a:spcPts val="0"/>
                </a:spcBef>
                <a:spcAft>
                  <a:spcPts val="0"/>
                </a:spcAft>
                <a:defRPr/>
              </a:pPr>
              <a:t>‹#›</a:t>
            </a:fld>
            <a:endParaRPr lang="en-US" dirty="0">
              <a:solidFill>
                <a:prstClr val="black">
                  <a:tint val="75000"/>
                </a:prstClr>
              </a:solidFill>
              <a:latin typeface="Calibri"/>
              <a:cs typeface="+mn-cs"/>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pPr>
              <a:defRPr/>
            </a:pPr>
            <a:fld id="{B7254E48-30E9-435C-97C7-9C4182AA26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9549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100907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76"/>
            <a:ext cx="590550" cy="304271"/>
          </a:xfrm>
        </p:spPr>
        <p:txBody>
          <a:bodyPr/>
          <a:lstStyle>
            <a:lvl1pPr>
              <a:defRPr sz="1400"/>
            </a:lvl1pPr>
          </a:lstStyle>
          <a:p>
            <a:pPr>
              <a:defRPr/>
            </a:pPr>
            <a:fld id="{944B7CF7-7105-45EB-A0F4-91852CCEE06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5800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658663-1977-4D26-849B-FDD0A847D8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3649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599B8A-B73D-47C0-8DFA-C2772C181F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1256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D0771D-F56A-407B-ACBE-BDC5128C9E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1612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D6BCB8-485C-4D93-9564-3E8B77CC65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794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1"/>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FF10568-687C-4936-ADBF-A01B45328293}"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678BE-7FC2-45C5-8F10-EE60C3C482FE}" type="slidenum">
              <a:rPr lang="en-US" altLang="en-US"/>
              <a:pPr/>
              <a:t>‹#›</a:t>
            </a:fld>
            <a:endParaRPr lang="en-US" altLang="en-US"/>
          </a:p>
        </p:txBody>
      </p:sp>
    </p:spTree>
    <p:extLst>
      <p:ext uri="{BB962C8B-B14F-4D97-AF65-F5344CB8AC3E}">
        <p14:creationId xmlns:p14="http://schemas.microsoft.com/office/powerpoint/2010/main" val="1665471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0359C7F1-450E-41B5-AC56-60246A2D4052}"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C0ED01C-8F8C-4A5E-9309-DD6B0EB269DF}" type="slidenum">
              <a:rPr lang="en-US" altLang="en-US"/>
              <a:pPr/>
              <a:t>‹#›</a:t>
            </a:fld>
            <a:endParaRPr lang="en-US" altLang="en-US"/>
          </a:p>
        </p:txBody>
      </p:sp>
    </p:spTree>
    <p:extLst>
      <p:ext uri="{BB962C8B-B14F-4D97-AF65-F5344CB8AC3E}">
        <p14:creationId xmlns:p14="http://schemas.microsoft.com/office/powerpoint/2010/main" val="3449652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F2AC349F-26E2-47C6-978D-1EE1082CB4C1}"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6B268D-4105-46D4-A7E0-855B6B5ACC7B}" type="slidenum">
              <a:rPr lang="en-US" altLang="en-US"/>
              <a:pPr/>
              <a:t>‹#›</a:t>
            </a:fld>
            <a:endParaRPr lang="en-US" altLang="en-US"/>
          </a:p>
        </p:txBody>
      </p:sp>
    </p:spTree>
    <p:extLst>
      <p:ext uri="{BB962C8B-B14F-4D97-AF65-F5344CB8AC3E}">
        <p14:creationId xmlns:p14="http://schemas.microsoft.com/office/powerpoint/2010/main" val="1732864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CFFE1965-89F3-495B-ABFD-845BCC8A874F}"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EDEF01-2EF2-4E0A-B811-A43E79B19744}" type="slidenum">
              <a:rPr lang="en-US" altLang="en-US"/>
              <a:pPr/>
              <a:t>‹#›</a:t>
            </a:fld>
            <a:endParaRPr lang="en-US" altLang="en-US"/>
          </a:p>
        </p:txBody>
      </p:sp>
    </p:spTree>
    <p:extLst>
      <p:ext uri="{BB962C8B-B14F-4D97-AF65-F5344CB8AC3E}">
        <p14:creationId xmlns:p14="http://schemas.microsoft.com/office/powerpoint/2010/main" val="88583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0418ABD2-8FF9-4CB5-A953-6544C98F9020}" type="datetimeFigureOut">
              <a:rPr lang="en-US" altLang="en-US"/>
              <a:pPr/>
              <a:t>1/14/2015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AD05EB-915C-4156-87A7-776AF51EB709}" type="slidenum">
              <a:rPr lang="en-US" altLang="en-US"/>
              <a:pPr/>
              <a:t>‹#›</a:t>
            </a:fld>
            <a:endParaRPr lang="en-US" altLang="en-US"/>
          </a:p>
        </p:txBody>
      </p:sp>
    </p:spTree>
    <p:extLst>
      <p:ext uri="{BB962C8B-B14F-4D97-AF65-F5344CB8AC3E}">
        <p14:creationId xmlns:p14="http://schemas.microsoft.com/office/powerpoint/2010/main" val="53401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26798824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CF036B5-8847-4144-9D8F-50BEC9E3BC81}" type="datetimeFigureOut">
              <a:rPr lang="en-US" altLang="en-US"/>
              <a:pPr/>
              <a:t>1/14/2015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2687B60-B467-40FD-922B-C4D6BE853BD9}" type="slidenum">
              <a:rPr lang="en-US" altLang="en-US"/>
              <a:pPr/>
              <a:t>‹#›</a:t>
            </a:fld>
            <a:endParaRPr lang="en-US" altLang="en-US"/>
          </a:p>
        </p:txBody>
      </p:sp>
    </p:spTree>
    <p:extLst>
      <p:ext uri="{BB962C8B-B14F-4D97-AF65-F5344CB8AC3E}">
        <p14:creationId xmlns:p14="http://schemas.microsoft.com/office/powerpoint/2010/main" val="173986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55420C8-D234-44E5-8895-41BAAEE0D7FA}" type="datetimeFigureOut">
              <a:rPr lang="en-US" altLang="en-US"/>
              <a:pPr/>
              <a:t>1/14/2015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EC2CD68-A125-47A1-B42F-ED1C5CC4DE52}" type="slidenum">
              <a:rPr lang="en-US" altLang="en-US"/>
              <a:pPr/>
              <a:t>‹#›</a:t>
            </a:fld>
            <a:endParaRPr lang="en-US" altLang="en-US"/>
          </a:p>
        </p:txBody>
      </p:sp>
    </p:spTree>
    <p:extLst>
      <p:ext uri="{BB962C8B-B14F-4D97-AF65-F5344CB8AC3E}">
        <p14:creationId xmlns:p14="http://schemas.microsoft.com/office/powerpoint/2010/main" val="1085493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3"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09A6190-FD03-4315-8589-A61F0003F2E9}"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AB6B762-1899-4919-87EB-9752D4932A03}" type="slidenum">
              <a:rPr lang="en-US" altLang="en-US"/>
              <a:pPr/>
              <a:t>‹#›</a:t>
            </a:fld>
            <a:endParaRPr lang="en-US" altLang="en-US"/>
          </a:p>
        </p:txBody>
      </p:sp>
    </p:spTree>
    <p:extLst>
      <p:ext uri="{BB962C8B-B14F-4D97-AF65-F5344CB8AC3E}">
        <p14:creationId xmlns:p14="http://schemas.microsoft.com/office/powerpoint/2010/main" val="926808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8203863-430B-4421-8B49-8C9786AFECF1}"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63E1EE9-18BA-46E9-B468-BF5877F9E6D2}" type="slidenum">
              <a:rPr lang="en-US" altLang="en-US"/>
              <a:pPr/>
              <a:t>‹#›</a:t>
            </a:fld>
            <a:endParaRPr lang="en-US" altLang="en-US"/>
          </a:p>
        </p:txBody>
      </p:sp>
    </p:spTree>
    <p:extLst>
      <p:ext uri="{BB962C8B-B14F-4D97-AF65-F5344CB8AC3E}">
        <p14:creationId xmlns:p14="http://schemas.microsoft.com/office/powerpoint/2010/main" val="775487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32C357C9-0CB8-4A17-BCE1-FABB1D2A99A4}"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AEA22D8-AF99-4D7E-85DE-F8982A7862E7}" type="slidenum">
              <a:rPr lang="en-US" altLang="en-US"/>
              <a:pPr/>
              <a:t>‹#›</a:t>
            </a:fld>
            <a:endParaRPr lang="en-US" altLang="en-US"/>
          </a:p>
        </p:txBody>
      </p:sp>
    </p:spTree>
    <p:extLst>
      <p:ext uri="{BB962C8B-B14F-4D97-AF65-F5344CB8AC3E}">
        <p14:creationId xmlns:p14="http://schemas.microsoft.com/office/powerpoint/2010/main" val="2606198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1"/>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871"/>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90FA953-43EB-4FFA-AD85-002F9F41FF1D}"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74209E7-7B5A-49B3-A977-E79132E6B684}" type="slidenum">
              <a:rPr lang="en-US" altLang="en-US"/>
              <a:pPr/>
              <a:t>‹#›</a:t>
            </a:fld>
            <a:endParaRPr lang="en-US" altLang="en-US"/>
          </a:p>
        </p:txBody>
      </p:sp>
    </p:spTree>
    <p:extLst>
      <p:ext uri="{BB962C8B-B14F-4D97-AF65-F5344CB8AC3E}">
        <p14:creationId xmlns:p14="http://schemas.microsoft.com/office/powerpoint/2010/main" val="3606688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1"/>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FF10568-687C-4936-ADBF-A01B45328293}"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678BE-7FC2-45C5-8F10-EE60C3C482FE}" type="slidenum">
              <a:rPr lang="en-US" altLang="en-US"/>
              <a:pPr/>
              <a:t>‹#›</a:t>
            </a:fld>
            <a:endParaRPr lang="en-US" altLang="en-US"/>
          </a:p>
        </p:txBody>
      </p:sp>
    </p:spTree>
    <p:extLst>
      <p:ext uri="{BB962C8B-B14F-4D97-AF65-F5344CB8AC3E}">
        <p14:creationId xmlns:p14="http://schemas.microsoft.com/office/powerpoint/2010/main" val="610835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0359C7F1-450E-41B5-AC56-60246A2D4052}"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C0ED01C-8F8C-4A5E-9309-DD6B0EB269DF}" type="slidenum">
              <a:rPr lang="en-US" altLang="en-US"/>
              <a:pPr/>
              <a:t>‹#›</a:t>
            </a:fld>
            <a:endParaRPr lang="en-US" altLang="en-US"/>
          </a:p>
        </p:txBody>
      </p:sp>
    </p:spTree>
    <p:extLst>
      <p:ext uri="{BB962C8B-B14F-4D97-AF65-F5344CB8AC3E}">
        <p14:creationId xmlns:p14="http://schemas.microsoft.com/office/powerpoint/2010/main" val="1592273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F2AC349F-26E2-47C6-978D-1EE1082CB4C1}"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6B268D-4105-46D4-A7E0-855B6B5ACC7B}" type="slidenum">
              <a:rPr lang="en-US" altLang="en-US"/>
              <a:pPr/>
              <a:t>‹#›</a:t>
            </a:fld>
            <a:endParaRPr lang="en-US" altLang="en-US"/>
          </a:p>
        </p:txBody>
      </p:sp>
    </p:spTree>
    <p:extLst>
      <p:ext uri="{BB962C8B-B14F-4D97-AF65-F5344CB8AC3E}">
        <p14:creationId xmlns:p14="http://schemas.microsoft.com/office/powerpoint/2010/main" val="608723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CFFE1965-89F3-495B-ABFD-845BCC8A874F}"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EDEF01-2EF2-4E0A-B811-A43E79B19744}" type="slidenum">
              <a:rPr lang="en-US" altLang="en-US"/>
              <a:pPr/>
              <a:t>‹#›</a:t>
            </a:fld>
            <a:endParaRPr lang="en-US" altLang="en-US"/>
          </a:p>
        </p:txBody>
      </p:sp>
    </p:spTree>
    <p:extLst>
      <p:ext uri="{BB962C8B-B14F-4D97-AF65-F5344CB8AC3E}">
        <p14:creationId xmlns:p14="http://schemas.microsoft.com/office/powerpoint/2010/main" val="112670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322"/>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5262582"/>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2261473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0418ABD2-8FF9-4CB5-A953-6544C98F9020}" type="datetimeFigureOut">
              <a:rPr lang="en-US" altLang="en-US"/>
              <a:pPr/>
              <a:t>1/14/2015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AD05EB-915C-4156-87A7-776AF51EB709}" type="slidenum">
              <a:rPr lang="en-US" altLang="en-US"/>
              <a:pPr/>
              <a:t>‹#›</a:t>
            </a:fld>
            <a:endParaRPr lang="en-US" altLang="en-US"/>
          </a:p>
        </p:txBody>
      </p:sp>
    </p:spTree>
    <p:extLst>
      <p:ext uri="{BB962C8B-B14F-4D97-AF65-F5344CB8AC3E}">
        <p14:creationId xmlns:p14="http://schemas.microsoft.com/office/powerpoint/2010/main" val="151191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CF036B5-8847-4144-9D8F-50BEC9E3BC81}" type="datetimeFigureOut">
              <a:rPr lang="en-US" altLang="en-US"/>
              <a:pPr/>
              <a:t>1/14/2015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2687B60-B467-40FD-922B-C4D6BE853BD9}" type="slidenum">
              <a:rPr lang="en-US" altLang="en-US"/>
              <a:pPr/>
              <a:t>‹#›</a:t>
            </a:fld>
            <a:endParaRPr lang="en-US" altLang="en-US"/>
          </a:p>
        </p:txBody>
      </p:sp>
    </p:spTree>
    <p:extLst>
      <p:ext uri="{BB962C8B-B14F-4D97-AF65-F5344CB8AC3E}">
        <p14:creationId xmlns:p14="http://schemas.microsoft.com/office/powerpoint/2010/main" val="1654068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55420C8-D234-44E5-8895-41BAAEE0D7FA}" type="datetimeFigureOut">
              <a:rPr lang="en-US" altLang="en-US"/>
              <a:pPr/>
              <a:t>1/14/2015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EC2CD68-A125-47A1-B42F-ED1C5CC4DE52}" type="slidenum">
              <a:rPr lang="en-US" altLang="en-US"/>
              <a:pPr/>
              <a:t>‹#›</a:t>
            </a:fld>
            <a:endParaRPr lang="en-US" altLang="en-US"/>
          </a:p>
        </p:txBody>
      </p:sp>
    </p:spTree>
    <p:extLst>
      <p:ext uri="{BB962C8B-B14F-4D97-AF65-F5344CB8AC3E}">
        <p14:creationId xmlns:p14="http://schemas.microsoft.com/office/powerpoint/2010/main" val="3251330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3"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09A6190-FD03-4315-8589-A61F0003F2E9}"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AB6B762-1899-4919-87EB-9752D4932A03}" type="slidenum">
              <a:rPr lang="en-US" altLang="en-US"/>
              <a:pPr/>
              <a:t>‹#›</a:t>
            </a:fld>
            <a:endParaRPr lang="en-US" altLang="en-US"/>
          </a:p>
        </p:txBody>
      </p:sp>
    </p:spTree>
    <p:extLst>
      <p:ext uri="{BB962C8B-B14F-4D97-AF65-F5344CB8AC3E}">
        <p14:creationId xmlns:p14="http://schemas.microsoft.com/office/powerpoint/2010/main" val="543874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8203863-430B-4421-8B49-8C9786AFECF1}"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63E1EE9-18BA-46E9-B468-BF5877F9E6D2}" type="slidenum">
              <a:rPr lang="en-US" altLang="en-US"/>
              <a:pPr/>
              <a:t>‹#›</a:t>
            </a:fld>
            <a:endParaRPr lang="en-US" altLang="en-US"/>
          </a:p>
        </p:txBody>
      </p:sp>
    </p:spTree>
    <p:extLst>
      <p:ext uri="{BB962C8B-B14F-4D97-AF65-F5344CB8AC3E}">
        <p14:creationId xmlns:p14="http://schemas.microsoft.com/office/powerpoint/2010/main" val="34922191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32C357C9-0CB8-4A17-BCE1-FABB1D2A99A4}"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AEA22D8-AF99-4D7E-85DE-F8982A7862E7}" type="slidenum">
              <a:rPr lang="en-US" altLang="en-US"/>
              <a:pPr/>
              <a:t>‹#›</a:t>
            </a:fld>
            <a:endParaRPr lang="en-US" altLang="en-US"/>
          </a:p>
        </p:txBody>
      </p:sp>
    </p:spTree>
    <p:extLst>
      <p:ext uri="{BB962C8B-B14F-4D97-AF65-F5344CB8AC3E}">
        <p14:creationId xmlns:p14="http://schemas.microsoft.com/office/powerpoint/2010/main" val="1009726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1"/>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871"/>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90FA953-43EB-4FFA-AD85-002F9F41FF1D}"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74209E7-7B5A-49B3-A977-E79132E6B684}" type="slidenum">
              <a:rPr lang="en-US" altLang="en-US"/>
              <a:pPr/>
              <a:t>‹#›</a:t>
            </a:fld>
            <a:endParaRPr lang="en-US" altLang="en-US"/>
          </a:p>
        </p:txBody>
      </p:sp>
    </p:spTree>
    <p:extLst>
      <p:ext uri="{BB962C8B-B14F-4D97-AF65-F5344CB8AC3E}">
        <p14:creationId xmlns:p14="http://schemas.microsoft.com/office/powerpoint/2010/main" val="3955026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FF10568-687C-4936-ADBF-A01B45328293}"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9E678BE-7FC2-45C5-8F10-EE60C3C482FE}" type="slidenum">
              <a:rPr lang="en-US" altLang="en-US"/>
              <a:pPr/>
              <a:t>‹#›</a:t>
            </a:fld>
            <a:endParaRPr lang="en-US" altLang="en-US"/>
          </a:p>
        </p:txBody>
      </p:sp>
    </p:spTree>
    <p:extLst>
      <p:ext uri="{BB962C8B-B14F-4D97-AF65-F5344CB8AC3E}">
        <p14:creationId xmlns:p14="http://schemas.microsoft.com/office/powerpoint/2010/main" val="122192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0359C7F1-450E-41B5-AC56-60246A2D4052}"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C0ED01C-8F8C-4A5E-9309-DD6B0EB269DF}" type="slidenum">
              <a:rPr lang="en-US" altLang="en-US"/>
              <a:pPr/>
              <a:t>‹#›</a:t>
            </a:fld>
            <a:endParaRPr lang="en-US" altLang="en-US"/>
          </a:p>
        </p:txBody>
      </p:sp>
    </p:spTree>
    <p:extLst>
      <p:ext uri="{BB962C8B-B14F-4D97-AF65-F5344CB8AC3E}">
        <p14:creationId xmlns:p14="http://schemas.microsoft.com/office/powerpoint/2010/main" val="1959341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F2AC349F-26E2-47C6-978D-1EE1082CB4C1}"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6B268D-4105-46D4-A7E0-855B6B5ACC7B}" type="slidenum">
              <a:rPr lang="en-US" altLang="en-US"/>
              <a:pPr/>
              <a:t>‹#›</a:t>
            </a:fld>
            <a:endParaRPr lang="en-US" altLang="en-US"/>
          </a:p>
        </p:txBody>
      </p:sp>
    </p:spTree>
    <p:extLst>
      <p:ext uri="{BB962C8B-B14F-4D97-AF65-F5344CB8AC3E}">
        <p14:creationId xmlns:p14="http://schemas.microsoft.com/office/powerpoint/2010/main" val="12143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82"/>
            <a:ext cx="590550" cy="304271"/>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2668412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CFFE1965-89F3-495B-ABFD-845BCC8A874F}"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EDEF01-2EF2-4E0A-B811-A43E79B19744}" type="slidenum">
              <a:rPr lang="en-US" altLang="en-US"/>
              <a:pPr/>
              <a:t>‹#›</a:t>
            </a:fld>
            <a:endParaRPr lang="en-US" altLang="en-US"/>
          </a:p>
        </p:txBody>
      </p:sp>
    </p:spTree>
    <p:extLst>
      <p:ext uri="{BB962C8B-B14F-4D97-AF65-F5344CB8AC3E}">
        <p14:creationId xmlns:p14="http://schemas.microsoft.com/office/powerpoint/2010/main" val="2917403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0418ABD2-8FF9-4CB5-A953-6544C98F9020}" type="datetimeFigureOut">
              <a:rPr lang="en-US" altLang="en-US"/>
              <a:pPr/>
              <a:t>1/14/2015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AD05EB-915C-4156-87A7-776AF51EB709}" type="slidenum">
              <a:rPr lang="en-US" altLang="en-US"/>
              <a:pPr/>
              <a:t>‹#›</a:t>
            </a:fld>
            <a:endParaRPr lang="en-US" altLang="en-US"/>
          </a:p>
        </p:txBody>
      </p:sp>
    </p:spTree>
    <p:extLst>
      <p:ext uri="{BB962C8B-B14F-4D97-AF65-F5344CB8AC3E}">
        <p14:creationId xmlns:p14="http://schemas.microsoft.com/office/powerpoint/2010/main" val="3400827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CF036B5-8847-4144-9D8F-50BEC9E3BC81}" type="datetimeFigureOut">
              <a:rPr lang="en-US" altLang="en-US"/>
              <a:pPr/>
              <a:t>1/14/2015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2687B60-B467-40FD-922B-C4D6BE853BD9}" type="slidenum">
              <a:rPr lang="en-US" altLang="en-US"/>
              <a:pPr/>
              <a:t>‹#›</a:t>
            </a:fld>
            <a:endParaRPr lang="en-US" altLang="en-US"/>
          </a:p>
        </p:txBody>
      </p:sp>
    </p:spTree>
    <p:extLst>
      <p:ext uri="{BB962C8B-B14F-4D97-AF65-F5344CB8AC3E}">
        <p14:creationId xmlns:p14="http://schemas.microsoft.com/office/powerpoint/2010/main" val="1583488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55420C8-D234-44E5-8895-41BAAEE0D7FA}" type="datetimeFigureOut">
              <a:rPr lang="en-US" altLang="en-US"/>
              <a:pPr/>
              <a:t>1/14/2015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EC2CD68-A125-47A1-B42F-ED1C5CC4DE52}" type="slidenum">
              <a:rPr lang="en-US" altLang="en-US"/>
              <a:pPr/>
              <a:t>‹#›</a:t>
            </a:fld>
            <a:endParaRPr lang="en-US" altLang="en-US"/>
          </a:p>
        </p:txBody>
      </p:sp>
    </p:spTree>
    <p:extLst>
      <p:ext uri="{BB962C8B-B14F-4D97-AF65-F5344CB8AC3E}">
        <p14:creationId xmlns:p14="http://schemas.microsoft.com/office/powerpoint/2010/main" val="1938212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09A6190-FD03-4315-8589-A61F0003F2E9}"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AB6B762-1899-4919-87EB-9752D4932A03}" type="slidenum">
              <a:rPr lang="en-US" altLang="en-US"/>
              <a:pPr/>
              <a:t>‹#›</a:t>
            </a:fld>
            <a:endParaRPr lang="en-US" altLang="en-US"/>
          </a:p>
        </p:txBody>
      </p:sp>
    </p:spTree>
    <p:extLst>
      <p:ext uri="{BB962C8B-B14F-4D97-AF65-F5344CB8AC3E}">
        <p14:creationId xmlns:p14="http://schemas.microsoft.com/office/powerpoint/2010/main" val="387410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98203863-430B-4421-8B49-8C9786AFECF1}" type="datetimeFigureOut">
              <a:rPr lang="en-US" altLang="en-US"/>
              <a:pPr/>
              <a:t>1/14/2015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63E1EE9-18BA-46E9-B468-BF5877F9E6D2}" type="slidenum">
              <a:rPr lang="en-US" altLang="en-US"/>
              <a:pPr/>
              <a:t>‹#›</a:t>
            </a:fld>
            <a:endParaRPr lang="en-US" altLang="en-US"/>
          </a:p>
        </p:txBody>
      </p:sp>
    </p:spTree>
    <p:extLst>
      <p:ext uri="{BB962C8B-B14F-4D97-AF65-F5344CB8AC3E}">
        <p14:creationId xmlns:p14="http://schemas.microsoft.com/office/powerpoint/2010/main" val="2474248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32C357C9-0CB8-4A17-BCE1-FABB1D2A99A4}"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AEA22D8-AF99-4D7E-85DE-F8982A7862E7}" type="slidenum">
              <a:rPr lang="en-US" altLang="en-US"/>
              <a:pPr/>
              <a:t>‹#›</a:t>
            </a:fld>
            <a:endParaRPr lang="en-US" altLang="en-US"/>
          </a:p>
        </p:txBody>
      </p:sp>
    </p:spTree>
    <p:extLst>
      <p:ext uri="{BB962C8B-B14F-4D97-AF65-F5344CB8AC3E}">
        <p14:creationId xmlns:p14="http://schemas.microsoft.com/office/powerpoint/2010/main" val="2424884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90FA953-43EB-4FFA-AD85-002F9F41FF1D}" type="datetimeFigureOut">
              <a:rPr lang="en-US" altLang="en-US"/>
              <a:pPr/>
              <a:t>1/14/2015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74209E7-7B5A-49B3-A977-E79132E6B684}" type="slidenum">
              <a:rPr lang="en-US" altLang="en-US"/>
              <a:pPr/>
              <a:t>‹#›</a:t>
            </a:fld>
            <a:endParaRPr lang="en-US" altLang="en-US"/>
          </a:p>
        </p:txBody>
      </p:sp>
    </p:spTree>
    <p:extLst>
      <p:ext uri="{BB962C8B-B14F-4D97-AF65-F5344CB8AC3E}">
        <p14:creationId xmlns:p14="http://schemas.microsoft.com/office/powerpoint/2010/main" val="39369407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8135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2"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4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03"/>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797"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11"/>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300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15180645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919375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768993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155960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307"/>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567"/>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01"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385325713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67"/>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348065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79122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76052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83079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6515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260392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78"/>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6978"/>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6978"/>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9" r:id="rId1"/>
    <p:sldLayoutId id="2147483787" r:id="rId2"/>
    <p:sldLayoutId id="2147483780" r:id="rId3"/>
    <p:sldLayoutId id="2147483781" r:id="rId4"/>
    <p:sldLayoutId id="2147483782" r:id="rId5"/>
    <p:sldLayoutId id="2147483788" r:id="rId6"/>
    <p:sldLayoutId id="2147483789" r:id="rId7"/>
    <p:sldLayoutId id="2147483783" r:id="rId8"/>
    <p:sldLayoutId id="2147483784" r:id="rId9"/>
    <p:sldLayoutId id="2147483785" r:id="rId10"/>
    <p:sldLayoutId id="21474837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8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8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8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438539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80"/>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80"/>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80"/>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789288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72"/>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72"/>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72"/>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821FCDB-3820-4007-865E-C8CCD6237E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224089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696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8CD50293-A250-40F4-A8F7-A4D311A1B363}" type="datetimeFigureOut">
              <a:rPr lang="en-US" altLang="en-US" smtClean="0">
                <a:latin typeface="Calibri" pitchFamily="34" charset="0"/>
                <a:ea typeface="MS PGothic" pitchFamily="34" charset="-128"/>
                <a:cs typeface="+mn-cs"/>
              </a:rPr>
              <a:pPr defTabSz="457200"/>
              <a:t>1/14/2015</a:t>
            </a:fld>
            <a:endParaRPr lang="en-US" altLang="en-US" smtClean="0">
              <a:latin typeface="Calibri" pitchFamily="34" charset="0"/>
              <a:ea typeface="MS PGothic" pitchFamily="34" charset="-128"/>
              <a:cs typeface="+mn-cs"/>
            </a:endParaRPr>
          </a:p>
        </p:txBody>
      </p:sp>
      <p:sp>
        <p:nvSpPr>
          <p:cNvPr id="5" name="Footer Placeholder 4"/>
          <p:cNvSpPr>
            <a:spLocks noGrp="1"/>
          </p:cNvSpPr>
          <p:nvPr>
            <p:ph type="ftr" sz="quarter" idx="3"/>
          </p:nvPr>
        </p:nvSpPr>
        <p:spPr>
          <a:xfrm>
            <a:off x="3124200" y="5296965"/>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529696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70A9D837-D3B4-495B-B590-2BB4FFD5FA99}" type="slidenum">
              <a:rPr lang="en-US" altLang="en-US" smtClean="0">
                <a:latin typeface="Calibri" pitchFamily="34" charset="0"/>
                <a:ea typeface="MS PGothic" pitchFamily="34" charset="-128"/>
                <a:cs typeface="+mn-cs"/>
              </a:rPr>
              <a:pPr defTabSz="457200"/>
              <a:t>‹#›</a:t>
            </a:fld>
            <a:endParaRPr lang="en-US" altLang="en-US" smtClean="0">
              <a:latin typeface="Calibri" pitchFamily="34" charset="0"/>
              <a:ea typeface="MS PGothic" pitchFamily="34" charset="-128"/>
              <a:cs typeface="+mn-cs"/>
            </a:endParaRPr>
          </a:p>
        </p:txBody>
      </p:sp>
    </p:spTree>
    <p:extLst>
      <p:ext uri="{BB962C8B-B14F-4D97-AF65-F5344CB8AC3E}">
        <p14:creationId xmlns:p14="http://schemas.microsoft.com/office/powerpoint/2010/main" val="125410654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696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8CD50293-A250-40F4-A8F7-A4D311A1B363}" type="datetimeFigureOut">
              <a:rPr lang="en-US" altLang="en-US" smtClean="0">
                <a:latin typeface="Calibri" pitchFamily="34" charset="0"/>
                <a:ea typeface="MS PGothic" pitchFamily="34" charset="-128"/>
              </a:rPr>
              <a:pPr defTabSz="457200"/>
              <a:t>1/14/2015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6965"/>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70A9D837-D3B4-495B-B590-2BB4FFD5FA99}"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23734548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6959"/>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8CD50293-A250-40F4-A8F7-A4D311A1B363}" type="datetimeFigureOut">
              <a:rPr lang="en-US" altLang="en-US" smtClean="0">
                <a:latin typeface="Calibri" pitchFamily="34" charset="0"/>
                <a:ea typeface="MS PGothic" pitchFamily="34" charset="-128"/>
                <a:cs typeface="+mn-cs"/>
              </a:rPr>
              <a:pPr defTabSz="457200"/>
              <a:t>1/14/2015</a:t>
            </a:fld>
            <a:endParaRPr lang="en-US" altLang="en-US" smtClean="0">
              <a:latin typeface="Calibri" pitchFamily="34" charset="0"/>
              <a:ea typeface="MS PGothic" pitchFamily="34" charset="-128"/>
              <a:cs typeface="+mn-cs"/>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70A9D837-D3B4-495B-B590-2BB4FFD5FA99}" type="slidenum">
              <a:rPr lang="en-US" altLang="en-US" smtClean="0">
                <a:latin typeface="Calibri" pitchFamily="34" charset="0"/>
                <a:ea typeface="MS PGothic" pitchFamily="34" charset="-128"/>
                <a:cs typeface="+mn-cs"/>
              </a:rPr>
              <a:pPr defTabSz="457200"/>
              <a:t>‹#›</a:t>
            </a:fld>
            <a:endParaRPr lang="en-US" altLang="en-US" smtClean="0">
              <a:latin typeface="Calibri" pitchFamily="34" charset="0"/>
              <a:ea typeface="MS PGothic" pitchFamily="34" charset="-128"/>
              <a:cs typeface="+mn-cs"/>
            </a:endParaRPr>
          </a:p>
        </p:txBody>
      </p:sp>
    </p:spTree>
    <p:extLst>
      <p:ext uri="{BB962C8B-B14F-4D97-AF65-F5344CB8AC3E}">
        <p14:creationId xmlns:p14="http://schemas.microsoft.com/office/powerpoint/2010/main" val="382228961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696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955820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9.xml"/><Relationship Id="rId1" Type="http://schemas.openxmlformats.org/officeDocument/2006/relationships/tags" Target="../tags/tag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39.xml"/><Relationship Id="rId1" Type="http://schemas.openxmlformats.org/officeDocument/2006/relationships/tags" Target="../tags/tag3.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4"/>
          <p:cNvSpPr txBox="1">
            <a:spLocks noChangeArrowheads="1"/>
          </p:cNvSpPr>
          <p:nvPr/>
        </p:nvSpPr>
        <p:spPr bwMode="auto">
          <a:xfrm>
            <a:off x="838200" y="1291168"/>
            <a:ext cx="7467600" cy="29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a:latin typeface="Calibri" pitchFamily="34" charset="0"/>
              </a:rPr>
              <a:t>Book of Joshua</a:t>
            </a:r>
          </a:p>
          <a:p>
            <a:pPr algn="ctr" eaLnBrk="1" hangingPunct="1">
              <a:lnSpc>
                <a:spcPct val="90000"/>
              </a:lnSpc>
            </a:pPr>
            <a:r>
              <a:rPr lang="en-US" altLang="en-US" sz="8000">
                <a:latin typeface="Calibri" pitchFamily="34" charset="0"/>
              </a:rPr>
              <a:t>Lesson 4</a:t>
            </a:r>
          </a:p>
          <a:p>
            <a:pPr algn="ctr" eaLnBrk="1" hangingPunct="1">
              <a:lnSpc>
                <a:spcPct val="90000"/>
              </a:lnSpc>
            </a:pPr>
            <a:r>
              <a:rPr lang="en-US" altLang="en-US" sz="4400"/>
              <a:t>Crossing the Jordan</a:t>
            </a:r>
            <a:endParaRPr lang="en-US" altLang="en-US" sz="4400">
              <a:latin typeface="Calibri" pitchFamily="34" charset="0"/>
            </a:endParaRPr>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1AC72CB-10FF-41F8-85FD-8A4E080AAAAB}" type="slidenum">
              <a:rPr lang="en-US" altLang="en-US">
                <a:solidFill>
                  <a:srgbClr val="898989"/>
                </a:solidFill>
                <a:latin typeface="Calibri" pitchFamily="34" charset="0"/>
              </a:rPr>
              <a:pPr eaLnBrk="1" hangingPunct="1"/>
              <a:t>1</a:t>
            </a:fld>
            <a:endParaRPr lang="en-US" altLang="en-US">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5500688" y="496094"/>
            <a:ext cx="3048000" cy="952500"/>
          </a:xfrm>
        </p:spPr>
        <p:txBody>
          <a:bodyPr/>
          <a:lstStyle/>
          <a:p>
            <a:r>
              <a:rPr lang="en-US" altLang="en-US" sz="3600" smtClean="0"/>
              <a:t>Jordan River</a:t>
            </a:r>
            <a:br>
              <a:rPr lang="en-US" altLang="en-US" sz="3600" smtClean="0"/>
            </a:br>
            <a:r>
              <a:rPr lang="en-US" altLang="en-US" sz="3600" smtClean="0"/>
              <a:t>Jericho Area/Bethany Beyond Region</a:t>
            </a:r>
          </a:p>
        </p:txBody>
      </p:sp>
      <p:sp>
        <p:nvSpPr>
          <p:cNvPr id="16387" name="Rectangle 3" descr="DSC01148"/>
          <p:cNvSpPr>
            <a:spLocks noGrp="1" noChangeAspect="1" noChangeArrowheads="1"/>
          </p:cNvSpPr>
          <p:nvPr isPhoto="1"/>
        </p:nvSpPr>
        <p:spPr bwMode="auto">
          <a:xfrm>
            <a:off x="0" y="0"/>
            <a:ext cx="5143500" cy="5715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pic>
        <p:nvPicPr>
          <p:cNvPr id="16388" name="Picture 4" descr="Jordon River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2209289"/>
            <a:ext cx="4838700" cy="287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6559550" y="4270394"/>
            <a:ext cx="128588" cy="50271"/>
          </a:xfrm>
          <a:custGeom>
            <a:avLst/>
            <a:gdLst>
              <a:gd name="connsiteX0" fmla="*/ 0 w 129396"/>
              <a:gd name="connsiteY0" fmla="*/ 0 h 60384"/>
              <a:gd name="connsiteX1" fmla="*/ 129396 w 129396"/>
              <a:gd name="connsiteY1" fmla="*/ 0 h 60384"/>
              <a:gd name="connsiteX2" fmla="*/ 86264 w 129396"/>
              <a:gd name="connsiteY2" fmla="*/ 51758 h 60384"/>
              <a:gd name="connsiteX3" fmla="*/ 60384 w 129396"/>
              <a:gd name="connsiteY3" fmla="*/ 60384 h 60384"/>
              <a:gd name="connsiteX4" fmla="*/ 0 w 129396"/>
              <a:gd name="connsiteY4" fmla="*/ 0 h 6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96" h="60384">
                <a:moveTo>
                  <a:pt x="0" y="0"/>
                </a:moveTo>
                <a:lnTo>
                  <a:pt x="129396" y="0"/>
                </a:lnTo>
                <a:lnTo>
                  <a:pt x="86264" y="51758"/>
                </a:lnTo>
                <a:lnTo>
                  <a:pt x="60384" y="60384"/>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6015038" y="4220104"/>
            <a:ext cx="1173162" cy="79375"/>
          </a:xfrm>
          <a:custGeom>
            <a:avLst/>
            <a:gdLst>
              <a:gd name="connsiteX0" fmla="*/ 0 w 1173193"/>
              <a:gd name="connsiteY0" fmla="*/ 0 h 94890"/>
              <a:gd name="connsiteX1" fmla="*/ 1173193 w 1173193"/>
              <a:gd name="connsiteY1" fmla="*/ 8626 h 94890"/>
              <a:gd name="connsiteX2" fmla="*/ 1112808 w 1173193"/>
              <a:gd name="connsiteY2" fmla="*/ 94890 h 94890"/>
              <a:gd name="connsiteX3" fmla="*/ 741872 w 1173193"/>
              <a:gd name="connsiteY3" fmla="*/ 86264 h 94890"/>
              <a:gd name="connsiteX4" fmla="*/ 129397 w 1173193"/>
              <a:gd name="connsiteY4" fmla="*/ 86264 h 94890"/>
              <a:gd name="connsiteX5" fmla="*/ 34506 w 1173193"/>
              <a:gd name="connsiteY5" fmla="*/ 69011 h 94890"/>
              <a:gd name="connsiteX6" fmla="*/ 0 w 1173193"/>
              <a:gd name="connsiteY6" fmla="*/ 0 h 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93" h="94890">
                <a:moveTo>
                  <a:pt x="0" y="0"/>
                </a:moveTo>
                <a:lnTo>
                  <a:pt x="1173193" y="8626"/>
                </a:lnTo>
                <a:lnTo>
                  <a:pt x="1112808" y="94890"/>
                </a:lnTo>
                <a:lnTo>
                  <a:pt x="741872" y="86264"/>
                </a:lnTo>
                <a:lnTo>
                  <a:pt x="129397" y="86264"/>
                </a:lnTo>
                <a:lnTo>
                  <a:pt x="34506" y="690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a:xfrm>
            <a:off x="1009650" y="228865"/>
            <a:ext cx="7677150" cy="952500"/>
          </a:xfrm>
        </p:spPr>
        <p:txBody>
          <a:bodyPr/>
          <a:lstStyle/>
          <a:p>
            <a:r>
              <a:rPr lang="en-US" altLang="en-US" sz="2400" smtClean="0">
                <a:solidFill>
                  <a:schemeClr val="bg1"/>
                </a:solidFill>
              </a:rPr>
              <a:t>Jericho aerial from west</a:t>
            </a:r>
            <a:endParaRPr lang="en-US" altLang="en-US" smtClean="0"/>
          </a:p>
        </p:txBody>
      </p:sp>
      <p:pic>
        <p:nvPicPr>
          <p:cNvPr id="8195" name="Picture 3" descr="E:\0Adds 2002\04 Judah\010703 Beersheba flight\Jericho area\sr\Jericho aerial from west.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chemeClr val="bg1"/>
                </a:solidFill>
              </a:rPr>
              <a:t>Jericho aerial from west</a:t>
            </a:r>
          </a:p>
        </p:txBody>
      </p:sp>
      <p:sp>
        <p:nvSpPr>
          <p:cNvPr id="8197" name="Line 5"/>
          <p:cNvSpPr>
            <a:spLocks noChangeShapeType="1"/>
          </p:cNvSpPr>
          <p:nvPr/>
        </p:nvSpPr>
        <p:spPr bwMode="auto">
          <a:xfrm>
            <a:off x="1676400" y="2222500"/>
            <a:ext cx="762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8" name="Line 6"/>
          <p:cNvSpPr>
            <a:spLocks noChangeShapeType="1"/>
          </p:cNvSpPr>
          <p:nvPr/>
        </p:nvSpPr>
        <p:spPr bwMode="auto">
          <a:xfrm>
            <a:off x="5791200" y="3048000"/>
            <a:ext cx="609600" cy="698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9" name="Line 7"/>
          <p:cNvSpPr>
            <a:spLocks noChangeShapeType="1"/>
          </p:cNvSpPr>
          <p:nvPr/>
        </p:nvSpPr>
        <p:spPr bwMode="auto">
          <a:xfrm>
            <a:off x="8229600" y="3429000"/>
            <a:ext cx="0" cy="10160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0" name="Line 8"/>
          <p:cNvSpPr>
            <a:spLocks noChangeShapeType="1"/>
          </p:cNvSpPr>
          <p:nvPr/>
        </p:nvSpPr>
        <p:spPr bwMode="auto">
          <a:xfrm>
            <a:off x="6858000" y="4826000"/>
            <a:ext cx="1295400" cy="1905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1" name="Line 9"/>
          <p:cNvSpPr>
            <a:spLocks noChangeShapeType="1"/>
          </p:cNvSpPr>
          <p:nvPr/>
        </p:nvSpPr>
        <p:spPr bwMode="auto">
          <a:xfrm>
            <a:off x="4191000" y="508000"/>
            <a:ext cx="76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2" name="Text Box 10"/>
          <p:cNvSpPr txBox="1">
            <a:spLocks noChangeArrowheads="1"/>
          </p:cNvSpPr>
          <p:nvPr/>
        </p:nvSpPr>
        <p:spPr bwMode="auto">
          <a:xfrm>
            <a:off x="3489325" y="304271"/>
            <a:ext cx="134684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schemeClr val="bg1"/>
                </a:solidFill>
              </a:rPr>
              <a:t>Jordan River</a:t>
            </a:r>
          </a:p>
        </p:txBody>
      </p:sp>
      <p:sp>
        <p:nvSpPr>
          <p:cNvPr id="8203" name="Text Box 11"/>
          <p:cNvSpPr txBox="1">
            <a:spLocks noChangeArrowheads="1"/>
          </p:cNvSpPr>
          <p:nvPr/>
        </p:nvSpPr>
        <p:spPr bwMode="auto">
          <a:xfrm>
            <a:off x="7310439" y="3048000"/>
            <a:ext cx="1838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schemeClr val="bg1"/>
                </a:solidFill>
              </a:rPr>
              <a:t>Ascent of Adumim</a:t>
            </a:r>
          </a:p>
        </p:txBody>
      </p:sp>
      <p:sp>
        <p:nvSpPr>
          <p:cNvPr id="8204" name="Text Box 12"/>
          <p:cNvSpPr txBox="1">
            <a:spLocks noChangeArrowheads="1"/>
          </p:cNvSpPr>
          <p:nvPr/>
        </p:nvSpPr>
        <p:spPr bwMode="auto">
          <a:xfrm>
            <a:off x="5927726" y="4558771"/>
            <a:ext cx="100899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schemeClr val="bg1"/>
                </a:solidFill>
              </a:rPr>
              <a:t>Wadi Qilt</a:t>
            </a:r>
          </a:p>
        </p:txBody>
      </p:sp>
      <p:sp>
        <p:nvSpPr>
          <p:cNvPr id="8205" name="Text Box 13"/>
          <p:cNvSpPr txBox="1">
            <a:spLocks noChangeArrowheads="1"/>
          </p:cNvSpPr>
          <p:nvPr/>
        </p:nvSpPr>
        <p:spPr bwMode="auto">
          <a:xfrm>
            <a:off x="974725" y="1955271"/>
            <a:ext cx="120866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schemeClr val="bg1"/>
                </a:solidFill>
              </a:rPr>
              <a:t>Tell Jericho</a:t>
            </a:r>
          </a:p>
        </p:txBody>
      </p:sp>
      <p:sp>
        <p:nvSpPr>
          <p:cNvPr id="2" name="TextBox 1"/>
          <p:cNvSpPr txBox="1"/>
          <p:nvPr/>
        </p:nvSpPr>
        <p:spPr>
          <a:xfrm>
            <a:off x="7249363" y="5155168"/>
            <a:ext cx="1249060" cy="369332"/>
          </a:xfrm>
          <a:prstGeom prst="rect">
            <a:avLst/>
          </a:prstGeom>
          <a:solidFill>
            <a:schemeClr val="tx1"/>
          </a:solidFill>
        </p:spPr>
        <p:txBody>
          <a:bodyPr wrap="none" rtlCol="0">
            <a:spAutoFit/>
          </a:bodyPr>
          <a:lstStyle/>
          <a:p>
            <a:r>
              <a:rPr lang="en-US" dirty="0" smtClean="0">
                <a:solidFill>
                  <a:schemeClr val="bg1"/>
                </a:solidFill>
              </a:rPr>
              <a:t>Jerusalem</a:t>
            </a:r>
            <a:endParaRPr lang="en-US" dirty="0">
              <a:solidFill>
                <a:schemeClr val="bg1"/>
              </a:solidFill>
            </a:endParaRPr>
          </a:p>
        </p:txBody>
      </p:sp>
      <p:sp>
        <p:nvSpPr>
          <p:cNvPr id="15" name="TextBox 14"/>
          <p:cNvSpPr txBox="1"/>
          <p:nvPr/>
        </p:nvSpPr>
        <p:spPr>
          <a:xfrm>
            <a:off x="1469136" y="5256361"/>
            <a:ext cx="389850" cy="369332"/>
          </a:xfrm>
          <a:prstGeom prst="rect">
            <a:avLst/>
          </a:prstGeom>
          <a:solidFill>
            <a:schemeClr val="tx1"/>
          </a:solidFill>
        </p:spPr>
        <p:txBody>
          <a:bodyPr wrap="none" rtlCol="0">
            <a:spAutoFit/>
          </a:bodyPr>
          <a:lstStyle/>
          <a:p>
            <a:r>
              <a:rPr lang="en-US" dirty="0" smtClean="0">
                <a:solidFill>
                  <a:schemeClr val="bg1"/>
                </a:solidFill>
              </a:rPr>
              <a:t>Ai</a:t>
            </a:r>
            <a:endParaRPr lang="en-US" dirty="0">
              <a:solidFill>
                <a:schemeClr val="bg1"/>
              </a:solidFill>
            </a:endParaRPr>
          </a:p>
        </p:txBody>
      </p:sp>
      <p:pic>
        <p:nvPicPr>
          <p:cNvPr id="2050"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795932">
            <a:off x="7557472" y="23350"/>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67606">
            <a:off x="1357181" y="3060059"/>
            <a:ext cx="613773" cy="6306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9650" y="228865"/>
            <a:ext cx="7677150" cy="952500"/>
          </a:xfrm>
        </p:spPr>
        <p:txBody>
          <a:bodyPr/>
          <a:lstStyle/>
          <a:p>
            <a:endParaRPr lang="en-US" altLang="en-US" smtClean="0"/>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D05FB5-B477-40A9-AEF7-7CEDF2D82CC4}" type="slidenum">
              <a:rPr lang="en-US" altLang="en-US">
                <a:solidFill>
                  <a:srgbClr val="898989"/>
                </a:solidFill>
                <a:latin typeface="Calibri" pitchFamily="34" charset="0"/>
              </a:rPr>
              <a:pPr eaLnBrk="1" hangingPunct="1"/>
              <a:t>12</a:t>
            </a:fld>
            <a:endParaRPr lang="en-US" altLang="en-US">
              <a:solidFill>
                <a:srgbClr val="898989"/>
              </a:solidFill>
              <a:latin typeface="Calibri" pitchFamily="34" charset="0"/>
            </a:endParaRPr>
          </a:p>
        </p:txBody>
      </p:sp>
      <p:pic>
        <p:nvPicPr>
          <p:cNvPr id="9220" name="Picture 3" descr="Joshua - central and southern campagi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113790"/>
            <a:ext cx="7683500" cy="502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831440" y="2437852"/>
            <a:ext cx="469730" cy="103367"/>
            <a:chOff x="5820165" y="1256255"/>
            <a:chExt cx="469730" cy="103367"/>
          </a:xfrm>
        </p:grpSpPr>
        <p:sp>
          <p:nvSpPr>
            <p:cNvPr id="2" name="Rectangle 1"/>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122879" y="1895543"/>
            <a:ext cx="469730" cy="103367"/>
            <a:chOff x="5820165" y="1256255"/>
            <a:chExt cx="469730" cy="103367"/>
          </a:xfrm>
        </p:grpSpPr>
        <p:sp>
          <p:nvSpPr>
            <p:cNvPr id="11" name="Rectangle 10"/>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eeform 4"/>
          <p:cNvSpPr/>
          <p:nvPr/>
        </p:nvSpPr>
        <p:spPr>
          <a:xfrm>
            <a:off x="4930938" y="860963"/>
            <a:ext cx="279070" cy="902525"/>
          </a:xfrm>
          <a:custGeom>
            <a:avLst/>
            <a:gdLst>
              <a:gd name="connsiteX0" fmla="*/ 279070 w 279070"/>
              <a:gd name="connsiteY0" fmla="*/ 902525 h 902525"/>
              <a:gd name="connsiteX1" fmla="*/ 154379 w 279070"/>
              <a:gd name="connsiteY1" fmla="*/ 546265 h 902525"/>
              <a:gd name="connsiteX2" fmla="*/ 89065 w 279070"/>
              <a:gd name="connsiteY2" fmla="*/ 136566 h 902525"/>
              <a:gd name="connsiteX3" fmla="*/ 0 w 279070"/>
              <a:gd name="connsiteY3" fmla="*/ 0 h 902525"/>
            </a:gdLst>
            <a:ahLst/>
            <a:cxnLst>
              <a:cxn ang="0">
                <a:pos x="connsiteX0" y="connsiteY0"/>
              </a:cxn>
              <a:cxn ang="0">
                <a:pos x="connsiteX1" y="connsiteY1"/>
              </a:cxn>
              <a:cxn ang="0">
                <a:pos x="connsiteX2" y="connsiteY2"/>
              </a:cxn>
              <a:cxn ang="0">
                <a:pos x="connsiteX3" y="connsiteY3"/>
              </a:cxn>
            </a:cxnLst>
            <a:rect l="l" t="t" r="r" b="b"/>
            <a:pathLst>
              <a:path w="279070" h="902525">
                <a:moveTo>
                  <a:pt x="279070" y="902525"/>
                </a:moveTo>
                <a:cubicBezTo>
                  <a:pt x="232558" y="788225"/>
                  <a:pt x="186046" y="673925"/>
                  <a:pt x="154379" y="546265"/>
                </a:cubicBezTo>
                <a:cubicBezTo>
                  <a:pt x="122712" y="418605"/>
                  <a:pt x="114795" y="227610"/>
                  <a:pt x="89065" y="136566"/>
                </a:cubicBezTo>
                <a:cubicBezTo>
                  <a:pt x="63335" y="45522"/>
                  <a:pt x="31667" y="22761"/>
                  <a:pt x="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54" y="724773"/>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745168" y="3652573"/>
            <a:ext cx="3398837" cy="952500"/>
          </a:xfrm>
        </p:spPr>
        <p:txBody>
          <a:bodyPr/>
          <a:lstStyle/>
          <a:p>
            <a:r>
              <a:rPr lang="en-US" altLang="en-US" smtClean="0"/>
              <a:t>Normal vs Flooded Jordan River</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4BE6668-199E-447C-8618-555D253C61A7}" type="slidenum">
              <a:rPr lang="en-US" altLang="en-US">
                <a:solidFill>
                  <a:srgbClr val="898989"/>
                </a:solidFill>
                <a:latin typeface="Calibri" pitchFamily="34" charset="0"/>
              </a:rPr>
              <a:pPr eaLnBrk="1" hangingPunct="1"/>
              <a:t>13</a:t>
            </a:fld>
            <a:endParaRPr lang="en-US" altLang="en-US">
              <a:solidFill>
                <a:srgbClr val="898989"/>
              </a:solidFill>
              <a:latin typeface="Calibri" pitchFamily="34" charset="0"/>
            </a:endParaRPr>
          </a:p>
        </p:txBody>
      </p:sp>
      <p:pic>
        <p:nvPicPr>
          <p:cNvPr id="13316" name="Picture 3" descr="Israel-C 070.jpg"/>
          <p:cNvPicPr>
            <a:picLocks noChangeAspect="1"/>
          </p:cNvPicPr>
          <p:nvPr/>
        </p:nvPicPr>
        <p:blipFill>
          <a:blip r:embed="rId2" cstate="print">
            <a:extLst>
              <a:ext uri="{28A0092B-C50C-407E-A947-70E740481C1C}">
                <a14:useLocalDpi xmlns:a14="http://schemas.microsoft.com/office/drawing/2010/main" val="0"/>
              </a:ext>
            </a:extLst>
          </a:blip>
          <a:srcRect l="9167"/>
          <a:stretch>
            <a:fillRect/>
          </a:stretch>
        </p:blipFill>
        <p:spPr bwMode="auto">
          <a:xfrm>
            <a:off x="9" y="1796521"/>
            <a:ext cx="5438775" cy="374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raging-jordan-ri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0718" y="0"/>
            <a:ext cx="5983287" cy="32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79074" y="197893"/>
            <a:ext cx="4121624" cy="923330"/>
          </a:xfrm>
          <a:prstGeom prst="rect">
            <a:avLst/>
          </a:prstGeom>
          <a:solidFill>
            <a:schemeClr val="accent6">
              <a:lumMod val="20000"/>
              <a:lumOff val="80000"/>
            </a:schemeClr>
          </a:solidFill>
        </p:spPr>
        <p:txBody>
          <a:bodyPr wrap="square" rtlCol="0">
            <a:spAutoFit/>
          </a:bodyPr>
          <a:lstStyle/>
          <a:p>
            <a:r>
              <a:rPr lang="en-US" b="1" dirty="0" smtClean="0"/>
              <a:t>Joshua </a:t>
            </a:r>
            <a:r>
              <a:rPr lang="en-US" b="1" dirty="0"/>
              <a:t>3:15(ESV) </a:t>
            </a:r>
            <a:r>
              <a:rPr lang="en-US" dirty="0"/>
              <a:t/>
            </a:r>
            <a:br>
              <a:rPr lang="en-US" dirty="0"/>
            </a:br>
            <a:r>
              <a:rPr lang="en-US" baseline="30000" dirty="0" smtClean="0"/>
              <a:t>15</a:t>
            </a:r>
            <a:r>
              <a:rPr lang="en-US" dirty="0" smtClean="0"/>
              <a:t> …(</a:t>
            </a:r>
            <a:r>
              <a:rPr lang="en-US" dirty="0"/>
              <a:t>now the Jordan overflows all its banks throughout the time of harvest),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45000" cy="2692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descr="DSC00993"/>
          <p:cNvSpPr>
            <a:spLocks noGrp="1" noChangeAspect="1" noChangeArrowheads="1"/>
          </p:cNvSpPr>
          <p:nvPr isPhoto="1"/>
        </p:nvSpPr>
        <p:spPr bwMode="auto">
          <a:xfrm>
            <a:off x="0" y="0"/>
            <a:ext cx="9144000" cy="5715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0243" name="Rectangle 4"/>
          <p:cNvSpPr>
            <a:spLocks noGrp="1" noChangeArrowheads="1"/>
          </p:cNvSpPr>
          <p:nvPr>
            <p:ph type="title"/>
          </p:nvPr>
        </p:nvSpPr>
        <p:spPr>
          <a:xfrm>
            <a:off x="0" y="0"/>
            <a:ext cx="9144000" cy="952500"/>
          </a:xfrm>
          <a:solidFill>
            <a:schemeClr val="tx1"/>
          </a:solidFill>
        </p:spPr>
        <p:txBody>
          <a:bodyPr/>
          <a:lstStyle/>
          <a:p>
            <a:r>
              <a:rPr lang="en-US" altLang="en-US" smtClean="0">
                <a:solidFill>
                  <a:schemeClr val="bg1"/>
                </a:solidFill>
              </a:rPr>
              <a:t>Dry Wadi on Way to Jericho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descr="DSC00829"/>
          <p:cNvSpPr>
            <a:spLocks noGrp="1" noChangeAspect="1" noChangeArrowheads="1"/>
          </p:cNvSpPr>
          <p:nvPr isPhoto="1"/>
        </p:nvSpPr>
        <p:spPr bwMode="auto">
          <a:xfrm>
            <a:off x="0" y="0"/>
            <a:ext cx="9144000" cy="5715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1267" name="Rectangle 4"/>
          <p:cNvSpPr>
            <a:spLocks noGrp="1" noChangeArrowheads="1"/>
          </p:cNvSpPr>
          <p:nvPr>
            <p:ph type="title"/>
          </p:nvPr>
        </p:nvSpPr>
        <p:spPr>
          <a:xfrm>
            <a:off x="0" y="4889500"/>
            <a:ext cx="9144000" cy="825500"/>
          </a:xfrm>
          <a:solidFill>
            <a:schemeClr val="tx1"/>
          </a:solidFill>
        </p:spPr>
        <p:txBody>
          <a:bodyPr/>
          <a:lstStyle/>
          <a:p>
            <a:r>
              <a:rPr lang="en-US" altLang="en-US" sz="2800" smtClean="0">
                <a:solidFill>
                  <a:schemeClr val="bg1"/>
                </a:solidFill>
              </a:rPr>
              <a:t>What was Lord’s Purpose in parting the Jordan River?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descr="DSC00829"/>
          <p:cNvSpPr>
            <a:spLocks noGrp="1" noChangeAspect="1" noChangeArrowheads="1"/>
          </p:cNvSpPr>
          <p:nvPr isPhoto="1"/>
        </p:nvSpPr>
        <p:spPr bwMode="auto">
          <a:xfrm>
            <a:off x="0" y="0"/>
            <a:ext cx="9144000" cy="5715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12291" name="Rectangle 4"/>
          <p:cNvSpPr>
            <a:spLocks noGrp="1" noChangeArrowheads="1"/>
          </p:cNvSpPr>
          <p:nvPr>
            <p:ph type="title"/>
          </p:nvPr>
        </p:nvSpPr>
        <p:spPr>
          <a:xfrm>
            <a:off x="0" y="4889500"/>
            <a:ext cx="9144000" cy="825500"/>
          </a:xfrm>
          <a:solidFill>
            <a:schemeClr val="tx1"/>
          </a:solidFill>
        </p:spPr>
        <p:txBody>
          <a:bodyPr/>
          <a:lstStyle/>
          <a:p>
            <a:r>
              <a:rPr lang="en-US" altLang="en-US" sz="2800" smtClean="0">
                <a:solidFill>
                  <a:schemeClr val="bg1"/>
                </a:solidFill>
              </a:rPr>
              <a:t>What was Lord’s Purpose in parting the Jordan River?</a:t>
            </a:r>
          </a:p>
        </p:txBody>
      </p:sp>
      <p:sp>
        <p:nvSpPr>
          <p:cNvPr id="12292" name="TextBox 3"/>
          <p:cNvSpPr txBox="1">
            <a:spLocks noChangeArrowheads="1"/>
          </p:cNvSpPr>
          <p:nvPr/>
        </p:nvSpPr>
        <p:spPr bwMode="auto">
          <a:xfrm>
            <a:off x="204788" y="136261"/>
            <a:ext cx="5664200" cy="17543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eriod"/>
            </a:pPr>
            <a:r>
              <a:rPr lang="en-US" altLang="en-US"/>
              <a:t>Exalt Joshua in sight of Israel</a:t>
            </a:r>
          </a:p>
          <a:p>
            <a:pPr eaLnBrk="1" hangingPunct="1">
              <a:buFontTx/>
              <a:buAutoNum type="arabicPeriod"/>
            </a:pPr>
            <a:r>
              <a:rPr lang="en-US" altLang="en-US"/>
              <a:t>May know that, as I was with Moses, so I will be with you.</a:t>
            </a:r>
          </a:p>
          <a:p>
            <a:pPr eaLnBrk="1" hangingPunct="1">
              <a:buFontTx/>
              <a:buAutoNum type="arabicPeriod"/>
            </a:pPr>
            <a:r>
              <a:rPr lang="en-US" altLang="en-US"/>
              <a:t>Crossing is how Israel shall know that the living God is among you and that he will without fail drive out from before you the Canaanites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09650" y="228865"/>
            <a:ext cx="7677150" cy="952500"/>
          </a:xfrm>
        </p:spPr>
        <p:txBody>
          <a:bodyPr/>
          <a:lstStyle/>
          <a:p>
            <a:endParaRPr lang="en-US" altLang="en-US" smtClean="0"/>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640C65A-E622-4C97-BE00-E0293EF4C90A}" type="slidenum">
              <a:rPr lang="en-US" altLang="en-US">
                <a:solidFill>
                  <a:srgbClr val="898989"/>
                </a:solidFill>
                <a:latin typeface="Calibri" pitchFamily="34" charset="0"/>
              </a:rPr>
              <a:pPr eaLnBrk="1" hangingPunct="1"/>
              <a:t>17</a:t>
            </a:fld>
            <a:endParaRPr lang="en-US" altLang="en-US">
              <a:solidFill>
                <a:srgbClr val="898989"/>
              </a:solidFill>
              <a:latin typeface="Calibri" pitchFamily="34" charset="0"/>
            </a:endParaRPr>
          </a:p>
        </p:txBody>
      </p:sp>
      <p:pic>
        <p:nvPicPr>
          <p:cNvPr id="14340" name="Picture 3" descr="Jordan River flooding far above the ban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49375" y="0"/>
            <a:ext cx="6645275" cy="952500"/>
          </a:xfrm>
        </p:spPr>
        <p:txBody>
          <a:bodyPr/>
          <a:lstStyle/>
          <a:p>
            <a:r>
              <a:rPr lang="en-US" altLang="en-US" sz="4000" smtClean="0"/>
              <a:t>Seasonal Rains</a:t>
            </a:r>
          </a:p>
        </p:txBody>
      </p:sp>
      <p:grpSp>
        <p:nvGrpSpPr>
          <p:cNvPr id="15363" name="Group 18"/>
          <p:cNvGrpSpPr>
            <a:grpSpLocks/>
          </p:cNvGrpSpPr>
          <p:nvPr/>
        </p:nvGrpSpPr>
        <p:grpSpPr bwMode="auto">
          <a:xfrm>
            <a:off x="161964" y="762004"/>
            <a:ext cx="8220075" cy="4496595"/>
            <a:chOff x="294" y="576"/>
            <a:chExt cx="5178" cy="3399"/>
          </a:xfrm>
        </p:grpSpPr>
        <p:pic>
          <p:nvPicPr>
            <p:cNvPr id="15370" name="Picture 4" descr="Season Rai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 y="576"/>
              <a:ext cx="5178" cy="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6"/>
            <p:cNvSpPr txBox="1">
              <a:spLocks noChangeArrowheads="1"/>
            </p:cNvSpPr>
            <p:nvPr/>
          </p:nvSpPr>
          <p:spPr bwMode="auto">
            <a:xfrm>
              <a:off x="3591" y="3691"/>
              <a:ext cx="24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0”</a:t>
              </a:r>
            </a:p>
          </p:txBody>
        </p:sp>
        <p:sp>
          <p:nvSpPr>
            <p:cNvPr id="15372" name="Text Box 7"/>
            <p:cNvSpPr txBox="1">
              <a:spLocks noChangeArrowheads="1"/>
            </p:cNvSpPr>
            <p:nvPr/>
          </p:nvSpPr>
          <p:spPr bwMode="auto">
            <a:xfrm>
              <a:off x="4320" y="3216"/>
              <a:ext cx="24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0”</a:t>
              </a:r>
            </a:p>
          </p:txBody>
        </p:sp>
        <p:sp>
          <p:nvSpPr>
            <p:cNvPr id="15373" name="Text Box 8"/>
            <p:cNvSpPr txBox="1">
              <a:spLocks noChangeArrowheads="1"/>
            </p:cNvSpPr>
            <p:nvPr/>
          </p:nvSpPr>
          <p:spPr bwMode="auto">
            <a:xfrm>
              <a:off x="2739" y="3696"/>
              <a:ext cx="24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0”</a:t>
              </a:r>
            </a:p>
          </p:txBody>
        </p:sp>
        <p:sp>
          <p:nvSpPr>
            <p:cNvPr id="15374" name="Text Box 9"/>
            <p:cNvSpPr txBox="1">
              <a:spLocks noChangeArrowheads="1"/>
            </p:cNvSpPr>
            <p:nvPr/>
          </p:nvSpPr>
          <p:spPr bwMode="auto">
            <a:xfrm>
              <a:off x="1920" y="3264"/>
              <a:ext cx="24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0”</a:t>
              </a:r>
            </a:p>
          </p:txBody>
        </p:sp>
        <p:sp>
          <p:nvSpPr>
            <p:cNvPr id="15375" name="Text Box 10"/>
            <p:cNvSpPr txBox="1">
              <a:spLocks noChangeArrowheads="1"/>
            </p:cNvSpPr>
            <p:nvPr/>
          </p:nvSpPr>
          <p:spPr bwMode="auto">
            <a:xfrm>
              <a:off x="1488" y="2544"/>
              <a:ext cx="24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0”</a:t>
              </a:r>
            </a:p>
          </p:txBody>
        </p:sp>
        <p:sp>
          <p:nvSpPr>
            <p:cNvPr id="15376" name="Text Box 11"/>
            <p:cNvSpPr txBox="1">
              <a:spLocks noChangeArrowheads="1"/>
            </p:cNvSpPr>
            <p:nvPr/>
          </p:nvSpPr>
          <p:spPr bwMode="auto">
            <a:xfrm>
              <a:off x="4714" y="1680"/>
              <a:ext cx="24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latin typeface="Impact" pitchFamily="34" charset="0"/>
                </a:rPr>
                <a:t>5”</a:t>
              </a:r>
            </a:p>
          </p:txBody>
        </p:sp>
        <p:sp>
          <p:nvSpPr>
            <p:cNvPr id="15377" name="Text Box 12"/>
            <p:cNvSpPr txBox="1">
              <a:spLocks noChangeArrowheads="1"/>
            </p:cNvSpPr>
            <p:nvPr/>
          </p:nvSpPr>
          <p:spPr bwMode="auto">
            <a:xfrm>
              <a:off x="4272" y="960"/>
              <a:ext cx="246"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latin typeface="Impact" pitchFamily="34" charset="0"/>
                </a:rPr>
                <a:t>6”</a:t>
              </a:r>
            </a:p>
          </p:txBody>
        </p:sp>
        <p:sp>
          <p:nvSpPr>
            <p:cNvPr id="15378" name="Text Box 13"/>
            <p:cNvSpPr txBox="1">
              <a:spLocks noChangeArrowheads="1"/>
            </p:cNvSpPr>
            <p:nvPr/>
          </p:nvSpPr>
          <p:spPr bwMode="auto">
            <a:xfrm>
              <a:off x="3504" y="576"/>
              <a:ext cx="24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chemeClr val="bg1"/>
                  </a:solidFill>
                  <a:latin typeface="Impact" pitchFamily="34" charset="0"/>
                </a:rPr>
                <a:t>5”</a:t>
              </a:r>
            </a:p>
          </p:txBody>
        </p:sp>
        <p:sp>
          <p:nvSpPr>
            <p:cNvPr id="15379" name="Text Box 14"/>
            <p:cNvSpPr txBox="1">
              <a:spLocks noChangeArrowheads="1"/>
            </p:cNvSpPr>
            <p:nvPr/>
          </p:nvSpPr>
          <p:spPr bwMode="auto">
            <a:xfrm>
              <a:off x="2592" y="576"/>
              <a:ext cx="240"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4”</a:t>
              </a:r>
            </a:p>
          </p:txBody>
        </p:sp>
        <p:sp>
          <p:nvSpPr>
            <p:cNvPr id="15380" name="Text Box 15"/>
            <p:cNvSpPr txBox="1">
              <a:spLocks noChangeArrowheads="1"/>
            </p:cNvSpPr>
            <p:nvPr/>
          </p:nvSpPr>
          <p:spPr bwMode="auto">
            <a:xfrm>
              <a:off x="4714" y="2448"/>
              <a:ext cx="240"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2”</a:t>
              </a:r>
            </a:p>
          </p:txBody>
        </p:sp>
        <p:sp>
          <p:nvSpPr>
            <p:cNvPr id="15381" name="Text Box 16"/>
            <p:cNvSpPr txBox="1">
              <a:spLocks noChangeArrowheads="1"/>
            </p:cNvSpPr>
            <p:nvPr/>
          </p:nvSpPr>
          <p:spPr bwMode="auto">
            <a:xfrm>
              <a:off x="1920" y="1008"/>
              <a:ext cx="240"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2”</a:t>
              </a:r>
            </a:p>
          </p:txBody>
        </p:sp>
        <p:sp>
          <p:nvSpPr>
            <p:cNvPr id="15382" name="Text Box 17"/>
            <p:cNvSpPr txBox="1">
              <a:spLocks noChangeArrowheads="1"/>
            </p:cNvSpPr>
            <p:nvPr/>
          </p:nvSpPr>
          <p:spPr bwMode="auto">
            <a:xfrm>
              <a:off x="1488" y="1728"/>
              <a:ext cx="222"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Impact" pitchFamily="34" charset="0"/>
                </a:rPr>
                <a:t>1”</a:t>
              </a:r>
            </a:p>
          </p:txBody>
        </p:sp>
      </p:grpSp>
      <p:sp>
        <p:nvSpPr>
          <p:cNvPr id="15364" name="Text Box 19"/>
          <p:cNvSpPr txBox="1">
            <a:spLocks noChangeArrowheads="1"/>
          </p:cNvSpPr>
          <p:nvPr/>
        </p:nvSpPr>
        <p:spPr bwMode="auto">
          <a:xfrm>
            <a:off x="7696200" y="3238500"/>
            <a:ext cx="914400" cy="92333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t>Crossing Jordan River</a:t>
            </a:r>
          </a:p>
        </p:txBody>
      </p:sp>
      <p:sp>
        <p:nvSpPr>
          <p:cNvPr id="6165" name="AutoShape 21"/>
          <p:cNvSpPr>
            <a:spLocks noChangeArrowheads="1"/>
          </p:cNvSpPr>
          <p:nvPr/>
        </p:nvSpPr>
        <p:spPr bwMode="auto">
          <a:xfrm>
            <a:off x="7391400" y="2667000"/>
            <a:ext cx="609600" cy="44450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latin typeface="Arial" pitchFamily="34" charset="0"/>
              <a:cs typeface="Arial" pitchFamily="34" charset="0"/>
            </a:endParaRPr>
          </a:p>
        </p:txBody>
      </p:sp>
      <p:sp>
        <p:nvSpPr>
          <p:cNvPr id="15366" name="Text Box 22"/>
          <p:cNvSpPr txBox="1">
            <a:spLocks noChangeArrowheads="1"/>
          </p:cNvSpPr>
          <p:nvPr/>
        </p:nvSpPr>
        <p:spPr bwMode="auto">
          <a:xfrm>
            <a:off x="161964" y="700974"/>
            <a:ext cx="1800367" cy="206210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600" b="1" dirty="0"/>
              <a:t>Early Rain</a:t>
            </a:r>
            <a:r>
              <a:rPr lang="en-US" altLang="en-US" sz="1600" dirty="0"/>
              <a:t>, when they sowed their seed, and this served to moisten and prepare the ground for the vegetation of the seed.</a:t>
            </a:r>
          </a:p>
        </p:txBody>
      </p:sp>
      <p:sp>
        <p:nvSpPr>
          <p:cNvPr id="15367" name="Line 23"/>
          <p:cNvSpPr>
            <a:spLocks noChangeShapeType="1"/>
          </p:cNvSpPr>
          <p:nvPr/>
        </p:nvSpPr>
        <p:spPr bwMode="auto">
          <a:xfrm>
            <a:off x="2209800" y="1079500"/>
            <a:ext cx="990600" cy="127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8" name="Text Box 24"/>
          <p:cNvSpPr txBox="1">
            <a:spLocks noChangeArrowheads="1"/>
          </p:cNvSpPr>
          <p:nvPr/>
        </p:nvSpPr>
        <p:spPr bwMode="auto">
          <a:xfrm>
            <a:off x="7178694" y="64058"/>
            <a:ext cx="1965306" cy="206210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600" b="1" dirty="0"/>
              <a:t>Latter Rain</a:t>
            </a:r>
            <a:r>
              <a:rPr lang="en-US" altLang="en-US" sz="1600" dirty="0"/>
              <a:t> fell about April, when the </a:t>
            </a:r>
            <a:r>
              <a:rPr lang="en-US" altLang="en-US" sz="1600" dirty="0" smtClean="0"/>
              <a:t>grain </a:t>
            </a:r>
            <a:r>
              <a:rPr lang="en-US" altLang="en-US" sz="1600" dirty="0"/>
              <a:t>was well grown up, and served to fill the ears, and render them plump and perfect.</a:t>
            </a:r>
          </a:p>
        </p:txBody>
      </p:sp>
      <p:sp>
        <p:nvSpPr>
          <p:cNvPr id="15369" name="Text Box 25"/>
          <p:cNvSpPr txBox="1">
            <a:spLocks noChangeArrowheads="1"/>
          </p:cNvSpPr>
          <p:nvPr/>
        </p:nvSpPr>
        <p:spPr bwMode="auto">
          <a:xfrm>
            <a:off x="304822" y="5435884"/>
            <a:ext cx="2470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Adam Clarke’s  Commentary</a:t>
            </a:r>
          </a:p>
        </p:txBody>
      </p:sp>
      <p:sp>
        <p:nvSpPr>
          <p:cNvPr id="2" name="TextBox 1"/>
          <p:cNvSpPr txBox="1"/>
          <p:nvPr/>
        </p:nvSpPr>
        <p:spPr>
          <a:xfrm>
            <a:off x="220232" y="3111510"/>
            <a:ext cx="2297791" cy="206210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spcBef>
                <a:spcPct val="50000"/>
              </a:spcBef>
              <a:defRPr sz="1600" b="1"/>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smtClean="0"/>
              <a:t>Joshua 4:19 (ESV</a:t>
            </a:r>
            <a:r>
              <a:rPr lang="en-US" dirty="0"/>
              <a:t>) </a:t>
            </a:r>
            <a:br>
              <a:rPr lang="en-US" dirty="0"/>
            </a:br>
            <a:r>
              <a:rPr lang="en-US" dirty="0" smtClean="0"/>
              <a:t>The </a:t>
            </a:r>
            <a:r>
              <a:rPr lang="en-US" dirty="0"/>
              <a:t>people came up out of the Jordan on the tenth day of the first month, and they encamped at Gilgal on the east border of Jericho.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O:\Images\Life-Farming\seasonal-Holman Guide-pg35.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382" y="0"/>
            <a:ext cx="8228618" cy="515203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4380931" y="176134"/>
            <a:ext cx="1978926" cy="308362"/>
          </a:xfrm>
          <a:custGeom>
            <a:avLst/>
            <a:gdLst>
              <a:gd name="connsiteX0" fmla="*/ 0 w 1978926"/>
              <a:gd name="connsiteY0" fmla="*/ 69526 h 308362"/>
              <a:gd name="connsiteX1" fmla="*/ 1050878 w 1978926"/>
              <a:gd name="connsiteY1" fmla="*/ 14935 h 308362"/>
              <a:gd name="connsiteX2" fmla="*/ 1978926 w 1978926"/>
              <a:gd name="connsiteY2" fmla="*/ 308362 h 308362"/>
            </a:gdLst>
            <a:ahLst/>
            <a:cxnLst>
              <a:cxn ang="0">
                <a:pos x="connsiteX0" y="connsiteY0"/>
              </a:cxn>
              <a:cxn ang="0">
                <a:pos x="connsiteX1" y="connsiteY1"/>
              </a:cxn>
              <a:cxn ang="0">
                <a:pos x="connsiteX2" y="connsiteY2"/>
              </a:cxn>
            </a:cxnLst>
            <a:rect l="l" t="t" r="r" b="b"/>
            <a:pathLst>
              <a:path w="1978926" h="308362">
                <a:moveTo>
                  <a:pt x="0" y="69526"/>
                </a:moveTo>
                <a:cubicBezTo>
                  <a:pt x="360528" y="22327"/>
                  <a:pt x="721057" y="-24871"/>
                  <a:pt x="1050878" y="14935"/>
                </a:cubicBezTo>
                <a:cubicBezTo>
                  <a:pt x="1380699" y="54741"/>
                  <a:pt x="1679812" y="181551"/>
                  <a:pt x="1978926" y="308362"/>
                </a:cubicBezTo>
              </a:path>
            </a:pathLst>
          </a:custGeom>
          <a:noFill/>
          <a:ln w="381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514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1687532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descr="E:\OT Lessons-Danny\Joshua-2015\Images\Crossing Jordan\CampIsra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21" y="15"/>
            <a:ext cx="8284191" cy="51776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851564" y="4075202"/>
            <a:ext cx="855677" cy="1013346"/>
          </a:xfrm>
          <a:prstGeom prst="rect">
            <a:avLst/>
          </a:prstGeom>
        </p:spPr>
      </p:pic>
      <p:sp>
        <p:nvSpPr>
          <p:cNvPr id="3" name="Down Arrow 2"/>
          <p:cNvSpPr/>
          <p:nvPr/>
        </p:nvSpPr>
        <p:spPr>
          <a:xfrm>
            <a:off x="7086600" y="2343150"/>
            <a:ext cx="266700" cy="4000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05125" y="2189233"/>
            <a:ext cx="526106" cy="707886"/>
          </a:xfrm>
          <a:prstGeom prst="rect">
            <a:avLst/>
          </a:prstGeom>
          <a:noFill/>
        </p:spPr>
        <p:txBody>
          <a:bodyPr wrap="none" rtlCol="0">
            <a:spAutoFit/>
          </a:bodyPr>
          <a:lstStyle/>
          <a:p>
            <a:r>
              <a:rPr lang="en-US" sz="4000" b="1" dirty="0" smtClean="0">
                <a:solidFill>
                  <a:srgbClr val="FF0000"/>
                </a:solidFill>
              </a:rPr>
              <a:t>X</a:t>
            </a:r>
            <a:endParaRPr lang="en-US" sz="4000" b="1" dirty="0">
              <a:solidFill>
                <a:srgbClr val="FF0000"/>
              </a:solidFill>
            </a:endParaRPr>
          </a:p>
        </p:txBody>
      </p:sp>
      <p:sp>
        <p:nvSpPr>
          <p:cNvPr id="7" name="Title 1"/>
          <p:cNvSpPr txBox="1">
            <a:spLocks/>
          </p:cNvSpPr>
          <p:nvPr/>
        </p:nvSpPr>
        <p:spPr bwMode="auto">
          <a:xfrm>
            <a:off x="1" y="1466194"/>
            <a:ext cx="2017986" cy="296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2400" dirty="0" smtClean="0"/>
              <a:t>Jordan Stopped near city of Adam, about 15 miles North of where the river was crossed</a:t>
            </a:r>
            <a:endParaRPr lang="en-US" altLang="en-US" sz="2400" dirty="0" smtClean="0"/>
          </a:p>
        </p:txBody>
      </p:sp>
      <p:pic>
        <p:nvPicPr>
          <p:cNvPr id="8"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502524" y="-15512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530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
            <a:ext cx="9144000" cy="5117639"/>
          </a:xfrm>
          <a:prstGeom prst="rect">
            <a:avLst/>
          </a:prstGeom>
        </p:spPr>
      </p:pic>
      <p:sp>
        <p:nvSpPr>
          <p:cNvPr id="2" name="Title 1"/>
          <p:cNvSpPr>
            <a:spLocks noGrp="1"/>
          </p:cNvSpPr>
          <p:nvPr>
            <p:ph type="title"/>
          </p:nvPr>
        </p:nvSpPr>
        <p:spPr>
          <a:xfrm>
            <a:off x="2961583" y="0"/>
            <a:ext cx="5575131" cy="952500"/>
          </a:xfrm>
        </p:spPr>
        <p:txBody>
          <a:bodyPr/>
          <a:lstStyle/>
          <a:p>
            <a:r>
              <a:rPr lang="en-US" dirty="0" smtClean="0">
                <a:solidFill>
                  <a:schemeClr val="bg1"/>
                </a:solidFill>
              </a:rPr>
              <a:t>Cliffs at Adam</a:t>
            </a:r>
            <a:endParaRPr lang="en-US" dirty="0">
              <a:solidFill>
                <a:schemeClr val="bg1"/>
              </a:solidFill>
            </a:endParaRPr>
          </a:p>
        </p:txBody>
      </p:sp>
      <p:sp>
        <p:nvSpPr>
          <p:cNvPr id="5" name="Text Box 2"/>
          <p:cNvSpPr txBox="1">
            <a:spLocks noChangeArrowheads="1"/>
          </p:cNvSpPr>
          <p:nvPr/>
        </p:nvSpPr>
        <p:spPr bwMode="auto">
          <a:xfrm>
            <a:off x="137208" y="180905"/>
            <a:ext cx="2824375" cy="4936736"/>
          </a:xfrm>
          <a:prstGeom prst="rect">
            <a:avLst/>
          </a:prstGeom>
          <a:solidFill>
            <a:srgbClr val="FFFFFF">
              <a:alpha val="8000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2000" b="0" i="0" u="none" strike="noStrike" cap="none" normalizeH="0" baseline="0" dirty="0" smtClean="0">
                <a:ln>
                  <a:noFill/>
                </a:ln>
                <a:effectLst/>
                <a:latin typeface="Arial" pitchFamily="34" charset="0"/>
                <a:cs typeface="Arial" pitchFamily="34" charset="0"/>
              </a:rPr>
              <a:t>About 17 miles north of Jericho, at the site generally thought to have been the town of Adam there is geological evidence that numerous landslides temporarily dammed the Jordan River at various times. At least seven historical earthquakes precipitated landslides that dammed the Jordan River near Adam (</a:t>
            </a:r>
            <a:r>
              <a:rPr kumimoji="0" lang="en-US" altLang="en-US" sz="2000" b="0" i="0" u="none" strike="noStrike" cap="none" normalizeH="0" baseline="0" dirty="0" err="1" smtClean="0">
                <a:ln>
                  <a:noFill/>
                </a:ln>
                <a:effectLst/>
                <a:latin typeface="Arial" pitchFamily="34" charset="0"/>
                <a:cs typeface="Arial" pitchFamily="34" charset="0"/>
              </a:rPr>
              <a:t>Damiya</a:t>
            </a:r>
            <a:r>
              <a:rPr kumimoji="0" lang="en-US" altLang="en-US" sz="2000" b="0" i="0" u="none" strike="noStrike" cap="none" normalizeH="0" baseline="0" dirty="0" smtClean="0">
                <a:ln>
                  <a:noFill/>
                </a:ln>
                <a:effectLst/>
                <a:latin typeface="Arial" pitchFamily="34" charset="0"/>
                <a:cs typeface="Arial" pitchFamily="34" charset="0"/>
              </a:rPr>
              <a:t>): </a:t>
            </a:r>
          </a:p>
        </p:txBody>
      </p:sp>
    </p:spTree>
    <p:extLst>
      <p:ext uri="{BB962C8B-B14F-4D97-AF65-F5344CB8AC3E}">
        <p14:creationId xmlns:p14="http://schemas.microsoft.com/office/powerpoint/2010/main" val="1313632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
            <a:ext cx="9144000" cy="5117639"/>
          </a:xfrm>
          <a:prstGeom prst="rect">
            <a:avLst/>
          </a:prstGeom>
        </p:spPr>
      </p:pic>
      <p:sp>
        <p:nvSpPr>
          <p:cNvPr id="2" name="Title 1"/>
          <p:cNvSpPr>
            <a:spLocks noGrp="1"/>
          </p:cNvSpPr>
          <p:nvPr>
            <p:ph type="title"/>
          </p:nvPr>
        </p:nvSpPr>
        <p:spPr>
          <a:xfrm>
            <a:off x="3643952" y="0"/>
            <a:ext cx="5500048" cy="952500"/>
          </a:xfrm>
        </p:spPr>
        <p:txBody>
          <a:bodyPr/>
          <a:lstStyle/>
          <a:p>
            <a:r>
              <a:rPr lang="en-US" dirty="0" smtClean="0">
                <a:solidFill>
                  <a:schemeClr val="bg1"/>
                </a:solidFill>
              </a:rPr>
              <a:t>Cliffs at Adam</a:t>
            </a:r>
            <a:endParaRPr lang="en-US" dirty="0">
              <a:solidFill>
                <a:schemeClr val="bg1"/>
              </a:solidFill>
            </a:endParaRPr>
          </a:p>
        </p:txBody>
      </p:sp>
      <p:sp>
        <p:nvSpPr>
          <p:cNvPr id="6" name="Text Box 2"/>
          <p:cNvSpPr txBox="1">
            <a:spLocks noChangeArrowheads="1"/>
          </p:cNvSpPr>
          <p:nvPr/>
        </p:nvSpPr>
        <p:spPr bwMode="auto">
          <a:xfrm>
            <a:off x="4" y="84630"/>
            <a:ext cx="3763797" cy="3900516"/>
          </a:xfrm>
          <a:prstGeom prst="rect">
            <a:avLst/>
          </a:prstGeom>
          <a:solidFill>
            <a:srgbClr val="FFFFFF">
              <a:alpha val="50000"/>
            </a:srgb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spcBef>
                <a:spcPts val="500"/>
              </a:spcBef>
              <a:spcAft>
                <a:spcPts val="500"/>
              </a:spcAft>
            </a:pPr>
            <a:r>
              <a:rPr lang="en-US" altLang="en-US" sz="2000" dirty="0" smtClean="0">
                <a:latin typeface="Arial" pitchFamily="34" charset="0"/>
                <a:cs typeface="Arial" pitchFamily="34" charset="0"/>
              </a:rPr>
              <a:t>1927 </a:t>
            </a:r>
            <a:r>
              <a:rPr lang="en-US" altLang="en-US" sz="2000" dirty="0" smtClean="0">
                <a:latin typeface="Arial" pitchFamily="34" charset="0"/>
                <a:cs typeface="Arial" pitchFamily="34" charset="0"/>
              </a:rPr>
              <a:t>AD (July 11 – stopped flow for 22 hours)</a:t>
            </a:r>
          </a:p>
          <a:p>
            <a:pPr>
              <a:spcBef>
                <a:spcPts val="500"/>
              </a:spcBef>
              <a:spcAft>
                <a:spcPts val="500"/>
              </a:spcAft>
            </a:pPr>
            <a:r>
              <a:rPr lang="en-US" altLang="en-US" sz="2000" dirty="0" smtClean="0">
                <a:latin typeface="Arial" pitchFamily="34" charset="0"/>
                <a:cs typeface="Arial" pitchFamily="34" charset="0"/>
              </a:rPr>
              <a:t>1906 AD (stopped flow for 24 hours)</a:t>
            </a:r>
          </a:p>
          <a:p>
            <a:pPr>
              <a:spcBef>
                <a:spcPts val="500"/>
              </a:spcBef>
              <a:spcAft>
                <a:spcPts val="500"/>
              </a:spcAft>
            </a:pPr>
            <a:r>
              <a:rPr lang="en-US" altLang="en-US" sz="2000" dirty="0" smtClean="0">
                <a:latin typeface="Arial" pitchFamily="34" charset="0"/>
                <a:cs typeface="Arial" pitchFamily="34" charset="0"/>
              </a:rPr>
              <a:t>1834 AD1546 AD (Jan 14 – stopped flow for two days)</a:t>
            </a:r>
          </a:p>
          <a:p>
            <a:pPr>
              <a:spcBef>
                <a:spcPts val="500"/>
              </a:spcBef>
              <a:spcAft>
                <a:spcPts val="500"/>
              </a:spcAft>
            </a:pPr>
            <a:r>
              <a:rPr lang="en-US" altLang="en-US" sz="2000" dirty="0" smtClean="0">
                <a:latin typeface="Arial" pitchFamily="34" charset="0"/>
                <a:cs typeface="Arial" pitchFamily="34" charset="0"/>
              </a:rPr>
              <a:t>1534 AD</a:t>
            </a:r>
          </a:p>
          <a:p>
            <a:pPr>
              <a:spcBef>
                <a:spcPts val="500"/>
              </a:spcBef>
              <a:spcAft>
                <a:spcPts val="500"/>
              </a:spcAft>
            </a:pPr>
            <a:r>
              <a:rPr lang="en-US" altLang="en-US" sz="2000" dirty="0" smtClean="0">
                <a:latin typeface="Arial" pitchFamily="34" charset="0"/>
                <a:cs typeface="Arial" pitchFamily="34" charset="0"/>
              </a:rPr>
              <a:t>1267 AD (December 8 – stopped flow for 10 hours)</a:t>
            </a:r>
          </a:p>
          <a:p>
            <a:pPr>
              <a:spcBef>
                <a:spcPts val="500"/>
              </a:spcBef>
              <a:spcAft>
                <a:spcPts val="500"/>
              </a:spcAft>
            </a:pPr>
            <a:r>
              <a:rPr lang="en-US" altLang="en-US" sz="2000" dirty="0" smtClean="0">
                <a:latin typeface="Arial" pitchFamily="34" charset="0"/>
                <a:cs typeface="Arial" pitchFamily="34" charset="0"/>
              </a:rPr>
              <a:t>1160 AD</a:t>
            </a:r>
          </a:p>
          <a:p>
            <a:pPr>
              <a:spcBef>
                <a:spcPts val="500"/>
              </a:spcBef>
              <a:spcAft>
                <a:spcPts val="500"/>
              </a:spcAft>
            </a:pPr>
            <a:endParaRPr lang="en-US" altLang="en-US" sz="20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571694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036650" y="160073"/>
            <a:ext cx="7070725" cy="952500"/>
          </a:xfrm>
        </p:spPr>
        <p:txBody>
          <a:bodyPr/>
          <a:lstStyle/>
          <a:p>
            <a:r>
              <a:rPr lang="en-US" altLang="en-US" smtClean="0"/>
              <a:t>Importance of Jordan’s Flow Stopping at Adam</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243D8BE-00BF-4B1D-B01F-65F17D7A046F}" type="slidenum">
              <a:rPr lang="en-US" altLang="en-US">
                <a:solidFill>
                  <a:srgbClr val="898989"/>
                </a:solidFill>
                <a:latin typeface="Calibri" pitchFamily="34" charset="0"/>
              </a:rPr>
              <a:pPr eaLnBrk="1" hangingPunct="1"/>
              <a:t>23</a:t>
            </a:fld>
            <a:endParaRPr lang="en-US" altLang="en-US">
              <a:solidFill>
                <a:srgbClr val="898989"/>
              </a:solidFill>
              <a:latin typeface="Calibri" pitchFamily="34" charset="0"/>
            </a:endParaRPr>
          </a:p>
        </p:txBody>
      </p:sp>
      <p:sp>
        <p:nvSpPr>
          <p:cNvPr id="5" name="TextBox 4"/>
          <p:cNvSpPr txBox="1"/>
          <p:nvPr/>
        </p:nvSpPr>
        <p:spPr>
          <a:xfrm>
            <a:off x="395786" y="1395409"/>
            <a:ext cx="8625385" cy="3693319"/>
          </a:xfrm>
          <a:prstGeom prst="rect">
            <a:avLst/>
          </a:prstGeom>
          <a:noFill/>
        </p:spPr>
        <p:txBody>
          <a:bodyPr wrap="square">
            <a:spAutoFit/>
          </a:bodyPr>
          <a:lstStyle>
            <a:lvl1pPr marL="177800" indent="-1778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dirty="0"/>
              <a:t>The book of Joshua reports that when the Israelites began to cross the Jordan opposite Jericho, the waters of the Jordan "rose up in one heap a great distance away at Adam" as they flowed down toward the Dead Sea (Josh. 3:14-17). </a:t>
            </a:r>
          </a:p>
          <a:p>
            <a:pPr eaLnBrk="1" hangingPunct="1">
              <a:buFont typeface="Arial" charset="0"/>
              <a:buChar char="•"/>
            </a:pPr>
            <a:r>
              <a:rPr lang="en-US" altLang="en-US" dirty="0"/>
              <a:t>This damming of the river allowed the Israelites to walk across the riverbed on dry ground. </a:t>
            </a:r>
          </a:p>
          <a:p>
            <a:pPr eaLnBrk="1" hangingPunct="1">
              <a:buFont typeface="Arial" charset="0"/>
              <a:buChar char="•"/>
            </a:pPr>
            <a:r>
              <a:rPr lang="en-US" altLang="en-US" dirty="0" smtClean="0"/>
              <a:t>There </a:t>
            </a:r>
            <a:r>
              <a:rPr lang="en-US" altLang="en-US" dirty="0"/>
              <a:t>is nothing historically or religiously significant about this village other than its role as a "footnote" in this account that would explain why the book of Joshua specifies it as the place where the waters were stopped. </a:t>
            </a:r>
          </a:p>
          <a:p>
            <a:pPr eaLnBrk="1" hangingPunct="1">
              <a:buFont typeface="Arial" charset="0"/>
              <a:buChar char="•"/>
            </a:pPr>
            <a:r>
              <a:rPr lang="en-US" altLang="en-US" dirty="0"/>
              <a:t>Furthermore, a writer composing a "pious fiction" about Joshua stopping the waters of the Jordan would surely have had the waters stop right in front of the Israelites, not miles upstream. </a:t>
            </a:r>
            <a:endParaRPr lang="en-US" altLang="en-US" dirty="0" smtClean="0"/>
          </a:p>
          <a:p>
            <a:pPr eaLnBrk="1" hangingPunct="1">
              <a:buFont typeface="Arial" charset="0"/>
              <a:buChar char="•"/>
            </a:pPr>
            <a:r>
              <a:rPr lang="en-US" altLang="en-US" dirty="0">
                <a:latin typeface="Arial" pitchFamily="34" charset="0"/>
                <a:cs typeface="Arial" pitchFamily="34" charset="0"/>
              </a:rPr>
              <a:t>It happened at the very site where the Bible says the water stopped for Joshua</a:t>
            </a:r>
            <a:endParaRPr lang="en-US" altLang="en-US" dirty="0"/>
          </a:p>
          <a:p>
            <a:pPr eaLnBrk="1" hangingPunct="1"/>
            <a:endParaRPr lang="en-US"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09650" y="228865"/>
            <a:ext cx="7677150" cy="952500"/>
          </a:xfrm>
        </p:spPr>
        <p:txBody>
          <a:bodyPr/>
          <a:lstStyle/>
          <a:p>
            <a:endParaRPr lang="en-US" altLang="en-US" smtClean="0"/>
          </a:p>
        </p:txBody>
      </p:sp>
      <p:pic>
        <p:nvPicPr>
          <p:cNvPr id="14340" name="Picture 3" descr="Jordan River flooding far above the banks.jpg"/>
          <p:cNvPicPr>
            <a:picLocks noChangeAspect="1"/>
          </p:cNvPicPr>
          <p:nvPr/>
        </p:nvPicPr>
        <p:blipFill rotWithShape="1">
          <a:blip r:embed="rId3">
            <a:extLst>
              <a:ext uri="{28A0092B-C50C-407E-A947-70E740481C1C}">
                <a14:useLocalDpi xmlns:a14="http://schemas.microsoft.com/office/drawing/2010/main" val="0"/>
              </a:ext>
            </a:extLst>
          </a:blip>
          <a:srcRect l="-1" r="9092"/>
          <a:stretch/>
        </p:blipFill>
        <p:spPr bwMode="auto">
          <a:xfrm>
            <a:off x="0" y="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8509" y="177420"/>
            <a:ext cx="8161361" cy="1477328"/>
          </a:xfrm>
          <a:prstGeom prst="rect">
            <a:avLst/>
          </a:prstGeom>
          <a:solidFill>
            <a:schemeClr val="bg1">
              <a:alpha val="55000"/>
            </a:schemeClr>
          </a:solidFill>
        </p:spPr>
        <p:txBody>
          <a:bodyPr wrap="square" rtlCol="0">
            <a:spAutoFit/>
          </a:bodyPr>
          <a:lstStyle/>
          <a:p>
            <a:r>
              <a:rPr lang="en-US" dirty="0"/>
              <a:t>as soon as those bearing the ark had come as far as the Jordan, and the feet of the priests bearing the ark were dipped in the brink of the water </a:t>
            </a:r>
            <a:r>
              <a:rPr lang="en-US" dirty="0" smtClean="0"/>
              <a:t>… </a:t>
            </a:r>
            <a:r>
              <a:rPr lang="en-US" dirty="0"/>
              <a:t>were completely cut </a:t>
            </a:r>
            <a:r>
              <a:rPr lang="en-US" dirty="0" smtClean="0"/>
              <a:t>off…Now </a:t>
            </a:r>
            <a:r>
              <a:rPr lang="en-US" dirty="0"/>
              <a:t>the priests bearing the ark of the covenant of the Lord stood firmly on dry ground in the midst of the Jordan, and all Israel was passing over on dry ground </a:t>
            </a:r>
            <a:r>
              <a:rPr lang="en-US" dirty="0" smtClean="0"/>
              <a:t>Josh 3:15-17</a:t>
            </a:r>
            <a:endParaRPr lang="en-US" dirty="0"/>
          </a:p>
        </p:txBody>
      </p:sp>
    </p:spTree>
    <p:extLst>
      <p:ext uri="{BB962C8B-B14F-4D97-AF65-F5344CB8AC3E}">
        <p14:creationId xmlns:p14="http://schemas.microsoft.com/office/powerpoint/2010/main" val="2564066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009650" y="228865"/>
            <a:ext cx="7677150" cy="952500"/>
          </a:xfrm>
        </p:spPr>
        <p:txBody>
          <a:bodyPr/>
          <a:lstStyle/>
          <a:p>
            <a:r>
              <a:rPr lang="en-US" altLang="en-US" sz="3600" smtClean="0"/>
              <a:t>How Long did the priest bearing the ark remain in the midst of the Jordan River?</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ECF1E04-0AF7-4454-A20F-25C9CA02814E}" type="slidenum">
              <a:rPr lang="en-US" altLang="en-US">
                <a:solidFill>
                  <a:srgbClr val="898989"/>
                </a:solidFill>
                <a:latin typeface="Calibri" pitchFamily="34" charset="0"/>
              </a:rPr>
              <a:pPr eaLnBrk="1" hangingPunct="1"/>
              <a:t>25</a:t>
            </a:fld>
            <a:endParaRPr lang="en-US" altLang="en-US">
              <a:solidFill>
                <a:srgbClr val="898989"/>
              </a:solidFill>
              <a:latin typeface="Calibri" pitchFamily="34" charset="0"/>
            </a:endParaRPr>
          </a:p>
        </p:txBody>
      </p:sp>
      <p:pic>
        <p:nvPicPr>
          <p:cNvPr id="17412" name="Picture 3" descr="Ark_Passes_Over_The_Jordan_James_Tisso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1383" y="1189306"/>
            <a:ext cx="2936396" cy="187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jordan_crossin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5387" y="3059907"/>
            <a:ext cx="4160837" cy="209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Crossing%20the%20Jordan%20by%20CF%20Vo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7799" y="1189304"/>
            <a:ext cx="1915753" cy="2234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7566" y="1310195"/>
            <a:ext cx="3753135" cy="3139321"/>
          </a:xfrm>
          <a:prstGeom prst="rect">
            <a:avLst/>
          </a:prstGeom>
          <a:noFill/>
        </p:spPr>
        <p:txBody>
          <a:bodyPr wrap="square" rtlCol="0">
            <a:spAutoFit/>
          </a:bodyPr>
          <a:lstStyle/>
          <a:p>
            <a:r>
              <a:rPr lang="en-US" b="1" dirty="0" smtClean="0"/>
              <a:t>Joshua </a:t>
            </a:r>
            <a:r>
              <a:rPr lang="en-US" b="1" dirty="0"/>
              <a:t>4:17-18(ESV) </a:t>
            </a:r>
            <a:r>
              <a:rPr lang="en-US" dirty="0"/>
              <a:t/>
            </a:r>
            <a:br>
              <a:rPr lang="en-US" dirty="0"/>
            </a:br>
            <a:r>
              <a:rPr lang="en-US" baseline="30000" dirty="0"/>
              <a:t>17</a:t>
            </a:r>
            <a:r>
              <a:rPr lang="en-US" dirty="0"/>
              <a:t>So Joshua commanded the priests, “Come up out of the Jordan.”  </a:t>
            </a:r>
            <a:r>
              <a:rPr lang="en-US" baseline="30000" dirty="0" smtClean="0"/>
              <a:t>18</a:t>
            </a:r>
            <a:r>
              <a:rPr lang="en-US" dirty="0" smtClean="0"/>
              <a:t>And </a:t>
            </a:r>
            <a:r>
              <a:rPr lang="en-US" dirty="0"/>
              <a:t>when the priests bearing the ark of the covenant of the Lord came up from the midst of the Jordan, and the soles of the priests’ feet were lifted up on dry ground, the waters of the Jordan returned to their place and overflowed all its banks, as before.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hua_Jord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76496" y="3578777"/>
            <a:ext cx="3615092" cy="830997"/>
          </a:xfrm>
          <a:prstGeom prst="rect">
            <a:avLst/>
          </a:prstGeom>
          <a:noFill/>
        </p:spPr>
        <p:txBody>
          <a:bodyPr wrap="none" rtlCol="0">
            <a:spAutoFit/>
          </a:bodyPr>
          <a:lstStyle/>
          <a:p>
            <a:r>
              <a:rPr lang="en-US" sz="2400" b="1" dirty="0" smtClean="0"/>
              <a:t>What is wrong with this</a:t>
            </a:r>
          </a:p>
          <a:p>
            <a:r>
              <a:rPr lang="en-US" sz="2400" b="1" dirty="0" smtClean="0"/>
              <a:t>Illustration?</a:t>
            </a:r>
            <a:endParaRPr lang="en-US" sz="2400" b="1" dirty="0"/>
          </a:p>
        </p:txBody>
      </p:sp>
    </p:spTree>
    <p:extLst>
      <p:ext uri="{BB962C8B-B14F-4D97-AF65-F5344CB8AC3E}">
        <p14:creationId xmlns:p14="http://schemas.microsoft.com/office/powerpoint/2010/main" val="537756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009669" y="228865"/>
            <a:ext cx="3262313" cy="952500"/>
          </a:xfrm>
        </p:spPr>
        <p:txBody>
          <a:bodyPr/>
          <a:lstStyle/>
          <a:p>
            <a:r>
              <a:rPr lang="en-US" altLang="en-US" smtClean="0"/>
              <a:t>Cubit</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A0E4E5C-874B-463D-8825-203703BE5ECB}" type="slidenum">
              <a:rPr lang="en-US" altLang="en-US">
                <a:solidFill>
                  <a:srgbClr val="898989"/>
                </a:solidFill>
                <a:latin typeface="Calibri" pitchFamily="34" charset="0"/>
              </a:rPr>
              <a:pPr eaLnBrk="1" hangingPunct="1"/>
              <a:t>27</a:t>
            </a:fld>
            <a:endParaRPr lang="en-US" altLang="en-US">
              <a:solidFill>
                <a:srgbClr val="898989"/>
              </a:solidFill>
              <a:latin typeface="Calibri" pitchFamily="34" charset="0"/>
            </a:endParaRPr>
          </a:p>
        </p:txBody>
      </p:sp>
      <p:pic>
        <p:nvPicPr>
          <p:cNvPr id="18436" name="Picture 3" descr="Measurements-Cubi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1"/>
            <a:ext cx="4845050" cy="52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3050" y="1208142"/>
            <a:ext cx="3740150" cy="2308324"/>
          </a:xfrm>
          <a:prstGeom prst="rect">
            <a:avLst/>
          </a:prstGeom>
          <a:noFill/>
        </p:spPr>
        <p:txBody>
          <a:bodyPr>
            <a:spAutoFit/>
          </a:bodyPr>
          <a:lstStyle/>
          <a:p>
            <a:pPr>
              <a:buFont typeface="Arial" pitchFamily="34" charset="0"/>
              <a:buChar char="•"/>
              <a:defRPr/>
            </a:pPr>
            <a:r>
              <a:rPr lang="en-US" dirty="0">
                <a:latin typeface="Arial" pitchFamily="34" charset="0"/>
                <a:cs typeface="Arial" pitchFamily="34" charset="0"/>
              </a:rPr>
              <a:t>1 Cubit is about 18 inches or 1.5 ft</a:t>
            </a:r>
          </a:p>
          <a:p>
            <a:pPr marL="177800" indent="-177800">
              <a:buFont typeface="Arial" pitchFamily="34" charset="0"/>
              <a:buChar char="•"/>
              <a:defRPr/>
            </a:pPr>
            <a:r>
              <a:rPr lang="en-US" dirty="0">
                <a:latin typeface="Arial" pitchFamily="34" charset="0"/>
                <a:cs typeface="Arial" pitchFamily="34" charset="0"/>
              </a:rPr>
              <a:t>Israelites told to stay about 2000 cubits from ark</a:t>
            </a:r>
          </a:p>
          <a:p>
            <a:pPr marL="177800" indent="-177800">
              <a:buFont typeface="Arial" pitchFamily="34" charset="0"/>
              <a:buChar char="•"/>
              <a:defRPr/>
            </a:pPr>
            <a:r>
              <a:rPr lang="en-US" dirty="0">
                <a:latin typeface="Arial" pitchFamily="34" charset="0"/>
                <a:cs typeface="Arial" pitchFamily="34" charset="0"/>
              </a:rPr>
              <a:t>2000 cubits = 3000 ft</a:t>
            </a:r>
          </a:p>
          <a:p>
            <a:pPr marL="177800" indent="-177800">
              <a:buFont typeface="Arial" pitchFamily="34" charset="0"/>
              <a:buChar char="•"/>
              <a:defRPr/>
            </a:pPr>
            <a:r>
              <a:rPr lang="en-US" dirty="0">
                <a:latin typeface="Arial" pitchFamily="34" charset="0"/>
                <a:cs typeface="Arial" pitchFamily="34" charset="0"/>
              </a:rPr>
              <a:t>3000 ft would be the length of 10 football fields or</a:t>
            </a:r>
          </a:p>
          <a:p>
            <a:pPr marL="177800" indent="-177800">
              <a:buFont typeface="Arial" pitchFamily="34" charset="0"/>
              <a:buChar char="•"/>
              <a:defRPr/>
            </a:pPr>
            <a:r>
              <a:rPr lang="en-US" dirty="0">
                <a:latin typeface="Arial" pitchFamily="34" charset="0"/>
                <a:cs typeface="Arial" pitchFamily="34" charset="0"/>
              </a:rPr>
              <a:t>5280 ft = 1 mile – stay back about 0.6 miles</a:t>
            </a:r>
          </a:p>
        </p:txBody>
      </p:sp>
      <p:sp>
        <p:nvSpPr>
          <p:cNvPr id="2" name="TextBox 1"/>
          <p:cNvSpPr txBox="1"/>
          <p:nvPr/>
        </p:nvSpPr>
        <p:spPr>
          <a:xfrm>
            <a:off x="273061" y="3532993"/>
            <a:ext cx="4025901" cy="1200329"/>
          </a:xfrm>
          <a:prstGeom prst="rect">
            <a:avLst/>
          </a:prstGeom>
          <a:noFill/>
        </p:spPr>
        <p:txBody>
          <a:bodyPr wrap="square" rtlCol="0">
            <a:spAutoFit/>
          </a:bodyPr>
          <a:lstStyle/>
          <a:p>
            <a:r>
              <a:rPr lang="en-US" b="1" dirty="0" smtClean="0"/>
              <a:t>Joshua </a:t>
            </a:r>
            <a:r>
              <a:rPr lang="en-US" b="1" dirty="0"/>
              <a:t>3:4(ESV) </a:t>
            </a:r>
            <a:r>
              <a:rPr lang="en-US" dirty="0"/>
              <a:t/>
            </a:r>
            <a:br>
              <a:rPr lang="en-US" dirty="0"/>
            </a:br>
            <a:r>
              <a:rPr lang="en-US" baseline="30000" dirty="0"/>
              <a:t>4</a:t>
            </a:r>
            <a:r>
              <a:rPr lang="en-US" dirty="0"/>
              <a:t>Yet there shall be a distance between you and it, about 2,000 </a:t>
            </a:r>
            <a:r>
              <a:rPr lang="en-US" dirty="0" smtClean="0"/>
              <a:t>cubits</a:t>
            </a:r>
            <a:r>
              <a:rPr lang="en-US" baseline="30000" dirty="0"/>
              <a:t> </a:t>
            </a:r>
            <a:r>
              <a:rPr lang="en-US" dirty="0" smtClean="0"/>
              <a:t>in length…</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hua_Jord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76496" y="3578777"/>
            <a:ext cx="3615092" cy="830997"/>
          </a:xfrm>
          <a:prstGeom prst="rect">
            <a:avLst/>
          </a:prstGeom>
          <a:noFill/>
        </p:spPr>
        <p:txBody>
          <a:bodyPr wrap="none" rtlCol="0">
            <a:spAutoFit/>
          </a:bodyPr>
          <a:lstStyle/>
          <a:p>
            <a:r>
              <a:rPr lang="en-US" sz="2400" b="1" dirty="0" smtClean="0">
                <a:solidFill>
                  <a:prstClr val="black"/>
                </a:solidFill>
              </a:rPr>
              <a:t>What is wrong with this</a:t>
            </a:r>
          </a:p>
          <a:p>
            <a:r>
              <a:rPr lang="en-US" sz="2400" b="1" dirty="0" smtClean="0">
                <a:solidFill>
                  <a:prstClr val="black"/>
                </a:solidFill>
              </a:rPr>
              <a:t>Illustration?</a:t>
            </a:r>
            <a:endParaRPr lang="en-US" sz="2400" b="1" dirty="0">
              <a:solidFill>
                <a:prstClr val="black"/>
              </a:solidFill>
            </a:endParaRPr>
          </a:p>
        </p:txBody>
      </p:sp>
      <p:cxnSp>
        <p:nvCxnSpPr>
          <p:cNvPr id="4" name="Straight Arrow Connector 3"/>
          <p:cNvCxnSpPr/>
          <p:nvPr/>
        </p:nvCxnSpPr>
        <p:spPr>
          <a:xfrm flipH="1">
            <a:off x="3878329" y="2569781"/>
            <a:ext cx="1008993" cy="725214"/>
          </a:xfrm>
          <a:prstGeom prst="straightConnector1">
            <a:avLst/>
          </a:prstGeom>
          <a:ln w="762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969199" y="2932392"/>
            <a:ext cx="1851789" cy="646331"/>
          </a:xfrm>
          <a:prstGeom prst="rect">
            <a:avLst/>
          </a:prstGeom>
          <a:solidFill>
            <a:schemeClr val="tx1"/>
          </a:solidFill>
        </p:spPr>
        <p:txBody>
          <a:bodyPr wrap="none" rtlCol="0">
            <a:spAutoFit/>
          </a:bodyPr>
          <a:lstStyle/>
          <a:p>
            <a:r>
              <a:rPr lang="en-US" dirty="0" smtClean="0">
                <a:solidFill>
                  <a:schemeClr val="bg1"/>
                </a:solidFill>
              </a:rPr>
              <a:t>10 football fields</a:t>
            </a:r>
          </a:p>
          <a:p>
            <a:r>
              <a:rPr lang="en-US" dirty="0" smtClean="0">
                <a:solidFill>
                  <a:schemeClr val="bg1"/>
                </a:solidFill>
              </a:rPr>
              <a:t>0.6 miles </a:t>
            </a:r>
            <a:endParaRPr lang="en-US" dirty="0">
              <a:solidFill>
                <a:schemeClr val="bg1"/>
              </a:solidFill>
            </a:endParaRPr>
          </a:p>
        </p:txBody>
      </p:sp>
    </p:spTree>
    <p:extLst>
      <p:ext uri="{BB962C8B-B14F-4D97-AF65-F5344CB8AC3E}">
        <p14:creationId xmlns:p14="http://schemas.microsoft.com/office/powerpoint/2010/main" val="4096880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14" y="0"/>
            <a:ext cx="7676707" cy="952500"/>
          </a:xfrm>
        </p:spPr>
        <p:txBody>
          <a:bodyPr/>
          <a:lstStyle/>
          <a:p>
            <a:r>
              <a:rPr lang="en-US" dirty="0" smtClean="0"/>
              <a:t>Two Mounds-Memorials</a:t>
            </a:r>
            <a:endParaRPr lang="en-US"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29</a:t>
            </a:fld>
            <a:endParaRPr lang="en-US" altLang="en-US"/>
          </a:p>
        </p:txBody>
      </p:sp>
      <p:sp>
        <p:nvSpPr>
          <p:cNvPr id="4" name="TextBox 3"/>
          <p:cNvSpPr txBox="1"/>
          <p:nvPr/>
        </p:nvSpPr>
        <p:spPr>
          <a:xfrm>
            <a:off x="3499957" y="872341"/>
            <a:ext cx="5439103" cy="3785652"/>
          </a:xfrm>
          <a:prstGeom prst="rect">
            <a:avLst/>
          </a:prstGeom>
          <a:noFill/>
        </p:spPr>
        <p:txBody>
          <a:bodyPr wrap="square" rtlCol="0">
            <a:spAutoFit/>
          </a:bodyPr>
          <a:lstStyle/>
          <a:p>
            <a:r>
              <a:rPr lang="en-US" sz="2000" b="1" dirty="0" smtClean="0"/>
              <a:t>Joshua </a:t>
            </a:r>
            <a:r>
              <a:rPr lang="en-US" sz="2000" b="1" dirty="0"/>
              <a:t>4:8-9(ESV) </a:t>
            </a:r>
            <a:r>
              <a:rPr lang="en-US" sz="2000" dirty="0"/>
              <a:t/>
            </a:r>
            <a:br>
              <a:rPr lang="en-US" sz="2000" dirty="0"/>
            </a:br>
            <a:r>
              <a:rPr lang="en-US" sz="2000" baseline="30000" dirty="0"/>
              <a:t>8</a:t>
            </a:r>
            <a:r>
              <a:rPr lang="en-US" sz="2000" dirty="0"/>
              <a:t>And the people of Israel did just as Joshua commanded and took up twelve stones out of the midst of the Jordan, according to the number of the tribes of the people of Israel, just as the Lord told Joshua. And they carried them over with them to the place where they lodged and laid them </a:t>
            </a:r>
            <a:r>
              <a:rPr lang="en-US" sz="2000" dirty="0" smtClean="0"/>
              <a:t>down </a:t>
            </a:r>
            <a:r>
              <a:rPr lang="en-US" sz="2000" dirty="0"/>
              <a:t>there.  </a:t>
            </a:r>
            <a:br>
              <a:rPr lang="en-US" sz="2000" dirty="0"/>
            </a:br>
            <a:r>
              <a:rPr lang="en-US" sz="2000" baseline="30000" dirty="0">
                <a:solidFill>
                  <a:srgbClr val="002060"/>
                </a:solidFill>
              </a:rPr>
              <a:t>9</a:t>
            </a:r>
            <a:r>
              <a:rPr lang="en-US" sz="2000" dirty="0">
                <a:solidFill>
                  <a:srgbClr val="002060"/>
                </a:solidFill>
              </a:rPr>
              <a:t>And Joshua set up twelve stones in the midst of the Jordan, in the place where the feet of the priests bearing the ark of the covenant had stood; and they are there to this day.</a:t>
            </a:r>
            <a:r>
              <a:rPr lang="en-US" sz="2000" dirty="0"/>
              <a:t>  </a:t>
            </a:r>
          </a:p>
        </p:txBody>
      </p:sp>
      <p:pic>
        <p:nvPicPr>
          <p:cNvPr id="3074" name="Picture 2" descr="O:\OT Lessons-Danny\Joshua-2015\Images\Bible International Visuals\OT16 - Joshua and Conquest\OT16_P11_joshua points to two mounds of st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92" y="1116885"/>
            <a:ext cx="2655832" cy="354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549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00" y="5346475"/>
            <a:ext cx="590550"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29522" y="3245492"/>
            <a:ext cx="1698438"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7972" y="2321412"/>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8" y="1359228"/>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36"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62" y="72179"/>
            <a:ext cx="1698438"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198"/>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7" y="327768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2527"/>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151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6" y="1457919"/>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2" y="-15954"/>
            <a:ext cx="1451838"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flipH="1">
            <a:off x="1675967" y="4396949"/>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89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77636"/>
            <a:ext cx="9144000" cy="420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21507" name="Title 1"/>
          <p:cNvSpPr>
            <a:spLocks noGrp="1"/>
          </p:cNvSpPr>
          <p:nvPr>
            <p:ph type="title"/>
          </p:nvPr>
        </p:nvSpPr>
        <p:spPr>
          <a:xfrm>
            <a:off x="1023938" y="0"/>
            <a:ext cx="7677150" cy="952500"/>
          </a:xfrm>
        </p:spPr>
        <p:txBody>
          <a:bodyPr/>
          <a:lstStyle/>
          <a:p>
            <a:r>
              <a:rPr lang="en-US" altLang="en-US" smtClean="0"/>
              <a:t>What was the purpose of Removing the Stones?</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CA4A831-728F-4029-8F7C-059B88B5BB76}" type="slidenum">
              <a:rPr lang="en-US" altLang="en-US">
                <a:solidFill>
                  <a:srgbClr val="898989"/>
                </a:solidFill>
                <a:latin typeface="Calibri" pitchFamily="34" charset="0"/>
              </a:rPr>
              <a:pPr eaLnBrk="1" hangingPunct="1"/>
              <a:t>30</a:t>
            </a:fld>
            <a:endParaRPr lang="en-US" altLang="en-US">
              <a:solidFill>
                <a:srgbClr val="898989"/>
              </a:solidFill>
              <a:latin typeface="Calibri" pitchFamily="34" charset="0"/>
            </a:endParaRPr>
          </a:p>
        </p:txBody>
      </p:sp>
      <p:pic>
        <p:nvPicPr>
          <p:cNvPr id="21509" name="Picture 3" descr="4-tzarfat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 y="1214438"/>
            <a:ext cx="2522472"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4-pile-of-sto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8729" y="1214438"/>
            <a:ext cx="2065283"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522496" y="1034524"/>
            <a:ext cx="507649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t>Joshua 4</a:t>
            </a:r>
          </a:p>
          <a:p>
            <a:pPr eaLnBrk="1" hangingPunct="1"/>
            <a:r>
              <a:rPr lang="en-US" altLang="en-US" baseline="30000" dirty="0"/>
              <a:t>5 </a:t>
            </a:r>
            <a:r>
              <a:rPr lang="en-US" altLang="en-US" dirty="0"/>
              <a:t>And Joshua said to them, “Pass on before the ark of the Lord your God into the midst of the Jordan, and take up each of you a stone upon his shoulder, according to the number of the tribes of the people of Israel, </a:t>
            </a:r>
            <a:br>
              <a:rPr lang="en-US" altLang="en-US" dirty="0"/>
            </a:br>
            <a:r>
              <a:rPr lang="en-US" altLang="en-US" baseline="30000" dirty="0"/>
              <a:t>6 </a:t>
            </a:r>
            <a:r>
              <a:rPr lang="en-US" altLang="en-US" dirty="0"/>
              <a:t>that this may be a sign among you. When your children ask in time to come, </a:t>
            </a:r>
            <a:r>
              <a:rPr lang="en-US" altLang="en-US" b="1" u="sng" dirty="0"/>
              <a:t>‘What do those stones mean to you?’</a:t>
            </a:r>
            <a:r>
              <a:rPr lang="en-US" altLang="en-US" dirty="0"/>
              <a:t> </a:t>
            </a:r>
            <a:br>
              <a:rPr lang="en-US" altLang="en-US" dirty="0"/>
            </a:br>
            <a:r>
              <a:rPr lang="en-US" altLang="en-US" baseline="30000" dirty="0">
                <a:solidFill>
                  <a:srgbClr val="002060"/>
                </a:solidFill>
                <a:latin typeface="Comic Sans MS" panose="030F0702030302020204" pitchFamily="66" charset="0"/>
              </a:rPr>
              <a:t>7 </a:t>
            </a:r>
            <a:r>
              <a:rPr lang="en-US" altLang="en-US" dirty="0">
                <a:solidFill>
                  <a:srgbClr val="002060"/>
                </a:solidFill>
                <a:latin typeface="Comic Sans MS" panose="030F0702030302020204" pitchFamily="66" charset="0"/>
              </a:rPr>
              <a:t>then you shall tell them that the waters of the Jordan were cut off before the ark of the covenant of the Lord. When it passed over the Jordan, the waters of the Jordan were cut off. </a:t>
            </a:r>
            <a:r>
              <a:rPr lang="en-US" altLang="en-US" b="1" u="sng" dirty="0"/>
              <a:t>So these stones shall be to the people of Israel a memorial forever.” </a:t>
            </a:r>
            <a:r>
              <a:rPr lang="en-US" altLang="en-US" dirty="0"/>
              <a:t/>
            </a:r>
            <a:br>
              <a:rPr lang="en-US" altLang="en-US" dirty="0"/>
            </a:b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77636"/>
            <a:ext cx="9144000" cy="4208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22531" name="Title 1"/>
          <p:cNvSpPr>
            <a:spLocks noGrp="1"/>
          </p:cNvSpPr>
          <p:nvPr>
            <p:ph type="title"/>
          </p:nvPr>
        </p:nvSpPr>
        <p:spPr>
          <a:xfrm>
            <a:off x="1023938" y="0"/>
            <a:ext cx="7677150" cy="952500"/>
          </a:xfrm>
        </p:spPr>
        <p:txBody>
          <a:bodyPr/>
          <a:lstStyle/>
          <a:p>
            <a:r>
              <a:rPr lang="en-US" altLang="en-US" smtClean="0"/>
              <a:t>What was the purpose of Removing the Stones?</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5CF28D-4D9A-4CE0-9581-08F49B416800}" type="slidenum">
              <a:rPr lang="en-US" altLang="en-US">
                <a:solidFill>
                  <a:srgbClr val="898989"/>
                </a:solidFill>
                <a:latin typeface="Calibri" pitchFamily="34" charset="0"/>
              </a:rPr>
              <a:pPr eaLnBrk="1" hangingPunct="1"/>
              <a:t>31</a:t>
            </a:fld>
            <a:endParaRPr lang="en-US" altLang="en-US">
              <a:solidFill>
                <a:srgbClr val="898989"/>
              </a:solidFill>
              <a:latin typeface="Calibri" pitchFamily="34" charset="0"/>
            </a:endParaRPr>
          </a:p>
        </p:txBody>
      </p:sp>
      <p:pic>
        <p:nvPicPr>
          <p:cNvPr id="22533" name="Picture 3" descr="4-tzarfat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 y="1341438"/>
            <a:ext cx="2490941"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4-pile-of-sto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7557" y="1214438"/>
            <a:ext cx="198645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380593" y="1001449"/>
            <a:ext cx="52616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t>Joshua 4</a:t>
            </a:r>
          </a:p>
          <a:p>
            <a:pPr eaLnBrk="1" hangingPunct="1"/>
            <a:r>
              <a:rPr lang="en-US" altLang="en-US" baseline="30000" dirty="0"/>
              <a:t>20 </a:t>
            </a:r>
            <a:r>
              <a:rPr lang="en-US" altLang="en-US" dirty="0"/>
              <a:t>And those twelve stones, which they took out of the Jordan, Joshua set up at Gilgal. </a:t>
            </a:r>
            <a:br>
              <a:rPr lang="en-US" altLang="en-US" dirty="0"/>
            </a:br>
            <a:r>
              <a:rPr lang="en-US" altLang="en-US" baseline="30000" dirty="0"/>
              <a:t>21 </a:t>
            </a:r>
            <a:r>
              <a:rPr lang="en-US" altLang="en-US" dirty="0"/>
              <a:t>And he said to the people of Israel, “</a:t>
            </a:r>
            <a:r>
              <a:rPr lang="en-US" altLang="en-US" b="1" u="sng" dirty="0"/>
              <a:t>When your children ask their fathers in times to come, ‘What do these stones mean?’ </a:t>
            </a:r>
            <a:r>
              <a:rPr lang="en-US" altLang="en-US" dirty="0"/>
              <a:t/>
            </a:r>
            <a:br>
              <a:rPr lang="en-US" altLang="en-US" dirty="0"/>
            </a:br>
            <a:r>
              <a:rPr lang="en-US" altLang="en-US" baseline="30000" dirty="0"/>
              <a:t>22 </a:t>
            </a:r>
            <a:r>
              <a:rPr lang="en-US" altLang="en-US" dirty="0"/>
              <a:t>then you shall let your children know, </a:t>
            </a:r>
            <a:r>
              <a:rPr lang="en-US" altLang="en-US" dirty="0">
                <a:solidFill>
                  <a:srgbClr val="7030A0"/>
                </a:solidFill>
              </a:rPr>
              <a:t>‘Israel passed over this Jordan on dry ground.’ </a:t>
            </a:r>
            <a:r>
              <a:rPr lang="en-US" altLang="en-US" dirty="0"/>
              <a:t/>
            </a:r>
            <a:br>
              <a:rPr lang="en-US" altLang="en-US" dirty="0"/>
            </a:br>
            <a:r>
              <a:rPr lang="en-US" altLang="en-US" baseline="30000" dirty="0"/>
              <a:t>23 </a:t>
            </a:r>
            <a:r>
              <a:rPr lang="en-US" altLang="en-US" dirty="0"/>
              <a:t>For the Lord your God dried up the waters of the Jordan for you until you passed over, as the Lord your God did to the Red Sea, which he dried up for us until we passed over, </a:t>
            </a:r>
            <a:br>
              <a:rPr lang="en-US" altLang="en-US" dirty="0"/>
            </a:br>
            <a:r>
              <a:rPr lang="en-US" altLang="en-US" baseline="30000" dirty="0">
                <a:solidFill>
                  <a:srgbClr val="7030A0"/>
                </a:solidFill>
              </a:rPr>
              <a:t>24 </a:t>
            </a:r>
            <a:r>
              <a:rPr lang="en-US" altLang="en-US" dirty="0">
                <a:solidFill>
                  <a:srgbClr val="7030A0"/>
                </a:solidFill>
              </a:rPr>
              <a:t>so that all the peoples of the earth may know that the hand of the Lord is mighty,  that you may fear </a:t>
            </a:r>
            <a:r>
              <a:rPr lang="en-US" altLang="en-US" dirty="0" smtClean="0">
                <a:solidFill>
                  <a:srgbClr val="7030A0"/>
                </a:solidFill>
              </a:rPr>
              <a:t>the</a:t>
            </a:r>
            <a:r>
              <a:rPr lang="en-US" altLang="en-US" dirty="0">
                <a:solidFill>
                  <a:srgbClr val="7030A0"/>
                </a:solidFill>
              </a:rPr>
              <a:t> Lord your God forever.”</a:t>
            </a:r>
            <a:r>
              <a:rPr lang="en-US" altLang="en-US" dirty="0"/>
              <a:t/>
            </a:r>
            <a:br>
              <a:rPr lang="en-US" altLang="en-US" dirty="0"/>
            </a:b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hua_Jordan.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0352" y="0"/>
            <a:ext cx="7378262" cy="1015663"/>
          </a:xfrm>
          <a:prstGeom prst="rect">
            <a:avLst/>
          </a:prstGeom>
          <a:noFill/>
        </p:spPr>
        <p:txBody>
          <a:bodyPr wrap="square" rtlCol="0">
            <a:spAutoFit/>
          </a:bodyPr>
          <a:lstStyle/>
          <a:p>
            <a:r>
              <a:rPr lang="en-US" sz="2000" b="1" dirty="0" smtClean="0"/>
              <a:t>Joshua 4 </a:t>
            </a:r>
            <a:r>
              <a:rPr lang="en-US" sz="2000" baseline="30000" dirty="0" smtClean="0"/>
              <a:t>14</a:t>
            </a:r>
            <a:r>
              <a:rPr lang="en-US" sz="2000" dirty="0" smtClean="0"/>
              <a:t>On </a:t>
            </a:r>
            <a:r>
              <a:rPr lang="en-US" sz="2000" dirty="0"/>
              <a:t>that day the Lord exalted Joshua in the sight of all Israel, and they stood in awe of him just as they had stood in awe of Moses, all the days of his life. </a:t>
            </a:r>
          </a:p>
        </p:txBody>
      </p:sp>
    </p:spTree>
    <p:extLst>
      <p:ext uri="{BB962C8B-B14F-4D97-AF65-F5344CB8AC3E}">
        <p14:creationId xmlns:p14="http://schemas.microsoft.com/office/powerpoint/2010/main" val="3414291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82592436"/>
              </p:ext>
            </p:extLst>
          </p:nvPr>
        </p:nvGraphicFramePr>
        <p:xfrm>
          <a:off x="1242203" y="457202"/>
          <a:ext cx="7047782" cy="4760659"/>
        </p:xfrm>
        <a:graphic>
          <a:graphicData uri="http://schemas.openxmlformats.org/drawingml/2006/table">
            <a:tbl>
              <a:tblPr firstRow="1" firstCol="1" bandRow="1"/>
              <a:tblGrid>
                <a:gridCol w="3523891"/>
                <a:gridCol w="3523891"/>
              </a:tblGrid>
              <a:tr h="975043">
                <a:tc gridSpan="2">
                  <a:txBody>
                    <a:bodyPr/>
                    <a:lstStyle/>
                    <a:p>
                      <a:pPr marL="0" marR="0" algn="ctr">
                        <a:lnSpc>
                          <a:spcPct val="115000"/>
                        </a:lnSpc>
                        <a:spcBef>
                          <a:spcPts val="0"/>
                        </a:spcBef>
                        <a:spcAft>
                          <a:spcPts val="300"/>
                        </a:spcAft>
                      </a:pPr>
                      <a:r>
                        <a:rPr lang="en-US" sz="1800" b="1">
                          <a:solidFill>
                            <a:srgbClr val="222222"/>
                          </a:solidFill>
                          <a:effectLst/>
                          <a:latin typeface="Arial"/>
                          <a:ea typeface="Times New Roman"/>
                          <a:cs typeface="Times New Roman"/>
                        </a:rPr>
                        <a:t>Some Comparisons between the Crossing of the Red/Reed Sea </a:t>
                      </a:r>
                      <a:endParaRPr lang="en-US" sz="1800">
                        <a:effectLst/>
                        <a:latin typeface="Calibri"/>
                        <a:ea typeface="Calibri"/>
                        <a:cs typeface="Times New Roman"/>
                      </a:endParaRPr>
                    </a:p>
                    <a:p>
                      <a:pPr marL="0" marR="0" algn="ctr">
                        <a:lnSpc>
                          <a:spcPct val="115000"/>
                        </a:lnSpc>
                        <a:spcBef>
                          <a:spcPts val="0"/>
                        </a:spcBef>
                        <a:spcAft>
                          <a:spcPts val="300"/>
                        </a:spcAft>
                      </a:pPr>
                      <a:r>
                        <a:rPr lang="en-US" sz="1800" b="1">
                          <a:solidFill>
                            <a:srgbClr val="222222"/>
                          </a:solidFill>
                          <a:effectLst/>
                          <a:latin typeface="Arial"/>
                          <a:ea typeface="Times New Roman"/>
                          <a:cs typeface="Times New Roman"/>
                        </a:rPr>
                        <a:t>with the Crossing of the Jordan River</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r h="300673">
                <a:tc>
                  <a:txBody>
                    <a:bodyPr/>
                    <a:lstStyle/>
                    <a:p>
                      <a:pPr marL="0" marR="0" algn="ctr">
                        <a:lnSpc>
                          <a:spcPct val="115000"/>
                        </a:lnSpc>
                        <a:spcBef>
                          <a:spcPts val="0"/>
                        </a:spcBef>
                        <a:spcAft>
                          <a:spcPts val="300"/>
                        </a:spcAft>
                      </a:pPr>
                      <a:r>
                        <a:rPr lang="en-US" sz="1800" b="1">
                          <a:solidFill>
                            <a:srgbClr val="222222"/>
                          </a:solidFill>
                          <a:effectLst/>
                          <a:latin typeface="Arial"/>
                          <a:ea typeface="Times New Roman"/>
                          <a:cs typeface="Times New Roman"/>
                        </a:rPr>
                        <a:t>Exodus </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300"/>
                        </a:spcAft>
                      </a:pPr>
                      <a:r>
                        <a:rPr lang="en-US" sz="1800" b="1">
                          <a:solidFill>
                            <a:srgbClr val="222222"/>
                          </a:solidFill>
                          <a:effectLst/>
                          <a:latin typeface="Arial"/>
                          <a:ea typeface="Times New Roman"/>
                          <a:cs typeface="Times New Roman"/>
                        </a:rPr>
                        <a:t>Joshua </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1983">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God separated the waters (14:21; 15:8)</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God separated the waters (3:13, 15–16)</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1983">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The waters piled up and stood up in a heap (15:8)</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The waters stood and rose up in a heap (3:13, 16)</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1983">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Israel passed through on dry ground (14:22, 29)</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Israel passed through on dry ground (3:17; 4:22)</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0673">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Moses affirmed (14:31)</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Joshua affirmed (4:14)</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1983">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Surrounding nations respond in fear (15:15–16)</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Surrounding nations respond in fear (5:1)</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0673">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Exiting Egypt</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Entering Canaan</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0673">
                <a:tc>
                  <a:txBody>
                    <a:bodyPr/>
                    <a:lstStyle/>
                    <a:p>
                      <a:pPr marL="0" marR="0" algn="ctr">
                        <a:lnSpc>
                          <a:spcPct val="115000"/>
                        </a:lnSpc>
                        <a:spcBef>
                          <a:spcPts val="0"/>
                        </a:spcBef>
                        <a:spcAft>
                          <a:spcPts val="200"/>
                        </a:spcAft>
                      </a:pPr>
                      <a:r>
                        <a:rPr lang="en-US" sz="1800">
                          <a:solidFill>
                            <a:srgbClr val="222222"/>
                          </a:solidFill>
                          <a:effectLst/>
                          <a:latin typeface="Arial"/>
                          <a:ea typeface="Times New Roman"/>
                          <a:cs typeface="Times New Roman"/>
                        </a:rPr>
                        <a:t>Enemies Behind Moses</a:t>
                      </a:r>
                      <a:endParaRPr lang="en-US"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200"/>
                        </a:spcAft>
                      </a:pPr>
                      <a:r>
                        <a:rPr lang="en-US" sz="1800" dirty="0">
                          <a:solidFill>
                            <a:srgbClr val="222222"/>
                          </a:solidFill>
                          <a:effectLst/>
                          <a:latin typeface="Arial"/>
                          <a:ea typeface="Times New Roman"/>
                          <a:cs typeface="Times New Roman"/>
                        </a:rPr>
                        <a:t>Enemies Ahead of Joshua</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771317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95382" y="0"/>
            <a:ext cx="4349139" cy="1772708"/>
          </a:xfrm>
        </p:spPr>
        <p:txBody>
          <a:bodyPr/>
          <a:lstStyle/>
          <a:p>
            <a:pPr algn="l"/>
            <a:r>
              <a:rPr lang="en-US" altLang="en-US" sz="2800" dirty="0" smtClean="0"/>
              <a:t>How many </a:t>
            </a:r>
            <a:r>
              <a:rPr lang="en-US" altLang="en-US" sz="2800" dirty="0" err="1" smtClean="0"/>
              <a:t>Reubenites</a:t>
            </a:r>
            <a:r>
              <a:rPr lang="en-US" altLang="en-US" sz="2800" dirty="0" smtClean="0"/>
              <a:t>, </a:t>
            </a:r>
            <a:br>
              <a:rPr lang="en-US" altLang="en-US" sz="2800" dirty="0" smtClean="0"/>
            </a:br>
            <a:r>
              <a:rPr lang="en-US" altLang="en-US" sz="2800" dirty="0" err="1" smtClean="0"/>
              <a:t>Gadites</a:t>
            </a:r>
            <a:r>
              <a:rPr lang="en-US" altLang="en-US" sz="2800" dirty="0" smtClean="0"/>
              <a:t> &amp; </a:t>
            </a:r>
            <a:r>
              <a:rPr lang="en-US" altLang="en-US" sz="2800" dirty="0" err="1" smtClean="0"/>
              <a:t>Manassehites</a:t>
            </a:r>
            <a:r>
              <a:rPr lang="en-US" altLang="en-US" sz="2800" dirty="0" smtClean="0"/>
              <a:t> </a:t>
            </a:r>
            <a:br>
              <a:rPr lang="en-US" altLang="en-US" sz="2800" dirty="0" smtClean="0"/>
            </a:br>
            <a:r>
              <a:rPr lang="en-US" altLang="en-US" sz="2800" dirty="0" smtClean="0"/>
              <a:t>crossed over?</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5D93F3E-41AC-4D6C-9CCB-CDAC38BA714E}" type="slidenum">
              <a:rPr lang="en-US" altLang="en-US">
                <a:solidFill>
                  <a:srgbClr val="898989"/>
                </a:solidFill>
                <a:latin typeface="Calibri" pitchFamily="34" charset="0"/>
              </a:rPr>
              <a:pPr eaLnBrk="1" hangingPunct="1"/>
              <a:t>34</a:t>
            </a:fld>
            <a:endParaRPr lang="en-US" altLang="en-US">
              <a:solidFill>
                <a:srgbClr val="898989"/>
              </a:solidFill>
              <a:latin typeface="Calibri" pitchFamily="34" charset="0"/>
            </a:endParaRPr>
          </a:p>
        </p:txBody>
      </p:sp>
      <p:sp>
        <p:nvSpPr>
          <p:cNvPr id="7" name="TextBox 6"/>
          <p:cNvSpPr txBox="1">
            <a:spLocks noChangeArrowheads="1"/>
          </p:cNvSpPr>
          <p:nvPr/>
        </p:nvSpPr>
        <p:spPr bwMode="auto">
          <a:xfrm>
            <a:off x="177817" y="1808154"/>
            <a:ext cx="3370263" cy="3416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t>Joshua 4</a:t>
            </a:r>
          </a:p>
          <a:p>
            <a:pPr eaLnBrk="1" hangingPunct="1"/>
            <a:r>
              <a:rPr lang="en-US" altLang="en-US" baseline="30000" dirty="0"/>
              <a:t>12 </a:t>
            </a:r>
            <a:r>
              <a:rPr lang="en-US" altLang="en-US" dirty="0"/>
              <a:t>The sons of Reuben and the sons of Gad and the half-tribe of Manasseh passed over armed before the people of Israel, as Moses had told them. </a:t>
            </a:r>
            <a:br>
              <a:rPr lang="en-US" altLang="en-US" dirty="0"/>
            </a:br>
            <a:r>
              <a:rPr lang="en-US" altLang="en-US" baseline="30000" dirty="0"/>
              <a:t>13 </a:t>
            </a:r>
            <a:r>
              <a:rPr lang="en-US" altLang="en-US" b="1" u="sng" dirty="0"/>
              <a:t>About 40,000 </a:t>
            </a:r>
            <a:r>
              <a:rPr lang="en-US" altLang="en-US" dirty="0"/>
              <a:t>ready for war passed over before the Lord for battle, to the plains of Jericho. </a:t>
            </a:r>
            <a:br>
              <a:rPr lang="en-US" altLang="en-US" dirty="0"/>
            </a:br>
            <a:endParaRPr lang="en-US" altLang="en-US" dirty="0"/>
          </a:p>
        </p:txBody>
      </p:sp>
      <p:pic>
        <p:nvPicPr>
          <p:cNvPr id="4098" name="Picture 2" descr="O:\Bible Maps\Waldron Bible Maps\JPEG Folder\Tribal Territor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6032" y="1"/>
            <a:ext cx="4044515" cy="5470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3616343" y="3516314"/>
            <a:ext cx="2238375"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smtClean="0"/>
              <a:t>Numbers 26</a:t>
            </a:r>
            <a:endParaRPr lang="en-US" altLang="en-US" b="1" dirty="0"/>
          </a:p>
          <a:p>
            <a:pPr eaLnBrk="1" hangingPunct="1"/>
            <a:endParaRPr lang="en-US" altLang="en-US" b="1" dirty="0"/>
          </a:p>
          <a:p>
            <a:pPr eaLnBrk="1" hangingPunct="1"/>
            <a:r>
              <a:rPr lang="en-US" altLang="en-US" dirty="0"/>
              <a:t>Reuben      43,750</a:t>
            </a:r>
          </a:p>
          <a:p>
            <a:pPr eaLnBrk="1" hangingPunct="1"/>
            <a:r>
              <a:rPr lang="en-US" altLang="en-US" dirty="0"/>
              <a:t>Gad            40,500</a:t>
            </a:r>
          </a:p>
          <a:p>
            <a:pPr eaLnBrk="1" hangingPunct="1"/>
            <a:r>
              <a:rPr lang="en-US" altLang="en-US" dirty="0"/>
              <a:t>Manasseh  </a:t>
            </a:r>
            <a:r>
              <a:rPr lang="en-US" altLang="en-US" u="sng" dirty="0"/>
              <a:t>52,700</a:t>
            </a:r>
            <a:r>
              <a:rPr lang="en-US" altLang="en-US" dirty="0"/>
              <a:t/>
            </a:r>
            <a:br>
              <a:rPr lang="en-US" altLang="en-US" dirty="0"/>
            </a:br>
            <a:r>
              <a:rPr lang="en-US" altLang="en-US" dirty="0"/>
              <a:t>                  136,930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15" y="118506"/>
            <a:ext cx="4271334" cy="952500"/>
          </a:xfrm>
        </p:spPr>
        <p:txBody>
          <a:bodyPr/>
          <a:lstStyle/>
          <a:p>
            <a:r>
              <a:rPr lang="en-US" dirty="0" smtClean="0"/>
              <a:t>Reaction of the Amorites</a:t>
            </a:r>
            <a:endParaRPr lang="en-US"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35</a:t>
            </a:fld>
            <a:endParaRPr lang="en-US" altLang="en-US"/>
          </a:p>
        </p:txBody>
      </p:sp>
      <p:pic>
        <p:nvPicPr>
          <p:cNvPr id="5122" name="Picture 2" descr="O:\OT Lessons-Danny\Joshua-2015\Images\israels-early-inhabitants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228" y="-1"/>
            <a:ext cx="3578772" cy="50753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2250" y="1292773"/>
            <a:ext cx="5312978" cy="3477875"/>
          </a:xfrm>
          <a:prstGeom prst="rect">
            <a:avLst/>
          </a:prstGeom>
          <a:noFill/>
        </p:spPr>
        <p:txBody>
          <a:bodyPr wrap="square" rtlCol="0">
            <a:spAutoFit/>
          </a:bodyPr>
          <a:lstStyle/>
          <a:p>
            <a:r>
              <a:rPr lang="en-US" sz="2200" b="1" dirty="0" smtClean="0"/>
              <a:t>Joshua </a:t>
            </a:r>
            <a:r>
              <a:rPr lang="en-US" sz="2200" b="1" dirty="0"/>
              <a:t>5:1(ESV) </a:t>
            </a:r>
            <a:r>
              <a:rPr lang="en-US" sz="2200" dirty="0"/>
              <a:t/>
            </a:r>
            <a:br>
              <a:rPr lang="en-US" sz="2200" dirty="0"/>
            </a:br>
            <a:r>
              <a:rPr lang="en-US" sz="2200" baseline="30000" dirty="0"/>
              <a:t>1</a:t>
            </a:r>
            <a:r>
              <a:rPr lang="en-US" sz="2200" dirty="0"/>
              <a:t>As soon as all the kings of the Amorites who were beyond the Jordan to the west, and all the kings of the Canaanites who were by the sea, heard that the Lord had dried up the waters of the Jordan for the people of Israel until they had crossed over, </a:t>
            </a:r>
            <a:r>
              <a:rPr lang="en-US" sz="2200" b="1" u="sng" dirty="0"/>
              <a:t>their hearts melted and there was no longer any spirit in them because of the people of Israel. </a:t>
            </a:r>
          </a:p>
        </p:txBody>
      </p:sp>
    </p:spTree>
    <p:extLst>
      <p:ext uri="{BB962C8B-B14F-4D97-AF65-F5344CB8AC3E}">
        <p14:creationId xmlns:p14="http://schemas.microsoft.com/office/powerpoint/2010/main" val="449427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36</a:t>
            </a:fld>
            <a:endParaRPr lang="en-US" altLang="en-US"/>
          </a:p>
        </p:txBody>
      </p:sp>
      <p:pic>
        <p:nvPicPr>
          <p:cNvPr id="6146" name="Picture 2" descr="O:\OT Lessons-Danny\Joshua-2015\Images\Crossing Jordan\ExodusRo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938" y="15765"/>
            <a:ext cx="6921061" cy="5190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4952" y="47296"/>
            <a:ext cx="4496444" cy="5355312"/>
          </a:xfrm>
          <a:prstGeom prst="rect">
            <a:avLst/>
          </a:prstGeom>
          <a:solidFill>
            <a:schemeClr val="bg1"/>
          </a:solidFill>
        </p:spPr>
        <p:txBody>
          <a:bodyPr wrap="square" rtlCol="0">
            <a:spAutoFit/>
          </a:bodyPr>
          <a:lstStyle/>
          <a:p>
            <a:r>
              <a:rPr lang="en-US" b="1" dirty="0" smtClean="0"/>
              <a:t>Joshua </a:t>
            </a:r>
            <a:r>
              <a:rPr lang="en-US" b="1" dirty="0"/>
              <a:t>5:4-7(ESV) </a:t>
            </a:r>
            <a:r>
              <a:rPr lang="en-US" dirty="0"/>
              <a:t/>
            </a:r>
            <a:br>
              <a:rPr lang="en-US" dirty="0"/>
            </a:br>
            <a:r>
              <a:rPr lang="en-US" baseline="30000" dirty="0"/>
              <a:t>4</a:t>
            </a:r>
            <a:r>
              <a:rPr lang="en-US" dirty="0"/>
              <a:t>And this is the reason why Joshua circumcised them: all the males of the people who came out of Egypt, all the men of war, had died in the wilderness on the way after they had come out of Egypt.  </a:t>
            </a:r>
            <a:br>
              <a:rPr lang="en-US" dirty="0"/>
            </a:br>
            <a:r>
              <a:rPr lang="en-US" baseline="30000" dirty="0"/>
              <a:t>5</a:t>
            </a:r>
            <a:r>
              <a:rPr lang="en-US" dirty="0"/>
              <a:t>Though all the people who came out had been circumcised, yet all the people who were born on the way in the wilderness after they had come out of Egypt had not been circumcised.  </a:t>
            </a:r>
            <a:br>
              <a:rPr lang="en-US" dirty="0"/>
            </a:br>
            <a:r>
              <a:rPr lang="en-US" dirty="0" smtClean="0"/>
              <a:t>…until all the nation, the men of war who came out of Egypt, perished, because they did not obey the voice of the Lord…  </a:t>
            </a:r>
            <a:r>
              <a:rPr lang="en-US" dirty="0"/>
              <a:t/>
            </a:r>
            <a:br>
              <a:rPr lang="en-US" dirty="0"/>
            </a:br>
            <a:r>
              <a:rPr lang="en-US" baseline="30000" dirty="0"/>
              <a:t>7</a:t>
            </a:r>
            <a:r>
              <a:rPr lang="en-US" dirty="0"/>
              <a:t>So it was their children, whom he raised up in their place, that Joshua circumcised. For they were uncircumcised, because they had not been circumcised on the way. </a:t>
            </a:r>
          </a:p>
        </p:txBody>
      </p:sp>
    </p:spTree>
    <p:extLst>
      <p:ext uri="{BB962C8B-B14F-4D97-AF65-F5344CB8AC3E}">
        <p14:creationId xmlns:p14="http://schemas.microsoft.com/office/powerpoint/2010/main" val="405032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outeaux-berthier.com/boutique/images_produits/iGINELLI_CouteauSilex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82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5182527"/>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596" y="962110"/>
            <a:ext cx="8557404" cy="1824222"/>
          </a:xfrm>
        </p:spPr>
        <p:txBody>
          <a:bodyPr/>
          <a:lstStyle/>
          <a:p>
            <a:pPr algn="l"/>
            <a:r>
              <a:rPr lang="en-US" sz="2400" dirty="0"/>
              <a:t>Gilgal sounds like the Hebrew word meaning "to roll", the Lord tells Joshua (5:9) that with this circumcision/consecration of the people He had "rolled away the approach of Egypt". </a:t>
            </a:r>
            <a:r>
              <a:rPr lang="en-US" sz="2400" dirty="0" smtClean="0"/>
              <a:t/>
            </a:r>
            <a:br>
              <a:rPr lang="en-US" sz="2400" dirty="0" smtClean="0"/>
            </a:br>
            <a:r>
              <a:rPr lang="en-US" sz="2400" dirty="0"/>
              <a:t/>
            </a:r>
            <a:br>
              <a:rPr lang="en-US" sz="2400" dirty="0"/>
            </a:br>
            <a:r>
              <a:rPr lang="en-US" sz="2400" dirty="0" smtClean="0"/>
              <a:t>How </a:t>
            </a:r>
            <a:r>
              <a:rPr lang="en-US" sz="2400" dirty="0"/>
              <a:t>would you feel upon hearing this giving what you know of Israel's </a:t>
            </a:r>
            <a:r>
              <a:rPr lang="en-US" sz="2400" dirty="0" smtClean="0"/>
              <a:t>past?</a:t>
            </a:r>
            <a:r>
              <a:rPr lang="en-US" sz="2400" dirty="0"/>
              <a:t/>
            </a:r>
            <a:br>
              <a:rPr lang="en-US" sz="2400" dirty="0"/>
            </a:br>
            <a:endParaRPr lang="en-US" sz="2400"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37</a:t>
            </a:fld>
            <a:endParaRPr lang="en-US" altLang="en-US"/>
          </a:p>
        </p:txBody>
      </p:sp>
      <p:sp>
        <p:nvSpPr>
          <p:cNvPr id="5" name="TextBox 4"/>
          <p:cNvSpPr txBox="1"/>
          <p:nvPr/>
        </p:nvSpPr>
        <p:spPr>
          <a:xfrm>
            <a:off x="698740" y="3338423"/>
            <a:ext cx="8065698" cy="1754326"/>
          </a:xfrm>
          <a:prstGeom prst="rect">
            <a:avLst/>
          </a:prstGeom>
          <a:noFill/>
        </p:spPr>
        <p:txBody>
          <a:bodyPr wrap="square" rtlCol="0">
            <a:spAutoFit/>
          </a:bodyPr>
          <a:lstStyle/>
          <a:p>
            <a:r>
              <a:rPr lang="en-US" b="1" dirty="0" smtClean="0"/>
              <a:t>Joshua 5:6(ESV</a:t>
            </a:r>
            <a:r>
              <a:rPr lang="en-US" b="1" dirty="0"/>
              <a:t>) </a:t>
            </a:r>
            <a:r>
              <a:rPr lang="en-US" dirty="0"/>
              <a:t/>
            </a:r>
            <a:br>
              <a:rPr lang="en-US" dirty="0"/>
            </a:br>
            <a:r>
              <a:rPr lang="en-US" baseline="30000" dirty="0" smtClean="0"/>
              <a:t>6</a:t>
            </a:r>
            <a:r>
              <a:rPr lang="en-US" dirty="0" smtClean="0"/>
              <a:t>For </a:t>
            </a:r>
            <a:r>
              <a:rPr lang="en-US" dirty="0"/>
              <a:t>the people of Israel walked forty years in the wilderness, until all the nation, the men of war who came out of Egypt, perished, </a:t>
            </a:r>
            <a:r>
              <a:rPr lang="en-US" u="sng" dirty="0"/>
              <a:t>because they did not obey the voice of the Lord</a:t>
            </a:r>
            <a:r>
              <a:rPr lang="en-US" dirty="0"/>
              <a:t>; the Lord swore to them that he would not let them see the land that the Lord had sworn to their fathers to give to us, a land flowing with milk and honey.  </a:t>
            </a:r>
          </a:p>
        </p:txBody>
      </p:sp>
    </p:spTree>
    <p:extLst>
      <p:ext uri="{BB962C8B-B14F-4D97-AF65-F5344CB8AC3E}">
        <p14:creationId xmlns:p14="http://schemas.microsoft.com/office/powerpoint/2010/main" val="1995233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009650" y="228865"/>
            <a:ext cx="7677150" cy="952500"/>
          </a:xfrm>
        </p:spPr>
        <p:txBody>
          <a:bodyPr/>
          <a:lstStyle/>
          <a:p>
            <a:r>
              <a:rPr lang="en-US" altLang="en-US" smtClean="0"/>
              <a:t>Manna Stops</a:t>
            </a:r>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23E64D1-7964-4645-A462-A44457909308}" type="slidenum">
              <a:rPr lang="en-US" altLang="en-US">
                <a:solidFill>
                  <a:srgbClr val="898989"/>
                </a:solidFill>
                <a:latin typeface="Calibri" pitchFamily="34" charset="0"/>
              </a:rPr>
              <a:pPr eaLnBrk="1" hangingPunct="1"/>
              <a:t>38</a:t>
            </a:fld>
            <a:endParaRPr lang="en-US" altLang="en-US">
              <a:solidFill>
                <a:srgbClr val="898989"/>
              </a:solidFill>
              <a:latin typeface="Calibri" pitchFamily="34" charset="0"/>
            </a:endParaRPr>
          </a:p>
        </p:txBody>
      </p:sp>
      <p:sp>
        <p:nvSpPr>
          <p:cNvPr id="25604" name="TextBox 3"/>
          <p:cNvSpPr txBox="1">
            <a:spLocks noChangeArrowheads="1"/>
          </p:cNvSpPr>
          <p:nvPr/>
        </p:nvSpPr>
        <p:spPr bwMode="auto">
          <a:xfrm>
            <a:off x="204788" y="1012039"/>
            <a:ext cx="524034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t>Exodus 16</a:t>
            </a:r>
          </a:p>
          <a:p>
            <a:pPr eaLnBrk="1" hangingPunct="1"/>
            <a:r>
              <a:rPr lang="en-US" altLang="en-US" baseline="30000" dirty="0"/>
              <a:t>14</a:t>
            </a:r>
            <a:r>
              <a:rPr lang="en-US" altLang="en-US" dirty="0"/>
              <a:t>And when the dew had gone up, there was on the face of the wilderness a fine, flake-like thing, fine as frost on the ground. </a:t>
            </a:r>
            <a:br>
              <a:rPr lang="en-US" altLang="en-US" dirty="0"/>
            </a:br>
            <a:r>
              <a:rPr lang="en-US" altLang="en-US" baseline="30000" dirty="0"/>
              <a:t>15</a:t>
            </a:r>
            <a:r>
              <a:rPr lang="en-US" altLang="en-US" dirty="0"/>
              <a:t>When the people of Israel saw it, they said to one another, “What is it</a:t>
            </a:r>
            <a:r>
              <a:rPr lang="en-US" altLang="en-US" dirty="0" smtClean="0"/>
              <a:t>?” </a:t>
            </a:r>
            <a:r>
              <a:rPr lang="en-US" altLang="en-US" dirty="0"/>
              <a:t>For they did not know what it was. And Moses said to them, “It is the bread that the Lord has given you to eat. </a:t>
            </a:r>
            <a:br>
              <a:rPr lang="en-US" altLang="en-US" dirty="0"/>
            </a:br>
            <a:r>
              <a:rPr lang="en-US" altLang="en-US" baseline="30000" dirty="0"/>
              <a:t>16</a:t>
            </a:r>
            <a:r>
              <a:rPr lang="en-US" altLang="en-US" dirty="0"/>
              <a:t>This is what the Lord has commanded: ‘Gather of it, each one of you, as much as he can eat.</a:t>
            </a:r>
          </a:p>
          <a:p>
            <a:pPr eaLnBrk="1" hangingPunct="1"/>
            <a:r>
              <a:rPr lang="en-US" altLang="en-US" baseline="30000" dirty="0" smtClean="0"/>
              <a:t>31</a:t>
            </a:r>
            <a:r>
              <a:rPr lang="en-US" altLang="en-US" dirty="0" smtClean="0"/>
              <a:t>Now </a:t>
            </a:r>
            <a:r>
              <a:rPr lang="en-US" altLang="en-US" dirty="0"/>
              <a:t>the house of Israel called its name manna. It was like coriander seed, white, and the taste of it was like wafers made with honey. </a:t>
            </a:r>
          </a:p>
        </p:txBody>
      </p:sp>
      <p:sp>
        <p:nvSpPr>
          <p:cNvPr id="25605" name="TextBox 5"/>
          <p:cNvSpPr txBox="1">
            <a:spLocks noChangeArrowheads="1"/>
          </p:cNvSpPr>
          <p:nvPr/>
        </p:nvSpPr>
        <p:spPr bwMode="auto">
          <a:xfrm>
            <a:off x="5445132" y="773907"/>
            <a:ext cx="33432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
            </a:r>
            <a:br>
              <a:rPr lang="en-US" altLang="en-US"/>
            </a:br>
            <a:r>
              <a:rPr lang="en-US" altLang="en-US" b="1"/>
              <a:t>Joshua 5 </a:t>
            </a:r>
            <a:r>
              <a:rPr lang="en-US" altLang="en-US"/>
              <a:t/>
            </a:r>
            <a:br>
              <a:rPr lang="en-US" altLang="en-US"/>
            </a:br>
            <a:r>
              <a:rPr lang="en-US" altLang="en-US" baseline="30000"/>
              <a:t>11</a:t>
            </a:r>
            <a:r>
              <a:rPr lang="en-US" altLang="en-US"/>
              <a:t>And the day after the Passover, on that very day, they ate of the produce of the land, unleavened cakes and parched grain.  </a:t>
            </a:r>
            <a:br>
              <a:rPr lang="en-US" altLang="en-US"/>
            </a:br>
            <a:r>
              <a:rPr lang="en-US" altLang="en-US" baseline="30000"/>
              <a:t>12</a:t>
            </a:r>
            <a:r>
              <a:rPr lang="en-US" altLang="en-US"/>
              <a:t>And the manna ceased the day after they ate of the produce of the land. And there was no longer manna for the people of Israel, but they ate of the fruit of the land of Canaan that year.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AA5F1DD-0F42-4263-9A47-A9BACBC1BD83}" type="slidenum">
              <a:rPr lang="en-US" altLang="en-US">
                <a:solidFill>
                  <a:srgbClr val="898989"/>
                </a:solidFill>
                <a:latin typeface="Calibri" pitchFamily="34" charset="0"/>
              </a:rPr>
              <a:pPr eaLnBrk="1" hangingPunct="1"/>
              <a:t>39</a:t>
            </a:fld>
            <a:endParaRPr lang="en-US" altLang="en-US">
              <a:solidFill>
                <a:srgbClr val="898989"/>
              </a:solidFill>
              <a:latin typeface="Calibri" pitchFamily="34" charset="0"/>
            </a:endParaRPr>
          </a:p>
        </p:txBody>
      </p:sp>
      <p:sp>
        <p:nvSpPr>
          <p:cNvPr id="3" name="Rectangle 2"/>
          <p:cNvSpPr/>
          <p:nvPr/>
        </p:nvSpPr>
        <p:spPr>
          <a:xfrm>
            <a:off x="0" y="178594"/>
            <a:ext cx="9144000" cy="49569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4</a:t>
            </a:fld>
            <a:endParaRPr lang="en-US" dirty="0">
              <a:solidFill>
                <a:prstClr val="black">
                  <a:tint val="75000"/>
                </a:prstClr>
              </a:solidFill>
            </a:endParaRPr>
          </a:p>
        </p:txBody>
      </p:sp>
      <p:pic>
        <p:nvPicPr>
          <p:cNvPr id="1026" name="Picture 2" descr="O:\OT Lessons-Danny\Joshua-2015\Images\Jericho-Rahab\Yericho.jpg"/>
          <p:cNvPicPr>
            <a:picLocks noChangeAspect="1" noChangeArrowheads="1"/>
          </p:cNvPicPr>
          <p:nvPr/>
        </p:nvPicPr>
        <p:blipFill rotWithShape="1">
          <a:blip r:embed="rId2">
            <a:extLst>
              <a:ext uri="{28A0092B-C50C-407E-A947-70E740481C1C}">
                <a14:useLocalDpi xmlns:a14="http://schemas.microsoft.com/office/drawing/2010/main" val="0"/>
              </a:ext>
            </a:extLst>
          </a:blip>
          <a:srcRect l="45" r="9090"/>
          <a:stretch/>
        </p:blipFill>
        <p:spPr bwMode="auto">
          <a:xfrm>
            <a:off x="0" y="2"/>
            <a:ext cx="9144000" cy="52183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7315" y="1883664"/>
            <a:ext cx="6459321" cy="80820"/>
          </a:xfrm>
          <a:custGeom>
            <a:avLst/>
            <a:gdLst>
              <a:gd name="connsiteX0" fmla="*/ 6459321 w 6459321"/>
              <a:gd name="connsiteY0" fmla="*/ 0 h 96984"/>
              <a:gd name="connsiteX1" fmla="*/ 5888736 w 6459321"/>
              <a:gd name="connsiteY1" fmla="*/ 29261 h 96984"/>
              <a:gd name="connsiteX2" fmla="*/ 5603443 w 6459321"/>
              <a:gd name="connsiteY2" fmla="*/ 95097 h 96984"/>
              <a:gd name="connsiteX3" fmla="*/ 4959705 w 6459321"/>
              <a:gd name="connsiteY3" fmla="*/ 80467 h 96984"/>
              <a:gd name="connsiteX4" fmla="*/ 4235501 w 6459321"/>
              <a:gd name="connsiteY4" fmla="*/ 73152 h 96984"/>
              <a:gd name="connsiteX5" fmla="*/ 3291840 w 6459321"/>
              <a:gd name="connsiteY5" fmla="*/ 51206 h 96984"/>
              <a:gd name="connsiteX6" fmla="*/ 2523744 w 6459321"/>
              <a:gd name="connsiteY6" fmla="*/ 65837 h 96984"/>
              <a:gd name="connsiteX7" fmla="*/ 1945843 w 6459321"/>
              <a:gd name="connsiteY7" fmla="*/ 73152 h 96984"/>
              <a:gd name="connsiteX8" fmla="*/ 1433779 w 6459321"/>
              <a:gd name="connsiteY8" fmla="*/ 7315 h 96984"/>
              <a:gd name="connsiteX9" fmla="*/ 570585 w 6459321"/>
              <a:gd name="connsiteY9" fmla="*/ 7315 h 96984"/>
              <a:gd name="connsiteX10" fmla="*/ 0 w 6459321"/>
              <a:gd name="connsiteY10" fmla="*/ 36576 h 9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9321" h="96984">
                <a:moveTo>
                  <a:pt x="6459321" y="0"/>
                </a:moveTo>
                <a:cubicBezTo>
                  <a:pt x="6245351" y="6706"/>
                  <a:pt x="6031382" y="13412"/>
                  <a:pt x="5888736" y="29261"/>
                </a:cubicBezTo>
                <a:cubicBezTo>
                  <a:pt x="5746090" y="45110"/>
                  <a:pt x="5758281" y="86563"/>
                  <a:pt x="5603443" y="95097"/>
                </a:cubicBezTo>
                <a:cubicBezTo>
                  <a:pt x="5448605" y="103631"/>
                  <a:pt x="4959705" y="80467"/>
                  <a:pt x="4959705" y="80467"/>
                </a:cubicBezTo>
                <a:lnTo>
                  <a:pt x="4235501" y="73152"/>
                </a:lnTo>
                <a:lnTo>
                  <a:pt x="3291840" y="51206"/>
                </a:lnTo>
                <a:cubicBezTo>
                  <a:pt x="3006547" y="49987"/>
                  <a:pt x="2523744" y="65837"/>
                  <a:pt x="2523744" y="65837"/>
                </a:cubicBezTo>
                <a:cubicBezTo>
                  <a:pt x="2299411" y="69495"/>
                  <a:pt x="2127504" y="82906"/>
                  <a:pt x="1945843" y="73152"/>
                </a:cubicBezTo>
                <a:cubicBezTo>
                  <a:pt x="1764182" y="63398"/>
                  <a:pt x="1662989" y="18288"/>
                  <a:pt x="1433779" y="7315"/>
                </a:cubicBezTo>
                <a:cubicBezTo>
                  <a:pt x="1204569" y="-3658"/>
                  <a:pt x="809548" y="2438"/>
                  <a:pt x="570585" y="7315"/>
                </a:cubicBezTo>
                <a:cubicBezTo>
                  <a:pt x="331622" y="12192"/>
                  <a:pt x="0" y="36576"/>
                  <a:pt x="0" y="36576"/>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980" y="1373809"/>
            <a:ext cx="362417" cy="55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9665"/>
            <a:ext cx="4608954" cy="2031325"/>
          </a:xfrm>
          <a:prstGeom prst="rect">
            <a:avLst/>
          </a:prstGeom>
          <a:noFill/>
        </p:spPr>
        <p:txBody>
          <a:bodyPr wrap="none" rtlCol="0">
            <a:spAutoFit/>
          </a:bodyPr>
          <a:lstStyle/>
          <a:p>
            <a:r>
              <a:rPr lang="en-US" dirty="0" smtClean="0"/>
              <a:t>Joshua’s Challenges –</a:t>
            </a:r>
          </a:p>
          <a:p>
            <a:pPr marL="342900" indent="-342900">
              <a:buAutoNum type="arabicPeriod"/>
            </a:pPr>
            <a:r>
              <a:rPr lang="en-US" dirty="0" smtClean="0"/>
              <a:t>People who had failed last time – 40 </a:t>
            </a:r>
            <a:r>
              <a:rPr lang="en-US" dirty="0" err="1" smtClean="0"/>
              <a:t>yrs</a:t>
            </a:r>
            <a:endParaRPr lang="en-US" dirty="0" smtClean="0"/>
          </a:p>
          <a:p>
            <a:pPr marL="342900" indent="-342900">
              <a:buAutoNum type="arabicPeriod"/>
            </a:pPr>
            <a:r>
              <a:rPr lang="en-US" dirty="0" smtClean="0"/>
              <a:t>New Leader</a:t>
            </a:r>
          </a:p>
          <a:p>
            <a:pPr marL="342900" indent="-342900">
              <a:buAutoNum type="arabicPeriod"/>
            </a:pPr>
            <a:r>
              <a:rPr lang="en-US" dirty="0" smtClean="0"/>
              <a:t>New Generation</a:t>
            </a:r>
          </a:p>
          <a:p>
            <a:pPr marL="342900" indent="-342900">
              <a:buAutoNum type="arabicPeriod"/>
            </a:pPr>
            <a:r>
              <a:rPr lang="en-US" dirty="0" smtClean="0"/>
              <a:t>A swollen  river</a:t>
            </a:r>
          </a:p>
          <a:p>
            <a:pPr marL="342900" indent="-342900">
              <a:buAutoNum type="arabicPeriod"/>
            </a:pPr>
            <a:r>
              <a:rPr lang="en-US" dirty="0" smtClean="0"/>
              <a:t>A walled city</a:t>
            </a:r>
          </a:p>
          <a:p>
            <a:pPr marL="342900" indent="-342900">
              <a:buAutoNum type="arabicPeriod"/>
            </a:pPr>
            <a:r>
              <a:rPr lang="en-US" dirty="0" smtClean="0"/>
              <a:t>Unknown city/people</a:t>
            </a:r>
            <a:endParaRPr lang="en-US" dirty="0"/>
          </a:p>
        </p:txBody>
      </p:sp>
    </p:spTree>
    <p:extLst>
      <p:ext uri="{BB962C8B-B14F-4D97-AF65-F5344CB8AC3E}">
        <p14:creationId xmlns:p14="http://schemas.microsoft.com/office/powerpoint/2010/main" val="2121287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173" y="1401773"/>
            <a:ext cx="4794990" cy="356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574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a:xfrm>
            <a:off x="1009650" y="228865"/>
            <a:ext cx="7677150" cy="952500"/>
          </a:xfrm>
        </p:spPr>
        <p:txBody>
          <a:bodyPr/>
          <a:lstStyle/>
          <a:p>
            <a:r>
              <a:rPr lang="en-US" altLang="en-US" sz="2400" smtClean="0">
                <a:solidFill>
                  <a:schemeClr val="bg1"/>
                </a:solidFill>
              </a:rPr>
              <a:t>Jericho aerial from west</a:t>
            </a:r>
            <a:endParaRPr lang="en-US" altLang="en-US" smtClean="0"/>
          </a:p>
        </p:txBody>
      </p:sp>
      <p:pic>
        <p:nvPicPr>
          <p:cNvPr id="15363" name="Picture 3" descr="E:\0Adds 2002\04 Judah\010703 Beersheba flight\Jericho area\sr\Jericho aerial from west.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solidFill>
                  <a:prstClr val="white"/>
                </a:solidFill>
              </a:rPr>
              <a:t>Jericho aerial from west</a:t>
            </a:r>
          </a:p>
        </p:txBody>
      </p:sp>
      <p:sp>
        <p:nvSpPr>
          <p:cNvPr id="15365" name="Line 5"/>
          <p:cNvSpPr>
            <a:spLocks noChangeShapeType="1"/>
          </p:cNvSpPr>
          <p:nvPr/>
        </p:nvSpPr>
        <p:spPr bwMode="auto">
          <a:xfrm>
            <a:off x="1676400" y="2222500"/>
            <a:ext cx="762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5366" name="Line 6"/>
          <p:cNvSpPr>
            <a:spLocks noChangeShapeType="1"/>
          </p:cNvSpPr>
          <p:nvPr/>
        </p:nvSpPr>
        <p:spPr bwMode="auto">
          <a:xfrm>
            <a:off x="5791200" y="3048000"/>
            <a:ext cx="609600" cy="698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5367" name="Line 7"/>
          <p:cNvSpPr>
            <a:spLocks noChangeShapeType="1"/>
          </p:cNvSpPr>
          <p:nvPr/>
        </p:nvSpPr>
        <p:spPr bwMode="auto">
          <a:xfrm>
            <a:off x="8229600" y="3429000"/>
            <a:ext cx="0" cy="10160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5368" name="Line 8"/>
          <p:cNvSpPr>
            <a:spLocks noChangeShapeType="1"/>
          </p:cNvSpPr>
          <p:nvPr/>
        </p:nvSpPr>
        <p:spPr bwMode="auto">
          <a:xfrm>
            <a:off x="6858000" y="4826000"/>
            <a:ext cx="1295400" cy="1905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5369" name="Line 9"/>
          <p:cNvSpPr>
            <a:spLocks noChangeShapeType="1"/>
          </p:cNvSpPr>
          <p:nvPr/>
        </p:nvSpPr>
        <p:spPr bwMode="auto">
          <a:xfrm>
            <a:off x="4191000" y="508000"/>
            <a:ext cx="76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5370" name="Text Box 10"/>
          <p:cNvSpPr txBox="1">
            <a:spLocks noChangeArrowheads="1"/>
          </p:cNvSpPr>
          <p:nvPr/>
        </p:nvSpPr>
        <p:spPr bwMode="auto">
          <a:xfrm>
            <a:off x="3489325" y="304271"/>
            <a:ext cx="134684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prstClr val="white"/>
                </a:solidFill>
              </a:rPr>
              <a:t>Jordan River</a:t>
            </a:r>
          </a:p>
        </p:txBody>
      </p:sp>
      <p:sp>
        <p:nvSpPr>
          <p:cNvPr id="15371" name="Text Box 11"/>
          <p:cNvSpPr txBox="1">
            <a:spLocks noChangeArrowheads="1"/>
          </p:cNvSpPr>
          <p:nvPr/>
        </p:nvSpPr>
        <p:spPr bwMode="auto">
          <a:xfrm>
            <a:off x="7310439" y="3048000"/>
            <a:ext cx="1838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prstClr val="white"/>
                </a:solidFill>
              </a:rPr>
              <a:t>Ascent of Adumim</a:t>
            </a:r>
          </a:p>
        </p:txBody>
      </p:sp>
      <p:sp>
        <p:nvSpPr>
          <p:cNvPr id="15372" name="Text Box 12"/>
          <p:cNvSpPr txBox="1">
            <a:spLocks noChangeArrowheads="1"/>
          </p:cNvSpPr>
          <p:nvPr/>
        </p:nvSpPr>
        <p:spPr bwMode="auto">
          <a:xfrm>
            <a:off x="5927726" y="4558771"/>
            <a:ext cx="100899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prstClr val="white"/>
                </a:solidFill>
              </a:rPr>
              <a:t>Wadi Qilt</a:t>
            </a:r>
          </a:p>
        </p:txBody>
      </p:sp>
      <p:sp>
        <p:nvSpPr>
          <p:cNvPr id="15373" name="Text Box 13"/>
          <p:cNvSpPr txBox="1">
            <a:spLocks noChangeArrowheads="1"/>
          </p:cNvSpPr>
          <p:nvPr/>
        </p:nvSpPr>
        <p:spPr bwMode="auto">
          <a:xfrm>
            <a:off x="974725" y="1955271"/>
            <a:ext cx="120866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prstClr val="white"/>
                </a:solidFill>
              </a:rPr>
              <a:t>Tell Jericho</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903518">
            <a:off x="6898516" y="12009"/>
            <a:ext cx="15716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84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a:xfrm>
            <a:off x="1009650" y="228865"/>
            <a:ext cx="7677150" cy="952500"/>
          </a:xfrm>
        </p:spPr>
        <p:txBody>
          <a:bodyPr/>
          <a:lstStyle/>
          <a:p>
            <a:r>
              <a:rPr lang="en-US" altLang="en-US" sz="2400" smtClean="0">
                <a:solidFill>
                  <a:schemeClr val="bg1"/>
                </a:solidFill>
              </a:rPr>
              <a:t>Jericho tell and cliffs aerial from east</a:t>
            </a:r>
            <a:endParaRPr lang="en-US" altLang="en-US" smtClean="0"/>
          </a:p>
        </p:txBody>
      </p:sp>
      <p:pic>
        <p:nvPicPr>
          <p:cNvPr id="17411" name="Picture 3" descr="E:\0Adds 2002\04 Judah\010703 Beersheba flight\Jericho area\sr\Jericho tell and cliffs aerial from east.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2057400" y="5334000"/>
            <a:ext cx="5181600" cy="381000"/>
          </a:xfrm>
          <a:prstGeom prst="rect">
            <a:avLst/>
          </a:prstGeom>
          <a:solidFill>
            <a:srgbClr val="1C1C1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solidFill>
                  <a:prstClr val="white"/>
                </a:solidFill>
              </a:rPr>
              <a:t>Jericho tell and cliffs aerial from east</a:t>
            </a:r>
          </a:p>
        </p:txBody>
      </p:sp>
      <p:sp>
        <p:nvSpPr>
          <p:cNvPr id="17413" name="Line 5"/>
          <p:cNvSpPr>
            <a:spLocks noChangeShapeType="1"/>
          </p:cNvSpPr>
          <p:nvPr/>
        </p:nvSpPr>
        <p:spPr bwMode="auto">
          <a:xfrm>
            <a:off x="3200400" y="1270000"/>
            <a:ext cx="457200" cy="952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7414" name="Text Box 6"/>
          <p:cNvSpPr txBox="1">
            <a:spLocks noChangeArrowheads="1"/>
          </p:cNvSpPr>
          <p:nvPr/>
        </p:nvSpPr>
        <p:spPr bwMode="auto">
          <a:xfrm>
            <a:off x="1828809" y="932657"/>
            <a:ext cx="28607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prstClr val="black"/>
                </a:solidFill>
              </a:rPr>
              <a:t>“Monastery of Temptation”</a:t>
            </a:r>
          </a:p>
        </p:txBody>
      </p:sp>
      <p:sp>
        <p:nvSpPr>
          <p:cNvPr id="17415" name="Text Box 7"/>
          <p:cNvSpPr txBox="1">
            <a:spLocks noChangeArrowheads="1"/>
          </p:cNvSpPr>
          <p:nvPr/>
        </p:nvSpPr>
        <p:spPr bwMode="auto">
          <a:xfrm>
            <a:off x="1050932" y="2951428"/>
            <a:ext cx="1338893" cy="369332"/>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prstClr val="black"/>
                </a:solidFill>
              </a:rPr>
              <a:t>Tell Jericho</a:t>
            </a:r>
          </a:p>
        </p:txBody>
      </p:sp>
      <p:sp>
        <p:nvSpPr>
          <p:cNvPr id="17416" name="Line 8"/>
          <p:cNvSpPr>
            <a:spLocks noChangeShapeType="1"/>
          </p:cNvSpPr>
          <p:nvPr/>
        </p:nvSpPr>
        <p:spPr bwMode="auto">
          <a:xfrm>
            <a:off x="1676400" y="3365500"/>
            <a:ext cx="76200" cy="698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7417" name="Line 10"/>
          <p:cNvSpPr>
            <a:spLocks noChangeShapeType="1"/>
          </p:cNvSpPr>
          <p:nvPr/>
        </p:nvSpPr>
        <p:spPr bwMode="auto">
          <a:xfrm flipH="1">
            <a:off x="3886200" y="1270000"/>
            <a:ext cx="838200" cy="317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cs typeface="Arial" pitchFamily="34" charset="0"/>
            </a:endParaRPr>
          </a:p>
        </p:txBody>
      </p:sp>
      <p:sp>
        <p:nvSpPr>
          <p:cNvPr id="17418" name="Text Box 11"/>
          <p:cNvSpPr txBox="1">
            <a:spLocks noChangeArrowheads="1"/>
          </p:cNvSpPr>
          <p:nvPr/>
        </p:nvSpPr>
        <p:spPr bwMode="auto">
          <a:xfrm>
            <a:off x="4784725" y="98292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prstClr val="black"/>
                </a:solidFill>
              </a:rPr>
              <a:t>Docus</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166964" y="3786873"/>
            <a:ext cx="15716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72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Projectr\GIFFiles\Jerich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27" y="408795"/>
            <a:ext cx="8455025" cy="490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idx="4294967295"/>
          </p:nvPr>
        </p:nvSpPr>
        <p:spPr/>
        <p:txBody>
          <a:bodyPr/>
          <a:lstStyle/>
          <a:p>
            <a:r>
              <a:rPr lang="en-US" altLang="en-US" smtClean="0"/>
              <a:t>Jericho</a:t>
            </a:r>
          </a:p>
        </p:txBody>
      </p:sp>
    </p:spTree>
    <p:extLst>
      <p:ext uri="{BB962C8B-B14F-4D97-AF65-F5344CB8AC3E}">
        <p14:creationId xmlns:p14="http://schemas.microsoft.com/office/powerpoint/2010/main" val="1130326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56679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Strong and Courageous</a:t>
            </a:r>
            <a:endParaRPr lang="en-US" dirty="0"/>
          </a:p>
        </p:txBody>
      </p:sp>
      <p:sp>
        <p:nvSpPr>
          <p:cNvPr id="5" name="Content Placeholder 4"/>
          <p:cNvSpPr>
            <a:spLocks noGrp="1"/>
          </p:cNvSpPr>
          <p:nvPr>
            <p:ph idx="1"/>
          </p:nvPr>
        </p:nvSpPr>
        <p:spPr>
          <a:xfrm>
            <a:off x="276846" y="1333500"/>
            <a:ext cx="2831459" cy="3771636"/>
          </a:xfrm>
        </p:spPr>
        <p:txBody>
          <a:bodyPr/>
          <a:lstStyle/>
          <a:p>
            <a:pPr marL="0" indent="0">
              <a:buNone/>
            </a:pPr>
            <a:r>
              <a:rPr lang="en-US" sz="2000" cap="small" dirty="0"/>
              <a:t>Joshua was commanded to be “Strong and Courageous”</a:t>
            </a:r>
          </a:p>
          <a:p>
            <a:pPr marL="514350" indent="-457200"/>
            <a:r>
              <a:rPr lang="en-US" sz="1800" cap="small" dirty="0"/>
              <a:t>He would deliver God’s promise of the Land</a:t>
            </a:r>
          </a:p>
          <a:p>
            <a:pPr marL="514350" indent="-457200"/>
            <a:r>
              <a:rPr lang="en-US" sz="1800" cap="small" dirty="0"/>
              <a:t>He should be careful to follow God’s Law</a:t>
            </a:r>
          </a:p>
          <a:p>
            <a:pPr marL="514350" indent="-457200"/>
            <a:r>
              <a:rPr lang="en-US" sz="1800" cap="small" dirty="0"/>
              <a:t>God would be with him, he was not to </a:t>
            </a:r>
            <a:r>
              <a:rPr lang="en-US" sz="1800" cap="small" dirty="0" smtClean="0"/>
              <a:t>fear</a:t>
            </a:r>
            <a:endParaRPr lang="en-US" sz="1800" cap="small" dirty="0"/>
          </a:p>
        </p:txBody>
      </p:sp>
      <p:sp>
        <p:nvSpPr>
          <p:cNvPr id="3" name="Explosion 2 2"/>
          <p:cNvSpPr/>
          <p:nvPr/>
        </p:nvSpPr>
        <p:spPr>
          <a:xfrm>
            <a:off x="5083293" y="1000374"/>
            <a:ext cx="1704442" cy="1002183"/>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GOD</a:t>
            </a:r>
          </a:p>
        </p:txBody>
      </p:sp>
      <p:pic>
        <p:nvPicPr>
          <p:cNvPr id="2050" name="Picture 2" descr="C:\Users\freesms\AppData\Local\Microsoft\Windows\Temporary Internet Files\Content.IE5\M5KDA195\moses[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93106" y="2078143"/>
            <a:ext cx="720488" cy="9756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56594" y="2771352"/>
            <a:ext cx="862282" cy="64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t="67025" r="27942"/>
          <a:stretch/>
        </p:blipFill>
        <p:spPr bwMode="auto">
          <a:xfrm>
            <a:off x="3108298" y="3906821"/>
            <a:ext cx="4495597" cy="125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urved Left Arrow 11"/>
          <p:cNvSpPr/>
          <p:nvPr/>
        </p:nvSpPr>
        <p:spPr>
          <a:xfrm rot="899003" flipH="1">
            <a:off x="3358675" y="2308556"/>
            <a:ext cx="585397" cy="158604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9" name="TextBox 8"/>
          <p:cNvSpPr txBox="1"/>
          <p:nvPr/>
        </p:nvSpPr>
        <p:spPr>
          <a:xfrm>
            <a:off x="3441508" y="3053804"/>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31:6</a:t>
            </a:r>
          </a:p>
        </p:txBody>
      </p:sp>
      <p:grpSp>
        <p:nvGrpSpPr>
          <p:cNvPr id="4" name="Group 3"/>
          <p:cNvGrpSpPr/>
          <p:nvPr/>
        </p:nvGrpSpPr>
        <p:grpSpPr>
          <a:xfrm>
            <a:off x="5115303" y="1656709"/>
            <a:ext cx="989091" cy="2046593"/>
            <a:chOff x="4033112" y="1656707"/>
            <a:chExt cx="989091" cy="2046593"/>
          </a:xfrm>
        </p:grpSpPr>
        <p:sp>
          <p:nvSpPr>
            <p:cNvPr id="13" name="Curved Left Arrow 12"/>
            <p:cNvSpPr/>
            <p:nvPr/>
          </p:nvSpPr>
          <p:spPr>
            <a:xfrm rot="19123172" flipH="1">
              <a:off x="4033112" y="1656707"/>
              <a:ext cx="727847" cy="2046593"/>
            </a:xfrm>
            <a:prstGeom prst="curvedLeftArrow">
              <a:avLst>
                <a:gd name="adj1" fmla="val 18860"/>
                <a:gd name="adj2" fmla="val 5000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7" name="TextBox 16"/>
            <p:cNvSpPr txBox="1"/>
            <p:nvPr/>
          </p:nvSpPr>
          <p:spPr>
            <a:xfrm>
              <a:off x="4061684" y="2463575"/>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3:28</a:t>
              </a:r>
            </a:p>
          </p:txBody>
        </p:sp>
      </p:grpSp>
      <p:grpSp>
        <p:nvGrpSpPr>
          <p:cNvPr id="16" name="Group 15"/>
          <p:cNvGrpSpPr/>
          <p:nvPr/>
        </p:nvGrpSpPr>
        <p:grpSpPr>
          <a:xfrm>
            <a:off x="7003186" y="1321898"/>
            <a:ext cx="2030615" cy="1487101"/>
            <a:chOff x="5920983" y="1321882"/>
            <a:chExt cx="2030615" cy="1487101"/>
          </a:xfrm>
        </p:grpSpPr>
        <p:sp>
          <p:nvSpPr>
            <p:cNvPr id="8" name="Curved Left Arrow 7"/>
            <p:cNvSpPr/>
            <p:nvPr/>
          </p:nvSpPr>
          <p:spPr>
            <a:xfrm rot="20284740">
              <a:off x="5920983" y="1321882"/>
              <a:ext cx="551663" cy="14871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8" name="TextBox 17"/>
            <p:cNvSpPr txBox="1"/>
            <p:nvPr/>
          </p:nvSpPr>
          <p:spPr>
            <a:xfrm>
              <a:off x="6574298" y="1911543"/>
              <a:ext cx="1377300" cy="523220"/>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31:23</a:t>
              </a:r>
            </a:p>
            <a:p>
              <a:r>
                <a:rPr lang="en-US" sz="1400" dirty="0">
                  <a:solidFill>
                    <a:prstClr val="black"/>
                  </a:solidFill>
                  <a:latin typeface="Arial" pitchFamily="34" charset="0"/>
                  <a:cs typeface="Arial" pitchFamily="34" charset="0"/>
                </a:rPr>
                <a:t>Josh 1:6-9 (3x)</a:t>
              </a:r>
            </a:p>
          </p:txBody>
        </p:sp>
      </p:grpSp>
      <p:grpSp>
        <p:nvGrpSpPr>
          <p:cNvPr id="22" name="Group 21"/>
          <p:cNvGrpSpPr/>
          <p:nvPr/>
        </p:nvGrpSpPr>
        <p:grpSpPr>
          <a:xfrm>
            <a:off x="7015659" y="2999592"/>
            <a:ext cx="1029743" cy="1445789"/>
            <a:chOff x="5933454" y="2999576"/>
            <a:chExt cx="1029743" cy="1445789"/>
          </a:xfrm>
        </p:grpSpPr>
        <p:sp>
          <p:nvSpPr>
            <p:cNvPr id="14" name="Curved Left Arrow 13"/>
            <p:cNvSpPr/>
            <p:nvPr/>
          </p:nvSpPr>
          <p:spPr>
            <a:xfrm rot="9772868" flipH="1">
              <a:off x="6377800" y="2999576"/>
              <a:ext cx="585397" cy="14457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9" name="TextBox 18"/>
            <p:cNvSpPr txBox="1"/>
            <p:nvPr/>
          </p:nvSpPr>
          <p:spPr>
            <a:xfrm>
              <a:off x="5933454" y="3566078"/>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Josh 1:18</a:t>
              </a:r>
            </a:p>
          </p:txBody>
        </p:sp>
      </p:grpSp>
      <p:sp>
        <p:nvSpPr>
          <p:cNvPr id="15" name="Curved Left Arrow 14"/>
          <p:cNvSpPr/>
          <p:nvPr/>
        </p:nvSpPr>
        <p:spPr>
          <a:xfrm rot="20823758">
            <a:off x="7469204" y="2754390"/>
            <a:ext cx="897466" cy="2337966"/>
          </a:xfrm>
          <a:prstGeom prst="curvedLeftArrow">
            <a:avLst>
              <a:gd name="adj1" fmla="val 1461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TextBox 19"/>
          <p:cNvSpPr txBox="1"/>
          <p:nvPr/>
        </p:nvSpPr>
        <p:spPr>
          <a:xfrm>
            <a:off x="8084094" y="2953630"/>
            <a:ext cx="1059906"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Josh 10:25</a:t>
            </a:r>
          </a:p>
        </p:txBody>
      </p:sp>
      <p:grpSp>
        <p:nvGrpSpPr>
          <p:cNvPr id="23" name="Group 22"/>
          <p:cNvGrpSpPr/>
          <p:nvPr/>
        </p:nvGrpSpPr>
        <p:grpSpPr>
          <a:xfrm>
            <a:off x="4726928" y="3457401"/>
            <a:ext cx="2046593" cy="522156"/>
            <a:chOff x="3492344" y="3305001"/>
            <a:chExt cx="2046593" cy="522156"/>
          </a:xfrm>
        </p:grpSpPr>
        <p:sp>
          <p:nvSpPr>
            <p:cNvPr id="24" name="Curved Left Arrow 23"/>
            <p:cNvSpPr/>
            <p:nvPr/>
          </p:nvSpPr>
          <p:spPr>
            <a:xfrm rot="16931789" flipH="1">
              <a:off x="4254563" y="2542782"/>
              <a:ext cx="522156" cy="20465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5" name="TextBox 24"/>
            <p:cNvSpPr txBox="1"/>
            <p:nvPr/>
          </p:nvSpPr>
          <p:spPr>
            <a:xfrm>
              <a:off x="4035381" y="3341915"/>
              <a:ext cx="960519" cy="307777"/>
            </a:xfrm>
            <a:prstGeom prst="rect">
              <a:avLst/>
            </a:prstGeom>
            <a:noFill/>
          </p:spPr>
          <p:txBody>
            <a:bodyPr wrap="none" rtlCol="0">
              <a:spAutoFit/>
            </a:bodyPr>
            <a:lstStyle/>
            <a:p>
              <a:r>
                <a:rPr lang="en-US" sz="1400" dirty="0">
                  <a:solidFill>
                    <a:prstClr val="black"/>
                  </a:solidFill>
                  <a:latin typeface="Arial" pitchFamily="34" charset="0"/>
                  <a:cs typeface="Arial" pitchFamily="34" charset="0"/>
                </a:rPr>
                <a:t>Deut 31:7</a:t>
              </a:r>
            </a:p>
          </p:txBody>
        </p:sp>
      </p:grpSp>
    </p:spTree>
    <p:extLst>
      <p:ext uri="{BB962C8B-B14F-4D97-AF65-F5344CB8AC3E}">
        <p14:creationId xmlns:p14="http://schemas.microsoft.com/office/powerpoint/2010/main" val="2360428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6</a:t>
            </a:fld>
            <a:endParaRPr lang="en-US" dirty="0">
              <a:solidFill>
                <a:prstClr val="black">
                  <a:tint val="75000"/>
                </a:prstClr>
              </a:solidFill>
            </a:endParaRPr>
          </a:p>
        </p:txBody>
      </p:sp>
      <p:pic>
        <p:nvPicPr>
          <p:cNvPr id="1026" name="Picture 2" descr="O:\OT Lessons-Danny\Joshua-2015\Images\Jericho-Rahab\Yericho.jpg"/>
          <p:cNvPicPr>
            <a:picLocks noChangeAspect="1" noChangeArrowheads="1"/>
          </p:cNvPicPr>
          <p:nvPr/>
        </p:nvPicPr>
        <p:blipFill rotWithShape="1">
          <a:blip r:embed="rId2">
            <a:extLst>
              <a:ext uri="{28A0092B-C50C-407E-A947-70E740481C1C}">
                <a14:useLocalDpi xmlns:a14="http://schemas.microsoft.com/office/drawing/2010/main" val="0"/>
              </a:ext>
            </a:extLst>
          </a:blip>
          <a:srcRect l="45" r="9090"/>
          <a:stretch/>
        </p:blipFill>
        <p:spPr bwMode="auto">
          <a:xfrm>
            <a:off x="0" y="2"/>
            <a:ext cx="9144000" cy="52183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7315" y="1883664"/>
            <a:ext cx="6459321" cy="80820"/>
          </a:xfrm>
          <a:custGeom>
            <a:avLst/>
            <a:gdLst>
              <a:gd name="connsiteX0" fmla="*/ 6459321 w 6459321"/>
              <a:gd name="connsiteY0" fmla="*/ 0 h 96984"/>
              <a:gd name="connsiteX1" fmla="*/ 5888736 w 6459321"/>
              <a:gd name="connsiteY1" fmla="*/ 29261 h 96984"/>
              <a:gd name="connsiteX2" fmla="*/ 5603443 w 6459321"/>
              <a:gd name="connsiteY2" fmla="*/ 95097 h 96984"/>
              <a:gd name="connsiteX3" fmla="*/ 4959705 w 6459321"/>
              <a:gd name="connsiteY3" fmla="*/ 80467 h 96984"/>
              <a:gd name="connsiteX4" fmla="*/ 4235501 w 6459321"/>
              <a:gd name="connsiteY4" fmla="*/ 73152 h 96984"/>
              <a:gd name="connsiteX5" fmla="*/ 3291840 w 6459321"/>
              <a:gd name="connsiteY5" fmla="*/ 51206 h 96984"/>
              <a:gd name="connsiteX6" fmla="*/ 2523744 w 6459321"/>
              <a:gd name="connsiteY6" fmla="*/ 65837 h 96984"/>
              <a:gd name="connsiteX7" fmla="*/ 1945843 w 6459321"/>
              <a:gd name="connsiteY7" fmla="*/ 73152 h 96984"/>
              <a:gd name="connsiteX8" fmla="*/ 1433779 w 6459321"/>
              <a:gd name="connsiteY8" fmla="*/ 7315 h 96984"/>
              <a:gd name="connsiteX9" fmla="*/ 570585 w 6459321"/>
              <a:gd name="connsiteY9" fmla="*/ 7315 h 96984"/>
              <a:gd name="connsiteX10" fmla="*/ 0 w 6459321"/>
              <a:gd name="connsiteY10" fmla="*/ 36576 h 9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9321" h="96984">
                <a:moveTo>
                  <a:pt x="6459321" y="0"/>
                </a:moveTo>
                <a:cubicBezTo>
                  <a:pt x="6245351" y="6706"/>
                  <a:pt x="6031382" y="13412"/>
                  <a:pt x="5888736" y="29261"/>
                </a:cubicBezTo>
                <a:cubicBezTo>
                  <a:pt x="5746090" y="45110"/>
                  <a:pt x="5758281" y="86563"/>
                  <a:pt x="5603443" y="95097"/>
                </a:cubicBezTo>
                <a:cubicBezTo>
                  <a:pt x="5448605" y="103631"/>
                  <a:pt x="4959705" y="80467"/>
                  <a:pt x="4959705" y="80467"/>
                </a:cubicBezTo>
                <a:lnTo>
                  <a:pt x="4235501" y="73152"/>
                </a:lnTo>
                <a:lnTo>
                  <a:pt x="3291840" y="51206"/>
                </a:lnTo>
                <a:cubicBezTo>
                  <a:pt x="3006547" y="49987"/>
                  <a:pt x="2523744" y="65837"/>
                  <a:pt x="2523744" y="65837"/>
                </a:cubicBezTo>
                <a:cubicBezTo>
                  <a:pt x="2299411" y="69495"/>
                  <a:pt x="2127504" y="82906"/>
                  <a:pt x="1945843" y="73152"/>
                </a:cubicBezTo>
                <a:cubicBezTo>
                  <a:pt x="1764182" y="63398"/>
                  <a:pt x="1662989" y="18288"/>
                  <a:pt x="1433779" y="7315"/>
                </a:cubicBezTo>
                <a:cubicBezTo>
                  <a:pt x="1204569" y="-3658"/>
                  <a:pt x="809548" y="2438"/>
                  <a:pt x="570585" y="7315"/>
                </a:cubicBezTo>
                <a:cubicBezTo>
                  <a:pt x="331622" y="12192"/>
                  <a:pt x="0" y="36576"/>
                  <a:pt x="0" y="36576"/>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980" y="1373809"/>
            <a:ext cx="362417" cy="55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691" y="31612"/>
            <a:ext cx="4608954" cy="2031325"/>
          </a:xfrm>
          <a:prstGeom prst="rect">
            <a:avLst/>
          </a:prstGeom>
          <a:noFill/>
        </p:spPr>
        <p:txBody>
          <a:bodyPr wrap="none" rtlCol="0">
            <a:spAutoFit/>
          </a:bodyPr>
          <a:lstStyle/>
          <a:p>
            <a:r>
              <a:rPr lang="en-US" dirty="0" smtClean="0">
                <a:solidFill>
                  <a:prstClr val="black"/>
                </a:solidFill>
              </a:rPr>
              <a:t>Joshua’s Challenges –</a:t>
            </a:r>
          </a:p>
          <a:p>
            <a:pPr marL="342900" indent="-342900">
              <a:buFontTx/>
              <a:buAutoNum type="arabicPeriod"/>
            </a:pPr>
            <a:r>
              <a:rPr lang="en-US" dirty="0" smtClean="0">
                <a:solidFill>
                  <a:prstClr val="black"/>
                </a:solidFill>
              </a:rPr>
              <a:t>People who had failed last time – 40 </a:t>
            </a:r>
            <a:r>
              <a:rPr lang="en-US" dirty="0" err="1" smtClean="0">
                <a:solidFill>
                  <a:prstClr val="black"/>
                </a:solidFill>
              </a:rPr>
              <a:t>yrs</a:t>
            </a:r>
            <a:endParaRPr lang="en-US" dirty="0" smtClean="0">
              <a:solidFill>
                <a:prstClr val="black"/>
              </a:solidFill>
            </a:endParaRPr>
          </a:p>
          <a:p>
            <a:pPr marL="342900" indent="-342900">
              <a:buFontTx/>
              <a:buAutoNum type="arabicPeriod"/>
            </a:pPr>
            <a:r>
              <a:rPr lang="en-US" dirty="0" smtClean="0">
                <a:solidFill>
                  <a:prstClr val="black"/>
                </a:solidFill>
              </a:rPr>
              <a:t>New Leader</a:t>
            </a:r>
          </a:p>
          <a:p>
            <a:pPr marL="342900" indent="-342900">
              <a:buFontTx/>
              <a:buAutoNum type="arabicPeriod"/>
            </a:pPr>
            <a:r>
              <a:rPr lang="en-US" dirty="0" smtClean="0">
                <a:solidFill>
                  <a:prstClr val="black"/>
                </a:solidFill>
              </a:rPr>
              <a:t>New Generation</a:t>
            </a:r>
          </a:p>
          <a:p>
            <a:pPr marL="342900" indent="-342900">
              <a:buFontTx/>
              <a:buAutoNum type="arabicPeriod"/>
            </a:pPr>
            <a:r>
              <a:rPr lang="en-US" dirty="0" smtClean="0">
                <a:solidFill>
                  <a:prstClr val="black"/>
                </a:solidFill>
              </a:rPr>
              <a:t>A swollen  river</a:t>
            </a:r>
          </a:p>
          <a:p>
            <a:pPr marL="342900" indent="-342900">
              <a:buFontTx/>
              <a:buAutoNum type="arabicPeriod"/>
            </a:pPr>
            <a:r>
              <a:rPr lang="en-US" dirty="0" smtClean="0">
                <a:solidFill>
                  <a:prstClr val="black"/>
                </a:solidFill>
              </a:rPr>
              <a:t>A walled city</a:t>
            </a:r>
          </a:p>
          <a:p>
            <a:pPr marL="342900" indent="-342900">
              <a:buFontTx/>
              <a:buAutoNum type="arabicPeriod"/>
            </a:pPr>
            <a:r>
              <a:rPr lang="en-US" dirty="0" smtClean="0">
                <a:solidFill>
                  <a:prstClr val="black"/>
                </a:solidFill>
              </a:rPr>
              <a:t>Unknown city/people</a:t>
            </a:r>
            <a:endParaRPr lang="en-US" dirty="0">
              <a:solidFill>
                <a:prstClr val="black"/>
              </a:solidFill>
            </a:endParaRPr>
          </a:p>
        </p:txBody>
      </p:sp>
      <p:sp>
        <p:nvSpPr>
          <p:cNvPr id="3" name="TextBox 2"/>
          <p:cNvSpPr txBox="1"/>
          <p:nvPr/>
        </p:nvSpPr>
        <p:spPr>
          <a:xfrm>
            <a:off x="5077283" y="299923"/>
            <a:ext cx="2929007" cy="369332"/>
          </a:xfrm>
          <a:prstGeom prst="rect">
            <a:avLst/>
          </a:prstGeom>
          <a:noFill/>
        </p:spPr>
        <p:txBody>
          <a:bodyPr wrap="none" rtlCol="0">
            <a:spAutoFit/>
          </a:bodyPr>
          <a:lstStyle/>
          <a:p>
            <a:r>
              <a:rPr lang="en-US" b="1" dirty="0" smtClean="0"/>
              <a:t>Be Strong &amp; Courageous</a:t>
            </a:r>
            <a:endParaRPr lang="en-US" b="1" dirty="0"/>
          </a:p>
        </p:txBody>
      </p:sp>
      <p:sp>
        <p:nvSpPr>
          <p:cNvPr id="7" name="Rectangle 6"/>
          <p:cNvSpPr/>
          <p:nvPr/>
        </p:nvSpPr>
        <p:spPr>
          <a:xfrm>
            <a:off x="101591" y="4404998"/>
            <a:ext cx="3043946" cy="646331"/>
          </a:xfrm>
          <a:prstGeom prst="rect">
            <a:avLst/>
          </a:prstGeom>
        </p:spPr>
        <p:txBody>
          <a:bodyPr wrap="square">
            <a:spAutoFit/>
          </a:bodyPr>
          <a:lstStyle/>
          <a:p>
            <a:pPr marL="687388" indent="-687388"/>
            <a:r>
              <a:rPr lang="en-US" dirty="0" smtClean="0">
                <a:solidFill>
                  <a:schemeClr val="bg1"/>
                </a:solidFill>
              </a:rPr>
              <a:t>Jo 1:2 Now </a:t>
            </a:r>
            <a:r>
              <a:rPr lang="en-US" dirty="0">
                <a:solidFill>
                  <a:schemeClr val="bg1"/>
                </a:solidFill>
              </a:rPr>
              <a:t>therefore arise, go over this Jordan</a:t>
            </a:r>
          </a:p>
        </p:txBody>
      </p:sp>
      <p:sp>
        <p:nvSpPr>
          <p:cNvPr id="9" name="Rectangle 8"/>
          <p:cNvSpPr/>
          <p:nvPr/>
        </p:nvSpPr>
        <p:spPr>
          <a:xfrm>
            <a:off x="4213575" y="2857503"/>
            <a:ext cx="3269895" cy="60990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13568" y="669265"/>
            <a:ext cx="4930445" cy="3139321"/>
          </a:xfrm>
          <a:prstGeom prst="rect">
            <a:avLst/>
          </a:prstGeom>
          <a:noFill/>
        </p:spPr>
        <p:txBody>
          <a:bodyPr wrap="square" rtlCol="0">
            <a:spAutoFit/>
          </a:bodyPr>
          <a:lstStyle/>
          <a:p>
            <a:r>
              <a:rPr lang="en-US" dirty="0"/>
              <a:t>Just as I was with Moses, so I will be with you. </a:t>
            </a:r>
            <a:endParaRPr lang="en-US" dirty="0" smtClean="0"/>
          </a:p>
          <a:p>
            <a:r>
              <a:rPr lang="en-US" dirty="0" smtClean="0"/>
              <a:t>I </a:t>
            </a:r>
            <a:r>
              <a:rPr lang="en-US" dirty="0"/>
              <a:t>will not leave you or forsake </a:t>
            </a:r>
            <a:r>
              <a:rPr lang="en-US" dirty="0" smtClean="0"/>
              <a:t>you</a:t>
            </a:r>
          </a:p>
          <a:p>
            <a:r>
              <a:rPr lang="en-US" dirty="0" smtClean="0"/>
              <a:t>People – tell Be Strong &amp; Courageous</a:t>
            </a:r>
          </a:p>
          <a:p>
            <a:r>
              <a:rPr lang="en-US" dirty="0" smtClean="0"/>
              <a:t>Prepared people (3 days provisions)</a:t>
            </a:r>
          </a:p>
          <a:p>
            <a:r>
              <a:rPr lang="en-US" dirty="0" smtClean="0"/>
              <a:t>Checked that Tribes </a:t>
            </a:r>
            <a:r>
              <a:rPr lang="en-US" dirty="0"/>
              <a:t>across Jordan with </a:t>
            </a:r>
            <a:r>
              <a:rPr lang="en-US" dirty="0" smtClean="0"/>
              <a:t>him</a:t>
            </a:r>
          </a:p>
          <a:p>
            <a:r>
              <a:rPr lang="en-US" dirty="0" smtClean="0"/>
              <a:t>Sent spies into Jericho</a:t>
            </a:r>
          </a:p>
          <a:p>
            <a:endParaRPr lang="en-US" dirty="0" smtClean="0"/>
          </a:p>
          <a:p>
            <a:endParaRPr lang="en-US" dirty="0" smtClean="0"/>
          </a:p>
          <a:p>
            <a:r>
              <a:rPr lang="en-US" b="1" dirty="0" smtClean="0"/>
              <a:t>Lord  took care of the river </a:t>
            </a:r>
          </a:p>
          <a:p>
            <a:r>
              <a:rPr lang="en-US" b="1" dirty="0" smtClean="0"/>
              <a:t>&amp; walled city</a:t>
            </a:r>
          </a:p>
          <a:p>
            <a:endParaRPr lang="en-US" dirty="0" smtClean="0"/>
          </a:p>
        </p:txBody>
      </p:sp>
    </p:spTree>
    <p:extLst>
      <p:ext uri="{BB962C8B-B14F-4D97-AF65-F5344CB8AC3E}">
        <p14:creationId xmlns:p14="http://schemas.microsoft.com/office/powerpoint/2010/main" val="29883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7</a:t>
            </a:fld>
            <a:endParaRPr lang="en-US" dirty="0">
              <a:solidFill>
                <a:prstClr val="black">
                  <a:tint val="75000"/>
                </a:prstClr>
              </a:solidFill>
            </a:endParaRPr>
          </a:p>
        </p:txBody>
      </p:sp>
      <p:sp>
        <p:nvSpPr>
          <p:cNvPr id="3" name="TextBox 2"/>
          <p:cNvSpPr txBox="1"/>
          <p:nvPr/>
        </p:nvSpPr>
        <p:spPr>
          <a:xfrm>
            <a:off x="1139588" y="102705"/>
            <a:ext cx="7772400" cy="1200329"/>
          </a:xfrm>
          <a:prstGeom prst="rect">
            <a:avLst/>
          </a:prstGeom>
          <a:noFill/>
          <a:ln>
            <a:solidFill>
              <a:schemeClr val="tx1"/>
            </a:solidFill>
          </a:ln>
        </p:spPr>
        <p:txBody>
          <a:bodyPr wrap="square" rtlCol="0">
            <a:spAutoFit/>
          </a:bodyPr>
          <a:lstStyle/>
          <a:p>
            <a:r>
              <a:rPr lang="en-US" b="1" dirty="0" smtClean="0"/>
              <a:t>Joshua </a:t>
            </a:r>
            <a:r>
              <a:rPr lang="en-US" b="1" dirty="0"/>
              <a:t>3:1(ESV) </a:t>
            </a:r>
            <a:r>
              <a:rPr lang="en-US" b="1" dirty="0" smtClean="0"/>
              <a:t>Crossing Jordan</a:t>
            </a:r>
            <a:r>
              <a:rPr lang="en-US" dirty="0"/>
              <a:t/>
            </a:r>
            <a:br>
              <a:rPr lang="en-US" dirty="0"/>
            </a:br>
            <a:r>
              <a:rPr lang="en-US" baseline="30000" dirty="0"/>
              <a:t>1</a:t>
            </a:r>
            <a:r>
              <a:rPr lang="en-US" dirty="0"/>
              <a:t>Then Joshua </a:t>
            </a:r>
            <a:r>
              <a:rPr lang="en-US" b="1" u="sng" dirty="0"/>
              <a:t>rose early </a:t>
            </a:r>
            <a:r>
              <a:rPr lang="en-US" dirty="0"/>
              <a:t>in the morning and they set out from </a:t>
            </a:r>
            <a:r>
              <a:rPr lang="en-US" dirty="0" err="1"/>
              <a:t>Shittim</a:t>
            </a:r>
            <a:r>
              <a:rPr lang="en-US" dirty="0"/>
              <a:t>. And they came to the Jordan, he and all the people of Israel, and lodged there before they passed over.  </a:t>
            </a:r>
          </a:p>
        </p:txBody>
      </p:sp>
      <p:sp>
        <p:nvSpPr>
          <p:cNvPr id="4" name="TextBox 3"/>
          <p:cNvSpPr txBox="1"/>
          <p:nvPr/>
        </p:nvSpPr>
        <p:spPr>
          <a:xfrm>
            <a:off x="163793" y="1394199"/>
            <a:ext cx="8952931" cy="2862322"/>
          </a:xfrm>
          <a:prstGeom prst="rect">
            <a:avLst/>
          </a:prstGeom>
          <a:noFill/>
        </p:spPr>
        <p:txBody>
          <a:bodyPr wrap="square" rtlCol="0">
            <a:spAutoFit/>
          </a:bodyPr>
          <a:lstStyle/>
          <a:p>
            <a:r>
              <a:rPr lang="en-US" b="1" dirty="0"/>
              <a:t>Joshua 6:12 (ESV) </a:t>
            </a:r>
            <a:r>
              <a:rPr lang="en-US" b="1" dirty="0" smtClean="0"/>
              <a:t>Fall of Jericho</a:t>
            </a:r>
            <a:r>
              <a:rPr lang="en-US" dirty="0"/>
              <a:t/>
            </a:r>
            <a:br>
              <a:rPr lang="en-US" dirty="0"/>
            </a:br>
            <a:r>
              <a:rPr lang="en-US" baseline="30000" dirty="0"/>
              <a:t>12 </a:t>
            </a:r>
            <a:r>
              <a:rPr lang="en-US" dirty="0"/>
              <a:t> Then Joshua rose early in the morning, and the priests took up the ark of the </a:t>
            </a:r>
            <a:r>
              <a:rPr lang="en-US" cap="small" dirty="0"/>
              <a:t>LORD</a:t>
            </a:r>
            <a:r>
              <a:rPr lang="en-US" dirty="0"/>
              <a:t>. </a:t>
            </a:r>
          </a:p>
          <a:p>
            <a:r>
              <a:rPr lang="en-US" b="1" dirty="0"/>
              <a:t>Joshua 6:15 (ESV) </a:t>
            </a:r>
            <a:r>
              <a:rPr lang="en-US" b="1" dirty="0" smtClean="0"/>
              <a:t>Fall of Jericho</a:t>
            </a:r>
            <a:r>
              <a:rPr lang="en-US" dirty="0"/>
              <a:t/>
            </a:r>
            <a:br>
              <a:rPr lang="en-US" dirty="0"/>
            </a:br>
            <a:r>
              <a:rPr lang="en-US" baseline="30000" dirty="0"/>
              <a:t>15 </a:t>
            </a:r>
            <a:r>
              <a:rPr lang="en-US" dirty="0"/>
              <a:t> On the seventh day they rose early, at the dawn of day, and marched around the city in the same manner seven times. It was only on that day that they marched around the city seven times. </a:t>
            </a:r>
          </a:p>
          <a:p>
            <a:r>
              <a:rPr lang="en-US" b="1" dirty="0"/>
              <a:t>Joshua 7:16 (ESV) </a:t>
            </a:r>
            <a:r>
              <a:rPr lang="en-US" b="1" dirty="0"/>
              <a:t>The Sin of </a:t>
            </a:r>
            <a:r>
              <a:rPr lang="en-US" b="1" dirty="0" err="1"/>
              <a:t>Achan</a:t>
            </a:r>
            <a:r>
              <a:rPr lang="en-US" dirty="0"/>
              <a:t/>
            </a:r>
            <a:br>
              <a:rPr lang="en-US" dirty="0"/>
            </a:br>
            <a:r>
              <a:rPr lang="en-US" baseline="30000" dirty="0"/>
              <a:t>16 </a:t>
            </a:r>
            <a:r>
              <a:rPr lang="en-US" dirty="0"/>
              <a:t> So Joshua rose early in the morning and brought Israel near tribe by tribe, and the tribe of Judah was taken. </a:t>
            </a:r>
          </a:p>
          <a:p>
            <a:endParaRPr lang="en-US" dirty="0"/>
          </a:p>
        </p:txBody>
      </p:sp>
      <p:sp>
        <p:nvSpPr>
          <p:cNvPr id="5" name="TextBox 4"/>
          <p:cNvSpPr txBox="1"/>
          <p:nvPr/>
        </p:nvSpPr>
        <p:spPr>
          <a:xfrm>
            <a:off x="163772" y="4097591"/>
            <a:ext cx="3724096" cy="923330"/>
          </a:xfrm>
          <a:prstGeom prst="rect">
            <a:avLst/>
          </a:prstGeom>
          <a:noFill/>
        </p:spPr>
        <p:txBody>
          <a:bodyPr wrap="none" rtlCol="0">
            <a:spAutoFit/>
          </a:bodyPr>
          <a:lstStyle/>
          <a:p>
            <a:r>
              <a:rPr lang="en-US" b="1" dirty="0"/>
              <a:t>Abraham </a:t>
            </a:r>
          </a:p>
          <a:p>
            <a:r>
              <a:rPr lang="en-US" dirty="0" smtClean="0"/>
              <a:t>Gen 21:14 Sending of Hagar away</a:t>
            </a:r>
          </a:p>
          <a:p>
            <a:r>
              <a:rPr lang="en-US" dirty="0" smtClean="0"/>
              <a:t>Gen 22:3   Offering of Isaac</a:t>
            </a:r>
            <a:endParaRPr lang="en-US" dirty="0"/>
          </a:p>
        </p:txBody>
      </p:sp>
      <p:sp>
        <p:nvSpPr>
          <p:cNvPr id="6" name="TextBox 5"/>
          <p:cNvSpPr txBox="1"/>
          <p:nvPr/>
        </p:nvSpPr>
        <p:spPr>
          <a:xfrm>
            <a:off x="4040268" y="4198676"/>
            <a:ext cx="2621230" cy="646331"/>
          </a:xfrm>
          <a:prstGeom prst="rect">
            <a:avLst/>
          </a:prstGeom>
          <a:noFill/>
        </p:spPr>
        <p:txBody>
          <a:bodyPr wrap="none" rtlCol="0">
            <a:spAutoFit/>
          </a:bodyPr>
          <a:lstStyle/>
          <a:p>
            <a:r>
              <a:rPr lang="en-US" b="1" dirty="0"/>
              <a:t>Moses</a:t>
            </a:r>
          </a:p>
          <a:p>
            <a:r>
              <a:rPr lang="en-US" dirty="0" smtClean="0"/>
              <a:t>Exodus 24:4, 32:6, 34:4</a:t>
            </a:r>
            <a:endParaRPr lang="en-US" dirty="0"/>
          </a:p>
        </p:txBody>
      </p:sp>
    </p:spTree>
    <p:extLst>
      <p:ext uri="{BB962C8B-B14F-4D97-AF65-F5344CB8AC3E}">
        <p14:creationId xmlns:p14="http://schemas.microsoft.com/office/powerpoint/2010/main" val="1571223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a:xfrm>
            <a:off x="985851" y="0"/>
            <a:ext cx="7686675" cy="952500"/>
          </a:xfrm>
        </p:spPr>
        <p:txBody>
          <a:bodyPr/>
          <a:lstStyle/>
          <a:p>
            <a:r>
              <a:rPr lang="en-US" altLang="en-US" smtClean="0">
                <a:latin typeface="Arial" charset="0"/>
                <a:cs typeface="Arial" charset="0"/>
              </a:rPr>
              <a:t>Crossing Jordan</a:t>
            </a:r>
            <a:endParaRPr lang="en-US" altLang="en-US" smtClean="0"/>
          </a:p>
        </p:txBody>
      </p:sp>
      <p:sp>
        <p:nvSpPr>
          <p:cNvPr id="2" name="Slide Number Placeholder 1"/>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A4517F6-71C1-418D-9870-05FF79E5D3D8}" type="slidenum">
              <a:rPr lang="en-US" altLang="en-US">
                <a:solidFill>
                  <a:srgbClr val="898989"/>
                </a:solidFill>
                <a:latin typeface="Calibri" pitchFamily="34" charset="0"/>
              </a:rPr>
              <a:pPr eaLnBrk="1" hangingPunct="1"/>
              <a:t>8</a:t>
            </a:fld>
            <a:endParaRPr lang="en-US" altLang="en-US">
              <a:solidFill>
                <a:srgbClr val="898989"/>
              </a:solidFill>
              <a:latin typeface="Calibri" pitchFamily="34" charset="0"/>
            </a:endParaRPr>
          </a:p>
        </p:txBody>
      </p:sp>
      <p:pic>
        <p:nvPicPr>
          <p:cNvPr id="7172" name="Picture 5" descr="Joshua Key Sites-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8905"/>
            <a:ext cx="9120188" cy="474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111" y="995539"/>
            <a:ext cx="3591368" cy="213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1554"/>
            <a:ext cx="9144000" cy="3737113"/>
          </a:xfrm>
          <a:prstGeom prst="rect">
            <a:avLst/>
          </a:prstGeom>
        </p:spPr>
      </p:pic>
      <p:sp>
        <p:nvSpPr>
          <p:cNvPr id="4" name="TextBox 3"/>
          <p:cNvSpPr txBox="1"/>
          <p:nvPr/>
        </p:nvSpPr>
        <p:spPr>
          <a:xfrm>
            <a:off x="3969643" y="2392174"/>
            <a:ext cx="1672253" cy="369332"/>
          </a:xfrm>
          <a:prstGeom prst="rect">
            <a:avLst/>
          </a:prstGeom>
          <a:noFill/>
        </p:spPr>
        <p:txBody>
          <a:bodyPr wrap="none" rtlCol="0">
            <a:spAutoFit/>
          </a:bodyPr>
          <a:lstStyle/>
          <a:p>
            <a:r>
              <a:rPr lang="en-US" dirty="0" smtClean="0"/>
              <a:t>Allenby Bridge</a:t>
            </a:r>
            <a:endParaRPr lang="en-US" dirty="0"/>
          </a:p>
        </p:txBody>
      </p:sp>
      <p:sp>
        <p:nvSpPr>
          <p:cNvPr id="5" name="TextBox 4"/>
          <p:cNvSpPr txBox="1"/>
          <p:nvPr/>
        </p:nvSpPr>
        <p:spPr>
          <a:xfrm>
            <a:off x="724456" y="3333298"/>
            <a:ext cx="928459" cy="369332"/>
          </a:xfrm>
          <a:prstGeom prst="rect">
            <a:avLst/>
          </a:prstGeom>
          <a:noFill/>
        </p:spPr>
        <p:txBody>
          <a:bodyPr wrap="none" rtlCol="0">
            <a:spAutoFit/>
          </a:bodyPr>
          <a:lstStyle/>
          <a:p>
            <a:r>
              <a:rPr lang="en-US" dirty="0" smtClean="0"/>
              <a:t>Jericho</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600"/>
            <a:ext cx="3977350" cy="264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111" y="3333298"/>
            <a:ext cx="3591368" cy="213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67606">
            <a:off x="345056" y="3496789"/>
            <a:ext cx="613773" cy="630683"/>
          </a:xfrm>
          <a:prstGeom prst="rect">
            <a:avLst/>
          </a:prstGeom>
        </p:spPr>
      </p:pic>
    </p:spTree>
    <p:extLst>
      <p:ext uri="{BB962C8B-B14F-4D97-AF65-F5344CB8AC3E}">
        <p14:creationId xmlns:p14="http://schemas.microsoft.com/office/powerpoint/2010/main" val="37168338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icho area\sr\Jericho aerial from west.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icho area\sr\Jericho aerial from west.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icho area\sr\Jericho tell and cliffs aerial from east.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4580</TotalTime>
  <Words>1426</Words>
  <Application>Microsoft Office PowerPoint</Application>
  <PresentationFormat>On-screen Show (16:10)</PresentationFormat>
  <Paragraphs>237</Paragraphs>
  <Slides>44</Slides>
  <Notes>2</Notes>
  <HiddenSlides>0</HiddenSlides>
  <MMClips>0</MMClips>
  <ScaleCrop>false</ScaleCrop>
  <HeadingPairs>
    <vt:vector size="4" baseType="variant">
      <vt:variant>
        <vt:lpstr>Theme</vt:lpstr>
      </vt:variant>
      <vt:variant>
        <vt:i4>8</vt:i4>
      </vt:variant>
      <vt:variant>
        <vt:lpstr>Slide Titles</vt:lpstr>
      </vt:variant>
      <vt:variant>
        <vt:i4>44</vt:i4>
      </vt:variant>
    </vt:vector>
  </HeadingPairs>
  <TitlesOfParts>
    <vt:vector size="52" baseType="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Be Strong and Courageous</vt:lpstr>
      <vt:lpstr>PowerPoint Presentation</vt:lpstr>
      <vt:lpstr>PowerPoint Presentation</vt:lpstr>
      <vt:lpstr>Crossing Jordan</vt:lpstr>
      <vt:lpstr>PowerPoint Presentation</vt:lpstr>
      <vt:lpstr>Jordan River Jericho Area/Bethany Beyond Region</vt:lpstr>
      <vt:lpstr>Jericho aerial from west</vt:lpstr>
      <vt:lpstr>PowerPoint Presentation</vt:lpstr>
      <vt:lpstr>Normal vs Flooded Jordan River</vt:lpstr>
      <vt:lpstr>Dry Wadi on Way to Jericho</vt:lpstr>
      <vt:lpstr>What was Lord’s Purpose in parting the Jordan River?</vt:lpstr>
      <vt:lpstr>What was Lord’s Purpose in parting the Jordan River?</vt:lpstr>
      <vt:lpstr>PowerPoint Presentation</vt:lpstr>
      <vt:lpstr>Seasonal Rains</vt:lpstr>
      <vt:lpstr>PowerPoint Presentation</vt:lpstr>
      <vt:lpstr>PowerPoint Presentation</vt:lpstr>
      <vt:lpstr>Cliffs at Adam</vt:lpstr>
      <vt:lpstr>Cliffs at Adam</vt:lpstr>
      <vt:lpstr>Importance of Jordan’s Flow Stopping at Adam</vt:lpstr>
      <vt:lpstr>PowerPoint Presentation</vt:lpstr>
      <vt:lpstr>How Long did the priest bearing the ark remain in the midst of the Jordan River?</vt:lpstr>
      <vt:lpstr>PowerPoint Presentation</vt:lpstr>
      <vt:lpstr>Cubit</vt:lpstr>
      <vt:lpstr>PowerPoint Presentation</vt:lpstr>
      <vt:lpstr>Two Mounds-Memorials</vt:lpstr>
      <vt:lpstr>What was the purpose of Removing the Stones?</vt:lpstr>
      <vt:lpstr>What was the purpose of Removing the Stones?</vt:lpstr>
      <vt:lpstr>PowerPoint Presentation</vt:lpstr>
      <vt:lpstr>PowerPoint Presentation</vt:lpstr>
      <vt:lpstr>How many Reubenites,  Gadites &amp; Manassehites  crossed over?</vt:lpstr>
      <vt:lpstr>Reaction of the Amorites</vt:lpstr>
      <vt:lpstr>PowerPoint Presentation</vt:lpstr>
      <vt:lpstr>Gilgal sounds like the Hebrew word meaning "to roll", the Lord tells Joshua (5:9) that with this circumcision/consecration of the people He had "rolled away the approach of Egypt".   How would you feel upon hearing this giving what you know of Israel's past? </vt:lpstr>
      <vt:lpstr>Manna Stops</vt:lpstr>
      <vt:lpstr>PowerPoint Presentation</vt:lpstr>
      <vt:lpstr>PowerPoint Presentation</vt:lpstr>
      <vt:lpstr>Jericho aerial from west</vt:lpstr>
      <vt:lpstr>Jericho tell and cliffs aerial from east</vt:lpstr>
      <vt:lpstr>Jericho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71</cp:revision>
  <dcterms:created xsi:type="dcterms:W3CDTF">2010-03-31T22:52:17Z</dcterms:created>
  <dcterms:modified xsi:type="dcterms:W3CDTF">2015-01-14T22:41:46Z</dcterms:modified>
</cp:coreProperties>
</file>