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90" r:id="rId2"/>
    <p:sldMasterId id="2147483802" r:id="rId3"/>
    <p:sldMasterId id="2147483814" r:id="rId4"/>
    <p:sldMasterId id="2147483826" r:id="rId5"/>
    <p:sldMasterId id="2147483838" r:id="rId6"/>
    <p:sldMasterId id="2147483850" r:id="rId7"/>
    <p:sldMasterId id="2147483862" r:id="rId8"/>
  </p:sldMasterIdLst>
  <p:notesMasterIdLst>
    <p:notesMasterId r:id="rId78"/>
  </p:notesMasterIdLst>
  <p:handoutMasterIdLst>
    <p:handoutMasterId r:id="rId79"/>
  </p:handoutMasterIdLst>
  <p:sldIdLst>
    <p:sldId id="271" r:id="rId9"/>
    <p:sldId id="318" r:id="rId10"/>
    <p:sldId id="319" r:id="rId11"/>
    <p:sldId id="322" r:id="rId12"/>
    <p:sldId id="321" r:id="rId13"/>
    <p:sldId id="320" r:id="rId14"/>
    <p:sldId id="337" r:id="rId15"/>
    <p:sldId id="334" r:id="rId16"/>
    <p:sldId id="335" r:id="rId17"/>
    <p:sldId id="336" r:id="rId18"/>
    <p:sldId id="330" r:id="rId19"/>
    <p:sldId id="333" r:id="rId20"/>
    <p:sldId id="323" r:id="rId21"/>
    <p:sldId id="324" r:id="rId22"/>
    <p:sldId id="325" r:id="rId23"/>
    <p:sldId id="327" r:id="rId24"/>
    <p:sldId id="329" r:id="rId25"/>
    <p:sldId id="341" r:id="rId26"/>
    <p:sldId id="360" r:id="rId27"/>
    <p:sldId id="361" r:id="rId28"/>
    <p:sldId id="362" r:id="rId29"/>
    <p:sldId id="363" r:id="rId30"/>
    <p:sldId id="364" r:id="rId31"/>
    <p:sldId id="350" r:id="rId32"/>
    <p:sldId id="352" r:id="rId33"/>
    <p:sldId id="353" r:id="rId34"/>
    <p:sldId id="338" r:id="rId35"/>
    <p:sldId id="344" r:id="rId36"/>
    <p:sldId id="343" r:id="rId37"/>
    <p:sldId id="342" r:id="rId38"/>
    <p:sldId id="345" r:id="rId39"/>
    <p:sldId id="346" r:id="rId40"/>
    <p:sldId id="347" r:id="rId41"/>
    <p:sldId id="348" r:id="rId42"/>
    <p:sldId id="349" r:id="rId43"/>
    <p:sldId id="355" r:id="rId44"/>
    <p:sldId id="356" r:id="rId45"/>
    <p:sldId id="357" r:id="rId46"/>
    <p:sldId id="358" r:id="rId47"/>
    <p:sldId id="359" r:id="rId48"/>
    <p:sldId id="368" r:id="rId49"/>
    <p:sldId id="370" r:id="rId50"/>
    <p:sldId id="371" r:id="rId51"/>
    <p:sldId id="372" r:id="rId52"/>
    <p:sldId id="305" r:id="rId53"/>
    <p:sldId id="307" r:id="rId54"/>
    <p:sldId id="306" r:id="rId55"/>
    <p:sldId id="365" r:id="rId56"/>
    <p:sldId id="366" r:id="rId57"/>
    <p:sldId id="316" r:id="rId58"/>
    <p:sldId id="367" r:id="rId59"/>
    <p:sldId id="312" r:id="rId60"/>
    <p:sldId id="313" r:id="rId61"/>
    <p:sldId id="351" r:id="rId62"/>
    <p:sldId id="354" r:id="rId63"/>
    <p:sldId id="314" r:id="rId64"/>
    <p:sldId id="317" r:id="rId65"/>
    <p:sldId id="369" r:id="rId66"/>
    <p:sldId id="374" r:id="rId67"/>
    <p:sldId id="378" r:id="rId68"/>
    <p:sldId id="373" r:id="rId69"/>
    <p:sldId id="375" r:id="rId70"/>
    <p:sldId id="376" r:id="rId71"/>
    <p:sldId id="377" r:id="rId72"/>
    <p:sldId id="308" r:id="rId73"/>
    <p:sldId id="309" r:id="rId74"/>
    <p:sldId id="311" r:id="rId75"/>
    <p:sldId id="310" r:id="rId76"/>
    <p:sldId id="292" r:id="rId77"/>
  </p:sldIdLst>
  <p:sldSz cx="9144000" cy="5715000" type="screen16x1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8784" autoAdjust="0"/>
    <p:restoredTop sz="93467" autoAdjust="0"/>
  </p:normalViewPr>
  <p:slideViewPr>
    <p:cSldViewPr snapToGrid="0" showGuides="1">
      <p:cViewPr>
        <p:scale>
          <a:sx n="78" d="100"/>
          <a:sy n="78" d="100"/>
        </p:scale>
        <p:origin x="-2700" y="-1302"/>
      </p:cViewPr>
      <p:guideLst>
        <p:guide orient="horz" pos="180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cs typeface="Arial" charset="0"/>
              </a:defRPr>
            </a:lvl1pPr>
          </a:lstStyle>
          <a:p>
            <a:pPr>
              <a:defRPr/>
            </a:pPr>
            <a:endParaRPr lang="en-US"/>
          </a:p>
        </p:txBody>
      </p:sp>
      <p:sp>
        <p:nvSpPr>
          <p:cNvPr id="4505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cs typeface="Arial" charset="0"/>
              </a:defRPr>
            </a:lvl1pPr>
          </a:lstStyle>
          <a:p>
            <a:pPr>
              <a:defRPr/>
            </a:pPr>
            <a:fld id="{384B13CB-42BF-4EA0-A2CE-7331E21A2303}" type="datetimeFigureOut">
              <a:rPr lang="en-US"/>
              <a:pPr>
                <a:defRPr/>
              </a:pPr>
              <a:t>1/17/2015</a:t>
            </a:fld>
            <a:endParaRPr lang="en-US"/>
          </a:p>
        </p:txBody>
      </p:sp>
      <p:sp>
        <p:nvSpPr>
          <p:cNvPr id="4506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cs typeface="Arial" charset="0"/>
              </a:defRPr>
            </a:lvl1pPr>
          </a:lstStyle>
          <a:p>
            <a:pPr>
              <a:defRPr/>
            </a:pPr>
            <a:endParaRPr lang="en-US"/>
          </a:p>
        </p:txBody>
      </p:sp>
      <p:sp>
        <p:nvSpPr>
          <p:cNvPr id="4506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cs typeface="Arial" charset="0"/>
              </a:defRPr>
            </a:lvl1pPr>
          </a:lstStyle>
          <a:p>
            <a:pPr>
              <a:defRPr/>
            </a:pPr>
            <a:fld id="{69EE09AF-46ED-4E0B-BF32-0D878A4AC9D7}" type="slidenum">
              <a:rPr lang="en-US"/>
              <a:pPr>
                <a:defRPr/>
              </a:pPr>
              <a:t>‹#›</a:t>
            </a:fld>
            <a:endParaRPr lang="en-US"/>
          </a:p>
        </p:txBody>
      </p:sp>
    </p:spTree>
    <p:extLst>
      <p:ext uri="{BB962C8B-B14F-4D97-AF65-F5344CB8AC3E}">
        <p14:creationId xmlns:p14="http://schemas.microsoft.com/office/powerpoint/2010/main" val="20421506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893E605F-0195-4BCA-84C6-BBB1E0F7FD90}" type="datetimeFigureOut">
              <a:rPr lang="en-US"/>
              <a:pPr>
                <a:defRPr/>
              </a:pPr>
              <a:t>1/17/2015</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A9196892-C4FF-46D7-8EEB-063BDBE301D7}" type="slidenum">
              <a:rPr lang="en-US"/>
              <a:pPr>
                <a:defRPr/>
              </a:pPr>
              <a:t>‹#›</a:t>
            </a:fld>
            <a:endParaRPr lang="en-US"/>
          </a:p>
        </p:txBody>
      </p:sp>
    </p:spTree>
    <p:extLst>
      <p:ext uri="{BB962C8B-B14F-4D97-AF65-F5344CB8AC3E}">
        <p14:creationId xmlns:p14="http://schemas.microsoft.com/office/powerpoint/2010/main" val="13178233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I.	Claiming the Land (1:1–5:15)</a:t>
            </a:r>
          </a:p>
          <a:p>
            <a:r>
              <a:rPr lang="en-US" dirty="0" smtClean="0"/>
              <a:t>II.	Conquering the Land (6:1–12:24)</a:t>
            </a:r>
          </a:p>
          <a:p>
            <a:r>
              <a:rPr lang="en-US" dirty="0" smtClean="0"/>
              <a:t>III.	Distributing the Land (13:1–21:45)</a:t>
            </a:r>
          </a:p>
          <a:p>
            <a:r>
              <a:rPr lang="en-US" dirty="0" smtClean="0"/>
              <a:t>IV.	Living in the Land (22:1–24:28)</a:t>
            </a:r>
          </a:p>
          <a:p>
            <a:r>
              <a:rPr lang="en-US" dirty="0" smtClean="0"/>
              <a:t>V.	Resting in the Land (24:29–33)</a:t>
            </a:r>
          </a:p>
          <a:p>
            <a:endParaRPr lang="en-US" dirty="0"/>
          </a:p>
        </p:txBody>
      </p:sp>
      <p:sp>
        <p:nvSpPr>
          <p:cNvPr id="4" name="Slide Number Placeholder 3"/>
          <p:cNvSpPr>
            <a:spLocks noGrp="1"/>
          </p:cNvSpPr>
          <p:nvPr>
            <p:ph type="sldNum" sz="quarter" idx="10"/>
          </p:nvPr>
        </p:nvSpPr>
        <p:spPr/>
        <p:txBody>
          <a:bodyPr/>
          <a:lstStyle/>
          <a:p>
            <a:pPr>
              <a:defRPr/>
            </a:pPr>
            <a:fld id="{27F0129A-5B77-4C8B-A518-E954B0AECF5F}"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998382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6And he said, “I am the God of your father, the God of Abraham, the God of Isaac, and the God of Jacob.” And Moses hid his face, for he was afraid to look at God.</a:t>
            </a:r>
            <a:endParaRPr lang="en-US" dirty="0"/>
          </a:p>
        </p:txBody>
      </p:sp>
      <p:sp>
        <p:nvSpPr>
          <p:cNvPr id="4" name="Slide Number Placeholder 3"/>
          <p:cNvSpPr>
            <a:spLocks noGrp="1"/>
          </p:cNvSpPr>
          <p:nvPr>
            <p:ph type="sldNum" sz="quarter" idx="10"/>
          </p:nvPr>
        </p:nvSpPr>
        <p:spPr/>
        <p:txBody>
          <a:bodyPr/>
          <a:lstStyle/>
          <a:p>
            <a:pPr>
              <a:defRPr/>
            </a:pPr>
            <a:fld id="{A9196892-C4FF-46D7-8EEB-063BDBE301D7}" type="slidenum">
              <a:rPr lang="en-US" smtClean="0"/>
              <a:pPr>
                <a:defRPr/>
              </a:pPr>
              <a:t>15</a:t>
            </a:fld>
            <a:endParaRPr lang="en-US"/>
          </a:p>
        </p:txBody>
      </p:sp>
    </p:spTree>
    <p:extLst>
      <p:ext uri="{BB962C8B-B14F-4D97-AF65-F5344CB8AC3E}">
        <p14:creationId xmlns:p14="http://schemas.microsoft.com/office/powerpoint/2010/main" val="727731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a:xfrm>
            <a:off x="685800" y="685800"/>
            <a:ext cx="5486400" cy="3429000"/>
          </a:xfrm>
          <a:ln/>
        </p:spPr>
      </p:sp>
      <p:sp>
        <p:nvSpPr>
          <p:cNvPr id="117762" name="Notes Placeholder 2"/>
          <p:cNvSpPr>
            <a:spLocks noGrp="1"/>
          </p:cNvSpPr>
          <p:nvPr>
            <p:ph type="body" idx="1"/>
          </p:nvPr>
        </p:nvSpPr>
        <p:spPr>
          <a:noFill/>
          <a:ln/>
        </p:spPr>
        <p:txBody>
          <a:bodyPr/>
          <a:lstStyle/>
          <a:p>
            <a:pPr marL="190500" indent="-190500" eaLnBrk="1" hangingPunct="1">
              <a:lnSpc>
                <a:spcPct val="80000"/>
              </a:lnSpc>
            </a:pPr>
            <a:r>
              <a:rPr lang="en-US" b="1" dirty="0" smtClean="0">
                <a:latin typeface="Times New Roman" pitchFamily="18" charset="0"/>
              </a:rPr>
              <a:t>Jericho in the Persian Period</a:t>
            </a:r>
          </a:p>
          <a:p>
            <a:pPr marL="190500" indent="-190500" eaLnBrk="1" hangingPunct="1">
              <a:lnSpc>
                <a:spcPct val="80000"/>
              </a:lnSpc>
              <a:buFontTx/>
              <a:buAutoNum type="arabicPeriod"/>
            </a:pPr>
            <a:r>
              <a:rPr lang="en-US" dirty="0" smtClean="0">
                <a:latin typeface="Times New Roman" pitchFamily="18" charset="0"/>
              </a:rPr>
              <a:t>Jericho became a Persian administrative center during late 6th century BC.</a:t>
            </a:r>
          </a:p>
          <a:p>
            <a:pPr marL="190500" indent="-190500" eaLnBrk="1" hangingPunct="1">
              <a:lnSpc>
                <a:spcPct val="80000"/>
              </a:lnSpc>
              <a:buFontTx/>
              <a:buAutoNum type="arabicPeriod"/>
            </a:pPr>
            <a:r>
              <a:rPr lang="en-US" dirty="0" smtClean="0">
                <a:latin typeface="Times New Roman" pitchFamily="18" charset="0"/>
              </a:rPr>
              <a:t>The</a:t>
            </a:r>
            <a:r>
              <a:rPr lang="en-US" baseline="0" dirty="0" smtClean="0">
                <a:latin typeface="Times New Roman" pitchFamily="18" charset="0"/>
              </a:rPr>
              <a:t> city</a:t>
            </a:r>
            <a:r>
              <a:rPr lang="en-US" dirty="0" smtClean="0">
                <a:latin typeface="Times New Roman" pitchFamily="18" charset="0"/>
              </a:rPr>
              <a:t> was rebuilt by the Jews after their return from Babylon (Ezra 2:34; </a:t>
            </a:r>
            <a:r>
              <a:rPr lang="en-US" dirty="0" err="1" smtClean="0">
                <a:latin typeface="Times New Roman" pitchFamily="18" charset="0"/>
              </a:rPr>
              <a:t>Neh</a:t>
            </a:r>
            <a:r>
              <a:rPr lang="en-US" dirty="0" smtClean="0">
                <a:latin typeface="Times New Roman" pitchFamily="18" charset="0"/>
              </a:rPr>
              <a:t> 2:35; 7:36), and the residents here also helped to rebuild the walls of Jerusalem (</a:t>
            </a:r>
            <a:r>
              <a:rPr lang="en-US" dirty="0" err="1" smtClean="0">
                <a:latin typeface="Times New Roman" pitchFamily="18" charset="0"/>
              </a:rPr>
              <a:t>Neh</a:t>
            </a:r>
            <a:r>
              <a:rPr lang="en-US" dirty="0" smtClean="0">
                <a:latin typeface="Times New Roman" pitchFamily="18" charset="0"/>
              </a:rPr>
              <a:t> 3:2).</a:t>
            </a:r>
          </a:p>
          <a:p>
            <a:pPr marL="190500" indent="-190500" eaLnBrk="1" hangingPunct="1">
              <a:lnSpc>
                <a:spcPct val="80000"/>
              </a:lnSpc>
            </a:pPr>
            <a:endParaRPr lang="en-US" dirty="0" smtClean="0">
              <a:latin typeface="Times New Roman" pitchFamily="18" charset="0"/>
            </a:endParaRPr>
          </a:p>
          <a:p>
            <a:pPr eaLnBrk="1" hangingPunct="1"/>
            <a:r>
              <a:rPr lang="en-US" dirty="0" smtClean="0">
                <a:latin typeface="Times New Roman" pitchFamily="18" charset="0"/>
              </a:rPr>
              <a:t>tb05110685p</a:t>
            </a:r>
          </a:p>
        </p:txBody>
      </p:sp>
      <p:sp>
        <p:nvSpPr>
          <p:cNvPr id="117763" name="Slide Number Placeholder 3"/>
          <p:cNvSpPr>
            <a:spLocks noGrp="1"/>
          </p:cNvSpPr>
          <p:nvPr>
            <p:ph type="sldNum" sz="quarter" idx="5"/>
          </p:nvPr>
        </p:nvSpPr>
        <p:spPr>
          <a:noFill/>
        </p:spPr>
        <p:txBody>
          <a:bodyPr/>
          <a:lstStyle/>
          <a:p>
            <a:fld id="{7EB8284B-935D-4ABE-B493-3A1833F61E5F}" type="slidenum">
              <a:rPr lang="en-US" smtClean="0">
                <a:solidFill>
                  <a:prstClr val="black"/>
                </a:solidFill>
                <a:latin typeface="Times New Roman" pitchFamily="18" charset="0"/>
              </a:rPr>
              <a:pPr/>
              <a:t>23</a:t>
            </a:fld>
            <a:endParaRPr lang="en-US" smtClean="0">
              <a:solidFill>
                <a:prstClr val="black"/>
              </a:solidFill>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a:xfrm>
            <a:off x="685800" y="685800"/>
            <a:ext cx="5486400" cy="3429000"/>
          </a:xfrm>
          <a:ln/>
        </p:spPr>
      </p:sp>
      <p:sp>
        <p:nvSpPr>
          <p:cNvPr id="3" name="Notes Placeholder 2"/>
          <p:cNvSpPr>
            <a:spLocks noGrp="1"/>
          </p:cNvSpPr>
          <p:nvPr>
            <p:ph type="body" idx="1"/>
          </p:nvPr>
        </p:nvSpPr>
        <p:spPr/>
        <p:txBody>
          <a:bodyPr/>
          <a:lstStyle/>
          <a:p>
            <a:pPr marL="228600" indent="-228600" eaLnBrk="1" hangingPunct="1">
              <a:defRPr/>
            </a:pPr>
            <a:r>
              <a:rPr lang="en-US" b="1" dirty="0" smtClean="0"/>
              <a:t>Storage Jars of Grain </a:t>
            </a:r>
            <a:endParaRPr lang="en-US" dirty="0" smtClean="0"/>
          </a:p>
          <a:p>
            <a:pPr marL="228600" indent="-228600" eaLnBrk="1" hangingPunct="1">
              <a:buFontTx/>
              <a:buAutoNum type="arabicPeriod"/>
              <a:defRPr/>
            </a:pPr>
            <a:r>
              <a:rPr lang="en-US" dirty="0" smtClean="0"/>
              <a:t>Both Garstang and Kenyon found dozens of </a:t>
            </a:r>
            <a:r>
              <a:rPr lang="en-US" dirty="0" err="1" smtClean="0"/>
              <a:t>storejars</a:t>
            </a:r>
            <a:r>
              <a:rPr lang="en-US" dirty="0" smtClean="0"/>
              <a:t> full of burnt grain from the last Canaanite city of Jericho. Bryant Wood has suggested that this fits the biblical account of the destruction of the city by Joshua:</a:t>
            </a:r>
          </a:p>
          <a:p>
            <a:pPr marL="685800" lvl="1" indent="-228600" eaLnBrk="1" hangingPunct="1">
              <a:buFontTx/>
              <a:buAutoNum type="alphaLcPeriod"/>
              <a:defRPr/>
            </a:pPr>
            <a:r>
              <a:rPr lang="en-US" dirty="0" smtClean="0"/>
              <a:t>Joshua’s destruction occurred in the spring just after harvest time.</a:t>
            </a:r>
          </a:p>
          <a:p>
            <a:pPr marL="685800" lvl="1" indent="-228600" eaLnBrk="1" hangingPunct="1">
              <a:buFontTx/>
              <a:buAutoNum type="alphaLcPeriod"/>
              <a:defRPr/>
            </a:pPr>
            <a:r>
              <a:rPr lang="en-US" dirty="0" smtClean="0"/>
              <a:t>The city was not looted by God’s command. Any other conquering army would have taken the grain for food supplies.</a:t>
            </a:r>
          </a:p>
          <a:p>
            <a:pPr marL="685800" lvl="1" indent="-228600" eaLnBrk="1" hangingPunct="1">
              <a:buFontTx/>
              <a:buAutoNum type="alphaLcPeriod"/>
              <a:defRPr/>
            </a:pPr>
            <a:r>
              <a:rPr lang="en-US" dirty="0" smtClean="0"/>
              <a:t>The city was burned.</a:t>
            </a:r>
          </a:p>
          <a:p>
            <a:pPr marL="228600" indent="-228600" eaLnBrk="1" hangingPunct="1">
              <a:buFontTx/>
              <a:buAutoNum type="arabicPeriod"/>
              <a:defRPr/>
            </a:pPr>
            <a:r>
              <a:rPr lang="en-US" dirty="0" smtClean="0"/>
              <a:t>The storage jars pictured here still remain in one of Kenyon's balks at Jericho.</a:t>
            </a:r>
          </a:p>
          <a:p>
            <a:pPr eaLnBrk="1" hangingPunct="1">
              <a:defRPr/>
            </a:pPr>
            <a:endParaRPr lang="en-US" dirty="0" smtClean="0"/>
          </a:p>
          <a:p>
            <a:pPr eaLnBrk="1" hangingPunct="1">
              <a:defRPr/>
            </a:pPr>
            <a:r>
              <a:rPr lang="en-US" dirty="0" smtClean="0"/>
              <a:t>tb052006445</a:t>
            </a:r>
            <a:endParaRPr lang="en-US" dirty="0"/>
          </a:p>
        </p:txBody>
      </p:sp>
      <p:sp>
        <p:nvSpPr>
          <p:cNvPr id="177155" name="Slide Number Placeholder 3"/>
          <p:cNvSpPr>
            <a:spLocks noGrp="1"/>
          </p:cNvSpPr>
          <p:nvPr>
            <p:ph type="sldNum" sz="quarter" idx="5"/>
          </p:nvPr>
        </p:nvSpPr>
        <p:spPr>
          <a:noFill/>
        </p:spPr>
        <p:txBody>
          <a:bodyPr/>
          <a:lstStyle/>
          <a:p>
            <a:fld id="{B0A4F065-5EF5-4F48-BC44-56EB9D81B55B}" type="slidenum">
              <a:rPr lang="en-US" smtClean="0">
                <a:solidFill>
                  <a:prstClr val="black"/>
                </a:solidFill>
                <a:latin typeface="Times New Roman" pitchFamily="18" charset="0"/>
              </a:rPr>
              <a:pPr/>
              <a:t>48</a:t>
            </a:fld>
            <a:endParaRPr lang="en-US" smtClean="0">
              <a:solidFill>
                <a:prstClr val="black"/>
              </a:solidFill>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xfrm>
            <a:off x="685800" y="685800"/>
            <a:ext cx="5486400" cy="3429000"/>
          </a:xfrm>
          <a:ln/>
        </p:spPr>
      </p:sp>
      <p:sp>
        <p:nvSpPr>
          <p:cNvPr id="179202" name="Notes Placeholder 2"/>
          <p:cNvSpPr>
            <a:spLocks noGrp="1"/>
          </p:cNvSpPr>
          <p:nvPr>
            <p:ph type="body" idx="1"/>
          </p:nvPr>
        </p:nvSpPr>
        <p:spPr>
          <a:noFill/>
          <a:ln/>
        </p:spPr>
        <p:txBody>
          <a:bodyPr/>
          <a:lstStyle/>
          <a:p>
            <a:pPr eaLnBrk="1" hangingPunct="1"/>
            <a:r>
              <a:rPr lang="en-US" dirty="0" smtClean="0">
                <a:latin typeface="Times New Roman" pitchFamily="18" charset="0"/>
              </a:rPr>
              <a:t>tb020707494</a:t>
            </a:r>
          </a:p>
        </p:txBody>
      </p:sp>
      <p:sp>
        <p:nvSpPr>
          <p:cNvPr id="179203" name="Slide Number Placeholder 3"/>
          <p:cNvSpPr>
            <a:spLocks noGrp="1"/>
          </p:cNvSpPr>
          <p:nvPr>
            <p:ph type="sldNum" sz="quarter" idx="5"/>
          </p:nvPr>
        </p:nvSpPr>
        <p:spPr>
          <a:noFill/>
        </p:spPr>
        <p:txBody>
          <a:bodyPr/>
          <a:lstStyle/>
          <a:p>
            <a:fld id="{C96ECB86-4361-4802-9CC7-ECDCDCEE59C4}" type="slidenum">
              <a:rPr lang="en-US" smtClean="0">
                <a:solidFill>
                  <a:prstClr val="black"/>
                </a:solidFill>
                <a:latin typeface="Times New Roman" pitchFamily="18" charset="0"/>
              </a:rPr>
              <a:pPr/>
              <a:t>49</a:t>
            </a:fld>
            <a:endParaRPr lang="en-US" smtClean="0">
              <a:solidFill>
                <a:prstClr val="black"/>
              </a:solidFill>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p:cNvSpPr>
          <p:nvPr>
            <p:ph type="sldImg"/>
          </p:nvPr>
        </p:nvSpPr>
        <p:spPr>
          <a:xfrm>
            <a:off x="1143000" y="685800"/>
            <a:ext cx="4572000" cy="3429000"/>
          </a:xfrm>
          <a:ln/>
        </p:spPr>
      </p:sp>
      <p:sp>
        <p:nvSpPr>
          <p:cNvPr id="156674" name="Notes Placeholder 2"/>
          <p:cNvSpPr>
            <a:spLocks noGrp="1"/>
          </p:cNvSpPr>
          <p:nvPr>
            <p:ph type="body" idx="1"/>
          </p:nvPr>
        </p:nvSpPr>
        <p:spPr>
          <a:noFill/>
          <a:ln/>
        </p:spPr>
        <p:txBody>
          <a:bodyPr/>
          <a:lstStyle/>
          <a:p>
            <a:pPr eaLnBrk="1" hangingPunct="1"/>
            <a:r>
              <a:rPr lang="en-US" dirty="0" smtClean="0">
                <a:latin typeface="Times New Roman" pitchFamily="18" charset="0"/>
              </a:rPr>
              <a:t>tb052205944</a:t>
            </a:r>
          </a:p>
        </p:txBody>
      </p:sp>
      <p:sp>
        <p:nvSpPr>
          <p:cNvPr id="156675" name="Slide Number Placeholder 3"/>
          <p:cNvSpPr>
            <a:spLocks noGrp="1"/>
          </p:cNvSpPr>
          <p:nvPr>
            <p:ph type="sldNum" sz="quarter" idx="5"/>
          </p:nvPr>
        </p:nvSpPr>
        <p:spPr>
          <a:noFill/>
        </p:spPr>
        <p:txBody>
          <a:bodyPr/>
          <a:lstStyle/>
          <a:p>
            <a:fld id="{E6EB4FB6-22D2-4528-9B97-446EFFFB70B5}" type="slidenum">
              <a:rPr lang="en-US" smtClean="0">
                <a:solidFill>
                  <a:prstClr val="black"/>
                </a:solidFill>
                <a:latin typeface="Times New Roman" pitchFamily="18" charset="0"/>
              </a:rPr>
              <a:pPr/>
              <a:t>51</a:t>
            </a:fld>
            <a:endParaRPr lang="en-US" smtClean="0">
              <a:solidFill>
                <a:prstClr val="black"/>
              </a:solidFill>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a:xfrm>
            <a:off x="685800" y="685800"/>
            <a:ext cx="5486400" cy="3429000"/>
          </a:xfrm>
          <a:ln/>
        </p:spPr>
      </p:sp>
      <p:sp>
        <p:nvSpPr>
          <p:cNvPr id="117762" name="Notes Placeholder 2"/>
          <p:cNvSpPr>
            <a:spLocks noGrp="1"/>
          </p:cNvSpPr>
          <p:nvPr>
            <p:ph type="body" idx="1"/>
          </p:nvPr>
        </p:nvSpPr>
        <p:spPr>
          <a:noFill/>
          <a:ln/>
        </p:spPr>
        <p:txBody>
          <a:bodyPr/>
          <a:lstStyle/>
          <a:p>
            <a:pPr marL="190500" indent="-190500" eaLnBrk="1" hangingPunct="1">
              <a:lnSpc>
                <a:spcPct val="80000"/>
              </a:lnSpc>
            </a:pPr>
            <a:r>
              <a:rPr lang="en-US" b="1" dirty="0" smtClean="0">
                <a:latin typeface="Times New Roman" pitchFamily="18" charset="0"/>
              </a:rPr>
              <a:t>Jericho in the Persian Period</a:t>
            </a:r>
          </a:p>
          <a:p>
            <a:pPr marL="190500" indent="-190500" eaLnBrk="1" hangingPunct="1">
              <a:lnSpc>
                <a:spcPct val="80000"/>
              </a:lnSpc>
              <a:buFontTx/>
              <a:buAutoNum type="arabicPeriod"/>
            </a:pPr>
            <a:r>
              <a:rPr lang="en-US" dirty="0" smtClean="0">
                <a:latin typeface="Times New Roman" pitchFamily="18" charset="0"/>
              </a:rPr>
              <a:t>Jericho became a Persian administrative center during late 6th century BC.</a:t>
            </a:r>
          </a:p>
          <a:p>
            <a:pPr marL="190500" indent="-190500" eaLnBrk="1" hangingPunct="1">
              <a:lnSpc>
                <a:spcPct val="80000"/>
              </a:lnSpc>
              <a:buFontTx/>
              <a:buAutoNum type="arabicPeriod"/>
            </a:pPr>
            <a:r>
              <a:rPr lang="en-US" dirty="0" smtClean="0">
                <a:latin typeface="Times New Roman" pitchFamily="18" charset="0"/>
              </a:rPr>
              <a:t>The</a:t>
            </a:r>
            <a:r>
              <a:rPr lang="en-US" baseline="0" dirty="0" smtClean="0">
                <a:latin typeface="Times New Roman" pitchFamily="18" charset="0"/>
              </a:rPr>
              <a:t> city</a:t>
            </a:r>
            <a:r>
              <a:rPr lang="en-US" dirty="0" smtClean="0">
                <a:latin typeface="Times New Roman" pitchFamily="18" charset="0"/>
              </a:rPr>
              <a:t> was rebuilt by the Jews after their return from Babylon (Ezra 2:34; </a:t>
            </a:r>
            <a:r>
              <a:rPr lang="en-US" dirty="0" err="1" smtClean="0">
                <a:latin typeface="Times New Roman" pitchFamily="18" charset="0"/>
              </a:rPr>
              <a:t>Neh</a:t>
            </a:r>
            <a:r>
              <a:rPr lang="en-US" dirty="0" smtClean="0">
                <a:latin typeface="Times New Roman" pitchFamily="18" charset="0"/>
              </a:rPr>
              <a:t> 2:35; 7:36), and the residents here also helped to rebuild the walls of Jerusalem (</a:t>
            </a:r>
            <a:r>
              <a:rPr lang="en-US" dirty="0" err="1" smtClean="0">
                <a:latin typeface="Times New Roman" pitchFamily="18" charset="0"/>
              </a:rPr>
              <a:t>Neh</a:t>
            </a:r>
            <a:r>
              <a:rPr lang="en-US" dirty="0" smtClean="0">
                <a:latin typeface="Times New Roman" pitchFamily="18" charset="0"/>
              </a:rPr>
              <a:t> 3:2).</a:t>
            </a:r>
          </a:p>
          <a:p>
            <a:pPr marL="190500" indent="-190500" eaLnBrk="1" hangingPunct="1">
              <a:lnSpc>
                <a:spcPct val="80000"/>
              </a:lnSpc>
            </a:pPr>
            <a:endParaRPr lang="en-US" dirty="0" smtClean="0">
              <a:latin typeface="Times New Roman" pitchFamily="18" charset="0"/>
            </a:endParaRPr>
          </a:p>
          <a:p>
            <a:pPr eaLnBrk="1" hangingPunct="1"/>
            <a:r>
              <a:rPr lang="en-US" dirty="0" smtClean="0">
                <a:latin typeface="Times New Roman" pitchFamily="18" charset="0"/>
              </a:rPr>
              <a:t>tb05110685p</a:t>
            </a:r>
          </a:p>
        </p:txBody>
      </p:sp>
      <p:sp>
        <p:nvSpPr>
          <p:cNvPr id="117763" name="Slide Number Placeholder 3"/>
          <p:cNvSpPr>
            <a:spLocks noGrp="1"/>
          </p:cNvSpPr>
          <p:nvPr>
            <p:ph type="sldNum" sz="quarter" idx="5"/>
          </p:nvPr>
        </p:nvSpPr>
        <p:spPr>
          <a:noFill/>
        </p:spPr>
        <p:txBody>
          <a:bodyPr/>
          <a:lstStyle/>
          <a:p>
            <a:fld id="{7EB8284B-935D-4ABE-B493-3A1833F61E5F}" type="slidenum">
              <a:rPr lang="en-US" smtClean="0">
                <a:solidFill>
                  <a:prstClr val="black"/>
                </a:solidFill>
                <a:latin typeface="Times New Roman" pitchFamily="18" charset="0"/>
              </a:rPr>
              <a:pPr/>
              <a:t>61</a:t>
            </a:fld>
            <a:endParaRPr lang="en-US" smtClean="0">
              <a:solidFill>
                <a:prstClr val="black"/>
              </a:solidFill>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81"/>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6CE43F-61C5-4C90-9806-B16F9B0CEDEA}" type="slidenum">
              <a:rPr lang="en-US"/>
              <a:pPr>
                <a:defRPr/>
              </a:pPr>
              <a:t>‹#›</a:t>
            </a:fld>
            <a:endParaRPr lang="en-US"/>
          </a:p>
        </p:txBody>
      </p:sp>
    </p:spTree>
    <p:extLst>
      <p:ext uri="{BB962C8B-B14F-4D97-AF65-F5344CB8AC3E}">
        <p14:creationId xmlns:p14="http://schemas.microsoft.com/office/powerpoint/2010/main" val="2630915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2B24A3-7243-454A-8776-39E3A989B007}" type="slidenum">
              <a:rPr lang="en-US"/>
              <a:pPr>
                <a:defRPr/>
              </a:pPr>
              <a:t>‹#›</a:t>
            </a:fld>
            <a:endParaRPr lang="en-US"/>
          </a:p>
        </p:txBody>
      </p:sp>
    </p:spTree>
    <p:extLst>
      <p:ext uri="{BB962C8B-B14F-4D97-AF65-F5344CB8AC3E}">
        <p14:creationId xmlns:p14="http://schemas.microsoft.com/office/powerpoint/2010/main" val="3034532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91"/>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91"/>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E31561-4393-4DC9-A989-79B49CF28181}" type="slidenum">
              <a:rPr lang="en-US"/>
              <a:pPr>
                <a:defRPr/>
              </a:pPr>
              <a:t>‹#›</a:t>
            </a:fld>
            <a:endParaRPr lang="en-US"/>
          </a:p>
        </p:txBody>
      </p:sp>
    </p:spTree>
    <p:extLst>
      <p:ext uri="{BB962C8B-B14F-4D97-AF65-F5344CB8AC3E}">
        <p14:creationId xmlns:p14="http://schemas.microsoft.com/office/powerpoint/2010/main" val="1896765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0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9201EC-7E4D-46D1-B436-B31894AD8C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6278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4988"/>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249"/>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Slide Number Placeholder 5"/>
          <p:cNvSpPr txBox="1">
            <a:spLocks/>
          </p:cNvSpPr>
          <p:nvPr userDrawn="1"/>
        </p:nvSpPr>
        <p:spPr>
          <a:xfrm>
            <a:off x="7823200" y="5282457"/>
            <a:ext cx="590550" cy="304271"/>
          </a:xfrm>
          <a:prstGeom prst="rect">
            <a:avLst/>
          </a:prstGeom>
        </p:spPr>
        <p:txBody>
          <a:bodyPr anchor="ctr"/>
          <a:lstStyle>
            <a:lvl1pPr>
              <a:defRPr sz="1400"/>
            </a:lvl1pPr>
          </a:lstStyle>
          <a:p>
            <a:pPr algn="r" fontAlgn="auto">
              <a:spcBef>
                <a:spcPts val="0"/>
              </a:spcBef>
              <a:spcAft>
                <a:spcPts val="0"/>
              </a:spcAft>
              <a:defRPr/>
            </a:pPr>
            <a:fld id="{D9F9EFE3-E89E-4351-9644-4DDA4DBE1817}"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FBA341D0-C62B-4FE7-A383-2B67DAB1FD9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54979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78A4A9-68C3-4ECD-9A46-5B1BE6F25F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3492587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49B6EC9-4610-444B-9C21-971585B21B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5446661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7145792-13C6-4214-9CFD-E8790E0E66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408146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19" name="Slide Number Placeholder 5"/>
          <p:cNvSpPr txBox="1">
            <a:spLocks/>
          </p:cNvSpPr>
          <p:nvPr userDrawn="1"/>
        </p:nvSpPr>
        <p:spPr>
          <a:xfrm>
            <a:off x="6678613" y="5253353"/>
            <a:ext cx="2133600" cy="304271"/>
          </a:xfrm>
          <a:prstGeom prst="rect">
            <a:avLst/>
          </a:prstGeom>
        </p:spPr>
        <p:txBody>
          <a:bodyPr anchor="ctr"/>
          <a:lstStyle>
            <a:lvl1pPr>
              <a:defRPr/>
            </a:lvl1pPr>
          </a:lstStyle>
          <a:p>
            <a:pPr algn="r" fontAlgn="auto">
              <a:spcBef>
                <a:spcPts val="0"/>
              </a:spcBef>
              <a:spcAft>
                <a:spcPts val="0"/>
              </a:spcAft>
              <a:defRPr/>
            </a:pPr>
            <a:endParaRPr lang="en-US" sz="1200" dirty="0">
              <a:solidFill>
                <a:prstClr val="black">
                  <a:tint val="75000"/>
                </a:prstClr>
              </a:solidFill>
              <a:latin typeface="Calibri"/>
              <a:cs typeface="Arial" pitchFamily="34" charset="0"/>
            </a:endParaRPr>
          </a:p>
        </p:txBody>
      </p:sp>
      <p:sp>
        <p:nvSpPr>
          <p:cNvPr id="20" name="Slide Number Placeholder 5"/>
          <p:cNvSpPr txBox="1">
            <a:spLocks/>
          </p:cNvSpPr>
          <p:nvPr userDrawn="1"/>
        </p:nvSpPr>
        <p:spPr>
          <a:xfrm>
            <a:off x="7823200" y="5262613"/>
            <a:ext cx="590550" cy="304271"/>
          </a:xfrm>
          <a:prstGeom prst="rect">
            <a:avLst/>
          </a:prstGeom>
        </p:spPr>
        <p:txBody>
          <a:bodyPr anchor="ctr"/>
          <a:lstStyle>
            <a:lvl1pPr>
              <a:defRPr sz="1400"/>
            </a:lvl1pPr>
          </a:lstStyle>
          <a:p>
            <a:pPr algn="r" fontAlgn="auto">
              <a:spcBef>
                <a:spcPts val="0"/>
              </a:spcBef>
              <a:spcAft>
                <a:spcPts val="0"/>
              </a:spcAft>
              <a:defRPr/>
            </a:pPr>
            <a:fld id="{C9612E56-A7DF-4C04-90A6-7EA6016D6F4B}" type="slidenum">
              <a:rPr lang="en-US" smtClean="0">
                <a:solidFill>
                  <a:prstClr val="black">
                    <a:tint val="75000"/>
                  </a:prstClr>
                </a:solidFill>
                <a:latin typeface="Calibri"/>
                <a:cs typeface="Arial" pitchFamily="34" charset="0"/>
              </a:rPr>
              <a:pPr algn="r" fontAlgn="auto">
                <a:spcBef>
                  <a:spcPts val="0"/>
                </a:spcBef>
                <a:spcAft>
                  <a:spcPts val="0"/>
                </a:spcAft>
                <a:defRPr/>
              </a:pPr>
              <a:t>‹#›</a:t>
            </a:fld>
            <a:endParaRPr lang="en-US" dirty="0">
              <a:solidFill>
                <a:prstClr val="black">
                  <a:tint val="75000"/>
                </a:prstClr>
              </a:solidFill>
              <a:latin typeface="Calibri"/>
              <a:cs typeface="Arial" pitchFamily="34" charset="0"/>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Tree>
    <p:extLst>
      <p:ext uri="{BB962C8B-B14F-4D97-AF65-F5344CB8AC3E}">
        <p14:creationId xmlns:p14="http://schemas.microsoft.com/office/powerpoint/2010/main" val="370195043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613"/>
            <a:ext cx="590550" cy="304271"/>
          </a:xfrm>
        </p:spPr>
        <p:txBody>
          <a:bodyPr/>
          <a:lstStyle>
            <a:lvl1pPr>
              <a:defRPr sz="1400"/>
            </a:lvl1pPr>
          </a:lstStyle>
          <a:p>
            <a:pPr>
              <a:defRPr/>
            </a:pPr>
            <a:fld id="{F32A9994-7DC2-4FAB-ACCB-6EE1BE7A908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4432446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F36B9-688C-4B2A-9A87-05FB730477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2471501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4964"/>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225"/>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Slide Number Placeholder 5"/>
          <p:cNvSpPr txBox="1">
            <a:spLocks/>
          </p:cNvSpPr>
          <p:nvPr userDrawn="1"/>
        </p:nvSpPr>
        <p:spPr>
          <a:xfrm>
            <a:off x="7823200" y="5282433"/>
            <a:ext cx="590550" cy="304271"/>
          </a:xfrm>
          <a:prstGeom prst="rect">
            <a:avLst/>
          </a:prstGeom>
        </p:spPr>
        <p:txBody>
          <a:bodyPr anchor="ctr"/>
          <a:lstStyle>
            <a:lvl1pPr>
              <a:defRPr sz="1400"/>
            </a:lvl1pPr>
          </a:lstStyle>
          <a:p>
            <a:pPr algn="r" fontAlgn="auto">
              <a:spcBef>
                <a:spcPts val="0"/>
              </a:spcBef>
              <a:spcAft>
                <a:spcPts val="0"/>
              </a:spcAft>
              <a:defRPr/>
            </a:pPr>
            <a:fld id="{90E8ECA6-464D-4EA1-8847-B3511E2F4609}" type="slidenum">
              <a:rPr lang="en-US" smtClean="0">
                <a:solidFill>
                  <a:schemeClr val="tx1">
                    <a:tint val="75000"/>
                  </a:schemeClr>
                </a:solidFill>
                <a:latin typeface="+mn-lt"/>
                <a:cs typeface="+mn-cs"/>
              </a:rPr>
              <a:pPr algn="r" fontAlgn="auto">
                <a:spcBef>
                  <a:spcPts val="0"/>
                </a:spcBef>
                <a:spcAft>
                  <a:spcPts val="0"/>
                </a:spcAft>
                <a:defRPr/>
              </a:pPr>
              <a:t>‹#›</a:t>
            </a:fld>
            <a:endParaRPr lang="en-US" dirty="0">
              <a:solidFill>
                <a:schemeClr val="tx1">
                  <a:tint val="75000"/>
                </a:schemeClr>
              </a:solidFill>
              <a:latin typeface="+mn-lt"/>
              <a:cs typeface="+mn-cs"/>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pPr>
              <a:defRPr/>
            </a:pPr>
            <a:fld id="{672D1EA5-B48A-4E9C-9F14-B0652FCCBF6E}" type="slidenum">
              <a:rPr lang="en-US"/>
              <a:pPr>
                <a:defRPr/>
              </a:pPr>
              <a:t>‹#›</a:t>
            </a:fld>
            <a:endParaRPr lang="en-US"/>
          </a:p>
        </p:txBody>
      </p:sp>
    </p:spTree>
    <p:extLst>
      <p:ext uri="{BB962C8B-B14F-4D97-AF65-F5344CB8AC3E}">
        <p14:creationId xmlns:p14="http://schemas.microsoft.com/office/powerpoint/2010/main" val="17552100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ED16762-D85D-406C-8C86-AD61C13255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3286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3C86C7-00BD-4509-87BD-B3035472B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20298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1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1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BEF4F0-1759-4B25-BED7-AA4E0B866DC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671241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00"/>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D888123-430A-48FC-9AE1-5886BC35FD14}" type="slidenum">
              <a:rPr lang="en-US" altLang="en-US"/>
              <a:pPr/>
              <a:t>‹#›</a:t>
            </a:fld>
            <a:endParaRPr lang="en-US" altLang="en-US"/>
          </a:p>
        </p:txBody>
      </p:sp>
    </p:spTree>
    <p:extLst>
      <p:ext uri="{BB962C8B-B14F-4D97-AF65-F5344CB8AC3E}">
        <p14:creationId xmlns:p14="http://schemas.microsoft.com/office/powerpoint/2010/main" val="660479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1541474" y="5217583"/>
            <a:ext cx="1031875"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6" name="Rectangle 5"/>
          <p:cNvSpPr/>
          <p:nvPr userDrawn="1"/>
        </p:nvSpPr>
        <p:spPr>
          <a:xfrm>
            <a:off x="6572250" y="5217583"/>
            <a:ext cx="1925638" cy="497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5214983"/>
            <a:ext cx="701675" cy="4802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8475" y="5212293"/>
            <a:ext cx="4275138" cy="48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0438" y="5224244"/>
            <a:ext cx="614362" cy="47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824" y="5220229"/>
            <a:ext cx="293687" cy="4749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0763" y="5212293"/>
            <a:ext cx="704850" cy="482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663" y="5225521"/>
            <a:ext cx="685800" cy="469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513" y="5213615"/>
            <a:ext cx="366712" cy="4815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1733550" y="5218909"/>
            <a:ext cx="5645150" cy="4960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6" name="Rectangle 15"/>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7" name="Slide Number Placeholder 5"/>
          <p:cNvSpPr txBox="1">
            <a:spLocks/>
          </p:cNvSpPr>
          <p:nvPr userDrawn="1"/>
        </p:nvSpPr>
        <p:spPr>
          <a:xfrm>
            <a:off x="7823200" y="5282452"/>
            <a:ext cx="590550" cy="304271"/>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3D293571-BCC2-49E9-A328-0F18325038E3}"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18"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Slide Number Placeholder 5"/>
          <p:cNvSpPr>
            <a:spLocks noGrp="1"/>
          </p:cNvSpPr>
          <p:nvPr>
            <p:ph type="sldNum" sz="quarter" idx="10"/>
          </p:nvPr>
        </p:nvSpPr>
        <p:spPr/>
        <p:txBody>
          <a:bodyPr/>
          <a:lstStyle>
            <a:lvl1pPr>
              <a:defRPr/>
            </a:lvl1pPr>
          </a:lstStyle>
          <a:p>
            <a:fld id="{288030E6-A263-49D1-9F19-C43D9196AF86}" type="slidenum">
              <a:rPr lang="en-US" altLang="en-US"/>
              <a:pPr/>
              <a:t>‹#›</a:t>
            </a:fld>
            <a:endParaRPr lang="en-US" altLang="en-US"/>
          </a:p>
        </p:txBody>
      </p:sp>
    </p:spTree>
    <p:extLst>
      <p:ext uri="{BB962C8B-B14F-4D97-AF65-F5344CB8AC3E}">
        <p14:creationId xmlns:p14="http://schemas.microsoft.com/office/powerpoint/2010/main" val="15794612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50ABF9E-2424-47DB-B801-B1647BD4C2D0}" type="slidenum">
              <a:rPr lang="en-US" altLang="en-US"/>
              <a:pPr/>
              <a:t>‹#›</a:t>
            </a:fld>
            <a:endParaRPr lang="en-US" altLang="en-US"/>
          </a:p>
        </p:txBody>
      </p:sp>
    </p:spTree>
    <p:extLst>
      <p:ext uri="{BB962C8B-B14F-4D97-AF65-F5344CB8AC3E}">
        <p14:creationId xmlns:p14="http://schemas.microsoft.com/office/powerpoint/2010/main" val="2141913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33E4F63-2FF7-426D-AD89-5C15F3889921}" type="slidenum">
              <a:rPr lang="en-US" altLang="en-US"/>
              <a:pPr/>
              <a:t>‹#›</a:t>
            </a:fld>
            <a:endParaRPr lang="en-US" altLang="en-US"/>
          </a:p>
        </p:txBody>
      </p:sp>
    </p:spTree>
    <p:extLst>
      <p:ext uri="{BB962C8B-B14F-4D97-AF65-F5344CB8AC3E}">
        <p14:creationId xmlns:p14="http://schemas.microsoft.com/office/powerpoint/2010/main" val="3689505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EADA285E-5785-4CBD-8BC2-9042EA98C05F}" type="slidenum">
              <a:rPr lang="en-US" altLang="en-US"/>
              <a:pPr/>
              <a:t>‹#›</a:t>
            </a:fld>
            <a:endParaRPr lang="en-US" altLang="en-US"/>
          </a:p>
        </p:txBody>
      </p:sp>
    </p:spTree>
    <p:extLst>
      <p:ext uri="{BB962C8B-B14F-4D97-AF65-F5344CB8AC3E}">
        <p14:creationId xmlns:p14="http://schemas.microsoft.com/office/powerpoint/2010/main" val="8073823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grpSp>
      <p:sp>
        <p:nvSpPr>
          <p:cNvPr id="19" name="Slide Number Placeholder 5"/>
          <p:cNvSpPr txBox="1">
            <a:spLocks/>
          </p:cNvSpPr>
          <p:nvPr userDrawn="1"/>
        </p:nvSpPr>
        <p:spPr>
          <a:xfrm>
            <a:off x="6678613" y="5253348"/>
            <a:ext cx="2133600" cy="304271"/>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60026817-681D-4A93-A717-E27D1D29D0F7}" type="slidenum">
              <a:rPr lang="en-US" altLang="en-US" sz="1200">
                <a:solidFill>
                  <a:srgbClr val="898989"/>
                </a:solidFill>
                <a:latin typeface="Calibri" pitchFamily="34" charset="0"/>
              </a:rPr>
              <a:pPr algn="r" eaLnBrk="1" hangingPunct="1"/>
              <a:t>‹#›</a:t>
            </a:fld>
            <a:endParaRPr lang="en-US" altLang="en-US" sz="1200">
              <a:solidFill>
                <a:srgbClr val="898989"/>
              </a:solidFill>
              <a:latin typeface="Calibri" pitchFamily="34" charset="0"/>
            </a:endParaRPr>
          </a:p>
        </p:txBody>
      </p:sp>
      <p:sp>
        <p:nvSpPr>
          <p:cNvPr id="20" name="Slide Number Placeholder 5"/>
          <p:cNvSpPr txBox="1">
            <a:spLocks/>
          </p:cNvSpPr>
          <p:nvPr userDrawn="1"/>
        </p:nvSpPr>
        <p:spPr>
          <a:xfrm>
            <a:off x="7823200" y="5262608"/>
            <a:ext cx="590550" cy="304271"/>
          </a:xfrm>
          <a:prstGeom prst="rect">
            <a:avLst/>
          </a:prstGeom>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C9479F65-A24E-4210-9B24-89E34BDA5AB2}"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
        <p:nvSpPr>
          <p:cNvPr id="21" name="Slide Number Placeholder 5"/>
          <p:cNvSpPr>
            <a:spLocks noGrp="1"/>
          </p:cNvSpPr>
          <p:nvPr>
            <p:ph type="sldNum" sz="quarter" idx="10"/>
          </p:nvPr>
        </p:nvSpPr>
        <p:spPr/>
        <p:txBody>
          <a:bodyPr/>
          <a:lstStyle>
            <a:lvl1pPr>
              <a:defRPr/>
            </a:lvl1pPr>
          </a:lstStyle>
          <a:p>
            <a:fld id="{CB15D52B-B627-4E57-AA1E-92CEBDD567FC}" type="slidenum">
              <a:rPr lang="en-US" altLang="en-US"/>
              <a:pPr/>
              <a:t>‹#›</a:t>
            </a:fld>
            <a:endParaRPr lang="en-US" altLang="en-US"/>
          </a:p>
        </p:txBody>
      </p:sp>
    </p:spTree>
    <p:extLst>
      <p:ext uri="{BB962C8B-B14F-4D97-AF65-F5344CB8AC3E}">
        <p14:creationId xmlns:p14="http://schemas.microsoft.com/office/powerpoint/2010/main" val="3736701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solidFill>
                  <a:srgbClr val="FFFFFF"/>
                </a:solidFill>
                <a:latin typeface="Calibri" pitchFamily="34" charset="0"/>
              </a:endParaRPr>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608"/>
            <a:ext cx="590550" cy="304271"/>
          </a:xfrm>
        </p:spPr>
        <p:txBody>
          <a:bodyPr/>
          <a:lstStyle>
            <a:lvl1pPr>
              <a:defRPr sz="1400"/>
            </a:lvl1pPr>
          </a:lstStyle>
          <a:p>
            <a:fld id="{8BA51024-6EBD-45AA-A8D6-333B89490A15}" type="slidenum">
              <a:rPr lang="en-US" altLang="en-US"/>
              <a:pPr/>
              <a:t>‹#›</a:t>
            </a:fld>
            <a:endParaRPr lang="en-US" altLang="en-US"/>
          </a:p>
        </p:txBody>
      </p:sp>
    </p:spTree>
    <p:extLst>
      <p:ext uri="{BB962C8B-B14F-4D97-AF65-F5344CB8AC3E}">
        <p14:creationId xmlns:p14="http://schemas.microsoft.com/office/powerpoint/2010/main" val="4280429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24CE57-7D7E-40FC-A1D5-1CE51E7C8EA8}" type="slidenum">
              <a:rPr lang="en-US"/>
              <a:pPr>
                <a:defRPr/>
              </a:pPr>
              <a:t>‹#›</a:t>
            </a:fld>
            <a:endParaRPr lang="en-US"/>
          </a:p>
        </p:txBody>
      </p:sp>
    </p:spTree>
    <p:extLst>
      <p:ext uri="{BB962C8B-B14F-4D97-AF65-F5344CB8AC3E}">
        <p14:creationId xmlns:p14="http://schemas.microsoft.com/office/powerpoint/2010/main" val="3158070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F762743-31C3-4D53-9EF1-114BC8DE9026}" type="slidenum">
              <a:rPr lang="en-US" altLang="en-US"/>
              <a:pPr/>
              <a:t>‹#›</a:t>
            </a:fld>
            <a:endParaRPr lang="en-US" altLang="en-US"/>
          </a:p>
        </p:txBody>
      </p:sp>
    </p:spTree>
    <p:extLst>
      <p:ext uri="{BB962C8B-B14F-4D97-AF65-F5344CB8AC3E}">
        <p14:creationId xmlns:p14="http://schemas.microsoft.com/office/powerpoint/2010/main" val="2255980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494FF87F-34F8-4E31-A81D-E8427009120C}" type="slidenum">
              <a:rPr lang="en-US" altLang="en-US"/>
              <a:pPr/>
              <a:t>‹#›</a:t>
            </a:fld>
            <a:endParaRPr lang="en-US" altLang="en-US"/>
          </a:p>
        </p:txBody>
      </p:sp>
    </p:spTree>
    <p:extLst>
      <p:ext uri="{BB962C8B-B14F-4D97-AF65-F5344CB8AC3E}">
        <p14:creationId xmlns:p14="http://schemas.microsoft.com/office/powerpoint/2010/main" val="4120206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C0A183F-CEDD-4FDB-9932-1136CB1424E8}" type="slidenum">
              <a:rPr lang="en-US" altLang="en-US"/>
              <a:pPr/>
              <a:t>‹#›</a:t>
            </a:fld>
            <a:endParaRPr lang="en-US" altLang="en-US"/>
          </a:p>
        </p:txBody>
      </p:sp>
    </p:spTree>
    <p:extLst>
      <p:ext uri="{BB962C8B-B14F-4D97-AF65-F5344CB8AC3E}">
        <p14:creationId xmlns:p14="http://schemas.microsoft.com/office/powerpoint/2010/main" val="28815037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10"/>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10"/>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C48FB83-621B-4177-896B-0565110C0653}" type="slidenum">
              <a:rPr lang="en-US" altLang="en-US"/>
              <a:pPr/>
              <a:t>‹#›</a:t>
            </a:fld>
            <a:endParaRPr lang="en-US" altLang="en-US"/>
          </a:p>
        </p:txBody>
      </p:sp>
    </p:spTree>
    <p:extLst>
      <p:ext uri="{BB962C8B-B14F-4D97-AF65-F5344CB8AC3E}">
        <p14:creationId xmlns:p14="http://schemas.microsoft.com/office/powerpoint/2010/main" val="28911468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78"/>
            <a:ext cx="7772400" cy="1225021"/>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FC47A278-9EEE-4F39-9A17-8B0DBED50D99}" type="datetimeFigureOut">
              <a:rPr lang="en-US" altLang="en-US"/>
              <a:pPr/>
              <a:t>1/17/2015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E020F10-194E-46ED-851B-3FFB51A9F4D0}" type="slidenum">
              <a:rPr lang="en-US" altLang="en-US"/>
              <a:pPr/>
              <a:t>‹#›</a:t>
            </a:fld>
            <a:endParaRPr lang="en-US" altLang="en-US"/>
          </a:p>
        </p:txBody>
      </p:sp>
    </p:spTree>
    <p:extLst>
      <p:ext uri="{BB962C8B-B14F-4D97-AF65-F5344CB8AC3E}">
        <p14:creationId xmlns:p14="http://schemas.microsoft.com/office/powerpoint/2010/main" val="31400140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22A1ED5B-CE93-4456-A105-7C8A1C679E1F}" type="datetimeFigureOut">
              <a:rPr lang="en-US" altLang="en-US"/>
              <a:pPr/>
              <a:t>1/17/2015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87D8B47-8BE0-4905-8D9A-52A5B61D7CD1}" type="slidenum">
              <a:rPr lang="en-US" altLang="en-US"/>
              <a:pPr/>
              <a:t>‹#›</a:t>
            </a:fld>
            <a:endParaRPr lang="en-US" altLang="en-US"/>
          </a:p>
        </p:txBody>
      </p:sp>
    </p:spTree>
    <p:extLst>
      <p:ext uri="{BB962C8B-B14F-4D97-AF65-F5344CB8AC3E}">
        <p14:creationId xmlns:p14="http://schemas.microsoft.com/office/powerpoint/2010/main" val="31664484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fld id="{95CDCFDC-9320-43D6-AFA1-01AFF95E5B1F}" type="datetimeFigureOut">
              <a:rPr lang="en-US" altLang="en-US"/>
              <a:pPr/>
              <a:t>1/17/2015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45918A0-2D1D-41E6-B995-8DFB01068120}" type="slidenum">
              <a:rPr lang="en-US" altLang="en-US"/>
              <a:pPr/>
              <a:t>‹#›</a:t>
            </a:fld>
            <a:endParaRPr lang="en-US" altLang="en-US"/>
          </a:p>
        </p:txBody>
      </p:sp>
    </p:spTree>
    <p:extLst>
      <p:ext uri="{BB962C8B-B14F-4D97-AF65-F5344CB8AC3E}">
        <p14:creationId xmlns:p14="http://schemas.microsoft.com/office/powerpoint/2010/main" val="39965617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fld id="{BC1D47E5-0C5A-4484-8308-1619268A3990}" type="datetimeFigureOut">
              <a:rPr lang="en-US" altLang="en-US"/>
              <a:pPr/>
              <a:t>1/17/2015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924C778-A0AC-4AF3-A37E-08AE854331E5}" type="slidenum">
              <a:rPr lang="en-US" altLang="en-US"/>
              <a:pPr/>
              <a:t>‹#›</a:t>
            </a:fld>
            <a:endParaRPr lang="en-US" altLang="en-US"/>
          </a:p>
        </p:txBody>
      </p:sp>
    </p:spTree>
    <p:extLst>
      <p:ext uri="{BB962C8B-B14F-4D97-AF65-F5344CB8AC3E}">
        <p14:creationId xmlns:p14="http://schemas.microsoft.com/office/powerpoint/2010/main" val="37141303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fld id="{6E4E404B-B048-4714-96B4-661C4BBBFD4E}" type="datetimeFigureOut">
              <a:rPr lang="en-US" altLang="en-US"/>
              <a:pPr/>
              <a:t>1/17/2015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9945F65A-3F4B-4762-A3C4-C416D703389B}" type="slidenum">
              <a:rPr lang="en-US" altLang="en-US"/>
              <a:pPr/>
              <a:t>‹#›</a:t>
            </a:fld>
            <a:endParaRPr lang="en-US" altLang="en-US"/>
          </a:p>
        </p:txBody>
      </p:sp>
    </p:spTree>
    <p:extLst>
      <p:ext uri="{BB962C8B-B14F-4D97-AF65-F5344CB8AC3E}">
        <p14:creationId xmlns:p14="http://schemas.microsoft.com/office/powerpoint/2010/main" val="13455229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384941CE-04EE-4085-A996-642DA6D72CC4}" type="datetimeFigureOut">
              <a:rPr lang="en-US" altLang="en-US"/>
              <a:pPr/>
              <a:t>1/17/2015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F2CC8BEA-3257-46D6-A62F-F8A7CB73FDA9}" type="slidenum">
              <a:rPr lang="en-US" altLang="en-US"/>
              <a:pPr/>
              <a:t>‹#›</a:t>
            </a:fld>
            <a:endParaRPr lang="en-US" altLang="en-US"/>
          </a:p>
        </p:txBody>
      </p:sp>
    </p:spTree>
    <p:extLst>
      <p:ext uri="{BB962C8B-B14F-4D97-AF65-F5344CB8AC3E}">
        <p14:creationId xmlns:p14="http://schemas.microsoft.com/office/powerpoint/2010/main" val="899969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5CB6A5B-85C0-4312-B1B6-CF7A7B1F2B4B}" type="slidenum">
              <a:rPr lang="en-US"/>
              <a:pPr>
                <a:defRPr/>
              </a:pPr>
              <a:t>‹#›</a:t>
            </a:fld>
            <a:endParaRPr lang="en-US"/>
          </a:p>
        </p:txBody>
      </p:sp>
    </p:spTree>
    <p:extLst>
      <p:ext uri="{BB962C8B-B14F-4D97-AF65-F5344CB8AC3E}">
        <p14:creationId xmlns:p14="http://schemas.microsoft.com/office/powerpoint/2010/main" val="4167897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AE579A33-C7F6-44DF-B058-2726110D158F}" type="datetimeFigureOut">
              <a:rPr lang="en-US" altLang="en-US"/>
              <a:pPr/>
              <a:t>1/17/2015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94AB8418-A2AC-482D-BE68-DB670B9E2930}" type="slidenum">
              <a:rPr lang="en-US" altLang="en-US"/>
              <a:pPr/>
              <a:t>‹#›</a:t>
            </a:fld>
            <a:endParaRPr lang="en-US" altLang="en-US"/>
          </a:p>
        </p:txBody>
      </p:sp>
    </p:spTree>
    <p:extLst>
      <p:ext uri="{BB962C8B-B14F-4D97-AF65-F5344CB8AC3E}">
        <p14:creationId xmlns:p14="http://schemas.microsoft.com/office/powerpoint/2010/main" val="1788770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F213B465-076F-42F0-AF2E-AE36BC6BE666}" type="datetimeFigureOut">
              <a:rPr lang="en-US" altLang="en-US"/>
              <a:pPr/>
              <a:t>1/17/2015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FD39A6B-FB5D-448B-8C49-968A5C8DB2E1}" type="slidenum">
              <a:rPr lang="en-US" altLang="en-US"/>
              <a:pPr/>
              <a:t>‹#›</a:t>
            </a:fld>
            <a:endParaRPr lang="en-US" altLang="en-US"/>
          </a:p>
        </p:txBody>
      </p:sp>
    </p:spTree>
    <p:extLst>
      <p:ext uri="{BB962C8B-B14F-4D97-AF65-F5344CB8AC3E}">
        <p14:creationId xmlns:p14="http://schemas.microsoft.com/office/powerpoint/2010/main" val="36519190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4AAFB39B-8787-46EE-9928-A817354F5306}" type="datetimeFigureOut">
              <a:rPr lang="en-US" altLang="en-US"/>
              <a:pPr/>
              <a:t>1/17/2015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9D709346-8759-43EA-95DF-AFB405A80F25}" type="slidenum">
              <a:rPr lang="en-US" altLang="en-US"/>
              <a:pPr/>
              <a:t>‹#›</a:t>
            </a:fld>
            <a:endParaRPr lang="en-US" altLang="en-US"/>
          </a:p>
        </p:txBody>
      </p:sp>
    </p:spTree>
    <p:extLst>
      <p:ext uri="{BB962C8B-B14F-4D97-AF65-F5344CB8AC3E}">
        <p14:creationId xmlns:p14="http://schemas.microsoft.com/office/powerpoint/2010/main" val="34936656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B4D5A75B-CB51-49C2-830B-89453913BD82}" type="datetimeFigureOut">
              <a:rPr lang="en-US" altLang="en-US"/>
              <a:pPr/>
              <a:t>1/17/2015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12969C2-D3DF-4533-9231-731E3B3DB776}" type="slidenum">
              <a:rPr lang="en-US" altLang="en-US"/>
              <a:pPr/>
              <a:t>‹#›</a:t>
            </a:fld>
            <a:endParaRPr lang="en-US" altLang="en-US"/>
          </a:p>
        </p:txBody>
      </p:sp>
    </p:spTree>
    <p:extLst>
      <p:ext uri="{BB962C8B-B14F-4D97-AF65-F5344CB8AC3E}">
        <p14:creationId xmlns:p14="http://schemas.microsoft.com/office/powerpoint/2010/main" val="27170505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88"/>
            <a:ext cx="2057400" cy="4876271"/>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28888"/>
            <a:ext cx="6019800" cy="4876271"/>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0EBB9B11-E1B1-4232-98AF-D31FEFD78225}" type="datetimeFigureOut">
              <a:rPr lang="en-US" altLang="en-US"/>
              <a:pPr/>
              <a:t>1/17/2015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C53FD06-AD2F-420A-9B84-AD3208F4D076}" type="slidenum">
              <a:rPr lang="en-US" altLang="en-US"/>
              <a:pPr/>
              <a:t>‹#›</a:t>
            </a:fld>
            <a:endParaRPr lang="en-US" altLang="en-US"/>
          </a:p>
        </p:txBody>
      </p:sp>
    </p:spTree>
    <p:extLst>
      <p:ext uri="{BB962C8B-B14F-4D97-AF65-F5344CB8AC3E}">
        <p14:creationId xmlns:p14="http://schemas.microsoft.com/office/powerpoint/2010/main" val="12723326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64"/>
            <a:ext cx="7772400" cy="1225021"/>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FC47A278-9EEE-4F39-9A17-8B0DBED50D99}" type="datetimeFigureOut">
              <a:rPr lang="en-US" altLang="en-US"/>
              <a:pPr/>
              <a:t>1/17/2015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E020F10-194E-46ED-851B-3FFB51A9F4D0}" type="slidenum">
              <a:rPr lang="en-US" altLang="en-US"/>
              <a:pPr/>
              <a:t>‹#›</a:t>
            </a:fld>
            <a:endParaRPr lang="en-US" altLang="en-US"/>
          </a:p>
        </p:txBody>
      </p:sp>
    </p:spTree>
    <p:extLst>
      <p:ext uri="{BB962C8B-B14F-4D97-AF65-F5344CB8AC3E}">
        <p14:creationId xmlns:p14="http://schemas.microsoft.com/office/powerpoint/2010/main" val="25428349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22A1ED5B-CE93-4456-A105-7C8A1C679E1F}" type="datetimeFigureOut">
              <a:rPr lang="en-US" altLang="en-US"/>
              <a:pPr/>
              <a:t>1/17/2015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87D8B47-8BE0-4905-8D9A-52A5B61D7CD1}" type="slidenum">
              <a:rPr lang="en-US" altLang="en-US"/>
              <a:pPr/>
              <a:t>‹#›</a:t>
            </a:fld>
            <a:endParaRPr lang="en-US" altLang="en-US"/>
          </a:p>
        </p:txBody>
      </p:sp>
    </p:spTree>
    <p:extLst>
      <p:ext uri="{BB962C8B-B14F-4D97-AF65-F5344CB8AC3E}">
        <p14:creationId xmlns:p14="http://schemas.microsoft.com/office/powerpoint/2010/main" val="25023482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fld id="{95CDCFDC-9320-43D6-AFA1-01AFF95E5B1F}" type="datetimeFigureOut">
              <a:rPr lang="en-US" altLang="en-US"/>
              <a:pPr/>
              <a:t>1/17/2015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45918A0-2D1D-41E6-B995-8DFB01068120}" type="slidenum">
              <a:rPr lang="en-US" altLang="en-US"/>
              <a:pPr/>
              <a:t>‹#›</a:t>
            </a:fld>
            <a:endParaRPr lang="en-US" altLang="en-US"/>
          </a:p>
        </p:txBody>
      </p:sp>
    </p:spTree>
    <p:extLst>
      <p:ext uri="{BB962C8B-B14F-4D97-AF65-F5344CB8AC3E}">
        <p14:creationId xmlns:p14="http://schemas.microsoft.com/office/powerpoint/2010/main" val="3937411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fld id="{BC1D47E5-0C5A-4484-8308-1619268A3990}" type="datetimeFigureOut">
              <a:rPr lang="en-US" altLang="en-US"/>
              <a:pPr/>
              <a:t>1/17/2015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924C778-A0AC-4AF3-A37E-08AE854331E5}" type="slidenum">
              <a:rPr lang="en-US" altLang="en-US"/>
              <a:pPr/>
              <a:t>‹#›</a:t>
            </a:fld>
            <a:endParaRPr lang="en-US" altLang="en-US"/>
          </a:p>
        </p:txBody>
      </p:sp>
    </p:spTree>
    <p:extLst>
      <p:ext uri="{BB962C8B-B14F-4D97-AF65-F5344CB8AC3E}">
        <p14:creationId xmlns:p14="http://schemas.microsoft.com/office/powerpoint/2010/main" val="8195552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fld id="{6E4E404B-B048-4714-96B4-661C4BBBFD4E}" type="datetimeFigureOut">
              <a:rPr lang="en-US" altLang="en-US"/>
              <a:pPr/>
              <a:t>1/17/2015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9945F65A-3F4B-4762-A3C4-C416D703389B}" type="slidenum">
              <a:rPr lang="en-US" altLang="en-US"/>
              <a:pPr/>
              <a:t>‹#›</a:t>
            </a:fld>
            <a:endParaRPr lang="en-US" altLang="en-US"/>
          </a:p>
        </p:txBody>
      </p:sp>
    </p:spTree>
    <p:extLst>
      <p:ext uri="{BB962C8B-B14F-4D97-AF65-F5344CB8AC3E}">
        <p14:creationId xmlns:p14="http://schemas.microsoft.com/office/powerpoint/2010/main" val="385944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3694549-F41B-41AD-A7B9-66B7EDEFFDAD}" type="slidenum">
              <a:rPr lang="en-US"/>
              <a:pPr>
                <a:defRPr/>
              </a:pPr>
              <a:t>‹#›</a:t>
            </a:fld>
            <a:endParaRPr lang="en-US"/>
          </a:p>
        </p:txBody>
      </p:sp>
    </p:spTree>
    <p:extLst>
      <p:ext uri="{BB962C8B-B14F-4D97-AF65-F5344CB8AC3E}">
        <p14:creationId xmlns:p14="http://schemas.microsoft.com/office/powerpoint/2010/main" val="39180372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384941CE-04EE-4085-A996-642DA6D72CC4}" type="datetimeFigureOut">
              <a:rPr lang="en-US" altLang="en-US"/>
              <a:pPr/>
              <a:t>1/17/2015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F2CC8BEA-3257-46D6-A62F-F8A7CB73FDA9}" type="slidenum">
              <a:rPr lang="en-US" altLang="en-US"/>
              <a:pPr/>
              <a:t>‹#›</a:t>
            </a:fld>
            <a:endParaRPr lang="en-US" altLang="en-US"/>
          </a:p>
        </p:txBody>
      </p:sp>
    </p:spTree>
    <p:extLst>
      <p:ext uri="{BB962C8B-B14F-4D97-AF65-F5344CB8AC3E}">
        <p14:creationId xmlns:p14="http://schemas.microsoft.com/office/powerpoint/2010/main" val="19082678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AE579A33-C7F6-44DF-B058-2726110D158F}" type="datetimeFigureOut">
              <a:rPr lang="en-US" altLang="en-US"/>
              <a:pPr/>
              <a:t>1/17/2015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94AB8418-A2AC-482D-BE68-DB670B9E2930}" type="slidenum">
              <a:rPr lang="en-US" altLang="en-US"/>
              <a:pPr/>
              <a:t>‹#›</a:t>
            </a:fld>
            <a:endParaRPr lang="en-US" altLang="en-US"/>
          </a:p>
        </p:txBody>
      </p:sp>
    </p:spTree>
    <p:extLst>
      <p:ext uri="{BB962C8B-B14F-4D97-AF65-F5344CB8AC3E}">
        <p14:creationId xmlns:p14="http://schemas.microsoft.com/office/powerpoint/2010/main" val="18630243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F213B465-076F-42F0-AF2E-AE36BC6BE666}" type="datetimeFigureOut">
              <a:rPr lang="en-US" altLang="en-US"/>
              <a:pPr/>
              <a:t>1/17/2015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FD39A6B-FB5D-448B-8C49-968A5C8DB2E1}" type="slidenum">
              <a:rPr lang="en-US" altLang="en-US"/>
              <a:pPr/>
              <a:t>‹#›</a:t>
            </a:fld>
            <a:endParaRPr lang="en-US" altLang="en-US"/>
          </a:p>
        </p:txBody>
      </p:sp>
    </p:spTree>
    <p:extLst>
      <p:ext uri="{BB962C8B-B14F-4D97-AF65-F5344CB8AC3E}">
        <p14:creationId xmlns:p14="http://schemas.microsoft.com/office/powerpoint/2010/main" val="28262766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fld id="{4AAFB39B-8787-46EE-9928-A817354F5306}" type="datetimeFigureOut">
              <a:rPr lang="en-US" altLang="en-US"/>
              <a:pPr/>
              <a:t>1/17/2015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9D709346-8759-43EA-95DF-AFB405A80F25}" type="slidenum">
              <a:rPr lang="en-US" altLang="en-US"/>
              <a:pPr/>
              <a:t>‹#›</a:t>
            </a:fld>
            <a:endParaRPr lang="en-US" altLang="en-US"/>
          </a:p>
        </p:txBody>
      </p:sp>
    </p:spTree>
    <p:extLst>
      <p:ext uri="{BB962C8B-B14F-4D97-AF65-F5344CB8AC3E}">
        <p14:creationId xmlns:p14="http://schemas.microsoft.com/office/powerpoint/2010/main" val="14988931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B4D5A75B-CB51-49C2-830B-89453913BD82}" type="datetimeFigureOut">
              <a:rPr lang="en-US" altLang="en-US"/>
              <a:pPr/>
              <a:t>1/17/2015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12969C2-D3DF-4533-9231-731E3B3DB776}" type="slidenum">
              <a:rPr lang="en-US" altLang="en-US"/>
              <a:pPr/>
              <a:t>‹#›</a:t>
            </a:fld>
            <a:endParaRPr lang="en-US" altLang="en-US"/>
          </a:p>
        </p:txBody>
      </p:sp>
    </p:spTree>
    <p:extLst>
      <p:ext uri="{BB962C8B-B14F-4D97-AF65-F5344CB8AC3E}">
        <p14:creationId xmlns:p14="http://schemas.microsoft.com/office/powerpoint/2010/main" val="24912185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74"/>
            <a:ext cx="2057400" cy="4876271"/>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28874"/>
            <a:ext cx="6019800" cy="4876271"/>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fld id="{0EBB9B11-E1B1-4232-98AF-D31FEFD78225}" type="datetimeFigureOut">
              <a:rPr lang="en-US" altLang="en-US"/>
              <a:pPr/>
              <a:t>1/17/2015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C53FD06-AD2F-420A-9B84-AD3208F4D076}" type="slidenum">
              <a:rPr lang="en-US" altLang="en-US"/>
              <a:pPr/>
              <a:t>‹#›</a:t>
            </a:fld>
            <a:endParaRPr lang="en-US" altLang="en-US"/>
          </a:p>
        </p:txBody>
      </p:sp>
    </p:spTree>
    <p:extLst>
      <p:ext uri="{BB962C8B-B14F-4D97-AF65-F5344CB8AC3E}">
        <p14:creationId xmlns:p14="http://schemas.microsoft.com/office/powerpoint/2010/main" val="18482353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5" name="Rectangle 8"/>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6" name="Freeform 9"/>
          <p:cNvSpPr>
            <a:spLocks/>
          </p:cNvSpPr>
          <p:nvPr/>
        </p:nvSpPr>
        <p:spPr bwMode="auto">
          <a:xfrm rot="5400000">
            <a:off x="1321594" y="955943"/>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7" name="Freeform 10"/>
          <p:cNvSpPr>
            <a:spLocks/>
          </p:cNvSpPr>
          <p:nvPr/>
        </p:nvSpPr>
        <p:spPr bwMode="auto">
          <a:xfrm rot="5400000">
            <a:off x="1479686"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8" name="Line 11"/>
          <p:cNvSpPr>
            <a:spLocks noChangeShapeType="1"/>
          </p:cNvSpPr>
          <p:nvPr/>
        </p:nvSpPr>
        <p:spPr bwMode="auto">
          <a:xfrm rot="5400000" flipH="1">
            <a:off x="1193010" y="1169459"/>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9" name="Freeform 12"/>
          <p:cNvSpPr>
            <a:spLocks/>
          </p:cNvSpPr>
          <p:nvPr/>
        </p:nvSpPr>
        <p:spPr bwMode="auto">
          <a:xfrm rot="16200000" flipH="1">
            <a:off x="7452519" y="955943"/>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0" name="Freeform 13"/>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1" name="Line 14"/>
          <p:cNvSpPr>
            <a:spLocks noChangeShapeType="1"/>
          </p:cNvSpPr>
          <p:nvPr/>
        </p:nvSpPr>
        <p:spPr bwMode="auto">
          <a:xfrm rot="10800000" flipH="1">
            <a:off x="7507295" y="1035844"/>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2" name="Freeform 15"/>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3" name="Freeform 16"/>
          <p:cNvSpPr>
            <a:spLocks/>
          </p:cNvSpPr>
          <p:nvPr/>
        </p:nvSpPr>
        <p:spPr bwMode="auto">
          <a:xfrm rot="16200000">
            <a:off x="7705861"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4" name="Line 17"/>
          <p:cNvSpPr>
            <a:spLocks noChangeShapeType="1"/>
          </p:cNvSpPr>
          <p:nvPr/>
        </p:nvSpPr>
        <p:spPr bwMode="auto">
          <a:xfrm rot="16200000" flipH="1">
            <a:off x="7717635" y="4175126"/>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5" name="Freeform 18"/>
          <p:cNvSpPr>
            <a:spLocks/>
          </p:cNvSpPr>
          <p:nvPr/>
        </p:nvSpPr>
        <p:spPr bwMode="auto">
          <a:xfrm>
            <a:off x="1282707"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6" name="Freeform 19"/>
          <p:cNvSpPr>
            <a:spLocks/>
          </p:cNvSpPr>
          <p:nvPr/>
        </p:nvSpPr>
        <p:spPr bwMode="auto">
          <a:xfrm>
            <a:off x="1346200" y="4038868"/>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7" name="Line 20"/>
          <p:cNvSpPr>
            <a:spLocks noChangeShapeType="1"/>
          </p:cNvSpPr>
          <p:nvPr/>
        </p:nvSpPr>
        <p:spPr bwMode="auto">
          <a:xfrm flipH="1">
            <a:off x="1327157" y="4302125"/>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3075" name="Rectangle 3"/>
          <p:cNvSpPr>
            <a:spLocks noGrp="1" noChangeArrowheads="1"/>
          </p:cNvSpPr>
          <p:nvPr>
            <p:ph type="ctrTitle"/>
          </p:nvPr>
        </p:nvSpPr>
        <p:spPr>
          <a:xfrm>
            <a:off x="1609725" y="1415524"/>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579BB005-F16A-45F3-9B85-54699E8A47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238415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FF8D26-92CA-4023-A82A-7BD4FE6CC6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4291878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F21A76-80FC-4602-9CDC-1BA7A165F7A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8260697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BF9A3E-0CA2-42C4-830C-FCB114FC6D0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4007765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 let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5212292"/>
            <a:ext cx="9144000" cy="4974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10"/>
          <p:cNvGrpSpPr>
            <a:grpSpLocks/>
          </p:cNvGrpSpPr>
          <p:nvPr userDrawn="1"/>
        </p:nvGrpSpPr>
        <p:grpSpPr bwMode="auto">
          <a:xfrm>
            <a:off x="0" y="5212292"/>
            <a:ext cx="9144000" cy="502708"/>
            <a:chOff x="0" y="6254128"/>
            <a:chExt cx="9144000" cy="603872"/>
          </a:xfrm>
        </p:grpSpPr>
        <p:sp>
          <p:nvSpPr>
            <p:cNvPr id="7" name="Rectangle 6"/>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9" name="Slide Number Placeholder 5"/>
          <p:cNvSpPr txBox="1">
            <a:spLocks/>
          </p:cNvSpPr>
          <p:nvPr userDrawn="1"/>
        </p:nvSpPr>
        <p:spPr>
          <a:xfrm>
            <a:off x="6678613" y="5253329"/>
            <a:ext cx="2133600" cy="304271"/>
          </a:xfrm>
          <a:prstGeom prst="rect">
            <a:avLst/>
          </a:prstGeom>
        </p:spPr>
        <p:txBody>
          <a:bodyPr anchor="ctr"/>
          <a:lstStyle>
            <a:lvl1pPr>
              <a:defRPr/>
            </a:lvl1pPr>
          </a:lstStyle>
          <a:p>
            <a:pPr algn="r" fontAlgn="auto">
              <a:spcBef>
                <a:spcPts val="0"/>
              </a:spcBef>
              <a:spcAft>
                <a:spcPts val="0"/>
              </a:spcAft>
              <a:defRPr/>
            </a:pPr>
            <a:fld id="{75E4DD2C-FA59-4DD9-9C58-E0C85CB60689}" type="slidenum">
              <a:rPr lang="en-US" sz="1200" smtClean="0">
                <a:solidFill>
                  <a:schemeClr val="tx1">
                    <a:tint val="75000"/>
                  </a:schemeClr>
                </a:solidFill>
                <a:latin typeface="+mn-lt"/>
                <a:cs typeface="+mn-cs"/>
              </a:rPr>
              <a:pPr algn="r" fontAlgn="auto">
                <a:spcBef>
                  <a:spcPts val="0"/>
                </a:spcBef>
                <a:spcAft>
                  <a:spcPts val="0"/>
                </a:spcAft>
                <a:defRPr/>
              </a:pPr>
              <a:t>‹#›</a:t>
            </a:fld>
            <a:endParaRPr lang="en-US" sz="1200">
              <a:solidFill>
                <a:schemeClr val="tx1">
                  <a:tint val="75000"/>
                </a:schemeClr>
              </a:solidFill>
              <a:latin typeface="+mn-lt"/>
              <a:cs typeface="+mn-cs"/>
            </a:endParaRPr>
          </a:p>
        </p:txBody>
      </p:sp>
      <p:sp>
        <p:nvSpPr>
          <p:cNvPr id="20" name="Slide Number Placeholder 5"/>
          <p:cNvSpPr txBox="1">
            <a:spLocks/>
          </p:cNvSpPr>
          <p:nvPr userDrawn="1"/>
        </p:nvSpPr>
        <p:spPr>
          <a:xfrm>
            <a:off x="7823200" y="5262589"/>
            <a:ext cx="590550" cy="304271"/>
          </a:xfrm>
          <a:prstGeom prst="rect">
            <a:avLst/>
          </a:prstGeom>
        </p:spPr>
        <p:txBody>
          <a:bodyPr anchor="ctr"/>
          <a:lstStyle>
            <a:lvl1pPr>
              <a:defRPr sz="1400"/>
            </a:lvl1pPr>
          </a:lstStyle>
          <a:p>
            <a:pPr algn="r" fontAlgn="auto">
              <a:spcBef>
                <a:spcPts val="0"/>
              </a:spcBef>
              <a:spcAft>
                <a:spcPts val="0"/>
              </a:spcAft>
              <a:defRPr/>
            </a:pPr>
            <a:fld id="{EA4E95CC-5ACF-4F62-B91F-01DD1AB330AE}" type="slidenum">
              <a:rPr lang="en-US" smtClean="0">
                <a:solidFill>
                  <a:schemeClr val="tx1">
                    <a:tint val="75000"/>
                  </a:schemeClr>
                </a:solidFill>
                <a:latin typeface="+mn-lt"/>
                <a:cs typeface="+mn-cs"/>
              </a:rPr>
              <a:pPr algn="r" fontAlgn="auto">
                <a:spcBef>
                  <a:spcPts val="0"/>
                </a:spcBef>
                <a:spcAft>
                  <a:spcPts val="0"/>
                </a:spcAft>
                <a:defRPr/>
              </a:pPr>
              <a:t>‹#›</a:t>
            </a:fld>
            <a:endParaRPr lang="en-US" dirty="0">
              <a:solidFill>
                <a:schemeClr val="tx1">
                  <a:tint val="75000"/>
                </a:schemeClr>
              </a:solidFill>
              <a:latin typeface="+mn-lt"/>
              <a:cs typeface="+mn-cs"/>
            </a:endParaRPr>
          </a:p>
        </p:txBody>
      </p:sp>
      <p:sp>
        <p:nvSpPr>
          <p:cNvPr id="2" name="Title 1"/>
          <p:cNvSpPr>
            <a:spLocks noGrp="1"/>
          </p:cNvSpPr>
          <p:nvPr>
            <p:ph type="title"/>
          </p:nvPr>
        </p:nvSpPr>
        <p:spPr>
          <a:xfrm>
            <a:off x="1010114" y="228865"/>
            <a:ext cx="7676707" cy="952500"/>
          </a:xfrm>
        </p:spPr>
        <p:txBody>
          <a:bodyPr/>
          <a:lstStyle/>
          <a:p>
            <a:r>
              <a:rPr lang="en-US" smtClean="0"/>
              <a:t>Click to edit Master title style</a:t>
            </a:r>
            <a:endParaRPr lang="en-US"/>
          </a:p>
        </p:txBody>
      </p:sp>
      <p:sp>
        <p:nvSpPr>
          <p:cNvPr id="21" name="Slide Number Placeholder 5"/>
          <p:cNvSpPr>
            <a:spLocks noGrp="1"/>
          </p:cNvSpPr>
          <p:nvPr>
            <p:ph type="sldNum" sz="quarter" idx="10"/>
          </p:nvPr>
        </p:nvSpPr>
        <p:spPr/>
        <p:txBody>
          <a:bodyPr/>
          <a:lstStyle>
            <a:lvl1pPr>
              <a:defRPr/>
            </a:lvl1pPr>
          </a:lstStyle>
          <a:p>
            <a:pPr>
              <a:defRPr/>
            </a:pPr>
            <a:fld id="{30319E44-9CE3-4D59-9FB0-1DEA8474B884}" type="slidenum">
              <a:rPr lang="en-US"/>
              <a:pPr>
                <a:defRPr/>
              </a:pPr>
              <a:t>‹#›</a:t>
            </a:fld>
            <a:endParaRPr lang="en-US"/>
          </a:p>
        </p:txBody>
      </p:sp>
    </p:spTree>
    <p:extLst>
      <p:ext uri="{BB962C8B-B14F-4D97-AF65-F5344CB8AC3E}">
        <p14:creationId xmlns:p14="http://schemas.microsoft.com/office/powerpoint/2010/main" val="24289326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32"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32"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431F185-0425-4525-87D1-BAB10D834D9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5437558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AE9B1-FEB8-4EC9-BEE0-6264B884DE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2647954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435A2B-5F33-43D7-B00D-CCA58DA9645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7959924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27543"/>
            <a:ext cx="3008313" cy="968375"/>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7"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E10188-80BC-4662-A452-191919D2722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5261418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F18A0C-BC90-4547-8257-5C18FDB231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3637149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2114BE-8630-4FE7-AFD7-181365598C6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4816514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257829-130A-4279-AB15-EE6FA0A9A39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76014463"/>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5" name="Rectangle 8"/>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6" name="Freeform 9"/>
          <p:cNvSpPr>
            <a:spLocks/>
          </p:cNvSpPr>
          <p:nvPr/>
        </p:nvSpPr>
        <p:spPr bwMode="auto">
          <a:xfrm rot="5400000">
            <a:off x="1321594" y="955942"/>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7" name="Freeform 10"/>
          <p:cNvSpPr>
            <a:spLocks/>
          </p:cNvSpPr>
          <p:nvPr/>
        </p:nvSpPr>
        <p:spPr bwMode="auto">
          <a:xfrm rot="5400000">
            <a:off x="1479685"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8" name="Line 11"/>
          <p:cNvSpPr>
            <a:spLocks noChangeShapeType="1"/>
          </p:cNvSpPr>
          <p:nvPr/>
        </p:nvSpPr>
        <p:spPr bwMode="auto">
          <a:xfrm rot="5400000" flipH="1">
            <a:off x="1193009" y="1169459"/>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9" name="Freeform 12"/>
          <p:cNvSpPr>
            <a:spLocks/>
          </p:cNvSpPr>
          <p:nvPr/>
        </p:nvSpPr>
        <p:spPr bwMode="auto">
          <a:xfrm rot="16200000" flipH="1">
            <a:off x="7452519" y="955942"/>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0" name="Freeform 13"/>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1" name="Line 14"/>
          <p:cNvSpPr>
            <a:spLocks noChangeShapeType="1"/>
          </p:cNvSpPr>
          <p:nvPr/>
        </p:nvSpPr>
        <p:spPr bwMode="auto">
          <a:xfrm rot="10800000" flipH="1">
            <a:off x="7507293" y="1035844"/>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2" name="Freeform 15"/>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3" name="Freeform 16"/>
          <p:cNvSpPr>
            <a:spLocks/>
          </p:cNvSpPr>
          <p:nvPr/>
        </p:nvSpPr>
        <p:spPr bwMode="auto">
          <a:xfrm rot="16200000">
            <a:off x="7705860"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4" name="Line 17"/>
          <p:cNvSpPr>
            <a:spLocks noChangeShapeType="1"/>
          </p:cNvSpPr>
          <p:nvPr/>
        </p:nvSpPr>
        <p:spPr bwMode="auto">
          <a:xfrm rot="16200000" flipH="1">
            <a:off x="7717634" y="4175126"/>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5" name="Freeform 18"/>
          <p:cNvSpPr>
            <a:spLocks/>
          </p:cNvSpPr>
          <p:nvPr/>
        </p:nvSpPr>
        <p:spPr bwMode="auto">
          <a:xfrm>
            <a:off x="1282705"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6" name="Freeform 19"/>
          <p:cNvSpPr>
            <a:spLocks/>
          </p:cNvSpPr>
          <p:nvPr/>
        </p:nvSpPr>
        <p:spPr bwMode="auto">
          <a:xfrm>
            <a:off x="1346200" y="4038867"/>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7" name="Line 20"/>
          <p:cNvSpPr>
            <a:spLocks noChangeShapeType="1"/>
          </p:cNvSpPr>
          <p:nvPr/>
        </p:nvSpPr>
        <p:spPr bwMode="auto">
          <a:xfrm flipH="1">
            <a:off x="1327155" y="4302125"/>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3075" name="Rectangle 3"/>
          <p:cNvSpPr>
            <a:spLocks noGrp="1" noChangeArrowheads="1"/>
          </p:cNvSpPr>
          <p:nvPr>
            <p:ph type="ctrTitle"/>
          </p:nvPr>
        </p:nvSpPr>
        <p:spPr>
          <a:xfrm>
            <a:off x="1609725" y="1415523"/>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579BB005-F16A-45F3-9B85-54699E8A47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07240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FF8D26-92CA-4023-A82A-7BD4FE6CC6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6411388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F21A76-80FC-4602-9CDC-1BA7A165F7A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5761055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0"/>
          <p:cNvGrpSpPr>
            <a:grpSpLocks/>
          </p:cNvGrpSpPr>
          <p:nvPr userDrawn="1"/>
        </p:nvGrpSpPr>
        <p:grpSpPr bwMode="auto">
          <a:xfrm>
            <a:off x="0" y="5212292"/>
            <a:ext cx="9144000" cy="502708"/>
            <a:chOff x="0" y="6254128"/>
            <a:chExt cx="9144000" cy="603872"/>
          </a:xfrm>
        </p:grpSpPr>
        <p:sp>
          <p:nvSpPr>
            <p:cNvPr id="4" name="Rectangle 3"/>
            <p:cNvSpPr/>
            <p:nvPr userDrawn="1"/>
          </p:nvSpPr>
          <p:spPr>
            <a:xfrm>
              <a:off x="1541463" y="6260485"/>
              <a:ext cx="1031875"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userDrawn="1"/>
          </p:nvSpPr>
          <p:spPr>
            <a:xfrm>
              <a:off x="6572250" y="6260485"/>
              <a:ext cx="1925638" cy="597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257260"/>
              <a:ext cx="701040" cy="576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5820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r="2039"/>
            <a:stretch>
              <a:fillRect/>
            </a:stretch>
          </p:blipFill>
          <p:spPr bwMode="auto">
            <a:xfrm>
              <a:off x="1769026" y="6254515"/>
              <a:ext cx="4274510"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l="41789" r="43826"/>
            <a:stretch>
              <a:fillRect/>
            </a:stretch>
          </p:blipFill>
          <p:spPr bwMode="auto">
            <a:xfrm>
              <a:off x="6041125" y="6269220"/>
              <a:ext cx="613687" cy="56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12470" y="6264464"/>
              <a:ext cx="294728" cy="5691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21080" y="6254128"/>
              <a:ext cx="704850" cy="5795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697980" y="6270072"/>
              <a:ext cx="685800" cy="563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02830" y="6257057"/>
              <a:ext cx="366779" cy="57657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1733550" y="6262074"/>
              <a:ext cx="564515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userDrawn="1"/>
          </p:nvSpPr>
          <p:spPr>
            <a:xfrm>
              <a:off x="0" y="6255718"/>
              <a:ext cx="9144000" cy="595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6" name="Picture 20" descr="J let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115094"/>
            <a:ext cx="1263650" cy="97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5"/>
          <p:cNvSpPr>
            <a:spLocks noGrp="1"/>
          </p:cNvSpPr>
          <p:nvPr userDrawn="1">
            <p:ph type="sldNum" sz="quarter" idx="10"/>
          </p:nvPr>
        </p:nvSpPr>
        <p:spPr>
          <a:xfrm>
            <a:off x="7823200" y="5262589"/>
            <a:ext cx="590550" cy="304271"/>
          </a:xfrm>
        </p:spPr>
        <p:txBody>
          <a:bodyPr/>
          <a:lstStyle>
            <a:lvl1pPr>
              <a:defRPr sz="1400"/>
            </a:lvl1pPr>
          </a:lstStyle>
          <a:p>
            <a:pPr>
              <a:defRPr/>
            </a:pPr>
            <a:fld id="{3788D5F2-DCA6-4033-8632-A9E84E497402}" type="slidenum">
              <a:rPr lang="en-US"/>
              <a:pPr>
                <a:defRPr/>
              </a:pPr>
              <a:t>‹#›</a:t>
            </a:fld>
            <a:endParaRPr lang="en-US" dirty="0"/>
          </a:p>
        </p:txBody>
      </p:sp>
    </p:spTree>
    <p:extLst>
      <p:ext uri="{BB962C8B-B14F-4D97-AF65-F5344CB8AC3E}">
        <p14:creationId xmlns:p14="http://schemas.microsoft.com/office/powerpoint/2010/main" val="10327294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6858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814918"/>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BF9A3E-0CA2-42C4-830C-FCB114FC6D0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6854111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30"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30"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431F185-0425-4525-87D1-BAB10D834D9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5102229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AE9B1-FEB8-4EC9-BEE0-6264B884DE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7611528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435A2B-5F33-43D7-B00D-CCA58DA9645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4892644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27543"/>
            <a:ext cx="3008313" cy="968375"/>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5" y="1195919"/>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E10188-80BC-4662-A452-191919D2722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690904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F18A0C-BC90-4547-8257-5C18FDB231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5362361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2114BE-8630-4FE7-AFD7-181365598C6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4959112"/>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257829-130A-4279-AB15-EE6FA0A9A39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14467408"/>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050396"/>
            <a:ext cx="6481762" cy="3238500"/>
          </a:xfrm>
          <a:prstGeom prst="rect">
            <a:avLst/>
          </a:prstGeom>
          <a:noFill/>
          <a:ln w="76200">
            <a:solidFill>
              <a:schemeClr val="bg2">
                <a:alpha val="50000"/>
              </a:schemeClr>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5" name="Rectangle 8"/>
          <p:cNvSpPr>
            <a:spLocks noChangeArrowheads="1"/>
          </p:cNvSpPr>
          <p:nvPr/>
        </p:nvSpPr>
        <p:spPr bwMode="auto">
          <a:xfrm>
            <a:off x="1384300" y="1079500"/>
            <a:ext cx="6400800" cy="3175000"/>
          </a:xfrm>
          <a:prstGeom prst="rect">
            <a:avLst/>
          </a:prstGeom>
          <a:noFill/>
          <a:ln w="12700">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
        <p:nvSpPr>
          <p:cNvPr id="6" name="Freeform 9"/>
          <p:cNvSpPr>
            <a:spLocks/>
          </p:cNvSpPr>
          <p:nvPr/>
        </p:nvSpPr>
        <p:spPr bwMode="auto">
          <a:xfrm rot="5400000">
            <a:off x="1321594" y="955940"/>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7" name="Freeform 10"/>
          <p:cNvSpPr>
            <a:spLocks/>
          </p:cNvSpPr>
          <p:nvPr/>
        </p:nvSpPr>
        <p:spPr bwMode="auto">
          <a:xfrm rot="5400000">
            <a:off x="1479683" y="881195"/>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8" name="Line 11"/>
          <p:cNvSpPr>
            <a:spLocks noChangeShapeType="1"/>
          </p:cNvSpPr>
          <p:nvPr/>
        </p:nvSpPr>
        <p:spPr bwMode="auto">
          <a:xfrm rot="5400000" flipH="1">
            <a:off x="1193007" y="1169459"/>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9" name="Freeform 12"/>
          <p:cNvSpPr>
            <a:spLocks/>
          </p:cNvSpPr>
          <p:nvPr/>
        </p:nvSpPr>
        <p:spPr bwMode="auto">
          <a:xfrm rot="16200000" flipH="1">
            <a:off x="7452519" y="955940"/>
            <a:ext cx="388938" cy="466725"/>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0" name="Freeform 13"/>
          <p:cNvSpPr>
            <a:spLocks/>
          </p:cNvSpPr>
          <p:nvPr/>
        </p:nvSpPr>
        <p:spPr bwMode="auto">
          <a:xfrm rot="10800000">
            <a:off x="7818439" y="1021292"/>
            <a:ext cx="1587" cy="276490"/>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1" name="Line 14"/>
          <p:cNvSpPr>
            <a:spLocks noChangeShapeType="1"/>
          </p:cNvSpPr>
          <p:nvPr/>
        </p:nvSpPr>
        <p:spPr bwMode="auto">
          <a:xfrm rot="10800000" flipH="1">
            <a:off x="7507289" y="1035844"/>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2" name="Freeform 15"/>
          <p:cNvSpPr>
            <a:spLocks/>
          </p:cNvSpPr>
          <p:nvPr/>
        </p:nvSpPr>
        <p:spPr bwMode="auto">
          <a:xfrm flipH="1">
            <a:off x="7434264" y="3960813"/>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3" name="Freeform 16"/>
          <p:cNvSpPr>
            <a:spLocks/>
          </p:cNvSpPr>
          <p:nvPr/>
        </p:nvSpPr>
        <p:spPr bwMode="auto">
          <a:xfrm rot="16200000">
            <a:off x="7705858" y="4130279"/>
            <a:ext cx="1323" cy="331788"/>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4" name="Line 17"/>
          <p:cNvSpPr>
            <a:spLocks noChangeShapeType="1"/>
          </p:cNvSpPr>
          <p:nvPr/>
        </p:nvSpPr>
        <p:spPr bwMode="auto">
          <a:xfrm rot="16200000" flipH="1">
            <a:off x="7717632" y="4175126"/>
            <a:ext cx="277813"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15" name="Freeform 18"/>
          <p:cNvSpPr>
            <a:spLocks/>
          </p:cNvSpPr>
          <p:nvPr/>
        </p:nvSpPr>
        <p:spPr bwMode="auto">
          <a:xfrm>
            <a:off x="1282701" y="3955521"/>
            <a:ext cx="466725" cy="388938"/>
          </a:xfrm>
          <a:custGeom>
            <a:avLst/>
            <a:gdLst/>
            <a:ahLst/>
            <a:cxnLst>
              <a:cxn ang="0">
                <a:pos x="0" y="0"/>
              </a:cxn>
              <a:cxn ang="0">
                <a:pos x="0" y="334"/>
              </a:cxn>
              <a:cxn ang="0">
                <a:pos x="336" y="336"/>
              </a:cxn>
              <a:cxn ang="0">
                <a:pos x="220" y="219"/>
              </a:cxn>
              <a:cxn ang="0">
                <a:pos x="112" y="219"/>
              </a:cxn>
              <a:cxn ang="0">
                <a:pos x="112" y="110"/>
              </a:cxn>
              <a:cxn ang="0">
                <a:pos x="0" y="0"/>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w="9525">
            <a:noFill/>
            <a:round/>
            <a:headEnd/>
            <a:tailEnd/>
          </a:ln>
          <a:effectLst/>
        </p:spPr>
        <p:txBody>
          <a:bodyPr/>
          <a:lstStyle/>
          <a:p>
            <a:pPr>
              <a:defRPr/>
            </a:pPr>
            <a:endParaRPr lang="en-US" sz="2400" dirty="0">
              <a:solidFill>
                <a:srgbClr val="000000"/>
              </a:solidFill>
              <a:latin typeface="Calibri" pitchFamily="34" charset="0"/>
            </a:endParaRPr>
          </a:p>
        </p:txBody>
      </p:sp>
      <p:sp>
        <p:nvSpPr>
          <p:cNvPr id="16" name="Freeform 19"/>
          <p:cNvSpPr>
            <a:spLocks/>
          </p:cNvSpPr>
          <p:nvPr/>
        </p:nvSpPr>
        <p:spPr bwMode="auto">
          <a:xfrm>
            <a:off x="1346200" y="4038865"/>
            <a:ext cx="1588" cy="276489"/>
          </a:xfrm>
          <a:custGeom>
            <a:avLst/>
            <a:gdLst/>
            <a:ahLst/>
            <a:cxnLst>
              <a:cxn ang="0">
                <a:pos x="0" y="0"/>
              </a:cxn>
              <a:cxn ang="0">
                <a:pos x="0" y="239"/>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p:spPr>
        <p:txBody>
          <a:bodyPr/>
          <a:lstStyle/>
          <a:p>
            <a:pPr>
              <a:defRPr/>
            </a:pPr>
            <a:endParaRPr lang="en-US" sz="2400" dirty="0">
              <a:solidFill>
                <a:srgbClr val="000000"/>
              </a:solidFill>
              <a:latin typeface="Calibri" pitchFamily="34" charset="0"/>
            </a:endParaRPr>
          </a:p>
        </p:txBody>
      </p:sp>
      <p:sp>
        <p:nvSpPr>
          <p:cNvPr id="17" name="Line 20"/>
          <p:cNvSpPr>
            <a:spLocks noChangeShapeType="1"/>
          </p:cNvSpPr>
          <p:nvPr/>
        </p:nvSpPr>
        <p:spPr bwMode="auto">
          <a:xfrm flipH="1">
            <a:off x="1327151" y="4302125"/>
            <a:ext cx="333375" cy="0"/>
          </a:xfrm>
          <a:prstGeom prst="line">
            <a:avLst/>
          </a:prstGeom>
          <a:noFill/>
          <a:ln w="38100">
            <a:solidFill>
              <a:schemeClr val="accent2"/>
            </a:solidFill>
            <a:round/>
            <a:headEnd/>
            <a:tailEnd/>
          </a:ln>
          <a:effectLst/>
        </p:spPr>
        <p:txBody>
          <a:bodyPr/>
          <a:lstStyle/>
          <a:p>
            <a:pPr>
              <a:defRPr/>
            </a:pPr>
            <a:endParaRPr lang="en-US" sz="2400" dirty="0">
              <a:solidFill>
                <a:srgbClr val="000000"/>
              </a:solidFill>
              <a:latin typeface="Calibri" pitchFamily="34" charset="0"/>
            </a:endParaRPr>
          </a:p>
        </p:txBody>
      </p:sp>
      <p:sp>
        <p:nvSpPr>
          <p:cNvPr id="3075" name="Rectangle 3"/>
          <p:cNvSpPr>
            <a:spLocks noGrp="1" noChangeArrowheads="1"/>
          </p:cNvSpPr>
          <p:nvPr>
            <p:ph type="ctrTitle"/>
          </p:nvPr>
        </p:nvSpPr>
        <p:spPr>
          <a:xfrm>
            <a:off x="1609725" y="1415521"/>
            <a:ext cx="5924550" cy="1420813"/>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2947458"/>
            <a:ext cx="5861050" cy="104775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0" name="Rectangle 7"/>
          <p:cNvSpPr>
            <a:spLocks noGrp="1" noChangeArrowheads="1"/>
          </p:cNvSpPr>
          <p:nvPr>
            <p:ph type="sldNum" sz="quarter" idx="12"/>
          </p:nvPr>
        </p:nvSpPr>
        <p:spPr/>
        <p:txBody>
          <a:bodyPr/>
          <a:lstStyle>
            <a:lvl1pPr>
              <a:defRPr/>
            </a:lvl1pPr>
          </a:lstStyle>
          <a:p>
            <a:pPr>
              <a:defRPr/>
            </a:pPr>
            <a:fld id="{579BB005-F16A-45F3-9B85-54699E8A47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007947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FF8D26-92CA-4023-A82A-7BD4FE6CC6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2268209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AFD62F-1FE2-485C-B03E-BB092FC870C4}" type="slidenum">
              <a:rPr lang="en-US"/>
              <a:pPr>
                <a:defRPr/>
              </a:pPr>
              <a:t>‹#›</a:t>
            </a:fld>
            <a:endParaRPr lang="en-US"/>
          </a:p>
        </p:txBody>
      </p:sp>
    </p:spTree>
    <p:extLst>
      <p:ext uri="{BB962C8B-B14F-4D97-AF65-F5344CB8AC3E}">
        <p14:creationId xmlns:p14="http://schemas.microsoft.com/office/powerpoint/2010/main" val="14890921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F21A76-80FC-4602-9CDC-1BA7A165F7A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8889240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685800" y="814917"/>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814917"/>
            <a:ext cx="3810000" cy="42650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BF9A3E-0CA2-42C4-830C-FCB114FC6D0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0848012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431F185-0425-4525-87D1-BAB10D834D9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0352665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5CAE9B1-FEB8-4EC9-BEE0-6264B884DE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10929831"/>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435A2B-5F33-43D7-B00D-CCA58DA9645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6238021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E10188-80BC-4662-A452-191919D2722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97343476"/>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F18A0C-BC90-4547-8257-5C18FDB231F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43163500"/>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2114BE-8630-4FE7-AFD7-181365598C6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5936726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6573"/>
            <a:ext cx="1943100" cy="4983427"/>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685800" y="96573"/>
            <a:ext cx="5676900" cy="4983427"/>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257829-130A-4279-AB15-EE6FA0A9A39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3161916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ACCABAB-6E3C-4446-A880-24506A335116}" type="slidenum">
              <a:rPr lang="en-US"/>
              <a:pPr>
                <a:defRPr/>
              </a:pPr>
              <a:t>‹#›</a:t>
            </a:fld>
            <a:endParaRPr lang="en-US"/>
          </a:p>
        </p:txBody>
      </p:sp>
    </p:spTree>
    <p:extLst>
      <p:ext uri="{BB962C8B-B14F-4D97-AF65-F5344CB8AC3E}">
        <p14:creationId xmlns:p14="http://schemas.microsoft.com/office/powerpoint/2010/main" val="4144562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6985"/>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3124200" y="5296985"/>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5296985"/>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85C7DC2-653B-41E4-843C-EFB7B87F4D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9" r:id="rId1"/>
    <p:sldLayoutId id="2147483787" r:id="rId2"/>
    <p:sldLayoutId id="2147483780" r:id="rId3"/>
    <p:sldLayoutId id="2147483781" r:id="rId4"/>
    <p:sldLayoutId id="2147483782" r:id="rId5"/>
    <p:sldLayoutId id="2147483788" r:id="rId6"/>
    <p:sldLayoutId id="2147483789" r:id="rId7"/>
    <p:sldLayoutId id="2147483783" r:id="rId8"/>
    <p:sldLayoutId id="2147483784" r:id="rId9"/>
    <p:sldLayoutId id="2147483785" r:id="rId10"/>
    <p:sldLayoutId id="214748378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009"/>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124200" y="5297009"/>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09"/>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2147ED6-8ADE-4811-9DC9-C1D033ED0A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7454945"/>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7004"/>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endParaRPr lang="en-US" altLang="en-US"/>
          </a:p>
        </p:txBody>
      </p:sp>
      <p:sp>
        <p:nvSpPr>
          <p:cNvPr id="5" name="Footer Placeholder 4"/>
          <p:cNvSpPr>
            <a:spLocks noGrp="1"/>
          </p:cNvSpPr>
          <p:nvPr>
            <p:ph type="ftr" sz="quarter" idx="3"/>
          </p:nvPr>
        </p:nvSpPr>
        <p:spPr>
          <a:xfrm>
            <a:off x="3124200" y="5297004"/>
            <a:ext cx="2895600" cy="304271"/>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5297004"/>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3C3F1265-2535-4569-A406-F1EC2A9C37B8}" type="slidenum">
              <a:rPr lang="en-US" altLang="en-US"/>
              <a:pPr/>
              <a:t>‹#›</a:t>
            </a:fld>
            <a:endParaRPr lang="en-US" altLang="en-US"/>
          </a:p>
        </p:txBody>
      </p:sp>
    </p:spTree>
    <p:extLst>
      <p:ext uri="{BB962C8B-B14F-4D97-AF65-F5344CB8AC3E}">
        <p14:creationId xmlns:p14="http://schemas.microsoft.com/office/powerpoint/2010/main" val="3628409812"/>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endParaRPr lang="en-US" altLang="en-US" smtClean="0"/>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4" name="Date Placeholder 3"/>
          <p:cNvSpPr>
            <a:spLocks noGrp="1"/>
          </p:cNvSpPr>
          <p:nvPr>
            <p:ph type="dt" sz="half" idx="2"/>
          </p:nvPr>
        </p:nvSpPr>
        <p:spPr>
          <a:xfrm>
            <a:off x="457200" y="5296982"/>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a:fld id="{A42C542D-C696-44CA-AD12-74927C29BDDB}" type="datetimeFigureOut">
              <a:rPr lang="en-US" altLang="en-US" smtClean="0">
                <a:latin typeface="Calibri" pitchFamily="34" charset="0"/>
                <a:ea typeface="MS PGothic" pitchFamily="34" charset="-128"/>
              </a:rPr>
              <a:pPr defTabSz="457200"/>
              <a:t>1/17/2015</a:t>
            </a:fld>
            <a:endParaRPr lang="en-US" altLang="en-US" smtClean="0">
              <a:latin typeface="Calibri" pitchFamily="34" charset="0"/>
              <a:ea typeface="MS PGothic" pitchFamily="34" charset="-128"/>
            </a:endParaRPr>
          </a:p>
        </p:txBody>
      </p:sp>
      <p:sp>
        <p:nvSpPr>
          <p:cNvPr id="5" name="Footer Placeholder 4"/>
          <p:cNvSpPr>
            <a:spLocks noGrp="1"/>
          </p:cNvSpPr>
          <p:nvPr>
            <p:ph type="ftr" sz="quarter" idx="3"/>
          </p:nvPr>
        </p:nvSpPr>
        <p:spPr>
          <a:xfrm>
            <a:off x="3124200" y="5296982"/>
            <a:ext cx="2895600" cy="304271"/>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82"/>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a:fld id="{5933D9DF-55B9-40DD-935A-2C7130DA0614}" type="slidenum">
              <a:rPr lang="en-US" altLang="en-US" smtClean="0">
                <a:latin typeface="Calibri" pitchFamily="34" charset="0"/>
                <a:ea typeface="MS PGothic" pitchFamily="34" charset="-128"/>
              </a:rPr>
              <a:pPr defTabSz="457200"/>
              <a:t>‹#›</a:t>
            </a:fld>
            <a:endParaRPr lang="en-US" altLang="en-US" smtClean="0">
              <a:latin typeface="Calibri" pitchFamily="34" charset="0"/>
              <a:ea typeface="MS PGothic" pitchFamily="34" charset="-128"/>
            </a:endParaRPr>
          </a:p>
        </p:txBody>
      </p:sp>
    </p:spTree>
    <p:extLst>
      <p:ext uri="{BB962C8B-B14F-4D97-AF65-F5344CB8AC3E}">
        <p14:creationId xmlns:p14="http://schemas.microsoft.com/office/powerpoint/2010/main" val="1099528196"/>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endParaRPr lang="en-US" altLang="en-US" smtClean="0"/>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
        <p:nvSpPr>
          <p:cNvPr id="4" name="Date Placeholder 3"/>
          <p:cNvSpPr>
            <a:spLocks noGrp="1"/>
          </p:cNvSpPr>
          <p:nvPr>
            <p:ph type="dt" sz="half" idx="2"/>
          </p:nvPr>
        </p:nvSpPr>
        <p:spPr>
          <a:xfrm>
            <a:off x="457200" y="5296968"/>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a:fld id="{A42C542D-C696-44CA-AD12-74927C29BDDB}" type="datetimeFigureOut">
              <a:rPr lang="en-US" altLang="en-US" smtClean="0">
                <a:latin typeface="Calibri" pitchFamily="34" charset="0"/>
                <a:ea typeface="MS PGothic" pitchFamily="34" charset="-128"/>
              </a:rPr>
              <a:pPr defTabSz="457200"/>
              <a:t>1/17/2015</a:t>
            </a:fld>
            <a:endParaRPr lang="en-US" altLang="en-US" smtClean="0">
              <a:latin typeface="Calibri" pitchFamily="34" charset="0"/>
              <a:ea typeface="MS PGothic" pitchFamily="34" charset="-128"/>
            </a:endParaRPr>
          </a:p>
        </p:txBody>
      </p:sp>
      <p:sp>
        <p:nvSpPr>
          <p:cNvPr id="5" name="Footer Placeholder 4"/>
          <p:cNvSpPr>
            <a:spLocks noGrp="1"/>
          </p:cNvSpPr>
          <p:nvPr>
            <p:ph type="ftr" sz="quarter" idx="3"/>
          </p:nvPr>
        </p:nvSpPr>
        <p:spPr>
          <a:xfrm>
            <a:off x="3124200" y="5296968"/>
            <a:ext cx="2895600" cy="304271"/>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68"/>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a:fld id="{5933D9DF-55B9-40DD-935A-2C7130DA0614}" type="slidenum">
              <a:rPr lang="en-US" altLang="en-US" smtClean="0">
                <a:latin typeface="Calibri" pitchFamily="34" charset="0"/>
                <a:ea typeface="MS PGothic" pitchFamily="34" charset="-128"/>
              </a:rPr>
              <a:pPr defTabSz="457200"/>
              <a:t>‹#›</a:t>
            </a:fld>
            <a:endParaRPr lang="en-US" altLang="en-US" smtClean="0">
              <a:latin typeface="Calibri" pitchFamily="34" charset="0"/>
              <a:ea typeface="MS PGothic" pitchFamily="34" charset="-128"/>
            </a:endParaRPr>
          </a:p>
        </p:txBody>
      </p:sp>
    </p:spTree>
    <p:extLst>
      <p:ext uri="{BB962C8B-B14F-4D97-AF65-F5344CB8AC3E}">
        <p14:creationId xmlns:p14="http://schemas.microsoft.com/office/powerpoint/2010/main" val="3474172897"/>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a:defRPr/>
            </a:pPr>
            <a:fld id="{E06F2AFB-1B96-43F8-B270-FD1FAF44BB29}" type="slidenum">
              <a:rPr lang="en-US">
                <a:solidFill>
                  <a:srgbClr val="000000"/>
                </a:solidFill>
              </a:rPr>
              <a:pPr>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Tree>
    <p:extLst>
      <p:ext uri="{BB962C8B-B14F-4D97-AF65-F5344CB8AC3E}">
        <p14:creationId xmlns:p14="http://schemas.microsoft.com/office/powerpoint/2010/main" val="391432219"/>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8"/>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a:defRPr/>
            </a:pPr>
            <a:fld id="{E06F2AFB-1B96-43F8-B270-FD1FAF44BB29}" type="slidenum">
              <a:rPr lang="en-US">
                <a:solidFill>
                  <a:srgbClr val="000000"/>
                </a:solidFill>
              </a:rPr>
              <a:pPr>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Tree>
    <p:extLst>
      <p:ext uri="{BB962C8B-B14F-4D97-AF65-F5344CB8AC3E}">
        <p14:creationId xmlns:p14="http://schemas.microsoft.com/office/powerpoint/2010/main" val="2945706275"/>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96573"/>
            <a:ext cx="7772400" cy="5913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814917"/>
            <a:ext cx="7772400" cy="42650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dirty="0">
                <a:latin typeface="Calibri" pitchFamily="34" charset="0"/>
                <a:cs typeface="+mn-cs"/>
              </a:defRPr>
            </a:lvl1pPr>
          </a:lstStyle>
          <a:p>
            <a:pPr>
              <a:defRPr/>
            </a:pPr>
            <a:endParaRPr lang="en-US">
              <a:solidFill>
                <a:srgbClr val="000000"/>
              </a:solidFill>
            </a:endParaRPr>
          </a:p>
        </p:txBody>
      </p:sp>
      <p:sp>
        <p:nvSpPr>
          <p:cNvPr id="2053"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dirty="0">
                <a:latin typeface="Calibri" pitchFamily="34" charset="0"/>
                <a:cs typeface="+mn-cs"/>
              </a:defRPr>
            </a:lvl1pPr>
          </a:lstStyle>
          <a:p>
            <a:pPr>
              <a:defRPr/>
            </a:pPr>
            <a:endParaRPr lang="en-US">
              <a:solidFill>
                <a:srgbClr val="000000"/>
              </a:solidFill>
            </a:endParaRPr>
          </a:p>
        </p:txBody>
      </p:sp>
      <p:sp>
        <p:nvSpPr>
          <p:cNvPr id="2054"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atin typeface="Calibri" pitchFamily="34" charset="0"/>
                <a:cs typeface="+mn-cs"/>
              </a:defRPr>
            </a:lvl1pPr>
          </a:lstStyle>
          <a:p>
            <a:pPr>
              <a:defRPr/>
            </a:pPr>
            <a:fld id="{E06F2AFB-1B96-43F8-B270-FD1FAF44BB29}" type="slidenum">
              <a:rPr lang="en-US">
                <a:solidFill>
                  <a:srgbClr val="000000"/>
                </a:solidFill>
              </a:rPr>
              <a:pPr>
                <a:defRPr/>
              </a:pPr>
              <a:t>‹#›</a:t>
            </a:fld>
            <a:endParaRPr lang="en-US" dirty="0">
              <a:solidFill>
                <a:srgbClr val="000000"/>
              </a:solidFill>
            </a:endParaRPr>
          </a:p>
        </p:txBody>
      </p:sp>
      <p:sp>
        <p:nvSpPr>
          <p:cNvPr id="2055" name="FormatShape" descr="SKIING" hidden="1"/>
          <p:cNvSpPr>
            <a:spLocks noChangeArrowheads="1"/>
          </p:cNvSpPr>
          <p:nvPr/>
        </p:nvSpPr>
        <p:spPr bwMode="auto">
          <a:xfrm>
            <a:off x="-1333500" y="1418167"/>
            <a:ext cx="1181100" cy="687917"/>
          </a:xfrm>
          <a:prstGeom prst="rect">
            <a:avLst/>
          </a:prstGeom>
          <a:noFill/>
          <a:ln w="101600" cmpd="thinThick">
            <a:solidFill>
              <a:schemeClr val="tx2"/>
            </a:solidFill>
            <a:miter lim="800000"/>
            <a:headEnd/>
            <a:tailEnd/>
          </a:ln>
          <a:effectLst/>
        </p:spPr>
        <p:txBody>
          <a:bodyPr wrap="none" anchor="ctr"/>
          <a:lstStyle/>
          <a:p>
            <a:pPr algn="ctr">
              <a:defRPr/>
            </a:pPr>
            <a:endParaRPr lang="en-US" sz="2400" dirty="0">
              <a:solidFill>
                <a:srgbClr val="000000"/>
              </a:solidFill>
              <a:latin typeface="Calibri" pitchFamily="34" charset="0"/>
            </a:endParaRPr>
          </a:p>
        </p:txBody>
      </p:sp>
    </p:spTree>
    <p:extLst>
      <p:ext uri="{BB962C8B-B14F-4D97-AF65-F5344CB8AC3E}">
        <p14:creationId xmlns:p14="http://schemas.microsoft.com/office/powerpoint/2010/main" val="1870704411"/>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8.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8.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62.xml"/><Relationship Id="rId5" Type="http://schemas.openxmlformats.org/officeDocument/2006/relationships/image" Target="../media/image39.JP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8.xml"/><Relationship Id="rId4" Type="http://schemas.openxmlformats.org/officeDocument/2006/relationships/image" Target="../media/image13.jpe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8.xml"/><Relationship Id="rId4" Type="http://schemas.openxmlformats.org/officeDocument/2006/relationships/image" Target="../media/image13.jpeg"/></Relationships>
</file>

<file path=ppt/slides/_rels/slide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8.png"/><Relationship Id="rId1" Type="http://schemas.openxmlformats.org/officeDocument/2006/relationships/slideLayout" Target="../slideLayouts/slideLayout28.xml"/><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58.png"/><Relationship Id="rId1" Type="http://schemas.openxmlformats.org/officeDocument/2006/relationships/slideLayout" Target="../slideLayouts/slideLayout28.xml"/><Relationship Id="rId5" Type="http://schemas.openxmlformats.org/officeDocument/2006/relationships/image" Target="../media/image63.jpeg"/><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xml"/><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8.xml"/><Relationship Id="rId1" Type="http://schemas.openxmlformats.org/officeDocument/2006/relationships/tags" Target="../tags/tag1.xml"/><Relationship Id="rId5" Type="http://schemas.openxmlformats.org/officeDocument/2006/relationships/image" Target="../media/image15.pn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xml"/><Relationship Id="rId1" Type="http://schemas.openxmlformats.org/officeDocument/2006/relationships/slideLayout" Target="../slideLayouts/slideLayout84.xml"/></Relationships>
</file>

<file path=ppt/slides/_rels/slide5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6.xml"/><Relationship Id="rId4" Type="http://schemas.openxmlformats.org/officeDocument/2006/relationships/image" Target="../media/image78.JPG"/></Relationships>
</file>

<file path=ppt/slides/_rels/slide5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1.gi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62.xml"/><Relationship Id="rId5" Type="http://schemas.openxmlformats.org/officeDocument/2006/relationships/image" Target="../media/image39.JPG"/><Relationship Id="rId4" Type="http://schemas.openxmlformats.org/officeDocument/2006/relationships/image" Target="../media/image13.jpeg"/></Relationships>
</file>

<file path=ppt/slides/_rels/slide6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4.JP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intage 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4"/>
          <p:cNvSpPr txBox="1">
            <a:spLocks noChangeArrowheads="1"/>
          </p:cNvSpPr>
          <p:nvPr/>
        </p:nvSpPr>
        <p:spPr bwMode="auto">
          <a:xfrm>
            <a:off x="838200" y="1291168"/>
            <a:ext cx="7467600" cy="291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90000"/>
              </a:lnSpc>
            </a:pPr>
            <a:r>
              <a:rPr lang="en-US" altLang="en-US" sz="8000">
                <a:latin typeface="Calibri" pitchFamily="34" charset="0"/>
              </a:rPr>
              <a:t>Book of Joshua</a:t>
            </a:r>
          </a:p>
          <a:p>
            <a:pPr algn="ctr" eaLnBrk="1" hangingPunct="1">
              <a:lnSpc>
                <a:spcPct val="90000"/>
              </a:lnSpc>
            </a:pPr>
            <a:r>
              <a:rPr lang="en-US" altLang="en-US" sz="8000">
                <a:latin typeface="Calibri" pitchFamily="34" charset="0"/>
              </a:rPr>
              <a:t>Lesson 5</a:t>
            </a:r>
          </a:p>
          <a:p>
            <a:pPr algn="ctr" eaLnBrk="1" hangingPunct="1">
              <a:lnSpc>
                <a:spcPct val="90000"/>
              </a:lnSpc>
            </a:pPr>
            <a:r>
              <a:rPr lang="en-US" altLang="en-US" sz="4400"/>
              <a:t>Central Conquest - Jericho</a:t>
            </a:r>
            <a:endParaRPr lang="en-US" altLang="en-US" sz="4400">
              <a:latin typeface="Calibri" pitchFamily="34" charset="0"/>
            </a:endParaRPr>
          </a:p>
        </p:txBody>
      </p:sp>
      <p:sp>
        <p:nvSpPr>
          <p:cNvPr id="4" name="Slide Number Placeholder 3"/>
          <p:cNvSpPr>
            <a:spLocks noGrp="1"/>
          </p:cNvSpPr>
          <p:nvPr>
            <p:ph type="sldNum" sz="quarter" idx="10"/>
          </p:nvPr>
        </p:nvSpPr>
        <p:spPr/>
        <p:txBody>
          <a:bodyPr/>
          <a:lstStyle/>
          <a:p>
            <a:pPr>
              <a:defRPr/>
            </a:pPr>
            <a:fld id="{716F9EF4-D8EE-4FA5-99FE-FC1103B80329}" type="slidenum">
              <a:rPr lang="en-US"/>
              <a:pPr>
                <a:defRPr/>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CB15D52B-B627-4E57-AA1E-92CEBDD567FC}" type="slidenum">
              <a:rPr lang="en-US" altLang="en-US" smtClean="0"/>
              <a:pPr/>
              <a:t>10</a:t>
            </a:fld>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69408"/>
          </a:xfrm>
          <a:prstGeom prst="rect">
            <a:avLst/>
          </a:prstGeom>
        </p:spPr>
      </p:pic>
      <p:sp>
        <p:nvSpPr>
          <p:cNvPr id="5" name="Title 1"/>
          <p:cNvSpPr txBox="1">
            <a:spLocks/>
          </p:cNvSpPr>
          <p:nvPr/>
        </p:nvSpPr>
        <p:spPr bwMode="auto">
          <a:xfrm>
            <a:off x="1828800" y="0"/>
            <a:ext cx="6559296"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smtClean="0">
                <a:solidFill>
                  <a:schemeClr val="bg1"/>
                </a:solidFill>
              </a:rPr>
              <a:t>A High Walled City</a:t>
            </a:r>
            <a:endParaRPr lang="en-US" dirty="0">
              <a:solidFill>
                <a:schemeClr val="bg1"/>
              </a:solidFill>
            </a:endParaRPr>
          </a:p>
        </p:txBody>
      </p:sp>
      <p:sp>
        <p:nvSpPr>
          <p:cNvPr id="6" name="TextBox 5"/>
          <p:cNvSpPr txBox="1"/>
          <p:nvPr/>
        </p:nvSpPr>
        <p:spPr>
          <a:xfrm>
            <a:off x="7351795" y="4466304"/>
            <a:ext cx="1663661" cy="646331"/>
          </a:xfrm>
          <a:prstGeom prst="rect">
            <a:avLst/>
          </a:prstGeom>
          <a:solidFill>
            <a:schemeClr val="tx1"/>
          </a:solidFill>
        </p:spPr>
        <p:txBody>
          <a:bodyPr wrap="none" rtlCol="0">
            <a:spAutoFit/>
          </a:bodyPr>
          <a:lstStyle/>
          <a:p>
            <a:r>
              <a:rPr lang="en-US" dirty="0" smtClean="0">
                <a:solidFill>
                  <a:schemeClr val="bg1"/>
                </a:solidFill>
              </a:rPr>
              <a:t>Just the </a:t>
            </a:r>
          </a:p>
          <a:p>
            <a:r>
              <a:rPr lang="en-US" dirty="0" smtClean="0">
                <a:solidFill>
                  <a:schemeClr val="bg1"/>
                </a:solidFill>
              </a:rPr>
              <a:t>Retaining </a:t>
            </a:r>
            <a:r>
              <a:rPr lang="en-US" dirty="0" smtClean="0">
                <a:solidFill>
                  <a:schemeClr val="bg1"/>
                </a:solidFill>
              </a:rPr>
              <a:t>Wall</a:t>
            </a:r>
            <a:endParaRPr lang="en-US" dirty="0">
              <a:solidFill>
                <a:schemeClr val="bg1"/>
              </a:solidFill>
            </a:endParaRPr>
          </a:p>
        </p:txBody>
      </p:sp>
    </p:spTree>
    <p:extLst>
      <p:ext uri="{BB962C8B-B14F-4D97-AF65-F5344CB8AC3E}">
        <p14:creationId xmlns:p14="http://schemas.microsoft.com/office/powerpoint/2010/main" val="34033705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079" y="199644"/>
            <a:ext cx="3562810" cy="952500"/>
          </a:xfrm>
        </p:spPr>
        <p:txBody>
          <a:bodyPr/>
          <a:lstStyle/>
          <a:p>
            <a:r>
              <a:rPr lang="en-US" dirty="0" smtClean="0"/>
              <a:t>Lay Siege</a:t>
            </a:r>
            <a:endParaRPr lang="en-US" dirty="0"/>
          </a:p>
        </p:txBody>
      </p:sp>
      <p:sp>
        <p:nvSpPr>
          <p:cNvPr id="3" name="Slide Number Placeholder 2"/>
          <p:cNvSpPr>
            <a:spLocks noGrp="1"/>
          </p:cNvSpPr>
          <p:nvPr>
            <p:ph type="sldNum" sz="quarter" idx="10"/>
          </p:nvPr>
        </p:nvSpPr>
        <p:spPr/>
        <p:txBody>
          <a:bodyPr/>
          <a:lstStyle/>
          <a:p>
            <a:fld id="{CB15D52B-B627-4E57-AA1E-92CEBDD567FC}" type="slidenum">
              <a:rPr lang="en-US" altLang="en-US" smtClean="0"/>
              <a:pPr/>
              <a:t>11</a:t>
            </a:fld>
            <a:endParaRPr lang="en-US" alt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 y="1152144"/>
            <a:ext cx="4944384" cy="277368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8160" y="30483"/>
            <a:ext cx="4815840" cy="268448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2064" y="2538985"/>
            <a:ext cx="4785290" cy="2661818"/>
          </a:xfrm>
          <a:prstGeom prst="rect">
            <a:avLst/>
          </a:prstGeom>
        </p:spPr>
      </p:pic>
      <p:sp>
        <p:nvSpPr>
          <p:cNvPr id="7" name="TextBox 6"/>
          <p:cNvSpPr txBox="1"/>
          <p:nvPr/>
        </p:nvSpPr>
        <p:spPr>
          <a:xfrm>
            <a:off x="6595872" y="4706112"/>
            <a:ext cx="1492716" cy="369332"/>
          </a:xfrm>
          <a:prstGeom prst="rect">
            <a:avLst/>
          </a:prstGeom>
          <a:noFill/>
        </p:spPr>
        <p:txBody>
          <a:bodyPr wrap="none" rtlCol="0">
            <a:spAutoFit/>
          </a:bodyPr>
          <a:lstStyle/>
          <a:p>
            <a:r>
              <a:rPr lang="en-US" dirty="0" smtClean="0">
                <a:solidFill>
                  <a:schemeClr val="bg1"/>
                </a:solidFill>
              </a:rPr>
              <a:t>Attack Sortie</a:t>
            </a:r>
            <a:endParaRPr lang="en-US" dirty="0">
              <a:solidFill>
                <a:schemeClr val="bg1"/>
              </a:solidFill>
            </a:endParaRPr>
          </a:p>
        </p:txBody>
      </p:sp>
      <p:sp>
        <p:nvSpPr>
          <p:cNvPr id="8" name="TextBox 7"/>
          <p:cNvSpPr txBox="1"/>
          <p:nvPr/>
        </p:nvSpPr>
        <p:spPr>
          <a:xfrm>
            <a:off x="5063763" y="1907772"/>
            <a:ext cx="1672317" cy="646331"/>
          </a:xfrm>
          <a:prstGeom prst="rect">
            <a:avLst/>
          </a:prstGeom>
          <a:noFill/>
        </p:spPr>
        <p:txBody>
          <a:bodyPr wrap="none" rtlCol="0">
            <a:spAutoFit/>
          </a:bodyPr>
          <a:lstStyle/>
          <a:p>
            <a:r>
              <a:rPr lang="en-US" dirty="0" smtClean="0">
                <a:solidFill>
                  <a:schemeClr val="bg1"/>
                </a:solidFill>
              </a:rPr>
              <a:t>Amorites</a:t>
            </a:r>
          </a:p>
          <a:p>
            <a:r>
              <a:rPr lang="en-US" dirty="0" smtClean="0">
                <a:solidFill>
                  <a:schemeClr val="bg1"/>
                </a:solidFill>
              </a:rPr>
              <a:t>Unite to Attack</a:t>
            </a:r>
            <a:endParaRPr lang="en-US" dirty="0">
              <a:solidFill>
                <a:schemeClr val="bg1"/>
              </a:solidFill>
            </a:endParaRPr>
          </a:p>
        </p:txBody>
      </p:sp>
    </p:spTree>
    <p:extLst>
      <p:ext uri="{BB962C8B-B14F-4D97-AF65-F5344CB8AC3E}">
        <p14:creationId xmlns:p14="http://schemas.microsoft.com/office/powerpoint/2010/main" val="31771707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114" y="400824"/>
            <a:ext cx="3561886" cy="952500"/>
          </a:xfrm>
        </p:spPr>
        <p:txBody>
          <a:bodyPr/>
          <a:lstStyle/>
          <a:p>
            <a:r>
              <a:rPr lang="en-US" dirty="0" smtClean="0"/>
              <a:t>Build a Ramp</a:t>
            </a:r>
            <a:endParaRPr lang="en-US" dirty="0"/>
          </a:p>
        </p:txBody>
      </p:sp>
      <p:sp>
        <p:nvSpPr>
          <p:cNvPr id="3" name="Slide Number Placeholder 2"/>
          <p:cNvSpPr>
            <a:spLocks noGrp="1"/>
          </p:cNvSpPr>
          <p:nvPr>
            <p:ph type="sldNum" sz="quarter" idx="10"/>
          </p:nvPr>
        </p:nvSpPr>
        <p:spPr/>
        <p:txBody>
          <a:bodyPr/>
          <a:lstStyle/>
          <a:p>
            <a:fld id="{CB15D52B-B627-4E57-AA1E-92CEBDD567FC}" type="slidenum">
              <a:rPr lang="en-US" altLang="en-US" smtClean="0"/>
              <a:pPr/>
              <a:t>12</a:t>
            </a:fld>
            <a:endParaRPr lang="en-US" alt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34" y="1353350"/>
            <a:ext cx="4550266" cy="252067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613686"/>
            <a:ext cx="4572000" cy="2553009"/>
          </a:xfrm>
          <a:prstGeom prst="rect">
            <a:avLst/>
          </a:prstGeom>
        </p:spPr>
      </p:pic>
      <p:sp>
        <p:nvSpPr>
          <p:cNvPr id="7" name="Title 1"/>
          <p:cNvSpPr txBox="1">
            <a:spLocks/>
          </p:cNvSpPr>
          <p:nvPr/>
        </p:nvSpPr>
        <p:spPr bwMode="auto">
          <a:xfrm>
            <a:off x="5234642" y="1531632"/>
            <a:ext cx="3561886"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smtClean="0"/>
              <a:t>Drop Stones on Your Head</a:t>
            </a:r>
            <a:endParaRPr lang="en-US" dirty="0"/>
          </a:p>
        </p:txBody>
      </p:sp>
    </p:spTree>
    <p:extLst>
      <p:ext uri="{BB962C8B-B14F-4D97-AF65-F5344CB8AC3E}">
        <p14:creationId xmlns:p14="http://schemas.microsoft.com/office/powerpoint/2010/main" val="6285657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 y="1012031"/>
            <a:ext cx="9144001" cy="4225766"/>
          </a:xfrm>
          <a:prstGeom prst="rect">
            <a:avLst/>
          </a:prstGeom>
        </p:spPr>
      </p:pic>
      <p:sp>
        <p:nvSpPr>
          <p:cNvPr id="2" name="Title 1"/>
          <p:cNvSpPr>
            <a:spLocks noGrp="1"/>
          </p:cNvSpPr>
          <p:nvPr>
            <p:ph type="title"/>
          </p:nvPr>
        </p:nvSpPr>
        <p:spPr/>
        <p:txBody>
          <a:bodyPr/>
          <a:lstStyle/>
          <a:p>
            <a:r>
              <a:rPr lang="en-US" dirty="0"/>
              <a:t>Commander of the Lord’s Army</a:t>
            </a:r>
          </a:p>
        </p:txBody>
      </p:sp>
      <p:sp>
        <p:nvSpPr>
          <p:cNvPr id="3" name="Slide Number Placeholder 2"/>
          <p:cNvSpPr>
            <a:spLocks noGrp="1"/>
          </p:cNvSpPr>
          <p:nvPr>
            <p:ph type="sldNum" sz="quarter" idx="10"/>
          </p:nvPr>
        </p:nvSpPr>
        <p:spPr/>
        <p:txBody>
          <a:bodyPr/>
          <a:lstStyle/>
          <a:p>
            <a:fld id="{CB15D52B-B627-4E57-AA1E-92CEBDD567FC}" type="slidenum">
              <a:rPr lang="en-US" altLang="en-US" smtClean="0"/>
              <a:pPr/>
              <a:t>13</a:t>
            </a:fld>
            <a:endParaRPr lang="en-US" altLang="en-US"/>
          </a:p>
        </p:txBody>
      </p:sp>
      <p:sp>
        <p:nvSpPr>
          <p:cNvPr id="4" name="AutoShape 2" descr="http://markswayze.com/wp-content/uploads/2014/09/holyground.jpg"/>
          <p:cNvSpPr>
            <a:spLocks noChangeAspect="1" noChangeArrowheads="1"/>
          </p:cNvSpPr>
          <p:nvPr/>
        </p:nvSpPr>
        <p:spPr bwMode="auto">
          <a:xfrm>
            <a:off x="63500" y="-136525"/>
            <a:ext cx="6800850" cy="9067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5" descr="http://blog.hillsbiblechurch.org/wp-content/uploads/2012/07/Fotolia_3422603_M-1024x68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60961" y="1255871"/>
            <a:ext cx="9144001" cy="4225766"/>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4940" y="3826063"/>
            <a:ext cx="8928100" cy="1323439"/>
          </a:xfrm>
          <a:prstGeom prst="rect">
            <a:avLst/>
          </a:prstGeom>
          <a:noFill/>
        </p:spPr>
        <p:txBody>
          <a:bodyPr wrap="square" rtlCol="0">
            <a:spAutoFit/>
          </a:bodyPr>
          <a:lstStyle/>
          <a:p>
            <a:r>
              <a:rPr lang="en-US" sz="2000" b="1" dirty="0" smtClean="0"/>
              <a:t>Joshua </a:t>
            </a:r>
            <a:r>
              <a:rPr lang="en-US" sz="2000" b="1" dirty="0"/>
              <a:t>5:13-15(ESV) </a:t>
            </a:r>
            <a:r>
              <a:rPr lang="en-US" sz="2000" dirty="0"/>
              <a:t/>
            </a:r>
            <a:br>
              <a:rPr lang="en-US" sz="2000" dirty="0"/>
            </a:br>
            <a:r>
              <a:rPr lang="en-US" sz="2000" baseline="30000" dirty="0"/>
              <a:t>13</a:t>
            </a:r>
            <a:r>
              <a:rPr lang="en-US" sz="2000" dirty="0"/>
              <a:t>When Joshua was by Jericho, he lifted up his eyes and looked, and behold, a man was standing before him with his drawn sword in his hand. And Joshua went to him and said to him, “Are you for us, or for our adversaries?”  </a:t>
            </a:r>
            <a:endParaRPr lang="en-US" sz="2000" dirty="0" smtClean="0"/>
          </a:p>
        </p:txBody>
      </p:sp>
    </p:spTree>
    <p:extLst>
      <p:ext uri="{BB962C8B-B14F-4D97-AF65-F5344CB8AC3E}">
        <p14:creationId xmlns:p14="http://schemas.microsoft.com/office/powerpoint/2010/main" val="25272841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Commander of the Lord’s Army</a:t>
            </a:r>
          </a:p>
        </p:txBody>
      </p:sp>
      <p:sp>
        <p:nvSpPr>
          <p:cNvPr id="3" name="Slide Number Placeholder 2"/>
          <p:cNvSpPr>
            <a:spLocks noGrp="1"/>
          </p:cNvSpPr>
          <p:nvPr>
            <p:ph type="sldNum" sz="quarter" idx="10"/>
          </p:nvPr>
        </p:nvSpPr>
        <p:spPr/>
        <p:txBody>
          <a:bodyPr/>
          <a:lstStyle/>
          <a:p>
            <a:fld id="{CB15D52B-B627-4E57-AA1E-92CEBDD567FC}" type="slidenum">
              <a:rPr lang="en-US" altLang="en-US" smtClean="0"/>
              <a:pPr/>
              <a:t>14</a:t>
            </a:fld>
            <a:endParaRPr lang="en-US" altLang="en-US"/>
          </a:p>
        </p:txBody>
      </p:sp>
      <p:sp>
        <p:nvSpPr>
          <p:cNvPr id="4" name="AutoShape 2" descr="http://markswayze.com/wp-content/uploads/2014/09/holyground.jpg"/>
          <p:cNvSpPr>
            <a:spLocks noChangeAspect="1" noChangeArrowheads="1"/>
          </p:cNvSpPr>
          <p:nvPr/>
        </p:nvSpPr>
        <p:spPr bwMode="auto">
          <a:xfrm>
            <a:off x="63500" y="-136525"/>
            <a:ext cx="6800850" cy="9067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 y="1012031"/>
            <a:ext cx="9144001" cy="4225766"/>
          </a:xfrm>
          <a:prstGeom prst="rect">
            <a:avLst/>
          </a:prstGeom>
        </p:spPr>
      </p:pic>
      <p:sp>
        <p:nvSpPr>
          <p:cNvPr id="7" name="Rectangle 6"/>
          <p:cNvSpPr/>
          <p:nvPr/>
        </p:nvSpPr>
        <p:spPr>
          <a:xfrm>
            <a:off x="12" y="1012031"/>
            <a:ext cx="9144001" cy="4225766"/>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80416" y="3273990"/>
            <a:ext cx="8607552" cy="1938992"/>
          </a:xfrm>
          <a:prstGeom prst="rect">
            <a:avLst/>
          </a:prstGeom>
          <a:noFill/>
        </p:spPr>
        <p:txBody>
          <a:bodyPr wrap="square" rtlCol="0">
            <a:spAutoFit/>
          </a:bodyPr>
          <a:lstStyle/>
          <a:p>
            <a:r>
              <a:rPr lang="en-US" sz="2000" b="1" dirty="0" smtClean="0">
                <a:solidFill>
                  <a:prstClr val="black"/>
                </a:solidFill>
              </a:rPr>
              <a:t>Joshua </a:t>
            </a:r>
            <a:r>
              <a:rPr lang="en-US" sz="2000" b="1" dirty="0" smtClean="0">
                <a:solidFill>
                  <a:prstClr val="black"/>
                </a:solidFill>
              </a:rPr>
              <a:t>5:14-15(ESV</a:t>
            </a:r>
            <a:r>
              <a:rPr lang="en-US" sz="2000" b="1" dirty="0">
                <a:solidFill>
                  <a:prstClr val="black"/>
                </a:solidFill>
              </a:rPr>
              <a:t>) </a:t>
            </a:r>
            <a:r>
              <a:rPr lang="en-US" sz="2000" b="1" dirty="0" smtClean="0">
                <a:solidFill>
                  <a:prstClr val="black"/>
                </a:solidFill>
              </a:rPr>
              <a:t> </a:t>
            </a:r>
            <a:r>
              <a:rPr lang="en-US" sz="2000" baseline="30000" dirty="0" smtClean="0">
                <a:solidFill>
                  <a:prstClr val="black"/>
                </a:solidFill>
              </a:rPr>
              <a:t>14</a:t>
            </a:r>
            <a:r>
              <a:rPr lang="en-US" sz="2000" dirty="0" smtClean="0">
                <a:solidFill>
                  <a:prstClr val="black"/>
                </a:solidFill>
              </a:rPr>
              <a:t>And </a:t>
            </a:r>
            <a:r>
              <a:rPr lang="en-US" sz="2000" dirty="0">
                <a:solidFill>
                  <a:prstClr val="black"/>
                </a:solidFill>
              </a:rPr>
              <a:t>he said, “No; but I am the commander of the army of the Lord. Now I have come.” </a:t>
            </a:r>
            <a:endParaRPr lang="en-US" sz="2000" dirty="0" smtClean="0">
              <a:solidFill>
                <a:prstClr val="black"/>
              </a:solidFill>
            </a:endParaRPr>
          </a:p>
          <a:p>
            <a:r>
              <a:rPr lang="en-US" sz="2000" dirty="0" smtClean="0">
                <a:solidFill>
                  <a:prstClr val="black"/>
                </a:solidFill>
              </a:rPr>
              <a:t>And </a:t>
            </a:r>
            <a:r>
              <a:rPr lang="en-US" sz="2000" dirty="0">
                <a:solidFill>
                  <a:prstClr val="black"/>
                </a:solidFill>
              </a:rPr>
              <a:t>Joshua fell on his face to the earth and worshiped and said to him, “What does my lord say to his servant?”  </a:t>
            </a:r>
            <a:r>
              <a:rPr lang="en-US" sz="2000" baseline="30000" dirty="0" smtClean="0">
                <a:solidFill>
                  <a:prstClr val="black"/>
                </a:solidFill>
              </a:rPr>
              <a:t>15</a:t>
            </a:r>
            <a:r>
              <a:rPr lang="en-US" sz="2000" dirty="0" smtClean="0">
                <a:solidFill>
                  <a:prstClr val="black"/>
                </a:solidFill>
              </a:rPr>
              <a:t>And </a:t>
            </a:r>
            <a:r>
              <a:rPr lang="en-US" sz="2000" dirty="0">
                <a:solidFill>
                  <a:prstClr val="black"/>
                </a:solidFill>
              </a:rPr>
              <a:t>the commander of the Lord’s army said to Joshua, “Take off your sandals from your feet, for the place where you are standing is holy.” And Joshua did so. </a:t>
            </a:r>
          </a:p>
        </p:txBody>
      </p:sp>
    </p:spTree>
    <p:extLst>
      <p:ext uri="{BB962C8B-B14F-4D97-AF65-F5344CB8AC3E}">
        <p14:creationId xmlns:p14="http://schemas.microsoft.com/office/powerpoint/2010/main" val="11577921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1957" y="0"/>
            <a:ext cx="7676707" cy="952500"/>
          </a:xfrm>
        </p:spPr>
        <p:txBody>
          <a:bodyPr/>
          <a:lstStyle/>
          <a:p>
            <a:r>
              <a:rPr lang="en-US" dirty="0" smtClean="0"/>
              <a:t>Holy Ground</a:t>
            </a:r>
            <a:endParaRPr lang="en-US" dirty="0"/>
          </a:p>
        </p:txBody>
      </p:sp>
      <p:sp>
        <p:nvSpPr>
          <p:cNvPr id="3" name="Slide Number Placeholder 2"/>
          <p:cNvSpPr>
            <a:spLocks noGrp="1"/>
          </p:cNvSpPr>
          <p:nvPr>
            <p:ph type="sldNum" sz="quarter" idx="10"/>
          </p:nvPr>
        </p:nvSpPr>
        <p:spPr/>
        <p:txBody>
          <a:bodyPr/>
          <a:lstStyle/>
          <a:p>
            <a:fld id="{CB15D52B-B627-4E57-AA1E-92CEBDD567FC}" type="slidenum">
              <a:rPr lang="en-US" altLang="en-US" smtClean="0"/>
              <a:pPr/>
              <a:t>15</a:t>
            </a:fld>
            <a:endParaRPr lang="en-US" altLang="en-US"/>
          </a:p>
        </p:txBody>
      </p:sp>
      <p:sp>
        <p:nvSpPr>
          <p:cNvPr id="4" name="TextBox 3"/>
          <p:cNvSpPr txBox="1"/>
          <p:nvPr/>
        </p:nvSpPr>
        <p:spPr>
          <a:xfrm>
            <a:off x="1081861" y="787154"/>
            <a:ext cx="2505814" cy="646331"/>
          </a:xfrm>
          <a:prstGeom prst="rect">
            <a:avLst/>
          </a:prstGeom>
          <a:noFill/>
        </p:spPr>
        <p:txBody>
          <a:bodyPr wrap="none" rtlCol="0">
            <a:spAutoFit/>
          </a:bodyPr>
          <a:lstStyle/>
          <a:p>
            <a:r>
              <a:rPr lang="en-US" dirty="0" smtClean="0"/>
              <a:t>Moses – Burning Bush</a:t>
            </a:r>
          </a:p>
          <a:p>
            <a:r>
              <a:rPr lang="en-US" dirty="0" smtClean="0"/>
              <a:t>Exodus 3</a:t>
            </a:r>
            <a:endParaRPr lang="en-US" dirty="0"/>
          </a:p>
        </p:txBody>
      </p:sp>
      <p:sp>
        <p:nvSpPr>
          <p:cNvPr id="5" name="TextBox 4"/>
          <p:cNvSpPr txBox="1"/>
          <p:nvPr/>
        </p:nvSpPr>
        <p:spPr>
          <a:xfrm>
            <a:off x="4572000" y="787154"/>
            <a:ext cx="4374018" cy="646331"/>
          </a:xfrm>
          <a:prstGeom prst="rect">
            <a:avLst/>
          </a:prstGeom>
          <a:noFill/>
        </p:spPr>
        <p:txBody>
          <a:bodyPr wrap="none" rtlCol="0">
            <a:spAutoFit/>
          </a:bodyPr>
          <a:lstStyle/>
          <a:p>
            <a:r>
              <a:rPr lang="en-US" dirty="0" smtClean="0"/>
              <a:t>Joshua – Commander of the Lord’s Army</a:t>
            </a:r>
          </a:p>
          <a:p>
            <a:r>
              <a:rPr lang="en-US" dirty="0" smtClean="0"/>
              <a:t>Joshua 5</a:t>
            </a:r>
            <a:endParaRPr lang="en-US" dirty="0"/>
          </a:p>
        </p:txBody>
      </p:sp>
      <p:sp>
        <p:nvSpPr>
          <p:cNvPr id="6" name="TextBox 5"/>
          <p:cNvSpPr txBox="1"/>
          <p:nvPr/>
        </p:nvSpPr>
        <p:spPr>
          <a:xfrm>
            <a:off x="438912" y="1433453"/>
            <a:ext cx="4047744" cy="923330"/>
          </a:xfrm>
          <a:prstGeom prst="rect">
            <a:avLst/>
          </a:prstGeom>
          <a:noFill/>
        </p:spPr>
        <p:txBody>
          <a:bodyPr wrap="square" rtlCol="0">
            <a:spAutoFit/>
          </a:bodyPr>
          <a:lstStyle/>
          <a:p>
            <a:r>
              <a:rPr lang="en-US" baseline="30000" dirty="0"/>
              <a:t>2</a:t>
            </a:r>
            <a:r>
              <a:rPr lang="en-US" dirty="0"/>
              <a:t>And </a:t>
            </a:r>
            <a:r>
              <a:rPr lang="en-US" b="1" u="sng" dirty="0"/>
              <a:t>the angel of the Lord appeared to him in a flame of fire out </a:t>
            </a:r>
            <a:r>
              <a:rPr lang="en-US" dirty="0"/>
              <a:t>of the midst of a bush.</a:t>
            </a:r>
          </a:p>
        </p:txBody>
      </p:sp>
      <p:sp>
        <p:nvSpPr>
          <p:cNvPr id="7" name="TextBox 6"/>
          <p:cNvSpPr txBox="1"/>
          <p:nvPr/>
        </p:nvSpPr>
        <p:spPr>
          <a:xfrm>
            <a:off x="353568" y="2455190"/>
            <a:ext cx="4047744" cy="1200329"/>
          </a:xfrm>
          <a:prstGeom prst="rect">
            <a:avLst/>
          </a:prstGeom>
          <a:noFill/>
        </p:spPr>
        <p:txBody>
          <a:bodyPr wrap="square" rtlCol="0">
            <a:spAutoFit/>
          </a:bodyPr>
          <a:lstStyle/>
          <a:p>
            <a:r>
              <a:rPr lang="en-US" baseline="30000" dirty="0"/>
              <a:t>4</a:t>
            </a:r>
            <a:r>
              <a:rPr lang="en-US" dirty="0"/>
              <a:t>When </a:t>
            </a:r>
            <a:r>
              <a:rPr lang="en-US" b="1" u="sng" dirty="0"/>
              <a:t>the Lord saw </a:t>
            </a:r>
            <a:r>
              <a:rPr lang="en-US" dirty="0"/>
              <a:t>that he turned aside to see, God called to him out of the bush, “Moses, Moses!” And he said, “Here I am.” </a:t>
            </a:r>
          </a:p>
        </p:txBody>
      </p:sp>
      <p:sp>
        <p:nvSpPr>
          <p:cNvPr id="8" name="TextBox 7"/>
          <p:cNvSpPr txBox="1"/>
          <p:nvPr/>
        </p:nvSpPr>
        <p:spPr>
          <a:xfrm>
            <a:off x="438912" y="3933828"/>
            <a:ext cx="3962400" cy="1200329"/>
          </a:xfrm>
          <a:prstGeom prst="rect">
            <a:avLst/>
          </a:prstGeom>
          <a:noFill/>
        </p:spPr>
        <p:txBody>
          <a:bodyPr wrap="square" rtlCol="0">
            <a:spAutoFit/>
          </a:bodyPr>
          <a:lstStyle/>
          <a:p>
            <a:r>
              <a:rPr lang="en-US" baseline="30000" dirty="0"/>
              <a:t>5</a:t>
            </a:r>
            <a:r>
              <a:rPr lang="en-US" dirty="0"/>
              <a:t>Then he said, “Do not come near; take your sandals off your feet, for the place on which you are standing is holy ground</a:t>
            </a:r>
          </a:p>
        </p:txBody>
      </p:sp>
      <p:sp>
        <p:nvSpPr>
          <p:cNvPr id="9" name="TextBox 8"/>
          <p:cNvSpPr txBox="1"/>
          <p:nvPr/>
        </p:nvSpPr>
        <p:spPr>
          <a:xfrm>
            <a:off x="-3462528" y="6193536"/>
            <a:ext cx="5925312" cy="923330"/>
          </a:xfrm>
          <a:prstGeom prst="rect">
            <a:avLst/>
          </a:prstGeom>
          <a:noFill/>
        </p:spPr>
        <p:txBody>
          <a:bodyPr wrap="square" rtlCol="0">
            <a:spAutoFit/>
          </a:bodyPr>
          <a:lstStyle/>
          <a:p>
            <a:r>
              <a:rPr lang="en-US" baseline="30000" dirty="0"/>
              <a:t>6</a:t>
            </a:r>
            <a:r>
              <a:rPr lang="en-US" dirty="0"/>
              <a:t>And he said, “I am the God of your father, the God of Abraham, the God of Isaac, and the God of Jacob.” And Moses hid his face, for he was afraid to look at God.</a:t>
            </a:r>
          </a:p>
        </p:txBody>
      </p:sp>
      <p:sp>
        <p:nvSpPr>
          <p:cNvPr id="10" name="TextBox 9"/>
          <p:cNvSpPr txBox="1"/>
          <p:nvPr/>
        </p:nvSpPr>
        <p:spPr>
          <a:xfrm>
            <a:off x="4572000" y="1433479"/>
            <a:ext cx="4374018" cy="1200329"/>
          </a:xfrm>
          <a:prstGeom prst="rect">
            <a:avLst/>
          </a:prstGeom>
          <a:noFill/>
        </p:spPr>
        <p:txBody>
          <a:bodyPr wrap="square" rtlCol="0">
            <a:spAutoFit/>
          </a:bodyPr>
          <a:lstStyle/>
          <a:p>
            <a:r>
              <a:rPr lang="en-US" baseline="30000" dirty="0"/>
              <a:t>13</a:t>
            </a:r>
            <a:r>
              <a:rPr lang="en-US" dirty="0"/>
              <a:t>When Joshua was by Jericho, he lifted up his eyes and looked, and behold, a man was standing before him with his drawn sword in his </a:t>
            </a:r>
            <a:r>
              <a:rPr lang="en-US" dirty="0" smtClean="0"/>
              <a:t>hand…</a:t>
            </a:r>
            <a:endParaRPr lang="en-US" dirty="0"/>
          </a:p>
        </p:txBody>
      </p:sp>
      <p:sp>
        <p:nvSpPr>
          <p:cNvPr id="11" name="TextBox 10"/>
          <p:cNvSpPr txBox="1"/>
          <p:nvPr/>
        </p:nvSpPr>
        <p:spPr>
          <a:xfrm>
            <a:off x="4572000" y="2601494"/>
            <a:ext cx="4486656" cy="1200329"/>
          </a:xfrm>
          <a:prstGeom prst="rect">
            <a:avLst/>
          </a:prstGeom>
          <a:noFill/>
        </p:spPr>
        <p:txBody>
          <a:bodyPr wrap="square" rtlCol="0">
            <a:spAutoFit/>
          </a:bodyPr>
          <a:lstStyle/>
          <a:p>
            <a:r>
              <a:rPr lang="en-US" baseline="30000" dirty="0"/>
              <a:t>14</a:t>
            </a:r>
            <a:r>
              <a:rPr lang="en-US" dirty="0"/>
              <a:t>And he said, “No; but I am the commander of the army of the Lord. Now I have come.” And Joshua fell on his face to the earth an</a:t>
            </a:r>
            <a:r>
              <a:rPr lang="en-US" b="1" u="sng" dirty="0"/>
              <a:t>d </a:t>
            </a:r>
            <a:r>
              <a:rPr lang="en-US" b="1" u="sng" dirty="0" smtClean="0"/>
              <a:t>worshiped…</a:t>
            </a:r>
            <a:endParaRPr lang="en-US" b="1" u="sng" dirty="0"/>
          </a:p>
        </p:txBody>
      </p:sp>
      <p:sp>
        <p:nvSpPr>
          <p:cNvPr id="12" name="TextBox 11"/>
          <p:cNvSpPr txBox="1"/>
          <p:nvPr/>
        </p:nvSpPr>
        <p:spPr>
          <a:xfrm>
            <a:off x="4572000" y="3933828"/>
            <a:ext cx="4486656" cy="1200329"/>
          </a:xfrm>
          <a:prstGeom prst="rect">
            <a:avLst/>
          </a:prstGeom>
          <a:noFill/>
        </p:spPr>
        <p:txBody>
          <a:bodyPr wrap="square" rtlCol="0">
            <a:spAutoFit/>
          </a:bodyPr>
          <a:lstStyle/>
          <a:p>
            <a:r>
              <a:rPr lang="en-US" baseline="30000" dirty="0"/>
              <a:t>15</a:t>
            </a:r>
            <a:r>
              <a:rPr lang="en-US" dirty="0"/>
              <a:t>And the commander of the Lord’s army said to Joshua, “Take off your sandals from your feet, for the place where you are standing is holy.” And Joshua did so.</a:t>
            </a:r>
          </a:p>
        </p:txBody>
      </p:sp>
      <p:cxnSp>
        <p:nvCxnSpPr>
          <p:cNvPr id="14" name="Straight Connector 13"/>
          <p:cNvCxnSpPr/>
          <p:nvPr/>
        </p:nvCxnSpPr>
        <p:spPr>
          <a:xfrm>
            <a:off x="134112" y="3813989"/>
            <a:ext cx="8973312" cy="0"/>
          </a:xfrm>
          <a:prstGeom prst="line">
            <a:avLst/>
          </a:prstGeom>
          <a:ln w="73025" cmpd="thickThi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37598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Deut</a:t>
            </a:r>
            <a:r>
              <a:rPr lang="en-US" dirty="0" smtClean="0"/>
              <a:t> 31:3-6</a:t>
            </a:r>
            <a:endParaRPr lang="en-US" dirty="0"/>
          </a:p>
        </p:txBody>
      </p:sp>
      <p:sp>
        <p:nvSpPr>
          <p:cNvPr id="3" name="Slide Number Placeholder 2"/>
          <p:cNvSpPr>
            <a:spLocks noGrp="1"/>
          </p:cNvSpPr>
          <p:nvPr>
            <p:ph type="sldNum" sz="quarter" idx="10"/>
          </p:nvPr>
        </p:nvSpPr>
        <p:spPr/>
        <p:txBody>
          <a:bodyPr/>
          <a:lstStyle/>
          <a:p>
            <a:fld id="{CB15D52B-B627-4E57-AA1E-92CEBDD567FC}" type="slidenum">
              <a:rPr lang="en-US" altLang="en-US" smtClean="0"/>
              <a:pPr/>
              <a:t>16</a:t>
            </a:fld>
            <a:endParaRPr lang="en-US" altLang="en-US"/>
          </a:p>
        </p:txBody>
      </p:sp>
      <p:pic>
        <p:nvPicPr>
          <p:cNvPr id="3074" name="Picture 2" descr="http://www.biblevisuals.org/images/look_inside_bvi/visualized_bible/OT/OT14_illustrations/OT14_P15_illustra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22" y="1594739"/>
            <a:ext cx="1571625" cy="2095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80032" y="1011936"/>
            <a:ext cx="6973824" cy="3970318"/>
          </a:xfrm>
          <a:prstGeom prst="rect">
            <a:avLst/>
          </a:prstGeom>
          <a:noFill/>
        </p:spPr>
        <p:txBody>
          <a:bodyPr wrap="square" rtlCol="0">
            <a:spAutoFit/>
          </a:bodyPr>
          <a:lstStyle/>
          <a:p>
            <a:r>
              <a:rPr lang="en-US" b="1" dirty="0" smtClean="0"/>
              <a:t>Deuteronomy </a:t>
            </a:r>
            <a:r>
              <a:rPr lang="en-US" b="1" dirty="0"/>
              <a:t>31:3-6(ESV) </a:t>
            </a:r>
            <a:r>
              <a:rPr lang="en-US" dirty="0"/>
              <a:t/>
            </a:r>
            <a:br>
              <a:rPr lang="en-US" dirty="0"/>
            </a:br>
            <a:r>
              <a:rPr lang="en-US" b="1" u="sng" baseline="30000" dirty="0"/>
              <a:t>3</a:t>
            </a:r>
            <a:r>
              <a:rPr lang="en-US" b="1" u="sng" dirty="0"/>
              <a:t>The Lord your God himself will go over before you. </a:t>
            </a:r>
            <a:endParaRPr lang="en-US" b="1" u="sng" dirty="0" smtClean="0"/>
          </a:p>
          <a:p>
            <a:r>
              <a:rPr lang="en-US" dirty="0" smtClean="0"/>
              <a:t>He </a:t>
            </a:r>
            <a:r>
              <a:rPr lang="en-US" dirty="0"/>
              <a:t>will destroy these nations before you, so that you shall dispossess them, and Joshua will go over at your head, as the Lord has spoken.  </a:t>
            </a:r>
            <a:br>
              <a:rPr lang="en-US" dirty="0"/>
            </a:br>
            <a:r>
              <a:rPr lang="en-US" b="1" u="sng" baseline="30000" dirty="0"/>
              <a:t>4</a:t>
            </a:r>
            <a:r>
              <a:rPr lang="en-US" b="1" u="sng" dirty="0"/>
              <a:t>And the Lord will do to them as he did to </a:t>
            </a:r>
            <a:r>
              <a:rPr lang="en-US" b="1" u="sng" dirty="0" err="1"/>
              <a:t>Sihon</a:t>
            </a:r>
            <a:r>
              <a:rPr lang="en-US" b="1" u="sng" dirty="0"/>
              <a:t> and </a:t>
            </a:r>
            <a:r>
              <a:rPr lang="en-US" b="1" u="sng" dirty="0" err="1"/>
              <a:t>Og</a:t>
            </a:r>
            <a:r>
              <a:rPr lang="en-US" dirty="0"/>
              <a:t>, the kings of the Amorites, and to their land, when he destroyed them.  </a:t>
            </a:r>
            <a:br>
              <a:rPr lang="en-US" dirty="0"/>
            </a:br>
            <a:r>
              <a:rPr lang="en-US" b="1" u="sng" baseline="30000" dirty="0"/>
              <a:t>5</a:t>
            </a:r>
            <a:r>
              <a:rPr lang="en-US" b="1" u="sng" dirty="0"/>
              <a:t>And the Lord will give them over to you,</a:t>
            </a:r>
            <a:r>
              <a:rPr lang="en-US" dirty="0"/>
              <a:t> and you shall do to them according to the whole commandment that I have commanded you.  </a:t>
            </a:r>
            <a:endParaRPr lang="en-US" dirty="0" smtClean="0"/>
          </a:p>
          <a:p>
            <a:r>
              <a:rPr lang="en-US" dirty="0"/>
              <a:t/>
            </a:r>
            <a:br>
              <a:rPr lang="en-US" dirty="0"/>
            </a:br>
            <a:r>
              <a:rPr lang="en-US" baseline="30000" dirty="0"/>
              <a:t>6</a:t>
            </a:r>
            <a:r>
              <a:rPr lang="en-US" dirty="0"/>
              <a:t>Be strong and courageous. Do not fear or be in dread of them, for it is the Lord your God who goes with you. He will not leave you or forsake you.” </a:t>
            </a:r>
          </a:p>
        </p:txBody>
      </p:sp>
    </p:spTree>
    <p:extLst>
      <p:ext uri="{BB962C8B-B14F-4D97-AF65-F5344CB8AC3E}">
        <p14:creationId xmlns:p14="http://schemas.microsoft.com/office/powerpoint/2010/main" val="18053825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60" y="0"/>
            <a:ext cx="8473440" cy="952500"/>
          </a:xfrm>
        </p:spPr>
        <p:txBody>
          <a:bodyPr/>
          <a:lstStyle/>
          <a:p>
            <a:r>
              <a:rPr lang="en-US" sz="4000" dirty="0"/>
              <a:t>Commander of the Lord’s </a:t>
            </a:r>
            <a:r>
              <a:rPr lang="en-US" sz="4000" dirty="0" smtClean="0"/>
              <a:t>Army Plan </a:t>
            </a:r>
            <a:endParaRPr lang="en-US" sz="4000" dirty="0"/>
          </a:p>
        </p:txBody>
      </p:sp>
      <p:sp>
        <p:nvSpPr>
          <p:cNvPr id="3" name="Slide Number Placeholder 2"/>
          <p:cNvSpPr>
            <a:spLocks noGrp="1"/>
          </p:cNvSpPr>
          <p:nvPr>
            <p:ph type="sldNum" sz="quarter" idx="10"/>
          </p:nvPr>
        </p:nvSpPr>
        <p:spPr/>
        <p:txBody>
          <a:bodyPr/>
          <a:lstStyle/>
          <a:p>
            <a:fld id="{CB15D52B-B627-4E57-AA1E-92CEBDD567FC}" type="slidenum">
              <a:rPr lang="en-US" altLang="en-US" smtClean="0"/>
              <a:pPr/>
              <a:t>17</a:t>
            </a:fld>
            <a:endParaRPr lang="en-US" alt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84735"/>
            <a:ext cx="2791968" cy="333603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1968" y="1284731"/>
            <a:ext cx="2962844" cy="333603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68" r="9526"/>
          <a:stretch/>
        </p:blipFill>
        <p:spPr>
          <a:xfrm>
            <a:off x="5672152" y="1284732"/>
            <a:ext cx="3471873" cy="2494790"/>
          </a:xfrm>
          <a:prstGeom prst="rect">
            <a:avLst/>
          </a:prstGeom>
        </p:spPr>
      </p:pic>
    </p:spTree>
    <p:extLst>
      <p:ext uri="{BB962C8B-B14F-4D97-AF65-F5344CB8AC3E}">
        <p14:creationId xmlns:p14="http://schemas.microsoft.com/office/powerpoint/2010/main" val="391344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B15D52B-B627-4E57-AA1E-92CEBDD567FC}" type="slidenum">
              <a:rPr lang="en-US" altLang="en-US" smtClean="0"/>
              <a:pPr/>
              <a:t>18</a:t>
            </a:fld>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707" y="53340"/>
            <a:ext cx="7801875" cy="3177540"/>
          </a:xfrm>
          <a:prstGeom prst="rect">
            <a:avLst/>
          </a:prstGeom>
        </p:spPr>
      </p:pic>
      <p:sp>
        <p:nvSpPr>
          <p:cNvPr id="5" name="TextBox 4"/>
          <p:cNvSpPr txBox="1"/>
          <p:nvPr/>
        </p:nvSpPr>
        <p:spPr>
          <a:xfrm>
            <a:off x="1139697" y="3377184"/>
            <a:ext cx="7929636" cy="1754326"/>
          </a:xfrm>
          <a:prstGeom prst="rect">
            <a:avLst/>
          </a:prstGeom>
          <a:noFill/>
        </p:spPr>
        <p:txBody>
          <a:bodyPr wrap="square" rtlCol="0">
            <a:spAutoFit/>
          </a:bodyPr>
          <a:lstStyle/>
          <a:p>
            <a:r>
              <a:rPr lang="en-US" b="1" dirty="0" smtClean="0"/>
              <a:t>Hebrews </a:t>
            </a:r>
            <a:r>
              <a:rPr lang="en-US" b="1" dirty="0"/>
              <a:t>11:30-31(ESV) </a:t>
            </a:r>
            <a:r>
              <a:rPr lang="en-US" dirty="0"/>
              <a:t/>
            </a:r>
            <a:br>
              <a:rPr lang="en-US" dirty="0"/>
            </a:br>
            <a:r>
              <a:rPr lang="en-US" baseline="30000" dirty="0"/>
              <a:t>30</a:t>
            </a:r>
            <a:r>
              <a:rPr lang="en-US" dirty="0"/>
              <a:t>By faith the walls of Jericho fell down after they had been encircled for seven days.  </a:t>
            </a:r>
            <a:endParaRPr lang="en-US" dirty="0" smtClean="0"/>
          </a:p>
          <a:p>
            <a:r>
              <a:rPr lang="en-US" dirty="0"/>
              <a:t/>
            </a:r>
            <a:br>
              <a:rPr lang="en-US" dirty="0"/>
            </a:br>
            <a:r>
              <a:rPr lang="en-US" baseline="30000" dirty="0"/>
              <a:t>31</a:t>
            </a:r>
            <a:r>
              <a:rPr lang="en-US" dirty="0"/>
              <a:t>By faith Rahab the prostitute did not perish with those who were disobedient, because she had given a friendly welcome to the spies. </a:t>
            </a:r>
          </a:p>
        </p:txBody>
      </p:sp>
    </p:spTree>
    <p:extLst>
      <p:ext uri="{BB962C8B-B14F-4D97-AF65-F5344CB8AC3E}">
        <p14:creationId xmlns:p14="http://schemas.microsoft.com/office/powerpoint/2010/main" val="6517577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12_Joshua_Jericho.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0"/>
            <a:ext cx="9144000" cy="5715000"/>
          </a:xfrm>
          <a:prstGeom prst="rect">
            <a:avLst/>
          </a:prstGeom>
          <a:solidFill>
            <a:schemeClr val="bg1">
              <a:alpha val="6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1024128" y="890019"/>
            <a:ext cx="7400544" cy="4298613"/>
          </a:xfrm>
          <a:prstGeom prst="rect">
            <a:avLst/>
          </a:prstGeom>
          <a:noFill/>
        </p:spPr>
        <p:txBody>
          <a:bodyPr wrap="square" rtlCol="0">
            <a:spAutoFit/>
          </a:bodyPr>
          <a:lstStyle/>
          <a:p>
            <a:r>
              <a:rPr lang="en-US" sz="2000" b="1" dirty="0" smtClean="0">
                <a:solidFill>
                  <a:prstClr val="black"/>
                </a:solidFill>
              </a:rPr>
              <a:t>Joshua 6:16-17, 21(ESV</a:t>
            </a:r>
            <a:r>
              <a:rPr lang="en-US" sz="2000" b="1" dirty="0">
                <a:solidFill>
                  <a:prstClr val="black"/>
                </a:solidFill>
              </a:rPr>
              <a:t>) </a:t>
            </a:r>
            <a:r>
              <a:rPr lang="en-US" sz="2000" dirty="0">
                <a:solidFill>
                  <a:prstClr val="black"/>
                </a:solidFill>
              </a:rPr>
              <a:t/>
            </a:r>
            <a:br>
              <a:rPr lang="en-US" sz="2000" dirty="0">
                <a:solidFill>
                  <a:prstClr val="black"/>
                </a:solidFill>
              </a:rPr>
            </a:br>
            <a:r>
              <a:rPr lang="en-US" sz="2000" baseline="30000" dirty="0">
                <a:solidFill>
                  <a:prstClr val="black"/>
                </a:solidFill>
              </a:rPr>
              <a:t>16</a:t>
            </a:r>
            <a:r>
              <a:rPr lang="en-US" sz="2000" dirty="0">
                <a:solidFill>
                  <a:prstClr val="black"/>
                </a:solidFill>
              </a:rPr>
              <a:t>And at the seventh time, when the priests had blown the trumpets, Joshua said to the people, “Shout, for the Lord has given you the city.  </a:t>
            </a:r>
            <a:br>
              <a:rPr lang="en-US" sz="2000" dirty="0">
                <a:solidFill>
                  <a:prstClr val="black"/>
                </a:solidFill>
              </a:rPr>
            </a:br>
            <a:r>
              <a:rPr lang="en-US" sz="2000" baseline="30000" dirty="0">
                <a:solidFill>
                  <a:prstClr val="black"/>
                </a:solidFill>
              </a:rPr>
              <a:t>17</a:t>
            </a:r>
            <a:r>
              <a:rPr lang="en-US" sz="2000" dirty="0">
                <a:solidFill>
                  <a:prstClr val="black"/>
                </a:solidFill>
              </a:rPr>
              <a:t>And the city and all that is within it shall be devoted to the Lord for </a:t>
            </a:r>
            <a:r>
              <a:rPr lang="en-US" sz="2000" dirty="0" smtClean="0">
                <a:solidFill>
                  <a:prstClr val="black"/>
                </a:solidFill>
              </a:rPr>
              <a:t>destruction.</a:t>
            </a:r>
            <a:endParaRPr lang="en-US" sz="2000" baseline="30000" dirty="0">
              <a:solidFill>
                <a:prstClr val="black"/>
              </a:solidFill>
            </a:endParaRPr>
          </a:p>
          <a:p>
            <a:endParaRPr lang="en-US" sz="2000" baseline="30000" dirty="0" smtClean="0">
              <a:solidFill>
                <a:prstClr val="black"/>
              </a:solidFill>
            </a:endParaRPr>
          </a:p>
          <a:p>
            <a:r>
              <a:rPr lang="en-US" sz="2000" dirty="0" smtClean="0">
                <a:solidFill>
                  <a:prstClr val="black"/>
                </a:solidFill>
              </a:rPr>
              <a:t>Only </a:t>
            </a:r>
            <a:r>
              <a:rPr lang="en-US" sz="2000" dirty="0">
                <a:solidFill>
                  <a:prstClr val="black"/>
                </a:solidFill>
              </a:rPr>
              <a:t>Rahab the prostitute and all who are with her in her house shall live, because she hid the messengers whom we sent.  </a:t>
            </a:r>
            <a:endParaRPr lang="en-US" sz="2000" dirty="0" smtClean="0">
              <a:solidFill>
                <a:prstClr val="black"/>
              </a:solidFill>
            </a:endParaRPr>
          </a:p>
          <a:p>
            <a:endParaRPr lang="en-US" sz="2000" dirty="0">
              <a:solidFill>
                <a:prstClr val="black"/>
              </a:solidFill>
            </a:endParaRPr>
          </a:p>
          <a:p>
            <a:r>
              <a:rPr lang="en-US" sz="2000" dirty="0">
                <a:solidFill>
                  <a:prstClr val="black"/>
                </a:solidFill>
              </a:rPr>
              <a:t> </a:t>
            </a:r>
            <a:br>
              <a:rPr lang="en-US" sz="2000" dirty="0">
                <a:solidFill>
                  <a:prstClr val="black"/>
                </a:solidFill>
              </a:rPr>
            </a:br>
            <a:r>
              <a:rPr lang="en-US" sz="2000" baseline="30000" dirty="0">
                <a:solidFill>
                  <a:prstClr val="black"/>
                </a:solidFill>
              </a:rPr>
              <a:t>21</a:t>
            </a:r>
            <a:r>
              <a:rPr lang="en-US" sz="2000" dirty="0">
                <a:solidFill>
                  <a:prstClr val="black"/>
                </a:solidFill>
              </a:rPr>
              <a:t>Then they devoted all in the city to destruction, both men and women, young and old, oxen, sheep, and donkeys, with the edge of the sword.</a:t>
            </a:r>
          </a:p>
        </p:txBody>
      </p:sp>
    </p:spTree>
    <p:extLst>
      <p:ext uri="{BB962C8B-B14F-4D97-AF65-F5344CB8AC3E}">
        <p14:creationId xmlns:p14="http://schemas.microsoft.com/office/powerpoint/2010/main" val="18135026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457200" y="1053042"/>
            <a:ext cx="8229600" cy="3570208"/>
          </a:xfrm>
          <a:prstGeom prst="rect">
            <a:avLst/>
          </a:prstGeom>
          <a:noFill/>
          <a:ln w="9525">
            <a:noFill/>
            <a:miter lim="800000"/>
            <a:headEnd/>
            <a:tailEnd/>
          </a:ln>
        </p:spPr>
        <p:txBody>
          <a:bodyPr>
            <a:spAutoFit/>
          </a:bodyPr>
          <a:lstStyle/>
          <a:p>
            <a:pPr algn="ctr">
              <a:defRPr/>
            </a:pPr>
            <a:r>
              <a:rPr lang="en-US" sz="4000" b="1" dirty="0">
                <a:solidFill>
                  <a:prstClr val="black"/>
                </a:solidFill>
                <a:latin typeface="Calibri" pitchFamily="34" charset="0"/>
              </a:rPr>
              <a:t>Class Objectives</a:t>
            </a:r>
          </a:p>
          <a:p>
            <a:pPr algn="ctr">
              <a:defRPr/>
            </a:pPr>
            <a:endParaRPr lang="en-US" sz="1400" dirty="0">
              <a:solidFill>
                <a:prstClr val="black"/>
              </a:solidFill>
              <a:latin typeface="Calibri" pitchFamily="34" charset="0"/>
            </a:endParaRPr>
          </a:p>
          <a:p>
            <a:pPr>
              <a:defRPr/>
            </a:pPr>
            <a:r>
              <a:rPr lang="en-US" sz="1400" dirty="0">
                <a:solidFill>
                  <a:prstClr val="black"/>
                </a:solidFill>
              </a:rPr>
              <a:t> </a:t>
            </a:r>
          </a:p>
          <a:p>
            <a:pPr marL="342900" indent="-342900">
              <a:buFont typeface="+mj-lt"/>
              <a:buAutoNum type="arabicPeriod"/>
              <a:defRPr/>
            </a:pPr>
            <a:r>
              <a:rPr lang="en-US" sz="2400" dirty="0">
                <a:solidFill>
                  <a:prstClr val="black"/>
                </a:solidFill>
              </a:rPr>
              <a:t>Learn about God's fulfillment of the land promise.</a:t>
            </a:r>
          </a:p>
          <a:p>
            <a:pPr marL="342900" indent="-342900">
              <a:buFont typeface="+mj-lt"/>
              <a:buAutoNum type="arabicPeriod"/>
              <a:defRPr/>
            </a:pPr>
            <a:r>
              <a:rPr lang="en-US" sz="2400" dirty="0">
                <a:solidFill>
                  <a:prstClr val="black"/>
                </a:solidFill>
              </a:rPr>
              <a:t>Learn about Serving the Lord in the days of Joshua</a:t>
            </a:r>
          </a:p>
          <a:p>
            <a:pPr marL="342900" indent="-342900">
              <a:buFont typeface="+mj-lt"/>
              <a:buAutoNum type="arabicPeriod"/>
              <a:defRPr/>
            </a:pPr>
            <a:r>
              <a:rPr lang="en-US" sz="2400" dirty="0">
                <a:solidFill>
                  <a:prstClr val="black"/>
                </a:solidFill>
              </a:rPr>
              <a:t>Learn about the character of Joshua</a:t>
            </a:r>
          </a:p>
          <a:p>
            <a:pPr marL="342900" indent="-342900">
              <a:buFont typeface="+mj-lt"/>
              <a:buAutoNum type="arabicPeriod"/>
              <a:defRPr/>
            </a:pPr>
            <a:r>
              <a:rPr lang="en-US" sz="2400" dirty="0">
                <a:solidFill>
                  <a:prstClr val="black"/>
                </a:solidFill>
              </a:rPr>
              <a:t>Study the Geography &amp; Archaeology of the Conquest of Canaan</a:t>
            </a:r>
          </a:p>
          <a:p>
            <a:pPr marL="342900" indent="-342900">
              <a:buFont typeface="+mj-lt"/>
              <a:buAutoNum type="arabicPeriod"/>
              <a:defRPr/>
            </a:pPr>
            <a:r>
              <a:rPr lang="en-US" sz="2400" dirty="0">
                <a:solidFill>
                  <a:prstClr val="black"/>
                </a:solidFill>
              </a:rPr>
              <a:t>Be ready to give a defense of the Conquest of Canaan</a:t>
            </a:r>
          </a:p>
          <a:p>
            <a:pPr marL="342900" indent="-342900">
              <a:buFont typeface="+mj-lt"/>
              <a:buAutoNum type="arabicPeriod"/>
              <a:defRPr/>
            </a:pPr>
            <a:endParaRPr lang="en-US" sz="1400" dirty="0">
              <a:solidFill>
                <a:prstClr val="black"/>
              </a:solidFill>
              <a:latin typeface="Calibri" pitchFamily="34" charset="0"/>
            </a:endParaRPr>
          </a:p>
        </p:txBody>
      </p:sp>
      <p:sp>
        <p:nvSpPr>
          <p:cNvPr id="4" name="Slide Number Placeholder 3"/>
          <p:cNvSpPr>
            <a:spLocks noGrp="1"/>
          </p:cNvSpPr>
          <p:nvPr>
            <p:ph type="sldNum" sz="quarter" idx="10"/>
          </p:nvPr>
        </p:nvSpPr>
        <p:spPr/>
        <p:txBody>
          <a:bodyPr/>
          <a:lstStyle/>
          <a:p>
            <a:pPr>
              <a:defRPr/>
            </a:pPr>
            <a:fld id="{2B8A458C-294B-4318-AC35-4DD731B96790}" type="slidenum">
              <a:rPr lang="en-US">
                <a:solidFill>
                  <a:prstClr val="black">
                    <a:tint val="75000"/>
                  </a:prstClr>
                </a:solidFill>
              </a:rPr>
              <a:pPr>
                <a:defRPr/>
              </a:pPr>
              <a:t>2</a:t>
            </a:fld>
            <a:endParaRPr lang="en-US">
              <a:solidFill>
                <a:prstClr val="black">
                  <a:tint val="75000"/>
                </a:prstClr>
              </a:solidFill>
            </a:endParaRPr>
          </a:p>
        </p:txBody>
      </p:sp>
    </p:spTree>
    <p:extLst>
      <p:ext uri="{BB962C8B-B14F-4D97-AF65-F5344CB8AC3E}">
        <p14:creationId xmlns:p14="http://schemas.microsoft.com/office/powerpoint/2010/main" val="11414312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14_Joshua_Jericho.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0"/>
            <a:ext cx="9144000" cy="5715000"/>
          </a:xfrm>
          <a:prstGeom prst="rect">
            <a:avLst/>
          </a:prstGeom>
          <a:solidFill>
            <a:schemeClr val="bg1">
              <a:alpha val="6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292608" y="147525"/>
            <a:ext cx="8363712" cy="1015663"/>
          </a:xfrm>
          <a:prstGeom prst="rect">
            <a:avLst/>
          </a:prstGeom>
          <a:noFill/>
        </p:spPr>
        <p:txBody>
          <a:bodyPr wrap="square" rtlCol="0">
            <a:spAutoFit/>
          </a:bodyPr>
          <a:lstStyle/>
          <a:p>
            <a:r>
              <a:rPr lang="en-US" sz="2000" b="1" dirty="0">
                <a:solidFill>
                  <a:prstClr val="black"/>
                </a:solidFill>
              </a:rPr>
              <a:t>Joshua </a:t>
            </a:r>
            <a:r>
              <a:rPr lang="en-US" sz="2000" b="1" dirty="0" smtClean="0">
                <a:solidFill>
                  <a:prstClr val="black"/>
                </a:solidFill>
              </a:rPr>
              <a:t>6:16 (ESV</a:t>
            </a:r>
            <a:r>
              <a:rPr lang="en-US" sz="2000" b="1" dirty="0">
                <a:solidFill>
                  <a:prstClr val="black"/>
                </a:solidFill>
              </a:rPr>
              <a:t>) </a:t>
            </a:r>
            <a:r>
              <a:rPr lang="en-US" sz="2000" dirty="0">
                <a:solidFill>
                  <a:prstClr val="black"/>
                </a:solidFill>
              </a:rPr>
              <a:t/>
            </a:r>
            <a:br>
              <a:rPr lang="en-US" sz="2000" dirty="0">
                <a:solidFill>
                  <a:prstClr val="black"/>
                </a:solidFill>
              </a:rPr>
            </a:br>
            <a:r>
              <a:rPr lang="en-US" sz="2000" baseline="30000" dirty="0" smtClean="0">
                <a:solidFill>
                  <a:prstClr val="black"/>
                </a:solidFill>
              </a:rPr>
              <a:t>17</a:t>
            </a:r>
            <a:r>
              <a:rPr lang="en-US" sz="2000" dirty="0" smtClean="0">
                <a:solidFill>
                  <a:prstClr val="black"/>
                </a:solidFill>
              </a:rPr>
              <a:t>And </a:t>
            </a:r>
            <a:r>
              <a:rPr lang="en-US" sz="2000" dirty="0">
                <a:solidFill>
                  <a:prstClr val="black"/>
                </a:solidFill>
              </a:rPr>
              <a:t>the city and all that is within it shall be devoted to the Lord for destruction.</a:t>
            </a:r>
            <a:endParaRPr lang="en-US" sz="2000" baseline="30000" dirty="0">
              <a:solidFill>
                <a:prstClr val="black"/>
              </a:solidFill>
            </a:endParaRPr>
          </a:p>
        </p:txBody>
      </p:sp>
    </p:spTree>
    <p:extLst>
      <p:ext uri="{BB962C8B-B14F-4D97-AF65-F5344CB8AC3E}">
        <p14:creationId xmlns:p14="http://schemas.microsoft.com/office/powerpoint/2010/main" val="22969545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30787"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1"/>
            <a:ext cx="9144000" cy="5715000"/>
          </a:xfrm>
          <a:prstGeom prst="rect">
            <a:avLst/>
          </a:prstGeom>
          <a:solidFill>
            <a:schemeClr val="bg1">
              <a:alpha val="6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1316736" y="656906"/>
            <a:ext cx="7339584" cy="4401205"/>
          </a:xfrm>
          <a:prstGeom prst="rect">
            <a:avLst/>
          </a:prstGeom>
          <a:noFill/>
        </p:spPr>
        <p:txBody>
          <a:bodyPr wrap="square" rtlCol="0">
            <a:spAutoFit/>
          </a:bodyPr>
          <a:lstStyle/>
          <a:p>
            <a:r>
              <a:rPr lang="en-US" sz="2000" b="1" dirty="0" smtClean="0">
                <a:solidFill>
                  <a:prstClr val="black"/>
                </a:solidFill>
              </a:rPr>
              <a:t>Deuteronomy 7:23-26(ESV</a:t>
            </a:r>
            <a:r>
              <a:rPr lang="en-US" sz="2000" b="1" dirty="0">
                <a:solidFill>
                  <a:prstClr val="black"/>
                </a:solidFill>
              </a:rPr>
              <a:t>) </a:t>
            </a:r>
            <a:r>
              <a:rPr lang="en-US" sz="2000" dirty="0">
                <a:solidFill>
                  <a:prstClr val="black"/>
                </a:solidFill>
              </a:rPr>
              <a:t/>
            </a:r>
            <a:br>
              <a:rPr lang="en-US" sz="2000" dirty="0">
                <a:solidFill>
                  <a:prstClr val="black"/>
                </a:solidFill>
              </a:rPr>
            </a:br>
            <a:r>
              <a:rPr lang="en-US" sz="2000" baseline="30000" dirty="0" smtClean="0">
                <a:solidFill>
                  <a:prstClr val="black"/>
                </a:solidFill>
              </a:rPr>
              <a:t>23</a:t>
            </a:r>
            <a:r>
              <a:rPr lang="en-US" sz="2000" dirty="0" smtClean="0">
                <a:solidFill>
                  <a:prstClr val="black"/>
                </a:solidFill>
              </a:rPr>
              <a:t>But </a:t>
            </a:r>
            <a:r>
              <a:rPr lang="en-US" sz="2000" dirty="0">
                <a:solidFill>
                  <a:prstClr val="black"/>
                </a:solidFill>
              </a:rPr>
              <a:t>the Lord your God will give them over to you and throw them into great confusion, until they are destroyed.  </a:t>
            </a:r>
            <a:br>
              <a:rPr lang="en-US" sz="2000" dirty="0">
                <a:solidFill>
                  <a:prstClr val="black"/>
                </a:solidFill>
              </a:rPr>
            </a:br>
            <a:r>
              <a:rPr lang="en-US" sz="2000" baseline="30000" dirty="0">
                <a:solidFill>
                  <a:prstClr val="black"/>
                </a:solidFill>
              </a:rPr>
              <a:t>24</a:t>
            </a:r>
            <a:r>
              <a:rPr lang="en-US" sz="2000" dirty="0">
                <a:solidFill>
                  <a:prstClr val="black"/>
                </a:solidFill>
              </a:rPr>
              <a:t>And he will give their kings into your hand, and you shall make their name perish from under heaven. </a:t>
            </a:r>
            <a:endParaRPr lang="en-US" sz="2000" dirty="0" smtClean="0">
              <a:solidFill>
                <a:prstClr val="black"/>
              </a:solidFill>
            </a:endParaRPr>
          </a:p>
          <a:p>
            <a:r>
              <a:rPr lang="en-US" sz="2000" dirty="0" smtClean="0">
                <a:solidFill>
                  <a:prstClr val="black"/>
                </a:solidFill>
              </a:rPr>
              <a:t>No </a:t>
            </a:r>
            <a:r>
              <a:rPr lang="en-US" sz="2000" dirty="0">
                <a:solidFill>
                  <a:prstClr val="black"/>
                </a:solidFill>
              </a:rPr>
              <a:t>one shall be able to stand against you until you have destroyed them.  </a:t>
            </a:r>
            <a:br>
              <a:rPr lang="en-US" sz="2000" dirty="0">
                <a:solidFill>
                  <a:prstClr val="black"/>
                </a:solidFill>
              </a:rPr>
            </a:br>
            <a:r>
              <a:rPr lang="en-US" sz="2000" baseline="30000" dirty="0">
                <a:solidFill>
                  <a:prstClr val="black"/>
                </a:solidFill>
              </a:rPr>
              <a:t>25</a:t>
            </a:r>
            <a:r>
              <a:rPr lang="en-US" sz="2000" dirty="0">
                <a:solidFill>
                  <a:prstClr val="black"/>
                </a:solidFill>
              </a:rPr>
              <a:t>The carved images of their gods you shall burn with fire. You shall not covet the silver or the gold that is on them or take it for yourselves, lest you be ensnared by it, for it is an abomination to the Lord your God.  </a:t>
            </a:r>
            <a:br>
              <a:rPr lang="en-US" sz="2000" dirty="0">
                <a:solidFill>
                  <a:prstClr val="black"/>
                </a:solidFill>
              </a:rPr>
            </a:br>
            <a:r>
              <a:rPr lang="en-US" sz="2000" u="sng" baseline="30000" dirty="0">
                <a:solidFill>
                  <a:prstClr val="black"/>
                </a:solidFill>
              </a:rPr>
              <a:t>26</a:t>
            </a:r>
            <a:r>
              <a:rPr lang="en-US" sz="2000" u="sng" dirty="0">
                <a:solidFill>
                  <a:prstClr val="black"/>
                </a:solidFill>
              </a:rPr>
              <a:t>And you shall not bring an abominable thing into your house and become devoted to </a:t>
            </a:r>
            <a:r>
              <a:rPr lang="en-US" sz="2000" u="sng" dirty="0" smtClean="0">
                <a:solidFill>
                  <a:prstClr val="black"/>
                </a:solidFill>
              </a:rPr>
              <a:t>destruction </a:t>
            </a:r>
            <a:r>
              <a:rPr lang="en-US" sz="2000" u="sng" dirty="0">
                <a:solidFill>
                  <a:prstClr val="black"/>
                </a:solidFill>
              </a:rPr>
              <a:t>like it. You shall utterly detest and abhor it, for it is devoted to destruction. </a:t>
            </a:r>
          </a:p>
        </p:txBody>
      </p:sp>
    </p:spTree>
    <p:extLst>
      <p:ext uri="{BB962C8B-B14F-4D97-AF65-F5344CB8AC3E}">
        <p14:creationId xmlns:p14="http://schemas.microsoft.com/office/powerpoint/2010/main" val="37594476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15_Joshua_Jericho.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0"/>
            <a:ext cx="9144000" cy="5715000"/>
          </a:xfrm>
          <a:prstGeom prst="rect">
            <a:avLst/>
          </a:prstGeom>
          <a:solidFill>
            <a:schemeClr val="bg1">
              <a:alpha val="6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291584" y="2718820"/>
            <a:ext cx="4754880" cy="1938992"/>
          </a:xfrm>
          <a:prstGeom prst="rect">
            <a:avLst/>
          </a:prstGeom>
          <a:noFill/>
        </p:spPr>
        <p:txBody>
          <a:bodyPr wrap="square" rtlCol="0">
            <a:spAutoFit/>
          </a:bodyPr>
          <a:lstStyle/>
          <a:p>
            <a:r>
              <a:rPr lang="en-US" sz="2000" b="1" dirty="0" smtClean="0">
                <a:solidFill>
                  <a:prstClr val="black"/>
                </a:solidFill>
              </a:rPr>
              <a:t>Joshua 6:19 (ESV</a:t>
            </a:r>
            <a:r>
              <a:rPr lang="en-US" sz="2000" b="1" dirty="0">
                <a:solidFill>
                  <a:prstClr val="black"/>
                </a:solidFill>
              </a:rPr>
              <a:t>) </a:t>
            </a:r>
            <a:r>
              <a:rPr lang="en-US" sz="2000" dirty="0">
                <a:solidFill>
                  <a:prstClr val="black"/>
                </a:solidFill>
              </a:rPr>
              <a:t/>
            </a:r>
            <a:br>
              <a:rPr lang="en-US" sz="2000" dirty="0">
                <a:solidFill>
                  <a:prstClr val="black"/>
                </a:solidFill>
              </a:rPr>
            </a:br>
            <a:r>
              <a:rPr lang="en-US" sz="2000" baseline="30000" dirty="0">
                <a:solidFill>
                  <a:prstClr val="black"/>
                </a:solidFill>
              </a:rPr>
              <a:t>19</a:t>
            </a:r>
            <a:r>
              <a:rPr lang="en-US" sz="2000" dirty="0">
                <a:solidFill>
                  <a:prstClr val="black"/>
                </a:solidFill>
              </a:rPr>
              <a:t>But all silver and gold, and every vessel of bronze and iron, are holy to the Lord; they shall go into the treasury of the Lord.”  </a:t>
            </a:r>
            <a:br>
              <a:rPr lang="en-US" sz="2000" dirty="0">
                <a:solidFill>
                  <a:prstClr val="black"/>
                </a:solidFill>
              </a:rPr>
            </a:br>
            <a:r>
              <a:rPr lang="en-US" sz="2000" dirty="0" smtClean="0">
                <a:solidFill>
                  <a:prstClr val="black"/>
                </a:solidFill>
              </a:rPr>
              <a:t> </a:t>
            </a:r>
            <a:endParaRPr lang="en-US" sz="2000" dirty="0">
              <a:solidFill>
                <a:prstClr val="black"/>
              </a:solidFill>
            </a:endParaRPr>
          </a:p>
        </p:txBody>
      </p:sp>
    </p:spTree>
    <p:extLst>
      <p:ext uri="{BB962C8B-B14F-4D97-AF65-F5344CB8AC3E}">
        <p14:creationId xmlns:p14="http://schemas.microsoft.com/office/powerpoint/2010/main" val="42525096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737" name="Group 3"/>
          <p:cNvGrpSpPr>
            <a:grpSpLocks noGrp="1" noUngrp="1" noChangeAspect="1"/>
          </p:cNvGrpSpPr>
          <p:nvPr/>
        </p:nvGrpSpPr>
        <p:grpSpPr bwMode="auto">
          <a:xfrm>
            <a:off x="-2286000" y="369094"/>
            <a:ext cx="13716000" cy="5228922"/>
            <a:chOff x="685800" y="1927225"/>
            <a:chExt cx="7772400" cy="3556000"/>
          </a:xfrm>
        </p:grpSpPr>
        <p:pic>
          <p:nvPicPr>
            <p:cNvPr id="116738" name="Picture 1" descr="Jericho from west panorama, tb05110685p"/>
            <p:cNvPicPr>
              <a:picLocks noRot="1" noChangeAspect="1" noMove="1" noResize="1"/>
            </p:cNvPicPr>
            <p:nvPr isPhoto="1"/>
          </p:nvPicPr>
          <p:blipFill>
            <a:blip r:embed="rId3"/>
            <a:srcRect/>
            <a:stretch>
              <a:fillRect/>
            </a:stretch>
          </p:blipFill>
          <p:spPr bwMode="auto">
            <a:xfrm>
              <a:off x="685800" y="1927225"/>
              <a:ext cx="7772400" cy="3003550"/>
            </a:xfrm>
            <a:prstGeom prst="rect">
              <a:avLst/>
            </a:prstGeom>
            <a:noFill/>
            <a:ln w="9525">
              <a:noFill/>
              <a:miter lim="800000"/>
              <a:headEnd/>
              <a:tailEnd/>
            </a:ln>
          </p:spPr>
        </p:pic>
        <p:sp>
          <p:nvSpPr>
            <p:cNvPr id="116739" name="Rectangle 2"/>
            <p:cNvSpPr>
              <a:spLocks noChangeArrowheads="1"/>
            </p:cNvSpPr>
            <p:nvPr/>
          </p:nvSpPr>
          <p:spPr bwMode="auto">
            <a:xfrm>
              <a:off x="685800" y="5140325"/>
              <a:ext cx="7772400" cy="342900"/>
            </a:xfrm>
            <a:prstGeom prst="rect">
              <a:avLst/>
            </a:prstGeom>
            <a:noFill/>
            <a:ln w="9525">
              <a:noFill/>
              <a:miter lim="800000"/>
              <a:headEnd/>
              <a:tailEnd/>
            </a:ln>
          </p:spPr>
          <p:txBody>
            <a:bodyPr anchor="ctr"/>
            <a:lstStyle/>
            <a:p>
              <a:pPr algn="ctr"/>
              <a:r>
                <a:rPr lang="en-US" sz="2200" dirty="0">
                  <a:solidFill>
                    <a:srgbClr val="000000"/>
                  </a:solidFill>
                  <a:latin typeface="Calibri" pitchFamily="34" charset="0"/>
                </a:rPr>
                <a:t>Jericho, Tell </a:t>
              </a:r>
              <a:r>
                <a:rPr lang="en-US" sz="2200" dirty="0" err="1">
                  <a:solidFill>
                    <a:srgbClr val="000000"/>
                  </a:solidFill>
                  <a:latin typeface="Calibri" pitchFamily="34" charset="0"/>
                </a:rPr>
                <a:t>es</a:t>
              </a:r>
              <a:r>
                <a:rPr lang="en-US" sz="2200" dirty="0">
                  <a:solidFill>
                    <a:srgbClr val="000000"/>
                  </a:solidFill>
                  <a:latin typeface="Calibri" pitchFamily="34" charset="0"/>
                </a:rPr>
                <a:t>-Sultan from west panorama</a:t>
              </a:r>
            </a:p>
          </p:txBody>
        </p:sp>
      </p:grpSp>
      <p:pic>
        <p:nvPicPr>
          <p:cNvPr id="5"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7416686" y="4007062"/>
            <a:ext cx="1125907" cy="15572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47265" b="23904"/>
          <a:stretch/>
        </p:blipFill>
        <p:spPr>
          <a:xfrm>
            <a:off x="-109728" y="1"/>
            <a:ext cx="10058400" cy="1609344"/>
          </a:xfrm>
          <a:prstGeom prst="rect">
            <a:avLst/>
          </a:prstGeom>
        </p:spPr>
      </p:pic>
    </p:spTree>
    <p:extLst>
      <p:ext uri="{BB962C8B-B14F-4D97-AF65-F5344CB8AC3E}">
        <p14:creationId xmlns:p14="http://schemas.microsoft.com/office/powerpoint/2010/main" val="29053997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32A9994-7DC2-4FAB-ACCB-6EE1BE7A9083}" type="slidenum">
              <a:rPr lang="en-US" smtClean="0">
                <a:solidFill>
                  <a:prstClr val="black">
                    <a:tint val="75000"/>
                  </a:prstClr>
                </a:solidFill>
              </a:rPr>
              <a:pPr>
                <a:defRPr/>
              </a:pPr>
              <a:t>24</a:t>
            </a:fld>
            <a:endParaRPr lang="en-US" dirty="0">
              <a:solidFill>
                <a:prstClr val="black">
                  <a:tint val="75000"/>
                </a:prst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93792"/>
          </a:xfrm>
          <a:prstGeom prst="rect">
            <a:avLst/>
          </a:prstGeom>
        </p:spPr>
      </p:pic>
    </p:spTree>
    <p:extLst>
      <p:ext uri="{BB962C8B-B14F-4D97-AF65-F5344CB8AC3E}">
        <p14:creationId xmlns:p14="http://schemas.microsoft.com/office/powerpoint/2010/main" val="21310955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32A9994-7DC2-4FAB-ACCB-6EE1BE7A9083}" type="slidenum">
              <a:rPr lang="en-US" smtClean="0">
                <a:solidFill>
                  <a:prstClr val="black">
                    <a:tint val="75000"/>
                  </a:prstClr>
                </a:solidFill>
              </a:rPr>
              <a:pPr>
                <a:defRPr/>
              </a:pPr>
              <a:t>25</a:t>
            </a:fld>
            <a:endParaRPr lang="en-US" dirty="0">
              <a:solidFill>
                <a:prstClr val="black">
                  <a:tint val="75000"/>
                </a:prst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93792"/>
          </a:xfrm>
          <a:prstGeom prst="rect">
            <a:avLst/>
          </a:prstGeom>
        </p:spPr>
      </p:pic>
    </p:spTree>
    <p:extLst>
      <p:ext uri="{BB962C8B-B14F-4D97-AF65-F5344CB8AC3E}">
        <p14:creationId xmlns:p14="http://schemas.microsoft.com/office/powerpoint/2010/main" val="8991674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32A9994-7DC2-4FAB-ACCB-6EE1BE7A9083}" type="slidenum">
              <a:rPr lang="en-US" smtClean="0">
                <a:solidFill>
                  <a:prstClr val="black">
                    <a:tint val="75000"/>
                  </a:prstClr>
                </a:solidFill>
              </a:rPr>
              <a:pPr>
                <a:defRPr/>
              </a:pPr>
              <a:t>26</a:t>
            </a:fld>
            <a:endParaRPr lang="en-US" dirty="0">
              <a:solidFill>
                <a:prstClr val="black">
                  <a:tint val="75000"/>
                </a:prst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218176"/>
          </a:xfrm>
          <a:prstGeom prst="rect">
            <a:avLst/>
          </a:prstGeom>
        </p:spPr>
      </p:pic>
    </p:spTree>
    <p:extLst>
      <p:ext uri="{BB962C8B-B14F-4D97-AF65-F5344CB8AC3E}">
        <p14:creationId xmlns:p14="http://schemas.microsoft.com/office/powerpoint/2010/main" val="934411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CB15D52B-B627-4E57-AA1E-92CEBDD567FC}" type="slidenum">
              <a:rPr lang="en-US" altLang="en-US" smtClean="0"/>
              <a:pPr/>
              <a:t>27</a:t>
            </a:fld>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 y="12191"/>
            <a:ext cx="9144000" cy="5218176"/>
          </a:xfrm>
          <a:prstGeom prst="rect">
            <a:avLst/>
          </a:prstGeom>
        </p:spPr>
      </p:pic>
    </p:spTree>
    <p:extLst>
      <p:ext uri="{BB962C8B-B14F-4D97-AF65-F5344CB8AC3E}">
        <p14:creationId xmlns:p14="http://schemas.microsoft.com/office/powerpoint/2010/main" val="36119169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CB15D52B-B627-4E57-AA1E-92CEBDD567FC}" type="slidenum">
              <a:rPr lang="en-US" altLang="en-US" smtClean="0"/>
              <a:pPr/>
              <a:t>28</a:t>
            </a:fld>
            <a:endParaRPr lang="en-US"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
            <a:ext cx="9144000" cy="5218175"/>
          </a:xfrm>
          <a:prstGeom prst="rect">
            <a:avLst/>
          </a:prstGeom>
        </p:spPr>
      </p:pic>
    </p:spTree>
    <p:extLst>
      <p:ext uri="{BB962C8B-B14F-4D97-AF65-F5344CB8AC3E}">
        <p14:creationId xmlns:p14="http://schemas.microsoft.com/office/powerpoint/2010/main" val="38065862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CB15D52B-B627-4E57-AA1E-92CEBDD567FC}" type="slidenum">
              <a:rPr lang="en-US" altLang="en-US" smtClean="0"/>
              <a:pPr/>
              <a:t>29</a:t>
            </a:fld>
            <a:endParaRPr lang="en-US" alt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
            <a:ext cx="9144000" cy="5218175"/>
          </a:xfrm>
          <a:prstGeom prst="rect">
            <a:avLst/>
          </a:prstGeom>
        </p:spPr>
      </p:pic>
    </p:spTree>
    <p:extLst>
      <p:ext uri="{BB962C8B-B14F-4D97-AF65-F5344CB8AC3E}">
        <p14:creationId xmlns:p14="http://schemas.microsoft.com/office/powerpoint/2010/main" val="38065862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7861300" y="5346501"/>
            <a:ext cx="590550" cy="304271"/>
          </a:xfrm>
        </p:spPr>
        <p:txBody>
          <a:bodyPr/>
          <a:lstStyle/>
          <a:p>
            <a:pPr>
              <a:defRPr/>
            </a:pPr>
            <a:fld id="{F32A9994-7DC2-4FAB-ACCB-6EE1BE7A9083}" type="slidenum">
              <a:rPr lang="en-US" smtClean="0">
                <a:solidFill>
                  <a:prstClr val="black">
                    <a:tint val="75000"/>
                  </a:prstClr>
                </a:solidFill>
              </a:rPr>
              <a:pPr>
                <a:defRPr/>
              </a:pPr>
              <a:t>3</a:t>
            </a:fld>
            <a:endParaRPr lang="en-US" dirty="0">
              <a:solidFill>
                <a:prstClr val="black">
                  <a:tint val="75000"/>
                </a:prstClr>
              </a:solidFill>
            </a:endParaRPr>
          </a:p>
        </p:txBody>
      </p:sp>
      <p:sp>
        <p:nvSpPr>
          <p:cNvPr id="3" name="TextBox 2"/>
          <p:cNvSpPr txBox="1"/>
          <p:nvPr/>
        </p:nvSpPr>
        <p:spPr>
          <a:xfrm>
            <a:off x="229522" y="3245523"/>
            <a:ext cx="1698438" cy="954107"/>
          </a:xfrm>
          <a:prstGeom prst="rect">
            <a:avLst/>
          </a:prstGeom>
          <a:solidFill>
            <a:schemeClr val="tx1"/>
          </a:solidFill>
        </p:spPr>
        <p:txBody>
          <a:bodyPr wrap="square" rtlCol="0">
            <a:spAutoFit/>
          </a:bodyPr>
          <a:lstStyle/>
          <a:p>
            <a:pPr algn="ctr"/>
            <a:r>
              <a:rPr lang="en-US" sz="2800" dirty="0">
                <a:solidFill>
                  <a:prstClr val="white"/>
                </a:solidFill>
                <a:latin typeface="Arial" pitchFamily="34" charset="0"/>
                <a:cs typeface="Arial" pitchFamily="34" charset="0"/>
              </a:rPr>
              <a:t>Claiming the land</a:t>
            </a:r>
          </a:p>
        </p:txBody>
      </p:sp>
      <p:sp>
        <p:nvSpPr>
          <p:cNvPr id="4" name="TextBox 3"/>
          <p:cNvSpPr txBox="1"/>
          <p:nvPr/>
        </p:nvSpPr>
        <p:spPr>
          <a:xfrm>
            <a:off x="1927972" y="2321444"/>
            <a:ext cx="2111777" cy="954107"/>
          </a:xfrm>
          <a:prstGeom prst="rect">
            <a:avLst/>
          </a:prstGeom>
          <a:solidFill>
            <a:srgbClr val="0070C0"/>
          </a:solidFill>
        </p:spPr>
        <p:txBody>
          <a:bodyPr wrap="square" rtlCol="0">
            <a:spAutoFit/>
          </a:bodyPr>
          <a:lstStyle/>
          <a:p>
            <a:pPr algn="ctr"/>
            <a:r>
              <a:rPr lang="en-US" sz="2800" dirty="0">
                <a:solidFill>
                  <a:prstClr val="white"/>
                </a:solidFill>
                <a:latin typeface="Arial" pitchFamily="34" charset="0"/>
                <a:cs typeface="Arial" pitchFamily="34" charset="0"/>
              </a:rPr>
              <a:t>Conquering the land</a:t>
            </a:r>
          </a:p>
        </p:txBody>
      </p:sp>
      <p:sp>
        <p:nvSpPr>
          <p:cNvPr id="5" name="TextBox 4"/>
          <p:cNvSpPr txBox="1"/>
          <p:nvPr/>
        </p:nvSpPr>
        <p:spPr>
          <a:xfrm>
            <a:off x="4039738" y="1359259"/>
            <a:ext cx="2224584" cy="954107"/>
          </a:xfrm>
          <a:prstGeom prst="rect">
            <a:avLst/>
          </a:prstGeom>
          <a:solidFill>
            <a:schemeClr val="tx1"/>
          </a:solidFill>
        </p:spPr>
        <p:txBody>
          <a:bodyPr wrap="square" rtlCol="0">
            <a:spAutoFit/>
          </a:bodyPr>
          <a:lstStyle/>
          <a:p>
            <a:pPr algn="ctr"/>
            <a:r>
              <a:rPr lang="en-US" sz="2800" dirty="0">
                <a:solidFill>
                  <a:prstClr val="white"/>
                </a:solidFill>
                <a:latin typeface="Arial" pitchFamily="34" charset="0"/>
                <a:cs typeface="Arial" pitchFamily="34" charset="0"/>
              </a:rPr>
              <a:t>Distributing</a:t>
            </a:r>
          </a:p>
          <a:p>
            <a:pPr algn="ctr"/>
            <a:r>
              <a:rPr lang="en-US" sz="2800" dirty="0">
                <a:solidFill>
                  <a:prstClr val="white"/>
                </a:solidFill>
                <a:latin typeface="Arial" pitchFamily="34" charset="0"/>
                <a:cs typeface="Arial" pitchFamily="34" charset="0"/>
              </a:rPr>
              <a:t> the land</a:t>
            </a:r>
          </a:p>
        </p:txBody>
      </p:sp>
      <p:sp>
        <p:nvSpPr>
          <p:cNvPr id="6" name="TextBox 5"/>
          <p:cNvSpPr txBox="1"/>
          <p:nvPr/>
        </p:nvSpPr>
        <p:spPr>
          <a:xfrm>
            <a:off x="6255836" y="938954"/>
            <a:ext cx="1189751" cy="1384995"/>
          </a:xfrm>
          <a:prstGeom prst="rect">
            <a:avLst/>
          </a:prstGeom>
          <a:solidFill>
            <a:srgbClr val="0070C0"/>
          </a:solidFill>
        </p:spPr>
        <p:txBody>
          <a:bodyPr wrap="square" rtlCol="0">
            <a:spAutoFit/>
          </a:bodyPr>
          <a:lstStyle/>
          <a:p>
            <a:pPr algn="ctr"/>
            <a:r>
              <a:rPr lang="en-US" sz="2800" dirty="0">
                <a:solidFill>
                  <a:prstClr val="white"/>
                </a:solidFill>
                <a:latin typeface="Arial" pitchFamily="34" charset="0"/>
                <a:cs typeface="Arial" pitchFamily="34" charset="0"/>
              </a:rPr>
              <a:t>Living the land</a:t>
            </a:r>
          </a:p>
        </p:txBody>
      </p:sp>
      <p:sp>
        <p:nvSpPr>
          <p:cNvPr id="7" name="TextBox 6"/>
          <p:cNvSpPr txBox="1"/>
          <p:nvPr/>
        </p:nvSpPr>
        <p:spPr>
          <a:xfrm>
            <a:off x="7445562" y="72179"/>
            <a:ext cx="1698438" cy="1384995"/>
          </a:xfrm>
          <a:prstGeom prst="rect">
            <a:avLst/>
          </a:prstGeom>
          <a:solidFill>
            <a:schemeClr val="tx1"/>
          </a:solidFill>
        </p:spPr>
        <p:txBody>
          <a:bodyPr wrap="square" rtlCol="0">
            <a:spAutoFit/>
          </a:bodyPr>
          <a:lstStyle/>
          <a:p>
            <a:pPr algn="ctr"/>
            <a:r>
              <a:rPr lang="en-US" sz="2800" dirty="0">
                <a:solidFill>
                  <a:prstClr val="white"/>
                </a:solidFill>
                <a:latin typeface="Arial" pitchFamily="34" charset="0"/>
                <a:cs typeface="Arial" pitchFamily="34" charset="0"/>
              </a:rPr>
              <a:t>Resting in the land</a:t>
            </a:r>
          </a:p>
        </p:txBody>
      </p:sp>
      <p:sp>
        <p:nvSpPr>
          <p:cNvPr id="8" name="TextBox 7"/>
          <p:cNvSpPr txBox="1"/>
          <p:nvPr/>
        </p:nvSpPr>
        <p:spPr>
          <a:xfrm>
            <a:off x="330698" y="4221231"/>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1-5</a:t>
            </a:r>
          </a:p>
        </p:txBody>
      </p:sp>
      <p:sp>
        <p:nvSpPr>
          <p:cNvPr id="9" name="TextBox 8"/>
          <p:cNvSpPr txBox="1"/>
          <p:nvPr/>
        </p:nvSpPr>
        <p:spPr>
          <a:xfrm>
            <a:off x="2311227" y="3277721"/>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6-12</a:t>
            </a:r>
          </a:p>
        </p:txBody>
      </p:sp>
      <p:sp>
        <p:nvSpPr>
          <p:cNvPr id="10" name="TextBox 9"/>
          <p:cNvSpPr txBox="1"/>
          <p:nvPr/>
        </p:nvSpPr>
        <p:spPr>
          <a:xfrm>
            <a:off x="4400005" y="2302559"/>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13-21</a:t>
            </a:r>
          </a:p>
        </p:txBody>
      </p:sp>
      <p:sp>
        <p:nvSpPr>
          <p:cNvPr id="11" name="TextBox 10"/>
          <p:cNvSpPr txBox="1"/>
          <p:nvPr/>
        </p:nvSpPr>
        <p:spPr>
          <a:xfrm>
            <a:off x="6148090" y="2331552"/>
            <a:ext cx="134524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22-24</a:t>
            </a:r>
          </a:p>
        </p:txBody>
      </p:sp>
      <p:sp>
        <p:nvSpPr>
          <p:cNvPr id="12" name="TextBox 11"/>
          <p:cNvSpPr txBox="1"/>
          <p:nvPr/>
        </p:nvSpPr>
        <p:spPr>
          <a:xfrm>
            <a:off x="7491516" y="1457952"/>
            <a:ext cx="1606530" cy="954107"/>
          </a:xfrm>
          <a:prstGeom prst="rect">
            <a:avLst/>
          </a:prstGeom>
          <a:noFill/>
        </p:spPr>
        <p:txBody>
          <a:bodyPr wrap="none" rtlCol="0">
            <a:spAutoFit/>
          </a:bodyPr>
          <a:lstStyle/>
          <a:p>
            <a:pPr algn="ctr"/>
            <a:r>
              <a:rPr lang="en-US" sz="2800" dirty="0">
                <a:solidFill>
                  <a:prstClr val="black"/>
                </a:solidFill>
                <a:latin typeface="Arial" pitchFamily="34" charset="0"/>
                <a:cs typeface="Arial" pitchFamily="34" charset="0"/>
              </a:rPr>
              <a:t>Joshua</a:t>
            </a:r>
          </a:p>
          <a:p>
            <a:pPr algn="ctr"/>
            <a:r>
              <a:rPr lang="en-US" sz="2800" dirty="0">
                <a:solidFill>
                  <a:prstClr val="black"/>
                </a:solidFill>
                <a:latin typeface="Arial" pitchFamily="34" charset="0"/>
                <a:cs typeface="Arial" pitchFamily="34" charset="0"/>
              </a:rPr>
              <a:t>24:29-33</a:t>
            </a: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122" y="-15954"/>
            <a:ext cx="1451838" cy="327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ight Arrow 13"/>
          <p:cNvSpPr/>
          <p:nvPr/>
        </p:nvSpPr>
        <p:spPr>
          <a:xfrm flipH="1">
            <a:off x="3676048" y="3500768"/>
            <a:ext cx="895997" cy="4435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36678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CB15D52B-B627-4E57-AA1E-92CEBDD567FC}" type="slidenum">
              <a:rPr lang="en-US" altLang="en-US" smtClean="0"/>
              <a:pPr/>
              <a:t>30</a:t>
            </a:fld>
            <a:endParaRPr lang="en-US" alt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205984"/>
          </a:xfrm>
          <a:prstGeom prst="rect">
            <a:avLst/>
          </a:prstGeom>
        </p:spPr>
      </p:pic>
    </p:spTree>
    <p:extLst>
      <p:ext uri="{BB962C8B-B14F-4D97-AF65-F5344CB8AC3E}">
        <p14:creationId xmlns:p14="http://schemas.microsoft.com/office/powerpoint/2010/main" val="38065862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CB15D52B-B627-4E57-AA1E-92CEBDD567FC}" type="slidenum">
              <a:rPr lang="en-US" altLang="en-US" smtClean="0"/>
              <a:pPr/>
              <a:t>31</a:t>
            </a:fld>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230368"/>
          </a:xfrm>
          <a:prstGeom prst="rect">
            <a:avLst/>
          </a:prstGeom>
        </p:spPr>
      </p:pic>
    </p:spTree>
    <p:extLst>
      <p:ext uri="{BB962C8B-B14F-4D97-AF65-F5344CB8AC3E}">
        <p14:creationId xmlns:p14="http://schemas.microsoft.com/office/powerpoint/2010/main" val="6976397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CB15D52B-B627-4E57-AA1E-92CEBDD567FC}" type="slidenum">
              <a:rPr lang="en-US" altLang="en-US" smtClean="0"/>
              <a:pPr/>
              <a:t>32</a:t>
            </a:fld>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218176"/>
          </a:xfrm>
          <a:prstGeom prst="rect">
            <a:avLst/>
          </a:prstGeom>
        </p:spPr>
      </p:pic>
    </p:spTree>
    <p:extLst>
      <p:ext uri="{BB962C8B-B14F-4D97-AF65-F5344CB8AC3E}">
        <p14:creationId xmlns:p14="http://schemas.microsoft.com/office/powerpoint/2010/main" val="23613926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CB15D52B-B627-4E57-AA1E-92CEBDD567FC}" type="slidenum">
              <a:rPr lang="en-US" altLang="en-US" smtClean="0"/>
              <a:pPr/>
              <a:t>33</a:t>
            </a:fld>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81600"/>
          </a:xfrm>
          <a:prstGeom prst="rect">
            <a:avLst/>
          </a:prstGeom>
        </p:spPr>
      </p:pic>
    </p:spTree>
    <p:extLst>
      <p:ext uri="{BB962C8B-B14F-4D97-AF65-F5344CB8AC3E}">
        <p14:creationId xmlns:p14="http://schemas.microsoft.com/office/powerpoint/2010/main" val="33519740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CB15D52B-B627-4E57-AA1E-92CEBDD567FC}" type="slidenum">
              <a:rPr lang="en-US" altLang="en-US" smtClean="0"/>
              <a:pPr/>
              <a:t>34</a:t>
            </a:fld>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218176"/>
          </a:xfrm>
          <a:prstGeom prst="rect">
            <a:avLst/>
          </a:prstGeom>
        </p:spPr>
      </p:pic>
    </p:spTree>
    <p:extLst>
      <p:ext uri="{BB962C8B-B14F-4D97-AF65-F5344CB8AC3E}">
        <p14:creationId xmlns:p14="http://schemas.microsoft.com/office/powerpoint/2010/main" val="680745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CB15D52B-B627-4E57-AA1E-92CEBDD567FC}" type="slidenum">
              <a:rPr lang="en-US" altLang="en-US" smtClean="0"/>
              <a:pPr/>
              <a:t>35</a:t>
            </a:fld>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77"/>
            <a:ext cx="9144000" cy="5189221"/>
          </a:xfrm>
          <a:prstGeom prst="rect">
            <a:avLst/>
          </a:prstGeom>
        </p:spPr>
      </p:pic>
    </p:spTree>
    <p:extLst>
      <p:ext uri="{BB962C8B-B14F-4D97-AF65-F5344CB8AC3E}">
        <p14:creationId xmlns:p14="http://schemas.microsoft.com/office/powerpoint/2010/main" val="17380344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CB15D52B-B627-4E57-AA1E-92CEBDD567FC}" type="slidenum">
              <a:rPr lang="en-US" altLang="en-US" smtClean="0"/>
              <a:pPr/>
              <a:t>36</a:t>
            </a:fld>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242560"/>
          </a:xfrm>
          <a:prstGeom prst="rect">
            <a:avLst/>
          </a:prstGeom>
        </p:spPr>
      </p:pic>
      <p:sp>
        <p:nvSpPr>
          <p:cNvPr id="5" name="TextBox 4"/>
          <p:cNvSpPr txBox="1"/>
          <p:nvPr/>
        </p:nvSpPr>
        <p:spPr>
          <a:xfrm>
            <a:off x="7014261" y="1122039"/>
            <a:ext cx="1552861" cy="707886"/>
          </a:xfrm>
          <a:prstGeom prst="rect">
            <a:avLst/>
          </a:prstGeom>
          <a:noFill/>
        </p:spPr>
        <p:txBody>
          <a:bodyPr wrap="none" rtlCol="0">
            <a:spAutoFit/>
          </a:bodyPr>
          <a:lstStyle/>
          <a:p>
            <a:r>
              <a:rPr lang="en-US" sz="4000" dirty="0" smtClean="0">
                <a:solidFill>
                  <a:schemeClr val="bg1"/>
                </a:solidFill>
              </a:rPr>
              <a:t>Today</a:t>
            </a:r>
            <a:endParaRPr lang="en-US" sz="4000" dirty="0">
              <a:solidFill>
                <a:schemeClr val="bg1"/>
              </a:solidFill>
            </a:endParaRPr>
          </a:p>
        </p:txBody>
      </p:sp>
    </p:spTree>
    <p:extLst>
      <p:ext uri="{BB962C8B-B14F-4D97-AF65-F5344CB8AC3E}">
        <p14:creationId xmlns:p14="http://schemas.microsoft.com/office/powerpoint/2010/main" val="29753224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CB15D52B-B627-4E57-AA1E-92CEBDD567FC}" type="slidenum">
              <a:rPr lang="en-US" altLang="en-US" smtClean="0"/>
              <a:pPr/>
              <a:t>37</a:t>
            </a:fld>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218176"/>
          </a:xfrm>
          <a:prstGeom prst="rect">
            <a:avLst/>
          </a:prstGeom>
        </p:spPr>
      </p:pic>
    </p:spTree>
    <p:extLst>
      <p:ext uri="{BB962C8B-B14F-4D97-AF65-F5344CB8AC3E}">
        <p14:creationId xmlns:p14="http://schemas.microsoft.com/office/powerpoint/2010/main" val="34092621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CB15D52B-B627-4E57-AA1E-92CEBDD567FC}" type="slidenum">
              <a:rPr lang="en-US" altLang="en-US" smtClean="0"/>
              <a:pPr/>
              <a:t>38</a:t>
            </a:fld>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205984"/>
          </a:xfrm>
          <a:prstGeom prst="rect">
            <a:avLst/>
          </a:prstGeom>
        </p:spPr>
      </p:pic>
    </p:spTree>
    <p:extLst>
      <p:ext uri="{BB962C8B-B14F-4D97-AF65-F5344CB8AC3E}">
        <p14:creationId xmlns:p14="http://schemas.microsoft.com/office/powerpoint/2010/main" val="11478114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CB15D52B-B627-4E57-AA1E-92CEBDD567FC}" type="slidenum">
              <a:rPr lang="en-US" altLang="en-US" smtClean="0"/>
              <a:pPr/>
              <a:t>39</a:t>
            </a:fld>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218176"/>
          </a:xfrm>
          <a:prstGeom prst="rect">
            <a:avLst/>
          </a:prstGeom>
        </p:spPr>
      </p:pic>
    </p:spTree>
    <p:extLst>
      <p:ext uri="{BB962C8B-B14F-4D97-AF65-F5344CB8AC3E}">
        <p14:creationId xmlns:p14="http://schemas.microsoft.com/office/powerpoint/2010/main" val="2146608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009650" y="228865"/>
            <a:ext cx="7677150" cy="952500"/>
          </a:xfrm>
        </p:spPr>
        <p:txBody>
          <a:bodyPr/>
          <a:lstStyle/>
          <a:p>
            <a:endParaRPr lang="en-US" altLang="en-US" smtClean="0"/>
          </a:p>
        </p:txBody>
      </p:sp>
      <p:sp>
        <p:nvSpPr>
          <p:cNvPr id="3" name="Slide Number Placeholder 2"/>
          <p:cNvSpPr>
            <a:spLocks noGrp="1"/>
          </p:cNvSpPr>
          <p:nvPr>
            <p:ph type="sldNum" sz="quarter" idx="10"/>
          </p:nvPr>
        </p:nvSpPr>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6D05FB5-B477-40A9-AEF7-7CEDF2D82CC4}" type="slidenum">
              <a:rPr lang="en-US" altLang="en-US">
                <a:solidFill>
                  <a:srgbClr val="898989"/>
                </a:solidFill>
                <a:latin typeface="Calibri" pitchFamily="34" charset="0"/>
              </a:rPr>
              <a:pPr eaLnBrk="1" hangingPunct="1"/>
              <a:t>4</a:t>
            </a:fld>
            <a:endParaRPr lang="en-US" altLang="en-US">
              <a:solidFill>
                <a:srgbClr val="898989"/>
              </a:solidFill>
              <a:latin typeface="Calibri" pitchFamily="34" charset="0"/>
            </a:endParaRPr>
          </a:p>
        </p:txBody>
      </p:sp>
      <p:pic>
        <p:nvPicPr>
          <p:cNvPr id="9220" name="Picture 3" descr="Joshua - central and southern campagin.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0925" y="113816"/>
            <a:ext cx="7683500" cy="502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5831440" y="2437852"/>
            <a:ext cx="469730" cy="103367"/>
            <a:chOff x="5820165" y="1256255"/>
            <a:chExt cx="469730" cy="103367"/>
          </a:xfrm>
        </p:grpSpPr>
        <p:sp>
          <p:nvSpPr>
            <p:cNvPr id="2" name="Rectangle 1"/>
            <p:cNvSpPr/>
            <p:nvPr/>
          </p:nvSpPr>
          <p:spPr>
            <a:xfrm>
              <a:off x="5820768" y="1307939"/>
              <a:ext cx="469127" cy="516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5820165" y="125625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6204147" y="126020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014131" y="126020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 name="Group 9"/>
          <p:cNvGrpSpPr/>
          <p:nvPr/>
        </p:nvGrpSpPr>
        <p:grpSpPr>
          <a:xfrm>
            <a:off x="5122879" y="1895543"/>
            <a:ext cx="469730" cy="103367"/>
            <a:chOff x="5820165" y="1256255"/>
            <a:chExt cx="469730" cy="103367"/>
          </a:xfrm>
        </p:grpSpPr>
        <p:sp>
          <p:nvSpPr>
            <p:cNvPr id="11" name="Rectangle 10"/>
            <p:cNvSpPr/>
            <p:nvPr/>
          </p:nvSpPr>
          <p:spPr>
            <a:xfrm>
              <a:off x="5820768" y="1307939"/>
              <a:ext cx="469127" cy="516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5820165" y="125625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6204147" y="126020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6014131" y="1260205"/>
              <a:ext cx="82163" cy="51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 name="Freeform 4"/>
          <p:cNvSpPr/>
          <p:nvPr/>
        </p:nvSpPr>
        <p:spPr>
          <a:xfrm>
            <a:off x="4930938" y="860963"/>
            <a:ext cx="279070" cy="902525"/>
          </a:xfrm>
          <a:custGeom>
            <a:avLst/>
            <a:gdLst>
              <a:gd name="connsiteX0" fmla="*/ 279070 w 279070"/>
              <a:gd name="connsiteY0" fmla="*/ 902525 h 902525"/>
              <a:gd name="connsiteX1" fmla="*/ 154379 w 279070"/>
              <a:gd name="connsiteY1" fmla="*/ 546265 h 902525"/>
              <a:gd name="connsiteX2" fmla="*/ 89065 w 279070"/>
              <a:gd name="connsiteY2" fmla="*/ 136566 h 902525"/>
              <a:gd name="connsiteX3" fmla="*/ 0 w 279070"/>
              <a:gd name="connsiteY3" fmla="*/ 0 h 902525"/>
            </a:gdLst>
            <a:ahLst/>
            <a:cxnLst>
              <a:cxn ang="0">
                <a:pos x="connsiteX0" y="connsiteY0"/>
              </a:cxn>
              <a:cxn ang="0">
                <a:pos x="connsiteX1" y="connsiteY1"/>
              </a:cxn>
              <a:cxn ang="0">
                <a:pos x="connsiteX2" y="connsiteY2"/>
              </a:cxn>
              <a:cxn ang="0">
                <a:pos x="connsiteX3" y="connsiteY3"/>
              </a:cxn>
            </a:cxnLst>
            <a:rect l="l" t="t" r="r" b="b"/>
            <a:pathLst>
              <a:path w="279070" h="902525">
                <a:moveTo>
                  <a:pt x="279070" y="902525"/>
                </a:moveTo>
                <a:cubicBezTo>
                  <a:pt x="232558" y="788225"/>
                  <a:pt x="186046" y="673925"/>
                  <a:pt x="154379" y="546265"/>
                </a:cubicBezTo>
                <a:cubicBezTo>
                  <a:pt x="122712" y="418605"/>
                  <a:pt x="114795" y="227610"/>
                  <a:pt x="89065" y="136566"/>
                </a:cubicBezTo>
                <a:cubicBezTo>
                  <a:pt x="63335" y="45522"/>
                  <a:pt x="31667" y="22761"/>
                  <a:pt x="0" y="0"/>
                </a:cubicBezTo>
              </a:path>
            </a:pathLst>
          </a:custGeom>
          <a:noFill/>
          <a:ln w="57150">
            <a:solidFill>
              <a:srgbClr val="FFFF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2" descr="O:\Bible Maps\Waldron Bible Maps\JPEG Folder\~Blank JPEG\Palestine 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3865" y="724775"/>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1819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CB15D52B-B627-4E57-AA1E-92CEBDD567FC}" type="slidenum">
              <a:rPr lang="en-US" altLang="en-US" smtClean="0"/>
              <a:pPr/>
              <a:t>40</a:t>
            </a:fld>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93792"/>
          </a:xfrm>
          <a:prstGeom prst="rect">
            <a:avLst/>
          </a:prstGeom>
        </p:spPr>
      </p:pic>
      <p:sp>
        <p:nvSpPr>
          <p:cNvPr id="5" name="TextBox 4"/>
          <p:cNvSpPr txBox="1"/>
          <p:nvPr/>
        </p:nvSpPr>
        <p:spPr>
          <a:xfrm>
            <a:off x="7148369" y="549015"/>
            <a:ext cx="1353256" cy="707886"/>
          </a:xfrm>
          <a:prstGeom prst="rect">
            <a:avLst/>
          </a:prstGeom>
          <a:noFill/>
        </p:spPr>
        <p:txBody>
          <a:bodyPr wrap="none" rtlCol="0">
            <a:spAutoFit/>
          </a:bodyPr>
          <a:lstStyle/>
          <a:p>
            <a:r>
              <a:rPr lang="en-US" sz="4000" dirty="0" smtClean="0">
                <a:solidFill>
                  <a:schemeClr val="bg1"/>
                </a:solidFill>
              </a:rPr>
              <a:t>Then</a:t>
            </a:r>
            <a:endParaRPr lang="en-US" sz="4000" dirty="0">
              <a:solidFill>
                <a:schemeClr val="bg1"/>
              </a:solidFill>
            </a:endParaRPr>
          </a:p>
        </p:txBody>
      </p:sp>
    </p:spTree>
    <p:extLst>
      <p:ext uri="{BB962C8B-B14F-4D97-AF65-F5344CB8AC3E}">
        <p14:creationId xmlns:p14="http://schemas.microsoft.com/office/powerpoint/2010/main" val="31241478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O:\OT Lessons-Danny\Joshua-2015\2015 Working\Taking Jericho\Archeological-Site-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07170" cy="515676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O:\OT Lessons-Danny\Joshua-2015\2015 Working\Taking Jericho\Walls by Sections-mark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7170" y="0"/>
            <a:ext cx="3996161" cy="51567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3331" y="3603324"/>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8541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3" name="Picture 3" descr="O:\OT Lessons-Danny\Joshua-2015\2015 Working\Taking Jericho\Walls by Sections-mark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62"/>
            <a:ext cx="3996161" cy="51567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863" y="38652"/>
            <a:ext cx="4967138" cy="5121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189" y="3762"/>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6366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3" name="Picture 3" descr="O:\OT Lessons-Danny\Joshua-2015\2015 Working\Taking Jericho\Walls by Sections-mark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62"/>
            <a:ext cx="3996161" cy="51567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O:\Bible Maps\Waldron Bible Maps\JPEG Folder\~Blank JPEG\Palestine 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189" y="3762"/>
            <a:ext cx="1125907" cy="15572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936061" y="1137397"/>
            <a:ext cx="5168168" cy="2878098"/>
          </a:xfrm>
          <a:prstGeom prst="rect">
            <a:avLst/>
          </a:prstGeom>
        </p:spPr>
      </p:pic>
    </p:spTree>
    <p:extLst>
      <p:ext uri="{BB962C8B-B14F-4D97-AF65-F5344CB8AC3E}">
        <p14:creationId xmlns:p14="http://schemas.microsoft.com/office/powerpoint/2010/main" val="28258314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O:\OT Lessons-Danny\Joshua-2015\2015 Working\Taking Jericho\Walls by Sections-mark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62"/>
            <a:ext cx="3996161" cy="51567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2669" y="2231136"/>
            <a:ext cx="5191331" cy="2929394"/>
          </a:xfrm>
          <a:prstGeom prst="rect">
            <a:avLst/>
          </a:prstGeom>
        </p:spPr>
      </p:pic>
      <p:pic>
        <p:nvPicPr>
          <p:cNvPr id="6"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2994" y="3695832"/>
            <a:ext cx="1059020" cy="14646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jericho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6395" y="-1"/>
            <a:ext cx="2247605" cy="22721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2000" y="548640"/>
            <a:ext cx="2185342" cy="1015663"/>
          </a:xfrm>
          <a:prstGeom prst="rect">
            <a:avLst/>
          </a:prstGeom>
          <a:noFill/>
        </p:spPr>
        <p:txBody>
          <a:bodyPr wrap="none" rtlCol="0">
            <a:spAutoFit/>
          </a:bodyPr>
          <a:lstStyle/>
          <a:p>
            <a:r>
              <a:rPr lang="en-US" sz="2000" dirty="0" smtClean="0"/>
              <a:t>Walls survived on</a:t>
            </a:r>
          </a:p>
          <a:p>
            <a:r>
              <a:rPr lang="en-US" sz="2000" dirty="0" smtClean="0"/>
              <a:t>Northern End</a:t>
            </a:r>
          </a:p>
          <a:p>
            <a:r>
              <a:rPr lang="en-US" sz="2000" dirty="0" smtClean="0"/>
              <a:t>Rahab’s House?</a:t>
            </a:r>
            <a:endParaRPr lang="en-US" sz="2000" dirty="0"/>
          </a:p>
        </p:txBody>
      </p:sp>
    </p:spTree>
    <p:extLst>
      <p:ext uri="{BB962C8B-B14F-4D97-AF65-F5344CB8AC3E}">
        <p14:creationId xmlns:p14="http://schemas.microsoft.com/office/powerpoint/2010/main" val="2005239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p:cNvSpPr>
          <p:nvPr>
            <p:ph type="title" idx="4294967295"/>
          </p:nvPr>
        </p:nvSpPr>
        <p:spPr>
          <a:xfrm>
            <a:off x="1016000" y="228865"/>
            <a:ext cx="7670800" cy="952500"/>
          </a:xfrm>
        </p:spPr>
        <p:txBody>
          <a:bodyPr/>
          <a:lstStyle/>
          <a:p>
            <a:r>
              <a:rPr lang="en-US" altLang="en-US" smtClean="0"/>
              <a:t>What should be seen at Jericho?</a:t>
            </a:r>
          </a:p>
        </p:txBody>
      </p:sp>
      <p:sp>
        <p:nvSpPr>
          <p:cNvPr id="40963" name="Rectangle 3"/>
          <p:cNvSpPr>
            <a:spLocks noGrp="1"/>
          </p:cNvSpPr>
          <p:nvPr>
            <p:ph type="body" idx="4294967295"/>
          </p:nvPr>
        </p:nvSpPr>
        <p:spPr>
          <a:xfrm>
            <a:off x="457200" y="1150620"/>
            <a:ext cx="8229600" cy="3771636"/>
          </a:xfrm>
        </p:spPr>
        <p:txBody>
          <a:bodyPr/>
          <a:lstStyle/>
          <a:p>
            <a:r>
              <a:rPr lang="en-US" altLang="en-US" dirty="0" smtClean="0"/>
              <a:t>Houses in wall (2:15) she lived in the wall </a:t>
            </a:r>
          </a:p>
          <a:p>
            <a:r>
              <a:rPr lang="en-US" altLang="en-US" dirty="0" smtClean="0"/>
              <a:t>Harvest Time (3:15) find grain?? </a:t>
            </a:r>
          </a:p>
          <a:p>
            <a:r>
              <a:rPr lang="en-US" altLang="en-US" dirty="0" smtClean="0"/>
              <a:t>Walls Fallen (6:20) wall fell down flat </a:t>
            </a:r>
          </a:p>
          <a:p>
            <a:r>
              <a:rPr lang="en-US" altLang="en-US" dirty="0" smtClean="0"/>
              <a:t>Wall Make a Ramp (6:20) people went up into the city </a:t>
            </a:r>
          </a:p>
          <a:p>
            <a:r>
              <a:rPr lang="en-US" altLang="en-US" dirty="0" smtClean="0"/>
              <a:t>City Burned (6:24) burned the city</a:t>
            </a:r>
          </a:p>
          <a:p>
            <a:r>
              <a:rPr lang="en-US" altLang="en-US" dirty="0" smtClean="0"/>
              <a:t>Sign saying Joshua was here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6" name="Picture 8" descr="jericho14-north s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776681"/>
            <a:ext cx="5334000" cy="3331104"/>
          </a:xfrm>
          <a:prstGeom prst="rect">
            <a:avLst/>
          </a:prstGeom>
          <a:noFill/>
          <a:extLst>
            <a:ext uri="{909E8E84-426E-40DD-AFC4-6F175D3DCCD1}">
              <a14:hiddenFill xmlns:a14="http://schemas.microsoft.com/office/drawing/2010/main">
                <a:solidFill>
                  <a:srgbClr val="FFFFFF"/>
                </a:solidFill>
              </a14:hiddenFill>
            </a:ext>
          </a:extLst>
        </p:spPr>
      </p:pic>
      <p:sp>
        <p:nvSpPr>
          <p:cNvPr id="43010" name="Rectangle 2"/>
          <p:cNvSpPr>
            <a:spLocks noGrp="1"/>
          </p:cNvSpPr>
          <p:nvPr>
            <p:ph type="title" idx="4294967295"/>
          </p:nvPr>
        </p:nvSpPr>
        <p:spPr>
          <a:xfrm>
            <a:off x="1016000" y="228865"/>
            <a:ext cx="7670800" cy="952500"/>
          </a:xfrm>
        </p:spPr>
        <p:txBody>
          <a:bodyPr/>
          <a:lstStyle/>
          <a:p>
            <a:r>
              <a:rPr lang="en-US" altLang="en-US" smtClean="0"/>
              <a:t>What should be seen at Jericho?</a:t>
            </a:r>
          </a:p>
        </p:txBody>
      </p:sp>
      <p:sp>
        <p:nvSpPr>
          <p:cNvPr id="43011" name="Rectangle 3"/>
          <p:cNvSpPr>
            <a:spLocks noGrp="1"/>
          </p:cNvSpPr>
          <p:nvPr>
            <p:ph type="body" idx="4294967295"/>
          </p:nvPr>
        </p:nvSpPr>
        <p:spPr>
          <a:xfrm>
            <a:off x="457200" y="1178719"/>
            <a:ext cx="8229600" cy="3771635"/>
          </a:xfrm>
        </p:spPr>
        <p:txBody>
          <a:bodyPr/>
          <a:lstStyle/>
          <a:p>
            <a:r>
              <a:rPr lang="en-US" altLang="en-US" dirty="0" smtClean="0"/>
              <a:t>Houses in wall (2:15) she lived in the wall </a:t>
            </a:r>
          </a:p>
        </p:txBody>
      </p:sp>
      <p:pic>
        <p:nvPicPr>
          <p:cNvPr id="43015" name="Picture 7" descr="jericho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9738" y="1778000"/>
            <a:ext cx="3130550" cy="3485886"/>
          </a:xfrm>
          <a:prstGeom prst="rect">
            <a:avLst/>
          </a:prstGeom>
          <a:noFill/>
          <a:extLst>
            <a:ext uri="{909E8E84-426E-40DD-AFC4-6F175D3DCCD1}">
              <a14:hiddenFill xmlns:a14="http://schemas.microsoft.com/office/drawing/2010/main">
                <a:solidFill>
                  <a:srgbClr val="FFFFFF"/>
                </a:solidFill>
              </a14:hiddenFill>
            </a:ext>
          </a:extLst>
        </p:spPr>
      </p:pic>
      <p:pic>
        <p:nvPicPr>
          <p:cNvPr id="43014" name="Picture 6" descr="jericho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 y="1785938"/>
            <a:ext cx="3336925" cy="33734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181092" y="4350806"/>
            <a:ext cx="1170428" cy="646331"/>
          </a:xfrm>
          <a:prstGeom prst="rect">
            <a:avLst/>
          </a:prstGeom>
          <a:noFill/>
        </p:spPr>
        <p:txBody>
          <a:bodyPr wrap="square" rtlCol="0">
            <a:spAutoFit/>
          </a:bodyPr>
          <a:lstStyle/>
          <a:p>
            <a:r>
              <a:rPr lang="en-US" dirty="0" smtClean="0">
                <a:solidFill>
                  <a:schemeClr val="bg1"/>
                </a:solidFill>
              </a:rPr>
              <a:t>Retaining Wall</a:t>
            </a:r>
            <a:endParaRPr lang="en-US" dirty="0">
              <a:solidFill>
                <a:schemeClr val="bg1"/>
              </a:solidFill>
            </a:endParaRPr>
          </a:p>
        </p:txBody>
      </p:sp>
      <p:sp>
        <p:nvSpPr>
          <p:cNvPr id="8" name="TextBox 7"/>
          <p:cNvSpPr txBox="1"/>
          <p:nvPr/>
        </p:nvSpPr>
        <p:spPr>
          <a:xfrm>
            <a:off x="7904127" y="2448658"/>
            <a:ext cx="894797" cy="707886"/>
          </a:xfrm>
          <a:prstGeom prst="rect">
            <a:avLst/>
          </a:prstGeom>
          <a:solidFill>
            <a:schemeClr val="tx1"/>
          </a:solidFill>
        </p:spPr>
        <p:txBody>
          <a:bodyPr wrap="none" rtlCol="0">
            <a:spAutoFit/>
          </a:bodyPr>
          <a:lstStyle/>
          <a:p>
            <a:r>
              <a:rPr lang="en-US" sz="2000" dirty="0" smtClean="0">
                <a:solidFill>
                  <a:schemeClr val="bg1"/>
                </a:solidFill>
              </a:rPr>
              <a:t>Outer </a:t>
            </a:r>
          </a:p>
          <a:p>
            <a:r>
              <a:rPr lang="en-US" sz="2000" dirty="0" smtClean="0">
                <a:solidFill>
                  <a:schemeClr val="bg1"/>
                </a:solidFill>
              </a:rPr>
              <a:t>Wall</a:t>
            </a:r>
            <a:endParaRPr lang="en-US" sz="2000" dirty="0">
              <a:solidFill>
                <a:schemeClr val="bg1"/>
              </a:solidFill>
            </a:endParaRPr>
          </a:p>
        </p:txBody>
      </p:sp>
      <p:sp>
        <p:nvSpPr>
          <p:cNvPr id="2" name="Freeform 1"/>
          <p:cNvSpPr/>
          <p:nvPr/>
        </p:nvSpPr>
        <p:spPr>
          <a:xfrm>
            <a:off x="6144768" y="3425952"/>
            <a:ext cx="2206752" cy="1236688"/>
          </a:xfrm>
          <a:custGeom>
            <a:avLst/>
            <a:gdLst>
              <a:gd name="connsiteX0" fmla="*/ 2206752 w 2206752"/>
              <a:gd name="connsiteY0" fmla="*/ 0 h 1236688"/>
              <a:gd name="connsiteX1" fmla="*/ 1840992 w 2206752"/>
              <a:gd name="connsiteY1" fmla="*/ 304800 h 1236688"/>
              <a:gd name="connsiteX2" fmla="*/ 1097280 w 2206752"/>
              <a:gd name="connsiteY2" fmla="*/ 682752 h 1236688"/>
              <a:gd name="connsiteX3" fmla="*/ 268224 w 2206752"/>
              <a:gd name="connsiteY3" fmla="*/ 1170432 h 1236688"/>
              <a:gd name="connsiteX4" fmla="*/ 0 w 2206752"/>
              <a:gd name="connsiteY4" fmla="*/ 1219200 h 123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752" h="1236688">
                <a:moveTo>
                  <a:pt x="2206752" y="0"/>
                </a:moveTo>
                <a:cubicBezTo>
                  <a:pt x="2116328" y="95504"/>
                  <a:pt x="2025904" y="191008"/>
                  <a:pt x="1840992" y="304800"/>
                </a:cubicBezTo>
                <a:cubicBezTo>
                  <a:pt x="1656080" y="418592"/>
                  <a:pt x="1359408" y="538480"/>
                  <a:pt x="1097280" y="682752"/>
                </a:cubicBezTo>
                <a:cubicBezTo>
                  <a:pt x="835152" y="827024"/>
                  <a:pt x="451104" y="1081024"/>
                  <a:pt x="268224" y="1170432"/>
                </a:cubicBezTo>
                <a:cubicBezTo>
                  <a:pt x="85344" y="1259840"/>
                  <a:pt x="42672" y="1239520"/>
                  <a:pt x="0" y="1219200"/>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idx="4294967295"/>
          </p:nvPr>
        </p:nvSpPr>
        <p:spPr>
          <a:xfrm>
            <a:off x="1016000" y="228865"/>
            <a:ext cx="7670800" cy="952500"/>
          </a:xfrm>
        </p:spPr>
        <p:txBody>
          <a:bodyPr/>
          <a:lstStyle/>
          <a:p>
            <a:r>
              <a:rPr lang="en-US" altLang="en-US" smtClean="0"/>
              <a:t>What should be seen at Jericho?</a:t>
            </a:r>
          </a:p>
        </p:txBody>
      </p:sp>
      <p:sp>
        <p:nvSpPr>
          <p:cNvPr id="41987" name="Rectangle 3"/>
          <p:cNvSpPr>
            <a:spLocks noGrp="1"/>
          </p:cNvSpPr>
          <p:nvPr>
            <p:ph type="body" idx="4294967295"/>
          </p:nvPr>
        </p:nvSpPr>
        <p:spPr/>
        <p:txBody>
          <a:bodyPr/>
          <a:lstStyle/>
          <a:p>
            <a:r>
              <a:rPr lang="en-US" altLang="en-US" smtClean="0"/>
              <a:t>Harvest Time (3:15) find grain?? </a:t>
            </a:r>
          </a:p>
          <a:p>
            <a:endParaRPr lang="en-US" altLang="en-US" smtClean="0"/>
          </a:p>
        </p:txBody>
      </p:sp>
      <p:pic>
        <p:nvPicPr>
          <p:cNvPr id="41988" name="Picture 4" descr="A full jar of carbonised gra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6325" y="2090209"/>
            <a:ext cx="4071938" cy="2581011"/>
          </a:xfrm>
          <a:prstGeom prst="rect">
            <a:avLst/>
          </a:prstGeom>
          <a:noFill/>
          <a:extLst>
            <a:ext uri="{909E8E84-426E-40DD-AFC4-6F175D3DCCD1}">
              <a14:hiddenFill xmlns:a14="http://schemas.microsoft.com/office/drawing/2010/main">
                <a:solidFill>
                  <a:srgbClr val="FFFFFF"/>
                </a:solidFill>
              </a14:hiddenFill>
            </a:ext>
          </a:extLst>
        </p:spPr>
      </p:pic>
      <p:pic>
        <p:nvPicPr>
          <p:cNvPr id="41989" name="Picture 5" descr="Aroom of stacked storage jars full of gra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82" y="2090209"/>
            <a:ext cx="4581525" cy="25823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129" name="Group 3"/>
          <p:cNvGrpSpPr>
            <a:grpSpLocks noGrp="1" noUngrp="1" noChangeAspect="1"/>
          </p:cNvGrpSpPr>
          <p:nvPr/>
        </p:nvGrpSpPr>
        <p:grpSpPr bwMode="auto">
          <a:xfrm>
            <a:off x="0" y="2"/>
            <a:ext cx="9144000" cy="5441157"/>
            <a:chOff x="685800" y="844550"/>
            <a:chExt cx="7772400" cy="5549900"/>
          </a:xfrm>
        </p:grpSpPr>
        <p:pic>
          <p:nvPicPr>
            <p:cNvPr id="176130" name="Picture 1" descr="Jericho grain storejars in balk, tb052006445"/>
            <p:cNvPicPr>
              <a:picLocks noRot="1" noChangeAspect="1" noMove="1" noResize="1"/>
            </p:cNvPicPr>
            <p:nvPr isPhoto="1"/>
          </p:nvPicPr>
          <p:blipFill>
            <a:blip r:embed="rId3"/>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85000" lnSpcReduction="20000"/>
            </a:bodyPr>
            <a:lstStyle/>
            <a:p>
              <a:pPr algn="ctr">
                <a:defRPr/>
              </a:pPr>
              <a:r>
                <a:rPr lang="en-US" sz="2400" dirty="0">
                  <a:solidFill>
                    <a:srgbClr val="000000"/>
                  </a:solidFill>
                  <a:latin typeface="Calibri" pitchFamily="34" charset="0"/>
                </a:rPr>
                <a:t>Jericho, Tell </a:t>
              </a:r>
              <a:r>
                <a:rPr lang="en-US" sz="2400" dirty="0" err="1">
                  <a:solidFill>
                    <a:srgbClr val="000000"/>
                  </a:solidFill>
                  <a:latin typeface="Calibri" pitchFamily="34" charset="0"/>
                </a:rPr>
                <a:t>es</a:t>
              </a:r>
              <a:r>
                <a:rPr lang="en-US" sz="2400" dirty="0">
                  <a:solidFill>
                    <a:srgbClr val="000000"/>
                  </a:solidFill>
                  <a:latin typeface="Calibri" pitchFamily="34" charset="0"/>
                </a:rPr>
                <a:t>-Sultan</a:t>
              </a:r>
              <a:r>
                <a:rPr lang="en-US" sz="2400" dirty="0">
                  <a:solidFill>
                    <a:srgbClr val="000000"/>
                  </a:solidFill>
                  <a:latin typeface="Calibri" pitchFamily="34" charset="0"/>
                  <a:ea typeface="Times New Roman" charset="0"/>
                  <a:cs typeface="Times New Roman" charset="0"/>
                </a:rPr>
                <a:t> </a:t>
              </a:r>
              <a:r>
                <a:rPr lang="en-US" sz="2400" dirty="0">
                  <a:solidFill>
                    <a:srgbClr val="000000"/>
                  </a:solidFill>
                  <a:latin typeface="Calibri" pitchFamily="34" charset="0"/>
                </a:rPr>
                <a:t>grain </a:t>
              </a:r>
              <a:r>
                <a:rPr lang="en-US" sz="2400" dirty="0" err="1">
                  <a:solidFill>
                    <a:srgbClr val="000000"/>
                  </a:solidFill>
                  <a:latin typeface="Calibri" pitchFamily="34" charset="0"/>
                </a:rPr>
                <a:t>storejars</a:t>
              </a:r>
              <a:r>
                <a:rPr lang="en-US" sz="2400" dirty="0">
                  <a:solidFill>
                    <a:srgbClr val="000000"/>
                  </a:solidFill>
                  <a:latin typeface="Calibri" pitchFamily="34" charset="0"/>
                </a:rPr>
                <a:t> in balk</a:t>
              </a:r>
            </a:p>
          </p:txBody>
        </p:sp>
      </p:grpSp>
    </p:spTree>
    <p:extLst>
      <p:ext uri="{BB962C8B-B14F-4D97-AF65-F5344CB8AC3E}">
        <p14:creationId xmlns:p14="http://schemas.microsoft.com/office/powerpoint/2010/main" val="24264795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177" name="Group 3"/>
          <p:cNvGrpSpPr>
            <a:grpSpLocks noGrp="1" noUngrp="1" noChangeAspect="1"/>
          </p:cNvGrpSpPr>
          <p:nvPr/>
        </p:nvGrpSpPr>
        <p:grpSpPr bwMode="auto">
          <a:xfrm>
            <a:off x="0" y="3"/>
            <a:ext cx="9144000" cy="5470261"/>
            <a:chOff x="685800" y="828675"/>
            <a:chExt cx="7772400" cy="5580063"/>
          </a:xfrm>
        </p:grpSpPr>
        <p:pic>
          <p:nvPicPr>
            <p:cNvPr id="178178" name="Picture 1" descr="Jericho grain storejars in Kenyon's balk, tb020707494"/>
            <p:cNvPicPr>
              <a:picLocks noRot="1" noChangeAspect="1" noMove="1" noResize="1"/>
            </p:cNvPicPr>
            <p:nvPr isPhoto="1"/>
          </p:nvPicPr>
          <p:blipFill>
            <a:blip r:embed="rId3"/>
            <a:srcRect/>
            <a:stretch>
              <a:fillRect/>
            </a:stretch>
          </p:blipFill>
          <p:spPr bwMode="auto">
            <a:xfrm>
              <a:off x="685800" y="828675"/>
              <a:ext cx="7772400" cy="5199063"/>
            </a:xfrm>
            <a:prstGeom prst="rect">
              <a:avLst/>
            </a:prstGeom>
            <a:noFill/>
            <a:ln w="9525">
              <a:noFill/>
              <a:miter lim="800000"/>
              <a:headEnd/>
              <a:tailEnd/>
            </a:ln>
          </p:spPr>
        </p:pic>
        <p:sp>
          <p:nvSpPr>
            <p:cNvPr id="3" name="Rectangle 2"/>
            <p:cNvSpPr/>
            <p:nvPr/>
          </p:nvSpPr>
          <p:spPr>
            <a:xfrm>
              <a:off x="685800" y="6065972"/>
              <a:ext cx="7772400" cy="342766"/>
            </a:xfrm>
            <a:prstGeom prst="rect">
              <a:avLst/>
            </a:prstGeom>
            <a:noFill/>
            <a:ln>
              <a:noFill/>
            </a:ln>
          </p:spPr>
          <p:txBody>
            <a:bodyPr anchor="ctr">
              <a:normAutofit fontScale="85000" lnSpcReduction="20000"/>
            </a:bodyPr>
            <a:lstStyle/>
            <a:p>
              <a:pPr algn="ctr">
                <a:defRPr/>
              </a:pPr>
              <a:r>
                <a:rPr lang="en-US" sz="2400" dirty="0">
                  <a:solidFill>
                    <a:srgbClr val="000000"/>
                  </a:solidFill>
                  <a:latin typeface="Calibri" pitchFamily="34" charset="0"/>
                </a:rPr>
                <a:t>Jericho, Tell </a:t>
              </a:r>
              <a:r>
                <a:rPr lang="en-US" sz="2400" dirty="0" err="1">
                  <a:solidFill>
                    <a:srgbClr val="000000"/>
                  </a:solidFill>
                  <a:latin typeface="Calibri" pitchFamily="34" charset="0"/>
                </a:rPr>
                <a:t>es</a:t>
              </a:r>
              <a:r>
                <a:rPr lang="en-US" sz="2400" dirty="0">
                  <a:solidFill>
                    <a:srgbClr val="000000"/>
                  </a:solidFill>
                  <a:latin typeface="Calibri" pitchFamily="34" charset="0"/>
                </a:rPr>
                <a:t>-Sultan</a:t>
              </a:r>
              <a:r>
                <a:rPr lang="en-US" sz="2400" dirty="0">
                  <a:solidFill>
                    <a:srgbClr val="000000"/>
                  </a:solidFill>
                  <a:latin typeface="Calibri" pitchFamily="34" charset="0"/>
                  <a:ea typeface="Times New Roman" charset="0"/>
                  <a:cs typeface="Times New Roman" charset="0"/>
                </a:rPr>
                <a:t> </a:t>
              </a:r>
              <a:r>
                <a:rPr lang="en-US" sz="2400" dirty="0">
                  <a:solidFill>
                    <a:srgbClr val="000000"/>
                  </a:solidFill>
                  <a:latin typeface="Calibri" pitchFamily="34" charset="0"/>
                </a:rPr>
                <a:t>grain </a:t>
              </a:r>
              <a:r>
                <a:rPr lang="en-US" sz="2400" dirty="0" err="1">
                  <a:solidFill>
                    <a:srgbClr val="000000"/>
                  </a:solidFill>
                  <a:latin typeface="Calibri" pitchFamily="34" charset="0"/>
                </a:rPr>
                <a:t>storejars</a:t>
              </a:r>
              <a:r>
                <a:rPr lang="en-US" sz="2400" dirty="0">
                  <a:solidFill>
                    <a:srgbClr val="000000"/>
                  </a:solidFill>
                  <a:latin typeface="Calibri" pitchFamily="34" charset="0"/>
                </a:rPr>
                <a:t> in balk</a:t>
              </a:r>
            </a:p>
          </p:txBody>
        </p:sp>
      </p:grpSp>
    </p:spTree>
    <p:extLst>
      <p:ext uri="{BB962C8B-B14F-4D97-AF65-F5344CB8AC3E}">
        <p14:creationId xmlns:p14="http://schemas.microsoft.com/office/powerpoint/2010/main" val="6618333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hidden="1"/>
          <p:cNvSpPr>
            <a:spLocks noGrp="1" noChangeArrowheads="1"/>
          </p:cNvSpPr>
          <p:nvPr>
            <p:ph type="title"/>
          </p:nvPr>
        </p:nvSpPr>
        <p:spPr>
          <a:xfrm>
            <a:off x="1009650" y="228865"/>
            <a:ext cx="7677150" cy="952500"/>
          </a:xfrm>
        </p:spPr>
        <p:txBody>
          <a:bodyPr/>
          <a:lstStyle/>
          <a:p>
            <a:r>
              <a:rPr lang="en-US" altLang="en-US" sz="2400" smtClean="0">
                <a:solidFill>
                  <a:schemeClr val="bg1"/>
                </a:solidFill>
              </a:rPr>
              <a:t>Jericho aerial from west</a:t>
            </a:r>
            <a:endParaRPr lang="en-US" altLang="en-US" smtClean="0"/>
          </a:p>
        </p:txBody>
      </p:sp>
      <p:pic>
        <p:nvPicPr>
          <p:cNvPr id="8195" name="Picture 3" descr="E:\0Adds 2002\04 Judah\010703 Beersheba flight\Jericho area\sr\Jericho aerial from west.jpg"/>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1324"/>
            <a:ext cx="9144000" cy="5717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4"/>
          <p:cNvSpPr txBox="1">
            <a:spLocks noChangeArrowheads="1"/>
          </p:cNvSpPr>
          <p:nvPr/>
        </p:nvSpPr>
        <p:spPr bwMode="auto">
          <a:xfrm>
            <a:off x="0" y="5334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solidFill>
                  <a:prstClr val="white"/>
                </a:solidFill>
              </a:rPr>
              <a:t>Jericho aerial from west</a:t>
            </a:r>
          </a:p>
        </p:txBody>
      </p:sp>
      <p:sp>
        <p:nvSpPr>
          <p:cNvPr id="8197" name="Line 5"/>
          <p:cNvSpPr>
            <a:spLocks noChangeShapeType="1"/>
          </p:cNvSpPr>
          <p:nvPr/>
        </p:nvSpPr>
        <p:spPr bwMode="auto">
          <a:xfrm>
            <a:off x="1676400" y="2222500"/>
            <a:ext cx="76200" cy="7620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198" name="Line 6"/>
          <p:cNvSpPr>
            <a:spLocks noChangeShapeType="1"/>
          </p:cNvSpPr>
          <p:nvPr/>
        </p:nvSpPr>
        <p:spPr bwMode="auto">
          <a:xfrm>
            <a:off x="5791200" y="3048000"/>
            <a:ext cx="609600" cy="6985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199" name="Line 7"/>
          <p:cNvSpPr>
            <a:spLocks noChangeShapeType="1"/>
          </p:cNvSpPr>
          <p:nvPr/>
        </p:nvSpPr>
        <p:spPr bwMode="auto">
          <a:xfrm>
            <a:off x="8229600" y="3429000"/>
            <a:ext cx="0" cy="101600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200" name="Line 8"/>
          <p:cNvSpPr>
            <a:spLocks noChangeShapeType="1"/>
          </p:cNvSpPr>
          <p:nvPr/>
        </p:nvSpPr>
        <p:spPr bwMode="auto">
          <a:xfrm>
            <a:off x="6858000" y="4826000"/>
            <a:ext cx="1295400" cy="1905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201" name="Line 9"/>
          <p:cNvSpPr>
            <a:spLocks noChangeShapeType="1"/>
          </p:cNvSpPr>
          <p:nvPr/>
        </p:nvSpPr>
        <p:spPr bwMode="auto">
          <a:xfrm>
            <a:off x="4191000" y="508000"/>
            <a:ext cx="762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202" name="Text Box 10"/>
          <p:cNvSpPr txBox="1">
            <a:spLocks noChangeArrowheads="1"/>
          </p:cNvSpPr>
          <p:nvPr/>
        </p:nvSpPr>
        <p:spPr bwMode="auto">
          <a:xfrm>
            <a:off x="3489325" y="304271"/>
            <a:ext cx="1346844" cy="3385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a:solidFill>
                  <a:prstClr val="white"/>
                </a:solidFill>
              </a:rPr>
              <a:t>Jordan River</a:t>
            </a:r>
          </a:p>
        </p:txBody>
      </p:sp>
      <p:sp>
        <p:nvSpPr>
          <p:cNvPr id="8203" name="Text Box 11"/>
          <p:cNvSpPr txBox="1">
            <a:spLocks noChangeArrowheads="1"/>
          </p:cNvSpPr>
          <p:nvPr/>
        </p:nvSpPr>
        <p:spPr bwMode="auto">
          <a:xfrm>
            <a:off x="7310439" y="3048000"/>
            <a:ext cx="18388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a:solidFill>
                  <a:prstClr val="white"/>
                </a:solidFill>
              </a:rPr>
              <a:t>Ascent of Adumim</a:t>
            </a:r>
          </a:p>
        </p:txBody>
      </p:sp>
      <p:sp>
        <p:nvSpPr>
          <p:cNvPr id="8204" name="Text Box 12"/>
          <p:cNvSpPr txBox="1">
            <a:spLocks noChangeArrowheads="1"/>
          </p:cNvSpPr>
          <p:nvPr/>
        </p:nvSpPr>
        <p:spPr bwMode="auto">
          <a:xfrm>
            <a:off x="5927726" y="4558771"/>
            <a:ext cx="1008994" cy="3385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a:solidFill>
                  <a:prstClr val="white"/>
                </a:solidFill>
              </a:rPr>
              <a:t>Wadi Qilt</a:t>
            </a:r>
          </a:p>
        </p:txBody>
      </p:sp>
      <p:sp>
        <p:nvSpPr>
          <p:cNvPr id="8205" name="Text Box 13"/>
          <p:cNvSpPr txBox="1">
            <a:spLocks noChangeArrowheads="1"/>
          </p:cNvSpPr>
          <p:nvPr/>
        </p:nvSpPr>
        <p:spPr bwMode="auto">
          <a:xfrm>
            <a:off x="974725" y="1955271"/>
            <a:ext cx="1208664" cy="3385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a:solidFill>
                  <a:prstClr val="white"/>
                </a:solidFill>
              </a:rPr>
              <a:t>Tell Jericho</a:t>
            </a:r>
          </a:p>
        </p:txBody>
      </p:sp>
      <p:sp>
        <p:nvSpPr>
          <p:cNvPr id="2" name="TextBox 1"/>
          <p:cNvSpPr txBox="1"/>
          <p:nvPr/>
        </p:nvSpPr>
        <p:spPr>
          <a:xfrm>
            <a:off x="7249363" y="5155168"/>
            <a:ext cx="1249060" cy="369332"/>
          </a:xfrm>
          <a:prstGeom prst="rect">
            <a:avLst/>
          </a:prstGeom>
          <a:solidFill>
            <a:schemeClr val="tx1"/>
          </a:solidFill>
        </p:spPr>
        <p:txBody>
          <a:bodyPr wrap="none" rtlCol="0">
            <a:spAutoFit/>
          </a:bodyPr>
          <a:lstStyle/>
          <a:p>
            <a:r>
              <a:rPr lang="en-US" dirty="0" smtClean="0">
                <a:solidFill>
                  <a:prstClr val="white"/>
                </a:solidFill>
              </a:rPr>
              <a:t>Jerusalem</a:t>
            </a:r>
            <a:endParaRPr lang="en-US" dirty="0">
              <a:solidFill>
                <a:prstClr val="white"/>
              </a:solidFill>
            </a:endParaRPr>
          </a:p>
        </p:txBody>
      </p:sp>
      <p:sp>
        <p:nvSpPr>
          <p:cNvPr id="15" name="TextBox 14"/>
          <p:cNvSpPr txBox="1"/>
          <p:nvPr/>
        </p:nvSpPr>
        <p:spPr>
          <a:xfrm>
            <a:off x="1469136" y="5256361"/>
            <a:ext cx="389850" cy="369332"/>
          </a:xfrm>
          <a:prstGeom prst="rect">
            <a:avLst/>
          </a:prstGeom>
          <a:solidFill>
            <a:schemeClr val="tx1"/>
          </a:solidFill>
        </p:spPr>
        <p:txBody>
          <a:bodyPr wrap="none" rtlCol="0">
            <a:spAutoFit/>
          </a:bodyPr>
          <a:lstStyle/>
          <a:p>
            <a:r>
              <a:rPr lang="en-US" dirty="0" smtClean="0">
                <a:solidFill>
                  <a:prstClr val="white"/>
                </a:solidFill>
              </a:rPr>
              <a:t>Ai</a:t>
            </a:r>
            <a:endParaRPr lang="en-US" dirty="0">
              <a:solidFill>
                <a:prstClr val="white"/>
              </a:solidFill>
            </a:endParaRPr>
          </a:p>
        </p:txBody>
      </p:sp>
      <p:pic>
        <p:nvPicPr>
          <p:cNvPr id="2050"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795932">
            <a:off x="7557483" y="23350"/>
            <a:ext cx="1125907" cy="15572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367606">
            <a:off x="1357181" y="3060059"/>
            <a:ext cx="613773" cy="630683"/>
          </a:xfrm>
          <a:prstGeom prst="rect">
            <a:avLst/>
          </a:prstGeom>
        </p:spPr>
      </p:pic>
    </p:spTree>
    <p:extLst>
      <p:ext uri="{BB962C8B-B14F-4D97-AF65-F5344CB8AC3E}">
        <p14:creationId xmlns:p14="http://schemas.microsoft.com/office/powerpoint/2010/main" val="16680644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p:cNvSpPr>
          <p:nvPr>
            <p:ph type="title" idx="4294967295"/>
          </p:nvPr>
        </p:nvSpPr>
        <p:spPr>
          <a:xfrm>
            <a:off x="5930900" y="519906"/>
            <a:ext cx="2755900" cy="952500"/>
          </a:xfrm>
        </p:spPr>
        <p:txBody>
          <a:bodyPr/>
          <a:lstStyle/>
          <a:p>
            <a:r>
              <a:rPr lang="en-US" altLang="en-US" sz="4000" dirty="0" smtClean="0"/>
              <a:t>A Mighty Wall Taking By Faith</a:t>
            </a:r>
          </a:p>
        </p:txBody>
      </p:sp>
      <p:pic>
        <p:nvPicPr>
          <p:cNvPr id="56324" name="Picture 4" descr="jericho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156" y="1993636"/>
            <a:ext cx="5095875" cy="3182938"/>
          </a:xfrm>
          <a:prstGeom prst="rect">
            <a:avLst/>
          </a:prstGeom>
          <a:noFill/>
          <a:extLst>
            <a:ext uri="{909E8E84-426E-40DD-AFC4-6F175D3DCCD1}">
              <a14:hiddenFill xmlns:a14="http://schemas.microsoft.com/office/drawing/2010/main">
                <a:solidFill>
                  <a:srgbClr val="FFFFFF"/>
                </a:solidFill>
              </a14:hiddenFill>
            </a:ext>
          </a:extLst>
        </p:spPr>
      </p:pic>
      <p:pic>
        <p:nvPicPr>
          <p:cNvPr id="56325" name="Picture 5" descr="Jericho_Walls-D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 y="0"/>
            <a:ext cx="5648325" cy="29448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49" name="Group 3"/>
          <p:cNvGrpSpPr>
            <a:grpSpLocks noGrp="1" noUngrp="1" noChangeAspect="1"/>
          </p:cNvGrpSpPr>
          <p:nvPr/>
        </p:nvGrpSpPr>
        <p:grpSpPr bwMode="auto">
          <a:xfrm>
            <a:off x="0" y="1"/>
            <a:ext cx="9144000" cy="5441157"/>
            <a:chOff x="685800" y="844550"/>
            <a:chExt cx="7772400" cy="5549900"/>
          </a:xfrm>
        </p:grpSpPr>
        <p:pic>
          <p:nvPicPr>
            <p:cNvPr id="155650" name="Picture 1" descr="Jericho tell mudbrick wall, tb052205944"/>
            <p:cNvPicPr>
              <a:picLocks noRot="1" noChangeAspect="1" noMove="1" noResize="1"/>
            </p:cNvPicPr>
            <p:nvPr isPhoto="1"/>
          </p:nvPicPr>
          <p:blipFill>
            <a:blip r:embed="rId3"/>
            <a:srcRect/>
            <a:stretch>
              <a:fillRect/>
            </a:stretch>
          </p:blipFill>
          <p:spPr bwMode="auto">
            <a:xfrm>
              <a:off x="685800" y="844550"/>
              <a:ext cx="7772400" cy="5168900"/>
            </a:xfrm>
            <a:prstGeom prst="rect">
              <a:avLst/>
            </a:prstGeom>
            <a:noFill/>
            <a:ln w="9525">
              <a:noFill/>
              <a:miter lim="800000"/>
              <a:headEnd/>
              <a:tailEnd/>
            </a:ln>
          </p:spPr>
        </p:pic>
        <p:sp>
          <p:nvSpPr>
            <p:cNvPr id="3" name="Rectangle 2"/>
            <p:cNvSpPr/>
            <p:nvPr/>
          </p:nvSpPr>
          <p:spPr>
            <a:xfrm>
              <a:off x="685800" y="6051714"/>
              <a:ext cx="7772400" cy="342736"/>
            </a:xfrm>
            <a:prstGeom prst="rect">
              <a:avLst/>
            </a:prstGeom>
            <a:noFill/>
            <a:ln>
              <a:noFill/>
            </a:ln>
          </p:spPr>
          <p:txBody>
            <a:bodyPr anchor="ctr">
              <a:normAutofit fontScale="85000" lnSpcReduction="20000"/>
            </a:bodyPr>
            <a:lstStyle/>
            <a:p>
              <a:pPr algn="ctr">
                <a:defRPr/>
              </a:pPr>
              <a:r>
                <a:rPr lang="en-US" sz="2400" dirty="0">
                  <a:solidFill>
                    <a:srgbClr val="000000"/>
                  </a:solidFill>
                  <a:latin typeface="Calibri" pitchFamily="34" charset="0"/>
                </a:rPr>
                <a:t>Jericho, Tell </a:t>
              </a:r>
              <a:r>
                <a:rPr lang="en-US" sz="2400" dirty="0" err="1">
                  <a:solidFill>
                    <a:srgbClr val="000000"/>
                  </a:solidFill>
                  <a:latin typeface="Calibri" pitchFamily="34" charset="0"/>
                </a:rPr>
                <a:t>es</a:t>
              </a:r>
              <a:r>
                <a:rPr lang="en-US" sz="2400" dirty="0">
                  <a:solidFill>
                    <a:srgbClr val="000000"/>
                  </a:solidFill>
                  <a:latin typeface="Calibri" pitchFamily="34" charset="0"/>
                </a:rPr>
                <a:t>-Sultan</a:t>
              </a:r>
              <a:r>
                <a:rPr lang="en-US" sz="2400" dirty="0">
                  <a:solidFill>
                    <a:srgbClr val="000000"/>
                  </a:solidFill>
                  <a:latin typeface="Calibri" pitchFamily="34" charset="0"/>
                  <a:ea typeface="Times New Roman" charset="0"/>
                  <a:cs typeface="Times New Roman" charset="0"/>
                </a:rPr>
                <a:t> </a:t>
              </a:r>
              <a:r>
                <a:rPr lang="en-US" sz="2400" dirty="0" err="1">
                  <a:solidFill>
                    <a:srgbClr val="000000"/>
                  </a:solidFill>
                  <a:latin typeface="Calibri" pitchFamily="34" charset="0"/>
                </a:rPr>
                <a:t>mudbrick</a:t>
              </a:r>
              <a:r>
                <a:rPr lang="en-US" sz="2400" dirty="0">
                  <a:solidFill>
                    <a:srgbClr val="000000"/>
                  </a:solidFill>
                  <a:latin typeface="Calibri" pitchFamily="34" charset="0"/>
                </a:rPr>
                <a:t> wall</a:t>
              </a:r>
            </a:p>
          </p:txBody>
        </p:sp>
      </p:grpSp>
    </p:spTree>
    <p:extLst>
      <p:ext uri="{BB962C8B-B14F-4D97-AF65-F5344CB8AC3E}">
        <p14:creationId xmlns:p14="http://schemas.microsoft.com/office/powerpoint/2010/main" val="41217160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p:cNvSpPr>
          <p:nvPr>
            <p:ph type="title" idx="4294967295"/>
          </p:nvPr>
        </p:nvSpPr>
        <p:spPr>
          <a:xfrm>
            <a:off x="4400550" y="525198"/>
            <a:ext cx="4286250" cy="952500"/>
          </a:xfrm>
        </p:spPr>
        <p:txBody>
          <a:bodyPr/>
          <a:lstStyle/>
          <a:p>
            <a:r>
              <a:rPr lang="en-US" altLang="en-US" sz="4000" smtClean="0"/>
              <a:t>Walls Fallen (6:20) wall fell down flat </a:t>
            </a:r>
            <a:br>
              <a:rPr lang="en-US" altLang="en-US" sz="4000" smtClean="0"/>
            </a:br>
            <a:endParaRPr lang="en-US" altLang="en-US" sz="4000" smtClean="0"/>
          </a:p>
        </p:txBody>
      </p:sp>
      <p:pic>
        <p:nvPicPr>
          <p:cNvPr id="50180" name="Picture 4" descr="jericho35-Cross s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66" y="1726407"/>
            <a:ext cx="7146925" cy="3172354"/>
          </a:xfrm>
          <a:prstGeom prst="rect">
            <a:avLst/>
          </a:prstGeom>
          <a:noFill/>
          <a:extLst>
            <a:ext uri="{909E8E84-426E-40DD-AFC4-6F175D3DCCD1}">
              <a14:hiddenFill xmlns:a14="http://schemas.microsoft.com/office/drawing/2010/main">
                <a:solidFill>
                  <a:srgbClr val="FFFFFF"/>
                </a:solidFill>
              </a14:hiddenFill>
            </a:ext>
          </a:extLst>
        </p:spPr>
      </p:pic>
      <p:sp>
        <p:nvSpPr>
          <p:cNvPr id="50179" name="Rectangle 3"/>
          <p:cNvSpPr>
            <a:spLocks noGrp="1"/>
          </p:cNvSpPr>
          <p:nvPr>
            <p:ph type="body" idx="4294967295"/>
          </p:nvPr>
        </p:nvSpPr>
        <p:spPr>
          <a:xfrm>
            <a:off x="1187450" y="166350"/>
            <a:ext cx="3384550" cy="3771636"/>
          </a:xfrm>
        </p:spPr>
        <p:txBody>
          <a:bodyPr/>
          <a:lstStyle/>
          <a:p>
            <a:r>
              <a:rPr lang="en-US" altLang="en-US" dirty="0" smtClean="0"/>
              <a:t>Fallen Wall flat</a:t>
            </a:r>
          </a:p>
          <a:p>
            <a:r>
              <a:rPr lang="en-US" altLang="en-US" dirty="0" smtClean="0"/>
              <a:t>City has history of walls falling</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p:cNvSpPr>
          <p:nvPr>
            <p:ph type="title" idx="4294967295"/>
          </p:nvPr>
        </p:nvSpPr>
        <p:spPr>
          <a:xfrm>
            <a:off x="4400550" y="832115"/>
            <a:ext cx="4286250" cy="952500"/>
          </a:xfrm>
        </p:spPr>
        <p:txBody>
          <a:bodyPr/>
          <a:lstStyle/>
          <a:p>
            <a:r>
              <a:rPr lang="en-US" altLang="en-US" sz="4000" smtClean="0"/>
              <a:t>Wall Make a Ramp (6:20) people went up into the city </a:t>
            </a:r>
            <a:br>
              <a:rPr lang="en-US" altLang="en-US" sz="4000" smtClean="0"/>
            </a:br>
            <a:endParaRPr lang="en-US" altLang="en-US" sz="4000" smtClean="0"/>
          </a:p>
        </p:txBody>
      </p:sp>
      <p:pic>
        <p:nvPicPr>
          <p:cNvPr id="51203" name="Picture 3" descr="jericho35-Cross se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776" y="1976441"/>
            <a:ext cx="7146925" cy="3172354"/>
          </a:xfrm>
          <a:prstGeom prst="rect">
            <a:avLst/>
          </a:prstGeom>
          <a:noFill/>
          <a:extLst>
            <a:ext uri="{909E8E84-426E-40DD-AFC4-6F175D3DCCD1}">
              <a14:hiddenFill xmlns:a14="http://schemas.microsoft.com/office/drawing/2010/main">
                <a:solidFill>
                  <a:srgbClr val="FFFFFF"/>
                </a:solidFill>
              </a14:hiddenFill>
            </a:ext>
          </a:extLst>
        </p:spPr>
      </p:pic>
      <p:pic>
        <p:nvPicPr>
          <p:cNvPr id="51206" name="Picture 6" descr="jericho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186" y="47625"/>
            <a:ext cx="3336925" cy="33734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86786" y="1982006"/>
            <a:ext cx="1170428" cy="646331"/>
          </a:xfrm>
          <a:prstGeom prst="rect">
            <a:avLst/>
          </a:prstGeom>
          <a:noFill/>
        </p:spPr>
        <p:txBody>
          <a:bodyPr wrap="square" rtlCol="0">
            <a:spAutoFit/>
          </a:bodyPr>
          <a:lstStyle/>
          <a:p>
            <a:r>
              <a:rPr lang="en-US" dirty="0" smtClean="0"/>
              <a:t>Retaining Wall</a:t>
            </a:r>
            <a:endParaRPr lang="en-US" dirty="0"/>
          </a:p>
        </p:txBody>
      </p:sp>
      <p:sp>
        <p:nvSpPr>
          <p:cNvPr id="2" name="Down Arrow 1"/>
          <p:cNvSpPr/>
          <p:nvPr/>
        </p:nvSpPr>
        <p:spPr>
          <a:xfrm>
            <a:off x="4315968" y="2628322"/>
            <a:ext cx="256032" cy="7000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wn Arrow 2"/>
          <p:cNvSpPr/>
          <p:nvPr/>
        </p:nvSpPr>
        <p:spPr>
          <a:xfrm rot="14911130">
            <a:off x="3055272" y="3535240"/>
            <a:ext cx="304802" cy="5338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32A9994-7DC2-4FAB-ACCB-6EE1BE7A9083}" type="slidenum">
              <a:rPr lang="en-US" smtClean="0">
                <a:solidFill>
                  <a:prstClr val="black">
                    <a:tint val="75000"/>
                  </a:prstClr>
                </a:solidFill>
              </a:rPr>
              <a:pPr>
                <a:defRPr/>
              </a:pPr>
              <a:t>54</a:t>
            </a:fld>
            <a:endParaRPr lang="en-US" dirty="0">
              <a:solidFill>
                <a:prstClr val="black">
                  <a:tint val="75000"/>
                </a:prst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402270"/>
          </a:xfrm>
          <a:prstGeom prst="rect">
            <a:avLst/>
          </a:prstGeom>
        </p:spPr>
      </p:pic>
      <p:sp>
        <p:nvSpPr>
          <p:cNvPr id="4" name="Freeform 3"/>
          <p:cNvSpPr/>
          <p:nvPr/>
        </p:nvSpPr>
        <p:spPr>
          <a:xfrm>
            <a:off x="816864" y="1341120"/>
            <a:ext cx="7620000" cy="2938272"/>
          </a:xfrm>
          <a:custGeom>
            <a:avLst/>
            <a:gdLst>
              <a:gd name="connsiteX0" fmla="*/ 7620000 w 7620000"/>
              <a:gd name="connsiteY0" fmla="*/ 0 h 2938272"/>
              <a:gd name="connsiteX1" fmla="*/ 7303008 w 7620000"/>
              <a:gd name="connsiteY1" fmla="*/ 243840 h 2938272"/>
              <a:gd name="connsiteX2" fmla="*/ 6193536 w 7620000"/>
              <a:gd name="connsiteY2" fmla="*/ 573024 h 2938272"/>
              <a:gd name="connsiteX3" fmla="*/ 5181600 w 7620000"/>
              <a:gd name="connsiteY3" fmla="*/ 877824 h 2938272"/>
              <a:gd name="connsiteX4" fmla="*/ 4718304 w 7620000"/>
              <a:gd name="connsiteY4" fmla="*/ 1438656 h 2938272"/>
              <a:gd name="connsiteX5" fmla="*/ 4535424 w 7620000"/>
              <a:gd name="connsiteY5" fmla="*/ 1597152 h 2938272"/>
              <a:gd name="connsiteX6" fmla="*/ 3121152 w 7620000"/>
              <a:gd name="connsiteY6" fmla="*/ 1828800 h 2938272"/>
              <a:gd name="connsiteX7" fmla="*/ 1109472 w 7620000"/>
              <a:gd name="connsiteY7" fmla="*/ 2523744 h 2938272"/>
              <a:gd name="connsiteX8" fmla="*/ 0 w 7620000"/>
              <a:gd name="connsiteY8" fmla="*/ 2938272 h 293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00" h="2938272">
                <a:moveTo>
                  <a:pt x="7620000" y="0"/>
                </a:moveTo>
                <a:cubicBezTo>
                  <a:pt x="7580376" y="74168"/>
                  <a:pt x="7540752" y="148336"/>
                  <a:pt x="7303008" y="243840"/>
                </a:cubicBezTo>
                <a:cubicBezTo>
                  <a:pt x="7065264" y="339344"/>
                  <a:pt x="6193536" y="573024"/>
                  <a:pt x="6193536" y="573024"/>
                </a:cubicBezTo>
                <a:cubicBezTo>
                  <a:pt x="5839968" y="678688"/>
                  <a:pt x="5427472" y="733552"/>
                  <a:pt x="5181600" y="877824"/>
                </a:cubicBezTo>
                <a:cubicBezTo>
                  <a:pt x="4935728" y="1022096"/>
                  <a:pt x="4826000" y="1318768"/>
                  <a:pt x="4718304" y="1438656"/>
                </a:cubicBezTo>
                <a:cubicBezTo>
                  <a:pt x="4610608" y="1558544"/>
                  <a:pt x="4801616" y="1532128"/>
                  <a:pt x="4535424" y="1597152"/>
                </a:cubicBezTo>
                <a:cubicBezTo>
                  <a:pt x="4269232" y="1662176"/>
                  <a:pt x="3692144" y="1674368"/>
                  <a:pt x="3121152" y="1828800"/>
                </a:cubicBezTo>
                <a:cubicBezTo>
                  <a:pt x="2550160" y="1983232"/>
                  <a:pt x="1629664" y="2338832"/>
                  <a:pt x="1109472" y="2523744"/>
                </a:cubicBezTo>
                <a:cubicBezTo>
                  <a:pt x="589280" y="2708656"/>
                  <a:pt x="294640" y="2823464"/>
                  <a:pt x="0" y="2938272"/>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7704798" y="2682240"/>
            <a:ext cx="622341" cy="305198"/>
          </a:xfrm>
          <a:custGeom>
            <a:avLst/>
            <a:gdLst>
              <a:gd name="connsiteX0" fmla="*/ 622341 w 622341"/>
              <a:gd name="connsiteY0" fmla="*/ 0 h 305198"/>
              <a:gd name="connsiteX1" fmla="*/ 37125 w 622341"/>
              <a:gd name="connsiteY1" fmla="*/ 280416 h 305198"/>
              <a:gd name="connsiteX2" fmla="*/ 61509 w 622341"/>
              <a:gd name="connsiteY2" fmla="*/ 292608 h 305198"/>
              <a:gd name="connsiteX3" fmla="*/ 73701 w 622341"/>
              <a:gd name="connsiteY3" fmla="*/ 292608 h 305198"/>
            </a:gdLst>
            <a:ahLst/>
            <a:cxnLst>
              <a:cxn ang="0">
                <a:pos x="connsiteX0" y="connsiteY0"/>
              </a:cxn>
              <a:cxn ang="0">
                <a:pos x="connsiteX1" y="connsiteY1"/>
              </a:cxn>
              <a:cxn ang="0">
                <a:pos x="connsiteX2" y="connsiteY2"/>
              </a:cxn>
              <a:cxn ang="0">
                <a:pos x="connsiteX3" y="connsiteY3"/>
              </a:cxn>
            </a:cxnLst>
            <a:rect l="l" t="t" r="r" b="b"/>
            <a:pathLst>
              <a:path w="622341" h="305198">
                <a:moveTo>
                  <a:pt x="622341" y="0"/>
                </a:moveTo>
                <a:lnTo>
                  <a:pt x="37125" y="280416"/>
                </a:lnTo>
                <a:cubicBezTo>
                  <a:pt x="-56347" y="329184"/>
                  <a:pt x="55413" y="290576"/>
                  <a:pt x="61509" y="292608"/>
                </a:cubicBezTo>
                <a:cubicBezTo>
                  <a:pt x="67605" y="294640"/>
                  <a:pt x="73701" y="292608"/>
                  <a:pt x="73701" y="292608"/>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730752" y="3279650"/>
            <a:ext cx="3096768" cy="2048256"/>
          </a:xfrm>
          <a:custGeom>
            <a:avLst/>
            <a:gdLst>
              <a:gd name="connsiteX0" fmla="*/ 3096768 w 3096768"/>
              <a:gd name="connsiteY0" fmla="*/ 0 h 2048256"/>
              <a:gd name="connsiteX1" fmla="*/ 2231136 w 3096768"/>
              <a:gd name="connsiteY1" fmla="*/ 487680 h 2048256"/>
              <a:gd name="connsiteX2" fmla="*/ 1658112 w 3096768"/>
              <a:gd name="connsiteY2" fmla="*/ 914400 h 2048256"/>
              <a:gd name="connsiteX3" fmla="*/ 341376 w 3096768"/>
              <a:gd name="connsiteY3" fmla="*/ 1755648 h 2048256"/>
              <a:gd name="connsiteX4" fmla="*/ 0 w 3096768"/>
              <a:gd name="connsiteY4" fmla="*/ 2048256 h 2048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768" h="2048256">
                <a:moveTo>
                  <a:pt x="3096768" y="0"/>
                </a:moveTo>
                <a:cubicBezTo>
                  <a:pt x="2783840" y="167640"/>
                  <a:pt x="2470912" y="335280"/>
                  <a:pt x="2231136" y="487680"/>
                </a:cubicBezTo>
                <a:cubicBezTo>
                  <a:pt x="1991360" y="640080"/>
                  <a:pt x="1973072" y="703072"/>
                  <a:pt x="1658112" y="914400"/>
                </a:cubicBezTo>
                <a:cubicBezTo>
                  <a:pt x="1343152" y="1125728"/>
                  <a:pt x="617728" y="1566672"/>
                  <a:pt x="341376" y="1755648"/>
                </a:cubicBezTo>
                <a:cubicBezTo>
                  <a:pt x="65024" y="1944624"/>
                  <a:pt x="32512" y="1996440"/>
                  <a:pt x="0" y="2048256"/>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97743" y="481074"/>
            <a:ext cx="8057014" cy="1323439"/>
          </a:xfrm>
          <a:prstGeom prst="rect">
            <a:avLst/>
          </a:prstGeom>
        </p:spPr>
        <p:txBody>
          <a:bodyPr wrap="none">
            <a:spAutoFit/>
          </a:bodyPr>
          <a:lstStyle/>
          <a:p>
            <a:r>
              <a:rPr lang="en-US" altLang="en-US" sz="4000" dirty="0"/>
              <a:t>City Burned (6:24) </a:t>
            </a:r>
            <a:r>
              <a:rPr lang="en-US" altLang="en-US" sz="4000" dirty="0" smtClean="0"/>
              <a:t>– layer showing</a:t>
            </a:r>
          </a:p>
          <a:p>
            <a:r>
              <a:rPr lang="en-US" altLang="en-US" sz="4000" dirty="0" smtClean="0"/>
              <a:t>City was burnt</a:t>
            </a:r>
            <a:endParaRPr lang="en-US" altLang="en-US" sz="4000" dirty="0"/>
          </a:p>
        </p:txBody>
      </p:sp>
    </p:spTree>
    <p:extLst>
      <p:ext uri="{BB962C8B-B14F-4D97-AF65-F5344CB8AC3E}">
        <p14:creationId xmlns:p14="http://schemas.microsoft.com/office/powerpoint/2010/main" val="28914196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32A9994-7DC2-4FAB-ACCB-6EE1BE7A9083}" type="slidenum">
              <a:rPr lang="en-US" smtClean="0">
                <a:solidFill>
                  <a:prstClr val="black">
                    <a:tint val="75000"/>
                  </a:prstClr>
                </a:solidFill>
              </a:rPr>
              <a:pPr>
                <a:defRPr/>
              </a:pPr>
              <a:t>55</a:t>
            </a:fld>
            <a:endParaRPr lang="en-US" dirty="0">
              <a:solidFill>
                <a:prstClr val="black">
                  <a:tint val="75000"/>
                </a:prst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
            <a:ext cx="9144000" cy="5159829"/>
          </a:xfrm>
          <a:prstGeom prst="rect">
            <a:avLst/>
          </a:prstGeom>
        </p:spPr>
      </p:pic>
      <p:sp>
        <p:nvSpPr>
          <p:cNvPr id="4" name="TextBox 3"/>
          <p:cNvSpPr txBox="1"/>
          <p:nvPr/>
        </p:nvSpPr>
        <p:spPr>
          <a:xfrm>
            <a:off x="1828819" y="1720858"/>
            <a:ext cx="2501519" cy="369332"/>
          </a:xfrm>
          <a:prstGeom prst="rect">
            <a:avLst/>
          </a:prstGeom>
          <a:noFill/>
        </p:spPr>
        <p:txBody>
          <a:bodyPr wrap="none" rtlCol="0">
            <a:spAutoFit/>
          </a:bodyPr>
          <a:lstStyle/>
          <a:p>
            <a:r>
              <a:rPr lang="en-US" dirty="0" smtClean="0">
                <a:latin typeface="Stencil Std" pitchFamily="82" charset="0"/>
              </a:rPr>
              <a:t>JOSHUA WAS HERE</a:t>
            </a:r>
            <a:endParaRPr lang="en-US" dirty="0">
              <a:latin typeface="Stencil Std" pitchFamily="82" charset="0"/>
            </a:endParaRPr>
          </a:p>
        </p:txBody>
      </p:sp>
    </p:spTree>
    <p:extLst>
      <p:ext uri="{BB962C8B-B14F-4D97-AF65-F5344CB8AC3E}">
        <p14:creationId xmlns:p14="http://schemas.microsoft.com/office/powerpoint/2010/main" val="222214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p:cNvSpPr>
          <p:nvPr>
            <p:ph type="title" idx="4294967295"/>
          </p:nvPr>
        </p:nvSpPr>
        <p:spPr>
          <a:xfrm>
            <a:off x="1016000" y="228865"/>
            <a:ext cx="7670800" cy="952500"/>
          </a:xfrm>
        </p:spPr>
        <p:txBody>
          <a:bodyPr/>
          <a:lstStyle/>
          <a:p>
            <a:r>
              <a:rPr lang="en-US" altLang="en-US" smtClean="0"/>
              <a:t>What should be seen at Jericho?</a:t>
            </a:r>
          </a:p>
        </p:txBody>
      </p:sp>
      <p:sp>
        <p:nvSpPr>
          <p:cNvPr id="53251" name="Rectangle 3"/>
          <p:cNvSpPr>
            <a:spLocks noGrp="1"/>
          </p:cNvSpPr>
          <p:nvPr>
            <p:ph type="body" idx="4294967295"/>
          </p:nvPr>
        </p:nvSpPr>
        <p:spPr/>
        <p:txBody>
          <a:bodyPr/>
          <a:lstStyle/>
          <a:p>
            <a:endParaRPr lang="en-US" altLang="en-US" dirty="0" smtClean="0"/>
          </a:p>
          <a:p>
            <a:r>
              <a:rPr lang="en-US" altLang="en-US" dirty="0" smtClean="0"/>
              <a:t>City Burned (6:24) burned the city – burnt grain / 3 </a:t>
            </a:r>
            <a:r>
              <a:rPr lang="en-US" altLang="en-US" dirty="0" err="1" smtClean="0"/>
              <a:t>ft</a:t>
            </a:r>
            <a:r>
              <a:rPr lang="en-US" altLang="en-US" dirty="0" smtClean="0"/>
              <a:t> of burnt </a:t>
            </a:r>
            <a:r>
              <a:rPr lang="en-US" altLang="en-US" dirty="0" smtClean="0"/>
              <a:t>debris</a:t>
            </a:r>
          </a:p>
          <a:p>
            <a:r>
              <a:rPr lang="en-US" altLang="en-US" dirty="0" smtClean="0"/>
              <a:t>Fallen Walls</a:t>
            </a:r>
            <a:endParaRPr lang="en-US" altLang="en-US" dirty="0" smtClean="0"/>
          </a:p>
          <a:p>
            <a:r>
              <a:rPr lang="en-US" altLang="en-US" dirty="0" smtClean="0"/>
              <a:t>Sign saying Joshua was here - Nope</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Sources of Jericho Visuals</a:t>
            </a:r>
            <a:endParaRPr lang="en-US" dirty="0"/>
          </a:p>
        </p:txBody>
      </p:sp>
      <p:sp>
        <p:nvSpPr>
          <p:cNvPr id="2" name="Slide Number Placeholder 1"/>
          <p:cNvSpPr>
            <a:spLocks noGrp="1"/>
          </p:cNvSpPr>
          <p:nvPr>
            <p:ph type="sldNum" sz="quarter" idx="10"/>
          </p:nvPr>
        </p:nvSpPr>
        <p:spPr/>
        <p:txBody>
          <a:bodyPr/>
          <a:lstStyle/>
          <a:p>
            <a:pPr>
              <a:defRPr/>
            </a:pPr>
            <a:fld id="{3788D5F2-DCA6-4033-8632-A9E84E497402}" type="slidenum">
              <a:rPr lang="en-US" smtClean="0"/>
              <a:pPr>
                <a:defRPr/>
              </a:pPr>
              <a:t>57</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04" y="1267968"/>
            <a:ext cx="2725083" cy="370255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970" y="1344614"/>
            <a:ext cx="2416022" cy="264833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7992" y="1344616"/>
            <a:ext cx="3756008" cy="2731074"/>
          </a:xfrm>
          <a:prstGeom prst="rect">
            <a:avLst/>
          </a:prstGeom>
        </p:spPr>
      </p:pic>
    </p:spTree>
    <p:extLst>
      <p:ext uri="{BB962C8B-B14F-4D97-AF65-F5344CB8AC3E}">
        <p14:creationId xmlns:p14="http://schemas.microsoft.com/office/powerpoint/2010/main" val="19207697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3788D5F2-DCA6-4033-8632-A9E84E497402}" type="slidenum">
              <a:rPr lang="en-US" smtClean="0"/>
              <a:pPr>
                <a:defRPr/>
              </a:pPr>
              <a:t>58</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344"/>
            <a:ext cx="9144000" cy="5064075"/>
          </a:xfrm>
          <a:prstGeom prst="rect">
            <a:avLst/>
          </a:prstGeom>
        </p:spPr>
      </p:pic>
    </p:spTree>
    <p:extLst>
      <p:ext uri="{BB962C8B-B14F-4D97-AF65-F5344CB8AC3E}">
        <p14:creationId xmlns:p14="http://schemas.microsoft.com/office/powerpoint/2010/main" val="23011067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3788D5F2-DCA6-4033-8632-A9E84E497402}" type="slidenum">
              <a:rPr lang="en-US" smtClean="0"/>
              <a:pPr>
                <a:defRPr/>
              </a:pPr>
              <a:t>59</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1"/>
            <a:ext cx="9144000" cy="5117590"/>
          </a:xfrm>
          <a:prstGeom prst="rect">
            <a:avLst/>
          </a:prstGeom>
        </p:spPr>
      </p:pic>
      <p:sp>
        <p:nvSpPr>
          <p:cNvPr id="4" name="TextBox 3"/>
          <p:cNvSpPr txBox="1"/>
          <p:nvPr/>
        </p:nvSpPr>
        <p:spPr>
          <a:xfrm>
            <a:off x="5888736" y="2170172"/>
            <a:ext cx="3255264" cy="3139321"/>
          </a:xfrm>
          <a:prstGeom prst="rect">
            <a:avLst/>
          </a:prstGeom>
          <a:solidFill>
            <a:srgbClr val="FFFF00"/>
          </a:solidFill>
        </p:spPr>
        <p:txBody>
          <a:bodyPr wrap="square" rtlCol="0">
            <a:spAutoFit/>
          </a:bodyPr>
          <a:lstStyle/>
          <a:p>
            <a:r>
              <a:rPr lang="en-US" b="1" dirty="0" smtClean="0"/>
              <a:t>Joshua 6:26 (ESV</a:t>
            </a:r>
            <a:r>
              <a:rPr lang="en-US" b="1" dirty="0"/>
              <a:t>) </a:t>
            </a:r>
            <a:r>
              <a:rPr lang="en-US" dirty="0"/>
              <a:t/>
            </a:r>
            <a:br>
              <a:rPr lang="en-US" dirty="0"/>
            </a:br>
            <a:r>
              <a:rPr lang="en-US" baseline="30000" dirty="0"/>
              <a:t>26</a:t>
            </a:r>
            <a:r>
              <a:rPr lang="en-US" dirty="0"/>
              <a:t>Joshua laid an oath on them at that time, saying, “Cursed before the Lord be the man who rises up and rebuilds this city, Jericho.      </a:t>
            </a:r>
            <a:endParaRPr lang="en-US" dirty="0" smtClean="0"/>
          </a:p>
          <a:p>
            <a:r>
              <a:rPr lang="en-US" dirty="0" smtClean="0"/>
              <a:t>“</a:t>
            </a:r>
            <a:r>
              <a:rPr lang="en-US" dirty="0"/>
              <a:t>At the cost of his firstborn shall he </a:t>
            </a:r>
            <a:r>
              <a:rPr lang="en-US" dirty="0" smtClean="0"/>
              <a:t>lay </a:t>
            </a:r>
            <a:r>
              <a:rPr lang="en-US" dirty="0"/>
              <a:t>its foundation,      </a:t>
            </a:r>
            <a:endParaRPr lang="en-US" dirty="0" smtClean="0"/>
          </a:p>
          <a:p>
            <a:r>
              <a:rPr lang="en-US" dirty="0" smtClean="0"/>
              <a:t>and </a:t>
            </a:r>
            <a:r>
              <a:rPr lang="en-US" dirty="0"/>
              <a:t>at the cost of his youngest son </a:t>
            </a:r>
            <a:r>
              <a:rPr lang="en-US" dirty="0" smtClean="0"/>
              <a:t>shall </a:t>
            </a:r>
            <a:r>
              <a:rPr lang="en-US" dirty="0"/>
              <a:t>he set up its gates.” </a:t>
            </a:r>
          </a:p>
        </p:txBody>
      </p:sp>
      <p:sp>
        <p:nvSpPr>
          <p:cNvPr id="5" name="TextBox 4"/>
          <p:cNvSpPr txBox="1"/>
          <p:nvPr/>
        </p:nvSpPr>
        <p:spPr>
          <a:xfrm>
            <a:off x="182880" y="188898"/>
            <a:ext cx="3288144" cy="646331"/>
          </a:xfrm>
          <a:prstGeom prst="rect">
            <a:avLst/>
          </a:prstGeom>
          <a:noFill/>
        </p:spPr>
        <p:txBody>
          <a:bodyPr wrap="none" rtlCol="0">
            <a:spAutoFit/>
          </a:bodyPr>
          <a:lstStyle/>
          <a:p>
            <a:r>
              <a:rPr lang="en-US" dirty="0" smtClean="0"/>
              <a:t>Jericho falls about     1400 BC</a:t>
            </a:r>
          </a:p>
          <a:p>
            <a:r>
              <a:rPr lang="en-US" dirty="0" smtClean="0"/>
              <a:t>King Ahab rules    874-853 BC</a:t>
            </a:r>
            <a:endParaRPr lang="en-US" dirty="0"/>
          </a:p>
        </p:txBody>
      </p:sp>
      <p:sp>
        <p:nvSpPr>
          <p:cNvPr id="6" name="TextBox 5"/>
          <p:cNvSpPr txBox="1"/>
          <p:nvPr/>
        </p:nvSpPr>
        <p:spPr>
          <a:xfrm>
            <a:off x="2194560" y="835228"/>
            <a:ext cx="1075936" cy="369332"/>
          </a:xfrm>
          <a:prstGeom prst="rect">
            <a:avLst/>
          </a:prstGeom>
          <a:noFill/>
        </p:spPr>
        <p:txBody>
          <a:bodyPr wrap="none" rtlCol="0">
            <a:spAutoFit/>
          </a:bodyPr>
          <a:lstStyle/>
          <a:p>
            <a:r>
              <a:rPr lang="en-US" dirty="0" smtClean="0"/>
              <a:t>&gt;500 </a:t>
            </a:r>
            <a:r>
              <a:rPr lang="en-US" dirty="0" err="1" smtClean="0"/>
              <a:t>yrs</a:t>
            </a:r>
            <a:endParaRPr lang="en-US" dirty="0"/>
          </a:p>
        </p:txBody>
      </p:sp>
      <p:sp>
        <p:nvSpPr>
          <p:cNvPr id="7" name="TextBox 6"/>
          <p:cNvSpPr txBox="1"/>
          <p:nvPr/>
        </p:nvSpPr>
        <p:spPr>
          <a:xfrm>
            <a:off x="182880" y="4706112"/>
            <a:ext cx="4413388" cy="400110"/>
          </a:xfrm>
          <a:prstGeom prst="rect">
            <a:avLst/>
          </a:prstGeom>
          <a:noFill/>
        </p:spPr>
        <p:txBody>
          <a:bodyPr wrap="none" rtlCol="0">
            <a:spAutoFit/>
          </a:bodyPr>
          <a:lstStyle/>
          <a:p>
            <a:r>
              <a:rPr lang="en-US" sz="2000" dirty="0" smtClean="0">
                <a:solidFill>
                  <a:schemeClr val="bg1"/>
                </a:solidFill>
              </a:rPr>
              <a:t>Dating Strata not easy due to erosion</a:t>
            </a:r>
            <a:endParaRPr lang="en-US" sz="2000" dirty="0">
              <a:solidFill>
                <a:schemeClr val="bg1"/>
              </a:solidFill>
            </a:endParaRPr>
          </a:p>
        </p:txBody>
      </p:sp>
    </p:spTree>
    <p:extLst>
      <p:ext uri="{BB962C8B-B14F-4D97-AF65-F5344CB8AC3E}">
        <p14:creationId xmlns:p14="http://schemas.microsoft.com/office/powerpoint/2010/main" val="1080904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32A9994-7DC2-4FAB-ACCB-6EE1BE7A9083}" type="slidenum">
              <a:rPr lang="en-US" smtClean="0">
                <a:solidFill>
                  <a:prstClr val="black">
                    <a:tint val="75000"/>
                  </a:prstClr>
                </a:solidFill>
              </a:rPr>
              <a:pPr>
                <a:defRPr/>
              </a:pPr>
              <a:t>6</a:t>
            </a:fld>
            <a:endParaRPr lang="en-US" dirty="0">
              <a:solidFill>
                <a:prstClr val="black">
                  <a:tint val="75000"/>
                </a:prstClr>
              </a:solidFill>
            </a:endParaRPr>
          </a:p>
        </p:txBody>
      </p:sp>
      <p:pic>
        <p:nvPicPr>
          <p:cNvPr id="1026" name="Picture 2" descr="O:\OT Lessons-Danny\Joshua-2015\Images\Jericho-Rahab\Yericho.jpg"/>
          <p:cNvPicPr>
            <a:picLocks noChangeAspect="1" noChangeArrowheads="1"/>
          </p:cNvPicPr>
          <p:nvPr/>
        </p:nvPicPr>
        <p:blipFill rotWithShape="1">
          <a:blip r:embed="rId2">
            <a:extLst>
              <a:ext uri="{28A0092B-C50C-407E-A947-70E740481C1C}">
                <a14:useLocalDpi xmlns:a14="http://schemas.microsoft.com/office/drawing/2010/main" val="0"/>
              </a:ext>
            </a:extLst>
          </a:blip>
          <a:srcRect l="45" r="9090"/>
          <a:stretch/>
        </p:blipFill>
        <p:spPr bwMode="auto">
          <a:xfrm>
            <a:off x="0" y="2"/>
            <a:ext cx="9144000" cy="5218387"/>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p:cNvSpPr/>
          <p:nvPr/>
        </p:nvSpPr>
        <p:spPr>
          <a:xfrm>
            <a:off x="-7315" y="1883664"/>
            <a:ext cx="6459321" cy="80820"/>
          </a:xfrm>
          <a:custGeom>
            <a:avLst/>
            <a:gdLst>
              <a:gd name="connsiteX0" fmla="*/ 6459321 w 6459321"/>
              <a:gd name="connsiteY0" fmla="*/ 0 h 96984"/>
              <a:gd name="connsiteX1" fmla="*/ 5888736 w 6459321"/>
              <a:gd name="connsiteY1" fmla="*/ 29261 h 96984"/>
              <a:gd name="connsiteX2" fmla="*/ 5603443 w 6459321"/>
              <a:gd name="connsiteY2" fmla="*/ 95097 h 96984"/>
              <a:gd name="connsiteX3" fmla="*/ 4959705 w 6459321"/>
              <a:gd name="connsiteY3" fmla="*/ 80467 h 96984"/>
              <a:gd name="connsiteX4" fmla="*/ 4235501 w 6459321"/>
              <a:gd name="connsiteY4" fmla="*/ 73152 h 96984"/>
              <a:gd name="connsiteX5" fmla="*/ 3291840 w 6459321"/>
              <a:gd name="connsiteY5" fmla="*/ 51206 h 96984"/>
              <a:gd name="connsiteX6" fmla="*/ 2523744 w 6459321"/>
              <a:gd name="connsiteY6" fmla="*/ 65837 h 96984"/>
              <a:gd name="connsiteX7" fmla="*/ 1945843 w 6459321"/>
              <a:gd name="connsiteY7" fmla="*/ 73152 h 96984"/>
              <a:gd name="connsiteX8" fmla="*/ 1433779 w 6459321"/>
              <a:gd name="connsiteY8" fmla="*/ 7315 h 96984"/>
              <a:gd name="connsiteX9" fmla="*/ 570585 w 6459321"/>
              <a:gd name="connsiteY9" fmla="*/ 7315 h 96984"/>
              <a:gd name="connsiteX10" fmla="*/ 0 w 6459321"/>
              <a:gd name="connsiteY10" fmla="*/ 36576 h 96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59321" h="96984">
                <a:moveTo>
                  <a:pt x="6459321" y="0"/>
                </a:moveTo>
                <a:cubicBezTo>
                  <a:pt x="6245351" y="6706"/>
                  <a:pt x="6031382" y="13412"/>
                  <a:pt x="5888736" y="29261"/>
                </a:cubicBezTo>
                <a:cubicBezTo>
                  <a:pt x="5746090" y="45110"/>
                  <a:pt x="5758281" y="86563"/>
                  <a:pt x="5603443" y="95097"/>
                </a:cubicBezTo>
                <a:cubicBezTo>
                  <a:pt x="5448605" y="103631"/>
                  <a:pt x="4959705" y="80467"/>
                  <a:pt x="4959705" y="80467"/>
                </a:cubicBezTo>
                <a:lnTo>
                  <a:pt x="4235501" y="73152"/>
                </a:lnTo>
                <a:lnTo>
                  <a:pt x="3291840" y="51206"/>
                </a:lnTo>
                <a:cubicBezTo>
                  <a:pt x="3006547" y="49987"/>
                  <a:pt x="2523744" y="65837"/>
                  <a:pt x="2523744" y="65837"/>
                </a:cubicBezTo>
                <a:cubicBezTo>
                  <a:pt x="2299411" y="69495"/>
                  <a:pt x="2127504" y="82906"/>
                  <a:pt x="1945843" y="73152"/>
                </a:cubicBezTo>
                <a:cubicBezTo>
                  <a:pt x="1764182" y="63398"/>
                  <a:pt x="1662989" y="18288"/>
                  <a:pt x="1433779" y="7315"/>
                </a:cubicBezTo>
                <a:cubicBezTo>
                  <a:pt x="1204569" y="-3658"/>
                  <a:pt x="809548" y="2438"/>
                  <a:pt x="570585" y="7315"/>
                </a:cubicBezTo>
                <a:cubicBezTo>
                  <a:pt x="331622" y="12192"/>
                  <a:pt x="0" y="36576"/>
                  <a:pt x="0" y="36576"/>
                </a:cubicBezTo>
              </a:path>
            </a:pathLst>
          </a:custGeom>
          <a:no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5063" y="1373809"/>
            <a:ext cx="362417" cy="553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8691" y="31638"/>
            <a:ext cx="4608954" cy="2031325"/>
          </a:xfrm>
          <a:prstGeom prst="rect">
            <a:avLst/>
          </a:prstGeom>
          <a:noFill/>
        </p:spPr>
        <p:txBody>
          <a:bodyPr wrap="none" rtlCol="0">
            <a:spAutoFit/>
          </a:bodyPr>
          <a:lstStyle/>
          <a:p>
            <a:r>
              <a:rPr lang="en-US" dirty="0" smtClean="0">
                <a:solidFill>
                  <a:prstClr val="black"/>
                </a:solidFill>
              </a:rPr>
              <a:t>Joshua’s Challenges –</a:t>
            </a:r>
          </a:p>
          <a:p>
            <a:pPr marL="342900" indent="-342900">
              <a:buFontTx/>
              <a:buAutoNum type="arabicPeriod"/>
            </a:pPr>
            <a:r>
              <a:rPr lang="en-US" dirty="0" smtClean="0">
                <a:solidFill>
                  <a:prstClr val="black"/>
                </a:solidFill>
              </a:rPr>
              <a:t>People who had failed last time – 40 </a:t>
            </a:r>
            <a:r>
              <a:rPr lang="en-US" dirty="0" err="1" smtClean="0">
                <a:solidFill>
                  <a:prstClr val="black"/>
                </a:solidFill>
              </a:rPr>
              <a:t>yrs</a:t>
            </a:r>
            <a:endParaRPr lang="en-US" dirty="0" smtClean="0">
              <a:solidFill>
                <a:prstClr val="black"/>
              </a:solidFill>
            </a:endParaRPr>
          </a:p>
          <a:p>
            <a:pPr marL="342900" indent="-342900">
              <a:buFontTx/>
              <a:buAutoNum type="arabicPeriod"/>
            </a:pPr>
            <a:r>
              <a:rPr lang="en-US" dirty="0" smtClean="0">
                <a:solidFill>
                  <a:prstClr val="black"/>
                </a:solidFill>
              </a:rPr>
              <a:t>New Leader</a:t>
            </a:r>
          </a:p>
          <a:p>
            <a:pPr marL="342900" indent="-342900">
              <a:buFontTx/>
              <a:buAutoNum type="arabicPeriod"/>
            </a:pPr>
            <a:r>
              <a:rPr lang="en-US" dirty="0" smtClean="0">
                <a:solidFill>
                  <a:prstClr val="black"/>
                </a:solidFill>
              </a:rPr>
              <a:t>New Generation</a:t>
            </a:r>
          </a:p>
          <a:p>
            <a:pPr marL="342900" indent="-342900">
              <a:buFontTx/>
              <a:buAutoNum type="arabicPeriod"/>
            </a:pPr>
            <a:r>
              <a:rPr lang="en-US" dirty="0" smtClean="0">
                <a:solidFill>
                  <a:prstClr val="black"/>
                </a:solidFill>
              </a:rPr>
              <a:t>A swollen  river</a:t>
            </a:r>
          </a:p>
          <a:p>
            <a:pPr marL="342900" indent="-342900">
              <a:buFontTx/>
              <a:buAutoNum type="arabicPeriod"/>
            </a:pPr>
            <a:r>
              <a:rPr lang="en-US" dirty="0" smtClean="0">
                <a:solidFill>
                  <a:prstClr val="black"/>
                </a:solidFill>
              </a:rPr>
              <a:t>A walled city</a:t>
            </a:r>
          </a:p>
          <a:p>
            <a:pPr marL="342900" indent="-342900">
              <a:buFontTx/>
              <a:buAutoNum type="arabicPeriod"/>
            </a:pPr>
            <a:r>
              <a:rPr lang="en-US" dirty="0" smtClean="0">
                <a:solidFill>
                  <a:prstClr val="black"/>
                </a:solidFill>
              </a:rPr>
              <a:t>Unknown city/people</a:t>
            </a:r>
            <a:endParaRPr lang="en-US" dirty="0">
              <a:solidFill>
                <a:prstClr val="black"/>
              </a:solidFill>
            </a:endParaRPr>
          </a:p>
        </p:txBody>
      </p:sp>
      <p:sp>
        <p:nvSpPr>
          <p:cNvPr id="3" name="TextBox 2"/>
          <p:cNvSpPr txBox="1"/>
          <p:nvPr/>
        </p:nvSpPr>
        <p:spPr>
          <a:xfrm>
            <a:off x="5077283" y="299923"/>
            <a:ext cx="2929007" cy="369332"/>
          </a:xfrm>
          <a:prstGeom prst="rect">
            <a:avLst/>
          </a:prstGeom>
          <a:noFill/>
        </p:spPr>
        <p:txBody>
          <a:bodyPr wrap="none" rtlCol="0">
            <a:spAutoFit/>
          </a:bodyPr>
          <a:lstStyle/>
          <a:p>
            <a:r>
              <a:rPr lang="en-US" b="1" dirty="0" smtClean="0">
                <a:solidFill>
                  <a:prstClr val="black"/>
                </a:solidFill>
              </a:rPr>
              <a:t>Be Strong &amp; Courageous</a:t>
            </a:r>
            <a:endParaRPr lang="en-US" b="1" dirty="0">
              <a:solidFill>
                <a:prstClr val="black"/>
              </a:solidFill>
            </a:endParaRPr>
          </a:p>
        </p:txBody>
      </p:sp>
      <p:sp>
        <p:nvSpPr>
          <p:cNvPr id="7" name="Rectangle 6"/>
          <p:cNvSpPr/>
          <p:nvPr/>
        </p:nvSpPr>
        <p:spPr>
          <a:xfrm>
            <a:off x="101591" y="4405031"/>
            <a:ext cx="3043946" cy="646331"/>
          </a:xfrm>
          <a:prstGeom prst="rect">
            <a:avLst/>
          </a:prstGeom>
        </p:spPr>
        <p:txBody>
          <a:bodyPr wrap="square">
            <a:spAutoFit/>
          </a:bodyPr>
          <a:lstStyle/>
          <a:p>
            <a:pPr marL="687388" indent="-687388"/>
            <a:r>
              <a:rPr lang="en-US" dirty="0" smtClean="0">
                <a:solidFill>
                  <a:prstClr val="white"/>
                </a:solidFill>
              </a:rPr>
              <a:t>Jo 1:2 Now </a:t>
            </a:r>
            <a:r>
              <a:rPr lang="en-US" dirty="0">
                <a:solidFill>
                  <a:prstClr val="white"/>
                </a:solidFill>
              </a:rPr>
              <a:t>therefore arise, go over this Jordan</a:t>
            </a:r>
          </a:p>
        </p:txBody>
      </p:sp>
      <p:sp>
        <p:nvSpPr>
          <p:cNvPr id="9" name="Rectangle 8"/>
          <p:cNvSpPr/>
          <p:nvPr/>
        </p:nvSpPr>
        <p:spPr>
          <a:xfrm>
            <a:off x="4213586" y="2857503"/>
            <a:ext cx="3269895" cy="609905"/>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4213568" y="669291"/>
            <a:ext cx="4930445" cy="3139321"/>
          </a:xfrm>
          <a:prstGeom prst="rect">
            <a:avLst/>
          </a:prstGeom>
          <a:noFill/>
        </p:spPr>
        <p:txBody>
          <a:bodyPr wrap="square" rtlCol="0">
            <a:spAutoFit/>
          </a:bodyPr>
          <a:lstStyle/>
          <a:p>
            <a:r>
              <a:rPr lang="en-US" dirty="0">
                <a:solidFill>
                  <a:prstClr val="black"/>
                </a:solidFill>
              </a:rPr>
              <a:t>Just as I was with Moses, so I will be with you. </a:t>
            </a:r>
            <a:endParaRPr lang="en-US" dirty="0" smtClean="0">
              <a:solidFill>
                <a:prstClr val="black"/>
              </a:solidFill>
            </a:endParaRPr>
          </a:p>
          <a:p>
            <a:r>
              <a:rPr lang="en-US" dirty="0" smtClean="0">
                <a:solidFill>
                  <a:prstClr val="black"/>
                </a:solidFill>
              </a:rPr>
              <a:t>I </a:t>
            </a:r>
            <a:r>
              <a:rPr lang="en-US" dirty="0">
                <a:solidFill>
                  <a:prstClr val="black"/>
                </a:solidFill>
              </a:rPr>
              <a:t>will not leave you or forsake </a:t>
            </a:r>
            <a:r>
              <a:rPr lang="en-US" dirty="0" smtClean="0">
                <a:solidFill>
                  <a:prstClr val="black"/>
                </a:solidFill>
              </a:rPr>
              <a:t>you</a:t>
            </a:r>
          </a:p>
          <a:p>
            <a:r>
              <a:rPr lang="en-US" dirty="0" smtClean="0">
                <a:solidFill>
                  <a:prstClr val="black"/>
                </a:solidFill>
              </a:rPr>
              <a:t>People – tell Be Strong &amp; Courageous</a:t>
            </a:r>
          </a:p>
          <a:p>
            <a:r>
              <a:rPr lang="en-US" dirty="0" smtClean="0">
                <a:solidFill>
                  <a:prstClr val="black"/>
                </a:solidFill>
              </a:rPr>
              <a:t>Prepared people (3 days provisions)</a:t>
            </a:r>
          </a:p>
          <a:p>
            <a:r>
              <a:rPr lang="en-US" dirty="0" smtClean="0">
                <a:solidFill>
                  <a:prstClr val="black"/>
                </a:solidFill>
              </a:rPr>
              <a:t>Checked that Tribes </a:t>
            </a:r>
            <a:r>
              <a:rPr lang="en-US" dirty="0">
                <a:solidFill>
                  <a:prstClr val="black"/>
                </a:solidFill>
              </a:rPr>
              <a:t>across Jordan with </a:t>
            </a:r>
            <a:r>
              <a:rPr lang="en-US" dirty="0" smtClean="0">
                <a:solidFill>
                  <a:prstClr val="black"/>
                </a:solidFill>
              </a:rPr>
              <a:t>him</a:t>
            </a:r>
          </a:p>
          <a:p>
            <a:r>
              <a:rPr lang="en-US" dirty="0" smtClean="0">
                <a:solidFill>
                  <a:prstClr val="black"/>
                </a:solidFill>
              </a:rPr>
              <a:t>Sent spies into Jericho</a:t>
            </a:r>
          </a:p>
          <a:p>
            <a:endParaRPr lang="en-US" dirty="0" smtClean="0">
              <a:solidFill>
                <a:prstClr val="black"/>
              </a:solidFill>
            </a:endParaRPr>
          </a:p>
          <a:p>
            <a:endParaRPr lang="en-US" dirty="0" smtClean="0">
              <a:solidFill>
                <a:prstClr val="black"/>
              </a:solidFill>
            </a:endParaRPr>
          </a:p>
          <a:p>
            <a:r>
              <a:rPr lang="en-US" b="1" dirty="0" smtClean="0">
                <a:solidFill>
                  <a:prstClr val="black"/>
                </a:solidFill>
              </a:rPr>
              <a:t>Lord  took care of the river </a:t>
            </a:r>
          </a:p>
          <a:p>
            <a:r>
              <a:rPr lang="en-US" b="1" dirty="0" smtClean="0">
                <a:solidFill>
                  <a:prstClr val="black"/>
                </a:solidFill>
              </a:rPr>
              <a:t>&amp; walled city</a:t>
            </a:r>
          </a:p>
          <a:p>
            <a:endParaRPr lang="en-US" dirty="0" smtClean="0">
              <a:solidFill>
                <a:prstClr val="black"/>
              </a:solidFill>
            </a:endParaRPr>
          </a:p>
        </p:txBody>
      </p:sp>
    </p:spTree>
    <p:extLst>
      <p:ext uri="{BB962C8B-B14F-4D97-AF65-F5344CB8AC3E}">
        <p14:creationId xmlns:p14="http://schemas.microsoft.com/office/powerpoint/2010/main" val="34057862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3788D5F2-DCA6-4033-8632-A9E84E497402}" type="slidenum">
              <a:rPr lang="en-US" smtClean="0"/>
              <a:pPr>
                <a:defRPr/>
              </a:pPr>
              <a:t>60</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17742" cy="28575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144" y="2244577"/>
            <a:ext cx="4181856" cy="2974017"/>
          </a:xfrm>
          <a:prstGeom prst="rect">
            <a:avLst/>
          </a:prstGeom>
        </p:spPr>
      </p:pic>
    </p:spTree>
    <p:extLst>
      <p:ext uri="{BB962C8B-B14F-4D97-AF65-F5344CB8AC3E}">
        <p14:creationId xmlns:p14="http://schemas.microsoft.com/office/powerpoint/2010/main" val="32482545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737" name="Group 3"/>
          <p:cNvGrpSpPr>
            <a:grpSpLocks noGrp="1" noUngrp="1" noChangeAspect="1"/>
          </p:cNvGrpSpPr>
          <p:nvPr/>
        </p:nvGrpSpPr>
        <p:grpSpPr bwMode="auto">
          <a:xfrm>
            <a:off x="-2286000" y="369094"/>
            <a:ext cx="13716000" cy="5228922"/>
            <a:chOff x="685800" y="1927225"/>
            <a:chExt cx="7772400" cy="3556000"/>
          </a:xfrm>
        </p:grpSpPr>
        <p:pic>
          <p:nvPicPr>
            <p:cNvPr id="116738" name="Picture 1" descr="Jericho from west panorama, tb05110685p"/>
            <p:cNvPicPr>
              <a:picLocks noRot="1" noChangeAspect="1" noMove="1" noResize="1"/>
            </p:cNvPicPr>
            <p:nvPr isPhoto="1"/>
          </p:nvPicPr>
          <p:blipFill>
            <a:blip r:embed="rId3"/>
            <a:srcRect/>
            <a:stretch>
              <a:fillRect/>
            </a:stretch>
          </p:blipFill>
          <p:spPr bwMode="auto">
            <a:xfrm>
              <a:off x="685800" y="1927225"/>
              <a:ext cx="7772400" cy="3003550"/>
            </a:xfrm>
            <a:prstGeom prst="rect">
              <a:avLst/>
            </a:prstGeom>
            <a:noFill/>
            <a:ln w="9525">
              <a:noFill/>
              <a:miter lim="800000"/>
              <a:headEnd/>
              <a:tailEnd/>
            </a:ln>
          </p:spPr>
        </p:pic>
        <p:sp>
          <p:nvSpPr>
            <p:cNvPr id="116739" name="Rectangle 2"/>
            <p:cNvSpPr>
              <a:spLocks noChangeArrowheads="1"/>
            </p:cNvSpPr>
            <p:nvPr/>
          </p:nvSpPr>
          <p:spPr bwMode="auto">
            <a:xfrm>
              <a:off x="685800" y="5140325"/>
              <a:ext cx="7772400" cy="342900"/>
            </a:xfrm>
            <a:prstGeom prst="rect">
              <a:avLst/>
            </a:prstGeom>
            <a:noFill/>
            <a:ln w="9525">
              <a:noFill/>
              <a:miter lim="800000"/>
              <a:headEnd/>
              <a:tailEnd/>
            </a:ln>
          </p:spPr>
          <p:txBody>
            <a:bodyPr anchor="ctr"/>
            <a:lstStyle/>
            <a:p>
              <a:pPr algn="ctr"/>
              <a:r>
                <a:rPr lang="en-US" sz="2200" dirty="0">
                  <a:solidFill>
                    <a:srgbClr val="000000"/>
                  </a:solidFill>
                  <a:latin typeface="Calibri" pitchFamily="34" charset="0"/>
                </a:rPr>
                <a:t>Jericho, Tell </a:t>
              </a:r>
              <a:r>
                <a:rPr lang="en-US" sz="2200" dirty="0" err="1">
                  <a:solidFill>
                    <a:srgbClr val="000000"/>
                  </a:solidFill>
                  <a:latin typeface="Calibri" pitchFamily="34" charset="0"/>
                </a:rPr>
                <a:t>es</a:t>
              </a:r>
              <a:r>
                <a:rPr lang="en-US" sz="2200" dirty="0">
                  <a:solidFill>
                    <a:srgbClr val="000000"/>
                  </a:solidFill>
                  <a:latin typeface="Calibri" pitchFamily="34" charset="0"/>
                </a:rPr>
                <a:t>-Sultan from west panorama</a:t>
              </a:r>
            </a:p>
          </p:txBody>
        </p:sp>
      </p:grpSp>
      <p:pic>
        <p:nvPicPr>
          <p:cNvPr id="5"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7416686" y="4007062"/>
            <a:ext cx="1125907" cy="15572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47265" b="23904"/>
          <a:stretch/>
        </p:blipFill>
        <p:spPr>
          <a:xfrm>
            <a:off x="-109728" y="1"/>
            <a:ext cx="10058400" cy="1609344"/>
          </a:xfrm>
          <a:prstGeom prst="rect">
            <a:avLst/>
          </a:prstGeom>
        </p:spPr>
      </p:pic>
    </p:spTree>
    <p:extLst>
      <p:ext uri="{BB962C8B-B14F-4D97-AF65-F5344CB8AC3E}">
        <p14:creationId xmlns:p14="http://schemas.microsoft.com/office/powerpoint/2010/main" val="28119469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3788D5F2-DCA6-4033-8632-A9E84E497402}" type="slidenum">
              <a:rPr lang="en-US" smtClean="0"/>
              <a:pPr>
                <a:defRPr/>
              </a:pPr>
              <a:t>62</a:t>
            </a:fld>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5996" r="26002"/>
          <a:stretch/>
        </p:blipFill>
        <p:spPr>
          <a:xfrm>
            <a:off x="0" y="228439"/>
            <a:ext cx="4389120" cy="5063049"/>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002" r="26995"/>
          <a:stretch/>
        </p:blipFill>
        <p:spPr>
          <a:xfrm>
            <a:off x="4389120" y="197658"/>
            <a:ext cx="4754880" cy="5093830"/>
          </a:xfrm>
          <a:prstGeom prst="rect">
            <a:avLst/>
          </a:prstGeom>
        </p:spPr>
      </p:pic>
      <p:sp>
        <p:nvSpPr>
          <p:cNvPr id="5" name="TextBox 4"/>
          <p:cNvSpPr txBox="1"/>
          <p:nvPr/>
        </p:nvSpPr>
        <p:spPr>
          <a:xfrm>
            <a:off x="1914144" y="4331582"/>
            <a:ext cx="2351926" cy="923330"/>
          </a:xfrm>
          <a:prstGeom prst="rect">
            <a:avLst/>
          </a:prstGeom>
          <a:solidFill>
            <a:schemeClr val="tx1"/>
          </a:solidFill>
        </p:spPr>
        <p:txBody>
          <a:bodyPr wrap="none" rtlCol="0">
            <a:spAutoFit/>
          </a:bodyPr>
          <a:lstStyle/>
          <a:p>
            <a:r>
              <a:rPr lang="en-US" dirty="0" smtClean="0">
                <a:solidFill>
                  <a:schemeClr val="bg1"/>
                </a:solidFill>
              </a:rPr>
              <a:t>John </a:t>
            </a:r>
            <a:r>
              <a:rPr lang="en-US" dirty="0" err="1" smtClean="0">
                <a:solidFill>
                  <a:schemeClr val="bg1"/>
                </a:solidFill>
              </a:rPr>
              <a:t>Garstung</a:t>
            </a:r>
            <a:endParaRPr lang="en-US" dirty="0" smtClean="0">
              <a:solidFill>
                <a:schemeClr val="bg1"/>
              </a:solidFill>
            </a:endParaRPr>
          </a:p>
          <a:p>
            <a:r>
              <a:rPr lang="en-US" dirty="0" smtClean="0">
                <a:solidFill>
                  <a:schemeClr val="bg1"/>
                </a:solidFill>
              </a:rPr>
              <a:t>Jericho fell to Joshua</a:t>
            </a:r>
          </a:p>
          <a:p>
            <a:r>
              <a:rPr lang="en-US" dirty="0" smtClean="0">
                <a:solidFill>
                  <a:schemeClr val="bg1"/>
                </a:solidFill>
              </a:rPr>
              <a:t>1400 BC</a:t>
            </a:r>
            <a:endParaRPr lang="en-US" dirty="0">
              <a:solidFill>
                <a:schemeClr val="bg1"/>
              </a:solidFill>
            </a:endParaRPr>
          </a:p>
        </p:txBody>
      </p:sp>
      <p:sp>
        <p:nvSpPr>
          <p:cNvPr id="6" name="TextBox 5"/>
          <p:cNvSpPr txBox="1"/>
          <p:nvPr/>
        </p:nvSpPr>
        <p:spPr>
          <a:xfrm>
            <a:off x="4389120" y="4054583"/>
            <a:ext cx="3925824" cy="1200329"/>
          </a:xfrm>
          <a:prstGeom prst="rect">
            <a:avLst/>
          </a:prstGeom>
          <a:solidFill>
            <a:schemeClr val="tx1"/>
          </a:solidFill>
        </p:spPr>
        <p:txBody>
          <a:bodyPr wrap="square" rtlCol="0">
            <a:spAutoFit/>
          </a:bodyPr>
          <a:lstStyle/>
          <a:p>
            <a:r>
              <a:rPr lang="en-US" dirty="0">
                <a:solidFill>
                  <a:schemeClr val="bg1"/>
                </a:solidFill>
              </a:rPr>
              <a:t>Kathleen Kenyon’s conclusion that the conquest of Jericho was a myth that the Israelites invented because they saw a destroyed city.</a:t>
            </a:r>
            <a:endParaRPr lang="en-US" dirty="0">
              <a:solidFill>
                <a:schemeClr val="bg1"/>
              </a:solidFill>
            </a:endParaRPr>
          </a:p>
        </p:txBody>
      </p:sp>
    </p:spTree>
    <p:extLst>
      <p:ext uri="{BB962C8B-B14F-4D97-AF65-F5344CB8AC3E}">
        <p14:creationId xmlns:p14="http://schemas.microsoft.com/office/powerpoint/2010/main" val="25920106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3434080" y="5226013"/>
            <a:ext cx="590550" cy="304271"/>
          </a:xfrm>
        </p:spPr>
        <p:txBody>
          <a:bodyPr/>
          <a:lstStyle/>
          <a:p>
            <a:pPr>
              <a:defRPr/>
            </a:pPr>
            <a:fld id="{3788D5F2-DCA6-4033-8632-A9E84E497402}" type="slidenum">
              <a:rPr lang="en-US" smtClean="0">
                <a:solidFill>
                  <a:prstClr val="black">
                    <a:tint val="75000"/>
                  </a:prstClr>
                </a:solidFill>
              </a:rPr>
              <a:pPr>
                <a:defRPr/>
              </a:pPr>
              <a:t>63</a:t>
            </a:fld>
            <a:endParaRPr lang="en-US" dirty="0">
              <a:solidFill>
                <a:prstClr val="black">
                  <a:tint val="75000"/>
                </a:prstClr>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002" r="26995"/>
          <a:stretch/>
        </p:blipFill>
        <p:spPr>
          <a:xfrm>
            <a:off x="0" y="161082"/>
            <a:ext cx="4754880" cy="5093830"/>
          </a:xfrm>
          <a:prstGeom prst="rect">
            <a:avLst/>
          </a:prstGeom>
        </p:spPr>
      </p:pic>
      <p:sp>
        <p:nvSpPr>
          <p:cNvPr id="6" name="TextBox 5"/>
          <p:cNvSpPr txBox="1"/>
          <p:nvPr/>
        </p:nvSpPr>
        <p:spPr>
          <a:xfrm>
            <a:off x="0" y="4018007"/>
            <a:ext cx="3925824" cy="1200329"/>
          </a:xfrm>
          <a:prstGeom prst="rect">
            <a:avLst/>
          </a:prstGeom>
          <a:solidFill>
            <a:schemeClr val="tx1"/>
          </a:solidFill>
        </p:spPr>
        <p:txBody>
          <a:bodyPr wrap="square" rtlCol="0">
            <a:spAutoFit/>
          </a:bodyPr>
          <a:lstStyle/>
          <a:p>
            <a:r>
              <a:rPr lang="en-US" dirty="0">
                <a:solidFill>
                  <a:prstClr val="white"/>
                </a:solidFill>
              </a:rPr>
              <a:t>Kathleen Kenyon’s conclusion that the conquest of Jericho was a myth that the Israelites invented because they saw a destroyed city.</a:t>
            </a:r>
          </a:p>
        </p:txBody>
      </p:sp>
      <p:sp>
        <p:nvSpPr>
          <p:cNvPr id="7" name="TextBox 6"/>
          <p:cNvSpPr txBox="1"/>
          <p:nvPr/>
        </p:nvSpPr>
        <p:spPr>
          <a:xfrm>
            <a:off x="4828111" y="163668"/>
            <a:ext cx="4200189" cy="830997"/>
          </a:xfrm>
          <a:prstGeom prst="rect">
            <a:avLst/>
          </a:prstGeom>
          <a:noFill/>
        </p:spPr>
        <p:txBody>
          <a:bodyPr wrap="none" rtlCol="0">
            <a:spAutoFit/>
          </a:bodyPr>
          <a:lstStyle/>
          <a:p>
            <a:r>
              <a:rPr lang="en-US" sz="2400" dirty="0" smtClean="0"/>
              <a:t>No Cypriot Pottery</a:t>
            </a:r>
          </a:p>
          <a:p>
            <a:r>
              <a:rPr lang="en-US" sz="2400" dirty="0" smtClean="0"/>
              <a:t>= no Jericho around 1400 BC</a:t>
            </a:r>
            <a:endParaRPr lang="en-US" sz="2400"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3739" r="26261"/>
          <a:stretch/>
        </p:blipFill>
        <p:spPr>
          <a:xfrm>
            <a:off x="5090363" y="994665"/>
            <a:ext cx="3626431" cy="4065015"/>
          </a:xfrm>
          <a:prstGeom prst="rect">
            <a:avLst/>
          </a:prstGeom>
        </p:spPr>
      </p:pic>
    </p:spTree>
    <p:extLst>
      <p:ext uri="{BB962C8B-B14F-4D97-AF65-F5344CB8AC3E}">
        <p14:creationId xmlns:p14="http://schemas.microsoft.com/office/powerpoint/2010/main" val="3069958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3434080" y="5226013"/>
            <a:ext cx="590550" cy="304271"/>
          </a:xfrm>
        </p:spPr>
        <p:txBody>
          <a:bodyPr/>
          <a:lstStyle/>
          <a:p>
            <a:pPr>
              <a:defRPr/>
            </a:pPr>
            <a:fld id="{3788D5F2-DCA6-4033-8632-A9E84E497402}" type="slidenum">
              <a:rPr lang="en-US" smtClean="0">
                <a:solidFill>
                  <a:prstClr val="black">
                    <a:tint val="75000"/>
                  </a:prstClr>
                </a:solidFill>
              </a:rPr>
              <a:pPr>
                <a:defRPr/>
              </a:pPr>
              <a:t>64</a:t>
            </a:fld>
            <a:endParaRPr lang="en-US" dirty="0">
              <a:solidFill>
                <a:prstClr val="black">
                  <a:tint val="75000"/>
                </a:prstClr>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002" r="26995"/>
          <a:stretch/>
        </p:blipFill>
        <p:spPr>
          <a:xfrm>
            <a:off x="0" y="161082"/>
            <a:ext cx="4754880" cy="5093830"/>
          </a:xfrm>
          <a:prstGeom prst="rect">
            <a:avLst/>
          </a:prstGeom>
        </p:spPr>
      </p:pic>
      <p:sp>
        <p:nvSpPr>
          <p:cNvPr id="6" name="TextBox 5"/>
          <p:cNvSpPr txBox="1"/>
          <p:nvPr/>
        </p:nvSpPr>
        <p:spPr>
          <a:xfrm>
            <a:off x="0" y="4018007"/>
            <a:ext cx="3925824" cy="1200329"/>
          </a:xfrm>
          <a:prstGeom prst="rect">
            <a:avLst/>
          </a:prstGeom>
          <a:solidFill>
            <a:schemeClr val="tx1"/>
          </a:solidFill>
        </p:spPr>
        <p:txBody>
          <a:bodyPr wrap="square" rtlCol="0">
            <a:spAutoFit/>
          </a:bodyPr>
          <a:lstStyle/>
          <a:p>
            <a:r>
              <a:rPr lang="en-US" dirty="0">
                <a:solidFill>
                  <a:prstClr val="white"/>
                </a:solidFill>
              </a:rPr>
              <a:t>Kathleen Kenyon’s conclusion that the conquest of Jericho was a myth that the Israelites invented because they saw a destroyed city.</a:t>
            </a:r>
          </a:p>
        </p:txBody>
      </p:sp>
      <p:sp>
        <p:nvSpPr>
          <p:cNvPr id="7" name="TextBox 6"/>
          <p:cNvSpPr txBox="1"/>
          <p:nvPr/>
        </p:nvSpPr>
        <p:spPr>
          <a:xfrm>
            <a:off x="4828111" y="-7020"/>
            <a:ext cx="4200189" cy="830997"/>
          </a:xfrm>
          <a:prstGeom prst="rect">
            <a:avLst/>
          </a:prstGeom>
          <a:noFill/>
        </p:spPr>
        <p:txBody>
          <a:bodyPr wrap="none" rtlCol="0">
            <a:spAutoFit/>
          </a:bodyPr>
          <a:lstStyle/>
          <a:p>
            <a:r>
              <a:rPr lang="en-US" sz="2400" dirty="0" smtClean="0">
                <a:solidFill>
                  <a:prstClr val="black"/>
                </a:solidFill>
              </a:rPr>
              <a:t>No Cypriot Pottery</a:t>
            </a:r>
          </a:p>
          <a:p>
            <a:r>
              <a:rPr lang="en-US" sz="2400" dirty="0" smtClean="0">
                <a:solidFill>
                  <a:prstClr val="black"/>
                </a:solidFill>
              </a:rPr>
              <a:t>= no Jericho around 1400 BC</a:t>
            </a:r>
            <a:endParaRPr lang="en-US" sz="2400" dirty="0">
              <a:solidFill>
                <a:prstClr val="black"/>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5066" r="17931"/>
          <a:stretch/>
        </p:blipFill>
        <p:spPr>
          <a:xfrm>
            <a:off x="4856661" y="764389"/>
            <a:ext cx="4015435" cy="3374047"/>
          </a:xfrm>
          <a:prstGeom prst="rect">
            <a:avLst/>
          </a:prstGeom>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9841" y="161082"/>
            <a:ext cx="1621615" cy="2027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842337" y="4051719"/>
            <a:ext cx="3907673" cy="1569660"/>
          </a:xfrm>
          <a:prstGeom prst="rect">
            <a:avLst/>
          </a:prstGeom>
          <a:solidFill>
            <a:schemeClr val="bg1"/>
          </a:solidFill>
        </p:spPr>
        <p:txBody>
          <a:bodyPr wrap="none" rtlCol="0">
            <a:spAutoFit/>
          </a:bodyPr>
          <a:lstStyle/>
          <a:p>
            <a:r>
              <a:rPr lang="en-US" sz="2400" dirty="0" err="1" smtClean="0">
                <a:solidFill>
                  <a:prstClr val="black"/>
                </a:solidFill>
              </a:rPr>
              <a:t>Dr</a:t>
            </a:r>
            <a:r>
              <a:rPr lang="en-US" sz="2400" dirty="0" smtClean="0">
                <a:solidFill>
                  <a:prstClr val="black"/>
                </a:solidFill>
              </a:rPr>
              <a:t> Bryant Wood </a:t>
            </a:r>
            <a:r>
              <a:rPr lang="en-US" sz="2400" dirty="0">
                <a:solidFill>
                  <a:prstClr val="black"/>
                </a:solidFill>
              </a:rPr>
              <a:t>-</a:t>
            </a:r>
            <a:r>
              <a:rPr lang="en-US" sz="2400" dirty="0" err="1" smtClean="0">
                <a:solidFill>
                  <a:prstClr val="black"/>
                </a:solidFill>
              </a:rPr>
              <a:t>Garstung</a:t>
            </a:r>
            <a:r>
              <a:rPr lang="en-US" sz="2400" dirty="0" smtClean="0">
                <a:solidFill>
                  <a:prstClr val="black"/>
                </a:solidFill>
              </a:rPr>
              <a:t> </a:t>
            </a:r>
          </a:p>
          <a:p>
            <a:r>
              <a:rPr lang="en-US" sz="2400" dirty="0" smtClean="0">
                <a:solidFill>
                  <a:prstClr val="black"/>
                </a:solidFill>
              </a:rPr>
              <a:t>found local copies of</a:t>
            </a:r>
          </a:p>
          <a:p>
            <a:r>
              <a:rPr lang="en-US" sz="2400" dirty="0" smtClean="0">
                <a:solidFill>
                  <a:prstClr val="black"/>
                </a:solidFill>
              </a:rPr>
              <a:t> </a:t>
            </a:r>
            <a:r>
              <a:rPr lang="en-US" sz="2400" dirty="0" smtClean="0">
                <a:solidFill>
                  <a:prstClr val="black"/>
                </a:solidFill>
              </a:rPr>
              <a:t>Cypriot </a:t>
            </a:r>
            <a:r>
              <a:rPr lang="en-US" sz="2400" dirty="0" smtClean="0">
                <a:solidFill>
                  <a:prstClr val="black"/>
                </a:solidFill>
              </a:rPr>
              <a:t>Pottery = Jericho </a:t>
            </a:r>
          </a:p>
          <a:p>
            <a:r>
              <a:rPr lang="en-US" sz="2400" dirty="0" smtClean="0">
                <a:solidFill>
                  <a:prstClr val="black"/>
                </a:solidFill>
              </a:rPr>
              <a:t>around </a:t>
            </a:r>
            <a:r>
              <a:rPr lang="en-US" sz="2400" dirty="0" smtClean="0">
                <a:solidFill>
                  <a:prstClr val="black"/>
                </a:solidFill>
              </a:rPr>
              <a:t>1400 BC</a:t>
            </a:r>
            <a:endParaRPr lang="en-US" sz="2400" dirty="0">
              <a:solidFill>
                <a:prstClr val="black"/>
              </a:solidFill>
            </a:endParaRPr>
          </a:p>
        </p:txBody>
      </p:sp>
    </p:spTree>
    <p:extLst>
      <p:ext uri="{BB962C8B-B14F-4D97-AF65-F5344CB8AC3E}">
        <p14:creationId xmlns:p14="http://schemas.microsoft.com/office/powerpoint/2010/main" val="21053179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98"/>
          <p:cNvGrpSpPr>
            <a:grpSpLocks/>
          </p:cNvGrpSpPr>
          <p:nvPr/>
        </p:nvGrpSpPr>
        <p:grpSpPr bwMode="auto">
          <a:xfrm>
            <a:off x="0" y="1431422"/>
            <a:ext cx="9144000" cy="580761"/>
            <a:chOff x="0" y="2066573"/>
            <a:chExt cx="9144000" cy="696684"/>
          </a:xfrm>
        </p:grpSpPr>
        <p:sp>
          <p:nvSpPr>
            <p:cNvPr id="93" name="Rectangle 92"/>
            <p:cNvSpPr/>
            <p:nvPr/>
          </p:nvSpPr>
          <p:spPr>
            <a:xfrm>
              <a:off x="0" y="2088791"/>
              <a:ext cx="9144000" cy="326918"/>
            </a:xfrm>
            <a:prstGeom prst="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 Box 6"/>
            <p:cNvSpPr txBox="1">
              <a:spLocks noChangeArrowheads="1"/>
            </p:cNvSpPr>
            <p:nvPr/>
          </p:nvSpPr>
          <p:spPr bwMode="auto">
            <a:xfrm>
              <a:off x="0" y="2066573"/>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fontAlgn="auto">
                <a:spcBef>
                  <a:spcPct val="50000"/>
                </a:spcBef>
                <a:spcAft>
                  <a:spcPts val="0"/>
                </a:spcAft>
                <a:defRPr/>
              </a:pPr>
              <a:r>
                <a:rPr lang="en-US" sz="1600" b="1" dirty="0">
                  <a:solidFill>
                    <a:schemeClr val="bg1"/>
                  </a:solidFill>
                  <a:latin typeface="+mn-lt"/>
                  <a:cs typeface="+mn-cs"/>
                </a:rPr>
                <a:t>1400 BC</a:t>
              </a:r>
              <a:endParaRPr lang="en-US" sz="2000" b="1" dirty="0">
                <a:latin typeface="+mn-lt"/>
                <a:cs typeface="+mn-cs"/>
              </a:endParaRPr>
            </a:p>
          </p:txBody>
        </p:sp>
        <p:sp>
          <p:nvSpPr>
            <p:cNvPr id="7" name="Text Box 7"/>
            <p:cNvSpPr txBox="1">
              <a:spLocks noChangeArrowheads="1"/>
            </p:cNvSpPr>
            <p:nvPr/>
          </p:nvSpPr>
          <p:spPr bwMode="auto">
            <a:xfrm>
              <a:off x="1514475" y="2096726"/>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fontAlgn="auto">
                <a:spcBef>
                  <a:spcPct val="50000"/>
                </a:spcBef>
                <a:spcAft>
                  <a:spcPts val="0"/>
                </a:spcAft>
                <a:defRPr/>
              </a:pPr>
              <a:r>
                <a:rPr lang="en-US" sz="1600" b="1" dirty="0">
                  <a:solidFill>
                    <a:schemeClr val="bg1"/>
                  </a:solidFill>
                  <a:latin typeface="+mn-lt"/>
                  <a:cs typeface="+mn-cs"/>
                </a:rPr>
                <a:t>1300 BC</a:t>
              </a:r>
              <a:endParaRPr lang="en-US" sz="2000" b="1" dirty="0">
                <a:latin typeface="+mn-lt"/>
                <a:cs typeface="+mn-cs"/>
              </a:endParaRPr>
            </a:p>
          </p:txBody>
        </p:sp>
        <p:sp>
          <p:nvSpPr>
            <p:cNvPr id="8" name="Text Box 8"/>
            <p:cNvSpPr txBox="1">
              <a:spLocks noChangeArrowheads="1"/>
            </p:cNvSpPr>
            <p:nvPr/>
          </p:nvSpPr>
          <p:spPr bwMode="auto">
            <a:xfrm>
              <a:off x="2989263" y="2077683"/>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fontAlgn="auto">
                <a:spcBef>
                  <a:spcPct val="50000"/>
                </a:spcBef>
                <a:spcAft>
                  <a:spcPts val="0"/>
                </a:spcAft>
                <a:defRPr/>
              </a:pPr>
              <a:r>
                <a:rPr lang="en-US" sz="1600" b="1" dirty="0">
                  <a:solidFill>
                    <a:schemeClr val="bg1"/>
                  </a:solidFill>
                  <a:latin typeface="+mn-lt"/>
                  <a:cs typeface="+mn-cs"/>
                </a:rPr>
                <a:t>1200 BC</a:t>
              </a:r>
              <a:endParaRPr lang="en-US" sz="2000" b="1" dirty="0">
                <a:latin typeface="+mn-lt"/>
                <a:cs typeface="+mn-cs"/>
              </a:endParaRPr>
            </a:p>
          </p:txBody>
        </p:sp>
        <p:sp>
          <p:nvSpPr>
            <p:cNvPr id="9" name="Text Box 9"/>
            <p:cNvSpPr txBox="1">
              <a:spLocks noChangeArrowheads="1"/>
            </p:cNvSpPr>
            <p:nvPr/>
          </p:nvSpPr>
          <p:spPr bwMode="auto">
            <a:xfrm>
              <a:off x="4549775" y="2077683"/>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fontAlgn="auto">
                <a:spcBef>
                  <a:spcPct val="50000"/>
                </a:spcBef>
                <a:spcAft>
                  <a:spcPts val="0"/>
                </a:spcAft>
                <a:defRPr/>
              </a:pPr>
              <a:r>
                <a:rPr lang="en-US" sz="1600" b="1" dirty="0">
                  <a:solidFill>
                    <a:schemeClr val="bg1"/>
                  </a:solidFill>
                  <a:latin typeface="+mn-lt"/>
                  <a:cs typeface="+mn-cs"/>
                </a:rPr>
                <a:t>1100 BC</a:t>
              </a:r>
              <a:endParaRPr lang="en-US" sz="2000" b="1" dirty="0">
                <a:latin typeface="+mn-lt"/>
                <a:cs typeface="+mn-cs"/>
              </a:endParaRPr>
            </a:p>
          </p:txBody>
        </p:sp>
        <p:sp>
          <p:nvSpPr>
            <p:cNvPr id="10" name="Text Box 10"/>
            <p:cNvSpPr txBox="1">
              <a:spLocks noChangeArrowheads="1"/>
            </p:cNvSpPr>
            <p:nvPr/>
          </p:nvSpPr>
          <p:spPr bwMode="auto">
            <a:xfrm>
              <a:off x="5959475" y="2068160"/>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algn="r" fontAlgn="auto">
                <a:spcBef>
                  <a:spcPct val="50000"/>
                </a:spcBef>
                <a:spcAft>
                  <a:spcPts val="0"/>
                </a:spcAft>
                <a:defRPr/>
              </a:pPr>
              <a:r>
                <a:rPr lang="en-US" sz="1600" b="1" dirty="0">
                  <a:solidFill>
                    <a:schemeClr val="bg1"/>
                  </a:solidFill>
                  <a:latin typeface="+mn-lt"/>
                  <a:cs typeface="+mn-cs"/>
                </a:rPr>
                <a:t>1000 BC</a:t>
              </a:r>
              <a:endParaRPr lang="en-US" sz="2000" b="1" dirty="0">
                <a:latin typeface="+mn-lt"/>
                <a:cs typeface="+mn-cs"/>
              </a:endParaRPr>
            </a:p>
          </p:txBody>
        </p:sp>
        <p:grpSp>
          <p:nvGrpSpPr>
            <p:cNvPr id="44041" name="Group 24"/>
            <p:cNvGrpSpPr>
              <a:grpSpLocks/>
            </p:cNvGrpSpPr>
            <p:nvPr/>
          </p:nvGrpSpPr>
          <p:grpSpPr bwMode="auto">
            <a:xfrm>
              <a:off x="4081" y="2364812"/>
              <a:ext cx="1508760" cy="137160"/>
              <a:chOff x="270781" y="2277834"/>
              <a:chExt cx="1508760" cy="137160"/>
            </a:xfrm>
          </p:grpSpPr>
          <p:sp>
            <p:nvSpPr>
              <p:cNvPr id="13" name="Rectangle 12"/>
              <p:cNvSpPr/>
              <p:nvPr/>
            </p:nvSpPr>
            <p:spPr>
              <a:xfrm>
                <a:off x="2714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4238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5762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7286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ectangle 17"/>
              <p:cNvSpPr/>
              <p:nvPr/>
            </p:nvSpPr>
            <p:spPr>
              <a:xfrm>
                <a:off x="8810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10334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a:off x="11858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a:xfrm>
                <a:off x="13382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ectangle 21"/>
              <p:cNvSpPr/>
              <p:nvPr/>
            </p:nvSpPr>
            <p:spPr>
              <a:xfrm>
                <a:off x="14906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a:xfrm>
                <a:off x="16430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4" name="Group 25"/>
            <p:cNvGrpSpPr/>
            <p:nvPr/>
          </p:nvGrpSpPr>
          <p:grpSpPr>
            <a:xfrm>
              <a:off x="1525574" y="2364812"/>
              <a:ext cx="1508760" cy="137160"/>
              <a:chOff x="270781" y="2277834"/>
              <a:chExt cx="1508760" cy="137160"/>
            </a:xfrm>
            <a:solidFill>
              <a:srgbClr val="FFFF99"/>
            </a:solidFill>
          </p:grpSpPr>
          <p:sp>
            <p:nvSpPr>
              <p:cNvPr id="27" name="Rectangle 26"/>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Rectangle 27"/>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Rectangle 28"/>
              <p:cNvSpPr/>
              <p:nvPr/>
            </p:nvSpPr>
            <p:spPr>
              <a:xfrm>
                <a:off x="575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727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ectangle 30"/>
              <p:cNvSpPr/>
              <p:nvPr/>
            </p:nvSpPr>
            <p:spPr>
              <a:xfrm>
                <a:off x="880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a:off x="1032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ectangle 32"/>
              <p:cNvSpPr/>
              <p:nvPr/>
            </p:nvSpPr>
            <p:spPr>
              <a:xfrm>
                <a:off x="1185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ectangle 33"/>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ectangle 34"/>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Rectangle 35"/>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5" name="Group 36"/>
            <p:cNvGrpSpPr/>
            <p:nvPr/>
          </p:nvGrpSpPr>
          <p:grpSpPr>
            <a:xfrm>
              <a:off x="3047196" y="2364812"/>
              <a:ext cx="1508760" cy="137160"/>
              <a:chOff x="270781" y="2277834"/>
              <a:chExt cx="1508760" cy="137160"/>
            </a:xfrm>
            <a:solidFill>
              <a:srgbClr val="FFFF99"/>
            </a:solidFill>
          </p:grpSpPr>
          <p:sp>
            <p:nvSpPr>
              <p:cNvPr id="38" name="Rectangle 37"/>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38"/>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a:xfrm>
                <a:off x="575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Rectangle 40"/>
              <p:cNvSpPr/>
              <p:nvPr/>
            </p:nvSpPr>
            <p:spPr>
              <a:xfrm>
                <a:off x="727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Rectangle 41"/>
              <p:cNvSpPr/>
              <p:nvPr/>
            </p:nvSpPr>
            <p:spPr>
              <a:xfrm>
                <a:off x="880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Rectangle 42"/>
              <p:cNvSpPr/>
              <p:nvPr/>
            </p:nvSpPr>
            <p:spPr>
              <a:xfrm>
                <a:off x="1032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Rectangle 43"/>
              <p:cNvSpPr/>
              <p:nvPr/>
            </p:nvSpPr>
            <p:spPr>
              <a:xfrm>
                <a:off x="1185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Rectangle 44"/>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Rectangle 45"/>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Rectangle 46"/>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1" name="Group 47"/>
            <p:cNvGrpSpPr/>
            <p:nvPr/>
          </p:nvGrpSpPr>
          <p:grpSpPr>
            <a:xfrm>
              <a:off x="4583289" y="2364812"/>
              <a:ext cx="1508760" cy="137160"/>
              <a:chOff x="270781" y="2277834"/>
              <a:chExt cx="1508760" cy="137160"/>
            </a:xfrm>
            <a:solidFill>
              <a:srgbClr val="FFFF99"/>
            </a:solidFill>
          </p:grpSpPr>
          <p:sp>
            <p:nvSpPr>
              <p:cNvPr id="49" name="Rectangle 48"/>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Rectangle 49"/>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Rectangle 50"/>
              <p:cNvSpPr/>
              <p:nvPr/>
            </p:nvSpPr>
            <p:spPr>
              <a:xfrm>
                <a:off x="575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Rectangle 51"/>
              <p:cNvSpPr/>
              <p:nvPr/>
            </p:nvSpPr>
            <p:spPr>
              <a:xfrm>
                <a:off x="727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 name="Rectangle 52"/>
              <p:cNvSpPr/>
              <p:nvPr/>
            </p:nvSpPr>
            <p:spPr>
              <a:xfrm>
                <a:off x="880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Rectangle 53"/>
              <p:cNvSpPr/>
              <p:nvPr/>
            </p:nvSpPr>
            <p:spPr>
              <a:xfrm>
                <a:off x="1032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Rectangle 54"/>
              <p:cNvSpPr/>
              <p:nvPr/>
            </p:nvSpPr>
            <p:spPr>
              <a:xfrm>
                <a:off x="1185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Rectangle 55"/>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 name="Rectangle 56"/>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Rectangle 57"/>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4" name="Group 58"/>
            <p:cNvGrpSpPr/>
            <p:nvPr/>
          </p:nvGrpSpPr>
          <p:grpSpPr>
            <a:xfrm>
              <a:off x="6102536" y="2364812"/>
              <a:ext cx="1508760" cy="137160"/>
              <a:chOff x="270781" y="2277834"/>
              <a:chExt cx="1508760" cy="137160"/>
            </a:xfrm>
            <a:solidFill>
              <a:srgbClr val="FFFF99"/>
            </a:solidFill>
          </p:grpSpPr>
          <p:sp>
            <p:nvSpPr>
              <p:cNvPr id="60" name="Rectangle 59"/>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 name="Rectangle 60"/>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2" name="Rectangle 61"/>
              <p:cNvSpPr/>
              <p:nvPr/>
            </p:nvSpPr>
            <p:spPr>
              <a:xfrm>
                <a:off x="575581" y="2277834"/>
                <a:ext cx="137160" cy="137160"/>
              </a:xfrm>
              <a:prstGeom prst="rect">
                <a:avLst/>
              </a:prstGeom>
              <a:solidFill>
                <a:srgbClr val="00FFFF"/>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3" name="Rectangle 62"/>
              <p:cNvSpPr/>
              <p:nvPr/>
            </p:nvSpPr>
            <p:spPr>
              <a:xfrm>
                <a:off x="727981" y="2277834"/>
                <a:ext cx="137160" cy="137160"/>
              </a:xfrm>
              <a:prstGeom prst="rect">
                <a:avLst/>
              </a:prstGeom>
              <a:solidFill>
                <a:srgbClr val="00FFFF"/>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4" name="Rectangle 63"/>
              <p:cNvSpPr/>
              <p:nvPr/>
            </p:nvSpPr>
            <p:spPr>
              <a:xfrm>
                <a:off x="880381" y="2277834"/>
                <a:ext cx="137160" cy="137160"/>
              </a:xfrm>
              <a:prstGeom prst="rect">
                <a:avLst/>
              </a:prstGeom>
              <a:solidFill>
                <a:srgbClr val="00FFFF"/>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5" name="Rectangle 64"/>
              <p:cNvSpPr/>
              <p:nvPr/>
            </p:nvSpPr>
            <p:spPr>
              <a:xfrm>
                <a:off x="1032781" y="2277834"/>
                <a:ext cx="137160" cy="137160"/>
              </a:xfrm>
              <a:prstGeom prst="rect">
                <a:avLst/>
              </a:prstGeom>
              <a:solidFill>
                <a:srgbClr val="25CBCB"/>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6" name="Rectangle 65"/>
              <p:cNvSpPr/>
              <p:nvPr/>
            </p:nvSpPr>
            <p:spPr>
              <a:xfrm>
                <a:off x="1185181" y="2277834"/>
                <a:ext cx="137160" cy="137160"/>
              </a:xfrm>
              <a:prstGeom prst="rect">
                <a:avLst/>
              </a:prstGeom>
              <a:solidFill>
                <a:srgbClr val="25CBCB"/>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 name="Rectangle 66"/>
              <p:cNvSpPr/>
              <p:nvPr/>
            </p:nvSpPr>
            <p:spPr>
              <a:xfrm>
                <a:off x="1337581" y="2277834"/>
                <a:ext cx="137160" cy="137160"/>
              </a:xfrm>
              <a:prstGeom prst="rect">
                <a:avLst/>
              </a:prstGeom>
              <a:solidFill>
                <a:srgbClr val="25CBCB"/>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8" name="Rectangle 67"/>
              <p:cNvSpPr/>
              <p:nvPr/>
            </p:nvSpPr>
            <p:spPr>
              <a:xfrm>
                <a:off x="1489981" y="2277834"/>
                <a:ext cx="137160" cy="137160"/>
              </a:xfrm>
              <a:prstGeom prst="rect">
                <a:avLst/>
              </a:prstGeom>
              <a:solidFill>
                <a:srgbClr val="00B0F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9" name="Rectangle 68"/>
              <p:cNvSpPr/>
              <p:nvPr/>
            </p:nvSpPr>
            <p:spPr>
              <a:xfrm>
                <a:off x="16423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24" name="Group 69"/>
            <p:cNvGrpSpPr/>
            <p:nvPr/>
          </p:nvGrpSpPr>
          <p:grpSpPr>
            <a:xfrm>
              <a:off x="7625160" y="2364812"/>
              <a:ext cx="1508760" cy="137160"/>
              <a:chOff x="270781" y="2277834"/>
              <a:chExt cx="1508760" cy="137160"/>
            </a:xfrm>
            <a:solidFill>
              <a:srgbClr val="FFFF99"/>
            </a:solidFill>
          </p:grpSpPr>
          <p:sp>
            <p:nvSpPr>
              <p:cNvPr id="71" name="Rectangle 70"/>
              <p:cNvSpPr/>
              <p:nvPr/>
            </p:nvSpPr>
            <p:spPr>
              <a:xfrm>
                <a:off x="2707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2" name="Rectangle 71"/>
              <p:cNvSpPr/>
              <p:nvPr/>
            </p:nvSpPr>
            <p:spPr>
              <a:xfrm>
                <a:off x="4231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3" name="Rectangle 72"/>
              <p:cNvSpPr/>
              <p:nvPr/>
            </p:nvSpPr>
            <p:spPr>
              <a:xfrm>
                <a:off x="5755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4" name="Rectangle 73"/>
              <p:cNvSpPr/>
              <p:nvPr/>
            </p:nvSpPr>
            <p:spPr>
              <a:xfrm>
                <a:off x="7279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5" name="Rectangle 74"/>
              <p:cNvSpPr/>
              <p:nvPr/>
            </p:nvSpPr>
            <p:spPr>
              <a:xfrm>
                <a:off x="8803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6" name="Rectangle 75"/>
              <p:cNvSpPr/>
              <p:nvPr/>
            </p:nvSpPr>
            <p:spPr>
              <a:xfrm>
                <a:off x="10327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7" name="Rectangle 76"/>
              <p:cNvSpPr/>
              <p:nvPr/>
            </p:nvSpPr>
            <p:spPr>
              <a:xfrm>
                <a:off x="11851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8" name="Rectangle 77"/>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9" name="Rectangle 78"/>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0" name="Rectangle 79"/>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1" name="Text Box 10"/>
            <p:cNvSpPr txBox="1">
              <a:spLocks noChangeArrowheads="1"/>
            </p:cNvSpPr>
            <p:nvPr/>
          </p:nvSpPr>
          <p:spPr bwMode="auto">
            <a:xfrm>
              <a:off x="7456488" y="2098313"/>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algn="r" fontAlgn="auto">
                <a:spcBef>
                  <a:spcPct val="50000"/>
                </a:spcBef>
                <a:spcAft>
                  <a:spcPts val="0"/>
                </a:spcAft>
                <a:defRPr/>
              </a:pPr>
              <a:r>
                <a:rPr lang="en-US" sz="1600" b="1" dirty="0">
                  <a:solidFill>
                    <a:schemeClr val="bg1"/>
                  </a:solidFill>
                  <a:latin typeface="+mn-lt"/>
                  <a:cs typeface="+mn-cs"/>
                </a:rPr>
                <a:t>900 BC</a:t>
              </a:r>
              <a:endParaRPr lang="en-US" sz="2000" b="1" dirty="0">
                <a:latin typeface="+mn-lt"/>
                <a:cs typeface="+mn-cs"/>
              </a:endParaRPr>
            </a:p>
          </p:txBody>
        </p:sp>
        <p:cxnSp>
          <p:nvCxnSpPr>
            <p:cNvPr id="83" name="Straight Connector 82"/>
            <p:cNvCxnSpPr/>
            <p:nvPr/>
          </p:nvCxnSpPr>
          <p:spPr>
            <a:xfrm rot="16200000" flipH="1">
              <a:off x="1182797" y="2409359"/>
              <a:ext cx="671292"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2706003" y="2421259"/>
              <a:ext cx="661770" cy="222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4243495" y="2429992"/>
              <a:ext cx="6570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6200000" flipH="1">
              <a:off x="5754004" y="2421262"/>
              <a:ext cx="668117" cy="6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7270068" y="2418088"/>
              <a:ext cx="683988" cy="6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063" name="Rectangle 99"/>
          <p:cNvSpPr>
            <a:spLocks noChangeArrowheads="1"/>
          </p:cNvSpPr>
          <p:nvPr/>
        </p:nvSpPr>
        <p:spPr bwMode="auto">
          <a:xfrm>
            <a:off x="458788" y="2928939"/>
            <a:ext cx="411321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Calibri" pitchFamily="34" charset="0"/>
              </a:rPr>
              <a:t>Reign of Solomon started – 970 BC</a:t>
            </a:r>
            <a:br>
              <a:rPr lang="en-US" altLang="en-US">
                <a:latin typeface="Calibri" pitchFamily="34" charset="0"/>
              </a:rPr>
            </a:br>
            <a:r>
              <a:rPr lang="en-US" altLang="en-US" b="1">
                <a:latin typeface="Calibri" pitchFamily="34" charset="0"/>
              </a:rPr>
              <a:t>1 Kings 6:1(ESV) </a:t>
            </a:r>
            <a:r>
              <a:rPr lang="en-US" altLang="en-US">
                <a:latin typeface="Calibri" pitchFamily="34" charset="0"/>
              </a:rPr>
              <a:t/>
            </a:r>
            <a:br>
              <a:rPr lang="en-US" altLang="en-US">
                <a:latin typeface="Calibri" pitchFamily="34" charset="0"/>
              </a:rPr>
            </a:br>
            <a:r>
              <a:rPr lang="en-US" altLang="en-US" baseline="30000">
                <a:latin typeface="Calibri" pitchFamily="34" charset="0"/>
              </a:rPr>
              <a:t>1 </a:t>
            </a:r>
            <a:r>
              <a:rPr lang="en-US" altLang="en-US">
                <a:latin typeface="Calibri" pitchFamily="34" charset="0"/>
              </a:rPr>
              <a:t>In the </a:t>
            </a:r>
            <a:r>
              <a:rPr lang="en-US" altLang="en-US" b="1" u="sng">
                <a:latin typeface="Calibri" pitchFamily="34" charset="0"/>
              </a:rPr>
              <a:t>four hundred and eightieth year after the people of Israel came out of the land of Egypt, </a:t>
            </a:r>
            <a:r>
              <a:rPr lang="en-US" altLang="en-US">
                <a:latin typeface="Calibri" pitchFamily="34" charset="0"/>
              </a:rPr>
              <a:t>in the fourth year of Solomon’s reign over Israel, in the month of Ziv, which is the second month, he began to build the house of the Lord.  </a:t>
            </a:r>
          </a:p>
        </p:txBody>
      </p:sp>
      <p:grpSp>
        <p:nvGrpSpPr>
          <p:cNvPr id="44064" name="Group 117"/>
          <p:cNvGrpSpPr>
            <a:grpSpLocks/>
          </p:cNvGrpSpPr>
          <p:nvPr/>
        </p:nvGrpSpPr>
        <p:grpSpPr bwMode="auto">
          <a:xfrm>
            <a:off x="8062925" y="1795199"/>
            <a:ext cx="166687" cy="550333"/>
            <a:chOff x="8062623" y="2153630"/>
            <a:chExt cx="166978" cy="661131"/>
          </a:xfrm>
        </p:grpSpPr>
        <p:cxnSp>
          <p:nvCxnSpPr>
            <p:cNvPr id="102" name="Straight Connector 101"/>
            <p:cNvCxnSpPr>
              <a:stCxn id="74" idx="2"/>
            </p:cNvCxnSpPr>
            <p:nvPr/>
          </p:nvCxnSpPr>
          <p:spPr>
            <a:xfrm rot="5400000">
              <a:off x="7891833" y="2411884"/>
              <a:ext cx="518098" cy="1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5-Point Star 103"/>
            <p:cNvSpPr/>
            <p:nvPr/>
          </p:nvSpPr>
          <p:spPr>
            <a:xfrm>
              <a:off x="8062623" y="2631996"/>
              <a:ext cx="166978" cy="182765"/>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106" name="Straight Connector 105"/>
          <p:cNvCxnSpPr/>
          <p:nvPr/>
        </p:nvCxnSpPr>
        <p:spPr>
          <a:xfrm>
            <a:off x="6615127" y="2112701"/>
            <a:ext cx="1527175" cy="6614"/>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587750" y="2112701"/>
            <a:ext cx="1525588" cy="6614"/>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85978" y="2112701"/>
            <a:ext cx="1527175" cy="6614"/>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5108593" y="2112701"/>
            <a:ext cx="1527175" cy="6614"/>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866775" y="2115344"/>
            <a:ext cx="1233488" cy="1323"/>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4072" name="Group 119"/>
          <p:cNvGrpSpPr>
            <a:grpSpLocks/>
          </p:cNvGrpSpPr>
          <p:nvPr/>
        </p:nvGrpSpPr>
        <p:grpSpPr bwMode="auto">
          <a:xfrm>
            <a:off x="765175" y="1801812"/>
            <a:ext cx="166688" cy="551657"/>
            <a:chOff x="8062623" y="2153630"/>
            <a:chExt cx="166978" cy="661131"/>
          </a:xfrm>
        </p:grpSpPr>
        <p:cxnSp>
          <p:nvCxnSpPr>
            <p:cNvPr id="121" name="Straight Connector 120"/>
            <p:cNvCxnSpPr/>
            <p:nvPr/>
          </p:nvCxnSpPr>
          <p:spPr>
            <a:xfrm rot="5400000">
              <a:off x="7891662" y="2412056"/>
              <a:ext cx="518441" cy="15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5-Point Star 121"/>
            <p:cNvSpPr/>
            <p:nvPr/>
          </p:nvSpPr>
          <p:spPr>
            <a:xfrm>
              <a:off x="8062623" y="2632434"/>
              <a:ext cx="166978" cy="182327"/>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4075" name="TextBox 122"/>
          <p:cNvSpPr txBox="1">
            <a:spLocks noChangeArrowheads="1"/>
          </p:cNvSpPr>
          <p:nvPr/>
        </p:nvSpPr>
        <p:spPr bwMode="auto">
          <a:xfrm>
            <a:off x="7904164" y="2299229"/>
            <a:ext cx="535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Calibri" pitchFamily="34" charset="0"/>
              </a:rPr>
              <a:t>966</a:t>
            </a:r>
          </a:p>
        </p:txBody>
      </p:sp>
      <p:sp>
        <p:nvSpPr>
          <p:cNvPr id="44076" name="TextBox 123"/>
          <p:cNvSpPr txBox="1">
            <a:spLocks noChangeArrowheads="1"/>
          </p:cNvSpPr>
          <p:nvPr/>
        </p:nvSpPr>
        <p:spPr bwMode="auto">
          <a:xfrm>
            <a:off x="373079" y="2307167"/>
            <a:ext cx="652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Calibri" pitchFamily="34" charset="0"/>
              </a:rPr>
              <a:t>1446</a:t>
            </a:r>
          </a:p>
        </p:txBody>
      </p:sp>
      <p:sp>
        <p:nvSpPr>
          <p:cNvPr id="125" name="TextBox 124"/>
          <p:cNvSpPr txBox="1"/>
          <p:nvPr/>
        </p:nvSpPr>
        <p:spPr>
          <a:xfrm>
            <a:off x="5051425" y="2857527"/>
            <a:ext cx="3860800" cy="2031325"/>
          </a:xfrm>
          <a:prstGeom prst="rect">
            <a:avLst/>
          </a:prstGeom>
          <a:noFill/>
          <a:ln cmpd="thickThin">
            <a:solidFill>
              <a:schemeClr val="tx1"/>
            </a:solidFill>
          </a:ln>
        </p:spPr>
        <p:txBody>
          <a:bodyPr>
            <a:spAutoFit/>
          </a:bodyPr>
          <a:lstStyle>
            <a:lvl1pPr marL="231775" indent="-2317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a:latin typeface="Calibri" pitchFamily="34" charset="0"/>
              </a:rPr>
              <a:t>Dating of Exodus Based on –</a:t>
            </a:r>
          </a:p>
          <a:p>
            <a:pPr eaLnBrk="1" hangingPunct="1">
              <a:buFontTx/>
              <a:buAutoNum type="arabicPeriod"/>
            </a:pPr>
            <a:r>
              <a:rPr lang="en-US" altLang="en-US" b="1" dirty="0">
                <a:latin typeface="Calibri" pitchFamily="34" charset="0"/>
              </a:rPr>
              <a:t>1 Kings 6:1</a:t>
            </a:r>
          </a:p>
          <a:p>
            <a:pPr eaLnBrk="1" hangingPunct="1">
              <a:buFontTx/>
              <a:buAutoNum type="arabicPeriod"/>
            </a:pPr>
            <a:r>
              <a:rPr lang="en-US" altLang="en-US" dirty="0" err="1">
                <a:latin typeface="Calibri" pitchFamily="34" charset="0"/>
              </a:rPr>
              <a:t>Jephthah’s</a:t>
            </a:r>
            <a:r>
              <a:rPr lang="en-US" altLang="en-US" dirty="0">
                <a:latin typeface="Calibri" pitchFamily="34" charset="0"/>
              </a:rPr>
              <a:t> statement Judges 11:26</a:t>
            </a:r>
          </a:p>
          <a:p>
            <a:pPr eaLnBrk="1" hangingPunct="1">
              <a:buFontTx/>
              <a:buAutoNum type="arabicPeriod"/>
            </a:pPr>
            <a:r>
              <a:rPr lang="en-US" altLang="en-US" dirty="0">
                <a:latin typeface="Calibri" pitchFamily="34" charset="0"/>
              </a:rPr>
              <a:t>Late date shortens the time of the Judges</a:t>
            </a:r>
          </a:p>
          <a:p>
            <a:pPr eaLnBrk="1" hangingPunct="1">
              <a:buFontTx/>
              <a:buAutoNum type="arabicPeriod"/>
            </a:pPr>
            <a:r>
              <a:rPr lang="en-US" altLang="en-US" dirty="0">
                <a:latin typeface="Calibri" pitchFamily="34" charset="0"/>
              </a:rPr>
              <a:t> 1 </a:t>
            </a:r>
            <a:r>
              <a:rPr lang="en-US" altLang="en-US" dirty="0" err="1">
                <a:latin typeface="Calibri" pitchFamily="34" charset="0"/>
              </a:rPr>
              <a:t>Chron</a:t>
            </a:r>
            <a:r>
              <a:rPr lang="en-US" altLang="en-US" dirty="0">
                <a:latin typeface="Calibri" pitchFamily="34" charset="0"/>
              </a:rPr>
              <a:t> 6:33-37 the 19 Generations for </a:t>
            </a:r>
            <a:r>
              <a:rPr lang="en-US" altLang="en-US" dirty="0" err="1">
                <a:latin typeface="Calibri" pitchFamily="34" charset="0"/>
              </a:rPr>
              <a:t>Heman</a:t>
            </a:r>
            <a:r>
              <a:rPr lang="en-US" altLang="en-US" dirty="0">
                <a:latin typeface="Calibri" pitchFamily="34" charset="0"/>
              </a:rPr>
              <a:t> from Moses to Solomon</a:t>
            </a:r>
          </a:p>
        </p:txBody>
      </p:sp>
      <p:sp>
        <p:nvSpPr>
          <p:cNvPr id="44079" name="TextBox 97"/>
          <p:cNvSpPr txBox="1">
            <a:spLocks noChangeArrowheads="1"/>
          </p:cNvSpPr>
          <p:nvPr/>
        </p:nvSpPr>
        <p:spPr bwMode="auto">
          <a:xfrm>
            <a:off x="7469213" y="1195943"/>
            <a:ext cx="5968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latin typeface="Calibri" pitchFamily="34" charset="0"/>
              </a:rPr>
              <a:t>David</a:t>
            </a:r>
          </a:p>
        </p:txBody>
      </p:sp>
      <p:sp>
        <p:nvSpPr>
          <p:cNvPr id="44080" name="TextBox 98"/>
          <p:cNvSpPr txBox="1">
            <a:spLocks noChangeArrowheads="1"/>
          </p:cNvSpPr>
          <p:nvPr/>
        </p:nvSpPr>
        <p:spPr bwMode="auto">
          <a:xfrm>
            <a:off x="6935788" y="1190651"/>
            <a:ext cx="4892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latin typeface="Calibri" pitchFamily="34" charset="0"/>
              </a:rPr>
              <a:t>Saul</a:t>
            </a:r>
          </a:p>
        </p:txBody>
      </p:sp>
      <p:sp>
        <p:nvSpPr>
          <p:cNvPr id="44081" name="TextBox 100"/>
          <p:cNvSpPr txBox="1">
            <a:spLocks noChangeArrowheads="1"/>
          </p:cNvSpPr>
          <p:nvPr/>
        </p:nvSpPr>
        <p:spPr bwMode="auto">
          <a:xfrm>
            <a:off x="6323013" y="1193297"/>
            <a:ext cx="7216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latin typeface="Calibri" pitchFamily="34" charset="0"/>
              </a:rPr>
              <a:t>Samuel</a:t>
            </a:r>
          </a:p>
        </p:txBody>
      </p:sp>
      <p:grpSp>
        <p:nvGrpSpPr>
          <p:cNvPr id="44082" name="Group 117"/>
          <p:cNvGrpSpPr>
            <a:grpSpLocks/>
          </p:cNvGrpSpPr>
          <p:nvPr/>
        </p:nvGrpSpPr>
        <p:grpSpPr bwMode="auto">
          <a:xfrm>
            <a:off x="5864225" y="1693360"/>
            <a:ext cx="166688" cy="771261"/>
            <a:chOff x="8410493" y="1532286"/>
            <a:chExt cx="166978" cy="924666"/>
          </a:xfrm>
        </p:grpSpPr>
        <p:cxnSp>
          <p:nvCxnSpPr>
            <p:cNvPr id="109" name="Straight Connector 108"/>
            <p:cNvCxnSpPr/>
            <p:nvPr/>
          </p:nvCxnSpPr>
          <p:spPr>
            <a:xfrm rot="5400000">
              <a:off x="8100642" y="1924830"/>
              <a:ext cx="786679" cy="1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5-Point Star 109"/>
            <p:cNvSpPr/>
            <p:nvPr/>
          </p:nvSpPr>
          <p:spPr>
            <a:xfrm>
              <a:off x="8410493" y="2274556"/>
              <a:ext cx="166978" cy="182396"/>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4085" name="TextBox 115"/>
          <p:cNvSpPr txBox="1">
            <a:spLocks noChangeArrowheads="1"/>
          </p:cNvSpPr>
          <p:nvPr/>
        </p:nvSpPr>
        <p:spPr bwMode="auto">
          <a:xfrm>
            <a:off x="5978544" y="2272771"/>
            <a:ext cx="7681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Calibri" pitchFamily="34" charset="0"/>
              </a:rPr>
              <a:t>~1100</a:t>
            </a:r>
          </a:p>
        </p:txBody>
      </p:sp>
      <p:cxnSp>
        <p:nvCxnSpPr>
          <p:cNvPr id="117" name="Straight Connector 116"/>
          <p:cNvCxnSpPr/>
          <p:nvPr/>
        </p:nvCxnSpPr>
        <p:spPr>
          <a:xfrm>
            <a:off x="4410075" y="2288648"/>
            <a:ext cx="1525588" cy="6615"/>
          </a:xfrm>
          <a:prstGeom prst="line">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887668" y="2275418"/>
            <a:ext cx="1527175" cy="6615"/>
          </a:xfrm>
          <a:prstGeom prst="line">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1378003" y="2263511"/>
            <a:ext cx="1527175" cy="6614"/>
          </a:xfrm>
          <a:prstGeom prst="line">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4089" name="Group 117"/>
          <p:cNvGrpSpPr>
            <a:grpSpLocks/>
          </p:cNvGrpSpPr>
          <p:nvPr/>
        </p:nvGrpSpPr>
        <p:grpSpPr bwMode="auto">
          <a:xfrm>
            <a:off x="1303344" y="1809776"/>
            <a:ext cx="166687" cy="771261"/>
            <a:chOff x="8410493" y="1532286"/>
            <a:chExt cx="166978" cy="924666"/>
          </a:xfrm>
        </p:grpSpPr>
        <p:cxnSp>
          <p:nvCxnSpPr>
            <p:cNvPr id="127" name="Straight Connector 126"/>
            <p:cNvCxnSpPr/>
            <p:nvPr/>
          </p:nvCxnSpPr>
          <p:spPr>
            <a:xfrm rot="5400000">
              <a:off x="8100643" y="1924830"/>
              <a:ext cx="786679" cy="15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5-Point Star 127"/>
            <p:cNvSpPr/>
            <p:nvPr/>
          </p:nvSpPr>
          <p:spPr>
            <a:xfrm>
              <a:off x="8410493" y="2274556"/>
              <a:ext cx="166978" cy="182396"/>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4092" name="TextBox 128"/>
          <p:cNvSpPr txBox="1">
            <a:spLocks noChangeArrowheads="1"/>
          </p:cNvSpPr>
          <p:nvPr/>
        </p:nvSpPr>
        <p:spPr bwMode="auto">
          <a:xfrm>
            <a:off x="623889" y="2525449"/>
            <a:ext cx="19151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Calibri" pitchFamily="34" charset="0"/>
              </a:rPr>
              <a:t>~40 yrs wilderness</a:t>
            </a:r>
          </a:p>
        </p:txBody>
      </p:sp>
      <p:sp>
        <p:nvSpPr>
          <p:cNvPr id="44094" name="TextBox 132"/>
          <p:cNvSpPr txBox="1">
            <a:spLocks noChangeArrowheads="1"/>
          </p:cNvSpPr>
          <p:nvPr/>
        </p:nvSpPr>
        <p:spPr bwMode="auto">
          <a:xfrm>
            <a:off x="8083603" y="1184037"/>
            <a:ext cx="8290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latin typeface="Calibri" pitchFamily="34" charset="0"/>
              </a:rPr>
              <a:t>Solomon</a:t>
            </a:r>
          </a:p>
        </p:txBody>
      </p:sp>
      <p:sp>
        <p:nvSpPr>
          <p:cNvPr id="44095" name="TextBox 133"/>
          <p:cNvSpPr txBox="1">
            <a:spLocks noChangeArrowheads="1"/>
          </p:cNvSpPr>
          <p:nvPr/>
        </p:nvSpPr>
        <p:spPr bwMode="auto">
          <a:xfrm>
            <a:off x="6742116" y="1828271"/>
            <a:ext cx="8587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Calibri" pitchFamily="34" charset="0"/>
              </a:rPr>
              <a:t>480 yrs</a:t>
            </a:r>
          </a:p>
        </p:txBody>
      </p:sp>
      <p:sp>
        <p:nvSpPr>
          <p:cNvPr id="44096" name="TextBox 134"/>
          <p:cNvSpPr txBox="1">
            <a:spLocks noChangeArrowheads="1"/>
          </p:cNvSpPr>
          <p:nvPr/>
        </p:nvSpPr>
        <p:spPr bwMode="auto">
          <a:xfrm>
            <a:off x="3421068" y="2313782"/>
            <a:ext cx="9741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Calibri" pitchFamily="34" charset="0"/>
              </a:rPr>
              <a:t>~300 yrs</a:t>
            </a:r>
          </a:p>
        </p:txBody>
      </p:sp>
      <p:sp>
        <p:nvSpPr>
          <p:cNvPr id="44097" name="Rectangle 65"/>
          <p:cNvSpPr>
            <a:spLocks noGrp="1"/>
          </p:cNvSpPr>
          <p:nvPr>
            <p:ph type="title" idx="4294967295"/>
          </p:nvPr>
        </p:nvSpPr>
        <p:spPr/>
        <p:txBody>
          <a:bodyPr/>
          <a:lstStyle/>
          <a:p>
            <a:r>
              <a:rPr lang="en-US" altLang="en-US" smtClean="0"/>
              <a:t>Dating the Conquest #1</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98"/>
          <p:cNvGrpSpPr>
            <a:grpSpLocks/>
          </p:cNvGrpSpPr>
          <p:nvPr/>
        </p:nvGrpSpPr>
        <p:grpSpPr bwMode="auto">
          <a:xfrm>
            <a:off x="0" y="1157553"/>
            <a:ext cx="9144000" cy="580760"/>
            <a:chOff x="0" y="2066573"/>
            <a:chExt cx="9144000" cy="696684"/>
          </a:xfrm>
        </p:grpSpPr>
        <p:sp>
          <p:nvSpPr>
            <p:cNvPr id="93" name="Rectangle 92"/>
            <p:cNvSpPr/>
            <p:nvPr/>
          </p:nvSpPr>
          <p:spPr>
            <a:xfrm>
              <a:off x="0" y="2088791"/>
              <a:ext cx="9144000" cy="326918"/>
            </a:xfrm>
            <a:prstGeom prst="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 Box 6"/>
            <p:cNvSpPr txBox="1">
              <a:spLocks noChangeArrowheads="1"/>
            </p:cNvSpPr>
            <p:nvPr/>
          </p:nvSpPr>
          <p:spPr bwMode="auto">
            <a:xfrm>
              <a:off x="0" y="2066573"/>
              <a:ext cx="990600" cy="406132"/>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fontAlgn="auto">
                <a:spcBef>
                  <a:spcPct val="50000"/>
                </a:spcBef>
                <a:spcAft>
                  <a:spcPts val="0"/>
                </a:spcAft>
                <a:defRPr/>
              </a:pPr>
              <a:r>
                <a:rPr lang="en-US" sz="1600" b="1" dirty="0">
                  <a:solidFill>
                    <a:schemeClr val="bg1"/>
                  </a:solidFill>
                  <a:latin typeface="+mn-lt"/>
                  <a:cs typeface="+mn-cs"/>
                </a:rPr>
                <a:t>1400 BC</a:t>
              </a:r>
              <a:endParaRPr lang="en-US" sz="2000" b="1" dirty="0">
                <a:latin typeface="+mn-lt"/>
                <a:cs typeface="+mn-cs"/>
              </a:endParaRPr>
            </a:p>
          </p:txBody>
        </p:sp>
        <p:sp>
          <p:nvSpPr>
            <p:cNvPr id="7" name="Text Box 7"/>
            <p:cNvSpPr txBox="1">
              <a:spLocks noChangeArrowheads="1"/>
            </p:cNvSpPr>
            <p:nvPr/>
          </p:nvSpPr>
          <p:spPr bwMode="auto">
            <a:xfrm>
              <a:off x="1514475" y="2096725"/>
              <a:ext cx="990600" cy="406132"/>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fontAlgn="auto">
                <a:spcBef>
                  <a:spcPct val="50000"/>
                </a:spcBef>
                <a:spcAft>
                  <a:spcPts val="0"/>
                </a:spcAft>
                <a:defRPr/>
              </a:pPr>
              <a:r>
                <a:rPr lang="en-US" sz="1600" b="1" dirty="0">
                  <a:solidFill>
                    <a:schemeClr val="bg1"/>
                  </a:solidFill>
                  <a:latin typeface="+mn-lt"/>
                  <a:cs typeface="+mn-cs"/>
                </a:rPr>
                <a:t>1300 BC</a:t>
              </a:r>
              <a:endParaRPr lang="en-US" sz="2000" b="1" dirty="0">
                <a:latin typeface="+mn-lt"/>
                <a:cs typeface="+mn-cs"/>
              </a:endParaRPr>
            </a:p>
          </p:txBody>
        </p:sp>
        <p:sp>
          <p:nvSpPr>
            <p:cNvPr id="8" name="Text Box 8"/>
            <p:cNvSpPr txBox="1">
              <a:spLocks noChangeArrowheads="1"/>
            </p:cNvSpPr>
            <p:nvPr/>
          </p:nvSpPr>
          <p:spPr bwMode="auto">
            <a:xfrm>
              <a:off x="2989263" y="2077681"/>
              <a:ext cx="990600" cy="406132"/>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fontAlgn="auto">
                <a:spcBef>
                  <a:spcPct val="50000"/>
                </a:spcBef>
                <a:spcAft>
                  <a:spcPts val="0"/>
                </a:spcAft>
                <a:defRPr/>
              </a:pPr>
              <a:r>
                <a:rPr lang="en-US" sz="1600" b="1" dirty="0">
                  <a:solidFill>
                    <a:schemeClr val="bg1"/>
                  </a:solidFill>
                  <a:latin typeface="+mn-lt"/>
                  <a:cs typeface="+mn-cs"/>
                </a:rPr>
                <a:t>1200 BC</a:t>
              </a:r>
              <a:endParaRPr lang="en-US" sz="2000" b="1" dirty="0">
                <a:latin typeface="+mn-lt"/>
                <a:cs typeface="+mn-cs"/>
              </a:endParaRPr>
            </a:p>
          </p:txBody>
        </p:sp>
        <p:sp>
          <p:nvSpPr>
            <p:cNvPr id="9" name="Text Box 9"/>
            <p:cNvSpPr txBox="1">
              <a:spLocks noChangeArrowheads="1"/>
            </p:cNvSpPr>
            <p:nvPr/>
          </p:nvSpPr>
          <p:spPr bwMode="auto">
            <a:xfrm>
              <a:off x="4549775" y="2077681"/>
              <a:ext cx="990600" cy="406132"/>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fontAlgn="auto">
                <a:spcBef>
                  <a:spcPct val="50000"/>
                </a:spcBef>
                <a:spcAft>
                  <a:spcPts val="0"/>
                </a:spcAft>
                <a:defRPr/>
              </a:pPr>
              <a:r>
                <a:rPr lang="en-US" sz="1600" b="1" dirty="0">
                  <a:solidFill>
                    <a:schemeClr val="bg1"/>
                  </a:solidFill>
                  <a:latin typeface="+mn-lt"/>
                  <a:cs typeface="+mn-cs"/>
                </a:rPr>
                <a:t>1100 BC</a:t>
              </a:r>
              <a:endParaRPr lang="en-US" sz="2000" b="1" dirty="0">
                <a:latin typeface="+mn-lt"/>
                <a:cs typeface="+mn-cs"/>
              </a:endParaRPr>
            </a:p>
          </p:txBody>
        </p:sp>
        <p:sp>
          <p:nvSpPr>
            <p:cNvPr id="10" name="Text Box 10"/>
            <p:cNvSpPr txBox="1">
              <a:spLocks noChangeArrowheads="1"/>
            </p:cNvSpPr>
            <p:nvPr/>
          </p:nvSpPr>
          <p:spPr bwMode="auto">
            <a:xfrm>
              <a:off x="5959475" y="2068159"/>
              <a:ext cx="990600" cy="406132"/>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algn="r" fontAlgn="auto">
                <a:spcBef>
                  <a:spcPct val="50000"/>
                </a:spcBef>
                <a:spcAft>
                  <a:spcPts val="0"/>
                </a:spcAft>
                <a:defRPr/>
              </a:pPr>
              <a:r>
                <a:rPr lang="en-US" sz="1600" b="1" dirty="0">
                  <a:solidFill>
                    <a:schemeClr val="bg1"/>
                  </a:solidFill>
                  <a:latin typeface="+mn-lt"/>
                  <a:cs typeface="+mn-cs"/>
                </a:rPr>
                <a:t>1000 BC</a:t>
              </a:r>
              <a:endParaRPr lang="en-US" sz="2000" b="1" dirty="0">
                <a:latin typeface="+mn-lt"/>
                <a:cs typeface="+mn-cs"/>
              </a:endParaRPr>
            </a:p>
          </p:txBody>
        </p:sp>
        <p:grpSp>
          <p:nvGrpSpPr>
            <p:cNvPr id="45065" name="Group 24"/>
            <p:cNvGrpSpPr>
              <a:grpSpLocks/>
            </p:cNvGrpSpPr>
            <p:nvPr/>
          </p:nvGrpSpPr>
          <p:grpSpPr bwMode="auto">
            <a:xfrm>
              <a:off x="4081" y="2364812"/>
              <a:ext cx="1508760" cy="137160"/>
              <a:chOff x="270781" y="2277834"/>
              <a:chExt cx="1508760" cy="137160"/>
            </a:xfrm>
          </p:grpSpPr>
          <p:sp>
            <p:nvSpPr>
              <p:cNvPr id="13" name="Rectangle 12"/>
              <p:cNvSpPr/>
              <p:nvPr/>
            </p:nvSpPr>
            <p:spPr>
              <a:xfrm>
                <a:off x="2714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4238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5762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7286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ectangle 17"/>
              <p:cNvSpPr/>
              <p:nvPr/>
            </p:nvSpPr>
            <p:spPr>
              <a:xfrm>
                <a:off x="8810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10334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a:off x="11858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a:xfrm>
                <a:off x="13382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ectangle 21"/>
              <p:cNvSpPr/>
              <p:nvPr/>
            </p:nvSpPr>
            <p:spPr>
              <a:xfrm>
                <a:off x="14906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a:xfrm>
                <a:off x="16430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4" name="Group 25"/>
            <p:cNvGrpSpPr/>
            <p:nvPr/>
          </p:nvGrpSpPr>
          <p:grpSpPr>
            <a:xfrm>
              <a:off x="1525574" y="2364812"/>
              <a:ext cx="1508760" cy="137160"/>
              <a:chOff x="270781" y="2277834"/>
              <a:chExt cx="1508760" cy="137160"/>
            </a:xfrm>
            <a:solidFill>
              <a:srgbClr val="FFFF99"/>
            </a:solidFill>
          </p:grpSpPr>
          <p:sp>
            <p:nvSpPr>
              <p:cNvPr id="27" name="Rectangle 26"/>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Rectangle 27"/>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Rectangle 28"/>
              <p:cNvSpPr/>
              <p:nvPr/>
            </p:nvSpPr>
            <p:spPr>
              <a:xfrm>
                <a:off x="575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727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ectangle 30"/>
              <p:cNvSpPr/>
              <p:nvPr/>
            </p:nvSpPr>
            <p:spPr>
              <a:xfrm>
                <a:off x="880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a:off x="1032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ectangle 32"/>
              <p:cNvSpPr/>
              <p:nvPr/>
            </p:nvSpPr>
            <p:spPr>
              <a:xfrm>
                <a:off x="1185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ectangle 33"/>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ectangle 34"/>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Rectangle 35"/>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5" name="Group 36"/>
            <p:cNvGrpSpPr/>
            <p:nvPr/>
          </p:nvGrpSpPr>
          <p:grpSpPr>
            <a:xfrm>
              <a:off x="3047196" y="2364812"/>
              <a:ext cx="1508760" cy="137160"/>
              <a:chOff x="270781" y="2277834"/>
              <a:chExt cx="1508760" cy="137160"/>
            </a:xfrm>
            <a:solidFill>
              <a:srgbClr val="FFFF99"/>
            </a:solidFill>
          </p:grpSpPr>
          <p:sp>
            <p:nvSpPr>
              <p:cNvPr id="38" name="Rectangle 37"/>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38"/>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a:xfrm>
                <a:off x="575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Rectangle 40"/>
              <p:cNvSpPr/>
              <p:nvPr/>
            </p:nvSpPr>
            <p:spPr>
              <a:xfrm>
                <a:off x="727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Rectangle 41"/>
              <p:cNvSpPr/>
              <p:nvPr/>
            </p:nvSpPr>
            <p:spPr>
              <a:xfrm>
                <a:off x="880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Rectangle 42"/>
              <p:cNvSpPr/>
              <p:nvPr/>
            </p:nvSpPr>
            <p:spPr>
              <a:xfrm>
                <a:off x="1032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Rectangle 43"/>
              <p:cNvSpPr/>
              <p:nvPr/>
            </p:nvSpPr>
            <p:spPr>
              <a:xfrm>
                <a:off x="1185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Rectangle 44"/>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Rectangle 45"/>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Rectangle 46"/>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1" name="Group 47"/>
            <p:cNvGrpSpPr/>
            <p:nvPr/>
          </p:nvGrpSpPr>
          <p:grpSpPr>
            <a:xfrm>
              <a:off x="4583289" y="2364812"/>
              <a:ext cx="1508760" cy="137160"/>
              <a:chOff x="270781" y="2277834"/>
              <a:chExt cx="1508760" cy="137160"/>
            </a:xfrm>
            <a:solidFill>
              <a:srgbClr val="FFFF99"/>
            </a:solidFill>
          </p:grpSpPr>
          <p:sp>
            <p:nvSpPr>
              <p:cNvPr id="49" name="Rectangle 48"/>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Rectangle 49"/>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Rectangle 50"/>
              <p:cNvSpPr/>
              <p:nvPr/>
            </p:nvSpPr>
            <p:spPr>
              <a:xfrm>
                <a:off x="575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Rectangle 51"/>
              <p:cNvSpPr/>
              <p:nvPr/>
            </p:nvSpPr>
            <p:spPr>
              <a:xfrm>
                <a:off x="727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 name="Rectangle 52"/>
              <p:cNvSpPr/>
              <p:nvPr/>
            </p:nvSpPr>
            <p:spPr>
              <a:xfrm>
                <a:off x="880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Rectangle 53"/>
              <p:cNvSpPr/>
              <p:nvPr/>
            </p:nvSpPr>
            <p:spPr>
              <a:xfrm>
                <a:off x="1032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Rectangle 54"/>
              <p:cNvSpPr/>
              <p:nvPr/>
            </p:nvSpPr>
            <p:spPr>
              <a:xfrm>
                <a:off x="1185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Rectangle 55"/>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 name="Rectangle 56"/>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Rectangle 57"/>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4" name="Group 58"/>
            <p:cNvGrpSpPr/>
            <p:nvPr/>
          </p:nvGrpSpPr>
          <p:grpSpPr>
            <a:xfrm>
              <a:off x="6102536" y="2364812"/>
              <a:ext cx="1508760" cy="137160"/>
              <a:chOff x="270781" y="2277834"/>
              <a:chExt cx="1508760" cy="137160"/>
            </a:xfrm>
            <a:solidFill>
              <a:srgbClr val="FFFF99"/>
            </a:solidFill>
          </p:grpSpPr>
          <p:sp>
            <p:nvSpPr>
              <p:cNvPr id="60" name="Rectangle 59"/>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 name="Rectangle 60"/>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2" name="Rectangle 61"/>
              <p:cNvSpPr/>
              <p:nvPr/>
            </p:nvSpPr>
            <p:spPr>
              <a:xfrm>
                <a:off x="575581" y="2277834"/>
                <a:ext cx="137160" cy="137160"/>
              </a:xfrm>
              <a:prstGeom prst="rect">
                <a:avLst/>
              </a:prstGeom>
              <a:solidFill>
                <a:srgbClr val="00FFFF"/>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3" name="Rectangle 62"/>
              <p:cNvSpPr/>
              <p:nvPr/>
            </p:nvSpPr>
            <p:spPr>
              <a:xfrm>
                <a:off x="727981" y="2277834"/>
                <a:ext cx="137160" cy="137160"/>
              </a:xfrm>
              <a:prstGeom prst="rect">
                <a:avLst/>
              </a:prstGeom>
              <a:solidFill>
                <a:srgbClr val="00FFFF"/>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4" name="Rectangle 63"/>
              <p:cNvSpPr/>
              <p:nvPr/>
            </p:nvSpPr>
            <p:spPr>
              <a:xfrm>
                <a:off x="880381" y="2277834"/>
                <a:ext cx="137160" cy="137160"/>
              </a:xfrm>
              <a:prstGeom prst="rect">
                <a:avLst/>
              </a:prstGeom>
              <a:solidFill>
                <a:srgbClr val="00FFFF"/>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5" name="Rectangle 64"/>
              <p:cNvSpPr/>
              <p:nvPr/>
            </p:nvSpPr>
            <p:spPr>
              <a:xfrm>
                <a:off x="1032781" y="2277834"/>
                <a:ext cx="137160" cy="137160"/>
              </a:xfrm>
              <a:prstGeom prst="rect">
                <a:avLst/>
              </a:prstGeom>
              <a:solidFill>
                <a:srgbClr val="25CBCB"/>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6" name="Rectangle 65"/>
              <p:cNvSpPr/>
              <p:nvPr/>
            </p:nvSpPr>
            <p:spPr>
              <a:xfrm>
                <a:off x="1185181" y="2277834"/>
                <a:ext cx="137160" cy="137160"/>
              </a:xfrm>
              <a:prstGeom prst="rect">
                <a:avLst/>
              </a:prstGeom>
              <a:solidFill>
                <a:srgbClr val="25CBCB"/>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 name="Rectangle 66"/>
              <p:cNvSpPr/>
              <p:nvPr/>
            </p:nvSpPr>
            <p:spPr>
              <a:xfrm>
                <a:off x="1337581" y="2277834"/>
                <a:ext cx="137160" cy="137160"/>
              </a:xfrm>
              <a:prstGeom prst="rect">
                <a:avLst/>
              </a:prstGeom>
              <a:solidFill>
                <a:srgbClr val="25CBCB"/>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8" name="Rectangle 67"/>
              <p:cNvSpPr/>
              <p:nvPr/>
            </p:nvSpPr>
            <p:spPr>
              <a:xfrm>
                <a:off x="1489981" y="2277834"/>
                <a:ext cx="137160" cy="137160"/>
              </a:xfrm>
              <a:prstGeom prst="rect">
                <a:avLst/>
              </a:prstGeom>
              <a:solidFill>
                <a:srgbClr val="00B0F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9" name="Rectangle 68"/>
              <p:cNvSpPr/>
              <p:nvPr/>
            </p:nvSpPr>
            <p:spPr>
              <a:xfrm>
                <a:off x="16423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24" name="Group 69"/>
            <p:cNvGrpSpPr/>
            <p:nvPr/>
          </p:nvGrpSpPr>
          <p:grpSpPr>
            <a:xfrm>
              <a:off x="7625160" y="2364812"/>
              <a:ext cx="1508760" cy="137160"/>
              <a:chOff x="270781" y="2277834"/>
              <a:chExt cx="1508760" cy="137160"/>
            </a:xfrm>
            <a:solidFill>
              <a:srgbClr val="FFFF99"/>
            </a:solidFill>
          </p:grpSpPr>
          <p:sp>
            <p:nvSpPr>
              <p:cNvPr id="71" name="Rectangle 70"/>
              <p:cNvSpPr/>
              <p:nvPr/>
            </p:nvSpPr>
            <p:spPr>
              <a:xfrm>
                <a:off x="2707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2" name="Rectangle 71"/>
              <p:cNvSpPr/>
              <p:nvPr/>
            </p:nvSpPr>
            <p:spPr>
              <a:xfrm>
                <a:off x="4231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3" name="Rectangle 72"/>
              <p:cNvSpPr/>
              <p:nvPr/>
            </p:nvSpPr>
            <p:spPr>
              <a:xfrm>
                <a:off x="5755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4" name="Rectangle 73"/>
              <p:cNvSpPr/>
              <p:nvPr/>
            </p:nvSpPr>
            <p:spPr>
              <a:xfrm>
                <a:off x="7279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5" name="Rectangle 74"/>
              <p:cNvSpPr/>
              <p:nvPr/>
            </p:nvSpPr>
            <p:spPr>
              <a:xfrm>
                <a:off x="8803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6" name="Rectangle 75"/>
              <p:cNvSpPr/>
              <p:nvPr/>
            </p:nvSpPr>
            <p:spPr>
              <a:xfrm>
                <a:off x="10327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7" name="Rectangle 76"/>
              <p:cNvSpPr/>
              <p:nvPr/>
            </p:nvSpPr>
            <p:spPr>
              <a:xfrm>
                <a:off x="11851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8" name="Rectangle 77"/>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9" name="Rectangle 78"/>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0" name="Rectangle 79"/>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1" name="Text Box 10"/>
            <p:cNvSpPr txBox="1">
              <a:spLocks noChangeArrowheads="1"/>
            </p:cNvSpPr>
            <p:nvPr/>
          </p:nvSpPr>
          <p:spPr bwMode="auto">
            <a:xfrm>
              <a:off x="7456488" y="2098313"/>
              <a:ext cx="990600" cy="406132"/>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algn="r" fontAlgn="auto">
                <a:spcBef>
                  <a:spcPct val="50000"/>
                </a:spcBef>
                <a:spcAft>
                  <a:spcPts val="0"/>
                </a:spcAft>
                <a:defRPr/>
              </a:pPr>
              <a:r>
                <a:rPr lang="en-US" sz="1600" b="1" dirty="0">
                  <a:solidFill>
                    <a:schemeClr val="bg1"/>
                  </a:solidFill>
                  <a:latin typeface="+mn-lt"/>
                  <a:cs typeface="+mn-cs"/>
                </a:rPr>
                <a:t>900 BC</a:t>
              </a:r>
              <a:endParaRPr lang="en-US" sz="2000" b="1" dirty="0">
                <a:latin typeface="+mn-lt"/>
                <a:cs typeface="+mn-cs"/>
              </a:endParaRPr>
            </a:p>
          </p:txBody>
        </p:sp>
        <p:cxnSp>
          <p:nvCxnSpPr>
            <p:cNvPr id="83" name="Straight Connector 82"/>
            <p:cNvCxnSpPr/>
            <p:nvPr/>
          </p:nvCxnSpPr>
          <p:spPr>
            <a:xfrm rot="16200000" flipH="1">
              <a:off x="1182798" y="2409359"/>
              <a:ext cx="671292"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2706002" y="2421259"/>
              <a:ext cx="661770" cy="222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4243495" y="2429992"/>
              <a:ext cx="6570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6200000" flipH="1">
              <a:off x="5754003" y="2421262"/>
              <a:ext cx="668119" cy="6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7270069" y="2418088"/>
              <a:ext cx="683988" cy="6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088" name="Group 117"/>
          <p:cNvGrpSpPr>
            <a:grpSpLocks/>
          </p:cNvGrpSpPr>
          <p:nvPr/>
        </p:nvGrpSpPr>
        <p:grpSpPr bwMode="auto">
          <a:xfrm>
            <a:off x="8062925" y="1521354"/>
            <a:ext cx="166687" cy="550333"/>
            <a:chOff x="8062623" y="2153630"/>
            <a:chExt cx="166978" cy="661131"/>
          </a:xfrm>
        </p:grpSpPr>
        <p:cxnSp>
          <p:nvCxnSpPr>
            <p:cNvPr id="102" name="Straight Connector 101"/>
            <p:cNvCxnSpPr>
              <a:stCxn id="74" idx="2"/>
            </p:cNvCxnSpPr>
            <p:nvPr/>
          </p:nvCxnSpPr>
          <p:spPr>
            <a:xfrm rot="5400000">
              <a:off x="7891833" y="2411884"/>
              <a:ext cx="518098" cy="1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5-Point Star 103"/>
            <p:cNvSpPr/>
            <p:nvPr/>
          </p:nvSpPr>
          <p:spPr>
            <a:xfrm>
              <a:off x="8062623" y="2631997"/>
              <a:ext cx="166978" cy="182764"/>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106" name="Straight Connector 105"/>
          <p:cNvCxnSpPr/>
          <p:nvPr/>
        </p:nvCxnSpPr>
        <p:spPr>
          <a:xfrm>
            <a:off x="6615127" y="1838854"/>
            <a:ext cx="1527175" cy="6615"/>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587750" y="1838854"/>
            <a:ext cx="1525588" cy="6615"/>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85978" y="1838854"/>
            <a:ext cx="1527175" cy="6615"/>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5108593" y="1838854"/>
            <a:ext cx="1527175" cy="6615"/>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866775" y="1841500"/>
            <a:ext cx="1233488" cy="1323"/>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5096" name="Group 119"/>
          <p:cNvGrpSpPr>
            <a:grpSpLocks/>
          </p:cNvGrpSpPr>
          <p:nvPr/>
        </p:nvGrpSpPr>
        <p:grpSpPr bwMode="auto">
          <a:xfrm>
            <a:off x="765175" y="1527970"/>
            <a:ext cx="166688" cy="551656"/>
            <a:chOff x="8062623" y="2153630"/>
            <a:chExt cx="166978" cy="661131"/>
          </a:xfrm>
        </p:grpSpPr>
        <p:cxnSp>
          <p:nvCxnSpPr>
            <p:cNvPr id="121" name="Straight Connector 120"/>
            <p:cNvCxnSpPr/>
            <p:nvPr/>
          </p:nvCxnSpPr>
          <p:spPr>
            <a:xfrm rot="5400000">
              <a:off x="7891663" y="2412055"/>
              <a:ext cx="518441" cy="15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5-Point Star 121"/>
            <p:cNvSpPr/>
            <p:nvPr/>
          </p:nvSpPr>
          <p:spPr>
            <a:xfrm>
              <a:off x="8062623" y="2632435"/>
              <a:ext cx="166978" cy="182326"/>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5099" name="TextBox 122"/>
          <p:cNvSpPr txBox="1">
            <a:spLocks noChangeArrowheads="1"/>
          </p:cNvSpPr>
          <p:nvPr/>
        </p:nvSpPr>
        <p:spPr bwMode="auto">
          <a:xfrm>
            <a:off x="7904163" y="2025386"/>
            <a:ext cx="535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Calibri" pitchFamily="34" charset="0"/>
              </a:rPr>
              <a:t>966</a:t>
            </a:r>
          </a:p>
        </p:txBody>
      </p:sp>
      <p:sp>
        <p:nvSpPr>
          <p:cNvPr id="45100" name="TextBox 123"/>
          <p:cNvSpPr txBox="1">
            <a:spLocks noChangeArrowheads="1"/>
          </p:cNvSpPr>
          <p:nvPr/>
        </p:nvSpPr>
        <p:spPr bwMode="auto">
          <a:xfrm>
            <a:off x="373079" y="2033324"/>
            <a:ext cx="652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Calibri" pitchFamily="34" charset="0"/>
              </a:rPr>
              <a:t>1446</a:t>
            </a:r>
          </a:p>
        </p:txBody>
      </p:sp>
      <p:sp>
        <p:nvSpPr>
          <p:cNvPr id="45102" name="TextBox 125"/>
          <p:cNvSpPr txBox="1">
            <a:spLocks noChangeArrowheads="1"/>
          </p:cNvSpPr>
          <p:nvPr/>
        </p:nvSpPr>
        <p:spPr bwMode="auto">
          <a:xfrm>
            <a:off x="163528" y="2561193"/>
            <a:ext cx="5400675" cy="3046988"/>
          </a:xfrm>
          <a:prstGeom prst="rect">
            <a:avLst/>
          </a:prstGeom>
          <a:solidFill>
            <a:schemeClr val="bg1"/>
          </a:solid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b="1" dirty="0" err="1">
                <a:latin typeface="Calibri" pitchFamily="34" charset="0"/>
              </a:rPr>
              <a:t>Jephthah</a:t>
            </a:r>
            <a:r>
              <a:rPr lang="en-US" altLang="en-US" sz="1600" b="1" dirty="0">
                <a:latin typeface="Calibri" pitchFamily="34" charset="0"/>
              </a:rPr>
              <a:t> &amp; the Ammonite King ~ 1100 BC</a:t>
            </a:r>
          </a:p>
          <a:p>
            <a:pPr eaLnBrk="1" hangingPunct="1"/>
            <a:r>
              <a:rPr lang="en-US" altLang="en-US" sz="1600" b="1" dirty="0">
                <a:latin typeface="Calibri" pitchFamily="34" charset="0"/>
              </a:rPr>
              <a:t>Judges 11:12-13,26 (ESV)</a:t>
            </a:r>
          </a:p>
          <a:p>
            <a:pPr eaLnBrk="1" hangingPunct="1"/>
            <a:r>
              <a:rPr lang="en-US" altLang="en-US" sz="1600" baseline="30000" dirty="0">
                <a:latin typeface="Calibri" pitchFamily="34" charset="0"/>
              </a:rPr>
              <a:t>12</a:t>
            </a:r>
            <a:r>
              <a:rPr lang="en-US" altLang="en-US" sz="1600" dirty="0">
                <a:latin typeface="Calibri" pitchFamily="34" charset="0"/>
              </a:rPr>
              <a:t>Then </a:t>
            </a:r>
            <a:r>
              <a:rPr lang="en-US" altLang="en-US" sz="1600" dirty="0" err="1">
                <a:latin typeface="Calibri" pitchFamily="34" charset="0"/>
              </a:rPr>
              <a:t>Jephthah</a:t>
            </a:r>
            <a:r>
              <a:rPr lang="en-US" altLang="en-US" sz="1600" dirty="0">
                <a:latin typeface="Calibri" pitchFamily="34" charset="0"/>
              </a:rPr>
              <a:t> sent messengers to the king of the Ammonites and said, “What do you have against me, that you have come to me to fight against my land?” </a:t>
            </a:r>
            <a:r>
              <a:rPr lang="en-US" altLang="en-US" sz="1600" baseline="30000" dirty="0">
                <a:latin typeface="Calibri" pitchFamily="34" charset="0"/>
              </a:rPr>
              <a:t>13</a:t>
            </a:r>
            <a:r>
              <a:rPr lang="en-US" altLang="en-US" sz="1600" dirty="0">
                <a:latin typeface="Calibri" pitchFamily="34" charset="0"/>
              </a:rPr>
              <a:t>And the king of the Ammonites answered the messengers of </a:t>
            </a:r>
            <a:r>
              <a:rPr lang="en-US" altLang="en-US" sz="1600" dirty="0" err="1">
                <a:latin typeface="Calibri" pitchFamily="34" charset="0"/>
              </a:rPr>
              <a:t>Jephthah</a:t>
            </a:r>
            <a:r>
              <a:rPr lang="en-US" altLang="en-US" sz="1600" dirty="0">
                <a:latin typeface="Calibri" pitchFamily="34" charset="0"/>
              </a:rPr>
              <a:t>, “Because Israel on coming up from Egypt took away my land, from the </a:t>
            </a:r>
            <a:r>
              <a:rPr lang="en-US" altLang="en-US" sz="1600" dirty="0" err="1">
                <a:latin typeface="Calibri" pitchFamily="34" charset="0"/>
              </a:rPr>
              <a:t>Arnon</a:t>
            </a:r>
            <a:r>
              <a:rPr lang="en-US" altLang="en-US" sz="1600" dirty="0">
                <a:latin typeface="Calibri" pitchFamily="34" charset="0"/>
              </a:rPr>
              <a:t> to the Jabbok and to the Jordan; now therefore restore it peaceably.” …</a:t>
            </a:r>
            <a:r>
              <a:rPr lang="en-US" altLang="en-US" sz="1600" baseline="30000" dirty="0">
                <a:latin typeface="Calibri" pitchFamily="34" charset="0"/>
              </a:rPr>
              <a:t> 26 </a:t>
            </a:r>
            <a:r>
              <a:rPr lang="en-US" altLang="en-US" sz="1600" u="sng" dirty="0">
                <a:latin typeface="Calibri" pitchFamily="34" charset="0"/>
              </a:rPr>
              <a:t>While Israel lived in </a:t>
            </a:r>
            <a:r>
              <a:rPr lang="en-US" altLang="en-US" sz="1600" u="sng" dirty="0" err="1">
                <a:latin typeface="Calibri" pitchFamily="34" charset="0"/>
              </a:rPr>
              <a:t>Heshbon</a:t>
            </a:r>
            <a:r>
              <a:rPr lang="en-US" altLang="en-US" sz="1600" u="sng" dirty="0">
                <a:latin typeface="Calibri" pitchFamily="34" charset="0"/>
              </a:rPr>
              <a:t> and its villages</a:t>
            </a:r>
            <a:r>
              <a:rPr lang="en-US" altLang="en-US" sz="1600" dirty="0">
                <a:latin typeface="Calibri" pitchFamily="34" charset="0"/>
              </a:rPr>
              <a:t>, and </a:t>
            </a:r>
            <a:r>
              <a:rPr lang="en-US" altLang="en-US" sz="1600" u="sng" dirty="0">
                <a:latin typeface="Calibri" pitchFamily="34" charset="0"/>
              </a:rPr>
              <a:t>in </a:t>
            </a:r>
            <a:r>
              <a:rPr lang="en-US" altLang="en-US" sz="1600" u="sng" dirty="0" err="1">
                <a:latin typeface="Calibri" pitchFamily="34" charset="0"/>
              </a:rPr>
              <a:t>Aroer</a:t>
            </a:r>
            <a:r>
              <a:rPr lang="en-US" altLang="en-US" sz="1600" u="sng" dirty="0">
                <a:latin typeface="Calibri" pitchFamily="34" charset="0"/>
              </a:rPr>
              <a:t> and its villages</a:t>
            </a:r>
            <a:r>
              <a:rPr lang="en-US" altLang="en-US" sz="1600" dirty="0">
                <a:latin typeface="Calibri" pitchFamily="34" charset="0"/>
              </a:rPr>
              <a:t>, and </a:t>
            </a:r>
            <a:r>
              <a:rPr lang="en-US" altLang="en-US" sz="1600" b="1" u="sng" dirty="0">
                <a:latin typeface="Calibri" pitchFamily="34" charset="0"/>
              </a:rPr>
              <a:t>in all the cities that are on the banks of the </a:t>
            </a:r>
            <a:r>
              <a:rPr lang="en-US" altLang="en-US" sz="1600" b="1" u="sng" dirty="0" err="1">
                <a:latin typeface="Calibri" pitchFamily="34" charset="0"/>
              </a:rPr>
              <a:t>Arnon</a:t>
            </a:r>
            <a:r>
              <a:rPr lang="en-US" altLang="en-US" sz="1600" b="1" u="sng" dirty="0">
                <a:latin typeface="Calibri" pitchFamily="34" charset="0"/>
              </a:rPr>
              <a:t>, 300 years, why did you not deliver them within that time?  </a:t>
            </a:r>
            <a:endParaRPr lang="en-US" altLang="en-US" sz="1600" dirty="0">
              <a:latin typeface="Calibri" pitchFamily="34" charset="0"/>
            </a:endParaRPr>
          </a:p>
        </p:txBody>
      </p:sp>
      <p:sp>
        <p:nvSpPr>
          <p:cNvPr id="45103" name="TextBox 97"/>
          <p:cNvSpPr txBox="1">
            <a:spLocks noChangeArrowheads="1"/>
          </p:cNvSpPr>
          <p:nvPr/>
        </p:nvSpPr>
        <p:spPr bwMode="auto">
          <a:xfrm>
            <a:off x="7469213" y="922099"/>
            <a:ext cx="5968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latin typeface="Calibri" pitchFamily="34" charset="0"/>
              </a:rPr>
              <a:t>David</a:t>
            </a:r>
          </a:p>
        </p:txBody>
      </p:sp>
      <p:sp>
        <p:nvSpPr>
          <p:cNvPr id="45104" name="TextBox 98"/>
          <p:cNvSpPr txBox="1">
            <a:spLocks noChangeArrowheads="1"/>
          </p:cNvSpPr>
          <p:nvPr/>
        </p:nvSpPr>
        <p:spPr bwMode="auto">
          <a:xfrm>
            <a:off x="6935789" y="916808"/>
            <a:ext cx="4892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latin typeface="Calibri" pitchFamily="34" charset="0"/>
              </a:rPr>
              <a:t>Saul</a:t>
            </a:r>
          </a:p>
        </p:txBody>
      </p:sp>
      <p:sp>
        <p:nvSpPr>
          <p:cNvPr id="45105" name="TextBox 100"/>
          <p:cNvSpPr txBox="1">
            <a:spLocks noChangeArrowheads="1"/>
          </p:cNvSpPr>
          <p:nvPr/>
        </p:nvSpPr>
        <p:spPr bwMode="auto">
          <a:xfrm>
            <a:off x="6323013" y="919454"/>
            <a:ext cx="7216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latin typeface="Calibri" pitchFamily="34" charset="0"/>
              </a:rPr>
              <a:t>Samuel</a:t>
            </a:r>
          </a:p>
        </p:txBody>
      </p:sp>
      <p:grpSp>
        <p:nvGrpSpPr>
          <p:cNvPr id="45106" name="Group 117"/>
          <p:cNvGrpSpPr>
            <a:grpSpLocks/>
          </p:cNvGrpSpPr>
          <p:nvPr/>
        </p:nvGrpSpPr>
        <p:grpSpPr bwMode="auto">
          <a:xfrm>
            <a:off x="5864225" y="1419490"/>
            <a:ext cx="166688" cy="771260"/>
            <a:chOff x="8410493" y="1532286"/>
            <a:chExt cx="166978" cy="924666"/>
          </a:xfrm>
        </p:grpSpPr>
        <p:cxnSp>
          <p:nvCxnSpPr>
            <p:cNvPr id="109" name="Straight Connector 108"/>
            <p:cNvCxnSpPr/>
            <p:nvPr/>
          </p:nvCxnSpPr>
          <p:spPr>
            <a:xfrm rot="5400000">
              <a:off x="8100642" y="1924831"/>
              <a:ext cx="786680" cy="1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5-Point Star 109"/>
            <p:cNvSpPr/>
            <p:nvPr/>
          </p:nvSpPr>
          <p:spPr>
            <a:xfrm>
              <a:off x="8410493" y="2274557"/>
              <a:ext cx="166978" cy="182395"/>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5109" name="TextBox 115"/>
          <p:cNvSpPr txBox="1">
            <a:spLocks noChangeArrowheads="1"/>
          </p:cNvSpPr>
          <p:nvPr/>
        </p:nvSpPr>
        <p:spPr bwMode="auto">
          <a:xfrm>
            <a:off x="5978544" y="1998928"/>
            <a:ext cx="7681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Calibri" pitchFamily="34" charset="0"/>
              </a:rPr>
              <a:t>~1100</a:t>
            </a:r>
          </a:p>
        </p:txBody>
      </p:sp>
      <p:cxnSp>
        <p:nvCxnSpPr>
          <p:cNvPr id="117" name="Straight Connector 116"/>
          <p:cNvCxnSpPr/>
          <p:nvPr/>
        </p:nvCxnSpPr>
        <p:spPr>
          <a:xfrm>
            <a:off x="4410075" y="2014806"/>
            <a:ext cx="1525588" cy="6614"/>
          </a:xfrm>
          <a:prstGeom prst="line">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887668" y="2001576"/>
            <a:ext cx="1527175" cy="6614"/>
          </a:xfrm>
          <a:prstGeom prst="line">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1378003" y="1989668"/>
            <a:ext cx="1527175" cy="6615"/>
          </a:xfrm>
          <a:prstGeom prst="line">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5113" name="Group 117"/>
          <p:cNvGrpSpPr>
            <a:grpSpLocks/>
          </p:cNvGrpSpPr>
          <p:nvPr/>
        </p:nvGrpSpPr>
        <p:grpSpPr bwMode="auto">
          <a:xfrm>
            <a:off x="1303344" y="1535907"/>
            <a:ext cx="166687" cy="771260"/>
            <a:chOff x="8410493" y="1532286"/>
            <a:chExt cx="166978" cy="924666"/>
          </a:xfrm>
        </p:grpSpPr>
        <p:cxnSp>
          <p:nvCxnSpPr>
            <p:cNvPr id="127" name="Straight Connector 126"/>
            <p:cNvCxnSpPr/>
            <p:nvPr/>
          </p:nvCxnSpPr>
          <p:spPr>
            <a:xfrm rot="5400000">
              <a:off x="8100642" y="1924831"/>
              <a:ext cx="786680" cy="15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5-Point Star 127"/>
            <p:cNvSpPr/>
            <p:nvPr/>
          </p:nvSpPr>
          <p:spPr>
            <a:xfrm>
              <a:off x="8410493" y="2274557"/>
              <a:ext cx="166978" cy="182395"/>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5116" name="TextBox 128"/>
          <p:cNvSpPr txBox="1">
            <a:spLocks noChangeArrowheads="1"/>
          </p:cNvSpPr>
          <p:nvPr/>
        </p:nvSpPr>
        <p:spPr bwMode="auto">
          <a:xfrm>
            <a:off x="623889" y="2251605"/>
            <a:ext cx="19151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Calibri" pitchFamily="34" charset="0"/>
              </a:rPr>
              <a:t>~40 yrs wilderness</a:t>
            </a:r>
          </a:p>
        </p:txBody>
      </p:sp>
      <p:sp>
        <p:nvSpPr>
          <p:cNvPr id="45118" name="TextBox 132"/>
          <p:cNvSpPr txBox="1">
            <a:spLocks noChangeArrowheads="1"/>
          </p:cNvSpPr>
          <p:nvPr/>
        </p:nvSpPr>
        <p:spPr bwMode="auto">
          <a:xfrm>
            <a:off x="8083603" y="910193"/>
            <a:ext cx="8290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latin typeface="Calibri" pitchFamily="34" charset="0"/>
              </a:rPr>
              <a:t>Solomon</a:t>
            </a:r>
          </a:p>
        </p:txBody>
      </p:sp>
      <p:sp>
        <p:nvSpPr>
          <p:cNvPr id="45119" name="TextBox 133"/>
          <p:cNvSpPr txBox="1">
            <a:spLocks noChangeArrowheads="1"/>
          </p:cNvSpPr>
          <p:nvPr/>
        </p:nvSpPr>
        <p:spPr bwMode="auto">
          <a:xfrm>
            <a:off x="6742116" y="1554428"/>
            <a:ext cx="8587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Calibri" pitchFamily="34" charset="0"/>
              </a:rPr>
              <a:t>480 yrs</a:t>
            </a:r>
          </a:p>
        </p:txBody>
      </p:sp>
      <p:sp>
        <p:nvSpPr>
          <p:cNvPr id="45120" name="TextBox 134"/>
          <p:cNvSpPr txBox="1">
            <a:spLocks noChangeArrowheads="1"/>
          </p:cNvSpPr>
          <p:nvPr/>
        </p:nvSpPr>
        <p:spPr bwMode="auto">
          <a:xfrm>
            <a:off x="3421068" y="2039938"/>
            <a:ext cx="9741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Calibri" pitchFamily="34" charset="0"/>
              </a:rPr>
              <a:t>~300 yrs</a:t>
            </a:r>
          </a:p>
        </p:txBody>
      </p:sp>
      <p:sp>
        <p:nvSpPr>
          <p:cNvPr id="45121" name="Rectangle 65"/>
          <p:cNvSpPr>
            <a:spLocks noGrp="1"/>
          </p:cNvSpPr>
          <p:nvPr>
            <p:ph type="title" idx="4294967295"/>
          </p:nvPr>
        </p:nvSpPr>
        <p:spPr/>
        <p:txBody>
          <a:bodyPr/>
          <a:lstStyle/>
          <a:p>
            <a:r>
              <a:rPr lang="en-US" altLang="en-US" smtClean="0"/>
              <a:t>Dating the Conquest #2</a:t>
            </a:r>
          </a:p>
        </p:txBody>
      </p:sp>
      <p:sp>
        <p:nvSpPr>
          <p:cNvPr id="125" name="TextBox 124"/>
          <p:cNvSpPr txBox="1"/>
          <p:nvPr/>
        </p:nvSpPr>
        <p:spPr>
          <a:xfrm>
            <a:off x="5665788" y="2640545"/>
            <a:ext cx="3300412" cy="2585323"/>
          </a:xfrm>
          <a:prstGeom prst="rect">
            <a:avLst/>
          </a:prstGeom>
          <a:noFill/>
          <a:ln cmpd="thickThin">
            <a:solidFill>
              <a:schemeClr val="tx1"/>
            </a:solidFill>
          </a:ln>
        </p:spPr>
        <p:txBody>
          <a:bodyPr>
            <a:spAutoFit/>
          </a:bodyPr>
          <a:lstStyle>
            <a:lvl1pPr marL="231775" indent="-2317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a:latin typeface="Calibri" pitchFamily="34" charset="0"/>
              </a:rPr>
              <a:t>Dating of Exodus Based on –</a:t>
            </a:r>
          </a:p>
          <a:p>
            <a:pPr eaLnBrk="1" hangingPunct="1">
              <a:buFontTx/>
              <a:buAutoNum type="arabicPeriod"/>
            </a:pPr>
            <a:r>
              <a:rPr lang="en-US" altLang="en-US" dirty="0">
                <a:latin typeface="Calibri" pitchFamily="34" charset="0"/>
              </a:rPr>
              <a:t>1 Kings 6:1</a:t>
            </a:r>
          </a:p>
          <a:p>
            <a:pPr eaLnBrk="1" hangingPunct="1">
              <a:buFontTx/>
              <a:buAutoNum type="arabicPeriod"/>
            </a:pPr>
            <a:r>
              <a:rPr lang="en-US" altLang="en-US" b="1" dirty="0" err="1">
                <a:latin typeface="Calibri" pitchFamily="34" charset="0"/>
              </a:rPr>
              <a:t>Jephthah’s</a:t>
            </a:r>
            <a:r>
              <a:rPr lang="en-US" altLang="en-US" b="1" dirty="0">
                <a:latin typeface="Calibri" pitchFamily="34" charset="0"/>
              </a:rPr>
              <a:t> statement Judges 11:26</a:t>
            </a:r>
          </a:p>
          <a:p>
            <a:pPr eaLnBrk="1" hangingPunct="1">
              <a:buFontTx/>
              <a:buAutoNum type="arabicPeriod"/>
            </a:pPr>
            <a:r>
              <a:rPr lang="en-US" altLang="en-US" dirty="0">
                <a:latin typeface="Calibri" pitchFamily="34" charset="0"/>
              </a:rPr>
              <a:t>Late date shortens the time of the Judges</a:t>
            </a:r>
          </a:p>
          <a:p>
            <a:pPr eaLnBrk="1" hangingPunct="1">
              <a:buFontTx/>
              <a:buAutoNum type="arabicPeriod"/>
            </a:pPr>
            <a:r>
              <a:rPr lang="en-US" altLang="en-US" dirty="0">
                <a:latin typeface="Calibri" pitchFamily="34" charset="0"/>
              </a:rPr>
              <a:t> 1 </a:t>
            </a:r>
            <a:r>
              <a:rPr lang="en-US" altLang="en-US" dirty="0" err="1">
                <a:latin typeface="Calibri" pitchFamily="34" charset="0"/>
              </a:rPr>
              <a:t>Chron</a:t>
            </a:r>
            <a:r>
              <a:rPr lang="en-US" altLang="en-US" dirty="0">
                <a:latin typeface="Calibri" pitchFamily="34" charset="0"/>
              </a:rPr>
              <a:t> 6:33-37 the 19 Generations for </a:t>
            </a:r>
            <a:r>
              <a:rPr lang="en-US" altLang="en-US" dirty="0" err="1">
                <a:latin typeface="Calibri" pitchFamily="34" charset="0"/>
              </a:rPr>
              <a:t>Heman</a:t>
            </a:r>
            <a:r>
              <a:rPr lang="en-US" altLang="en-US" dirty="0">
                <a:latin typeface="Calibri" pitchFamily="34" charset="0"/>
              </a:rPr>
              <a:t> from Moses to Solomon</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98"/>
          <p:cNvGrpSpPr>
            <a:grpSpLocks/>
          </p:cNvGrpSpPr>
          <p:nvPr/>
        </p:nvGrpSpPr>
        <p:grpSpPr bwMode="auto">
          <a:xfrm>
            <a:off x="0" y="1431422"/>
            <a:ext cx="9144000" cy="580761"/>
            <a:chOff x="0" y="2066573"/>
            <a:chExt cx="9144000" cy="696684"/>
          </a:xfrm>
        </p:grpSpPr>
        <p:sp>
          <p:nvSpPr>
            <p:cNvPr id="93" name="Rectangle 92"/>
            <p:cNvSpPr/>
            <p:nvPr/>
          </p:nvSpPr>
          <p:spPr>
            <a:xfrm>
              <a:off x="0" y="2088791"/>
              <a:ext cx="9144000" cy="326918"/>
            </a:xfrm>
            <a:prstGeom prst="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 Box 6"/>
            <p:cNvSpPr txBox="1">
              <a:spLocks noChangeArrowheads="1"/>
            </p:cNvSpPr>
            <p:nvPr/>
          </p:nvSpPr>
          <p:spPr bwMode="auto">
            <a:xfrm>
              <a:off x="0" y="2066573"/>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fontAlgn="auto">
                <a:spcBef>
                  <a:spcPct val="50000"/>
                </a:spcBef>
                <a:spcAft>
                  <a:spcPts val="0"/>
                </a:spcAft>
                <a:defRPr/>
              </a:pPr>
              <a:r>
                <a:rPr lang="en-US" sz="1600" b="1" dirty="0">
                  <a:solidFill>
                    <a:schemeClr val="bg1"/>
                  </a:solidFill>
                  <a:latin typeface="+mn-lt"/>
                  <a:cs typeface="+mn-cs"/>
                </a:rPr>
                <a:t>1400 BC</a:t>
              </a:r>
              <a:endParaRPr lang="en-US" sz="2000" b="1" dirty="0">
                <a:latin typeface="+mn-lt"/>
                <a:cs typeface="+mn-cs"/>
              </a:endParaRPr>
            </a:p>
          </p:txBody>
        </p:sp>
        <p:sp>
          <p:nvSpPr>
            <p:cNvPr id="7" name="Text Box 7"/>
            <p:cNvSpPr txBox="1">
              <a:spLocks noChangeArrowheads="1"/>
            </p:cNvSpPr>
            <p:nvPr/>
          </p:nvSpPr>
          <p:spPr bwMode="auto">
            <a:xfrm>
              <a:off x="1514475" y="2096726"/>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fontAlgn="auto">
                <a:spcBef>
                  <a:spcPct val="50000"/>
                </a:spcBef>
                <a:spcAft>
                  <a:spcPts val="0"/>
                </a:spcAft>
                <a:defRPr/>
              </a:pPr>
              <a:r>
                <a:rPr lang="en-US" sz="1600" b="1" dirty="0">
                  <a:solidFill>
                    <a:schemeClr val="bg1"/>
                  </a:solidFill>
                  <a:latin typeface="+mn-lt"/>
                  <a:cs typeface="+mn-cs"/>
                </a:rPr>
                <a:t>1300 BC</a:t>
              </a:r>
              <a:endParaRPr lang="en-US" sz="2000" b="1" dirty="0">
                <a:latin typeface="+mn-lt"/>
                <a:cs typeface="+mn-cs"/>
              </a:endParaRPr>
            </a:p>
          </p:txBody>
        </p:sp>
        <p:sp>
          <p:nvSpPr>
            <p:cNvPr id="8" name="Text Box 8"/>
            <p:cNvSpPr txBox="1">
              <a:spLocks noChangeArrowheads="1"/>
            </p:cNvSpPr>
            <p:nvPr/>
          </p:nvSpPr>
          <p:spPr bwMode="auto">
            <a:xfrm>
              <a:off x="2989263" y="2077683"/>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fontAlgn="auto">
                <a:spcBef>
                  <a:spcPct val="50000"/>
                </a:spcBef>
                <a:spcAft>
                  <a:spcPts val="0"/>
                </a:spcAft>
                <a:defRPr/>
              </a:pPr>
              <a:r>
                <a:rPr lang="en-US" sz="1600" b="1" dirty="0">
                  <a:solidFill>
                    <a:schemeClr val="bg1"/>
                  </a:solidFill>
                  <a:latin typeface="+mn-lt"/>
                  <a:cs typeface="+mn-cs"/>
                </a:rPr>
                <a:t>1200 BC</a:t>
              </a:r>
              <a:endParaRPr lang="en-US" sz="2000" b="1" dirty="0">
                <a:latin typeface="+mn-lt"/>
                <a:cs typeface="+mn-cs"/>
              </a:endParaRPr>
            </a:p>
          </p:txBody>
        </p:sp>
        <p:sp>
          <p:nvSpPr>
            <p:cNvPr id="9" name="Text Box 9"/>
            <p:cNvSpPr txBox="1">
              <a:spLocks noChangeArrowheads="1"/>
            </p:cNvSpPr>
            <p:nvPr/>
          </p:nvSpPr>
          <p:spPr bwMode="auto">
            <a:xfrm>
              <a:off x="4549775" y="2077683"/>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fontAlgn="auto">
                <a:spcBef>
                  <a:spcPct val="50000"/>
                </a:spcBef>
                <a:spcAft>
                  <a:spcPts val="0"/>
                </a:spcAft>
                <a:defRPr/>
              </a:pPr>
              <a:r>
                <a:rPr lang="en-US" sz="1600" b="1" dirty="0">
                  <a:solidFill>
                    <a:schemeClr val="bg1"/>
                  </a:solidFill>
                  <a:latin typeface="+mn-lt"/>
                  <a:cs typeface="+mn-cs"/>
                </a:rPr>
                <a:t>1100 BC</a:t>
              </a:r>
              <a:endParaRPr lang="en-US" sz="2000" b="1" dirty="0">
                <a:latin typeface="+mn-lt"/>
                <a:cs typeface="+mn-cs"/>
              </a:endParaRPr>
            </a:p>
          </p:txBody>
        </p:sp>
        <p:sp>
          <p:nvSpPr>
            <p:cNvPr id="10" name="Text Box 10"/>
            <p:cNvSpPr txBox="1">
              <a:spLocks noChangeArrowheads="1"/>
            </p:cNvSpPr>
            <p:nvPr/>
          </p:nvSpPr>
          <p:spPr bwMode="auto">
            <a:xfrm>
              <a:off x="5959475" y="2068160"/>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algn="r" fontAlgn="auto">
                <a:spcBef>
                  <a:spcPct val="50000"/>
                </a:spcBef>
                <a:spcAft>
                  <a:spcPts val="0"/>
                </a:spcAft>
                <a:defRPr/>
              </a:pPr>
              <a:r>
                <a:rPr lang="en-US" sz="1600" b="1" dirty="0">
                  <a:solidFill>
                    <a:schemeClr val="bg1"/>
                  </a:solidFill>
                  <a:latin typeface="+mn-lt"/>
                  <a:cs typeface="+mn-cs"/>
                </a:rPr>
                <a:t>1000 BC</a:t>
              </a:r>
              <a:endParaRPr lang="en-US" sz="2000" b="1" dirty="0">
                <a:latin typeface="+mn-lt"/>
                <a:cs typeface="+mn-cs"/>
              </a:endParaRPr>
            </a:p>
          </p:txBody>
        </p:sp>
        <p:grpSp>
          <p:nvGrpSpPr>
            <p:cNvPr id="49161" name="Group 24"/>
            <p:cNvGrpSpPr>
              <a:grpSpLocks/>
            </p:cNvGrpSpPr>
            <p:nvPr/>
          </p:nvGrpSpPr>
          <p:grpSpPr bwMode="auto">
            <a:xfrm>
              <a:off x="4081" y="2364812"/>
              <a:ext cx="1508760" cy="137160"/>
              <a:chOff x="270781" y="2277834"/>
              <a:chExt cx="1508760" cy="137160"/>
            </a:xfrm>
          </p:grpSpPr>
          <p:sp>
            <p:nvSpPr>
              <p:cNvPr id="13" name="Rectangle 12"/>
              <p:cNvSpPr/>
              <p:nvPr/>
            </p:nvSpPr>
            <p:spPr>
              <a:xfrm>
                <a:off x="2714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4238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5762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7286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ectangle 17"/>
              <p:cNvSpPr/>
              <p:nvPr/>
            </p:nvSpPr>
            <p:spPr>
              <a:xfrm>
                <a:off x="8810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10334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a:off x="11858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a:xfrm>
                <a:off x="13382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ectangle 21"/>
              <p:cNvSpPr/>
              <p:nvPr/>
            </p:nvSpPr>
            <p:spPr>
              <a:xfrm>
                <a:off x="14906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a:xfrm>
                <a:off x="16430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4" name="Group 25"/>
            <p:cNvGrpSpPr/>
            <p:nvPr/>
          </p:nvGrpSpPr>
          <p:grpSpPr>
            <a:xfrm>
              <a:off x="1525574" y="2364812"/>
              <a:ext cx="1508760" cy="137160"/>
              <a:chOff x="270781" y="2277834"/>
              <a:chExt cx="1508760" cy="137160"/>
            </a:xfrm>
            <a:solidFill>
              <a:srgbClr val="FFFF99"/>
            </a:solidFill>
          </p:grpSpPr>
          <p:sp>
            <p:nvSpPr>
              <p:cNvPr id="27" name="Rectangle 26"/>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Rectangle 27"/>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Rectangle 28"/>
              <p:cNvSpPr/>
              <p:nvPr/>
            </p:nvSpPr>
            <p:spPr>
              <a:xfrm>
                <a:off x="575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727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ectangle 30"/>
              <p:cNvSpPr/>
              <p:nvPr/>
            </p:nvSpPr>
            <p:spPr>
              <a:xfrm>
                <a:off x="880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a:off x="1032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ectangle 32"/>
              <p:cNvSpPr/>
              <p:nvPr/>
            </p:nvSpPr>
            <p:spPr>
              <a:xfrm>
                <a:off x="1185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ectangle 33"/>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ectangle 34"/>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Rectangle 35"/>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5" name="Group 36"/>
            <p:cNvGrpSpPr/>
            <p:nvPr/>
          </p:nvGrpSpPr>
          <p:grpSpPr>
            <a:xfrm>
              <a:off x="3047196" y="2364812"/>
              <a:ext cx="1508760" cy="137160"/>
              <a:chOff x="270781" y="2277834"/>
              <a:chExt cx="1508760" cy="137160"/>
            </a:xfrm>
            <a:solidFill>
              <a:srgbClr val="FFFF99"/>
            </a:solidFill>
          </p:grpSpPr>
          <p:sp>
            <p:nvSpPr>
              <p:cNvPr id="38" name="Rectangle 37"/>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38"/>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a:xfrm>
                <a:off x="575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Rectangle 40"/>
              <p:cNvSpPr/>
              <p:nvPr/>
            </p:nvSpPr>
            <p:spPr>
              <a:xfrm>
                <a:off x="727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Rectangle 41"/>
              <p:cNvSpPr/>
              <p:nvPr/>
            </p:nvSpPr>
            <p:spPr>
              <a:xfrm>
                <a:off x="880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Rectangle 42"/>
              <p:cNvSpPr/>
              <p:nvPr/>
            </p:nvSpPr>
            <p:spPr>
              <a:xfrm>
                <a:off x="1032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Rectangle 43"/>
              <p:cNvSpPr/>
              <p:nvPr/>
            </p:nvSpPr>
            <p:spPr>
              <a:xfrm>
                <a:off x="1185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Rectangle 44"/>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Rectangle 45"/>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Rectangle 46"/>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1" name="Group 47"/>
            <p:cNvGrpSpPr/>
            <p:nvPr/>
          </p:nvGrpSpPr>
          <p:grpSpPr>
            <a:xfrm>
              <a:off x="4583289" y="2364812"/>
              <a:ext cx="1508760" cy="137160"/>
              <a:chOff x="270781" y="2277834"/>
              <a:chExt cx="1508760" cy="137160"/>
            </a:xfrm>
            <a:solidFill>
              <a:srgbClr val="FFFF99"/>
            </a:solidFill>
          </p:grpSpPr>
          <p:sp>
            <p:nvSpPr>
              <p:cNvPr id="49" name="Rectangle 48"/>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Rectangle 49"/>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Rectangle 50"/>
              <p:cNvSpPr/>
              <p:nvPr/>
            </p:nvSpPr>
            <p:spPr>
              <a:xfrm>
                <a:off x="575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Rectangle 51"/>
              <p:cNvSpPr/>
              <p:nvPr/>
            </p:nvSpPr>
            <p:spPr>
              <a:xfrm>
                <a:off x="727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 name="Rectangle 52"/>
              <p:cNvSpPr/>
              <p:nvPr/>
            </p:nvSpPr>
            <p:spPr>
              <a:xfrm>
                <a:off x="880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Rectangle 53"/>
              <p:cNvSpPr/>
              <p:nvPr/>
            </p:nvSpPr>
            <p:spPr>
              <a:xfrm>
                <a:off x="1032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Rectangle 54"/>
              <p:cNvSpPr/>
              <p:nvPr/>
            </p:nvSpPr>
            <p:spPr>
              <a:xfrm>
                <a:off x="1185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Rectangle 55"/>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 name="Rectangle 56"/>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Rectangle 57"/>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4" name="Group 58"/>
            <p:cNvGrpSpPr/>
            <p:nvPr/>
          </p:nvGrpSpPr>
          <p:grpSpPr>
            <a:xfrm>
              <a:off x="6102536" y="2364812"/>
              <a:ext cx="1508760" cy="137160"/>
              <a:chOff x="270781" y="2277834"/>
              <a:chExt cx="1508760" cy="137160"/>
            </a:xfrm>
            <a:solidFill>
              <a:srgbClr val="FFFF99"/>
            </a:solidFill>
          </p:grpSpPr>
          <p:sp>
            <p:nvSpPr>
              <p:cNvPr id="60" name="Rectangle 59"/>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 name="Rectangle 60"/>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2" name="Rectangle 61"/>
              <p:cNvSpPr/>
              <p:nvPr/>
            </p:nvSpPr>
            <p:spPr>
              <a:xfrm>
                <a:off x="575581" y="2277834"/>
                <a:ext cx="137160" cy="137160"/>
              </a:xfrm>
              <a:prstGeom prst="rect">
                <a:avLst/>
              </a:prstGeom>
              <a:solidFill>
                <a:srgbClr val="00FFFF"/>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3" name="Rectangle 62"/>
              <p:cNvSpPr/>
              <p:nvPr/>
            </p:nvSpPr>
            <p:spPr>
              <a:xfrm>
                <a:off x="727981" y="2277834"/>
                <a:ext cx="137160" cy="137160"/>
              </a:xfrm>
              <a:prstGeom prst="rect">
                <a:avLst/>
              </a:prstGeom>
              <a:solidFill>
                <a:srgbClr val="00FFFF"/>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4" name="Rectangle 63"/>
              <p:cNvSpPr/>
              <p:nvPr/>
            </p:nvSpPr>
            <p:spPr>
              <a:xfrm>
                <a:off x="880381" y="2277834"/>
                <a:ext cx="137160" cy="137160"/>
              </a:xfrm>
              <a:prstGeom prst="rect">
                <a:avLst/>
              </a:prstGeom>
              <a:solidFill>
                <a:srgbClr val="00FFFF"/>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5" name="Rectangle 64"/>
              <p:cNvSpPr/>
              <p:nvPr/>
            </p:nvSpPr>
            <p:spPr>
              <a:xfrm>
                <a:off x="1032781" y="2277834"/>
                <a:ext cx="137160" cy="137160"/>
              </a:xfrm>
              <a:prstGeom prst="rect">
                <a:avLst/>
              </a:prstGeom>
              <a:solidFill>
                <a:srgbClr val="25CBCB"/>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6" name="Rectangle 65"/>
              <p:cNvSpPr/>
              <p:nvPr/>
            </p:nvSpPr>
            <p:spPr>
              <a:xfrm>
                <a:off x="1185181" y="2277834"/>
                <a:ext cx="137160" cy="137160"/>
              </a:xfrm>
              <a:prstGeom prst="rect">
                <a:avLst/>
              </a:prstGeom>
              <a:solidFill>
                <a:srgbClr val="25CBCB"/>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 name="Rectangle 66"/>
              <p:cNvSpPr/>
              <p:nvPr/>
            </p:nvSpPr>
            <p:spPr>
              <a:xfrm>
                <a:off x="1337581" y="2277834"/>
                <a:ext cx="137160" cy="137160"/>
              </a:xfrm>
              <a:prstGeom prst="rect">
                <a:avLst/>
              </a:prstGeom>
              <a:solidFill>
                <a:srgbClr val="25CBCB"/>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8" name="Rectangle 67"/>
              <p:cNvSpPr/>
              <p:nvPr/>
            </p:nvSpPr>
            <p:spPr>
              <a:xfrm>
                <a:off x="1489981" y="2277834"/>
                <a:ext cx="137160" cy="137160"/>
              </a:xfrm>
              <a:prstGeom prst="rect">
                <a:avLst/>
              </a:prstGeom>
              <a:solidFill>
                <a:srgbClr val="00B0F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9" name="Rectangle 68"/>
              <p:cNvSpPr/>
              <p:nvPr/>
            </p:nvSpPr>
            <p:spPr>
              <a:xfrm>
                <a:off x="16423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24" name="Group 69"/>
            <p:cNvGrpSpPr/>
            <p:nvPr/>
          </p:nvGrpSpPr>
          <p:grpSpPr>
            <a:xfrm>
              <a:off x="7625160" y="2364812"/>
              <a:ext cx="1508760" cy="137160"/>
              <a:chOff x="270781" y="2277834"/>
              <a:chExt cx="1508760" cy="137160"/>
            </a:xfrm>
            <a:solidFill>
              <a:srgbClr val="FFFF99"/>
            </a:solidFill>
          </p:grpSpPr>
          <p:sp>
            <p:nvSpPr>
              <p:cNvPr id="71" name="Rectangle 70"/>
              <p:cNvSpPr/>
              <p:nvPr/>
            </p:nvSpPr>
            <p:spPr>
              <a:xfrm>
                <a:off x="2707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2" name="Rectangle 71"/>
              <p:cNvSpPr/>
              <p:nvPr/>
            </p:nvSpPr>
            <p:spPr>
              <a:xfrm>
                <a:off x="4231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3" name="Rectangle 72"/>
              <p:cNvSpPr/>
              <p:nvPr/>
            </p:nvSpPr>
            <p:spPr>
              <a:xfrm>
                <a:off x="5755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4" name="Rectangle 73"/>
              <p:cNvSpPr/>
              <p:nvPr/>
            </p:nvSpPr>
            <p:spPr>
              <a:xfrm>
                <a:off x="7279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5" name="Rectangle 74"/>
              <p:cNvSpPr/>
              <p:nvPr/>
            </p:nvSpPr>
            <p:spPr>
              <a:xfrm>
                <a:off x="8803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6" name="Rectangle 75"/>
              <p:cNvSpPr/>
              <p:nvPr/>
            </p:nvSpPr>
            <p:spPr>
              <a:xfrm>
                <a:off x="10327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7" name="Rectangle 76"/>
              <p:cNvSpPr/>
              <p:nvPr/>
            </p:nvSpPr>
            <p:spPr>
              <a:xfrm>
                <a:off x="11851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8" name="Rectangle 77"/>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9" name="Rectangle 78"/>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0" name="Rectangle 79"/>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1" name="Text Box 10"/>
            <p:cNvSpPr txBox="1">
              <a:spLocks noChangeArrowheads="1"/>
            </p:cNvSpPr>
            <p:nvPr/>
          </p:nvSpPr>
          <p:spPr bwMode="auto">
            <a:xfrm>
              <a:off x="7456488" y="2098313"/>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algn="r" fontAlgn="auto">
                <a:spcBef>
                  <a:spcPct val="50000"/>
                </a:spcBef>
                <a:spcAft>
                  <a:spcPts val="0"/>
                </a:spcAft>
                <a:defRPr/>
              </a:pPr>
              <a:r>
                <a:rPr lang="en-US" sz="1600" b="1" dirty="0">
                  <a:solidFill>
                    <a:schemeClr val="bg1"/>
                  </a:solidFill>
                  <a:latin typeface="+mn-lt"/>
                  <a:cs typeface="+mn-cs"/>
                </a:rPr>
                <a:t>900 BC</a:t>
              </a:r>
              <a:endParaRPr lang="en-US" sz="2000" b="1" dirty="0">
                <a:latin typeface="+mn-lt"/>
                <a:cs typeface="+mn-cs"/>
              </a:endParaRPr>
            </a:p>
          </p:txBody>
        </p:sp>
        <p:cxnSp>
          <p:nvCxnSpPr>
            <p:cNvPr id="83" name="Straight Connector 82"/>
            <p:cNvCxnSpPr/>
            <p:nvPr/>
          </p:nvCxnSpPr>
          <p:spPr>
            <a:xfrm rot="16200000" flipH="1">
              <a:off x="1182797" y="2409359"/>
              <a:ext cx="671292"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2706003" y="2421259"/>
              <a:ext cx="661770" cy="222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4243495" y="2429992"/>
              <a:ext cx="6570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6200000" flipH="1">
              <a:off x="5754004" y="2421262"/>
              <a:ext cx="668117" cy="6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7270068" y="2418088"/>
              <a:ext cx="683988" cy="6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183" name="Group 117"/>
          <p:cNvGrpSpPr>
            <a:grpSpLocks/>
          </p:cNvGrpSpPr>
          <p:nvPr/>
        </p:nvGrpSpPr>
        <p:grpSpPr bwMode="auto">
          <a:xfrm>
            <a:off x="8062925" y="1795199"/>
            <a:ext cx="166687" cy="550333"/>
            <a:chOff x="8062623" y="2153630"/>
            <a:chExt cx="166978" cy="661131"/>
          </a:xfrm>
        </p:grpSpPr>
        <p:cxnSp>
          <p:nvCxnSpPr>
            <p:cNvPr id="102" name="Straight Connector 101"/>
            <p:cNvCxnSpPr>
              <a:stCxn id="74" idx="2"/>
            </p:cNvCxnSpPr>
            <p:nvPr/>
          </p:nvCxnSpPr>
          <p:spPr>
            <a:xfrm rot="5400000">
              <a:off x="7891833" y="2411884"/>
              <a:ext cx="518098" cy="1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5-Point Star 103"/>
            <p:cNvSpPr/>
            <p:nvPr/>
          </p:nvSpPr>
          <p:spPr>
            <a:xfrm>
              <a:off x="8062623" y="2631996"/>
              <a:ext cx="166978" cy="182765"/>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106" name="Straight Connector 105"/>
          <p:cNvCxnSpPr/>
          <p:nvPr/>
        </p:nvCxnSpPr>
        <p:spPr>
          <a:xfrm>
            <a:off x="6615127" y="2112701"/>
            <a:ext cx="1527175" cy="6614"/>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587750" y="2112701"/>
            <a:ext cx="1525588" cy="6614"/>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85978" y="2112701"/>
            <a:ext cx="1527175" cy="6614"/>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5108593" y="2112701"/>
            <a:ext cx="1527175" cy="6614"/>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866775" y="2115344"/>
            <a:ext cx="1233488" cy="1323"/>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9191" name="Group 119"/>
          <p:cNvGrpSpPr>
            <a:grpSpLocks/>
          </p:cNvGrpSpPr>
          <p:nvPr/>
        </p:nvGrpSpPr>
        <p:grpSpPr bwMode="auto">
          <a:xfrm>
            <a:off x="765175" y="1801812"/>
            <a:ext cx="166688" cy="551657"/>
            <a:chOff x="8062623" y="2153630"/>
            <a:chExt cx="166978" cy="661131"/>
          </a:xfrm>
        </p:grpSpPr>
        <p:cxnSp>
          <p:nvCxnSpPr>
            <p:cNvPr id="121" name="Straight Connector 120"/>
            <p:cNvCxnSpPr/>
            <p:nvPr/>
          </p:nvCxnSpPr>
          <p:spPr>
            <a:xfrm rot="5400000">
              <a:off x="7891662" y="2412056"/>
              <a:ext cx="518441" cy="15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5-Point Star 121"/>
            <p:cNvSpPr/>
            <p:nvPr/>
          </p:nvSpPr>
          <p:spPr>
            <a:xfrm>
              <a:off x="8062623" y="2632434"/>
              <a:ext cx="166978" cy="182327"/>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194" name="TextBox 122"/>
          <p:cNvSpPr txBox="1">
            <a:spLocks noChangeArrowheads="1"/>
          </p:cNvSpPr>
          <p:nvPr/>
        </p:nvSpPr>
        <p:spPr bwMode="auto">
          <a:xfrm>
            <a:off x="7904164" y="2299229"/>
            <a:ext cx="535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Calibri" pitchFamily="34" charset="0"/>
              </a:rPr>
              <a:t>966</a:t>
            </a:r>
          </a:p>
        </p:txBody>
      </p:sp>
      <p:sp>
        <p:nvSpPr>
          <p:cNvPr id="49195" name="TextBox 123"/>
          <p:cNvSpPr txBox="1">
            <a:spLocks noChangeArrowheads="1"/>
          </p:cNvSpPr>
          <p:nvPr/>
        </p:nvSpPr>
        <p:spPr bwMode="auto">
          <a:xfrm>
            <a:off x="373079" y="2307167"/>
            <a:ext cx="652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Calibri" pitchFamily="34" charset="0"/>
              </a:rPr>
              <a:t>1446</a:t>
            </a:r>
          </a:p>
        </p:txBody>
      </p:sp>
      <p:sp>
        <p:nvSpPr>
          <p:cNvPr id="49196" name="TextBox 97"/>
          <p:cNvSpPr txBox="1">
            <a:spLocks noChangeArrowheads="1"/>
          </p:cNvSpPr>
          <p:nvPr/>
        </p:nvSpPr>
        <p:spPr bwMode="auto">
          <a:xfrm>
            <a:off x="7469213" y="1195943"/>
            <a:ext cx="5968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latin typeface="Calibri" pitchFamily="34" charset="0"/>
              </a:rPr>
              <a:t>David</a:t>
            </a:r>
          </a:p>
        </p:txBody>
      </p:sp>
      <p:sp>
        <p:nvSpPr>
          <p:cNvPr id="49197" name="TextBox 98"/>
          <p:cNvSpPr txBox="1">
            <a:spLocks noChangeArrowheads="1"/>
          </p:cNvSpPr>
          <p:nvPr/>
        </p:nvSpPr>
        <p:spPr bwMode="auto">
          <a:xfrm>
            <a:off x="6935788" y="1190651"/>
            <a:ext cx="4892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latin typeface="Calibri" pitchFamily="34" charset="0"/>
              </a:rPr>
              <a:t>Saul</a:t>
            </a:r>
          </a:p>
        </p:txBody>
      </p:sp>
      <p:sp>
        <p:nvSpPr>
          <p:cNvPr id="49198" name="TextBox 100"/>
          <p:cNvSpPr txBox="1">
            <a:spLocks noChangeArrowheads="1"/>
          </p:cNvSpPr>
          <p:nvPr/>
        </p:nvSpPr>
        <p:spPr bwMode="auto">
          <a:xfrm>
            <a:off x="6323013" y="1193297"/>
            <a:ext cx="7216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latin typeface="Calibri" pitchFamily="34" charset="0"/>
              </a:rPr>
              <a:t>Samuel</a:t>
            </a:r>
          </a:p>
        </p:txBody>
      </p:sp>
      <p:grpSp>
        <p:nvGrpSpPr>
          <p:cNvPr id="49199" name="Group 117"/>
          <p:cNvGrpSpPr>
            <a:grpSpLocks/>
          </p:cNvGrpSpPr>
          <p:nvPr/>
        </p:nvGrpSpPr>
        <p:grpSpPr bwMode="auto">
          <a:xfrm>
            <a:off x="5864225" y="1693360"/>
            <a:ext cx="166688" cy="771261"/>
            <a:chOff x="8410493" y="1532286"/>
            <a:chExt cx="166978" cy="924666"/>
          </a:xfrm>
        </p:grpSpPr>
        <p:cxnSp>
          <p:nvCxnSpPr>
            <p:cNvPr id="109" name="Straight Connector 108"/>
            <p:cNvCxnSpPr/>
            <p:nvPr/>
          </p:nvCxnSpPr>
          <p:spPr>
            <a:xfrm rot="5400000">
              <a:off x="8100642" y="1924830"/>
              <a:ext cx="786679" cy="1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5-Point Star 109"/>
            <p:cNvSpPr/>
            <p:nvPr/>
          </p:nvSpPr>
          <p:spPr>
            <a:xfrm>
              <a:off x="8410493" y="2274556"/>
              <a:ext cx="166978" cy="182396"/>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202" name="TextBox 115"/>
          <p:cNvSpPr txBox="1">
            <a:spLocks noChangeArrowheads="1"/>
          </p:cNvSpPr>
          <p:nvPr/>
        </p:nvSpPr>
        <p:spPr bwMode="auto">
          <a:xfrm>
            <a:off x="5978544" y="2272771"/>
            <a:ext cx="7681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Calibri" pitchFamily="34" charset="0"/>
              </a:rPr>
              <a:t>~1100</a:t>
            </a:r>
          </a:p>
        </p:txBody>
      </p:sp>
      <p:cxnSp>
        <p:nvCxnSpPr>
          <p:cNvPr id="117" name="Straight Connector 116"/>
          <p:cNvCxnSpPr/>
          <p:nvPr/>
        </p:nvCxnSpPr>
        <p:spPr>
          <a:xfrm>
            <a:off x="4410075" y="2288648"/>
            <a:ext cx="1525588" cy="6615"/>
          </a:xfrm>
          <a:prstGeom prst="line">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887668" y="2275418"/>
            <a:ext cx="1527175" cy="6615"/>
          </a:xfrm>
          <a:prstGeom prst="line">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1378003" y="2263511"/>
            <a:ext cx="1527175" cy="6614"/>
          </a:xfrm>
          <a:prstGeom prst="line">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9206" name="Group 117"/>
          <p:cNvGrpSpPr>
            <a:grpSpLocks/>
          </p:cNvGrpSpPr>
          <p:nvPr/>
        </p:nvGrpSpPr>
        <p:grpSpPr bwMode="auto">
          <a:xfrm>
            <a:off x="1303344" y="1809776"/>
            <a:ext cx="166687" cy="771261"/>
            <a:chOff x="8410493" y="1532286"/>
            <a:chExt cx="166978" cy="924666"/>
          </a:xfrm>
        </p:grpSpPr>
        <p:cxnSp>
          <p:nvCxnSpPr>
            <p:cNvPr id="127" name="Straight Connector 126"/>
            <p:cNvCxnSpPr/>
            <p:nvPr/>
          </p:nvCxnSpPr>
          <p:spPr>
            <a:xfrm rot="5400000">
              <a:off x="8100643" y="1924830"/>
              <a:ext cx="786679" cy="15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5-Point Star 127"/>
            <p:cNvSpPr/>
            <p:nvPr/>
          </p:nvSpPr>
          <p:spPr>
            <a:xfrm>
              <a:off x="8410493" y="2274556"/>
              <a:ext cx="166978" cy="182396"/>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9209" name="TextBox 128"/>
          <p:cNvSpPr txBox="1">
            <a:spLocks noChangeArrowheads="1"/>
          </p:cNvSpPr>
          <p:nvPr/>
        </p:nvSpPr>
        <p:spPr bwMode="auto">
          <a:xfrm>
            <a:off x="623889" y="2525449"/>
            <a:ext cx="19151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Calibri" pitchFamily="34" charset="0"/>
              </a:rPr>
              <a:t>~40 yrs wilderness</a:t>
            </a:r>
          </a:p>
        </p:txBody>
      </p:sp>
      <p:sp>
        <p:nvSpPr>
          <p:cNvPr id="49211" name="TextBox 132"/>
          <p:cNvSpPr txBox="1">
            <a:spLocks noChangeArrowheads="1"/>
          </p:cNvSpPr>
          <p:nvPr/>
        </p:nvSpPr>
        <p:spPr bwMode="auto">
          <a:xfrm>
            <a:off x="8083603" y="1184037"/>
            <a:ext cx="8290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latin typeface="Calibri" pitchFamily="34" charset="0"/>
              </a:rPr>
              <a:t>Solomon</a:t>
            </a:r>
          </a:p>
        </p:txBody>
      </p:sp>
      <p:sp>
        <p:nvSpPr>
          <p:cNvPr id="49212" name="TextBox 133"/>
          <p:cNvSpPr txBox="1">
            <a:spLocks noChangeArrowheads="1"/>
          </p:cNvSpPr>
          <p:nvPr/>
        </p:nvSpPr>
        <p:spPr bwMode="auto">
          <a:xfrm>
            <a:off x="6742116" y="1828271"/>
            <a:ext cx="8587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Calibri" pitchFamily="34" charset="0"/>
              </a:rPr>
              <a:t>480 yrs</a:t>
            </a:r>
          </a:p>
        </p:txBody>
      </p:sp>
      <p:sp>
        <p:nvSpPr>
          <p:cNvPr id="49213" name="TextBox 134"/>
          <p:cNvSpPr txBox="1">
            <a:spLocks noChangeArrowheads="1"/>
          </p:cNvSpPr>
          <p:nvPr/>
        </p:nvSpPr>
        <p:spPr bwMode="auto">
          <a:xfrm>
            <a:off x="3421068" y="2313782"/>
            <a:ext cx="9741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Calibri" pitchFamily="34" charset="0"/>
              </a:rPr>
              <a:t>~300 yrs</a:t>
            </a:r>
          </a:p>
        </p:txBody>
      </p:sp>
      <p:sp>
        <p:nvSpPr>
          <p:cNvPr id="49214" name="Rectangle 62"/>
          <p:cNvSpPr>
            <a:spLocks noGrp="1"/>
          </p:cNvSpPr>
          <p:nvPr>
            <p:ph type="title" idx="4294967295"/>
          </p:nvPr>
        </p:nvSpPr>
        <p:spPr/>
        <p:txBody>
          <a:bodyPr/>
          <a:lstStyle/>
          <a:p>
            <a:r>
              <a:rPr lang="en-US" altLang="en-US" smtClean="0"/>
              <a:t>Dating the Conquest #3</a:t>
            </a:r>
          </a:p>
        </p:txBody>
      </p:sp>
      <p:sp>
        <p:nvSpPr>
          <p:cNvPr id="125" name="TextBox 124"/>
          <p:cNvSpPr txBox="1"/>
          <p:nvPr/>
        </p:nvSpPr>
        <p:spPr>
          <a:xfrm>
            <a:off x="3810000" y="3483241"/>
            <a:ext cx="5048250" cy="1754326"/>
          </a:xfrm>
          <a:prstGeom prst="rect">
            <a:avLst/>
          </a:prstGeom>
          <a:noFill/>
          <a:ln cmpd="thickThin">
            <a:solidFill>
              <a:schemeClr val="tx1"/>
            </a:solidFill>
          </a:ln>
        </p:spPr>
        <p:txBody>
          <a:bodyPr>
            <a:spAutoFit/>
          </a:bodyPr>
          <a:lstStyle>
            <a:lvl1pPr marL="231775" indent="-2317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a:latin typeface="Calibri" pitchFamily="34" charset="0"/>
              </a:rPr>
              <a:t>Dating of Exodus Based on –</a:t>
            </a:r>
          </a:p>
          <a:p>
            <a:pPr eaLnBrk="1" hangingPunct="1">
              <a:buFontTx/>
              <a:buAutoNum type="arabicPeriod"/>
            </a:pPr>
            <a:r>
              <a:rPr lang="en-US" altLang="en-US" dirty="0">
                <a:latin typeface="Calibri" pitchFamily="34" charset="0"/>
              </a:rPr>
              <a:t>1 Kings 6:1</a:t>
            </a:r>
          </a:p>
          <a:p>
            <a:pPr eaLnBrk="1" hangingPunct="1">
              <a:buFontTx/>
              <a:buAutoNum type="arabicPeriod"/>
            </a:pPr>
            <a:r>
              <a:rPr lang="en-US" altLang="en-US" dirty="0" err="1">
                <a:latin typeface="Calibri" pitchFamily="34" charset="0"/>
              </a:rPr>
              <a:t>Jephthah’s</a:t>
            </a:r>
            <a:r>
              <a:rPr lang="en-US" altLang="en-US" dirty="0">
                <a:latin typeface="Calibri" pitchFamily="34" charset="0"/>
              </a:rPr>
              <a:t> statement Judges 11:26</a:t>
            </a:r>
          </a:p>
          <a:p>
            <a:pPr eaLnBrk="1" hangingPunct="1">
              <a:buFontTx/>
              <a:buAutoNum type="arabicPeriod"/>
            </a:pPr>
            <a:r>
              <a:rPr lang="en-US" altLang="en-US" b="1" dirty="0">
                <a:latin typeface="Calibri" pitchFamily="34" charset="0"/>
              </a:rPr>
              <a:t>Late date shortens the time of the Judges</a:t>
            </a:r>
          </a:p>
          <a:p>
            <a:pPr eaLnBrk="1" hangingPunct="1">
              <a:buFontTx/>
              <a:buAutoNum type="arabicPeriod"/>
            </a:pPr>
            <a:r>
              <a:rPr lang="en-US" altLang="en-US" dirty="0">
                <a:latin typeface="Calibri" pitchFamily="34" charset="0"/>
              </a:rPr>
              <a:t> 1 </a:t>
            </a:r>
            <a:r>
              <a:rPr lang="en-US" altLang="en-US" dirty="0" err="1">
                <a:latin typeface="Calibri" pitchFamily="34" charset="0"/>
              </a:rPr>
              <a:t>Chron</a:t>
            </a:r>
            <a:r>
              <a:rPr lang="en-US" altLang="en-US" dirty="0">
                <a:latin typeface="Calibri" pitchFamily="34" charset="0"/>
              </a:rPr>
              <a:t> 6:33-37 the 19 Generations for </a:t>
            </a:r>
            <a:r>
              <a:rPr lang="en-US" altLang="en-US" dirty="0" err="1">
                <a:latin typeface="Calibri" pitchFamily="34" charset="0"/>
              </a:rPr>
              <a:t>Heman</a:t>
            </a:r>
            <a:r>
              <a:rPr lang="en-US" altLang="en-US" dirty="0">
                <a:latin typeface="Calibri" pitchFamily="34" charset="0"/>
              </a:rPr>
              <a:t> from Moses to Solomon</a:t>
            </a:r>
          </a:p>
        </p:txBody>
      </p:sp>
      <p:sp>
        <p:nvSpPr>
          <p:cNvPr id="49216" name="AutoShape 64"/>
          <p:cNvSpPr>
            <a:spLocks/>
          </p:cNvSpPr>
          <p:nvPr/>
        </p:nvSpPr>
        <p:spPr bwMode="auto">
          <a:xfrm rot="5400000" flipV="1">
            <a:off x="4832761" y="-785151"/>
            <a:ext cx="273844" cy="3817938"/>
          </a:xfrm>
          <a:prstGeom prst="leftBrace">
            <a:avLst>
              <a:gd name="adj1" fmla="val 96820"/>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217" name="AutoShape 65"/>
          <p:cNvSpPr>
            <a:spLocks/>
          </p:cNvSpPr>
          <p:nvPr/>
        </p:nvSpPr>
        <p:spPr bwMode="auto">
          <a:xfrm rot="16200000">
            <a:off x="3650087" y="-132398"/>
            <a:ext cx="273843" cy="6097587"/>
          </a:xfrm>
          <a:prstGeom prst="leftBrace">
            <a:avLst>
              <a:gd name="adj1" fmla="val 154630"/>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218" name="Text Box 66"/>
          <p:cNvSpPr txBox="1">
            <a:spLocks noChangeArrowheads="1"/>
          </p:cNvSpPr>
          <p:nvPr/>
        </p:nvSpPr>
        <p:spPr bwMode="auto">
          <a:xfrm>
            <a:off x="2773363" y="3119438"/>
            <a:ext cx="13131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Early Date</a:t>
            </a:r>
          </a:p>
        </p:txBody>
      </p:sp>
      <p:sp>
        <p:nvSpPr>
          <p:cNvPr id="49219" name="Text Box 67"/>
          <p:cNvSpPr txBox="1">
            <a:spLocks noChangeArrowheads="1"/>
          </p:cNvSpPr>
          <p:nvPr/>
        </p:nvSpPr>
        <p:spPr bwMode="auto">
          <a:xfrm>
            <a:off x="1670050" y="972344"/>
            <a:ext cx="12234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Late Date</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98"/>
          <p:cNvGrpSpPr>
            <a:grpSpLocks/>
          </p:cNvGrpSpPr>
          <p:nvPr/>
        </p:nvGrpSpPr>
        <p:grpSpPr bwMode="auto">
          <a:xfrm>
            <a:off x="0" y="1431422"/>
            <a:ext cx="9144000" cy="580761"/>
            <a:chOff x="0" y="2066573"/>
            <a:chExt cx="9144000" cy="696684"/>
          </a:xfrm>
        </p:grpSpPr>
        <p:sp>
          <p:nvSpPr>
            <p:cNvPr id="93" name="Rectangle 92"/>
            <p:cNvSpPr/>
            <p:nvPr/>
          </p:nvSpPr>
          <p:spPr>
            <a:xfrm>
              <a:off x="0" y="2088791"/>
              <a:ext cx="9144000" cy="326918"/>
            </a:xfrm>
            <a:prstGeom prst="rect">
              <a:avLst/>
            </a:prstGeom>
            <a:blipFill>
              <a:blip r:embed="rId2"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 Box 6"/>
            <p:cNvSpPr txBox="1">
              <a:spLocks noChangeArrowheads="1"/>
            </p:cNvSpPr>
            <p:nvPr/>
          </p:nvSpPr>
          <p:spPr bwMode="auto">
            <a:xfrm>
              <a:off x="0" y="2066573"/>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fontAlgn="auto">
                <a:spcBef>
                  <a:spcPct val="50000"/>
                </a:spcBef>
                <a:spcAft>
                  <a:spcPts val="0"/>
                </a:spcAft>
                <a:defRPr/>
              </a:pPr>
              <a:r>
                <a:rPr lang="en-US" sz="1600" b="1" dirty="0">
                  <a:solidFill>
                    <a:schemeClr val="bg1"/>
                  </a:solidFill>
                  <a:latin typeface="+mn-lt"/>
                  <a:cs typeface="+mn-cs"/>
                </a:rPr>
                <a:t>1400 BC</a:t>
              </a:r>
              <a:endParaRPr lang="en-US" sz="2000" b="1" dirty="0">
                <a:latin typeface="+mn-lt"/>
                <a:cs typeface="+mn-cs"/>
              </a:endParaRPr>
            </a:p>
          </p:txBody>
        </p:sp>
        <p:sp>
          <p:nvSpPr>
            <p:cNvPr id="7" name="Text Box 7"/>
            <p:cNvSpPr txBox="1">
              <a:spLocks noChangeArrowheads="1"/>
            </p:cNvSpPr>
            <p:nvPr/>
          </p:nvSpPr>
          <p:spPr bwMode="auto">
            <a:xfrm>
              <a:off x="1514475" y="2096726"/>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fontAlgn="auto">
                <a:spcBef>
                  <a:spcPct val="50000"/>
                </a:spcBef>
                <a:spcAft>
                  <a:spcPts val="0"/>
                </a:spcAft>
                <a:defRPr/>
              </a:pPr>
              <a:r>
                <a:rPr lang="en-US" sz="1600" b="1" dirty="0">
                  <a:solidFill>
                    <a:schemeClr val="bg1"/>
                  </a:solidFill>
                  <a:latin typeface="+mn-lt"/>
                  <a:cs typeface="+mn-cs"/>
                </a:rPr>
                <a:t>1300 BC</a:t>
              </a:r>
              <a:endParaRPr lang="en-US" sz="2000" b="1" dirty="0">
                <a:latin typeface="+mn-lt"/>
                <a:cs typeface="+mn-cs"/>
              </a:endParaRPr>
            </a:p>
          </p:txBody>
        </p:sp>
        <p:sp>
          <p:nvSpPr>
            <p:cNvPr id="8" name="Text Box 8"/>
            <p:cNvSpPr txBox="1">
              <a:spLocks noChangeArrowheads="1"/>
            </p:cNvSpPr>
            <p:nvPr/>
          </p:nvSpPr>
          <p:spPr bwMode="auto">
            <a:xfrm>
              <a:off x="2989263" y="2077683"/>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fontAlgn="auto">
                <a:spcBef>
                  <a:spcPct val="50000"/>
                </a:spcBef>
                <a:spcAft>
                  <a:spcPts val="0"/>
                </a:spcAft>
                <a:defRPr/>
              </a:pPr>
              <a:r>
                <a:rPr lang="en-US" sz="1600" b="1" dirty="0">
                  <a:solidFill>
                    <a:schemeClr val="bg1"/>
                  </a:solidFill>
                  <a:latin typeface="+mn-lt"/>
                  <a:cs typeface="+mn-cs"/>
                </a:rPr>
                <a:t>1200 BC</a:t>
              </a:r>
              <a:endParaRPr lang="en-US" sz="2000" b="1" dirty="0">
                <a:latin typeface="+mn-lt"/>
                <a:cs typeface="+mn-cs"/>
              </a:endParaRPr>
            </a:p>
          </p:txBody>
        </p:sp>
        <p:sp>
          <p:nvSpPr>
            <p:cNvPr id="9" name="Text Box 9"/>
            <p:cNvSpPr txBox="1">
              <a:spLocks noChangeArrowheads="1"/>
            </p:cNvSpPr>
            <p:nvPr/>
          </p:nvSpPr>
          <p:spPr bwMode="auto">
            <a:xfrm>
              <a:off x="4549775" y="2077683"/>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fontAlgn="auto">
                <a:spcBef>
                  <a:spcPct val="50000"/>
                </a:spcBef>
                <a:spcAft>
                  <a:spcPts val="0"/>
                </a:spcAft>
                <a:defRPr/>
              </a:pPr>
              <a:r>
                <a:rPr lang="en-US" sz="1600" b="1" dirty="0">
                  <a:solidFill>
                    <a:schemeClr val="bg1"/>
                  </a:solidFill>
                  <a:latin typeface="+mn-lt"/>
                  <a:cs typeface="+mn-cs"/>
                </a:rPr>
                <a:t>1100 BC</a:t>
              </a:r>
              <a:endParaRPr lang="en-US" sz="2000" b="1" dirty="0">
                <a:latin typeface="+mn-lt"/>
                <a:cs typeface="+mn-cs"/>
              </a:endParaRPr>
            </a:p>
          </p:txBody>
        </p:sp>
        <p:sp>
          <p:nvSpPr>
            <p:cNvPr id="10" name="Text Box 10"/>
            <p:cNvSpPr txBox="1">
              <a:spLocks noChangeArrowheads="1"/>
            </p:cNvSpPr>
            <p:nvPr/>
          </p:nvSpPr>
          <p:spPr bwMode="auto">
            <a:xfrm>
              <a:off x="5959475" y="2068160"/>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algn="r" fontAlgn="auto">
                <a:spcBef>
                  <a:spcPct val="50000"/>
                </a:spcBef>
                <a:spcAft>
                  <a:spcPts val="0"/>
                </a:spcAft>
                <a:defRPr/>
              </a:pPr>
              <a:r>
                <a:rPr lang="en-US" sz="1600" b="1" dirty="0">
                  <a:solidFill>
                    <a:schemeClr val="bg1"/>
                  </a:solidFill>
                  <a:latin typeface="+mn-lt"/>
                  <a:cs typeface="+mn-cs"/>
                </a:rPr>
                <a:t>1000 BC</a:t>
              </a:r>
              <a:endParaRPr lang="en-US" sz="2000" b="1" dirty="0">
                <a:latin typeface="+mn-lt"/>
                <a:cs typeface="+mn-cs"/>
              </a:endParaRPr>
            </a:p>
          </p:txBody>
        </p:sp>
        <p:grpSp>
          <p:nvGrpSpPr>
            <p:cNvPr id="48137" name="Group 24"/>
            <p:cNvGrpSpPr>
              <a:grpSpLocks/>
            </p:cNvGrpSpPr>
            <p:nvPr/>
          </p:nvGrpSpPr>
          <p:grpSpPr bwMode="auto">
            <a:xfrm>
              <a:off x="4081" y="2364812"/>
              <a:ext cx="1508760" cy="137160"/>
              <a:chOff x="270781" y="2277834"/>
              <a:chExt cx="1508760" cy="137160"/>
            </a:xfrm>
          </p:grpSpPr>
          <p:sp>
            <p:nvSpPr>
              <p:cNvPr id="13" name="Rectangle 12"/>
              <p:cNvSpPr/>
              <p:nvPr/>
            </p:nvSpPr>
            <p:spPr>
              <a:xfrm>
                <a:off x="2714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4238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5762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7286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ectangle 17"/>
              <p:cNvSpPr/>
              <p:nvPr/>
            </p:nvSpPr>
            <p:spPr>
              <a:xfrm>
                <a:off x="8810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10334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a:off x="11858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a:xfrm>
                <a:off x="13382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ectangle 21"/>
              <p:cNvSpPr/>
              <p:nvPr/>
            </p:nvSpPr>
            <p:spPr>
              <a:xfrm>
                <a:off x="14906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a:xfrm>
                <a:off x="1643063" y="2277947"/>
                <a:ext cx="136525" cy="136480"/>
              </a:xfrm>
              <a:prstGeom prst="rect">
                <a:avLst/>
              </a:prstGeom>
              <a:solidFill>
                <a:srgbClr val="FFFF99"/>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4" name="Group 25"/>
            <p:cNvGrpSpPr/>
            <p:nvPr/>
          </p:nvGrpSpPr>
          <p:grpSpPr>
            <a:xfrm>
              <a:off x="1525574" y="2364812"/>
              <a:ext cx="1508760" cy="137160"/>
              <a:chOff x="270781" y="2277834"/>
              <a:chExt cx="1508760" cy="137160"/>
            </a:xfrm>
            <a:solidFill>
              <a:srgbClr val="FFFF99"/>
            </a:solidFill>
          </p:grpSpPr>
          <p:sp>
            <p:nvSpPr>
              <p:cNvPr id="27" name="Rectangle 26"/>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Rectangle 27"/>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Rectangle 28"/>
              <p:cNvSpPr/>
              <p:nvPr/>
            </p:nvSpPr>
            <p:spPr>
              <a:xfrm>
                <a:off x="575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727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ectangle 30"/>
              <p:cNvSpPr/>
              <p:nvPr/>
            </p:nvSpPr>
            <p:spPr>
              <a:xfrm>
                <a:off x="880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a:off x="1032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ectangle 32"/>
              <p:cNvSpPr/>
              <p:nvPr/>
            </p:nvSpPr>
            <p:spPr>
              <a:xfrm>
                <a:off x="1185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ectangle 33"/>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ectangle 34"/>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Rectangle 35"/>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5" name="Group 36"/>
            <p:cNvGrpSpPr/>
            <p:nvPr/>
          </p:nvGrpSpPr>
          <p:grpSpPr>
            <a:xfrm>
              <a:off x="3047196" y="2364812"/>
              <a:ext cx="1508760" cy="137160"/>
              <a:chOff x="270781" y="2277834"/>
              <a:chExt cx="1508760" cy="137160"/>
            </a:xfrm>
            <a:solidFill>
              <a:srgbClr val="FFFF99"/>
            </a:solidFill>
          </p:grpSpPr>
          <p:sp>
            <p:nvSpPr>
              <p:cNvPr id="38" name="Rectangle 37"/>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38"/>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a:xfrm>
                <a:off x="575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Rectangle 40"/>
              <p:cNvSpPr/>
              <p:nvPr/>
            </p:nvSpPr>
            <p:spPr>
              <a:xfrm>
                <a:off x="727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Rectangle 41"/>
              <p:cNvSpPr/>
              <p:nvPr/>
            </p:nvSpPr>
            <p:spPr>
              <a:xfrm>
                <a:off x="880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Rectangle 42"/>
              <p:cNvSpPr/>
              <p:nvPr/>
            </p:nvSpPr>
            <p:spPr>
              <a:xfrm>
                <a:off x="1032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Rectangle 43"/>
              <p:cNvSpPr/>
              <p:nvPr/>
            </p:nvSpPr>
            <p:spPr>
              <a:xfrm>
                <a:off x="1185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Rectangle 44"/>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Rectangle 45"/>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Rectangle 46"/>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1" name="Group 47"/>
            <p:cNvGrpSpPr/>
            <p:nvPr/>
          </p:nvGrpSpPr>
          <p:grpSpPr>
            <a:xfrm>
              <a:off x="4583289" y="2364812"/>
              <a:ext cx="1508760" cy="137160"/>
              <a:chOff x="270781" y="2277834"/>
              <a:chExt cx="1508760" cy="137160"/>
            </a:xfrm>
            <a:solidFill>
              <a:srgbClr val="FFFF99"/>
            </a:solidFill>
          </p:grpSpPr>
          <p:sp>
            <p:nvSpPr>
              <p:cNvPr id="49" name="Rectangle 48"/>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Rectangle 49"/>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Rectangle 50"/>
              <p:cNvSpPr/>
              <p:nvPr/>
            </p:nvSpPr>
            <p:spPr>
              <a:xfrm>
                <a:off x="575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Rectangle 51"/>
              <p:cNvSpPr/>
              <p:nvPr/>
            </p:nvSpPr>
            <p:spPr>
              <a:xfrm>
                <a:off x="727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 name="Rectangle 52"/>
              <p:cNvSpPr/>
              <p:nvPr/>
            </p:nvSpPr>
            <p:spPr>
              <a:xfrm>
                <a:off x="880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Rectangle 53"/>
              <p:cNvSpPr/>
              <p:nvPr/>
            </p:nvSpPr>
            <p:spPr>
              <a:xfrm>
                <a:off x="1032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Rectangle 54"/>
              <p:cNvSpPr/>
              <p:nvPr/>
            </p:nvSpPr>
            <p:spPr>
              <a:xfrm>
                <a:off x="1185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Rectangle 55"/>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 name="Rectangle 56"/>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Rectangle 57"/>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4" name="Group 58"/>
            <p:cNvGrpSpPr/>
            <p:nvPr/>
          </p:nvGrpSpPr>
          <p:grpSpPr>
            <a:xfrm>
              <a:off x="6102536" y="2364812"/>
              <a:ext cx="1508760" cy="137160"/>
              <a:chOff x="270781" y="2277834"/>
              <a:chExt cx="1508760" cy="137160"/>
            </a:xfrm>
            <a:solidFill>
              <a:srgbClr val="FFFF99"/>
            </a:solidFill>
          </p:grpSpPr>
          <p:sp>
            <p:nvSpPr>
              <p:cNvPr id="60" name="Rectangle 59"/>
              <p:cNvSpPr/>
              <p:nvPr/>
            </p:nvSpPr>
            <p:spPr>
              <a:xfrm>
                <a:off x="2707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 name="Rectangle 60"/>
              <p:cNvSpPr/>
              <p:nvPr/>
            </p:nvSpPr>
            <p:spPr>
              <a:xfrm>
                <a:off x="4231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2" name="Rectangle 61"/>
              <p:cNvSpPr/>
              <p:nvPr/>
            </p:nvSpPr>
            <p:spPr>
              <a:xfrm>
                <a:off x="575581" y="2277834"/>
                <a:ext cx="137160" cy="137160"/>
              </a:xfrm>
              <a:prstGeom prst="rect">
                <a:avLst/>
              </a:prstGeom>
              <a:solidFill>
                <a:srgbClr val="00FFFF"/>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3" name="Rectangle 62"/>
              <p:cNvSpPr/>
              <p:nvPr/>
            </p:nvSpPr>
            <p:spPr>
              <a:xfrm>
                <a:off x="727981" y="2277834"/>
                <a:ext cx="137160" cy="137160"/>
              </a:xfrm>
              <a:prstGeom prst="rect">
                <a:avLst/>
              </a:prstGeom>
              <a:solidFill>
                <a:srgbClr val="00FFFF"/>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4" name="Rectangle 63"/>
              <p:cNvSpPr/>
              <p:nvPr/>
            </p:nvSpPr>
            <p:spPr>
              <a:xfrm>
                <a:off x="880381" y="2277834"/>
                <a:ext cx="137160" cy="137160"/>
              </a:xfrm>
              <a:prstGeom prst="rect">
                <a:avLst/>
              </a:prstGeom>
              <a:solidFill>
                <a:srgbClr val="00FFFF"/>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5" name="Rectangle 64"/>
              <p:cNvSpPr/>
              <p:nvPr/>
            </p:nvSpPr>
            <p:spPr>
              <a:xfrm>
                <a:off x="1032781" y="2277834"/>
                <a:ext cx="137160" cy="137160"/>
              </a:xfrm>
              <a:prstGeom prst="rect">
                <a:avLst/>
              </a:prstGeom>
              <a:solidFill>
                <a:srgbClr val="25CBCB"/>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6" name="Rectangle 65"/>
              <p:cNvSpPr/>
              <p:nvPr/>
            </p:nvSpPr>
            <p:spPr>
              <a:xfrm>
                <a:off x="1185181" y="2277834"/>
                <a:ext cx="137160" cy="137160"/>
              </a:xfrm>
              <a:prstGeom prst="rect">
                <a:avLst/>
              </a:prstGeom>
              <a:solidFill>
                <a:srgbClr val="25CBCB"/>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 name="Rectangle 66"/>
              <p:cNvSpPr/>
              <p:nvPr/>
            </p:nvSpPr>
            <p:spPr>
              <a:xfrm>
                <a:off x="1337581" y="2277834"/>
                <a:ext cx="137160" cy="137160"/>
              </a:xfrm>
              <a:prstGeom prst="rect">
                <a:avLst/>
              </a:prstGeom>
              <a:solidFill>
                <a:srgbClr val="25CBCB"/>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8" name="Rectangle 67"/>
              <p:cNvSpPr/>
              <p:nvPr/>
            </p:nvSpPr>
            <p:spPr>
              <a:xfrm>
                <a:off x="1489981" y="2277834"/>
                <a:ext cx="137160" cy="137160"/>
              </a:xfrm>
              <a:prstGeom prst="rect">
                <a:avLst/>
              </a:prstGeom>
              <a:solidFill>
                <a:srgbClr val="00B0F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9" name="Rectangle 68"/>
              <p:cNvSpPr/>
              <p:nvPr/>
            </p:nvSpPr>
            <p:spPr>
              <a:xfrm>
                <a:off x="16423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24" name="Group 69"/>
            <p:cNvGrpSpPr/>
            <p:nvPr/>
          </p:nvGrpSpPr>
          <p:grpSpPr>
            <a:xfrm>
              <a:off x="7625160" y="2364812"/>
              <a:ext cx="1508760" cy="137160"/>
              <a:chOff x="270781" y="2277834"/>
              <a:chExt cx="1508760" cy="137160"/>
            </a:xfrm>
            <a:solidFill>
              <a:srgbClr val="FFFF99"/>
            </a:solidFill>
          </p:grpSpPr>
          <p:sp>
            <p:nvSpPr>
              <p:cNvPr id="71" name="Rectangle 70"/>
              <p:cNvSpPr/>
              <p:nvPr/>
            </p:nvSpPr>
            <p:spPr>
              <a:xfrm>
                <a:off x="2707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2" name="Rectangle 71"/>
              <p:cNvSpPr/>
              <p:nvPr/>
            </p:nvSpPr>
            <p:spPr>
              <a:xfrm>
                <a:off x="4231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3" name="Rectangle 72"/>
              <p:cNvSpPr/>
              <p:nvPr/>
            </p:nvSpPr>
            <p:spPr>
              <a:xfrm>
                <a:off x="575581" y="2277834"/>
                <a:ext cx="137160" cy="137160"/>
              </a:xfrm>
              <a:prstGeom prst="rect">
                <a:avLst/>
              </a:prstGeom>
              <a:solidFill>
                <a:srgbClr val="FFC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4" name="Rectangle 73"/>
              <p:cNvSpPr/>
              <p:nvPr/>
            </p:nvSpPr>
            <p:spPr>
              <a:xfrm>
                <a:off x="7279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5" name="Rectangle 74"/>
              <p:cNvSpPr/>
              <p:nvPr/>
            </p:nvSpPr>
            <p:spPr>
              <a:xfrm>
                <a:off x="8803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6" name="Rectangle 75"/>
              <p:cNvSpPr/>
              <p:nvPr/>
            </p:nvSpPr>
            <p:spPr>
              <a:xfrm>
                <a:off x="10327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7" name="Rectangle 76"/>
              <p:cNvSpPr/>
              <p:nvPr/>
            </p:nvSpPr>
            <p:spPr>
              <a:xfrm>
                <a:off x="1185181" y="2277834"/>
                <a:ext cx="137160" cy="137160"/>
              </a:xfrm>
              <a:prstGeom prst="rect">
                <a:avLst/>
              </a:prstGeom>
              <a:solidFill>
                <a:srgbClr val="FFFF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8" name="Rectangle 77"/>
              <p:cNvSpPr/>
              <p:nvPr/>
            </p:nvSpPr>
            <p:spPr>
              <a:xfrm>
                <a:off x="13375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9" name="Rectangle 78"/>
              <p:cNvSpPr/>
              <p:nvPr/>
            </p:nvSpPr>
            <p:spPr>
              <a:xfrm>
                <a:off x="14899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0" name="Rectangle 79"/>
              <p:cNvSpPr/>
              <p:nvPr/>
            </p:nvSpPr>
            <p:spPr>
              <a:xfrm>
                <a:off x="1642381" y="2277834"/>
                <a:ext cx="137160" cy="137160"/>
              </a:xfrm>
              <a:prstGeom prst="rect">
                <a:avLst/>
              </a:prstGeom>
              <a:grp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1" name="Text Box 10"/>
            <p:cNvSpPr txBox="1">
              <a:spLocks noChangeArrowheads="1"/>
            </p:cNvSpPr>
            <p:nvPr/>
          </p:nvSpPr>
          <p:spPr bwMode="auto">
            <a:xfrm>
              <a:off x="7456488" y="2098313"/>
              <a:ext cx="990600" cy="406131"/>
            </a:xfrm>
            <a:prstGeom prst="rect">
              <a:avLst/>
            </a:prstGeom>
            <a:noFill/>
            <a:ln w="9525">
              <a:noFill/>
              <a:miter lim="800000"/>
              <a:headEnd/>
              <a:tailEnd/>
            </a:ln>
            <a:effectLst>
              <a:outerShdw dist="25400" dir="10800000" algn="ctr" rotWithShape="0">
                <a:schemeClr val="tx1">
                  <a:alpha val="89999"/>
                </a:schemeClr>
              </a:outerShdw>
            </a:effectLst>
          </p:spPr>
          <p:txBody>
            <a:bodyPr>
              <a:spAutoFit/>
            </a:bodyPr>
            <a:lstStyle/>
            <a:p>
              <a:pPr algn="r" fontAlgn="auto">
                <a:spcBef>
                  <a:spcPct val="50000"/>
                </a:spcBef>
                <a:spcAft>
                  <a:spcPts val="0"/>
                </a:spcAft>
                <a:defRPr/>
              </a:pPr>
              <a:r>
                <a:rPr lang="en-US" sz="1600" b="1" dirty="0">
                  <a:solidFill>
                    <a:schemeClr val="bg1"/>
                  </a:solidFill>
                  <a:latin typeface="+mn-lt"/>
                  <a:cs typeface="+mn-cs"/>
                </a:rPr>
                <a:t>900 BC</a:t>
              </a:r>
              <a:endParaRPr lang="en-US" sz="2000" b="1" dirty="0">
                <a:latin typeface="+mn-lt"/>
                <a:cs typeface="+mn-cs"/>
              </a:endParaRPr>
            </a:p>
          </p:txBody>
        </p:sp>
        <p:cxnSp>
          <p:nvCxnSpPr>
            <p:cNvPr id="83" name="Straight Connector 82"/>
            <p:cNvCxnSpPr/>
            <p:nvPr/>
          </p:nvCxnSpPr>
          <p:spPr>
            <a:xfrm rot="16200000" flipH="1">
              <a:off x="1182797" y="2409359"/>
              <a:ext cx="671292"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2706003" y="2421259"/>
              <a:ext cx="661770" cy="222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4243495" y="2429992"/>
              <a:ext cx="6570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6200000" flipH="1">
              <a:off x="5754004" y="2421262"/>
              <a:ext cx="668117" cy="6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7270068" y="2418088"/>
              <a:ext cx="683988" cy="6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8159" name="Group 117"/>
          <p:cNvGrpSpPr>
            <a:grpSpLocks/>
          </p:cNvGrpSpPr>
          <p:nvPr/>
        </p:nvGrpSpPr>
        <p:grpSpPr bwMode="auto">
          <a:xfrm>
            <a:off x="8062925" y="1795199"/>
            <a:ext cx="166687" cy="550333"/>
            <a:chOff x="8062623" y="2153630"/>
            <a:chExt cx="166978" cy="661131"/>
          </a:xfrm>
        </p:grpSpPr>
        <p:cxnSp>
          <p:nvCxnSpPr>
            <p:cNvPr id="102" name="Straight Connector 101"/>
            <p:cNvCxnSpPr>
              <a:stCxn id="74" idx="2"/>
            </p:cNvCxnSpPr>
            <p:nvPr/>
          </p:nvCxnSpPr>
          <p:spPr>
            <a:xfrm rot="5400000">
              <a:off x="7891833" y="2411884"/>
              <a:ext cx="518098" cy="1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5-Point Star 103"/>
            <p:cNvSpPr/>
            <p:nvPr/>
          </p:nvSpPr>
          <p:spPr>
            <a:xfrm>
              <a:off x="8062623" y="2631996"/>
              <a:ext cx="166978" cy="182765"/>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106" name="Straight Connector 105"/>
          <p:cNvCxnSpPr/>
          <p:nvPr/>
        </p:nvCxnSpPr>
        <p:spPr>
          <a:xfrm>
            <a:off x="6615127" y="2112701"/>
            <a:ext cx="1527175" cy="6614"/>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3587750" y="2112701"/>
            <a:ext cx="1525588" cy="6614"/>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85978" y="2112701"/>
            <a:ext cx="1527175" cy="6614"/>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5108593" y="2112701"/>
            <a:ext cx="1527175" cy="6614"/>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866775" y="2115344"/>
            <a:ext cx="1233488" cy="1323"/>
          </a:xfrm>
          <a:prstGeom prst="line">
            <a:avLst/>
          </a:prstGeom>
          <a:ln w="57150">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8167" name="Group 119"/>
          <p:cNvGrpSpPr>
            <a:grpSpLocks/>
          </p:cNvGrpSpPr>
          <p:nvPr/>
        </p:nvGrpSpPr>
        <p:grpSpPr bwMode="auto">
          <a:xfrm>
            <a:off x="765175" y="1801812"/>
            <a:ext cx="166688" cy="551657"/>
            <a:chOff x="8062623" y="2153630"/>
            <a:chExt cx="166978" cy="661131"/>
          </a:xfrm>
        </p:grpSpPr>
        <p:cxnSp>
          <p:nvCxnSpPr>
            <p:cNvPr id="121" name="Straight Connector 120"/>
            <p:cNvCxnSpPr/>
            <p:nvPr/>
          </p:nvCxnSpPr>
          <p:spPr>
            <a:xfrm rot="5400000">
              <a:off x="7891662" y="2412056"/>
              <a:ext cx="518441" cy="15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5-Point Star 121"/>
            <p:cNvSpPr/>
            <p:nvPr/>
          </p:nvSpPr>
          <p:spPr>
            <a:xfrm>
              <a:off x="8062623" y="2632434"/>
              <a:ext cx="166978" cy="182327"/>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8170" name="TextBox 122"/>
          <p:cNvSpPr txBox="1">
            <a:spLocks noChangeArrowheads="1"/>
          </p:cNvSpPr>
          <p:nvPr/>
        </p:nvSpPr>
        <p:spPr bwMode="auto">
          <a:xfrm>
            <a:off x="7904164" y="2299229"/>
            <a:ext cx="535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Calibri" pitchFamily="34" charset="0"/>
              </a:rPr>
              <a:t>966</a:t>
            </a:r>
          </a:p>
        </p:txBody>
      </p:sp>
      <p:sp>
        <p:nvSpPr>
          <p:cNvPr id="48171" name="TextBox 123"/>
          <p:cNvSpPr txBox="1">
            <a:spLocks noChangeArrowheads="1"/>
          </p:cNvSpPr>
          <p:nvPr/>
        </p:nvSpPr>
        <p:spPr bwMode="auto">
          <a:xfrm>
            <a:off x="373079" y="2307167"/>
            <a:ext cx="652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Calibri" pitchFamily="34" charset="0"/>
              </a:rPr>
              <a:t>1446</a:t>
            </a:r>
          </a:p>
        </p:txBody>
      </p:sp>
      <p:sp>
        <p:nvSpPr>
          <p:cNvPr id="48173" name="TextBox 97"/>
          <p:cNvSpPr txBox="1">
            <a:spLocks noChangeArrowheads="1"/>
          </p:cNvSpPr>
          <p:nvPr/>
        </p:nvSpPr>
        <p:spPr bwMode="auto">
          <a:xfrm>
            <a:off x="7469213" y="1195943"/>
            <a:ext cx="5968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latin typeface="Calibri" pitchFamily="34" charset="0"/>
              </a:rPr>
              <a:t>David</a:t>
            </a:r>
          </a:p>
        </p:txBody>
      </p:sp>
      <p:sp>
        <p:nvSpPr>
          <p:cNvPr id="48174" name="TextBox 98"/>
          <p:cNvSpPr txBox="1">
            <a:spLocks noChangeArrowheads="1"/>
          </p:cNvSpPr>
          <p:nvPr/>
        </p:nvSpPr>
        <p:spPr bwMode="auto">
          <a:xfrm>
            <a:off x="6935788" y="1190651"/>
            <a:ext cx="4892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latin typeface="Calibri" pitchFamily="34" charset="0"/>
              </a:rPr>
              <a:t>Saul</a:t>
            </a:r>
          </a:p>
        </p:txBody>
      </p:sp>
      <p:sp>
        <p:nvSpPr>
          <p:cNvPr id="48175" name="TextBox 100"/>
          <p:cNvSpPr txBox="1">
            <a:spLocks noChangeArrowheads="1"/>
          </p:cNvSpPr>
          <p:nvPr/>
        </p:nvSpPr>
        <p:spPr bwMode="auto">
          <a:xfrm>
            <a:off x="6323013" y="1193297"/>
            <a:ext cx="7216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latin typeface="Calibri" pitchFamily="34" charset="0"/>
              </a:rPr>
              <a:t>Samuel</a:t>
            </a:r>
          </a:p>
        </p:txBody>
      </p:sp>
      <p:grpSp>
        <p:nvGrpSpPr>
          <p:cNvPr id="48176" name="Group 117"/>
          <p:cNvGrpSpPr>
            <a:grpSpLocks/>
          </p:cNvGrpSpPr>
          <p:nvPr/>
        </p:nvGrpSpPr>
        <p:grpSpPr bwMode="auto">
          <a:xfrm>
            <a:off x="5864225" y="1693360"/>
            <a:ext cx="166688" cy="771261"/>
            <a:chOff x="8410493" y="1532286"/>
            <a:chExt cx="166978" cy="924666"/>
          </a:xfrm>
        </p:grpSpPr>
        <p:cxnSp>
          <p:nvCxnSpPr>
            <p:cNvPr id="109" name="Straight Connector 108"/>
            <p:cNvCxnSpPr/>
            <p:nvPr/>
          </p:nvCxnSpPr>
          <p:spPr>
            <a:xfrm rot="5400000">
              <a:off x="8100642" y="1924830"/>
              <a:ext cx="786679" cy="1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5-Point Star 109"/>
            <p:cNvSpPr/>
            <p:nvPr/>
          </p:nvSpPr>
          <p:spPr>
            <a:xfrm>
              <a:off x="8410493" y="2274556"/>
              <a:ext cx="166978" cy="182396"/>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8179" name="TextBox 115"/>
          <p:cNvSpPr txBox="1">
            <a:spLocks noChangeArrowheads="1"/>
          </p:cNvSpPr>
          <p:nvPr/>
        </p:nvSpPr>
        <p:spPr bwMode="auto">
          <a:xfrm>
            <a:off x="5978544" y="2272771"/>
            <a:ext cx="7681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Calibri" pitchFamily="34" charset="0"/>
              </a:rPr>
              <a:t>~1100</a:t>
            </a:r>
          </a:p>
        </p:txBody>
      </p:sp>
      <p:cxnSp>
        <p:nvCxnSpPr>
          <p:cNvPr id="117" name="Straight Connector 116"/>
          <p:cNvCxnSpPr/>
          <p:nvPr/>
        </p:nvCxnSpPr>
        <p:spPr>
          <a:xfrm>
            <a:off x="4410075" y="2288648"/>
            <a:ext cx="1525588" cy="6615"/>
          </a:xfrm>
          <a:prstGeom prst="line">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887668" y="2275418"/>
            <a:ext cx="1527175" cy="6615"/>
          </a:xfrm>
          <a:prstGeom prst="line">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1378003" y="2263511"/>
            <a:ext cx="1527175" cy="6614"/>
          </a:xfrm>
          <a:prstGeom prst="line">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8183" name="Group 117"/>
          <p:cNvGrpSpPr>
            <a:grpSpLocks/>
          </p:cNvGrpSpPr>
          <p:nvPr/>
        </p:nvGrpSpPr>
        <p:grpSpPr bwMode="auto">
          <a:xfrm>
            <a:off x="1303344" y="1809776"/>
            <a:ext cx="166687" cy="771261"/>
            <a:chOff x="8410493" y="1532286"/>
            <a:chExt cx="166978" cy="924666"/>
          </a:xfrm>
        </p:grpSpPr>
        <p:cxnSp>
          <p:nvCxnSpPr>
            <p:cNvPr id="127" name="Straight Connector 126"/>
            <p:cNvCxnSpPr/>
            <p:nvPr/>
          </p:nvCxnSpPr>
          <p:spPr>
            <a:xfrm rot="5400000">
              <a:off x="8100643" y="1924830"/>
              <a:ext cx="786679" cy="15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5-Point Star 127"/>
            <p:cNvSpPr/>
            <p:nvPr/>
          </p:nvSpPr>
          <p:spPr>
            <a:xfrm>
              <a:off x="8410493" y="2274556"/>
              <a:ext cx="166978" cy="182396"/>
            </a:xfrm>
            <a:prstGeom prst="star5">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8186" name="TextBox 128"/>
          <p:cNvSpPr txBox="1">
            <a:spLocks noChangeArrowheads="1"/>
          </p:cNvSpPr>
          <p:nvPr/>
        </p:nvSpPr>
        <p:spPr bwMode="auto">
          <a:xfrm>
            <a:off x="623889" y="2525449"/>
            <a:ext cx="19151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Calibri" pitchFamily="34" charset="0"/>
              </a:rPr>
              <a:t>~40 yrs wilderness</a:t>
            </a:r>
          </a:p>
        </p:txBody>
      </p:sp>
      <p:sp>
        <p:nvSpPr>
          <p:cNvPr id="48187" name="TextBox 129"/>
          <p:cNvSpPr txBox="1">
            <a:spLocks noChangeArrowheads="1"/>
          </p:cNvSpPr>
          <p:nvPr/>
        </p:nvSpPr>
        <p:spPr bwMode="auto">
          <a:xfrm>
            <a:off x="741368" y="3055949"/>
            <a:ext cx="38306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a:latin typeface="Calibri" pitchFamily="34" charset="0"/>
              </a:rPr>
              <a:t>Genealogy of Heman in 1 Chron 6:33–37 lists 19 generations  - Wikepedia gives a length of a generation of 25.2 to 27.4 years or 479 to 521 years , the lower would put it at about 1446 BC</a:t>
            </a:r>
          </a:p>
        </p:txBody>
      </p:sp>
      <p:sp>
        <p:nvSpPr>
          <p:cNvPr id="48188" name="TextBox 132"/>
          <p:cNvSpPr txBox="1">
            <a:spLocks noChangeArrowheads="1"/>
          </p:cNvSpPr>
          <p:nvPr/>
        </p:nvSpPr>
        <p:spPr bwMode="auto">
          <a:xfrm>
            <a:off x="8083603" y="1184037"/>
            <a:ext cx="8290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400">
                <a:latin typeface="Calibri" pitchFamily="34" charset="0"/>
              </a:rPr>
              <a:t>Solomon</a:t>
            </a:r>
          </a:p>
        </p:txBody>
      </p:sp>
      <p:sp>
        <p:nvSpPr>
          <p:cNvPr id="48189" name="TextBox 133"/>
          <p:cNvSpPr txBox="1">
            <a:spLocks noChangeArrowheads="1"/>
          </p:cNvSpPr>
          <p:nvPr/>
        </p:nvSpPr>
        <p:spPr bwMode="auto">
          <a:xfrm>
            <a:off x="6742116" y="1828271"/>
            <a:ext cx="8587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Calibri" pitchFamily="34" charset="0"/>
              </a:rPr>
              <a:t>480 yrs</a:t>
            </a:r>
          </a:p>
        </p:txBody>
      </p:sp>
      <p:sp>
        <p:nvSpPr>
          <p:cNvPr id="48190" name="TextBox 134"/>
          <p:cNvSpPr txBox="1">
            <a:spLocks noChangeArrowheads="1"/>
          </p:cNvSpPr>
          <p:nvPr/>
        </p:nvSpPr>
        <p:spPr bwMode="auto">
          <a:xfrm>
            <a:off x="3421068" y="2313782"/>
            <a:ext cx="9741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Calibri" pitchFamily="34" charset="0"/>
              </a:rPr>
              <a:t>~300 yrs</a:t>
            </a:r>
          </a:p>
        </p:txBody>
      </p:sp>
      <p:sp>
        <p:nvSpPr>
          <p:cNvPr id="48191" name="Rectangle 63"/>
          <p:cNvSpPr>
            <a:spLocks noGrp="1"/>
          </p:cNvSpPr>
          <p:nvPr>
            <p:ph type="title" idx="4294967295"/>
          </p:nvPr>
        </p:nvSpPr>
        <p:spPr/>
        <p:txBody>
          <a:bodyPr/>
          <a:lstStyle/>
          <a:p>
            <a:r>
              <a:rPr lang="en-US" altLang="en-US" smtClean="0"/>
              <a:t>Dating the Conquest #4</a:t>
            </a:r>
          </a:p>
        </p:txBody>
      </p:sp>
      <p:sp>
        <p:nvSpPr>
          <p:cNvPr id="125" name="TextBox 124"/>
          <p:cNvSpPr txBox="1"/>
          <p:nvPr/>
        </p:nvSpPr>
        <p:spPr>
          <a:xfrm>
            <a:off x="5665788" y="2640545"/>
            <a:ext cx="3300412" cy="2585323"/>
          </a:xfrm>
          <a:prstGeom prst="rect">
            <a:avLst/>
          </a:prstGeom>
          <a:noFill/>
          <a:ln cmpd="thickThin">
            <a:solidFill>
              <a:schemeClr val="tx1"/>
            </a:solidFill>
          </a:ln>
        </p:spPr>
        <p:txBody>
          <a:bodyPr>
            <a:spAutoFit/>
          </a:bodyPr>
          <a:lstStyle>
            <a:lvl1pPr marL="231775" indent="-231775"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a:latin typeface="Calibri" pitchFamily="34" charset="0"/>
              </a:rPr>
              <a:t>Dating of Exodus Based on –</a:t>
            </a:r>
          </a:p>
          <a:p>
            <a:pPr eaLnBrk="1" hangingPunct="1">
              <a:buFontTx/>
              <a:buAutoNum type="arabicPeriod"/>
            </a:pPr>
            <a:r>
              <a:rPr lang="en-US" altLang="en-US" dirty="0">
                <a:latin typeface="Calibri" pitchFamily="34" charset="0"/>
              </a:rPr>
              <a:t>1 Kings 6:1</a:t>
            </a:r>
          </a:p>
          <a:p>
            <a:pPr eaLnBrk="1" hangingPunct="1">
              <a:buFontTx/>
              <a:buAutoNum type="arabicPeriod"/>
            </a:pPr>
            <a:r>
              <a:rPr lang="en-US" altLang="en-US" dirty="0" err="1">
                <a:latin typeface="Calibri" pitchFamily="34" charset="0"/>
              </a:rPr>
              <a:t>Jephthah’s</a:t>
            </a:r>
            <a:r>
              <a:rPr lang="en-US" altLang="en-US" dirty="0">
                <a:latin typeface="Calibri" pitchFamily="34" charset="0"/>
              </a:rPr>
              <a:t> statement Judges 11:26</a:t>
            </a:r>
          </a:p>
          <a:p>
            <a:pPr eaLnBrk="1" hangingPunct="1">
              <a:buFontTx/>
              <a:buAutoNum type="arabicPeriod"/>
            </a:pPr>
            <a:r>
              <a:rPr lang="en-US" altLang="en-US" dirty="0">
                <a:latin typeface="Calibri" pitchFamily="34" charset="0"/>
              </a:rPr>
              <a:t>Late date shortens the time of the Judges</a:t>
            </a:r>
          </a:p>
          <a:p>
            <a:pPr eaLnBrk="1" hangingPunct="1">
              <a:buFontTx/>
              <a:buAutoNum type="arabicPeriod"/>
            </a:pPr>
            <a:r>
              <a:rPr lang="en-US" altLang="en-US" dirty="0">
                <a:latin typeface="Calibri" pitchFamily="34" charset="0"/>
              </a:rPr>
              <a:t> </a:t>
            </a:r>
            <a:r>
              <a:rPr lang="en-US" altLang="en-US" b="1" dirty="0">
                <a:latin typeface="Calibri" pitchFamily="34" charset="0"/>
              </a:rPr>
              <a:t>1 </a:t>
            </a:r>
            <a:r>
              <a:rPr lang="en-US" altLang="en-US" b="1" dirty="0" err="1">
                <a:latin typeface="Calibri" pitchFamily="34" charset="0"/>
              </a:rPr>
              <a:t>Chron</a:t>
            </a:r>
            <a:r>
              <a:rPr lang="en-US" altLang="en-US" b="1" dirty="0">
                <a:latin typeface="Calibri" pitchFamily="34" charset="0"/>
              </a:rPr>
              <a:t> 6:33-37 the 19 Generations for </a:t>
            </a:r>
            <a:r>
              <a:rPr lang="en-US" altLang="en-US" b="1" dirty="0" err="1">
                <a:latin typeface="Calibri" pitchFamily="34" charset="0"/>
              </a:rPr>
              <a:t>Heman</a:t>
            </a:r>
            <a:r>
              <a:rPr lang="en-US" altLang="en-US" b="1" dirty="0">
                <a:latin typeface="Calibri" pitchFamily="34" charset="0"/>
              </a:rPr>
              <a:t> from Moses to Solomon</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B8BB0C5-FAFF-46AC-ABF4-6C480E88A6F9}" type="slidenum">
              <a:rPr lang="en-US" smtClean="0"/>
              <a:pPr>
                <a:defRPr/>
              </a:pPr>
              <a:t>69</a:t>
            </a:fld>
            <a:endParaRPr lang="en-US" dirty="0"/>
          </a:p>
        </p:txBody>
      </p:sp>
      <p:sp>
        <p:nvSpPr>
          <p:cNvPr id="3" name="Rectangle 2"/>
          <p:cNvSpPr/>
          <p:nvPr/>
        </p:nvSpPr>
        <p:spPr>
          <a:xfrm>
            <a:off x="0" y="178594"/>
            <a:ext cx="9144000" cy="495696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1986" name="Picture 2" descr="E:\OT Lessons-Danny\Joshua-2015\Images\Crossing Jordan\CampIsra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821" y="41"/>
            <a:ext cx="8284191" cy="51776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851564" y="4075202"/>
            <a:ext cx="855677" cy="1013346"/>
          </a:xfrm>
          <a:prstGeom prst="rect">
            <a:avLst/>
          </a:prstGeom>
        </p:spPr>
      </p:pic>
      <p:sp>
        <p:nvSpPr>
          <p:cNvPr id="3" name="Down Arrow 2"/>
          <p:cNvSpPr/>
          <p:nvPr/>
        </p:nvSpPr>
        <p:spPr>
          <a:xfrm>
            <a:off x="7086600" y="2343150"/>
            <a:ext cx="266700" cy="40005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905125" y="2189233"/>
            <a:ext cx="526106" cy="707886"/>
          </a:xfrm>
          <a:prstGeom prst="rect">
            <a:avLst/>
          </a:prstGeom>
          <a:noFill/>
        </p:spPr>
        <p:txBody>
          <a:bodyPr wrap="none" rtlCol="0">
            <a:spAutoFit/>
          </a:bodyPr>
          <a:lstStyle/>
          <a:p>
            <a:r>
              <a:rPr lang="en-US" sz="4000" b="1" dirty="0" smtClean="0">
                <a:solidFill>
                  <a:srgbClr val="FF0000"/>
                </a:solidFill>
              </a:rPr>
              <a:t>X</a:t>
            </a:r>
            <a:endParaRPr lang="en-US" sz="4000" b="1" dirty="0">
              <a:solidFill>
                <a:srgbClr val="FF0000"/>
              </a:solidFill>
            </a:endParaRPr>
          </a:p>
        </p:txBody>
      </p:sp>
      <p:sp>
        <p:nvSpPr>
          <p:cNvPr id="7" name="Title 1"/>
          <p:cNvSpPr txBox="1">
            <a:spLocks/>
          </p:cNvSpPr>
          <p:nvPr/>
        </p:nvSpPr>
        <p:spPr bwMode="auto">
          <a:xfrm>
            <a:off x="1" y="1466195"/>
            <a:ext cx="2017986" cy="29639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altLang="en-US" sz="2400" dirty="0" smtClean="0">
                <a:solidFill>
                  <a:prstClr val="black"/>
                </a:solidFill>
              </a:rPr>
              <a:t>Jordan Stopped near city of Adam, about 15 miles North of where the river was crossed</a:t>
            </a:r>
          </a:p>
        </p:txBody>
      </p:sp>
      <p:pic>
        <p:nvPicPr>
          <p:cNvPr id="8" name="Picture 2" descr="O:\Bible Maps\Waldron Bible Maps\JPEG Folder\~Blank JPEG\Palestine 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5502539" y="-155121"/>
            <a:ext cx="1125907" cy="155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007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0" y="0"/>
            <a:ext cx="9146750" cy="5230368"/>
          </a:xfrm>
          <a:prstGeom prst="rect">
            <a:avLst/>
          </a:prstGeom>
        </p:spPr>
      </p:pic>
      <p:sp>
        <p:nvSpPr>
          <p:cNvPr id="2" name="Title 1"/>
          <p:cNvSpPr>
            <a:spLocks noGrp="1"/>
          </p:cNvSpPr>
          <p:nvPr>
            <p:ph type="title"/>
          </p:nvPr>
        </p:nvSpPr>
        <p:spPr>
          <a:xfrm>
            <a:off x="339555" y="192289"/>
            <a:ext cx="4061758" cy="952500"/>
          </a:xfrm>
        </p:spPr>
        <p:txBody>
          <a:bodyPr/>
          <a:lstStyle/>
          <a:p>
            <a:pPr algn="l"/>
            <a:r>
              <a:rPr lang="en-US" dirty="0" smtClean="0">
                <a:solidFill>
                  <a:schemeClr val="bg1"/>
                </a:solidFill>
              </a:rPr>
              <a:t>A Double </a:t>
            </a:r>
            <a:br>
              <a:rPr lang="en-US" dirty="0" smtClean="0">
                <a:solidFill>
                  <a:schemeClr val="bg1"/>
                </a:solidFill>
              </a:rPr>
            </a:br>
            <a:r>
              <a:rPr lang="en-US" dirty="0" smtClean="0">
                <a:solidFill>
                  <a:schemeClr val="bg1"/>
                </a:solidFill>
              </a:rPr>
              <a:t>Walled City</a:t>
            </a:r>
            <a:endParaRPr lang="en-US" dirty="0">
              <a:solidFill>
                <a:schemeClr val="bg1"/>
              </a:solidFill>
            </a:endParaRPr>
          </a:p>
        </p:txBody>
      </p:sp>
      <p:sp>
        <p:nvSpPr>
          <p:cNvPr id="3" name="Slide Number Placeholder 2"/>
          <p:cNvSpPr>
            <a:spLocks noGrp="1"/>
          </p:cNvSpPr>
          <p:nvPr>
            <p:ph type="sldNum" sz="quarter" idx="10"/>
          </p:nvPr>
        </p:nvSpPr>
        <p:spPr/>
        <p:txBody>
          <a:bodyPr/>
          <a:lstStyle/>
          <a:p>
            <a:fld id="{CB15D52B-B627-4E57-AA1E-92CEBDD567FC}" type="slidenum">
              <a:rPr lang="en-US" altLang="en-US" smtClean="0"/>
              <a:pPr/>
              <a:t>8</a:t>
            </a:fld>
            <a:endParaRPr lang="en-US" altLang="en-US"/>
          </a:p>
        </p:txBody>
      </p:sp>
      <p:sp>
        <p:nvSpPr>
          <p:cNvPr id="5" name="TextBox 4"/>
          <p:cNvSpPr txBox="1"/>
          <p:nvPr/>
        </p:nvSpPr>
        <p:spPr>
          <a:xfrm>
            <a:off x="1926340" y="4462272"/>
            <a:ext cx="1663661" cy="369332"/>
          </a:xfrm>
          <a:prstGeom prst="rect">
            <a:avLst/>
          </a:prstGeom>
          <a:noFill/>
        </p:spPr>
        <p:txBody>
          <a:bodyPr wrap="none" rtlCol="0">
            <a:spAutoFit/>
          </a:bodyPr>
          <a:lstStyle/>
          <a:p>
            <a:r>
              <a:rPr lang="en-US" dirty="0" smtClean="0"/>
              <a:t>Retaining Wall</a:t>
            </a:r>
            <a:endParaRPr lang="en-US" dirty="0"/>
          </a:p>
        </p:txBody>
      </p:sp>
      <p:sp>
        <p:nvSpPr>
          <p:cNvPr id="6" name="TextBox 5"/>
          <p:cNvSpPr txBox="1"/>
          <p:nvPr/>
        </p:nvSpPr>
        <p:spPr>
          <a:xfrm>
            <a:off x="2005037" y="3224784"/>
            <a:ext cx="1385444" cy="400110"/>
          </a:xfrm>
          <a:prstGeom prst="rect">
            <a:avLst/>
          </a:prstGeom>
          <a:noFill/>
        </p:spPr>
        <p:txBody>
          <a:bodyPr wrap="none" rtlCol="0">
            <a:spAutoFit/>
          </a:bodyPr>
          <a:lstStyle/>
          <a:p>
            <a:r>
              <a:rPr lang="en-US" sz="2000" dirty="0" smtClean="0">
                <a:solidFill>
                  <a:schemeClr val="bg1"/>
                </a:solidFill>
              </a:rPr>
              <a:t>Outer Wall</a:t>
            </a:r>
            <a:endParaRPr lang="en-US" sz="2000" dirty="0">
              <a:solidFill>
                <a:schemeClr val="bg1"/>
              </a:solidFill>
            </a:endParaRPr>
          </a:p>
        </p:txBody>
      </p:sp>
      <p:sp>
        <p:nvSpPr>
          <p:cNvPr id="7" name="TextBox 6"/>
          <p:cNvSpPr txBox="1"/>
          <p:nvPr/>
        </p:nvSpPr>
        <p:spPr>
          <a:xfrm>
            <a:off x="4663440" y="1749552"/>
            <a:ext cx="1329338" cy="400110"/>
          </a:xfrm>
          <a:prstGeom prst="rect">
            <a:avLst/>
          </a:prstGeom>
          <a:noFill/>
        </p:spPr>
        <p:txBody>
          <a:bodyPr wrap="none" rtlCol="0">
            <a:spAutoFit/>
          </a:bodyPr>
          <a:lstStyle/>
          <a:p>
            <a:r>
              <a:rPr lang="en-US" sz="2000" dirty="0" smtClean="0">
                <a:solidFill>
                  <a:schemeClr val="bg1"/>
                </a:solidFill>
              </a:rPr>
              <a:t>Inner Wall</a:t>
            </a:r>
            <a:endParaRPr lang="en-US" sz="2000" dirty="0">
              <a:solidFill>
                <a:schemeClr val="bg1"/>
              </a:solidFill>
            </a:endParaRPr>
          </a:p>
        </p:txBody>
      </p:sp>
    </p:spTree>
    <p:extLst>
      <p:ext uri="{BB962C8B-B14F-4D97-AF65-F5344CB8AC3E}">
        <p14:creationId xmlns:p14="http://schemas.microsoft.com/office/powerpoint/2010/main" val="21429202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53" y="0"/>
            <a:ext cx="9177853" cy="5218176"/>
          </a:xfrm>
          <a:prstGeom prst="rect">
            <a:avLst/>
          </a:prstGeom>
        </p:spPr>
      </p:pic>
      <p:sp>
        <p:nvSpPr>
          <p:cNvPr id="2" name="Title 1"/>
          <p:cNvSpPr>
            <a:spLocks noGrp="1"/>
          </p:cNvSpPr>
          <p:nvPr>
            <p:ph type="title"/>
          </p:nvPr>
        </p:nvSpPr>
        <p:spPr>
          <a:xfrm>
            <a:off x="1048512" y="0"/>
            <a:ext cx="8095488" cy="952500"/>
          </a:xfrm>
        </p:spPr>
        <p:txBody>
          <a:bodyPr/>
          <a:lstStyle/>
          <a:p>
            <a:pPr algn="l"/>
            <a:r>
              <a:rPr lang="en-US" dirty="0" smtClean="0"/>
              <a:t>A High Walled City</a:t>
            </a:r>
            <a:endParaRPr lang="en-US" dirty="0"/>
          </a:p>
        </p:txBody>
      </p:sp>
      <p:sp>
        <p:nvSpPr>
          <p:cNvPr id="3" name="Slide Number Placeholder 2"/>
          <p:cNvSpPr>
            <a:spLocks noGrp="1"/>
          </p:cNvSpPr>
          <p:nvPr>
            <p:ph type="sldNum" sz="quarter" idx="10"/>
          </p:nvPr>
        </p:nvSpPr>
        <p:spPr/>
        <p:txBody>
          <a:bodyPr/>
          <a:lstStyle/>
          <a:p>
            <a:fld id="{CB15D52B-B627-4E57-AA1E-92CEBDD567FC}" type="slidenum">
              <a:rPr lang="en-US" altLang="en-US" smtClean="0"/>
              <a:pPr/>
              <a:t>9</a:t>
            </a:fld>
            <a:endParaRPr lang="en-US" altLang="en-US"/>
          </a:p>
        </p:txBody>
      </p:sp>
      <p:sp>
        <p:nvSpPr>
          <p:cNvPr id="5" name="TextBox 4"/>
          <p:cNvSpPr txBox="1"/>
          <p:nvPr/>
        </p:nvSpPr>
        <p:spPr>
          <a:xfrm>
            <a:off x="7351795" y="4466304"/>
            <a:ext cx="1663661" cy="646331"/>
          </a:xfrm>
          <a:prstGeom prst="rect">
            <a:avLst/>
          </a:prstGeom>
          <a:solidFill>
            <a:schemeClr val="tx1"/>
          </a:solidFill>
        </p:spPr>
        <p:txBody>
          <a:bodyPr wrap="none" rtlCol="0">
            <a:spAutoFit/>
          </a:bodyPr>
          <a:lstStyle/>
          <a:p>
            <a:r>
              <a:rPr lang="en-US" dirty="0" smtClean="0">
                <a:solidFill>
                  <a:schemeClr val="bg1"/>
                </a:solidFill>
              </a:rPr>
              <a:t>Just the </a:t>
            </a:r>
          </a:p>
          <a:p>
            <a:r>
              <a:rPr lang="en-US" dirty="0" smtClean="0">
                <a:solidFill>
                  <a:schemeClr val="bg1"/>
                </a:solidFill>
              </a:rPr>
              <a:t>Retaining </a:t>
            </a:r>
            <a:r>
              <a:rPr lang="en-US" dirty="0" smtClean="0">
                <a:solidFill>
                  <a:schemeClr val="bg1"/>
                </a:solidFill>
              </a:rPr>
              <a:t>Wall</a:t>
            </a:r>
            <a:endParaRPr lang="en-US" dirty="0">
              <a:solidFill>
                <a:schemeClr val="bg1"/>
              </a:solidFill>
            </a:endParaRPr>
          </a:p>
        </p:txBody>
      </p:sp>
      <p:sp>
        <p:nvSpPr>
          <p:cNvPr id="6" name="TextBox 5"/>
          <p:cNvSpPr txBox="1"/>
          <p:nvPr/>
        </p:nvSpPr>
        <p:spPr>
          <a:xfrm>
            <a:off x="-4359187" y="3224784"/>
            <a:ext cx="1385444" cy="400110"/>
          </a:xfrm>
          <a:prstGeom prst="rect">
            <a:avLst/>
          </a:prstGeom>
          <a:noFill/>
        </p:spPr>
        <p:txBody>
          <a:bodyPr wrap="none" rtlCol="0">
            <a:spAutoFit/>
          </a:bodyPr>
          <a:lstStyle/>
          <a:p>
            <a:r>
              <a:rPr lang="en-US" sz="2000" dirty="0" smtClean="0">
                <a:solidFill>
                  <a:prstClr val="white"/>
                </a:solidFill>
              </a:rPr>
              <a:t>Outer Wall</a:t>
            </a:r>
            <a:endParaRPr lang="en-US" sz="2000" dirty="0">
              <a:solidFill>
                <a:prstClr val="white"/>
              </a:solidFill>
            </a:endParaRPr>
          </a:p>
        </p:txBody>
      </p:sp>
      <p:sp>
        <p:nvSpPr>
          <p:cNvPr id="7" name="TextBox 6"/>
          <p:cNvSpPr txBox="1"/>
          <p:nvPr/>
        </p:nvSpPr>
        <p:spPr>
          <a:xfrm>
            <a:off x="-1700784" y="1749552"/>
            <a:ext cx="1329338" cy="400110"/>
          </a:xfrm>
          <a:prstGeom prst="rect">
            <a:avLst/>
          </a:prstGeom>
          <a:noFill/>
        </p:spPr>
        <p:txBody>
          <a:bodyPr wrap="none" rtlCol="0">
            <a:spAutoFit/>
          </a:bodyPr>
          <a:lstStyle/>
          <a:p>
            <a:r>
              <a:rPr lang="en-US" sz="2000" dirty="0" smtClean="0">
                <a:solidFill>
                  <a:prstClr val="white"/>
                </a:solidFill>
              </a:rPr>
              <a:t>Inner Wall</a:t>
            </a:r>
            <a:endParaRPr lang="en-US" sz="2000" dirty="0">
              <a:solidFill>
                <a:prstClr val="white"/>
              </a:solidFill>
            </a:endParaRPr>
          </a:p>
        </p:txBody>
      </p:sp>
    </p:spTree>
    <p:extLst>
      <p:ext uri="{BB962C8B-B14F-4D97-AF65-F5344CB8AC3E}">
        <p14:creationId xmlns:p14="http://schemas.microsoft.com/office/powerpoint/2010/main" val="419262713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icho area\sr\Jericho aerial from west.jp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4958</TotalTime>
  <Words>1467</Words>
  <Application>Microsoft Office PowerPoint</Application>
  <PresentationFormat>On-screen Show (16:10)</PresentationFormat>
  <Paragraphs>338</Paragraphs>
  <Slides>69</Slides>
  <Notes>7</Notes>
  <HiddenSlides>0</HiddenSlides>
  <MMClips>0</MMClips>
  <ScaleCrop>false</ScaleCrop>
  <HeadingPairs>
    <vt:vector size="4" baseType="variant">
      <vt:variant>
        <vt:lpstr>Theme</vt:lpstr>
      </vt:variant>
      <vt:variant>
        <vt:i4>8</vt:i4>
      </vt:variant>
      <vt:variant>
        <vt:lpstr>Slide Titles</vt:lpstr>
      </vt:variant>
      <vt:variant>
        <vt:i4>69</vt:i4>
      </vt:variant>
    </vt:vector>
  </HeadingPairs>
  <TitlesOfParts>
    <vt:vector size="77" baseType="lpstr">
      <vt:lpstr>Office Theme</vt:lpstr>
      <vt:lpstr>1_Office Theme</vt:lpstr>
      <vt:lpstr>2_Office Theme</vt:lpstr>
      <vt:lpstr>3_Office Theme</vt:lpstr>
      <vt:lpstr>4_Office Theme</vt:lpstr>
      <vt:lpstr>White</vt:lpstr>
      <vt:lpstr>1_White</vt:lpstr>
      <vt:lpstr>2_White</vt:lpstr>
      <vt:lpstr>PowerPoint Presentation</vt:lpstr>
      <vt:lpstr>PowerPoint Presentation</vt:lpstr>
      <vt:lpstr>PowerPoint Presentation</vt:lpstr>
      <vt:lpstr>PowerPoint Presentation</vt:lpstr>
      <vt:lpstr>Jericho aerial from west</vt:lpstr>
      <vt:lpstr>PowerPoint Presentation</vt:lpstr>
      <vt:lpstr>PowerPoint Presentation</vt:lpstr>
      <vt:lpstr>A Double  Walled City</vt:lpstr>
      <vt:lpstr>A High Walled City</vt:lpstr>
      <vt:lpstr>PowerPoint Presentation</vt:lpstr>
      <vt:lpstr>Lay Siege</vt:lpstr>
      <vt:lpstr>Build a Ramp</vt:lpstr>
      <vt:lpstr>Commander of the Lord’s Army</vt:lpstr>
      <vt:lpstr>Commander of the Lord’s Army</vt:lpstr>
      <vt:lpstr>Holy Ground</vt:lpstr>
      <vt:lpstr>Deut 31:3-6</vt:lpstr>
      <vt:lpstr>Commander of the Lord’s Army Plan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should be seen at Jericho?</vt:lpstr>
      <vt:lpstr>What should be seen at Jericho?</vt:lpstr>
      <vt:lpstr>What should be seen at Jericho?</vt:lpstr>
      <vt:lpstr>PowerPoint Presentation</vt:lpstr>
      <vt:lpstr>PowerPoint Presentation</vt:lpstr>
      <vt:lpstr>A Mighty Wall Taking By Faith</vt:lpstr>
      <vt:lpstr>PowerPoint Presentation</vt:lpstr>
      <vt:lpstr>Walls Fallen (6:20) wall fell down flat  </vt:lpstr>
      <vt:lpstr>Wall Make a Ramp (6:20) people went up into the city  </vt:lpstr>
      <vt:lpstr>PowerPoint Presentation</vt:lpstr>
      <vt:lpstr>PowerPoint Presentation</vt:lpstr>
      <vt:lpstr>What should be seen at Jericho?</vt:lpstr>
      <vt:lpstr>Sources of Jericho Visuals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Dating the Conquest #1</vt:lpstr>
      <vt:lpstr>Dating the Conquest #2</vt:lpstr>
      <vt:lpstr>Dating the Conquest #3</vt:lpstr>
      <vt:lpstr>Dating the Conquest #4</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Adrienne</dc:creator>
  <cp:lastModifiedBy>Danny Haynes</cp:lastModifiedBy>
  <cp:revision>73</cp:revision>
  <dcterms:created xsi:type="dcterms:W3CDTF">2010-03-31T22:52:17Z</dcterms:created>
  <dcterms:modified xsi:type="dcterms:W3CDTF">2015-01-18T13:16:01Z</dcterms:modified>
</cp:coreProperties>
</file>