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0" r:id="rId2"/>
    <p:sldMasterId id="2147483802" r:id="rId3"/>
    <p:sldMasterId id="2147483814" r:id="rId4"/>
    <p:sldMasterId id="2147483826" r:id="rId5"/>
    <p:sldMasterId id="2147483838" r:id="rId6"/>
    <p:sldMasterId id="2147483850" r:id="rId7"/>
    <p:sldMasterId id="2147483862" r:id="rId8"/>
    <p:sldMasterId id="2147483898" r:id="rId9"/>
    <p:sldMasterId id="2147483910" r:id="rId10"/>
    <p:sldMasterId id="2147483922" r:id="rId11"/>
    <p:sldMasterId id="2147483934" r:id="rId12"/>
    <p:sldMasterId id="2147483982" r:id="rId13"/>
    <p:sldMasterId id="2147484006" r:id="rId14"/>
    <p:sldMasterId id="2147484090" r:id="rId15"/>
    <p:sldMasterId id="2147484102" r:id="rId16"/>
    <p:sldMasterId id="2147484114" r:id="rId17"/>
    <p:sldMasterId id="2147484138" r:id="rId18"/>
    <p:sldMasterId id="2147484150" r:id="rId19"/>
    <p:sldMasterId id="2147484162" r:id="rId20"/>
    <p:sldMasterId id="2147484174" r:id="rId21"/>
    <p:sldMasterId id="2147484186" r:id="rId22"/>
    <p:sldMasterId id="2147484210" r:id="rId23"/>
    <p:sldMasterId id="2147484222" r:id="rId24"/>
    <p:sldMasterId id="2147484234" r:id="rId25"/>
    <p:sldMasterId id="2147484246" r:id="rId26"/>
  </p:sldMasterIdLst>
  <p:notesMasterIdLst>
    <p:notesMasterId r:id="rId90"/>
  </p:notesMasterIdLst>
  <p:handoutMasterIdLst>
    <p:handoutMasterId r:id="rId91"/>
  </p:handoutMasterIdLst>
  <p:sldIdLst>
    <p:sldId id="271" r:id="rId27"/>
    <p:sldId id="318" r:id="rId28"/>
    <p:sldId id="319" r:id="rId29"/>
    <p:sldId id="322" r:id="rId30"/>
    <p:sldId id="321" r:id="rId31"/>
    <p:sldId id="311" r:id="rId32"/>
    <p:sldId id="323" r:id="rId33"/>
    <p:sldId id="324" r:id="rId34"/>
    <p:sldId id="325" r:id="rId35"/>
    <p:sldId id="327" r:id="rId36"/>
    <p:sldId id="328" r:id="rId37"/>
    <p:sldId id="329" r:id="rId38"/>
    <p:sldId id="313" r:id="rId39"/>
    <p:sldId id="331" r:id="rId40"/>
    <p:sldId id="332" r:id="rId41"/>
    <p:sldId id="333" r:id="rId42"/>
    <p:sldId id="334" r:id="rId43"/>
    <p:sldId id="335" r:id="rId44"/>
    <p:sldId id="330" r:id="rId45"/>
    <p:sldId id="316" r:id="rId46"/>
    <p:sldId id="368" r:id="rId47"/>
    <p:sldId id="370" r:id="rId48"/>
    <p:sldId id="369" r:id="rId49"/>
    <p:sldId id="371" r:id="rId50"/>
    <p:sldId id="320" r:id="rId51"/>
    <p:sldId id="372" r:id="rId52"/>
    <p:sldId id="374" r:id="rId53"/>
    <p:sldId id="375" r:id="rId54"/>
    <p:sldId id="317" r:id="rId55"/>
    <p:sldId id="376" r:id="rId56"/>
    <p:sldId id="378" r:id="rId57"/>
    <p:sldId id="379" r:id="rId58"/>
    <p:sldId id="382" r:id="rId59"/>
    <p:sldId id="336" r:id="rId60"/>
    <p:sldId id="377" r:id="rId61"/>
    <p:sldId id="386" r:id="rId62"/>
    <p:sldId id="380" r:id="rId63"/>
    <p:sldId id="373" r:id="rId64"/>
    <p:sldId id="381" r:id="rId65"/>
    <p:sldId id="365" r:id="rId66"/>
    <p:sldId id="367" r:id="rId67"/>
    <p:sldId id="384" r:id="rId68"/>
    <p:sldId id="337" r:id="rId69"/>
    <p:sldId id="385" r:id="rId70"/>
    <p:sldId id="341" r:id="rId71"/>
    <p:sldId id="383" r:id="rId72"/>
    <p:sldId id="391" r:id="rId73"/>
    <p:sldId id="389" r:id="rId74"/>
    <p:sldId id="390" r:id="rId75"/>
    <p:sldId id="392" r:id="rId76"/>
    <p:sldId id="388" r:id="rId77"/>
    <p:sldId id="393" r:id="rId78"/>
    <p:sldId id="343" r:id="rId79"/>
    <p:sldId id="345" r:id="rId80"/>
    <p:sldId id="397" r:id="rId81"/>
    <p:sldId id="398" r:id="rId82"/>
    <p:sldId id="399" r:id="rId83"/>
    <p:sldId id="400" r:id="rId84"/>
    <p:sldId id="401" r:id="rId85"/>
    <p:sldId id="396" r:id="rId86"/>
    <p:sldId id="394" r:id="rId87"/>
    <p:sldId id="395" r:id="rId88"/>
    <p:sldId id="346" r:id="rId89"/>
  </p:sldIdLst>
  <p:sldSz cx="9144000" cy="5715000" type="screen16x1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CCCC"/>
    <a:srgbClr val="FFFF99"/>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8784" autoAdjust="0"/>
    <p:restoredTop sz="98757" autoAdjust="0"/>
  </p:normalViewPr>
  <p:slideViewPr>
    <p:cSldViewPr snapToGrid="0" showGuides="1">
      <p:cViewPr>
        <p:scale>
          <a:sx n="70" d="100"/>
          <a:sy n="70" d="100"/>
        </p:scale>
        <p:origin x="-1752" y="-330"/>
      </p:cViewPr>
      <p:guideLst>
        <p:guide orient="horz" pos="1800"/>
        <p:guide pos="2880"/>
      </p:guideLst>
    </p:cSldViewPr>
  </p:slideViewPr>
  <p:notesTextViewPr>
    <p:cViewPr>
      <p:scale>
        <a:sx n="100" d="100"/>
        <a:sy n="100" d="100"/>
      </p:scale>
      <p:origin x="0" y="0"/>
    </p:cViewPr>
  </p:notesTextViewPr>
  <p:sorterViewPr>
    <p:cViewPr>
      <p:scale>
        <a:sx n="90" d="100"/>
        <a:sy n="90" d="100"/>
      </p:scale>
      <p:origin x="0" y="100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slide" Target="slides/slide42.xml"/><Relationship Id="rId76" Type="http://schemas.openxmlformats.org/officeDocument/2006/relationships/slide" Target="slides/slide50.xml"/><Relationship Id="rId84" Type="http://schemas.openxmlformats.org/officeDocument/2006/relationships/slide" Target="slides/slide58.xml"/><Relationship Id="rId89"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cs typeface="Arial" charset="0"/>
              </a:defRPr>
            </a:lvl1pPr>
          </a:lstStyle>
          <a:p>
            <a:pPr>
              <a:defRPr/>
            </a:pPr>
            <a:endParaRPr 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cs typeface="Arial" charset="0"/>
              </a:defRPr>
            </a:lvl1pPr>
          </a:lstStyle>
          <a:p>
            <a:pPr>
              <a:defRPr/>
            </a:pPr>
            <a:fld id="{F6049815-F200-44D6-9093-02FB42843B58}" type="datetimeFigureOut">
              <a:rPr lang="en-US"/>
              <a:pPr>
                <a:defRPr/>
              </a:pPr>
              <a:t>1/28/2015</a:t>
            </a:fld>
            <a:endParaRPr 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cs typeface="Arial" charset="0"/>
              </a:defRPr>
            </a:lvl1pPr>
          </a:lstStyle>
          <a:p>
            <a:pPr>
              <a:defRPr/>
            </a:pPr>
            <a:endParaRPr 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cs typeface="Arial" charset="0"/>
              </a:defRPr>
            </a:lvl1pPr>
          </a:lstStyle>
          <a:p>
            <a:pPr>
              <a:defRPr/>
            </a:pPr>
            <a:fld id="{A1077C35-4E63-4F71-813B-E0AB8094D73A}" type="slidenum">
              <a:rPr lang="en-US"/>
              <a:pPr>
                <a:defRPr/>
              </a:pPr>
              <a:t>‹#›</a:t>
            </a:fld>
            <a:endParaRPr lang="en-US"/>
          </a:p>
        </p:txBody>
      </p:sp>
    </p:spTree>
    <p:extLst>
      <p:ext uri="{BB962C8B-B14F-4D97-AF65-F5344CB8AC3E}">
        <p14:creationId xmlns:p14="http://schemas.microsoft.com/office/powerpoint/2010/main" val="557229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C0581F1B-55C9-4B33-9F56-5D656F1C7123}" type="datetimeFigureOut">
              <a:rPr lang="en-US"/>
              <a:pPr>
                <a:defRPr/>
              </a:pPr>
              <a:t>1/28/2015</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28B50013-575B-44C7-959E-0269BC55DD8F}" type="slidenum">
              <a:rPr lang="en-US"/>
              <a:pPr>
                <a:defRPr/>
              </a:pPr>
              <a:t>‹#›</a:t>
            </a:fld>
            <a:endParaRPr lang="en-US"/>
          </a:p>
        </p:txBody>
      </p:sp>
    </p:spTree>
    <p:extLst>
      <p:ext uri="{BB962C8B-B14F-4D97-AF65-F5344CB8AC3E}">
        <p14:creationId xmlns:p14="http://schemas.microsoft.com/office/powerpoint/2010/main" val="8315358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I.	Claiming the Land (1:1–5:15)</a:t>
            </a:r>
          </a:p>
          <a:p>
            <a:r>
              <a:rPr lang="en-US" dirty="0" smtClean="0"/>
              <a:t>II.	Conquering the Land (6:1–12:24)</a:t>
            </a:r>
          </a:p>
          <a:p>
            <a:r>
              <a:rPr lang="en-US" dirty="0" smtClean="0"/>
              <a:t>III.	Distributing the Land (13:1–21:45)</a:t>
            </a:r>
          </a:p>
          <a:p>
            <a:r>
              <a:rPr lang="en-US" dirty="0" smtClean="0"/>
              <a:t>IV.	Living in the Land (22:1–24:28)</a:t>
            </a:r>
          </a:p>
          <a:p>
            <a:r>
              <a:rPr lang="en-US" dirty="0" smtClean="0"/>
              <a:t>V.	Resting in the Land (24:29–33)</a:t>
            </a:r>
          </a:p>
          <a:p>
            <a:endParaRPr lang="en-US" dirty="0"/>
          </a:p>
        </p:txBody>
      </p:sp>
      <p:sp>
        <p:nvSpPr>
          <p:cNvPr id="4" name="Slide Number Placeholder 3"/>
          <p:cNvSpPr>
            <a:spLocks noGrp="1"/>
          </p:cNvSpPr>
          <p:nvPr>
            <p:ph type="sldNum" sz="quarter" idx="10"/>
          </p:nvPr>
        </p:nvSpPr>
        <p:spPr/>
        <p:txBody>
          <a:bodyPr/>
          <a:lstStyle/>
          <a:p>
            <a:pPr>
              <a:defRPr/>
            </a:pPr>
            <a:fld id="{27F0129A-5B77-4C8B-A518-E954B0AECF5F}"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998382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2F64CC3-A0A2-49FB-858F-C5BF9B67D83F}" type="slidenum">
              <a:rPr lang="en-US">
                <a:solidFill>
                  <a:prstClr val="black"/>
                </a:solidFill>
              </a:rPr>
              <a:pPr/>
              <a:t>44</a:t>
            </a:fld>
            <a:endParaRPr lang="en-US">
              <a:solidFill>
                <a:prstClr val="black"/>
              </a:solidFill>
            </a:endParaRPr>
          </a:p>
        </p:txBody>
      </p:sp>
      <p:sp>
        <p:nvSpPr>
          <p:cNvPr id="62466"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p:spPr>
      </p:sp>
      <p:sp>
        <p:nvSpPr>
          <p:cNvPr id="62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solidFill>
                  <a:srgbClr val="000000"/>
                </a:solidFill>
              </a:rPr>
              <a:t>tb010703217</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a:xfrm>
            <a:off x="685800" y="685800"/>
            <a:ext cx="5486400" cy="3429000"/>
          </a:xfrm>
          <a:ln/>
        </p:spPr>
      </p:sp>
      <p:sp>
        <p:nvSpPr>
          <p:cNvPr id="160770" name="Notes Placeholder 2"/>
          <p:cNvSpPr>
            <a:spLocks noGrp="1"/>
          </p:cNvSpPr>
          <p:nvPr>
            <p:ph type="body" idx="1"/>
          </p:nvPr>
        </p:nvSpPr>
        <p:spPr>
          <a:noFill/>
          <a:ln/>
        </p:spPr>
        <p:txBody>
          <a:bodyPr/>
          <a:lstStyle/>
          <a:p>
            <a:pPr eaLnBrk="1" hangingPunct="1"/>
            <a:r>
              <a:rPr lang="en-US" dirty="0" smtClean="0">
                <a:solidFill>
                  <a:srgbClr val="000000"/>
                </a:solidFill>
                <a:latin typeface="Times New Roman" pitchFamily="18" charset="0"/>
                <a:ea typeface="ＭＳ Ｐゴシック" pitchFamily="34" charset="-128"/>
                <a:cs typeface="Times New Roman" pitchFamily="18" charset="0"/>
              </a:rPr>
              <a:t>tb030407744</a:t>
            </a:r>
          </a:p>
        </p:txBody>
      </p:sp>
      <p:sp>
        <p:nvSpPr>
          <p:cNvPr id="160771" name="Slide Number Placeholder 3"/>
          <p:cNvSpPr>
            <a:spLocks noGrp="1"/>
          </p:cNvSpPr>
          <p:nvPr>
            <p:ph type="sldNum" sz="quarter" idx="5"/>
          </p:nvPr>
        </p:nvSpPr>
        <p:spPr>
          <a:noFill/>
        </p:spPr>
        <p:txBody>
          <a:bodyPr/>
          <a:lstStyle/>
          <a:p>
            <a:fld id="{9ED0FB9F-2223-4BBC-B753-B29C61D1D601}" type="slidenum">
              <a:rPr lang="en-US" smtClean="0">
                <a:solidFill>
                  <a:prstClr val="black"/>
                </a:solidFill>
                <a:latin typeface="Times New Roman" pitchFamily="18" charset="0"/>
              </a:rPr>
              <a:pPr/>
              <a:t>45</a:t>
            </a:fld>
            <a:endParaRPr lang="en-US" smtClean="0">
              <a:solidFill>
                <a:prstClr val="black"/>
              </a:solidFill>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xfrm>
            <a:off x="685800" y="685800"/>
            <a:ext cx="5486400" cy="3429000"/>
          </a:xfrm>
          <a:noFill/>
          <a:ln>
            <a:solidFill>
              <a:srgbClr val="000000"/>
            </a:solidFill>
            <a:miter lim="800000"/>
            <a:headEnd/>
            <a:tailEnd/>
          </a:ln>
        </p:spPr>
      </p:sp>
      <p:sp>
        <p:nvSpPr>
          <p:cNvPr id="1259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solidFill>
                  <a:srgbClr val="000000"/>
                </a:solidFill>
              </a:rPr>
              <a:t>Archaeological investigation has revealed settlement layers from the 13th and 9th-7th centuries, as well as limited remains from the Persian period. The eighth-century remains are abundant, including defensive fortifications.</a:t>
            </a:r>
          </a:p>
          <a:p>
            <a:pPr>
              <a:spcBef>
                <a:spcPct val="0"/>
              </a:spcBef>
            </a:pPr>
            <a:endParaRPr lang="en-US" dirty="0" smtClean="0">
              <a:solidFill>
                <a:srgbClr val="000000"/>
              </a:solidFill>
            </a:endParaRPr>
          </a:p>
          <a:p>
            <a:pPr>
              <a:spcBef>
                <a:spcPct val="0"/>
              </a:spcBef>
            </a:pPr>
            <a:r>
              <a:rPr lang="en-US" dirty="0" smtClean="0">
                <a:solidFill>
                  <a:srgbClr val="000000"/>
                </a:solidFill>
              </a:rPr>
              <a:t>tb011606860</a:t>
            </a:r>
          </a:p>
        </p:txBody>
      </p:sp>
      <p:sp>
        <p:nvSpPr>
          <p:cNvPr id="1259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728AF4-E1F4-41F9-97BE-84D5612469B8}" type="slidenum">
              <a:rPr lang="en-US">
                <a:solidFill>
                  <a:prstClr val="black"/>
                </a:solidFill>
              </a:rPr>
              <a:pPr/>
              <a:t>46</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2F64CC3-A0A2-49FB-858F-C5BF9B67D83F}" type="slidenum">
              <a:rPr lang="en-US">
                <a:solidFill>
                  <a:prstClr val="black"/>
                </a:solidFill>
              </a:rPr>
              <a:pPr/>
              <a:t>48</a:t>
            </a:fld>
            <a:endParaRPr lang="en-US">
              <a:solidFill>
                <a:prstClr val="black"/>
              </a:solidFill>
            </a:endParaRPr>
          </a:p>
        </p:txBody>
      </p:sp>
      <p:sp>
        <p:nvSpPr>
          <p:cNvPr id="62466"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p:spPr>
      </p:sp>
      <p:sp>
        <p:nvSpPr>
          <p:cNvPr id="62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solidFill>
                  <a:srgbClr val="000000"/>
                </a:solidFill>
              </a:rPr>
              <a:t>tb010703217</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eaLnBrk="1" hangingPunct="1"/>
            <a:r>
              <a:rPr lang="en-US" dirty="0" smtClean="0">
                <a:solidFill>
                  <a:srgbClr val="000000"/>
                </a:solidFill>
                <a:latin typeface="Times New Roman" pitchFamily="18" charset="0"/>
                <a:cs typeface="Times New Roman" pitchFamily="18" charset="0"/>
              </a:rPr>
              <a:t>Located about 20 miles (32 km) inland from Ashdod, the tell of the ancient city of Lachish is 31 acres in size.</a:t>
            </a:r>
          </a:p>
          <a:p>
            <a:pPr eaLnBrk="1" hangingPunct="1"/>
            <a:endParaRPr lang="en-US" dirty="0" smtClean="0">
              <a:solidFill>
                <a:srgbClr val="000000"/>
              </a:solidFill>
              <a:latin typeface="Times New Roman" pitchFamily="18" charset="0"/>
              <a:cs typeface="Times New Roman" pitchFamily="18" charset="0"/>
            </a:endParaRPr>
          </a:p>
          <a:p>
            <a:pPr eaLnBrk="1" hangingPunct="1"/>
            <a:r>
              <a:rPr lang="en-US" dirty="0" smtClean="0">
                <a:solidFill>
                  <a:srgbClr val="000000"/>
                </a:solidFill>
                <a:latin typeface="Times New Roman" pitchFamily="18" charset="0"/>
                <a:cs typeface="Times New Roman" pitchFamily="18" charset="0"/>
              </a:rPr>
              <a:t>Lachish was particularly significant during three main events of OT history: the conquest of Joshua (1400 BC), the invasion of Sennacherib (701), and the campaign of Nebuchadnezzar (586).</a:t>
            </a:r>
          </a:p>
          <a:p>
            <a:endParaRPr lang="en-US" sz="1200" baseline="0" dirty="0" smtClean="0">
              <a:latin typeface="Times New Roman" pitchFamily="18" charset="0"/>
            </a:endParaRPr>
          </a:p>
          <a:p>
            <a:r>
              <a:rPr lang="en-US" sz="1200" baseline="0" dirty="0" smtClean="0">
                <a:latin typeface="Times New Roman" pitchFamily="18" charset="0"/>
              </a:rPr>
              <a:t>tbs131150112</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FAABD6BA-3049-49C5-8AD1-8B8295DB4B00}" type="slidenum">
              <a:rPr lang="en-US">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687936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Times New Roman" pitchFamily="18" charset="0"/>
              </a:defRPr>
            </a:lvl1pPr>
            <a:lvl2pPr marL="742950" indent="-285750" eaLnBrk="0" hangingPunct="0">
              <a:defRPr sz="2400">
                <a:solidFill>
                  <a:schemeClr val="tx1"/>
                </a:solidFill>
                <a:latin typeface="Arial" pitchFamily="34" charset="0"/>
                <a:cs typeface="Times New Roman" pitchFamily="18" charset="0"/>
              </a:defRPr>
            </a:lvl2pPr>
            <a:lvl3pPr marL="1143000" indent="-228600" eaLnBrk="0" hangingPunct="0">
              <a:defRPr sz="2400">
                <a:solidFill>
                  <a:schemeClr val="tx1"/>
                </a:solidFill>
                <a:latin typeface="Arial" pitchFamily="34" charset="0"/>
                <a:cs typeface="Times New Roman" pitchFamily="18" charset="0"/>
              </a:defRPr>
            </a:lvl3pPr>
            <a:lvl4pPr marL="1600200" indent="-228600" eaLnBrk="0" hangingPunct="0">
              <a:defRPr sz="2400">
                <a:solidFill>
                  <a:schemeClr val="tx1"/>
                </a:solidFill>
                <a:latin typeface="Arial" pitchFamily="34" charset="0"/>
                <a:cs typeface="Times New Roman" pitchFamily="18" charset="0"/>
              </a:defRPr>
            </a:lvl4pPr>
            <a:lvl5pPr marL="2057400" indent="-228600" eaLnBrk="0" hangingPunct="0">
              <a:defRPr sz="2400">
                <a:solidFill>
                  <a:schemeClr val="tx1"/>
                </a:solidFill>
                <a:latin typeface="Arial"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Arial"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Arial"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Arial"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Arial" pitchFamily="34" charset="0"/>
                <a:cs typeface="Times New Roman" pitchFamily="18" charset="0"/>
              </a:defRPr>
            </a:lvl9pPr>
          </a:lstStyle>
          <a:p>
            <a:pPr eaLnBrk="1" hangingPunct="1"/>
            <a:fld id="{E536B21C-3CB1-422E-962E-9099BA9759AB}" type="slidenum">
              <a:rPr lang="en-US" altLang="en-US" sz="1200">
                <a:solidFill>
                  <a:prstClr val="black"/>
                </a:solidFill>
              </a:rPr>
              <a:pPr eaLnBrk="1" hangingPunct="1"/>
              <a:t>50</a:t>
            </a:fld>
            <a:endParaRPr lang="en-US" altLang="en-US" sz="1200">
              <a:solidFill>
                <a:prstClr val="black"/>
              </a:solidFill>
            </a:endParaRPr>
          </a:p>
        </p:txBody>
      </p:sp>
      <p:sp>
        <p:nvSpPr>
          <p:cNvPr id="44035" name="Rectangle 2"/>
          <p:cNvSpPr>
            <a:spLocks noGrp="1" noRot="1" noChangeAspect="1" noChangeArrowheads="1" noTextEdit="1"/>
          </p:cNvSpPr>
          <p:nvPr>
            <p:ph type="sldImg"/>
          </p:nvPr>
        </p:nvSpPr>
        <p:spPr>
          <a:xfrm>
            <a:off x="685800" y="685800"/>
            <a:ext cx="5486400" cy="34290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In 1929, W. F. Albright identified Tell </a:t>
            </a:r>
            <a:r>
              <a:rPr lang="en-US" altLang="en-US" dirty="0" err="1" smtClean="0"/>
              <a:t>Duweir</a:t>
            </a:r>
            <a:r>
              <a:rPr lang="en-US" altLang="en-US" dirty="0" smtClean="0"/>
              <a:t> as the biblical Lachish based on Eusebius’ description of the site’s location.   Albright’s identification was confirmed in excavations of the tell.  The first expedition was a British excavation team supervised by J. L. Starkey in 1932.  The team followed the excavation methods developed by William Petrie.  A few of the discoveries made at the ancient site were city gates, a revetment wall, a palace and a palace-fort, the Great Shaft, and a Fosse Temple.  In 1935, Starkey’s expedition uncovered the Lachish </a:t>
            </a:r>
            <a:r>
              <a:rPr lang="en-US" altLang="en-US" dirty="0" err="1" smtClean="0"/>
              <a:t>ostraca</a:t>
            </a:r>
            <a:r>
              <a:rPr lang="en-US" altLang="en-US" dirty="0" smtClean="0"/>
              <a:t>, one of most valuable finds in the entire country.  Starkey’s controlled excavations resulted in careful dating of all the remains.  His dates were proven correct in later excavations, with the exception of the Assyrian siege ramp (</a:t>
            </a:r>
            <a:r>
              <a:rPr lang="en-US" altLang="en-US" dirty="0" err="1" smtClean="0"/>
              <a:t>Ussishkin</a:t>
            </a:r>
            <a:r>
              <a:rPr lang="en-US" altLang="en-US" dirty="0" smtClean="0"/>
              <a:t> 1993: 897-98).</a:t>
            </a:r>
          </a:p>
          <a:p>
            <a:pPr eaLnBrk="1" hangingPunct="1"/>
            <a:endParaRPr lang="en-US" altLang="en-US" dirty="0" smtClean="0"/>
          </a:p>
          <a:p>
            <a:pPr eaLnBrk="1" hangingPunct="1"/>
            <a:r>
              <a:rPr lang="en-US" altLang="en-US" dirty="0" smtClean="0"/>
              <a:t>Date of photograph: Feb. 10, 1936</a:t>
            </a:r>
          </a:p>
          <a:p>
            <a:pPr eaLnBrk="1" hangingPunct="1"/>
            <a:endParaRPr lang="en-US" altLang="en-US" dirty="0" smtClean="0"/>
          </a:p>
          <a:p>
            <a:pPr eaLnBrk="1" hangingPunct="1"/>
            <a:r>
              <a:rPr lang="en-US" altLang="en-US" dirty="0" smtClean="0"/>
              <a:t>mat03321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p>
            <a:fld id="{2247B7EB-9CDF-47C8-B649-5CCABAD2AB58}" type="slidenum">
              <a:rPr lang="en-US" smtClean="0">
                <a:solidFill>
                  <a:prstClr val="black"/>
                </a:solidFill>
                <a:latin typeface="Times New Roman" pitchFamily="18" charset="0"/>
              </a:rPr>
              <a:pPr/>
              <a:t>51</a:t>
            </a:fld>
            <a:endParaRPr lang="en-US" smtClean="0">
              <a:solidFill>
                <a:prstClr val="black"/>
              </a:solidFill>
              <a:latin typeface="Times New Roman" pitchFamily="18" charset="0"/>
            </a:endParaRPr>
          </a:p>
        </p:txBody>
      </p:sp>
      <p:sp>
        <p:nvSpPr>
          <p:cNvPr id="91138" name="Rectangle 2"/>
          <p:cNvSpPr>
            <a:spLocks noGrp="1" noRot="1" noChangeAspect="1" noChangeArrowheads="1" noTextEdit="1"/>
          </p:cNvSpPr>
          <p:nvPr>
            <p:ph type="sldImg"/>
          </p:nvPr>
        </p:nvSpPr>
        <p:spPr>
          <a:xfrm>
            <a:off x="685800" y="685800"/>
            <a:ext cx="5486400" cy="3429000"/>
          </a:xfrm>
          <a:ln/>
        </p:spPr>
      </p:sp>
      <p:sp>
        <p:nvSpPr>
          <p:cNvPr id="91139" name="Rectangle 3"/>
          <p:cNvSpPr>
            <a:spLocks noGrp="1" noChangeArrowheads="1"/>
          </p:cNvSpPr>
          <p:nvPr>
            <p:ph type="body" idx="1"/>
          </p:nvPr>
        </p:nvSpPr>
        <p:spPr>
          <a:noFill/>
          <a:ln/>
        </p:spPr>
        <p:txBody>
          <a:bodyPr/>
          <a:lstStyle/>
          <a:p>
            <a:pPr eaLnBrk="1" hangingPunct="1"/>
            <a:r>
              <a:rPr lang="en-US" b="1" dirty="0" smtClean="0">
                <a:latin typeface="Times New Roman" pitchFamily="18" charset="0"/>
              </a:rPr>
              <a:t>View of the Hill Country </a:t>
            </a:r>
            <a:endParaRPr lang="en-US" dirty="0" smtClean="0">
              <a:latin typeface="Times New Roman" pitchFamily="18" charset="0"/>
            </a:endParaRPr>
          </a:p>
          <a:p>
            <a:pPr eaLnBrk="1" hangingPunct="1"/>
            <a:r>
              <a:rPr lang="en-US" dirty="0" smtClean="0">
                <a:latin typeface="Times New Roman" pitchFamily="18" charset="0"/>
              </a:rPr>
              <a:t>The famous Lachish Letter #4 describes how the writer was looking for the signal-fires of Lachish because the signal-fires of </a:t>
            </a:r>
            <a:r>
              <a:rPr lang="en-US" dirty="0" err="1" smtClean="0">
                <a:latin typeface="Times New Roman" pitchFamily="18" charset="0"/>
              </a:rPr>
              <a:t>Azekah</a:t>
            </a:r>
            <a:r>
              <a:rPr lang="en-US" dirty="0" smtClean="0">
                <a:latin typeface="Times New Roman" pitchFamily="18" charset="0"/>
              </a:rPr>
              <a:t> could no longer be seen. It may be that the writer of this </a:t>
            </a:r>
            <a:r>
              <a:rPr lang="en-US" dirty="0" err="1" smtClean="0">
                <a:latin typeface="Times New Roman" pitchFamily="18" charset="0"/>
              </a:rPr>
              <a:t>ostracon</a:t>
            </a:r>
            <a:r>
              <a:rPr lang="en-US" dirty="0" smtClean="0">
                <a:latin typeface="Times New Roman" pitchFamily="18" charset="0"/>
              </a:rPr>
              <a:t> was viewing the destruction of the cities of the </a:t>
            </a:r>
            <a:r>
              <a:rPr lang="en-US" dirty="0" err="1" smtClean="0">
                <a:latin typeface="Times New Roman" pitchFamily="18" charset="0"/>
              </a:rPr>
              <a:t>Shephelah</a:t>
            </a:r>
            <a:r>
              <a:rPr lang="en-US" dirty="0" smtClean="0">
                <a:latin typeface="Times New Roman" pitchFamily="18" charset="0"/>
              </a:rPr>
              <a:t> from the nearby hill country to the west. Jeremiah 34:7 corroborates the fact that the last two cities remaining were </a:t>
            </a:r>
            <a:r>
              <a:rPr lang="en-US" dirty="0" err="1" smtClean="0">
                <a:latin typeface="Times New Roman" pitchFamily="18" charset="0"/>
              </a:rPr>
              <a:t>Azekah</a:t>
            </a:r>
            <a:r>
              <a:rPr lang="en-US" dirty="0" smtClean="0">
                <a:latin typeface="Times New Roman" pitchFamily="18" charset="0"/>
              </a:rPr>
              <a:t> and Lachish.</a:t>
            </a:r>
          </a:p>
          <a:p>
            <a:pPr eaLnBrk="1" hangingPunct="1"/>
            <a:endParaRPr lang="en-US" dirty="0" smtClean="0">
              <a:latin typeface="Times New Roman" pitchFamily="18" charset="0"/>
            </a:endParaRPr>
          </a:p>
          <a:p>
            <a:pPr eaLnBrk="1" hangingPunct="1"/>
            <a:r>
              <a:rPr lang="en-US" dirty="0" smtClean="0">
                <a:latin typeface="Times New Roman" pitchFamily="18" charset="0"/>
              </a:rPr>
              <a:t>tb022201267</a:t>
            </a:r>
          </a:p>
          <a:p>
            <a:pPr eaLnBrk="1" hangingPunct="1"/>
            <a:endParaRPr lang="en-US" dirty="0" smtClean="0">
              <a:latin typeface="Times New Roman" pitchFamily="18" charset="0"/>
            </a:endParaRPr>
          </a:p>
          <a:p>
            <a:pPr eaLnBrk="1" hangingPunct="1"/>
            <a:r>
              <a:rPr lang="en-US" b="1" dirty="0" smtClean="0">
                <a:latin typeface="Times New Roman" pitchFamily="18" charset="0"/>
              </a:rPr>
              <a:t>Helpful Sources on Lachish</a:t>
            </a:r>
          </a:p>
          <a:p>
            <a:r>
              <a:rPr lang="en-US" sz="1200" kern="1200" dirty="0" smtClean="0">
                <a:solidFill>
                  <a:schemeClr val="tx1"/>
                </a:solidFill>
                <a:effectLst/>
                <a:latin typeface="Times New Roman" charset="0"/>
                <a:ea typeface="+mn-ea"/>
                <a:cs typeface="+mn-cs"/>
              </a:rPr>
              <a:t>Di Vito, Robert A.</a:t>
            </a:r>
          </a:p>
          <a:p>
            <a:pPr marL="685800" indent="-685800">
              <a:tabLst>
                <a:tab pos="228600" algn="l"/>
              </a:tabLst>
            </a:pPr>
            <a:r>
              <a:rPr lang="en-US" dirty="0" smtClean="0">
                <a:latin typeface="Times New Roman" pitchFamily="18" charset="0"/>
                <a:cs typeface="Times New Roman" pitchFamily="18" charset="0"/>
              </a:rPr>
              <a:t>	1992	Lachish Letters. </a:t>
            </a:r>
            <a:r>
              <a:rPr lang="en-US" i="1" dirty="0" smtClean="0">
                <a:latin typeface="Times New Roman" pitchFamily="18" charset="0"/>
                <a:cs typeface="Times New Roman" pitchFamily="18" charset="0"/>
              </a:rPr>
              <a:t>The Anchor Bible Dictionary</a:t>
            </a:r>
            <a:r>
              <a:rPr lang="en-US" dirty="0" smtClean="0">
                <a:latin typeface="Times New Roman" pitchFamily="18" charset="0"/>
                <a:cs typeface="Times New Roman" pitchFamily="18" charset="0"/>
              </a:rPr>
              <a:t>, vol. 4, ed. D. N. Freedman. New York: Doubleday.</a:t>
            </a:r>
          </a:p>
          <a:p>
            <a:r>
              <a:rPr lang="en-US" sz="1200" kern="1200" dirty="0" smtClean="0">
                <a:solidFill>
                  <a:schemeClr val="tx1"/>
                </a:solidFill>
                <a:effectLst/>
                <a:latin typeface="Times New Roman" charset="0"/>
                <a:ea typeface="+mn-ea"/>
                <a:cs typeface="+mn-cs"/>
              </a:rPr>
              <a:t>Rainey, Anson F., and R. Steven Notley.</a:t>
            </a:r>
          </a:p>
          <a:p>
            <a:pPr marL="685800" indent="-685800">
              <a:tabLst>
                <a:tab pos="228600" algn="l"/>
              </a:tabLst>
            </a:pPr>
            <a:r>
              <a:rPr lang="en-US" sz="1200" kern="1200" dirty="0" smtClean="0">
                <a:solidFill>
                  <a:schemeClr val="tx1"/>
                </a:solidFill>
                <a:effectLst/>
                <a:latin typeface="Times New Roman" charset="0"/>
                <a:ea typeface="+mn-ea"/>
                <a:cs typeface="+mn-cs"/>
              </a:rPr>
              <a:t>	2006	</a:t>
            </a:r>
            <a:r>
              <a:rPr lang="en-US" sz="1200" i="1" kern="1200" dirty="0" smtClean="0">
                <a:solidFill>
                  <a:schemeClr val="tx1"/>
                </a:solidFill>
                <a:effectLst/>
                <a:latin typeface="Times New Roman" charset="0"/>
                <a:ea typeface="+mn-ea"/>
                <a:cs typeface="+mn-cs"/>
              </a:rPr>
              <a:t>The Sacred Bridge: </a:t>
            </a:r>
            <a:r>
              <a:rPr lang="en-US" sz="1200" i="1" kern="1200" dirty="0" err="1" smtClean="0">
                <a:solidFill>
                  <a:schemeClr val="tx1"/>
                </a:solidFill>
                <a:effectLst/>
                <a:latin typeface="Times New Roman" charset="0"/>
                <a:ea typeface="+mn-ea"/>
                <a:cs typeface="+mn-cs"/>
              </a:rPr>
              <a:t>Carta’s</a:t>
            </a:r>
            <a:r>
              <a:rPr lang="en-US" sz="1200" i="1" kern="1200" dirty="0" smtClean="0">
                <a:solidFill>
                  <a:schemeClr val="tx1"/>
                </a:solidFill>
                <a:effectLst/>
                <a:latin typeface="Times New Roman" charset="0"/>
                <a:ea typeface="+mn-ea"/>
                <a:cs typeface="+mn-cs"/>
              </a:rPr>
              <a:t> Atlas of the Biblical World. </a:t>
            </a:r>
            <a:r>
              <a:rPr lang="en-US" sz="1200" kern="1200" dirty="0" smtClean="0">
                <a:solidFill>
                  <a:schemeClr val="tx1"/>
                </a:solidFill>
                <a:effectLst/>
                <a:latin typeface="Times New Roman" charset="0"/>
                <a:ea typeface="+mn-ea"/>
                <a:cs typeface="+mn-cs"/>
              </a:rPr>
              <a:t>Jerusalem: Carta.</a:t>
            </a:r>
          </a:p>
          <a:p>
            <a:pPr marL="685800" indent="-685800" eaLnBrk="1" hangingPunct="1">
              <a:tabLst>
                <a:tab pos="228600" algn="l"/>
              </a:tabLst>
              <a:defRPr/>
            </a:pPr>
            <a:r>
              <a:rPr lang="en-US" sz="1200" dirty="0" smtClean="0">
                <a:latin typeface="Times New Roman" pitchFamily="18" charset="0"/>
                <a:cs typeface="Times New Roman" pitchFamily="18" charset="0"/>
              </a:rPr>
              <a:t>Ussishkin, David.</a:t>
            </a:r>
          </a:p>
          <a:p>
            <a:pPr marL="685800" marR="0" indent="-685800" algn="l" defTabSz="914400" rtl="0" eaLnBrk="1" fontAlgn="base" latinLnBrk="0" hangingPunct="1">
              <a:lnSpc>
                <a:spcPct val="100000"/>
              </a:lnSpc>
              <a:spcBef>
                <a:spcPct val="30000"/>
              </a:spcBef>
              <a:spcAft>
                <a:spcPct val="0"/>
              </a:spcAft>
              <a:buClrTx/>
              <a:buSzTx/>
              <a:buFontTx/>
              <a:buNone/>
              <a:tabLst>
                <a:tab pos="228600" algn="l"/>
              </a:tabLst>
              <a:defRPr/>
            </a:pPr>
            <a:r>
              <a:rPr lang="en-US" sz="1200" dirty="0" smtClean="0">
                <a:latin typeface="Times New Roman" pitchFamily="18" charset="0"/>
                <a:cs typeface="Times New Roman" pitchFamily="18" charset="0"/>
              </a:rPr>
              <a:t>	1982	</a:t>
            </a:r>
            <a:r>
              <a:rPr lang="en-US" sz="1200" i="1" dirty="0" smtClean="0">
                <a:latin typeface="Times New Roman" pitchFamily="18" charset="0"/>
                <a:cs typeface="Times New Roman" pitchFamily="18" charset="0"/>
              </a:rPr>
              <a:t>The</a:t>
            </a:r>
            <a:r>
              <a:rPr lang="en-US" sz="1200" i="1" baseline="0" dirty="0" smtClean="0">
                <a:latin typeface="Times New Roman" pitchFamily="18" charset="0"/>
                <a:cs typeface="Times New Roman" pitchFamily="18" charset="0"/>
              </a:rPr>
              <a:t> Conquest of Lachish by Sennacherib</a:t>
            </a:r>
            <a:r>
              <a:rPr lang="en-US" sz="1200" i="0" baseline="0" dirty="0" smtClean="0">
                <a:latin typeface="Times New Roman" pitchFamily="18" charset="0"/>
                <a:cs typeface="Times New Roman" pitchFamily="18" charset="0"/>
              </a:rPr>
              <a:t>. Tel Aviv: Tel Aviv University.</a:t>
            </a:r>
            <a:endParaRPr lang="en-US" sz="1200" dirty="0" smtClean="0">
              <a:latin typeface="Times New Roman" pitchFamily="18" charset="0"/>
              <a:cs typeface="Times New Roman" pitchFamily="18" charset="0"/>
            </a:endParaRPr>
          </a:p>
          <a:p>
            <a:pPr marL="685800" marR="0" indent="-685800" algn="l" defTabSz="914400" rtl="0" eaLnBrk="1" fontAlgn="base" latinLnBrk="0" hangingPunct="1">
              <a:lnSpc>
                <a:spcPct val="100000"/>
              </a:lnSpc>
              <a:spcBef>
                <a:spcPct val="30000"/>
              </a:spcBef>
              <a:spcAft>
                <a:spcPct val="0"/>
              </a:spcAft>
              <a:buClrTx/>
              <a:buSzTx/>
              <a:buFontTx/>
              <a:buNone/>
              <a:tabLst>
                <a:tab pos="228600" algn="l"/>
              </a:tabLst>
              <a:defRPr/>
            </a:pPr>
            <a:r>
              <a:rPr lang="en-US" sz="1200" dirty="0" smtClean="0">
                <a:latin typeface="Times New Roman" pitchFamily="18" charset="0"/>
                <a:cs typeface="Times New Roman" pitchFamily="18" charset="0"/>
              </a:rPr>
              <a:t>	1992	Lachish (Place). </a:t>
            </a:r>
            <a:r>
              <a:rPr lang="en-US" sz="1200" i="1" dirty="0" smtClean="0">
                <a:latin typeface="Times New Roman" pitchFamily="18" charset="0"/>
                <a:cs typeface="Times New Roman" pitchFamily="18" charset="0"/>
              </a:rPr>
              <a:t>The Anchor Bible Dictionary</a:t>
            </a:r>
            <a:r>
              <a:rPr lang="en-US" sz="1200" dirty="0" smtClean="0">
                <a:latin typeface="Times New Roman" pitchFamily="18" charset="0"/>
                <a:cs typeface="Times New Roman" pitchFamily="18" charset="0"/>
              </a:rPr>
              <a:t>, vol. 4, ed. D. N. Freedman. New York: Doubleday.</a:t>
            </a:r>
          </a:p>
          <a:p>
            <a:pPr marL="685800" indent="-685800" eaLnBrk="1" hangingPunct="1">
              <a:tabLst>
                <a:tab pos="228600" algn="l"/>
              </a:tabLst>
              <a:defRPr/>
            </a:pPr>
            <a:r>
              <a:rPr lang="en-US" sz="1200" dirty="0" smtClean="0">
                <a:latin typeface="Times New Roman" pitchFamily="18" charset="0"/>
                <a:cs typeface="Times New Roman" pitchFamily="18" charset="0"/>
              </a:rPr>
              <a:t>	1993	Lachish. </a:t>
            </a:r>
            <a:r>
              <a:rPr lang="en-US" sz="1200" i="1" dirty="0" smtClean="0">
                <a:latin typeface="Times New Roman" pitchFamily="18" charset="0"/>
                <a:cs typeface="Times New Roman" pitchFamily="18" charset="0"/>
              </a:rPr>
              <a:t>The New Encyclopedia of Archaeological Excavations in the Holy Land</a:t>
            </a:r>
            <a:r>
              <a:rPr lang="en-US" sz="1200" dirty="0" smtClean="0">
                <a:latin typeface="Times New Roman" pitchFamily="18" charset="0"/>
                <a:cs typeface="Times New Roman" pitchFamily="18" charset="0"/>
              </a:rPr>
              <a:t>, vol. 3, ed. E. Stern. New York: Simon and Schuster.</a:t>
            </a:r>
          </a:p>
          <a:p>
            <a:pPr eaLnBrk="1" hangingPunct="1"/>
            <a:endParaRPr lang="en-US" dirty="0"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p>
            <a:fld id="{8BDD8A96-6E8B-4D5B-9480-19E6C98B815D}" type="slidenum">
              <a:rPr lang="en-US" smtClean="0">
                <a:solidFill>
                  <a:prstClr val="black"/>
                </a:solidFill>
                <a:latin typeface="Times New Roman" pitchFamily="18" charset="0"/>
              </a:rPr>
              <a:pPr/>
              <a:t>53</a:t>
            </a:fld>
            <a:endParaRPr lang="en-US" smtClean="0">
              <a:solidFill>
                <a:prstClr val="black"/>
              </a:solidFill>
              <a:latin typeface="Times New Roman" pitchFamily="18" charset="0"/>
            </a:endParaRPr>
          </a:p>
        </p:txBody>
      </p:sp>
      <p:sp>
        <p:nvSpPr>
          <p:cNvPr id="173058" name="Rectangle 2"/>
          <p:cNvSpPr>
            <a:spLocks noGrp="1" noRot="1" noChangeAspect="1" noChangeArrowheads="1" noTextEdit="1"/>
          </p:cNvSpPr>
          <p:nvPr>
            <p:ph type="sldImg"/>
          </p:nvPr>
        </p:nvSpPr>
        <p:spPr>
          <a:xfrm>
            <a:off x="685800" y="685800"/>
            <a:ext cx="5486400" cy="3429000"/>
          </a:xfrm>
          <a:ln/>
        </p:spPr>
      </p:sp>
      <p:sp>
        <p:nvSpPr>
          <p:cNvPr id="173059" name="Rectangle 3"/>
          <p:cNvSpPr>
            <a:spLocks noGrp="1" noChangeArrowheads="1"/>
          </p:cNvSpPr>
          <p:nvPr>
            <p:ph type="body" idx="1"/>
          </p:nvPr>
        </p:nvSpPr>
        <p:spPr>
          <a:noFill/>
          <a:ln/>
        </p:spPr>
        <p:txBody>
          <a:bodyPr/>
          <a:lstStyle/>
          <a:p>
            <a:pPr eaLnBrk="1" hangingPunct="1"/>
            <a:r>
              <a:rPr lang="en-US" dirty="0" err="1" smtClean="0">
                <a:solidFill>
                  <a:srgbClr val="000000"/>
                </a:solidFill>
                <a:latin typeface="Times New Roman" pitchFamily="18" charset="0"/>
                <a:ea typeface="ＭＳ Ｐゴシック" pitchFamily="34" charset="-128"/>
                <a:cs typeface="Times New Roman" pitchFamily="18" charset="0"/>
              </a:rPr>
              <a:t>Eglon</a:t>
            </a:r>
            <a:r>
              <a:rPr lang="en-US" dirty="0" smtClean="0">
                <a:solidFill>
                  <a:srgbClr val="000000"/>
                </a:solidFill>
                <a:latin typeface="Times New Roman" pitchFamily="18" charset="0"/>
                <a:ea typeface="ＭＳ Ｐゴシック" pitchFamily="34" charset="-128"/>
                <a:cs typeface="Times New Roman" pitchFamily="18" charset="0"/>
              </a:rPr>
              <a:t> was one of the five cities that joined together to fight against Gibeon (Josh 10). In the resulting battle fought by Joshua, the king of </a:t>
            </a:r>
            <a:r>
              <a:rPr lang="en-US" dirty="0" err="1" smtClean="0">
                <a:solidFill>
                  <a:srgbClr val="000000"/>
                </a:solidFill>
                <a:latin typeface="Times New Roman" pitchFamily="18" charset="0"/>
                <a:ea typeface="ＭＳ Ｐゴシック" pitchFamily="34" charset="-128"/>
                <a:cs typeface="Times New Roman" pitchFamily="18" charset="0"/>
              </a:rPr>
              <a:t>Eglon</a:t>
            </a:r>
            <a:r>
              <a:rPr lang="en-US" dirty="0" smtClean="0">
                <a:solidFill>
                  <a:srgbClr val="000000"/>
                </a:solidFill>
                <a:latin typeface="Times New Roman" pitchFamily="18" charset="0"/>
                <a:ea typeface="ＭＳ Ｐゴシック" pitchFamily="34" charset="-128"/>
                <a:cs typeface="Times New Roman" pitchFamily="18" charset="0"/>
              </a:rPr>
              <a:t> was defeated and killed (Josh 12:12).</a:t>
            </a:r>
          </a:p>
          <a:p>
            <a:pPr eaLnBrk="1" hangingPunct="1"/>
            <a:endParaRPr lang="en-US" dirty="0" smtClean="0">
              <a:solidFill>
                <a:srgbClr val="000000"/>
              </a:solidFill>
              <a:latin typeface="Times New Roman" pitchFamily="18" charset="0"/>
              <a:ea typeface="ＭＳ Ｐゴシック" pitchFamily="34" charset="-128"/>
              <a:cs typeface="Times New Roman" pitchFamily="18" charset="0"/>
            </a:endParaRPr>
          </a:p>
          <a:p>
            <a:pPr eaLnBrk="1" hangingPunct="1"/>
            <a:r>
              <a:rPr lang="en-US" dirty="0" smtClean="0">
                <a:solidFill>
                  <a:srgbClr val="000000"/>
                </a:solidFill>
                <a:latin typeface="Times New Roman" pitchFamily="18" charset="0"/>
                <a:ea typeface="ＭＳ Ｐゴシック" pitchFamily="34" charset="-128"/>
                <a:cs typeface="Times New Roman" pitchFamily="18" charset="0"/>
              </a:rPr>
              <a:t>Joshua 10:3-4 (NKJV) “Therefore </a:t>
            </a:r>
            <a:r>
              <a:rPr lang="en-US" dirty="0" err="1" smtClean="0">
                <a:solidFill>
                  <a:srgbClr val="000000"/>
                </a:solidFill>
                <a:latin typeface="Times New Roman" pitchFamily="18" charset="0"/>
                <a:ea typeface="ＭＳ Ｐゴシック" pitchFamily="34" charset="-128"/>
                <a:cs typeface="Times New Roman" pitchFamily="18" charset="0"/>
              </a:rPr>
              <a:t>Adoni-Zedek</a:t>
            </a:r>
            <a:r>
              <a:rPr lang="en-US" dirty="0" smtClean="0">
                <a:solidFill>
                  <a:srgbClr val="000000"/>
                </a:solidFill>
                <a:latin typeface="Times New Roman" pitchFamily="18" charset="0"/>
                <a:ea typeface="ＭＳ Ｐゴシック" pitchFamily="34" charset="-128"/>
                <a:cs typeface="Times New Roman" pitchFamily="18" charset="0"/>
              </a:rPr>
              <a:t> king of Jerusalem sent to </a:t>
            </a:r>
            <a:r>
              <a:rPr lang="en-US" dirty="0" err="1" smtClean="0">
                <a:solidFill>
                  <a:srgbClr val="000000"/>
                </a:solidFill>
                <a:latin typeface="Times New Roman" pitchFamily="18" charset="0"/>
                <a:ea typeface="ＭＳ Ｐゴシック" pitchFamily="34" charset="-128"/>
                <a:cs typeface="Times New Roman" pitchFamily="18" charset="0"/>
              </a:rPr>
              <a:t>Hoham</a:t>
            </a:r>
            <a:r>
              <a:rPr lang="en-US" dirty="0" smtClean="0">
                <a:solidFill>
                  <a:srgbClr val="000000"/>
                </a:solidFill>
                <a:latin typeface="Times New Roman" pitchFamily="18" charset="0"/>
                <a:ea typeface="ＭＳ Ｐゴシック" pitchFamily="34" charset="-128"/>
                <a:cs typeface="Times New Roman" pitchFamily="18" charset="0"/>
              </a:rPr>
              <a:t> king of Hebron, </a:t>
            </a:r>
            <a:r>
              <a:rPr lang="en-US" dirty="0" err="1" smtClean="0">
                <a:solidFill>
                  <a:srgbClr val="000000"/>
                </a:solidFill>
                <a:latin typeface="Times New Roman" pitchFamily="18" charset="0"/>
                <a:ea typeface="ＭＳ Ｐゴシック" pitchFamily="34" charset="-128"/>
                <a:cs typeface="Times New Roman" pitchFamily="18" charset="0"/>
              </a:rPr>
              <a:t>Piram</a:t>
            </a:r>
            <a:r>
              <a:rPr lang="en-US" dirty="0" smtClean="0">
                <a:solidFill>
                  <a:srgbClr val="000000"/>
                </a:solidFill>
                <a:latin typeface="Times New Roman" pitchFamily="18" charset="0"/>
                <a:ea typeface="ＭＳ Ｐゴシック" pitchFamily="34" charset="-128"/>
                <a:cs typeface="Times New Roman" pitchFamily="18" charset="0"/>
              </a:rPr>
              <a:t> king of </a:t>
            </a:r>
            <a:r>
              <a:rPr lang="en-US" dirty="0" err="1" smtClean="0">
                <a:solidFill>
                  <a:srgbClr val="000000"/>
                </a:solidFill>
                <a:latin typeface="Times New Roman" pitchFamily="18" charset="0"/>
                <a:ea typeface="ＭＳ Ｐゴシック" pitchFamily="34" charset="-128"/>
                <a:cs typeface="Times New Roman" pitchFamily="18" charset="0"/>
              </a:rPr>
              <a:t>Jarmuth</a:t>
            </a:r>
            <a:r>
              <a:rPr lang="en-US" dirty="0" smtClean="0">
                <a:solidFill>
                  <a:srgbClr val="000000"/>
                </a:solidFill>
                <a:latin typeface="Times New Roman" pitchFamily="18" charset="0"/>
                <a:ea typeface="ＭＳ Ｐゴシック" pitchFamily="34" charset="-128"/>
                <a:cs typeface="Times New Roman" pitchFamily="18" charset="0"/>
              </a:rPr>
              <a:t>, </a:t>
            </a:r>
            <a:r>
              <a:rPr lang="en-US" dirty="0" err="1" smtClean="0">
                <a:solidFill>
                  <a:srgbClr val="000000"/>
                </a:solidFill>
                <a:latin typeface="Times New Roman" pitchFamily="18" charset="0"/>
                <a:ea typeface="ＭＳ Ｐゴシック" pitchFamily="34" charset="-128"/>
                <a:cs typeface="Times New Roman" pitchFamily="18" charset="0"/>
              </a:rPr>
              <a:t>Japhia</a:t>
            </a:r>
            <a:r>
              <a:rPr lang="en-US" dirty="0" smtClean="0">
                <a:solidFill>
                  <a:srgbClr val="000000"/>
                </a:solidFill>
                <a:latin typeface="Times New Roman" pitchFamily="18" charset="0"/>
                <a:ea typeface="ＭＳ Ｐゴシック" pitchFamily="34" charset="-128"/>
                <a:cs typeface="Times New Roman" pitchFamily="18" charset="0"/>
              </a:rPr>
              <a:t> king of Lachish, and </a:t>
            </a:r>
            <a:r>
              <a:rPr lang="en-US" dirty="0" err="1" smtClean="0">
                <a:solidFill>
                  <a:srgbClr val="000000"/>
                </a:solidFill>
                <a:latin typeface="Times New Roman" pitchFamily="18" charset="0"/>
                <a:ea typeface="ＭＳ Ｐゴシック" pitchFamily="34" charset="-128"/>
                <a:cs typeface="Times New Roman" pitchFamily="18" charset="0"/>
              </a:rPr>
              <a:t>Debir</a:t>
            </a:r>
            <a:r>
              <a:rPr lang="en-US" dirty="0" smtClean="0">
                <a:solidFill>
                  <a:srgbClr val="000000"/>
                </a:solidFill>
                <a:latin typeface="Times New Roman" pitchFamily="18" charset="0"/>
                <a:ea typeface="ＭＳ Ｐゴシック" pitchFamily="34" charset="-128"/>
                <a:cs typeface="Times New Roman" pitchFamily="18" charset="0"/>
              </a:rPr>
              <a:t> king of </a:t>
            </a:r>
            <a:r>
              <a:rPr lang="en-US" b="1" dirty="0" err="1" smtClean="0">
                <a:solidFill>
                  <a:srgbClr val="000000"/>
                </a:solidFill>
                <a:latin typeface="Times New Roman" pitchFamily="18" charset="0"/>
                <a:ea typeface="ＭＳ Ｐゴシック" pitchFamily="34" charset="-128"/>
                <a:cs typeface="Times New Roman" pitchFamily="18" charset="0"/>
              </a:rPr>
              <a:t>Eglon</a:t>
            </a:r>
            <a:r>
              <a:rPr lang="en-US" dirty="0" smtClean="0">
                <a:solidFill>
                  <a:srgbClr val="000000"/>
                </a:solidFill>
                <a:latin typeface="Times New Roman" pitchFamily="18" charset="0"/>
                <a:ea typeface="ＭＳ Ｐゴシック" pitchFamily="34" charset="-128"/>
                <a:cs typeface="Times New Roman" pitchFamily="18" charset="0"/>
              </a:rPr>
              <a:t>, saying, ‘Come up to me and help me, that we may attack Gibeon, for it has made peace with Joshua and with the children of Israel.’”</a:t>
            </a:r>
          </a:p>
          <a:p>
            <a:pPr eaLnBrk="1" hangingPunct="1"/>
            <a:endParaRPr lang="en-US" dirty="0" smtClean="0">
              <a:solidFill>
                <a:srgbClr val="000000"/>
              </a:solidFill>
              <a:latin typeface="Times New Roman" pitchFamily="18" charset="0"/>
              <a:ea typeface="ＭＳ Ｐゴシック" pitchFamily="34" charset="-128"/>
              <a:cs typeface="Times New Roman" pitchFamily="18" charset="0"/>
            </a:endParaRPr>
          </a:p>
          <a:p>
            <a:pPr eaLnBrk="1" hangingPunct="1"/>
            <a:r>
              <a:rPr lang="en-US" dirty="0" smtClean="0">
                <a:solidFill>
                  <a:srgbClr val="000000"/>
                </a:solidFill>
                <a:latin typeface="Times New Roman" pitchFamily="18" charset="0"/>
                <a:ea typeface="ＭＳ Ｐゴシック" pitchFamily="34" charset="-128"/>
                <a:cs typeface="Times New Roman" pitchFamily="18" charset="0"/>
              </a:rPr>
              <a:t>tb102900329</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p>
            <a:fld id="{3ED28004-7926-4D93-BBA4-B459B5E4A176}" type="slidenum">
              <a:rPr lang="en-US" smtClean="0">
                <a:solidFill>
                  <a:prstClr val="black"/>
                </a:solidFill>
                <a:latin typeface="Times New Roman" pitchFamily="18" charset="0"/>
              </a:rPr>
              <a:pPr/>
              <a:t>54</a:t>
            </a:fld>
            <a:endParaRPr lang="en-US" smtClean="0">
              <a:solidFill>
                <a:prstClr val="black"/>
              </a:solidFill>
              <a:latin typeface="Times New Roman" pitchFamily="18" charset="0"/>
            </a:endParaRPr>
          </a:p>
        </p:txBody>
      </p:sp>
      <p:sp>
        <p:nvSpPr>
          <p:cNvPr id="177154" name="Rectangle 2"/>
          <p:cNvSpPr>
            <a:spLocks noGrp="1" noRot="1" noChangeAspect="1" noChangeArrowheads="1" noTextEdit="1"/>
          </p:cNvSpPr>
          <p:nvPr>
            <p:ph type="sldImg"/>
          </p:nvPr>
        </p:nvSpPr>
        <p:spPr>
          <a:xfrm>
            <a:off x="685800" y="685800"/>
            <a:ext cx="5486400" cy="3429000"/>
          </a:xfrm>
          <a:ln/>
        </p:spPr>
      </p:sp>
      <p:sp>
        <p:nvSpPr>
          <p:cNvPr id="177155" name="Rectangle 3"/>
          <p:cNvSpPr>
            <a:spLocks noGrp="1" noChangeArrowheads="1"/>
          </p:cNvSpPr>
          <p:nvPr>
            <p:ph type="body" idx="1"/>
          </p:nvPr>
        </p:nvSpPr>
        <p:spPr>
          <a:noFill/>
          <a:ln/>
        </p:spPr>
        <p:txBody>
          <a:bodyPr/>
          <a:lstStyle/>
          <a:p>
            <a:pPr eaLnBrk="1" hangingPunct="1"/>
            <a:r>
              <a:rPr lang="en-US" smtClean="0">
                <a:solidFill>
                  <a:srgbClr val="000000"/>
                </a:solidFill>
                <a:latin typeface="Times New Roman" pitchFamily="18" charset="0"/>
                <a:ea typeface="ＭＳ Ｐゴシック" pitchFamily="34" charset="-128"/>
                <a:cs typeface="Times New Roman" pitchFamily="18" charset="0"/>
              </a:rPr>
              <a:t>tb102900330</a:t>
            </a:r>
          </a:p>
          <a:p>
            <a:pPr eaLnBrk="1" hangingPunct="1"/>
            <a:endParaRPr lang="en-US" smtClean="0">
              <a:solidFill>
                <a:srgbClr val="000000"/>
              </a:solidFill>
              <a:latin typeface="Times New Roman" pitchFamily="18" charset="0"/>
              <a:ea typeface="ＭＳ Ｐゴシック" pitchFamily="34" charset="-128"/>
              <a:cs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xfrm>
            <a:off x="685800" y="685800"/>
            <a:ext cx="5486400" cy="3429000"/>
          </a:xfrm>
          <a:ln/>
        </p:spPr>
      </p:sp>
      <p:sp>
        <p:nvSpPr>
          <p:cNvPr id="19458" name="Notes Placeholder 2"/>
          <p:cNvSpPr>
            <a:spLocks noGrp="1"/>
          </p:cNvSpPr>
          <p:nvPr>
            <p:ph type="body" idx="1"/>
          </p:nvPr>
        </p:nvSpPr>
        <p:spPr>
          <a:noFill/>
          <a:ln/>
        </p:spPr>
        <p:txBody>
          <a:bodyPr/>
          <a:lstStyle/>
          <a:p>
            <a:pPr eaLnBrk="1" hangingPunct="1"/>
            <a:r>
              <a:rPr lang="en-US" dirty="0" smtClean="0">
                <a:solidFill>
                  <a:srgbClr val="000000"/>
                </a:solidFill>
                <a:latin typeface="Times New Roman" pitchFamily="18" charset="0"/>
                <a:cs typeface="Times New Roman" pitchFamily="18" charset="0"/>
              </a:rPr>
              <a:t>tb111706185</a:t>
            </a:r>
          </a:p>
        </p:txBody>
      </p:sp>
      <p:sp>
        <p:nvSpPr>
          <p:cNvPr id="19459" name="Slide Number Placeholder 3"/>
          <p:cNvSpPr>
            <a:spLocks noGrp="1"/>
          </p:cNvSpPr>
          <p:nvPr>
            <p:ph type="sldNum" sz="quarter" idx="5"/>
          </p:nvPr>
        </p:nvSpPr>
        <p:spPr>
          <a:noFill/>
        </p:spPr>
        <p:txBody>
          <a:bodyPr/>
          <a:lstStyle/>
          <a:p>
            <a:fld id="{9AE51C14-461D-4EEB-A507-407F575DE894}" type="slidenum">
              <a:rPr lang="en-US" smtClean="0">
                <a:solidFill>
                  <a:prstClr val="black"/>
                </a:solidFill>
                <a:latin typeface="Times New Roman" pitchFamily="18" charset="0"/>
              </a:rPr>
              <a:pPr/>
              <a:t>56</a:t>
            </a:fld>
            <a:endParaRPr lang="en-US" smtClean="0">
              <a:solidFill>
                <a:prstClr val="black"/>
              </a:solidFill>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Times New Roman" pitchFamily="18" charset="0"/>
              </a:defRPr>
            </a:lvl1pPr>
            <a:lvl2pPr marL="742950" indent="-285750">
              <a:defRPr>
                <a:solidFill>
                  <a:schemeClr val="tx1"/>
                </a:solidFill>
                <a:latin typeface="Arial" pitchFamily="34" charset="0"/>
                <a:cs typeface="Times New Roman" pitchFamily="18" charset="0"/>
              </a:defRPr>
            </a:lvl2pPr>
            <a:lvl3pPr marL="1143000" indent="-228600">
              <a:defRPr>
                <a:solidFill>
                  <a:schemeClr val="tx1"/>
                </a:solidFill>
                <a:latin typeface="Arial" pitchFamily="34" charset="0"/>
                <a:cs typeface="Times New Roman" pitchFamily="18" charset="0"/>
              </a:defRPr>
            </a:lvl3pPr>
            <a:lvl4pPr marL="1600200" indent="-228600">
              <a:defRPr>
                <a:solidFill>
                  <a:schemeClr val="tx1"/>
                </a:solidFill>
                <a:latin typeface="Arial" pitchFamily="34" charset="0"/>
                <a:cs typeface="Times New Roman" pitchFamily="18" charset="0"/>
              </a:defRPr>
            </a:lvl4pPr>
            <a:lvl5pPr marL="2057400" indent="-228600">
              <a:defRPr>
                <a:solidFill>
                  <a:schemeClr val="tx1"/>
                </a:solidFill>
                <a:latin typeface="Arial" pitchFamily="34" charset="0"/>
                <a:cs typeface="Times New Roman" pitchFamily="18" charset="0"/>
              </a:defRPr>
            </a:lvl5pPr>
            <a:lvl6pPr marL="2514600" indent="-228600" eaLnBrk="0" fontAlgn="base" hangingPunct="0">
              <a:spcBef>
                <a:spcPct val="0"/>
              </a:spcBef>
              <a:spcAft>
                <a:spcPct val="0"/>
              </a:spcAft>
              <a:defRPr>
                <a:solidFill>
                  <a:schemeClr val="tx1"/>
                </a:solidFill>
                <a:latin typeface="Arial" pitchFamily="34" charset="0"/>
                <a:cs typeface="Times New Roman" pitchFamily="18" charset="0"/>
              </a:defRPr>
            </a:lvl6pPr>
            <a:lvl7pPr marL="2971800" indent="-228600" eaLnBrk="0" fontAlgn="base" hangingPunct="0">
              <a:spcBef>
                <a:spcPct val="0"/>
              </a:spcBef>
              <a:spcAft>
                <a:spcPct val="0"/>
              </a:spcAft>
              <a:defRPr>
                <a:solidFill>
                  <a:schemeClr val="tx1"/>
                </a:solidFill>
                <a:latin typeface="Arial" pitchFamily="34" charset="0"/>
                <a:cs typeface="Times New Roman" pitchFamily="18" charset="0"/>
              </a:defRPr>
            </a:lvl7pPr>
            <a:lvl8pPr marL="3429000" indent="-228600" eaLnBrk="0" fontAlgn="base" hangingPunct="0">
              <a:spcBef>
                <a:spcPct val="0"/>
              </a:spcBef>
              <a:spcAft>
                <a:spcPct val="0"/>
              </a:spcAft>
              <a:defRPr>
                <a:solidFill>
                  <a:schemeClr val="tx1"/>
                </a:solidFill>
                <a:latin typeface="Arial" pitchFamily="34" charset="0"/>
                <a:cs typeface="Times New Roman" pitchFamily="18" charset="0"/>
              </a:defRPr>
            </a:lvl8pPr>
            <a:lvl9pPr marL="3886200" indent="-228600" eaLnBrk="0" fontAlgn="base" hangingPunct="0">
              <a:spcBef>
                <a:spcPct val="0"/>
              </a:spcBef>
              <a:spcAft>
                <a:spcPct val="0"/>
              </a:spcAft>
              <a:defRPr>
                <a:solidFill>
                  <a:schemeClr val="tx1"/>
                </a:solidFill>
                <a:latin typeface="Arial" pitchFamily="34" charset="0"/>
                <a:cs typeface="Times New Roman" pitchFamily="18" charset="0"/>
              </a:defRPr>
            </a:lvl9pPr>
          </a:lstStyle>
          <a:p>
            <a:fld id="{C4BC5D26-034F-4A32-A0DC-4FD6D66B7718}" type="slidenum">
              <a:rPr lang="en-US" altLang="en-US">
                <a:solidFill>
                  <a:prstClr val="black"/>
                </a:solidFill>
              </a:rPr>
              <a:pPr/>
              <a:t>57</a:t>
            </a:fld>
            <a:endParaRPr lang="en-US" altLang="en-US">
              <a:solidFill>
                <a:prstClr val="black"/>
              </a:solidFill>
            </a:endParaRPr>
          </a:p>
        </p:txBody>
      </p:sp>
      <p:sp>
        <p:nvSpPr>
          <p:cNvPr id="46083" name="Rectangle 2"/>
          <p:cNvSpPr>
            <a:spLocks noGrp="1" noRot="1" noChangeAspect="1" noChangeArrowheads="1" noTextEdit="1"/>
          </p:cNvSpPr>
          <p:nvPr>
            <p:ph type="sldImg"/>
          </p:nvPr>
        </p:nvSpPr>
        <p:spPr>
          <a:xfrm>
            <a:off x="685800" y="685800"/>
            <a:ext cx="54864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cs typeface="Arial" pitchFamily="34" charset="0"/>
              </a:rPr>
              <a:t>“Ascending gradually another ridge, we at length from its top saw Hebron, now called el-Khulil, below us in a deep narrow valley running from N. N. W. to S. S. E. into the great Wady which flows off to Wady es-Seba’.  The spot where we were, affords one of the best views of the place.  The town lies low down on the sloping sides of this valley, chiefly on the eastern; but in the southern part extends across also to the western side” (Robinson and Smith 1841: 1: 315).</a:t>
            </a:r>
          </a:p>
          <a:p>
            <a:pPr eaLnBrk="1" hangingPunct="1"/>
            <a:endParaRPr lang="en-US" altLang="en-US" smtClean="0">
              <a:cs typeface="Arial" pitchFamily="34" charset="0"/>
            </a:endParaRPr>
          </a:p>
          <a:p>
            <a:pPr eaLnBrk="1" hangingPunct="1"/>
            <a:r>
              <a:rPr lang="en-US" altLang="en-US" smtClean="0">
                <a:cs typeface="Arial" pitchFamily="34" charset="0"/>
              </a:rPr>
              <a:t>“The region around Hebron abounds with vineyards, and the grapes are the finest in Palestine.  Each vineyard has a small house or tower of stone, which serves for a keeper’s lodge; and, during the vintage, we were told that the inhabitants of Hebron go out and dwell in these houses, and the town is almost deserted.  In this little valley every thing looked thrifty; and round about were large flocks of sheep and goats, all in good condition” (Robinson and Smith 1841: 1: 314). </a:t>
            </a:r>
          </a:p>
          <a:p>
            <a:pPr eaLnBrk="1" hangingPunct="1"/>
            <a:endParaRPr lang="en-US" altLang="en-US" smtClean="0">
              <a:cs typeface="Arial" pitchFamily="34" charset="0"/>
            </a:endParaRPr>
          </a:p>
          <a:p>
            <a:pPr eaLnBrk="1" hangingPunct="1"/>
            <a:r>
              <a:rPr lang="en-US" altLang="en-US" smtClean="0">
                <a:cs typeface="Arial" pitchFamily="34" charset="0"/>
              </a:rPr>
              <a:t>Date of photograph: between 1898 and 1946 </a:t>
            </a:r>
          </a:p>
          <a:p>
            <a:pPr eaLnBrk="1" hangingPunct="1"/>
            <a:endParaRPr lang="en-US" altLang="en-US" smtClean="0">
              <a:cs typeface="Arial" pitchFamily="34" charset="0"/>
            </a:endParaRPr>
          </a:p>
          <a:p>
            <a:pPr eaLnBrk="1" hangingPunct="1"/>
            <a:r>
              <a:rPr lang="en-US" altLang="en-US" smtClean="0">
                <a:cs typeface="Arial" pitchFamily="34" charset="0"/>
              </a:rPr>
              <a:t>mat04978</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Times New Roman" pitchFamily="18" charset="0"/>
              </a:defRPr>
            </a:lvl1pPr>
            <a:lvl2pPr marL="742950" indent="-285750">
              <a:defRPr>
                <a:solidFill>
                  <a:schemeClr val="tx1"/>
                </a:solidFill>
                <a:latin typeface="Arial" pitchFamily="34" charset="0"/>
                <a:cs typeface="Times New Roman" pitchFamily="18" charset="0"/>
              </a:defRPr>
            </a:lvl2pPr>
            <a:lvl3pPr marL="1143000" indent="-228600">
              <a:defRPr>
                <a:solidFill>
                  <a:schemeClr val="tx1"/>
                </a:solidFill>
                <a:latin typeface="Arial" pitchFamily="34" charset="0"/>
                <a:cs typeface="Times New Roman" pitchFamily="18" charset="0"/>
              </a:defRPr>
            </a:lvl3pPr>
            <a:lvl4pPr marL="1600200" indent="-228600">
              <a:defRPr>
                <a:solidFill>
                  <a:schemeClr val="tx1"/>
                </a:solidFill>
                <a:latin typeface="Arial" pitchFamily="34" charset="0"/>
                <a:cs typeface="Times New Roman" pitchFamily="18" charset="0"/>
              </a:defRPr>
            </a:lvl4pPr>
            <a:lvl5pPr marL="2057400" indent="-228600">
              <a:defRPr>
                <a:solidFill>
                  <a:schemeClr val="tx1"/>
                </a:solidFill>
                <a:latin typeface="Arial" pitchFamily="34" charset="0"/>
                <a:cs typeface="Times New Roman" pitchFamily="18" charset="0"/>
              </a:defRPr>
            </a:lvl5pPr>
            <a:lvl6pPr marL="2514600" indent="-228600" eaLnBrk="0" fontAlgn="base" hangingPunct="0">
              <a:spcBef>
                <a:spcPct val="0"/>
              </a:spcBef>
              <a:spcAft>
                <a:spcPct val="0"/>
              </a:spcAft>
              <a:defRPr>
                <a:solidFill>
                  <a:schemeClr val="tx1"/>
                </a:solidFill>
                <a:latin typeface="Arial" pitchFamily="34" charset="0"/>
                <a:cs typeface="Times New Roman" pitchFamily="18" charset="0"/>
              </a:defRPr>
            </a:lvl6pPr>
            <a:lvl7pPr marL="2971800" indent="-228600" eaLnBrk="0" fontAlgn="base" hangingPunct="0">
              <a:spcBef>
                <a:spcPct val="0"/>
              </a:spcBef>
              <a:spcAft>
                <a:spcPct val="0"/>
              </a:spcAft>
              <a:defRPr>
                <a:solidFill>
                  <a:schemeClr val="tx1"/>
                </a:solidFill>
                <a:latin typeface="Arial" pitchFamily="34" charset="0"/>
                <a:cs typeface="Times New Roman" pitchFamily="18" charset="0"/>
              </a:defRPr>
            </a:lvl7pPr>
            <a:lvl8pPr marL="3429000" indent="-228600" eaLnBrk="0" fontAlgn="base" hangingPunct="0">
              <a:spcBef>
                <a:spcPct val="0"/>
              </a:spcBef>
              <a:spcAft>
                <a:spcPct val="0"/>
              </a:spcAft>
              <a:defRPr>
                <a:solidFill>
                  <a:schemeClr val="tx1"/>
                </a:solidFill>
                <a:latin typeface="Arial" pitchFamily="34" charset="0"/>
                <a:cs typeface="Times New Roman" pitchFamily="18" charset="0"/>
              </a:defRPr>
            </a:lvl8pPr>
            <a:lvl9pPr marL="3886200" indent="-228600" eaLnBrk="0" fontAlgn="base" hangingPunct="0">
              <a:spcBef>
                <a:spcPct val="0"/>
              </a:spcBef>
              <a:spcAft>
                <a:spcPct val="0"/>
              </a:spcAft>
              <a:defRPr>
                <a:solidFill>
                  <a:schemeClr val="tx1"/>
                </a:solidFill>
                <a:latin typeface="Arial" pitchFamily="34" charset="0"/>
                <a:cs typeface="Times New Roman" pitchFamily="18" charset="0"/>
              </a:defRPr>
            </a:lvl9pPr>
          </a:lstStyle>
          <a:p>
            <a:fld id="{C08A4811-F322-4357-BF62-11218C4E725D}" type="slidenum">
              <a:rPr lang="en-US" altLang="en-US">
                <a:solidFill>
                  <a:prstClr val="black"/>
                </a:solidFill>
              </a:rPr>
              <a:pPr/>
              <a:t>58</a:t>
            </a:fld>
            <a:endParaRPr lang="en-US" altLang="en-US">
              <a:solidFill>
                <a:prstClr val="black"/>
              </a:solidFill>
            </a:endParaRPr>
          </a:p>
        </p:txBody>
      </p:sp>
      <p:sp>
        <p:nvSpPr>
          <p:cNvPr id="57347" name="Rectangle 2"/>
          <p:cNvSpPr>
            <a:spLocks noGrp="1" noRot="1" noChangeAspect="1" noChangeArrowheads="1" noTextEdit="1"/>
          </p:cNvSpPr>
          <p:nvPr>
            <p:ph type="sldImg"/>
          </p:nvPr>
        </p:nvSpPr>
        <p:spPr>
          <a:xfrm>
            <a:off x="685800" y="685800"/>
            <a:ext cx="5486400" cy="342900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cs typeface="Arial" pitchFamily="34" charset="0"/>
              </a:rPr>
              <a:t>“Water-skins are manufactured only at Hebron.  After being slaughtered, animals are blown out by a small incision made in the thigh, and the air introduced between the skin and the flesh; the tissues adhere rather to the body than to the skin, and the hide is then preserved with a little salt, and sold to Hebronites, who scour the country in search of good skins.  The skins, of course, must belong to healthy animals, and without the </a:t>
            </a:r>
            <a:r>
              <a:rPr lang="en-US" altLang="en-US" i="1" smtClean="0">
                <a:cs typeface="Arial" pitchFamily="34" charset="0"/>
              </a:rPr>
              <a:t>darram</a:t>
            </a:r>
            <a:r>
              <a:rPr lang="en-US" altLang="en-US" smtClean="0">
                <a:cs typeface="Arial" pitchFamily="34" charset="0"/>
              </a:rPr>
              <a:t>—a big worm often found in the skin of the living animals, which makes a hole covered over with a slight tissues, thus rendering the skin unfit for use.  The larger water-skins are generally full of hair, whilst the smaller ones are clean” (Baldensperger 1904: 54). </a:t>
            </a:r>
          </a:p>
          <a:p>
            <a:pPr eaLnBrk="1" hangingPunct="1"/>
            <a:endParaRPr lang="en-US" altLang="en-US" smtClean="0">
              <a:cs typeface="Arial" pitchFamily="34" charset="0"/>
            </a:endParaRPr>
          </a:p>
          <a:p>
            <a:pPr eaLnBrk="1" hangingPunct="1"/>
            <a:r>
              <a:rPr lang="en-US" altLang="en-US" smtClean="0">
                <a:cs typeface="Arial" pitchFamily="34" charset="0"/>
              </a:rPr>
              <a:t>Date of photograph: between 1898 and 1914 </a:t>
            </a:r>
          </a:p>
          <a:p>
            <a:pPr eaLnBrk="1" hangingPunct="1"/>
            <a:endParaRPr lang="en-US" altLang="en-US" smtClean="0">
              <a:cs typeface="Arial" pitchFamily="34" charset="0"/>
            </a:endParaRPr>
          </a:p>
          <a:p>
            <a:pPr eaLnBrk="1" hangingPunct="1"/>
            <a:r>
              <a:rPr lang="en-US" altLang="en-US" smtClean="0">
                <a:cs typeface="Arial" pitchFamily="34" charset="0"/>
              </a:rPr>
              <a:t>mat06775</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Times New Roman" pitchFamily="18" charset="0"/>
              </a:defRPr>
            </a:lvl1pPr>
            <a:lvl2pPr marL="742950" indent="-285750">
              <a:defRPr>
                <a:solidFill>
                  <a:schemeClr val="tx1"/>
                </a:solidFill>
                <a:latin typeface="Arial" pitchFamily="34" charset="0"/>
                <a:cs typeface="Times New Roman" pitchFamily="18" charset="0"/>
              </a:defRPr>
            </a:lvl2pPr>
            <a:lvl3pPr marL="1143000" indent="-228600">
              <a:defRPr>
                <a:solidFill>
                  <a:schemeClr val="tx1"/>
                </a:solidFill>
                <a:latin typeface="Arial" pitchFamily="34" charset="0"/>
                <a:cs typeface="Times New Roman" pitchFamily="18" charset="0"/>
              </a:defRPr>
            </a:lvl3pPr>
            <a:lvl4pPr marL="1600200" indent="-228600">
              <a:defRPr>
                <a:solidFill>
                  <a:schemeClr val="tx1"/>
                </a:solidFill>
                <a:latin typeface="Arial" pitchFamily="34" charset="0"/>
                <a:cs typeface="Times New Roman" pitchFamily="18" charset="0"/>
              </a:defRPr>
            </a:lvl4pPr>
            <a:lvl5pPr marL="2057400" indent="-228600">
              <a:defRPr>
                <a:solidFill>
                  <a:schemeClr val="tx1"/>
                </a:solidFill>
                <a:latin typeface="Arial" pitchFamily="34" charset="0"/>
                <a:cs typeface="Times New Roman" pitchFamily="18" charset="0"/>
              </a:defRPr>
            </a:lvl5pPr>
            <a:lvl6pPr marL="2514600" indent="-228600" eaLnBrk="0" fontAlgn="base" hangingPunct="0">
              <a:spcBef>
                <a:spcPct val="0"/>
              </a:spcBef>
              <a:spcAft>
                <a:spcPct val="0"/>
              </a:spcAft>
              <a:defRPr>
                <a:solidFill>
                  <a:schemeClr val="tx1"/>
                </a:solidFill>
                <a:latin typeface="Arial" pitchFamily="34" charset="0"/>
                <a:cs typeface="Times New Roman" pitchFamily="18" charset="0"/>
              </a:defRPr>
            </a:lvl6pPr>
            <a:lvl7pPr marL="2971800" indent="-228600" eaLnBrk="0" fontAlgn="base" hangingPunct="0">
              <a:spcBef>
                <a:spcPct val="0"/>
              </a:spcBef>
              <a:spcAft>
                <a:spcPct val="0"/>
              </a:spcAft>
              <a:defRPr>
                <a:solidFill>
                  <a:schemeClr val="tx1"/>
                </a:solidFill>
                <a:latin typeface="Arial" pitchFamily="34" charset="0"/>
                <a:cs typeface="Times New Roman" pitchFamily="18" charset="0"/>
              </a:defRPr>
            </a:lvl7pPr>
            <a:lvl8pPr marL="3429000" indent="-228600" eaLnBrk="0" fontAlgn="base" hangingPunct="0">
              <a:spcBef>
                <a:spcPct val="0"/>
              </a:spcBef>
              <a:spcAft>
                <a:spcPct val="0"/>
              </a:spcAft>
              <a:defRPr>
                <a:solidFill>
                  <a:schemeClr val="tx1"/>
                </a:solidFill>
                <a:latin typeface="Arial" pitchFamily="34" charset="0"/>
                <a:cs typeface="Times New Roman" pitchFamily="18" charset="0"/>
              </a:defRPr>
            </a:lvl8pPr>
            <a:lvl9pPr marL="3886200" indent="-228600" eaLnBrk="0" fontAlgn="base" hangingPunct="0">
              <a:spcBef>
                <a:spcPct val="0"/>
              </a:spcBef>
              <a:spcAft>
                <a:spcPct val="0"/>
              </a:spcAft>
              <a:defRPr>
                <a:solidFill>
                  <a:schemeClr val="tx1"/>
                </a:solidFill>
                <a:latin typeface="Arial" pitchFamily="34" charset="0"/>
                <a:cs typeface="Times New Roman" pitchFamily="18" charset="0"/>
              </a:defRPr>
            </a:lvl9pPr>
          </a:lstStyle>
          <a:p>
            <a:fld id="{901F906E-E6B3-475B-8C7D-E77D16823B12}" type="slidenum">
              <a:rPr lang="en-US" altLang="en-US">
                <a:solidFill>
                  <a:prstClr val="black"/>
                </a:solidFill>
              </a:rPr>
              <a:pPr/>
              <a:t>59</a:t>
            </a:fld>
            <a:endParaRPr lang="en-US" altLang="en-US">
              <a:solidFill>
                <a:prstClr val="black"/>
              </a:solidFill>
            </a:endParaRPr>
          </a:p>
        </p:txBody>
      </p:sp>
      <p:sp>
        <p:nvSpPr>
          <p:cNvPr id="54275" name="Rectangle 2"/>
          <p:cNvSpPr>
            <a:spLocks noGrp="1" noRot="1" noChangeAspect="1" noChangeArrowheads="1" noTextEdit="1"/>
          </p:cNvSpPr>
          <p:nvPr>
            <p:ph type="sldImg"/>
          </p:nvPr>
        </p:nvSpPr>
        <p:spPr>
          <a:xfrm>
            <a:off x="685800" y="685800"/>
            <a:ext cx="5486400" cy="342900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cs typeface="Arial" pitchFamily="34" charset="0"/>
              </a:rPr>
              <a:t>“This unromantic pool supplies the inhabitants and their cattle with water.  Every village in this region has one or more such open pools, but in very dry seasons they entirely fail, a calamity to which there is frequent allusion in the Bible. . . . The Jews of all this region in ancient times must have been supplied with water in the same way.   Natural fountains are very rare, nor can wells be dug with success.  The ancient inhabitants, however, depended greatly upon cisterns, and there are countless numbers of them about the old sites.  But the water, even in cisterns, is filthy, unless great care is taken to keep them clean” (Thomson 1882: 558).</a:t>
            </a:r>
          </a:p>
          <a:p>
            <a:pPr eaLnBrk="1" hangingPunct="1"/>
            <a:endParaRPr lang="en-US" altLang="zh-TW" smtClean="0">
              <a:cs typeface="Arial" pitchFamily="34" charset="0"/>
            </a:endParaRPr>
          </a:p>
          <a:p>
            <a:pPr eaLnBrk="1" hangingPunct="1"/>
            <a:r>
              <a:rPr lang="en-US" altLang="en-US" smtClean="0">
                <a:cs typeface="Arial" pitchFamily="34" charset="0"/>
              </a:rPr>
              <a:t>Date of photograph: between 1910 and 1920 </a:t>
            </a:r>
            <a:endParaRPr lang="en-US" altLang="zh-TW" smtClean="0">
              <a:cs typeface="Arial" pitchFamily="34" charset="0"/>
            </a:endParaRPr>
          </a:p>
          <a:p>
            <a:pPr eaLnBrk="1" hangingPunct="1"/>
            <a:endParaRPr lang="en-US" altLang="zh-TW" smtClean="0">
              <a:cs typeface="Arial" pitchFamily="34" charset="0"/>
            </a:endParaRPr>
          </a:p>
          <a:p>
            <a:pPr eaLnBrk="1" hangingPunct="1"/>
            <a:r>
              <a:rPr lang="en-US" altLang="en-US" smtClean="0">
                <a:cs typeface="Arial" pitchFamily="34" charset="0"/>
              </a:rPr>
              <a:t>mat00993</a:t>
            </a:r>
          </a:p>
          <a:p>
            <a:pPr eaLnBrk="1" hangingPunct="1"/>
            <a:endParaRPr lang="en-US" altLang="en-US" smtClean="0">
              <a:cs typeface="Arial" pitchFamily="34" charset="0"/>
            </a:endParaRPr>
          </a:p>
          <a:p>
            <a:pPr eaLnBrk="1" hangingPunct="1"/>
            <a:endParaRPr lang="en-US" altLang="en-US" sz="2400" smtClean="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60</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xfrm>
            <a:off x="685800" y="685800"/>
            <a:ext cx="5486400" cy="3429000"/>
          </a:xfrm>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solidFill>
                  <a:srgbClr val="000000"/>
                </a:solidFill>
              </a:rPr>
              <a:t>Khirbet </a:t>
            </a:r>
            <a:r>
              <a:rPr lang="en-US" b="1" dirty="0" err="1" smtClean="0">
                <a:solidFill>
                  <a:srgbClr val="000000"/>
                </a:solidFill>
              </a:rPr>
              <a:t>Rabud</a:t>
            </a:r>
            <a:endParaRPr lang="en-US" b="1" dirty="0" smtClean="0">
              <a:solidFill>
                <a:srgbClr val="000000"/>
              </a:solidFill>
            </a:endParaRPr>
          </a:p>
          <a:p>
            <a:pPr>
              <a:spcBef>
                <a:spcPct val="0"/>
              </a:spcBef>
            </a:pPr>
            <a:r>
              <a:rPr lang="en-US" dirty="0" smtClean="0">
                <a:solidFill>
                  <a:srgbClr val="000000"/>
                </a:solidFill>
              </a:rPr>
              <a:t>Khirbet </a:t>
            </a:r>
            <a:r>
              <a:rPr lang="en-US" dirty="0" err="1" smtClean="0">
                <a:solidFill>
                  <a:srgbClr val="000000"/>
                </a:solidFill>
              </a:rPr>
              <a:t>Rabud</a:t>
            </a:r>
            <a:r>
              <a:rPr lang="en-US" dirty="0" smtClean="0">
                <a:solidFill>
                  <a:srgbClr val="000000"/>
                </a:solidFill>
              </a:rPr>
              <a:t> is identified by scholars as the biblical city of </a:t>
            </a:r>
            <a:r>
              <a:rPr lang="en-US" dirty="0" err="1" smtClean="0">
                <a:solidFill>
                  <a:srgbClr val="000000"/>
                </a:solidFill>
              </a:rPr>
              <a:t>Debir</a:t>
            </a:r>
            <a:r>
              <a:rPr lang="en-US" dirty="0" smtClean="0">
                <a:solidFill>
                  <a:srgbClr val="000000"/>
                </a:solidFill>
              </a:rPr>
              <a:t>. Originally W. F. Albright located </a:t>
            </a:r>
            <a:r>
              <a:rPr lang="en-US" dirty="0" err="1" smtClean="0">
                <a:solidFill>
                  <a:srgbClr val="000000"/>
                </a:solidFill>
              </a:rPr>
              <a:t>Debir</a:t>
            </a:r>
            <a:r>
              <a:rPr lang="en-US" dirty="0" smtClean="0">
                <a:solidFill>
                  <a:srgbClr val="000000"/>
                </a:solidFill>
              </a:rPr>
              <a:t> at Tell </a:t>
            </a:r>
            <a:r>
              <a:rPr lang="en-US" dirty="0" err="1" smtClean="0">
                <a:solidFill>
                  <a:srgbClr val="000000"/>
                </a:solidFill>
              </a:rPr>
              <a:t>Beit</a:t>
            </a:r>
            <a:r>
              <a:rPr lang="en-US" dirty="0" smtClean="0">
                <a:solidFill>
                  <a:srgbClr val="000000"/>
                </a:solidFill>
              </a:rPr>
              <a:t> </a:t>
            </a:r>
            <a:r>
              <a:rPr lang="en-US" dirty="0" err="1" smtClean="0">
                <a:solidFill>
                  <a:srgbClr val="000000"/>
                </a:solidFill>
              </a:rPr>
              <a:t>Mirsim</a:t>
            </a:r>
            <a:r>
              <a:rPr lang="en-US" dirty="0" smtClean="0">
                <a:solidFill>
                  <a:srgbClr val="000000"/>
                </a:solidFill>
              </a:rPr>
              <a:t>, but since then most scholars have rejected that identification. Moshe </a:t>
            </a:r>
            <a:r>
              <a:rPr lang="en-US" dirty="0" err="1" smtClean="0">
                <a:solidFill>
                  <a:srgbClr val="000000"/>
                </a:solidFill>
              </a:rPr>
              <a:t>Kochavi’s</a:t>
            </a:r>
            <a:r>
              <a:rPr lang="en-US" dirty="0" smtClean="0">
                <a:solidFill>
                  <a:srgbClr val="000000"/>
                </a:solidFill>
              </a:rPr>
              <a:t> excavations of Khirbet </a:t>
            </a:r>
            <a:r>
              <a:rPr lang="en-US" dirty="0" err="1" smtClean="0">
                <a:solidFill>
                  <a:srgbClr val="000000"/>
                </a:solidFill>
              </a:rPr>
              <a:t>Rabud</a:t>
            </a:r>
            <a:r>
              <a:rPr lang="en-US" dirty="0" smtClean="0">
                <a:solidFill>
                  <a:srgbClr val="000000"/>
                </a:solidFill>
              </a:rPr>
              <a:t> have revealed a history of settlement which matches that suggested in the Bible. Furthermore, “the combination of cisterns with 2 nearby wells complies with the description of the site in the biblical narrative (cf. Josh 15:17–19 = </a:t>
            </a:r>
            <a:r>
              <a:rPr lang="en-US" dirty="0" err="1" smtClean="0">
                <a:solidFill>
                  <a:srgbClr val="000000"/>
                </a:solidFill>
              </a:rPr>
              <a:t>Judg</a:t>
            </a:r>
            <a:r>
              <a:rPr lang="en-US" dirty="0" smtClean="0">
                <a:solidFill>
                  <a:srgbClr val="000000"/>
                </a:solidFill>
              </a:rPr>
              <a:t> 1:13–15)” (</a:t>
            </a:r>
            <a:r>
              <a:rPr lang="en-US" dirty="0" err="1" smtClean="0">
                <a:solidFill>
                  <a:srgbClr val="000000"/>
                </a:solidFill>
              </a:rPr>
              <a:t>Herion</a:t>
            </a:r>
            <a:r>
              <a:rPr lang="en-US" dirty="0" smtClean="0">
                <a:solidFill>
                  <a:srgbClr val="000000"/>
                </a:solidFill>
              </a:rPr>
              <a:t> and Manor 1992: 112).</a:t>
            </a:r>
          </a:p>
          <a:p>
            <a:pPr>
              <a:spcBef>
                <a:spcPct val="0"/>
              </a:spcBef>
            </a:pPr>
            <a:endParaRPr lang="en-US" dirty="0" smtClean="0">
              <a:solidFill>
                <a:srgbClr val="000000"/>
              </a:solidFill>
            </a:endParaRPr>
          </a:p>
          <a:p>
            <a:pPr>
              <a:spcBef>
                <a:spcPct val="0"/>
              </a:spcBef>
            </a:pPr>
            <a:r>
              <a:rPr lang="en-US" dirty="0" smtClean="0">
                <a:solidFill>
                  <a:srgbClr val="000000"/>
                </a:solidFill>
              </a:rPr>
              <a:t>tb030407783</a:t>
            </a:r>
          </a:p>
        </p:txBody>
      </p:sp>
      <p:sp>
        <p:nvSpPr>
          <p:cNvPr id="144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326394-5733-4932-AC7F-F5AB4FE0E60B}" type="slidenum">
              <a:rPr lang="en-US">
                <a:solidFill>
                  <a:prstClr val="black"/>
                </a:solidFill>
              </a:rPr>
              <a:pPr/>
              <a:t>61</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bb00010020</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B141F17-FA56-4A99-8D88-E36A3119787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837014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xfrm>
            <a:off x="685800" y="685800"/>
            <a:ext cx="5486400" cy="3429000"/>
          </a:xfrm>
          <a:noFill/>
          <a:ln>
            <a:solidFill>
              <a:srgbClr val="000000"/>
            </a:solidFill>
            <a:miter lim="800000"/>
            <a:headEnd/>
            <a:tailEnd/>
          </a:ln>
        </p:spPr>
      </p:sp>
      <p:sp>
        <p:nvSpPr>
          <p:cNvPr id="156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solidFill>
                  <a:srgbClr val="000000"/>
                </a:solidFill>
              </a:rPr>
              <a:t>Judges 1:13–15 (ESV) — 13 And </a:t>
            </a:r>
            <a:r>
              <a:rPr lang="en-US" dirty="0" err="1" smtClean="0">
                <a:solidFill>
                  <a:srgbClr val="000000"/>
                </a:solidFill>
              </a:rPr>
              <a:t>Othniel</a:t>
            </a:r>
            <a:r>
              <a:rPr lang="en-US" dirty="0" smtClean="0">
                <a:solidFill>
                  <a:srgbClr val="000000"/>
                </a:solidFill>
              </a:rPr>
              <a:t> the son of </a:t>
            </a:r>
            <a:r>
              <a:rPr lang="en-US" dirty="0" err="1" smtClean="0">
                <a:solidFill>
                  <a:srgbClr val="000000"/>
                </a:solidFill>
              </a:rPr>
              <a:t>Kenaz</a:t>
            </a:r>
            <a:r>
              <a:rPr lang="en-US" dirty="0" smtClean="0">
                <a:solidFill>
                  <a:srgbClr val="000000"/>
                </a:solidFill>
              </a:rPr>
              <a:t>, Caleb’s younger brother, captured it. And he gave him </a:t>
            </a:r>
            <a:r>
              <a:rPr lang="en-US" dirty="0" err="1" smtClean="0">
                <a:solidFill>
                  <a:srgbClr val="000000"/>
                </a:solidFill>
              </a:rPr>
              <a:t>Achsah</a:t>
            </a:r>
            <a:r>
              <a:rPr lang="en-US" dirty="0" smtClean="0">
                <a:solidFill>
                  <a:srgbClr val="000000"/>
                </a:solidFill>
              </a:rPr>
              <a:t> his daughter for a wife. 14 When she came to him, she urged him to ask her father for a field. And she dismounted from her donkey, and Caleb said to her, “What do you want?” 15 She said to him, “Give me a blessing. Since you have set me in the land of the </a:t>
            </a:r>
            <a:r>
              <a:rPr lang="en-US" dirty="0" err="1" smtClean="0">
                <a:solidFill>
                  <a:srgbClr val="000000"/>
                </a:solidFill>
              </a:rPr>
              <a:t>Negeb</a:t>
            </a:r>
            <a:r>
              <a:rPr lang="en-US" dirty="0" smtClean="0">
                <a:solidFill>
                  <a:srgbClr val="000000"/>
                </a:solidFill>
              </a:rPr>
              <a:t>, give me also springs of water.” </a:t>
            </a:r>
            <a:r>
              <a:rPr lang="en-US" b="1" dirty="0" smtClean="0">
                <a:solidFill>
                  <a:srgbClr val="000000"/>
                </a:solidFill>
              </a:rPr>
              <a:t>And Caleb gave her the upper springs and the lower springs</a:t>
            </a:r>
            <a:r>
              <a:rPr lang="en-US" dirty="0" smtClean="0">
                <a:solidFill>
                  <a:srgbClr val="000000"/>
                </a:solidFill>
              </a:rPr>
              <a:t>. </a:t>
            </a:r>
          </a:p>
          <a:p>
            <a:pPr>
              <a:spcBef>
                <a:spcPct val="0"/>
              </a:spcBef>
            </a:pPr>
            <a:endParaRPr lang="en-US" dirty="0" smtClean="0">
              <a:solidFill>
                <a:srgbClr val="000000"/>
              </a:solidFill>
            </a:endParaRPr>
          </a:p>
          <a:p>
            <a:pPr>
              <a:spcBef>
                <a:spcPct val="0"/>
              </a:spcBef>
            </a:pPr>
            <a:r>
              <a:rPr lang="en-US" dirty="0" smtClean="0">
                <a:solidFill>
                  <a:srgbClr val="000000"/>
                </a:solidFill>
              </a:rPr>
              <a:t>tb022407398</a:t>
            </a:r>
          </a:p>
        </p:txBody>
      </p:sp>
      <p:sp>
        <p:nvSpPr>
          <p:cNvPr id="156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564433-CA2E-47BA-B111-45FF88D45E05}" type="slidenum">
              <a:rPr lang="en-US">
                <a:solidFill>
                  <a:prstClr val="black"/>
                </a:solidFill>
              </a:rPr>
              <a:pPr/>
              <a:t>62</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xfrm>
            <a:off x="685800" y="685800"/>
            <a:ext cx="5486400" cy="3429000"/>
          </a:xfrm>
          <a:ln/>
        </p:spPr>
      </p:sp>
      <p:sp>
        <p:nvSpPr>
          <p:cNvPr id="19458" name="Notes Placeholder 2"/>
          <p:cNvSpPr>
            <a:spLocks noGrp="1"/>
          </p:cNvSpPr>
          <p:nvPr>
            <p:ph type="body" idx="1"/>
          </p:nvPr>
        </p:nvSpPr>
        <p:spPr>
          <a:noFill/>
          <a:ln/>
        </p:spPr>
        <p:txBody>
          <a:bodyPr/>
          <a:lstStyle/>
          <a:p>
            <a:pPr eaLnBrk="1" hangingPunct="1"/>
            <a:r>
              <a:rPr lang="en-US" dirty="0" smtClean="0">
                <a:solidFill>
                  <a:srgbClr val="000000"/>
                </a:solidFill>
                <a:latin typeface="Times New Roman" pitchFamily="18" charset="0"/>
                <a:cs typeface="Times New Roman" pitchFamily="18" charset="0"/>
              </a:rPr>
              <a:t>tb111706185</a:t>
            </a:r>
          </a:p>
        </p:txBody>
      </p:sp>
      <p:sp>
        <p:nvSpPr>
          <p:cNvPr id="19459" name="Slide Number Placeholder 3"/>
          <p:cNvSpPr>
            <a:spLocks noGrp="1"/>
          </p:cNvSpPr>
          <p:nvPr>
            <p:ph type="sldNum" sz="quarter" idx="5"/>
          </p:nvPr>
        </p:nvSpPr>
        <p:spPr>
          <a:noFill/>
        </p:spPr>
        <p:txBody>
          <a:bodyPr/>
          <a:lstStyle/>
          <a:p>
            <a:fld id="{9AE51C14-461D-4EEB-A507-407F575DE894}" type="slidenum">
              <a:rPr lang="en-US" smtClean="0">
                <a:solidFill>
                  <a:prstClr val="black"/>
                </a:solidFill>
                <a:latin typeface="Times New Roman" pitchFamily="18" charset="0"/>
              </a:rPr>
              <a:pPr/>
              <a:t>63</a:t>
            </a:fld>
            <a:endParaRPr lang="en-US" smtClean="0">
              <a:solidFill>
                <a:prstClr val="black"/>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xfrm>
            <a:off x="685800" y="685800"/>
            <a:ext cx="5486400" cy="3429000"/>
          </a:xfrm>
          <a:ln/>
        </p:spPr>
      </p:sp>
      <p:sp>
        <p:nvSpPr>
          <p:cNvPr id="45058" name="Notes Placeholder 2"/>
          <p:cNvSpPr>
            <a:spLocks noGrp="1"/>
          </p:cNvSpPr>
          <p:nvPr>
            <p:ph type="body" idx="1"/>
          </p:nvPr>
        </p:nvSpPr>
        <p:spPr>
          <a:noFill/>
          <a:ln/>
        </p:spPr>
        <p:txBody>
          <a:bodyPr/>
          <a:lstStyle/>
          <a:p>
            <a:pPr marL="228600" indent="-228600" eaLnBrk="1" hangingPunct="1">
              <a:lnSpc>
                <a:spcPct val="80000"/>
              </a:lnSpc>
            </a:pPr>
            <a:r>
              <a:rPr lang="en-US" sz="900" b="1" dirty="0" smtClean="0">
                <a:ea typeface="ＭＳ Ｐゴシック" pitchFamily="34" charset="-128"/>
              </a:rPr>
              <a:t>The Miracle of the Sun Standing Still</a:t>
            </a:r>
          </a:p>
          <a:p>
            <a:pPr marL="228600" indent="-228600" eaLnBrk="1" hangingPunct="1">
              <a:lnSpc>
                <a:spcPct val="80000"/>
              </a:lnSpc>
              <a:buFontTx/>
              <a:buAutoNum type="arabicPeriod"/>
            </a:pPr>
            <a:r>
              <a:rPr lang="en-US" sz="900" dirty="0" smtClean="0">
                <a:ea typeface="ＭＳ Ｐゴシック" pitchFamily="34" charset="-128"/>
              </a:rPr>
              <a:t> </a:t>
            </a:r>
            <a:r>
              <a:rPr lang="en-US" sz="900" b="1" dirty="0" smtClean="0">
                <a:ea typeface="ＭＳ Ｐゴシック" pitchFamily="34" charset="-128"/>
              </a:rPr>
              <a:t>The Narrative</a:t>
            </a:r>
            <a:r>
              <a:rPr lang="en-US" sz="900" dirty="0" smtClean="0">
                <a:ea typeface="ＭＳ Ｐゴシック" pitchFamily="34" charset="-128"/>
              </a:rPr>
              <a:t>: At about 10 o’clock in the morning, a couple of weeks after the Passover, the sun stood still over Gibeon and the moon over Aijalon. “On the day that the LORD gave the Amorites over to Israel, Joshua said to the LORD in the presence of Israel: ‘O sun, stand still over Gibeon, O moon, over the Valley of Aijalon.’ So, that day only, the sun stood still, and the moon stopped, until the nation had avenged itself on its enemies, as it is written in the Book of </a:t>
            </a:r>
            <a:r>
              <a:rPr lang="en-US" sz="900" dirty="0" err="1" smtClean="0">
                <a:ea typeface="ＭＳ Ｐゴシック" pitchFamily="34" charset="-128"/>
              </a:rPr>
              <a:t>Jashar</a:t>
            </a:r>
            <a:r>
              <a:rPr lang="en-US" sz="900" dirty="0" smtClean="0">
                <a:ea typeface="ＭＳ Ｐゴシック" pitchFamily="34" charset="-128"/>
              </a:rPr>
              <a:t>. The sun stopped in the middle of the sky and delayed going down about a full day. There has never been a day like it before or since, a day when the LORD listened to a man. Surely the LORD was fighting for Israel!” (Josh 10:12-14, NIV). </a:t>
            </a:r>
          </a:p>
          <a:p>
            <a:pPr marL="228600" indent="-228600" eaLnBrk="1" hangingPunct="1">
              <a:lnSpc>
                <a:spcPct val="80000"/>
              </a:lnSpc>
              <a:buFontTx/>
              <a:buAutoNum type="arabicPeriod"/>
            </a:pPr>
            <a:r>
              <a:rPr lang="en-US" sz="900" dirty="0" smtClean="0">
                <a:ea typeface="ＭＳ Ｐゴシック" pitchFamily="34" charset="-128"/>
              </a:rPr>
              <a:t> </a:t>
            </a:r>
            <a:r>
              <a:rPr lang="en-US" sz="900" b="1" dirty="0" smtClean="0">
                <a:ea typeface="ＭＳ Ｐゴシック" pitchFamily="34" charset="-128"/>
              </a:rPr>
              <a:t>Conservative explanations </a:t>
            </a:r>
            <a:r>
              <a:rPr lang="en-US" sz="900" dirty="0" smtClean="0">
                <a:ea typeface="ＭＳ Ｐゴシック" pitchFamily="34" charset="-128"/>
              </a:rPr>
              <a:t>(Miller 1998).</a:t>
            </a:r>
          </a:p>
          <a:p>
            <a:pPr marL="685800" lvl="1" indent="-228600" eaLnBrk="1" hangingPunct="1">
              <a:lnSpc>
                <a:spcPct val="80000"/>
              </a:lnSpc>
              <a:buFontTx/>
              <a:buAutoNum type="alphaLcPeriod"/>
            </a:pPr>
            <a:r>
              <a:rPr lang="en-US" sz="900" dirty="0" smtClean="0">
                <a:ea typeface="ＭＳ Ｐゴシック" pitchFamily="34" charset="-128"/>
              </a:rPr>
              <a:t>An extension of daylight hours (allowing the battle to continue) [</a:t>
            </a:r>
            <a:r>
              <a:rPr lang="en-US" sz="900" dirty="0" err="1" smtClean="0">
                <a:ea typeface="ＭＳ Ｐゴシック" pitchFamily="34" charset="-128"/>
              </a:rPr>
              <a:t>Woudstra</a:t>
            </a:r>
            <a:r>
              <a:rPr lang="en-US" sz="900" dirty="0" smtClean="0">
                <a:ea typeface="ＭＳ Ｐゴシック" pitchFamily="34" charset="-128"/>
              </a:rPr>
              <a:t>].</a:t>
            </a:r>
          </a:p>
          <a:p>
            <a:pPr marL="685800" lvl="1" indent="-228600" eaLnBrk="1" hangingPunct="1">
              <a:lnSpc>
                <a:spcPct val="80000"/>
              </a:lnSpc>
              <a:buFontTx/>
              <a:buAutoNum type="alphaLcPeriod"/>
            </a:pPr>
            <a:r>
              <a:rPr lang="en-US" sz="900" dirty="0" smtClean="0">
                <a:ea typeface="ＭＳ Ｐゴシック" pitchFamily="34" charset="-128"/>
              </a:rPr>
              <a:t>A subjective 'extension' of daylight hours (more a miracle of 'efficiency' than 'nature') [possible conclusion of Keil and Delitzsch]</a:t>
            </a:r>
          </a:p>
          <a:p>
            <a:pPr marL="685800" lvl="1" indent="-228600" eaLnBrk="1" hangingPunct="1">
              <a:lnSpc>
                <a:spcPct val="80000"/>
              </a:lnSpc>
              <a:buFontTx/>
              <a:buAutoNum type="alphaLcPeriod"/>
            </a:pPr>
            <a:r>
              <a:rPr lang="en-US" sz="900" dirty="0" smtClean="0">
                <a:ea typeface="ＭＳ Ｐゴシック" pitchFamily="34" charset="-128"/>
              </a:rPr>
              <a:t>Semi-darkness during the day due to miraculous hailstorms and cloud covering (maximizing confusion, reducing heat, and divine deliverance) [</a:t>
            </a:r>
            <a:r>
              <a:rPr lang="en-US" sz="900" dirty="0" err="1" smtClean="0">
                <a:ea typeface="ＭＳ Ｐゴシック" pitchFamily="34" charset="-128"/>
              </a:rPr>
              <a:t>Madvig</a:t>
            </a:r>
            <a:r>
              <a:rPr lang="en-US" sz="900" dirty="0" smtClean="0">
                <a:ea typeface="ＭＳ Ｐゴシック" pitchFamily="34" charset="-128"/>
              </a:rPr>
              <a:t>].</a:t>
            </a:r>
          </a:p>
          <a:p>
            <a:pPr marL="685800" lvl="1" indent="-228600" eaLnBrk="1" hangingPunct="1">
              <a:lnSpc>
                <a:spcPct val="80000"/>
              </a:lnSpc>
              <a:buFontTx/>
              <a:buAutoNum type="alphaLcPeriod"/>
            </a:pPr>
            <a:r>
              <a:rPr lang="en-US" sz="900" dirty="0" smtClean="0">
                <a:ea typeface="ＭＳ Ｐゴシック" pitchFamily="34" charset="-128"/>
              </a:rPr>
              <a:t>Providential battle play-out (the sun always being in the opponents' eyes due to the slope of the enemy's descent) [Gordon].</a:t>
            </a:r>
          </a:p>
          <a:p>
            <a:pPr marL="685800" lvl="1" indent="-228600" eaLnBrk="1" hangingPunct="1">
              <a:lnSpc>
                <a:spcPct val="80000"/>
              </a:lnSpc>
              <a:buFontTx/>
              <a:buAutoNum type="alphaLcPeriod"/>
            </a:pPr>
            <a:r>
              <a:rPr lang="en-US" sz="900" dirty="0" smtClean="0">
                <a:ea typeface="ＭＳ Ｐゴシック" pitchFamily="34" charset="-128"/>
              </a:rPr>
              <a:t>An eclipse (as an omen, based on ANE usage of the verbs) [R.D. Wilson, Holliday].</a:t>
            </a:r>
          </a:p>
          <a:p>
            <a:pPr marL="228600" indent="-228600" eaLnBrk="1" hangingPunct="1">
              <a:lnSpc>
                <a:spcPct val="80000"/>
              </a:lnSpc>
              <a:buFontTx/>
              <a:buAutoNum type="arabicPeriod"/>
            </a:pPr>
            <a:r>
              <a:rPr lang="en-US" sz="900" b="1" dirty="0" smtClean="0">
                <a:ea typeface="ＭＳ Ｐゴシック" pitchFamily="34" charset="-128"/>
              </a:rPr>
              <a:t>Difficulties in explanations </a:t>
            </a:r>
            <a:r>
              <a:rPr lang="en-US" sz="900" dirty="0" smtClean="0">
                <a:ea typeface="ＭＳ Ｐゴシック" pitchFamily="34" charset="-128"/>
              </a:rPr>
              <a:t>(Miller 1998).</a:t>
            </a:r>
            <a:r>
              <a:rPr lang="en-US" sz="900" b="1" dirty="0" smtClean="0">
                <a:ea typeface="ＭＳ Ｐゴシック" pitchFamily="34" charset="-128"/>
              </a:rPr>
              <a:t> </a:t>
            </a:r>
            <a:br>
              <a:rPr lang="en-US" sz="900" b="1" dirty="0" smtClean="0">
                <a:ea typeface="ＭＳ Ｐゴシック" pitchFamily="34" charset="-128"/>
              </a:rPr>
            </a:br>
            <a:r>
              <a:rPr lang="en-US" sz="900" dirty="0" smtClean="0">
                <a:ea typeface="ＭＳ Ｐゴシック" pitchFamily="34" charset="-128"/>
              </a:rPr>
              <a:t>The exegetical problems stem from four main factors:</a:t>
            </a:r>
          </a:p>
          <a:p>
            <a:pPr marL="685800" lvl="1" indent="-228600" eaLnBrk="1" hangingPunct="1">
              <a:lnSpc>
                <a:spcPct val="80000"/>
              </a:lnSpc>
              <a:buFontTx/>
              <a:buAutoNum type="alphaLcPeriod"/>
            </a:pPr>
            <a:r>
              <a:rPr lang="en-US" sz="900" dirty="0" smtClean="0">
                <a:ea typeface="ＭＳ Ｐゴシック" pitchFamily="34" charset="-128"/>
              </a:rPr>
              <a:t>The mixture of poetic and narrative elements.</a:t>
            </a:r>
          </a:p>
          <a:p>
            <a:pPr marL="685800" lvl="1" indent="-228600" eaLnBrk="1" hangingPunct="1">
              <a:lnSpc>
                <a:spcPct val="80000"/>
              </a:lnSpc>
              <a:buFontTx/>
              <a:buAutoNum type="alphaLcPeriod"/>
            </a:pPr>
            <a:r>
              <a:rPr lang="en-US" sz="900" dirty="0" smtClean="0">
                <a:ea typeface="ＭＳ Ｐゴシック" pitchFamily="34" charset="-128"/>
              </a:rPr>
              <a:t>The mixture of summary statements and detailed event descriptions.</a:t>
            </a:r>
          </a:p>
          <a:p>
            <a:pPr marL="685800" lvl="1" indent="-228600" eaLnBrk="1" hangingPunct="1">
              <a:lnSpc>
                <a:spcPct val="80000"/>
              </a:lnSpc>
              <a:buFontTx/>
              <a:buAutoNum type="alphaLcPeriod"/>
            </a:pPr>
            <a:r>
              <a:rPr lang="en-US" sz="900" dirty="0" smtClean="0">
                <a:ea typeface="ＭＳ Ｐゴシック" pitchFamily="34" charset="-128"/>
              </a:rPr>
              <a:t>The ambiguity in the word choices describing the astronomical/meteorological events. </a:t>
            </a:r>
          </a:p>
          <a:p>
            <a:pPr marL="685800" lvl="1" indent="-228600" eaLnBrk="1" hangingPunct="1">
              <a:lnSpc>
                <a:spcPct val="80000"/>
              </a:lnSpc>
              <a:buFontTx/>
              <a:buAutoNum type="alphaLcPeriod"/>
            </a:pPr>
            <a:r>
              <a:rPr lang="en-US" sz="900" dirty="0" smtClean="0">
                <a:ea typeface="ＭＳ Ｐゴシック" pitchFamily="34" charset="-128"/>
              </a:rPr>
              <a:t>The historical setting and the general inability of anyone present to measure time or observe the sun.</a:t>
            </a:r>
          </a:p>
          <a:p>
            <a:pPr marL="228600" indent="-228600">
              <a:lnSpc>
                <a:spcPct val="80000"/>
              </a:lnSpc>
            </a:pPr>
            <a:endParaRPr lang="en-US" sz="900" dirty="0" smtClean="0">
              <a:ea typeface="ＭＳ Ｐゴシック" pitchFamily="34" charset="-128"/>
            </a:endParaRPr>
          </a:p>
          <a:p>
            <a:pPr marL="228600" indent="-228600">
              <a:lnSpc>
                <a:spcPct val="80000"/>
              </a:lnSpc>
            </a:pPr>
            <a:r>
              <a:rPr lang="en-US" sz="900" dirty="0" smtClean="0">
                <a:ea typeface="ＭＳ Ｐゴシック" pitchFamily="34" charset="-128"/>
              </a:rPr>
              <a:t>tbs74369303</a:t>
            </a:r>
          </a:p>
        </p:txBody>
      </p:sp>
      <p:sp>
        <p:nvSpPr>
          <p:cNvPr id="45059" name="Slide Number Placeholder 3"/>
          <p:cNvSpPr>
            <a:spLocks noGrp="1"/>
          </p:cNvSpPr>
          <p:nvPr>
            <p:ph type="sldNum" sz="quarter" idx="5"/>
          </p:nvPr>
        </p:nvSpPr>
        <p:spPr>
          <a:noFill/>
        </p:spPr>
        <p:txBody>
          <a:bodyPr/>
          <a:lstStyle/>
          <a:p>
            <a:fld id="{FDA28EC8-7F00-4BBC-9296-7CDCAC27C232}" type="slidenum">
              <a:rPr lang="en-US" smtClean="0">
                <a:solidFill>
                  <a:prstClr val="black"/>
                </a:solidFill>
                <a:latin typeface="Times New Roman" pitchFamily="18" charset="0"/>
              </a:rPr>
              <a:pPr/>
              <a:t>32</a:t>
            </a:fld>
            <a:endParaRPr lang="en-US" smtClean="0">
              <a:solidFill>
                <a:prstClr val="black"/>
              </a:solidFill>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Times New Roman" pitchFamily="18" charset="0"/>
              </a:defRPr>
            </a:lvl1pPr>
            <a:lvl2pPr marL="742950" indent="-285750" eaLnBrk="0" hangingPunct="0">
              <a:defRPr sz="2400">
                <a:solidFill>
                  <a:schemeClr val="tx1"/>
                </a:solidFill>
                <a:latin typeface="Arial" pitchFamily="34" charset="0"/>
                <a:cs typeface="Times New Roman" pitchFamily="18" charset="0"/>
              </a:defRPr>
            </a:lvl2pPr>
            <a:lvl3pPr marL="1143000" indent="-228600" eaLnBrk="0" hangingPunct="0">
              <a:defRPr sz="2400">
                <a:solidFill>
                  <a:schemeClr val="tx1"/>
                </a:solidFill>
                <a:latin typeface="Arial" pitchFamily="34" charset="0"/>
                <a:cs typeface="Times New Roman" pitchFamily="18" charset="0"/>
              </a:defRPr>
            </a:lvl3pPr>
            <a:lvl4pPr marL="1600200" indent="-228600" eaLnBrk="0" hangingPunct="0">
              <a:defRPr sz="2400">
                <a:solidFill>
                  <a:schemeClr val="tx1"/>
                </a:solidFill>
                <a:latin typeface="Arial" pitchFamily="34" charset="0"/>
                <a:cs typeface="Times New Roman" pitchFamily="18" charset="0"/>
              </a:defRPr>
            </a:lvl4pPr>
            <a:lvl5pPr marL="2057400" indent="-228600" eaLnBrk="0" hangingPunct="0">
              <a:defRPr sz="2400">
                <a:solidFill>
                  <a:schemeClr val="tx1"/>
                </a:solidFill>
                <a:latin typeface="Arial"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Arial"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Arial"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Arial"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Arial" pitchFamily="34" charset="0"/>
                <a:cs typeface="Times New Roman" pitchFamily="18" charset="0"/>
              </a:defRPr>
            </a:lvl9pPr>
          </a:lstStyle>
          <a:p>
            <a:pPr eaLnBrk="1" hangingPunct="1"/>
            <a:fld id="{E4C6011F-2015-4D5A-8455-F5064D4DC5A0}" type="slidenum">
              <a:rPr lang="en-US" altLang="en-US" sz="1200">
                <a:solidFill>
                  <a:prstClr val="black"/>
                </a:solidFill>
              </a:rPr>
              <a:pPr eaLnBrk="1" hangingPunct="1"/>
              <a:t>33</a:t>
            </a:fld>
            <a:endParaRPr lang="en-US" altLang="en-US" sz="1200">
              <a:solidFill>
                <a:prstClr val="black"/>
              </a:solidFill>
            </a:endParaRPr>
          </a:p>
        </p:txBody>
      </p:sp>
      <p:sp>
        <p:nvSpPr>
          <p:cNvPr id="28675" name="Rectangle 2"/>
          <p:cNvSpPr>
            <a:spLocks noGrp="1" noRot="1" noChangeAspect="1" noChangeArrowheads="1" noTextEdit="1"/>
          </p:cNvSpPr>
          <p:nvPr>
            <p:ph type="sldImg"/>
          </p:nvPr>
        </p:nvSpPr>
        <p:spPr>
          <a:xfrm>
            <a:off x="685800" y="685800"/>
            <a:ext cx="5486400" cy="342900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“The mountains look on the Shephelah, and the Shephelah looks on the sea,—across the Philistine Plain.  It curves round this plain from Gaza to Jaffa like an amphitheatre.  But the amphitheatre is cut by three or four great gaps, wide valleys that come right through from the foot of the Judean hills to the sea.  Between these gaps the low hills gather in clumps and in short ranges from 500 to 800 feet high, with one or two summits up to 1500.  The formation is of limestone or chalk, and very soft—therefore irregular and almost featureless, with a few prominent outposts upon the plain.  In the cross valleys there are perennial, or almost perennial, streams, with broad pebbly beds; the soil is alluvial and red, with great corn-fields”  (Smith 1909: 208). </a:t>
            </a:r>
          </a:p>
          <a:p>
            <a:pPr eaLnBrk="1" hangingPunct="1"/>
            <a:endParaRPr lang="en-US" altLang="en-US" smtClean="0"/>
          </a:p>
          <a:p>
            <a:pPr eaLnBrk="1" hangingPunct="1"/>
            <a:r>
              <a:rPr lang="en-US" altLang="en-US" smtClean="0"/>
              <a:t>“The strategic importance of these valleys can hardly be overrated, for they do not belong to the Shephelah alone.  Each of them is continued by a defile into the very heart of Judea, not far from an important city, and each of them has at its other end, on the coast, one of the five cities of the Philistines.  To realize these valleys is to understand the wars that have been fought on the western watershed of Palestine from Joshua’s time to Saladin’s” (Smith 1909: 209). </a:t>
            </a:r>
          </a:p>
          <a:p>
            <a:pPr eaLnBrk="1" hangingPunct="1"/>
            <a:endParaRPr lang="en-US" altLang="en-US" smtClean="0"/>
          </a:p>
          <a:p>
            <a:pPr eaLnBrk="1" hangingPunct="1"/>
            <a:r>
              <a:rPr lang="en-US" altLang="en-US" smtClean="0"/>
              <a:t>Date of photograph: between 1910 and 1920 </a:t>
            </a:r>
          </a:p>
          <a:p>
            <a:pPr eaLnBrk="1" hangingPunct="1"/>
            <a:endParaRPr lang="en-US" altLang="en-US" smtClean="0"/>
          </a:p>
          <a:p>
            <a:pPr eaLnBrk="1" hangingPunct="1"/>
            <a:r>
              <a:rPr lang="en-US" altLang="en-US" smtClean="0"/>
              <a:t>mat05136</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653B3E9E-28E9-49EB-B288-F3DCFD73D6EC}" type="slidenum">
              <a:rPr lang="en-US" smtClean="0">
                <a:solidFill>
                  <a:prstClr val="black"/>
                </a:solidFill>
                <a:latin typeface="Times New Roman" pitchFamily="18" charset="0"/>
              </a:rPr>
              <a:pPr/>
              <a:t>34</a:t>
            </a:fld>
            <a:endParaRPr lang="en-US" smtClean="0">
              <a:solidFill>
                <a:prstClr val="black"/>
              </a:solidFill>
              <a:latin typeface="Times New Roman" pitchFamily="18" charset="0"/>
            </a:endParaRPr>
          </a:p>
        </p:txBody>
      </p:sp>
      <p:sp>
        <p:nvSpPr>
          <p:cNvPr id="23554" name="Rectangle 2"/>
          <p:cNvSpPr>
            <a:spLocks noGrp="1" noRot="1" noChangeAspect="1" noChangeArrowheads="1" noTextEdit="1"/>
          </p:cNvSpPr>
          <p:nvPr>
            <p:ph type="sldImg"/>
          </p:nvPr>
        </p:nvSpPr>
        <p:spPr>
          <a:xfrm>
            <a:off x="685800" y="685800"/>
            <a:ext cx="5486400" cy="3429000"/>
          </a:xfrm>
          <a:ln/>
        </p:spPr>
      </p:sp>
      <p:sp>
        <p:nvSpPr>
          <p:cNvPr id="23555" name="Rectangle 3"/>
          <p:cNvSpPr>
            <a:spLocks noGrp="1" noChangeArrowheads="1"/>
          </p:cNvSpPr>
          <p:nvPr>
            <p:ph type="body" idx="1"/>
          </p:nvPr>
        </p:nvSpPr>
        <p:spPr>
          <a:noFill/>
          <a:ln/>
        </p:spPr>
        <p:txBody>
          <a:bodyPr/>
          <a:lstStyle/>
          <a:p>
            <a:pPr eaLnBrk="1" hangingPunct="1"/>
            <a:r>
              <a:rPr lang="en-US" smtClean="0">
                <a:solidFill>
                  <a:srgbClr val="000000"/>
                </a:solidFill>
                <a:latin typeface="Times New Roman" pitchFamily="18" charset="0"/>
                <a:cs typeface="Times New Roman" pitchFamily="18" charset="0"/>
              </a:rPr>
              <a:t>df010703204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FB908E36-FBFB-41D2-912E-B1DF0313CBA9}" type="slidenum">
              <a:rPr lang="en-US" smtClean="0">
                <a:solidFill>
                  <a:prstClr val="black"/>
                </a:solidFill>
                <a:latin typeface="Times New Roman" pitchFamily="18" charset="0"/>
              </a:rPr>
              <a:pPr/>
              <a:t>35</a:t>
            </a:fld>
            <a:endParaRPr lang="en-US" smtClean="0">
              <a:solidFill>
                <a:prstClr val="black"/>
              </a:solidFill>
              <a:latin typeface="Times New Roman" pitchFamily="18" charset="0"/>
            </a:endParaRPr>
          </a:p>
        </p:txBody>
      </p:sp>
      <p:sp>
        <p:nvSpPr>
          <p:cNvPr id="22530" name="Rectangle 2"/>
          <p:cNvSpPr>
            <a:spLocks noGrp="1" noRot="1" noChangeAspect="1" noChangeArrowheads="1" noTextEdit="1"/>
          </p:cNvSpPr>
          <p:nvPr>
            <p:ph type="sldImg"/>
          </p:nvPr>
        </p:nvSpPr>
        <p:spPr>
          <a:xfrm>
            <a:off x="685800" y="685800"/>
            <a:ext cx="5486400" cy="3429000"/>
          </a:xfrm>
          <a:ln/>
        </p:spPr>
      </p:sp>
      <p:sp>
        <p:nvSpPr>
          <p:cNvPr id="22531" name="Rectangle 3"/>
          <p:cNvSpPr>
            <a:spLocks noGrp="1" noChangeArrowheads="1"/>
          </p:cNvSpPr>
          <p:nvPr>
            <p:ph type="body" idx="1"/>
          </p:nvPr>
        </p:nvSpPr>
        <p:spPr>
          <a:noFill/>
          <a:ln/>
        </p:spPr>
        <p:txBody>
          <a:bodyPr/>
          <a:lstStyle/>
          <a:p>
            <a:pPr marL="190500" indent="-190500" eaLnBrk="1" hangingPunct="1"/>
            <a:r>
              <a:rPr lang="en-US" smtClean="0">
                <a:ea typeface="ＭＳ Ｐゴシック" pitchFamily="34" charset="-128"/>
              </a:rPr>
              <a:t>tb010703102</a:t>
            </a:r>
          </a:p>
          <a:p>
            <a:pPr marL="190500" indent="-190500" eaLnBrk="1" hangingPunct="1"/>
            <a:endParaRPr lang="en-US" smtClean="0">
              <a:ea typeface="ＭＳ Ｐゴシック" pitchFamily="34" charset="-128"/>
            </a:endParaRPr>
          </a:p>
          <a:p>
            <a:pPr marL="190500" indent="-190500" eaLnBrk="1" hangingPunct="1"/>
            <a:endParaRPr lang="en-US" smtClean="0">
              <a:ea typeface="ＭＳ Ｐゴシック" pitchFamily="34" charset="-128"/>
            </a:endParaRPr>
          </a:p>
          <a:p>
            <a:pPr marL="190500" indent="-190500" eaLnBrk="1" hangingPunct="1"/>
            <a:endParaRPr 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0DCDB2F6-E09A-49DB-A239-3F089304C7B2}" type="slidenum">
              <a:rPr lang="en-US" smtClean="0">
                <a:solidFill>
                  <a:prstClr val="black"/>
                </a:solidFill>
                <a:latin typeface="Times New Roman" pitchFamily="18" charset="0"/>
              </a:rPr>
              <a:pPr/>
              <a:t>36</a:t>
            </a:fld>
            <a:endParaRPr lang="en-US" smtClean="0">
              <a:solidFill>
                <a:prstClr val="black"/>
              </a:solidFill>
              <a:latin typeface="Times New Roman" pitchFamily="18" charset="0"/>
            </a:endParaRPr>
          </a:p>
        </p:txBody>
      </p:sp>
      <p:sp>
        <p:nvSpPr>
          <p:cNvPr id="31746" name="Rectangle 2"/>
          <p:cNvSpPr>
            <a:spLocks noGrp="1" noRot="1" noChangeAspect="1" noChangeArrowheads="1" noTextEdit="1"/>
          </p:cNvSpPr>
          <p:nvPr>
            <p:ph type="sldImg"/>
          </p:nvPr>
        </p:nvSpPr>
        <p:spPr>
          <a:xfrm>
            <a:off x="685800" y="685800"/>
            <a:ext cx="5486400" cy="3429000"/>
          </a:xfrm>
          <a:ln/>
        </p:spPr>
      </p:sp>
      <p:sp>
        <p:nvSpPr>
          <p:cNvPr id="31747" name="Rectangle 3"/>
          <p:cNvSpPr>
            <a:spLocks noGrp="1" noChangeArrowheads="1"/>
          </p:cNvSpPr>
          <p:nvPr>
            <p:ph type="body" idx="1"/>
          </p:nvPr>
        </p:nvSpPr>
        <p:spPr>
          <a:noFill/>
          <a:ln/>
        </p:spPr>
        <p:txBody>
          <a:bodyPr/>
          <a:lstStyle/>
          <a:p>
            <a:pPr eaLnBrk="1" hangingPunct="1"/>
            <a:r>
              <a:rPr lang="en-US" dirty="0" smtClean="0">
                <a:solidFill>
                  <a:srgbClr val="000000"/>
                </a:solidFill>
                <a:latin typeface="Times New Roman" pitchFamily="18" charset="0"/>
                <a:cs typeface="Times New Roman" pitchFamily="18" charset="0"/>
              </a:rPr>
              <a:t>tb012503207</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xfrm>
            <a:off x="685800" y="685800"/>
            <a:ext cx="5486400" cy="3429000"/>
          </a:xfrm>
          <a:ln/>
        </p:spPr>
      </p:sp>
      <p:sp>
        <p:nvSpPr>
          <p:cNvPr id="164866" name="Notes Placeholder 2"/>
          <p:cNvSpPr>
            <a:spLocks noGrp="1"/>
          </p:cNvSpPr>
          <p:nvPr>
            <p:ph type="body" idx="1"/>
          </p:nvPr>
        </p:nvSpPr>
        <p:spPr>
          <a:noFill/>
          <a:ln/>
        </p:spPr>
        <p:txBody>
          <a:bodyPr/>
          <a:lstStyle/>
          <a:p>
            <a:pPr eaLnBrk="1" hangingPunct="1"/>
            <a:r>
              <a:rPr lang="en-US" dirty="0" smtClean="0">
                <a:solidFill>
                  <a:srgbClr val="000000"/>
                </a:solidFill>
                <a:latin typeface="Times New Roman" pitchFamily="18" charset="0"/>
                <a:ea typeface="ＭＳ Ｐゴシック" pitchFamily="34" charset="-128"/>
                <a:cs typeface="Times New Roman" pitchFamily="18" charset="0"/>
              </a:rPr>
              <a:t>The Arab village of el-Qom sits on the ruins of an Iron Age site, identified by David Dorsey as the biblical city of </a:t>
            </a:r>
            <a:r>
              <a:rPr lang="en-US" dirty="0" err="1" smtClean="0">
                <a:solidFill>
                  <a:srgbClr val="000000"/>
                </a:solidFill>
                <a:latin typeface="Times New Roman" pitchFamily="18" charset="0"/>
                <a:ea typeface="ＭＳ Ｐゴシック" pitchFamily="34" charset="-128"/>
                <a:cs typeface="Times New Roman" pitchFamily="18" charset="0"/>
              </a:rPr>
              <a:t>Makkedah</a:t>
            </a:r>
            <a:r>
              <a:rPr lang="en-US" dirty="0" smtClean="0">
                <a:solidFill>
                  <a:srgbClr val="000000"/>
                </a:solidFill>
                <a:latin typeface="Times New Roman" pitchFamily="18" charset="0"/>
                <a:ea typeface="ＭＳ Ｐゴシック" pitchFamily="34" charset="-128"/>
                <a:cs typeface="Times New Roman" pitchFamily="18" charset="0"/>
              </a:rPr>
              <a:t> (Dorsey 1980). The site is located 6.5 miles (10.5 km) east of Lachish and 6 miles (10 km) south of Keilah.</a:t>
            </a:r>
          </a:p>
          <a:p>
            <a:pPr eaLnBrk="1" hangingPunct="1"/>
            <a:endParaRPr lang="en-US" dirty="0" smtClean="0">
              <a:solidFill>
                <a:srgbClr val="000000"/>
              </a:solidFill>
              <a:latin typeface="Times New Roman" pitchFamily="18" charset="0"/>
              <a:ea typeface="ＭＳ Ｐゴシック" pitchFamily="34" charset="-128"/>
              <a:cs typeface="Times New Roman" pitchFamily="18" charset="0"/>
            </a:endParaRPr>
          </a:p>
          <a:p>
            <a:pPr eaLnBrk="1" hangingPunct="1"/>
            <a:r>
              <a:rPr lang="en-US" dirty="0" smtClean="0">
                <a:solidFill>
                  <a:srgbClr val="000000"/>
                </a:solidFill>
                <a:latin typeface="Times New Roman" pitchFamily="18" charset="0"/>
                <a:ea typeface="ＭＳ Ｐゴシック" pitchFamily="34" charset="-128"/>
                <a:cs typeface="Times New Roman" pitchFamily="18" charset="0"/>
              </a:rPr>
              <a:t>tb030407770</a:t>
            </a:r>
          </a:p>
        </p:txBody>
      </p:sp>
      <p:sp>
        <p:nvSpPr>
          <p:cNvPr id="164867" name="Slide Number Placeholder 3"/>
          <p:cNvSpPr>
            <a:spLocks noGrp="1"/>
          </p:cNvSpPr>
          <p:nvPr>
            <p:ph type="sldNum" sz="quarter" idx="5"/>
          </p:nvPr>
        </p:nvSpPr>
        <p:spPr>
          <a:noFill/>
        </p:spPr>
        <p:txBody>
          <a:bodyPr/>
          <a:lstStyle/>
          <a:p>
            <a:fld id="{9AB2B224-4A84-486E-B7C3-A562EC163574}" type="slidenum">
              <a:rPr lang="en-US" smtClean="0">
                <a:solidFill>
                  <a:prstClr val="black"/>
                </a:solidFill>
                <a:latin typeface="Times New Roman" pitchFamily="18" charset="0"/>
              </a:rPr>
              <a:pPr/>
              <a:t>37</a:t>
            </a:fld>
            <a:endParaRPr lang="en-US" smtClean="0">
              <a:solidFill>
                <a:prstClr val="black"/>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2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2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4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D177FC-BCFD-4844-A8EA-3B578F98FF6E}" type="slidenum">
              <a:rPr lang="en-US"/>
              <a:pPr>
                <a:defRPr/>
              </a:pPr>
              <a:t>‹#›</a:t>
            </a:fld>
            <a:endParaRPr lang="en-US"/>
          </a:p>
        </p:txBody>
      </p:sp>
    </p:spTree>
    <p:extLst>
      <p:ext uri="{BB962C8B-B14F-4D97-AF65-F5344CB8AC3E}">
        <p14:creationId xmlns:p14="http://schemas.microsoft.com/office/powerpoint/2010/main" val="3664787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413F62-6D11-4050-907A-2AD0B50FC1AF}" type="slidenum">
              <a:rPr lang="en-US"/>
              <a:pPr>
                <a:defRPr/>
              </a:pPr>
              <a:t>‹#›</a:t>
            </a:fld>
            <a:endParaRPr lang="en-US"/>
          </a:p>
        </p:txBody>
      </p:sp>
    </p:spTree>
    <p:extLst>
      <p:ext uri="{BB962C8B-B14F-4D97-AF65-F5344CB8AC3E}">
        <p14:creationId xmlns:p14="http://schemas.microsoft.com/office/powerpoint/2010/main" val="233646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5"/>
          <p:cNvSpPr>
            <a:spLocks/>
          </p:cNvSpPr>
          <p:nvPr/>
        </p:nvSpPr>
        <p:spPr bwMode="auto">
          <a:xfrm rot="5400000">
            <a:off x="1321594" y="956195"/>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8"/>
          <p:cNvSpPr>
            <a:spLocks/>
          </p:cNvSpPr>
          <p:nvPr/>
        </p:nvSpPr>
        <p:spPr bwMode="auto">
          <a:xfrm rot="16200000" flipH="1">
            <a:off x="7452519" y="956195"/>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5"/>
          <p:cNvSpPr>
            <a:spLocks/>
          </p:cNvSpPr>
          <p:nvPr/>
        </p:nvSpPr>
        <p:spPr bwMode="auto">
          <a:xfrm>
            <a:off x="1346200" y="4039120"/>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0D785E6F-0037-4A0A-874F-2AE727F8E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214966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2107BE-C88C-4984-80A6-866D5045036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8441764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30D549-10DA-43BB-8F2C-DA822A78FC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460764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228F7E-2B8F-4698-9B5C-35E90AC662E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1026132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D4D533-5F2D-4F2A-B219-D3B002F6C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333611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A3DB7-4FC1-4650-8C20-1EFB4CA967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5969007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17BE3C-AF52-4C0F-8BD5-6B7FD08D020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184204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7EB5D3-D02C-4B7E-898B-2C306ED98D5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874417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04B11-9089-4B26-98E7-B5A0F68E5F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7540870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90D886-840C-4230-BEA5-94729CBC23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802195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34"/>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134"/>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39ACA6-A903-408E-AF89-A62A62E038D9}" type="slidenum">
              <a:rPr lang="en-US"/>
              <a:pPr>
                <a:defRPr/>
              </a:pPr>
              <a:t>‹#›</a:t>
            </a:fld>
            <a:endParaRPr lang="en-US"/>
          </a:p>
        </p:txBody>
      </p:sp>
    </p:spTree>
    <p:extLst>
      <p:ext uri="{BB962C8B-B14F-4D97-AF65-F5344CB8AC3E}">
        <p14:creationId xmlns:p14="http://schemas.microsoft.com/office/powerpoint/2010/main" val="22683002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6A91E9-6BFC-42C5-B255-A3BC31BE5C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29129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9"/>
          <p:cNvSpPr>
            <a:spLocks/>
          </p:cNvSpPr>
          <p:nvPr/>
        </p:nvSpPr>
        <p:spPr bwMode="auto">
          <a:xfrm rot="5400000">
            <a:off x="1321594" y="956188"/>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10"/>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12"/>
          <p:cNvSpPr>
            <a:spLocks/>
          </p:cNvSpPr>
          <p:nvPr/>
        </p:nvSpPr>
        <p:spPr bwMode="auto">
          <a:xfrm rot="16200000" flipH="1">
            <a:off x="7452519" y="956188"/>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6"/>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8"/>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9"/>
          <p:cNvSpPr>
            <a:spLocks/>
          </p:cNvSpPr>
          <p:nvPr/>
        </p:nvSpPr>
        <p:spPr bwMode="auto">
          <a:xfrm>
            <a:off x="1346200" y="4039113"/>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1A10891D-2EC0-4890-83F3-AEDEBF3C30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409743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D54CE0-6F47-468B-8967-59C39E0CBB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5613295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6DEF71-7AC4-49D3-998D-9070FFB446C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852773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A51B4B-E551-4780-B1F3-978E10FD04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002310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BAD120-C9BD-4ADA-AE2E-C3A78CD7748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423501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A20F16-7B5C-4695-8C91-DF71AE1D03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513215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214487-74D2-4553-8F9D-C10DDE5C2E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9192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701C1D-41D1-4228-A74C-9E2C2BA870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003939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E717EB-1303-4D8C-8BF9-A5E8C6406A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882069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759"/>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2260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013391-1C29-49F3-B392-78140EA7A9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8228447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A7243C-E555-472E-B0C3-796D50E066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202417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59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56954-72E7-4804-B53A-644EAE14D2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5901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D4D7D3-C54B-4FBD-B77B-F20726F711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7770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B5E708-AB0C-40A3-AC70-87ECB40C70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6362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FEF0EF-DF68-423C-AF2C-054C8FD36C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9221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3F528C-2652-4B6F-972A-B6CE2E38C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4672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7867B9-F0D5-4EC1-8677-52579F34B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08542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5C6C74-9FE9-4A2C-8451-5FF457981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1106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5C9118-9F63-4AD0-A820-FACBFEEC95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683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97" y="5217592"/>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70" y="5217592"/>
            <a:ext cx="1925639"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340"/>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501" y="5212294"/>
            <a:ext cx="4275139"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60" y="5224601"/>
            <a:ext cx="614363"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65"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82" y="5212294"/>
            <a:ext cx="704851"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4101" y="5218919"/>
            <a:ext cx="5645151"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26" y="5282809"/>
            <a:ext cx="590551"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13515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A10DA-C1ED-4FEF-9BFB-572C79664E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13507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9AE028-1B26-4BC8-8A8F-A8267885E1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53016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55FEED-2160-42A2-BCA9-81064180FB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55123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a:solidFill>
                <a:srgbClr val="000000"/>
              </a:solidFill>
              <a:cs typeface="Times New Roman" pitchFamily="18" charset="0"/>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a:solidFill>
                <a:srgbClr val="000000"/>
              </a:solidFill>
              <a:cs typeface="Times New Roman" pitchFamily="18" charset="0"/>
            </a:endParaRPr>
          </a:p>
        </p:txBody>
      </p:sp>
      <p:sp>
        <p:nvSpPr>
          <p:cNvPr id="6" name="Freeform 5"/>
          <p:cNvSpPr>
            <a:spLocks/>
          </p:cNvSpPr>
          <p:nvPr/>
        </p:nvSpPr>
        <p:spPr bwMode="auto">
          <a:xfrm rot="5400000">
            <a:off x="1321594" y="956139"/>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a:solidFill>
                <a:srgbClr val="000000"/>
              </a:solidFill>
              <a:cs typeface="Times New Roman" pitchFamily="18" charset="0"/>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a:solidFill>
                <a:srgbClr val="000000"/>
              </a:solidFill>
              <a:cs typeface="Times New Roman" pitchFamily="18"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a:solidFill>
                <a:srgbClr val="000000"/>
              </a:solidFill>
              <a:cs typeface="Times New Roman" pitchFamily="18" charset="0"/>
            </a:endParaRPr>
          </a:p>
        </p:txBody>
      </p:sp>
      <p:sp>
        <p:nvSpPr>
          <p:cNvPr id="9" name="Freeform 8"/>
          <p:cNvSpPr>
            <a:spLocks/>
          </p:cNvSpPr>
          <p:nvPr/>
        </p:nvSpPr>
        <p:spPr bwMode="auto">
          <a:xfrm rot="16200000" flipH="1">
            <a:off x="7452519" y="956139"/>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a:solidFill>
                <a:srgbClr val="000000"/>
              </a:solidFill>
              <a:cs typeface="Times New Roman" pitchFamily="18" charset="0"/>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a:solidFill>
                <a:srgbClr val="000000"/>
              </a:solidFill>
              <a:cs typeface="Times New Roman" pitchFamily="18"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a:solidFill>
                <a:srgbClr val="000000"/>
              </a:solidFill>
              <a:cs typeface="Times New Roman" pitchFamily="18" charset="0"/>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a:solidFill>
                <a:srgbClr val="000000"/>
              </a:solidFill>
              <a:cs typeface="Times New Roman" pitchFamily="18" charset="0"/>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a:solidFill>
                <a:srgbClr val="000000"/>
              </a:solidFill>
              <a:cs typeface="Times New Roman" pitchFamily="18"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a:solidFill>
                <a:srgbClr val="000000"/>
              </a:solidFill>
              <a:cs typeface="Times New Roman" pitchFamily="18" charset="0"/>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a:solidFill>
                <a:srgbClr val="000000"/>
              </a:solidFill>
              <a:cs typeface="Times New Roman" pitchFamily="18" charset="0"/>
            </a:endParaRPr>
          </a:p>
        </p:txBody>
      </p:sp>
      <p:sp>
        <p:nvSpPr>
          <p:cNvPr id="16" name="Freeform 15"/>
          <p:cNvSpPr>
            <a:spLocks/>
          </p:cNvSpPr>
          <p:nvPr/>
        </p:nvSpPr>
        <p:spPr bwMode="auto">
          <a:xfrm>
            <a:off x="1346200" y="4039064"/>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a:solidFill>
                <a:srgbClr val="000000"/>
              </a:solidFill>
              <a:cs typeface="Times New Roman" pitchFamily="18"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a:solidFill>
                <a:srgbClr val="000000"/>
              </a:solidFill>
              <a:cs typeface="Times New Roman" pitchFamily="18"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D1EE13C5-6D87-4A0B-9E39-CE53228BD7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7885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33D922-2ED7-448C-8568-A1F30DE57C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23452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52C212-78BB-447F-914E-28B2FB841C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66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DA74AA-435C-47C1-A3CA-566E30F786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1194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2CB4B5-6083-43CC-8588-286F6B3635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25124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E55574-7242-4F94-8C9B-5FD689BE4B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17608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0164360-7226-4E36-94F6-C127340F26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8995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4548004"/>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75EFAD-0A84-4A88-8DA1-91BA1A2532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2709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ECA44-CAA1-4D0C-90AA-60CB0258C0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2505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C87A82-DE8D-4592-9BCB-FC9788E42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2215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83D5A8-C67B-429A-875F-45B7D02124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3953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535"/>
            <a:ext cx="7772400" cy="1225021"/>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2288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4612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75456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4828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9069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55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0734544"/>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650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0136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0301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4799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19"/>
            <a:ext cx="2057400" cy="4876271"/>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29019"/>
            <a:ext cx="6019800" cy="4876271"/>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6146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60"/>
            <a:ext cx="7772400" cy="1225021"/>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9144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4924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1160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5248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188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06324074"/>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8382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424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8147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8532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2959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54"/>
            <a:ext cx="2057400" cy="4876271"/>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28954"/>
            <a:ext cx="6019800" cy="4876271"/>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7399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5"/>
          <p:cNvSpPr>
            <a:spLocks/>
          </p:cNvSpPr>
          <p:nvPr/>
        </p:nvSpPr>
        <p:spPr bwMode="auto">
          <a:xfrm rot="5400000">
            <a:off x="1321594" y="95603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8"/>
          <p:cNvSpPr>
            <a:spLocks/>
          </p:cNvSpPr>
          <p:nvPr/>
        </p:nvSpPr>
        <p:spPr bwMode="auto">
          <a:xfrm rot="16200000" flipH="1">
            <a:off x="7452519" y="95603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5"/>
          <p:cNvSpPr>
            <a:spLocks/>
          </p:cNvSpPr>
          <p:nvPr/>
        </p:nvSpPr>
        <p:spPr bwMode="auto">
          <a:xfrm>
            <a:off x="1346200" y="4038955"/>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E22461F3-7A7B-4147-9A0A-1A681C5443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81908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1DE7E8-22C4-4E15-9E3D-28A701FA38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2181816"/>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DAAB6-61AC-42DA-9D02-C6866DD77D3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9683728"/>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4CCD2C-A50B-45C7-9173-35D8C003BA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978215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706"/>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26" y="5262966"/>
            <a:ext cx="590551"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2717796303"/>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05027F-3337-45A2-92D3-2A9B234FC0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52675771"/>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EB1BC4-470B-44F0-B0C4-17FBC95583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5916248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AA1D6FF-FF0F-4C04-8EAA-F5B7F23F63D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61480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E55368-7B69-46E1-AE65-3730E48BCC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2765264"/>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72324F-BFBE-441E-A8B5-FC8A15ABA14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90754812"/>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168698-8DF0-4E5A-8D61-6992F2D2598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973580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EC59D0-1C96-4EC0-9940-E0EEC5CB94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214160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3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24B996-ACD8-45A3-8193-5AD3EE1E2C72}"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4480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24B996-ACD8-45A3-8193-5AD3EE1E2C72}"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7528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24B996-ACD8-45A3-8193-5AD3EE1E2C72}"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43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26" y="5262966"/>
            <a:ext cx="590551"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2837696"/>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24B996-ACD8-45A3-8193-5AD3EE1E2C72}"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5070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24B996-ACD8-45A3-8193-5AD3EE1E2C72}" type="datetimeFigureOut">
              <a:rPr lang="en-US" smtClean="0">
                <a:solidFill>
                  <a:prstClr val="black">
                    <a:tint val="75000"/>
                  </a:prstClr>
                </a:solidFill>
              </a:rPr>
              <a:pPr/>
              <a:t>1/28/2015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7818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24B996-ACD8-45A3-8193-5AD3EE1E2C72}" type="datetimeFigureOut">
              <a:rPr lang="en-US" smtClean="0">
                <a:solidFill>
                  <a:prstClr val="black">
                    <a:tint val="75000"/>
                  </a:prstClr>
                </a:solidFill>
              </a:rPr>
              <a:pPr/>
              <a:t>1/28/2015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3768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4B996-ACD8-45A3-8193-5AD3EE1E2C72}" type="datetimeFigureOut">
              <a:rPr lang="en-US" smtClean="0">
                <a:solidFill>
                  <a:prstClr val="black">
                    <a:tint val="75000"/>
                  </a:prstClr>
                </a:solidFill>
              </a:rPr>
              <a:pPr/>
              <a:t>1/28/2015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9361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24B996-ACD8-45A3-8193-5AD3EE1E2C72}"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4762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24B996-ACD8-45A3-8193-5AD3EE1E2C72}"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615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24B996-ACD8-45A3-8193-5AD3EE1E2C72}"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7450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24B996-ACD8-45A3-8193-5AD3EE1E2C72}"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452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04"/>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77DAF7A-E525-4114-BAC2-95CBB5ADF131}"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98A9F3B-96B0-488A-BA8D-511F8AC58B02}" type="slidenum">
              <a:rPr lang="en-US" altLang="en-US"/>
              <a:pPr/>
              <a:t>‹#›</a:t>
            </a:fld>
            <a:endParaRPr lang="en-US" altLang="en-US"/>
          </a:p>
        </p:txBody>
      </p:sp>
    </p:spTree>
    <p:extLst>
      <p:ext uri="{BB962C8B-B14F-4D97-AF65-F5344CB8AC3E}">
        <p14:creationId xmlns:p14="http://schemas.microsoft.com/office/powerpoint/2010/main" val="36276169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AFF7B762-F86D-4652-A470-CD8BCFAEE708}"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13F9897-6BBB-46B9-8B9E-0A92824188B6}" type="slidenum">
              <a:rPr lang="en-US" altLang="en-US"/>
              <a:pPr/>
              <a:t>‹#›</a:t>
            </a:fld>
            <a:endParaRPr lang="en-US" altLang="en-US"/>
          </a:p>
        </p:txBody>
      </p:sp>
    </p:spTree>
    <p:extLst>
      <p:ext uri="{BB962C8B-B14F-4D97-AF65-F5344CB8AC3E}">
        <p14:creationId xmlns:p14="http://schemas.microsoft.com/office/powerpoint/2010/main" val="3058837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4568319"/>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BDEFBAC1-685D-44E5-943E-DE29CADFE77A}"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7AE74A3-17F3-43FA-9365-54D5E996B4A2}" type="slidenum">
              <a:rPr lang="en-US" altLang="en-US"/>
              <a:pPr/>
              <a:t>‹#›</a:t>
            </a:fld>
            <a:endParaRPr lang="en-US" altLang="en-US"/>
          </a:p>
        </p:txBody>
      </p:sp>
    </p:spTree>
    <p:extLst>
      <p:ext uri="{BB962C8B-B14F-4D97-AF65-F5344CB8AC3E}">
        <p14:creationId xmlns:p14="http://schemas.microsoft.com/office/powerpoint/2010/main" val="7322377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21A5FED6-D9B1-4285-9DB5-26423F81EE54}" type="datetimeFigureOut">
              <a:rPr lang="en-US" altLang="en-US"/>
              <a:pPr/>
              <a:t>1/28/2015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E0310EC-C394-4A47-A9AA-8B5F123B65EF}" type="slidenum">
              <a:rPr lang="en-US" altLang="en-US"/>
              <a:pPr/>
              <a:t>‹#›</a:t>
            </a:fld>
            <a:endParaRPr lang="en-US" altLang="en-US"/>
          </a:p>
        </p:txBody>
      </p:sp>
    </p:spTree>
    <p:extLst>
      <p:ext uri="{BB962C8B-B14F-4D97-AF65-F5344CB8AC3E}">
        <p14:creationId xmlns:p14="http://schemas.microsoft.com/office/powerpoint/2010/main" val="12664341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D96C2732-C5D0-4DF0-9755-0141A00E78B1}" type="datetimeFigureOut">
              <a:rPr lang="en-US" altLang="en-US"/>
              <a:pPr/>
              <a:t>1/28/2015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517A78B8-306C-43B1-9839-1C7887044F02}" type="slidenum">
              <a:rPr lang="en-US" altLang="en-US"/>
              <a:pPr/>
              <a:t>‹#›</a:t>
            </a:fld>
            <a:endParaRPr lang="en-US" altLang="en-US"/>
          </a:p>
        </p:txBody>
      </p:sp>
    </p:spTree>
    <p:extLst>
      <p:ext uri="{BB962C8B-B14F-4D97-AF65-F5344CB8AC3E}">
        <p14:creationId xmlns:p14="http://schemas.microsoft.com/office/powerpoint/2010/main" val="14651928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8384B48-ACFF-437C-B502-E8585A944789}" type="datetimeFigureOut">
              <a:rPr lang="en-US" altLang="en-US"/>
              <a:pPr/>
              <a:t>1/28/2015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9FD0A1F8-C045-488D-9737-AC686DA6158E}" type="slidenum">
              <a:rPr lang="en-US" altLang="en-US"/>
              <a:pPr/>
              <a:t>‹#›</a:t>
            </a:fld>
            <a:endParaRPr lang="en-US" altLang="en-US"/>
          </a:p>
        </p:txBody>
      </p:sp>
    </p:spTree>
    <p:extLst>
      <p:ext uri="{BB962C8B-B14F-4D97-AF65-F5344CB8AC3E}">
        <p14:creationId xmlns:p14="http://schemas.microsoft.com/office/powerpoint/2010/main" val="40591188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6D1D445-52E8-4B56-85FE-D97A9A767A5D}" type="datetimeFigureOut">
              <a:rPr lang="en-US" altLang="en-US"/>
              <a:pPr/>
              <a:t>1/28/2015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32D0278F-CB1E-4739-A4F1-78B5468FCC18}" type="slidenum">
              <a:rPr lang="en-US" altLang="en-US"/>
              <a:pPr/>
              <a:t>‹#›</a:t>
            </a:fld>
            <a:endParaRPr lang="en-US" altLang="en-US"/>
          </a:p>
        </p:txBody>
      </p:sp>
    </p:spTree>
    <p:extLst>
      <p:ext uri="{BB962C8B-B14F-4D97-AF65-F5344CB8AC3E}">
        <p14:creationId xmlns:p14="http://schemas.microsoft.com/office/powerpoint/2010/main" val="38522534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22E81F25-26CC-4BF5-8AE4-47434567072F}" type="datetimeFigureOut">
              <a:rPr lang="en-US" altLang="en-US"/>
              <a:pPr/>
              <a:t>1/28/2015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D401555-A7B0-48EB-8B91-CF3216D866AF}" type="slidenum">
              <a:rPr lang="en-US" altLang="en-US"/>
              <a:pPr/>
              <a:t>‹#›</a:t>
            </a:fld>
            <a:endParaRPr lang="en-US" altLang="en-US"/>
          </a:p>
        </p:txBody>
      </p:sp>
    </p:spTree>
    <p:extLst>
      <p:ext uri="{BB962C8B-B14F-4D97-AF65-F5344CB8AC3E}">
        <p14:creationId xmlns:p14="http://schemas.microsoft.com/office/powerpoint/2010/main" val="288164540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01E966C0-E10D-4E07-9FC4-662FD3C806EF}" type="datetimeFigureOut">
              <a:rPr lang="en-US" altLang="en-US"/>
              <a:pPr/>
              <a:t>1/28/2015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7B489132-7ACB-4B4C-B8CC-92449F5520CE}" type="slidenum">
              <a:rPr lang="en-US" altLang="en-US"/>
              <a:pPr/>
              <a:t>‹#›</a:t>
            </a:fld>
            <a:endParaRPr lang="en-US" altLang="en-US"/>
          </a:p>
        </p:txBody>
      </p:sp>
    </p:spTree>
    <p:extLst>
      <p:ext uri="{BB962C8B-B14F-4D97-AF65-F5344CB8AC3E}">
        <p14:creationId xmlns:p14="http://schemas.microsoft.com/office/powerpoint/2010/main" val="6040842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E9BD562B-18DB-4970-A9B2-88E999A28700}"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202D3E9-CA91-4761-BD2E-A06D1B062A21}" type="slidenum">
              <a:rPr lang="en-US" altLang="en-US"/>
              <a:pPr/>
              <a:t>‹#›</a:t>
            </a:fld>
            <a:endParaRPr lang="en-US" altLang="en-US"/>
          </a:p>
        </p:txBody>
      </p:sp>
    </p:spTree>
    <p:extLst>
      <p:ext uri="{BB962C8B-B14F-4D97-AF65-F5344CB8AC3E}">
        <p14:creationId xmlns:p14="http://schemas.microsoft.com/office/powerpoint/2010/main" val="15815410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04"/>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904"/>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DCB86E4F-2A7A-408F-8195-06F2FD17EB85}"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5010C10-9914-4945-BC07-9F800AD943A6}" type="slidenum">
              <a:rPr lang="en-US" altLang="en-US"/>
              <a:pPr/>
              <a:t>‹#›</a:t>
            </a:fld>
            <a:endParaRPr lang="en-US" altLang="en-US"/>
          </a:p>
        </p:txBody>
      </p:sp>
    </p:spTree>
    <p:extLst>
      <p:ext uri="{BB962C8B-B14F-4D97-AF65-F5344CB8AC3E}">
        <p14:creationId xmlns:p14="http://schemas.microsoft.com/office/powerpoint/2010/main" val="2075229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90"/>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77DAF7A-E525-4114-BAC2-95CBB5ADF131}"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98A9F3B-96B0-488A-BA8D-511F8AC58B02}" type="slidenum">
              <a:rPr lang="en-US" altLang="en-US"/>
              <a:pPr/>
              <a:t>‹#›</a:t>
            </a:fld>
            <a:endParaRPr lang="en-US" altLang="en-US"/>
          </a:p>
        </p:txBody>
      </p:sp>
    </p:spTree>
    <p:extLst>
      <p:ext uri="{BB962C8B-B14F-4D97-AF65-F5344CB8AC3E}">
        <p14:creationId xmlns:p14="http://schemas.microsoft.com/office/powerpoint/2010/main" val="427174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97"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224"/>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485"/>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Slide Number Placeholder 5"/>
          <p:cNvSpPr txBox="1">
            <a:spLocks/>
          </p:cNvSpPr>
          <p:nvPr userDrawn="1"/>
        </p:nvSpPr>
        <p:spPr>
          <a:xfrm>
            <a:off x="7823200" y="5282693"/>
            <a:ext cx="590550" cy="304271"/>
          </a:xfrm>
          <a:prstGeom prst="rect">
            <a:avLst/>
          </a:prstGeom>
        </p:spPr>
        <p:txBody>
          <a:bodyPr anchor="ctr"/>
          <a:lstStyle>
            <a:lvl1pPr>
              <a:defRPr sz="1400"/>
            </a:lvl1pPr>
          </a:lstStyle>
          <a:p>
            <a:pPr algn="r" fontAlgn="auto">
              <a:spcBef>
                <a:spcPts val="0"/>
              </a:spcBef>
              <a:spcAft>
                <a:spcPts val="0"/>
              </a:spcAft>
              <a:defRPr/>
            </a:pPr>
            <a:fld id="{11617CD4-2F31-478A-B6F0-0A085CB50AEE}" type="slidenum">
              <a:rPr lang="en-US" smtClean="0">
                <a:solidFill>
                  <a:schemeClr val="tx1">
                    <a:tint val="75000"/>
                  </a:schemeClr>
                </a:solidFill>
                <a:latin typeface="+mn-lt"/>
                <a:cs typeface="+mn-cs"/>
              </a:rPr>
              <a:pPr algn="r" fontAlgn="auto">
                <a:spcBef>
                  <a:spcPts val="0"/>
                </a:spcBef>
                <a:spcAft>
                  <a:spcPts val="0"/>
                </a:spcAft>
                <a:defRPr/>
              </a:pPr>
              <a:t>‹#›</a:t>
            </a:fld>
            <a:endParaRPr lang="en-US" dirty="0">
              <a:solidFill>
                <a:schemeClr val="tx1">
                  <a:tint val="75000"/>
                </a:schemeClr>
              </a:solidFill>
              <a:latin typeface="+mn-lt"/>
              <a:cs typeface="+mn-cs"/>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02060959-1073-4DF8-821D-C1B946634B82}" type="slidenum">
              <a:rPr lang="en-US"/>
              <a:pPr>
                <a:defRPr/>
              </a:pPr>
              <a:t>‹#›</a:t>
            </a:fld>
            <a:endParaRPr lang="en-US"/>
          </a:p>
        </p:txBody>
      </p:sp>
    </p:spTree>
    <p:extLst>
      <p:ext uri="{BB962C8B-B14F-4D97-AF65-F5344CB8AC3E}">
        <p14:creationId xmlns:p14="http://schemas.microsoft.com/office/powerpoint/2010/main" val="3261088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68205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AFF7B762-F86D-4652-A470-CD8BCFAEE708}"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13F9897-6BBB-46B9-8B9E-0A92824188B6}" type="slidenum">
              <a:rPr lang="en-US" altLang="en-US"/>
              <a:pPr/>
              <a:t>‹#›</a:t>
            </a:fld>
            <a:endParaRPr lang="en-US" altLang="en-US"/>
          </a:p>
        </p:txBody>
      </p:sp>
    </p:spTree>
    <p:extLst>
      <p:ext uri="{BB962C8B-B14F-4D97-AF65-F5344CB8AC3E}">
        <p14:creationId xmlns:p14="http://schemas.microsoft.com/office/powerpoint/2010/main" val="31638839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BDEFBAC1-685D-44E5-943E-DE29CADFE77A}"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7AE74A3-17F3-43FA-9365-54D5E996B4A2}" type="slidenum">
              <a:rPr lang="en-US" altLang="en-US"/>
              <a:pPr/>
              <a:t>‹#›</a:t>
            </a:fld>
            <a:endParaRPr lang="en-US" altLang="en-US"/>
          </a:p>
        </p:txBody>
      </p:sp>
    </p:spTree>
    <p:extLst>
      <p:ext uri="{BB962C8B-B14F-4D97-AF65-F5344CB8AC3E}">
        <p14:creationId xmlns:p14="http://schemas.microsoft.com/office/powerpoint/2010/main" val="125086321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21A5FED6-D9B1-4285-9DB5-26423F81EE54}" type="datetimeFigureOut">
              <a:rPr lang="en-US" altLang="en-US"/>
              <a:pPr/>
              <a:t>1/28/2015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E0310EC-C394-4A47-A9AA-8B5F123B65EF}" type="slidenum">
              <a:rPr lang="en-US" altLang="en-US"/>
              <a:pPr/>
              <a:t>‹#›</a:t>
            </a:fld>
            <a:endParaRPr lang="en-US" altLang="en-US"/>
          </a:p>
        </p:txBody>
      </p:sp>
    </p:spTree>
    <p:extLst>
      <p:ext uri="{BB962C8B-B14F-4D97-AF65-F5344CB8AC3E}">
        <p14:creationId xmlns:p14="http://schemas.microsoft.com/office/powerpoint/2010/main" val="20797974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D96C2732-C5D0-4DF0-9755-0141A00E78B1}" type="datetimeFigureOut">
              <a:rPr lang="en-US" altLang="en-US"/>
              <a:pPr/>
              <a:t>1/28/2015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517A78B8-306C-43B1-9839-1C7887044F02}" type="slidenum">
              <a:rPr lang="en-US" altLang="en-US"/>
              <a:pPr/>
              <a:t>‹#›</a:t>
            </a:fld>
            <a:endParaRPr lang="en-US" altLang="en-US"/>
          </a:p>
        </p:txBody>
      </p:sp>
    </p:spTree>
    <p:extLst>
      <p:ext uri="{BB962C8B-B14F-4D97-AF65-F5344CB8AC3E}">
        <p14:creationId xmlns:p14="http://schemas.microsoft.com/office/powerpoint/2010/main" val="7614313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8384B48-ACFF-437C-B502-E8585A944789}" type="datetimeFigureOut">
              <a:rPr lang="en-US" altLang="en-US"/>
              <a:pPr/>
              <a:t>1/28/2015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9FD0A1F8-C045-488D-9737-AC686DA6158E}" type="slidenum">
              <a:rPr lang="en-US" altLang="en-US"/>
              <a:pPr/>
              <a:t>‹#›</a:t>
            </a:fld>
            <a:endParaRPr lang="en-US" altLang="en-US"/>
          </a:p>
        </p:txBody>
      </p:sp>
    </p:spTree>
    <p:extLst>
      <p:ext uri="{BB962C8B-B14F-4D97-AF65-F5344CB8AC3E}">
        <p14:creationId xmlns:p14="http://schemas.microsoft.com/office/powerpoint/2010/main" val="12121068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6D1D445-52E8-4B56-85FE-D97A9A767A5D}" type="datetimeFigureOut">
              <a:rPr lang="en-US" altLang="en-US"/>
              <a:pPr/>
              <a:t>1/28/2015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32D0278F-CB1E-4739-A4F1-78B5468FCC18}" type="slidenum">
              <a:rPr lang="en-US" altLang="en-US"/>
              <a:pPr/>
              <a:t>‹#›</a:t>
            </a:fld>
            <a:endParaRPr lang="en-US" altLang="en-US"/>
          </a:p>
        </p:txBody>
      </p:sp>
    </p:spTree>
    <p:extLst>
      <p:ext uri="{BB962C8B-B14F-4D97-AF65-F5344CB8AC3E}">
        <p14:creationId xmlns:p14="http://schemas.microsoft.com/office/powerpoint/2010/main" val="37192840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22E81F25-26CC-4BF5-8AE4-47434567072F}" type="datetimeFigureOut">
              <a:rPr lang="en-US" altLang="en-US"/>
              <a:pPr/>
              <a:t>1/28/2015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D401555-A7B0-48EB-8B91-CF3216D866AF}" type="slidenum">
              <a:rPr lang="en-US" altLang="en-US"/>
              <a:pPr/>
              <a:t>‹#›</a:t>
            </a:fld>
            <a:endParaRPr lang="en-US" altLang="en-US"/>
          </a:p>
        </p:txBody>
      </p:sp>
    </p:spTree>
    <p:extLst>
      <p:ext uri="{BB962C8B-B14F-4D97-AF65-F5344CB8AC3E}">
        <p14:creationId xmlns:p14="http://schemas.microsoft.com/office/powerpoint/2010/main" val="5919670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01E966C0-E10D-4E07-9FC4-662FD3C806EF}" type="datetimeFigureOut">
              <a:rPr lang="en-US" altLang="en-US"/>
              <a:pPr/>
              <a:t>1/28/2015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7B489132-7ACB-4B4C-B8CC-92449F5520CE}" type="slidenum">
              <a:rPr lang="en-US" altLang="en-US"/>
              <a:pPr/>
              <a:t>‹#›</a:t>
            </a:fld>
            <a:endParaRPr lang="en-US" altLang="en-US"/>
          </a:p>
        </p:txBody>
      </p:sp>
    </p:spTree>
    <p:extLst>
      <p:ext uri="{BB962C8B-B14F-4D97-AF65-F5344CB8AC3E}">
        <p14:creationId xmlns:p14="http://schemas.microsoft.com/office/powerpoint/2010/main" val="18761247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E9BD562B-18DB-4970-A9B2-88E999A28700}"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202D3E9-CA91-4761-BD2E-A06D1B062A21}" type="slidenum">
              <a:rPr lang="en-US" altLang="en-US"/>
              <a:pPr/>
              <a:t>‹#›</a:t>
            </a:fld>
            <a:endParaRPr lang="en-US" altLang="en-US"/>
          </a:p>
        </p:txBody>
      </p:sp>
    </p:spTree>
    <p:extLst>
      <p:ext uri="{BB962C8B-B14F-4D97-AF65-F5344CB8AC3E}">
        <p14:creationId xmlns:p14="http://schemas.microsoft.com/office/powerpoint/2010/main" val="4174568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00"/>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900"/>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DCB86E4F-2A7A-408F-8195-06F2FD17EB85}"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5010C10-9914-4945-BC07-9F800AD943A6}" type="slidenum">
              <a:rPr lang="en-US" altLang="en-US"/>
              <a:pPr/>
              <a:t>‹#›</a:t>
            </a:fld>
            <a:endParaRPr lang="en-US" altLang="en-US"/>
          </a:p>
        </p:txBody>
      </p:sp>
    </p:spTree>
    <p:extLst>
      <p:ext uri="{BB962C8B-B14F-4D97-AF65-F5344CB8AC3E}">
        <p14:creationId xmlns:p14="http://schemas.microsoft.com/office/powerpoint/2010/main" val="3726620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48499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4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5D177FC-BCFD-4844-A8EA-3B578F98FF6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48910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97"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224"/>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485"/>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693"/>
            <a:ext cx="590550" cy="304271"/>
          </a:xfrm>
          <a:prstGeom prst="rect">
            <a:avLst/>
          </a:prstGeom>
        </p:spPr>
        <p:txBody>
          <a:bodyPr anchor="ctr"/>
          <a:lstStyle>
            <a:lvl1pPr>
              <a:defRPr sz="1400"/>
            </a:lvl1pPr>
          </a:lstStyle>
          <a:p>
            <a:pPr algn="r" fontAlgn="auto">
              <a:spcBef>
                <a:spcPts val="0"/>
              </a:spcBef>
              <a:spcAft>
                <a:spcPts val="0"/>
              </a:spcAft>
              <a:defRPr/>
            </a:pPr>
            <a:fld id="{11617CD4-2F31-478A-B6F0-0A085CB50AEE}" type="slidenum">
              <a:rPr lang="en-US" smtClean="0">
                <a:solidFill>
                  <a:prstClr val="black">
                    <a:tint val="75000"/>
                  </a:prstClr>
                </a:solidFill>
                <a:latin typeface="Calibri"/>
                <a:cs typeface="+mn-cs"/>
              </a:rPr>
              <a:pPr algn="r" fontAlgn="auto">
                <a:spcBef>
                  <a:spcPts val="0"/>
                </a:spcBef>
                <a:spcAft>
                  <a:spcPts val="0"/>
                </a:spcAft>
                <a:defRPr/>
              </a:pPr>
              <a:t>‹#›</a:t>
            </a:fld>
            <a:endParaRPr lang="en-US" dirty="0">
              <a:solidFill>
                <a:prstClr val="black">
                  <a:tint val="75000"/>
                </a:prstClr>
              </a:solidFill>
              <a:latin typeface="Calibri"/>
              <a:cs typeface="+mn-cs"/>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02060959-1073-4DF8-821D-C1B946634B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18432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6AEB13-974B-4EE9-A99A-1F69864226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378985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A6E89F-FDE9-4ED5-BC12-714EFC1325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33378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CA55601-A6FD-4A1D-B57D-C837B0864E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51208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589"/>
            <a:ext cx="2133600" cy="304271"/>
          </a:xfrm>
          <a:prstGeom prst="rect">
            <a:avLst/>
          </a:prstGeom>
        </p:spPr>
        <p:txBody>
          <a:bodyPr anchor="ctr"/>
          <a:lstStyle>
            <a:lvl1pPr>
              <a:defRPr/>
            </a:lvl1pPr>
          </a:lstStyle>
          <a:p>
            <a:pPr algn="r" fontAlgn="auto">
              <a:spcBef>
                <a:spcPts val="0"/>
              </a:spcBef>
              <a:spcAft>
                <a:spcPts val="0"/>
              </a:spcAft>
              <a:defRPr/>
            </a:pPr>
            <a:fld id="{964D226F-EB28-40A5-BD4A-C33333FC2D86}" type="slidenum">
              <a:rPr lang="en-US" sz="1200" smtClean="0">
                <a:solidFill>
                  <a:prstClr val="black">
                    <a:tint val="75000"/>
                  </a:prstClr>
                </a:solidFill>
                <a:latin typeface="Calibri"/>
                <a:cs typeface="+mn-cs"/>
              </a:rPr>
              <a:pPr algn="r" fontAlgn="auto">
                <a:spcBef>
                  <a:spcPts val="0"/>
                </a:spcBef>
                <a:spcAft>
                  <a:spcPts val="0"/>
                </a:spcAft>
                <a:defRPr/>
              </a:pPr>
              <a:t>‹#›</a:t>
            </a:fld>
            <a:endParaRPr lang="en-US" sz="1200">
              <a:solidFill>
                <a:prstClr val="black">
                  <a:tint val="75000"/>
                </a:prstClr>
              </a:solidFill>
              <a:latin typeface="Calibri"/>
              <a:cs typeface="+mn-cs"/>
            </a:endParaRPr>
          </a:p>
        </p:txBody>
      </p:sp>
      <p:sp>
        <p:nvSpPr>
          <p:cNvPr id="20" name="Slide Number Placeholder 5"/>
          <p:cNvSpPr txBox="1">
            <a:spLocks/>
          </p:cNvSpPr>
          <p:nvPr userDrawn="1"/>
        </p:nvSpPr>
        <p:spPr>
          <a:xfrm>
            <a:off x="7823200" y="5262849"/>
            <a:ext cx="590550" cy="304271"/>
          </a:xfrm>
          <a:prstGeom prst="rect">
            <a:avLst/>
          </a:prstGeom>
        </p:spPr>
        <p:txBody>
          <a:bodyPr anchor="ctr"/>
          <a:lstStyle>
            <a:lvl1pPr>
              <a:defRPr sz="1400"/>
            </a:lvl1pPr>
          </a:lstStyle>
          <a:p>
            <a:pPr algn="r" fontAlgn="auto">
              <a:spcBef>
                <a:spcPts val="0"/>
              </a:spcBef>
              <a:spcAft>
                <a:spcPts val="0"/>
              </a:spcAft>
              <a:defRPr/>
            </a:pPr>
            <a:fld id="{CF8B7C37-6F17-4017-8D63-8B69F0E267A3}" type="slidenum">
              <a:rPr lang="en-US" smtClean="0">
                <a:solidFill>
                  <a:prstClr val="black">
                    <a:tint val="75000"/>
                  </a:prstClr>
                </a:solidFill>
                <a:latin typeface="Calibri"/>
                <a:cs typeface="+mn-cs"/>
              </a:rPr>
              <a:pPr algn="r" fontAlgn="auto">
                <a:spcBef>
                  <a:spcPts val="0"/>
                </a:spcBef>
                <a:spcAft>
                  <a:spcPts val="0"/>
                </a:spcAft>
                <a:defRPr/>
              </a:pPr>
              <a:t>‹#›</a:t>
            </a:fld>
            <a:endParaRPr lang="en-US" dirty="0">
              <a:solidFill>
                <a:prstClr val="black">
                  <a:tint val="75000"/>
                </a:prstClr>
              </a:solidFill>
              <a:latin typeface="Calibri"/>
              <a:cs typeface="+mn-cs"/>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pPr>
              <a:defRPr/>
            </a:pPr>
            <a:fld id="{C51D9FE5-FD24-4B15-A488-447D731D689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97896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849"/>
            <a:ext cx="590550" cy="304271"/>
          </a:xfrm>
        </p:spPr>
        <p:txBody>
          <a:bodyPr/>
          <a:lstStyle>
            <a:lvl1pPr>
              <a:defRPr sz="1400"/>
            </a:lvl1pPr>
          </a:lstStyle>
          <a:p>
            <a:pPr>
              <a:defRPr/>
            </a:pPr>
            <a:fld id="{6A01E3F2-AFD6-433A-8923-F85B59F7B0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669483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B0F7160-59C2-4BEF-BB76-6C9447C97F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716900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AD2479-5FAC-43CE-8230-E66EFDC937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95643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413F62-6D11-4050-907A-2AD0B50FC1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576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24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24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83155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34"/>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134"/>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939ACA6-A903-408E-AF89-A62A62E038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94014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50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79453C7-CA1E-470C-ADCE-07346565C6AB}"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56D88C0-E9D2-48CF-BF73-8B179EE1DC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8614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66D700-43C6-419E-88B7-B947E88D22BE}"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46973-673B-4862-A2E7-C633F4F51F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593652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0A23BAE-777F-4D7A-A3D6-7B202A694FFA}"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76B474-AD8C-4358-9CBB-C0DE9CFFADE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72428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F2639B3-2AD2-46FE-86E3-B37164A43C7A}" type="datetimeFigureOut">
              <a:rPr lang="en-US">
                <a:solidFill>
                  <a:prstClr val="black">
                    <a:tint val="75000"/>
                  </a:prstClr>
                </a:solidFill>
              </a:rPr>
              <a:pPr>
                <a:defRPr/>
              </a:pPr>
              <a:t>1/28/2015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95A02B1-6EC7-4A39-B9CE-00BEA57CB5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53880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F17E362-007C-4D4B-81E6-8FDF3EF6016F}" type="datetimeFigureOut">
              <a:rPr lang="en-US">
                <a:solidFill>
                  <a:prstClr val="black">
                    <a:tint val="75000"/>
                  </a:prstClr>
                </a:solidFill>
              </a:rPr>
              <a:pPr>
                <a:defRPr/>
              </a:pPr>
              <a:t>1/28/2015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D550852-6F24-4D5F-9958-43EAEFC38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82873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2CCC82-6BA8-4311-A203-8A8F7BF81E1B}" type="datetimeFigureOut">
              <a:rPr lang="en-US">
                <a:solidFill>
                  <a:prstClr val="black">
                    <a:tint val="75000"/>
                  </a:prstClr>
                </a:solidFill>
              </a:rPr>
              <a:pPr>
                <a:defRPr/>
              </a:pPr>
              <a:t>1/28/2015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1281C17-4557-46E6-9D4E-523A4B6131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95973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7B39493-DF2F-48C6-9674-DC0DF2C80C04}" type="datetimeFigureOut">
              <a:rPr lang="en-US">
                <a:solidFill>
                  <a:prstClr val="black">
                    <a:tint val="75000"/>
                  </a:prstClr>
                </a:solidFill>
              </a:rPr>
              <a:pPr>
                <a:defRPr/>
              </a:pPr>
              <a:t>1/28/2015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8EDD7C4-CAB8-4FCA-9982-093E8E138A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90486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43EB37-FC55-4DEB-8AAC-E8B602CBD876}" type="datetimeFigureOut">
              <a:rPr lang="en-US">
                <a:solidFill>
                  <a:prstClr val="black">
                    <a:tint val="75000"/>
                  </a:prstClr>
                </a:solidFill>
              </a:rPr>
              <a:pPr>
                <a:defRPr/>
              </a:pPr>
              <a:t>1/28/2015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BFF161-C3E4-4BEF-AB64-A609C197B44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53978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0AC9747-D249-485C-AE11-F1B2187478B7}" type="datetimeFigureOut">
              <a:rPr lang="en-US">
                <a:solidFill>
                  <a:prstClr val="black">
                    <a:tint val="75000"/>
                  </a:prstClr>
                </a:solidFill>
              </a:rPr>
              <a:pPr>
                <a:defRPr/>
              </a:pPr>
              <a:t>1/28/2015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2C20245-8F0E-42CF-9A12-094D4F56AD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3952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39"/>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FBFC39C-A9C1-496E-AE81-7214BFFED0E5}"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A5442CA-FD98-47D9-9825-653C91D889B4}" type="slidenum">
              <a:rPr lang="en-US" altLang="en-US"/>
              <a:pPr/>
              <a:t>‹#›</a:t>
            </a:fld>
            <a:endParaRPr lang="en-US" altLang="en-US"/>
          </a:p>
        </p:txBody>
      </p:sp>
    </p:spTree>
    <p:extLst>
      <p:ext uri="{BB962C8B-B14F-4D97-AF65-F5344CB8AC3E}">
        <p14:creationId xmlns:p14="http://schemas.microsoft.com/office/powerpoint/2010/main" val="2321831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B84098-D29D-4E58-BA4C-373B96CC090E}"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2C250C-A48A-4D51-A27E-7C9897BBA2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07145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9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9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135B3A-B985-4855-9C53-60526B42B757}"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78BB96-15B5-4BE6-A435-673F749DCE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01478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4"/>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79453C7-CA1E-470C-ADCE-07346565C6AB}"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56D88C0-E9D2-48CF-BF73-8B179EE1DC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346194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66D700-43C6-419E-88B7-B947E88D22BE}"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46973-673B-4862-A2E7-C633F4F51F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44972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0A23BAE-777F-4D7A-A3D6-7B202A694FFA}"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76B474-AD8C-4358-9CBB-C0DE9CFFADE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78767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F2639B3-2AD2-46FE-86E3-B37164A43C7A}" type="datetimeFigureOut">
              <a:rPr lang="en-US">
                <a:solidFill>
                  <a:prstClr val="black">
                    <a:tint val="75000"/>
                  </a:prstClr>
                </a:solidFill>
              </a:rPr>
              <a:pPr>
                <a:defRPr/>
              </a:pPr>
              <a:t>1/28/2015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95A02B1-6EC7-4A39-B9CE-00BEA57CB5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94334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F17E362-007C-4D4B-81E6-8FDF3EF6016F}" type="datetimeFigureOut">
              <a:rPr lang="en-US">
                <a:solidFill>
                  <a:prstClr val="black">
                    <a:tint val="75000"/>
                  </a:prstClr>
                </a:solidFill>
              </a:rPr>
              <a:pPr>
                <a:defRPr/>
              </a:pPr>
              <a:t>1/28/2015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D550852-6F24-4D5F-9958-43EAEFC38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03992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2CCC82-6BA8-4311-A203-8A8F7BF81E1B}" type="datetimeFigureOut">
              <a:rPr lang="en-US">
                <a:solidFill>
                  <a:prstClr val="black">
                    <a:tint val="75000"/>
                  </a:prstClr>
                </a:solidFill>
              </a:rPr>
              <a:pPr>
                <a:defRPr/>
              </a:pPr>
              <a:t>1/28/2015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1281C17-4557-46E6-9D4E-523A4B6131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80772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7B39493-DF2F-48C6-9674-DC0DF2C80C04}" type="datetimeFigureOut">
              <a:rPr lang="en-US">
                <a:solidFill>
                  <a:prstClr val="black">
                    <a:tint val="75000"/>
                  </a:prstClr>
                </a:solidFill>
              </a:rPr>
              <a:pPr>
                <a:defRPr/>
              </a:pPr>
              <a:t>1/28/2015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8EDD7C4-CAB8-4FCA-9982-093E8E138A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131189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43EB37-FC55-4DEB-8AAC-E8B602CBD876}" type="datetimeFigureOut">
              <a:rPr lang="en-US">
                <a:solidFill>
                  <a:prstClr val="black">
                    <a:tint val="75000"/>
                  </a:prstClr>
                </a:solidFill>
              </a:rPr>
              <a:pPr>
                <a:defRPr/>
              </a:pPr>
              <a:t>1/28/2015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BFF161-C3E4-4BEF-AB64-A609C197B44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1267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D22092DA-D554-4F73-B297-60E18B40653D}"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47F2930-3D77-42FB-993C-9F8AC6200972}" type="slidenum">
              <a:rPr lang="en-US" altLang="en-US"/>
              <a:pPr/>
              <a:t>‹#›</a:t>
            </a:fld>
            <a:endParaRPr lang="en-US" altLang="en-US"/>
          </a:p>
        </p:txBody>
      </p:sp>
    </p:spTree>
    <p:extLst>
      <p:ext uri="{BB962C8B-B14F-4D97-AF65-F5344CB8AC3E}">
        <p14:creationId xmlns:p14="http://schemas.microsoft.com/office/powerpoint/2010/main" val="23097017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0AC9747-D249-485C-AE11-F1B2187478B7}" type="datetimeFigureOut">
              <a:rPr lang="en-US">
                <a:solidFill>
                  <a:prstClr val="black">
                    <a:tint val="75000"/>
                  </a:prstClr>
                </a:solidFill>
              </a:rPr>
              <a:pPr>
                <a:defRPr/>
              </a:pPr>
              <a:t>1/28/2015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2C20245-8F0E-42CF-9A12-094D4F56AD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518075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B84098-D29D-4E58-BA4C-373B96CC090E}"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2C250C-A48A-4D51-A27E-7C9897BBA2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20609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84"/>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84"/>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135B3A-B985-4855-9C53-60526B42B757}"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78BB96-15B5-4BE6-A435-673F749DCE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65247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9"/>
          <p:cNvSpPr>
            <a:spLocks/>
          </p:cNvSpPr>
          <p:nvPr/>
        </p:nvSpPr>
        <p:spPr bwMode="auto">
          <a:xfrm rot="5400000">
            <a:off x="1321594" y="956107"/>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10"/>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12"/>
          <p:cNvSpPr>
            <a:spLocks/>
          </p:cNvSpPr>
          <p:nvPr/>
        </p:nvSpPr>
        <p:spPr bwMode="auto">
          <a:xfrm rot="16200000" flipH="1">
            <a:off x="7452519" y="956107"/>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6"/>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8"/>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9"/>
          <p:cNvSpPr>
            <a:spLocks/>
          </p:cNvSpPr>
          <p:nvPr/>
        </p:nvSpPr>
        <p:spPr bwMode="auto">
          <a:xfrm>
            <a:off x="1346200" y="4039032"/>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1AA0962C-AE38-4B88-B67D-6C27BC6B2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089973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BA7AE5-21CC-4C9E-8636-96308BEC51E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3492634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F33FD-E11E-4BD1-AA65-4BA8F9DF52F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4304384"/>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3C4FE9-2A36-452B-997F-2BCBDCDE5A7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6080144"/>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3128A72-6DA0-4AB1-8241-F9327B7AB9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9553688"/>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AE9D89-78EC-47AF-96DF-C8C521820FA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6604000"/>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A895E1-689E-49E6-8D8E-3C13786668C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058240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F4EF09B8-4146-4C8F-9A8F-E82C5E448529}"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A6E47BB-E964-4B1E-B39E-145D283FE123}" type="slidenum">
              <a:rPr lang="en-US" altLang="en-US"/>
              <a:pPr/>
              <a:t>‹#›</a:t>
            </a:fld>
            <a:endParaRPr lang="en-US" altLang="en-US"/>
          </a:p>
        </p:txBody>
      </p:sp>
    </p:spTree>
    <p:extLst>
      <p:ext uri="{BB962C8B-B14F-4D97-AF65-F5344CB8AC3E}">
        <p14:creationId xmlns:p14="http://schemas.microsoft.com/office/powerpoint/2010/main" val="320150453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4A52B5-A5B1-4D1A-874D-E1142F1D6E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8150814"/>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9C7DFF-00E4-439D-AC89-D2B0DD45646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85408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503DE1-3102-4F6C-9395-21ED77E7A7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6038068"/>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3BC0B3-AB6A-4496-BCA9-05ED58EDF0B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5170353"/>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50C994-388D-440D-8343-17778DD39EA2}" type="datetimeFigureOut">
              <a:rPr lang="en-US">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31931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50C994-388D-440D-8343-17778DD39EA2}" type="datetimeFigureOut">
              <a:rPr lang="en-US">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2220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50C994-388D-440D-8343-17778DD39EA2}" type="datetimeFigureOut">
              <a:rPr lang="en-US">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0167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50C994-388D-440D-8343-17778DD39EA2}" type="datetimeFigureOut">
              <a:rPr lang="en-US">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60888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50C994-388D-440D-8343-17778DD39EA2}" type="datetimeFigureOut">
              <a:rPr lang="en-US">
                <a:solidFill>
                  <a:prstClr val="black">
                    <a:tint val="75000"/>
                  </a:prstClr>
                </a:solidFill>
              </a:rPr>
              <a:pPr/>
              <a:t>1/28/2015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6307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50C994-388D-440D-8343-17778DD39EA2}" type="datetimeFigureOut">
              <a:rPr lang="en-US">
                <a:solidFill>
                  <a:prstClr val="black">
                    <a:tint val="75000"/>
                  </a:prstClr>
                </a:solidFill>
              </a:rPr>
              <a:pPr/>
              <a:t>1/28/2015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852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2F3A6846-F5E9-4CFD-84B0-28C11152A913}" type="datetimeFigureOut">
              <a:rPr lang="en-US" altLang="en-US"/>
              <a:pPr/>
              <a:t>1/28/2015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036DAC6-0247-43C1-A9BB-12DA5E45E95F}" type="slidenum">
              <a:rPr lang="en-US" altLang="en-US"/>
              <a:pPr/>
              <a:t>‹#›</a:t>
            </a:fld>
            <a:endParaRPr lang="en-US" altLang="en-US"/>
          </a:p>
        </p:txBody>
      </p:sp>
    </p:spTree>
    <p:extLst>
      <p:ext uri="{BB962C8B-B14F-4D97-AF65-F5344CB8AC3E}">
        <p14:creationId xmlns:p14="http://schemas.microsoft.com/office/powerpoint/2010/main" val="425168828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50C994-388D-440D-8343-17778DD39EA2}" type="datetimeFigureOut">
              <a:rPr lang="en-US">
                <a:solidFill>
                  <a:prstClr val="black">
                    <a:tint val="75000"/>
                  </a:prstClr>
                </a:solidFill>
              </a:rPr>
              <a:pPr/>
              <a:t>1/28/2015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34966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50C994-388D-440D-8343-17778DD39EA2}" type="datetimeFigureOut">
              <a:rPr lang="en-US">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18835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50C994-388D-440D-8343-17778DD39EA2}" type="datetimeFigureOut">
              <a:rPr lang="en-US">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0743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50C994-388D-440D-8343-17778DD39EA2}" type="datetimeFigureOut">
              <a:rPr lang="en-US">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8898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50C994-388D-440D-8343-17778DD39EA2}" type="datetimeFigureOut">
              <a:rPr lang="en-US">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8516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9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C9C1980-E510-40CB-8324-B8698963897D}"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7077A4-0746-4307-8462-472B8646E0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763649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F0CE67-C9E6-4ADE-B361-2DEEC7DFF7BB}"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B0A9E1-7115-40CB-96AF-5294940D49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305886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A59B73-689E-4BC5-A073-5CB43013054E}"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7EB778-1665-41D2-9307-A1C2F77A7F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9850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A5EC7EB-E135-49BE-ADE0-9D6BD2B347C2}" type="datetimeFigureOut">
              <a:rPr lang="en-US">
                <a:solidFill>
                  <a:prstClr val="black">
                    <a:tint val="75000"/>
                  </a:prstClr>
                </a:solidFill>
              </a:rPr>
              <a:pPr>
                <a:defRPr/>
              </a:pPr>
              <a:t>1/28/2015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A598B6-961F-434A-B6BB-C0C1BC4BFA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665913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D4B8736-2547-45E3-8FA2-AFDAE724C77B}" type="datetimeFigureOut">
              <a:rPr lang="en-US">
                <a:solidFill>
                  <a:prstClr val="black">
                    <a:tint val="75000"/>
                  </a:prstClr>
                </a:solidFill>
              </a:rPr>
              <a:pPr>
                <a:defRPr/>
              </a:pPr>
              <a:t>1/28/2015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4CDC5A1-DA0E-437E-A7CD-04A47D2C25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8931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12364DE7-5605-450F-AF9D-B20A2159672B}" type="datetimeFigureOut">
              <a:rPr lang="en-US" altLang="en-US"/>
              <a:pPr/>
              <a:t>1/28/2015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8066C33-B4B7-438A-A9F4-A55325E09E92}" type="slidenum">
              <a:rPr lang="en-US" altLang="en-US"/>
              <a:pPr/>
              <a:t>‹#›</a:t>
            </a:fld>
            <a:endParaRPr lang="en-US" altLang="en-US"/>
          </a:p>
        </p:txBody>
      </p:sp>
    </p:spTree>
    <p:extLst>
      <p:ext uri="{BB962C8B-B14F-4D97-AF65-F5344CB8AC3E}">
        <p14:creationId xmlns:p14="http://schemas.microsoft.com/office/powerpoint/2010/main" val="26594918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1510B4B-D32B-4498-B98B-C708271F6862}" type="datetimeFigureOut">
              <a:rPr lang="en-US">
                <a:solidFill>
                  <a:prstClr val="black">
                    <a:tint val="75000"/>
                  </a:prstClr>
                </a:solidFill>
              </a:rPr>
              <a:pPr>
                <a:defRPr/>
              </a:pPr>
              <a:t>1/28/2015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25E5655-0A14-4F74-BF2A-41C6C0FD56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27195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CC5CA1-40AF-4DFB-B977-2EE058A6CA52}" type="datetimeFigureOut">
              <a:rPr lang="en-US">
                <a:solidFill>
                  <a:prstClr val="black">
                    <a:tint val="75000"/>
                  </a:prstClr>
                </a:solidFill>
              </a:rPr>
              <a:pPr>
                <a:defRPr/>
              </a:pPr>
              <a:t>1/28/2015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82FBD9A-0353-4D02-AD33-1AE41E9869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671242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33D904-8474-49EA-81F5-10EC2AF57EC1}" type="datetimeFigureOut">
              <a:rPr lang="en-US">
                <a:solidFill>
                  <a:prstClr val="black">
                    <a:tint val="75000"/>
                  </a:prstClr>
                </a:solidFill>
              </a:rPr>
              <a:pPr>
                <a:defRPr/>
              </a:pPr>
              <a:t>1/28/2015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01D30F-C900-4274-BE0E-2DF160E937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769299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DD51A4-EB94-44D1-8E9B-B2F7A953E105}" type="datetimeFigureOut">
              <a:rPr lang="en-US">
                <a:solidFill>
                  <a:prstClr val="black">
                    <a:tint val="75000"/>
                  </a:prstClr>
                </a:solidFill>
              </a:rPr>
              <a:pPr>
                <a:defRPr/>
              </a:pPr>
              <a:t>1/28/2015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B9871C-EAF1-49B7-9CF5-BDAE7ED890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819911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1798E3-FB52-4D20-A689-5167137D2E5B}"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EBF7F9-EE97-4BDE-A89F-FFA948E41F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153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7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7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B6A552-C063-4E24-AE24-E8F1776E5125}"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37C809-1F6F-42F4-934E-1EA4A03F2B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38272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8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C9C1980-E510-40CB-8324-B8698963897D}"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7077A4-0746-4307-8462-472B8646E0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609449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F0CE67-C9E6-4ADE-B361-2DEEC7DFF7BB}"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B0A9E1-7115-40CB-96AF-5294940D49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68095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A59B73-689E-4BC5-A073-5CB43013054E}"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7EB778-1665-41D2-9307-A1C2F77A7F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88425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A5EC7EB-E135-49BE-ADE0-9D6BD2B347C2}" type="datetimeFigureOut">
              <a:rPr lang="en-US">
                <a:solidFill>
                  <a:prstClr val="black">
                    <a:tint val="75000"/>
                  </a:prstClr>
                </a:solidFill>
              </a:rPr>
              <a:pPr>
                <a:defRPr/>
              </a:pPr>
              <a:t>1/28/2015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A598B6-961F-434A-B6BB-C0C1BC4BFA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2255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23740D1D-A997-4123-BA0C-86C2399AAB1F}" type="datetimeFigureOut">
              <a:rPr lang="en-US" altLang="en-US"/>
              <a:pPr/>
              <a:t>1/28/2015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2B669F6-C2AB-4253-8B8E-0D06A8FCAEDA}" type="slidenum">
              <a:rPr lang="en-US" altLang="en-US"/>
              <a:pPr/>
              <a:t>‹#›</a:t>
            </a:fld>
            <a:endParaRPr lang="en-US" altLang="en-US"/>
          </a:p>
        </p:txBody>
      </p:sp>
    </p:spTree>
    <p:extLst>
      <p:ext uri="{BB962C8B-B14F-4D97-AF65-F5344CB8AC3E}">
        <p14:creationId xmlns:p14="http://schemas.microsoft.com/office/powerpoint/2010/main" val="42358393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D4B8736-2547-45E3-8FA2-AFDAE724C77B}" type="datetimeFigureOut">
              <a:rPr lang="en-US">
                <a:solidFill>
                  <a:prstClr val="black">
                    <a:tint val="75000"/>
                  </a:prstClr>
                </a:solidFill>
              </a:rPr>
              <a:pPr>
                <a:defRPr/>
              </a:pPr>
              <a:t>1/28/2015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4CDC5A1-DA0E-437E-A7CD-04A47D2C25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940031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1510B4B-D32B-4498-B98B-C708271F6862}" type="datetimeFigureOut">
              <a:rPr lang="en-US">
                <a:solidFill>
                  <a:prstClr val="black">
                    <a:tint val="75000"/>
                  </a:prstClr>
                </a:solidFill>
              </a:rPr>
              <a:pPr>
                <a:defRPr/>
              </a:pPr>
              <a:t>1/28/2015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25E5655-0A14-4F74-BF2A-41C6C0FD56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247878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CC5CA1-40AF-4DFB-B977-2EE058A6CA52}" type="datetimeFigureOut">
              <a:rPr lang="en-US">
                <a:solidFill>
                  <a:prstClr val="black">
                    <a:tint val="75000"/>
                  </a:prstClr>
                </a:solidFill>
              </a:rPr>
              <a:pPr>
                <a:defRPr/>
              </a:pPr>
              <a:t>1/28/2015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82FBD9A-0353-4D02-AD33-1AE41E9869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38444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33D904-8474-49EA-81F5-10EC2AF57EC1}" type="datetimeFigureOut">
              <a:rPr lang="en-US">
                <a:solidFill>
                  <a:prstClr val="black">
                    <a:tint val="75000"/>
                  </a:prstClr>
                </a:solidFill>
              </a:rPr>
              <a:pPr>
                <a:defRPr/>
              </a:pPr>
              <a:t>1/28/2015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01D30F-C900-4274-BE0E-2DF160E937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6847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DD51A4-EB94-44D1-8E9B-B2F7A953E105}" type="datetimeFigureOut">
              <a:rPr lang="en-US">
                <a:solidFill>
                  <a:prstClr val="black">
                    <a:tint val="75000"/>
                  </a:prstClr>
                </a:solidFill>
              </a:rPr>
              <a:pPr>
                <a:defRPr/>
              </a:pPr>
              <a:t>1/28/2015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B9871C-EAF1-49B7-9CF5-BDAE7ED890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438541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1798E3-FB52-4D20-A689-5167137D2E5B}"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EBF7F9-EE97-4BDE-A89F-FFA948E41F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184289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74"/>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74"/>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B6A552-C063-4E24-AE24-E8F1776E5125}"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37C809-1F6F-42F4-934E-1EA4A03F2B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1685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A9025BE-3D20-4C0F-BA7E-548C89018394}" type="datetimeFigureOut">
              <a:rPr lang="en-US" altLang="en-US"/>
              <a:pPr/>
              <a:t>1/28/2015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F6C0CCB-CEE6-4CC7-B5F3-4C9753AF204C}" type="slidenum">
              <a:rPr lang="en-US" altLang="en-US"/>
              <a:pPr/>
              <a:t>‹#›</a:t>
            </a:fld>
            <a:endParaRPr lang="en-US" altLang="en-US"/>
          </a:p>
        </p:txBody>
      </p:sp>
    </p:spTree>
    <p:extLst>
      <p:ext uri="{BB962C8B-B14F-4D97-AF65-F5344CB8AC3E}">
        <p14:creationId xmlns:p14="http://schemas.microsoft.com/office/powerpoint/2010/main" val="192919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6AEB13-974B-4EE9-A99A-1F6986422671}" type="slidenum">
              <a:rPr lang="en-US"/>
              <a:pPr>
                <a:defRPr/>
              </a:pPr>
              <a:t>‹#›</a:t>
            </a:fld>
            <a:endParaRPr lang="en-US"/>
          </a:p>
        </p:txBody>
      </p:sp>
    </p:spTree>
    <p:extLst>
      <p:ext uri="{BB962C8B-B14F-4D97-AF65-F5344CB8AC3E}">
        <p14:creationId xmlns:p14="http://schemas.microsoft.com/office/powerpoint/2010/main" val="3930029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47E33334-FAAA-44EA-983F-E52BED6675B6}" type="datetimeFigureOut">
              <a:rPr lang="en-US" altLang="en-US"/>
              <a:pPr/>
              <a:t>1/28/2015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424DF60-F6A9-4338-BDC5-1F584FC60A0F}" type="slidenum">
              <a:rPr lang="en-US" altLang="en-US"/>
              <a:pPr/>
              <a:t>‹#›</a:t>
            </a:fld>
            <a:endParaRPr lang="en-US" altLang="en-US"/>
          </a:p>
        </p:txBody>
      </p:sp>
    </p:spTree>
    <p:extLst>
      <p:ext uri="{BB962C8B-B14F-4D97-AF65-F5344CB8AC3E}">
        <p14:creationId xmlns:p14="http://schemas.microsoft.com/office/powerpoint/2010/main" val="1196194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526FB56C-AA29-4EDC-8282-86B4A2C8B1C6}" type="datetimeFigureOut">
              <a:rPr lang="en-US" altLang="en-US"/>
              <a:pPr/>
              <a:t>1/28/2015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3B964A7-FB69-41A0-8517-81EDE728EFD1}" type="slidenum">
              <a:rPr lang="en-US" altLang="en-US"/>
              <a:pPr/>
              <a:t>‹#›</a:t>
            </a:fld>
            <a:endParaRPr lang="en-US" altLang="en-US"/>
          </a:p>
        </p:txBody>
      </p:sp>
    </p:spTree>
    <p:extLst>
      <p:ext uri="{BB962C8B-B14F-4D97-AF65-F5344CB8AC3E}">
        <p14:creationId xmlns:p14="http://schemas.microsoft.com/office/powerpoint/2010/main" val="757339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1C2E25C2-4B3E-4F79-9389-9FA27711B82D}"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4BFC766-8806-4805-8278-8FE046F8D3F0}" type="slidenum">
              <a:rPr lang="en-US" altLang="en-US"/>
              <a:pPr/>
              <a:t>‹#›</a:t>
            </a:fld>
            <a:endParaRPr lang="en-US" altLang="en-US"/>
          </a:p>
        </p:txBody>
      </p:sp>
    </p:spTree>
    <p:extLst>
      <p:ext uri="{BB962C8B-B14F-4D97-AF65-F5344CB8AC3E}">
        <p14:creationId xmlns:p14="http://schemas.microsoft.com/office/powerpoint/2010/main" val="791416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34"/>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9134"/>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34888CFF-6018-4657-8A00-D3C381704146}"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FD833D4-8FEE-46E4-9DC0-76E67B072555}" type="slidenum">
              <a:rPr lang="en-US" altLang="en-US"/>
              <a:pPr/>
              <a:t>‹#›</a:t>
            </a:fld>
            <a:endParaRPr lang="en-US" altLang="en-US"/>
          </a:p>
        </p:txBody>
      </p:sp>
    </p:spTree>
    <p:extLst>
      <p:ext uri="{BB962C8B-B14F-4D97-AF65-F5344CB8AC3E}">
        <p14:creationId xmlns:p14="http://schemas.microsoft.com/office/powerpoint/2010/main" val="3248455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34"/>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F418E0B-D80C-45F9-97C5-F7BF4D3304C0}"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26252D7-D6F7-4D8E-AF5C-7F9F8A1D60B1}" type="slidenum">
              <a:rPr lang="en-US" altLang="en-US"/>
              <a:pPr/>
              <a:t>‹#›</a:t>
            </a:fld>
            <a:endParaRPr lang="en-US" altLang="en-US"/>
          </a:p>
        </p:txBody>
      </p:sp>
    </p:spTree>
    <p:extLst>
      <p:ext uri="{BB962C8B-B14F-4D97-AF65-F5344CB8AC3E}">
        <p14:creationId xmlns:p14="http://schemas.microsoft.com/office/powerpoint/2010/main" val="1759412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7D3AA7AD-A0E4-4D24-949C-07B7EBA4CE67}"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5AA5FE3-0EB5-423A-9A66-7F05F905FB76}" type="slidenum">
              <a:rPr lang="en-US" altLang="en-US"/>
              <a:pPr/>
              <a:t>‹#›</a:t>
            </a:fld>
            <a:endParaRPr lang="en-US" altLang="en-US"/>
          </a:p>
        </p:txBody>
      </p:sp>
    </p:spTree>
    <p:extLst>
      <p:ext uri="{BB962C8B-B14F-4D97-AF65-F5344CB8AC3E}">
        <p14:creationId xmlns:p14="http://schemas.microsoft.com/office/powerpoint/2010/main" val="561981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8E798F30-C1FD-4FD7-94EE-31B04F9CA9C0}"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40D04AF-0A90-4218-A53F-C48D89F829A3}" type="slidenum">
              <a:rPr lang="en-US" altLang="en-US"/>
              <a:pPr/>
              <a:t>‹#›</a:t>
            </a:fld>
            <a:endParaRPr lang="en-US" altLang="en-US"/>
          </a:p>
        </p:txBody>
      </p:sp>
    </p:spTree>
    <p:extLst>
      <p:ext uri="{BB962C8B-B14F-4D97-AF65-F5344CB8AC3E}">
        <p14:creationId xmlns:p14="http://schemas.microsoft.com/office/powerpoint/2010/main" val="129616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81C2EB41-FF78-4902-84D8-420E848FE4EE}" type="datetimeFigureOut">
              <a:rPr lang="en-US" altLang="en-US"/>
              <a:pPr/>
              <a:t>1/28/2015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A592702-E3FC-49A1-AFE4-5443F849DE74}" type="slidenum">
              <a:rPr lang="en-US" altLang="en-US"/>
              <a:pPr/>
              <a:t>‹#›</a:t>
            </a:fld>
            <a:endParaRPr lang="en-US" altLang="en-US"/>
          </a:p>
        </p:txBody>
      </p:sp>
    </p:spTree>
    <p:extLst>
      <p:ext uri="{BB962C8B-B14F-4D97-AF65-F5344CB8AC3E}">
        <p14:creationId xmlns:p14="http://schemas.microsoft.com/office/powerpoint/2010/main" val="3184150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44939507-D1FD-4328-8F96-CA73847832A1}" type="datetimeFigureOut">
              <a:rPr lang="en-US" altLang="en-US"/>
              <a:pPr/>
              <a:t>1/28/2015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5398F11-9C20-4C01-8D7A-E00D31C4E62E}" type="slidenum">
              <a:rPr lang="en-US" altLang="en-US"/>
              <a:pPr/>
              <a:t>‹#›</a:t>
            </a:fld>
            <a:endParaRPr lang="en-US" altLang="en-US"/>
          </a:p>
        </p:txBody>
      </p:sp>
    </p:spTree>
    <p:extLst>
      <p:ext uri="{BB962C8B-B14F-4D97-AF65-F5344CB8AC3E}">
        <p14:creationId xmlns:p14="http://schemas.microsoft.com/office/powerpoint/2010/main" val="652011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43477E2-2606-4017-875B-2A43359A50D1}" type="datetimeFigureOut">
              <a:rPr lang="en-US" altLang="en-US"/>
              <a:pPr/>
              <a:t>1/28/2015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0F3F8360-45C7-4DDB-872F-03D0B3B469EC}" type="slidenum">
              <a:rPr lang="en-US" altLang="en-US"/>
              <a:pPr/>
              <a:t>‹#›</a:t>
            </a:fld>
            <a:endParaRPr lang="en-US" altLang="en-US"/>
          </a:p>
        </p:txBody>
      </p:sp>
    </p:spTree>
    <p:extLst>
      <p:ext uri="{BB962C8B-B14F-4D97-AF65-F5344CB8AC3E}">
        <p14:creationId xmlns:p14="http://schemas.microsoft.com/office/powerpoint/2010/main" val="3338522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A6E89F-FDE9-4ED5-BC12-714EFC132563}" type="slidenum">
              <a:rPr lang="en-US"/>
              <a:pPr>
                <a:defRPr/>
              </a:pPr>
              <a:t>‹#›</a:t>
            </a:fld>
            <a:endParaRPr lang="en-US"/>
          </a:p>
        </p:txBody>
      </p:sp>
    </p:spTree>
    <p:extLst>
      <p:ext uri="{BB962C8B-B14F-4D97-AF65-F5344CB8AC3E}">
        <p14:creationId xmlns:p14="http://schemas.microsoft.com/office/powerpoint/2010/main" val="2005564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21845F1-A402-42DE-8055-4B1D125E389C}" type="datetimeFigureOut">
              <a:rPr lang="en-US" altLang="en-US"/>
              <a:pPr/>
              <a:t>1/28/2015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CA9F0CD-A330-45B4-B308-F9D13E55F203}" type="slidenum">
              <a:rPr lang="en-US" altLang="en-US"/>
              <a:pPr/>
              <a:t>‹#›</a:t>
            </a:fld>
            <a:endParaRPr lang="en-US" altLang="en-US"/>
          </a:p>
        </p:txBody>
      </p:sp>
    </p:spTree>
    <p:extLst>
      <p:ext uri="{BB962C8B-B14F-4D97-AF65-F5344CB8AC3E}">
        <p14:creationId xmlns:p14="http://schemas.microsoft.com/office/powerpoint/2010/main" val="3342863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9C037EDE-2857-41A5-B646-947AC5161D8A}" type="datetimeFigureOut">
              <a:rPr lang="en-US" altLang="en-US"/>
              <a:pPr/>
              <a:t>1/28/2015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0B975DD-DA3B-4B62-8134-E5549EB456B3}" type="slidenum">
              <a:rPr lang="en-US" altLang="en-US"/>
              <a:pPr/>
              <a:t>‹#›</a:t>
            </a:fld>
            <a:endParaRPr lang="en-US" altLang="en-US"/>
          </a:p>
        </p:txBody>
      </p:sp>
    </p:spTree>
    <p:extLst>
      <p:ext uri="{BB962C8B-B14F-4D97-AF65-F5344CB8AC3E}">
        <p14:creationId xmlns:p14="http://schemas.microsoft.com/office/powerpoint/2010/main" val="2742335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7557372A-7185-4715-ACB6-EF10B878C900}" type="datetimeFigureOut">
              <a:rPr lang="en-US" altLang="en-US"/>
              <a:pPr/>
              <a:t>1/28/2015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639FF7-E9D8-46B7-A6D3-DAB6D629EB99}" type="slidenum">
              <a:rPr lang="en-US" altLang="en-US"/>
              <a:pPr/>
              <a:t>‹#›</a:t>
            </a:fld>
            <a:endParaRPr lang="en-US" altLang="en-US"/>
          </a:p>
        </p:txBody>
      </p:sp>
    </p:spTree>
    <p:extLst>
      <p:ext uri="{BB962C8B-B14F-4D97-AF65-F5344CB8AC3E}">
        <p14:creationId xmlns:p14="http://schemas.microsoft.com/office/powerpoint/2010/main" val="869334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662A5375-7F83-4C4A-A7A9-5C0478C04017}"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AA80CAD-E91B-47C4-87F0-223E5A1D874C}" type="slidenum">
              <a:rPr lang="en-US" altLang="en-US"/>
              <a:pPr/>
              <a:t>‹#›</a:t>
            </a:fld>
            <a:endParaRPr lang="en-US" altLang="en-US"/>
          </a:p>
        </p:txBody>
      </p:sp>
    </p:spTree>
    <p:extLst>
      <p:ext uri="{BB962C8B-B14F-4D97-AF65-F5344CB8AC3E}">
        <p14:creationId xmlns:p14="http://schemas.microsoft.com/office/powerpoint/2010/main" val="1611158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34"/>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9134"/>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02011B51-00EB-4575-9054-A5B74A4338E8}" type="datetimeFigureOut">
              <a:rPr lang="en-US" altLang="en-US"/>
              <a:pPr/>
              <a:t>1/28/2015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00DC78D-7596-426C-B400-E3E451C9969B}" type="slidenum">
              <a:rPr lang="en-US" altLang="en-US"/>
              <a:pPr/>
              <a:t>‹#›</a:t>
            </a:fld>
            <a:endParaRPr lang="en-US" altLang="en-US"/>
          </a:p>
        </p:txBody>
      </p:sp>
    </p:spTree>
    <p:extLst>
      <p:ext uri="{BB962C8B-B14F-4D97-AF65-F5344CB8AC3E}">
        <p14:creationId xmlns:p14="http://schemas.microsoft.com/office/powerpoint/2010/main" val="2922584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742"/>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3204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97"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325"/>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586"/>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7" name="Slide Number Placeholder 5"/>
          <p:cNvSpPr txBox="1">
            <a:spLocks/>
          </p:cNvSpPr>
          <p:nvPr userDrawn="1"/>
        </p:nvSpPr>
        <p:spPr>
          <a:xfrm>
            <a:off x="7823200" y="5282794"/>
            <a:ext cx="590550"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43885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4979526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23473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55302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CA55601-A6FD-4A1D-B57D-C837B0864E30}" type="slidenum">
              <a:rPr lang="en-US"/>
              <a:pPr>
                <a:defRPr/>
              </a:pPr>
              <a:t>‹#›</a:t>
            </a:fld>
            <a:endParaRPr lang="en-US"/>
          </a:p>
        </p:txBody>
      </p:sp>
    </p:spTree>
    <p:extLst>
      <p:ext uri="{BB962C8B-B14F-4D97-AF65-F5344CB8AC3E}">
        <p14:creationId xmlns:p14="http://schemas.microsoft.com/office/powerpoint/2010/main" val="2258950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19" name="Slide Number Placeholder 5"/>
          <p:cNvSpPr txBox="1">
            <a:spLocks/>
          </p:cNvSpPr>
          <p:nvPr userDrawn="1"/>
        </p:nvSpPr>
        <p:spPr>
          <a:xfrm>
            <a:off x="6678613" y="5253690"/>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00" y="5262950"/>
            <a:ext cx="590550"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235670680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950"/>
            <a:ext cx="590550"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185003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6864100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59994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659687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22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22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280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5"/>
          <p:cNvSpPr>
            <a:spLocks/>
          </p:cNvSpPr>
          <p:nvPr/>
        </p:nvSpPr>
        <p:spPr bwMode="auto">
          <a:xfrm rot="5400000">
            <a:off x="1321594" y="956219"/>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8"/>
          <p:cNvSpPr>
            <a:spLocks/>
          </p:cNvSpPr>
          <p:nvPr/>
        </p:nvSpPr>
        <p:spPr bwMode="auto">
          <a:xfrm rot="16200000" flipH="1">
            <a:off x="7452519" y="956219"/>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5"/>
          <p:cNvSpPr>
            <a:spLocks/>
          </p:cNvSpPr>
          <p:nvPr/>
        </p:nvSpPr>
        <p:spPr bwMode="auto">
          <a:xfrm>
            <a:off x="1346200" y="4039144"/>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117CDB09-0584-4723-B2C6-3BBBF71C27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80518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6CBD04-522B-46E4-ABBA-64680CB7377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481442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3CFB28-6F81-4DE8-91A6-18D7769748E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900457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FC0D7C-4F9F-4630-BD58-8CCE72E35C0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77764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Slide Number Placeholder 5"/>
          <p:cNvSpPr txBox="1">
            <a:spLocks/>
          </p:cNvSpPr>
          <p:nvPr userDrawn="1"/>
        </p:nvSpPr>
        <p:spPr>
          <a:xfrm>
            <a:off x="6678613" y="5253589"/>
            <a:ext cx="2133600" cy="304271"/>
          </a:xfrm>
          <a:prstGeom prst="rect">
            <a:avLst/>
          </a:prstGeom>
        </p:spPr>
        <p:txBody>
          <a:bodyPr anchor="ctr"/>
          <a:lstStyle>
            <a:lvl1pPr>
              <a:defRPr/>
            </a:lvl1pPr>
          </a:lstStyle>
          <a:p>
            <a:pPr algn="r" fontAlgn="auto">
              <a:spcBef>
                <a:spcPts val="0"/>
              </a:spcBef>
              <a:spcAft>
                <a:spcPts val="0"/>
              </a:spcAft>
              <a:defRPr/>
            </a:pPr>
            <a:fld id="{964D226F-EB28-40A5-BD4A-C33333FC2D86}" type="slidenum">
              <a:rPr lang="en-US" sz="1200" smtClean="0">
                <a:solidFill>
                  <a:schemeClr val="tx1">
                    <a:tint val="75000"/>
                  </a:schemeClr>
                </a:solidFill>
                <a:latin typeface="+mn-lt"/>
                <a:cs typeface="+mn-cs"/>
              </a:rPr>
              <a:pPr algn="r" fontAlgn="auto">
                <a:spcBef>
                  <a:spcPts val="0"/>
                </a:spcBef>
                <a:spcAft>
                  <a:spcPts val="0"/>
                </a:spcAft>
                <a:defRPr/>
              </a:pPr>
              <a:t>‹#›</a:t>
            </a:fld>
            <a:endParaRPr lang="en-US" sz="1200">
              <a:solidFill>
                <a:schemeClr val="tx1">
                  <a:tint val="75000"/>
                </a:schemeClr>
              </a:solidFill>
              <a:latin typeface="+mn-lt"/>
              <a:cs typeface="+mn-cs"/>
            </a:endParaRPr>
          </a:p>
        </p:txBody>
      </p:sp>
      <p:sp>
        <p:nvSpPr>
          <p:cNvPr id="20" name="Slide Number Placeholder 5"/>
          <p:cNvSpPr txBox="1">
            <a:spLocks/>
          </p:cNvSpPr>
          <p:nvPr userDrawn="1"/>
        </p:nvSpPr>
        <p:spPr>
          <a:xfrm>
            <a:off x="7823200" y="5262849"/>
            <a:ext cx="590550" cy="304271"/>
          </a:xfrm>
          <a:prstGeom prst="rect">
            <a:avLst/>
          </a:prstGeom>
        </p:spPr>
        <p:txBody>
          <a:bodyPr anchor="ctr"/>
          <a:lstStyle>
            <a:lvl1pPr>
              <a:defRPr sz="1400"/>
            </a:lvl1pPr>
          </a:lstStyle>
          <a:p>
            <a:pPr algn="r" fontAlgn="auto">
              <a:spcBef>
                <a:spcPts val="0"/>
              </a:spcBef>
              <a:spcAft>
                <a:spcPts val="0"/>
              </a:spcAft>
              <a:defRPr/>
            </a:pPr>
            <a:fld id="{CF8B7C37-6F17-4017-8D63-8B69F0E267A3}" type="slidenum">
              <a:rPr lang="en-US" smtClean="0">
                <a:solidFill>
                  <a:schemeClr val="tx1">
                    <a:tint val="75000"/>
                  </a:schemeClr>
                </a:solidFill>
                <a:latin typeface="+mn-lt"/>
                <a:cs typeface="+mn-cs"/>
              </a:rPr>
              <a:pPr algn="r" fontAlgn="auto">
                <a:spcBef>
                  <a:spcPts val="0"/>
                </a:spcBef>
                <a:spcAft>
                  <a:spcPts val="0"/>
                </a:spcAft>
                <a:defRPr/>
              </a:pPr>
              <a:t>‹#›</a:t>
            </a:fld>
            <a:endParaRPr lang="en-US" dirty="0">
              <a:solidFill>
                <a:schemeClr val="tx1">
                  <a:tint val="75000"/>
                </a:schemeClr>
              </a:solidFill>
              <a:latin typeface="+mn-lt"/>
              <a:cs typeface="+mn-cs"/>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pPr>
              <a:defRPr/>
            </a:pPr>
            <a:fld id="{C51D9FE5-FD24-4B15-A488-447D731D6896}" type="slidenum">
              <a:rPr lang="en-US"/>
              <a:pPr>
                <a:defRPr/>
              </a:pPr>
              <a:t>‹#›</a:t>
            </a:fld>
            <a:endParaRPr lang="en-US"/>
          </a:p>
        </p:txBody>
      </p:sp>
    </p:spTree>
    <p:extLst>
      <p:ext uri="{BB962C8B-B14F-4D97-AF65-F5344CB8AC3E}">
        <p14:creationId xmlns:p14="http://schemas.microsoft.com/office/powerpoint/2010/main" val="2068453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A20741F-853F-4390-910C-97A422B3C2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339204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C47C11-BB81-494F-B096-A0A3C9A3A8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683729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949CD2E-1D3E-4D69-BCAD-E52B884916D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362106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1DB63D-E2D6-42D3-BEC0-360CF8D665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5713780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476260-9780-4D48-9777-B49CC6D1A7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662726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AD206B-3B9B-42FB-BB0B-C68AC931C4A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709927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8143D4-1D06-4E3F-B00D-9677E9DDD9F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049633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29"/>
            <a:ext cx="7772400" cy="1225021"/>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5955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097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933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849"/>
            <a:ext cx="590550" cy="304271"/>
          </a:xfrm>
        </p:spPr>
        <p:txBody>
          <a:bodyPr/>
          <a:lstStyle>
            <a:lvl1pPr>
              <a:defRPr sz="1400"/>
            </a:lvl1pPr>
          </a:lstStyle>
          <a:p>
            <a:pPr>
              <a:defRPr/>
            </a:pPr>
            <a:fld id="{6A01E3F2-AFD6-433A-8923-F85B59F7B032}" type="slidenum">
              <a:rPr lang="en-US"/>
              <a:pPr>
                <a:defRPr/>
              </a:pPr>
              <a:t>‹#›</a:t>
            </a:fld>
            <a:endParaRPr lang="en-US" dirty="0"/>
          </a:p>
        </p:txBody>
      </p:sp>
    </p:spTree>
    <p:extLst>
      <p:ext uri="{BB962C8B-B14F-4D97-AF65-F5344CB8AC3E}">
        <p14:creationId xmlns:p14="http://schemas.microsoft.com/office/powerpoint/2010/main" val="9684437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5311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4070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2194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864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986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8263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3112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14"/>
            <a:ext cx="2057400" cy="4876271"/>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29114"/>
            <a:ext cx="6019800" cy="4876271"/>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7041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5"/>
          <p:cNvSpPr>
            <a:spLocks/>
          </p:cNvSpPr>
          <p:nvPr/>
        </p:nvSpPr>
        <p:spPr bwMode="auto">
          <a:xfrm rot="5400000">
            <a:off x="1321594" y="95621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8"/>
          <p:cNvSpPr>
            <a:spLocks/>
          </p:cNvSpPr>
          <p:nvPr/>
        </p:nvSpPr>
        <p:spPr bwMode="auto">
          <a:xfrm rot="16200000" flipH="1">
            <a:off x="7452519" y="95621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5"/>
          <p:cNvSpPr>
            <a:spLocks/>
          </p:cNvSpPr>
          <p:nvPr/>
        </p:nvSpPr>
        <p:spPr bwMode="auto">
          <a:xfrm>
            <a:off x="1346200" y="4039138"/>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0D785E6F-0037-4A0A-874F-2AE727F8E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6202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2107BE-C88C-4984-80A6-866D5045036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90499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0F7160-59C2-4BEF-BB76-6C9447C97FBD}" type="slidenum">
              <a:rPr lang="en-US"/>
              <a:pPr>
                <a:defRPr/>
              </a:pPr>
              <a:t>‹#›</a:t>
            </a:fld>
            <a:endParaRPr lang="en-US"/>
          </a:p>
        </p:txBody>
      </p:sp>
    </p:spTree>
    <p:extLst>
      <p:ext uri="{BB962C8B-B14F-4D97-AF65-F5344CB8AC3E}">
        <p14:creationId xmlns:p14="http://schemas.microsoft.com/office/powerpoint/2010/main" val="21005123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30D549-10DA-43BB-8F2C-DA822A78FC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46762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228F7E-2B8F-4698-9B5C-35E90AC662E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5945254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D4D533-5F2D-4F2A-B219-D3B002F6C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690904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A3DB7-4FC1-4650-8C20-1EFB4CA967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852898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17BE3C-AF52-4C0F-8BD5-6B7FD08D020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148725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7EB5D3-D02C-4B7E-898B-2C306ED98D5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8203376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04B11-9089-4B26-98E7-B5A0F68E5F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560473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90D886-840C-4230-BEA5-94729CBC23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800795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6A91E9-6BFC-42C5-B255-A3BC31BE5C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686917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5"/>
          <p:cNvSpPr>
            <a:spLocks/>
          </p:cNvSpPr>
          <p:nvPr/>
        </p:nvSpPr>
        <p:spPr bwMode="auto">
          <a:xfrm rot="5400000">
            <a:off x="1321594" y="956201"/>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8"/>
          <p:cNvSpPr>
            <a:spLocks/>
          </p:cNvSpPr>
          <p:nvPr/>
        </p:nvSpPr>
        <p:spPr bwMode="auto">
          <a:xfrm rot="16200000" flipH="1">
            <a:off x="7452519" y="956201"/>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5"/>
          <p:cNvSpPr>
            <a:spLocks/>
          </p:cNvSpPr>
          <p:nvPr/>
        </p:nvSpPr>
        <p:spPr bwMode="auto">
          <a:xfrm>
            <a:off x="1346200" y="4039126"/>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0D785E6F-0037-4A0A-874F-2AE727F8E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31196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AD2479-5FAC-43CE-8230-E66EFDC937A8}" type="slidenum">
              <a:rPr lang="en-US"/>
              <a:pPr>
                <a:defRPr/>
              </a:pPr>
              <a:t>‹#›</a:t>
            </a:fld>
            <a:endParaRPr lang="en-US"/>
          </a:p>
        </p:txBody>
      </p:sp>
    </p:spTree>
    <p:extLst>
      <p:ext uri="{BB962C8B-B14F-4D97-AF65-F5344CB8AC3E}">
        <p14:creationId xmlns:p14="http://schemas.microsoft.com/office/powerpoint/2010/main" val="2817479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2107BE-C88C-4984-80A6-866D5045036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6332293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30D549-10DA-43BB-8F2C-DA822A78FC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61742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228F7E-2B8F-4698-9B5C-35E90AC662E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784869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D4D533-5F2D-4F2A-B219-D3B002F6C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105144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A3DB7-4FC1-4650-8C20-1EFB4CA967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665678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17BE3C-AF52-4C0F-8BD5-6B7FD08D020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958441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7EB5D3-D02C-4B7E-898B-2C306ED98D5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275336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04B11-9089-4B26-98E7-B5A0F68E5F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418183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90D886-840C-4230-BEA5-94729CBC23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188146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6A91E9-6BFC-42C5-B255-A3BC31BE5C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2794311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245"/>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5297245"/>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5297245"/>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B253018-1718-4DD6-8BC6-3AA69E9BF9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9" r:id="rId1"/>
    <p:sldLayoutId id="2147483787" r:id="rId2"/>
    <p:sldLayoutId id="2147483780" r:id="rId3"/>
    <p:sldLayoutId id="2147483781" r:id="rId4"/>
    <p:sldLayoutId id="2147483782" r:id="rId5"/>
    <p:sldLayoutId id="2147483788" r:id="rId6"/>
    <p:sldLayoutId id="2147483789" r:id="rId7"/>
    <p:sldLayoutId id="2147483783" r:id="rId8"/>
    <p:sldLayoutId id="2147483784" r:id="rId9"/>
    <p:sldLayoutId id="2147483785" r:id="rId10"/>
    <p:sldLayoutId id="21474837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a:defRPr/>
            </a:pPr>
            <a:fld id="{B597427E-B007-4B91-B1E4-A860E611BCFA}"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1850286014"/>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a:defRPr/>
            </a:pPr>
            <a:fld id="{74C82960-8441-4168-9B2C-2637273201EA}"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11000295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mn-cs"/>
              </a:defRPr>
            </a:lvl1pPr>
          </a:lstStyle>
          <a:p>
            <a:pPr>
              <a:defRPr/>
            </a:pPr>
            <a:fld id="{A33F92B2-4E93-4E56-BF35-C278FCC6B840}" type="slidenum">
              <a:rPr lang="en-US">
                <a:solidFill>
                  <a:srgbClr val="000000"/>
                </a:solidFill>
              </a:rPr>
              <a:pPr>
                <a:defRPr/>
              </a:pPr>
              <a:t>‹#›</a:t>
            </a:fld>
            <a:endParaRPr lang="en-US">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a:solidFill>
                <a:srgbClr val="000000"/>
              </a:solidFill>
              <a:cs typeface="Times New Roman" pitchFamily="18" charset="0"/>
            </a:endParaRPr>
          </a:p>
        </p:txBody>
      </p:sp>
    </p:spTree>
    <p:extLst>
      <p:ext uri="{BB962C8B-B14F-4D97-AF65-F5344CB8AC3E}">
        <p14:creationId xmlns:p14="http://schemas.microsoft.com/office/powerpoint/2010/main" val="4229429167"/>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cs typeface="Times New Roman" charset="0"/>
        </a:defRPr>
      </a:lvl2pPr>
      <a:lvl3pPr algn="ctr" rtl="0" eaLnBrk="0" fontAlgn="base" hangingPunct="0">
        <a:spcBef>
          <a:spcPct val="0"/>
        </a:spcBef>
        <a:spcAft>
          <a:spcPct val="0"/>
        </a:spcAft>
        <a:defRPr sz="4000">
          <a:solidFill>
            <a:schemeClr val="tx1"/>
          </a:solidFill>
          <a:latin typeface="Arial" charset="0"/>
          <a:cs typeface="Times New Roman" charset="0"/>
        </a:defRPr>
      </a:lvl3pPr>
      <a:lvl4pPr algn="ctr" rtl="0" eaLnBrk="0" fontAlgn="base" hangingPunct="0">
        <a:spcBef>
          <a:spcPct val="0"/>
        </a:spcBef>
        <a:spcAft>
          <a:spcPct val="0"/>
        </a:spcAft>
        <a:defRPr sz="4000">
          <a:solidFill>
            <a:schemeClr val="tx1"/>
          </a:solidFill>
          <a:latin typeface="Arial" charset="0"/>
          <a:cs typeface="Times New Roman" charset="0"/>
        </a:defRPr>
      </a:lvl4pPr>
      <a:lvl5pPr algn="ctr" rtl="0" eaLnBrk="0" fontAlgn="base" hangingPunct="0">
        <a:spcBef>
          <a:spcPct val="0"/>
        </a:spcBef>
        <a:spcAft>
          <a:spcPct val="0"/>
        </a:spcAft>
        <a:defRPr sz="4000">
          <a:solidFill>
            <a:schemeClr val="tx1"/>
          </a:solidFill>
          <a:latin typeface="Arial" charset="0"/>
          <a:cs typeface="Times New Roman" charset="0"/>
        </a:defRPr>
      </a:lvl5pPr>
      <a:lvl6pPr marL="457200" algn="ctr" rtl="0" eaLnBrk="0" fontAlgn="base" hangingPunct="0">
        <a:spcBef>
          <a:spcPct val="0"/>
        </a:spcBef>
        <a:spcAft>
          <a:spcPct val="0"/>
        </a:spcAft>
        <a:defRPr sz="4000">
          <a:solidFill>
            <a:schemeClr val="tx1"/>
          </a:solidFill>
          <a:latin typeface="Arial" charset="0"/>
          <a:cs typeface="Times New Roman" charset="0"/>
        </a:defRPr>
      </a:lvl6pPr>
      <a:lvl7pPr marL="914400" algn="ctr" rtl="0" eaLnBrk="0" fontAlgn="base" hangingPunct="0">
        <a:spcBef>
          <a:spcPct val="0"/>
        </a:spcBef>
        <a:spcAft>
          <a:spcPct val="0"/>
        </a:spcAft>
        <a:defRPr sz="4000">
          <a:solidFill>
            <a:schemeClr val="tx1"/>
          </a:solidFill>
          <a:latin typeface="Arial" charset="0"/>
          <a:cs typeface="Times New Roman" charset="0"/>
        </a:defRPr>
      </a:lvl7pPr>
      <a:lvl8pPr marL="1371600" algn="ctr" rtl="0" eaLnBrk="0" fontAlgn="base" hangingPunct="0">
        <a:spcBef>
          <a:spcPct val="0"/>
        </a:spcBef>
        <a:spcAft>
          <a:spcPct val="0"/>
        </a:spcAft>
        <a:defRPr sz="4000">
          <a:solidFill>
            <a:schemeClr val="tx1"/>
          </a:solidFill>
          <a:latin typeface="Arial" charset="0"/>
          <a:cs typeface="Times New Roman" charset="0"/>
        </a:defRPr>
      </a:lvl8pPr>
      <a:lvl9pPr marL="1828800" algn="ctr" rtl="0" eaLnBrk="0" fontAlgn="base" hangingPunct="0">
        <a:spcBef>
          <a:spcPct val="0"/>
        </a:spcBef>
        <a:spcAft>
          <a:spcPct val="0"/>
        </a:spcAft>
        <a:defRPr sz="4000">
          <a:solidFill>
            <a:schemeClr val="tx1"/>
          </a:solidFill>
          <a:latin typeface="Arial"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cs typeface="Times New Roman" pitchFamily="18" charset="0"/>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cs typeface="Times New Roman" pitchFamily="18" charset="0"/>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cs typeface="Times New Roman" pitchFamily="18" charset="0"/>
              </a:defRPr>
            </a:lvl1pPr>
          </a:lstStyle>
          <a:p>
            <a:pPr>
              <a:defRPr/>
            </a:pPr>
            <a:fld id="{A11B255F-3ADE-43B5-9ECA-607A0A283AB2}" type="slidenum">
              <a:rPr lang="en-US">
                <a:solidFill>
                  <a:srgbClr val="000000"/>
                </a:solidFill>
              </a:rPr>
              <a:pPr>
                <a:defRPr/>
              </a:pPr>
              <a:t>‹#›</a:t>
            </a:fld>
            <a:endParaRPr lang="en-US">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a:solidFill>
                <a:srgbClr val="000000"/>
              </a:solidFill>
              <a:cs typeface="Times New Roman" pitchFamily="18" charset="0"/>
            </a:endParaRPr>
          </a:p>
        </p:txBody>
      </p:sp>
    </p:spTree>
    <p:extLst>
      <p:ext uri="{BB962C8B-B14F-4D97-AF65-F5344CB8AC3E}">
        <p14:creationId xmlns:p14="http://schemas.microsoft.com/office/powerpoint/2010/main" val="4210575436"/>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cs typeface="Times New Roman" pitchFamily="18" charset="0"/>
        </a:defRPr>
      </a:lvl2pPr>
      <a:lvl3pPr algn="ctr" rtl="0" eaLnBrk="0" fontAlgn="base" hangingPunct="0">
        <a:spcBef>
          <a:spcPct val="0"/>
        </a:spcBef>
        <a:spcAft>
          <a:spcPct val="0"/>
        </a:spcAft>
        <a:defRPr sz="4000">
          <a:solidFill>
            <a:schemeClr val="tx1"/>
          </a:solidFill>
          <a:latin typeface="Arial" charset="0"/>
          <a:cs typeface="Times New Roman" pitchFamily="18" charset="0"/>
        </a:defRPr>
      </a:lvl3pPr>
      <a:lvl4pPr algn="ctr" rtl="0" eaLnBrk="0" fontAlgn="base" hangingPunct="0">
        <a:spcBef>
          <a:spcPct val="0"/>
        </a:spcBef>
        <a:spcAft>
          <a:spcPct val="0"/>
        </a:spcAft>
        <a:defRPr sz="4000">
          <a:solidFill>
            <a:schemeClr val="tx1"/>
          </a:solidFill>
          <a:latin typeface="Arial" charset="0"/>
          <a:cs typeface="Times New Roman" pitchFamily="18" charset="0"/>
        </a:defRPr>
      </a:lvl4pPr>
      <a:lvl5pPr algn="ctr" rtl="0" eaLnBrk="0" fontAlgn="base" hangingPunct="0">
        <a:spcBef>
          <a:spcPct val="0"/>
        </a:spcBef>
        <a:spcAft>
          <a:spcPct val="0"/>
        </a:spcAft>
        <a:defRPr sz="4000">
          <a:solidFill>
            <a:schemeClr val="tx1"/>
          </a:solidFill>
          <a:latin typeface="Arial" charset="0"/>
          <a:cs typeface="Times New Roman" pitchFamily="18" charset="0"/>
        </a:defRPr>
      </a:lvl5pPr>
      <a:lvl6pPr marL="457200" algn="ctr" rtl="0" fontAlgn="base">
        <a:spcBef>
          <a:spcPct val="0"/>
        </a:spcBef>
        <a:spcAft>
          <a:spcPct val="0"/>
        </a:spcAft>
        <a:defRPr sz="4000">
          <a:solidFill>
            <a:schemeClr val="tx1"/>
          </a:solidFill>
          <a:latin typeface="Arial" charset="0"/>
          <a:cs typeface="Times New Roman" pitchFamily="18" charset="0"/>
        </a:defRPr>
      </a:lvl6pPr>
      <a:lvl7pPr marL="914400" algn="ctr" rtl="0" fontAlgn="base">
        <a:spcBef>
          <a:spcPct val="0"/>
        </a:spcBef>
        <a:spcAft>
          <a:spcPct val="0"/>
        </a:spcAft>
        <a:defRPr sz="4000">
          <a:solidFill>
            <a:schemeClr val="tx1"/>
          </a:solidFill>
          <a:latin typeface="Arial" charset="0"/>
          <a:cs typeface="Times New Roman" pitchFamily="18" charset="0"/>
        </a:defRPr>
      </a:lvl7pPr>
      <a:lvl8pPr marL="1371600" algn="ctr" rtl="0" fontAlgn="base">
        <a:spcBef>
          <a:spcPct val="0"/>
        </a:spcBef>
        <a:spcAft>
          <a:spcPct val="0"/>
        </a:spcAft>
        <a:defRPr sz="4000">
          <a:solidFill>
            <a:schemeClr val="tx1"/>
          </a:solidFill>
          <a:latin typeface="Arial" charset="0"/>
          <a:cs typeface="Times New Roman" pitchFamily="18" charset="0"/>
        </a:defRPr>
      </a:lvl8pPr>
      <a:lvl9pPr marL="1828800" algn="ctr" rtl="0" fontAlgn="base">
        <a:spcBef>
          <a:spcPct val="0"/>
        </a:spcBef>
        <a:spcAft>
          <a:spcPct val="0"/>
        </a:spcAft>
        <a:defRPr sz="4000">
          <a:solidFill>
            <a:schemeClr val="tx1"/>
          </a:solidFill>
          <a:latin typeface="Arial"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529713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91ADA50-210C-C24B-94E2-56D439BFBF57}" type="datetimeFigureOut">
              <a:rPr lang="en-US" smtClean="0">
                <a:solidFill>
                  <a:prstClr val="black">
                    <a:tint val="75000"/>
                  </a:prstClr>
                </a:solidFill>
                <a:latin typeface="Calibri"/>
              </a:rPr>
              <a:pPr defTabSz="457200" fontAlgn="auto">
                <a:spcBef>
                  <a:spcPts val="0"/>
                </a:spcBef>
                <a:spcAft>
                  <a:spcPts val="0"/>
                </a:spcAft>
              </a:pPr>
              <a:t>1/28/2015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529713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713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41B1A18-1464-6843-AE48-98CA8FC3D48E}"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456383"/>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5297064"/>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91ADA50-210C-C24B-94E2-56D439BFBF57}" type="datetimeFigureOut">
              <a:rPr lang="en-US" smtClean="0">
                <a:solidFill>
                  <a:prstClr val="black">
                    <a:tint val="75000"/>
                  </a:prstClr>
                </a:solidFill>
                <a:latin typeface="Calibri"/>
              </a:rPr>
              <a:pPr defTabSz="457200" fontAlgn="auto">
                <a:spcBef>
                  <a:spcPts val="0"/>
                </a:spcBef>
                <a:spcAft>
                  <a:spcPts val="0"/>
                </a:spcAft>
              </a:pPr>
              <a:t>1/28/2015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5297064"/>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7064"/>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41B1A18-1464-6843-AE48-98CA8FC3D48E}"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9954877"/>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a:defRPr/>
            </a:pPr>
            <a:fld id="{9231048C-6E67-4482-AA23-810EF3D975E7}"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2360657154"/>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37"/>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B24B996-ACD8-45A3-8193-5AD3EE1E2C72}" type="datetimeFigureOut">
              <a:rPr lang="en-US" smtClean="0">
                <a:solidFill>
                  <a:prstClr val="black">
                    <a:tint val="75000"/>
                  </a:prstClr>
                </a:solidFill>
                <a:latin typeface="Calibri"/>
              </a:rPr>
              <a:pPr fontAlgn="auto">
                <a:spcBef>
                  <a:spcPts val="0"/>
                </a:spcBef>
                <a:spcAft>
                  <a:spcPts val="0"/>
                </a:spcAft>
              </a:pPr>
              <a:t>1/28/2015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5297037"/>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7037"/>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4888479-5675-44CB-91B0-41C61EE9AFC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1900093"/>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7008"/>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240852E3-5DDD-4828-A807-1D38E9757333}" type="datetimeFigureOut">
              <a:rPr lang="en-US" altLang="en-US" smtClean="0">
                <a:latin typeface="Calibri" pitchFamily="34" charset="0"/>
                <a:ea typeface="MS PGothic" pitchFamily="34" charset="-128"/>
              </a:rPr>
              <a:pPr defTabSz="457200"/>
              <a:t>1/28/2015</a:t>
            </a:fld>
            <a:endParaRPr lang="en-US" altLang="en-US" smtClean="0">
              <a:latin typeface="Calibri" pitchFamily="34" charset="0"/>
              <a:ea typeface="MS PGothic" pitchFamily="34" charset="-128"/>
            </a:endParaRPr>
          </a:p>
        </p:txBody>
      </p:sp>
      <p:sp>
        <p:nvSpPr>
          <p:cNvPr id="5" name="Footer Placeholder 4"/>
          <p:cNvSpPr>
            <a:spLocks noGrp="1"/>
          </p:cNvSpPr>
          <p:nvPr>
            <p:ph type="ftr" sz="quarter" idx="3"/>
          </p:nvPr>
        </p:nvSpPr>
        <p:spPr>
          <a:xfrm>
            <a:off x="3124200" y="5297008"/>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a:endParaRPr lang="en-US" altLang="en-US" smtClean="0">
              <a:latin typeface="Calibri" pitchFamily="34" charset="0"/>
              <a:ea typeface="MS PGothic" pitchFamily="34" charset="-128"/>
            </a:endParaRPr>
          </a:p>
        </p:txBody>
      </p:sp>
      <p:sp>
        <p:nvSpPr>
          <p:cNvPr id="6" name="Slide Number Placeholder 5"/>
          <p:cNvSpPr>
            <a:spLocks noGrp="1"/>
          </p:cNvSpPr>
          <p:nvPr>
            <p:ph type="sldNum" sz="quarter" idx="4"/>
          </p:nvPr>
        </p:nvSpPr>
        <p:spPr>
          <a:xfrm>
            <a:off x="6553200" y="5297008"/>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EDFB1B1E-85B6-40C0-B9A9-57664836997E}" type="slidenum">
              <a:rPr lang="en-US" altLang="en-US" smtClean="0">
                <a:latin typeface="Calibri" pitchFamily="34" charset="0"/>
                <a:ea typeface="MS PGothic" pitchFamily="34" charset="-128"/>
              </a:rPr>
              <a:pPr defTabSz="457200"/>
              <a:t>‹#›</a:t>
            </a:fld>
            <a:endParaRPr lang="en-US" altLang="en-US" smtClean="0">
              <a:latin typeface="Calibri" pitchFamily="34" charset="0"/>
              <a:ea typeface="MS PGothic" pitchFamily="34" charset="-128"/>
            </a:endParaRPr>
          </a:p>
        </p:txBody>
      </p:sp>
    </p:spTree>
    <p:extLst>
      <p:ext uri="{BB962C8B-B14F-4D97-AF65-F5344CB8AC3E}">
        <p14:creationId xmlns:p14="http://schemas.microsoft.com/office/powerpoint/2010/main" val="2723263949"/>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6994"/>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240852E3-5DDD-4828-A807-1D38E9757333}" type="datetimeFigureOut">
              <a:rPr lang="en-US" altLang="en-US" smtClean="0">
                <a:latin typeface="Calibri" pitchFamily="34" charset="0"/>
                <a:ea typeface="MS PGothic" pitchFamily="34" charset="-128"/>
              </a:rPr>
              <a:pPr defTabSz="457200"/>
              <a:t>1/28/2015</a:t>
            </a:fld>
            <a:endParaRPr lang="en-US" altLang="en-US" smtClean="0">
              <a:latin typeface="Calibri" pitchFamily="34" charset="0"/>
              <a:ea typeface="MS PGothic" pitchFamily="34" charset="-128"/>
            </a:endParaRPr>
          </a:p>
        </p:txBody>
      </p:sp>
      <p:sp>
        <p:nvSpPr>
          <p:cNvPr id="5" name="Footer Placeholder 4"/>
          <p:cNvSpPr>
            <a:spLocks noGrp="1"/>
          </p:cNvSpPr>
          <p:nvPr>
            <p:ph type="ftr" sz="quarter" idx="3"/>
          </p:nvPr>
        </p:nvSpPr>
        <p:spPr>
          <a:xfrm>
            <a:off x="3124200" y="5296994"/>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a:endParaRPr lang="en-US" altLang="en-US" smtClean="0">
              <a:latin typeface="Calibri" pitchFamily="34" charset="0"/>
              <a:ea typeface="MS PGothic" pitchFamily="34" charset="-128"/>
            </a:endParaRPr>
          </a:p>
        </p:txBody>
      </p:sp>
      <p:sp>
        <p:nvSpPr>
          <p:cNvPr id="6" name="Slide Number Placeholder 5"/>
          <p:cNvSpPr>
            <a:spLocks noGrp="1"/>
          </p:cNvSpPr>
          <p:nvPr>
            <p:ph type="sldNum" sz="quarter" idx="4"/>
          </p:nvPr>
        </p:nvSpPr>
        <p:spPr>
          <a:xfrm>
            <a:off x="6553200" y="5296994"/>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EDFB1B1E-85B6-40C0-B9A9-57664836997E}" type="slidenum">
              <a:rPr lang="en-US" altLang="en-US" smtClean="0">
                <a:latin typeface="Calibri" pitchFamily="34" charset="0"/>
                <a:ea typeface="MS PGothic" pitchFamily="34" charset="-128"/>
              </a:rPr>
              <a:pPr defTabSz="457200"/>
              <a:t>‹#›</a:t>
            </a:fld>
            <a:endParaRPr lang="en-US" altLang="en-US" smtClean="0">
              <a:latin typeface="Calibri" pitchFamily="34" charset="0"/>
              <a:ea typeface="MS PGothic" pitchFamily="34" charset="-128"/>
            </a:endParaRPr>
          </a:p>
        </p:txBody>
      </p:sp>
    </p:spTree>
    <p:extLst>
      <p:ext uri="{BB962C8B-B14F-4D97-AF65-F5344CB8AC3E}">
        <p14:creationId xmlns:p14="http://schemas.microsoft.com/office/powerpoint/2010/main" val="2486427875"/>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361"/>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361"/>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361"/>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052137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245"/>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245"/>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245"/>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B253018-1718-4DD6-8BC6-3AA69E9BF9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551425"/>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7110"/>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E6F2D11-99C6-4319-BA93-B3595E64DCE2}"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110"/>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110"/>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581F4B2-3D33-4775-9D59-278CD2211A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6042080"/>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6978"/>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E6F2D11-99C6-4319-BA93-B3595E64DCE2}"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78"/>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78"/>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581F4B2-3D33-4775-9D59-278CD2211A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7417578"/>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B8077CF6-81EF-49DB-9CE4-14C85CEAD18C}"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432757438"/>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D50C994-388D-440D-8343-17778DD39EA2}" type="datetimeFigureOut">
              <a:rPr lang="en-US" smtClean="0">
                <a:solidFill>
                  <a:prstClr val="black">
                    <a:tint val="75000"/>
                  </a:prstClr>
                </a:solidFill>
                <a:latin typeface="Calibri"/>
              </a:rPr>
              <a:pPr fontAlgn="auto">
                <a:spcBef>
                  <a:spcPts val="0"/>
                </a:spcBef>
                <a:spcAft>
                  <a:spcPts val="0"/>
                </a:spcAft>
              </a:pPr>
              <a:t>1/28/2015</a:t>
            </a:fld>
            <a:endParaRPr lang="en-US" smtClean="0">
              <a:solidFill>
                <a:prstClr val="black">
                  <a:tint val="75000"/>
                </a:prstClr>
              </a:solidFill>
              <a:latin typeface="Calibri"/>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smtClean="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D62CED8-B2EF-42D3-AA2E-EBA552EB076A}" type="slidenum">
              <a:rPr lang="en-US" smtClean="0">
                <a:solidFill>
                  <a:prstClr val="black">
                    <a:tint val="75000"/>
                  </a:prstClr>
                </a:solidFill>
                <a:latin typeface="Calibri"/>
              </a:rPr>
              <a:pPr fontAlgn="auto">
                <a:spcBef>
                  <a:spcPts val="0"/>
                </a:spcBef>
                <a:spcAft>
                  <a:spcPts val="0"/>
                </a:spcAft>
              </a:pPr>
              <a:t>‹#›</a:t>
            </a:fld>
            <a:endParaRPr lang="en-US" smtClean="0">
              <a:solidFill>
                <a:prstClr val="black">
                  <a:tint val="75000"/>
                </a:prstClr>
              </a:solidFill>
              <a:latin typeface="Calibri"/>
            </a:endParaRPr>
          </a:p>
        </p:txBody>
      </p:sp>
    </p:spTree>
    <p:extLst>
      <p:ext uri="{BB962C8B-B14F-4D97-AF65-F5344CB8AC3E}">
        <p14:creationId xmlns:p14="http://schemas.microsoft.com/office/powerpoint/2010/main" val="532966041"/>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7100"/>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B419A26-7373-4D19-9548-6B33EF70FBA9}"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100"/>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100"/>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8A822E3-2F19-4920-AFE8-0ADD58FAED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2739274"/>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7089"/>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B419A26-7373-4D19-9548-6B33EF70FBA9}" type="datetimeFigureOut">
              <a:rPr lang="en-US">
                <a:solidFill>
                  <a:prstClr val="black">
                    <a:tint val="75000"/>
                  </a:prstClr>
                </a:solidFill>
              </a:rPr>
              <a:pPr>
                <a:defRPr/>
              </a:pPr>
              <a:t>1/28/2015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89"/>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89"/>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8A822E3-2F19-4920-AFE8-0ADD58FAED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8032723"/>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7243"/>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5493D3C8-DC97-438B-9CE2-C0CAC3A0DD23}" type="datetimeFigureOut">
              <a:rPr lang="en-US" altLang="en-US" smtClean="0">
                <a:latin typeface="Calibri" pitchFamily="34" charset="0"/>
                <a:ea typeface="MS PGothic" pitchFamily="34" charset="-128"/>
                <a:cs typeface="+mn-cs"/>
              </a:rPr>
              <a:pPr defTabSz="457200"/>
              <a:t>1/28/2015</a:t>
            </a:fld>
            <a:endParaRPr lang="en-US" altLang="en-US" smtClean="0">
              <a:latin typeface="Calibri" pitchFamily="34" charset="0"/>
              <a:ea typeface="MS PGothic" pitchFamily="34" charset="-128"/>
              <a:cs typeface="+mn-cs"/>
            </a:endParaRPr>
          </a:p>
        </p:txBody>
      </p:sp>
      <p:sp>
        <p:nvSpPr>
          <p:cNvPr id="5" name="Footer Placeholder 4"/>
          <p:cNvSpPr>
            <a:spLocks noGrp="1"/>
          </p:cNvSpPr>
          <p:nvPr>
            <p:ph type="ftr" sz="quarter" idx="3"/>
          </p:nvPr>
        </p:nvSpPr>
        <p:spPr>
          <a:xfrm>
            <a:off x="3124200" y="5297243"/>
            <a:ext cx="2895600" cy="304271"/>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defTabSz="457200">
              <a:defRPr/>
            </a:pPr>
            <a:endParaRPr lang="en-US">
              <a:solidFill>
                <a:prstClr val="black">
                  <a:tint val="75000"/>
                </a:prstClr>
              </a:solidFill>
              <a:cs typeface="+mn-cs"/>
            </a:endParaRPr>
          </a:p>
        </p:txBody>
      </p:sp>
      <p:sp>
        <p:nvSpPr>
          <p:cNvPr id="6" name="Slide Number Placeholder 5"/>
          <p:cNvSpPr>
            <a:spLocks noGrp="1"/>
          </p:cNvSpPr>
          <p:nvPr>
            <p:ph type="sldNum" sz="quarter" idx="4"/>
          </p:nvPr>
        </p:nvSpPr>
        <p:spPr>
          <a:xfrm>
            <a:off x="6553200" y="5297243"/>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FD182A16-9BA7-49C7-A701-96ABF8577B2A}" type="slidenum">
              <a:rPr lang="en-US" altLang="en-US" smtClean="0">
                <a:latin typeface="Calibri" pitchFamily="34" charset="0"/>
                <a:ea typeface="MS PGothic" pitchFamily="34" charset="-128"/>
                <a:cs typeface="+mn-cs"/>
              </a:rPr>
              <a:pPr defTabSz="457200"/>
              <a:t>‹#›</a:t>
            </a:fld>
            <a:endParaRPr lang="en-US" altLang="en-US" smtClean="0">
              <a:latin typeface="Calibri" pitchFamily="34" charset="0"/>
              <a:ea typeface="MS PGothic" pitchFamily="34" charset="-128"/>
              <a:cs typeface="+mn-cs"/>
            </a:endParaRPr>
          </a:p>
        </p:txBody>
      </p:sp>
    </p:spTree>
    <p:extLst>
      <p:ext uri="{BB962C8B-B14F-4D97-AF65-F5344CB8AC3E}">
        <p14:creationId xmlns:p14="http://schemas.microsoft.com/office/powerpoint/2010/main" val="408761399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7238"/>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D69A92A6-98B6-40C7-B427-59FAB9F0DBF0}" type="datetimeFigureOut">
              <a:rPr lang="en-US" altLang="en-US" smtClean="0">
                <a:latin typeface="Calibri" pitchFamily="34" charset="0"/>
                <a:ea typeface="MS PGothic" pitchFamily="34" charset="-128"/>
                <a:cs typeface="+mn-cs"/>
              </a:rPr>
              <a:pPr defTabSz="457200"/>
              <a:t>1/28/2015</a:t>
            </a:fld>
            <a:endParaRPr lang="en-US" altLang="en-US" smtClean="0">
              <a:latin typeface="Calibri" pitchFamily="34" charset="0"/>
              <a:ea typeface="MS PGothic" pitchFamily="34" charset="-128"/>
              <a:cs typeface="+mn-cs"/>
            </a:endParaRPr>
          </a:p>
        </p:txBody>
      </p:sp>
      <p:sp>
        <p:nvSpPr>
          <p:cNvPr id="5" name="Footer Placeholder 4"/>
          <p:cNvSpPr>
            <a:spLocks noGrp="1"/>
          </p:cNvSpPr>
          <p:nvPr>
            <p:ph type="ftr" sz="quarter" idx="3"/>
          </p:nvPr>
        </p:nvSpPr>
        <p:spPr>
          <a:xfrm>
            <a:off x="3124200" y="5297238"/>
            <a:ext cx="2895600" cy="304271"/>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defTabSz="457200">
              <a:defRPr/>
            </a:pPr>
            <a:endParaRPr lang="en-US">
              <a:solidFill>
                <a:prstClr val="black">
                  <a:tint val="75000"/>
                </a:prstClr>
              </a:solidFill>
              <a:cs typeface="+mn-cs"/>
            </a:endParaRPr>
          </a:p>
        </p:txBody>
      </p:sp>
      <p:sp>
        <p:nvSpPr>
          <p:cNvPr id="6" name="Slide Number Placeholder 5"/>
          <p:cNvSpPr>
            <a:spLocks noGrp="1"/>
          </p:cNvSpPr>
          <p:nvPr>
            <p:ph type="sldNum" sz="quarter" idx="4"/>
          </p:nvPr>
        </p:nvSpPr>
        <p:spPr>
          <a:xfrm>
            <a:off x="6553200" y="5297238"/>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85C52D50-25E1-4C42-92EB-43362606DA2C}" type="slidenum">
              <a:rPr lang="en-US" altLang="en-US" smtClean="0">
                <a:latin typeface="Calibri" pitchFamily="34" charset="0"/>
                <a:ea typeface="MS PGothic" pitchFamily="34" charset="-128"/>
                <a:cs typeface="+mn-cs"/>
              </a:rPr>
              <a:pPr defTabSz="457200"/>
              <a:t>‹#›</a:t>
            </a:fld>
            <a:endParaRPr lang="en-US" altLang="en-US" smtClean="0">
              <a:latin typeface="Calibri" pitchFamily="34" charset="0"/>
              <a:ea typeface="MS PGothic" pitchFamily="34" charset="-128"/>
              <a:cs typeface="+mn-cs"/>
            </a:endParaRPr>
          </a:p>
        </p:txBody>
      </p:sp>
    </p:spTree>
    <p:extLst>
      <p:ext uri="{BB962C8B-B14F-4D97-AF65-F5344CB8AC3E}">
        <p14:creationId xmlns:p14="http://schemas.microsoft.com/office/powerpoint/2010/main" val="207156289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346"/>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5297346"/>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5297346"/>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7312442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348A0E44-C5E4-4C5D-8148-07105176FC2F}"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353724478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5297233"/>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91ADA50-210C-C24B-94E2-56D439BFBF57}" type="datetimeFigureOut">
              <a:rPr lang="en-US" smtClean="0">
                <a:solidFill>
                  <a:prstClr val="black">
                    <a:tint val="75000"/>
                  </a:prstClr>
                </a:solidFill>
                <a:latin typeface="Calibri"/>
              </a:rPr>
              <a:pPr defTabSz="457200" fontAlgn="auto">
                <a:spcBef>
                  <a:spcPts val="0"/>
                </a:spcBef>
                <a:spcAft>
                  <a:spcPts val="0"/>
                </a:spcAft>
              </a:pPr>
              <a:t>1/28/2015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5297233"/>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7233"/>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41B1A18-1464-6843-AE48-98CA8FC3D48E}"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7999500"/>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a:defRPr/>
            </a:pPr>
            <a:fld id="{B597427E-B007-4B91-B1E4-A860E611BCFA}"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196634273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a:defRPr/>
            </a:pPr>
            <a:fld id="{B597427E-B007-4B91-B1E4-A860E611BCFA}"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1627806826"/>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9.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3.jpeg"/><Relationship Id="rId1" Type="http://schemas.openxmlformats.org/officeDocument/2006/relationships/slideLayout" Target="../slideLayouts/slideLayout215.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55.xml"/><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83.xml"/><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72.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8.xml"/><Relationship Id="rId1" Type="http://schemas.openxmlformats.org/officeDocument/2006/relationships/tags" Target="../tags/tag1.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1.xml"/><Relationship Id="rId1" Type="http://schemas.openxmlformats.org/officeDocument/2006/relationships/tags" Target="../tags/tag2.xml"/><Relationship Id="rId5" Type="http://schemas.openxmlformats.org/officeDocument/2006/relationships/image" Target="../media/image13.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71.xml"/><Relationship Id="rId7" Type="http://schemas.openxmlformats.org/officeDocument/2006/relationships/image" Target="../media/image13.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1.xml"/><Relationship Id="rId1" Type="http://schemas.openxmlformats.org/officeDocument/2006/relationships/tags" Target="../tags/tag5.xml"/><Relationship Id="rId5" Type="http://schemas.openxmlformats.org/officeDocument/2006/relationships/image" Target="../media/image13.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84.xml"/><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88.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55.xml"/><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67.xml"/><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7.xml"/><Relationship Id="rId1" Type="http://schemas.openxmlformats.org/officeDocument/2006/relationships/tags" Target="../tags/tag6.xml"/><Relationship Id="rId5" Type="http://schemas.openxmlformats.org/officeDocument/2006/relationships/image" Target="../media/image13.jpe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27.xml"/><Relationship Id="rId4" Type="http://schemas.openxmlformats.org/officeDocument/2006/relationships/image" Target="../media/image13.jpe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67.xml"/><Relationship Id="rId4" Type="http://schemas.openxmlformats.org/officeDocument/2006/relationships/image" Target="../media/image13.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7.xml"/><Relationship Id="rId1" Type="http://schemas.openxmlformats.org/officeDocument/2006/relationships/tags" Target="../tags/tag7.xml"/><Relationship Id="rId5" Type="http://schemas.openxmlformats.org/officeDocument/2006/relationships/image" Target="../media/image13.jpeg"/><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260.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8.xml"/><Relationship Id="rId1" Type="http://schemas.openxmlformats.org/officeDocument/2006/relationships/tags" Target="../tags/tag8.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8.xml"/><Relationship Id="rId1" Type="http://schemas.openxmlformats.org/officeDocument/2006/relationships/tags" Target="../tags/tag9.xml"/><Relationship Id="rId5" Type="http://schemas.openxmlformats.org/officeDocument/2006/relationships/image" Target="../media/image13.jpeg"/><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67.xml"/><Relationship Id="rId4" Type="http://schemas.openxmlformats.org/officeDocument/2006/relationships/image" Target="../media/image13.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5.xml"/><Relationship Id="rId1" Type="http://schemas.openxmlformats.org/officeDocument/2006/relationships/tags" Target="../tags/tag10.xml"/><Relationship Id="rId5" Type="http://schemas.openxmlformats.org/officeDocument/2006/relationships/image" Target="../media/image13.jpeg"/><Relationship Id="rId4" Type="http://schemas.openxmlformats.org/officeDocument/2006/relationships/image" Target="../media/image46.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5.xml"/><Relationship Id="rId1" Type="http://schemas.openxmlformats.org/officeDocument/2006/relationships/tags" Target="../tags/tag11.xml"/><Relationship Id="rId5" Type="http://schemas.openxmlformats.org/officeDocument/2006/relationships/image" Target="../media/image13.jpeg"/><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67.xml"/><Relationship Id="rId4" Type="http://schemas.openxmlformats.org/officeDocument/2006/relationships/image" Target="../media/image13.jpe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8.xml"/><Relationship Id="rId1" Type="http://schemas.openxmlformats.org/officeDocument/2006/relationships/tags" Target="../tags/tag12.xml"/><Relationship Id="rId5" Type="http://schemas.openxmlformats.org/officeDocument/2006/relationships/image" Target="../media/image13.jpeg"/><Relationship Id="rId4" Type="http://schemas.openxmlformats.org/officeDocument/2006/relationships/image" Target="../media/image49.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8.xml"/><Relationship Id="rId1" Type="http://schemas.openxmlformats.org/officeDocument/2006/relationships/tags" Target="../tags/tag13.xm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8.xml"/><Relationship Id="rId1" Type="http://schemas.openxmlformats.org/officeDocument/2006/relationships/tags" Target="../tags/tag14.xml"/><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44.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71.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82.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ntage 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4"/>
          <p:cNvSpPr txBox="1">
            <a:spLocks noChangeArrowheads="1"/>
          </p:cNvSpPr>
          <p:nvPr/>
        </p:nvSpPr>
        <p:spPr bwMode="auto">
          <a:xfrm>
            <a:off x="838200" y="1291169"/>
            <a:ext cx="7467600" cy="26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8000" dirty="0">
                <a:latin typeface="Calibri" pitchFamily="34" charset="0"/>
              </a:rPr>
              <a:t>Book of Joshua</a:t>
            </a:r>
          </a:p>
          <a:p>
            <a:pPr algn="ctr" eaLnBrk="1" hangingPunct="1">
              <a:lnSpc>
                <a:spcPct val="90000"/>
              </a:lnSpc>
            </a:pPr>
            <a:r>
              <a:rPr lang="en-US" altLang="en-US" sz="8000" dirty="0">
                <a:latin typeface="Calibri" pitchFamily="34" charset="0"/>
              </a:rPr>
              <a:t>Lesson </a:t>
            </a:r>
            <a:r>
              <a:rPr lang="en-US" altLang="en-US" sz="8000" dirty="0" smtClean="0">
                <a:latin typeface="Calibri" pitchFamily="34" charset="0"/>
              </a:rPr>
              <a:t>8</a:t>
            </a:r>
            <a:endParaRPr lang="en-US" altLang="en-US" sz="8000" dirty="0">
              <a:latin typeface="Calibri" pitchFamily="34" charset="0"/>
            </a:endParaRPr>
          </a:p>
          <a:p>
            <a:pPr algn="ctr" eaLnBrk="1" hangingPunct="1">
              <a:lnSpc>
                <a:spcPct val="90000"/>
              </a:lnSpc>
            </a:pPr>
            <a:r>
              <a:rPr lang="en-US" altLang="en-US" sz="2400" b="1" dirty="0"/>
              <a:t>Gibeon &amp; Southern Conquest of Canaan</a:t>
            </a:r>
            <a:r>
              <a:rPr lang="en-US" altLang="en-US" dirty="0"/>
              <a:t> </a:t>
            </a:r>
          </a:p>
        </p:txBody>
      </p:sp>
      <p:sp>
        <p:nvSpPr>
          <p:cNvPr id="4" name="Slide Number Placeholder 3"/>
          <p:cNvSpPr>
            <a:spLocks noGrp="1"/>
          </p:cNvSpPr>
          <p:nvPr>
            <p:ph type="sldNum" sz="quarter" idx="10"/>
          </p:nvPr>
        </p:nvSpPr>
        <p:spPr/>
        <p:txBody>
          <a:bodyPr/>
          <a:lstStyle/>
          <a:p>
            <a:pPr>
              <a:defRPr/>
            </a:pPr>
            <a:fld id="{064D6688-8030-4D37-B7CD-F493658BAB72}" type="slidenum">
              <a:rPr lang="en-US"/>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14_Joshua_Ai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9144000" cy="5715000"/>
          </a:xfrm>
          <a:prstGeom prst="rect">
            <a:avLst/>
          </a:prstGeom>
          <a:solidFill>
            <a:schemeClr val="bg1">
              <a:alpha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88" y="-163949"/>
            <a:ext cx="2036184" cy="3898612"/>
          </a:xfrm>
          <a:prstGeom prst="rect">
            <a:avLst/>
          </a:prstGeom>
        </p:spPr>
      </p:pic>
      <p:sp>
        <p:nvSpPr>
          <p:cNvPr id="10" name="TextBox 9"/>
          <p:cNvSpPr txBox="1"/>
          <p:nvPr/>
        </p:nvSpPr>
        <p:spPr>
          <a:xfrm>
            <a:off x="3720662" y="189204"/>
            <a:ext cx="5423338" cy="2031325"/>
          </a:xfrm>
          <a:prstGeom prst="rect">
            <a:avLst/>
          </a:prstGeom>
          <a:noFill/>
        </p:spPr>
        <p:txBody>
          <a:bodyPr wrap="square" rtlCol="0">
            <a:spAutoFit/>
          </a:bodyPr>
          <a:lstStyle/>
          <a:p>
            <a:r>
              <a:rPr lang="en-US" baseline="30000" dirty="0">
                <a:solidFill>
                  <a:prstClr val="black"/>
                </a:solidFill>
              </a:rPr>
              <a:t>14</a:t>
            </a:r>
            <a:r>
              <a:rPr lang="en-US" dirty="0">
                <a:solidFill>
                  <a:prstClr val="black"/>
                </a:solidFill>
              </a:rPr>
              <a:t>So the men took some of their provisions, </a:t>
            </a:r>
            <a:endParaRPr lang="en-US" dirty="0" smtClean="0">
              <a:solidFill>
                <a:prstClr val="black"/>
              </a:solidFill>
            </a:endParaRPr>
          </a:p>
          <a:p>
            <a:r>
              <a:rPr lang="en-US" b="1" u="sng" dirty="0">
                <a:solidFill>
                  <a:prstClr val="black"/>
                </a:solidFill>
              </a:rPr>
              <a:t> </a:t>
            </a:r>
            <a:r>
              <a:rPr lang="en-US" b="1" u="sng" dirty="0" smtClean="0">
                <a:solidFill>
                  <a:prstClr val="black"/>
                </a:solidFill>
              </a:rPr>
              <a:t>      but </a:t>
            </a:r>
            <a:r>
              <a:rPr lang="en-US" b="1" u="sng" dirty="0">
                <a:solidFill>
                  <a:prstClr val="black"/>
                </a:solidFill>
              </a:rPr>
              <a:t>did not ask counsel from the Lord. </a:t>
            </a:r>
            <a:r>
              <a:rPr lang="en-US" dirty="0">
                <a:solidFill>
                  <a:prstClr val="black"/>
                </a:solidFill>
              </a:rPr>
              <a:t/>
            </a:r>
            <a:br>
              <a:rPr lang="en-US" dirty="0">
                <a:solidFill>
                  <a:prstClr val="black"/>
                </a:solidFill>
              </a:rPr>
            </a:br>
            <a:r>
              <a:rPr lang="en-US" baseline="30000" dirty="0">
                <a:solidFill>
                  <a:prstClr val="black"/>
                </a:solidFill>
              </a:rPr>
              <a:t>15</a:t>
            </a:r>
            <a:r>
              <a:rPr lang="en-US" dirty="0">
                <a:solidFill>
                  <a:prstClr val="black"/>
                </a:solidFill>
              </a:rPr>
              <a:t>And Joshua made peace with them </a:t>
            </a:r>
            <a:endParaRPr lang="en-US" dirty="0" smtClean="0">
              <a:solidFill>
                <a:prstClr val="black"/>
              </a:solidFill>
            </a:endParaRPr>
          </a:p>
          <a:p>
            <a:r>
              <a:rPr lang="en-US" dirty="0">
                <a:solidFill>
                  <a:prstClr val="black"/>
                </a:solidFill>
              </a:rPr>
              <a:t> </a:t>
            </a:r>
            <a:r>
              <a:rPr lang="en-US" dirty="0" smtClean="0">
                <a:solidFill>
                  <a:prstClr val="black"/>
                </a:solidFill>
              </a:rPr>
              <a:t>              and </a:t>
            </a:r>
            <a:r>
              <a:rPr lang="en-US" dirty="0">
                <a:solidFill>
                  <a:prstClr val="black"/>
                </a:solidFill>
              </a:rPr>
              <a:t>made a covenant with them, to let </a:t>
            </a:r>
            <a:r>
              <a:rPr lang="en-US" dirty="0" smtClean="0">
                <a:solidFill>
                  <a:prstClr val="black"/>
                </a:solidFill>
              </a:rPr>
              <a:t>	them </a:t>
            </a:r>
            <a:r>
              <a:rPr lang="en-US" dirty="0">
                <a:solidFill>
                  <a:prstClr val="black"/>
                </a:solidFill>
              </a:rPr>
              <a:t>live, </a:t>
            </a:r>
            <a:r>
              <a:rPr lang="en-US" dirty="0" smtClean="0">
                <a:solidFill>
                  <a:prstClr val="black"/>
                </a:solidFill>
              </a:rPr>
              <a:t> </a:t>
            </a:r>
          </a:p>
          <a:p>
            <a:r>
              <a:rPr lang="en-US" dirty="0">
                <a:solidFill>
                  <a:prstClr val="black"/>
                </a:solidFill>
              </a:rPr>
              <a:t> </a:t>
            </a:r>
            <a:r>
              <a:rPr lang="en-US" dirty="0" smtClean="0">
                <a:solidFill>
                  <a:prstClr val="black"/>
                </a:solidFill>
              </a:rPr>
              <a:t>              and </a:t>
            </a:r>
            <a:r>
              <a:rPr lang="en-US" dirty="0">
                <a:solidFill>
                  <a:prstClr val="black"/>
                </a:solidFill>
              </a:rPr>
              <a:t>the leaders of the congregation swore </a:t>
            </a:r>
            <a:r>
              <a:rPr lang="en-US" dirty="0" smtClean="0">
                <a:solidFill>
                  <a:prstClr val="black"/>
                </a:solidFill>
              </a:rPr>
              <a:t>	to them</a:t>
            </a:r>
            <a:r>
              <a:rPr lang="en-US" dirty="0">
                <a:solidFill>
                  <a:prstClr val="black"/>
                </a:solidFill>
              </a:rPr>
              <a:t>. </a:t>
            </a:r>
          </a:p>
        </p:txBody>
      </p:sp>
      <p:sp>
        <p:nvSpPr>
          <p:cNvPr id="9" name="TextBox 8"/>
          <p:cNvSpPr txBox="1"/>
          <p:nvPr/>
        </p:nvSpPr>
        <p:spPr>
          <a:xfrm>
            <a:off x="195917" y="3533654"/>
            <a:ext cx="2753668" cy="1754326"/>
          </a:xfrm>
          <a:prstGeom prst="rect">
            <a:avLst/>
          </a:prstGeom>
          <a:noFill/>
        </p:spPr>
        <p:txBody>
          <a:bodyPr wrap="square" rtlCol="0">
            <a:spAutoFit/>
          </a:bodyPr>
          <a:lstStyle/>
          <a:p>
            <a:r>
              <a:rPr lang="en-US" baseline="30000" dirty="0">
                <a:solidFill>
                  <a:prstClr val="black"/>
                </a:solidFill>
              </a:rPr>
              <a:t>7</a:t>
            </a:r>
            <a:r>
              <a:rPr lang="en-US" dirty="0">
                <a:solidFill>
                  <a:prstClr val="black"/>
                </a:solidFill>
              </a:rPr>
              <a:t>But the men of Israel said to the </a:t>
            </a:r>
            <a:r>
              <a:rPr lang="en-US" dirty="0" err="1">
                <a:solidFill>
                  <a:prstClr val="black"/>
                </a:solidFill>
              </a:rPr>
              <a:t>Hivites</a:t>
            </a:r>
            <a:r>
              <a:rPr lang="en-US" dirty="0">
                <a:solidFill>
                  <a:prstClr val="black"/>
                </a:solidFill>
              </a:rPr>
              <a:t>, </a:t>
            </a:r>
            <a:r>
              <a:rPr lang="en-US" b="1" u="sng" dirty="0">
                <a:solidFill>
                  <a:prstClr val="black"/>
                </a:solidFill>
              </a:rPr>
              <a:t>“Perhaps you live among us; then how can we make a covenant with you?”  </a:t>
            </a:r>
          </a:p>
        </p:txBody>
      </p:sp>
      <p:sp>
        <p:nvSpPr>
          <p:cNvPr id="3" name="TextBox 2"/>
          <p:cNvSpPr txBox="1"/>
          <p:nvPr/>
        </p:nvSpPr>
        <p:spPr>
          <a:xfrm>
            <a:off x="2949585" y="2442005"/>
            <a:ext cx="5957932" cy="2585323"/>
          </a:xfrm>
          <a:prstGeom prst="rect">
            <a:avLst/>
          </a:prstGeom>
          <a:solidFill>
            <a:srgbClr val="FFFF00">
              <a:alpha val="52000"/>
            </a:srgbClr>
          </a:solidFill>
        </p:spPr>
        <p:txBody>
          <a:bodyPr wrap="square" rtlCol="0">
            <a:spAutoFit/>
          </a:bodyPr>
          <a:lstStyle/>
          <a:p>
            <a:r>
              <a:rPr lang="en-US" b="1" dirty="0" smtClean="0"/>
              <a:t>Deuteronomy </a:t>
            </a:r>
            <a:r>
              <a:rPr lang="en-US" b="1" dirty="0"/>
              <a:t>20:10-15(ESV) </a:t>
            </a:r>
            <a:r>
              <a:rPr lang="en-US" dirty="0"/>
              <a:t/>
            </a:r>
            <a:br>
              <a:rPr lang="en-US" dirty="0"/>
            </a:br>
            <a:r>
              <a:rPr lang="en-US" baseline="30000" dirty="0"/>
              <a:t>10</a:t>
            </a:r>
            <a:r>
              <a:rPr lang="en-US" dirty="0"/>
              <a:t>“When you draw near to a city to fight against it, offer terms of peace to it.  </a:t>
            </a:r>
            <a:br>
              <a:rPr lang="en-US" dirty="0"/>
            </a:br>
            <a:r>
              <a:rPr lang="en-US" baseline="30000" dirty="0"/>
              <a:t>11</a:t>
            </a:r>
            <a:r>
              <a:rPr lang="en-US" dirty="0"/>
              <a:t>And if it responds to you peaceably and it opens to you, then all the people who are found in it shall do forced labor for you and shall serve </a:t>
            </a:r>
            <a:r>
              <a:rPr lang="en-US" dirty="0" smtClean="0"/>
              <a:t>you…</a:t>
            </a:r>
            <a:r>
              <a:rPr lang="en-US" dirty="0"/>
              <a:t>  </a:t>
            </a:r>
            <a:br>
              <a:rPr lang="en-US" dirty="0"/>
            </a:br>
            <a:endParaRPr lang="en-US" dirty="0" smtClean="0"/>
          </a:p>
          <a:p>
            <a:r>
              <a:rPr lang="en-US" baseline="30000" dirty="0" smtClean="0"/>
              <a:t>15</a:t>
            </a:r>
            <a:r>
              <a:rPr lang="en-US" dirty="0" smtClean="0"/>
              <a:t>Thus </a:t>
            </a:r>
            <a:r>
              <a:rPr lang="en-US" dirty="0"/>
              <a:t>you shall do to all the cities that are very far from you, which are not cities of the nations here.  </a:t>
            </a:r>
          </a:p>
        </p:txBody>
      </p:sp>
    </p:spTree>
    <p:extLst>
      <p:ext uri="{BB962C8B-B14F-4D97-AF65-F5344CB8AC3E}">
        <p14:creationId xmlns:p14="http://schemas.microsoft.com/office/powerpoint/2010/main" val="25632709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hua_Gibeonit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66649" y="229758"/>
            <a:ext cx="1709122" cy="400110"/>
          </a:xfrm>
          <a:prstGeom prst="rect">
            <a:avLst/>
          </a:prstGeom>
          <a:noFill/>
        </p:spPr>
        <p:txBody>
          <a:bodyPr wrap="none" rtlCol="0">
            <a:spAutoFit/>
          </a:bodyPr>
          <a:lstStyle/>
          <a:p>
            <a:r>
              <a:rPr lang="en-US" sz="2000" b="1" dirty="0" smtClean="0"/>
              <a:t>3 Days Later</a:t>
            </a:r>
            <a:endParaRPr lang="en-US" sz="2000" b="1" dirty="0"/>
          </a:p>
        </p:txBody>
      </p:sp>
      <p:sp>
        <p:nvSpPr>
          <p:cNvPr id="3" name="TextBox 2"/>
          <p:cNvSpPr txBox="1"/>
          <p:nvPr/>
        </p:nvSpPr>
        <p:spPr>
          <a:xfrm>
            <a:off x="3342290" y="29959"/>
            <a:ext cx="5801710" cy="1323439"/>
          </a:xfrm>
          <a:prstGeom prst="rect">
            <a:avLst/>
          </a:prstGeom>
          <a:noFill/>
        </p:spPr>
        <p:txBody>
          <a:bodyPr wrap="square" rtlCol="0">
            <a:spAutoFit/>
          </a:bodyPr>
          <a:lstStyle/>
          <a:p>
            <a:r>
              <a:rPr lang="en-US" sz="2000" dirty="0" smtClean="0"/>
              <a:t>Joshua 9</a:t>
            </a:r>
          </a:p>
          <a:p>
            <a:r>
              <a:rPr lang="en-US" sz="2000" baseline="30000" dirty="0"/>
              <a:t>16</a:t>
            </a:r>
            <a:r>
              <a:rPr lang="en-US" sz="2000" dirty="0"/>
              <a:t>At the end of three days after they had made a covenant with them, they heard that they were their neighbors and that they lived among them.  </a:t>
            </a:r>
          </a:p>
        </p:txBody>
      </p:sp>
    </p:spTree>
    <p:extLst>
      <p:ext uri="{BB962C8B-B14F-4D97-AF65-F5344CB8AC3E}">
        <p14:creationId xmlns:p14="http://schemas.microsoft.com/office/powerpoint/2010/main" val="391170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hua_Gibeonit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9144000" cy="57150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98179" y="93209"/>
            <a:ext cx="7252138" cy="5632311"/>
          </a:xfrm>
          <a:prstGeom prst="rect">
            <a:avLst/>
          </a:prstGeom>
          <a:noFill/>
        </p:spPr>
        <p:txBody>
          <a:bodyPr wrap="square" rtlCol="0">
            <a:spAutoFit/>
          </a:bodyPr>
          <a:lstStyle/>
          <a:p>
            <a:r>
              <a:rPr lang="en-US" sz="2000" dirty="0" smtClean="0"/>
              <a:t>Joshua 9</a:t>
            </a:r>
          </a:p>
          <a:p>
            <a:r>
              <a:rPr lang="en-US" sz="2000" baseline="30000" dirty="0"/>
              <a:t>18</a:t>
            </a:r>
            <a:r>
              <a:rPr lang="en-US" sz="2000" dirty="0"/>
              <a:t>But the people of Israel did not attack them, because the leaders of the congregation had sworn to them by the Lord, the God of Israel. </a:t>
            </a:r>
            <a:endParaRPr lang="en-US" sz="2000" dirty="0" smtClean="0"/>
          </a:p>
          <a:p>
            <a:endParaRPr lang="en-US" sz="2000" dirty="0"/>
          </a:p>
          <a:p>
            <a:r>
              <a:rPr lang="en-US" sz="2000" b="1" u="sng" dirty="0" smtClean="0"/>
              <a:t>Then </a:t>
            </a:r>
            <a:r>
              <a:rPr lang="en-US" sz="2000" b="1" u="sng" dirty="0"/>
              <a:t>all the congregation murmured against the leaders.  </a:t>
            </a:r>
            <a:r>
              <a:rPr lang="en-US" sz="2000" dirty="0"/>
              <a:t/>
            </a:r>
            <a:br>
              <a:rPr lang="en-US" sz="2000" dirty="0"/>
            </a:br>
            <a:endParaRPr lang="en-US" sz="2000" dirty="0" smtClean="0"/>
          </a:p>
          <a:p>
            <a:r>
              <a:rPr lang="en-US" sz="2000" baseline="30000" dirty="0" smtClean="0"/>
              <a:t>19</a:t>
            </a:r>
            <a:r>
              <a:rPr lang="en-US" sz="2000" dirty="0" smtClean="0"/>
              <a:t>But </a:t>
            </a:r>
            <a:r>
              <a:rPr lang="en-US" sz="2000" dirty="0"/>
              <a:t>all the leaders said to all the congregation</a:t>
            </a:r>
            <a:r>
              <a:rPr lang="en-US" sz="2000" b="1" u="sng" dirty="0"/>
              <a:t>, “We have sworn to them by the Lord, the God of Israel, and now we may not touch them.  </a:t>
            </a:r>
            <a:br>
              <a:rPr lang="en-US" sz="2000" b="1" u="sng" dirty="0"/>
            </a:br>
            <a:r>
              <a:rPr lang="en-US" sz="2000" b="1" dirty="0"/>
              <a:t> </a:t>
            </a:r>
          </a:p>
          <a:p>
            <a:r>
              <a:rPr lang="en-US" sz="2000" baseline="30000" dirty="0" smtClean="0"/>
              <a:t>20</a:t>
            </a:r>
            <a:r>
              <a:rPr lang="en-US" sz="2000" dirty="0" smtClean="0"/>
              <a:t>This </a:t>
            </a:r>
            <a:r>
              <a:rPr lang="en-US" sz="2000" dirty="0"/>
              <a:t>we will do to them: let them live, lest wrath be upon us, because of the oath that we swore to them.” </a:t>
            </a:r>
            <a:endParaRPr lang="en-US" sz="2000" dirty="0" smtClean="0"/>
          </a:p>
          <a:p>
            <a:endParaRPr lang="en-US" sz="2000" dirty="0"/>
          </a:p>
          <a:p>
            <a:r>
              <a:rPr lang="en-US" sz="2000" baseline="30000" dirty="0"/>
              <a:t>21</a:t>
            </a:r>
            <a:r>
              <a:rPr lang="en-US" sz="2000" dirty="0"/>
              <a:t>And the leaders said to them, “Let them live.” So they became cutters of wood and drawers of water for all the congregation, just as the leaders had said of them.</a:t>
            </a:r>
            <a:r>
              <a:rPr lang="en-US" sz="2000" dirty="0" smtClean="0"/>
              <a:t> </a:t>
            </a:r>
            <a:r>
              <a:rPr lang="en-US" sz="2000" dirty="0"/>
              <a:t/>
            </a:r>
            <a:br>
              <a:rPr lang="en-US" sz="2000" dirty="0"/>
            </a:br>
            <a:endParaRPr lang="en-US" sz="2000" dirty="0"/>
          </a:p>
        </p:txBody>
      </p:sp>
    </p:spTree>
    <p:extLst>
      <p:ext uri="{BB962C8B-B14F-4D97-AF65-F5344CB8AC3E}">
        <p14:creationId xmlns:p14="http://schemas.microsoft.com/office/powerpoint/2010/main" val="30511675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24" y="1112454"/>
            <a:ext cx="4819834" cy="301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10115" y="228865"/>
            <a:ext cx="3561886" cy="952500"/>
          </a:xfrm>
        </p:spPr>
        <p:txBody>
          <a:bodyPr/>
          <a:lstStyle/>
          <a:p>
            <a:r>
              <a:rPr lang="en-US" dirty="0" smtClean="0"/>
              <a:t>Gibeon Well</a:t>
            </a:r>
            <a:endParaRPr lang="en-US" dirty="0"/>
          </a:p>
        </p:txBody>
      </p:sp>
      <p:sp>
        <p:nvSpPr>
          <p:cNvPr id="3" name="TextBox 2"/>
          <p:cNvSpPr txBox="1"/>
          <p:nvPr/>
        </p:nvSpPr>
        <p:spPr>
          <a:xfrm>
            <a:off x="4934608" y="166524"/>
            <a:ext cx="4083268" cy="5078313"/>
          </a:xfrm>
          <a:prstGeom prst="rect">
            <a:avLst/>
          </a:prstGeom>
          <a:noFill/>
        </p:spPr>
        <p:txBody>
          <a:bodyPr wrap="square" rtlCol="0">
            <a:spAutoFit/>
          </a:bodyPr>
          <a:lstStyle/>
          <a:p>
            <a:r>
              <a:rPr lang="en-US" dirty="0"/>
              <a:t>One of the sources of water from which they drew was most certainly the pool of Gibeon. And if it had not been unearthed, people could not know for certain to this day exactly where Gibeon had been. Prior to the excavation, it was a controversy among archaeologists although most tended to accept El Jib as the site.</a:t>
            </a:r>
          </a:p>
          <a:p>
            <a:endParaRPr lang="en-US" dirty="0" smtClean="0"/>
          </a:p>
          <a:p>
            <a:r>
              <a:rPr lang="en-US" dirty="0" smtClean="0"/>
              <a:t>When </a:t>
            </a:r>
            <a:r>
              <a:rPr lang="en-US" dirty="0"/>
              <a:t>James B. Pritchard and his archaeological team sponsored by the University of Pennsylvania began digging in their first season in 1957 they had no idea what a wealth of discoveries awaited </a:t>
            </a:r>
            <a:r>
              <a:rPr lang="en-US" dirty="0" smtClean="0"/>
              <a:t>them</a:t>
            </a:r>
          </a:p>
          <a:p>
            <a:endParaRPr lang="en-US" dirty="0"/>
          </a:p>
          <a:p>
            <a:r>
              <a:rPr lang="en-US" i="1" dirty="0" smtClean="0"/>
              <a:t>Bible </a:t>
            </a:r>
            <a:r>
              <a:rPr lang="en-US" i="1" dirty="0"/>
              <a:t>and Spade (1974) Volume 3</a:t>
            </a:r>
            <a:r>
              <a:rPr lang="en-US" dirty="0"/>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4934607" cy="5255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0360" y="4775905"/>
            <a:ext cx="4824247" cy="369332"/>
          </a:xfrm>
          <a:prstGeom prst="rect">
            <a:avLst/>
          </a:prstGeom>
          <a:noFill/>
        </p:spPr>
        <p:txBody>
          <a:bodyPr wrap="square" rtlCol="0">
            <a:spAutoFit/>
          </a:bodyPr>
          <a:lstStyle/>
          <a:p>
            <a:r>
              <a:rPr lang="en-US" dirty="0" smtClean="0"/>
              <a:t>Dates to after the Conquest</a:t>
            </a:r>
            <a:endParaRPr lang="en-US" dirty="0"/>
          </a:p>
        </p:txBody>
      </p:sp>
      <p:sp>
        <p:nvSpPr>
          <p:cNvPr id="4" name="TextBox 3"/>
          <p:cNvSpPr txBox="1"/>
          <p:nvPr/>
        </p:nvSpPr>
        <p:spPr>
          <a:xfrm>
            <a:off x="5060743" y="141890"/>
            <a:ext cx="4083269" cy="5078313"/>
          </a:xfrm>
          <a:prstGeom prst="rect">
            <a:avLst/>
          </a:prstGeom>
          <a:noFill/>
        </p:spPr>
        <p:txBody>
          <a:bodyPr wrap="square" rtlCol="0">
            <a:spAutoFit/>
          </a:bodyPr>
          <a:lstStyle/>
          <a:p>
            <a:r>
              <a:rPr lang="en-US" b="1" dirty="0" smtClean="0"/>
              <a:t>1 </a:t>
            </a:r>
            <a:r>
              <a:rPr lang="en-US" b="1" dirty="0"/>
              <a:t>Chronicles 12:4(ESV) </a:t>
            </a:r>
            <a:endParaRPr lang="en-US" b="1" dirty="0" smtClean="0"/>
          </a:p>
          <a:p>
            <a:r>
              <a:rPr lang="en-US" b="1" dirty="0" smtClean="0"/>
              <a:t>One of David’s Mighty Men</a:t>
            </a:r>
            <a:r>
              <a:rPr lang="en-US" dirty="0"/>
              <a:t/>
            </a:r>
            <a:br>
              <a:rPr lang="en-US" dirty="0"/>
            </a:br>
            <a:r>
              <a:rPr lang="en-US" baseline="30000" dirty="0"/>
              <a:t>4</a:t>
            </a:r>
            <a:r>
              <a:rPr lang="en-US" dirty="0"/>
              <a:t>Ishmaiah of Gibeon, a mighty man among the thirty and a leader over the thirty</a:t>
            </a:r>
            <a:r>
              <a:rPr lang="en-US" dirty="0" smtClean="0"/>
              <a:t>;</a:t>
            </a:r>
          </a:p>
          <a:p>
            <a:endParaRPr lang="en-US" dirty="0"/>
          </a:p>
          <a:p>
            <a:r>
              <a:rPr lang="en-US" b="1" dirty="0" smtClean="0"/>
              <a:t>2 Samuel 2 – Abner &amp; Joab fought at well of Gibeon</a:t>
            </a:r>
            <a:endParaRPr lang="en-US" b="1" dirty="0"/>
          </a:p>
          <a:p>
            <a:r>
              <a:rPr lang="en-US" dirty="0"/>
              <a:t/>
            </a:r>
            <a:br>
              <a:rPr lang="en-US" dirty="0"/>
            </a:br>
            <a:r>
              <a:rPr lang="en-US" b="1" dirty="0"/>
              <a:t>2 Samuel </a:t>
            </a:r>
            <a:r>
              <a:rPr lang="en-US" b="1" dirty="0" smtClean="0"/>
              <a:t>21:1-14 Saul breaks Oath</a:t>
            </a:r>
            <a:r>
              <a:rPr lang="en-US" dirty="0"/>
              <a:t/>
            </a:r>
            <a:br>
              <a:rPr lang="en-US" dirty="0"/>
            </a:br>
            <a:r>
              <a:rPr lang="en-US" baseline="30000" dirty="0"/>
              <a:t>2</a:t>
            </a:r>
            <a:r>
              <a:rPr lang="en-US" dirty="0"/>
              <a:t>So the king called the Gibeonites and spoke to them. Now the Gibeonites were not of the people of Israel but of the remnant of the Amorites. Although the people of Israel had sworn to spare them, Saul had sought to strike them down in his zeal for the people of Israel and Judah. </a:t>
            </a:r>
            <a:endParaRPr lang="en-US" b="1" dirty="0"/>
          </a:p>
        </p:txBody>
      </p:sp>
    </p:spTree>
    <p:extLst>
      <p:ext uri="{BB962C8B-B14F-4D97-AF65-F5344CB8AC3E}">
        <p14:creationId xmlns:p14="http://schemas.microsoft.com/office/powerpoint/2010/main" val="3512411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4934607" cy="5255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0360" y="4775905"/>
            <a:ext cx="4824247" cy="369332"/>
          </a:xfrm>
          <a:prstGeom prst="rect">
            <a:avLst/>
          </a:prstGeom>
          <a:noFill/>
        </p:spPr>
        <p:txBody>
          <a:bodyPr wrap="square" rtlCol="0">
            <a:spAutoFit/>
          </a:bodyPr>
          <a:lstStyle/>
          <a:p>
            <a:r>
              <a:rPr lang="en-US" dirty="0" smtClean="0">
                <a:solidFill>
                  <a:prstClr val="black"/>
                </a:solidFill>
              </a:rPr>
              <a:t>Dates to after the Conquest</a:t>
            </a:r>
            <a:endParaRPr lang="en-US" dirty="0">
              <a:solidFill>
                <a:prstClr val="black"/>
              </a:solidFill>
            </a:endParaRPr>
          </a:p>
        </p:txBody>
      </p:sp>
      <p:sp>
        <p:nvSpPr>
          <p:cNvPr id="4" name="TextBox 3"/>
          <p:cNvSpPr txBox="1"/>
          <p:nvPr/>
        </p:nvSpPr>
        <p:spPr>
          <a:xfrm>
            <a:off x="5060743" y="141894"/>
            <a:ext cx="4083269" cy="4524315"/>
          </a:xfrm>
          <a:prstGeom prst="rect">
            <a:avLst/>
          </a:prstGeom>
          <a:noFill/>
        </p:spPr>
        <p:txBody>
          <a:bodyPr wrap="square" rtlCol="0">
            <a:spAutoFit/>
          </a:bodyPr>
          <a:lstStyle/>
          <a:p>
            <a:r>
              <a:rPr lang="en-US" b="1" dirty="0" smtClean="0"/>
              <a:t>1 </a:t>
            </a:r>
            <a:r>
              <a:rPr lang="en-US" b="1" dirty="0"/>
              <a:t>Chronicles </a:t>
            </a:r>
            <a:r>
              <a:rPr lang="en-US" b="1" dirty="0" smtClean="0"/>
              <a:t>16:37-40 </a:t>
            </a:r>
          </a:p>
          <a:p>
            <a:r>
              <a:rPr lang="en-US" b="1" dirty="0" smtClean="0"/>
              <a:t>Ark in Jerusalem-Tabernacle in Gibeon</a:t>
            </a:r>
            <a:r>
              <a:rPr lang="en-US" dirty="0"/>
              <a:t/>
            </a:r>
            <a:br>
              <a:rPr lang="en-US" dirty="0"/>
            </a:br>
            <a:r>
              <a:rPr lang="en-US" baseline="30000" dirty="0"/>
              <a:t>37</a:t>
            </a:r>
            <a:r>
              <a:rPr lang="en-US" dirty="0"/>
              <a:t>So David left </a:t>
            </a:r>
            <a:r>
              <a:rPr lang="en-US" dirty="0" err="1"/>
              <a:t>Asaph</a:t>
            </a:r>
            <a:r>
              <a:rPr lang="en-US" dirty="0"/>
              <a:t> and his brothers there before the ark of the covenant of the Lord to minister regularly before the ark as each day </a:t>
            </a:r>
            <a:r>
              <a:rPr lang="en-US" dirty="0" smtClean="0"/>
              <a:t>required… </a:t>
            </a:r>
            <a:r>
              <a:rPr lang="en-US" dirty="0"/>
              <a:t/>
            </a:r>
            <a:br>
              <a:rPr lang="en-US" dirty="0"/>
            </a:br>
            <a:r>
              <a:rPr lang="en-US" baseline="30000" dirty="0"/>
              <a:t>39</a:t>
            </a:r>
            <a:r>
              <a:rPr lang="en-US" dirty="0"/>
              <a:t>And he left </a:t>
            </a:r>
            <a:r>
              <a:rPr lang="en-US" dirty="0" err="1"/>
              <a:t>Zadok</a:t>
            </a:r>
            <a:r>
              <a:rPr lang="en-US" dirty="0"/>
              <a:t> the priest and his brothers the priests before the tabernacle of the Lord in the high place that was at Gibeon  </a:t>
            </a:r>
            <a:br>
              <a:rPr lang="en-US" dirty="0"/>
            </a:br>
            <a:r>
              <a:rPr lang="en-US" baseline="30000" dirty="0"/>
              <a:t>40</a:t>
            </a:r>
            <a:r>
              <a:rPr lang="en-US" dirty="0"/>
              <a:t>to offer burnt offerings to the Lord on the altar of burnt offering regularly morning and evening, to do all that is written in the Law of the Lord that he commanded Israel.  </a:t>
            </a:r>
            <a:endParaRPr lang="en-US" b="1" dirty="0">
              <a:solidFill>
                <a:prstClr val="black"/>
              </a:solidFill>
            </a:endParaRPr>
          </a:p>
        </p:txBody>
      </p:sp>
      <p:pic>
        <p:nvPicPr>
          <p:cNvPr id="5" name="Picture 1" descr="12_Joshua_Gibeonites_102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9210" y="453453"/>
            <a:ext cx="3205396" cy="24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600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4934607" cy="5255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0360" y="4775905"/>
            <a:ext cx="4824247" cy="369332"/>
          </a:xfrm>
          <a:prstGeom prst="rect">
            <a:avLst/>
          </a:prstGeom>
          <a:noFill/>
        </p:spPr>
        <p:txBody>
          <a:bodyPr wrap="square" rtlCol="0">
            <a:spAutoFit/>
          </a:bodyPr>
          <a:lstStyle/>
          <a:p>
            <a:r>
              <a:rPr lang="en-US" dirty="0" smtClean="0">
                <a:solidFill>
                  <a:prstClr val="black"/>
                </a:solidFill>
              </a:rPr>
              <a:t>Dates to after the Conquest</a:t>
            </a:r>
            <a:endParaRPr lang="en-US" dirty="0">
              <a:solidFill>
                <a:prstClr val="black"/>
              </a:solidFill>
            </a:endParaRPr>
          </a:p>
        </p:txBody>
      </p:sp>
      <p:sp>
        <p:nvSpPr>
          <p:cNvPr id="4" name="TextBox 3"/>
          <p:cNvSpPr txBox="1"/>
          <p:nvPr/>
        </p:nvSpPr>
        <p:spPr>
          <a:xfrm>
            <a:off x="5060743" y="141894"/>
            <a:ext cx="4083269" cy="4524315"/>
          </a:xfrm>
          <a:prstGeom prst="rect">
            <a:avLst/>
          </a:prstGeom>
          <a:noFill/>
        </p:spPr>
        <p:txBody>
          <a:bodyPr wrap="square" rtlCol="0">
            <a:spAutoFit/>
          </a:bodyPr>
          <a:lstStyle/>
          <a:p>
            <a:r>
              <a:rPr lang="en-US" b="1" dirty="0" smtClean="0">
                <a:solidFill>
                  <a:prstClr val="black"/>
                </a:solidFill>
              </a:rPr>
              <a:t>1 </a:t>
            </a:r>
            <a:r>
              <a:rPr lang="en-US" b="1" dirty="0">
                <a:solidFill>
                  <a:prstClr val="black"/>
                </a:solidFill>
              </a:rPr>
              <a:t>Chronicles </a:t>
            </a:r>
            <a:r>
              <a:rPr lang="en-US" b="1" dirty="0" smtClean="0">
                <a:solidFill>
                  <a:prstClr val="black"/>
                </a:solidFill>
              </a:rPr>
              <a:t>16:37-40 </a:t>
            </a:r>
          </a:p>
          <a:p>
            <a:r>
              <a:rPr lang="en-US" b="1" dirty="0" smtClean="0">
                <a:solidFill>
                  <a:prstClr val="black"/>
                </a:solidFill>
              </a:rPr>
              <a:t>Ark in Jerusalem-Tabernacle in Gibeon</a:t>
            </a:r>
            <a:r>
              <a:rPr lang="en-US" dirty="0">
                <a:solidFill>
                  <a:prstClr val="black"/>
                </a:solidFill>
              </a:rPr>
              <a:t/>
            </a:r>
            <a:br>
              <a:rPr lang="en-US" dirty="0">
                <a:solidFill>
                  <a:prstClr val="black"/>
                </a:solidFill>
              </a:rPr>
            </a:br>
            <a:r>
              <a:rPr lang="en-US" baseline="30000" dirty="0">
                <a:solidFill>
                  <a:prstClr val="black"/>
                </a:solidFill>
              </a:rPr>
              <a:t>37</a:t>
            </a:r>
            <a:r>
              <a:rPr lang="en-US" dirty="0">
                <a:solidFill>
                  <a:prstClr val="black"/>
                </a:solidFill>
              </a:rPr>
              <a:t>So David left </a:t>
            </a:r>
            <a:r>
              <a:rPr lang="en-US" dirty="0" err="1">
                <a:solidFill>
                  <a:prstClr val="black"/>
                </a:solidFill>
              </a:rPr>
              <a:t>Asaph</a:t>
            </a:r>
            <a:r>
              <a:rPr lang="en-US" dirty="0">
                <a:solidFill>
                  <a:prstClr val="black"/>
                </a:solidFill>
              </a:rPr>
              <a:t> and his brothers there before the ark of the covenant of the Lord to minister regularly before the ark as each day </a:t>
            </a:r>
            <a:r>
              <a:rPr lang="en-US" dirty="0" smtClean="0">
                <a:solidFill>
                  <a:prstClr val="black"/>
                </a:solidFill>
              </a:rPr>
              <a:t>required… </a:t>
            </a:r>
            <a:r>
              <a:rPr lang="en-US" dirty="0">
                <a:solidFill>
                  <a:prstClr val="black"/>
                </a:solidFill>
              </a:rPr>
              <a:t/>
            </a:r>
            <a:br>
              <a:rPr lang="en-US" dirty="0">
                <a:solidFill>
                  <a:prstClr val="black"/>
                </a:solidFill>
              </a:rPr>
            </a:br>
            <a:r>
              <a:rPr lang="en-US" baseline="30000" dirty="0">
                <a:solidFill>
                  <a:prstClr val="black"/>
                </a:solidFill>
              </a:rPr>
              <a:t>39</a:t>
            </a:r>
            <a:r>
              <a:rPr lang="en-US" dirty="0">
                <a:solidFill>
                  <a:prstClr val="black"/>
                </a:solidFill>
              </a:rPr>
              <a:t>And he left </a:t>
            </a:r>
            <a:r>
              <a:rPr lang="en-US" dirty="0" err="1">
                <a:solidFill>
                  <a:prstClr val="black"/>
                </a:solidFill>
              </a:rPr>
              <a:t>Zadok</a:t>
            </a:r>
            <a:r>
              <a:rPr lang="en-US" dirty="0">
                <a:solidFill>
                  <a:prstClr val="black"/>
                </a:solidFill>
              </a:rPr>
              <a:t> the priest and his brothers the priests before the tabernacle of the Lord in the high place that was at Gibeon  </a:t>
            </a:r>
            <a:br>
              <a:rPr lang="en-US" dirty="0">
                <a:solidFill>
                  <a:prstClr val="black"/>
                </a:solidFill>
              </a:rPr>
            </a:br>
            <a:r>
              <a:rPr lang="en-US" baseline="30000" dirty="0">
                <a:solidFill>
                  <a:prstClr val="black"/>
                </a:solidFill>
              </a:rPr>
              <a:t>40</a:t>
            </a:r>
            <a:r>
              <a:rPr lang="en-US" dirty="0">
                <a:solidFill>
                  <a:prstClr val="black"/>
                </a:solidFill>
              </a:rPr>
              <a:t>to offer burnt offerings to the Lord on the altar of burnt offering regularly morning and evening, to do all that is written in the Law of the Lord that he commanded Israel.  </a:t>
            </a:r>
            <a:endParaRPr lang="en-US" b="1" dirty="0">
              <a:solidFill>
                <a:prstClr val="black"/>
              </a:solidFill>
            </a:endParaRPr>
          </a:p>
        </p:txBody>
      </p:sp>
      <p:pic>
        <p:nvPicPr>
          <p:cNvPr id="5" name="Picture 1" descr="12_Joshua_Gibeonites_102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9210" y="453453"/>
            <a:ext cx="3205396" cy="24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2843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4934607" cy="5255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0360" y="4775905"/>
            <a:ext cx="4824247" cy="369332"/>
          </a:xfrm>
          <a:prstGeom prst="rect">
            <a:avLst/>
          </a:prstGeom>
          <a:noFill/>
        </p:spPr>
        <p:txBody>
          <a:bodyPr wrap="square" rtlCol="0">
            <a:spAutoFit/>
          </a:bodyPr>
          <a:lstStyle/>
          <a:p>
            <a:r>
              <a:rPr lang="en-US" dirty="0" smtClean="0">
                <a:solidFill>
                  <a:prstClr val="black"/>
                </a:solidFill>
              </a:rPr>
              <a:t>Dates to after the Conquest</a:t>
            </a:r>
            <a:endParaRPr lang="en-US" dirty="0">
              <a:solidFill>
                <a:prstClr val="black"/>
              </a:solidFill>
            </a:endParaRPr>
          </a:p>
        </p:txBody>
      </p:sp>
      <p:sp>
        <p:nvSpPr>
          <p:cNvPr id="4" name="TextBox 3"/>
          <p:cNvSpPr txBox="1"/>
          <p:nvPr/>
        </p:nvSpPr>
        <p:spPr>
          <a:xfrm>
            <a:off x="5060743" y="141890"/>
            <a:ext cx="4083269" cy="5078313"/>
          </a:xfrm>
          <a:prstGeom prst="rect">
            <a:avLst/>
          </a:prstGeom>
          <a:noFill/>
        </p:spPr>
        <p:txBody>
          <a:bodyPr wrap="square" rtlCol="0">
            <a:spAutoFit/>
          </a:bodyPr>
          <a:lstStyle/>
          <a:p>
            <a:r>
              <a:rPr lang="en-US" b="1" dirty="0" smtClean="0"/>
              <a:t>1 </a:t>
            </a:r>
            <a:r>
              <a:rPr lang="en-US" b="1" dirty="0"/>
              <a:t>Kings </a:t>
            </a:r>
            <a:r>
              <a:rPr lang="en-US" b="1" dirty="0" smtClean="0"/>
              <a:t>3:4-6 – Solomon’s Dream</a:t>
            </a:r>
          </a:p>
          <a:p>
            <a:r>
              <a:rPr lang="en-US" b="1" dirty="0" smtClean="0"/>
              <a:t> </a:t>
            </a:r>
            <a:r>
              <a:rPr lang="en-US" dirty="0"/>
              <a:t/>
            </a:r>
            <a:br>
              <a:rPr lang="en-US" dirty="0"/>
            </a:br>
            <a:r>
              <a:rPr lang="en-US" baseline="30000" dirty="0"/>
              <a:t>4</a:t>
            </a:r>
            <a:r>
              <a:rPr lang="en-US" dirty="0"/>
              <a:t>And the king went to Gibeon to sacrifice there, for that was the great high place. Solomon used to offer a thousand burnt offerings on that altar.  </a:t>
            </a:r>
            <a:br>
              <a:rPr lang="en-US" dirty="0"/>
            </a:br>
            <a:r>
              <a:rPr lang="en-US" baseline="30000" dirty="0"/>
              <a:t>5</a:t>
            </a:r>
            <a:r>
              <a:rPr lang="en-US" dirty="0"/>
              <a:t>At Gibeon the Lord appeared to Solomon in a dream by night, and God said, “Ask what I shall give you.”  </a:t>
            </a:r>
            <a:br>
              <a:rPr lang="en-US" dirty="0"/>
            </a:br>
            <a:r>
              <a:rPr lang="en-US" baseline="30000" dirty="0"/>
              <a:t>6</a:t>
            </a:r>
            <a:r>
              <a:rPr lang="en-US" dirty="0"/>
              <a:t>And Solomon said, “You have shown great and steadfast love to your servant David my father, because he walked before you in faithfulness, in righteousness, and in uprightness of heart toward you. And you have kept for him this great and steadfast love and have given him a son to sit on his throne this day.  </a:t>
            </a:r>
            <a:endParaRPr lang="en-US" b="1" dirty="0">
              <a:solidFill>
                <a:prstClr val="black"/>
              </a:solidFill>
            </a:endParaRPr>
          </a:p>
        </p:txBody>
      </p:sp>
      <p:pic>
        <p:nvPicPr>
          <p:cNvPr id="5" name="Picture 1" descr="12_Joshua_Gibeonites_102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9210" y="277002"/>
            <a:ext cx="3205396" cy="24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5067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0743" y="141890"/>
            <a:ext cx="4083269" cy="3970318"/>
          </a:xfrm>
          <a:prstGeom prst="rect">
            <a:avLst/>
          </a:prstGeom>
          <a:noFill/>
        </p:spPr>
        <p:txBody>
          <a:bodyPr wrap="square" rtlCol="0">
            <a:spAutoFit/>
          </a:bodyPr>
          <a:lstStyle/>
          <a:p>
            <a:r>
              <a:rPr lang="en-US" dirty="0"/>
              <a:t/>
            </a:r>
            <a:br>
              <a:rPr lang="en-US" dirty="0"/>
            </a:br>
            <a:r>
              <a:rPr lang="en-US" b="1" dirty="0"/>
              <a:t>Nehemiah </a:t>
            </a:r>
            <a:r>
              <a:rPr lang="en-US" b="1" dirty="0" smtClean="0"/>
              <a:t>3:7-8 Gibeonites help rebuild the wall</a:t>
            </a:r>
          </a:p>
          <a:p>
            <a:r>
              <a:rPr lang="en-US" dirty="0"/>
              <a:t/>
            </a:r>
            <a:br>
              <a:rPr lang="en-US" dirty="0"/>
            </a:br>
            <a:r>
              <a:rPr lang="en-US" baseline="30000" dirty="0"/>
              <a:t>7</a:t>
            </a:r>
            <a:r>
              <a:rPr lang="en-US" dirty="0"/>
              <a:t>And next to them repaired </a:t>
            </a:r>
            <a:r>
              <a:rPr lang="en-US" dirty="0" err="1"/>
              <a:t>Melatiah</a:t>
            </a:r>
            <a:r>
              <a:rPr lang="en-US" dirty="0"/>
              <a:t> the </a:t>
            </a:r>
            <a:r>
              <a:rPr lang="en-US" dirty="0" err="1"/>
              <a:t>Gibeonite</a:t>
            </a:r>
            <a:r>
              <a:rPr lang="en-US" dirty="0"/>
              <a:t> and Jadon the </a:t>
            </a:r>
            <a:r>
              <a:rPr lang="en-US" dirty="0" err="1"/>
              <a:t>Meronothite</a:t>
            </a:r>
            <a:r>
              <a:rPr lang="en-US" dirty="0"/>
              <a:t>, the men of Gibeon and of </a:t>
            </a:r>
            <a:r>
              <a:rPr lang="en-US" dirty="0" err="1"/>
              <a:t>Mizpah</a:t>
            </a:r>
            <a:r>
              <a:rPr lang="en-US" dirty="0"/>
              <a:t>, the seat of the governor of the province Beyond the River.  </a:t>
            </a:r>
            <a:br>
              <a:rPr lang="en-US" dirty="0"/>
            </a:br>
            <a:r>
              <a:rPr lang="en-US" baseline="30000" dirty="0"/>
              <a:t>8</a:t>
            </a:r>
            <a:r>
              <a:rPr lang="en-US" dirty="0"/>
              <a:t>Next to them </a:t>
            </a:r>
            <a:r>
              <a:rPr lang="en-US" dirty="0" err="1"/>
              <a:t>Uzziel</a:t>
            </a:r>
            <a:r>
              <a:rPr lang="en-US" dirty="0"/>
              <a:t> the son of </a:t>
            </a:r>
            <a:r>
              <a:rPr lang="en-US" dirty="0" err="1"/>
              <a:t>Harhaiah</a:t>
            </a:r>
            <a:r>
              <a:rPr lang="en-US" dirty="0"/>
              <a:t>, goldsmiths, repaired. Next to him </a:t>
            </a:r>
            <a:r>
              <a:rPr lang="en-US" dirty="0" err="1"/>
              <a:t>Hananiah</a:t>
            </a:r>
            <a:r>
              <a:rPr lang="en-US" dirty="0"/>
              <a:t>, one of the perfumers, repaired, and they restored Jerusalem as far as the Broad Wall.  </a:t>
            </a:r>
            <a:endParaRPr lang="en-US" b="1" dirty="0">
              <a:solidFill>
                <a:prstClr val="black"/>
              </a:solidFill>
            </a:endParaRPr>
          </a:p>
        </p:txBody>
      </p:sp>
      <p:pic>
        <p:nvPicPr>
          <p:cNvPr id="4098" name="Picture 2" descr="O:\Images\OT-Return from Exile\PP-BuildingWall_JS_0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3810946" cy="5220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0605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05" y="165609"/>
            <a:ext cx="2236787"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94292" y="437233"/>
            <a:ext cx="6018662" cy="4770537"/>
          </a:xfrm>
          <a:prstGeom prst="rect">
            <a:avLst/>
          </a:prstGeom>
          <a:noFill/>
        </p:spPr>
        <p:txBody>
          <a:bodyPr wrap="square" rtlCol="0">
            <a:spAutoFit/>
          </a:bodyPr>
          <a:lstStyle/>
          <a:p>
            <a:pPr algn="just">
              <a:lnSpc>
                <a:spcPct val="115000"/>
              </a:lnSpc>
            </a:pPr>
            <a:r>
              <a:rPr lang="en-US" sz="2000" dirty="0">
                <a:solidFill>
                  <a:prstClr val="black"/>
                </a:solidFill>
                <a:latin typeface="Arial" pitchFamily="34" charset="0"/>
                <a:ea typeface="Calibri"/>
                <a:cs typeface="Arial" pitchFamily="34" charset="0"/>
              </a:rPr>
              <a:t>Reflected his mentor, Moses </a:t>
            </a:r>
            <a:r>
              <a:rPr lang="en-US" sz="2000" i="1" dirty="0">
                <a:solidFill>
                  <a:prstClr val="black"/>
                </a:solidFill>
                <a:latin typeface="Arial" pitchFamily="34" charset="0"/>
                <a:cs typeface="Arial" pitchFamily="34" charset="0"/>
              </a:rPr>
              <a:t>Exodus 24:13; 33:11</a:t>
            </a:r>
            <a:endParaRPr lang="en-US" sz="2000" dirty="0">
              <a:solidFill>
                <a:prstClr val="black"/>
              </a:solidFill>
              <a:latin typeface="Arial" pitchFamily="34" charset="0"/>
              <a:ea typeface="Calibri"/>
              <a:cs typeface="Arial" pitchFamily="34" charset="0"/>
            </a:endParaRPr>
          </a:p>
          <a:p>
            <a:pPr algn="just">
              <a:lnSpc>
                <a:spcPct val="115000"/>
              </a:lnSpc>
            </a:pPr>
            <a:r>
              <a:rPr lang="en-US" sz="2000" dirty="0">
                <a:solidFill>
                  <a:prstClr val="black"/>
                </a:solidFill>
                <a:latin typeface="Arial" pitchFamily="34" charset="0"/>
                <a:ea typeface="Calibri"/>
                <a:cs typeface="Arial" pitchFamily="34" charset="0"/>
              </a:rPr>
              <a:t>Loyal – Numbers 11</a:t>
            </a:r>
          </a:p>
          <a:p>
            <a:pPr algn="just">
              <a:lnSpc>
                <a:spcPct val="115000"/>
              </a:lnSpc>
            </a:pPr>
            <a:r>
              <a:rPr lang="en-US" sz="2000" dirty="0">
                <a:solidFill>
                  <a:prstClr val="black"/>
                </a:solidFill>
                <a:latin typeface="Arial" pitchFamily="34" charset="0"/>
                <a:ea typeface="Calibri"/>
                <a:cs typeface="Arial" pitchFamily="34" charset="0"/>
              </a:rPr>
              <a:t>Courageous – Numbers 14:6-10</a:t>
            </a:r>
          </a:p>
          <a:p>
            <a:pPr algn="just">
              <a:lnSpc>
                <a:spcPct val="115000"/>
              </a:lnSpc>
              <a:defRPr/>
            </a:pPr>
            <a:r>
              <a:rPr lang="en-US" sz="2000" dirty="0">
                <a:solidFill>
                  <a:prstClr val="black"/>
                </a:solidFill>
                <a:latin typeface="Arial" pitchFamily="34" charset="0"/>
                <a:ea typeface="Calibri"/>
                <a:cs typeface="Arial" pitchFamily="34" charset="0"/>
              </a:rPr>
              <a:t>Emotional – Joshua 7:6</a:t>
            </a:r>
          </a:p>
          <a:p>
            <a:pPr algn="just">
              <a:lnSpc>
                <a:spcPct val="115000"/>
              </a:lnSpc>
              <a:defRPr/>
            </a:pPr>
            <a:r>
              <a:rPr lang="en-US" sz="2000" dirty="0">
                <a:solidFill>
                  <a:prstClr val="black"/>
                </a:solidFill>
                <a:latin typeface="Arial" pitchFamily="34" charset="0"/>
                <a:ea typeface="Calibri"/>
                <a:cs typeface="Arial" pitchFamily="34" charset="0"/>
              </a:rPr>
              <a:t>Intelligence/Wise military man – Joshua 8:3-29</a:t>
            </a:r>
          </a:p>
          <a:p>
            <a:pPr algn="just">
              <a:lnSpc>
                <a:spcPct val="115000"/>
              </a:lnSpc>
              <a:defRPr/>
            </a:pPr>
            <a:r>
              <a:rPr lang="en-US" sz="2000" b="1" i="1" u="sng" dirty="0">
                <a:solidFill>
                  <a:srgbClr val="7030A0"/>
                </a:solidFill>
                <a:latin typeface="Arial" pitchFamily="34" charset="0"/>
                <a:ea typeface="Calibri"/>
                <a:cs typeface="Arial" pitchFamily="34" charset="0"/>
              </a:rPr>
              <a:t>Could be beguiled – Joshua 9:3-27</a:t>
            </a:r>
          </a:p>
          <a:p>
            <a:pPr algn="just">
              <a:lnSpc>
                <a:spcPct val="115000"/>
              </a:lnSpc>
              <a:defRPr/>
            </a:pPr>
            <a:r>
              <a:rPr lang="en-US" sz="2000" dirty="0">
                <a:solidFill>
                  <a:prstClr val="black"/>
                </a:solidFill>
                <a:latin typeface="Arial" pitchFamily="34" charset="0"/>
                <a:ea typeface="Calibri"/>
                <a:cs typeface="Arial" pitchFamily="34" charset="0"/>
              </a:rPr>
              <a:t>Prophetic – </a:t>
            </a:r>
            <a:r>
              <a:rPr lang="en-US" sz="2000" i="1" dirty="0">
                <a:solidFill>
                  <a:prstClr val="black"/>
                </a:solidFill>
                <a:latin typeface="Arial" pitchFamily="34" charset="0"/>
                <a:ea typeface="Calibri"/>
                <a:cs typeface="Arial" pitchFamily="34" charset="0"/>
              </a:rPr>
              <a:t>Joshua 6:26-27</a:t>
            </a:r>
          </a:p>
          <a:p>
            <a:pPr algn="just">
              <a:lnSpc>
                <a:spcPct val="115000"/>
              </a:lnSpc>
              <a:defRPr/>
            </a:pPr>
            <a:r>
              <a:rPr lang="en-US" sz="2000" dirty="0">
                <a:solidFill>
                  <a:prstClr val="black"/>
                </a:solidFill>
                <a:latin typeface="Arial" pitchFamily="34" charset="0"/>
                <a:ea typeface="Calibri"/>
                <a:cs typeface="Arial" pitchFamily="34" charset="0"/>
              </a:rPr>
              <a:t>Strong religious leader </a:t>
            </a:r>
            <a:r>
              <a:rPr lang="en-US" sz="2000" i="1" dirty="0">
                <a:solidFill>
                  <a:prstClr val="black"/>
                </a:solidFill>
                <a:latin typeface="Arial" pitchFamily="34" charset="0"/>
                <a:ea typeface="Calibri"/>
                <a:cs typeface="Arial" pitchFamily="34" charset="0"/>
              </a:rPr>
              <a:t>Judges 2:7</a:t>
            </a:r>
          </a:p>
          <a:p>
            <a:r>
              <a:rPr lang="en-US" sz="2000" dirty="0">
                <a:solidFill>
                  <a:prstClr val="black"/>
                </a:solidFill>
                <a:latin typeface="Arial" pitchFamily="34" charset="0"/>
                <a:ea typeface="Calibri"/>
                <a:cs typeface="Arial" pitchFamily="34" charset="0"/>
              </a:rPr>
              <a:t>Obedient/Devoted to God Joshua 23-24</a:t>
            </a:r>
          </a:p>
          <a:p>
            <a:r>
              <a:rPr lang="en-US" sz="2000" dirty="0">
                <a:solidFill>
                  <a:prstClr val="black"/>
                </a:solidFill>
                <a:latin typeface="Arial" pitchFamily="34" charset="0"/>
                <a:cs typeface="Arial" pitchFamily="34" charset="0"/>
              </a:rPr>
              <a:t>Good Example – </a:t>
            </a:r>
            <a:r>
              <a:rPr lang="en-US" sz="2000" i="1" dirty="0">
                <a:solidFill>
                  <a:prstClr val="black"/>
                </a:solidFill>
                <a:latin typeface="Arial" pitchFamily="34" charset="0"/>
                <a:cs typeface="Arial" pitchFamily="34" charset="0"/>
              </a:rPr>
              <a:t>Joshua 24:14-15</a:t>
            </a:r>
          </a:p>
          <a:p>
            <a:r>
              <a:rPr lang="en-US" sz="2000" dirty="0">
                <a:solidFill>
                  <a:prstClr val="black"/>
                </a:solidFill>
                <a:latin typeface="Arial" pitchFamily="34" charset="0"/>
                <a:cs typeface="Arial" pitchFamily="34" charset="0"/>
              </a:rPr>
              <a:t>Focused – spied out Canaan </a:t>
            </a:r>
            <a:r>
              <a:rPr lang="en-US" sz="2000" i="1" dirty="0">
                <a:solidFill>
                  <a:prstClr val="black"/>
                </a:solidFill>
                <a:latin typeface="Arial" pitchFamily="34" charset="0"/>
                <a:cs typeface="Arial" pitchFamily="34" charset="0"/>
              </a:rPr>
              <a:t>Numbers 14</a:t>
            </a:r>
            <a:endParaRPr lang="en-US" sz="2000" dirty="0">
              <a:solidFill>
                <a:prstClr val="black"/>
              </a:solidFill>
              <a:latin typeface="Arial" pitchFamily="34" charset="0"/>
              <a:cs typeface="Arial" pitchFamily="34" charset="0"/>
            </a:endParaRPr>
          </a:p>
          <a:p>
            <a:r>
              <a:rPr lang="en-US" sz="2000" dirty="0">
                <a:solidFill>
                  <a:prstClr val="black"/>
                </a:solidFill>
                <a:latin typeface="Arial" pitchFamily="34" charset="0"/>
                <a:cs typeface="Arial" pitchFamily="34" charset="0"/>
              </a:rPr>
              <a:t>Endurance – </a:t>
            </a:r>
            <a:r>
              <a:rPr lang="en-US" sz="2000" i="1" dirty="0">
                <a:solidFill>
                  <a:prstClr val="black"/>
                </a:solidFill>
                <a:latin typeface="Arial" pitchFamily="34" charset="0"/>
                <a:cs typeface="Arial" pitchFamily="34" charset="0"/>
              </a:rPr>
              <a:t>Joshua 12</a:t>
            </a:r>
          </a:p>
          <a:p>
            <a:r>
              <a:rPr lang="en-US" sz="2000" dirty="0">
                <a:solidFill>
                  <a:prstClr val="black"/>
                </a:solidFill>
                <a:latin typeface="Arial" pitchFamily="34" charset="0"/>
                <a:cs typeface="Arial" pitchFamily="34" charset="0"/>
              </a:rPr>
              <a:t>Speaking Ability – </a:t>
            </a:r>
            <a:r>
              <a:rPr lang="en-US" sz="2000" i="1" dirty="0">
                <a:solidFill>
                  <a:prstClr val="black"/>
                </a:solidFill>
                <a:latin typeface="Arial" pitchFamily="34" charset="0"/>
                <a:cs typeface="Arial" pitchFamily="34" charset="0"/>
              </a:rPr>
              <a:t>Joshua 24</a:t>
            </a:r>
          </a:p>
          <a:p>
            <a:r>
              <a:rPr lang="en-US" sz="2000" b="1" i="1" u="sng" dirty="0">
                <a:solidFill>
                  <a:srgbClr val="7030A0"/>
                </a:solidFill>
                <a:latin typeface="Arial" pitchFamily="34" charset="0"/>
                <a:ea typeface="Calibri"/>
                <a:cs typeface="Arial" pitchFamily="34" charset="0"/>
              </a:rPr>
              <a:t>Kept Oath – Joshua 9-10</a:t>
            </a:r>
          </a:p>
        </p:txBody>
      </p:sp>
    </p:spTree>
    <p:extLst>
      <p:ext uri="{BB962C8B-B14F-4D97-AF65-F5344CB8AC3E}">
        <p14:creationId xmlns:p14="http://schemas.microsoft.com/office/powerpoint/2010/main" val="38568545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457200" y="1053042"/>
            <a:ext cx="8229600" cy="3570208"/>
          </a:xfrm>
          <a:prstGeom prst="rect">
            <a:avLst/>
          </a:prstGeom>
          <a:noFill/>
          <a:ln w="9525">
            <a:noFill/>
            <a:miter lim="800000"/>
            <a:headEnd/>
            <a:tailEnd/>
          </a:ln>
        </p:spPr>
        <p:txBody>
          <a:bodyPr>
            <a:spAutoFit/>
          </a:bodyPr>
          <a:lstStyle/>
          <a:p>
            <a:pPr algn="ctr">
              <a:defRPr/>
            </a:pPr>
            <a:r>
              <a:rPr lang="en-US" sz="4000" b="1" dirty="0">
                <a:solidFill>
                  <a:prstClr val="black"/>
                </a:solidFill>
                <a:latin typeface="Calibri" pitchFamily="34" charset="0"/>
              </a:rPr>
              <a:t>Class Objectives</a:t>
            </a:r>
          </a:p>
          <a:p>
            <a:pPr algn="ctr">
              <a:defRPr/>
            </a:pPr>
            <a:endParaRPr lang="en-US" sz="1400" dirty="0">
              <a:solidFill>
                <a:prstClr val="black"/>
              </a:solidFill>
              <a:latin typeface="Calibri" pitchFamily="34" charset="0"/>
            </a:endParaRPr>
          </a:p>
          <a:p>
            <a:pPr>
              <a:defRPr/>
            </a:pPr>
            <a:r>
              <a:rPr lang="en-US" sz="1400" dirty="0">
                <a:solidFill>
                  <a:prstClr val="black"/>
                </a:solidFill>
              </a:rPr>
              <a:t> </a:t>
            </a:r>
          </a:p>
          <a:p>
            <a:pPr marL="342900" indent="-342900">
              <a:buFont typeface="+mj-lt"/>
              <a:buAutoNum type="arabicPeriod"/>
              <a:defRPr/>
            </a:pPr>
            <a:r>
              <a:rPr lang="en-US" sz="2400" dirty="0">
                <a:solidFill>
                  <a:prstClr val="black"/>
                </a:solidFill>
              </a:rPr>
              <a:t>Learn about God's fulfillment of the land promise.</a:t>
            </a:r>
          </a:p>
          <a:p>
            <a:pPr marL="342900" indent="-342900">
              <a:buFont typeface="+mj-lt"/>
              <a:buAutoNum type="arabicPeriod"/>
              <a:defRPr/>
            </a:pPr>
            <a:r>
              <a:rPr lang="en-US" sz="2400" dirty="0">
                <a:solidFill>
                  <a:prstClr val="black"/>
                </a:solidFill>
              </a:rPr>
              <a:t>Learn about Serving the Lord in the days of Joshua</a:t>
            </a:r>
          </a:p>
          <a:p>
            <a:pPr marL="342900" indent="-342900">
              <a:buFont typeface="+mj-lt"/>
              <a:buAutoNum type="arabicPeriod"/>
              <a:defRPr/>
            </a:pPr>
            <a:r>
              <a:rPr lang="en-US" sz="2400" dirty="0">
                <a:solidFill>
                  <a:prstClr val="black"/>
                </a:solidFill>
              </a:rPr>
              <a:t>Learn about the character of Joshua</a:t>
            </a:r>
          </a:p>
          <a:p>
            <a:pPr marL="342900" indent="-342900">
              <a:buFont typeface="+mj-lt"/>
              <a:buAutoNum type="arabicPeriod"/>
              <a:defRPr/>
            </a:pPr>
            <a:r>
              <a:rPr lang="en-US" sz="2400" dirty="0">
                <a:solidFill>
                  <a:prstClr val="black"/>
                </a:solidFill>
              </a:rPr>
              <a:t>Study the Geography &amp; Archaeology of the Conquest of Canaan</a:t>
            </a:r>
          </a:p>
          <a:p>
            <a:pPr marL="342900" indent="-342900">
              <a:buFont typeface="+mj-lt"/>
              <a:buAutoNum type="arabicPeriod"/>
              <a:defRPr/>
            </a:pPr>
            <a:r>
              <a:rPr lang="en-US" sz="2400" dirty="0">
                <a:solidFill>
                  <a:prstClr val="black"/>
                </a:solidFill>
              </a:rPr>
              <a:t>Be ready to give a defense of the Conquest of Canaan</a:t>
            </a:r>
          </a:p>
          <a:p>
            <a:pPr marL="342900" indent="-342900">
              <a:buFont typeface="+mj-lt"/>
              <a:buAutoNum type="arabicPeriod"/>
              <a:defRPr/>
            </a:pPr>
            <a:endParaRPr lang="en-US" sz="1400" dirty="0">
              <a:solidFill>
                <a:prstClr val="black"/>
              </a:solidFill>
              <a:latin typeface="Calibri" pitchFamily="34" charset="0"/>
            </a:endParaRPr>
          </a:p>
        </p:txBody>
      </p:sp>
      <p:sp>
        <p:nvSpPr>
          <p:cNvPr id="4" name="Slide Number Placeholder 3"/>
          <p:cNvSpPr>
            <a:spLocks noGrp="1"/>
          </p:cNvSpPr>
          <p:nvPr>
            <p:ph type="sldNum" sz="quarter" idx="10"/>
          </p:nvPr>
        </p:nvSpPr>
        <p:spPr/>
        <p:txBody>
          <a:bodyPr/>
          <a:lstStyle/>
          <a:p>
            <a:pPr>
              <a:defRPr/>
            </a:pPr>
            <a:fld id="{2B8A458C-294B-4318-AC35-4DD731B96790}" type="slidenum">
              <a:rPr lang="en-US">
                <a:solidFill>
                  <a:prstClr val="black">
                    <a:tint val="75000"/>
                  </a:prstClr>
                </a:solidFill>
              </a:rPr>
              <a:pPr>
                <a:defRPr/>
              </a:pPr>
              <a:t>2</a:t>
            </a:fld>
            <a:endParaRPr lang="en-US">
              <a:solidFill>
                <a:prstClr val="black">
                  <a:tint val="75000"/>
                </a:prstClr>
              </a:solidFill>
            </a:endParaRPr>
          </a:p>
        </p:txBody>
      </p:sp>
    </p:spTree>
    <p:extLst>
      <p:ext uri="{BB962C8B-B14F-4D97-AF65-F5344CB8AC3E}">
        <p14:creationId xmlns:p14="http://schemas.microsoft.com/office/powerpoint/2010/main" val="2470886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p:cNvSpPr>
          <p:nvPr>
            <p:ph type="title" idx="4294967295"/>
          </p:nvPr>
        </p:nvSpPr>
        <p:spPr>
          <a:xfrm>
            <a:off x="952500" y="117740"/>
            <a:ext cx="7734300" cy="952500"/>
          </a:xfrm>
        </p:spPr>
        <p:txBody>
          <a:bodyPr/>
          <a:lstStyle/>
          <a:p>
            <a:r>
              <a:rPr lang="en-US" altLang="en-US" smtClean="0"/>
              <a:t>Five Amorite Kings</a:t>
            </a:r>
          </a:p>
        </p:txBody>
      </p:sp>
      <p:sp>
        <p:nvSpPr>
          <p:cNvPr id="76807" name="Rectangle 7"/>
          <p:cNvSpPr>
            <a:spLocks noChangeArrowheads="1"/>
          </p:cNvSpPr>
          <p:nvPr/>
        </p:nvSpPr>
        <p:spPr bwMode="auto">
          <a:xfrm>
            <a:off x="6" y="8551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76806" name="Picture 6" descr="Conquest of Canaan-2-3d-cities added_edited-1"/>
          <p:cNvPicPr>
            <a:picLocks noChangeAspect="1" noChangeArrowheads="1"/>
          </p:cNvPicPr>
          <p:nvPr/>
        </p:nvPicPr>
        <p:blipFill>
          <a:blip r:embed="rId2">
            <a:extLst>
              <a:ext uri="{28A0092B-C50C-407E-A947-70E740481C1C}">
                <a14:useLocalDpi xmlns:a14="http://schemas.microsoft.com/office/drawing/2010/main" val="0"/>
              </a:ext>
            </a:extLst>
          </a:blip>
          <a:srcRect l="7210" t="19783" r="5768"/>
          <a:stretch>
            <a:fillRect/>
          </a:stretch>
        </p:blipFill>
        <p:spPr bwMode="auto">
          <a:xfrm>
            <a:off x="860446" y="927365"/>
            <a:ext cx="7612063" cy="4265083"/>
          </a:xfrm>
          <a:prstGeom prst="rect">
            <a:avLst/>
          </a:prstGeom>
          <a:noFill/>
          <a:extLst>
            <a:ext uri="{909E8E84-426E-40DD-AFC4-6F175D3DCCD1}">
              <a14:hiddenFill xmlns:a14="http://schemas.microsoft.com/office/drawing/2010/main">
                <a:solidFill>
                  <a:srgbClr val="FFFFFF"/>
                </a:solidFill>
              </a14:hiddenFill>
            </a:ext>
          </a:extLst>
        </p:spPr>
      </p:pic>
      <p:sp>
        <p:nvSpPr>
          <p:cNvPr id="76808" name="Rectangle 8"/>
          <p:cNvSpPr>
            <a:spLocks noChangeArrowheads="1"/>
          </p:cNvSpPr>
          <p:nvPr/>
        </p:nvSpPr>
        <p:spPr bwMode="auto">
          <a:xfrm>
            <a:off x="5295900" y="3302003"/>
            <a:ext cx="3162300" cy="1857375"/>
          </a:xfrm>
          <a:prstGeom prst="rect">
            <a:avLst/>
          </a:prstGeom>
          <a:solidFill>
            <a:srgbClr val="FFFF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9" name="Rectangle 9"/>
          <p:cNvSpPr>
            <a:spLocks noChangeArrowheads="1"/>
          </p:cNvSpPr>
          <p:nvPr/>
        </p:nvSpPr>
        <p:spPr bwMode="auto">
          <a:xfrm>
            <a:off x="5495925" y="2733380"/>
            <a:ext cx="3587750" cy="28623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dirty="0"/>
              <a:t>Joshua 10:3-4</a:t>
            </a:r>
          </a:p>
          <a:p>
            <a:pPr eaLnBrk="0" hangingPunct="0"/>
            <a:r>
              <a:rPr lang="en-US" altLang="en-US" dirty="0"/>
              <a:t>So </a:t>
            </a:r>
            <a:r>
              <a:rPr lang="en-US" altLang="en-US" dirty="0" err="1"/>
              <a:t>Adoni-zedek</a:t>
            </a:r>
            <a:r>
              <a:rPr lang="en-US" altLang="en-US" dirty="0"/>
              <a:t> king of Jerusalem sent to </a:t>
            </a:r>
            <a:r>
              <a:rPr lang="en-US" altLang="en-US" dirty="0" err="1"/>
              <a:t>Hoham</a:t>
            </a:r>
            <a:r>
              <a:rPr lang="en-US" altLang="en-US" dirty="0"/>
              <a:t> king of Hebron, to </a:t>
            </a:r>
            <a:r>
              <a:rPr lang="en-US" altLang="en-US" dirty="0" err="1"/>
              <a:t>Piram</a:t>
            </a:r>
            <a:r>
              <a:rPr lang="en-US" altLang="en-US" dirty="0"/>
              <a:t> king of </a:t>
            </a:r>
            <a:r>
              <a:rPr lang="en-US" altLang="en-US" dirty="0" err="1"/>
              <a:t>Jarmuth</a:t>
            </a:r>
            <a:r>
              <a:rPr lang="en-US" altLang="en-US" dirty="0"/>
              <a:t>, to </a:t>
            </a:r>
            <a:r>
              <a:rPr lang="en-US" altLang="en-US" dirty="0" err="1"/>
              <a:t>Japhia</a:t>
            </a:r>
            <a:r>
              <a:rPr lang="en-US" altLang="en-US" dirty="0"/>
              <a:t> king of Lachish, and to </a:t>
            </a:r>
            <a:r>
              <a:rPr lang="en-US" altLang="en-US" dirty="0" err="1"/>
              <a:t>Debir</a:t>
            </a:r>
            <a:r>
              <a:rPr lang="en-US" altLang="en-US" dirty="0"/>
              <a:t> king of </a:t>
            </a:r>
            <a:r>
              <a:rPr lang="en-US" altLang="en-US" dirty="0" err="1"/>
              <a:t>Eglon</a:t>
            </a:r>
            <a:r>
              <a:rPr lang="en-US" altLang="en-US" dirty="0"/>
              <a:t>, “Come up to me and help me, and let us strike Gibeon. For it has made peace with Joshua and with the people of Israel.”    </a:t>
            </a:r>
          </a:p>
        </p:txBody>
      </p:sp>
      <p:sp>
        <p:nvSpPr>
          <p:cNvPr id="76810" name="Oval 10"/>
          <p:cNvSpPr>
            <a:spLocks noChangeArrowheads="1"/>
          </p:cNvSpPr>
          <p:nvPr/>
        </p:nvSpPr>
        <p:spPr bwMode="auto">
          <a:xfrm>
            <a:off x="5029200" y="2021419"/>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1" name="Oval 11"/>
          <p:cNvSpPr>
            <a:spLocks noChangeArrowheads="1"/>
          </p:cNvSpPr>
          <p:nvPr/>
        </p:nvSpPr>
        <p:spPr bwMode="auto">
          <a:xfrm>
            <a:off x="5092700" y="2254250"/>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2" name="Oval 12"/>
          <p:cNvSpPr>
            <a:spLocks noChangeArrowheads="1"/>
          </p:cNvSpPr>
          <p:nvPr/>
        </p:nvSpPr>
        <p:spPr bwMode="auto">
          <a:xfrm>
            <a:off x="4368800" y="2413000"/>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3" name="Text Box 13"/>
          <p:cNvSpPr txBox="1">
            <a:spLocks noChangeArrowheads="1"/>
          </p:cNvSpPr>
          <p:nvPr/>
        </p:nvSpPr>
        <p:spPr bwMode="auto">
          <a:xfrm>
            <a:off x="3695716" y="2104761"/>
            <a:ext cx="8787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Chephirah </a:t>
            </a:r>
            <a:r>
              <a:rPr lang="en-US" altLang="en-US" sz="2000"/>
              <a:t>.</a:t>
            </a:r>
          </a:p>
        </p:txBody>
      </p:sp>
      <p:sp>
        <p:nvSpPr>
          <p:cNvPr id="76814" name="Oval 14"/>
          <p:cNvSpPr>
            <a:spLocks noChangeArrowheads="1"/>
          </p:cNvSpPr>
          <p:nvPr/>
        </p:nvSpPr>
        <p:spPr bwMode="auto">
          <a:xfrm>
            <a:off x="4394200" y="2275419"/>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5" name="Oval 15"/>
          <p:cNvSpPr>
            <a:spLocks noChangeArrowheads="1"/>
          </p:cNvSpPr>
          <p:nvPr/>
        </p:nvSpPr>
        <p:spPr bwMode="auto">
          <a:xfrm>
            <a:off x="914400" y="3185584"/>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6" name="Text Box 16"/>
          <p:cNvSpPr txBox="1">
            <a:spLocks noChangeArrowheads="1"/>
          </p:cNvSpPr>
          <p:nvPr/>
        </p:nvSpPr>
        <p:spPr bwMode="auto">
          <a:xfrm>
            <a:off x="1025526" y="3110464"/>
            <a:ext cx="14590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Cities of Gibeon</a:t>
            </a:r>
          </a:p>
        </p:txBody>
      </p:sp>
      <p:sp>
        <p:nvSpPr>
          <p:cNvPr id="76818" name="Freeform 18"/>
          <p:cNvSpPr>
            <a:spLocks/>
          </p:cNvSpPr>
          <p:nvPr/>
        </p:nvSpPr>
        <p:spPr bwMode="auto">
          <a:xfrm>
            <a:off x="5384800" y="2338917"/>
            <a:ext cx="203200" cy="190500"/>
          </a:xfrm>
          <a:custGeom>
            <a:avLst/>
            <a:gdLst>
              <a:gd name="T0" fmla="*/ 152 w 152"/>
              <a:gd name="T1" fmla="*/ 128 h 128"/>
              <a:gd name="T2" fmla="*/ 0 w 152"/>
              <a:gd name="T3" fmla="*/ 0 h 128"/>
            </a:gdLst>
            <a:ahLst/>
            <a:cxnLst>
              <a:cxn ang="0">
                <a:pos x="T0" y="T1"/>
              </a:cxn>
              <a:cxn ang="0">
                <a:pos x="T2" y="T3"/>
              </a:cxn>
            </a:cxnLst>
            <a:rect l="0" t="0" r="r" b="b"/>
            <a:pathLst>
              <a:path w="152" h="128">
                <a:moveTo>
                  <a:pt x="152" y="128"/>
                </a:moveTo>
                <a:cubicBezTo>
                  <a:pt x="152" y="128"/>
                  <a:pt x="76" y="64"/>
                  <a:pt x="0" y="0"/>
                </a:cubicBezTo>
              </a:path>
            </a:pathLst>
          </a:custGeom>
          <a:noFill/>
          <a:ln w="76200" cmpd="sng">
            <a:solidFill>
              <a:schemeClr val="accent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9" name="Rectangle 19"/>
          <p:cNvSpPr>
            <a:spLocks noChangeArrowheads="1"/>
          </p:cNvSpPr>
          <p:nvPr/>
        </p:nvSpPr>
        <p:spPr bwMode="auto">
          <a:xfrm>
            <a:off x="5562600" y="2508252"/>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0" name="Rectangle 20"/>
          <p:cNvSpPr>
            <a:spLocks noChangeArrowheads="1"/>
          </p:cNvSpPr>
          <p:nvPr/>
        </p:nvSpPr>
        <p:spPr bwMode="auto">
          <a:xfrm>
            <a:off x="4508500" y="4233333"/>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1" name="Freeform 21"/>
          <p:cNvSpPr>
            <a:spLocks/>
          </p:cNvSpPr>
          <p:nvPr/>
        </p:nvSpPr>
        <p:spPr bwMode="auto">
          <a:xfrm>
            <a:off x="4635500" y="2402416"/>
            <a:ext cx="806450" cy="1799167"/>
          </a:xfrm>
          <a:custGeom>
            <a:avLst/>
            <a:gdLst>
              <a:gd name="T0" fmla="*/ 0 w 508"/>
              <a:gd name="T1" fmla="*/ 1360 h 1360"/>
              <a:gd name="T2" fmla="*/ 256 w 508"/>
              <a:gd name="T3" fmla="*/ 920 h 1360"/>
              <a:gd name="T4" fmla="*/ 480 w 508"/>
              <a:gd name="T5" fmla="*/ 272 h 1360"/>
              <a:gd name="T6" fmla="*/ 424 w 508"/>
              <a:gd name="T7" fmla="*/ 0 h 1360"/>
            </a:gdLst>
            <a:ahLst/>
            <a:cxnLst>
              <a:cxn ang="0">
                <a:pos x="T0" y="T1"/>
              </a:cxn>
              <a:cxn ang="0">
                <a:pos x="T2" y="T3"/>
              </a:cxn>
              <a:cxn ang="0">
                <a:pos x="T4" y="T5"/>
              </a:cxn>
              <a:cxn ang="0">
                <a:pos x="T6" y="T7"/>
              </a:cxn>
            </a:cxnLst>
            <a:rect l="0" t="0" r="r" b="b"/>
            <a:pathLst>
              <a:path w="508" h="1360">
                <a:moveTo>
                  <a:pt x="0" y="1360"/>
                </a:moveTo>
                <a:cubicBezTo>
                  <a:pt x="88" y="1230"/>
                  <a:pt x="176" y="1101"/>
                  <a:pt x="256" y="920"/>
                </a:cubicBezTo>
                <a:cubicBezTo>
                  <a:pt x="336" y="739"/>
                  <a:pt x="452" y="425"/>
                  <a:pt x="480" y="272"/>
                </a:cubicBezTo>
                <a:cubicBezTo>
                  <a:pt x="508" y="119"/>
                  <a:pt x="466" y="59"/>
                  <a:pt x="424" y="0"/>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2" name="Rectangle 22"/>
          <p:cNvSpPr>
            <a:spLocks noChangeArrowheads="1"/>
          </p:cNvSpPr>
          <p:nvPr/>
        </p:nvSpPr>
        <p:spPr bwMode="auto">
          <a:xfrm>
            <a:off x="927100" y="3429001"/>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3" name="Text Box 23"/>
          <p:cNvSpPr txBox="1">
            <a:spLocks noChangeArrowheads="1"/>
          </p:cNvSpPr>
          <p:nvPr/>
        </p:nvSpPr>
        <p:spPr bwMode="auto">
          <a:xfrm>
            <a:off x="1050939" y="3364464"/>
            <a:ext cx="102143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Five Kings</a:t>
            </a:r>
          </a:p>
        </p:txBody>
      </p:sp>
      <p:sp>
        <p:nvSpPr>
          <p:cNvPr id="76824" name="Rectangle 24"/>
          <p:cNvSpPr>
            <a:spLocks noChangeArrowheads="1"/>
          </p:cNvSpPr>
          <p:nvPr/>
        </p:nvSpPr>
        <p:spPr bwMode="auto">
          <a:xfrm>
            <a:off x="3378200" y="3079751"/>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5" name="Freeform 25"/>
          <p:cNvSpPr>
            <a:spLocks/>
          </p:cNvSpPr>
          <p:nvPr/>
        </p:nvSpPr>
        <p:spPr bwMode="auto">
          <a:xfrm>
            <a:off x="3378200" y="1848118"/>
            <a:ext cx="1511300" cy="1199885"/>
          </a:xfrm>
          <a:custGeom>
            <a:avLst/>
            <a:gdLst>
              <a:gd name="T0" fmla="*/ 0 w 952"/>
              <a:gd name="T1" fmla="*/ 907 h 907"/>
              <a:gd name="T2" fmla="*/ 144 w 952"/>
              <a:gd name="T3" fmla="*/ 403 h 907"/>
              <a:gd name="T4" fmla="*/ 368 w 952"/>
              <a:gd name="T5" fmla="*/ 259 h 907"/>
              <a:gd name="T6" fmla="*/ 560 w 952"/>
              <a:gd name="T7" fmla="*/ 27 h 907"/>
              <a:gd name="T8" fmla="*/ 872 w 952"/>
              <a:gd name="T9" fmla="*/ 99 h 907"/>
              <a:gd name="T10" fmla="*/ 952 w 952"/>
              <a:gd name="T11" fmla="*/ 171 h 907"/>
            </a:gdLst>
            <a:ahLst/>
            <a:cxnLst>
              <a:cxn ang="0">
                <a:pos x="T0" y="T1"/>
              </a:cxn>
              <a:cxn ang="0">
                <a:pos x="T2" y="T3"/>
              </a:cxn>
              <a:cxn ang="0">
                <a:pos x="T4" y="T5"/>
              </a:cxn>
              <a:cxn ang="0">
                <a:pos x="T6" y="T7"/>
              </a:cxn>
              <a:cxn ang="0">
                <a:pos x="T8" y="T9"/>
              </a:cxn>
              <a:cxn ang="0">
                <a:pos x="T10" y="T11"/>
              </a:cxn>
            </a:cxnLst>
            <a:rect l="0" t="0" r="r" b="b"/>
            <a:pathLst>
              <a:path w="952" h="907">
                <a:moveTo>
                  <a:pt x="0" y="907"/>
                </a:moveTo>
                <a:cubicBezTo>
                  <a:pt x="41" y="709"/>
                  <a:pt x="83" y="511"/>
                  <a:pt x="144" y="403"/>
                </a:cubicBezTo>
                <a:cubicBezTo>
                  <a:pt x="205" y="295"/>
                  <a:pt x="299" y="322"/>
                  <a:pt x="368" y="259"/>
                </a:cubicBezTo>
                <a:cubicBezTo>
                  <a:pt x="437" y="196"/>
                  <a:pt x="476" y="54"/>
                  <a:pt x="560" y="27"/>
                </a:cubicBezTo>
                <a:cubicBezTo>
                  <a:pt x="644" y="0"/>
                  <a:pt x="807" y="75"/>
                  <a:pt x="872" y="99"/>
                </a:cubicBezTo>
                <a:cubicBezTo>
                  <a:pt x="937" y="123"/>
                  <a:pt x="944" y="147"/>
                  <a:pt x="952" y="171"/>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6" name="Rectangle 26"/>
          <p:cNvSpPr>
            <a:spLocks noChangeArrowheads="1"/>
          </p:cNvSpPr>
          <p:nvPr/>
        </p:nvSpPr>
        <p:spPr bwMode="auto">
          <a:xfrm>
            <a:off x="2755900" y="4000502"/>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7" name="Rectangle 27"/>
          <p:cNvSpPr>
            <a:spLocks noChangeArrowheads="1"/>
          </p:cNvSpPr>
          <p:nvPr/>
        </p:nvSpPr>
        <p:spPr bwMode="auto">
          <a:xfrm>
            <a:off x="1968500" y="4106333"/>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8" name="Freeform 28"/>
          <p:cNvSpPr>
            <a:spLocks/>
          </p:cNvSpPr>
          <p:nvPr/>
        </p:nvSpPr>
        <p:spPr bwMode="auto">
          <a:xfrm>
            <a:off x="2933700" y="3238500"/>
            <a:ext cx="687388" cy="762000"/>
          </a:xfrm>
          <a:custGeom>
            <a:avLst/>
            <a:gdLst>
              <a:gd name="T0" fmla="*/ 0 w 433"/>
              <a:gd name="T1" fmla="*/ 576 h 576"/>
              <a:gd name="T2" fmla="*/ 376 w 433"/>
              <a:gd name="T3" fmla="*/ 304 h 576"/>
              <a:gd name="T4" fmla="*/ 344 w 433"/>
              <a:gd name="T5" fmla="*/ 0 h 576"/>
            </a:gdLst>
            <a:ahLst/>
            <a:cxnLst>
              <a:cxn ang="0">
                <a:pos x="T0" y="T1"/>
              </a:cxn>
              <a:cxn ang="0">
                <a:pos x="T2" y="T3"/>
              </a:cxn>
              <a:cxn ang="0">
                <a:pos x="T4" y="T5"/>
              </a:cxn>
            </a:cxnLst>
            <a:rect l="0" t="0" r="r" b="b"/>
            <a:pathLst>
              <a:path w="433" h="576">
                <a:moveTo>
                  <a:pt x="0" y="576"/>
                </a:moveTo>
                <a:cubicBezTo>
                  <a:pt x="159" y="488"/>
                  <a:pt x="319" y="400"/>
                  <a:pt x="376" y="304"/>
                </a:cubicBezTo>
                <a:cubicBezTo>
                  <a:pt x="433" y="208"/>
                  <a:pt x="388" y="104"/>
                  <a:pt x="344" y="0"/>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9" name="Freeform 29"/>
          <p:cNvSpPr>
            <a:spLocks/>
          </p:cNvSpPr>
          <p:nvPr/>
        </p:nvSpPr>
        <p:spPr bwMode="auto">
          <a:xfrm>
            <a:off x="2209800" y="4127502"/>
            <a:ext cx="495300" cy="84667"/>
          </a:xfrm>
          <a:custGeom>
            <a:avLst/>
            <a:gdLst>
              <a:gd name="T0" fmla="*/ 0 w 312"/>
              <a:gd name="T1" fmla="*/ 64 h 64"/>
              <a:gd name="T2" fmla="*/ 312 w 312"/>
              <a:gd name="T3" fmla="*/ 0 h 64"/>
            </a:gdLst>
            <a:ahLst/>
            <a:cxnLst>
              <a:cxn ang="0">
                <a:pos x="T0" y="T1"/>
              </a:cxn>
              <a:cxn ang="0">
                <a:pos x="T2" y="T3"/>
              </a:cxn>
            </a:cxnLst>
            <a:rect l="0" t="0" r="r" b="b"/>
            <a:pathLst>
              <a:path w="312" h="64">
                <a:moveTo>
                  <a:pt x="0" y="64"/>
                </a:moveTo>
                <a:cubicBezTo>
                  <a:pt x="0" y="64"/>
                  <a:pt x="156" y="32"/>
                  <a:pt x="312" y="0"/>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30" name="Freeform 30"/>
          <p:cNvSpPr>
            <a:spLocks/>
          </p:cNvSpPr>
          <p:nvPr/>
        </p:nvSpPr>
        <p:spPr bwMode="auto">
          <a:xfrm>
            <a:off x="2959100" y="4127501"/>
            <a:ext cx="1460500" cy="115094"/>
          </a:xfrm>
          <a:custGeom>
            <a:avLst/>
            <a:gdLst>
              <a:gd name="T0" fmla="*/ 0 w 920"/>
              <a:gd name="T1" fmla="*/ 0 h 87"/>
              <a:gd name="T2" fmla="*/ 376 w 920"/>
              <a:gd name="T3" fmla="*/ 80 h 87"/>
              <a:gd name="T4" fmla="*/ 712 w 920"/>
              <a:gd name="T5" fmla="*/ 40 h 87"/>
              <a:gd name="T6" fmla="*/ 920 w 920"/>
              <a:gd name="T7" fmla="*/ 40 h 87"/>
            </a:gdLst>
            <a:ahLst/>
            <a:cxnLst>
              <a:cxn ang="0">
                <a:pos x="T0" y="T1"/>
              </a:cxn>
              <a:cxn ang="0">
                <a:pos x="T2" y="T3"/>
              </a:cxn>
              <a:cxn ang="0">
                <a:pos x="T4" y="T5"/>
              </a:cxn>
              <a:cxn ang="0">
                <a:pos x="T6" y="T7"/>
              </a:cxn>
            </a:cxnLst>
            <a:rect l="0" t="0" r="r" b="b"/>
            <a:pathLst>
              <a:path w="920" h="87">
                <a:moveTo>
                  <a:pt x="0" y="0"/>
                </a:moveTo>
                <a:cubicBezTo>
                  <a:pt x="128" y="36"/>
                  <a:pt x="257" y="73"/>
                  <a:pt x="376" y="80"/>
                </a:cubicBezTo>
                <a:cubicBezTo>
                  <a:pt x="495" y="87"/>
                  <a:pt x="621" y="47"/>
                  <a:pt x="712" y="40"/>
                </a:cubicBezTo>
                <a:cubicBezTo>
                  <a:pt x="803" y="33"/>
                  <a:pt x="861" y="36"/>
                  <a:pt x="920" y="40"/>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7"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1843" y="25344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351" y="0"/>
            <a:ext cx="7676707" cy="952500"/>
          </a:xfrm>
        </p:spPr>
        <p:txBody>
          <a:bodyPr/>
          <a:lstStyle/>
          <a:p>
            <a:r>
              <a:rPr lang="en-US" dirty="0" smtClean="0"/>
              <a:t>Joshua 10</a:t>
            </a:r>
            <a:endParaRPr lang="en-US" dirty="0"/>
          </a:p>
        </p:txBody>
      </p:sp>
      <p:sp>
        <p:nvSpPr>
          <p:cNvPr id="3" name="Slide Number Placeholder 2"/>
          <p:cNvSpPr>
            <a:spLocks noGrp="1"/>
          </p:cNvSpPr>
          <p:nvPr>
            <p:ph type="sldNum" sz="quarter" idx="10"/>
          </p:nvPr>
        </p:nvSpPr>
        <p:spPr/>
        <p:txBody>
          <a:bodyPr/>
          <a:lstStyle/>
          <a:p>
            <a:pPr>
              <a:defRPr/>
            </a:pPr>
            <a:fld id="{C51D9FE5-FD24-4B15-A488-447D731D6896}" type="slidenum">
              <a:rPr lang="en-US" smtClean="0"/>
              <a:pPr>
                <a:defRPr/>
              </a:pPr>
              <a:t>21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4990"/>
            <a:ext cx="2946554" cy="4018573"/>
          </a:xfrm>
          <a:prstGeom prst="rect">
            <a:avLst/>
          </a:prstGeom>
        </p:spPr>
      </p:pic>
      <p:sp>
        <p:nvSpPr>
          <p:cNvPr id="6" name="TextBox 5"/>
          <p:cNvSpPr txBox="1"/>
          <p:nvPr/>
        </p:nvSpPr>
        <p:spPr>
          <a:xfrm>
            <a:off x="2946554" y="867103"/>
            <a:ext cx="5866370" cy="4093428"/>
          </a:xfrm>
          <a:prstGeom prst="rect">
            <a:avLst/>
          </a:prstGeom>
          <a:noFill/>
        </p:spPr>
        <p:txBody>
          <a:bodyPr wrap="square" rtlCol="0">
            <a:spAutoFit/>
          </a:bodyPr>
          <a:lstStyle/>
          <a:p>
            <a:r>
              <a:rPr lang="en-US" sz="2000" baseline="30000" dirty="0"/>
              <a:t>1</a:t>
            </a:r>
            <a:r>
              <a:rPr lang="en-US" sz="2000" dirty="0"/>
              <a:t>As soon as </a:t>
            </a:r>
            <a:r>
              <a:rPr lang="en-US" sz="2000" dirty="0" err="1"/>
              <a:t>Adoni-zedek</a:t>
            </a:r>
            <a:r>
              <a:rPr lang="en-US" sz="2000" dirty="0"/>
              <a:t>, king of Jerusalem, heard </a:t>
            </a:r>
            <a:endParaRPr lang="en-US" sz="2000" dirty="0" smtClean="0"/>
          </a:p>
          <a:p>
            <a:pPr marL="342900" indent="-342900">
              <a:buFont typeface="Arial" panose="020B0604020202020204" pitchFamily="34" charset="0"/>
              <a:buChar char="•"/>
            </a:pPr>
            <a:r>
              <a:rPr lang="en-US" sz="2000" dirty="0" smtClean="0"/>
              <a:t>how </a:t>
            </a:r>
            <a:r>
              <a:rPr lang="en-US" sz="2000" dirty="0"/>
              <a:t>Joshua had captured Ai and had devoted it to destruction, </a:t>
            </a:r>
            <a:endParaRPr lang="en-US" sz="2000" dirty="0" smtClean="0"/>
          </a:p>
          <a:p>
            <a:pPr marL="342900" indent="-342900">
              <a:buFont typeface="Arial" panose="020B0604020202020204" pitchFamily="34" charset="0"/>
              <a:buChar char="•"/>
            </a:pPr>
            <a:r>
              <a:rPr lang="en-US" sz="2000" dirty="0" smtClean="0"/>
              <a:t>doing </a:t>
            </a:r>
            <a:r>
              <a:rPr lang="en-US" sz="2000" dirty="0"/>
              <a:t>to Ai and its king as he had done to Jericho and its king, and </a:t>
            </a:r>
            <a:endParaRPr lang="en-US" sz="2000" dirty="0" smtClean="0"/>
          </a:p>
          <a:p>
            <a:pPr marL="342900" indent="-342900">
              <a:buFont typeface="Arial" panose="020B0604020202020204" pitchFamily="34" charset="0"/>
              <a:buChar char="•"/>
            </a:pPr>
            <a:r>
              <a:rPr lang="en-US" sz="2000" dirty="0" smtClean="0"/>
              <a:t>how </a:t>
            </a:r>
            <a:r>
              <a:rPr lang="en-US" sz="2000" dirty="0"/>
              <a:t>the inhabitants of Gibeon had made peace with Israel and were among them,  </a:t>
            </a:r>
            <a:endParaRPr lang="en-US" sz="2000" dirty="0" smtClean="0"/>
          </a:p>
          <a:p>
            <a:pPr marL="342900" indent="-342900">
              <a:buFont typeface="Arial" panose="020B0604020202020204" pitchFamily="34" charset="0"/>
              <a:buChar char="•"/>
            </a:pPr>
            <a:r>
              <a:rPr lang="en-US" sz="2000" b="1" u="sng" baseline="30000" dirty="0" smtClean="0"/>
              <a:t>2</a:t>
            </a:r>
            <a:r>
              <a:rPr lang="en-US" sz="2000" b="1" u="sng" dirty="0" smtClean="0"/>
              <a:t>he </a:t>
            </a:r>
            <a:r>
              <a:rPr lang="en-US" sz="2000" b="1" u="sng" dirty="0"/>
              <a:t>feared greatly</a:t>
            </a:r>
            <a:r>
              <a:rPr lang="en-US" sz="2000" dirty="0"/>
              <a:t>, because </a:t>
            </a:r>
            <a:endParaRPr lang="en-US" sz="2000" dirty="0" smtClean="0"/>
          </a:p>
          <a:p>
            <a:pPr marL="800100" lvl="1" indent="-342900">
              <a:buFont typeface="Arial" panose="020B0604020202020204" pitchFamily="34" charset="0"/>
              <a:buChar char="•"/>
            </a:pPr>
            <a:r>
              <a:rPr lang="en-US" sz="2000" dirty="0" smtClean="0"/>
              <a:t>Gibeon </a:t>
            </a:r>
            <a:r>
              <a:rPr lang="en-US" sz="2000" dirty="0"/>
              <a:t>was a great city, </a:t>
            </a:r>
            <a:endParaRPr lang="en-US" sz="2000" dirty="0" smtClean="0"/>
          </a:p>
          <a:p>
            <a:pPr marL="800100" lvl="1" indent="-342900">
              <a:buFont typeface="Arial" panose="020B0604020202020204" pitchFamily="34" charset="0"/>
              <a:buChar char="•"/>
            </a:pPr>
            <a:r>
              <a:rPr lang="en-US" sz="2000" dirty="0" smtClean="0"/>
              <a:t>like </a:t>
            </a:r>
            <a:r>
              <a:rPr lang="en-US" sz="2000" dirty="0"/>
              <a:t>one of the royal cities, and </a:t>
            </a:r>
            <a:endParaRPr lang="en-US" sz="2000" dirty="0" smtClean="0"/>
          </a:p>
          <a:p>
            <a:pPr marL="800100" lvl="1" indent="-342900">
              <a:buFont typeface="Arial" panose="020B0604020202020204" pitchFamily="34" charset="0"/>
              <a:buChar char="•"/>
            </a:pPr>
            <a:r>
              <a:rPr lang="en-US" sz="2000" dirty="0" smtClean="0"/>
              <a:t>because </a:t>
            </a:r>
            <a:r>
              <a:rPr lang="en-US" sz="2000" dirty="0"/>
              <a:t>it was greater than Ai, and </a:t>
            </a:r>
            <a:endParaRPr lang="en-US" sz="2000" dirty="0" smtClean="0"/>
          </a:p>
          <a:p>
            <a:pPr marL="800100" lvl="1" indent="-342900">
              <a:buFont typeface="Arial" panose="020B0604020202020204" pitchFamily="34" charset="0"/>
              <a:buChar char="•"/>
            </a:pPr>
            <a:r>
              <a:rPr lang="en-US" sz="2000" dirty="0" smtClean="0"/>
              <a:t>all </a:t>
            </a:r>
            <a:r>
              <a:rPr lang="en-US" sz="2000" dirty="0"/>
              <a:t>its men were warriors.  </a:t>
            </a:r>
          </a:p>
        </p:txBody>
      </p:sp>
    </p:spTree>
    <p:extLst>
      <p:ext uri="{BB962C8B-B14F-4D97-AF65-F5344CB8AC3E}">
        <p14:creationId xmlns:p14="http://schemas.microsoft.com/office/powerpoint/2010/main" val="19636621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Gibeon ev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913" y="-2460625"/>
            <a:ext cx="11745913" cy="768614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txBox="1">
            <a:spLocks noGrp="1"/>
          </p:cNvSpPr>
          <p:nvPr/>
        </p:nvSpPr>
        <p:spPr>
          <a:xfrm>
            <a:off x="6553200" y="5297245"/>
            <a:ext cx="2133600" cy="304271"/>
          </a:xfrm>
          <a:prstGeom prst="rect">
            <a:avLst/>
          </a:prstGeom>
          <a:noFill/>
        </p:spPr>
        <p:txBody>
          <a:bodyPr anchor="ctr"/>
          <a:lstStyle/>
          <a:p>
            <a:pPr algn="r" fontAlgn="auto">
              <a:spcBef>
                <a:spcPts val="0"/>
              </a:spcBef>
              <a:spcAft>
                <a:spcPts val="0"/>
              </a:spcAft>
              <a:defRPr/>
            </a:pPr>
            <a:fld id="{992A23FC-996D-450F-AF22-5B478181292E}" type="slidenum">
              <a:rPr lang="en-US" sz="1200">
                <a:solidFill>
                  <a:prstClr val="black">
                    <a:tint val="75000"/>
                  </a:prstClr>
                </a:solidFill>
                <a:latin typeface="Calibri"/>
                <a:cs typeface="+mn-cs"/>
              </a:rPr>
              <a:pPr algn="r" fontAlgn="auto">
                <a:spcBef>
                  <a:spcPts val="0"/>
                </a:spcBef>
                <a:spcAft>
                  <a:spcPts val="0"/>
                </a:spcAft>
                <a:defRPr/>
              </a:pPr>
              <a:t>22</a:t>
            </a:fld>
            <a:endParaRPr lang="en-US" sz="1200">
              <a:solidFill>
                <a:prstClr val="black">
                  <a:tint val="75000"/>
                </a:prstClr>
              </a:solidFill>
              <a:latin typeface="Calibri"/>
              <a:cs typeface="+mn-cs"/>
            </a:endParaRPr>
          </a:p>
        </p:txBody>
      </p:sp>
      <p:sp>
        <p:nvSpPr>
          <p:cNvPr id="71684" name="Rectangle 4"/>
          <p:cNvSpPr>
            <a:spLocks noChangeArrowheads="1"/>
          </p:cNvSpPr>
          <p:nvPr/>
        </p:nvSpPr>
        <p:spPr bwMode="auto">
          <a:xfrm rot="20860681">
            <a:off x="3213100" y="1111250"/>
            <a:ext cx="647700" cy="10583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686" name="Oval 6"/>
          <p:cNvSpPr>
            <a:spLocks noChangeArrowheads="1"/>
          </p:cNvSpPr>
          <p:nvPr/>
        </p:nvSpPr>
        <p:spPr bwMode="auto">
          <a:xfrm>
            <a:off x="4902200" y="391583"/>
            <a:ext cx="889000" cy="539750"/>
          </a:xfrm>
          <a:prstGeom prst="ellipse">
            <a:avLst/>
          </a:pr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687" name="Rectangle 7"/>
          <p:cNvSpPr>
            <a:spLocks noChangeArrowheads="1"/>
          </p:cNvSpPr>
          <p:nvPr/>
        </p:nvSpPr>
        <p:spPr bwMode="auto">
          <a:xfrm rot="20860681">
            <a:off x="3860800" y="984250"/>
            <a:ext cx="647700" cy="105833"/>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688" name="Rectangle 8"/>
          <p:cNvSpPr>
            <a:spLocks noChangeArrowheads="1"/>
          </p:cNvSpPr>
          <p:nvPr/>
        </p:nvSpPr>
        <p:spPr bwMode="auto">
          <a:xfrm rot="20860681">
            <a:off x="4495800" y="867834"/>
            <a:ext cx="647700" cy="10583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689" name="Text Box 9"/>
          <p:cNvSpPr txBox="1">
            <a:spLocks noChangeArrowheads="1"/>
          </p:cNvSpPr>
          <p:nvPr/>
        </p:nvSpPr>
        <p:spPr bwMode="auto">
          <a:xfrm rot="20913075">
            <a:off x="3530051" y="617685"/>
            <a:ext cx="12298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prstClr val="black"/>
                </a:solidFill>
              </a:rPr>
              <a:t>~15 miles</a:t>
            </a:r>
          </a:p>
        </p:txBody>
      </p:sp>
      <p:graphicFrame>
        <p:nvGraphicFramePr>
          <p:cNvPr id="6" name="Table 5"/>
          <p:cNvGraphicFramePr>
            <a:graphicFrameLocks noGrp="1"/>
          </p:cNvGraphicFramePr>
          <p:nvPr>
            <p:extLst>
              <p:ext uri="{D42A27DB-BD31-4B8C-83A1-F6EECF244321}">
                <p14:modId xmlns:p14="http://schemas.microsoft.com/office/powerpoint/2010/main" val="2850933263"/>
              </p:ext>
            </p:extLst>
          </p:nvPr>
        </p:nvGraphicFramePr>
        <p:xfrm>
          <a:off x="3856999" y="1882140"/>
          <a:ext cx="4304031" cy="1214120"/>
        </p:xfrm>
        <a:graphic>
          <a:graphicData uri="http://schemas.openxmlformats.org/drawingml/2006/table">
            <a:tbl>
              <a:tblPr firstRow="1" firstCol="1" bandRow="1"/>
              <a:tblGrid>
                <a:gridCol w="1577869"/>
                <a:gridCol w="1445692"/>
                <a:gridCol w="1280470"/>
              </a:tblGrid>
              <a:tr h="243840">
                <a:tc gridSpan="3">
                  <a:txBody>
                    <a:bodyPr/>
                    <a:lstStyle/>
                    <a:p>
                      <a:pPr marL="0" marR="0" algn="ctr">
                        <a:spcBef>
                          <a:spcPts val="1200"/>
                        </a:spcBef>
                        <a:spcAft>
                          <a:spcPts val="300"/>
                        </a:spcAft>
                      </a:pPr>
                      <a:r>
                        <a:rPr lang="en-US" sz="1600" b="0" i="1" dirty="0">
                          <a:solidFill>
                            <a:schemeClr val="tx1"/>
                          </a:solidFill>
                          <a:effectLst/>
                          <a:latin typeface="Times New Roman"/>
                        </a:rPr>
                        <a:t>Rate of Travel in Biblical Times</a:t>
                      </a:r>
                      <a:endParaRPr lang="en-US" sz="1600" b="1" i="1" dirty="0">
                        <a:solidFill>
                          <a:schemeClr val="tx1"/>
                        </a:solidFill>
                        <a:effectLst/>
                        <a:latin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482600">
                <a:tc>
                  <a:txBody>
                    <a:bodyPr/>
                    <a:lstStyle/>
                    <a:p>
                      <a:pPr marL="0" marR="0" algn="ctr">
                        <a:spcBef>
                          <a:spcPts val="0"/>
                        </a:spcBef>
                        <a:spcAft>
                          <a:spcPts val="0"/>
                        </a:spcAft>
                        <a:tabLst>
                          <a:tab pos="2743200" algn="ctr"/>
                          <a:tab pos="5486400" algn="r"/>
                          <a:tab pos="457200" algn="l"/>
                        </a:tabLst>
                      </a:pPr>
                      <a:r>
                        <a:rPr lang="en-US" sz="1600" b="1">
                          <a:effectLst/>
                          <a:latin typeface="Arial"/>
                          <a:ea typeface="Times New Roman"/>
                        </a:rPr>
                        <a:t>Type of Travel</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2743200" algn="ctr"/>
                          <a:tab pos="5486400" algn="r"/>
                          <a:tab pos="457200" algn="l"/>
                        </a:tabLst>
                      </a:pPr>
                      <a:r>
                        <a:rPr lang="en-US" sz="1600" b="1">
                          <a:effectLst/>
                          <a:latin typeface="Arial"/>
                          <a:ea typeface="Times New Roman"/>
                        </a:rPr>
                        <a:t>Speed</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2743200" algn="ctr"/>
                          <a:tab pos="5486400" algn="r"/>
                          <a:tab pos="457200" algn="l"/>
                        </a:tabLst>
                      </a:pPr>
                      <a:r>
                        <a:rPr lang="en-US" sz="1600" b="1">
                          <a:effectLst/>
                          <a:latin typeface="Arial"/>
                          <a:ea typeface="Times New Roman"/>
                        </a:rPr>
                        <a:t>Unit</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3840">
                <a:tc>
                  <a:txBody>
                    <a:bodyPr/>
                    <a:lstStyle/>
                    <a:p>
                      <a:pPr marL="0" marR="0">
                        <a:spcBef>
                          <a:spcPts val="0"/>
                        </a:spcBef>
                        <a:spcAft>
                          <a:spcPts val="0"/>
                        </a:spcAft>
                        <a:tabLst>
                          <a:tab pos="2743200" algn="ctr"/>
                          <a:tab pos="5486400" algn="r"/>
                          <a:tab pos="457200" algn="l"/>
                        </a:tabLst>
                      </a:pPr>
                      <a:r>
                        <a:rPr lang="en-US" sz="1600">
                          <a:effectLst/>
                          <a:latin typeface="Arial"/>
                          <a:ea typeface="Times New Roman"/>
                        </a:rPr>
                        <a:t>On Foot</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tabLst>
                          <a:tab pos="2743200" algn="ctr"/>
                          <a:tab pos="5486400" algn="r"/>
                          <a:tab pos="457200" algn="l"/>
                        </a:tabLst>
                      </a:pPr>
                      <a:r>
                        <a:rPr lang="en-US" sz="1600">
                          <a:effectLst/>
                          <a:latin typeface="Arial"/>
                          <a:ea typeface="Times New Roman"/>
                        </a:rPr>
                        <a:t>18 to 20</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tabLst>
                          <a:tab pos="2743200" algn="ctr"/>
                          <a:tab pos="5486400" algn="r"/>
                          <a:tab pos="457200" algn="l"/>
                        </a:tabLst>
                      </a:pPr>
                      <a:r>
                        <a:rPr lang="en-US" sz="1600">
                          <a:effectLst/>
                          <a:latin typeface="Arial"/>
                          <a:ea typeface="Times New Roman"/>
                        </a:rPr>
                        <a:t>Miles/day</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3840">
                <a:tc>
                  <a:txBody>
                    <a:bodyPr/>
                    <a:lstStyle/>
                    <a:p>
                      <a:pPr marL="0" marR="0">
                        <a:spcBef>
                          <a:spcPts val="0"/>
                        </a:spcBef>
                        <a:spcAft>
                          <a:spcPts val="0"/>
                        </a:spcAft>
                        <a:tabLst>
                          <a:tab pos="2743200" algn="ctr"/>
                          <a:tab pos="5486400" algn="r"/>
                          <a:tab pos="457200" algn="l"/>
                        </a:tabLst>
                      </a:pPr>
                      <a:r>
                        <a:rPr lang="en-US" sz="1600" dirty="0">
                          <a:effectLst/>
                          <a:latin typeface="Arial"/>
                          <a:ea typeface="Times New Roman"/>
                        </a:rPr>
                        <a:t>Armies</a:t>
                      </a:r>
                      <a:endParaRPr lang="en-US"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tabLst>
                          <a:tab pos="2743200" algn="ctr"/>
                          <a:tab pos="5486400" algn="r"/>
                          <a:tab pos="457200" algn="l"/>
                        </a:tabLst>
                      </a:pPr>
                      <a:r>
                        <a:rPr lang="en-US" sz="1600">
                          <a:effectLst/>
                          <a:latin typeface="Arial"/>
                          <a:ea typeface="Times New Roman"/>
                        </a:rPr>
                        <a:t>15</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tabLst>
                          <a:tab pos="2743200" algn="ctr"/>
                          <a:tab pos="5486400" algn="r"/>
                          <a:tab pos="457200" algn="l"/>
                        </a:tabLst>
                      </a:pPr>
                      <a:r>
                        <a:rPr lang="en-US" sz="1600" dirty="0">
                          <a:effectLst/>
                          <a:latin typeface="Arial"/>
                          <a:ea typeface="Times New Roman"/>
                        </a:rPr>
                        <a:t>Miles/day</a:t>
                      </a:r>
                      <a:endParaRPr lang="en-US"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0" name="Rectangle 9"/>
          <p:cNvSpPr>
            <a:spLocks noChangeArrowheads="1"/>
          </p:cNvSpPr>
          <p:nvPr/>
        </p:nvSpPr>
        <p:spPr bwMode="auto">
          <a:xfrm>
            <a:off x="3934704" y="3550445"/>
            <a:ext cx="2698750" cy="92333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dirty="0">
                <a:solidFill>
                  <a:schemeClr val="bg1"/>
                </a:solidFill>
              </a:rPr>
              <a:t>Where was Joshua when the </a:t>
            </a:r>
            <a:r>
              <a:rPr lang="en-US" altLang="en-US" dirty="0" err="1">
                <a:solidFill>
                  <a:schemeClr val="bg1"/>
                </a:solidFill>
              </a:rPr>
              <a:t>Gibeonites</a:t>
            </a:r>
            <a:r>
              <a:rPr lang="en-US" altLang="en-US" dirty="0">
                <a:solidFill>
                  <a:schemeClr val="bg1"/>
                </a:solidFill>
              </a:rPr>
              <a:t> </a:t>
            </a:r>
            <a:r>
              <a:rPr lang="en-US" altLang="en-US" dirty="0" smtClean="0">
                <a:solidFill>
                  <a:schemeClr val="bg1"/>
                </a:solidFill>
              </a:rPr>
              <a:t>sent for help? </a:t>
            </a:r>
            <a:endParaRPr lang="en-US" altLang="en-US" dirty="0">
              <a:solidFill>
                <a:schemeClr val="bg1"/>
              </a:solidFill>
            </a:endParaRPr>
          </a:p>
        </p:txBody>
      </p:sp>
      <p:pic>
        <p:nvPicPr>
          <p:cNvPr id="11"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1907" y="-134764"/>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306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811" y="228865"/>
            <a:ext cx="8052311" cy="952500"/>
          </a:xfrm>
        </p:spPr>
        <p:txBody>
          <a:bodyPr/>
          <a:lstStyle/>
          <a:p>
            <a:pPr algn="l"/>
            <a:r>
              <a:rPr lang="en-US" sz="2400" dirty="0" smtClean="0"/>
              <a:t>Joshua 10 </a:t>
            </a:r>
            <a:br>
              <a:rPr lang="en-US" sz="2400" dirty="0" smtClean="0"/>
            </a:br>
            <a:r>
              <a:rPr lang="en-US" sz="2400" baseline="30000" dirty="0"/>
              <a:t>8</a:t>
            </a:r>
            <a:r>
              <a:rPr lang="en-US" sz="2400" dirty="0"/>
              <a:t>And the Lord said to Joshua, “Do not fear them, for I have given them into your hands. Not a man of them shall stand before you.”  </a:t>
            </a:r>
          </a:p>
        </p:txBody>
      </p:sp>
      <p:sp>
        <p:nvSpPr>
          <p:cNvPr id="3" name="Slide Number Placeholder 2"/>
          <p:cNvSpPr>
            <a:spLocks noGrp="1"/>
          </p:cNvSpPr>
          <p:nvPr>
            <p:ph type="sldNum" sz="quarter" idx="10"/>
          </p:nvPr>
        </p:nvSpPr>
        <p:spPr/>
        <p:txBody>
          <a:bodyPr/>
          <a:lstStyle/>
          <a:p>
            <a:pPr>
              <a:defRPr/>
            </a:pPr>
            <a:fld id="{C51D9FE5-FD24-4B15-A488-447D731D6896}" type="slidenum">
              <a:rPr lang="en-US" smtClean="0"/>
              <a:pPr>
                <a:defRPr/>
              </a:pPr>
              <a:t>23</a:t>
            </a:fld>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887" y="1923204"/>
            <a:ext cx="1451839"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4265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p:cNvSpPr>
          <p:nvPr>
            <p:ph type="title" idx="4294967295"/>
          </p:nvPr>
        </p:nvSpPr>
        <p:spPr>
          <a:xfrm>
            <a:off x="952500" y="117740"/>
            <a:ext cx="7734300" cy="952500"/>
          </a:xfrm>
        </p:spPr>
        <p:txBody>
          <a:bodyPr/>
          <a:lstStyle/>
          <a:p>
            <a:r>
              <a:rPr lang="en-US" altLang="en-US" smtClean="0"/>
              <a:t>Five Amorite Kings</a:t>
            </a:r>
          </a:p>
        </p:txBody>
      </p:sp>
      <p:sp>
        <p:nvSpPr>
          <p:cNvPr id="76807" name="Rectangle 7"/>
          <p:cNvSpPr>
            <a:spLocks noChangeArrowheads="1"/>
          </p:cNvSpPr>
          <p:nvPr/>
        </p:nvSpPr>
        <p:spPr bwMode="auto">
          <a:xfrm>
            <a:off x="6" y="8551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prstClr val="black"/>
              </a:solidFill>
            </a:endParaRPr>
          </a:p>
        </p:txBody>
      </p:sp>
      <p:pic>
        <p:nvPicPr>
          <p:cNvPr id="76806" name="Picture 6" descr="Conquest of Canaan-2-3d-cities added_edited-1"/>
          <p:cNvPicPr>
            <a:picLocks noChangeAspect="1" noChangeArrowheads="1"/>
          </p:cNvPicPr>
          <p:nvPr/>
        </p:nvPicPr>
        <p:blipFill>
          <a:blip r:embed="rId2">
            <a:extLst>
              <a:ext uri="{28A0092B-C50C-407E-A947-70E740481C1C}">
                <a14:useLocalDpi xmlns:a14="http://schemas.microsoft.com/office/drawing/2010/main" val="0"/>
              </a:ext>
            </a:extLst>
          </a:blip>
          <a:srcRect l="7210" t="19783" r="5768"/>
          <a:stretch>
            <a:fillRect/>
          </a:stretch>
        </p:blipFill>
        <p:spPr bwMode="auto">
          <a:xfrm>
            <a:off x="860446" y="927365"/>
            <a:ext cx="7612063" cy="4265083"/>
          </a:xfrm>
          <a:prstGeom prst="rect">
            <a:avLst/>
          </a:prstGeom>
          <a:noFill/>
          <a:extLst>
            <a:ext uri="{909E8E84-426E-40DD-AFC4-6F175D3DCCD1}">
              <a14:hiddenFill xmlns:a14="http://schemas.microsoft.com/office/drawing/2010/main">
                <a:solidFill>
                  <a:srgbClr val="FFFFFF"/>
                </a:solidFill>
              </a14:hiddenFill>
            </a:ext>
          </a:extLst>
        </p:spPr>
      </p:pic>
      <p:sp>
        <p:nvSpPr>
          <p:cNvPr id="76808" name="Rectangle 8"/>
          <p:cNvSpPr>
            <a:spLocks noChangeArrowheads="1"/>
          </p:cNvSpPr>
          <p:nvPr/>
        </p:nvSpPr>
        <p:spPr bwMode="auto">
          <a:xfrm>
            <a:off x="5295900" y="3302003"/>
            <a:ext cx="3162300" cy="1857375"/>
          </a:xfrm>
          <a:prstGeom prst="rect">
            <a:avLst/>
          </a:prstGeom>
          <a:solidFill>
            <a:srgbClr val="FFFF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09" name="Rectangle 9"/>
          <p:cNvSpPr>
            <a:spLocks noChangeArrowheads="1"/>
          </p:cNvSpPr>
          <p:nvPr/>
        </p:nvSpPr>
        <p:spPr bwMode="auto">
          <a:xfrm>
            <a:off x="5495925" y="3564477"/>
            <a:ext cx="3587750"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dirty="0">
                <a:solidFill>
                  <a:prstClr val="black"/>
                </a:solidFill>
              </a:rPr>
              <a:t>Joshua </a:t>
            </a:r>
            <a:r>
              <a:rPr lang="en-US" altLang="en-US" dirty="0" smtClean="0">
                <a:solidFill>
                  <a:prstClr val="black"/>
                </a:solidFill>
              </a:rPr>
              <a:t>10</a:t>
            </a:r>
          </a:p>
          <a:p>
            <a:pPr eaLnBrk="0" hangingPunct="0"/>
            <a:r>
              <a:rPr lang="en-US" baseline="30000" dirty="0" smtClean="0"/>
              <a:t>9</a:t>
            </a:r>
            <a:r>
              <a:rPr lang="en-US" dirty="0" smtClean="0"/>
              <a:t>So </a:t>
            </a:r>
            <a:r>
              <a:rPr lang="en-US" dirty="0"/>
              <a:t>Joshua came upon them suddenly, having marched up all night from </a:t>
            </a:r>
            <a:r>
              <a:rPr lang="en-US" dirty="0" err="1"/>
              <a:t>Gilgal</a:t>
            </a:r>
            <a:r>
              <a:rPr lang="en-US" dirty="0"/>
              <a:t>.  </a:t>
            </a:r>
            <a:r>
              <a:rPr lang="en-US" altLang="en-US" dirty="0" smtClean="0">
                <a:solidFill>
                  <a:prstClr val="black"/>
                </a:solidFill>
              </a:rPr>
              <a:t>   </a:t>
            </a:r>
            <a:endParaRPr lang="en-US" altLang="en-US" dirty="0">
              <a:solidFill>
                <a:prstClr val="black"/>
              </a:solidFill>
            </a:endParaRPr>
          </a:p>
        </p:txBody>
      </p:sp>
      <p:sp>
        <p:nvSpPr>
          <p:cNvPr id="76810" name="Oval 10"/>
          <p:cNvSpPr>
            <a:spLocks noChangeArrowheads="1"/>
          </p:cNvSpPr>
          <p:nvPr/>
        </p:nvSpPr>
        <p:spPr bwMode="auto">
          <a:xfrm>
            <a:off x="5029200" y="2021419"/>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1" name="Oval 11"/>
          <p:cNvSpPr>
            <a:spLocks noChangeArrowheads="1"/>
          </p:cNvSpPr>
          <p:nvPr/>
        </p:nvSpPr>
        <p:spPr bwMode="auto">
          <a:xfrm>
            <a:off x="5092700" y="2254250"/>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2" name="Oval 12"/>
          <p:cNvSpPr>
            <a:spLocks noChangeArrowheads="1"/>
          </p:cNvSpPr>
          <p:nvPr/>
        </p:nvSpPr>
        <p:spPr bwMode="auto">
          <a:xfrm>
            <a:off x="4368800" y="2413000"/>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3" name="Text Box 13"/>
          <p:cNvSpPr txBox="1">
            <a:spLocks noChangeArrowheads="1"/>
          </p:cNvSpPr>
          <p:nvPr/>
        </p:nvSpPr>
        <p:spPr bwMode="auto">
          <a:xfrm>
            <a:off x="3695716" y="2104761"/>
            <a:ext cx="8787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solidFill>
                  <a:prstClr val="black"/>
                </a:solidFill>
              </a:rPr>
              <a:t>Chephirah </a:t>
            </a:r>
            <a:r>
              <a:rPr lang="en-US" altLang="en-US" sz="2000">
                <a:solidFill>
                  <a:prstClr val="black"/>
                </a:solidFill>
              </a:rPr>
              <a:t>.</a:t>
            </a:r>
          </a:p>
        </p:txBody>
      </p:sp>
      <p:sp>
        <p:nvSpPr>
          <p:cNvPr id="76814" name="Oval 14"/>
          <p:cNvSpPr>
            <a:spLocks noChangeArrowheads="1"/>
          </p:cNvSpPr>
          <p:nvPr/>
        </p:nvSpPr>
        <p:spPr bwMode="auto">
          <a:xfrm>
            <a:off x="4394200" y="2275419"/>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5" name="Oval 15"/>
          <p:cNvSpPr>
            <a:spLocks noChangeArrowheads="1"/>
          </p:cNvSpPr>
          <p:nvPr/>
        </p:nvSpPr>
        <p:spPr bwMode="auto">
          <a:xfrm>
            <a:off x="914400" y="3185584"/>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6" name="Text Box 16"/>
          <p:cNvSpPr txBox="1">
            <a:spLocks noChangeArrowheads="1"/>
          </p:cNvSpPr>
          <p:nvPr/>
        </p:nvSpPr>
        <p:spPr bwMode="auto">
          <a:xfrm>
            <a:off x="1025526" y="3110464"/>
            <a:ext cx="14590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prstClr val="black"/>
                </a:solidFill>
              </a:rPr>
              <a:t>Cities of Gibeon</a:t>
            </a:r>
          </a:p>
        </p:txBody>
      </p:sp>
      <p:sp>
        <p:nvSpPr>
          <p:cNvPr id="76818" name="Freeform 18"/>
          <p:cNvSpPr>
            <a:spLocks/>
          </p:cNvSpPr>
          <p:nvPr/>
        </p:nvSpPr>
        <p:spPr bwMode="auto">
          <a:xfrm>
            <a:off x="5384800" y="2338917"/>
            <a:ext cx="203200" cy="190500"/>
          </a:xfrm>
          <a:custGeom>
            <a:avLst/>
            <a:gdLst>
              <a:gd name="T0" fmla="*/ 152 w 152"/>
              <a:gd name="T1" fmla="*/ 128 h 128"/>
              <a:gd name="T2" fmla="*/ 0 w 152"/>
              <a:gd name="T3" fmla="*/ 0 h 128"/>
            </a:gdLst>
            <a:ahLst/>
            <a:cxnLst>
              <a:cxn ang="0">
                <a:pos x="T0" y="T1"/>
              </a:cxn>
              <a:cxn ang="0">
                <a:pos x="T2" y="T3"/>
              </a:cxn>
            </a:cxnLst>
            <a:rect l="0" t="0" r="r" b="b"/>
            <a:pathLst>
              <a:path w="152" h="128">
                <a:moveTo>
                  <a:pt x="152" y="128"/>
                </a:moveTo>
                <a:cubicBezTo>
                  <a:pt x="152" y="128"/>
                  <a:pt x="76" y="64"/>
                  <a:pt x="0" y="0"/>
                </a:cubicBezTo>
              </a:path>
            </a:pathLst>
          </a:custGeom>
          <a:noFill/>
          <a:ln w="76200" cmpd="sng">
            <a:solidFill>
              <a:schemeClr val="accent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19" name="Rectangle 19"/>
          <p:cNvSpPr>
            <a:spLocks noChangeArrowheads="1"/>
          </p:cNvSpPr>
          <p:nvPr/>
        </p:nvSpPr>
        <p:spPr bwMode="auto">
          <a:xfrm>
            <a:off x="5562600" y="2508252"/>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0" name="Rectangle 20"/>
          <p:cNvSpPr>
            <a:spLocks noChangeArrowheads="1"/>
          </p:cNvSpPr>
          <p:nvPr/>
        </p:nvSpPr>
        <p:spPr bwMode="auto">
          <a:xfrm>
            <a:off x="4508500" y="4233333"/>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1" name="Freeform 21"/>
          <p:cNvSpPr>
            <a:spLocks/>
          </p:cNvSpPr>
          <p:nvPr/>
        </p:nvSpPr>
        <p:spPr bwMode="auto">
          <a:xfrm>
            <a:off x="4635500" y="2402416"/>
            <a:ext cx="806450" cy="1799167"/>
          </a:xfrm>
          <a:custGeom>
            <a:avLst/>
            <a:gdLst>
              <a:gd name="T0" fmla="*/ 0 w 508"/>
              <a:gd name="T1" fmla="*/ 1360 h 1360"/>
              <a:gd name="T2" fmla="*/ 256 w 508"/>
              <a:gd name="T3" fmla="*/ 920 h 1360"/>
              <a:gd name="T4" fmla="*/ 480 w 508"/>
              <a:gd name="T5" fmla="*/ 272 h 1360"/>
              <a:gd name="T6" fmla="*/ 424 w 508"/>
              <a:gd name="T7" fmla="*/ 0 h 1360"/>
            </a:gdLst>
            <a:ahLst/>
            <a:cxnLst>
              <a:cxn ang="0">
                <a:pos x="T0" y="T1"/>
              </a:cxn>
              <a:cxn ang="0">
                <a:pos x="T2" y="T3"/>
              </a:cxn>
              <a:cxn ang="0">
                <a:pos x="T4" y="T5"/>
              </a:cxn>
              <a:cxn ang="0">
                <a:pos x="T6" y="T7"/>
              </a:cxn>
            </a:cxnLst>
            <a:rect l="0" t="0" r="r" b="b"/>
            <a:pathLst>
              <a:path w="508" h="1360">
                <a:moveTo>
                  <a:pt x="0" y="1360"/>
                </a:moveTo>
                <a:cubicBezTo>
                  <a:pt x="88" y="1230"/>
                  <a:pt x="176" y="1101"/>
                  <a:pt x="256" y="920"/>
                </a:cubicBezTo>
                <a:cubicBezTo>
                  <a:pt x="336" y="739"/>
                  <a:pt x="452" y="425"/>
                  <a:pt x="480" y="272"/>
                </a:cubicBezTo>
                <a:cubicBezTo>
                  <a:pt x="508" y="119"/>
                  <a:pt x="466" y="59"/>
                  <a:pt x="424" y="0"/>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22" name="Rectangle 22"/>
          <p:cNvSpPr>
            <a:spLocks noChangeArrowheads="1"/>
          </p:cNvSpPr>
          <p:nvPr/>
        </p:nvSpPr>
        <p:spPr bwMode="auto">
          <a:xfrm>
            <a:off x="927100" y="3429001"/>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3" name="Text Box 23"/>
          <p:cNvSpPr txBox="1">
            <a:spLocks noChangeArrowheads="1"/>
          </p:cNvSpPr>
          <p:nvPr/>
        </p:nvSpPr>
        <p:spPr bwMode="auto">
          <a:xfrm>
            <a:off x="1050939" y="3364464"/>
            <a:ext cx="102143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prstClr val="black"/>
                </a:solidFill>
              </a:rPr>
              <a:t>Five Kings</a:t>
            </a:r>
          </a:p>
        </p:txBody>
      </p:sp>
      <p:sp>
        <p:nvSpPr>
          <p:cNvPr id="76824" name="Rectangle 24"/>
          <p:cNvSpPr>
            <a:spLocks noChangeArrowheads="1"/>
          </p:cNvSpPr>
          <p:nvPr/>
        </p:nvSpPr>
        <p:spPr bwMode="auto">
          <a:xfrm>
            <a:off x="3378200" y="3079751"/>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5" name="Freeform 25"/>
          <p:cNvSpPr>
            <a:spLocks/>
          </p:cNvSpPr>
          <p:nvPr/>
        </p:nvSpPr>
        <p:spPr bwMode="auto">
          <a:xfrm>
            <a:off x="3378200" y="1848118"/>
            <a:ext cx="1511300" cy="1199885"/>
          </a:xfrm>
          <a:custGeom>
            <a:avLst/>
            <a:gdLst>
              <a:gd name="T0" fmla="*/ 0 w 952"/>
              <a:gd name="T1" fmla="*/ 907 h 907"/>
              <a:gd name="T2" fmla="*/ 144 w 952"/>
              <a:gd name="T3" fmla="*/ 403 h 907"/>
              <a:gd name="T4" fmla="*/ 368 w 952"/>
              <a:gd name="T5" fmla="*/ 259 h 907"/>
              <a:gd name="T6" fmla="*/ 560 w 952"/>
              <a:gd name="T7" fmla="*/ 27 h 907"/>
              <a:gd name="T8" fmla="*/ 872 w 952"/>
              <a:gd name="T9" fmla="*/ 99 h 907"/>
              <a:gd name="T10" fmla="*/ 952 w 952"/>
              <a:gd name="T11" fmla="*/ 171 h 907"/>
            </a:gdLst>
            <a:ahLst/>
            <a:cxnLst>
              <a:cxn ang="0">
                <a:pos x="T0" y="T1"/>
              </a:cxn>
              <a:cxn ang="0">
                <a:pos x="T2" y="T3"/>
              </a:cxn>
              <a:cxn ang="0">
                <a:pos x="T4" y="T5"/>
              </a:cxn>
              <a:cxn ang="0">
                <a:pos x="T6" y="T7"/>
              </a:cxn>
              <a:cxn ang="0">
                <a:pos x="T8" y="T9"/>
              </a:cxn>
              <a:cxn ang="0">
                <a:pos x="T10" y="T11"/>
              </a:cxn>
            </a:cxnLst>
            <a:rect l="0" t="0" r="r" b="b"/>
            <a:pathLst>
              <a:path w="952" h="907">
                <a:moveTo>
                  <a:pt x="0" y="907"/>
                </a:moveTo>
                <a:cubicBezTo>
                  <a:pt x="41" y="709"/>
                  <a:pt x="83" y="511"/>
                  <a:pt x="144" y="403"/>
                </a:cubicBezTo>
                <a:cubicBezTo>
                  <a:pt x="205" y="295"/>
                  <a:pt x="299" y="322"/>
                  <a:pt x="368" y="259"/>
                </a:cubicBezTo>
                <a:cubicBezTo>
                  <a:pt x="437" y="196"/>
                  <a:pt x="476" y="54"/>
                  <a:pt x="560" y="27"/>
                </a:cubicBezTo>
                <a:cubicBezTo>
                  <a:pt x="644" y="0"/>
                  <a:pt x="807" y="75"/>
                  <a:pt x="872" y="99"/>
                </a:cubicBezTo>
                <a:cubicBezTo>
                  <a:pt x="937" y="123"/>
                  <a:pt x="944" y="147"/>
                  <a:pt x="952" y="171"/>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26" name="Rectangle 26"/>
          <p:cNvSpPr>
            <a:spLocks noChangeArrowheads="1"/>
          </p:cNvSpPr>
          <p:nvPr/>
        </p:nvSpPr>
        <p:spPr bwMode="auto">
          <a:xfrm>
            <a:off x="2755900" y="4000502"/>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7" name="Rectangle 27"/>
          <p:cNvSpPr>
            <a:spLocks noChangeArrowheads="1"/>
          </p:cNvSpPr>
          <p:nvPr/>
        </p:nvSpPr>
        <p:spPr bwMode="auto">
          <a:xfrm>
            <a:off x="1968500" y="4106333"/>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8" name="Freeform 28"/>
          <p:cNvSpPr>
            <a:spLocks/>
          </p:cNvSpPr>
          <p:nvPr/>
        </p:nvSpPr>
        <p:spPr bwMode="auto">
          <a:xfrm>
            <a:off x="2933700" y="3238500"/>
            <a:ext cx="687388" cy="762000"/>
          </a:xfrm>
          <a:custGeom>
            <a:avLst/>
            <a:gdLst>
              <a:gd name="T0" fmla="*/ 0 w 433"/>
              <a:gd name="T1" fmla="*/ 576 h 576"/>
              <a:gd name="T2" fmla="*/ 376 w 433"/>
              <a:gd name="T3" fmla="*/ 304 h 576"/>
              <a:gd name="T4" fmla="*/ 344 w 433"/>
              <a:gd name="T5" fmla="*/ 0 h 576"/>
            </a:gdLst>
            <a:ahLst/>
            <a:cxnLst>
              <a:cxn ang="0">
                <a:pos x="T0" y="T1"/>
              </a:cxn>
              <a:cxn ang="0">
                <a:pos x="T2" y="T3"/>
              </a:cxn>
              <a:cxn ang="0">
                <a:pos x="T4" y="T5"/>
              </a:cxn>
            </a:cxnLst>
            <a:rect l="0" t="0" r="r" b="b"/>
            <a:pathLst>
              <a:path w="433" h="576">
                <a:moveTo>
                  <a:pt x="0" y="576"/>
                </a:moveTo>
                <a:cubicBezTo>
                  <a:pt x="159" y="488"/>
                  <a:pt x="319" y="400"/>
                  <a:pt x="376" y="304"/>
                </a:cubicBezTo>
                <a:cubicBezTo>
                  <a:pt x="433" y="208"/>
                  <a:pt x="388" y="104"/>
                  <a:pt x="344" y="0"/>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29" name="Freeform 29"/>
          <p:cNvSpPr>
            <a:spLocks/>
          </p:cNvSpPr>
          <p:nvPr/>
        </p:nvSpPr>
        <p:spPr bwMode="auto">
          <a:xfrm>
            <a:off x="2209800" y="4127502"/>
            <a:ext cx="495300" cy="84667"/>
          </a:xfrm>
          <a:custGeom>
            <a:avLst/>
            <a:gdLst>
              <a:gd name="T0" fmla="*/ 0 w 312"/>
              <a:gd name="T1" fmla="*/ 64 h 64"/>
              <a:gd name="T2" fmla="*/ 312 w 312"/>
              <a:gd name="T3" fmla="*/ 0 h 64"/>
            </a:gdLst>
            <a:ahLst/>
            <a:cxnLst>
              <a:cxn ang="0">
                <a:pos x="T0" y="T1"/>
              </a:cxn>
              <a:cxn ang="0">
                <a:pos x="T2" y="T3"/>
              </a:cxn>
            </a:cxnLst>
            <a:rect l="0" t="0" r="r" b="b"/>
            <a:pathLst>
              <a:path w="312" h="64">
                <a:moveTo>
                  <a:pt x="0" y="64"/>
                </a:moveTo>
                <a:cubicBezTo>
                  <a:pt x="0" y="64"/>
                  <a:pt x="156" y="32"/>
                  <a:pt x="312" y="0"/>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30" name="Freeform 30"/>
          <p:cNvSpPr>
            <a:spLocks/>
          </p:cNvSpPr>
          <p:nvPr/>
        </p:nvSpPr>
        <p:spPr bwMode="auto">
          <a:xfrm>
            <a:off x="2959100" y="4127501"/>
            <a:ext cx="1460500" cy="115094"/>
          </a:xfrm>
          <a:custGeom>
            <a:avLst/>
            <a:gdLst>
              <a:gd name="T0" fmla="*/ 0 w 920"/>
              <a:gd name="T1" fmla="*/ 0 h 87"/>
              <a:gd name="T2" fmla="*/ 376 w 920"/>
              <a:gd name="T3" fmla="*/ 80 h 87"/>
              <a:gd name="T4" fmla="*/ 712 w 920"/>
              <a:gd name="T5" fmla="*/ 40 h 87"/>
              <a:gd name="T6" fmla="*/ 920 w 920"/>
              <a:gd name="T7" fmla="*/ 40 h 87"/>
            </a:gdLst>
            <a:ahLst/>
            <a:cxnLst>
              <a:cxn ang="0">
                <a:pos x="T0" y="T1"/>
              </a:cxn>
              <a:cxn ang="0">
                <a:pos x="T2" y="T3"/>
              </a:cxn>
              <a:cxn ang="0">
                <a:pos x="T4" y="T5"/>
              </a:cxn>
              <a:cxn ang="0">
                <a:pos x="T6" y="T7"/>
              </a:cxn>
            </a:cxnLst>
            <a:rect l="0" t="0" r="r" b="b"/>
            <a:pathLst>
              <a:path w="920" h="87">
                <a:moveTo>
                  <a:pt x="0" y="0"/>
                </a:moveTo>
                <a:cubicBezTo>
                  <a:pt x="128" y="36"/>
                  <a:pt x="257" y="73"/>
                  <a:pt x="376" y="80"/>
                </a:cubicBezTo>
                <a:cubicBezTo>
                  <a:pt x="495" y="87"/>
                  <a:pt x="621" y="47"/>
                  <a:pt x="712" y="40"/>
                </a:cubicBezTo>
                <a:cubicBezTo>
                  <a:pt x="803" y="33"/>
                  <a:pt x="861" y="36"/>
                  <a:pt x="920" y="40"/>
                </a:cubicBezTo>
              </a:path>
            </a:pathLst>
          </a:custGeom>
          <a:noFill/>
          <a:ln w="762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 name="Freeform 1"/>
          <p:cNvSpPr/>
          <p:nvPr/>
        </p:nvSpPr>
        <p:spPr>
          <a:xfrm>
            <a:off x="5249917" y="1607290"/>
            <a:ext cx="1781504" cy="379166"/>
          </a:xfrm>
          <a:custGeom>
            <a:avLst/>
            <a:gdLst>
              <a:gd name="connsiteX0" fmla="*/ 1781504 w 1781504"/>
              <a:gd name="connsiteY0" fmla="*/ 253042 h 379166"/>
              <a:gd name="connsiteX1" fmla="*/ 1466193 w 1781504"/>
              <a:gd name="connsiteY1" fmla="*/ 284573 h 379166"/>
              <a:gd name="connsiteX2" fmla="*/ 1056290 w 1781504"/>
              <a:gd name="connsiteY2" fmla="*/ 189980 h 379166"/>
              <a:gd name="connsiteX3" fmla="*/ 599090 w 1781504"/>
              <a:gd name="connsiteY3" fmla="*/ 16559 h 379166"/>
              <a:gd name="connsiteX4" fmla="*/ 299545 w 1781504"/>
              <a:gd name="connsiteY4" fmla="*/ 48090 h 379166"/>
              <a:gd name="connsiteX5" fmla="*/ 0 w 1781504"/>
              <a:gd name="connsiteY5" fmla="*/ 379166 h 37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504" h="379166">
                <a:moveTo>
                  <a:pt x="1781504" y="253042"/>
                </a:moveTo>
                <a:cubicBezTo>
                  <a:pt x="1684283" y="274062"/>
                  <a:pt x="1587062" y="295083"/>
                  <a:pt x="1466193" y="284573"/>
                </a:cubicBezTo>
                <a:cubicBezTo>
                  <a:pt x="1345324" y="274063"/>
                  <a:pt x="1200807" y="234649"/>
                  <a:pt x="1056290" y="189980"/>
                </a:cubicBezTo>
                <a:cubicBezTo>
                  <a:pt x="911773" y="145311"/>
                  <a:pt x="725214" y="40207"/>
                  <a:pt x="599090" y="16559"/>
                </a:cubicBezTo>
                <a:cubicBezTo>
                  <a:pt x="472966" y="-7089"/>
                  <a:pt x="399393" y="-12344"/>
                  <a:pt x="299545" y="48090"/>
                </a:cubicBezTo>
                <a:cubicBezTo>
                  <a:pt x="199697" y="108524"/>
                  <a:pt x="99848" y="243845"/>
                  <a:pt x="0" y="379166"/>
                </a:cubicBez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895" y="306281"/>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25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C51D9FE5-FD24-4B15-A488-447D731D6896}" type="slidenum">
              <a:rPr lang="en-US" smtClean="0"/>
              <a:pPr>
                <a:defRPr/>
              </a:pPr>
              <a:t>25</a:t>
            </a:fld>
            <a:endParaRPr lang="en-US"/>
          </a:p>
        </p:txBody>
      </p:sp>
      <p:pic>
        <p:nvPicPr>
          <p:cNvPr id="1026" name="Picture 2" descr="F:\OT Lessons-Danny\Joshua-2015\Images\Maps\Holman Maps\Map36-Joshuas Central and Southern Campaig 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9144000" cy="65052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9"/>
          <p:cNvSpPr>
            <a:spLocks noChangeArrowheads="1"/>
          </p:cNvSpPr>
          <p:nvPr/>
        </p:nvSpPr>
        <p:spPr bwMode="auto">
          <a:xfrm>
            <a:off x="4572000" y="3564477"/>
            <a:ext cx="3587750"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dirty="0">
                <a:solidFill>
                  <a:prstClr val="black"/>
                </a:solidFill>
              </a:rPr>
              <a:t>Joshua </a:t>
            </a:r>
            <a:r>
              <a:rPr lang="en-US" altLang="en-US" dirty="0" smtClean="0">
                <a:solidFill>
                  <a:prstClr val="black"/>
                </a:solidFill>
              </a:rPr>
              <a:t>10</a:t>
            </a:r>
          </a:p>
          <a:p>
            <a:pPr eaLnBrk="0" hangingPunct="0"/>
            <a:r>
              <a:rPr lang="en-US" baseline="30000" dirty="0" smtClean="0"/>
              <a:t>9</a:t>
            </a:r>
            <a:r>
              <a:rPr lang="en-US" dirty="0" smtClean="0"/>
              <a:t>So </a:t>
            </a:r>
            <a:r>
              <a:rPr lang="en-US" dirty="0"/>
              <a:t>Joshua came upon them suddenly, having marched up all night from </a:t>
            </a:r>
            <a:r>
              <a:rPr lang="en-US" dirty="0" err="1"/>
              <a:t>Gilgal</a:t>
            </a:r>
            <a:r>
              <a:rPr lang="en-US" dirty="0"/>
              <a:t>.  </a:t>
            </a:r>
            <a:r>
              <a:rPr lang="en-US" altLang="en-US" dirty="0" smtClean="0">
                <a:solidFill>
                  <a:prstClr val="black"/>
                </a:solidFill>
              </a:rPr>
              <a:t>   </a:t>
            </a:r>
            <a:endParaRPr lang="en-US" altLang="en-US" dirty="0">
              <a:solidFill>
                <a:prstClr val="black"/>
              </a:solidFill>
            </a:endParaRPr>
          </a:p>
        </p:txBody>
      </p:sp>
      <p:cxnSp>
        <p:nvCxnSpPr>
          <p:cNvPr id="6" name="Straight Arrow Connector 5"/>
          <p:cNvCxnSpPr/>
          <p:nvPr/>
        </p:nvCxnSpPr>
        <p:spPr>
          <a:xfrm flipH="1" flipV="1">
            <a:off x="5439103" y="2270236"/>
            <a:ext cx="457200" cy="268014"/>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62131">
            <a:off x="7503865" y="37793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427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811" y="228865"/>
            <a:ext cx="8052311" cy="952500"/>
          </a:xfrm>
        </p:spPr>
        <p:txBody>
          <a:bodyPr/>
          <a:lstStyle/>
          <a:p>
            <a:pPr algn="l"/>
            <a:r>
              <a:rPr lang="en-US" sz="2400" dirty="0" smtClean="0"/>
              <a:t>Joshua 10 </a:t>
            </a:r>
            <a:br>
              <a:rPr lang="en-US" sz="2400" dirty="0" smtClean="0"/>
            </a:br>
            <a:r>
              <a:rPr lang="en-US" sz="2400" baseline="30000" dirty="0"/>
              <a:t>8</a:t>
            </a:r>
            <a:r>
              <a:rPr lang="en-US" sz="2400" dirty="0"/>
              <a:t>And the Lord said to Joshua, “Do not fear them, for I have given them into your hands. Not a man of them shall stand before you.”  </a:t>
            </a:r>
          </a:p>
        </p:txBody>
      </p:sp>
      <p:sp>
        <p:nvSpPr>
          <p:cNvPr id="3" name="Slide Number Placeholder 2"/>
          <p:cNvSpPr>
            <a:spLocks noGrp="1"/>
          </p:cNvSpPr>
          <p:nvPr>
            <p:ph type="sldNum" sz="quarter" idx="10"/>
          </p:nvPr>
        </p:nvSpPr>
        <p:spPr/>
        <p:txBody>
          <a:bodyPr/>
          <a:lstStyle/>
          <a:p>
            <a:pPr>
              <a:defRPr/>
            </a:pPr>
            <a:fld id="{C51D9FE5-FD24-4B15-A488-447D731D6896}" type="slidenum">
              <a:rPr lang="en-US" smtClean="0">
                <a:solidFill>
                  <a:prstClr val="black">
                    <a:tint val="75000"/>
                  </a:prstClr>
                </a:solidFill>
              </a:rPr>
              <a:pPr>
                <a:defRPr/>
              </a:pPr>
              <a:t>26</a:t>
            </a:fld>
            <a:endParaRPr lang="en-US">
              <a:solidFill>
                <a:prstClr val="black">
                  <a:tint val="75000"/>
                </a:prstClr>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887" y="1923204"/>
            <a:ext cx="1451839"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5718" y="1403126"/>
            <a:ext cx="7468282" cy="4093428"/>
          </a:xfrm>
          <a:prstGeom prst="rect">
            <a:avLst/>
          </a:prstGeom>
          <a:noFill/>
        </p:spPr>
        <p:txBody>
          <a:bodyPr wrap="square" rtlCol="0">
            <a:spAutoFit/>
          </a:bodyPr>
          <a:lstStyle/>
          <a:p>
            <a:r>
              <a:rPr lang="en-US" sz="2000" baseline="30000" dirty="0"/>
              <a:t>10</a:t>
            </a:r>
            <a:r>
              <a:rPr lang="en-US" sz="2000" dirty="0"/>
              <a:t>And the Lord threw them into a panic before Israel, </a:t>
            </a:r>
            <a:endParaRPr lang="en-US" sz="2000" dirty="0" smtClean="0"/>
          </a:p>
          <a:p>
            <a:r>
              <a:rPr lang="en-US" sz="2000" dirty="0"/>
              <a:t>	</a:t>
            </a:r>
            <a:r>
              <a:rPr lang="en-US" sz="2000" dirty="0" smtClean="0"/>
              <a:t>who </a:t>
            </a:r>
            <a:r>
              <a:rPr lang="en-US" sz="2000" dirty="0"/>
              <a:t>struck them with a great blow at Gibeon and </a:t>
            </a:r>
            <a:r>
              <a:rPr lang="en-US" sz="2000" dirty="0" smtClean="0"/>
              <a:t>	chased </a:t>
            </a:r>
            <a:r>
              <a:rPr lang="en-US" sz="2000" dirty="0"/>
              <a:t>them by the way of the ascent of Beth-</a:t>
            </a:r>
            <a:r>
              <a:rPr lang="en-US" sz="2000" dirty="0" err="1"/>
              <a:t>horon</a:t>
            </a:r>
            <a:r>
              <a:rPr lang="en-US" sz="2000" dirty="0"/>
              <a:t> and </a:t>
            </a:r>
            <a:r>
              <a:rPr lang="en-US" sz="2000" dirty="0" smtClean="0"/>
              <a:t>	struck </a:t>
            </a:r>
            <a:r>
              <a:rPr lang="en-US" sz="2000" dirty="0"/>
              <a:t>them as far as </a:t>
            </a:r>
            <a:r>
              <a:rPr lang="en-US" sz="2000" dirty="0" err="1"/>
              <a:t>Azekah</a:t>
            </a:r>
            <a:r>
              <a:rPr lang="en-US" sz="2000" dirty="0"/>
              <a:t> and </a:t>
            </a:r>
            <a:r>
              <a:rPr lang="en-US" sz="2000" dirty="0" err="1"/>
              <a:t>Makkedah</a:t>
            </a:r>
            <a:r>
              <a:rPr lang="en-US" sz="2000" dirty="0"/>
              <a:t>.  </a:t>
            </a:r>
            <a:br>
              <a:rPr lang="en-US" sz="2000" dirty="0"/>
            </a:br>
            <a:r>
              <a:rPr lang="en-US" sz="2000" dirty="0" smtClean="0"/>
              <a:t>	</a:t>
            </a:r>
            <a:r>
              <a:rPr lang="en-US" sz="2000" baseline="30000" dirty="0" smtClean="0"/>
              <a:t>11</a:t>
            </a:r>
            <a:r>
              <a:rPr lang="en-US" sz="2000" dirty="0" smtClean="0"/>
              <a:t>And </a:t>
            </a:r>
            <a:r>
              <a:rPr lang="en-US" sz="2000" dirty="0"/>
              <a:t>as they fled before Israel, </a:t>
            </a:r>
            <a:endParaRPr lang="en-US" sz="2000" dirty="0" smtClean="0"/>
          </a:p>
          <a:p>
            <a:endParaRPr lang="en-US" sz="2000" dirty="0" smtClean="0"/>
          </a:p>
          <a:p>
            <a:r>
              <a:rPr lang="en-US" sz="2000" dirty="0" smtClean="0"/>
              <a:t>while </a:t>
            </a:r>
            <a:r>
              <a:rPr lang="en-US" sz="2000" dirty="0"/>
              <a:t>they were going down the ascent of Beth-</a:t>
            </a:r>
            <a:r>
              <a:rPr lang="en-US" sz="2000" dirty="0" err="1"/>
              <a:t>horon</a:t>
            </a:r>
            <a:r>
              <a:rPr lang="en-US" sz="2000" dirty="0"/>
              <a:t>, the Lord threw down large stones from heaven on them as far as </a:t>
            </a:r>
            <a:r>
              <a:rPr lang="en-US" sz="2000" dirty="0" err="1"/>
              <a:t>Azekah</a:t>
            </a:r>
            <a:r>
              <a:rPr lang="en-US" sz="2000" dirty="0"/>
              <a:t>, and they died. </a:t>
            </a:r>
            <a:endParaRPr lang="en-US" sz="2000" dirty="0" smtClean="0"/>
          </a:p>
          <a:p>
            <a:endParaRPr lang="en-US" sz="2000" dirty="0"/>
          </a:p>
          <a:p>
            <a:r>
              <a:rPr lang="en-US" sz="2000" dirty="0" smtClean="0"/>
              <a:t>There </a:t>
            </a:r>
            <a:r>
              <a:rPr lang="en-US" sz="2000" dirty="0"/>
              <a:t>were more who died because of the hailstones than the sons of Israel killed with the sword. </a:t>
            </a:r>
            <a:br>
              <a:rPr lang="en-US" sz="2000" dirty="0"/>
            </a:br>
            <a:endParaRPr lang="en-US" sz="2000" dirty="0"/>
          </a:p>
        </p:txBody>
      </p:sp>
    </p:spTree>
    <p:extLst>
      <p:ext uri="{BB962C8B-B14F-4D97-AF65-F5344CB8AC3E}">
        <p14:creationId xmlns:p14="http://schemas.microsoft.com/office/powerpoint/2010/main" val="26250270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hua_Sun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57150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72991" y="1860331"/>
            <a:ext cx="6479627" cy="2862322"/>
          </a:xfrm>
          <a:prstGeom prst="rect">
            <a:avLst/>
          </a:prstGeom>
          <a:noFill/>
        </p:spPr>
        <p:txBody>
          <a:bodyPr wrap="square" rtlCol="0">
            <a:spAutoFit/>
          </a:bodyPr>
          <a:lstStyle/>
          <a:p>
            <a:r>
              <a:rPr lang="en-US" sz="2000" dirty="0" smtClean="0"/>
              <a:t>Joshua 10</a:t>
            </a:r>
          </a:p>
          <a:p>
            <a:r>
              <a:rPr lang="en-US" sz="2000" baseline="30000" dirty="0"/>
              <a:t>12</a:t>
            </a:r>
            <a:r>
              <a:rPr lang="en-US" sz="2000" dirty="0"/>
              <a:t>At that time Joshua spoke to the Lord in the day when the Lord gave the Amorites over to the sons of Israel, and he said in the sight of Israel,      </a:t>
            </a:r>
            <a:endParaRPr lang="en-US" sz="2000" dirty="0" smtClean="0"/>
          </a:p>
          <a:p>
            <a:endParaRPr lang="en-US" sz="2000" dirty="0"/>
          </a:p>
          <a:p>
            <a:r>
              <a:rPr lang="en-US" sz="2000" dirty="0" smtClean="0"/>
              <a:t>“</a:t>
            </a:r>
            <a:r>
              <a:rPr lang="en-US" sz="2000" dirty="0"/>
              <a:t>Sun, stand still at Gibeon,      </a:t>
            </a:r>
            <a:endParaRPr lang="en-US" sz="2000" dirty="0" smtClean="0"/>
          </a:p>
          <a:p>
            <a:r>
              <a:rPr lang="en-US" sz="2000" dirty="0" smtClean="0"/>
              <a:t>      and </a:t>
            </a:r>
            <a:r>
              <a:rPr lang="en-US" sz="2000" dirty="0"/>
              <a:t>moon, in the Valley of </a:t>
            </a:r>
            <a:r>
              <a:rPr lang="en-US" sz="2000" dirty="0" err="1"/>
              <a:t>Aijalon</a:t>
            </a:r>
            <a:r>
              <a:rPr lang="en-US" sz="2000" dirty="0"/>
              <a:t>.” </a:t>
            </a:r>
            <a:br>
              <a:rPr lang="en-US" sz="2000" dirty="0"/>
            </a:br>
            <a:r>
              <a:rPr lang="en-US" sz="2000" baseline="30000" dirty="0"/>
              <a:t>13</a:t>
            </a:r>
            <a:r>
              <a:rPr lang="en-US" sz="2000" dirty="0"/>
              <a:t> </a:t>
            </a:r>
            <a:r>
              <a:rPr lang="en-US" sz="2000" dirty="0" smtClean="0"/>
              <a:t>And </a:t>
            </a:r>
            <a:r>
              <a:rPr lang="en-US" sz="2000" dirty="0"/>
              <a:t>the sun stood still, and the </a:t>
            </a:r>
            <a:r>
              <a:rPr lang="en-US" sz="2000" dirty="0" smtClean="0"/>
              <a:t>moon stopped</a:t>
            </a:r>
            <a:r>
              <a:rPr lang="en-US" sz="2000" dirty="0"/>
              <a:t>,       </a:t>
            </a:r>
            <a:endParaRPr lang="en-US" sz="2000" dirty="0" smtClean="0"/>
          </a:p>
          <a:p>
            <a:r>
              <a:rPr lang="en-US" sz="2000" dirty="0"/>
              <a:t> </a:t>
            </a:r>
            <a:r>
              <a:rPr lang="en-US" sz="2000" dirty="0" smtClean="0"/>
              <a:t>     until </a:t>
            </a:r>
            <a:r>
              <a:rPr lang="en-US" sz="2000" dirty="0"/>
              <a:t>the nation took vengeance on their enemies. </a:t>
            </a:r>
          </a:p>
        </p:txBody>
      </p:sp>
      <p:sp>
        <p:nvSpPr>
          <p:cNvPr id="5" name="Title 1"/>
          <p:cNvSpPr txBox="1">
            <a:spLocks/>
          </p:cNvSpPr>
          <p:nvPr/>
        </p:nvSpPr>
        <p:spPr bwMode="auto">
          <a:xfrm>
            <a:off x="545857" y="418051"/>
            <a:ext cx="8052311"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algn="l"/>
            <a:r>
              <a:rPr lang="en-US" sz="2400" dirty="0" smtClean="0"/>
              <a:t>Joshua 10 </a:t>
            </a:r>
            <a:br>
              <a:rPr lang="en-US" sz="2400" dirty="0" smtClean="0"/>
            </a:br>
            <a:r>
              <a:rPr lang="en-US" sz="2400" baseline="30000" dirty="0" smtClean="0"/>
              <a:t>8</a:t>
            </a:r>
            <a:r>
              <a:rPr lang="en-US" sz="2400" dirty="0" smtClean="0"/>
              <a:t>And the Lord said to Joshua, “Do not fear them, for I have given them into your hands. Not a man of them shall stand before you.”  </a:t>
            </a:r>
            <a:endParaRPr lang="en-US" sz="2400" dirty="0"/>
          </a:p>
        </p:txBody>
      </p:sp>
    </p:spTree>
    <p:extLst>
      <p:ext uri="{BB962C8B-B14F-4D97-AF65-F5344CB8AC3E}">
        <p14:creationId xmlns:p14="http://schemas.microsoft.com/office/powerpoint/2010/main" val="2924175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p:cNvSpPr>
          <p:nvPr>
            <p:ph type="title" idx="4294967295"/>
          </p:nvPr>
        </p:nvSpPr>
        <p:spPr>
          <a:xfrm>
            <a:off x="952500" y="117740"/>
            <a:ext cx="7734300" cy="952500"/>
          </a:xfrm>
        </p:spPr>
        <p:txBody>
          <a:bodyPr/>
          <a:lstStyle/>
          <a:p>
            <a:r>
              <a:rPr lang="en-US" altLang="en-US" dirty="0" smtClean="0"/>
              <a:t>Five Amorite Kings Flee</a:t>
            </a:r>
          </a:p>
        </p:txBody>
      </p:sp>
      <p:sp>
        <p:nvSpPr>
          <p:cNvPr id="76807" name="Rectangle 7"/>
          <p:cNvSpPr>
            <a:spLocks noChangeArrowheads="1"/>
          </p:cNvSpPr>
          <p:nvPr/>
        </p:nvSpPr>
        <p:spPr bwMode="auto">
          <a:xfrm>
            <a:off x="6" y="8551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prstClr val="black"/>
              </a:solidFill>
            </a:endParaRPr>
          </a:p>
        </p:txBody>
      </p:sp>
      <p:pic>
        <p:nvPicPr>
          <p:cNvPr id="76806" name="Picture 6" descr="Conquest of Canaan-2-3d-cities added_edited-1"/>
          <p:cNvPicPr>
            <a:picLocks noChangeAspect="1" noChangeArrowheads="1"/>
          </p:cNvPicPr>
          <p:nvPr/>
        </p:nvPicPr>
        <p:blipFill>
          <a:blip r:embed="rId2">
            <a:extLst>
              <a:ext uri="{28A0092B-C50C-407E-A947-70E740481C1C}">
                <a14:useLocalDpi xmlns:a14="http://schemas.microsoft.com/office/drawing/2010/main" val="0"/>
              </a:ext>
            </a:extLst>
          </a:blip>
          <a:srcRect l="7210" t="19783" r="5768"/>
          <a:stretch>
            <a:fillRect/>
          </a:stretch>
        </p:blipFill>
        <p:spPr bwMode="auto">
          <a:xfrm>
            <a:off x="860446" y="927365"/>
            <a:ext cx="7612063" cy="4265083"/>
          </a:xfrm>
          <a:prstGeom prst="rect">
            <a:avLst/>
          </a:prstGeom>
          <a:noFill/>
          <a:extLst>
            <a:ext uri="{909E8E84-426E-40DD-AFC4-6F175D3DCCD1}">
              <a14:hiddenFill xmlns:a14="http://schemas.microsoft.com/office/drawing/2010/main">
                <a:solidFill>
                  <a:srgbClr val="FFFFFF"/>
                </a:solidFill>
              </a14:hiddenFill>
            </a:ext>
          </a:extLst>
        </p:spPr>
      </p:pic>
      <p:sp>
        <p:nvSpPr>
          <p:cNvPr id="76808" name="Rectangle 8"/>
          <p:cNvSpPr>
            <a:spLocks noChangeArrowheads="1"/>
          </p:cNvSpPr>
          <p:nvPr/>
        </p:nvSpPr>
        <p:spPr bwMode="auto">
          <a:xfrm>
            <a:off x="5295900" y="3302003"/>
            <a:ext cx="3162300" cy="1857375"/>
          </a:xfrm>
          <a:prstGeom prst="rect">
            <a:avLst/>
          </a:prstGeom>
          <a:solidFill>
            <a:srgbClr val="FFFF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09" name="Rectangle 9"/>
          <p:cNvSpPr>
            <a:spLocks noChangeArrowheads="1"/>
          </p:cNvSpPr>
          <p:nvPr/>
        </p:nvSpPr>
        <p:spPr bwMode="auto">
          <a:xfrm>
            <a:off x="5495925" y="3010379"/>
            <a:ext cx="3587750" cy="23083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dirty="0">
                <a:solidFill>
                  <a:prstClr val="black"/>
                </a:solidFill>
              </a:rPr>
              <a:t>Joshua </a:t>
            </a:r>
            <a:r>
              <a:rPr lang="en-US" altLang="en-US" dirty="0" smtClean="0">
                <a:solidFill>
                  <a:prstClr val="black"/>
                </a:solidFill>
              </a:rPr>
              <a:t>10</a:t>
            </a:r>
            <a:endParaRPr lang="en-US" altLang="en-US" dirty="0">
              <a:solidFill>
                <a:prstClr val="black"/>
              </a:solidFill>
            </a:endParaRPr>
          </a:p>
          <a:p>
            <a:pPr eaLnBrk="0" hangingPunct="0"/>
            <a:r>
              <a:rPr lang="en-US" baseline="30000" dirty="0"/>
              <a:t>10</a:t>
            </a:r>
            <a:r>
              <a:rPr lang="en-US" dirty="0"/>
              <a:t>And the Lord threw them into a panic before Israel, who</a:t>
            </a:r>
            <a:r>
              <a:rPr lang="en-US" baseline="30000" dirty="0"/>
              <a:t>£</a:t>
            </a:r>
            <a:r>
              <a:rPr lang="en-US" dirty="0"/>
              <a:t> struck them with a great blow at Gibeon and chased them by the way of the ascent of Beth-</a:t>
            </a:r>
            <a:r>
              <a:rPr lang="en-US" dirty="0" err="1"/>
              <a:t>horon</a:t>
            </a:r>
            <a:r>
              <a:rPr lang="en-US" dirty="0"/>
              <a:t> and struck them as far as </a:t>
            </a:r>
            <a:r>
              <a:rPr lang="en-US" dirty="0" err="1"/>
              <a:t>Azekah</a:t>
            </a:r>
            <a:r>
              <a:rPr lang="en-US" dirty="0"/>
              <a:t> and </a:t>
            </a:r>
            <a:r>
              <a:rPr lang="en-US" dirty="0" err="1"/>
              <a:t>Makkedah</a:t>
            </a:r>
            <a:r>
              <a:rPr lang="en-US" dirty="0"/>
              <a:t>.  </a:t>
            </a:r>
            <a:r>
              <a:rPr lang="en-US" altLang="en-US" dirty="0">
                <a:solidFill>
                  <a:prstClr val="black"/>
                </a:solidFill>
              </a:rPr>
              <a:t>    </a:t>
            </a:r>
          </a:p>
        </p:txBody>
      </p:sp>
      <p:sp>
        <p:nvSpPr>
          <p:cNvPr id="76810" name="Oval 10"/>
          <p:cNvSpPr>
            <a:spLocks noChangeArrowheads="1"/>
          </p:cNvSpPr>
          <p:nvPr/>
        </p:nvSpPr>
        <p:spPr bwMode="auto">
          <a:xfrm>
            <a:off x="5029200" y="2021419"/>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1" name="Oval 11"/>
          <p:cNvSpPr>
            <a:spLocks noChangeArrowheads="1"/>
          </p:cNvSpPr>
          <p:nvPr/>
        </p:nvSpPr>
        <p:spPr bwMode="auto">
          <a:xfrm>
            <a:off x="5092700" y="2254250"/>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2" name="Oval 12"/>
          <p:cNvSpPr>
            <a:spLocks noChangeArrowheads="1"/>
          </p:cNvSpPr>
          <p:nvPr/>
        </p:nvSpPr>
        <p:spPr bwMode="auto">
          <a:xfrm>
            <a:off x="4368800" y="2413000"/>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3" name="Text Box 13"/>
          <p:cNvSpPr txBox="1">
            <a:spLocks noChangeArrowheads="1"/>
          </p:cNvSpPr>
          <p:nvPr/>
        </p:nvSpPr>
        <p:spPr bwMode="auto">
          <a:xfrm>
            <a:off x="3695716" y="2104761"/>
            <a:ext cx="8787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solidFill>
                  <a:prstClr val="black"/>
                </a:solidFill>
              </a:rPr>
              <a:t>Chephirah </a:t>
            </a:r>
            <a:r>
              <a:rPr lang="en-US" altLang="en-US" sz="2000">
                <a:solidFill>
                  <a:prstClr val="black"/>
                </a:solidFill>
              </a:rPr>
              <a:t>.</a:t>
            </a:r>
          </a:p>
        </p:txBody>
      </p:sp>
      <p:sp>
        <p:nvSpPr>
          <p:cNvPr id="76814" name="Oval 14"/>
          <p:cNvSpPr>
            <a:spLocks noChangeArrowheads="1"/>
          </p:cNvSpPr>
          <p:nvPr/>
        </p:nvSpPr>
        <p:spPr bwMode="auto">
          <a:xfrm>
            <a:off x="4394200" y="2275419"/>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5" name="Oval 15"/>
          <p:cNvSpPr>
            <a:spLocks noChangeArrowheads="1"/>
          </p:cNvSpPr>
          <p:nvPr/>
        </p:nvSpPr>
        <p:spPr bwMode="auto">
          <a:xfrm>
            <a:off x="914400" y="3185584"/>
            <a:ext cx="127000" cy="10583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16" name="Text Box 16"/>
          <p:cNvSpPr txBox="1">
            <a:spLocks noChangeArrowheads="1"/>
          </p:cNvSpPr>
          <p:nvPr/>
        </p:nvSpPr>
        <p:spPr bwMode="auto">
          <a:xfrm>
            <a:off x="1025526" y="3110464"/>
            <a:ext cx="14590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prstClr val="black"/>
                </a:solidFill>
              </a:rPr>
              <a:t>Cities of Gibeon</a:t>
            </a:r>
          </a:p>
        </p:txBody>
      </p:sp>
      <p:sp>
        <p:nvSpPr>
          <p:cNvPr id="76818" name="Freeform 18"/>
          <p:cNvSpPr>
            <a:spLocks/>
          </p:cNvSpPr>
          <p:nvPr/>
        </p:nvSpPr>
        <p:spPr bwMode="auto">
          <a:xfrm>
            <a:off x="5384800" y="2338917"/>
            <a:ext cx="203200" cy="190500"/>
          </a:xfrm>
          <a:custGeom>
            <a:avLst/>
            <a:gdLst>
              <a:gd name="T0" fmla="*/ 152 w 152"/>
              <a:gd name="T1" fmla="*/ 128 h 128"/>
              <a:gd name="T2" fmla="*/ 0 w 152"/>
              <a:gd name="T3" fmla="*/ 0 h 128"/>
            </a:gdLst>
            <a:ahLst/>
            <a:cxnLst>
              <a:cxn ang="0">
                <a:pos x="T0" y="T1"/>
              </a:cxn>
              <a:cxn ang="0">
                <a:pos x="T2" y="T3"/>
              </a:cxn>
            </a:cxnLst>
            <a:rect l="0" t="0" r="r" b="b"/>
            <a:pathLst>
              <a:path w="152" h="128">
                <a:moveTo>
                  <a:pt x="152" y="128"/>
                </a:moveTo>
                <a:cubicBezTo>
                  <a:pt x="152" y="128"/>
                  <a:pt x="76" y="64"/>
                  <a:pt x="0" y="0"/>
                </a:cubicBezTo>
              </a:path>
            </a:pathLst>
          </a:custGeom>
          <a:noFill/>
          <a:ln w="76200" cap="flat" cmpd="sng">
            <a:solidFill>
              <a:srgbClr val="FFCCCC"/>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19" name="Rectangle 19"/>
          <p:cNvSpPr>
            <a:spLocks noChangeArrowheads="1"/>
          </p:cNvSpPr>
          <p:nvPr/>
        </p:nvSpPr>
        <p:spPr bwMode="auto">
          <a:xfrm>
            <a:off x="5562600" y="2508252"/>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0" name="Rectangle 20"/>
          <p:cNvSpPr>
            <a:spLocks noChangeArrowheads="1"/>
          </p:cNvSpPr>
          <p:nvPr/>
        </p:nvSpPr>
        <p:spPr bwMode="auto">
          <a:xfrm>
            <a:off x="4508500" y="4233333"/>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1" name="Freeform 21"/>
          <p:cNvSpPr>
            <a:spLocks/>
          </p:cNvSpPr>
          <p:nvPr/>
        </p:nvSpPr>
        <p:spPr bwMode="auto">
          <a:xfrm>
            <a:off x="4635500" y="2402416"/>
            <a:ext cx="806450" cy="1799167"/>
          </a:xfrm>
          <a:custGeom>
            <a:avLst/>
            <a:gdLst>
              <a:gd name="T0" fmla="*/ 0 w 508"/>
              <a:gd name="T1" fmla="*/ 1360 h 1360"/>
              <a:gd name="T2" fmla="*/ 256 w 508"/>
              <a:gd name="T3" fmla="*/ 920 h 1360"/>
              <a:gd name="T4" fmla="*/ 480 w 508"/>
              <a:gd name="T5" fmla="*/ 272 h 1360"/>
              <a:gd name="T6" fmla="*/ 424 w 508"/>
              <a:gd name="T7" fmla="*/ 0 h 1360"/>
            </a:gdLst>
            <a:ahLst/>
            <a:cxnLst>
              <a:cxn ang="0">
                <a:pos x="T0" y="T1"/>
              </a:cxn>
              <a:cxn ang="0">
                <a:pos x="T2" y="T3"/>
              </a:cxn>
              <a:cxn ang="0">
                <a:pos x="T4" y="T5"/>
              </a:cxn>
              <a:cxn ang="0">
                <a:pos x="T6" y="T7"/>
              </a:cxn>
            </a:cxnLst>
            <a:rect l="0" t="0" r="r" b="b"/>
            <a:pathLst>
              <a:path w="508" h="1360">
                <a:moveTo>
                  <a:pt x="0" y="1360"/>
                </a:moveTo>
                <a:cubicBezTo>
                  <a:pt x="88" y="1230"/>
                  <a:pt x="176" y="1101"/>
                  <a:pt x="256" y="920"/>
                </a:cubicBezTo>
                <a:cubicBezTo>
                  <a:pt x="336" y="739"/>
                  <a:pt x="452" y="425"/>
                  <a:pt x="480" y="272"/>
                </a:cubicBezTo>
                <a:cubicBezTo>
                  <a:pt x="508" y="119"/>
                  <a:pt x="466" y="59"/>
                  <a:pt x="424" y="0"/>
                </a:cubicBezTo>
              </a:path>
            </a:pathLst>
          </a:custGeom>
          <a:noFill/>
          <a:ln w="76200" cap="flat" cmpd="sng">
            <a:solidFill>
              <a:srgbClr val="FFCCCC"/>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22" name="Rectangle 22"/>
          <p:cNvSpPr>
            <a:spLocks noChangeArrowheads="1"/>
          </p:cNvSpPr>
          <p:nvPr/>
        </p:nvSpPr>
        <p:spPr bwMode="auto">
          <a:xfrm>
            <a:off x="927100" y="3429001"/>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3" name="Text Box 23"/>
          <p:cNvSpPr txBox="1">
            <a:spLocks noChangeArrowheads="1"/>
          </p:cNvSpPr>
          <p:nvPr/>
        </p:nvSpPr>
        <p:spPr bwMode="auto">
          <a:xfrm>
            <a:off x="1050939" y="3364464"/>
            <a:ext cx="102143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prstClr val="black"/>
                </a:solidFill>
              </a:rPr>
              <a:t>Five Kings</a:t>
            </a:r>
          </a:p>
        </p:txBody>
      </p:sp>
      <p:sp>
        <p:nvSpPr>
          <p:cNvPr id="76824" name="Rectangle 24"/>
          <p:cNvSpPr>
            <a:spLocks noChangeArrowheads="1"/>
          </p:cNvSpPr>
          <p:nvPr/>
        </p:nvSpPr>
        <p:spPr bwMode="auto">
          <a:xfrm>
            <a:off x="3399466" y="3079751"/>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5" name="Freeform 25"/>
          <p:cNvSpPr>
            <a:spLocks/>
          </p:cNvSpPr>
          <p:nvPr/>
        </p:nvSpPr>
        <p:spPr bwMode="auto">
          <a:xfrm>
            <a:off x="3378200" y="1848118"/>
            <a:ext cx="1511300" cy="1199885"/>
          </a:xfrm>
          <a:custGeom>
            <a:avLst/>
            <a:gdLst>
              <a:gd name="T0" fmla="*/ 0 w 952"/>
              <a:gd name="T1" fmla="*/ 907 h 907"/>
              <a:gd name="T2" fmla="*/ 144 w 952"/>
              <a:gd name="T3" fmla="*/ 403 h 907"/>
              <a:gd name="T4" fmla="*/ 368 w 952"/>
              <a:gd name="T5" fmla="*/ 259 h 907"/>
              <a:gd name="T6" fmla="*/ 560 w 952"/>
              <a:gd name="T7" fmla="*/ 27 h 907"/>
              <a:gd name="T8" fmla="*/ 872 w 952"/>
              <a:gd name="T9" fmla="*/ 99 h 907"/>
              <a:gd name="T10" fmla="*/ 952 w 952"/>
              <a:gd name="T11" fmla="*/ 171 h 907"/>
            </a:gdLst>
            <a:ahLst/>
            <a:cxnLst>
              <a:cxn ang="0">
                <a:pos x="T0" y="T1"/>
              </a:cxn>
              <a:cxn ang="0">
                <a:pos x="T2" y="T3"/>
              </a:cxn>
              <a:cxn ang="0">
                <a:pos x="T4" y="T5"/>
              </a:cxn>
              <a:cxn ang="0">
                <a:pos x="T6" y="T7"/>
              </a:cxn>
              <a:cxn ang="0">
                <a:pos x="T8" y="T9"/>
              </a:cxn>
              <a:cxn ang="0">
                <a:pos x="T10" y="T11"/>
              </a:cxn>
            </a:cxnLst>
            <a:rect l="0" t="0" r="r" b="b"/>
            <a:pathLst>
              <a:path w="952" h="907">
                <a:moveTo>
                  <a:pt x="0" y="907"/>
                </a:moveTo>
                <a:cubicBezTo>
                  <a:pt x="41" y="709"/>
                  <a:pt x="83" y="511"/>
                  <a:pt x="144" y="403"/>
                </a:cubicBezTo>
                <a:cubicBezTo>
                  <a:pt x="205" y="295"/>
                  <a:pt x="299" y="322"/>
                  <a:pt x="368" y="259"/>
                </a:cubicBezTo>
                <a:cubicBezTo>
                  <a:pt x="437" y="196"/>
                  <a:pt x="476" y="54"/>
                  <a:pt x="560" y="27"/>
                </a:cubicBezTo>
                <a:cubicBezTo>
                  <a:pt x="644" y="0"/>
                  <a:pt x="807" y="75"/>
                  <a:pt x="872" y="99"/>
                </a:cubicBezTo>
                <a:cubicBezTo>
                  <a:pt x="937" y="123"/>
                  <a:pt x="944" y="147"/>
                  <a:pt x="952" y="171"/>
                </a:cubicBezTo>
              </a:path>
            </a:pathLst>
          </a:custGeom>
          <a:noFill/>
          <a:ln w="76200" cap="flat" cmpd="sng">
            <a:solidFill>
              <a:srgbClr val="FFCCCC"/>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26" name="Rectangle 26"/>
          <p:cNvSpPr>
            <a:spLocks noChangeArrowheads="1"/>
          </p:cNvSpPr>
          <p:nvPr/>
        </p:nvSpPr>
        <p:spPr bwMode="auto">
          <a:xfrm>
            <a:off x="2755900" y="4000502"/>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7" name="Rectangle 27"/>
          <p:cNvSpPr>
            <a:spLocks noChangeArrowheads="1"/>
          </p:cNvSpPr>
          <p:nvPr/>
        </p:nvSpPr>
        <p:spPr bwMode="auto">
          <a:xfrm>
            <a:off x="1968500" y="4106333"/>
            <a:ext cx="127000" cy="11641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6828" name="Freeform 28"/>
          <p:cNvSpPr>
            <a:spLocks/>
          </p:cNvSpPr>
          <p:nvPr/>
        </p:nvSpPr>
        <p:spPr bwMode="auto">
          <a:xfrm>
            <a:off x="2933700" y="3238500"/>
            <a:ext cx="687388" cy="762000"/>
          </a:xfrm>
          <a:custGeom>
            <a:avLst/>
            <a:gdLst>
              <a:gd name="T0" fmla="*/ 0 w 433"/>
              <a:gd name="T1" fmla="*/ 576 h 576"/>
              <a:gd name="T2" fmla="*/ 376 w 433"/>
              <a:gd name="T3" fmla="*/ 304 h 576"/>
              <a:gd name="T4" fmla="*/ 344 w 433"/>
              <a:gd name="T5" fmla="*/ 0 h 576"/>
            </a:gdLst>
            <a:ahLst/>
            <a:cxnLst>
              <a:cxn ang="0">
                <a:pos x="T0" y="T1"/>
              </a:cxn>
              <a:cxn ang="0">
                <a:pos x="T2" y="T3"/>
              </a:cxn>
              <a:cxn ang="0">
                <a:pos x="T4" y="T5"/>
              </a:cxn>
            </a:cxnLst>
            <a:rect l="0" t="0" r="r" b="b"/>
            <a:pathLst>
              <a:path w="433" h="576">
                <a:moveTo>
                  <a:pt x="0" y="576"/>
                </a:moveTo>
                <a:cubicBezTo>
                  <a:pt x="159" y="488"/>
                  <a:pt x="319" y="400"/>
                  <a:pt x="376" y="304"/>
                </a:cubicBezTo>
                <a:cubicBezTo>
                  <a:pt x="433" y="208"/>
                  <a:pt x="388" y="104"/>
                  <a:pt x="344" y="0"/>
                </a:cubicBezTo>
              </a:path>
            </a:pathLst>
          </a:custGeom>
          <a:noFill/>
          <a:ln w="76200" cap="flat" cmpd="sng">
            <a:solidFill>
              <a:srgbClr val="FFCCCC"/>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29" name="Freeform 29"/>
          <p:cNvSpPr>
            <a:spLocks/>
          </p:cNvSpPr>
          <p:nvPr/>
        </p:nvSpPr>
        <p:spPr bwMode="auto">
          <a:xfrm>
            <a:off x="2209800" y="4127502"/>
            <a:ext cx="495300" cy="84667"/>
          </a:xfrm>
          <a:custGeom>
            <a:avLst/>
            <a:gdLst>
              <a:gd name="T0" fmla="*/ 0 w 312"/>
              <a:gd name="T1" fmla="*/ 64 h 64"/>
              <a:gd name="T2" fmla="*/ 312 w 312"/>
              <a:gd name="T3" fmla="*/ 0 h 64"/>
            </a:gdLst>
            <a:ahLst/>
            <a:cxnLst>
              <a:cxn ang="0">
                <a:pos x="T0" y="T1"/>
              </a:cxn>
              <a:cxn ang="0">
                <a:pos x="T2" y="T3"/>
              </a:cxn>
            </a:cxnLst>
            <a:rect l="0" t="0" r="r" b="b"/>
            <a:pathLst>
              <a:path w="312" h="64">
                <a:moveTo>
                  <a:pt x="0" y="64"/>
                </a:moveTo>
                <a:cubicBezTo>
                  <a:pt x="0" y="64"/>
                  <a:pt x="156" y="32"/>
                  <a:pt x="312" y="0"/>
                </a:cubicBezTo>
              </a:path>
            </a:pathLst>
          </a:custGeom>
          <a:noFill/>
          <a:ln w="76200" cap="flat" cmpd="sng">
            <a:solidFill>
              <a:srgbClr val="FFCCCC"/>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6830" name="Freeform 30"/>
          <p:cNvSpPr>
            <a:spLocks/>
          </p:cNvSpPr>
          <p:nvPr/>
        </p:nvSpPr>
        <p:spPr bwMode="auto">
          <a:xfrm>
            <a:off x="2959100" y="4127501"/>
            <a:ext cx="1460500" cy="115094"/>
          </a:xfrm>
          <a:custGeom>
            <a:avLst/>
            <a:gdLst>
              <a:gd name="T0" fmla="*/ 0 w 920"/>
              <a:gd name="T1" fmla="*/ 0 h 87"/>
              <a:gd name="T2" fmla="*/ 376 w 920"/>
              <a:gd name="T3" fmla="*/ 80 h 87"/>
              <a:gd name="T4" fmla="*/ 712 w 920"/>
              <a:gd name="T5" fmla="*/ 40 h 87"/>
              <a:gd name="T6" fmla="*/ 920 w 920"/>
              <a:gd name="T7" fmla="*/ 40 h 87"/>
            </a:gdLst>
            <a:ahLst/>
            <a:cxnLst>
              <a:cxn ang="0">
                <a:pos x="T0" y="T1"/>
              </a:cxn>
              <a:cxn ang="0">
                <a:pos x="T2" y="T3"/>
              </a:cxn>
              <a:cxn ang="0">
                <a:pos x="T4" y="T5"/>
              </a:cxn>
              <a:cxn ang="0">
                <a:pos x="T6" y="T7"/>
              </a:cxn>
            </a:cxnLst>
            <a:rect l="0" t="0" r="r" b="b"/>
            <a:pathLst>
              <a:path w="920" h="87">
                <a:moveTo>
                  <a:pt x="0" y="0"/>
                </a:moveTo>
                <a:cubicBezTo>
                  <a:pt x="128" y="36"/>
                  <a:pt x="257" y="73"/>
                  <a:pt x="376" y="80"/>
                </a:cubicBezTo>
                <a:cubicBezTo>
                  <a:pt x="495" y="87"/>
                  <a:pt x="621" y="47"/>
                  <a:pt x="712" y="40"/>
                </a:cubicBezTo>
                <a:cubicBezTo>
                  <a:pt x="803" y="33"/>
                  <a:pt x="861" y="36"/>
                  <a:pt x="920" y="40"/>
                </a:cubicBezTo>
              </a:path>
            </a:pathLst>
          </a:custGeom>
          <a:noFill/>
          <a:ln w="76200" cap="flat" cmpd="sng">
            <a:solidFill>
              <a:srgbClr val="FFCCCC"/>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pic>
        <p:nvPicPr>
          <p:cNvPr id="27"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1843" y="253445"/>
            <a:ext cx="1125907" cy="1557206"/>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3540669" y="1785715"/>
            <a:ext cx="1275907" cy="255771"/>
          </a:xfrm>
          <a:custGeom>
            <a:avLst/>
            <a:gdLst>
              <a:gd name="connsiteX0" fmla="*/ 1275907 w 1275907"/>
              <a:gd name="connsiteY0" fmla="*/ 255771 h 255771"/>
              <a:gd name="connsiteX1" fmla="*/ 871870 w 1275907"/>
              <a:gd name="connsiteY1" fmla="*/ 96283 h 255771"/>
              <a:gd name="connsiteX2" fmla="*/ 754911 w 1275907"/>
              <a:gd name="connsiteY2" fmla="*/ 43120 h 255771"/>
              <a:gd name="connsiteX3" fmla="*/ 414670 w 1275907"/>
              <a:gd name="connsiteY3" fmla="*/ 590 h 255771"/>
              <a:gd name="connsiteX4" fmla="*/ 0 w 1275907"/>
              <a:gd name="connsiteY4" fmla="*/ 75018 h 25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907" h="255771">
                <a:moveTo>
                  <a:pt x="1275907" y="255771"/>
                </a:moveTo>
                <a:lnTo>
                  <a:pt x="871870" y="96283"/>
                </a:lnTo>
                <a:cubicBezTo>
                  <a:pt x="785037" y="60841"/>
                  <a:pt x="831111" y="59069"/>
                  <a:pt x="754911" y="43120"/>
                </a:cubicBezTo>
                <a:cubicBezTo>
                  <a:pt x="678711" y="27171"/>
                  <a:pt x="540488" y="-4726"/>
                  <a:pt x="414670" y="590"/>
                </a:cubicBezTo>
                <a:cubicBezTo>
                  <a:pt x="288851" y="5906"/>
                  <a:pt x="144425" y="40462"/>
                  <a:pt x="0" y="75018"/>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3274828" y="1956075"/>
            <a:ext cx="1456660" cy="1116769"/>
          </a:xfrm>
          <a:custGeom>
            <a:avLst/>
            <a:gdLst>
              <a:gd name="connsiteX0" fmla="*/ 1456660 w 1456660"/>
              <a:gd name="connsiteY0" fmla="*/ 106676 h 1116769"/>
              <a:gd name="connsiteX1" fmla="*/ 1052623 w 1456660"/>
              <a:gd name="connsiteY1" fmla="*/ 351 h 1116769"/>
              <a:gd name="connsiteX2" fmla="*/ 776177 w 1456660"/>
              <a:gd name="connsiteY2" fmla="*/ 138574 h 1116769"/>
              <a:gd name="connsiteX3" fmla="*/ 648586 w 1456660"/>
              <a:gd name="connsiteY3" fmla="*/ 308695 h 1116769"/>
              <a:gd name="connsiteX4" fmla="*/ 340242 w 1456660"/>
              <a:gd name="connsiteY4" fmla="*/ 383123 h 1116769"/>
              <a:gd name="connsiteX5" fmla="*/ 212651 w 1456660"/>
              <a:gd name="connsiteY5" fmla="*/ 733997 h 1116769"/>
              <a:gd name="connsiteX6" fmla="*/ 106325 w 1456660"/>
              <a:gd name="connsiteY6" fmla="*/ 999811 h 1116769"/>
              <a:gd name="connsiteX7" fmla="*/ 0 w 1456660"/>
              <a:gd name="connsiteY7" fmla="*/ 1116769 h 111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660" h="1116769">
                <a:moveTo>
                  <a:pt x="1456660" y="106676"/>
                </a:moveTo>
                <a:cubicBezTo>
                  <a:pt x="1311348" y="50855"/>
                  <a:pt x="1166037" y="-4965"/>
                  <a:pt x="1052623" y="351"/>
                </a:cubicBezTo>
                <a:cubicBezTo>
                  <a:pt x="939209" y="5667"/>
                  <a:pt x="843516" y="87183"/>
                  <a:pt x="776177" y="138574"/>
                </a:cubicBezTo>
                <a:cubicBezTo>
                  <a:pt x="708837" y="189965"/>
                  <a:pt x="721242" y="267937"/>
                  <a:pt x="648586" y="308695"/>
                </a:cubicBezTo>
                <a:cubicBezTo>
                  <a:pt x="575930" y="349453"/>
                  <a:pt x="412898" y="312239"/>
                  <a:pt x="340242" y="383123"/>
                </a:cubicBezTo>
                <a:cubicBezTo>
                  <a:pt x="267586" y="454007"/>
                  <a:pt x="251637" y="631216"/>
                  <a:pt x="212651" y="733997"/>
                </a:cubicBezTo>
                <a:cubicBezTo>
                  <a:pt x="173665" y="836778"/>
                  <a:pt x="141767" y="936016"/>
                  <a:pt x="106325" y="999811"/>
                </a:cubicBezTo>
                <a:cubicBezTo>
                  <a:pt x="70883" y="1063606"/>
                  <a:pt x="35441" y="1090187"/>
                  <a:pt x="0" y="1116769"/>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621088" y="1456660"/>
            <a:ext cx="68262" cy="63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740520" y="1488560"/>
            <a:ext cx="68262" cy="63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711096" y="1392865"/>
            <a:ext cx="68262" cy="63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622251" y="1577165"/>
            <a:ext cx="68262" cy="63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09700" y="1033785"/>
            <a:ext cx="1140056" cy="338554"/>
          </a:xfrm>
          <a:prstGeom prst="rect">
            <a:avLst/>
          </a:prstGeom>
          <a:noFill/>
        </p:spPr>
        <p:txBody>
          <a:bodyPr wrap="none" rtlCol="0">
            <a:spAutoFit/>
          </a:bodyPr>
          <a:lstStyle/>
          <a:p>
            <a:r>
              <a:rPr lang="en-US" sz="1600" dirty="0" smtClean="0">
                <a:solidFill>
                  <a:srgbClr val="0070C0"/>
                </a:solidFill>
              </a:rPr>
              <a:t>Hailstones</a:t>
            </a:r>
            <a:endParaRPr lang="en-US" sz="1600" dirty="0">
              <a:solidFill>
                <a:srgbClr val="0070C0"/>
              </a:solidFill>
            </a:endParaRPr>
          </a:p>
        </p:txBody>
      </p:sp>
    </p:spTree>
    <p:extLst>
      <p:ext uri="{BB962C8B-B14F-4D97-AF65-F5344CB8AC3E}">
        <p14:creationId xmlns:p14="http://schemas.microsoft.com/office/powerpoint/2010/main" val="23263776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p:cNvSpPr>
          <p:nvPr>
            <p:ph type="title" idx="4294967295"/>
          </p:nvPr>
        </p:nvSpPr>
        <p:spPr/>
        <p:txBody>
          <a:bodyPr/>
          <a:lstStyle/>
          <a:p>
            <a:r>
              <a:rPr lang="en-US" altLang="en-US" smtClean="0"/>
              <a:t>Ascent of Beth Heron</a:t>
            </a:r>
          </a:p>
        </p:txBody>
      </p:sp>
      <p:pic>
        <p:nvPicPr>
          <p:cNvPr id="78854" name="Picture 6" descr="Beth-horon asc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16782"/>
            <a:ext cx="4775200" cy="4099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379009" y="956314"/>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861331" y="5346854"/>
            <a:ext cx="590551" cy="304271"/>
          </a:xfrm>
        </p:spPr>
        <p:txBody>
          <a:bodyPr/>
          <a:lstStyle/>
          <a:p>
            <a:pPr>
              <a:defRPr/>
            </a:pPr>
            <a:fld id="{F32A9994-7DC2-4FAB-ACCB-6EE1BE7A9083}" type="slidenum">
              <a:rPr lang="en-US" smtClean="0">
                <a:solidFill>
                  <a:prstClr val="black">
                    <a:tint val="75000"/>
                  </a:prstClr>
                </a:solidFill>
              </a:rPr>
              <a:pPr>
                <a:defRPr/>
              </a:pPr>
              <a:t>3</a:t>
            </a:fld>
            <a:endParaRPr lang="en-US" dirty="0">
              <a:solidFill>
                <a:prstClr val="black">
                  <a:tint val="75000"/>
                </a:prstClr>
              </a:solidFill>
            </a:endParaRPr>
          </a:p>
        </p:txBody>
      </p:sp>
      <p:sp>
        <p:nvSpPr>
          <p:cNvPr id="3" name="TextBox 2"/>
          <p:cNvSpPr txBox="1"/>
          <p:nvPr/>
        </p:nvSpPr>
        <p:spPr>
          <a:xfrm>
            <a:off x="230073" y="3245957"/>
            <a:ext cx="1698439"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Claiming the land</a:t>
            </a:r>
          </a:p>
        </p:txBody>
      </p:sp>
      <p:sp>
        <p:nvSpPr>
          <p:cNvPr id="4" name="TextBox 3"/>
          <p:cNvSpPr txBox="1"/>
          <p:nvPr/>
        </p:nvSpPr>
        <p:spPr>
          <a:xfrm>
            <a:off x="1928018" y="2321892"/>
            <a:ext cx="2111777" cy="954107"/>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Conquering the land</a:t>
            </a:r>
          </a:p>
        </p:txBody>
      </p:sp>
      <p:sp>
        <p:nvSpPr>
          <p:cNvPr id="5" name="TextBox 4"/>
          <p:cNvSpPr txBox="1"/>
          <p:nvPr/>
        </p:nvSpPr>
        <p:spPr>
          <a:xfrm>
            <a:off x="4039739" y="1359694"/>
            <a:ext cx="2224584"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Distributing</a:t>
            </a:r>
          </a:p>
          <a:p>
            <a:pPr algn="ctr"/>
            <a:r>
              <a:rPr lang="en-US" sz="2800" dirty="0">
                <a:solidFill>
                  <a:prstClr val="white"/>
                </a:solidFill>
                <a:latin typeface="Arial" pitchFamily="34" charset="0"/>
                <a:cs typeface="Arial" pitchFamily="34" charset="0"/>
              </a:rPr>
              <a:t> the land</a:t>
            </a:r>
          </a:p>
        </p:txBody>
      </p:sp>
      <p:sp>
        <p:nvSpPr>
          <p:cNvPr id="6" name="TextBox 5"/>
          <p:cNvSpPr txBox="1"/>
          <p:nvPr/>
        </p:nvSpPr>
        <p:spPr>
          <a:xfrm>
            <a:off x="6255862" y="938954"/>
            <a:ext cx="1189751" cy="1384995"/>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Living the land</a:t>
            </a:r>
          </a:p>
        </p:txBody>
      </p:sp>
      <p:sp>
        <p:nvSpPr>
          <p:cNvPr id="7" name="TextBox 6"/>
          <p:cNvSpPr txBox="1"/>
          <p:nvPr/>
        </p:nvSpPr>
        <p:spPr>
          <a:xfrm>
            <a:off x="7445585" y="72184"/>
            <a:ext cx="1698439" cy="1384995"/>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Resting in the land</a:t>
            </a:r>
          </a:p>
        </p:txBody>
      </p:sp>
      <p:sp>
        <p:nvSpPr>
          <p:cNvPr id="8" name="TextBox 7"/>
          <p:cNvSpPr txBox="1"/>
          <p:nvPr/>
        </p:nvSpPr>
        <p:spPr>
          <a:xfrm>
            <a:off x="330698" y="4221678"/>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1-5</a:t>
            </a:r>
          </a:p>
        </p:txBody>
      </p:sp>
      <p:sp>
        <p:nvSpPr>
          <p:cNvPr id="9" name="TextBox 8"/>
          <p:cNvSpPr txBox="1"/>
          <p:nvPr/>
        </p:nvSpPr>
        <p:spPr>
          <a:xfrm>
            <a:off x="2311226" y="3278153"/>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6-12</a:t>
            </a:r>
          </a:p>
        </p:txBody>
      </p:sp>
      <p:sp>
        <p:nvSpPr>
          <p:cNvPr id="10" name="TextBox 9"/>
          <p:cNvSpPr txBox="1"/>
          <p:nvPr/>
        </p:nvSpPr>
        <p:spPr>
          <a:xfrm>
            <a:off x="4400005" y="2303007"/>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13-21</a:t>
            </a:r>
          </a:p>
        </p:txBody>
      </p:sp>
      <p:sp>
        <p:nvSpPr>
          <p:cNvPr id="11" name="TextBox 10"/>
          <p:cNvSpPr txBox="1"/>
          <p:nvPr/>
        </p:nvSpPr>
        <p:spPr>
          <a:xfrm>
            <a:off x="6148090" y="2331999"/>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22-24</a:t>
            </a:r>
          </a:p>
        </p:txBody>
      </p:sp>
      <p:sp>
        <p:nvSpPr>
          <p:cNvPr id="12" name="TextBox 11"/>
          <p:cNvSpPr txBox="1"/>
          <p:nvPr/>
        </p:nvSpPr>
        <p:spPr>
          <a:xfrm>
            <a:off x="7491517" y="1458386"/>
            <a:ext cx="160653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24:29-33</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28" y="-15954"/>
            <a:ext cx="1451839"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a:xfrm flipH="1">
            <a:off x="3676048" y="3500768"/>
            <a:ext cx="895997" cy="4435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586225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amaria Benjamin Map, PLBL 2-01.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1" y="5143500"/>
            <a:ext cx="3220562" cy="369332"/>
          </a:xfrm>
          <a:prstGeom prst="rect">
            <a:avLst/>
          </a:prstGeom>
          <a:noFill/>
        </p:spPr>
        <p:txBody>
          <a:bodyPr wrap="none" rtlCol="0">
            <a:spAutoFit/>
          </a:bodyPr>
          <a:lstStyle/>
          <a:p>
            <a:pPr defTabSz="457200" fontAlgn="auto">
              <a:spcBef>
                <a:spcPts val="0"/>
              </a:spcBef>
              <a:spcAft>
                <a:spcPts val="0"/>
              </a:spcAft>
            </a:pPr>
            <a:r>
              <a:rPr lang="en-US" i="1" dirty="0" smtClean="0">
                <a:solidFill>
                  <a:prstClr val="white"/>
                </a:solidFill>
                <a:effectLst>
                  <a:glow rad="50800">
                    <a:prstClr val="black">
                      <a:alpha val="75000"/>
                    </a:prstClr>
                  </a:glow>
                </a:effectLst>
                <a:latin typeface="Calibri"/>
              </a:rPr>
              <a:t>Pictorial Library Vol. 2: Benjamin</a:t>
            </a:r>
            <a:endParaRPr lang="en-US" i="1" dirty="0">
              <a:solidFill>
                <a:prstClr val="white"/>
              </a:solidFill>
              <a:effectLst>
                <a:glow rad="50800">
                  <a:prstClr val="black">
                    <a:alpha val="75000"/>
                  </a:prstClr>
                </a:glow>
              </a:effectLst>
              <a:latin typeface="Calibri"/>
            </a:endParaRPr>
          </a:p>
        </p:txBody>
      </p:sp>
      <p:sp>
        <p:nvSpPr>
          <p:cNvPr id="6" name="5-Point Star 5"/>
          <p:cNvSpPr/>
          <p:nvPr/>
        </p:nvSpPr>
        <p:spPr>
          <a:xfrm>
            <a:off x="3338187" y="4529309"/>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7" name="5-Point Star 6"/>
          <p:cNvSpPr/>
          <p:nvPr/>
        </p:nvSpPr>
        <p:spPr>
          <a:xfrm>
            <a:off x="3532382" y="4171208"/>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8" name="5-Point Star 7"/>
          <p:cNvSpPr/>
          <p:nvPr/>
        </p:nvSpPr>
        <p:spPr>
          <a:xfrm>
            <a:off x="2438400" y="4024416"/>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9" name="5-Point Star 8"/>
          <p:cNvSpPr/>
          <p:nvPr/>
        </p:nvSpPr>
        <p:spPr>
          <a:xfrm>
            <a:off x="3517538" y="361950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0" name="5-Point Star 9"/>
          <p:cNvSpPr/>
          <p:nvPr/>
        </p:nvSpPr>
        <p:spPr>
          <a:xfrm>
            <a:off x="4290950" y="3833916"/>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1" name="5-Point Star 10"/>
          <p:cNvSpPr/>
          <p:nvPr/>
        </p:nvSpPr>
        <p:spPr>
          <a:xfrm>
            <a:off x="3399543" y="311150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2" name="5-Point Star 11"/>
          <p:cNvSpPr/>
          <p:nvPr/>
        </p:nvSpPr>
        <p:spPr>
          <a:xfrm>
            <a:off x="3148598" y="2754416"/>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3" name="5-Point Star 12"/>
          <p:cNvSpPr/>
          <p:nvPr/>
        </p:nvSpPr>
        <p:spPr>
          <a:xfrm>
            <a:off x="1066800" y="2881416"/>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4" name="5-Point Star 13"/>
          <p:cNvSpPr/>
          <p:nvPr/>
        </p:nvSpPr>
        <p:spPr>
          <a:xfrm>
            <a:off x="1371600" y="324427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5" name="5-Point Star 14"/>
          <p:cNvSpPr/>
          <p:nvPr/>
        </p:nvSpPr>
        <p:spPr>
          <a:xfrm>
            <a:off x="813459" y="254165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2" name="Rectangle 1"/>
          <p:cNvSpPr/>
          <p:nvPr/>
        </p:nvSpPr>
        <p:spPr>
          <a:xfrm>
            <a:off x="2690037" y="3487482"/>
            <a:ext cx="709506" cy="346437"/>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8310217" y="2396220"/>
            <a:ext cx="643125" cy="307777"/>
          </a:xfrm>
          <a:prstGeom prst="rect">
            <a:avLst/>
          </a:prstGeom>
          <a:noFill/>
        </p:spPr>
        <p:txBody>
          <a:bodyPr wrap="none" rtlCol="0">
            <a:spAutoFit/>
          </a:bodyPr>
          <a:lstStyle/>
          <a:p>
            <a:r>
              <a:rPr lang="en-US" sz="1400" dirty="0" err="1" smtClean="0">
                <a:solidFill>
                  <a:srgbClr val="FFFF00"/>
                </a:solidFill>
              </a:rPr>
              <a:t>Gilgal</a:t>
            </a:r>
            <a:endParaRPr lang="en-US" sz="1400" dirty="0">
              <a:solidFill>
                <a:srgbClr val="FFFF00"/>
              </a:solidFill>
            </a:endParaRPr>
          </a:p>
        </p:txBody>
      </p:sp>
      <p:sp>
        <p:nvSpPr>
          <p:cNvPr id="4" name="Freeform 3"/>
          <p:cNvSpPr/>
          <p:nvPr/>
        </p:nvSpPr>
        <p:spPr>
          <a:xfrm>
            <a:off x="7666078" y="2721938"/>
            <a:ext cx="584791" cy="63795"/>
          </a:xfrm>
          <a:custGeom>
            <a:avLst/>
            <a:gdLst>
              <a:gd name="connsiteX0" fmla="*/ 584791 w 584791"/>
              <a:gd name="connsiteY0" fmla="*/ 0 h 63795"/>
              <a:gd name="connsiteX1" fmla="*/ 0 w 584791"/>
              <a:gd name="connsiteY1" fmla="*/ 63795 h 63795"/>
            </a:gdLst>
            <a:ahLst/>
            <a:cxnLst>
              <a:cxn ang="0">
                <a:pos x="connsiteX0" y="connsiteY0"/>
              </a:cxn>
              <a:cxn ang="0">
                <a:pos x="connsiteX1" y="connsiteY1"/>
              </a:cxn>
            </a:cxnLst>
            <a:rect l="l" t="t" r="r" b="b"/>
            <a:pathLst>
              <a:path w="584791" h="63795">
                <a:moveTo>
                  <a:pt x="584791" y="0"/>
                </a:moveTo>
                <a:lnTo>
                  <a:pt x="0" y="63795"/>
                </a:ln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4890977" y="2498653"/>
            <a:ext cx="1562986" cy="435935"/>
          </a:xfrm>
          <a:custGeom>
            <a:avLst/>
            <a:gdLst>
              <a:gd name="connsiteX0" fmla="*/ 1562986 w 1562986"/>
              <a:gd name="connsiteY0" fmla="*/ 435935 h 435935"/>
              <a:gd name="connsiteX1" fmla="*/ 1127051 w 1562986"/>
              <a:gd name="connsiteY1" fmla="*/ 414670 h 435935"/>
              <a:gd name="connsiteX2" fmla="*/ 701749 w 1562986"/>
              <a:gd name="connsiteY2" fmla="*/ 329609 h 435935"/>
              <a:gd name="connsiteX3" fmla="*/ 350874 w 1562986"/>
              <a:gd name="connsiteY3" fmla="*/ 159489 h 435935"/>
              <a:gd name="connsiteX4" fmla="*/ 0 w 1562986"/>
              <a:gd name="connsiteY4" fmla="*/ 0 h 435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986" h="435935">
                <a:moveTo>
                  <a:pt x="1562986" y="435935"/>
                </a:moveTo>
                <a:cubicBezTo>
                  <a:pt x="1416788" y="434163"/>
                  <a:pt x="1270590" y="432391"/>
                  <a:pt x="1127051" y="414670"/>
                </a:cubicBezTo>
                <a:cubicBezTo>
                  <a:pt x="983512" y="396949"/>
                  <a:pt x="831112" y="372139"/>
                  <a:pt x="701749" y="329609"/>
                </a:cubicBezTo>
                <a:cubicBezTo>
                  <a:pt x="572386" y="287079"/>
                  <a:pt x="467832" y="214424"/>
                  <a:pt x="350874" y="159489"/>
                </a:cubicBezTo>
                <a:cubicBezTo>
                  <a:pt x="233916" y="104554"/>
                  <a:pt x="116958" y="52277"/>
                  <a:pt x="0" y="0"/>
                </a:cubicBez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3466241" y="2796363"/>
            <a:ext cx="1169581" cy="871870"/>
          </a:xfrm>
          <a:custGeom>
            <a:avLst/>
            <a:gdLst>
              <a:gd name="connsiteX0" fmla="*/ 1169581 w 1169581"/>
              <a:gd name="connsiteY0" fmla="*/ 0 h 871870"/>
              <a:gd name="connsiteX1" fmla="*/ 871870 w 1169581"/>
              <a:gd name="connsiteY1" fmla="*/ 340242 h 871870"/>
              <a:gd name="connsiteX2" fmla="*/ 574158 w 1169581"/>
              <a:gd name="connsiteY2" fmla="*/ 765544 h 871870"/>
              <a:gd name="connsiteX3" fmla="*/ 0 w 1169581"/>
              <a:gd name="connsiteY3" fmla="*/ 871870 h 871870"/>
            </a:gdLst>
            <a:ahLst/>
            <a:cxnLst>
              <a:cxn ang="0">
                <a:pos x="connsiteX0" y="connsiteY0"/>
              </a:cxn>
              <a:cxn ang="0">
                <a:pos x="connsiteX1" y="connsiteY1"/>
              </a:cxn>
              <a:cxn ang="0">
                <a:pos x="connsiteX2" y="connsiteY2"/>
              </a:cxn>
              <a:cxn ang="0">
                <a:pos x="connsiteX3" y="connsiteY3"/>
              </a:cxn>
            </a:cxnLst>
            <a:rect l="l" t="t" r="r" b="b"/>
            <a:pathLst>
              <a:path w="1169581" h="871870">
                <a:moveTo>
                  <a:pt x="1169581" y="0"/>
                </a:moveTo>
                <a:cubicBezTo>
                  <a:pt x="1070344" y="106325"/>
                  <a:pt x="971107" y="212651"/>
                  <a:pt x="871870" y="340242"/>
                </a:cubicBezTo>
                <a:cubicBezTo>
                  <a:pt x="772633" y="467833"/>
                  <a:pt x="719470" y="676939"/>
                  <a:pt x="574158" y="765544"/>
                </a:cubicBezTo>
                <a:cubicBezTo>
                  <a:pt x="428846" y="854149"/>
                  <a:pt x="214423" y="863009"/>
                  <a:pt x="0" y="871870"/>
                </a:cubicBez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170143" y="3795824"/>
            <a:ext cx="2466753" cy="708413"/>
          </a:xfrm>
          <a:custGeom>
            <a:avLst/>
            <a:gdLst>
              <a:gd name="connsiteX0" fmla="*/ 2466753 w 2466753"/>
              <a:gd name="connsiteY0" fmla="*/ 0 h 708413"/>
              <a:gd name="connsiteX1" fmla="*/ 1658679 w 2466753"/>
              <a:gd name="connsiteY1" fmla="*/ 233917 h 708413"/>
              <a:gd name="connsiteX2" fmla="*/ 1190846 w 2466753"/>
              <a:gd name="connsiteY2" fmla="*/ 435935 h 708413"/>
              <a:gd name="connsiteX3" fmla="*/ 808074 w 2466753"/>
              <a:gd name="connsiteY3" fmla="*/ 680484 h 708413"/>
              <a:gd name="connsiteX4" fmla="*/ 457200 w 2466753"/>
              <a:gd name="connsiteY4" fmla="*/ 691117 h 708413"/>
              <a:gd name="connsiteX5" fmla="*/ 0 w 2466753"/>
              <a:gd name="connsiteY5" fmla="*/ 574158 h 7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753" h="708413">
                <a:moveTo>
                  <a:pt x="2466753" y="0"/>
                </a:moveTo>
                <a:cubicBezTo>
                  <a:pt x="2169041" y="80630"/>
                  <a:pt x="1871330" y="161261"/>
                  <a:pt x="1658679" y="233917"/>
                </a:cubicBezTo>
                <a:cubicBezTo>
                  <a:pt x="1446028" y="306573"/>
                  <a:pt x="1332613" y="361507"/>
                  <a:pt x="1190846" y="435935"/>
                </a:cubicBezTo>
                <a:cubicBezTo>
                  <a:pt x="1049079" y="510363"/>
                  <a:pt x="930348" y="637954"/>
                  <a:pt x="808074" y="680484"/>
                </a:cubicBezTo>
                <a:cubicBezTo>
                  <a:pt x="685800" y="723014"/>
                  <a:pt x="591879" y="708838"/>
                  <a:pt x="457200" y="691117"/>
                </a:cubicBezTo>
                <a:cubicBezTo>
                  <a:pt x="322521" y="673396"/>
                  <a:pt x="161260" y="623777"/>
                  <a:pt x="0" y="574158"/>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350342" y="3179164"/>
            <a:ext cx="1127051" cy="255181"/>
          </a:xfrm>
          <a:custGeom>
            <a:avLst/>
            <a:gdLst>
              <a:gd name="connsiteX0" fmla="*/ 1127051 w 1127051"/>
              <a:gd name="connsiteY0" fmla="*/ 255181 h 255181"/>
              <a:gd name="connsiteX1" fmla="*/ 499730 w 1127051"/>
              <a:gd name="connsiteY1" fmla="*/ 202018 h 255181"/>
              <a:gd name="connsiteX2" fmla="*/ 0 w 1127051"/>
              <a:gd name="connsiteY2" fmla="*/ 0 h 255181"/>
            </a:gdLst>
            <a:ahLst/>
            <a:cxnLst>
              <a:cxn ang="0">
                <a:pos x="connsiteX0" y="connsiteY0"/>
              </a:cxn>
              <a:cxn ang="0">
                <a:pos x="connsiteX1" y="connsiteY1"/>
              </a:cxn>
              <a:cxn ang="0">
                <a:pos x="connsiteX2" y="connsiteY2"/>
              </a:cxn>
            </a:cxnLst>
            <a:rect l="l" t="t" r="r" b="b"/>
            <a:pathLst>
              <a:path w="1127051" h="255181">
                <a:moveTo>
                  <a:pt x="1127051" y="255181"/>
                </a:moveTo>
                <a:cubicBezTo>
                  <a:pt x="907311" y="249864"/>
                  <a:pt x="687572" y="244548"/>
                  <a:pt x="499730" y="202018"/>
                </a:cubicBezTo>
                <a:cubicBezTo>
                  <a:pt x="311888" y="159488"/>
                  <a:pt x="155944" y="79744"/>
                  <a:pt x="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0048" y="29287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055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5523566"/>
            <a:chOff x="685800" y="801688"/>
            <a:chExt cx="7772400" cy="5634037"/>
          </a:xfrm>
        </p:grpSpPr>
        <p:pic>
          <p:nvPicPr>
            <p:cNvPr id="2" name="Picture 1" descr="Beth Horon ridge aerial, bb00010020"/>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01688"/>
              <a:ext cx="7772400" cy="5253037"/>
            </a:xfrm>
            <a:prstGeom prst="rect">
              <a:avLst/>
            </a:prstGeom>
            <a:noFill/>
            <a:ln>
              <a:noFill/>
            </a:ln>
          </p:spPr>
        </p:pic>
        <p:sp>
          <p:nvSpPr>
            <p:cNvPr id="3" name="Rectangle 2"/>
            <p:cNvSpPr/>
            <p:nvPr/>
          </p:nvSpPr>
          <p:spPr>
            <a:xfrm>
              <a:off x="685800" y="6092825"/>
              <a:ext cx="7772400" cy="342900"/>
            </a:xfrm>
            <a:prstGeom prst="rect">
              <a:avLst/>
            </a:prstGeom>
            <a:noFill/>
            <a:ln>
              <a:noFill/>
            </a:ln>
          </p:spPr>
          <p:txBody>
            <a:bodyPr anchor="ctr">
              <a:normAutofit fontScale="85000" lnSpcReduction="20000"/>
            </a:bodyPr>
            <a:lstStyle/>
            <a:p>
              <a:pPr algn="ctr" fontAlgn="auto">
                <a:spcBef>
                  <a:spcPts val="0"/>
                </a:spcBef>
                <a:spcAft>
                  <a:spcPts val="0"/>
                </a:spcAft>
              </a:pPr>
              <a:r>
                <a:rPr lang="en-US" sz="2400" dirty="0" smtClean="0">
                  <a:solidFill>
                    <a:prstClr val="black"/>
                  </a:solidFill>
                  <a:latin typeface="Calibri"/>
                </a:rPr>
                <a:t>Beth Horon ridge aerial</a:t>
              </a:r>
              <a:endParaRPr lang="en-US" sz="2400" dirty="0">
                <a:solidFill>
                  <a:prstClr val="black"/>
                </a:solidFill>
                <a:latin typeface="Calibri"/>
              </a:endParaRPr>
            </a:p>
          </p:txBody>
        </p:sp>
      </p:grpSp>
      <p:sp>
        <p:nvSpPr>
          <p:cNvPr id="5" name="Text Box 13"/>
          <p:cNvSpPr txBox="1">
            <a:spLocks noChangeArrowheads="1"/>
          </p:cNvSpPr>
          <p:nvPr/>
        </p:nvSpPr>
        <p:spPr bwMode="auto">
          <a:xfrm>
            <a:off x="4648456" y="1016000"/>
            <a:ext cx="2077107"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smtClean="0">
                <a:solidFill>
                  <a:prstClr val="white"/>
                </a:solidFill>
                <a:effectLst>
                  <a:glow rad="76200">
                    <a:prstClr val="black">
                      <a:alpha val="60000"/>
                    </a:prstClr>
                  </a:glow>
                </a:effectLst>
                <a:latin typeface="Calibri" pitchFamily="34" charset="0"/>
                <a:cs typeface="Calibri" pitchFamily="34" charset="0"/>
              </a:rPr>
              <a:t>Lower Beth </a:t>
            </a:r>
            <a:r>
              <a:rPr lang="en-US" sz="2000" dirty="0" err="1" smtClean="0">
                <a:solidFill>
                  <a:prstClr val="white"/>
                </a:solidFill>
                <a:effectLst>
                  <a:glow rad="76200">
                    <a:prstClr val="black">
                      <a:alpha val="60000"/>
                    </a:prstClr>
                  </a:glow>
                </a:effectLst>
                <a:latin typeface="Calibri" pitchFamily="34" charset="0"/>
                <a:cs typeface="Calibri" pitchFamily="34" charset="0"/>
              </a:rPr>
              <a:t>Horon</a:t>
            </a:r>
            <a:endParaRPr lang="en-US" sz="2000" dirty="0">
              <a:solidFill>
                <a:prstClr val="white"/>
              </a:solidFill>
              <a:effectLst>
                <a:glow rad="76200">
                  <a:prstClr val="black">
                    <a:alpha val="60000"/>
                  </a:prstClr>
                </a:glow>
              </a:effectLst>
              <a:latin typeface="Calibri" pitchFamily="34" charset="0"/>
              <a:cs typeface="Calibri" pitchFamily="34" charset="0"/>
            </a:endParaRPr>
          </a:p>
        </p:txBody>
      </p:sp>
      <p:sp>
        <p:nvSpPr>
          <p:cNvPr id="9" name="Freeform 8"/>
          <p:cNvSpPr/>
          <p:nvPr/>
        </p:nvSpPr>
        <p:spPr>
          <a:xfrm>
            <a:off x="448743" y="1458148"/>
            <a:ext cx="6365523" cy="3579518"/>
          </a:xfrm>
          <a:custGeom>
            <a:avLst/>
            <a:gdLst>
              <a:gd name="connsiteX0" fmla="*/ 5181600 w 6365523"/>
              <a:gd name="connsiteY0" fmla="*/ 4295422 h 4295422"/>
              <a:gd name="connsiteX1" fmla="*/ 6104467 w 6365523"/>
              <a:gd name="connsiteY1" fmla="*/ 3431822 h 4295422"/>
              <a:gd name="connsiteX2" fmla="*/ 6307667 w 6365523"/>
              <a:gd name="connsiteY2" fmla="*/ 2839155 h 4295422"/>
              <a:gd name="connsiteX3" fmla="*/ 5757334 w 6365523"/>
              <a:gd name="connsiteY3" fmla="*/ 2424289 h 4295422"/>
              <a:gd name="connsiteX4" fmla="*/ 4318000 w 6365523"/>
              <a:gd name="connsiteY4" fmla="*/ 1848555 h 4295422"/>
              <a:gd name="connsiteX5" fmla="*/ 3589867 w 6365523"/>
              <a:gd name="connsiteY5" fmla="*/ 1560689 h 4295422"/>
              <a:gd name="connsiteX6" fmla="*/ 3191934 w 6365523"/>
              <a:gd name="connsiteY6" fmla="*/ 1433689 h 4295422"/>
              <a:gd name="connsiteX7" fmla="*/ 3107267 w 6365523"/>
              <a:gd name="connsiteY7" fmla="*/ 1222022 h 4295422"/>
              <a:gd name="connsiteX8" fmla="*/ 2997200 w 6365523"/>
              <a:gd name="connsiteY8" fmla="*/ 1196622 h 4295422"/>
              <a:gd name="connsiteX9" fmla="*/ 2497667 w 6365523"/>
              <a:gd name="connsiteY9" fmla="*/ 1264355 h 4295422"/>
              <a:gd name="connsiteX10" fmla="*/ 1972734 w 6365523"/>
              <a:gd name="connsiteY10" fmla="*/ 1349022 h 4295422"/>
              <a:gd name="connsiteX11" fmla="*/ 2235200 w 6365523"/>
              <a:gd name="connsiteY11" fmla="*/ 1213555 h 4295422"/>
              <a:gd name="connsiteX12" fmla="*/ 3776134 w 6365523"/>
              <a:gd name="connsiteY12" fmla="*/ 781755 h 4295422"/>
              <a:gd name="connsiteX13" fmla="*/ 4343400 w 6365523"/>
              <a:gd name="connsiteY13" fmla="*/ 587022 h 4295422"/>
              <a:gd name="connsiteX14" fmla="*/ 4326467 w 6365523"/>
              <a:gd name="connsiteY14" fmla="*/ 460022 h 4295422"/>
              <a:gd name="connsiteX15" fmla="*/ 3886200 w 6365523"/>
              <a:gd name="connsiteY15" fmla="*/ 316089 h 4295422"/>
              <a:gd name="connsiteX16" fmla="*/ 3987800 w 6365523"/>
              <a:gd name="connsiteY16" fmla="*/ 138289 h 4295422"/>
              <a:gd name="connsiteX17" fmla="*/ 3970867 w 6365523"/>
              <a:gd name="connsiteY17" fmla="*/ 11289 h 4295422"/>
              <a:gd name="connsiteX18" fmla="*/ 3395134 w 6365523"/>
              <a:gd name="connsiteY18" fmla="*/ 70555 h 4295422"/>
              <a:gd name="connsiteX19" fmla="*/ 2887134 w 6365523"/>
              <a:gd name="connsiteY19" fmla="*/ 172155 h 4295422"/>
              <a:gd name="connsiteX20" fmla="*/ 2463800 w 6365523"/>
              <a:gd name="connsiteY20" fmla="*/ 239889 h 4295422"/>
              <a:gd name="connsiteX21" fmla="*/ 1515534 w 6365523"/>
              <a:gd name="connsiteY21" fmla="*/ 265289 h 4295422"/>
              <a:gd name="connsiteX22" fmla="*/ 1049867 w 6365523"/>
              <a:gd name="connsiteY22" fmla="*/ 231422 h 4295422"/>
              <a:gd name="connsiteX23" fmla="*/ 304800 w 6365523"/>
              <a:gd name="connsiteY23" fmla="*/ 248355 h 4295422"/>
              <a:gd name="connsiteX24" fmla="*/ 169334 w 6365523"/>
              <a:gd name="connsiteY24" fmla="*/ 155222 h 4295422"/>
              <a:gd name="connsiteX25" fmla="*/ 0 w 6365523"/>
              <a:gd name="connsiteY25" fmla="*/ 146755 h 429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65523" h="4295422">
                <a:moveTo>
                  <a:pt x="5181600" y="4295422"/>
                </a:moveTo>
                <a:cubicBezTo>
                  <a:pt x="5549194" y="3984977"/>
                  <a:pt x="5916789" y="3674533"/>
                  <a:pt x="6104467" y="3431822"/>
                </a:cubicBezTo>
                <a:cubicBezTo>
                  <a:pt x="6292145" y="3189111"/>
                  <a:pt x="6365523" y="3007077"/>
                  <a:pt x="6307667" y="2839155"/>
                </a:cubicBezTo>
                <a:cubicBezTo>
                  <a:pt x="6249811" y="2671233"/>
                  <a:pt x="6088945" y="2589389"/>
                  <a:pt x="5757334" y="2424289"/>
                </a:cubicBezTo>
                <a:cubicBezTo>
                  <a:pt x="5425723" y="2259189"/>
                  <a:pt x="4318000" y="1848555"/>
                  <a:pt x="4318000" y="1848555"/>
                </a:cubicBezTo>
                <a:lnTo>
                  <a:pt x="3589867" y="1560689"/>
                </a:lnTo>
                <a:cubicBezTo>
                  <a:pt x="3402189" y="1491545"/>
                  <a:pt x="3272367" y="1490134"/>
                  <a:pt x="3191934" y="1433689"/>
                </a:cubicBezTo>
                <a:cubicBezTo>
                  <a:pt x="3111501" y="1377245"/>
                  <a:pt x="3139723" y="1261533"/>
                  <a:pt x="3107267" y="1222022"/>
                </a:cubicBezTo>
                <a:cubicBezTo>
                  <a:pt x="3074811" y="1182511"/>
                  <a:pt x="3098800" y="1189566"/>
                  <a:pt x="2997200" y="1196622"/>
                </a:cubicBezTo>
                <a:cubicBezTo>
                  <a:pt x="2895600" y="1203678"/>
                  <a:pt x="2668411" y="1238955"/>
                  <a:pt x="2497667" y="1264355"/>
                </a:cubicBezTo>
                <a:cubicBezTo>
                  <a:pt x="2326923" y="1289755"/>
                  <a:pt x="2016479" y="1357489"/>
                  <a:pt x="1972734" y="1349022"/>
                </a:cubicBezTo>
                <a:cubicBezTo>
                  <a:pt x="1928989" y="1340555"/>
                  <a:pt x="1934633" y="1308100"/>
                  <a:pt x="2235200" y="1213555"/>
                </a:cubicBezTo>
                <a:cubicBezTo>
                  <a:pt x="2535767" y="1119010"/>
                  <a:pt x="3424767" y="886177"/>
                  <a:pt x="3776134" y="781755"/>
                </a:cubicBezTo>
                <a:cubicBezTo>
                  <a:pt x="4127501" y="677333"/>
                  <a:pt x="4251678" y="640644"/>
                  <a:pt x="4343400" y="587022"/>
                </a:cubicBezTo>
                <a:cubicBezTo>
                  <a:pt x="4435122" y="533400"/>
                  <a:pt x="4402667" y="505177"/>
                  <a:pt x="4326467" y="460022"/>
                </a:cubicBezTo>
                <a:cubicBezTo>
                  <a:pt x="4250267" y="414867"/>
                  <a:pt x="3942644" y="369711"/>
                  <a:pt x="3886200" y="316089"/>
                </a:cubicBezTo>
                <a:cubicBezTo>
                  <a:pt x="3829756" y="262467"/>
                  <a:pt x="3973689" y="189089"/>
                  <a:pt x="3987800" y="138289"/>
                </a:cubicBezTo>
                <a:cubicBezTo>
                  <a:pt x="4001911" y="87489"/>
                  <a:pt x="4069645" y="22578"/>
                  <a:pt x="3970867" y="11289"/>
                </a:cubicBezTo>
                <a:cubicBezTo>
                  <a:pt x="3872089" y="0"/>
                  <a:pt x="3575756" y="43744"/>
                  <a:pt x="3395134" y="70555"/>
                </a:cubicBezTo>
                <a:cubicBezTo>
                  <a:pt x="3214512" y="97366"/>
                  <a:pt x="3042356" y="143933"/>
                  <a:pt x="2887134" y="172155"/>
                </a:cubicBezTo>
                <a:cubicBezTo>
                  <a:pt x="2731912" y="200377"/>
                  <a:pt x="2692400" y="224367"/>
                  <a:pt x="2463800" y="239889"/>
                </a:cubicBezTo>
                <a:cubicBezTo>
                  <a:pt x="2235200" y="255411"/>
                  <a:pt x="1751189" y="266700"/>
                  <a:pt x="1515534" y="265289"/>
                </a:cubicBezTo>
                <a:cubicBezTo>
                  <a:pt x="1279879" y="263878"/>
                  <a:pt x="1049867" y="231422"/>
                  <a:pt x="1049867" y="231422"/>
                </a:cubicBezTo>
                <a:cubicBezTo>
                  <a:pt x="848078" y="228600"/>
                  <a:pt x="451555" y="261055"/>
                  <a:pt x="304800" y="248355"/>
                </a:cubicBezTo>
                <a:cubicBezTo>
                  <a:pt x="158045" y="235655"/>
                  <a:pt x="220134" y="172155"/>
                  <a:pt x="169334" y="155222"/>
                </a:cubicBezTo>
                <a:cubicBezTo>
                  <a:pt x="118534" y="138289"/>
                  <a:pt x="0" y="146755"/>
                  <a:pt x="0" y="146755"/>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endParaRPr lang="en-US" sz="2400">
              <a:solidFill>
                <a:prstClr val="black"/>
              </a:solidFill>
            </a:endParaRPr>
          </a:p>
        </p:txBody>
      </p:sp>
      <p:sp>
        <p:nvSpPr>
          <p:cNvPr id="6" name="Oval 5"/>
          <p:cNvSpPr/>
          <p:nvPr/>
        </p:nvSpPr>
        <p:spPr>
          <a:xfrm rot="21300000">
            <a:off x="3265768" y="1257303"/>
            <a:ext cx="1447800" cy="583715"/>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pPr fontAlgn="auto">
              <a:spcBef>
                <a:spcPts val="0"/>
              </a:spcBef>
              <a:spcAft>
                <a:spcPts val="0"/>
              </a:spcAft>
            </a:pPr>
            <a:endParaRPr lang="en-US">
              <a:solidFill>
                <a:prstClr val="black"/>
              </a:solidFill>
            </a:endParaRPr>
          </a:p>
        </p:txBody>
      </p:sp>
      <p:pic>
        <p:nvPicPr>
          <p:cNvPr id="8"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921619">
            <a:off x="7548070" y="637508"/>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6414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Group 3"/>
          <p:cNvGrpSpPr>
            <a:grpSpLocks noGrp="1" noUngrp="1" noChangeAspect="1"/>
          </p:cNvGrpSpPr>
          <p:nvPr/>
        </p:nvGrpSpPr>
        <p:grpSpPr bwMode="auto">
          <a:xfrm>
            <a:off x="0" y="0"/>
            <a:ext cx="9144000" cy="5457032"/>
            <a:chOff x="685800" y="836613"/>
            <a:chExt cx="7772400" cy="5565775"/>
          </a:xfrm>
        </p:grpSpPr>
        <p:pic>
          <p:nvPicPr>
            <p:cNvPr id="44034" name="Picture 1" descr="Beth Horon ridge, tbs74369303"/>
            <p:cNvPicPr>
              <a:picLocks noRot="1" noChangeAspect="1" noMove="1" noResize="1"/>
            </p:cNvPicPr>
            <p:nvPr isPhoto="1"/>
          </p:nvPicPr>
          <p:blipFill>
            <a:blip r:embed="rId3" cstate="print"/>
            <a:srcRect/>
            <a:stretch>
              <a:fillRect/>
            </a:stretch>
          </p:blipFill>
          <p:spPr bwMode="auto">
            <a:xfrm>
              <a:off x="685800" y="836613"/>
              <a:ext cx="7772400" cy="5184775"/>
            </a:xfrm>
            <a:prstGeom prst="rect">
              <a:avLst/>
            </a:prstGeom>
            <a:noFill/>
            <a:ln w="9525">
              <a:noFill/>
              <a:miter lim="800000"/>
              <a:headEnd/>
              <a:tailEnd/>
            </a:ln>
          </p:spPr>
        </p:pic>
        <p:sp>
          <p:nvSpPr>
            <p:cNvPr id="3" name="Rectangle 2"/>
            <p:cNvSpPr/>
            <p:nvPr/>
          </p:nvSpPr>
          <p:spPr>
            <a:xfrm>
              <a:off x="685800" y="6059671"/>
              <a:ext cx="7772400" cy="342717"/>
            </a:xfrm>
            <a:prstGeom prst="rect">
              <a:avLst/>
            </a:prstGeom>
            <a:noFill/>
            <a:ln>
              <a:noFill/>
            </a:ln>
          </p:spPr>
          <p:txBody>
            <a:bodyPr anchor="ctr">
              <a:normAutofit fontScale="85000" lnSpcReduction="20000"/>
            </a:bodyPr>
            <a:lstStyle/>
            <a:p>
              <a:pPr algn="ctr">
                <a:defRPr/>
              </a:pPr>
              <a:r>
                <a:rPr lang="en-US" sz="2400" dirty="0">
                  <a:solidFill>
                    <a:srgbClr val="000000"/>
                  </a:solidFill>
                  <a:latin typeface="Calibri" pitchFamily="34" charset="0"/>
                </a:rPr>
                <a:t>Beth </a:t>
              </a:r>
              <a:r>
                <a:rPr lang="en-US" sz="2400" dirty="0" err="1">
                  <a:solidFill>
                    <a:srgbClr val="000000"/>
                  </a:solidFill>
                  <a:latin typeface="Calibri" pitchFamily="34" charset="0"/>
                </a:rPr>
                <a:t>Horon</a:t>
              </a:r>
              <a:r>
                <a:rPr lang="en-US" sz="2400" dirty="0">
                  <a:solidFill>
                    <a:srgbClr val="000000"/>
                  </a:solidFill>
                  <a:latin typeface="Calibri" pitchFamily="34" charset="0"/>
                </a:rPr>
                <a:t> ridge</a:t>
              </a:r>
            </a:p>
          </p:txBody>
        </p:sp>
      </p:grpSp>
      <p:pic>
        <p:nvPicPr>
          <p:cNvPr id="5"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208879" y="3440112"/>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83368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p:cNvSpPr>
            <a:spLocks noGrp="1" noChangeArrowheads="1"/>
          </p:cNvSpPr>
          <p:nvPr>
            <p:ph type="title"/>
          </p:nvPr>
        </p:nvSpPr>
        <p:spPr/>
        <p:txBody>
          <a:bodyPr/>
          <a:lstStyle/>
          <a:p>
            <a:pPr eaLnBrk="1" hangingPunct="1"/>
            <a:r>
              <a:rPr lang="en-US" altLang="en-US" sz="2400" smtClean="0"/>
              <a:t>Aijalon Valley from Lower Beth Horon</a:t>
            </a:r>
            <a:endParaRPr lang="en-US" altLang="en-US" smtClean="0"/>
          </a:p>
        </p:txBody>
      </p:sp>
      <p:pic>
        <p:nvPicPr>
          <p:cNvPr id="6147" name="Picture 3" descr="Aijalon Valley from Lower Beth Horon, mat0513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50988" y="0"/>
            <a:ext cx="7593012" cy="571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49212" y="3066016"/>
            <a:ext cx="16002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Times New Roman" pitchFamily="18" charset="0"/>
              </a:defRPr>
            </a:lvl1pPr>
            <a:lvl2pPr marL="742950" indent="-285750" eaLnBrk="0" hangingPunct="0">
              <a:defRPr sz="2400">
                <a:solidFill>
                  <a:schemeClr val="tx1"/>
                </a:solidFill>
                <a:latin typeface="Arial" pitchFamily="34" charset="0"/>
                <a:cs typeface="Times New Roman" pitchFamily="18" charset="0"/>
              </a:defRPr>
            </a:lvl2pPr>
            <a:lvl3pPr marL="1143000" indent="-228600" eaLnBrk="0" hangingPunct="0">
              <a:defRPr sz="2400">
                <a:solidFill>
                  <a:schemeClr val="tx1"/>
                </a:solidFill>
                <a:latin typeface="Arial" pitchFamily="34" charset="0"/>
                <a:cs typeface="Times New Roman" pitchFamily="18" charset="0"/>
              </a:defRPr>
            </a:lvl3pPr>
            <a:lvl4pPr marL="1600200" indent="-228600" eaLnBrk="0" hangingPunct="0">
              <a:defRPr sz="2400">
                <a:solidFill>
                  <a:schemeClr val="tx1"/>
                </a:solidFill>
                <a:latin typeface="Arial" pitchFamily="34" charset="0"/>
                <a:cs typeface="Times New Roman" pitchFamily="18" charset="0"/>
              </a:defRPr>
            </a:lvl4pPr>
            <a:lvl5pPr marL="2057400" indent="-228600" eaLnBrk="0" hangingPunct="0">
              <a:defRPr sz="2400">
                <a:solidFill>
                  <a:schemeClr val="tx1"/>
                </a:solidFill>
                <a:latin typeface="Arial"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Arial"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Arial"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Arial"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Arial" pitchFamily="34" charset="0"/>
                <a:cs typeface="Times New Roman" pitchFamily="18" charset="0"/>
              </a:defRPr>
            </a:lvl9pPr>
          </a:lstStyle>
          <a:p>
            <a:pPr algn="ctr" eaLnBrk="1" hangingPunct="1"/>
            <a:r>
              <a:rPr lang="en-US" altLang="en-US" dirty="0" err="1" smtClean="0">
                <a:solidFill>
                  <a:srgbClr val="000000"/>
                </a:solidFill>
              </a:rPr>
              <a:t>Aijalon</a:t>
            </a:r>
            <a:r>
              <a:rPr lang="en-US" altLang="en-US" dirty="0" smtClean="0">
                <a:solidFill>
                  <a:srgbClr val="000000"/>
                </a:solidFill>
              </a:rPr>
              <a:t> Valley from Lower Beth </a:t>
            </a:r>
            <a:r>
              <a:rPr lang="en-US" altLang="en-US" dirty="0" err="1" smtClean="0">
                <a:solidFill>
                  <a:srgbClr val="000000"/>
                </a:solidFill>
              </a:rPr>
              <a:t>Horon</a:t>
            </a:r>
            <a:endParaRPr lang="en-US" altLang="en-US" dirty="0" smtClean="0">
              <a:solidFill>
                <a:srgbClr val="000000"/>
              </a:solidFill>
            </a:endParaRPr>
          </a:p>
        </p:txBody>
      </p:sp>
    </p:spTree>
    <p:extLst>
      <p:ext uri="{BB962C8B-B14F-4D97-AF65-F5344CB8AC3E}">
        <p14:creationId xmlns:p14="http://schemas.microsoft.com/office/powerpoint/2010/main" val="38787594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hidden="1"/>
          <p:cNvSpPr>
            <a:spLocks noGrp="1" noChangeArrowheads="1"/>
          </p:cNvSpPr>
          <p:nvPr>
            <p:ph type="title"/>
          </p:nvPr>
        </p:nvSpPr>
        <p:spPr/>
        <p:txBody>
          <a:bodyPr/>
          <a:lstStyle/>
          <a:p>
            <a:pPr eaLnBrk="1" hangingPunct="1"/>
            <a:endParaRPr lang="en-US" smtClean="0"/>
          </a:p>
        </p:txBody>
      </p:sp>
      <p:pic>
        <p:nvPicPr>
          <p:cNvPr id="22530" name="Picture 3" descr="Aijalon Valley eastern end aerial"/>
          <p:cNvPicPr preferRelativeResize="0">
            <a:picLocks noChangeAspect="1" noChangeArrowheads="1"/>
          </p:cNvPicPr>
          <p:nvPr>
            <p:custDataLst>
              <p:tags r:id="rId1"/>
            </p:custDataLst>
          </p:nvPr>
        </p:nvPicPr>
        <p:blipFill>
          <a:blip r:embed="rId4"/>
          <a:srcRect/>
          <a:stretch>
            <a:fillRect/>
          </a:stretch>
        </p:blipFill>
        <p:spPr bwMode="auto">
          <a:xfrm>
            <a:off x="0" y="-1324"/>
            <a:ext cx="9144000" cy="5717647"/>
          </a:xfrm>
          <a:prstGeom prst="rect">
            <a:avLst/>
          </a:prstGeom>
          <a:noFill/>
          <a:ln w="9525">
            <a:noFill/>
            <a:miter lim="800000"/>
            <a:headEnd/>
            <a:tailEnd/>
          </a:ln>
        </p:spPr>
      </p:pic>
      <p:sp>
        <p:nvSpPr>
          <p:cNvPr id="5124" name="Text Box 4"/>
          <p:cNvSpPr txBox="1">
            <a:spLocks noChangeArrowheads="1"/>
          </p:cNvSpPr>
          <p:nvPr/>
        </p:nvSpPr>
        <p:spPr bwMode="auto">
          <a:xfrm>
            <a:off x="0" y="5334000"/>
            <a:ext cx="9144000" cy="381000"/>
          </a:xfrm>
          <a:prstGeom prst="rect">
            <a:avLst/>
          </a:prstGeom>
          <a:noFill/>
          <a:ln w="9525">
            <a:noFill/>
            <a:miter lim="800000"/>
            <a:headEnd/>
            <a:tailEnd/>
          </a:ln>
        </p:spPr>
        <p:txBody>
          <a:bodyPr/>
          <a:lstStyle/>
          <a:p>
            <a:pPr algn="ctr">
              <a:defRPr/>
            </a:pPr>
            <a:r>
              <a:rPr lang="en-US" sz="2200" dirty="0">
                <a:solidFill>
                  <a:srgbClr val="FFFFFF"/>
                </a:solidFill>
                <a:effectLst>
                  <a:glow rad="76200">
                    <a:srgbClr val="000000">
                      <a:alpha val="60000"/>
                    </a:srgbClr>
                  </a:glow>
                </a:effectLst>
                <a:latin typeface="Calibri" pitchFamily="34" charset="0"/>
                <a:cs typeface="Calibri" pitchFamily="34" charset="0"/>
              </a:rPr>
              <a:t>Aijalon Valley eastern end aerial</a:t>
            </a:r>
          </a:p>
        </p:txBody>
      </p:sp>
      <p:sp>
        <p:nvSpPr>
          <p:cNvPr id="5125" name="Line 5"/>
          <p:cNvSpPr>
            <a:spLocks noChangeShapeType="1"/>
          </p:cNvSpPr>
          <p:nvPr/>
        </p:nvSpPr>
        <p:spPr bwMode="auto">
          <a:xfrm flipH="1">
            <a:off x="7162800" y="5080000"/>
            <a:ext cx="152400" cy="571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5126" name="Text Box 6"/>
          <p:cNvSpPr txBox="1">
            <a:spLocks noChangeArrowheads="1"/>
          </p:cNvSpPr>
          <p:nvPr/>
        </p:nvSpPr>
        <p:spPr bwMode="auto">
          <a:xfrm>
            <a:off x="2094296" y="1254075"/>
            <a:ext cx="1878271" cy="400110"/>
          </a:xfrm>
          <a:prstGeom prst="rect">
            <a:avLst/>
          </a:prstGeom>
          <a:noFill/>
          <a:ln w="9525">
            <a:noFill/>
            <a:miter lim="800000"/>
            <a:headEnd/>
            <a:tailEnd/>
          </a:ln>
        </p:spPr>
        <p:txBody>
          <a:bodyPr wrap="none">
            <a:spAutoFit/>
          </a:bodyPr>
          <a:lstStyle/>
          <a:p>
            <a:pPr>
              <a:defRPr/>
            </a:pPr>
            <a:r>
              <a:rPr lang="en-US" sz="2000" dirty="0" err="1">
                <a:solidFill>
                  <a:srgbClr val="FFFFFF"/>
                </a:solidFill>
                <a:effectLst>
                  <a:glow rad="76200">
                    <a:srgbClr val="000000">
                      <a:alpha val="60000"/>
                    </a:srgbClr>
                  </a:glow>
                </a:effectLst>
                <a:latin typeface="Calibri" pitchFamily="34" charset="0"/>
                <a:cs typeface="Calibri" pitchFamily="34" charset="0"/>
              </a:rPr>
              <a:t>Yad</a:t>
            </a:r>
            <a:r>
              <a:rPr lang="en-US" sz="2000" dirty="0">
                <a:solidFill>
                  <a:srgbClr val="FFFFFF"/>
                </a:solidFill>
                <a:effectLst>
                  <a:glow rad="76200">
                    <a:srgbClr val="000000">
                      <a:alpha val="60000"/>
                    </a:srgbClr>
                  </a:glow>
                </a:effectLst>
                <a:latin typeface="Calibri" pitchFamily="34" charset="0"/>
                <a:cs typeface="Calibri" pitchFamily="34" charset="0"/>
              </a:rPr>
              <a:t> </a:t>
            </a:r>
            <a:r>
              <a:rPr lang="en-US" sz="2000" dirty="0" err="1">
                <a:solidFill>
                  <a:srgbClr val="FFFFFF"/>
                </a:solidFill>
                <a:effectLst>
                  <a:glow rad="76200">
                    <a:srgbClr val="000000">
                      <a:alpha val="60000"/>
                    </a:srgbClr>
                  </a:glow>
                </a:effectLst>
                <a:latin typeface="Calibri" pitchFamily="34" charset="0"/>
                <a:cs typeface="Calibri" pitchFamily="34" charset="0"/>
              </a:rPr>
              <a:t>HaShmonah</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5127" name="Text Box 7"/>
          <p:cNvSpPr txBox="1">
            <a:spLocks noChangeArrowheads="1"/>
          </p:cNvSpPr>
          <p:nvPr/>
        </p:nvSpPr>
        <p:spPr bwMode="auto">
          <a:xfrm>
            <a:off x="6780133" y="4508500"/>
            <a:ext cx="1174231" cy="707886"/>
          </a:xfrm>
          <a:prstGeom prst="rect">
            <a:avLst/>
          </a:prstGeom>
          <a:noFill/>
          <a:ln w="9525">
            <a:noFill/>
            <a:miter lim="800000"/>
            <a:headEnd/>
            <a:tailEnd/>
          </a:ln>
        </p:spPr>
        <p:txBody>
          <a:bodyPr wrap="none">
            <a:spAutoFit/>
          </a:bodyPr>
          <a:lstStyle/>
          <a:p>
            <a:pPr algn="ctr">
              <a:defRPr/>
            </a:pPr>
            <a:r>
              <a:rPr lang="en-US" sz="2000" dirty="0" err="1">
                <a:solidFill>
                  <a:srgbClr val="FFFFFF"/>
                </a:solidFill>
                <a:effectLst>
                  <a:glow rad="76200">
                    <a:srgbClr val="000000">
                      <a:alpha val="60000"/>
                    </a:srgbClr>
                  </a:glow>
                </a:effectLst>
                <a:latin typeface="Calibri" pitchFamily="34" charset="0"/>
                <a:cs typeface="Calibri" pitchFamily="34" charset="0"/>
              </a:rPr>
              <a:t>Aijalon</a:t>
            </a:r>
            <a:endParaRPr lang="en-US" sz="2000" dirty="0">
              <a:solidFill>
                <a:srgbClr val="FFFFFF"/>
              </a:solidFill>
              <a:effectLst>
                <a:glow rad="76200">
                  <a:srgbClr val="000000">
                    <a:alpha val="60000"/>
                  </a:srgbClr>
                </a:glow>
              </a:effectLst>
              <a:latin typeface="Calibri" pitchFamily="34" charset="0"/>
              <a:cs typeface="Calibri" pitchFamily="34" charset="0"/>
            </a:endParaRPr>
          </a:p>
          <a:p>
            <a:pPr algn="ctr">
              <a:defRPr/>
            </a:pPr>
            <a:r>
              <a:rPr lang="en-US" sz="2000" dirty="0">
                <a:solidFill>
                  <a:srgbClr val="FFFFFF"/>
                </a:solidFill>
                <a:effectLst>
                  <a:glow rad="76200">
                    <a:srgbClr val="000000">
                      <a:alpha val="60000"/>
                    </a:srgbClr>
                  </a:glow>
                </a:effectLst>
                <a:latin typeface="Calibri" pitchFamily="34" charset="0"/>
                <a:cs typeface="Calibri" pitchFamily="34" charset="0"/>
              </a:rPr>
              <a:t>(Tell </a:t>
            </a:r>
            <a:r>
              <a:rPr lang="en-US" sz="2000" dirty="0" err="1">
                <a:solidFill>
                  <a:srgbClr val="FFFFFF"/>
                </a:solidFill>
                <a:effectLst>
                  <a:glow rad="76200">
                    <a:srgbClr val="000000">
                      <a:alpha val="60000"/>
                    </a:srgbClr>
                  </a:glow>
                </a:effectLst>
                <a:latin typeface="Calibri" pitchFamily="34" charset="0"/>
                <a:cs typeface="Calibri" pitchFamily="34" charset="0"/>
              </a:rPr>
              <a:t>Yalo</a:t>
            </a:r>
            <a:r>
              <a:rPr lang="en-US" sz="2000" dirty="0">
                <a:solidFill>
                  <a:srgbClr val="FFFFFF"/>
                </a:solidFill>
                <a:effectLst>
                  <a:glow rad="76200">
                    <a:srgbClr val="000000">
                      <a:alpha val="60000"/>
                    </a:srgbClr>
                  </a:glow>
                </a:effectLst>
                <a:latin typeface="Calibri" pitchFamily="34" charset="0"/>
                <a:cs typeface="Calibri" pitchFamily="34" charset="0"/>
              </a:rPr>
              <a:t>)</a:t>
            </a:r>
          </a:p>
        </p:txBody>
      </p:sp>
      <p:sp>
        <p:nvSpPr>
          <p:cNvPr id="5128" name="Text Box 8"/>
          <p:cNvSpPr txBox="1">
            <a:spLocks noChangeArrowheads="1"/>
          </p:cNvSpPr>
          <p:nvPr/>
        </p:nvSpPr>
        <p:spPr bwMode="auto">
          <a:xfrm>
            <a:off x="381001" y="1143000"/>
            <a:ext cx="1613775" cy="400110"/>
          </a:xfrm>
          <a:prstGeom prst="rect">
            <a:avLst/>
          </a:prstGeom>
          <a:noFill/>
          <a:ln w="9525">
            <a:noFill/>
            <a:miter lim="800000"/>
            <a:headEnd/>
            <a:tailEnd/>
          </a:ln>
        </p:spPr>
        <p:txBody>
          <a:bodyPr wrap="none">
            <a:spAutoFit/>
          </a:bodyPr>
          <a:lstStyle/>
          <a:p>
            <a:pPr>
              <a:defRPr/>
            </a:pPr>
            <a:r>
              <a:rPr lang="en-US" sz="2000" dirty="0" err="1">
                <a:solidFill>
                  <a:srgbClr val="FFFFFF"/>
                </a:solidFill>
                <a:effectLst>
                  <a:glow rad="76200">
                    <a:srgbClr val="000000">
                      <a:alpha val="60000"/>
                    </a:srgbClr>
                  </a:glow>
                </a:effectLst>
                <a:latin typeface="Calibri" pitchFamily="34" charset="0"/>
                <a:cs typeface="Calibri" pitchFamily="34" charset="0"/>
              </a:rPr>
              <a:t>Kiriath</a:t>
            </a:r>
            <a:r>
              <a:rPr lang="en-US" sz="2000" dirty="0">
                <a:solidFill>
                  <a:srgbClr val="FFFFFF"/>
                </a:solidFill>
                <a:effectLst>
                  <a:glow rad="76200">
                    <a:srgbClr val="000000">
                      <a:alpha val="60000"/>
                    </a:srgbClr>
                  </a:glow>
                </a:effectLst>
                <a:latin typeface="Calibri" pitchFamily="34" charset="0"/>
                <a:cs typeface="Calibri" pitchFamily="34" charset="0"/>
              </a:rPr>
              <a:t> </a:t>
            </a:r>
            <a:r>
              <a:rPr lang="en-US" sz="2000" dirty="0" err="1">
                <a:solidFill>
                  <a:srgbClr val="FFFFFF"/>
                </a:solidFill>
                <a:effectLst>
                  <a:glow rad="76200">
                    <a:srgbClr val="000000">
                      <a:alpha val="60000"/>
                    </a:srgbClr>
                  </a:glow>
                </a:effectLst>
                <a:latin typeface="Calibri" pitchFamily="34" charset="0"/>
                <a:cs typeface="Calibri" pitchFamily="34" charset="0"/>
              </a:rPr>
              <a:t>Jearim</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5130" name="Line 10"/>
          <p:cNvSpPr>
            <a:spLocks noChangeShapeType="1"/>
          </p:cNvSpPr>
          <p:nvPr/>
        </p:nvSpPr>
        <p:spPr bwMode="auto">
          <a:xfrm flipV="1">
            <a:off x="1676400" y="929640"/>
            <a:ext cx="228600" cy="27686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5132" name="Text Box 12"/>
          <p:cNvSpPr txBox="1">
            <a:spLocks noChangeArrowheads="1"/>
          </p:cNvSpPr>
          <p:nvPr/>
        </p:nvSpPr>
        <p:spPr bwMode="auto">
          <a:xfrm rot="1621228">
            <a:off x="4233087" y="1702301"/>
            <a:ext cx="2924519" cy="400110"/>
          </a:xfrm>
          <a:prstGeom prst="rect">
            <a:avLst/>
          </a:prstGeom>
          <a:noFill/>
          <a:ln w="9525">
            <a:noFill/>
            <a:miter lim="800000"/>
            <a:headEnd/>
            <a:tailEnd/>
          </a:ln>
        </p:spPr>
        <p:txBody>
          <a:bodyPr wrap="none">
            <a:spAutoFit/>
          </a:bodyPr>
          <a:lstStyle/>
          <a:p>
            <a:pPr>
              <a:defRPr/>
            </a:pPr>
            <a:r>
              <a:rPr lang="en-US" sz="2000" dirty="0" err="1">
                <a:solidFill>
                  <a:srgbClr val="FFFFFF"/>
                </a:solidFill>
                <a:effectLst>
                  <a:glow rad="76200">
                    <a:srgbClr val="000000">
                      <a:alpha val="60000"/>
                    </a:srgbClr>
                  </a:glow>
                </a:effectLst>
                <a:latin typeface="Calibri" pitchFamily="34" charset="0"/>
                <a:cs typeface="Calibri" pitchFamily="34" charset="0"/>
              </a:rPr>
              <a:t>Kiriath</a:t>
            </a:r>
            <a:r>
              <a:rPr lang="en-US" sz="2000" dirty="0">
                <a:solidFill>
                  <a:srgbClr val="FFFFFF"/>
                </a:solidFill>
                <a:effectLst>
                  <a:glow rad="76200">
                    <a:srgbClr val="000000">
                      <a:alpha val="60000"/>
                    </a:srgbClr>
                  </a:glow>
                </a:effectLst>
                <a:latin typeface="Calibri" pitchFamily="34" charset="0"/>
                <a:cs typeface="Calibri" pitchFamily="34" charset="0"/>
              </a:rPr>
              <a:t> </a:t>
            </a:r>
            <a:r>
              <a:rPr lang="en-US" sz="2000" dirty="0" err="1">
                <a:solidFill>
                  <a:srgbClr val="FFFFFF"/>
                </a:solidFill>
                <a:effectLst>
                  <a:glow rad="76200">
                    <a:srgbClr val="000000">
                      <a:alpha val="60000"/>
                    </a:srgbClr>
                  </a:glow>
                </a:effectLst>
                <a:latin typeface="Calibri" pitchFamily="34" charset="0"/>
                <a:cs typeface="Calibri" pitchFamily="34" charset="0"/>
              </a:rPr>
              <a:t>Jearim</a:t>
            </a:r>
            <a:r>
              <a:rPr lang="en-US" sz="2000" dirty="0">
                <a:solidFill>
                  <a:srgbClr val="FFFFFF"/>
                </a:solidFill>
                <a:effectLst>
                  <a:glow rad="76200">
                    <a:srgbClr val="000000">
                      <a:alpha val="60000"/>
                    </a:srgbClr>
                  </a:glow>
                </a:effectLst>
                <a:latin typeface="Calibri" pitchFamily="34" charset="0"/>
                <a:cs typeface="Calibri" pitchFamily="34" charset="0"/>
              </a:rPr>
              <a:t> Ridge Route</a:t>
            </a:r>
          </a:p>
        </p:txBody>
      </p:sp>
      <p:sp>
        <p:nvSpPr>
          <p:cNvPr id="5134" name="Text Box 14"/>
          <p:cNvSpPr txBox="1">
            <a:spLocks noChangeArrowheads="1"/>
          </p:cNvSpPr>
          <p:nvPr/>
        </p:nvSpPr>
        <p:spPr bwMode="auto">
          <a:xfrm>
            <a:off x="9282" y="4299595"/>
            <a:ext cx="1656287" cy="707886"/>
          </a:xfrm>
          <a:prstGeom prst="rect">
            <a:avLst/>
          </a:prstGeom>
          <a:noFill/>
          <a:ln w="9525">
            <a:noFill/>
            <a:miter lim="800000"/>
            <a:headEnd/>
            <a:tailEnd/>
          </a:ln>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cs typeface="Calibri" pitchFamily="34" charset="0"/>
              </a:rPr>
              <a:t>to Beth </a:t>
            </a:r>
            <a:r>
              <a:rPr lang="en-US" sz="2000" dirty="0" err="1">
                <a:solidFill>
                  <a:srgbClr val="FFFFFF"/>
                </a:solidFill>
                <a:effectLst>
                  <a:glow rad="76200">
                    <a:srgbClr val="000000">
                      <a:alpha val="60000"/>
                    </a:srgbClr>
                  </a:glow>
                </a:effectLst>
                <a:latin typeface="Calibri" pitchFamily="34" charset="0"/>
                <a:cs typeface="Calibri" pitchFamily="34" charset="0"/>
              </a:rPr>
              <a:t>Horon</a:t>
            </a:r>
            <a:endParaRPr lang="en-US" sz="2000" dirty="0">
              <a:solidFill>
                <a:srgbClr val="FFFFFF"/>
              </a:solidFill>
              <a:effectLst>
                <a:glow rad="76200">
                  <a:srgbClr val="000000">
                    <a:alpha val="60000"/>
                  </a:srgbClr>
                </a:glow>
              </a:effectLst>
              <a:latin typeface="Calibri" pitchFamily="34" charset="0"/>
              <a:cs typeface="Calibri" pitchFamily="34" charset="0"/>
            </a:endParaRPr>
          </a:p>
          <a:p>
            <a:pPr algn="ctr">
              <a:defRPr/>
            </a:pPr>
            <a:r>
              <a:rPr lang="en-US" sz="2000" dirty="0">
                <a:solidFill>
                  <a:srgbClr val="FFFFFF"/>
                </a:solidFill>
                <a:effectLst>
                  <a:glow rad="76200">
                    <a:srgbClr val="000000">
                      <a:alpha val="60000"/>
                    </a:srgbClr>
                  </a:glow>
                </a:effectLst>
                <a:latin typeface="Calibri" pitchFamily="34" charset="0"/>
                <a:cs typeface="Calibri" pitchFamily="34" charset="0"/>
              </a:rPr>
              <a:t>Ridge Route</a:t>
            </a:r>
          </a:p>
        </p:txBody>
      </p:sp>
      <p:sp>
        <p:nvSpPr>
          <p:cNvPr id="5136" name="Text Box 16"/>
          <p:cNvSpPr txBox="1">
            <a:spLocks noChangeArrowheads="1"/>
          </p:cNvSpPr>
          <p:nvPr/>
        </p:nvSpPr>
        <p:spPr bwMode="auto">
          <a:xfrm rot="20767216">
            <a:off x="3779878" y="3630967"/>
            <a:ext cx="1768305" cy="400110"/>
          </a:xfrm>
          <a:prstGeom prst="rect">
            <a:avLst/>
          </a:prstGeom>
          <a:noFill/>
          <a:ln w="9525">
            <a:noFill/>
            <a:miter lim="800000"/>
            <a:headEnd/>
            <a:tailEnd/>
          </a:ln>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Diagonal Route</a:t>
            </a:r>
          </a:p>
        </p:txBody>
      </p:sp>
      <p:sp>
        <p:nvSpPr>
          <p:cNvPr id="17" name="Oval 16"/>
          <p:cNvSpPr/>
          <p:nvPr/>
        </p:nvSpPr>
        <p:spPr>
          <a:xfrm>
            <a:off x="2459736" y="990600"/>
            <a:ext cx="304800" cy="254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8" name="Freeform 17"/>
          <p:cNvSpPr/>
          <p:nvPr/>
        </p:nvSpPr>
        <p:spPr>
          <a:xfrm>
            <a:off x="1524000" y="724552"/>
            <a:ext cx="5969000" cy="2214358"/>
          </a:xfrm>
          <a:custGeom>
            <a:avLst/>
            <a:gdLst>
              <a:gd name="connsiteX0" fmla="*/ 5969000 w 5969000"/>
              <a:gd name="connsiteY0" fmla="*/ 2657230 h 2657230"/>
              <a:gd name="connsiteX1" fmla="*/ 5548923 w 5969000"/>
              <a:gd name="connsiteY1" fmla="*/ 2373923 h 2657230"/>
              <a:gd name="connsiteX2" fmla="*/ 4816231 w 5969000"/>
              <a:gd name="connsiteY2" fmla="*/ 2139461 h 2657230"/>
              <a:gd name="connsiteX3" fmla="*/ 3956538 w 5969000"/>
              <a:gd name="connsiteY3" fmla="*/ 1563076 h 2657230"/>
              <a:gd name="connsiteX4" fmla="*/ 3350846 w 5969000"/>
              <a:gd name="connsiteY4" fmla="*/ 1348153 h 2657230"/>
              <a:gd name="connsiteX5" fmla="*/ 2852615 w 5969000"/>
              <a:gd name="connsiteY5" fmla="*/ 1055076 h 2657230"/>
              <a:gd name="connsiteX6" fmla="*/ 2579077 w 5969000"/>
              <a:gd name="connsiteY6" fmla="*/ 762000 h 2657230"/>
              <a:gd name="connsiteX7" fmla="*/ 1934308 w 5969000"/>
              <a:gd name="connsiteY7" fmla="*/ 537307 h 2657230"/>
              <a:gd name="connsiteX8" fmla="*/ 1377462 w 5969000"/>
              <a:gd name="connsiteY8" fmla="*/ 381000 h 2657230"/>
              <a:gd name="connsiteX9" fmla="*/ 1143000 w 5969000"/>
              <a:gd name="connsiteY9" fmla="*/ 273538 h 2657230"/>
              <a:gd name="connsiteX10" fmla="*/ 840154 w 5969000"/>
              <a:gd name="connsiteY10" fmla="*/ 263769 h 2657230"/>
              <a:gd name="connsiteX11" fmla="*/ 693615 w 5969000"/>
              <a:gd name="connsiteY11" fmla="*/ 234461 h 2657230"/>
              <a:gd name="connsiteX12" fmla="*/ 498231 w 5969000"/>
              <a:gd name="connsiteY12" fmla="*/ 136769 h 2657230"/>
              <a:gd name="connsiteX13" fmla="*/ 263769 w 5969000"/>
              <a:gd name="connsiteY13" fmla="*/ 97692 h 2657230"/>
              <a:gd name="connsiteX14" fmla="*/ 0 w 5969000"/>
              <a:gd name="connsiteY14" fmla="*/ 0 h 26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69000" h="2657230">
                <a:moveTo>
                  <a:pt x="5969000" y="2657230"/>
                </a:moveTo>
                <a:cubicBezTo>
                  <a:pt x="5855025" y="2558724"/>
                  <a:pt x="5741051" y="2460218"/>
                  <a:pt x="5548923" y="2373923"/>
                </a:cubicBezTo>
                <a:cubicBezTo>
                  <a:pt x="5356795" y="2287628"/>
                  <a:pt x="5081628" y="2274602"/>
                  <a:pt x="4816231" y="2139461"/>
                </a:cubicBezTo>
                <a:cubicBezTo>
                  <a:pt x="4550834" y="2004320"/>
                  <a:pt x="4200769" y="1694961"/>
                  <a:pt x="3956538" y="1563076"/>
                </a:cubicBezTo>
                <a:cubicBezTo>
                  <a:pt x="3712307" y="1431191"/>
                  <a:pt x="3534833" y="1432820"/>
                  <a:pt x="3350846" y="1348153"/>
                </a:cubicBezTo>
                <a:cubicBezTo>
                  <a:pt x="3166859" y="1263486"/>
                  <a:pt x="2981243" y="1152768"/>
                  <a:pt x="2852615" y="1055076"/>
                </a:cubicBezTo>
                <a:cubicBezTo>
                  <a:pt x="2723987" y="957384"/>
                  <a:pt x="2732128" y="848295"/>
                  <a:pt x="2579077" y="762000"/>
                </a:cubicBezTo>
                <a:cubicBezTo>
                  <a:pt x="2426026" y="675705"/>
                  <a:pt x="2134577" y="600807"/>
                  <a:pt x="1934308" y="537307"/>
                </a:cubicBezTo>
                <a:cubicBezTo>
                  <a:pt x="1734039" y="473807"/>
                  <a:pt x="1509347" y="424961"/>
                  <a:pt x="1377462" y="381000"/>
                </a:cubicBezTo>
                <a:cubicBezTo>
                  <a:pt x="1245577" y="337039"/>
                  <a:pt x="1232551" y="293076"/>
                  <a:pt x="1143000" y="273538"/>
                </a:cubicBezTo>
                <a:cubicBezTo>
                  <a:pt x="1053449" y="254000"/>
                  <a:pt x="915051" y="270282"/>
                  <a:pt x="840154" y="263769"/>
                </a:cubicBezTo>
                <a:cubicBezTo>
                  <a:pt x="765257" y="257256"/>
                  <a:pt x="750602" y="255628"/>
                  <a:pt x="693615" y="234461"/>
                </a:cubicBezTo>
                <a:cubicBezTo>
                  <a:pt x="636628" y="213294"/>
                  <a:pt x="569872" y="159564"/>
                  <a:pt x="498231" y="136769"/>
                </a:cubicBezTo>
                <a:cubicBezTo>
                  <a:pt x="426590" y="113974"/>
                  <a:pt x="346808" y="120487"/>
                  <a:pt x="263769" y="97692"/>
                </a:cubicBezTo>
                <a:cubicBezTo>
                  <a:pt x="180731" y="74897"/>
                  <a:pt x="0" y="0"/>
                  <a:pt x="0" y="0"/>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19" name="Oval 18"/>
          <p:cNvSpPr/>
          <p:nvPr/>
        </p:nvSpPr>
        <p:spPr>
          <a:xfrm>
            <a:off x="228600" y="254000"/>
            <a:ext cx="1295400" cy="3175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20" name="Text Box 6"/>
          <p:cNvSpPr txBox="1">
            <a:spLocks noChangeArrowheads="1"/>
          </p:cNvSpPr>
          <p:nvPr/>
        </p:nvSpPr>
        <p:spPr bwMode="auto">
          <a:xfrm>
            <a:off x="1434246" y="0"/>
            <a:ext cx="1236236" cy="400110"/>
          </a:xfrm>
          <a:prstGeom prst="rect">
            <a:avLst/>
          </a:prstGeom>
          <a:noFill/>
          <a:ln w="9525">
            <a:noFill/>
            <a:miter lim="800000"/>
            <a:headEnd/>
            <a:tailEnd/>
          </a:ln>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Jerusalem</a:t>
            </a:r>
          </a:p>
        </p:txBody>
      </p:sp>
      <p:sp>
        <p:nvSpPr>
          <p:cNvPr id="22" name="Freeform 21"/>
          <p:cNvSpPr/>
          <p:nvPr/>
        </p:nvSpPr>
        <p:spPr>
          <a:xfrm>
            <a:off x="431292" y="3604482"/>
            <a:ext cx="8482086" cy="1607538"/>
          </a:xfrm>
          <a:custGeom>
            <a:avLst/>
            <a:gdLst>
              <a:gd name="connsiteX0" fmla="*/ 0 w 8482086"/>
              <a:gd name="connsiteY0" fmla="*/ 1929046 h 1929046"/>
              <a:gd name="connsiteX1" fmla="*/ 2408050 w 8482086"/>
              <a:gd name="connsiteY1" fmla="*/ 1066367 h 1929046"/>
              <a:gd name="connsiteX2" fmla="*/ 5175510 w 8482086"/>
              <a:gd name="connsiteY2" fmla="*/ 275578 h 1929046"/>
              <a:gd name="connsiteX3" fmla="*/ 8482086 w 8482086"/>
              <a:gd name="connsiteY3" fmla="*/ 0 h 1929046"/>
            </a:gdLst>
            <a:ahLst/>
            <a:cxnLst>
              <a:cxn ang="0">
                <a:pos x="connsiteX0" y="connsiteY0"/>
              </a:cxn>
              <a:cxn ang="0">
                <a:pos x="connsiteX1" y="connsiteY1"/>
              </a:cxn>
              <a:cxn ang="0">
                <a:pos x="connsiteX2" y="connsiteY2"/>
              </a:cxn>
              <a:cxn ang="0">
                <a:pos x="connsiteX3" y="connsiteY3"/>
              </a:cxn>
            </a:cxnLst>
            <a:rect l="l" t="t" r="r" b="b"/>
            <a:pathLst>
              <a:path w="8482086" h="1929046">
                <a:moveTo>
                  <a:pt x="0" y="1929046"/>
                </a:moveTo>
                <a:cubicBezTo>
                  <a:pt x="772732" y="1635495"/>
                  <a:pt x="1545465" y="1341945"/>
                  <a:pt x="2408050" y="1066367"/>
                </a:cubicBezTo>
                <a:cubicBezTo>
                  <a:pt x="3270635" y="790789"/>
                  <a:pt x="4163171" y="453306"/>
                  <a:pt x="5175510" y="275578"/>
                </a:cubicBezTo>
                <a:cubicBezTo>
                  <a:pt x="6187849" y="97850"/>
                  <a:pt x="8482086" y="0"/>
                  <a:pt x="8482086" y="0"/>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sp>
        <p:nvSpPr>
          <p:cNvPr id="21" name="Text Box 6"/>
          <p:cNvSpPr txBox="1">
            <a:spLocks noChangeArrowheads="1"/>
          </p:cNvSpPr>
          <p:nvPr/>
        </p:nvSpPr>
        <p:spPr bwMode="auto">
          <a:xfrm>
            <a:off x="7178040" y="3664595"/>
            <a:ext cx="1965960" cy="707886"/>
          </a:xfrm>
          <a:prstGeom prst="rect">
            <a:avLst/>
          </a:prstGeom>
          <a:noFill/>
          <a:ln w="9525">
            <a:noFill/>
            <a:miter lim="800000"/>
            <a:headEnd/>
            <a:tailEnd/>
          </a:ln>
        </p:spPr>
        <p:txBody>
          <a:bodyPr>
            <a:spAutoFit/>
          </a:bodyPr>
          <a:lstStyle/>
          <a:p>
            <a:pPr algn="ctr">
              <a:defRPr/>
            </a:pPr>
            <a:r>
              <a:rPr lang="en-US" sz="2000" dirty="0">
                <a:solidFill>
                  <a:srgbClr val="FFFFFF"/>
                </a:solidFill>
                <a:effectLst>
                  <a:glow rad="76200">
                    <a:srgbClr val="000000">
                      <a:alpha val="60000"/>
                    </a:srgbClr>
                  </a:glow>
                </a:effectLst>
                <a:latin typeface="Calibri" pitchFamily="34" charset="0"/>
                <a:cs typeface="Calibri" pitchFamily="34" charset="0"/>
              </a:rPr>
              <a:t>to Beth </a:t>
            </a:r>
            <a:r>
              <a:rPr lang="en-US" sz="2000" dirty="0" err="1">
                <a:solidFill>
                  <a:srgbClr val="FFFFFF"/>
                </a:solidFill>
                <a:effectLst>
                  <a:glow rad="76200">
                    <a:srgbClr val="000000">
                      <a:alpha val="60000"/>
                    </a:srgbClr>
                  </a:glow>
                </a:effectLst>
                <a:latin typeface="Calibri" pitchFamily="34" charset="0"/>
                <a:cs typeface="Calibri" pitchFamily="34" charset="0"/>
              </a:rPr>
              <a:t>Shemesh</a:t>
            </a:r>
            <a:r>
              <a:rPr lang="en-US" sz="2000" dirty="0">
                <a:solidFill>
                  <a:srgbClr val="FFFFFF"/>
                </a:solidFill>
                <a:effectLst>
                  <a:glow rad="76200">
                    <a:srgbClr val="000000">
                      <a:alpha val="60000"/>
                    </a:srgbClr>
                  </a:glow>
                </a:effectLst>
                <a:latin typeface="Calibri" pitchFamily="34" charset="0"/>
                <a:cs typeface="Calibri" pitchFamily="34" charset="0"/>
              </a:rPr>
              <a:t> and </a:t>
            </a:r>
            <a:r>
              <a:rPr lang="en-US" sz="2000" b="1" u="sng" dirty="0" err="1">
                <a:solidFill>
                  <a:srgbClr val="FFFF00"/>
                </a:solidFill>
                <a:effectLst>
                  <a:glow rad="76200">
                    <a:srgbClr val="000000">
                      <a:alpha val="60000"/>
                    </a:srgbClr>
                  </a:glow>
                </a:effectLst>
                <a:latin typeface="Calibri" pitchFamily="34" charset="0"/>
                <a:cs typeface="Calibri" pitchFamily="34" charset="0"/>
              </a:rPr>
              <a:t>Azekah</a:t>
            </a:r>
            <a:endParaRPr lang="en-US" sz="2000" b="1" u="sng" dirty="0">
              <a:solidFill>
                <a:srgbClr val="FFFF00"/>
              </a:solidFill>
              <a:effectLst>
                <a:glow rad="76200">
                  <a:srgbClr val="000000">
                    <a:alpha val="60000"/>
                  </a:srgbClr>
                </a:glow>
              </a:effectLst>
              <a:latin typeface="Calibri" pitchFamily="34" charset="0"/>
              <a:cs typeface="Calibri" pitchFamily="34" charset="0"/>
            </a:endParaRPr>
          </a:p>
        </p:txBody>
      </p:sp>
      <p:pic>
        <p:nvPicPr>
          <p:cNvPr id="23"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7454681" y="-54051"/>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7058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027" descr="Beth Horon ridge aerial from west"/>
          <p:cNvPicPr preferRelativeResize="0">
            <a:picLocks noChangeAspect="1" noChangeArrowheads="1"/>
          </p:cNvPicPr>
          <p:nvPr>
            <p:custDataLst>
              <p:tags r:id="rId1"/>
            </p:custDataLst>
          </p:nvPr>
        </p:nvPicPr>
        <p:blipFill>
          <a:blip r:embed="rId5" cstate="print"/>
          <a:srcRect/>
          <a:stretch>
            <a:fillRect/>
          </a:stretch>
        </p:blipFill>
        <p:spPr bwMode="auto">
          <a:xfrm>
            <a:off x="0" y="0"/>
            <a:ext cx="9144000" cy="5717646"/>
          </a:xfrm>
          <a:prstGeom prst="rect">
            <a:avLst/>
          </a:prstGeom>
          <a:noFill/>
          <a:ln w="9525">
            <a:noFill/>
            <a:miter lim="800000"/>
            <a:headEnd/>
            <a:tailEnd/>
          </a:ln>
        </p:spPr>
      </p:pic>
      <p:pic>
        <p:nvPicPr>
          <p:cNvPr id="21506" name="Picture 1039" descr="Beth Horon ridge aerial from west, tb q010703102"/>
          <p:cNvPicPr preferRelativeResize="0">
            <a:picLocks noChangeAspect="1" noChangeArrowheads="1"/>
          </p:cNvPicPr>
          <p:nvPr>
            <p:custDataLst>
              <p:tags r:id="rId2"/>
            </p:custDataLst>
          </p:nvPr>
        </p:nvPicPr>
        <p:blipFill>
          <a:blip r:embed="rId6" cstate="print"/>
          <a:srcRect/>
          <a:stretch>
            <a:fillRect/>
          </a:stretch>
        </p:blipFill>
        <p:spPr bwMode="auto">
          <a:xfrm>
            <a:off x="0" y="0"/>
            <a:ext cx="9144000" cy="5717646"/>
          </a:xfrm>
          <a:prstGeom prst="rect">
            <a:avLst/>
          </a:prstGeom>
          <a:noFill/>
          <a:ln w="9525">
            <a:noFill/>
            <a:miter lim="800000"/>
            <a:headEnd/>
            <a:tailEnd/>
          </a:ln>
        </p:spPr>
      </p:pic>
      <p:sp>
        <p:nvSpPr>
          <p:cNvPr id="21507" name="Rectangle 1026" hidden="1"/>
          <p:cNvSpPr>
            <a:spLocks noGrp="1" noChangeArrowheads="1"/>
          </p:cNvSpPr>
          <p:nvPr>
            <p:ph type="title"/>
          </p:nvPr>
        </p:nvSpPr>
        <p:spPr/>
        <p:txBody>
          <a:bodyPr/>
          <a:lstStyle/>
          <a:p>
            <a:pPr eaLnBrk="1" hangingPunct="1"/>
            <a:endParaRPr lang="en-US" dirty="0" smtClean="0">
              <a:solidFill>
                <a:schemeClr val="bg1"/>
              </a:solidFill>
              <a:ea typeface="ＭＳ Ｐゴシック" pitchFamily="34" charset="-128"/>
            </a:endParaRPr>
          </a:p>
        </p:txBody>
      </p:sp>
      <p:sp>
        <p:nvSpPr>
          <p:cNvPr id="17413" name="Text Box 1028"/>
          <p:cNvSpPr txBox="1">
            <a:spLocks noChangeArrowheads="1"/>
          </p:cNvSpPr>
          <p:nvPr/>
        </p:nvSpPr>
        <p:spPr bwMode="auto">
          <a:xfrm>
            <a:off x="0" y="5334000"/>
            <a:ext cx="9144000" cy="381000"/>
          </a:xfrm>
          <a:prstGeom prst="rect">
            <a:avLst/>
          </a:prstGeom>
          <a:noFill/>
          <a:ln w="9525">
            <a:noFill/>
            <a:miter lim="800000"/>
            <a:headEnd/>
            <a:tailEnd/>
          </a:ln>
        </p:spPr>
        <p:txBody>
          <a:bodyPr/>
          <a:lstStyle/>
          <a:p>
            <a:pPr algn="ctr">
              <a:defRPr/>
            </a:pPr>
            <a:r>
              <a:rPr lang="en-US" sz="2200" dirty="0">
                <a:solidFill>
                  <a:srgbClr val="FFFFFF"/>
                </a:solidFill>
                <a:effectLst>
                  <a:glow rad="76200">
                    <a:srgbClr val="000000">
                      <a:alpha val="60000"/>
                    </a:srgbClr>
                  </a:glow>
                </a:effectLst>
                <a:latin typeface="Calibri" pitchFamily="34" charset="0"/>
                <a:cs typeface="Calibri" pitchFamily="34" charset="0"/>
              </a:rPr>
              <a:t>Beth </a:t>
            </a:r>
            <a:r>
              <a:rPr lang="en-US" sz="2200" dirty="0" err="1">
                <a:solidFill>
                  <a:srgbClr val="FFFFFF"/>
                </a:solidFill>
                <a:effectLst>
                  <a:glow rad="76200">
                    <a:srgbClr val="000000">
                      <a:alpha val="60000"/>
                    </a:srgbClr>
                  </a:glow>
                </a:effectLst>
                <a:latin typeface="Calibri" pitchFamily="34" charset="0"/>
                <a:cs typeface="Calibri" pitchFamily="34" charset="0"/>
              </a:rPr>
              <a:t>Horon</a:t>
            </a:r>
            <a:r>
              <a:rPr lang="en-US" sz="2200" dirty="0">
                <a:solidFill>
                  <a:srgbClr val="FFFFFF"/>
                </a:solidFill>
                <a:effectLst>
                  <a:glow rad="76200">
                    <a:srgbClr val="000000">
                      <a:alpha val="60000"/>
                    </a:srgbClr>
                  </a:glow>
                </a:effectLst>
                <a:latin typeface="Calibri" pitchFamily="34" charset="0"/>
                <a:cs typeface="Calibri" pitchFamily="34" charset="0"/>
              </a:rPr>
              <a:t> ridge aerial from west</a:t>
            </a:r>
          </a:p>
        </p:txBody>
      </p:sp>
      <p:sp>
        <p:nvSpPr>
          <p:cNvPr id="17414" name="Line 1029"/>
          <p:cNvSpPr>
            <a:spLocks noChangeShapeType="1"/>
          </p:cNvSpPr>
          <p:nvPr/>
        </p:nvSpPr>
        <p:spPr bwMode="auto">
          <a:xfrm>
            <a:off x="2667000" y="1841500"/>
            <a:ext cx="228600" cy="825500"/>
          </a:xfrm>
          <a:prstGeom prst="line">
            <a:avLst/>
          </a:prstGeom>
          <a:noFill/>
          <a:ln w="22225" cap="flat" cmpd="sng" algn="ctr">
            <a:solidFill>
              <a:schemeClr val="bg1"/>
            </a:solidFill>
            <a:prstDash val="solid"/>
            <a:round/>
            <a:headEnd type="none" w="med" len="med"/>
            <a:tailEnd type="triangle" w="med" len="med"/>
          </a:ln>
          <a:effectLst>
            <a:glow rad="50800">
              <a:schemeClr val="tx1">
                <a:alpha val="60000"/>
              </a:schemeClr>
            </a:glow>
          </a:effectLst>
        </p:spPr>
        <p:txBody>
          <a:bodyPr/>
          <a:lstStyle/>
          <a:p>
            <a:pPr>
              <a:defRPr/>
            </a:pPr>
            <a:endParaRPr lang="en-US" sz="2400" dirty="0">
              <a:solidFill>
                <a:srgbClr val="000000"/>
              </a:solidFill>
              <a:latin typeface="Calibri" pitchFamily="34" charset="0"/>
            </a:endParaRPr>
          </a:p>
        </p:txBody>
      </p:sp>
      <p:sp>
        <p:nvSpPr>
          <p:cNvPr id="17415" name="Line 1030"/>
          <p:cNvSpPr>
            <a:spLocks noChangeShapeType="1"/>
          </p:cNvSpPr>
          <p:nvPr/>
        </p:nvSpPr>
        <p:spPr bwMode="auto">
          <a:xfrm>
            <a:off x="5029200" y="1714500"/>
            <a:ext cx="152400" cy="508000"/>
          </a:xfrm>
          <a:prstGeom prst="line">
            <a:avLst/>
          </a:prstGeom>
          <a:noFill/>
          <a:ln w="22225" cap="flat" cmpd="sng" algn="ctr">
            <a:solidFill>
              <a:schemeClr val="bg1"/>
            </a:solidFill>
            <a:prstDash val="solid"/>
            <a:round/>
            <a:headEnd type="none" w="med" len="med"/>
            <a:tailEnd type="triangle" w="med" len="med"/>
          </a:ln>
          <a:effectLst>
            <a:glow rad="50800">
              <a:schemeClr val="tx1">
                <a:alpha val="60000"/>
              </a:schemeClr>
            </a:glow>
          </a:effectLst>
        </p:spPr>
        <p:txBody>
          <a:bodyPr/>
          <a:lstStyle/>
          <a:p>
            <a:pPr>
              <a:defRPr/>
            </a:pPr>
            <a:endParaRPr lang="en-US" sz="2400" dirty="0">
              <a:solidFill>
                <a:srgbClr val="000000"/>
              </a:solidFill>
              <a:latin typeface="Calibri" pitchFamily="34" charset="0"/>
            </a:endParaRPr>
          </a:p>
        </p:txBody>
      </p:sp>
      <p:sp>
        <p:nvSpPr>
          <p:cNvPr id="17416" name="Line 1031"/>
          <p:cNvSpPr>
            <a:spLocks noChangeShapeType="1"/>
          </p:cNvSpPr>
          <p:nvPr/>
        </p:nvSpPr>
        <p:spPr bwMode="auto">
          <a:xfrm flipH="1">
            <a:off x="6781800" y="1079500"/>
            <a:ext cx="76200" cy="444500"/>
          </a:xfrm>
          <a:prstGeom prst="line">
            <a:avLst/>
          </a:prstGeom>
          <a:noFill/>
          <a:ln w="22225" cap="flat" cmpd="sng" algn="ctr">
            <a:solidFill>
              <a:schemeClr val="bg1"/>
            </a:solidFill>
            <a:prstDash val="solid"/>
            <a:round/>
            <a:headEnd type="none" w="med" len="med"/>
            <a:tailEnd type="triangle" w="med" len="med"/>
          </a:ln>
          <a:effectLst>
            <a:glow rad="50800">
              <a:schemeClr val="tx1">
                <a:alpha val="60000"/>
              </a:schemeClr>
            </a:glow>
          </a:effectLst>
        </p:spPr>
        <p:txBody>
          <a:bodyPr/>
          <a:lstStyle/>
          <a:p>
            <a:pPr>
              <a:defRPr/>
            </a:pPr>
            <a:endParaRPr lang="en-US" sz="2400" dirty="0">
              <a:solidFill>
                <a:srgbClr val="000000"/>
              </a:solidFill>
              <a:latin typeface="Calibri" pitchFamily="34" charset="0"/>
            </a:endParaRPr>
          </a:p>
        </p:txBody>
      </p:sp>
      <p:sp>
        <p:nvSpPr>
          <p:cNvPr id="17417" name="Text Box 1032"/>
          <p:cNvSpPr txBox="1">
            <a:spLocks noChangeArrowheads="1"/>
          </p:cNvSpPr>
          <p:nvPr/>
        </p:nvSpPr>
        <p:spPr bwMode="auto">
          <a:xfrm>
            <a:off x="6172214" y="762000"/>
            <a:ext cx="1411925" cy="400110"/>
          </a:xfrm>
          <a:prstGeom prst="rect">
            <a:avLst/>
          </a:prstGeom>
          <a:noFill/>
          <a:ln w="9525">
            <a:noFill/>
            <a:miter lim="800000"/>
            <a:headEnd/>
            <a:tailEnd/>
          </a:ln>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Transjordan</a:t>
            </a:r>
          </a:p>
        </p:txBody>
      </p:sp>
      <p:sp>
        <p:nvSpPr>
          <p:cNvPr id="17418" name="Text Box 1033"/>
          <p:cNvSpPr txBox="1">
            <a:spLocks noChangeArrowheads="1"/>
          </p:cNvSpPr>
          <p:nvPr/>
        </p:nvSpPr>
        <p:spPr bwMode="auto">
          <a:xfrm>
            <a:off x="4114801" y="1397000"/>
            <a:ext cx="2089996" cy="400110"/>
          </a:xfrm>
          <a:prstGeom prst="rect">
            <a:avLst/>
          </a:prstGeom>
          <a:noFill/>
          <a:ln w="9525">
            <a:noFill/>
            <a:miter lim="800000"/>
            <a:headEnd/>
            <a:tailEnd/>
          </a:ln>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Upper Beth </a:t>
            </a:r>
            <a:r>
              <a:rPr lang="en-US" sz="2000" dirty="0" err="1">
                <a:solidFill>
                  <a:srgbClr val="FFFFFF"/>
                </a:solidFill>
                <a:effectLst>
                  <a:glow rad="76200">
                    <a:srgbClr val="000000">
                      <a:alpha val="60000"/>
                    </a:srgbClr>
                  </a:glow>
                </a:effectLst>
                <a:latin typeface="Calibri" pitchFamily="34" charset="0"/>
                <a:cs typeface="Calibri" pitchFamily="34" charset="0"/>
              </a:rPr>
              <a:t>Horon</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17419" name="Text Box 1034"/>
          <p:cNvSpPr txBox="1">
            <a:spLocks noChangeArrowheads="1"/>
          </p:cNvSpPr>
          <p:nvPr/>
        </p:nvSpPr>
        <p:spPr bwMode="auto">
          <a:xfrm>
            <a:off x="1524009" y="1524000"/>
            <a:ext cx="2077107" cy="400110"/>
          </a:xfrm>
          <a:prstGeom prst="rect">
            <a:avLst/>
          </a:prstGeom>
          <a:noFill/>
          <a:ln w="9525">
            <a:noFill/>
            <a:miter lim="800000"/>
            <a:headEnd/>
            <a:tailEnd/>
          </a:ln>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Lower Beth </a:t>
            </a:r>
            <a:r>
              <a:rPr lang="en-US" sz="2000" dirty="0" err="1">
                <a:solidFill>
                  <a:srgbClr val="FFFFFF"/>
                </a:solidFill>
                <a:effectLst>
                  <a:glow rad="76200">
                    <a:srgbClr val="000000">
                      <a:alpha val="60000"/>
                    </a:srgbClr>
                  </a:glow>
                </a:effectLst>
                <a:latin typeface="Calibri" pitchFamily="34" charset="0"/>
                <a:cs typeface="Calibri" pitchFamily="34" charset="0"/>
              </a:rPr>
              <a:t>Horon</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17420" name="Line 1035"/>
          <p:cNvSpPr>
            <a:spLocks noChangeShapeType="1"/>
          </p:cNvSpPr>
          <p:nvPr/>
        </p:nvSpPr>
        <p:spPr bwMode="auto">
          <a:xfrm>
            <a:off x="8763000" y="1397000"/>
            <a:ext cx="304800" cy="381000"/>
          </a:xfrm>
          <a:prstGeom prst="line">
            <a:avLst/>
          </a:prstGeom>
          <a:noFill/>
          <a:ln w="22225" cap="flat" cmpd="sng" algn="ctr">
            <a:solidFill>
              <a:schemeClr val="bg1"/>
            </a:solidFill>
            <a:prstDash val="solid"/>
            <a:round/>
            <a:headEnd type="none" w="med" len="med"/>
            <a:tailEnd type="triangle" w="med" len="med"/>
          </a:ln>
          <a:effectLst>
            <a:glow rad="50800">
              <a:schemeClr val="tx1">
                <a:alpha val="60000"/>
              </a:schemeClr>
            </a:glow>
          </a:effectLst>
        </p:spPr>
        <p:txBody>
          <a:bodyPr/>
          <a:lstStyle/>
          <a:p>
            <a:pPr>
              <a:defRPr/>
            </a:pPr>
            <a:endParaRPr lang="en-US" sz="2400" dirty="0">
              <a:solidFill>
                <a:srgbClr val="000000"/>
              </a:solidFill>
              <a:latin typeface="Calibri" pitchFamily="34" charset="0"/>
            </a:endParaRPr>
          </a:p>
        </p:txBody>
      </p:sp>
      <p:sp>
        <p:nvSpPr>
          <p:cNvPr id="17421" name="Text Box 1036"/>
          <p:cNvSpPr txBox="1">
            <a:spLocks noChangeArrowheads="1"/>
          </p:cNvSpPr>
          <p:nvPr/>
        </p:nvSpPr>
        <p:spPr bwMode="auto">
          <a:xfrm>
            <a:off x="7467617" y="1079500"/>
            <a:ext cx="1691489" cy="400110"/>
          </a:xfrm>
          <a:prstGeom prst="rect">
            <a:avLst/>
          </a:prstGeom>
          <a:noFill/>
          <a:ln w="9525">
            <a:noFill/>
            <a:miter lim="800000"/>
            <a:headEnd/>
            <a:tailEnd/>
          </a:ln>
        </p:spPr>
        <p:txBody>
          <a:bodyPr wrap="none">
            <a:spAutoFit/>
          </a:bodyPr>
          <a:lstStyle/>
          <a:p>
            <a:pPr>
              <a:defRPr/>
            </a:pPr>
            <a:r>
              <a:rPr lang="en-US" sz="2000" dirty="0" err="1">
                <a:solidFill>
                  <a:srgbClr val="FFFFFF"/>
                </a:solidFill>
                <a:effectLst>
                  <a:glow rad="76200">
                    <a:srgbClr val="000000">
                      <a:alpha val="60000"/>
                    </a:srgbClr>
                  </a:glow>
                </a:effectLst>
                <a:latin typeface="Calibri" pitchFamily="34" charset="0"/>
                <a:cs typeface="Calibri" pitchFamily="34" charset="0"/>
              </a:rPr>
              <a:t>Gibeah</a:t>
            </a:r>
            <a:r>
              <a:rPr lang="en-US" sz="2000" dirty="0">
                <a:solidFill>
                  <a:srgbClr val="FFFFFF"/>
                </a:solidFill>
                <a:effectLst>
                  <a:glow rad="76200">
                    <a:srgbClr val="000000">
                      <a:alpha val="60000"/>
                    </a:srgbClr>
                  </a:glow>
                </a:effectLst>
                <a:latin typeface="Calibri" pitchFamily="34" charset="0"/>
                <a:cs typeface="Calibri" pitchFamily="34" charset="0"/>
              </a:rPr>
              <a:t> of Saul</a:t>
            </a:r>
          </a:p>
        </p:txBody>
      </p:sp>
      <p:sp>
        <p:nvSpPr>
          <p:cNvPr id="17423" name="Text Box 1038"/>
          <p:cNvSpPr txBox="1">
            <a:spLocks noChangeArrowheads="1"/>
          </p:cNvSpPr>
          <p:nvPr/>
        </p:nvSpPr>
        <p:spPr bwMode="auto">
          <a:xfrm>
            <a:off x="3352326" y="4635500"/>
            <a:ext cx="906017" cy="707886"/>
          </a:xfrm>
          <a:prstGeom prst="rect">
            <a:avLst/>
          </a:prstGeom>
          <a:noFill/>
          <a:ln w="9525">
            <a:noFill/>
            <a:miter lim="800000"/>
            <a:headEnd/>
            <a:tailEnd/>
          </a:ln>
        </p:spPr>
        <p:txBody>
          <a:bodyPr wrap="none">
            <a:spAutoFit/>
          </a:bodyPr>
          <a:lstStyle/>
          <a:p>
            <a:pPr algn="ctr">
              <a:defRPr/>
            </a:pPr>
            <a:r>
              <a:rPr lang="en-US" sz="2000" dirty="0" err="1">
                <a:solidFill>
                  <a:srgbClr val="FFFFFF"/>
                </a:solidFill>
                <a:effectLst>
                  <a:glow rad="76200">
                    <a:srgbClr val="000000">
                      <a:alpha val="60000"/>
                    </a:srgbClr>
                  </a:glow>
                </a:effectLst>
                <a:latin typeface="Calibri" pitchFamily="34" charset="0"/>
                <a:cs typeface="Calibri" pitchFamily="34" charset="0"/>
              </a:rPr>
              <a:t>Aijalon</a:t>
            </a:r>
            <a:endParaRPr lang="en-US" sz="2000" dirty="0">
              <a:solidFill>
                <a:srgbClr val="FFFFFF"/>
              </a:solidFill>
              <a:effectLst>
                <a:glow rad="76200">
                  <a:srgbClr val="000000">
                    <a:alpha val="60000"/>
                  </a:srgbClr>
                </a:glow>
              </a:effectLst>
              <a:latin typeface="Calibri" pitchFamily="34" charset="0"/>
              <a:cs typeface="Calibri" pitchFamily="34" charset="0"/>
            </a:endParaRPr>
          </a:p>
          <a:p>
            <a:pPr algn="ctr">
              <a:defRPr/>
            </a:pPr>
            <a:r>
              <a:rPr lang="en-US" sz="2000" dirty="0">
                <a:solidFill>
                  <a:srgbClr val="FFFFFF"/>
                </a:solidFill>
                <a:effectLst>
                  <a:glow rad="76200">
                    <a:srgbClr val="000000">
                      <a:alpha val="60000"/>
                    </a:srgbClr>
                  </a:glow>
                </a:effectLst>
                <a:latin typeface="Calibri" pitchFamily="34" charset="0"/>
                <a:cs typeface="Calibri" pitchFamily="34" charset="0"/>
              </a:rPr>
              <a:t>Valley</a:t>
            </a:r>
          </a:p>
        </p:txBody>
      </p:sp>
      <p:pic>
        <p:nvPicPr>
          <p:cNvPr id="15" name="Picture 2" descr="O:\Bible Maps\Waldron Bible Maps\JPEG Folder\~Blank JPEG\Palestine 3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426537" y="-62001"/>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651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hidden="1"/>
          <p:cNvSpPr>
            <a:spLocks noGrp="1" noChangeArrowheads="1"/>
          </p:cNvSpPr>
          <p:nvPr>
            <p:ph type="title"/>
          </p:nvPr>
        </p:nvSpPr>
        <p:spPr/>
        <p:txBody>
          <a:bodyPr/>
          <a:lstStyle/>
          <a:p>
            <a:pPr eaLnBrk="1" hangingPunct="1"/>
            <a:endParaRPr lang="en-US" smtClean="0"/>
          </a:p>
        </p:txBody>
      </p:sp>
      <p:pic>
        <p:nvPicPr>
          <p:cNvPr id="30722" name="Picture 3" descr="Aijalon Valley, eastern end, from s panorama"/>
          <p:cNvPicPr preferRelativeResize="0">
            <a:picLocks noChangeAspect="1" noChangeArrowheads="1"/>
          </p:cNvPicPr>
          <p:nvPr>
            <p:custDataLst>
              <p:tags r:id="rId1"/>
            </p:custDataLst>
          </p:nvPr>
        </p:nvPicPr>
        <p:blipFill>
          <a:blip r:embed="rId4"/>
          <a:srcRect/>
          <a:stretch>
            <a:fillRect/>
          </a:stretch>
        </p:blipFill>
        <p:spPr bwMode="auto">
          <a:xfrm>
            <a:off x="-1447800" y="562259"/>
            <a:ext cx="12036425" cy="4590521"/>
          </a:xfrm>
          <a:prstGeom prst="rect">
            <a:avLst/>
          </a:prstGeom>
          <a:noFill/>
          <a:ln w="9525">
            <a:noFill/>
            <a:miter lim="800000"/>
            <a:headEnd/>
            <a:tailEnd/>
          </a:ln>
        </p:spPr>
      </p:pic>
      <p:sp>
        <p:nvSpPr>
          <p:cNvPr id="30723" name="Text Box 4"/>
          <p:cNvSpPr txBox="1">
            <a:spLocks noChangeArrowheads="1"/>
          </p:cNvSpPr>
          <p:nvPr/>
        </p:nvSpPr>
        <p:spPr bwMode="auto">
          <a:xfrm>
            <a:off x="0" y="5143500"/>
            <a:ext cx="9144000" cy="381000"/>
          </a:xfrm>
          <a:prstGeom prst="rect">
            <a:avLst/>
          </a:prstGeom>
          <a:noFill/>
          <a:ln w="9525">
            <a:noFill/>
            <a:miter lim="800000"/>
            <a:headEnd/>
            <a:tailEnd/>
          </a:ln>
        </p:spPr>
        <p:txBody>
          <a:bodyPr/>
          <a:lstStyle/>
          <a:p>
            <a:pPr algn="ctr"/>
            <a:r>
              <a:rPr lang="en-US" sz="2200">
                <a:solidFill>
                  <a:srgbClr val="000000"/>
                </a:solidFill>
                <a:latin typeface="Calibri" pitchFamily="34" charset="0"/>
              </a:rPr>
              <a:t>Aijalon Valley eastern end from south panorama</a:t>
            </a:r>
          </a:p>
        </p:txBody>
      </p:sp>
      <p:sp>
        <p:nvSpPr>
          <p:cNvPr id="6" name="Text Box 16"/>
          <p:cNvSpPr txBox="1">
            <a:spLocks noChangeArrowheads="1"/>
          </p:cNvSpPr>
          <p:nvPr/>
        </p:nvSpPr>
        <p:spPr bwMode="auto">
          <a:xfrm>
            <a:off x="5789165" y="2540000"/>
            <a:ext cx="1953292" cy="400110"/>
          </a:xfrm>
          <a:prstGeom prst="rect">
            <a:avLst/>
          </a:prstGeom>
          <a:noFill/>
          <a:ln w="9525">
            <a:noFill/>
            <a:miter lim="800000"/>
            <a:headEnd/>
            <a:tailEnd/>
          </a:ln>
          <a:effectLst/>
        </p:spPr>
        <p:txBody>
          <a:bodyPr wrap="none">
            <a:spAutoFit/>
          </a:bodyPr>
          <a:lstStyle/>
          <a:p>
            <a:pPr algn="ctr">
              <a:defRPr/>
            </a:pPr>
            <a:r>
              <a:rPr lang="en-US" sz="2000" dirty="0" err="1">
                <a:solidFill>
                  <a:srgbClr val="FFFFFF"/>
                </a:solidFill>
                <a:effectLst>
                  <a:glow rad="76200">
                    <a:srgbClr val="000000">
                      <a:alpha val="60000"/>
                    </a:srgbClr>
                  </a:glow>
                </a:effectLst>
                <a:latin typeface="Calibri" pitchFamily="34" charset="0"/>
                <a:cs typeface="Calibri" pitchFamily="34" charset="0"/>
              </a:rPr>
              <a:t>Aijalon</a:t>
            </a:r>
            <a:r>
              <a:rPr lang="en-US" sz="2000" dirty="0">
                <a:solidFill>
                  <a:srgbClr val="FFFFFF"/>
                </a:solidFill>
                <a:effectLst>
                  <a:glow rad="76200">
                    <a:srgbClr val="000000">
                      <a:alpha val="60000"/>
                    </a:srgbClr>
                  </a:glow>
                </a:effectLst>
                <a:latin typeface="Calibri" pitchFamily="34" charset="0"/>
                <a:cs typeface="Calibri" pitchFamily="34" charset="0"/>
              </a:rPr>
              <a:t> (Tell </a:t>
            </a:r>
            <a:r>
              <a:rPr lang="en-US" sz="2000" dirty="0" err="1">
                <a:solidFill>
                  <a:srgbClr val="FFFFFF"/>
                </a:solidFill>
                <a:effectLst>
                  <a:glow rad="76200">
                    <a:srgbClr val="000000">
                      <a:alpha val="60000"/>
                    </a:srgbClr>
                  </a:glow>
                </a:effectLst>
                <a:latin typeface="Calibri" pitchFamily="34" charset="0"/>
                <a:cs typeface="Calibri" pitchFamily="34" charset="0"/>
              </a:rPr>
              <a:t>Yalo</a:t>
            </a:r>
            <a:r>
              <a:rPr lang="en-US" sz="2000" dirty="0">
                <a:solidFill>
                  <a:srgbClr val="FFFFFF"/>
                </a:solidFill>
                <a:effectLst>
                  <a:glow rad="76200">
                    <a:srgbClr val="000000">
                      <a:alpha val="60000"/>
                    </a:srgbClr>
                  </a:glow>
                </a:effectLst>
                <a:latin typeface="Calibri" pitchFamily="34" charset="0"/>
                <a:cs typeface="Calibri" pitchFamily="34" charset="0"/>
              </a:rPr>
              <a:t>)</a:t>
            </a:r>
          </a:p>
        </p:txBody>
      </p:sp>
      <p:sp>
        <p:nvSpPr>
          <p:cNvPr id="7" name="Oval 6"/>
          <p:cNvSpPr/>
          <p:nvPr/>
        </p:nvSpPr>
        <p:spPr>
          <a:xfrm>
            <a:off x="4800600" y="2857500"/>
            <a:ext cx="3657600" cy="8255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pic>
        <p:nvPicPr>
          <p:cNvPr id="8"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728472" y="346610"/>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23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3"/>
          <p:cNvGrpSpPr>
            <a:grpSpLocks noGrp="1" noUngrp="1" noChangeAspect="1"/>
          </p:cNvGrpSpPr>
          <p:nvPr/>
        </p:nvGrpSpPr>
        <p:grpSpPr bwMode="auto">
          <a:xfrm>
            <a:off x="0" y="244"/>
            <a:ext cx="9144000" cy="5470261"/>
            <a:chOff x="685800" y="828675"/>
            <a:chExt cx="7772400" cy="5580063"/>
          </a:xfrm>
        </p:grpSpPr>
        <p:pic>
          <p:nvPicPr>
            <p:cNvPr id="163842" name="Picture 1" descr="Makkedah, Kh el-Qom, from south, tb030407770"/>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163843"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algn="ctr">
                <a:lnSpc>
                  <a:spcPct val="90000"/>
                </a:lnSpc>
              </a:pPr>
              <a:r>
                <a:rPr lang="en-US" sz="2200">
                  <a:solidFill>
                    <a:srgbClr val="000000"/>
                  </a:solidFill>
                  <a:latin typeface="Calibri" pitchFamily="34" charset="0"/>
                </a:rPr>
                <a:t>Makkedah, Khirbet el-Qom, from south</a:t>
              </a:r>
            </a:p>
          </p:txBody>
        </p:sp>
      </p:grpSp>
      <p:sp>
        <p:nvSpPr>
          <p:cNvPr id="5" name="TextBox 4"/>
          <p:cNvSpPr txBox="1"/>
          <p:nvPr/>
        </p:nvSpPr>
        <p:spPr>
          <a:xfrm>
            <a:off x="691120" y="148865"/>
            <a:ext cx="8048847" cy="1323439"/>
          </a:xfrm>
          <a:prstGeom prst="rect">
            <a:avLst/>
          </a:prstGeom>
          <a:solidFill>
            <a:schemeClr val="bg1"/>
          </a:solidFill>
        </p:spPr>
        <p:txBody>
          <a:bodyPr wrap="square" rtlCol="0">
            <a:spAutoFit/>
          </a:bodyPr>
          <a:lstStyle/>
          <a:p>
            <a:r>
              <a:rPr lang="en-US" sz="2000" dirty="0" smtClean="0"/>
              <a:t>Joshua 10</a:t>
            </a:r>
          </a:p>
          <a:p>
            <a:r>
              <a:rPr lang="en-US" sz="2000" baseline="30000" dirty="0"/>
              <a:t>17</a:t>
            </a:r>
            <a:r>
              <a:rPr lang="en-US" sz="2000" dirty="0"/>
              <a:t>And it was told to Joshua, “The five kings have been found, hidden in the cave at </a:t>
            </a:r>
            <a:r>
              <a:rPr lang="en-US" sz="2000" dirty="0" err="1"/>
              <a:t>Makkedah</a:t>
            </a:r>
            <a:r>
              <a:rPr lang="en-US" sz="2000" dirty="0"/>
              <a:t>.”  </a:t>
            </a:r>
            <a:r>
              <a:rPr lang="en-US" sz="2000" baseline="30000" dirty="0" smtClean="0"/>
              <a:t>18</a:t>
            </a:r>
            <a:r>
              <a:rPr lang="en-US" sz="2000" dirty="0" smtClean="0"/>
              <a:t>And </a:t>
            </a:r>
            <a:r>
              <a:rPr lang="en-US" sz="2000" dirty="0"/>
              <a:t>Joshua said, “Roll large stones against the mouth of the cave and set men by it to guard them,  </a:t>
            </a:r>
          </a:p>
        </p:txBody>
      </p:sp>
      <p:pic>
        <p:nvPicPr>
          <p:cNvPr id="6"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8163" y="3539761"/>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9704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hua_Sun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60499" y="138225"/>
            <a:ext cx="6246629" cy="2585323"/>
          </a:xfrm>
          <a:prstGeom prst="rect">
            <a:avLst/>
          </a:prstGeom>
          <a:solidFill>
            <a:schemeClr val="bg1">
              <a:alpha val="71000"/>
            </a:schemeClr>
          </a:solidFill>
        </p:spPr>
        <p:txBody>
          <a:bodyPr wrap="square" rtlCol="0">
            <a:spAutoFit/>
          </a:bodyPr>
          <a:lstStyle/>
          <a:p>
            <a:r>
              <a:rPr lang="en-US" dirty="0" smtClean="0"/>
              <a:t>Joshua 10</a:t>
            </a:r>
          </a:p>
          <a:p>
            <a:r>
              <a:rPr lang="en-US" baseline="30000" dirty="0"/>
              <a:t>24</a:t>
            </a:r>
            <a:r>
              <a:rPr lang="en-US" dirty="0"/>
              <a:t>And when they brought those kings out to Joshua, Joshua summoned all the men of Israel and said to the chiefs of the men of war who had gone with him, “Come near; put your feet on the necks of these kings.” Then they came near and put their feet on their necks.  </a:t>
            </a:r>
            <a:br>
              <a:rPr lang="en-US" dirty="0"/>
            </a:br>
            <a:r>
              <a:rPr lang="en-US" baseline="30000" dirty="0"/>
              <a:t>25</a:t>
            </a:r>
            <a:r>
              <a:rPr lang="en-US" dirty="0"/>
              <a:t>And Joshua said to them, “Do not be afraid or dismayed; </a:t>
            </a:r>
            <a:r>
              <a:rPr lang="en-US" b="1" u="sng" dirty="0"/>
              <a:t>be strong and courageous.</a:t>
            </a:r>
            <a:r>
              <a:rPr lang="en-US" dirty="0"/>
              <a:t> For thus the Lord will do to all your enemies against whom you fight.”  </a:t>
            </a:r>
          </a:p>
        </p:txBody>
      </p:sp>
      <p:pic>
        <p:nvPicPr>
          <p:cNvPr id="5" name="Picture 9" descr="K:\Egypt-2009\Card-2\Jan 21\Jan 19\King Tut Chair clean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860" y="-109693"/>
            <a:ext cx="3708991" cy="59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4293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492" y="153286"/>
            <a:ext cx="4752774" cy="952500"/>
          </a:xfrm>
        </p:spPr>
        <p:txBody>
          <a:bodyPr/>
          <a:lstStyle/>
          <a:p>
            <a:r>
              <a:rPr lang="en-US" dirty="0" smtClean="0"/>
              <a:t>Joshua 10</a:t>
            </a:r>
            <a:endParaRPr lang="en-US" dirty="0"/>
          </a:p>
        </p:txBody>
      </p:sp>
      <p:sp>
        <p:nvSpPr>
          <p:cNvPr id="3" name="Slide Number Placeholder 2"/>
          <p:cNvSpPr>
            <a:spLocks noGrp="1"/>
          </p:cNvSpPr>
          <p:nvPr>
            <p:ph type="sldNum" sz="quarter" idx="10"/>
          </p:nvPr>
        </p:nvSpPr>
        <p:spPr/>
        <p:txBody>
          <a:bodyPr/>
          <a:lstStyle/>
          <a:p>
            <a:pPr>
              <a:defRPr/>
            </a:pPr>
            <a:fld id="{C51D9FE5-FD24-4B15-A488-447D731D6896}" type="slidenum">
              <a:rPr lang="en-US" smtClean="0"/>
              <a:pPr>
                <a:defRPr/>
              </a:pPr>
              <a:t>39</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577" y="1920782"/>
            <a:ext cx="1451839"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881998" y="1105786"/>
            <a:ext cx="3817089" cy="3970318"/>
          </a:xfrm>
          <a:prstGeom prst="rect">
            <a:avLst/>
          </a:prstGeom>
          <a:noFill/>
        </p:spPr>
        <p:txBody>
          <a:bodyPr wrap="square" rtlCol="0">
            <a:spAutoFit/>
          </a:bodyPr>
          <a:lstStyle/>
          <a:p>
            <a:r>
              <a:rPr lang="en-US" baseline="30000" dirty="0"/>
              <a:t>26</a:t>
            </a:r>
            <a:r>
              <a:rPr lang="en-US" dirty="0"/>
              <a:t>And afterward Joshua struck them and put them to death, and he hanged them on five trees. And they hung on the trees until evening.  </a:t>
            </a:r>
            <a:endParaRPr lang="en-US" dirty="0" smtClean="0"/>
          </a:p>
          <a:p>
            <a:r>
              <a:rPr lang="en-US" dirty="0"/>
              <a:t/>
            </a:r>
            <a:br>
              <a:rPr lang="en-US" dirty="0"/>
            </a:br>
            <a:r>
              <a:rPr lang="en-US" baseline="30000" dirty="0"/>
              <a:t>27</a:t>
            </a:r>
            <a:r>
              <a:rPr lang="en-US" dirty="0"/>
              <a:t>But at the time of the going down of the sun, Joshua commanded, and they took them down from the trees and threw them into the cave where they had hidden themselves, and they set large stones against the mouth of the cave, which remain to this very day. </a:t>
            </a:r>
          </a:p>
        </p:txBody>
      </p:sp>
      <p:sp>
        <p:nvSpPr>
          <p:cNvPr id="8" name="TextBox 7"/>
          <p:cNvSpPr txBox="1"/>
          <p:nvPr/>
        </p:nvSpPr>
        <p:spPr>
          <a:xfrm>
            <a:off x="5794744" y="838079"/>
            <a:ext cx="3349256" cy="4247317"/>
          </a:xfrm>
          <a:prstGeom prst="rect">
            <a:avLst/>
          </a:prstGeom>
          <a:noFill/>
        </p:spPr>
        <p:txBody>
          <a:bodyPr wrap="square" rtlCol="0">
            <a:spAutoFit/>
          </a:bodyPr>
          <a:lstStyle/>
          <a:p>
            <a:r>
              <a:rPr lang="en-US" b="1" dirty="0"/>
              <a:t>Deuteronomy </a:t>
            </a:r>
            <a:r>
              <a:rPr lang="en-US" b="1" dirty="0" smtClean="0"/>
              <a:t>21:22-23 (</a:t>
            </a:r>
            <a:r>
              <a:rPr lang="en-US" b="1" dirty="0"/>
              <a:t>ESV)</a:t>
            </a:r>
          </a:p>
          <a:p>
            <a:r>
              <a:rPr lang="en-US" b="1" dirty="0"/>
              <a:t>A Man Hanged on a Tree Is Cursed</a:t>
            </a:r>
          </a:p>
          <a:p>
            <a:r>
              <a:rPr lang="en-US" baseline="30000" dirty="0"/>
              <a:t>22 </a:t>
            </a:r>
            <a:r>
              <a:rPr lang="en-US" dirty="0"/>
              <a:t>“And if a man has committed a crime punishable by death and he is put to death, and you hang him on a tree, </a:t>
            </a:r>
            <a:r>
              <a:rPr lang="en-US" baseline="30000" dirty="0"/>
              <a:t>23 </a:t>
            </a:r>
            <a:r>
              <a:rPr lang="en-US" dirty="0"/>
              <a:t>his body shall not remain all night on the tree, but you shall bury him the same day, for a hanged man is cursed by God. You shall not defile your land that the </a:t>
            </a:r>
            <a:r>
              <a:rPr lang="en-US" cap="small" dirty="0"/>
              <a:t>Lord</a:t>
            </a:r>
            <a:r>
              <a:rPr lang="en-US" dirty="0"/>
              <a:t> your God is giving you for an inheritance.</a:t>
            </a:r>
          </a:p>
          <a:p>
            <a:endParaRPr lang="en-US" dirty="0"/>
          </a:p>
        </p:txBody>
      </p:sp>
    </p:spTree>
    <p:extLst>
      <p:ext uri="{BB962C8B-B14F-4D97-AF65-F5344CB8AC3E}">
        <p14:creationId xmlns:p14="http://schemas.microsoft.com/office/powerpoint/2010/main" val="3593704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926" y="228865"/>
            <a:ext cx="8466083" cy="952500"/>
          </a:xfrm>
        </p:spPr>
        <p:txBody>
          <a:bodyPr/>
          <a:lstStyle/>
          <a:p>
            <a:r>
              <a:rPr lang="en-US" b="1" dirty="0"/>
              <a:t>The </a:t>
            </a:r>
            <a:r>
              <a:rPr lang="en-US" b="1" dirty="0" err="1"/>
              <a:t>Gibeonite</a:t>
            </a:r>
            <a:r>
              <a:rPr lang="en-US" b="1" dirty="0"/>
              <a:t> </a:t>
            </a:r>
            <a:r>
              <a:rPr lang="en-US" b="1" dirty="0" smtClean="0"/>
              <a:t>Deception – Josh 9</a:t>
            </a:r>
            <a:endParaRPr lang="en-US" dirty="0"/>
          </a:p>
        </p:txBody>
      </p:sp>
      <p:sp>
        <p:nvSpPr>
          <p:cNvPr id="3" name="Slide Number Placeholder 2"/>
          <p:cNvSpPr>
            <a:spLocks noGrp="1"/>
          </p:cNvSpPr>
          <p:nvPr>
            <p:ph type="sldNum" sz="quarter" idx="10"/>
          </p:nvPr>
        </p:nvSpPr>
        <p:spPr/>
        <p:txBody>
          <a:bodyPr/>
          <a:lstStyle/>
          <a:p>
            <a:pPr>
              <a:defRPr/>
            </a:pPr>
            <a:fld id="{C51D9FE5-FD24-4B15-A488-447D731D6896}" type="slidenum">
              <a:rPr lang="en-US" smtClean="0"/>
              <a:pPr>
                <a:defRPr/>
              </a:pPr>
              <a:t>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46" y="1690284"/>
            <a:ext cx="1855034" cy="3551771"/>
          </a:xfrm>
          <a:prstGeom prst="rect">
            <a:avLst/>
          </a:prstGeom>
        </p:spPr>
      </p:pic>
      <p:sp>
        <p:nvSpPr>
          <p:cNvPr id="5" name="TextBox 4"/>
          <p:cNvSpPr txBox="1"/>
          <p:nvPr/>
        </p:nvSpPr>
        <p:spPr>
          <a:xfrm>
            <a:off x="2112580" y="1059373"/>
            <a:ext cx="6700344" cy="4001095"/>
          </a:xfrm>
          <a:prstGeom prst="rect">
            <a:avLst/>
          </a:prstGeom>
          <a:noFill/>
        </p:spPr>
        <p:txBody>
          <a:bodyPr wrap="square" rtlCol="0">
            <a:spAutoFit/>
          </a:bodyPr>
          <a:lstStyle/>
          <a:p>
            <a:r>
              <a:rPr lang="en-US" baseline="30000" dirty="0"/>
              <a:t>4</a:t>
            </a:r>
            <a:r>
              <a:rPr lang="en-US" dirty="0"/>
              <a:t>they on their part acted with cunning and went and made ready provisions and </a:t>
            </a:r>
            <a:endParaRPr lang="en-US" dirty="0" smtClean="0"/>
          </a:p>
          <a:p>
            <a:r>
              <a:rPr lang="en-US" dirty="0" smtClean="0"/>
              <a:t>took </a:t>
            </a:r>
            <a:r>
              <a:rPr lang="en-US" sz="2000" b="1" u="sng" dirty="0"/>
              <a:t>worn-out </a:t>
            </a:r>
            <a:endParaRPr lang="en-US" sz="2000" b="1" u="sng" dirty="0" smtClean="0"/>
          </a:p>
          <a:p>
            <a:r>
              <a:rPr lang="en-US" b="1" dirty="0"/>
              <a:t> </a:t>
            </a:r>
            <a:r>
              <a:rPr lang="en-US" b="1" dirty="0" smtClean="0"/>
              <a:t> </a:t>
            </a:r>
            <a:r>
              <a:rPr lang="en-US" dirty="0" smtClean="0"/>
              <a:t> sacks </a:t>
            </a:r>
            <a:r>
              <a:rPr lang="en-US" dirty="0"/>
              <a:t>for their donkeys</a:t>
            </a:r>
            <a:r>
              <a:rPr lang="en-US" dirty="0" smtClean="0"/>
              <a:t>,</a:t>
            </a:r>
          </a:p>
          <a:p>
            <a:r>
              <a:rPr lang="en-US" dirty="0"/>
              <a:t> </a:t>
            </a:r>
            <a:r>
              <a:rPr lang="en-US" dirty="0" smtClean="0"/>
              <a:t>  wineskins- </a:t>
            </a:r>
            <a:r>
              <a:rPr lang="en-US" dirty="0"/>
              <a:t>torn and mended,  </a:t>
            </a:r>
            <a:br>
              <a:rPr lang="en-US" dirty="0"/>
            </a:br>
            <a:r>
              <a:rPr lang="en-US" baseline="30000" dirty="0" smtClean="0"/>
              <a:t>5   </a:t>
            </a:r>
            <a:r>
              <a:rPr lang="en-US" dirty="0" smtClean="0"/>
              <a:t>patched </a:t>
            </a:r>
            <a:r>
              <a:rPr lang="en-US" dirty="0"/>
              <a:t>sandals on their feet, and </a:t>
            </a:r>
            <a:endParaRPr lang="en-US" dirty="0" smtClean="0"/>
          </a:p>
          <a:p>
            <a:r>
              <a:rPr lang="en-US" dirty="0" smtClean="0"/>
              <a:t>    clothes</a:t>
            </a:r>
            <a:r>
              <a:rPr lang="en-US" dirty="0"/>
              <a:t>. </a:t>
            </a:r>
            <a:endParaRPr lang="en-US" dirty="0" smtClean="0"/>
          </a:p>
          <a:p>
            <a:r>
              <a:rPr lang="en-US" dirty="0"/>
              <a:t> </a:t>
            </a:r>
            <a:r>
              <a:rPr lang="en-US" dirty="0" smtClean="0"/>
              <a:t>   And </a:t>
            </a:r>
            <a:r>
              <a:rPr lang="en-US" dirty="0"/>
              <a:t>all their provisions were </a:t>
            </a:r>
            <a:r>
              <a:rPr lang="en-US" dirty="0" smtClean="0"/>
              <a:t>dry/crumbly</a:t>
            </a:r>
            <a:r>
              <a:rPr lang="en-US" dirty="0"/>
              <a:t>.  </a:t>
            </a:r>
            <a:endParaRPr lang="en-US" dirty="0" smtClean="0"/>
          </a:p>
          <a:p>
            <a:endParaRPr lang="en-US" dirty="0"/>
          </a:p>
          <a:p>
            <a:r>
              <a:rPr lang="en-US" dirty="0"/>
              <a:t>“From a very distant country your servants have come, because of the name of the Lord your God. </a:t>
            </a:r>
            <a:endParaRPr lang="en-US" dirty="0" smtClean="0"/>
          </a:p>
          <a:p>
            <a:r>
              <a:rPr lang="en-US" dirty="0" smtClean="0"/>
              <a:t>For </a:t>
            </a:r>
            <a:r>
              <a:rPr lang="en-US" dirty="0"/>
              <a:t>we have heard a report of him, and all that he did in Egypt,  </a:t>
            </a:r>
            <a:endParaRPr lang="en-US" dirty="0" smtClean="0"/>
          </a:p>
          <a:p>
            <a:r>
              <a:rPr lang="en-US" baseline="30000" dirty="0" smtClean="0"/>
              <a:t>10</a:t>
            </a:r>
            <a:r>
              <a:rPr lang="en-US" dirty="0" smtClean="0"/>
              <a:t>and </a:t>
            </a:r>
            <a:r>
              <a:rPr lang="en-US" dirty="0"/>
              <a:t>all that he did to the two kings of the Amorites who were beyond the Jordan</a:t>
            </a:r>
          </a:p>
        </p:txBody>
      </p:sp>
      <p:sp>
        <p:nvSpPr>
          <p:cNvPr id="6" name="Right Brace 5"/>
          <p:cNvSpPr/>
          <p:nvPr/>
        </p:nvSpPr>
        <p:spPr>
          <a:xfrm>
            <a:off x="6274695" y="1939159"/>
            <a:ext cx="299545" cy="112047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7" name="TextBox 6"/>
          <p:cNvSpPr txBox="1"/>
          <p:nvPr/>
        </p:nvSpPr>
        <p:spPr>
          <a:xfrm>
            <a:off x="6716125" y="2323532"/>
            <a:ext cx="2096813" cy="646331"/>
          </a:xfrm>
          <a:prstGeom prst="rect">
            <a:avLst/>
          </a:prstGeom>
          <a:noFill/>
        </p:spPr>
        <p:txBody>
          <a:bodyPr wrap="square" rtlCol="0">
            <a:spAutoFit/>
          </a:bodyPr>
          <a:lstStyle/>
          <a:p>
            <a:r>
              <a:rPr lang="en-US" b="1" dirty="0" smtClean="0"/>
              <a:t>All new when we started</a:t>
            </a:r>
            <a:endParaRPr lang="en-US" b="1" dirty="0"/>
          </a:p>
        </p:txBody>
      </p:sp>
      <p:sp>
        <p:nvSpPr>
          <p:cNvPr id="8" name="TextBox 7"/>
          <p:cNvSpPr txBox="1"/>
          <p:nvPr/>
        </p:nvSpPr>
        <p:spPr>
          <a:xfrm>
            <a:off x="6747644" y="3059634"/>
            <a:ext cx="2096813" cy="369332"/>
          </a:xfrm>
          <a:prstGeom prst="rect">
            <a:avLst/>
          </a:prstGeom>
          <a:noFill/>
        </p:spPr>
        <p:txBody>
          <a:bodyPr wrap="square" rtlCol="0">
            <a:spAutoFit/>
          </a:bodyPr>
          <a:lstStyle/>
          <a:p>
            <a:r>
              <a:rPr lang="en-US" b="1" dirty="0" smtClean="0"/>
              <a:t>Warm from oven</a:t>
            </a:r>
            <a:endParaRPr lang="en-US" b="1" dirty="0"/>
          </a:p>
        </p:txBody>
      </p:sp>
    </p:spTree>
    <p:extLst>
      <p:ext uri="{BB962C8B-B14F-4D97-AF65-F5344CB8AC3E}">
        <p14:creationId xmlns:p14="http://schemas.microsoft.com/office/powerpoint/2010/main" val="423495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A01E3F2-AFD6-433A-8923-F85B59F7B032}" type="slidenum">
              <a:rPr lang="en-US" smtClean="0"/>
              <a:pPr>
                <a:defRPr/>
              </a:pPr>
              <a:t>40</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140132160"/>
              </p:ext>
            </p:extLst>
          </p:nvPr>
        </p:nvGraphicFramePr>
        <p:xfrm>
          <a:off x="138222" y="216503"/>
          <a:ext cx="8899454" cy="5442885"/>
        </p:xfrm>
        <a:graphic>
          <a:graphicData uri="http://schemas.openxmlformats.org/drawingml/2006/table">
            <a:tbl>
              <a:tblPr/>
              <a:tblGrid>
                <a:gridCol w="343041"/>
                <a:gridCol w="1323157"/>
                <a:gridCol w="914775"/>
                <a:gridCol w="1502844"/>
                <a:gridCol w="2224863"/>
                <a:gridCol w="910828"/>
                <a:gridCol w="935665"/>
                <a:gridCol w="744281"/>
              </a:tblGrid>
              <a:tr h="1304477">
                <a:tc>
                  <a:txBody>
                    <a:bodyPr/>
                    <a:lstStyle/>
                    <a:p>
                      <a:pPr algn="ctr" fontAlgn="ctr"/>
                      <a:r>
                        <a:rPr lang="en-US" sz="1400" b="1" i="0" u="none" strike="noStrike">
                          <a:effectLst/>
                          <a:latin typeface="Arial"/>
                        </a:rPr>
                        <a:t>#</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effectLst/>
                          <a:latin typeface="Arial"/>
                        </a:rPr>
                        <a:t>City Defeated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effectLst/>
                          <a:latin typeface="Arial"/>
                        </a:rPr>
                        <a:t>Chapter &amp; Verse</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effectLst/>
                          <a:latin typeface="Arial"/>
                        </a:rPr>
                        <a:t>King's Fate</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effectLst/>
                          <a:latin typeface="Arial"/>
                        </a:rPr>
                        <a:t>Cities Fate</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dirty="0">
                          <a:effectLst/>
                          <a:latin typeface="Arial"/>
                        </a:rPr>
                        <a:t>People</a:t>
                      </a:r>
                      <a:r>
                        <a:rPr lang="en-US" sz="1400" b="1" i="0" u="none" strike="noStrike" dirty="0" smtClean="0">
                          <a:effectLst/>
                          <a:latin typeface="Arial"/>
                        </a:rPr>
                        <a:t>/ Nation</a:t>
                      </a:r>
                      <a:endParaRPr lang="en-US" sz="1400" b="1" i="0" u="none" strike="noStrike" dirty="0">
                        <a:effectLst/>
                        <a:latin typeface="Arial"/>
                      </a:endParaRP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dirty="0">
                          <a:effectLst/>
                          <a:latin typeface="Arial"/>
                        </a:rPr>
                        <a:t>Tribal Territory</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effectLst/>
                          <a:latin typeface="Arial"/>
                        </a:rPr>
                        <a:t>4th Oxford Atlas Map Location</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88577">
                <a:tc>
                  <a:txBody>
                    <a:bodyPr/>
                    <a:lstStyle/>
                    <a:p>
                      <a:pPr algn="ctr" fontAlgn="ctr"/>
                      <a:r>
                        <a:rPr lang="en-US" sz="1400" b="0" i="0" u="none" strike="noStrike" dirty="0">
                          <a:effectLst/>
                          <a:latin typeface="Comic Sans MS"/>
                        </a:rPr>
                        <a:t>3</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Jericho</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Josh 6:21,24, 10:1, 12:9</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Killed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devoted all in the city to destruction </a:t>
                      </a:r>
                      <a:r>
                        <a:rPr lang="en-US" sz="1400" b="1" i="0" u="sng" strike="noStrike">
                          <a:effectLst/>
                          <a:latin typeface="Comic Sans MS"/>
                        </a:rPr>
                        <a:t>burned</a:t>
                      </a:r>
                      <a:r>
                        <a:rPr lang="en-US" sz="1400" b="0" i="0" u="none" strike="noStrike">
                          <a:effectLst/>
                          <a:latin typeface="Comic Sans MS"/>
                        </a:rPr>
                        <a:t> the city with fire, precious items treasury of  Lord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Canaanites</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Comic Sans MS"/>
                        </a:rPr>
                        <a:t>Benjamin</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effectLst/>
                          <a:latin typeface="Comic Sans MS"/>
                        </a:rPr>
                        <a:t>5X</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304477">
                <a:tc>
                  <a:txBody>
                    <a:bodyPr/>
                    <a:lstStyle/>
                    <a:p>
                      <a:pPr algn="ctr" fontAlgn="ctr"/>
                      <a:r>
                        <a:rPr lang="en-US" sz="1400" b="0" i="0" u="none" strike="noStrike" dirty="0">
                          <a:effectLst/>
                          <a:latin typeface="Comic Sans MS"/>
                        </a:rPr>
                        <a:t>4</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Ai</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Josh 8:19, 26-29, 12:9</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King taken alive &amp; hanged  him on a tree </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1" i="0" u="sng" strike="noStrike">
                          <a:effectLst/>
                          <a:latin typeface="Comic Sans MS"/>
                        </a:rPr>
                        <a:t>burned</a:t>
                      </a:r>
                      <a:r>
                        <a:rPr lang="en-US" sz="1400" b="0" i="0" u="none" strike="noStrike">
                          <a:effectLst/>
                          <a:latin typeface="Comic Sans MS"/>
                        </a:rPr>
                        <a:t> Ai and made it forever a heap of ruins, struck down men,Israel took as their plunder, All the people of Ai killed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dirty="0">
                          <a:effectLst/>
                          <a:latin typeface="Comic Sans MS"/>
                        </a:rPr>
                        <a:t>Canaanites</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Comic Sans MS"/>
                        </a:rPr>
                        <a:t>Benjamin</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effectLst/>
                          <a:latin typeface="Comic Sans MS"/>
                        </a:rPr>
                        <a:t>5X</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56777">
                <a:tc>
                  <a:txBody>
                    <a:bodyPr/>
                    <a:lstStyle/>
                    <a:p>
                      <a:pPr algn="ctr" fontAlgn="ctr"/>
                      <a:r>
                        <a:rPr lang="en-US" sz="1400" b="0" i="0" u="none" strike="noStrike" dirty="0">
                          <a:effectLst/>
                          <a:latin typeface="Comic Sans MS"/>
                        </a:rPr>
                        <a:t>5</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Bethel</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Josh 8:17,27 12:16</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Killed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not a man in Ai or Bethel who did not go out after Israel</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Canaanites</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Comic Sans MS"/>
                        </a:rPr>
                        <a:t>Ephraim</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effectLst/>
                          <a:latin typeface="Comic Sans MS"/>
                        </a:rPr>
                        <a:t>5X</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88577">
                <a:tc>
                  <a:txBody>
                    <a:bodyPr/>
                    <a:lstStyle/>
                    <a:p>
                      <a:pPr algn="ctr" fontAlgn="ctr"/>
                      <a:r>
                        <a:rPr lang="en-US" sz="1400" b="0" i="0" u="none" strike="noStrike" dirty="0">
                          <a:effectLst/>
                          <a:latin typeface="Comic Sans MS"/>
                        </a:rPr>
                        <a:t>6</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Gibeon - Chephirah, Beeroth, and Kiriath-jearim</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Josh 9:7,16-19, 26-27</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 </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day cutters of wood &amp; drawers of water </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Hivites</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Comic Sans MS"/>
                        </a:rPr>
                        <a:t>Benjamin</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Comic Sans MS"/>
                        </a:rPr>
                        <a:t>5X</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41700750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A01E3F2-AFD6-433A-8923-F85B59F7B032}" type="slidenum">
              <a:rPr lang="en-US" smtClean="0"/>
              <a:pPr>
                <a:defRPr/>
              </a:pPr>
              <a:t>41</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14111895"/>
              </p:ext>
            </p:extLst>
          </p:nvPr>
        </p:nvGraphicFramePr>
        <p:xfrm>
          <a:off x="119975" y="30504"/>
          <a:ext cx="8450817" cy="5627761"/>
        </p:xfrm>
        <a:graphic>
          <a:graphicData uri="http://schemas.openxmlformats.org/drawingml/2006/table">
            <a:tbl>
              <a:tblPr/>
              <a:tblGrid>
                <a:gridCol w="453261"/>
                <a:gridCol w="1341796"/>
                <a:gridCol w="841741"/>
                <a:gridCol w="1301544"/>
                <a:gridCol w="2128547"/>
                <a:gridCol w="913344"/>
                <a:gridCol w="856437"/>
                <a:gridCol w="614147"/>
              </a:tblGrid>
              <a:tr h="587709">
                <a:tc>
                  <a:txBody>
                    <a:bodyPr/>
                    <a:lstStyle/>
                    <a:p>
                      <a:pPr algn="ctr" fontAlgn="ctr"/>
                      <a:r>
                        <a:rPr lang="en-US" sz="1400" b="1" i="0" u="none" strike="noStrike" dirty="0">
                          <a:effectLst/>
                          <a:latin typeface="Arial"/>
                        </a:rPr>
                        <a:t>#</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dirty="0">
                          <a:effectLst/>
                          <a:latin typeface="Arial"/>
                        </a:rPr>
                        <a:t>City Defeated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effectLst/>
                          <a:latin typeface="Arial"/>
                        </a:rPr>
                        <a:t>Chapter &amp; Verse</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effectLst/>
                          <a:latin typeface="Arial"/>
                        </a:rPr>
                        <a:t>King's Fate</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effectLst/>
                          <a:latin typeface="Arial"/>
                        </a:rPr>
                        <a:t>Cities Fate</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dirty="0">
                          <a:effectLst/>
                          <a:latin typeface="Arial"/>
                        </a:rPr>
                        <a:t>People</a:t>
                      </a:r>
                      <a:r>
                        <a:rPr lang="en-US" sz="1400" b="1" i="0" u="none" strike="noStrike" dirty="0" smtClean="0">
                          <a:effectLst/>
                          <a:latin typeface="Arial"/>
                        </a:rPr>
                        <a:t>/ Nation</a:t>
                      </a:r>
                      <a:endParaRPr lang="en-US" sz="1400" b="1" i="0" u="none" strike="noStrike" dirty="0">
                        <a:effectLst/>
                        <a:latin typeface="Arial"/>
                      </a:endParaRP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effectLst/>
                          <a:latin typeface="Arial"/>
                        </a:rPr>
                        <a:t>Tribal Territory</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dirty="0">
                          <a:effectLst/>
                          <a:latin typeface="Arial"/>
                        </a:rPr>
                        <a:t>4th Oxford </a:t>
                      </a:r>
                      <a:r>
                        <a:rPr lang="en-US" sz="1400" b="1" i="0" u="none" strike="noStrike" dirty="0" smtClean="0">
                          <a:effectLst/>
                          <a:latin typeface="Arial"/>
                        </a:rPr>
                        <a:t>Atlas</a:t>
                      </a:r>
                      <a:endParaRPr lang="en-US" sz="1400" b="1" i="0" u="none" strike="noStrike" dirty="0">
                        <a:effectLst/>
                        <a:latin typeface="Arial"/>
                      </a:endParaRP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39028">
                <a:tc>
                  <a:txBody>
                    <a:bodyPr/>
                    <a:lstStyle/>
                    <a:p>
                      <a:pPr algn="ctr" fontAlgn="ctr"/>
                      <a:r>
                        <a:rPr lang="en-US" sz="1400" b="0" i="0" u="none" strike="noStrike" dirty="0">
                          <a:effectLst/>
                          <a:latin typeface="Comic Sans MS"/>
                        </a:rPr>
                        <a:t>7</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Jerusalem (King Adoni-Zedek)</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dirty="0">
                          <a:solidFill>
                            <a:srgbClr val="0070C0"/>
                          </a:solidFill>
                          <a:effectLst/>
                          <a:latin typeface="Comic Sans MS"/>
                        </a:rPr>
                        <a:t>10:3,11,16-20,24-26</a:t>
                      </a:r>
                      <a:r>
                        <a:rPr lang="en-US" sz="1400" b="0" i="0" u="none" strike="noStrike" dirty="0">
                          <a:effectLst/>
                          <a:latin typeface="Comic Sans MS"/>
                        </a:rPr>
                        <a:t>,12:10</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5">
                  <a:txBody>
                    <a:bodyPr/>
                    <a:lstStyle/>
                    <a:p>
                      <a:pPr algn="ctr" fontAlgn="ctr"/>
                      <a:r>
                        <a:rPr lang="en-US" sz="1400" b="0" i="0" u="none" strike="noStrike">
                          <a:effectLst/>
                          <a:latin typeface="Comic Sans MS"/>
                        </a:rPr>
                        <a:t>kings fled and hid themselves in the cave, chiefs came near and put their feet on their necks, put them to death, and he hanged them on five trees </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dirty="0">
                          <a:effectLst/>
                          <a:latin typeface="Arial"/>
                        </a:rPr>
                        <a:t>fled before Israel, Lord threw down large stones from heaven, sun stopped to allow more to be killed, </a:t>
                      </a:r>
                    </a:p>
                  </a:txBody>
                  <a:tcPr marL="9077" marR="9077" marT="907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Amorite</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Benjamin</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Comic Sans MS"/>
                        </a:rPr>
                        <a:t>5X</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52789">
                <a:tc>
                  <a:txBody>
                    <a:bodyPr/>
                    <a:lstStyle/>
                    <a:p>
                      <a:pPr algn="ctr" fontAlgn="ctr"/>
                      <a:r>
                        <a:rPr lang="en-US" sz="1400" b="0" i="0" u="none" strike="noStrike" dirty="0">
                          <a:effectLst/>
                          <a:latin typeface="Comic Sans MS"/>
                        </a:rPr>
                        <a:t>8</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Hebron (King Hoham)</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dirty="0">
                          <a:solidFill>
                            <a:srgbClr val="0070C0"/>
                          </a:solidFill>
                          <a:effectLst/>
                          <a:latin typeface="Comic Sans MS"/>
                        </a:rPr>
                        <a:t>10:36-37</a:t>
                      </a:r>
                      <a:r>
                        <a:rPr lang="en-US" sz="1400" b="0" i="0" u="none" strike="noStrike" dirty="0">
                          <a:effectLst/>
                          <a:latin typeface="Comic Sans MS"/>
                        </a:rPr>
                        <a:t>, 11:21 12:10</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l" fontAlgn="ctr"/>
                      <a:r>
                        <a:rPr lang="en-US" sz="1400" b="0" i="0" u="none" strike="noStrike" dirty="0">
                          <a:effectLst/>
                          <a:latin typeface="Comic Sans MS"/>
                        </a:rPr>
                        <a:t>put it to the sword, cut off the </a:t>
                      </a:r>
                      <a:r>
                        <a:rPr lang="en-US" sz="1400" b="0" i="0" u="none" strike="noStrike" dirty="0" err="1">
                          <a:effectLst/>
                          <a:latin typeface="Comic Sans MS"/>
                        </a:rPr>
                        <a:t>Anakim</a:t>
                      </a:r>
                      <a:r>
                        <a:rPr lang="en-US" sz="1400" b="0" i="0" u="none" strike="noStrike" dirty="0">
                          <a:effectLst/>
                          <a:latin typeface="Comic Sans MS"/>
                        </a:rPr>
                        <a:t>  with their cities</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Amorite</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Judah</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effectLst/>
                          <a:latin typeface="Comic Sans MS"/>
                        </a:rPr>
                        <a:t>5X</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94545">
                <a:tc>
                  <a:txBody>
                    <a:bodyPr/>
                    <a:lstStyle/>
                    <a:p>
                      <a:pPr algn="ctr" fontAlgn="ctr"/>
                      <a:r>
                        <a:rPr lang="en-US" sz="1400" b="0" i="0" u="none" strike="noStrike" dirty="0">
                          <a:effectLst/>
                          <a:latin typeface="Comic Sans MS"/>
                        </a:rPr>
                        <a:t>9</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Jarmuth (King Piram)</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Josh 12:11</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l" fontAlgn="ctr"/>
                      <a:r>
                        <a:rPr lang="en-US" sz="1400" b="0" i="0" u="none" strike="noStrike" dirty="0">
                          <a:effectLst/>
                          <a:latin typeface="Comic Sans MS"/>
                        </a:rPr>
                        <a:t>put it to the sword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dirty="0">
                          <a:effectLst/>
                          <a:latin typeface="Comic Sans MS"/>
                        </a:rPr>
                        <a:t>Amorite</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Judah</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effectLst/>
                          <a:latin typeface="Comic Sans MS"/>
                        </a:rPr>
                        <a:t>5W</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90810">
                <a:tc>
                  <a:txBody>
                    <a:bodyPr/>
                    <a:lstStyle/>
                    <a:p>
                      <a:pPr algn="ctr" fontAlgn="ctr"/>
                      <a:r>
                        <a:rPr lang="en-US" sz="1400" b="0" i="0" u="none" strike="noStrike" dirty="0">
                          <a:effectLst/>
                          <a:latin typeface="Comic Sans MS"/>
                        </a:rPr>
                        <a:t>10</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Lachish (King Japhia)</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Josh 12:11</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l" fontAlgn="ctr"/>
                      <a:r>
                        <a:rPr lang="en-US" sz="1400" b="0" i="0" u="none" strike="noStrike">
                          <a:effectLst/>
                          <a:latin typeface="Comic Sans MS"/>
                        </a:rPr>
                        <a:t>put it to the sword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Amorite</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Judah</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effectLst/>
                          <a:latin typeface="Comic Sans MS"/>
                        </a:rPr>
                        <a:t>5W</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52789">
                <a:tc>
                  <a:txBody>
                    <a:bodyPr/>
                    <a:lstStyle/>
                    <a:p>
                      <a:pPr algn="ctr" fontAlgn="ctr"/>
                      <a:r>
                        <a:rPr lang="en-US" sz="1400" b="0" i="0" u="none" strike="noStrike" dirty="0">
                          <a:effectLst/>
                          <a:latin typeface="Comic Sans MS"/>
                        </a:rPr>
                        <a:t>11</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Eglon (King Debir)</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dirty="0">
                          <a:solidFill>
                            <a:srgbClr val="0070C0"/>
                          </a:solidFill>
                          <a:effectLst/>
                          <a:latin typeface="Comic Sans MS"/>
                        </a:rPr>
                        <a:t>10:38-39</a:t>
                      </a:r>
                      <a:r>
                        <a:rPr lang="en-US" sz="1400" b="0" i="0" u="none" strike="noStrike" dirty="0">
                          <a:effectLst/>
                          <a:latin typeface="Comic Sans MS"/>
                        </a:rPr>
                        <a:t>, 11:21 12:12</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l" fontAlgn="ctr"/>
                      <a:r>
                        <a:rPr lang="en-US" sz="1400" b="0" i="0" u="none" strike="noStrike">
                          <a:effectLst/>
                          <a:latin typeface="Comic Sans MS"/>
                        </a:rPr>
                        <a:t>put it to the sword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Amorite</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Judah</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effectLst/>
                          <a:latin typeface="Comic Sans MS"/>
                        </a:rPr>
                        <a:t>6X</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94545">
                <a:tc>
                  <a:txBody>
                    <a:bodyPr/>
                    <a:lstStyle/>
                    <a:p>
                      <a:pPr algn="ctr" fontAlgn="ctr"/>
                      <a:r>
                        <a:rPr lang="en-US" sz="1400" b="0" i="0" u="none" strike="noStrike" dirty="0">
                          <a:effectLst/>
                          <a:latin typeface="Comic Sans MS"/>
                        </a:rPr>
                        <a:t>12</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Makkedah</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dirty="0">
                          <a:solidFill>
                            <a:srgbClr val="0070C0"/>
                          </a:solidFill>
                          <a:effectLst/>
                          <a:latin typeface="Comic Sans MS"/>
                        </a:rPr>
                        <a:t>10:28</a:t>
                      </a:r>
                      <a:r>
                        <a:rPr lang="en-US" sz="1400" b="0" i="0" u="none" strike="noStrike" dirty="0" smtClean="0">
                          <a:effectLst/>
                          <a:latin typeface="Comic Sans MS"/>
                        </a:rPr>
                        <a:t>&amp; 12:16</a:t>
                      </a:r>
                      <a:endParaRPr lang="en-US" sz="1400" b="0" i="0" u="none" strike="noStrike" dirty="0">
                        <a:effectLst/>
                        <a:latin typeface="Comic Sans MS"/>
                      </a:endParaRP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killed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put it to the sword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Amorite</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dirty="0">
                          <a:effectLst/>
                          <a:latin typeface="Comic Sans MS"/>
                        </a:rPr>
                        <a:t>Judah</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effectLst/>
                          <a:latin typeface="Comic Sans MS"/>
                        </a:rPr>
                        <a:t>5W</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94545">
                <a:tc>
                  <a:txBody>
                    <a:bodyPr/>
                    <a:lstStyle/>
                    <a:p>
                      <a:pPr algn="ctr" fontAlgn="ctr"/>
                      <a:r>
                        <a:rPr lang="en-US" sz="1400" b="0" i="0" u="none" strike="noStrike" dirty="0">
                          <a:effectLst/>
                          <a:latin typeface="Comic Sans MS"/>
                        </a:rPr>
                        <a:t>13</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Libneah</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dirty="0" smtClean="0">
                          <a:solidFill>
                            <a:srgbClr val="0070C0"/>
                          </a:solidFill>
                          <a:effectLst/>
                          <a:latin typeface="Comic Sans MS"/>
                        </a:rPr>
                        <a:t>10:30</a:t>
                      </a:r>
                      <a:r>
                        <a:rPr lang="en-US" sz="1400" b="0" i="0" u="none" strike="noStrike" dirty="0" smtClean="0">
                          <a:effectLst/>
                          <a:latin typeface="Comic Sans MS"/>
                        </a:rPr>
                        <a:t> &amp; 12:15</a:t>
                      </a:r>
                      <a:endParaRPr lang="en-US" sz="1400" b="0" i="0" u="none" strike="noStrike" dirty="0">
                        <a:effectLst/>
                        <a:latin typeface="Comic Sans MS"/>
                      </a:endParaRP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Killed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put it to the sword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Amorite</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Judah</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a:effectLst/>
                          <a:latin typeface="Comic Sans MS"/>
                        </a:rPr>
                        <a:t>5W</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94545">
                <a:tc>
                  <a:txBody>
                    <a:bodyPr/>
                    <a:lstStyle/>
                    <a:p>
                      <a:pPr algn="ctr" fontAlgn="ctr"/>
                      <a:r>
                        <a:rPr lang="en-US" sz="1400" b="0" i="0" u="none" strike="noStrike" dirty="0">
                          <a:effectLst/>
                          <a:latin typeface="Comic Sans MS"/>
                        </a:rPr>
                        <a:t>14</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Gezer</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dirty="0">
                          <a:solidFill>
                            <a:srgbClr val="0070C0"/>
                          </a:solidFill>
                          <a:effectLst/>
                          <a:latin typeface="Comic Sans MS"/>
                        </a:rPr>
                        <a:t>10:33, </a:t>
                      </a:r>
                      <a:r>
                        <a:rPr lang="en-US" sz="1400" b="0" i="0" u="none" strike="noStrike" dirty="0">
                          <a:effectLst/>
                          <a:latin typeface="Comic Sans MS"/>
                        </a:rPr>
                        <a:t>12:12</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Horam-killed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put it to the sword</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 </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400" b="0" i="0" u="none" strike="noStrike">
                          <a:effectLst/>
                          <a:latin typeface="Comic Sans MS"/>
                        </a:rPr>
                        <a:t>Ephriam</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0" i="0" u="none" strike="noStrike" dirty="0">
                          <a:effectLst/>
                          <a:latin typeface="Comic Sans MS"/>
                        </a:rPr>
                        <a:t>5W</a:t>
                      </a:r>
                    </a:p>
                  </a:txBody>
                  <a:tcPr marL="9077" marR="9077" marT="90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768462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amaria Benjamin Map, PLBL 2-01.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1" y="5143500"/>
            <a:ext cx="3220562" cy="369332"/>
          </a:xfrm>
          <a:prstGeom prst="rect">
            <a:avLst/>
          </a:prstGeom>
          <a:noFill/>
        </p:spPr>
        <p:txBody>
          <a:bodyPr wrap="none" rtlCol="0">
            <a:spAutoFit/>
          </a:bodyPr>
          <a:lstStyle/>
          <a:p>
            <a:pPr defTabSz="457200" fontAlgn="auto">
              <a:spcBef>
                <a:spcPts val="0"/>
              </a:spcBef>
              <a:spcAft>
                <a:spcPts val="0"/>
              </a:spcAft>
            </a:pPr>
            <a:r>
              <a:rPr lang="en-US" i="1" dirty="0" smtClean="0">
                <a:solidFill>
                  <a:prstClr val="white"/>
                </a:solidFill>
                <a:effectLst>
                  <a:glow rad="50800">
                    <a:prstClr val="black">
                      <a:alpha val="75000"/>
                    </a:prstClr>
                  </a:glow>
                </a:effectLst>
                <a:latin typeface="Calibri"/>
              </a:rPr>
              <a:t>Pictorial Library Vol. 2: Benjamin</a:t>
            </a:r>
            <a:endParaRPr lang="en-US" i="1" dirty="0">
              <a:solidFill>
                <a:prstClr val="white"/>
              </a:solidFill>
              <a:effectLst>
                <a:glow rad="50800">
                  <a:prstClr val="black">
                    <a:alpha val="75000"/>
                  </a:prstClr>
                </a:glow>
              </a:effectLst>
              <a:latin typeface="Calibri"/>
            </a:endParaRPr>
          </a:p>
        </p:txBody>
      </p:sp>
      <p:sp>
        <p:nvSpPr>
          <p:cNvPr id="6" name="5-Point Star 5"/>
          <p:cNvSpPr/>
          <p:nvPr/>
        </p:nvSpPr>
        <p:spPr>
          <a:xfrm>
            <a:off x="3338187" y="4529309"/>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7" name="5-Point Star 6"/>
          <p:cNvSpPr/>
          <p:nvPr/>
        </p:nvSpPr>
        <p:spPr>
          <a:xfrm>
            <a:off x="3532382" y="4171208"/>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8" name="5-Point Star 7"/>
          <p:cNvSpPr/>
          <p:nvPr/>
        </p:nvSpPr>
        <p:spPr>
          <a:xfrm>
            <a:off x="2438400" y="4024416"/>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9" name="5-Point Star 8"/>
          <p:cNvSpPr/>
          <p:nvPr/>
        </p:nvSpPr>
        <p:spPr>
          <a:xfrm>
            <a:off x="3517538" y="361950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0" name="5-Point Star 9"/>
          <p:cNvSpPr/>
          <p:nvPr/>
        </p:nvSpPr>
        <p:spPr>
          <a:xfrm>
            <a:off x="4290950" y="3833916"/>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1" name="5-Point Star 10"/>
          <p:cNvSpPr/>
          <p:nvPr/>
        </p:nvSpPr>
        <p:spPr>
          <a:xfrm>
            <a:off x="3399543" y="311150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2" name="5-Point Star 11"/>
          <p:cNvSpPr/>
          <p:nvPr/>
        </p:nvSpPr>
        <p:spPr>
          <a:xfrm>
            <a:off x="3148598" y="2754416"/>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3" name="5-Point Star 12"/>
          <p:cNvSpPr/>
          <p:nvPr/>
        </p:nvSpPr>
        <p:spPr>
          <a:xfrm>
            <a:off x="1066800" y="2881416"/>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4" name="5-Point Star 13"/>
          <p:cNvSpPr/>
          <p:nvPr/>
        </p:nvSpPr>
        <p:spPr>
          <a:xfrm>
            <a:off x="1371600" y="324427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5" name="5-Point Star 14"/>
          <p:cNvSpPr/>
          <p:nvPr/>
        </p:nvSpPr>
        <p:spPr>
          <a:xfrm>
            <a:off x="813459" y="254165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2" name="Rectangle 1"/>
          <p:cNvSpPr/>
          <p:nvPr/>
        </p:nvSpPr>
        <p:spPr>
          <a:xfrm>
            <a:off x="2690037" y="3487482"/>
            <a:ext cx="709506" cy="346437"/>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8310217" y="2396220"/>
            <a:ext cx="643125" cy="307777"/>
          </a:xfrm>
          <a:prstGeom prst="rect">
            <a:avLst/>
          </a:prstGeom>
          <a:noFill/>
        </p:spPr>
        <p:txBody>
          <a:bodyPr wrap="none" rtlCol="0">
            <a:spAutoFit/>
          </a:bodyPr>
          <a:lstStyle/>
          <a:p>
            <a:r>
              <a:rPr lang="en-US" sz="1400" dirty="0" err="1" smtClean="0">
                <a:solidFill>
                  <a:srgbClr val="FFFF00"/>
                </a:solidFill>
              </a:rPr>
              <a:t>Gilgal</a:t>
            </a:r>
            <a:endParaRPr lang="en-US" sz="1400" dirty="0">
              <a:solidFill>
                <a:srgbClr val="FFFF00"/>
              </a:solidFill>
            </a:endParaRPr>
          </a:p>
        </p:txBody>
      </p:sp>
      <p:sp>
        <p:nvSpPr>
          <p:cNvPr id="4" name="Freeform 3"/>
          <p:cNvSpPr/>
          <p:nvPr/>
        </p:nvSpPr>
        <p:spPr>
          <a:xfrm>
            <a:off x="7666078" y="2721938"/>
            <a:ext cx="584791" cy="63795"/>
          </a:xfrm>
          <a:custGeom>
            <a:avLst/>
            <a:gdLst>
              <a:gd name="connsiteX0" fmla="*/ 584791 w 584791"/>
              <a:gd name="connsiteY0" fmla="*/ 0 h 63795"/>
              <a:gd name="connsiteX1" fmla="*/ 0 w 584791"/>
              <a:gd name="connsiteY1" fmla="*/ 63795 h 63795"/>
            </a:gdLst>
            <a:ahLst/>
            <a:cxnLst>
              <a:cxn ang="0">
                <a:pos x="connsiteX0" y="connsiteY0"/>
              </a:cxn>
              <a:cxn ang="0">
                <a:pos x="connsiteX1" y="connsiteY1"/>
              </a:cxn>
            </a:cxnLst>
            <a:rect l="l" t="t" r="r" b="b"/>
            <a:pathLst>
              <a:path w="584791" h="63795">
                <a:moveTo>
                  <a:pt x="584791" y="0"/>
                </a:moveTo>
                <a:lnTo>
                  <a:pt x="0" y="63795"/>
                </a:ln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4890977" y="2498653"/>
            <a:ext cx="1562986" cy="435935"/>
          </a:xfrm>
          <a:custGeom>
            <a:avLst/>
            <a:gdLst>
              <a:gd name="connsiteX0" fmla="*/ 1562986 w 1562986"/>
              <a:gd name="connsiteY0" fmla="*/ 435935 h 435935"/>
              <a:gd name="connsiteX1" fmla="*/ 1127051 w 1562986"/>
              <a:gd name="connsiteY1" fmla="*/ 414670 h 435935"/>
              <a:gd name="connsiteX2" fmla="*/ 701749 w 1562986"/>
              <a:gd name="connsiteY2" fmla="*/ 329609 h 435935"/>
              <a:gd name="connsiteX3" fmla="*/ 350874 w 1562986"/>
              <a:gd name="connsiteY3" fmla="*/ 159489 h 435935"/>
              <a:gd name="connsiteX4" fmla="*/ 0 w 1562986"/>
              <a:gd name="connsiteY4" fmla="*/ 0 h 435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986" h="435935">
                <a:moveTo>
                  <a:pt x="1562986" y="435935"/>
                </a:moveTo>
                <a:cubicBezTo>
                  <a:pt x="1416788" y="434163"/>
                  <a:pt x="1270590" y="432391"/>
                  <a:pt x="1127051" y="414670"/>
                </a:cubicBezTo>
                <a:cubicBezTo>
                  <a:pt x="983512" y="396949"/>
                  <a:pt x="831112" y="372139"/>
                  <a:pt x="701749" y="329609"/>
                </a:cubicBezTo>
                <a:cubicBezTo>
                  <a:pt x="572386" y="287079"/>
                  <a:pt x="467832" y="214424"/>
                  <a:pt x="350874" y="159489"/>
                </a:cubicBezTo>
                <a:cubicBezTo>
                  <a:pt x="233916" y="104554"/>
                  <a:pt x="116958" y="52277"/>
                  <a:pt x="0" y="0"/>
                </a:cubicBez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Freeform 17"/>
          <p:cNvSpPr/>
          <p:nvPr/>
        </p:nvSpPr>
        <p:spPr>
          <a:xfrm>
            <a:off x="3466241" y="2796363"/>
            <a:ext cx="1169581" cy="871870"/>
          </a:xfrm>
          <a:custGeom>
            <a:avLst/>
            <a:gdLst>
              <a:gd name="connsiteX0" fmla="*/ 1169581 w 1169581"/>
              <a:gd name="connsiteY0" fmla="*/ 0 h 871870"/>
              <a:gd name="connsiteX1" fmla="*/ 871870 w 1169581"/>
              <a:gd name="connsiteY1" fmla="*/ 340242 h 871870"/>
              <a:gd name="connsiteX2" fmla="*/ 574158 w 1169581"/>
              <a:gd name="connsiteY2" fmla="*/ 765544 h 871870"/>
              <a:gd name="connsiteX3" fmla="*/ 0 w 1169581"/>
              <a:gd name="connsiteY3" fmla="*/ 871870 h 871870"/>
            </a:gdLst>
            <a:ahLst/>
            <a:cxnLst>
              <a:cxn ang="0">
                <a:pos x="connsiteX0" y="connsiteY0"/>
              </a:cxn>
              <a:cxn ang="0">
                <a:pos x="connsiteX1" y="connsiteY1"/>
              </a:cxn>
              <a:cxn ang="0">
                <a:pos x="connsiteX2" y="connsiteY2"/>
              </a:cxn>
              <a:cxn ang="0">
                <a:pos x="connsiteX3" y="connsiteY3"/>
              </a:cxn>
            </a:cxnLst>
            <a:rect l="l" t="t" r="r" b="b"/>
            <a:pathLst>
              <a:path w="1169581" h="871870">
                <a:moveTo>
                  <a:pt x="1169581" y="0"/>
                </a:moveTo>
                <a:cubicBezTo>
                  <a:pt x="1070344" y="106325"/>
                  <a:pt x="971107" y="212651"/>
                  <a:pt x="871870" y="340242"/>
                </a:cubicBezTo>
                <a:cubicBezTo>
                  <a:pt x="772633" y="467833"/>
                  <a:pt x="719470" y="676939"/>
                  <a:pt x="574158" y="765544"/>
                </a:cubicBezTo>
                <a:cubicBezTo>
                  <a:pt x="428846" y="854149"/>
                  <a:pt x="214423" y="863009"/>
                  <a:pt x="0" y="871870"/>
                </a:cubicBez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Freeform 19"/>
          <p:cNvSpPr/>
          <p:nvPr/>
        </p:nvSpPr>
        <p:spPr>
          <a:xfrm>
            <a:off x="170143" y="3795824"/>
            <a:ext cx="2466753" cy="708413"/>
          </a:xfrm>
          <a:custGeom>
            <a:avLst/>
            <a:gdLst>
              <a:gd name="connsiteX0" fmla="*/ 2466753 w 2466753"/>
              <a:gd name="connsiteY0" fmla="*/ 0 h 708413"/>
              <a:gd name="connsiteX1" fmla="*/ 1658679 w 2466753"/>
              <a:gd name="connsiteY1" fmla="*/ 233917 h 708413"/>
              <a:gd name="connsiteX2" fmla="*/ 1190846 w 2466753"/>
              <a:gd name="connsiteY2" fmla="*/ 435935 h 708413"/>
              <a:gd name="connsiteX3" fmla="*/ 808074 w 2466753"/>
              <a:gd name="connsiteY3" fmla="*/ 680484 h 708413"/>
              <a:gd name="connsiteX4" fmla="*/ 457200 w 2466753"/>
              <a:gd name="connsiteY4" fmla="*/ 691117 h 708413"/>
              <a:gd name="connsiteX5" fmla="*/ 0 w 2466753"/>
              <a:gd name="connsiteY5" fmla="*/ 574158 h 7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753" h="708413">
                <a:moveTo>
                  <a:pt x="2466753" y="0"/>
                </a:moveTo>
                <a:cubicBezTo>
                  <a:pt x="2169041" y="80630"/>
                  <a:pt x="1871330" y="161261"/>
                  <a:pt x="1658679" y="233917"/>
                </a:cubicBezTo>
                <a:cubicBezTo>
                  <a:pt x="1446028" y="306573"/>
                  <a:pt x="1332613" y="361507"/>
                  <a:pt x="1190846" y="435935"/>
                </a:cubicBezTo>
                <a:cubicBezTo>
                  <a:pt x="1049079" y="510363"/>
                  <a:pt x="930348" y="637954"/>
                  <a:pt x="808074" y="680484"/>
                </a:cubicBezTo>
                <a:cubicBezTo>
                  <a:pt x="685800" y="723014"/>
                  <a:pt x="591879" y="708838"/>
                  <a:pt x="457200" y="691117"/>
                </a:cubicBezTo>
                <a:cubicBezTo>
                  <a:pt x="322521" y="673396"/>
                  <a:pt x="161260" y="623777"/>
                  <a:pt x="0" y="574158"/>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Freeform 20"/>
          <p:cNvSpPr/>
          <p:nvPr/>
        </p:nvSpPr>
        <p:spPr>
          <a:xfrm>
            <a:off x="1350342" y="3179164"/>
            <a:ext cx="1127051" cy="255181"/>
          </a:xfrm>
          <a:custGeom>
            <a:avLst/>
            <a:gdLst>
              <a:gd name="connsiteX0" fmla="*/ 1127051 w 1127051"/>
              <a:gd name="connsiteY0" fmla="*/ 255181 h 255181"/>
              <a:gd name="connsiteX1" fmla="*/ 499730 w 1127051"/>
              <a:gd name="connsiteY1" fmla="*/ 202018 h 255181"/>
              <a:gd name="connsiteX2" fmla="*/ 0 w 1127051"/>
              <a:gd name="connsiteY2" fmla="*/ 0 h 255181"/>
            </a:gdLst>
            <a:ahLst/>
            <a:cxnLst>
              <a:cxn ang="0">
                <a:pos x="connsiteX0" y="connsiteY0"/>
              </a:cxn>
              <a:cxn ang="0">
                <a:pos x="connsiteX1" y="connsiteY1"/>
              </a:cxn>
              <a:cxn ang="0">
                <a:pos x="connsiteX2" y="connsiteY2"/>
              </a:cxn>
            </a:cxnLst>
            <a:rect l="l" t="t" r="r" b="b"/>
            <a:pathLst>
              <a:path w="1127051" h="255181">
                <a:moveTo>
                  <a:pt x="1127051" y="255181"/>
                </a:moveTo>
                <a:cubicBezTo>
                  <a:pt x="907311" y="249864"/>
                  <a:pt x="687572" y="244548"/>
                  <a:pt x="499730" y="202018"/>
                </a:cubicBezTo>
                <a:cubicBezTo>
                  <a:pt x="311888" y="159488"/>
                  <a:pt x="155944" y="79744"/>
                  <a:pt x="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2"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0048" y="29287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5280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Judah Shephelah Map, PLBL 4-01.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1" y="5153223"/>
            <a:ext cx="3310330" cy="369332"/>
          </a:xfrm>
          <a:prstGeom prst="rect">
            <a:avLst/>
          </a:prstGeom>
          <a:noFill/>
        </p:spPr>
        <p:txBody>
          <a:bodyPr wrap="none" rtlCol="0">
            <a:spAutoFit/>
          </a:bodyPr>
          <a:lstStyle/>
          <a:p>
            <a:pPr defTabSz="457200" fontAlgn="auto">
              <a:spcBef>
                <a:spcPts val="0"/>
              </a:spcBef>
              <a:spcAft>
                <a:spcPts val="0"/>
              </a:spcAft>
            </a:pPr>
            <a:r>
              <a:rPr lang="en-US" i="1" dirty="0" smtClean="0">
                <a:solidFill>
                  <a:prstClr val="white"/>
                </a:solidFill>
                <a:effectLst>
                  <a:glow rad="50800">
                    <a:prstClr val="black">
                      <a:alpha val="75000"/>
                    </a:prstClr>
                  </a:glow>
                </a:effectLst>
                <a:latin typeface="Calibri"/>
              </a:rPr>
              <a:t>Pictorial Library Vol. 4: Shephelah</a:t>
            </a:r>
            <a:endParaRPr lang="en-US" i="1" dirty="0">
              <a:solidFill>
                <a:prstClr val="white"/>
              </a:solidFill>
              <a:effectLst>
                <a:glow rad="50800">
                  <a:prstClr val="black">
                    <a:alpha val="75000"/>
                  </a:prstClr>
                </a:glow>
              </a:effectLst>
              <a:latin typeface="Calibri"/>
            </a:endParaRPr>
          </a:p>
        </p:txBody>
      </p:sp>
      <p:sp>
        <p:nvSpPr>
          <p:cNvPr id="4" name="5-Point Star 3"/>
          <p:cNvSpPr/>
          <p:nvPr/>
        </p:nvSpPr>
        <p:spPr>
          <a:xfrm>
            <a:off x="3341823" y="273808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7" name="5-Point Star 6"/>
          <p:cNvSpPr/>
          <p:nvPr/>
        </p:nvSpPr>
        <p:spPr>
          <a:xfrm>
            <a:off x="5875473" y="298414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8" name="5-Point Star 7"/>
          <p:cNvSpPr/>
          <p:nvPr/>
        </p:nvSpPr>
        <p:spPr>
          <a:xfrm>
            <a:off x="5410200" y="342900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9" name="5-Point Star 8"/>
          <p:cNvSpPr/>
          <p:nvPr/>
        </p:nvSpPr>
        <p:spPr>
          <a:xfrm>
            <a:off x="5143500" y="320675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0" name="5-Point Star 9"/>
          <p:cNvSpPr/>
          <p:nvPr/>
        </p:nvSpPr>
        <p:spPr>
          <a:xfrm>
            <a:off x="4962525" y="3055937"/>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1" name="5-Point Star 10"/>
          <p:cNvSpPr/>
          <p:nvPr/>
        </p:nvSpPr>
        <p:spPr>
          <a:xfrm>
            <a:off x="5524500" y="214312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2" name="5-Point Star 11"/>
          <p:cNvSpPr/>
          <p:nvPr/>
        </p:nvSpPr>
        <p:spPr>
          <a:xfrm>
            <a:off x="5505450" y="234156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3" name="5-Point Star 12"/>
          <p:cNvSpPr/>
          <p:nvPr/>
        </p:nvSpPr>
        <p:spPr>
          <a:xfrm>
            <a:off x="6065973" y="365089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4" name="5-Point Star 13"/>
          <p:cNvSpPr/>
          <p:nvPr/>
        </p:nvSpPr>
        <p:spPr>
          <a:xfrm>
            <a:off x="5323023" y="468277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5" name="5-Point Star 14"/>
          <p:cNvSpPr/>
          <p:nvPr/>
        </p:nvSpPr>
        <p:spPr>
          <a:xfrm>
            <a:off x="4991100" y="5144931"/>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6" name="5-Point Star 15"/>
          <p:cNvSpPr/>
          <p:nvPr/>
        </p:nvSpPr>
        <p:spPr>
          <a:xfrm>
            <a:off x="4533900" y="5478306"/>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8" name="5-Point Star 17"/>
          <p:cNvSpPr/>
          <p:nvPr/>
        </p:nvSpPr>
        <p:spPr>
          <a:xfrm>
            <a:off x="5980125" y="377789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2" name="TextBox 1"/>
          <p:cNvSpPr txBox="1"/>
          <p:nvPr/>
        </p:nvSpPr>
        <p:spPr>
          <a:xfrm>
            <a:off x="8154606" y="124117"/>
            <a:ext cx="928459" cy="369332"/>
          </a:xfrm>
          <a:prstGeom prst="rect">
            <a:avLst/>
          </a:prstGeom>
          <a:noFill/>
        </p:spPr>
        <p:txBody>
          <a:bodyPr wrap="none" rtlCol="0">
            <a:spAutoFit/>
          </a:bodyPr>
          <a:lstStyle/>
          <a:p>
            <a:r>
              <a:rPr lang="en-US" dirty="0" smtClean="0">
                <a:solidFill>
                  <a:srgbClr val="FFFF00"/>
                </a:solidFill>
              </a:rPr>
              <a:t>Gibeon</a:t>
            </a:r>
            <a:endParaRPr lang="en-US" dirty="0">
              <a:solidFill>
                <a:srgbClr val="FFFF00"/>
              </a:solidFill>
            </a:endParaRPr>
          </a:p>
        </p:txBody>
      </p:sp>
      <p:sp>
        <p:nvSpPr>
          <p:cNvPr id="19" name="Freeform 18"/>
          <p:cNvSpPr/>
          <p:nvPr/>
        </p:nvSpPr>
        <p:spPr>
          <a:xfrm>
            <a:off x="6923003" y="128106"/>
            <a:ext cx="1127051" cy="255181"/>
          </a:xfrm>
          <a:custGeom>
            <a:avLst/>
            <a:gdLst>
              <a:gd name="connsiteX0" fmla="*/ 1127051 w 1127051"/>
              <a:gd name="connsiteY0" fmla="*/ 255181 h 255181"/>
              <a:gd name="connsiteX1" fmla="*/ 499730 w 1127051"/>
              <a:gd name="connsiteY1" fmla="*/ 202018 h 255181"/>
              <a:gd name="connsiteX2" fmla="*/ 0 w 1127051"/>
              <a:gd name="connsiteY2" fmla="*/ 0 h 255181"/>
            </a:gdLst>
            <a:ahLst/>
            <a:cxnLst>
              <a:cxn ang="0">
                <a:pos x="connsiteX0" y="connsiteY0"/>
              </a:cxn>
              <a:cxn ang="0">
                <a:pos x="connsiteX1" y="connsiteY1"/>
              </a:cxn>
              <a:cxn ang="0">
                <a:pos x="connsiteX2" y="connsiteY2"/>
              </a:cxn>
            </a:cxnLst>
            <a:rect l="l" t="t" r="r" b="b"/>
            <a:pathLst>
              <a:path w="1127051" h="255181">
                <a:moveTo>
                  <a:pt x="1127051" y="255181"/>
                </a:moveTo>
                <a:cubicBezTo>
                  <a:pt x="907311" y="249864"/>
                  <a:pt x="687572" y="244548"/>
                  <a:pt x="499730" y="202018"/>
                </a:cubicBezTo>
                <a:cubicBezTo>
                  <a:pt x="311888" y="159488"/>
                  <a:pt x="155944" y="79744"/>
                  <a:pt x="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3494226" y="3713263"/>
            <a:ext cx="721672" cy="307777"/>
          </a:xfrm>
          <a:prstGeom prst="rect">
            <a:avLst/>
          </a:prstGeom>
          <a:solidFill>
            <a:schemeClr val="tx1"/>
          </a:solidFill>
        </p:spPr>
        <p:txBody>
          <a:bodyPr wrap="none" rtlCol="0">
            <a:spAutoFit/>
          </a:bodyPr>
          <a:lstStyle/>
          <a:p>
            <a:r>
              <a:rPr lang="en-US" sz="1400" dirty="0" err="1" smtClean="0">
                <a:solidFill>
                  <a:srgbClr val="FFFF00"/>
                </a:solidFill>
              </a:rPr>
              <a:t>Libnah</a:t>
            </a:r>
            <a:endParaRPr lang="en-US" sz="1400" dirty="0">
              <a:solidFill>
                <a:srgbClr val="FFFF00"/>
              </a:solidFill>
            </a:endParaRPr>
          </a:p>
        </p:txBody>
      </p:sp>
      <p:sp>
        <p:nvSpPr>
          <p:cNvPr id="6" name="Freeform 5"/>
          <p:cNvSpPr/>
          <p:nvPr/>
        </p:nvSpPr>
        <p:spPr>
          <a:xfrm>
            <a:off x="6590581" y="629728"/>
            <a:ext cx="2191110" cy="667632"/>
          </a:xfrm>
          <a:custGeom>
            <a:avLst/>
            <a:gdLst>
              <a:gd name="connsiteX0" fmla="*/ 2191110 w 2191110"/>
              <a:gd name="connsiteY0" fmla="*/ 0 h 667632"/>
              <a:gd name="connsiteX1" fmla="*/ 2001328 w 2191110"/>
              <a:gd name="connsiteY1" fmla="*/ 189781 h 667632"/>
              <a:gd name="connsiteX2" fmla="*/ 1431985 w 2191110"/>
              <a:gd name="connsiteY2" fmla="*/ 353683 h 667632"/>
              <a:gd name="connsiteX3" fmla="*/ 733245 w 2191110"/>
              <a:gd name="connsiteY3" fmla="*/ 664234 h 667632"/>
              <a:gd name="connsiteX4" fmla="*/ 0 w 2191110"/>
              <a:gd name="connsiteY4" fmla="*/ 491706 h 66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10" h="667632">
                <a:moveTo>
                  <a:pt x="2191110" y="0"/>
                </a:moveTo>
                <a:cubicBezTo>
                  <a:pt x="2159479" y="65417"/>
                  <a:pt x="2127849" y="130834"/>
                  <a:pt x="2001328" y="189781"/>
                </a:cubicBezTo>
                <a:cubicBezTo>
                  <a:pt x="1874807" y="248728"/>
                  <a:pt x="1643332" y="274608"/>
                  <a:pt x="1431985" y="353683"/>
                </a:cubicBezTo>
                <a:cubicBezTo>
                  <a:pt x="1220638" y="432759"/>
                  <a:pt x="971909" y="641230"/>
                  <a:pt x="733245" y="664234"/>
                </a:cubicBezTo>
                <a:cubicBezTo>
                  <a:pt x="494581" y="687238"/>
                  <a:pt x="247290" y="589472"/>
                  <a:pt x="0" y="491706"/>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Freeform 20"/>
          <p:cNvSpPr/>
          <p:nvPr/>
        </p:nvSpPr>
        <p:spPr>
          <a:xfrm>
            <a:off x="5857336" y="1147313"/>
            <a:ext cx="552090" cy="3476445"/>
          </a:xfrm>
          <a:custGeom>
            <a:avLst/>
            <a:gdLst>
              <a:gd name="connsiteX0" fmla="*/ 552090 w 552090"/>
              <a:gd name="connsiteY0" fmla="*/ 0 h 3476445"/>
              <a:gd name="connsiteX1" fmla="*/ 414068 w 552090"/>
              <a:gd name="connsiteY1" fmla="*/ 405442 h 3476445"/>
              <a:gd name="connsiteX2" fmla="*/ 250166 w 552090"/>
              <a:gd name="connsiteY2" fmla="*/ 560717 h 3476445"/>
              <a:gd name="connsiteX3" fmla="*/ 129396 w 552090"/>
              <a:gd name="connsiteY3" fmla="*/ 715993 h 3476445"/>
              <a:gd name="connsiteX4" fmla="*/ 301924 w 552090"/>
              <a:gd name="connsiteY4" fmla="*/ 1000664 h 3476445"/>
              <a:gd name="connsiteX5" fmla="*/ 414068 w 552090"/>
              <a:gd name="connsiteY5" fmla="*/ 1345721 h 3476445"/>
              <a:gd name="connsiteX6" fmla="*/ 301924 w 552090"/>
              <a:gd name="connsiteY6" fmla="*/ 1561381 h 3476445"/>
              <a:gd name="connsiteX7" fmla="*/ 215660 w 552090"/>
              <a:gd name="connsiteY7" fmla="*/ 1768415 h 3476445"/>
              <a:gd name="connsiteX8" fmla="*/ 276045 w 552090"/>
              <a:gd name="connsiteY8" fmla="*/ 1880559 h 3476445"/>
              <a:gd name="connsiteX9" fmla="*/ 336430 w 552090"/>
              <a:gd name="connsiteY9" fmla="*/ 2182483 h 3476445"/>
              <a:gd name="connsiteX10" fmla="*/ 207034 w 552090"/>
              <a:gd name="connsiteY10" fmla="*/ 2518913 h 3476445"/>
              <a:gd name="connsiteX11" fmla="*/ 207034 w 552090"/>
              <a:gd name="connsiteY11" fmla="*/ 2648310 h 3476445"/>
              <a:gd name="connsiteX12" fmla="*/ 353683 w 552090"/>
              <a:gd name="connsiteY12" fmla="*/ 2907102 h 3476445"/>
              <a:gd name="connsiteX13" fmla="*/ 301924 w 552090"/>
              <a:gd name="connsiteY13" fmla="*/ 3148642 h 3476445"/>
              <a:gd name="connsiteX14" fmla="*/ 0 w 552090"/>
              <a:gd name="connsiteY14" fmla="*/ 3476445 h 347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90" h="3476445">
                <a:moveTo>
                  <a:pt x="552090" y="0"/>
                </a:moveTo>
                <a:cubicBezTo>
                  <a:pt x="508239" y="155994"/>
                  <a:pt x="464389" y="311989"/>
                  <a:pt x="414068" y="405442"/>
                </a:cubicBezTo>
                <a:cubicBezTo>
                  <a:pt x="363747" y="498895"/>
                  <a:pt x="297611" y="508959"/>
                  <a:pt x="250166" y="560717"/>
                </a:cubicBezTo>
                <a:cubicBezTo>
                  <a:pt x="202721" y="612476"/>
                  <a:pt x="120770" y="642669"/>
                  <a:pt x="129396" y="715993"/>
                </a:cubicBezTo>
                <a:cubicBezTo>
                  <a:pt x="138022" y="789317"/>
                  <a:pt x="254479" y="895709"/>
                  <a:pt x="301924" y="1000664"/>
                </a:cubicBezTo>
                <a:cubicBezTo>
                  <a:pt x="349369" y="1105619"/>
                  <a:pt x="414068" y="1252268"/>
                  <a:pt x="414068" y="1345721"/>
                </a:cubicBezTo>
                <a:cubicBezTo>
                  <a:pt x="414068" y="1439174"/>
                  <a:pt x="334992" y="1490932"/>
                  <a:pt x="301924" y="1561381"/>
                </a:cubicBezTo>
                <a:cubicBezTo>
                  <a:pt x="268856" y="1631830"/>
                  <a:pt x="219973" y="1715219"/>
                  <a:pt x="215660" y="1768415"/>
                </a:cubicBezTo>
                <a:cubicBezTo>
                  <a:pt x="211347" y="1821611"/>
                  <a:pt x="255917" y="1811548"/>
                  <a:pt x="276045" y="1880559"/>
                </a:cubicBezTo>
                <a:cubicBezTo>
                  <a:pt x="296173" y="1949570"/>
                  <a:pt x="347932" y="2076091"/>
                  <a:pt x="336430" y="2182483"/>
                </a:cubicBezTo>
                <a:cubicBezTo>
                  <a:pt x="324928" y="2288875"/>
                  <a:pt x="228600" y="2441275"/>
                  <a:pt x="207034" y="2518913"/>
                </a:cubicBezTo>
                <a:cubicBezTo>
                  <a:pt x="185468" y="2596551"/>
                  <a:pt x="182593" y="2583612"/>
                  <a:pt x="207034" y="2648310"/>
                </a:cubicBezTo>
                <a:cubicBezTo>
                  <a:pt x="231475" y="2713008"/>
                  <a:pt x="337868" y="2823713"/>
                  <a:pt x="353683" y="2907102"/>
                </a:cubicBezTo>
                <a:cubicBezTo>
                  <a:pt x="369498" y="2990491"/>
                  <a:pt x="360871" y="3053751"/>
                  <a:pt x="301924" y="3148642"/>
                </a:cubicBezTo>
                <a:cubicBezTo>
                  <a:pt x="242977" y="3243533"/>
                  <a:pt x="121488" y="3359989"/>
                  <a:pt x="0" y="3476445"/>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Freeform 22"/>
          <p:cNvSpPr/>
          <p:nvPr/>
        </p:nvSpPr>
        <p:spPr>
          <a:xfrm>
            <a:off x="4226953" y="3519612"/>
            <a:ext cx="1546883" cy="1104181"/>
          </a:xfrm>
          <a:custGeom>
            <a:avLst/>
            <a:gdLst>
              <a:gd name="connsiteX0" fmla="*/ 1345721 w 1546883"/>
              <a:gd name="connsiteY0" fmla="*/ 1104181 h 1104181"/>
              <a:gd name="connsiteX1" fmla="*/ 1544129 w 1546883"/>
              <a:gd name="connsiteY1" fmla="*/ 828136 h 1104181"/>
              <a:gd name="connsiteX2" fmla="*/ 1440612 w 1546883"/>
              <a:gd name="connsiteY2" fmla="*/ 577970 h 1104181"/>
              <a:gd name="connsiteX3" fmla="*/ 1155940 w 1546883"/>
              <a:gd name="connsiteY3" fmla="*/ 276046 h 1104181"/>
              <a:gd name="connsiteX4" fmla="*/ 767751 w 1546883"/>
              <a:gd name="connsiteY4" fmla="*/ 120770 h 1104181"/>
              <a:gd name="connsiteX5" fmla="*/ 379563 w 1546883"/>
              <a:gd name="connsiteY5" fmla="*/ 129397 h 1104181"/>
              <a:gd name="connsiteX6" fmla="*/ 120770 w 1546883"/>
              <a:gd name="connsiteY6" fmla="*/ 155276 h 1104181"/>
              <a:gd name="connsiteX7" fmla="*/ 0 w 1546883"/>
              <a:gd name="connsiteY7" fmla="*/ 0 h 110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883" h="1104181">
                <a:moveTo>
                  <a:pt x="1345721" y="1104181"/>
                </a:moveTo>
                <a:cubicBezTo>
                  <a:pt x="1437017" y="1010009"/>
                  <a:pt x="1528314" y="915838"/>
                  <a:pt x="1544129" y="828136"/>
                </a:cubicBezTo>
                <a:cubicBezTo>
                  <a:pt x="1559944" y="740434"/>
                  <a:pt x="1505310" y="669985"/>
                  <a:pt x="1440612" y="577970"/>
                </a:cubicBezTo>
                <a:cubicBezTo>
                  <a:pt x="1375914" y="485955"/>
                  <a:pt x="1268084" y="352246"/>
                  <a:pt x="1155940" y="276046"/>
                </a:cubicBezTo>
                <a:cubicBezTo>
                  <a:pt x="1043796" y="199846"/>
                  <a:pt x="897147" y="145211"/>
                  <a:pt x="767751" y="120770"/>
                </a:cubicBezTo>
                <a:cubicBezTo>
                  <a:pt x="638355" y="96329"/>
                  <a:pt x="487393" y="123646"/>
                  <a:pt x="379563" y="129397"/>
                </a:cubicBezTo>
                <a:cubicBezTo>
                  <a:pt x="271733" y="135148"/>
                  <a:pt x="184030" y="176842"/>
                  <a:pt x="120770" y="155276"/>
                </a:cubicBezTo>
                <a:cubicBezTo>
                  <a:pt x="57510" y="133710"/>
                  <a:pt x="28755" y="66855"/>
                  <a:pt x="0" y="0"/>
                </a:cubicBez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4"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9138" y="255680"/>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986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050" hidden="1"/>
          <p:cNvSpPr>
            <a:spLocks noGrp="1" noChangeArrowheads="1"/>
          </p:cNvSpPr>
          <p:nvPr>
            <p:ph type="title"/>
          </p:nvPr>
        </p:nvSpPr>
        <p:spPr/>
        <p:txBody>
          <a:bodyPr/>
          <a:lstStyle/>
          <a:p>
            <a:endParaRPr lang="en-US" smtClean="0">
              <a:solidFill>
                <a:schemeClr val="bg1"/>
              </a:solidFill>
            </a:endParaRPr>
          </a:p>
        </p:txBody>
      </p:sp>
      <p:pic>
        <p:nvPicPr>
          <p:cNvPr id="61442" name="Picture 2051" descr="Bet Guvrin and Diagonal Route aerial from south"/>
          <p:cNvPicPr preferRelativeResize="0">
            <a:picLocks noChangeAspect="1" noChangeArrowheads="1"/>
          </p:cNvPicPr>
          <p:nvPr>
            <p:custDataLst>
              <p:tags r:id="rId1"/>
            </p:custDataLst>
          </p:nvPr>
        </p:nvPicPr>
        <p:blipFill>
          <a:blip r:embed="rId4"/>
          <a:srcRect/>
          <a:stretch>
            <a:fillRect/>
          </a:stretch>
        </p:blipFill>
        <p:spPr bwMode="auto">
          <a:xfrm>
            <a:off x="0" y="0"/>
            <a:ext cx="9144000" cy="5573448"/>
          </a:xfrm>
          <a:prstGeom prst="rect">
            <a:avLst/>
          </a:prstGeom>
          <a:noFill/>
          <a:ln w="9525">
            <a:noFill/>
            <a:miter lim="800000"/>
            <a:headEnd/>
            <a:tailEnd/>
          </a:ln>
        </p:spPr>
      </p:pic>
      <p:sp>
        <p:nvSpPr>
          <p:cNvPr id="169988" name="Text Box 2052"/>
          <p:cNvSpPr txBox="1">
            <a:spLocks noChangeArrowheads="1"/>
          </p:cNvSpPr>
          <p:nvPr/>
        </p:nvSpPr>
        <p:spPr bwMode="auto">
          <a:xfrm>
            <a:off x="0" y="5207000"/>
            <a:ext cx="9144000" cy="381000"/>
          </a:xfrm>
          <a:prstGeom prst="rect">
            <a:avLst/>
          </a:prstGeom>
          <a:noFill/>
          <a:ln w="9525">
            <a:noFill/>
            <a:miter lim="800000"/>
            <a:headEnd/>
            <a:tailEnd/>
          </a:ln>
        </p:spPr>
        <p:txBody>
          <a:bodyPr/>
          <a:lstStyle/>
          <a:p>
            <a:pPr algn="ctr">
              <a:defRPr/>
            </a:pPr>
            <a:r>
              <a:rPr lang="en-US" sz="2200">
                <a:solidFill>
                  <a:prstClr val="white"/>
                </a:solidFill>
                <a:effectLst>
                  <a:glow rad="76200">
                    <a:prstClr val="black">
                      <a:alpha val="60000"/>
                    </a:prstClr>
                  </a:glow>
                </a:effectLst>
                <a:latin typeface="Calibri" pitchFamily="34" charset="0"/>
                <a:cs typeface="Calibri" pitchFamily="34" charset="0"/>
              </a:rPr>
              <a:t>Bet Guvrin and Diagonal Route aerial from south</a:t>
            </a:r>
          </a:p>
        </p:txBody>
      </p:sp>
      <p:sp>
        <p:nvSpPr>
          <p:cNvPr id="169990" name="Text Box 2054"/>
          <p:cNvSpPr txBox="1">
            <a:spLocks noChangeArrowheads="1"/>
          </p:cNvSpPr>
          <p:nvPr/>
        </p:nvSpPr>
        <p:spPr bwMode="auto">
          <a:xfrm rot="908620">
            <a:off x="1290542" y="3025056"/>
            <a:ext cx="1553759" cy="40011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000" dirty="0" err="1">
                <a:solidFill>
                  <a:prstClr val="white"/>
                </a:solidFill>
                <a:effectLst>
                  <a:glow rad="76200">
                    <a:prstClr val="black">
                      <a:alpha val="60000"/>
                    </a:prstClr>
                  </a:glow>
                </a:effectLst>
                <a:latin typeface="Calibri" pitchFamily="34" charset="0"/>
                <a:cs typeface="Calibri" pitchFamily="34" charset="0"/>
              </a:rPr>
              <a:t>Guvrin</a:t>
            </a:r>
            <a:r>
              <a:rPr lang="en-US" sz="2000" dirty="0">
                <a:solidFill>
                  <a:prstClr val="white"/>
                </a:solidFill>
                <a:effectLst>
                  <a:glow rad="76200">
                    <a:prstClr val="black">
                      <a:alpha val="60000"/>
                    </a:prstClr>
                  </a:glow>
                </a:effectLst>
                <a:latin typeface="Calibri" pitchFamily="34" charset="0"/>
                <a:cs typeface="Calibri" pitchFamily="34" charset="0"/>
              </a:rPr>
              <a:t> Valley</a:t>
            </a:r>
          </a:p>
        </p:txBody>
      </p:sp>
      <p:sp>
        <p:nvSpPr>
          <p:cNvPr id="169991" name="Line 2055"/>
          <p:cNvSpPr>
            <a:spLocks noChangeShapeType="1"/>
          </p:cNvSpPr>
          <p:nvPr/>
        </p:nvSpPr>
        <p:spPr bwMode="auto">
          <a:xfrm>
            <a:off x="5943600" y="3111500"/>
            <a:ext cx="152400" cy="444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auto">
              <a:spcBef>
                <a:spcPts val="0"/>
              </a:spcBef>
              <a:spcAft>
                <a:spcPts val="0"/>
              </a:spcAft>
              <a:defRPr/>
            </a:pPr>
            <a:endParaRPr lang="en-US">
              <a:solidFill>
                <a:prstClr val="black"/>
              </a:solidFill>
            </a:endParaRPr>
          </a:p>
        </p:txBody>
      </p:sp>
      <p:sp>
        <p:nvSpPr>
          <p:cNvPr id="169992" name="Text Box 2056"/>
          <p:cNvSpPr txBox="1">
            <a:spLocks noChangeArrowheads="1"/>
          </p:cNvSpPr>
          <p:nvPr/>
        </p:nvSpPr>
        <p:spPr bwMode="auto">
          <a:xfrm>
            <a:off x="4798355" y="2794000"/>
            <a:ext cx="1614223"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amphitheater</a:t>
            </a:r>
          </a:p>
        </p:txBody>
      </p:sp>
      <p:sp>
        <p:nvSpPr>
          <p:cNvPr id="169993" name="Text Box 2057"/>
          <p:cNvSpPr txBox="1">
            <a:spLocks noChangeArrowheads="1"/>
          </p:cNvSpPr>
          <p:nvPr/>
        </p:nvSpPr>
        <p:spPr bwMode="auto">
          <a:xfrm>
            <a:off x="6553221" y="1460500"/>
            <a:ext cx="1204369" cy="40011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to Azekah</a:t>
            </a:r>
          </a:p>
        </p:txBody>
      </p:sp>
      <p:sp>
        <p:nvSpPr>
          <p:cNvPr id="169996" name="Text Box 2060"/>
          <p:cNvSpPr txBox="1">
            <a:spLocks noChangeArrowheads="1"/>
          </p:cNvSpPr>
          <p:nvPr/>
        </p:nvSpPr>
        <p:spPr bwMode="auto">
          <a:xfrm>
            <a:off x="1295400" y="4873575"/>
            <a:ext cx="1230530" cy="40011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to Lachish</a:t>
            </a:r>
          </a:p>
        </p:txBody>
      </p:sp>
      <p:sp>
        <p:nvSpPr>
          <p:cNvPr id="169997" name="Line 2061"/>
          <p:cNvSpPr>
            <a:spLocks noChangeShapeType="1"/>
          </p:cNvSpPr>
          <p:nvPr/>
        </p:nvSpPr>
        <p:spPr bwMode="auto">
          <a:xfrm flipV="1">
            <a:off x="8778281" y="2603500"/>
            <a:ext cx="301625" cy="9525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auto">
              <a:spcBef>
                <a:spcPts val="0"/>
              </a:spcBef>
              <a:spcAft>
                <a:spcPts val="0"/>
              </a:spcAft>
              <a:defRPr/>
            </a:pPr>
            <a:endParaRPr lang="en-US">
              <a:solidFill>
                <a:prstClr val="black"/>
              </a:solidFill>
            </a:endParaRPr>
          </a:p>
        </p:txBody>
      </p:sp>
      <p:sp>
        <p:nvSpPr>
          <p:cNvPr id="169998" name="Text Box 2062"/>
          <p:cNvSpPr txBox="1">
            <a:spLocks noChangeArrowheads="1"/>
          </p:cNvSpPr>
          <p:nvPr/>
        </p:nvSpPr>
        <p:spPr bwMode="auto">
          <a:xfrm>
            <a:off x="8001000" y="2540000"/>
            <a:ext cx="990600" cy="707886"/>
          </a:xfrm>
          <a:prstGeom prst="rect">
            <a:avLst/>
          </a:prstGeom>
          <a:noFill/>
          <a:ln w="9525">
            <a:noFill/>
            <a:miter lim="800000"/>
            <a:headEnd/>
            <a:tailEnd/>
          </a:ln>
        </p:spPr>
        <p:txBody>
          <a:bodyPr>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to Hebron</a:t>
            </a:r>
          </a:p>
        </p:txBody>
      </p:sp>
      <p:sp>
        <p:nvSpPr>
          <p:cNvPr id="15" name="Text Box 2060"/>
          <p:cNvSpPr txBox="1">
            <a:spLocks noChangeArrowheads="1"/>
          </p:cNvSpPr>
          <p:nvPr/>
        </p:nvSpPr>
        <p:spPr bwMode="auto">
          <a:xfrm rot="20361256">
            <a:off x="5728445" y="3575256"/>
            <a:ext cx="1768305" cy="40011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Diagonal Route</a:t>
            </a:r>
          </a:p>
        </p:txBody>
      </p:sp>
      <p:sp>
        <p:nvSpPr>
          <p:cNvPr id="18" name="Freeform 17"/>
          <p:cNvSpPr/>
          <p:nvPr/>
        </p:nvSpPr>
        <p:spPr>
          <a:xfrm>
            <a:off x="2420030" y="1667447"/>
            <a:ext cx="5676688" cy="3614467"/>
          </a:xfrm>
          <a:custGeom>
            <a:avLst/>
            <a:gdLst>
              <a:gd name="connsiteX0" fmla="*/ 3881633 w 5676688"/>
              <a:gd name="connsiteY0" fmla="*/ 0 h 4337360"/>
              <a:gd name="connsiteX1" fmla="*/ 4408768 w 5676688"/>
              <a:gd name="connsiteY1" fmla="*/ 215670 h 4337360"/>
              <a:gd name="connsiteX2" fmla="*/ 4624414 w 5676688"/>
              <a:gd name="connsiteY2" fmla="*/ 359450 h 4337360"/>
              <a:gd name="connsiteX3" fmla="*/ 4432729 w 5676688"/>
              <a:gd name="connsiteY3" fmla="*/ 670973 h 4337360"/>
              <a:gd name="connsiteX4" fmla="*/ 4696296 w 5676688"/>
              <a:gd name="connsiteY4" fmla="*/ 898625 h 4337360"/>
              <a:gd name="connsiteX5" fmla="*/ 5618783 w 5676688"/>
              <a:gd name="connsiteY5" fmla="*/ 1461762 h 4337360"/>
              <a:gd name="connsiteX6" fmla="*/ 5043726 w 5676688"/>
              <a:gd name="connsiteY6" fmla="*/ 1725359 h 4337360"/>
              <a:gd name="connsiteX7" fmla="*/ 5019766 w 5676688"/>
              <a:gd name="connsiteY7" fmla="*/ 1869139 h 4337360"/>
              <a:gd name="connsiteX8" fmla="*/ 4780159 w 5676688"/>
              <a:gd name="connsiteY8" fmla="*/ 2084808 h 4337360"/>
              <a:gd name="connsiteX9" fmla="*/ 3977475 w 5676688"/>
              <a:gd name="connsiteY9" fmla="*/ 2444258 h 4337360"/>
              <a:gd name="connsiteX10" fmla="*/ 3066969 w 5676688"/>
              <a:gd name="connsiteY10" fmla="*/ 2719836 h 4337360"/>
              <a:gd name="connsiteX11" fmla="*/ 2060620 w 5676688"/>
              <a:gd name="connsiteY11" fmla="*/ 3187121 h 4337360"/>
              <a:gd name="connsiteX12" fmla="*/ 766742 w 5676688"/>
              <a:gd name="connsiteY12" fmla="*/ 3726295 h 4337360"/>
              <a:gd name="connsiteX13" fmla="*/ 287528 w 5676688"/>
              <a:gd name="connsiteY13" fmla="*/ 4037818 h 4337360"/>
              <a:gd name="connsiteX14" fmla="*/ 0 w 5676688"/>
              <a:gd name="connsiteY14" fmla="*/ 4337360 h 43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6688" h="4337360">
                <a:moveTo>
                  <a:pt x="3881633" y="0"/>
                </a:moveTo>
                <a:cubicBezTo>
                  <a:pt x="4083302" y="77881"/>
                  <a:pt x="4284971" y="155762"/>
                  <a:pt x="4408768" y="215670"/>
                </a:cubicBezTo>
                <a:cubicBezTo>
                  <a:pt x="4532565" y="275578"/>
                  <a:pt x="4620421" y="283566"/>
                  <a:pt x="4624414" y="359450"/>
                </a:cubicBezTo>
                <a:cubicBezTo>
                  <a:pt x="4628407" y="435334"/>
                  <a:pt x="4420749" y="581111"/>
                  <a:pt x="4432729" y="670973"/>
                </a:cubicBezTo>
                <a:cubicBezTo>
                  <a:pt x="4444709" y="760835"/>
                  <a:pt x="4498621" y="766827"/>
                  <a:pt x="4696296" y="898625"/>
                </a:cubicBezTo>
                <a:cubicBezTo>
                  <a:pt x="4893971" y="1030423"/>
                  <a:pt x="5560878" y="1323973"/>
                  <a:pt x="5618783" y="1461762"/>
                </a:cubicBezTo>
                <a:cubicBezTo>
                  <a:pt x="5676688" y="1599551"/>
                  <a:pt x="5143562" y="1657463"/>
                  <a:pt x="5043726" y="1725359"/>
                </a:cubicBezTo>
                <a:cubicBezTo>
                  <a:pt x="4943890" y="1793255"/>
                  <a:pt x="5063694" y="1809231"/>
                  <a:pt x="5019766" y="1869139"/>
                </a:cubicBezTo>
                <a:cubicBezTo>
                  <a:pt x="4975838" y="1929047"/>
                  <a:pt x="4953874" y="1988955"/>
                  <a:pt x="4780159" y="2084808"/>
                </a:cubicBezTo>
                <a:cubicBezTo>
                  <a:pt x="4606444" y="2180661"/>
                  <a:pt x="4263007" y="2338420"/>
                  <a:pt x="3977475" y="2444258"/>
                </a:cubicBezTo>
                <a:cubicBezTo>
                  <a:pt x="3691943" y="2550096"/>
                  <a:pt x="3386445" y="2596026"/>
                  <a:pt x="3066969" y="2719836"/>
                </a:cubicBezTo>
                <a:cubicBezTo>
                  <a:pt x="2747493" y="2843646"/>
                  <a:pt x="2443991" y="3019378"/>
                  <a:pt x="2060620" y="3187121"/>
                </a:cubicBezTo>
                <a:cubicBezTo>
                  <a:pt x="1677249" y="3354864"/>
                  <a:pt x="1062257" y="3584512"/>
                  <a:pt x="766742" y="3726295"/>
                </a:cubicBezTo>
                <a:cubicBezTo>
                  <a:pt x="471227" y="3868078"/>
                  <a:pt x="415318" y="3935974"/>
                  <a:pt x="287528" y="4037818"/>
                </a:cubicBezTo>
                <a:cubicBezTo>
                  <a:pt x="159738" y="4139662"/>
                  <a:pt x="79869" y="4238511"/>
                  <a:pt x="0" y="4337360"/>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auto">
              <a:spcBef>
                <a:spcPts val="0"/>
              </a:spcBef>
              <a:spcAft>
                <a:spcPts val="0"/>
              </a:spcAft>
              <a:defRPr/>
            </a:pPr>
            <a:endParaRPr lang="en-US">
              <a:solidFill>
                <a:prstClr val="black"/>
              </a:solidFill>
            </a:endParaRPr>
          </a:p>
        </p:txBody>
      </p:sp>
      <p:sp>
        <p:nvSpPr>
          <p:cNvPr id="2" name="TextBox 1"/>
          <p:cNvSpPr txBox="1"/>
          <p:nvPr/>
        </p:nvSpPr>
        <p:spPr>
          <a:xfrm>
            <a:off x="112180" y="2602058"/>
            <a:ext cx="877163" cy="369332"/>
          </a:xfrm>
          <a:prstGeom prst="rect">
            <a:avLst/>
          </a:prstGeom>
          <a:noFill/>
        </p:spPr>
        <p:txBody>
          <a:bodyPr wrap="none" rtlCol="0">
            <a:spAutoFit/>
          </a:bodyPr>
          <a:lstStyle/>
          <a:p>
            <a:r>
              <a:rPr lang="en-US" dirty="0" err="1" smtClean="0">
                <a:solidFill>
                  <a:srgbClr val="FFFF00"/>
                </a:solidFill>
              </a:rPr>
              <a:t>Libnah</a:t>
            </a:r>
            <a:endParaRPr lang="en-US" dirty="0">
              <a:solidFill>
                <a:srgbClr val="FFFF00"/>
              </a:solidFill>
            </a:endParaRPr>
          </a:p>
        </p:txBody>
      </p:sp>
      <p:sp>
        <p:nvSpPr>
          <p:cNvPr id="16" name="TextBox 15"/>
          <p:cNvSpPr txBox="1"/>
          <p:nvPr/>
        </p:nvSpPr>
        <p:spPr>
          <a:xfrm>
            <a:off x="7894940" y="3417575"/>
            <a:ext cx="1249060" cy="369332"/>
          </a:xfrm>
          <a:prstGeom prst="rect">
            <a:avLst/>
          </a:prstGeom>
          <a:noFill/>
        </p:spPr>
        <p:txBody>
          <a:bodyPr wrap="none" rtlCol="0">
            <a:spAutoFit/>
          </a:bodyPr>
          <a:lstStyle/>
          <a:p>
            <a:r>
              <a:rPr lang="en-US" dirty="0" err="1" smtClean="0">
                <a:solidFill>
                  <a:srgbClr val="FFFF00"/>
                </a:solidFill>
              </a:rPr>
              <a:t>Makkedah</a:t>
            </a:r>
            <a:endParaRPr lang="en-US" dirty="0">
              <a:solidFill>
                <a:srgbClr val="FFFF00"/>
              </a:solidFill>
            </a:endParaRPr>
          </a:p>
        </p:txBody>
      </p:sp>
      <p:pic>
        <p:nvPicPr>
          <p:cNvPr id="17"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781637">
            <a:off x="939754" y="31958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3154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5" name="Group 3"/>
          <p:cNvGrpSpPr>
            <a:grpSpLocks noGrp="1" noUngrp="1" noChangeAspect="1"/>
          </p:cNvGrpSpPr>
          <p:nvPr/>
        </p:nvGrpSpPr>
        <p:grpSpPr bwMode="auto">
          <a:xfrm>
            <a:off x="0" y="244"/>
            <a:ext cx="9144000" cy="5470261"/>
            <a:chOff x="685800" y="828675"/>
            <a:chExt cx="7772400" cy="5580063"/>
          </a:xfrm>
        </p:grpSpPr>
        <p:pic>
          <p:nvPicPr>
            <p:cNvPr id="159746" name="Picture 1" descr="Judean hills near Guvrin Valley with shepherd, tb030407744"/>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159747"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algn="ctr">
                <a:lnSpc>
                  <a:spcPct val="90000"/>
                </a:lnSpc>
              </a:pPr>
              <a:r>
                <a:rPr lang="en-US" sz="2200">
                  <a:solidFill>
                    <a:srgbClr val="000000"/>
                  </a:solidFill>
                  <a:latin typeface="Calibri" pitchFamily="34" charset="0"/>
                </a:rPr>
                <a:t>Judean hills near Guvrin Valley with shepherd</a:t>
              </a:r>
            </a:p>
          </p:txBody>
        </p:sp>
      </p:grpSp>
    </p:spTree>
    <p:extLst>
      <p:ext uri="{BB962C8B-B14F-4D97-AF65-F5344CB8AC3E}">
        <p14:creationId xmlns:p14="http://schemas.microsoft.com/office/powerpoint/2010/main" val="24706905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3"/>
          <p:cNvGrpSpPr>
            <a:grpSpLocks noGrp="1" noUngrp="1" noChangeAspect="1"/>
          </p:cNvGrpSpPr>
          <p:nvPr/>
        </p:nvGrpSpPr>
        <p:grpSpPr bwMode="auto">
          <a:xfrm>
            <a:off x="0" y="2"/>
            <a:ext cx="9144000" cy="5441157"/>
            <a:chOff x="685800" y="844550"/>
            <a:chExt cx="7772400" cy="5549900"/>
          </a:xfrm>
        </p:grpSpPr>
        <p:pic>
          <p:nvPicPr>
            <p:cNvPr id="124930" name="Picture 1" descr="Tell Bornat, possible Libnah, from west, tb011606860"/>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124931"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algn="ctr">
                <a:lnSpc>
                  <a:spcPct val="90000"/>
                </a:lnSpc>
              </a:pPr>
              <a:r>
                <a:rPr lang="en-US" sz="2200" dirty="0" smtClean="0">
                  <a:solidFill>
                    <a:prstClr val="black"/>
                  </a:solidFill>
                  <a:latin typeface="Calibri" pitchFamily="34" charset="0"/>
                </a:rPr>
                <a:t>Tel </a:t>
              </a:r>
              <a:r>
                <a:rPr lang="en-US" sz="2200" dirty="0" err="1" smtClean="0">
                  <a:solidFill>
                    <a:prstClr val="black"/>
                  </a:solidFill>
                  <a:latin typeface="Calibri" pitchFamily="34" charset="0"/>
                </a:rPr>
                <a:t>Burna</a:t>
              </a:r>
              <a:r>
                <a:rPr lang="en-US" sz="2200" dirty="0" smtClean="0">
                  <a:solidFill>
                    <a:prstClr val="black"/>
                  </a:solidFill>
                  <a:latin typeface="Calibri" pitchFamily="34" charset="0"/>
                </a:rPr>
                <a:t>, </a:t>
              </a:r>
              <a:r>
                <a:rPr lang="en-US" sz="2200" dirty="0">
                  <a:solidFill>
                    <a:prstClr val="black"/>
                  </a:solidFill>
                  <a:latin typeface="Calibri" pitchFamily="34" charset="0"/>
                </a:rPr>
                <a:t>possible Libnah, from west</a:t>
              </a:r>
            </a:p>
          </p:txBody>
        </p:sp>
      </p:grpSp>
      <p:sp>
        <p:nvSpPr>
          <p:cNvPr id="7" name="TextBox 6"/>
          <p:cNvSpPr txBox="1"/>
          <p:nvPr/>
        </p:nvSpPr>
        <p:spPr>
          <a:xfrm>
            <a:off x="270637" y="82678"/>
            <a:ext cx="6820287" cy="1754326"/>
          </a:xfrm>
          <a:prstGeom prst="rect">
            <a:avLst/>
          </a:prstGeom>
          <a:solidFill>
            <a:schemeClr val="bg1"/>
          </a:solidFill>
        </p:spPr>
        <p:txBody>
          <a:bodyPr wrap="square" rtlCol="0">
            <a:spAutoFit/>
          </a:bodyPr>
          <a:lstStyle/>
          <a:p>
            <a:r>
              <a:rPr lang="en-US" baseline="30000" dirty="0"/>
              <a:t>29</a:t>
            </a:r>
            <a:r>
              <a:rPr lang="en-US" dirty="0"/>
              <a:t>Then Joshua and all Israel with him passed on from </a:t>
            </a:r>
            <a:r>
              <a:rPr lang="en-US" dirty="0" err="1"/>
              <a:t>Makkedah</a:t>
            </a:r>
            <a:r>
              <a:rPr lang="en-US" dirty="0"/>
              <a:t> to </a:t>
            </a:r>
            <a:r>
              <a:rPr lang="en-US" dirty="0" err="1"/>
              <a:t>Libnah</a:t>
            </a:r>
            <a:r>
              <a:rPr lang="en-US" dirty="0"/>
              <a:t> and fought against </a:t>
            </a:r>
            <a:r>
              <a:rPr lang="en-US" dirty="0" err="1"/>
              <a:t>Libnah</a:t>
            </a:r>
            <a:r>
              <a:rPr lang="en-US" dirty="0"/>
              <a:t>.  </a:t>
            </a:r>
            <a:endParaRPr lang="en-US" dirty="0" smtClean="0"/>
          </a:p>
          <a:p>
            <a:r>
              <a:rPr lang="en-US" baseline="30000" dirty="0"/>
              <a:t>30</a:t>
            </a:r>
            <a:r>
              <a:rPr lang="en-US" dirty="0"/>
              <a:t>And the Lord gave it also and its king into the hand of Israel. And he struck it with the edge of the sword, and every person in it; he left none remaining in it. And he did to its king as he had done to the king of Jericho. </a:t>
            </a:r>
          </a:p>
        </p:txBody>
      </p:sp>
      <p:pic>
        <p:nvPicPr>
          <p:cNvPr id="8"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569553" y="-3157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879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Judah Shephelah Map, PLBL 4-01.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1" y="5153223"/>
            <a:ext cx="3310330" cy="369332"/>
          </a:xfrm>
          <a:prstGeom prst="rect">
            <a:avLst/>
          </a:prstGeom>
          <a:noFill/>
        </p:spPr>
        <p:txBody>
          <a:bodyPr wrap="none" rtlCol="0">
            <a:spAutoFit/>
          </a:bodyPr>
          <a:lstStyle/>
          <a:p>
            <a:pPr defTabSz="457200" fontAlgn="auto">
              <a:spcBef>
                <a:spcPts val="0"/>
              </a:spcBef>
              <a:spcAft>
                <a:spcPts val="0"/>
              </a:spcAft>
            </a:pPr>
            <a:r>
              <a:rPr lang="en-US" i="1" dirty="0" smtClean="0">
                <a:solidFill>
                  <a:prstClr val="white"/>
                </a:solidFill>
                <a:effectLst>
                  <a:glow rad="50800">
                    <a:prstClr val="black">
                      <a:alpha val="75000"/>
                    </a:prstClr>
                  </a:glow>
                </a:effectLst>
                <a:latin typeface="Calibri"/>
              </a:rPr>
              <a:t>Pictorial Library Vol. 4: Shephelah</a:t>
            </a:r>
            <a:endParaRPr lang="en-US" i="1" dirty="0">
              <a:solidFill>
                <a:prstClr val="white"/>
              </a:solidFill>
              <a:effectLst>
                <a:glow rad="50800">
                  <a:prstClr val="black">
                    <a:alpha val="75000"/>
                  </a:prstClr>
                </a:glow>
              </a:effectLst>
              <a:latin typeface="Calibri"/>
            </a:endParaRPr>
          </a:p>
        </p:txBody>
      </p:sp>
      <p:sp>
        <p:nvSpPr>
          <p:cNvPr id="4" name="5-Point Star 3"/>
          <p:cNvSpPr/>
          <p:nvPr/>
        </p:nvSpPr>
        <p:spPr>
          <a:xfrm>
            <a:off x="3341823" y="273808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7" name="5-Point Star 6"/>
          <p:cNvSpPr/>
          <p:nvPr/>
        </p:nvSpPr>
        <p:spPr>
          <a:xfrm>
            <a:off x="5875473" y="298414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8" name="5-Point Star 7"/>
          <p:cNvSpPr/>
          <p:nvPr/>
        </p:nvSpPr>
        <p:spPr>
          <a:xfrm>
            <a:off x="5410200" y="342900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9" name="5-Point Star 8"/>
          <p:cNvSpPr/>
          <p:nvPr/>
        </p:nvSpPr>
        <p:spPr>
          <a:xfrm>
            <a:off x="5143500" y="320675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0" name="5-Point Star 9"/>
          <p:cNvSpPr/>
          <p:nvPr/>
        </p:nvSpPr>
        <p:spPr>
          <a:xfrm>
            <a:off x="4962525" y="3055937"/>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1" name="5-Point Star 10"/>
          <p:cNvSpPr/>
          <p:nvPr/>
        </p:nvSpPr>
        <p:spPr>
          <a:xfrm>
            <a:off x="5524500" y="214312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2" name="5-Point Star 11"/>
          <p:cNvSpPr/>
          <p:nvPr/>
        </p:nvSpPr>
        <p:spPr>
          <a:xfrm>
            <a:off x="5505450" y="234156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3" name="5-Point Star 12"/>
          <p:cNvSpPr/>
          <p:nvPr/>
        </p:nvSpPr>
        <p:spPr>
          <a:xfrm>
            <a:off x="6065973" y="365089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4" name="5-Point Star 13"/>
          <p:cNvSpPr/>
          <p:nvPr/>
        </p:nvSpPr>
        <p:spPr>
          <a:xfrm>
            <a:off x="5323023" y="468277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5" name="5-Point Star 14"/>
          <p:cNvSpPr/>
          <p:nvPr/>
        </p:nvSpPr>
        <p:spPr>
          <a:xfrm>
            <a:off x="4991100" y="5144931"/>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6" name="5-Point Star 15"/>
          <p:cNvSpPr/>
          <p:nvPr/>
        </p:nvSpPr>
        <p:spPr>
          <a:xfrm>
            <a:off x="4533900" y="5478306"/>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8" name="5-Point Star 17"/>
          <p:cNvSpPr/>
          <p:nvPr/>
        </p:nvSpPr>
        <p:spPr>
          <a:xfrm>
            <a:off x="5980125" y="377789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2" name="TextBox 1"/>
          <p:cNvSpPr txBox="1"/>
          <p:nvPr/>
        </p:nvSpPr>
        <p:spPr>
          <a:xfrm>
            <a:off x="8154606" y="124117"/>
            <a:ext cx="928459" cy="369332"/>
          </a:xfrm>
          <a:prstGeom prst="rect">
            <a:avLst/>
          </a:prstGeom>
          <a:noFill/>
        </p:spPr>
        <p:txBody>
          <a:bodyPr wrap="none" rtlCol="0">
            <a:spAutoFit/>
          </a:bodyPr>
          <a:lstStyle/>
          <a:p>
            <a:r>
              <a:rPr lang="en-US" dirty="0" smtClean="0">
                <a:solidFill>
                  <a:srgbClr val="FFFF00"/>
                </a:solidFill>
              </a:rPr>
              <a:t>Gibeon</a:t>
            </a:r>
            <a:endParaRPr lang="en-US" dirty="0">
              <a:solidFill>
                <a:srgbClr val="FFFF00"/>
              </a:solidFill>
            </a:endParaRPr>
          </a:p>
        </p:txBody>
      </p:sp>
      <p:sp>
        <p:nvSpPr>
          <p:cNvPr id="19" name="Freeform 18"/>
          <p:cNvSpPr/>
          <p:nvPr/>
        </p:nvSpPr>
        <p:spPr>
          <a:xfrm>
            <a:off x="6923003" y="128106"/>
            <a:ext cx="1127051" cy="255181"/>
          </a:xfrm>
          <a:custGeom>
            <a:avLst/>
            <a:gdLst>
              <a:gd name="connsiteX0" fmla="*/ 1127051 w 1127051"/>
              <a:gd name="connsiteY0" fmla="*/ 255181 h 255181"/>
              <a:gd name="connsiteX1" fmla="*/ 499730 w 1127051"/>
              <a:gd name="connsiteY1" fmla="*/ 202018 h 255181"/>
              <a:gd name="connsiteX2" fmla="*/ 0 w 1127051"/>
              <a:gd name="connsiteY2" fmla="*/ 0 h 255181"/>
            </a:gdLst>
            <a:ahLst/>
            <a:cxnLst>
              <a:cxn ang="0">
                <a:pos x="connsiteX0" y="connsiteY0"/>
              </a:cxn>
              <a:cxn ang="0">
                <a:pos x="connsiteX1" y="connsiteY1"/>
              </a:cxn>
              <a:cxn ang="0">
                <a:pos x="connsiteX2" y="connsiteY2"/>
              </a:cxn>
            </a:cxnLst>
            <a:rect l="l" t="t" r="r" b="b"/>
            <a:pathLst>
              <a:path w="1127051" h="255181">
                <a:moveTo>
                  <a:pt x="1127051" y="255181"/>
                </a:moveTo>
                <a:cubicBezTo>
                  <a:pt x="907311" y="249864"/>
                  <a:pt x="687572" y="244548"/>
                  <a:pt x="499730" y="202018"/>
                </a:cubicBezTo>
                <a:cubicBezTo>
                  <a:pt x="311888" y="159488"/>
                  <a:pt x="155944" y="79744"/>
                  <a:pt x="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2903240" y="3529729"/>
            <a:ext cx="721672" cy="307777"/>
          </a:xfrm>
          <a:prstGeom prst="rect">
            <a:avLst/>
          </a:prstGeom>
          <a:solidFill>
            <a:schemeClr val="tx1"/>
          </a:solidFill>
        </p:spPr>
        <p:txBody>
          <a:bodyPr wrap="none" rtlCol="0">
            <a:spAutoFit/>
          </a:bodyPr>
          <a:lstStyle/>
          <a:p>
            <a:r>
              <a:rPr lang="en-US" sz="1400" dirty="0" err="1" smtClean="0">
                <a:solidFill>
                  <a:srgbClr val="FFFF00"/>
                </a:solidFill>
              </a:rPr>
              <a:t>Libnah</a:t>
            </a:r>
            <a:endParaRPr lang="en-US" sz="1400" dirty="0">
              <a:solidFill>
                <a:srgbClr val="FFFF00"/>
              </a:solidFill>
            </a:endParaRPr>
          </a:p>
        </p:txBody>
      </p:sp>
      <p:sp>
        <p:nvSpPr>
          <p:cNvPr id="6" name="Freeform 5"/>
          <p:cNvSpPr/>
          <p:nvPr/>
        </p:nvSpPr>
        <p:spPr>
          <a:xfrm>
            <a:off x="6590581" y="629728"/>
            <a:ext cx="2191110" cy="667632"/>
          </a:xfrm>
          <a:custGeom>
            <a:avLst/>
            <a:gdLst>
              <a:gd name="connsiteX0" fmla="*/ 2191110 w 2191110"/>
              <a:gd name="connsiteY0" fmla="*/ 0 h 667632"/>
              <a:gd name="connsiteX1" fmla="*/ 2001328 w 2191110"/>
              <a:gd name="connsiteY1" fmla="*/ 189781 h 667632"/>
              <a:gd name="connsiteX2" fmla="*/ 1431985 w 2191110"/>
              <a:gd name="connsiteY2" fmla="*/ 353683 h 667632"/>
              <a:gd name="connsiteX3" fmla="*/ 733245 w 2191110"/>
              <a:gd name="connsiteY3" fmla="*/ 664234 h 667632"/>
              <a:gd name="connsiteX4" fmla="*/ 0 w 2191110"/>
              <a:gd name="connsiteY4" fmla="*/ 491706 h 66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10" h="667632">
                <a:moveTo>
                  <a:pt x="2191110" y="0"/>
                </a:moveTo>
                <a:cubicBezTo>
                  <a:pt x="2159479" y="65417"/>
                  <a:pt x="2127849" y="130834"/>
                  <a:pt x="2001328" y="189781"/>
                </a:cubicBezTo>
                <a:cubicBezTo>
                  <a:pt x="1874807" y="248728"/>
                  <a:pt x="1643332" y="274608"/>
                  <a:pt x="1431985" y="353683"/>
                </a:cubicBezTo>
                <a:cubicBezTo>
                  <a:pt x="1220638" y="432759"/>
                  <a:pt x="971909" y="641230"/>
                  <a:pt x="733245" y="664234"/>
                </a:cubicBezTo>
                <a:cubicBezTo>
                  <a:pt x="494581" y="687238"/>
                  <a:pt x="247290" y="589472"/>
                  <a:pt x="0" y="491706"/>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Freeform 20"/>
          <p:cNvSpPr/>
          <p:nvPr/>
        </p:nvSpPr>
        <p:spPr>
          <a:xfrm>
            <a:off x="5857336" y="1147313"/>
            <a:ext cx="552090" cy="3476445"/>
          </a:xfrm>
          <a:custGeom>
            <a:avLst/>
            <a:gdLst>
              <a:gd name="connsiteX0" fmla="*/ 552090 w 552090"/>
              <a:gd name="connsiteY0" fmla="*/ 0 h 3476445"/>
              <a:gd name="connsiteX1" fmla="*/ 414068 w 552090"/>
              <a:gd name="connsiteY1" fmla="*/ 405442 h 3476445"/>
              <a:gd name="connsiteX2" fmla="*/ 250166 w 552090"/>
              <a:gd name="connsiteY2" fmla="*/ 560717 h 3476445"/>
              <a:gd name="connsiteX3" fmla="*/ 129396 w 552090"/>
              <a:gd name="connsiteY3" fmla="*/ 715993 h 3476445"/>
              <a:gd name="connsiteX4" fmla="*/ 301924 w 552090"/>
              <a:gd name="connsiteY4" fmla="*/ 1000664 h 3476445"/>
              <a:gd name="connsiteX5" fmla="*/ 414068 w 552090"/>
              <a:gd name="connsiteY5" fmla="*/ 1345721 h 3476445"/>
              <a:gd name="connsiteX6" fmla="*/ 301924 w 552090"/>
              <a:gd name="connsiteY6" fmla="*/ 1561381 h 3476445"/>
              <a:gd name="connsiteX7" fmla="*/ 215660 w 552090"/>
              <a:gd name="connsiteY7" fmla="*/ 1768415 h 3476445"/>
              <a:gd name="connsiteX8" fmla="*/ 276045 w 552090"/>
              <a:gd name="connsiteY8" fmla="*/ 1880559 h 3476445"/>
              <a:gd name="connsiteX9" fmla="*/ 336430 w 552090"/>
              <a:gd name="connsiteY9" fmla="*/ 2182483 h 3476445"/>
              <a:gd name="connsiteX10" fmla="*/ 207034 w 552090"/>
              <a:gd name="connsiteY10" fmla="*/ 2518913 h 3476445"/>
              <a:gd name="connsiteX11" fmla="*/ 207034 w 552090"/>
              <a:gd name="connsiteY11" fmla="*/ 2648310 h 3476445"/>
              <a:gd name="connsiteX12" fmla="*/ 353683 w 552090"/>
              <a:gd name="connsiteY12" fmla="*/ 2907102 h 3476445"/>
              <a:gd name="connsiteX13" fmla="*/ 301924 w 552090"/>
              <a:gd name="connsiteY13" fmla="*/ 3148642 h 3476445"/>
              <a:gd name="connsiteX14" fmla="*/ 0 w 552090"/>
              <a:gd name="connsiteY14" fmla="*/ 3476445 h 347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90" h="3476445">
                <a:moveTo>
                  <a:pt x="552090" y="0"/>
                </a:moveTo>
                <a:cubicBezTo>
                  <a:pt x="508239" y="155994"/>
                  <a:pt x="464389" y="311989"/>
                  <a:pt x="414068" y="405442"/>
                </a:cubicBezTo>
                <a:cubicBezTo>
                  <a:pt x="363747" y="498895"/>
                  <a:pt x="297611" y="508959"/>
                  <a:pt x="250166" y="560717"/>
                </a:cubicBezTo>
                <a:cubicBezTo>
                  <a:pt x="202721" y="612476"/>
                  <a:pt x="120770" y="642669"/>
                  <a:pt x="129396" y="715993"/>
                </a:cubicBezTo>
                <a:cubicBezTo>
                  <a:pt x="138022" y="789317"/>
                  <a:pt x="254479" y="895709"/>
                  <a:pt x="301924" y="1000664"/>
                </a:cubicBezTo>
                <a:cubicBezTo>
                  <a:pt x="349369" y="1105619"/>
                  <a:pt x="414068" y="1252268"/>
                  <a:pt x="414068" y="1345721"/>
                </a:cubicBezTo>
                <a:cubicBezTo>
                  <a:pt x="414068" y="1439174"/>
                  <a:pt x="334992" y="1490932"/>
                  <a:pt x="301924" y="1561381"/>
                </a:cubicBezTo>
                <a:cubicBezTo>
                  <a:pt x="268856" y="1631830"/>
                  <a:pt x="219973" y="1715219"/>
                  <a:pt x="215660" y="1768415"/>
                </a:cubicBezTo>
                <a:cubicBezTo>
                  <a:pt x="211347" y="1821611"/>
                  <a:pt x="255917" y="1811548"/>
                  <a:pt x="276045" y="1880559"/>
                </a:cubicBezTo>
                <a:cubicBezTo>
                  <a:pt x="296173" y="1949570"/>
                  <a:pt x="347932" y="2076091"/>
                  <a:pt x="336430" y="2182483"/>
                </a:cubicBezTo>
                <a:cubicBezTo>
                  <a:pt x="324928" y="2288875"/>
                  <a:pt x="228600" y="2441275"/>
                  <a:pt x="207034" y="2518913"/>
                </a:cubicBezTo>
                <a:cubicBezTo>
                  <a:pt x="185468" y="2596551"/>
                  <a:pt x="182593" y="2583612"/>
                  <a:pt x="207034" y="2648310"/>
                </a:cubicBezTo>
                <a:cubicBezTo>
                  <a:pt x="231475" y="2713008"/>
                  <a:pt x="337868" y="2823713"/>
                  <a:pt x="353683" y="2907102"/>
                </a:cubicBezTo>
                <a:cubicBezTo>
                  <a:pt x="369498" y="2990491"/>
                  <a:pt x="360871" y="3053751"/>
                  <a:pt x="301924" y="3148642"/>
                </a:cubicBezTo>
                <a:cubicBezTo>
                  <a:pt x="242977" y="3243533"/>
                  <a:pt x="121488" y="3359989"/>
                  <a:pt x="0" y="3476445"/>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Freeform 22"/>
          <p:cNvSpPr/>
          <p:nvPr/>
        </p:nvSpPr>
        <p:spPr>
          <a:xfrm>
            <a:off x="4226953" y="3519612"/>
            <a:ext cx="1546883" cy="1104181"/>
          </a:xfrm>
          <a:custGeom>
            <a:avLst/>
            <a:gdLst>
              <a:gd name="connsiteX0" fmla="*/ 1345721 w 1546883"/>
              <a:gd name="connsiteY0" fmla="*/ 1104181 h 1104181"/>
              <a:gd name="connsiteX1" fmla="*/ 1544129 w 1546883"/>
              <a:gd name="connsiteY1" fmla="*/ 828136 h 1104181"/>
              <a:gd name="connsiteX2" fmla="*/ 1440612 w 1546883"/>
              <a:gd name="connsiteY2" fmla="*/ 577970 h 1104181"/>
              <a:gd name="connsiteX3" fmla="*/ 1155940 w 1546883"/>
              <a:gd name="connsiteY3" fmla="*/ 276046 h 1104181"/>
              <a:gd name="connsiteX4" fmla="*/ 767751 w 1546883"/>
              <a:gd name="connsiteY4" fmla="*/ 120770 h 1104181"/>
              <a:gd name="connsiteX5" fmla="*/ 379563 w 1546883"/>
              <a:gd name="connsiteY5" fmla="*/ 129397 h 1104181"/>
              <a:gd name="connsiteX6" fmla="*/ 120770 w 1546883"/>
              <a:gd name="connsiteY6" fmla="*/ 155276 h 1104181"/>
              <a:gd name="connsiteX7" fmla="*/ 0 w 1546883"/>
              <a:gd name="connsiteY7" fmla="*/ 0 h 110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883" h="1104181">
                <a:moveTo>
                  <a:pt x="1345721" y="1104181"/>
                </a:moveTo>
                <a:cubicBezTo>
                  <a:pt x="1437017" y="1010009"/>
                  <a:pt x="1528314" y="915838"/>
                  <a:pt x="1544129" y="828136"/>
                </a:cubicBezTo>
                <a:cubicBezTo>
                  <a:pt x="1559944" y="740434"/>
                  <a:pt x="1505310" y="669985"/>
                  <a:pt x="1440612" y="577970"/>
                </a:cubicBezTo>
                <a:cubicBezTo>
                  <a:pt x="1375914" y="485955"/>
                  <a:pt x="1268084" y="352246"/>
                  <a:pt x="1155940" y="276046"/>
                </a:cubicBezTo>
                <a:cubicBezTo>
                  <a:pt x="1043796" y="199846"/>
                  <a:pt x="897147" y="145211"/>
                  <a:pt x="767751" y="120770"/>
                </a:cubicBezTo>
                <a:cubicBezTo>
                  <a:pt x="638355" y="96329"/>
                  <a:pt x="487393" y="123646"/>
                  <a:pt x="379563" y="129397"/>
                </a:cubicBezTo>
                <a:cubicBezTo>
                  <a:pt x="271733" y="135148"/>
                  <a:pt x="184030" y="176842"/>
                  <a:pt x="120770" y="155276"/>
                </a:cubicBezTo>
                <a:cubicBezTo>
                  <a:pt x="57510" y="133710"/>
                  <a:pt x="28755" y="66855"/>
                  <a:pt x="0" y="0"/>
                </a:cubicBez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4"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9138" y="255680"/>
            <a:ext cx="1125907" cy="1557206"/>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3812875" y="3674853"/>
            <a:ext cx="536356" cy="543464"/>
          </a:xfrm>
          <a:custGeom>
            <a:avLst/>
            <a:gdLst>
              <a:gd name="connsiteX0" fmla="*/ 431321 w 536356"/>
              <a:gd name="connsiteY0" fmla="*/ 0 h 543464"/>
              <a:gd name="connsiteX1" fmla="*/ 517585 w 536356"/>
              <a:gd name="connsiteY1" fmla="*/ 138022 h 543464"/>
              <a:gd name="connsiteX2" fmla="*/ 112144 w 536356"/>
              <a:gd name="connsiteY2" fmla="*/ 448573 h 543464"/>
              <a:gd name="connsiteX3" fmla="*/ 0 w 536356"/>
              <a:gd name="connsiteY3" fmla="*/ 543464 h 543464"/>
            </a:gdLst>
            <a:ahLst/>
            <a:cxnLst>
              <a:cxn ang="0">
                <a:pos x="connsiteX0" y="connsiteY0"/>
              </a:cxn>
              <a:cxn ang="0">
                <a:pos x="connsiteX1" y="connsiteY1"/>
              </a:cxn>
              <a:cxn ang="0">
                <a:pos x="connsiteX2" y="connsiteY2"/>
              </a:cxn>
              <a:cxn ang="0">
                <a:pos x="connsiteX3" y="connsiteY3"/>
              </a:cxn>
            </a:cxnLst>
            <a:rect l="l" t="t" r="r" b="b"/>
            <a:pathLst>
              <a:path w="536356" h="543464">
                <a:moveTo>
                  <a:pt x="431321" y="0"/>
                </a:moveTo>
                <a:cubicBezTo>
                  <a:pt x="501051" y="31630"/>
                  <a:pt x="570781" y="63260"/>
                  <a:pt x="517585" y="138022"/>
                </a:cubicBezTo>
                <a:cubicBezTo>
                  <a:pt x="464389" y="212784"/>
                  <a:pt x="198408" y="380999"/>
                  <a:pt x="112144" y="448573"/>
                </a:cubicBezTo>
                <a:cubicBezTo>
                  <a:pt x="25880" y="516147"/>
                  <a:pt x="12940" y="529805"/>
                  <a:pt x="0" y="543464"/>
                </a:cubicBez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6590581" y="2210671"/>
            <a:ext cx="2389517" cy="1754326"/>
          </a:xfrm>
          <a:prstGeom prst="rect">
            <a:avLst/>
          </a:prstGeom>
          <a:solidFill>
            <a:schemeClr val="bg1"/>
          </a:solidFill>
        </p:spPr>
        <p:txBody>
          <a:bodyPr wrap="square">
            <a:spAutoFit/>
          </a:bodyPr>
          <a:lstStyle/>
          <a:p>
            <a:r>
              <a:rPr lang="en-US" baseline="30000" dirty="0"/>
              <a:t>31</a:t>
            </a:r>
            <a:r>
              <a:rPr lang="en-US" dirty="0"/>
              <a:t>Then Joshua and all Israel with him passed on from </a:t>
            </a:r>
            <a:r>
              <a:rPr lang="en-US" dirty="0" err="1"/>
              <a:t>Libnah</a:t>
            </a:r>
            <a:r>
              <a:rPr lang="en-US" dirty="0"/>
              <a:t> to Lachish and laid siege to it and fought against it.  </a:t>
            </a:r>
          </a:p>
        </p:txBody>
      </p:sp>
    </p:spTree>
    <p:extLst>
      <p:ext uri="{BB962C8B-B14F-4D97-AF65-F5344CB8AC3E}">
        <p14:creationId xmlns:p14="http://schemas.microsoft.com/office/powerpoint/2010/main" val="36342707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050" hidden="1"/>
          <p:cNvSpPr>
            <a:spLocks noGrp="1" noChangeArrowheads="1"/>
          </p:cNvSpPr>
          <p:nvPr>
            <p:ph type="title"/>
          </p:nvPr>
        </p:nvSpPr>
        <p:spPr/>
        <p:txBody>
          <a:bodyPr/>
          <a:lstStyle/>
          <a:p>
            <a:endParaRPr lang="en-US" smtClean="0">
              <a:solidFill>
                <a:schemeClr val="bg1"/>
              </a:solidFill>
            </a:endParaRPr>
          </a:p>
        </p:txBody>
      </p:sp>
      <p:pic>
        <p:nvPicPr>
          <p:cNvPr id="61442" name="Picture 2051" descr="Bet Guvrin and Diagonal Route aerial from south"/>
          <p:cNvPicPr preferRelativeResize="0">
            <a:picLocks noChangeAspect="1" noChangeArrowheads="1"/>
          </p:cNvPicPr>
          <p:nvPr>
            <p:custDataLst>
              <p:tags r:id="rId1"/>
            </p:custDataLst>
          </p:nvPr>
        </p:nvPicPr>
        <p:blipFill>
          <a:blip r:embed="rId4"/>
          <a:srcRect/>
          <a:stretch>
            <a:fillRect/>
          </a:stretch>
        </p:blipFill>
        <p:spPr bwMode="auto">
          <a:xfrm>
            <a:off x="0" y="0"/>
            <a:ext cx="9144000" cy="5573448"/>
          </a:xfrm>
          <a:prstGeom prst="rect">
            <a:avLst/>
          </a:prstGeom>
          <a:noFill/>
          <a:ln w="9525">
            <a:noFill/>
            <a:miter lim="800000"/>
            <a:headEnd/>
            <a:tailEnd/>
          </a:ln>
        </p:spPr>
      </p:pic>
      <p:sp>
        <p:nvSpPr>
          <p:cNvPr id="169988" name="Text Box 2052"/>
          <p:cNvSpPr txBox="1">
            <a:spLocks noChangeArrowheads="1"/>
          </p:cNvSpPr>
          <p:nvPr/>
        </p:nvSpPr>
        <p:spPr bwMode="auto">
          <a:xfrm>
            <a:off x="0" y="5207000"/>
            <a:ext cx="9144000" cy="381000"/>
          </a:xfrm>
          <a:prstGeom prst="rect">
            <a:avLst/>
          </a:prstGeom>
          <a:noFill/>
          <a:ln w="9525">
            <a:noFill/>
            <a:miter lim="800000"/>
            <a:headEnd/>
            <a:tailEnd/>
          </a:ln>
        </p:spPr>
        <p:txBody>
          <a:bodyPr/>
          <a:lstStyle/>
          <a:p>
            <a:pPr algn="ctr">
              <a:defRPr/>
            </a:pPr>
            <a:r>
              <a:rPr lang="en-US" sz="2200">
                <a:solidFill>
                  <a:prstClr val="white"/>
                </a:solidFill>
                <a:effectLst>
                  <a:glow rad="76200">
                    <a:prstClr val="black">
                      <a:alpha val="60000"/>
                    </a:prstClr>
                  </a:glow>
                </a:effectLst>
                <a:latin typeface="Calibri" pitchFamily="34" charset="0"/>
                <a:cs typeface="Calibri" pitchFamily="34" charset="0"/>
              </a:rPr>
              <a:t>Bet Guvrin and Diagonal Route aerial from south</a:t>
            </a:r>
          </a:p>
        </p:txBody>
      </p:sp>
      <p:sp>
        <p:nvSpPr>
          <p:cNvPr id="169990" name="Text Box 2054"/>
          <p:cNvSpPr txBox="1">
            <a:spLocks noChangeArrowheads="1"/>
          </p:cNvSpPr>
          <p:nvPr/>
        </p:nvSpPr>
        <p:spPr bwMode="auto">
          <a:xfrm rot="908620">
            <a:off x="1290542" y="3025056"/>
            <a:ext cx="1553759" cy="40011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000" dirty="0" err="1">
                <a:solidFill>
                  <a:prstClr val="white"/>
                </a:solidFill>
                <a:effectLst>
                  <a:glow rad="76200">
                    <a:prstClr val="black">
                      <a:alpha val="60000"/>
                    </a:prstClr>
                  </a:glow>
                </a:effectLst>
                <a:latin typeface="Calibri" pitchFamily="34" charset="0"/>
                <a:cs typeface="Calibri" pitchFamily="34" charset="0"/>
              </a:rPr>
              <a:t>Guvrin</a:t>
            </a:r>
            <a:r>
              <a:rPr lang="en-US" sz="2000" dirty="0">
                <a:solidFill>
                  <a:prstClr val="white"/>
                </a:solidFill>
                <a:effectLst>
                  <a:glow rad="76200">
                    <a:prstClr val="black">
                      <a:alpha val="60000"/>
                    </a:prstClr>
                  </a:glow>
                </a:effectLst>
                <a:latin typeface="Calibri" pitchFamily="34" charset="0"/>
                <a:cs typeface="Calibri" pitchFamily="34" charset="0"/>
              </a:rPr>
              <a:t> Valley</a:t>
            </a:r>
          </a:p>
        </p:txBody>
      </p:sp>
      <p:sp>
        <p:nvSpPr>
          <p:cNvPr id="169991" name="Line 2055"/>
          <p:cNvSpPr>
            <a:spLocks noChangeShapeType="1"/>
          </p:cNvSpPr>
          <p:nvPr/>
        </p:nvSpPr>
        <p:spPr bwMode="auto">
          <a:xfrm>
            <a:off x="5943600" y="3111500"/>
            <a:ext cx="152400" cy="444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auto">
              <a:spcBef>
                <a:spcPts val="0"/>
              </a:spcBef>
              <a:spcAft>
                <a:spcPts val="0"/>
              </a:spcAft>
              <a:defRPr/>
            </a:pPr>
            <a:endParaRPr lang="en-US">
              <a:solidFill>
                <a:prstClr val="black"/>
              </a:solidFill>
            </a:endParaRPr>
          </a:p>
        </p:txBody>
      </p:sp>
      <p:sp>
        <p:nvSpPr>
          <p:cNvPr id="169992" name="Text Box 2056"/>
          <p:cNvSpPr txBox="1">
            <a:spLocks noChangeArrowheads="1"/>
          </p:cNvSpPr>
          <p:nvPr/>
        </p:nvSpPr>
        <p:spPr bwMode="auto">
          <a:xfrm>
            <a:off x="4798355" y="2794000"/>
            <a:ext cx="1614223" cy="40011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amphitheater</a:t>
            </a:r>
          </a:p>
        </p:txBody>
      </p:sp>
      <p:sp>
        <p:nvSpPr>
          <p:cNvPr id="169993" name="Text Box 2057"/>
          <p:cNvSpPr txBox="1">
            <a:spLocks noChangeArrowheads="1"/>
          </p:cNvSpPr>
          <p:nvPr/>
        </p:nvSpPr>
        <p:spPr bwMode="auto">
          <a:xfrm>
            <a:off x="6553221" y="1460500"/>
            <a:ext cx="1204369" cy="40011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to Azekah</a:t>
            </a:r>
          </a:p>
        </p:txBody>
      </p:sp>
      <p:sp>
        <p:nvSpPr>
          <p:cNvPr id="169996" name="Text Box 2060"/>
          <p:cNvSpPr txBox="1">
            <a:spLocks noChangeArrowheads="1"/>
          </p:cNvSpPr>
          <p:nvPr/>
        </p:nvSpPr>
        <p:spPr bwMode="auto">
          <a:xfrm>
            <a:off x="1295400" y="4873575"/>
            <a:ext cx="1230530" cy="40011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to Lachish</a:t>
            </a:r>
          </a:p>
        </p:txBody>
      </p:sp>
      <p:sp>
        <p:nvSpPr>
          <p:cNvPr id="169997" name="Line 2061"/>
          <p:cNvSpPr>
            <a:spLocks noChangeShapeType="1"/>
          </p:cNvSpPr>
          <p:nvPr/>
        </p:nvSpPr>
        <p:spPr bwMode="auto">
          <a:xfrm flipV="1">
            <a:off x="8778281" y="2603500"/>
            <a:ext cx="301625" cy="9525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auto">
              <a:spcBef>
                <a:spcPts val="0"/>
              </a:spcBef>
              <a:spcAft>
                <a:spcPts val="0"/>
              </a:spcAft>
              <a:defRPr/>
            </a:pPr>
            <a:endParaRPr lang="en-US">
              <a:solidFill>
                <a:prstClr val="black"/>
              </a:solidFill>
            </a:endParaRPr>
          </a:p>
        </p:txBody>
      </p:sp>
      <p:sp>
        <p:nvSpPr>
          <p:cNvPr id="169998" name="Text Box 2062"/>
          <p:cNvSpPr txBox="1">
            <a:spLocks noChangeArrowheads="1"/>
          </p:cNvSpPr>
          <p:nvPr/>
        </p:nvSpPr>
        <p:spPr bwMode="auto">
          <a:xfrm>
            <a:off x="8001000" y="2540000"/>
            <a:ext cx="990600" cy="707886"/>
          </a:xfrm>
          <a:prstGeom prst="rect">
            <a:avLst/>
          </a:prstGeom>
          <a:noFill/>
          <a:ln w="9525">
            <a:noFill/>
            <a:miter lim="800000"/>
            <a:headEnd/>
            <a:tailEnd/>
          </a:ln>
        </p:spPr>
        <p:txBody>
          <a:bodyPr>
            <a:spAutoFit/>
          </a:bodyPr>
          <a:lstStyle/>
          <a:p>
            <a:pPr algn="ct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to Hebron</a:t>
            </a:r>
          </a:p>
        </p:txBody>
      </p:sp>
      <p:sp>
        <p:nvSpPr>
          <p:cNvPr id="15" name="Text Box 2060"/>
          <p:cNvSpPr txBox="1">
            <a:spLocks noChangeArrowheads="1"/>
          </p:cNvSpPr>
          <p:nvPr/>
        </p:nvSpPr>
        <p:spPr bwMode="auto">
          <a:xfrm rot="20361256">
            <a:off x="5728445" y="3575256"/>
            <a:ext cx="1768305" cy="40011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000" dirty="0">
                <a:solidFill>
                  <a:prstClr val="white"/>
                </a:solidFill>
                <a:effectLst>
                  <a:glow rad="76200">
                    <a:prstClr val="black">
                      <a:alpha val="60000"/>
                    </a:prstClr>
                  </a:glow>
                </a:effectLst>
                <a:latin typeface="Calibri" pitchFamily="34" charset="0"/>
                <a:cs typeface="Calibri" pitchFamily="34" charset="0"/>
              </a:rPr>
              <a:t>Diagonal Route</a:t>
            </a:r>
          </a:p>
        </p:txBody>
      </p:sp>
      <p:sp>
        <p:nvSpPr>
          <p:cNvPr id="18" name="Freeform 17"/>
          <p:cNvSpPr/>
          <p:nvPr/>
        </p:nvSpPr>
        <p:spPr>
          <a:xfrm>
            <a:off x="2420030" y="1667447"/>
            <a:ext cx="5676688" cy="3614467"/>
          </a:xfrm>
          <a:custGeom>
            <a:avLst/>
            <a:gdLst>
              <a:gd name="connsiteX0" fmla="*/ 3881633 w 5676688"/>
              <a:gd name="connsiteY0" fmla="*/ 0 h 4337360"/>
              <a:gd name="connsiteX1" fmla="*/ 4408768 w 5676688"/>
              <a:gd name="connsiteY1" fmla="*/ 215670 h 4337360"/>
              <a:gd name="connsiteX2" fmla="*/ 4624414 w 5676688"/>
              <a:gd name="connsiteY2" fmla="*/ 359450 h 4337360"/>
              <a:gd name="connsiteX3" fmla="*/ 4432729 w 5676688"/>
              <a:gd name="connsiteY3" fmla="*/ 670973 h 4337360"/>
              <a:gd name="connsiteX4" fmla="*/ 4696296 w 5676688"/>
              <a:gd name="connsiteY4" fmla="*/ 898625 h 4337360"/>
              <a:gd name="connsiteX5" fmla="*/ 5618783 w 5676688"/>
              <a:gd name="connsiteY5" fmla="*/ 1461762 h 4337360"/>
              <a:gd name="connsiteX6" fmla="*/ 5043726 w 5676688"/>
              <a:gd name="connsiteY6" fmla="*/ 1725359 h 4337360"/>
              <a:gd name="connsiteX7" fmla="*/ 5019766 w 5676688"/>
              <a:gd name="connsiteY7" fmla="*/ 1869139 h 4337360"/>
              <a:gd name="connsiteX8" fmla="*/ 4780159 w 5676688"/>
              <a:gd name="connsiteY8" fmla="*/ 2084808 h 4337360"/>
              <a:gd name="connsiteX9" fmla="*/ 3977475 w 5676688"/>
              <a:gd name="connsiteY9" fmla="*/ 2444258 h 4337360"/>
              <a:gd name="connsiteX10" fmla="*/ 3066969 w 5676688"/>
              <a:gd name="connsiteY10" fmla="*/ 2719836 h 4337360"/>
              <a:gd name="connsiteX11" fmla="*/ 2060620 w 5676688"/>
              <a:gd name="connsiteY11" fmla="*/ 3187121 h 4337360"/>
              <a:gd name="connsiteX12" fmla="*/ 766742 w 5676688"/>
              <a:gd name="connsiteY12" fmla="*/ 3726295 h 4337360"/>
              <a:gd name="connsiteX13" fmla="*/ 287528 w 5676688"/>
              <a:gd name="connsiteY13" fmla="*/ 4037818 h 4337360"/>
              <a:gd name="connsiteX14" fmla="*/ 0 w 5676688"/>
              <a:gd name="connsiteY14" fmla="*/ 4337360 h 43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6688" h="4337360">
                <a:moveTo>
                  <a:pt x="3881633" y="0"/>
                </a:moveTo>
                <a:cubicBezTo>
                  <a:pt x="4083302" y="77881"/>
                  <a:pt x="4284971" y="155762"/>
                  <a:pt x="4408768" y="215670"/>
                </a:cubicBezTo>
                <a:cubicBezTo>
                  <a:pt x="4532565" y="275578"/>
                  <a:pt x="4620421" y="283566"/>
                  <a:pt x="4624414" y="359450"/>
                </a:cubicBezTo>
                <a:cubicBezTo>
                  <a:pt x="4628407" y="435334"/>
                  <a:pt x="4420749" y="581111"/>
                  <a:pt x="4432729" y="670973"/>
                </a:cubicBezTo>
                <a:cubicBezTo>
                  <a:pt x="4444709" y="760835"/>
                  <a:pt x="4498621" y="766827"/>
                  <a:pt x="4696296" y="898625"/>
                </a:cubicBezTo>
                <a:cubicBezTo>
                  <a:pt x="4893971" y="1030423"/>
                  <a:pt x="5560878" y="1323973"/>
                  <a:pt x="5618783" y="1461762"/>
                </a:cubicBezTo>
                <a:cubicBezTo>
                  <a:pt x="5676688" y="1599551"/>
                  <a:pt x="5143562" y="1657463"/>
                  <a:pt x="5043726" y="1725359"/>
                </a:cubicBezTo>
                <a:cubicBezTo>
                  <a:pt x="4943890" y="1793255"/>
                  <a:pt x="5063694" y="1809231"/>
                  <a:pt x="5019766" y="1869139"/>
                </a:cubicBezTo>
                <a:cubicBezTo>
                  <a:pt x="4975838" y="1929047"/>
                  <a:pt x="4953874" y="1988955"/>
                  <a:pt x="4780159" y="2084808"/>
                </a:cubicBezTo>
                <a:cubicBezTo>
                  <a:pt x="4606444" y="2180661"/>
                  <a:pt x="4263007" y="2338420"/>
                  <a:pt x="3977475" y="2444258"/>
                </a:cubicBezTo>
                <a:cubicBezTo>
                  <a:pt x="3691943" y="2550096"/>
                  <a:pt x="3386445" y="2596026"/>
                  <a:pt x="3066969" y="2719836"/>
                </a:cubicBezTo>
                <a:cubicBezTo>
                  <a:pt x="2747493" y="2843646"/>
                  <a:pt x="2443991" y="3019378"/>
                  <a:pt x="2060620" y="3187121"/>
                </a:cubicBezTo>
                <a:cubicBezTo>
                  <a:pt x="1677249" y="3354864"/>
                  <a:pt x="1062257" y="3584512"/>
                  <a:pt x="766742" y="3726295"/>
                </a:cubicBezTo>
                <a:cubicBezTo>
                  <a:pt x="471227" y="3868078"/>
                  <a:pt x="415318" y="3935974"/>
                  <a:pt x="287528" y="4037818"/>
                </a:cubicBezTo>
                <a:cubicBezTo>
                  <a:pt x="159738" y="4139662"/>
                  <a:pt x="79869" y="4238511"/>
                  <a:pt x="0" y="4337360"/>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auto">
              <a:spcBef>
                <a:spcPts val="0"/>
              </a:spcBef>
              <a:spcAft>
                <a:spcPts val="0"/>
              </a:spcAft>
              <a:defRPr/>
            </a:pPr>
            <a:endParaRPr lang="en-US">
              <a:solidFill>
                <a:prstClr val="black"/>
              </a:solidFill>
            </a:endParaRPr>
          </a:p>
        </p:txBody>
      </p:sp>
      <p:sp>
        <p:nvSpPr>
          <p:cNvPr id="2" name="TextBox 1"/>
          <p:cNvSpPr txBox="1"/>
          <p:nvPr/>
        </p:nvSpPr>
        <p:spPr>
          <a:xfrm>
            <a:off x="112180" y="2602058"/>
            <a:ext cx="877163" cy="369332"/>
          </a:xfrm>
          <a:prstGeom prst="rect">
            <a:avLst/>
          </a:prstGeom>
          <a:noFill/>
        </p:spPr>
        <p:txBody>
          <a:bodyPr wrap="none" rtlCol="0">
            <a:spAutoFit/>
          </a:bodyPr>
          <a:lstStyle/>
          <a:p>
            <a:r>
              <a:rPr lang="en-US" dirty="0" err="1" smtClean="0">
                <a:solidFill>
                  <a:srgbClr val="FFFF00"/>
                </a:solidFill>
              </a:rPr>
              <a:t>Libnah</a:t>
            </a:r>
            <a:endParaRPr lang="en-US" dirty="0">
              <a:solidFill>
                <a:srgbClr val="FFFF00"/>
              </a:solidFill>
            </a:endParaRPr>
          </a:p>
        </p:txBody>
      </p:sp>
      <p:sp>
        <p:nvSpPr>
          <p:cNvPr id="16" name="TextBox 15"/>
          <p:cNvSpPr txBox="1"/>
          <p:nvPr/>
        </p:nvSpPr>
        <p:spPr>
          <a:xfrm>
            <a:off x="7894940" y="3417575"/>
            <a:ext cx="1249060" cy="369332"/>
          </a:xfrm>
          <a:prstGeom prst="rect">
            <a:avLst/>
          </a:prstGeom>
          <a:noFill/>
        </p:spPr>
        <p:txBody>
          <a:bodyPr wrap="none" rtlCol="0">
            <a:spAutoFit/>
          </a:bodyPr>
          <a:lstStyle/>
          <a:p>
            <a:r>
              <a:rPr lang="en-US" dirty="0" err="1" smtClean="0">
                <a:solidFill>
                  <a:srgbClr val="FFFF00"/>
                </a:solidFill>
              </a:rPr>
              <a:t>Makkedah</a:t>
            </a:r>
            <a:endParaRPr lang="en-US" dirty="0">
              <a:solidFill>
                <a:srgbClr val="FFFF00"/>
              </a:solidFill>
            </a:endParaRPr>
          </a:p>
        </p:txBody>
      </p:sp>
      <p:pic>
        <p:nvPicPr>
          <p:cNvPr id="17"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781637">
            <a:off x="939754" y="319585"/>
            <a:ext cx="1125907" cy="1557206"/>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108657" y="2389517"/>
            <a:ext cx="5655459" cy="2648309"/>
          </a:xfrm>
          <a:custGeom>
            <a:avLst/>
            <a:gdLst>
              <a:gd name="connsiteX0" fmla="*/ 12113 w 5655459"/>
              <a:gd name="connsiteY0" fmla="*/ 0 h 2648309"/>
              <a:gd name="connsiteX1" fmla="*/ 72498 w 5655459"/>
              <a:gd name="connsiteY1" fmla="*/ 155275 h 2648309"/>
              <a:gd name="connsiteX2" fmla="*/ 564203 w 5655459"/>
              <a:gd name="connsiteY2" fmla="*/ 267419 h 2648309"/>
              <a:gd name="connsiteX3" fmla="*/ 1271569 w 5655459"/>
              <a:gd name="connsiteY3" fmla="*/ 388189 h 2648309"/>
              <a:gd name="connsiteX4" fmla="*/ 1711517 w 5655459"/>
              <a:gd name="connsiteY4" fmla="*/ 560717 h 2648309"/>
              <a:gd name="connsiteX5" fmla="*/ 1978935 w 5655459"/>
              <a:gd name="connsiteY5" fmla="*/ 707366 h 2648309"/>
              <a:gd name="connsiteX6" fmla="*/ 2832951 w 5655459"/>
              <a:gd name="connsiteY6" fmla="*/ 923026 h 2648309"/>
              <a:gd name="connsiteX7" fmla="*/ 4066528 w 5655459"/>
              <a:gd name="connsiteY7" fmla="*/ 1009291 h 2648309"/>
              <a:gd name="connsiteX8" fmla="*/ 4946422 w 5655459"/>
              <a:gd name="connsiteY8" fmla="*/ 1078302 h 2648309"/>
              <a:gd name="connsiteX9" fmla="*/ 5464007 w 5655459"/>
              <a:gd name="connsiteY9" fmla="*/ 1397479 h 2648309"/>
              <a:gd name="connsiteX10" fmla="*/ 5576151 w 5655459"/>
              <a:gd name="connsiteY10" fmla="*/ 1483743 h 2648309"/>
              <a:gd name="connsiteX11" fmla="*/ 4325320 w 5655459"/>
              <a:gd name="connsiteY11" fmla="*/ 1984075 h 2648309"/>
              <a:gd name="connsiteX12" fmla="*/ 2582785 w 5655459"/>
              <a:gd name="connsiteY12" fmla="*/ 2648309 h 264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5459" h="2648309">
                <a:moveTo>
                  <a:pt x="12113" y="0"/>
                </a:moveTo>
                <a:cubicBezTo>
                  <a:pt x="-3702" y="55352"/>
                  <a:pt x="-19517" y="110705"/>
                  <a:pt x="72498" y="155275"/>
                </a:cubicBezTo>
                <a:cubicBezTo>
                  <a:pt x="164513" y="199845"/>
                  <a:pt x="364358" y="228600"/>
                  <a:pt x="564203" y="267419"/>
                </a:cubicBezTo>
                <a:cubicBezTo>
                  <a:pt x="764048" y="306238"/>
                  <a:pt x="1080350" y="339306"/>
                  <a:pt x="1271569" y="388189"/>
                </a:cubicBezTo>
                <a:cubicBezTo>
                  <a:pt x="1462788" y="437072"/>
                  <a:pt x="1593623" y="507521"/>
                  <a:pt x="1711517" y="560717"/>
                </a:cubicBezTo>
                <a:cubicBezTo>
                  <a:pt x="1829411" y="613913"/>
                  <a:pt x="1792029" y="646981"/>
                  <a:pt x="1978935" y="707366"/>
                </a:cubicBezTo>
                <a:cubicBezTo>
                  <a:pt x="2165841" y="767751"/>
                  <a:pt x="2485019" y="872705"/>
                  <a:pt x="2832951" y="923026"/>
                </a:cubicBezTo>
                <a:cubicBezTo>
                  <a:pt x="3180883" y="973347"/>
                  <a:pt x="4066528" y="1009291"/>
                  <a:pt x="4066528" y="1009291"/>
                </a:cubicBezTo>
                <a:cubicBezTo>
                  <a:pt x="4418773" y="1035170"/>
                  <a:pt x="4713509" y="1013604"/>
                  <a:pt x="4946422" y="1078302"/>
                </a:cubicBezTo>
                <a:cubicBezTo>
                  <a:pt x="5179335" y="1143000"/>
                  <a:pt x="5359052" y="1329906"/>
                  <a:pt x="5464007" y="1397479"/>
                </a:cubicBezTo>
                <a:cubicBezTo>
                  <a:pt x="5568962" y="1465052"/>
                  <a:pt x="5765932" y="1385977"/>
                  <a:pt x="5576151" y="1483743"/>
                </a:cubicBezTo>
                <a:cubicBezTo>
                  <a:pt x="5386370" y="1581509"/>
                  <a:pt x="4325320" y="1984075"/>
                  <a:pt x="4325320" y="1984075"/>
                </a:cubicBezTo>
                <a:lnTo>
                  <a:pt x="2582785" y="2648309"/>
                </a:ln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2868856" y="221025"/>
            <a:ext cx="6211049" cy="646331"/>
          </a:xfrm>
          <a:prstGeom prst="rect">
            <a:avLst/>
          </a:prstGeom>
          <a:solidFill>
            <a:schemeClr val="bg1"/>
          </a:solidFill>
        </p:spPr>
        <p:txBody>
          <a:bodyPr wrap="square">
            <a:spAutoFit/>
          </a:bodyPr>
          <a:lstStyle/>
          <a:p>
            <a:r>
              <a:rPr lang="en-US" baseline="30000" dirty="0"/>
              <a:t>31</a:t>
            </a:r>
            <a:r>
              <a:rPr lang="en-US" dirty="0"/>
              <a:t>Then Joshua and all Israel with him passed on from </a:t>
            </a:r>
            <a:r>
              <a:rPr lang="en-US" dirty="0" err="1"/>
              <a:t>Libnah</a:t>
            </a:r>
            <a:r>
              <a:rPr lang="en-US" dirty="0"/>
              <a:t> to Lachish and laid siege to it and fought against it.  </a:t>
            </a:r>
          </a:p>
        </p:txBody>
      </p:sp>
    </p:spTree>
    <p:extLst>
      <p:ext uri="{BB962C8B-B14F-4D97-AF65-F5344CB8AC3E}">
        <p14:creationId xmlns:p14="http://schemas.microsoft.com/office/powerpoint/2010/main" val="10727972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1" y="0"/>
            <a:ext cx="9144000" cy="5796768"/>
            <a:chOff x="965200" y="685800"/>
            <a:chExt cx="7212013" cy="5486400"/>
          </a:xfrm>
        </p:grpSpPr>
        <p:pic>
          <p:nvPicPr>
            <p:cNvPr id="2" name="Picture 1" descr="Lachish aerial from west, tbs131150112"/>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965200" y="685800"/>
              <a:ext cx="7212013" cy="5486400"/>
            </a:xfrm>
            <a:prstGeom prst="rect">
              <a:avLst/>
            </a:prstGeom>
            <a:noFill/>
            <a:ln>
              <a:noFill/>
            </a:ln>
          </p:spPr>
        </p:pic>
        <p:sp>
          <p:nvSpPr>
            <p:cNvPr id="3" name="Rectangle 2"/>
            <p:cNvSpPr/>
            <p:nvPr/>
          </p:nvSpPr>
          <p:spPr>
            <a:xfrm>
              <a:off x="965200" y="5812010"/>
              <a:ext cx="7212013" cy="342900"/>
            </a:xfrm>
            <a:prstGeom prst="rect">
              <a:avLst/>
            </a:prstGeom>
            <a:noFill/>
            <a:ln>
              <a:noFill/>
            </a:ln>
          </p:spPr>
          <p:txBody>
            <a:bodyPr anchor="ctr">
              <a:normAutofit fontScale="92500" lnSpcReduction="20000"/>
            </a:bodyPr>
            <a:lstStyle/>
            <a:p>
              <a:pPr algn="ctr">
                <a:defRPr/>
              </a:pPr>
              <a:r>
                <a:rPr lang="en-US" sz="2200" dirty="0">
                  <a:solidFill>
                    <a:prstClr val="white"/>
                  </a:solidFill>
                  <a:effectLst>
                    <a:glow rad="76200">
                      <a:prstClr val="black">
                        <a:alpha val="60000"/>
                      </a:prstClr>
                    </a:glow>
                  </a:effectLst>
                  <a:latin typeface="Calibri" pitchFamily="34" charset="0"/>
                  <a:cs typeface="Calibri" pitchFamily="34" charset="0"/>
                </a:rPr>
                <a:t>Lachish aerial from west</a:t>
              </a:r>
            </a:p>
          </p:txBody>
        </p:sp>
      </p:grpSp>
      <p:pic>
        <p:nvPicPr>
          <p:cNvPr id="5"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569553" y="-31575"/>
            <a:ext cx="1125907" cy="15572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1705" y="192701"/>
            <a:ext cx="5986733" cy="1200329"/>
          </a:xfrm>
          <a:prstGeom prst="rect">
            <a:avLst/>
          </a:prstGeom>
          <a:solidFill>
            <a:schemeClr val="bg1"/>
          </a:solidFill>
        </p:spPr>
        <p:txBody>
          <a:bodyPr wrap="square" rtlCol="0">
            <a:spAutoFit/>
          </a:bodyPr>
          <a:lstStyle/>
          <a:p>
            <a:r>
              <a:rPr lang="en-US" baseline="30000" dirty="0"/>
              <a:t>32</a:t>
            </a:r>
            <a:r>
              <a:rPr lang="en-US" dirty="0"/>
              <a:t>And the Lord gave Lachish into the hand of Israel, and he captured it on the second day and struck it with the edge of the sword, and every person in it, as he had done to </a:t>
            </a:r>
            <a:r>
              <a:rPr lang="en-US" dirty="0" err="1"/>
              <a:t>Libnah</a:t>
            </a:r>
            <a:r>
              <a:rPr lang="en-US" dirty="0"/>
              <a:t>. </a:t>
            </a:r>
          </a:p>
        </p:txBody>
      </p:sp>
    </p:spTree>
    <p:extLst>
      <p:ext uri="{BB962C8B-B14F-4D97-AF65-F5344CB8AC3E}">
        <p14:creationId xmlns:p14="http://schemas.microsoft.com/office/powerpoint/2010/main" val="2358780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C51D9FE5-FD24-4B15-A488-447D731D6896}" type="slidenum">
              <a:rPr lang="en-US" smtClean="0"/>
              <a:pPr>
                <a:defRPr/>
              </a:pPr>
              <a:t>5</a:t>
            </a:fld>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880" t="3602" r="-640" b="-3851"/>
          <a:stretch/>
        </p:blipFill>
        <p:spPr>
          <a:xfrm rot="5400000">
            <a:off x="1554480" y="-1828800"/>
            <a:ext cx="5669280" cy="9509760"/>
          </a:xfrm>
          <a:prstGeom prst="rect">
            <a:avLst/>
          </a:prstGeom>
        </p:spPr>
      </p:pic>
      <p:sp>
        <p:nvSpPr>
          <p:cNvPr id="6" name="Rectangle 5"/>
          <p:cNvSpPr/>
          <p:nvPr/>
        </p:nvSpPr>
        <p:spPr>
          <a:xfrm>
            <a:off x="4582633" y="223286"/>
            <a:ext cx="425302" cy="17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3514298" y="457485"/>
            <a:ext cx="129654" cy="122829"/>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43956" y="4013868"/>
            <a:ext cx="4314001" cy="646331"/>
          </a:xfrm>
          <a:prstGeom prst="rect">
            <a:avLst/>
          </a:prstGeom>
          <a:solidFill>
            <a:srgbClr val="FFFF00"/>
          </a:solidFill>
        </p:spPr>
        <p:txBody>
          <a:bodyPr wrap="none">
            <a:spAutoFit/>
          </a:bodyPr>
          <a:lstStyle/>
          <a:p>
            <a:r>
              <a:rPr lang="en-US" dirty="0" smtClean="0"/>
              <a:t>Cities of Gibeon</a:t>
            </a:r>
          </a:p>
          <a:p>
            <a:r>
              <a:rPr lang="en-US" dirty="0" err="1" smtClean="0"/>
              <a:t>Chephirah</a:t>
            </a:r>
            <a:r>
              <a:rPr lang="en-US" dirty="0"/>
              <a:t>, </a:t>
            </a:r>
            <a:r>
              <a:rPr lang="en-US" dirty="0" err="1"/>
              <a:t>Beeroth</a:t>
            </a:r>
            <a:r>
              <a:rPr lang="en-US" dirty="0"/>
              <a:t>, and </a:t>
            </a:r>
            <a:r>
              <a:rPr lang="en-US" dirty="0" err="1"/>
              <a:t>Kiriath-jearim</a:t>
            </a:r>
            <a:r>
              <a:rPr lang="en-US" dirty="0"/>
              <a:t>.  </a:t>
            </a:r>
          </a:p>
        </p:txBody>
      </p:sp>
      <p:sp>
        <p:nvSpPr>
          <p:cNvPr id="9" name="5-Point Star 8"/>
          <p:cNvSpPr/>
          <p:nvPr/>
        </p:nvSpPr>
        <p:spPr>
          <a:xfrm>
            <a:off x="3449471" y="514348"/>
            <a:ext cx="129654" cy="122829"/>
          </a:xfrm>
          <a:prstGeom prst="star5">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3178738" y="564387"/>
            <a:ext cx="129654" cy="122829"/>
          </a:xfrm>
          <a:prstGeom prst="star5">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3151442" y="686950"/>
            <a:ext cx="129654" cy="122829"/>
          </a:xfrm>
          <a:prstGeom prst="star5">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ChangeArrowheads="1"/>
          </p:cNvSpPr>
          <p:nvPr/>
        </p:nvSpPr>
        <p:spPr bwMode="auto">
          <a:xfrm>
            <a:off x="5284079" y="2801232"/>
            <a:ext cx="2698750" cy="1200329"/>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dirty="0">
                <a:solidFill>
                  <a:schemeClr val="bg1"/>
                </a:solidFill>
              </a:rPr>
              <a:t>Where was Joshua when the Gibeonites came to make a covenant? </a:t>
            </a:r>
          </a:p>
        </p:txBody>
      </p:sp>
      <p:pic>
        <p:nvPicPr>
          <p:cNvPr id="13"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3865" y="72477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0069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hidden="1"/>
          <p:cNvSpPr>
            <a:spLocks noGrp="1" noChangeArrowheads="1"/>
          </p:cNvSpPr>
          <p:nvPr>
            <p:ph type="title"/>
          </p:nvPr>
        </p:nvSpPr>
        <p:spPr/>
        <p:txBody>
          <a:bodyPr/>
          <a:lstStyle/>
          <a:p>
            <a:pPr eaLnBrk="1" hangingPunct="1"/>
            <a:r>
              <a:rPr lang="en-US" altLang="en-US" sz="2400" smtClean="0"/>
              <a:t>Lachish, Tell Duweir</a:t>
            </a:r>
            <a:endParaRPr lang="en-US" altLang="en-US" smtClean="0"/>
          </a:p>
        </p:txBody>
      </p:sp>
      <p:pic>
        <p:nvPicPr>
          <p:cNvPr id="21507" name="Picture 1027" descr="Lachish, Tell Duweir, mat0332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2" y="0"/>
            <a:ext cx="9148763" cy="534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1028"/>
          <p:cNvSpPr txBox="1">
            <a:spLocks noChangeArrowheads="1"/>
          </p:cNvSpPr>
          <p:nvPr/>
        </p:nvSpPr>
        <p:spPr bwMode="auto">
          <a:xfrm>
            <a:off x="0" y="5334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Times New Roman" pitchFamily="18" charset="0"/>
              </a:defRPr>
            </a:lvl1pPr>
            <a:lvl2pPr marL="742950" indent="-285750" eaLnBrk="0" hangingPunct="0">
              <a:defRPr sz="2400">
                <a:solidFill>
                  <a:schemeClr val="tx1"/>
                </a:solidFill>
                <a:latin typeface="Arial" pitchFamily="34" charset="0"/>
                <a:cs typeface="Times New Roman" pitchFamily="18" charset="0"/>
              </a:defRPr>
            </a:lvl2pPr>
            <a:lvl3pPr marL="1143000" indent="-228600" eaLnBrk="0" hangingPunct="0">
              <a:defRPr sz="2400">
                <a:solidFill>
                  <a:schemeClr val="tx1"/>
                </a:solidFill>
                <a:latin typeface="Arial" pitchFamily="34" charset="0"/>
                <a:cs typeface="Times New Roman" pitchFamily="18" charset="0"/>
              </a:defRPr>
            </a:lvl3pPr>
            <a:lvl4pPr marL="1600200" indent="-228600" eaLnBrk="0" hangingPunct="0">
              <a:defRPr sz="2400">
                <a:solidFill>
                  <a:schemeClr val="tx1"/>
                </a:solidFill>
                <a:latin typeface="Arial" pitchFamily="34" charset="0"/>
                <a:cs typeface="Times New Roman" pitchFamily="18" charset="0"/>
              </a:defRPr>
            </a:lvl4pPr>
            <a:lvl5pPr marL="2057400" indent="-228600" eaLnBrk="0" hangingPunct="0">
              <a:defRPr sz="2400">
                <a:solidFill>
                  <a:schemeClr val="tx1"/>
                </a:solidFill>
                <a:latin typeface="Arial"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Arial"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Arial"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Arial"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Arial" pitchFamily="34" charset="0"/>
                <a:cs typeface="Times New Roman" pitchFamily="18" charset="0"/>
              </a:defRPr>
            </a:lvl9pPr>
          </a:lstStyle>
          <a:p>
            <a:pPr algn="ctr" eaLnBrk="1" hangingPunct="1"/>
            <a:r>
              <a:rPr lang="en-US" altLang="en-US" smtClean="0">
                <a:solidFill>
                  <a:srgbClr val="000000"/>
                </a:solidFill>
              </a:rPr>
              <a:t>Lachish, Tell Duweir</a:t>
            </a:r>
          </a:p>
        </p:txBody>
      </p:sp>
    </p:spTree>
    <p:extLst>
      <p:ext uri="{BB962C8B-B14F-4D97-AF65-F5344CB8AC3E}">
        <p14:creationId xmlns:p14="http://schemas.microsoft.com/office/powerpoint/2010/main" val="2038741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hidden="1"/>
          <p:cNvSpPr>
            <a:spLocks noGrp="1" noChangeArrowheads="1"/>
          </p:cNvSpPr>
          <p:nvPr>
            <p:ph type="title"/>
          </p:nvPr>
        </p:nvSpPr>
        <p:spPr/>
        <p:txBody>
          <a:bodyPr/>
          <a:lstStyle/>
          <a:p>
            <a:pPr eaLnBrk="1" hangingPunct="1"/>
            <a:endParaRPr lang="en-US" sz="2400" smtClean="0">
              <a:solidFill>
                <a:schemeClr val="bg1"/>
              </a:solidFill>
            </a:endParaRPr>
          </a:p>
        </p:txBody>
      </p:sp>
      <p:pic>
        <p:nvPicPr>
          <p:cNvPr id="90114" name="Picture 3" descr="Lachish view to west"/>
          <p:cNvPicPr preferRelativeResize="0">
            <a:picLocks noChangeAspect="1" noChangeArrowheads="1"/>
          </p:cNvPicPr>
          <p:nvPr>
            <p:custDataLst>
              <p:tags r:id="rId1"/>
            </p:custDataLst>
          </p:nvPr>
        </p:nvPicPr>
        <p:blipFill>
          <a:blip r:embed="rId4"/>
          <a:srcRect/>
          <a:stretch>
            <a:fillRect/>
          </a:stretch>
        </p:blipFill>
        <p:spPr bwMode="auto">
          <a:xfrm>
            <a:off x="0" y="0"/>
            <a:ext cx="9144000" cy="5715000"/>
          </a:xfrm>
          <a:prstGeom prst="rect">
            <a:avLst/>
          </a:prstGeom>
          <a:noFill/>
          <a:ln w="101600" cmpd="thinThick">
            <a:noFill/>
            <a:miter lim="800000"/>
            <a:headEnd/>
            <a:tailEnd/>
          </a:ln>
        </p:spPr>
      </p:pic>
      <p:sp>
        <p:nvSpPr>
          <p:cNvPr id="111620" name="Text Box 4"/>
          <p:cNvSpPr txBox="1">
            <a:spLocks noChangeArrowheads="1"/>
          </p:cNvSpPr>
          <p:nvPr/>
        </p:nvSpPr>
        <p:spPr bwMode="auto">
          <a:xfrm>
            <a:off x="0" y="5257439"/>
            <a:ext cx="9144000" cy="457729"/>
          </a:xfrm>
          <a:prstGeom prst="rect">
            <a:avLst/>
          </a:prstGeom>
          <a:noFill/>
          <a:ln w="9525">
            <a:noFill/>
            <a:miter lim="800000"/>
            <a:headEnd/>
            <a:tailEnd/>
          </a:ln>
        </p:spPr>
        <p:txBody>
          <a:bodyPr/>
          <a:lstStyle/>
          <a:p>
            <a:pPr algn="ctr">
              <a:defRPr/>
            </a:pPr>
            <a:r>
              <a:rPr lang="en-US" sz="2200" dirty="0">
                <a:solidFill>
                  <a:srgbClr val="FFFFFF"/>
                </a:solidFill>
                <a:effectLst>
                  <a:glow rad="76200">
                    <a:srgbClr val="000000">
                      <a:alpha val="60000"/>
                    </a:srgbClr>
                  </a:glow>
                </a:effectLst>
                <a:latin typeface="Calibri" pitchFamily="34" charset="0"/>
                <a:cs typeface="Calibri" pitchFamily="34" charset="0"/>
              </a:rPr>
              <a:t>Lachish view to east</a:t>
            </a:r>
          </a:p>
        </p:txBody>
      </p:sp>
      <p:pic>
        <p:nvPicPr>
          <p:cNvPr id="5"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7569553" y="-31575"/>
            <a:ext cx="1125907" cy="15572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5659" y="184074"/>
            <a:ext cx="6754483" cy="923330"/>
          </a:xfrm>
          <a:prstGeom prst="rect">
            <a:avLst/>
          </a:prstGeom>
          <a:solidFill>
            <a:schemeClr val="bg1"/>
          </a:solidFill>
        </p:spPr>
        <p:txBody>
          <a:bodyPr wrap="square">
            <a:spAutoFit/>
          </a:bodyPr>
          <a:lstStyle/>
          <a:p>
            <a:r>
              <a:rPr lang="en-US" baseline="30000" dirty="0"/>
              <a:t>32</a:t>
            </a:r>
            <a:r>
              <a:rPr lang="en-US" dirty="0"/>
              <a:t>And the Lord gave Lachish into the hand of Israel, and he captured it on the second day and struck it with the edge of the sword, and every person in it, as he had done to </a:t>
            </a:r>
            <a:r>
              <a:rPr lang="en-US" dirty="0" err="1"/>
              <a:t>Libnah</a:t>
            </a:r>
            <a:r>
              <a:rPr lang="en-US" dirty="0"/>
              <a:t>. </a:t>
            </a:r>
          </a:p>
        </p:txBody>
      </p:sp>
    </p:spTree>
    <p:extLst>
      <p:ext uri="{BB962C8B-B14F-4D97-AF65-F5344CB8AC3E}">
        <p14:creationId xmlns:p14="http://schemas.microsoft.com/office/powerpoint/2010/main" val="3021800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Judah Shephelah Map, PLBL 4-01.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1" y="5153223"/>
            <a:ext cx="3310330" cy="369332"/>
          </a:xfrm>
          <a:prstGeom prst="rect">
            <a:avLst/>
          </a:prstGeom>
          <a:noFill/>
        </p:spPr>
        <p:txBody>
          <a:bodyPr wrap="none" rtlCol="0">
            <a:spAutoFit/>
          </a:bodyPr>
          <a:lstStyle/>
          <a:p>
            <a:pPr defTabSz="457200" fontAlgn="auto">
              <a:spcBef>
                <a:spcPts val="0"/>
              </a:spcBef>
              <a:spcAft>
                <a:spcPts val="0"/>
              </a:spcAft>
            </a:pPr>
            <a:r>
              <a:rPr lang="en-US" i="1" dirty="0" smtClean="0">
                <a:solidFill>
                  <a:prstClr val="white"/>
                </a:solidFill>
                <a:effectLst>
                  <a:glow rad="50800">
                    <a:prstClr val="black">
                      <a:alpha val="75000"/>
                    </a:prstClr>
                  </a:glow>
                </a:effectLst>
                <a:latin typeface="Calibri"/>
              </a:rPr>
              <a:t>Pictorial Library Vol. 4: Shephelah</a:t>
            </a:r>
            <a:endParaRPr lang="en-US" i="1" dirty="0">
              <a:solidFill>
                <a:prstClr val="white"/>
              </a:solidFill>
              <a:effectLst>
                <a:glow rad="50800">
                  <a:prstClr val="black">
                    <a:alpha val="75000"/>
                  </a:prstClr>
                </a:glow>
              </a:effectLst>
              <a:latin typeface="Calibri"/>
            </a:endParaRPr>
          </a:p>
        </p:txBody>
      </p:sp>
      <p:sp>
        <p:nvSpPr>
          <p:cNvPr id="4" name="5-Point Star 3"/>
          <p:cNvSpPr/>
          <p:nvPr/>
        </p:nvSpPr>
        <p:spPr>
          <a:xfrm>
            <a:off x="3341823" y="273808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7" name="5-Point Star 6"/>
          <p:cNvSpPr/>
          <p:nvPr/>
        </p:nvSpPr>
        <p:spPr>
          <a:xfrm>
            <a:off x="5875473" y="298414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8" name="5-Point Star 7"/>
          <p:cNvSpPr/>
          <p:nvPr/>
        </p:nvSpPr>
        <p:spPr>
          <a:xfrm>
            <a:off x="5410200" y="342900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9" name="5-Point Star 8"/>
          <p:cNvSpPr/>
          <p:nvPr/>
        </p:nvSpPr>
        <p:spPr>
          <a:xfrm>
            <a:off x="5143500" y="320675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0" name="5-Point Star 9"/>
          <p:cNvSpPr/>
          <p:nvPr/>
        </p:nvSpPr>
        <p:spPr>
          <a:xfrm>
            <a:off x="4962525" y="3055937"/>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1" name="5-Point Star 10"/>
          <p:cNvSpPr/>
          <p:nvPr/>
        </p:nvSpPr>
        <p:spPr>
          <a:xfrm>
            <a:off x="5524500" y="214312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2" name="5-Point Star 11"/>
          <p:cNvSpPr/>
          <p:nvPr/>
        </p:nvSpPr>
        <p:spPr>
          <a:xfrm>
            <a:off x="5505450" y="234156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3" name="5-Point Star 12"/>
          <p:cNvSpPr/>
          <p:nvPr/>
        </p:nvSpPr>
        <p:spPr>
          <a:xfrm>
            <a:off x="6065973" y="365089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4" name="5-Point Star 13"/>
          <p:cNvSpPr/>
          <p:nvPr/>
        </p:nvSpPr>
        <p:spPr>
          <a:xfrm>
            <a:off x="5323023" y="468277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5" name="5-Point Star 14"/>
          <p:cNvSpPr/>
          <p:nvPr/>
        </p:nvSpPr>
        <p:spPr>
          <a:xfrm>
            <a:off x="4991100" y="5144931"/>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6" name="5-Point Star 15"/>
          <p:cNvSpPr/>
          <p:nvPr/>
        </p:nvSpPr>
        <p:spPr>
          <a:xfrm>
            <a:off x="4533900" y="5478306"/>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8" name="5-Point Star 17"/>
          <p:cNvSpPr/>
          <p:nvPr/>
        </p:nvSpPr>
        <p:spPr>
          <a:xfrm>
            <a:off x="5980125" y="377789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2" name="TextBox 1"/>
          <p:cNvSpPr txBox="1"/>
          <p:nvPr/>
        </p:nvSpPr>
        <p:spPr>
          <a:xfrm>
            <a:off x="8154606" y="124117"/>
            <a:ext cx="928459" cy="369332"/>
          </a:xfrm>
          <a:prstGeom prst="rect">
            <a:avLst/>
          </a:prstGeom>
          <a:noFill/>
        </p:spPr>
        <p:txBody>
          <a:bodyPr wrap="none" rtlCol="0">
            <a:spAutoFit/>
          </a:bodyPr>
          <a:lstStyle/>
          <a:p>
            <a:r>
              <a:rPr lang="en-US" dirty="0" smtClean="0">
                <a:solidFill>
                  <a:srgbClr val="FFFF00"/>
                </a:solidFill>
              </a:rPr>
              <a:t>Gibeon</a:t>
            </a:r>
            <a:endParaRPr lang="en-US" dirty="0">
              <a:solidFill>
                <a:srgbClr val="FFFF00"/>
              </a:solidFill>
            </a:endParaRPr>
          </a:p>
        </p:txBody>
      </p:sp>
      <p:sp>
        <p:nvSpPr>
          <p:cNvPr id="19" name="Freeform 18"/>
          <p:cNvSpPr/>
          <p:nvPr/>
        </p:nvSpPr>
        <p:spPr>
          <a:xfrm>
            <a:off x="6923003" y="128106"/>
            <a:ext cx="1127051" cy="255181"/>
          </a:xfrm>
          <a:custGeom>
            <a:avLst/>
            <a:gdLst>
              <a:gd name="connsiteX0" fmla="*/ 1127051 w 1127051"/>
              <a:gd name="connsiteY0" fmla="*/ 255181 h 255181"/>
              <a:gd name="connsiteX1" fmla="*/ 499730 w 1127051"/>
              <a:gd name="connsiteY1" fmla="*/ 202018 h 255181"/>
              <a:gd name="connsiteX2" fmla="*/ 0 w 1127051"/>
              <a:gd name="connsiteY2" fmla="*/ 0 h 255181"/>
            </a:gdLst>
            <a:ahLst/>
            <a:cxnLst>
              <a:cxn ang="0">
                <a:pos x="connsiteX0" y="connsiteY0"/>
              </a:cxn>
              <a:cxn ang="0">
                <a:pos x="connsiteX1" y="connsiteY1"/>
              </a:cxn>
              <a:cxn ang="0">
                <a:pos x="connsiteX2" y="connsiteY2"/>
              </a:cxn>
            </a:cxnLst>
            <a:rect l="l" t="t" r="r" b="b"/>
            <a:pathLst>
              <a:path w="1127051" h="255181">
                <a:moveTo>
                  <a:pt x="1127051" y="255181"/>
                </a:moveTo>
                <a:cubicBezTo>
                  <a:pt x="907311" y="249864"/>
                  <a:pt x="687572" y="244548"/>
                  <a:pt x="499730" y="202018"/>
                </a:cubicBezTo>
                <a:cubicBezTo>
                  <a:pt x="311888" y="159488"/>
                  <a:pt x="155944" y="79744"/>
                  <a:pt x="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2903240" y="3529729"/>
            <a:ext cx="721672" cy="307777"/>
          </a:xfrm>
          <a:prstGeom prst="rect">
            <a:avLst/>
          </a:prstGeom>
          <a:solidFill>
            <a:schemeClr val="tx1"/>
          </a:solidFill>
        </p:spPr>
        <p:txBody>
          <a:bodyPr wrap="none" rtlCol="0">
            <a:spAutoFit/>
          </a:bodyPr>
          <a:lstStyle/>
          <a:p>
            <a:r>
              <a:rPr lang="en-US" sz="1400" dirty="0" err="1" smtClean="0">
                <a:solidFill>
                  <a:srgbClr val="FFFF00"/>
                </a:solidFill>
              </a:rPr>
              <a:t>Libnah</a:t>
            </a:r>
            <a:endParaRPr lang="en-US" sz="1400" dirty="0">
              <a:solidFill>
                <a:srgbClr val="FFFF00"/>
              </a:solidFill>
            </a:endParaRPr>
          </a:p>
        </p:txBody>
      </p:sp>
      <p:sp>
        <p:nvSpPr>
          <p:cNvPr id="6" name="Freeform 5"/>
          <p:cNvSpPr/>
          <p:nvPr/>
        </p:nvSpPr>
        <p:spPr>
          <a:xfrm>
            <a:off x="6590581" y="629728"/>
            <a:ext cx="2191110" cy="667632"/>
          </a:xfrm>
          <a:custGeom>
            <a:avLst/>
            <a:gdLst>
              <a:gd name="connsiteX0" fmla="*/ 2191110 w 2191110"/>
              <a:gd name="connsiteY0" fmla="*/ 0 h 667632"/>
              <a:gd name="connsiteX1" fmla="*/ 2001328 w 2191110"/>
              <a:gd name="connsiteY1" fmla="*/ 189781 h 667632"/>
              <a:gd name="connsiteX2" fmla="*/ 1431985 w 2191110"/>
              <a:gd name="connsiteY2" fmla="*/ 353683 h 667632"/>
              <a:gd name="connsiteX3" fmla="*/ 733245 w 2191110"/>
              <a:gd name="connsiteY3" fmla="*/ 664234 h 667632"/>
              <a:gd name="connsiteX4" fmla="*/ 0 w 2191110"/>
              <a:gd name="connsiteY4" fmla="*/ 491706 h 66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10" h="667632">
                <a:moveTo>
                  <a:pt x="2191110" y="0"/>
                </a:moveTo>
                <a:cubicBezTo>
                  <a:pt x="2159479" y="65417"/>
                  <a:pt x="2127849" y="130834"/>
                  <a:pt x="2001328" y="189781"/>
                </a:cubicBezTo>
                <a:cubicBezTo>
                  <a:pt x="1874807" y="248728"/>
                  <a:pt x="1643332" y="274608"/>
                  <a:pt x="1431985" y="353683"/>
                </a:cubicBezTo>
                <a:cubicBezTo>
                  <a:pt x="1220638" y="432759"/>
                  <a:pt x="971909" y="641230"/>
                  <a:pt x="733245" y="664234"/>
                </a:cubicBezTo>
                <a:cubicBezTo>
                  <a:pt x="494581" y="687238"/>
                  <a:pt x="247290" y="589472"/>
                  <a:pt x="0" y="491706"/>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Freeform 20"/>
          <p:cNvSpPr/>
          <p:nvPr/>
        </p:nvSpPr>
        <p:spPr>
          <a:xfrm>
            <a:off x="5857336" y="1147313"/>
            <a:ext cx="552090" cy="3476445"/>
          </a:xfrm>
          <a:custGeom>
            <a:avLst/>
            <a:gdLst>
              <a:gd name="connsiteX0" fmla="*/ 552090 w 552090"/>
              <a:gd name="connsiteY0" fmla="*/ 0 h 3476445"/>
              <a:gd name="connsiteX1" fmla="*/ 414068 w 552090"/>
              <a:gd name="connsiteY1" fmla="*/ 405442 h 3476445"/>
              <a:gd name="connsiteX2" fmla="*/ 250166 w 552090"/>
              <a:gd name="connsiteY2" fmla="*/ 560717 h 3476445"/>
              <a:gd name="connsiteX3" fmla="*/ 129396 w 552090"/>
              <a:gd name="connsiteY3" fmla="*/ 715993 h 3476445"/>
              <a:gd name="connsiteX4" fmla="*/ 301924 w 552090"/>
              <a:gd name="connsiteY4" fmla="*/ 1000664 h 3476445"/>
              <a:gd name="connsiteX5" fmla="*/ 414068 w 552090"/>
              <a:gd name="connsiteY5" fmla="*/ 1345721 h 3476445"/>
              <a:gd name="connsiteX6" fmla="*/ 301924 w 552090"/>
              <a:gd name="connsiteY6" fmla="*/ 1561381 h 3476445"/>
              <a:gd name="connsiteX7" fmla="*/ 215660 w 552090"/>
              <a:gd name="connsiteY7" fmla="*/ 1768415 h 3476445"/>
              <a:gd name="connsiteX8" fmla="*/ 276045 w 552090"/>
              <a:gd name="connsiteY8" fmla="*/ 1880559 h 3476445"/>
              <a:gd name="connsiteX9" fmla="*/ 336430 w 552090"/>
              <a:gd name="connsiteY9" fmla="*/ 2182483 h 3476445"/>
              <a:gd name="connsiteX10" fmla="*/ 207034 w 552090"/>
              <a:gd name="connsiteY10" fmla="*/ 2518913 h 3476445"/>
              <a:gd name="connsiteX11" fmla="*/ 207034 w 552090"/>
              <a:gd name="connsiteY11" fmla="*/ 2648310 h 3476445"/>
              <a:gd name="connsiteX12" fmla="*/ 353683 w 552090"/>
              <a:gd name="connsiteY12" fmla="*/ 2907102 h 3476445"/>
              <a:gd name="connsiteX13" fmla="*/ 301924 w 552090"/>
              <a:gd name="connsiteY13" fmla="*/ 3148642 h 3476445"/>
              <a:gd name="connsiteX14" fmla="*/ 0 w 552090"/>
              <a:gd name="connsiteY14" fmla="*/ 3476445 h 347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90" h="3476445">
                <a:moveTo>
                  <a:pt x="552090" y="0"/>
                </a:moveTo>
                <a:cubicBezTo>
                  <a:pt x="508239" y="155994"/>
                  <a:pt x="464389" y="311989"/>
                  <a:pt x="414068" y="405442"/>
                </a:cubicBezTo>
                <a:cubicBezTo>
                  <a:pt x="363747" y="498895"/>
                  <a:pt x="297611" y="508959"/>
                  <a:pt x="250166" y="560717"/>
                </a:cubicBezTo>
                <a:cubicBezTo>
                  <a:pt x="202721" y="612476"/>
                  <a:pt x="120770" y="642669"/>
                  <a:pt x="129396" y="715993"/>
                </a:cubicBezTo>
                <a:cubicBezTo>
                  <a:pt x="138022" y="789317"/>
                  <a:pt x="254479" y="895709"/>
                  <a:pt x="301924" y="1000664"/>
                </a:cubicBezTo>
                <a:cubicBezTo>
                  <a:pt x="349369" y="1105619"/>
                  <a:pt x="414068" y="1252268"/>
                  <a:pt x="414068" y="1345721"/>
                </a:cubicBezTo>
                <a:cubicBezTo>
                  <a:pt x="414068" y="1439174"/>
                  <a:pt x="334992" y="1490932"/>
                  <a:pt x="301924" y="1561381"/>
                </a:cubicBezTo>
                <a:cubicBezTo>
                  <a:pt x="268856" y="1631830"/>
                  <a:pt x="219973" y="1715219"/>
                  <a:pt x="215660" y="1768415"/>
                </a:cubicBezTo>
                <a:cubicBezTo>
                  <a:pt x="211347" y="1821611"/>
                  <a:pt x="255917" y="1811548"/>
                  <a:pt x="276045" y="1880559"/>
                </a:cubicBezTo>
                <a:cubicBezTo>
                  <a:pt x="296173" y="1949570"/>
                  <a:pt x="347932" y="2076091"/>
                  <a:pt x="336430" y="2182483"/>
                </a:cubicBezTo>
                <a:cubicBezTo>
                  <a:pt x="324928" y="2288875"/>
                  <a:pt x="228600" y="2441275"/>
                  <a:pt x="207034" y="2518913"/>
                </a:cubicBezTo>
                <a:cubicBezTo>
                  <a:pt x="185468" y="2596551"/>
                  <a:pt x="182593" y="2583612"/>
                  <a:pt x="207034" y="2648310"/>
                </a:cubicBezTo>
                <a:cubicBezTo>
                  <a:pt x="231475" y="2713008"/>
                  <a:pt x="337868" y="2823713"/>
                  <a:pt x="353683" y="2907102"/>
                </a:cubicBezTo>
                <a:cubicBezTo>
                  <a:pt x="369498" y="2990491"/>
                  <a:pt x="360871" y="3053751"/>
                  <a:pt x="301924" y="3148642"/>
                </a:cubicBezTo>
                <a:cubicBezTo>
                  <a:pt x="242977" y="3243533"/>
                  <a:pt x="121488" y="3359989"/>
                  <a:pt x="0" y="3476445"/>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9138" y="255680"/>
            <a:ext cx="1125907" cy="155720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511751" y="1515737"/>
            <a:ext cx="2553419" cy="3970318"/>
          </a:xfrm>
          <a:prstGeom prst="rect">
            <a:avLst/>
          </a:prstGeom>
          <a:solidFill>
            <a:schemeClr val="bg1"/>
          </a:solidFill>
        </p:spPr>
        <p:txBody>
          <a:bodyPr wrap="square">
            <a:spAutoFit/>
          </a:bodyPr>
          <a:lstStyle/>
          <a:p>
            <a:r>
              <a:rPr lang="en-US" baseline="30000" dirty="0"/>
              <a:t>34</a:t>
            </a:r>
            <a:r>
              <a:rPr lang="en-US" dirty="0"/>
              <a:t>Then Joshua and all Israel with him passed on from Lachish to </a:t>
            </a:r>
            <a:r>
              <a:rPr lang="en-US" dirty="0" err="1"/>
              <a:t>Eglon</a:t>
            </a:r>
            <a:r>
              <a:rPr lang="en-US" dirty="0"/>
              <a:t>. And they laid siege to it and fought against it.  </a:t>
            </a:r>
            <a:br>
              <a:rPr lang="en-US" dirty="0"/>
            </a:br>
            <a:r>
              <a:rPr lang="en-US" baseline="30000" dirty="0"/>
              <a:t>35</a:t>
            </a:r>
            <a:r>
              <a:rPr lang="en-US" dirty="0"/>
              <a:t>And they captured it on that day, and struck it with the edge of the sword. And he devoted every person in it to destruction that day, as he had done to Lachish. </a:t>
            </a:r>
            <a:r>
              <a:rPr lang="en-US" dirty="0">
                <a:solidFill>
                  <a:prstClr val="black"/>
                </a:solidFill>
              </a:rPr>
              <a:t>  </a:t>
            </a:r>
          </a:p>
        </p:txBody>
      </p:sp>
      <p:sp>
        <p:nvSpPr>
          <p:cNvPr id="26" name="TextBox 25"/>
          <p:cNvSpPr txBox="1"/>
          <p:nvPr/>
        </p:nvSpPr>
        <p:spPr>
          <a:xfrm>
            <a:off x="3505281" y="5054542"/>
            <a:ext cx="643125" cy="307777"/>
          </a:xfrm>
          <a:prstGeom prst="rect">
            <a:avLst/>
          </a:prstGeom>
          <a:solidFill>
            <a:schemeClr val="tx1"/>
          </a:solidFill>
        </p:spPr>
        <p:txBody>
          <a:bodyPr wrap="none" rtlCol="0">
            <a:spAutoFit/>
          </a:bodyPr>
          <a:lstStyle/>
          <a:p>
            <a:r>
              <a:rPr lang="en-US" sz="1400" dirty="0" err="1" smtClean="0">
                <a:solidFill>
                  <a:srgbClr val="FFFF00"/>
                </a:solidFill>
              </a:rPr>
              <a:t>Eglon</a:t>
            </a:r>
            <a:endParaRPr lang="en-US" sz="1400" dirty="0">
              <a:solidFill>
                <a:srgbClr val="FFFF00"/>
              </a:solidFill>
            </a:endParaRPr>
          </a:p>
        </p:txBody>
      </p:sp>
      <p:sp>
        <p:nvSpPr>
          <p:cNvPr id="27" name="Freeform 26"/>
          <p:cNvSpPr/>
          <p:nvPr/>
        </p:nvSpPr>
        <p:spPr>
          <a:xfrm>
            <a:off x="3890513" y="4287328"/>
            <a:ext cx="1725332" cy="932469"/>
          </a:xfrm>
          <a:custGeom>
            <a:avLst/>
            <a:gdLst>
              <a:gd name="connsiteX0" fmla="*/ 0 w 1725332"/>
              <a:gd name="connsiteY0" fmla="*/ 0 h 932469"/>
              <a:gd name="connsiteX1" fmla="*/ 301925 w 1725332"/>
              <a:gd name="connsiteY1" fmla="*/ 138023 h 932469"/>
              <a:gd name="connsiteX2" fmla="*/ 681487 w 1725332"/>
              <a:gd name="connsiteY2" fmla="*/ 267419 h 932469"/>
              <a:gd name="connsiteX3" fmla="*/ 1285336 w 1725332"/>
              <a:gd name="connsiteY3" fmla="*/ 388189 h 932469"/>
              <a:gd name="connsiteX4" fmla="*/ 1509623 w 1725332"/>
              <a:gd name="connsiteY4" fmla="*/ 414068 h 932469"/>
              <a:gd name="connsiteX5" fmla="*/ 1725283 w 1725332"/>
              <a:gd name="connsiteY5" fmla="*/ 560717 h 932469"/>
              <a:gd name="connsiteX6" fmla="*/ 1526876 w 1725332"/>
              <a:gd name="connsiteY6" fmla="*/ 897147 h 932469"/>
              <a:gd name="connsiteX7" fmla="*/ 1250830 w 1725332"/>
              <a:gd name="connsiteY7" fmla="*/ 905774 h 93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332" h="932469">
                <a:moveTo>
                  <a:pt x="0" y="0"/>
                </a:moveTo>
                <a:cubicBezTo>
                  <a:pt x="94172" y="46726"/>
                  <a:pt x="188344" y="93453"/>
                  <a:pt x="301925" y="138023"/>
                </a:cubicBezTo>
                <a:cubicBezTo>
                  <a:pt x="415506" y="182593"/>
                  <a:pt x="517585" y="225725"/>
                  <a:pt x="681487" y="267419"/>
                </a:cubicBezTo>
                <a:cubicBezTo>
                  <a:pt x="845389" y="309113"/>
                  <a:pt x="1147313" y="363748"/>
                  <a:pt x="1285336" y="388189"/>
                </a:cubicBezTo>
                <a:cubicBezTo>
                  <a:pt x="1423359" y="412631"/>
                  <a:pt x="1436299" y="385313"/>
                  <a:pt x="1509623" y="414068"/>
                </a:cubicBezTo>
                <a:cubicBezTo>
                  <a:pt x="1582947" y="442823"/>
                  <a:pt x="1722408" y="480204"/>
                  <a:pt x="1725283" y="560717"/>
                </a:cubicBezTo>
                <a:cubicBezTo>
                  <a:pt x="1728158" y="641230"/>
                  <a:pt x="1605951" y="839638"/>
                  <a:pt x="1526876" y="897147"/>
                </a:cubicBezTo>
                <a:cubicBezTo>
                  <a:pt x="1447801" y="954656"/>
                  <a:pt x="1349315" y="930215"/>
                  <a:pt x="1250830" y="905774"/>
                </a:cubicBez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862947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26" hidden="1"/>
          <p:cNvSpPr>
            <a:spLocks noGrp="1" noChangeArrowheads="1"/>
          </p:cNvSpPr>
          <p:nvPr>
            <p:ph type="title"/>
          </p:nvPr>
        </p:nvSpPr>
        <p:spPr/>
        <p:txBody>
          <a:bodyPr/>
          <a:lstStyle/>
          <a:p>
            <a:pPr eaLnBrk="1" hangingPunct="1"/>
            <a:endParaRPr lang="en-US" smtClean="0">
              <a:ea typeface="ＭＳ Ｐゴシック" pitchFamily="34" charset="-128"/>
            </a:endParaRPr>
          </a:p>
        </p:txBody>
      </p:sp>
      <p:pic>
        <p:nvPicPr>
          <p:cNvPr id="172034" name="Picture 1027" descr="Tell Eiton, possibly Eglon, and Adoraim V to w"/>
          <p:cNvPicPr preferRelativeResize="0">
            <a:picLocks noChangeAspect="1" noChangeArrowheads="1"/>
          </p:cNvPicPr>
          <p:nvPr>
            <p:custDataLst>
              <p:tags r:id="rId1"/>
            </p:custDataLst>
          </p:nvPr>
        </p:nvPicPr>
        <p:blipFill>
          <a:blip r:embed="rId4"/>
          <a:srcRect/>
          <a:stretch>
            <a:fillRect/>
          </a:stretch>
        </p:blipFill>
        <p:spPr bwMode="auto">
          <a:xfrm>
            <a:off x="0" y="0"/>
            <a:ext cx="9144000" cy="5715000"/>
          </a:xfrm>
          <a:prstGeom prst="rect">
            <a:avLst/>
          </a:prstGeom>
          <a:noFill/>
          <a:ln w="101600" cmpd="thinThick">
            <a:noFill/>
            <a:miter lim="800000"/>
            <a:headEnd/>
            <a:tailEnd/>
          </a:ln>
        </p:spPr>
      </p:pic>
      <p:sp>
        <p:nvSpPr>
          <p:cNvPr id="288772" name="Text Box 1028"/>
          <p:cNvSpPr txBox="1">
            <a:spLocks noChangeArrowheads="1"/>
          </p:cNvSpPr>
          <p:nvPr/>
        </p:nvSpPr>
        <p:spPr bwMode="auto">
          <a:xfrm>
            <a:off x="0" y="5334000"/>
            <a:ext cx="9144000" cy="381000"/>
          </a:xfrm>
          <a:prstGeom prst="rect">
            <a:avLst/>
          </a:prstGeom>
          <a:noFill/>
          <a:ln w="9525">
            <a:noFill/>
            <a:miter lim="800000"/>
            <a:headEnd/>
            <a:tailEnd/>
          </a:ln>
        </p:spPr>
        <p:txBody>
          <a:bodyPr/>
          <a:lstStyle/>
          <a:p>
            <a:pPr algn="ctr">
              <a:defRPr/>
            </a:pPr>
            <a:r>
              <a:rPr lang="en-US" sz="2200" dirty="0">
                <a:solidFill>
                  <a:srgbClr val="FFFFFF"/>
                </a:solidFill>
                <a:effectLst>
                  <a:glow rad="76200">
                    <a:srgbClr val="000000">
                      <a:alpha val="60000"/>
                    </a:srgbClr>
                  </a:glow>
                </a:effectLst>
                <a:latin typeface="Calibri" pitchFamily="34" charset="0"/>
                <a:cs typeface="Calibri" pitchFamily="34" charset="0"/>
              </a:rPr>
              <a:t>Tell </a:t>
            </a:r>
            <a:r>
              <a:rPr lang="en-US" sz="2200" dirty="0" err="1">
                <a:solidFill>
                  <a:srgbClr val="FFFFFF"/>
                </a:solidFill>
                <a:effectLst>
                  <a:glow rad="76200">
                    <a:srgbClr val="000000">
                      <a:alpha val="60000"/>
                    </a:srgbClr>
                  </a:glow>
                </a:effectLst>
                <a:latin typeface="Calibri" pitchFamily="34" charset="0"/>
                <a:cs typeface="Calibri" pitchFamily="34" charset="0"/>
              </a:rPr>
              <a:t>Aitun</a:t>
            </a:r>
            <a:r>
              <a:rPr lang="en-US" sz="2200" dirty="0">
                <a:solidFill>
                  <a:srgbClr val="FFFFFF"/>
                </a:solidFill>
                <a:effectLst>
                  <a:glow rad="76200">
                    <a:srgbClr val="000000">
                      <a:alpha val="60000"/>
                    </a:srgbClr>
                  </a:glow>
                </a:effectLst>
                <a:latin typeface="Calibri" pitchFamily="34" charset="0"/>
                <a:cs typeface="Calibri" pitchFamily="34" charset="0"/>
              </a:rPr>
              <a:t>, possibly Eglon, and Adoraim Valley to west</a:t>
            </a:r>
          </a:p>
        </p:txBody>
      </p:sp>
      <p:pic>
        <p:nvPicPr>
          <p:cNvPr id="5"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96225" y="12628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060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026" hidden="1"/>
          <p:cNvSpPr>
            <a:spLocks noGrp="1" noChangeArrowheads="1"/>
          </p:cNvSpPr>
          <p:nvPr>
            <p:ph type="title"/>
          </p:nvPr>
        </p:nvSpPr>
        <p:spPr/>
        <p:txBody>
          <a:bodyPr/>
          <a:lstStyle/>
          <a:p>
            <a:pPr eaLnBrk="1" hangingPunct="1"/>
            <a:endParaRPr lang="en-US" smtClean="0">
              <a:ea typeface="ＭＳ Ｐゴシック" pitchFamily="34" charset="-128"/>
            </a:endParaRPr>
          </a:p>
        </p:txBody>
      </p:sp>
      <p:pic>
        <p:nvPicPr>
          <p:cNvPr id="176130" name="Picture 1027" descr="Tell Eiton, possibly Eglon, from north"/>
          <p:cNvPicPr preferRelativeResize="0">
            <a:picLocks noChangeAspect="1" noChangeArrowheads="1"/>
          </p:cNvPicPr>
          <p:nvPr>
            <p:custDataLst>
              <p:tags r:id="rId1"/>
            </p:custDataLst>
          </p:nvPr>
        </p:nvPicPr>
        <p:blipFill>
          <a:blip r:embed="rId4"/>
          <a:srcRect/>
          <a:stretch>
            <a:fillRect/>
          </a:stretch>
        </p:blipFill>
        <p:spPr bwMode="auto">
          <a:xfrm>
            <a:off x="0" y="0"/>
            <a:ext cx="9144000" cy="5715000"/>
          </a:xfrm>
          <a:prstGeom prst="rect">
            <a:avLst/>
          </a:prstGeom>
          <a:noFill/>
          <a:ln w="101600" cmpd="thinThick">
            <a:noFill/>
            <a:miter lim="800000"/>
            <a:headEnd/>
            <a:tailEnd/>
          </a:ln>
        </p:spPr>
      </p:pic>
      <p:sp>
        <p:nvSpPr>
          <p:cNvPr id="290820" name="Text Box 1028"/>
          <p:cNvSpPr txBox="1">
            <a:spLocks noChangeArrowheads="1"/>
          </p:cNvSpPr>
          <p:nvPr/>
        </p:nvSpPr>
        <p:spPr bwMode="auto">
          <a:xfrm>
            <a:off x="0" y="5334000"/>
            <a:ext cx="9144000" cy="381000"/>
          </a:xfrm>
          <a:prstGeom prst="rect">
            <a:avLst/>
          </a:prstGeom>
          <a:noFill/>
          <a:ln w="9525">
            <a:noFill/>
            <a:miter lim="800000"/>
            <a:headEnd/>
            <a:tailEnd/>
          </a:ln>
        </p:spPr>
        <p:txBody>
          <a:bodyPr/>
          <a:lstStyle/>
          <a:p>
            <a:pPr algn="ctr">
              <a:defRPr/>
            </a:pPr>
            <a:r>
              <a:rPr lang="en-US" sz="2200" dirty="0">
                <a:solidFill>
                  <a:srgbClr val="FFFFFF"/>
                </a:solidFill>
                <a:effectLst>
                  <a:glow rad="76200">
                    <a:srgbClr val="000000">
                      <a:alpha val="60000"/>
                    </a:srgbClr>
                  </a:glow>
                </a:effectLst>
                <a:latin typeface="Calibri" pitchFamily="34" charset="0"/>
                <a:cs typeface="Calibri" pitchFamily="34" charset="0"/>
              </a:rPr>
              <a:t>Tell </a:t>
            </a:r>
            <a:r>
              <a:rPr lang="en-US" sz="2200" dirty="0" err="1">
                <a:solidFill>
                  <a:srgbClr val="FFFFFF"/>
                </a:solidFill>
                <a:effectLst>
                  <a:glow rad="76200">
                    <a:srgbClr val="000000">
                      <a:alpha val="60000"/>
                    </a:srgbClr>
                  </a:glow>
                </a:effectLst>
                <a:latin typeface="Calibri" pitchFamily="34" charset="0"/>
                <a:cs typeface="Calibri" pitchFamily="34" charset="0"/>
              </a:rPr>
              <a:t>Aitun</a:t>
            </a:r>
            <a:r>
              <a:rPr lang="en-US" sz="2200" dirty="0">
                <a:solidFill>
                  <a:srgbClr val="FFFFFF"/>
                </a:solidFill>
                <a:effectLst>
                  <a:glow rad="76200">
                    <a:srgbClr val="000000">
                      <a:alpha val="60000"/>
                    </a:srgbClr>
                  </a:glow>
                </a:effectLst>
                <a:latin typeface="Calibri" pitchFamily="34" charset="0"/>
                <a:cs typeface="Calibri" pitchFamily="34" charset="0"/>
              </a:rPr>
              <a:t>, possibly Eglon, from north</a:t>
            </a:r>
          </a:p>
        </p:txBody>
      </p:sp>
      <p:sp>
        <p:nvSpPr>
          <p:cNvPr id="5" name="Oval 4"/>
          <p:cNvSpPr/>
          <p:nvPr/>
        </p:nvSpPr>
        <p:spPr>
          <a:xfrm rot="60000">
            <a:off x="532004" y="2288835"/>
            <a:ext cx="8610618" cy="1079336"/>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sz="2400" dirty="0">
              <a:solidFill>
                <a:srgbClr val="000000"/>
              </a:solidFill>
              <a:latin typeface="Calibri" pitchFamily="34" charset="0"/>
            </a:endParaRPr>
          </a:p>
        </p:txBody>
      </p:sp>
      <p:pic>
        <p:nvPicPr>
          <p:cNvPr id="6"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9138" y="255680"/>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558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Judah Shephelah Map, PLBL 4-01.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1" y="5153223"/>
            <a:ext cx="3310330" cy="369332"/>
          </a:xfrm>
          <a:prstGeom prst="rect">
            <a:avLst/>
          </a:prstGeom>
          <a:noFill/>
        </p:spPr>
        <p:txBody>
          <a:bodyPr wrap="none" rtlCol="0">
            <a:spAutoFit/>
          </a:bodyPr>
          <a:lstStyle/>
          <a:p>
            <a:pPr defTabSz="457200" fontAlgn="auto">
              <a:spcBef>
                <a:spcPts val="0"/>
              </a:spcBef>
              <a:spcAft>
                <a:spcPts val="0"/>
              </a:spcAft>
            </a:pPr>
            <a:r>
              <a:rPr lang="en-US" i="1" dirty="0" smtClean="0">
                <a:solidFill>
                  <a:prstClr val="white"/>
                </a:solidFill>
                <a:effectLst>
                  <a:glow rad="50800">
                    <a:prstClr val="black">
                      <a:alpha val="75000"/>
                    </a:prstClr>
                  </a:glow>
                </a:effectLst>
                <a:latin typeface="Calibri"/>
              </a:rPr>
              <a:t>Pictorial Library Vol. 4: Shephelah</a:t>
            </a:r>
            <a:endParaRPr lang="en-US" i="1" dirty="0">
              <a:solidFill>
                <a:prstClr val="white"/>
              </a:solidFill>
              <a:effectLst>
                <a:glow rad="50800">
                  <a:prstClr val="black">
                    <a:alpha val="75000"/>
                  </a:prstClr>
                </a:glow>
              </a:effectLst>
              <a:latin typeface="Calibri"/>
            </a:endParaRPr>
          </a:p>
        </p:txBody>
      </p:sp>
      <p:sp>
        <p:nvSpPr>
          <p:cNvPr id="4" name="5-Point Star 3"/>
          <p:cNvSpPr/>
          <p:nvPr/>
        </p:nvSpPr>
        <p:spPr>
          <a:xfrm>
            <a:off x="3341823" y="273808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7" name="5-Point Star 6"/>
          <p:cNvSpPr/>
          <p:nvPr/>
        </p:nvSpPr>
        <p:spPr>
          <a:xfrm>
            <a:off x="5875473" y="298414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8" name="5-Point Star 7"/>
          <p:cNvSpPr/>
          <p:nvPr/>
        </p:nvSpPr>
        <p:spPr>
          <a:xfrm>
            <a:off x="5410200" y="342900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9" name="5-Point Star 8"/>
          <p:cNvSpPr/>
          <p:nvPr/>
        </p:nvSpPr>
        <p:spPr>
          <a:xfrm>
            <a:off x="5143500" y="320675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0" name="5-Point Star 9"/>
          <p:cNvSpPr/>
          <p:nvPr/>
        </p:nvSpPr>
        <p:spPr>
          <a:xfrm>
            <a:off x="4962525" y="3055937"/>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1" name="5-Point Star 10"/>
          <p:cNvSpPr/>
          <p:nvPr/>
        </p:nvSpPr>
        <p:spPr>
          <a:xfrm>
            <a:off x="5524500" y="214312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2" name="5-Point Star 11"/>
          <p:cNvSpPr/>
          <p:nvPr/>
        </p:nvSpPr>
        <p:spPr>
          <a:xfrm>
            <a:off x="5505450" y="234156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3" name="5-Point Star 12"/>
          <p:cNvSpPr/>
          <p:nvPr/>
        </p:nvSpPr>
        <p:spPr>
          <a:xfrm>
            <a:off x="6065973" y="365089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4" name="5-Point Star 13"/>
          <p:cNvSpPr/>
          <p:nvPr/>
        </p:nvSpPr>
        <p:spPr>
          <a:xfrm>
            <a:off x="5323023" y="468277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5" name="5-Point Star 14"/>
          <p:cNvSpPr/>
          <p:nvPr/>
        </p:nvSpPr>
        <p:spPr>
          <a:xfrm>
            <a:off x="4991100" y="5144931"/>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6" name="5-Point Star 15"/>
          <p:cNvSpPr/>
          <p:nvPr/>
        </p:nvSpPr>
        <p:spPr>
          <a:xfrm>
            <a:off x="4533900" y="5478306"/>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18" name="5-Point Star 17"/>
          <p:cNvSpPr/>
          <p:nvPr/>
        </p:nvSpPr>
        <p:spPr>
          <a:xfrm>
            <a:off x="5980125" y="377789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2" name="TextBox 1"/>
          <p:cNvSpPr txBox="1"/>
          <p:nvPr/>
        </p:nvSpPr>
        <p:spPr>
          <a:xfrm>
            <a:off x="8154606" y="124117"/>
            <a:ext cx="928459" cy="369332"/>
          </a:xfrm>
          <a:prstGeom prst="rect">
            <a:avLst/>
          </a:prstGeom>
          <a:noFill/>
        </p:spPr>
        <p:txBody>
          <a:bodyPr wrap="none" rtlCol="0">
            <a:spAutoFit/>
          </a:bodyPr>
          <a:lstStyle/>
          <a:p>
            <a:r>
              <a:rPr lang="en-US" dirty="0" smtClean="0">
                <a:solidFill>
                  <a:srgbClr val="FFFF00"/>
                </a:solidFill>
              </a:rPr>
              <a:t>Gibeon</a:t>
            </a:r>
            <a:endParaRPr lang="en-US" dirty="0">
              <a:solidFill>
                <a:srgbClr val="FFFF00"/>
              </a:solidFill>
            </a:endParaRPr>
          </a:p>
        </p:txBody>
      </p:sp>
      <p:sp>
        <p:nvSpPr>
          <p:cNvPr id="19" name="Freeform 18"/>
          <p:cNvSpPr/>
          <p:nvPr/>
        </p:nvSpPr>
        <p:spPr>
          <a:xfrm>
            <a:off x="6923003" y="128106"/>
            <a:ext cx="1127051" cy="255181"/>
          </a:xfrm>
          <a:custGeom>
            <a:avLst/>
            <a:gdLst>
              <a:gd name="connsiteX0" fmla="*/ 1127051 w 1127051"/>
              <a:gd name="connsiteY0" fmla="*/ 255181 h 255181"/>
              <a:gd name="connsiteX1" fmla="*/ 499730 w 1127051"/>
              <a:gd name="connsiteY1" fmla="*/ 202018 h 255181"/>
              <a:gd name="connsiteX2" fmla="*/ 0 w 1127051"/>
              <a:gd name="connsiteY2" fmla="*/ 0 h 255181"/>
            </a:gdLst>
            <a:ahLst/>
            <a:cxnLst>
              <a:cxn ang="0">
                <a:pos x="connsiteX0" y="connsiteY0"/>
              </a:cxn>
              <a:cxn ang="0">
                <a:pos x="connsiteX1" y="connsiteY1"/>
              </a:cxn>
              <a:cxn ang="0">
                <a:pos x="connsiteX2" y="connsiteY2"/>
              </a:cxn>
            </a:cxnLst>
            <a:rect l="l" t="t" r="r" b="b"/>
            <a:pathLst>
              <a:path w="1127051" h="255181">
                <a:moveTo>
                  <a:pt x="1127051" y="255181"/>
                </a:moveTo>
                <a:cubicBezTo>
                  <a:pt x="907311" y="249864"/>
                  <a:pt x="687572" y="244548"/>
                  <a:pt x="499730" y="202018"/>
                </a:cubicBezTo>
                <a:cubicBezTo>
                  <a:pt x="311888" y="159488"/>
                  <a:pt x="155944" y="79744"/>
                  <a:pt x="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2903240" y="3529729"/>
            <a:ext cx="721672" cy="307777"/>
          </a:xfrm>
          <a:prstGeom prst="rect">
            <a:avLst/>
          </a:prstGeom>
          <a:solidFill>
            <a:schemeClr val="tx1"/>
          </a:solidFill>
        </p:spPr>
        <p:txBody>
          <a:bodyPr wrap="none" rtlCol="0">
            <a:spAutoFit/>
          </a:bodyPr>
          <a:lstStyle/>
          <a:p>
            <a:r>
              <a:rPr lang="en-US" sz="1400" dirty="0" err="1" smtClean="0">
                <a:solidFill>
                  <a:srgbClr val="FFFF00"/>
                </a:solidFill>
              </a:rPr>
              <a:t>Libnah</a:t>
            </a:r>
            <a:endParaRPr lang="en-US" sz="1400" dirty="0">
              <a:solidFill>
                <a:srgbClr val="FFFF00"/>
              </a:solidFill>
            </a:endParaRPr>
          </a:p>
        </p:txBody>
      </p:sp>
      <p:sp>
        <p:nvSpPr>
          <p:cNvPr id="6" name="Freeform 5"/>
          <p:cNvSpPr/>
          <p:nvPr/>
        </p:nvSpPr>
        <p:spPr>
          <a:xfrm>
            <a:off x="6590581" y="629728"/>
            <a:ext cx="2191110" cy="667632"/>
          </a:xfrm>
          <a:custGeom>
            <a:avLst/>
            <a:gdLst>
              <a:gd name="connsiteX0" fmla="*/ 2191110 w 2191110"/>
              <a:gd name="connsiteY0" fmla="*/ 0 h 667632"/>
              <a:gd name="connsiteX1" fmla="*/ 2001328 w 2191110"/>
              <a:gd name="connsiteY1" fmla="*/ 189781 h 667632"/>
              <a:gd name="connsiteX2" fmla="*/ 1431985 w 2191110"/>
              <a:gd name="connsiteY2" fmla="*/ 353683 h 667632"/>
              <a:gd name="connsiteX3" fmla="*/ 733245 w 2191110"/>
              <a:gd name="connsiteY3" fmla="*/ 664234 h 667632"/>
              <a:gd name="connsiteX4" fmla="*/ 0 w 2191110"/>
              <a:gd name="connsiteY4" fmla="*/ 491706 h 66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10" h="667632">
                <a:moveTo>
                  <a:pt x="2191110" y="0"/>
                </a:moveTo>
                <a:cubicBezTo>
                  <a:pt x="2159479" y="65417"/>
                  <a:pt x="2127849" y="130834"/>
                  <a:pt x="2001328" y="189781"/>
                </a:cubicBezTo>
                <a:cubicBezTo>
                  <a:pt x="1874807" y="248728"/>
                  <a:pt x="1643332" y="274608"/>
                  <a:pt x="1431985" y="353683"/>
                </a:cubicBezTo>
                <a:cubicBezTo>
                  <a:pt x="1220638" y="432759"/>
                  <a:pt x="971909" y="641230"/>
                  <a:pt x="733245" y="664234"/>
                </a:cubicBezTo>
                <a:cubicBezTo>
                  <a:pt x="494581" y="687238"/>
                  <a:pt x="247290" y="589472"/>
                  <a:pt x="0" y="491706"/>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Freeform 20"/>
          <p:cNvSpPr/>
          <p:nvPr/>
        </p:nvSpPr>
        <p:spPr>
          <a:xfrm>
            <a:off x="5857336" y="1147313"/>
            <a:ext cx="552090" cy="3476445"/>
          </a:xfrm>
          <a:custGeom>
            <a:avLst/>
            <a:gdLst>
              <a:gd name="connsiteX0" fmla="*/ 552090 w 552090"/>
              <a:gd name="connsiteY0" fmla="*/ 0 h 3476445"/>
              <a:gd name="connsiteX1" fmla="*/ 414068 w 552090"/>
              <a:gd name="connsiteY1" fmla="*/ 405442 h 3476445"/>
              <a:gd name="connsiteX2" fmla="*/ 250166 w 552090"/>
              <a:gd name="connsiteY2" fmla="*/ 560717 h 3476445"/>
              <a:gd name="connsiteX3" fmla="*/ 129396 w 552090"/>
              <a:gd name="connsiteY3" fmla="*/ 715993 h 3476445"/>
              <a:gd name="connsiteX4" fmla="*/ 301924 w 552090"/>
              <a:gd name="connsiteY4" fmla="*/ 1000664 h 3476445"/>
              <a:gd name="connsiteX5" fmla="*/ 414068 w 552090"/>
              <a:gd name="connsiteY5" fmla="*/ 1345721 h 3476445"/>
              <a:gd name="connsiteX6" fmla="*/ 301924 w 552090"/>
              <a:gd name="connsiteY6" fmla="*/ 1561381 h 3476445"/>
              <a:gd name="connsiteX7" fmla="*/ 215660 w 552090"/>
              <a:gd name="connsiteY7" fmla="*/ 1768415 h 3476445"/>
              <a:gd name="connsiteX8" fmla="*/ 276045 w 552090"/>
              <a:gd name="connsiteY8" fmla="*/ 1880559 h 3476445"/>
              <a:gd name="connsiteX9" fmla="*/ 336430 w 552090"/>
              <a:gd name="connsiteY9" fmla="*/ 2182483 h 3476445"/>
              <a:gd name="connsiteX10" fmla="*/ 207034 w 552090"/>
              <a:gd name="connsiteY10" fmla="*/ 2518913 h 3476445"/>
              <a:gd name="connsiteX11" fmla="*/ 207034 w 552090"/>
              <a:gd name="connsiteY11" fmla="*/ 2648310 h 3476445"/>
              <a:gd name="connsiteX12" fmla="*/ 353683 w 552090"/>
              <a:gd name="connsiteY12" fmla="*/ 2907102 h 3476445"/>
              <a:gd name="connsiteX13" fmla="*/ 301924 w 552090"/>
              <a:gd name="connsiteY13" fmla="*/ 3148642 h 3476445"/>
              <a:gd name="connsiteX14" fmla="*/ 0 w 552090"/>
              <a:gd name="connsiteY14" fmla="*/ 3476445 h 347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90" h="3476445">
                <a:moveTo>
                  <a:pt x="552090" y="0"/>
                </a:moveTo>
                <a:cubicBezTo>
                  <a:pt x="508239" y="155994"/>
                  <a:pt x="464389" y="311989"/>
                  <a:pt x="414068" y="405442"/>
                </a:cubicBezTo>
                <a:cubicBezTo>
                  <a:pt x="363747" y="498895"/>
                  <a:pt x="297611" y="508959"/>
                  <a:pt x="250166" y="560717"/>
                </a:cubicBezTo>
                <a:cubicBezTo>
                  <a:pt x="202721" y="612476"/>
                  <a:pt x="120770" y="642669"/>
                  <a:pt x="129396" y="715993"/>
                </a:cubicBezTo>
                <a:cubicBezTo>
                  <a:pt x="138022" y="789317"/>
                  <a:pt x="254479" y="895709"/>
                  <a:pt x="301924" y="1000664"/>
                </a:cubicBezTo>
                <a:cubicBezTo>
                  <a:pt x="349369" y="1105619"/>
                  <a:pt x="414068" y="1252268"/>
                  <a:pt x="414068" y="1345721"/>
                </a:cubicBezTo>
                <a:cubicBezTo>
                  <a:pt x="414068" y="1439174"/>
                  <a:pt x="334992" y="1490932"/>
                  <a:pt x="301924" y="1561381"/>
                </a:cubicBezTo>
                <a:cubicBezTo>
                  <a:pt x="268856" y="1631830"/>
                  <a:pt x="219973" y="1715219"/>
                  <a:pt x="215660" y="1768415"/>
                </a:cubicBezTo>
                <a:cubicBezTo>
                  <a:pt x="211347" y="1821611"/>
                  <a:pt x="255917" y="1811548"/>
                  <a:pt x="276045" y="1880559"/>
                </a:cubicBezTo>
                <a:cubicBezTo>
                  <a:pt x="296173" y="1949570"/>
                  <a:pt x="347932" y="2076091"/>
                  <a:pt x="336430" y="2182483"/>
                </a:cubicBezTo>
                <a:cubicBezTo>
                  <a:pt x="324928" y="2288875"/>
                  <a:pt x="228600" y="2441275"/>
                  <a:pt x="207034" y="2518913"/>
                </a:cubicBezTo>
                <a:cubicBezTo>
                  <a:pt x="185468" y="2596551"/>
                  <a:pt x="182593" y="2583612"/>
                  <a:pt x="207034" y="2648310"/>
                </a:cubicBezTo>
                <a:cubicBezTo>
                  <a:pt x="231475" y="2713008"/>
                  <a:pt x="337868" y="2823713"/>
                  <a:pt x="353683" y="2907102"/>
                </a:cubicBezTo>
                <a:cubicBezTo>
                  <a:pt x="369498" y="2990491"/>
                  <a:pt x="360871" y="3053751"/>
                  <a:pt x="301924" y="3148642"/>
                </a:cubicBezTo>
                <a:cubicBezTo>
                  <a:pt x="242977" y="3243533"/>
                  <a:pt x="121488" y="3359989"/>
                  <a:pt x="0" y="3476445"/>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2327" y="107648"/>
            <a:ext cx="1125907" cy="155720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99076" y="465394"/>
            <a:ext cx="2553419" cy="4247317"/>
          </a:xfrm>
          <a:prstGeom prst="rect">
            <a:avLst/>
          </a:prstGeom>
          <a:solidFill>
            <a:schemeClr val="bg1"/>
          </a:solidFill>
        </p:spPr>
        <p:txBody>
          <a:bodyPr wrap="square">
            <a:spAutoFit/>
          </a:bodyPr>
          <a:lstStyle/>
          <a:p>
            <a:r>
              <a:rPr lang="en-US" baseline="30000" dirty="0"/>
              <a:t>36</a:t>
            </a:r>
            <a:r>
              <a:rPr lang="en-US" dirty="0"/>
              <a:t>Then Joshua and all Israel with him went up from </a:t>
            </a:r>
            <a:r>
              <a:rPr lang="en-US" dirty="0" err="1"/>
              <a:t>Eglon</a:t>
            </a:r>
            <a:r>
              <a:rPr lang="en-US" dirty="0"/>
              <a:t> to Hebron. And they fought against it  </a:t>
            </a:r>
            <a:br>
              <a:rPr lang="en-US" dirty="0"/>
            </a:br>
            <a:r>
              <a:rPr lang="en-US" baseline="30000" dirty="0"/>
              <a:t>37</a:t>
            </a:r>
            <a:r>
              <a:rPr lang="en-US" dirty="0"/>
              <a:t>and captured it and struck it with the edge of the sword, and its king and its towns, and every person in it. He left none remaining, as he had done to </a:t>
            </a:r>
            <a:r>
              <a:rPr lang="en-US" dirty="0" err="1"/>
              <a:t>Eglon</a:t>
            </a:r>
            <a:r>
              <a:rPr lang="en-US" dirty="0"/>
              <a:t>, and devoted it to destruction and every person in it. </a:t>
            </a:r>
            <a:r>
              <a:rPr lang="en-US" dirty="0">
                <a:solidFill>
                  <a:prstClr val="black"/>
                </a:solidFill>
              </a:rPr>
              <a:t>  </a:t>
            </a:r>
          </a:p>
        </p:txBody>
      </p:sp>
      <p:sp>
        <p:nvSpPr>
          <p:cNvPr id="26" name="TextBox 25"/>
          <p:cNvSpPr txBox="1"/>
          <p:nvPr/>
        </p:nvSpPr>
        <p:spPr>
          <a:xfrm>
            <a:off x="3505281" y="5054542"/>
            <a:ext cx="643125" cy="307777"/>
          </a:xfrm>
          <a:prstGeom prst="rect">
            <a:avLst/>
          </a:prstGeom>
          <a:solidFill>
            <a:schemeClr val="tx1"/>
          </a:solidFill>
        </p:spPr>
        <p:txBody>
          <a:bodyPr wrap="none" rtlCol="0">
            <a:spAutoFit/>
          </a:bodyPr>
          <a:lstStyle/>
          <a:p>
            <a:r>
              <a:rPr lang="en-US" sz="1400" dirty="0" err="1" smtClean="0">
                <a:solidFill>
                  <a:srgbClr val="FFFF00"/>
                </a:solidFill>
              </a:rPr>
              <a:t>Eglon</a:t>
            </a:r>
            <a:endParaRPr lang="en-US" sz="1400" dirty="0">
              <a:solidFill>
                <a:srgbClr val="FFFF00"/>
              </a:solidFill>
            </a:endParaRPr>
          </a:p>
        </p:txBody>
      </p:sp>
      <p:sp>
        <p:nvSpPr>
          <p:cNvPr id="27" name="Freeform 26"/>
          <p:cNvSpPr/>
          <p:nvPr/>
        </p:nvSpPr>
        <p:spPr>
          <a:xfrm>
            <a:off x="3890513" y="4287328"/>
            <a:ext cx="1725332" cy="932469"/>
          </a:xfrm>
          <a:custGeom>
            <a:avLst/>
            <a:gdLst>
              <a:gd name="connsiteX0" fmla="*/ 0 w 1725332"/>
              <a:gd name="connsiteY0" fmla="*/ 0 h 932469"/>
              <a:gd name="connsiteX1" fmla="*/ 301925 w 1725332"/>
              <a:gd name="connsiteY1" fmla="*/ 138023 h 932469"/>
              <a:gd name="connsiteX2" fmla="*/ 681487 w 1725332"/>
              <a:gd name="connsiteY2" fmla="*/ 267419 h 932469"/>
              <a:gd name="connsiteX3" fmla="*/ 1285336 w 1725332"/>
              <a:gd name="connsiteY3" fmla="*/ 388189 h 932469"/>
              <a:gd name="connsiteX4" fmla="*/ 1509623 w 1725332"/>
              <a:gd name="connsiteY4" fmla="*/ 414068 h 932469"/>
              <a:gd name="connsiteX5" fmla="*/ 1725283 w 1725332"/>
              <a:gd name="connsiteY5" fmla="*/ 560717 h 932469"/>
              <a:gd name="connsiteX6" fmla="*/ 1526876 w 1725332"/>
              <a:gd name="connsiteY6" fmla="*/ 897147 h 932469"/>
              <a:gd name="connsiteX7" fmla="*/ 1250830 w 1725332"/>
              <a:gd name="connsiteY7" fmla="*/ 905774 h 93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332" h="932469">
                <a:moveTo>
                  <a:pt x="0" y="0"/>
                </a:moveTo>
                <a:cubicBezTo>
                  <a:pt x="94172" y="46726"/>
                  <a:pt x="188344" y="93453"/>
                  <a:pt x="301925" y="138023"/>
                </a:cubicBezTo>
                <a:cubicBezTo>
                  <a:pt x="415506" y="182593"/>
                  <a:pt x="517585" y="225725"/>
                  <a:pt x="681487" y="267419"/>
                </a:cubicBezTo>
                <a:cubicBezTo>
                  <a:pt x="845389" y="309113"/>
                  <a:pt x="1147313" y="363748"/>
                  <a:pt x="1285336" y="388189"/>
                </a:cubicBezTo>
                <a:cubicBezTo>
                  <a:pt x="1423359" y="412631"/>
                  <a:pt x="1436299" y="385313"/>
                  <a:pt x="1509623" y="414068"/>
                </a:cubicBezTo>
                <a:cubicBezTo>
                  <a:pt x="1582947" y="442823"/>
                  <a:pt x="1722408" y="480204"/>
                  <a:pt x="1725283" y="560717"/>
                </a:cubicBezTo>
                <a:cubicBezTo>
                  <a:pt x="1728158" y="641230"/>
                  <a:pt x="1605951" y="839638"/>
                  <a:pt x="1526876" y="897147"/>
                </a:cubicBezTo>
                <a:cubicBezTo>
                  <a:pt x="1447801" y="954656"/>
                  <a:pt x="1349315" y="930215"/>
                  <a:pt x="1250830" y="905774"/>
                </a:cubicBez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Freeform 2"/>
          <p:cNvSpPr/>
          <p:nvPr/>
        </p:nvSpPr>
        <p:spPr>
          <a:xfrm>
            <a:off x="5656521" y="4422780"/>
            <a:ext cx="1998921" cy="569907"/>
          </a:xfrm>
          <a:custGeom>
            <a:avLst/>
            <a:gdLst>
              <a:gd name="connsiteX0" fmla="*/ 0 w 1998921"/>
              <a:gd name="connsiteY0" fmla="*/ 542625 h 569907"/>
              <a:gd name="connsiteX1" fmla="*/ 212651 w 1998921"/>
              <a:gd name="connsiteY1" fmla="*/ 181118 h 569907"/>
              <a:gd name="connsiteX2" fmla="*/ 489098 w 1998921"/>
              <a:gd name="connsiteY2" fmla="*/ 364 h 569907"/>
              <a:gd name="connsiteX3" fmla="*/ 829339 w 1998921"/>
              <a:gd name="connsiteY3" fmla="*/ 223648 h 569907"/>
              <a:gd name="connsiteX4" fmla="*/ 1424763 w 1998921"/>
              <a:gd name="connsiteY4" fmla="*/ 531992 h 569907"/>
              <a:gd name="connsiteX5" fmla="*/ 1860698 w 1998921"/>
              <a:gd name="connsiteY5" fmla="*/ 553257 h 569907"/>
              <a:gd name="connsiteX6" fmla="*/ 1998921 w 1998921"/>
              <a:gd name="connsiteY6" fmla="*/ 425667 h 56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921" h="569907">
                <a:moveTo>
                  <a:pt x="0" y="542625"/>
                </a:moveTo>
                <a:cubicBezTo>
                  <a:pt x="65567" y="407060"/>
                  <a:pt x="131135" y="271495"/>
                  <a:pt x="212651" y="181118"/>
                </a:cubicBezTo>
                <a:cubicBezTo>
                  <a:pt x="294167" y="90741"/>
                  <a:pt x="386317" y="-6724"/>
                  <a:pt x="489098" y="364"/>
                </a:cubicBezTo>
                <a:cubicBezTo>
                  <a:pt x="591879" y="7452"/>
                  <a:pt x="673395" y="135043"/>
                  <a:pt x="829339" y="223648"/>
                </a:cubicBezTo>
                <a:cubicBezTo>
                  <a:pt x="985283" y="312253"/>
                  <a:pt x="1252870" y="477057"/>
                  <a:pt x="1424763" y="531992"/>
                </a:cubicBezTo>
                <a:cubicBezTo>
                  <a:pt x="1596656" y="586927"/>
                  <a:pt x="1765005" y="570978"/>
                  <a:pt x="1860698" y="553257"/>
                </a:cubicBezTo>
                <a:cubicBezTo>
                  <a:pt x="1956391" y="535536"/>
                  <a:pt x="1977656" y="480601"/>
                  <a:pt x="1998921" y="425667"/>
                </a:cubicBez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064186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3"/>
          <p:cNvGrpSpPr>
            <a:grpSpLocks noGrp="1" noUngrp="1" noChangeAspect="1"/>
          </p:cNvGrpSpPr>
          <p:nvPr/>
        </p:nvGrpSpPr>
        <p:grpSpPr bwMode="auto">
          <a:xfrm>
            <a:off x="0" y="224"/>
            <a:ext cx="9144000" cy="5470261"/>
            <a:chOff x="685800" y="828675"/>
            <a:chExt cx="7772400" cy="5580063"/>
          </a:xfrm>
        </p:grpSpPr>
        <p:pic>
          <p:nvPicPr>
            <p:cNvPr id="18434" name="Picture 1" descr="Vineyard and terraced hillside near Hebron, tb111706185"/>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18435" name="Rectangle 2"/>
            <p:cNvSpPr>
              <a:spLocks noChangeArrowheads="1"/>
            </p:cNvSpPr>
            <p:nvPr/>
          </p:nvSpPr>
          <p:spPr bwMode="auto">
            <a:xfrm>
              <a:off x="685800" y="6065838"/>
              <a:ext cx="7772400" cy="342900"/>
            </a:xfrm>
            <a:prstGeom prst="rect">
              <a:avLst/>
            </a:prstGeom>
            <a:noFill/>
            <a:ln w="9525">
              <a:noFill/>
              <a:miter lim="800000"/>
              <a:headEnd/>
              <a:tailEnd/>
            </a:ln>
          </p:spPr>
          <p:txBody>
            <a:bodyPr anchor="ctr"/>
            <a:lstStyle/>
            <a:p>
              <a:pPr algn="ctr"/>
              <a:r>
                <a:rPr lang="en-US" sz="2200">
                  <a:solidFill>
                    <a:srgbClr val="000000"/>
                  </a:solidFill>
                  <a:latin typeface="Calibri" pitchFamily="34" charset="0"/>
                </a:rPr>
                <a:t>Vineyards and terraced hillside near Hebron</a:t>
              </a:r>
            </a:p>
          </p:txBody>
        </p:sp>
      </p:grpSp>
    </p:spTree>
    <p:extLst>
      <p:ext uri="{BB962C8B-B14F-4D97-AF65-F5344CB8AC3E}">
        <p14:creationId xmlns:p14="http://schemas.microsoft.com/office/powerpoint/2010/main" val="25560671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idx="4294967295"/>
          </p:nvPr>
        </p:nvSpPr>
        <p:spPr/>
        <p:txBody>
          <a:bodyPr/>
          <a:lstStyle/>
          <a:p>
            <a:pPr eaLnBrk="1" hangingPunct="1"/>
            <a:r>
              <a:rPr lang="en-US" altLang="en-US" smtClean="0">
                <a:solidFill>
                  <a:schemeClr val="bg1"/>
                </a:solidFill>
              </a:rPr>
              <a:t>Hebron from west</a:t>
            </a:r>
          </a:p>
        </p:txBody>
      </p:sp>
      <p:pic>
        <p:nvPicPr>
          <p:cNvPr id="4099" name="Picture 3" descr="Hebron, general view, mat0497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31" y="-1322"/>
            <a:ext cx="9136063" cy="571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0" y="5334000"/>
            <a:ext cx="9144000" cy="3810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Times New Roman" pitchFamily="18" charset="0"/>
              </a:defRPr>
            </a:lvl1pPr>
            <a:lvl2pPr marL="742950" indent="-285750">
              <a:defRPr>
                <a:solidFill>
                  <a:schemeClr val="tx1"/>
                </a:solidFill>
                <a:latin typeface="Arial" pitchFamily="34" charset="0"/>
                <a:cs typeface="Times New Roman" pitchFamily="18" charset="0"/>
              </a:defRPr>
            </a:lvl2pPr>
            <a:lvl3pPr marL="1143000" indent="-228600">
              <a:defRPr>
                <a:solidFill>
                  <a:schemeClr val="tx1"/>
                </a:solidFill>
                <a:latin typeface="Arial" pitchFamily="34" charset="0"/>
                <a:cs typeface="Times New Roman" pitchFamily="18" charset="0"/>
              </a:defRPr>
            </a:lvl3pPr>
            <a:lvl4pPr marL="1600200" indent="-228600">
              <a:defRPr>
                <a:solidFill>
                  <a:schemeClr val="tx1"/>
                </a:solidFill>
                <a:latin typeface="Arial" pitchFamily="34" charset="0"/>
                <a:cs typeface="Times New Roman" pitchFamily="18" charset="0"/>
              </a:defRPr>
            </a:lvl4pPr>
            <a:lvl5pPr marL="2057400" indent="-228600">
              <a:defRPr>
                <a:solidFill>
                  <a:schemeClr val="tx1"/>
                </a:solidFill>
                <a:latin typeface="Arial" pitchFamily="34" charset="0"/>
                <a:cs typeface="Times New Roman" pitchFamily="18" charset="0"/>
              </a:defRPr>
            </a:lvl5pPr>
            <a:lvl6pPr marL="2514600" indent="-228600" eaLnBrk="0" fontAlgn="base" hangingPunct="0">
              <a:spcBef>
                <a:spcPct val="0"/>
              </a:spcBef>
              <a:spcAft>
                <a:spcPct val="0"/>
              </a:spcAft>
              <a:defRPr>
                <a:solidFill>
                  <a:schemeClr val="tx1"/>
                </a:solidFill>
                <a:latin typeface="Arial" pitchFamily="34" charset="0"/>
                <a:cs typeface="Times New Roman" pitchFamily="18" charset="0"/>
              </a:defRPr>
            </a:lvl6pPr>
            <a:lvl7pPr marL="2971800" indent="-228600" eaLnBrk="0" fontAlgn="base" hangingPunct="0">
              <a:spcBef>
                <a:spcPct val="0"/>
              </a:spcBef>
              <a:spcAft>
                <a:spcPct val="0"/>
              </a:spcAft>
              <a:defRPr>
                <a:solidFill>
                  <a:schemeClr val="tx1"/>
                </a:solidFill>
                <a:latin typeface="Arial" pitchFamily="34" charset="0"/>
                <a:cs typeface="Times New Roman" pitchFamily="18" charset="0"/>
              </a:defRPr>
            </a:lvl7pPr>
            <a:lvl8pPr marL="3429000" indent="-228600" eaLnBrk="0" fontAlgn="base" hangingPunct="0">
              <a:spcBef>
                <a:spcPct val="0"/>
              </a:spcBef>
              <a:spcAft>
                <a:spcPct val="0"/>
              </a:spcAft>
              <a:defRPr>
                <a:solidFill>
                  <a:schemeClr val="tx1"/>
                </a:solidFill>
                <a:latin typeface="Arial" pitchFamily="34" charset="0"/>
                <a:cs typeface="Times New Roman" pitchFamily="18" charset="0"/>
              </a:defRPr>
            </a:lvl8pPr>
            <a:lvl9pPr marL="3886200" indent="-228600" eaLnBrk="0" fontAlgn="base" hangingPunct="0">
              <a:spcBef>
                <a:spcPct val="0"/>
              </a:spcBef>
              <a:spcAft>
                <a:spcPct val="0"/>
              </a:spcAft>
              <a:defRPr>
                <a:solidFill>
                  <a:schemeClr val="tx1"/>
                </a:solidFill>
                <a:latin typeface="Arial" pitchFamily="34" charset="0"/>
                <a:cs typeface="Times New Roman" pitchFamily="18" charset="0"/>
              </a:defRPr>
            </a:lvl9pPr>
          </a:lstStyle>
          <a:p>
            <a:pPr algn="ctr"/>
            <a:r>
              <a:rPr lang="en-US" altLang="en-US" sz="2400" smtClean="0">
                <a:solidFill>
                  <a:srgbClr val="FFFFFF"/>
                </a:solidFill>
              </a:rPr>
              <a:t>Hebron from west</a:t>
            </a:r>
          </a:p>
        </p:txBody>
      </p:sp>
      <p:pic>
        <p:nvPicPr>
          <p:cNvPr id="5"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418698">
            <a:off x="2942327" y="107648"/>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504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idx="4294967295"/>
          </p:nvPr>
        </p:nvSpPr>
        <p:spPr/>
        <p:txBody>
          <a:bodyPr/>
          <a:lstStyle/>
          <a:p>
            <a:pPr eaLnBrk="1" hangingPunct="1"/>
            <a:r>
              <a:rPr lang="en-US" altLang="en-US" sz="2400" smtClean="0"/>
              <a:t>Hebron, tanning skins for water bottles</a:t>
            </a:r>
            <a:endParaRPr lang="en-US" altLang="en-US" smtClean="0"/>
          </a:p>
        </p:txBody>
      </p:sp>
      <p:pic>
        <p:nvPicPr>
          <p:cNvPr id="15363" name="Picture 3" descr="Hebron, tanning skins for water bottles, mat0677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9261"/>
            <a:ext cx="9144000" cy="569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0" y="5334000"/>
            <a:ext cx="9144000" cy="3810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Times New Roman" pitchFamily="18" charset="0"/>
              </a:defRPr>
            </a:lvl1pPr>
            <a:lvl2pPr marL="742950" indent="-285750">
              <a:defRPr>
                <a:solidFill>
                  <a:schemeClr val="tx1"/>
                </a:solidFill>
                <a:latin typeface="Arial" pitchFamily="34" charset="0"/>
                <a:cs typeface="Times New Roman" pitchFamily="18" charset="0"/>
              </a:defRPr>
            </a:lvl2pPr>
            <a:lvl3pPr marL="1143000" indent="-228600">
              <a:defRPr>
                <a:solidFill>
                  <a:schemeClr val="tx1"/>
                </a:solidFill>
                <a:latin typeface="Arial" pitchFamily="34" charset="0"/>
                <a:cs typeface="Times New Roman" pitchFamily="18" charset="0"/>
              </a:defRPr>
            </a:lvl3pPr>
            <a:lvl4pPr marL="1600200" indent="-228600">
              <a:defRPr>
                <a:solidFill>
                  <a:schemeClr val="tx1"/>
                </a:solidFill>
                <a:latin typeface="Arial" pitchFamily="34" charset="0"/>
                <a:cs typeface="Times New Roman" pitchFamily="18" charset="0"/>
              </a:defRPr>
            </a:lvl4pPr>
            <a:lvl5pPr marL="2057400" indent="-228600">
              <a:defRPr>
                <a:solidFill>
                  <a:schemeClr val="tx1"/>
                </a:solidFill>
                <a:latin typeface="Arial" pitchFamily="34" charset="0"/>
                <a:cs typeface="Times New Roman" pitchFamily="18" charset="0"/>
              </a:defRPr>
            </a:lvl5pPr>
            <a:lvl6pPr marL="2514600" indent="-228600" eaLnBrk="0" fontAlgn="base" hangingPunct="0">
              <a:spcBef>
                <a:spcPct val="0"/>
              </a:spcBef>
              <a:spcAft>
                <a:spcPct val="0"/>
              </a:spcAft>
              <a:defRPr>
                <a:solidFill>
                  <a:schemeClr val="tx1"/>
                </a:solidFill>
                <a:latin typeface="Arial" pitchFamily="34" charset="0"/>
                <a:cs typeface="Times New Roman" pitchFamily="18" charset="0"/>
              </a:defRPr>
            </a:lvl6pPr>
            <a:lvl7pPr marL="2971800" indent="-228600" eaLnBrk="0" fontAlgn="base" hangingPunct="0">
              <a:spcBef>
                <a:spcPct val="0"/>
              </a:spcBef>
              <a:spcAft>
                <a:spcPct val="0"/>
              </a:spcAft>
              <a:defRPr>
                <a:solidFill>
                  <a:schemeClr val="tx1"/>
                </a:solidFill>
                <a:latin typeface="Arial" pitchFamily="34" charset="0"/>
                <a:cs typeface="Times New Roman" pitchFamily="18" charset="0"/>
              </a:defRPr>
            </a:lvl7pPr>
            <a:lvl8pPr marL="3429000" indent="-228600" eaLnBrk="0" fontAlgn="base" hangingPunct="0">
              <a:spcBef>
                <a:spcPct val="0"/>
              </a:spcBef>
              <a:spcAft>
                <a:spcPct val="0"/>
              </a:spcAft>
              <a:defRPr>
                <a:solidFill>
                  <a:schemeClr val="tx1"/>
                </a:solidFill>
                <a:latin typeface="Arial" pitchFamily="34" charset="0"/>
                <a:cs typeface="Times New Roman" pitchFamily="18" charset="0"/>
              </a:defRPr>
            </a:lvl8pPr>
            <a:lvl9pPr marL="3886200" indent="-228600" eaLnBrk="0" fontAlgn="base" hangingPunct="0">
              <a:spcBef>
                <a:spcPct val="0"/>
              </a:spcBef>
              <a:spcAft>
                <a:spcPct val="0"/>
              </a:spcAft>
              <a:defRPr>
                <a:solidFill>
                  <a:schemeClr val="tx1"/>
                </a:solidFill>
                <a:latin typeface="Arial" pitchFamily="34" charset="0"/>
                <a:cs typeface="Times New Roman" pitchFamily="18" charset="0"/>
              </a:defRPr>
            </a:lvl9pPr>
          </a:lstStyle>
          <a:p>
            <a:pPr algn="ctr"/>
            <a:r>
              <a:rPr lang="en-US" altLang="en-US" sz="2400" smtClean="0">
                <a:solidFill>
                  <a:srgbClr val="FFFFFF"/>
                </a:solidFill>
              </a:rPr>
              <a:t>Hebron, tanning skins for water bottles</a:t>
            </a:r>
          </a:p>
        </p:txBody>
      </p:sp>
    </p:spTree>
    <p:extLst>
      <p:ext uri="{BB962C8B-B14F-4D97-AF65-F5344CB8AC3E}">
        <p14:creationId xmlns:p14="http://schemas.microsoft.com/office/powerpoint/2010/main" val="28412437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hidden="1"/>
          <p:cNvSpPr>
            <a:spLocks noGrp="1" noChangeArrowheads="1"/>
          </p:cNvSpPr>
          <p:nvPr>
            <p:ph type="title" idx="4294967295"/>
          </p:nvPr>
        </p:nvSpPr>
        <p:spPr/>
        <p:txBody>
          <a:bodyPr/>
          <a:lstStyle/>
          <a:p>
            <a:pPr eaLnBrk="1" hangingPunct="1"/>
            <a:r>
              <a:rPr lang="en-US" altLang="en-US" sz="2400" smtClean="0"/>
              <a:t>Hebron, water carriers at David's Pool</a:t>
            </a:r>
            <a:endParaRPr lang="en-US" altLang="en-US" smtClean="0"/>
          </a:p>
        </p:txBody>
      </p:sp>
      <p:pic>
        <p:nvPicPr>
          <p:cNvPr id="12291" name="Picture 3" descr="Hebron, water carriers at David's Pool, mat0099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743200" y="1323"/>
            <a:ext cx="5545138" cy="571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p:cNvSpPr txBox="1">
            <a:spLocks noChangeArrowheads="1"/>
          </p:cNvSpPr>
          <p:nvPr/>
        </p:nvSpPr>
        <p:spPr bwMode="auto">
          <a:xfrm>
            <a:off x="0" y="4572000"/>
            <a:ext cx="274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Times New Roman" pitchFamily="18" charset="0"/>
              </a:defRPr>
            </a:lvl1pPr>
            <a:lvl2pPr marL="742950" indent="-285750">
              <a:defRPr>
                <a:solidFill>
                  <a:schemeClr val="tx1"/>
                </a:solidFill>
                <a:latin typeface="Arial" pitchFamily="34" charset="0"/>
                <a:cs typeface="Times New Roman" pitchFamily="18" charset="0"/>
              </a:defRPr>
            </a:lvl2pPr>
            <a:lvl3pPr marL="1143000" indent="-228600">
              <a:defRPr>
                <a:solidFill>
                  <a:schemeClr val="tx1"/>
                </a:solidFill>
                <a:latin typeface="Arial" pitchFamily="34" charset="0"/>
                <a:cs typeface="Times New Roman" pitchFamily="18" charset="0"/>
              </a:defRPr>
            </a:lvl3pPr>
            <a:lvl4pPr marL="1600200" indent="-228600">
              <a:defRPr>
                <a:solidFill>
                  <a:schemeClr val="tx1"/>
                </a:solidFill>
                <a:latin typeface="Arial" pitchFamily="34" charset="0"/>
                <a:cs typeface="Times New Roman" pitchFamily="18" charset="0"/>
              </a:defRPr>
            </a:lvl4pPr>
            <a:lvl5pPr marL="2057400" indent="-228600">
              <a:defRPr>
                <a:solidFill>
                  <a:schemeClr val="tx1"/>
                </a:solidFill>
                <a:latin typeface="Arial" pitchFamily="34" charset="0"/>
                <a:cs typeface="Times New Roman" pitchFamily="18" charset="0"/>
              </a:defRPr>
            </a:lvl5pPr>
            <a:lvl6pPr marL="2514600" indent="-228600" eaLnBrk="0" fontAlgn="base" hangingPunct="0">
              <a:spcBef>
                <a:spcPct val="0"/>
              </a:spcBef>
              <a:spcAft>
                <a:spcPct val="0"/>
              </a:spcAft>
              <a:defRPr>
                <a:solidFill>
                  <a:schemeClr val="tx1"/>
                </a:solidFill>
                <a:latin typeface="Arial" pitchFamily="34" charset="0"/>
                <a:cs typeface="Times New Roman" pitchFamily="18" charset="0"/>
              </a:defRPr>
            </a:lvl6pPr>
            <a:lvl7pPr marL="2971800" indent="-228600" eaLnBrk="0" fontAlgn="base" hangingPunct="0">
              <a:spcBef>
                <a:spcPct val="0"/>
              </a:spcBef>
              <a:spcAft>
                <a:spcPct val="0"/>
              </a:spcAft>
              <a:defRPr>
                <a:solidFill>
                  <a:schemeClr val="tx1"/>
                </a:solidFill>
                <a:latin typeface="Arial" pitchFamily="34" charset="0"/>
                <a:cs typeface="Times New Roman" pitchFamily="18" charset="0"/>
              </a:defRPr>
            </a:lvl7pPr>
            <a:lvl8pPr marL="3429000" indent="-228600" eaLnBrk="0" fontAlgn="base" hangingPunct="0">
              <a:spcBef>
                <a:spcPct val="0"/>
              </a:spcBef>
              <a:spcAft>
                <a:spcPct val="0"/>
              </a:spcAft>
              <a:defRPr>
                <a:solidFill>
                  <a:schemeClr val="tx1"/>
                </a:solidFill>
                <a:latin typeface="Arial" pitchFamily="34" charset="0"/>
                <a:cs typeface="Times New Roman" pitchFamily="18" charset="0"/>
              </a:defRPr>
            </a:lvl8pPr>
            <a:lvl9pPr marL="3886200" indent="-228600" eaLnBrk="0" fontAlgn="base" hangingPunct="0">
              <a:spcBef>
                <a:spcPct val="0"/>
              </a:spcBef>
              <a:spcAft>
                <a:spcPct val="0"/>
              </a:spcAft>
              <a:defRPr>
                <a:solidFill>
                  <a:schemeClr val="tx1"/>
                </a:solidFill>
                <a:latin typeface="Arial" pitchFamily="34" charset="0"/>
                <a:cs typeface="Times New Roman" pitchFamily="18" charset="0"/>
              </a:defRPr>
            </a:lvl9pPr>
          </a:lstStyle>
          <a:p>
            <a:pPr algn="ctr"/>
            <a:r>
              <a:rPr lang="en-US" altLang="en-US" sz="2400" smtClean="0">
                <a:solidFill>
                  <a:srgbClr val="000000"/>
                </a:solidFill>
              </a:rPr>
              <a:t>Hebron, </a:t>
            </a:r>
          </a:p>
          <a:p>
            <a:pPr algn="ctr"/>
            <a:r>
              <a:rPr lang="en-US" altLang="en-US" sz="2400" smtClean="0">
                <a:solidFill>
                  <a:srgbClr val="000000"/>
                </a:solidFill>
              </a:rPr>
              <a:t>water carriers at David's Pool</a:t>
            </a:r>
          </a:p>
        </p:txBody>
      </p:sp>
    </p:spTree>
    <p:extLst>
      <p:ext uri="{BB962C8B-B14F-4D97-AF65-F5344CB8AC3E}">
        <p14:creationId xmlns:p14="http://schemas.microsoft.com/office/powerpoint/2010/main" val="407774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Gibeon ev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913" y="-2460625"/>
            <a:ext cx="11745913" cy="768614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txBox="1">
            <a:spLocks noGrp="1"/>
          </p:cNvSpPr>
          <p:nvPr/>
        </p:nvSpPr>
        <p:spPr>
          <a:xfrm>
            <a:off x="6553200" y="5297245"/>
            <a:ext cx="2133600" cy="304271"/>
          </a:xfrm>
          <a:prstGeom prst="rect">
            <a:avLst/>
          </a:prstGeom>
          <a:noFill/>
        </p:spPr>
        <p:txBody>
          <a:bodyPr anchor="ctr"/>
          <a:lstStyle/>
          <a:p>
            <a:pPr algn="r" fontAlgn="auto">
              <a:spcBef>
                <a:spcPts val="0"/>
              </a:spcBef>
              <a:spcAft>
                <a:spcPts val="0"/>
              </a:spcAft>
              <a:defRPr/>
            </a:pPr>
            <a:fld id="{992A23FC-996D-450F-AF22-5B478181292E}" type="slidenum">
              <a:rPr lang="en-US" sz="1200">
                <a:solidFill>
                  <a:schemeClr val="tx1">
                    <a:tint val="75000"/>
                  </a:schemeClr>
                </a:solidFill>
                <a:latin typeface="+mn-lt"/>
                <a:cs typeface="+mn-cs"/>
              </a:rPr>
              <a:pPr algn="r" fontAlgn="auto">
                <a:spcBef>
                  <a:spcPts val="0"/>
                </a:spcBef>
                <a:spcAft>
                  <a:spcPts val="0"/>
                </a:spcAft>
                <a:defRPr/>
              </a:pPr>
              <a:t>6</a:t>
            </a:fld>
            <a:endParaRPr lang="en-US" sz="1200">
              <a:solidFill>
                <a:schemeClr val="tx1">
                  <a:tint val="75000"/>
                </a:schemeClr>
              </a:solidFill>
              <a:latin typeface="+mn-lt"/>
              <a:cs typeface="+mn-cs"/>
            </a:endParaRPr>
          </a:p>
        </p:txBody>
      </p:sp>
      <p:sp>
        <p:nvSpPr>
          <p:cNvPr id="71684" name="Rectangle 4"/>
          <p:cNvSpPr>
            <a:spLocks noChangeArrowheads="1"/>
          </p:cNvSpPr>
          <p:nvPr/>
        </p:nvSpPr>
        <p:spPr bwMode="auto">
          <a:xfrm rot="20860681">
            <a:off x="3213100" y="1111250"/>
            <a:ext cx="647700" cy="10583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6" name="Oval 6"/>
          <p:cNvSpPr>
            <a:spLocks noChangeArrowheads="1"/>
          </p:cNvSpPr>
          <p:nvPr/>
        </p:nvSpPr>
        <p:spPr bwMode="auto">
          <a:xfrm>
            <a:off x="4902200" y="391583"/>
            <a:ext cx="889000" cy="539750"/>
          </a:xfrm>
          <a:prstGeom prst="ellipse">
            <a:avLst/>
          </a:pr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7" name="Rectangle 7"/>
          <p:cNvSpPr>
            <a:spLocks noChangeArrowheads="1"/>
          </p:cNvSpPr>
          <p:nvPr/>
        </p:nvSpPr>
        <p:spPr bwMode="auto">
          <a:xfrm rot="20860681">
            <a:off x="3860800" y="984250"/>
            <a:ext cx="647700" cy="105833"/>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8" name="Rectangle 8"/>
          <p:cNvSpPr>
            <a:spLocks noChangeArrowheads="1"/>
          </p:cNvSpPr>
          <p:nvPr/>
        </p:nvSpPr>
        <p:spPr bwMode="auto">
          <a:xfrm rot="20860681">
            <a:off x="4495800" y="867834"/>
            <a:ext cx="647700" cy="10583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9" name="Text Box 9"/>
          <p:cNvSpPr txBox="1">
            <a:spLocks noChangeArrowheads="1"/>
          </p:cNvSpPr>
          <p:nvPr/>
        </p:nvSpPr>
        <p:spPr bwMode="auto">
          <a:xfrm rot="20913075">
            <a:off x="3530051" y="617685"/>
            <a:ext cx="12298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~15 miles</a:t>
            </a:r>
          </a:p>
        </p:txBody>
      </p:sp>
      <p:graphicFrame>
        <p:nvGraphicFramePr>
          <p:cNvPr id="6" name="Table 5"/>
          <p:cNvGraphicFramePr>
            <a:graphicFrameLocks noGrp="1"/>
          </p:cNvGraphicFramePr>
          <p:nvPr>
            <p:extLst>
              <p:ext uri="{D42A27DB-BD31-4B8C-83A1-F6EECF244321}">
                <p14:modId xmlns:p14="http://schemas.microsoft.com/office/powerpoint/2010/main" val="2843659475"/>
              </p:ext>
            </p:extLst>
          </p:nvPr>
        </p:nvGraphicFramePr>
        <p:xfrm>
          <a:off x="3856999" y="1882140"/>
          <a:ext cx="4304031" cy="1214120"/>
        </p:xfrm>
        <a:graphic>
          <a:graphicData uri="http://schemas.openxmlformats.org/drawingml/2006/table">
            <a:tbl>
              <a:tblPr firstRow="1" firstCol="1" bandRow="1"/>
              <a:tblGrid>
                <a:gridCol w="1577869"/>
                <a:gridCol w="1445692"/>
                <a:gridCol w="1280470"/>
              </a:tblGrid>
              <a:tr h="243840">
                <a:tc gridSpan="3">
                  <a:txBody>
                    <a:bodyPr/>
                    <a:lstStyle/>
                    <a:p>
                      <a:pPr marL="0" marR="0" algn="ctr">
                        <a:spcBef>
                          <a:spcPts val="1200"/>
                        </a:spcBef>
                        <a:spcAft>
                          <a:spcPts val="300"/>
                        </a:spcAft>
                      </a:pPr>
                      <a:r>
                        <a:rPr lang="en-US" sz="1600" b="0" i="1" dirty="0">
                          <a:solidFill>
                            <a:schemeClr val="tx1"/>
                          </a:solidFill>
                          <a:effectLst/>
                          <a:latin typeface="Times New Roman"/>
                        </a:rPr>
                        <a:t>Rate of Travel in Biblical Times</a:t>
                      </a:r>
                      <a:endParaRPr lang="en-US" sz="1600" b="1" i="1" dirty="0">
                        <a:solidFill>
                          <a:schemeClr val="tx1"/>
                        </a:solidFill>
                        <a:effectLst/>
                        <a:latin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482600">
                <a:tc>
                  <a:txBody>
                    <a:bodyPr/>
                    <a:lstStyle/>
                    <a:p>
                      <a:pPr marL="0" marR="0" algn="ctr">
                        <a:spcBef>
                          <a:spcPts val="0"/>
                        </a:spcBef>
                        <a:spcAft>
                          <a:spcPts val="0"/>
                        </a:spcAft>
                        <a:tabLst>
                          <a:tab pos="2743200" algn="ctr"/>
                          <a:tab pos="5486400" algn="r"/>
                          <a:tab pos="457200" algn="l"/>
                        </a:tabLst>
                      </a:pPr>
                      <a:r>
                        <a:rPr lang="en-US" sz="1600" b="1">
                          <a:effectLst/>
                          <a:latin typeface="Arial"/>
                          <a:ea typeface="Times New Roman"/>
                        </a:rPr>
                        <a:t>Type of Travel</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2743200" algn="ctr"/>
                          <a:tab pos="5486400" algn="r"/>
                          <a:tab pos="457200" algn="l"/>
                        </a:tabLst>
                      </a:pPr>
                      <a:r>
                        <a:rPr lang="en-US" sz="1600" b="1">
                          <a:effectLst/>
                          <a:latin typeface="Arial"/>
                          <a:ea typeface="Times New Roman"/>
                        </a:rPr>
                        <a:t>Speed</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2743200" algn="ctr"/>
                          <a:tab pos="5486400" algn="r"/>
                          <a:tab pos="457200" algn="l"/>
                        </a:tabLst>
                      </a:pPr>
                      <a:r>
                        <a:rPr lang="en-US" sz="1600" b="1">
                          <a:effectLst/>
                          <a:latin typeface="Arial"/>
                          <a:ea typeface="Times New Roman"/>
                        </a:rPr>
                        <a:t>Unit</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3840">
                <a:tc>
                  <a:txBody>
                    <a:bodyPr/>
                    <a:lstStyle/>
                    <a:p>
                      <a:pPr marL="0" marR="0">
                        <a:spcBef>
                          <a:spcPts val="0"/>
                        </a:spcBef>
                        <a:spcAft>
                          <a:spcPts val="0"/>
                        </a:spcAft>
                        <a:tabLst>
                          <a:tab pos="2743200" algn="ctr"/>
                          <a:tab pos="5486400" algn="r"/>
                          <a:tab pos="457200" algn="l"/>
                        </a:tabLst>
                      </a:pPr>
                      <a:r>
                        <a:rPr lang="en-US" sz="1600">
                          <a:effectLst/>
                          <a:latin typeface="Arial"/>
                          <a:ea typeface="Times New Roman"/>
                        </a:rPr>
                        <a:t>On Foot</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tabLst>
                          <a:tab pos="2743200" algn="ctr"/>
                          <a:tab pos="5486400" algn="r"/>
                          <a:tab pos="457200" algn="l"/>
                        </a:tabLst>
                      </a:pPr>
                      <a:r>
                        <a:rPr lang="en-US" sz="1600">
                          <a:effectLst/>
                          <a:latin typeface="Arial"/>
                          <a:ea typeface="Times New Roman"/>
                        </a:rPr>
                        <a:t>18 to 20</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tabLst>
                          <a:tab pos="2743200" algn="ctr"/>
                          <a:tab pos="5486400" algn="r"/>
                          <a:tab pos="457200" algn="l"/>
                        </a:tabLst>
                      </a:pPr>
                      <a:r>
                        <a:rPr lang="en-US" sz="1600">
                          <a:effectLst/>
                          <a:latin typeface="Arial"/>
                          <a:ea typeface="Times New Roman"/>
                        </a:rPr>
                        <a:t>Miles/day</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3840">
                <a:tc>
                  <a:txBody>
                    <a:bodyPr/>
                    <a:lstStyle/>
                    <a:p>
                      <a:pPr marL="0" marR="0">
                        <a:spcBef>
                          <a:spcPts val="0"/>
                        </a:spcBef>
                        <a:spcAft>
                          <a:spcPts val="0"/>
                        </a:spcAft>
                        <a:tabLst>
                          <a:tab pos="2743200" algn="ctr"/>
                          <a:tab pos="5486400" algn="r"/>
                          <a:tab pos="457200" algn="l"/>
                        </a:tabLst>
                      </a:pPr>
                      <a:r>
                        <a:rPr lang="en-US" sz="1600" dirty="0">
                          <a:effectLst/>
                          <a:latin typeface="Arial"/>
                          <a:ea typeface="Times New Roman"/>
                        </a:rPr>
                        <a:t>Armies</a:t>
                      </a:r>
                      <a:endParaRPr lang="en-US"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tabLst>
                          <a:tab pos="2743200" algn="ctr"/>
                          <a:tab pos="5486400" algn="r"/>
                          <a:tab pos="457200" algn="l"/>
                        </a:tabLst>
                      </a:pPr>
                      <a:r>
                        <a:rPr lang="en-US" sz="1600">
                          <a:effectLst/>
                          <a:latin typeface="Arial"/>
                          <a:ea typeface="Times New Roman"/>
                        </a:rPr>
                        <a:t>15</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tabLst>
                          <a:tab pos="2743200" algn="ctr"/>
                          <a:tab pos="5486400" algn="r"/>
                          <a:tab pos="457200" algn="l"/>
                        </a:tabLst>
                      </a:pPr>
                      <a:r>
                        <a:rPr lang="en-US" sz="1600" dirty="0">
                          <a:effectLst/>
                          <a:latin typeface="Arial"/>
                          <a:ea typeface="Times New Roman"/>
                        </a:rPr>
                        <a:t>Miles/day</a:t>
                      </a:r>
                      <a:endParaRPr lang="en-US"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pic>
        <p:nvPicPr>
          <p:cNvPr id="10"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1160" y="-1170541"/>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udah Map, PLBL 4.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4" y="4986117"/>
            <a:ext cx="2887137" cy="646331"/>
          </a:xfrm>
          <a:prstGeom prst="rect">
            <a:avLst/>
          </a:prstGeom>
          <a:noFill/>
        </p:spPr>
        <p:txBody>
          <a:bodyPr wrap="none" rtlCol="0">
            <a:spAutoFit/>
          </a:bodyPr>
          <a:lstStyle/>
          <a:p>
            <a:pPr defTabSz="457200" fontAlgn="auto">
              <a:spcBef>
                <a:spcPts val="0"/>
              </a:spcBef>
              <a:spcAft>
                <a:spcPts val="0"/>
              </a:spcAft>
            </a:pPr>
            <a:r>
              <a:rPr lang="en-US" i="1" dirty="0" smtClean="0">
                <a:solidFill>
                  <a:prstClr val="white"/>
                </a:solidFill>
                <a:effectLst>
                  <a:glow rad="50800">
                    <a:prstClr val="black">
                      <a:alpha val="75000"/>
                    </a:prstClr>
                  </a:glow>
                </a:effectLst>
                <a:latin typeface="Calibri"/>
              </a:rPr>
              <a:t>Pictorial Library Vol. 4: Judah</a:t>
            </a:r>
          </a:p>
          <a:p>
            <a:pPr defTabSz="457200" fontAlgn="auto">
              <a:spcBef>
                <a:spcPts val="0"/>
              </a:spcBef>
              <a:spcAft>
                <a:spcPts val="0"/>
              </a:spcAft>
            </a:pPr>
            <a:r>
              <a:rPr lang="en-US" i="1" dirty="0" smtClean="0">
                <a:solidFill>
                  <a:prstClr val="white"/>
                </a:solidFill>
                <a:effectLst>
                  <a:glow rad="50800">
                    <a:prstClr val="black">
                      <a:alpha val="75000"/>
                    </a:prstClr>
                  </a:glow>
                </a:effectLst>
                <a:latin typeface="Calibri"/>
              </a:rPr>
              <a:t>&amp; the Dead Sea</a:t>
            </a:r>
            <a:endParaRPr lang="en-US" i="1" dirty="0">
              <a:solidFill>
                <a:prstClr val="white"/>
              </a:solidFill>
              <a:effectLst>
                <a:glow rad="50800">
                  <a:prstClr val="black">
                    <a:alpha val="75000"/>
                  </a:prstClr>
                </a:glow>
              </a:effectLst>
              <a:latin typeface="Calibri"/>
            </a:endParaRPr>
          </a:p>
        </p:txBody>
      </p:sp>
      <p:sp>
        <p:nvSpPr>
          <p:cNvPr id="6" name="5-Point Star 5"/>
          <p:cNvSpPr/>
          <p:nvPr/>
        </p:nvSpPr>
        <p:spPr>
          <a:xfrm>
            <a:off x="3355769" y="2815602"/>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prstClr val="white"/>
              </a:solidFill>
            </a:endParaRPr>
          </a:p>
        </p:txBody>
      </p:sp>
      <p:sp>
        <p:nvSpPr>
          <p:cNvPr id="4" name="Freeform 3"/>
          <p:cNvSpPr/>
          <p:nvPr/>
        </p:nvSpPr>
        <p:spPr>
          <a:xfrm>
            <a:off x="5260769" y="3271652"/>
            <a:ext cx="622110" cy="391886"/>
          </a:xfrm>
          <a:custGeom>
            <a:avLst/>
            <a:gdLst>
              <a:gd name="connsiteX0" fmla="*/ 486888 w 622110"/>
              <a:gd name="connsiteY0" fmla="*/ 0 h 391886"/>
              <a:gd name="connsiteX1" fmla="*/ 575953 w 622110"/>
              <a:gd name="connsiteY1" fmla="*/ 172192 h 391886"/>
              <a:gd name="connsiteX2" fmla="*/ 575953 w 622110"/>
              <a:gd name="connsiteY2" fmla="*/ 338447 h 391886"/>
              <a:gd name="connsiteX3" fmla="*/ 0 w 622110"/>
              <a:gd name="connsiteY3" fmla="*/ 391886 h 391886"/>
            </a:gdLst>
            <a:ahLst/>
            <a:cxnLst>
              <a:cxn ang="0">
                <a:pos x="connsiteX0" y="connsiteY0"/>
              </a:cxn>
              <a:cxn ang="0">
                <a:pos x="connsiteX1" y="connsiteY1"/>
              </a:cxn>
              <a:cxn ang="0">
                <a:pos x="connsiteX2" y="connsiteY2"/>
              </a:cxn>
              <a:cxn ang="0">
                <a:pos x="connsiteX3" y="connsiteY3"/>
              </a:cxn>
            </a:cxnLst>
            <a:rect l="l" t="t" r="r" b="b"/>
            <a:pathLst>
              <a:path w="622110" h="391886">
                <a:moveTo>
                  <a:pt x="486888" y="0"/>
                </a:moveTo>
                <a:cubicBezTo>
                  <a:pt x="523998" y="57892"/>
                  <a:pt x="561109" y="115784"/>
                  <a:pt x="575953" y="172192"/>
                </a:cubicBezTo>
                <a:cubicBezTo>
                  <a:pt x="590797" y="228600"/>
                  <a:pt x="671945" y="301831"/>
                  <a:pt x="575953" y="338447"/>
                </a:cubicBezTo>
                <a:cubicBezTo>
                  <a:pt x="479961" y="375063"/>
                  <a:pt x="239980" y="383474"/>
                  <a:pt x="0" y="391886"/>
                </a:cubicBezTo>
              </a:path>
            </a:pathLst>
          </a:custGeom>
          <a:noFill/>
          <a:ln w="38100">
            <a:solidFill>
              <a:schemeClr val="accent1">
                <a:lumMod val="40000"/>
                <a:lumOff val="60000"/>
              </a:schemeClr>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350874" y="440537"/>
            <a:ext cx="2536267" cy="4524315"/>
          </a:xfrm>
          <a:prstGeom prst="rect">
            <a:avLst/>
          </a:prstGeom>
          <a:solidFill>
            <a:schemeClr val="bg1"/>
          </a:solidFill>
        </p:spPr>
        <p:txBody>
          <a:bodyPr wrap="square" rtlCol="0">
            <a:spAutoFit/>
          </a:bodyPr>
          <a:lstStyle/>
          <a:p>
            <a:r>
              <a:rPr lang="en-US" baseline="30000" dirty="0"/>
              <a:t>38</a:t>
            </a:r>
            <a:r>
              <a:rPr lang="en-US" dirty="0"/>
              <a:t>Then Joshua and all Israel with him turned back to </a:t>
            </a:r>
            <a:r>
              <a:rPr lang="en-US" dirty="0" err="1"/>
              <a:t>Debir</a:t>
            </a:r>
            <a:r>
              <a:rPr lang="en-US" dirty="0"/>
              <a:t> and fought against it  </a:t>
            </a:r>
            <a:br>
              <a:rPr lang="en-US" dirty="0"/>
            </a:br>
            <a:r>
              <a:rPr lang="en-US" baseline="30000" dirty="0"/>
              <a:t>39</a:t>
            </a:r>
            <a:r>
              <a:rPr lang="en-US" dirty="0"/>
              <a:t>and he captured it with its king and all its towns. And they struck them with the edge of the sword and devoted to destruction every person in it; he left none remaining. Just as he had done to Hebron and to </a:t>
            </a:r>
            <a:r>
              <a:rPr lang="en-US" dirty="0" err="1"/>
              <a:t>Libnah</a:t>
            </a:r>
            <a:r>
              <a:rPr lang="en-US" dirty="0"/>
              <a:t> and its king, so he did to </a:t>
            </a:r>
            <a:r>
              <a:rPr lang="en-US" dirty="0" err="1"/>
              <a:t>Debir</a:t>
            </a:r>
            <a:r>
              <a:rPr lang="en-US" dirty="0"/>
              <a:t> and to its king. </a:t>
            </a:r>
            <a:endParaRPr lang="en-US" dirty="0"/>
          </a:p>
        </p:txBody>
      </p:sp>
    </p:spTree>
    <p:extLst>
      <p:ext uri="{BB962C8B-B14F-4D97-AF65-F5344CB8AC3E}">
        <p14:creationId xmlns:p14="http://schemas.microsoft.com/office/powerpoint/2010/main" val="33746594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1" name="Group 3"/>
          <p:cNvGrpSpPr>
            <a:grpSpLocks noGrp="1" noUngrp="1" noChangeAspect="1"/>
          </p:cNvGrpSpPr>
          <p:nvPr/>
        </p:nvGrpSpPr>
        <p:grpSpPr bwMode="auto">
          <a:xfrm>
            <a:off x="0" y="129"/>
            <a:ext cx="9144000" cy="5470261"/>
            <a:chOff x="685800" y="828675"/>
            <a:chExt cx="7772400" cy="5580063"/>
          </a:xfrm>
        </p:grpSpPr>
        <p:pic>
          <p:nvPicPr>
            <p:cNvPr id="143362" name="Picture 1" descr="Debir, Tell Rabud, from south, tb030407783"/>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143363" name="Rectangle 2"/>
            <p:cNvSpPr>
              <a:spLocks noChangeArrowheads="1"/>
            </p:cNvSpPr>
            <p:nvPr/>
          </p:nvSpPr>
          <p:spPr bwMode="auto">
            <a:xfrm>
              <a:off x="685800" y="6065838"/>
              <a:ext cx="7772400" cy="342900"/>
            </a:xfrm>
            <a:prstGeom prst="rect">
              <a:avLst/>
            </a:prstGeom>
            <a:noFill/>
            <a:ln w="9525">
              <a:noFill/>
              <a:miter lim="800000"/>
              <a:headEnd/>
              <a:tailEnd/>
            </a:ln>
          </p:spPr>
          <p:txBody>
            <a:bodyPr anchor="ctr"/>
            <a:lstStyle/>
            <a:p>
              <a:pPr algn="ctr"/>
              <a:r>
                <a:rPr lang="en-US" sz="2200" dirty="0" err="1">
                  <a:solidFill>
                    <a:prstClr val="black"/>
                  </a:solidFill>
                  <a:latin typeface="Calibri" pitchFamily="34" charset="0"/>
                </a:rPr>
                <a:t>Debir</a:t>
              </a:r>
              <a:r>
                <a:rPr lang="en-US" sz="2200" dirty="0">
                  <a:solidFill>
                    <a:prstClr val="black"/>
                  </a:solidFill>
                  <a:latin typeface="Calibri" pitchFamily="34" charset="0"/>
                </a:rPr>
                <a:t>, Khirbet </a:t>
              </a:r>
              <a:r>
                <a:rPr lang="en-US" sz="2200" dirty="0" err="1">
                  <a:solidFill>
                    <a:prstClr val="black"/>
                  </a:solidFill>
                  <a:latin typeface="Calibri" pitchFamily="34" charset="0"/>
                </a:rPr>
                <a:t>Rabud</a:t>
              </a:r>
              <a:r>
                <a:rPr lang="en-US" sz="2200" dirty="0">
                  <a:solidFill>
                    <a:prstClr val="black"/>
                  </a:solidFill>
                  <a:latin typeface="Calibri" pitchFamily="34" charset="0"/>
                </a:rPr>
                <a:t>, from south</a:t>
              </a:r>
            </a:p>
          </p:txBody>
        </p:sp>
      </p:grpSp>
    </p:spTree>
    <p:extLst>
      <p:ext uri="{BB962C8B-B14F-4D97-AF65-F5344CB8AC3E}">
        <p14:creationId xmlns:p14="http://schemas.microsoft.com/office/powerpoint/2010/main" val="34220455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49" name="Group 3"/>
          <p:cNvGrpSpPr>
            <a:grpSpLocks noGrp="1" noUngrp="1" noChangeAspect="1"/>
          </p:cNvGrpSpPr>
          <p:nvPr/>
        </p:nvGrpSpPr>
        <p:grpSpPr bwMode="auto">
          <a:xfrm>
            <a:off x="0" y="109"/>
            <a:ext cx="9144000" cy="5470261"/>
            <a:chOff x="685800" y="828675"/>
            <a:chExt cx="7772400" cy="5580063"/>
          </a:xfrm>
        </p:grpSpPr>
        <p:pic>
          <p:nvPicPr>
            <p:cNvPr id="155650" name="Picture 1" descr="Debir lower springs, tb022407398"/>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155651" name="Rectangle 2"/>
            <p:cNvSpPr>
              <a:spLocks noChangeArrowheads="1"/>
            </p:cNvSpPr>
            <p:nvPr/>
          </p:nvSpPr>
          <p:spPr bwMode="auto">
            <a:xfrm>
              <a:off x="685800" y="6065838"/>
              <a:ext cx="7772400" cy="342900"/>
            </a:xfrm>
            <a:prstGeom prst="rect">
              <a:avLst/>
            </a:prstGeom>
            <a:noFill/>
            <a:ln w="9525">
              <a:noFill/>
              <a:miter lim="800000"/>
              <a:headEnd/>
              <a:tailEnd/>
            </a:ln>
          </p:spPr>
          <p:txBody>
            <a:bodyPr anchor="ctr"/>
            <a:lstStyle/>
            <a:p>
              <a:pPr algn="ctr"/>
              <a:r>
                <a:rPr lang="en-US" sz="2200">
                  <a:solidFill>
                    <a:prstClr val="black"/>
                  </a:solidFill>
                  <a:latin typeface="Calibri" pitchFamily="34" charset="0"/>
                </a:rPr>
                <a:t>Debir, Khirbet Rabud, lower springs</a:t>
              </a:r>
            </a:p>
          </p:txBody>
        </p:sp>
      </p:grpSp>
    </p:spTree>
    <p:extLst>
      <p:ext uri="{BB962C8B-B14F-4D97-AF65-F5344CB8AC3E}">
        <p14:creationId xmlns:p14="http://schemas.microsoft.com/office/powerpoint/2010/main" val="34147226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3"/>
          <p:cNvGrpSpPr>
            <a:grpSpLocks noGrp="1" noUngrp="1" noChangeAspect="1"/>
          </p:cNvGrpSpPr>
          <p:nvPr/>
        </p:nvGrpSpPr>
        <p:grpSpPr bwMode="auto">
          <a:xfrm>
            <a:off x="0" y="224"/>
            <a:ext cx="9144000" cy="5470261"/>
            <a:chOff x="685800" y="828675"/>
            <a:chExt cx="7772400" cy="5580063"/>
          </a:xfrm>
        </p:grpSpPr>
        <p:pic>
          <p:nvPicPr>
            <p:cNvPr id="18434" name="Picture 1" descr="Vineyard and terraced hillside near Hebron, tb111706185"/>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18435" name="Rectangle 2"/>
            <p:cNvSpPr>
              <a:spLocks noChangeArrowheads="1"/>
            </p:cNvSpPr>
            <p:nvPr/>
          </p:nvSpPr>
          <p:spPr bwMode="auto">
            <a:xfrm>
              <a:off x="685800" y="6065838"/>
              <a:ext cx="7772400" cy="342900"/>
            </a:xfrm>
            <a:prstGeom prst="rect">
              <a:avLst/>
            </a:prstGeom>
            <a:noFill/>
            <a:ln w="9525">
              <a:noFill/>
              <a:miter lim="800000"/>
              <a:headEnd/>
              <a:tailEnd/>
            </a:ln>
          </p:spPr>
          <p:txBody>
            <a:bodyPr anchor="ctr"/>
            <a:lstStyle/>
            <a:p>
              <a:pPr algn="ctr"/>
              <a:r>
                <a:rPr lang="en-US" sz="2200">
                  <a:solidFill>
                    <a:srgbClr val="000000"/>
                  </a:solidFill>
                  <a:latin typeface="Calibri" pitchFamily="34" charset="0"/>
                </a:rPr>
                <a:t>Vineyards and terraced hillside near Hebron</a:t>
              </a:r>
            </a:p>
          </p:txBody>
        </p:sp>
      </p:grpSp>
    </p:spTree>
    <p:extLst>
      <p:ext uri="{BB962C8B-B14F-4D97-AF65-F5344CB8AC3E}">
        <p14:creationId xmlns:p14="http://schemas.microsoft.com/office/powerpoint/2010/main" val="11733171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14_Joshua_Ai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9144000" cy="5715000"/>
          </a:xfrm>
          <a:prstGeom prst="rect">
            <a:avLst/>
          </a:prstGeom>
          <a:solidFill>
            <a:schemeClr val="bg1">
              <a:alpha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99566" y="189186"/>
            <a:ext cx="3105807" cy="1754326"/>
          </a:xfrm>
          <a:prstGeom prst="rect">
            <a:avLst/>
          </a:prstGeom>
          <a:noFill/>
        </p:spPr>
        <p:txBody>
          <a:bodyPr wrap="square" rtlCol="0">
            <a:spAutoFit/>
          </a:bodyPr>
          <a:lstStyle/>
          <a:p>
            <a:r>
              <a:rPr lang="en-US" baseline="30000" dirty="0">
                <a:solidFill>
                  <a:srgbClr val="002060"/>
                </a:solidFill>
              </a:rPr>
              <a:t>6</a:t>
            </a:r>
            <a:r>
              <a:rPr lang="en-US" dirty="0">
                <a:solidFill>
                  <a:srgbClr val="002060"/>
                </a:solidFill>
              </a:rPr>
              <a:t>And they went to Joshua in the camp at Gilgal and said to him and to the men of Israel, “We have come from a distant country, so now make a covenant with us.”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46" y="1816388"/>
            <a:ext cx="2036184" cy="3898612"/>
          </a:xfrm>
          <a:prstGeom prst="rect">
            <a:avLst/>
          </a:prstGeom>
        </p:spPr>
      </p:pic>
      <p:sp>
        <p:nvSpPr>
          <p:cNvPr id="4" name="TextBox 3"/>
          <p:cNvSpPr txBox="1"/>
          <p:nvPr/>
        </p:nvSpPr>
        <p:spPr>
          <a:xfrm>
            <a:off x="3925614" y="346841"/>
            <a:ext cx="5155322" cy="923330"/>
          </a:xfrm>
          <a:prstGeom prst="rect">
            <a:avLst/>
          </a:prstGeom>
          <a:noFill/>
        </p:spPr>
        <p:txBody>
          <a:bodyPr wrap="square" rtlCol="0">
            <a:spAutoFit/>
          </a:bodyPr>
          <a:lstStyle/>
          <a:p>
            <a:r>
              <a:rPr lang="en-US" baseline="30000" dirty="0"/>
              <a:t>7</a:t>
            </a:r>
            <a:r>
              <a:rPr lang="en-US" dirty="0"/>
              <a:t>But the men of Israel said to the </a:t>
            </a:r>
            <a:r>
              <a:rPr lang="en-US" dirty="0" err="1"/>
              <a:t>Hivites</a:t>
            </a:r>
            <a:r>
              <a:rPr lang="en-US" dirty="0"/>
              <a:t>, “Perhaps you live among us; then how can we make a covenant with you?”  </a:t>
            </a:r>
          </a:p>
        </p:txBody>
      </p:sp>
      <p:sp>
        <p:nvSpPr>
          <p:cNvPr id="6" name="TextBox 5"/>
          <p:cNvSpPr txBox="1"/>
          <p:nvPr/>
        </p:nvSpPr>
        <p:spPr>
          <a:xfrm>
            <a:off x="3988671" y="1380531"/>
            <a:ext cx="4997669" cy="369332"/>
          </a:xfrm>
          <a:prstGeom prst="rect">
            <a:avLst/>
          </a:prstGeom>
          <a:noFill/>
          <a:ln>
            <a:solidFill>
              <a:schemeClr val="tx1"/>
            </a:solidFill>
          </a:ln>
        </p:spPr>
        <p:txBody>
          <a:bodyPr wrap="square" rtlCol="0">
            <a:spAutoFit/>
          </a:bodyPr>
          <a:lstStyle/>
          <a:p>
            <a:r>
              <a:rPr lang="en-US" baseline="30000" dirty="0">
                <a:solidFill>
                  <a:srgbClr val="002060"/>
                </a:solidFill>
              </a:rPr>
              <a:t>8</a:t>
            </a:r>
            <a:r>
              <a:rPr lang="en-US" dirty="0">
                <a:solidFill>
                  <a:srgbClr val="002060"/>
                </a:solidFill>
              </a:rPr>
              <a:t>They said to Joshua, “We are your servants.” </a:t>
            </a:r>
          </a:p>
        </p:txBody>
      </p:sp>
      <p:sp>
        <p:nvSpPr>
          <p:cNvPr id="7" name="TextBox 6"/>
          <p:cNvSpPr txBox="1"/>
          <p:nvPr/>
        </p:nvSpPr>
        <p:spPr>
          <a:xfrm>
            <a:off x="4004452" y="1911980"/>
            <a:ext cx="5076505" cy="369332"/>
          </a:xfrm>
          <a:prstGeom prst="rect">
            <a:avLst/>
          </a:prstGeom>
          <a:noFill/>
        </p:spPr>
        <p:txBody>
          <a:bodyPr wrap="square" rtlCol="0">
            <a:spAutoFit/>
          </a:bodyPr>
          <a:lstStyle/>
          <a:p>
            <a:r>
              <a:rPr lang="en-US" dirty="0"/>
              <a:t>“Who are you? And where do you come from?”  </a:t>
            </a:r>
          </a:p>
        </p:txBody>
      </p:sp>
      <p:sp>
        <p:nvSpPr>
          <p:cNvPr id="8" name="TextBox 7"/>
          <p:cNvSpPr txBox="1"/>
          <p:nvPr/>
        </p:nvSpPr>
        <p:spPr>
          <a:xfrm>
            <a:off x="3988671" y="2281312"/>
            <a:ext cx="4997669" cy="1754326"/>
          </a:xfrm>
          <a:prstGeom prst="rect">
            <a:avLst/>
          </a:prstGeom>
          <a:noFill/>
          <a:ln>
            <a:solidFill>
              <a:schemeClr val="tx1"/>
            </a:solidFill>
          </a:ln>
        </p:spPr>
        <p:txBody>
          <a:bodyPr wrap="square" rtlCol="0">
            <a:spAutoFit/>
          </a:bodyPr>
          <a:lstStyle/>
          <a:p>
            <a:r>
              <a:rPr lang="en-US" baseline="30000" dirty="0">
                <a:solidFill>
                  <a:srgbClr val="002060"/>
                </a:solidFill>
              </a:rPr>
              <a:t>9</a:t>
            </a:r>
            <a:r>
              <a:rPr lang="en-US" dirty="0">
                <a:solidFill>
                  <a:srgbClr val="002060"/>
                </a:solidFill>
              </a:rPr>
              <a:t>They said to him, “From a very distant country your servants have come, because of the name of the Lord your God. For we have heard a report of him, and all that he did in Egypt, </a:t>
            </a:r>
            <a:r>
              <a:rPr lang="en-US" baseline="30000" dirty="0" smtClean="0">
                <a:solidFill>
                  <a:srgbClr val="002060"/>
                </a:solidFill>
              </a:rPr>
              <a:t>10</a:t>
            </a:r>
            <a:r>
              <a:rPr lang="en-US" dirty="0" smtClean="0">
                <a:solidFill>
                  <a:srgbClr val="002060"/>
                </a:solidFill>
              </a:rPr>
              <a:t>and </a:t>
            </a:r>
            <a:r>
              <a:rPr lang="en-US" dirty="0">
                <a:solidFill>
                  <a:srgbClr val="002060"/>
                </a:solidFill>
              </a:rPr>
              <a:t>all that he did to the two kings of the Amorites who were beyond the Jordan</a:t>
            </a:r>
          </a:p>
        </p:txBody>
      </p:sp>
      <p:sp>
        <p:nvSpPr>
          <p:cNvPr id="9" name="TextBox 8"/>
          <p:cNvSpPr txBox="1"/>
          <p:nvPr/>
        </p:nvSpPr>
        <p:spPr>
          <a:xfrm>
            <a:off x="2293751" y="4256974"/>
            <a:ext cx="6692609" cy="1200329"/>
          </a:xfrm>
          <a:prstGeom prst="rect">
            <a:avLst/>
          </a:prstGeom>
          <a:noFill/>
          <a:ln>
            <a:solidFill>
              <a:schemeClr val="tx1"/>
            </a:solidFill>
          </a:ln>
        </p:spPr>
        <p:txBody>
          <a:bodyPr wrap="square" rtlCol="0">
            <a:spAutoFit/>
          </a:bodyPr>
          <a:lstStyle/>
          <a:p>
            <a:r>
              <a:rPr lang="en-US" baseline="30000" dirty="0">
                <a:solidFill>
                  <a:srgbClr val="002060"/>
                </a:solidFill>
              </a:rPr>
              <a:t>11</a:t>
            </a:r>
            <a:r>
              <a:rPr lang="en-US" dirty="0">
                <a:solidFill>
                  <a:srgbClr val="002060"/>
                </a:solidFill>
              </a:rPr>
              <a:t>So our elders and all the inhabitants of our country said to us, ‘Take provisions in your hand for the journey and go to meet them and say to them, “We are your servants. Come now, make a covenant with us.”’  </a:t>
            </a:r>
          </a:p>
        </p:txBody>
      </p:sp>
    </p:spTree>
    <p:extLst>
      <p:ext uri="{BB962C8B-B14F-4D97-AF65-F5344CB8AC3E}">
        <p14:creationId xmlns:p14="http://schemas.microsoft.com/office/powerpoint/2010/main" val="6342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14_Joshua_Ai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9144000" cy="5715000"/>
          </a:xfrm>
          <a:prstGeom prst="rect">
            <a:avLst/>
          </a:prstGeom>
          <a:solidFill>
            <a:schemeClr val="bg1">
              <a:alpha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299566" y="189186"/>
            <a:ext cx="3105807" cy="1754326"/>
          </a:xfrm>
          <a:prstGeom prst="rect">
            <a:avLst/>
          </a:prstGeom>
          <a:noFill/>
        </p:spPr>
        <p:txBody>
          <a:bodyPr wrap="square" rtlCol="0">
            <a:spAutoFit/>
          </a:bodyPr>
          <a:lstStyle/>
          <a:p>
            <a:r>
              <a:rPr lang="en-US" baseline="30000" dirty="0">
                <a:solidFill>
                  <a:srgbClr val="002060"/>
                </a:solidFill>
              </a:rPr>
              <a:t>6</a:t>
            </a:r>
            <a:r>
              <a:rPr lang="en-US" dirty="0">
                <a:solidFill>
                  <a:srgbClr val="002060"/>
                </a:solidFill>
              </a:rPr>
              <a:t>And they went to Joshua in the camp at Gilgal and said to him and to the men of Israel, “We have come from a distant country, so now make a covenant with us.”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46" y="1816388"/>
            <a:ext cx="2036184" cy="3898612"/>
          </a:xfrm>
          <a:prstGeom prst="rect">
            <a:avLst/>
          </a:prstGeom>
        </p:spPr>
      </p:pic>
      <p:sp>
        <p:nvSpPr>
          <p:cNvPr id="6" name="TextBox 5"/>
          <p:cNvSpPr txBox="1"/>
          <p:nvPr/>
        </p:nvSpPr>
        <p:spPr>
          <a:xfrm>
            <a:off x="3988671" y="272180"/>
            <a:ext cx="4997669" cy="2585323"/>
          </a:xfrm>
          <a:prstGeom prst="rect">
            <a:avLst/>
          </a:prstGeom>
          <a:noFill/>
          <a:ln>
            <a:solidFill>
              <a:schemeClr val="tx1"/>
            </a:solidFill>
          </a:ln>
        </p:spPr>
        <p:txBody>
          <a:bodyPr wrap="square" rtlCol="0">
            <a:spAutoFit/>
          </a:bodyPr>
          <a:lstStyle/>
          <a:p>
            <a:r>
              <a:rPr lang="en-US" baseline="30000" dirty="0">
                <a:solidFill>
                  <a:srgbClr val="002060"/>
                </a:solidFill>
              </a:rPr>
              <a:t>12</a:t>
            </a:r>
            <a:r>
              <a:rPr lang="en-US" dirty="0">
                <a:solidFill>
                  <a:srgbClr val="002060"/>
                </a:solidFill>
              </a:rPr>
              <a:t>Here is our bread. It was still warm when we took it from our houses as our food for the journey on the day we set out to come to you, but now, behold, it is dry and crumbly.  </a:t>
            </a:r>
            <a:endParaRPr lang="en-US" dirty="0" smtClean="0">
              <a:solidFill>
                <a:srgbClr val="002060"/>
              </a:solidFill>
            </a:endParaRPr>
          </a:p>
          <a:p>
            <a:r>
              <a:rPr lang="en-US" dirty="0">
                <a:solidFill>
                  <a:srgbClr val="002060"/>
                </a:solidFill>
              </a:rPr>
              <a:t/>
            </a:r>
            <a:br>
              <a:rPr lang="en-US" dirty="0">
                <a:solidFill>
                  <a:srgbClr val="002060"/>
                </a:solidFill>
              </a:rPr>
            </a:br>
            <a:r>
              <a:rPr lang="en-US" baseline="30000" dirty="0">
                <a:solidFill>
                  <a:srgbClr val="002060"/>
                </a:solidFill>
              </a:rPr>
              <a:t>13</a:t>
            </a:r>
            <a:r>
              <a:rPr lang="en-US" dirty="0">
                <a:solidFill>
                  <a:srgbClr val="002060"/>
                </a:solidFill>
              </a:rPr>
              <a:t>These wineskins were new when we filled them, and behold, they have burst. And these garments and sandals of ours are worn out from the very long journey.”  </a:t>
            </a:r>
          </a:p>
        </p:txBody>
      </p:sp>
      <p:sp>
        <p:nvSpPr>
          <p:cNvPr id="10" name="TextBox 9"/>
          <p:cNvSpPr txBox="1"/>
          <p:nvPr/>
        </p:nvSpPr>
        <p:spPr>
          <a:xfrm>
            <a:off x="2948173" y="3204752"/>
            <a:ext cx="6101243" cy="2308324"/>
          </a:xfrm>
          <a:prstGeom prst="rect">
            <a:avLst/>
          </a:prstGeom>
          <a:noFill/>
        </p:spPr>
        <p:txBody>
          <a:bodyPr wrap="square" rtlCol="0">
            <a:spAutoFit/>
          </a:bodyPr>
          <a:lstStyle/>
          <a:p>
            <a:r>
              <a:rPr lang="en-US" baseline="30000" dirty="0"/>
              <a:t>14</a:t>
            </a:r>
            <a:r>
              <a:rPr lang="en-US" dirty="0"/>
              <a:t>So the men took some of their provisions, </a:t>
            </a:r>
            <a:endParaRPr lang="en-US" dirty="0" smtClean="0"/>
          </a:p>
          <a:p>
            <a:r>
              <a:rPr lang="en-US" b="1" u="sng" dirty="0"/>
              <a:t> </a:t>
            </a:r>
            <a:r>
              <a:rPr lang="en-US" b="1" u="sng" dirty="0" smtClean="0"/>
              <a:t>      but </a:t>
            </a:r>
            <a:r>
              <a:rPr lang="en-US" b="1" u="sng" dirty="0"/>
              <a:t>did not ask counsel from the Lord. </a:t>
            </a:r>
            <a:endParaRPr lang="en-US" b="1" u="sng" dirty="0" smtClean="0"/>
          </a:p>
          <a:p>
            <a:r>
              <a:rPr lang="en-US" dirty="0" smtClean="0"/>
              <a:t> </a:t>
            </a:r>
            <a:r>
              <a:rPr lang="en-US" dirty="0"/>
              <a:t/>
            </a:r>
            <a:br>
              <a:rPr lang="en-US" dirty="0"/>
            </a:br>
            <a:r>
              <a:rPr lang="en-US" baseline="30000" dirty="0"/>
              <a:t>15</a:t>
            </a:r>
            <a:r>
              <a:rPr lang="en-US" dirty="0"/>
              <a:t>And Joshua made peace with them </a:t>
            </a:r>
            <a:endParaRPr lang="en-US" dirty="0" smtClean="0"/>
          </a:p>
          <a:p>
            <a:r>
              <a:rPr lang="en-US" dirty="0"/>
              <a:t> </a:t>
            </a:r>
            <a:r>
              <a:rPr lang="en-US" dirty="0" smtClean="0"/>
              <a:t>              and </a:t>
            </a:r>
            <a:r>
              <a:rPr lang="en-US" dirty="0"/>
              <a:t>made a covenant with them, to let them live, </a:t>
            </a:r>
            <a:r>
              <a:rPr lang="en-US" dirty="0" smtClean="0"/>
              <a:t> </a:t>
            </a:r>
          </a:p>
          <a:p>
            <a:r>
              <a:rPr lang="en-US" dirty="0"/>
              <a:t> </a:t>
            </a:r>
            <a:r>
              <a:rPr lang="en-US" dirty="0" smtClean="0"/>
              <a:t>              and </a:t>
            </a:r>
            <a:r>
              <a:rPr lang="en-US" dirty="0"/>
              <a:t>the leaders of the congregation swore to </a:t>
            </a:r>
            <a:r>
              <a:rPr lang="en-US" dirty="0" smtClean="0"/>
              <a:t>	them</a:t>
            </a:r>
            <a:r>
              <a:rPr lang="en-US" dirty="0"/>
              <a:t>. </a:t>
            </a:r>
            <a:br>
              <a:rPr lang="en-US" dirty="0"/>
            </a:br>
            <a:endParaRPr lang="en-US" dirty="0"/>
          </a:p>
        </p:txBody>
      </p:sp>
    </p:spTree>
    <p:extLst>
      <p:ext uri="{BB962C8B-B14F-4D97-AF65-F5344CB8AC3E}">
        <p14:creationId xmlns:p14="http://schemas.microsoft.com/office/powerpoint/2010/main" val="1885909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14_Joshua_Ai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9144000" cy="5715000"/>
          </a:xfrm>
          <a:prstGeom prst="rect">
            <a:avLst/>
          </a:prstGeom>
          <a:solidFill>
            <a:schemeClr val="bg1">
              <a:alpha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88" y="-163949"/>
            <a:ext cx="2036184" cy="3898612"/>
          </a:xfrm>
          <a:prstGeom prst="rect">
            <a:avLst/>
          </a:prstGeom>
        </p:spPr>
      </p:pic>
      <p:sp>
        <p:nvSpPr>
          <p:cNvPr id="10" name="TextBox 9"/>
          <p:cNvSpPr txBox="1"/>
          <p:nvPr/>
        </p:nvSpPr>
        <p:spPr>
          <a:xfrm>
            <a:off x="3720662" y="189204"/>
            <a:ext cx="5423338" cy="2031325"/>
          </a:xfrm>
          <a:prstGeom prst="rect">
            <a:avLst/>
          </a:prstGeom>
          <a:noFill/>
        </p:spPr>
        <p:txBody>
          <a:bodyPr wrap="square" rtlCol="0">
            <a:spAutoFit/>
          </a:bodyPr>
          <a:lstStyle/>
          <a:p>
            <a:r>
              <a:rPr lang="en-US" baseline="30000" dirty="0">
                <a:solidFill>
                  <a:prstClr val="black"/>
                </a:solidFill>
              </a:rPr>
              <a:t>14</a:t>
            </a:r>
            <a:r>
              <a:rPr lang="en-US" dirty="0">
                <a:solidFill>
                  <a:prstClr val="black"/>
                </a:solidFill>
              </a:rPr>
              <a:t>So the men took some of their provisions, </a:t>
            </a:r>
            <a:endParaRPr lang="en-US" dirty="0" smtClean="0">
              <a:solidFill>
                <a:prstClr val="black"/>
              </a:solidFill>
            </a:endParaRPr>
          </a:p>
          <a:p>
            <a:r>
              <a:rPr lang="en-US" b="1" u="sng" dirty="0">
                <a:solidFill>
                  <a:prstClr val="black"/>
                </a:solidFill>
              </a:rPr>
              <a:t> </a:t>
            </a:r>
            <a:r>
              <a:rPr lang="en-US" b="1" u="sng" dirty="0" smtClean="0">
                <a:solidFill>
                  <a:prstClr val="black"/>
                </a:solidFill>
              </a:rPr>
              <a:t>      but </a:t>
            </a:r>
            <a:r>
              <a:rPr lang="en-US" b="1" u="sng" dirty="0">
                <a:solidFill>
                  <a:prstClr val="black"/>
                </a:solidFill>
              </a:rPr>
              <a:t>did not ask counsel from the Lord. </a:t>
            </a:r>
            <a:r>
              <a:rPr lang="en-US" dirty="0">
                <a:solidFill>
                  <a:prstClr val="black"/>
                </a:solidFill>
              </a:rPr>
              <a:t/>
            </a:r>
            <a:br>
              <a:rPr lang="en-US" dirty="0">
                <a:solidFill>
                  <a:prstClr val="black"/>
                </a:solidFill>
              </a:rPr>
            </a:br>
            <a:r>
              <a:rPr lang="en-US" baseline="30000" dirty="0">
                <a:solidFill>
                  <a:prstClr val="black"/>
                </a:solidFill>
              </a:rPr>
              <a:t>15</a:t>
            </a:r>
            <a:r>
              <a:rPr lang="en-US" dirty="0">
                <a:solidFill>
                  <a:prstClr val="black"/>
                </a:solidFill>
              </a:rPr>
              <a:t>And Joshua made peace with them </a:t>
            </a:r>
            <a:endParaRPr lang="en-US" dirty="0" smtClean="0">
              <a:solidFill>
                <a:prstClr val="black"/>
              </a:solidFill>
            </a:endParaRPr>
          </a:p>
          <a:p>
            <a:r>
              <a:rPr lang="en-US" dirty="0">
                <a:solidFill>
                  <a:prstClr val="black"/>
                </a:solidFill>
              </a:rPr>
              <a:t> </a:t>
            </a:r>
            <a:r>
              <a:rPr lang="en-US" dirty="0" smtClean="0">
                <a:solidFill>
                  <a:prstClr val="black"/>
                </a:solidFill>
              </a:rPr>
              <a:t>              and </a:t>
            </a:r>
            <a:r>
              <a:rPr lang="en-US" dirty="0">
                <a:solidFill>
                  <a:prstClr val="black"/>
                </a:solidFill>
              </a:rPr>
              <a:t>made a covenant with them, to let </a:t>
            </a:r>
            <a:r>
              <a:rPr lang="en-US" dirty="0" smtClean="0">
                <a:solidFill>
                  <a:prstClr val="black"/>
                </a:solidFill>
              </a:rPr>
              <a:t>	them </a:t>
            </a:r>
            <a:r>
              <a:rPr lang="en-US" dirty="0">
                <a:solidFill>
                  <a:prstClr val="black"/>
                </a:solidFill>
              </a:rPr>
              <a:t>live, </a:t>
            </a:r>
            <a:r>
              <a:rPr lang="en-US" dirty="0" smtClean="0">
                <a:solidFill>
                  <a:prstClr val="black"/>
                </a:solidFill>
              </a:rPr>
              <a:t> </a:t>
            </a:r>
          </a:p>
          <a:p>
            <a:r>
              <a:rPr lang="en-US" dirty="0">
                <a:solidFill>
                  <a:prstClr val="black"/>
                </a:solidFill>
              </a:rPr>
              <a:t> </a:t>
            </a:r>
            <a:r>
              <a:rPr lang="en-US" dirty="0" smtClean="0">
                <a:solidFill>
                  <a:prstClr val="black"/>
                </a:solidFill>
              </a:rPr>
              <a:t>              and </a:t>
            </a:r>
            <a:r>
              <a:rPr lang="en-US" dirty="0">
                <a:solidFill>
                  <a:prstClr val="black"/>
                </a:solidFill>
              </a:rPr>
              <a:t>the leaders of the congregation swore </a:t>
            </a:r>
            <a:r>
              <a:rPr lang="en-US" dirty="0" smtClean="0">
                <a:solidFill>
                  <a:prstClr val="black"/>
                </a:solidFill>
              </a:rPr>
              <a:t>	to them</a:t>
            </a:r>
            <a:r>
              <a:rPr lang="en-US" dirty="0">
                <a:solidFill>
                  <a:prstClr val="black"/>
                </a:solidFill>
              </a:rPr>
              <a:t>. </a:t>
            </a:r>
          </a:p>
        </p:txBody>
      </p:sp>
      <p:sp>
        <p:nvSpPr>
          <p:cNvPr id="4" name="TextBox 3"/>
          <p:cNvSpPr txBox="1"/>
          <p:nvPr/>
        </p:nvSpPr>
        <p:spPr>
          <a:xfrm>
            <a:off x="3011238" y="2218084"/>
            <a:ext cx="5990895" cy="3416320"/>
          </a:xfrm>
          <a:prstGeom prst="rect">
            <a:avLst/>
          </a:prstGeom>
          <a:solidFill>
            <a:srgbClr val="FFFF00">
              <a:alpha val="33000"/>
            </a:srgbClr>
          </a:solidFill>
        </p:spPr>
        <p:txBody>
          <a:bodyPr wrap="square" rtlCol="0">
            <a:spAutoFit/>
          </a:bodyPr>
          <a:lstStyle/>
          <a:p>
            <a:r>
              <a:rPr lang="en-US" b="1" dirty="0"/>
              <a:t>Deuteronomy 7:1-2 (ESV) </a:t>
            </a:r>
            <a:r>
              <a:rPr lang="en-US" dirty="0"/>
              <a:t/>
            </a:r>
            <a:br>
              <a:rPr lang="en-US" dirty="0"/>
            </a:br>
            <a:r>
              <a:rPr lang="en-US" dirty="0"/>
              <a:t>1  “When the LORD your God brings you into the land that you are entering to take possession of it, and clears away many nations before you, the Hittites, the </a:t>
            </a:r>
            <a:r>
              <a:rPr lang="en-US" dirty="0" err="1"/>
              <a:t>Girgashites</a:t>
            </a:r>
            <a:r>
              <a:rPr lang="en-US" dirty="0"/>
              <a:t>, the Amorites, the Canaanites, the </a:t>
            </a:r>
            <a:r>
              <a:rPr lang="en-US" dirty="0" err="1"/>
              <a:t>Perizzites</a:t>
            </a:r>
            <a:r>
              <a:rPr lang="en-US" dirty="0"/>
              <a:t>, the </a:t>
            </a:r>
            <a:r>
              <a:rPr lang="en-US" dirty="0" err="1"/>
              <a:t>Hivites</a:t>
            </a:r>
            <a:r>
              <a:rPr lang="en-US" dirty="0"/>
              <a:t>, and the </a:t>
            </a:r>
            <a:r>
              <a:rPr lang="en-US" dirty="0" err="1"/>
              <a:t>Jebusites</a:t>
            </a:r>
            <a:r>
              <a:rPr lang="en-US" dirty="0"/>
              <a:t>, seven nations more numerous and mightier than you, 2  and when the LORD your God gives them over to you, and you defeat them, then you must devote them to complete destruction. </a:t>
            </a:r>
            <a:endParaRPr lang="en-US" dirty="0" smtClean="0"/>
          </a:p>
          <a:p>
            <a:r>
              <a:rPr lang="en-US" b="1" u="sng" dirty="0" smtClean="0"/>
              <a:t>You </a:t>
            </a:r>
            <a:r>
              <a:rPr lang="en-US" b="1" u="sng" dirty="0"/>
              <a:t>shall make no covenant with them and show no mercy to them. </a:t>
            </a:r>
          </a:p>
          <a:p>
            <a:endParaRPr lang="en-US" dirty="0"/>
          </a:p>
        </p:txBody>
      </p:sp>
      <p:sp>
        <p:nvSpPr>
          <p:cNvPr id="9" name="TextBox 8"/>
          <p:cNvSpPr txBox="1"/>
          <p:nvPr/>
        </p:nvSpPr>
        <p:spPr>
          <a:xfrm>
            <a:off x="195917" y="3533654"/>
            <a:ext cx="2753668" cy="1754326"/>
          </a:xfrm>
          <a:prstGeom prst="rect">
            <a:avLst/>
          </a:prstGeom>
          <a:noFill/>
        </p:spPr>
        <p:txBody>
          <a:bodyPr wrap="square" rtlCol="0">
            <a:spAutoFit/>
          </a:bodyPr>
          <a:lstStyle/>
          <a:p>
            <a:r>
              <a:rPr lang="en-US" baseline="30000" dirty="0"/>
              <a:t>7</a:t>
            </a:r>
            <a:r>
              <a:rPr lang="en-US" dirty="0"/>
              <a:t>But the men of Israel said to the </a:t>
            </a:r>
            <a:r>
              <a:rPr lang="en-US" dirty="0" err="1"/>
              <a:t>Hivites</a:t>
            </a:r>
            <a:r>
              <a:rPr lang="en-US" dirty="0"/>
              <a:t>, </a:t>
            </a:r>
            <a:r>
              <a:rPr lang="en-US" b="1" u="sng" dirty="0"/>
              <a:t>“Perhaps you live among us; then how can we make a covenant with you?”  </a:t>
            </a:r>
          </a:p>
        </p:txBody>
      </p:sp>
    </p:spTree>
    <p:extLst>
      <p:ext uri="{BB962C8B-B14F-4D97-AF65-F5344CB8AC3E}">
        <p14:creationId xmlns:p14="http://schemas.microsoft.com/office/powerpoint/2010/main" val="22522262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amie Erselius\Desktop\Todd\Matson Judah for PowerPoint\Shephelah\Aijalon Valley from Lower Beth Horon, mat05136.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102900 Shephelah exploring\sr\Tell Eiton, possibly Eglon, and Adoraim V to w.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102900 Shephelah exploring\sr\Tell Eiton, possibly Eglon, from north.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amie Erselius\Desktop\Todd\Matson Judah for PowerPoint\Hebron\Hebron, general view, mat04978.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amie Erselius\Desktop\Todd\Matson Judah for PowerPoint\Hebron\Hebron, tanning skins for water bottles, mat06775.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amie Erselius\Desktop\Todd\Matson Judah for PowerPoint\Hebron\Hebron, water carriers at David's Pool, mat0099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Aijalon Valley eastern end aerial.JPG"/>
</p:tagLst>
</file>

<file path=ppt/tags/tag3.xml><?xml version="1.0" encoding="utf-8"?>
<p:tagLst xmlns:a="http://schemas.openxmlformats.org/drawingml/2006/main" xmlns:r="http://schemas.openxmlformats.org/officeDocument/2006/relationships" xmlns:p="http://schemas.openxmlformats.org/presentationml/2006/main">
  <p:tag name="FILENAME" val="E:\0Adds 2002\04 Judah\010703 Beersheba flight\Benjamin\sr\Beth Horon ridge aerial from west.jpg"/>
  <p:tag name="PHOTO" val="TRUE"/>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Todd Sites new\2Samaria\Benjamin\fix\sr\Beth Horon ridge aerial from west, tb q01070310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04 Judah and the Dead Sea\Shephelah-Aijalon Valley\sr\Aijalon Valley, eastern end, from s panorama.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Shephelah\sr\Bet Guvrin and Diagonal Route aerial from south.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Shephelah\sr\Bet Guvrin and Diagonal Route aerial from south.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amie Erselius\Desktop\Todd\Matson Judah for PowerPoint\Shephelah\Lachish, Tell Duweir, mat0332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022201 Shephelah\sr\Lachish view to west.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Times New Roman" charset="0"/>
          </a:defRPr>
        </a:defPPr>
      </a:lst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4005</Words>
  <Application>Microsoft Office PowerPoint</Application>
  <PresentationFormat>On-screen Show (16:10)</PresentationFormat>
  <Paragraphs>548</Paragraphs>
  <Slides>63</Slides>
  <Notes>31</Notes>
  <HiddenSlides>0</HiddenSlides>
  <MMClips>0</MMClips>
  <ScaleCrop>false</ScaleCrop>
  <HeadingPairs>
    <vt:vector size="4" baseType="variant">
      <vt:variant>
        <vt:lpstr>Theme</vt:lpstr>
      </vt:variant>
      <vt:variant>
        <vt:i4>26</vt:i4>
      </vt:variant>
      <vt:variant>
        <vt:lpstr>Slide Titles</vt:lpstr>
      </vt:variant>
      <vt:variant>
        <vt:i4>63</vt:i4>
      </vt:variant>
    </vt:vector>
  </HeadingPairs>
  <TitlesOfParts>
    <vt:vector size="89" baseType="lpstr">
      <vt:lpstr>Office Theme</vt:lpstr>
      <vt:lpstr>1_Office Theme</vt:lpstr>
      <vt:lpstr>2_Office Theme</vt:lpstr>
      <vt:lpstr>3_Office Theme</vt:lpstr>
      <vt:lpstr>5_Office Theme</vt:lpstr>
      <vt:lpstr>White</vt:lpstr>
      <vt:lpstr>4_Office Theme</vt:lpstr>
      <vt:lpstr>1_White</vt:lpstr>
      <vt:lpstr>4_White</vt:lpstr>
      <vt:lpstr>5_White</vt:lpstr>
      <vt:lpstr>6_White</vt:lpstr>
      <vt:lpstr>7_White</vt:lpstr>
      <vt:lpstr>11_White</vt:lpstr>
      <vt:lpstr>6_Office Theme</vt:lpstr>
      <vt:lpstr>11_Office Theme</vt:lpstr>
      <vt:lpstr>15_White</vt:lpstr>
      <vt:lpstr>12_Office Theme</vt:lpstr>
      <vt:lpstr>13_Office Theme</vt:lpstr>
      <vt:lpstr>14_Office Theme</vt:lpstr>
      <vt:lpstr>15_Office Theme</vt:lpstr>
      <vt:lpstr>8_Office Theme</vt:lpstr>
      <vt:lpstr>16_Office Theme</vt:lpstr>
      <vt:lpstr>13_White</vt:lpstr>
      <vt:lpstr>18_Office Theme</vt:lpstr>
      <vt:lpstr>9_Office Theme</vt:lpstr>
      <vt:lpstr>10_Office Theme</vt:lpstr>
      <vt:lpstr>PowerPoint Presentation</vt:lpstr>
      <vt:lpstr>PowerPoint Presentation</vt:lpstr>
      <vt:lpstr>PowerPoint Presentation</vt:lpstr>
      <vt:lpstr>The Gibeonite Deception – Josh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Gibeon Well</vt:lpstr>
      <vt:lpstr>PowerPoint Presentation</vt:lpstr>
      <vt:lpstr>PowerPoint Presentation</vt:lpstr>
      <vt:lpstr>PowerPoint Presentation</vt:lpstr>
      <vt:lpstr>PowerPoint Presentation</vt:lpstr>
      <vt:lpstr>PowerPoint Presentation</vt:lpstr>
      <vt:lpstr>PowerPoint Presentation</vt:lpstr>
      <vt:lpstr>Five Amorite Kings</vt:lpstr>
      <vt:lpstr>Joshua 10</vt:lpstr>
      <vt:lpstr>PowerPoint Presentation</vt:lpstr>
      <vt:lpstr>Joshua 10  8And the Lord said to Joshua, “Do not fear them, for I have given them into your hands. Not a man of them shall stand before you.”  </vt:lpstr>
      <vt:lpstr>Five Amorite Kings</vt:lpstr>
      <vt:lpstr>PowerPoint Presentation</vt:lpstr>
      <vt:lpstr>Joshua 10  8And the Lord said to Joshua, “Do not fear them, for I have given them into your hands. Not a man of them shall stand before you.”  </vt:lpstr>
      <vt:lpstr>PowerPoint Presentation</vt:lpstr>
      <vt:lpstr>Five Amorite Kings Flee</vt:lpstr>
      <vt:lpstr>Ascent of Beth Heron</vt:lpstr>
      <vt:lpstr>PowerPoint Presentation</vt:lpstr>
      <vt:lpstr>PowerPoint Presentation</vt:lpstr>
      <vt:lpstr>PowerPoint Presentation</vt:lpstr>
      <vt:lpstr>Aijalon Valley from Lower Beth Horon</vt:lpstr>
      <vt:lpstr>PowerPoint Presentation</vt:lpstr>
      <vt:lpstr>PowerPoint Presentation</vt:lpstr>
      <vt:lpstr>PowerPoint Presentation</vt:lpstr>
      <vt:lpstr>PowerPoint Presentation</vt:lpstr>
      <vt:lpstr>PowerPoint Presentation</vt:lpstr>
      <vt:lpstr>Joshua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Lachish, Tell Duweir</vt:lpstr>
      <vt:lpstr>PowerPoint Presentation</vt:lpstr>
      <vt:lpstr>PowerPoint Presentation</vt:lpstr>
      <vt:lpstr>PowerPoint Presentation</vt:lpstr>
      <vt:lpstr>PowerPoint Presentation</vt:lpstr>
      <vt:lpstr>PowerPoint Presentation</vt:lpstr>
      <vt:lpstr>PowerPoint Presentation</vt:lpstr>
      <vt:lpstr>Hebron from west</vt:lpstr>
      <vt:lpstr>Hebron, tanning skins for water bottles</vt:lpstr>
      <vt:lpstr>Hebron, water carriers at David's Pool</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AkzoNobel</cp:lastModifiedBy>
  <cp:revision>104</cp:revision>
  <dcterms:created xsi:type="dcterms:W3CDTF">2010-03-31T22:52:17Z</dcterms:created>
  <dcterms:modified xsi:type="dcterms:W3CDTF">2015-01-28T23:30:31Z</dcterms:modified>
</cp:coreProperties>
</file>