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9"/>
  </p:notesMasterIdLst>
  <p:handoutMasterIdLst>
    <p:handoutMasterId r:id="rId10"/>
  </p:handoutMasterIdLst>
  <p:sldIdLst>
    <p:sldId id="272" r:id="rId3"/>
    <p:sldId id="262" r:id="rId4"/>
    <p:sldId id="265" r:id="rId5"/>
    <p:sldId id="267" r:id="rId6"/>
    <p:sldId id="269"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4" autoAdjust="0"/>
  </p:normalViewPr>
  <p:slideViewPr>
    <p:cSldViewPr snapToGrid="0">
      <p:cViewPr varScale="1">
        <p:scale>
          <a:sx n="78" d="100"/>
          <a:sy n="78" d="100"/>
        </p:scale>
        <p:origin x="-114" y="-696"/>
      </p:cViewPr>
      <p:guideLst>
        <p:guide orient="horz" pos="2160"/>
        <p:guide pos="3840"/>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fld id="{13DC2751-278C-4682-9C3F-0FF7B4FCFAE7}" type="datetimeFigureOut">
              <a:rPr lang="en-US" smtClean="0"/>
              <a:pPr/>
              <a:t>4/27/2014</a:t>
            </a:fld>
            <a:endParaRPr lang="en-US"/>
          </a:p>
        </p:txBody>
      </p:sp>
      <p:sp>
        <p:nvSpPr>
          <p:cNvPr id="4" name="Footer Placeholder 3"/>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fld id="{4E286890-466E-41CD-A28A-B1EBDF22CA33}" type="slidenum">
              <a:rPr lang="en-US" smtClean="0"/>
              <a:pPr/>
              <a:t>‹#›</a:t>
            </a:fld>
            <a:endParaRPr lang="en-US"/>
          </a:p>
        </p:txBody>
      </p:sp>
    </p:spTree>
    <p:extLst>
      <p:ext uri="{BB962C8B-B14F-4D97-AF65-F5344CB8AC3E}">
        <p14:creationId xmlns:p14="http://schemas.microsoft.com/office/powerpoint/2010/main" xmlns=""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DDFF0845-D09E-4AF9-9623-EA7EA0297EF3}" type="datetimeFigureOut">
              <a:rPr lang="en-US" smtClean="0"/>
              <a:pPr/>
              <a:t>4/27/2014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927CD11A-EED3-40CE-98A3-28FEE84867B3}" type="slidenum">
              <a:rPr lang="en-US" smtClean="0"/>
              <a:pPr/>
              <a:t>‹#›</a:t>
            </a:fld>
            <a:endParaRPr lang="en-US"/>
          </a:p>
        </p:txBody>
      </p:sp>
    </p:spTree>
    <p:extLst>
      <p:ext uri="{BB962C8B-B14F-4D97-AF65-F5344CB8AC3E}">
        <p14:creationId xmlns:p14="http://schemas.microsoft.com/office/powerpoint/2010/main" xmlns=""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8DC83-4358-4069-9A04-36F684952B41}" type="datetime1">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D5BB5-8E37-492B-8843-1477E0364CB8}" type="datetime1">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57E38-DB3A-4089-B386-FFD9F1943ECB}" type="datetime1">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F57356-1F59-4D89-9F54-28C9F76813D7}" type="datetime1">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smtClean="0"/>
              <a:t>Click to edit Master title style</a:t>
            </a:r>
            <a:endParaRPr lang="en-US"/>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48F21-3C02-407D-A180-361657C962A9}" type="datetime1">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5625"/>
            <a:ext cx="4892040" cy="4351338"/>
          </a:xfrm>
        </p:spPr>
        <p:txBody>
          <a:bodyPr>
            <a:normAutofit/>
          </a:bodyPr>
          <a:lstStyle>
            <a:lvl1pPr marL="2286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400"/>
            </a:lvl1pPr>
            <a:lvl2pPr marL="6858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000"/>
            </a:lvl2pPr>
            <a:lvl3pPr marL="11430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3pPr>
            <a:lvl4pPr marL="16002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4pPr>
            <a:lvl5pPr marL="20574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5pPr>
            <a:lvl6pPr>
              <a:defRPr sz="1800"/>
            </a:lvl6pPr>
            <a:lvl7pPr>
              <a:defRPr sz="1800"/>
            </a:lvl7pPr>
            <a:lvl8pPr>
              <a:defRPr sz="1800"/>
            </a:lvl8pPr>
            <a:lvl9pPr>
              <a:defRPr sz="1800"/>
            </a:lvl9pPr>
          </a:lstStyle>
          <a:p>
            <a:pPr marL="228600" marR="0" lvl="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Click to edit Master text styles</a:t>
            </a:r>
          </a:p>
          <a:p>
            <a:pPr marL="228600" marR="0" lvl="1"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Second level</a:t>
            </a:r>
          </a:p>
          <a:p>
            <a:pPr marL="228600" marR="0" lvl="2"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Third level</a:t>
            </a:r>
          </a:p>
          <a:p>
            <a:pPr marL="228600" marR="0" lvl="3"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Fourth level</a:t>
            </a:r>
          </a:p>
          <a:p>
            <a:pPr marL="228600" marR="0" lvl="4"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Fifth level</a:t>
            </a:r>
            <a:endParaRPr kumimoji="0" lang="en-US" sz="1800" b="0" i="0" u="none" strike="noStrike" kern="1200" cap="none" spc="0" normalizeH="0" baseline="0" noProof="0" dirty="0" smtClean="0">
              <a:ln>
                <a:noFill/>
              </a:ln>
              <a:solidFill>
                <a:srgbClr val="E9E5DC"/>
              </a:solidFill>
              <a:effectLst/>
              <a:uLnTx/>
              <a:uFillTx/>
              <a:latin typeface="+mn-lt"/>
            </a:endParaRPr>
          </a:p>
        </p:txBody>
      </p:sp>
      <p:sp>
        <p:nvSpPr>
          <p:cNvPr id="4" name="Content Placeholder 3"/>
          <p:cNvSpPr>
            <a:spLocks noGrp="1"/>
          </p:cNvSpPr>
          <p:nvPr>
            <p:ph sz="half" idx="2"/>
          </p:nvPr>
        </p:nvSpPr>
        <p:spPr>
          <a:xfrm>
            <a:off x="5650524" y="1825625"/>
            <a:ext cx="4892040" cy="4351338"/>
          </a:xfrm>
        </p:spPr>
        <p:txBody>
          <a:bodyPr>
            <a:normAutofit/>
          </a:bodyPr>
          <a:lstStyle>
            <a:lvl1pPr marL="2286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400"/>
            </a:lvl1pPr>
            <a:lvl2pPr marL="6858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000"/>
            </a:lvl2pPr>
            <a:lvl3pPr marL="11430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3pPr>
            <a:lvl4pPr marL="16002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4pPr>
            <a:lvl5pPr marL="20574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5pPr>
            <a:lvl6pPr>
              <a:defRPr sz="1800"/>
            </a:lvl6pPr>
            <a:lvl7pPr>
              <a:defRPr sz="1800"/>
            </a:lvl7pPr>
            <a:lvl8pPr>
              <a:defRPr sz="1800"/>
            </a:lvl8pPr>
            <a:lvl9pPr>
              <a:defRPr sz="1800"/>
            </a:lvl9pPr>
          </a:lstStyle>
          <a:p>
            <a:pPr marL="228600" marR="0" lvl="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Click to edit Master text styles</a:t>
            </a:r>
          </a:p>
          <a:p>
            <a:pPr marL="228600" marR="0" lvl="1"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Second level</a:t>
            </a:r>
          </a:p>
          <a:p>
            <a:pPr marL="228600" marR="0" lvl="2"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Third level</a:t>
            </a:r>
          </a:p>
          <a:p>
            <a:pPr marL="228600" marR="0" lvl="3"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Fourth level</a:t>
            </a:r>
          </a:p>
          <a:p>
            <a:pPr marL="228600" marR="0" lvl="4"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Fifth level</a:t>
            </a:r>
            <a:endParaRPr kumimoji="0" lang="en-US" sz="1800" b="0" i="0" u="none" strike="noStrike" kern="1200" cap="none" spc="0" normalizeH="0" baseline="0" noProof="0" dirty="0" smtClean="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37D8FB26-DB44-4B23-8E2C-73FCFB6E6A5C}" type="datetime1">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6508" y="639150"/>
            <a:ext cx="10062285" cy="11430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86508" y="1793873"/>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6508" y="2498723"/>
            <a:ext cx="4892040" cy="3101977"/>
          </a:xfrm>
        </p:spPr>
        <p:txBody>
          <a:bodyPr/>
          <a:lstStyle>
            <a:lvl1pPr marL="2286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400"/>
            </a:lvl1pPr>
            <a:lvl2pPr marL="6858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000"/>
            </a:lvl2pPr>
            <a:lvl3pPr marL="11430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3pPr>
            <a:lvl4pPr marL="16002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4pPr>
            <a:lvl5pPr marL="20574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5pPr>
            <a:lvl6pPr>
              <a:defRPr sz="1600"/>
            </a:lvl6pPr>
            <a:lvl7pPr>
              <a:defRPr sz="1600"/>
            </a:lvl7pPr>
            <a:lvl8pPr>
              <a:defRPr sz="1600"/>
            </a:lvl8pPr>
            <a:lvl9pPr>
              <a:defRPr sz="1600"/>
            </a:lvl9pPr>
          </a:lstStyle>
          <a:p>
            <a:pPr marL="228600" marR="0" lvl="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Click to edit Master text styles</a:t>
            </a:r>
          </a:p>
          <a:p>
            <a:pPr marL="228600" marR="0" lvl="1"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Second level</a:t>
            </a:r>
          </a:p>
          <a:p>
            <a:pPr marL="228600" marR="0" lvl="2"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Third level</a:t>
            </a:r>
          </a:p>
          <a:p>
            <a:pPr marL="228600" marR="0" lvl="3"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Fourth level</a:t>
            </a:r>
          </a:p>
          <a:p>
            <a:pPr marL="228600" marR="0" lvl="4"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Fifth level</a:t>
            </a:r>
            <a:endParaRPr kumimoji="0" lang="en-US" sz="1800" b="0" i="0" u="none" strike="noStrike" kern="1200" cap="none" spc="0" normalizeH="0" baseline="0" noProof="0" dirty="0" smtClean="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793873"/>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6753" y="2498723"/>
            <a:ext cx="4892040" cy="3101977"/>
          </a:xfrm>
        </p:spPr>
        <p:txBody>
          <a:bodyPr/>
          <a:lstStyle>
            <a:lvl1pPr marL="2286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400"/>
            </a:lvl1pPr>
            <a:lvl2pPr marL="6858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000"/>
            </a:lvl2pPr>
            <a:lvl3pPr marL="11430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3pPr>
            <a:lvl4pPr marL="16002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4pPr>
            <a:lvl5pPr marL="20574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5pPr>
            <a:lvl6pPr>
              <a:defRPr sz="1600"/>
            </a:lvl6pPr>
            <a:lvl7pPr>
              <a:defRPr sz="1600"/>
            </a:lvl7pPr>
            <a:lvl8pPr>
              <a:defRPr sz="1600"/>
            </a:lvl8pPr>
            <a:lvl9pPr>
              <a:defRPr sz="1600"/>
            </a:lvl9pPr>
          </a:lstStyle>
          <a:p>
            <a:pPr marL="228600" marR="0" lvl="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Click to edit Master text styles</a:t>
            </a:r>
          </a:p>
          <a:p>
            <a:pPr marL="228600" marR="0" lvl="1"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Second level</a:t>
            </a:r>
          </a:p>
          <a:p>
            <a:pPr marL="228600" marR="0" lvl="2"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Third level</a:t>
            </a:r>
          </a:p>
          <a:p>
            <a:pPr marL="228600" marR="0" lvl="3"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Fourth level</a:t>
            </a:r>
          </a:p>
          <a:p>
            <a:pPr marL="228600" marR="0" lvl="4"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Fifth level</a:t>
            </a:r>
            <a:endParaRPr kumimoji="0" lang="en-US" sz="1800" b="0" i="0" u="none" strike="noStrike" kern="1200" cap="none" spc="0" normalizeH="0" baseline="0" noProof="0" dirty="0" smtClean="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4C78A1B2-E24B-4D01-B1F3-1C91DA614AC9}" type="datetime1">
              <a:rPr lang="en-US" smtClean="0"/>
              <a:pPr/>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7B829-4D67-4482-B952-BBD9DCA0A419}" type="datetime1">
              <a:rPr lang="en-US" smtClean="0"/>
              <a:pPr/>
              <a:t>4/27/2014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4990D-3D92-40C3-8F0D-2F9DF871B3E2}" type="datetime1">
              <a:rPr lang="en-US" smtClean="0"/>
              <a:pPr/>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800600" y="987425"/>
            <a:ext cx="5753100" cy="4613275"/>
          </a:xfrm>
        </p:spPr>
        <p:txBody>
          <a:bodyPr>
            <a:normAutofit/>
          </a:bodyPr>
          <a:lstStyle>
            <a:lvl1pPr marL="2286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400"/>
            </a:lvl1pPr>
            <a:lvl2pPr marL="6858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2000"/>
            </a:lvl2pPr>
            <a:lvl3pPr marL="11430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3pPr>
            <a:lvl4pPr marL="16002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4pPr>
            <a:lvl5pPr marL="2057400" marR="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600"/>
            </a:lvl5pPr>
            <a:lvl6pPr>
              <a:defRPr sz="2000"/>
            </a:lvl6pPr>
            <a:lvl7pPr>
              <a:defRPr sz="2000"/>
            </a:lvl7pPr>
            <a:lvl8pPr>
              <a:defRPr sz="2000"/>
            </a:lvl8pPr>
            <a:lvl9pPr>
              <a:defRPr sz="2000"/>
            </a:lvl9pPr>
          </a:lstStyle>
          <a:p>
            <a:pPr marL="228600" marR="0" lvl="0"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Click to edit Master text styles</a:t>
            </a:r>
          </a:p>
          <a:p>
            <a:pPr marL="228600" marR="0" lvl="1"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Second level</a:t>
            </a:r>
          </a:p>
          <a:p>
            <a:pPr marL="228600" marR="0" lvl="2"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Third level</a:t>
            </a:r>
          </a:p>
          <a:p>
            <a:pPr marL="228600" marR="0" lvl="3"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Fourth level</a:t>
            </a:r>
          </a:p>
          <a:p>
            <a:pPr marL="228600" marR="0" lvl="4" indent="-228600" algn="l" defTabSz="9144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2400" b="0" i="0" u="none" strike="noStrike" kern="1200" cap="none" spc="0" normalizeH="0" baseline="0" noProof="0" smtClean="0">
                <a:ln>
                  <a:noFill/>
                </a:ln>
                <a:solidFill>
                  <a:srgbClr val="E9E5DC"/>
                </a:solidFill>
                <a:effectLst/>
                <a:uLnTx/>
                <a:uFillTx/>
                <a:latin typeface="+mn-lt"/>
              </a:rPr>
              <a:t>Fifth level</a:t>
            </a:r>
            <a:endParaRPr kumimoji="0" lang="en-US" sz="1800" b="0" i="0" u="none" strike="noStrike" kern="1200" cap="none" spc="0" normalizeH="0" baseline="0" noProof="0" dirty="0" smtClean="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435C0-D298-4C67-8022-2A6AB1B2BA62}" type="datetime1">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F8098-106E-436A-B7C8-8017C782259C}" type="datetime1">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F3619435-DEBC-444A-913E-FBD2C4CF0E59}" type="datetime1">
              <a:rPr lang="en-US" smtClean="0"/>
              <a:pPr/>
              <a:t>4/27/2014</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a:p>
        </p:txBody>
      </p:sp>
    </p:spTree>
    <p:extLst>
      <p:ext uri="{BB962C8B-B14F-4D97-AF65-F5344CB8AC3E}">
        <p14:creationId xmlns:p14="http://schemas.microsoft.com/office/powerpoint/2010/main" xmlns=""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2400" kern="1200">
          <a:solidFill>
            <a:schemeClr val="bg2"/>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2000" kern="1200">
          <a:solidFill>
            <a:schemeClr val="bg2"/>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000" b="1" dirty="0">
                <a:solidFill>
                  <a:schemeClr val="tx2">
                    <a:lumMod val="50000"/>
                  </a:schemeClr>
                </a:solidFill>
              </a:rPr>
              <a:t>I beseech you therefore, brethren, by the mercies of God, that you present your bodies a living sacrifice, holy, acceptable to God, which is your reasonable service. </a:t>
            </a:r>
            <a:r>
              <a:rPr lang="en-US" sz="3000" b="1" baseline="30000" dirty="0">
                <a:solidFill>
                  <a:schemeClr val="tx2">
                    <a:lumMod val="50000"/>
                  </a:schemeClr>
                </a:solidFill>
              </a:rPr>
              <a:t>2 </a:t>
            </a:r>
            <a:r>
              <a:rPr lang="en-US" sz="3000" b="1" dirty="0">
                <a:solidFill>
                  <a:schemeClr val="tx2">
                    <a:lumMod val="50000"/>
                  </a:schemeClr>
                </a:solidFill>
              </a:rPr>
              <a:t>And do not be conformed to this world, but be transformed by the renewing of your mind, that you may prove what is that good and acceptable and perfect will of God</a:t>
            </a:r>
            <a:r>
              <a:rPr lang="en-US" sz="3000" b="1" dirty="0" smtClean="0">
                <a:solidFill>
                  <a:schemeClr val="tx2">
                    <a:lumMod val="50000"/>
                  </a:schemeClr>
                </a:solidFill>
              </a:rPr>
              <a:t>.</a:t>
            </a:r>
          </a:p>
          <a:p>
            <a:pPr marL="0" indent="0" algn="r">
              <a:buNone/>
            </a:pPr>
            <a:r>
              <a:rPr lang="en-US" sz="2300" b="1" dirty="0" smtClean="0">
                <a:solidFill>
                  <a:schemeClr val="tx2">
                    <a:lumMod val="50000"/>
                  </a:schemeClr>
                </a:solidFill>
              </a:rPr>
              <a:t>Romans 12.1-2</a:t>
            </a:r>
            <a:endParaRPr lang="en-US" sz="2300" b="1" dirty="0">
              <a:solidFill>
                <a:schemeClr val="tx2">
                  <a:lumMod val="50000"/>
                </a:schemeClr>
              </a:solidFill>
            </a:endParaRPr>
          </a:p>
        </p:txBody>
      </p:sp>
    </p:spTree>
    <p:extLst>
      <p:ext uri="{BB962C8B-B14F-4D97-AF65-F5344CB8AC3E}">
        <p14:creationId xmlns:p14="http://schemas.microsoft.com/office/powerpoint/2010/main" xmlns="" val="349655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Changed by God’s Mercy</a:t>
            </a:r>
            <a:endParaRPr lang="en-US" b="1" dirty="0"/>
          </a:p>
        </p:txBody>
      </p:sp>
      <p:sp>
        <p:nvSpPr>
          <p:cNvPr id="3" name="Subtitle 2"/>
          <p:cNvSpPr>
            <a:spLocks noGrp="1"/>
          </p:cNvSpPr>
          <p:nvPr>
            <p:ph type="subTitle" idx="1"/>
          </p:nvPr>
        </p:nvSpPr>
        <p:spPr/>
        <p:txBody>
          <a:bodyPr/>
          <a:lstStyle/>
          <a:p>
            <a:r>
              <a:rPr lang="en-US" i="1" dirty="0" smtClean="0"/>
              <a:t>Living Sacrifices (Romans 12) –  Part 1</a:t>
            </a:r>
            <a:endParaRPr lang="en-US" i="1" dirty="0"/>
          </a:p>
        </p:txBody>
      </p:sp>
    </p:spTree>
    <p:extLst>
      <p:ext uri="{BB962C8B-B14F-4D97-AF65-F5344CB8AC3E}">
        <p14:creationId xmlns:p14="http://schemas.microsoft.com/office/powerpoint/2010/main" xmlns="" val="2594220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1">
                    <a:lumMod val="75000"/>
                  </a:schemeClr>
                </a:solidFill>
              </a:rPr>
              <a:t>The Mercies of God</a:t>
            </a:r>
            <a:endParaRPr lang="en-US" dirty="0">
              <a:solidFill>
                <a:schemeClr val="accent1">
                  <a:lumMod val="75000"/>
                </a:schemeClr>
              </a:solidFill>
            </a:endParaRPr>
          </a:p>
        </p:txBody>
      </p:sp>
      <p:sp>
        <p:nvSpPr>
          <p:cNvPr id="3" name="Content Placeholder 2"/>
          <p:cNvSpPr>
            <a:spLocks noGrp="1"/>
          </p:cNvSpPr>
          <p:nvPr>
            <p:ph idx="1"/>
          </p:nvPr>
        </p:nvSpPr>
        <p:spPr>
          <a:xfrm>
            <a:off x="457200" y="1825625"/>
            <a:ext cx="11198772" cy="4228334"/>
          </a:xfrm>
        </p:spPr>
        <p:txBody>
          <a:bodyPr>
            <a:normAutofit/>
          </a:bodyPr>
          <a:lstStyle/>
          <a:p>
            <a:pPr marL="0" indent="0">
              <a:buNone/>
            </a:pPr>
            <a:r>
              <a:rPr lang="en-US" sz="2600" dirty="0">
                <a:solidFill>
                  <a:schemeClr val="tx2">
                    <a:lumMod val="50000"/>
                  </a:schemeClr>
                </a:solidFill>
              </a:rPr>
              <a:t>I beseech you therefore, brethren, by </a:t>
            </a:r>
            <a:r>
              <a:rPr lang="en-US" sz="2600" b="1" u="sng" dirty="0">
                <a:solidFill>
                  <a:schemeClr val="tx2">
                    <a:lumMod val="50000"/>
                  </a:schemeClr>
                </a:solidFill>
              </a:rPr>
              <a:t>the mercies of </a:t>
            </a:r>
            <a:r>
              <a:rPr lang="en-US" sz="2600" b="1" u="sng" dirty="0" smtClean="0">
                <a:solidFill>
                  <a:schemeClr val="tx2">
                    <a:lumMod val="50000"/>
                  </a:schemeClr>
                </a:solidFill>
              </a:rPr>
              <a:t>God</a:t>
            </a:r>
            <a:r>
              <a:rPr lang="en-US" sz="2600" dirty="0">
                <a:solidFill>
                  <a:schemeClr val="tx2">
                    <a:lumMod val="50000"/>
                  </a:schemeClr>
                </a:solidFill>
              </a:rPr>
              <a:t>,</a:t>
            </a:r>
            <a:r>
              <a:rPr lang="en-US" sz="2600" dirty="0" smtClean="0">
                <a:solidFill>
                  <a:schemeClr val="tx2">
                    <a:lumMod val="50000"/>
                  </a:schemeClr>
                </a:solidFill>
              </a:rPr>
              <a:t> </a:t>
            </a:r>
          </a:p>
          <a:p>
            <a:r>
              <a:rPr lang="en-US" sz="2600" dirty="0" smtClean="0">
                <a:solidFill>
                  <a:schemeClr val="accent2">
                    <a:lumMod val="50000"/>
                  </a:schemeClr>
                </a:solidFill>
              </a:rPr>
              <a:t>Defining Mercy </a:t>
            </a:r>
          </a:p>
          <a:p>
            <a:pPr lvl="1"/>
            <a:r>
              <a:rPr lang="en-US" sz="2300" b="1" i="1" dirty="0" err="1" smtClean="0">
                <a:solidFill>
                  <a:schemeClr val="accent2">
                    <a:lumMod val="50000"/>
                  </a:schemeClr>
                </a:solidFill>
              </a:rPr>
              <a:t>Oiktirmos</a:t>
            </a:r>
            <a:r>
              <a:rPr lang="en-US" sz="2300" b="1" i="1" dirty="0" smtClean="0">
                <a:solidFill>
                  <a:schemeClr val="accent2">
                    <a:lumMod val="50000"/>
                  </a:schemeClr>
                </a:solidFill>
              </a:rPr>
              <a:t> </a:t>
            </a:r>
            <a:r>
              <a:rPr lang="en-US" sz="2300" b="1" i="1" dirty="0">
                <a:solidFill>
                  <a:schemeClr val="accent2">
                    <a:lumMod val="50000"/>
                  </a:schemeClr>
                </a:solidFill>
              </a:rPr>
              <a:t>/ </a:t>
            </a:r>
            <a:r>
              <a:rPr lang="en-US" sz="2300" b="1" i="1" dirty="0" err="1">
                <a:solidFill>
                  <a:schemeClr val="accent2">
                    <a:lumMod val="50000"/>
                  </a:schemeClr>
                </a:solidFill>
              </a:rPr>
              <a:t>Oiktirō</a:t>
            </a:r>
            <a:r>
              <a:rPr lang="en-US" sz="2300" i="1" dirty="0" smtClean="0">
                <a:solidFill>
                  <a:schemeClr val="accent2">
                    <a:lumMod val="50000"/>
                  </a:schemeClr>
                </a:solidFill>
              </a:rPr>
              <a:t> </a:t>
            </a:r>
            <a:r>
              <a:rPr lang="en-US" sz="2300" dirty="0" smtClean="0">
                <a:solidFill>
                  <a:schemeClr val="accent2">
                    <a:lumMod val="50000"/>
                  </a:schemeClr>
                </a:solidFill>
              </a:rPr>
              <a:t>– compassion, pity, mercy (Rom. 9.15; 2 Cor. 1.3; Col. 3.12; Phil. 2.1; Heb. 10.28)</a:t>
            </a:r>
            <a:endParaRPr lang="en-US" sz="2300" i="1" dirty="0" smtClean="0">
              <a:solidFill>
                <a:schemeClr val="accent2">
                  <a:lumMod val="50000"/>
                </a:schemeClr>
              </a:solidFill>
            </a:endParaRPr>
          </a:p>
          <a:p>
            <a:pPr lvl="1"/>
            <a:r>
              <a:rPr lang="en-US" sz="2300" b="1" i="1" dirty="0" err="1" smtClean="0">
                <a:solidFill>
                  <a:schemeClr val="accent2">
                    <a:lumMod val="50000"/>
                  </a:schemeClr>
                </a:solidFill>
              </a:rPr>
              <a:t>Eleeō</a:t>
            </a:r>
            <a:r>
              <a:rPr lang="en-US" sz="2300" i="1" dirty="0" smtClean="0">
                <a:solidFill>
                  <a:schemeClr val="accent2">
                    <a:lumMod val="50000"/>
                  </a:schemeClr>
                </a:solidFill>
              </a:rPr>
              <a:t> – </a:t>
            </a:r>
            <a:r>
              <a:rPr lang="en-US" sz="2300" dirty="0" smtClean="0">
                <a:solidFill>
                  <a:schemeClr val="accent2">
                    <a:lumMod val="50000"/>
                  </a:schemeClr>
                </a:solidFill>
              </a:rPr>
              <a:t>help for one seeking aid (Rom. 9.16, 9.18, 11.30, 11.31, 11.32)</a:t>
            </a:r>
          </a:p>
          <a:p>
            <a:pPr lvl="1"/>
            <a:r>
              <a:rPr lang="en-US" sz="2300" b="1" i="1" dirty="0" err="1" smtClean="0">
                <a:solidFill>
                  <a:schemeClr val="accent2">
                    <a:lumMod val="50000"/>
                  </a:schemeClr>
                </a:solidFill>
              </a:rPr>
              <a:t>Eleos</a:t>
            </a:r>
            <a:r>
              <a:rPr lang="en-US" sz="2300" i="1" dirty="0" smtClean="0">
                <a:solidFill>
                  <a:schemeClr val="accent2">
                    <a:lumMod val="50000"/>
                  </a:schemeClr>
                </a:solidFill>
              </a:rPr>
              <a:t> – </a:t>
            </a:r>
            <a:r>
              <a:rPr lang="en-US" sz="2300" dirty="0" smtClean="0">
                <a:solidFill>
                  <a:schemeClr val="accent2">
                    <a:lumMod val="50000"/>
                  </a:schemeClr>
                </a:solidFill>
              </a:rPr>
              <a:t>Kindness or good will towards the miserable and afflicted joined with a desire to help (Rom. 9.23, 11.31, 15.9)</a:t>
            </a:r>
          </a:p>
          <a:p>
            <a:r>
              <a:rPr lang="en-US" sz="2600" dirty="0" smtClean="0">
                <a:solidFill>
                  <a:schemeClr val="accent2">
                    <a:lumMod val="50000"/>
                  </a:schemeClr>
                </a:solidFill>
              </a:rPr>
              <a:t>Understanding the Mercy of God (Romans 3.21-26, 5.1-11, 9.14-29)</a:t>
            </a:r>
          </a:p>
          <a:p>
            <a:pPr lvl="1"/>
            <a:endParaRPr lang="en-US" dirty="0" smtClean="0">
              <a:solidFill>
                <a:schemeClr val="accent2">
                  <a:lumMod val="50000"/>
                </a:schemeClr>
              </a:solidFill>
            </a:endParaRPr>
          </a:p>
        </p:txBody>
      </p:sp>
    </p:spTree>
    <p:extLst>
      <p:ext uri="{BB962C8B-B14F-4D97-AF65-F5344CB8AC3E}">
        <p14:creationId xmlns:p14="http://schemas.microsoft.com/office/powerpoint/2010/main" xmlns="" val="410850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1">
                    <a:lumMod val="75000"/>
                  </a:schemeClr>
                </a:solidFill>
              </a:rPr>
              <a:t>Presenting Sacrificial Service</a:t>
            </a:r>
            <a:endParaRPr lang="en-US" dirty="0">
              <a:solidFill>
                <a:schemeClr val="accent1">
                  <a:lumMod val="75000"/>
                </a:schemeClr>
              </a:solidFill>
            </a:endParaRPr>
          </a:p>
        </p:txBody>
      </p:sp>
      <p:sp>
        <p:nvSpPr>
          <p:cNvPr id="3" name="Content Placeholder 2"/>
          <p:cNvSpPr>
            <a:spLocks noGrp="1"/>
          </p:cNvSpPr>
          <p:nvPr>
            <p:ph idx="1"/>
          </p:nvPr>
        </p:nvSpPr>
        <p:spPr>
          <a:xfrm>
            <a:off x="457200" y="1825624"/>
            <a:ext cx="10096500" cy="4333437"/>
          </a:xfrm>
        </p:spPr>
        <p:txBody>
          <a:bodyPr>
            <a:normAutofit lnSpcReduction="10000"/>
          </a:bodyPr>
          <a:lstStyle/>
          <a:p>
            <a:pPr marL="0" indent="0">
              <a:buNone/>
            </a:pPr>
            <a:r>
              <a:rPr lang="en-US" dirty="0" smtClean="0">
                <a:solidFill>
                  <a:schemeClr val="tx2">
                    <a:lumMod val="50000"/>
                  </a:schemeClr>
                </a:solidFill>
              </a:rPr>
              <a:t>…that </a:t>
            </a:r>
            <a:r>
              <a:rPr lang="en-US" dirty="0">
                <a:solidFill>
                  <a:schemeClr val="tx2">
                    <a:lumMod val="50000"/>
                  </a:schemeClr>
                </a:solidFill>
              </a:rPr>
              <a:t>you </a:t>
            </a:r>
            <a:r>
              <a:rPr lang="en-US" b="1" u="sng" dirty="0">
                <a:solidFill>
                  <a:schemeClr val="tx2">
                    <a:lumMod val="50000"/>
                  </a:schemeClr>
                </a:solidFill>
              </a:rPr>
              <a:t>present</a:t>
            </a:r>
            <a:r>
              <a:rPr lang="en-US" dirty="0">
                <a:solidFill>
                  <a:schemeClr val="tx2">
                    <a:lumMod val="50000"/>
                  </a:schemeClr>
                </a:solidFill>
              </a:rPr>
              <a:t> your bodies a living </a:t>
            </a:r>
            <a:r>
              <a:rPr lang="en-US" b="1" u="sng" dirty="0">
                <a:solidFill>
                  <a:schemeClr val="tx2">
                    <a:lumMod val="50000"/>
                  </a:schemeClr>
                </a:solidFill>
              </a:rPr>
              <a:t>sacrifice</a:t>
            </a:r>
            <a:r>
              <a:rPr lang="en-US" dirty="0">
                <a:solidFill>
                  <a:schemeClr val="tx2">
                    <a:lumMod val="50000"/>
                  </a:schemeClr>
                </a:solidFill>
              </a:rPr>
              <a:t>, holy, acceptable to God, which is your </a:t>
            </a:r>
            <a:r>
              <a:rPr lang="en-US" b="1" u="sng" dirty="0">
                <a:solidFill>
                  <a:schemeClr val="tx2">
                    <a:lumMod val="50000"/>
                  </a:schemeClr>
                </a:solidFill>
              </a:rPr>
              <a:t>reasonable service</a:t>
            </a:r>
            <a:r>
              <a:rPr lang="en-US" dirty="0">
                <a:solidFill>
                  <a:schemeClr val="tx2">
                    <a:lumMod val="50000"/>
                  </a:schemeClr>
                </a:solidFill>
              </a:rPr>
              <a:t>. </a:t>
            </a:r>
            <a:endParaRPr lang="en-US" dirty="0" smtClean="0">
              <a:solidFill>
                <a:schemeClr val="tx2">
                  <a:lumMod val="50000"/>
                </a:schemeClr>
              </a:solidFill>
            </a:endParaRPr>
          </a:p>
          <a:p>
            <a:r>
              <a:rPr lang="en-US" sz="2600" dirty="0" smtClean="0">
                <a:solidFill>
                  <a:schemeClr val="accent2">
                    <a:lumMod val="50000"/>
                  </a:schemeClr>
                </a:solidFill>
              </a:rPr>
              <a:t>“Present” – No one is forcing us into this life. </a:t>
            </a:r>
          </a:p>
          <a:p>
            <a:r>
              <a:rPr lang="en-US" sz="2600" dirty="0" smtClean="0">
                <a:solidFill>
                  <a:schemeClr val="accent2">
                    <a:lumMod val="50000"/>
                  </a:schemeClr>
                </a:solidFill>
              </a:rPr>
              <a:t>“Sacrifice” — Allusion to OT sacrificial system</a:t>
            </a:r>
          </a:p>
          <a:p>
            <a:r>
              <a:rPr lang="en-US" sz="2600" dirty="0" smtClean="0">
                <a:solidFill>
                  <a:schemeClr val="accent2">
                    <a:lumMod val="50000"/>
                  </a:schemeClr>
                </a:solidFill>
              </a:rPr>
              <a:t>Because of what God has done this is </a:t>
            </a:r>
            <a:r>
              <a:rPr lang="en-US" sz="2600" b="1" i="1" u="sng" dirty="0" smtClean="0">
                <a:solidFill>
                  <a:schemeClr val="accent2">
                    <a:lumMod val="50000"/>
                  </a:schemeClr>
                </a:solidFill>
              </a:rPr>
              <a:t>Reasonable</a:t>
            </a:r>
            <a:r>
              <a:rPr lang="en-US" sz="2600" dirty="0" smtClean="0">
                <a:solidFill>
                  <a:schemeClr val="accent2">
                    <a:lumMod val="50000"/>
                  </a:schemeClr>
                </a:solidFill>
              </a:rPr>
              <a:t> Service/Worship</a:t>
            </a:r>
          </a:p>
          <a:p>
            <a:r>
              <a:rPr lang="en-US" sz="2600" dirty="0" smtClean="0">
                <a:solidFill>
                  <a:schemeClr val="accent2">
                    <a:lumMod val="50000"/>
                  </a:schemeClr>
                </a:solidFill>
              </a:rPr>
              <a:t>Nature of Our Sacrificial Service</a:t>
            </a:r>
          </a:p>
          <a:p>
            <a:pPr lvl="1"/>
            <a:r>
              <a:rPr lang="en-US" sz="2400" dirty="0" smtClean="0">
                <a:solidFill>
                  <a:schemeClr val="accent2">
                    <a:lumMod val="50000"/>
                  </a:schemeClr>
                </a:solidFill>
              </a:rPr>
              <a:t>Our Bodies </a:t>
            </a:r>
          </a:p>
          <a:p>
            <a:pPr lvl="1"/>
            <a:r>
              <a:rPr lang="en-US" sz="2400" dirty="0" smtClean="0">
                <a:solidFill>
                  <a:schemeClr val="accent2">
                    <a:lumMod val="50000"/>
                  </a:schemeClr>
                </a:solidFill>
              </a:rPr>
              <a:t>Living </a:t>
            </a:r>
          </a:p>
          <a:p>
            <a:pPr lvl="1"/>
            <a:r>
              <a:rPr lang="en-US" sz="2400" dirty="0" smtClean="0">
                <a:solidFill>
                  <a:schemeClr val="accent2">
                    <a:lumMod val="50000"/>
                  </a:schemeClr>
                </a:solidFill>
              </a:rPr>
              <a:t>Holy</a:t>
            </a:r>
          </a:p>
          <a:p>
            <a:pPr lvl="1"/>
            <a:r>
              <a:rPr lang="en-US" sz="2400" dirty="0" smtClean="0">
                <a:solidFill>
                  <a:schemeClr val="accent2">
                    <a:lumMod val="50000"/>
                  </a:schemeClr>
                </a:solidFill>
              </a:rPr>
              <a:t>Acceptable</a:t>
            </a:r>
          </a:p>
          <a:p>
            <a:pPr lvl="1"/>
            <a:endParaRPr lang="en-US" dirty="0" smtClean="0"/>
          </a:p>
          <a:p>
            <a:endParaRPr lang="en-US" dirty="0"/>
          </a:p>
        </p:txBody>
      </p:sp>
    </p:spTree>
    <p:extLst>
      <p:ext uri="{BB962C8B-B14F-4D97-AF65-F5344CB8AC3E}">
        <p14:creationId xmlns:p14="http://schemas.microsoft.com/office/powerpoint/2010/main" xmlns="" val="99075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1">
                    <a:lumMod val="75000"/>
                  </a:schemeClr>
                </a:solidFill>
              </a:rPr>
              <a:t>Not Conformed but Transformed</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600" dirty="0" smtClean="0">
                <a:solidFill>
                  <a:schemeClr val="tx2">
                    <a:lumMod val="50000"/>
                  </a:schemeClr>
                </a:solidFill>
              </a:rPr>
              <a:t>And </a:t>
            </a:r>
            <a:r>
              <a:rPr lang="en-US" sz="2600" b="1" u="sng" dirty="0">
                <a:solidFill>
                  <a:schemeClr val="tx2">
                    <a:lumMod val="50000"/>
                  </a:schemeClr>
                </a:solidFill>
              </a:rPr>
              <a:t>do not be conformed to this world, but be transformed</a:t>
            </a:r>
            <a:r>
              <a:rPr lang="en-US" sz="2600" dirty="0">
                <a:solidFill>
                  <a:schemeClr val="tx2">
                    <a:lumMod val="50000"/>
                  </a:schemeClr>
                </a:solidFill>
              </a:rPr>
              <a:t> by the renewing of your </a:t>
            </a:r>
            <a:r>
              <a:rPr lang="en-US" sz="2600" dirty="0" smtClean="0">
                <a:solidFill>
                  <a:schemeClr val="tx2">
                    <a:lumMod val="50000"/>
                  </a:schemeClr>
                </a:solidFill>
              </a:rPr>
              <a:t>mind </a:t>
            </a:r>
          </a:p>
          <a:p>
            <a:r>
              <a:rPr lang="en-US" sz="2600" b="1" dirty="0" smtClean="0">
                <a:solidFill>
                  <a:schemeClr val="accent2">
                    <a:lumMod val="50000"/>
                  </a:schemeClr>
                </a:solidFill>
              </a:rPr>
              <a:t>Conformation</a:t>
            </a:r>
            <a:r>
              <a:rPr lang="en-US" sz="2600" dirty="0" smtClean="0">
                <a:solidFill>
                  <a:schemeClr val="accent2">
                    <a:lumMod val="50000"/>
                  </a:schemeClr>
                </a:solidFill>
              </a:rPr>
              <a:t> = being fashioned alongside another; shaping oneself according to another’s pattern</a:t>
            </a:r>
          </a:p>
          <a:p>
            <a:r>
              <a:rPr lang="en-US" sz="2600" b="1" dirty="0" smtClean="0">
                <a:solidFill>
                  <a:schemeClr val="accent2">
                    <a:lumMod val="50000"/>
                  </a:schemeClr>
                </a:solidFill>
              </a:rPr>
              <a:t>Transformation</a:t>
            </a:r>
            <a:r>
              <a:rPr lang="en-US" sz="2600" dirty="0" smtClean="0">
                <a:solidFill>
                  <a:schemeClr val="accent2">
                    <a:lumMod val="50000"/>
                  </a:schemeClr>
                </a:solidFill>
              </a:rPr>
              <a:t> = changing into another form; said of Christ (Mk. 9.2) and of Christians (2 Cor. 3.18)</a:t>
            </a:r>
          </a:p>
          <a:p>
            <a:r>
              <a:rPr lang="en-US" sz="2600" dirty="0" smtClean="0">
                <a:solidFill>
                  <a:schemeClr val="accent2">
                    <a:lumMod val="50000"/>
                  </a:schemeClr>
                </a:solidFill>
              </a:rPr>
              <a:t>Battle </a:t>
            </a:r>
            <a:r>
              <a:rPr lang="en-US" sz="2600" dirty="0" smtClean="0">
                <a:solidFill>
                  <a:schemeClr val="accent2">
                    <a:lumMod val="50000"/>
                  </a:schemeClr>
                </a:solidFill>
              </a:rPr>
              <a:t>of </a:t>
            </a:r>
            <a:r>
              <a:rPr lang="en-US" sz="2600" dirty="0" smtClean="0">
                <a:solidFill>
                  <a:schemeClr val="accent2">
                    <a:lumMod val="50000"/>
                  </a:schemeClr>
                </a:solidFill>
              </a:rPr>
              <a:t>Conformation vs. Transformation is in </a:t>
            </a:r>
            <a:r>
              <a:rPr lang="en-US" sz="2600" b="1" i="1" u="sng" dirty="0" smtClean="0">
                <a:solidFill>
                  <a:schemeClr val="accent2">
                    <a:lumMod val="50000"/>
                  </a:schemeClr>
                </a:solidFill>
              </a:rPr>
              <a:t>the Mind.</a:t>
            </a:r>
            <a:endParaRPr lang="en-US" sz="2600" dirty="0" smtClean="0">
              <a:solidFill>
                <a:schemeClr val="accent2">
                  <a:lumMod val="50000"/>
                </a:schemeClr>
              </a:solidFill>
            </a:endParaRPr>
          </a:p>
        </p:txBody>
      </p:sp>
    </p:spTree>
    <p:extLst>
      <p:ext uri="{BB962C8B-B14F-4D97-AF65-F5344CB8AC3E}">
        <p14:creationId xmlns:p14="http://schemas.microsoft.com/office/powerpoint/2010/main" xmlns="" val="84089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1">
                    <a:lumMod val="75000"/>
                  </a:schemeClr>
                </a:solidFill>
              </a:rPr>
              <a:t>Proving the Will of God</a:t>
            </a:r>
            <a:endParaRPr lang="en-US" dirty="0">
              <a:solidFill>
                <a:schemeClr val="accent1">
                  <a:lumMod val="75000"/>
                </a:schemeClr>
              </a:solidFill>
            </a:endParaRPr>
          </a:p>
        </p:txBody>
      </p:sp>
      <p:sp>
        <p:nvSpPr>
          <p:cNvPr id="3" name="Content Placeholder 2"/>
          <p:cNvSpPr>
            <a:spLocks noGrp="1"/>
          </p:cNvSpPr>
          <p:nvPr>
            <p:ph idx="1"/>
          </p:nvPr>
        </p:nvSpPr>
        <p:spPr>
          <a:xfrm>
            <a:off x="457199" y="1825625"/>
            <a:ext cx="10778359" cy="3778006"/>
          </a:xfrm>
        </p:spPr>
        <p:txBody>
          <a:bodyPr>
            <a:normAutofit/>
          </a:bodyPr>
          <a:lstStyle/>
          <a:p>
            <a:pPr marL="0" indent="0">
              <a:buNone/>
            </a:pPr>
            <a:r>
              <a:rPr lang="en-US" sz="2600" b="1" u="sng" dirty="0" smtClean="0">
                <a:solidFill>
                  <a:schemeClr val="tx2">
                    <a:lumMod val="50000"/>
                  </a:schemeClr>
                </a:solidFill>
              </a:rPr>
              <a:t>that </a:t>
            </a:r>
            <a:r>
              <a:rPr lang="en-US" sz="2600" b="1" u="sng" dirty="0">
                <a:solidFill>
                  <a:schemeClr val="tx2">
                    <a:lumMod val="50000"/>
                  </a:schemeClr>
                </a:solidFill>
              </a:rPr>
              <a:t>you may prove </a:t>
            </a:r>
            <a:r>
              <a:rPr lang="en-US" sz="2600" dirty="0">
                <a:solidFill>
                  <a:schemeClr val="tx2">
                    <a:lumMod val="50000"/>
                  </a:schemeClr>
                </a:solidFill>
              </a:rPr>
              <a:t>what is that good and acceptable and perfect </a:t>
            </a:r>
            <a:r>
              <a:rPr lang="en-US" sz="2600" b="1" u="sng" dirty="0">
                <a:solidFill>
                  <a:schemeClr val="tx2">
                    <a:lumMod val="50000"/>
                  </a:schemeClr>
                </a:solidFill>
              </a:rPr>
              <a:t>will of God</a:t>
            </a:r>
            <a:r>
              <a:rPr lang="en-US" sz="2600" dirty="0" smtClean="0">
                <a:solidFill>
                  <a:schemeClr val="tx2">
                    <a:lumMod val="50000"/>
                  </a:schemeClr>
                </a:solidFill>
              </a:rPr>
              <a:t>. </a:t>
            </a:r>
          </a:p>
          <a:p>
            <a:r>
              <a:rPr lang="en-US" sz="2700" dirty="0" smtClean="0">
                <a:solidFill>
                  <a:schemeClr val="accent2">
                    <a:lumMod val="50000"/>
                  </a:schemeClr>
                </a:solidFill>
              </a:rPr>
              <a:t>“Prove” (</a:t>
            </a:r>
            <a:r>
              <a:rPr lang="en-US" sz="2700" i="1" dirty="0" err="1" smtClean="0">
                <a:solidFill>
                  <a:schemeClr val="accent2">
                    <a:lumMod val="50000"/>
                  </a:schemeClr>
                </a:solidFill>
              </a:rPr>
              <a:t>dokimazō</a:t>
            </a:r>
            <a:r>
              <a:rPr lang="en-US" sz="2700" dirty="0" smtClean="0">
                <a:solidFill>
                  <a:schemeClr val="accent2">
                    <a:lumMod val="50000"/>
                  </a:schemeClr>
                </a:solidFill>
              </a:rPr>
              <a:t>) – test, examine, prove, scrutinize (to see whether a thing is genuine or not), as metals; to recognize as genuine after examination, to approve, deem worthy</a:t>
            </a:r>
          </a:p>
          <a:p>
            <a:r>
              <a:rPr lang="en-US" sz="2700" dirty="0" smtClean="0">
                <a:solidFill>
                  <a:schemeClr val="accent2">
                    <a:lumMod val="50000"/>
                  </a:schemeClr>
                </a:solidFill>
              </a:rPr>
              <a:t>Two Levels of Purpose in “Proving” God’s Will</a:t>
            </a:r>
          </a:p>
          <a:p>
            <a:pPr lvl="1"/>
            <a:r>
              <a:rPr lang="en-US" sz="2500" dirty="0" smtClean="0">
                <a:solidFill>
                  <a:schemeClr val="accent2">
                    <a:lumMod val="50000"/>
                  </a:schemeClr>
                </a:solidFill>
              </a:rPr>
              <a:t>Testing it within Myself</a:t>
            </a:r>
          </a:p>
          <a:p>
            <a:pPr lvl="1"/>
            <a:r>
              <a:rPr lang="en-US" sz="2500" dirty="0" smtClean="0">
                <a:solidFill>
                  <a:schemeClr val="accent2">
                    <a:lumMod val="50000"/>
                  </a:schemeClr>
                </a:solidFill>
              </a:rPr>
              <a:t>Displaying it to the World</a:t>
            </a:r>
          </a:p>
        </p:txBody>
      </p:sp>
    </p:spTree>
    <p:extLst>
      <p:ext uri="{BB962C8B-B14F-4D97-AF65-F5344CB8AC3E}">
        <p14:creationId xmlns:p14="http://schemas.microsoft.com/office/powerpoint/2010/main" xmlns="" val="9974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 xmlns:thm15="http://schemas.microsoft.com/office/thememl/2012/main" name="Vertical Lexicon design template" id="{E3A5883B-E8CE-46E1-BD06-0BEE2E0AFA71}" vid="{B9CB0296-E107-40DB-82AD-8FB388C56E4D}"/>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CC2096-6844-4B95-B463-E84303707E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249</Words>
  <Application>Microsoft Office PowerPoint</Application>
  <PresentationFormat>Custom</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Vertical Lexicon design template</vt:lpstr>
      <vt:lpstr>Slide 1</vt:lpstr>
      <vt:lpstr>Changed by God’s Mercy</vt:lpstr>
      <vt:lpstr>The Mercies of God</vt:lpstr>
      <vt:lpstr>Presenting Sacrificial Service</vt:lpstr>
      <vt:lpstr>Not Conformed but Transformed</vt:lpstr>
      <vt:lpstr>Proving the Will of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2014-04-26T15:18:15Z</dcterms:created>
  <dcterms:modified xsi:type="dcterms:W3CDTF">2014-04-27T13:56:50Z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TC034606119991</vt:lpwstr>
  </property>
</Properties>
</file>