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17" r:id="rId2"/>
    <p:sldMasterId id="2147483829" r:id="rId3"/>
    <p:sldMasterId id="2147483841" r:id="rId4"/>
  </p:sldMasterIdLst>
  <p:notesMasterIdLst>
    <p:notesMasterId r:id="rId29"/>
  </p:notesMasterIdLst>
  <p:handoutMasterIdLst>
    <p:handoutMasterId r:id="rId30"/>
  </p:handoutMasterIdLst>
  <p:sldIdLst>
    <p:sldId id="271" r:id="rId5"/>
    <p:sldId id="329" r:id="rId6"/>
    <p:sldId id="330" r:id="rId7"/>
    <p:sldId id="313" r:id="rId8"/>
    <p:sldId id="317" r:id="rId9"/>
    <p:sldId id="327" r:id="rId10"/>
    <p:sldId id="328" r:id="rId11"/>
    <p:sldId id="315" r:id="rId12"/>
    <p:sldId id="331" r:id="rId13"/>
    <p:sldId id="333" r:id="rId14"/>
    <p:sldId id="314" r:id="rId15"/>
    <p:sldId id="326" r:id="rId16"/>
    <p:sldId id="322" r:id="rId17"/>
    <p:sldId id="323" r:id="rId18"/>
    <p:sldId id="324" r:id="rId19"/>
    <p:sldId id="325" r:id="rId20"/>
    <p:sldId id="319" r:id="rId21"/>
    <p:sldId id="312" r:id="rId22"/>
    <p:sldId id="334" r:id="rId23"/>
    <p:sldId id="335" r:id="rId24"/>
    <p:sldId id="318" r:id="rId25"/>
    <p:sldId id="337" r:id="rId26"/>
    <p:sldId id="336" r:id="rId27"/>
    <p:sldId id="292" r:id="rId28"/>
  </p:sldIdLst>
  <p:sldSz cx="9144000" cy="5715000" type="screen16x1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00"/>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8784" autoAdjust="0"/>
    <p:restoredTop sz="88141" autoAdjust="0"/>
  </p:normalViewPr>
  <p:slideViewPr>
    <p:cSldViewPr snapToGrid="0" showGuides="1">
      <p:cViewPr>
        <p:scale>
          <a:sx n="140" d="100"/>
          <a:sy n="140" d="100"/>
        </p:scale>
        <p:origin x="-1590" y="-72"/>
      </p:cViewPr>
      <p:guideLst>
        <p:guide orient="horz" pos="180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cs typeface="Arial" charset="0"/>
              </a:defRPr>
            </a:lvl1pPr>
          </a:lstStyle>
          <a:p>
            <a:pPr>
              <a:defRPr/>
            </a:pPr>
            <a:endParaRPr lang="en-US"/>
          </a:p>
        </p:txBody>
      </p:sp>
      <p:sp>
        <p:nvSpPr>
          <p:cNvPr id="4505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cs typeface="Arial" charset="0"/>
              </a:defRPr>
            </a:lvl1pPr>
          </a:lstStyle>
          <a:p>
            <a:pPr>
              <a:defRPr/>
            </a:pPr>
            <a:fld id="{D891805A-7D9A-471B-A50D-77C5D19BF84C}" type="datetimeFigureOut">
              <a:rPr lang="en-US"/>
              <a:pPr>
                <a:defRPr/>
              </a:pPr>
              <a:t>1/31/2015</a:t>
            </a:fld>
            <a:endParaRPr lang="en-US"/>
          </a:p>
        </p:txBody>
      </p:sp>
      <p:sp>
        <p:nvSpPr>
          <p:cNvPr id="4506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cs typeface="Arial" charset="0"/>
              </a:defRPr>
            </a:lvl1pPr>
          </a:lstStyle>
          <a:p>
            <a:pPr>
              <a:defRPr/>
            </a:pPr>
            <a:endParaRPr lang="en-US"/>
          </a:p>
        </p:txBody>
      </p:sp>
      <p:sp>
        <p:nvSpPr>
          <p:cNvPr id="4506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cs typeface="Arial" charset="0"/>
              </a:defRPr>
            </a:lvl1pPr>
          </a:lstStyle>
          <a:p>
            <a:pPr>
              <a:defRPr/>
            </a:pPr>
            <a:fld id="{6B60DEB9-4838-4661-AE91-8A201FD741CA}" type="slidenum">
              <a:rPr lang="en-US"/>
              <a:pPr>
                <a:defRPr/>
              </a:pPr>
              <a:t>‹#›</a:t>
            </a:fld>
            <a:endParaRPr lang="en-US"/>
          </a:p>
        </p:txBody>
      </p:sp>
    </p:spTree>
    <p:extLst>
      <p:ext uri="{BB962C8B-B14F-4D97-AF65-F5344CB8AC3E}">
        <p14:creationId xmlns:p14="http://schemas.microsoft.com/office/powerpoint/2010/main" val="3479956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2BE23EB0-CCC4-4958-8D42-EB9548FE724C}" type="datetimeFigureOut">
              <a:rPr lang="en-US"/>
              <a:pPr>
                <a:defRPr/>
              </a:pPr>
              <a:t>1/31/2015</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AC9A2351-9DBE-4E7A-8CE3-08734BC4FA77}" type="slidenum">
              <a:rPr lang="en-US"/>
              <a:pPr>
                <a:defRPr/>
              </a:pPr>
              <a:t>‹#›</a:t>
            </a:fld>
            <a:endParaRPr lang="en-US"/>
          </a:p>
        </p:txBody>
      </p:sp>
    </p:spTree>
    <p:extLst>
      <p:ext uri="{BB962C8B-B14F-4D97-AF65-F5344CB8AC3E}">
        <p14:creationId xmlns:p14="http://schemas.microsoft.com/office/powerpoint/2010/main" val="27943920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I.	Claiming the Land (1:1–5:15)</a:t>
            </a:r>
          </a:p>
          <a:p>
            <a:r>
              <a:rPr lang="en-US" dirty="0" smtClean="0"/>
              <a:t>II.	Conquering the Land (6:1–12:24)</a:t>
            </a:r>
          </a:p>
          <a:p>
            <a:r>
              <a:rPr lang="en-US" dirty="0" smtClean="0"/>
              <a:t>III.	Distributing the Land (13:1–21:45)</a:t>
            </a:r>
          </a:p>
          <a:p>
            <a:r>
              <a:rPr lang="en-US" dirty="0" smtClean="0"/>
              <a:t>IV.	Living in the Land (22:1–24:28)</a:t>
            </a:r>
          </a:p>
          <a:p>
            <a:r>
              <a:rPr lang="en-US" dirty="0" smtClean="0"/>
              <a:t>V.	Resting in the Land (24:29–33)</a:t>
            </a:r>
          </a:p>
          <a:p>
            <a:endParaRPr lang="en-US" dirty="0"/>
          </a:p>
        </p:txBody>
      </p:sp>
      <p:sp>
        <p:nvSpPr>
          <p:cNvPr id="4" name="Slide Number Placeholder 3"/>
          <p:cNvSpPr>
            <a:spLocks noGrp="1"/>
          </p:cNvSpPr>
          <p:nvPr>
            <p:ph type="sldNum" sz="quarter" idx="10"/>
          </p:nvPr>
        </p:nvSpPr>
        <p:spPr/>
        <p:txBody>
          <a:bodyPr/>
          <a:lstStyle/>
          <a:p>
            <a:pPr>
              <a:defRPr/>
            </a:pPr>
            <a:fld id="{27F0129A-5B77-4C8B-A518-E954B0AECF5F}"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998382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xfrm>
            <a:off x="685800" y="685800"/>
            <a:ext cx="5486400" cy="3429000"/>
          </a:xfrm>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228600" indent="-228600">
              <a:spcBef>
                <a:spcPct val="0"/>
              </a:spcBef>
            </a:pPr>
            <a:r>
              <a:rPr lang="en-US" sz="1000" b="1" dirty="0" smtClean="0"/>
              <a:t>Sea Peoples</a:t>
            </a:r>
          </a:p>
          <a:p>
            <a:pPr marL="228600" indent="-228600">
              <a:spcBef>
                <a:spcPct val="0"/>
              </a:spcBef>
              <a:buFontTx/>
              <a:buAutoNum type="arabicPeriod"/>
            </a:pPr>
            <a:r>
              <a:rPr lang="en-US" sz="1000" dirty="0" smtClean="0"/>
              <a:t>Dor was under </a:t>
            </a:r>
            <a:r>
              <a:rPr lang="en-US" sz="1000" dirty="0" err="1" smtClean="0"/>
              <a:t>Sikil</a:t>
            </a:r>
            <a:r>
              <a:rPr lang="en-US" sz="1000" dirty="0" smtClean="0"/>
              <a:t>/</a:t>
            </a:r>
            <a:r>
              <a:rPr lang="en-US" sz="1000" dirty="0" err="1" smtClean="0"/>
              <a:t>Tjeker</a:t>
            </a:r>
            <a:r>
              <a:rPr lang="en-US" sz="1000" dirty="0" smtClean="0"/>
              <a:t> control, according to Egyptian sources, from 1150 to 1050 BC. Their name may indicate a connection with the island of Sicily.</a:t>
            </a:r>
          </a:p>
          <a:p>
            <a:pPr marL="228600" indent="-228600">
              <a:spcBef>
                <a:spcPct val="0"/>
              </a:spcBef>
              <a:buFontTx/>
              <a:buAutoNum type="arabicPeriod"/>
            </a:pPr>
            <a:r>
              <a:rPr lang="en-US" sz="1000" dirty="0" smtClean="0"/>
              <a:t>The only other location that may provide evidence of the </a:t>
            </a:r>
            <a:r>
              <a:rPr lang="en-US" sz="1000" dirty="0" err="1" smtClean="0"/>
              <a:t>Sikils</a:t>
            </a:r>
            <a:r>
              <a:rPr lang="en-US" sz="1000" dirty="0" smtClean="0"/>
              <a:t> is Tel </a:t>
            </a:r>
            <a:r>
              <a:rPr lang="en-US" sz="1000" dirty="0" err="1" smtClean="0"/>
              <a:t>Zeror</a:t>
            </a:r>
            <a:r>
              <a:rPr lang="en-US" sz="1000" dirty="0" smtClean="0"/>
              <a:t>, near </a:t>
            </a:r>
            <a:r>
              <a:rPr lang="en-US" sz="1000" dirty="0" err="1" smtClean="0"/>
              <a:t>Hadera</a:t>
            </a:r>
            <a:r>
              <a:rPr lang="en-US" sz="1000" dirty="0" smtClean="0"/>
              <a:t>. Its excavator, Moshe </a:t>
            </a:r>
            <a:r>
              <a:rPr lang="en-US" sz="1000" dirty="0" err="1" smtClean="0"/>
              <a:t>Kochavi</a:t>
            </a:r>
            <a:r>
              <a:rPr lang="en-US" sz="1000" dirty="0" smtClean="0"/>
              <a:t>, ascribed the remains of that site to these people. </a:t>
            </a:r>
          </a:p>
          <a:p>
            <a:pPr marL="228600" indent="-228600">
              <a:spcBef>
                <a:spcPct val="0"/>
              </a:spcBef>
              <a:buFontTx/>
              <a:buAutoNum type="arabicPeriod"/>
            </a:pPr>
            <a:r>
              <a:rPr lang="en-US" sz="1000" dirty="0" smtClean="0"/>
              <a:t>The Canaanite and Phoenician culture was interrupted by a 150-year inhabitation of the </a:t>
            </a:r>
            <a:r>
              <a:rPr lang="en-US" sz="1000" dirty="0" err="1" smtClean="0"/>
              <a:t>Sikil</a:t>
            </a:r>
            <a:r>
              <a:rPr lang="en-US" sz="1000" dirty="0" smtClean="0"/>
              <a:t> people. The best source of information on the </a:t>
            </a:r>
            <a:r>
              <a:rPr lang="en-US" sz="1000" dirty="0" err="1" smtClean="0"/>
              <a:t>Sikil</a:t>
            </a:r>
            <a:r>
              <a:rPr lang="en-US" sz="1000" dirty="0" smtClean="0"/>
              <a:t> people is the tale of Wen-</a:t>
            </a:r>
            <a:r>
              <a:rPr lang="en-US" sz="1000" dirty="0" err="1" smtClean="0"/>
              <a:t>Amon</a:t>
            </a:r>
            <a:r>
              <a:rPr lang="en-US" sz="1000" dirty="0" smtClean="0"/>
              <a:t>, which dates to the first half of the 11th century BC (Pritchard 1969: 26).</a:t>
            </a:r>
          </a:p>
          <a:p>
            <a:pPr marL="685800" lvl="1" indent="-228600">
              <a:spcBef>
                <a:spcPct val="0"/>
              </a:spcBef>
              <a:buFontTx/>
              <a:buAutoNum type="alphaLcPeriod"/>
            </a:pPr>
            <a:r>
              <a:rPr lang="en-US" sz="1000" dirty="0" smtClean="0">
                <a:latin typeface="Times New Roman" pitchFamily="18" charset="0"/>
              </a:rPr>
              <a:t>This is the best, and virtually only, source of the history of Canaan in the 11th century. </a:t>
            </a:r>
          </a:p>
          <a:p>
            <a:pPr marL="685800" lvl="1" indent="-228600">
              <a:spcBef>
                <a:spcPct val="0"/>
              </a:spcBef>
              <a:buFontTx/>
              <a:buAutoNum type="alphaLcPeriod"/>
            </a:pPr>
            <a:r>
              <a:rPr lang="en-US" sz="1000" dirty="0" smtClean="0">
                <a:latin typeface="Times New Roman" pitchFamily="18" charset="0"/>
              </a:rPr>
              <a:t>Wen-</a:t>
            </a:r>
            <a:r>
              <a:rPr lang="en-US" sz="1000" dirty="0" err="1" smtClean="0">
                <a:latin typeface="Times New Roman" pitchFamily="18" charset="0"/>
              </a:rPr>
              <a:t>Amon</a:t>
            </a:r>
            <a:r>
              <a:rPr lang="en-US" sz="1000" dirty="0" smtClean="0">
                <a:latin typeface="Times New Roman" pitchFamily="18" charset="0"/>
              </a:rPr>
              <a:t> says of his journey: “I reached Dor, the town of the </a:t>
            </a:r>
            <a:r>
              <a:rPr lang="en-US" sz="1000" dirty="0" err="1" smtClean="0">
                <a:latin typeface="Times New Roman" pitchFamily="18" charset="0"/>
              </a:rPr>
              <a:t>Sikils</a:t>
            </a:r>
            <a:r>
              <a:rPr lang="en-US" sz="1000" dirty="0" smtClean="0">
                <a:latin typeface="Times New Roman" pitchFamily="18" charset="0"/>
              </a:rPr>
              <a:t>, and </a:t>
            </a:r>
            <a:r>
              <a:rPr lang="en-US" sz="1000" dirty="0" err="1" smtClean="0">
                <a:latin typeface="Times New Roman" pitchFamily="18" charset="0"/>
              </a:rPr>
              <a:t>Beder</a:t>
            </a:r>
            <a:r>
              <a:rPr lang="en-US" sz="1000" dirty="0" smtClean="0">
                <a:latin typeface="Times New Roman" pitchFamily="18" charset="0"/>
              </a:rPr>
              <a:t> its prince brought me bread, wine and meat.”</a:t>
            </a:r>
          </a:p>
          <a:p>
            <a:pPr marL="685800" lvl="1" indent="-228600">
              <a:spcBef>
                <a:spcPct val="0"/>
              </a:spcBef>
              <a:buFontTx/>
              <a:buAutoNum type="alphaLcPeriod"/>
            </a:pPr>
            <a:r>
              <a:rPr lang="en-US" sz="1000" dirty="0" smtClean="0">
                <a:latin typeface="Times New Roman" pitchFamily="18" charset="0"/>
              </a:rPr>
              <a:t>While docked in the port at Dor, a member of Wen-</a:t>
            </a:r>
            <a:r>
              <a:rPr lang="en-US" sz="1000" dirty="0" err="1" smtClean="0">
                <a:latin typeface="Times New Roman" pitchFamily="18" charset="0"/>
              </a:rPr>
              <a:t>Amon’s</a:t>
            </a:r>
            <a:r>
              <a:rPr lang="en-US" sz="1000" dirty="0" smtClean="0">
                <a:latin typeface="Times New Roman" pitchFamily="18" charset="0"/>
              </a:rPr>
              <a:t> crew stole his money and left him penniless. Wen-</a:t>
            </a:r>
            <a:r>
              <a:rPr lang="en-US" sz="1000" dirty="0" err="1" smtClean="0">
                <a:latin typeface="Times New Roman" pitchFamily="18" charset="0"/>
              </a:rPr>
              <a:t>Amon</a:t>
            </a:r>
            <a:r>
              <a:rPr lang="en-US" sz="1000" dirty="0" smtClean="0">
                <a:latin typeface="Times New Roman" pitchFamily="18" charset="0"/>
              </a:rPr>
              <a:t> asked the ruler, </a:t>
            </a:r>
            <a:r>
              <a:rPr lang="en-US" sz="1000" dirty="0" err="1" smtClean="0">
                <a:latin typeface="Times New Roman" pitchFamily="18" charset="0"/>
              </a:rPr>
              <a:t>Beder</a:t>
            </a:r>
            <a:r>
              <a:rPr lang="en-US" sz="1000" dirty="0" smtClean="0">
                <a:latin typeface="Times New Roman" pitchFamily="18" charset="0"/>
              </a:rPr>
              <a:t>, to capture the thief. But </a:t>
            </a:r>
            <a:r>
              <a:rPr lang="en-US" sz="1000" dirty="0" err="1" smtClean="0">
                <a:latin typeface="Times New Roman" pitchFamily="18" charset="0"/>
              </a:rPr>
              <a:t>Beder</a:t>
            </a:r>
            <a:r>
              <a:rPr lang="en-US" sz="1000" dirty="0" smtClean="0">
                <a:latin typeface="Times New Roman" pitchFamily="18" charset="0"/>
              </a:rPr>
              <a:t> said that since he was a member of Wen-</a:t>
            </a:r>
            <a:r>
              <a:rPr lang="en-US" sz="1000" dirty="0" err="1" smtClean="0">
                <a:latin typeface="Times New Roman" pitchFamily="18" charset="0"/>
              </a:rPr>
              <a:t>Amon’s</a:t>
            </a:r>
            <a:r>
              <a:rPr lang="en-US" sz="1000" dirty="0" smtClean="0">
                <a:latin typeface="Times New Roman" pitchFamily="18" charset="0"/>
              </a:rPr>
              <a:t> own crew, he could not help him. </a:t>
            </a:r>
            <a:r>
              <a:rPr lang="en-US" sz="1000" dirty="0" err="1" smtClean="0">
                <a:latin typeface="Times New Roman" pitchFamily="18" charset="0"/>
              </a:rPr>
              <a:t>Beder</a:t>
            </a:r>
            <a:r>
              <a:rPr lang="en-US" sz="1000" dirty="0" smtClean="0">
                <a:latin typeface="Times New Roman" pitchFamily="18" charset="0"/>
              </a:rPr>
              <a:t> said that he would look for the thief, but not as if it had been one of his own men. If it had been one of </a:t>
            </a:r>
            <a:r>
              <a:rPr lang="en-US" sz="1000" dirty="0" err="1" smtClean="0">
                <a:latin typeface="Times New Roman" pitchFamily="18" charset="0"/>
              </a:rPr>
              <a:t>Beder’s</a:t>
            </a:r>
            <a:r>
              <a:rPr lang="en-US" sz="1000" dirty="0" smtClean="0">
                <a:latin typeface="Times New Roman" pitchFamily="18" charset="0"/>
              </a:rPr>
              <a:t> men, he said he would have repaid the loss himself.</a:t>
            </a:r>
          </a:p>
          <a:p>
            <a:pPr marL="685800" lvl="1" indent="-228600">
              <a:spcBef>
                <a:spcPct val="0"/>
              </a:spcBef>
              <a:buFontTx/>
              <a:buAutoNum type="alphaLcPeriod"/>
            </a:pPr>
            <a:r>
              <a:rPr lang="en-US" sz="1000" dirty="0" smtClean="0">
                <a:latin typeface="Times New Roman" pitchFamily="18" charset="0"/>
              </a:rPr>
              <a:t>Later, Wen-</a:t>
            </a:r>
            <a:r>
              <a:rPr lang="en-US" sz="1000" dirty="0" err="1" smtClean="0">
                <a:latin typeface="Times New Roman" pitchFamily="18" charset="0"/>
              </a:rPr>
              <a:t>Amon</a:t>
            </a:r>
            <a:r>
              <a:rPr lang="en-US" sz="1000" dirty="0" smtClean="0">
                <a:latin typeface="Times New Roman" pitchFamily="18" charset="0"/>
              </a:rPr>
              <a:t> realized that </a:t>
            </a:r>
            <a:r>
              <a:rPr lang="en-US" sz="1000" dirty="0" err="1" smtClean="0">
                <a:latin typeface="Times New Roman" pitchFamily="18" charset="0"/>
              </a:rPr>
              <a:t>Beder’s</a:t>
            </a:r>
            <a:r>
              <a:rPr lang="en-US" sz="1000" dirty="0" smtClean="0">
                <a:latin typeface="Times New Roman" pitchFamily="18" charset="0"/>
              </a:rPr>
              <a:t> men had begun to chase him and so fled to Cypress. At this point, the text breaks off.</a:t>
            </a:r>
          </a:p>
          <a:p>
            <a:pPr marL="228600" indent="-228600">
              <a:spcBef>
                <a:spcPct val="0"/>
              </a:spcBef>
              <a:buFontTx/>
              <a:buAutoNum type="arabicPeriod"/>
            </a:pPr>
            <a:r>
              <a:rPr lang="en-US" sz="1000" dirty="0" smtClean="0"/>
              <a:t>An Ugaritic text of the 12th century mentions the </a:t>
            </a:r>
            <a:r>
              <a:rPr lang="en-US" sz="1000" dirty="0" err="1" smtClean="0"/>
              <a:t>Sikils</a:t>
            </a:r>
            <a:r>
              <a:rPr lang="en-US" sz="1000" dirty="0" smtClean="0"/>
              <a:t> as pirates who lived on their ships. </a:t>
            </a:r>
          </a:p>
          <a:p>
            <a:pPr marL="228600" indent="-228600">
              <a:spcBef>
                <a:spcPct val="0"/>
              </a:spcBef>
              <a:buFontTx/>
              <a:buAutoNum type="arabicPeriod"/>
            </a:pPr>
            <a:r>
              <a:rPr lang="en-US" sz="1000" dirty="0" smtClean="0"/>
              <a:t>The Onomasticon of </a:t>
            </a:r>
            <a:r>
              <a:rPr lang="en-US" sz="1000" dirty="0" err="1" smtClean="0"/>
              <a:t>Amenope</a:t>
            </a:r>
            <a:r>
              <a:rPr lang="en-US" sz="1000" dirty="0" smtClean="0"/>
              <a:t>, which dates to about 1100 BC, has a list of names including the </a:t>
            </a:r>
            <a:r>
              <a:rPr lang="en-US" sz="1000" dirty="0" err="1" smtClean="0"/>
              <a:t>Sikils</a:t>
            </a:r>
            <a:r>
              <a:rPr lang="en-US" sz="1000" dirty="0" smtClean="0"/>
              <a:t> in Asher. Asher is the Israelite tribe that lived on the northern coast. </a:t>
            </a:r>
          </a:p>
          <a:p>
            <a:pPr marL="228600" indent="-228600">
              <a:spcBef>
                <a:spcPct val="0"/>
              </a:spcBef>
              <a:buFontTx/>
              <a:buAutoNum type="arabicPeriod"/>
            </a:pPr>
            <a:r>
              <a:rPr lang="en-US" sz="1000" dirty="0" smtClean="0"/>
              <a:t>The </a:t>
            </a:r>
            <a:r>
              <a:rPr lang="en-US" sz="1000" dirty="0" err="1" smtClean="0"/>
              <a:t>Sikils</a:t>
            </a:r>
            <a:r>
              <a:rPr lang="en-US" sz="1000" dirty="0" smtClean="0"/>
              <a:t> lived on the northern Sharon Plain and the </a:t>
            </a:r>
            <a:r>
              <a:rPr lang="en-US" sz="1000" dirty="0" err="1" smtClean="0"/>
              <a:t>Sherden</a:t>
            </a:r>
            <a:r>
              <a:rPr lang="en-US" sz="1000" dirty="0" smtClean="0"/>
              <a:t> lived still farther to the north in the Acco Plain.</a:t>
            </a:r>
          </a:p>
          <a:p>
            <a:pPr marL="228600" indent="-228600">
              <a:spcBef>
                <a:spcPct val="0"/>
              </a:spcBef>
              <a:buFontTx/>
              <a:buAutoNum type="arabicPeriod"/>
            </a:pPr>
            <a:r>
              <a:rPr lang="en-US" sz="1000" dirty="0" smtClean="0"/>
              <a:t>The strongest fortification in Canaan from the 12th century was found at Dor.</a:t>
            </a:r>
          </a:p>
          <a:p>
            <a:pPr marL="228600" indent="-228600">
              <a:spcBef>
                <a:spcPct val="0"/>
              </a:spcBef>
              <a:buFontTx/>
              <a:buAutoNum type="arabicPeriod"/>
            </a:pPr>
            <a:r>
              <a:rPr lang="en-US" sz="1000" dirty="0" smtClean="0"/>
              <a:t>Stern acknowledges that a distinction cannot yet be made between the material culture of the Philistines and that of the </a:t>
            </a:r>
            <a:r>
              <a:rPr lang="en-US" sz="1000" dirty="0" err="1" smtClean="0"/>
              <a:t>Sikils</a:t>
            </a:r>
            <a:r>
              <a:rPr lang="en-US" sz="1000" dirty="0" smtClean="0"/>
              <a:t>.</a:t>
            </a:r>
          </a:p>
          <a:p>
            <a:pPr marL="228600" indent="-228600">
              <a:spcBef>
                <a:spcPct val="0"/>
              </a:spcBef>
            </a:pPr>
            <a:endParaRPr lang="en-US" sz="1000" dirty="0" smtClean="0"/>
          </a:p>
          <a:p>
            <a:pPr marL="228600" indent="-228600">
              <a:spcBef>
                <a:spcPct val="0"/>
              </a:spcBef>
            </a:pPr>
            <a:r>
              <a:rPr lang="en-US" sz="1000" dirty="0" smtClean="0"/>
              <a:t>tbs93139708</a:t>
            </a:r>
          </a:p>
        </p:txBody>
      </p:sp>
      <p:sp>
        <p:nvSpPr>
          <p:cNvPr id="25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31B31B7-5146-46DE-B2F3-E1125E01D709}" type="slidenum">
              <a:rPr lang="en-US">
                <a:solidFill>
                  <a:prstClr val="black"/>
                </a:solidFill>
              </a:rPr>
              <a:pPr/>
              <a:t>9</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6942165-4EA2-4209-8E8F-0C5A633AC329}" type="slidenum">
              <a:rPr lang="en-US" altLang="en-US" smtClean="0"/>
              <a:pPr eaLnBrk="1" hangingPunct="1"/>
              <a:t>15</a:t>
            </a:fld>
            <a:endParaRPr lang="en-US" altLang="en-US" smtClean="0"/>
          </a:p>
        </p:txBody>
      </p:sp>
      <p:sp>
        <p:nvSpPr>
          <p:cNvPr id="24579"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altLang="en-US" b="1" smtClean="0"/>
              <a:t>Hazor: Introduction</a:t>
            </a:r>
            <a:endParaRPr lang="en-US" altLang="en-US" smtClean="0"/>
          </a:p>
          <a:p>
            <a:pPr>
              <a:lnSpc>
                <a:spcPct val="90000"/>
              </a:lnSpc>
            </a:pPr>
            <a:r>
              <a:rPr lang="en-US" altLang="en-US" smtClean="0"/>
              <a:t>Known in Joshua's day as "the head of all those kingdoms," the 200-acre tell of Hazor is today the largest one in Israel.  At its height, in the Canaanite period, the city encompassed the entire tell, both the lower section and the upper.  Later, when it was inhabited by Israelites, the fortified city included only the Upper City.  Anyone who passed through the main valley had to pass by Hazor.  This was the route of the main International Highway (sometimes known as the “Via Maris”).  </a:t>
            </a:r>
          </a:p>
          <a:p>
            <a:pPr>
              <a:lnSpc>
                <a:spcPct val="90000"/>
              </a:lnSpc>
            </a:pPr>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smtClean="0"/>
              <a:t>, the Canaanite Palace, has provided additional evidence relating to the destruction of the city. Statues found in the rubble were seemingly intentionally decapitated and disfigured. Who where the most likely candidates for such actions? Would it have been the Egyptians who campaigned in the region under Seti I around 1300 BC? Or perhaps Ramses II, who traveled through the region enroute to battle the Hittites at Kadesh in 1275 BC? The evidence points instead to the Israelites, in Ben-Tor’s view (Ben-Tor 1997:123; Rabinovich and Silberman 1998:53).</a:t>
            </a:r>
          </a:p>
          <a:p>
            <a:endParaRPr lang="en-US" altLang="en-US" sz="1000" smtClean="0"/>
          </a:p>
          <a:p>
            <a:r>
              <a:rPr lang="en-US" altLang="en-US" sz="1000" smtClean="0"/>
              <a:t>Nonetheless, Ben-Tor now believes that the destruction could very well date earlier, as early as the late 14th century. He says, “If it were somewhat earlier it could still be Israelite, but the earlier you go the less the chances of that” (Rabinovich 1998:53). The earlier dating of this destruction creates a problem for “late-daters,” but not if the Israelites had been in the land for some time, as held by early-date proponents. Is this evidence of the burning of Hazor by Joshua, or could Deborah and Barak have been responsible during the period of the Judges? The latter would accord better with Biblical data.</a:t>
            </a:r>
          </a:p>
          <a:p>
            <a:r>
              <a:rPr lang="en-US" altLang="en-US" sz="1000" smtClean="0"/>
              <a:t>There is also, however, evidence of an earlier destruction. In Area A, just north of the Canaanite palace, a “royal temple” was excavated in the 1968 season. It is of the </a:t>
            </a:r>
            <a:r>
              <a:rPr lang="en-US" altLang="en-US" sz="1000" i="1" smtClean="0"/>
              <a:t>migdol</a:t>
            </a:r>
            <a:r>
              <a:rPr lang="en-US" altLang="en-US" sz="1000" smtClean="0"/>
              <a:t> fortress type and is paralleled by buildings at Megiddo VII and Shechem. The structure was destroyed “at some time in the Late Bronze I” and never again restored (Yadin 1972:103; Ben-Tor 1993:604). Additionally, in Area M, the plateau area that joins the lower city to the upper city, a “huge pit,” whose function is unknown, revealed another Late Bronze destruction. In the excavator’s view, “it is so far the only clear indication of an earlier destruction, still in the Late Bronze Age, pre-dating the final destruction of the city” in ca. 1300 BC (Ben-Tor 2000:248–49). The excavator attributes this destruction to Thutmose III (ca. 1483 BC). Could the earlier destruction be assigned to Joshua and the later one to Deborah and Barak? It would seem like a tenable solution.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10.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7"/>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E042F1-288B-4816-BF23-3FBCE0B80F55}" type="slidenum">
              <a:rPr lang="en-US"/>
              <a:pPr>
                <a:defRPr/>
              </a:pPr>
              <a:t>‹#›</a:t>
            </a:fld>
            <a:endParaRPr lang="en-US"/>
          </a:p>
        </p:txBody>
      </p:sp>
    </p:spTree>
    <p:extLst>
      <p:ext uri="{BB962C8B-B14F-4D97-AF65-F5344CB8AC3E}">
        <p14:creationId xmlns:p14="http://schemas.microsoft.com/office/powerpoint/2010/main" val="2001428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7"/>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7"/>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B3B45C-899C-4733-8D41-87A7C4EA5C4F}" type="slidenum">
              <a:rPr lang="en-US"/>
              <a:pPr>
                <a:defRPr/>
              </a:pPr>
              <a:t>‹#›</a:t>
            </a:fld>
            <a:endParaRPr lang="en-US"/>
          </a:p>
        </p:txBody>
      </p:sp>
    </p:spTree>
    <p:extLst>
      <p:ext uri="{BB962C8B-B14F-4D97-AF65-F5344CB8AC3E}">
        <p14:creationId xmlns:p14="http://schemas.microsoft.com/office/powerpoint/2010/main" val="272953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FAB7CBC-61A1-4DD1-B359-D08B4EA60F1C}" type="slidenum">
              <a:rPr lang="en-US"/>
              <a:pPr>
                <a:defRPr/>
              </a:pPr>
              <a:t>‹#›</a:t>
            </a:fld>
            <a:endParaRPr lang="en-US"/>
          </a:p>
        </p:txBody>
      </p:sp>
    </p:spTree>
    <p:extLst>
      <p:ext uri="{BB962C8B-B14F-4D97-AF65-F5344CB8AC3E}">
        <p14:creationId xmlns:p14="http://schemas.microsoft.com/office/powerpoint/2010/main" val="3359806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761"/>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9201EC-7E4D-46D1-B436-B31894AD8C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78104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97" y="5217592"/>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userDrawn="1"/>
        </p:nvSpPr>
        <p:spPr>
          <a:xfrm>
            <a:off x="6572270" y="5217592"/>
            <a:ext cx="1925639"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5342"/>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501" y="5212294"/>
            <a:ext cx="4275139"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60" y="5224603"/>
            <a:ext cx="614363"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65"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82" y="5212294"/>
            <a:ext cx="704851"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4105" y="5218919"/>
            <a:ext cx="5645151"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userDrawn="1"/>
        </p:nvSpPr>
        <p:spPr>
          <a:xfrm>
            <a:off x="0" y="521230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Slide Number Placeholder 5"/>
          <p:cNvSpPr txBox="1">
            <a:spLocks/>
          </p:cNvSpPr>
          <p:nvPr userDrawn="1"/>
        </p:nvSpPr>
        <p:spPr>
          <a:xfrm>
            <a:off x="7823226" y="5282811"/>
            <a:ext cx="590551" cy="304271"/>
          </a:xfrm>
          <a:prstGeom prst="rect">
            <a:avLst/>
          </a:prstGeom>
        </p:spPr>
        <p:txBody>
          <a:bodyPr anchor="ctr"/>
          <a:lstStyle>
            <a:lvl1pPr>
              <a:defRPr sz="1400"/>
            </a:lvl1pPr>
          </a:lstStyle>
          <a:p>
            <a:pPr algn="r" fontAlgn="auto">
              <a:spcBef>
                <a:spcPts val="0"/>
              </a:spcBef>
              <a:spcAft>
                <a:spcPts val="0"/>
              </a:spcAft>
              <a:defRPr/>
            </a:pPr>
            <a:fld id="{D9F9EFE3-E89E-4351-9644-4DDA4DBE1817}"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0" y="115104"/>
            <a:ext cx="1263651"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FBA341D0-C62B-4FE7-A383-2B67DAB1FD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8840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78A4A9-68C3-4ECD-9A46-5B1BE6F25F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762538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9B6EC9-4610-444B-9C21-971585B21B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9753434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279264"/>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279264"/>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7145792-13C6-4214-9CFD-E8790E0E66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226948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 y="115104"/>
            <a:ext cx="1263651"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30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19" name="Slide Number Placeholder 5"/>
          <p:cNvSpPr txBox="1">
            <a:spLocks/>
          </p:cNvSpPr>
          <p:nvPr userDrawn="1"/>
        </p:nvSpPr>
        <p:spPr>
          <a:xfrm>
            <a:off x="6678613" y="5253708"/>
            <a:ext cx="2133600" cy="304271"/>
          </a:xfrm>
          <a:prstGeom prst="rect">
            <a:avLst/>
          </a:prstGeom>
        </p:spPr>
        <p:txBody>
          <a:bodyPr anchor="ctr"/>
          <a:lstStyle>
            <a:lvl1pPr>
              <a:defRPr/>
            </a:lvl1pPr>
          </a:lstStyle>
          <a:p>
            <a:pPr algn="r" fontAlgn="auto">
              <a:spcBef>
                <a:spcPts val="0"/>
              </a:spcBef>
              <a:spcAft>
                <a:spcPts val="0"/>
              </a:spcAft>
              <a:defRPr/>
            </a:pPr>
            <a:endParaRPr lang="en-US" sz="1200" dirty="0">
              <a:solidFill>
                <a:prstClr val="black">
                  <a:tint val="75000"/>
                </a:prstClr>
              </a:solidFill>
              <a:latin typeface="Calibri"/>
              <a:cs typeface="Arial" pitchFamily="34" charset="0"/>
            </a:endParaRPr>
          </a:p>
        </p:txBody>
      </p:sp>
      <p:sp>
        <p:nvSpPr>
          <p:cNvPr id="20" name="Slide Number Placeholder 5"/>
          <p:cNvSpPr txBox="1">
            <a:spLocks/>
          </p:cNvSpPr>
          <p:nvPr userDrawn="1"/>
        </p:nvSpPr>
        <p:spPr>
          <a:xfrm>
            <a:off x="7823226" y="5262968"/>
            <a:ext cx="590551" cy="304271"/>
          </a:xfrm>
          <a:prstGeom prst="rect">
            <a:avLst/>
          </a:prstGeom>
        </p:spPr>
        <p:txBody>
          <a:bodyPr anchor="ctr"/>
          <a:lstStyle>
            <a:lvl1pPr>
              <a:defRPr sz="1400"/>
            </a:lvl1pPr>
          </a:lstStyle>
          <a:p>
            <a:pPr algn="r" fontAlgn="auto">
              <a:spcBef>
                <a:spcPts val="0"/>
              </a:spcBef>
              <a:spcAft>
                <a:spcPts val="0"/>
              </a:spcAft>
              <a:defRPr/>
            </a:pPr>
            <a:fld id="{C9612E56-A7DF-4C04-90A6-7EA6016D6F4B}"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Tree>
    <p:extLst>
      <p:ext uri="{BB962C8B-B14F-4D97-AF65-F5344CB8AC3E}">
        <p14:creationId xmlns:p14="http://schemas.microsoft.com/office/powerpoint/2010/main" val="22664005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0" y="115104"/>
            <a:ext cx="1263651"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26" y="5262968"/>
            <a:ext cx="590551" cy="304271"/>
          </a:xfrm>
        </p:spPr>
        <p:txBody>
          <a:bodyPr/>
          <a:lstStyle>
            <a:lvl1pPr>
              <a:defRPr sz="1400"/>
            </a:lvl1pPr>
          </a:lstStyle>
          <a:p>
            <a:pPr>
              <a:defRPr/>
            </a:pPr>
            <a:fld id="{F32A9994-7DC2-4FAB-ACCB-6EE1BE7A908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054063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27544"/>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9" y="227542"/>
            <a:ext cx="5111751"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42"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F36B9-688C-4B2A-9A87-05FB730477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8108521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68"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4940"/>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201"/>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793"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Slide Number Placeholder 5"/>
          <p:cNvSpPr txBox="1">
            <a:spLocks/>
          </p:cNvSpPr>
          <p:nvPr userDrawn="1"/>
        </p:nvSpPr>
        <p:spPr>
          <a:xfrm>
            <a:off x="7823200" y="5282409"/>
            <a:ext cx="590550" cy="304271"/>
          </a:xfrm>
          <a:prstGeom prst="rect">
            <a:avLst/>
          </a:prstGeom>
        </p:spPr>
        <p:txBody>
          <a:bodyPr anchor="ctr"/>
          <a:lstStyle>
            <a:lvl1pPr>
              <a:defRPr sz="1400"/>
            </a:lvl1pPr>
          </a:lstStyle>
          <a:p>
            <a:pPr algn="r" fontAlgn="auto">
              <a:spcBef>
                <a:spcPts val="0"/>
              </a:spcBef>
              <a:spcAft>
                <a:spcPts val="0"/>
              </a:spcAft>
              <a:defRPr/>
            </a:pPr>
            <a:fld id="{F64E32D8-6841-413D-8064-6E3A5B882884}" type="slidenum">
              <a:rPr lang="en-US" smtClean="0">
                <a:solidFill>
                  <a:schemeClr val="tx1">
                    <a:tint val="75000"/>
                  </a:schemeClr>
                </a:solidFill>
                <a:latin typeface="+mn-lt"/>
                <a:cs typeface="+mn-cs"/>
              </a:rPr>
              <a:pPr algn="r" fontAlgn="auto">
                <a:spcBef>
                  <a:spcPts val="0"/>
                </a:spcBef>
                <a:spcAft>
                  <a:spcPts val="0"/>
                </a:spcAft>
                <a:defRPr/>
              </a:pPr>
              <a:t>‹#›</a:t>
            </a:fld>
            <a:endParaRPr lang="en-US" dirty="0">
              <a:solidFill>
                <a:schemeClr val="tx1">
                  <a:tint val="75000"/>
                </a:schemeClr>
              </a:solidFill>
              <a:latin typeface="+mn-lt"/>
              <a:cs typeface="+mn-cs"/>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5CD441B9-CC9C-4552-B796-66ACB8F11573}" type="slidenum">
              <a:rPr lang="en-US"/>
              <a:pPr>
                <a:defRPr/>
              </a:pPr>
              <a:t>‹#›</a:t>
            </a:fld>
            <a:endParaRPr lang="en-US"/>
          </a:p>
        </p:txBody>
      </p:sp>
    </p:spTree>
    <p:extLst>
      <p:ext uri="{BB962C8B-B14F-4D97-AF65-F5344CB8AC3E}">
        <p14:creationId xmlns:p14="http://schemas.microsoft.com/office/powerpoint/2010/main" val="4471966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ED16762-D85D-406C-8C86-AD61C13255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2538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3C86C7-00BD-4509-87BD-B3035472B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33877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251"/>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9251"/>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BEF4F0-1759-4B25-BED7-AA4E0B866DC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1947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7CD93A6-8179-4946-8481-9EA726FB6BD1}" type="datetimeFigureOut">
              <a:rPr lang="en-US">
                <a:solidFill>
                  <a:prstClr val="black">
                    <a:tint val="75000"/>
                  </a:prstClr>
                </a:solidFill>
              </a:rPr>
              <a:pPr>
                <a:defRPr/>
              </a:pPr>
              <a:t>1/31/2015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0F78CC3-16B3-481D-8102-8647754A584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4342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FA36DF6-1162-41B2-837C-D3BCE134EE4E}" type="datetimeFigureOut">
              <a:rPr lang="en-US">
                <a:solidFill>
                  <a:prstClr val="black">
                    <a:tint val="75000"/>
                  </a:prstClr>
                </a:solidFill>
              </a:rPr>
              <a:pPr>
                <a:defRPr/>
              </a:pPr>
              <a:t>1/31/2015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B16CE9-B004-411D-8945-0C309492D23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69387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50F9473-CBA6-4FEF-B8C0-67C167B52259}" type="datetimeFigureOut">
              <a:rPr lang="en-US">
                <a:solidFill>
                  <a:prstClr val="black">
                    <a:tint val="75000"/>
                  </a:prstClr>
                </a:solidFill>
              </a:rPr>
              <a:pPr>
                <a:defRPr/>
              </a:pPr>
              <a:t>1/31/2015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EFF9957-ABE1-4EE5-A14C-4AA1110DB77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90201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0EAF98B-E96D-4350-A7BD-D794E22B7004}" type="datetimeFigureOut">
              <a:rPr lang="en-US">
                <a:solidFill>
                  <a:prstClr val="black">
                    <a:tint val="75000"/>
                  </a:prstClr>
                </a:solidFill>
              </a:rPr>
              <a:pPr>
                <a:defRPr/>
              </a:pPr>
              <a:t>1/31/2015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2D8BA9A-D1A6-4ABB-B9C3-1BD9EB2549F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09186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D2FE7A4-2B64-4870-9EC5-7A6E6C45B45F}" type="datetimeFigureOut">
              <a:rPr lang="en-US">
                <a:solidFill>
                  <a:prstClr val="black">
                    <a:tint val="75000"/>
                  </a:prstClr>
                </a:solidFill>
              </a:rPr>
              <a:pPr>
                <a:defRPr/>
              </a:pPr>
              <a:t>1/31/2015</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F0DC044-9FC3-494C-982A-1DAEE5E7943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81324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B90E893-9F22-4D20-A686-53D3C3F83D53}" type="datetimeFigureOut">
              <a:rPr lang="en-US">
                <a:solidFill>
                  <a:prstClr val="black">
                    <a:tint val="75000"/>
                  </a:prstClr>
                </a:solidFill>
              </a:rPr>
              <a:pPr>
                <a:defRPr/>
              </a:pPr>
              <a:t>1/31/2015</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575434E-CD54-479D-90A7-F251DEFC709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579724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7D9DD89-D694-44B1-A81C-8CBC54FB71A5}" type="datetimeFigureOut">
              <a:rPr lang="en-US">
                <a:solidFill>
                  <a:prstClr val="black">
                    <a:tint val="75000"/>
                  </a:prstClr>
                </a:solidFill>
              </a:rPr>
              <a:pPr>
                <a:defRPr/>
              </a:pPr>
              <a:t>1/31/2015</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163A12-AEA1-49E5-A65D-897C89B0CC9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18719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42D351-AFE7-4BC3-B0BF-DF35E9FC8DED}" type="slidenum">
              <a:rPr lang="en-US"/>
              <a:pPr>
                <a:defRPr/>
              </a:pPr>
              <a:t>‹#›</a:t>
            </a:fld>
            <a:endParaRPr lang="en-US"/>
          </a:p>
        </p:txBody>
      </p:sp>
    </p:spTree>
    <p:extLst>
      <p:ext uri="{BB962C8B-B14F-4D97-AF65-F5344CB8AC3E}">
        <p14:creationId xmlns:p14="http://schemas.microsoft.com/office/powerpoint/2010/main" val="41914016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61FA038-131E-4952-A4D0-98056E658FD6}" type="datetimeFigureOut">
              <a:rPr lang="en-US">
                <a:solidFill>
                  <a:prstClr val="black">
                    <a:tint val="75000"/>
                  </a:prstClr>
                </a:solidFill>
              </a:rPr>
              <a:pPr>
                <a:defRPr/>
              </a:pPr>
              <a:t>1/31/2015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41C60CB-3C44-43C6-A782-DCC03284C5F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685478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EC7F246-09B2-4277-B9BE-34669F5DB602}" type="datetimeFigureOut">
              <a:rPr lang="en-US">
                <a:solidFill>
                  <a:prstClr val="black">
                    <a:tint val="75000"/>
                  </a:prstClr>
                </a:solidFill>
              </a:rPr>
              <a:pPr>
                <a:defRPr/>
              </a:pPr>
              <a:t>1/31/2015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69AAB25-EED6-4432-8ABF-7A432E17329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264955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15394F5-828D-4099-9BC3-E2ED45B93DB2}" type="datetimeFigureOut">
              <a:rPr lang="en-US">
                <a:solidFill>
                  <a:prstClr val="black">
                    <a:tint val="75000"/>
                  </a:prstClr>
                </a:solidFill>
              </a:rPr>
              <a:pPr>
                <a:defRPr/>
              </a:pPr>
              <a:t>1/31/2015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8A807CA-1624-4BE5-A535-5421463C0E6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666142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B6D2583-281E-4A16-9B4D-248411F2EEB0}" type="datetimeFigureOut">
              <a:rPr lang="en-US">
                <a:solidFill>
                  <a:prstClr val="black">
                    <a:tint val="75000"/>
                  </a:prstClr>
                </a:solidFill>
              </a:rPr>
              <a:pPr>
                <a:defRPr/>
              </a:pPr>
              <a:t>1/31/2015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082CA9C-48E2-41EC-8996-16CF17712F2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74945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9515C81-1530-42AB-AA52-F9ACA33951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822978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64"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4938"/>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2"/>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199"/>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789"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2"/>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7"/>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Slide Number Placeholder 5"/>
          <p:cNvSpPr txBox="1">
            <a:spLocks/>
          </p:cNvSpPr>
          <p:nvPr userDrawn="1"/>
        </p:nvSpPr>
        <p:spPr>
          <a:xfrm>
            <a:off x="7823200" y="5282407"/>
            <a:ext cx="590550" cy="304271"/>
          </a:xfrm>
          <a:prstGeom prst="rect">
            <a:avLst/>
          </a:prstGeom>
        </p:spPr>
        <p:txBody>
          <a:bodyPr anchor="ctr"/>
          <a:lstStyle>
            <a:lvl1pPr>
              <a:defRPr sz="1400"/>
            </a:lvl1pPr>
          </a:lstStyle>
          <a:p>
            <a:pPr algn="r" fontAlgn="auto">
              <a:spcBef>
                <a:spcPts val="0"/>
              </a:spcBef>
              <a:spcAft>
                <a:spcPts val="0"/>
              </a:spcAft>
              <a:defRPr/>
            </a:pPr>
            <a:fld id="{357AB434-CDE5-474F-9B0C-60B2E8363CD5}"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663777CD-9ECF-4DA4-90B5-FF38AF33F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59649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F54794-EC1D-41D8-9D23-6B74356DB22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571408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8F3012-EAF4-424F-8F1C-3B7FCBF88D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117227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5678501-3D9D-4553-BF79-A34C78669D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586583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563"/>
            <a:ext cx="590550" cy="304271"/>
          </a:xfrm>
        </p:spPr>
        <p:txBody>
          <a:bodyPr/>
          <a:lstStyle>
            <a:lvl1pPr>
              <a:defRPr sz="1400"/>
            </a:lvl1pPr>
          </a:lstStyle>
          <a:p>
            <a:pPr>
              <a:defRPr/>
            </a:pPr>
            <a:fld id="{7072129D-2F9E-4BEF-9ABF-3633982CE6C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91384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DBC3C5-BE67-4BAC-89CF-219A4E8F945E}" type="slidenum">
              <a:rPr lang="en-US"/>
              <a:pPr>
                <a:defRPr/>
              </a:pPr>
              <a:t>‹#›</a:t>
            </a:fld>
            <a:endParaRPr lang="en-US"/>
          </a:p>
        </p:txBody>
      </p:sp>
    </p:spTree>
    <p:extLst>
      <p:ext uri="{BB962C8B-B14F-4D97-AF65-F5344CB8AC3E}">
        <p14:creationId xmlns:p14="http://schemas.microsoft.com/office/powerpoint/2010/main" val="394090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1072707-3899-4E0C-B3C4-06C2EBBFFE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805401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0DAB79-570B-4C01-BEEC-50C4276762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21561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3E1661-9810-43F2-8893-3F34FD9B16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820428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CF2D66-769F-4CDC-BC0F-B3B23CD3C8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525114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81237FB-3931-4082-8C58-4624FCADBE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7033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08D4779-4A8E-48FE-9DFA-AC2CE9824129}" type="slidenum">
              <a:rPr lang="en-US"/>
              <a:pPr>
                <a:defRPr/>
              </a:pPr>
              <a:t>‹#›</a:t>
            </a:fld>
            <a:endParaRPr lang="en-US"/>
          </a:p>
        </p:txBody>
      </p:sp>
    </p:spTree>
    <p:extLst>
      <p:ext uri="{BB962C8B-B14F-4D97-AF65-F5344CB8AC3E}">
        <p14:creationId xmlns:p14="http://schemas.microsoft.com/office/powerpoint/2010/main" val="393906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565"/>
            <a:ext cx="590550" cy="304271"/>
          </a:xfrm>
        </p:spPr>
        <p:txBody>
          <a:bodyPr/>
          <a:lstStyle>
            <a:lvl1pPr>
              <a:defRPr sz="1400"/>
            </a:lvl1pPr>
          </a:lstStyle>
          <a:p>
            <a:pPr>
              <a:defRPr/>
            </a:pPr>
            <a:fld id="{33101C83-8666-4419-82DE-A36CBBAD07ED}" type="slidenum">
              <a:rPr lang="en-US"/>
              <a:pPr>
                <a:defRPr/>
              </a:pPr>
              <a:t>‹#›</a:t>
            </a:fld>
            <a:endParaRPr lang="en-US" dirty="0"/>
          </a:p>
        </p:txBody>
      </p:sp>
    </p:spTree>
    <p:extLst>
      <p:ext uri="{BB962C8B-B14F-4D97-AF65-F5344CB8AC3E}">
        <p14:creationId xmlns:p14="http://schemas.microsoft.com/office/powerpoint/2010/main" val="275289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195919"/>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3036A1F-5EA6-417B-BCE1-CC08490FEA41}" type="slidenum">
              <a:rPr lang="en-US"/>
              <a:pPr>
                <a:defRPr/>
              </a:pPr>
              <a:t>‹#›</a:t>
            </a:fld>
            <a:endParaRPr lang="en-US"/>
          </a:p>
        </p:txBody>
      </p:sp>
    </p:spTree>
    <p:extLst>
      <p:ext uri="{BB962C8B-B14F-4D97-AF65-F5344CB8AC3E}">
        <p14:creationId xmlns:p14="http://schemas.microsoft.com/office/powerpoint/2010/main" val="949888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CD92D0-7748-4B3F-8FFA-0346BFE74DE2}" type="slidenum">
              <a:rPr lang="en-US"/>
              <a:pPr>
                <a:defRPr/>
              </a:pPr>
              <a:t>‹#›</a:t>
            </a:fld>
            <a:endParaRPr lang="en-US"/>
          </a:p>
        </p:txBody>
      </p:sp>
    </p:spTree>
    <p:extLst>
      <p:ext uri="{BB962C8B-B14F-4D97-AF65-F5344CB8AC3E}">
        <p14:creationId xmlns:p14="http://schemas.microsoft.com/office/powerpoint/2010/main" val="1255628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29F928-BFA1-4D2E-BA87-9973C8DDF73E}" type="slidenum">
              <a:rPr lang="en-US"/>
              <a:pPr>
                <a:defRPr/>
              </a:pPr>
              <a:t>‹#›</a:t>
            </a:fld>
            <a:endParaRPr lang="en-US"/>
          </a:p>
        </p:txBody>
      </p:sp>
    </p:spTree>
    <p:extLst>
      <p:ext uri="{BB962C8B-B14F-4D97-AF65-F5344CB8AC3E}">
        <p14:creationId xmlns:p14="http://schemas.microsoft.com/office/powerpoint/2010/main" val="293718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6961"/>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3124200" y="5296961"/>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5296961"/>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F23DDD9-D74A-4FB7-A1FA-C5A18BAAD0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6" r:id="rId1"/>
    <p:sldLayoutId id="2147483815" r:id="rId2"/>
    <p:sldLayoutId id="2147483807" r:id="rId3"/>
    <p:sldLayoutId id="2147483808" r:id="rId4"/>
    <p:sldLayoutId id="2147483809" r:id="rId5"/>
    <p:sldLayoutId id="2147483816" r:id="rId6"/>
    <p:sldLayoutId id="2147483810" r:id="rId7"/>
    <p:sldLayoutId id="2147483811" r:id="rId8"/>
    <p:sldLayoutId id="2147483812" r:id="rId9"/>
    <p:sldLayoutId id="2147483813" r:id="rId10"/>
    <p:sldLayoutId id="214748381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363"/>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5297363"/>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363"/>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2147ED6-8ADE-4811-9DC9-C1D033ED0A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29387215"/>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Calibri" pitchFamily="34" charset="0"/>
                <a:cs typeface="+mn-cs"/>
              </a:defRPr>
            </a:lvl1pPr>
          </a:lstStyle>
          <a:p>
            <a:pPr>
              <a:defRPr/>
            </a:pPr>
            <a:fld id="{FFA392E5-9A69-48EB-8E40-BC54C89AF179}" type="datetimeFigureOut">
              <a:rPr lang="en-US">
                <a:solidFill>
                  <a:prstClr val="black">
                    <a:tint val="75000"/>
                  </a:prstClr>
                </a:solidFill>
              </a:rPr>
              <a:pPr>
                <a:defRPr/>
              </a:pPr>
              <a:t>1/31/2015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Calibri" pitchFamily="34" charset="0"/>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Calibri" pitchFamily="34" charset="0"/>
                <a:cs typeface="+mn-cs"/>
              </a:defRPr>
            </a:lvl1pPr>
          </a:lstStyle>
          <a:p>
            <a:pPr>
              <a:defRPr/>
            </a:pPr>
            <a:fld id="{84DC5844-EC84-439D-8D7D-088FCB5FFE0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48456153"/>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rtl="0" fontAlgn="base">
        <a:spcBef>
          <a:spcPct val="0"/>
        </a:spcBef>
        <a:spcAft>
          <a:spcPct val="0"/>
        </a:spcAft>
        <a:defRPr sz="4400" kern="1200">
          <a:solidFill>
            <a:schemeClr val="tx1"/>
          </a:solidFill>
          <a:latin typeface="Calibri" pitchFamily="34" charset="0"/>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Calibri" pitchFamily="34" charset="0"/>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Calibri" pitchFamily="34" charset="0"/>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Calibri" pitchFamily="34" charset="0"/>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Calibri" pitchFamily="34" charset="0"/>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89B0769-9578-49A7-976D-29B2034B5A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2769699"/>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tags" Target="../tags/tag1.xml"/><Relationship Id="rId5" Type="http://schemas.openxmlformats.org/officeDocument/2006/relationships/image" Target="../media/image15.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intage 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4"/>
          <p:cNvSpPr txBox="1">
            <a:spLocks noChangeArrowheads="1"/>
          </p:cNvSpPr>
          <p:nvPr/>
        </p:nvSpPr>
        <p:spPr bwMode="auto">
          <a:xfrm>
            <a:off x="838200" y="1291169"/>
            <a:ext cx="74676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pPr>
            <a:r>
              <a:rPr lang="en-US" altLang="en-US" sz="8000" dirty="0">
                <a:latin typeface="Calibri" pitchFamily="34" charset="0"/>
              </a:rPr>
              <a:t>Book of Joshua</a:t>
            </a:r>
          </a:p>
          <a:p>
            <a:pPr algn="ctr" eaLnBrk="1" hangingPunct="1">
              <a:lnSpc>
                <a:spcPct val="90000"/>
              </a:lnSpc>
            </a:pPr>
            <a:r>
              <a:rPr lang="en-US" altLang="en-US" sz="8000" dirty="0">
                <a:latin typeface="Calibri" pitchFamily="34" charset="0"/>
              </a:rPr>
              <a:t>Lesson </a:t>
            </a:r>
            <a:r>
              <a:rPr lang="en-US" altLang="en-US" sz="8000" dirty="0" smtClean="0">
                <a:latin typeface="Calibri" pitchFamily="34" charset="0"/>
              </a:rPr>
              <a:t>9</a:t>
            </a:r>
            <a:endParaRPr lang="en-US" altLang="en-US" sz="8000" dirty="0">
              <a:latin typeface="Calibri" pitchFamily="34" charset="0"/>
            </a:endParaRPr>
          </a:p>
          <a:p>
            <a:pPr algn="ctr" eaLnBrk="1" hangingPunct="1">
              <a:lnSpc>
                <a:spcPct val="90000"/>
              </a:lnSpc>
            </a:pPr>
            <a:r>
              <a:rPr lang="en-US" altLang="en-US" sz="2000" dirty="0"/>
              <a:t>Northern Conquest of Canaan &amp; Summary</a:t>
            </a:r>
            <a:r>
              <a:rPr lang="en-US" altLang="en-US" dirty="0"/>
              <a:t> </a:t>
            </a:r>
          </a:p>
        </p:txBody>
      </p:sp>
      <p:sp>
        <p:nvSpPr>
          <p:cNvPr id="4" name="Slide Number Placeholder 3"/>
          <p:cNvSpPr>
            <a:spLocks noGrp="1"/>
          </p:cNvSpPr>
          <p:nvPr>
            <p:ph type="sldNum" sz="quarter" idx="10"/>
          </p:nvPr>
        </p:nvSpPr>
        <p:spPr/>
        <p:txBody>
          <a:bodyPr/>
          <a:lstStyle/>
          <a:p>
            <a:pPr>
              <a:defRPr/>
            </a:pPr>
            <a:fld id="{A8AEA368-5D22-4237-96BD-163785603770}" type="slidenum">
              <a:rPr lang="en-US"/>
              <a:pPr>
                <a:defRPr/>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16938" y="0"/>
            <a:ext cx="7676707" cy="952500"/>
          </a:xfrm>
        </p:spPr>
        <p:txBody>
          <a:bodyPr/>
          <a:lstStyle/>
          <a:p>
            <a:pPr algn="l"/>
            <a:r>
              <a:rPr lang="en-US" sz="2800" dirty="0"/>
              <a:t>What did the Lord tell Joshua concerning this great army (Josh 11:6)?</a:t>
            </a:r>
            <a:endParaRPr lang="en-US" sz="2800" dirty="0"/>
          </a:p>
        </p:txBody>
      </p:sp>
      <p:sp>
        <p:nvSpPr>
          <p:cNvPr id="2" name="Slide Number Placeholder 1"/>
          <p:cNvSpPr>
            <a:spLocks noGrp="1"/>
          </p:cNvSpPr>
          <p:nvPr>
            <p:ph type="sldNum" sz="quarter" idx="4294967295"/>
          </p:nvPr>
        </p:nvSpPr>
        <p:spPr>
          <a:xfrm>
            <a:off x="8553450" y="5262563"/>
            <a:ext cx="590550" cy="304800"/>
          </a:xfrm>
        </p:spPr>
        <p:txBody>
          <a:bodyPr/>
          <a:lstStyle/>
          <a:p>
            <a:pPr>
              <a:defRPr/>
            </a:pPr>
            <a:fld id="{33101C83-8666-4419-82DE-A36CBBAD07ED}" type="slidenum">
              <a:rPr lang="en-US" smtClean="0"/>
              <a:pPr>
                <a:defRPr/>
              </a:pPr>
              <a:t>10</a:t>
            </a:fld>
            <a:endParaRPr lang="en-US" dirty="0"/>
          </a:p>
        </p:txBody>
      </p:sp>
      <p:sp>
        <p:nvSpPr>
          <p:cNvPr id="4" name="TextBox 3"/>
          <p:cNvSpPr txBox="1"/>
          <p:nvPr/>
        </p:nvSpPr>
        <p:spPr>
          <a:xfrm>
            <a:off x="1876565" y="952663"/>
            <a:ext cx="6673755" cy="2585323"/>
          </a:xfrm>
          <a:prstGeom prst="rect">
            <a:avLst/>
          </a:prstGeom>
          <a:noFill/>
        </p:spPr>
        <p:txBody>
          <a:bodyPr wrap="square" rtlCol="0">
            <a:spAutoFit/>
          </a:bodyPr>
          <a:lstStyle/>
          <a:p>
            <a:r>
              <a:rPr lang="en-US" b="1" dirty="0" smtClean="0"/>
              <a:t>Joshua </a:t>
            </a:r>
            <a:r>
              <a:rPr lang="en-US" b="1" dirty="0"/>
              <a:t>11:6-7(ESV) </a:t>
            </a:r>
            <a:r>
              <a:rPr lang="en-US" b="1" dirty="0" smtClean="0"/>
              <a:t>Attack on Northern Kings</a:t>
            </a:r>
            <a:r>
              <a:rPr lang="en-US" dirty="0"/>
              <a:t/>
            </a:r>
            <a:br>
              <a:rPr lang="en-US" dirty="0"/>
            </a:br>
            <a:r>
              <a:rPr lang="en-US" baseline="30000" dirty="0"/>
              <a:t>6</a:t>
            </a:r>
            <a:r>
              <a:rPr lang="en-US" dirty="0"/>
              <a:t>And the Lord said to Joshua, </a:t>
            </a:r>
            <a:endParaRPr lang="en-US" dirty="0" smtClean="0"/>
          </a:p>
          <a:p>
            <a:r>
              <a:rPr lang="en-US" dirty="0" smtClean="0"/>
              <a:t>“</a:t>
            </a:r>
            <a:r>
              <a:rPr lang="en-US" dirty="0"/>
              <a:t>Do not be afraid of them, for tomorrow at this time I will give over all of them, slain, to Israel. </a:t>
            </a:r>
            <a:endParaRPr lang="en-US" dirty="0" smtClean="0"/>
          </a:p>
          <a:p>
            <a:r>
              <a:rPr lang="en-US" dirty="0" smtClean="0"/>
              <a:t>You </a:t>
            </a:r>
            <a:r>
              <a:rPr lang="en-US" dirty="0"/>
              <a:t>shall hamstring their horses and </a:t>
            </a:r>
            <a:endParaRPr lang="en-US" dirty="0" smtClean="0"/>
          </a:p>
          <a:p>
            <a:r>
              <a:rPr lang="en-US" dirty="0" smtClean="0"/>
              <a:t>burn </a:t>
            </a:r>
            <a:r>
              <a:rPr lang="en-US" dirty="0"/>
              <a:t>their chariots with fire.”  </a:t>
            </a:r>
            <a:endParaRPr lang="en-US" dirty="0" smtClean="0"/>
          </a:p>
          <a:p>
            <a:r>
              <a:rPr lang="en-US" dirty="0"/>
              <a:t/>
            </a:r>
            <a:br>
              <a:rPr lang="en-US" dirty="0"/>
            </a:br>
            <a:r>
              <a:rPr lang="en-US" baseline="30000" dirty="0"/>
              <a:t>7</a:t>
            </a:r>
            <a:r>
              <a:rPr lang="en-US" dirty="0"/>
              <a:t>So Joshua and all his warriors </a:t>
            </a:r>
            <a:r>
              <a:rPr lang="en-US" b="1" u="sng" dirty="0"/>
              <a:t>came suddenly against </a:t>
            </a:r>
            <a:r>
              <a:rPr lang="en-US" dirty="0"/>
              <a:t>them by the waters of </a:t>
            </a:r>
            <a:r>
              <a:rPr lang="en-US" dirty="0" err="1"/>
              <a:t>Merom</a:t>
            </a:r>
            <a:r>
              <a:rPr lang="en-US" dirty="0"/>
              <a:t> and fell upon them.  </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167" y="1915204"/>
            <a:ext cx="1451839" cy="327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842445" y="3628551"/>
            <a:ext cx="7171899" cy="1477328"/>
          </a:xfrm>
          <a:prstGeom prst="rect">
            <a:avLst/>
          </a:prstGeom>
          <a:noFill/>
        </p:spPr>
        <p:txBody>
          <a:bodyPr wrap="square" rtlCol="0">
            <a:spAutoFit/>
          </a:bodyPr>
          <a:lstStyle/>
          <a:p>
            <a:r>
              <a:rPr lang="en-US" b="1" dirty="0" smtClean="0"/>
              <a:t>Joshua 10:8-9(ESV</a:t>
            </a:r>
            <a:r>
              <a:rPr lang="en-US" b="1" dirty="0"/>
              <a:t>) </a:t>
            </a:r>
            <a:r>
              <a:rPr lang="en-US" b="1" dirty="0" smtClean="0"/>
              <a:t>Attack on Gibeonites</a:t>
            </a:r>
            <a:r>
              <a:rPr lang="en-US" dirty="0"/>
              <a:t/>
            </a:r>
            <a:br>
              <a:rPr lang="en-US" dirty="0"/>
            </a:br>
            <a:r>
              <a:rPr lang="en-US" baseline="30000" dirty="0"/>
              <a:t>8</a:t>
            </a:r>
            <a:r>
              <a:rPr lang="en-US" dirty="0"/>
              <a:t>And the Lord said to Joshua, “Do not fear them, for I have given them into your hands. Not a man of them shall stand before you.”  </a:t>
            </a:r>
            <a:br>
              <a:rPr lang="en-US" dirty="0"/>
            </a:br>
            <a:r>
              <a:rPr lang="en-US" baseline="30000" dirty="0"/>
              <a:t>9</a:t>
            </a:r>
            <a:r>
              <a:rPr lang="en-US" dirty="0"/>
              <a:t>So </a:t>
            </a:r>
            <a:r>
              <a:rPr lang="en-US" b="1" u="sng" dirty="0"/>
              <a:t>Joshua came upon them suddenly, </a:t>
            </a:r>
            <a:r>
              <a:rPr lang="en-US" dirty="0"/>
              <a:t>having marched up all night from Gilgal.  </a:t>
            </a:r>
          </a:p>
        </p:txBody>
      </p:sp>
    </p:spTree>
    <p:extLst>
      <p:ext uri="{BB962C8B-B14F-4D97-AF65-F5344CB8AC3E}">
        <p14:creationId xmlns:p14="http://schemas.microsoft.com/office/powerpoint/2010/main" val="14435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idx="4294967295"/>
          </p:nvPr>
        </p:nvSpPr>
        <p:spPr>
          <a:xfrm>
            <a:off x="914398" y="0"/>
            <a:ext cx="8229600" cy="952500"/>
          </a:xfrm>
        </p:spPr>
        <p:txBody>
          <a:bodyPr/>
          <a:lstStyle/>
          <a:p>
            <a:r>
              <a:rPr lang="en-US" altLang="en-US" sz="2800" dirty="0" smtClean="0"/>
              <a:t>How did the Northern Army of Amorites respond?</a:t>
            </a:r>
            <a:endParaRPr lang="en-US" altLang="en-US" sz="2800" dirty="0" smtClean="0"/>
          </a:p>
        </p:txBody>
      </p:sp>
      <p:sp>
        <p:nvSpPr>
          <p:cNvPr id="81923" name="Rectangle 3"/>
          <p:cNvSpPr>
            <a:spLocks noGrp="1"/>
          </p:cNvSpPr>
          <p:nvPr>
            <p:ph type="body" idx="4294967295"/>
          </p:nvPr>
        </p:nvSpPr>
        <p:spPr>
          <a:xfrm>
            <a:off x="193341" y="1339630"/>
            <a:ext cx="4378659" cy="3771636"/>
          </a:xfrm>
        </p:spPr>
        <p:txBody>
          <a:bodyPr/>
          <a:lstStyle/>
          <a:p>
            <a:pPr marL="0" indent="0">
              <a:lnSpc>
                <a:spcPct val="80000"/>
              </a:lnSpc>
              <a:buFont typeface="Arial" charset="0"/>
              <a:buNone/>
            </a:pPr>
            <a:r>
              <a:rPr lang="en-US" altLang="en-US" sz="2000" dirty="0" smtClean="0"/>
              <a:t>And they came out with all their troops, </a:t>
            </a:r>
          </a:p>
          <a:p>
            <a:pPr marL="0" indent="0">
              <a:lnSpc>
                <a:spcPct val="80000"/>
              </a:lnSpc>
              <a:buFont typeface="Arial" charset="0"/>
              <a:buNone/>
            </a:pPr>
            <a:r>
              <a:rPr lang="en-US" altLang="en-US" sz="2000" dirty="0" smtClean="0"/>
              <a:t>a great horde, </a:t>
            </a:r>
          </a:p>
          <a:p>
            <a:pPr marL="0" indent="0">
              <a:lnSpc>
                <a:spcPct val="80000"/>
              </a:lnSpc>
              <a:buFont typeface="Arial" charset="0"/>
              <a:buNone/>
            </a:pPr>
            <a:r>
              <a:rPr lang="en-US" altLang="en-US" sz="2000" dirty="0" smtClean="0"/>
              <a:t>in number like the sand that is on the seashore, </a:t>
            </a:r>
          </a:p>
          <a:p>
            <a:pPr marL="0" indent="0">
              <a:lnSpc>
                <a:spcPct val="80000"/>
              </a:lnSpc>
              <a:buFont typeface="Arial" charset="0"/>
              <a:buNone/>
            </a:pPr>
            <a:r>
              <a:rPr lang="en-US" altLang="en-US" sz="2000" dirty="0" smtClean="0"/>
              <a:t>with very many horses and chariots. </a:t>
            </a:r>
            <a:br>
              <a:rPr lang="en-US" altLang="en-US" sz="2000" dirty="0" smtClean="0"/>
            </a:br>
            <a:endParaRPr lang="en-US" altLang="en-US" sz="2000" dirty="0" smtClean="0"/>
          </a:p>
          <a:p>
            <a:pPr marL="0" indent="0">
              <a:lnSpc>
                <a:spcPct val="80000"/>
              </a:lnSpc>
              <a:buFont typeface="Arial" charset="0"/>
              <a:buNone/>
            </a:pPr>
            <a:r>
              <a:rPr lang="en-US" altLang="en-US" sz="2000" dirty="0" smtClean="0"/>
              <a:t>And all these kings joined their forces and came and encamped together at the waters of </a:t>
            </a:r>
            <a:r>
              <a:rPr lang="en-US" altLang="en-US" sz="2000" dirty="0" err="1" smtClean="0"/>
              <a:t>Merom</a:t>
            </a:r>
            <a:r>
              <a:rPr lang="en-US" altLang="en-US" sz="2000" dirty="0" smtClean="0"/>
              <a:t> to fight with Israel. </a:t>
            </a:r>
            <a:br>
              <a:rPr lang="en-US" altLang="en-US" sz="2000" dirty="0" smtClean="0"/>
            </a:br>
            <a:r>
              <a:rPr lang="en-US" altLang="en-US" sz="2000" dirty="0" smtClean="0"/>
              <a:t/>
            </a:r>
            <a:br>
              <a:rPr lang="en-US" altLang="en-US" sz="2000" dirty="0" smtClean="0"/>
            </a:br>
            <a:endParaRPr lang="en-US" altLang="en-US" sz="2000" dirty="0" smtClean="0"/>
          </a:p>
        </p:txBody>
      </p:sp>
      <p:pic>
        <p:nvPicPr>
          <p:cNvPr id="13316" name="Picture 4" descr="Canaanite Chario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664097"/>
            <a:ext cx="4571997" cy="203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pPr>
              <a:defRPr/>
            </a:pPr>
            <a:fld id="{8F0735B6-A251-4BB8-8E20-422205204CBF}" type="slidenum">
              <a:rPr lang="en-US" smtClean="0"/>
              <a:pPr>
                <a:defRPr/>
              </a:pPr>
              <a:t>11</a:t>
            </a:fld>
            <a:endParaRPr lang="en-US" dirty="0"/>
          </a:p>
        </p:txBody>
      </p:sp>
      <p:sp>
        <p:nvSpPr>
          <p:cNvPr id="2" name="TextBox 1"/>
          <p:cNvSpPr txBox="1"/>
          <p:nvPr/>
        </p:nvSpPr>
        <p:spPr>
          <a:xfrm>
            <a:off x="4572000" y="2640841"/>
            <a:ext cx="4572000" cy="2585323"/>
          </a:xfrm>
          <a:prstGeom prst="rect">
            <a:avLst/>
          </a:prstGeom>
          <a:solidFill>
            <a:schemeClr val="bg1"/>
          </a:solidFill>
        </p:spPr>
        <p:txBody>
          <a:bodyPr wrap="square" rtlCol="0">
            <a:spAutoFit/>
          </a:bodyPr>
          <a:lstStyle/>
          <a:p>
            <a:r>
              <a:rPr lang="en-US" b="1" dirty="0" smtClean="0">
                <a:latin typeface="+mn-lt"/>
              </a:rPr>
              <a:t>Joshua </a:t>
            </a:r>
            <a:r>
              <a:rPr lang="en-US" b="1" dirty="0">
                <a:latin typeface="+mn-lt"/>
              </a:rPr>
              <a:t>11:8-9(ESV) </a:t>
            </a:r>
            <a:r>
              <a:rPr lang="en-US" dirty="0">
                <a:latin typeface="+mn-lt"/>
              </a:rPr>
              <a:t/>
            </a:r>
            <a:br>
              <a:rPr lang="en-US" dirty="0">
                <a:latin typeface="+mn-lt"/>
              </a:rPr>
            </a:br>
            <a:r>
              <a:rPr lang="en-US" baseline="30000" dirty="0">
                <a:latin typeface="+mn-lt"/>
              </a:rPr>
              <a:t>8</a:t>
            </a:r>
            <a:r>
              <a:rPr lang="en-US" dirty="0">
                <a:latin typeface="+mn-lt"/>
              </a:rPr>
              <a:t>And the Lord gave them into the hand of Israel, who struck them and chased them as far as Great Sidon and </a:t>
            </a:r>
            <a:r>
              <a:rPr lang="en-US" dirty="0" err="1">
                <a:latin typeface="+mn-lt"/>
              </a:rPr>
              <a:t>Misrephoth</a:t>
            </a:r>
            <a:r>
              <a:rPr lang="en-US" dirty="0">
                <a:latin typeface="+mn-lt"/>
              </a:rPr>
              <a:t>-maim, and eastward as far as the Valley of </a:t>
            </a:r>
            <a:r>
              <a:rPr lang="en-US" dirty="0" err="1">
                <a:latin typeface="+mn-lt"/>
              </a:rPr>
              <a:t>Mizpeh</a:t>
            </a:r>
            <a:r>
              <a:rPr lang="en-US" dirty="0">
                <a:latin typeface="+mn-lt"/>
              </a:rPr>
              <a:t>. And they struck them until he left none remaining.  </a:t>
            </a:r>
            <a:br>
              <a:rPr lang="en-US" dirty="0">
                <a:latin typeface="+mn-lt"/>
              </a:rPr>
            </a:br>
            <a:r>
              <a:rPr lang="en-US" baseline="30000" dirty="0">
                <a:latin typeface="+mn-lt"/>
              </a:rPr>
              <a:t>9</a:t>
            </a:r>
            <a:r>
              <a:rPr lang="en-US" dirty="0">
                <a:latin typeface="+mn-lt"/>
              </a:rPr>
              <a:t>And Joshua did to them just as the Lord said to him: he hamstrung their horses and burned their chariots with fire.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animEffect transition="in" filter="blinds(horizontal)">
                                      <p:cBhvr>
                                        <p:cTn id="7" dur="500"/>
                                        <p:tgtEl>
                                          <p:spTgt spid="81923">
                                            <p:txEl>
                                              <p:pRg st="0" end="0"/>
                                            </p:txEl>
                                          </p:spTgt>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81923">
                                            <p:txEl>
                                              <p:pRg st="1" end="1"/>
                                            </p:txEl>
                                          </p:spTgt>
                                        </p:tgtEl>
                                        <p:attrNameLst>
                                          <p:attrName>style.visibility</p:attrName>
                                        </p:attrNameLst>
                                      </p:cBhvr>
                                      <p:to>
                                        <p:strVal val="visible"/>
                                      </p:to>
                                    </p:set>
                                    <p:animEffect transition="in" filter="blinds(horizontal)">
                                      <p:cBhvr>
                                        <p:cTn id="11" dur="500"/>
                                        <p:tgtEl>
                                          <p:spTgt spid="81923">
                                            <p:txEl>
                                              <p:pRg st="1" end="1"/>
                                            </p:txEl>
                                          </p:spTgt>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81923">
                                            <p:txEl>
                                              <p:pRg st="2" end="2"/>
                                            </p:txEl>
                                          </p:spTgt>
                                        </p:tgtEl>
                                        <p:attrNameLst>
                                          <p:attrName>style.visibility</p:attrName>
                                        </p:attrNameLst>
                                      </p:cBhvr>
                                      <p:to>
                                        <p:strVal val="visible"/>
                                      </p:to>
                                    </p:set>
                                    <p:animEffect transition="in" filter="blinds(horizontal)">
                                      <p:cBhvr>
                                        <p:cTn id="15" dur="500"/>
                                        <p:tgtEl>
                                          <p:spTgt spid="81923">
                                            <p:txEl>
                                              <p:pRg st="2" end="2"/>
                                            </p:txEl>
                                          </p:spTgt>
                                        </p:tgtEl>
                                      </p:cBhvr>
                                    </p:animEffect>
                                  </p:childTnLst>
                                </p:cTn>
                              </p:par>
                            </p:childTnLst>
                          </p:cTn>
                        </p:par>
                        <p:par>
                          <p:cTn id="16" fill="hold" nodeType="afterGroup">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81923">
                                            <p:txEl>
                                              <p:pRg st="3" end="3"/>
                                            </p:txEl>
                                          </p:spTgt>
                                        </p:tgtEl>
                                        <p:attrNameLst>
                                          <p:attrName>style.visibility</p:attrName>
                                        </p:attrNameLst>
                                      </p:cBhvr>
                                      <p:to>
                                        <p:strVal val="visible"/>
                                      </p:to>
                                    </p:set>
                                    <p:animEffect transition="in" filter="blinds(horizontal)">
                                      <p:cBhvr>
                                        <p:cTn id="19" dur="500"/>
                                        <p:tgtEl>
                                          <p:spTgt spid="81923">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81923">
                                            <p:txEl>
                                              <p:pRg st="4" end="4"/>
                                            </p:txEl>
                                          </p:spTgt>
                                        </p:tgtEl>
                                        <p:attrNameLst>
                                          <p:attrName>style.visibility</p:attrName>
                                        </p:attrNameLst>
                                      </p:cBhvr>
                                      <p:to>
                                        <p:strVal val="visible"/>
                                      </p:to>
                                    </p:set>
                                    <p:animEffect transition="in" filter="blinds(horizontal)">
                                      <p:cBhvr>
                                        <p:cTn id="24" dur="500"/>
                                        <p:tgtEl>
                                          <p:spTgt spid="8192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p:cNvSpPr>
          <p:nvPr>
            <p:ph type="title" idx="4294967295"/>
          </p:nvPr>
        </p:nvSpPr>
        <p:spPr>
          <a:xfrm>
            <a:off x="901700" y="175948"/>
            <a:ext cx="4102100" cy="952500"/>
          </a:xfrm>
        </p:spPr>
        <p:txBody>
          <a:bodyPr/>
          <a:lstStyle/>
          <a:p>
            <a:r>
              <a:rPr lang="en-US" altLang="en-US" sz="4000" smtClean="0"/>
              <a:t>Jabin Gathers Forces – Joshua 11</a:t>
            </a:r>
          </a:p>
        </p:txBody>
      </p:sp>
      <p:pic>
        <p:nvPicPr>
          <p:cNvPr id="15363" name="Picture 5" descr="Conquet of Northern Canaan-Map62"/>
          <p:cNvPicPr>
            <a:picLocks noChangeAspect="1" noChangeArrowheads="1"/>
          </p:cNvPicPr>
          <p:nvPr/>
        </p:nvPicPr>
        <p:blipFill>
          <a:blip r:embed="rId2" cstate="print">
            <a:extLst>
              <a:ext uri="{28A0092B-C50C-407E-A947-70E740481C1C}">
                <a14:useLocalDpi xmlns:a14="http://schemas.microsoft.com/office/drawing/2010/main" val="0"/>
              </a:ext>
            </a:extLst>
          </a:blip>
          <a:srcRect l="4527" t="9383" r="4527" b="11728"/>
          <a:stretch>
            <a:fillRect/>
          </a:stretch>
        </p:blipFill>
        <p:spPr bwMode="auto">
          <a:xfrm>
            <a:off x="5178430" y="0"/>
            <a:ext cx="3692525" cy="515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6"/>
          <p:cNvSpPr txBox="1">
            <a:spLocks noChangeArrowheads="1"/>
          </p:cNvSpPr>
          <p:nvPr/>
        </p:nvSpPr>
        <p:spPr bwMode="auto">
          <a:xfrm>
            <a:off x="322263" y="1367898"/>
            <a:ext cx="4673600"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a:t>Joshua 11</a:t>
            </a:r>
          </a:p>
          <a:p>
            <a:pPr eaLnBrk="1" hangingPunct="1">
              <a:spcBef>
                <a:spcPct val="50000"/>
              </a:spcBef>
            </a:pPr>
            <a:r>
              <a:rPr lang="en-US" altLang="en-US" baseline="30000"/>
              <a:t>8</a:t>
            </a:r>
            <a:r>
              <a:rPr lang="en-US" altLang="en-US"/>
              <a:t>And the Lord gave them into the hand of Israel, who struck them and chased them as far as Great Sidon and Misrephoth-maim, and eastward as far as the Valley of Mizpeh. And they struck them until he left none remaining. </a:t>
            </a:r>
            <a:br>
              <a:rPr lang="en-US" altLang="en-US"/>
            </a:br>
            <a:r>
              <a:rPr lang="en-US" altLang="en-US"/>
              <a:t/>
            </a:r>
            <a:br>
              <a:rPr lang="en-US" altLang="en-US"/>
            </a:br>
            <a:endParaRPr lang="en-US" altLang="en-US"/>
          </a:p>
        </p:txBody>
      </p:sp>
      <p:sp>
        <p:nvSpPr>
          <p:cNvPr id="5" name="Slide Number Placeholder 4"/>
          <p:cNvSpPr>
            <a:spLocks noGrp="1"/>
          </p:cNvSpPr>
          <p:nvPr>
            <p:ph type="sldNum" sz="quarter" idx="10"/>
          </p:nvPr>
        </p:nvSpPr>
        <p:spPr/>
        <p:txBody>
          <a:bodyPr/>
          <a:lstStyle/>
          <a:p>
            <a:pPr>
              <a:defRPr/>
            </a:pPr>
            <a:fld id="{3664ED8D-4E0D-4601-B16D-A306BBCEC7B3}" type="slidenum">
              <a:rPr lang="en-US" smtClean="0"/>
              <a:pPr>
                <a:defRPr/>
              </a:pPr>
              <a:t>12</a:t>
            </a:fld>
            <a:endParaRPr lang="en-US" dirty="0"/>
          </a:p>
        </p:txBody>
      </p:sp>
      <p:sp>
        <p:nvSpPr>
          <p:cNvPr id="6" name="Rectangle 5"/>
          <p:cNvSpPr/>
          <p:nvPr/>
        </p:nvSpPr>
        <p:spPr>
          <a:xfrm>
            <a:off x="8099425" y="2422261"/>
            <a:ext cx="509588" cy="23018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5975355" y="3566584"/>
            <a:ext cx="563563" cy="23018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5173663" y="4253178"/>
            <a:ext cx="508000" cy="23018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7597775" y="3110178"/>
            <a:ext cx="692150" cy="23018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70" name="TextBox 9"/>
          <p:cNvSpPr txBox="1">
            <a:spLocks noChangeArrowheads="1"/>
          </p:cNvSpPr>
          <p:nvPr/>
        </p:nvSpPr>
        <p:spPr bwMode="auto">
          <a:xfrm>
            <a:off x="7758118" y="3321844"/>
            <a:ext cx="51488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800" b="1"/>
              <a:t>Madon</a:t>
            </a:r>
          </a:p>
        </p:txBody>
      </p:sp>
      <p:sp>
        <p:nvSpPr>
          <p:cNvPr id="11" name="5-Point Star 10"/>
          <p:cNvSpPr/>
          <p:nvPr/>
        </p:nvSpPr>
        <p:spPr>
          <a:xfrm flipV="1">
            <a:off x="7716843" y="3385346"/>
            <a:ext cx="46037" cy="38364"/>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dirty="0"/>
          </a:p>
        </p:txBody>
      </p:sp>
      <p:sp>
        <p:nvSpPr>
          <p:cNvPr id="12" name="Rectangle 11"/>
          <p:cNvSpPr/>
          <p:nvPr/>
        </p:nvSpPr>
        <p:spPr>
          <a:xfrm>
            <a:off x="7613650" y="3304646"/>
            <a:ext cx="693738" cy="23018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6516693" y="3860271"/>
            <a:ext cx="693737" cy="23018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74" name="TextBox 13"/>
          <p:cNvSpPr txBox="1">
            <a:spLocks noChangeArrowheads="1"/>
          </p:cNvSpPr>
          <p:nvPr/>
        </p:nvSpPr>
        <p:spPr bwMode="auto">
          <a:xfrm>
            <a:off x="7545392" y="851958"/>
            <a:ext cx="93166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800" b="1"/>
              <a:t>Land of Mizpeh</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p:cNvSpPr>
            <a:spLocks noGrp="1"/>
          </p:cNvSpPr>
          <p:nvPr>
            <p:ph type="title"/>
          </p:nvPr>
        </p:nvSpPr>
        <p:spPr>
          <a:xfrm>
            <a:off x="887418" y="170657"/>
            <a:ext cx="8066087" cy="887677"/>
          </a:xfrm>
        </p:spPr>
        <p:txBody>
          <a:bodyPr/>
          <a:lstStyle/>
          <a:p>
            <a:r>
              <a:rPr lang="en-US" altLang="en-US" sz="3600" smtClean="0"/>
              <a:t>How many of the cities defeated where burned in the northern campaign </a:t>
            </a:r>
          </a:p>
        </p:txBody>
      </p:sp>
      <p:pic>
        <p:nvPicPr>
          <p:cNvPr id="9219" name="Content Placeholder 4" descr="joshua11-burning.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46075" y="1153586"/>
            <a:ext cx="5086350" cy="3972719"/>
          </a:xfrm>
        </p:spPr>
      </p:pic>
      <p:sp>
        <p:nvSpPr>
          <p:cNvPr id="2" name="Slide Number Placeholder 1"/>
          <p:cNvSpPr>
            <a:spLocks noGrp="1"/>
          </p:cNvSpPr>
          <p:nvPr>
            <p:ph type="sldNum" sz="quarter" idx="10"/>
          </p:nvPr>
        </p:nvSpPr>
        <p:spPr/>
        <p:txBody>
          <a:bodyPr/>
          <a:lstStyle/>
          <a:p>
            <a:pPr>
              <a:defRPr/>
            </a:pPr>
            <a:fld id="{0A0B92F2-E64F-426B-B4C5-C9E1231E74ED}" type="slidenum">
              <a:rPr lang="en-US" smtClean="0"/>
              <a:pPr>
                <a:defRPr/>
              </a:pPr>
              <a:t>13</a:t>
            </a:fld>
            <a:endParaRPr lang="en-US" dirty="0"/>
          </a:p>
        </p:txBody>
      </p:sp>
      <p:sp>
        <p:nvSpPr>
          <p:cNvPr id="6" name="TextBox 5"/>
          <p:cNvSpPr txBox="1">
            <a:spLocks noChangeArrowheads="1"/>
          </p:cNvSpPr>
          <p:nvPr/>
        </p:nvSpPr>
        <p:spPr bwMode="auto">
          <a:xfrm>
            <a:off x="5745168" y="1239574"/>
            <a:ext cx="303053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baseline="30000"/>
              <a:t>13</a:t>
            </a:r>
            <a:r>
              <a:rPr lang="en-US" altLang="en-US" sz="2400"/>
              <a:t>But none of the cities that stood on mounds did Israel burn, except Hazor alone; that Joshua burned.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t>Hazor Diagram – Mound City</a:t>
            </a:r>
          </a:p>
        </p:txBody>
      </p:sp>
      <p:pic>
        <p:nvPicPr>
          <p:cNvPr id="10243" name="Content Placeholder 4" descr="INHVHZ02_800-DiaGRAM of Hazor.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 y="1008063"/>
            <a:ext cx="8215313" cy="4706938"/>
          </a:xfrm>
        </p:spPr>
      </p:pic>
      <p:sp>
        <p:nvSpPr>
          <p:cNvPr id="4" name="Slide Number Placeholder 3"/>
          <p:cNvSpPr>
            <a:spLocks noGrp="1"/>
          </p:cNvSpPr>
          <p:nvPr>
            <p:ph type="sldNum" sz="quarter" idx="10"/>
          </p:nvPr>
        </p:nvSpPr>
        <p:spPr/>
        <p:txBody>
          <a:bodyPr/>
          <a:lstStyle/>
          <a:p>
            <a:pPr>
              <a:defRPr/>
            </a:pPr>
            <a:fld id="{DB8416F6-A5A8-4B57-9184-0672838B0CAD}" type="slidenum">
              <a:rPr lang="en-US" smtClean="0"/>
              <a:pPr>
                <a:defRPr/>
              </a:pPr>
              <a:t>14</a:t>
            </a:fld>
            <a:endParaRPr lang="en-US"/>
          </a:p>
        </p:txBody>
      </p:sp>
      <p:sp>
        <p:nvSpPr>
          <p:cNvPr id="10245" name="TextBox 5"/>
          <p:cNvSpPr txBox="1">
            <a:spLocks noChangeArrowheads="1"/>
          </p:cNvSpPr>
          <p:nvPr/>
        </p:nvSpPr>
        <p:spPr bwMode="auto">
          <a:xfrm>
            <a:off x="5008563" y="2377282"/>
            <a:ext cx="1638590"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a:solidFill>
                  <a:schemeClr val="bg1"/>
                </a:solidFill>
              </a:rPr>
              <a:t>Upper Hazor</a:t>
            </a:r>
          </a:p>
        </p:txBody>
      </p:sp>
      <p:sp>
        <p:nvSpPr>
          <p:cNvPr id="10246" name="TextBox 6"/>
          <p:cNvSpPr txBox="1">
            <a:spLocks noChangeArrowheads="1"/>
          </p:cNvSpPr>
          <p:nvPr/>
        </p:nvSpPr>
        <p:spPr bwMode="auto">
          <a:xfrm>
            <a:off x="1776414" y="3697553"/>
            <a:ext cx="1709122"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a:solidFill>
                  <a:schemeClr val="bg1"/>
                </a:solidFill>
              </a:rPr>
              <a:t>Lower  Hazor</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hidden="1"/>
          <p:cNvSpPr>
            <a:spLocks noGrp="1" noChangeArrowheads="1"/>
          </p:cNvSpPr>
          <p:nvPr>
            <p:ph type="title"/>
          </p:nvPr>
        </p:nvSpPr>
        <p:spPr/>
        <p:txBody>
          <a:bodyPr/>
          <a:lstStyle/>
          <a:p>
            <a:r>
              <a:rPr lang="en-US" altLang="en-US" sz="2400" smtClean="0"/>
              <a:t>Hazor aerial from southeast</a:t>
            </a:r>
            <a:endParaRPr lang="en-US" altLang="en-US" smtClean="0"/>
          </a:p>
        </p:txBody>
      </p:sp>
      <p:pic>
        <p:nvPicPr>
          <p:cNvPr id="11267" name="Picture 3" descr="Hazor aerial from southeast"/>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b="1457"/>
          <a:stretch>
            <a:fillRect/>
          </a:stretch>
        </p:blipFill>
        <p:spPr bwMode="auto">
          <a:xfrm>
            <a:off x="-15875" y="-63500"/>
            <a:ext cx="9175750" cy="5099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11268" name="Text Box 4"/>
          <p:cNvSpPr txBox="1">
            <a:spLocks noChangeArrowheads="1"/>
          </p:cNvSpPr>
          <p:nvPr/>
        </p:nvSpPr>
        <p:spPr bwMode="auto">
          <a:xfrm>
            <a:off x="685800" y="5082646"/>
            <a:ext cx="777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t>Hazor aerial from southeast – Mound City</a:t>
            </a:r>
          </a:p>
        </p:txBody>
      </p:sp>
      <p:sp>
        <p:nvSpPr>
          <p:cNvPr id="11269" name="TextBox 4"/>
          <p:cNvSpPr txBox="1">
            <a:spLocks noChangeArrowheads="1"/>
          </p:cNvSpPr>
          <p:nvPr/>
        </p:nvSpPr>
        <p:spPr bwMode="auto">
          <a:xfrm>
            <a:off x="190500" y="932657"/>
            <a:ext cx="1638590"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a:solidFill>
                  <a:schemeClr val="bg1"/>
                </a:solidFill>
              </a:rPr>
              <a:t>Upper Hazor</a:t>
            </a:r>
          </a:p>
        </p:txBody>
      </p:sp>
      <p:sp>
        <p:nvSpPr>
          <p:cNvPr id="11270" name="TextBox 5"/>
          <p:cNvSpPr txBox="1">
            <a:spLocks noChangeArrowheads="1"/>
          </p:cNvSpPr>
          <p:nvPr/>
        </p:nvSpPr>
        <p:spPr bwMode="auto">
          <a:xfrm>
            <a:off x="5106988" y="1639094"/>
            <a:ext cx="1638590"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a:solidFill>
                  <a:schemeClr val="bg1"/>
                </a:solidFill>
              </a:rPr>
              <a:t>Lower Hazor</a:t>
            </a:r>
          </a:p>
        </p:txBody>
      </p:sp>
      <p:pic>
        <p:nvPicPr>
          <p:cNvPr id="7" name="Picture 2" descr="O:\Bible Maps\Waldron Bible Maps\JPEG Folder\~Blank JPEG\Palestine 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202241">
            <a:off x="7503866" y="354110"/>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0843695-19E7-4E55-B1A5-9B85CC048F8E}" type="slidenum">
              <a:rPr lang="en-US" smtClean="0"/>
              <a:pPr>
                <a:defRPr/>
              </a:pPr>
              <a:t>16</a:t>
            </a:fld>
            <a:endParaRPr lang="en-US" dirty="0"/>
          </a:p>
        </p:txBody>
      </p:sp>
      <p:pic>
        <p:nvPicPr>
          <p:cNvPr id="12291" name="Picture 2" descr="Watchman-DSC00547.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p:cNvSpPr>
          <p:nvPr>
            <p:ph type="title" idx="4294967295"/>
          </p:nvPr>
        </p:nvSpPr>
        <p:spPr/>
        <p:txBody>
          <a:bodyPr/>
          <a:lstStyle/>
          <a:p>
            <a:endParaRPr lang="en-US" altLang="en-US" smtClean="0"/>
          </a:p>
        </p:txBody>
      </p:sp>
      <p:pic>
        <p:nvPicPr>
          <p:cNvPr id="1741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1730" y="-833438"/>
            <a:ext cx="6772275" cy="738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
            <a:ext cx="4572000" cy="261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pPr>
              <a:defRPr/>
            </a:pPr>
            <a:fld id="{FBE99F2B-9BF6-4BAA-A911-3F8A11C75F50}" type="slidenum">
              <a:rPr lang="en-US" smtClean="0"/>
              <a:pPr>
                <a:defRPr/>
              </a:pPr>
              <a:t>17</a:t>
            </a:fld>
            <a:endParaRPr lang="en-US" dirty="0"/>
          </a:p>
        </p:txBody>
      </p:sp>
      <p:sp>
        <p:nvSpPr>
          <p:cNvPr id="7" name="Rectangle 6"/>
          <p:cNvSpPr/>
          <p:nvPr/>
        </p:nvSpPr>
        <p:spPr>
          <a:xfrm>
            <a:off x="5" y="2592919"/>
            <a:ext cx="5459413" cy="3122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15" name="TextBox 5"/>
          <p:cNvSpPr txBox="1">
            <a:spLocks noChangeArrowheads="1"/>
          </p:cNvSpPr>
          <p:nvPr/>
        </p:nvSpPr>
        <p:spPr bwMode="auto">
          <a:xfrm>
            <a:off x="177800" y="2545294"/>
            <a:ext cx="43942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The Canaanite Palace, has provided additional evidence relating to the destruction of the city. Statues found in the rubble were seemingly intentionally decapitated and disfigured. Who where the most likely candidates for such actions?</a:t>
            </a:r>
          </a:p>
          <a:p>
            <a:pPr eaLnBrk="1" hangingPunct="1"/>
            <a:endParaRPr lang="en-US" altLang="en-US"/>
          </a:p>
          <a:p>
            <a:pPr eaLnBrk="1" hangingPunct="1"/>
            <a:r>
              <a:rPr lang="en-US" altLang="en-US"/>
              <a:t>Egyptians?</a:t>
            </a:r>
          </a:p>
          <a:p>
            <a:pPr eaLnBrk="1" hangingPunct="1"/>
            <a:r>
              <a:rPr lang="en-US" altLang="en-US"/>
              <a:t>Hittites?</a:t>
            </a:r>
          </a:p>
          <a:p>
            <a:pPr eaLnBrk="1" hangingPunct="1"/>
            <a:r>
              <a:rPr lang="en-US" altLang="en-US"/>
              <a:t>Israelites?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2" descr="Palestine Pl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0"/>
            <a:ext cx="5486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p:cNvSpPr>
            <a:spLocks noGrp="1" noChangeArrowheads="1"/>
          </p:cNvSpPr>
          <p:nvPr>
            <p:ph type="body" sz="half" idx="4294967295"/>
          </p:nvPr>
        </p:nvSpPr>
        <p:spPr>
          <a:xfrm>
            <a:off x="696036" y="254001"/>
            <a:ext cx="2961564" cy="2413000"/>
          </a:xfrm>
        </p:spPr>
        <p:txBody>
          <a:bodyPr/>
          <a:lstStyle/>
          <a:p>
            <a:pPr eaLnBrk="1" hangingPunct="1"/>
            <a:r>
              <a:rPr lang="en-US" altLang="en-US" sz="1800" dirty="0" smtClean="0">
                <a:latin typeface="Times New Roman" pitchFamily="18" charset="0"/>
              </a:rPr>
              <a:t>Canaanite </a:t>
            </a:r>
            <a:r>
              <a:rPr lang="en-US" altLang="en-US" sz="1800" dirty="0" smtClean="0">
                <a:latin typeface="Times New Roman" pitchFamily="18" charset="0"/>
              </a:rPr>
              <a:t>tribes who lived in the land of Canaan </a:t>
            </a:r>
            <a:r>
              <a:rPr lang="en-US" altLang="en-US" sz="1800" i="1" dirty="0" smtClean="0">
                <a:latin typeface="Times New Roman" pitchFamily="18" charset="0"/>
              </a:rPr>
              <a:t>(</a:t>
            </a:r>
            <a:r>
              <a:rPr lang="en-US" altLang="en-US" sz="1800" i="1" dirty="0" err="1" smtClean="0">
                <a:latin typeface="Times New Roman" pitchFamily="18" charset="0"/>
              </a:rPr>
              <a:t>Deut</a:t>
            </a:r>
            <a:r>
              <a:rPr lang="en-US" altLang="en-US" sz="1800" i="1" dirty="0" smtClean="0">
                <a:latin typeface="Times New Roman" pitchFamily="18" charset="0"/>
              </a:rPr>
              <a:t> 7:1)</a:t>
            </a:r>
          </a:p>
          <a:p>
            <a:pPr lvl="1" eaLnBrk="1" hangingPunct="1"/>
            <a:r>
              <a:rPr lang="en-US" altLang="en-US" sz="1800" dirty="0" smtClean="0">
                <a:latin typeface="Times New Roman" pitchFamily="18" charset="0"/>
              </a:rPr>
              <a:t>Hittites, </a:t>
            </a:r>
            <a:r>
              <a:rPr lang="en-US" altLang="en-US" sz="1800" dirty="0" err="1" smtClean="0">
                <a:latin typeface="Times New Roman" pitchFamily="18" charset="0"/>
              </a:rPr>
              <a:t>Girgashites</a:t>
            </a:r>
            <a:r>
              <a:rPr lang="en-US" altLang="en-US" sz="1800" dirty="0" smtClean="0">
                <a:latin typeface="Times New Roman" pitchFamily="18" charset="0"/>
              </a:rPr>
              <a:t>, Amorites, Canaanites, </a:t>
            </a:r>
            <a:r>
              <a:rPr lang="en-US" altLang="en-US" sz="1800" dirty="0" err="1" smtClean="0">
                <a:latin typeface="Times New Roman" pitchFamily="18" charset="0"/>
              </a:rPr>
              <a:t>Perizzites</a:t>
            </a:r>
            <a:r>
              <a:rPr lang="en-US" altLang="en-US" sz="1800" dirty="0" smtClean="0">
                <a:latin typeface="Times New Roman" pitchFamily="18" charset="0"/>
              </a:rPr>
              <a:t>, </a:t>
            </a:r>
            <a:r>
              <a:rPr lang="en-US" altLang="en-US" sz="1800" dirty="0" err="1" smtClean="0">
                <a:latin typeface="Times New Roman" pitchFamily="18" charset="0"/>
              </a:rPr>
              <a:t>Hivites</a:t>
            </a:r>
            <a:r>
              <a:rPr lang="en-US" altLang="en-US" sz="1800" dirty="0" smtClean="0">
                <a:latin typeface="Times New Roman" pitchFamily="18" charset="0"/>
              </a:rPr>
              <a:t>, </a:t>
            </a:r>
            <a:r>
              <a:rPr lang="en-US" altLang="en-US" sz="1800" dirty="0" err="1" smtClean="0">
                <a:latin typeface="Times New Roman" pitchFamily="18" charset="0"/>
              </a:rPr>
              <a:t>Jebusites</a:t>
            </a:r>
            <a:r>
              <a:rPr lang="en-US" altLang="en-US" sz="1800" dirty="0" smtClean="0">
                <a:solidFill>
                  <a:srgbClr val="FFFF00"/>
                </a:solidFill>
                <a:latin typeface="Times New Roman" pitchFamily="18" charset="0"/>
              </a:rPr>
              <a:t> </a:t>
            </a:r>
          </a:p>
        </p:txBody>
      </p:sp>
      <p:sp>
        <p:nvSpPr>
          <p:cNvPr id="20484" name="Oval 6"/>
          <p:cNvSpPr>
            <a:spLocks noChangeArrowheads="1"/>
          </p:cNvSpPr>
          <p:nvPr/>
        </p:nvSpPr>
        <p:spPr bwMode="auto">
          <a:xfrm>
            <a:off x="6629400" y="952500"/>
            <a:ext cx="1676400" cy="1143000"/>
          </a:xfrm>
          <a:prstGeom prst="ellipse">
            <a:avLst/>
          </a:prstGeom>
          <a:solidFill>
            <a:schemeClr val="accent2">
              <a:alpha val="34901"/>
            </a:schemeClr>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3200">
              <a:latin typeface="Souvenir Lt BT" pitchFamily="18" charset="0"/>
            </a:endParaRPr>
          </a:p>
        </p:txBody>
      </p:sp>
      <p:sp>
        <p:nvSpPr>
          <p:cNvPr id="20485" name="Text Box 7"/>
          <p:cNvSpPr txBox="1">
            <a:spLocks noChangeArrowheads="1"/>
          </p:cNvSpPr>
          <p:nvPr/>
        </p:nvSpPr>
        <p:spPr bwMode="auto">
          <a:xfrm>
            <a:off x="6705600" y="1333501"/>
            <a:ext cx="1600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000" b="1">
                <a:solidFill>
                  <a:schemeClr val="bg1"/>
                </a:solidFill>
                <a:latin typeface="Times New Roman" pitchFamily="18" charset="0"/>
              </a:rPr>
              <a:t>Girgashites</a:t>
            </a:r>
          </a:p>
        </p:txBody>
      </p:sp>
      <p:sp>
        <p:nvSpPr>
          <p:cNvPr id="20486" name="Oval 8"/>
          <p:cNvSpPr>
            <a:spLocks noChangeArrowheads="1"/>
          </p:cNvSpPr>
          <p:nvPr/>
        </p:nvSpPr>
        <p:spPr bwMode="auto">
          <a:xfrm rot="5400000">
            <a:off x="6000750" y="1377950"/>
            <a:ext cx="1714500" cy="2133600"/>
          </a:xfrm>
          <a:prstGeom prst="ellipse">
            <a:avLst/>
          </a:prstGeom>
          <a:solidFill>
            <a:schemeClr val="tx2">
              <a:alpha val="34901"/>
            </a:schemeClr>
          </a:solidFill>
          <a:ln w="9525">
            <a:solidFill>
              <a:schemeClr val="tx1"/>
            </a:solidFill>
            <a:round/>
            <a:headEnd/>
            <a:tailEnd/>
          </a:ln>
        </p:spPr>
        <p:txBody>
          <a:bodyPr rot="10800000" vert="eaVert"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3200">
              <a:latin typeface="Souvenir Lt BT" pitchFamily="18" charset="0"/>
            </a:endParaRPr>
          </a:p>
        </p:txBody>
      </p:sp>
      <p:sp>
        <p:nvSpPr>
          <p:cNvPr id="20487" name="Text Box 9"/>
          <p:cNvSpPr txBox="1">
            <a:spLocks noChangeArrowheads="1"/>
          </p:cNvSpPr>
          <p:nvPr/>
        </p:nvSpPr>
        <p:spPr bwMode="auto">
          <a:xfrm>
            <a:off x="6096000" y="2286001"/>
            <a:ext cx="1600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000" b="1">
                <a:solidFill>
                  <a:schemeClr val="bg1"/>
                </a:solidFill>
                <a:latin typeface="Times New Roman" pitchFamily="18" charset="0"/>
              </a:rPr>
              <a:t>Amorites</a:t>
            </a:r>
          </a:p>
        </p:txBody>
      </p:sp>
      <p:sp>
        <p:nvSpPr>
          <p:cNvPr id="20488" name="Oval 10"/>
          <p:cNvSpPr>
            <a:spLocks noChangeArrowheads="1"/>
          </p:cNvSpPr>
          <p:nvPr/>
        </p:nvSpPr>
        <p:spPr bwMode="auto">
          <a:xfrm rot="5400000">
            <a:off x="7004050" y="-831850"/>
            <a:ext cx="1079500" cy="2743200"/>
          </a:xfrm>
          <a:prstGeom prst="ellipse">
            <a:avLst/>
          </a:prstGeom>
          <a:solidFill>
            <a:schemeClr val="tx2">
              <a:alpha val="34901"/>
            </a:schemeClr>
          </a:solidFill>
          <a:ln w="9525">
            <a:solidFill>
              <a:schemeClr val="tx1"/>
            </a:solidFill>
            <a:round/>
            <a:headEnd/>
            <a:tailEnd/>
          </a:ln>
        </p:spPr>
        <p:txBody>
          <a:bodyPr rot="10800000" vert="eaVert"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3200">
              <a:latin typeface="Souvenir Lt BT" pitchFamily="18" charset="0"/>
            </a:endParaRPr>
          </a:p>
        </p:txBody>
      </p:sp>
      <p:sp>
        <p:nvSpPr>
          <p:cNvPr id="20489" name="Text Box 11"/>
          <p:cNvSpPr txBox="1">
            <a:spLocks noChangeArrowheads="1"/>
          </p:cNvSpPr>
          <p:nvPr/>
        </p:nvSpPr>
        <p:spPr bwMode="auto">
          <a:xfrm>
            <a:off x="6934200" y="254001"/>
            <a:ext cx="1600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000" b="1">
                <a:solidFill>
                  <a:schemeClr val="bg1"/>
                </a:solidFill>
                <a:latin typeface="Times New Roman" pitchFamily="18" charset="0"/>
              </a:rPr>
              <a:t>Hittites</a:t>
            </a:r>
          </a:p>
        </p:txBody>
      </p:sp>
      <p:sp>
        <p:nvSpPr>
          <p:cNvPr id="20490" name="Oval 12"/>
          <p:cNvSpPr>
            <a:spLocks noChangeArrowheads="1"/>
          </p:cNvSpPr>
          <p:nvPr/>
        </p:nvSpPr>
        <p:spPr bwMode="auto">
          <a:xfrm rot="1088380">
            <a:off x="4694243" y="1434042"/>
            <a:ext cx="2166937" cy="3298032"/>
          </a:xfrm>
          <a:prstGeom prst="ellipse">
            <a:avLst/>
          </a:prstGeom>
          <a:solidFill>
            <a:schemeClr val="tx2">
              <a:alpha val="34901"/>
            </a:schemeClr>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3200">
              <a:latin typeface="Souvenir Lt BT" pitchFamily="18" charset="0"/>
            </a:endParaRPr>
          </a:p>
        </p:txBody>
      </p:sp>
      <p:sp>
        <p:nvSpPr>
          <p:cNvPr id="20491" name="Text Box 13"/>
          <p:cNvSpPr txBox="1">
            <a:spLocks noChangeArrowheads="1"/>
          </p:cNvSpPr>
          <p:nvPr/>
        </p:nvSpPr>
        <p:spPr bwMode="auto">
          <a:xfrm rot="17548766">
            <a:off x="4941888" y="2605423"/>
            <a:ext cx="13335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000" b="1">
                <a:solidFill>
                  <a:schemeClr val="bg1"/>
                </a:solidFill>
                <a:latin typeface="Times New Roman" pitchFamily="18" charset="0"/>
              </a:rPr>
              <a:t>Canaanites</a:t>
            </a:r>
          </a:p>
        </p:txBody>
      </p:sp>
      <p:sp>
        <p:nvSpPr>
          <p:cNvPr id="20492" name="Oval 14"/>
          <p:cNvSpPr>
            <a:spLocks noChangeArrowheads="1"/>
          </p:cNvSpPr>
          <p:nvPr/>
        </p:nvSpPr>
        <p:spPr bwMode="auto">
          <a:xfrm rot="309783">
            <a:off x="5789618" y="1591469"/>
            <a:ext cx="719137" cy="1587500"/>
          </a:xfrm>
          <a:prstGeom prst="ellipse">
            <a:avLst/>
          </a:prstGeom>
          <a:solidFill>
            <a:schemeClr val="tx2">
              <a:alpha val="34901"/>
            </a:schemeClr>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3200">
              <a:latin typeface="Souvenir Lt BT" pitchFamily="18" charset="0"/>
            </a:endParaRPr>
          </a:p>
        </p:txBody>
      </p:sp>
      <p:sp>
        <p:nvSpPr>
          <p:cNvPr id="20493" name="Text Box 15"/>
          <p:cNvSpPr txBox="1">
            <a:spLocks noChangeArrowheads="1"/>
          </p:cNvSpPr>
          <p:nvPr/>
        </p:nvSpPr>
        <p:spPr bwMode="auto">
          <a:xfrm rot="16200000">
            <a:off x="5475288" y="1992315"/>
            <a:ext cx="1333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000" b="1">
                <a:solidFill>
                  <a:schemeClr val="bg1"/>
                </a:solidFill>
                <a:latin typeface="Times New Roman" pitchFamily="18" charset="0"/>
              </a:rPr>
              <a:t>Perizzites</a:t>
            </a:r>
          </a:p>
        </p:txBody>
      </p:sp>
      <p:sp>
        <p:nvSpPr>
          <p:cNvPr id="20494" name="Oval 16"/>
          <p:cNvSpPr>
            <a:spLocks noChangeArrowheads="1"/>
          </p:cNvSpPr>
          <p:nvPr/>
        </p:nvSpPr>
        <p:spPr bwMode="auto">
          <a:xfrm rot="1986971">
            <a:off x="5802313" y="2648"/>
            <a:ext cx="914400" cy="1443303"/>
          </a:xfrm>
          <a:prstGeom prst="ellipse">
            <a:avLst/>
          </a:prstGeom>
          <a:solidFill>
            <a:schemeClr val="tx2">
              <a:alpha val="34901"/>
            </a:schemeClr>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3200">
              <a:latin typeface="Souvenir Lt BT" pitchFamily="18" charset="0"/>
            </a:endParaRPr>
          </a:p>
        </p:txBody>
      </p:sp>
      <p:sp>
        <p:nvSpPr>
          <p:cNvPr id="20495" name="Text Box 17"/>
          <p:cNvSpPr txBox="1">
            <a:spLocks noChangeArrowheads="1"/>
          </p:cNvSpPr>
          <p:nvPr/>
        </p:nvSpPr>
        <p:spPr bwMode="auto">
          <a:xfrm rot="18322050">
            <a:off x="5814883" y="471622"/>
            <a:ext cx="95911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000" b="1">
                <a:solidFill>
                  <a:schemeClr val="bg1"/>
                </a:solidFill>
                <a:latin typeface="Times New Roman" pitchFamily="18" charset="0"/>
              </a:rPr>
              <a:t>Hivites</a:t>
            </a:r>
          </a:p>
        </p:txBody>
      </p:sp>
      <p:sp>
        <p:nvSpPr>
          <p:cNvPr id="20496" name="Oval 18"/>
          <p:cNvSpPr>
            <a:spLocks noChangeArrowheads="1"/>
          </p:cNvSpPr>
          <p:nvPr/>
        </p:nvSpPr>
        <p:spPr bwMode="auto">
          <a:xfrm rot="1986971">
            <a:off x="5319713" y="2551908"/>
            <a:ext cx="1225550" cy="914135"/>
          </a:xfrm>
          <a:prstGeom prst="ellipse">
            <a:avLst/>
          </a:prstGeom>
          <a:solidFill>
            <a:schemeClr val="tx2">
              <a:alpha val="34901"/>
            </a:schemeClr>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3200">
              <a:latin typeface="Souvenir Lt BT" pitchFamily="18" charset="0"/>
            </a:endParaRPr>
          </a:p>
        </p:txBody>
      </p:sp>
      <p:sp>
        <p:nvSpPr>
          <p:cNvPr id="20497" name="Text Box 19"/>
          <p:cNvSpPr txBox="1">
            <a:spLocks noChangeArrowheads="1"/>
          </p:cNvSpPr>
          <p:nvPr/>
        </p:nvSpPr>
        <p:spPr bwMode="auto">
          <a:xfrm>
            <a:off x="5334000" y="2794001"/>
            <a:ext cx="1371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b="1">
                <a:solidFill>
                  <a:schemeClr val="bg1"/>
                </a:solidFill>
                <a:latin typeface="Times New Roman" pitchFamily="18" charset="0"/>
              </a:rPr>
              <a:t>Jebusites</a:t>
            </a:r>
          </a:p>
        </p:txBody>
      </p:sp>
      <p:sp>
        <p:nvSpPr>
          <p:cNvPr id="20498" name="Text Box 22"/>
          <p:cNvSpPr txBox="1">
            <a:spLocks noChangeArrowheads="1"/>
          </p:cNvSpPr>
          <p:nvPr/>
        </p:nvSpPr>
        <p:spPr bwMode="auto">
          <a:xfrm>
            <a:off x="216535" y="2486056"/>
            <a:ext cx="4953000" cy="292387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1600" dirty="0">
                <a:solidFill>
                  <a:schemeClr val="bg1"/>
                </a:solidFill>
              </a:rPr>
              <a:t>Joshua 11 </a:t>
            </a:r>
          </a:p>
          <a:p>
            <a:pPr eaLnBrk="1" hangingPunct="1">
              <a:spcBef>
                <a:spcPct val="50000"/>
              </a:spcBef>
            </a:pPr>
            <a:r>
              <a:rPr lang="en-US" altLang="en-US" sz="1600" baseline="30000" dirty="0">
                <a:solidFill>
                  <a:schemeClr val="bg1"/>
                </a:solidFill>
              </a:rPr>
              <a:t>18</a:t>
            </a:r>
            <a:r>
              <a:rPr lang="en-US" altLang="en-US" sz="1600" dirty="0">
                <a:solidFill>
                  <a:schemeClr val="bg1"/>
                </a:solidFill>
              </a:rPr>
              <a:t>Joshua made war a long time with all those kings. </a:t>
            </a:r>
            <a:br>
              <a:rPr lang="en-US" altLang="en-US" sz="1600" dirty="0">
                <a:solidFill>
                  <a:schemeClr val="bg1"/>
                </a:solidFill>
              </a:rPr>
            </a:br>
            <a:r>
              <a:rPr lang="en-US" altLang="en-US" sz="1600" baseline="30000" dirty="0">
                <a:solidFill>
                  <a:schemeClr val="bg1"/>
                </a:solidFill>
              </a:rPr>
              <a:t>19</a:t>
            </a:r>
            <a:r>
              <a:rPr lang="en-US" altLang="en-US" sz="1600" dirty="0">
                <a:solidFill>
                  <a:schemeClr val="bg1"/>
                </a:solidFill>
              </a:rPr>
              <a:t>There was not a city that made peace with the people of Israel except the </a:t>
            </a:r>
            <a:r>
              <a:rPr lang="en-US" altLang="en-US" sz="1600" dirty="0" err="1">
                <a:solidFill>
                  <a:schemeClr val="bg1"/>
                </a:solidFill>
              </a:rPr>
              <a:t>Hivites</a:t>
            </a:r>
            <a:r>
              <a:rPr lang="en-US" altLang="en-US" sz="1600" dirty="0">
                <a:solidFill>
                  <a:schemeClr val="bg1"/>
                </a:solidFill>
              </a:rPr>
              <a:t>, the inhabitants of Gibeon. They took them all in battle. </a:t>
            </a:r>
            <a:br>
              <a:rPr lang="en-US" altLang="en-US" sz="1600" dirty="0">
                <a:solidFill>
                  <a:schemeClr val="bg1"/>
                </a:solidFill>
              </a:rPr>
            </a:br>
            <a:r>
              <a:rPr lang="en-US" altLang="en-US" sz="1600" baseline="30000" dirty="0">
                <a:solidFill>
                  <a:schemeClr val="bg1"/>
                </a:solidFill>
              </a:rPr>
              <a:t>20</a:t>
            </a:r>
            <a:r>
              <a:rPr lang="en-US" altLang="en-US" sz="1600" dirty="0">
                <a:solidFill>
                  <a:schemeClr val="bg1"/>
                </a:solidFill>
              </a:rPr>
              <a:t>For it was the Lord’s doing to harden their hearts that they should come against Israel in battle, in order that they should be devoted to destruction and should receive no mercy but be destroyed, just as the Lord commanded Moses. </a:t>
            </a:r>
            <a:br>
              <a:rPr lang="en-US" altLang="en-US" sz="1600" dirty="0">
                <a:solidFill>
                  <a:schemeClr val="bg1"/>
                </a:solidFill>
              </a:rPr>
            </a:br>
            <a:endParaRPr lang="en-US" altLang="en-US" sz="1600" dirty="0">
              <a:solidFill>
                <a:schemeClr val="bg1"/>
              </a:solidFill>
            </a:endParaRPr>
          </a:p>
        </p:txBody>
      </p:sp>
      <p:sp>
        <p:nvSpPr>
          <p:cNvPr id="20" name="Slide Number Placeholder 19"/>
          <p:cNvSpPr>
            <a:spLocks noGrp="1"/>
          </p:cNvSpPr>
          <p:nvPr>
            <p:ph type="sldNum" sz="quarter" idx="10"/>
          </p:nvPr>
        </p:nvSpPr>
        <p:spPr/>
        <p:txBody>
          <a:bodyPr/>
          <a:lstStyle/>
          <a:p>
            <a:pPr>
              <a:defRPr/>
            </a:pPr>
            <a:fld id="{72D99447-B174-487E-8CBC-857DA7DC3E47}" type="slidenum">
              <a:rPr lang="en-US" smtClean="0"/>
              <a:pPr>
                <a:defRPr/>
              </a:pPr>
              <a:t>18</a:t>
            </a:fld>
            <a:endParaRPr lang="en-US"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CD4DAF9-7DA0-48EF-A894-47EF74617243}" type="slidenum">
              <a:rPr lang="en-US" smtClean="0">
                <a:solidFill>
                  <a:prstClr val="black">
                    <a:tint val="75000"/>
                  </a:prstClr>
                </a:solidFill>
              </a:rPr>
              <a:pPr>
                <a:defRPr/>
              </a:pPr>
              <a:t>19</a:t>
            </a:fld>
            <a:endParaRPr lang="en-US" dirty="0">
              <a:solidFill>
                <a:prstClr val="black">
                  <a:tint val="75000"/>
                </a:prstClr>
              </a:solidFill>
            </a:endParaRPr>
          </a:p>
        </p:txBody>
      </p:sp>
      <p:pic>
        <p:nvPicPr>
          <p:cNvPr id="26627" name="Picture 2" descr="http://bibleencyclopedia.com/picturesjpeg/Caleb_before_Joshua__C-7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5408" y="1200329"/>
            <a:ext cx="1837173" cy="175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3"/>
          <p:cNvSpPr txBox="1">
            <a:spLocks noChangeArrowheads="1"/>
          </p:cNvSpPr>
          <p:nvPr/>
        </p:nvSpPr>
        <p:spPr bwMode="auto">
          <a:xfrm>
            <a:off x="3509608" y="0"/>
            <a:ext cx="5634393"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b="1" dirty="0">
                <a:solidFill>
                  <a:prstClr val="black"/>
                </a:solidFill>
              </a:rPr>
              <a:t>Joshua 14</a:t>
            </a:r>
          </a:p>
          <a:p>
            <a:pPr eaLnBrk="1" hangingPunct="1"/>
            <a:r>
              <a:rPr lang="en-US" altLang="en-US" baseline="30000" dirty="0">
                <a:solidFill>
                  <a:prstClr val="black"/>
                </a:solidFill>
              </a:rPr>
              <a:t>7 </a:t>
            </a:r>
            <a:r>
              <a:rPr lang="en-US" altLang="en-US" dirty="0">
                <a:solidFill>
                  <a:prstClr val="black"/>
                </a:solidFill>
              </a:rPr>
              <a:t>I was </a:t>
            </a:r>
            <a:r>
              <a:rPr lang="en-US" altLang="en-US" b="1" u="sng" dirty="0">
                <a:solidFill>
                  <a:srgbClr val="00B050"/>
                </a:solidFill>
              </a:rPr>
              <a:t>forty years old </a:t>
            </a:r>
            <a:r>
              <a:rPr lang="en-US" altLang="en-US" u="sng" dirty="0">
                <a:solidFill>
                  <a:prstClr val="black"/>
                </a:solidFill>
              </a:rPr>
              <a:t>when Moses the servant of the Lord sent me from Kadesh-</a:t>
            </a:r>
            <a:r>
              <a:rPr lang="en-US" altLang="en-US" u="sng" dirty="0" err="1">
                <a:solidFill>
                  <a:prstClr val="black"/>
                </a:solidFill>
              </a:rPr>
              <a:t>barnea</a:t>
            </a:r>
            <a:r>
              <a:rPr lang="en-US" altLang="en-US" u="sng" dirty="0">
                <a:solidFill>
                  <a:prstClr val="black"/>
                </a:solidFill>
              </a:rPr>
              <a:t> to spy out the land, and I brought him word again as it was in my heart. </a:t>
            </a:r>
            <a:r>
              <a:rPr lang="en-US" altLang="en-US" dirty="0">
                <a:solidFill>
                  <a:prstClr val="black"/>
                </a:solidFill>
              </a:rPr>
              <a:t/>
            </a:r>
            <a:br>
              <a:rPr lang="en-US" altLang="en-US" dirty="0">
                <a:solidFill>
                  <a:prstClr val="black"/>
                </a:solidFill>
              </a:rPr>
            </a:br>
            <a:r>
              <a:rPr lang="en-US" altLang="en-US" baseline="30000" dirty="0">
                <a:solidFill>
                  <a:prstClr val="black"/>
                </a:solidFill>
              </a:rPr>
              <a:t>8</a:t>
            </a:r>
            <a:r>
              <a:rPr lang="en-US" altLang="en-US" dirty="0">
                <a:solidFill>
                  <a:prstClr val="black"/>
                </a:solidFill>
              </a:rPr>
              <a:t>But my brothers who went up with me made the heart of the people melt; yet I wholly followed the Lord my God. </a:t>
            </a:r>
            <a:br>
              <a:rPr lang="en-US" altLang="en-US" dirty="0">
                <a:solidFill>
                  <a:prstClr val="black"/>
                </a:solidFill>
              </a:rPr>
            </a:br>
            <a:r>
              <a:rPr lang="en-US" altLang="en-US" baseline="30000" dirty="0">
                <a:solidFill>
                  <a:prstClr val="black"/>
                </a:solidFill>
              </a:rPr>
              <a:t>9</a:t>
            </a:r>
            <a:r>
              <a:rPr lang="en-US" altLang="en-US" dirty="0">
                <a:solidFill>
                  <a:prstClr val="black"/>
                </a:solidFill>
              </a:rPr>
              <a:t>And Moses swore on that day, saying, ‘Surely the land on which your foot has trodden shall be an inheritance for you and your children forever, because you have wholly followed the Lord </a:t>
            </a:r>
            <a:r>
              <a:rPr lang="en-US" altLang="en-US" dirty="0" smtClean="0">
                <a:solidFill>
                  <a:prstClr val="black"/>
                </a:solidFill>
              </a:rPr>
              <a:t>my God</a:t>
            </a:r>
            <a:r>
              <a:rPr lang="en-US" altLang="en-US" dirty="0">
                <a:solidFill>
                  <a:prstClr val="black"/>
                </a:solidFill>
              </a:rPr>
              <a:t>.’ </a:t>
            </a:r>
            <a:br>
              <a:rPr lang="en-US" altLang="en-US" dirty="0">
                <a:solidFill>
                  <a:prstClr val="black"/>
                </a:solidFill>
              </a:rPr>
            </a:br>
            <a:r>
              <a:rPr lang="en-US" altLang="en-US" u="sng" baseline="30000" dirty="0">
                <a:solidFill>
                  <a:prstClr val="black"/>
                </a:solidFill>
              </a:rPr>
              <a:t>10</a:t>
            </a:r>
            <a:r>
              <a:rPr lang="en-US" altLang="en-US" u="sng" dirty="0">
                <a:solidFill>
                  <a:prstClr val="black"/>
                </a:solidFill>
              </a:rPr>
              <a:t>And now, behold, the Lord has kept me alive, just as he said, </a:t>
            </a:r>
            <a:r>
              <a:rPr lang="en-US" altLang="en-US" b="1" u="sng" dirty="0">
                <a:solidFill>
                  <a:srgbClr val="00B050"/>
                </a:solidFill>
              </a:rPr>
              <a:t>these forty-five years </a:t>
            </a:r>
            <a:r>
              <a:rPr lang="en-US" altLang="en-US" u="sng" dirty="0">
                <a:solidFill>
                  <a:prstClr val="black"/>
                </a:solidFill>
              </a:rPr>
              <a:t>since the time that the Lord spoke this word to Moses</a:t>
            </a:r>
            <a:r>
              <a:rPr lang="en-US" altLang="en-US" dirty="0">
                <a:solidFill>
                  <a:prstClr val="black"/>
                </a:solidFill>
              </a:rPr>
              <a:t>, while Israel walked in the wilderness. And now, behold, I am this day eighty-five years old. </a:t>
            </a:r>
            <a:br>
              <a:rPr lang="en-US" altLang="en-US" dirty="0">
                <a:solidFill>
                  <a:prstClr val="black"/>
                </a:solidFill>
              </a:rPr>
            </a:br>
            <a:endParaRPr lang="en-US" altLang="en-US" dirty="0">
              <a:solidFill>
                <a:prstClr val="black"/>
              </a:solidFill>
            </a:endParaRPr>
          </a:p>
        </p:txBody>
      </p:sp>
      <p:sp>
        <p:nvSpPr>
          <p:cNvPr id="4" name="TextBox 3"/>
          <p:cNvSpPr txBox="1"/>
          <p:nvPr/>
        </p:nvSpPr>
        <p:spPr>
          <a:xfrm>
            <a:off x="1021278" y="0"/>
            <a:ext cx="2398816" cy="1200329"/>
          </a:xfrm>
          <a:prstGeom prst="rect">
            <a:avLst/>
          </a:prstGeom>
          <a:noFill/>
        </p:spPr>
        <p:txBody>
          <a:bodyPr wrap="square" rtlCol="0">
            <a:spAutoFit/>
          </a:bodyPr>
          <a:lstStyle/>
          <a:p>
            <a:r>
              <a:rPr lang="en-US" b="1" dirty="0" smtClean="0"/>
              <a:t>Joshua </a:t>
            </a:r>
            <a:r>
              <a:rPr lang="en-US" b="1" dirty="0"/>
              <a:t>11:18(ESV) </a:t>
            </a:r>
            <a:r>
              <a:rPr lang="en-US" dirty="0"/>
              <a:t/>
            </a:r>
            <a:br>
              <a:rPr lang="en-US" dirty="0"/>
            </a:br>
            <a:r>
              <a:rPr lang="en-US" baseline="30000" dirty="0"/>
              <a:t>18</a:t>
            </a:r>
            <a:r>
              <a:rPr lang="en-US" dirty="0"/>
              <a:t>Joshua made war a long time with all those kings.  </a:t>
            </a:r>
          </a:p>
        </p:txBody>
      </p:sp>
      <p:sp>
        <p:nvSpPr>
          <p:cNvPr id="6" name="TextBox 5"/>
          <p:cNvSpPr txBox="1"/>
          <p:nvPr/>
        </p:nvSpPr>
        <p:spPr>
          <a:xfrm>
            <a:off x="3835730" y="4734986"/>
            <a:ext cx="2345514" cy="369332"/>
          </a:xfrm>
          <a:prstGeom prst="rect">
            <a:avLst/>
          </a:prstGeom>
          <a:noFill/>
        </p:spPr>
        <p:txBody>
          <a:bodyPr wrap="none" rtlCol="0">
            <a:spAutoFit/>
          </a:bodyPr>
          <a:lstStyle/>
          <a:p>
            <a:r>
              <a:rPr lang="en-US" dirty="0" smtClean="0"/>
              <a:t>85 </a:t>
            </a:r>
            <a:r>
              <a:rPr lang="en-US" dirty="0" err="1" smtClean="0"/>
              <a:t>yr</a:t>
            </a:r>
            <a:r>
              <a:rPr lang="en-US" dirty="0" smtClean="0"/>
              <a:t> – 38 </a:t>
            </a:r>
            <a:r>
              <a:rPr lang="en-US" dirty="0" err="1" smtClean="0"/>
              <a:t>yrs</a:t>
            </a:r>
            <a:r>
              <a:rPr lang="en-US" dirty="0" smtClean="0"/>
              <a:t> = 7 </a:t>
            </a:r>
            <a:r>
              <a:rPr lang="en-US" dirty="0" err="1" smtClean="0"/>
              <a:t>yrs</a:t>
            </a:r>
            <a:endParaRPr lang="en-US" dirty="0"/>
          </a:p>
        </p:txBody>
      </p:sp>
      <p:sp>
        <p:nvSpPr>
          <p:cNvPr id="7" name="TextBox 6"/>
          <p:cNvSpPr txBox="1"/>
          <p:nvPr/>
        </p:nvSpPr>
        <p:spPr>
          <a:xfrm>
            <a:off x="118752" y="2953064"/>
            <a:ext cx="3403349" cy="2585323"/>
          </a:xfrm>
          <a:prstGeom prst="rect">
            <a:avLst/>
          </a:prstGeom>
          <a:solidFill>
            <a:schemeClr val="bg1"/>
          </a:solidFill>
        </p:spPr>
        <p:txBody>
          <a:bodyPr wrap="square" rtlCol="0">
            <a:spAutoFit/>
          </a:bodyPr>
          <a:lstStyle/>
          <a:p>
            <a:r>
              <a:rPr lang="en-US" b="1" dirty="0" smtClean="0"/>
              <a:t>Deuteronomy </a:t>
            </a:r>
            <a:r>
              <a:rPr lang="en-US" b="1" dirty="0"/>
              <a:t>2:14-15(ESV) </a:t>
            </a:r>
            <a:r>
              <a:rPr lang="en-US" dirty="0"/>
              <a:t/>
            </a:r>
            <a:br>
              <a:rPr lang="en-US" dirty="0"/>
            </a:br>
            <a:r>
              <a:rPr lang="en-US" baseline="30000" dirty="0"/>
              <a:t>14</a:t>
            </a:r>
            <a:r>
              <a:rPr lang="en-US" dirty="0"/>
              <a:t>And the time from our leaving Kadesh-</a:t>
            </a:r>
            <a:r>
              <a:rPr lang="en-US" dirty="0" err="1"/>
              <a:t>barnea</a:t>
            </a:r>
            <a:r>
              <a:rPr lang="en-US" dirty="0"/>
              <a:t> until we crossed the brook </a:t>
            </a:r>
            <a:r>
              <a:rPr lang="en-US" dirty="0" err="1"/>
              <a:t>Zered</a:t>
            </a:r>
            <a:r>
              <a:rPr lang="en-US" dirty="0"/>
              <a:t> was thirty-eight years, until the entire generation, that is, the men of war, had perished from the camp, as the Lord had sworn to them.  </a:t>
            </a:r>
          </a:p>
        </p:txBody>
      </p:sp>
      <p:sp>
        <p:nvSpPr>
          <p:cNvPr id="11" name="TextBox 10"/>
          <p:cNvSpPr txBox="1"/>
          <p:nvPr/>
        </p:nvSpPr>
        <p:spPr>
          <a:xfrm>
            <a:off x="6481948" y="4734986"/>
            <a:ext cx="2345514" cy="369332"/>
          </a:xfrm>
          <a:prstGeom prst="rect">
            <a:avLst/>
          </a:prstGeom>
          <a:noFill/>
        </p:spPr>
        <p:txBody>
          <a:bodyPr wrap="none" rtlCol="0">
            <a:spAutoFit/>
          </a:bodyPr>
          <a:lstStyle/>
          <a:p>
            <a:r>
              <a:rPr lang="en-US" dirty="0" smtClean="0"/>
              <a:t>85 </a:t>
            </a:r>
            <a:r>
              <a:rPr lang="en-US" dirty="0" err="1" smtClean="0"/>
              <a:t>yr</a:t>
            </a:r>
            <a:r>
              <a:rPr lang="en-US" dirty="0" smtClean="0"/>
              <a:t> – 40 </a:t>
            </a:r>
            <a:r>
              <a:rPr lang="en-US" dirty="0" err="1" smtClean="0"/>
              <a:t>yrs</a:t>
            </a:r>
            <a:r>
              <a:rPr lang="en-US" dirty="0" smtClean="0"/>
              <a:t> = 5 </a:t>
            </a:r>
            <a:r>
              <a:rPr lang="en-US" dirty="0" err="1" smtClean="0"/>
              <a:t>yrs</a:t>
            </a:r>
            <a:endParaRPr lang="en-US" dirty="0"/>
          </a:p>
        </p:txBody>
      </p:sp>
    </p:spTree>
    <p:extLst>
      <p:ext uri="{BB962C8B-B14F-4D97-AF65-F5344CB8AC3E}">
        <p14:creationId xmlns:p14="http://schemas.microsoft.com/office/powerpoint/2010/main" val="29851105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457200" y="1053042"/>
            <a:ext cx="8229600" cy="3570208"/>
          </a:xfrm>
          <a:prstGeom prst="rect">
            <a:avLst/>
          </a:prstGeom>
          <a:noFill/>
          <a:ln w="9525">
            <a:noFill/>
            <a:miter lim="800000"/>
            <a:headEnd/>
            <a:tailEnd/>
          </a:ln>
        </p:spPr>
        <p:txBody>
          <a:bodyPr>
            <a:spAutoFit/>
          </a:bodyPr>
          <a:lstStyle/>
          <a:p>
            <a:pPr algn="ctr">
              <a:defRPr/>
            </a:pPr>
            <a:r>
              <a:rPr lang="en-US" sz="4000" b="1" dirty="0">
                <a:solidFill>
                  <a:prstClr val="black"/>
                </a:solidFill>
                <a:latin typeface="Calibri" pitchFamily="34" charset="0"/>
              </a:rPr>
              <a:t>Class Objectives</a:t>
            </a:r>
          </a:p>
          <a:p>
            <a:pPr algn="ctr">
              <a:defRPr/>
            </a:pPr>
            <a:endParaRPr lang="en-US" sz="1400" dirty="0">
              <a:solidFill>
                <a:prstClr val="black"/>
              </a:solidFill>
              <a:latin typeface="Calibri" pitchFamily="34" charset="0"/>
            </a:endParaRPr>
          </a:p>
          <a:p>
            <a:pPr>
              <a:defRPr/>
            </a:pPr>
            <a:r>
              <a:rPr lang="en-US" sz="1400" dirty="0">
                <a:solidFill>
                  <a:prstClr val="black"/>
                </a:solidFill>
              </a:rPr>
              <a:t> </a:t>
            </a:r>
          </a:p>
          <a:p>
            <a:pPr marL="342900" indent="-342900">
              <a:buFont typeface="+mj-lt"/>
              <a:buAutoNum type="arabicPeriod"/>
              <a:defRPr/>
            </a:pPr>
            <a:r>
              <a:rPr lang="en-US" sz="2400" dirty="0">
                <a:solidFill>
                  <a:prstClr val="black"/>
                </a:solidFill>
              </a:rPr>
              <a:t>Learn about God's fulfillment of the land promise.</a:t>
            </a:r>
          </a:p>
          <a:p>
            <a:pPr marL="342900" indent="-342900">
              <a:buFont typeface="+mj-lt"/>
              <a:buAutoNum type="arabicPeriod"/>
              <a:defRPr/>
            </a:pPr>
            <a:r>
              <a:rPr lang="en-US" sz="2400" dirty="0">
                <a:solidFill>
                  <a:prstClr val="black"/>
                </a:solidFill>
              </a:rPr>
              <a:t>Learn about Serving the Lord in the days of Joshua</a:t>
            </a:r>
          </a:p>
          <a:p>
            <a:pPr marL="342900" indent="-342900">
              <a:buFont typeface="+mj-lt"/>
              <a:buAutoNum type="arabicPeriod"/>
              <a:defRPr/>
            </a:pPr>
            <a:r>
              <a:rPr lang="en-US" sz="2400" dirty="0">
                <a:solidFill>
                  <a:prstClr val="black"/>
                </a:solidFill>
              </a:rPr>
              <a:t>Learn about the character of Joshua</a:t>
            </a:r>
          </a:p>
          <a:p>
            <a:pPr marL="342900" indent="-342900">
              <a:buFont typeface="+mj-lt"/>
              <a:buAutoNum type="arabicPeriod"/>
              <a:defRPr/>
            </a:pPr>
            <a:r>
              <a:rPr lang="en-US" sz="2400" dirty="0">
                <a:solidFill>
                  <a:prstClr val="black"/>
                </a:solidFill>
              </a:rPr>
              <a:t>Study the Geography &amp; Archaeology of the Conquest of Canaan</a:t>
            </a:r>
          </a:p>
          <a:p>
            <a:pPr marL="342900" indent="-342900">
              <a:buFont typeface="+mj-lt"/>
              <a:buAutoNum type="arabicPeriod"/>
              <a:defRPr/>
            </a:pPr>
            <a:r>
              <a:rPr lang="en-US" sz="2400" dirty="0">
                <a:solidFill>
                  <a:prstClr val="black"/>
                </a:solidFill>
              </a:rPr>
              <a:t>Be ready to give a defense of the Conquest of Canaan</a:t>
            </a:r>
          </a:p>
          <a:p>
            <a:pPr marL="342900" indent="-342900">
              <a:buFont typeface="+mj-lt"/>
              <a:buAutoNum type="arabicPeriod"/>
              <a:defRPr/>
            </a:pPr>
            <a:endParaRPr lang="en-US" sz="1400" dirty="0">
              <a:solidFill>
                <a:prstClr val="black"/>
              </a:solidFill>
              <a:latin typeface="Calibri" pitchFamily="34" charset="0"/>
            </a:endParaRPr>
          </a:p>
        </p:txBody>
      </p:sp>
      <p:sp>
        <p:nvSpPr>
          <p:cNvPr id="4" name="Slide Number Placeholder 3"/>
          <p:cNvSpPr>
            <a:spLocks noGrp="1"/>
          </p:cNvSpPr>
          <p:nvPr>
            <p:ph type="sldNum" sz="quarter" idx="10"/>
          </p:nvPr>
        </p:nvSpPr>
        <p:spPr/>
        <p:txBody>
          <a:bodyPr/>
          <a:lstStyle/>
          <a:p>
            <a:pPr>
              <a:defRPr/>
            </a:pPr>
            <a:fld id="{2B8A458C-294B-4318-AC35-4DD731B96790}" type="slidenum">
              <a:rPr lang="en-US">
                <a:solidFill>
                  <a:prstClr val="black">
                    <a:tint val="75000"/>
                  </a:prstClr>
                </a:solidFill>
              </a:rPr>
              <a:pPr>
                <a:defRPr/>
              </a:pPr>
              <a:t>2</a:t>
            </a:fld>
            <a:endParaRPr lang="en-US">
              <a:solidFill>
                <a:prstClr val="black">
                  <a:tint val="75000"/>
                </a:prstClr>
              </a:solidFill>
            </a:endParaRPr>
          </a:p>
        </p:txBody>
      </p:sp>
    </p:spTree>
    <p:extLst>
      <p:ext uri="{BB962C8B-B14F-4D97-AF65-F5344CB8AC3E}">
        <p14:creationId xmlns:p14="http://schemas.microsoft.com/office/powerpoint/2010/main" val="8215536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072129D-2F9E-4BEF-9ABF-3633982CE6C2}" type="slidenum">
              <a:rPr lang="en-US" smtClean="0">
                <a:solidFill>
                  <a:prstClr val="black">
                    <a:tint val="75000"/>
                  </a:prstClr>
                </a:solidFill>
              </a:rPr>
              <a:pPr>
                <a:defRPr/>
              </a:pPr>
              <a:t>20</a:t>
            </a:fld>
            <a:endParaRPr lang="en-US" dirty="0">
              <a:solidFill>
                <a:prstClr val="black">
                  <a:tint val="75000"/>
                </a:prstClr>
              </a:solidFill>
            </a:endParaRPr>
          </a:p>
        </p:txBody>
      </p:sp>
      <p:sp>
        <p:nvSpPr>
          <p:cNvPr id="3" name="TextBox 2"/>
          <p:cNvSpPr txBox="1"/>
          <p:nvPr/>
        </p:nvSpPr>
        <p:spPr>
          <a:xfrm>
            <a:off x="4049486" y="938151"/>
            <a:ext cx="5094514" cy="3693319"/>
          </a:xfrm>
          <a:prstGeom prst="rect">
            <a:avLst/>
          </a:prstGeom>
          <a:noFill/>
        </p:spPr>
        <p:txBody>
          <a:bodyPr wrap="square" rtlCol="0">
            <a:spAutoFit/>
          </a:bodyPr>
          <a:lstStyle/>
          <a:p>
            <a:r>
              <a:rPr lang="en-US" b="1" dirty="0"/>
              <a:t>ANAK, ANAKIM</a:t>
            </a:r>
            <a:r>
              <a:rPr lang="en-US" dirty="0"/>
              <a:t> (</a:t>
            </a:r>
            <a:r>
              <a:rPr lang="en-US" i="1" dirty="0"/>
              <a:t>ay' </a:t>
            </a:r>
            <a:r>
              <a:rPr lang="en-US" i="1" dirty="0" err="1"/>
              <a:t>nak</a:t>
            </a:r>
            <a:r>
              <a:rPr lang="en-US" i="1" dirty="0"/>
              <a:t>, an' uh </a:t>
            </a:r>
            <a:r>
              <a:rPr lang="en-US" i="1" dirty="0" err="1"/>
              <a:t>kihm</a:t>
            </a:r>
            <a:r>
              <a:rPr lang="en-US" dirty="0"/>
              <a:t>) Personal and clan name meaning, “long-necked” or “strong-necked.” </a:t>
            </a:r>
            <a:endParaRPr lang="en-US" dirty="0" smtClean="0"/>
          </a:p>
          <a:p>
            <a:r>
              <a:rPr lang="en-US" dirty="0" smtClean="0"/>
              <a:t>The </a:t>
            </a:r>
            <a:r>
              <a:rPr lang="en-US" dirty="0"/>
              <a:t>ancestor named </a:t>
            </a:r>
            <a:r>
              <a:rPr lang="en-US" dirty="0" err="1"/>
              <a:t>Anak</a:t>
            </a:r>
            <a:r>
              <a:rPr lang="en-US" dirty="0"/>
              <a:t> had three children: </a:t>
            </a:r>
            <a:r>
              <a:rPr lang="en-US" dirty="0" err="1"/>
              <a:t>Ahiman</a:t>
            </a:r>
            <a:r>
              <a:rPr lang="en-US" dirty="0"/>
              <a:t>, </a:t>
            </a:r>
            <a:r>
              <a:rPr lang="en-US" dirty="0" err="1"/>
              <a:t>Sheshai</a:t>
            </a:r>
            <a:r>
              <a:rPr lang="en-US" dirty="0"/>
              <a:t>, </a:t>
            </a:r>
            <a:r>
              <a:rPr lang="en-US" dirty="0" err="1"/>
              <a:t>Talmai</a:t>
            </a:r>
            <a:r>
              <a:rPr lang="en-US" dirty="0"/>
              <a:t> (Num. 13:22). </a:t>
            </a:r>
            <a:endParaRPr lang="en-US" dirty="0" smtClean="0"/>
          </a:p>
          <a:p>
            <a:endParaRPr lang="en-US" dirty="0"/>
          </a:p>
          <a:p>
            <a:r>
              <a:rPr lang="en-US" dirty="0" smtClean="0"/>
              <a:t>They </a:t>
            </a:r>
            <a:r>
              <a:rPr lang="en-US" dirty="0"/>
              <a:t>lived in Hebron and the hill country (Josh. 11:21) before being destroyed by Joshua. </a:t>
            </a:r>
            <a:endParaRPr lang="en-US" dirty="0" smtClean="0"/>
          </a:p>
          <a:p>
            <a:endParaRPr lang="en-US" dirty="0"/>
          </a:p>
          <a:p>
            <a:r>
              <a:rPr lang="en-US" dirty="0" smtClean="0"/>
              <a:t>Their</a:t>
            </a:r>
            <a:r>
              <a:rPr lang="en-US" dirty="0"/>
              <a:t> remnants then lived among the Philistines (Josh. 11:22). These tall giants were part of the Nephilim (Gen. 6:4; Num. 13:33). </a:t>
            </a:r>
            <a:endParaRPr lang="en-US" dirty="0" smtClean="0"/>
          </a:p>
          <a:p>
            <a:r>
              <a:rPr lang="en-US" dirty="0" err="1" smtClean="0"/>
              <a:t>Arba</a:t>
            </a:r>
            <a:r>
              <a:rPr lang="en-US" dirty="0" smtClean="0"/>
              <a:t> </a:t>
            </a:r>
            <a:r>
              <a:rPr lang="en-US" dirty="0"/>
              <a:t>was a hero of the </a:t>
            </a:r>
            <a:r>
              <a:rPr lang="en-US" dirty="0" err="1"/>
              <a:t>Anakim</a:t>
            </a:r>
            <a:r>
              <a:rPr lang="en-US" dirty="0"/>
              <a:t> (Judg. 14:15). </a:t>
            </a:r>
          </a:p>
        </p:txBody>
      </p:sp>
      <p:sp>
        <p:nvSpPr>
          <p:cNvPr id="4" name="TextBox 3"/>
          <p:cNvSpPr txBox="1"/>
          <p:nvPr/>
        </p:nvSpPr>
        <p:spPr>
          <a:xfrm>
            <a:off x="475014" y="902525"/>
            <a:ext cx="3230088" cy="4247317"/>
          </a:xfrm>
          <a:prstGeom prst="rect">
            <a:avLst/>
          </a:prstGeom>
          <a:noFill/>
        </p:spPr>
        <p:txBody>
          <a:bodyPr wrap="square" rtlCol="0">
            <a:spAutoFit/>
          </a:bodyPr>
          <a:lstStyle/>
          <a:p>
            <a:r>
              <a:rPr lang="en-US" b="1" dirty="0" smtClean="0"/>
              <a:t>Joshua </a:t>
            </a:r>
            <a:r>
              <a:rPr lang="en-US" b="1" dirty="0"/>
              <a:t>11:21-22(ESV) </a:t>
            </a:r>
            <a:r>
              <a:rPr lang="en-US" dirty="0"/>
              <a:t/>
            </a:r>
            <a:br>
              <a:rPr lang="en-US" dirty="0"/>
            </a:br>
            <a:r>
              <a:rPr lang="en-US" baseline="30000" dirty="0"/>
              <a:t>21</a:t>
            </a:r>
            <a:r>
              <a:rPr lang="en-US" dirty="0"/>
              <a:t>And Joshua came at that time and cut off the </a:t>
            </a:r>
            <a:r>
              <a:rPr lang="en-US" dirty="0" err="1"/>
              <a:t>Anakim</a:t>
            </a:r>
            <a:r>
              <a:rPr lang="en-US" dirty="0"/>
              <a:t> from the hill country, from Hebron, from </a:t>
            </a:r>
            <a:r>
              <a:rPr lang="en-US" dirty="0" err="1"/>
              <a:t>Debir</a:t>
            </a:r>
            <a:r>
              <a:rPr lang="en-US" dirty="0"/>
              <a:t>, from </a:t>
            </a:r>
            <a:r>
              <a:rPr lang="en-US" dirty="0" err="1"/>
              <a:t>Anab</a:t>
            </a:r>
            <a:r>
              <a:rPr lang="en-US" dirty="0"/>
              <a:t>, and from all the hill country of Judah, and from all the hill country of Israel. Joshua devoted them to destruction with their cities.  </a:t>
            </a:r>
            <a:br>
              <a:rPr lang="en-US" dirty="0"/>
            </a:br>
            <a:r>
              <a:rPr lang="en-US" baseline="30000" dirty="0"/>
              <a:t>22</a:t>
            </a:r>
            <a:r>
              <a:rPr lang="en-US" dirty="0"/>
              <a:t>There was none of the </a:t>
            </a:r>
            <a:r>
              <a:rPr lang="en-US" dirty="0" err="1"/>
              <a:t>Anakim</a:t>
            </a:r>
            <a:r>
              <a:rPr lang="en-US" dirty="0"/>
              <a:t> left in the land of the people of Israel. Only in Gaza, in Gath, and in Ashdod did some remain.  </a:t>
            </a:r>
          </a:p>
        </p:txBody>
      </p:sp>
    </p:spTree>
    <p:extLst>
      <p:ext uri="{BB962C8B-B14F-4D97-AF65-F5344CB8AC3E}">
        <p14:creationId xmlns:p14="http://schemas.microsoft.com/office/powerpoint/2010/main" val="28344184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idx="4294967295"/>
          </p:nvPr>
        </p:nvSpPr>
        <p:spPr>
          <a:xfrm>
            <a:off x="914400" y="216958"/>
            <a:ext cx="8229600" cy="952500"/>
          </a:xfrm>
        </p:spPr>
        <p:txBody>
          <a:bodyPr/>
          <a:lstStyle/>
          <a:p>
            <a:r>
              <a:rPr lang="en-US" altLang="en-US" smtClean="0"/>
              <a:t>Conquest as Described by the Bible</a:t>
            </a:r>
          </a:p>
        </p:txBody>
      </p:sp>
      <p:sp>
        <p:nvSpPr>
          <p:cNvPr id="21507" name="Rectangle 3"/>
          <p:cNvSpPr>
            <a:spLocks noGrp="1"/>
          </p:cNvSpPr>
          <p:nvPr>
            <p:ph type="body" idx="4294967295"/>
          </p:nvPr>
        </p:nvSpPr>
        <p:spPr>
          <a:xfrm>
            <a:off x="457199" y="1169727"/>
            <a:ext cx="8686801" cy="3771636"/>
          </a:xfrm>
        </p:spPr>
        <p:txBody>
          <a:bodyPr/>
          <a:lstStyle/>
          <a:p>
            <a:pPr>
              <a:lnSpc>
                <a:spcPct val="90000"/>
              </a:lnSpc>
            </a:pPr>
            <a:r>
              <a:rPr lang="en-US" altLang="en-US" sz="2400" dirty="0" smtClean="0"/>
              <a:t>A unified military conquest of the central hill country under Joshua at the end of the Late Bronze I period, ca. 1410–1400 BC (Jos 1–12).</a:t>
            </a:r>
          </a:p>
          <a:p>
            <a:pPr>
              <a:lnSpc>
                <a:spcPct val="90000"/>
              </a:lnSpc>
            </a:pPr>
            <a:r>
              <a:rPr lang="en-US" altLang="en-US" sz="2400" dirty="0" smtClean="0"/>
              <a:t>The Israelites lived initially as pastoralists under the leadership of judges in the Late Bronze II period, ca. 1400–1200 BC (</a:t>
            </a:r>
            <a:r>
              <a:rPr lang="en-US" altLang="en-US" sz="2400" dirty="0" err="1" smtClean="0"/>
              <a:t>Jgs</a:t>
            </a:r>
            <a:r>
              <a:rPr lang="en-US" altLang="en-US" sz="2400" dirty="0" smtClean="0"/>
              <a:t> 1–5).</a:t>
            </a:r>
          </a:p>
          <a:p>
            <a:pPr>
              <a:lnSpc>
                <a:spcPct val="90000"/>
              </a:lnSpc>
            </a:pPr>
            <a:r>
              <a:rPr lang="en-US" altLang="en-US" sz="2400" dirty="0" smtClean="0"/>
              <a:t>In the 12th century BC, still under the leadership of judges, the Israelites went through a process of </a:t>
            </a:r>
            <a:r>
              <a:rPr lang="en-US" altLang="en-US" sz="2400" dirty="0" err="1" smtClean="0"/>
              <a:t>sedentarization</a:t>
            </a:r>
            <a:r>
              <a:rPr lang="en-US" altLang="en-US" sz="2400" dirty="0" smtClean="0"/>
              <a:t>. This was a wide-spread phenomenon resulting from the collapse of the Late Bronze urban culture. The proliferation of small agricultural villages in the Iron Age I was the result of this process (</a:t>
            </a:r>
            <a:r>
              <a:rPr lang="en-US" altLang="en-US" sz="2400" dirty="0" err="1" smtClean="0"/>
              <a:t>Jgs</a:t>
            </a:r>
            <a:r>
              <a:rPr lang="en-US" altLang="en-US" sz="2400" dirty="0" smtClean="0"/>
              <a:t> 6–10).</a:t>
            </a:r>
          </a:p>
        </p:txBody>
      </p:sp>
      <p:sp>
        <p:nvSpPr>
          <p:cNvPr id="4" name="Slide Number Placeholder 3"/>
          <p:cNvSpPr>
            <a:spLocks noGrp="1"/>
          </p:cNvSpPr>
          <p:nvPr>
            <p:ph type="sldNum" sz="quarter" idx="10"/>
          </p:nvPr>
        </p:nvSpPr>
        <p:spPr/>
        <p:txBody>
          <a:bodyPr/>
          <a:lstStyle/>
          <a:p>
            <a:pPr>
              <a:defRPr/>
            </a:pPr>
            <a:fld id="{2682E5DE-ECE6-4DA9-9698-B41A7E52DE83}" type="slidenum">
              <a:rPr lang="en-US" smtClean="0"/>
              <a:pPr>
                <a:defRPr/>
              </a:pPr>
              <a:t>21</a:t>
            </a:fld>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33101C83-8666-4419-82DE-A36CBBAD07ED}" type="slidenum">
              <a:rPr lang="en-US" smtClean="0"/>
              <a:pPr>
                <a:defRPr/>
              </a:pPr>
              <a:t>22</a:t>
            </a:fld>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198891" y="-878974"/>
            <a:ext cx="5170622" cy="6928569"/>
          </a:xfrm>
          <a:prstGeom prst="rect">
            <a:avLst/>
          </a:prstGeom>
        </p:spPr>
      </p:pic>
      <p:sp>
        <p:nvSpPr>
          <p:cNvPr id="7" name="&quot;No&quot; Symbol 6"/>
          <p:cNvSpPr/>
          <p:nvPr/>
        </p:nvSpPr>
        <p:spPr>
          <a:xfrm>
            <a:off x="4100319" y="1079213"/>
            <a:ext cx="70338" cy="103439"/>
          </a:xfrm>
          <a:prstGeom prst="noSmoking">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2" descr="http://images.clipartpanda.com/fire-clipart-border-pT5ybR8T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9767" y="1225748"/>
            <a:ext cx="82950" cy="1207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images.clipartpanda.com/fire-clipart-border-pT5ybR8T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1197" y="1079213"/>
            <a:ext cx="82950" cy="120747"/>
          </a:xfrm>
          <a:prstGeom prst="rect">
            <a:avLst/>
          </a:prstGeom>
          <a:noFill/>
          <a:extLst>
            <a:ext uri="{909E8E84-426E-40DD-AFC4-6F175D3DCCD1}">
              <a14:hiddenFill xmlns:a14="http://schemas.microsoft.com/office/drawing/2010/main">
                <a:solidFill>
                  <a:srgbClr val="FFFFFF"/>
                </a:solidFill>
              </a14:hiddenFill>
            </a:ext>
          </a:extLst>
        </p:spPr>
      </p:pic>
      <p:sp>
        <p:nvSpPr>
          <p:cNvPr id="10" name="&quot;No&quot; Symbol 9"/>
          <p:cNvSpPr/>
          <p:nvPr/>
        </p:nvSpPr>
        <p:spPr>
          <a:xfrm>
            <a:off x="4100319" y="1649507"/>
            <a:ext cx="70338" cy="103439"/>
          </a:xfrm>
          <a:prstGeom prst="noSmoking">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Sun 11"/>
          <p:cNvSpPr/>
          <p:nvPr/>
        </p:nvSpPr>
        <p:spPr>
          <a:xfrm>
            <a:off x="3980329" y="1390219"/>
            <a:ext cx="66201" cy="53788"/>
          </a:xfrm>
          <a:prstGeom prst="su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n 12"/>
          <p:cNvSpPr/>
          <p:nvPr/>
        </p:nvSpPr>
        <p:spPr>
          <a:xfrm>
            <a:off x="3714835" y="1488831"/>
            <a:ext cx="66201" cy="53788"/>
          </a:xfrm>
          <a:prstGeom prst="su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n 13"/>
          <p:cNvSpPr/>
          <p:nvPr/>
        </p:nvSpPr>
        <p:spPr>
          <a:xfrm>
            <a:off x="3914128" y="1432285"/>
            <a:ext cx="66201" cy="53788"/>
          </a:xfrm>
          <a:prstGeom prst="su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n 14"/>
          <p:cNvSpPr/>
          <p:nvPr/>
        </p:nvSpPr>
        <p:spPr>
          <a:xfrm>
            <a:off x="3685181" y="1543998"/>
            <a:ext cx="66201" cy="53788"/>
          </a:xfrm>
          <a:prstGeom prst="su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quot;No&quot; Symbol 15"/>
          <p:cNvSpPr/>
          <p:nvPr/>
        </p:nvSpPr>
        <p:spPr>
          <a:xfrm>
            <a:off x="2841813" y="2481871"/>
            <a:ext cx="70338" cy="103439"/>
          </a:xfrm>
          <a:prstGeom prst="noSmoking">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quot;No&quot; Symbol 16"/>
          <p:cNvSpPr/>
          <p:nvPr/>
        </p:nvSpPr>
        <p:spPr>
          <a:xfrm>
            <a:off x="3648244" y="2581173"/>
            <a:ext cx="70338" cy="103439"/>
          </a:xfrm>
          <a:prstGeom prst="noSmoking">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quot;No&quot; Symbol 17"/>
          <p:cNvSpPr/>
          <p:nvPr/>
        </p:nvSpPr>
        <p:spPr>
          <a:xfrm>
            <a:off x="2912151" y="2207387"/>
            <a:ext cx="70338" cy="103439"/>
          </a:xfrm>
          <a:prstGeom prst="noSmoking">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quot;No&quot; Symbol 18"/>
          <p:cNvSpPr/>
          <p:nvPr/>
        </p:nvSpPr>
        <p:spPr>
          <a:xfrm>
            <a:off x="3251431" y="1942584"/>
            <a:ext cx="70338" cy="103439"/>
          </a:xfrm>
          <a:prstGeom prst="noSmoking">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quot;No&quot; Symbol 19"/>
          <p:cNvSpPr/>
          <p:nvPr/>
        </p:nvSpPr>
        <p:spPr>
          <a:xfrm>
            <a:off x="3205228" y="1853627"/>
            <a:ext cx="70338" cy="103439"/>
          </a:xfrm>
          <a:prstGeom prst="noSmoking">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quot;No&quot; Symbol 20"/>
          <p:cNvSpPr/>
          <p:nvPr/>
        </p:nvSpPr>
        <p:spPr>
          <a:xfrm>
            <a:off x="3366201" y="2973551"/>
            <a:ext cx="70338" cy="103439"/>
          </a:xfrm>
          <a:prstGeom prst="noSmoking">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quot;No&quot; Symbol 22"/>
          <p:cNvSpPr/>
          <p:nvPr/>
        </p:nvSpPr>
        <p:spPr>
          <a:xfrm>
            <a:off x="2469432" y="2537728"/>
            <a:ext cx="70338" cy="103439"/>
          </a:xfrm>
          <a:prstGeom prst="noSmoking">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quot;No&quot; Symbol 23"/>
          <p:cNvSpPr/>
          <p:nvPr/>
        </p:nvSpPr>
        <p:spPr>
          <a:xfrm>
            <a:off x="3017658" y="1390219"/>
            <a:ext cx="70338" cy="103439"/>
          </a:xfrm>
          <a:prstGeom prst="noSmoking">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quot;No&quot; Symbol 24"/>
          <p:cNvSpPr/>
          <p:nvPr/>
        </p:nvSpPr>
        <p:spPr>
          <a:xfrm>
            <a:off x="3423829" y="3665188"/>
            <a:ext cx="70338" cy="103439"/>
          </a:xfrm>
          <a:prstGeom prst="noSmoking">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quot;No&quot; Symbol 25"/>
          <p:cNvSpPr/>
          <p:nvPr/>
        </p:nvSpPr>
        <p:spPr>
          <a:xfrm>
            <a:off x="3189369" y="3025270"/>
            <a:ext cx="70338" cy="103439"/>
          </a:xfrm>
          <a:prstGeom prst="noSmoking">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quot;No&quot; Symbol 26"/>
          <p:cNvSpPr/>
          <p:nvPr/>
        </p:nvSpPr>
        <p:spPr>
          <a:xfrm>
            <a:off x="3388660" y="2122568"/>
            <a:ext cx="70338" cy="103439"/>
          </a:xfrm>
          <a:prstGeom prst="noSmoking">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58298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33101C83-8666-4419-82DE-A36CBBAD07ED}" type="slidenum">
              <a:rPr lang="en-US" smtClean="0"/>
              <a:pPr>
                <a:defRPr/>
              </a:pPr>
              <a:t>23</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126809" y="-943911"/>
            <a:ext cx="5173545" cy="7061367"/>
          </a:xfrm>
          <a:prstGeom prst="rect">
            <a:avLst/>
          </a:prstGeom>
        </p:spPr>
      </p:pic>
      <p:sp>
        <p:nvSpPr>
          <p:cNvPr id="4" name="&quot;No&quot; Symbol 3"/>
          <p:cNvSpPr/>
          <p:nvPr/>
        </p:nvSpPr>
        <p:spPr>
          <a:xfrm>
            <a:off x="3832971" y="3779662"/>
            <a:ext cx="70338" cy="103439"/>
          </a:xfrm>
          <a:prstGeom prst="noSmoking">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quot;No&quot; Symbol 4"/>
          <p:cNvSpPr/>
          <p:nvPr/>
        </p:nvSpPr>
        <p:spPr>
          <a:xfrm>
            <a:off x="2973524" y="3661740"/>
            <a:ext cx="70338" cy="103439"/>
          </a:xfrm>
          <a:prstGeom prst="noSmoking">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quot;No&quot; Symbol 5"/>
          <p:cNvSpPr/>
          <p:nvPr/>
        </p:nvSpPr>
        <p:spPr>
          <a:xfrm>
            <a:off x="3949989" y="3343147"/>
            <a:ext cx="70338" cy="103439"/>
          </a:xfrm>
          <a:prstGeom prst="noSmoking">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quot;No&quot; Symbol 6"/>
          <p:cNvSpPr/>
          <p:nvPr/>
        </p:nvSpPr>
        <p:spPr>
          <a:xfrm>
            <a:off x="3532095" y="3127994"/>
            <a:ext cx="70338" cy="103439"/>
          </a:xfrm>
          <a:prstGeom prst="noSmoking">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2" descr="http://images.clipartpanda.com/fire-clipart-border-pT5ybR8T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8021" y="2098773"/>
            <a:ext cx="82950" cy="120747"/>
          </a:xfrm>
          <a:prstGeom prst="rect">
            <a:avLst/>
          </a:prstGeom>
          <a:noFill/>
          <a:extLst>
            <a:ext uri="{909E8E84-426E-40DD-AFC4-6F175D3DCCD1}">
              <a14:hiddenFill xmlns:a14="http://schemas.microsoft.com/office/drawing/2010/main">
                <a:solidFill>
                  <a:srgbClr val="FFFFFF"/>
                </a:solidFill>
              </a14:hiddenFill>
            </a:ext>
          </a:extLst>
        </p:spPr>
      </p:pic>
      <p:sp>
        <p:nvSpPr>
          <p:cNvPr id="9" name="&quot;No&quot; Symbol 8"/>
          <p:cNvSpPr/>
          <p:nvPr/>
        </p:nvSpPr>
        <p:spPr>
          <a:xfrm>
            <a:off x="4720692" y="2961802"/>
            <a:ext cx="70338" cy="103439"/>
          </a:xfrm>
          <a:prstGeom prst="noSmoking">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quot;No&quot; Symbol 9"/>
          <p:cNvSpPr/>
          <p:nvPr/>
        </p:nvSpPr>
        <p:spPr>
          <a:xfrm>
            <a:off x="3949989" y="4034119"/>
            <a:ext cx="70338" cy="103439"/>
          </a:xfrm>
          <a:prstGeom prst="noSmoking">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quot;No&quot; Symbol 10"/>
          <p:cNvSpPr/>
          <p:nvPr/>
        </p:nvSpPr>
        <p:spPr>
          <a:xfrm>
            <a:off x="3614371" y="3558301"/>
            <a:ext cx="70338" cy="103439"/>
          </a:xfrm>
          <a:prstGeom prst="noSmoking">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quot;No&quot; Symbol 11"/>
          <p:cNvSpPr/>
          <p:nvPr/>
        </p:nvSpPr>
        <p:spPr>
          <a:xfrm>
            <a:off x="2903186" y="4605596"/>
            <a:ext cx="70338" cy="103439"/>
          </a:xfrm>
          <a:prstGeom prst="noSmoking">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654930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B503CAD-96AE-4277-8CE9-1102B98088F4}" type="slidenum">
              <a:rPr lang="en-US" smtClean="0"/>
              <a:pPr>
                <a:defRPr/>
              </a:pPr>
              <a:t>24</a:t>
            </a:fld>
            <a:endParaRPr lang="en-US" dirty="0"/>
          </a:p>
        </p:txBody>
      </p:sp>
      <p:sp>
        <p:nvSpPr>
          <p:cNvPr id="3" name="Rectangle 2"/>
          <p:cNvSpPr/>
          <p:nvPr/>
        </p:nvSpPr>
        <p:spPr>
          <a:xfrm>
            <a:off x="0" y="178594"/>
            <a:ext cx="9144000" cy="495696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7861331" y="5346856"/>
            <a:ext cx="590551" cy="304271"/>
          </a:xfrm>
        </p:spPr>
        <p:txBody>
          <a:bodyPr/>
          <a:lstStyle/>
          <a:p>
            <a:pPr>
              <a:defRPr/>
            </a:pPr>
            <a:fld id="{F32A9994-7DC2-4FAB-ACCB-6EE1BE7A9083}" type="slidenum">
              <a:rPr lang="en-US" smtClean="0">
                <a:solidFill>
                  <a:prstClr val="black">
                    <a:tint val="75000"/>
                  </a:prstClr>
                </a:solidFill>
              </a:rPr>
              <a:pPr>
                <a:defRPr/>
              </a:pPr>
              <a:t>3</a:t>
            </a:fld>
            <a:endParaRPr lang="en-US" dirty="0">
              <a:solidFill>
                <a:prstClr val="black">
                  <a:tint val="75000"/>
                </a:prstClr>
              </a:solidFill>
            </a:endParaRPr>
          </a:p>
        </p:txBody>
      </p:sp>
      <p:sp>
        <p:nvSpPr>
          <p:cNvPr id="3" name="TextBox 2"/>
          <p:cNvSpPr txBox="1"/>
          <p:nvPr/>
        </p:nvSpPr>
        <p:spPr>
          <a:xfrm>
            <a:off x="230077" y="3245959"/>
            <a:ext cx="1698439" cy="954107"/>
          </a:xfrm>
          <a:prstGeom prst="rect">
            <a:avLst/>
          </a:prstGeom>
          <a:solidFill>
            <a:schemeClr val="tx1"/>
          </a:solidFill>
        </p:spPr>
        <p:txBody>
          <a:bodyPr wrap="square" rtlCol="0">
            <a:spAutoFit/>
          </a:bodyPr>
          <a:lstStyle/>
          <a:p>
            <a:pPr algn="ctr"/>
            <a:r>
              <a:rPr lang="en-US" sz="2800" dirty="0">
                <a:solidFill>
                  <a:prstClr val="white"/>
                </a:solidFill>
                <a:latin typeface="Arial" pitchFamily="34" charset="0"/>
                <a:cs typeface="Arial" pitchFamily="34" charset="0"/>
              </a:rPr>
              <a:t>Claiming the land</a:t>
            </a:r>
          </a:p>
        </p:txBody>
      </p:sp>
      <p:sp>
        <p:nvSpPr>
          <p:cNvPr id="4" name="TextBox 3"/>
          <p:cNvSpPr txBox="1"/>
          <p:nvPr/>
        </p:nvSpPr>
        <p:spPr>
          <a:xfrm>
            <a:off x="1928018" y="2321894"/>
            <a:ext cx="2111777" cy="954107"/>
          </a:xfrm>
          <a:prstGeom prst="rect">
            <a:avLst/>
          </a:prstGeom>
          <a:solidFill>
            <a:srgbClr val="0070C0"/>
          </a:solidFill>
        </p:spPr>
        <p:txBody>
          <a:bodyPr wrap="square" rtlCol="0">
            <a:spAutoFit/>
          </a:bodyPr>
          <a:lstStyle/>
          <a:p>
            <a:pPr algn="ctr"/>
            <a:r>
              <a:rPr lang="en-US" sz="2800" dirty="0">
                <a:solidFill>
                  <a:prstClr val="white"/>
                </a:solidFill>
                <a:latin typeface="Arial" pitchFamily="34" charset="0"/>
                <a:cs typeface="Arial" pitchFamily="34" charset="0"/>
              </a:rPr>
              <a:t>Conquering the land</a:t>
            </a:r>
          </a:p>
        </p:txBody>
      </p:sp>
      <p:sp>
        <p:nvSpPr>
          <p:cNvPr id="5" name="TextBox 4"/>
          <p:cNvSpPr txBox="1"/>
          <p:nvPr/>
        </p:nvSpPr>
        <p:spPr>
          <a:xfrm>
            <a:off x="4039739" y="1359697"/>
            <a:ext cx="2224584" cy="954107"/>
          </a:xfrm>
          <a:prstGeom prst="rect">
            <a:avLst/>
          </a:prstGeom>
          <a:solidFill>
            <a:schemeClr val="tx1"/>
          </a:solidFill>
        </p:spPr>
        <p:txBody>
          <a:bodyPr wrap="square" rtlCol="0">
            <a:spAutoFit/>
          </a:bodyPr>
          <a:lstStyle/>
          <a:p>
            <a:pPr algn="ctr"/>
            <a:r>
              <a:rPr lang="en-US" sz="2800" dirty="0">
                <a:solidFill>
                  <a:prstClr val="white"/>
                </a:solidFill>
                <a:latin typeface="Arial" pitchFamily="34" charset="0"/>
                <a:cs typeface="Arial" pitchFamily="34" charset="0"/>
              </a:rPr>
              <a:t>Distributing</a:t>
            </a:r>
          </a:p>
          <a:p>
            <a:pPr algn="ctr"/>
            <a:r>
              <a:rPr lang="en-US" sz="2800" dirty="0">
                <a:solidFill>
                  <a:prstClr val="white"/>
                </a:solidFill>
                <a:latin typeface="Arial" pitchFamily="34" charset="0"/>
                <a:cs typeface="Arial" pitchFamily="34" charset="0"/>
              </a:rPr>
              <a:t> the land</a:t>
            </a:r>
          </a:p>
        </p:txBody>
      </p:sp>
      <p:sp>
        <p:nvSpPr>
          <p:cNvPr id="6" name="TextBox 5"/>
          <p:cNvSpPr txBox="1"/>
          <p:nvPr/>
        </p:nvSpPr>
        <p:spPr>
          <a:xfrm>
            <a:off x="6255862" y="938954"/>
            <a:ext cx="1189751" cy="1384995"/>
          </a:xfrm>
          <a:prstGeom prst="rect">
            <a:avLst/>
          </a:prstGeom>
          <a:solidFill>
            <a:srgbClr val="0070C0"/>
          </a:solidFill>
        </p:spPr>
        <p:txBody>
          <a:bodyPr wrap="square" rtlCol="0">
            <a:spAutoFit/>
          </a:bodyPr>
          <a:lstStyle/>
          <a:p>
            <a:pPr algn="ctr"/>
            <a:r>
              <a:rPr lang="en-US" sz="2800" dirty="0">
                <a:solidFill>
                  <a:prstClr val="white"/>
                </a:solidFill>
                <a:latin typeface="Arial" pitchFamily="34" charset="0"/>
                <a:cs typeface="Arial" pitchFamily="34" charset="0"/>
              </a:rPr>
              <a:t>Living the land</a:t>
            </a:r>
          </a:p>
        </p:txBody>
      </p:sp>
      <p:sp>
        <p:nvSpPr>
          <p:cNvPr id="7" name="TextBox 6"/>
          <p:cNvSpPr txBox="1"/>
          <p:nvPr/>
        </p:nvSpPr>
        <p:spPr>
          <a:xfrm>
            <a:off x="7445585" y="72184"/>
            <a:ext cx="1698439" cy="1384995"/>
          </a:xfrm>
          <a:prstGeom prst="rect">
            <a:avLst/>
          </a:prstGeom>
          <a:solidFill>
            <a:schemeClr val="tx1"/>
          </a:solidFill>
        </p:spPr>
        <p:txBody>
          <a:bodyPr wrap="square" rtlCol="0">
            <a:spAutoFit/>
          </a:bodyPr>
          <a:lstStyle/>
          <a:p>
            <a:pPr algn="ctr"/>
            <a:r>
              <a:rPr lang="en-US" sz="2800" dirty="0">
                <a:solidFill>
                  <a:prstClr val="white"/>
                </a:solidFill>
                <a:latin typeface="Arial" pitchFamily="34" charset="0"/>
                <a:cs typeface="Arial" pitchFamily="34" charset="0"/>
              </a:rPr>
              <a:t>Resting in the land</a:t>
            </a:r>
          </a:p>
        </p:txBody>
      </p:sp>
      <p:sp>
        <p:nvSpPr>
          <p:cNvPr id="8" name="TextBox 7"/>
          <p:cNvSpPr txBox="1"/>
          <p:nvPr/>
        </p:nvSpPr>
        <p:spPr>
          <a:xfrm>
            <a:off x="330698" y="4221681"/>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1-5</a:t>
            </a:r>
          </a:p>
        </p:txBody>
      </p:sp>
      <p:sp>
        <p:nvSpPr>
          <p:cNvPr id="9" name="TextBox 8"/>
          <p:cNvSpPr txBox="1"/>
          <p:nvPr/>
        </p:nvSpPr>
        <p:spPr>
          <a:xfrm>
            <a:off x="2311226" y="3278156"/>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6-12</a:t>
            </a:r>
          </a:p>
        </p:txBody>
      </p:sp>
      <p:sp>
        <p:nvSpPr>
          <p:cNvPr id="10" name="TextBox 9"/>
          <p:cNvSpPr txBox="1"/>
          <p:nvPr/>
        </p:nvSpPr>
        <p:spPr>
          <a:xfrm>
            <a:off x="4400005" y="2303009"/>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13-21</a:t>
            </a:r>
          </a:p>
        </p:txBody>
      </p:sp>
      <p:sp>
        <p:nvSpPr>
          <p:cNvPr id="11" name="TextBox 10"/>
          <p:cNvSpPr txBox="1"/>
          <p:nvPr/>
        </p:nvSpPr>
        <p:spPr>
          <a:xfrm>
            <a:off x="6148090" y="2332002"/>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22-24</a:t>
            </a:r>
          </a:p>
        </p:txBody>
      </p:sp>
      <p:sp>
        <p:nvSpPr>
          <p:cNvPr id="12" name="TextBox 11"/>
          <p:cNvSpPr txBox="1"/>
          <p:nvPr/>
        </p:nvSpPr>
        <p:spPr>
          <a:xfrm>
            <a:off x="7491517" y="1458388"/>
            <a:ext cx="160653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24:29-33</a:t>
            </a: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128" y="-15954"/>
            <a:ext cx="1451839" cy="327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ight Arrow 13"/>
          <p:cNvSpPr/>
          <p:nvPr/>
        </p:nvSpPr>
        <p:spPr>
          <a:xfrm flipH="1">
            <a:off x="3676048" y="3500768"/>
            <a:ext cx="895997" cy="4435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344925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575" y="1143000"/>
            <a:ext cx="3786188"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8"/>
          <p:cNvSpPr>
            <a:spLocks noChangeArrowheads="1"/>
          </p:cNvSpPr>
          <p:nvPr/>
        </p:nvSpPr>
        <p:spPr bwMode="auto">
          <a:xfrm>
            <a:off x="304800" y="1270000"/>
            <a:ext cx="4267200" cy="391583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14345" name="Line 9"/>
          <p:cNvSpPr>
            <a:spLocks noChangeShapeType="1"/>
          </p:cNvSpPr>
          <p:nvPr/>
        </p:nvSpPr>
        <p:spPr bwMode="auto">
          <a:xfrm>
            <a:off x="533400" y="1206500"/>
            <a:ext cx="8001000" cy="0"/>
          </a:xfrm>
          <a:prstGeom prst="line">
            <a:avLst/>
          </a:prstGeom>
          <a:noFill/>
          <a:ln w="57150">
            <a:solidFill>
              <a:srgbClr val="663300"/>
            </a:solidFill>
            <a:round/>
            <a:headEnd/>
            <a:tailEnd/>
          </a:ln>
          <a:effectLst>
            <a:outerShdw dist="35921" dir="2700000" algn="ctr" rotWithShape="0">
              <a:schemeClr val="bg1"/>
            </a:outerShdw>
          </a:effectLst>
        </p:spPr>
        <p:txBody>
          <a:bodyPr/>
          <a:lstStyle/>
          <a:p>
            <a:pPr>
              <a:defRPr/>
            </a:pPr>
            <a:endParaRPr lang="en-US"/>
          </a:p>
        </p:txBody>
      </p:sp>
      <p:sp>
        <p:nvSpPr>
          <p:cNvPr id="6149" name="Rectangle 10"/>
          <p:cNvSpPr>
            <a:spLocks noGrp="1" noChangeArrowheads="1"/>
          </p:cNvSpPr>
          <p:nvPr>
            <p:ph type="body" idx="4294967295"/>
          </p:nvPr>
        </p:nvSpPr>
        <p:spPr>
          <a:xfrm>
            <a:off x="0" y="1333500"/>
            <a:ext cx="4267200" cy="3905250"/>
          </a:xfrm>
        </p:spPr>
        <p:txBody>
          <a:bodyPr/>
          <a:lstStyle/>
          <a:p>
            <a:pPr eaLnBrk="1" hangingPunct="1"/>
            <a:r>
              <a:rPr lang="en-US" altLang="en-US" sz="2000" smtClean="0">
                <a:solidFill>
                  <a:srgbClr val="FFFF99"/>
                </a:solidFill>
                <a:latin typeface="Times New Roman" pitchFamily="18" charset="0"/>
              </a:rPr>
              <a:t>Kings of the north formed a coalition</a:t>
            </a:r>
          </a:p>
          <a:p>
            <a:pPr lvl="1" eaLnBrk="1" hangingPunct="1"/>
            <a:r>
              <a:rPr lang="en-US" altLang="en-US" sz="2000" smtClean="0">
                <a:solidFill>
                  <a:srgbClr val="FFFF99"/>
                </a:solidFill>
                <a:latin typeface="Times New Roman" pitchFamily="18" charset="0"/>
              </a:rPr>
              <a:t>Led by Jabin king of </a:t>
            </a:r>
            <a:r>
              <a:rPr lang="en-US" altLang="en-US" sz="2000" b="1" smtClean="0">
                <a:solidFill>
                  <a:srgbClr val="FFFF99"/>
                </a:solidFill>
                <a:latin typeface="Times New Roman" pitchFamily="18" charset="0"/>
              </a:rPr>
              <a:t>Hazor</a:t>
            </a:r>
          </a:p>
          <a:p>
            <a:pPr lvl="1" eaLnBrk="1" hangingPunct="1"/>
            <a:r>
              <a:rPr lang="en-US" altLang="en-US" sz="2000" smtClean="0">
                <a:solidFill>
                  <a:srgbClr val="FFFF99"/>
                </a:solidFill>
                <a:latin typeface="Times New Roman" pitchFamily="18" charset="0"/>
              </a:rPr>
              <a:t>Gathered a huge army from the northern third of the land</a:t>
            </a:r>
          </a:p>
          <a:p>
            <a:pPr lvl="1" eaLnBrk="1" hangingPunct="1"/>
            <a:r>
              <a:rPr lang="en-US" altLang="en-US" sz="2000" smtClean="0">
                <a:solidFill>
                  <a:srgbClr val="FFFF99"/>
                </a:solidFill>
                <a:latin typeface="Times New Roman" pitchFamily="18" charset="0"/>
              </a:rPr>
              <a:t>Assembled at the waters of </a:t>
            </a:r>
            <a:r>
              <a:rPr lang="en-US" altLang="en-US" sz="2000" b="1" smtClean="0">
                <a:solidFill>
                  <a:srgbClr val="FFFF99"/>
                </a:solidFill>
                <a:latin typeface="Times New Roman" pitchFamily="18" charset="0"/>
              </a:rPr>
              <a:t>Merom</a:t>
            </a:r>
          </a:p>
          <a:p>
            <a:pPr eaLnBrk="1" hangingPunct="1"/>
            <a:r>
              <a:rPr lang="en-US" altLang="en-US" sz="2000" smtClean="0">
                <a:solidFill>
                  <a:srgbClr val="FFFF99"/>
                </a:solidFill>
                <a:latin typeface="Times New Roman" pitchFamily="18" charset="0"/>
              </a:rPr>
              <a:t>Joshua attacked and defeated them</a:t>
            </a:r>
          </a:p>
          <a:p>
            <a:pPr lvl="1" eaLnBrk="1" hangingPunct="1"/>
            <a:r>
              <a:rPr lang="en-US" altLang="en-US" sz="2000" smtClean="0">
                <a:solidFill>
                  <a:srgbClr val="FFFF99"/>
                </a:solidFill>
                <a:latin typeface="Times New Roman" pitchFamily="18" charset="0"/>
              </a:rPr>
              <a:t>They fled northward</a:t>
            </a:r>
          </a:p>
        </p:txBody>
      </p:sp>
      <p:sp>
        <p:nvSpPr>
          <p:cNvPr id="6150" name="Oval 11"/>
          <p:cNvSpPr>
            <a:spLocks noChangeArrowheads="1"/>
          </p:cNvSpPr>
          <p:nvPr/>
        </p:nvSpPr>
        <p:spPr bwMode="auto">
          <a:xfrm>
            <a:off x="6705600" y="1587500"/>
            <a:ext cx="838200" cy="444500"/>
          </a:xfrm>
          <a:prstGeom prst="ellipse">
            <a:avLst/>
          </a:prstGeom>
          <a:solidFill>
            <a:srgbClr val="FFFF99">
              <a:alpha val="30980"/>
            </a:srgbClr>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151" name="Oval 13"/>
          <p:cNvSpPr>
            <a:spLocks noChangeArrowheads="1"/>
          </p:cNvSpPr>
          <p:nvPr/>
        </p:nvSpPr>
        <p:spPr bwMode="auto">
          <a:xfrm>
            <a:off x="5943600" y="1587500"/>
            <a:ext cx="762000" cy="317500"/>
          </a:xfrm>
          <a:prstGeom prst="ellipse">
            <a:avLst/>
          </a:prstGeom>
          <a:solidFill>
            <a:srgbClr val="FFFF99">
              <a:alpha val="30980"/>
            </a:srgbClr>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9" name="Slide Number Placeholder 8"/>
          <p:cNvSpPr>
            <a:spLocks noGrp="1"/>
          </p:cNvSpPr>
          <p:nvPr>
            <p:ph type="sldNum" sz="quarter" idx="10"/>
          </p:nvPr>
        </p:nvSpPr>
        <p:spPr/>
        <p:txBody>
          <a:bodyPr/>
          <a:lstStyle/>
          <a:p>
            <a:pPr>
              <a:defRPr/>
            </a:pPr>
            <a:fld id="{972DEE2C-2DAE-4B61-A7B1-5BC5780A9DBB}" type="slidenum">
              <a:rPr lang="en-US" smtClean="0"/>
              <a:pPr>
                <a:defRPr/>
              </a:pPr>
              <a:t>4</a:t>
            </a:fld>
            <a:endParaRPr lang="en-US"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p:cNvSpPr>
          <p:nvPr>
            <p:ph type="title" idx="4294967295"/>
          </p:nvPr>
        </p:nvSpPr>
        <p:spPr>
          <a:xfrm>
            <a:off x="901700" y="175948"/>
            <a:ext cx="4102100" cy="952500"/>
          </a:xfrm>
        </p:spPr>
        <p:txBody>
          <a:bodyPr/>
          <a:lstStyle/>
          <a:p>
            <a:r>
              <a:rPr lang="en-US" altLang="en-US" sz="4000" smtClean="0"/>
              <a:t>Jabin Gathers Forces – Joshua 11</a:t>
            </a:r>
          </a:p>
        </p:txBody>
      </p:sp>
      <p:pic>
        <p:nvPicPr>
          <p:cNvPr id="7171" name="Picture 5" descr="Conquet of Northern Canaan-Map62"/>
          <p:cNvPicPr>
            <a:picLocks noChangeAspect="1" noChangeArrowheads="1"/>
          </p:cNvPicPr>
          <p:nvPr/>
        </p:nvPicPr>
        <p:blipFill>
          <a:blip r:embed="rId2" cstate="print">
            <a:extLst>
              <a:ext uri="{28A0092B-C50C-407E-A947-70E740481C1C}">
                <a14:useLocalDpi xmlns:a14="http://schemas.microsoft.com/office/drawing/2010/main" val="0"/>
              </a:ext>
            </a:extLst>
          </a:blip>
          <a:srcRect l="4527" t="9383" r="4527" b="11728"/>
          <a:stretch>
            <a:fillRect/>
          </a:stretch>
        </p:blipFill>
        <p:spPr bwMode="auto">
          <a:xfrm>
            <a:off x="5178430" y="0"/>
            <a:ext cx="3692525" cy="515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6"/>
          <p:cNvSpPr txBox="1">
            <a:spLocks noChangeArrowheads="1"/>
          </p:cNvSpPr>
          <p:nvPr/>
        </p:nvSpPr>
        <p:spPr bwMode="auto">
          <a:xfrm>
            <a:off x="334963" y="1174752"/>
            <a:ext cx="4673600"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dirty="0"/>
              <a:t>Joshua 11</a:t>
            </a:r>
          </a:p>
          <a:p>
            <a:pPr eaLnBrk="1" hangingPunct="1">
              <a:spcBef>
                <a:spcPct val="50000"/>
              </a:spcBef>
            </a:pPr>
            <a:r>
              <a:rPr lang="en-US" altLang="en-US" b="1" dirty="0"/>
              <a:t> </a:t>
            </a:r>
            <a:r>
              <a:rPr lang="en-US" altLang="en-US" dirty="0"/>
              <a:t> 1 When </a:t>
            </a:r>
            <a:r>
              <a:rPr lang="en-US" altLang="en-US" dirty="0" err="1"/>
              <a:t>Jabin</a:t>
            </a:r>
            <a:r>
              <a:rPr lang="en-US" altLang="en-US" dirty="0"/>
              <a:t>, king of </a:t>
            </a:r>
            <a:r>
              <a:rPr lang="en-US" altLang="en-US" b="1" u="sng" dirty="0" err="1"/>
              <a:t>Hazor</a:t>
            </a:r>
            <a:r>
              <a:rPr lang="en-US" altLang="en-US" dirty="0"/>
              <a:t>, heard of this, he sent to </a:t>
            </a:r>
            <a:r>
              <a:rPr lang="en-US" altLang="en-US" dirty="0" err="1"/>
              <a:t>Jobab</a:t>
            </a:r>
            <a:r>
              <a:rPr lang="en-US" altLang="en-US" dirty="0"/>
              <a:t> king of </a:t>
            </a:r>
            <a:r>
              <a:rPr lang="en-US" altLang="en-US" b="1" u="sng" dirty="0" err="1"/>
              <a:t>Madon</a:t>
            </a:r>
            <a:r>
              <a:rPr lang="en-US" altLang="en-US" dirty="0"/>
              <a:t>, and to the king of </a:t>
            </a:r>
            <a:r>
              <a:rPr lang="en-US" altLang="en-US" b="1" u="sng" dirty="0" err="1"/>
              <a:t>Shimron</a:t>
            </a:r>
            <a:r>
              <a:rPr lang="en-US" altLang="en-US" dirty="0"/>
              <a:t>, and to the king of </a:t>
            </a:r>
            <a:r>
              <a:rPr lang="en-US" altLang="en-US" b="1" u="sng" dirty="0" err="1"/>
              <a:t>Achshaph</a:t>
            </a:r>
            <a:r>
              <a:rPr lang="en-US" altLang="en-US" dirty="0"/>
              <a:t>, </a:t>
            </a:r>
            <a:br>
              <a:rPr lang="en-US" altLang="en-US" dirty="0"/>
            </a:br>
            <a:r>
              <a:rPr lang="en-US" altLang="en-US" dirty="0"/>
              <a:t>2 and to the kings who were in the northern hill country, and in the </a:t>
            </a:r>
            <a:r>
              <a:rPr lang="en-US" altLang="en-US" dirty="0" err="1"/>
              <a:t>Arabah</a:t>
            </a:r>
            <a:r>
              <a:rPr lang="en-US" altLang="en-US" dirty="0"/>
              <a:t> south of </a:t>
            </a:r>
            <a:r>
              <a:rPr lang="en-US" altLang="en-US" b="1" u="sng" dirty="0" err="1"/>
              <a:t>Chinneroth</a:t>
            </a:r>
            <a:r>
              <a:rPr lang="en-US" altLang="en-US" dirty="0"/>
              <a:t>, and in the lowland, and in </a:t>
            </a:r>
            <a:r>
              <a:rPr lang="en-US" altLang="en-US" b="1" u="sng" dirty="0" err="1"/>
              <a:t>Naphoth-dor</a:t>
            </a:r>
            <a:r>
              <a:rPr lang="en-US" altLang="en-US" b="1" u="sng" dirty="0"/>
              <a:t> (</a:t>
            </a:r>
            <a:r>
              <a:rPr lang="en-US" altLang="en-US" b="1" u="sng" dirty="0" err="1"/>
              <a:t>Dor</a:t>
            </a:r>
            <a:r>
              <a:rPr lang="en-US" altLang="en-US" b="1" u="sng" dirty="0"/>
              <a:t>) </a:t>
            </a:r>
            <a:r>
              <a:rPr lang="en-US" altLang="en-US" dirty="0"/>
              <a:t>on the west, </a:t>
            </a:r>
            <a:br>
              <a:rPr lang="en-US" altLang="en-US" dirty="0"/>
            </a:br>
            <a:r>
              <a:rPr lang="en-US" altLang="en-US" dirty="0"/>
              <a:t>3 to the Canaanites in the east and the west, the Amorites, the Hittites, the </a:t>
            </a:r>
            <a:r>
              <a:rPr lang="en-US" altLang="en-US" dirty="0" err="1"/>
              <a:t>Perizzites</a:t>
            </a:r>
            <a:r>
              <a:rPr lang="en-US" altLang="en-US" dirty="0"/>
              <a:t>, and the </a:t>
            </a:r>
            <a:r>
              <a:rPr lang="en-US" altLang="en-US" dirty="0" err="1"/>
              <a:t>Jebusites</a:t>
            </a:r>
            <a:r>
              <a:rPr lang="en-US" altLang="en-US" dirty="0"/>
              <a:t> in the hill country, and the </a:t>
            </a:r>
            <a:r>
              <a:rPr lang="en-US" altLang="en-US" dirty="0" err="1"/>
              <a:t>Hivites</a:t>
            </a:r>
            <a:r>
              <a:rPr lang="en-US" altLang="en-US" dirty="0"/>
              <a:t> under Hermon in the </a:t>
            </a:r>
            <a:r>
              <a:rPr lang="en-US" altLang="en-US" b="1" u="sng" dirty="0"/>
              <a:t>land of </a:t>
            </a:r>
            <a:r>
              <a:rPr lang="en-US" altLang="en-US" b="1" u="sng" dirty="0" err="1"/>
              <a:t>Mizpah</a:t>
            </a:r>
            <a:r>
              <a:rPr lang="en-US" altLang="en-US" dirty="0"/>
              <a:t>. </a:t>
            </a:r>
            <a:br>
              <a:rPr lang="en-US" altLang="en-US" dirty="0"/>
            </a:br>
            <a:r>
              <a:rPr lang="en-US" altLang="en-US" dirty="0"/>
              <a:t/>
            </a:r>
            <a:br>
              <a:rPr lang="en-US" altLang="en-US" dirty="0"/>
            </a:br>
            <a:endParaRPr lang="en-US" altLang="en-US" dirty="0"/>
          </a:p>
        </p:txBody>
      </p:sp>
      <p:sp>
        <p:nvSpPr>
          <p:cNvPr id="5" name="Slide Number Placeholder 4"/>
          <p:cNvSpPr>
            <a:spLocks noGrp="1"/>
          </p:cNvSpPr>
          <p:nvPr>
            <p:ph type="sldNum" sz="quarter" idx="10"/>
          </p:nvPr>
        </p:nvSpPr>
        <p:spPr/>
        <p:txBody>
          <a:bodyPr/>
          <a:lstStyle/>
          <a:p>
            <a:pPr>
              <a:defRPr/>
            </a:pPr>
            <a:fld id="{C261DFF2-F175-437C-A284-4441CF7308C8}" type="slidenum">
              <a:rPr lang="en-US" smtClean="0"/>
              <a:pPr>
                <a:defRPr/>
              </a:pPr>
              <a:t>5</a:t>
            </a:fld>
            <a:endParaRPr lang="en-US" dirty="0"/>
          </a:p>
        </p:txBody>
      </p:sp>
      <p:sp>
        <p:nvSpPr>
          <p:cNvPr id="6" name="Rectangle 5"/>
          <p:cNvSpPr/>
          <p:nvPr/>
        </p:nvSpPr>
        <p:spPr>
          <a:xfrm>
            <a:off x="8099425" y="2422261"/>
            <a:ext cx="509588" cy="23018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5975355" y="3566584"/>
            <a:ext cx="563563" cy="23018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5173663" y="4253178"/>
            <a:ext cx="508000" cy="23018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7597775" y="3110178"/>
            <a:ext cx="692150" cy="23018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78" name="TextBox 9"/>
          <p:cNvSpPr txBox="1">
            <a:spLocks noChangeArrowheads="1"/>
          </p:cNvSpPr>
          <p:nvPr/>
        </p:nvSpPr>
        <p:spPr bwMode="auto">
          <a:xfrm>
            <a:off x="7758118" y="3321844"/>
            <a:ext cx="51488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800" b="1" dirty="0" err="1"/>
              <a:t>Madon</a:t>
            </a:r>
            <a:endParaRPr lang="en-US" altLang="en-US" sz="800" b="1" dirty="0"/>
          </a:p>
        </p:txBody>
      </p:sp>
      <p:sp>
        <p:nvSpPr>
          <p:cNvPr id="11" name="5-Point Star 10"/>
          <p:cNvSpPr/>
          <p:nvPr/>
        </p:nvSpPr>
        <p:spPr>
          <a:xfrm flipV="1">
            <a:off x="7716843" y="3385346"/>
            <a:ext cx="46037" cy="38364"/>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dirty="0"/>
          </a:p>
        </p:txBody>
      </p:sp>
      <p:sp>
        <p:nvSpPr>
          <p:cNvPr id="12" name="Rectangle 11"/>
          <p:cNvSpPr/>
          <p:nvPr/>
        </p:nvSpPr>
        <p:spPr>
          <a:xfrm>
            <a:off x="7613650" y="3304646"/>
            <a:ext cx="693738" cy="23018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6516693" y="3860271"/>
            <a:ext cx="693737" cy="23018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82" name="TextBox 13"/>
          <p:cNvSpPr txBox="1">
            <a:spLocks noChangeArrowheads="1"/>
          </p:cNvSpPr>
          <p:nvPr/>
        </p:nvSpPr>
        <p:spPr bwMode="auto">
          <a:xfrm>
            <a:off x="7545392" y="851958"/>
            <a:ext cx="93166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800" b="1"/>
              <a:t>Land of Mizpeh</a:t>
            </a:r>
          </a:p>
        </p:txBody>
      </p:sp>
      <p:sp>
        <p:nvSpPr>
          <p:cNvPr id="15" name="Rectangle 14"/>
          <p:cNvSpPr/>
          <p:nvPr/>
        </p:nvSpPr>
        <p:spPr>
          <a:xfrm>
            <a:off x="7530539" y="851958"/>
            <a:ext cx="823680" cy="23018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ctangle 1"/>
          <p:cNvSpPr/>
          <p:nvPr/>
        </p:nvSpPr>
        <p:spPr>
          <a:xfrm rot="16433633">
            <a:off x="8037923" y="3850114"/>
            <a:ext cx="5389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800" b="1" dirty="0" err="1"/>
              <a:t>Arabah</a:t>
            </a:r>
            <a:endParaRPr lang="en-US" sz="800" b="1" dirty="0"/>
          </a:p>
        </p:txBody>
      </p:sp>
      <p:sp>
        <p:nvSpPr>
          <p:cNvPr id="17" name="Rectangle 16"/>
          <p:cNvSpPr/>
          <p:nvPr/>
        </p:nvSpPr>
        <p:spPr>
          <a:xfrm rot="16642787">
            <a:off x="8045110" y="3843925"/>
            <a:ext cx="558605" cy="23018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7" descr="Hazor Panorama1.jpg"/>
          <p:cNvPicPr>
            <a:picLocks noChangeAspect="1"/>
          </p:cNvPicPr>
          <p:nvPr/>
        </p:nvPicPr>
        <p:blipFill>
          <a:blip r:embed="rId2" cstate="print">
            <a:extLst>
              <a:ext uri="{28A0092B-C50C-407E-A947-70E740481C1C}">
                <a14:useLocalDpi xmlns:a14="http://schemas.microsoft.com/office/drawing/2010/main" val="0"/>
              </a:ext>
            </a:extLst>
          </a:blip>
          <a:srcRect r="33289" b="6198"/>
          <a:stretch>
            <a:fillRect/>
          </a:stretch>
        </p:blipFill>
        <p:spPr bwMode="auto">
          <a:xfrm>
            <a:off x="0" y="-2341562"/>
            <a:ext cx="9144000" cy="805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64518D44-408C-4889-BD17-78030C95A6FD}" type="slidenum">
              <a:rPr lang="en-US" smtClean="0"/>
              <a:pPr>
                <a:defRPr/>
              </a:pPr>
              <a:t>6</a:t>
            </a:fld>
            <a:endParaRPr lang="en-US" dirty="0"/>
          </a:p>
        </p:txBody>
      </p:sp>
      <p:sp>
        <p:nvSpPr>
          <p:cNvPr id="5" name="Rectangle 4"/>
          <p:cNvSpPr/>
          <p:nvPr/>
        </p:nvSpPr>
        <p:spPr>
          <a:xfrm>
            <a:off x="3741743" y="1297782"/>
            <a:ext cx="509587" cy="2301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5991230" y="2965979"/>
            <a:ext cx="720725" cy="2301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7140575" y="4366949"/>
            <a:ext cx="719138" cy="2301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4751388" y="1387740"/>
            <a:ext cx="720725" cy="2301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5843591" y="3525574"/>
            <a:ext cx="719137" cy="2301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3684593" y="1796521"/>
            <a:ext cx="1474787" cy="83079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00"/>
              </a:solidFill>
            </a:endParaRPr>
          </a:p>
        </p:txBody>
      </p:sp>
      <p:pic>
        <p:nvPicPr>
          <p:cNvPr id="13" name="Picture 2" descr="O:\Bible Maps\Waldron Bible Maps\JPEG Folder\~Blank JPEG\Palestine 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6725261" y="-241724"/>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28E6040-265D-4568-803B-4CB6B67D17E2}" type="slidenum">
              <a:rPr lang="en-US" smtClean="0"/>
              <a:pPr>
                <a:defRPr/>
              </a:pPr>
              <a:t>7</a:t>
            </a:fld>
            <a:endParaRPr lang="en-US" dirty="0"/>
          </a:p>
        </p:txBody>
      </p:sp>
      <p:pic>
        <p:nvPicPr>
          <p:cNvPr id="8195" name="Picture 2" descr="Map37-Joshuas Northern Campaig n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
            <a:ext cx="9144000" cy="5767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O:\Bible Maps\Waldron Bible Maps\JPEG Folder\~Blank JPEG\Palestine 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181214">
            <a:off x="4954219" y="3400742"/>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p:cNvSpPr>
          <p:nvPr>
            <p:ph type="title" idx="4294967295"/>
          </p:nvPr>
        </p:nvSpPr>
        <p:spPr/>
        <p:txBody>
          <a:bodyPr/>
          <a:lstStyle/>
          <a:p>
            <a:endParaRPr lang="en-US" altLang="en-US" smtClean="0"/>
          </a:p>
        </p:txBody>
      </p:sp>
      <p:pic>
        <p:nvPicPr>
          <p:cNvPr id="14339" name="Picture 3" descr="Waters of Merom-pg33"/>
          <p:cNvPicPr>
            <a:picLocks noChangeAspect="1" noChangeArrowheads="1"/>
          </p:cNvPicPr>
          <p:nvPr/>
        </p:nvPicPr>
        <p:blipFill>
          <a:blip r:embed="rId2">
            <a:extLst>
              <a:ext uri="{28A0092B-C50C-407E-A947-70E740481C1C}">
                <a14:useLocalDpi xmlns:a14="http://schemas.microsoft.com/office/drawing/2010/main" val="0"/>
              </a:ext>
            </a:extLst>
          </a:blip>
          <a:srcRect l="5746" t="1889" r="8620" b="1889"/>
          <a:stretch>
            <a:fillRect/>
          </a:stretch>
        </p:blipFill>
        <p:spPr bwMode="auto">
          <a:xfrm>
            <a:off x="0" y="2"/>
            <a:ext cx="9144000" cy="5438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0"/>
          </p:nvPr>
        </p:nvSpPr>
        <p:spPr/>
        <p:txBody>
          <a:bodyPr/>
          <a:lstStyle/>
          <a:p>
            <a:pPr>
              <a:defRPr/>
            </a:pPr>
            <a:fld id="{6F8B3001-77FD-4DC1-A909-476F6E561145}" type="slidenum">
              <a:rPr lang="en-US" smtClean="0"/>
              <a:pPr>
                <a:defRPr/>
              </a:pPr>
              <a:t>8</a:t>
            </a:fld>
            <a:endParaRPr lang="en-US" dirty="0"/>
          </a:p>
        </p:txBody>
      </p:sp>
      <p:sp>
        <p:nvSpPr>
          <p:cNvPr id="14341" name="TextBox 4"/>
          <p:cNvSpPr txBox="1">
            <a:spLocks noChangeArrowheads="1"/>
          </p:cNvSpPr>
          <p:nvPr/>
        </p:nvSpPr>
        <p:spPr bwMode="auto">
          <a:xfrm>
            <a:off x="4367213" y="2857503"/>
            <a:ext cx="4572000" cy="20621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baseline="30000"/>
              <a:t>6</a:t>
            </a:r>
            <a:r>
              <a:rPr lang="en-US" altLang="en-US" sz="1600"/>
              <a:t>And the Lord said to Joshua, “Do not be afraid of them, for tomorrow at this time I will give over all of them, slain, to Israel. You shall hamstring their horses and burn their chariots with fire.” </a:t>
            </a:r>
            <a:br>
              <a:rPr lang="en-US" altLang="en-US" sz="1600"/>
            </a:br>
            <a:r>
              <a:rPr lang="en-US" altLang="en-US" sz="1600" b="1" u="sng" baseline="30000">
                <a:solidFill>
                  <a:srgbClr val="7030A0"/>
                </a:solidFill>
              </a:rPr>
              <a:t>7</a:t>
            </a:r>
            <a:r>
              <a:rPr lang="en-US" altLang="en-US" sz="1600" b="1" u="sng">
                <a:solidFill>
                  <a:srgbClr val="7030A0"/>
                </a:solidFill>
              </a:rPr>
              <a:t>So Joshua and all his warriors came suddenly against them by the waters of Merom and fell upon them. </a:t>
            </a:r>
            <a:r>
              <a:rPr lang="en-US" altLang="en-US" sz="1600"/>
              <a:t/>
            </a:r>
            <a:br>
              <a:rPr lang="en-US" altLang="en-US" sz="1600"/>
            </a:br>
            <a:r>
              <a:rPr lang="en-US" altLang="en-US" sz="1600"/>
              <a:t>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7" name="Group 3"/>
          <p:cNvGrpSpPr>
            <a:grpSpLocks noGrp="1" noUngrp="1" noChangeAspect="1"/>
          </p:cNvGrpSpPr>
          <p:nvPr/>
        </p:nvGrpSpPr>
        <p:grpSpPr bwMode="auto">
          <a:xfrm>
            <a:off x="0" y="0"/>
            <a:ext cx="9144000" cy="5344583"/>
            <a:chOff x="685800" y="893763"/>
            <a:chExt cx="7772400" cy="5451475"/>
          </a:xfrm>
        </p:grpSpPr>
        <p:pic>
          <p:nvPicPr>
            <p:cNvPr id="24578" name="Picture 1" descr="Tell Dor view of ancient harbor, tbs93139708"/>
            <p:cNvPicPr>
              <a:picLocks noRot="1" noChangeAspect="1" noMove="1" noResize="1"/>
            </p:cNvPicPr>
            <p:nvPr isPhoto="1"/>
          </p:nvPicPr>
          <p:blipFill>
            <a:blip r:embed="rId3" cstate="print"/>
            <a:srcRect/>
            <a:stretch>
              <a:fillRect/>
            </a:stretch>
          </p:blipFill>
          <p:spPr bwMode="auto">
            <a:xfrm>
              <a:off x="685800" y="893763"/>
              <a:ext cx="7772400" cy="5070475"/>
            </a:xfrm>
            <a:prstGeom prst="rect">
              <a:avLst/>
            </a:prstGeom>
            <a:noFill/>
            <a:ln w="9525">
              <a:noFill/>
              <a:miter lim="800000"/>
              <a:headEnd/>
              <a:tailEnd/>
            </a:ln>
          </p:spPr>
        </p:pic>
        <p:sp>
          <p:nvSpPr>
            <p:cNvPr id="3" name="Rectangle 2"/>
            <p:cNvSpPr/>
            <p:nvPr/>
          </p:nvSpPr>
          <p:spPr>
            <a:xfrm>
              <a:off x="685800" y="6002497"/>
              <a:ext cx="7772400" cy="342741"/>
            </a:xfrm>
            <a:prstGeom prst="rect">
              <a:avLst/>
            </a:prstGeom>
            <a:noFill/>
            <a:ln>
              <a:noFill/>
            </a:ln>
          </p:spPr>
          <p:txBody>
            <a:bodyPr anchor="ctr">
              <a:normAutofit fontScale="85000" lnSpcReduction="20000"/>
            </a:bodyPr>
            <a:lstStyle/>
            <a:p>
              <a:pPr algn="ctr" fontAlgn="auto">
                <a:spcBef>
                  <a:spcPts val="0"/>
                </a:spcBef>
                <a:spcAft>
                  <a:spcPts val="0"/>
                </a:spcAft>
                <a:defRPr/>
              </a:pPr>
              <a:r>
                <a:rPr lang="en-US" sz="2400" dirty="0" err="1">
                  <a:solidFill>
                    <a:prstClr val="black"/>
                  </a:solidFill>
                  <a:latin typeface="Calibri" pitchFamily="34" charset="0"/>
                </a:rPr>
                <a:t>Dor</a:t>
              </a:r>
              <a:r>
                <a:rPr lang="en-US" sz="2400" dirty="0">
                  <a:solidFill>
                    <a:prstClr val="black"/>
                  </a:solidFill>
                  <a:latin typeface="Calibri" pitchFamily="34" charset="0"/>
                </a:rPr>
                <a:t> harbor</a:t>
              </a:r>
            </a:p>
          </p:txBody>
        </p:sp>
      </p:grpSp>
      <p:sp>
        <p:nvSpPr>
          <p:cNvPr id="2" name="TextBox 1"/>
          <p:cNvSpPr txBox="1"/>
          <p:nvPr/>
        </p:nvSpPr>
        <p:spPr>
          <a:xfrm>
            <a:off x="893926" y="1285198"/>
            <a:ext cx="5656997" cy="1477328"/>
          </a:xfrm>
          <a:prstGeom prst="rect">
            <a:avLst/>
          </a:prstGeom>
          <a:solidFill>
            <a:schemeClr val="bg1"/>
          </a:solidFill>
        </p:spPr>
        <p:txBody>
          <a:bodyPr wrap="square" rtlCol="0">
            <a:spAutoFit/>
          </a:bodyPr>
          <a:lstStyle/>
          <a:p>
            <a:r>
              <a:rPr lang="en-US" b="1" dirty="0" smtClean="0"/>
              <a:t>Joshua </a:t>
            </a:r>
            <a:r>
              <a:rPr lang="en-US" b="1" dirty="0"/>
              <a:t>11:4(ESV) </a:t>
            </a:r>
            <a:r>
              <a:rPr lang="en-US" dirty="0"/>
              <a:t/>
            </a:r>
            <a:br>
              <a:rPr lang="en-US" dirty="0"/>
            </a:br>
            <a:r>
              <a:rPr lang="en-US" baseline="30000" dirty="0"/>
              <a:t>4</a:t>
            </a:r>
            <a:r>
              <a:rPr lang="en-US" dirty="0"/>
              <a:t>And they came out with all their troops, </a:t>
            </a:r>
            <a:endParaRPr lang="en-US" dirty="0" smtClean="0"/>
          </a:p>
          <a:p>
            <a:r>
              <a:rPr lang="en-US" dirty="0"/>
              <a:t> </a:t>
            </a:r>
            <a:r>
              <a:rPr lang="en-US" dirty="0" smtClean="0"/>
              <a:t>   a </a:t>
            </a:r>
            <a:r>
              <a:rPr lang="en-US" dirty="0"/>
              <a:t>great horde, </a:t>
            </a:r>
            <a:endParaRPr lang="en-US" dirty="0" smtClean="0"/>
          </a:p>
          <a:p>
            <a:r>
              <a:rPr lang="en-US" dirty="0"/>
              <a:t> </a:t>
            </a:r>
            <a:r>
              <a:rPr lang="en-US" dirty="0" smtClean="0"/>
              <a:t>   in </a:t>
            </a:r>
            <a:r>
              <a:rPr lang="en-US" dirty="0"/>
              <a:t>number like the sand that is on the seashore, </a:t>
            </a:r>
            <a:r>
              <a:rPr lang="en-US" dirty="0" smtClean="0"/>
              <a:t>     </a:t>
            </a:r>
          </a:p>
          <a:p>
            <a:r>
              <a:rPr lang="en-US" dirty="0"/>
              <a:t> </a:t>
            </a:r>
            <a:r>
              <a:rPr lang="en-US" dirty="0" smtClean="0"/>
              <a:t>   with </a:t>
            </a:r>
            <a:r>
              <a:rPr lang="en-US" dirty="0"/>
              <a:t>very many horses and chariots.  </a:t>
            </a:r>
          </a:p>
        </p:txBody>
      </p:sp>
      <p:sp>
        <p:nvSpPr>
          <p:cNvPr id="4" name="TextBox 3"/>
          <p:cNvSpPr txBox="1"/>
          <p:nvPr/>
        </p:nvSpPr>
        <p:spPr>
          <a:xfrm>
            <a:off x="893927" y="839337"/>
            <a:ext cx="4044762" cy="369332"/>
          </a:xfrm>
          <a:prstGeom prst="rect">
            <a:avLst/>
          </a:prstGeom>
          <a:noFill/>
        </p:spPr>
        <p:txBody>
          <a:bodyPr wrap="none" rtlCol="0">
            <a:spAutoFit/>
          </a:bodyPr>
          <a:lstStyle/>
          <a:p>
            <a:r>
              <a:rPr lang="en-US" dirty="0" smtClean="0"/>
              <a:t>How is the Northern Army Described?</a:t>
            </a:r>
            <a:endParaRPr lang="en-US" dirty="0"/>
          </a:p>
        </p:txBody>
      </p:sp>
    </p:spTree>
    <p:extLst>
      <p:ext uri="{BB962C8B-B14F-4D97-AF65-F5344CB8AC3E}">
        <p14:creationId xmlns:p14="http://schemas.microsoft.com/office/powerpoint/2010/main" val="7795425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Hazor\sr\Hazor aerial from southeast.jp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5973</TotalTime>
  <Words>1376</Words>
  <Application>Microsoft Office PowerPoint</Application>
  <PresentationFormat>On-screen Show (16:10)</PresentationFormat>
  <Paragraphs>159</Paragraphs>
  <Slides>24</Slides>
  <Notes>4</Notes>
  <HiddenSlides>0</HiddenSlides>
  <MMClips>0</MMClips>
  <ScaleCrop>false</ScaleCrop>
  <HeadingPairs>
    <vt:vector size="4" baseType="variant">
      <vt:variant>
        <vt:lpstr>Theme</vt:lpstr>
      </vt:variant>
      <vt:variant>
        <vt:i4>4</vt:i4>
      </vt:variant>
      <vt:variant>
        <vt:lpstr>Slide Titles</vt:lpstr>
      </vt:variant>
      <vt:variant>
        <vt:i4>24</vt:i4>
      </vt:variant>
    </vt:vector>
  </HeadingPairs>
  <TitlesOfParts>
    <vt:vector size="28" baseType="lpstr">
      <vt:lpstr>Office Theme</vt:lpstr>
      <vt:lpstr>1_Office Theme</vt:lpstr>
      <vt:lpstr>2_Office Theme</vt:lpstr>
      <vt:lpstr>3_Office Theme</vt:lpstr>
      <vt:lpstr>PowerPoint Presentation</vt:lpstr>
      <vt:lpstr>PowerPoint Presentation</vt:lpstr>
      <vt:lpstr>PowerPoint Presentation</vt:lpstr>
      <vt:lpstr>PowerPoint Presentation</vt:lpstr>
      <vt:lpstr>Jabin Gathers Forces – Joshua 11</vt:lpstr>
      <vt:lpstr>PowerPoint Presentation</vt:lpstr>
      <vt:lpstr>PowerPoint Presentation</vt:lpstr>
      <vt:lpstr>PowerPoint Presentation</vt:lpstr>
      <vt:lpstr>PowerPoint Presentation</vt:lpstr>
      <vt:lpstr>What did the Lord tell Joshua concerning this great army (Josh 11:6)?</vt:lpstr>
      <vt:lpstr>How did the Northern Army of Amorites respond?</vt:lpstr>
      <vt:lpstr>Jabin Gathers Forces – Joshua 11</vt:lpstr>
      <vt:lpstr>How many of the cities defeated where burned in the northern campaign </vt:lpstr>
      <vt:lpstr>Hazor Diagram – Mound City</vt:lpstr>
      <vt:lpstr>Hazor aerial from southeast</vt:lpstr>
      <vt:lpstr>PowerPoint Presentation</vt:lpstr>
      <vt:lpstr>PowerPoint Presentation</vt:lpstr>
      <vt:lpstr>PowerPoint Presentation</vt:lpstr>
      <vt:lpstr>PowerPoint Presentation</vt:lpstr>
      <vt:lpstr>PowerPoint Presentation</vt:lpstr>
      <vt:lpstr>Conquest as Described by the Bible</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Adrienne</dc:creator>
  <cp:lastModifiedBy>Danny Haynes</cp:lastModifiedBy>
  <cp:revision>72</cp:revision>
  <dcterms:created xsi:type="dcterms:W3CDTF">2010-03-31T22:52:17Z</dcterms:created>
  <dcterms:modified xsi:type="dcterms:W3CDTF">2015-02-01T12:46:23Z</dcterms:modified>
</cp:coreProperties>
</file>