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tags/tag44.xml" ContentType="application/vnd.openxmlformats-officedocument.presentationml.tags+xml"/>
  <Override PartName="/ppt/notesSlides/notesSlide50.xml" ContentType="application/vnd.openxmlformats-officedocument.presentationml.notesSlide+xml"/>
  <Override PartName="/ppt/tags/tag45.xml" ContentType="application/vnd.openxmlformats-officedocument.presentationml.tags+xml"/>
  <Override PartName="/ppt/notesSlides/notesSlide51.xml" ContentType="application/vnd.openxmlformats-officedocument.presentationml.notesSlide+xml"/>
  <Override PartName="/ppt/tags/tag46.xml" ContentType="application/vnd.openxmlformats-officedocument.presentationml.tags+xml"/>
  <Override PartName="/ppt/notesSlides/notesSlide52.xml" ContentType="application/vnd.openxmlformats-officedocument.presentationml.notesSlide+xml"/>
  <Override PartName="/ppt/tags/tag47.xml" ContentType="application/vnd.openxmlformats-officedocument.presentationml.tags+xml"/>
  <Override PartName="/ppt/notesSlides/notesSlide53.xml" ContentType="application/vnd.openxmlformats-officedocument.presentationml.notesSlide+xml"/>
  <Override PartName="/ppt/tags/tag48.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5" r:id="rId2"/>
    <p:sldMasterId id="2147483857" r:id="rId3"/>
    <p:sldMasterId id="2147483869" r:id="rId4"/>
    <p:sldMasterId id="2147483881" r:id="rId5"/>
    <p:sldMasterId id="2147483893" r:id="rId6"/>
    <p:sldMasterId id="2147483905" r:id="rId7"/>
    <p:sldMasterId id="2147483917" r:id="rId8"/>
    <p:sldMasterId id="2147483929" r:id="rId9"/>
    <p:sldMasterId id="2147483941" r:id="rId10"/>
    <p:sldMasterId id="2147483953" r:id="rId11"/>
    <p:sldMasterId id="2147483965" r:id="rId12"/>
    <p:sldMasterId id="2147483977" r:id="rId13"/>
    <p:sldMasterId id="2147483989" r:id="rId14"/>
    <p:sldMasterId id="2147484001" r:id="rId15"/>
    <p:sldMasterId id="2147484013" r:id="rId16"/>
    <p:sldMasterId id="2147484025" r:id="rId17"/>
    <p:sldMasterId id="2147484049" r:id="rId18"/>
    <p:sldMasterId id="2147484061" r:id="rId19"/>
    <p:sldMasterId id="2147484073" r:id="rId20"/>
    <p:sldMasterId id="2147484085" r:id="rId21"/>
    <p:sldMasterId id="2147484097" r:id="rId22"/>
    <p:sldMasterId id="2147484109" r:id="rId23"/>
  </p:sldMasterIdLst>
  <p:notesMasterIdLst>
    <p:notesMasterId r:id="rId128"/>
  </p:notesMasterIdLst>
  <p:handoutMasterIdLst>
    <p:handoutMasterId r:id="rId129"/>
  </p:handoutMasterIdLst>
  <p:sldIdLst>
    <p:sldId id="271" r:id="rId24"/>
    <p:sldId id="420" r:id="rId25"/>
    <p:sldId id="421" r:id="rId26"/>
    <p:sldId id="391" r:id="rId27"/>
    <p:sldId id="392" r:id="rId28"/>
    <p:sldId id="393" r:id="rId29"/>
    <p:sldId id="394" r:id="rId30"/>
    <p:sldId id="422" r:id="rId31"/>
    <p:sldId id="423" r:id="rId32"/>
    <p:sldId id="395" r:id="rId33"/>
    <p:sldId id="424" r:id="rId34"/>
    <p:sldId id="425" r:id="rId35"/>
    <p:sldId id="390" r:id="rId36"/>
    <p:sldId id="426" r:id="rId37"/>
    <p:sldId id="427" r:id="rId38"/>
    <p:sldId id="428" r:id="rId39"/>
    <p:sldId id="429" r:id="rId40"/>
    <p:sldId id="430" r:id="rId41"/>
    <p:sldId id="386" r:id="rId42"/>
    <p:sldId id="387" r:id="rId43"/>
    <p:sldId id="431" r:id="rId44"/>
    <p:sldId id="293" r:id="rId45"/>
    <p:sldId id="311" r:id="rId46"/>
    <p:sldId id="314" r:id="rId47"/>
    <p:sldId id="433" r:id="rId48"/>
    <p:sldId id="312" r:id="rId49"/>
    <p:sldId id="313" r:id="rId50"/>
    <p:sldId id="316" r:id="rId51"/>
    <p:sldId id="318" r:id="rId52"/>
    <p:sldId id="319" r:id="rId53"/>
    <p:sldId id="324" r:id="rId54"/>
    <p:sldId id="432" r:id="rId55"/>
    <p:sldId id="434" r:id="rId56"/>
    <p:sldId id="438" r:id="rId57"/>
    <p:sldId id="326" r:id="rId58"/>
    <p:sldId id="435" r:id="rId59"/>
    <p:sldId id="436" r:id="rId60"/>
    <p:sldId id="437" r:id="rId61"/>
    <p:sldId id="439" r:id="rId62"/>
    <p:sldId id="442" r:id="rId63"/>
    <p:sldId id="440" r:id="rId64"/>
    <p:sldId id="329" r:id="rId65"/>
    <p:sldId id="441" r:id="rId66"/>
    <p:sldId id="330" r:id="rId67"/>
    <p:sldId id="443" r:id="rId68"/>
    <p:sldId id="306" r:id="rId69"/>
    <p:sldId id="307" r:id="rId70"/>
    <p:sldId id="331" r:id="rId71"/>
    <p:sldId id="333" r:id="rId72"/>
    <p:sldId id="445" r:id="rId73"/>
    <p:sldId id="335" r:id="rId74"/>
    <p:sldId id="342" r:id="rId75"/>
    <p:sldId id="358" r:id="rId76"/>
    <p:sldId id="343" r:id="rId77"/>
    <p:sldId id="359" r:id="rId78"/>
    <p:sldId id="334" r:id="rId79"/>
    <p:sldId id="356" r:id="rId80"/>
    <p:sldId id="357" r:id="rId81"/>
    <p:sldId id="447" r:id="rId82"/>
    <p:sldId id="355" r:id="rId83"/>
    <p:sldId id="446" r:id="rId84"/>
    <p:sldId id="448" r:id="rId85"/>
    <p:sldId id="449" r:id="rId86"/>
    <p:sldId id="337" r:id="rId87"/>
    <p:sldId id="450" r:id="rId88"/>
    <p:sldId id="451" r:id="rId89"/>
    <p:sldId id="363" r:id="rId90"/>
    <p:sldId id="361" r:id="rId91"/>
    <p:sldId id="452" r:id="rId92"/>
    <p:sldId id="374" r:id="rId93"/>
    <p:sldId id="352" r:id="rId94"/>
    <p:sldId id="380" r:id="rId95"/>
    <p:sldId id="381" r:id="rId96"/>
    <p:sldId id="366" r:id="rId97"/>
    <p:sldId id="369" r:id="rId98"/>
    <p:sldId id="367" r:id="rId99"/>
    <p:sldId id="373" r:id="rId100"/>
    <p:sldId id="372" r:id="rId101"/>
    <p:sldId id="370" r:id="rId102"/>
    <p:sldId id="453" r:id="rId103"/>
    <p:sldId id="376" r:id="rId104"/>
    <p:sldId id="377" r:id="rId105"/>
    <p:sldId id="336" r:id="rId106"/>
    <p:sldId id="378" r:id="rId107"/>
    <p:sldId id="297" r:id="rId108"/>
    <p:sldId id="401" r:id="rId109"/>
    <p:sldId id="402" r:id="rId110"/>
    <p:sldId id="403" r:id="rId111"/>
    <p:sldId id="404" r:id="rId112"/>
    <p:sldId id="405" r:id="rId113"/>
    <p:sldId id="406" r:id="rId114"/>
    <p:sldId id="407" r:id="rId115"/>
    <p:sldId id="408" r:id="rId116"/>
    <p:sldId id="409" r:id="rId117"/>
    <p:sldId id="410" r:id="rId118"/>
    <p:sldId id="411" r:id="rId119"/>
    <p:sldId id="412" r:id="rId120"/>
    <p:sldId id="413" r:id="rId121"/>
    <p:sldId id="414" r:id="rId122"/>
    <p:sldId id="415" r:id="rId123"/>
    <p:sldId id="416" r:id="rId124"/>
    <p:sldId id="417" r:id="rId125"/>
    <p:sldId id="418" r:id="rId126"/>
    <p:sldId id="419" r:id="rId127"/>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FF99"/>
    <a:srgbClr val="FFFFCC"/>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92462" autoAdjust="0"/>
  </p:normalViewPr>
  <p:slideViewPr>
    <p:cSldViewPr snapToGrid="0">
      <p:cViewPr>
        <p:scale>
          <a:sx n="140" d="100"/>
          <a:sy n="140" d="100"/>
        </p:scale>
        <p:origin x="-1590" y="-162"/>
      </p:cViewPr>
      <p:guideLst>
        <p:guide orient="horz" pos="750"/>
        <p:guide pos="2880"/>
      </p:guideLst>
    </p:cSldViewPr>
  </p:slideViewPr>
  <p:notesTextViewPr>
    <p:cViewPr>
      <p:scale>
        <a:sx n="100" d="100"/>
        <a:sy n="100" d="100"/>
      </p:scale>
      <p:origin x="0" y="0"/>
    </p:cViewPr>
  </p:notesTextViewPr>
  <p:sorterViewPr>
    <p:cViewPr>
      <p:scale>
        <a:sx n="100" d="100"/>
        <a:sy n="100" d="100"/>
      </p:scale>
      <p:origin x="0" y="108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13" Type="http://schemas.openxmlformats.org/officeDocument/2006/relationships/slide" Target="slides/slide90.xml"/><Relationship Id="rId118" Type="http://schemas.openxmlformats.org/officeDocument/2006/relationships/slide" Target="slides/slide95.xml"/><Relationship Id="rId126"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slide" Target="slides/slide85.xml"/><Relationship Id="rId116" Type="http://schemas.openxmlformats.org/officeDocument/2006/relationships/slide" Target="slides/slide93.xml"/><Relationship Id="rId124" Type="http://schemas.openxmlformats.org/officeDocument/2006/relationships/slide" Target="slides/slide101.xml"/><Relationship Id="rId129"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openxmlformats.org/officeDocument/2006/relationships/slide" Target="slides/slide88.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slide" Target="slides/slide96.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viewProps" Target="viewProps.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cs typeface="Arial"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cs typeface="Arial" charset="0"/>
              </a:defRPr>
            </a:lvl1pPr>
          </a:lstStyle>
          <a:p>
            <a:pPr>
              <a:defRPr/>
            </a:pPr>
            <a:fld id="{D4407E50-7EB1-4B69-94E3-E56A806BA821}" type="datetimeFigureOut">
              <a:rPr lang="en-US"/>
              <a:pPr>
                <a:defRPr/>
              </a:pPr>
              <a:t>2/7/2015</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cs typeface="Arial"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cs typeface="Arial" charset="0"/>
              </a:defRPr>
            </a:lvl1pPr>
          </a:lstStyle>
          <a:p>
            <a:pPr>
              <a:defRPr/>
            </a:pPr>
            <a:fld id="{EBA93419-079E-4331-B5ED-446CC11D94D2}" type="slidenum">
              <a:rPr lang="en-US"/>
              <a:pPr>
                <a:defRPr/>
              </a:pPr>
              <a:t>‹#›</a:t>
            </a:fld>
            <a:endParaRPr lang="en-US"/>
          </a:p>
        </p:txBody>
      </p:sp>
    </p:spTree>
    <p:extLst>
      <p:ext uri="{BB962C8B-B14F-4D97-AF65-F5344CB8AC3E}">
        <p14:creationId xmlns:p14="http://schemas.microsoft.com/office/powerpoint/2010/main" val="2787498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C7A272CC-8E0B-41B4-B5C2-9D2BBD8AA3B9}" type="datetimeFigureOut">
              <a:rPr lang="en-US"/>
              <a:pPr>
                <a:defRPr/>
              </a:pPr>
              <a:t>2/7/2015</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152CFED6-2B75-42B2-8331-516CBD802588}" type="slidenum">
              <a:rPr lang="en-US"/>
              <a:pPr>
                <a:defRPr/>
              </a:pPr>
              <a:t>‹#›</a:t>
            </a:fld>
            <a:endParaRPr lang="en-US"/>
          </a:p>
        </p:txBody>
      </p:sp>
    </p:spTree>
    <p:extLst>
      <p:ext uri="{BB962C8B-B14F-4D97-AF65-F5344CB8AC3E}">
        <p14:creationId xmlns:p14="http://schemas.microsoft.com/office/powerpoint/2010/main" val="1473625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54274" name="Notes Placeholder 2"/>
          <p:cNvSpPr>
            <a:spLocks noGrp="1"/>
          </p:cNvSpPr>
          <p:nvPr>
            <p:ph type="body" idx="1"/>
          </p:nvPr>
        </p:nvSpPr>
        <p:spPr bwMode="auto">
          <a:xfrm>
            <a:off x="685800" y="4343400"/>
            <a:ext cx="5486400" cy="4114800"/>
          </a:xfrm>
          <a:prstGeom prst="rect">
            <a:avLst/>
          </a:prstGeom>
          <a:noFill/>
        </p:spPr>
        <p:txBody>
          <a:bodyPr wrap="square" numCol="1" anchor="t" anchorCtr="0" compatLnSpc="1">
            <a:prstTxWarp prst="textNoShape">
              <a:avLst/>
            </a:prstTxWarp>
          </a:bodyPr>
          <a:lstStyle/>
          <a:p>
            <a:pPr>
              <a:spcBef>
                <a:spcPct val="0"/>
              </a:spcBef>
            </a:pPr>
            <a:r>
              <a:rPr lang="en-US" dirty="0" smtClean="0"/>
              <a:t>tb042207920</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1FB5A2-CAB7-4D00-BA51-F59E661D900E}" type="slidenum">
              <a:rPr lang="en-US">
                <a:solidFill>
                  <a:prstClr val="black"/>
                </a:solidFill>
                <a:cs typeface="Calibri" pitchFamily="34" charset="0"/>
              </a:rPr>
              <a:pPr/>
              <a:t>34</a:t>
            </a:fld>
            <a:endParaRPr lang="en-US" dirty="0">
              <a:solidFill>
                <a:prstClr val="black"/>
              </a:solidFill>
              <a:cs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25FCFFE-EEB4-46A6-9BB3-58407C864F92}" type="slidenum">
              <a:rPr lang="en-US" altLang="en-US" smtClean="0"/>
              <a:pPr eaLnBrk="1" hangingPunct="1"/>
              <a:t>35</a:t>
            </a:fld>
            <a:endParaRPr lang="en-US" altLang="en-US" smtClean="0"/>
          </a:p>
        </p:txBody>
      </p:sp>
      <p:sp>
        <p:nvSpPr>
          <p:cNvPr id="95235"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modern Israeli road travels up the ridge north of the ancient road.  It is such a steep ascent that many switchbacks are required.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7529677-A365-435A-87F3-1245998609FA}" type="slidenum">
              <a:rPr lang="en-US">
                <a:solidFill>
                  <a:prstClr val="black"/>
                </a:solidFill>
                <a:cs typeface="Calibri" pitchFamily="34" charset="0"/>
              </a:rPr>
              <a:pPr/>
              <a:t>36</a:t>
            </a:fld>
            <a:endParaRPr lang="en-US" dirty="0">
              <a:solidFill>
                <a:prstClr val="black"/>
              </a:solidFill>
              <a:cs typeface="Calibri" pitchFamily="34" charset="0"/>
            </a:endParaRPr>
          </a:p>
        </p:txBody>
      </p:sp>
      <p:sp>
        <p:nvSpPr>
          <p:cNvPr id="21506"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lnSpc>
                <a:spcPct val="90000"/>
              </a:lnSpc>
              <a:spcBef>
                <a:spcPct val="0"/>
              </a:spcBef>
            </a:pPr>
            <a:r>
              <a:rPr lang="en-US" dirty="0" smtClean="0"/>
              <a:t>tb010503589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200" baseline="0" dirty="0" smtClean="0">
                <a:latin typeface="Times New Roman" pitchFamily="18" charset="0"/>
              </a:rPr>
              <a:t>tb010512830</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B17AACFE-ECF5-4FF1-9BA4-4EED608C8D0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78603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200" baseline="0" dirty="0" smtClean="0">
                <a:latin typeface="Times New Roman" pitchFamily="18" charset="0"/>
              </a:rPr>
              <a:t>tb010512832</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B17AACFE-ECF5-4FF1-9BA4-4EED608C8D0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7271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Nahal Zin, also called the Ein Avdat canyon, is characterized by a quick drop of 500 feet (150 m) in a series of waterfalls, a sharp drop necessary to reach the level of the Jordan Rift. </a:t>
            </a:r>
          </a:p>
          <a:p>
            <a:pPr>
              <a:spcBef>
                <a:spcPct val="0"/>
              </a:spcBef>
            </a:pPr>
            <a:endParaRPr lang="en-US" smtClean="0"/>
          </a:p>
          <a:p>
            <a:pPr>
              <a:spcBef>
                <a:spcPct val="0"/>
              </a:spcBef>
            </a:pPr>
            <a:r>
              <a:rPr lang="en-US" smtClean="0"/>
              <a:t>tb030607866</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B131BF-931C-4B78-8B48-EF4C47B9E33E}" type="slidenum">
              <a:rPr lang="en-US">
                <a:solidFill>
                  <a:prstClr val="black"/>
                </a:solidFill>
                <a:cs typeface="Calibri" pitchFamily="34" charset="0"/>
              </a:rPr>
              <a:pPr/>
              <a:t>39</a:t>
            </a:fld>
            <a:endParaRPr lang="en-US" dirty="0">
              <a:solidFill>
                <a:prstClr val="black"/>
              </a:solidFill>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xfrm>
            <a:off x="685800" y="685800"/>
            <a:ext cx="5486400" cy="3429000"/>
          </a:xfrm>
          <a:ln/>
        </p:spPr>
      </p:sp>
      <p:sp>
        <p:nvSpPr>
          <p:cNvPr id="29698" name="Notes Placeholder 2"/>
          <p:cNvSpPr>
            <a:spLocks noGrp="1"/>
          </p:cNvSpPr>
          <p:nvPr>
            <p:ph type="body" idx="1"/>
          </p:nvPr>
        </p:nvSpPr>
        <p:spPr>
          <a:noFill/>
          <a:ln/>
        </p:spPr>
        <p:txBody>
          <a:bodyPr/>
          <a:lstStyle/>
          <a:p>
            <a:pPr eaLnBrk="1" hangingPunct="1"/>
            <a:r>
              <a:rPr lang="en-US" sz="1200" dirty="0" smtClean="0">
                <a:latin typeface="Calibri"/>
                <a:cs typeface="Calibri" pitchFamily="34" charset="0"/>
              </a:rPr>
              <a:t>tb042107630</a:t>
            </a:r>
            <a:endParaRPr lang="en-US" dirty="0" smtClean="0">
              <a:latin typeface="Times New Roman" pitchFamily="18" charset="0"/>
            </a:endParaRPr>
          </a:p>
        </p:txBody>
      </p:sp>
      <p:sp>
        <p:nvSpPr>
          <p:cNvPr id="29699" name="Slide Number Placeholder 3"/>
          <p:cNvSpPr>
            <a:spLocks noGrp="1"/>
          </p:cNvSpPr>
          <p:nvPr>
            <p:ph type="sldNum" sz="quarter" idx="5"/>
          </p:nvPr>
        </p:nvSpPr>
        <p:spPr>
          <a:noFill/>
        </p:spPr>
        <p:txBody>
          <a:bodyPr/>
          <a:lstStyle/>
          <a:p>
            <a:fld id="{E20DEADD-7162-4C48-AC38-2D66115A3925}" type="slidenum">
              <a:rPr lang="en-US" smtClean="0">
                <a:solidFill>
                  <a:prstClr val="black"/>
                </a:solidFill>
                <a:latin typeface="Times New Roman" pitchFamily="18" charset="0"/>
                <a:cs typeface="Calibri" pitchFamily="34" charset="0"/>
              </a:rPr>
              <a:pPr/>
              <a:t>40</a:t>
            </a:fld>
            <a:endParaRPr lang="en-US" dirty="0" smtClean="0">
              <a:solidFill>
                <a:prstClr val="black"/>
              </a:solidFill>
              <a:latin typeface="Times New Roman" pitchFamily="18" charset="0"/>
              <a:cs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685800" y="685800"/>
            <a:ext cx="5486400" cy="3429000"/>
          </a:xfrm>
          <a:ln/>
        </p:spPr>
      </p:sp>
      <p:sp>
        <p:nvSpPr>
          <p:cNvPr id="17410" name="Notes Placeholder 2"/>
          <p:cNvSpPr>
            <a:spLocks noGrp="1"/>
          </p:cNvSpPr>
          <p:nvPr>
            <p:ph type="body" idx="1"/>
          </p:nvPr>
        </p:nvSpPr>
        <p:spPr>
          <a:noFill/>
          <a:ln/>
        </p:spPr>
        <p:txBody>
          <a:bodyPr/>
          <a:lstStyle/>
          <a:p>
            <a:pPr eaLnBrk="1" hangingPunct="1"/>
            <a:r>
              <a:rPr lang="en-US" b="1" dirty="0" smtClean="0">
                <a:latin typeface="Times New Roman" pitchFamily="18" charset="0"/>
              </a:rPr>
              <a:t>Kadesh Barnea: Biblical References</a:t>
            </a:r>
          </a:p>
          <a:p>
            <a:pPr marL="228600" indent="-228600" eaLnBrk="1" hangingPunct="1">
              <a:buFont typeface="+mj-lt"/>
              <a:buAutoNum type="arabicPeriod"/>
            </a:pPr>
            <a:r>
              <a:rPr lang="en-US" dirty="0" smtClean="0">
                <a:latin typeface="Times New Roman" pitchFamily="18" charset="0"/>
              </a:rPr>
              <a:t>Kadesh Barnea, also known simply as Kadesh, is first mentioned as a destination in the campaign of the Mesopotamian kings (Gen 14:7).</a:t>
            </a:r>
          </a:p>
          <a:p>
            <a:pPr marL="228600" indent="-228600" eaLnBrk="1" hangingPunct="1">
              <a:buFont typeface="+mj-lt"/>
              <a:buAutoNum type="arabicPeriod"/>
            </a:pPr>
            <a:r>
              <a:rPr lang="en-US" dirty="0" smtClean="0">
                <a:latin typeface="Times New Roman" pitchFamily="18" charset="0"/>
              </a:rPr>
              <a:t>Hagar was near Kadesh when the angel told her that she would bear Ishmael (Gen 16:11-14).</a:t>
            </a:r>
          </a:p>
          <a:p>
            <a:pPr marL="228600" indent="-228600" eaLnBrk="1" hangingPunct="1">
              <a:buFont typeface="+mj-lt"/>
              <a:buAutoNum type="arabicPeriod"/>
            </a:pPr>
            <a:r>
              <a:rPr lang="en-US" dirty="0" smtClean="0">
                <a:latin typeface="Times New Roman" pitchFamily="18" charset="0"/>
              </a:rPr>
              <a:t>The Israelites encamped at Kadesh Barnea shortly after their departure from Mount Sinai (Num 13:26; Deut 1:2). From this place the twelve spies were sent into Canaan, and it was here that the Israelites rebelled and were sentenced to death in the wilderness.</a:t>
            </a:r>
          </a:p>
          <a:p>
            <a:pPr marL="228600" indent="-228600" eaLnBrk="1" hangingPunct="1">
              <a:buFont typeface="+mj-lt"/>
              <a:buAutoNum type="arabicPeriod"/>
            </a:pPr>
            <a:r>
              <a:rPr lang="en-US" dirty="0" smtClean="0">
                <a:latin typeface="Times New Roman" pitchFamily="18" charset="0"/>
              </a:rPr>
              <a:t>Near the end of the forty-year journey in the wilderness, Miriam died in Kadesh (Num 20:1). It appears that the Israelites began and ended their years of “wandering” at this site (cf. Deut 1:46; 2:14; 9:23).</a:t>
            </a:r>
          </a:p>
          <a:p>
            <a:pPr eaLnBrk="1" hangingPunct="1"/>
            <a:endParaRPr lang="en-US" dirty="0" smtClean="0">
              <a:latin typeface="Times New Roman" pitchFamily="18" charset="0"/>
            </a:endParaRPr>
          </a:p>
          <a:p>
            <a:pPr eaLnBrk="1" hangingPunct="1"/>
            <a:r>
              <a:rPr lang="en-US" dirty="0" smtClean="0">
                <a:latin typeface="Times New Roman" pitchFamily="18" charset="0"/>
              </a:rPr>
              <a:t>Photo provided by Gary Pratico.</a:t>
            </a:r>
          </a:p>
          <a:p>
            <a:pPr eaLnBrk="1" hangingPunct="1"/>
            <a:endParaRPr lang="en-US" dirty="0" smtClean="0">
              <a:latin typeface="Times New Roman" pitchFamily="18" charset="0"/>
            </a:endParaRPr>
          </a:p>
          <a:p>
            <a:pPr eaLnBrk="1" hangingPunct="1"/>
            <a:r>
              <a:rPr lang="en-US" dirty="0" smtClean="0">
                <a:cs typeface="+mn-cs"/>
              </a:rPr>
              <a:t>gp035</a:t>
            </a:r>
            <a:endParaRPr lang="en-US" dirty="0" smtClean="0">
              <a:latin typeface="Times New Roman" pitchFamily="18" charset="0"/>
            </a:endParaRPr>
          </a:p>
        </p:txBody>
      </p:sp>
      <p:sp>
        <p:nvSpPr>
          <p:cNvPr id="17411" name="Slide Number Placeholder 3"/>
          <p:cNvSpPr>
            <a:spLocks noGrp="1"/>
          </p:cNvSpPr>
          <p:nvPr>
            <p:ph type="sldNum" sz="quarter" idx="5"/>
          </p:nvPr>
        </p:nvSpPr>
        <p:spPr>
          <a:noFill/>
        </p:spPr>
        <p:txBody>
          <a:bodyPr/>
          <a:lstStyle/>
          <a:p>
            <a:fld id="{7076A296-FB6A-4091-8595-545A1B6AC1ED}" type="slidenum">
              <a:rPr lang="en-US" smtClean="0">
                <a:solidFill>
                  <a:prstClr val="black"/>
                </a:solidFill>
                <a:latin typeface="Times New Roman" pitchFamily="18" charset="0"/>
              </a:rPr>
              <a:pPr/>
              <a:t>43</a:t>
            </a:fld>
            <a:endParaRPr lang="en-US" smtClean="0">
              <a:solidFill>
                <a:prstClr val="black"/>
              </a:solidFill>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53AF459-7458-4F6F-85C2-1019D403B037}" type="slidenum">
              <a:rPr lang="en-US" altLang="en-US" smtClean="0"/>
              <a:pPr eaLnBrk="1" hangingPunct="1"/>
              <a:t>46</a:t>
            </a:fld>
            <a:endParaRPr lang="en-US" altLang="en-US" smtClean="0"/>
          </a:p>
        </p:txBody>
      </p:sp>
      <p:sp>
        <p:nvSpPr>
          <p:cNvPr id="9728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smtClean="0"/>
              <a:t>Wadi El-Arish</a:t>
            </a:r>
            <a:endParaRPr lang="en-US" altLang="en-US" smtClean="0"/>
          </a:p>
          <a:p>
            <a:pPr marL="228600" indent="-228600">
              <a:buFontTx/>
              <a:buAutoNum type="arabicPeriod"/>
            </a:pPr>
            <a:r>
              <a:rPr lang="en-US" altLang="en-US" smtClean="0"/>
              <a:t>This was known as the Brook of Egypt or “wadi of Egypt” in the Bible (</a:t>
            </a:r>
            <a:r>
              <a:rPr lang="en-US" altLang="en-US" i="1" smtClean="0"/>
              <a:t>nahal mitzraim</a:t>
            </a:r>
            <a:r>
              <a:rPr lang="en-US" altLang="en-US" smtClean="0"/>
              <a:t>; to be distinguished from </a:t>
            </a:r>
            <a:r>
              <a:rPr lang="en-US" altLang="en-US" i="1" smtClean="0"/>
              <a:t>nahar mitzraim</a:t>
            </a:r>
            <a:r>
              <a:rPr lang="en-US" altLang="en-US" smtClean="0"/>
              <a:t>, which is the “River of Egypt,” the Nile ).   </a:t>
            </a:r>
          </a:p>
          <a:p>
            <a:pPr marL="228600" indent="-228600">
              <a:buFontTx/>
              <a:buAutoNum type="arabicPeriod"/>
            </a:pPr>
            <a:r>
              <a:rPr lang="en-US" altLang="en-US" smtClean="0"/>
              <a:t>Today the wadi is not easily visible because the wadi is broad and flat and the wadi bed is planted with date palms.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FF3386-2819-4B26-8994-92381D30822E}" type="slidenum">
              <a:rPr lang="en-US" altLang="en-US" smtClean="0"/>
              <a:pPr eaLnBrk="1" hangingPunct="1"/>
              <a:t>47</a:t>
            </a:fld>
            <a:endParaRPr lang="en-US" altLang="en-US" smtClean="0"/>
          </a:p>
        </p:txBody>
      </p:sp>
      <p:sp>
        <p:nvSpPr>
          <p:cNvPr id="9830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spcBef>
                <a:spcPct val="0"/>
              </a:spcBef>
            </a:pPr>
            <a:r>
              <a:rPr lang="en-US" altLang="en-US" b="1" smtClean="0"/>
              <a:t>Southern Border</a:t>
            </a:r>
          </a:p>
          <a:p>
            <a:pPr marL="228600" indent="-228600">
              <a:spcBef>
                <a:spcPct val="0"/>
              </a:spcBef>
            </a:pPr>
            <a:r>
              <a:rPr lang="en-US" altLang="en-US" smtClean="0"/>
              <a:t>The Wadi el-Arish is the southern border of the Promised Land.</a:t>
            </a:r>
          </a:p>
          <a:p>
            <a:pPr marL="228600" indent="-228600">
              <a:buFontTx/>
              <a:buAutoNum type="arabicPeriod"/>
            </a:pPr>
            <a:r>
              <a:rPr lang="en-US" altLang="en-US" smtClean="0"/>
              <a:t>Numbers 34:3-5 (NIV) “Your southern side will include…the </a:t>
            </a:r>
            <a:r>
              <a:rPr lang="en-US" altLang="en-US" b="1" smtClean="0"/>
              <a:t>Wadi of Egypt</a:t>
            </a:r>
            <a:r>
              <a:rPr lang="en-US" altLang="en-US" smtClean="0"/>
              <a:t> and end at the Sea.”</a:t>
            </a:r>
          </a:p>
          <a:p>
            <a:pPr marL="228600" indent="-228600">
              <a:buFontTx/>
              <a:buAutoNum type="arabicPeriod"/>
            </a:pPr>
            <a:r>
              <a:rPr lang="en-US" altLang="en-US" smtClean="0"/>
              <a:t>Ezekiel 47:15-19 (NIV) “This is to be the boundary of the land… 19 On the south side it will run from Tamar as far as the waters of Meribah Kadesh, then along the </a:t>
            </a:r>
            <a:r>
              <a:rPr lang="en-US" altLang="en-US" b="1" smtClean="0"/>
              <a:t>Wadi of Egypt</a:t>
            </a:r>
            <a:r>
              <a:rPr lang="en-US" altLang="en-US" smtClean="0"/>
              <a:t> to the Great Sea. This will be the south boundary.”</a:t>
            </a:r>
          </a:p>
          <a:p>
            <a:pPr marL="228600" indent="-228600"/>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xfrm>
            <a:off x="685800" y="685800"/>
            <a:ext cx="5486400" cy="3429000"/>
          </a:xfrm>
          <a:ln/>
        </p:spPr>
      </p:sp>
      <p:sp>
        <p:nvSpPr>
          <p:cNvPr id="3" name="Notes Placeholder 2"/>
          <p:cNvSpPr>
            <a:spLocks noGrp="1"/>
          </p:cNvSpPr>
          <p:nvPr>
            <p:ph type="body" idx="1"/>
          </p:nvPr>
        </p:nvSpPr>
        <p:spPr/>
        <p:txBody>
          <a:bodyPr/>
          <a:lstStyle/>
          <a:p>
            <a:pPr marL="228600" indent="-228600" eaLnBrk="1" hangingPunct="1"/>
            <a:r>
              <a:rPr lang="en-US" b="1" dirty="0" err="1" smtClean="0">
                <a:solidFill>
                  <a:srgbClr val="000000"/>
                </a:solidFill>
                <a:latin typeface="Times New Roman" pitchFamily="18" charset="0"/>
                <a:cs typeface="Times New Roman" pitchFamily="18" charset="0"/>
              </a:rPr>
              <a:t>Herodian</a:t>
            </a:r>
            <a:r>
              <a:rPr lang="en-US" b="1" dirty="0" smtClean="0">
                <a:solidFill>
                  <a:srgbClr val="000000"/>
                </a:solidFill>
                <a:latin typeface="Times New Roman" pitchFamily="18" charset="0"/>
                <a:cs typeface="Times New Roman" pitchFamily="18" charset="0"/>
              </a:rPr>
              <a:t> Construction </a:t>
            </a:r>
            <a:endParaRPr lang="en-US" dirty="0" smtClean="0">
              <a:solidFill>
                <a:srgbClr val="000000"/>
              </a:solidFill>
              <a:latin typeface="Times New Roman" pitchFamily="18" charset="0"/>
              <a:cs typeface="Times New Roman" pitchFamily="18" charset="0"/>
            </a:endParaRPr>
          </a:p>
          <a:p>
            <a:pPr marL="228600" indent="-228600" eaLnBrk="1" hangingPunct="1">
              <a:buFontTx/>
              <a:buAutoNum type="arabicPeriod"/>
            </a:pPr>
            <a:r>
              <a:rPr lang="en-US" dirty="0" smtClean="0">
                <a:solidFill>
                  <a:srgbClr val="000000"/>
                </a:solidFill>
                <a:latin typeface="Times New Roman" pitchFamily="18" charset="0"/>
                <a:cs typeface="Times New Roman" pitchFamily="18" charset="0"/>
              </a:rPr>
              <a:t>King Herod constructed a large edifice atop the traditional burial place of the patriarchs. </a:t>
            </a:r>
          </a:p>
          <a:p>
            <a:pPr marL="228600" indent="-228600" eaLnBrk="1" hangingPunct="1">
              <a:buFontTx/>
              <a:buAutoNum type="arabicPeriod"/>
            </a:pPr>
            <a:r>
              <a:rPr lang="en-US" dirty="0" smtClean="0">
                <a:solidFill>
                  <a:srgbClr val="000000"/>
                </a:solidFill>
                <a:latin typeface="Times New Roman" pitchFamily="18" charset="0"/>
                <a:cs typeface="Times New Roman" pitchFamily="18" charset="0"/>
              </a:rPr>
              <a:t>Its architectural style is similar to that of Jerusalem’s Temple Mount, including the size of the stones (up to 24 feet [7.5 m] long), the type of masonry (dry), and the pilasters (or engaged columns). </a:t>
            </a:r>
          </a:p>
          <a:p>
            <a:pPr marL="228600" indent="-228600" eaLnBrk="1" hangingPunct="1">
              <a:buFontTx/>
              <a:buAutoNum type="arabicPeriod"/>
            </a:pPr>
            <a:r>
              <a:rPr lang="en-US" dirty="0" smtClean="0">
                <a:solidFill>
                  <a:srgbClr val="000000"/>
                </a:solidFill>
                <a:latin typeface="Times New Roman" pitchFamily="18" charset="0"/>
                <a:cs typeface="Times New Roman" pitchFamily="18" charset="0"/>
              </a:rPr>
              <a:t>The largest stone is more than 24 feet long by 4.5 feet high (7.5 x 1.4 m). The largest stones were placed near the corners in order to strengthen them.</a:t>
            </a:r>
          </a:p>
          <a:p>
            <a:pPr marL="228600" indent="-228600" eaLnBrk="1" hangingPunct="1"/>
            <a:endParaRPr lang="en-US" dirty="0" smtClean="0">
              <a:solidFill>
                <a:srgbClr val="000000"/>
              </a:solidFill>
              <a:latin typeface="Times New Roman" pitchFamily="18" charset="0"/>
              <a:cs typeface="Times New Roman" pitchFamily="18" charset="0"/>
            </a:endParaRPr>
          </a:p>
          <a:p>
            <a:pPr marL="228600" indent="-228600" eaLnBrk="1" hangingPunct="1"/>
            <a:r>
              <a:rPr lang="en-US" dirty="0" smtClean="0">
                <a:solidFill>
                  <a:srgbClr val="000000"/>
                </a:solidFill>
                <a:latin typeface="Times New Roman" pitchFamily="18" charset="0"/>
                <a:cs typeface="Times New Roman" pitchFamily="18" charset="0"/>
              </a:rPr>
              <a:t>Tb112799205</a:t>
            </a:r>
          </a:p>
          <a:p>
            <a:pPr marL="228600" indent="-228600" eaLnBrk="1" hangingPunct="1"/>
            <a:endParaRPr lang="en-US" dirty="0" smtClean="0">
              <a:solidFill>
                <a:srgbClr val="000000"/>
              </a:solidFill>
              <a:latin typeface="Times New Roman" pitchFamily="18" charset="0"/>
              <a:cs typeface="Times New Roman" pitchFamily="18" charset="0"/>
            </a:endParaRPr>
          </a:p>
          <a:p>
            <a:pPr marL="228600" indent="-228600" eaLnBrk="1" hangingPunct="1"/>
            <a:r>
              <a:rPr lang="en-US" b="1" dirty="0" smtClean="0"/>
              <a:t>Genesis 49:30-33(ESV) </a:t>
            </a:r>
            <a:r>
              <a:rPr lang="en-US" dirty="0" smtClean="0"/>
              <a:t/>
            </a:r>
            <a:br>
              <a:rPr lang="en-US" dirty="0" smtClean="0"/>
            </a:br>
            <a:r>
              <a:rPr lang="en-US" baseline="30000" dirty="0" smtClean="0"/>
              <a:t>30</a:t>
            </a:r>
            <a:r>
              <a:rPr lang="en-US" dirty="0" smtClean="0"/>
              <a:t>in the cave that is in the field at </a:t>
            </a:r>
            <a:r>
              <a:rPr lang="en-US" dirty="0" err="1" smtClean="0"/>
              <a:t>Machpelah</a:t>
            </a:r>
            <a:r>
              <a:rPr lang="en-US" dirty="0" smtClean="0"/>
              <a:t>, to the east of </a:t>
            </a:r>
            <a:r>
              <a:rPr lang="en-US" dirty="0" err="1" smtClean="0"/>
              <a:t>Mamre</a:t>
            </a:r>
            <a:r>
              <a:rPr lang="en-US" dirty="0" smtClean="0"/>
              <a:t>, in the land of Canaan, which Abraham bought with the field from Ephron the Hittite to possess as a burying place.  </a:t>
            </a:r>
            <a:br>
              <a:rPr lang="en-US" dirty="0" smtClean="0"/>
            </a:br>
            <a:r>
              <a:rPr lang="en-US" baseline="30000" dirty="0" smtClean="0"/>
              <a:t>31</a:t>
            </a:r>
            <a:r>
              <a:rPr lang="en-US" dirty="0" smtClean="0"/>
              <a:t>There they buried Abraham and Sarah his wife. There they buried Isaac and Rebekah his wife, and there I buried Leah—  </a:t>
            </a:r>
            <a:br>
              <a:rPr lang="en-US" dirty="0" smtClean="0"/>
            </a:br>
            <a:r>
              <a:rPr lang="en-US" baseline="30000" dirty="0" smtClean="0"/>
              <a:t>32</a:t>
            </a:r>
            <a:r>
              <a:rPr lang="en-US" dirty="0" smtClean="0"/>
              <a:t>the field and the cave that is in it were bought from the Hittites.”  </a:t>
            </a:r>
            <a:br>
              <a:rPr lang="en-US" dirty="0" smtClean="0"/>
            </a:br>
            <a:r>
              <a:rPr lang="en-US" baseline="30000" dirty="0" smtClean="0"/>
              <a:t>33</a:t>
            </a:r>
            <a:r>
              <a:rPr lang="en-US" dirty="0" smtClean="0"/>
              <a:t>When Jacob finished commanding his sons, he drew up his feet into the bed and breathed his last and was gathered to his people. </a:t>
            </a:r>
            <a:endParaRPr lang="en-US" dirty="0" smtClean="0">
              <a:solidFill>
                <a:srgbClr val="000000"/>
              </a:solidFill>
              <a:latin typeface="Times New Roman" pitchFamily="18" charset="0"/>
              <a:cs typeface="Times New Roman" pitchFamily="18" charset="0"/>
            </a:endParaRPr>
          </a:p>
        </p:txBody>
      </p:sp>
      <p:sp>
        <p:nvSpPr>
          <p:cNvPr id="35843" name="Slide Number Placeholder 3"/>
          <p:cNvSpPr>
            <a:spLocks noGrp="1"/>
          </p:cNvSpPr>
          <p:nvPr>
            <p:ph type="sldNum" sz="quarter" idx="5"/>
          </p:nvPr>
        </p:nvSpPr>
        <p:spPr>
          <a:noFill/>
        </p:spPr>
        <p:txBody>
          <a:bodyPr/>
          <a:lstStyle/>
          <a:p>
            <a:fld id="{8929F023-E7D4-4413-A0CE-1DB55D48F60D}" type="slidenum">
              <a:rPr lang="en-US" smtClean="0">
                <a:solidFill>
                  <a:prstClr val="black"/>
                </a:solidFill>
                <a:latin typeface="Times New Roman" pitchFamily="18" charset="0"/>
              </a:rPr>
              <a:pPr/>
              <a:t>10</a:t>
            </a:fld>
            <a:endParaRPr lang="en-US" smtClean="0">
              <a:solidFill>
                <a:prstClr val="black"/>
              </a:solidFill>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24947D2-EA11-447A-9348-E93C28989B42}" type="slidenum">
              <a:rPr lang="en-US" altLang="en-US" smtClean="0"/>
              <a:pPr eaLnBrk="1" hangingPunct="1"/>
              <a:t>49</a:t>
            </a:fld>
            <a:endParaRPr lang="en-US" altLang="en-US" smtClean="0"/>
          </a:p>
        </p:txBody>
      </p:sp>
      <p:sp>
        <p:nvSpPr>
          <p:cNvPr id="9933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mtClean="0"/>
              <a:t>The Dead Sea is known in the Bible as the "Salt Sea" or the "Sea of the Arabah."  This inland body of water is appropriately named because its high mineral content allows nothing to live in its waters.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2A18FB1E-5558-4678-B625-03F7755E1A6A}" type="slidenum">
              <a:rPr lang="en-US" smtClean="0">
                <a:solidFill>
                  <a:prstClr val="black"/>
                </a:solidFill>
                <a:latin typeface="Times New Roman" pitchFamily="18" charset="0"/>
              </a:rPr>
              <a:pPr/>
              <a:t>50</a:t>
            </a:fld>
            <a:endParaRPr lang="en-US" smtClean="0">
              <a:solidFill>
                <a:prstClr val="black"/>
              </a:solidFill>
              <a:latin typeface="Times New Roman" pitchFamily="18" charset="0"/>
            </a:endParaRPr>
          </a:p>
        </p:txBody>
      </p:sp>
      <p:sp>
        <p:nvSpPr>
          <p:cNvPr id="25602" name="Rectangle 2"/>
          <p:cNvSpPr>
            <a:spLocks noGrp="1" noRot="1" noChangeAspect="1" noChangeArrowheads="1" noTextEdit="1"/>
          </p:cNvSpPr>
          <p:nvPr>
            <p:ph type="sldImg"/>
          </p:nvPr>
        </p:nvSpPr>
        <p:spPr>
          <a:xfrm>
            <a:off x="685800" y="685800"/>
            <a:ext cx="5486400" cy="3429000"/>
          </a:xfrm>
          <a:ln/>
        </p:spPr>
      </p:sp>
      <p:sp>
        <p:nvSpPr>
          <p:cNvPr id="25603" name="Rectangle 3"/>
          <p:cNvSpPr>
            <a:spLocks noGrp="1" noChangeArrowheads="1"/>
          </p:cNvSpPr>
          <p:nvPr>
            <p:ph type="body" idx="1"/>
          </p:nvPr>
        </p:nvSpPr>
        <p:spPr>
          <a:noFill/>
          <a:ln/>
        </p:spPr>
        <p:txBody>
          <a:bodyPr/>
          <a:lstStyle/>
          <a:p>
            <a:pPr eaLnBrk="1" hangingPunct="1"/>
            <a:r>
              <a:rPr lang="en-US" smtClean="0">
                <a:solidFill>
                  <a:srgbClr val="000000"/>
                </a:solidFill>
                <a:latin typeface="Times New Roman" pitchFamily="18" charset="0"/>
                <a:ea typeface="ＭＳ Ｐゴシック" pitchFamily="34" charset="-128"/>
                <a:cs typeface="Times New Roman" pitchFamily="18" charset="0"/>
              </a:rPr>
              <a:t>tb010703283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3DFFF1B-D2F2-462B-AA32-12228E937C96}" type="slidenum">
              <a:rPr lang="en-US" altLang="en-US" smtClean="0"/>
              <a:pPr eaLnBrk="1" hangingPunct="1"/>
              <a:t>51</a:t>
            </a:fld>
            <a:endParaRPr lang="en-US" altLang="en-US" smtClean="0"/>
          </a:p>
        </p:txBody>
      </p:sp>
      <p:sp>
        <p:nvSpPr>
          <p:cNvPr id="100355"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fresh water of the Jordan stays on the surface; in the spring its muddy colour can be traced across the lake as far as 30 miles (50 km) south of the point where the river empties into the Dead Sea” (Encyclopaedia Britannica).</a:t>
            </a:r>
            <a:br>
              <a:rPr lang="en-US" altLang="en-US" smtClean="0"/>
            </a:br>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F8DA214-8DE9-48BF-94BC-40F438D32725}" type="slidenum">
              <a:rPr lang="en-US" altLang="en-US" smtClean="0"/>
              <a:pPr eaLnBrk="1" hangingPunct="1"/>
              <a:t>57</a:t>
            </a:fld>
            <a:endParaRPr lang="en-US" altLang="en-US" smtClean="0"/>
          </a:p>
        </p:txBody>
      </p:sp>
      <p:sp>
        <p:nvSpPr>
          <p:cNvPr id="101379" name="Rectangle 1026"/>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Everyday, seismologists record at least a dozen (small) tremors in the Jordan Rift near Jericho</a:t>
            </a:r>
            <a:r>
              <a:rPr lang="en-US" altLang="en-US" b="1" smtClean="0"/>
              <a:t>.</a:t>
            </a:r>
          </a:p>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14E8B28-81F7-48FB-8A9C-A2B93185EAA4}" type="slidenum">
              <a:rPr lang="en-US" altLang="en-US" smtClean="0"/>
              <a:pPr eaLnBrk="1" hangingPunct="1"/>
              <a:t>58</a:t>
            </a:fld>
            <a:endParaRPr lang="en-US" altLang="en-US" smtClean="0"/>
          </a:p>
        </p:txBody>
      </p:sp>
      <p:sp>
        <p:nvSpPr>
          <p:cNvPr id="102403" name="Rectangle 1026"/>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smtClean="0"/>
              <a:t>Jericho’s Situation</a:t>
            </a:r>
          </a:p>
          <a:p>
            <a:pPr marL="228600" indent="-228600">
              <a:buFontTx/>
              <a:buAutoNum type="arabicPeriod"/>
            </a:pPr>
            <a:r>
              <a:rPr lang="en-US" altLang="en-US" smtClean="0"/>
              <a:t>At 825 ft (244 m) below sea level, Jericho is the lowest city on earth.  </a:t>
            </a:r>
          </a:p>
          <a:p>
            <a:pPr marL="228600" indent="-228600">
              <a:buFontTx/>
              <a:buAutoNum type="arabicPeriod"/>
            </a:pPr>
            <a:r>
              <a:rPr lang="en-US" altLang="en-US" smtClean="0"/>
              <a:t>The city is 4 mi west of the Jordan River and 17 mi east of Jerusalem.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3669D01-FC13-43A3-93F6-59808C1E75B7}" type="slidenum">
              <a:rPr lang="en-US">
                <a:solidFill>
                  <a:prstClr val="black"/>
                </a:solidFill>
              </a:rPr>
              <a:pPr/>
              <a:t>59</a:t>
            </a:fld>
            <a:endParaRPr lang="en-US">
              <a:solidFill>
                <a:prstClr val="black"/>
              </a:solidFill>
            </a:endParaRPr>
          </a:p>
        </p:txBody>
      </p:sp>
      <p:sp>
        <p:nvSpPr>
          <p:cNvPr id="76802"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tb020503375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1C15B91-0797-4D2D-A436-A8A70AC585C6}" type="slidenum">
              <a:rPr lang="en-US" altLang="en-US" smtClean="0"/>
              <a:pPr eaLnBrk="1" hangingPunct="1"/>
              <a:t>60</a:t>
            </a:fld>
            <a:endParaRPr lang="en-US" altLang="en-US" smtClean="0"/>
          </a:p>
        </p:txBody>
      </p:sp>
      <p:sp>
        <p:nvSpPr>
          <p:cNvPr id="10342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Ascent of Adumim</a:t>
            </a:r>
          </a:p>
          <a:p>
            <a:r>
              <a:rPr lang="en-US" altLang="en-US" smtClean="0"/>
              <a:t>The “Ascent of Adumim” was the main route from Jericho to Jerusalem.  It followed a ridge south of the Wadi Qilt and north of Nahal Og.  Near Jerusalem, the route was forced to cross the Nahal Og at a more passable location.  Some of the biblical events which likely occurred on this route include: David’s flight from Absalom (2 Sam 15-16), Zedekiah’s flight from the Babylonians (2 Ki 25:4), the story of the Good Samaritan (Luke 10:25-37), and Jesus’ travels from Jericho to Jerusalem (e.g., Luke 19:28).</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200" baseline="0" dirty="0" smtClean="0">
                <a:latin typeface="Times New Roman" pitchFamily="18" charset="0"/>
              </a:rPr>
              <a:t>adr080718253</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B9A16A46-D597-46F4-9F4B-4F0BC20A43B5}"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432476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1D2D56D-38F0-4C0D-8DB9-CB9FECBD040C}" type="slidenum">
              <a:rPr lang="en-US" altLang="en-US" smtClean="0"/>
              <a:pPr eaLnBrk="1" hangingPunct="1"/>
              <a:t>23</a:t>
            </a:fld>
            <a:endParaRPr lang="en-US" altLang="en-US" smtClean="0"/>
          </a:p>
        </p:txBody>
      </p:sp>
      <p:sp>
        <p:nvSpPr>
          <p:cNvPr id="90115"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en-US" altLang="en-US" sz="1000" b="1" smtClean="0"/>
              <a:t>Origin of the Edomites</a:t>
            </a:r>
            <a:endParaRPr lang="en-US" altLang="en-US" sz="1000" smtClean="0"/>
          </a:p>
          <a:p>
            <a:pPr marL="228600" indent="-228600">
              <a:lnSpc>
                <a:spcPct val="80000"/>
              </a:lnSpc>
              <a:buFontTx/>
              <a:buAutoNum type="arabicPeriod"/>
            </a:pPr>
            <a:r>
              <a:rPr lang="en-US" altLang="en-US" sz="1000" smtClean="0"/>
              <a:t>The Edomites are the descendants of Esau, who is Isaac’s son and Jacob’s twin brother (Gen 36:1, 8-9).  </a:t>
            </a:r>
          </a:p>
          <a:p>
            <a:pPr marL="228600" indent="-228600">
              <a:lnSpc>
                <a:spcPct val="80000"/>
              </a:lnSpc>
              <a:buFontTx/>
              <a:buAutoNum type="arabicPeriod"/>
            </a:pPr>
            <a:r>
              <a:rPr lang="en-US" altLang="en-US" sz="1000" smtClean="0"/>
              <a:t>Genesis 36 gives some interesting genealogical information related to Edom/Esau.  </a:t>
            </a:r>
          </a:p>
          <a:p>
            <a:pPr marL="685800" lvl="1" indent="-228600">
              <a:lnSpc>
                <a:spcPct val="80000"/>
              </a:lnSpc>
              <a:buFontTx/>
              <a:buAutoNum type="alphaLcPeriod"/>
            </a:pPr>
            <a:r>
              <a:rPr lang="en-US" altLang="en-US" sz="1000" smtClean="0"/>
              <a:t>The Amalekites were descendants of Esau’s son (Eliphaz) by a concubine (36:12, 15).  </a:t>
            </a:r>
          </a:p>
          <a:p>
            <a:pPr marL="685800" lvl="1" indent="-228600">
              <a:lnSpc>
                <a:spcPct val="80000"/>
              </a:lnSpc>
              <a:buFontTx/>
              <a:buAutoNum type="alphaLcPeriod"/>
            </a:pPr>
            <a:r>
              <a:rPr lang="en-US" altLang="en-US" sz="1000" smtClean="0"/>
              <a:t>Eight Edomite kings ruled before Israel had a king (36:31-39). It seems that the Edomite monarchy must have been set up around the same time as the Moabite and Ammonite monarchies.</a:t>
            </a:r>
          </a:p>
          <a:p>
            <a:pPr marL="228600" indent="-228600">
              <a:lnSpc>
                <a:spcPct val="80000"/>
              </a:lnSpc>
              <a:buFontTx/>
              <a:buAutoNum type="arabicPeriod"/>
            </a:pPr>
            <a:r>
              <a:rPr lang="en-US" altLang="en-US" sz="1000" smtClean="0"/>
              <a:t>The Edomites were not Arabic peoples.  The Arabs did not appear on the scene until about the 4th century B.C.</a:t>
            </a:r>
          </a:p>
          <a:p>
            <a:pPr marL="228600" indent="-228600">
              <a:lnSpc>
                <a:spcPct val="80000"/>
              </a:lnSpc>
              <a:buFontTx/>
              <a:buAutoNum type="arabicPeriod"/>
            </a:pPr>
            <a:r>
              <a:rPr lang="en-US" altLang="en-US" sz="1000" smtClean="0"/>
              <a:t>The region of Edom is also called Se’ir (Mt. Se’ir), meaning “hairy,” in this case, “wooded” (cf. Gen 27:11 and 36:20, which designates the name already to Horite days; Gen 33:15-16;  Dt 2:1, 4, 8).  The Arabic word for trees is related, it is “shajar.”  The chief Nabatean deity was Dushara, Du-esh-shara, He of Shara (Seir).</a:t>
            </a:r>
          </a:p>
          <a:p>
            <a:pPr marL="228600" indent="-228600">
              <a:lnSpc>
                <a:spcPct val="80000"/>
              </a:lnSpc>
              <a:buFontTx/>
              <a:buAutoNum type="arabicPeriod"/>
            </a:pPr>
            <a:r>
              <a:rPr lang="en-US" altLang="en-US" sz="1000" smtClean="0"/>
              <a:t>Mt. Seir (Edom) was formerly inhabited by the Horites (Hurrians?), but by divine measure, the Edomites dispossessed them.  It is noteworthy that Esau had intermarried with the Horites (one of his three wives was a Horite, Gen 36:5, 20, 25).  When the Israelites ended their wilderness journeys, they asked Edom for passage through their territory, but Edom refused.  The Israelites were instructed by God not to harass Edom, and go around (south and east of) Edom via Elath and the Way of the Wilderness toward Moab.</a:t>
            </a:r>
          </a:p>
          <a:p>
            <a:pPr marL="228600" indent="-228600">
              <a:lnSpc>
                <a:spcPct val="80000"/>
              </a:lnSpc>
            </a:pPr>
            <a:r>
              <a:rPr lang="en-US" altLang="en-US" sz="1000" smtClean="0"/>
              <a:t> </a:t>
            </a:r>
            <a:endParaRPr lang="en-US" altLang="en-US" sz="1000" b="1" smtClean="0"/>
          </a:p>
          <a:p>
            <a:pPr marL="228600" indent="-228600">
              <a:lnSpc>
                <a:spcPct val="80000"/>
              </a:lnSpc>
            </a:pPr>
            <a:r>
              <a:rPr lang="en-US" altLang="en-US" sz="1000" b="1" smtClean="0"/>
              <a:t>History of Enmity between Israel and Edom</a:t>
            </a:r>
            <a:endParaRPr lang="en-US" altLang="en-US" sz="1000" smtClean="0"/>
          </a:p>
          <a:p>
            <a:pPr marL="228600" indent="-228600">
              <a:lnSpc>
                <a:spcPct val="80000"/>
              </a:lnSpc>
              <a:buFontTx/>
              <a:buAutoNum type="arabicPeriod"/>
            </a:pPr>
            <a:r>
              <a:rPr lang="en-US" altLang="en-US" sz="1000" smtClean="0"/>
              <a:t>In general, Edom-Israel relations were not cordial.  Saul battled with the Edomites (1 Sam 14:47), as did David (2 Sam 8:13-14, 1 Ki 11:15-16), Jehoshaphat (2 Chr 20), and Je(ho)ram of Judah when “Edom revolted from the rule of Judah to this day” (c. 845 B.C., 2 Ki 8:20-22).   </a:t>
            </a:r>
          </a:p>
          <a:p>
            <a:pPr marL="228600" indent="-228600">
              <a:lnSpc>
                <a:spcPct val="80000"/>
              </a:lnSpc>
              <a:buFontTx/>
              <a:buAutoNum type="arabicPeriod"/>
            </a:pPr>
            <a:r>
              <a:rPr lang="en-US" altLang="en-US" sz="1000" smtClean="0"/>
              <a:t>Edom remained independent under its own king until about 55 years later (790 B.C.) when Amaziah of Judah tried to restore Judah’s hegemony over Edom.  Amaziah killed 10,000 Edomites in the Valley of Salt (either the Aravah or Eastern Negev) and dashed another 10,000 to pieces by tossing them off a cliff (2 Chr 25:5-13;  2 Ki 14:7).  Amaziah kept and worshipped the idols of Edom and as a consequence he was judged by God for doing so (2 Ki 14:8-14;  2 Chr 25:14-24). </a:t>
            </a:r>
          </a:p>
          <a:p>
            <a:pPr marL="228600" indent="-228600">
              <a:lnSpc>
                <a:spcPct val="80000"/>
              </a:lnSpc>
              <a:buFontTx/>
              <a:buAutoNum type="arabicPeriod"/>
            </a:pPr>
            <a:r>
              <a:rPr lang="en-US" altLang="en-US" sz="1000" smtClean="0"/>
              <a:t>Israelite victory songs over Edom were included in Psalms (Ps 60:6-9 and title; Ps 108:8-12).</a:t>
            </a:r>
          </a:p>
          <a:p>
            <a:pPr marL="228600" indent="-228600">
              <a:lnSpc>
                <a:spcPct val="80000"/>
              </a:lnSpc>
              <a:buFontTx/>
              <a:buAutoNum type="arabicPeriod"/>
            </a:pPr>
            <a:r>
              <a:rPr lang="en-US" altLang="en-US" sz="1000" smtClean="0"/>
              <a:t>Edom often took advantage of Jerusalem’s weak moments (Ps 137:7; Ezek 35:1-10; Amos 1:11) and for this (among other reasons) was sharply condemned by the prophets (Isa 63:1, 21:11-12; Jer 49:7-22).  Obadiah dedicated his whole prophecy to Edom’s doom.</a:t>
            </a:r>
          </a:p>
          <a:p>
            <a:pPr marL="228600" indent="-228600">
              <a:lnSpc>
                <a:spcPct val="80000"/>
              </a:lnSpc>
              <a:buFontTx/>
              <a:buAutoNum type="arabicPeriod"/>
            </a:pPr>
            <a:r>
              <a:rPr lang="en-US" altLang="en-US" sz="1000" smtClean="0"/>
              <a:t>Edom appeared in the writings of the exile, as still being in existence, but yet guilty and threatened (Lam 4:21-22;  Ezek 25:12-14, 35:1-10).</a:t>
            </a:r>
          </a:p>
          <a:p>
            <a:pPr marL="228600" indent="-228600">
              <a:lnSpc>
                <a:spcPct val="80000"/>
              </a:lnSpc>
              <a:buFontTx/>
              <a:buAutoNum type="arabicPeriod"/>
            </a:pPr>
            <a:r>
              <a:rPr lang="en-US" altLang="en-US" sz="1000" smtClean="0"/>
              <a:t>Earlier prophetic predictions of Edom’s doom probably found fulfillment in the reign of the last king of Babylon, Nabonidus (556-539 B.C.).  By Malachi’s time (450-400 B.C.) the Lord had turned Edom’s “mountains into a wasteland and left his inheritance to the desert jackals” (Mal 1:1-4).</a:t>
            </a:r>
          </a:p>
          <a:p>
            <a:pPr marL="228600" indent="-228600">
              <a:lnSpc>
                <a:spcPct val="80000"/>
              </a:lnSpc>
              <a:buFontTx/>
              <a:buAutoNum type="arabicPeriod"/>
            </a:pPr>
            <a:r>
              <a:rPr lang="en-US" altLang="en-US" sz="1000" smtClean="0"/>
              <a:t>By Hellenistic and Roman times, the Edomites had been dispossessed of Mt. Seir by the Arabic peoples, the Nabateans.  The remnant Edomites moved west and settled in southern Judah (e.g., Tel Maresha).  By then they were called Idumeans and they were forcibly converted to Judaism by the Hasmoneans.  Herod the Great descended from this Idumean stock.  In the NT, some Idumeans followed Christ (Mk 3:7-8).</a:t>
            </a:r>
          </a:p>
          <a:p>
            <a:pPr marL="228600" indent="-228600">
              <a:lnSpc>
                <a:spcPct val="80000"/>
              </a:lnSpc>
            </a:pPr>
            <a:endParaRPr lang="en-US" altLang="en-US" sz="10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200" baseline="0" dirty="0" smtClean="0">
                <a:latin typeface="Times New Roman" pitchFamily="18" charset="0"/>
              </a:rPr>
              <a:t>tb010703209</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B58ABEE8-6E1D-41BA-995B-D3ED8D3B1461}" type="slidenum">
              <a:rPr lang="en-US">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568878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69F2C6FD-CB9E-4D37-9AD3-B4D4C1C62CFD}" type="slidenum">
              <a:rPr lang="en-US" smtClean="0">
                <a:solidFill>
                  <a:prstClr val="black"/>
                </a:solidFill>
                <a:latin typeface="Times New Roman" pitchFamily="18" charset="0"/>
              </a:rPr>
              <a:pPr/>
              <a:t>69</a:t>
            </a:fld>
            <a:endParaRPr lang="en-US" smtClean="0">
              <a:solidFill>
                <a:prstClr val="black"/>
              </a:solidFill>
              <a:latin typeface="Times New Roman" pitchFamily="18" charset="0"/>
            </a:endParaRPr>
          </a:p>
        </p:txBody>
      </p:sp>
      <p:sp>
        <p:nvSpPr>
          <p:cNvPr id="187394" name="Rectangle 2"/>
          <p:cNvSpPr>
            <a:spLocks noGrp="1" noRot="1" noChangeAspect="1" noChangeArrowheads="1" noTextEdit="1"/>
          </p:cNvSpPr>
          <p:nvPr>
            <p:ph type="sldImg"/>
          </p:nvPr>
        </p:nvSpPr>
        <p:spPr>
          <a:xfrm>
            <a:off x="685800" y="685800"/>
            <a:ext cx="5486400" cy="3429000"/>
          </a:xfrm>
          <a:ln/>
        </p:spPr>
      </p:sp>
      <p:sp>
        <p:nvSpPr>
          <p:cNvPr id="187395" name="Rectangle 3"/>
          <p:cNvSpPr>
            <a:spLocks noGrp="1" noChangeArrowheads="1"/>
          </p:cNvSpPr>
          <p:nvPr>
            <p:ph type="body" idx="1"/>
          </p:nvPr>
        </p:nvSpPr>
        <p:spPr>
          <a:noFill/>
          <a:ln/>
        </p:spPr>
        <p:txBody>
          <a:bodyPr/>
          <a:lstStyle/>
          <a:p>
            <a:pPr eaLnBrk="1" hangingPunct="1"/>
            <a:r>
              <a:rPr lang="en-US" dirty="0" smtClean="0">
                <a:solidFill>
                  <a:srgbClr val="000000"/>
                </a:solidFill>
                <a:latin typeface="Times New Roman" pitchFamily="18" charset="0"/>
                <a:cs typeface="Times New Roman" pitchFamily="18" charset="0"/>
              </a:rPr>
              <a:t>df010703357</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F44A0E1-B7B3-46FE-A10F-8E10C8A77D09}" type="slidenum">
              <a:rPr lang="en-US" altLang="en-US" smtClean="0"/>
              <a:pPr eaLnBrk="1" hangingPunct="1"/>
              <a:t>70</a:t>
            </a:fld>
            <a:endParaRPr lang="en-US" altLang="en-US" smtClean="0"/>
          </a:p>
        </p:txBody>
      </p:sp>
      <p:sp>
        <p:nvSpPr>
          <p:cNvPr id="10445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mtClean="0"/>
              <a:t>The biblical city of Kiriath Jearim is best known for the house of Abinadab which held the Ark of the Covenant from the time of Samuel until the time of David (about 120 years).  Kiriath Jearim was originally a Gibeonite city. The Danites camped near here on their migration to the north.  The prophet Uriah, a contemporary of Jeremiah, was from Kiriath Jearim.</a:t>
            </a:r>
          </a:p>
          <a:p>
            <a:pPr>
              <a:lnSpc>
                <a:spcPct val="90000"/>
              </a:lnSpc>
            </a:pPr>
            <a:endParaRPr lang="en-US" altLang="en-US" smtClean="0"/>
          </a:p>
          <a:p>
            <a:pPr>
              <a:lnSpc>
                <a:spcPct val="90000"/>
              </a:lnSpc>
            </a:pPr>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45B70C3-BB0F-4926-A178-F58B48D96120}" type="slidenum">
              <a:rPr lang="en-US" altLang="en-US" smtClean="0"/>
              <a:pPr eaLnBrk="1" hangingPunct="1"/>
              <a:t>77</a:t>
            </a:fld>
            <a:endParaRPr lang="en-US" altLang="en-US" smtClean="0"/>
          </a:p>
        </p:txBody>
      </p:sp>
      <p:sp>
        <p:nvSpPr>
          <p:cNvPr id="10649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smtClean="0"/>
              <a:t>Timnah</a:t>
            </a:r>
          </a:p>
          <a:p>
            <a:pPr marL="228600" indent="-228600">
              <a:buFontTx/>
              <a:buAutoNum type="arabicPeriod"/>
            </a:pPr>
            <a:r>
              <a:rPr lang="en-US" altLang="en-US" smtClean="0"/>
              <a:t>Timnah is usually identified with Tel Batash in the Sorek Valley (pictured).</a:t>
            </a:r>
          </a:p>
          <a:p>
            <a:pPr marL="228600" indent="-228600">
              <a:buFontTx/>
              <a:buAutoNum type="arabicPeriod"/>
            </a:pPr>
            <a:r>
              <a:rPr lang="en-US" altLang="en-US" smtClean="0"/>
              <a:t>Timnah was allotted to the tribe of Judah, near the border of Dan (Josh 15:7; 19:43).</a:t>
            </a:r>
          </a:p>
          <a:p>
            <a:pPr marL="228600" indent="-228600">
              <a:buFontTx/>
              <a:buAutoNum type="arabicPeriod"/>
            </a:pPr>
            <a:r>
              <a:rPr lang="en-US" altLang="en-US" smtClean="0"/>
              <a:t>The Philistines controlled this city at times.  This was reflected in the presence of Samson’s Philistine girlfriend in Timnah (Judges 14).</a:t>
            </a:r>
          </a:p>
          <a:p>
            <a:pPr marL="228600" indent="-228600">
              <a:buFontTx/>
              <a:buAutoNum type="arabicPeriod"/>
            </a:pPr>
            <a:r>
              <a:rPr lang="en-US" altLang="en-US" smtClean="0"/>
              <a:t>Tel Batash was excavated by George Kelm and Amihai Mazar in the 1980s.  Evidence from that excavation seems to confirm the site’s identification as Timnah.</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E8766F2-4B81-43E6-870C-3716E0756F7B}" type="slidenum">
              <a:rPr lang="en-US" altLang="en-US" smtClean="0"/>
              <a:pPr eaLnBrk="1" hangingPunct="1"/>
              <a:t>78</a:t>
            </a:fld>
            <a:endParaRPr lang="en-US" altLang="en-US" smtClean="0"/>
          </a:p>
        </p:txBody>
      </p:sp>
      <p:sp>
        <p:nvSpPr>
          <p:cNvPr id="10752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Judges 16:4 (KJV) “And it came to pass afterward, that he loved a woman in the </a:t>
            </a:r>
            <a:r>
              <a:rPr lang="en-US" altLang="en-US" b="1" smtClean="0"/>
              <a:t>valley of Sorek</a:t>
            </a:r>
            <a:r>
              <a:rPr lang="en-US" altLang="en-US" smtClean="0"/>
              <a:t>, whose name was Delilah.”</a:t>
            </a:r>
          </a:p>
          <a:p>
            <a:endParaRPr lang="en-US" altLang="en-US" smtClean="0"/>
          </a:p>
          <a:p>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B2873D-C3D5-4360-80BB-60B6EA6F4E36}" type="slidenum">
              <a:rPr lang="en-US" altLang="en-US" smtClean="0"/>
              <a:pPr eaLnBrk="1" hangingPunct="1"/>
              <a:t>79</a:t>
            </a:fld>
            <a:endParaRPr lang="en-US" altLang="en-US" smtClean="0"/>
          </a:p>
        </p:txBody>
      </p:sp>
      <p:sp>
        <p:nvSpPr>
          <p:cNvPr id="10854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en-US" altLang="en-US" sz="1000" b="1" smtClean="0"/>
              <a:t>The History of Ekron</a:t>
            </a:r>
          </a:p>
          <a:p>
            <a:pPr marL="228600" indent="-228600">
              <a:lnSpc>
                <a:spcPct val="80000"/>
              </a:lnSpc>
              <a:buFontTx/>
              <a:buAutoNum type="arabicPeriod"/>
            </a:pPr>
            <a:r>
              <a:rPr lang="en-US" altLang="en-US" sz="1000" b="1" smtClean="0"/>
              <a:t>Canaanite City</a:t>
            </a:r>
          </a:p>
          <a:p>
            <a:pPr marL="685800" lvl="1" indent="-228600">
              <a:lnSpc>
                <a:spcPct val="80000"/>
              </a:lnSpc>
              <a:buFontTx/>
              <a:buAutoNum type="alphaLcPeriod"/>
            </a:pPr>
            <a:r>
              <a:rPr lang="en-US" altLang="en-US" sz="1000" smtClean="0"/>
              <a:t>The tell was shaped by Middle Bronze fortifications that surrounded both the upper and lower cities.  Fragmentary Middle Bronze pottery and architecture have been found throughout the tell.  Also, three infant burials have been found at Ekron.</a:t>
            </a:r>
          </a:p>
          <a:p>
            <a:pPr marL="685800" lvl="1" indent="-228600">
              <a:lnSpc>
                <a:spcPct val="80000"/>
              </a:lnSpc>
              <a:buFontTx/>
              <a:buAutoNum type="alphaLcPeriod"/>
            </a:pPr>
            <a:r>
              <a:rPr lang="en-US" altLang="en-US" sz="1000" smtClean="0"/>
              <a:t>The Late Bronze occupation was apparently limited to the upper city.</a:t>
            </a:r>
          </a:p>
          <a:p>
            <a:pPr marL="685800" lvl="1" indent="-228600">
              <a:lnSpc>
                <a:spcPct val="80000"/>
              </a:lnSpc>
              <a:buFontTx/>
              <a:buAutoNum type="alphaLcPeriod"/>
            </a:pPr>
            <a:r>
              <a:rPr lang="en-US" altLang="en-US" sz="1000" smtClean="0"/>
              <a:t>There has been a diversity of pottery found, including Cypriote, Mycenean, and Anatolian imported wares. This indicates trade and the international character of the Late Bronze Age. A lack of fortifications indicates the stability of the age.</a:t>
            </a:r>
          </a:p>
          <a:p>
            <a:pPr marL="685800" lvl="1" indent="-228600">
              <a:lnSpc>
                <a:spcPct val="80000"/>
              </a:lnSpc>
              <a:buFontTx/>
              <a:buAutoNum type="alphaLcPeriod"/>
            </a:pPr>
            <a:r>
              <a:rPr lang="en-US" altLang="en-US" sz="1000" smtClean="0"/>
              <a:t>Ekron was part of the “land that yet remains” (Josh 13:3).</a:t>
            </a:r>
          </a:p>
          <a:p>
            <a:pPr marL="685800" lvl="1" indent="-228600">
              <a:lnSpc>
                <a:spcPct val="80000"/>
              </a:lnSpc>
              <a:buFontTx/>
              <a:buAutoNum type="alphaLcPeriod"/>
            </a:pPr>
            <a:r>
              <a:rPr lang="en-US" altLang="en-US" sz="1000" smtClean="0"/>
              <a:t>The border of Judah and Dan ran through Ekron (Josh 15:45-46; 19:43).  In Judges 1:18, it was conquered by Judah.</a:t>
            </a:r>
          </a:p>
          <a:p>
            <a:pPr marL="685800" lvl="1" indent="-228600">
              <a:lnSpc>
                <a:spcPct val="80000"/>
              </a:lnSpc>
              <a:buFontTx/>
              <a:buAutoNum type="alphaLcPeriod"/>
            </a:pPr>
            <a:r>
              <a:rPr lang="en-US" altLang="en-US" sz="1000" smtClean="0"/>
              <a:t>The final stratum of Late Bronze was totally destroyed by fire.  “The destruction was dramatically illustrated by a severely burned storeroom complex with jars containing carbonized grains, lentils, and figs” (Dothan and Gitin 1997: 31).</a:t>
            </a:r>
          </a:p>
          <a:p>
            <a:pPr marL="685800" lvl="1" indent="-228600">
              <a:lnSpc>
                <a:spcPct val="80000"/>
              </a:lnSpc>
              <a:buFontTx/>
              <a:buAutoNum type="alphaLcPeriod"/>
            </a:pPr>
            <a:endParaRPr lang="en-US" altLang="en-US" sz="1000" smtClean="0"/>
          </a:p>
          <a:p>
            <a:pPr marL="228600" indent="-228600">
              <a:lnSpc>
                <a:spcPct val="80000"/>
              </a:lnSpc>
              <a:buFontTx/>
              <a:buAutoNum type="arabicPeriod"/>
            </a:pPr>
            <a:r>
              <a:rPr lang="en-US" altLang="en-US" sz="1000" b="1" smtClean="0"/>
              <a:t>The Emergence of the Philistines (Iron I)</a:t>
            </a:r>
          </a:p>
          <a:p>
            <a:pPr marL="685800" lvl="1" indent="-228600">
              <a:lnSpc>
                <a:spcPct val="80000"/>
              </a:lnSpc>
              <a:buFontTx/>
              <a:buAutoNum type="alphaLcPeriod"/>
            </a:pPr>
            <a:r>
              <a:rPr lang="en-US" altLang="en-US" sz="1000" smtClean="0"/>
              <a:t>The Iron Age began with the influx of the Philistines. The emergence of Philistine culture is clear from the pottery and architecture at these levels.</a:t>
            </a:r>
          </a:p>
          <a:p>
            <a:pPr marL="685800" lvl="1" indent="-228600">
              <a:lnSpc>
                <a:spcPct val="80000"/>
              </a:lnSpc>
              <a:buFontTx/>
              <a:buAutoNum type="alphaLcPeriod"/>
            </a:pPr>
            <a:r>
              <a:rPr lang="en-US" altLang="en-US" sz="1000" smtClean="0"/>
              <a:t>Four, clear occupation zones are evident at this time in the city: fortifications, industry, domestic, and upper-class areas.</a:t>
            </a:r>
          </a:p>
          <a:p>
            <a:pPr marL="685800" lvl="1" indent="-228600">
              <a:lnSpc>
                <a:spcPct val="80000"/>
              </a:lnSpc>
              <a:buFontTx/>
              <a:buAutoNum type="alphaLcPeriod"/>
            </a:pPr>
            <a:r>
              <a:rPr lang="en-US" altLang="en-US" sz="1000" smtClean="0"/>
              <a:t>The city was apparently destroyed and temporarily abandoned, possibly in connection with David.</a:t>
            </a:r>
          </a:p>
          <a:p>
            <a:pPr marL="228600" indent="-228600">
              <a:lnSpc>
                <a:spcPct val="80000"/>
              </a:lnSpc>
              <a:buFontTx/>
              <a:buAutoNum type="arabicPeriod"/>
            </a:pPr>
            <a:endParaRPr lang="en-US" altLang="en-US" sz="1000" b="1" u="sng" smtClean="0"/>
          </a:p>
          <a:p>
            <a:pPr marL="228600" indent="-228600">
              <a:lnSpc>
                <a:spcPct val="80000"/>
              </a:lnSpc>
              <a:buFontTx/>
              <a:buAutoNum type="arabicPeriod"/>
            </a:pPr>
            <a:r>
              <a:rPr lang="en-US" altLang="en-US" sz="1000" b="1" smtClean="0"/>
              <a:t>Iron II</a:t>
            </a:r>
          </a:p>
          <a:p>
            <a:pPr marL="685800" lvl="1" indent="-228600">
              <a:lnSpc>
                <a:spcPct val="80000"/>
              </a:lnSpc>
              <a:buFontTx/>
              <a:buAutoNum type="alphaLcPeriod"/>
            </a:pPr>
            <a:r>
              <a:rPr lang="en-US" altLang="en-US" sz="1000" smtClean="0"/>
              <a:t>The 10th century was a period of decline at Ekron.  The city shrank to 10 acres, possibly as a result of the Davidic dynasty and the subjugation of the Philistines.  There is a 250-year occupational gap in the lower city.</a:t>
            </a:r>
          </a:p>
          <a:p>
            <a:pPr marL="685800" lvl="1" indent="-228600">
              <a:lnSpc>
                <a:spcPct val="80000"/>
              </a:lnSpc>
              <a:buFontTx/>
              <a:buAutoNum type="alphaLcPeriod"/>
            </a:pPr>
            <a:r>
              <a:rPr lang="en-US" altLang="en-US" sz="1000" smtClean="0"/>
              <a:t>The acropolis was refortified with a new mudbrick city wall, and a 7-meter-thick (23 ft.) mudbrick tower was faced with ashlar masonry.</a:t>
            </a:r>
          </a:p>
          <a:p>
            <a:pPr marL="685800" lvl="1" indent="-228600">
              <a:lnSpc>
                <a:spcPct val="80000"/>
              </a:lnSpc>
              <a:buFontTx/>
              <a:buAutoNum type="alphaLcPeriod"/>
            </a:pPr>
            <a:r>
              <a:rPr lang="en-US" altLang="en-US" sz="1000" smtClean="0"/>
              <a:t>King Azariah of Israel sent messengers to Ekron in order to consult Baal-Zebub, the gods of Ekron (2 Ki 1:2).</a:t>
            </a:r>
          </a:p>
          <a:p>
            <a:pPr marL="685800" lvl="1" indent="-228600">
              <a:lnSpc>
                <a:spcPct val="80000"/>
              </a:lnSpc>
              <a:buFontTx/>
              <a:buAutoNum type="alphaLcPeriod"/>
            </a:pPr>
            <a:r>
              <a:rPr lang="en-US" altLang="en-US" sz="1000" smtClean="0"/>
              <a:t>Ekron was under Judah’s control during the reign of King Uzziah.</a:t>
            </a:r>
          </a:p>
          <a:p>
            <a:pPr marL="685800" lvl="1" indent="-228600">
              <a:lnSpc>
                <a:spcPct val="80000"/>
              </a:lnSpc>
              <a:buFontTx/>
              <a:buAutoNum type="alphaLcPeriod"/>
            </a:pPr>
            <a:r>
              <a:rPr lang="en-US" altLang="en-US" sz="1000" smtClean="0"/>
              <a:t>The destruction of Ekron was prophesied in Amos 1:5; Jeremiah 25:20; Zephaniah 2:4; and Zechariah 9:5-6.</a:t>
            </a:r>
          </a:p>
          <a:p>
            <a:pPr marL="685800" lvl="1" indent="-228600">
              <a:lnSpc>
                <a:spcPct val="80000"/>
              </a:lnSpc>
              <a:buFontTx/>
              <a:buAutoNum type="alphaLcPeriod"/>
            </a:pPr>
            <a:r>
              <a:rPr lang="en-US" altLang="en-US" sz="1000" smtClean="0"/>
              <a:t>Upon the death of Sargon II, Hezekiah rebelled against Assyria. He led a coalition of states that likewise refused to pay taxes. Padi resisted, so Hezekiah placed him in jail at Jerusalem. When Assyria returned, Padi was reinstated.</a:t>
            </a:r>
          </a:p>
          <a:p>
            <a:pPr marL="685800" lvl="1" indent="-228600">
              <a:lnSpc>
                <a:spcPct val="80000"/>
              </a:lnSpc>
              <a:buFontTx/>
              <a:buAutoNum type="alphaLcPeriod"/>
            </a:pPr>
            <a:r>
              <a:rPr lang="en-US" altLang="en-US" sz="1000" smtClean="0"/>
              <a:t>Three LMLK seals were found at Ekron, apparently from the time when the city was under Hezekiah’s control.</a:t>
            </a:r>
          </a:p>
          <a:p>
            <a:pPr marL="685800" lvl="1" indent="-228600">
              <a:lnSpc>
                <a:spcPct val="80000"/>
              </a:lnSpc>
              <a:buFontTx/>
              <a:buAutoNum type="alphaLcPeriod"/>
            </a:pPr>
            <a:r>
              <a:rPr lang="en-US" altLang="en-US" sz="1000" smtClean="0"/>
              <a:t>Sennacherib’s conquest of Ekron in 701 B.C. is described in his royal annals.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4DE69DA-638B-4E64-AAFA-92AB6874CF08}" type="slidenum">
              <a:rPr lang="en-US" altLang="en-US" smtClean="0"/>
              <a:pPr eaLnBrk="1" hangingPunct="1"/>
              <a:t>81</a:t>
            </a:fld>
            <a:endParaRPr lang="en-US" altLang="en-US" smtClean="0"/>
          </a:p>
        </p:txBody>
      </p:sp>
      <p:sp>
        <p:nvSpPr>
          <p:cNvPr id="110595"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798513" indent="-798513">
              <a:lnSpc>
                <a:spcPct val="90000"/>
              </a:lnSpc>
              <a:tabLst>
                <a:tab pos="227013" algn="l"/>
              </a:tabLst>
            </a:pPr>
            <a:r>
              <a:rPr lang="en-US" altLang="en-US" sz="900" b="1" smtClean="0"/>
              <a:t>Helpful Sources on the Sites in the Sharon Plain</a:t>
            </a:r>
          </a:p>
          <a:p>
            <a:pPr marL="798513" indent="-798513">
              <a:lnSpc>
                <a:spcPct val="90000"/>
              </a:lnSpc>
              <a:tabLst>
                <a:tab pos="227013" algn="l"/>
              </a:tabLst>
            </a:pPr>
            <a:r>
              <a:rPr lang="en-US" altLang="en-US" sz="900" smtClean="0">
                <a:cs typeface="Times New Roman" pitchFamily="18" charset="0"/>
              </a:rPr>
              <a:t>Beck, P. and M. Kochavi.</a:t>
            </a:r>
          </a:p>
          <a:p>
            <a:pPr marL="798513" indent="-798513">
              <a:lnSpc>
                <a:spcPct val="90000"/>
              </a:lnSpc>
              <a:tabLst>
                <a:tab pos="227013" algn="l"/>
              </a:tabLst>
            </a:pPr>
            <a:r>
              <a:rPr lang="en-US" altLang="en-US" sz="900" smtClean="0">
                <a:cs typeface="Times New Roman" pitchFamily="18" charset="0"/>
              </a:rPr>
              <a:t>	1993	Aphek (in Sharon). </a:t>
            </a:r>
            <a:r>
              <a:rPr lang="en-US" altLang="en-US" sz="900" u="sng" smtClean="0">
                <a:cs typeface="Times New Roman" pitchFamily="18" charset="0"/>
              </a:rPr>
              <a:t>The New Encyclopedia of Archaeological Excavations in the Holy Land</a:t>
            </a:r>
            <a:r>
              <a:rPr lang="en-US" altLang="en-US" sz="900" smtClean="0">
                <a:cs typeface="Times New Roman" pitchFamily="18" charset="0"/>
              </a:rPr>
              <a:t>, vol. 3, ed. E. Stern. New York: Simon and Schuster.</a:t>
            </a:r>
          </a:p>
          <a:p>
            <a:pPr marL="798513" indent="-798513">
              <a:lnSpc>
                <a:spcPct val="80000"/>
              </a:lnSpc>
              <a:tabLst>
                <a:tab pos="227013" algn="l"/>
              </a:tabLst>
            </a:pPr>
            <a:r>
              <a:rPr lang="en-US" altLang="en-US" sz="900" smtClean="0"/>
              <a:t>Burrell, B.; K. Gleason; and E. Netzer.</a:t>
            </a:r>
          </a:p>
          <a:p>
            <a:pPr marL="798513" indent="-798513">
              <a:lnSpc>
                <a:spcPct val="80000"/>
              </a:lnSpc>
              <a:tabLst>
                <a:tab pos="227013" algn="l"/>
              </a:tabLst>
            </a:pPr>
            <a:r>
              <a:rPr lang="en-US" altLang="en-US" sz="900" smtClean="0"/>
              <a:t>	1993	Uncovering Herod’s Seaside Palace.  </a:t>
            </a:r>
            <a:r>
              <a:rPr lang="en-US" altLang="en-US" sz="900" u="sng" smtClean="0"/>
              <a:t>Biblical Archaeology Review</a:t>
            </a:r>
            <a:r>
              <a:rPr lang="en-US" altLang="en-US" sz="900" smtClean="0"/>
              <a:t> 19/3: 50-57, 76.</a:t>
            </a:r>
          </a:p>
          <a:p>
            <a:pPr marL="798513" indent="-798513">
              <a:lnSpc>
                <a:spcPct val="80000"/>
              </a:lnSpc>
              <a:tabLst>
                <a:tab pos="227013" algn="l"/>
              </a:tabLst>
            </a:pPr>
            <a:r>
              <a:rPr lang="en-US" altLang="en-US" sz="900" smtClean="0">
                <a:solidFill>
                  <a:srgbClr val="000000"/>
                </a:solidFill>
              </a:rPr>
              <a:t>Crisler, B. C.</a:t>
            </a:r>
          </a:p>
          <a:p>
            <a:pPr marL="798513" indent="-798513">
              <a:lnSpc>
                <a:spcPct val="80000"/>
              </a:lnSpc>
              <a:tabLst>
                <a:tab pos="227013" algn="l"/>
              </a:tabLst>
            </a:pPr>
            <a:r>
              <a:rPr lang="en-US" altLang="en-US" sz="900" smtClean="0">
                <a:solidFill>
                  <a:srgbClr val="000000"/>
                </a:solidFill>
              </a:rPr>
              <a:t>	1976	The Acoustics and Crowd Capacity of Natural Theaters in Palestine. </a:t>
            </a:r>
            <a:r>
              <a:rPr lang="en-US" altLang="en-US" sz="900" u="sng" smtClean="0">
                <a:solidFill>
                  <a:srgbClr val="000000"/>
                </a:solidFill>
              </a:rPr>
              <a:t>Biblical Archaeologist</a:t>
            </a:r>
            <a:r>
              <a:rPr lang="en-US" altLang="en-US" sz="900" smtClean="0">
                <a:solidFill>
                  <a:srgbClr val="000000"/>
                </a:solidFill>
              </a:rPr>
              <a:t> 39/4: 128-41.</a:t>
            </a:r>
          </a:p>
          <a:p>
            <a:pPr marL="798513" indent="-798513">
              <a:lnSpc>
                <a:spcPct val="80000"/>
              </a:lnSpc>
              <a:tabLst>
                <a:tab pos="227013" algn="l"/>
              </a:tabLst>
            </a:pPr>
            <a:r>
              <a:rPr lang="en-US" altLang="en-US" sz="900" smtClean="0"/>
              <a:t>Holum, R. G. and A. Raban.</a:t>
            </a:r>
          </a:p>
          <a:p>
            <a:pPr marL="798513" indent="-798513">
              <a:lnSpc>
                <a:spcPct val="80000"/>
              </a:lnSpc>
              <a:tabLst>
                <a:tab pos="227013" algn="l"/>
              </a:tabLst>
            </a:pPr>
            <a:r>
              <a:rPr lang="en-US" altLang="en-US" sz="900" smtClean="0"/>
              <a:t>	1993	Caesarea. </a:t>
            </a:r>
            <a:r>
              <a:rPr lang="en-US" altLang="en-US" sz="900" u="sng" smtClean="0"/>
              <a:t>The New Encyclopedia of Archaeological Excavations in the Holy Land</a:t>
            </a:r>
            <a:r>
              <a:rPr lang="en-US" altLang="en-US" sz="900" smtClean="0"/>
              <a:t>, vol. 1, ed. E. Stern. New York: Simon and Schuster.</a:t>
            </a:r>
          </a:p>
          <a:p>
            <a:pPr marL="798513" indent="-798513">
              <a:lnSpc>
                <a:spcPct val="80000"/>
              </a:lnSpc>
              <a:tabLst>
                <a:tab pos="227013" algn="l"/>
              </a:tabLst>
            </a:pPr>
            <a:r>
              <a:rPr lang="en-US" altLang="en-US" sz="900" smtClean="0">
                <a:solidFill>
                  <a:srgbClr val="000000"/>
                </a:solidFill>
              </a:rPr>
              <a:t>Johns, C. N.</a:t>
            </a:r>
          </a:p>
          <a:p>
            <a:pPr marL="798513" indent="-798513">
              <a:lnSpc>
                <a:spcPct val="80000"/>
              </a:lnSpc>
              <a:tabLst>
                <a:tab pos="227013" algn="l"/>
              </a:tabLst>
            </a:pPr>
            <a:r>
              <a:rPr lang="en-US" altLang="en-US" sz="900" smtClean="0">
                <a:solidFill>
                  <a:srgbClr val="000000"/>
                </a:solidFill>
              </a:rPr>
              <a:t>	1993	‘Atlit. </a:t>
            </a:r>
            <a:r>
              <a:rPr lang="en-US" altLang="en-US" sz="900" u="sng" smtClean="0"/>
              <a:t>The New Encyclopedia of Archaeological Excavations in the Holy Land</a:t>
            </a:r>
            <a:r>
              <a:rPr lang="en-US" altLang="en-US" sz="900" smtClean="0"/>
              <a:t>, vol. 1, ed. E. Stern. New York: Simon and Schuster.</a:t>
            </a:r>
            <a:endParaRPr lang="en-US" altLang="en-US" sz="900" smtClean="0">
              <a:solidFill>
                <a:srgbClr val="000000"/>
              </a:solidFill>
            </a:endParaRPr>
          </a:p>
          <a:p>
            <a:pPr marL="798513" indent="-798513">
              <a:lnSpc>
                <a:spcPct val="80000"/>
              </a:lnSpc>
              <a:tabLst>
                <a:tab pos="227013" algn="l"/>
              </a:tabLst>
            </a:pPr>
            <a:r>
              <a:rPr lang="en-US" altLang="en-US" sz="900" smtClean="0">
                <a:solidFill>
                  <a:srgbClr val="000000"/>
                </a:solidFill>
              </a:rPr>
              <a:t>Murphy-O’Connor, J.</a:t>
            </a:r>
          </a:p>
          <a:p>
            <a:pPr marL="798513" indent="-798513">
              <a:lnSpc>
                <a:spcPct val="90000"/>
              </a:lnSpc>
              <a:tabLst>
                <a:tab pos="227013" algn="l"/>
              </a:tabLst>
            </a:pPr>
            <a:r>
              <a:rPr lang="en-US" altLang="en-US" sz="900" smtClean="0">
                <a:solidFill>
                  <a:srgbClr val="000000"/>
                </a:solidFill>
              </a:rPr>
              <a:t>	1998	</a:t>
            </a:r>
            <a:r>
              <a:rPr lang="en-US" altLang="en-US" sz="900" u="sng" smtClean="0">
                <a:solidFill>
                  <a:srgbClr val="000000"/>
                </a:solidFill>
              </a:rPr>
              <a:t>The Holy Land: An Oxford Archaeological Guide from Earliest Times to 1700</a:t>
            </a:r>
            <a:r>
              <a:rPr lang="en-US" altLang="en-US" sz="900" smtClean="0">
                <a:solidFill>
                  <a:srgbClr val="000000"/>
                </a:solidFill>
              </a:rPr>
              <a:t>, 4th rev. ed. New York: Oxford University.</a:t>
            </a:r>
          </a:p>
          <a:p>
            <a:pPr marL="798513" indent="-798513">
              <a:lnSpc>
                <a:spcPct val="90000"/>
              </a:lnSpc>
              <a:tabLst>
                <a:tab pos="227013" algn="l"/>
              </a:tabLst>
            </a:pPr>
            <a:r>
              <a:rPr lang="en-US" altLang="en-US" sz="900" smtClean="0">
                <a:solidFill>
                  <a:srgbClr val="000000"/>
                </a:solidFill>
              </a:rPr>
              <a:t>Pritchard, J. B., ed.</a:t>
            </a:r>
          </a:p>
          <a:p>
            <a:pPr marL="798513" indent="-798513">
              <a:lnSpc>
                <a:spcPct val="90000"/>
              </a:lnSpc>
              <a:tabLst>
                <a:tab pos="227013" algn="l"/>
              </a:tabLst>
            </a:pPr>
            <a:r>
              <a:rPr lang="en-US" altLang="en-US" sz="900" smtClean="0">
                <a:solidFill>
                  <a:srgbClr val="000000"/>
                </a:solidFill>
              </a:rPr>
              <a:t>	1969	</a:t>
            </a:r>
            <a:r>
              <a:rPr lang="en-US" altLang="en-US" sz="900" u="sng" smtClean="0">
                <a:solidFill>
                  <a:srgbClr val="000000"/>
                </a:solidFill>
              </a:rPr>
              <a:t>Ancient Near Eastern Relating to the Old Testament</a:t>
            </a:r>
            <a:r>
              <a:rPr lang="en-US" altLang="en-US" sz="900" smtClean="0">
                <a:solidFill>
                  <a:srgbClr val="000000"/>
                </a:solidFill>
              </a:rPr>
              <a:t>, 3rd ed. with supplement. Princeton, NJ: Princeton University.</a:t>
            </a:r>
          </a:p>
          <a:p>
            <a:pPr marL="798513" indent="-798513">
              <a:lnSpc>
                <a:spcPct val="80000"/>
              </a:lnSpc>
              <a:tabLst>
                <a:tab pos="227013" algn="l"/>
              </a:tabLst>
            </a:pPr>
            <a:r>
              <a:rPr lang="en-US" altLang="en-US" sz="900" smtClean="0"/>
              <a:t>Raban, A. and E. Linder.</a:t>
            </a:r>
          </a:p>
          <a:p>
            <a:pPr marL="798513" indent="-798513">
              <a:lnSpc>
                <a:spcPct val="80000"/>
              </a:lnSpc>
              <a:tabLst>
                <a:tab pos="227013" algn="l"/>
              </a:tabLst>
            </a:pPr>
            <a:r>
              <a:rPr lang="en-US" altLang="en-US" sz="900" smtClean="0"/>
              <a:t>	1993	‘Atlit: Maritime ‘Atlit. </a:t>
            </a:r>
            <a:r>
              <a:rPr lang="en-US" altLang="en-US" sz="900" u="sng" smtClean="0"/>
              <a:t>The New Encyclopedia of Archaeological Excavations in the Holy Land</a:t>
            </a:r>
            <a:r>
              <a:rPr lang="en-US" altLang="en-US" sz="900" smtClean="0"/>
              <a:t>, vol. 1, ed. E. Stern. New York: Simon and Schuster.</a:t>
            </a:r>
          </a:p>
          <a:p>
            <a:pPr marL="798513" indent="-798513">
              <a:lnSpc>
                <a:spcPct val="80000"/>
              </a:lnSpc>
              <a:tabLst>
                <a:tab pos="227013" algn="l"/>
              </a:tabLst>
            </a:pPr>
            <a:r>
              <a:rPr lang="en-US" altLang="en-US" sz="900" smtClean="0"/>
              <a:t>Richardson, P.</a:t>
            </a:r>
          </a:p>
          <a:p>
            <a:pPr marL="798513" indent="-798513">
              <a:lnSpc>
                <a:spcPct val="80000"/>
              </a:lnSpc>
              <a:tabLst>
                <a:tab pos="227013" algn="l"/>
              </a:tabLst>
            </a:pPr>
            <a:r>
              <a:rPr lang="en-US" altLang="en-US" sz="900" smtClean="0"/>
              <a:t>	1996	</a:t>
            </a:r>
            <a:r>
              <a:rPr lang="en-US" altLang="en-US" sz="900" u="sng" smtClean="0"/>
              <a:t>Herod: King of the Jews and Friend of the Romans.</a:t>
            </a:r>
            <a:r>
              <a:rPr lang="en-US" altLang="en-US" sz="900" smtClean="0"/>
              <a:t>  Minneapolis: Fortress.</a:t>
            </a:r>
            <a:endParaRPr lang="en-US" altLang="en-US" sz="900" b="1" u="sng" smtClean="0"/>
          </a:p>
          <a:p>
            <a:pPr marL="798513" indent="-798513">
              <a:lnSpc>
                <a:spcPct val="90000"/>
              </a:lnSpc>
              <a:tabLst>
                <a:tab pos="227013" algn="l"/>
              </a:tabLst>
            </a:pPr>
            <a:r>
              <a:rPr lang="en-US" altLang="en-US" sz="900" smtClean="0"/>
              <a:t>Sailhamer, J. H.</a:t>
            </a:r>
          </a:p>
          <a:p>
            <a:pPr marL="798513" indent="-798513">
              <a:lnSpc>
                <a:spcPct val="90000"/>
              </a:lnSpc>
              <a:tabLst>
                <a:tab pos="227013" algn="l"/>
              </a:tabLst>
            </a:pPr>
            <a:r>
              <a:rPr lang="en-US" altLang="en-US" sz="900" smtClean="0"/>
              <a:t>	1998	</a:t>
            </a:r>
            <a:r>
              <a:rPr lang="en-US" altLang="en-US" sz="900" u="sng" smtClean="0"/>
              <a:t>Biblical Archaeology</a:t>
            </a:r>
            <a:r>
              <a:rPr lang="en-US" altLang="en-US" sz="900" smtClean="0"/>
              <a:t>. Zondervan Quick Reference Library. Grand Rapids: Zondervan.</a:t>
            </a:r>
          </a:p>
          <a:p>
            <a:pPr marL="798513" indent="-798513">
              <a:lnSpc>
                <a:spcPct val="90000"/>
              </a:lnSpc>
              <a:tabLst>
                <a:tab pos="227013" algn="l"/>
              </a:tabLst>
            </a:pPr>
            <a:r>
              <a:rPr lang="en-US" altLang="en-US" sz="900" smtClean="0"/>
              <a:t>Shanks, H.</a:t>
            </a:r>
          </a:p>
          <a:p>
            <a:pPr marL="798513" indent="-798513">
              <a:lnSpc>
                <a:spcPct val="80000"/>
              </a:lnSpc>
              <a:tabLst>
                <a:tab pos="227013" algn="l"/>
              </a:tabLst>
            </a:pPr>
            <a:r>
              <a:rPr lang="en-US" altLang="en-US" sz="900" smtClean="0"/>
              <a:t>	1994	Caesarea Maritima Yields More Treasures. </a:t>
            </a:r>
            <a:r>
              <a:rPr lang="en-US" altLang="en-US" sz="900" u="sng" smtClean="0"/>
              <a:t>Biblical Archaeology Review</a:t>
            </a:r>
            <a:r>
              <a:rPr lang="en-US" altLang="en-US" sz="900" smtClean="0"/>
              <a:t> 20/1: 52.</a:t>
            </a:r>
          </a:p>
          <a:p>
            <a:pPr marL="798513" indent="-798513">
              <a:lnSpc>
                <a:spcPct val="80000"/>
              </a:lnSpc>
              <a:tabLst>
                <a:tab pos="227013" algn="l"/>
              </a:tabLst>
            </a:pPr>
            <a:r>
              <a:rPr lang="en-US" altLang="en-US" sz="900" smtClean="0">
                <a:solidFill>
                  <a:srgbClr val="000000"/>
                </a:solidFill>
              </a:rPr>
              <a:t>Stern, E.</a:t>
            </a:r>
          </a:p>
          <a:p>
            <a:pPr marL="798513" indent="-798513">
              <a:lnSpc>
                <a:spcPct val="80000"/>
              </a:lnSpc>
              <a:tabLst>
                <a:tab pos="227013" algn="l"/>
              </a:tabLst>
            </a:pPr>
            <a:r>
              <a:rPr lang="en-US" altLang="en-US" sz="900" smtClean="0">
                <a:solidFill>
                  <a:srgbClr val="000000"/>
                </a:solidFill>
              </a:rPr>
              <a:t>	1993a	The Many Masters of Dor Part II: How Bad Was Ahab? </a:t>
            </a:r>
            <a:r>
              <a:rPr lang="en-US" altLang="en-US" sz="900" u="sng" smtClean="0"/>
              <a:t>Biblical Archaeology Review</a:t>
            </a:r>
            <a:r>
              <a:rPr lang="en-US" altLang="en-US" sz="900" smtClean="0"/>
              <a:t> 19/2: 18-29.</a:t>
            </a:r>
          </a:p>
          <a:p>
            <a:pPr marL="798513" indent="-798513">
              <a:lnSpc>
                <a:spcPct val="80000"/>
              </a:lnSpc>
              <a:tabLst>
                <a:tab pos="227013" algn="l"/>
              </a:tabLst>
            </a:pPr>
            <a:r>
              <a:rPr lang="en-US" altLang="en-US" sz="900" smtClean="0">
                <a:solidFill>
                  <a:srgbClr val="000000"/>
                </a:solidFill>
              </a:rPr>
              <a:t>	1993b	The Many Masters of Dor Part 1: When Canaanites Became Phoenician Sailors. </a:t>
            </a:r>
            <a:r>
              <a:rPr lang="en-US" altLang="en-US" sz="900" u="sng" smtClean="0"/>
              <a:t>Biblical Archaeology Review</a:t>
            </a:r>
            <a:r>
              <a:rPr lang="en-US" altLang="en-US" sz="900" smtClean="0"/>
              <a:t> 19/1: 22-31, 76, 78.</a:t>
            </a:r>
            <a:r>
              <a:rPr lang="en-US" altLang="en-US" sz="900" smtClean="0">
                <a:solidFill>
                  <a:srgbClr val="000000"/>
                </a:solidFill>
              </a:rPr>
              <a:t> 	</a:t>
            </a:r>
          </a:p>
          <a:p>
            <a:pPr marL="798513" indent="-798513">
              <a:lnSpc>
                <a:spcPct val="80000"/>
              </a:lnSpc>
              <a:tabLst>
                <a:tab pos="227013" algn="l"/>
              </a:tabLst>
            </a:pPr>
            <a:endParaRPr lang="en-US" altLang="en-US" sz="900" b="1" u="sng"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551E300-9A58-4914-9F00-E23DF50F1350}" type="slidenum">
              <a:rPr lang="en-US" altLang="en-US" smtClean="0"/>
              <a:pPr eaLnBrk="1" hangingPunct="1"/>
              <a:t>82</a:t>
            </a:fld>
            <a:endParaRPr lang="en-US" altLang="en-US" smtClean="0"/>
          </a:p>
        </p:txBody>
      </p:sp>
      <p:sp>
        <p:nvSpPr>
          <p:cNvPr id="11161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1EFD9F6-249F-4B3B-A090-0855530EAAF7}" type="slidenum">
              <a:rPr lang="en-US" altLang="en-US" smtClean="0"/>
              <a:pPr eaLnBrk="1" hangingPunct="1"/>
              <a:t>84</a:t>
            </a:fld>
            <a:endParaRPr lang="en-US" altLang="en-US" smtClean="0"/>
          </a:p>
        </p:txBody>
      </p:sp>
      <p:sp>
        <p:nvSpPr>
          <p:cNvPr id="11366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smtClean="0"/>
              <a:t>Ashkelon</a:t>
            </a:r>
          </a:p>
          <a:p>
            <a:pPr marL="228600" indent="-228600">
              <a:lnSpc>
                <a:spcPct val="80000"/>
              </a:lnSpc>
              <a:buFontTx/>
              <a:buAutoNum type="arabicPeriod"/>
            </a:pPr>
            <a:r>
              <a:rPr lang="en-US" altLang="en-US" smtClean="0"/>
              <a:t>Ashkelon is 35 miles south of Tel Aviv on the Mediterranean coast, and 12 miles north of Gaza.</a:t>
            </a:r>
          </a:p>
          <a:p>
            <a:pPr marL="228600" indent="-228600">
              <a:buFontTx/>
              <a:buAutoNum type="arabicPeriod"/>
            </a:pPr>
            <a:r>
              <a:rPr lang="en-US" altLang="en-US" smtClean="0"/>
              <a:t>Ashkelon is a 130-acre site.  There are no springs on the tell, but it has good wells.</a:t>
            </a:r>
          </a:p>
          <a:p>
            <a:pPr marL="228600" indent="-228600">
              <a:lnSpc>
                <a:spcPct val="80000"/>
              </a:lnSpc>
            </a:pPr>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1F2E943-005E-451E-965F-88F60A9F502B}" type="slidenum">
              <a:rPr lang="en-US" altLang="en-US">
                <a:solidFill>
                  <a:prstClr val="black"/>
                </a:solidFill>
                <a:latin typeface="Arial" pitchFamily="34" charset="0"/>
              </a:rPr>
              <a:pPr eaLnBrk="1" hangingPunct="1">
                <a:spcBef>
                  <a:spcPct val="0"/>
                </a:spcBef>
              </a:pPr>
              <a:t>87</a:t>
            </a:fld>
            <a:endParaRPr lang="en-US" altLang="en-US">
              <a:solidFill>
                <a:prstClr val="black"/>
              </a:solidFill>
              <a:latin typeface="Arial" pitchFamily="34" charset="0"/>
            </a:endParaRPr>
          </a:p>
        </p:txBody>
      </p:sp>
      <p:sp>
        <p:nvSpPr>
          <p:cNvPr id="3584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b="1" smtClean="0"/>
              <a:t>The Arnon River</a:t>
            </a:r>
            <a:endParaRPr lang="en-US" altLang="en-US" smtClean="0"/>
          </a:p>
          <a:p>
            <a:pPr marL="228600" indent="-228600" eaLnBrk="1" hangingPunct="1">
              <a:buFontTx/>
              <a:buAutoNum type="arabicPeriod"/>
            </a:pPr>
            <a:r>
              <a:rPr lang="en-US" altLang="en-US" smtClean="0"/>
              <a:t>The Arnon River was the technical northern border of Moab (Num 21:13-14; Dt 3:16).</a:t>
            </a:r>
          </a:p>
          <a:p>
            <a:pPr marL="228600" indent="-228600" eaLnBrk="1" hangingPunct="1">
              <a:buFontTx/>
              <a:buAutoNum type="arabicPeriod"/>
            </a:pPr>
            <a:r>
              <a:rPr lang="en-US" altLang="en-US" smtClean="0"/>
              <a:t>Isaiah 16:2 (NASB95)  “Then, like fleeing birds or scattered nestlings, the daughters of Moab will be at the fords of the Arnon. ”</a:t>
            </a:r>
          </a:p>
          <a:p>
            <a:pPr marL="228600" indent="-228600" eaLnBrk="1" hangingPunct="1">
              <a:lnSpc>
                <a:spcPct val="80000"/>
              </a:lnSpc>
            </a:pPr>
            <a:endParaRPr lang="en-US" altLang="en-US" smtClean="0"/>
          </a:p>
          <a:p>
            <a:pPr marL="228600" indent="-228600" eaLnBrk="1" hangingPunct="1">
              <a:lnSpc>
                <a:spcPct val="80000"/>
              </a:lnSpc>
            </a:pPr>
            <a:endParaRPr lang="en-US" altLang="en-US" smtClean="0"/>
          </a:p>
          <a:p>
            <a:pPr marL="228600" indent="-228600"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1397172-B5C2-4C48-B7C3-AC9500F17F4C}" type="slidenum">
              <a:rPr lang="en-US" altLang="en-US" smtClean="0"/>
              <a:pPr eaLnBrk="1" hangingPunct="1"/>
              <a:t>24</a:t>
            </a:fld>
            <a:endParaRPr lang="en-US" altLang="en-US" smtClean="0"/>
          </a:p>
        </p:txBody>
      </p:sp>
      <p:sp>
        <p:nvSpPr>
          <p:cNvPr id="9318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en-US" altLang="en-US" b="1" smtClean="0"/>
              <a:t>The Lisan Peninsula</a:t>
            </a:r>
          </a:p>
          <a:p>
            <a:pPr marL="228600" indent="-228600">
              <a:lnSpc>
                <a:spcPct val="80000"/>
              </a:lnSpc>
              <a:buFontTx/>
              <a:buAutoNum type="arabicPeriod"/>
            </a:pPr>
            <a:r>
              <a:rPr lang="en-US" altLang="en-US" smtClean="0"/>
              <a:t>The Sea is divided into two sections created by a peninsula extending across from the Transjordan called the Lisan (or </a:t>
            </a:r>
            <a:r>
              <a:rPr lang="en-US" altLang="en-US" i="1" smtClean="0"/>
              <a:t>Lashon</a:t>
            </a:r>
            <a:r>
              <a:rPr lang="en-US" altLang="en-US" smtClean="0"/>
              <a:t> in Hebrew), meaning “tongue.” The Lisan “is formed of strata of clay, marl, soft chalk, and gypsum interbedded with sand and gravel” (Encyclop</a:t>
            </a:r>
            <a:r>
              <a:rPr lang="en-US" altLang="en-US" smtClean="0">
                <a:cs typeface="Times New Roman" pitchFamily="18" charset="0"/>
              </a:rPr>
              <a:t>a</a:t>
            </a:r>
            <a:r>
              <a:rPr lang="en-US" altLang="en-US" smtClean="0"/>
              <a:t>edia Britannica).</a:t>
            </a:r>
          </a:p>
          <a:p>
            <a:pPr marL="228600" indent="-228600">
              <a:lnSpc>
                <a:spcPct val="80000"/>
              </a:lnSpc>
              <a:buFontTx/>
              <a:buAutoNum type="arabicPeriod"/>
            </a:pPr>
            <a:r>
              <a:rPr lang="en-US" altLang="en-US" smtClean="0"/>
              <a:t>The current, lower water level has caused a detachment of the two sea basins at the Lisan, and has resulted in the exposure of the floor of most of the southern basin.  The issue of whether the southern basin was covered with water throughout the biblical period is a controversial question.</a:t>
            </a:r>
          </a:p>
          <a:p>
            <a:pPr marL="228600" indent="-228600">
              <a:lnSpc>
                <a:spcPct val="80000"/>
              </a:lnSpc>
              <a:buFontTx/>
              <a:buAutoNum type="arabicPeriod"/>
            </a:pPr>
            <a:r>
              <a:rPr lang="en-US" altLang="en-US" smtClean="0"/>
              <a:t>The surface area of the northern section is 294 square miles, while the southern surface area is 99 square miles.</a:t>
            </a:r>
          </a:p>
          <a:p>
            <a:pPr marL="228600" indent="-228600">
              <a:lnSpc>
                <a:spcPct val="80000"/>
              </a:lnSpc>
              <a:buFontTx/>
              <a:buAutoNum type="arabicPeriod"/>
            </a:pPr>
            <a:r>
              <a:rPr lang="en-US" altLang="en-US" smtClean="0"/>
              <a:t>History records the crossings of this peninsula several times, by individual as well as troops.  Today the border situation does not permit it, but it would be easily crossable.  The Lisan had a passable ford as recently as 1846 (Aharoni 1979: 35).</a:t>
            </a:r>
          </a:p>
          <a:p>
            <a:pPr marL="228600" indent="-228600">
              <a:lnSpc>
                <a:spcPct val="80000"/>
              </a:lnSpc>
            </a:pPr>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CBDB3B7-893C-4D38-BC30-E89DF1641B0B}" type="slidenum">
              <a:rPr lang="en-US" altLang="en-US">
                <a:solidFill>
                  <a:prstClr val="black"/>
                </a:solidFill>
                <a:latin typeface="Arial" pitchFamily="34" charset="0"/>
              </a:rPr>
              <a:pPr eaLnBrk="1" hangingPunct="1">
                <a:spcBef>
                  <a:spcPct val="0"/>
                </a:spcBef>
              </a:pPr>
              <a:t>88</a:t>
            </a:fld>
            <a:endParaRPr lang="en-US" altLang="en-US">
              <a:solidFill>
                <a:prstClr val="black"/>
              </a:solidFill>
              <a:latin typeface="Arial" pitchFamily="34" charset="0"/>
            </a:endParaRPr>
          </a:p>
        </p:txBody>
      </p:sp>
      <p:sp>
        <p:nvSpPr>
          <p:cNvPr id="3686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Deuteronomy 2:32-36 (NIV)  “When Sihon and all his army came out to meet us in battle at Jahaz, the LORD our God delivered him over to us and we struck him down… </a:t>
            </a:r>
            <a:r>
              <a:rPr lang="en-US" altLang="en-US" b="1" smtClean="0"/>
              <a:t>From Aroer on the rim of the Arnon Gorge</a:t>
            </a:r>
            <a:r>
              <a:rPr lang="en-US" altLang="en-US" smtClean="0"/>
              <a:t>, and from the town in the gorge, even as far as Gilead, not one town was too strong for us. The LORD our God gave us all of them.”</a:t>
            </a:r>
            <a:br>
              <a:rPr lang="en-US" altLang="en-US" smtClean="0"/>
            </a:br>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E64922-B755-4B43-AD65-F997E1F92066}" type="slidenum">
              <a:rPr lang="en-US" altLang="en-US">
                <a:solidFill>
                  <a:prstClr val="black"/>
                </a:solidFill>
                <a:latin typeface="Arial" pitchFamily="34" charset="0"/>
              </a:rPr>
              <a:pPr eaLnBrk="1" hangingPunct="1">
                <a:spcBef>
                  <a:spcPct val="0"/>
                </a:spcBef>
              </a:pPr>
              <a:t>89</a:t>
            </a:fld>
            <a:endParaRPr lang="en-US" altLang="en-US">
              <a:solidFill>
                <a:prstClr val="black"/>
              </a:solidFill>
              <a:latin typeface="Arial" pitchFamily="34" charset="0"/>
            </a:endParaRPr>
          </a:p>
        </p:txBody>
      </p:sp>
      <p:sp>
        <p:nvSpPr>
          <p:cNvPr id="3789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altLang="en-US" smtClean="0"/>
              <a:t>Numbers 21:13 (NKJV)  “From there they moved and camped on the other side of the Arnon, which is in the wilderness that extends from the border of the Amorites; for the </a:t>
            </a:r>
            <a:r>
              <a:rPr lang="en-US" altLang="en-US" b="1" smtClean="0"/>
              <a:t>Arnon is the border of Moab</a:t>
            </a:r>
            <a:r>
              <a:rPr lang="en-US" altLang="en-US" smtClean="0"/>
              <a:t>, between Moab and the Amorites.”</a:t>
            </a:r>
            <a:br>
              <a:rPr lang="en-US" altLang="en-US" smtClean="0"/>
            </a:br>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22878A1-1A9E-4305-B857-0606F957FF17}" type="slidenum">
              <a:rPr lang="en-US" altLang="en-US">
                <a:solidFill>
                  <a:prstClr val="black"/>
                </a:solidFill>
                <a:latin typeface="Arial" pitchFamily="34" charset="0"/>
              </a:rPr>
              <a:pPr eaLnBrk="1" hangingPunct="1">
                <a:spcBef>
                  <a:spcPct val="0"/>
                </a:spcBef>
              </a:pPr>
              <a:t>90</a:t>
            </a:fld>
            <a:endParaRPr lang="en-US" altLang="en-US">
              <a:solidFill>
                <a:prstClr val="black"/>
              </a:solidFill>
              <a:latin typeface="Arial" pitchFamily="34" charset="0"/>
            </a:endParaRPr>
          </a:p>
        </p:txBody>
      </p:sp>
      <p:sp>
        <p:nvSpPr>
          <p:cNvPr id="38915"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b="1" smtClean="0"/>
              <a:t>Historical References to Dibon</a:t>
            </a:r>
            <a:endParaRPr lang="en-US" altLang="en-US" smtClean="0"/>
          </a:p>
          <a:p>
            <a:pPr marL="228600" indent="-228600" eaLnBrk="1" hangingPunct="1">
              <a:buFontTx/>
              <a:buAutoNum type="arabicPeriod"/>
            </a:pPr>
            <a:r>
              <a:rPr lang="en-US" altLang="en-US" smtClean="0"/>
              <a:t>Sihon the Amorite captured Dibon from Moab before the coming of the Israelites (Num 21:26).</a:t>
            </a:r>
          </a:p>
          <a:p>
            <a:pPr marL="228600" indent="-228600" eaLnBrk="1" hangingPunct="1">
              <a:buFontTx/>
              <a:buAutoNum type="arabicPeriod"/>
            </a:pPr>
            <a:r>
              <a:rPr lang="en-US" altLang="en-US" smtClean="0"/>
              <a:t>The Israelites passed through Dibon on their way to the Plains of Moab.  Shortly thereafter the site (also called Dibon-Gad) was settled by the tribe of Gad (Num 33:45-46, 32:34; Josh 13:9).</a:t>
            </a:r>
          </a:p>
          <a:p>
            <a:pPr marL="228600" indent="-228600" eaLnBrk="1" hangingPunct="1">
              <a:buFontTx/>
              <a:buAutoNum type="arabicPeriod"/>
            </a:pPr>
            <a:r>
              <a:rPr lang="en-US" altLang="en-US" smtClean="0"/>
              <a:t>Though mentioned in the biblical account of the Conquest, the lack of archaeological remains at Dibon from the Late Bronze period has led scholars to question the historicity of Scripture.  It should be noted that Dibon was mentioned in several Egyptian texts during this same period of time, including those of Thutmose III (15th century B.C.) and of Rameses II (13th century B.C.)  For this reason, some think that Late Bronze Dibon should be located elsewhere.</a:t>
            </a:r>
          </a:p>
          <a:p>
            <a:pPr marL="228600" indent="-228600"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D7361E5-950E-4F1D-B933-4E4D430E180B}" type="slidenum">
              <a:rPr lang="en-US" altLang="en-US">
                <a:solidFill>
                  <a:prstClr val="black"/>
                </a:solidFill>
                <a:latin typeface="Arial" pitchFamily="34" charset="0"/>
              </a:rPr>
              <a:pPr eaLnBrk="1" hangingPunct="1">
                <a:spcBef>
                  <a:spcPct val="0"/>
                </a:spcBef>
              </a:pPr>
              <a:t>91</a:t>
            </a:fld>
            <a:endParaRPr lang="en-US" altLang="en-US">
              <a:solidFill>
                <a:prstClr val="black"/>
              </a:solidFill>
              <a:latin typeface="Arial" pitchFamily="34" charset="0"/>
            </a:endParaRPr>
          </a:p>
        </p:txBody>
      </p:sp>
      <p:sp>
        <p:nvSpPr>
          <p:cNvPr id="3993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lnSpc>
                <a:spcPct val="80000"/>
              </a:lnSpc>
            </a:pPr>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2C75F3C-03AF-4D93-8A5C-04D57D35354D}" type="slidenum">
              <a:rPr lang="en-US" altLang="en-US">
                <a:solidFill>
                  <a:prstClr val="black"/>
                </a:solidFill>
                <a:latin typeface="Arial" pitchFamily="34" charset="0"/>
              </a:rPr>
              <a:pPr eaLnBrk="1" hangingPunct="1">
                <a:spcBef>
                  <a:spcPct val="0"/>
                </a:spcBef>
              </a:pPr>
              <a:t>92</a:t>
            </a:fld>
            <a:endParaRPr lang="en-US" altLang="en-US">
              <a:solidFill>
                <a:prstClr val="black"/>
              </a:solidFill>
              <a:latin typeface="Arial" pitchFamily="34" charset="0"/>
            </a:endParaRPr>
          </a:p>
        </p:txBody>
      </p:sp>
      <p:sp>
        <p:nvSpPr>
          <p:cNvPr id="4096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Moses was buried near Mt. Nebo, possibly at Ein Musa in the valley to the north of Mt. Nebo.</a:t>
            </a:r>
          </a:p>
          <a:p>
            <a:endParaRPr lang="en-US" altLang="en-US" smtClean="0"/>
          </a:p>
          <a:p>
            <a:r>
              <a:rPr lang="en-US" altLang="en-US" smtClean="0"/>
              <a:t>Deuteronomy 34:6 (NIV) “He buried him in Moab, in the valley opposite Beth Peor, but to this day no one knows where his grave is.”</a:t>
            </a:r>
          </a:p>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258C990-30AF-4297-A4E7-5C3CDC36E3BE}" type="slidenum">
              <a:rPr lang="en-US" altLang="en-US">
                <a:solidFill>
                  <a:prstClr val="black"/>
                </a:solidFill>
                <a:latin typeface="Arial" pitchFamily="34" charset="0"/>
              </a:rPr>
              <a:pPr eaLnBrk="1" hangingPunct="1">
                <a:spcBef>
                  <a:spcPct val="0"/>
                </a:spcBef>
              </a:pPr>
              <a:t>93</a:t>
            </a:fld>
            <a:endParaRPr lang="en-US" altLang="en-US">
              <a:solidFill>
                <a:prstClr val="black"/>
              </a:solidFill>
              <a:latin typeface="Arial" pitchFamily="34" charset="0"/>
            </a:endParaRPr>
          </a:p>
        </p:txBody>
      </p:sp>
      <p:sp>
        <p:nvSpPr>
          <p:cNvPr id="4198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Deuteronomy 34:1-4 (ESV) “Then Moses went up from the plains of Moab to Mount Nebo, to the top of Pisgah, which is opposite Jericho. And the Lord showed him all the land, Gilead as far as Dan, all Naphtali, the land of Ephraim and Manasseh, all the land of Judah as far as the western sea, the Negeb, and the Plain, that is, the Valley of Jericho the city of palm trees, as far as Zoar. And the Lord said to him, ‘This is the land of which I swore to Abraham, to Isaac, and to Jacob, ‘I will give it to your offspring.’ I have let you see it with your eyes, but you shall not go over there.’”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873AB96-8A1C-4B6A-B28E-F48F9EC56774}" type="slidenum">
              <a:rPr lang="en-US" altLang="en-US">
                <a:solidFill>
                  <a:prstClr val="black"/>
                </a:solidFill>
                <a:latin typeface="Arial" pitchFamily="34" charset="0"/>
              </a:rPr>
              <a:pPr eaLnBrk="1" hangingPunct="1">
                <a:spcBef>
                  <a:spcPct val="0"/>
                </a:spcBef>
              </a:pPr>
              <a:t>95</a:t>
            </a:fld>
            <a:endParaRPr lang="en-US" altLang="en-US">
              <a:solidFill>
                <a:prstClr val="black"/>
              </a:solidFill>
              <a:latin typeface="Arial" pitchFamily="34" charset="0"/>
            </a:endParaRPr>
          </a:p>
        </p:txBody>
      </p:sp>
      <p:sp>
        <p:nvSpPr>
          <p:cNvPr id="4301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sz="1000" b="1" smtClean="0"/>
              <a:t>Scripture References to Mt. Nebo in the Time of Moses</a:t>
            </a:r>
          </a:p>
          <a:p>
            <a:pPr marL="228600" indent="-228600">
              <a:buFontTx/>
              <a:buAutoNum type="arabicPeriod"/>
            </a:pPr>
            <a:r>
              <a:rPr lang="en-US" altLang="en-US" sz="1000" smtClean="0"/>
              <a:t>One of the locations where the Israelites camped (Num 21:20, 27:12; 33:47-48).  The area was also called the mountains of Avarim (“across”).  Ezekiel 39:11-12 claims that the slain multitudes of Gog are to be buried in the Valley of Avarim, east of the Dead Sea.</a:t>
            </a:r>
          </a:p>
          <a:p>
            <a:pPr marL="228600" indent="-228600">
              <a:buFontTx/>
              <a:buAutoNum type="arabicPeriod"/>
            </a:pPr>
            <a:r>
              <a:rPr lang="en-US" altLang="en-US" sz="1000" smtClean="0"/>
              <a:t>Pisgah is one of the three heights to which Balak brought Balaam to view and curse Israel (Num 23:11-14; also Bamot Baal, Num 22:41; and Peor, Num 23:28).  At that time the Israelites were “encamped on the plains of Moab beyond (i.e., east of) Jordan, opposite Jericho” (Num 22:1-2, 26:63, 33:47-48).</a:t>
            </a:r>
          </a:p>
          <a:p>
            <a:pPr marL="228600" indent="-228600">
              <a:buFontTx/>
              <a:buAutoNum type="arabicPeriod"/>
            </a:pPr>
            <a:r>
              <a:rPr lang="en-US" altLang="en-US" sz="1000" smtClean="0"/>
              <a:t>Three times from three different peaks of the mountain overlooking the Plains of Moab Balak tried to get Balaam to curse Israel, but all three (or was it four?) times, Balaam blessed Israel instead.</a:t>
            </a:r>
          </a:p>
          <a:p>
            <a:pPr marL="685800" lvl="1" indent="-228600">
              <a:buFontTx/>
              <a:buAutoNum type="alphaLcPeriod"/>
            </a:pPr>
            <a:r>
              <a:rPr lang="en-US" altLang="en-US" sz="1000" smtClean="0"/>
              <a:t>Bamoth Baal (Num 22:41) must have been an eastern peak of Nebo since Balaam could only see the farthest edge of Israel’s camp.  The steep cliffs of the Rift blocked his view. “How can I curse those whom God has not cursed? How can I denounce those whom the LORD has not denounced?” (Num 23:8, NIV).</a:t>
            </a:r>
          </a:p>
          <a:p>
            <a:pPr marL="685800" lvl="1" indent="-228600">
              <a:buFontTx/>
              <a:buAutoNum type="alphaLcPeriod"/>
            </a:pPr>
            <a:r>
              <a:rPr lang="en-US" altLang="en-US" sz="1000" smtClean="0"/>
              <a:t>Zophim, the head of Pisgah, is where he built seven more altars (Num 23:14):  “No misfortune is seen in Jacob…the Lord their God is with them…!” (Num 23:21, NIV).</a:t>
            </a:r>
          </a:p>
          <a:p>
            <a:pPr marL="685800" lvl="1" indent="-228600">
              <a:buFontTx/>
              <a:buAutoNum type="alphaLcPeriod"/>
            </a:pPr>
            <a:r>
              <a:rPr lang="en-US" altLang="en-US" sz="1000" smtClean="0"/>
              <a:t>Head of Peor (Baal Peor) that looks down on the Jeshimon (Num 23:8).  The westernmost of Nebo’s peaks, probably where the monastery is today, is a spot which affords a clear view of the entire Plains of Moab, and Jeshimon, opposite the Dead Sea.</a:t>
            </a:r>
          </a:p>
          <a:p>
            <a:pPr marL="228600" indent="-228600">
              <a:buFontTx/>
              <a:buAutoNum type="arabicPeriod"/>
            </a:pPr>
            <a:r>
              <a:rPr lang="en-US" altLang="en-US" sz="1000" smtClean="0"/>
              <a:t>Gad and Reuben settled in the regions of Nebo (Num 32:3, 37; Dt 3:17; 1 Chr 5:8).</a:t>
            </a:r>
          </a:p>
          <a:p>
            <a:pPr marL="228600" indent="-228600">
              <a:buFontTx/>
              <a:buAutoNum type="arabicPeriod"/>
            </a:pPr>
            <a:r>
              <a:rPr lang="en-US" altLang="en-US" sz="1000" smtClean="0"/>
              <a:t>Moses gave to Reuben “the tableland (plateau) of Moab” (Josh 13:16, 21).</a:t>
            </a:r>
          </a:p>
          <a:p>
            <a:pPr marL="228600" indent="-228600"/>
            <a:endParaRPr lang="en-US" altLang="en-US" sz="10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C29B7B-48B0-4A1F-AC25-961355E07690}" type="slidenum">
              <a:rPr lang="en-US" altLang="en-US">
                <a:solidFill>
                  <a:prstClr val="black"/>
                </a:solidFill>
                <a:latin typeface="Arial" pitchFamily="34" charset="0"/>
              </a:rPr>
              <a:pPr eaLnBrk="1" hangingPunct="1">
                <a:spcBef>
                  <a:spcPct val="0"/>
                </a:spcBef>
              </a:pPr>
              <a:t>96</a:t>
            </a:fld>
            <a:endParaRPr lang="en-US" altLang="en-US">
              <a:solidFill>
                <a:prstClr val="black"/>
              </a:solidFill>
              <a:latin typeface="Arial" pitchFamily="34" charset="0"/>
            </a:endParaRPr>
          </a:p>
        </p:txBody>
      </p:sp>
      <p:sp>
        <p:nvSpPr>
          <p:cNvPr id="44035"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2A1EBC5-6442-45CE-A83A-F3815C0585EC}" type="slidenum">
              <a:rPr lang="en-US" altLang="en-US">
                <a:solidFill>
                  <a:prstClr val="black"/>
                </a:solidFill>
                <a:latin typeface="Arial" pitchFamily="34" charset="0"/>
              </a:rPr>
              <a:pPr eaLnBrk="1" hangingPunct="1">
                <a:spcBef>
                  <a:spcPct val="0"/>
                </a:spcBef>
              </a:pPr>
              <a:t>97</a:t>
            </a:fld>
            <a:endParaRPr lang="en-US" altLang="en-US">
              <a:solidFill>
                <a:prstClr val="black"/>
              </a:solidFill>
              <a:latin typeface="Arial" pitchFamily="34" charset="0"/>
            </a:endParaRPr>
          </a:p>
        </p:txBody>
      </p:sp>
      <p:sp>
        <p:nvSpPr>
          <p:cNvPr id="4505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smtClean="0"/>
              <a:t>Scripture References to Succoth</a:t>
            </a:r>
          </a:p>
          <a:p>
            <a:pPr marL="228600" indent="-228600">
              <a:buFontTx/>
              <a:buAutoNum type="arabicPeriod"/>
            </a:pPr>
            <a:r>
              <a:rPr lang="en-US" altLang="en-US" smtClean="0"/>
              <a:t>Between Penuel and Succoth, Jacob and Esau met.  Jacob built booths (Succoth) for his cattle at Succoth (Gen 33:1-17).</a:t>
            </a:r>
          </a:p>
          <a:p>
            <a:pPr marL="228600" indent="-228600">
              <a:buFontTx/>
              <a:buAutoNum type="arabicPeriod"/>
            </a:pPr>
            <a:r>
              <a:rPr lang="en-US" altLang="en-US" smtClean="0"/>
              <a:t>Gideon’s pursuit of the Midianites brought him through Succoth and Penuel (Jud 8:8-17).  The local inhabitants were not hospitable, and paid for it.  </a:t>
            </a:r>
          </a:p>
          <a:p>
            <a:pPr marL="228600" indent="-228600">
              <a:buFontTx/>
              <a:buAutoNum type="arabicPeriod"/>
            </a:pPr>
            <a:r>
              <a:rPr lang="en-US" altLang="en-US" smtClean="0"/>
              <a:t>Shishak’s Karnak inscription lists Sukkot, Penuel and Mahanaim as conquered.  This region and its routes were obviously important to him.</a:t>
            </a:r>
          </a:p>
          <a:p>
            <a:pPr marL="228600" indent="-228600"/>
            <a:endParaRPr lang="en-US" altLang="en-US" smtClean="0"/>
          </a:p>
          <a:p>
            <a:pPr marL="228600" indent="-228600"/>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988030D-BA83-4D14-9666-97AFEF92B804}" type="slidenum">
              <a:rPr lang="en-US" altLang="en-US">
                <a:solidFill>
                  <a:prstClr val="black"/>
                </a:solidFill>
                <a:latin typeface="Arial" pitchFamily="34" charset="0"/>
              </a:rPr>
              <a:pPr eaLnBrk="1" hangingPunct="1">
                <a:spcBef>
                  <a:spcPct val="0"/>
                </a:spcBef>
              </a:pPr>
              <a:t>98</a:t>
            </a:fld>
            <a:endParaRPr lang="en-US" altLang="en-US">
              <a:solidFill>
                <a:prstClr val="black"/>
              </a:solidFill>
              <a:latin typeface="Arial" pitchFamily="34" charset="0"/>
            </a:endParaRPr>
          </a:p>
        </p:txBody>
      </p:sp>
      <p:sp>
        <p:nvSpPr>
          <p:cNvPr id="4608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a:xfrm>
            <a:off x="685800" y="685800"/>
            <a:ext cx="5486400" cy="3429000"/>
          </a:xfrm>
          <a:ln/>
        </p:spPr>
      </p:sp>
      <p:sp>
        <p:nvSpPr>
          <p:cNvPr id="257026" name="Notes Placeholder 2"/>
          <p:cNvSpPr>
            <a:spLocks noGrp="1"/>
          </p:cNvSpPr>
          <p:nvPr>
            <p:ph type="body" idx="1"/>
          </p:nvPr>
        </p:nvSpPr>
        <p:spPr>
          <a:noFill/>
          <a:ln/>
        </p:spPr>
        <p:txBody>
          <a:bodyPr/>
          <a:lstStyle/>
          <a:p>
            <a:pPr eaLnBrk="1" hangingPunct="1"/>
            <a:r>
              <a:rPr lang="en-US" dirty="0" smtClean="0">
                <a:solidFill>
                  <a:srgbClr val="000000"/>
                </a:solidFill>
                <a:latin typeface="Times New Roman" pitchFamily="18" charset="0"/>
                <a:ea typeface="ＭＳ Ｐゴシック" pitchFamily="34" charset="-128"/>
                <a:cs typeface="Times New Roman" pitchFamily="18" charset="0"/>
              </a:rPr>
              <a:t>tb052307915</a:t>
            </a:r>
          </a:p>
        </p:txBody>
      </p:sp>
      <p:sp>
        <p:nvSpPr>
          <p:cNvPr id="257027" name="Slide Number Placeholder 3"/>
          <p:cNvSpPr>
            <a:spLocks noGrp="1"/>
          </p:cNvSpPr>
          <p:nvPr>
            <p:ph type="sldNum" sz="quarter" idx="5"/>
          </p:nvPr>
        </p:nvSpPr>
        <p:spPr>
          <a:noFill/>
        </p:spPr>
        <p:txBody>
          <a:bodyPr/>
          <a:lstStyle/>
          <a:p>
            <a:fld id="{31D0184F-E9ED-4797-9A50-49041950B0FD}" type="slidenum">
              <a:rPr lang="en-US" smtClean="0">
                <a:solidFill>
                  <a:prstClr val="black"/>
                </a:solidFill>
                <a:latin typeface="Times New Roman" pitchFamily="18" charset="0"/>
              </a:rPr>
              <a:pPr/>
              <a:t>25</a:t>
            </a:fld>
            <a:endParaRPr lang="en-US" smtClean="0">
              <a:solidFill>
                <a:prstClr val="black"/>
              </a:solidFill>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1B13AF-F184-4BC1-B227-EEFAF9F549C3}" type="slidenum">
              <a:rPr lang="en-US" altLang="en-US">
                <a:solidFill>
                  <a:prstClr val="black"/>
                </a:solidFill>
                <a:latin typeface="Arial" pitchFamily="34" charset="0"/>
              </a:rPr>
              <a:pPr eaLnBrk="1" hangingPunct="1">
                <a:spcBef>
                  <a:spcPct val="0"/>
                </a:spcBef>
              </a:pPr>
              <a:t>100</a:t>
            </a:fld>
            <a:endParaRPr lang="en-US" altLang="en-US">
              <a:solidFill>
                <a:prstClr val="black"/>
              </a:solidFill>
              <a:latin typeface="Arial" pitchFamily="34" charset="0"/>
            </a:endParaRPr>
          </a:p>
        </p:txBody>
      </p:sp>
      <p:sp>
        <p:nvSpPr>
          <p:cNvPr id="4710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Though not explicitly stated, it seems likely that Abraham passed this way along the Jabbok River as he traveled from Haran to Shechem (later Jacob would travel on this route).</a:t>
            </a:r>
          </a:p>
          <a:p>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581A8B7-6F88-4F7E-A07A-D2FBCB33E1EC}" type="slidenum">
              <a:rPr lang="en-US" altLang="en-US">
                <a:solidFill>
                  <a:prstClr val="black"/>
                </a:solidFill>
                <a:latin typeface="Arial" pitchFamily="34" charset="0"/>
              </a:rPr>
              <a:pPr eaLnBrk="1" hangingPunct="1">
                <a:spcBef>
                  <a:spcPct val="0"/>
                </a:spcBef>
              </a:pPr>
              <a:t>101</a:t>
            </a:fld>
            <a:endParaRPr lang="en-US" altLang="en-US">
              <a:solidFill>
                <a:prstClr val="black"/>
              </a:solidFill>
              <a:latin typeface="Arial" pitchFamily="34" charset="0"/>
            </a:endParaRPr>
          </a:p>
        </p:txBody>
      </p:sp>
      <p:sp>
        <p:nvSpPr>
          <p:cNvPr id="4813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smtClean="0"/>
              <a:t>Jabbok River</a:t>
            </a:r>
          </a:p>
          <a:p>
            <a:pPr marL="228600" indent="-228600">
              <a:buFontTx/>
              <a:buAutoNum type="arabicPeriod"/>
            </a:pPr>
            <a:r>
              <a:rPr lang="en-US" altLang="en-US" smtClean="0"/>
              <a:t>Sihon was defeated “from the Arnon to the Jabbok” (Num 21:24).</a:t>
            </a:r>
          </a:p>
          <a:p>
            <a:pPr marL="228600" indent="-228600">
              <a:buFontTx/>
              <a:buAutoNum type="arabicPeriod"/>
            </a:pPr>
            <a:r>
              <a:rPr lang="en-US" altLang="en-US" smtClean="0"/>
              <a:t>In general, Reuben and Gad settled south of the Jabbok, as far as the Arnon, and half of Manasseh settled north of the Jabbok (Dt 3:12-17; Josh 13:31).  The Gadites, however,  seem to be found wherever there is Israelite settlement in the Transjordan, including in the area north of the Jabbok River.</a:t>
            </a:r>
          </a:p>
          <a:p>
            <a:pPr marL="228600" indent="-228600">
              <a:buFontTx/>
              <a:buAutoNum type="arabicPeriod"/>
            </a:pPr>
            <a:r>
              <a:rPr lang="en-US" altLang="en-US" smtClean="0"/>
              <a:t>The Jabbok River split Upper Gilead in two, thus the references to “half Gilead” (Josh 12:2, 5).</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30D3145-FD94-4F17-B6AC-A5E15C48E201}" type="slidenum">
              <a:rPr lang="en-US" altLang="en-US">
                <a:solidFill>
                  <a:prstClr val="black"/>
                </a:solidFill>
                <a:latin typeface="Arial" pitchFamily="34" charset="0"/>
              </a:rPr>
              <a:pPr eaLnBrk="1" hangingPunct="1">
                <a:spcBef>
                  <a:spcPct val="0"/>
                </a:spcBef>
              </a:pPr>
              <a:t>102</a:t>
            </a:fld>
            <a:endParaRPr lang="en-US" altLang="en-US">
              <a:solidFill>
                <a:prstClr val="black"/>
              </a:solidFill>
              <a:latin typeface="Arial" pitchFamily="34" charset="0"/>
            </a:endParaRPr>
          </a:p>
        </p:txBody>
      </p:sp>
      <p:sp>
        <p:nvSpPr>
          <p:cNvPr id="49155"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en-US" altLang="en-US" b="1" smtClean="0"/>
              <a:t>Gideon</a:t>
            </a:r>
          </a:p>
          <a:p>
            <a:pPr marL="228600" indent="-228600">
              <a:lnSpc>
                <a:spcPct val="80000"/>
              </a:lnSpc>
              <a:buFontTx/>
              <a:buAutoNum type="arabicPeriod"/>
            </a:pPr>
            <a:r>
              <a:rPr lang="en-US" altLang="en-US" smtClean="0"/>
              <a:t>Gideon pursued the Midianites up the Jabbok River through Gilead (Jud 8:1-21).  He expected assistance from the inhabitants in Gilead but did not receive it even though they also were of the tribe of Manasseh. </a:t>
            </a:r>
          </a:p>
          <a:p>
            <a:pPr marL="228600" indent="-228600">
              <a:lnSpc>
                <a:spcPct val="80000"/>
              </a:lnSpc>
              <a:buFontTx/>
              <a:buAutoNum type="arabicPeriod"/>
            </a:pPr>
            <a:r>
              <a:rPr lang="en-US" altLang="en-US" smtClean="0"/>
              <a:t>The inhabitants of Succoth would not give bread, though the distance from the Hill of Moreh to Succoth was 40 mi, and the traveling men were tired and hungry.</a:t>
            </a:r>
          </a:p>
          <a:p>
            <a:pPr marL="228600" indent="-228600">
              <a:lnSpc>
                <a:spcPct val="80000"/>
              </a:lnSpc>
              <a:buFontTx/>
              <a:buAutoNum type="arabicPeriod"/>
            </a:pPr>
            <a:r>
              <a:rPr lang="en-US" altLang="en-US" smtClean="0"/>
              <a:t>They asked Gideon, “Do you have the </a:t>
            </a:r>
            <a:r>
              <a:rPr lang="en-US" altLang="en-US" i="1" smtClean="0"/>
              <a:t>hands</a:t>
            </a:r>
            <a:r>
              <a:rPr lang="en-US" altLang="en-US" smtClean="0"/>
              <a:t> of Zebah and Zalmunna already?” (Hands is reference to practice of cutting off hands as a convenient body count; Saul required David to produce 100 Philistine foreskins to prove he had killed that many [1 Sam 18:25]; David had to circumcise 100 Philistines!)</a:t>
            </a:r>
            <a:endParaRPr lang="en-US" altLang="en-US" b="1" u="sng" smtClean="0"/>
          </a:p>
          <a:p>
            <a:pPr marL="228600" indent="-228600"/>
            <a:endParaRPr lang="en-US" altLang="en-US" smtClean="0"/>
          </a:p>
          <a:p>
            <a:pPr marL="228600" indent="-228600"/>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F106F48-84CC-4C7C-8824-07ACF22E5266}" type="slidenum">
              <a:rPr lang="en-US" altLang="en-US">
                <a:solidFill>
                  <a:prstClr val="black"/>
                </a:solidFill>
                <a:latin typeface="Arial" pitchFamily="34" charset="0"/>
              </a:rPr>
              <a:pPr eaLnBrk="1" hangingPunct="1">
                <a:spcBef>
                  <a:spcPct val="0"/>
                </a:spcBef>
              </a:pPr>
              <a:t>103</a:t>
            </a:fld>
            <a:endParaRPr lang="en-US" altLang="en-US">
              <a:solidFill>
                <a:prstClr val="black"/>
              </a:solidFill>
              <a:latin typeface="Arial" pitchFamily="34" charset="0"/>
            </a:endParaRPr>
          </a:p>
        </p:txBody>
      </p:sp>
      <p:sp>
        <p:nvSpPr>
          <p:cNvPr id="5017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en-US" altLang="en-US" b="1" smtClean="0"/>
              <a:t>Jacob’s Return</a:t>
            </a:r>
          </a:p>
          <a:p>
            <a:pPr marL="228600" indent="-228600">
              <a:buFontTx/>
              <a:buAutoNum type="arabicPeriod"/>
            </a:pPr>
            <a:r>
              <a:rPr lang="en-US" altLang="en-US" smtClean="0"/>
              <a:t>After making a treaty with Laban, Jacob continued traveling to the west.  He probably traveled along the Jabbok because of the good water supply for the flocks, and the south side of this section of the river (right side of valley pictured above) is more conducive to passage.</a:t>
            </a:r>
          </a:p>
          <a:p>
            <a:pPr marL="228600" indent="-228600">
              <a:buFontTx/>
              <a:buAutoNum type="arabicPeriod"/>
            </a:pPr>
            <a:r>
              <a:rPr lang="en-US" altLang="en-US" smtClean="0"/>
              <a:t>On his return from Aram, Jacob met the “angels of God” and named the site Mahanaim (mahanaim means camps).  Mahanaim, according to the author, is the hill pictured on the right side.</a:t>
            </a:r>
          </a:p>
          <a:p>
            <a:pPr marL="228600" indent="-228600">
              <a:buFontTx/>
              <a:buAutoNum type="arabicPeriod"/>
            </a:pPr>
            <a:r>
              <a:rPr lang="en-US" altLang="en-US" smtClean="0"/>
              <a:t>From here, Jacob began to send waves of gifts to his brother Esau. Because he feared Esau and the 400 men with him, Jacob divided his family up into two groups, and then sent a gift of animals from his flock to Esau.  </a:t>
            </a:r>
          </a:p>
          <a:p>
            <a:pPr marL="228600" indent="-228600">
              <a:buFontTx/>
              <a:buAutoNum type="arabicPeriod"/>
            </a:pPr>
            <a:r>
              <a:rPr lang="en-US" altLang="en-US" smtClean="0"/>
              <a:t>Then he took his family across the Jabbok River, but he spent the night alone on the opposite side.  That night a “man” wrestled with him until daybreak. When the man touched the socket of Jacob’s hip, it was wrenched. Jacob then told the man, “I will not let you go unless you bless me.” After this, the man changed Jacob’s name to “Israel.” Jacob called that place Peniel, saying, “It is because I saw God face to face, and yet my life was spared.” </a:t>
            </a:r>
          </a:p>
          <a:p>
            <a:pPr marL="228600" indent="-228600"/>
            <a:endParaRPr lang="en-US" altLang="en-US" smtClean="0"/>
          </a:p>
          <a:p>
            <a:pPr marL="228600" indent="-228600"/>
            <a:endParaRPr lang="en-US" altLang="en-US" smtClean="0"/>
          </a:p>
          <a:p>
            <a:pPr marL="228600" indent="-228600"/>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8CEE7AE-3758-4758-B641-702143225141}" type="slidenum">
              <a:rPr lang="en-US" altLang="en-US">
                <a:solidFill>
                  <a:prstClr val="black"/>
                </a:solidFill>
                <a:latin typeface="Arial" pitchFamily="34" charset="0"/>
              </a:rPr>
              <a:pPr eaLnBrk="1" hangingPunct="1">
                <a:spcBef>
                  <a:spcPct val="0"/>
                </a:spcBef>
              </a:pPr>
              <a:t>104</a:t>
            </a:fld>
            <a:endParaRPr lang="en-US" altLang="en-US">
              <a:solidFill>
                <a:prstClr val="black"/>
              </a:solidFill>
              <a:latin typeface="Arial" pitchFamily="34" charset="0"/>
            </a:endParaRPr>
          </a:p>
        </p:txBody>
      </p:sp>
      <p:sp>
        <p:nvSpPr>
          <p:cNvPr id="5120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90000"/>
              </a:lnSpc>
            </a:pP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AD32F1B-E4F6-448A-B97E-6BBFEEEC7213}" type="slidenum">
              <a:rPr lang="en-US" altLang="en-US" smtClean="0"/>
              <a:pPr eaLnBrk="1" hangingPunct="1"/>
              <a:t>26</a:t>
            </a:fld>
            <a:endParaRPr lang="en-US" altLang="en-US" smtClean="0"/>
          </a:p>
        </p:txBody>
      </p:sp>
      <p:sp>
        <p:nvSpPr>
          <p:cNvPr id="9113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90000"/>
              </a:lnSpc>
            </a:pPr>
            <a:r>
              <a:rPr lang="en-US" altLang="en-US" b="1" smtClean="0"/>
              <a:t>Nahal Zin</a:t>
            </a:r>
          </a:p>
          <a:p>
            <a:pPr marL="228600" indent="-228600">
              <a:lnSpc>
                <a:spcPct val="90000"/>
              </a:lnSpc>
              <a:buFontTx/>
              <a:buAutoNum type="arabicPeriod"/>
            </a:pPr>
            <a:r>
              <a:rPr lang="en-US" altLang="en-US" smtClean="0"/>
              <a:t>The Nahal Zin is 75 miles (120 km) long and drains 600 sq. miles (1550 sq. km).  It is the largest wadi that begins in the Negev. </a:t>
            </a:r>
          </a:p>
          <a:p>
            <a:pPr marL="228600" indent="-228600">
              <a:lnSpc>
                <a:spcPct val="90000"/>
              </a:lnSpc>
              <a:buFontTx/>
              <a:buAutoNum type="arabicPeriod"/>
            </a:pPr>
            <a:r>
              <a:rPr lang="en-US" altLang="en-US" smtClean="0"/>
              <a:t>Nahal Zin was created by reverse erosion.  The great height difference between the Negev Highlands and the Jordan Rift caused the underlayers to erode during the rainy season and the collapse of the harder strata of rock above.</a:t>
            </a:r>
          </a:p>
          <a:p>
            <a:pPr marL="228600" indent="-228600">
              <a:lnSpc>
                <a:spcPct val="90000"/>
              </a:lnSpc>
              <a:buFontTx/>
              <a:buAutoNum type="arabicPeriod"/>
            </a:pPr>
            <a:r>
              <a:rPr lang="en-US" altLang="en-US" smtClean="0"/>
              <a:t>The landscape is mostly Eocene limestone, consisting of some brown-black layers of low-grade flint. The flint in this canyon slows down the erosion of the limestone.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C991A85-C01E-480D-8DE7-0668E9A58CD9}" type="slidenum">
              <a:rPr lang="en-US" altLang="en-US" smtClean="0"/>
              <a:pPr eaLnBrk="1" hangingPunct="1"/>
              <a:t>27</a:t>
            </a:fld>
            <a:endParaRPr lang="en-US" altLang="en-US" smtClean="0"/>
          </a:p>
        </p:txBody>
      </p:sp>
      <p:sp>
        <p:nvSpPr>
          <p:cNvPr id="9216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90000"/>
              </a:lnSpc>
            </a:pPr>
            <a:r>
              <a:rPr lang="en-US" altLang="en-US" b="1" smtClean="0"/>
              <a:t>Southern Border</a:t>
            </a:r>
          </a:p>
          <a:p>
            <a:pPr marL="228600" indent="-228600">
              <a:lnSpc>
                <a:spcPct val="90000"/>
              </a:lnSpc>
              <a:buFontTx/>
              <a:buAutoNum type="arabicPeriod"/>
            </a:pPr>
            <a:r>
              <a:rPr lang="en-US" altLang="en-US" smtClean="0"/>
              <a:t>The Nahal Zin was the southern border of Canaan.</a:t>
            </a:r>
          </a:p>
          <a:p>
            <a:pPr marL="228600" indent="-228600">
              <a:lnSpc>
                <a:spcPct val="90000"/>
              </a:lnSpc>
              <a:buFontTx/>
              <a:buAutoNum type="arabicPeriod"/>
            </a:pPr>
            <a:r>
              <a:rPr lang="en-US" altLang="en-US" smtClean="0"/>
              <a:t>Numbers 34:3-4 (KJV) “Then your south quarter shall be from the wilderness of Zin along by the coast of Edom, and your south border shall be the outmost coast of the salt sea eastward: And your border shall turn from the south to the ascent of Akrabbim, and pass on to Zin: and the going forth thereof shall be from the south to Kadeshbarnea, and shall go on to Hazaraddar, and pass on to Azmon:”</a:t>
            </a:r>
          </a:p>
          <a:p>
            <a:pPr marL="228600" indent="-228600">
              <a:lnSpc>
                <a:spcPct val="90000"/>
              </a:lnSpc>
              <a:buFontTx/>
              <a:buAutoNum type="arabicPeriod"/>
            </a:pPr>
            <a:endParaRPr lang="en-US" altLang="en-US" b="1"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35842" name="Notes Placeholder 2"/>
          <p:cNvSpPr>
            <a:spLocks noGrp="1"/>
          </p:cNvSpPr>
          <p:nvPr>
            <p:ph type="body" idx="1"/>
          </p:nvPr>
        </p:nvSpPr>
        <p:spPr bwMode="auto">
          <a:xfrm>
            <a:off x="685800" y="4343400"/>
            <a:ext cx="5486400" cy="4114800"/>
          </a:xfrm>
          <a:prstGeom prst="rect">
            <a:avLst/>
          </a:prstGeom>
          <a:noFill/>
        </p:spPr>
        <p:txBody>
          <a:bodyPr wrap="square" numCol="1" anchor="t" anchorCtr="0" compatLnSpc="1">
            <a:prstTxWarp prst="textNoShape">
              <a:avLst/>
            </a:prstTxWarp>
          </a:bodyPr>
          <a:lstStyle/>
          <a:p>
            <a:pPr>
              <a:spcBef>
                <a:spcPct val="0"/>
              </a:spcBef>
            </a:pPr>
            <a:r>
              <a:rPr lang="en-US" dirty="0" smtClean="0"/>
              <a:t>tb042207890</a:t>
            </a: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1AB3FF-1E73-4E44-9177-71CCBEEA1E90}" type="slidenum">
              <a:rPr lang="en-US">
                <a:solidFill>
                  <a:prstClr val="black"/>
                </a:solidFill>
                <a:cs typeface="Calibri" pitchFamily="34" charset="0"/>
              </a:rPr>
              <a:pPr/>
              <a:t>32</a:t>
            </a:fld>
            <a:endParaRPr lang="en-US" dirty="0">
              <a:solidFill>
                <a:prstClr val="black"/>
              </a:solidFill>
              <a:cs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41986" name="Notes Placeholder 2"/>
          <p:cNvSpPr>
            <a:spLocks noGrp="1"/>
          </p:cNvSpPr>
          <p:nvPr>
            <p:ph type="body" idx="1"/>
          </p:nvPr>
        </p:nvSpPr>
        <p:spPr bwMode="auto">
          <a:xfrm>
            <a:off x="685800" y="4343400"/>
            <a:ext cx="5486400" cy="4114800"/>
          </a:xfrm>
          <a:prstGeom prst="rect">
            <a:avLst/>
          </a:prstGeom>
          <a:noFill/>
        </p:spPr>
        <p:txBody>
          <a:bodyPr wrap="square" numCol="1" anchor="t" anchorCtr="0" compatLnSpc="1">
            <a:prstTxWarp prst="textNoShape">
              <a:avLst/>
            </a:prstTxWarp>
          </a:bodyPr>
          <a:lstStyle/>
          <a:p>
            <a:pPr>
              <a:spcBef>
                <a:spcPct val="0"/>
              </a:spcBef>
            </a:pPr>
            <a:r>
              <a:rPr lang="en-US" dirty="0" smtClean="0"/>
              <a:t>tb042207923</a:t>
            </a: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6B5DF6-82E5-45C8-B17D-DEFB85BDFDAB}" type="slidenum">
              <a:rPr lang="en-US">
                <a:solidFill>
                  <a:prstClr val="black"/>
                </a:solidFill>
                <a:cs typeface="Calibri" pitchFamily="34" charset="0"/>
              </a:rPr>
              <a:pPr/>
              <a:t>33</a:t>
            </a:fld>
            <a:endParaRPr lang="en-US" dirty="0">
              <a:solidFill>
                <a:prstClr val="black"/>
              </a:solidFill>
              <a:cs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9CF546-661C-461C-AB59-E82BA39134B2}" type="slidenum">
              <a:rPr lang="en-US"/>
              <a:pPr>
                <a:defRPr/>
              </a:pPr>
              <a:t>‹#›</a:t>
            </a:fld>
            <a:endParaRPr lang="en-US"/>
          </a:p>
        </p:txBody>
      </p:sp>
    </p:spTree>
    <p:extLst>
      <p:ext uri="{BB962C8B-B14F-4D97-AF65-F5344CB8AC3E}">
        <p14:creationId xmlns:p14="http://schemas.microsoft.com/office/powerpoint/2010/main" val="270758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0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D7ACDA-FF0A-4032-8316-A9D0C66522DC}" type="slidenum">
              <a:rPr lang="en-US"/>
              <a:pPr>
                <a:defRPr/>
              </a:pPr>
              <a:t>‹#›</a:t>
            </a:fld>
            <a:endParaRPr lang="en-US"/>
          </a:p>
        </p:txBody>
      </p:sp>
    </p:spTree>
    <p:extLst>
      <p:ext uri="{BB962C8B-B14F-4D97-AF65-F5344CB8AC3E}">
        <p14:creationId xmlns:p14="http://schemas.microsoft.com/office/powerpoint/2010/main" val="31146393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7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37F2FA7-9496-40CA-847A-DC90C8DBD53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BD3517-DEA6-49E9-8070-1C627AC874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3035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54823D-F736-4E95-B8E3-FFA5CC6BA99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D78655-AA47-45ED-B419-3F79EF7C3C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76129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030781-0606-4BD7-A462-1902B72AFCEB}"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25861E-CF70-4649-98E7-24F09DD543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8820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C306457-7EB1-4001-BD80-16AC13063ABD}"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20E19C-313F-4C3F-A32B-32A6CD0472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66413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BF8AF9D-E95F-432E-9A29-A7ECBDA35A88}" type="datetimeFigureOut">
              <a:rPr lang="en-US">
                <a:solidFill>
                  <a:prstClr val="black">
                    <a:tint val="75000"/>
                  </a:prstClr>
                </a:solidFill>
              </a:rPr>
              <a:pPr>
                <a:defRPr/>
              </a:pPr>
              <a:t>2/7/2015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870B56-BAD4-49C1-8918-F80A982135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85803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F16599-D5E8-4E04-A0E6-AC95A8638ED9}" type="datetimeFigureOut">
              <a:rPr lang="en-US">
                <a:solidFill>
                  <a:prstClr val="black">
                    <a:tint val="75000"/>
                  </a:prstClr>
                </a:solidFill>
              </a:rPr>
              <a:pPr>
                <a:defRPr/>
              </a:pPr>
              <a:t>2/7/2015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8889C96-1230-44E0-AA6E-76A220FDB2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28631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157C5E-A168-41DA-92F1-6CEC960608ED}" type="datetimeFigureOut">
              <a:rPr lang="en-US">
                <a:solidFill>
                  <a:prstClr val="black">
                    <a:tint val="75000"/>
                  </a:prstClr>
                </a:solidFill>
              </a:rPr>
              <a:pPr>
                <a:defRPr/>
              </a:pPr>
              <a:t>2/7/2015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56C6DF-ACB0-43AB-A0CA-B0A7CEABEC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51228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50C136-357D-4421-B66B-C2CD8ABDA66F}"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7862BA5-CB9B-4893-BC30-B4CCF1D350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79747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D9D6D1-B7A9-4F81-9F7C-772E52AF6F99}"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DCFBB5-D500-4684-9300-2CBB4311F0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96781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97334F-C81C-4D47-AF52-EA413DB40DF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44D32D-F2B6-4C50-870E-C43CC466F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946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94EFB8-8FD3-45E3-8DAE-E2CF51817B10}" type="slidenum">
              <a:rPr lang="en-US"/>
              <a:pPr>
                <a:defRPr/>
              </a:pPr>
              <a:t>‹#›</a:t>
            </a:fld>
            <a:endParaRPr lang="en-US"/>
          </a:p>
        </p:txBody>
      </p:sp>
    </p:spTree>
    <p:extLst>
      <p:ext uri="{BB962C8B-B14F-4D97-AF65-F5344CB8AC3E}">
        <p14:creationId xmlns:p14="http://schemas.microsoft.com/office/powerpoint/2010/main" val="202499384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8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8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F31993-08EE-4FFA-9EFA-1399B1BA4333}"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E55B6E-4221-41DF-9ED0-8082769FFF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9175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70"/>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74FAEF-2C92-443E-91D0-849610EE9442}"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C8D709-23DF-49D3-9C58-C17F81F5D1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848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65CA6E-3170-4262-AA8E-0C8410200F1A}"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FD4F9A-BDCA-46D3-BDA9-29FA03751B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96892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DC26B6D-588E-4156-B868-A1B686EC57A5}"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363D45-C318-4310-A4CE-3C83B761F9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9373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B4F81D-DADB-41E4-9744-A952F4289083}"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158D19-13BC-422A-8BD4-384C8B5551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94879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94944F6-688B-42C9-8065-77FB9033E238}" type="datetimeFigureOut">
              <a:rPr lang="en-US">
                <a:solidFill>
                  <a:prstClr val="black">
                    <a:tint val="75000"/>
                  </a:prstClr>
                </a:solidFill>
              </a:rPr>
              <a:pPr>
                <a:defRPr/>
              </a:pPr>
              <a:t>2/7/2015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EB8F205-BC4F-48B1-9930-D421D8EE0C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0954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9C55750-CF80-4EB3-B0AB-D010295A32DF}" type="datetimeFigureOut">
              <a:rPr lang="en-US">
                <a:solidFill>
                  <a:prstClr val="black">
                    <a:tint val="75000"/>
                  </a:prstClr>
                </a:solidFill>
              </a:rPr>
              <a:pPr>
                <a:defRPr/>
              </a:pPr>
              <a:t>2/7/2015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F6C550F-084A-4F8C-B1D3-805BFB75D4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19368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8BB563-A695-4E19-9488-11FBA7AC7D02}" type="datetimeFigureOut">
              <a:rPr lang="en-US">
                <a:solidFill>
                  <a:prstClr val="black">
                    <a:tint val="75000"/>
                  </a:prstClr>
                </a:solidFill>
              </a:rPr>
              <a:pPr>
                <a:defRPr/>
              </a:pPr>
              <a:t>2/7/2015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480D6F-F681-4A63-88DC-9971F11808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19295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417E02-FA36-4439-8375-93FCD99D9D8B}"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737782-2DD1-4D36-A297-41D7CFB8ED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85766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39A016-00DA-4CEE-8713-7C263DE91AAC}"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DC5527-0F7D-427B-B0FE-6E41FAE052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3518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5202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405377-64EB-449D-9E15-C0E48D5E47CB}"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5891E6-AD28-4117-A681-2F4AAD15F4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39849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8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8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B5201D-8E7E-4FBD-95EF-F7E5C354841A}"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F496D2-6E8C-4768-B3BE-9AEC0463C8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14016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6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4622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104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66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0668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5759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735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167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74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8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43"/>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 name="Slide Number Placeholder 5"/>
          <p:cNvSpPr txBox="1">
            <a:spLocks/>
          </p:cNvSpPr>
          <p:nvPr userDrawn="1"/>
        </p:nvSpPr>
        <p:spPr>
          <a:xfrm>
            <a:off x="7823200" y="5282551"/>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3243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7652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132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72"/>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72"/>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E96DC-E45B-447F-8823-FCCE3300D2B9}"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174986-0554-4F1D-A2E2-1CFE913EE7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0602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50"/>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37F2FA7-9496-40CA-847A-DC90C8DBD53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BD3517-DEA6-49E9-8070-1C627AC874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395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54823D-F736-4E95-B8E3-FFA5CC6BA99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D78655-AA47-45ED-B419-3F79EF7C3C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10334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030781-0606-4BD7-A462-1902B72AFCEB}"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25861E-CF70-4649-98E7-24F09DD543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13122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C306457-7EB1-4001-BD80-16AC13063ABD}"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20E19C-313F-4C3F-A32B-32A6CD0472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86636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BF8AF9D-E95F-432E-9A29-A7ECBDA35A88}" type="datetimeFigureOut">
              <a:rPr lang="en-US">
                <a:solidFill>
                  <a:prstClr val="black">
                    <a:tint val="75000"/>
                  </a:prstClr>
                </a:solidFill>
              </a:rPr>
              <a:pPr>
                <a:defRPr/>
              </a:pPr>
              <a:t>2/7/2015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870B56-BAD4-49C1-8918-F80A982135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3191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F16599-D5E8-4E04-A0E6-AC95A8638ED9}" type="datetimeFigureOut">
              <a:rPr lang="en-US">
                <a:solidFill>
                  <a:prstClr val="black">
                    <a:tint val="75000"/>
                  </a:prstClr>
                </a:solidFill>
              </a:rPr>
              <a:pPr>
                <a:defRPr/>
              </a:pPr>
              <a:t>2/7/2015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8889C96-1230-44E0-AA6E-76A220FDB2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80147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157C5E-A168-41DA-92F1-6CEC960608ED}" type="datetimeFigureOut">
              <a:rPr lang="en-US">
                <a:solidFill>
                  <a:prstClr val="black">
                    <a:tint val="75000"/>
                  </a:prstClr>
                </a:solidFill>
              </a:rPr>
              <a:pPr>
                <a:defRPr/>
              </a:pPr>
              <a:t>2/7/2015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56C6DF-ACB0-43AB-A0CA-B0A7CEABEC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8958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979822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50C136-357D-4421-B66B-C2CD8ABDA66F}"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7862BA5-CB9B-4893-BC30-B4CCF1D350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99448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D9D6D1-B7A9-4F81-9F7C-772E52AF6F99}"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DCFBB5-D500-4684-9300-2CBB4311F0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66349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97334F-C81C-4D47-AF52-EA413DB40DF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44D32D-F2B6-4C50-870E-C43CC466F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71017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6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6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F31993-08EE-4FFA-9EFA-1399B1BA4333}"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E55B6E-4221-41DF-9ED0-8082769FFF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25607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3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74FAEF-2C92-443E-91D0-849610EE9442}"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C8D709-23DF-49D3-9C58-C17F81F5D1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24422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65CA6E-3170-4262-AA8E-0C8410200F1A}"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FD4F9A-BDCA-46D3-BDA9-29FA03751B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06841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DC26B6D-588E-4156-B868-A1B686EC57A5}"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363D45-C318-4310-A4CE-3C83B761F9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23709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B4F81D-DADB-41E4-9744-A952F4289083}"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158D19-13BC-422A-8BD4-384C8B5551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74529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94944F6-688B-42C9-8065-77FB9033E238}" type="datetimeFigureOut">
              <a:rPr lang="en-US">
                <a:solidFill>
                  <a:prstClr val="black">
                    <a:tint val="75000"/>
                  </a:prstClr>
                </a:solidFill>
              </a:rPr>
              <a:pPr>
                <a:defRPr/>
              </a:pPr>
              <a:t>2/7/2015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EB8F205-BC4F-48B1-9930-D421D8EE0C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16741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9C55750-CF80-4EB3-B0AB-D010295A32DF}" type="datetimeFigureOut">
              <a:rPr lang="en-US">
                <a:solidFill>
                  <a:prstClr val="black">
                    <a:tint val="75000"/>
                  </a:prstClr>
                </a:solidFill>
              </a:rPr>
              <a:pPr>
                <a:defRPr/>
              </a:pPr>
              <a:t>2/7/2015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F6C550F-084A-4F8C-B1D3-805BFB75D4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7312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897765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8BB563-A695-4E19-9488-11FBA7AC7D02}" type="datetimeFigureOut">
              <a:rPr lang="en-US">
                <a:solidFill>
                  <a:prstClr val="black">
                    <a:tint val="75000"/>
                  </a:prstClr>
                </a:solidFill>
              </a:rPr>
              <a:pPr>
                <a:defRPr/>
              </a:pPr>
              <a:t>2/7/2015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480D6F-F681-4A63-88DC-9971F11808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5928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417E02-FA36-4439-8375-93FCD99D9D8B}"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737782-2DD1-4D36-A297-41D7CFB8ED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32730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39A016-00DA-4CEE-8713-7C263DE91AAC}"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DC5527-0F7D-427B-B0FE-6E41FAE052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65589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405377-64EB-449D-9E15-C0E48D5E47CB}"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5891E6-AD28-4117-A681-2F4AAD15F4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29427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4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4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B5201D-8E7E-4FBD-95EF-F7E5C354841A}"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F496D2-6E8C-4768-B3BE-9AEC0463C8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59931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9CF546-661C-461C-AB59-E82BA39134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09392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79"/>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40"/>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548"/>
            <a:ext cx="590550" cy="304271"/>
          </a:xfrm>
          <a:prstGeom prst="rect">
            <a:avLst/>
          </a:prstGeom>
        </p:spPr>
        <p:txBody>
          <a:bodyPr anchor="ctr"/>
          <a:lstStyle>
            <a:lvl1pPr>
              <a:defRPr sz="1400"/>
            </a:lvl1pPr>
          </a:lstStyle>
          <a:p>
            <a:pPr algn="r" fontAlgn="auto">
              <a:spcBef>
                <a:spcPts val="0"/>
              </a:spcBef>
              <a:spcAft>
                <a:spcPts val="0"/>
              </a:spcAft>
              <a:defRPr/>
            </a:pPr>
            <a:fld id="{43F9F7B2-E3F5-440F-85FC-903C58E82A91}" type="slidenum">
              <a:rPr lang="en-US" smtClean="0">
                <a:solidFill>
                  <a:prstClr val="black">
                    <a:tint val="75000"/>
                  </a:prstClr>
                </a:solidFill>
                <a:latin typeface="Calibri"/>
              </a:rPr>
              <a:pPr algn="r" fontAlgn="auto">
                <a:spcBef>
                  <a:spcPts val="0"/>
                </a:spcBef>
                <a:spcAft>
                  <a:spcPts val="0"/>
                </a:spcAft>
                <a:defRPr/>
              </a:pPr>
              <a:t>‹#›</a:t>
            </a:fld>
            <a:endParaRPr lang="en-US" dirty="0">
              <a:solidFill>
                <a:prstClr val="black">
                  <a:tint val="75000"/>
                </a:prstClr>
              </a:solidFill>
              <a:latin typeface="Calibri"/>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993459BE-41ED-443B-87B3-8FC5B51494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76964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CEA099-4108-4BF2-8E21-0EBEEB90FF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19685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5B05EF2-01E7-46F2-A11A-7FA0C2EAFA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96985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96AE95-D783-42A1-AB06-459DE8A316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026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985512"/>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04"/>
            <a:ext cx="590550" cy="304271"/>
          </a:xfrm>
        </p:spPr>
        <p:txBody>
          <a:bodyPr/>
          <a:lstStyle>
            <a:lvl1pPr>
              <a:defRPr sz="1400"/>
            </a:lvl1pPr>
          </a:lstStyle>
          <a:p>
            <a:pPr>
              <a:defRPr/>
            </a:pPr>
            <a:fld id="{EFA5C738-5C7C-4766-93CE-09796E81015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06190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1A5127-0413-44DE-A7FD-CE53C04F81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02011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FF1FEB-9AF1-42CB-A032-D98868EE03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51883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26A96D-E0EF-4276-8768-27122796BA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49875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0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7ACDA-FF0A-4032-8316-A9D0C66522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36741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494EFB8-8FD3-45E3-8DAE-E2CF51817B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924679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321594" y="95602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52519" y="95602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038946"/>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9AA35A78-4FAA-45B2-BEC5-68EFCC0BF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10420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EFE63-675C-4AFE-9322-4634F34BB98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281022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0F0B17-D9EE-4D49-A5CC-C9BB3FDE85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725385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7761D9-E895-4BCB-AE0B-CD65F01D9F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27994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9" name="Slide Number Placeholder 5"/>
          <p:cNvSpPr txBox="1">
            <a:spLocks/>
          </p:cNvSpPr>
          <p:nvPr userDrawn="1"/>
        </p:nvSpPr>
        <p:spPr>
          <a:xfrm>
            <a:off x="6678613" y="5253447"/>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707"/>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1477091120"/>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C371704-33A4-487B-9773-3D1CE8A01F9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0717243"/>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A6F7FA-B614-45DC-AC8C-18249127CC9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996948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D8E8450-8A54-4962-ADBE-354D0AADA3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7897080"/>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9C654-3D45-40AD-997F-1B6ED477BF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826350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4F14B4-8116-4412-95B8-0A043C1301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130112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23CBF8-BF89-4D86-8A2A-29EF6780492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44082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B9D8C-FC06-4551-8144-39F96CCB2A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239788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Calibri" pitchFamily="34" charset="0"/>
            </a:endParaRPr>
          </a:p>
        </p:txBody>
      </p:sp>
      <p:sp>
        <p:nvSpPr>
          <p:cNvPr id="6" name="Freeform 9"/>
          <p:cNvSpPr>
            <a:spLocks/>
          </p:cNvSpPr>
          <p:nvPr/>
        </p:nvSpPr>
        <p:spPr bwMode="auto">
          <a:xfrm rot="5400000">
            <a:off x="1321594" y="956018"/>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9" name="Freeform 12"/>
          <p:cNvSpPr>
            <a:spLocks/>
          </p:cNvSpPr>
          <p:nvPr/>
        </p:nvSpPr>
        <p:spPr bwMode="auto">
          <a:xfrm rot="16200000" flipH="1">
            <a:off x="7452519" y="956018"/>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16" name="Freeform 19"/>
          <p:cNvSpPr>
            <a:spLocks/>
          </p:cNvSpPr>
          <p:nvPr/>
        </p:nvSpPr>
        <p:spPr bwMode="auto">
          <a:xfrm>
            <a:off x="1346200" y="4038943"/>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D6DE7DDF-BEF7-40BE-9927-715886250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9587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309129-9FB8-4AB0-B4C0-810F79BAE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8954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6F0823-D12F-4A2F-8AEA-148789E1E6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17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07"/>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4419750"/>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D6DC2B-CA72-4C75-AAF3-93695ACB8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5623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4319A1-5AB7-41B5-9540-F82B22C5DD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3055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0C572-320D-4553-9ACF-9E217D96C2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001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1B4B80-C776-46B3-A270-25A26A277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3944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F72C5-7EF3-46C0-8B34-11408BF7D9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1117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68DDDA-6E53-4D16-8CBA-74569082F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2041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460907-D50A-4A32-8941-DDAF5490C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5242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E7295D-D83A-46F4-B5A1-F722231D6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5376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5"/>
          <p:cNvSpPr>
            <a:spLocks/>
          </p:cNvSpPr>
          <p:nvPr/>
        </p:nvSpPr>
        <p:spPr bwMode="auto">
          <a:xfrm rot="5400000">
            <a:off x="1321594" y="95600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8"/>
          <p:cNvSpPr>
            <a:spLocks/>
          </p:cNvSpPr>
          <p:nvPr/>
        </p:nvSpPr>
        <p:spPr bwMode="auto">
          <a:xfrm rot="16200000" flipH="1">
            <a:off x="7452519" y="95600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5"/>
          <p:cNvSpPr>
            <a:spLocks/>
          </p:cNvSpPr>
          <p:nvPr/>
        </p:nvSpPr>
        <p:spPr bwMode="auto">
          <a:xfrm>
            <a:off x="1346200" y="4038928"/>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92CF97E0-0492-4D18-9F63-6FF2D9BF1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017107"/>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C1422-A3C6-46B7-8EF8-241CC246652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351666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4054440"/>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CD118C-4EA8-4D23-9AB1-AC3B7068FD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392662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36844C-2D55-4670-AA8A-BA4CC09028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088505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51D3B8-22D7-4446-87F3-CF86DF944A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947299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00C7BE-6087-4ADE-9393-0AC532D206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743040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9FBAC3-07A2-48EC-95C5-9B6B90412B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081495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82B2F1-5B18-455A-9D40-D9A8D3A317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315541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5F12C9-5F44-4D38-8E67-7492C6AB62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725862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3D4F18-04AE-431B-B959-A9EB54EBAA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0596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66B45-6D83-40A3-8A4D-38B7C4B533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136632"/>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C0E3A49-96BE-46E0-A7A5-A34DB302F578}" type="datetimeFigureOut">
              <a:rPr lang="en-US">
                <a:solidFill>
                  <a:prstClr val="black">
                    <a:tint val="75000"/>
                  </a:prstClr>
                </a:solidFill>
              </a:rPr>
              <a:pPr>
                <a:def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46C945-2513-4BD7-8089-9F6DCCF2D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833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79"/>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40"/>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Slide Number Placeholder 5"/>
          <p:cNvSpPr txBox="1">
            <a:spLocks/>
          </p:cNvSpPr>
          <p:nvPr userDrawn="1"/>
        </p:nvSpPr>
        <p:spPr>
          <a:xfrm>
            <a:off x="7823200" y="5282548"/>
            <a:ext cx="590550" cy="304271"/>
          </a:xfrm>
          <a:prstGeom prst="rect">
            <a:avLst/>
          </a:prstGeom>
        </p:spPr>
        <p:txBody>
          <a:bodyPr anchor="ctr"/>
          <a:lstStyle>
            <a:lvl1pPr>
              <a:defRPr sz="1400"/>
            </a:lvl1pPr>
          </a:lstStyle>
          <a:p>
            <a:pPr algn="r" fontAlgn="auto">
              <a:spcBef>
                <a:spcPts val="0"/>
              </a:spcBef>
              <a:spcAft>
                <a:spcPts val="0"/>
              </a:spcAft>
              <a:defRPr/>
            </a:pPr>
            <a:fld id="{43F9F7B2-E3F5-440F-85FC-903C58E82A91}" type="slidenum">
              <a:rPr lang="en-US" smtClean="0">
                <a:solidFill>
                  <a:schemeClr val="tx1">
                    <a:tint val="75000"/>
                  </a:schemeClr>
                </a:solidFill>
                <a:latin typeface="+mn-lt"/>
                <a:cs typeface="+mn-cs"/>
              </a:rPr>
              <a:pPr algn="r" fontAlgn="auto">
                <a:spcBef>
                  <a:spcPts val="0"/>
                </a:spcBef>
                <a:spcAft>
                  <a:spcPts val="0"/>
                </a:spcAft>
                <a:defRPr/>
              </a:pPr>
              <a:t>‹#›</a:t>
            </a:fld>
            <a:endParaRPr lang="en-US" dirty="0">
              <a:solidFill>
                <a:schemeClr val="tx1">
                  <a:tint val="75000"/>
                </a:schemeClr>
              </a:solidFill>
              <a:latin typeface="+mn-lt"/>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993459BE-41ED-443B-87B3-8FC5B51494D9}" type="slidenum">
              <a:rPr lang="en-US"/>
              <a:pPr>
                <a:defRPr/>
              </a:pPr>
              <a:t>‹#›</a:t>
            </a:fld>
            <a:endParaRPr lang="en-US"/>
          </a:p>
        </p:txBody>
      </p:sp>
    </p:spTree>
    <p:extLst>
      <p:ext uri="{BB962C8B-B14F-4D97-AF65-F5344CB8AC3E}">
        <p14:creationId xmlns:p14="http://schemas.microsoft.com/office/powerpoint/2010/main" val="1919144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83114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341B14-1EC7-4A4C-A459-CBAE7BE738A5}" type="datetimeFigureOut">
              <a:rPr lang="en-US">
                <a:solidFill>
                  <a:prstClr val="black">
                    <a:tint val="75000"/>
                  </a:prstClr>
                </a:solidFill>
              </a:rPr>
              <a:pPr>
                <a:def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CE1AEA-E774-429D-9E31-4D8B09331A3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31104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96107A-5DAF-45DF-9B9F-9CE22CE2C5A9}" type="datetimeFigureOut">
              <a:rPr lang="en-US">
                <a:solidFill>
                  <a:prstClr val="black">
                    <a:tint val="75000"/>
                  </a:prstClr>
                </a:solidFill>
              </a:rPr>
              <a:pPr>
                <a:def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013636-5291-4648-BC9A-1C515767C0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12700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290AB89-56B3-4B26-8F5A-755A22848104}" type="datetimeFigureOut">
              <a:rPr lang="en-US">
                <a:solidFill>
                  <a:prstClr val="black">
                    <a:tint val="75000"/>
                  </a:prstClr>
                </a:solidFill>
              </a:rPr>
              <a:pPr>
                <a:defRPr/>
              </a:pPr>
              <a:t>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A9A62C-EE82-4190-9F3D-1DEDC7702E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11287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ED3CFF1-CBE0-489C-8D77-60E6986198DA}" type="datetimeFigureOut">
              <a:rPr lang="en-US">
                <a:solidFill>
                  <a:prstClr val="black">
                    <a:tint val="75000"/>
                  </a:prstClr>
                </a:solidFill>
              </a:rPr>
              <a:pPr>
                <a:defRPr/>
              </a:pPr>
              <a:t>2/8/2015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91720DD-7DF1-47A1-8510-5DF8052A5C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88830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253983F-597D-4814-8D8D-871C0CDA5BC5}" type="datetimeFigureOut">
              <a:rPr lang="en-US">
                <a:solidFill>
                  <a:prstClr val="black">
                    <a:tint val="75000"/>
                  </a:prstClr>
                </a:solidFill>
              </a:rPr>
              <a:pPr>
                <a:defRPr/>
              </a:pPr>
              <a:t>2/8/2015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0800F26-1F7F-4EC2-B24B-E3E0BD299C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64567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3DBB71-CC52-473E-AAE0-0D7C425CB2F7}" type="datetimeFigureOut">
              <a:rPr lang="en-US">
                <a:solidFill>
                  <a:prstClr val="black">
                    <a:tint val="75000"/>
                  </a:prstClr>
                </a:solidFill>
              </a:rPr>
              <a:pPr>
                <a:defRPr/>
              </a:pPr>
              <a:t>2/8/2015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9440950-755D-41EC-8047-F810296F6C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7266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BE6FA3-46B5-4BB8-A7CB-5939641395AE}" type="datetimeFigureOut">
              <a:rPr lang="en-US">
                <a:solidFill>
                  <a:prstClr val="black">
                    <a:tint val="75000"/>
                  </a:prstClr>
                </a:solidFill>
              </a:rPr>
              <a:pPr>
                <a:defRPr/>
              </a:pPr>
              <a:t>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DAB03B-7EA9-4855-9ED8-B7A051106C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39456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8F2A2C-8173-4B6D-9F8C-182BB2D20984}" type="datetimeFigureOut">
              <a:rPr lang="en-US">
                <a:solidFill>
                  <a:prstClr val="black">
                    <a:tint val="75000"/>
                  </a:prstClr>
                </a:solidFill>
              </a:rPr>
              <a:pPr>
                <a:defRPr/>
              </a:pPr>
              <a:t>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CAA3D97-1783-4E9F-B9DF-1B26F2D014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15415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2E83FD-6C32-496E-A37E-5475073AC1FC}" type="datetimeFigureOut">
              <a:rPr lang="en-US">
                <a:solidFill>
                  <a:prstClr val="black">
                    <a:tint val="75000"/>
                  </a:prstClr>
                </a:solidFill>
              </a:rPr>
              <a:pPr>
                <a:def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62D176-9259-4E1B-8D11-C0CD5FF3E5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93055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1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1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9AA3FE-EA2C-4AB2-A15B-8334CE806DC8}" type="datetimeFigureOut">
              <a:rPr lang="en-US">
                <a:solidFill>
                  <a:prstClr val="black">
                    <a:tint val="75000"/>
                  </a:prstClr>
                </a:solidFill>
              </a:rPr>
              <a:pPr>
                <a:def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D48E23-318A-4C7B-A97B-A6E8DD21A7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8502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58899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91"/>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0085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2640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5282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5860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4690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3003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1647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3453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57499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3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0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65547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01"/>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8901"/>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6003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0232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9555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2685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2277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8563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7122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6954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95345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50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321594" y="95608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52519" y="95608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03900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1A10891D-2EC0-4890-83F3-AEDEBF3C30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608403"/>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0270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A2D27-2B12-44A0-888B-994543E8E29B}" type="datetimeFigureOut">
              <a:rPr lang="en-US" smtClean="0">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28B192-21E3-4766-89EE-5A1FA5044E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5469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0"/>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6762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9440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8367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9468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7320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7424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4010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277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D54CE0-6F47-468B-8967-59C39E0CBB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336562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3822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2523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FDACD6-021C-43C4-8F28-CF2395C7E282}" type="datetimeFigureOut">
              <a:rPr lang="en-US">
                <a:solidFill>
                  <a:prstClr val="black">
                    <a:tint val="75000"/>
                  </a:prstClr>
                </a:solidFill>
              </a:rPr>
              <a:pPr/>
              <a:t>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4230C2-6ECD-45ED-A397-209B3FABE4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6897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321594" y="95594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683"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07"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52519" y="95594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289"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858"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32"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01"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03886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5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1"/>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7B7FA938-7725-4FFC-A99A-BDFEDB980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09125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8AD734-60C4-4B8C-9DA7-A6D6990F90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801627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38B69A-D665-46FC-83FC-2D1F7E900D4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745338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7"/>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7"/>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AA23DC-3C5E-4E32-BBE2-64251479C03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319992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90BAC0-E834-44C1-86E0-3F26D6532DD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413067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D6CB1A-6FEF-46D1-B414-34E831AD17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913051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5F6D942-3068-42EC-A4BD-0A6754D084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166903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6DEF71-7AC4-49D3-998D-9070FFB446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9674786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A20577-418B-4F78-B887-D7E3B686B0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4148217"/>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1F929F-8B76-4792-AAF3-0F2DA98508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892334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096E43-4ED6-43C2-8828-B8F53A37376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605867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FDF8D-17BC-4776-8192-07AA8C3EB7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40819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A51B4B-E551-4780-B1F3-978E10FD04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16782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BAD120-C9BD-4ADA-AE2E-C3A78CD774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93110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A20F16-7B5C-4695-8C91-DF71AE1D03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205305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214487-74D2-4553-8F9D-C10DDE5C2E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8639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CEA099-4108-4BF2-8E21-0EBEEB90FFB5}" type="slidenum">
              <a:rPr lang="en-US"/>
              <a:pPr>
                <a:defRPr/>
              </a:pPr>
              <a:t>‹#›</a:t>
            </a:fld>
            <a:endParaRPr lang="en-US"/>
          </a:p>
        </p:txBody>
      </p:sp>
    </p:spTree>
    <p:extLst>
      <p:ext uri="{BB962C8B-B14F-4D97-AF65-F5344CB8AC3E}">
        <p14:creationId xmlns:p14="http://schemas.microsoft.com/office/powerpoint/2010/main" val="1655835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701C1D-41D1-4228-A74C-9E2C2BA870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883530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E717EB-1303-4D8C-8BF9-A5E8C6406A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115810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013391-1C29-49F3-B392-78140EA7A9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5573631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A7243C-E555-472E-B0C3-796D50E066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802156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EC4A3B-0E07-464E-94BD-BC060B857A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7491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75"/>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36"/>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544"/>
            <a:ext cx="590550" cy="304271"/>
          </a:xfrm>
          <a:prstGeom prst="rect">
            <a:avLst/>
          </a:prstGeom>
        </p:spPr>
        <p:txBody>
          <a:bodyPr anchor="ctr"/>
          <a:lstStyle>
            <a:lvl1pPr>
              <a:defRPr sz="1400"/>
            </a:lvl1pPr>
          </a:lstStyle>
          <a:p>
            <a:pPr algn="r" fontAlgn="auto">
              <a:spcBef>
                <a:spcPts val="0"/>
              </a:spcBef>
              <a:spcAft>
                <a:spcPts val="0"/>
              </a:spcAft>
              <a:defRPr/>
            </a:pPr>
            <a:fld id="{DBCD5C33-E9D7-4621-8E48-17A4DFA2D9AF}"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A60021F1-2134-4006-9DA8-29CB9DB192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0473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E14069-EB79-4635-817B-AB881DFFC6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8899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DA03C1-8FDF-4D93-821B-F9F42C46BB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515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E955648-9A9F-404A-BDE1-14CB690B5A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6785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00"/>
            <a:ext cx="590550" cy="304271"/>
          </a:xfrm>
        </p:spPr>
        <p:txBody>
          <a:bodyPr/>
          <a:lstStyle>
            <a:lvl1pPr>
              <a:defRPr sz="1400"/>
            </a:lvl1pPr>
          </a:lstStyle>
          <a:p>
            <a:pPr>
              <a:defRPr/>
            </a:pPr>
            <a:fld id="{6BE4ECCB-6800-4950-8EDE-ACC9286B139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0755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B05EF2-01E7-46F2-A11A-7FA0C2EAFAEC}" type="slidenum">
              <a:rPr lang="en-US"/>
              <a:pPr>
                <a:defRPr/>
              </a:pPr>
              <a:t>‹#›</a:t>
            </a:fld>
            <a:endParaRPr lang="en-US"/>
          </a:p>
        </p:txBody>
      </p:sp>
    </p:spTree>
    <p:extLst>
      <p:ext uri="{BB962C8B-B14F-4D97-AF65-F5344CB8AC3E}">
        <p14:creationId xmlns:p14="http://schemas.microsoft.com/office/powerpoint/2010/main" val="2906367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346152-D41C-412A-ACA0-639DA2136A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3572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2E221D-DA27-4E1B-B81D-C3A9E83F47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7266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69CA3-AC9E-439C-99B4-406F588991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334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2"/>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02"/>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F33FFC-0AFD-4218-9029-80AC46C0C5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6936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25FE402-D477-45C1-B15A-0A1761021C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129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89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9703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92"/>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70" y="5217592"/>
            <a:ext cx="1925639"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479"/>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5212294"/>
            <a:ext cx="4275139"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5224740"/>
            <a:ext cx="614363"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65"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5212294"/>
            <a:ext cx="704851"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4379" y="5218919"/>
            <a:ext cx="5645151"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26" y="5282948"/>
            <a:ext cx="590551"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3872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57403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649836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04578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E96AE95-D783-42A1-AB06-459DE8A31652}" type="slidenum">
              <a:rPr lang="en-US"/>
              <a:pPr>
                <a:defRPr/>
              </a:pPr>
              <a:t>‹#›</a:t>
            </a:fld>
            <a:endParaRPr lang="en-US"/>
          </a:p>
        </p:txBody>
      </p:sp>
    </p:spTree>
    <p:extLst>
      <p:ext uri="{BB962C8B-B14F-4D97-AF65-F5344CB8AC3E}">
        <p14:creationId xmlns:p14="http://schemas.microsoft.com/office/powerpoint/2010/main" val="2417215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845"/>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26" y="5263105"/>
            <a:ext cx="590551"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317647183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5263105"/>
            <a:ext cx="590551"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127102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345924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8052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6572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38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38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2456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9CF546-661C-461C-AB59-E82BA39134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8419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79"/>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40"/>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548"/>
            <a:ext cx="590550" cy="304271"/>
          </a:xfrm>
          <a:prstGeom prst="rect">
            <a:avLst/>
          </a:prstGeom>
        </p:spPr>
        <p:txBody>
          <a:bodyPr anchor="ctr"/>
          <a:lstStyle>
            <a:lvl1pPr>
              <a:defRPr sz="1400"/>
            </a:lvl1pPr>
          </a:lstStyle>
          <a:p>
            <a:pPr algn="r" fontAlgn="auto">
              <a:spcBef>
                <a:spcPts val="0"/>
              </a:spcBef>
              <a:spcAft>
                <a:spcPts val="0"/>
              </a:spcAft>
              <a:defRPr/>
            </a:pPr>
            <a:fld id="{43F9F7B2-E3F5-440F-85FC-903C58E82A91}" type="slidenum">
              <a:rPr lang="en-US" smtClean="0">
                <a:solidFill>
                  <a:prstClr val="black">
                    <a:tint val="75000"/>
                  </a:prstClr>
                </a:solidFill>
                <a:latin typeface="Calibri"/>
              </a:rPr>
              <a:pPr algn="r" fontAlgn="auto">
                <a:spcBef>
                  <a:spcPts val="0"/>
                </a:spcBef>
                <a:spcAft>
                  <a:spcPts val="0"/>
                </a:spcAft>
                <a:defRPr/>
              </a:pPr>
              <a:t>‹#›</a:t>
            </a:fld>
            <a:endParaRPr lang="en-US" dirty="0">
              <a:solidFill>
                <a:prstClr val="black">
                  <a:tint val="75000"/>
                </a:prstClr>
              </a:solidFill>
              <a:latin typeface="Calibri"/>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993459BE-41ED-443B-87B3-8FC5B51494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3694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CEA099-4108-4BF2-8E21-0EBEEB90FF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4989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5B05EF2-01E7-46F2-A11A-7FA0C2EAFA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001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04"/>
            <a:ext cx="590550" cy="304271"/>
          </a:xfrm>
        </p:spPr>
        <p:txBody>
          <a:bodyPr/>
          <a:lstStyle>
            <a:lvl1pPr>
              <a:defRPr sz="1400"/>
            </a:lvl1pPr>
          </a:lstStyle>
          <a:p>
            <a:pPr>
              <a:defRPr/>
            </a:pPr>
            <a:fld id="{EFA5C738-5C7C-4766-93CE-09796E810159}" type="slidenum">
              <a:rPr lang="en-US"/>
              <a:pPr>
                <a:defRPr/>
              </a:pPr>
              <a:t>‹#›</a:t>
            </a:fld>
            <a:endParaRPr lang="en-US" dirty="0"/>
          </a:p>
        </p:txBody>
      </p:sp>
    </p:spTree>
    <p:extLst>
      <p:ext uri="{BB962C8B-B14F-4D97-AF65-F5344CB8AC3E}">
        <p14:creationId xmlns:p14="http://schemas.microsoft.com/office/powerpoint/2010/main" val="1057483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96AE95-D783-42A1-AB06-459DE8A316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7176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04"/>
            <a:ext cx="590550" cy="304271"/>
          </a:xfrm>
        </p:spPr>
        <p:txBody>
          <a:bodyPr/>
          <a:lstStyle>
            <a:lvl1pPr>
              <a:defRPr sz="1400"/>
            </a:lvl1pPr>
          </a:lstStyle>
          <a:p>
            <a:pPr>
              <a:defRPr/>
            </a:pPr>
            <a:fld id="{EFA5C738-5C7C-4766-93CE-09796E81015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7757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1A5127-0413-44DE-A7FD-CE53C04F81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0147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FF1FEB-9AF1-42CB-A032-D98868EE03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2610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26A96D-E0EF-4276-8768-27122796BA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3402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0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7ACDA-FF0A-4032-8316-A9D0C66522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8292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494EFB8-8FD3-45E3-8DAE-E2CF51817B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8652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9CF546-661C-461C-AB59-E82BA39134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8182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79"/>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40"/>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548"/>
            <a:ext cx="590550" cy="304271"/>
          </a:xfrm>
          <a:prstGeom prst="rect">
            <a:avLst/>
          </a:prstGeom>
        </p:spPr>
        <p:txBody>
          <a:bodyPr anchor="ctr"/>
          <a:lstStyle>
            <a:lvl1pPr>
              <a:defRPr sz="1400"/>
            </a:lvl1pPr>
          </a:lstStyle>
          <a:p>
            <a:pPr algn="r" fontAlgn="auto">
              <a:spcBef>
                <a:spcPts val="0"/>
              </a:spcBef>
              <a:spcAft>
                <a:spcPts val="0"/>
              </a:spcAft>
              <a:defRPr/>
            </a:pPr>
            <a:fld id="{43F9F7B2-E3F5-440F-85FC-903C58E82A91}" type="slidenum">
              <a:rPr lang="en-US" smtClean="0">
                <a:solidFill>
                  <a:prstClr val="black">
                    <a:tint val="75000"/>
                  </a:prstClr>
                </a:solidFill>
                <a:latin typeface="Calibri"/>
              </a:rPr>
              <a:pPr algn="r" fontAlgn="auto">
                <a:spcBef>
                  <a:spcPts val="0"/>
                </a:spcBef>
                <a:spcAft>
                  <a:spcPts val="0"/>
                </a:spcAft>
                <a:defRPr/>
              </a:pPr>
              <a:t>‹#›</a:t>
            </a:fld>
            <a:endParaRPr lang="en-US" dirty="0">
              <a:solidFill>
                <a:prstClr val="black">
                  <a:tint val="75000"/>
                </a:prstClr>
              </a:solidFill>
              <a:latin typeface="Calibri"/>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993459BE-41ED-443B-87B3-8FC5B51494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0217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CEA099-4108-4BF2-8E21-0EBEEB90FF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487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1A5127-0413-44DE-A7FD-CE53C04F8189}" type="slidenum">
              <a:rPr lang="en-US"/>
              <a:pPr>
                <a:defRPr/>
              </a:pPr>
              <a:t>‹#›</a:t>
            </a:fld>
            <a:endParaRPr lang="en-US"/>
          </a:p>
        </p:txBody>
      </p:sp>
    </p:spTree>
    <p:extLst>
      <p:ext uri="{BB962C8B-B14F-4D97-AF65-F5344CB8AC3E}">
        <p14:creationId xmlns:p14="http://schemas.microsoft.com/office/powerpoint/2010/main" val="1132344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5B05EF2-01E7-46F2-A11A-7FA0C2EAFA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3844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96AE95-D783-42A1-AB06-459DE8A316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9250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04"/>
            <a:ext cx="590550" cy="304271"/>
          </a:xfrm>
        </p:spPr>
        <p:txBody>
          <a:bodyPr/>
          <a:lstStyle>
            <a:lvl1pPr>
              <a:defRPr sz="1400"/>
            </a:lvl1pPr>
          </a:lstStyle>
          <a:p>
            <a:pPr>
              <a:defRPr/>
            </a:pPr>
            <a:fld id="{EFA5C738-5C7C-4766-93CE-09796E81015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54292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1A5127-0413-44DE-A7FD-CE53C04F81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3308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FF1FEB-9AF1-42CB-A032-D98868EE03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9314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26A96D-E0EF-4276-8768-27122796BA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15669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0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7ACDA-FF0A-4032-8316-A9D0C66522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01111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494EFB8-8FD3-45E3-8DAE-E2CF51817B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568001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37F2FA7-9496-40CA-847A-DC90C8DBD53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BD3517-DEA6-49E9-8070-1C627AC874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9136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54823D-F736-4E95-B8E3-FFA5CC6BA99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D78655-AA47-45ED-B419-3F79EF7C3C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2640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FF1FEB-9AF1-42CB-A032-D98868EE0306}" type="slidenum">
              <a:rPr lang="en-US"/>
              <a:pPr>
                <a:defRPr/>
              </a:pPr>
              <a:t>‹#›</a:t>
            </a:fld>
            <a:endParaRPr lang="en-US"/>
          </a:p>
        </p:txBody>
      </p:sp>
    </p:spTree>
    <p:extLst>
      <p:ext uri="{BB962C8B-B14F-4D97-AF65-F5344CB8AC3E}">
        <p14:creationId xmlns:p14="http://schemas.microsoft.com/office/powerpoint/2010/main" val="14120016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030781-0606-4BD7-A462-1902B72AFCEB}"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25861E-CF70-4649-98E7-24F09DD543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9937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C306457-7EB1-4001-BD80-16AC13063ABD}"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20E19C-313F-4C3F-A32B-32A6CD0472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30020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BF8AF9D-E95F-432E-9A29-A7ECBDA35A88}" type="datetimeFigureOut">
              <a:rPr lang="en-US">
                <a:solidFill>
                  <a:prstClr val="black">
                    <a:tint val="75000"/>
                  </a:prstClr>
                </a:solidFill>
              </a:rPr>
              <a:pPr>
                <a:defRPr/>
              </a:pPr>
              <a:t>2/7/2015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870B56-BAD4-49C1-8918-F80A982135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06269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F16599-D5E8-4E04-A0E6-AC95A8638ED9}" type="datetimeFigureOut">
              <a:rPr lang="en-US">
                <a:solidFill>
                  <a:prstClr val="black">
                    <a:tint val="75000"/>
                  </a:prstClr>
                </a:solidFill>
              </a:rPr>
              <a:pPr>
                <a:defRPr/>
              </a:pPr>
              <a:t>2/7/2015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8889C96-1230-44E0-AA6E-76A220FDB2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0573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157C5E-A168-41DA-92F1-6CEC960608ED}" type="datetimeFigureOut">
              <a:rPr lang="en-US">
                <a:solidFill>
                  <a:prstClr val="black">
                    <a:tint val="75000"/>
                  </a:prstClr>
                </a:solidFill>
              </a:rPr>
              <a:pPr>
                <a:defRPr/>
              </a:pPr>
              <a:t>2/7/2015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56C6DF-ACB0-43AB-A0CA-B0A7CEABEC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131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50C136-357D-4421-B66B-C2CD8ABDA66F}"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7862BA5-CB9B-4893-BC30-B4CCF1D350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155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D9D6D1-B7A9-4F81-9F7C-772E52AF6F99}" type="datetimeFigureOut">
              <a:rPr lang="en-US">
                <a:solidFill>
                  <a:prstClr val="black">
                    <a:tint val="75000"/>
                  </a:prstClr>
                </a:solidFill>
              </a:rPr>
              <a:pPr>
                <a:defRPr/>
              </a:pPr>
              <a:t>2/7/2015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DCFBB5-D500-4684-9300-2CBB4311F0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2025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97334F-C81C-4D47-AF52-EA413DB40DF7}"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44D32D-F2B6-4C50-870E-C43CC466F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7437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F31993-08EE-4FFA-9EFA-1399B1BA4333}"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E55B6E-4221-41DF-9ED0-8082769FFF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33916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5"/>
          <p:cNvSpPr>
            <a:spLocks/>
          </p:cNvSpPr>
          <p:nvPr/>
        </p:nvSpPr>
        <p:spPr bwMode="auto">
          <a:xfrm rot="5400000">
            <a:off x="1321594" y="95607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8"/>
          <p:cNvSpPr>
            <a:spLocks/>
          </p:cNvSpPr>
          <p:nvPr/>
        </p:nvSpPr>
        <p:spPr bwMode="auto">
          <a:xfrm rot="16200000" flipH="1">
            <a:off x="7452519" y="95607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5"/>
          <p:cNvSpPr>
            <a:spLocks/>
          </p:cNvSpPr>
          <p:nvPr/>
        </p:nvSpPr>
        <p:spPr bwMode="auto">
          <a:xfrm>
            <a:off x="1346200" y="403899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92CF97E0-0492-4D18-9F63-6FF2D9BF1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3684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26A96D-E0EF-4276-8768-27122796BA73}" type="slidenum">
              <a:rPr lang="en-US"/>
              <a:pPr>
                <a:defRPr/>
              </a:pPr>
              <a:t>‹#›</a:t>
            </a:fld>
            <a:endParaRPr lang="en-US"/>
          </a:p>
        </p:txBody>
      </p:sp>
    </p:spTree>
    <p:extLst>
      <p:ext uri="{BB962C8B-B14F-4D97-AF65-F5344CB8AC3E}">
        <p14:creationId xmlns:p14="http://schemas.microsoft.com/office/powerpoint/2010/main" val="2689485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C1422-A3C6-46B7-8EF8-241CC246652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148691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CD118C-4EA8-4D23-9AB1-AC3B7068FD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071094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36844C-2D55-4670-AA8A-BA4CC09028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992242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51D3B8-22D7-4446-87F3-CF86DF944A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993744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00C7BE-6087-4ADE-9393-0AC532D206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118181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9FBAC3-07A2-48EC-95C5-9B6B90412B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722037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82B2F1-5B18-455A-9D40-D9A8D3A317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978660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5F12C9-5F44-4D38-8E67-7492C6AB62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459600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3D4F18-04AE-431B-B959-A9EB54EBAA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896331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66B45-6D83-40A3-8A4D-38B7C4B533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54896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100"/>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529710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5297100"/>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813CDAF-8007-473B-B5F7-756020F155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43" r:id="rId2"/>
    <p:sldLayoutId id="2147483835" r:id="rId3"/>
    <p:sldLayoutId id="2147483836" r:id="rId4"/>
    <p:sldLayoutId id="2147483837" r:id="rId5"/>
    <p:sldLayoutId id="2147483844" r:id="rId6"/>
    <p:sldLayoutId id="2147483838" r:id="rId7"/>
    <p:sldLayoutId id="2147483839" r:id="rId8"/>
    <p:sldLayoutId id="2147483840" r:id="rId9"/>
    <p:sldLayoutId id="2147483841" r:id="rId10"/>
    <p:sldLayoutId id="214748384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082"/>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B0F1FC3-AB7F-47DD-B691-3D7966BD82E0}"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82"/>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82"/>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32F3D5F-2F07-40D4-9F94-D56BD46FA9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811643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074"/>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D918E17-7D46-46A6-BFC2-7A18DCC15DE3}"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74"/>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74"/>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DF81E0F-39FD-48CD-B250-C6BDB6ADC9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8454548"/>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6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E5E96DC-E45B-447F-8823-FCCE3300D2B9}" type="datetimeFigureOut">
              <a:rPr lang="en-US" smtClean="0">
                <a:solidFill>
                  <a:prstClr val="black">
                    <a:tint val="75000"/>
                  </a:prstClr>
                </a:solidFill>
                <a:latin typeface="Calibri"/>
              </a:rPr>
              <a:pPr fontAlgn="auto">
                <a:spcBef>
                  <a:spcPts val="0"/>
                </a:spcBef>
                <a:spcAft>
                  <a:spcPts val="0"/>
                </a:spcAft>
              </a:pPr>
              <a:t>2/7/2015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706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06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D174986-0554-4F1D-A2E2-1CFE913EE79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000132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054"/>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B0F1FC3-AB7F-47DD-B691-3D7966BD82E0}"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54"/>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54"/>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32F3D5F-2F07-40D4-9F94-D56BD46FA9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8106038"/>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042"/>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D918E17-7D46-46A6-BFC2-7A18DCC15DE3}"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42"/>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42"/>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DF81E0F-39FD-48CD-B250-C6BDB6ADC9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90841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100"/>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10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00"/>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813CDAF-8007-473B-B5F7-756020F155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7012332"/>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38CC8210-A847-4943-AF8E-7027EAF2F5AC}"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501978924"/>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dirty="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dirty="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1C7F4D7B-ADDF-4355-AC32-FAA00326FBA2}" type="slidenum">
              <a:rPr lang="en-US" smtClean="0">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19167947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D1EFD032-2103-4E90-8DCF-342BAF83984A}"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2611449390"/>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009"/>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6416DD5-2BB0-4491-808E-402E8166F468}" type="datetimeFigureOut">
              <a:rPr lang="en-US">
                <a:solidFill>
                  <a:prstClr val="black">
                    <a:tint val="75000"/>
                  </a:prstClr>
                </a:solidFill>
              </a:rPr>
              <a:pPr>
                <a:defRPr/>
              </a:pPr>
              <a:t>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0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09"/>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4B1013A-84C7-49D7-BBAD-4FE80B5460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0334247"/>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10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529710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529710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153371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699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91ADA50-210C-C24B-94E2-56D439BFBF57}" type="datetimeFigureOut">
              <a:rPr lang="en-US" smtClean="0">
                <a:solidFill>
                  <a:prstClr val="black">
                    <a:tint val="75000"/>
                  </a:prstClr>
                </a:solidFill>
                <a:latin typeface="Calibri"/>
              </a:rPr>
              <a:pPr defTabSz="457200" fontAlgn="auto">
                <a:spcBef>
                  <a:spcPts val="0"/>
                </a:spcBef>
                <a:spcAft>
                  <a:spcPts val="0"/>
                </a:spcAft>
              </a:pPr>
              <a:t>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699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699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41B1A18-1464-6843-AE48-98CA8FC3D48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441199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8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6AA2D27-2B12-44A0-888B-994543E8E29B}" type="datetimeFigureOut">
              <a:rPr lang="en-US" smtClean="0">
                <a:solidFill>
                  <a:prstClr val="black">
                    <a:tint val="75000"/>
                  </a:prstClr>
                </a:solidFill>
                <a:latin typeface="Calibri"/>
              </a:rPr>
              <a:pPr fontAlgn="auto">
                <a:spcBef>
                  <a:spcPts val="0"/>
                </a:spcBef>
                <a:spcAft>
                  <a:spcPts val="0"/>
                </a:spcAft>
              </a:pPr>
              <a:t>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698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698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328B192-21E3-4766-89EE-5A1FA5044E7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682802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4"/>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1FDACD6-021C-43C4-8F28-CF2395C7E282}" type="datetimeFigureOut">
              <a:rPr lang="en-US" smtClean="0">
                <a:solidFill>
                  <a:prstClr val="black">
                    <a:tint val="75000"/>
                  </a:prstClr>
                </a:solidFill>
                <a:latin typeface="Calibri"/>
              </a:rPr>
              <a:pPr fontAlgn="auto">
                <a:spcBef>
                  <a:spcPts val="0"/>
                </a:spcBef>
                <a:spcAft>
                  <a:spcPts val="0"/>
                </a:spcAft>
              </a:pPr>
              <a:t>2/8/2015</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5296964"/>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6964"/>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54230C2-6ECD-45ED-A397-209B3FABE485}" type="slidenum">
              <a:rPr lang="en-US" smtClean="0">
                <a:solidFill>
                  <a:prstClr val="black">
                    <a:tint val="75000"/>
                  </a:prstClr>
                </a:solidFill>
                <a:latin typeface="Calibri"/>
              </a:rPr>
              <a:pPr fontAlgn="auto">
                <a:spcBef>
                  <a:spcPts val="0"/>
                </a:spcBef>
                <a:spcAft>
                  <a:spcPts val="0"/>
                </a:spcAft>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4142491455"/>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7"/>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F829F38A-6A0F-4150-8FDA-13447291B02B}"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3284364139"/>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74C82960-8441-4168-9B2C-2637273201EA}"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14644938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96"/>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096"/>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96"/>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A3AE318-7615-45B8-86B9-9ECCB22B40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3152833"/>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500"/>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50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500"/>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9058139"/>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100"/>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10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00"/>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813CDAF-8007-473B-B5F7-756020F155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123588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100"/>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10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00"/>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813CDAF-8007-473B-B5F7-756020F155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350347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090"/>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B0F1FC3-AB7F-47DD-B691-3D7966BD82E0}" type="datetimeFigureOut">
              <a:rPr lang="en-US">
                <a:solidFill>
                  <a:prstClr val="black">
                    <a:tint val="75000"/>
                  </a:prstClr>
                </a:solidFill>
              </a:rPr>
              <a:pPr>
                <a:def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9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90"/>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32F3D5F-2F07-40D4-9F94-D56BD46FA9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942440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D1EFD032-2103-4E90-8DCF-342BAF83984A}"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226331783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4.xml"/><Relationship Id="rId1" Type="http://schemas.openxmlformats.org/officeDocument/2006/relationships/tags" Target="../tags/tag44.xml"/><Relationship Id="rId4" Type="http://schemas.openxmlformats.org/officeDocument/2006/relationships/image" Target="../media/image95.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4.xml"/><Relationship Id="rId1" Type="http://schemas.openxmlformats.org/officeDocument/2006/relationships/tags" Target="../tags/tag45.xml"/><Relationship Id="rId4" Type="http://schemas.openxmlformats.org/officeDocument/2006/relationships/image" Target="../media/image96.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4.xml"/><Relationship Id="rId1" Type="http://schemas.openxmlformats.org/officeDocument/2006/relationships/tags" Target="../tags/tag46.xml"/><Relationship Id="rId4" Type="http://schemas.openxmlformats.org/officeDocument/2006/relationships/image" Target="../media/image97.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4.xml"/><Relationship Id="rId1" Type="http://schemas.openxmlformats.org/officeDocument/2006/relationships/tags" Target="../tags/tag47.xml"/><Relationship Id="rId4" Type="http://schemas.openxmlformats.org/officeDocument/2006/relationships/image" Target="../media/image98.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4.xml"/><Relationship Id="rId1" Type="http://schemas.openxmlformats.org/officeDocument/2006/relationships/tags" Target="../tags/tag48.xml"/><Relationship Id="rId4" Type="http://schemas.openxmlformats.org/officeDocument/2006/relationships/image" Target="../media/image99.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bibleatlas.org/full/valley_of_eshcol.htm" TargetMode="External"/><Relationship Id="rId1" Type="http://schemas.openxmlformats.org/officeDocument/2006/relationships/slideLayout" Target="../slideLayouts/slideLayout39.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95.xml"/><Relationship Id="rId5" Type="http://schemas.openxmlformats.org/officeDocument/2006/relationships/image" Target="../media/image24.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bible.ca/archeology/bible-archeology-exodus-kadesh-barnea-fortresses-ein-haseva.htm"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6.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83.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7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8.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3.xml"/><Relationship Id="rId1" Type="http://schemas.openxmlformats.org/officeDocument/2006/relationships/tags" Target="../tags/tag10.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1.xml"/><Relationship Id="rId1" Type="http://schemas.openxmlformats.org/officeDocument/2006/relationships/tags" Target="../tags/tag13.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1.xml"/><Relationship Id="rId1" Type="http://schemas.openxmlformats.org/officeDocument/2006/relationships/tags" Target="../tags/tag14.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1.xml"/><Relationship Id="rId1" Type="http://schemas.openxmlformats.org/officeDocument/2006/relationships/tags" Target="../tags/tag15.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16.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17.xml"/><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4.xml"/><Relationship Id="rId1" Type="http://schemas.openxmlformats.org/officeDocument/2006/relationships/tags" Target="../tags/tag18.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19.xml"/><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10.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22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10.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0.xml"/><Relationship Id="rId1" Type="http://schemas.openxmlformats.org/officeDocument/2006/relationships/slideLayout" Target="../slideLayouts/slideLayout238.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11.xml"/><Relationship Id="rId1" Type="http://schemas.openxmlformats.org/officeDocument/2006/relationships/tags" Target="../tags/tag21.xml"/><Relationship Id="rId5" Type="http://schemas.openxmlformats.org/officeDocument/2006/relationships/image" Target="../media/image24.jpe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48.xml"/><Relationship Id="rId1" Type="http://schemas.openxmlformats.org/officeDocument/2006/relationships/tags" Target="../tags/tag22.xml"/><Relationship Id="rId5" Type="http://schemas.openxmlformats.org/officeDocument/2006/relationships/image" Target="../media/image24.jpeg"/><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23.xml"/><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27.xml"/><Relationship Id="rId4" Type="http://schemas.openxmlformats.org/officeDocument/2006/relationships/image" Target="../media/image77.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28.xml"/><Relationship Id="rId4" Type="http://schemas.openxmlformats.org/officeDocument/2006/relationships/image" Target="../media/image78.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tags" Target="../tags/tag29.xml"/><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30.xml"/><Relationship Id="rId4" Type="http://schemas.openxmlformats.org/officeDocument/2006/relationships/image" Target="../media/image80.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31.xml"/><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tags" Target="../tags/tag32.xml"/><Relationship Id="rId4" Type="http://schemas.openxmlformats.org/officeDocument/2006/relationships/image" Target="../media/image8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4.xml"/><Relationship Id="rId1" Type="http://schemas.openxmlformats.org/officeDocument/2006/relationships/tags" Target="../tags/tag33.xml"/><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4.xml"/><Relationship Id="rId1" Type="http://schemas.openxmlformats.org/officeDocument/2006/relationships/tags" Target="../tags/tag34.xml"/><Relationship Id="rId4" Type="http://schemas.openxmlformats.org/officeDocument/2006/relationships/image" Target="../media/image85.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4.xml"/><Relationship Id="rId1" Type="http://schemas.openxmlformats.org/officeDocument/2006/relationships/tags" Target="../tags/tag35.xml"/><Relationship Id="rId4" Type="http://schemas.openxmlformats.org/officeDocument/2006/relationships/image" Target="../media/image8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4.xml"/><Relationship Id="rId1" Type="http://schemas.openxmlformats.org/officeDocument/2006/relationships/tags" Target="../tags/tag36.xml"/><Relationship Id="rId4" Type="http://schemas.openxmlformats.org/officeDocument/2006/relationships/image" Target="../media/image87.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4.xml"/><Relationship Id="rId1" Type="http://schemas.openxmlformats.org/officeDocument/2006/relationships/tags" Target="../tags/tag37.xml"/><Relationship Id="rId4" Type="http://schemas.openxmlformats.org/officeDocument/2006/relationships/image" Target="../media/image88.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4.xml"/><Relationship Id="rId1" Type="http://schemas.openxmlformats.org/officeDocument/2006/relationships/tags" Target="../tags/tag38.xml"/><Relationship Id="rId4" Type="http://schemas.openxmlformats.org/officeDocument/2006/relationships/image" Target="../media/image89.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4.xml"/><Relationship Id="rId1" Type="http://schemas.openxmlformats.org/officeDocument/2006/relationships/tags" Target="../tags/tag39.xml"/><Relationship Id="rId4" Type="http://schemas.openxmlformats.org/officeDocument/2006/relationships/image" Target="../media/image90.jpeg"/></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4.xml"/><Relationship Id="rId1" Type="http://schemas.openxmlformats.org/officeDocument/2006/relationships/tags" Target="../tags/tag40.xml"/><Relationship Id="rId4" Type="http://schemas.openxmlformats.org/officeDocument/2006/relationships/image" Target="../media/image91.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4.xml"/><Relationship Id="rId1" Type="http://schemas.openxmlformats.org/officeDocument/2006/relationships/tags" Target="../tags/tag41.xml"/><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4.xml"/><Relationship Id="rId1" Type="http://schemas.openxmlformats.org/officeDocument/2006/relationships/tags" Target="../tags/tag42.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4.xml"/><Relationship Id="rId1" Type="http://schemas.openxmlformats.org/officeDocument/2006/relationships/tags" Target="../tags/tag43.xml"/><Relationship Id="rId4" Type="http://schemas.openxmlformats.org/officeDocument/2006/relationships/image" Target="../media/image94.jpeg"/></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ntag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4"/>
          <p:cNvSpPr txBox="1">
            <a:spLocks noChangeArrowheads="1"/>
          </p:cNvSpPr>
          <p:nvPr/>
        </p:nvSpPr>
        <p:spPr bwMode="auto">
          <a:xfrm>
            <a:off x="838200" y="1291169"/>
            <a:ext cx="7467600"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8000" dirty="0">
                <a:latin typeface="Calibri" pitchFamily="34" charset="0"/>
              </a:rPr>
              <a:t>Book of Joshua</a:t>
            </a:r>
          </a:p>
          <a:p>
            <a:pPr algn="ctr" eaLnBrk="1" hangingPunct="1">
              <a:lnSpc>
                <a:spcPct val="90000"/>
              </a:lnSpc>
            </a:pPr>
            <a:r>
              <a:rPr lang="en-US" altLang="en-US" sz="8000" dirty="0">
                <a:latin typeface="Calibri" pitchFamily="34" charset="0"/>
              </a:rPr>
              <a:t>Lesson </a:t>
            </a:r>
            <a:r>
              <a:rPr lang="en-US" altLang="en-US" sz="8000" dirty="0" smtClean="0">
                <a:latin typeface="Calibri" pitchFamily="34" charset="0"/>
              </a:rPr>
              <a:t>11</a:t>
            </a:r>
            <a:endParaRPr lang="en-US" altLang="en-US" sz="8000" dirty="0">
              <a:latin typeface="Calibri" pitchFamily="34" charset="0"/>
            </a:endParaRPr>
          </a:p>
          <a:p>
            <a:pPr algn="ctr" eaLnBrk="1" hangingPunct="1">
              <a:lnSpc>
                <a:spcPct val="90000"/>
              </a:lnSpc>
            </a:pPr>
            <a:r>
              <a:rPr lang="en-US" altLang="en-US" sz="2400" dirty="0"/>
              <a:t>Special Allotment to Judah </a:t>
            </a:r>
          </a:p>
        </p:txBody>
      </p:sp>
      <p:sp>
        <p:nvSpPr>
          <p:cNvPr id="4" name="Slide Number Placeholder 3"/>
          <p:cNvSpPr>
            <a:spLocks noGrp="1"/>
          </p:cNvSpPr>
          <p:nvPr>
            <p:ph type="sldNum" sz="quarter" idx="10"/>
          </p:nvPr>
        </p:nvSpPr>
        <p:spPr/>
        <p:txBody>
          <a:bodyPr/>
          <a:lstStyle/>
          <a:p>
            <a:pPr>
              <a:defRPr/>
            </a:pPr>
            <a:fld id="{F0F16828-C74B-4B74-93EA-04FC36CEB1F7}" type="slidenum">
              <a:rPr lang="en-US"/>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3"/>
          <p:cNvGrpSpPr>
            <a:grpSpLocks noGrp="1" noUngrp="1" noChangeAspect="1"/>
          </p:cNvGrpSpPr>
          <p:nvPr/>
        </p:nvGrpSpPr>
        <p:grpSpPr bwMode="auto">
          <a:xfrm>
            <a:off x="533400" y="0"/>
            <a:ext cx="8154988" cy="5715000"/>
            <a:chOff x="1309688" y="685800"/>
            <a:chExt cx="6524626" cy="5486400"/>
          </a:xfrm>
        </p:grpSpPr>
        <p:pic>
          <p:nvPicPr>
            <p:cNvPr id="34818" name="Picture 1" descr="Hebron Machpelah, tb112799205 replacement"/>
            <p:cNvPicPr>
              <a:picLocks noRot="1" noChangeAspect="1" noMove="1" noResize="1"/>
            </p:cNvPicPr>
            <p:nvPr isPhoto="1"/>
          </p:nvPicPr>
          <p:blipFill>
            <a:blip r:embed="rId3"/>
            <a:srcRect/>
            <a:stretch>
              <a:fillRect/>
            </a:stretch>
          </p:blipFill>
          <p:spPr bwMode="auto">
            <a:xfrm>
              <a:off x="1309688" y="685800"/>
              <a:ext cx="6524625" cy="5486400"/>
            </a:xfrm>
            <a:prstGeom prst="rect">
              <a:avLst/>
            </a:prstGeom>
            <a:noFill/>
            <a:ln w="9525">
              <a:noFill/>
              <a:miter lim="800000"/>
              <a:headEnd/>
              <a:tailEnd/>
            </a:ln>
          </p:spPr>
        </p:pic>
        <p:sp>
          <p:nvSpPr>
            <p:cNvPr id="3" name="Rectangle 2"/>
            <p:cNvSpPr/>
            <p:nvPr/>
          </p:nvSpPr>
          <p:spPr>
            <a:xfrm>
              <a:off x="1309689" y="5646420"/>
              <a:ext cx="6524625" cy="342900"/>
            </a:xfrm>
            <a:prstGeom prst="rect">
              <a:avLst/>
            </a:prstGeom>
            <a:noFill/>
            <a:ln w="9525">
              <a:noFill/>
              <a:miter lim="800000"/>
              <a:headEnd/>
              <a:tailEnd/>
            </a:ln>
            <a:effectLst/>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Hebron </a:t>
              </a:r>
              <a:r>
                <a:rPr lang="en-US" sz="2200" dirty="0" err="1">
                  <a:solidFill>
                    <a:srgbClr val="FFFFFF"/>
                  </a:solidFill>
                  <a:effectLst>
                    <a:glow rad="76200">
                      <a:srgbClr val="000000">
                        <a:alpha val="60000"/>
                      </a:srgbClr>
                    </a:glow>
                  </a:effectLst>
                  <a:latin typeface="Calibri" pitchFamily="34" charset="0"/>
                  <a:cs typeface="Calibri" pitchFamily="34" charset="0"/>
                </a:rPr>
                <a:t>Machpelah</a:t>
              </a:r>
              <a:endParaRPr lang="en-US" sz="2200" dirty="0">
                <a:solidFill>
                  <a:srgbClr val="FFFFFF"/>
                </a:solidFill>
                <a:effectLst>
                  <a:glow rad="76200">
                    <a:srgbClr val="000000">
                      <a:alpha val="60000"/>
                    </a:srgbClr>
                  </a:glow>
                </a:effectLst>
                <a:latin typeface="Calibri" pitchFamily="34" charset="0"/>
                <a:cs typeface="Calibri" pitchFamily="34" charset="0"/>
              </a:endParaRPr>
            </a:p>
          </p:txBody>
        </p:sp>
      </p:grpSp>
      <p:sp>
        <p:nvSpPr>
          <p:cNvPr id="2" name="Rectangle 1"/>
          <p:cNvSpPr/>
          <p:nvPr/>
        </p:nvSpPr>
        <p:spPr>
          <a:xfrm>
            <a:off x="533424" y="172820"/>
            <a:ext cx="8154987" cy="1754326"/>
          </a:xfrm>
          <a:prstGeom prst="rect">
            <a:avLst/>
          </a:prstGeom>
          <a:solidFill>
            <a:srgbClr val="0070C0"/>
          </a:solidFill>
        </p:spPr>
        <p:txBody>
          <a:bodyPr wrap="square">
            <a:spAutoFit/>
          </a:bodyPr>
          <a:lstStyle/>
          <a:p>
            <a:pPr eaLnBrk="1" hangingPunct="1"/>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King Herod constructed a large edifice atop the traditional </a:t>
            </a:r>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eaLnBrk="1" hangingPunct="1"/>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burial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place of the patriarchs. </a:t>
            </a:r>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eaLnBrk="1" hangingPunct="1"/>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Genesis 49:30-33</a:t>
            </a:r>
          </a:p>
          <a:p>
            <a:pPr eaLnBrk="1" hangingPunct="1"/>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Abraham &amp; Sarah</a:t>
            </a:r>
          </a:p>
          <a:p>
            <a:pPr eaLnBrk="1" hangingPunct="1"/>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Isaac &amp; Rebekah</a:t>
            </a:r>
          </a:p>
          <a:p>
            <a:pPr eaLnBrk="1" hangingPunct="1"/>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Jacob &amp; Leah (Rachel in Bethlehem)</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24850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lstStyle/>
          <a:p>
            <a:r>
              <a:rPr lang="en-US" altLang="en-US" sz="2400" smtClean="0"/>
              <a:t>Jabbok River eastern end</a:t>
            </a:r>
            <a:endParaRPr lang="en-US" altLang="en-US" smtClean="0"/>
          </a:p>
        </p:txBody>
      </p:sp>
      <p:pic>
        <p:nvPicPr>
          <p:cNvPr id="28675" name="Picture 3" descr="Jabbok River eastern end, tb06060321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0" y="5334000"/>
            <a:ext cx="9144000" cy="381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Jabbok River eastern end</a:t>
            </a:r>
          </a:p>
        </p:txBody>
      </p:sp>
    </p:spTree>
    <p:extLst>
      <p:ext uri="{BB962C8B-B14F-4D97-AF65-F5344CB8AC3E}">
        <p14:creationId xmlns:p14="http://schemas.microsoft.com/office/powerpoint/2010/main" val="27210742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r>
              <a:rPr lang="en-US" altLang="en-US" sz="2400" smtClean="0">
                <a:solidFill>
                  <a:schemeClr val="bg1"/>
                </a:solidFill>
              </a:rPr>
              <a:t>Jabbok River view east</a:t>
            </a:r>
            <a:endParaRPr lang="en-US" altLang="en-US" smtClean="0"/>
          </a:p>
        </p:txBody>
      </p:sp>
      <p:pic>
        <p:nvPicPr>
          <p:cNvPr id="29699" name="Picture 3" descr="Jabbok River to ea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9700" name="Text Box 4"/>
          <p:cNvSpPr txBox="1">
            <a:spLocks noChangeArrowheads="1"/>
          </p:cNvSpPr>
          <p:nvPr/>
        </p:nvSpPr>
        <p:spPr bwMode="auto">
          <a:xfrm>
            <a:off x="685800" y="517525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white"/>
                </a:solidFill>
                <a:latin typeface="Arial" pitchFamily="34" charset="0"/>
                <a:cs typeface="Arial" pitchFamily="34" charset="0"/>
              </a:rPr>
              <a:t>Jabbok River view east</a:t>
            </a:r>
          </a:p>
        </p:txBody>
      </p:sp>
    </p:spTree>
    <p:extLst>
      <p:ext uri="{BB962C8B-B14F-4D97-AF65-F5344CB8AC3E}">
        <p14:creationId xmlns:p14="http://schemas.microsoft.com/office/powerpoint/2010/main" val="13590288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Jabbok River looking east with Mahanaim on right, 86-19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478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hidden="1"/>
          <p:cNvSpPr>
            <a:spLocks noGrp="1" noChangeArrowheads="1"/>
          </p:cNvSpPr>
          <p:nvPr>
            <p:ph type="title"/>
          </p:nvPr>
        </p:nvSpPr>
        <p:spPr/>
        <p:txBody>
          <a:bodyPr/>
          <a:lstStyle/>
          <a:p>
            <a:r>
              <a:rPr lang="en-US" altLang="en-US" sz="2400" smtClean="0"/>
              <a:t>Jabbok River looking east with Mahanaim on right</a:t>
            </a:r>
            <a:endParaRPr lang="en-US" altLang="en-US" smtClean="0"/>
          </a:p>
        </p:txBody>
      </p:sp>
      <p:sp>
        <p:nvSpPr>
          <p:cNvPr id="30724" name="Text Box 4"/>
          <p:cNvSpPr txBox="1">
            <a:spLocks noChangeArrowheads="1"/>
          </p:cNvSpPr>
          <p:nvPr/>
        </p:nvSpPr>
        <p:spPr bwMode="auto">
          <a:xfrm>
            <a:off x="685800" y="4922712"/>
            <a:ext cx="7772400" cy="68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Jabbok River looking east with Mahanaim on right</a:t>
            </a:r>
          </a:p>
        </p:txBody>
      </p:sp>
    </p:spTree>
    <p:extLst>
      <p:ext uri="{BB962C8B-B14F-4D97-AF65-F5344CB8AC3E}">
        <p14:creationId xmlns:p14="http://schemas.microsoft.com/office/powerpoint/2010/main" val="37224399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r>
              <a:rPr lang="en-US" altLang="en-US" sz="2400" smtClean="0"/>
              <a:t>Wadi Jabbok from Penuel to east</a:t>
            </a:r>
            <a:endParaRPr lang="en-US" altLang="en-US" smtClean="0"/>
          </a:p>
        </p:txBody>
      </p:sp>
      <p:pic>
        <p:nvPicPr>
          <p:cNvPr id="31747" name="Picture 3" descr="Wadi Jabbok from Penuel to ea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1748" name="Text Box 4"/>
          <p:cNvSpPr txBox="1">
            <a:spLocks noChangeArrowheads="1"/>
          </p:cNvSpPr>
          <p:nvPr/>
        </p:nvSpPr>
        <p:spPr bwMode="auto">
          <a:xfrm>
            <a:off x="2057400" y="5175250"/>
            <a:ext cx="640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Jabbok River from Penuel to east</a:t>
            </a:r>
          </a:p>
        </p:txBody>
      </p:sp>
    </p:spTree>
    <p:extLst>
      <p:ext uri="{BB962C8B-B14F-4D97-AF65-F5344CB8AC3E}">
        <p14:creationId xmlns:p14="http://schemas.microsoft.com/office/powerpoint/2010/main" val="30426474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p:cNvSpPr>
            <a:spLocks noGrp="1" noChangeArrowheads="1"/>
          </p:cNvSpPr>
          <p:nvPr>
            <p:ph type="title"/>
          </p:nvPr>
        </p:nvSpPr>
        <p:spPr/>
        <p:txBody>
          <a:bodyPr/>
          <a:lstStyle/>
          <a:p>
            <a:r>
              <a:rPr lang="en-US" altLang="en-US" sz="2400" smtClean="0"/>
              <a:t>Mahanaim from northwest</a:t>
            </a:r>
            <a:endParaRPr lang="en-US" altLang="en-US" smtClean="0"/>
          </a:p>
        </p:txBody>
      </p:sp>
      <p:pic>
        <p:nvPicPr>
          <p:cNvPr id="32771" name="Picture 3" descr="Mahanaim from south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2772" name="Text Box 4"/>
          <p:cNvSpPr txBox="1">
            <a:spLocks noChangeArrowheads="1"/>
          </p:cNvSpPr>
          <p:nvPr/>
        </p:nvSpPr>
        <p:spPr bwMode="auto">
          <a:xfrm>
            <a:off x="685800" y="517525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Mahanaim from northwest</a:t>
            </a:r>
          </a:p>
        </p:txBody>
      </p:sp>
    </p:spTree>
    <p:extLst>
      <p:ext uri="{BB962C8B-B14F-4D97-AF65-F5344CB8AC3E}">
        <p14:creationId xmlns:p14="http://schemas.microsoft.com/office/powerpoint/2010/main" val="474786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65FA6F-7182-4FB7-9CB9-33809EACAA12}" type="slidenum">
              <a:rPr lang="en-US" smtClean="0">
                <a:solidFill>
                  <a:prstClr val="black">
                    <a:tint val="75000"/>
                  </a:prstClr>
                </a:solidFill>
              </a:rPr>
              <a:pPr>
                <a:defRPr/>
              </a:pPr>
              <a:t>11</a:t>
            </a:fld>
            <a:endParaRPr lang="en-US" dirty="0">
              <a:solidFill>
                <a:prstClr val="black">
                  <a:tint val="75000"/>
                </a:prstClr>
              </a:solidFill>
            </a:endParaRPr>
          </a:p>
        </p:txBody>
      </p:sp>
      <p:pic>
        <p:nvPicPr>
          <p:cNvPr id="9219" name="Picture 2" descr="Map 38 Lands Undefeat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92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5335588" y="182562"/>
            <a:ext cx="3384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dirty="0" smtClean="0">
                <a:solidFill>
                  <a:prstClr val="black"/>
                </a:solidFill>
              </a:rPr>
              <a:t>This </a:t>
            </a:r>
            <a:r>
              <a:rPr lang="en-US" sz="3200" dirty="0">
                <a:solidFill>
                  <a:prstClr val="black"/>
                </a:solidFill>
              </a:rPr>
              <a:t>is the land that yet remain</a:t>
            </a:r>
            <a:endParaRPr lang="en-US" altLang="en-US" sz="3200" dirty="0">
              <a:solidFill>
                <a:prstClr val="black"/>
              </a:solidFill>
            </a:endParaRPr>
          </a:p>
        </p:txBody>
      </p:sp>
      <p:sp>
        <p:nvSpPr>
          <p:cNvPr id="5" name="Freeform 4"/>
          <p:cNvSpPr/>
          <p:nvPr/>
        </p:nvSpPr>
        <p:spPr>
          <a:xfrm>
            <a:off x="1798638" y="3279511"/>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Freeform 5"/>
          <p:cNvSpPr/>
          <p:nvPr/>
        </p:nvSpPr>
        <p:spPr>
          <a:xfrm>
            <a:off x="1120775" y="3499115"/>
            <a:ext cx="973138" cy="769938"/>
          </a:xfrm>
          <a:custGeom>
            <a:avLst/>
            <a:gdLst>
              <a:gd name="connsiteX0" fmla="*/ 482312 w 972015"/>
              <a:gd name="connsiteY0" fmla="*/ 225350 h 923067"/>
              <a:gd name="connsiteX1" fmla="*/ 482312 w 972015"/>
              <a:gd name="connsiteY1" fmla="*/ 225350 h 923067"/>
              <a:gd name="connsiteX2" fmla="*/ 378305 w 972015"/>
              <a:gd name="connsiteY2" fmla="*/ 182013 h 923067"/>
              <a:gd name="connsiteX3" fmla="*/ 330635 w 972015"/>
              <a:gd name="connsiteY3" fmla="*/ 186347 h 923067"/>
              <a:gd name="connsiteX4" fmla="*/ 321967 w 972015"/>
              <a:gd name="connsiteY4" fmla="*/ 177680 h 923067"/>
              <a:gd name="connsiteX5" fmla="*/ 317634 w 972015"/>
              <a:gd name="connsiteY5" fmla="*/ 190681 h 923067"/>
              <a:gd name="connsiteX6" fmla="*/ 304633 w 972015"/>
              <a:gd name="connsiteY6" fmla="*/ 195014 h 923067"/>
              <a:gd name="connsiteX7" fmla="*/ 295965 w 972015"/>
              <a:gd name="connsiteY7" fmla="*/ 208015 h 923067"/>
              <a:gd name="connsiteX8" fmla="*/ 282964 w 972015"/>
              <a:gd name="connsiteY8" fmla="*/ 216683 h 923067"/>
              <a:gd name="connsiteX9" fmla="*/ 248295 w 972015"/>
              <a:gd name="connsiteY9" fmla="*/ 247018 h 923067"/>
              <a:gd name="connsiteX10" fmla="*/ 226627 w 972015"/>
              <a:gd name="connsiteY10" fmla="*/ 273020 h 923067"/>
              <a:gd name="connsiteX11" fmla="*/ 213626 w 972015"/>
              <a:gd name="connsiteY11" fmla="*/ 299022 h 923067"/>
              <a:gd name="connsiteX12" fmla="*/ 204959 w 972015"/>
              <a:gd name="connsiteY12" fmla="*/ 312023 h 923067"/>
              <a:gd name="connsiteX13" fmla="*/ 196291 w 972015"/>
              <a:gd name="connsiteY13" fmla="*/ 320690 h 923067"/>
              <a:gd name="connsiteX14" fmla="*/ 178957 w 972015"/>
              <a:gd name="connsiteY14" fmla="*/ 346692 h 923067"/>
              <a:gd name="connsiteX15" fmla="*/ 157289 w 972015"/>
              <a:gd name="connsiteY15" fmla="*/ 364027 h 923067"/>
              <a:gd name="connsiteX16" fmla="*/ 122619 w 972015"/>
              <a:gd name="connsiteY16" fmla="*/ 394362 h 923067"/>
              <a:gd name="connsiteX17" fmla="*/ 118286 w 972015"/>
              <a:gd name="connsiteY17" fmla="*/ 407363 h 923067"/>
              <a:gd name="connsiteX18" fmla="*/ 100951 w 972015"/>
              <a:gd name="connsiteY18" fmla="*/ 433365 h 923067"/>
              <a:gd name="connsiteX19" fmla="*/ 96617 w 972015"/>
              <a:gd name="connsiteY19" fmla="*/ 446366 h 923067"/>
              <a:gd name="connsiteX20" fmla="*/ 74949 w 972015"/>
              <a:gd name="connsiteY20" fmla="*/ 472368 h 923067"/>
              <a:gd name="connsiteX21" fmla="*/ 66282 w 972015"/>
              <a:gd name="connsiteY21" fmla="*/ 502703 h 923067"/>
              <a:gd name="connsiteX22" fmla="*/ 61948 w 972015"/>
              <a:gd name="connsiteY22" fmla="*/ 515704 h 923067"/>
              <a:gd name="connsiteX23" fmla="*/ 53281 w 972015"/>
              <a:gd name="connsiteY23" fmla="*/ 546040 h 923067"/>
              <a:gd name="connsiteX24" fmla="*/ 40280 w 972015"/>
              <a:gd name="connsiteY24" fmla="*/ 554707 h 923067"/>
              <a:gd name="connsiteX25" fmla="*/ 27279 w 972015"/>
              <a:gd name="connsiteY25" fmla="*/ 585043 h 923067"/>
              <a:gd name="connsiteX26" fmla="*/ 14278 w 972015"/>
              <a:gd name="connsiteY26" fmla="*/ 615378 h 923067"/>
              <a:gd name="connsiteX27" fmla="*/ 1277 w 972015"/>
              <a:gd name="connsiteY27" fmla="*/ 641380 h 923067"/>
              <a:gd name="connsiteX28" fmla="*/ 1277 w 972015"/>
              <a:gd name="connsiteY28" fmla="*/ 741054 h 923067"/>
              <a:gd name="connsiteX29" fmla="*/ 213626 w 972015"/>
              <a:gd name="connsiteY29" fmla="*/ 788724 h 923067"/>
              <a:gd name="connsiteX30" fmla="*/ 330635 w 972015"/>
              <a:gd name="connsiteY30" fmla="*/ 923067 h 923067"/>
              <a:gd name="connsiteX31" fmla="*/ 612322 w 972015"/>
              <a:gd name="connsiteY31" fmla="*/ 888398 h 923067"/>
              <a:gd name="connsiteX32" fmla="*/ 633990 w 972015"/>
              <a:gd name="connsiteY32" fmla="*/ 918734 h 923067"/>
              <a:gd name="connsiteX33" fmla="*/ 729330 w 972015"/>
              <a:gd name="connsiteY33" fmla="*/ 892732 h 923067"/>
              <a:gd name="connsiteX34" fmla="*/ 729330 w 972015"/>
              <a:gd name="connsiteY34" fmla="*/ 780057 h 923067"/>
              <a:gd name="connsiteX35" fmla="*/ 729330 w 972015"/>
              <a:gd name="connsiteY35" fmla="*/ 736721 h 923067"/>
              <a:gd name="connsiteX36" fmla="*/ 672993 w 972015"/>
              <a:gd name="connsiteY36" fmla="*/ 641380 h 923067"/>
              <a:gd name="connsiteX37" fmla="*/ 690327 w 972015"/>
              <a:gd name="connsiteY37" fmla="*/ 567708 h 923067"/>
              <a:gd name="connsiteX38" fmla="*/ 794335 w 972015"/>
              <a:gd name="connsiteY38" fmla="*/ 450700 h 923067"/>
              <a:gd name="connsiteX39" fmla="*/ 894009 w 972015"/>
              <a:gd name="connsiteY39" fmla="*/ 407363 h 923067"/>
              <a:gd name="connsiteX40" fmla="*/ 972015 w 972015"/>
              <a:gd name="connsiteY40" fmla="*/ 299022 h 923067"/>
              <a:gd name="connsiteX41" fmla="*/ 868007 w 972015"/>
              <a:gd name="connsiteY41" fmla="*/ 238351 h 923067"/>
              <a:gd name="connsiteX42" fmla="*/ 820337 w 972015"/>
              <a:gd name="connsiteY42" fmla="*/ 229684 h 923067"/>
              <a:gd name="connsiteX43" fmla="*/ 798669 w 972015"/>
              <a:gd name="connsiteY43" fmla="*/ 247018 h 923067"/>
              <a:gd name="connsiteX44" fmla="*/ 750998 w 972015"/>
              <a:gd name="connsiteY44" fmla="*/ 182013 h 923067"/>
              <a:gd name="connsiteX45" fmla="*/ 672993 w 972015"/>
              <a:gd name="connsiteY45" fmla="*/ 156012 h 923067"/>
              <a:gd name="connsiteX46" fmla="*/ 664326 w 972015"/>
              <a:gd name="connsiteY46" fmla="*/ 138677 h 923067"/>
              <a:gd name="connsiteX47" fmla="*/ 655658 w 972015"/>
              <a:gd name="connsiteY47" fmla="*/ 78006 h 923067"/>
              <a:gd name="connsiteX48" fmla="*/ 629656 w 972015"/>
              <a:gd name="connsiteY48" fmla="*/ 43337 h 923067"/>
              <a:gd name="connsiteX49" fmla="*/ 594987 w 972015"/>
              <a:gd name="connsiteY49" fmla="*/ 0 h 923067"/>
              <a:gd name="connsiteX50" fmla="*/ 482312 w 972015"/>
              <a:gd name="connsiteY50" fmla="*/ 225350 h 9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72015" h="923067">
                <a:moveTo>
                  <a:pt x="482312" y="225350"/>
                </a:moveTo>
                <a:lnTo>
                  <a:pt x="482312" y="225350"/>
                </a:lnTo>
                <a:cubicBezTo>
                  <a:pt x="399966" y="199617"/>
                  <a:pt x="433508" y="216516"/>
                  <a:pt x="378305" y="182013"/>
                </a:cubicBezTo>
                <a:cubicBezTo>
                  <a:pt x="362415" y="183458"/>
                  <a:pt x="346544" y="187571"/>
                  <a:pt x="330635" y="186347"/>
                </a:cubicBezTo>
                <a:cubicBezTo>
                  <a:pt x="326561" y="186034"/>
                  <a:pt x="325843" y="176388"/>
                  <a:pt x="321967" y="177680"/>
                </a:cubicBezTo>
                <a:cubicBezTo>
                  <a:pt x="317633" y="179125"/>
                  <a:pt x="320864" y="187451"/>
                  <a:pt x="317634" y="190681"/>
                </a:cubicBezTo>
                <a:cubicBezTo>
                  <a:pt x="314404" y="193911"/>
                  <a:pt x="308967" y="193570"/>
                  <a:pt x="304633" y="195014"/>
                </a:cubicBezTo>
                <a:cubicBezTo>
                  <a:pt x="301744" y="199348"/>
                  <a:pt x="299648" y="204332"/>
                  <a:pt x="295965" y="208015"/>
                </a:cubicBezTo>
                <a:cubicBezTo>
                  <a:pt x="292282" y="211698"/>
                  <a:pt x="286394" y="212763"/>
                  <a:pt x="282964" y="216683"/>
                </a:cubicBezTo>
                <a:cubicBezTo>
                  <a:pt x="254072" y="249704"/>
                  <a:pt x="280456" y="238979"/>
                  <a:pt x="248295" y="247018"/>
                </a:cubicBezTo>
                <a:cubicBezTo>
                  <a:pt x="226777" y="279297"/>
                  <a:pt x="254433" y="239652"/>
                  <a:pt x="226627" y="273020"/>
                </a:cubicBezTo>
                <a:cubicBezTo>
                  <a:pt x="211105" y="291647"/>
                  <a:pt x="223397" y="279479"/>
                  <a:pt x="213626" y="299022"/>
                </a:cubicBezTo>
                <a:cubicBezTo>
                  <a:pt x="211297" y="303680"/>
                  <a:pt x="208213" y="307956"/>
                  <a:pt x="204959" y="312023"/>
                </a:cubicBezTo>
                <a:cubicBezTo>
                  <a:pt x="202407" y="315214"/>
                  <a:pt x="198743" y="317421"/>
                  <a:pt x="196291" y="320690"/>
                </a:cubicBezTo>
                <a:cubicBezTo>
                  <a:pt x="190041" y="329023"/>
                  <a:pt x="186323" y="339327"/>
                  <a:pt x="178957" y="346692"/>
                </a:cubicBezTo>
                <a:cubicBezTo>
                  <a:pt x="145149" y="380496"/>
                  <a:pt x="201039" y="325745"/>
                  <a:pt x="157289" y="364027"/>
                </a:cubicBezTo>
                <a:cubicBezTo>
                  <a:pt x="116737" y="399511"/>
                  <a:pt x="151870" y="374862"/>
                  <a:pt x="122619" y="394362"/>
                </a:cubicBezTo>
                <a:cubicBezTo>
                  <a:pt x="121175" y="398696"/>
                  <a:pt x="120504" y="403370"/>
                  <a:pt x="118286" y="407363"/>
                </a:cubicBezTo>
                <a:cubicBezTo>
                  <a:pt x="113227" y="416469"/>
                  <a:pt x="104245" y="423483"/>
                  <a:pt x="100951" y="433365"/>
                </a:cubicBezTo>
                <a:cubicBezTo>
                  <a:pt x="99506" y="437699"/>
                  <a:pt x="98883" y="442400"/>
                  <a:pt x="96617" y="446366"/>
                </a:cubicBezTo>
                <a:cubicBezTo>
                  <a:pt x="89747" y="458390"/>
                  <a:pt x="83870" y="463448"/>
                  <a:pt x="74949" y="472368"/>
                </a:cubicBezTo>
                <a:cubicBezTo>
                  <a:pt x="64553" y="503560"/>
                  <a:pt x="77174" y="464586"/>
                  <a:pt x="66282" y="502703"/>
                </a:cubicBezTo>
                <a:cubicBezTo>
                  <a:pt x="65027" y="507095"/>
                  <a:pt x="63203" y="511312"/>
                  <a:pt x="61948" y="515704"/>
                </a:cubicBezTo>
                <a:cubicBezTo>
                  <a:pt x="61601" y="516918"/>
                  <a:pt x="55592" y="543152"/>
                  <a:pt x="53281" y="546040"/>
                </a:cubicBezTo>
                <a:cubicBezTo>
                  <a:pt x="50027" y="550107"/>
                  <a:pt x="44614" y="551818"/>
                  <a:pt x="40280" y="554707"/>
                </a:cubicBezTo>
                <a:cubicBezTo>
                  <a:pt x="30116" y="585197"/>
                  <a:pt x="43344" y="547557"/>
                  <a:pt x="27279" y="585043"/>
                </a:cubicBezTo>
                <a:cubicBezTo>
                  <a:pt x="16862" y="609349"/>
                  <a:pt x="30701" y="586638"/>
                  <a:pt x="14278" y="615378"/>
                </a:cubicBezTo>
                <a:cubicBezTo>
                  <a:pt x="9430" y="623863"/>
                  <a:pt x="1687" y="630733"/>
                  <a:pt x="1277" y="641380"/>
                </a:cubicBezTo>
                <a:cubicBezTo>
                  <a:pt x="0" y="674580"/>
                  <a:pt x="1277" y="707829"/>
                  <a:pt x="1277" y="741054"/>
                </a:cubicBezTo>
                <a:lnTo>
                  <a:pt x="213626" y="788724"/>
                </a:lnTo>
                <a:lnTo>
                  <a:pt x="330635" y="923067"/>
                </a:lnTo>
                <a:lnTo>
                  <a:pt x="612322" y="888398"/>
                </a:lnTo>
                <a:lnTo>
                  <a:pt x="633990" y="918734"/>
                </a:lnTo>
                <a:lnTo>
                  <a:pt x="729330" y="892732"/>
                </a:lnTo>
                <a:lnTo>
                  <a:pt x="729330" y="780057"/>
                </a:lnTo>
                <a:lnTo>
                  <a:pt x="729330" y="736721"/>
                </a:lnTo>
                <a:lnTo>
                  <a:pt x="672993" y="641380"/>
                </a:lnTo>
                <a:lnTo>
                  <a:pt x="690327" y="567708"/>
                </a:lnTo>
                <a:lnTo>
                  <a:pt x="794335" y="450700"/>
                </a:lnTo>
                <a:lnTo>
                  <a:pt x="894009" y="407363"/>
                </a:lnTo>
                <a:lnTo>
                  <a:pt x="972015" y="299022"/>
                </a:lnTo>
                <a:lnTo>
                  <a:pt x="868007" y="238351"/>
                </a:lnTo>
                <a:lnTo>
                  <a:pt x="820337" y="229684"/>
                </a:lnTo>
                <a:lnTo>
                  <a:pt x="798669" y="247018"/>
                </a:lnTo>
                <a:lnTo>
                  <a:pt x="750998" y="182013"/>
                </a:lnTo>
                <a:lnTo>
                  <a:pt x="672993" y="156012"/>
                </a:lnTo>
                <a:lnTo>
                  <a:pt x="664326" y="138677"/>
                </a:lnTo>
                <a:lnTo>
                  <a:pt x="655658" y="78006"/>
                </a:lnTo>
                <a:lnTo>
                  <a:pt x="629656" y="43337"/>
                </a:lnTo>
                <a:lnTo>
                  <a:pt x="594987" y="0"/>
                </a:lnTo>
                <a:lnTo>
                  <a:pt x="482312" y="22535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23" name="TextBox 6"/>
          <p:cNvSpPr txBox="1">
            <a:spLocks noChangeArrowheads="1"/>
          </p:cNvSpPr>
          <p:nvPr/>
        </p:nvSpPr>
        <p:spPr bwMode="auto">
          <a:xfrm>
            <a:off x="235712" y="3237505"/>
            <a:ext cx="1077912"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a:solidFill>
                  <a:prstClr val="white"/>
                </a:solidFill>
              </a:rPr>
              <a:t>Land of the Philistines</a:t>
            </a:r>
          </a:p>
        </p:txBody>
      </p:sp>
      <p:sp>
        <p:nvSpPr>
          <p:cNvPr id="9225" name="TextBox 8"/>
          <p:cNvSpPr txBox="1">
            <a:spLocks noChangeArrowheads="1"/>
          </p:cNvSpPr>
          <p:nvPr/>
        </p:nvSpPr>
        <p:spPr bwMode="auto">
          <a:xfrm>
            <a:off x="3296862" y="1809328"/>
            <a:ext cx="814388"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err="1">
                <a:solidFill>
                  <a:prstClr val="white"/>
                </a:solidFill>
              </a:rPr>
              <a:t>Geshur</a:t>
            </a:r>
            <a:endParaRPr lang="en-US" altLang="en-US" sz="1400" dirty="0">
              <a:solidFill>
                <a:prstClr val="white"/>
              </a:solidFill>
            </a:endParaRPr>
          </a:p>
        </p:txBody>
      </p:sp>
      <p:sp>
        <p:nvSpPr>
          <p:cNvPr id="10" name="Freeform 9"/>
          <p:cNvSpPr/>
          <p:nvPr/>
        </p:nvSpPr>
        <p:spPr>
          <a:xfrm>
            <a:off x="515938" y="4149990"/>
            <a:ext cx="1382712" cy="1248833"/>
          </a:xfrm>
          <a:custGeom>
            <a:avLst/>
            <a:gdLst>
              <a:gd name="connsiteX0" fmla="*/ 0 w 1382434"/>
              <a:gd name="connsiteY0" fmla="*/ 481035 h 1499443"/>
              <a:gd name="connsiteX1" fmla="*/ 333691 w 1382434"/>
              <a:gd name="connsiteY1" fmla="*/ 364027 h 1499443"/>
              <a:gd name="connsiteX2" fmla="*/ 671716 w 1382434"/>
              <a:gd name="connsiteY2" fmla="*/ 91007 h 1499443"/>
              <a:gd name="connsiteX3" fmla="*/ 758389 w 1382434"/>
              <a:gd name="connsiteY3" fmla="*/ 0 h 1499443"/>
              <a:gd name="connsiteX4" fmla="*/ 888398 w 1382434"/>
              <a:gd name="connsiteY4" fmla="*/ 82339 h 1499443"/>
              <a:gd name="connsiteX5" fmla="*/ 983739 w 1382434"/>
              <a:gd name="connsiteY5" fmla="*/ 156011 h 1499443"/>
              <a:gd name="connsiteX6" fmla="*/ 1204755 w 1382434"/>
              <a:gd name="connsiteY6" fmla="*/ 108341 h 1499443"/>
              <a:gd name="connsiteX7" fmla="*/ 1330431 w 1382434"/>
              <a:gd name="connsiteY7" fmla="*/ 182013 h 1499443"/>
              <a:gd name="connsiteX8" fmla="*/ 1347765 w 1382434"/>
              <a:gd name="connsiteY8" fmla="*/ 216682 h 1499443"/>
              <a:gd name="connsiteX9" fmla="*/ 1274093 w 1382434"/>
              <a:gd name="connsiteY9" fmla="*/ 359693 h 1499443"/>
              <a:gd name="connsiteX10" fmla="*/ 1321763 w 1382434"/>
              <a:gd name="connsiteY10" fmla="*/ 533039 h 1499443"/>
              <a:gd name="connsiteX11" fmla="*/ 1382434 w 1382434"/>
              <a:gd name="connsiteY11" fmla="*/ 580709 h 1499443"/>
              <a:gd name="connsiteX12" fmla="*/ 1360766 w 1382434"/>
              <a:gd name="connsiteY12" fmla="*/ 771390 h 1499443"/>
              <a:gd name="connsiteX13" fmla="*/ 1144084 w 1382434"/>
              <a:gd name="connsiteY13" fmla="*/ 1161418 h 1499443"/>
              <a:gd name="connsiteX14" fmla="*/ 780057 w 1382434"/>
              <a:gd name="connsiteY14" fmla="*/ 1434438 h 1499443"/>
              <a:gd name="connsiteX15" fmla="*/ 758389 w 1382434"/>
              <a:gd name="connsiteY15" fmla="*/ 1473441 h 1499443"/>
              <a:gd name="connsiteX16" fmla="*/ 689051 w 1382434"/>
              <a:gd name="connsiteY16" fmla="*/ 1499443 h 1499443"/>
              <a:gd name="connsiteX17" fmla="*/ 429032 w 1382434"/>
              <a:gd name="connsiteY17" fmla="*/ 1139750 h 1499443"/>
              <a:gd name="connsiteX18" fmla="*/ 437699 w 1382434"/>
              <a:gd name="connsiteY18" fmla="*/ 1035742 h 1499443"/>
              <a:gd name="connsiteX19" fmla="*/ 437699 w 1382434"/>
              <a:gd name="connsiteY19" fmla="*/ 970737 h 1499443"/>
              <a:gd name="connsiteX20" fmla="*/ 290355 w 1382434"/>
              <a:gd name="connsiteY20" fmla="*/ 905733 h 1499443"/>
              <a:gd name="connsiteX21" fmla="*/ 121342 w 1382434"/>
              <a:gd name="connsiteY21" fmla="*/ 754055 h 1499443"/>
              <a:gd name="connsiteX22" fmla="*/ 0 w 1382434"/>
              <a:gd name="connsiteY22" fmla="*/ 481035 h 149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2434" h="1499443">
                <a:moveTo>
                  <a:pt x="0" y="481035"/>
                </a:moveTo>
                <a:lnTo>
                  <a:pt x="333691" y="364027"/>
                </a:lnTo>
                <a:lnTo>
                  <a:pt x="671716" y="91007"/>
                </a:lnTo>
                <a:lnTo>
                  <a:pt x="758389" y="0"/>
                </a:lnTo>
                <a:lnTo>
                  <a:pt x="888398" y="82339"/>
                </a:lnTo>
                <a:lnTo>
                  <a:pt x="983739" y="156011"/>
                </a:lnTo>
                <a:lnTo>
                  <a:pt x="1204755" y="108341"/>
                </a:lnTo>
                <a:lnTo>
                  <a:pt x="1330431" y="182013"/>
                </a:lnTo>
                <a:lnTo>
                  <a:pt x="1347765" y="216682"/>
                </a:lnTo>
                <a:lnTo>
                  <a:pt x="1274093" y="359693"/>
                </a:lnTo>
                <a:lnTo>
                  <a:pt x="1321763" y="533039"/>
                </a:lnTo>
                <a:lnTo>
                  <a:pt x="1382434" y="580709"/>
                </a:lnTo>
                <a:lnTo>
                  <a:pt x="1360766" y="771390"/>
                </a:lnTo>
                <a:lnTo>
                  <a:pt x="1144084" y="1161418"/>
                </a:lnTo>
                <a:lnTo>
                  <a:pt x="780057" y="1434438"/>
                </a:lnTo>
                <a:cubicBezTo>
                  <a:pt x="761809" y="1470934"/>
                  <a:pt x="771859" y="1459971"/>
                  <a:pt x="758389" y="1473441"/>
                </a:cubicBezTo>
                <a:lnTo>
                  <a:pt x="689051" y="1499443"/>
                </a:lnTo>
                <a:lnTo>
                  <a:pt x="429032" y="1139750"/>
                </a:lnTo>
                <a:lnTo>
                  <a:pt x="437699" y="1035742"/>
                </a:lnTo>
                <a:lnTo>
                  <a:pt x="437699" y="970737"/>
                </a:lnTo>
                <a:lnTo>
                  <a:pt x="290355" y="905733"/>
                </a:lnTo>
                <a:lnTo>
                  <a:pt x="121342" y="754055"/>
                </a:lnTo>
                <a:lnTo>
                  <a:pt x="0" y="48103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28" name="TextBox 12"/>
          <p:cNvSpPr txBox="1">
            <a:spLocks noChangeArrowheads="1"/>
          </p:cNvSpPr>
          <p:nvPr/>
        </p:nvSpPr>
        <p:spPr bwMode="auto">
          <a:xfrm>
            <a:off x="2833713" y="1035845"/>
            <a:ext cx="575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prstClr val="black"/>
                </a:solidFill>
              </a:rPr>
              <a:t>. </a:t>
            </a:r>
            <a:r>
              <a:rPr lang="en-US" altLang="en-US" sz="600">
                <a:solidFill>
                  <a:prstClr val="black"/>
                </a:solidFill>
              </a:rPr>
              <a:t>Mearah</a:t>
            </a:r>
          </a:p>
        </p:txBody>
      </p:sp>
      <p:sp>
        <p:nvSpPr>
          <p:cNvPr id="9232" name="TextBox 16"/>
          <p:cNvSpPr txBox="1">
            <a:spLocks noChangeArrowheads="1"/>
          </p:cNvSpPr>
          <p:nvPr/>
        </p:nvSpPr>
        <p:spPr bwMode="auto">
          <a:xfrm>
            <a:off x="2797182" y="4012547"/>
            <a:ext cx="1446206"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err="1" smtClean="0">
                <a:solidFill>
                  <a:prstClr val="white"/>
                </a:solidFill>
              </a:rPr>
              <a:t>Avvim</a:t>
            </a:r>
            <a:r>
              <a:rPr lang="en-US" altLang="en-US" sz="1400" dirty="0" smtClean="0">
                <a:solidFill>
                  <a:prstClr val="white"/>
                </a:solidFill>
              </a:rPr>
              <a:t>/</a:t>
            </a:r>
            <a:r>
              <a:rPr lang="en-US" altLang="en-US" sz="1400" dirty="0" err="1" smtClean="0">
                <a:solidFill>
                  <a:prstClr val="white"/>
                </a:solidFill>
              </a:rPr>
              <a:t>Hivites</a:t>
            </a:r>
            <a:r>
              <a:rPr lang="en-US" altLang="en-US" sz="1400" dirty="0" smtClean="0">
                <a:solidFill>
                  <a:prstClr val="white"/>
                </a:solidFill>
              </a:rPr>
              <a:t>?</a:t>
            </a:r>
            <a:endParaRPr lang="en-US" altLang="en-US" sz="1400" dirty="0">
              <a:solidFill>
                <a:prstClr val="white"/>
              </a:solidFill>
            </a:endParaRPr>
          </a:p>
        </p:txBody>
      </p:sp>
      <p:sp>
        <p:nvSpPr>
          <p:cNvPr id="3" name="TextBox 2"/>
          <p:cNvSpPr txBox="1"/>
          <p:nvPr/>
        </p:nvSpPr>
        <p:spPr>
          <a:xfrm>
            <a:off x="5335613" y="1405314"/>
            <a:ext cx="3627437" cy="3139321"/>
          </a:xfrm>
          <a:prstGeom prst="rect">
            <a:avLst/>
          </a:prstGeom>
          <a:noFill/>
        </p:spPr>
        <p:txBody>
          <a:bodyPr wrap="square" rtlCol="0">
            <a:spAutoFit/>
          </a:bodyPr>
          <a:lstStyle/>
          <a:p>
            <a:r>
              <a:rPr lang="en-US" b="1" dirty="0" smtClean="0"/>
              <a:t>Joshua </a:t>
            </a:r>
            <a:r>
              <a:rPr lang="en-US" b="1" dirty="0"/>
              <a:t>13:2-3(ESV) </a:t>
            </a:r>
            <a:r>
              <a:rPr lang="en-US" dirty="0"/>
              <a:t/>
            </a:r>
            <a:br>
              <a:rPr lang="en-US" dirty="0"/>
            </a:br>
            <a:r>
              <a:rPr lang="en-US" baseline="30000" dirty="0"/>
              <a:t>2</a:t>
            </a:r>
            <a:r>
              <a:rPr lang="en-US" dirty="0"/>
              <a:t>This is the land that yet remains: all the regions of the Philistines, and all those of the </a:t>
            </a:r>
            <a:r>
              <a:rPr lang="en-US" dirty="0" err="1"/>
              <a:t>Geshurites</a:t>
            </a:r>
            <a:r>
              <a:rPr lang="en-US" dirty="0"/>
              <a:t>  </a:t>
            </a:r>
            <a:br>
              <a:rPr lang="en-US" dirty="0"/>
            </a:br>
            <a:r>
              <a:rPr lang="en-US" baseline="30000" dirty="0"/>
              <a:t>3</a:t>
            </a:r>
            <a:r>
              <a:rPr lang="en-US" dirty="0"/>
              <a:t>(from the </a:t>
            </a:r>
            <a:r>
              <a:rPr lang="en-US" dirty="0" err="1"/>
              <a:t>Shihor</a:t>
            </a:r>
            <a:r>
              <a:rPr lang="en-US" dirty="0"/>
              <a:t>, which is east of Egypt, northward to the boundary of </a:t>
            </a:r>
            <a:r>
              <a:rPr lang="en-US" dirty="0" err="1"/>
              <a:t>Ekron</a:t>
            </a:r>
            <a:r>
              <a:rPr lang="en-US" dirty="0"/>
              <a:t>, it is counted as Canaanite; there are five rulers of the Philistines, those of Gaza, Ashdod, Ashkelon, Gath, and </a:t>
            </a:r>
            <a:r>
              <a:rPr lang="en-US" dirty="0" err="1"/>
              <a:t>Ekron</a:t>
            </a:r>
            <a:r>
              <a:rPr lang="en-US" dirty="0"/>
              <a:t>), and those of the </a:t>
            </a:r>
            <a:r>
              <a:rPr lang="en-US" dirty="0" err="1"/>
              <a:t>Avvim</a:t>
            </a:r>
            <a:r>
              <a:rPr lang="en-US" dirty="0"/>
              <a:t>,  </a:t>
            </a:r>
          </a:p>
        </p:txBody>
      </p:sp>
      <p:sp>
        <p:nvSpPr>
          <p:cNvPr id="22" name="TextBox 8"/>
          <p:cNvSpPr txBox="1">
            <a:spLocks noChangeArrowheads="1"/>
          </p:cNvSpPr>
          <p:nvPr/>
        </p:nvSpPr>
        <p:spPr bwMode="auto">
          <a:xfrm>
            <a:off x="1898677" y="4765752"/>
            <a:ext cx="1304393"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err="1" smtClean="0">
                <a:solidFill>
                  <a:prstClr val="white"/>
                </a:solidFill>
              </a:rPr>
              <a:t>Geshurites</a:t>
            </a:r>
            <a:r>
              <a:rPr lang="en-US" altLang="en-US" sz="1400" dirty="0" smtClean="0">
                <a:solidFill>
                  <a:prstClr val="white"/>
                </a:solidFill>
              </a:rPr>
              <a:t>?</a:t>
            </a:r>
            <a:endParaRPr lang="en-US" altLang="en-US" sz="1400" dirty="0">
              <a:solidFill>
                <a:prstClr val="white"/>
              </a:solidFill>
            </a:endParaRPr>
          </a:p>
        </p:txBody>
      </p:sp>
    </p:spTree>
    <p:extLst>
      <p:ext uri="{BB962C8B-B14F-4D97-AF65-F5344CB8AC3E}">
        <p14:creationId xmlns:p14="http://schemas.microsoft.com/office/powerpoint/2010/main" val="1248816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65FA6F-7182-4FB7-9CB9-33809EACAA12}" type="slidenum">
              <a:rPr lang="en-US" smtClean="0">
                <a:solidFill>
                  <a:prstClr val="black">
                    <a:tint val="75000"/>
                  </a:prstClr>
                </a:solidFill>
              </a:rPr>
              <a:pPr>
                <a:defRPr/>
              </a:pPr>
              <a:t>12</a:t>
            </a:fld>
            <a:endParaRPr lang="en-US" dirty="0">
              <a:solidFill>
                <a:prstClr val="black">
                  <a:tint val="75000"/>
                </a:prstClr>
              </a:solidFill>
            </a:endParaRPr>
          </a:p>
        </p:txBody>
      </p:sp>
      <p:pic>
        <p:nvPicPr>
          <p:cNvPr id="9219" name="Picture 2" descr="Map 38 Lands Undefeat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92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5457030" y="0"/>
            <a:ext cx="3384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dirty="0" smtClean="0">
                <a:solidFill>
                  <a:prstClr val="black"/>
                </a:solidFill>
              </a:rPr>
              <a:t>This </a:t>
            </a:r>
            <a:r>
              <a:rPr lang="en-US" sz="3200" dirty="0">
                <a:solidFill>
                  <a:prstClr val="black"/>
                </a:solidFill>
              </a:rPr>
              <a:t>is the land that yet remain</a:t>
            </a:r>
            <a:endParaRPr lang="en-US" altLang="en-US" sz="3200" dirty="0">
              <a:solidFill>
                <a:prstClr val="black"/>
              </a:solidFill>
            </a:endParaRPr>
          </a:p>
        </p:txBody>
      </p:sp>
      <p:sp>
        <p:nvSpPr>
          <p:cNvPr id="5" name="Freeform 4"/>
          <p:cNvSpPr/>
          <p:nvPr/>
        </p:nvSpPr>
        <p:spPr>
          <a:xfrm>
            <a:off x="1798638" y="3279511"/>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Freeform 5"/>
          <p:cNvSpPr/>
          <p:nvPr/>
        </p:nvSpPr>
        <p:spPr>
          <a:xfrm>
            <a:off x="1120775" y="3499115"/>
            <a:ext cx="973138" cy="769938"/>
          </a:xfrm>
          <a:custGeom>
            <a:avLst/>
            <a:gdLst>
              <a:gd name="connsiteX0" fmla="*/ 482312 w 972015"/>
              <a:gd name="connsiteY0" fmla="*/ 225350 h 923067"/>
              <a:gd name="connsiteX1" fmla="*/ 482312 w 972015"/>
              <a:gd name="connsiteY1" fmla="*/ 225350 h 923067"/>
              <a:gd name="connsiteX2" fmla="*/ 378305 w 972015"/>
              <a:gd name="connsiteY2" fmla="*/ 182013 h 923067"/>
              <a:gd name="connsiteX3" fmla="*/ 330635 w 972015"/>
              <a:gd name="connsiteY3" fmla="*/ 186347 h 923067"/>
              <a:gd name="connsiteX4" fmla="*/ 321967 w 972015"/>
              <a:gd name="connsiteY4" fmla="*/ 177680 h 923067"/>
              <a:gd name="connsiteX5" fmla="*/ 317634 w 972015"/>
              <a:gd name="connsiteY5" fmla="*/ 190681 h 923067"/>
              <a:gd name="connsiteX6" fmla="*/ 304633 w 972015"/>
              <a:gd name="connsiteY6" fmla="*/ 195014 h 923067"/>
              <a:gd name="connsiteX7" fmla="*/ 295965 w 972015"/>
              <a:gd name="connsiteY7" fmla="*/ 208015 h 923067"/>
              <a:gd name="connsiteX8" fmla="*/ 282964 w 972015"/>
              <a:gd name="connsiteY8" fmla="*/ 216683 h 923067"/>
              <a:gd name="connsiteX9" fmla="*/ 248295 w 972015"/>
              <a:gd name="connsiteY9" fmla="*/ 247018 h 923067"/>
              <a:gd name="connsiteX10" fmla="*/ 226627 w 972015"/>
              <a:gd name="connsiteY10" fmla="*/ 273020 h 923067"/>
              <a:gd name="connsiteX11" fmla="*/ 213626 w 972015"/>
              <a:gd name="connsiteY11" fmla="*/ 299022 h 923067"/>
              <a:gd name="connsiteX12" fmla="*/ 204959 w 972015"/>
              <a:gd name="connsiteY12" fmla="*/ 312023 h 923067"/>
              <a:gd name="connsiteX13" fmla="*/ 196291 w 972015"/>
              <a:gd name="connsiteY13" fmla="*/ 320690 h 923067"/>
              <a:gd name="connsiteX14" fmla="*/ 178957 w 972015"/>
              <a:gd name="connsiteY14" fmla="*/ 346692 h 923067"/>
              <a:gd name="connsiteX15" fmla="*/ 157289 w 972015"/>
              <a:gd name="connsiteY15" fmla="*/ 364027 h 923067"/>
              <a:gd name="connsiteX16" fmla="*/ 122619 w 972015"/>
              <a:gd name="connsiteY16" fmla="*/ 394362 h 923067"/>
              <a:gd name="connsiteX17" fmla="*/ 118286 w 972015"/>
              <a:gd name="connsiteY17" fmla="*/ 407363 h 923067"/>
              <a:gd name="connsiteX18" fmla="*/ 100951 w 972015"/>
              <a:gd name="connsiteY18" fmla="*/ 433365 h 923067"/>
              <a:gd name="connsiteX19" fmla="*/ 96617 w 972015"/>
              <a:gd name="connsiteY19" fmla="*/ 446366 h 923067"/>
              <a:gd name="connsiteX20" fmla="*/ 74949 w 972015"/>
              <a:gd name="connsiteY20" fmla="*/ 472368 h 923067"/>
              <a:gd name="connsiteX21" fmla="*/ 66282 w 972015"/>
              <a:gd name="connsiteY21" fmla="*/ 502703 h 923067"/>
              <a:gd name="connsiteX22" fmla="*/ 61948 w 972015"/>
              <a:gd name="connsiteY22" fmla="*/ 515704 h 923067"/>
              <a:gd name="connsiteX23" fmla="*/ 53281 w 972015"/>
              <a:gd name="connsiteY23" fmla="*/ 546040 h 923067"/>
              <a:gd name="connsiteX24" fmla="*/ 40280 w 972015"/>
              <a:gd name="connsiteY24" fmla="*/ 554707 h 923067"/>
              <a:gd name="connsiteX25" fmla="*/ 27279 w 972015"/>
              <a:gd name="connsiteY25" fmla="*/ 585043 h 923067"/>
              <a:gd name="connsiteX26" fmla="*/ 14278 w 972015"/>
              <a:gd name="connsiteY26" fmla="*/ 615378 h 923067"/>
              <a:gd name="connsiteX27" fmla="*/ 1277 w 972015"/>
              <a:gd name="connsiteY27" fmla="*/ 641380 h 923067"/>
              <a:gd name="connsiteX28" fmla="*/ 1277 w 972015"/>
              <a:gd name="connsiteY28" fmla="*/ 741054 h 923067"/>
              <a:gd name="connsiteX29" fmla="*/ 213626 w 972015"/>
              <a:gd name="connsiteY29" fmla="*/ 788724 h 923067"/>
              <a:gd name="connsiteX30" fmla="*/ 330635 w 972015"/>
              <a:gd name="connsiteY30" fmla="*/ 923067 h 923067"/>
              <a:gd name="connsiteX31" fmla="*/ 612322 w 972015"/>
              <a:gd name="connsiteY31" fmla="*/ 888398 h 923067"/>
              <a:gd name="connsiteX32" fmla="*/ 633990 w 972015"/>
              <a:gd name="connsiteY32" fmla="*/ 918734 h 923067"/>
              <a:gd name="connsiteX33" fmla="*/ 729330 w 972015"/>
              <a:gd name="connsiteY33" fmla="*/ 892732 h 923067"/>
              <a:gd name="connsiteX34" fmla="*/ 729330 w 972015"/>
              <a:gd name="connsiteY34" fmla="*/ 780057 h 923067"/>
              <a:gd name="connsiteX35" fmla="*/ 729330 w 972015"/>
              <a:gd name="connsiteY35" fmla="*/ 736721 h 923067"/>
              <a:gd name="connsiteX36" fmla="*/ 672993 w 972015"/>
              <a:gd name="connsiteY36" fmla="*/ 641380 h 923067"/>
              <a:gd name="connsiteX37" fmla="*/ 690327 w 972015"/>
              <a:gd name="connsiteY37" fmla="*/ 567708 h 923067"/>
              <a:gd name="connsiteX38" fmla="*/ 794335 w 972015"/>
              <a:gd name="connsiteY38" fmla="*/ 450700 h 923067"/>
              <a:gd name="connsiteX39" fmla="*/ 894009 w 972015"/>
              <a:gd name="connsiteY39" fmla="*/ 407363 h 923067"/>
              <a:gd name="connsiteX40" fmla="*/ 972015 w 972015"/>
              <a:gd name="connsiteY40" fmla="*/ 299022 h 923067"/>
              <a:gd name="connsiteX41" fmla="*/ 868007 w 972015"/>
              <a:gd name="connsiteY41" fmla="*/ 238351 h 923067"/>
              <a:gd name="connsiteX42" fmla="*/ 820337 w 972015"/>
              <a:gd name="connsiteY42" fmla="*/ 229684 h 923067"/>
              <a:gd name="connsiteX43" fmla="*/ 798669 w 972015"/>
              <a:gd name="connsiteY43" fmla="*/ 247018 h 923067"/>
              <a:gd name="connsiteX44" fmla="*/ 750998 w 972015"/>
              <a:gd name="connsiteY44" fmla="*/ 182013 h 923067"/>
              <a:gd name="connsiteX45" fmla="*/ 672993 w 972015"/>
              <a:gd name="connsiteY45" fmla="*/ 156012 h 923067"/>
              <a:gd name="connsiteX46" fmla="*/ 664326 w 972015"/>
              <a:gd name="connsiteY46" fmla="*/ 138677 h 923067"/>
              <a:gd name="connsiteX47" fmla="*/ 655658 w 972015"/>
              <a:gd name="connsiteY47" fmla="*/ 78006 h 923067"/>
              <a:gd name="connsiteX48" fmla="*/ 629656 w 972015"/>
              <a:gd name="connsiteY48" fmla="*/ 43337 h 923067"/>
              <a:gd name="connsiteX49" fmla="*/ 594987 w 972015"/>
              <a:gd name="connsiteY49" fmla="*/ 0 h 923067"/>
              <a:gd name="connsiteX50" fmla="*/ 482312 w 972015"/>
              <a:gd name="connsiteY50" fmla="*/ 225350 h 9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72015" h="923067">
                <a:moveTo>
                  <a:pt x="482312" y="225350"/>
                </a:moveTo>
                <a:lnTo>
                  <a:pt x="482312" y="225350"/>
                </a:lnTo>
                <a:cubicBezTo>
                  <a:pt x="399966" y="199617"/>
                  <a:pt x="433508" y="216516"/>
                  <a:pt x="378305" y="182013"/>
                </a:cubicBezTo>
                <a:cubicBezTo>
                  <a:pt x="362415" y="183458"/>
                  <a:pt x="346544" y="187571"/>
                  <a:pt x="330635" y="186347"/>
                </a:cubicBezTo>
                <a:cubicBezTo>
                  <a:pt x="326561" y="186034"/>
                  <a:pt x="325843" y="176388"/>
                  <a:pt x="321967" y="177680"/>
                </a:cubicBezTo>
                <a:cubicBezTo>
                  <a:pt x="317633" y="179125"/>
                  <a:pt x="320864" y="187451"/>
                  <a:pt x="317634" y="190681"/>
                </a:cubicBezTo>
                <a:cubicBezTo>
                  <a:pt x="314404" y="193911"/>
                  <a:pt x="308967" y="193570"/>
                  <a:pt x="304633" y="195014"/>
                </a:cubicBezTo>
                <a:cubicBezTo>
                  <a:pt x="301744" y="199348"/>
                  <a:pt x="299648" y="204332"/>
                  <a:pt x="295965" y="208015"/>
                </a:cubicBezTo>
                <a:cubicBezTo>
                  <a:pt x="292282" y="211698"/>
                  <a:pt x="286394" y="212763"/>
                  <a:pt x="282964" y="216683"/>
                </a:cubicBezTo>
                <a:cubicBezTo>
                  <a:pt x="254072" y="249704"/>
                  <a:pt x="280456" y="238979"/>
                  <a:pt x="248295" y="247018"/>
                </a:cubicBezTo>
                <a:cubicBezTo>
                  <a:pt x="226777" y="279297"/>
                  <a:pt x="254433" y="239652"/>
                  <a:pt x="226627" y="273020"/>
                </a:cubicBezTo>
                <a:cubicBezTo>
                  <a:pt x="211105" y="291647"/>
                  <a:pt x="223397" y="279479"/>
                  <a:pt x="213626" y="299022"/>
                </a:cubicBezTo>
                <a:cubicBezTo>
                  <a:pt x="211297" y="303680"/>
                  <a:pt x="208213" y="307956"/>
                  <a:pt x="204959" y="312023"/>
                </a:cubicBezTo>
                <a:cubicBezTo>
                  <a:pt x="202407" y="315214"/>
                  <a:pt x="198743" y="317421"/>
                  <a:pt x="196291" y="320690"/>
                </a:cubicBezTo>
                <a:cubicBezTo>
                  <a:pt x="190041" y="329023"/>
                  <a:pt x="186323" y="339327"/>
                  <a:pt x="178957" y="346692"/>
                </a:cubicBezTo>
                <a:cubicBezTo>
                  <a:pt x="145149" y="380496"/>
                  <a:pt x="201039" y="325745"/>
                  <a:pt x="157289" y="364027"/>
                </a:cubicBezTo>
                <a:cubicBezTo>
                  <a:pt x="116737" y="399511"/>
                  <a:pt x="151870" y="374862"/>
                  <a:pt x="122619" y="394362"/>
                </a:cubicBezTo>
                <a:cubicBezTo>
                  <a:pt x="121175" y="398696"/>
                  <a:pt x="120504" y="403370"/>
                  <a:pt x="118286" y="407363"/>
                </a:cubicBezTo>
                <a:cubicBezTo>
                  <a:pt x="113227" y="416469"/>
                  <a:pt x="104245" y="423483"/>
                  <a:pt x="100951" y="433365"/>
                </a:cubicBezTo>
                <a:cubicBezTo>
                  <a:pt x="99506" y="437699"/>
                  <a:pt x="98883" y="442400"/>
                  <a:pt x="96617" y="446366"/>
                </a:cubicBezTo>
                <a:cubicBezTo>
                  <a:pt x="89747" y="458390"/>
                  <a:pt x="83870" y="463448"/>
                  <a:pt x="74949" y="472368"/>
                </a:cubicBezTo>
                <a:cubicBezTo>
                  <a:pt x="64553" y="503560"/>
                  <a:pt x="77174" y="464586"/>
                  <a:pt x="66282" y="502703"/>
                </a:cubicBezTo>
                <a:cubicBezTo>
                  <a:pt x="65027" y="507095"/>
                  <a:pt x="63203" y="511312"/>
                  <a:pt x="61948" y="515704"/>
                </a:cubicBezTo>
                <a:cubicBezTo>
                  <a:pt x="61601" y="516918"/>
                  <a:pt x="55592" y="543152"/>
                  <a:pt x="53281" y="546040"/>
                </a:cubicBezTo>
                <a:cubicBezTo>
                  <a:pt x="50027" y="550107"/>
                  <a:pt x="44614" y="551818"/>
                  <a:pt x="40280" y="554707"/>
                </a:cubicBezTo>
                <a:cubicBezTo>
                  <a:pt x="30116" y="585197"/>
                  <a:pt x="43344" y="547557"/>
                  <a:pt x="27279" y="585043"/>
                </a:cubicBezTo>
                <a:cubicBezTo>
                  <a:pt x="16862" y="609349"/>
                  <a:pt x="30701" y="586638"/>
                  <a:pt x="14278" y="615378"/>
                </a:cubicBezTo>
                <a:cubicBezTo>
                  <a:pt x="9430" y="623863"/>
                  <a:pt x="1687" y="630733"/>
                  <a:pt x="1277" y="641380"/>
                </a:cubicBezTo>
                <a:cubicBezTo>
                  <a:pt x="0" y="674580"/>
                  <a:pt x="1277" y="707829"/>
                  <a:pt x="1277" y="741054"/>
                </a:cubicBezTo>
                <a:lnTo>
                  <a:pt x="213626" y="788724"/>
                </a:lnTo>
                <a:lnTo>
                  <a:pt x="330635" y="923067"/>
                </a:lnTo>
                <a:lnTo>
                  <a:pt x="612322" y="888398"/>
                </a:lnTo>
                <a:lnTo>
                  <a:pt x="633990" y="918734"/>
                </a:lnTo>
                <a:lnTo>
                  <a:pt x="729330" y="892732"/>
                </a:lnTo>
                <a:lnTo>
                  <a:pt x="729330" y="780057"/>
                </a:lnTo>
                <a:lnTo>
                  <a:pt x="729330" y="736721"/>
                </a:lnTo>
                <a:lnTo>
                  <a:pt x="672993" y="641380"/>
                </a:lnTo>
                <a:lnTo>
                  <a:pt x="690327" y="567708"/>
                </a:lnTo>
                <a:lnTo>
                  <a:pt x="794335" y="450700"/>
                </a:lnTo>
                <a:lnTo>
                  <a:pt x="894009" y="407363"/>
                </a:lnTo>
                <a:lnTo>
                  <a:pt x="972015" y="299022"/>
                </a:lnTo>
                <a:lnTo>
                  <a:pt x="868007" y="238351"/>
                </a:lnTo>
                <a:lnTo>
                  <a:pt x="820337" y="229684"/>
                </a:lnTo>
                <a:lnTo>
                  <a:pt x="798669" y="247018"/>
                </a:lnTo>
                <a:lnTo>
                  <a:pt x="750998" y="182013"/>
                </a:lnTo>
                <a:lnTo>
                  <a:pt x="672993" y="156012"/>
                </a:lnTo>
                <a:lnTo>
                  <a:pt x="664326" y="138677"/>
                </a:lnTo>
                <a:lnTo>
                  <a:pt x="655658" y="78006"/>
                </a:lnTo>
                <a:lnTo>
                  <a:pt x="629656" y="43337"/>
                </a:lnTo>
                <a:lnTo>
                  <a:pt x="594987" y="0"/>
                </a:lnTo>
                <a:lnTo>
                  <a:pt x="482312" y="22535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23" name="TextBox 6"/>
          <p:cNvSpPr txBox="1">
            <a:spLocks noChangeArrowheads="1"/>
          </p:cNvSpPr>
          <p:nvPr/>
        </p:nvSpPr>
        <p:spPr bwMode="auto">
          <a:xfrm>
            <a:off x="235712" y="3237505"/>
            <a:ext cx="1077912"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a:solidFill>
                  <a:prstClr val="white"/>
                </a:solidFill>
              </a:rPr>
              <a:t>Land of the Philistines</a:t>
            </a:r>
          </a:p>
        </p:txBody>
      </p:sp>
      <p:sp>
        <p:nvSpPr>
          <p:cNvPr id="9225" name="TextBox 8"/>
          <p:cNvSpPr txBox="1">
            <a:spLocks noChangeArrowheads="1"/>
          </p:cNvSpPr>
          <p:nvPr/>
        </p:nvSpPr>
        <p:spPr bwMode="auto">
          <a:xfrm>
            <a:off x="3296862" y="1809328"/>
            <a:ext cx="814388"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err="1">
                <a:solidFill>
                  <a:prstClr val="white"/>
                </a:solidFill>
              </a:rPr>
              <a:t>Geshur</a:t>
            </a:r>
            <a:endParaRPr lang="en-US" altLang="en-US" sz="1400" dirty="0">
              <a:solidFill>
                <a:prstClr val="white"/>
              </a:solidFill>
            </a:endParaRPr>
          </a:p>
        </p:txBody>
      </p:sp>
      <p:sp>
        <p:nvSpPr>
          <p:cNvPr id="10" name="Freeform 9"/>
          <p:cNvSpPr/>
          <p:nvPr/>
        </p:nvSpPr>
        <p:spPr>
          <a:xfrm>
            <a:off x="515938" y="4149990"/>
            <a:ext cx="1382712" cy="1248833"/>
          </a:xfrm>
          <a:custGeom>
            <a:avLst/>
            <a:gdLst>
              <a:gd name="connsiteX0" fmla="*/ 0 w 1382434"/>
              <a:gd name="connsiteY0" fmla="*/ 481035 h 1499443"/>
              <a:gd name="connsiteX1" fmla="*/ 333691 w 1382434"/>
              <a:gd name="connsiteY1" fmla="*/ 364027 h 1499443"/>
              <a:gd name="connsiteX2" fmla="*/ 671716 w 1382434"/>
              <a:gd name="connsiteY2" fmla="*/ 91007 h 1499443"/>
              <a:gd name="connsiteX3" fmla="*/ 758389 w 1382434"/>
              <a:gd name="connsiteY3" fmla="*/ 0 h 1499443"/>
              <a:gd name="connsiteX4" fmla="*/ 888398 w 1382434"/>
              <a:gd name="connsiteY4" fmla="*/ 82339 h 1499443"/>
              <a:gd name="connsiteX5" fmla="*/ 983739 w 1382434"/>
              <a:gd name="connsiteY5" fmla="*/ 156011 h 1499443"/>
              <a:gd name="connsiteX6" fmla="*/ 1204755 w 1382434"/>
              <a:gd name="connsiteY6" fmla="*/ 108341 h 1499443"/>
              <a:gd name="connsiteX7" fmla="*/ 1330431 w 1382434"/>
              <a:gd name="connsiteY7" fmla="*/ 182013 h 1499443"/>
              <a:gd name="connsiteX8" fmla="*/ 1347765 w 1382434"/>
              <a:gd name="connsiteY8" fmla="*/ 216682 h 1499443"/>
              <a:gd name="connsiteX9" fmla="*/ 1274093 w 1382434"/>
              <a:gd name="connsiteY9" fmla="*/ 359693 h 1499443"/>
              <a:gd name="connsiteX10" fmla="*/ 1321763 w 1382434"/>
              <a:gd name="connsiteY10" fmla="*/ 533039 h 1499443"/>
              <a:gd name="connsiteX11" fmla="*/ 1382434 w 1382434"/>
              <a:gd name="connsiteY11" fmla="*/ 580709 h 1499443"/>
              <a:gd name="connsiteX12" fmla="*/ 1360766 w 1382434"/>
              <a:gd name="connsiteY12" fmla="*/ 771390 h 1499443"/>
              <a:gd name="connsiteX13" fmla="*/ 1144084 w 1382434"/>
              <a:gd name="connsiteY13" fmla="*/ 1161418 h 1499443"/>
              <a:gd name="connsiteX14" fmla="*/ 780057 w 1382434"/>
              <a:gd name="connsiteY14" fmla="*/ 1434438 h 1499443"/>
              <a:gd name="connsiteX15" fmla="*/ 758389 w 1382434"/>
              <a:gd name="connsiteY15" fmla="*/ 1473441 h 1499443"/>
              <a:gd name="connsiteX16" fmla="*/ 689051 w 1382434"/>
              <a:gd name="connsiteY16" fmla="*/ 1499443 h 1499443"/>
              <a:gd name="connsiteX17" fmla="*/ 429032 w 1382434"/>
              <a:gd name="connsiteY17" fmla="*/ 1139750 h 1499443"/>
              <a:gd name="connsiteX18" fmla="*/ 437699 w 1382434"/>
              <a:gd name="connsiteY18" fmla="*/ 1035742 h 1499443"/>
              <a:gd name="connsiteX19" fmla="*/ 437699 w 1382434"/>
              <a:gd name="connsiteY19" fmla="*/ 970737 h 1499443"/>
              <a:gd name="connsiteX20" fmla="*/ 290355 w 1382434"/>
              <a:gd name="connsiteY20" fmla="*/ 905733 h 1499443"/>
              <a:gd name="connsiteX21" fmla="*/ 121342 w 1382434"/>
              <a:gd name="connsiteY21" fmla="*/ 754055 h 1499443"/>
              <a:gd name="connsiteX22" fmla="*/ 0 w 1382434"/>
              <a:gd name="connsiteY22" fmla="*/ 481035 h 149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2434" h="1499443">
                <a:moveTo>
                  <a:pt x="0" y="481035"/>
                </a:moveTo>
                <a:lnTo>
                  <a:pt x="333691" y="364027"/>
                </a:lnTo>
                <a:lnTo>
                  <a:pt x="671716" y="91007"/>
                </a:lnTo>
                <a:lnTo>
                  <a:pt x="758389" y="0"/>
                </a:lnTo>
                <a:lnTo>
                  <a:pt x="888398" y="82339"/>
                </a:lnTo>
                <a:lnTo>
                  <a:pt x="983739" y="156011"/>
                </a:lnTo>
                <a:lnTo>
                  <a:pt x="1204755" y="108341"/>
                </a:lnTo>
                <a:lnTo>
                  <a:pt x="1330431" y="182013"/>
                </a:lnTo>
                <a:lnTo>
                  <a:pt x="1347765" y="216682"/>
                </a:lnTo>
                <a:lnTo>
                  <a:pt x="1274093" y="359693"/>
                </a:lnTo>
                <a:lnTo>
                  <a:pt x="1321763" y="533039"/>
                </a:lnTo>
                <a:lnTo>
                  <a:pt x="1382434" y="580709"/>
                </a:lnTo>
                <a:lnTo>
                  <a:pt x="1360766" y="771390"/>
                </a:lnTo>
                <a:lnTo>
                  <a:pt x="1144084" y="1161418"/>
                </a:lnTo>
                <a:lnTo>
                  <a:pt x="780057" y="1434438"/>
                </a:lnTo>
                <a:cubicBezTo>
                  <a:pt x="761809" y="1470934"/>
                  <a:pt x="771859" y="1459971"/>
                  <a:pt x="758389" y="1473441"/>
                </a:cubicBezTo>
                <a:lnTo>
                  <a:pt x="689051" y="1499443"/>
                </a:lnTo>
                <a:lnTo>
                  <a:pt x="429032" y="1139750"/>
                </a:lnTo>
                <a:lnTo>
                  <a:pt x="437699" y="1035742"/>
                </a:lnTo>
                <a:lnTo>
                  <a:pt x="437699" y="970737"/>
                </a:lnTo>
                <a:lnTo>
                  <a:pt x="290355" y="905733"/>
                </a:lnTo>
                <a:lnTo>
                  <a:pt x="121342" y="754055"/>
                </a:lnTo>
                <a:lnTo>
                  <a:pt x="0" y="48103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28" name="TextBox 12"/>
          <p:cNvSpPr txBox="1">
            <a:spLocks noChangeArrowheads="1"/>
          </p:cNvSpPr>
          <p:nvPr/>
        </p:nvSpPr>
        <p:spPr bwMode="auto">
          <a:xfrm>
            <a:off x="2833713" y="1035845"/>
            <a:ext cx="575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prstClr val="black"/>
                </a:solidFill>
              </a:rPr>
              <a:t>. </a:t>
            </a:r>
            <a:r>
              <a:rPr lang="en-US" altLang="en-US" sz="600">
                <a:solidFill>
                  <a:prstClr val="black"/>
                </a:solidFill>
              </a:rPr>
              <a:t>Mearah</a:t>
            </a:r>
          </a:p>
        </p:txBody>
      </p:sp>
      <p:sp>
        <p:nvSpPr>
          <p:cNvPr id="9232" name="TextBox 16"/>
          <p:cNvSpPr txBox="1">
            <a:spLocks noChangeArrowheads="1"/>
          </p:cNvSpPr>
          <p:nvPr/>
        </p:nvSpPr>
        <p:spPr bwMode="auto">
          <a:xfrm>
            <a:off x="2797182" y="4012547"/>
            <a:ext cx="1446206"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err="1" smtClean="0">
                <a:solidFill>
                  <a:prstClr val="white"/>
                </a:solidFill>
              </a:rPr>
              <a:t>Avvim</a:t>
            </a:r>
            <a:r>
              <a:rPr lang="en-US" altLang="en-US" sz="1400" dirty="0" smtClean="0">
                <a:solidFill>
                  <a:prstClr val="white"/>
                </a:solidFill>
              </a:rPr>
              <a:t>/</a:t>
            </a:r>
            <a:r>
              <a:rPr lang="en-US" altLang="en-US" sz="1400" dirty="0" err="1" smtClean="0">
                <a:solidFill>
                  <a:prstClr val="white"/>
                </a:solidFill>
              </a:rPr>
              <a:t>Hivites</a:t>
            </a:r>
            <a:r>
              <a:rPr lang="en-US" altLang="en-US" sz="1400" dirty="0" smtClean="0">
                <a:solidFill>
                  <a:prstClr val="white"/>
                </a:solidFill>
              </a:rPr>
              <a:t>?</a:t>
            </a:r>
            <a:endParaRPr lang="en-US" altLang="en-US" sz="1400" dirty="0">
              <a:solidFill>
                <a:prstClr val="white"/>
              </a:solidFill>
            </a:endParaRPr>
          </a:p>
        </p:txBody>
      </p:sp>
      <p:sp>
        <p:nvSpPr>
          <p:cNvPr id="22" name="TextBox 8"/>
          <p:cNvSpPr txBox="1">
            <a:spLocks noChangeArrowheads="1"/>
          </p:cNvSpPr>
          <p:nvPr/>
        </p:nvSpPr>
        <p:spPr bwMode="auto">
          <a:xfrm>
            <a:off x="1898677" y="4765752"/>
            <a:ext cx="1304393"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err="1" smtClean="0">
                <a:solidFill>
                  <a:prstClr val="white"/>
                </a:solidFill>
              </a:rPr>
              <a:t>Geshurites</a:t>
            </a:r>
            <a:r>
              <a:rPr lang="en-US" altLang="en-US" sz="1400" dirty="0" smtClean="0">
                <a:solidFill>
                  <a:prstClr val="white"/>
                </a:solidFill>
              </a:rPr>
              <a:t>?</a:t>
            </a:r>
            <a:endParaRPr lang="en-US" altLang="en-US" sz="1400" dirty="0">
              <a:solidFill>
                <a:prstClr val="white"/>
              </a:solidFill>
            </a:endParaRPr>
          </a:p>
        </p:txBody>
      </p:sp>
      <p:sp>
        <p:nvSpPr>
          <p:cNvPr id="14" name="TextBox 8"/>
          <p:cNvSpPr txBox="1">
            <a:spLocks noChangeArrowheads="1"/>
          </p:cNvSpPr>
          <p:nvPr/>
        </p:nvSpPr>
        <p:spPr bwMode="auto">
          <a:xfrm>
            <a:off x="1279525" y="2019869"/>
            <a:ext cx="697270" cy="307777"/>
          </a:xfrm>
          <a:prstGeom prst="rect">
            <a:avLst/>
          </a:prstGeom>
          <a:solidFill>
            <a:srgbClr val="7030A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err="1" smtClean="0">
                <a:solidFill>
                  <a:prstClr val="white"/>
                </a:solidFill>
              </a:rPr>
              <a:t>Aphek</a:t>
            </a:r>
            <a:endParaRPr lang="en-US" altLang="en-US" sz="1400" dirty="0">
              <a:solidFill>
                <a:prstClr val="white"/>
              </a:solidFill>
            </a:endParaRPr>
          </a:p>
        </p:txBody>
      </p:sp>
      <p:cxnSp>
        <p:nvCxnSpPr>
          <p:cNvPr id="7" name="Straight Connector 6"/>
          <p:cNvCxnSpPr>
            <a:endCxn id="14" idx="3"/>
          </p:cNvCxnSpPr>
          <p:nvPr/>
        </p:nvCxnSpPr>
        <p:spPr>
          <a:xfrm flipH="1" flipV="1">
            <a:off x="1976795" y="2173758"/>
            <a:ext cx="280134" cy="938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201094" y="2186574"/>
            <a:ext cx="345261" cy="11906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p:nvSpPr>
        <p:spPr>
          <a:xfrm>
            <a:off x="1977069" y="3219979"/>
            <a:ext cx="345261" cy="11906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Freeform 18"/>
          <p:cNvSpPr/>
          <p:nvPr/>
        </p:nvSpPr>
        <p:spPr>
          <a:xfrm>
            <a:off x="1850476" y="653523"/>
            <a:ext cx="1766887" cy="2673615"/>
          </a:xfrm>
          <a:custGeom>
            <a:avLst/>
            <a:gdLst>
              <a:gd name="connsiteX0" fmla="*/ 1132765 w 1767385"/>
              <a:gd name="connsiteY0" fmla="*/ 0 h 3207224"/>
              <a:gd name="connsiteX1" fmla="*/ 1767385 w 1767385"/>
              <a:gd name="connsiteY1" fmla="*/ 34120 h 3207224"/>
              <a:gd name="connsiteX2" fmla="*/ 1665027 w 1767385"/>
              <a:gd name="connsiteY2" fmla="*/ 341194 h 3207224"/>
              <a:gd name="connsiteX3" fmla="*/ 1473959 w 1767385"/>
              <a:gd name="connsiteY3" fmla="*/ 539087 h 3207224"/>
              <a:gd name="connsiteX4" fmla="*/ 1426191 w 1767385"/>
              <a:gd name="connsiteY4" fmla="*/ 648269 h 3207224"/>
              <a:gd name="connsiteX5" fmla="*/ 1542197 w 1767385"/>
              <a:gd name="connsiteY5" fmla="*/ 702860 h 3207224"/>
              <a:gd name="connsiteX6" fmla="*/ 1426191 w 1767385"/>
              <a:gd name="connsiteY6" fmla="*/ 887105 h 3207224"/>
              <a:gd name="connsiteX7" fmla="*/ 1173708 w 1767385"/>
              <a:gd name="connsiteY7" fmla="*/ 1166884 h 3207224"/>
              <a:gd name="connsiteX8" fmla="*/ 1071350 w 1767385"/>
              <a:gd name="connsiteY8" fmla="*/ 1139588 h 3207224"/>
              <a:gd name="connsiteX9" fmla="*/ 996287 w 1767385"/>
              <a:gd name="connsiteY9" fmla="*/ 1337481 h 3207224"/>
              <a:gd name="connsiteX10" fmla="*/ 859809 w 1767385"/>
              <a:gd name="connsiteY10" fmla="*/ 1508078 h 3207224"/>
              <a:gd name="connsiteX11" fmla="*/ 743803 w 1767385"/>
              <a:gd name="connsiteY11" fmla="*/ 1699147 h 3207224"/>
              <a:gd name="connsiteX12" fmla="*/ 689212 w 1767385"/>
              <a:gd name="connsiteY12" fmla="*/ 1924335 h 3207224"/>
              <a:gd name="connsiteX13" fmla="*/ 648269 w 1767385"/>
              <a:gd name="connsiteY13" fmla="*/ 2094932 h 3207224"/>
              <a:gd name="connsiteX14" fmla="*/ 661917 w 1767385"/>
              <a:gd name="connsiteY14" fmla="*/ 2224585 h 3207224"/>
              <a:gd name="connsiteX15" fmla="*/ 716508 w 1767385"/>
              <a:gd name="connsiteY15" fmla="*/ 2408830 h 3207224"/>
              <a:gd name="connsiteX16" fmla="*/ 491320 w 1767385"/>
              <a:gd name="connsiteY16" fmla="*/ 2538484 h 3207224"/>
              <a:gd name="connsiteX17" fmla="*/ 464024 w 1767385"/>
              <a:gd name="connsiteY17" fmla="*/ 2599899 h 3207224"/>
              <a:gd name="connsiteX18" fmla="*/ 334371 w 1767385"/>
              <a:gd name="connsiteY18" fmla="*/ 2975212 h 3207224"/>
              <a:gd name="connsiteX19" fmla="*/ 416257 w 1767385"/>
              <a:gd name="connsiteY19" fmla="*/ 3091218 h 3207224"/>
              <a:gd name="connsiteX20" fmla="*/ 436729 w 1767385"/>
              <a:gd name="connsiteY20" fmla="*/ 3207224 h 3207224"/>
              <a:gd name="connsiteX21" fmla="*/ 184245 w 1767385"/>
              <a:gd name="connsiteY21" fmla="*/ 3200400 h 3207224"/>
              <a:gd name="connsiteX22" fmla="*/ 0 w 1767385"/>
              <a:gd name="connsiteY22" fmla="*/ 3159457 h 3207224"/>
              <a:gd name="connsiteX23" fmla="*/ 136478 w 1767385"/>
              <a:gd name="connsiteY23" fmla="*/ 2613547 h 3207224"/>
              <a:gd name="connsiteX24" fmla="*/ 245660 w 1767385"/>
              <a:gd name="connsiteY24" fmla="*/ 2006221 h 3207224"/>
              <a:gd name="connsiteX25" fmla="*/ 361666 w 1767385"/>
              <a:gd name="connsiteY25" fmla="*/ 1992573 h 3207224"/>
              <a:gd name="connsiteX26" fmla="*/ 423081 w 1767385"/>
              <a:gd name="connsiteY26" fmla="*/ 1903863 h 3207224"/>
              <a:gd name="connsiteX27" fmla="*/ 450376 w 1767385"/>
              <a:gd name="connsiteY27" fmla="*/ 1549021 h 3207224"/>
              <a:gd name="connsiteX28" fmla="*/ 600502 w 1767385"/>
              <a:gd name="connsiteY28" fmla="*/ 1323833 h 3207224"/>
              <a:gd name="connsiteX29" fmla="*/ 648269 w 1767385"/>
              <a:gd name="connsiteY29" fmla="*/ 996287 h 3207224"/>
              <a:gd name="connsiteX30" fmla="*/ 805218 w 1767385"/>
              <a:gd name="connsiteY30" fmla="*/ 812042 h 3207224"/>
              <a:gd name="connsiteX31" fmla="*/ 846162 w 1767385"/>
              <a:gd name="connsiteY31" fmla="*/ 607326 h 3207224"/>
              <a:gd name="connsiteX32" fmla="*/ 921224 w 1767385"/>
              <a:gd name="connsiteY32" fmla="*/ 341194 h 3207224"/>
              <a:gd name="connsiteX33" fmla="*/ 989463 w 1767385"/>
              <a:gd name="connsiteY33" fmla="*/ 197893 h 3207224"/>
              <a:gd name="connsiteX34" fmla="*/ 1132765 w 1767385"/>
              <a:gd name="connsiteY34" fmla="*/ 0 h 320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7385" h="3207224">
                <a:moveTo>
                  <a:pt x="1132765" y="0"/>
                </a:moveTo>
                <a:lnTo>
                  <a:pt x="1767385" y="34120"/>
                </a:lnTo>
                <a:lnTo>
                  <a:pt x="1665027" y="341194"/>
                </a:lnTo>
                <a:lnTo>
                  <a:pt x="1473959" y="539087"/>
                </a:lnTo>
                <a:lnTo>
                  <a:pt x="1426191" y="648269"/>
                </a:lnTo>
                <a:lnTo>
                  <a:pt x="1542197" y="702860"/>
                </a:lnTo>
                <a:lnTo>
                  <a:pt x="1426191" y="887105"/>
                </a:lnTo>
                <a:lnTo>
                  <a:pt x="1173708" y="1166884"/>
                </a:lnTo>
                <a:lnTo>
                  <a:pt x="1071350" y="1139588"/>
                </a:lnTo>
                <a:lnTo>
                  <a:pt x="996287" y="1337481"/>
                </a:lnTo>
                <a:lnTo>
                  <a:pt x="859809" y="1508078"/>
                </a:lnTo>
                <a:lnTo>
                  <a:pt x="743803" y="1699147"/>
                </a:lnTo>
                <a:lnTo>
                  <a:pt x="689212" y="1924335"/>
                </a:lnTo>
                <a:lnTo>
                  <a:pt x="648269" y="2094932"/>
                </a:lnTo>
                <a:lnTo>
                  <a:pt x="661917" y="2224585"/>
                </a:lnTo>
                <a:lnTo>
                  <a:pt x="716508" y="2408830"/>
                </a:lnTo>
                <a:lnTo>
                  <a:pt x="491320" y="2538484"/>
                </a:lnTo>
                <a:cubicBezTo>
                  <a:pt x="463007" y="2595110"/>
                  <a:pt x="464024" y="2572730"/>
                  <a:pt x="464024" y="2599899"/>
                </a:cubicBezTo>
                <a:lnTo>
                  <a:pt x="334371" y="2975212"/>
                </a:lnTo>
                <a:lnTo>
                  <a:pt x="416257" y="3091218"/>
                </a:lnTo>
                <a:lnTo>
                  <a:pt x="436729" y="3207224"/>
                </a:lnTo>
                <a:lnTo>
                  <a:pt x="184245" y="3200400"/>
                </a:lnTo>
                <a:lnTo>
                  <a:pt x="0" y="3159457"/>
                </a:lnTo>
                <a:lnTo>
                  <a:pt x="136478" y="2613547"/>
                </a:lnTo>
                <a:lnTo>
                  <a:pt x="245660" y="2006221"/>
                </a:lnTo>
                <a:lnTo>
                  <a:pt x="361666" y="1992573"/>
                </a:lnTo>
                <a:lnTo>
                  <a:pt x="423081" y="1903863"/>
                </a:lnTo>
                <a:lnTo>
                  <a:pt x="450376" y="1549021"/>
                </a:lnTo>
                <a:lnTo>
                  <a:pt x="600502" y="1323833"/>
                </a:lnTo>
                <a:lnTo>
                  <a:pt x="648269" y="996287"/>
                </a:lnTo>
                <a:lnTo>
                  <a:pt x="805218" y="812042"/>
                </a:lnTo>
                <a:lnTo>
                  <a:pt x="846162" y="607326"/>
                </a:lnTo>
                <a:lnTo>
                  <a:pt x="921224" y="341194"/>
                </a:lnTo>
                <a:lnTo>
                  <a:pt x="989463" y="197893"/>
                </a:lnTo>
                <a:lnTo>
                  <a:pt x="1132765" y="0"/>
                </a:ln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TextBox 8"/>
          <p:cNvSpPr txBox="1">
            <a:spLocks noChangeArrowheads="1"/>
          </p:cNvSpPr>
          <p:nvPr/>
        </p:nvSpPr>
        <p:spPr bwMode="auto">
          <a:xfrm>
            <a:off x="1745278" y="1101178"/>
            <a:ext cx="697270" cy="307777"/>
          </a:xfrm>
          <a:prstGeom prst="rect">
            <a:avLst/>
          </a:prstGeom>
          <a:solidFill>
            <a:srgbClr val="7030A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smtClean="0">
                <a:solidFill>
                  <a:prstClr val="white"/>
                </a:solidFill>
              </a:rPr>
              <a:t>Sidon</a:t>
            </a:r>
            <a:endParaRPr lang="en-US" altLang="en-US" sz="1400" dirty="0">
              <a:solidFill>
                <a:prstClr val="white"/>
              </a:solidFill>
            </a:endParaRPr>
          </a:p>
        </p:txBody>
      </p:sp>
      <p:sp>
        <p:nvSpPr>
          <p:cNvPr id="21" name="Oval 20"/>
          <p:cNvSpPr/>
          <p:nvPr/>
        </p:nvSpPr>
        <p:spPr>
          <a:xfrm>
            <a:off x="3275013" y="381140"/>
            <a:ext cx="1624012" cy="1501511"/>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TextBox 2"/>
          <p:cNvSpPr txBox="1"/>
          <p:nvPr/>
        </p:nvSpPr>
        <p:spPr>
          <a:xfrm>
            <a:off x="4371981" y="1021798"/>
            <a:ext cx="4676775" cy="4524315"/>
          </a:xfrm>
          <a:prstGeom prst="rect">
            <a:avLst/>
          </a:prstGeom>
          <a:solidFill>
            <a:schemeClr val="bg1"/>
          </a:solidFill>
        </p:spPr>
        <p:txBody>
          <a:bodyPr wrap="square" rtlCol="0">
            <a:spAutoFit/>
          </a:bodyPr>
          <a:lstStyle/>
          <a:p>
            <a:r>
              <a:rPr lang="en-US" b="1" dirty="0" smtClean="0"/>
              <a:t>Joshua 13:4-6(ESV</a:t>
            </a:r>
            <a:r>
              <a:rPr lang="en-US" b="1" dirty="0"/>
              <a:t>) </a:t>
            </a:r>
            <a:r>
              <a:rPr lang="en-US" dirty="0"/>
              <a:t/>
            </a:r>
            <a:br>
              <a:rPr lang="en-US" dirty="0"/>
            </a:br>
            <a:r>
              <a:rPr lang="en-US" baseline="30000" dirty="0" smtClean="0"/>
              <a:t>4</a:t>
            </a:r>
            <a:r>
              <a:rPr lang="en-US" dirty="0"/>
              <a:t> </a:t>
            </a:r>
            <a:r>
              <a:rPr lang="en-US" dirty="0" smtClean="0"/>
              <a:t>…all </a:t>
            </a:r>
            <a:r>
              <a:rPr lang="en-US" dirty="0"/>
              <a:t>the land of the Canaanites, and </a:t>
            </a:r>
            <a:r>
              <a:rPr lang="en-US" dirty="0" err="1"/>
              <a:t>Mearah</a:t>
            </a:r>
            <a:r>
              <a:rPr lang="en-US" dirty="0"/>
              <a:t> that belongs to the </a:t>
            </a:r>
            <a:r>
              <a:rPr lang="en-US" dirty="0" err="1"/>
              <a:t>Sidonians</a:t>
            </a:r>
            <a:r>
              <a:rPr lang="en-US" dirty="0"/>
              <a:t>, to </a:t>
            </a:r>
            <a:r>
              <a:rPr lang="en-US" dirty="0" err="1"/>
              <a:t>Aphek</a:t>
            </a:r>
            <a:r>
              <a:rPr lang="en-US" dirty="0"/>
              <a:t>, to the boundary of the Amorites,  </a:t>
            </a:r>
            <a:br>
              <a:rPr lang="en-US" dirty="0"/>
            </a:br>
            <a:r>
              <a:rPr lang="en-US" baseline="30000" dirty="0"/>
              <a:t>5</a:t>
            </a:r>
            <a:r>
              <a:rPr lang="en-US" dirty="0"/>
              <a:t>and the land of the </a:t>
            </a:r>
            <a:r>
              <a:rPr lang="en-US" dirty="0" err="1"/>
              <a:t>Gebalites</a:t>
            </a:r>
            <a:r>
              <a:rPr lang="en-US" dirty="0"/>
              <a:t>, and all Lebanon, toward the sunrise, from Baal-gad below Mount Hermon to Lebo-</a:t>
            </a:r>
            <a:r>
              <a:rPr lang="en-US" dirty="0" err="1"/>
              <a:t>hamath</a:t>
            </a:r>
            <a:r>
              <a:rPr lang="en-US" dirty="0"/>
              <a:t>,  </a:t>
            </a:r>
            <a:endParaRPr lang="en-US" dirty="0" smtClean="0"/>
          </a:p>
          <a:p>
            <a:r>
              <a:rPr lang="en-US" baseline="30000" dirty="0" smtClean="0"/>
              <a:t>6</a:t>
            </a:r>
            <a:r>
              <a:rPr lang="en-US" dirty="0" smtClean="0"/>
              <a:t>all </a:t>
            </a:r>
            <a:r>
              <a:rPr lang="en-US" dirty="0"/>
              <a:t>the inhabitants of the hill country from Lebanon to </a:t>
            </a:r>
            <a:r>
              <a:rPr lang="en-US" dirty="0" err="1"/>
              <a:t>Misrephoth</a:t>
            </a:r>
            <a:r>
              <a:rPr lang="en-US" dirty="0"/>
              <a:t>-maim, even all the </a:t>
            </a:r>
            <a:r>
              <a:rPr lang="en-US" dirty="0" err="1"/>
              <a:t>Sidonians</a:t>
            </a:r>
            <a:r>
              <a:rPr lang="en-US" dirty="0"/>
              <a:t>. I myself will drive them out from before the people of Israel. Only allot the land to Israel for an inheritance, as I have commanded you.  </a:t>
            </a:r>
            <a:br>
              <a:rPr lang="en-US" dirty="0"/>
            </a:br>
            <a:r>
              <a:rPr lang="en-US" baseline="30000" dirty="0"/>
              <a:t>7</a:t>
            </a:r>
            <a:r>
              <a:rPr lang="en-US" dirty="0"/>
              <a:t>Now therefore divide this land for an inheritance to the nine tribes and half the tribe of Manasseh.” </a:t>
            </a:r>
            <a:r>
              <a:rPr lang="en-US" dirty="0">
                <a:solidFill>
                  <a:prstClr val="black"/>
                </a:solidFill>
              </a:rPr>
              <a:t>  </a:t>
            </a:r>
          </a:p>
        </p:txBody>
      </p:sp>
    </p:spTree>
    <p:extLst>
      <p:ext uri="{BB962C8B-B14F-4D97-AF65-F5344CB8AC3E}">
        <p14:creationId xmlns:p14="http://schemas.microsoft.com/office/powerpoint/2010/main" val="994039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65FA6F-7182-4FB7-9CB9-33809EACAA12}" type="slidenum">
              <a:rPr lang="en-US" smtClean="0">
                <a:solidFill>
                  <a:prstClr val="black">
                    <a:tint val="75000"/>
                  </a:prstClr>
                </a:solidFill>
              </a:rPr>
              <a:pPr>
                <a:defRPr/>
              </a:pPr>
              <a:t>13</a:t>
            </a:fld>
            <a:endParaRPr lang="en-US" dirty="0">
              <a:solidFill>
                <a:prstClr val="black">
                  <a:tint val="75000"/>
                </a:prstClr>
              </a:solidFill>
            </a:endParaRPr>
          </a:p>
        </p:txBody>
      </p:sp>
      <p:pic>
        <p:nvPicPr>
          <p:cNvPr id="9219" name="Picture 2" descr="Map 38 Lands Undefeat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92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5335588" y="182562"/>
            <a:ext cx="3384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dirty="0" smtClean="0"/>
              <a:t>This </a:t>
            </a:r>
            <a:r>
              <a:rPr lang="en-US" sz="3200" dirty="0"/>
              <a:t>is the land that yet remain</a:t>
            </a:r>
            <a:endParaRPr lang="en-US" altLang="en-US" sz="3200" dirty="0">
              <a:solidFill>
                <a:prstClr val="black"/>
              </a:solidFill>
            </a:endParaRPr>
          </a:p>
        </p:txBody>
      </p:sp>
      <p:sp>
        <p:nvSpPr>
          <p:cNvPr id="5" name="Freeform 4"/>
          <p:cNvSpPr/>
          <p:nvPr/>
        </p:nvSpPr>
        <p:spPr>
          <a:xfrm>
            <a:off x="1798638" y="3279511"/>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Freeform 5"/>
          <p:cNvSpPr/>
          <p:nvPr/>
        </p:nvSpPr>
        <p:spPr>
          <a:xfrm>
            <a:off x="1120775" y="3499115"/>
            <a:ext cx="973138" cy="769938"/>
          </a:xfrm>
          <a:custGeom>
            <a:avLst/>
            <a:gdLst>
              <a:gd name="connsiteX0" fmla="*/ 482312 w 972015"/>
              <a:gd name="connsiteY0" fmla="*/ 225350 h 923067"/>
              <a:gd name="connsiteX1" fmla="*/ 482312 w 972015"/>
              <a:gd name="connsiteY1" fmla="*/ 225350 h 923067"/>
              <a:gd name="connsiteX2" fmla="*/ 378305 w 972015"/>
              <a:gd name="connsiteY2" fmla="*/ 182013 h 923067"/>
              <a:gd name="connsiteX3" fmla="*/ 330635 w 972015"/>
              <a:gd name="connsiteY3" fmla="*/ 186347 h 923067"/>
              <a:gd name="connsiteX4" fmla="*/ 321967 w 972015"/>
              <a:gd name="connsiteY4" fmla="*/ 177680 h 923067"/>
              <a:gd name="connsiteX5" fmla="*/ 317634 w 972015"/>
              <a:gd name="connsiteY5" fmla="*/ 190681 h 923067"/>
              <a:gd name="connsiteX6" fmla="*/ 304633 w 972015"/>
              <a:gd name="connsiteY6" fmla="*/ 195014 h 923067"/>
              <a:gd name="connsiteX7" fmla="*/ 295965 w 972015"/>
              <a:gd name="connsiteY7" fmla="*/ 208015 h 923067"/>
              <a:gd name="connsiteX8" fmla="*/ 282964 w 972015"/>
              <a:gd name="connsiteY8" fmla="*/ 216683 h 923067"/>
              <a:gd name="connsiteX9" fmla="*/ 248295 w 972015"/>
              <a:gd name="connsiteY9" fmla="*/ 247018 h 923067"/>
              <a:gd name="connsiteX10" fmla="*/ 226627 w 972015"/>
              <a:gd name="connsiteY10" fmla="*/ 273020 h 923067"/>
              <a:gd name="connsiteX11" fmla="*/ 213626 w 972015"/>
              <a:gd name="connsiteY11" fmla="*/ 299022 h 923067"/>
              <a:gd name="connsiteX12" fmla="*/ 204959 w 972015"/>
              <a:gd name="connsiteY12" fmla="*/ 312023 h 923067"/>
              <a:gd name="connsiteX13" fmla="*/ 196291 w 972015"/>
              <a:gd name="connsiteY13" fmla="*/ 320690 h 923067"/>
              <a:gd name="connsiteX14" fmla="*/ 178957 w 972015"/>
              <a:gd name="connsiteY14" fmla="*/ 346692 h 923067"/>
              <a:gd name="connsiteX15" fmla="*/ 157289 w 972015"/>
              <a:gd name="connsiteY15" fmla="*/ 364027 h 923067"/>
              <a:gd name="connsiteX16" fmla="*/ 122619 w 972015"/>
              <a:gd name="connsiteY16" fmla="*/ 394362 h 923067"/>
              <a:gd name="connsiteX17" fmla="*/ 118286 w 972015"/>
              <a:gd name="connsiteY17" fmla="*/ 407363 h 923067"/>
              <a:gd name="connsiteX18" fmla="*/ 100951 w 972015"/>
              <a:gd name="connsiteY18" fmla="*/ 433365 h 923067"/>
              <a:gd name="connsiteX19" fmla="*/ 96617 w 972015"/>
              <a:gd name="connsiteY19" fmla="*/ 446366 h 923067"/>
              <a:gd name="connsiteX20" fmla="*/ 74949 w 972015"/>
              <a:gd name="connsiteY20" fmla="*/ 472368 h 923067"/>
              <a:gd name="connsiteX21" fmla="*/ 66282 w 972015"/>
              <a:gd name="connsiteY21" fmla="*/ 502703 h 923067"/>
              <a:gd name="connsiteX22" fmla="*/ 61948 w 972015"/>
              <a:gd name="connsiteY22" fmla="*/ 515704 h 923067"/>
              <a:gd name="connsiteX23" fmla="*/ 53281 w 972015"/>
              <a:gd name="connsiteY23" fmla="*/ 546040 h 923067"/>
              <a:gd name="connsiteX24" fmla="*/ 40280 w 972015"/>
              <a:gd name="connsiteY24" fmla="*/ 554707 h 923067"/>
              <a:gd name="connsiteX25" fmla="*/ 27279 w 972015"/>
              <a:gd name="connsiteY25" fmla="*/ 585043 h 923067"/>
              <a:gd name="connsiteX26" fmla="*/ 14278 w 972015"/>
              <a:gd name="connsiteY26" fmla="*/ 615378 h 923067"/>
              <a:gd name="connsiteX27" fmla="*/ 1277 w 972015"/>
              <a:gd name="connsiteY27" fmla="*/ 641380 h 923067"/>
              <a:gd name="connsiteX28" fmla="*/ 1277 w 972015"/>
              <a:gd name="connsiteY28" fmla="*/ 741054 h 923067"/>
              <a:gd name="connsiteX29" fmla="*/ 213626 w 972015"/>
              <a:gd name="connsiteY29" fmla="*/ 788724 h 923067"/>
              <a:gd name="connsiteX30" fmla="*/ 330635 w 972015"/>
              <a:gd name="connsiteY30" fmla="*/ 923067 h 923067"/>
              <a:gd name="connsiteX31" fmla="*/ 612322 w 972015"/>
              <a:gd name="connsiteY31" fmla="*/ 888398 h 923067"/>
              <a:gd name="connsiteX32" fmla="*/ 633990 w 972015"/>
              <a:gd name="connsiteY32" fmla="*/ 918734 h 923067"/>
              <a:gd name="connsiteX33" fmla="*/ 729330 w 972015"/>
              <a:gd name="connsiteY33" fmla="*/ 892732 h 923067"/>
              <a:gd name="connsiteX34" fmla="*/ 729330 w 972015"/>
              <a:gd name="connsiteY34" fmla="*/ 780057 h 923067"/>
              <a:gd name="connsiteX35" fmla="*/ 729330 w 972015"/>
              <a:gd name="connsiteY35" fmla="*/ 736721 h 923067"/>
              <a:gd name="connsiteX36" fmla="*/ 672993 w 972015"/>
              <a:gd name="connsiteY36" fmla="*/ 641380 h 923067"/>
              <a:gd name="connsiteX37" fmla="*/ 690327 w 972015"/>
              <a:gd name="connsiteY37" fmla="*/ 567708 h 923067"/>
              <a:gd name="connsiteX38" fmla="*/ 794335 w 972015"/>
              <a:gd name="connsiteY38" fmla="*/ 450700 h 923067"/>
              <a:gd name="connsiteX39" fmla="*/ 894009 w 972015"/>
              <a:gd name="connsiteY39" fmla="*/ 407363 h 923067"/>
              <a:gd name="connsiteX40" fmla="*/ 972015 w 972015"/>
              <a:gd name="connsiteY40" fmla="*/ 299022 h 923067"/>
              <a:gd name="connsiteX41" fmla="*/ 868007 w 972015"/>
              <a:gd name="connsiteY41" fmla="*/ 238351 h 923067"/>
              <a:gd name="connsiteX42" fmla="*/ 820337 w 972015"/>
              <a:gd name="connsiteY42" fmla="*/ 229684 h 923067"/>
              <a:gd name="connsiteX43" fmla="*/ 798669 w 972015"/>
              <a:gd name="connsiteY43" fmla="*/ 247018 h 923067"/>
              <a:gd name="connsiteX44" fmla="*/ 750998 w 972015"/>
              <a:gd name="connsiteY44" fmla="*/ 182013 h 923067"/>
              <a:gd name="connsiteX45" fmla="*/ 672993 w 972015"/>
              <a:gd name="connsiteY45" fmla="*/ 156012 h 923067"/>
              <a:gd name="connsiteX46" fmla="*/ 664326 w 972015"/>
              <a:gd name="connsiteY46" fmla="*/ 138677 h 923067"/>
              <a:gd name="connsiteX47" fmla="*/ 655658 w 972015"/>
              <a:gd name="connsiteY47" fmla="*/ 78006 h 923067"/>
              <a:gd name="connsiteX48" fmla="*/ 629656 w 972015"/>
              <a:gd name="connsiteY48" fmla="*/ 43337 h 923067"/>
              <a:gd name="connsiteX49" fmla="*/ 594987 w 972015"/>
              <a:gd name="connsiteY49" fmla="*/ 0 h 923067"/>
              <a:gd name="connsiteX50" fmla="*/ 482312 w 972015"/>
              <a:gd name="connsiteY50" fmla="*/ 225350 h 9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72015" h="923067">
                <a:moveTo>
                  <a:pt x="482312" y="225350"/>
                </a:moveTo>
                <a:lnTo>
                  <a:pt x="482312" y="225350"/>
                </a:lnTo>
                <a:cubicBezTo>
                  <a:pt x="399966" y="199617"/>
                  <a:pt x="433508" y="216516"/>
                  <a:pt x="378305" y="182013"/>
                </a:cubicBezTo>
                <a:cubicBezTo>
                  <a:pt x="362415" y="183458"/>
                  <a:pt x="346544" y="187571"/>
                  <a:pt x="330635" y="186347"/>
                </a:cubicBezTo>
                <a:cubicBezTo>
                  <a:pt x="326561" y="186034"/>
                  <a:pt x="325843" y="176388"/>
                  <a:pt x="321967" y="177680"/>
                </a:cubicBezTo>
                <a:cubicBezTo>
                  <a:pt x="317633" y="179125"/>
                  <a:pt x="320864" y="187451"/>
                  <a:pt x="317634" y="190681"/>
                </a:cubicBezTo>
                <a:cubicBezTo>
                  <a:pt x="314404" y="193911"/>
                  <a:pt x="308967" y="193570"/>
                  <a:pt x="304633" y="195014"/>
                </a:cubicBezTo>
                <a:cubicBezTo>
                  <a:pt x="301744" y="199348"/>
                  <a:pt x="299648" y="204332"/>
                  <a:pt x="295965" y="208015"/>
                </a:cubicBezTo>
                <a:cubicBezTo>
                  <a:pt x="292282" y="211698"/>
                  <a:pt x="286394" y="212763"/>
                  <a:pt x="282964" y="216683"/>
                </a:cubicBezTo>
                <a:cubicBezTo>
                  <a:pt x="254072" y="249704"/>
                  <a:pt x="280456" y="238979"/>
                  <a:pt x="248295" y="247018"/>
                </a:cubicBezTo>
                <a:cubicBezTo>
                  <a:pt x="226777" y="279297"/>
                  <a:pt x="254433" y="239652"/>
                  <a:pt x="226627" y="273020"/>
                </a:cubicBezTo>
                <a:cubicBezTo>
                  <a:pt x="211105" y="291647"/>
                  <a:pt x="223397" y="279479"/>
                  <a:pt x="213626" y="299022"/>
                </a:cubicBezTo>
                <a:cubicBezTo>
                  <a:pt x="211297" y="303680"/>
                  <a:pt x="208213" y="307956"/>
                  <a:pt x="204959" y="312023"/>
                </a:cubicBezTo>
                <a:cubicBezTo>
                  <a:pt x="202407" y="315214"/>
                  <a:pt x="198743" y="317421"/>
                  <a:pt x="196291" y="320690"/>
                </a:cubicBezTo>
                <a:cubicBezTo>
                  <a:pt x="190041" y="329023"/>
                  <a:pt x="186323" y="339327"/>
                  <a:pt x="178957" y="346692"/>
                </a:cubicBezTo>
                <a:cubicBezTo>
                  <a:pt x="145149" y="380496"/>
                  <a:pt x="201039" y="325745"/>
                  <a:pt x="157289" y="364027"/>
                </a:cubicBezTo>
                <a:cubicBezTo>
                  <a:pt x="116737" y="399511"/>
                  <a:pt x="151870" y="374862"/>
                  <a:pt x="122619" y="394362"/>
                </a:cubicBezTo>
                <a:cubicBezTo>
                  <a:pt x="121175" y="398696"/>
                  <a:pt x="120504" y="403370"/>
                  <a:pt x="118286" y="407363"/>
                </a:cubicBezTo>
                <a:cubicBezTo>
                  <a:pt x="113227" y="416469"/>
                  <a:pt x="104245" y="423483"/>
                  <a:pt x="100951" y="433365"/>
                </a:cubicBezTo>
                <a:cubicBezTo>
                  <a:pt x="99506" y="437699"/>
                  <a:pt x="98883" y="442400"/>
                  <a:pt x="96617" y="446366"/>
                </a:cubicBezTo>
                <a:cubicBezTo>
                  <a:pt x="89747" y="458390"/>
                  <a:pt x="83870" y="463448"/>
                  <a:pt x="74949" y="472368"/>
                </a:cubicBezTo>
                <a:cubicBezTo>
                  <a:pt x="64553" y="503560"/>
                  <a:pt x="77174" y="464586"/>
                  <a:pt x="66282" y="502703"/>
                </a:cubicBezTo>
                <a:cubicBezTo>
                  <a:pt x="65027" y="507095"/>
                  <a:pt x="63203" y="511312"/>
                  <a:pt x="61948" y="515704"/>
                </a:cubicBezTo>
                <a:cubicBezTo>
                  <a:pt x="61601" y="516918"/>
                  <a:pt x="55592" y="543152"/>
                  <a:pt x="53281" y="546040"/>
                </a:cubicBezTo>
                <a:cubicBezTo>
                  <a:pt x="50027" y="550107"/>
                  <a:pt x="44614" y="551818"/>
                  <a:pt x="40280" y="554707"/>
                </a:cubicBezTo>
                <a:cubicBezTo>
                  <a:pt x="30116" y="585197"/>
                  <a:pt x="43344" y="547557"/>
                  <a:pt x="27279" y="585043"/>
                </a:cubicBezTo>
                <a:cubicBezTo>
                  <a:pt x="16862" y="609349"/>
                  <a:pt x="30701" y="586638"/>
                  <a:pt x="14278" y="615378"/>
                </a:cubicBezTo>
                <a:cubicBezTo>
                  <a:pt x="9430" y="623863"/>
                  <a:pt x="1687" y="630733"/>
                  <a:pt x="1277" y="641380"/>
                </a:cubicBezTo>
                <a:cubicBezTo>
                  <a:pt x="0" y="674580"/>
                  <a:pt x="1277" y="707829"/>
                  <a:pt x="1277" y="741054"/>
                </a:cubicBezTo>
                <a:lnTo>
                  <a:pt x="213626" y="788724"/>
                </a:lnTo>
                <a:lnTo>
                  <a:pt x="330635" y="923067"/>
                </a:lnTo>
                <a:lnTo>
                  <a:pt x="612322" y="888398"/>
                </a:lnTo>
                <a:lnTo>
                  <a:pt x="633990" y="918734"/>
                </a:lnTo>
                <a:lnTo>
                  <a:pt x="729330" y="892732"/>
                </a:lnTo>
                <a:lnTo>
                  <a:pt x="729330" y="780057"/>
                </a:lnTo>
                <a:lnTo>
                  <a:pt x="729330" y="736721"/>
                </a:lnTo>
                <a:lnTo>
                  <a:pt x="672993" y="641380"/>
                </a:lnTo>
                <a:lnTo>
                  <a:pt x="690327" y="567708"/>
                </a:lnTo>
                <a:lnTo>
                  <a:pt x="794335" y="450700"/>
                </a:lnTo>
                <a:lnTo>
                  <a:pt x="894009" y="407363"/>
                </a:lnTo>
                <a:lnTo>
                  <a:pt x="972015" y="299022"/>
                </a:lnTo>
                <a:lnTo>
                  <a:pt x="868007" y="238351"/>
                </a:lnTo>
                <a:lnTo>
                  <a:pt x="820337" y="229684"/>
                </a:lnTo>
                <a:lnTo>
                  <a:pt x="798669" y="247018"/>
                </a:lnTo>
                <a:lnTo>
                  <a:pt x="750998" y="182013"/>
                </a:lnTo>
                <a:lnTo>
                  <a:pt x="672993" y="156012"/>
                </a:lnTo>
                <a:lnTo>
                  <a:pt x="664326" y="138677"/>
                </a:lnTo>
                <a:lnTo>
                  <a:pt x="655658" y="78006"/>
                </a:lnTo>
                <a:lnTo>
                  <a:pt x="629656" y="43337"/>
                </a:lnTo>
                <a:lnTo>
                  <a:pt x="594987" y="0"/>
                </a:lnTo>
                <a:lnTo>
                  <a:pt x="482312" y="22535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23" name="TextBox 6"/>
          <p:cNvSpPr txBox="1">
            <a:spLocks noChangeArrowheads="1"/>
          </p:cNvSpPr>
          <p:nvPr/>
        </p:nvSpPr>
        <p:spPr bwMode="auto">
          <a:xfrm>
            <a:off x="230188" y="3402542"/>
            <a:ext cx="1077912"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solidFill>
                  <a:prstClr val="white"/>
                </a:solidFill>
              </a:rPr>
              <a:t>Land of the Philistines</a:t>
            </a:r>
          </a:p>
        </p:txBody>
      </p:sp>
      <p:sp>
        <p:nvSpPr>
          <p:cNvPr id="8" name="Freeform 7"/>
          <p:cNvSpPr/>
          <p:nvPr/>
        </p:nvSpPr>
        <p:spPr>
          <a:xfrm>
            <a:off x="2881313" y="1924844"/>
            <a:ext cx="546100" cy="642938"/>
          </a:xfrm>
          <a:custGeom>
            <a:avLst/>
            <a:gdLst>
              <a:gd name="connsiteX0" fmla="*/ 0 w 546040"/>
              <a:gd name="connsiteY0" fmla="*/ 680383 h 771390"/>
              <a:gd name="connsiteX1" fmla="*/ 8667 w 546040"/>
              <a:gd name="connsiteY1" fmla="*/ 771390 h 771390"/>
              <a:gd name="connsiteX2" fmla="*/ 69338 w 546040"/>
              <a:gd name="connsiteY2" fmla="*/ 719386 h 771390"/>
              <a:gd name="connsiteX3" fmla="*/ 195014 w 546040"/>
              <a:gd name="connsiteY3" fmla="*/ 706385 h 771390"/>
              <a:gd name="connsiteX4" fmla="*/ 255685 w 546040"/>
              <a:gd name="connsiteY4" fmla="*/ 585043 h 771390"/>
              <a:gd name="connsiteX5" fmla="*/ 398696 w 546040"/>
              <a:gd name="connsiteY5" fmla="*/ 472368 h 771390"/>
              <a:gd name="connsiteX6" fmla="*/ 524371 w 546040"/>
              <a:gd name="connsiteY6" fmla="*/ 455033 h 771390"/>
              <a:gd name="connsiteX7" fmla="*/ 537372 w 546040"/>
              <a:gd name="connsiteY7" fmla="*/ 372694 h 771390"/>
              <a:gd name="connsiteX8" fmla="*/ 546040 w 546040"/>
              <a:gd name="connsiteY8" fmla="*/ 260019 h 771390"/>
              <a:gd name="connsiteX9" fmla="*/ 502703 w 546040"/>
              <a:gd name="connsiteY9" fmla="*/ 160345 h 771390"/>
              <a:gd name="connsiteX10" fmla="*/ 511370 w 546040"/>
              <a:gd name="connsiteY10" fmla="*/ 99674 h 771390"/>
              <a:gd name="connsiteX11" fmla="*/ 450699 w 546040"/>
              <a:gd name="connsiteY11" fmla="*/ 0 h 771390"/>
              <a:gd name="connsiteX12" fmla="*/ 268686 w 546040"/>
              <a:gd name="connsiteY12" fmla="*/ 52004 h 771390"/>
              <a:gd name="connsiteX13" fmla="*/ 99674 w 546040"/>
              <a:gd name="connsiteY13" fmla="*/ 134343 h 771390"/>
              <a:gd name="connsiteX14" fmla="*/ 56337 w 546040"/>
              <a:gd name="connsiteY14" fmla="*/ 359693 h 771390"/>
              <a:gd name="connsiteX15" fmla="*/ 86673 w 546040"/>
              <a:gd name="connsiteY15" fmla="*/ 433365 h 771390"/>
              <a:gd name="connsiteX16" fmla="*/ 99674 w 546040"/>
              <a:gd name="connsiteY16" fmla="*/ 533039 h 771390"/>
              <a:gd name="connsiteX17" fmla="*/ 78005 w 546040"/>
              <a:gd name="connsiteY17" fmla="*/ 615378 h 771390"/>
              <a:gd name="connsiteX18" fmla="*/ 0 w 546040"/>
              <a:gd name="connsiteY18" fmla="*/ 680383 h 77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040" h="771390">
                <a:moveTo>
                  <a:pt x="0" y="680383"/>
                </a:moveTo>
                <a:lnTo>
                  <a:pt x="8667" y="771390"/>
                </a:lnTo>
                <a:lnTo>
                  <a:pt x="69338" y="719386"/>
                </a:lnTo>
                <a:lnTo>
                  <a:pt x="195014" y="706385"/>
                </a:lnTo>
                <a:lnTo>
                  <a:pt x="255685" y="585043"/>
                </a:lnTo>
                <a:lnTo>
                  <a:pt x="398696" y="472368"/>
                </a:lnTo>
                <a:lnTo>
                  <a:pt x="524371" y="455033"/>
                </a:lnTo>
                <a:lnTo>
                  <a:pt x="537372" y="372694"/>
                </a:lnTo>
                <a:lnTo>
                  <a:pt x="546040" y="260019"/>
                </a:lnTo>
                <a:lnTo>
                  <a:pt x="502703" y="160345"/>
                </a:lnTo>
                <a:lnTo>
                  <a:pt x="511370" y="99674"/>
                </a:lnTo>
                <a:lnTo>
                  <a:pt x="450699" y="0"/>
                </a:lnTo>
                <a:lnTo>
                  <a:pt x="268686" y="52004"/>
                </a:lnTo>
                <a:lnTo>
                  <a:pt x="99674" y="134343"/>
                </a:lnTo>
                <a:lnTo>
                  <a:pt x="56337" y="359693"/>
                </a:lnTo>
                <a:lnTo>
                  <a:pt x="86673" y="433365"/>
                </a:lnTo>
                <a:lnTo>
                  <a:pt x="99674" y="533039"/>
                </a:lnTo>
                <a:lnTo>
                  <a:pt x="78005" y="615378"/>
                </a:lnTo>
                <a:lnTo>
                  <a:pt x="0" y="680383"/>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25" name="TextBox 8"/>
          <p:cNvSpPr txBox="1">
            <a:spLocks noChangeArrowheads="1"/>
          </p:cNvSpPr>
          <p:nvPr/>
        </p:nvSpPr>
        <p:spPr bwMode="auto">
          <a:xfrm>
            <a:off x="3429000" y="1803276"/>
            <a:ext cx="814388"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solidFill>
                  <a:prstClr val="white"/>
                </a:solidFill>
              </a:rPr>
              <a:t>Geshur</a:t>
            </a:r>
          </a:p>
        </p:txBody>
      </p:sp>
      <p:sp>
        <p:nvSpPr>
          <p:cNvPr id="10" name="Freeform 9"/>
          <p:cNvSpPr/>
          <p:nvPr/>
        </p:nvSpPr>
        <p:spPr>
          <a:xfrm>
            <a:off x="515938" y="4149990"/>
            <a:ext cx="1382712" cy="1248833"/>
          </a:xfrm>
          <a:custGeom>
            <a:avLst/>
            <a:gdLst>
              <a:gd name="connsiteX0" fmla="*/ 0 w 1382434"/>
              <a:gd name="connsiteY0" fmla="*/ 481035 h 1499443"/>
              <a:gd name="connsiteX1" fmla="*/ 333691 w 1382434"/>
              <a:gd name="connsiteY1" fmla="*/ 364027 h 1499443"/>
              <a:gd name="connsiteX2" fmla="*/ 671716 w 1382434"/>
              <a:gd name="connsiteY2" fmla="*/ 91007 h 1499443"/>
              <a:gd name="connsiteX3" fmla="*/ 758389 w 1382434"/>
              <a:gd name="connsiteY3" fmla="*/ 0 h 1499443"/>
              <a:gd name="connsiteX4" fmla="*/ 888398 w 1382434"/>
              <a:gd name="connsiteY4" fmla="*/ 82339 h 1499443"/>
              <a:gd name="connsiteX5" fmla="*/ 983739 w 1382434"/>
              <a:gd name="connsiteY5" fmla="*/ 156011 h 1499443"/>
              <a:gd name="connsiteX6" fmla="*/ 1204755 w 1382434"/>
              <a:gd name="connsiteY6" fmla="*/ 108341 h 1499443"/>
              <a:gd name="connsiteX7" fmla="*/ 1330431 w 1382434"/>
              <a:gd name="connsiteY7" fmla="*/ 182013 h 1499443"/>
              <a:gd name="connsiteX8" fmla="*/ 1347765 w 1382434"/>
              <a:gd name="connsiteY8" fmla="*/ 216682 h 1499443"/>
              <a:gd name="connsiteX9" fmla="*/ 1274093 w 1382434"/>
              <a:gd name="connsiteY9" fmla="*/ 359693 h 1499443"/>
              <a:gd name="connsiteX10" fmla="*/ 1321763 w 1382434"/>
              <a:gd name="connsiteY10" fmla="*/ 533039 h 1499443"/>
              <a:gd name="connsiteX11" fmla="*/ 1382434 w 1382434"/>
              <a:gd name="connsiteY11" fmla="*/ 580709 h 1499443"/>
              <a:gd name="connsiteX12" fmla="*/ 1360766 w 1382434"/>
              <a:gd name="connsiteY12" fmla="*/ 771390 h 1499443"/>
              <a:gd name="connsiteX13" fmla="*/ 1144084 w 1382434"/>
              <a:gd name="connsiteY13" fmla="*/ 1161418 h 1499443"/>
              <a:gd name="connsiteX14" fmla="*/ 780057 w 1382434"/>
              <a:gd name="connsiteY14" fmla="*/ 1434438 h 1499443"/>
              <a:gd name="connsiteX15" fmla="*/ 758389 w 1382434"/>
              <a:gd name="connsiteY15" fmla="*/ 1473441 h 1499443"/>
              <a:gd name="connsiteX16" fmla="*/ 689051 w 1382434"/>
              <a:gd name="connsiteY16" fmla="*/ 1499443 h 1499443"/>
              <a:gd name="connsiteX17" fmla="*/ 429032 w 1382434"/>
              <a:gd name="connsiteY17" fmla="*/ 1139750 h 1499443"/>
              <a:gd name="connsiteX18" fmla="*/ 437699 w 1382434"/>
              <a:gd name="connsiteY18" fmla="*/ 1035742 h 1499443"/>
              <a:gd name="connsiteX19" fmla="*/ 437699 w 1382434"/>
              <a:gd name="connsiteY19" fmla="*/ 970737 h 1499443"/>
              <a:gd name="connsiteX20" fmla="*/ 290355 w 1382434"/>
              <a:gd name="connsiteY20" fmla="*/ 905733 h 1499443"/>
              <a:gd name="connsiteX21" fmla="*/ 121342 w 1382434"/>
              <a:gd name="connsiteY21" fmla="*/ 754055 h 1499443"/>
              <a:gd name="connsiteX22" fmla="*/ 0 w 1382434"/>
              <a:gd name="connsiteY22" fmla="*/ 481035 h 149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2434" h="1499443">
                <a:moveTo>
                  <a:pt x="0" y="481035"/>
                </a:moveTo>
                <a:lnTo>
                  <a:pt x="333691" y="364027"/>
                </a:lnTo>
                <a:lnTo>
                  <a:pt x="671716" y="91007"/>
                </a:lnTo>
                <a:lnTo>
                  <a:pt x="758389" y="0"/>
                </a:lnTo>
                <a:lnTo>
                  <a:pt x="888398" y="82339"/>
                </a:lnTo>
                <a:lnTo>
                  <a:pt x="983739" y="156011"/>
                </a:lnTo>
                <a:lnTo>
                  <a:pt x="1204755" y="108341"/>
                </a:lnTo>
                <a:lnTo>
                  <a:pt x="1330431" y="182013"/>
                </a:lnTo>
                <a:lnTo>
                  <a:pt x="1347765" y="216682"/>
                </a:lnTo>
                <a:lnTo>
                  <a:pt x="1274093" y="359693"/>
                </a:lnTo>
                <a:lnTo>
                  <a:pt x="1321763" y="533039"/>
                </a:lnTo>
                <a:lnTo>
                  <a:pt x="1382434" y="580709"/>
                </a:lnTo>
                <a:lnTo>
                  <a:pt x="1360766" y="771390"/>
                </a:lnTo>
                <a:lnTo>
                  <a:pt x="1144084" y="1161418"/>
                </a:lnTo>
                <a:lnTo>
                  <a:pt x="780057" y="1434438"/>
                </a:lnTo>
                <a:cubicBezTo>
                  <a:pt x="761809" y="1470934"/>
                  <a:pt x="771859" y="1459971"/>
                  <a:pt x="758389" y="1473441"/>
                </a:cubicBezTo>
                <a:lnTo>
                  <a:pt x="689051" y="1499443"/>
                </a:lnTo>
                <a:lnTo>
                  <a:pt x="429032" y="1139750"/>
                </a:lnTo>
                <a:lnTo>
                  <a:pt x="437699" y="1035742"/>
                </a:lnTo>
                <a:lnTo>
                  <a:pt x="437699" y="970737"/>
                </a:lnTo>
                <a:lnTo>
                  <a:pt x="290355" y="905733"/>
                </a:lnTo>
                <a:lnTo>
                  <a:pt x="121342" y="754055"/>
                </a:lnTo>
                <a:lnTo>
                  <a:pt x="0" y="48103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1984656" y="3200139"/>
            <a:ext cx="265113" cy="1190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28" name="TextBox 12"/>
          <p:cNvSpPr txBox="1">
            <a:spLocks noChangeArrowheads="1"/>
          </p:cNvSpPr>
          <p:nvPr/>
        </p:nvSpPr>
        <p:spPr bwMode="auto">
          <a:xfrm>
            <a:off x="2833713" y="1035845"/>
            <a:ext cx="575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prstClr val="black"/>
                </a:solidFill>
              </a:rPr>
              <a:t>. </a:t>
            </a:r>
            <a:r>
              <a:rPr lang="en-US" altLang="en-US" sz="600">
                <a:solidFill>
                  <a:prstClr val="black"/>
                </a:solidFill>
              </a:rPr>
              <a:t>Mearah</a:t>
            </a:r>
          </a:p>
        </p:txBody>
      </p:sp>
      <p:sp>
        <p:nvSpPr>
          <p:cNvPr id="14" name="Freeform 13"/>
          <p:cNvSpPr/>
          <p:nvPr/>
        </p:nvSpPr>
        <p:spPr>
          <a:xfrm>
            <a:off x="1808173" y="653523"/>
            <a:ext cx="1766887" cy="2673615"/>
          </a:xfrm>
          <a:custGeom>
            <a:avLst/>
            <a:gdLst>
              <a:gd name="connsiteX0" fmla="*/ 1132765 w 1767385"/>
              <a:gd name="connsiteY0" fmla="*/ 0 h 3207224"/>
              <a:gd name="connsiteX1" fmla="*/ 1767385 w 1767385"/>
              <a:gd name="connsiteY1" fmla="*/ 34120 h 3207224"/>
              <a:gd name="connsiteX2" fmla="*/ 1665027 w 1767385"/>
              <a:gd name="connsiteY2" fmla="*/ 341194 h 3207224"/>
              <a:gd name="connsiteX3" fmla="*/ 1473959 w 1767385"/>
              <a:gd name="connsiteY3" fmla="*/ 539087 h 3207224"/>
              <a:gd name="connsiteX4" fmla="*/ 1426191 w 1767385"/>
              <a:gd name="connsiteY4" fmla="*/ 648269 h 3207224"/>
              <a:gd name="connsiteX5" fmla="*/ 1542197 w 1767385"/>
              <a:gd name="connsiteY5" fmla="*/ 702860 h 3207224"/>
              <a:gd name="connsiteX6" fmla="*/ 1426191 w 1767385"/>
              <a:gd name="connsiteY6" fmla="*/ 887105 h 3207224"/>
              <a:gd name="connsiteX7" fmla="*/ 1173708 w 1767385"/>
              <a:gd name="connsiteY7" fmla="*/ 1166884 h 3207224"/>
              <a:gd name="connsiteX8" fmla="*/ 1071350 w 1767385"/>
              <a:gd name="connsiteY8" fmla="*/ 1139588 h 3207224"/>
              <a:gd name="connsiteX9" fmla="*/ 996287 w 1767385"/>
              <a:gd name="connsiteY9" fmla="*/ 1337481 h 3207224"/>
              <a:gd name="connsiteX10" fmla="*/ 859809 w 1767385"/>
              <a:gd name="connsiteY10" fmla="*/ 1508078 h 3207224"/>
              <a:gd name="connsiteX11" fmla="*/ 743803 w 1767385"/>
              <a:gd name="connsiteY11" fmla="*/ 1699147 h 3207224"/>
              <a:gd name="connsiteX12" fmla="*/ 689212 w 1767385"/>
              <a:gd name="connsiteY12" fmla="*/ 1924335 h 3207224"/>
              <a:gd name="connsiteX13" fmla="*/ 648269 w 1767385"/>
              <a:gd name="connsiteY13" fmla="*/ 2094932 h 3207224"/>
              <a:gd name="connsiteX14" fmla="*/ 661917 w 1767385"/>
              <a:gd name="connsiteY14" fmla="*/ 2224585 h 3207224"/>
              <a:gd name="connsiteX15" fmla="*/ 716508 w 1767385"/>
              <a:gd name="connsiteY15" fmla="*/ 2408830 h 3207224"/>
              <a:gd name="connsiteX16" fmla="*/ 491320 w 1767385"/>
              <a:gd name="connsiteY16" fmla="*/ 2538484 h 3207224"/>
              <a:gd name="connsiteX17" fmla="*/ 464024 w 1767385"/>
              <a:gd name="connsiteY17" fmla="*/ 2599899 h 3207224"/>
              <a:gd name="connsiteX18" fmla="*/ 334371 w 1767385"/>
              <a:gd name="connsiteY18" fmla="*/ 2975212 h 3207224"/>
              <a:gd name="connsiteX19" fmla="*/ 416257 w 1767385"/>
              <a:gd name="connsiteY19" fmla="*/ 3091218 h 3207224"/>
              <a:gd name="connsiteX20" fmla="*/ 436729 w 1767385"/>
              <a:gd name="connsiteY20" fmla="*/ 3207224 h 3207224"/>
              <a:gd name="connsiteX21" fmla="*/ 184245 w 1767385"/>
              <a:gd name="connsiteY21" fmla="*/ 3200400 h 3207224"/>
              <a:gd name="connsiteX22" fmla="*/ 0 w 1767385"/>
              <a:gd name="connsiteY22" fmla="*/ 3159457 h 3207224"/>
              <a:gd name="connsiteX23" fmla="*/ 136478 w 1767385"/>
              <a:gd name="connsiteY23" fmla="*/ 2613547 h 3207224"/>
              <a:gd name="connsiteX24" fmla="*/ 245660 w 1767385"/>
              <a:gd name="connsiteY24" fmla="*/ 2006221 h 3207224"/>
              <a:gd name="connsiteX25" fmla="*/ 361666 w 1767385"/>
              <a:gd name="connsiteY25" fmla="*/ 1992573 h 3207224"/>
              <a:gd name="connsiteX26" fmla="*/ 423081 w 1767385"/>
              <a:gd name="connsiteY26" fmla="*/ 1903863 h 3207224"/>
              <a:gd name="connsiteX27" fmla="*/ 450376 w 1767385"/>
              <a:gd name="connsiteY27" fmla="*/ 1549021 h 3207224"/>
              <a:gd name="connsiteX28" fmla="*/ 600502 w 1767385"/>
              <a:gd name="connsiteY28" fmla="*/ 1323833 h 3207224"/>
              <a:gd name="connsiteX29" fmla="*/ 648269 w 1767385"/>
              <a:gd name="connsiteY29" fmla="*/ 996287 h 3207224"/>
              <a:gd name="connsiteX30" fmla="*/ 805218 w 1767385"/>
              <a:gd name="connsiteY30" fmla="*/ 812042 h 3207224"/>
              <a:gd name="connsiteX31" fmla="*/ 846162 w 1767385"/>
              <a:gd name="connsiteY31" fmla="*/ 607326 h 3207224"/>
              <a:gd name="connsiteX32" fmla="*/ 921224 w 1767385"/>
              <a:gd name="connsiteY32" fmla="*/ 341194 h 3207224"/>
              <a:gd name="connsiteX33" fmla="*/ 989463 w 1767385"/>
              <a:gd name="connsiteY33" fmla="*/ 197893 h 3207224"/>
              <a:gd name="connsiteX34" fmla="*/ 1132765 w 1767385"/>
              <a:gd name="connsiteY34" fmla="*/ 0 h 320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7385" h="3207224">
                <a:moveTo>
                  <a:pt x="1132765" y="0"/>
                </a:moveTo>
                <a:lnTo>
                  <a:pt x="1767385" y="34120"/>
                </a:lnTo>
                <a:lnTo>
                  <a:pt x="1665027" y="341194"/>
                </a:lnTo>
                <a:lnTo>
                  <a:pt x="1473959" y="539087"/>
                </a:lnTo>
                <a:lnTo>
                  <a:pt x="1426191" y="648269"/>
                </a:lnTo>
                <a:lnTo>
                  <a:pt x="1542197" y="702860"/>
                </a:lnTo>
                <a:lnTo>
                  <a:pt x="1426191" y="887105"/>
                </a:lnTo>
                <a:lnTo>
                  <a:pt x="1173708" y="1166884"/>
                </a:lnTo>
                <a:lnTo>
                  <a:pt x="1071350" y="1139588"/>
                </a:lnTo>
                <a:lnTo>
                  <a:pt x="996287" y="1337481"/>
                </a:lnTo>
                <a:lnTo>
                  <a:pt x="859809" y="1508078"/>
                </a:lnTo>
                <a:lnTo>
                  <a:pt x="743803" y="1699147"/>
                </a:lnTo>
                <a:lnTo>
                  <a:pt x="689212" y="1924335"/>
                </a:lnTo>
                <a:lnTo>
                  <a:pt x="648269" y="2094932"/>
                </a:lnTo>
                <a:lnTo>
                  <a:pt x="661917" y="2224585"/>
                </a:lnTo>
                <a:lnTo>
                  <a:pt x="716508" y="2408830"/>
                </a:lnTo>
                <a:lnTo>
                  <a:pt x="491320" y="2538484"/>
                </a:lnTo>
                <a:cubicBezTo>
                  <a:pt x="463007" y="2595110"/>
                  <a:pt x="464024" y="2572730"/>
                  <a:pt x="464024" y="2599899"/>
                </a:cubicBezTo>
                <a:lnTo>
                  <a:pt x="334371" y="2975212"/>
                </a:lnTo>
                <a:lnTo>
                  <a:pt x="416257" y="3091218"/>
                </a:lnTo>
                <a:lnTo>
                  <a:pt x="436729" y="3207224"/>
                </a:lnTo>
                <a:lnTo>
                  <a:pt x="184245" y="3200400"/>
                </a:lnTo>
                <a:lnTo>
                  <a:pt x="0" y="3159457"/>
                </a:lnTo>
                <a:lnTo>
                  <a:pt x="136478" y="2613547"/>
                </a:lnTo>
                <a:lnTo>
                  <a:pt x="245660" y="2006221"/>
                </a:lnTo>
                <a:lnTo>
                  <a:pt x="361666" y="1992573"/>
                </a:lnTo>
                <a:lnTo>
                  <a:pt x="423081" y="1903863"/>
                </a:lnTo>
                <a:lnTo>
                  <a:pt x="450376" y="1549021"/>
                </a:lnTo>
                <a:lnTo>
                  <a:pt x="600502" y="1323833"/>
                </a:lnTo>
                <a:lnTo>
                  <a:pt x="648269" y="996287"/>
                </a:lnTo>
                <a:lnTo>
                  <a:pt x="805218" y="812042"/>
                </a:lnTo>
                <a:lnTo>
                  <a:pt x="846162" y="607326"/>
                </a:lnTo>
                <a:lnTo>
                  <a:pt x="921224" y="341194"/>
                </a:lnTo>
                <a:lnTo>
                  <a:pt x="989463" y="197893"/>
                </a:lnTo>
                <a:lnTo>
                  <a:pt x="1132765" y="0"/>
                </a:lnTo>
                <a:close/>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30" name="TextBox 14"/>
          <p:cNvSpPr txBox="1">
            <a:spLocks noChangeArrowheads="1"/>
          </p:cNvSpPr>
          <p:nvPr/>
        </p:nvSpPr>
        <p:spPr bwMode="auto">
          <a:xfrm>
            <a:off x="1179513" y="1668339"/>
            <a:ext cx="969962"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solidFill>
                  <a:prstClr val="white"/>
                </a:solidFill>
              </a:rPr>
              <a:t>Sidonians</a:t>
            </a:r>
          </a:p>
        </p:txBody>
      </p:sp>
      <p:sp>
        <p:nvSpPr>
          <p:cNvPr id="16" name="Oval 15"/>
          <p:cNvSpPr/>
          <p:nvPr/>
        </p:nvSpPr>
        <p:spPr>
          <a:xfrm>
            <a:off x="2081249" y="3940969"/>
            <a:ext cx="661987" cy="2553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32" name="TextBox 16"/>
          <p:cNvSpPr txBox="1">
            <a:spLocks noChangeArrowheads="1"/>
          </p:cNvSpPr>
          <p:nvPr/>
        </p:nvSpPr>
        <p:spPr bwMode="auto">
          <a:xfrm>
            <a:off x="2797183" y="4012547"/>
            <a:ext cx="1311275"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solidFill>
                  <a:prstClr val="white"/>
                </a:solidFill>
              </a:rPr>
              <a:t>Avvim/Hivites</a:t>
            </a:r>
          </a:p>
        </p:txBody>
      </p:sp>
      <p:sp>
        <p:nvSpPr>
          <p:cNvPr id="18" name="Oval 17"/>
          <p:cNvSpPr/>
          <p:nvPr/>
        </p:nvSpPr>
        <p:spPr>
          <a:xfrm>
            <a:off x="3275013" y="381140"/>
            <a:ext cx="1624012" cy="15015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Oval 18"/>
          <p:cNvSpPr/>
          <p:nvPr/>
        </p:nvSpPr>
        <p:spPr>
          <a:xfrm>
            <a:off x="2532063" y="398199"/>
            <a:ext cx="831850" cy="3188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ounded Rectangle 19"/>
          <p:cNvSpPr/>
          <p:nvPr/>
        </p:nvSpPr>
        <p:spPr>
          <a:xfrm>
            <a:off x="1535123" y="3201458"/>
            <a:ext cx="949325" cy="5516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36" name="TextBox 20"/>
          <p:cNvSpPr txBox="1">
            <a:spLocks noChangeArrowheads="1"/>
          </p:cNvSpPr>
          <p:nvPr/>
        </p:nvSpPr>
        <p:spPr bwMode="auto">
          <a:xfrm>
            <a:off x="755654" y="2946276"/>
            <a:ext cx="930275"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solidFill>
                  <a:prstClr val="white"/>
                </a:solidFill>
              </a:rPr>
              <a:t>Amorites</a:t>
            </a:r>
          </a:p>
        </p:txBody>
      </p:sp>
    </p:spTree>
    <p:extLst>
      <p:ext uri="{BB962C8B-B14F-4D97-AF65-F5344CB8AC3E}">
        <p14:creationId xmlns:p14="http://schemas.microsoft.com/office/powerpoint/2010/main" val="2241777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AAABC4C-8B3A-4A59-AFA3-8D5AC575950F}" type="slidenum">
              <a:rPr lang="en-US" smtClean="0">
                <a:solidFill>
                  <a:prstClr val="black">
                    <a:tint val="75000"/>
                  </a:prstClr>
                </a:solidFill>
              </a:rPr>
              <a:pPr>
                <a:defRPr/>
              </a:pPr>
              <a:t>14</a:t>
            </a:fld>
            <a:endParaRPr lang="en-US" dirty="0">
              <a:solidFill>
                <a:prstClr val="black">
                  <a:tint val="75000"/>
                </a:prstClr>
              </a:solidFill>
            </a:endParaRPr>
          </a:p>
        </p:txBody>
      </p:sp>
      <p:pic>
        <p:nvPicPr>
          <p:cNvPr id="9219" name="Picture 2" descr="http://bibleencyclopedia.com/picturesjpeg/Caleb_before_Joshua__C-7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2" y="2360643"/>
            <a:ext cx="2865616" cy="273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4110825" y="124355"/>
            <a:ext cx="4818490" cy="5355312"/>
          </a:xfrm>
          <a:prstGeom prst="rect">
            <a:avLst/>
          </a:prstGeom>
          <a:solidFill>
            <a:schemeClr val="bg1"/>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prstClr val="black"/>
                </a:solidFill>
                <a:latin typeface="Arial" pitchFamily="34" charset="0"/>
                <a:cs typeface="Arial" pitchFamily="34" charset="0"/>
              </a:rPr>
              <a:t>Joshua 14</a:t>
            </a:r>
          </a:p>
          <a:p>
            <a:pPr eaLnBrk="1" hangingPunct="1">
              <a:spcBef>
                <a:spcPct val="0"/>
              </a:spcBef>
              <a:buFontTx/>
              <a:buNone/>
            </a:pPr>
            <a:r>
              <a:rPr lang="en-US" altLang="en-US" sz="1800" baseline="30000" dirty="0" smtClean="0">
                <a:solidFill>
                  <a:prstClr val="black"/>
                </a:solidFill>
                <a:latin typeface="Arial" pitchFamily="34" charset="0"/>
                <a:cs typeface="Arial" pitchFamily="34" charset="0"/>
              </a:rPr>
              <a:t>7 </a:t>
            </a:r>
            <a:r>
              <a:rPr lang="en-US" altLang="en-US" sz="1800" dirty="0" smtClean="0">
                <a:solidFill>
                  <a:prstClr val="black"/>
                </a:solidFill>
                <a:latin typeface="Arial" pitchFamily="34" charset="0"/>
                <a:cs typeface="Arial" pitchFamily="34" charset="0"/>
              </a:rPr>
              <a:t>I was </a:t>
            </a:r>
            <a:r>
              <a:rPr lang="en-US" altLang="en-US" sz="1800" b="1" u="sng" dirty="0" smtClean="0">
                <a:solidFill>
                  <a:srgbClr val="00B050"/>
                </a:solidFill>
                <a:latin typeface="Arial" pitchFamily="34" charset="0"/>
                <a:cs typeface="Arial" pitchFamily="34" charset="0"/>
              </a:rPr>
              <a:t>forty years old </a:t>
            </a:r>
            <a:r>
              <a:rPr lang="en-US" altLang="en-US" sz="1800" u="sng" dirty="0" smtClean="0">
                <a:solidFill>
                  <a:prstClr val="black"/>
                </a:solidFill>
                <a:latin typeface="Arial" pitchFamily="34" charset="0"/>
                <a:cs typeface="Arial" pitchFamily="34" charset="0"/>
              </a:rPr>
              <a:t>when Moses the servant of the Lord sent me from Kadesh-</a:t>
            </a:r>
            <a:r>
              <a:rPr lang="en-US" altLang="en-US" sz="1800" u="sng" dirty="0" err="1" smtClean="0">
                <a:solidFill>
                  <a:prstClr val="black"/>
                </a:solidFill>
                <a:latin typeface="Arial" pitchFamily="34" charset="0"/>
                <a:cs typeface="Arial" pitchFamily="34" charset="0"/>
              </a:rPr>
              <a:t>barnea</a:t>
            </a:r>
            <a:r>
              <a:rPr lang="en-US" altLang="en-US" sz="1800" u="sng" dirty="0" smtClean="0">
                <a:solidFill>
                  <a:prstClr val="black"/>
                </a:solidFill>
                <a:latin typeface="Arial" pitchFamily="34" charset="0"/>
                <a:cs typeface="Arial" pitchFamily="34" charset="0"/>
              </a:rPr>
              <a:t> to spy out the land, and I brought him word again as it was in my heart. </a:t>
            </a:r>
            <a:r>
              <a:rPr lang="en-US" altLang="en-US" sz="1800" dirty="0" smtClean="0">
                <a:solidFill>
                  <a:prstClr val="black"/>
                </a:solidFill>
                <a:latin typeface="Arial" pitchFamily="34" charset="0"/>
                <a:cs typeface="Arial" pitchFamily="34" charset="0"/>
              </a:rPr>
              <a:t/>
            </a:r>
            <a:br>
              <a:rPr lang="en-US" altLang="en-US" sz="1800" dirty="0" smtClean="0">
                <a:solidFill>
                  <a:prstClr val="black"/>
                </a:solidFill>
                <a:latin typeface="Arial" pitchFamily="34" charset="0"/>
                <a:cs typeface="Arial" pitchFamily="34" charset="0"/>
              </a:rPr>
            </a:br>
            <a:r>
              <a:rPr lang="en-US" altLang="en-US" sz="1800" baseline="30000" dirty="0" smtClean="0">
                <a:solidFill>
                  <a:prstClr val="black"/>
                </a:solidFill>
                <a:latin typeface="Arial" pitchFamily="34" charset="0"/>
                <a:cs typeface="Arial" pitchFamily="34" charset="0"/>
              </a:rPr>
              <a:t>8</a:t>
            </a:r>
            <a:r>
              <a:rPr lang="en-US" altLang="en-US" sz="1800" dirty="0" smtClean="0">
                <a:solidFill>
                  <a:prstClr val="black"/>
                </a:solidFill>
                <a:latin typeface="Arial" pitchFamily="34" charset="0"/>
                <a:cs typeface="Arial" pitchFamily="34" charset="0"/>
              </a:rPr>
              <a:t>But my brothers who went up with me made the heart of the people melt; yet I wholly followed the Lord my God. </a:t>
            </a:r>
            <a:br>
              <a:rPr lang="en-US" altLang="en-US" sz="1800" dirty="0" smtClean="0">
                <a:solidFill>
                  <a:prstClr val="black"/>
                </a:solidFill>
                <a:latin typeface="Arial" pitchFamily="34" charset="0"/>
                <a:cs typeface="Arial" pitchFamily="34" charset="0"/>
              </a:rPr>
            </a:br>
            <a:r>
              <a:rPr lang="en-US" altLang="en-US" sz="1800" b="1" baseline="30000" dirty="0" smtClean="0">
                <a:solidFill>
                  <a:prstClr val="black"/>
                </a:solidFill>
                <a:latin typeface="Arial" pitchFamily="34" charset="0"/>
                <a:cs typeface="Arial" pitchFamily="34" charset="0"/>
              </a:rPr>
              <a:t>9</a:t>
            </a:r>
            <a:r>
              <a:rPr lang="en-US" altLang="en-US" sz="1800" b="1" dirty="0" smtClean="0">
                <a:solidFill>
                  <a:prstClr val="black"/>
                </a:solidFill>
                <a:latin typeface="Arial" pitchFamily="34" charset="0"/>
                <a:cs typeface="Arial" pitchFamily="34" charset="0"/>
              </a:rPr>
              <a:t>And Moses swore on that day, saying, ‘Surely the land on which your foot has trodden shall be an inheritance for you and your children forever, because you have wholly followed the Lord my God.’ </a:t>
            </a:r>
            <a:br>
              <a:rPr lang="en-US" altLang="en-US" sz="1800" b="1" dirty="0" smtClean="0">
                <a:solidFill>
                  <a:prstClr val="black"/>
                </a:solidFill>
                <a:latin typeface="Arial" pitchFamily="34" charset="0"/>
                <a:cs typeface="Arial" pitchFamily="34" charset="0"/>
              </a:rPr>
            </a:br>
            <a:r>
              <a:rPr lang="en-US" altLang="en-US" sz="1800" u="sng" baseline="30000" dirty="0" smtClean="0">
                <a:solidFill>
                  <a:prstClr val="black"/>
                </a:solidFill>
                <a:latin typeface="Arial" pitchFamily="34" charset="0"/>
                <a:cs typeface="Arial" pitchFamily="34" charset="0"/>
              </a:rPr>
              <a:t>10</a:t>
            </a:r>
            <a:r>
              <a:rPr lang="en-US" altLang="en-US" sz="1800" u="sng" dirty="0" smtClean="0">
                <a:solidFill>
                  <a:prstClr val="black"/>
                </a:solidFill>
                <a:latin typeface="Arial" pitchFamily="34" charset="0"/>
                <a:cs typeface="Arial" pitchFamily="34" charset="0"/>
              </a:rPr>
              <a:t>And now, behold, the Lord has kept me alive, just as he said, </a:t>
            </a:r>
            <a:r>
              <a:rPr lang="en-US" altLang="en-US" sz="1800" b="1" u="sng" dirty="0" smtClean="0">
                <a:solidFill>
                  <a:srgbClr val="00B050"/>
                </a:solidFill>
                <a:latin typeface="Arial" pitchFamily="34" charset="0"/>
                <a:cs typeface="Arial" pitchFamily="34" charset="0"/>
              </a:rPr>
              <a:t>these forty-five years </a:t>
            </a:r>
            <a:r>
              <a:rPr lang="en-US" altLang="en-US" sz="1800" u="sng" dirty="0" smtClean="0">
                <a:solidFill>
                  <a:prstClr val="black"/>
                </a:solidFill>
                <a:latin typeface="Arial" pitchFamily="34" charset="0"/>
                <a:cs typeface="Arial" pitchFamily="34" charset="0"/>
              </a:rPr>
              <a:t>since the time that the Lord spoke this word to Moses</a:t>
            </a:r>
            <a:r>
              <a:rPr lang="en-US" altLang="en-US" sz="1800" dirty="0" smtClean="0">
                <a:solidFill>
                  <a:prstClr val="black"/>
                </a:solidFill>
                <a:latin typeface="Arial" pitchFamily="34" charset="0"/>
                <a:cs typeface="Arial" pitchFamily="34" charset="0"/>
              </a:rPr>
              <a:t>, while Israel walked in the wilderness. And now, behold, I am this day eighty-five years old. </a:t>
            </a:r>
          </a:p>
        </p:txBody>
      </p:sp>
      <p:sp>
        <p:nvSpPr>
          <p:cNvPr id="9221" name="TextBox 4"/>
          <p:cNvSpPr txBox="1">
            <a:spLocks noChangeArrowheads="1"/>
          </p:cNvSpPr>
          <p:nvPr/>
        </p:nvSpPr>
        <p:spPr bwMode="auto">
          <a:xfrm>
            <a:off x="977900" y="124355"/>
            <a:ext cx="278306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prstClr val="black"/>
                </a:solidFill>
                <a:latin typeface="Arial" pitchFamily="34" charset="0"/>
                <a:cs typeface="Arial" pitchFamily="34" charset="0"/>
              </a:rPr>
              <a:t>Joshua 13</a:t>
            </a:r>
          </a:p>
          <a:p>
            <a:pPr eaLnBrk="1" hangingPunct="1">
              <a:spcBef>
                <a:spcPct val="0"/>
              </a:spcBef>
              <a:buFontTx/>
              <a:buNone/>
            </a:pPr>
            <a:r>
              <a:rPr lang="en-US" altLang="en-US" sz="1800" b="1" dirty="0" smtClean="0">
                <a:solidFill>
                  <a:prstClr val="black"/>
                </a:solidFill>
                <a:latin typeface="Arial" pitchFamily="34" charset="0"/>
                <a:cs typeface="Arial" pitchFamily="34" charset="0"/>
              </a:rPr>
              <a:t> </a:t>
            </a:r>
            <a:r>
              <a:rPr lang="en-US" altLang="en-US" sz="1800" dirty="0" smtClean="0">
                <a:solidFill>
                  <a:prstClr val="black"/>
                </a:solidFill>
                <a:latin typeface="Arial" pitchFamily="34" charset="0"/>
                <a:cs typeface="Arial" pitchFamily="34" charset="0"/>
              </a:rPr>
              <a:t> </a:t>
            </a:r>
            <a:r>
              <a:rPr lang="en-US" altLang="en-US" sz="1800" baseline="30000" dirty="0" smtClean="0">
                <a:solidFill>
                  <a:prstClr val="black"/>
                </a:solidFill>
                <a:latin typeface="Arial" pitchFamily="34" charset="0"/>
                <a:cs typeface="Arial" pitchFamily="34" charset="0"/>
              </a:rPr>
              <a:t>1</a:t>
            </a:r>
            <a:r>
              <a:rPr lang="en-US" altLang="en-US" sz="1800" dirty="0" smtClean="0">
                <a:solidFill>
                  <a:prstClr val="black"/>
                </a:solidFill>
                <a:latin typeface="Arial" pitchFamily="34" charset="0"/>
                <a:cs typeface="Arial" pitchFamily="34" charset="0"/>
              </a:rPr>
              <a:t>Now Joshua was old and advanced in years, and the Lord said to him, “You are old and advanced in years, and there remains yet very much land to possess. </a:t>
            </a:r>
            <a:br>
              <a:rPr lang="en-US" altLang="en-US" sz="1800" dirty="0" smtClean="0">
                <a:solidFill>
                  <a:prstClr val="black"/>
                </a:solidFill>
                <a:latin typeface="Arial" pitchFamily="34" charset="0"/>
                <a:cs typeface="Arial" pitchFamily="34" charset="0"/>
              </a:rPr>
            </a:br>
            <a:endParaRPr lang="en-US" altLang="en-US" sz="18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76547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6270516-D57D-48AD-820B-B50CA517BE91}" type="slidenum">
              <a:rPr lang="en-US" smtClean="0">
                <a:solidFill>
                  <a:prstClr val="black">
                    <a:tint val="75000"/>
                  </a:prstClr>
                </a:solidFill>
              </a:rPr>
              <a:pPr>
                <a:defRPr/>
              </a:pPr>
              <a:t>15</a:t>
            </a:fld>
            <a:endParaRPr lang="en-US" dirty="0">
              <a:solidFill>
                <a:prstClr val="black">
                  <a:tint val="75000"/>
                </a:prstClr>
              </a:solidFill>
            </a:endParaRPr>
          </a:p>
        </p:txBody>
      </p:sp>
      <p:pic>
        <p:nvPicPr>
          <p:cNvPr id="10243" name="Picture 2" descr="http://courses.cit.cornell.edu/nes263/student2007/lps24/Goli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50" y="674688"/>
            <a:ext cx="376555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65266" y="3819263"/>
            <a:ext cx="712787" cy="49609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45" name="TextBox 4"/>
          <p:cNvSpPr txBox="1">
            <a:spLocks noChangeArrowheads="1"/>
          </p:cNvSpPr>
          <p:nvPr/>
        </p:nvSpPr>
        <p:spPr bwMode="auto">
          <a:xfrm>
            <a:off x="4986356" y="132304"/>
            <a:ext cx="404634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prstClr val="black"/>
                </a:solidFill>
                <a:latin typeface="Arial" pitchFamily="34" charset="0"/>
                <a:cs typeface="Arial" pitchFamily="34" charset="0"/>
              </a:rPr>
              <a:t>Joshua 14</a:t>
            </a:r>
          </a:p>
          <a:p>
            <a:pPr eaLnBrk="1" hangingPunct="1">
              <a:spcBef>
                <a:spcPct val="0"/>
              </a:spcBef>
              <a:buFontTx/>
              <a:buNone/>
            </a:pPr>
            <a:r>
              <a:rPr lang="en-US" altLang="en-US" sz="1800" baseline="30000" dirty="0" smtClean="0">
                <a:solidFill>
                  <a:prstClr val="black"/>
                </a:solidFill>
                <a:latin typeface="Arial" pitchFamily="34" charset="0"/>
                <a:cs typeface="Arial" pitchFamily="34" charset="0"/>
              </a:rPr>
              <a:t>9</a:t>
            </a:r>
            <a:r>
              <a:rPr lang="en-US" altLang="en-US" sz="1800" dirty="0" smtClean="0">
                <a:solidFill>
                  <a:prstClr val="black"/>
                </a:solidFill>
                <a:latin typeface="Arial" pitchFamily="34" charset="0"/>
                <a:cs typeface="Arial" pitchFamily="34" charset="0"/>
              </a:rPr>
              <a:t>And Moses swore on that day, saying, ‘Surely the land on which your foot has trodden shall be an inheritance for you and your children forever, because you have wholly followed the Lord my God.’ </a:t>
            </a:r>
          </a:p>
          <a:p>
            <a:pPr eaLnBrk="1" hangingPunct="1">
              <a:spcBef>
                <a:spcPct val="0"/>
              </a:spcBef>
              <a:buFontTx/>
              <a:buNone/>
            </a:pPr>
            <a:endParaRPr lang="en-US" altLang="en-US" sz="1800" dirty="0" smtClean="0">
              <a:solidFill>
                <a:prstClr val="black"/>
              </a:solidFill>
              <a:latin typeface="Arial" pitchFamily="34" charset="0"/>
              <a:cs typeface="Arial" pitchFamily="34" charset="0"/>
            </a:endParaRPr>
          </a:p>
          <a:p>
            <a:pPr eaLnBrk="1" hangingPunct="1">
              <a:spcBef>
                <a:spcPct val="0"/>
              </a:spcBef>
              <a:buFontTx/>
              <a:buNone/>
            </a:pPr>
            <a:r>
              <a:rPr lang="en-US" altLang="en-US" sz="1800" b="1" u="sng" baseline="30000" dirty="0" smtClean="0">
                <a:solidFill>
                  <a:prstClr val="black"/>
                </a:solidFill>
                <a:latin typeface="Arial" pitchFamily="34" charset="0"/>
                <a:cs typeface="Arial" pitchFamily="34" charset="0"/>
              </a:rPr>
              <a:t>12</a:t>
            </a:r>
            <a:r>
              <a:rPr lang="en-US" altLang="en-US" sz="1800" b="1" u="sng" dirty="0" smtClean="0">
                <a:solidFill>
                  <a:prstClr val="black"/>
                </a:solidFill>
                <a:latin typeface="Arial" pitchFamily="34" charset="0"/>
                <a:cs typeface="Arial" pitchFamily="34" charset="0"/>
              </a:rPr>
              <a:t>So now give me this hill country of which the Lord spoke on that day, </a:t>
            </a:r>
            <a:r>
              <a:rPr lang="en-US" altLang="en-US" sz="1800" dirty="0" smtClean="0">
                <a:solidFill>
                  <a:prstClr val="black"/>
                </a:solidFill>
                <a:latin typeface="Arial" pitchFamily="34" charset="0"/>
                <a:cs typeface="Arial" pitchFamily="34" charset="0"/>
              </a:rPr>
              <a:t>for you heard on that day how the </a:t>
            </a:r>
            <a:r>
              <a:rPr lang="en-US" altLang="en-US" sz="1800" dirty="0" err="1" smtClean="0">
                <a:solidFill>
                  <a:prstClr val="black"/>
                </a:solidFill>
                <a:latin typeface="Arial" pitchFamily="34" charset="0"/>
                <a:cs typeface="Arial" pitchFamily="34" charset="0"/>
              </a:rPr>
              <a:t>Anakim</a:t>
            </a:r>
            <a:r>
              <a:rPr lang="en-US" altLang="en-US" sz="1800" dirty="0" smtClean="0">
                <a:solidFill>
                  <a:prstClr val="black"/>
                </a:solidFill>
                <a:latin typeface="Arial" pitchFamily="34" charset="0"/>
                <a:cs typeface="Arial" pitchFamily="34" charset="0"/>
              </a:rPr>
              <a:t> were there, with great fortified cities. </a:t>
            </a:r>
            <a:r>
              <a:rPr lang="en-US" altLang="en-US" sz="1800" b="1" u="sng" dirty="0" smtClean="0">
                <a:solidFill>
                  <a:prstClr val="black"/>
                </a:solidFill>
                <a:latin typeface="Arial" pitchFamily="34" charset="0"/>
                <a:cs typeface="Arial" pitchFamily="34" charset="0"/>
              </a:rPr>
              <a:t>It may be that the Lord will be with me, and I shall drive them out just as the Lord said.” </a:t>
            </a:r>
            <a:r>
              <a:rPr lang="en-US" altLang="en-US" sz="1800" baseline="30000" dirty="0" smtClean="0">
                <a:solidFill>
                  <a:prstClr val="black"/>
                </a:solidFill>
                <a:latin typeface="Arial" pitchFamily="34" charset="0"/>
                <a:cs typeface="Arial" pitchFamily="34" charset="0"/>
              </a:rPr>
              <a:t>13</a:t>
            </a:r>
            <a:r>
              <a:rPr lang="en-US" altLang="en-US" sz="1800" dirty="0" smtClean="0">
                <a:solidFill>
                  <a:prstClr val="black"/>
                </a:solidFill>
                <a:latin typeface="Arial" pitchFamily="34" charset="0"/>
                <a:cs typeface="Arial" pitchFamily="34" charset="0"/>
              </a:rPr>
              <a:t>Then Joshua blessed him, and he gave Hebron to Caleb the son of </a:t>
            </a:r>
            <a:r>
              <a:rPr lang="en-US" altLang="en-US" sz="1800" dirty="0" err="1" smtClean="0">
                <a:solidFill>
                  <a:prstClr val="black"/>
                </a:solidFill>
                <a:latin typeface="Arial" pitchFamily="34" charset="0"/>
                <a:cs typeface="Arial" pitchFamily="34" charset="0"/>
              </a:rPr>
              <a:t>Jephunneh</a:t>
            </a:r>
            <a:r>
              <a:rPr lang="en-US" altLang="en-US" sz="1800" dirty="0" smtClean="0">
                <a:solidFill>
                  <a:prstClr val="black"/>
                </a:solidFill>
                <a:latin typeface="Arial" pitchFamily="34" charset="0"/>
                <a:cs typeface="Arial" pitchFamily="34" charset="0"/>
              </a:rPr>
              <a:t> for an inheritance. </a:t>
            </a:r>
            <a:br>
              <a:rPr lang="en-US" altLang="en-US" sz="1800" dirty="0" smtClean="0">
                <a:solidFill>
                  <a:prstClr val="black"/>
                </a:solidFill>
                <a:latin typeface="Arial" pitchFamily="34" charset="0"/>
                <a:cs typeface="Arial" pitchFamily="34" charset="0"/>
              </a:rPr>
            </a:br>
            <a:r>
              <a:rPr lang="en-US" altLang="en-US" sz="1800" dirty="0" smtClean="0">
                <a:solidFill>
                  <a:prstClr val="black"/>
                </a:solidFill>
                <a:latin typeface="Arial" pitchFamily="34" charset="0"/>
                <a:cs typeface="Arial" pitchFamily="34" charset="0"/>
              </a:rPr>
              <a:t/>
            </a:r>
            <a:br>
              <a:rPr lang="en-US" altLang="en-US" sz="1800" dirty="0" smtClean="0">
                <a:solidFill>
                  <a:prstClr val="black"/>
                </a:solidFill>
                <a:latin typeface="Arial" pitchFamily="34" charset="0"/>
                <a:cs typeface="Arial" pitchFamily="34" charset="0"/>
              </a:rPr>
            </a:br>
            <a:endParaRPr lang="en-US" altLang="en-US" sz="18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19035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023B505-6BE1-4587-BF1A-53FF5AE3ED60}" type="slidenum">
              <a:rPr lang="en-US" smtClean="0">
                <a:solidFill>
                  <a:prstClr val="black">
                    <a:tint val="75000"/>
                  </a:prstClr>
                </a:solidFill>
              </a:rPr>
              <a:pPr>
                <a:defRPr/>
              </a:pPr>
              <a:t>16</a:t>
            </a:fld>
            <a:endParaRPr lang="en-US" dirty="0">
              <a:solidFill>
                <a:prstClr val="black">
                  <a:tint val="75000"/>
                </a:prstClr>
              </a:solidFill>
            </a:endParaRPr>
          </a:p>
        </p:txBody>
      </p:sp>
      <p:sp>
        <p:nvSpPr>
          <p:cNvPr id="11267" name="TextBox 4"/>
          <p:cNvSpPr txBox="1">
            <a:spLocks noChangeArrowheads="1"/>
          </p:cNvSpPr>
          <p:nvPr/>
        </p:nvSpPr>
        <p:spPr bwMode="auto">
          <a:xfrm>
            <a:off x="4707172" y="0"/>
            <a:ext cx="443682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err="1" smtClean="0">
                <a:solidFill>
                  <a:prstClr val="black"/>
                </a:solidFill>
                <a:latin typeface="Arial" pitchFamily="34" charset="0"/>
                <a:cs typeface="Arial" pitchFamily="34" charset="0"/>
              </a:rPr>
              <a:t>Deut</a:t>
            </a:r>
            <a:r>
              <a:rPr lang="en-US" altLang="en-US" sz="1800" dirty="0" smtClean="0">
                <a:solidFill>
                  <a:prstClr val="black"/>
                </a:solidFill>
                <a:latin typeface="Arial" pitchFamily="34" charset="0"/>
                <a:cs typeface="Arial" pitchFamily="34" charset="0"/>
              </a:rPr>
              <a:t> 2 (Land of Moab)</a:t>
            </a:r>
          </a:p>
          <a:p>
            <a:pPr eaLnBrk="1" hangingPunct="1">
              <a:spcBef>
                <a:spcPct val="0"/>
              </a:spcBef>
              <a:buFontTx/>
              <a:buNone/>
            </a:pPr>
            <a:r>
              <a:rPr lang="en-US" altLang="en-US" sz="1800" baseline="30000" dirty="0" smtClean="0">
                <a:solidFill>
                  <a:prstClr val="black"/>
                </a:solidFill>
                <a:latin typeface="Arial" pitchFamily="34" charset="0"/>
                <a:cs typeface="Arial" pitchFamily="34" charset="0"/>
              </a:rPr>
              <a:t>10</a:t>
            </a:r>
            <a:r>
              <a:rPr lang="en-US" altLang="en-US" sz="1800" dirty="0" smtClean="0">
                <a:solidFill>
                  <a:prstClr val="black"/>
                </a:solidFill>
                <a:latin typeface="Arial" pitchFamily="34" charset="0"/>
                <a:cs typeface="Arial" pitchFamily="34" charset="0"/>
              </a:rPr>
              <a:t>(The </a:t>
            </a:r>
            <a:r>
              <a:rPr lang="en-US" altLang="en-US" sz="1800" dirty="0" err="1" smtClean="0">
                <a:solidFill>
                  <a:prstClr val="black"/>
                </a:solidFill>
                <a:latin typeface="Arial" pitchFamily="34" charset="0"/>
                <a:cs typeface="Arial" pitchFamily="34" charset="0"/>
              </a:rPr>
              <a:t>Emim</a:t>
            </a:r>
            <a:r>
              <a:rPr lang="en-US" altLang="en-US" sz="1800" dirty="0" smtClean="0">
                <a:solidFill>
                  <a:prstClr val="black"/>
                </a:solidFill>
                <a:latin typeface="Arial" pitchFamily="34" charset="0"/>
                <a:cs typeface="Arial" pitchFamily="34" charset="0"/>
              </a:rPr>
              <a:t> formerly lived there, a people great and many, and tall as the </a:t>
            </a:r>
            <a:r>
              <a:rPr lang="en-US" altLang="en-US" sz="1800" dirty="0" err="1" smtClean="0">
                <a:solidFill>
                  <a:prstClr val="black"/>
                </a:solidFill>
                <a:latin typeface="Arial" pitchFamily="34" charset="0"/>
                <a:cs typeface="Arial" pitchFamily="34" charset="0"/>
              </a:rPr>
              <a:t>Anakim</a:t>
            </a:r>
            <a:r>
              <a:rPr lang="en-US" altLang="en-US" sz="1800" dirty="0" smtClean="0">
                <a:solidFill>
                  <a:prstClr val="black"/>
                </a:solidFill>
                <a:latin typeface="Arial" pitchFamily="34" charset="0"/>
                <a:cs typeface="Arial" pitchFamily="34" charset="0"/>
              </a:rPr>
              <a:t>. </a:t>
            </a:r>
            <a:br>
              <a:rPr lang="en-US" altLang="en-US" sz="1800" dirty="0" smtClean="0">
                <a:solidFill>
                  <a:prstClr val="black"/>
                </a:solidFill>
                <a:latin typeface="Arial" pitchFamily="34" charset="0"/>
                <a:cs typeface="Arial" pitchFamily="34" charset="0"/>
              </a:rPr>
            </a:br>
            <a:r>
              <a:rPr lang="en-US" altLang="en-US" sz="1800" baseline="30000" dirty="0" smtClean="0">
                <a:solidFill>
                  <a:prstClr val="black"/>
                </a:solidFill>
                <a:latin typeface="Arial" pitchFamily="34" charset="0"/>
                <a:cs typeface="Arial" pitchFamily="34" charset="0"/>
              </a:rPr>
              <a:t>11</a:t>
            </a:r>
            <a:r>
              <a:rPr lang="en-US" altLang="en-US" sz="1800" dirty="0" smtClean="0">
                <a:solidFill>
                  <a:prstClr val="black"/>
                </a:solidFill>
                <a:latin typeface="Arial" pitchFamily="34" charset="0"/>
                <a:cs typeface="Arial" pitchFamily="34" charset="0"/>
              </a:rPr>
              <a:t>Like the </a:t>
            </a:r>
            <a:r>
              <a:rPr lang="en-US" altLang="en-US" sz="1800" dirty="0" err="1" smtClean="0">
                <a:solidFill>
                  <a:prstClr val="black"/>
                </a:solidFill>
                <a:latin typeface="Arial" pitchFamily="34" charset="0"/>
                <a:cs typeface="Arial" pitchFamily="34" charset="0"/>
              </a:rPr>
              <a:t>Anakim</a:t>
            </a:r>
            <a:r>
              <a:rPr lang="en-US" altLang="en-US" sz="1800" dirty="0" smtClean="0">
                <a:solidFill>
                  <a:prstClr val="black"/>
                </a:solidFill>
                <a:latin typeface="Arial" pitchFamily="34" charset="0"/>
                <a:cs typeface="Arial" pitchFamily="34" charset="0"/>
              </a:rPr>
              <a:t> they are also counted as </a:t>
            </a:r>
            <a:r>
              <a:rPr lang="en-US" altLang="en-US" sz="1800" dirty="0" err="1" smtClean="0">
                <a:solidFill>
                  <a:prstClr val="black"/>
                </a:solidFill>
                <a:latin typeface="Arial" pitchFamily="34" charset="0"/>
                <a:cs typeface="Arial" pitchFamily="34" charset="0"/>
              </a:rPr>
              <a:t>Rephaim</a:t>
            </a:r>
            <a:r>
              <a:rPr lang="en-US" altLang="en-US" sz="1800" dirty="0" smtClean="0">
                <a:solidFill>
                  <a:prstClr val="black"/>
                </a:solidFill>
                <a:latin typeface="Arial" pitchFamily="34" charset="0"/>
                <a:cs typeface="Arial" pitchFamily="34" charset="0"/>
              </a:rPr>
              <a:t>, but the Moabites call them </a:t>
            </a:r>
            <a:r>
              <a:rPr lang="en-US" altLang="en-US" sz="1800" dirty="0" err="1" smtClean="0">
                <a:solidFill>
                  <a:prstClr val="black"/>
                </a:solidFill>
                <a:latin typeface="Arial" pitchFamily="34" charset="0"/>
                <a:cs typeface="Arial" pitchFamily="34" charset="0"/>
              </a:rPr>
              <a:t>Emim</a:t>
            </a:r>
            <a:r>
              <a:rPr lang="en-US" altLang="en-US" sz="1800" dirty="0" smtClean="0">
                <a:solidFill>
                  <a:prstClr val="black"/>
                </a:solidFill>
                <a:latin typeface="Arial" pitchFamily="34" charset="0"/>
                <a:cs typeface="Arial" pitchFamily="34" charset="0"/>
              </a:rPr>
              <a:t>.</a:t>
            </a:r>
          </a:p>
          <a:p>
            <a:pPr eaLnBrk="1" hangingPunct="1">
              <a:spcBef>
                <a:spcPct val="0"/>
              </a:spcBef>
              <a:buFontTx/>
              <a:buNone/>
            </a:pPr>
            <a:endParaRPr lang="en-US" altLang="en-US" sz="1800" dirty="0" smtClean="0">
              <a:solidFill>
                <a:prstClr val="black"/>
              </a:solidFill>
              <a:latin typeface="Arial" pitchFamily="34" charset="0"/>
              <a:cs typeface="Arial" pitchFamily="34" charset="0"/>
            </a:endParaRPr>
          </a:p>
          <a:p>
            <a:pPr eaLnBrk="1" hangingPunct="1">
              <a:spcBef>
                <a:spcPct val="0"/>
              </a:spcBef>
              <a:buFontTx/>
              <a:buNone/>
            </a:pPr>
            <a:r>
              <a:rPr lang="en-US" altLang="en-US" sz="1800" dirty="0" smtClean="0">
                <a:solidFill>
                  <a:prstClr val="black"/>
                </a:solidFill>
                <a:latin typeface="Arial" pitchFamily="34" charset="0"/>
                <a:cs typeface="Arial" pitchFamily="34" charset="0"/>
              </a:rPr>
              <a:t>Numbers 13</a:t>
            </a:r>
          </a:p>
          <a:p>
            <a:pPr eaLnBrk="1" hangingPunct="1">
              <a:spcBef>
                <a:spcPct val="0"/>
              </a:spcBef>
              <a:buFontTx/>
              <a:buNone/>
            </a:pPr>
            <a:r>
              <a:rPr lang="en-US" altLang="en-US" sz="1800" baseline="30000" dirty="0" smtClean="0">
                <a:solidFill>
                  <a:prstClr val="black"/>
                </a:solidFill>
                <a:latin typeface="Arial" pitchFamily="34" charset="0"/>
                <a:cs typeface="Arial" pitchFamily="34" charset="0"/>
              </a:rPr>
              <a:t>22</a:t>
            </a:r>
            <a:r>
              <a:rPr lang="en-US" altLang="en-US" sz="1800" dirty="0" smtClean="0">
                <a:solidFill>
                  <a:prstClr val="black"/>
                </a:solidFill>
                <a:latin typeface="Arial" pitchFamily="34" charset="0"/>
                <a:cs typeface="Arial" pitchFamily="34" charset="0"/>
              </a:rPr>
              <a:t>They went up into the </a:t>
            </a:r>
            <a:r>
              <a:rPr lang="en-US" altLang="en-US" sz="1800" dirty="0" err="1" smtClean="0">
                <a:solidFill>
                  <a:prstClr val="black"/>
                </a:solidFill>
                <a:latin typeface="Arial" pitchFamily="34" charset="0"/>
                <a:cs typeface="Arial" pitchFamily="34" charset="0"/>
              </a:rPr>
              <a:t>Negeb</a:t>
            </a:r>
            <a:r>
              <a:rPr lang="en-US" altLang="en-US" sz="1800" dirty="0" smtClean="0">
                <a:solidFill>
                  <a:prstClr val="black"/>
                </a:solidFill>
                <a:latin typeface="Arial" pitchFamily="34" charset="0"/>
                <a:cs typeface="Arial" pitchFamily="34" charset="0"/>
              </a:rPr>
              <a:t> and came to Hebron. </a:t>
            </a:r>
            <a:r>
              <a:rPr lang="en-US" altLang="en-US" sz="1800" dirty="0" err="1" smtClean="0">
                <a:solidFill>
                  <a:prstClr val="black"/>
                </a:solidFill>
                <a:latin typeface="Arial" pitchFamily="34" charset="0"/>
                <a:cs typeface="Arial" pitchFamily="34" charset="0"/>
              </a:rPr>
              <a:t>Ahiman</a:t>
            </a:r>
            <a:r>
              <a:rPr lang="en-US" altLang="en-US" sz="1800" dirty="0" smtClean="0">
                <a:solidFill>
                  <a:prstClr val="black"/>
                </a:solidFill>
                <a:latin typeface="Arial" pitchFamily="34" charset="0"/>
                <a:cs typeface="Arial" pitchFamily="34" charset="0"/>
              </a:rPr>
              <a:t>, </a:t>
            </a:r>
            <a:r>
              <a:rPr lang="en-US" altLang="en-US" sz="1800" dirty="0" err="1" smtClean="0">
                <a:solidFill>
                  <a:prstClr val="black"/>
                </a:solidFill>
                <a:latin typeface="Arial" pitchFamily="34" charset="0"/>
                <a:cs typeface="Arial" pitchFamily="34" charset="0"/>
              </a:rPr>
              <a:t>Sheshai</a:t>
            </a:r>
            <a:r>
              <a:rPr lang="en-US" altLang="en-US" sz="1800" dirty="0" smtClean="0">
                <a:solidFill>
                  <a:prstClr val="black"/>
                </a:solidFill>
                <a:latin typeface="Arial" pitchFamily="34" charset="0"/>
                <a:cs typeface="Arial" pitchFamily="34" charset="0"/>
              </a:rPr>
              <a:t>, and </a:t>
            </a:r>
            <a:r>
              <a:rPr lang="en-US" altLang="en-US" sz="1800" dirty="0" err="1" smtClean="0">
                <a:solidFill>
                  <a:prstClr val="black"/>
                </a:solidFill>
                <a:latin typeface="Arial" pitchFamily="34" charset="0"/>
                <a:cs typeface="Arial" pitchFamily="34" charset="0"/>
              </a:rPr>
              <a:t>Talmai</a:t>
            </a:r>
            <a:r>
              <a:rPr lang="en-US" altLang="en-US" sz="1800" dirty="0" smtClean="0">
                <a:solidFill>
                  <a:prstClr val="black"/>
                </a:solidFill>
                <a:latin typeface="Arial" pitchFamily="34" charset="0"/>
                <a:cs typeface="Arial" pitchFamily="34" charset="0"/>
              </a:rPr>
              <a:t>, the descendants of </a:t>
            </a:r>
            <a:r>
              <a:rPr lang="en-US" altLang="en-US" sz="1800" dirty="0" err="1" smtClean="0">
                <a:solidFill>
                  <a:prstClr val="black"/>
                </a:solidFill>
                <a:latin typeface="Arial" pitchFamily="34" charset="0"/>
                <a:cs typeface="Arial" pitchFamily="34" charset="0"/>
              </a:rPr>
              <a:t>Anak</a:t>
            </a:r>
            <a:r>
              <a:rPr lang="en-US" altLang="en-US" sz="1800" dirty="0" smtClean="0">
                <a:solidFill>
                  <a:prstClr val="black"/>
                </a:solidFill>
                <a:latin typeface="Arial" pitchFamily="34" charset="0"/>
                <a:cs typeface="Arial" pitchFamily="34" charset="0"/>
              </a:rPr>
              <a:t>, were there. (Hebron was built seven years before </a:t>
            </a:r>
            <a:r>
              <a:rPr lang="en-US" altLang="en-US" sz="1800" dirty="0" err="1" smtClean="0">
                <a:solidFill>
                  <a:prstClr val="black"/>
                </a:solidFill>
                <a:latin typeface="Arial" pitchFamily="34" charset="0"/>
                <a:cs typeface="Arial" pitchFamily="34" charset="0"/>
              </a:rPr>
              <a:t>Zoan</a:t>
            </a:r>
            <a:r>
              <a:rPr lang="en-US" altLang="en-US" sz="1800" dirty="0" smtClean="0">
                <a:solidFill>
                  <a:prstClr val="black"/>
                </a:solidFill>
                <a:latin typeface="Arial" pitchFamily="34" charset="0"/>
                <a:cs typeface="Arial" pitchFamily="34" charset="0"/>
              </a:rPr>
              <a:t> in Egypt.) </a:t>
            </a:r>
            <a:br>
              <a:rPr lang="en-US" altLang="en-US" sz="1800" dirty="0" smtClean="0">
                <a:solidFill>
                  <a:prstClr val="black"/>
                </a:solidFill>
                <a:latin typeface="Arial" pitchFamily="34" charset="0"/>
                <a:cs typeface="Arial" pitchFamily="34" charset="0"/>
              </a:rPr>
            </a:br>
            <a:r>
              <a:rPr lang="en-US" altLang="en-US" sz="1800" baseline="30000" dirty="0" smtClean="0">
                <a:solidFill>
                  <a:prstClr val="black"/>
                </a:solidFill>
                <a:latin typeface="Arial" pitchFamily="34" charset="0"/>
                <a:cs typeface="Arial" pitchFamily="34" charset="0"/>
              </a:rPr>
              <a:t>23</a:t>
            </a:r>
            <a:r>
              <a:rPr lang="en-US" altLang="en-US" sz="1800" dirty="0" smtClean="0">
                <a:solidFill>
                  <a:prstClr val="black"/>
                </a:solidFill>
                <a:latin typeface="Arial" pitchFamily="34" charset="0"/>
                <a:cs typeface="Arial" pitchFamily="34" charset="0"/>
              </a:rPr>
              <a:t>And they came to </a:t>
            </a:r>
            <a:r>
              <a:rPr lang="en-US" altLang="en-US" sz="1800" b="1" u="sng" dirty="0" smtClean="0">
                <a:solidFill>
                  <a:prstClr val="black"/>
                </a:solidFill>
                <a:latin typeface="Arial" pitchFamily="34" charset="0"/>
                <a:cs typeface="Arial" pitchFamily="34" charset="0"/>
              </a:rPr>
              <a:t>the Valley of </a:t>
            </a:r>
            <a:r>
              <a:rPr lang="en-US" altLang="en-US" sz="1800" b="1" u="sng" dirty="0" err="1" smtClean="0">
                <a:solidFill>
                  <a:prstClr val="black"/>
                </a:solidFill>
                <a:latin typeface="Arial" pitchFamily="34" charset="0"/>
                <a:cs typeface="Arial" pitchFamily="34" charset="0"/>
              </a:rPr>
              <a:t>Eshcol</a:t>
            </a:r>
            <a:r>
              <a:rPr lang="en-US" altLang="en-US" sz="1800" b="1" u="sng" dirty="0" smtClean="0">
                <a:solidFill>
                  <a:prstClr val="black"/>
                </a:solidFill>
                <a:latin typeface="Arial" pitchFamily="34" charset="0"/>
                <a:cs typeface="Arial" pitchFamily="34" charset="0"/>
              </a:rPr>
              <a:t> </a:t>
            </a:r>
            <a:r>
              <a:rPr lang="en-US" altLang="en-US" sz="1800" dirty="0" smtClean="0">
                <a:solidFill>
                  <a:prstClr val="black"/>
                </a:solidFill>
                <a:latin typeface="Arial" pitchFamily="34" charset="0"/>
                <a:cs typeface="Arial" pitchFamily="34" charset="0"/>
              </a:rPr>
              <a:t>and cut down from there a branch with a single cluster of grapes, and they carried it on a pole between two of them;  </a:t>
            </a:r>
          </a:p>
        </p:txBody>
      </p:sp>
      <p:pic>
        <p:nvPicPr>
          <p:cNvPr id="11268" name="Picture 2" descr="http://bibleatlas.org/area/mamre.jpg">
            <a:hlinkClick r:id="rId2" tooltip="Valley of Eshcol (Mamre) area map. Click for full page view."/>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0"/>
            <a:ext cx="3810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st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3969"/>
            <a:ext cx="37719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a:off x="2743200" y="3743856"/>
            <a:ext cx="1885950" cy="52917"/>
          </a:xfrm>
          <a:prstGeom prst="straightConnector1">
            <a:avLst/>
          </a:prstGeom>
          <a:ln w="762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454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EDF4035-7D63-4F48-B5EB-AC7A0DB679FD}" type="slidenum">
              <a:rPr lang="en-US" smtClean="0">
                <a:solidFill>
                  <a:prstClr val="black">
                    <a:tint val="75000"/>
                  </a:prstClr>
                </a:solidFill>
              </a:rPr>
              <a:pPr>
                <a:defRPr/>
              </a:pPr>
              <a:t>17</a:t>
            </a:fld>
            <a:endParaRPr lang="en-US" dirty="0">
              <a:solidFill>
                <a:prstClr val="black">
                  <a:tint val="75000"/>
                </a:prstClr>
              </a:solidFill>
            </a:endParaRPr>
          </a:p>
        </p:txBody>
      </p:sp>
      <p:pic>
        <p:nvPicPr>
          <p:cNvPr id="12291" name="Picture 2" descr="http://courses.cit.cornell.edu/nes263/student2007/lps24/Goli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50" y="674688"/>
            <a:ext cx="376555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65266" y="3819263"/>
            <a:ext cx="712787" cy="49609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293" name="TextBox 4"/>
          <p:cNvSpPr txBox="1">
            <a:spLocks noChangeArrowheads="1"/>
          </p:cNvSpPr>
          <p:nvPr/>
        </p:nvSpPr>
        <p:spPr bwMode="auto">
          <a:xfrm>
            <a:off x="4986366" y="132304"/>
            <a:ext cx="39020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smtClean="0">
                <a:solidFill>
                  <a:prstClr val="black"/>
                </a:solidFill>
                <a:latin typeface="Arial" pitchFamily="34" charset="0"/>
                <a:cs typeface="Arial" pitchFamily="34" charset="0"/>
              </a:rPr>
              <a:t>Numbers 13</a:t>
            </a:r>
          </a:p>
          <a:p>
            <a:pPr eaLnBrk="1" hangingPunct="1">
              <a:spcBef>
                <a:spcPct val="0"/>
              </a:spcBef>
              <a:buFontTx/>
              <a:buNone/>
            </a:pPr>
            <a:r>
              <a:rPr lang="en-US" altLang="en-US" sz="1800" smtClean="0">
                <a:solidFill>
                  <a:prstClr val="black"/>
                </a:solidFill>
                <a:latin typeface="Arial" pitchFamily="34" charset="0"/>
                <a:cs typeface="Arial" pitchFamily="34" charset="0"/>
              </a:rPr>
              <a:t> </a:t>
            </a:r>
            <a:br>
              <a:rPr lang="en-US" altLang="en-US" sz="1800" smtClean="0">
                <a:solidFill>
                  <a:prstClr val="black"/>
                </a:solidFill>
                <a:latin typeface="Arial" pitchFamily="34" charset="0"/>
                <a:cs typeface="Arial" pitchFamily="34" charset="0"/>
              </a:rPr>
            </a:br>
            <a:r>
              <a:rPr lang="en-US" altLang="en-US" sz="1800" baseline="30000" smtClean="0">
                <a:solidFill>
                  <a:prstClr val="black"/>
                </a:solidFill>
                <a:latin typeface="Arial" pitchFamily="34" charset="0"/>
                <a:cs typeface="Arial" pitchFamily="34" charset="0"/>
              </a:rPr>
              <a:t>27</a:t>
            </a:r>
            <a:r>
              <a:rPr lang="en-US" altLang="en-US" sz="1800" smtClean="0">
                <a:solidFill>
                  <a:prstClr val="black"/>
                </a:solidFill>
                <a:latin typeface="Arial" pitchFamily="34" charset="0"/>
                <a:cs typeface="Arial" pitchFamily="34" charset="0"/>
              </a:rPr>
              <a:t>And they told him, “We came to the land to which you sent us. It flows with milk and honey, and this is its fruit. </a:t>
            </a:r>
            <a:br>
              <a:rPr lang="en-US" altLang="en-US" sz="1800" smtClean="0">
                <a:solidFill>
                  <a:prstClr val="black"/>
                </a:solidFill>
                <a:latin typeface="Arial" pitchFamily="34" charset="0"/>
                <a:cs typeface="Arial" pitchFamily="34" charset="0"/>
              </a:rPr>
            </a:br>
            <a:r>
              <a:rPr lang="en-US" altLang="en-US" sz="1800" baseline="30000" smtClean="0">
                <a:solidFill>
                  <a:prstClr val="black"/>
                </a:solidFill>
                <a:latin typeface="Arial" pitchFamily="34" charset="0"/>
                <a:cs typeface="Arial" pitchFamily="34" charset="0"/>
              </a:rPr>
              <a:t>28</a:t>
            </a:r>
            <a:r>
              <a:rPr lang="en-US" altLang="en-US" sz="1800" smtClean="0">
                <a:solidFill>
                  <a:prstClr val="black"/>
                </a:solidFill>
                <a:latin typeface="Arial" pitchFamily="34" charset="0"/>
                <a:cs typeface="Arial" pitchFamily="34" charset="0"/>
              </a:rPr>
              <a:t>However, the people who dwell in the land are strong, and the cities are fortified and very large. And besides, we saw the descendants of Anak there. </a:t>
            </a:r>
          </a:p>
          <a:p>
            <a:pPr eaLnBrk="1" hangingPunct="1">
              <a:spcBef>
                <a:spcPct val="0"/>
              </a:spcBef>
              <a:buFontTx/>
              <a:buNone/>
            </a:pPr>
            <a:endParaRPr lang="en-US" altLang="en-US" sz="1800" smtClean="0">
              <a:solidFill>
                <a:prstClr val="black"/>
              </a:solidFill>
              <a:latin typeface="Arial" pitchFamily="34" charset="0"/>
              <a:cs typeface="Arial" pitchFamily="34" charset="0"/>
            </a:endParaRPr>
          </a:p>
          <a:p>
            <a:pPr eaLnBrk="1" hangingPunct="1">
              <a:spcBef>
                <a:spcPct val="0"/>
              </a:spcBef>
              <a:buFontTx/>
              <a:buNone/>
            </a:pPr>
            <a:r>
              <a:rPr lang="en-US" altLang="en-US" sz="1800" baseline="30000" smtClean="0">
                <a:solidFill>
                  <a:prstClr val="black"/>
                </a:solidFill>
                <a:latin typeface="Arial" pitchFamily="34" charset="0"/>
                <a:cs typeface="Arial" pitchFamily="34" charset="0"/>
              </a:rPr>
              <a:t>15</a:t>
            </a:r>
            <a:r>
              <a:rPr lang="en-US" altLang="en-US" sz="1800" smtClean="0">
                <a:solidFill>
                  <a:prstClr val="black"/>
                </a:solidFill>
                <a:latin typeface="Arial" pitchFamily="34" charset="0"/>
                <a:cs typeface="Arial" pitchFamily="34" charset="0"/>
              </a:rPr>
              <a:t>Now the name of Hebron formerly was Kiriath-arba. (Arba was the greatest man among the Anakim.) And the land had rest from war.</a:t>
            </a:r>
          </a:p>
          <a:p>
            <a:pPr eaLnBrk="1" hangingPunct="1">
              <a:spcBef>
                <a:spcPct val="0"/>
              </a:spcBef>
              <a:buFontTx/>
              <a:buNone/>
            </a:pPr>
            <a:endParaRPr lang="en-US" altLang="en-US" sz="1800" smtClean="0">
              <a:solidFill>
                <a:prstClr val="black"/>
              </a:solidFill>
              <a:latin typeface="Arial" pitchFamily="34" charset="0"/>
              <a:cs typeface="Arial" pitchFamily="34" charset="0"/>
            </a:endParaRPr>
          </a:p>
          <a:p>
            <a:pPr eaLnBrk="1" hangingPunct="1">
              <a:spcBef>
                <a:spcPct val="0"/>
              </a:spcBef>
              <a:buFontTx/>
              <a:buNone/>
            </a:pPr>
            <a:r>
              <a:rPr lang="en-US" altLang="en-US" sz="1800" smtClean="0">
                <a:solidFill>
                  <a:prstClr val="black"/>
                </a:solidFill>
                <a:latin typeface="Arial" pitchFamily="34" charset="0"/>
                <a:cs typeface="Arial" pitchFamily="34" charset="0"/>
              </a:rPr>
              <a:t/>
            </a:r>
            <a:br>
              <a:rPr lang="en-US" altLang="en-US" sz="1800" smtClean="0">
                <a:solidFill>
                  <a:prstClr val="black"/>
                </a:solidFill>
                <a:latin typeface="Arial" pitchFamily="34" charset="0"/>
                <a:cs typeface="Arial" pitchFamily="34" charset="0"/>
              </a:rPr>
            </a:br>
            <a:r>
              <a:rPr lang="en-US" altLang="en-US" sz="1800" smtClean="0">
                <a:solidFill>
                  <a:prstClr val="black"/>
                </a:solidFill>
                <a:latin typeface="Arial" pitchFamily="34" charset="0"/>
                <a:cs typeface="Arial" pitchFamily="34" charset="0"/>
              </a:rPr>
              <a:t/>
            </a:r>
            <a:br>
              <a:rPr lang="en-US" altLang="en-US" sz="1800" smtClean="0">
                <a:solidFill>
                  <a:prstClr val="black"/>
                </a:solidFill>
                <a:latin typeface="Arial" pitchFamily="34" charset="0"/>
                <a:cs typeface="Arial" pitchFamily="34" charset="0"/>
              </a:rPr>
            </a:br>
            <a:endParaRPr lang="en-US" altLang="en-US" sz="180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474343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bibleatlas.org/region/deb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438" y="-1867958"/>
            <a:ext cx="9525001" cy="793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68530539-C757-4621-A729-FE634FE9D081}" type="slidenum">
              <a:rPr lang="en-US" smtClean="0">
                <a:solidFill>
                  <a:prstClr val="black">
                    <a:tint val="75000"/>
                  </a:prstClr>
                </a:solidFill>
              </a:rPr>
              <a:pPr>
                <a:defRPr/>
              </a:pPr>
              <a:t>18</a:t>
            </a:fld>
            <a:endParaRPr lang="en-US" dirty="0">
              <a:solidFill>
                <a:prstClr val="black">
                  <a:tint val="75000"/>
                </a:prstClr>
              </a:solidFill>
            </a:endParaRPr>
          </a:p>
        </p:txBody>
      </p:sp>
      <p:sp>
        <p:nvSpPr>
          <p:cNvPr id="13316" name="TextBox 2"/>
          <p:cNvSpPr txBox="1">
            <a:spLocks noChangeArrowheads="1"/>
          </p:cNvSpPr>
          <p:nvPr/>
        </p:nvSpPr>
        <p:spPr bwMode="auto">
          <a:xfrm>
            <a:off x="4500460" y="143118"/>
            <a:ext cx="4483393" cy="53553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prstClr val="black"/>
                </a:solidFill>
                <a:latin typeface="Arial" pitchFamily="34" charset="0"/>
                <a:cs typeface="Arial" pitchFamily="34" charset="0"/>
              </a:rPr>
              <a:t>Joshua 15:13-18</a:t>
            </a:r>
            <a:br>
              <a:rPr lang="en-US" altLang="en-US" sz="1800" dirty="0" smtClean="0">
                <a:solidFill>
                  <a:prstClr val="black"/>
                </a:solidFill>
                <a:latin typeface="Arial" pitchFamily="34" charset="0"/>
                <a:cs typeface="Arial" pitchFamily="34" charset="0"/>
              </a:rPr>
            </a:br>
            <a:r>
              <a:rPr lang="en-US" altLang="en-US" sz="1800" baseline="30000" dirty="0" smtClean="0">
                <a:solidFill>
                  <a:prstClr val="black"/>
                </a:solidFill>
                <a:latin typeface="Arial" pitchFamily="34" charset="0"/>
                <a:cs typeface="Arial" pitchFamily="34" charset="0"/>
              </a:rPr>
              <a:t>13</a:t>
            </a:r>
            <a:r>
              <a:rPr lang="en-US" altLang="en-US" sz="1800" dirty="0" smtClean="0">
                <a:solidFill>
                  <a:prstClr val="black"/>
                </a:solidFill>
                <a:latin typeface="Arial" pitchFamily="34" charset="0"/>
                <a:cs typeface="Arial" pitchFamily="34" charset="0"/>
              </a:rPr>
              <a:t>According to the commandment of the Lord to Joshua, he gave to Caleb the son of </a:t>
            </a:r>
            <a:r>
              <a:rPr lang="en-US" altLang="en-US" sz="1800" dirty="0" err="1" smtClean="0">
                <a:solidFill>
                  <a:prstClr val="black"/>
                </a:solidFill>
                <a:latin typeface="Arial" pitchFamily="34" charset="0"/>
                <a:cs typeface="Arial" pitchFamily="34" charset="0"/>
              </a:rPr>
              <a:t>Jephunneh</a:t>
            </a:r>
            <a:r>
              <a:rPr lang="en-US" altLang="en-US" sz="1800" dirty="0" smtClean="0">
                <a:solidFill>
                  <a:prstClr val="black"/>
                </a:solidFill>
                <a:latin typeface="Arial" pitchFamily="34" charset="0"/>
                <a:cs typeface="Arial" pitchFamily="34" charset="0"/>
              </a:rPr>
              <a:t> a portion among the people of Judah, </a:t>
            </a:r>
            <a:r>
              <a:rPr lang="en-US" altLang="en-US" sz="1800" dirty="0" err="1" smtClean="0">
                <a:solidFill>
                  <a:prstClr val="black"/>
                </a:solidFill>
                <a:latin typeface="Arial" pitchFamily="34" charset="0"/>
                <a:cs typeface="Arial" pitchFamily="34" charset="0"/>
              </a:rPr>
              <a:t>Kiriath-arba</a:t>
            </a:r>
            <a:r>
              <a:rPr lang="en-US" altLang="en-US" sz="1800" dirty="0" smtClean="0">
                <a:solidFill>
                  <a:prstClr val="black"/>
                </a:solidFill>
                <a:latin typeface="Arial" pitchFamily="34" charset="0"/>
                <a:cs typeface="Arial" pitchFamily="34" charset="0"/>
              </a:rPr>
              <a:t>, that is, Hebron (</a:t>
            </a:r>
            <a:r>
              <a:rPr lang="en-US" altLang="en-US" sz="1800" dirty="0" err="1" smtClean="0">
                <a:solidFill>
                  <a:prstClr val="black"/>
                </a:solidFill>
                <a:latin typeface="Arial" pitchFamily="34" charset="0"/>
                <a:cs typeface="Arial" pitchFamily="34" charset="0"/>
              </a:rPr>
              <a:t>Arba</a:t>
            </a:r>
            <a:r>
              <a:rPr lang="en-US" altLang="en-US" sz="1800" dirty="0" smtClean="0">
                <a:solidFill>
                  <a:prstClr val="black"/>
                </a:solidFill>
                <a:latin typeface="Arial" pitchFamily="34" charset="0"/>
                <a:cs typeface="Arial" pitchFamily="34" charset="0"/>
              </a:rPr>
              <a:t> was the father of </a:t>
            </a:r>
            <a:r>
              <a:rPr lang="en-US" altLang="en-US" sz="1800" dirty="0" err="1" smtClean="0">
                <a:solidFill>
                  <a:prstClr val="black"/>
                </a:solidFill>
                <a:latin typeface="Arial" pitchFamily="34" charset="0"/>
                <a:cs typeface="Arial" pitchFamily="34" charset="0"/>
              </a:rPr>
              <a:t>Anak</a:t>
            </a:r>
            <a:r>
              <a:rPr lang="en-US" altLang="en-US" sz="1800" dirty="0" smtClean="0">
                <a:solidFill>
                  <a:prstClr val="black"/>
                </a:solidFill>
                <a:latin typeface="Arial" pitchFamily="34" charset="0"/>
                <a:cs typeface="Arial" pitchFamily="34" charset="0"/>
              </a:rPr>
              <a:t>). </a:t>
            </a:r>
            <a:br>
              <a:rPr lang="en-US" altLang="en-US" sz="1800" dirty="0" smtClean="0">
                <a:solidFill>
                  <a:prstClr val="black"/>
                </a:solidFill>
                <a:latin typeface="Arial" pitchFamily="34" charset="0"/>
                <a:cs typeface="Arial" pitchFamily="34" charset="0"/>
              </a:rPr>
            </a:br>
            <a:r>
              <a:rPr lang="en-US" altLang="en-US" sz="1800" baseline="30000" dirty="0" smtClean="0">
                <a:solidFill>
                  <a:prstClr val="black"/>
                </a:solidFill>
                <a:latin typeface="Arial" pitchFamily="34" charset="0"/>
                <a:cs typeface="Arial" pitchFamily="34" charset="0"/>
              </a:rPr>
              <a:t>14</a:t>
            </a:r>
            <a:r>
              <a:rPr lang="en-US" altLang="en-US" sz="1800" dirty="0" smtClean="0">
                <a:solidFill>
                  <a:prstClr val="black"/>
                </a:solidFill>
                <a:latin typeface="Arial" pitchFamily="34" charset="0"/>
                <a:cs typeface="Arial" pitchFamily="34" charset="0"/>
              </a:rPr>
              <a:t>And Caleb drove out from there the three sons of </a:t>
            </a:r>
            <a:r>
              <a:rPr lang="en-US" altLang="en-US" sz="1800" dirty="0" err="1" smtClean="0">
                <a:solidFill>
                  <a:prstClr val="black"/>
                </a:solidFill>
                <a:latin typeface="Arial" pitchFamily="34" charset="0"/>
                <a:cs typeface="Arial" pitchFamily="34" charset="0"/>
              </a:rPr>
              <a:t>Anak</a:t>
            </a:r>
            <a:r>
              <a:rPr lang="en-US" altLang="en-US" sz="1800" dirty="0" smtClean="0">
                <a:solidFill>
                  <a:prstClr val="black"/>
                </a:solidFill>
                <a:latin typeface="Arial" pitchFamily="34" charset="0"/>
                <a:cs typeface="Arial" pitchFamily="34" charset="0"/>
              </a:rPr>
              <a:t>, </a:t>
            </a:r>
            <a:r>
              <a:rPr lang="en-US" altLang="en-US" sz="1800" dirty="0" err="1" smtClean="0">
                <a:solidFill>
                  <a:prstClr val="black"/>
                </a:solidFill>
                <a:latin typeface="Arial" pitchFamily="34" charset="0"/>
                <a:cs typeface="Arial" pitchFamily="34" charset="0"/>
              </a:rPr>
              <a:t>Sheshai</a:t>
            </a:r>
            <a:r>
              <a:rPr lang="en-US" altLang="en-US" sz="1800" dirty="0" smtClean="0">
                <a:solidFill>
                  <a:prstClr val="black"/>
                </a:solidFill>
                <a:latin typeface="Arial" pitchFamily="34" charset="0"/>
                <a:cs typeface="Arial" pitchFamily="34" charset="0"/>
              </a:rPr>
              <a:t> and </a:t>
            </a:r>
            <a:r>
              <a:rPr lang="en-US" altLang="en-US" sz="1800" dirty="0" err="1" smtClean="0">
                <a:solidFill>
                  <a:prstClr val="black"/>
                </a:solidFill>
                <a:latin typeface="Arial" pitchFamily="34" charset="0"/>
                <a:cs typeface="Arial" pitchFamily="34" charset="0"/>
              </a:rPr>
              <a:t>Ahiman</a:t>
            </a:r>
            <a:r>
              <a:rPr lang="en-US" altLang="en-US" sz="1800" dirty="0" smtClean="0">
                <a:solidFill>
                  <a:prstClr val="black"/>
                </a:solidFill>
                <a:latin typeface="Arial" pitchFamily="34" charset="0"/>
                <a:cs typeface="Arial" pitchFamily="34" charset="0"/>
              </a:rPr>
              <a:t> and </a:t>
            </a:r>
            <a:r>
              <a:rPr lang="en-US" altLang="en-US" sz="1800" dirty="0" err="1" smtClean="0">
                <a:solidFill>
                  <a:prstClr val="black"/>
                </a:solidFill>
                <a:latin typeface="Arial" pitchFamily="34" charset="0"/>
                <a:cs typeface="Arial" pitchFamily="34" charset="0"/>
              </a:rPr>
              <a:t>Talmai</a:t>
            </a:r>
            <a:r>
              <a:rPr lang="en-US" altLang="en-US" sz="1800" dirty="0" smtClean="0">
                <a:solidFill>
                  <a:prstClr val="black"/>
                </a:solidFill>
                <a:latin typeface="Arial" pitchFamily="34" charset="0"/>
                <a:cs typeface="Arial" pitchFamily="34" charset="0"/>
              </a:rPr>
              <a:t>, the descendants of </a:t>
            </a:r>
            <a:r>
              <a:rPr lang="en-US" altLang="en-US" sz="1800" dirty="0" err="1" smtClean="0">
                <a:solidFill>
                  <a:prstClr val="black"/>
                </a:solidFill>
                <a:latin typeface="Arial" pitchFamily="34" charset="0"/>
                <a:cs typeface="Arial" pitchFamily="34" charset="0"/>
              </a:rPr>
              <a:t>Anak</a:t>
            </a:r>
            <a:r>
              <a:rPr lang="en-US" altLang="en-US" sz="1800" dirty="0" smtClean="0">
                <a:solidFill>
                  <a:prstClr val="black"/>
                </a:solidFill>
                <a:latin typeface="Arial" pitchFamily="34" charset="0"/>
                <a:cs typeface="Arial" pitchFamily="34" charset="0"/>
              </a:rPr>
              <a:t>. </a:t>
            </a:r>
          </a:p>
          <a:p>
            <a:pPr eaLnBrk="1" hangingPunct="1">
              <a:spcBef>
                <a:spcPct val="0"/>
              </a:spcBef>
              <a:buFontTx/>
              <a:buNone/>
            </a:pPr>
            <a:r>
              <a:rPr lang="en-US" altLang="en-US" sz="1800" dirty="0" smtClean="0">
                <a:solidFill>
                  <a:prstClr val="black"/>
                </a:solidFill>
                <a:latin typeface="Arial" pitchFamily="34" charset="0"/>
                <a:cs typeface="Arial" pitchFamily="34" charset="0"/>
              </a:rPr>
              <a:t/>
            </a:r>
            <a:br>
              <a:rPr lang="en-US" altLang="en-US" sz="1800" dirty="0" smtClean="0">
                <a:solidFill>
                  <a:prstClr val="black"/>
                </a:solidFill>
                <a:latin typeface="Arial" pitchFamily="34" charset="0"/>
                <a:cs typeface="Arial" pitchFamily="34" charset="0"/>
              </a:rPr>
            </a:br>
            <a:r>
              <a:rPr lang="en-US" altLang="en-US" sz="1800" baseline="30000" dirty="0" smtClean="0">
                <a:solidFill>
                  <a:prstClr val="black"/>
                </a:solidFill>
                <a:latin typeface="Arial" pitchFamily="34" charset="0"/>
                <a:cs typeface="Arial" pitchFamily="34" charset="0"/>
              </a:rPr>
              <a:t>15</a:t>
            </a:r>
            <a:r>
              <a:rPr lang="en-US" altLang="en-US" sz="1800" dirty="0" smtClean="0">
                <a:solidFill>
                  <a:prstClr val="black"/>
                </a:solidFill>
                <a:latin typeface="Arial" pitchFamily="34" charset="0"/>
                <a:cs typeface="Arial" pitchFamily="34" charset="0"/>
              </a:rPr>
              <a:t>And he went up from there against the inhabitants of </a:t>
            </a:r>
            <a:r>
              <a:rPr lang="en-US" altLang="en-US" sz="1800" dirty="0" err="1" smtClean="0">
                <a:solidFill>
                  <a:prstClr val="black"/>
                </a:solidFill>
                <a:latin typeface="Arial" pitchFamily="34" charset="0"/>
                <a:cs typeface="Arial" pitchFamily="34" charset="0"/>
              </a:rPr>
              <a:t>Debir</a:t>
            </a:r>
            <a:r>
              <a:rPr lang="en-US" altLang="en-US" sz="1800" dirty="0" smtClean="0">
                <a:solidFill>
                  <a:prstClr val="black"/>
                </a:solidFill>
                <a:latin typeface="Arial" pitchFamily="34" charset="0"/>
                <a:cs typeface="Arial" pitchFamily="34" charset="0"/>
              </a:rPr>
              <a:t>. Now the name of </a:t>
            </a:r>
            <a:r>
              <a:rPr lang="en-US" altLang="en-US" sz="1800" dirty="0" err="1" smtClean="0">
                <a:solidFill>
                  <a:prstClr val="black"/>
                </a:solidFill>
                <a:latin typeface="Arial" pitchFamily="34" charset="0"/>
                <a:cs typeface="Arial" pitchFamily="34" charset="0"/>
              </a:rPr>
              <a:t>Debir</a:t>
            </a:r>
            <a:r>
              <a:rPr lang="en-US" altLang="en-US" sz="1800" dirty="0" smtClean="0">
                <a:solidFill>
                  <a:prstClr val="black"/>
                </a:solidFill>
                <a:latin typeface="Arial" pitchFamily="34" charset="0"/>
                <a:cs typeface="Arial" pitchFamily="34" charset="0"/>
              </a:rPr>
              <a:t> formerly was </a:t>
            </a:r>
            <a:r>
              <a:rPr lang="en-US" altLang="en-US" sz="1800" dirty="0" err="1" smtClean="0">
                <a:solidFill>
                  <a:prstClr val="black"/>
                </a:solidFill>
                <a:latin typeface="Arial" pitchFamily="34" charset="0"/>
                <a:cs typeface="Arial" pitchFamily="34" charset="0"/>
              </a:rPr>
              <a:t>Kiriath-sepher</a:t>
            </a:r>
            <a:r>
              <a:rPr lang="en-US" altLang="en-US" sz="1800" dirty="0" smtClean="0">
                <a:solidFill>
                  <a:prstClr val="black"/>
                </a:solidFill>
                <a:latin typeface="Arial" pitchFamily="34" charset="0"/>
                <a:cs typeface="Arial" pitchFamily="34" charset="0"/>
              </a:rPr>
              <a:t>. </a:t>
            </a:r>
            <a:br>
              <a:rPr lang="en-US" altLang="en-US" sz="1800" dirty="0" smtClean="0">
                <a:solidFill>
                  <a:prstClr val="black"/>
                </a:solidFill>
                <a:latin typeface="Arial" pitchFamily="34" charset="0"/>
                <a:cs typeface="Arial" pitchFamily="34" charset="0"/>
              </a:rPr>
            </a:br>
            <a:r>
              <a:rPr lang="en-US" altLang="en-US" sz="1800" baseline="30000" dirty="0" smtClean="0">
                <a:solidFill>
                  <a:prstClr val="black"/>
                </a:solidFill>
                <a:latin typeface="Arial" pitchFamily="34" charset="0"/>
                <a:cs typeface="Arial" pitchFamily="34" charset="0"/>
              </a:rPr>
              <a:t>16</a:t>
            </a:r>
            <a:r>
              <a:rPr lang="en-US" altLang="en-US" sz="1800" dirty="0" smtClean="0">
                <a:solidFill>
                  <a:prstClr val="black"/>
                </a:solidFill>
                <a:latin typeface="Arial" pitchFamily="34" charset="0"/>
                <a:cs typeface="Arial" pitchFamily="34" charset="0"/>
              </a:rPr>
              <a:t>And Caleb said, “Whoever strikes </a:t>
            </a:r>
            <a:r>
              <a:rPr lang="en-US" altLang="en-US" sz="1800" dirty="0" err="1" smtClean="0">
                <a:solidFill>
                  <a:prstClr val="black"/>
                </a:solidFill>
                <a:latin typeface="Arial" pitchFamily="34" charset="0"/>
                <a:cs typeface="Arial" pitchFamily="34" charset="0"/>
              </a:rPr>
              <a:t>Kiriath-sepher</a:t>
            </a:r>
            <a:r>
              <a:rPr lang="en-US" altLang="en-US" sz="1800" dirty="0" smtClean="0">
                <a:solidFill>
                  <a:prstClr val="black"/>
                </a:solidFill>
                <a:latin typeface="Arial" pitchFamily="34" charset="0"/>
                <a:cs typeface="Arial" pitchFamily="34" charset="0"/>
              </a:rPr>
              <a:t> and captures it, to him will I give </a:t>
            </a:r>
            <a:r>
              <a:rPr lang="en-US" altLang="en-US" sz="1800" dirty="0" err="1" smtClean="0">
                <a:solidFill>
                  <a:prstClr val="black"/>
                </a:solidFill>
                <a:latin typeface="Arial" pitchFamily="34" charset="0"/>
                <a:cs typeface="Arial" pitchFamily="34" charset="0"/>
              </a:rPr>
              <a:t>Achsah</a:t>
            </a:r>
            <a:r>
              <a:rPr lang="en-US" altLang="en-US" sz="1800" dirty="0" smtClean="0">
                <a:solidFill>
                  <a:prstClr val="black"/>
                </a:solidFill>
                <a:latin typeface="Arial" pitchFamily="34" charset="0"/>
                <a:cs typeface="Arial" pitchFamily="34" charset="0"/>
              </a:rPr>
              <a:t> my daughter as wife.” </a:t>
            </a:r>
            <a:br>
              <a:rPr lang="en-US" altLang="en-US" sz="1800" dirty="0" smtClean="0">
                <a:solidFill>
                  <a:prstClr val="black"/>
                </a:solidFill>
                <a:latin typeface="Arial" pitchFamily="34" charset="0"/>
                <a:cs typeface="Arial" pitchFamily="34" charset="0"/>
              </a:rPr>
            </a:br>
            <a:r>
              <a:rPr lang="en-US" altLang="en-US" sz="1800" baseline="30000" dirty="0" smtClean="0">
                <a:solidFill>
                  <a:prstClr val="black"/>
                </a:solidFill>
                <a:latin typeface="Arial" pitchFamily="34" charset="0"/>
                <a:cs typeface="Arial" pitchFamily="34" charset="0"/>
              </a:rPr>
              <a:t>17</a:t>
            </a:r>
            <a:r>
              <a:rPr lang="en-US" altLang="en-US" sz="1800" dirty="0" smtClean="0">
                <a:solidFill>
                  <a:prstClr val="black"/>
                </a:solidFill>
                <a:latin typeface="Arial" pitchFamily="34" charset="0"/>
                <a:cs typeface="Arial" pitchFamily="34" charset="0"/>
              </a:rPr>
              <a:t>And Othniel the son of </a:t>
            </a:r>
            <a:r>
              <a:rPr lang="en-US" altLang="en-US" sz="1800" dirty="0" err="1" smtClean="0">
                <a:solidFill>
                  <a:prstClr val="black"/>
                </a:solidFill>
                <a:latin typeface="Arial" pitchFamily="34" charset="0"/>
                <a:cs typeface="Arial" pitchFamily="34" charset="0"/>
              </a:rPr>
              <a:t>Kenaz</a:t>
            </a:r>
            <a:r>
              <a:rPr lang="en-US" altLang="en-US" sz="1800" dirty="0" smtClean="0">
                <a:solidFill>
                  <a:prstClr val="black"/>
                </a:solidFill>
                <a:latin typeface="Arial" pitchFamily="34" charset="0"/>
                <a:cs typeface="Arial" pitchFamily="34" charset="0"/>
              </a:rPr>
              <a:t>, the brother of Caleb, captured it. And he gave him </a:t>
            </a:r>
            <a:r>
              <a:rPr lang="en-US" altLang="en-US" sz="1800" dirty="0" err="1" smtClean="0">
                <a:solidFill>
                  <a:prstClr val="black"/>
                </a:solidFill>
                <a:latin typeface="Arial" pitchFamily="34" charset="0"/>
                <a:cs typeface="Arial" pitchFamily="34" charset="0"/>
              </a:rPr>
              <a:t>Achsah</a:t>
            </a:r>
            <a:r>
              <a:rPr lang="en-US" altLang="en-US" sz="1800" dirty="0" smtClean="0">
                <a:solidFill>
                  <a:prstClr val="black"/>
                </a:solidFill>
                <a:latin typeface="Arial" pitchFamily="34" charset="0"/>
                <a:cs typeface="Arial" pitchFamily="34" charset="0"/>
              </a:rPr>
              <a:t> his daughter as wife. </a:t>
            </a:r>
          </a:p>
        </p:txBody>
      </p:sp>
      <p:sp>
        <p:nvSpPr>
          <p:cNvPr id="5" name="Freeform 4"/>
          <p:cNvSpPr/>
          <p:nvPr/>
        </p:nvSpPr>
        <p:spPr>
          <a:xfrm>
            <a:off x="2270125" y="841375"/>
            <a:ext cx="2190750" cy="1772708"/>
          </a:xfrm>
          <a:custGeom>
            <a:avLst/>
            <a:gdLst>
              <a:gd name="connsiteX0" fmla="*/ 141890 w 2191407"/>
              <a:gd name="connsiteY0" fmla="*/ 1891862 h 2128345"/>
              <a:gd name="connsiteX1" fmla="*/ 0 w 2191407"/>
              <a:gd name="connsiteY1" fmla="*/ 1355835 h 2128345"/>
              <a:gd name="connsiteX2" fmla="*/ 252249 w 2191407"/>
              <a:gd name="connsiteY2" fmla="*/ 740979 h 2128345"/>
              <a:gd name="connsiteX3" fmla="*/ 914400 w 2191407"/>
              <a:gd name="connsiteY3" fmla="*/ 409904 h 2128345"/>
              <a:gd name="connsiteX4" fmla="*/ 1229711 w 2191407"/>
              <a:gd name="connsiteY4" fmla="*/ 0 h 2128345"/>
              <a:gd name="connsiteX5" fmla="*/ 1718442 w 2191407"/>
              <a:gd name="connsiteY5" fmla="*/ 15766 h 2128345"/>
              <a:gd name="connsiteX6" fmla="*/ 2191407 w 2191407"/>
              <a:gd name="connsiteY6" fmla="*/ 141890 h 2128345"/>
              <a:gd name="connsiteX7" fmla="*/ 1876097 w 2191407"/>
              <a:gd name="connsiteY7" fmla="*/ 788276 h 2128345"/>
              <a:gd name="connsiteX8" fmla="*/ 1655380 w 2191407"/>
              <a:gd name="connsiteY8" fmla="*/ 1292773 h 2128345"/>
              <a:gd name="connsiteX9" fmla="*/ 1623849 w 2191407"/>
              <a:gd name="connsiteY9" fmla="*/ 1450428 h 2128345"/>
              <a:gd name="connsiteX10" fmla="*/ 1308538 w 2191407"/>
              <a:gd name="connsiteY10" fmla="*/ 1954924 h 2128345"/>
              <a:gd name="connsiteX11" fmla="*/ 1198180 w 2191407"/>
              <a:gd name="connsiteY11" fmla="*/ 2033752 h 2128345"/>
              <a:gd name="connsiteX12" fmla="*/ 756745 w 2191407"/>
              <a:gd name="connsiteY12" fmla="*/ 2128345 h 2128345"/>
              <a:gd name="connsiteX13" fmla="*/ 141890 w 2191407"/>
              <a:gd name="connsiteY13" fmla="*/ 1891862 h 21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1407" h="2128345">
                <a:moveTo>
                  <a:pt x="141890" y="1891862"/>
                </a:moveTo>
                <a:lnTo>
                  <a:pt x="0" y="1355835"/>
                </a:lnTo>
                <a:lnTo>
                  <a:pt x="252249" y="740979"/>
                </a:lnTo>
                <a:lnTo>
                  <a:pt x="914400" y="409904"/>
                </a:lnTo>
                <a:lnTo>
                  <a:pt x="1229711" y="0"/>
                </a:lnTo>
                <a:lnTo>
                  <a:pt x="1718442" y="15766"/>
                </a:lnTo>
                <a:lnTo>
                  <a:pt x="2191407" y="141890"/>
                </a:lnTo>
                <a:lnTo>
                  <a:pt x="1876097" y="788276"/>
                </a:lnTo>
                <a:lnTo>
                  <a:pt x="1655380" y="1292773"/>
                </a:lnTo>
                <a:lnTo>
                  <a:pt x="1623849" y="1450428"/>
                </a:lnTo>
                <a:lnTo>
                  <a:pt x="1308538" y="1954924"/>
                </a:lnTo>
                <a:lnTo>
                  <a:pt x="1198180" y="2033752"/>
                </a:lnTo>
                <a:lnTo>
                  <a:pt x="756745" y="2128345"/>
                </a:lnTo>
                <a:lnTo>
                  <a:pt x="141890" y="1891862"/>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12205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79917"/>
            <a:ext cx="8229600" cy="952500"/>
          </a:xfrm>
        </p:spPr>
        <p:txBody>
          <a:bodyPr/>
          <a:lstStyle/>
          <a:p>
            <a:r>
              <a:rPr lang="en-US" altLang="en-US" smtClean="0"/>
              <a:t>Judah - 1</a:t>
            </a:r>
          </a:p>
        </p:txBody>
      </p:sp>
      <p:pic>
        <p:nvPicPr>
          <p:cNvPr id="10243" name="Content Placeholder 4" descr="Region of Judah and Benjami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06437" y="886357"/>
            <a:ext cx="8239125" cy="4624917"/>
          </a:xfrm>
        </p:spPr>
      </p:pic>
      <p:sp>
        <p:nvSpPr>
          <p:cNvPr id="4" name="Slide Number Placeholder 3"/>
          <p:cNvSpPr>
            <a:spLocks noGrp="1"/>
          </p:cNvSpPr>
          <p:nvPr>
            <p:ph type="sldNum" sz="quarter" idx="10"/>
          </p:nvPr>
        </p:nvSpPr>
        <p:spPr/>
        <p:txBody>
          <a:bodyPr/>
          <a:lstStyle/>
          <a:p>
            <a:pPr>
              <a:defRPr/>
            </a:pPr>
            <a:fld id="{6F391FA8-CC95-4404-B5A4-36F1AE32BB01}" type="slidenum">
              <a:rPr lang="en-US" smtClean="0"/>
              <a:pPr>
                <a:defRPr/>
              </a:pPr>
              <a:t>19</a:t>
            </a:fld>
            <a:endParaRPr lang="en-US"/>
          </a:p>
        </p:txBody>
      </p:sp>
      <p:sp>
        <p:nvSpPr>
          <p:cNvPr id="6" name="Rectangle 5"/>
          <p:cNvSpPr/>
          <p:nvPr/>
        </p:nvSpPr>
        <p:spPr>
          <a:xfrm>
            <a:off x="4146833" y="3331104"/>
            <a:ext cx="568325" cy="280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622675" y="2842948"/>
            <a:ext cx="641350" cy="1362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1412875" y="1672167"/>
            <a:ext cx="3087688" cy="1385094"/>
          </a:xfrm>
          <a:custGeom>
            <a:avLst/>
            <a:gdLst>
              <a:gd name="connsiteX0" fmla="*/ 3087584 w 3087584"/>
              <a:gd name="connsiteY0" fmla="*/ 0 h 1662546"/>
              <a:gd name="connsiteX1" fmla="*/ 2648197 w 3087584"/>
              <a:gd name="connsiteY1" fmla="*/ 130628 h 1662546"/>
              <a:gd name="connsiteX2" fmla="*/ 2386940 w 3087584"/>
              <a:gd name="connsiteY2" fmla="*/ 213756 h 1662546"/>
              <a:gd name="connsiteX3" fmla="*/ 2280062 w 3087584"/>
              <a:gd name="connsiteY3" fmla="*/ 332509 h 1662546"/>
              <a:gd name="connsiteX4" fmla="*/ 2101932 w 3087584"/>
              <a:gd name="connsiteY4" fmla="*/ 498764 h 1662546"/>
              <a:gd name="connsiteX5" fmla="*/ 1983179 w 3087584"/>
              <a:gd name="connsiteY5" fmla="*/ 605641 h 1662546"/>
              <a:gd name="connsiteX6" fmla="*/ 1805049 w 3087584"/>
              <a:gd name="connsiteY6" fmla="*/ 676893 h 1662546"/>
              <a:gd name="connsiteX7" fmla="*/ 1543792 w 3087584"/>
              <a:gd name="connsiteY7" fmla="*/ 700644 h 1662546"/>
              <a:gd name="connsiteX8" fmla="*/ 1365662 w 3087584"/>
              <a:gd name="connsiteY8" fmla="*/ 736270 h 1662546"/>
              <a:gd name="connsiteX9" fmla="*/ 1294410 w 3087584"/>
              <a:gd name="connsiteY9" fmla="*/ 866899 h 1662546"/>
              <a:gd name="connsiteX10" fmla="*/ 1092530 w 3087584"/>
              <a:gd name="connsiteY10" fmla="*/ 950026 h 1662546"/>
              <a:gd name="connsiteX11" fmla="*/ 1223158 w 3087584"/>
              <a:gd name="connsiteY11" fmla="*/ 1175657 h 1662546"/>
              <a:gd name="connsiteX12" fmla="*/ 1223158 w 3087584"/>
              <a:gd name="connsiteY12" fmla="*/ 1425039 h 1662546"/>
              <a:gd name="connsiteX13" fmla="*/ 807522 w 3087584"/>
              <a:gd name="connsiteY13" fmla="*/ 1520041 h 1662546"/>
              <a:gd name="connsiteX14" fmla="*/ 190005 w 3087584"/>
              <a:gd name="connsiteY14" fmla="*/ 1638795 h 1662546"/>
              <a:gd name="connsiteX15" fmla="*/ 0 w 3087584"/>
              <a:gd name="connsiteY15" fmla="*/ 1662545 h 16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84" h="1662546">
                <a:moveTo>
                  <a:pt x="3087584" y="0"/>
                </a:moveTo>
                <a:lnTo>
                  <a:pt x="2648197" y="130628"/>
                </a:lnTo>
                <a:cubicBezTo>
                  <a:pt x="2531423" y="166254"/>
                  <a:pt x="2448296" y="180109"/>
                  <a:pt x="2386940" y="213756"/>
                </a:cubicBezTo>
                <a:cubicBezTo>
                  <a:pt x="2325584" y="247403"/>
                  <a:pt x="2327563" y="285008"/>
                  <a:pt x="2280062" y="332509"/>
                </a:cubicBezTo>
                <a:cubicBezTo>
                  <a:pt x="2232561" y="380010"/>
                  <a:pt x="2151412" y="453242"/>
                  <a:pt x="2101932" y="498764"/>
                </a:cubicBezTo>
                <a:cubicBezTo>
                  <a:pt x="2052452" y="544286"/>
                  <a:pt x="2032659" y="575953"/>
                  <a:pt x="1983179" y="605641"/>
                </a:cubicBezTo>
                <a:cubicBezTo>
                  <a:pt x="1933699" y="635329"/>
                  <a:pt x="1878280" y="661059"/>
                  <a:pt x="1805049" y="676893"/>
                </a:cubicBezTo>
                <a:cubicBezTo>
                  <a:pt x="1731818" y="692727"/>
                  <a:pt x="1617023" y="690748"/>
                  <a:pt x="1543792" y="700644"/>
                </a:cubicBezTo>
                <a:cubicBezTo>
                  <a:pt x="1470561" y="710540"/>
                  <a:pt x="1407226" y="708561"/>
                  <a:pt x="1365662" y="736270"/>
                </a:cubicBezTo>
                <a:cubicBezTo>
                  <a:pt x="1324098" y="763979"/>
                  <a:pt x="1339932" y="831273"/>
                  <a:pt x="1294410" y="866899"/>
                </a:cubicBezTo>
                <a:cubicBezTo>
                  <a:pt x="1248888" y="902525"/>
                  <a:pt x="1104405" y="898566"/>
                  <a:pt x="1092530" y="950026"/>
                </a:cubicBezTo>
                <a:cubicBezTo>
                  <a:pt x="1080655" y="1001486"/>
                  <a:pt x="1201387" y="1096488"/>
                  <a:pt x="1223158" y="1175657"/>
                </a:cubicBezTo>
                <a:cubicBezTo>
                  <a:pt x="1244929" y="1254826"/>
                  <a:pt x="1292431" y="1367642"/>
                  <a:pt x="1223158" y="1425039"/>
                </a:cubicBezTo>
                <a:cubicBezTo>
                  <a:pt x="1153885" y="1482436"/>
                  <a:pt x="979714" y="1484415"/>
                  <a:pt x="807522" y="1520041"/>
                </a:cubicBezTo>
                <a:cubicBezTo>
                  <a:pt x="635330" y="1555667"/>
                  <a:pt x="324592" y="1615044"/>
                  <a:pt x="190005" y="1638795"/>
                </a:cubicBezTo>
                <a:cubicBezTo>
                  <a:pt x="55418" y="1662546"/>
                  <a:pt x="27709" y="1662545"/>
                  <a:pt x="0" y="1662545"/>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a:defRPr/>
            </a:pPr>
            <a:r>
              <a:rPr lang="en-US" sz="4000" b="1" dirty="0">
                <a:solidFill>
                  <a:prstClr val="black"/>
                </a:solidFill>
                <a:latin typeface="Calibri" pitchFamily="34" charset="0"/>
              </a:rPr>
              <a:t>Class Objectives</a:t>
            </a:r>
          </a:p>
          <a:p>
            <a:pPr algn="ctr">
              <a:defRPr/>
            </a:pPr>
            <a:endParaRPr lang="en-US" sz="1400" dirty="0">
              <a:solidFill>
                <a:prstClr val="black"/>
              </a:solidFill>
              <a:latin typeface="Calibri" pitchFamily="34" charset="0"/>
            </a:endParaRPr>
          </a:p>
          <a:p>
            <a:pPr>
              <a:defRPr/>
            </a:pPr>
            <a:r>
              <a:rPr lang="en-US" sz="1400" dirty="0">
                <a:solidFill>
                  <a:prstClr val="black"/>
                </a:solidFill>
              </a:rPr>
              <a:t> </a:t>
            </a:r>
          </a:p>
          <a:p>
            <a:pPr marL="342900" indent="-342900">
              <a:buFont typeface="+mj-lt"/>
              <a:buAutoNum type="arabicPeriod"/>
              <a:defRPr/>
            </a:pPr>
            <a:r>
              <a:rPr lang="en-US" sz="2400" dirty="0">
                <a:solidFill>
                  <a:prstClr val="black"/>
                </a:solidFill>
              </a:rPr>
              <a:t>Learn about God's fulfillment of the land promise.</a:t>
            </a:r>
          </a:p>
          <a:p>
            <a:pPr marL="342900" indent="-342900">
              <a:buFont typeface="+mj-lt"/>
              <a:buAutoNum type="arabicPeriod"/>
              <a:defRPr/>
            </a:pPr>
            <a:r>
              <a:rPr lang="en-US" sz="2400" dirty="0">
                <a:solidFill>
                  <a:prstClr val="black"/>
                </a:solidFill>
              </a:rPr>
              <a:t>Learn about Serving the Lord in the days of Joshua</a:t>
            </a:r>
          </a:p>
          <a:p>
            <a:pPr marL="342900" indent="-342900">
              <a:buFont typeface="+mj-lt"/>
              <a:buAutoNum type="arabicPeriod"/>
              <a:defRPr/>
            </a:pPr>
            <a:r>
              <a:rPr lang="en-US" sz="2400" dirty="0">
                <a:solidFill>
                  <a:prstClr val="black"/>
                </a:solidFill>
              </a:rPr>
              <a:t>Learn about the character of Joshua</a:t>
            </a:r>
          </a:p>
          <a:p>
            <a:pPr marL="342900" indent="-342900">
              <a:buFont typeface="+mj-lt"/>
              <a:buAutoNum type="arabicPeriod"/>
              <a:defRPr/>
            </a:pPr>
            <a:r>
              <a:rPr lang="en-US" sz="2400" dirty="0">
                <a:solidFill>
                  <a:prstClr val="black"/>
                </a:solidFill>
              </a:rPr>
              <a:t>Study the Geography &amp; Archaeology of the Conquest of Canaan</a:t>
            </a:r>
          </a:p>
          <a:p>
            <a:pPr marL="342900" indent="-342900">
              <a:buFont typeface="+mj-lt"/>
              <a:buAutoNum type="arabicPeriod"/>
              <a:defRPr/>
            </a:pPr>
            <a:r>
              <a:rPr lang="en-US" sz="2400" dirty="0">
                <a:solidFill>
                  <a:prstClr val="black"/>
                </a:solidFill>
              </a:rPr>
              <a:t>Be ready to give a defense of the Conquest of Canaan</a:t>
            </a:r>
          </a:p>
          <a:p>
            <a:pPr marL="342900" indent="-342900">
              <a:buFont typeface="+mj-lt"/>
              <a:buAutoNum type="arabicPeriod"/>
              <a:defRPr/>
            </a:pPr>
            <a:endParaRPr lang="en-US" sz="1400" dirty="0">
              <a:solidFill>
                <a:prstClr val="black"/>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1844018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794377" y="-37041"/>
            <a:ext cx="3360737" cy="5185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7" name="Content Placeholder 9" descr="Region of Western Judah.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34950" y="3"/>
            <a:ext cx="6427788" cy="5308865"/>
          </a:xfrm>
        </p:spPr>
      </p:pic>
      <p:sp>
        <p:nvSpPr>
          <p:cNvPr id="11268" name="Title 1"/>
          <p:cNvSpPr>
            <a:spLocks noGrp="1"/>
          </p:cNvSpPr>
          <p:nvPr>
            <p:ph type="title"/>
          </p:nvPr>
        </p:nvSpPr>
        <p:spPr>
          <a:xfrm>
            <a:off x="4028283" y="0"/>
            <a:ext cx="2398713" cy="952500"/>
          </a:xfrm>
        </p:spPr>
        <p:txBody>
          <a:bodyPr/>
          <a:lstStyle/>
          <a:p>
            <a:r>
              <a:rPr lang="en-US" altLang="en-US" dirty="0" smtClean="0"/>
              <a:t>Judah - 2</a:t>
            </a:r>
          </a:p>
        </p:txBody>
      </p:sp>
      <p:sp>
        <p:nvSpPr>
          <p:cNvPr id="4" name="Slide Number Placeholder 3"/>
          <p:cNvSpPr>
            <a:spLocks noGrp="1"/>
          </p:cNvSpPr>
          <p:nvPr>
            <p:ph type="sldNum" sz="quarter" idx="10"/>
          </p:nvPr>
        </p:nvSpPr>
        <p:spPr/>
        <p:txBody>
          <a:bodyPr/>
          <a:lstStyle/>
          <a:p>
            <a:pPr>
              <a:defRPr/>
            </a:pPr>
            <a:fld id="{187B4623-C49F-42B9-ADE6-10BAF6C5E781}" type="slidenum">
              <a:rPr lang="en-US" smtClean="0"/>
              <a:pPr>
                <a:defRPr/>
              </a:pPr>
              <a:t>20</a:t>
            </a:fld>
            <a:endParaRPr lang="en-US"/>
          </a:p>
        </p:txBody>
      </p:sp>
      <p:sp>
        <p:nvSpPr>
          <p:cNvPr id="6" name="Rectangle 5"/>
          <p:cNvSpPr/>
          <p:nvPr/>
        </p:nvSpPr>
        <p:spPr>
          <a:xfrm>
            <a:off x="5227640" y="2124604"/>
            <a:ext cx="566737" cy="280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5295900" y="2792677"/>
            <a:ext cx="641350" cy="1957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10"/>
          <p:cNvSpPr/>
          <p:nvPr/>
        </p:nvSpPr>
        <p:spPr>
          <a:xfrm>
            <a:off x="2381534" y="1494896"/>
            <a:ext cx="2190466" cy="1078178"/>
          </a:xfrm>
          <a:custGeom>
            <a:avLst/>
            <a:gdLst>
              <a:gd name="connsiteX0" fmla="*/ 2660073 w 2660073"/>
              <a:gd name="connsiteY0" fmla="*/ 0 h 1294410"/>
              <a:gd name="connsiteX1" fmla="*/ 2113808 w 2660073"/>
              <a:gd name="connsiteY1" fmla="*/ 190005 h 1294410"/>
              <a:gd name="connsiteX2" fmla="*/ 1840676 w 2660073"/>
              <a:gd name="connsiteY2" fmla="*/ 605642 h 1294410"/>
              <a:gd name="connsiteX3" fmla="*/ 1971304 w 2660073"/>
              <a:gd name="connsiteY3" fmla="*/ 771896 h 1294410"/>
              <a:gd name="connsiteX4" fmla="*/ 1733798 w 2660073"/>
              <a:gd name="connsiteY4" fmla="*/ 1033153 h 1294410"/>
              <a:gd name="connsiteX5" fmla="*/ 1401289 w 2660073"/>
              <a:gd name="connsiteY5" fmla="*/ 1211283 h 1294410"/>
              <a:gd name="connsiteX6" fmla="*/ 760021 w 2660073"/>
              <a:gd name="connsiteY6" fmla="*/ 1294410 h 1294410"/>
              <a:gd name="connsiteX7" fmla="*/ 0 w 2660073"/>
              <a:gd name="connsiteY7" fmla="*/ 1211283 h 12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073" h="1294410">
                <a:moveTo>
                  <a:pt x="2660073" y="0"/>
                </a:moveTo>
                <a:cubicBezTo>
                  <a:pt x="2455223" y="44532"/>
                  <a:pt x="2250374" y="89065"/>
                  <a:pt x="2113808" y="190005"/>
                </a:cubicBezTo>
                <a:cubicBezTo>
                  <a:pt x="1977242" y="290945"/>
                  <a:pt x="1864427" y="508660"/>
                  <a:pt x="1840676" y="605642"/>
                </a:cubicBezTo>
                <a:cubicBezTo>
                  <a:pt x="1816925" y="702624"/>
                  <a:pt x="1989117" y="700644"/>
                  <a:pt x="1971304" y="771896"/>
                </a:cubicBezTo>
                <a:cubicBezTo>
                  <a:pt x="1953491" y="843148"/>
                  <a:pt x="1828800" y="959922"/>
                  <a:pt x="1733798" y="1033153"/>
                </a:cubicBezTo>
                <a:cubicBezTo>
                  <a:pt x="1638796" y="1106384"/>
                  <a:pt x="1563585" y="1167740"/>
                  <a:pt x="1401289" y="1211283"/>
                </a:cubicBezTo>
                <a:cubicBezTo>
                  <a:pt x="1238993" y="1254826"/>
                  <a:pt x="993569" y="1294410"/>
                  <a:pt x="760021" y="1294410"/>
                </a:cubicBezTo>
                <a:cubicBezTo>
                  <a:pt x="526473" y="1294410"/>
                  <a:pt x="263236" y="1252846"/>
                  <a:pt x="0" y="1211283"/>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1273" name="Picture 11" descr="Canaanite Chariot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97854"/>
            <a:ext cx="2590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Box 12"/>
          <p:cNvSpPr txBox="1">
            <a:spLocks noChangeArrowheads="1"/>
          </p:cNvSpPr>
          <p:nvPr/>
        </p:nvSpPr>
        <p:spPr bwMode="auto">
          <a:xfrm>
            <a:off x="6754931" y="392020"/>
            <a:ext cx="233838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Judges 1</a:t>
            </a:r>
          </a:p>
          <a:p>
            <a:pPr eaLnBrk="1" hangingPunct="1"/>
            <a:r>
              <a:rPr lang="en-US" altLang="en-US" baseline="30000" dirty="0"/>
              <a:t>18</a:t>
            </a:r>
            <a:r>
              <a:rPr lang="en-US" altLang="en-US" dirty="0"/>
              <a:t>Judah also captured Gaza with its territory, and Ashkelon with its territory, and </a:t>
            </a:r>
            <a:r>
              <a:rPr lang="en-US" altLang="en-US" dirty="0" err="1"/>
              <a:t>Ekron</a:t>
            </a:r>
            <a:r>
              <a:rPr lang="en-US" altLang="en-US" dirty="0"/>
              <a:t> with its territory.</a:t>
            </a:r>
          </a:p>
          <a:p>
            <a:pPr eaLnBrk="1" hangingPunct="1"/>
            <a:endParaRPr lang="en-US" altLang="en-US" dirty="0"/>
          </a:p>
          <a:p>
            <a:pPr eaLnBrk="1" hangingPunct="1"/>
            <a:r>
              <a:rPr lang="en-US" altLang="en-US" baseline="30000" dirty="0"/>
              <a:t>19</a:t>
            </a:r>
            <a:r>
              <a:rPr lang="en-US" altLang="en-US" dirty="0"/>
              <a:t>And the Lord was with Judah, and he took possession of the hill country, but he could not drive out the inhabitants of the plain because they had chariots of iron.  </a:t>
            </a:r>
          </a:p>
        </p:txBody>
      </p:sp>
      <p:sp>
        <p:nvSpPr>
          <p:cNvPr id="15" name="Oval 14"/>
          <p:cNvSpPr/>
          <p:nvPr/>
        </p:nvSpPr>
        <p:spPr>
          <a:xfrm>
            <a:off x="2136795" y="3355058"/>
            <a:ext cx="677863" cy="3267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2540028" y="3868209"/>
            <a:ext cx="676275" cy="3254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2741618" y="2422261"/>
            <a:ext cx="676275" cy="326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BE4ECCB-6800-4950-8EDE-ACC9286B1391}" type="slidenum">
              <a:rPr lang="en-US" smtClean="0">
                <a:solidFill>
                  <a:prstClr val="black">
                    <a:tint val="75000"/>
                  </a:prstClr>
                </a:solidFill>
              </a:rPr>
              <a:pPr>
                <a:defRPr/>
              </a:pPr>
              <a:t>21</a:t>
            </a:fld>
            <a:endParaRPr lang="en-US" dirty="0">
              <a:solidFill>
                <a:prstClr val="black">
                  <a:tint val="75000"/>
                </a:prstClr>
              </a:solidFill>
            </a:endParaRPr>
          </a:p>
        </p:txBody>
      </p:sp>
      <p:sp>
        <p:nvSpPr>
          <p:cNvPr id="3" name="TextBox 2"/>
          <p:cNvSpPr txBox="1"/>
          <p:nvPr/>
        </p:nvSpPr>
        <p:spPr>
          <a:xfrm>
            <a:off x="999464" y="1499219"/>
            <a:ext cx="7432159" cy="2554545"/>
          </a:xfrm>
          <a:prstGeom prst="rect">
            <a:avLst/>
          </a:prstGeom>
          <a:noFill/>
        </p:spPr>
        <p:txBody>
          <a:bodyPr wrap="square" rtlCol="0">
            <a:spAutoFit/>
          </a:bodyPr>
          <a:lstStyle/>
          <a:p>
            <a:pPr algn="ctr"/>
            <a:r>
              <a:rPr lang="en-US" sz="4000" b="1" dirty="0"/>
              <a:t>Joshua 15 </a:t>
            </a:r>
            <a:r>
              <a:rPr lang="en-US" sz="4000" dirty="0"/>
              <a:t> </a:t>
            </a:r>
            <a:br>
              <a:rPr lang="en-US" sz="4000" dirty="0"/>
            </a:br>
            <a:r>
              <a:rPr lang="en-US" sz="4000" b="1" dirty="0"/>
              <a:t>The Allotment for </a:t>
            </a:r>
            <a:r>
              <a:rPr lang="en-US" sz="4000" b="1" dirty="0" smtClean="0"/>
              <a:t>Judah</a:t>
            </a:r>
          </a:p>
          <a:p>
            <a:pPr algn="ctr"/>
            <a:r>
              <a:rPr lang="en-US" sz="4000" b="1" dirty="0" smtClean="0"/>
              <a:t>Walking the Border</a:t>
            </a:r>
          </a:p>
          <a:p>
            <a:pPr algn="ctr"/>
            <a:r>
              <a:rPr lang="en-US" sz="4000" b="1" dirty="0" smtClean="0"/>
              <a:t>Via BiblePlaces.com</a:t>
            </a:r>
            <a:endParaRPr lang="en-US" sz="4000" dirty="0"/>
          </a:p>
        </p:txBody>
      </p:sp>
    </p:spTree>
    <p:extLst>
      <p:ext uri="{BB962C8B-B14F-4D97-AF65-F5344CB8AC3E}">
        <p14:creationId xmlns:p14="http://schemas.microsoft.com/office/powerpoint/2010/main" val="591386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758135" y="113771"/>
            <a:ext cx="3654379" cy="952500"/>
          </a:xfrm>
        </p:spPr>
        <p:txBody>
          <a:bodyPr/>
          <a:lstStyle/>
          <a:p>
            <a:r>
              <a:rPr lang="en-US" altLang="en-US" sz="2800" dirty="0" smtClean="0"/>
              <a:t>Southern Border – Judah </a:t>
            </a:r>
            <a:r>
              <a:rPr lang="en-US" altLang="en-US" sz="2800" dirty="0" smtClean="0"/>
              <a:t>Joshua </a:t>
            </a:r>
            <a:r>
              <a:rPr lang="en-US" altLang="en-US" sz="2800" dirty="0" smtClean="0"/>
              <a:t>15:1-4</a:t>
            </a:r>
          </a:p>
        </p:txBody>
      </p:sp>
      <p:sp>
        <p:nvSpPr>
          <p:cNvPr id="14339" name="Content Placeholder 3"/>
          <p:cNvSpPr>
            <a:spLocks noGrp="1"/>
          </p:cNvSpPr>
          <p:nvPr>
            <p:ph idx="1"/>
          </p:nvPr>
        </p:nvSpPr>
        <p:spPr>
          <a:xfrm>
            <a:off x="169872" y="1080360"/>
            <a:ext cx="4295811" cy="3771636"/>
          </a:xfrm>
        </p:spPr>
        <p:txBody>
          <a:bodyPr/>
          <a:lstStyle/>
          <a:p>
            <a:pPr marL="177800" indent="-177800"/>
            <a:r>
              <a:rPr lang="en-US" altLang="en-US" sz="1600" dirty="0" smtClean="0">
                <a:latin typeface="Arial" charset="0"/>
                <a:cs typeface="Arial" charset="0"/>
              </a:rPr>
              <a:t>southward to the boundary of Edom </a:t>
            </a:r>
          </a:p>
          <a:p>
            <a:pPr marL="177800" indent="-177800"/>
            <a:r>
              <a:rPr lang="en-US" altLang="en-US" sz="1600" dirty="0" smtClean="0">
                <a:latin typeface="Arial" charset="0"/>
                <a:cs typeface="Arial" charset="0"/>
              </a:rPr>
              <a:t>to the wilderness of </a:t>
            </a:r>
            <a:r>
              <a:rPr lang="en-US" altLang="en-US" sz="1600" dirty="0" err="1" smtClean="0">
                <a:latin typeface="Arial" charset="0"/>
                <a:cs typeface="Arial" charset="0"/>
              </a:rPr>
              <a:t>Zin</a:t>
            </a:r>
            <a:r>
              <a:rPr lang="en-US" altLang="en-US" sz="1600" dirty="0" smtClean="0">
                <a:latin typeface="Arial" charset="0"/>
                <a:cs typeface="Arial" charset="0"/>
              </a:rPr>
              <a:t> at the farthest south </a:t>
            </a:r>
          </a:p>
          <a:p>
            <a:pPr marL="177800" indent="-177800"/>
            <a:r>
              <a:rPr lang="en-US" altLang="en-US" sz="1600" dirty="0" smtClean="0">
                <a:solidFill>
                  <a:schemeClr val="hlink"/>
                </a:solidFill>
                <a:latin typeface="Arial" charset="0"/>
                <a:cs typeface="Arial" charset="0"/>
              </a:rPr>
              <a:t>their south boundary ran from the end of the Salt Sea, from the bay that faces southward. </a:t>
            </a:r>
          </a:p>
          <a:p>
            <a:pPr marL="177800" indent="-177800"/>
            <a:r>
              <a:rPr lang="en-US" altLang="en-US" sz="1600" dirty="0" smtClean="0">
                <a:latin typeface="Arial" charset="0"/>
                <a:cs typeface="Arial" charset="0"/>
              </a:rPr>
              <a:t>It goes out southward of the ascent of </a:t>
            </a:r>
            <a:r>
              <a:rPr lang="en-US" altLang="en-US" sz="1600" dirty="0" err="1" smtClean="0">
                <a:latin typeface="Arial" charset="0"/>
                <a:cs typeface="Arial" charset="0"/>
              </a:rPr>
              <a:t>Akrabbim</a:t>
            </a:r>
            <a:r>
              <a:rPr lang="en-US" altLang="en-US" sz="1600" dirty="0" smtClean="0">
                <a:latin typeface="Arial" charset="0"/>
                <a:cs typeface="Arial" charset="0"/>
              </a:rPr>
              <a:t>, </a:t>
            </a:r>
          </a:p>
          <a:p>
            <a:pPr marL="177800" indent="-177800"/>
            <a:r>
              <a:rPr lang="en-US" altLang="en-US" sz="1600" dirty="0" smtClean="0">
                <a:solidFill>
                  <a:schemeClr val="hlink"/>
                </a:solidFill>
                <a:latin typeface="Arial" charset="0"/>
                <a:cs typeface="Arial" charset="0"/>
              </a:rPr>
              <a:t>passes along to </a:t>
            </a:r>
            <a:r>
              <a:rPr lang="en-US" altLang="en-US" sz="1600" dirty="0" err="1" smtClean="0">
                <a:solidFill>
                  <a:schemeClr val="hlink"/>
                </a:solidFill>
                <a:latin typeface="Arial" charset="0"/>
                <a:cs typeface="Arial" charset="0"/>
              </a:rPr>
              <a:t>Zin</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77800" indent="-177800"/>
            <a:r>
              <a:rPr lang="en-US" altLang="en-US" sz="1600" dirty="0" smtClean="0">
                <a:latin typeface="Arial" charset="0"/>
                <a:cs typeface="Arial" charset="0"/>
              </a:rPr>
              <a:t>goes up south of Kadesh-</a:t>
            </a:r>
            <a:r>
              <a:rPr lang="en-US" altLang="en-US" sz="1600" dirty="0" err="1" smtClean="0">
                <a:latin typeface="Arial" charset="0"/>
                <a:cs typeface="Arial" charset="0"/>
              </a:rPr>
              <a:t>barnea</a:t>
            </a:r>
            <a:r>
              <a:rPr lang="en-US" altLang="en-US" sz="1600" dirty="0" smtClean="0">
                <a:latin typeface="Arial" charset="0"/>
                <a:cs typeface="Arial" charset="0"/>
              </a:rPr>
              <a:t>, along by </a:t>
            </a:r>
            <a:r>
              <a:rPr lang="en-US" altLang="en-US" sz="1600" dirty="0" err="1" smtClean="0">
                <a:latin typeface="Arial" charset="0"/>
                <a:cs typeface="Arial" charset="0"/>
              </a:rPr>
              <a:t>Hezron</a:t>
            </a:r>
            <a:r>
              <a:rPr lang="en-US" altLang="en-US" sz="1600" dirty="0" smtClean="0">
                <a:latin typeface="Arial" charset="0"/>
                <a:cs typeface="Arial" charset="0"/>
              </a:rPr>
              <a:t>, </a:t>
            </a:r>
          </a:p>
          <a:p>
            <a:pPr marL="177800" indent="-177800"/>
            <a:r>
              <a:rPr lang="en-US" altLang="en-US" sz="1600" dirty="0" smtClean="0">
                <a:solidFill>
                  <a:schemeClr val="hlink"/>
                </a:solidFill>
                <a:latin typeface="Arial" charset="0"/>
                <a:cs typeface="Arial" charset="0"/>
              </a:rPr>
              <a:t>up to </a:t>
            </a:r>
            <a:r>
              <a:rPr lang="en-US" altLang="en-US" sz="1600" dirty="0" err="1" smtClean="0">
                <a:solidFill>
                  <a:schemeClr val="hlink"/>
                </a:solidFill>
                <a:latin typeface="Arial" charset="0"/>
                <a:cs typeface="Arial" charset="0"/>
              </a:rPr>
              <a:t>Addar</a:t>
            </a:r>
            <a:r>
              <a:rPr lang="en-US" altLang="en-US" sz="1600" dirty="0" smtClean="0">
                <a:solidFill>
                  <a:schemeClr val="hlink"/>
                </a:solidFill>
                <a:latin typeface="Arial" charset="0"/>
                <a:cs typeface="Arial" charset="0"/>
              </a:rPr>
              <a:t>, turns about to </a:t>
            </a:r>
            <a:r>
              <a:rPr lang="en-US" altLang="en-US" sz="1600" dirty="0" err="1" smtClean="0">
                <a:solidFill>
                  <a:schemeClr val="hlink"/>
                </a:solidFill>
                <a:latin typeface="Arial" charset="0"/>
                <a:cs typeface="Arial" charset="0"/>
              </a:rPr>
              <a:t>Karka</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77800" indent="-177800"/>
            <a:r>
              <a:rPr lang="en-US" altLang="en-US" sz="1600" dirty="0" smtClean="0">
                <a:latin typeface="Arial" charset="0"/>
                <a:cs typeface="Arial" charset="0"/>
              </a:rPr>
              <a:t>passes along to </a:t>
            </a:r>
            <a:r>
              <a:rPr lang="en-US" altLang="en-US" sz="1600" dirty="0" err="1" smtClean="0">
                <a:latin typeface="Arial" charset="0"/>
                <a:cs typeface="Arial" charset="0"/>
              </a:rPr>
              <a:t>Azmon</a:t>
            </a:r>
            <a:r>
              <a:rPr lang="en-US" altLang="en-US" sz="1600" dirty="0" smtClean="0">
                <a:latin typeface="Arial" charset="0"/>
                <a:cs typeface="Arial" charset="0"/>
              </a:rPr>
              <a:t>, goes out by the Brook of Egypt, and comes to its end at the sea. </a:t>
            </a:r>
          </a:p>
        </p:txBody>
      </p:sp>
      <p:sp>
        <p:nvSpPr>
          <p:cNvPr id="2" name="Slide Number Placeholder 1"/>
          <p:cNvSpPr>
            <a:spLocks noGrp="1"/>
          </p:cNvSpPr>
          <p:nvPr>
            <p:ph type="sldNum" sz="quarter" idx="10"/>
          </p:nvPr>
        </p:nvSpPr>
        <p:spPr>
          <a:xfrm>
            <a:off x="6621453" y="5297100"/>
            <a:ext cx="2133600" cy="304271"/>
          </a:xfrm>
        </p:spPr>
        <p:txBody>
          <a:bodyPr/>
          <a:lstStyle/>
          <a:p>
            <a:pPr>
              <a:defRPr/>
            </a:pPr>
            <a:fld id="{81B8940A-11A4-4E41-95F3-7A2DDE89A90E}" type="slidenum">
              <a:rPr lang="en-US" smtClean="0"/>
              <a:pPr>
                <a:defRPr/>
              </a:pPr>
              <a:t>22</a:t>
            </a:fld>
            <a:endParaRPr lang="en-US" dirty="0"/>
          </a:p>
        </p:txBody>
      </p:sp>
      <p:pic>
        <p:nvPicPr>
          <p:cNvPr id="14341" name="Picture 1"/>
          <p:cNvPicPr>
            <a:picLocks noChangeAspect="1" noChangeArrowheads="1"/>
          </p:cNvPicPr>
          <p:nvPr/>
        </p:nvPicPr>
        <p:blipFill>
          <a:blip r:embed="rId2">
            <a:extLst>
              <a:ext uri="{28A0092B-C50C-407E-A947-70E740481C1C}">
                <a14:useLocalDpi xmlns:a14="http://schemas.microsoft.com/office/drawing/2010/main" val="0"/>
              </a:ext>
            </a:extLst>
          </a:blip>
          <a:srcRect l="1801" t="5698" r="3601" b="2849"/>
          <a:stretch>
            <a:fillRect/>
          </a:stretch>
        </p:blipFill>
        <p:spPr bwMode="auto">
          <a:xfrm>
            <a:off x="4340236" y="113771"/>
            <a:ext cx="4803775" cy="489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Freeform 7"/>
          <p:cNvSpPr>
            <a:spLocks/>
          </p:cNvSpPr>
          <p:nvPr/>
        </p:nvSpPr>
        <p:spPr bwMode="auto">
          <a:xfrm>
            <a:off x="8355003" y="2619375"/>
            <a:ext cx="552450" cy="500063"/>
          </a:xfrm>
          <a:custGeom>
            <a:avLst/>
            <a:gdLst>
              <a:gd name="T0" fmla="*/ 0 w 348"/>
              <a:gd name="T1" fmla="*/ 0 h 378"/>
              <a:gd name="T2" fmla="*/ 102 w 348"/>
              <a:gd name="T3" fmla="*/ 162 h 378"/>
              <a:gd name="T4" fmla="*/ 120 w 348"/>
              <a:gd name="T5" fmla="*/ 270 h 378"/>
              <a:gd name="T6" fmla="*/ 162 w 348"/>
              <a:gd name="T7" fmla="*/ 378 h 378"/>
              <a:gd name="T8" fmla="*/ 348 w 348"/>
              <a:gd name="T9" fmla="*/ 312 h 378"/>
              <a:gd name="T10" fmla="*/ 0 60000 65536"/>
              <a:gd name="T11" fmla="*/ 0 60000 65536"/>
              <a:gd name="T12" fmla="*/ 0 60000 65536"/>
              <a:gd name="T13" fmla="*/ 0 60000 65536"/>
              <a:gd name="T14" fmla="*/ 0 60000 65536"/>
              <a:gd name="T15" fmla="*/ 0 w 348"/>
              <a:gd name="T16" fmla="*/ 0 h 378"/>
              <a:gd name="T17" fmla="*/ 348 w 348"/>
              <a:gd name="T18" fmla="*/ 378 h 378"/>
            </a:gdLst>
            <a:ahLst/>
            <a:cxnLst>
              <a:cxn ang="T10">
                <a:pos x="T0" y="T1"/>
              </a:cxn>
              <a:cxn ang="T11">
                <a:pos x="T2" y="T3"/>
              </a:cxn>
              <a:cxn ang="T12">
                <a:pos x="T4" y="T5"/>
              </a:cxn>
              <a:cxn ang="T13">
                <a:pos x="T6" y="T7"/>
              </a:cxn>
              <a:cxn ang="T14">
                <a:pos x="T8" y="T9"/>
              </a:cxn>
            </a:cxnLst>
            <a:rect l="T15" t="T16" r="T17" b="T18"/>
            <a:pathLst>
              <a:path w="348" h="378">
                <a:moveTo>
                  <a:pt x="0" y="0"/>
                </a:moveTo>
                <a:lnTo>
                  <a:pt x="102" y="162"/>
                </a:lnTo>
                <a:lnTo>
                  <a:pt x="120" y="270"/>
                </a:lnTo>
                <a:lnTo>
                  <a:pt x="162" y="378"/>
                </a:lnTo>
                <a:lnTo>
                  <a:pt x="348" y="312"/>
                </a:lnTo>
              </a:path>
            </a:pathLst>
          </a:custGeom>
          <a:noFill/>
          <a:ln w="5715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3" name="Freeform 8"/>
          <p:cNvSpPr>
            <a:spLocks/>
          </p:cNvSpPr>
          <p:nvPr/>
        </p:nvSpPr>
        <p:spPr bwMode="auto">
          <a:xfrm>
            <a:off x="5878503" y="3175003"/>
            <a:ext cx="2933700" cy="1730375"/>
          </a:xfrm>
          <a:custGeom>
            <a:avLst/>
            <a:gdLst>
              <a:gd name="T0" fmla="*/ 1848 w 1848"/>
              <a:gd name="T1" fmla="*/ 0 h 1308"/>
              <a:gd name="T2" fmla="*/ 1800 w 1848"/>
              <a:gd name="T3" fmla="*/ 168 h 1308"/>
              <a:gd name="T4" fmla="*/ 1542 w 1848"/>
              <a:gd name="T5" fmla="*/ 408 h 1308"/>
              <a:gd name="T6" fmla="*/ 1200 w 1848"/>
              <a:gd name="T7" fmla="*/ 708 h 1308"/>
              <a:gd name="T8" fmla="*/ 720 w 1848"/>
              <a:gd name="T9" fmla="*/ 1044 h 1308"/>
              <a:gd name="T10" fmla="*/ 324 w 1848"/>
              <a:gd name="T11" fmla="*/ 1242 h 1308"/>
              <a:gd name="T12" fmla="*/ 156 w 1848"/>
              <a:gd name="T13" fmla="*/ 1296 h 1308"/>
              <a:gd name="T14" fmla="*/ 0 w 1848"/>
              <a:gd name="T15" fmla="*/ 1308 h 1308"/>
              <a:gd name="T16" fmla="*/ 0 60000 65536"/>
              <a:gd name="T17" fmla="*/ 0 60000 65536"/>
              <a:gd name="T18" fmla="*/ 0 60000 65536"/>
              <a:gd name="T19" fmla="*/ 0 60000 65536"/>
              <a:gd name="T20" fmla="*/ 0 60000 65536"/>
              <a:gd name="T21" fmla="*/ 0 60000 65536"/>
              <a:gd name="T22" fmla="*/ 0 60000 65536"/>
              <a:gd name="T23" fmla="*/ 0 60000 65536"/>
              <a:gd name="T24" fmla="*/ 0 w 1848"/>
              <a:gd name="T25" fmla="*/ 0 h 1308"/>
              <a:gd name="T26" fmla="*/ 1848 w 1848"/>
              <a:gd name="T27" fmla="*/ 1308 h 1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48" h="1308">
                <a:moveTo>
                  <a:pt x="1848" y="0"/>
                </a:moveTo>
                <a:lnTo>
                  <a:pt x="1800" y="168"/>
                </a:lnTo>
                <a:lnTo>
                  <a:pt x="1542" y="408"/>
                </a:lnTo>
                <a:lnTo>
                  <a:pt x="1200" y="708"/>
                </a:lnTo>
                <a:lnTo>
                  <a:pt x="720" y="1044"/>
                </a:lnTo>
                <a:lnTo>
                  <a:pt x="324" y="1242"/>
                </a:lnTo>
                <a:lnTo>
                  <a:pt x="156" y="1296"/>
                </a:lnTo>
                <a:lnTo>
                  <a:pt x="0" y="1308"/>
                </a:lnTo>
              </a:path>
            </a:pathLst>
          </a:custGeom>
          <a:noFill/>
          <a:ln w="5715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4" name="Freeform 9"/>
          <p:cNvSpPr>
            <a:spLocks/>
          </p:cNvSpPr>
          <p:nvPr/>
        </p:nvSpPr>
        <p:spPr bwMode="auto">
          <a:xfrm>
            <a:off x="4373559" y="4619625"/>
            <a:ext cx="1381125" cy="317500"/>
          </a:xfrm>
          <a:custGeom>
            <a:avLst/>
            <a:gdLst>
              <a:gd name="T0" fmla="*/ 870 w 870"/>
              <a:gd name="T1" fmla="*/ 240 h 240"/>
              <a:gd name="T2" fmla="*/ 654 w 870"/>
              <a:gd name="T3" fmla="*/ 162 h 240"/>
              <a:gd name="T4" fmla="*/ 492 w 870"/>
              <a:gd name="T5" fmla="*/ 96 h 240"/>
              <a:gd name="T6" fmla="*/ 360 w 870"/>
              <a:gd name="T7" fmla="*/ 6 h 240"/>
              <a:gd name="T8" fmla="*/ 180 w 870"/>
              <a:gd name="T9" fmla="*/ 6 h 240"/>
              <a:gd name="T10" fmla="*/ 0 w 870"/>
              <a:gd name="T11" fmla="*/ 0 h 240"/>
              <a:gd name="T12" fmla="*/ 0 60000 65536"/>
              <a:gd name="T13" fmla="*/ 0 60000 65536"/>
              <a:gd name="T14" fmla="*/ 0 60000 65536"/>
              <a:gd name="T15" fmla="*/ 0 60000 65536"/>
              <a:gd name="T16" fmla="*/ 0 60000 65536"/>
              <a:gd name="T17" fmla="*/ 0 60000 65536"/>
              <a:gd name="T18" fmla="*/ 0 w 870"/>
              <a:gd name="T19" fmla="*/ 0 h 240"/>
              <a:gd name="T20" fmla="*/ 870 w 87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870" h="240">
                <a:moveTo>
                  <a:pt x="870" y="240"/>
                </a:moveTo>
                <a:lnTo>
                  <a:pt x="654" y="162"/>
                </a:lnTo>
                <a:lnTo>
                  <a:pt x="492" y="96"/>
                </a:lnTo>
                <a:lnTo>
                  <a:pt x="360" y="6"/>
                </a:lnTo>
                <a:lnTo>
                  <a:pt x="180" y="6"/>
                </a:lnTo>
                <a:lnTo>
                  <a:pt x="0" y="0"/>
                </a:lnTo>
              </a:path>
            </a:pathLst>
          </a:custGeom>
          <a:noFill/>
          <a:ln w="5715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ltLang="en-US" sz="2400" smtClean="0">
                <a:cs typeface="Times New Roman" pitchFamily="18" charset="0"/>
              </a:rPr>
              <a:t>Wadi Rum</a:t>
            </a:r>
            <a:endParaRPr lang="en-US" altLang="en-US" smtClean="0"/>
          </a:p>
        </p:txBody>
      </p:sp>
      <p:pic>
        <p:nvPicPr>
          <p:cNvPr id="15363" name="Picture 3" descr="Wadi Rum, df 11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905"/>
            <a:ext cx="9144000" cy="510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0" y="520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cs typeface="Times New Roman" pitchFamily="18" charset="0"/>
              </a:rPr>
              <a:t>Edom/Wadi Rum</a:t>
            </a:r>
          </a:p>
        </p:txBody>
      </p:sp>
      <p:sp>
        <p:nvSpPr>
          <p:cNvPr id="2" name="Rectangle 1"/>
          <p:cNvSpPr/>
          <p:nvPr/>
        </p:nvSpPr>
        <p:spPr>
          <a:xfrm>
            <a:off x="461797" y="206080"/>
            <a:ext cx="3903633" cy="369332"/>
          </a:xfrm>
          <a:prstGeom prst="rect">
            <a:avLst/>
          </a:prstGeom>
        </p:spPr>
        <p:txBody>
          <a:bodyPr wrap="none">
            <a:spAutoFit/>
          </a:bodyPr>
          <a:lstStyle/>
          <a:p>
            <a:pPr marL="177800" indent="-177800"/>
            <a:r>
              <a:rPr lang="en-US" altLang="en-US" dirty="0"/>
              <a:t>southward to the boundary of Edom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r>
              <a:rPr lang="en-US" altLang="en-US" smtClean="0">
                <a:solidFill>
                  <a:schemeClr val="bg1"/>
                </a:solidFill>
              </a:rPr>
              <a:t>Dead Sea Lisan aerial from west</a:t>
            </a:r>
          </a:p>
        </p:txBody>
      </p:sp>
      <p:pic>
        <p:nvPicPr>
          <p:cNvPr id="18435" name="Picture 3" descr="Dead Sea Lisan aerial from west4"/>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209803" y="5334000"/>
            <a:ext cx="5705475" cy="381000"/>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Southern End/Dead Sea Lisan aerial from west</a:t>
            </a:r>
          </a:p>
        </p:txBody>
      </p:sp>
      <p:pic>
        <p:nvPicPr>
          <p:cNvPr id="5"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482625" y="-150932"/>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1997" y="69312"/>
            <a:ext cx="5039833" cy="646331"/>
          </a:xfrm>
          <a:prstGeom prst="rect">
            <a:avLst/>
          </a:prstGeom>
          <a:solidFill>
            <a:schemeClr val="bg1"/>
          </a:solidFill>
        </p:spPr>
        <p:txBody>
          <a:bodyPr wrap="square">
            <a:spAutoFit/>
          </a:bodyPr>
          <a:lstStyle/>
          <a:p>
            <a:pPr marL="177800" indent="-177800"/>
            <a:r>
              <a:rPr lang="en-US" altLang="en-US" dirty="0">
                <a:solidFill>
                  <a:schemeClr val="hlink"/>
                </a:solidFill>
              </a:rPr>
              <a:t>their south boundary ran from the end of the Salt Sea, from the bay that faces southward. </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5574" y="2857499"/>
            <a:ext cx="27813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01" name="Group 3"/>
          <p:cNvGrpSpPr>
            <a:grpSpLocks noGrp="1" noUngrp="1" noChangeAspect="1"/>
          </p:cNvGrpSpPr>
          <p:nvPr/>
        </p:nvGrpSpPr>
        <p:grpSpPr bwMode="auto">
          <a:xfrm>
            <a:off x="0" y="0"/>
            <a:ext cx="9144000" cy="5478198"/>
            <a:chOff x="685800" y="825500"/>
            <a:chExt cx="7772400" cy="5588000"/>
          </a:xfrm>
        </p:grpSpPr>
        <p:pic>
          <p:nvPicPr>
            <p:cNvPr id="256002" name="Picture 1" descr="Mount Sodom from north, tb052307915"/>
            <p:cNvPicPr>
              <a:picLocks noRot="1" noChangeAspect="1" noMove="1" noResize="1"/>
            </p:cNvPicPr>
            <p:nvPr isPhoto="1"/>
          </p:nvPicPr>
          <p:blipFill>
            <a:blip r:embed="rId3"/>
            <a:srcRect/>
            <a:stretch>
              <a:fillRect/>
            </a:stretch>
          </p:blipFill>
          <p:spPr bwMode="auto">
            <a:xfrm>
              <a:off x="685800" y="825500"/>
              <a:ext cx="7772400" cy="5207000"/>
            </a:xfrm>
            <a:prstGeom prst="rect">
              <a:avLst/>
            </a:prstGeom>
            <a:noFill/>
            <a:ln w="9525">
              <a:noFill/>
              <a:miter lim="800000"/>
              <a:headEnd/>
              <a:tailEnd/>
            </a:ln>
          </p:spPr>
        </p:pic>
        <p:sp>
          <p:nvSpPr>
            <p:cNvPr id="256003" name="Rectangle 2"/>
            <p:cNvSpPr>
              <a:spLocks noChangeArrowheads="1"/>
            </p:cNvSpPr>
            <p:nvPr/>
          </p:nvSpPr>
          <p:spPr bwMode="auto">
            <a:xfrm>
              <a:off x="685800" y="6070744"/>
              <a:ext cx="7772400" cy="34275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rPr>
                <a:t>Mount Sodom from north</a:t>
              </a: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79" y="557213"/>
            <a:ext cx="24955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489952" y="11488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219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ltLang="en-US" smtClean="0"/>
              <a:t>Nahal Zin from northwest</a:t>
            </a:r>
          </a:p>
        </p:txBody>
      </p:sp>
      <p:pic>
        <p:nvPicPr>
          <p:cNvPr id="16387" name="Picture 3" descr="Nahal Zin from north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0" y="5334000"/>
            <a:ext cx="9144000" cy="381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Wilderness of Zin/Nahal Zin from northwest</a:t>
            </a:r>
          </a:p>
        </p:txBody>
      </p:sp>
      <p:sp>
        <p:nvSpPr>
          <p:cNvPr id="2" name="Rectangle 1"/>
          <p:cNvSpPr/>
          <p:nvPr/>
        </p:nvSpPr>
        <p:spPr>
          <a:xfrm>
            <a:off x="382778" y="184540"/>
            <a:ext cx="5124893" cy="369332"/>
          </a:xfrm>
          <a:prstGeom prst="rect">
            <a:avLst/>
          </a:prstGeom>
        </p:spPr>
        <p:txBody>
          <a:bodyPr wrap="square">
            <a:spAutoFit/>
          </a:bodyPr>
          <a:lstStyle/>
          <a:p>
            <a:pPr marL="177800" indent="-177800"/>
            <a:r>
              <a:rPr lang="en-US" altLang="en-US" dirty="0"/>
              <a:t>to the wilderness of </a:t>
            </a:r>
            <a:r>
              <a:rPr lang="en-US" altLang="en-US" dirty="0" err="1"/>
              <a:t>Zin</a:t>
            </a:r>
            <a:r>
              <a:rPr lang="en-US" altLang="en-US" dirty="0"/>
              <a:t> at the farthest south </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7498" y="184540"/>
            <a:ext cx="1784055" cy="136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O:\Bible Maps\Waldron Bible Maps\JPEG Folder\~Blank JPEG\Palestine 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656454">
            <a:off x="5331543" y="1313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r>
              <a:rPr lang="en-US" altLang="en-US" smtClean="0"/>
              <a:t>Nahal Zin mountains</a:t>
            </a:r>
          </a:p>
        </p:txBody>
      </p:sp>
      <p:pic>
        <p:nvPicPr>
          <p:cNvPr id="17411" name="Picture 3" descr="Nahal Zin mountain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0" y="5334000"/>
            <a:ext cx="9144000" cy="381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Wilderness of Zin/Nahal Zin mountains</a:t>
            </a:r>
          </a:p>
        </p:txBody>
      </p:sp>
      <p:sp>
        <p:nvSpPr>
          <p:cNvPr id="2" name="Rectangle 1"/>
          <p:cNvSpPr/>
          <p:nvPr/>
        </p:nvSpPr>
        <p:spPr>
          <a:xfrm>
            <a:off x="116964" y="280233"/>
            <a:ext cx="5422605" cy="369332"/>
          </a:xfrm>
          <a:prstGeom prst="rect">
            <a:avLst/>
          </a:prstGeom>
        </p:spPr>
        <p:txBody>
          <a:bodyPr wrap="square">
            <a:spAutoFit/>
          </a:bodyPr>
          <a:lstStyle/>
          <a:p>
            <a:pPr marL="177800" indent="-177800"/>
            <a:r>
              <a:rPr lang="en-US" altLang="en-US" dirty="0"/>
              <a:t>to the wilderness of </a:t>
            </a:r>
            <a:r>
              <a:rPr lang="en-US" altLang="en-US" dirty="0" err="1"/>
              <a:t>Zin</a:t>
            </a:r>
            <a:r>
              <a:rPr lang="en-US" altLang="en-US" dirty="0"/>
              <a:t> at the farthest south </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916" y="63356"/>
            <a:ext cx="1869116" cy="143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Ascent of Akrabbim</a:t>
            </a:r>
          </a:p>
        </p:txBody>
      </p:sp>
      <p:sp>
        <p:nvSpPr>
          <p:cNvPr id="19459" name="Content Placeholder 2"/>
          <p:cNvSpPr>
            <a:spLocks noGrp="1"/>
          </p:cNvSpPr>
          <p:nvPr>
            <p:ph idx="1"/>
          </p:nvPr>
        </p:nvSpPr>
        <p:spPr>
          <a:xfrm>
            <a:off x="0" y="1345408"/>
            <a:ext cx="1855788" cy="3771635"/>
          </a:xfrm>
        </p:spPr>
        <p:txBody>
          <a:bodyPr/>
          <a:lstStyle/>
          <a:p>
            <a:pPr>
              <a:buFont typeface="Arial" charset="0"/>
              <a:buNone/>
            </a:pPr>
            <a:r>
              <a:rPr lang="en-US" altLang="en-US" sz="2000" smtClean="0">
                <a:latin typeface="Arial" charset="0"/>
                <a:cs typeface="Arial" charset="0"/>
              </a:rPr>
              <a:t>Akrabbim is the word for scorpion, so it is literally the "ascent of scorpions". </a:t>
            </a:r>
          </a:p>
          <a:p>
            <a:pPr>
              <a:buFont typeface="Arial" charset="0"/>
              <a:buNone/>
            </a:pPr>
            <a:endParaRPr lang="en-US" altLang="en-US" sz="2000" smtClean="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05D9E375-C635-4DFE-BDB5-B49D5BC2582A}" type="slidenum">
              <a:rPr lang="en-US" smtClean="0"/>
              <a:pPr>
                <a:defRPr/>
              </a:pPr>
              <a:t>28</a:t>
            </a:fld>
            <a:endParaRPr lang="en-US"/>
          </a:p>
        </p:txBody>
      </p:sp>
      <p:pic>
        <p:nvPicPr>
          <p:cNvPr id="19461" name="Picture 4" descr="http://www.bible.ca/archeology/maps-bible-archeology-exodus-kadesh-barnea-wilderness-of-z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6" y="1041136"/>
            <a:ext cx="7229475" cy="413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descr="http://www.bible.ca/archeology/scorpion-bethleh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650" y="2764897"/>
            <a:ext cx="3562350" cy="239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68792"/>
            <a:ext cx="8229600" cy="952500"/>
          </a:xfrm>
        </p:spPr>
        <p:txBody>
          <a:bodyPr/>
          <a:lstStyle/>
          <a:p>
            <a:r>
              <a:rPr lang="en-US" altLang="en-US" smtClean="0"/>
              <a:t>Ascent of Akrabbim</a:t>
            </a:r>
            <a:br>
              <a:rPr lang="en-US" altLang="en-US" smtClean="0"/>
            </a:br>
            <a:r>
              <a:rPr lang="en-US" altLang="en-US" smtClean="0"/>
              <a:t>Site 1/Wilderness of Zin</a:t>
            </a:r>
          </a:p>
        </p:txBody>
      </p:sp>
      <p:sp>
        <p:nvSpPr>
          <p:cNvPr id="22531" name="Content Placeholder 2"/>
          <p:cNvSpPr>
            <a:spLocks noGrp="1"/>
          </p:cNvSpPr>
          <p:nvPr>
            <p:ph idx="1"/>
          </p:nvPr>
        </p:nvSpPr>
        <p:spPr/>
        <p:txBody>
          <a:bodyPr/>
          <a:lstStyle/>
          <a:p>
            <a:endParaRPr lang="en-US" altLang="en-US" smtClean="0"/>
          </a:p>
        </p:txBody>
      </p:sp>
      <p:sp>
        <p:nvSpPr>
          <p:cNvPr id="4" name="Slide Number Placeholder 3"/>
          <p:cNvSpPr>
            <a:spLocks noGrp="1"/>
          </p:cNvSpPr>
          <p:nvPr>
            <p:ph type="sldNum" sz="quarter" idx="10"/>
          </p:nvPr>
        </p:nvSpPr>
        <p:spPr/>
        <p:txBody>
          <a:bodyPr/>
          <a:lstStyle/>
          <a:p>
            <a:pPr>
              <a:defRPr/>
            </a:pPr>
            <a:fld id="{8D76BB2A-2E83-4CE7-9C41-14B7BCD96598}" type="slidenum">
              <a:rPr lang="en-US" smtClean="0"/>
              <a:pPr>
                <a:defRPr/>
              </a:pPr>
              <a:t>29</a:t>
            </a:fld>
            <a:endParaRPr lang="en-US"/>
          </a:p>
        </p:txBody>
      </p:sp>
      <p:pic>
        <p:nvPicPr>
          <p:cNvPr id="22533" name="Picture 2" descr="http://www.bible.ca/archeology/wilderness-of-zin-ascent-of-akrabbim-arabah-valley-s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859"/>
            <a:ext cx="9144000" cy="409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31" y="5346993"/>
            <a:ext cx="590551"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30351" y="3246126"/>
            <a:ext cx="1698439"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Claiming the land</a:t>
            </a:r>
          </a:p>
        </p:txBody>
      </p:sp>
      <p:sp>
        <p:nvSpPr>
          <p:cNvPr id="4" name="TextBox 3"/>
          <p:cNvSpPr txBox="1"/>
          <p:nvPr/>
        </p:nvSpPr>
        <p:spPr>
          <a:xfrm>
            <a:off x="1928018" y="2322066"/>
            <a:ext cx="2111777" cy="954107"/>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Conquering the land</a:t>
            </a:r>
          </a:p>
        </p:txBody>
      </p:sp>
      <p:sp>
        <p:nvSpPr>
          <p:cNvPr id="5" name="TextBox 4"/>
          <p:cNvSpPr txBox="1"/>
          <p:nvPr/>
        </p:nvSpPr>
        <p:spPr>
          <a:xfrm>
            <a:off x="4039739" y="1359861"/>
            <a:ext cx="2224584"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Distributing</a:t>
            </a:r>
          </a:p>
          <a:p>
            <a:pPr algn="ctr"/>
            <a:r>
              <a:rPr lang="en-US" sz="2800" dirty="0">
                <a:solidFill>
                  <a:prstClr val="white"/>
                </a:solidFill>
                <a:latin typeface="Arial" pitchFamily="34" charset="0"/>
                <a:cs typeface="Arial" pitchFamily="34" charset="0"/>
              </a:rPr>
              <a:t> the land</a:t>
            </a:r>
          </a:p>
        </p:txBody>
      </p:sp>
      <p:sp>
        <p:nvSpPr>
          <p:cNvPr id="6" name="TextBox 5"/>
          <p:cNvSpPr txBox="1"/>
          <p:nvPr/>
        </p:nvSpPr>
        <p:spPr>
          <a:xfrm>
            <a:off x="6255862" y="938954"/>
            <a:ext cx="1189751" cy="1384995"/>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Living the land</a:t>
            </a:r>
          </a:p>
        </p:txBody>
      </p:sp>
      <p:sp>
        <p:nvSpPr>
          <p:cNvPr id="7" name="TextBox 6"/>
          <p:cNvSpPr txBox="1"/>
          <p:nvPr/>
        </p:nvSpPr>
        <p:spPr>
          <a:xfrm>
            <a:off x="7445585" y="72184"/>
            <a:ext cx="1698439" cy="1384995"/>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Resting in the land</a:t>
            </a:r>
          </a:p>
        </p:txBody>
      </p:sp>
      <p:sp>
        <p:nvSpPr>
          <p:cNvPr id="8" name="TextBox 7"/>
          <p:cNvSpPr txBox="1"/>
          <p:nvPr/>
        </p:nvSpPr>
        <p:spPr>
          <a:xfrm>
            <a:off x="330698" y="4221852"/>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1-5</a:t>
            </a:r>
          </a:p>
        </p:txBody>
      </p:sp>
      <p:sp>
        <p:nvSpPr>
          <p:cNvPr id="9" name="TextBox 8"/>
          <p:cNvSpPr txBox="1"/>
          <p:nvPr/>
        </p:nvSpPr>
        <p:spPr>
          <a:xfrm>
            <a:off x="2311226" y="3278321"/>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6-12</a:t>
            </a:r>
          </a:p>
        </p:txBody>
      </p:sp>
      <p:sp>
        <p:nvSpPr>
          <p:cNvPr id="10" name="TextBox 9"/>
          <p:cNvSpPr txBox="1"/>
          <p:nvPr/>
        </p:nvSpPr>
        <p:spPr>
          <a:xfrm>
            <a:off x="4400005" y="2303181"/>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13-21</a:t>
            </a:r>
          </a:p>
        </p:txBody>
      </p:sp>
      <p:sp>
        <p:nvSpPr>
          <p:cNvPr id="11" name="TextBox 10"/>
          <p:cNvSpPr txBox="1"/>
          <p:nvPr/>
        </p:nvSpPr>
        <p:spPr>
          <a:xfrm>
            <a:off x="6148090" y="2332173"/>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22-24</a:t>
            </a:r>
          </a:p>
        </p:txBody>
      </p:sp>
      <p:sp>
        <p:nvSpPr>
          <p:cNvPr id="12" name="TextBox 11"/>
          <p:cNvSpPr txBox="1"/>
          <p:nvPr/>
        </p:nvSpPr>
        <p:spPr>
          <a:xfrm>
            <a:off x="7491517" y="1458553"/>
            <a:ext cx="160653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8" y="-1595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rot="5400000" flipH="1">
            <a:off x="4624637" y="3500905"/>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26856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21166"/>
            <a:ext cx="8229600" cy="952500"/>
          </a:xfrm>
        </p:spPr>
        <p:txBody>
          <a:bodyPr/>
          <a:lstStyle/>
          <a:p>
            <a:r>
              <a:rPr lang="en-US" altLang="en-US" dirty="0" smtClean="0"/>
              <a:t>Ascent of </a:t>
            </a:r>
            <a:r>
              <a:rPr lang="en-US" altLang="en-US" dirty="0" err="1" smtClean="0"/>
              <a:t>Akrabbim</a:t>
            </a:r>
            <a:r>
              <a:rPr lang="en-US" altLang="en-US" dirty="0" smtClean="0"/>
              <a:t/>
            </a:r>
            <a:br>
              <a:rPr lang="en-US" altLang="en-US" dirty="0" smtClean="0"/>
            </a:br>
            <a:r>
              <a:rPr lang="en-US" altLang="en-US" dirty="0" smtClean="0"/>
              <a:t>Site 1/Wilderness of </a:t>
            </a:r>
            <a:r>
              <a:rPr lang="en-US" altLang="en-US" dirty="0" err="1" smtClean="0"/>
              <a:t>Zin</a:t>
            </a:r>
            <a:endParaRPr lang="en-US" altLang="en-US" dirty="0" smtClean="0"/>
          </a:p>
        </p:txBody>
      </p:sp>
      <p:sp>
        <p:nvSpPr>
          <p:cNvPr id="23555" name="Content Placeholder 2"/>
          <p:cNvSpPr>
            <a:spLocks noGrp="1"/>
          </p:cNvSpPr>
          <p:nvPr>
            <p:ph idx="1"/>
          </p:nvPr>
        </p:nvSpPr>
        <p:spPr/>
        <p:txBody>
          <a:bodyPr/>
          <a:lstStyle/>
          <a:p>
            <a:endParaRPr lang="en-US" altLang="en-US" smtClean="0"/>
          </a:p>
        </p:txBody>
      </p:sp>
      <p:sp>
        <p:nvSpPr>
          <p:cNvPr id="4" name="Slide Number Placeholder 3"/>
          <p:cNvSpPr>
            <a:spLocks noGrp="1"/>
          </p:cNvSpPr>
          <p:nvPr>
            <p:ph type="sldNum" sz="quarter" idx="10"/>
          </p:nvPr>
        </p:nvSpPr>
        <p:spPr/>
        <p:txBody>
          <a:bodyPr/>
          <a:lstStyle/>
          <a:p>
            <a:pPr>
              <a:defRPr/>
            </a:pPr>
            <a:fld id="{F7A6E85D-FCCD-4CB2-A700-961BD76F88F6}" type="slidenum">
              <a:rPr lang="en-US" smtClean="0"/>
              <a:pPr>
                <a:defRPr/>
              </a:pPr>
              <a:t>30</a:t>
            </a:fld>
            <a:endParaRPr lang="en-US"/>
          </a:p>
        </p:txBody>
      </p:sp>
      <p:pic>
        <p:nvPicPr>
          <p:cNvPr id="23557" name="Picture 2" descr="http://www.bible.ca/archeology/wilderness-of-zin-ascent-of-akrabbim-e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624"/>
            <a:ext cx="9144000" cy="399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238361-50B3-4289-8107-A569F819C843}" type="slidenum">
              <a:rPr lang="en-US" smtClean="0"/>
              <a:pPr>
                <a:defRPr/>
              </a:pPr>
              <a:t>31</a:t>
            </a:fld>
            <a:endParaRPr lang="en-US"/>
          </a:p>
        </p:txBody>
      </p:sp>
      <p:pic>
        <p:nvPicPr>
          <p:cNvPr id="27651" name="Picture 2" descr="http://www.bible.ca/archeology/wilderness-of-zin-ascent-of-akrabbim-maale-aqrabim-aer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3"/>
            <a:ext cx="379095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itle 3"/>
          <p:cNvSpPr>
            <a:spLocks noGrp="1"/>
          </p:cNvSpPr>
          <p:nvPr>
            <p:ph type="title"/>
          </p:nvPr>
        </p:nvSpPr>
        <p:spPr>
          <a:xfrm>
            <a:off x="5403868" y="535782"/>
            <a:ext cx="3508375" cy="952500"/>
          </a:xfrm>
        </p:spPr>
        <p:txBody>
          <a:bodyPr/>
          <a:lstStyle/>
          <a:p>
            <a:r>
              <a:rPr lang="en-US" altLang="en-US" dirty="0" smtClean="0"/>
              <a:t>Ascent of </a:t>
            </a:r>
            <a:r>
              <a:rPr lang="en-US" altLang="en-US" dirty="0" err="1" smtClean="0"/>
              <a:t>Akrabbim</a:t>
            </a:r>
            <a:r>
              <a:rPr lang="en-US" altLang="en-US" dirty="0" smtClean="0"/>
              <a:t/>
            </a:r>
            <a:br>
              <a:rPr lang="en-US" altLang="en-US" dirty="0" smtClean="0"/>
            </a:br>
            <a:r>
              <a:rPr lang="en-US" altLang="en-US" dirty="0" smtClean="0"/>
              <a:t>Site 3 /South</a:t>
            </a:r>
          </a:p>
        </p:txBody>
      </p:sp>
      <p:sp>
        <p:nvSpPr>
          <p:cNvPr id="27653" name="TextBox 7"/>
          <p:cNvSpPr txBox="1">
            <a:spLocks noChangeArrowheads="1"/>
          </p:cNvSpPr>
          <p:nvPr/>
        </p:nvSpPr>
        <p:spPr bwMode="auto">
          <a:xfrm>
            <a:off x="5145112" y="2263564"/>
            <a:ext cx="37671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This route does indeed travel along an ancient route from the Arabah valley, through one of Solomon's border fortresses he built at </a:t>
            </a:r>
            <a:r>
              <a:rPr lang="en-US" altLang="en-US">
                <a:hlinkClick r:id="rId3"/>
              </a:rPr>
              <a:t>Ein Haseva</a:t>
            </a:r>
            <a:r>
              <a:rPr lang="en-US" altLang="en-US"/>
              <a:t> and into the promised land and was an ancient route used from the time of Solomon.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3"/>
          <p:cNvGrpSpPr>
            <a:grpSpLocks noGrp="1" noUngrp="1" noChangeAspect="1"/>
          </p:cNvGrpSpPr>
          <p:nvPr/>
        </p:nvGrpSpPr>
        <p:grpSpPr bwMode="auto">
          <a:xfrm>
            <a:off x="0" y="132"/>
            <a:ext cx="9144000" cy="5470261"/>
            <a:chOff x="685800" y="828675"/>
            <a:chExt cx="7772400" cy="5580063"/>
          </a:xfrm>
        </p:grpSpPr>
        <p:pic>
          <p:nvPicPr>
            <p:cNvPr id="34822" name="Picture 1" descr="Rogem Sapir below Ascent of Scorpions, Maale Aqrabbim, tb042207890"/>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Autofit/>
            </a:bodyPr>
            <a:lstStyle/>
            <a:p>
              <a:pPr algn="ctr" fontAlgn="auto">
                <a:spcBef>
                  <a:spcPts val="0"/>
                </a:spcBef>
                <a:spcAft>
                  <a:spcPts val="0"/>
                </a:spcAft>
                <a:defRPr/>
              </a:pPr>
              <a:r>
                <a:rPr lang="en-US" sz="2200" dirty="0" err="1">
                  <a:solidFill>
                    <a:prstClr val="black"/>
                  </a:solidFill>
                  <a:latin typeface="Calibri"/>
                  <a:cs typeface="Calibri" pitchFamily="34" charset="0"/>
                </a:rPr>
                <a:t>Rogem</a:t>
              </a:r>
              <a:r>
                <a:rPr lang="en-US" sz="2200" dirty="0">
                  <a:solidFill>
                    <a:prstClr val="black"/>
                  </a:solidFill>
                  <a:latin typeface="Calibri"/>
                  <a:cs typeface="Calibri" pitchFamily="34" charset="0"/>
                </a:rPr>
                <a:t> Sapir below Ascent of Scorpions, Maale Aqrabbim</a:t>
              </a:r>
            </a:p>
          </p:txBody>
        </p:sp>
      </p:grpSp>
      <p:sp>
        <p:nvSpPr>
          <p:cNvPr id="6" name="Freeform 5"/>
          <p:cNvSpPr/>
          <p:nvPr/>
        </p:nvSpPr>
        <p:spPr>
          <a:xfrm>
            <a:off x="2940743" y="1905000"/>
            <a:ext cx="2850458" cy="1089076"/>
          </a:xfrm>
          <a:custGeom>
            <a:avLst/>
            <a:gdLst>
              <a:gd name="connsiteX0" fmla="*/ 0 w 3229281"/>
              <a:gd name="connsiteY0" fmla="*/ 1202388 h 1202388"/>
              <a:gd name="connsiteX1" fmla="*/ 1175512 w 3229281"/>
              <a:gd name="connsiteY1" fmla="*/ 499869 h 1202388"/>
              <a:gd name="connsiteX2" fmla="*/ 1634908 w 3229281"/>
              <a:gd name="connsiteY2" fmla="*/ 391790 h 1202388"/>
              <a:gd name="connsiteX3" fmla="*/ 2202397 w 3229281"/>
              <a:gd name="connsiteY3" fmla="*/ 351260 h 1202388"/>
              <a:gd name="connsiteX4" fmla="*/ 3053630 w 3229281"/>
              <a:gd name="connsiteY4" fmla="*/ 189140 h 1202388"/>
              <a:gd name="connsiteX5" fmla="*/ 3229281 w 3229281"/>
              <a:gd name="connsiteY5" fmla="*/ 0 h 1202388"/>
              <a:gd name="connsiteX0" fmla="*/ 0 w 2954961"/>
              <a:gd name="connsiteY0" fmla="*/ 1306891 h 1306891"/>
              <a:gd name="connsiteX1" fmla="*/ 901192 w 2954961"/>
              <a:gd name="connsiteY1" fmla="*/ 499869 h 1306891"/>
              <a:gd name="connsiteX2" fmla="*/ 1360588 w 2954961"/>
              <a:gd name="connsiteY2" fmla="*/ 391790 h 1306891"/>
              <a:gd name="connsiteX3" fmla="*/ 1928077 w 2954961"/>
              <a:gd name="connsiteY3" fmla="*/ 351260 h 1306891"/>
              <a:gd name="connsiteX4" fmla="*/ 2779310 w 2954961"/>
              <a:gd name="connsiteY4" fmla="*/ 189140 h 1306891"/>
              <a:gd name="connsiteX5" fmla="*/ 2954961 w 2954961"/>
              <a:gd name="connsiteY5" fmla="*/ 0 h 1306891"/>
              <a:gd name="connsiteX0" fmla="*/ 0 w 2954961"/>
              <a:gd name="connsiteY0" fmla="*/ 1306891 h 1306891"/>
              <a:gd name="connsiteX1" fmla="*/ 351098 w 2954961"/>
              <a:gd name="connsiteY1" fmla="*/ 875211 h 1306891"/>
              <a:gd name="connsiteX2" fmla="*/ 901192 w 2954961"/>
              <a:gd name="connsiteY2" fmla="*/ 499869 h 1306891"/>
              <a:gd name="connsiteX3" fmla="*/ 1360588 w 2954961"/>
              <a:gd name="connsiteY3" fmla="*/ 391790 h 1306891"/>
              <a:gd name="connsiteX4" fmla="*/ 1928077 w 2954961"/>
              <a:gd name="connsiteY4" fmla="*/ 351260 h 1306891"/>
              <a:gd name="connsiteX5" fmla="*/ 2779310 w 2954961"/>
              <a:gd name="connsiteY5" fmla="*/ 189140 h 1306891"/>
              <a:gd name="connsiteX6" fmla="*/ 2954961 w 2954961"/>
              <a:gd name="connsiteY6" fmla="*/ 0 h 1306891"/>
              <a:gd name="connsiteX0" fmla="*/ 0 w 2850458"/>
              <a:gd name="connsiteY0" fmla="*/ 1306891 h 1306891"/>
              <a:gd name="connsiteX1" fmla="*/ 246595 w 2850458"/>
              <a:gd name="connsiteY1" fmla="*/ 875211 h 1306891"/>
              <a:gd name="connsiteX2" fmla="*/ 796689 w 2850458"/>
              <a:gd name="connsiteY2" fmla="*/ 499869 h 1306891"/>
              <a:gd name="connsiteX3" fmla="*/ 1256085 w 2850458"/>
              <a:gd name="connsiteY3" fmla="*/ 391790 h 1306891"/>
              <a:gd name="connsiteX4" fmla="*/ 1823574 w 2850458"/>
              <a:gd name="connsiteY4" fmla="*/ 351260 h 1306891"/>
              <a:gd name="connsiteX5" fmla="*/ 2674807 w 2850458"/>
              <a:gd name="connsiteY5" fmla="*/ 189140 h 1306891"/>
              <a:gd name="connsiteX6" fmla="*/ 2850458 w 2850458"/>
              <a:gd name="connsiteY6" fmla="*/ 0 h 130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0458" h="1306891">
                <a:moveTo>
                  <a:pt x="0" y="1306891"/>
                </a:moveTo>
                <a:cubicBezTo>
                  <a:pt x="75933" y="1245830"/>
                  <a:pt x="96396" y="1009715"/>
                  <a:pt x="246595" y="875211"/>
                </a:cubicBezTo>
                <a:cubicBezTo>
                  <a:pt x="396794" y="740707"/>
                  <a:pt x="628441" y="580439"/>
                  <a:pt x="796689" y="499869"/>
                </a:cubicBezTo>
                <a:cubicBezTo>
                  <a:pt x="964937" y="419299"/>
                  <a:pt x="1084938" y="416558"/>
                  <a:pt x="1256085" y="391790"/>
                </a:cubicBezTo>
                <a:cubicBezTo>
                  <a:pt x="1427233" y="367022"/>
                  <a:pt x="1587120" y="385035"/>
                  <a:pt x="1823574" y="351260"/>
                </a:cubicBezTo>
                <a:cubicBezTo>
                  <a:pt x="2060028" y="317485"/>
                  <a:pt x="2503660" y="247683"/>
                  <a:pt x="2674807" y="189140"/>
                </a:cubicBezTo>
                <a:cubicBezTo>
                  <a:pt x="2845954" y="130597"/>
                  <a:pt x="2850458" y="0"/>
                  <a:pt x="2850458" y="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a:solidFill>
                <a:prstClr val="black"/>
              </a:solidFill>
            </a:endParaRPr>
          </a:p>
        </p:txBody>
      </p:sp>
      <p:sp>
        <p:nvSpPr>
          <p:cNvPr id="7" name="Text Box 16"/>
          <p:cNvSpPr txBox="1">
            <a:spLocks noChangeArrowheads="1"/>
          </p:cNvSpPr>
          <p:nvPr/>
        </p:nvSpPr>
        <p:spPr bwMode="auto">
          <a:xfrm rot="21143106">
            <a:off x="3396242" y="1849066"/>
            <a:ext cx="1921872"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Maale Aqrabbim</a:t>
            </a:r>
          </a:p>
        </p:txBody>
      </p:sp>
    </p:spTree>
    <p:extLst>
      <p:ext uri="{BB962C8B-B14F-4D97-AF65-F5344CB8AC3E}">
        <p14:creationId xmlns:p14="http://schemas.microsoft.com/office/powerpoint/2010/main" val="1761102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3"/>
          <p:cNvGrpSpPr>
            <a:grpSpLocks noGrp="1" noUngrp="1" noChangeAspect="1"/>
          </p:cNvGrpSpPr>
          <p:nvPr/>
        </p:nvGrpSpPr>
        <p:grpSpPr bwMode="auto">
          <a:xfrm>
            <a:off x="0" y="124"/>
            <a:ext cx="9144000" cy="5470261"/>
            <a:chOff x="685800" y="828675"/>
            <a:chExt cx="7772400" cy="5580063"/>
          </a:xfrm>
        </p:grpSpPr>
        <p:pic>
          <p:nvPicPr>
            <p:cNvPr id="40962" name="Picture 1" descr="Wadi Gov by Ascent of Scorpions, Maale Aqrabbim, tb042207923"/>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Autofit/>
            </a:bodyPr>
            <a:lstStyle/>
            <a:p>
              <a:pPr algn="ctr" fontAlgn="auto">
                <a:spcBef>
                  <a:spcPts val="0"/>
                </a:spcBef>
                <a:spcAft>
                  <a:spcPts val="0"/>
                </a:spcAft>
                <a:defRPr/>
              </a:pPr>
              <a:r>
                <a:rPr lang="en-US" sz="2200" dirty="0">
                  <a:solidFill>
                    <a:prstClr val="black"/>
                  </a:solidFill>
                  <a:latin typeface="Calibri"/>
                  <a:cs typeface="Calibri" pitchFamily="34" charset="0"/>
                </a:rPr>
                <a:t>Wadi Gov by Ascent of Scorpions, Maale Aqrabbim</a:t>
              </a:r>
            </a:p>
          </p:txBody>
        </p:sp>
      </p:grpSp>
    </p:spTree>
    <p:extLst>
      <p:ext uri="{BB962C8B-B14F-4D97-AF65-F5344CB8AC3E}">
        <p14:creationId xmlns:p14="http://schemas.microsoft.com/office/powerpoint/2010/main" val="3735909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3"/>
          <p:cNvGrpSpPr>
            <a:grpSpLocks noGrp="1" noUngrp="1" noChangeAspect="1"/>
          </p:cNvGrpSpPr>
          <p:nvPr/>
        </p:nvGrpSpPr>
        <p:grpSpPr bwMode="auto">
          <a:xfrm>
            <a:off x="0" y="96"/>
            <a:ext cx="9144000" cy="5470261"/>
            <a:chOff x="685800" y="828675"/>
            <a:chExt cx="7772400" cy="5580063"/>
          </a:xfrm>
        </p:grpSpPr>
        <p:pic>
          <p:nvPicPr>
            <p:cNvPr id="53250" name="Picture 1" descr="Ascent of Scorpions, Maale Aqrabbim, Roman steps, tb042207920"/>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Autofit/>
            </a:bodyPr>
            <a:lstStyle/>
            <a:p>
              <a:pPr algn="ctr" fontAlgn="auto">
                <a:spcBef>
                  <a:spcPts val="0"/>
                </a:spcBef>
                <a:spcAft>
                  <a:spcPts val="0"/>
                </a:spcAft>
                <a:defRPr/>
              </a:pPr>
              <a:r>
                <a:rPr lang="en-US" sz="2200" dirty="0">
                  <a:solidFill>
                    <a:prstClr val="black"/>
                  </a:solidFill>
                  <a:latin typeface="Calibri"/>
                  <a:cs typeface="Calibri" pitchFamily="34" charset="0"/>
                </a:rPr>
                <a:t>Ascent of Scorpions, Maale Aqrabbim, Roman steps</a:t>
              </a:r>
            </a:p>
          </p:txBody>
        </p:sp>
      </p:grpSp>
    </p:spTree>
    <p:extLst>
      <p:ext uri="{BB962C8B-B14F-4D97-AF65-F5344CB8AC3E}">
        <p14:creationId xmlns:p14="http://schemas.microsoft.com/office/powerpoint/2010/main" val="2128148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r>
              <a:rPr lang="en-US" altLang="en-US" smtClean="0"/>
              <a:t>Maale Aqrabbim looking down switchbacks</a:t>
            </a:r>
          </a:p>
        </p:txBody>
      </p:sp>
      <p:pic>
        <p:nvPicPr>
          <p:cNvPr id="29699" name="Picture 3" descr="Maale Aqrabbim looking down switchbacks, 95-33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875" y="-63500"/>
            <a:ext cx="9175750" cy="474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9700" name="Text Box 4"/>
          <p:cNvSpPr txBox="1">
            <a:spLocks noChangeArrowheads="1"/>
          </p:cNvSpPr>
          <p:nvPr/>
        </p:nvSpPr>
        <p:spPr bwMode="auto">
          <a:xfrm>
            <a:off x="685800" y="4900083"/>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b="1"/>
              <a:t>ascent of Akrabbim/</a:t>
            </a:r>
            <a:r>
              <a:rPr lang="en-US" altLang="en-US"/>
              <a:t>Maale Aqrabbim looking down switchbacks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hidden="1"/>
          <p:cNvSpPr>
            <a:spLocks noGrp="1" noChangeArrowheads="1"/>
          </p:cNvSpPr>
          <p:nvPr>
            <p:ph type="title"/>
          </p:nvPr>
        </p:nvSpPr>
        <p:spPr/>
        <p:txBody>
          <a:bodyPr/>
          <a:lstStyle/>
          <a:p>
            <a:endParaRPr lang="en-US" dirty="0" smtClean="0"/>
          </a:p>
        </p:txBody>
      </p:sp>
      <p:pic>
        <p:nvPicPr>
          <p:cNvPr id="20482" name="Picture 3" descr="Nahal Zin mountains"/>
          <p:cNvPicPr preferRelativeResize="0">
            <a:picLocks noChangeAspect="1" noChangeArrowheads="1"/>
          </p:cNvPicPr>
          <p:nvPr>
            <p:custDataLst>
              <p:tags r:id="rId1"/>
            </p:custDataLst>
          </p:nvPr>
        </p:nvPicPr>
        <p:blipFill>
          <a:blip r:embed="rId4" cstate="print"/>
          <a:srcRect/>
          <a:stretch>
            <a:fillRect/>
          </a:stretch>
        </p:blipFill>
        <p:spPr bwMode="auto">
          <a:xfrm>
            <a:off x="0" y="-1324"/>
            <a:ext cx="9144000" cy="5717647"/>
          </a:xfrm>
          <a:prstGeom prst="rect">
            <a:avLst/>
          </a:prstGeom>
          <a:noFill/>
          <a:ln w="9525">
            <a:noFill/>
            <a:miter lim="800000"/>
            <a:headEnd/>
            <a:tailEnd/>
          </a:ln>
        </p:spPr>
      </p:pic>
      <p:sp>
        <p:nvSpPr>
          <p:cNvPr id="219140" name="Text Box 4"/>
          <p:cNvSpPr txBox="1">
            <a:spLocks noChangeArrowheads="1"/>
          </p:cNvSpPr>
          <p:nvPr/>
        </p:nvSpPr>
        <p:spPr bwMode="auto">
          <a:xfrm>
            <a:off x="0" y="5334000"/>
            <a:ext cx="9144000" cy="381000"/>
          </a:xfrm>
          <a:prstGeom prst="rect">
            <a:avLst/>
          </a:prstGeom>
          <a:noFill/>
          <a:ln>
            <a:noFill/>
          </a:ln>
        </p:spPr>
        <p:txBody>
          <a:bodyPr/>
          <a:lstStyle/>
          <a:p>
            <a:pPr algn="ctr" fontAlgn="auto">
              <a:spcBef>
                <a:spcPts val="0"/>
              </a:spcBef>
              <a:spcAft>
                <a:spcPts val="0"/>
              </a:spcAft>
              <a:defRPr/>
            </a:pPr>
            <a:r>
              <a:rPr lang="en-US" sz="2200" dirty="0">
                <a:solidFill>
                  <a:srgbClr val="FFFFFF"/>
                </a:solidFill>
                <a:effectLst>
                  <a:glow rad="76200">
                    <a:prstClr val="black">
                      <a:alpha val="60000"/>
                    </a:prstClr>
                  </a:glow>
                </a:effectLst>
                <a:latin typeface="Calibri"/>
                <a:cs typeface="Calibri" pitchFamily="34" charset="0"/>
              </a:rPr>
              <a:t>Nahal Zin mountains</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2726" y="131262"/>
            <a:ext cx="3317358" cy="154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024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5470650"/>
            <a:chOff x="685800" y="828675"/>
            <a:chExt cx="7772400" cy="5580063"/>
          </a:xfrm>
        </p:grpSpPr>
        <p:pic>
          <p:nvPicPr>
            <p:cNvPr id="2" name="Picture 1" descr="Nahal Zin, tb010512830"/>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28675"/>
              <a:ext cx="7772400" cy="5199063"/>
            </a:xfrm>
            <a:prstGeom prst="rect">
              <a:avLst/>
            </a:prstGeom>
            <a:noFill/>
            <a:ln>
              <a:noFill/>
            </a:ln>
          </p:spPr>
        </p:pic>
        <p:sp>
          <p:nvSpPr>
            <p:cNvPr id="3" name="Rectangle 2"/>
            <p:cNvSpPr/>
            <p:nvPr/>
          </p:nvSpPr>
          <p:spPr>
            <a:xfrm>
              <a:off x="685800" y="6065838"/>
              <a:ext cx="7772400" cy="342900"/>
            </a:xfrm>
            <a:prstGeom prst="rect">
              <a:avLst/>
            </a:prstGeom>
            <a:noFill/>
            <a:ln>
              <a:noFill/>
            </a:ln>
          </p:spPr>
          <p:txBody>
            <a:bodyPr anchor="ctr">
              <a:normAutofit fontScale="85000" lnSpcReduction="20000"/>
            </a:bodyPr>
            <a:lstStyle/>
            <a:p>
              <a:pPr algn="ctr" fontAlgn="auto">
                <a:spcBef>
                  <a:spcPts val="0"/>
                </a:spcBef>
                <a:spcAft>
                  <a:spcPts val="0"/>
                </a:spcAft>
              </a:pPr>
              <a:r>
                <a:rPr lang="en-US" sz="2400" dirty="0" smtClean="0">
                  <a:solidFill>
                    <a:prstClr val="black"/>
                  </a:solidFill>
                  <a:latin typeface="Calibri"/>
                </a:rPr>
                <a:t>Nahal Zin</a:t>
              </a:r>
              <a:endParaRPr lang="en-US" sz="2400" dirty="0">
                <a:solidFill>
                  <a:prstClr val="black"/>
                </a:solidFill>
                <a:latin typeface="Calibri"/>
              </a:endParaRPr>
            </a:p>
          </p:txBody>
        </p:sp>
      </p:grpSp>
    </p:spTree>
    <p:extLst>
      <p:ext uri="{BB962C8B-B14F-4D97-AF65-F5344CB8AC3E}">
        <p14:creationId xmlns:p14="http://schemas.microsoft.com/office/powerpoint/2010/main" val="2356849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5470650"/>
            <a:chOff x="685800" y="828675"/>
            <a:chExt cx="7772400" cy="5580063"/>
          </a:xfrm>
        </p:grpSpPr>
        <p:pic>
          <p:nvPicPr>
            <p:cNvPr id="2" name="Picture 1" descr="Nahal Zin, tb010512832"/>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28675"/>
              <a:ext cx="7772400" cy="5199063"/>
            </a:xfrm>
            <a:prstGeom prst="rect">
              <a:avLst/>
            </a:prstGeom>
            <a:noFill/>
            <a:ln>
              <a:noFill/>
            </a:ln>
          </p:spPr>
        </p:pic>
        <p:sp>
          <p:nvSpPr>
            <p:cNvPr id="3" name="Rectangle 2"/>
            <p:cNvSpPr/>
            <p:nvPr/>
          </p:nvSpPr>
          <p:spPr>
            <a:xfrm>
              <a:off x="685800" y="6065838"/>
              <a:ext cx="7772400" cy="342900"/>
            </a:xfrm>
            <a:prstGeom prst="rect">
              <a:avLst/>
            </a:prstGeom>
            <a:noFill/>
            <a:ln>
              <a:noFill/>
            </a:ln>
          </p:spPr>
          <p:txBody>
            <a:bodyPr anchor="ctr">
              <a:normAutofit fontScale="85000" lnSpcReduction="20000"/>
            </a:bodyPr>
            <a:lstStyle/>
            <a:p>
              <a:pPr algn="ctr" fontAlgn="auto">
                <a:spcBef>
                  <a:spcPts val="0"/>
                </a:spcBef>
                <a:spcAft>
                  <a:spcPts val="0"/>
                </a:spcAft>
              </a:pPr>
              <a:r>
                <a:rPr lang="en-US" sz="2400" dirty="0" smtClean="0">
                  <a:solidFill>
                    <a:prstClr val="black"/>
                  </a:solidFill>
                  <a:latin typeface="Calibri"/>
                </a:rPr>
                <a:t>Nahal Zin</a:t>
              </a:r>
              <a:endParaRPr lang="en-US" sz="2400" dirty="0">
                <a:solidFill>
                  <a:prstClr val="black"/>
                </a:solidFill>
                <a:latin typeface="Calibri"/>
              </a:endParaRPr>
            </a:p>
          </p:txBody>
        </p:sp>
      </p:grpSp>
    </p:spTree>
    <p:extLst>
      <p:ext uri="{BB962C8B-B14F-4D97-AF65-F5344CB8AC3E}">
        <p14:creationId xmlns:p14="http://schemas.microsoft.com/office/powerpoint/2010/main" val="1433223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3"/>
          <p:cNvGrpSpPr>
            <a:grpSpLocks noGrp="1" noUngrp="1" noChangeAspect="1"/>
          </p:cNvGrpSpPr>
          <p:nvPr/>
        </p:nvGrpSpPr>
        <p:grpSpPr bwMode="auto">
          <a:xfrm>
            <a:off x="0" y="84"/>
            <a:ext cx="9144000" cy="5470261"/>
            <a:chOff x="685800" y="828675"/>
            <a:chExt cx="7772400" cy="5580063"/>
          </a:xfrm>
        </p:grpSpPr>
        <p:pic>
          <p:nvPicPr>
            <p:cNvPr id="36866" name="Picture 1" descr="Nahal Zin and Ein Avdat, tb030607866"/>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Autofit/>
            </a:bodyPr>
            <a:lstStyle/>
            <a:p>
              <a:pPr algn="ctr" fontAlgn="auto">
                <a:spcBef>
                  <a:spcPts val="0"/>
                </a:spcBef>
                <a:spcAft>
                  <a:spcPts val="0"/>
                </a:spcAft>
                <a:defRPr/>
              </a:pPr>
              <a:r>
                <a:rPr lang="en-US" sz="2200" dirty="0">
                  <a:solidFill>
                    <a:prstClr val="black"/>
                  </a:solidFill>
                  <a:latin typeface="Calibri"/>
                  <a:cs typeface="Calibri" pitchFamily="34" charset="0"/>
                </a:rPr>
                <a:t>Nahal Zin waterfall and </a:t>
              </a:r>
              <a:r>
                <a:rPr lang="en-US" sz="2200" dirty="0" err="1">
                  <a:solidFill>
                    <a:prstClr val="black"/>
                  </a:solidFill>
                  <a:latin typeface="Calibri"/>
                  <a:cs typeface="Calibri" pitchFamily="34" charset="0"/>
                </a:rPr>
                <a:t>Ein</a:t>
              </a:r>
              <a:r>
                <a:rPr lang="en-US" sz="2200" dirty="0">
                  <a:solidFill>
                    <a:prstClr val="black"/>
                  </a:solidFill>
                  <a:latin typeface="Calibri"/>
                  <a:cs typeface="Calibri" pitchFamily="34" charset="0"/>
                </a:rPr>
                <a:t> Avdat</a:t>
              </a:r>
            </a:p>
          </p:txBody>
        </p:sp>
      </p:grpSp>
    </p:spTree>
    <p:extLst>
      <p:ext uri="{BB962C8B-B14F-4D97-AF65-F5344CB8AC3E}">
        <p14:creationId xmlns:p14="http://schemas.microsoft.com/office/powerpoint/2010/main" val="244393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FA5C738-5C7C-4766-93CE-09796E810159}" type="slidenum">
              <a:rPr lang="en-US" smtClean="0"/>
              <a:pPr>
                <a:defRPr/>
              </a:pPr>
              <a:t>4</a:t>
            </a:fld>
            <a:endParaRPr lang="en-US" dirty="0"/>
          </a:p>
        </p:txBody>
      </p:sp>
      <p:sp>
        <p:nvSpPr>
          <p:cNvPr id="3" name="TextBox 2"/>
          <p:cNvSpPr txBox="1"/>
          <p:nvPr/>
        </p:nvSpPr>
        <p:spPr>
          <a:xfrm>
            <a:off x="990600" y="1398588"/>
            <a:ext cx="7924800" cy="707886"/>
          </a:xfrm>
          <a:prstGeom prst="rect">
            <a:avLst/>
          </a:prstGeom>
          <a:noFill/>
        </p:spPr>
        <p:txBody>
          <a:bodyPr wrap="square" rtlCol="0">
            <a:spAutoFit/>
          </a:bodyPr>
          <a:lstStyle/>
          <a:p>
            <a:pPr algn="ctr"/>
            <a:r>
              <a:rPr lang="en-US" sz="4000" dirty="0" smtClean="0"/>
              <a:t>Corrections</a:t>
            </a:r>
            <a:endParaRPr lang="en-US" sz="4000" dirty="0"/>
          </a:p>
        </p:txBody>
      </p:sp>
      <p:sp>
        <p:nvSpPr>
          <p:cNvPr id="4" name="TextBox 3"/>
          <p:cNvSpPr txBox="1"/>
          <p:nvPr/>
        </p:nvSpPr>
        <p:spPr>
          <a:xfrm>
            <a:off x="1133484" y="2305050"/>
            <a:ext cx="7591425" cy="707886"/>
          </a:xfrm>
          <a:prstGeom prst="rect">
            <a:avLst/>
          </a:prstGeom>
          <a:noFill/>
        </p:spPr>
        <p:txBody>
          <a:bodyPr wrap="square" rtlCol="0">
            <a:spAutoFit/>
          </a:bodyPr>
          <a:lstStyle/>
          <a:p>
            <a:pPr marL="457200" indent="-457200">
              <a:buFont typeface="+mj-lt"/>
              <a:buAutoNum type="arabicPeriod"/>
            </a:pPr>
            <a:r>
              <a:rPr lang="en-US" sz="2000" dirty="0" smtClean="0"/>
              <a:t>Lesson 2 – Age of Joshua – assumed same age as Caleb</a:t>
            </a:r>
          </a:p>
          <a:p>
            <a:pPr marL="457200" indent="-457200">
              <a:buFont typeface="+mj-lt"/>
              <a:buAutoNum type="arabicPeriod"/>
            </a:pPr>
            <a:r>
              <a:rPr lang="en-US" sz="2000" dirty="0" smtClean="0"/>
              <a:t>Lesson 9-  Patriarchs buried at </a:t>
            </a:r>
            <a:r>
              <a:rPr lang="en-US" sz="2000" dirty="0" err="1" smtClean="0"/>
              <a:t>Shechem</a:t>
            </a:r>
            <a:endParaRPr lang="en-US" sz="2000" dirty="0"/>
          </a:p>
        </p:txBody>
      </p:sp>
    </p:spTree>
    <p:extLst>
      <p:ext uri="{BB962C8B-B14F-4D97-AF65-F5344CB8AC3E}">
        <p14:creationId xmlns:p14="http://schemas.microsoft.com/office/powerpoint/2010/main" val="419317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
          <p:cNvGrpSpPr>
            <a:grpSpLocks noGrp="1" noUngrp="1" noChangeAspect="1"/>
          </p:cNvGrpSpPr>
          <p:nvPr/>
        </p:nvGrpSpPr>
        <p:grpSpPr bwMode="auto">
          <a:xfrm>
            <a:off x="0" y="79"/>
            <a:ext cx="9144000" cy="5470261"/>
            <a:chOff x="685800" y="828675"/>
            <a:chExt cx="7772400" cy="5580063"/>
          </a:xfrm>
        </p:grpSpPr>
        <p:pic>
          <p:nvPicPr>
            <p:cNvPr id="28674" name="Picture 1" descr="Spice Route in Machtesh Ramon, tb042107630"/>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Autofit/>
            </a:bodyPr>
            <a:lstStyle/>
            <a:p>
              <a:pPr algn="ctr">
                <a:defRPr/>
              </a:pPr>
              <a:r>
                <a:rPr lang="en-US" sz="2200" dirty="0">
                  <a:solidFill>
                    <a:srgbClr val="000000"/>
                  </a:solidFill>
                  <a:latin typeface="Calibri"/>
                  <a:cs typeface="Calibri" pitchFamily="34" charset="0"/>
                </a:rPr>
                <a:t>Spice Route in </a:t>
              </a:r>
              <a:r>
                <a:rPr lang="en-US" sz="2200" dirty="0" err="1">
                  <a:solidFill>
                    <a:srgbClr val="000000"/>
                  </a:solidFill>
                  <a:latin typeface="Calibri"/>
                  <a:cs typeface="Calibri" pitchFamily="34" charset="0"/>
                </a:rPr>
                <a:t>Machtesh</a:t>
              </a:r>
              <a:r>
                <a:rPr lang="en-US" sz="2200" dirty="0">
                  <a:solidFill>
                    <a:srgbClr val="000000"/>
                  </a:solidFill>
                  <a:latin typeface="Calibri"/>
                  <a:cs typeface="Calibri" pitchFamily="34" charset="0"/>
                </a:rPr>
                <a:t> </a:t>
              </a:r>
              <a:r>
                <a:rPr lang="en-US" sz="2200" dirty="0" smtClean="0">
                  <a:solidFill>
                    <a:srgbClr val="000000"/>
                  </a:solidFill>
                  <a:latin typeface="Calibri"/>
                  <a:cs typeface="Calibri" pitchFamily="34" charset="0"/>
                </a:rPr>
                <a:t>Ramon</a:t>
              </a:r>
              <a:endParaRPr lang="en-US" sz="2200" dirty="0">
                <a:solidFill>
                  <a:srgbClr val="000000"/>
                </a:solidFill>
                <a:latin typeface="Calibri"/>
                <a:cs typeface="Calibri" pitchFamily="34" charset="0"/>
              </a:endParaRPr>
            </a:p>
          </p:txBody>
        </p:sp>
      </p:gr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353" y="176656"/>
            <a:ext cx="3606493" cy="189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6462215" y="1112305"/>
            <a:ext cx="535654" cy="702859"/>
          </a:xfrm>
          <a:custGeom>
            <a:avLst/>
            <a:gdLst>
              <a:gd name="connsiteX0" fmla="*/ 436728 w 535654"/>
              <a:gd name="connsiteY0" fmla="*/ 0 h 702859"/>
              <a:gd name="connsiteX1" fmla="*/ 504967 w 535654"/>
              <a:gd name="connsiteY1" fmla="*/ 457200 h 702859"/>
              <a:gd name="connsiteX2" fmla="*/ 0 w 535654"/>
              <a:gd name="connsiteY2" fmla="*/ 702859 h 702859"/>
            </a:gdLst>
            <a:ahLst/>
            <a:cxnLst>
              <a:cxn ang="0">
                <a:pos x="connsiteX0" y="connsiteY0"/>
              </a:cxn>
              <a:cxn ang="0">
                <a:pos x="connsiteX1" y="connsiteY1"/>
              </a:cxn>
              <a:cxn ang="0">
                <a:pos x="connsiteX2" y="connsiteY2"/>
              </a:cxn>
            </a:cxnLst>
            <a:rect l="l" t="t" r="r" b="b"/>
            <a:pathLst>
              <a:path w="535654" h="702859">
                <a:moveTo>
                  <a:pt x="436728" y="0"/>
                </a:moveTo>
                <a:cubicBezTo>
                  <a:pt x="507241" y="170028"/>
                  <a:pt x="577755" y="340057"/>
                  <a:pt x="504967" y="457200"/>
                </a:cubicBezTo>
                <a:cubicBezTo>
                  <a:pt x="432179" y="574343"/>
                  <a:pt x="216089" y="638601"/>
                  <a:pt x="0" y="702859"/>
                </a:cubicBezTo>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45660" y="198607"/>
            <a:ext cx="4572000" cy="923330"/>
          </a:xfrm>
          <a:prstGeom prst="rect">
            <a:avLst/>
          </a:prstGeom>
        </p:spPr>
        <p:txBody>
          <a:bodyPr>
            <a:spAutoFit/>
          </a:bodyPr>
          <a:lstStyle/>
          <a:p>
            <a:pPr marL="177800" indent="-177800"/>
            <a:r>
              <a:rPr lang="en-US" altLang="en-US" dirty="0"/>
              <a:t>It goes out southward of the ascent of </a:t>
            </a:r>
            <a:r>
              <a:rPr lang="en-US" altLang="en-US" dirty="0" err="1"/>
              <a:t>Akrabbim</a:t>
            </a:r>
            <a:r>
              <a:rPr lang="en-US" altLang="en-US" dirty="0"/>
              <a:t>, </a:t>
            </a:r>
          </a:p>
          <a:p>
            <a:pPr marL="177800" indent="-177800"/>
            <a:r>
              <a:rPr lang="en-US" altLang="en-US" dirty="0"/>
              <a:t>passes along to </a:t>
            </a:r>
            <a:r>
              <a:rPr lang="en-US" altLang="en-US" dirty="0" err="1"/>
              <a:t>Zin</a:t>
            </a:r>
            <a:r>
              <a:rPr lang="en-US" altLang="en-US" dirty="0"/>
              <a:t>, </a:t>
            </a:r>
          </a:p>
        </p:txBody>
      </p:sp>
      <p:sp>
        <p:nvSpPr>
          <p:cNvPr id="5" name="Freeform 4"/>
          <p:cNvSpPr/>
          <p:nvPr/>
        </p:nvSpPr>
        <p:spPr>
          <a:xfrm>
            <a:off x="7001323" y="470865"/>
            <a:ext cx="1453487" cy="632099"/>
          </a:xfrm>
          <a:custGeom>
            <a:avLst/>
            <a:gdLst>
              <a:gd name="connsiteX0" fmla="*/ 0 w 1453487"/>
              <a:gd name="connsiteY0" fmla="*/ 627797 h 632099"/>
              <a:gd name="connsiteX1" fmla="*/ 539087 w 1453487"/>
              <a:gd name="connsiteY1" fmla="*/ 593677 h 632099"/>
              <a:gd name="connsiteX2" fmla="*/ 1091821 w 1453487"/>
              <a:gd name="connsiteY2" fmla="*/ 348018 h 632099"/>
              <a:gd name="connsiteX3" fmla="*/ 1453487 w 1453487"/>
              <a:gd name="connsiteY3" fmla="*/ 0 h 632099"/>
            </a:gdLst>
            <a:ahLst/>
            <a:cxnLst>
              <a:cxn ang="0">
                <a:pos x="connsiteX0" y="connsiteY0"/>
              </a:cxn>
              <a:cxn ang="0">
                <a:pos x="connsiteX1" y="connsiteY1"/>
              </a:cxn>
              <a:cxn ang="0">
                <a:pos x="connsiteX2" y="connsiteY2"/>
              </a:cxn>
              <a:cxn ang="0">
                <a:pos x="connsiteX3" y="connsiteY3"/>
              </a:cxn>
            </a:cxnLst>
            <a:rect l="l" t="t" r="r" b="b"/>
            <a:pathLst>
              <a:path w="1453487" h="632099">
                <a:moveTo>
                  <a:pt x="0" y="627797"/>
                </a:moveTo>
                <a:cubicBezTo>
                  <a:pt x="178558" y="634052"/>
                  <a:pt x="357117" y="640307"/>
                  <a:pt x="539087" y="593677"/>
                </a:cubicBezTo>
                <a:cubicBezTo>
                  <a:pt x="721057" y="547047"/>
                  <a:pt x="939421" y="446964"/>
                  <a:pt x="1091821" y="348018"/>
                </a:cubicBezTo>
                <a:cubicBezTo>
                  <a:pt x="1244221" y="249072"/>
                  <a:pt x="1348854" y="124536"/>
                  <a:pt x="1453487" y="0"/>
                </a:cubicBezTo>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943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758135" y="113771"/>
            <a:ext cx="3654379" cy="952500"/>
          </a:xfrm>
        </p:spPr>
        <p:txBody>
          <a:bodyPr/>
          <a:lstStyle/>
          <a:p>
            <a:r>
              <a:rPr lang="en-US" altLang="en-US" sz="2800" dirty="0" smtClean="0"/>
              <a:t>Southern Border – Judah </a:t>
            </a:r>
            <a:r>
              <a:rPr lang="en-US" altLang="en-US" sz="2800" dirty="0" smtClean="0"/>
              <a:t>Joshua </a:t>
            </a:r>
            <a:r>
              <a:rPr lang="en-US" altLang="en-US" sz="2800" dirty="0" smtClean="0"/>
              <a:t>15:1-4</a:t>
            </a:r>
          </a:p>
        </p:txBody>
      </p:sp>
      <p:sp>
        <p:nvSpPr>
          <p:cNvPr id="14339" name="Content Placeholder 3"/>
          <p:cNvSpPr>
            <a:spLocks noGrp="1"/>
          </p:cNvSpPr>
          <p:nvPr>
            <p:ph idx="1"/>
          </p:nvPr>
        </p:nvSpPr>
        <p:spPr>
          <a:xfrm>
            <a:off x="169872" y="1080360"/>
            <a:ext cx="4295811" cy="3771636"/>
          </a:xfrm>
        </p:spPr>
        <p:txBody>
          <a:bodyPr/>
          <a:lstStyle/>
          <a:p>
            <a:pPr marL="177800" indent="-177800"/>
            <a:r>
              <a:rPr lang="en-US" altLang="en-US" sz="1600" dirty="0" smtClean="0">
                <a:latin typeface="Arial" charset="0"/>
                <a:cs typeface="Arial" charset="0"/>
              </a:rPr>
              <a:t>southward to the boundary of Edom </a:t>
            </a:r>
          </a:p>
          <a:p>
            <a:pPr marL="177800" indent="-177800"/>
            <a:r>
              <a:rPr lang="en-US" altLang="en-US" sz="1600" dirty="0" smtClean="0">
                <a:latin typeface="Arial" charset="0"/>
                <a:cs typeface="Arial" charset="0"/>
              </a:rPr>
              <a:t>to the wilderness of </a:t>
            </a:r>
            <a:r>
              <a:rPr lang="en-US" altLang="en-US" sz="1600" dirty="0" err="1" smtClean="0">
                <a:latin typeface="Arial" charset="0"/>
                <a:cs typeface="Arial" charset="0"/>
              </a:rPr>
              <a:t>Zin</a:t>
            </a:r>
            <a:r>
              <a:rPr lang="en-US" altLang="en-US" sz="1600" dirty="0" smtClean="0">
                <a:latin typeface="Arial" charset="0"/>
                <a:cs typeface="Arial" charset="0"/>
              </a:rPr>
              <a:t> at the farthest south </a:t>
            </a:r>
          </a:p>
          <a:p>
            <a:pPr marL="177800" indent="-177800"/>
            <a:r>
              <a:rPr lang="en-US" altLang="en-US" sz="1600" dirty="0" smtClean="0">
                <a:solidFill>
                  <a:schemeClr val="hlink"/>
                </a:solidFill>
                <a:latin typeface="Arial" charset="0"/>
                <a:cs typeface="Arial" charset="0"/>
              </a:rPr>
              <a:t>their south boundary ran from the end of the Salt Sea, from the bay that faces southward. </a:t>
            </a:r>
          </a:p>
          <a:p>
            <a:pPr marL="177800" indent="-177800"/>
            <a:r>
              <a:rPr lang="en-US" altLang="en-US" sz="1600" dirty="0" smtClean="0">
                <a:latin typeface="Arial" charset="0"/>
                <a:cs typeface="Arial" charset="0"/>
              </a:rPr>
              <a:t>It goes out southward of the ascent of </a:t>
            </a:r>
            <a:r>
              <a:rPr lang="en-US" altLang="en-US" sz="1600" dirty="0" err="1" smtClean="0">
                <a:latin typeface="Arial" charset="0"/>
                <a:cs typeface="Arial" charset="0"/>
              </a:rPr>
              <a:t>Akrabbim</a:t>
            </a:r>
            <a:r>
              <a:rPr lang="en-US" altLang="en-US" sz="1600" dirty="0" smtClean="0">
                <a:latin typeface="Arial" charset="0"/>
                <a:cs typeface="Arial" charset="0"/>
              </a:rPr>
              <a:t>, </a:t>
            </a:r>
          </a:p>
          <a:p>
            <a:pPr marL="177800" indent="-177800"/>
            <a:r>
              <a:rPr lang="en-US" altLang="en-US" sz="1600" dirty="0" smtClean="0">
                <a:solidFill>
                  <a:schemeClr val="hlink"/>
                </a:solidFill>
                <a:latin typeface="Arial" charset="0"/>
                <a:cs typeface="Arial" charset="0"/>
              </a:rPr>
              <a:t>passes along to </a:t>
            </a:r>
            <a:r>
              <a:rPr lang="en-US" altLang="en-US" sz="1600" dirty="0" err="1" smtClean="0">
                <a:solidFill>
                  <a:schemeClr val="hlink"/>
                </a:solidFill>
                <a:latin typeface="Arial" charset="0"/>
                <a:cs typeface="Arial" charset="0"/>
              </a:rPr>
              <a:t>Zin</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77800" indent="-177800"/>
            <a:r>
              <a:rPr lang="en-US" altLang="en-US" sz="1600" dirty="0" smtClean="0">
                <a:latin typeface="Arial" charset="0"/>
                <a:cs typeface="Arial" charset="0"/>
              </a:rPr>
              <a:t>goes up south of Kadesh-</a:t>
            </a:r>
            <a:r>
              <a:rPr lang="en-US" altLang="en-US" sz="1600" dirty="0" err="1" smtClean="0">
                <a:latin typeface="Arial" charset="0"/>
                <a:cs typeface="Arial" charset="0"/>
              </a:rPr>
              <a:t>barnea</a:t>
            </a:r>
            <a:r>
              <a:rPr lang="en-US" altLang="en-US" sz="1600" dirty="0" smtClean="0">
                <a:latin typeface="Arial" charset="0"/>
                <a:cs typeface="Arial" charset="0"/>
              </a:rPr>
              <a:t>, along by </a:t>
            </a:r>
            <a:r>
              <a:rPr lang="en-US" altLang="en-US" sz="1600" dirty="0" err="1" smtClean="0">
                <a:latin typeface="Arial" charset="0"/>
                <a:cs typeface="Arial" charset="0"/>
              </a:rPr>
              <a:t>Hezron</a:t>
            </a:r>
            <a:r>
              <a:rPr lang="en-US" altLang="en-US" sz="1600" dirty="0" smtClean="0">
                <a:latin typeface="Arial" charset="0"/>
                <a:cs typeface="Arial" charset="0"/>
              </a:rPr>
              <a:t>, </a:t>
            </a:r>
          </a:p>
          <a:p>
            <a:pPr marL="177800" indent="-177800"/>
            <a:r>
              <a:rPr lang="en-US" altLang="en-US" sz="1600" dirty="0" smtClean="0">
                <a:solidFill>
                  <a:schemeClr val="hlink"/>
                </a:solidFill>
                <a:latin typeface="Arial" charset="0"/>
                <a:cs typeface="Arial" charset="0"/>
              </a:rPr>
              <a:t>up to </a:t>
            </a:r>
            <a:r>
              <a:rPr lang="en-US" altLang="en-US" sz="1600" dirty="0" err="1" smtClean="0">
                <a:solidFill>
                  <a:schemeClr val="hlink"/>
                </a:solidFill>
                <a:latin typeface="Arial" charset="0"/>
                <a:cs typeface="Arial" charset="0"/>
              </a:rPr>
              <a:t>Addar</a:t>
            </a:r>
            <a:r>
              <a:rPr lang="en-US" altLang="en-US" sz="1600" dirty="0" smtClean="0">
                <a:solidFill>
                  <a:schemeClr val="hlink"/>
                </a:solidFill>
                <a:latin typeface="Arial" charset="0"/>
                <a:cs typeface="Arial" charset="0"/>
              </a:rPr>
              <a:t>, turns about to </a:t>
            </a:r>
            <a:r>
              <a:rPr lang="en-US" altLang="en-US" sz="1600" dirty="0" err="1" smtClean="0">
                <a:solidFill>
                  <a:schemeClr val="hlink"/>
                </a:solidFill>
                <a:latin typeface="Arial" charset="0"/>
                <a:cs typeface="Arial" charset="0"/>
              </a:rPr>
              <a:t>Karka</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77800" indent="-177800"/>
            <a:r>
              <a:rPr lang="en-US" altLang="en-US" sz="1600" dirty="0" smtClean="0">
                <a:latin typeface="Arial" charset="0"/>
                <a:cs typeface="Arial" charset="0"/>
              </a:rPr>
              <a:t>passes along to </a:t>
            </a:r>
            <a:r>
              <a:rPr lang="en-US" altLang="en-US" sz="1600" dirty="0" err="1" smtClean="0">
                <a:latin typeface="Arial" charset="0"/>
                <a:cs typeface="Arial" charset="0"/>
              </a:rPr>
              <a:t>Azmon</a:t>
            </a:r>
            <a:r>
              <a:rPr lang="en-US" altLang="en-US" sz="1600" dirty="0" smtClean="0">
                <a:latin typeface="Arial" charset="0"/>
                <a:cs typeface="Arial" charset="0"/>
              </a:rPr>
              <a:t>, goes out by the Brook of Egypt, and comes to its end at the sea. </a:t>
            </a:r>
          </a:p>
        </p:txBody>
      </p:sp>
      <p:sp>
        <p:nvSpPr>
          <p:cNvPr id="2" name="Slide Number Placeholder 1"/>
          <p:cNvSpPr>
            <a:spLocks noGrp="1"/>
          </p:cNvSpPr>
          <p:nvPr>
            <p:ph type="sldNum" sz="quarter" idx="10"/>
          </p:nvPr>
        </p:nvSpPr>
        <p:spPr>
          <a:xfrm>
            <a:off x="6621453" y="5297100"/>
            <a:ext cx="2133600" cy="304271"/>
          </a:xfrm>
        </p:spPr>
        <p:txBody>
          <a:bodyPr/>
          <a:lstStyle/>
          <a:p>
            <a:pPr>
              <a:defRPr/>
            </a:pPr>
            <a:fld id="{81B8940A-11A4-4E41-95F3-7A2DDE89A90E}" type="slidenum">
              <a:rPr lang="en-US" smtClean="0">
                <a:solidFill>
                  <a:prstClr val="black">
                    <a:tint val="75000"/>
                  </a:prstClr>
                </a:solidFill>
              </a:rPr>
              <a:pPr>
                <a:defRPr/>
              </a:pPr>
              <a:t>41</a:t>
            </a:fld>
            <a:endParaRPr lang="en-US" dirty="0">
              <a:solidFill>
                <a:prstClr val="black">
                  <a:tint val="75000"/>
                </a:prstClr>
              </a:solidFill>
            </a:endParaRPr>
          </a:p>
        </p:txBody>
      </p:sp>
      <p:pic>
        <p:nvPicPr>
          <p:cNvPr id="14341" name="Picture 1"/>
          <p:cNvPicPr>
            <a:picLocks noChangeAspect="1" noChangeArrowheads="1"/>
          </p:cNvPicPr>
          <p:nvPr/>
        </p:nvPicPr>
        <p:blipFill>
          <a:blip r:embed="rId2">
            <a:extLst>
              <a:ext uri="{28A0092B-C50C-407E-A947-70E740481C1C}">
                <a14:useLocalDpi xmlns:a14="http://schemas.microsoft.com/office/drawing/2010/main" val="0"/>
              </a:ext>
            </a:extLst>
          </a:blip>
          <a:srcRect l="1801" t="5698" r="3601" b="2849"/>
          <a:stretch>
            <a:fillRect/>
          </a:stretch>
        </p:blipFill>
        <p:spPr bwMode="auto">
          <a:xfrm>
            <a:off x="4340236" y="113771"/>
            <a:ext cx="4803775" cy="489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Freeform 7"/>
          <p:cNvSpPr>
            <a:spLocks/>
          </p:cNvSpPr>
          <p:nvPr/>
        </p:nvSpPr>
        <p:spPr bwMode="auto">
          <a:xfrm>
            <a:off x="8355003" y="2619375"/>
            <a:ext cx="552450" cy="500063"/>
          </a:xfrm>
          <a:custGeom>
            <a:avLst/>
            <a:gdLst>
              <a:gd name="T0" fmla="*/ 0 w 348"/>
              <a:gd name="T1" fmla="*/ 0 h 378"/>
              <a:gd name="T2" fmla="*/ 102 w 348"/>
              <a:gd name="T3" fmla="*/ 162 h 378"/>
              <a:gd name="T4" fmla="*/ 120 w 348"/>
              <a:gd name="T5" fmla="*/ 270 h 378"/>
              <a:gd name="T6" fmla="*/ 162 w 348"/>
              <a:gd name="T7" fmla="*/ 378 h 378"/>
              <a:gd name="T8" fmla="*/ 348 w 348"/>
              <a:gd name="T9" fmla="*/ 312 h 378"/>
              <a:gd name="T10" fmla="*/ 0 60000 65536"/>
              <a:gd name="T11" fmla="*/ 0 60000 65536"/>
              <a:gd name="T12" fmla="*/ 0 60000 65536"/>
              <a:gd name="T13" fmla="*/ 0 60000 65536"/>
              <a:gd name="T14" fmla="*/ 0 60000 65536"/>
              <a:gd name="T15" fmla="*/ 0 w 348"/>
              <a:gd name="T16" fmla="*/ 0 h 378"/>
              <a:gd name="T17" fmla="*/ 348 w 348"/>
              <a:gd name="T18" fmla="*/ 378 h 378"/>
            </a:gdLst>
            <a:ahLst/>
            <a:cxnLst>
              <a:cxn ang="T10">
                <a:pos x="T0" y="T1"/>
              </a:cxn>
              <a:cxn ang="T11">
                <a:pos x="T2" y="T3"/>
              </a:cxn>
              <a:cxn ang="T12">
                <a:pos x="T4" y="T5"/>
              </a:cxn>
              <a:cxn ang="T13">
                <a:pos x="T6" y="T7"/>
              </a:cxn>
              <a:cxn ang="T14">
                <a:pos x="T8" y="T9"/>
              </a:cxn>
            </a:cxnLst>
            <a:rect l="T15" t="T16" r="T17" b="T18"/>
            <a:pathLst>
              <a:path w="348" h="378">
                <a:moveTo>
                  <a:pt x="0" y="0"/>
                </a:moveTo>
                <a:lnTo>
                  <a:pt x="102" y="162"/>
                </a:lnTo>
                <a:lnTo>
                  <a:pt x="120" y="270"/>
                </a:lnTo>
                <a:lnTo>
                  <a:pt x="162" y="378"/>
                </a:lnTo>
                <a:lnTo>
                  <a:pt x="348" y="312"/>
                </a:lnTo>
              </a:path>
            </a:pathLst>
          </a:custGeom>
          <a:noFill/>
          <a:ln w="5715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43" name="Freeform 8"/>
          <p:cNvSpPr>
            <a:spLocks/>
          </p:cNvSpPr>
          <p:nvPr/>
        </p:nvSpPr>
        <p:spPr bwMode="auto">
          <a:xfrm>
            <a:off x="5878503" y="3175003"/>
            <a:ext cx="2933700" cy="1730375"/>
          </a:xfrm>
          <a:custGeom>
            <a:avLst/>
            <a:gdLst>
              <a:gd name="T0" fmla="*/ 1848 w 1848"/>
              <a:gd name="T1" fmla="*/ 0 h 1308"/>
              <a:gd name="T2" fmla="*/ 1800 w 1848"/>
              <a:gd name="T3" fmla="*/ 168 h 1308"/>
              <a:gd name="T4" fmla="*/ 1542 w 1848"/>
              <a:gd name="T5" fmla="*/ 408 h 1308"/>
              <a:gd name="T6" fmla="*/ 1200 w 1848"/>
              <a:gd name="T7" fmla="*/ 708 h 1308"/>
              <a:gd name="T8" fmla="*/ 720 w 1848"/>
              <a:gd name="T9" fmla="*/ 1044 h 1308"/>
              <a:gd name="T10" fmla="*/ 324 w 1848"/>
              <a:gd name="T11" fmla="*/ 1242 h 1308"/>
              <a:gd name="T12" fmla="*/ 156 w 1848"/>
              <a:gd name="T13" fmla="*/ 1296 h 1308"/>
              <a:gd name="T14" fmla="*/ 0 w 1848"/>
              <a:gd name="T15" fmla="*/ 1308 h 1308"/>
              <a:gd name="T16" fmla="*/ 0 60000 65536"/>
              <a:gd name="T17" fmla="*/ 0 60000 65536"/>
              <a:gd name="T18" fmla="*/ 0 60000 65536"/>
              <a:gd name="T19" fmla="*/ 0 60000 65536"/>
              <a:gd name="T20" fmla="*/ 0 60000 65536"/>
              <a:gd name="T21" fmla="*/ 0 60000 65536"/>
              <a:gd name="T22" fmla="*/ 0 60000 65536"/>
              <a:gd name="T23" fmla="*/ 0 60000 65536"/>
              <a:gd name="T24" fmla="*/ 0 w 1848"/>
              <a:gd name="T25" fmla="*/ 0 h 1308"/>
              <a:gd name="T26" fmla="*/ 1848 w 1848"/>
              <a:gd name="T27" fmla="*/ 1308 h 1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48" h="1308">
                <a:moveTo>
                  <a:pt x="1848" y="0"/>
                </a:moveTo>
                <a:lnTo>
                  <a:pt x="1800" y="168"/>
                </a:lnTo>
                <a:lnTo>
                  <a:pt x="1542" y="408"/>
                </a:lnTo>
                <a:lnTo>
                  <a:pt x="1200" y="708"/>
                </a:lnTo>
                <a:lnTo>
                  <a:pt x="720" y="1044"/>
                </a:lnTo>
                <a:lnTo>
                  <a:pt x="324" y="1242"/>
                </a:lnTo>
                <a:lnTo>
                  <a:pt x="156" y="1296"/>
                </a:lnTo>
                <a:lnTo>
                  <a:pt x="0" y="1308"/>
                </a:lnTo>
              </a:path>
            </a:pathLst>
          </a:custGeom>
          <a:noFill/>
          <a:ln w="5715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44" name="Freeform 9"/>
          <p:cNvSpPr>
            <a:spLocks/>
          </p:cNvSpPr>
          <p:nvPr/>
        </p:nvSpPr>
        <p:spPr bwMode="auto">
          <a:xfrm>
            <a:off x="4373559" y="4619625"/>
            <a:ext cx="1381125" cy="317500"/>
          </a:xfrm>
          <a:custGeom>
            <a:avLst/>
            <a:gdLst>
              <a:gd name="T0" fmla="*/ 870 w 870"/>
              <a:gd name="T1" fmla="*/ 240 h 240"/>
              <a:gd name="T2" fmla="*/ 654 w 870"/>
              <a:gd name="T3" fmla="*/ 162 h 240"/>
              <a:gd name="T4" fmla="*/ 492 w 870"/>
              <a:gd name="T5" fmla="*/ 96 h 240"/>
              <a:gd name="T6" fmla="*/ 360 w 870"/>
              <a:gd name="T7" fmla="*/ 6 h 240"/>
              <a:gd name="T8" fmla="*/ 180 w 870"/>
              <a:gd name="T9" fmla="*/ 6 h 240"/>
              <a:gd name="T10" fmla="*/ 0 w 870"/>
              <a:gd name="T11" fmla="*/ 0 h 240"/>
              <a:gd name="T12" fmla="*/ 0 60000 65536"/>
              <a:gd name="T13" fmla="*/ 0 60000 65536"/>
              <a:gd name="T14" fmla="*/ 0 60000 65536"/>
              <a:gd name="T15" fmla="*/ 0 60000 65536"/>
              <a:gd name="T16" fmla="*/ 0 60000 65536"/>
              <a:gd name="T17" fmla="*/ 0 60000 65536"/>
              <a:gd name="T18" fmla="*/ 0 w 870"/>
              <a:gd name="T19" fmla="*/ 0 h 240"/>
              <a:gd name="T20" fmla="*/ 870 w 87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870" h="240">
                <a:moveTo>
                  <a:pt x="870" y="240"/>
                </a:moveTo>
                <a:lnTo>
                  <a:pt x="654" y="162"/>
                </a:lnTo>
                <a:lnTo>
                  <a:pt x="492" y="96"/>
                </a:lnTo>
                <a:lnTo>
                  <a:pt x="360" y="6"/>
                </a:lnTo>
                <a:lnTo>
                  <a:pt x="180" y="6"/>
                </a:lnTo>
                <a:lnTo>
                  <a:pt x="0" y="0"/>
                </a:lnTo>
              </a:path>
            </a:pathLst>
          </a:custGeom>
          <a:noFill/>
          <a:ln w="5715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Tree>
    <p:extLst>
      <p:ext uri="{BB962C8B-B14F-4D97-AF65-F5344CB8AC3E}">
        <p14:creationId xmlns:p14="http://schemas.microsoft.com/office/powerpoint/2010/main" val="725398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228726" y="228865"/>
            <a:ext cx="7458075" cy="952500"/>
          </a:xfrm>
        </p:spPr>
        <p:txBody>
          <a:bodyPr/>
          <a:lstStyle/>
          <a:p>
            <a:pPr algn="l"/>
            <a:r>
              <a:rPr lang="en-US" altLang="en-US" smtClean="0"/>
              <a:t>Kadesh-barnea</a:t>
            </a:r>
          </a:p>
        </p:txBody>
      </p:sp>
      <p:sp>
        <p:nvSpPr>
          <p:cNvPr id="4" name="Slide Number Placeholder 3"/>
          <p:cNvSpPr>
            <a:spLocks noGrp="1"/>
          </p:cNvSpPr>
          <p:nvPr>
            <p:ph type="sldNum" sz="quarter" idx="10"/>
          </p:nvPr>
        </p:nvSpPr>
        <p:spPr/>
        <p:txBody>
          <a:bodyPr/>
          <a:lstStyle/>
          <a:p>
            <a:pPr>
              <a:defRPr/>
            </a:pPr>
            <a:fld id="{BA5BE99E-5E42-4F2D-BBBA-ABB4093312BF}" type="slidenum">
              <a:rPr lang="en-US" smtClean="0"/>
              <a:pPr>
                <a:defRPr/>
              </a:pPr>
              <a:t>42</a:t>
            </a:fld>
            <a:endParaRPr lang="en-US"/>
          </a:p>
        </p:txBody>
      </p:sp>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 y="2746378"/>
            <a:ext cx="53435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http://scriptures.lds.org/en/biblephotos/photo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5574"/>
            <a:ext cx="3957638" cy="222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885907" y="159161"/>
            <a:ext cx="4162567" cy="5405438"/>
          </a:xfrm>
          <a:solidFill>
            <a:srgbClr val="FFFFCC"/>
          </a:solidFill>
        </p:spPr>
        <p:txBody>
          <a:bodyPr/>
          <a:lstStyle/>
          <a:p>
            <a:pPr marL="109538" indent="-109538">
              <a:buFont typeface="Arial" charset="0"/>
              <a:buNone/>
              <a:defRPr/>
            </a:pPr>
            <a:r>
              <a:rPr lang="en-US" sz="1800" dirty="0" smtClean="0"/>
              <a:t>This is a northeastern view of the great desert valley (also called a </a:t>
            </a:r>
            <a:r>
              <a:rPr lang="en-US" sz="1800" dirty="0" err="1" smtClean="0"/>
              <a:t>wadi</a:t>
            </a:r>
            <a:r>
              <a:rPr lang="en-US" sz="1800" dirty="0" smtClean="0"/>
              <a:t>) where </a:t>
            </a:r>
            <a:r>
              <a:rPr lang="en-US" sz="1800" dirty="0" err="1" smtClean="0"/>
              <a:t>Kadesh-barnea</a:t>
            </a:r>
            <a:r>
              <a:rPr lang="en-US" sz="1800" dirty="0" smtClean="0"/>
              <a:t> is situated. The stream that flows here during the rainy season makes this a well-watered and fruitful spot in the wilderness of </a:t>
            </a:r>
            <a:r>
              <a:rPr lang="en-US" sz="1800" dirty="0" err="1" smtClean="0"/>
              <a:t>Zin</a:t>
            </a:r>
            <a:r>
              <a:rPr lang="en-US" sz="1800" dirty="0" smtClean="0"/>
              <a:t>. </a:t>
            </a:r>
          </a:p>
          <a:p>
            <a:pPr marL="109538" indent="-109538">
              <a:buFont typeface="Arial" charset="0"/>
              <a:buNone/>
              <a:defRPr/>
            </a:pPr>
            <a:r>
              <a:rPr lang="en-US" sz="1800" dirty="0" smtClean="0"/>
              <a:t>This is the likely spot from which Moses sent 12 men to spy out the land of Canaan (Num. 13:17-30). It served as a base camp for the Israelites during 38 of their nearly 40 years of wandering in the wilderness (Deut. 2:14). Miriam died and was buried here (Num. 20:1). This was the scene of </a:t>
            </a:r>
            <a:r>
              <a:rPr lang="en-US" sz="1800" dirty="0" err="1" smtClean="0"/>
              <a:t>Korah’s</a:t>
            </a:r>
            <a:r>
              <a:rPr lang="en-US" sz="1800" dirty="0" smtClean="0"/>
              <a:t> rebellion, the murmuring of the people, and the budding of Aaron’s rod (Num. 16-17). Near here Moses smote a rock and water came forth (Num. </a:t>
            </a:r>
            <a:r>
              <a:rPr lang="en-US" sz="1600" dirty="0" smtClean="0">
                <a:latin typeface="Arial" pitchFamily="34" charset="0"/>
                <a:cs typeface="Arial" pitchFamily="34" charset="0"/>
              </a:rPr>
              <a:t>20:7-11</a:t>
            </a:r>
            <a:r>
              <a:rPr lang="en-US" sz="1800" dirty="0" smtClean="0"/>
              <a:t>).</a:t>
            </a:r>
          </a:p>
          <a:p>
            <a:pPr>
              <a:buFont typeface="Arial" charset="0"/>
              <a:buNone/>
              <a:defRPr/>
            </a:pPr>
            <a:endParaRPr lang="en-US"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noGrp="1" noUngrp="1" noChangeAspect="1"/>
          </p:cNvGrpSpPr>
          <p:nvPr/>
        </p:nvGrpSpPr>
        <p:grpSpPr bwMode="auto">
          <a:xfrm>
            <a:off x="0" y="0"/>
            <a:ext cx="9144000" cy="5494073"/>
            <a:chOff x="685800" y="817563"/>
            <a:chExt cx="7772400" cy="5603875"/>
          </a:xfrm>
        </p:grpSpPr>
        <p:pic>
          <p:nvPicPr>
            <p:cNvPr id="16386" name="Picture 1" descr="Kadesh Barnea from northeast, gp035"/>
            <p:cNvPicPr>
              <a:picLocks noRot="1" noChangeAspect="1" noMove="1" noResize="1"/>
            </p:cNvPicPr>
            <p:nvPr isPhoto="1"/>
          </p:nvPicPr>
          <p:blipFill>
            <a:blip r:embed="rId3"/>
            <a:srcRect/>
            <a:stretch>
              <a:fillRect/>
            </a:stretch>
          </p:blipFill>
          <p:spPr bwMode="auto">
            <a:xfrm>
              <a:off x="685800" y="817563"/>
              <a:ext cx="7772400" cy="5222875"/>
            </a:xfrm>
            <a:prstGeom prst="rect">
              <a:avLst/>
            </a:prstGeom>
            <a:noFill/>
            <a:ln w="9525">
              <a:noFill/>
              <a:miter lim="800000"/>
              <a:headEnd/>
              <a:tailEnd/>
            </a:ln>
          </p:spPr>
        </p:pic>
        <p:sp>
          <p:nvSpPr>
            <p:cNvPr id="3" name="Rectangle 2"/>
            <p:cNvSpPr/>
            <p:nvPr/>
          </p:nvSpPr>
          <p:spPr>
            <a:xfrm>
              <a:off x="685800" y="6078702"/>
              <a:ext cx="7772400" cy="342736"/>
            </a:xfrm>
            <a:prstGeom prst="rect">
              <a:avLst/>
            </a:prstGeom>
            <a:noFill/>
            <a:ln>
              <a:noFill/>
            </a:ln>
          </p:spPr>
          <p:txBody>
            <a:bodyPr anchor="ctr">
              <a:normAutofit fontScale="85000" lnSpcReduction="20000"/>
            </a:bodyPr>
            <a:lstStyle/>
            <a:p>
              <a:pPr algn="ctr">
                <a:defRPr/>
              </a:pPr>
              <a:r>
                <a:rPr lang="en-US" sz="2400" dirty="0">
                  <a:solidFill>
                    <a:srgbClr val="000000"/>
                  </a:solidFill>
                </a:rPr>
                <a:t>Kadesh Barnea from </a:t>
              </a:r>
              <a:r>
                <a:rPr lang="en-US" sz="2400" dirty="0" smtClean="0">
                  <a:solidFill>
                    <a:srgbClr val="000000"/>
                  </a:solidFill>
                </a:rPr>
                <a:t>northeast</a:t>
              </a:r>
              <a:endParaRPr lang="en-US" sz="2400" dirty="0">
                <a:solidFill>
                  <a:srgbClr val="000000"/>
                </a:solidFill>
              </a:endParaRPr>
            </a:p>
          </p:txBody>
        </p:sp>
      </p:grpSp>
      <p:sp>
        <p:nvSpPr>
          <p:cNvPr id="2" name="Rectangle 1"/>
          <p:cNvSpPr/>
          <p:nvPr/>
        </p:nvSpPr>
        <p:spPr>
          <a:xfrm>
            <a:off x="320739" y="193744"/>
            <a:ext cx="5923129" cy="369332"/>
          </a:xfrm>
          <a:prstGeom prst="rect">
            <a:avLst/>
          </a:prstGeom>
        </p:spPr>
        <p:txBody>
          <a:bodyPr wrap="square">
            <a:spAutoFit/>
          </a:bodyPr>
          <a:lstStyle/>
          <a:p>
            <a:pPr marL="177800" indent="-177800"/>
            <a:r>
              <a:rPr lang="en-US" altLang="en-US" dirty="0"/>
              <a:t>goes up south of Kadesh-</a:t>
            </a:r>
            <a:r>
              <a:rPr lang="en-US" altLang="en-US" dirty="0" err="1"/>
              <a:t>barnea</a:t>
            </a:r>
            <a:r>
              <a:rPr lang="en-US" altLang="en-US" dirty="0"/>
              <a:t>, along by </a:t>
            </a:r>
            <a:r>
              <a:rPr lang="en-US" altLang="en-US" dirty="0" err="1"/>
              <a:t>Hezron</a:t>
            </a:r>
            <a:r>
              <a:rPr lang="en-US" altLang="en-US" dirty="0"/>
              <a:t>, </a:t>
            </a:r>
          </a:p>
        </p:txBody>
      </p:sp>
    </p:spTree>
    <p:extLst>
      <p:ext uri="{BB962C8B-B14F-4D97-AF65-F5344CB8AC3E}">
        <p14:creationId xmlns:p14="http://schemas.microsoft.com/office/powerpoint/2010/main" val="352892478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962275" y="0"/>
            <a:ext cx="5697538" cy="952500"/>
          </a:xfrm>
        </p:spPr>
        <p:txBody>
          <a:bodyPr/>
          <a:lstStyle/>
          <a:p>
            <a:r>
              <a:rPr lang="en-US" altLang="en-US" smtClean="0"/>
              <a:t>Kadesh-barnea</a:t>
            </a:r>
          </a:p>
        </p:txBody>
      </p:sp>
      <p:sp>
        <p:nvSpPr>
          <p:cNvPr id="33795" name="Content Placeholder 2"/>
          <p:cNvSpPr>
            <a:spLocks noGrp="1"/>
          </p:cNvSpPr>
          <p:nvPr>
            <p:ph idx="1"/>
          </p:nvPr>
        </p:nvSpPr>
        <p:spPr/>
        <p:txBody>
          <a:bodyPr/>
          <a:lstStyle/>
          <a:p>
            <a:endParaRPr lang="en-US" altLang="en-US" smtClean="0"/>
          </a:p>
        </p:txBody>
      </p:sp>
      <p:sp>
        <p:nvSpPr>
          <p:cNvPr id="4" name="Slide Number Placeholder 3"/>
          <p:cNvSpPr>
            <a:spLocks noGrp="1"/>
          </p:cNvSpPr>
          <p:nvPr>
            <p:ph type="sldNum" sz="quarter" idx="10"/>
          </p:nvPr>
        </p:nvSpPr>
        <p:spPr/>
        <p:txBody>
          <a:bodyPr/>
          <a:lstStyle/>
          <a:p>
            <a:pPr>
              <a:defRPr/>
            </a:pPr>
            <a:fld id="{FFD53788-3BA1-4571-942D-E116A6919833}" type="slidenum">
              <a:rPr lang="en-US" smtClean="0"/>
              <a:pPr>
                <a:defRPr/>
              </a:pPr>
              <a:t>44</a:t>
            </a:fld>
            <a:endParaRPr lang="en-US"/>
          </a:p>
        </p:txBody>
      </p:sp>
      <p:pic>
        <p:nvPicPr>
          <p:cNvPr id="337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122" y="1"/>
            <a:ext cx="4926013" cy="281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4" y="3651250"/>
            <a:ext cx="2408237"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 y="0"/>
            <a:ext cx="3446463" cy="383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540000"/>
            <a:ext cx="571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758135" y="113771"/>
            <a:ext cx="3654379" cy="952500"/>
          </a:xfrm>
        </p:spPr>
        <p:txBody>
          <a:bodyPr/>
          <a:lstStyle/>
          <a:p>
            <a:r>
              <a:rPr lang="en-US" altLang="en-US" sz="2800" dirty="0" smtClean="0"/>
              <a:t>Southern Border – Judah </a:t>
            </a:r>
            <a:r>
              <a:rPr lang="en-US" altLang="en-US" sz="2800" dirty="0" smtClean="0"/>
              <a:t>Joshua </a:t>
            </a:r>
            <a:r>
              <a:rPr lang="en-US" altLang="en-US" sz="2800" dirty="0" smtClean="0"/>
              <a:t>15:1-4</a:t>
            </a:r>
          </a:p>
        </p:txBody>
      </p:sp>
      <p:sp>
        <p:nvSpPr>
          <p:cNvPr id="14339" name="Content Placeholder 3"/>
          <p:cNvSpPr>
            <a:spLocks noGrp="1"/>
          </p:cNvSpPr>
          <p:nvPr>
            <p:ph idx="1"/>
          </p:nvPr>
        </p:nvSpPr>
        <p:spPr>
          <a:xfrm>
            <a:off x="169872" y="1080360"/>
            <a:ext cx="4295811" cy="3771636"/>
          </a:xfrm>
        </p:spPr>
        <p:txBody>
          <a:bodyPr/>
          <a:lstStyle/>
          <a:p>
            <a:pPr marL="177800" indent="-177800"/>
            <a:r>
              <a:rPr lang="en-US" altLang="en-US" sz="1600" dirty="0" smtClean="0">
                <a:latin typeface="Arial" charset="0"/>
                <a:cs typeface="Arial" charset="0"/>
              </a:rPr>
              <a:t>southward to the boundary of Edom </a:t>
            </a:r>
          </a:p>
          <a:p>
            <a:pPr marL="177800" indent="-177800"/>
            <a:r>
              <a:rPr lang="en-US" altLang="en-US" sz="1600" dirty="0" smtClean="0">
                <a:latin typeface="Arial" charset="0"/>
                <a:cs typeface="Arial" charset="0"/>
              </a:rPr>
              <a:t>to the wilderness of </a:t>
            </a:r>
            <a:r>
              <a:rPr lang="en-US" altLang="en-US" sz="1600" dirty="0" err="1" smtClean="0">
                <a:latin typeface="Arial" charset="0"/>
                <a:cs typeface="Arial" charset="0"/>
              </a:rPr>
              <a:t>Zin</a:t>
            </a:r>
            <a:r>
              <a:rPr lang="en-US" altLang="en-US" sz="1600" dirty="0" smtClean="0">
                <a:latin typeface="Arial" charset="0"/>
                <a:cs typeface="Arial" charset="0"/>
              </a:rPr>
              <a:t> at the farthest south </a:t>
            </a:r>
          </a:p>
          <a:p>
            <a:pPr marL="177800" indent="-177800"/>
            <a:r>
              <a:rPr lang="en-US" altLang="en-US" sz="1600" dirty="0" smtClean="0">
                <a:solidFill>
                  <a:schemeClr val="hlink"/>
                </a:solidFill>
                <a:latin typeface="Arial" charset="0"/>
                <a:cs typeface="Arial" charset="0"/>
              </a:rPr>
              <a:t>their south boundary ran from the end of the Salt Sea, from the bay that faces southward. </a:t>
            </a:r>
          </a:p>
          <a:p>
            <a:pPr marL="177800" indent="-177800"/>
            <a:r>
              <a:rPr lang="en-US" altLang="en-US" sz="1600" dirty="0" smtClean="0">
                <a:latin typeface="Arial" charset="0"/>
                <a:cs typeface="Arial" charset="0"/>
              </a:rPr>
              <a:t>It goes out southward of the ascent of </a:t>
            </a:r>
            <a:r>
              <a:rPr lang="en-US" altLang="en-US" sz="1600" dirty="0" err="1" smtClean="0">
                <a:latin typeface="Arial" charset="0"/>
                <a:cs typeface="Arial" charset="0"/>
              </a:rPr>
              <a:t>Akrabbim</a:t>
            </a:r>
            <a:r>
              <a:rPr lang="en-US" altLang="en-US" sz="1600" dirty="0" smtClean="0">
                <a:latin typeface="Arial" charset="0"/>
                <a:cs typeface="Arial" charset="0"/>
              </a:rPr>
              <a:t>, </a:t>
            </a:r>
          </a:p>
          <a:p>
            <a:pPr marL="177800" indent="-177800"/>
            <a:r>
              <a:rPr lang="en-US" altLang="en-US" sz="1600" dirty="0" smtClean="0">
                <a:solidFill>
                  <a:schemeClr val="hlink"/>
                </a:solidFill>
                <a:latin typeface="Arial" charset="0"/>
                <a:cs typeface="Arial" charset="0"/>
              </a:rPr>
              <a:t>passes along to </a:t>
            </a:r>
            <a:r>
              <a:rPr lang="en-US" altLang="en-US" sz="1600" dirty="0" err="1" smtClean="0">
                <a:solidFill>
                  <a:schemeClr val="hlink"/>
                </a:solidFill>
                <a:latin typeface="Arial" charset="0"/>
                <a:cs typeface="Arial" charset="0"/>
              </a:rPr>
              <a:t>Zin</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77800" indent="-177800"/>
            <a:r>
              <a:rPr lang="en-US" altLang="en-US" sz="1600" dirty="0" smtClean="0">
                <a:latin typeface="Arial" charset="0"/>
                <a:cs typeface="Arial" charset="0"/>
              </a:rPr>
              <a:t>goes up south of Kadesh-</a:t>
            </a:r>
            <a:r>
              <a:rPr lang="en-US" altLang="en-US" sz="1600" dirty="0" err="1" smtClean="0">
                <a:latin typeface="Arial" charset="0"/>
                <a:cs typeface="Arial" charset="0"/>
              </a:rPr>
              <a:t>barnea</a:t>
            </a:r>
            <a:r>
              <a:rPr lang="en-US" altLang="en-US" sz="1600" dirty="0" smtClean="0">
                <a:latin typeface="Arial" charset="0"/>
                <a:cs typeface="Arial" charset="0"/>
              </a:rPr>
              <a:t>, along by </a:t>
            </a:r>
            <a:r>
              <a:rPr lang="en-US" altLang="en-US" sz="1600" dirty="0" err="1" smtClean="0">
                <a:latin typeface="Arial" charset="0"/>
                <a:cs typeface="Arial" charset="0"/>
              </a:rPr>
              <a:t>Hezron</a:t>
            </a:r>
            <a:r>
              <a:rPr lang="en-US" altLang="en-US" sz="1600" dirty="0" smtClean="0">
                <a:latin typeface="Arial" charset="0"/>
                <a:cs typeface="Arial" charset="0"/>
              </a:rPr>
              <a:t>, </a:t>
            </a:r>
          </a:p>
          <a:p>
            <a:pPr marL="177800" indent="-177800"/>
            <a:r>
              <a:rPr lang="en-US" altLang="en-US" sz="1600" dirty="0" smtClean="0">
                <a:solidFill>
                  <a:schemeClr val="hlink"/>
                </a:solidFill>
                <a:latin typeface="Arial" charset="0"/>
                <a:cs typeface="Arial" charset="0"/>
              </a:rPr>
              <a:t>up to </a:t>
            </a:r>
            <a:r>
              <a:rPr lang="en-US" altLang="en-US" sz="1600" dirty="0" err="1" smtClean="0">
                <a:solidFill>
                  <a:schemeClr val="hlink"/>
                </a:solidFill>
                <a:latin typeface="Arial" charset="0"/>
                <a:cs typeface="Arial" charset="0"/>
              </a:rPr>
              <a:t>Addar</a:t>
            </a:r>
            <a:r>
              <a:rPr lang="en-US" altLang="en-US" sz="1600" dirty="0" smtClean="0">
                <a:solidFill>
                  <a:schemeClr val="hlink"/>
                </a:solidFill>
                <a:latin typeface="Arial" charset="0"/>
                <a:cs typeface="Arial" charset="0"/>
              </a:rPr>
              <a:t>, turns about to </a:t>
            </a:r>
            <a:r>
              <a:rPr lang="en-US" altLang="en-US" sz="1600" dirty="0" err="1" smtClean="0">
                <a:solidFill>
                  <a:schemeClr val="hlink"/>
                </a:solidFill>
                <a:latin typeface="Arial" charset="0"/>
                <a:cs typeface="Arial" charset="0"/>
              </a:rPr>
              <a:t>Karka</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77800" indent="-177800"/>
            <a:r>
              <a:rPr lang="en-US" altLang="en-US" sz="1600" dirty="0" smtClean="0">
                <a:latin typeface="Arial" charset="0"/>
                <a:cs typeface="Arial" charset="0"/>
              </a:rPr>
              <a:t>passes along to </a:t>
            </a:r>
            <a:r>
              <a:rPr lang="en-US" altLang="en-US" sz="1600" dirty="0" err="1" smtClean="0">
                <a:latin typeface="Arial" charset="0"/>
                <a:cs typeface="Arial" charset="0"/>
              </a:rPr>
              <a:t>Azmon</a:t>
            </a:r>
            <a:r>
              <a:rPr lang="en-US" altLang="en-US" sz="1600" dirty="0" smtClean="0">
                <a:latin typeface="Arial" charset="0"/>
                <a:cs typeface="Arial" charset="0"/>
              </a:rPr>
              <a:t>, goes out by the Brook of Egypt, and comes to its end at the sea. </a:t>
            </a:r>
          </a:p>
        </p:txBody>
      </p:sp>
      <p:sp>
        <p:nvSpPr>
          <p:cNvPr id="2" name="Slide Number Placeholder 1"/>
          <p:cNvSpPr>
            <a:spLocks noGrp="1"/>
          </p:cNvSpPr>
          <p:nvPr>
            <p:ph type="sldNum" sz="quarter" idx="10"/>
          </p:nvPr>
        </p:nvSpPr>
        <p:spPr>
          <a:xfrm>
            <a:off x="6621453" y="5297100"/>
            <a:ext cx="2133600" cy="304271"/>
          </a:xfrm>
        </p:spPr>
        <p:txBody>
          <a:bodyPr/>
          <a:lstStyle/>
          <a:p>
            <a:pPr>
              <a:defRPr/>
            </a:pPr>
            <a:fld id="{81B8940A-11A4-4E41-95F3-7A2DDE89A90E}" type="slidenum">
              <a:rPr lang="en-US" smtClean="0">
                <a:solidFill>
                  <a:prstClr val="black">
                    <a:tint val="75000"/>
                  </a:prstClr>
                </a:solidFill>
              </a:rPr>
              <a:pPr>
                <a:defRPr/>
              </a:pPr>
              <a:t>45</a:t>
            </a:fld>
            <a:endParaRPr lang="en-US" dirty="0">
              <a:solidFill>
                <a:prstClr val="black">
                  <a:tint val="75000"/>
                </a:prstClr>
              </a:solidFill>
            </a:endParaRPr>
          </a:p>
        </p:txBody>
      </p:sp>
      <p:pic>
        <p:nvPicPr>
          <p:cNvPr id="14341" name="Picture 1"/>
          <p:cNvPicPr>
            <a:picLocks noChangeAspect="1" noChangeArrowheads="1"/>
          </p:cNvPicPr>
          <p:nvPr/>
        </p:nvPicPr>
        <p:blipFill>
          <a:blip r:embed="rId2">
            <a:extLst>
              <a:ext uri="{28A0092B-C50C-407E-A947-70E740481C1C}">
                <a14:useLocalDpi xmlns:a14="http://schemas.microsoft.com/office/drawing/2010/main" val="0"/>
              </a:ext>
            </a:extLst>
          </a:blip>
          <a:srcRect l="1801" t="5698" r="3601" b="2849"/>
          <a:stretch>
            <a:fillRect/>
          </a:stretch>
        </p:blipFill>
        <p:spPr bwMode="auto">
          <a:xfrm>
            <a:off x="4340236" y="113771"/>
            <a:ext cx="4803775" cy="489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Freeform 7"/>
          <p:cNvSpPr>
            <a:spLocks/>
          </p:cNvSpPr>
          <p:nvPr/>
        </p:nvSpPr>
        <p:spPr bwMode="auto">
          <a:xfrm>
            <a:off x="8355003" y="2619375"/>
            <a:ext cx="552450" cy="500063"/>
          </a:xfrm>
          <a:custGeom>
            <a:avLst/>
            <a:gdLst>
              <a:gd name="T0" fmla="*/ 0 w 348"/>
              <a:gd name="T1" fmla="*/ 0 h 378"/>
              <a:gd name="T2" fmla="*/ 102 w 348"/>
              <a:gd name="T3" fmla="*/ 162 h 378"/>
              <a:gd name="T4" fmla="*/ 120 w 348"/>
              <a:gd name="T5" fmla="*/ 270 h 378"/>
              <a:gd name="T6" fmla="*/ 162 w 348"/>
              <a:gd name="T7" fmla="*/ 378 h 378"/>
              <a:gd name="T8" fmla="*/ 348 w 348"/>
              <a:gd name="T9" fmla="*/ 312 h 378"/>
              <a:gd name="T10" fmla="*/ 0 60000 65536"/>
              <a:gd name="T11" fmla="*/ 0 60000 65536"/>
              <a:gd name="T12" fmla="*/ 0 60000 65536"/>
              <a:gd name="T13" fmla="*/ 0 60000 65536"/>
              <a:gd name="T14" fmla="*/ 0 60000 65536"/>
              <a:gd name="T15" fmla="*/ 0 w 348"/>
              <a:gd name="T16" fmla="*/ 0 h 378"/>
              <a:gd name="T17" fmla="*/ 348 w 348"/>
              <a:gd name="T18" fmla="*/ 378 h 378"/>
            </a:gdLst>
            <a:ahLst/>
            <a:cxnLst>
              <a:cxn ang="T10">
                <a:pos x="T0" y="T1"/>
              </a:cxn>
              <a:cxn ang="T11">
                <a:pos x="T2" y="T3"/>
              </a:cxn>
              <a:cxn ang="T12">
                <a:pos x="T4" y="T5"/>
              </a:cxn>
              <a:cxn ang="T13">
                <a:pos x="T6" y="T7"/>
              </a:cxn>
              <a:cxn ang="T14">
                <a:pos x="T8" y="T9"/>
              </a:cxn>
            </a:cxnLst>
            <a:rect l="T15" t="T16" r="T17" b="T18"/>
            <a:pathLst>
              <a:path w="348" h="378">
                <a:moveTo>
                  <a:pt x="0" y="0"/>
                </a:moveTo>
                <a:lnTo>
                  <a:pt x="102" y="162"/>
                </a:lnTo>
                <a:lnTo>
                  <a:pt x="120" y="270"/>
                </a:lnTo>
                <a:lnTo>
                  <a:pt x="162" y="378"/>
                </a:lnTo>
                <a:lnTo>
                  <a:pt x="348" y="312"/>
                </a:lnTo>
              </a:path>
            </a:pathLst>
          </a:custGeom>
          <a:noFill/>
          <a:ln w="5715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43" name="Freeform 8"/>
          <p:cNvSpPr>
            <a:spLocks/>
          </p:cNvSpPr>
          <p:nvPr/>
        </p:nvSpPr>
        <p:spPr bwMode="auto">
          <a:xfrm>
            <a:off x="5878503" y="3175003"/>
            <a:ext cx="2933700" cy="1730375"/>
          </a:xfrm>
          <a:custGeom>
            <a:avLst/>
            <a:gdLst>
              <a:gd name="T0" fmla="*/ 1848 w 1848"/>
              <a:gd name="T1" fmla="*/ 0 h 1308"/>
              <a:gd name="T2" fmla="*/ 1800 w 1848"/>
              <a:gd name="T3" fmla="*/ 168 h 1308"/>
              <a:gd name="T4" fmla="*/ 1542 w 1848"/>
              <a:gd name="T5" fmla="*/ 408 h 1308"/>
              <a:gd name="T6" fmla="*/ 1200 w 1848"/>
              <a:gd name="T7" fmla="*/ 708 h 1308"/>
              <a:gd name="T8" fmla="*/ 720 w 1848"/>
              <a:gd name="T9" fmla="*/ 1044 h 1308"/>
              <a:gd name="T10" fmla="*/ 324 w 1848"/>
              <a:gd name="T11" fmla="*/ 1242 h 1308"/>
              <a:gd name="T12" fmla="*/ 156 w 1848"/>
              <a:gd name="T13" fmla="*/ 1296 h 1308"/>
              <a:gd name="T14" fmla="*/ 0 w 1848"/>
              <a:gd name="T15" fmla="*/ 1308 h 1308"/>
              <a:gd name="T16" fmla="*/ 0 60000 65536"/>
              <a:gd name="T17" fmla="*/ 0 60000 65536"/>
              <a:gd name="T18" fmla="*/ 0 60000 65536"/>
              <a:gd name="T19" fmla="*/ 0 60000 65536"/>
              <a:gd name="T20" fmla="*/ 0 60000 65536"/>
              <a:gd name="T21" fmla="*/ 0 60000 65536"/>
              <a:gd name="T22" fmla="*/ 0 60000 65536"/>
              <a:gd name="T23" fmla="*/ 0 60000 65536"/>
              <a:gd name="T24" fmla="*/ 0 w 1848"/>
              <a:gd name="T25" fmla="*/ 0 h 1308"/>
              <a:gd name="T26" fmla="*/ 1848 w 1848"/>
              <a:gd name="T27" fmla="*/ 1308 h 1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48" h="1308">
                <a:moveTo>
                  <a:pt x="1848" y="0"/>
                </a:moveTo>
                <a:lnTo>
                  <a:pt x="1800" y="168"/>
                </a:lnTo>
                <a:lnTo>
                  <a:pt x="1542" y="408"/>
                </a:lnTo>
                <a:lnTo>
                  <a:pt x="1200" y="708"/>
                </a:lnTo>
                <a:lnTo>
                  <a:pt x="720" y="1044"/>
                </a:lnTo>
                <a:lnTo>
                  <a:pt x="324" y="1242"/>
                </a:lnTo>
                <a:lnTo>
                  <a:pt x="156" y="1296"/>
                </a:lnTo>
                <a:lnTo>
                  <a:pt x="0" y="1308"/>
                </a:lnTo>
              </a:path>
            </a:pathLst>
          </a:custGeom>
          <a:noFill/>
          <a:ln w="5715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4344" name="Freeform 9"/>
          <p:cNvSpPr>
            <a:spLocks/>
          </p:cNvSpPr>
          <p:nvPr/>
        </p:nvSpPr>
        <p:spPr bwMode="auto">
          <a:xfrm>
            <a:off x="4373559" y="4619625"/>
            <a:ext cx="1381125" cy="317500"/>
          </a:xfrm>
          <a:custGeom>
            <a:avLst/>
            <a:gdLst>
              <a:gd name="T0" fmla="*/ 870 w 870"/>
              <a:gd name="T1" fmla="*/ 240 h 240"/>
              <a:gd name="T2" fmla="*/ 654 w 870"/>
              <a:gd name="T3" fmla="*/ 162 h 240"/>
              <a:gd name="T4" fmla="*/ 492 w 870"/>
              <a:gd name="T5" fmla="*/ 96 h 240"/>
              <a:gd name="T6" fmla="*/ 360 w 870"/>
              <a:gd name="T7" fmla="*/ 6 h 240"/>
              <a:gd name="T8" fmla="*/ 180 w 870"/>
              <a:gd name="T9" fmla="*/ 6 h 240"/>
              <a:gd name="T10" fmla="*/ 0 w 870"/>
              <a:gd name="T11" fmla="*/ 0 h 240"/>
              <a:gd name="T12" fmla="*/ 0 60000 65536"/>
              <a:gd name="T13" fmla="*/ 0 60000 65536"/>
              <a:gd name="T14" fmla="*/ 0 60000 65536"/>
              <a:gd name="T15" fmla="*/ 0 60000 65536"/>
              <a:gd name="T16" fmla="*/ 0 60000 65536"/>
              <a:gd name="T17" fmla="*/ 0 60000 65536"/>
              <a:gd name="T18" fmla="*/ 0 w 870"/>
              <a:gd name="T19" fmla="*/ 0 h 240"/>
              <a:gd name="T20" fmla="*/ 870 w 87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870" h="240">
                <a:moveTo>
                  <a:pt x="870" y="240"/>
                </a:moveTo>
                <a:lnTo>
                  <a:pt x="654" y="162"/>
                </a:lnTo>
                <a:lnTo>
                  <a:pt x="492" y="96"/>
                </a:lnTo>
                <a:lnTo>
                  <a:pt x="360" y="6"/>
                </a:lnTo>
                <a:lnTo>
                  <a:pt x="180" y="6"/>
                </a:lnTo>
                <a:lnTo>
                  <a:pt x="0" y="0"/>
                </a:lnTo>
              </a:path>
            </a:pathLst>
          </a:custGeom>
          <a:noFill/>
          <a:ln w="5715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Tree>
    <p:extLst>
      <p:ext uri="{BB962C8B-B14F-4D97-AF65-F5344CB8AC3E}">
        <p14:creationId xmlns:p14="http://schemas.microsoft.com/office/powerpoint/2010/main" val="3216990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ltLang="en-US" sz="2400" smtClean="0"/>
              <a:t>Wadi el-Arish looking south</a:t>
            </a:r>
            <a:endParaRPr lang="en-US" altLang="en-US" smtClean="0"/>
          </a:p>
        </p:txBody>
      </p:sp>
      <p:sp>
        <p:nvSpPr>
          <p:cNvPr id="34819" name="Text Box 3"/>
          <p:cNvSpPr txBox="1">
            <a:spLocks noChangeArrowheads="1"/>
          </p:cNvSpPr>
          <p:nvPr/>
        </p:nvSpPr>
        <p:spPr bwMode="auto">
          <a:xfrm>
            <a:off x="685800" y="4913313"/>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Brook of Egypt/Wadi el-Arish looking south</a:t>
            </a:r>
          </a:p>
        </p:txBody>
      </p:sp>
      <p:pic>
        <p:nvPicPr>
          <p:cNvPr id="34820" name="Picture 5" descr="El-Arish wadi looking south, 100-16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775" y="1"/>
            <a:ext cx="9134475" cy="475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 name="Rectangle 1"/>
          <p:cNvSpPr/>
          <p:nvPr/>
        </p:nvSpPr>
        <p:spPr>
          <a:xfrm>
            <a:off x="341194" y="123558"/>
            <a:ext cx="5711588" cy="646331"/>
          </a:xfrm>
          <a:prstGeom prst="rect">
            <a:avLst/>
          </a:prstGeom>
        </p:spPr>
        <p:txBody>
          <a:bodyPr wrap="square">
            <a:spAutoFit/>
          </a:bodyPr>
          <a:lstStyle/>
          <a:p>
            <a:pPr marL="177800" indent="-177800"/>
            <a:r>
              <a:rPr lang="en-US" altLang="en-US" dirty="0"/>
              <a:t>passes along to </a:t>
            </a:r>
            <a:r>
              <a:rPr lang="en-US" altLang="en-US" dirty="0" err="1"/>
              <a:t>Azmon</a:t>
            </a:r>
            <a:r>
              <a:rPr lang="en-US" altLang="en-US" dirty="0"/>
              <a:t>, goes out by the Brook of Egypt, and comes to its end at the sea.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r>
              <a:rPr lang="en-US" altLang="en-US" sz="2400" smtClean="0"/>
              <a:t>Wadi el-Arish looking north</a:t>
            </a:r>
            <a:endParaRPr lang="en-US" altLang="en-US" smtClean="0"/>
          </a:p>
        </p:txBody>
      </p:sp>
      <p:sp>
        <p:nvSpPr>
          <p:cNvPr id="35843" name="Text Box 3"/>
          <p:cNvSpPr txBox="1">
            <a:spLocks noChangeArrowheads="1"/>
          </p:cNvSpPr>
          <p:nvPr/>
        </p:nvSpPr>
        <p:spPr bwMode="auto">
          <a:xfrm>
            <a:off x="685800" y="5069417"/>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Brook or River of Egypt/Wadi el-Arish looking north</a:t>
            </a:r>
          </a:p>
        </p:txBody>
      </p:sp>
      <p:pic>
        <p:nvPicPr>
          <p:cNvPr id="35844" name="Picture 5" descr="El-Arish wadi looking north, 100-1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775" y="1"/>
            <a:ext cx="9134475" cy="475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 name="Rectangle 1"/>
          <p:cNvSpPr/>
          <p:nvPr/>
        </p:nvSpPr>
        <p:spPr>
          <a:xfrm>
            <a:off x="259313" y="109908"/>
            <a:ext cx="5363571" cy="646331"/>
          </a:xfrm>
          <a:prstGeom prst="rect">
            <a:avLst/>
          </a:prstGeom>
        </p:spPr>
        <p:txBody>
          <a:bodyPr wrap="square">
            <a:spAutoFit/>
          </a:bodyPr>
          <a:lstStyle/>
          <a:p>
            <a:pPr marL="177800" indent="-177800"/>
            <a:r>
              <a:rPr lang="en-US" altLang="en-US" dirty="0"/>
              <a:t>passes along to </a:t>
            </a:r>
            <a:r>
              <a:rPr lang="en-US" altLang="en-US" dirty="0" err="1"/>
              <a:t>Azmon</a:t>
            </a:r>
            <a:r>
              <a:rPr lang="en-US" altLang="en-US" dirty="0"/>
              <a:t>, goes out by the Brook of Egypt, and comes to its end at the sea.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1023957" y="160073"/>
            <a:ext cx="2947987" cy="952500"/>
          </a:xfrm>
        </p:spPr>
        <p:txBody>
          <a:bodyPr/>
          <a:lstStyle/>
          <a:p>
            <a:r>
              <a:rPr lang="en-US" altLang="en-US" sz="3200" smtClean="0"/>
              <a:t>Eastern Border – Judah </a:t>
            </a:r>
            <a:br>
              <a:rPr lang="en-US" altLang="en-US" sz="3200" smtClean="0"/>
            </a:br>
            <a:r>
              <a:rPr lang="en-US" altLang="en-US" sz="3200" smtClean="0"/>
              <a:t>Joshua 15:5</a:t>
            </a:r>
          </a:p>
        </p:txBody>
      </p:sp>
      <p:sp>
        <p:nvSpPr>
          <p:cNvPr id="38915" name="Content Placeholder 3"/>
          <p:cNvSpPr>
            <a:spLocks noGrp="1"/>
          </p:cNvSpPr>
          <p:nvPr>
            <p:ph idx="1"/>
          </p:nvPr>
        </p:nvSpPr>
        <p:spPr>
          <a:xfrm>
            <a:off x="169863" y="1333500"/>
            <a:ext cx="3829050" cy="3771636"/>
          </a:xfrm>
        </p:spPr>
        <p:txBody>
          <a:bodyPr/>
          <a:lstStyle/>
          <a:p>
            <a:pPr marL="177800" indent="-177800"/>
            <a:r>
              <a:rPr lang="en-US" altLang="en-US" sz="1600" dirty="0" smtClean="0"/>
              <a:t>And the east boundary is the Salt Sea, to the mouth of the Jordan. And the boundary on the north side runs from the bay of the sea at the mouth of the Jordan. </a:t>
            </a:r>
            <a:br>
              <a:rPr lang="en-US" altLang="en-US" sz="1600" dirty="0" smtClean="0"/>
            </a:br>
            <a:endParaRPr lang="en-US" altLang="en-US" sz="1600" dirty="0" smtClean="0">
              <a:latin typeface="Arial" charset="0"/>
              <a:cs typeface="Arial" charset="0"/>
            </a:endParaRPr>
          </a:p>
        </p:txBody>
      </p:sp>
      <p:sp>
        <p:nvSpPr>
          <p:cNvPr id="2" name="Slide Number Placeholder 1"/>
          <p:cNvSpPr>
            <a:spLocks noGrp="1"/>
          </p:cNvSpPr>
          <p:nvPr>
            <p:ph type="sldNum" sz="quarter" idx="10"/>
          </p:nvPr>
        </p:nvSpPr>
        <p:spPr/>
        <p:txBody>
          <a:bodyPr/>
          <a:lstStyle/>
          <a:p>
            <a:pPr>
              <a:defRPr/>
            </a:pPr>
            <a:fld id="{055B298D-4D55-4418-9E7A-13E197598C98}" type="slidenum">
              <a:rPr lang="en-US" smtClean="0"/>
              <a:pPr>
                <a:defRPr/>
              </a:pPr>
              <a:t>48</a:t>
            </a:fld>
            <a:endParaRPr lang="en-US" dirty="0"/>
          </a:p>
        </p:txBody>
      </p:sp>
      <p:pic>
        <p:nvPicPr>
          <p:cNvPr id="38917" name="Picture 1"/>
          <p:cNvPicPr>
            <a:picLocks noChangeAspect="1" noChangeArrowheads="1"/>
          </p:cNvPicPr>
          <p:nvPr/>
        </p:nvPicPr>
        <p:blipFill>
          <a:blip r:embed="rId2">
            <a:extLst>
              <a:ext uri="{28A0092B-C50C-407E-A947-70E740481C1C}">
                <a14:useLocalDpi xmlns:a14="http://schemas.microsoft.com/office/drawing/2010/main" val="0"/>
              </a:ext>
            </a:extLst>
          </a:blip>
          <a:srcRect l="1801" t="5698" r="3601" b="2849"/>
          <a:stretch>
            <a:fillRect/>
          </a:stretch>
        </p:blipFill>
        <p:spPr bwMode="auto">
          <a:xfrm>
            <a:off x="4271990" y="113771"/>
            <a:ext cx="4803775" cy="489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Freeform 7"/>
          <p:cNvSpPr>
            <a:spLocks/>
          </p:cNvSpPr>
          <p:nvPr/>
        </p:nvSpPr>
        <p:spPr bwMode="auto">
          <a:xfrm>
            <a:off x="8324850" y="531813"/>
            <a:ext cx="438150" cy="2540000"/>
          </a:xfrm>
          <a:custGeom>
            <a:avLst/>
            <a:gdLst>
              <a:gd name="T0" fmla="*/ 138 w 276"/>
              <a:gd name="T1" fmla="*/ 1920 h 1920"/>
              <a:gd name="T2" fmla="*/ 96 w 276"/>
              <a:gd name="T3" fmla="*/ 1782 h 1920"/>
              <a:gd name="T4" fmla="*/ 0 w 276"/>
              <a:gd name="T5" fmla="*/ 1614 h 1920"/>
              <a:gd name="T6" fmla="*/ 12 w 276"/>
              <a:gd name="T7" fmla="*/ 1398 h 1920"/>
              <a:gd name="T8" fmla="*/ 54 w 276"/>
              <a:gd name="T9" fmla="*/ 1206 h 1920"/>
              <a:gd name="T10" fmla="*/ 18 w 276"/>
              <a:gd name="T11" fmla="*/ 1032 h 1920"/>
              <a:gd name="T12" fmla="*/ 18 w 276"/>
              <a:gd name="T13" fmla="*/ 936 h 1920"/>
              <a:gd name="T14" fmla="*/ 36 w 276"/>
              <a:gd name="T15" fmla="*/ 708 h 1920"/>
              <a:gd name="T16" fmla="*/ 48 w 276"/>
              <a:gd name="T17" fmla="*/ 570 h 1920"/>
              <a:gd name="T18" fmla="*/ 48 w 276"/>
              <a:gd name="T19" fmla="*/ 474 h 1920"/>
              <a:gd name="T20" fmla="*/ 90 w 276"/>
              <a:gd name="T21" fmla="*/ 186 h 1920"/>
              <a:gd name="T22" fmla="*/ 276 w 276"/>
              <a:gd name="T23" fmla="*/ 0 h 19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1920"/>
              <a:gd name="T38" fmla="*/ 276 w 276"/>
              <a:gd name="T39" fmla="*/ 1920 h 19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1920">
                <a:moveTo>
                  <a:pt x="138" y="1920"/>
                </a:moveTo>
                <a:lnTo>
                  <a:pt x="96" y="1782"/>
                </a:lnTo>
                <a:lnTo>
                  <a:pt x="0" y="1614"/>
                </a:lnTo>
                <a:lnTo>
                  <a:pt x="12" y="1398"/>
                </a:lnTo>
                <a:lnTo>
                  <a:pt x="54" y="1206"/>
                </a:lnTo>
                <a:lnTo>
                  <a:pt x="18" y="1032"/>
                </a:lnTo>
                <a:lnTo>
                  <a:pt x="18" y="936"/>
                </a:lnTo>
                <a:lnTo>
                  <a:pt x="36" y="708"/>
                </a:lnTo>
                <a:lnTo>
                  <a:pt x="48" y="570"/>
                </a:lnTo>
                <a:lnTo>
                  <a:pt x="48" y="474"/>
                </a:lnTo>
                <a:lnTo>
                  <a:pt x="90" y="186"/>
                </a:lnTo>
                <a:lnTo>
                  <a:pt x="276" y="0"/>
                </a:lnTo>
              </a:path>
            </a:pathLst>
          </a:custGeom>
          <a:noFill/>
          <a:ln w="5715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lstStyle/>
          <a:p>
            <a:r>
              <a:rPr lang="en-US" altLang="en-US" smtClean="0">
                <a:solidFill>
                  <a:schemeClr val="bg1"/>
                </a:solidFill>
              </a:rPr>
              <a:t>Dead Sea northern end aerial from west</a:t>
            </a:r>
          </a:p>
        </p:txBody>
      </p:sp>
      <p:pic>
        <p:nvPicPr>
          <p:cNvPr id="39939" name="Picture 3" descr="Dead Sea northern end aerial from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Dead Sea northern end aerial from west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059" y="109529"/>
            <a:ext cx="5144357" cy="707886"/>
          </a:xfrm>
          <a:noFill/>
        </p:spPr>
        <p:txBody>
          <a:bodyPr wrap="none" rtlCol="0">
            <a:spAutoFit/>
          </a:bodyPr>
          <a:lstStyle/>
          <a:p>
            <a:pPr algn="l"/>
            <a:r>
              <a:rPr lang="en-US" sz="4000" b="1" dirty="0">
                <a:latin typeface="Arial" pitchFamily="34" charset="0"/>
                <a:ea typeface="+mn-ea"/>
                <a:cs typeface="Arial" pitchFamily="34" charset="0"/>
              </a:rPr>
              <a:t>Character of Joshua</a:t>
            </a:r>
          </a:p>
        </p:txBody>
      </p:sp>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32" y="165609"/>
            <a:ext cx="2236787"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967842" y="715024"/>
            <a:ext cx="3599062" cy="584775"/>
          </a:xfrm>
          <a:prstGeom prst="rect">
            <a:avLst/>
          </a:prstGeom>
          <a:noFill/>
        </p:spPr>
        <p:txBody>
          <a:bodyPr wrap="none" rtlCol="0">
            <a:spAutoFit/>
          </a:bodyPr>
          <a:lstStyle/>
          <a:p>
            <a:r>
              <a:rPr lang="en-US" sz="3200" b="1" dirty="0" smtClean="0">
                <a:solidFill>
                  <a:prstClr val="black"/>
                </a:solidFill>
                <a:latin typeface="Arial" pitchFamily="34" charset="0"/>
                <a:cs typeface="Arial" pitchFamily="34" charset="0"/>
              </a:rPr>
              <a:t>Events in His Life</a:t>
            </a:r>
            <a:endParaRPr lang="en-US" sz="3200" b="1" dirty="0">
              <a:solidFill>
                <a:prstClr val="black"/>
              </a:solidFill>
              <a:latin typeface="Arial" pitchFamily="34" charset="0"/>
              <a:cs typeface="Arial" pitchFamily="34" charset="0"/>
            </a:endParaRPr>
          </a:p>
        </p:txBody>
      </p:sp>
      <p:sp>
        <p:nvSpPr>
          <p:cNvPr id="6" name="TextBox 5"/>
          <p:cNvSpPr txBox="1"/>
          <p:nvPr/>
        </p:nvSpPr>
        <p:spPr>
          <a:xfrm>
            <a:off x="2558956" y="1379772"/>
            <a:ext cx="6585045" cy="3785652"/>
          </a:xfrm>
          <a:prstGeom prst="rect">
            <a:avLst/>
          </a:prstGeom>
          <a:noFill/>
        </p:spPr>
        <p:txBody>
          <a:bodyPr wrap="square" rtlCol="0">
            <a:spAutoFit/>
          </a:bodyPr>
          <a:lstStyle/>
          <a:p>
            <a:r>
              <a:rPr lang="en-US" sz="2400" dirty="0" smtClean="0">
                <a:solidFill>
                  <a:prstClr val="black"/>
                </a:solidFill>
                <a:latin typeface="Arial" pitchFamily="34" charset="0"/>
                <a:cs typeface="Arial" pitchFamily="34" charset="0"/>
              </a:rPr>
              <a:t>    0	Born a slave in Egypt, Tribe of Ephraim</a:t>
            </a:r>
          </a:p>
          <a:p>
            <a:r>
              <a:rPr lang="en-US" sz="2400" dirty="0" smtClean="0">
                <a:solidFill>
                  <a:prstClr val="black"/>
                </a:solidFill>
                <a:latin typeface="Arial" pitchFamily="34" charset="0"/>
                <a:cs typeface="Arial" pitchFamily="34" charset="0"/>
              </a:rPr>
              <a:t>  45      Exodus from Egypt (1445)</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a. Leader Battle </a:t>
            </a:r>
            <a:r>
              <a:rPr lang="en-US" sz="2400" dirty="0">
                <a:solidFill>
                  <a:prstClr val="black"/>
                </a:solidFill>
                <a:latin typeface="Arial" pitchFamily="34" charset="0"/>
                <a:cs typeface="Arial" pitchFamily="34" charset="0"/>
              </a:rPr>
              <a:t>with </a:t>
            </a:r>
            <a:r>
              <a:rPr lang="en-US" sz="2400" dirty="0" smtClean="0">
                <a:solidFill>
                  <a:prstClr val="black"/>
                </a:solidFill>
                <a:latin typeface="Arial" pitchFamily="34" charset="0"/>
                <a:cs typeface="Arial" pitchFamily="34" charset="0"/>
              </a:rPr>
              <a:t>Amalek</a:t>
            </a:r>
            <a:r>
              <a:rPr lang="en-US" sz="2400" dirty="0">
                <a:solidFill>
                  <a:prstClr val="black"/>
                </a:solidFill>
                <a:latin typeface="Arial" pitchFamily="34" charset="0"/>
                <a:cs typeface="Arial" pitchFamily="34" charset="0"/>
              </a:rPr>
              <a:t>-</a:t>
            </a:r>
            <a:r>
              <a:rPr lang="en-US" sz="2400" dirty="0" smtClean="0">
                <a:solidFill>
                  <a:prstClr val="black"/>
                </a:solidFill>
                <a:latin typeface="Arial" pitchFamily="34" charset="0"/>
                <a:cs typeface="Arial" pitchFamily="34" charset="0"/>
              </a:rPr>
              <a:t>Ex 17</a:t>
            </a:r>
            <a:endParaRPr lang="en-US" sz="2400" dirty="0">
              <a:solidFill>
                <a:prstClr val="black"/>
              </a:solidFill>
              <a:latin typeface="Arial" pitchFamily="34" charset="0"/>
              <a:cs typeface="Arial" pitchFamily="34" charset="0"/>
            </a:endParaRP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          b.  With Moses/Tablet of Law-Ex 24/32</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c.  Guarded Tent of Meeting</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          d. One of the 12 spies</a:t>
            </a:r>
          </a:p>
          <a:p>
            <a:r>
              <a:rPr lang="en-US" sz="2400" dirty="0" smtClean="0">
                <a:solidFill>
                  <a:prstClr val="black"/>
                </a:solidFill>
                <a:latin typeface="Arial" pitchFamily="34" charset="0"/>
                <a:cs typeface="Arial" pitchFamily="34" charset="0"/>
              </a:rPr>
              <a:t>  47     38 Yrs Wonder in Wilderness (1407 BC)</a:t>
            </a:r>
          </a:p>
          <a:p>
            <a:r>
              <a:rPr lang="en-US" sz="2400" dirty="0" smtClean="0">
                <a:solidFill>
                  <a:prstClr val="black"/>
                </a:solidFill>
                <a:latin typeface="Arial" pitchFamily="34" charset="0"/>
                <a:cs typeface="Arial" pitchFamily="34" charset="0"/>
              </a:rPr>
              <a:t>  85       7 yrs conquering the land     (1400 BC)</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 92  18 years consolidating               (1393 BC)</a:t>
            </a:r>
          </a:p>
          <a:p>
            <a:r>
              <a:rPr lang="en-US" sz="2400" dirty="0" smtClean="0">
                <a:solidFill>
                  <a:prstClr val="black"/>
                </a:solidFill>
                <a:latin typeface="Arial" pitchFamily="34" charset="0"/>
                <a:cs typeface="Arial" pitchFamily="34" charset="0"/>
              </a:rPr>
              <a:t>110 	Death and Burial in the Land  (1375 BC)</a:t>
            </a:r>
            <a:endParaRPr lang="en-US" sz="2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1673872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hidden="1"/>
          <p:cNvSpPr>
            <a:spLocks noGrp="1" noChangeArrowheads="1"/>
          </p:cNvSpPr>
          <p:nvPr>
            <p:ph type="title"/>
          </p:nvPr>
        </p:nvSpPr>
        <p:spPr/>
        <p:txBody>
          <a:bodyPr/>
          <a:lstStyle/>
          <a:p>
            <a:pPr eaLnBrk="1" hangingPunct="1"/>
            <a:endParaRPr lang="en-US" dirty="0" smtClean="0">
              <a:solidFill>
                <a:schemeClr val="bg1"/>
              </a:solidFill>
              <a:ea typeface="ＭＳ Ｐゴシック" pitchFamily="34" charset="-128"/>
            </a:endParaRPr>
          </a:p>
        </p:txBody>
      </p:sp>
      <p:pic>
        <p:nvPicPr>
          <p:cNvPr id="24578" name="Picture 3" descr="Jordan River entering Dead Sea aerial from west"/>
          <p:cNvPicPr preferRelativeResize="0">
            <a:picLocks noChangeAspect="1" noChangeArrowheads="1"/>
          </p:cNvPicPr>
          <p:nvPr>
            <p:custDataLst>
              <p:tags r:id="rId1"/>
            </p:custDataLst>
          </p:nvPr>
        </p:nvPicPr>
        <p:blipFill>
          <a:blip r:embed="rId4"/>
          <a:srcRect/>
          <a:stretch>
            <a:fillRect/>
          </a:stretch>
        </p:blipFill>
        <p:spPr bwMode="auto">
          <a:xfrm>
            <a:off x="0" y="-1324"/>
            <a:ext cx="9144000" cy="5717647"/>
          </a:xfrm>
          <a:prstGeom prst="rect">
            <a:avLst/>
          </a:prstGeom>
          <a:noFill/>
          <a:ln w="9525">
            <a:noFill/>
            <a:miter lim="800000"/>
            <a:headEnd/>
            <a:tailEnd/>
          </a:ln>
        </p:spPr>
      </p:pic>
      <p:sp>
        <p:nvSpPr>
          <p:cNvPr id="20484" name="Text Box 4"/>
          <p:cNvSpPr txBox="1">
            <a:spLocks noChangeArrowheads="1"/>
          </p:cNvSpPr>
          <p:nvPr/>
        </p:nvSpPr>
        <p:spPr bwMode="auto">
          <a:xfrm>
            <a:off x="0" y="5334000"/>
            <a:ext cx="9144000" cy="381000"/>
          </a:xfrm>
          <a:prstGeom prst="rect">
            <a:avLst/>
          </a:prstGeom>
          <a:noFill/>
          <a:ln w="9525">
            <a:noFill/>
            <a:miter lim="800000"/>
            <a:headEnd/>
            <a:tailEnd/>
          </a:ln>
          <a:effectLst/>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Jordan River entering Dead Sea aerial from west</a:t>
            </a:r>
          </a:p>
        </p:txBody>
      </p:sp>
      <p:sp>
        <p:nvSpPr>
          <p:cNvPr id="5" name="Line 9"/>
          <p:cNvSpPr>
            <a:spLocks noChangeShapeType="1"/>
          </p:cNvSpPr>
          <p:nvPr/>
        </p:nvSpPr>
        <p:spPr bwMode="auto">
          <a:xfrm flipH="1">
            <a:off x="6324600" y="2667000"/>
            <a:ext cx="609600"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6" name="Text Box 16"/>
          <p:cNvSpPr txBox="1">
            <a:spLocks noChangeArrowheads="1"/>
          </p:cNvSpPr>
          <p:nvPr/>
        </p:nvSpPr>
        <p:spPr bwMode="auto">
          <a:xfrm>
            <a:off x="6282462" y="2301925"/>
            <a:ext cx="2311530" cy="400110"/>
          </a:xfrm>
          <a:prstGeom prst="rect">
            <a:avLst/>
          </a:prstGeom>
          <a:noFill/>
          <a:ln w="9525">
            <a:noFill/>
            <a:miter lim="800000"/>
            <a:headEnd/>
            <a:tailEnd/>
          </a:ln>
          <a:effectLst/>
        </p:spPr>
        <p:txBody>
          <a:bodyPr wrap="none">
            <a:spAutoFit/>
          </a:bodyPr>
          <a:lstStyle/>
          <a:p>
            <a:pPr algn="ctr">
              <a:defRPr/>
            </a:pPr>
            <a:r>
              <a:rPr lang="en-US" sz="2000" dirty="0" smtClean="0">
                <a:solidFill>
                  <a:srgbClr val="FFFFFF"/>
                </a:solidFill>
                <a:effectLst>
                  <a:glow rad="76200">
                    <a:srgbClr val="000000">
                      <a:alpha val="60000"/>
                    </a:srgbClr>
                  </a:glow>
                </a:effectLst>
                <a:latin typeface="Calibri" pitchFamily="34" charset="0"/>
                <a:cs typeface="Calibri" pitchFamily="34" charset="0"/>
              </a:rPr>
              <a:t>mouth of the Jordan</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Tree>
    <p:extLst>
      <p:ext uri="{BB962C8B-B14F-4D97-AF65-F5344CB8AC3E}">
        <p14:creationId xmlns:p14="http://schemas.microsoft.com/office/powerpoint/2010/main" val="19346774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p:cNvSpPr>
            <a:spLocks noGrp="1" noChangeArrowheads="1"/>
          </p:cNvSpPr>
          <p:nvPr>
            <p:ph type="title"/>
          </p:nvPr>
        </p:nvSpPr>
        <p:spPr/>
        <p:txBody>
          <a:bodyPr/>
          <a:lstStyle/>
          <a:p>
            <a:r>
              <a:rPr lang="en-US" altLang="en-US" smtClean="0">
                <a:solidFill>
                  <a:schemeClr val="bg1"/>
                </a:solidFill>
              </a:rPr>
              <a:t>Jordan River entering Dead Sea aerial from west</a:t>
            </a:r>
          </a:p>
        </p:txBody>
      </p:sp>
      <p:pic>
        <p:nvPicPr>
          <p:cNvPr id="40963" name="Picture 3" descr="Jordan River entering Dead Sea aerial from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Jordan River entering Dead Sea aerial from west</a:t>
            </a:r>
          </a:p>
        </p:txBody>
      </p:sp>
      <p:sp>
        <p:nvSpPr>
          <p:cNvPr id="40965" name="Rectangle 6"/>
          <p:cNvSpPr>
            <a:spLocks noChangeArrowheads="1"/>
          </p:cNvSpPr>
          <p:nvPr/>
        </p:nvSpPr>
        <p:spPr bwMode="auto">
          <a:xfrm>
            <a:off x="4651375" y="3722689"/>
            <a:ext cx="25590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rPr>
              <a:t>And the boundary on the north side runs from the bay of the sea at the mouth of the Jordan. </a:t>
            </a:r>
            <a:br>
              <a:rPr lang="en-US" altLang="en-US">
                <a:solidFill>
                  <a:schemeClr val="bg1"/>
                </a:solidFill>
              </a:rPr>
            </a:br>
            <a:endParaRPr lang="en-US" altLang="en-US">
              <a:solidFill>
                <a:schemeClr val="bg1"/>
              </a:solidFil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p:cNvSpPr>
          <p:nvPr>
            <p:ph type="title" idx="4294967295"/>
          </p:nvPr>
        </p:nvSpPr>
        <p:spPr/>
        <p:txBody>
          <a:bodyPr/>
          <a:lstStyle/>
          <a:p>
            <a:endParaRPr lang="en-US" altLang="en-US" smtClean="0"/>
          </a:p>
        </p:txBody>
      </p:sp>
      <p:pic>
        <p:nvPicPr>
          <p:cNvPr id="44035" name="Picture 3" descr="Wilderness, Dead Sea, Nahal Darga aerial from s"/>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838200" y="5334000"/>
            <a:ext cx="7467600" cy="3810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a:t>Wilderness, Dead Sea, Nahal Darga aerial from south</a:t>
            </a:r>
          </a:p>
        </p:txBody>
      </p:sp>
      <p:sp>
        <p:nvSpPr>
          <p:cNvPr id="44037" name="Line 5"/>
          <p:cNvSpPr>
            <a:spLocks noChangeShapeType="1"/>
          </p:cNvSpPr>
          <p:nvPr/>
        </p:nvSpPr>
        <p:spPr bwMode="auto">
          <a:xfrm flipH="1">
            <a:off x="2057400" y="1841500"/>
            <a:ext cx="152400" cy="1397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8" name="Text Box 6"/>
          <p:cNvSpPr txBox="1">
            <a:spLocks noChangeArrowheads="1"/>
          </p:cNvSpPr>
          <p:nvPr/>
        </p:nvSpPr>
        <p:spPr bwMode="auto">
          <a:xfrm>
            <a:off x="1447801" y="1524001"/>
            <a:ext cx="16257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rPr>
              <a:t>Nahal Darga</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endParaRPr lang="en-US" altLang="en-US" smtClean="0"/>
          </a:p>
        </p:txBody>
      </p:sp>
      <p:pic>
        <p:nvPicPr>
          <p:cNvPr id="46083" name="Picture 3" descr="E:\0Adds 2002\04 Judah\010703 Beersheba flight\Dead Sea area\sr\En Gedi area aerial from south.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2362200" y="5334000"/>
            <a:ext cx="4343400" cy="381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En Gedi area aerial from south</a:t>
            </a:r>
          </a:p>
        </p:txBody>
      </p:sp>
      <p:sp>
        <p:nvSpPr>
          <p:cNvPr id="46085" name="Line 5"/>
          <p:cNvSpPr>
            <a:spLocks noChangeShapeType="1"/>
          </p:cNvSpPr>
          <p:nvPr/>
        </p:nvSpPr>
        <p:spPr bwMode="auto">
          <a:xfrm flipH="1">
            <a:off x="6324600" y="2286000"/>
            <a:ext cx="6096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86" name="Text Box 6"/>
          <p:cNvSpPr txBox="1">
            <a:spLocks noChangeArrowheads="1"/>
          </p:cNvSpPr>
          <p:nvPr/>
        </p:nvSpPr>
        <p:spPr bwMode="auto">
          <a:xfrm>
            <a:off x="6553231" y="1968501"/>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En Gedi</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p:cNvSpPr>
            <a:spLocks noGrp="1"/>
          </p:cNvSpPr>
          <p:nvPr>
            <p:ph type="title" idx="4294967295"/>
          </p:nvPr>
        </p:nvSpPr>
        <p:spPr/>
        <p:txBody>
          <a:bodyPr/>
          <a:lstStyle/>
          <a:p>
            <a:endParaRPr lang="en-US" altLang="en-US" smtClean="0"/>
          </a:p>
        </p:txBody>
      </p:sp>
      <p:pic>
        <p:nvPicPr>
          <p:cNvPr id="47107" name="Picture 3" descr="En Gedi with wilderness aerial from east"/>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a:solidFill>
                  <a:schemeClr val="bg1"/>
                </a:solidFill>
              </a:rPr>
              <a:t>En Gedi with wilderness aerial from east</a:t>
            </a:r>
          </a:p>
        </p:txBody>
      </p:sp>
      <p:sp>
        <p:nvSpPr>
          <p:cNvPr id="47109" name="Line 5"/>
          <p:cNvSpPr>
            <a:spLocks noChangeShapeType="1"/>
          </p:cNvSpPr>
          <p:nvPr/>
        </p:nvSpPr>
        <p:spPr bwMode="auto">
          <a:xfrm>
            <a:off x="1905000" y="762000"/>
            <a:ext cx="1524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0" name="Line 6"/>
          <p:cNvSpPr>
            <a:spLocks noChangeShapeType="1"/>
          </p:cNvSpPr>
          <p:nvPr/>
        </p:nvSpPr>
        <p:spPr bwMode="auto">
          <a:xfrm>
            <a:off x="5105400" y="825500"/>
            <a:ext cx="457200" cy="1143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1" name="Text Box 7"/>
          <p:cNvSpPr txBox="1">
            <a:spLocks noChangeArrowheads="1"/>
          </p:cNvSpPr>
          <p:nvPr/>
        </p:nvSpPr>
        <p:spPr bwMode="auto">
          <a:xfrm>
            <a:off x="1219216" y="444501"/>
            <a:ext cx="151842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Nahal Arugot</a:t>
            </a:r>
          </a:p>
        </p:txBody>
      </p:sp>
      <p:sp>
        <p:nvSpPr>
          <p:cNvPr id="47112" name="Text Box 8"/>
          <p:cNvSpPr txBox="1">
            <a:spLocks noChangeArrowheads="1"/>
          </p:cNvSpPr>
          <p:nvPr/>
        </p:nvSpPr>
        <p:spPr bwMode="auto">
          <a:xfrm>
            <a:off x="4403725" y="538428"/>
            <a:ext cx="144142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Nahal David</a:t>
            </a:r>
          </a:p>
        </p:txBody>
      </p:sp>
      <p:sp>
        <p:nvSpPr>
          <p:cNvPr id="47113" name="Line 9"/>
          <p:cNvSpPr>
            <a:spLocks noChangeShapeType="1"/>
          </p:cNvSpPr>
          <p:nvPr/>
        </p:nvSpPr>
        <p:spPr bwMode="auto">
          <a:xfrm>
            <a:off x="4572000" y="2349500"/>
            <a:ext cx="1066800" cy="190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4" name="Text Box 10"/>
          <p:cNvSpPr txBox="1">
            <a:spLocks noChangeArrowheads="1"/>
          </p:cNvSpPr>
          <p:nvPr/>
        </p:nvSpPr>
        <p:spPr bwMode="auto">
          <a:xfrm>
            <a:off x="3194437" y="1968676"/>
            <a:ext cx="1364476" cy="64633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Chalcolithic</a:t>
            </a:r>
          </a:p>
          <a:p>
            <a:pPr algn="ctr" eaLnBrk="1" hangingPunct="1"/>
            <a:r>
              <a:rPr lang="en-US" altLang="en-US"/>
              <a:t>Temple</a:t>
            </a:r>
          </a:p>
        </p:txBody>
      </p:sp>
      <p:sp>
        <p:nvSpPr>
          <p:cNvPr id="47115" name="Line 11"/>
          <p:cNvSpPr>
            <a:spLocks noChangeShapeType="1"/>
          </p:cNvSpPr>
          <p:nvPr/>
        </p:nvSpPr>
        <p:spPr bwMode="auto">
          <a:xfrm flipV="1">
            <a:off x="5029200" y="2667000"/>
            <a:ext cx="381000" cy="63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6" name="Text Box 12"/>
          <p:cNvSpPr txBox="1">
            <a:spLocks noChangeArrowheads="1"/>
          </p:cNvSpPr>
          <p:nvPr/>
        </p:nvSpPr>
        <p:spPr bwMode="auto">
          <a:xfrm>
            <a:off x="3957863" y="2540167"/>
            <a:ext cx="1069524" cy="64633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Ein Gedi</a:t>
            </a:r>
          </a:p>
          <a:p>
            <a:pPr algn="ctr" eaLnBrk="1" hangingPunct="1"/>
            <a:r>
              <a:rPr lang="en-US" altLang="en-US"/>
              <a:t>Spring</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endParaRPr lang="en-US" altLang="en-US" smtClean="0"/>
          </a:p>
        </p:txBody>
      </p:sp>
      <p:pic>
        <p:nvPicPr>
          <p:cNvPr id="49155" name="Picture 3" descr="E:\0Adds 2002\04 Judah\010703 Beersheba flight\Dead Sea area\sr\Dead Sea Lisan aerial from west4.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2209800" y="5334000"/>
            <a:ext cx="4800600" cy="381000"/>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Dead Sea Lisan aerial from west</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9" descr="Judah-north_Benjamin border-w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450" y="520168"/>
            <a:ext cx="8210550" cy="273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itle 2"/>
          <p:cNvSpPr>
            <a:spLocks noGrp="1"/>
          </p:cNvSpPr>
          <p:nvPr>
            <p:ph type="title"/>
          </p:nvPr>
        </p:nvSpPr>
        <p:spPr>
          <a:xfrm>
            <a:off x="955368" y="-66146"/>
            <a:ext cx="8188657" cy="952500"/>
          </a:xfrm>
          <a:solidFill>
            <a:schemeClr val="bg1"/>
          </a:solidFill>
        </p:spPr>
        <p:txBody>
          <a:bodyPr/>
          <a:lstStyle/>
          <a:p>
            <a:r>
              <a:rPr lang="en-US" altLang="en-US" sz="3200" dirty="0" smtClean="0"/>
              <a:t>Northern Border – Judah Part A</a:t>
            </a:r>
            <a:br>
              <a:rPr lang="en-US" altLang="en-US" sz="3200" dirty="0" smtClean="0"/>
            </a:br>
            <a:r>
              <a:rPr lang="en-US" altLang="en-US" sz="3200" dirty="0" smtClean="0"/>
              <a:t>Joshua 15:5-11</a:t>
            </a:r>
          </a:p>
        </p:txBody>
      </p:sp>
      <p:sp>
        <p:nvSpPr>
          <p:cNvPr id="51203" name="Content Placeholder 3"/>
          <p:cNvSpPr>
            <a:spLocks noGrp="1"/>
          </p:cNvSpPr>
          <p:nvPr>
            <p:ph idx="1"/>
          </p:nvPr>
        </p:nvSpPr>
        <p:spPr>
          <a:xfrm>
            <a:off x="232026" y="3222324"/>
            <a:ext cx="8857397" cy="2318729"/>
          </a:xfrm>
          <a:solidFill>
            <a:schemeClr val="bg1"/>
          </a:solidFill>
        </p:spPr>
        <p:txBody>
          <a:bodyPr/>
          <a:lstStyle/>
          <a:p>
            <a:pPr marL="0" indent="0"/>
            <a:r>
              <a:rPr lang="en-US" altLang="en-US" sz="1600" dirty="0" smtClean="0">
                <a:solidFill>
                  <a:schemeClr val="hlink"/>
                </a:solidFill>
                <a:latin typeface="Arial" charset="0"/>
                <a:cs typeface="Arial" charset="0"/>
              </a:rPr>
              <a:t>And the boundary goes up to Beth-</a:t>
            </a:r>
            <a:r>
              <a:rPr lang="en-US" altLang="en-US" sz="1600" dirty="0" err="1" smtClean="0">
                <a:solidFill>
                  <a:schemeClr val="hlink"/>
                </a:solidFill>
                <a:latin typeface="Arial" charset="0"/>
                <a:cs typeface="Arial" charset="0"/>
              </a:rPr>
              <a:t>hoglah</a:t>
            </a:r>
            <a:r>
              <a:rPr lang="en-US" altLang="en-US" sz="1600" dirty="0" smtClean="0">
                <a:latin typeface="Arial" charset="0"/>
                <a:cs typeface="Arial" charset="0"/>
              </a:rPr>
              <a:t> </a:t>
            </a:r>
          </a:p>
          <a:p>
            <a:pPr marL="0" indent="0"/>
            <a:r>
              <a:rPr lang="en-US" altLang="en-US" sz="1600" dirty="0" smtClean="0">
                <a:solidFill>
                  <a:schemeClr val="hlink"/>
                </a:solidFill>
                <a:latin typeface="Arial" charset="0"/>
                <a:cs typeface="Arial" charset="0"/>
              </a:rPr>
              <a:t>passes along north of Beth-</a:t>
            </a:r>
            <a:r>
              <a:rPr lang="en-US" altLang="en-US" sz="1600" dirty="0" err="1" smtClean="0">
                <a:solidFill>
                  <a:schemeClr val="hlink"/>
                </a:solidFill>
                <a:latin typeface="Arial" charset="0"/>
                <a:cs typeface="Arial" charset="0"/>
              </a:rPr>
              <a:t>arabah</a:t>
            </a:r>
            <a:r>
              <a:rPr lang="en-US" altLang="en-US" sz="1600" dirty="0" smtClean="0">
                <a:solidFill>
                  <a:schemeClr val="hlink"/>
                </a:solidFill>
                <a:latin typeface="Arial" charset="0"/>
                <a:cs typeface="Arial" charset="0"/>
              </a:rPr>
              <a:t>.</a:t>
            </a:r>
          </a:p>
          <a:p>
            <a:pPr marL="0" indent="0"/>
            <a:r>
              <a:rPr lang="en-US" altLang="en-US" sz="1600" dirty="0" smtClean="0">
                <a:latin typeface="Arial" charset="0"/>
                <a:cs typeface="Arial" charset="0"/>
              </a:rPr>
              <a:t>And the boundary goes up to the stone of </a:t>
            </a:r>
            <a:r>
              <a:rPr lang="en-US" altLang="en-US" sz="1600" dirty="0" err="1" smtClean="0">
                <a:latin typeface="Arial" charset="0"/>
                <a:cs typeface="Arial" charset="0"/>
              </a:rPr>
              <a:t>Bohan</a:t>
            </a:r>
            <a:r>
              <a:rPr lang="en-US" altLang="en-US" sz="1600" dirty="0" smtClean="0">
                <a:latin typeface="Arial" charset="0"/>
                <a:cs typeface="Arial" charset="0"/>
              </a:rPr>
              <a:t> the son of Reuben. </a:t>
            </a:r>
          </a:p>
          <a:p>
            <a:pPr marL="0" indent="0"/>
            <a:r>
              <a:rPr lang="en-US" altLang="en-US" sz="1600" dirty="0" smtClean="0">
                <a:latin typeface="Arial" charset="0"/>
                <a:cs typeface="Arial" charset="0"/>
              </a:rPr>
              <a:t>And the boundary goes up to </a:t>
            </a:r>
            <a:r>
              <a:rPr lang="en-US" altLang="en-US" sz="1600" dirty="0" err="1" smtClean="0">
                <a:latin typeface="Arial" charset="0"/>
                <a:cs typeface="Arial" charset="0"/>
              </a:rPr>
              <a:t>Debir</a:t>
            </a:r>
            <a:r>
              <a:rPr lang="en-US" altLang="en-US" sz="1600" dirty="0" smtClean="0">
                <a:latin typeface="Arial" charset="0"/>
                <a:cs typeface="Arial" charset="0"/>
              </a:rPr>
              <a:t> from the Valley of </a:t>
            </a:r>
            <a:r>
              <a:rPr lang="en-US" altLang="en-US" sz="1600" dirty="0" err="1" smtClean="0">
                <a:latin typeface="Arial" charset="0"/>
                <a:cs typeface="Arial" charset="0"/>
              </a:rPr>
              <a:t>Achor</a:t>
            </a:r>
            <a:r>
              <a:rPr lang="en-US" altLang="en-US" sz="1600" dirty="0" smtClean="0">
                <a:latin typeface="Arial" charset="0"/>
                <a:cs typeface="Arial" charset="0"/>
              </a:rPr>
              <a:t>, </a:t>
            </a:r>
          </a:p>
          <a:p>
            <a:pPr marL="0" indent="0"/>
            <a:r>
              <a:rPr lang="en-US" altLang="en-US" sz="1600" dirty="0" smtClean="0">
                <a:latin typeface="Arial" charset="0"/>
                <a:cs typeface="Arial" charset="0"/>
              </a:rPr>
              <a:t>and so northward, turning toward Gilgal, which is opposite the ascent of </a:t>
            </a:r>
            <a:r>
              <a:rPr lang="en-US" altLang="en-US" sz="1600" dirty="0" err="1" smtClean="0">
                <a:latin typeface="Arial" charset="0"/>
                <a:cs typeface="Arial" charset="0"/>
              </a:rPr>
              <a:t>Adummim</a:t>
            </a:r>
            <a:r>
              <a:rPr lang="en-US" altLang="en-US" sz="1600" dirty="0" smtClean="0">
                <a:latin typeface="Arial" charset="0"/>
                <a:cs typeface="Arial" charset="0"/>
              </a:rPr>
              <a:t>, which is on the south side of the valley. </a:t>
            </a:r>
          </a:p>
          <a:p>
            <a:pPr marL="0" indent="0"/>
            <a:r>
              <a:rPr lang="en-US" altLang="en-US" sz="1600" dirty="0" smtClean="0">
                <a:latin typeface="Arial" charset="0"/>
                <a:cs typeface="Arial" charset="0"/>
              </a:rPr>
              <a:t>And the boundary passes along to the waters of </a:t>
            </a:r>
            <a:r>
              <a:rPr lang="en-US" altLang="en-US" sz="1600" dirty="0" err="1" smtClean="0">
                <a:latin typeface="Arial" charset="0"/>
                <a:cs typeface="Arial" charset="0"/>
              </a:rPr>
              <a:t>En-shemesh</a:t>
            </a:r>
            <a:r>
              <a:rPr lang="en-US" altLang="en-US" sz="1600" dirty="0" smtClean="0">
                <a:latin typeface="Arial" charset="0"/>
                <a:cs typeface="Arial" charset="0"/>
              </a:rPr>
              <a:t> </a:t>
            </a:r>
            <a:r>
              <a:rPr lang="en-US" altLang="en-US" sz="1600" dirty="0" smtClean="0">
                <a:latin typeface="Arial" charset="0"/>
                <a:cs typeface="Arial" charset="0"/>
              </a:rPr>
              <a:t>and </a:t>
            </a:r>
            <a:r>
              <a:rPr lang="en-US" altLang="en-US" sz="1600" dirty="0" smtClean="0">
                <a:latin typeface="Arial" charset="0"/>
                <a:cs typeface="Arial" charset="0"/>
              </a:rPr>
              <a:t>ends at </a:t>
            </a:r>
            <a:r>
              <a:rPr lang="en-US" altLang="en-US" sz="1600" dirty="0" err="1" smtClean="0">
                <a:latin typeface="Arial" charset="0"/>
                <a:cs typeface="Arial" charset="0"/>
              </a:rPr>
              <a:t>En-rogel</a:t>
            </a:r>
            <a:r>
              <a:rPr lang="en-US" altLang="en-US" sz="1600" dirty="0" smtClean="0">
                <a:latin typeface="Arial" charset="0"/>
                <a:cs typeface="Arial" charset="0"/>
              </a:rPr>
              <a:t>. </a:t>
            </a:r>
            <a:br>
              <a:rPr lang="en-US" altLang="en-US" sz="1600" dirty="0" smtClean="0">
                <a:latin typeface="Arial" charset="0"/>
                <a:cs typeface="Arial" charset="0"/>
              </a:rPr>
            </a:br>
            <a:endParaRPr lang="en-US" altLang="en-US" sz="1600" dirty="0" smtClean="0">
              <a:latin typeface="Arial" charset="0"/>
              <a:cs typeface="Arial" charset="0"/>
            </a:endParaRPr>
          </a:p>
        </p:txBody>
      </p:sp>
      <p:sp>
        <p:nvSpPr>
          <p:cNvPr id="2" name="Slide Number Placeholder 1"/>
          <p:cNvSpPr>
            <a:spLocks noGrp="1"/>
          </p:cNvSpPr>
          <p:nvPr>
            <p:ph type="sldNum" sz="quarter" idx="10"/>
          </p:nvPr>
        </p:nvSpPr>
        <p:spPr/>
        <p:txBody>
          <a:bodyPr/>
          <a:lstStyle/>
          <a:p>
            <a:pPr>
              <a:defRPr/>
            </a:pPr>
            <a:fld id="{3CC09951-E268-4729-AAE6-04EFBCCFA389}" type="slidenum">
              <a:rPr lang="en-US" smtClean="0"/>
              <a:pPr>
                <a:defRPr/>
              </a:p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hidden="1"/>
          <p:cNvSpPr>
            <a:spLocks noGrp="1" noChangeArrowheads="1"/>
          </p:cNvSpPr>
          <p:nvPr>
            <p:ph type="title"/>
          </p:nvPr>
        </p:nvSpPr>
        <p:spPr/>
        <p:txBody>
          <a:bodyPr/>
          <a:lstStyle/>
          <a:p>
            <a:r>
              <a:rPr lang="en-US" altLang="en-US" sz="2400" smtClean="0">
                <a:solidFill>
                  <a:schemeClr val="bg1"/>
                </a:solidFill>
              </a:rPr>
              <a:t>Jordan River aerial from west</a:t>
            </a:r>
            <a:endParaRPr lang="en-US" altLang="en-US" smtClean="0"/>
          </a:p>
        </p:txBody>
      </p:sp>
      <p:pic>
        <p:nvPicPr>
          <p:cNvPr id="52227" name="Picture 1027" descr="Jordan River aerial from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824"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1028"/>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Jordan River aerial from west</a:t>
            </a:r>
          </a:p>
        </p:txBody>
      </p:sp>
      <p:sp>
        <p:nvSpPr>
          <p:cNvPr id="2" name="Rectangle 1"/>
          <p:cNvSpPr/>
          <p:nvPr/>
        </p:nvSpPr>
        <p:spPr>
          <a:xfrm>
            <a:off x="327546" y="221039"/>
            <a:ext cx="8475260" cy="369332"/>
          </a:xfrm>
          <a:prstGeom prst="rect">
            <a:avLst/>
          </a:prstGeom>
        </p:spPr>
        <p:txBody>
          <a:bodyPr wrap="square">
            <a:spAutoFit/>
          </a:bodyPr>
          <a:lstStyle/>
          <a:p>
            <a:pPr marL="0" indent="0"/>
            <a:r>
              <a:rPr lang="en-US" altLang="en-US" dirty="0"/>
              <a:t>And the boundary goes up to </a:t>
            </a:r>
            <a:r>
              <a:rPr lang="en-US" altLang="en-US" dirty="0" smtClean="0"/>
              <a:t>Beth-</a:t>
            </a:r>
            <a:r>
              <a:rPr lang="en-US" altLang="en-US" dirty="0" err="1" smtClean="0"/>
              <a:t>hoglah</a:t>
            </a:r>
            <a:r>
              <a:rPr lang="en-US" altLang="en-US" dirty="0" smtClean="0"/>
              <a:t> passes </a:t>
            </a:r>
            <a:r>
              <a:rPr lang="en-US" altLang="en-US" dirty="0"/>
              <a:t>along north of Beth-</a:t>
            </a:r>
            <a:r>
              <a:rPr lang="en-US" altLang="en-US" dirty="0" err="1"/>
              <a:t>arabah</a:t>
            </a:r>
            <a:r>
              <a:rPr lang="en-US" altLang="en-US" dirty="0"/>
              <a:t>.</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hidden="1"/>
          <p:cNvSpPr>
            <a:spLocks noGrp="1" noChangeArrowheads="1"/>
          </p:cNvSpPr>
          <p:nvPr>
            <p:ph type="title"/>
          </p:nvPr>
        </p:nvSpPr>
        <p:spPr/>
        <p:txBody>
          <a:bodyPr/>
          <a:lstStyle/>
          <a:p>
            <a:r>
              <a:rPr lang="en-US" altLang="en-US" sz="2400" smtClean="0">
                <a:solidFill>
                  <a:schemeClr val="bg1"/>
                </a:solidFill>
              </a:rPr>
              <a:t>Jericho aerial from west</a:t>
            </a:r>
            <a:endParaRPr lang="en-US" altLang="en-US" smtClean="0"/>
          </a:p>
        </p:txBody>
      </p:sp>
      <p:pic>
        <p:nvPicPr>
          <p:cNvPr id="54275" name="Picture 3" descr="Jericho aerial from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0" y="5334000"/>
            <a:ext cx="9144000" cy="381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b="1">
                <a:solidFill>
                  <a:schemeClr val="bg1"/>
                </a:solidFill>
              </a:rPr>
              <a:t>Jericho aerial from west</a:t>
            </a:r>
          </a:p>
        </p:txBody>
      </p:sp>
      <p:sp>
        <p:nvSpPr>
          <p:cNvPr id="54277" name="Line 5"/>
          <p:cNvSpPr>
            <a:spLocks noChangeShapeType="1"/>
          </p:cNvSpPr>
          <p:nvPr/>
        </p:nvSpPr>
        <p:spPr bwMode="auto">
          <a:xfrm>
            <a:off x="1676400" y="2222500"/>
            <a:ext cx="762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8" name="Line 6"/>
          <p:cNvSpPr>
            <a:spLocks noChangeShapeType="1"/>
          </p:cNvSpPr>
          <p:nvPr/>
        </p:nvSpPr>
        <p:spPr bwMode="auto">
          <a:xfrm>
            <a:off x="5791200" y="3048000"/>
            <a:ext cx="609600" cy="698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9" name="Line 7"/>
          <p:cNvSpPr>
            <a:spLocks noChangeShapeType="1"/>
          </p:cNvSpPr>
          <p:nvPr/>
        </p:nvSpPr>
        <p:spPr bwMode="auto">
          <a:xfrm>
            <a:off x="8229600" y="3429000"/>
            <a:ext cx="0" cy="10160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0" name="Line 8"/>
          <p:cNvSpPr>
            <a:spLocks noChangeShapeType="1"/>
          </p:cNvSpPr>
          <p:nvPr/>
        </p:nvSpPr>
        <p:spPr bwMode="auto">
          <a:xfrm>
            <a:off x="6858000" y="4826000"/>
            <a:ext cx="1295400" cy="1905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1" name="Line 9"/>
          <p:cNvSpPr>
            <a:spLocks noChangeShapeType="1"/>
          </p:cNvSpPr>
          <p:nvPr/>
        </p:nvSpPr>
        <p:spPr bwMode="auto">
          <a:xfrm>
            <a:off x="4191000" y="508000"/>
            <a:ext cx="762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2" name="Text Box 10"/>
          <p:cNvSpPr txBox="1">
            <a:spLocks noChangeArrowheads="1"/>
          </p:cNvSpPr>
          <p:nvPr/>
        </p:nvSpPr>
        <p:spPr bwMode="auto">
          <a:xfrm>
            <a:off x="3489325" y="304271"/>
            <a:ext cx="134684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schemeClr val="bg1"/>
                </a:solidFill>
              </a:rPr>
              <a:t>Jordan River</a:t>
            </a:r>
          </a:p>
        </p:txBody>
      </p:sp>
      <p:sp>
        <p:nvSpPr>
          <p:cNvPr id="54283" name="Text Box 11"/>
          <p:cNvSpPr txBox="1">
            <a:spLocks noChangeArrowheads="1"/>
          </p:cNvSpPr>
          <p:nvPr/>
        </p:nvSpPr>
        <p:spPr bwMode="auto">
          <a:xfrm>
            <a:off x="7310439" y="3048003"/>
            <a:ext cx="1838837"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schemeClr val="bg1"/>
                </a:solidFill>
              </a:rPr>
              <a:t>Ascent of Adumim</a:t>
            </a:r>
          </a:p>
          <a:p>
            <a:pPr eaLnBrk="1" hangingPunct="1"/>
            <a:r>
              <a:rPr lang="en-US" altLang="en-US" sz="1600">
                <a:solidFill>
                  <a:schemeClr val="bg1"/>
                </a:solidFill>
              </a:rPr>
              <a:t>To Jerusalem</a:t>
            </a:r>
          </a:p>
        </p:txBody>
      </p:sp>
      <p:sp>
        <p:nvSpPr>
          <p:cNvPr id="54284" name="Text Box 12"/>
          <p:cNvSpPr txBox="1">
            <a:spLocks noChangeArrowheads="1"/>
          </p:cNvSpPr>
          <p:nvPr/>
        </p:nvSpPr>
        <p:spPr bwMode="auto">
          <a:xfrm>
            <a:off x="5927726" y="4558771"/>
            <a:ext cx="1008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Wadi Qilt</a:t>
            </a:r>
          </a:p>
        </p:txBody>
      </p:sp>
      <p:sp>
        <p:nvSpPr>
          <p:cNvPr id="54285" name="Text Box 13"/>
          <p:cNvSpPr txBox="1">
            <a:spLocks noChangeArrowheads="1"/>
          </p:cNvSpPr>
          <p:nvPr/>
        </p:nvSpPr>
        <p:spPr bwMode="auto">
          <a:xfrm>
            <a:off x="974725" y="1955271"/>
            <a:ext cx="120866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Tell Jericho</a:t>
            </a:r>
          </a:p>
        </p:txBody>
      </p:sp>
      <p:sp>
        <p:nvSpPr>
          <p:cNvPr id="54286" name="Text Box 13"/>
          <p:cNvSpPr txBox="1">
            <a:spLocks noChangeArrowheads="1"/>
          </p:cNvSpPr>
          <p:nvPr/>
        </p:nvSpPr>
        <p:spPr bwMode="auto">
          <a:xfrm>
            <a:off x="4973654" y="949854"/>
            <a:ext cx="103746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Benjamin</a:t>
            </a:r>
          </a:p>
        </p:txBody>
      </p:sp>
      <p:sp>
        <p:nvSpPr>
          <p:cNvPr id="54287" name="Text Box 13"/>
          <p:cNvSpPr txBox="1">
            <a:spLocks noChangeArrowheads="1"/>
          </p:cNvSpPr>
          <p:nvPr/>
        </p:nvSpPr>
        <p:spPr bwMode="auto">
          <a:xfrm>
            <a:off x="6516695" y="956470"/>
            <a:ext cx="74251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Judah</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hidden="1"/>
          <p:cNvSpPr>
            <a:spLocks noGrp="1" noChangeArrowheads="1"/>
          </p:cNvSpPr>
          <p:nvPr>
            <p:ph type="title"/>
          </p:nvPr>
        </p:nvSpPr>
        <p:spPr/>
        <p:txBody>
          <a:bodyPr/>
          <a:lstStyle/>
          <a:p>
            <a:endParaRPr lang="en-US" smtClean="0"/>
          </a:p>
        </p:txBody>
      </p:sp>
      <p:pic>
        <p:nvPicPr>
          <p:cNvPr id="75778" name="Picture 3" descr="Wadi Qilt near Ein Parat"/>
          <p:cNvPicPr preferRelativeResize="0">
            <a:picLocks noChangeAspect="1" noChangeArrowheads="1"/>
          </p:cNvPicPr>
          <p:nvPr>
            <p:custDataLst>
              <p:tags r:id="rId1"/>
            </p:custDataLst>
          </p:nvPr>
        </p:nvPicPr>
        <p:blipFill>
          <a:blip r:embed="rId4"/>
          <a:srcRect/>
          <a:stretch>
            <a:fillRect/>
          </a:stretch>
        </p:blipFill>
        <p:spPr bwMode="auto">
          <a:xfrm>
            <a:off x="-23813" y="-14553"/>
            <a:ext cx="9190038" cy="5744105"/>
          </a:xfrm>
          <a:prstGeom prst="rect">
            <a:avLst/>
          </a:prstGeom>
          <a:noFill/>
          <a:ln w="9525">
            <a:noFill/>
            <a:miter lim="800000"/>
            <a:headEnd/>
            <a:tailEnd/>
          </a:ln>
        </p:spPr>
      </p:pic>
      <p:sp>
        <p:nvSpPr>
          <p:cNvPr id="136196" name="Text Box 4"/>
          <p:cNvSpPr txBox="1">
            <a:spLocks noChangeArrowheads="1"/>
          </p:cNvSpPr>
          <p:nvPr/>
        </p:nvSpPr>
        <p:spPr bwMode="auto">
          <a:xfrm>
            <a:off x="-23813" y="5347229"/>
            <a:ext cx="9191626" cy="381000"/>
          </a:xfrm>
          <a:prstGeom prst="rect">
            <a:avLst/>
          </a:prstGeom>
          <a:noFill/>
          <a:ln w="9525">
            <a:noFill/>
            <a:miter lim="800000"/>
            <a:headEnd/>
            <a:tailEnd/>
          </a:ln>
        </p:spPr>
        <p:txBody>
          <a:bodyPr/>
          <a:lstStyle/>
          <a:p>
            <a:pPr algn="ctr">
              <a:defRPr/>
            </a:pPr>
            <a:r>
              <a:rPr lang="en-US" sz="2200" dirty="0">
                <a:solidFill>
                  <a:prstClr val="white"/>
                </a:solidFill>
                <a:effectLst>
                  <a:glow rad="76200">
                    <a:prstClr val="black">
                      <a:alpha val="60000"/>
                    </a:prstClr>
                  </a:glow>
                </a:effectLst>
                <a:latin typeface="Calibri" pitchFamily="34" charset="0"/>
                <a:cs typeface="Calibri" pitchFamily="34" charset="0"/>
              </a:rPr>
              <a:t>Wadi Qilt near </a:t>
            </a:r>
            <a:r>
              <a:rPr lang="en-US" sz="2200" dirty="0" err="1">
                <a:solidFill>
                  <a:prstClr val="white"/>
                </a:solidFill>
                <a:effectLst>
                  <a:glow rad="76200">
                    <a:prstClr val="black">
                      <a:alpha val="60000"/>
                    </a:prstClr>
                  </a:glow>
                </a:effectLst>
                <a:latin typeface="Calibri" pitchFamily="34" charset="0"/>
                <a:cs typeface="Calibri" pitchFamily="34" charset="0"/>
              </a:rPr>
              <a:t>Ein</a:t>
            </a:r>
            <a:r>
              <a:rPr lang="en-US" sz="2200" dirty="0">
                <a:solidFill>
                  <a:prstClr val="white"/>
                </a:solidFill>
                <a:effectLst>
                  <a:glow rad="76200">
                    <a:prstClr val="black">
                      <a:alpha val="60000"/>
                    </a:prstClr>
                  </a:glow>
                </a:effectLst>
                <a:latin typeface="Calibri" pitchFamily="34" charset="0"/>
                <a:cs typeface="Calibri" pitchFamily="34" charset="0"/>
              </a:rPr>
              <a:t> </a:t>
            </a:r>
            <a:r>
              <a:rPr lang="en-US" sz="2200" dirty="0" err="1">
                <a:solidFill>
                  <a:prstClr val="white"/>
                </a:solidFill>
                <a:effectLst>
                  <a:glow rad="76200">
                    <a:prstClr val="black">
                      <a:alpha val="60000"/>
                    </a:prstClr>
                  </a:glow>
                </a:effectLst>
                <a:latin typeface="Calibri" pitchFamily="34" charset="0"/>
                <a:cs typeface="Calibri" pitchFamily="34" charset="0"/>
              </a:rPr>
              <a:t>Perat</a:t>
            </a:r>
            <a:endParaRPr lang="en-US" sz="2200" dirty="0">
              <a:solidFill>
                <a:prstClr val="white"/>
              </a:solidFill>
              <a:effectLst>
                <a:glow rad="76200">
                  <a:prstClr val="black">
                    <a:alpha val="60000"/>
                  </a:prstClr>
                </a:glow>
              </a:effectLst>
              <a:latin typeface="Calibri" pitchFamily="34" charset="0"/>
              <a:cs typeface="Calibri" pitchFamily="34" charset="0"/>
            </a:endParaRPr>
          </a:p>
        </p:txBody>
      </p:sp>
    </p:spTree>
    <p:extLst>
      <p:ext uri="{BB962C8B-B14F-4D97-AF65-F5344CB8AC3E}">
        <p14:creationId xmlns:p14="http://schemas.microsoft.com/office/powerpoint/2010/main" val="1864043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758" y="0"/>
            <a:ext cx="5144357" cy="707886"/>
          </a:xfrm>
          <a:noFill/>
        </p:spPr>
        <p:txBody>
          <a:bodyPr wrap="none" rtlCol="0">
            <a:spAutoFit/>
          </a:bodyPr>
          <a:lstStyle/>
          <a:p>
            <a:pPr algn="l"/>
            <a:r>
              <a:rPr lang="en-US" sz="4000" b="1" dirty="0">
                <a:latin typeface="Arial" pitchFamily="34" charset="0"/>
                <a:ea typeface="+mn-ea"/>
                <a:cs typeface="Arial" pitchFamily="34" charset="0"/>
              </a:rPr>
              <a:t>Character of Joshua</a:t>
            </a:r>
          </a:p>
        </p:txBody>
      </p:sp>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37" y="504749"/>
            <a:ext cx="2086331" cy="470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799592" y="612609"/>
            <a:ext cx="5647700" cy="584775"/>
          </a:xfrm>
          <a:prstGeom prst="rect">
            <a:avLst/>
          </a:prstGeom>
          <a:noFill/>
        </p:spPr>
        <p:txBody>
          <a:bodyPr wrap="none" rtlCol="0">
            <a:spAutoFit/>
          </a:bodyPr>
          <a:lstStyle/>
          <a:p>
            <a:r>
              <a:rPr lang="en-US" sz="3200" b="1" dirty="0" smtClean="0">
                <a:solidFill>
                  <a:prstClr val="black"/>
                </a:solidFill>
                <a:latin typeface="Arial" pitchFamily="34" charset="0"/>
                <a:cs typeface="Arial" pitchFamily="34" charset="0"/>
              </a:rPr>
              <a:t>Events in His Life-estimated</a:t>
            </a:r>
            <a:endParaRPr lang="en-US" sz="3200" b="1" dirty="0">
              <a:solidFill>
                <a:prstClr val="black"/>
              </a:solidFill>
              <a:latin typeface="Arial" pitchFamily="34" charset="0"/>
              <a:cs typeface="Arial" pitchFamily="34" charset="0"/>
            </a:endParaRPr>
          </a:p>
        </p:txBody>
      </p:sp>
      <p:sp>
        <p:nvSpPr>
          <p:cNvPr id="6" name="TextBox 5"/>
          <p:cNvSpPr txBox="1"/>
          <p:nvPr/>
        </p:nvSpPr>
        <p:spPr>
          <a:xfrm>
            <a:off x="2158579" y="1180441"/>
            <a:ext cx="6985427" cy="4154984"/>
          </a:xfrm>
          <a:prstGeom prst="rect">
            <a:avLst/>
          </a:prstGeom>
          <a:noFill/>
        </p:spPr>
        <p:txBody>
          <a:bodyPr wrap="square" rtlCol="0">
            <a:spAutoFit/>
          </a:bodyPr>
          <a:lstStyle/>
          <a:p>
            <a:r>
              <a:rPr lang="en-US" sz="2400" dirty="0" smtClean="0">
                <a:solidFill>
                  <a:prstClr val="black"/>
                </a:solidFill>
                <a:latin typeface="Arial" pitchFamily="34" charset="0"/>
                <a:cs typeface="Arial" pitchFamily="34" charset="0"/>
              </a:rPr>
              <a:t>    0	Born a slave in Egypt, Tribe of Ephraim</a:t>
            </a:r>
          </a:p>
          <a:p>
            <a:r>
              <a:rPr lang="en-US" sz="2400" dirty="0" smtClean="0">
                <a:solidFill>
                  <a:prstClr val="black"/>
                </a:solidFill>
                <a:latin typeface="Arial" pitchFamily="34" charset="0"/>
                <a:cs typeface="Arial" pitchFamily="34" charset="0"/>
              </a:rPr>
              <a:t>5/10?</a:t>
            </a:r>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Youth Serving Moses before he flees Egypt</a:t>
            </a:r>
          </a:p>
          <a:p>
            <a:r>
              <a:rPr lang="en-US" sz="2400" dirty="0" smtClean="0">
                <a:solidFill>
                  <a:prstClr val="black"/>
                </a:solidFill>
                <a:latin typeface="Arial" pitchFamily="34" charset="0"/>
                <a:cs typeface="Arial" pitchFamily="34" charset="0"/>
              </a:rPr>
              <a:t>45-50  Exodus from Egypt (1445)</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a. Leader Battle </a:t>
            </a:r>
            <a:r>
              <a:rPr lang="en-US" sz="2400" dirty="0">
                <a:solidFill>
                  <a:prstClr val="black"/>
                </a:solidFill>
                <a:latin typeface="Arial" pitchFamily="34" charset="0"/>
                <a:cs typeface="Arial" pitchFamily="34" charset="0"/>
              </a:rPr>
              <a:t>with </a:t>
            </a:r>
            <a:r>
              <a:rPr lang="en-US" sz="2400" dirty="0" smtClean="0">
                <a:solidFill>
                  <a:prstClr val="black"/>
                </a:solidFill>
                <a:latin typeface="Arial" pitchFamily="34" charset="0"/>
                <a:cs typeface="Arial" pitchFamily="34" charset="0"/>
              </a:rPr>
              <a:t>Amalek</a:t>
            </a:r>
            <a:r>
              <a:rPr lang="en-US" sz="2400" dirty="0">
                <a:solidFill>
                  <a:prstClr val="black"/>
                </a:solidFill>
                <a:latin typeface="Arial" pitchFamily="34" charset="0"/>
                <a:cs typeface="Arial" pitchFamily="34" charset="0"/>
              </a:rPr>
              <a:t>-</a:t>
            </a:r>
            <a:r>
              <a:rPr lang="en-US" sz="2400" dirty="0" smtClean="0">
                <a:solidFill>
                  <a:prstClr val="black"/>
                </a:solidFill>
                <a:latin typeface="Arial" pitchFamily="34" charset="0"/>
                <a:cs typeface="Arial" pitchFamily="34" charset="0"/>
              </a:rPr>
              <a:t>Ex 17</a:t>
            </a:r>
            <a:endParaRPr lang="en-US" sz="2400" dirty="0">
              <a:solidFill>
                <a:prstClr val="black"/>
              </a:solidFill>
              <a:latin typeface="Arial" pitchFamily="34" charset="0"/>
              <a:cs typeface="Arial" pitchFamily="34" charset="0"/>
            </a:endParaRP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          b.  With Moses/Tablet of Law-Ex 24/32</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c.  Guarded Tent of Meeting-Ex 33:11</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          d. One of the 12 spies</a:t>
            </a:r>
          </a:p>
          <a:p>
            <a:r>
              <a:rPr lang="en-US" sz="2400" dirty="0" smtClean="0">
                <a:solidFill>
                  <a:prstClr val="black"/>
                </a:solidFill>
                <a:latin typeface="Arial" pitchFamily="34" charset="0"/>
                <a:cs typeface="Arial" pitchFamily="34" charset="0"/>
              </a:rPr>
              <a:t> 83-88  38 Yrs Wonder in Wilderness (1407 BC)</a:t>
            </a:r>
          </a:p>
          <a:p>
            <a:r>
              <a:rPr lang="en-US" sz="2400" dirty="0" smtClean="0">
                <a:solidFill>
                  <a:prstClr val="black"/>
                </a:solidFill>
                <a:latin typeface="Arial" pitchFamily="34" charset="0"/>
                <a:cs typeface="Arial" pitchFamily="34" charset="0"/>
              </a:rPr>
              <a:t> 90-95  7 yrs conquering the land     (1400 BC)</a:t>
            </a:r>
          </a:p>
          <a:p>
            <a:r>
              <a:rPr lang="en-US" sz="2400" dirty="0" smtClean="0">
                <a:solidFill>
                  <a:prstClr val="black"/>
                </a:solidFill>
                <a:latin typeface="Arial" pitchFamily="34" charset="0"/>
                <a:cs typeface="Arial" pitchFamily="34" charset="0"/>
              </a:rPr>
              <a:t>           20-25 years consolidating       </a:t>
            </a:r>
          </a:p>
          <a:p>
            <a:r>
              <a:rPr lang="en-US" sz="2400" dirty="0" smtClean="0">
                <a:solidFill>
                  <a:prstClr val="black"/>
                </a:solidFill>
                <a:latin typeface="Arial" pitchFamily="34" charset="0"/>
                <a:cs typeface="Arial" pitchFamily="34" charset="0"/>
              </a:rPr>
              <a:t>110 	Death and Burial in the Land  (~1375 BC)</a:t>
            </a:r>
            <a:endParaRPr lang="en-US" sz="2400" dirty="0">
              <a:solidFill>
                <a:prstClr val="black"/>
              </a:solidFill>
              <a:latin typeface="Arial" pitchFamily="34" charset="0"/>
              <a:cs typeface="Arial" pitchFamily="34" charset="0"/>
            </a:endParaRPr>
          </a:p>
        </p:txBody>
      </p:sp>
      <p:cxnSp>
        <p:nvCxnSpPr>
          <p:cNvPr id="5" name="Straight Connector 4"/>
          <p:cNvCxnSpPr/>
          <p:nvPr/>
        </p:nvCxnSpPr>
        <p:spPr>
          <a:xfrm flipH="1" flipV="1">
            <a:off x="1748333" y="775412"/>
            <a:ext cx="465930" cy="1331367"/>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98155" y="189067"/>
            <a:ext cx="1402948" cy="646331"/>
          </a:xfrm>
          <a:prstGeom prst="rect">
            <a:avLst/>
          </a:prstGeom>
          <a:noFill/>
        </p:spPr>
        <p:txBody>
          <a:bodyPr wrap="none" rtlCol="0">
            <a:spAutoFit/>
          </a:bodyPr>
          <a:lstStyle/>
          <a:p>
            <a:r>
              <a:rPr lang="en-US" dirty="0" smtClean="0">
                <a:solidFill>
                  <a:prstClr val="black"/>
                </a:solidFill>
                <a:latin typeface="Arial" pitchFamily="34" charset="0"/>
                <a:cs typeface="Arial" pitchFamily="34" charset="0"/>
              </a:rPr>
              <a:t>Similar </a:t>
            </a:r>
            <a:r>
              <a:rPr lang="en-US" dirty="0" smtClean="0">
                <a:solidFill>
                  <a:prstClr val="black"/>
                </a:solidFill>
                <a:latin typeface="Arial" pitchFamily="34" charset="0"/>
                <a:cs typeface="Arial" pitchFamily="34" charset="0"/>
              </a:rPr>
              <a:t>age </a:t>
            </a:r>
          </a:p>
          <a:p>
            <a:r>
              <a:rPr lang="en-US" dirty="0" smtClean="0">
                <a:solidFill>
                  <a:prstClr val="black"/>
                </a:solidFill>
                <a:latin typeface="Arial" pitchFamily="34" charset="0"/>
                <a:cs typeface="Arial" pitchFamily="34" charset="0"/>
              </a:rPr>
              <a:t>as Caleb?</a:t>
            </a:r>
            <a:endParaRPr lang="en-US" dirty="0">
              <a:solidFill>
                <a:prstClr val="black"/>
              </a:solidFill>
              <a:latin typeface="Arial" pitchFamily="34" charset="0"/>
              <a:cs typeface="Arial" pitchFamily="34" charset="0"/>
            </a:endParaRPr>
          </a:p>
        </p:txBody>
      </p:sp>
      <p:sp>
        <p:nvSpPr>
          <p:cNvPr id="9" name="TextBox 8"/>
          <p:cNvSpPr txBox="1"/>
          <p:nvPr/>
        </p:nvSpPr>
        <p:spPr>
          <a:xfrm>
            <a:off x="7615137" y="1922112"/>
            <a:ext cx="1449949" cy="369332"/>
          </a:xfrm>
          <a:prstGeom prst="rect">
            <a:avLst/>
          </a:prstGeom>
          <a:noFill/>
        </p:spPr>
        <p:txBody>
          <a:bodyPr wrap="none" rtlCol="0">
            <a:spAutoFit/>
          </a:bodyPr>
          <a:lstStyle/>
          <a:p>
            <a:r>
              <a:rPr lang="en-US" dirty="0" smtClean="0">
                <a:solidFill>
                  <a:prstClr val="black"/>
                </a:solidFill>
                <a:latin typeface="Arial" pitchFamily="34" charset="0"/>
                <a:cs typeface="Arial" pitchFamily="34" charset="0"/>
              </a:rPr>
              <a:t>(</a:t>
            </a:r>
            <a:r>
              <a:rPr lang="en-US" dirty="0" err="1" smtClean="0">
                <a:solidFill>
                  <a:prstClr val="black"/>
                </a:solidFill>
                <a:latin typeface="Arial" pitchFamily="34" charset="0"/>
                <a:cs typeface="Arial" pitchFamily="34" charset="0"/>
              </a:rPr>
              <a:t>Num</a:t>
            </a:r>
            <a:r>
              <a:rPr lang="en-US" dirty="0" smtClean="0">
                <a:solidFill>
                  <a:prstClr val="black"/>
                </a:solidFill>
                <a:latin typeface="Arial" pitchFamily="34" charset="0"/>
                <a:cs typeface="Arial" pitchFamily="34" charset="0"/>
              </a:rPr>
              <a:t> 11:28)</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95879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hidden="1"/>
          <p:cNvSpPr>
            <a:spLocks noGrp="1" noChangeArrowheads="1"/>
          </p:cNvSpPr>
          <p:nvPr>
            <p:ph type="title"/>
          </p:nvPr>
        </p:nvSpPr>
        <p:spPr/>
        <p:txBody>
          <a:bodyPr/>
          <a:lstStyle/>
          <a:p>
            <a:r>
              <a:rPr lang="en-US" altLang="en-US" sz="2400" smtClean="0">
                <a:solidFill>
                  <a:schemeClr val="bg1"/>
                </a:solidFill>
              </a:rPr>
              <a:t>Jericho, Ascent of Adumim, Wadi Qilt aerial from east</a:t>
            </a:r>
            <a:endParaRPr lang="en-US" altLang="en-US" smtClean="0"/>
          </a:p>
        </p:txBody>
      </p:sp>
      <p:pic>
        <p:nvPicPr>
          <p:cNvPr id="55299" name="Picture 3" descr="Jericho, Ascent of Adumim, Wadi Qilt aerial fr 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838200" y="5334000"/>
            <a:ext cx="7467600" cy="381000"/>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Jericho, Ascent of Adumim, Wadi Qilt aerial from east</a:t>
            </a:r>
          </a:p>
        </p:txBody>
      </p:sp>
      <p:sp>
        <p:nvSpPr>
          <p:cNvPr id="55301" name="Line 5"/>
          <p:cNvSpPr>
            <a:spLocks noChangeShapeType="1"/>
          </p:cNvSpPr>
          <p:nvPr/>
        </p:nvSpPr>
        <p:spPr bwMode="auto">
          <a:xfrm flipH="1">
            <a:off x="5105400" y="3175000"/>
            <a:ext cx="615950" cy="5715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2" name="Text Box 6"/>
          <p:cNvSpPr txBox="1">
            <a:spLocks noChangeArrowheads="1"/>
          </p:cNvSpPr>
          <p:nvPr/>
        </p:nvSpPr>
        <p:spPr bwMode="auto">
          <a:xfrm>
            <a:off x="2971311" y="1841500"/>
            <a:ext cx="1112228"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Wadi Qilt</a:t>
            </a:r>
          </a:p>
        </p:txBody>
      </p:sp>
      <p:sp>
        <p:nvSpPr>
          <p:cNvPr id="55303" name="Text Box 7"/>
          <p:cNvSpPr txBox="1">
            <a:spLocks noChangeArrowheads="1"/>
          </p:cNvSpPr>
          <p:nvPr/>
        </p:nvSpPr>
        <p:spPr bwMode="auto">
          <a:xfrm>
            <a:off x="4038882" y="2286001"/>
            <a:ext cx="915635"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Cypros</a:t>
            </a:r>
          </a:p>
        </p:txBody>
      </p:sp>
      <p:sp>
        <p:nvSpPr>
          <p:cNvPr id="55304" name="Line 8"/>
          <p:cNvSpPr>
            <a:spLocks noChangeShapeType="1"/>
          </p:cNvSpPr>
          <p:nvPr/>
        </p:nvSpPr>
        <p:spPr bwMode="auto">
          <a:xfrm flipH="1">
            <a:off x="4191000" y="2603500"/>
            <a:ext cx="204788" cy="889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5" name="Text Box 9"/>
          <p:cNvSpPr txBox="1">
            <a:spLocks noChangeArrowheads="1"/>
          </p:cNvSpPr>
          <p:nvPr/>
        </p:nvSpPr>
        <p:spPr bwMode="auto">
          <a:xfrm>
            <a:off x="5181600" y="2878667"/>
            <a:ext cx="2044214"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Ascent of </a:t>
            </a:r>
            <a:r>
              <a:rPr lang="en-US" altLang="en-US" dirty="0" err="1"/>
              <a:t>Adumim</a:t>
            </a:r>
            <a:endParaRPr lang="en-US" altLang="en-US" dirty="0"/>
          </a:p>
        </p:txBody>
      </p:sp>
      <p:sp>
        <p:nvSpPr>
          <p:cNvPr id="55306" name="Line 10"/>
          <p:cNvSpPr>
            <a:spLocks noChangeShapeType="1"/>
          </p:cNvSpPr>
          <p:nvPr/>
        </p:nvSpPr>
        <p:spPr bwMode="auto">
          <a:xfrm flipH="1">
            <a:off x="6096000" y="3937000"/>
            <a:ext cx="914400" cy="1016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7" name="Text Box 11"/>
          <p:cNvSpPr txBox="1">
            <a:spLocks noChangeArrowheads="1"/>
          </p:cNvSpPr>
          <p:nvPr/>
        </p:nvSpPr>
        <p:spPr bwMode="auto">
          <a:xfrm>
            <a:off x="6705600" y="3536157"/>
            <a:ext cx="1860446"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Herod’s Palaces</a:t>
            </a:r>
          </a:p>
        </p:txBody>
      </p:sp>
      <p:sp>
        <p:nvSpPr>
          <p:cNvPr id="55308" name="Line 12"/>
          <p:cNvSpPr>
            <a:spLocks noChangeShapeType="1"/>
          </p:cNvSpPr>
          <p:nvPr/>
        </p:nvSpPr>
        <p:spPr bwMode="auto">
          <a:xfrm>
            <a:off x="3505200" y="2159000"/>
            <a:ext cx="76200" cy="635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9" name="Text Box 13"/>
          <p:cNvSpPr txBox="1">
            <a:spLocks noChangeArrowheads="1"/>
          </p:cNvSpPr>
          <p:nvPr/>
        </p:nvSpPr>
        <p:spPr bwMode="auto">
          <a:xfrm>
            <a:off x="7812092" y="2340241"/>
            <a:ext cx="103746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Benjamin</a:t>
            </a:r>
          </a:p>
        </p:txBody>
      </p:sp>
      <p:sp>
        <p:nvSpPr>
          <p:cNvPr id="55310" name="Text Box 13"/>
          <p:cNvSpPr txBox="1">
            <a:spLocks noChangeArrowheads="1"/>
          </p:cNvSpPr>
          <p:nvPr/>
        </p:nvSpPr>
        <p:spPr bwMode="auto">
          <a:xfrm>
            <a:off x="609614" y="2857500"/>
            <a:ext cx="74251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Judah</a:t>
            </a:r>
          </a:p>
        </p:txBody>
      </p:sp>
      <p:sp>
        <p:nvSpPr>
          <p:cNvPr id="2" name="Rectangle 1"/>
          <p:cNvSpPr/>
          <p:nvPr/>
        </p:nvSpPr>
        <p:spPr>
          <a:xfrm>
            <a:off x="204816" y="125505"/>
            <a:ext cx="8101083" cy="369332"/>
          </a:xfrm>
          <a:prstGeom prst="rect">
            <a:avLst/>
          </a:prstGeom>
        </p:spPr>
        <p:txBody>
          <a:bodyPr wrap="square">
            <a:spAutoFit/>
          </a:bodyPr>
          <a:lstStyle/>
          <a:p>
            <a:r>
              <a:rPr lang="en-US" altLang="en-US" dirty="0"/>
              <a:t>turning toward Gilgal, which is opposite the ascent of </a:t>
            </a:r>
            <a:r>
              <a:rPr lang="en-US" altLang="en-US" dirty="0" err="1"/>
              <a:t>Adummim</a:t>
            </a:r>
            <a:endParaRPr lang="en-US" dirty="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3"/>
          <p:cNvSpPr>
            <a:spLocks noGrp="1"/>
          </p:cNvSpPr>
          <p:nvPr>
            <p:ph idx="4294967295"/>
          </p:nvPr>
        </p:nvSpPr>
        <p:spPr>
          <a:xfrm>
            <a:off x="254000" y="3313144"/>
            <a:ext cx="8637516" cy="2288163"/>
          </a:xfrm>
          <a:solidFill>
            <a:schemeClr val="bg1"/>
          </a:solidFill>
        </p:spPr>
        <p:txBody>
          <a:bodyPr/>
          <a:lstStyle/>
          <a:p>
            <a:pPr marL="0" indent="0"/>
            <a:r>
              <a:rPr lang="en-US" altLang="en-US" sz="1600" dirty="0" smtClean="0">
                <a:solidFill>
                  <a:schemeClr val="hlink"/>
                </a:solidFill>
                <a:latin typeface="Arial" charset="0"/>
                <a:cs typeface="Arial" charset="0"/>
              </a:rPr>
              <a:t>And the boundary goes up to Beth-</a:t>
            </a:r>
            <a:r>
              <a:rPr lang="en-US" altLang="en-US" sz="1600" dirty="0" err="1" smtClean="0">
                <a:solidFill>
                  <a:schemeClr val="hlink"/>
                </a:solidFill>
                <a:latin typeface="Arial" charset="0"/>
                <a:cs typeface="Arial" charset="0"/>
              </a:rPr>
              <a:t>hoglah</a:t>
            </a:r>
            <a:r>
              <a:rPr lang="en-US" altLang="en-US" sz="1600" dirty="0" smtClean="0">
                <a:latin typeface="Arial" charset="0"/>
                <a:cs typeface="Arial" charset="0"/>
              </a:rPr>
              <a:t> </a:t>
            </a:r>
          </a:p>
          <a:p>
            <a:pPr marL="0" indent="0"/>
            <a:r>
              <a:rPr lang="en-US" altLang="en-US" sz="1600" dirty="0" smtClean="0">
                <a:solidFill>
                  <a:schemeClr val="hlink"/>
                </a:solidFill>
                <a:latin typeface="Arial" charset="0"/>
                <a:cs typeface="Arial" charset="0"/>
              </a:rPr>
              <a:t>passes along north of Beth-</a:t>
            </a:r>
            <a:r>
              <a:rPr lang="en-US" altLang="en-US" sz="1600" dirty="0" err="1" smtClean="0">
                <a:solidFill>
                  <a:schemeClr val="hlink"/>
                </a:solidFill>
                <a:latin typeface="Arial" charset="0"/>
                <a:cs typeface="Arial" charset="0"/>
              </a:rPr>
              <a:t>arabah</a:t>
            </a:r>
            <a:r>
              <a:rPr lang="en-US" altLang="en-US" sz="1600" dirty="0" smtClean="0">
                <a:solidFill>
                  <a:schemeClr val="hlink"/>
                </a:solidFill>
                <a:latin typeface="Arial" charset="0"/>
                <a:cs typeface="Arial" charset="0"/>
              </a:rPr>
              <a:t>.</a:t>
            </a:r>
          </a:p>
          <a:p>
            <a:pPr marL="0" indent="0"/>
            <a:r>
              <a:rPr lang="en-US" altLang="en-US" sz="1600" dirty="0" smtClean="0">
                <a:latin typeface="Arial" charset="0"/>
                <a:cs typeface="Arial" charset="0"/>
              </a:rPr>
              <a:t>And the boundary goes up to the stone of </a:t>
            </a:r>
            <a:r>
              <a:rPr lang="en-US" altLang="en-US" sz="1600" dirty="0" err="1" smtClean="0">
                <a:latin typeface="Arial" charset="0"/>
                <a:cs typeface="Arial" charset="0"/>
              </a:rPr>
              <a:t>Bohan</a:t>
            </a:r>
            <a:r>
              <a:rPr lang="en-US" altLang="en-US" sz="1600" dirty="0" smtClean="0">
                <a:latin typeface="Arial" charset="0"/>
                <a:cs typeface="Arial" charset="0"/>
              </a:rPr>
              <a:t> the son of Reuben. </a:t>
            </a:r>
          </a:p>
          <a:p>
            <a:pPr marL="0" indent="0"/>
            <a:r>
              <a:rPr lang="en-US" altLang="en-US" sz="1600" dirty="0" smtClean="0">
                <a:latin typeface="Arial" charset="0"/>
                <a:cs typeface="Arial" charset="0"/>
              </a:rPr>
              <a:t>And the boundary goes up to </a:t>
            </a:r>
            <a:r>
              <a:rPr lang="en-US" altLang="en-US" sz="1600" dirty="0" err="1" smtClean="0">
                <a:latin typeface="Arial" charset="0"/>
                <a:cs typeface="Arial" charset="0"/>
              </a:rPr>
              <a:t>Debir</a:t>
            </a:r>
            <a:r>
              <a:rPr lang="en-US" altLang="en-US" sz="1600" dirty="0" smtClean="0">
                <a:latin typeface="Arial" charset="0"/>
                <a:cs typeface="Arial" charset="0"/>
              </a:rPr>
              <a:t> from the Valley of </a:t>
            </a:r>
            <a:r>
              <a:rPr lang="en-US" altLang="en-US" sz="1600" dirty="0" err="1" smtClean="0">
                <a:latin typeface="Arial" charset="0"/>
                <a:cs typeface="Arial" charset="0"/>
              </a:rPr>
              <a:t>Achor</a:t>
            </a:r>
            <a:r>
              <a:rPr lang="en-US" altLang="en-US" sz="1600" dirty="0" smtClean="0">
                <a:latin typeface="Arial" charset="0"/>
                <a:cs typeface="Arial" charset="0"/>
              </a:rPr>
              <a:t>, </a:t>
            </a:r>
          </a:p>
          <a:p>
            <a:pPr marL="0" indent="0"/>
            <a:r>
              <a:rPr lang="en-US" altLang="en-US" sz="1600" dirty="0" smtClean="0">
                <a:latin typeface="Arial" charset="0"/>
                <a:cs typeface="Arial" charset="0"/>
              </a:rPr>
              <a:t>and so northward, turning toward Gilgal, which is opposite the ascent of </a:t>
            </a:r>
            <a:r>
              <a:rPr lang="en-US" altLang="en-US" sz="1600" dirty="0" err="1" smtClean="0">
                <a:latin typeface="Arial" charset="0"/>
                <a:cs typeface="Arial" charset="0"/>
              </a:rPr>
              <a:t>Adummim</a:t>
            </a:r>
            <a:r>
              <a:rPr lang="en-US" altLang="en-US" sz="1600" dirty="0" smtClean="0">
                <a:latin typeface="Arial" charset="0"/>
                <a:cs typeface="Arial" charset="0"/>
              </a:rPr>
              <a:t>, which is on the south side of the valley. </a:t>
            </a:r>
          </a:p>
          <a:p>
            <a:pPr marL="0" indent="0"/>
            <a:r>
              <a:rPr lang="en-US" altLang="en-US" sz="1600" dirty="0" smtClean="0">
                <a:solidFill>
                  <a:schemeClr val="hlink"/>
                </a:solidFill>
                <a:latin typeface="Arial" charset="0"/>
                <a:cs typeface="Arial" charset="0"/>
              </a:rPr>
              <a:t>And the boundary passes along to the waters of </a:t>
            </a:r>
            <a:r>
              <a:rPr lang="en-US" altLang="en-US" sz="1600" dirty="0" err="1" smtClean="0">
                <a:solidFill>
                  <a:schemeClr val="hlink"/>
                </a:solidFill>
                <a:latin typeface="Arial" charset="0"/>
                <a:cs typeface="Arial" charset="0"/>
              </a:rPr>
              <a:t>En-shemesh</a:t>
            </a:r>
            <a:r>
              <a:rPr lang="en-US" altLang="en-US" sz="1600" dirty="0" smtClean="0">
                <a:solidFill>
                  <a:schemeClr val="hlink"/>
                </a:solidFill>
                <a:latin typeface="Arial" charset="0"/>
                <a:cs typeface="Arial" charset="0"/>
              </a:rPr>
              <a:t> </a:t>
            </a:r>
            <a:r>
              <a:rPr lang="en-US" altLang="en-US" sz="1600" dirty="0" smtClean="0">
                <a:solidFill>
                  <a:schemeClr val="hlink"/>
                </a:solidFill>
                <a:latin typeface="Arial" charset="0"/>
                <a:cs typeface="Arial" charset="0"/>
              </a:rPr>
              <a:t>and </a:t>
            </a:r>
            <a:r>
              <a:rPr lang="en-US" altLang="en-US" sz="1600" dirty="0" smtClean="0">
                <a:solidFill>
                  <a:schemeClr val="hlink"/>
                </a:solidFill>
                <a:latin typeface="Arial" charset="0"/>
                <a:cs typeface="Arial" charset="0"/>
              </a:rPr>
              <a:t>ends at </a:t>
            </a:r>
            <a:r>
              <a:rPr lang="en-US" altLang="en-US" sz="1600" dirty="0" err="1" smtClean="0">
                <a:solidFill>
                  <a:schemeClr val="hlink"/>
                </a:solidFill>
                <a:latin typeface="Arial" charset="0"/>
                <a:cs typeface="Arial" charset="0"/>
              </a:rPr>
              <a:t>En-rogel</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br>
              <a:rPr lang="en-US" altLang="en-US" sz="1600" dirty="0" smtClean="0">
                <a:latin typeface="Arial" charset="0"/>
                <a:cs typeface="Arial" charset="0"/>
              </a:rPr>
            </a:br>
            <a:endParaRPr lang="en-US" altLang="en-US" sz="1600" dirty="0" smtClean="0">
              <a:latin typeface="Arial" charset="0"/>
              <a:cs typeface="Arial" charset="0"/>
            </a:endParaRPr>
          </a:p>
        </p:txBody>
      </p:sp>
      <p:sp>
        <p:nvSpPr>
          <p:cNvPr id="2" name="Slide Number Placeholder 1"/>
          <p:cNvSpPr txBox="1">
            <a:spLocks noGrp="1"/>
          </p:cNvSpPr>
          <p:nvPr/>
        </p:nvSpPr>
        <p:spPr>
          <a:xfrm>
            <a:off x="6553200" y="5297100"/>
            <a:ext cx="2133600" cy="304271"/>
          </a:xfrm>
          <a:prstGeom prst="rect">
            <a:avLst/>
          </a:prstGeom>
          <a:noFill/>
        </p:spPr>
        <p:txBody>
          <a:bodyPr anchor="ctr"/>
          <a:lstStyle/>
          <a:p>
            <a:pPr algn="r" fontAlgn="auto">
              <a:spcBef>
                <a:spcPts val="0"/>
              </a:spcBef>
              <a:spcAft>
                <a:spcPts val="0"/>
              </a:spcAft>
              <a:defRPr/>
            </a:pPr>
            <a:fld id="{55AE2BDD-42B4-450D-A834-E9282FFDB100}" type="slidenum">
              <a:rPr lang="en-US" sz="1200">
                <a:solidFill>
                  <a:prstClr val="black">
                    <a:tint val="75000"/>
                  </a:prstClr>
                </a:solidFill>
                <a:latin typeface="Calibri"/>
              </a:rPr>
              <a:pPr algn="r" fontAlgn="auto">
                <a:spcBef>
                  <a:spcPts val="0"/>
                </a:spcBef>
                <a:spcAft>
                  <a:spcPts val="0"/>
                </a:spcAft>
                <a:defRPr/>
              </a:pPr>
              <a:t>61</a:t>
            </a:fld>
            <a:endParaRPr lang="en-US" sz="1200" dirty="0">
              <a:solidFill>
                <a:prstClr val="black">
                  <a:tint val="75000"/>
                </a:prstClr>
              </a:solidFill>
              <a:latin typeface="Calibri"/>
            </a:endParaRPr>
          </a:p>
        </p:txBody>
      </p:sp>
      <p:pic>
        <p:nvPicPr>
          <p:cNvPr id="53253" name="Picture 5" descr="Judah-north_Benjamin border-w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25" y="656642"/>
            <a:ext cx="8210550" cy="273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Freeform 6"/>
          <p:cNvSpPr>
            <a:spLocks/>
          </p:cNvSpPr>
          <p:nvPr/>
        </p:nvSpPr>
        <p:spPr bwMode="auto">
          <a:xfrm>
            <a:off x="8196263" y="2220471"/>
            <a:ext cx="266700" cy="59531"/>
          </a:xfrm>
          <a:custGeom>
            <a:avLst/>
            <a:gdLst>
              <a:gd name="T0" fmla="*/ 168 w 168"/>
              <a:gd name="T1" fmla="*/ 45 h 45"/>
              <a:gd name="T2" fmla="*/ 0 w 168"/>
              <a:gd name="T3" fmla="*/ 0 h 45"/>
              <a:gd name="T4" fmla="*/ 0 60000 65536"/>
              <a:gd name="T5" fmla="*/ 0 60000 65536"/>
              <a:gd name="T6" fmla="*/ 0 w 168"/>
              <a:gd name="T7" fmla="*/ 0 h 45"/>
              <a:gd name="T8" fmla="*/ 168 w 168"/>
              <a:gd name="T9" fmla="*/ 45 h 45"/>
            </a:gdLst>
            <a:ahLst/>
            <a:cxnLst>
              <a:cxn ang="T4">
                <a:pos x="T0" y="T1"/>
              </a:cxn>
              <a:cxn ang="T5">
                <a:pos x="T2" y="T3"/>
              </a:cxn>
            </a:cxnLst>
            <a:rect l="T6" t="T7" r="T8" b="T9"/>
            <a:pathLst>
              <a:path w="168" h="45">
                <a:moveTo>
                  <a:pt x="168" y="45"/>
                </a:moveTo>
                <a:cubicBezTo>
                  <a:pt x="97" y="26"/>
                  <a:pt x="26" y="7"/>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53255" name="Line 7"/>
          <p:cNvSpPr>
            <a:spLocks noChangeShapeType="1"/>
          </p:cNvSpPr>
          <p:nvPr/>
        </p:nvSpPr>
        <p:spPr bwMode="auto">
          <a:xfrm flipV="1">
            <a:off x="8178800" y="2081423"/>
            <a:ext cx="19050" cy="12170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3256" name="Freeform 8"/>
          <p:cNvSpPr>
            <a:spLocks/>
          </p:cNvSpPr>
          <p:nvPr/>
        </p:nvSpPr>
        <p:spPr bwMode="auto">
          <a:xfrm>
            <a:off x="7596200" y="1922815"/>
            <a:ext cx="528637" cy="130969"/>
          </a:xfrm>
          <a:custGeom>
            <a:avLst/>
            <a:gdLst>
              <a:gd name="T0" fmla="*/ 333 w 333"/>
              <a:gd name="T1" fmla="*/ 54 h 99"/>
              <a:gd name="T2" fmla="*/ 261 w 333"/>
              <a:gd name="T3" fmla="*/ 0 h 99"/>
              <a:gd name="T4" fmla="*/ 114 w 333"/>
              <a:gd name="T5" fmla="*/ 24 h 99"/>
              <a:gd name="T6" fmla="*/ 0 w 333"/>
              <a:gd name="T7" fmla="*/ 99 h 99"/>
              <a:gd name="T8" fmla="*/ 0 60000 65536"/>
              <a:gd name="T9" fmla="*/ 0 60000 65536"/>
              <a:gd name="T10" fmla="*/ 0 60000 65536"/>
              <a:gd name="T11" fmla="*/ 0 60000 65536"/>
              <a:gd name="T12" fmla="*/ 0 w 333"/>
              <a:gd name="T13" fmla="*/ 0 h 99"/>
              <a:gd name="T14" fmla="*/ 333 w 333"/>
              <a:gd name="T15" fmla="*/ 99 h 99"/>
            </a:gdLst>
            <a:ahLst/>
            <a:cxnLst>
              <a:cxn ang="T8">
                <a:pos x="T0" y="T1"/>
              </a:cxn>
              <a:cxn ang="T9">
                <a:pos x="T2" y="T3"/>
              </a:cxn>
              <a:cxn ang="T10">
                <a:pos x="T4" y="T5"/>
              </a:cxn>
              <a:cxn ang="T11">
                <a:pos x="T6" y="T7"/>
              </a:cxn>
            </a:cxnLst>
            <a:rect l="T12" t="T13" r="T14" b="T15"/>
            <a:pathLst>
              <a:path w="333" h="99">
                <a:moveTo>
                  <a:pt x="333" y="54"/>
                </a:moveTo>
                <a:lnTo>
                  <a:pt x="261" y="0"/>
                </a:lnTo>
                <a:lnTo>
                  <a:pt x="114" y="24"/>
                </a:lnTo>
                <a:lnTo>
                  <a:pt x="0" y="99"/>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53257" name="Freeform 9"/>
          <p:cNvSpPr>
            <a:spLocks/>
          </p:cNvSpPr>
          <p:nvPr/>
        </p:nvSpPr>
        <p:spPr bwMode="auto">
          <a:xfrm>
            <a:off x="6115065" y="2291909"/>
            <a:ext cx="1076325" cy="377031"/>
          </a:xfrm>
          <a:custGeom>
            <a:avLst/>
            <a:gdLst>
              <a:gd name="T0" fmla="*/ 678 w 678"/>
              <a:gd name="T1" fmla="*/ 0 h 285"/>
              <a:gd name="T2" fmla="*/ 513 w 678"/>
              <a:gd name="T3" fmla="*/ 75 h 285"/>
              <a:gd name="T4" fmla="*/ 345 w 678"/>
              <a:gd name="T5" fmla="*/ 180 h 285"/>
              <a:gd name="T6" fmla="*/ 165 w 678"/>
              <a:gd name="T7" fmla="*/ 264 h 285"/>
              <a:gd name="T8" fmla="*/ 0 w 678"/>
              <a:gd name="T9" fmla="*/ 285 h 285"/>
              <a:gd name="T10" fmla="*/ 0 60000 65536"/>
              <a:gd name="T11" fmla="*/ 0 60000 65536"/>
              <a:gd name="T12" fmla="*/ 0 60000 65536"/>
              <a:gd name="T13" fmla="*/ 0 60000 65536"/>
              <a:gd name="T14" fmla="*/ 0 60000 65536"/>
              <a:gd name="T15" fmla="*/ 0 w 678"/>
              <a:gd name="T16" fmla="*/ 0 h 285"/>
              <a:gd name="T17" fmla="*/ 678 w 678"/>
              <a:gd name="T18" fmla="*/ 285 h 285"/>
            </a:gdLst>
            <a:ahLst/>
            <a:cxnLst>
              <a:cxn ang="T10">
                <a:pos x="T0" y="T1"/>
              </a:cxn>
              <a:cxn ang="T11">
                <a:pos x="T2" y="T3"/>
              </a:cxn>
              <a:cxn ang="T12">
                <a:pos x="T4" y="T5"/>
              </a:cxn>
              <a:cxn ang="T13">
                <a:pos x="T6" y="T7"/>
              </a:cxn>
              <a:cxn ang="T14">
                <a:pos x="T8" y="T9"/>
              </a:cxn>
            </a:cxnLst>
            <a:rect l="T15" t="T16" r="T17" b="T18"/>
            <a:pathLst>
              <a:path w="678" h="285">
                <a:moveTo>
                  <a:pt x="678" y="0"/>
                </a:moveTo>
                <a:lnTo>
                  <a:pt x="513" y="75"/>
                </a:lnTo>
                <a:lnTo>
                  <a:pt x="345" y="180"/>
                </a:lnTo>
                <a:lnTo>
                  <a:pt x="165" y="264"/>
                </a:lnTo>
                <a:lnTo>
                  <a:pt x="0" y="285"/>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53250" name="Title 2"/>
          <p:cNvSpPr>
            <a:spLocks noGrp="1"/>
          </p:cNvSpPr>
          <p:nvPr>
            <p:ph type="title" idx="4294967295"/>
          </p:nvPr>
        </p:nvSpPr>
        <p:spPr>
          <a:xfrm>
            <a:off x="627803" y="-66146"/>
            <a:ext cx="8105043" cy="952500"/>
          </a:xfrm>
          <a:solidFill>
            <a:schemeClr val="bg1"/>
          </a:solidFill>
        </p:spPr>
        <p:txBody>
          <a:bodyPr/>
          <a:lstStyle/>
          <a:p>
            <a:r>
              <a:rPr lang="en-US" altLang="en-US" sz="3200" dirty="0" smtClean="0"/>
              <a:t>Northern Border – Judah Part A</a:t>
            </a:r>
            <a:br>
              <a:rPr lang="en-US" altLang="en-US" sz="3200" dirty="0" smtClean="0"/>
            </a:br>
            <a:r>
              <a:rPr lang="en-US" altLang="en-US" sz="3200" dirty="0" smtClean="0"/>
              <a:t>Joshua 15:5-11</a:t>
            </a:r>
          </a:p>
        </p:txBody>
      </p:sp>
    </p:spTree>
    <p:extLst>
      <p:ext uri="{BB962C8B-B14F-4D97-AF65-F5344CB8AC3E}">
        <p14:creationId xmlns:p14="http://schemas.microsoft.com/office/powerpoint/2010/main" val="3997858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erusalem Map, Sites-Pools, PLBL 3.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43500"/>
            <a:ext cx="3275064" cy="369332"/>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3: Jerusalem</a:t>
            </a:r>
            <a:endParaRPr lang="en-US" i="1" dirty="0">
              <a:solidFill>
                <a:prstClr val="white"/>
              </a:solidFill>
              <a:effectLst>
                <a:glow rad="50800">
                  <a:prstClr val="black">
                    <a:alpha val="75000"/>
                  </a:prstClr>
                </a:glow>
              </a:effectLst>
              <a:latin typeface="Calibri"/>
            </a:endParaRPr>
          </a:p>
        </p:txBody>
      </p:sp>
      <p:sp>
        <p:nvSpPr>
          <p:cNvPr id="4" name="5-Point Star 3"/>
          <p:cNvSpPr/>
          <p:nvPr/>
        </p:nvSpPr>
        <p:spPr>
          <a:xfrm>
            <a:off x="5676235" y="445888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7" name="5-Point Star 6"/>
          <p:cNvSpPr/>
          <p:nvPr/>
        </p:nvSpPr>
        <p:spPr>
          <a:xfrm>
            <a:off x="6558737" y="368802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2" name="Rectangle 1"/>
          <p:cNvSpPr/>
          <p:nvPr/>
        </p:nvSpPr>
        <p:spPr>
          <a:xfrm>
            <a:off x="7410739" y="444205"/>
            <a:ext cx="1586403" cy="2308324"/>
          </a:xfrm>
          <a:prstGeom prst="rect">
            <a:avLst/>
          </a:prstGeom>
        </p:spPr>
        <p:txBody>
          <a:bodyPr wrap="square">
            <a:spAutoFit/>
          </a:bodyPr>
          <a:lstStyle/>
          <a:p>
            <a:r>
              <a:rPr lang="en-US" altLang="en-US" dirty="0">
                <a:solidFill>
                  <a:schemeClr val="hlink"/>
                </a:solidFill>
              </a:rPr>
              <a:t>And the boundary passes along to the waters of </a:t>
            </a:r>
            <a:r>
              <a:rPr lang="en-US" altLang="en-US" dirty="0" err="1">
                <a:solidFill>
                  <a:schemeClr val="hlink"/>
                </a:solidFill>
              </a:rPr>
              <a:t>En-shemesh</a:t>
            </a:r>
            <a:r>
              <a:rPr lang="en-US" altLang="en-US" dirty="0">
                <a:solidFill>
                  <a:schemeClr val="hlink"/>
                </a:solidFill>
              </a:rPr>
              <a:t> and ends at </a:t>
            </a:r>
            <a:r>
              <a:rPr lang="en-US" altLang="en-US" dirty="0" err="1">
                <a:solidFill>
                  <a:schemeClr val="hlink"/>
                </a:solidFill>
              </a:rPr>
              <a:t>En-rogel</a:t>
            </a:r>
            <a:r>
              <a:rPr lang="en-US" altLang="en-US" dirty="0">
                <a:solidFill>
                  <a:schemeClr val="hlink"/>
                </a:solidFill>
              </a:rPr>
              <a:t>.</a:t>
            </a:r>
            <a:r>
              <a:rPr lang="en-US" altLang="en-US" dirty="0"/>
              <a:t> </a:t>
            </a:r>
            <a:endParaRPr lang="en-US" dirty="0"/>
          </a:p>
        </p:txBody>
      </p:sp>
      <p:sp>
        <p:nvSpPr>
          <p:cNvPr id="3" name="Right Arrow 2"/>
          <p:cNvSpPr/>
          <p:nvPr/>
        </p:nvSpPr>
        <p:spPr>
          <a:xfrm>
            <a:off x="5233923" y="5334162"/>
            <a:ext cx="668741" cy="30835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2656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5441078"/>
            <a:chOff x="685800" y="844550"/>
            <a:chExt cx="7772400" cy="5549900"/>
          </a:xfrm>
        </p:grpSpPr>
        <p:pic>
          <p:nvPicPr>
            <p:cNvPr id="2" name="Picture 1" descr="Pool of Siloam and En Rogel from north, adr080718253"/>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44550"/>
              <a:ext cx="7772400" cy="5168900"/>
            </a:xfrm>
            <a:prstGeom prst="rect">
              <a:avLst/>
            </a:prstGeom>
            <a:noFill/>
            <a:ln>
              <a:noFill/>
            </a:ln>
          </p:spPr>
        </p:pic>
        <p:sp>
          <p:nvSpPr>
            <p:cNvPr id="3" name="Rectangle 2"/>
            <p:cNvSpPr/>
            <p:nvPr/>
          </p:nvSpPr>
          <p:spPr>
            <a:xfrm>
              <a:off x="685800" y="6051550"/>
              <a:ext cx="7772400" cy="342900"/>
            </a:xfrm>
            <a:prstGeom prst="rect">
              <a:avLst/>
            </a:prstGeom>
            <a:noFill/>
            <a:ln>
              <a:noFill/>
            </a:ln>
          </p:spPr>
          <p:txBody>
            <a:bodyPr anchor="ctr">
              <a:normAutofit fontScale="85000" lnSpcReduction="20000"/>
            </a:bodyPr>
            <a:lstStyle/>
            <a:p>
              <a:pPr algn="ctr" fontAlgn="auto">
                <a:spcBef>
                  <a:spcPts val="0"/>
                </a:spcBef>
                <a:spcAft>
                  <a:spcPts val="0"/>
                </a:spcAft>
              </a:pPr>
              <a:r>
                <a:rPr lang="en-US" sz="2400" dirty="0" smtClean="0">
                  <a:solidFill>
                    <a:prstClr val="black"/>
                  </a:solidFill>
                  <a:latin typeface="Calibri"/>
                </a:rPr>
                <a:t>Pool of Siloam and En </a:t>
              </a:r>
              <a:r>
                <a:rPr lang="en-US" sz="2400" dirty="0" err="1" smtClean="0">
                  <a:solidFill>
                    <a:prstClr val="black"/>
                  </a:solidFill>
                  <a:latin typeface="Calibri"/>
                </a:rPr>
                <a:t>Rogel</a:t>
              </a:r>
              <a:r>
                <a:rPr lang="en-US" sz="2400" dirty="0" smtClean="0">
                  <a:solidFill>
                    <a:prstClr val="black"/>
                  </a:solidFill>
                  <a:latin typeface="Calibri"/>
                </a:rPr>
                <a:t> from north</a:t>
              </a:r>
              <a:endParaRPr lang="en-US" sz="2400" dirty="0">
                <a:solidFill>
                  <a:prstClr val="black"/>
                </a:solidFill>
                <a:latin typeface="Calibri"/>
              </a:endParaRPr>
            </a:p>
          </p:txBody>
        </p:sp>
      </p:grpSp>
      <p:sp>
        <p:nvSpPr>
          <p:cNvPr id="6" name="Text Box 11"/>
          <p:cNvSpPr txBox="1">
            <a:spLocks noChangeArrowheads="1"/>
          </p:cNvSpPr>
          <p:nvPr/>
        </p:nvSpPr>
        <p:spPr bwMode="auto">
          <a:xfrm>
            <a:off x="3429044" y="1905000"/>
            <a:ext cx="1670329"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cs typeface="Calibri" pitchFamily="34" charset="0"/>
              </a:rPr>
              <a:t>Pool of Siloam</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7" name="Text Box 11"/>
          <p:cNvSpPr txBox="1">
            <a:spLocks noChangeArrowheads="1"/>
          </p:cNvSpPr>
          <p:nvPr/>
        </p:nvSpPr>
        <p:spPr bwMode="auto">
          <a:xfrm>
            <a:off x="5644164" y="936256"/>
            <a:ext cx="1135888"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err="1" smtClean="0">
                <a:solidFill>
                  <a:prstClr val="white"/>
                </a:solidFill>
                <a:effectLst>
                  <a:glow rad="76200">
                    <a:prstClr val="black">
                      <a:alpha val="60000"/>
                    </a:prstClr>
                  </a:glow>
                </a:effectLst>
                <a:latin typeface="Calibri" pitchFamily="34" charset="0"/>
                <a:cs typeface="Calibri" pitchFamily="34" charset="0"/>
              </a:rPr>
              <a:t>Ein</a:t>
            </a:r>
            <a:r>
              <a:rPr lang="en-US" sz="2000" dirty="0" smtClean="0">
                <a:solidFill>
                  <a:prstClr val="white"/>
                </a:solidFill>
                <a:effectLst>
                  <a:glow rad="76200">
                    <a:prstClr val="black">
                      <a:alpha val="60000"/>
                    </a:prstClr>
                  </a:glow>
                </a:effectLst>
                <a:latin typeface="Calibri" pitchFamily="34" charset="0"/>
                <a:cs typeface="Calibri" pitchFamily="34" charset="0"/>
              </a:rPr>
              <a:t> </a:t>
            </a:r>
            <a:r>
              <a:rPr lang="en-US" sz="2000" dirty="0" err="1" smtClean="0">
                <a:solidFill>
                  <a:prstClr val="white"/>
                </a:solidFill>
                <a:effectLst>
                  <a:glow rad="76200">
                    <a:prstClr val="black">
                      <a:alpha val="60000"/>
                    </a:prstClr>
                  </a:glow>
                </a:effectLst>
                <a:latin typeface="Calibri" pitchFamily="34" charset="0"/>
                <a:cs typeface="Calibri" pitchFamily="34" charset="0"/>
              </a:rPr>
              <a:t>Rogel</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8" name="Oval 7"/>
          <p:cNvSpPr/>
          <p:nvPr/>
        </p:nvSpPr>
        <p:spPr>
          <a:xfrm>
            <a:off x="5791218" y="1270000"/>
            <a:ext cx="838773" cy="6985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fontAlgn="auto">
              <a:spcBef>
                <a:spcPts val="0"/>
              </a:spcBef>
              <a:spcAft>
                <a:spcPts val="0"/>
              </a:spcAft>
            </a:pPr>
            <a:endParaRPr lang="en-US">
              <a:solidFill>
                <a:prstClr val="black"/>
              </a:solidFill>
            </a:endParaRPr>
          </a:p>
        </p:txBody>
      </p:sp>
      <p:sp>
        <p:nvSpPr>
          <p:cNvPr id="9" name="Line 6"/>
          <p:cNvSpPr>
            <a:spLocks noChangeShapeType="1"/>
          </p:cNvSpPr>
          <p:nvPr/>
        </p:nvSpPr>
        <p:spPr bwMode="auto">
          <a:xfrm>
            <a:off x="4264166" y="2238447"/>
            <a:ext cx="76958" cy="295349"/>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fontAlgn="auto">
              <a:spcBef>
                <a:spcPts val="0"/>
              </a:spcBef>
              <a:spcAft>
                <a:spcPts val="0"/>
              </a:spcAft>
            </a:pPr>
            <a:endParaRPr lang="en-US">
              <a:solidFill>
                <a:prstClr val="black"/>
              </a:solidFill>
            </a:endParaRPr>
          </a:p>
        </p:txBody>
      </p:sp>
    </p:spTree>
    <p:extLst>
      <p:ext uri="{BB962C8B-B14F-4D97-AF65-F5344CB8AC3E}">
        <p14:creationId xmlns:p14="http://schemas.microsoft.com/office/powerpoint/2010/main" val="2300967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7" descr="Judah-north_Benjamin border-w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949" y="629346"/>
            <a:ext cx="8210550" cy="273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itle 2"/>
          <p:cNvSpPr>
            <a:spLocks noGrp="1"/>
          </p:cNvSpPr>
          <p:nvPr>
            <p:ph type="title"/>
          </p:nvPr>
        </p:nvSpPr>
        <p:spPr>
          <a:xfrm>
            <a:off x="909659" y="-62176"/>
            <a:ext cx="8072437" cy="952501"/>
          </a:xfrm>
          <a:solidFill>
            <a:schemeClr val="bg1"/>
          </a:solidFill>
        </p:spPr>
        <p:txBody>
          <a:bodyPr/>
          <a:lstStyle/>
          <a:p>
            <a:r>
              <a:rPr lang="en-US" altLang="en-US" sz="3200" dirty="0" smtClean="0"/>
              <a:t>Northern Border – Judah  Part B</a:t>
            </a:r>
            <a:br>
              <a:rPr lang="en-US" altLang="en-US" sz="3200" dirty="0" smtClean="0"/>
            </a:br>
            <a:r>
              <a:rPr lang="en-US" altLang="en-US" sz="3200" dirty="0" smtClean="0"/>
              <a:t>Joshua 15:5-11</a:t>
            </a:r>
          </a:p>
        </p:txBody>
      </p:sp>
      <p:sp>
        <p:nvSpPr>
          <p:cNvPr id="60419" name="Content Placeholder 3"/>
          <p:cNvSpPr>
            <a:spLocks noGrp="1"/>
          </p:cNvSpPr>
          <p:nvPr>
            <p:ph idx="1"/>
          </p:nvPr>
        </p:nvSpPr>
        <p:spPr>
          <a:xfrm>
            <a:off x="207964" y="3365141"/>
            <a:ext cx="8936037" cy="2230444"/>
          </a:xfrm>
          <a:solidFill>
            <a:schemeClr val="bg1"/>
          </a:solidFill>
        </p:spPr>
        <p:txBody>
          <a:bodyPr/>
          <a:lstStyle/>
          <a:p>
            <a:pPr marL="109538" indent="-109538"/>
            <a:r>
              <a:rPr lang="en-US" altLang="en-US" sz="1600" dirty="0" smtClean="0">
                <a:latin typeface="Arial" charset="0"/>
                <a:cs typeface="Arial" charset="0"/>
              </a:rPr>
              <a:t> Then the boundary goes up by the Valley of the Son of </a:t>
            </a:r>
            <a:r>
              <a:rPr lang="en-US" altLang="en-US" sz="1600" dirty="0" err="1" smtClean="0">
                <a:latin typeface="Arial" charset="0"/>
                <a:cs typeface="Arial" charset="0"/>
              </a:rPr>
              <a:t>Hinnom</a:t>
            </a:r>
            <a:r>
              <a:rPr lang="en-US" altLang="en-US" sz="1600" dirty="0" smtClean="0">
                <a:latin typeface="Arial" charset="0"/>
                <a:cs typeface="Arial" charset="0"/>
              </a:rPr>
              <a:t> at the southern shoulder of the </a:t>
            </a:r>
            <a:r>
              <a:rPr lang="en-US" altLang="en-US" sz="1600" dirty="0" err="1" smtClean="0">
                <a:latin typeface="Arial" charset="0"/>
                <a:cs typeface="Arial" charset="0"/>
              </a:rPr>
              <a:t>Jebusite</a:t>
            </a:r>
            <a:r>
              <a:rPr lang="en-US" altLang="en-US" sz="1600" dirty="0" smtClean="0">
                <a:latin typeface="Arial" charset="0"/>
                <a:cs typeface="Arial" charset="0"/>
              </a:rPr>
              <a:t> (that is, Jerusalem). </a:t>
            </a:r>
          </a:p>
          <a:p>
            <a:pPr marL="109538" indent="-109538"/>
            <a:r>
              <a:rPr lang="en-US" altLang="en-US" sz="1600" dirty="0" smtClean="0">
                <a:latin typeface="Arial" charset="0"/>
                <a:cs typeface="Arial" charset="0"/>
              </a:rPr>
              <a:t>And the boundary goes up to the top of the mountain that lies over against the Valley of </a:t>
            </a:r>
            <a:r>
              <a:rPr lang="en-US" altLang="en-US" sz="1600" dirty="0" err="1" smtClean="0">
                <a:latin typeface="Arial" charset="0"/>
                <a:cs typeface="Arial" charset="0"/>
              </a:rPr>
              <a:t>Hinnom</a:t>
            </a:r>
            <a:r>
              <a:rPr lang="en-US" altLang="en-US" sz="1600" dirty="0" smtClean="0">
                <a:latin typeface="Arial" charset="0"/>
                <a:cs typeface="Arial" charset="0"/>
              </a:rPr>
              <a:t>, on the west, at the northern end of the Valley of </a:t>
            </a:r>
            <a:r>
              <a:rPr lang="en-US" altLang="en-US" sz="1600" dirty="0" err="1" smtClean="0">
                <a:latin typeface="Arial" charset="0"/>
                <a:cs typeface="Arial" charset="0"/>
              </a:rPr>
              <a:t>Rephaim</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Then the boundary extends from the top of the mountain to the spring of the waters of </a:t>
            </a:r>
            <a:r>
              <a:rPr lang="en-US" altLang="en-US" sz="1600" dirty="0" err="1" smtClean="0">
                <a:solidFill>
                  <a:schemeClr val="hlink"/>
                </a:solidFill>
                <a:latin typeface="Arial" charset="0"/>
                <a:cs typeface="Arial" charset="0"/>
              </a:rPr>
              <a:t>Nephtoah</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09538" indent="-109538"/>
            <a:r>
              <a:rPr lang="en-US" altLang="en-US" sz="1600" dirty="0" smtClean="0">
                <a:latin typeface="Arial" charset="0"/>
                <a:cs typeface="Arial" charset="0"/>
              </a:rPr>
              <a:t>and from there to the cities of Mount Ephron. </a:t>
            </a:r>
          </a:p>
          <a:p>
            <a:pPr marL="109538" indent="-109538"/>
            <a:r>
              <a:rPr lang="en-US" altLang="en-US" sz="1600" dirty="0" smtClean="0">
                <a:solidFill>
                  <a:schemeClr val="hlink"/>
                </a:solidFill>
                <a:latin typeface="Arial" charset="0"/>
                <a:cs typeface="Arial" charset="0"/>
              </a:rPr>
              <a:t>Then the boundary bends around to </a:t>
            </a:r>
            <a:r>
              <a:rPr lang="en-US" altLang="en-US" sz="1600" dirty="0" err="1" smtClean="0">
                <a:solidFill>
                  <a:schemeClr val="hlink"/>
                </a:solidFill>
                <a:latin typeface="Arial" charset="0"/>
                <a:cs typeface="Arial" charset="0"/>
              </a:rPr>
              <a:t>Baalah</a:t>
            </a:r>
            <a:r>
              <a:rPr lang="en-US" altLang="en-US" sz="1600" dirty="0" smtClean="0">
                <a:solidFill>
                  <a:schemeClr val="hlink"/>
                </a:solidFill>
                <a:latin typeface="Arial" charset="0"/>
                <a:cs typeface="Arial" charset="0"/>
              </a:rPr>
              <a:t> (that is, </a:t>
            </a:r>
            <a:r>
              <a:rPr lang="en-US" altLang="en-US" sz="1600" dirty="0" err="1" smtClean="0">
                <a:solidFill>
                  <a:schemeClr val="hlink"/>
                </a:solidFill>
                <a:latin typeface="Arial" charset="0"/>
                <a:cs typeface="Arial" charset="0"/>
              </a:rPr>
              <a:t>Kiriath-jearim</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br>
              <a:rPr lang="en-US" altLang="en-US" sz="1600" dirty="0" smtClean="0">
                <a:latin typeface="Arial" charset="0"/>
                <a:cs typeface="Arial" charset="0"/>
              </a:rPr>
            </a:br>
            <a:endParaRPr lang="en-US" altLang="en-US" sz="1600" dirty="0" smtClean="0">
              <a:latin typeface="Arial" charset="0"/>
              <a:cs typeface="Arial" charset="0"/>
            </a:endParaRPr>
          </a:p>
        </p:txBody>
      </p:sp>
      <p:sp>
        <p:nvSpPr>
          <p:cNvPr id="60422" name="Freeform 8"/>
          <p:cNvSpPr>
            <a:spLocks/>
          </p:cNvSpPr>
          <p:nvPr/>
        </p:nvSpPr>
        <p:spPr bwMode="auto">
          <a:xfrm>
            <a:off x="8544287" y="2193175"/>
            <a:ext cx="266700" cy="59531"/>
          </a:xfrm>
          <a:custGeom>
            <a:avLst/>
            <a:gdLst>
              <a:gd name="T0" fmla="*/ 168 w 168"/>
              <a:gd name="T1" fmla="*/ 45 h 45"/>
              <a:gd name="T2" fmla="*/ 0 w 168"/>
              <a:gd name="T3" fmla="*/ 0 h 45"/>
              <a:gd name="T4" fmla="*/ 0 60000 65536"/>
              <a:gd name="T5" fmla="*/ 0 60000 65536"/>
              <a:gd name="T6" fmla="*/ 0 w 168"/>
              <a:gd name="T7" fmla="*/ 0 h 45"/>
              <a:gd name="T8" fmla="*/ 168 w 168"/>
              <a:gd name="T9" fmla="*/ 45 h 45"/>
            </a:gdLst>
            <a:ahLst/>
            <a:cxnLst>
              <a:cxn ang="T4">
                <a:pos x="T0" y="T1"/>
              </a:cxn>
              <a:cxn ang="T5">
                <a:pos x="T2" y="T3"/>
              </a:cxn>
            </a:cxnLst>
            <a:rect l="T6" t="T7" r="T8" b="T9"/>
            <a:pathLst>
              <a:path w="168" h="45">
                <a:moveTo>
                  <a:pt x="168" y="45"/>
                </a:moveTo>
                <a:cubicBezTo>
                  <a:pt x="97" y="26"/>
                  <a:pt x="26" y="7"/>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3" name="Line 9"/>
          <p:cNvSpPr>
            <a:spLocks noChangeShapeType="1"/>
          </p:cNvSpPr>
          <p:nvPr/>
        </p:nvSpPr>
        <p:spPr bwMode="auto">
          <a:xfrm flipV="1">
            <a:off x="8526824" y="2054127"/>
            <a:ext cx="19050" cy="12170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4" name="Freeform 10"/>
          <p:cNvSpPr>
            <a:spLocks/>
          </p:cNvSpPr>
          <p:nvPr/>
        </p:nvSpPr>
        <p:spPr bwMode="auto">
          <a:xfrm>
            <a:off x="7944240" y="1895519"/>
            <a:ext cx="528637" cy="130969"/>
          </a:xfrm>
          <a:custGeom>
            <a:avLst/>
            <a:gdLst>
              <a:gd name="T0" fmla="*/ 333 w 333"/>
              <a:gd name="T1" fmla="*/ 54 h 99"/>
              <a:gd name="T2" fmla="*/ 261 w 333"/>
              <a:gd name="T3" fmla="*/ 0 h 99"/>
              <a:gd name="T4" fmla="*/ 114 w 333"/>
              <a:gd name="T5" fmla="*/ 24 h 99"/>
              <a:gd name="T6" fmla="*/ 0 w 333"/>
              <a:gd name="T7" fmla="*/ 99 h 99"/>
              <a:gd name="T8" fmla="*/ 0 60000 65536"/>
              <a:gd name="T9" fmla="*/ 0 60000 65536"/>
              <a:gd name="T10" fmla="*/ 0 60000 65536"/>
              <a:gd name="T11" fmla="*/ 0 60000 65536"/>
              <a:gd name="T12" fmla="*/ 0 w 333"/>
              <a:gd name="T13" fmla="*/ 0 h 99"/>
              <a:gd name="T14" fmla="*/ 333 w 333"/>
              <a:gd name="T15" fmla="*/ 99 h 99"/>
            </a:gdLst>
            <a:ahLst/>
            <a:cxnLst>
              <a:cxn ang="T8">
                <a:pos x="T0" y="T1"/>
              </a:cxn>
              <a:cxn ang="T9">
                <a:pos x="T2" y="T3"/>
              </a:cxn>
              <a:cxn ang="T10">
                <a:pos x="T4" y="T5"/>
              </a:cxn>
              <a:cxn ang="T11">
                <a:pos x="T6" y="T7"/>
              </a:cxn>
            </a:cxnLst>
            <a:rect l="T12" t="T13" r="T14" b="T15"/>
            <a:pathLst>
              <a:path w="333" h="99">
                <a:moveTo>
                  <a:pt x="333" y="54"/>
                </a:moveTo>
                <a:lnTo>
                  <a:pt x="261" y="0"/>
                </a:lnTo>
                <a:lnTo>
                  <a:pt x="114" y="24"/>
                </a:lnTo>
                <a:lnTo>
                  <a:pt x="0" y="99"/>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11"/>
          <p:cNvSpPr>
            <a:spLocks/>
          </p:cNvSpPr>
          <p:nvPr/>
        </p:nvSpPr>
        <p:spPr bwMode="auto">
          <a:xfrm>
            <a:off x="6463112" y="2264613"/>
            <a:ext cx="1076325" cy="377031"/>
          </a:xfrm>
          <a:custGeom>
            <a:avLst/>
            <a:gdLst>
              <a:gd name="T0" fmla="*/ 678 w 678"/>
              <a:gd name="T1" fmla="*/ 0 h 285"/>
              <a:gd name="T2" fmla="*/ 513 w 678"/>
              <a:gd name="T3" fmla="*/ 75 h 285"/>
              <a:gd name="T4" fmla="*/ 345 w 678"/>
              <a:gd name="T5" fmla="*/ 180 h 285"/>
              <a:gd name="T6" fmla="*/ 165 w 678"/>
              <a:gd name="T7" fmla="*/ 264 h 285"/>
              <a:gd name="T8" fmla="*/ 0 w 678"/>
              <a:gd name="T9" fmla="*/ 285 h 285"/>
              <a:gd name="T10" fmla="*/ 0 60000 65536"/>
              <a:gd name="T11" fmla="*/ 0 60000 65536"/>
              <a:gd name="T12" fmla="*/ 0 60000 65536"/>
              <a:gd name="T13" fmla="*/ 0 60000 65536"/>
              <a:gd name="T14" fmla="*/ 0 60000 65536"/>
              <a:gd name="T15" fmla="*/ 0 w 678"/>
              <a:gd name="T16" fmla="*/ 0 h 285"/>
              <a:gd name="T17" fmla="*/ 678 w 678"/>
              <a:gd name="T18" fmla="*/ 285 h 285"/>
            </a:gdLst>
            <a:ahLst/>
            <a:cxnLst>
              <a:cxn ang="T10">
                <a:pos x="T0" y="T1"/>
              </a:cxn>
              <a:cxn ang="T11">
                <a:pos x="T2" y="T3"/>
              </a:cxn>
              <a:cxn ang="T12">
                <a:pos x="T4" y="T5"/>
              </a:cxn>
              <a:cxn ang="T13">
                <a:pos x="T6" y="T7"/>
              </a:cxn>
              <a:cxn ang="T14">
                <a:pos x="T8" y="T9"/>
              </a:cxn>
            </a:cxnLst>
            <a:rect l="T15" t="T16" r="T17" b="T18"/>
            <a:pathLst>
              <a:path w="678" h="285">
                <a:moveTo>
                  <a:pt x="678" y="0"/>
                </a:moveTo>
                <a:lnTo>
                  <a:pt x="513" y="75"/>
                </a:lnTo>
                <a:lnTo>
                  <a:pt x="345" y="180"/>
                </a:lnTo>
                <a:lnTo>
                  <a:pt x="165" y="264"/>
                </a:lnTo>
                <a:lnTo>
                  <a:pt x="0" y="285"/>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6" name="Freeform 13"/>
          <p:cNvSpPr>
            <a:spLocks/>
          </p:cNvSpPr>
          <p:nvPr/>
        </p:nvSpPr>
        <p:spPr bwMode="auto">
          <a:xfrm>
            <a:off x="5905862" y="2685163"/>
            <a:ext cx="381000" cy="47625"/>
          </a:xfrm>
          <a:custGeom>
            <a:avLst/>
            <a:gdLst>
              <a:gd name="T0" fmla="*/ 240 w 240"/>
              <a:gd name="T1" fmla="*/ 9 h 36"/>
              <a:gd name="T2" fmla="*/ 135 w 240"/>
              <a:gd name="T3" fmla="*/ 36 h 36"/>
              <a:gd name="T4" fmla="*/ 57 w 240"/>
              <a:gd name="T5" fmla="*/ 33 h 36"/>
              <a:gd name="T6" fmla="*/ 0 w 240"/>
              <a:gd name="T7" fmla="*/ 0 h 36"/>
              <a:gd name="T8" fmla="*/ 0 60000 65536"/>
              <a:gd name="T9" fmla="*/ 0 60000 65536"/>
              <a:gd name="T10" fmla="*/ 0 60000 65536"/>
              <a:gd name="T11" fmla="*/ 0 60000 65536"/>
              <a:gd name="T12" fmla="*/ 0 w 240"/>
              <a:gd name="T13" fmla="*/ 0 h 36"/>
              <a:gd name="T14" fmla="*/ 240 w 240"/>
              <a:gd name="T15" fmla="*/ 36 h 36"/>
            </a:gdLst>
            <a:ahLst/>
            <a:cxnLst>
              <a:cxn ang="T8">
                <a:pos x="T0" y="T1"/>
              </a:cxn>
              <a:cxn ang="T9">
                <a:pos x="T2" y="T3"/>
              </a:cxn>
              <a:cxn ang="T10">
                <a:pos x="T4" y="T5"/>
              </a:cxn>
              <a:cxn ang="T11">
                <a:pos x="T6" y="T7"/>
              </a:cxn>
            </a:cxnLst>
            <a:rect l="T12" t="T13" r="T14" b="T15"/>
            <a:pathLst>
              <a:path w="240" h="36">
                <a:moveTo>
                  <a:pt x="240" y="9"/>
                </a:moveTo>
                <a:lnTo>
                  <a:pt x="135" y="36"/>
                </a:lnTo>
                <a:lnTo>
                  <a:pt x="57" y="33"/>
                </a:lnTo>
                <a:lnTo>
                  <a:pt x="0" y="0"/>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7" name="Freeform 14"/>
          <p:cNvSpPr>
            <a:spLocks/>
          </p:cNvSpPr>
          <p:nvPr/>
        </p:nvSpPr>
        <p:spPr bwMode="auto">
          <a:xfrm>
            <a:off x="5672515" y="2490696"/>
            <a:ext cx="180975" cy="178594"/>
          </a:xfrm>
          <a:custGeom>
            <a:avLst/>
            <a:gdLst>
              <a:gd name="T0" fmla="*/ 114 w 114"/>
              <a:gd name="T1" fmla="*/ 135 h 135"/>
              <a:gd name="T2" fmla="*/ 36 w 114"/>
              <a:gd name="T3" fmla="*/ 69 h 135"/>
              <a:gd name="T4" fmla="*/ 0 w 114"/>
              <a:gd name="T5" fmla="*/ 0 h 135"/>
              <a:gd name="T6" fmla="*/ 0 60000 65536"/>
              <a:gd name="T7" fmla="*/ 0 60000 65536"/>
              <a:gd name="T8" fmla="*/ 0 60000 65536"/>
              <a:gd name="T9" fmla="*/ 0 w 114"/>
              <a:gd name="T10" fmla="*/ 0 h 135"/>
              <a:gd name="T11" fmla="*/ 114 w 114"/>
              <a:gd name="T12" fmla="*/ 135 h 135"/>
            </a:gdLst>
            <a:ahLst/>
            <a:cxnLst>
              <a:cxn ang="T6">
                <a:pos x="T0" y="T1"/>
              </a:cxn>
              <a:cxn ang="T7">
                <a:pos x="T2" y="T3"/>
              </a:cxn>
              <a:cxn ang="T8">
                <a:pos x="T4" y="T5"/>
              </a:cxn>
            </a:cxnLst>
            <a:rect l="T9" t="T10" r="T11" b="T12"/>
            <a:pathLst>
              <a:path w="114" h="135">
                <a:moveTo>
                  <a:pt x="114" y="135"/>
                </a:moveTo>
                <a:lnTo>
                  <a:pt x="36" y="69"/>
                </a:lnTo>
                <a:lnTo>
                  <a:pt x="0" y="0"/>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8" name="Line 15"/>
          <p:cNvSpPr>
            <a:spLocks noChangeShapeType="1"/>
          </p:cNvSpPr>
          <p:nvPr/>
        </p:nvSpPr>
        <p:spPr bwMode="auto">
          <a:xfrm flipH="1">
            <a:off x="5362937" y="2451002"/>
            <a:ext cx="17621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9" name="Freeform 16"/>
          <p:cNvSpPr>
            <a:spLocks/>
          </p:cNvSpPr>
          <p:nvPr/>
        </p:nvSpPr>
        <p:spPr bwMode="auto">
          <a:xfrm>
            <a:off x="4810487" y="2308129"/>
            <a:ext cx="461962" cy="150813"/>
          </a:xfrm>
          <a:custGeom>
            <a:avLst/>
            <a:gdLst>
              <a:gd name="T0" fmla="*/ 291 w 291"/>
              <a:gd name="T1" fmla="*/ 99 h 114"/>
              <a:gd name="T2" fmla="*/ 201 w 291"/>
              <a:gd name="T3" fmla="*/ 114 h 114"/>
              <a:gd name="T4" fmla="*/ 96 w 291"/>
              <a:gd name="T5" fmla="*/ 96 h 114"/>
              <a:gd name="T6" fmla="*/ 0 w 291"/>
              <a:gd name="T7" fmla="*/ 0 h 114"/>
              <a:gd name="T8" fmla="*/ 0 60000 65536"/>
              <a:gd name="T9" fmla="*/ 0 60000 65536"/>
              <a:gd name="T10" fmla="*/ 0 60000 65536"/>
              <a:gd name="T11" fmla="*/ 0 60000 65536"/>
              <a:gd name="T12" fmla="*/ 0 w 291"/>
              <a:gd name="T13" fmla="*/ 0 h 114"/>
              <a:gd name="T14" fmla="*/ 291 w 291"/>
              <a:gd name="T15" fmla="*/ 114 h 114"/>
            </a:gdLst>
            <a:ahLst/>
            <a:cxnLst>
              <a:cxn ang="T8">
                <a:pos x="T0" y="T1"/>
              </a:cxn>
              <a:cxn ang="T9">
                <a:pos x="T2" y="T3"/>
              </a:cxn>
              <a:cxn ang="T10">
                <a:pos x="T4" y="T5"/>
              </a:cxn>
              <a:cxn ang="T11">
                <a:pos x="T6" y="T7"/>
              </a:cxn>
            </a:cxnLst>
            <a:rect l="T12" t="T13" r="T14" b="T15"/>
            <a:pathLst>
              <a:path w="291" h="114">
                <a:moveTo>
                  <a:pt x="291" y="99"/>
                </a:moveTo>
                <a:lnTo>
                  <a:pt x="201" y="114"/>
                </a:lnTo>
                <a:lnTo>
                  <a:pt x="96" y="96"/>
                </a:lnTo>
                <a:lnTo>
                  <a:pt x="0" y="0"/>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erusalem Map, Sites-Pools, PLBL 3.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43500"/>
            <a:ext cx="3275064" cy="369332"/>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3: Jerusalem</a:t>
            </a:r>
            <a:endParaRPr lang="en-US" i="1" dirty="0">
              <a:solidFill>
                <a:prstClr val="white"/>
              </a:solidFill>
              <a:effectLst>
                <a:glow rad="50800">
                  <a:prstClr val="black">
                    <a:alpha val="75000"/>
                  </a:prstClr>
                </a:glow>
              </a:effectLst>
              <a:latin typeface="Calibri"/>
            </a:endParaRPr>
          </a:p>
        </p:txBody>
      </p:sp>
      <p:sp>
        <p:nvSpPr>
          <p:cNvPr id="4" name="5-Point Star 3"/>
          <p:cNvSpPr/>
          <p:nvPr/>
        </p:nvSpPr>
        <p:spPr>
          <a:xfrm>
            <a:off x="5676235" y="445888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7" name="5-Point Star 6"/>
          <p:cNvSpPr/>
          <p:nvPr/>
        </p:nvSpPr>
        <p:spPr>
          <a:xfrm>
            <a:off x="6558737" y="368802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2" name="Rectangle 1"/>
          <p:cNvSpPr/>
          <p:nvPr/>
        </p:nvSpPr>
        <p:spPr>
          <a:xfrm>
            <a:off x="7410739" y="444205"/>
            <a:ext cx="1586403" cy="2308324"/>
          </a:xfrm>
          <a:prstGeom prst="rect">
            <a:avLst/>
          </a:prstGeom>
        </p:spPr>
        <p:txBody>
          <a:bodyPr wrap="square">
            <a:spAutoFit/>
          </a:bodyPr>
          <a:lstStyle/>
          <a:p>
            <a:r>
              <a:rPr lang="en-US" altLang="en-US" dirty="0">
                <a:solidFill>
                  <a:srgbClr val="0000FF"/>
                </a:solidFill>
              </a:rPr>
              <a:t>And the boundary passes along to the waters of </a:t>
            </a:r>
            <a:r>
              <a:rPr lang="en-US" altLang="en-US" dirty="0" err="1">
                <a:solidFill>
                  <a:srgbClr val="0000FF"/>
                </a:solidFill>
              </a:rPr>
              <a:t>En-shemesh</a:t>
            </a:r>
            <a:r>
              <a:rPr lang="en-US" altLang="en-US" dirty="0">
                <a:solidFill>
                  <a:srgbClr val="0000FF"/>
                </a:solidFill>
              </a:rPr>
              <a:t> and ends at </a:t>
            </a:r>
            <a:r>
              <a:rPr lang="en-US" altLang="en-US" dirty="0" err="1">
                <a:solidFill>
                  <a:srgbClr val="0000FF"/>
                </a:solidFill>
              </a:rPr>
              <a:t>En-rogel</a:t>
            </a:r>
            <a:r>
              <a:rPr lang="en-US" altLang="en-US" dirty="0">
                <a:solidFill>
                  <a:srgbClr val="0000FF"/>
                </a:solidFill>
              </a:rPr>
              <a:t>.</a:t>
            </a:r>
            <a:r>
              <a:rPr lang="en-US" altLang="en-US" dirty="0">
                <a:solidFill>
                  <a:prstClr val="black"/>
                </a:solidFill>
              </a:rPr>
              <a:t> </a:t>
            </a:r>
            <a:endParaRPr lang="en-US" dirty="0">
              <a:solidFill>
                <a:prstClr val="black"/>
              </a:solidFill>
            </a:endParaRPr>
          </a:p>
        </p:txBody>
      </p:sp>
      <p:sp>
        <p:nvSpPr>
          <p:cNvPr id="6" name="TextBox 5"/>
          <p:cNvSpPr txBox="1"/>
          <p:nvPr/>
        </p:nvSpPr>
        <p:spPr>
          <a:xfrm>
            <a:off x="75101" y="320724"/>
            <a:ext cx="1753737" cy="2862322"/>
          </a:xfrm>
          <a:prstGeom prst="rect">
            <a:avLst/>
          </a:prstGeom>
          <a:noFill/>
        </p:spPr>
        <p:txBody>
          <a:bodyPr wrap="square" rtlCol="0">
            <a:spAutoFit/>
          </a:bodyPr>
          <a:lstStyle/>
          <a:p>
            <a:r>
              <a:rPr lang="en-US" altLang="en-US" dirty="0"/>
              <a:t>Then the boundary goes up by the Valley of the Son of </a:t>
            </a:r>
            <a:r>
              <a:rPr lang="en-US" altLang="en-US" dirty="0" err="1"/>
              <a:t>Hinnom</a:t>
            </a:r>
            <a:r>
              <a:rPr lang="en-US" altLang="en-US" dirty="0"/>
              <a:t> at the southern shoulder of the </a:t>
            </a:r>
            <a:r>
              <a:rPr lang="en-US" altLang="en-US" dirty="0" err="1"/>
              <a:t>Jebusite</a:t>
            </a:r>
            <a:r>
              <a:rPr lang="en-US" altLang="en-US" dirty="0"/>
              <a:t> (that is, Jerusalem). </a:t>
            </a:r>
          </a:p>
          <a:p>
            <a:endParaRPr lang="en-US" dirty="0"/>
          </a:p>
        </p:txBody>
      </p:sp>
      <p:sp>
        <p:nvSpPr>
          <p:cNvPr id="9" name="Freeform 8"/>
          <p:cNvSpPr/>
          <p:nvPr/>
        </p:nvSpPr>
        <p:spPr>
          <a:xfrm>
            <a:off x="1924351" y="2558976"/>
            <a:ext cx="3145809" cy="3006489"/>
          </a:xfrm>
          <a:custGeom>
            <a:avLst/>
            <a:gdLst>
              <a:gd name="connsiteX0" fmla="*/ 3145809 w 3145809"/>
              <a:gd name="connsiteY0" fmla="*/ 2961564 h 3006489"/>
              <a:gd name="connsiteX1" fmla="*/ 2231409 w 3145809"/>
              <a:gd name="connsiteY1" fmla="*/ 2975212 h 3006489"/>
              <a:gd name="connsiteX2" fmla="*/ 1248770 w 3145809"/>
              <a:gd name="connsiteY2" fmla="*/ 2606723 h 3006489"/>
              <a:gd name="connsiteX3" fmla="*/ 982639 w 3145809"/>
              <a:gd name="connsiteY3" fmla="*/ 2060812 h 3006489"/>
              <a:gd name="connsiteX4" fmla="*/ 996287 w 3145809"/>
              <a:gd name="connsiteY4" fmla="*/ 818866 h 3006489"/>
              <a:gd name="connsiteX5" fmla="*/ 0 w 3145809"/>
              <a:gd name="connsiteY5" fmla="*/ 0 h 300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5809" h="3006489">
                <a:moveTo>
                  <a:pt x="3145809" y="2961564"/>
                </a:moveTo>
                <a:cubicBezTo>
                  <a:pt x="2846695" y="2997958"/>
                  <a:pt x="2547582" y="3034352"/>
                  <a:pt x="2231409" y="2975212"/>
                </a:cubicBezTo>
                <a:cubicBezTo>
                  <a:pt x="1915236" y="2916072"/>
                  <a:pt x="1456898" y="2759123"/>
                  <a:pt x="1248770" y="2606723"/>
                </a:cubicBezTo>
                <a:cubicBezTo>
                  <a:pt x="1040642" y="2454323"/>
                  <a:pt x="1024719" y="2358788"/>
                  <a:pt x="982639" y="2060812"/>
                </a:cubicBezTo>
                <a:cubicBezTo>
                  <a:pt x="940558" y="1762836"/>
                  <a:pt x="1160060" y="1162335"/>
                  <a:pt x="996287" y="818866"/>
                </a:cubicBezTo>
                <a:cubicBezTo>
                  <a:pt x="832514" y="475397"/>
                  <a:pt x="416257" y="237698"/>
                  <a:pt x="0" y="0"/>
                </a:cubicBezTo>
              </a:path>
            </a:pathLst>
          </a:custGeom>
          <a:noFill/>
          <a:ln w="57150">
            <a:solidFill>
              <a:srgbClr val="FFFF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0109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5715000"/>
            <a:chOff x="914400" y="685800"/>
            <a:chExt cx="7315200" cy="5486400"/>
          </a:xfrm>
        </p:grpSpPr>
        <p:pic>
          <p:nvPicPr>
            <p:cNvPr id="2" name="Picture 1" descr="Jerusalem aerial from southwest, tb010703209"/>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400" y="5829300"/>
              <a:ext cx="7315200" cy="342900"/>
            </a:xfrm>
            <a:prstGeom prst="rect">
              <a:avLst/>
            </a:prstGeom>
            <a:noFill/>
            <a:ln>
              <a:noFill/>
            </a:ln>
          </p:spPr>
          <p:txBody>
            <a:bodyPr anchor="ctr">
              <a:normAutofit fontScale="92500" lnSpcReduction="20000"/>
            </a:bodyPr>
            <a:lstStyle/>
            <a:p>
              <a:pPr algn="ctr">
                <a:defRPr/>
              </a:pPr>
              <a:r>
                <a:rPr lang="en-US" sz="2200" dirty="0">
                  <a:solidFill>
                    <a:prstClr val="white"/>
                  </a:solidFill>
                  <a:effectLst>
                    <a:glow rad="76200">
                      <a:prstClr val="black">
                        <a:alpha val="60000"/>
                      </a:prstClr>
                    </a:glow>
                  </a:effectLst>
                  <a:latin typeface="Calibri" pitchFamily="34" charset="0"/>
                  <a:cs typeface="Calibri" pitchFamily="34" charset="0"/>
                </a:rPr>
                <a:t>Jerusalem aerial from southwest</a:t>
              </a:r>
            </a:p>
          </p:txBody>
        </p:sp>
      </p:grpSp>
      <p:sp>
        <p:nvSpPr>
          <p:cNvPr id="5" name="Text Box 11"/>
          <p:cNvSpPr txBox="1">
            <a:spLocks noChangeArrowheads="1"/>
          </p:cNvSpPr>
          <p:nvPr/>
        </p:nvSpPr>
        <p:spPr bwMode="auto">
          <a:xfrm>
            <a:off x="3223236" y="3159075"/>
            <a:ext cx="1502463" cy="400110"/>
          </a:xfrm>
          <a:prstGeom prst="rect">
            <a:avLst/>
          </a:prstGeom>
          <a:noFill/>
          <a:ln w="9525">
            <a:noFill/>
            <a:miter lim="800000"/>
            <a:headEnd/>
            <a:tailEnd/>
          </a:ln>
          <a:effectLst/>
        </p:spPr>
        <p:txBody>
          <a:bodyPr wrap="none">
            <a:spAutoFit/>
          </a:bodyPr>
          <a:lstStyle/>
          <a:p>
            <a:pPr algn="ctr">
              <a:defRPr/>
            </a:pPr>
            <a:r>
              <a:rPr lang="en-US" sz="2000" dirty="0">
                <a:solidFill>
                  <a:prstClr val="white"/>
                </a:solidFill>
                <a:effectLst>
                  <a:glow rad="76200">
                    <a:prstClr val="black">
                      <a:alpha val="60000"/>
                    </a:prstClr>
                  </a:glow>
                </a:effectLst>
                <a:latin typeface="Calibri" pitchFamily="34" charset="0"/>
                <a:cs typeface="Calibri" pitchFamily="34" charset="0"/>
              </a:rPr>
              <a:t>Sultan’s Pool</a:t>
            </a:r>
          </a:p>
        </p:txBody>
      </p:sp>
      <p:sp>
        <p:nvSpPr>
          <p:cNvPr id="6" name="Text Box 12"/>
          <p:cNvSpPr txBox="1">
            <a:spLocks noChangeArrowheads="1"/>
          </p:cNvSpPr>
          <p:nvPr/>
        </p:nvSpPr>
        <p:spPr bwMode="auto">
          <a:xfrm>
            <a:off x="2218779" y="2587575"/>
            <a:ext cx="1214114" cy="400110"/>
          </a:xfrm>
          <a:prstGeom prst="rect">
            <a:avLst/>
          </a:prstGeom>
          <a:noFill/>
          <a:ln w="9525">
            <a:noFill/>
            <a:miter lim="800000"/>
            <a:headEnd/>
            <a:tailEnd/>
          </a:ln>
          <a:effectLst/>
        </p:spPr>
        <p:txBody>
          <a:bodyPr wrap="none">
            <a:spAutoFit/>
          </a:bodyPr>
          <a:lstStyle/>
          <a:p>
            <a:pPr algn="ctr">
              <a:defRPr/>
            </a:pPr>
            <a:r>
              <a:rPr lang="en-US" sz="2000" dirty="0">
                <a:solidFill>
                  <a:prstClr val="white"/>
                </a:solidFill>
                <a:effectLst>
                  <a:glow rad="76200">
                    <a:prstClr val="black">
                      <a:alpha val="60000"/>
                    </a:prstClr>
                  </a:glow>
                </a:effectLst>
                <a:latin typeface="Calibri" pitchFamily="34" charset="0"/>
                <a:cs typeface="Calibri" pitchFamily="34" charset="0"/>
              </a:rPr>
              <a:t>Jaffa Gate</a:t>
            </a:r>
          </a:p>
        </p:txBody>
      </p:sp>
      <p:sp>
        <p:nvSpPr>
          <p:cNvPr id="7" name="Text Box 13"/>
          <p:cNvSpPr txBox="1">
            <a:spLocks noChangeArrowheads="1"/>
          </p:cNvSpPr>
          <p:nvPr/>
        </p:nvSpPr>
        <p:spPr bwMode="auto">
          <a:xfrm>
            <a:off x="2666360" y="45095"/>
            <a:ext cx="2109552" cy="707886"/>
          </a:xfrm>
          <a:prstGeom prst="rect">
            <a:avLst/>
          </a:prstGeom>
          <a:noFill/>
          <a:ln w="9525">
            <a:noFill/>
            <a:miter lim="800000"/>
            <a:headEnd/>
            <a:tailEnd/>
          </a:ln>
          <a:effectLst/>
        </p:spPr>
        <p:txBody>
          <a:bodyPr wrap="none">
            <a:spAutoFit/>
          </a:bodyPr>
          <a:lstStyle/>
          <a:p>
            <a:pPr algn="ctr">
              <a:defRPr/>
            </a:pPr>
            <a:r>
              <a:rPr lang="en-US" sz="2000" dirty="0">
                <a:solidFill>
                  <a:prstClr val="white"/>
                </a:solidFill>
                <a:effectLst>
                  <a:glow rad="76200">
                    <a:prstClr val="black">
                      <a:alpha val="60000"/>
                    </a:prstClr>
                  </a:glow>
                </a:effectLst>
                <a:latin typeface="Calibri" pitchFamily="34" charset="0"/>
                <a:cs typeface="Calibri" pitchFamily="34" charset="0"/>
              </a:rPr>
              <a:t>Hebrew University</a:t>
            </a:r>
          </a:p>
          <a:p>
            <a:pPr algn="ctr">
              <a:defRPr/>
            </a:pPr>
            <a:r>
              <a:rPr lang="en-US" sz="2000" dirty="0">
                <a:solidFill>
                  <a:prstClr val="white"/>
                </a:solidFill>
                <a:effectLst>
                  <a:glow rad="76200">
                    <a:prstClr val="black">
                      <a:alpha val="60000"/>
                    </a:prstClr>
                  </a:glow>
                </a:effectLst>
                <a:latin typeface="Calibri" pitchFamily="34" charset="0"/>
                <a:cs typeface="Calibri" pitchFamily="34" charset="0"/>
              </a:rPr>
              <a:t>Mount Scopus</a:t>
            </a:r>
          </a:p>
        </p:txBody>
      </p:sp>
      <p:sp>
        <p:nvSpPr>
          <p:cNvPr id="8" name="Text Box 14"/>
          <p:cNvSpPr txBox="1">
            <a:spLocks noChangeArrowheads="1"/>
          </p:cNvSpPr>
          <p:nvPr/>
        </p:nvSpPr>
        <p:spPr bwMode="auto">
          <a:xfrm rot="1554151">
            <a:off x="4888627" y="1864736"/>
            <a:ext cx="1540037" cy="400110"/>
          </a:xfrm>
          <a:prstGeom prst="rect">
            <a:avLst/>
          </a:prstGeom>
          <a:noFill/>
          <a:ln w="9525">
            <a:noFill/>
            <a:miter lim="800000"/>
            <a:headEnd/>
            <a:tailEnd/>
          </a:ln>
          <a:effectLst/>
        </p:spPr>
        <p:txBody>
          <a:bodyPr wrap="none">
            <a:spAutoFit/>
          </a:bodyPr>
          <a:lstStyle/>
          <a:p>
            <a:pPr algn="ctr">
              <a:defRPr/>
            </a:pPr>
            <a:r>
              <a:rPr lang="en-US" sz="2000" dirty="0" err="1">
                <a:solidFill>
                  <a:prstClr val="white"/>
                </a:solidFill>
                <a:effectLst>
                  <a:glow rad="76200">
                    <a:prstClr val="black">
                      <a:alpha val="60000"/>
                    </a:prstClr>
                  </a:glow>
                </a:effectLst>
                <a:latin typeface="Calibri" pitchFamily="34" charset="0"/>
                <a:cs typeface="Calibri" pitchFamily="34" charset="0"/>
              </a:rPr>
              <a:t>Kidron</a:t>
            </a:r>
            <a:r>
              <a:rPr lang="en-US" sz="2000" dirty="0">
                <a:solidFill>
                  <a:prstClr val="white"/>
                </a:solidFill>
                <a:effectLst>
                  <a:glow rad="76200">
                    <a:prstClr val="black">
                      <a:alpha val="60000"/>
                    </a:prstClr>
                  </a:glow>
                </a:effectLst>
                <a:latin typeface="Calibri" pitchFamily="34" charset="0"/>
                <a:cs typeface="Calibri" pitchFamily="34" charset="0"/>
              </a:rPr>
              <a:t> Valley</a:t>
            </a:r>
          </a:p>
        </p:txBody>
      </p:sp>
      <p:sp>
        <p:nvSpPr>
          <p:cNvPr id="9" name="Text Box 15"/>
          <p:cNvSpPr txBox="1">
            <a:spLocks noChangeArrowheads="1"/>
          </p:cNvSpPr>
          <p:nvPr/>
        </p:nvSpPr>
        <p:spPr bwMode="auto">
          <a:xfrm>
            <a:off x="4408261" y="4191000"/>
            <a:ext cx="1686808" cy="400110"/>
          </a:xfrm>
          <a:prstGeom prst="rect">
            <a:avLst/>
          </a:prstGeom>
          <a:noFill/>
          <a:ln w="9525">
            <a:noFill/>
            <a:miter lim="800000"/>
            <a:headEnd/>
            <a:tailEnd/>
          </a:ln>
          <a:effectLst/>
        </p:spPr>
        <p:txBody>
          <a:bodyPr wrap="none">
            <a:spAutoFit/>
          </a:bodyPr>
          <a:lstStyle/>
          <a:p>
            <a:pPr algn="ctr">
              <a:defRPr/>
            </a:pPr>
            <a:r>
              <a:rPr lang="en-US" sz="2000" dirty="0" err="1">
                <a:solidFill>
                  <a:prstClr val="white"/>
                </a:solidFill>
                <a:effectLst>
                  <a:glow rad="76200">
                    <a:prstClr val="black">
                      <a:alpha val="60000"/>
                    </a:prstClr>
                  </a:glow>
                </a:effectLst>
                <a:latin typeface="Calibri" pitchFamily="34" charset="0"/>
                <a:cs typeface="Calibri" pitchFamily="34" charset="0"/>
              </a:rPr>
              <a:t>Hinnom</a:t>
            </a:r>
            <a:r>
              <a:rPr lang="en-US" sz="2000" dirty="0">
                <a:solidFill>
                  <a:prstClr val="white"/>
                </a:solidFill>
                <a:effectLst>
                  <a:glow rad="76200">
                    <a:prstClr val="black">
                      <a:alpha val="60000"/>
                    </a:prstClr>
                  </a:glow>
                </a:effectLst>
                <a:latin typeface="Calibri" pitchFamily="34" charset="0"/>
                <a:cs typeface="Calibri" pitchFamily="34" charset="0"/>
              </a:rPr>
              <a:t> Valley</a:t>
            </a:r>
          </a:p>
        </p:txBody>
      </p:sp>
      <p:sp>
        <p:nvSpPr>
          <p:cNvPr id="10" name="Line 17"/>
          <p:cNvSpPr>
            <a:spLocks noChangeShapeType="1"/>
          </p:cNvSpPr>
          <p:nvPr/>
        </p:nvSpPr>
        <p:spPr bwMode="auto">
          <a:xfrm flipH="1">
            <a:off x="7391400" y="2413000"/>
            <a:ext cx="381000" cy="635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prstClr val="black"/>
              </a:solidFill>
            </a:endParaRPr>
          </a:p>
        </p:txBody>
      </p:sp>
      <p:sp>
        <p:nvSpPr>
          <p:cNvPr id="11" name="Text Box 18"/>
          <p:cNvSpPr txBox="1">
            <a:spLocks noChangeArrowheads="1"/>
          </p:cNvSpPr>
          <p:nvPr/>
        </p:nvSpPr>
        <p:spPr bwMode="auto">
          <a:xfrm>
            <a:off x="7695431" y="2095500"/>
            <a:ext cx="859851" cy="400110"/>
          </a:xfrm>
          <a:prstGeom prst="rect">
            <a:avLst/>
          </a:prstGeom>
          <a:noFill/>
          <a:ln w="9525">
            <a:noFill/>
            <a:miter lim="800000"/>
            <a:headEnd/>
            <a:tailEnd/>
          </a:ln>
          <a:effectLst/>
        </p:spPr>
        <p:txBody>
          <a:bodyPr wrap="none">
            <a:spAutoFit/>
          </a:bodyPr>
          <a:lstStyle/>
          <a:p>
            <a:pPr algn="ctr">
              <a:defRPr/>
            </a:pPr>
            <a:r>
              <a:rPr lang="en-US" sz="2000" dirty="0" err="1">
                <a:solidFill>
                  <a:prstClr val="white"/>
                </a:solidFill>
                <a:effectLst>
                  <a:glow rad="76200">
                    <a:prstClr val="black">
                      <a:alpha val="60000"/>
                    </a:prstClr>
                  </a:glow>
                </a:effectLst>
                <a:latin typeface="Calibri" pitchFamily="34" charset="0"/>
                <a:cs typeface="Calibri" pitchFamily="34" charset="0"/>
              </a:rPr>
              <a:t>Silwan</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12" name="Freeform 11"/>
          <p:cNvSpPr/>
          <p:nvPr/>
        </p:nvSpPr>
        <p:spPr>
          <a:xfrm>
            <a:off x="1974036" y="3227541"/>
            <a:ext cx="4991637" cy="1341316"/>
          </a:xfrm>
          <a:custGeom>
            <a:avLst/>
            <a:gdLst>
              <a:gd name="connsiteX0" fmla="*/ 0 w 4991637"/>
              <a:gd name="connsiteY0" fmla="*/ 0 h 1609579"/>
              <a:gd name="connsiteX1" fmla="*/ 565802 w 4991637"/>
              <a:gd name="connsiteY1" fmla="*/ 100598 h 1609579"/>
              <a:gd name="connsiteX2" fmla="*/ 1194472 w 4991637"/>
              <a:gd name="connsiteY2" fmla="*/ 502993 h 1609579"/>
              <a:gd name="connsiteX3" fmla="*/ 2011743 w 4991637"/>
              <a:gd name="connsiteY3" fmla="*/ 1332932 h 1609579"/>
              <a:gd name="connsiteX4" fmla="*/ 3093054 w 4991637"/>
              <a:gd name="connsiteY4" fmla="*/ 1584429 h 1609579"/>
              <a:gd name="connsiteX5" fmla="*/ 4149219 w 4991637"/>
              <a:gd name="connsiteY5" fmla="*/ 1483830 h 1609579"/>
              <a:gd name="connsiteX6" fmla="*/ 4991637 w 4991637"/>
              <a:gd name="connsiteY6" fmla="*/ 867663 h 16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1637" h="1609579">
                <a:moveTo>
                  <a:pt x="0" y="0"/>
                </a:moveTo>
                <a:cubicBezTo>
                  <a:pt x="183361" y="8383"/>
                  <a:pt x="366723" y="16766"/>
                  <a:pt x="565802" y="100598"/>
                </a:cubicBezTo>
                <a:cubicBezTo>
                  <a:pt x="764881" y="184430"/>
                  <a:pt x="953482" y="297604"/>
                  <a:pt x="1194472" y="502993"/>
                </a:cubicBezTo>
                <a:cubicBezTo>
                  <a:pt x="1435462" y="708382"/>
                  <a:pt x="1695313" y="1152693"/>
                  <a:pt x="2011743" y="1332932"/>
                </a:cubicBezTo>
                <a:cubicBezTo>
                  <a:pt x="2328173" y="1513171"/>
                  <a:pt x="2736808" y="1559279"/>
                  <a:pt x="3093054" y="1584429"/>
                </a:cubicBezTo>
                <a:cubicBezTo>
                  <a:pt x="3449300" y="1609579"/>
                  <a:pt x="3832789" y="1603291"/>
                  <a:pt x="4149219" y="1483830"/>
                </a:cubicBezTo>
                <a:cubicBezTo>
                  <a:pt x="4465649" y="1364369"/>
                  <a:pt x="4991637" y="867663"/>
                  <a:pt x="4991637" y="867663"/>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prstClr val="black"/>
              </a:solidFill>
            </a:endParaRPr>
          </a:p>
        </p:txBody>
      </p:sp>
      <p:sp>
        <p:nvSpPr>
          <p:cNvPr id="13" name="Freeform 12"/>
          <p:cNvSpPr/>
          <p:nvPr/>
        </p:nvSpPr>
        <p:spPr>
          <a:xfrm>
            <a:off x="4777889" y="1886225"/>
            <a:ext cx="4149220" cy="2127243"/>
          </a:xfrm>
          <a:custGeom>
            <a:avLst/>
            <a:gdLst>
              <a:gd name="connsiteX0" fmla="*/ 0 w 4149220"/>
              <a:gd name="connsiteY0" fmla="*/ 0 h 2552691"/>
              <a:gd name="connsiteX1" fmla="*/ 1181899 w 4149220"/>
              <a:gd name="connsiteY1" fmla="*/ 628742 h 2552691"/>
              <a:gd name="connsiteX2" fmla="*/ 1332780 w 4149220"/>
              <a:gd name="connsiteY2" fmla="*/ 1018562 h 2552691"/>
              <a:gd name="connsiteX3" fmla="*/ 1923729 w 4149220"/>
              <a:gd name="connsiteY3" fmla="*/ 1483830 h 2552691"/>
              <a:gd name="connsiteX4" fmla="*/ 2338651 w 4149220"/>
              <a:gd name="connsiteY4" fmla="*/ 1986824 h 2552691"/>
              <a:gd name="connsiteX5" fmla="*/ 2388945 w 4149220"/>
              <a:gd name="connsiteY5" fmla="*/ 2250895 h 2552691"/>
              <a:gd name="connsiteX6" fmla="*/ 2527252 w 4149220"/>
              <a:gd name="connsiteY6" fmla="*/ 2351494 h 2552691"/>
              <a:gd name="connsiteX7" fmla="*/ 2904454 w 4149220"/>
              <a:gd name="connsiteY7" fmla="*/ 2376644 h 2552691"/>
              <a:gd name="connsiteX8" fmla="*/ 3432537 w 4149220"/>
              <a:gd name="connsiteY8" fmla="*/ 2414368 h 2552691"/>
              <a:gd name="connsiteX9" fmla="*/ 4149220 w 4149220"/>
              <a:gd name="connsiteY9" fmla="*/ 2552691 h 255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9220" h="2552691">
                <a:moveTo>
                  <a:pt x="0" y="0"/>
                </a:moveTo>
                <a:cubicBezTo>
                  <a:pt x="479884" y="229491"/>
                  <a:pt x="959769" y="458982"/>
                  <a:pt x="1181899" y="628742"/>
                </a:cubicBezTo>
                <a:cubicBezTo>
                  <a:pt x="1404029" y="798502"/>
                  <a:pt x="1209142" y="876047"/>
                  <a:pt x="1332780" y="1018562"/>
                </a:cubicBezTo>
                <a:cubicBezTo>
                  <a:pt x="1456418" y="1161077"/>
                  <a:pt x="1756084" y="1322453"/>
                  <a:pt x="1923729" y="1483830"/>
                </a:cubicBezTo>
                <a:cubicBezTo>
                  <a:pt x="2091374" y="1645207"/>
                  <a:pt x="2261115" y="1858980"/>
                  <a:pt x="2338651" y="1986824"/>
                </a:cubicBezTo>
                <a:cubicBezTo>
                  <a:pt x="2416187" y="2114668"/>
                  <a:pt x="2357512" y="2190117"/>
                  <a:pt x="2388945" y="2250895"/>
                </a:cubicBezTo>
                <a:cubicBezTo>
                  <a:pt x="2420378" y="2311673"/>
                  <a:pt x="2441334" y="2330536"/>
                  <a:pt x="2527252" y="2351494"/>
                </a:cubicBezTo>
                <a:cubicBezTo>
                  <a:pt x="2613170" y="2372452"/>
                  <a:pt x="2904454" y="2376644"/>
                  <a:pt x="2904454" y="2376644"/>
                </a:cubicBezTo>
                <a:cubicBezTo>
                  <a:pt x="3055335" y="2387123"/>
                  <a:pt x="3225076" y="2385027"/>
                  <a:pt x="3432537" y="2414368"/>
                </a:cubicBezTo>
                <a:cubicBezTo>
                  <a:pt x="3639998" y="2443709"/>
                  <a:pt x="4149220" y="2552691"/>
                  <a:pt x="4149220" y="2552691"/>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prstClr val="black"/>
              </a:solidFill>
            </a:endParaRPr>
          </a:p>
        </p:txBody>
      </p:sp>
      <p:sp>
        <p:nvSpPr>
          <p:cNvPr id="14" name="Freeform 13"/>
          <p:cNvSpPr/>
          <p:nvPr/>
        </p:nvSpPr>
        <p:spPr>
          <a:xfrm>
            <a:off x="4186953" y="2473051"/>
            <a:ext cx="2627839" cy="985028"/>
          </a:xfrm>
          <a:custGeom>
            <a:avLst/>
            <a:gdLst>
              <a:gd name="connsiteX0" fmla="*/ 0 w 2627839"/>
              <a:gd name="connsiteY0" fmla="*/ 0 h 1182034"/>
              <a:gd name="connsiteX1" fmla="*/ 842417 w 2627839"/>
              <a:gd name="connsiteY1" fmla="*/ 251496 h 1182034"/>
              <a:gd name="connsiteX2" fmla="*/ 1156752 w 2627839"/>
              <a:gd name="connsiteY2" fmla="*/ 402394 h 1182034"/>
              <a:gd name="connsiteX3" fmla="*/ 1332779 w 2627839"/>
              <a:gd name="connsiteY3" fmla="*/ 679041 h 1182034"/>
              <a:gd name="connsiteX4" fmla="*/ 1483660 w 2627839"/>
              <a:gd name="connsiteY4" fmla="*/ 880238 h 1182034"/>
              <a:gd name="connsiteX5" fmla="*/ 1735128 w 2627839"/>
              <a:gd name="connsiteY5" fmla="*/ 1031136 h 1182034"/>
              <a:gd name="connsiteX6" fmla="*/ 2627839 w 2627839"/>
              <a:gd name="connsiteY6" fmla="*/ 1182034 h 118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839" h="1182034">
                <a:moveTo>
                  <a:pt x="0" y="0"/>
                </a:moveTo>
                <a:cubicBezTo>
                  <a:pt x="324812" y="92215"/>
                  <a:pt x="649625" y="184430"/>
                  <a:pt x="842417" y="251496"/>
                </a:cubicBezTo>
                <a:cubicBezTo>
                  <a:pt x="1035209" y="318562"/>
                  <a:pt x="1075025" y="331137"/>
                  <a:pt x="1156752" y="402394"/>
                </a:cubicBezTo>
                <a:cubicBezTo>
                  <a:pt x="1238479" y="473651"/>
                  <a:pt x="1278294" y="599400"/>
                  <a:pt x="1332779" y="679041"/>
                </a:cubicBezTo>
                <a:cubicBezTo>
                  <a:pt x="1387264" y="758682"/>
                  <a:pt x="1416602" y="821556"/>
                  <a:pt x="1483660" y="880238"/>
                </a:cubicBezTo>
                <a:cubicBezTo>
                  <a:pt x="1550718" y="938920"/>
                  <a:pt x="1544431" y="980837"/>
                  <a:pt x="1735128" y="1031136"/>
                </a:cubicBezTo>
                <a:cubicBezTo>
                  <a:pt x="1925825" y="1081435"/>
                  <a:pt x="2627839" y="1182034"/>
                  <a:pt x="2627839" y="1182034"/>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prstClr val="black"/>
              </a:solidFill>
            </a:endParaRPr>
          </a:p>
        </p:txBody>
      </p:sp>
      <p:sp>
        <p:nvSpPr>
          <p:cNvPr id="15" name="Oval 14"/>
          <p:cNvSpPr/>
          <p:nvPr/>
        </p:nvSpPr>
        <p:spPr>
          <a:xfrm>
            <a:off x="2953512" y="635000"/>
            <a:ext cx="1447800" cy="635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prstClr val="black"/>
              </a:solidFill>
            </a:endParaRPr>
          </a:p>
        </p:txBody>
      </p:sp>
      <p:sp>
        <p:nvSpPr>
          <p:cNvPr id="16" name="Oval 15"/>
          <p:cNvSpPr/>
          <p:nvPr/>
        </p:nvSpPr>
        <p:spPr>
          <a:xfrm>
            <a:off x="2590800" y="2903220"/>
            <a:ext cx="381000" cy="254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prstClr val="black"/>
              </a:solidFill>
            </a:endParaRPr>
          </a:p>
        </p:txBody>
      </p:sp>
      <p:sp>
        <p:nvSpPr>
          <p:cNvPr id="17" name="Line 9"/>
          <p:cNvSpPr>
            <a:spLocks noChangeShapeType="1"/>
          </p:cNvSpPr>
          <p:nvPr/>
        </p:nvSpPr>
        <p:spPr bwMode="auto">
          <a:xfrm flipH="1">
            <a:off x="3581400" y="3492500"/>
            <a:ext cx="76200" cy="444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prstClr val="black"/>
              </a:solidFill>
            </a:endParaRPr>
          </a:p>
        </p:txBody>
      </p:sp>
      <p:sp>
        <p:nvSpPr>
          <p:cNvPr id="18" name="Text Box 15"/>
          <p:cNvSpPr txBox="1">
            <a:spLocks noChangeArrowheads="1"/>
          </p:cNvSpPr>
          <p:nvPr/>
        </p:nvSpPr>
        <p:spPr bwMode="auto">
          <a:xfrm rot="1091775">
            <a:off x="4266945" y="2326561"/>
            <a:ext cx="1608646" cy="400110"/>
          </a:xfrm>
          <a:prstGeom prst="rect">
            <a:avLst/>
          </a:prstGeom>
          <a:noFill/>
          <a:ln w="9525">
            <a:noFill/>
            <a:miter lim="800000"/>
            <a:headEnd/>
            <a:tailEnd/>
          </a:ln>
          <a:effectLst/>
        </p:spPr>
        <p:txBody>
          <a:bodyPr wrap="none">
            <a:spAutoFit/>
          </a:bodyPr>
          <a:lstStyle/>
          <a:p>
            <a:pPr algn="ctr">
              <a:defRPr/>
            </a:pPr>
            <a:r>
              <a:rPr lang="en-US" sz="2000" dirty="0">
                <a:solidFill>
                  <a:prstClr val="white"/>
                </a:solidFill>
                <a:effectLst>
                  <a:glow rad="76200">
                    <a:prstClr val="black">
                      <a:alpha val="60000"/>
                    </a:prstClr>
                  </a:glow>
                </a:effectLst>
                <a:latin typeface="Calibri" pitchFamily="34" charset="0"/>
                <a:cs typeface="Calibri" pitchFamily="34" charset="0"/>
              </a:rPr>
              <a:t>Central Valley</a:t>
            </a:r>
          </a:p>
        </p:txBody>
      </p:sp>
    </p:spTree>
    <p:extLst>
      <p:ext uri="{BB962C8B-B14F-4D97-AF65-F5344CB8AC3E}">
        <p14:creationId xmlns:p14="http://schemas.microsoft.com/office/powerpoint/2010/main" val="3314978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r>
              <a:rPr lang="en-US" altLang="en-US" sz="2400" smtClean="0">
                <a:solidFill>
                  <a:schemeClr val="bg1"/>
                </a:solidFill>
              </a:rPr>
              <a:t>Jerusalem aerial from east</a:t>
            </a:r>
            <a:endParaRPr lang="en-US" altLang="en-US" smtClean="0"/>
          </a:p>
        </p:txBody>
      </p:sp>
      <p:pic>
        <p:nvPicPr>
          <p:cNvPr id="59395" name="Picture 3" descr="E:\0Adds 2002\04 Judah\010703 Beersheba flight\Jerusalem\sr\Jerusalem aerial from east.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2667000" y="5334000"/>
            <a:ext cx="40386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Jerusalem aerial from east</a:t>
            </a:r>
          </a:p>
        </p:txBody>
      </p:sp>
      <p:sp>
        <p:nvSpPr>
          <p:cNvPr id="59397" name="Line 5"/>
          <p:cNvSpPr>
            <a:spLocks noChangeShapeType="1"/>
          </p:cNvSpPr>
          <p:nvPr/>
        </p:nvSpPr>
        <p:spPr bwMode="auto">
          <a:xfrm>
            <a:off x="1447800" y="1841500"/>
            <a:ext cx="0" cy="1270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398" name="Line 6"/>
          <p:cNvSpPr>
            <a:spLocks noChangeShapeType="1"/>
          </p:cNvSpPr>
          <p:nvPr/>
        </p:nvSpPr>
        <p:spPr bwMode="auto">
          <a:xfrm flipH="1">
            <a:off x="5257800" y="2857500"/>
            <a:ext cx="76200" cy="889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399" name="Line 7"/>
          <p:cNvSpPr>
            <a:spLocks noChangeShapeType="1"/>
          </p:cNvSpPr>
          <p:nvPr/>
        </p:nvSpPr>
        <p:spPr bwMode="auto">
          <a:xfrm>
            <a:off x="3581400" y="3302000"/>
            <a:ext cx="0" cy="8255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0" name="Line 8"/>
          <p:cNvSpPr>
            <a:spLocks noChangeShapeType="1"/>
          </p:cNvSpPr>
          <p:nvPr/>
        </p:nvSpPr>
        <p:spPr bwMode="auto">
          <a:xfrm>
            <a:off x="3200400" y="508000"/>
            <a:ext cx="0" cy="381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1" name="Text Box 9"/>
          <p:cNvSpPr txBox="1">
            <a:spLocks noChangeArrowheads="1"/>
          </p:cNvSpPr>
          <p:nvPr/>
        </p:nvSpPr>
        <p:spPr bwMode="auto">
          <a:xfrm>
            <a:off x="2803528" y="220928"/>
            <a:ext cx="1018227" cy="369332"/>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rPr>
              <a:t>Knesset</a:t>
            </a:r>
          </a:p>
        </p:txBody>
      </p:sp>
      <p:sp>
        <p:nvSpPr>
          <p:cNvPr id="59402" name="Text Box 10"/>
          <p:cNvSpPr txBox="1">
            <a:spLocks noChangeArrowheads="1"/>
          </p:cNvSpPr>
          <p:nvPr/>
        </p:nvSpPr>
        <p:spPr bwMode="auto">
          <a:xfrm>
            <a:off x="762010" y="1504157"/>
            <a:ext cx="1655133" cy="3693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rPr>
              <a:t>Hinnom Valley</a:t>
            </a:r>
          </a:p>
        </p:txBody>
      </p:sp>
      <p:sp>
        <p:nvSpPr>
          <p:cNvPr id="59403" name="Text Box 11"/>
          <p:cNvSpPr txBox="1">
            <a:spLocks noChangeArrowheads="1"/>
          </p:cNvSpPr>
          <p:nvPr/>
        </p:nvSpPr>
        <p:spPr bwMode="auto">
          <a:xfrm>
            <a:off x="2819440" y="2964657"/>
            <a:ext cx="1629613" cy="3693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rPr>
              <a:t>Hill of Offense</a:t>
            </a:r>
          </a:p>
        </p:txBody>
      </p:sp>
      <p:sp>
        <p:nvSpPr>
          <p:cNvPr id="59404" name="Text Box 12"/>
          <p:cNvSpPr txBox="1">
            <a:spLocks noChangeArrowheads="1"/>
          </p:cNvSpPr>
          <p:nvPr/>
        </p:nvSpPr>
        <p:spPr bwMode="auto">
          <a:xfrm>
            <a:off x="4800616" y="2456657"/>
            <a:ext cx="1526893" cy="3693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rPr>
              <a:t>Kidron Valley</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5" descr="D:\Aerials Judah Mitchell sr\Jerusalem\Jerusalem southern area aerial from e, tb q010703.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2646"/>
            <a:ext cx="9144000" cy="571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hidden="1"/>
          <p:cNvSpPr>
            <a:spLocks noGrp="1" noChangeArrowheads="1"/>
          </p:cNvSpPr>
          <p:nvPr>
            <p:ph type="title"/>
          </p:nvPr>
        </p:nvSpPr>
        <p:spPr/>
        <p:txBody>
          <a:bodyPr/>
          <a:lstStyle/>
          <a:p>
            <a:r>
              <a:rPr lang="en-US" altLang="en-US" sz="2400" smtClean="0">
                <a:solidFill>
                  <a:schemeClr val="bg1"/>
                </a:solidFill>
              </a:rPr>
              <a:t>Jerusalem southern area aerial from east</a:t>
            </a:r>
            <a:endParaRPr lang="en-US" altLang="en-US" smtClean="0"/>
          </a:p>
        </p:txBody>
      </p:sp>
      <p:sp>
        <p:nvSpPr>
          <p:cNvPr id="58372" name="Text Box 4"/>
          <p:cNvSpPr txBox="1">
            <a:spLocks noChangeArrowheads="1"/>
          </p:cNvSpPr>
          <p:nvPr/>
        </p:nvSpPr>
        <p:spPr bwMode="auto">
          <a:xfrm>
            <a:off x="1600200" y="5334000"/>
            <a:ext cx="6019800" cy="381000"/>
          </a:xfrm>
          <a:prstGeom prst="rect">
            <a:avLst/>
          </a:prstGeom>
          <a:solidFill>
            <a:srgbClr val="1C1C1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Jerusalem southern area aerial from east</a:t>
            </a:r>
          </a:p>
        </p:txBody>
      </p:sp>
      <p:sp>
        <p:nvSpPr>
          <p:cNvPr id="58373" name="Line 5"/>
          <p:cNvSpPr>
            <a:spLocks noChangeShapeType="1"/>
          </p:cNvSpPr>
          <p:nvPr/>
        </p:nvSpPr>
        <p:spPr bwMode="auto">
          <a:xfrm>
            <a:off x="990600" y="698500"/>
            <a:ext cx="0" cy="825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4" name="Line 6"/>
          <p:cNvSpPr>
            <a:spLocks noChangeShapeType="1"/>
          </p:cNvSpPr>
          <p:nvPr/>
        </p:nvSpPr>
        <p:spPr bwMode="auto">
          <a:xfrm>
            <a:off x="3581400" y="698500"/>
            <a:ext cx="609600" cy="698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5" name="Line 7"/>
          <p:cNvSpPr>
            <a:spLocks noChangeShapeType="1"/>
          </p:cNvSpPr>
          <p:nvPr/>
        </p:nvSpPr>
        <p:spPr bwMode="auto">
          <a:xfrm flipH="1">
            <a:off x="4648200" y="1016000"/>
            <a:ext cx="381000" cy="825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6" name="Line 8"/>
          <p:cNvSpPr>
            <a:spLocks noChangeShapeType="1"/>
          </p:cNvSpPr>
          <p:nvPr/>
        </p:nvSpPr>
        <p:spPr bwMode="auto">
          <a:xfrm>
            <a:off x="2362200" y="1524000"/>
            <a:ext cx="0" cy="444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7" name="Line 9"/>
          <p:cNvSpPr>
            <a:spLocks noChangeShapeType="1"/>
          </p:cNvSpPr>
          <p:nvPr/>
        </p:nvSpPr>
        <p:spPr bwMode="auto">
          <a:xfrm flipH="1">
            <a:off x="5486400" y="762000"/>
            <a:ext cx="152400" cy="635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8" name="Text Box 10"/>
          <p:cNvSpPr txBox="1">
            <a:spLocks noChangeArrowheads="1"/>
          </p:cNvSpPr>
          <p:nvPr/>
        </p:nvSpPr>
        <p:spPr bwMode="auto">
          <a:xfrm>
            <a:off x="441325" y="411428"/>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Bethlehem</a:t>
            </a:r>
          </a:p>
        </p:txBody>
      </p:sp>
      <p:sp>
        <p:nvSpPr>
          <p:cNvPr id="58379" name="Text Box 11"/>
          <p:cNvSpPr txBox="1">
            <a:spLocks noChangeArrowheads="1"/>
          </p:cNvSpPr>
          <p:nvPr/>
        </p:nvSpPr>
        <p:spPr bwMode="auto">
          <a:xfrm>
            <a:off x="1752600" y="1123157"/>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Har Homa</a:t>
            </a:r>
          </a:p>
        </p:txBody>
      </p:sp>
      <p:sp>
        <p:nvSpPr>
          <p:cNvPr id="58380" name="Text Box 12"/>
          <p:cNvSpPr txBox="1">
            <a:spLocks noChangeArrowheads="1"/>
          </p:cNvSpPr>
          <p:nvPr/>
        </p:nvSpPr>
        <p:spPr bwMode="auto">
          <a:xfrm>
            <a:off x="3276610" y="444501"/>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err="1" smtClean="0"/>
              <a:t>Giloh</a:t>
            </a:r>
            <a:endParaRPr lang="en-US" altLang="en-US" dirty="0"/>
          </a:p>
        </p:txBody>
      </p:sp>
      <p:sp>
        <p:nvSpPr>
          <p:cNvPr id="58381" name="Text Box 13"/>
          <p:cNvSpPr txBox="1">
            <a:spLocks noChangeArrowheads="1"/>
          </p:cNvSpPr>
          <p:nvPr/>
        </p:nvSpPr>
        <p:spPr bwMode="auto">
          <a:xfrm>
            <a:off x="3886200" y="762001"/>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Ramat Rahel</a:t>
            </a:r>
          </a:p>
        </p:txBody>
      </p:sp>
      <p:sp>
        <p:nvSpPr>
          <p:cNvPr id="58382" name="Text Box 14"/>
          <p:cNvSpPr txBox="1">
            <a:spLocks noChangeArrowheads="1"/>
          </p:cNvSpPr>
          <p:nvPr/>
        </p:nvSpPr>
        <p:spPr bwMode="auto">
          <a:xfrm>
            <a:off x="4876800" y="488157"/>
            <a:ext cx="17833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err="1"/>
              <a:t>Rephaim</a:t>
            </a:r>
            <a:r>
              <a:rPr lang="en-US" altLang="en-US" dirty="0"/>
              <a:t> Valley</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70" y="3346924"/>
            <a:ext cx="4126173" cy="183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489951" y="-80103"/>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771099" y="3766782"/>
            <a:ext cx="3193576" cy="659310"/>
          </a:xfrm>
          <a:custGeom>
            <a:avLst/>
            <a:gdLst>
              <a:gd name="connsiteX0" fmla="*/ 3193576 w 3193576"/>
              <a:gd name="connsiteY0" fmla="*/ 0 h 659310"/>
              <a:gd name="connsiteX1" fmla="*/ 2654489 w 3193576"/>
              <a:gd name="connsiteY1" fmla="*/ 443552 h 659310"/>
              <a:gd name="connsiteX2" fmla="*/ 2279176 w 3193576"/>
              <a:gd name="connsiteY2" fmla="*/ 518615 h 659310"/>
              <a:gd name="connsiteX3" fmla="*/ 1856095 w 3193576"/>
              <a:gd name="connsiteY3" fmla="*/ 648269 h 659310"/>
              <a:gd name="connsiteX4" fmla="*/ 1426191 w 3193576"/>
              <a:gd name="connsiteY4" fmla="*/ 641445 h 659310"/>
              <a:gd name="connsiteX5" fmla="*/ 934871 w 3193576"/>
              <a:gd name="connsiteY5" fmla="*/ 552734 h 659310"/>
              <a:gd name="connsiteX6" fmla="*/ 730155 w 3193576"/>
              <a:gd name="connsiteY6" fmla="*/ 341194 h 659310"/>
              <a:gd name="connsiteX7" fmla="*/ 0 w 3193576"/>
              <a:gd name="connsiteY7" fmla="*/ 238836 h 6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3576" h="659310">
                <a:moveTo>
                  <a:pt x="3193576" y="0"/>
                </a:moveTo>
                <a:cubicBezTo>
                  <a:pt x="3000232" y="178558"/>
                  <a:pt x="2806889" y="357116"/>
                  <a:pt x="2654489" y="443552"/>
                </a:cubicBezTo>
                <a:cubicBezTo>
                  <a:pt x="2502089" y="529988"/>
                  <a:pt x="2412242" y="484496"/>
                  <a:pt x="2279176" y="518615"/>
                </a:cubicBezTo>
                <a:cubicBezTo>
                  <a:pt x="2146110" y="552734"/>
                  <a:pt x="1998259" y="627797"/>
                  <a:pt x="1856095" y="648269"/>
                </a:cubicBezTo>
                <a:cubicBezTo>
                  <a:pt x="1713931" y="668741"/>
                  <a:pt x="1579728" y="657367"/>
                  <a:pt x="1426191" y="641445"/>
                </a:cubicBezTo>
                <a:cubicBezTo>
                  <a:pt x="1272654" y="625523"/>
                  <a:pt x="1050877" y="602776"/>
                  <a:pt x="934871" y="552734"/>
                </a:cubicBezTo>
                <a:cubicBezTo>
                  <a:pt x="818865" y="502692"/>
                  <a:pt x="885967" y="393510"/>
                  <a:pt x="730155" y="341194"/>
                </a:cubicBezTo>
                <a:cubicBezTo>
                  <a:pt x="574343" y="288878"/>
                  <a:pt x="287171" y="263857"/>
                  <a:pt x="0" y="238836"/>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026" hidden="1"/>
          <p:cNvSpPr>
            <a:spLocks noGrp="1" noChangeArrowheads="1"/>
          </p:cNvSpPr>
          <p:nvPr>
            <p:ph type="title"/>
          </p:nvPr>
        </p:nvSpPr>
        <p:spPr/>
        <p:txBody>
          <a:bodyPr/>
          <a:lstStyle/>
          <a:p>
            <a:pPr eaLnBrk="1" hangingPunct="1"/>
            <a:endParaRPr lang="en-US" sz="2400" dirty="0" smtClean="0"/>
          </a:p>
        </p:txBody>
      </p:sp>
      <p:pic>
        <p:nvPicPr>
          <p:cNvPr id="186370" name="Picture 1027" descr="D:\from Home to sort\Frese aerial south\sr\Rephaim Valley aerial from north.JPG"/>
          <p:cNvPicPr preferRelativeResize="0">
            <a:picLocks noChangeAspect="1" noChangeArrowheads="1"/>
          </p:cNvPicPr>
          <p:nvPr>
            <p:custDataLst>
              <p:tags r:id="rId1"/>
            </p:custDataLst>
          </p:nvPr>
        </p:nvPicPr>
        <p:blipFill>
          <a:blip r:embed="rId4"/>
          <a:srcRect/>
          <a:stretch>
            <a:fillRect/>
          </a:stretch>
        </p:blipFill>
        <p:spPr bwMode="auto">
          <a:xfrm>
            <a:off x="0" y="-1324"/>
            <a:ext cx="9144000" cy="5717647"/>
          </a:xfrm>
          <a:prstGeom prst="rect">
            <a:avLst/>
          </a:prstGeom>
          <a:noFill/>
          <a:ln w="9525">
            <a:noFill/>
            <a:miter lim="800000"/>
            <a:headEnd/>
            <a:tailEnd/>
          </a:ln>
        </p:spPr>
      </p:pic>
      <p:sp>
        <p:nvSpPr>
          <p:cNvPr id="154628" name="Text Box 1028"/>
          <p:cNvSpPr txBox="1">
            <a:spLocks noChangeArrowheads="1"/>
          </p:cNvSpPr>
          <p:nvPr/>
        </p:nvSpPr>
        <p:spPr bwMode="auto">
          <a:xfrm>
            <a:off x="0" y="5347458"/>
            <a:ext cx="9144000" cy="381000"/>
          </a:xfrm>
          <a:prstGeom prst="rect">
            <a:avLst/>
          </a:prstGeom>
          <a:noFill/>
          <a:ln w="9525">
            <a:noFill/>
            <a:miter lim="800000"/>
            <a:headEnd/>
            <a:tailEnd/>
          </a:ln>
          <a:effectLst/>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Rephaim Valley aerial from north</a:t>
            </a:r>
          </a:p>
        </p:txBody>
      </p:sp>
      <p:sp>
        <p:nvSpPr>
          <p:cNvPr id="154629" name="Text Box 1029"/>
          <p:cNvSpPr txBox="1">
            <a:spLocks noChangeArrowheads="1"/>
          </p:cNvSpPr>
          <p:nvPr/>
        </p:nvSpPr>
        <p:spPr bwMode="auto">
          <a:xfrm>
            <a:off x="0" y="698500"/>
            <a:ext cx="1327864"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Bethlehem</a:t>
            </a:r>
          </a:p>
        </p:txBody>
      </p:sp>
      <p:sp>
        <p:nvSpPr>
          <p:cNvPr id="154630" name="Text Box 1030"/>
          <p:cNvSpPr txBox="1">
            <a:spLocks noChangeArrowheads="1"/>
          </p:cNvSpPr>
          <p:nvPr/>
        </p:nvSpPr>
        <p:spPr bwMode="auto">
          <a:xfrm>
            <a:off x="1981203" y="1063575"/>
            <a:ext cx="1103187"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Beit</a:t>
            </a:r>
            <a:r>
              <a:rPr lang="en-US" sz="2000" dirty="0">
                <a:solidFill>
                  <a:srgbClr val="FFFFFF"/>
                </a:solidFill>
                <a:effectLst>
                  <a:glow rad="76200">
                    <a:srgbClr val="000000">
                      <a:alpha val="60000"/>
                    </a:srgbClr>
                  </a:glow>
                </a:effectLst>
                <a:latin typeface="Calibri" pitchFamily="34" charset="0"/>
                <a:cs typeface="Calibri" pitchFamily="34" charset="0"/>
              </a:rPr>
              <a:t> </a:t>
            </a:r>
            <a:r>
              <a:rPr lang="en-US" sz="2000" dirty="0" err="1">
                <a:solidFill>
                  <a:srgbClr val="FFFFFF"/>
                </a:solidFill>
                <a:effectLst>
                  <a:glow rad="76200">
                    <a:srgbClr val="000000">
                      <a:alpha val="60000"/>
                    </a:srgbClr>
                  </a:glow>
                </a:effectLst>
                <a:latin typeface="Calibri" pitchFamily="34" charset="0"/>
                <a:cs typeface="Calibri" pitchFamily="34" charset="0"/>
              </a:rPr>
              <a:t>Jalla</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54631" name="Text Box 1031"/>
          <p:cNvSpPr txBox="1">
            <a:spLocks noChangeArrowheads="1"/>
          </p:cNvSpPr>
          <p:nvPr/>
        </p:nvSpPr>
        <p:spPr bwMode="auto">
          <a:xfrm>
            <a:off x="2438401" y="1651000"/>
            <a:ext cx="734496"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Giloh</a:t>
            </a:r>
          </a:p>
        </p:txBody>
      </p:sp>
      <p:sp>
        <p:nvSpPr>
          <p:cNvPr id="154632" name="Text Box 1032"/>
          <p:cNvSpPr txBox="1">
            <a:spLocks noChangeArrowheads="1"/>
          </p:cNvSpPr>
          <p:nvPr/>
        </p:nvSpPr>
        <p:spPr bwMode="auto">
          <a:xfrm rot="21273091">
            <a:off x="6664553" y="2924956"/>
            <a:ext cx="1778500"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Rephaim Valley</a:t>
            </a:r>
          </a:p>
        </p:txBody>
      </p:sp>
      <p:sp>
        <p:nvSpPr>
          <p:cNvPr id="154633" name="Text Box 1033"/>
          <p:cNvSpPr txBox="1">
            <a:spLocks noChangeArrowheads="1"/>
          </p:cNvSpPr>
          <p:nvPr/>
        </p:nvSpPr>
        <p:spPr bwMode="auto">
          <a:xfrm>
            <a:off x="152400" y="3746500"/>
            <a:ext cx="1716880"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Teddy Stadium</a:t>
            </a:r>
          </a:p>
        </p:txBody>
      </p:sp>
      <p:sp>
        <p:nvSpPr>
          <p:cNvPr id="154634" name="Text Box 1034"/>
          <p:cNvSpPr txBox="1">
            <a:spLocks noChangeArrowheads="1"/>
          </p:cNvSpPr>
          <p:nvPr/>
        </p:nvSpPr>
        <p:spPr bwMode="auto">
          <a:xfrm>
            <a:off x="3470273" y="3857575"/>
            <a:ext cx="631904"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mall</a:t>
            </a:r>
          </a:p>
        </p:txBody>
      </p:sp>
      <p:sp>
        <p:nvSpPr>
          <p:cNvPr id="154635" name="Text Box 1035"/>
          <p:cNvSpPr txBox="1">
            <a:spLocks noChangeArrowheads="1"/>
          </p:cNvSpPr>
          <p:nvPr/>
        </p:nvSpPr>
        <p:spPr bwMode="auto">
          <a:xfrm>
            <a:off x="5181602" y="2667000"/>
            <a:ext cx="980589"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Ein</a:t>
            </a:r>
            <a:r>
              <a:rPr lang="en-US" sz="2000" dirty="0">
                <a:solidFill>
                  <a:srgbClr val="FFFFFF"/>
                </a:solidFill>
                <a:effectLst>
                  <a:glow rad="76200">
                    <a:srgbClr val="000000">
                      <a:alpha val="60000"/>
                    </a:srgbClr>
                  </a:glow>
                </a:effectLst>
                <a:latin typeface="Calibri" pitchFamily="34" charset="0"/>
                <a:cs typeface="Calibri" pitchFamily="34" charset="0"/>
              </a:rPr>
              <a:t> Yael</a:t>
            </a:r>
          </a:p>
        </p:txBody>
      </p:sp>
      <p:sp>
        <p:nvSpPr>
          <p:cNvPr id="154636" name="Text Box 1036"/>
          <p:cNvSpPr txBox="1">
            <a:spLocks noChangeArrowheads="1"/>
          </p:cNvSpPr>
          <p:nvPr/>
        </p:nvSpPr>
        <p:spPr bwMode="auto">
          <a:xfrm>
            <a:off x="7010401" y="3492500"/>
            <a:ext cx="549318"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zoo</a:t>
            </a:r>
          </a:p>
        </p:txBody>
      </p:sp>
      <p:sp>
        <p:nvSpPr>
          <p:cNvPr id="13" name="Oval 12"/>
          <p:cNvSpPr/>
          <p:nvPr/>
        </p:nvSpPr>
        <p:spPr>
          <a:xfrm>
            <a:off x="3124200" y="4826000"/>
            <a:ext cx="381000" cy="3175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4" name="Text Box 1034"/>
          <p:cNvSpPr txBox="1">
            <a:spLocks noChangeArrowheads="1"/>
          </p:cNvSpPr>
          <p:nvPr/>
        </p:nvSpPr>
        <p:spPr bwMode="auto">
          <a:xfrm>
            <a:off x="3505200" y="4826000"/>
            <a:ext cx="1730410"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Holyland</a:t>
            </a:r>
            <a:r>
              <a:rPr lang="en-US" sz="2000" dirty="0">
                <a:solidFill>
                  <a:srgbClr val="FFFFFF"/>
                </a:solidFill>
                <a:effectLst>
                  <a:glow rad="76200">
                    <a:srgbClr val="000000">
                      <a:alpha val="60000"/>
                    </a:srgbClr>
                  </a:glow>
                </a:effectLst>
                <a:latin typeface="Calibri" pitchFamily="34" charset="0"/>
                <a:cs typeface="Calibri" pitchFamily="34" charset="0"/>
              </a:rPr>
              <a:t> Hotel</a:t>
            </a:r>
          </a:p>
        </p:txBody>
      </p:sp>
      <p:sp>
        <p:nvSpPr>
          <p:cNvPr id="16" name="Oval 15"/>
          <p:cNvSpPr/>
          <p:nvPr/>
        </p:nvSpPr>
        <p:spPr>
          <a:xfrm>
            <a:off x="1773936" y="3810000"/>
            <a:ext cx="914400" cy="635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7" name="Oval 16"/>
          <p:cNvSpPr/>
          <p:nvPr/>
        </p:nvSpPr>
        <p:spPr>
          <a:xfrm>
            <a:off x="4724400" y="571500"/>
            <a:ext cx="609600" cy="254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8" name="Text Box 1030"/>
          <p:cNvSpPr txBox="1">
            <a:spLocks noChangeArrowheads="1"/>
          </p:cNvSpPr>
          <p:nvPr/>
        </p:nvSpPr>
        <p:spPr bwMode="auto">
          <a:xfrm>
            <a:off x="5216152" y="317500"/>
            <a:ext cx="1871090"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Solomon’s Pools</a:t>
            </a:r>
          </a:p>
        </p:txBody>
      </p:sp>
      <p:sp>
        <p:nvSpPr>
          <p:cNvPr id="19" name="Oval 18"/>
          <p:cNvSpPr/>
          <p:nvPr/>
        </p:nvSpPr>
        <p:spPr>
          <a:xfrm>
            <a:off x="6096000" y="2921000"/>
            <a:ext cx="381000" cy="3175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20" name="Text Box 1031"/>
          <p:cNvSpPr txBox="1">
            <a:spLocks noChangeArrowheads="1"/>
          </p:cNvSpPr>
          <p:nvPr/>
        </p:nvSpPr>
        <p:spPr bwMode="auto">
          <a:xfrm>
            <a:off x="7970164" y="2476500"/>
            <a:ext cx="1250792"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Tumulus 1</a:t>
            </a:r>
          </a:p>
        </p:txBody>
      </p:sp>
      <p:sp>
        <p:nvSpPr>
          <p:cNvPr id="21" name="Line 9"/>
          <p:cNvSpPr>
            <a:spLocks noChangeShapeType="1"/>
          </p:cNvSpPr>
          <p:nvPr/>
        </p:nvSpPr>
        <p:spPr bwMode="auto">
          <a:xfrm flipH="1">
            <a:off x="8534400" y="2794000"/>
            <a:ext cx="76200" cy="508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22" name="Text Box 1031"/>
          <p:cNvSpPr txBox="1">
            <a:spLocks noChangeArrowheads="1"/>
          </p:cNvSpPr>
          <p:nvPr/>
        </p:nvSpPr>
        <p:spPr bwMode="auto">
          <a:xfrm>
            <a:off x="6150950" y="762000"/>
            <a:ext cx="1165704"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Har</a:t>
            </a:r>
            <a:r>
              <a:rPr lang="en-US" sz="2000" dirty="0">
                <a:solidFill>
                  <a:srgbClr val="FFFFFF"/>
                </a:solidFill>
                <a:effectLst>
                  <a:glow rad="76200">
                    <a:srgbClr val="000000">
                      <a:alpha val="60000"/>
                    </a:srgbClr>
                  </a:glow>
                </a:effectLst>
                <a:latin typeface="Calibri" pitchFamily="34" charset="0"/>
                <a:cs typeface="Calibri" pitchFamily="34" charset="0"/>
              </a:rPr>
              <a:t> </a:t>
            </a:r>
            <a:r>
              <a:rPr lang="en-US" sz="2000" dirty="0" err="1">
                <a:solidFill>
                  <a:srgbClr val="FFFFFF"/>
                </a:solidFill>
                <a:effectLst>
                  <a:glow rad="76200">
                    <a:srgbClr val="000000">
                      <a:alpha val="60000"/>
                    </a:srgbClr>
                  </a:glow>
                </a:effectLst>
                <a:latin typeface="Calibri" pitchFamily="34" charset="0"/>
                <a:cs typeface="Calibri" pitchFamily="34" charset="0"/>
              </a:rPr>
              <a:t>Giloh</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23" name="Line 9"/>
          <p:cNvSpPr>
            <a:spLocks noChangeShapeType="1"/>
          </p:cNvSpPr>
          <p:nvPr/>
        </p:nvSpPr>
        <p:spPr bwMode="auto">
          <a:xfrm flipH="1">
            <a:off x="5562600" y="952500"/>
            <a:ext cx="609600" cy="317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pic>
        <p:nvPicPr>
          <p:cNvPr id="24"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653724" y="93794"/>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578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059" y="7134"/>
            <a:ext cx="5144357" cy="707886"/>
          </a:xfrm>
          <a:noFill/>
        </p:spPr>
        <p:txBody>
          <a:bodyPr wrap="none" rtlCol="0">
            <a:spAutoFit/>
          </a:bodyPr>
          <a:lstStyle/>
          <a:p>
            <a:pPr algn="l"/>
            <a:r>
              <a:rPr lang="en-US" sz="4000" b="1" dirty="0">
                <a:latin typeface="Arial" pitchFamily="34" charset="0"/>
                <a:ea typeface="+mn-ea"/>
                <a:cs typeface="Arial" pitchFamily="34" charset="0"/>
              </a:rPr>
              <a:t>Character of Joshua</a:t>
            </a:r>
          </a:p>
        </p:txBody>
      </p:sp>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37" y="504749"/>
            <a:ext cx="2086331" cy="470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967842" y="627239"/>
            <a:ext cx="5920210" cy="584775"/>
          </a:xfrm>
          <a:prstGeom prst="rect">
            <a:avLst/>
          </a:prstGeom>
          <a:noFill/>
        </p:spPr>
        <p:txBody>
          <a:bodyPr wrap="none" rtlCol="0">
            <a:spAutoFit/>
          </a:bodyPr>
          <a:lstStyle/>
          <a:p>
            <a:r>
              <a:rPr lang="en-US" sz="3200" b="1" dirty="0" smtClean="0">
                <a:solidFill>
                  <a:prstClr val="black"/>
                </a:solidFill>
                <a:latin typeface="Arial" pitchFamily="34" charset="0"/>
                <a:cs typeface="Arial" pitchFamily="34" charset="0"/>
              </a:rPr>
              <a:t>Events in His Life-young man</a:t>
            </a:r>
            <a:endParaRPr lang="en-US" sz="3200" b="1" dirty="0">
              <a:solidFill>
                <a:prstClr val="black"/>
              </a:solidFill>
              <a:latin typeface="Arial" pitchFamily="34" charset="0"/>
              <a:cs typeface="Arial" pitchFamily="34" charset="0"/>
            </a:endParaRPr>
          </a:p>
        </p:txBody>
      </p:sp>
      <p:sp>
        <p:nvSpPr>
          <p:cNvPr id="6" name="TextBox 5"/>
          <p:cNvSpPr txBox="1"/>
          <p:nvPr/>
        </p:nvSpPr>
        <p:spPr>
          <a:xfrm>
            <a:off x="2558956" y="1379772"/>
            <a:ext cx="6585045" cy="3785652"/>
          </a:xfrm>
          <a:prstGeom prst="rect">
            <a:avLst/>
          </a:prstGeom>
          <a:noFill/>
        </p:spPr>
        <p:txBody>
          <a:bodyPr wrap="square" rtlCol="0">
            <a:spAutoFit/>
          </a:bodyPr>
          <a:lstStyle/>
          <a:p>
            <a:r>
              <a:rPr lang="en-US" sz="2400" dirty="0" smtClean="0">
                <a:solidFill>
                  <a:prstClr val="black"/>
                </a:solidFill>
                <a:latin typeface="Arial" pitchFamily="34" charset="0"/>
                <a:cs typeface="Arial" pitchFamily="34" charset="0"/>
              </a:rPr>
              <a:t>    0	Born a slave in Egypt, Tribe of Ephraim</a:t>
            </a:r>
          </a:p>
          <a:p>
            <a:r>
              <a:rPr lang="en-US" sz="2400" dirty="0" smtClean="0">
                <a:solidFill>
                  <a:prstClr val="black"/>
                </a:solidFill>
                <a:latin typeface="Arial" pitchFamily="34" charset="0"/>
                <a:cs typeface="Arial" pitchFamily="34" charset="0"/>
              </a:rPr>
              <a:t>  20      Exodus from Egypt (1445)</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a. Leader Battle </a:t>
            </a:r>
            <a:r>
              <a:rPr lang="en-US" sz="2400" dirty="0">
                <a:solidFill>
                  <a:prstClr val="black"/>
                </a:solidFill>
                <a:latin typeface="Arial" pitchFamily="34" charset="0"/>
                <a:cs typeface="Arial" pitchFamily="34" charset="0"/>
              </a:rPr>
              <a:t>with </a:t>
            </a:r>
            <a:r>
              <a:rPr lang="en-US" sz="2400" dirty="0" smtClean="0">
                <a:solidFill>
                  <a:prstClr val="black"/>
                </a:solidFill>
                <a:latin typeface="Arial" pitchFamily="34" charset="0"/>
                <a:cs typeface="Arial" pitchFamily="34" charset="0"/>
              </a:rPr>
              <a:t>Amalek</a:t>
            </a:r>
            <a:r>
              <a:rPr lang="en-US" sz="2400" dirty="0">
                <a:solidFill>
                  <a:prstClr val="black"/>
                </a:solidFill>
                <a:latin typeface="Arial" pitchFamily="34" charset="0"/>
                <a:cs typeface="Arial" pitchFamily="34" charset="0"/>
              </a:rPr>
              <a:t>-</a:t>
            </a:r>
            <a:r>
              <a:rPr lang="en-US" sz="2400" dirty="0" smtClean="0">
                <a:solidFill>
                  <a:prstClr val="black"/>
                </a:solidFill>
                <a:latin typeface="Arial" pitchFamily="34" charset="0"/>
                <a:cs typeface="Arial" pitchFamily="34" charset="0"/>
              </a:rPr>
              <a:t>Ex 17</a:t>
            </a:r>
            <a:endParaRPr lang="en-US" sz="2400" dirty="0">
              <a:solidFill>
                <a:prstClr val="black"/>
              </a:solidFill>
              <a:latin typeface="Arial" pitchFamily="34" charset="0"/>
              <a:cs typeface="Arial" pitchFamily="34" charset="0"/>
            </a:endParaRP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          b.  With Moses/Tablet of Law-Ex 24/32</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c.  Guarded Tent of Meeting-Ex 33:11</a:t>
            </a:r>
          </a:p>
          <a:p>
            <a:r>
              <a:rPr lang="en-US" sz="2400" dirty="0">
                <a:solidFill>
                  <a:prstClr val="black"/>
                </a:solidFill>
                <a:latin typeface="Arial" pitchFamily="34" charset="0"/>
                <a:cs typeface="Arial" pitchFamily="34" charset="0"/>
              </a:rPr>
              <a:t> </a:t>
            </a:r>
            <a:r>
              <a:rPr lang="en-US" sz="2400" dirty="0" smtClean="0">
                <a:solidFill>
                  <a:prstClr val="black"/>
                </a:solidFill>
                <a:latin typeface="Arial" pitchFamily="34" charset="0"/>
                <a:cs typeface="Arial" pitchFamily="34" charset="0"/>
              </a:rPr>
              <a:t>          d. One of the 12 spies</a:t>
            </a:r>
          </a:p>
          <a:p>
            <a:r>
              <a:rPr lang="en-US" sz="2400" dirty="0" smtClean="0">
                <a:solidFill>
                  <a:prstClr val="black"/>
                </a:solidFill>
                <a:latin typeface="Arial" pitchFamily="34" charset="0"/>
                <a:cs typeface="Arial" pitchFamily="34" charset="0"/>
              </a:rPr>
              <a:t>  58     38 Yrs Wonder in Wilderness (1407 BC)</a:t>
            </a:r>
          </a:p>
          <a:p>
            <a:r>
              <a:rPr lang="en-US" sz="2400" dirty="0" smtClean="0">
                <a:solidFill>
                  <a:prstClr val="black"/>
                </a:solidFill>
                <a:latin typeface="Arial" pitchFamily="34" charset="0"/>
                <a:cs typeface="Arial" pitchFamily="34" charset="0"/>
              </a:rPr>
              <a:t>  65       7 yrs conquering the land     (1400 BC)</a:t>
            </a:r>
          </a:p>
          <a:p>
            <a:r>
              <a:rPr lang="en-US" sz="2400" dirty="0" smtClean="0">
                <a:solidFill>
                  <a:prstClr val="black"/>
                </a:solidFill>
                <a:latin typeface="Arial" pitchFamily="34" charset="0"/>
                <a:cs typeface="Arial" pitchFamily="34" charset="0"/>
              </a:rPr>
              <a:t>          45 years consolidating           </a:t>
            </a:r>
          </a:p>
          <a:p>
            <a:r>
              <a:rPr lang="en-US" sz="2400" dirty="0" smtClean="0">
                <a:solidFill>
                  <a:prstClr val="black"/>
                </a:solidFill>
                <a:latin typeface="Arial" pitchFamily="34" charset="0"/>
                <a:cs typeface="Arial" pitchFamily="34" charset="0"/>
              </a:rPr>
              <a:t>110 	Death and Burial in the Land  (1355 BC)</a:t>
            </a:r>
            <a:endParaRPr lang="en-US" sz="2400" dirty="0">
              <a:solidFill>
                <a:prstClr val="black"/>
              </a:solidFill>
              <a:latin typeface="Arial" pitchFamily="34" charset="0"/>
              <a:cs typeface="Arial" pitchFamily="34" charset="0"/>
            </a:endParaRPr>
          </a:p>
        </p:txBody>
      </p:sp>
      <p:sp>
        <p:nvSpPr>
          <p:cNvPr id="3" name="TextBox 2"/>
          <p:cNvSpPr txBox="1"/>
          <p:nvPr/>
        </p:nvSpPr>
        <p:spPr>
          <a:xfrm>
            <a:off x="955588" y="349052"/>
            <a:ext cx="2126288" cy="830997"/>
          </a:xfrm>
          <a:prstGeom prst="rect">
            <a:avLst/>
          </a:prstGeom>
          <a:noFill/>
        </p:spPr>
        <p:txBody>
          <a:bodyPr wrap="none" rtlCol="0">
            <a:spAutoFit/>
          </a:bodyPr>
          <a:lstStyle/>
          <a:p>
            <a:r>
              <a:rPr lang="en-US" sz="1600" dirty="0">
                <a:solidFill>
                  <a:prstClr val="black"/>
                </a:solidFill>
                <a:latin typeface="Arial" pitchFamily="34" charset="0"/>
                <a:cs typeface="Arial" pitchFamily="34" charset="0"/>
              </a:rPr>
              <a:t>Youth Serving </a:t>
            </a:r>
            <a:r>
              <a:rPr lang="en-US" sz="1600" dirty="0" smtClean="0">
                <a:solidFill>
                  <a:prstClr val="black"/>
                </a:solidFill>
                <a:latin typeface="Arial" pitchFamily="34" charset="0"/>
                <a:cs typeface="Arial" pitchFamily="34" charset="0"/>
              </a:rPr>
              <a:t>Moses</a:t>
            </a:r>
          </a:p>
          <a:p>
            <a:r>
              <a:rPr lang="en-US" sz="1600" dirty="0" smtClean="0">
                <a:solidFill>
                  <a:prstClr val="black"/>
                </a:solidFill>
                <a:latin typeface="Arial" pitchFamily="34" charset="0"/>
                <a:cs typeface="Arial" pitchFamily="34" charset="0"/>
              </a:rPr>
              <a:t>Young man guarding </a:t>
            </a:r>
          </a:p>
          <a:p>
            <a:r>
              <a:rPr lang="en-US" sz="1600" dirty="0" smtClean="0">
                <a:solidFill>
                  <a:prstClr val="black"/>
                </a:solidFill>
                <a:latin typeface="Arial" pitchFamily="34" charset="0"/>
                <a:cs typeface="Arial" pitchFamily="34" charset="0"/>
              </a:rPr>
              <a:t>tent</a:t>
            </a:r>
            <a:endParaRPr lang="en-US" sz="1600" dirty="0">
              <a:solidFill>
                <a:prstClr val="black"/>
              </a:solidFill>
              <a:latin typeface="Arial" pitchFamily="34" charset="0"/>
              <a:cs typeface="Arial" pitchFamily="34" charset="0"/>
            </a:endParaRPr>
          </a:p>
        </p:txBody>
      </p:sp>
      <p:cxnSp>
        <p:nvCxnSpPr>
          <p:cNvPr id="7" name="Straight Connector 6"/>
          <p:cNvCxnSpPr/>
          <p:nvPr/>
        </p:nvCxnSpPr>
        <p:spPr>
          <a:xfrm flipH="1" flipV="1">
            <a:off x="1552802" y="873428"/>
            <a:ext cx="1241604" cy="11382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8240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r>
              <a:rPr lang="en-US" altLang="en-US" sz="2400" smtClean="0"/>
              <a:t>Kiriath Jearim from north aerial</a:t>
            </a:r>
            <a:endParaRPr lang="en-US" altLang="en-US" smtClean="0"/>
          </a:p>
        </p:txBody>
      </p:sp>
      <p:pic>
        <p:nvPicPr>
          <p:cNvPr id="62467" name="Picture 3" descr="D:\0Images\0Adds 2002\02 Samaria\Yad HaShmonah\sr\Kiriath Jearim from north aerial.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0" y="5334000"/>
            <a:ext cx="9144000" cy="381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Kiriath Jearim from north aerial</a:t>
            </a:r>
          </a:p>
        </p:txBody>
      </p:sp>
      <p:sp>
        <p:nvSpPr>
          <p:cNvPr id="62469" name="Line 5"/>
          <p:cNvSpPr>
            <a:spLocks noChangeShapeType="1"/>
          </p:cNvSpPr>
          <p:nvPr/>
        </p:nvSpPr>
        <p:spPr bwMode="auto">
          <a:xfrm flipV="1">
            <a:off x="2438400" y="2667000"/>
            <a:ext cx="914400" cy="254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0" name="Text Box 6"/>
          <p:cNvSpPr txBox="1">
            <a:spLocks noChangeArrowheads="1"/>
          </p:cNvSpPr>
          <p:nvPr/>
        </p:nvSpPr>
        <p:spPr bwMode="auto">
          <a:xfrm>
            <a:off x="838223" y="2921000"/>
            <a:ext cx="1595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rPr>
              <a:t>Kiriath Jearim</a:t>
            </a:r>
          </a:p>
        </p:txBody>
      </p:sp>
      <p:sp>
        <p:nvSpPr>
          <p:cNvPr id="62471" name="Line 7"/>
          <p:cNvSpPr>
            <a:spLocks noChangeShapeType="1"/>
          </p:cNvSpPr>
          <p:nvPr/>
        </p:nvSpPr>
        <p:spPr bwMode="auto">
          <a:xfrm flipV="1">
            <a:off x="6096000" y="4000500"/>
            <a:ext cx="304800" cy="4445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2" name="Text Box 8"/>
          <p:cNvSpPr txBox="1">
            <a:spLocks noChangeArrowheads="1"/>
          </p:cNvSpPr>
          <p:nvPr/>
        </p:nvSpPr>
        <p:spPr bwMode="auto">
          <a:xfrm>
            <a:off x="4495818" y="4484688"/>
            <a:ext cx="21196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rPr>
              <a:t>Yad HaShmonah</a:t>
            </a:r>
          </a:p>
        </p:txBody>
      </p:sp>
      <p:sp>
        <p:nvSpPr>
          <p:cNvPr id="62473" name="Line 9"/>
          <p:cNvSpPr>
            <a:spLocks noChangeShapeType="1"/>
          </p:cNvSpPr>
          <p:nvPr/>
        </p:nvSpPr>
        <p:spPr bwMode="auto">
          <a:xfrm flipH="1">
            <a:off x="3124200" y="1460500"/>
            <a:ext cx="228600" cy="508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4" name="Text Box 10"/>
          <p:cNvSpPr txBox="1">
            <a:spLocks noChangeArrowheads="1"/>
          </p:cNvSpPr>
          <p:nvPr/>
        </p:nvSpPr>
        <p:spPr bwMode="auto">
          <a:xfrm>
            <a:off x="2819401" y="1143001"/>
            <a:ext cx="1324402" cy="40011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rPr>
              <a:t>Abu Gosh</a:t>
            </a:r>
          </a:p>
        </p:txBody>
      </p:sp>
      <p:sp>
        <p:nvSpPr>
          <p:cNvPr id="62475" name="Line 11"/>
          <p:cNvSpPr>
            <a:spLocks noChangeShapeType="1"/>
          </p:cNvSpPr>
          <p:nvPr/>
        </p:nvSpPr>
        <p:spPr bwMode="auto">
          <a:xfrm flipH="1">
            <a:off x="4419600" y="1651000"/>
            <a:ext cx="609600" cy="4445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6" name="Text Box 12"/>
          <p:cNvSpPr txBox="1">
            <a:spLocks noChangeArrowheads="1"/>
          </p:cNvSpPr>
          <p:nvPr/>
        </p:nvSpPr>
        <p:spPr bwMode="auto">
          <a:xfrm>
            <a:off x="4495801" y="1333501"/>
            <a:ext cx="1667892" cy="40011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rPr>
              <a:t>Telshe Stone</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3"/>
          <p:cNvSpPr>
            <a:spLocks noGrp="1"/>
          </p:cNvSpPr>
          <p:nvPr>
            <p:ph idx="4294967295"/>
          </p:nvPr>
        </p:nvSpPr>
        <p:spPr>
          <a:xfrm>
            <a:off x="335936" y="3292453"/>
            <a:ext cx="8812622" cy="2336214"/>
          </a:xfrm>
          <a:solidFill>
            <a:schemeClr val="bg1"/>
          </a:solidFill>
        </p:spPr>
        <p:txBody>
          <a:bodyPr/>
          <a:lstStyle/>
          <a:p>
            <a:pPr marL="109538" indent="-109538"/>
            <a:r>
              <a:rPr lang="en-US" altLang="en-US" sz="1600" dirty="0" smtClean="0">
                <a:latin typeface="Arial" charset="0"/>
                <a:cs typeface="Arial" charset="0"/>
              </a:rPr>
              <a:t> And the boundary circles west of </a:t>
            </a:r>
            <a:r>
              <a:rPr lang="en-US" altLang="en-US" sz="1600" dirty="0" err="1" smtClean="0">
                <a:latin typeface="Arial" charset="0"/>
                <a:cs typeface="Arial" charset="0"/>
              </a:rPr>
              <a:t>Baalah</a:t>
            </a:r>
            <a:r>
              <a:rPr lang="en-US" altLang="en-US" sz="1600" dirty="0" smtClean="0">
                <a:latin typeface="Arial" charset="0"/>
                <a:cs typeface="Arial" charset="0"/>
              </a:rPr>
              <a:t> to Mount </a:t>
            </a:r>
            <a:r>
              <a:rPr lang="en-US" altLang="en-US" sz="1600" dirty="0" err="1" smtClean="0">
                <a:latin typeface="Arial" charset="0"/>
                <a:cs typeface="Arial" charset="0"/>
              </a:rPr>
              <a:t>Seir</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passes along to the northern shoulder of Mount </a:t>
            </a:r>
            <a:r>
              <a:rPr lang="en-US" altLang="en-US" sz="1600" dirty="0" err="1" smtClean="0">
                <a:solidFill>
                  <a:schemeClr val="hlink"/>
                </a:solidFill>
                <a:latin typeface="Arial" charset="0"/>
                <a:cs typeface="Arial" charset="0"/>
              </a:rPr>
              <a:t>Jearim</a:t>
            </a:r>
            <a:r>
              <a:rPr lang="en-US" altLang="en-US" sz="1600" dirty="0" smtClean="0">
                <a:solidFill>
                  <a:schemeClr val="hlink"/>
                </a:solidFill>
                <a:latin typeface="Arial" charset="0"/>
                <a:cs typeface="Arial" charset="0"/>
              </a:rPr>
              <a:t> (that is, </a:t>
            </a:r>
            <a:r>
              <a:rPr lang="en-US" altLang="en-US" sz="1600" dirty="0" err="1" smtClean="0">
                <a:solidFill>
                  <a:schemeClr val="hlink"/>
                </a:solidFill>
                <a:latin typeface="Arial" charset="0"/>
                <a:cs typeface="Arial" charset="0"/>
              </a:rPr>
              <a:t>Chesalon</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09538" indent="-109538"/>
            <a:r>
              <a:rPr lang="en-US" altLang="en-US" sz="1600" dirty="0" smtClean="0">
                <a:latin typeface="Arial" charset="0"/>
                <a:cs typeface="Arial" charset="0"/>
              </a:rPr>
              <a:t>and goes down to Beth-</a:t>
            </a:r>
            <a:r>
              <a:rPr lang="en-US" altLang="en-US" sz="1600" dirty="0" err="1" smtClean="0">
                <a:latin typeface="Arial" charset="0"/>
                <a:cs typeface="Arial" charset="0"/>
              </a:rPr>
              <a:t>shemesh</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and passes along by </a:t>
            </a:r>
            <a:r>
              <a:rPr lang="en-US" altLang="en-US" sz="1600" dirty="0" err="1" smtClean="0">
                <a:solidFill>
                  <a:schemeClr val="hlink"/>
                </a:solidFill>
                <a:latin typeface="Arial" charset="0"/>
                <a:cs typeface="Arial" charset="0"/>
              </a:rPr>
              <a:t>Timnah</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09538" indent="-109538"/>
            <a:r>
              <a:rPr lang="en-US" altLang="en-US" sz="1600" dirty="0" smtClean="0">
                <a:latin typeface="Arial" charset="0"/>
                <a:cs typeface="Arial" charset="0"/>
              </a:rPr>
              <a:t>The boundary goes out to the shoulder of the hill north of </a:t>
            </a:r>
            <a:r>
              <a:rPr lang="en-US" altLang="en-US" sz="1600" dirty="0" err="1" smtClean="0">
                <a:latin typeface="Arial" charset="0"/>
                <a:cs typeface="Arial" charset="0"/>
              </a:rPr>
              <a:t>Ekron</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then the boundary bends around to </a:t>
            </a:r>
            <a:r>
              <a:rPr lang="en-US" altLang="en-US" sz="1600" dirty="0" err="1" smtClean="0">
                <a:solidFill>
                  <a:schemeClr val="hlink"/>
                </a:solidFill>
                <a:latin typeface="Arial" charset="0"/>
                <a:cs typeface="Arial" charset="0"/>
              </a:rPr>
              <a:t>Shikkeron</a:t>
            </a:r>
            <a:r>
              <a:rPr lang="en-US" altLang="en-US" sz="1600" dirty="0" smtClean="0">
                <a:solidFill>
                  <a:schemeClr val="hlink"/>
                </a:solidFill>
                <a:latin typeface="Arial" charset="0"/>
                <a:cs typeface="Arial" charset="0"/>
              </a:rPr>
              <a:t> and passes along to Mount </a:t>
            </a:r>
            <a:r>
              <a:rPr lang="en-US" altLang="en-US" sz="1600" dirty="0" err="1" smtClean="0">
                <a:solidFill>
                  <a:schemeClr val="hlink"/>
                </a:solidFill>
                <a:latin typeface="Arial" charset="0"/>
                <a:cs typeface="Arial" charset="0"/>
              </a:rPr>
              <a:t>Baalah</a:t>
            </a:r>
            <a:r>
              <a:rPr lang="en-US" altLang="en-US" sz="1600" dirty="0" smtClean="0">
                <a:latin typeface="Arial" charset="0"/>
                <a:cs typeface="Arial" charset="0"/>
              </a:rPr>
              <a:t> </a:t>
            </a:r>
          </a:p>
          <a:p>
            <a:pPr marL="109538" indent="-109538"/>
            <a:r>
              <a:rPr lang="en-US" altLang="en-US" sz="1600" dirty="0" smtClean="0">
                <a:latin typeface="Arial" charset="0"/>
                <a:cs typeface="Arial" charset="0"/>
              </a:rPr>
              <a:t>and goes out to </a:t>
            </a:r>
            <a:r>
              <a:rPr lang="en-US" altLang="en-US" sz="1600" dirty="0" err="1" smtClean="0">
                <a:latin typeface="Arial" charset="0"/>
                <a:cs typeface="Arial" charset="0"/>
              </a:rPr>
              <a:t>Jabneel</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Then the boundary comes to an end at the sea.</a:t>
            </a:r>
            <a:r>
              <a:rPr lang="en-US" altLang="en-US" sz="1600" dirty="0" smtClean="0">
                <a:latin typeface="Arial" charset="0"/>
                <a:cs typeface="Arial" charset="0"/>
              </a:rPr>
              <a:t> </a:t>
            </a:r>
            <a:br>
              <a:rPr lang="en-US" altLang="en-US" sz="1600" dirty="0" smtClean="0">
                <a:latin typeface="Arial" charset="0"/>
                <a:cs typeface="Arial" charset="0"/>
              </a:rPr>
            </a:br>
            <a:r>
              <a:rPr lang="en-US" altLang="en-US" sz="1600" dirty="0" smtClean="0">
                <a:latin typeface="Arial" charset="0"/>
                <a:cs typeface="Arial" charset="0"/>
              </a:rPr>
              <a:t/>
            </a:r>
            <a:br>
              <a:rPr lang="en-US" altLang="en-US" sz="1600" dirty="0" smtClean="0">
                <a:latin typeface="Arial" charset="0"/>
                <a:cs typeface="Arial" charset="0"/>
              </a:rPr>
            </a:br>
            <a:endParaRPr lang="en-US" altLang="en-US" sz="1600" dirty="0" smtClean="0">
              <a:latin typeface="Arial" charset="0"/>
              <a:cs typeface="Arial" charset="0"/>
            </a:endParaRPr>
          </a:p>
        </p:txBody>
      </p:sp>
      <p:sp>
        <p:nvSpPr>
          <p:cNvPr id="2" name="Slide Number Placeholder 1"/>
          <p:cNvSpPr txBox="1">
            <a:spLocks noGrp="1"/>
          </p:cNvSpPr>
          <p:nvPr/>
        </p:nvSpPr>
        <p:spPr>
          <a:xfrm>
            <a:off x="6553200" y="5297100"/>
            <a:ext cx="2133600" cy="304271"/>
          </a:xfrm>
          <a:prstGeom prst="rect">
            <a:avLst/>
          </a:prstGeom>
          <a:noFill/>
        </p:spPr>
        <p:txBody>
          <a:bodyPr anchor="ctr"/>
          <a:lstStyle/>
          <a:p>
            <a:pPr algn="r" fontAlgn="auto">
              <a:spcBef>
                <a:spcPts val="0"/>
              </a:spcBef>
              <a:spcAft>
                <a:spcPts val="0"/>
              </a:spcAft>
              <a:defRPr/>
            </a:pPr>
            <a:fld id="{BCBF7373-470F-436A-99A3-28C3D75440B4}" type="slidenum">
              <a:rPr lang="en-US" sz="1200">
                <a:solidFill>
                  <a:schemeClr val="tx1">
                    <a:tint val="75000"/>
                  </a:schemeClr>
                </a:solidFill>
                <a:latin typeface="+mn-lt"/>
                <a:cs typeface="+mn-cs"/>
              </a:rPr>
              <a:pPr algn="r" fontAlgn="auto">
                <a:spcBef>
                  <a:spcPts val="0"/>
                </a:spcBef>
                <a:spcAft>
                  <a:spcPts val="0"/>
                </a:spcAft>
                <a:defRPr/>
              </a:pPr>
              <a:t>71</a:t>
            </a:fld>
            <a:endParaRPr lang="en-US" sz="1200" dirty="0">
              <a:solidFill>
                <a:schemeClr val="tx1">
                  <a:tint val="75000"/>
                </a:schemeClr>
              </a:solidFill>
              <a:latin typeface="+mn-lt"/>
              <a:cs typeface="+mn-cs"/>
            </a:endParaRPr>
          </a:p>
        </p:txBody>
      </p:sp>
      <p:pic>
        <p:nvPicPr>
          <p:cNvPr id="63493" name="Picture 5" descr="Judah-north_Benjamin border-w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709" y="642994"/>
            <a:ext cx="8210550" cy="273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Freeform 6"/>
          <p:cNvSpPr>
            <a:spLocks/>
          </p:cNvSpPr>
          <p:nvPr/>
        </p:nvSpPr>
        <p:spPr bwMode="auto">
          <a:xfrm>
            <a:off x="8476047" y="2206823"/>
            <a:ext cx="266700" cy="59531"/>
          </a:xfrm>
          <a:custGeom>
            <a:avLst/>
            <a:gdLst>
              <a:gd name="T0" fmla="*/ 168 w 168"/>
              <a:gd name="T1" fmla="*/ 45 h 45"/>
              <a:gd name="T2" fmla="*/ 0 w 168"/>
              <a:gd name="T3" fmla="*/ 0 h 45"/>
              <a:gd name="T4" fmla="*/ 0 60000 65536"/>
              <a:gd name="T5" fmla="*/ 0 60000 65536"/>
              <a:gd name="T6" fmla="*/ 0 w 168"/>
              <a:gd name="T7" fmla="*/ 0 h 45"/>
              <a:gd name="T8" fmla="*/ 168 w 168"/>
              <a:gd name="T9" fmla="*/ 45 h 45"/>
            </a:gdLst>
            <a:ahLst/>
            <a:cxnLst>
              <a:cxn ang="T4">
                <a:pos x="T0" y="T1"/>
              </a:cxn>
              <a:cxn ang="T5">
                <a:pos x="T2" y="T3"/>
              </a:cxn>
            </a:cxnLst>
            <a:rect l="T6" t="T7" r="T8" b="T9"/>
            <a:pathLst>
              <a:path w="168" h="45">
                <a:moveTo>
                  <a:pt x="168" y="45"/>
                </a:moveTo>
                <a:cubicBezTo>
                  <a:pt x="97" y="26"/>
                  <a:pt x="26" y="7"/>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95" name="Line 7"/>
          <p:cNvSpPr>
            <a:spLocks noChangeShapeType="1"/>
          </p:cNvSpPr>
          <p:nvPr/>
        </p:nvSpPr>
        <p:spPr bwMode="auto">
          <a:xfrm flipV="1">
            <a:off x="8458584" y="2067775"/>
            <a:ext cx="19050" cy="12170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6" name="Freeform 8"/>
          <p:cNvSpPr>
            <a:spLocks/>
          </p:cNvSpPr>
          <p:nvPr/>
        </p:nvSpPr>
        <p:spPr bwMode="auto">
          <a:xfrm>
            <a:off x="7875984" y="1909167"/>
            <a:ext cx="528637" cy="130969"/>
          </a:xfrm>
          <a:custGeom>
            <a:avLst/>
            <a:gdLst>
              <a:gd name="T0" fmla="*/ 333 w 333"/>
              <a:gd name="T1" fmla="*/ 54 h 99"/>
              <a:gd name="T2" fmla="*/ 261 w 333"/>
              <a:gd name="T3" fmla="*/ 0 h 99"/>
              <a:gd name="T4" fmla="*/ 114 w 333"/>
              <a:gd name="T5" fmla="*/ 24 h 99"/>
              <a:gd name="T6" fmla="*/ 0 w 333"/>
              <a:gd name="T7" fmla="*/ 99 h 99"/>
              <a:gd name="T8" fmla="*/ 0 60000 65536"/>
              <a:gd name="T9" fmla="*/ 0 60000 65536"/>
              <a:gd name="T10" fmla="*/ 0 60000 65536"/>
              <a:gd name="T11" fmla="*/ 0 60000 65536"/>
              <a:gd name="T12" fmla="*/ 0 w 333"/>
              <a:gd name="T13" fmla="*/ 0 h 99"/>
              <a:gd name="T14" fmla="*/ 333 w 333"/>
              <a:gd name="T15" fmla="*/ 99 h 99"/>
            </a:gdLst>
            <a:ahLst/>
            <a:cxnLst>
              <a:cxn ang="T8">
                <a:pos x="T0" y="T1"/>
              </a:cxn>
              <a:cxn ang="T9">
                <a:pos x="T2" y="T3"/>
              </a:cxn>
              <a:cxn ang="T10">
                <a:pos x="T4" y="T5"/>
              </a:cxn>
              <a:cxn ang="T11">
                <a:pos x="T6" y="T7"/>
              </a:cxn>
            </a:cxnLst>
            <a:rect l="T12" t="T13" r="T14" b="T15"/>
            <a:pathLst>
              <a:path w="333" h="99">
                <a:moveTo>
                  <a:pt x="333" y="54"/>
                </a:moveTo>
                <a:lnTo>
                  <a:pt x="261" y="0"/>
                </a:lnTo>
                <a:lnTo>
                  <a:pt x="114" y="24"/>
                </a:lnTo>
                <a:lnTo>
                  <a:pt x="0" y="99"/>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97" name="Freeform 9"/>
          <p:cNvSpPr>
            <a:spLocks/>
          </p:cNvSpPr>
          <p:nvPr/>
        </p:nvSpPr>
        <p:spPr bwMode="auto">
          <a:xfrm>
            <a:off x="6394849" y="2278261"/>
            <a:ext cx="1076325" cy="377031"/>
          </a:xfrm>
          <a:custGeom>
            <a:avLst/>
            <a:gdLst>
              <a:gd name="T0" fmla="*/ 678 w 678"/>
              <a:gd name="T1" fmla="*/ 0 h 285"/>
              <a:gd name="T2" fmla="*/ 513 w 678"/>
              <a:gd name="T3" fmla="*/ 75 h 285"/>
              <a:gd name="T4" fmla="*/ 345 w 678"/>
              <a:gd name="T5" fmla="*/ 180 h 285"/>
              <a:gd name="T6" fmla="*/ 165 w 678"/>
              <a:gd name="T7" fmla="*/ 264 h 285"/>
              <a:gd name="T8" fmla="*/ 0 w 678"/>
              <a:gd name="T9" fmla="*/ 285 h 285"/>
              <a:gd name="T10" fmla="*/ 0 60000 65536"/>
              <a:gd name="T11" fmla="*/ 0 60000 65536"/>
              <a:gd name="T12" fmla="*/ 0 60000 65536"/>
              <a:gd name="T13" fmla="*/ 0 60000 65536"/>
              <a:gd name="T14" fmla="*/ 0 60000 65536"/>
              <a:gd name="T15" fmla="*/ 0 w 678"/>
              <a:gd name="T16" fmla="*/ 0 h 285"/>
              <a:gd name="T17" fmla="*/ 678 w 678"/>
              <a:gd name="T18" fmla="*/ 285 h 285"/>
            </a:gdLst>
            <a:ahLst/>
            <a:cxnLst>
              <a:cxn ang="T10">
                <a:pos x="T0" y="T1"/>
              </a:cxn>
              <a:cxn ang="T11">
                <a:pos x="T2" y="T3"/>
              </a:cxn>
              <a:cxn ang="T12">
                <a:pos x="T4" y="T5"/>
              </a:cxn>
              <a:cxn ang="T13">
                <a:pos x="T6" y="T7"/>
              </a:cxn>
              <a:cxn ang="T14">
                <a:pos x="T8" y="T9"/>
              </a:cxn>
            </a:cxnLst>
            <a:rect l="T15" t="T16" r="T17" b="T18"/>
            <a:pathLst>
              <a:path w="678" h="285">
                <a:moveTo>
                  <a:pt x="678" y="0"/>
                </a:moveTo>
                <a:lnTo>
                  <a:pt x="513" y="75"/>
                </a:lnTo>
                <a:lnTo>
                  <a:pt x="345" y="180"/>
                </a:lnTo>
                <a:lnTo>
                  <a:pt x="165" y="264"/>
                </a:lnTo>
                <a:lnTo>
                  <a:pt x="0" y="285"/>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98" name="Freeform 10"/>
          <p:cNvSpPr>
            <a:spLocks/>
          </p:cNvSpPr>
          <p:nvPr/>
        </p:nvSpPr>
        <p:spPr bwMode="auto">
          <a:xfrm>
            <a:off x="5837622" y="2698808"/>
            <a:ext cx="381000" cy="47625"/>
          </a:xfrm>
          <a:custGeom>
            <a:avLst/>
            <a:gdLst>
              <a:gd name="T0" fmla="*/ 240 w 240"/>
              <a:gd name="T1" fmla="*/ 9 h 36"/>
              <a:gd name="T2" fmla="*/ 135 w 240"/>
              <a:gd name="T3" fmla="*/ 36 h 36"/>
              <a:gd name="T4" fmla="*/ 57 w 240"/>
              <a:gd name="T5" fmla="*/ 33 h 36"/>
              <a:gd name="T6" fmla="*/ 0 w 240"/>
              <a:gd name="T7" fmla="*/ 0 h 36"/>
              <a:gd name="T8" fmla="*/ 0 60000 65536"/>
              <a:gd name="T9" fmla="*/ 0 60000 65536"/>
              <a:gd name="T10" fmla="*/ 0 60000 65536"/>
              <a:gd name="T11" fmla="*/ 0 60000 65536"/>
              <a:gd name="T12" fmla="*/ 0 w 240"/>
              <a:gd name="T13" fmla="*/ 0 h 36"/>
              <a:gd name="T14" fmla="*/ 240 w 240"/>
              <a:gd name="T15" fmla="*/ 36 h 36"/>
            </a:gdLst>
            <a:ahLst/>
            <a:cxnLst>
              <a:cxn ang="T8">
                <a:pos x="T0" y="T1"/>
              </a:cxn>
              <a:cxn ang="T9">
                <a:pos x="T2" y="T3"/>
              </a:cxn>
              <a:cxn ang="T10">
                <a:pos x="T4" y="T5"/>
              </a:cxn>
              <a:cxn ang="T11">
                <a:pos x="T6" y="T7"/>
              </a:cxn>
            </a:cxnLst>
            <a:rect l="T12" t="T13" r="T14" b="T15"/>
            <a:pathLst>
              <a:path w="240" h="36">
                <a:moveTo>
                  <a:pt x="240" y="9"/>
                </a:moveTo>
                <a:lnTo>
                  <a:pt x="135" y="36"/>
                </a:lnTo>
                <a:lnTo>
                  <a:pt x="57" y="33"/>
                </a:lnTo>
                <a:lnTo>
                  <a:pt x="0" y="0"/>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99" name="Freeform 11"/>
          <p:cNvSpPr>
            <a:spLocks/>
          </p:cNvSpPr>
          <p:nvPr/>
        </p:nvSpPr>
        <p:spPr bwMode="auto">
          <a:xfrm>
            <a:off x="5604259" y="2504341"/>
            <a:ext cx="180975" cy="178594"/>
          </a:xfrm>
          <a:custGeom>
            <a:avLst/>
            <a:gdLst>
              <a:gd name="T0" fmla="*/ 114 w 114"/>
              <a:gd name="T1" fmla="*/ 135 h 135"/>
              <a:gd name="T2" fmla="*/ 36 w 114"/>
              <a:gd name="T3" fmla="*/ 69 h 135"/>
              <a:gd name="T4" fmla="*/ 0 w 114"/>
              <a:gd name="T5" fmla="*/ 0 h 135"/>
              <a:gd name="T6" fmla="*/ 0 60000 65536"/>
              <a:gd name="T7" fmla="*/ 0 60000 65536"/>
              <a:gd name="T8" fmla="*/ 0 60000 65536"/>
              <a:gd name="T9" fmla="*/ 0 w 114"/>
              <a:gd name="T10" fmla="*/ 0 h 135"/>
              <a:gd name="T11" fmla="*/ 114 w 114"/>
              <a:gd name="T12" fmla="*/ 135 h 135"/>
            </a:gdLst>
            <a:ahLst/>
            <a:cxnLst>
              <a:cxn ang="T6">
                <a:pos x="T0" y="T1"/>
              </a:cxn>
              <a:cxn ang="T7">
                <a:pos x="T2" y="T3"/>
              </a:cxn>
              <a:cxn ang="T8">
                <a:pos x="T4" y="T5"/>
              </a:cxn>
            </a:cxnLst>
            <a:rect l="T9" t="T10" r="T11" b="T12"/>
            <a:pathLst>
              <a:path w="114" h="135">
                <a:moveTo>
                  <a:pt x="114" y="135"/>
                </a:moveTo>
                <a:lnTo>
                  <a:pt x="36" y="69"/>
                </a:lnTo>
                <a:lnTo>
                  <a:pt x="0" y="0"/>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500" name="Line 12"/>
          <p:cNvSpPr>
            <a:spLocks noChangeShapeType="1"/>
          </p:cNvSpPr>
          <p:nvPr/>
        </p:nvSpPr>
        <p:spPr bwMode="auto">
          <a:xfrm flipH="1">
            <a:off x="5294697" y="2464650"/>
            <a:ext cx="17621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1" name="Freeform 13"/>
          <p:cNvSpPr>
            <a:spLocks/>
          </p:cNvSpPr>
          <p:nvPr/>
        </p:nvSpPr>
        <p:spPr bwMode="auto">
          <a:xfrm>
            <a:off x="4742247" y="2321775"/>
            <a:ext cx="461962" cy="150813"/>
          </a:xfrm>
          <a:custGeom>
            <a:avLst/>
            <a:gdLst>
              <a:gd name="T0" fmla="*/ 291 w 291"/>
              <a:gd name="T1" fmla="*/ 99 h 114"/>
              <a:gd name="T2" fmla="*/ 201 w 291"/>
              <a:gd name="T3" fmla="*/ 114 h 114"/>
              <a:gd name="T4" fmla="*/ 96 w 291"/>
              <a:gd name="T5" fmla="*/ 96 h 114"/>
              <a:gd name="T6" fmla="*/ 0 w 291"/>
              <a:gd name="T7" fmla="*/ 0 h 114"/>
              <a:gd name="T8" fmla="*/ 0 60000 65536"/>
              <a:gd name="T9" fmla="*/ 0 60000 65536"/>
              <a:gd name="T10" fmla="*/ 0 60000 65536"/>
              <a:gd name="T11" fmla="*/ 0 60000 65536"/>
              <a:gd name="T12" fmla="*/ 0 w 291"/>
              <a:gd name="T13" fmla="*/ 0 h 114"/>
              <a:gd name="T14" fmla="*/ 291 w 291"/>
              <a:gd name="T15" fmla="*/ 114 h 114"/>
            </a:gdLst>
            <a:ahLst/>
            <a:cxnLst>
              <a:cxn ang="T8">
                <a:pos x="T0" y="T1"/>
              </a:cxn>
              <a:cxn ang="T9">
                <a:pos x="T2" y="T3"/>
              </a:cxn>
              <a:cxn ang="T10">
                <a:pos x="T4" y="T5"/>
              </a:cxn>
              <a:cxn ang="T11">
                <a:pos x="T6" y="T7"/>
              </a:cxn>
            </a:cxnLst>
            <a:rect l="T12" t="T13" r="T14" b="T15"/>
            <a:pathLst>
              <a:path w="291" h="114">
                <a:moveTo>
                  <a:pt x="291" y="99"/>
                </a:moveTo>
                <a:lnTo>
                  <a:pt x="201" y="114"/>
                </a:lnTo>
                <a:lnTo>
                  <a:pt x="96" y="96"/>
                </a:lnTo>
                <a:lnTo>
                  <a:pt x="0" y="0"/>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502" name="Freeform 14"/>
          <p:cNvSpPr>
            <a:spLocks/>
          </p:cNvSpPr>
          <p:nvPr/>
        </p:nvSpPr>
        <p:spPr bwMode="auto">
          <a:xfrm>
            <a:off x="4151733" y="2305900"/>
            <a:ext cx="509587" cy="127000"/>
          </a:xfrm>
          <a:custGeom>
            <a:avLst/>
            <a:gdLst>
              <a:gd name="T0" fmla="*/ 321 w 321"/>
              <a:gd name="T1" fmla="*/ 0 h 96"/>
              <a:gd name="T2" fmla="*/ 153 w 321"/>
              <a:gd name="T3" fmla="*/ 24 h 96"/>
              <a:gd name="T4" fmla="*/ 0 w 321"/>
              <a:gd name="T5" fmla="*/ 96 h 96"/>
              <a:gd name="T6" fmla="*/ 0 60000 65536"/>
              <a:gd name="T7" fmla="*/ 0 60000 65536"/>
              <a:gd name="T8" fmla="*/ 0 60000 65536"/>
              <a:gd name="T9" fmla="*/ 0 w 321"/>
              <a:gd name="T10" fmla="*/ 0 h 96"/>
              <a:gd name="T11" fmla="*/ 321 w 321"/>
              <a:gd name="T12" fmla="*/ 96 h 96"/>
            </a:gdLst>
            <a:ahLst/>
            <a:cxnLst>
              <a:cxn ang="T6">
                <a:pos x="T0" y="T1"/>
              </a:cxn>
              <a:cxn ang="T7">
                <a:pos x="T2" y="T3"/>
              </a:cxn>
              <a:cxn ang="T8">
                <a:pos x="T4" y="T5"/>
              </a:cxn>
            </a:cxnLst>
            <a:rect l="T9" t="T10" r="T11" b="T12"/>
            <a:pathLst>
              <a:path w="321" h="96">
                <a:moveTo>
                  <a:pt x="321" y="0"/>
                </a:moveTo>
                <a:lnTo>
                  <a:pt x="153" y="24"/>
                </a:lnTo>
                <a:lnTo>
                  <a:pt x="0" y="96"/>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503" name="Freeform 15"/>
          <p:cNvSpPr>
            <a:spLocks/>
          </p:cNvSpPr>
          <p:nvPr/>
        </p:nvSpPr>
        <p:spPr bwMode="auto">
          <a:xfrm>
            <a:off x="3904076" y="2480525"/>
            <a:ext cx="166687" cy="246063"/>
          </a:xfrm>
          <a:custGeom>
            <a:avLst/>
            <a:gdLst>
              <a:gd name="T0" fmla="*/ 105 w 105"/>
              <a:gd name="T1" fmla="*/ 0 h 186"/>
              <a:gd name="T2" fmla="*/ 21 w 105"/>
              <a:gd name="T3" fmla="*/ 114 h 186"/>
              <a:gd name="T4" fmla="*/ 0 w 105"/>
              <a:gd name="T5" fmla="*/ 186 h 186"/>
              <a:gd name="T6" fmla="*/ 0 60000 65536"/>
              <a:gd name="T7" fmla="*/ 0 60000 65536"/>
              <a:gd name="T8" fmla="*/ 0 60000 65536"/>
              <a:gd name="T9" fmla="*/ 0 w 105"/>
              <a:gd name="T10" fmla="*/ 0 h 186"/>
              <a:gd name="T11" fmla="*/ 105 w 105"/>
              <a:gd name="T12" fmla="*/ 186 h 186"/>
            </a:gdLst>
            <a:ahLst/>
            <a:cxnLst>
              <a:cxn ang="T6">
                <a:pos x="T0" y="T1"/>
              </a:cxn>
              <a:cxn ang="T7">
                <a:pos x="T2" y="T3"/>
              </a:cxn>
              <a:cxn ang="T8">
                <a:pos x="T4" y="T5"/>
              </a:cxn>
            </a:cxnLst>
            <a:rect l="T9" t="T10" r="T11" b="T12"/>
            <a:pathLst>
              <a:path w="105" h="186">
                <a:moveTo>
                  <a:pt x="105" y="0"/>
                </a:moveTo>
                <a:lnTo>
                  <a:pt x="21" y="114"/>
                </a:lnTo>
                <a:lnTo>
                  <a:pt x="0" y="186"/>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504" name="Freeform 16"/>
          <p:cNvSpPr>
            <a:spLocks/>
          </p:cNvSpPr>
          <p:nvPr/>
        </p:nvSpPr>
        <p:spPr bwMode="auto">
          <a:xfrm>
            <a:off x="3537334" y="2774212"/>
            <a:ext cx="338138" cy="91282"/>
          </a:xfrm>
          <a:custGeom>
            <a:avLst/>
            <a:gdLst>
              <a:gd name="T0" fmla="*/ 213 w 213"/>
              <a:gd name="T1" fmla="*/ 0 h 69"/>
              <a:gd name="T2" fmla="*/ 156 w 213"/>
              <a:gd name="T3" fmla="*/ 54 h 69"/>
              <a:gd name="T4" fmla="*/ 0 w 213"/>
              <a:gd name="T5" fmla="*/ 69 h 69"/>
              <a:gd name="T6" fmla="*/ 0 60000 65536"/>
              <a:gd name="T7" fmla="*/ 0 60000 65536"/>
              <a:gd name="T8" fmla="*/ 0 60000 65536"/>
              <a:gd name="T9" fmla="*/ 0 w 213"/>
              <a:gd name="T10" fmla="*/ 0 h 69"/>
              <a:gd name="T11" fmla="*/ 213 w 213"/>
              <a:gd name="T12" fmla="*/ 69 h 69"/>
            </a:gdLst>
            <a:ahLst/>
            <a:cxnLst>
              <a:cxn ang="T6">
                <a:pos x="T0" y="T1"/>
              </a:cxn>
              <a:cxn ang="T7">
                <a:pos x="T2" y="T3"/>
              </a:cxn>
              <a:cxn ang="T8">
                <a:pos x="T4" y="T5"/>
              </a:cxn>
            </a:cxnLst>
            <a:rect l="T9" t="T10" r="T11" b="T12"/>
            <a:pathLst>
              <a:path w="213" h="69">
                <a:moveTo>
                  <a:pt x="213" y="0"/>
                </a:moveTo>
                <a:lnTo>
                  <a:pt x="156" y="54"/>
                </a:lnTo>
                <a:lnTo>
                  <a:pt x="0" y="69"/>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90" name="Title 2"/>
          <p:cNvSpPr>
            <a:spLocks noGrp="1"/>
          </p:cNvSpPr>
          <p:nvPr>
            <p:ph type="title" idx="4294967295"/>
          </p:nvPr>
        </p:nvSpPr>
        <p:spPr>
          <a:xfrm>
            <a:off x="845522" y="-89958"/>
            <a:ext cx="8338782" cy="952500"/>
          </a:xfrm>
          <a:solidFill>
            <a:schemeClr val="bg1"/>
          </a:solidFill>
        </p:spPr>
        <p:txBody>
          <a:bodyPr/>
          <a:lstStyle/>
          <a:p>
            <a:r>
              <a:rPr lang="en-US" altLang="en-US" sz="3200" dirty="0" smtClean="0"/>
              <a:t>Northern Border – Judah  Part C</a:t>
            </a:r>
            <a:br>
              <a:rPr lang="en-US" altLang="en-US" sz="3200" dirty="0" smtClean="0"/>
            </a:br>
            <a:r>
              <a:rPr lang="en-US" altLang="en-US" sz="3200" dirty="0" smtClean="0"/>
              <a:t>Joshua 15:5-11</a:t>
            </a:r>
          </a:p>
        </p:txBody>
      </p:sp>
      <p:sp>
        <p:nvSpPr>
          <p:cNvPr id="3" name="Freeform 2"/>
          <p:cNvSpPr/>
          <p:nvPr/>
        </p:nvSpPr>
        <p:spPr>
          <a:xfrm>
            <a:off x="3036627" y="2688609"/>
            <a:ext cx="382137" cy="158729"/>
          </a:xfrm>
          <a:custGeom>
            <a:avLst/>
            <a:gdLst>
              <a:gd name="connsiteX0" fmla="*/ 382137 w 382137"/>
              <a:gd name="connsiteY0" fmla="*/ 156949 h 158729"/>
              <a:gd name="connsiteX1" fmla="*/ 170597 w 382137"/>
              <a:gd name="connsiteY1" fmla="*/ 136478 h 158729"/>
              <a:gd name="connsiteX2" fmla="*/ 0 w 382137"/>
              <a:gd name="connsiteY2" fmla="*/ 0 h 158729"/>
            </a:gdLst>
            <a:ahLst/>
            <a:cxnLst>
              <a:cxn ang="0">
                <a:pos x="connsiteX0" y="connsiteY0"/>
              </a:cxn>
              <a:cxn ang="0">
                <a:pos x="connsiteX1" y="connsiteY1"/>
              </a:cxn>
              <a:cxn ang="0">
                <a:pos x="connsiteX2" y="connsiteY2"/>
              </a:cxn>
            </a:cxnLst>
            <a:rect l="l" t="t" r="r" b="b"/>
            <a:pathLst>
              <a:path w="382137" h="158729">
                <a:moveTo>
                  <a:pt x="382137" y="156949"/>
                </a:moveTo>
                <a:cubicBezTo>
                  <a:pt x="308211" y="159792"/>
                  <a:pt x="234286" y="162636"/>
                  <a:pt x="170597" y="136478"/>
                </a:cubicBezTo>
                <a:cubicBezTo>
                  <a:pt x="106908" y="110320"/>
                  <a:pt x="53454" y="55160"/>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chemeClr val="tx1"/>
              </a:solidFill>
              <a:latin typeface="Arial" charset="0"/>
              <a:cs typeface="Arial" charset="0"/>
            </a:endParaRPr>
          </a:p>
        </p:txBody>
      </p:sp>
      <p:sp>
        <p:nvSpPr>
          <p:cNvPr id="4" name="Freeform 3"/>
          <p:cNvSpPr/>
          <p:nvPr/>
        </p:nvSpPr>
        <p:spPr>
          <a:xfrm>
            <a:off x="2436125" y="2544645"/>
            <a:ext cx="470848" cy="123492"/>
          </a:xfrm>
          <a:custGeom>
            <a:avLst/>
            <a:gdLst>
              <a:gd name="connsiteX0" fmla="*/ 470848 w 470848"/>
              <a:gd name="connsiteY0" fmla="*/ 123492 h 123492"/>
              <a:gd name="connsiteX1" fmla="*/ 300251 w 470848"/>
              <a:gd name="connsiteY1" fmla="*/ 7486 h 123492"/>
              <a:gd name="connsiteX2" fmla="*/ 0 w 470848"/>
              <a:gd name="connsiteY2" fmla="*/ 21134 h 123492"/>
            </a:gdLst>
            <a:ahLst/>
            <a:cxnLst>
              <a:cxn ang="0">
                <a:pos x="connsiteX0" y="connsiteY0"/>
              </a:cxn>
              <a:cxn ang="0">
                <a:pos x="connsiteX1" y="connsiteY1"/>
              </a:cxn>
              <a:cxn ang="0">
                <a:pos x="connsiteX2" y="connsiteY2"/>
              </a:cxn>
            </a:cxnLst>
            <a:rect l="l" t="t" r="r" b="b"/>
            <a:pathLst>
              <a:path w="470848" h="123492">
                <a:moveTo>
                  <a:pt x="470848" y="123492"/>
                </a:moveTo>
                <a:cubicBezTo>
                  <a:pt x="424787" y="74019"/>
                  <a:pt x="378726" y="24546"/>
                  <a:pt x="300251" y="7486"/>
                </a:cubicBezTo>
                <a:cubicBezTo>
                  <a:pt x="221776" y="-9574"/>
                  <a:pt x="110888" y="5780"/>
                  <a:pt x="0" y="21134"/>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chemeClr val="tx1"/>
              </a:solidFill>
              <a:latin typeface="Arial" charset="0"/>
              <a:cs typeface="Arial" charset="0"/>
            </a:endParaRPr>
          </a:p>
        </p:txBody>
      </p:sp>
      <p:sp>
        <p:nvSpPr>
          <p:cNvPr id="5" name="Freeform 4"/>
          <p:cNvSpPr/>
          <p:nvPr/>
        </p:nvSpPr>
        <p:spPr>
          <a:xfrm>
            <a:off x="2033516" y="2313296"/>
            <a:ext cx="313899" cy="197892"/>
          </a:xfrm>
          <a:custGeom>
            <a:avLst/>
            <a:gdLst>
              <a:gd name="connsiteX0" fmla="*/ 313899 w 313899"/>
              <a:gd name="connsiteY0" fmla="*/ 197892 h 197892"/>
              <a:gd name="connsiteX1" fmla="*/ 156950 w 313899"/>
              <a:gd name="connsiteY1" fmla="*/ 109182 h 197892"/>
              <a:gd name="connsiteX2" fmla="*/ 0 w 313899"/>
              <a:gd name="connsiteY2" fmla="*/ 0 h 197892"/>
            </a:gdLst>
            <a:ahLst/>
            <a:cxnLst>
              <a:cxn ang="0">
                <a:pos x="connsiteX0" y="connsiteY0"/>
              </a:cxn>
              <a:cxn ang="0">
                <a:pos x="connsiteX1" y="connsiteY1"/>
              </a:cxn>
              <a:cxn ang="0">
                <a:pos x="connsiteX2" y="connsiteY2"/>
              </a:cxn>
            </a:cxnLst>
            <a:rect l="l" t="t" r="r" b="b"/>
            <a:pathLst>
              <a:path w="313899" h="197892">
                <a:moveTo>
                  <a:pt x="313899" y="197892"/>
                </a:moveTo>
                <a:cubicBezTo>
                  <a:pt x="261583" y="170028"/>
                  <a:pt x="209267" y="142164"/>
                  <a:pt x="156950" y="109182"/>
                </a:cubicBezTo>
                <a:cubicBezTo>
                  <a:pt x="104633" y="76200"/>
                  <a:pt x="52316" y="38100"/>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chemeClr val="tx1"/>
              </a:solidFill>
              <a:latin typeface="Arial" charset="0"/>
              <a:cs typeface="Arial" charset="0"/>
            </a:endParaRPr>
          </a:p>
        </p:txBody>
      </p:sp>
      <p:sp>
        <p:nvSpPr>
          <p:cNvPr id="7" name="Freeform 6"/>
          <p:cNvSpPr/>
          <p:nvPr/>
        </p:nvSpPr>
        <p:spPr>
          <a:xfrm>
            <a:off x="1514901" y="1951630"/>
            <a:ext cx="436729" cy="334370"/>
          </a:xfrm>
          <a:custGeom>
            <a:avLst/>
            <a:gdLst>
              <a:gd name="connsiteX0" fmla="*/ 436729 w 436729"/>
              <a:gd name="connsiteY0" fmla="*/ 334370 h 334370"/>
              <a:gd name="connsiteX1" fmla="*/ 81887 w 436729"/>
              <a:gd name="connsiteY1" fmla="*/ 211540 h 334370"/>
              <a:gd name="connsiteX2" fmla="*/ 0 w 436729"/>
              <a:gd name="connsiteY2" fmla="*/ 0 h 334370"/>
            </a:gdLst>
            <a:ahLst/>
            <a:cxnLst>
              <a:cxn ang="0">
                <a:pos x="connsiteX0" y="connsiteY0"/>
              </a:cxn>
              <a:cxn ang="0">
                <a:pos x="connsiteX1" y="connsiteY1"/>
              </a:cxn>
              <a:cxn ang="0">
                <a:pos x="connsiteX2" y="connsiteY2"/>
              </a:cxn>
            </a:cxnLst>
            <a:rect l="l" t="t" r="r" b="b"/>
            <a:pathLst>
              <a:path w="436729" h="334370">
                <a:moveTo>
                  <a:pt x="436729" y="334370"/>
                </a:moveTo>
                <a:cubicBezTo>
                  <a:pt x="295702" y="300819"/>
                  <a:pt x="154675" y="267268"/>
                  <a:pt x="81887" y="211540"/>
                </a:cubicBezTo>
                <a:cubicBezTo>
                  <a:pt x="9099" y="155812"/>
                  <a:pt x="4549" y="77906"/>
                  <a:pt x="0" y="0"/>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chemeClr val="tx1"/>
              </a:solidFill>
              <a:latin typeface="Arial" charset="0"/>
              <a:cs typeface="Arial" charset="0"/>
            </a:endParaRPr>
          </a:p>
        </p:txBody>
      </p:sp>
      <p:sp>
        <p:nvSpPr>
          <p:cNvPr id="8" name="Freeform 7"/>
          <p:cNvSpPr/>
          <p:nvPr/>
        </p:nvSpPr>
        <p:spPr>
          <a:xfrm>
            <a:off x="1084997" y="1214651"/>
            <a:ext cx="392808" cy="580030"/>
          </a:xfrm>
          <a:custGeom>
            <a:avLst/>
            <a:gdLst>
              <a:gd name="connsiteX0" fmla="*/ 327546 w 392808"/>
              <a:gd name="connsiteY0" fmla="*/ 580030 h 580030"/>
              <a:gd name="connsiteX1" fmla="*/ 368490 w 392808"/>
              <a:gd name="connsiteY1" fmla="*/ 300250 h 580030"/>
              <a:gd name="connsiteX2" fmla="*/ 0 w 392808"/>
              <a:gd name="connsiteY2" fmla="*/ 0 h 580030"/>
            </a:gdLst>
            <a:ahLst/>
            <a:cxnLst>
              <a:cxn ang="0">
                <a:pos x="connsiteX0" y="connsiteY0"/>
              </a:cxn>
              <a:cxn ang="0">
                <a:pos x="connsiteX1" y="connsiteY1"/>
              </a:cxn>
              <a:cxn ang="0">
                <a:pos x="connsiteX2" y="connsiteY2"/>
              </a:cxn>
            </a:cxnLst>
            <a:rect l="l" t="t" r="r" b="b"/>
            <a:pathLst>
              <a:path w="392808" h="580030">
                <a:moveTo>
                  <a:pt x="327546" y="580030"/>
                </a:moveTo>
                <a:cubicBezTo>
                  <a:pt x="375313" y="488476"/>
                  <a:pt x="423081" y="396922"/>
                  <a:pt x="368490" y="300250"/>
                </a:cubicBezTo>
                <a:cubicBezTo>
                  <a:pt x="313899" y="203578"/>
                  <a:pt x="156949" y="101789"/>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endParaRPr lang="en-US" altLang="en-US" smtClean="0"/>
          </a:p>
        </p:txBody>
      </p:sp>
      <p:sp>
        <p:nvSpPr>
          <p:cNvPr id="4" name="Slide Number Placeholder 3"/>
          <p:cNvSpPr>
            <a:spLocks noGrp="1"/>
          </p:cNvSpPr>
          <p:nvPr>
            <p:ph type="sldNum" sz="quarter" idx="10"/>
          </p:nvPr>
        </p:nvSpPr>
        <p:spPr/>
        <p:txBody>
          <a:bodyPr/>
          <a:lstStyle/>
          <a:p>
            <a:pPr>
              <a:defRPr/>
            </a:pPr>
            <a:fld id="{84F668D6-D655-40B3-B17E-FF6204630AA6}" type="slidenum">
              <a:rPr lang="en-US" smtClean="0"/>
              <a:pPr>
                <a:defRPr/>
              </a:pPr>
              <a:t>72</a:t>
            </a:fld>
            <a:endParaRPr lang="en-US"/>
          </a:p>
        </p:txBody>
      </p:sp>
      <p:pic>
        <p:nvPicPr>
          <p:cNvPr id="75780" name="Content Placeholder 6" descr="jerusalem to timnah.bm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8750"/>
            <a:ext cx="9144000" cy="5117042"/>
          </a:xfrm>
        </p:spPr>
      </p:pic>
      <p:sp>
        <p:nvSpPr>
          <p:cNvPr id="75781" name="TextBox 7"/>
          <p:cNvSpPr txBox="1">
            <a:spLocks noChangeArrowheads="1"/>
          </p:cNvSpPr>
          <p:nvPr/>
        </p:nvSpPr>
        <p:spPr bwMode="auto">
          <a:xfrm>
            <a:off x="4370406" y="336162"/>
            <a:ext cx="101021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Jerusalem</a:t>
            </a:r>
          </a:p>
        </p:txBody>
      </p:sp>
      <p:sp>
        <p:nvSpPr>
          <p:cNvPr id="75782" name="TextBox 8"/>
          <p:cNvSpPr txBox="1">
            <a:spLocks noChangeArrowheads="1"/>
          </p:cNvSpPr>
          <p:nvPr/>
        </p:nvSpPr>
        <p:spPr bwMode="auto">
          <a:xfrm>
            <a:off x="7932757" y="3312725"/>
            <a:ext cx="77431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Timnah</a:t>
            </a:r>
          </a:p>
        </p:txBody>
      </p:sp>
      <p:sp>
        <p:nvSpPr>
          <p:cNvPr id="75783" name="TextBox 9"/>
          <p:cNvSpPr txBox="1">
            <a:spLocks noChangeArrowheads="1"/>
          </p:cNvSpPr>
          <p:nvPr/>
        </p:nvSpPr>
        <p:spPr bwMode="auto">
          <a:xfrm>
            <a:off x="3113089" y="1050537"/>
            <a:ext cx="123944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Kiriah-Jearim</a:t>
            </a:r>
          </a:p>
        </p:txBody>
      </p:sp>
      <p:sp>
        <p:nvSpPr>
          <p:cNvPr id="75784" name="TextBox 10"/>
          <p:cNvSpPr txBox="1">
            <a:spLocks noChangeArrowheads="1"/>
          </p:cNvSpPr>
          <p:nvPr/>
        </p:nvSpPr>
        <p:spPr bwMode="auto">
          <a:xfrm>
            <a:off x="7773988" y="1788725"/>
            <a:ext cx="1369286"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Beth-Shemesh</a:t>
            </a:r>
          </a:p>
        </p:txBody>
      </p:sp>
      <p:sp>
        <p:nvSpPr>
          <p:cNvPr id="75785" name="TextBox 11"/>
          <p:cNvSpPr txBox="1">
            <a:spLocks noChangeArrowheads="1"/>
          </p:cNvSpPr>
          <p:nvPr/>
        </p:nvSpPr>
        <p:spPr bwMode="auto">
          <a:xfrm>
            <a:off x="3551239" y="748912"/>
            <a:ext cx="72167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Mozah</a:t>
            </a:r>
          </a:p>
        </p:txBody>
      </p:sp>
      <p:sp>
        <p:nvSpPr>
          <p:cNvPr id="13" name="Freeform 12"/>
          <p:cNvSpPr/>
          <p:nvPr/>
        </p:nvSpPr>
        <p:spPr>
          <a:xfrm>
            <a:off x="4341813" y="642939"/>
            <a:ext cx="4165600" cy="2595563"/>
          </a:xfrm>
          <a:custGeom>
            <a:avLst/>
            <a:gdLst>
              <a:gd name="connsiteX0" fmla="*/ 58737 w 4165599"/>
              <a:gd name="connsiteY0" fmla="*/ 0 h 3114675"/>
              <a:gd name="connsiteX1" fmla="*/ 11112 w 4165599"/>
              <a:gd name="connsiteY1" fmla="*/ 209550 h 3114675"/>
              <a:gd name="connsiteX2" fmla="*/ 125412 w 4165599"/>
              <a:gd name="connsiteY2" fmla="*/ 276225 h 3114675"/>
              <a:gd name="connsiteX3" fmla="*/ 220662 w 4165599"/>
              <a:gd name="connsiteY3" fmla="*/ 333375 h 3114675"/>
              <a:gd name="connsiteX4" fmla="*/ 192087 w 4165599"/>
              <a:gd name="connsiteY4" fmla="*/ 571500 h 3114675"/>
              <a:gd name="connsiteX5" fmla="*/ 153987 w 4165599"/>
              <a:gd name="connsiteY5" fmla="*/ 647700 h 3114675"/>
              <a:gd name="connsiteX6" fmla="*/ 296862 w 4165599"/>
              <a:gd name="connsiteY6" fmla="*/ 733425 h 3114675"/>
              <a:gd name="connsiteX7" fmla="*/ 277812 w 4165599"/>
              <a:gd name="connsiteY7" fmla="*/ 1038225 h 3114675"/>
              <a:gd name="connsiteX8" fmla="*/ 306387 w 4165599"/>
              <a:gd name="connsiteY8" fmla="*/ 1333500 h 3114675"/>
              <a:gd name="connsiteX9" fmla="*/ 506412 w 4165599"/>
              <a:gd name="connsiteY9" fmla="*/ 1447800 h 3114675"/>
              <a:gd name="connsiteX10" fmla="*/ 1477962 w 4165599"/>
              <a:gd name="connsiteY10" fmla="*/ 1485900 h 3114675"/>
              <a:gd name="connsiteX11" fmla="*/ 1916112 w 4165599"/>
              <a:gd name="connsiteY11" fmla="*/ 1476375 h 3114675"/>
              <a:gd name="connsiteX12" fmla="*/ 2582862 w 4165599"/>
              <a:gd name="connsiteY12" fmla="*/ 1581150 h 3114675"/>
              <a:gd name="connsiteX13" fmla="*/ 3506787 w 4165599"/>
              <a:gd name="connsiteY13" fmla="*/ 1752600 h 3114675"/>
              <a:gd name="connsiteX14" fmla="*/ 4049712 w 4165599"/>
              <a:gd name="connsiteY14" fmla="*/ 2428875 h 3114675"/>
              <a:gd name="connsiteX15" fmla="*/ 4135437 w 4165599"/>
              <a:gd name="connsiteY15" fmla="*/ 2933700 h 3114675"/>
              <a:gd name="connsiteX16" fmla="*/ 3868737 w 4165599"/>
              <a:gd name="connsiteY16" fmla="*/ 3114675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5599" h="3114675">
                <a:moveTo>
                  <a:pt x="58737" y="0"/>
                </a:moveTo>
                <a:cubicBezTo>
                  <a:pt x="29368" y="81756"/>
                  <a:pt x="0" y="163513"/>
                  <a:pt x="11112" y="209550"/>
                </a:cubicBezTo>
                <a:cubicBezTo>
                  <a:pt x="22224" y="255587"/>
                  <a:pt x="125412" y="276225"/>
                  <a:pt x="125412" y="276225"/>
                </a:cubicBezTo>
                <a:cubicBezTo>
                  <a:pt x="160337" y="296863"/>
                  <a:pt x="209550" y="284163"/>
                  <a:pt x="220662" y="333375"/>
                </a:cubicBezTo>
                <a:cubicBezTo>
                  <a:pt x="231774" y="382587"/>
                  <a:pt x="203199" y="519113"/>
                  <a:pt x="192087" y="571500"/>
                </a:cubicBezTo>
                <a:cubicBezTo>
                  <a:pt x="180975" y="623887"/>
                  <a:pt x="136524" y="620712"/>
                  <a:pt x="153987" y="647700"/>
                </a:cubicBezTo>
                <a:cubicBezTo>
                  <a:pt x="171450" y="674688"/>
                  <a:pt x="276225" y="668338"/>
                  <a:pt x="296862" y="733425"/>
                </a:cubicBezTo>
                <a:cubicBezTo>
                  <a:pt x="317499" y="798512"/>
                  <a:pt x="276225" y="938213"/>
                  <a:pt x="277812" y="1038225"/>
                </a:cubicBezTo>
                <a:cubicBezTo>
                  <a:pt x="279399" y="1138237"/>
                  <a:pt x="268287" y="1265238"/>
                  <a:pt x="306387" y="1333500"/>
                </a:cubicBezTo>
                <a:cubicBezTo>
                  <a:pt x="344487" y="1401763"/>
                  <a:pt x="311150" y="1422400"/>
                  <a:pt x="506412" y="1447800"/>
                </a:cubicBezTo>
                <a:cubicBezTo>
                  <a:pt x="701674" y="1473200"/>
                  <a:pt x="1243012" y="1481138"/>
                  <a:pt x="1477962" y="1485900"/>
                </a:cubicBezTo>
                <a:cubicBezTo>
                  <a:pt x="1712912" y="1490662"/>
                  <a:pt x="1731962" y="1460500"/>
                  <a:pt x="1916112" y="1476375"/>
                </a:cubicBezTo>
                <a:cubicBezTo>
                  <a:pt x="2100262" y="1492250"/>
                  <a:pt x="2317750" y="1535113"/>
                  <a:pt x="2582862" y="1581150"/>
                </a:cubicBezTo>
                <a:cubicBezTo>
                  <a:pt x="2847974" y="1627187"/>
                  <a:pt x="3262312" y="1611313"/>
                  <a:pt x="3506787" y="1752600"/>
                </a:cubicBezTo>
                <a:cubicBezTo>
                  <a:pt x="3751262" y="1893888"/>
                  <a:pt x="3944937" y="2232025"/>
                  <a:pt x="4049712" y="2428875"/>
                </a:cubicBezTo>
                <a:cubicBezTo>
                  <a:pt x="4154487" y="2625725"/>
                  <a:pt x="4165599" y="2819400"/>
                  <a:pt x="4135437" y="2933700"/>
                </a:cubicBezTo>
                <a:cubicBezTo>
                  <a:pt x="4105275" y="3048000"/>
                  <a:pt x="3987006" y="3081337"/>
                  <a:pt x="3868737" y="3114675"/>
                </a:cubicBezTo>
              </a:path>
            </a:pathLst>
          </a:custGeom>
          <a:ln w="38100">
            <a:solidFill>
              <a:srgbClr val="FFFF0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endParaRPr lang="en-US" altLang="en-US" smtClean="0"/>
          </a:p>
        </p:txBody>
      </p:sp>
      <p:pic>
        <p:nvPicPr>
          <p:cNvPr id="81923" name="Content Placeholder 4" descr="timnah to jabnel.bm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 y="0"/>
            <a:ext cx="9248775" cy="5175250"/>
          </a:xfrm>
        </p:spPr>
      </p:pic>
      <p:sp>
        <p:nvSpPr>
          <p:cNvPr id="4" name="Slide Number Placeholder 3"/>
          <p:cNvSpPr>
            <a:spLocks noGrp="1"/>
          </p:cNvSpPr>
          <p:nvPr>
            <p:ph type="sldNum" sz="quarter" idx="10"/>
          </p:nvPr>
        </p:nvSpPr>
        <p:spPr/>
        <p:txBody>
          <a:bodyPr/>
          <a:lstStyle/>
          <a:p>
            <a:pPr>
              <a:defRPr/>
            </a:pPr>
            <a:fld id="{2AC9430F-417C-45BE-B274-BF677CDA51E7}" type="slidenum">
              <a:rPr lang="en-US" smtClean="0"/>
              <a:pPr>
                <a:defRPr/>
              </a:pPr>
              <a:t>73</a:t>
            </a:fld>
            <a:endParaRPr lang="en-US"/>
          </a:p>
        </p:txBody>
      </p:sp>
      <p:sp>
        <p:nvSpPr>
          <p:cNvPr id="81925" name="TextBox 5"/>
          <p:cNvSpPr txBox="1">
            <a:spLocks noChangeArrowheads="1"/>
          </p:cNvSpPr>
          <p:nvPr/>
        </p:nvSpPr>
        <p:spPr bwMode="auto">
          <a:xfrm>
            <a:off x="6554798" y="719808"/>
            <a:ext cx="77431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Timnah</a:t>
            </a:r>
          </a:p>
        </p:txBody>
      </p:sp>
      <p:sp>
        <p:nvSpPr>
          <p:cNvPr id="81926" name="TextBox 6"/>
          <p:cNvSpPr txBox="1">
            <a:spLocks noChangeArrowheads="1"/>
          </p:cNvSpPr>
          <p:nvPr/>
        </p:nvSpPr>
        <p:spPr bwMode="auto">
          <a:xfrm>
            <a:off x="5618163" y="231652"/>
            <a:ext cx="1369286"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Beth-Shemesh</a:t>
            </a:r>
          </a:p>
        </p:txBody>
      </p:sp>
      <p:sp>
        <p:nvSpPr>
          <p:cNvPr id="81927" name="TextBox 7"/>
          <p:cNvSpPr txBox="1">
            <a:spLocks noChangeArrowheads="1"/>
          </p:cNvSpPr>
          <p:nvPr/>
        </p:nvSpPr>
        <p:spPr bwMode="auto">
          <a:xfrm>
            <a:off x="6078538" y="2410496"/>
            <a:ext cx="811441"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Jabneel</a:t>
            </a:r>
          </a:p>
        </p:txBody>
      </p:sp>
      <p:sp>
        <p:nvSpPr>
          <p:cNvPr id="81928" name="TextBox 8"/>
          <p:cNvSpPr txBox="1">
            <a:spLocks noChangeArrowheads="1"/>
          </p:cNvSpPr>
          <p:nvPr/>
        </p:nvSpPr>
        <p:spPr bwMode="auto">
          <a:xfrm>
            <a:off x="7526341" y="989683"/>
            <a:ext cx="65274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Ekron</a:t>
            </a:r>
          </a:p>
        </p:txBody>
      </p:sp>
      <p:sp>
        <p:nvSpPr>
          <p:cNvPr id="12" name="Freeform 11"/>
          <p:cNvSpPr/>
          <p:nvPr/>
        </p:nvSpPr>
        <p:spPr>
          <a:xfrm>
            <a:off x="5391150" y="486834"/>
            <a:ext cx="1068388" cy="3030803"/>
          </a:xfrm>
          <a:custGeom>
            <a:avLst/>
            <a:gdLst>
              <a:gd name="connsiteX0" fmla="*/ 0 w 1068571"/>
              <a:gd name="connsiteY0" fmla="*/ 0 h 3636335"/>
              <a:gd name="connsiteX1" fmla="*/ 478465 w 1068571"/>
              <a:gd name="connsiteY1" fmla="*/ 63795 h 3636335"/>
              <a:gd name="connsiteX2" fmla="*/ 999460 w 1068571"/>
              <a:gd name="connsiteY2" fmla="*/ 159488 h 3636335"/>
              <a:gd name="connsiteX3" fmla="*/ 893134 w 1068571"/>
              <a:gd name="connsiteY3" fmla="*/ 499730 h 3636335"/>
              <a:gd name="connsiteX4" fmla="*/ 404037 w 1068571"/>
              <a:gd name="connsiteY4" fmla="*/ 839972 h 3636335"/>
              <a:gd name="connsiteX5" fmla="*/ 350874 w 1068571"/>
              <a:gd name="connsiteY5" fmla="*/ 1637414 h 3636335"/>
              <a:gd name="connsiteX6" fmla="*/ 510362 w 1068571"/>
              <a:gd name="connsiteY6" fmla="*/ 2647507 h 3636335"/>
              <a:gd name="connsiteX7" fmla="*/ 329609 w 1068571"/>
              <a:gd name="connsiteY7" fmla="*/ 3636335 h 36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571" h="3636335">
                <a:moveTo>
                  <a:pt x="0" y="0"/>
                </a:moveTo>
                <a:cubicBezTo>
                  <a:pt x="155944" y="18607"/>
                  <a:pt x="311888" y="37214"/>
                  <a:pt x="478465" y="63795"/>
                </a:cubicBezTo>
                <a:cubicBezTo>
                  <a:pt x="645042" y="90376"/>
                  <a:pt x="930349" y="86832"/>
                  <a:pt x="999460" y="159488"/>
                </a:cubicBezTo>
                <a:cubicBezTo>
                  <a:pt x="1068571" y="232144"/>
                  <a:pt x="992371" y="386316"/>
                  <a:pt x="893134" y="499730"/>
                </a:cubicBezTo>
                <a:cubicBezTo>
                  <a:pt x="793897" y="613144"/>
                  <a:pt x="494414" y="650358"/>
                  <a:pt x="404037" y="839972"/>
                </a:cubicBezTo>
                <a:cubicBezTo>
                  <a:pt x="313660" y="1029586"/>
                  <a:pt x="333153" y="1336158"/>
                  <a:pt x="350874" y="1637414"/>
                </a:cubicBezTo>
                <a:cubicBezTo>
                  <a:pt x="368595" y="1938670"/>
                  <a:pt x="513906" y="2314354"/>
                  <a:pt x="510362" y="2647507"/>
                </a:cubicBezTo>
                <a:cubicBezTo>
                  <a:pt x="506818" y="2980660"/>
                  <a:pt x="225056" y="3225210"/>
                  <a:pt x="329609" y="3636335"/>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endParaRPr lang="en-US" altLang="en-US" smtClean="0"/>
          </a:p>
        </p:txBody>
      </p:sp>
      <p:pic>
        <p:nvPicPr>
          <p:cNvPr id="64515" name="Picture 3" descr="E:\0Adds 2002\04 Judah\010703 Beersheba flight\Shephelah\sr\Sorek Valley and Zorah aerial from south.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1752600" y="5334000"/>
            <a:ext cx="57912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Sorek Valley and Zorah aerial from south</a:t>
            </a:r>
          </a:p>
        </p:txBody>
      </p:sp>
      <p:sp>
        <p:nvSpPr>
          <p:cNvPr id="64517" name="Line 5"/>
          <p:cNvSpPr>
            <a:spLocks noChangeShapeType="1"/>
          </p:cNvSpPr>
          <p:nvPr/>
        </p:nvSpPr>
        <p:spPr bwMode="auto">
          <a:xfrm>
            <a:off x="7239000" y="952500"/>
            <a:ext cx="1524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8" name="Line 6"/>
          <p:cNvSpPr>
            <a:spLocks noChangeShapeType="1"/>
          </p:cNvSpPr>
          <p:nvPr/>
        </p:nvSpPr>
        <p:spPr bwMode="auto">
          <a:xfrm flipH="1">
            <a:off x="152400" y="3492500"/>
            <a:ext cx="762000" cy="635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9" name="Text Box 7"/>
          <p:cNvSpPr txBox="1">
            <a:spLocks noChangeArrowheads="1"/>
          </p:cNvSpPr>
          <p:nvPr/>
        </p:nvSpPr>
        <p:spPr bwMode="auto">
          <a:xfrm>
            <a:off x="838200" y="3302000"/>
            <a:ext cx="205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rPr>
              <a:t>Tel Beth Shemesh</a:t>
            </a:r>
          </a:p>
        </p:txBody>
      </p:sp>
      <p:sp>
        <p:nvSpPr>
          <p:cNvPr id="64520" name="Text Box 8"/>
          <p:cNvSpPr txBox="1">
            <a:spLocks noChangeArrowheads="1"/>
          </p:cNvSpPr>
          <p:nvPr/>
        </p:nvSpPr>
        <p:spPr bwMode="auto">
          <a:xfrm>
            <a:off x="6705617" y="592667"/>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Zorah</a:t>
            </a:r>
          </a:p>
        </p:txBody>
      </p:sp>
      <p:sp>
        <p:nvSpPr>
          <p:cNvPr id="2" name="Rectangle 1"/>
          <p:cNvSpPr/>
          <p:nvPr/>
        </p:nvSpPr>
        <p:spPr>
          <a:xfrm>
            <a:off x="152400" y="79760"/>
            <a:ext cx="3621504" cy="369332"/>
          </a:xfrm>
          <a:prstGeom prst="rect">
            <a:avLst/>
          </a:prstGeom>
        </p:spPr>
        <p:txBody>
          <a:bodyPr wrap="none">
            <a:spAutoFit/>
          </a:bodyPr>
          <a:lstStyle/>
          <a:p>
            <a:pPr marL="109538" indent="-109538"/>
            <a:r>
              <a:rPr lang="en-US" altLang="en-US" dirty="0"/>
              <a:t>and goes down to Beth-</a:t>
            </a:r>
            <a:r>
              <a:rPr lang="en-US" altLang="en-US" dirty="0" err="1"/>
              <a:t>shemesh</a:t>
            </a:r>
            <a:r>
              <a:rPr lang="en-US" altLang="en-US" dirty="0"/>
              <a:t>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endParaRPr lang="en-US" altLang="en-US" smtClean="0"/>
          </a:p>
        </p:txBody>
      </p:sp>
      <p:pic>
        <p:nvPicPr>
          <p:cNvPr id="65539" name="Picture 3" descr="E:\0Todd Sites\0 Adds\4 Judah\Aerial new scans\sr\Beth Shemesh aerial from south, 134-15.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497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0" y="51435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Beth Shemesh aerial from south</a:t>
            </a:r>
          </a:p>
        </p:txBody>
      </p:sp>
      <p:sp>
        <p:nvSpPr>
          <p:cNvPr id="2" name="Rectangle 1"/>
          <p:cNvSpPr/>
          <p:nvPr/>
        </p:nvSpPr>
        <p:spPr>
          <a:xfrm>
            <a:off x="345594" y="223061"/>
            <a:ext cx="3621504" cy="369332"/>
          </a:xfrm>
          <a:prstGeom prst="rect">
            <a:avLst/>
          </a:prstGeom>
        </p:spPr>
        <p:txBody>
          <a:bodyPr wrap="none">
            <a:spAutoFit/>
          </a:bodyPr>
          <a:lstStyle/>
          <a:p>
            <a:pPr marL="109538" indent="-109538"/>
            <a:r>
              <a:rPr lang="en-US" altLang="en-US" dirty="0"/>
              <a:t>and goes down to Beth-</a:t>
            </a:r>
            <a:r>
              <a:rPr lang="en-US" altLang="en-US" dirty="0" err="1"/>
              <a:t>shemesh</a:t>
            </a:r>
            <a:r>
              <a:rPr lang="en-US" altLang="en-US" dirty="0"/>
              <a:t> </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endParaRPr lang="en-US" altLang="en-US" smtClean="0"/>
          </a:p>
        </p:txBody>
      </p:sp>
      <p:pic>
        <p:nvPicPr>
          <p:cNvPr id="66563" name="Picture 3" descr="E:\0Adds 2002\04 Judah\010703 Beersheba flight\Shephelah\sr\Beth Shemesh and Sorek Valley aerial from se.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47625" y="-1322"/>
            <a:ext cx="9050338" cy="571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838200" y="5334000"/>
            <a:ext cx="76200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Beth Shemesh and Sorek Valley aerial from southeast</a:t>
            </a:r>
          </a:p>
        </p:txBody>
      </p:sp>
      <p:sp>
        <p:nvSpPr>
          <p:cNvPr id="66565" name="Line 5"/>
          <p:cNvSpPr>
            <a:spLocks noChangeShapeType="1"/>
          </p:cNvSpPr>
          <p:nvPr/>
        </p:nvSpPr>
        <p:spPr bwMode="auto">
          <a:xfrm>
            <a:off x="4419600" y="635000"/>
            <a:ext cx="0" cy="508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6" name="Text Box 6"/>
          <p:cNvSpPr txBox="1">
            <a:spLocks noChangeArrowheads="1"/>
          </p:cNvSpPr>
          <p:nvPr/>
        </p:nvSpPr>
        <p:spPr bwMode="auto">
          <a:xfrm>
            <a:off x="3962682" y="381001"/>
            <a:ext cx="945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Timnah</a:t>
            </a:r>
          </a:p>
        </p:txBody>
      </p:sp>
      <p:sp>
        <p:nvSpPr>
          <p:cNvPr id="66567" name="Text Box 7"/>
          <p:cNvSpPr txBox="1">
            <a:spLocks noChangeArrowheads="1"/>
          </p:cNvSpPr>
          <p:nvPr/>
        </p:nvSpPr>
        <p:spPr bwMode="auto">
          <a:xfrm>
            <a:off x="5638800" y="2540001"/>
            <a:ext cx="2057038"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Tel Beth Shemesh</a:t>
            </a:r>
          </a:p>
        </p:txBody>
      </p:sp>
      <p:sp>
        <p:nvSpPr>
          <p:cNvPr id="66568" name="Line 8"/>
          <p:cNvSpPr>
            <a:spLocks noChangeShapeType="1"/>
          </p:cNvSpPr>
          <p:nvPr/>
        </p:nvSpPr>
        <p:spPr bwMode="auto">
          <a:xfrm flipH="1">
            <a:off x="6705600" y="2857500"/>
            <a:ext cx="0" cy="254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Line 10"/>
          <p:cNvSpPr>
            <a:spLocks noChangeShapeType="1"/>
          </p:cNvSpPr>
          <p:nvPr/>
        </p:nvSpPr>
        <p:spPr bwMode="auto">
          <a:xfrm flipH="1">
            <a:off x="457200" y="3429000"/>
            <a:ext cx="1295400" cy="6985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0" name="Text Box 11"/>
          <p:cNvSpPr txBox="1">
            <a:spLocks noChangeArrowheads="1"/>
          </p:cNvSpPr>
          <p:nvPr/>
        </p:nvSpPr>
        <p:spPr bwMode="auto">
          <a:xfrm>
            <a:off x="381000" y="3048001"/>
            <a:ext cx="3006016" cy="369332"/>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rPr>
              <a:t>“Diagonal Route” to Azekah</a:t>
            </a:r>
          </a:p>
        </p:txBody>
      </p:sp>
      <p:sp>
        <p:nvSpPr>
          <p:cNvPr id="2" name="Rectangle 1"/>
          <p:cNvSpPr/>
          <p:nvPr/>
        </p:nvSpPr>
        <p:spPr>
          <a:xfrm>
            <a:off x="215941" y="134351"/>
            <a:ext cx="3621504" cy="369332"/>
          </a:xfrm>
          <a:prstGeom prst="rect">
            <a:avLst/>
          </a:prstGeom>
        </p:spPr>
        <p:txBody>
          <a:bodyPr wrap="none">
            <a:spAutoFit/>
          </a:bodyPr>
          <a:lstStyle/>
          <a:p>
            <a:pPr marL="109538" indent="-109538"/>
            <a:r>
              <a:rPr lang="en-US" altLang="en-US" dirty="0"/>
              <a:t>and goes down to Beth-</a:t>
            </a:r>
            <a:r>
              <a:rPr lang="en-US" altLang="en-US" dirty="0" err="1"/>
              <a:t>shemesh</a:t>
            </a:r>
            <a:r>
              <a:rPr lang="en-US" altLang="en-US" dirty="0"/>
              <a:t> </a:t>
            </a:r>
          </a:p>
        </p:txBody>
      </p:sp>
      <p:sp>
        <p:nvSpPr>
          <p:cNvPr id="3" name="Rectangle 2"/>
          <p:cNvSpPr/>
          <p:nvPr/>
        </p:nvSpPr>
        <p:spPr>
          <a:xfrm>
            <a:off x="5777015" y="134351"/>
            <a:ext cx="3185552" cy="369332"/>
          </a:xfrm>
          <a:prstGeom prst="rect">
            <a:avLst/>
          </a:prstGeom>
        </p:spPr>
        <p:txBody>
          <a:bodyPr wrap="none">
            <a:spAutoFit/>
          </a:bodyPr>
          <a:lstStyle/>
          <a:p>
            <a:r>
              <a:rPr lang="en-US" altLang="en-US" dirty="0">
                <a:solidFill>
                  <a:schemeClr val="hlink"/>
                </a:solidFill>
              </a:rPr>
              <a:t>and passes along by </a:t>
            </a:r>
            <a:r>
              <a:rPr lang="en-US" altLang="en-US" dirty="0" err="1">
                <a:solidFill>
                  <a:schemeClr val="hlink"/>
                </a:solidFill>
              </a:rPr>
              <a:t>Timnah</a:t>
            </a:r>
            <a:r>
              <a:rPr lang="en-US" altLang="en-US" dirty="0">
                <a:solidFill>
                  <a:schemeClr val="hlink"/>
                </a:solidFill>
              </a:rPr>
              <a:t>.</a:t>
            </a:r>
            <a:endParaRPr lang="en-US" dirty="0"/>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p:cNvSpPr>
            <a:spLocks noGrp="1" noChangeArrowheads="1"/>
          </p:cNvSpPr>
          <p:nvPr>
            <p:ph type="title"/>
          </p:nvPr>
        </p:nvSpPr>
        <p:spPr/>
        <p:txBody>
          <a:bodyPr/>
          <a:lstStyle/>
          <a:p>
            <a:r>
              <a:rPr lang="en-US" altLang="en-US" sz="2400" smtClean="0"/>
              <a:t>Timnah from south</a:t>
            </a:r>
          </a:p>
        </p:txBody>
      </p:sp>
      <p:pic>
        <p:nvPicPr>
          <p:cNvPr id="72707" name="Picture 3" descr="Timnah from sou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p:cNvSpPr txBox="1">
            <a:spLocks noChangeArrowheads="1"/>
          </p:cNvSpPr>
          <p:nvPr/>
        </p:nvSpPr>
        <p:spPr bwMode="auto">
          <a:xfrm>
            <a:off x="0" y="5334000"/>
            <a:ext cx="9144000" cy="381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Timnah from south</a:t>
            </a:r>
          </a:p>
        </p:txBody>
      </p:sp>
      <p:sp>
        <p:nvSpPr>
          <p:cNvPr id="5" name="Rectangle 4"/>
          <p:cNvSpPr/>
          <p:nvPr/>
        </p:nvSpPr>
        <p:spPr>
          <a:xfrm>
            <a:off x="5777015" y="134351"/>
            <a:ext cx="3185552" cy="369332"/>
          </a:xfrm>
          <a:prstGeom prst="rect">
            <a:avLst/>
          </a:prstGeom>
        </p:spPr>
        <p:txBody>
          <a:bodyPr wrap="none">
            <a:spAutoFit/>
          </a:bodyPr>
          <a:lstStyle/>
          <a:p>
            <a:r>
              <a:rPr lang="en-US" altLang="en-US" dirty="0">
                <a:solidFill>
                  <a:schemeClr val="hlink"/>
                </a:solidFill>
              </a:rPr>
              <a:t>and passes along by </a:t>
            </a:r>
            <a:r>
              <a:rPr lang="en-US" altLang="en-US" dirty="0" err="1">
                <a:solidFill>
                  <a:schemeClr val="hlink"/>
                </a:solidFill>
              </a:rPr>
              <a:t>Timnah</a:t>
            </a:r>
            <a:r>
              <a:rPr lang="en-US" altLang="en-US" dirty="0">
                <a:solidFill>
                  <a:schemeClr val="hlink"/>
                </a:solidFill>
              </a:rPr>
              <a:t>.</a:t>
            </a:r>
            <a:endParaRPr lang="en-US"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hidden="1"/>
          <p:cNvSpPr>
            <a:spLocks noGrp="1" noChangeArrowheads="1"/>
          </p:cNvSpPr>
          <p:nvPr>
            <p:ph type="title"/>
          </p:nvPr>
        </p:nvSpPr>
        <p:spPr/>
        <p:txBody>
          <a:bodyPr/>
          <a:lstStyle/>
          <a:p>
            <a:r>
              <a:rPr lang="en-US" altLang="en-US" sz="2400" smtClean="0"/>
              <a:t>Sorek Valley from north panorama</a:t>
            </a:r>
            <a:endParaRPr lang="en-US" altLang="en-US" smtClean="0"/>
          </a:p>
        </p:txBody>
      </p:sp>
      <p:pic>
        <p:nvPicPr>
          <p:cNvPr id="73731" name="Picture 1027" descr="Sorek Valley panorama"/>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419600" y="906201"/>
            <a:ext cx="17983200" cy="390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1028"/>
          <p:cNvSpPr txBox="1">
            <a:spLocks noChangeArrowheads="1"/>
          </p:cNvSpPr>
          <p:nvPr/>
        </p:nvSpPr>
        <p:spPr bwMode="auto">
          <a:xfrm>
            <a:off x="0" y="4826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Sorek Valley from north panorama</a:t>
            </a:r>
          </a:p>
        </p:txBody>
      </p:sp>
      <p:sp>
        <p:nvSpPr>
          <p:cNvPr id="2" name="Rectangle 1"/>
          <p:cNvSpPr/>
          <p:nvPr/>
        </p:nvSpPr>
        <p:spPr>
          <a:xfrm>
            <a:off x="1610434" y="200568"/>
            <a:ext cx="6598693" cy="646331"/>
          </a:xfrm>
          <a:prstGeom prst="rect">
            <a:avLst/>
          </a:prstGeom>
        </p:spPr>
        <p:txBody>
          <a:bodyPr wrap="square">
            <a:spAutoFit/>
          </a:bodyPr>
          <a:lstStyle/>
          <a:p>
            <a:pPr algn="ctr"/>
            <a:r>
              <a:rPr lang="en-US" altLang="en-US" dirty="0"/>
              <a:t>Northern Border – Judah  Part C</a:t>
            </a:r>
            <a:br>
              <a:rPr lang="en-US" altLang="en-US" dirty="0"/>
            </a:br>
            <a:r>
              <a:rPr lang="en-US" altLang="en-US" dirty="0"/>
              <a:t>Joshua 15:5-11</a:t>
            </a:r>
            <a:endParaRPr lang="en-US" dirty="0"/>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Tell Miqne, Ekron, tb n03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19844"/>
            <a:ext cx="92075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6803" name="Rectangle 2" hidden="1"/>
          <p:cNvSpPr>
            <a:spLocks noGrp="1" noChangeArrowheads="1"/>
          </p:cNvSpPr>
          <p:nvPr>
            <p:ph type="title"/>
          </p:nvPr>
        </p:nvSpPr>
        <p:spPr/>
        <p:txBody>
          <a:bodyPr/>
          <a:lstStyle/>
          <a:p>
            <a:r>
              <a:rPr lang="en-US" altLang="en-US" sz="2400" smtClean="0">
                <a:solidFill>
                  <a:schemeClr val="bg1"/>
                </a:solidFill>
              </a:rPr>
              <a:t>Tell Miqne, Ekron</a:t>
            </a:r>
            <a:endParaRPr lang="en-US" altLang="en-US" smtClean="0"/>
          </a:p>
        </p:txBody>
      </p:sp>
      <p:sp>
        <p:nvSpPr>
          <p:cNvPr id="76804" name="Text Box 4"/>
          <p:cNvSpPr txBox="1">
            <a:spLocks noChangeArrowheads="1"/>
          </p:cNvSpPr>
          <p:nvPr/>
        </p:nvSpPr>
        <p:spPr bwMode="auto">
          <a:xfrm>
            <a:off x="685800" y="5191125"/>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Ekron</a:t>
            </a:r>
          </a:p>
        </p:txBody>
      </p:sp>
      <p:sp>
        <p:nvSpPr>
          <p:cNvPr id="2" name="Rectangle 1"/>
          <p:cNvSpPr/>
          <p:nvPr/>
        </p:nvSpPr>
        <p:spPr>
          <a:xfrm>
            <a:off x="320722" y="125505"/>
            <a:ext cx="4572000" cy="646331"/>
          </a:xfrm>
          <a:prstGeom prst="rect">
            <a:avLst/>
          </a:prstGeom>
        </p:spPr>
        <p:txBody>
          <a:bodyPr>
            <a:spAutoFit/>
          </a:bodyPr>
          <a:lstStyle/>
          <a:p>
            <a:r>
              <a:rPr lang="en-US" altLang="en-US" dirty="0"/>
              <a:t>The boundary goes out to the shoulder of the hill north of </a:t>
            </a:r>
            <a:r>
              <a:rPr lang="en-US" altLang="en-US" dirty="0" err="1"/>
              <a:t>Ekron</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Joshua Timeline</a:t>
            </a:r>
          </a:p>
        </p:txBody>
      </p:sp>
      <p:sp>
        <p:nvSpPr>
          <p:cNvPr id="4" name="Slide Number Placeholder 3"/>
          <p:cNvSpPr>
            <a:spLocks noGrp="1"/>
          </p:cNvSpPr>
          <p:nvPr>
            <p:ph type="sldNum" sz="quarter" idx="10"/>
          </p:nvPr>
        </p:nvSpPr>
        <p:spPr/>
        <p:txBody>
          <a:bodyPr/>
          <a:lstStyle/>
          <a:p>
            <a:pPr>
              <a:defRPr/>
            </a:pPr>
            <a:fld id="{74F7F6EE-A0F3-4803-8793-E47FAFF76522}" type="slidenum">
              <a:rPr lang="en-US" smtClean="0">
                <a:solidFill>
                  <a:prstClr val="black">
                    <a:tint val="75000"/>
                  </a:prstClr>
                </a:solidFill>
              </a:rPr>
              <a:pPr>
                <a:defRPr/>
              </a:pPr>
              <a:t>8</a:t>
            </a:fld>
            <a:endParaRPr lang="en-US">
              <a:solidFill>
                <a:prstClr val="black">
                  <a:tint val="75000"/>
                </a:prstClr>
              </a:solidFill>
            </a:endParaRPr>
          </a:p>
        </p:txBody>
      </p:sp>
      <p:sp>
        <p:nvSpPr>
          <p:cNvPr id="12292" name="TextBox 4"/>
          <p:cNvSpPr txBox="1">
            <a:spLocks noChangeArrowheads="1"/>
          </p:cNvSpPr>
          <p:nvPr/>
        </p:nvSpPr>
        <p:spPr bwMode="auto">
          <a:xfrm>
            <a:off x="4816492" y="1217225"/>
            <a:ext cx="1865313"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Joshua 23</a:t>
            </a:r>
          </a:p>
          <a:p>
            <a:pPr eaLnBrk="1" hangingPunct="1"/>
            <a:r>
              <a:rPr lang="en-US" altLang="en-US" sz="1100" b="1" dirty="0">
                <a:solidFill>
                  <a:prstClr val="black"/>
                </a:solidFill>
              </a:rPr>
              <a:t> </a:t>
            </a:r>
            <a:r>
              <a:rPr lang="en-US" altLang="en-US" sz="1100" dirty="0">
                <a:solidFill>
                  <a:prstClr val="black"/>
                </a:solidFill>
              </a:rPr>
              <a:t> </a:t>
            </a:r>
            <a:r>
              <a:rPr lang="en-US" altLang="en-US" sz="1100" baseline="30000" dirty="0">
                <a:solidFill>
                  <a:prstClr val="black"/>
                </a:solidFill>
              </a:rPr>
              <a:t>1</a:t>
            </a:r>
            <a:r>
              <a:rPr lang="en-US" altLang="en-US" sz="1100" dirty="0">
                <a:solidFill>
                  <a:prstClr val="black"/>
                </a:solidFill>
              </a:rPr>
              <a:t>A long time afterward, when the Lord had given rest to Israel from all their surrounding enemies, and Joshua was old and well advanced in years, </a:t>
            </a:r>
            <a:br>
              <a:rPr lang="en-US" altLang="en-US" sz="1100" dirty="0">
                <a:solidFill>
                  <a:prstClr val="black"/>
                </a:solidFill>
              </a:rPr>
            </a:br>
            <a:r>
              <a:rPr lang="en-US" altLang="en-US" sz="1100" baseline="30000" dirty="0">
                <a:solidFill>
                  <a:prstClr val="black"/>
                </a:solidFill>
              </a:rPr>
              <a:t>2</a:t>
            </a:r>
            <a:r>
              <a:rPr lang="en-US" altLang="en-US" sz="1100" dirty="0">
                <a:solidFill>
                  <a:prstClr val="black"/>
                </a:solidFill>
              </a:rPr>
              <a:t>Joshua summoned all Israel, its elders and heads, its judges and officers, and said to them, “I am now old and well advanced in years. </a:t>
            </a:r>
          </a:p>
        </p:txBody>
      </p:sp>
      <p:sp>
        <p:nvSpPr>
          <p:cNvPr id="12293" name="TextBox 5"/>
          <p:cNvSpPr txBox="1">
            <a:spLocks noChangeArrowheads="1"/>
          </p:cNvSpPr>
          <p:nvPr/>
        </p:nvSpPr>
        <p:spPr bwMode="auto">
          <a:xfrm>
            <a:off x="6670701" y="1198564"/>
            <a:ext cx="2073275"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Joshua 24</a:t>
            </a:r>
          </a:p>
          <a:p>
            <a:pPr eaLnBrk="1" hangingPunct="1"/>
            <a:r>
              <a:rPr lang="en-US" altLang="en-US" sz="1100" baseline="30000" dirty="0">
                <a:solidFill>
                  <a:prstClr val="black"/>
                </a:solidFill>
              </a:rPr>
              <a:t>1</a:t>
            </a:r>
            <a:r>
              <a:rPr lang="en-US" altLang="en-US" sz="1100" dirty="0">
                <a:solidFill>
                  <a:prstClr val="black"/>
                </a:solidFill>
              </a:rPr>
              <a:t>Joshua gathered all the tribes of Israel to </a:t>
            </a:r>
            <a:r>
              <a:rPr lang="en-US" altLang="en-US" sz="1100" b="1" u="sng" dirty="0" err="1">
                <a:solidFill>
                  <a:prstClr val="black"/>
                </a:solidFill>
              </a:rPr>
              <a:t>Shechem</a:t>
            </a:r>
            <a:r>
              <a:rPr lang="en-US" altLang="en-US" sz="1100" b="1" u="sng" dirty="0">
                <a:solidFill>
                  <a:prstClr val="black"/>
                </a:solidFill>
              </a:rPr>
              <a:t> </a:t>
            </a:r>
            <a:r>
              <a:rPr lang="en-US" altLang="en-US" sz="1100" dirty="0">
                <a:solidFill>
                  <a:prstClr val="black"/>
                </a:solidFill>
              </a:rPr>
              <a:t>and summoned the elders, the heads, the judges, and the officers of Israel. And they presented themselves before God. </a:t>
            </a:r>
          </a:p>
          <a:p>
            <a:pPr eaLnBrk="1" hangingPunct="1"/>
            <a:endParaRPr lang="en-US" altLang="en-US" sz="1100" dirty="0">
              <a:solidFill>
                <a:prstClr val="black"/>
              </a:solidFill>
            </a:endParaRPr>
          </a:p>
          <a:p>
            <a:pPr eaLnBrk="1" hangingPunct="1"/>
            <a:r>
              <a:rPr lang="en-US" altLang="en-US" sz="1100" baseline="30000" dirty="0">
                <a:solidFill>
                  <a:prstClr val="black"/>
                </a:solidFill>
              </a:rPr>
              <a:t>29</a:t>
            </a:r>
            <a:r>
              <a:rPr lang="en-US" altLang="en-US" sz="1100" dirty="0">
                <a:solidFill>
                  <a:prstClr val="black"/>
                </a:solidFill>
              </a:rPr>
              <a:t>After these things Joshua the son of Nun, the servant of the Lord, died, being 110 years old. </a:t>
            </a:r>
            <a:br>
              <a:rPr lang="en-US" altLang="en-US" sz="1100" dirty="0">
                <a:solidFill>
                  <a:prstClr val="black"/>
                </a:solidFill>
              </a:rPr>
            </a:br>
            <a:r>
              <a:rPr lang="en-US" altLang="en-US" sz="1100" dirty="0">
                <a:solidFill>
                  <a:prstClr val="black"/>
                </a:solidFill>
              </a:rPr>
              <a:t> </a:t>
            </a:r>
            <a:br>
              <a:rPr lang="en-US" altLang="en-US" sz="1100" dirty="0">
                <a:solidFill>
                  <a:prstClr val="black"/>
                </a:solidFill>
              </a:rPr>
            </a:br>
            <a:endParaRPr lang="en-US" altLang="en-US" sz="1100" dirty="0">
              <a:solidFill>
                <a:prstClr val="black"/>
              </a:solidFill>
            </a:endParaRPr>
          </a:p>
        </p:txBody>
      </p:sp>
      <p:sp>
        <p:nvSpPr>
          <p:cNvPr id="12294" name="TextBox 6"/>
          <p:cNvSpPr txBox="1">
            <a:spLocks noChangeArrowheads="1"/>
          </p:cNvSpPr>
          <p:nvPr/>
        </p:nvSpPr>
        <p:spPr bwMode="auto">
          <a:xfrm>
            <a:off x="344488" y="1199233"/>
            <a:ext cx="1770062"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Joshua 13</a:t>
            </a:r>
          </a:p>
          <a:p>
            <a:pPr eaLnBrk="1" hangingPunct="1"/>
            <a:r>
              <a:rPr lang="en-US" altLang="en-US" sz="1100" baseline="30000" dirty="0">
                <a:solidFill>
                  <a:prstClr val="black"/>
                </a:solidFill>
              </a:rPr>
              <a:t>1</a:t>
            </a:r>
            <a:r>
              <a:rPr lang="en-US" altLang="en-US" sz="1100" dirty="0">
                <a:solidFill>
                  <a:prstClr val="black"/>
                </a:solidFill>
              </a:rPr>
              <a:t>Now Joshua was old and advanced in years, and the Lord said to him, “You are old and advanced in years, and there remains yet very much land to possess.  </a:t>
            </a:r>
            <a:r>
              <a:rPr lang="en-US" altLang="en-US" sz="1100" baseline="30000" dirty="0">
                <a:solidFill>
                  <a:prstClr val="black"/>
                </a:solidFill>
              </a:rPr>
              <a:t>2</a:t>
            </a:r>
            <a:r>
              <a:rPr lang="en-US" altLang="en-US" sz="1100" dirty="0">
                <a:solidFill>
                  <a:prstClr val="black"/>
                </a:solidFill>
              </a:rPr>
              <a:t>This is the land that yet remains: all the regions of the Philistines, and all those of the </a:t>
            </a:r>
            <a:r>
              <a:rPr lang="en-US" altLang="en-US" sz="1100" dirty="0" err="1">
                <a:solidFill>
                  <a:prstClr val="black"/>
                </a:solidFill>
              </a:rPr>
              <a:t>Geshurites</a:t>
            </a:r>
            <a:r>
              <a:rPr lang="en-US" altLang="en-US" sz="1100" dirty="0">
                <a:solidFill>
                  <a:prstClr val="black"/>
                </a:solidFill>
              </a:rPr>
              <a:t> </a:t>
            </a:r>
          </a:p>
          <a:p>
            <a:pPr eaLnBrk="1" hangingPunct="1"/>
            <a:endParaRPr lang="en-US" altLang="en-US" sz="1100" dirty="0">
              <a:solidFill>
                <a:prstClr val="black"/>
              </a:solidFill>
            </a:endParaRPr>
          </a:p>
          <a:p>
            <a:pPr eaLnBrk="1" hangingPunct="1"/>
            <a:r>
              <a:rPr lang="en-US" altLang="en-US" sz="1100" dirty="0">
                <a:solidFill>
                  <a:prstClr val="black"/>
                </a:solidFill>
              </a:rPr>
              <a:t>Only allot the land to Israel for an inheritance, as I have commanded you. </a:t>
            </a:r>
            <a:br>
              <a:rPr lang="en-US" altLang="en-US" sz="1100" dirty="0">
                <a:solidFill>
                  <a:prstClr val="black"/>
                </a:solidFill>
              </a:rPr>
            </a:br>
            <a:r>
              <a:rPr lang="en-US" altLang="en-US" sz="1100" baseline="30000" dirty="0">
                <a:solidFill>
                  <a:prstClr val="black"/>
                </a:solidFill>
              </a:rPr>
              <a:t>7</a:t>
            </a:r>
            <a:r>
              <a:rPr lang="en-US" altLang="en-US" sz="1100" dirty="0">
                <a:solidFill>
                  <a:prstClr val="black"/>
                </a:solidFill>
              </a:rPr>
              <a:t>Now therefore divide this land for an inheritance to the nine tribes and half the tribe of Manasseh.” </a:t>
            </a:r>
            <a:br>
              <a:rPr lang="en-US" altLang="en-US" sz="1100" dirty="0">
                <a:solidFill>
                  <a:prstClr val="black"/>
                </a:solidFill>
              </a:rPr>
            </a:br>
            <a:r>
              <a:rPr lang="en-US" altLang="en-US" sz="1100" dirty="0">
                <a:solidFill>
                  <a:prstClr val="black"/>
                </a:solidFill>
              </a:rPr>
              <a:t> </a:t>
            </a:r>
            <a:br>
              <a:rPr lang="en-US" altLang="en-US" sz="1100" dirty="0">
                <a:solidFill>
                  <a:prstClr val="black"/>
                </a:solidFill>
              </a:rPr>
            </a:br>
            <a:endParaRPr lang="en-US" altLang="en-US" sz="1100" dirty="0">
              <a:solidFill>
                <a:prstClr val="black"/>
              </a:solidFill>
            </a:endParaRPr>
          </a:p>
        </p:txBody>
      </p:sp>
      <p:sp>
        <p:nvSpPr>
          <p:cNvPr id="12295" name="TextBox 7"/>
          <p:cNvSpPr txBox="1">
            <a:spLocks noChangeArrowheads="1"/>
          </p:cNvSpPr>
          <p:nvPr/>
        </p:nvSpPr>
        <p:spPr bwMode="auto">
          <a:xfrm>
            <a:off x="2097118" y="1198564"/>
            <a:ext cx="1839921"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Joshua 14</a:t>
            </a:r>
          </a:p>
          <a:p>
            <a:pPr eaLnBrk="1" hangingPunct="1"/>
            <a:r>
              <a:rPr lang="en-US" altLang="en-US" sz="1100" baseline="30000" dirty="0">
                <a:solidFill>
                  <a:prstClr val="black"/>
                </a:solidFill>
              </a:rPr>
              <a:t>6</a:t>
            </a:r>
            <a:r>
              <a:rPr lang="en-US" altLang="en-US" sz="1100" dirty="0">
                <a:solidFill>
                  <a:prstClr val="black"/>
                </a:solidFill>
              </a:rPr>
              <a:t>Then the people of Judah came to Joshua at </a:t>
            </a:r>
            <a:r>
              <a:rPr lang="en-US" altLang="en-US" sz="1100" b="1" u="sng" dirty="0">
                <a:solidFill>
                  <a:prstClr val="black"/>
                </a:solidFill>
              </a:rPr>
              <a:t>Gilgal</a:t>
            </a:r>
            <a:r>
              <a:rPr lang="en-US" altLang="en-US" sz="1100" dirty="0">
                <a:solidFill>
                  <a:prstClr val="black"/>
                </a:solidFill>
              </a:rPr>
              <a:t>. And Caleb ... ‘Surely the land on which your foot has trodden shall be an inheritance for you and your children forever, because you have wholly followed the Lord my God.’ </a:t>
            </a:r>
            <a:r>
              <a:rPr lang="en-US" altLang="en-US" sz="1100" baseline="30000" dirty="0">
                <a:solidFill>
                  <a:prstClr val="black"/>
                </a:solidFill>
              </a:rPr>
              <a:t>10</a:t>
            </a:r>
            <a:r>
              <a:rPr lang="en-US" altLang="en-US" sz="1100" dirty="0">
                <a:solidFill>
                  <a:prstClr val="black"/>
                </a:solidFill>
              </a:rPr>
              <a:t>And now, behold, the Lord has kept me alive, just as he said, these forty-five years since the time that the Lord spoke this word to Moses, while Israel walked in the wilderness. And now, behold, I am this day eighty-five years old. </a:t>
            </a:r>
            <a:br>
              <a:rPr lang="en-US" altLang="en-US" sz="1100" dirty="0">
                <a:solidFill>
                  <a:prstClr val="black"/>
                </a:solidFill>
              </a:rPr>
            </a:br>
            <a:endParaRPr lang="en-US" altLang="en-US" sz="1100" dirty="0">
              <a:solidFill>
                <a:prstClr val="black"/>
              </a:solidFill>
            </a:endParaRPr>
          </a:p>
        </p:txBody>
      </p:sp>
      <p:sp>
        <p:nvSpPr>
          <p:cNvPr id="12296" name="TextBox 8"/>
          <p:cNvSpPr txBox="1">
            <a:spLocks noChangeArrowheads="1"/>
          </p:cNvSpPr>
          <p:nvPr/>
        </p:nvSpPr>
        <p:spPr bwMode="auto">
          <a:xfrm>
            <a:off x="6823104" y="3729955"/>
            <a:ext cx="22066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Judges 1</a:t>
            </a:r>
          </a:p>
          <a:p>
            <a:pPr eaLnBrk="1" hangingPunct="1"/>
            <a:r>
              <a:rPr lang="en-US" altLang="en-US" sz="1100" baseline="30000" dirty="0">
                <a:solidFill>
                  <a:prstClr val="black"/>
                </a:solidFill>
              </a:rPr>
              <a:t>1</a:t>
            </a:r>
            <a:r>
              <a:rPr lang="en-US" altLang="en-US" sz="1100" dirty="0">
                <a:solidFill>
                  <a:prstClr val="black"/>
                </a:solidFill>
              </a:rPr>
              <a:t>After the death of Joshua, the people of Israel inquired of the Lord, “Who shall go up first for us against the Canaanites, to fight against them?” - Judah </a:t>
            </a:r>
            <a:br>
              <a:rPr lang="en-US" altLang="en-US" sz="1100" dirty="0">
                <a:solidFill>
                  <a:prstClr val="black"/>
                </a:solidFill>
              </a:rPr>
            </a:br>
            <a:r>
              <a:rPr lang="en-US" altLang="en-US" sz="1100" dirty="0">
                <a:solidFill>
                  <a:prstClr val="black"/>
                </a:solidFill>
              </a:rPr>
              <a:t> </a:t>
            </a:r>
            <a:br>
              <a:rPr lang="en-US" altLang="en-US" sz="1100" dirty="0">
                <a:solidFill>
                  <a:prstClr val="black"/>
                </a:solidFill>
              </a:rPr>
            </a:br>
            <a:endParaRPr lang="en-US" altLang="en-US" sz="1100" dirty="0">
              <a:solidFill>
                <a:prstClr val="black"/>
              </a:solidFill>
            </a:endParaRPr>
          </a:p>
        </p:txBody>
      </p:sp>
      <p:sp>
        <p:nvSpPr>
          <p:cNvPr id="12297" name="TextBox 9"/>
          <p:cNvSpPr txBox="1">
            <a:spLocks noChangeArrowheads="1"/>
          </p:cNvSpPr>
          <p:nvPr/>
        </p:nvSpPr>
        <p:spPr bwMode="auto">
          <a:xfrm>
            <a:off x="3889384" y="3713514"/>
            <a:ext cx="282575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prstClr val="black"/>
                </a:solidFill>
              </a:rPr>
              <a:t>Joshua 18</a:t>
            </a:r>
          </a:p>
          <a:p>
            <a:pPr eaLnBrk="1" hangingPunct="1"/>
            <a:r>
              <a:rPr lang="en-US" altLang="en-US" sz="1100" baseline="30000" dirty="0">
                <a:solidFill>
                  <a:prstClr val="black"/>
                </a:solidFill>
              </a:rPr>
              <a:t>1</a:t>
            </a:r>
            <a:r>
              <a:rPr lang="en-US" altLang="en-US" sz="1100" dirty="0">
                <a:solidFill>
                  <a:prstClr val="black"/>
                </a:solidFill>
              </a:rPr>
              <a:t>Then the whole congregation of the people of Israel assembled </a:t>
            </a:r>
            <a:r>
              <a:rPr lang="en-US" altLang="en-US" sz="1100" b="1" u="sng" dirty="0">
                <a:solidFill>
                  <a:prstClr val="black"/>
                </a:solidFill>
              </a:rPr>
              <a:t>at Shiloh </a:t>
            </a:r>
            <a:r>
              <a:rPr lang="en-US" altLang="en-US" sz="1100" dirty="0">
                <a:solidFill>
                  <a:prstClr val="black"/>
                </a:solidFill>
              </a:rPr>
              <a:t>and set up the tent of meeting there. The land lay subdued before them. </a:t>
            </a:r>
            <a:br>
              <a:rPr lang="en-US" altLang="en-US" sz="1100" dirty="0">
                <a:solidFill>
                  <a:prstClr val="black"/>
                </a:solidFill>
              </a:rPr>
            </a:br>
            <a:r>
              <a:rPr lang="en-US" altLang="en-US" sz="1100" baseline="30000" dirty="0">
                <a:solidFill>
                  <a:prstClr val="black"/>
                </a:solidFill>
              </a:rPr>
              <a:t>2</a:t>
            </a:r>
            <a:r>
              <a:rPr lang="en-US" altLang="en-US" sz="1100" dirty="0">
                <a:solidFill>
                  <a:prstClr val="black"/>
                </a:solidFill>
              </a:rPr>
              <a:t>There remained among the people of Israel seven tribes whose inheritance had not yet been apportioned. </a:t>
            </a:r>
            <a:br>
              <a:rPr lang="en-US" altLang="en-US" sz="1100" dirty="0">
                <a:solidFill>
                  <a:prstClr val="black"/>
                </a:solidFill>
              </a:rPr>
            </a:br>
            <a:endParaRPr lang="en-US" altLang="en-US" sz="1100" dirty="0">
              <a:solidFill>
                <a:prstClr val="black"/>
              </a:solidFill>
            </a:endParaRPr>
          </a:p>
        </p:txBody>
      </p:sp>
    </p:spTree>
    <p:extLst>
      <p:ext uri="{BB962C8B-B14F-4D97-AF65-F5344CB8AC3E}">
        <p14:creationId xmlns:p14="http://schemas.microsoft.com/office/powerpoint/2010/main" val="1809294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3"/>
          <p:cNvSpPr>
            <a:spLocks noGrp="1"/>
          </p:cNvSpPr>
          <p:nvPr>
            <p:ph idx="4294967295"/>
          </p:nvPr>
        </p:nvSpPr>
        <p:spPr>
          <a:xfrm>
            <a:off x="335936" y="3292453"/>
            <a:ext cx="8812622" cy="2336214"/>
          </a:xfrm>
          <a:solidFill>
            <a:schemeClr val="bg1"/>
          </a:solidFill>
        </p:spPr>
        <p:txBody>
          <a:bodyPr/>
          <a:lstStyle/>
          <a:p>
            <a:pPr marL="109538" indent="-109538"/>
            <a:r>
              <a:rPr lang="en-US" altLang="en-US" sz="1600" dirty="0" smtClean="0">
                <a:latin typeface="Arial" charset="0"/>
                <a:cs typeface="Arial" charset="0"/>
              </a:rPr>
              <a:t> And the boundary circles west of </a:t>
            </a:r>
            <a:r>
              <a:rPr lang="en-US" altLang="en-US" sz="1600" dirty="0" err="1" smtClean="0">
                <a:latin typeface="Arial" charset="0"/>
                <a:cs typeface="Arial" charset="0"/>
              </a:rPr>
              <a:t>Baalah</a:t>
            </a:r>
            <a:r>
              <a:rPr lang="en-US" altLang="en-US" sz="1600" dirty="0" smtClean="0">
                <a:latin typeface="Arial" charset="0"/>
                <a:cs typeface="Arial" charset="0"/>
              </a:rPr>
              <a:t> to Mount </a:t>
            </a:r>
            <a:r>
              <a:rPr lang="en-US" altLang="en-US" sz="1600" dirty="0" err="1" smtClean="0">
                <a:latin typeface="Arial" charset="0"/>
                <a:cs typeface="Arial" charset="0"/>
              </a:rPr>
              <a:t>Seir</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passes along to the northern shoulder of Mount </a:t>
            </a:r>
            <a:r>
              <a:rPr lang="en-US" altLang="en-US" sz="1600" dirty="0" err="1" smtClean="0">
                <a:solidFill>
                  <a:schemeClr val="hlink"/>
                </a:solidFill>
                <a:latin typeface="Arial" charset="0"/>
                <a:cs typeface="Arial" charset="0"/>
              </a:rPr>
              <a:t>Jearim</a:t>
            </a:r>
            <a:r>
              <a:rPr lang="en-US" altLang="en-US" sz="1600" dirty="0" smtClean="0">
                <a:solidFill>
                  <a:schemeClr val="hlink"/>
                </a:solidFill>
                <a:latin typeface="Arial" charset="0"/>
                <a:cs typeface="Arial" charset="0"/>
              </a:rPr>
              <a:t> (that is, </a:t>
            </a:r>
            <a:r>
              <a:rPr lang="en-US" altLang="en-US" sz="1600" dirty="0" err="1" smtClean="0">
                <a:solidFill>
                  <a:schemeClr val="hlink"/>
                </a:solidFill>
                <a:latin typeface="Arial" charset="0"/>
                <a:cs typeface="Arial" charset="0"/>
              </a:rPr>
              <a:t>Chesalon</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09538" indent="-109538"/>
            <a:r>
              <a:rPr lang="en-US" altLang="en-US" sz="1600" dirty="0" smtClean="0">
                <a:latin typeface="Arial" charset="0"/>
                <a:cs typeface="Arial" charset="0"/>
              </a:rPr>
              <a:t>and goes down to Beth-</a:t>
            </a:r>
            <a:r>
              <a:rPr lang="en-US" altLang="en-US" sz="1600" dirty="0" err="1" smtClean="0">
                <a:latin typeface="Arial" charset="0"/>
                <a:cs typeface="Arial" charset="0"/>
              </a:rPr>
              <a:t>shemesh</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and passes along by </a:t>
            </a:r>
            <a:r>
              <a:rPr lang="en-US" altLang="en-US" sz="1600" dirty="0" err="1" smtClean="0">
                <a:solidFill>
                  <a:schemeClr val="hlink"/>
                </a:solidFill>
                <a:latin typeface="Arial" charset="0"/>
                <a:cs typeface="Arial" charset="0"/>
              </a:rPr>
              <a:t>Timnah</a:t>
            </a:r>
            <a:r>
              <a:rPr lang="en-US" altLang="en-US" sz="1600" dirty="0" smtClean="0">
                <a:solidFill>
                  <a:schemeClr val="hlink"/>
                </a:solidFill>
                <a:latin typeface="Arial" charset="0"/>
                <a:cs typeface="Arial" charset="0"/>
              </a:rPr>
              <a:t>.</a:t>
            </a:r>
            <a:r>
              <a:rPr lang="en-US" altLang="en-US" sz="1600" dirty="0" smtClean="0">
                <a:latin typeface="Arial" charset="0"/>
                <a:cs typeface="Arial" charset="0"/>
              </a:rPr>
              <a:t> </a:t>
            </a:r>
          </a:p>
          <a:p>
            <a:pPr marL="109538" indent="-109538"/>
            <a:r>
              <a:rPr lang="en-US" altLang="en-US" sz="1600" dirty="0" smtClean="0">
                <a:latin typeface="Arial" charset="0"/>
                <a:cs typeface="Arial" charset="0"/>
              </a:rPr>
              <a:t>The boundary goes out to the shoulder of the hill north of </a:t>
            </a:r>
            <a:r>
              <a:rPr lang="en-US" altLang="en-US" sz="1600" dirty="0" err="1" smtClean="0">
                <a:latin typeface="Arial" charset="0"/>
                <a:cs typeface="Arial" charset="0"/>
              </a:rPr>
              <a:t>Ekron</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then the boundary bends around to </a:t>
            </a:r>
            <a:r>
              <a:rPr lang="en-US" altLang="en-US" sz="1600" dirty="0" err="1" smtClean="0">
                <a:solidFill>
                  <a:schemeClr val="hlink"/>
                </a:solidFill>
                <a:latin typeface="Arial" charset="0"/>
                <a:cs typeface="Arial" charset="0"/>
              </a:rPr>
              <a:t>Shikkeron</a:t>
            </a:r>
            <a:r>
              <a:rPr lang="en-US" altLang="en-US" sz="1600" dirty="0" smtClean="0">
                <a:solidFill>
                  <a:schemeClr val="hlink"/>
                </a:solidFill>
                <a:latin typeface="Arial" charset="0"/>
                <a:cs typeface="Arial" charset="0"/>
              </a:rPr>
              <a:t> and passes along to Mount </a:t>
            </a:r>
            <a:r>
              <a:rPr lang="en-US" altLang="en-US" sz="1600" dirty="0" err="1" smtClean="0">
                <a:solidFill>
                  <a:schemeClr val="hlink"/>
                </a:solidFill>
                <a:latin typeface="Arial" charset="0"/>
                <a:cs typeface="Arial" charset="0"/>
              </a:rPr>
              <a:t>Baalah</a:t>
            </a:r>
            <a:r>
              <a:rPr lang="en-US" altLang="en-US" sz="1600" dirty="0" smtClean="0">
                <a:latin typeface="Arial" charset="0"/>
                <a:cs typeface="Arial" charset="0"/>
              </a:rPr>
              <a:t> </a:t>
            </a:r>
          </a:p>
          <a:p>
            <a:pPr marL="109538" indent="-109538"/>
            <a:r>
              <a:rPr lang="en-US" altLang="en-US" sz="1600" dirty="0" smtClean="0">
                <a:latin typeface="Arial" charset="0"/>
                <a:cs typeface="Arial" charset="0"/>
              </a:rPr>
              <a:t>and goes out to </a:t>
            </a:r>
            <a:r>
              <a:rPr lang="en-US" altLang="en-US" sz="1600" dirty="0" err="1" smtClean="0">
                <a:latin typeface="Arial" charset="0"/>
                <a:cs typeface="Arial" charset="0"/>
              </a:rPr>
              <a:t>Jabneel</a:t>
            </a:r>
            <a:r>
              <a:rPr lang="en-US" altLang="en-US" sz="1600" dirty="0" smtClean="0">
                <a:latin typeface="Arial" charset="0"/>
                <a:cs typeface="Arial" charset="0"/>
              </a:rPr>
              <a:t>. </a:t>
            </a:r>
          </a:p>
          <a:p>
            <a:pPr marL="109538" indent="-109538"/>
            <a:r>
              <a:rPr lang="en-US" altLang="en-US" sz="1600" dirty="0" smtClean="0">
                <a:solidFill>
                  <a:schemeClr val="hlink"/>
                </a:solidFill>
                <a:latin typeface="Arial" charset="0"/>
                <a:cs typeface="Arial" charset="0"/>
              </a:rPr>
              <a:t>Then the boundary comes to an end at the sea.</a:t>
            </a:r>
            <a:r>
              <a:rPr lang="en-US" altLang="en-US" sz="1600" dirty="0" smtClean="0">
                <a:latin typeface="Arial" charset="0"/>
                <a:cs typeface="Arial" charset="0"/>
              </a:rPr>
              <a:t> </a:t>
            </a:r>
            <a:br>
              <a:rPr lang="en-US" altLang="en-US" sz="1600" dirty="0" smtClean="0">
                <a:latin typeface="Arial" charset="0"/>
                <a:cs typeface="Arial" charset="0"/>
              </a:rPr>
            </a:br>
            <a:r>
              <a:rPr lang="en-US" altLang="en-US" sz="1600" dirty="0" smtClean="0">
                <a:latin typeface="Arial" charset="0"/>
                <a:cs typeface="Arial" charset="0"/>
              </a:rPr>
              <a:t/>
            </a:r>
            <a:br>
              <a:rPr lang="en-US" altLang="en-US" sz="1600" dirty="0" smtClean="0">
                <a:latin typeface="Arial" charset="0"/>
                <a:cs typeface="Arial" charset="0"/>
              </a:rPr>
            </a:br>
            <a:endParaRPr lang="en-US" altLang="en-US" sz="1600" dirty="0" smtClean="0">
              <a:latin typeface="Arial" charset="0"/>
              <a:cs typeface="Arial" charset="0"/>
            </a:endParaRPr>
          </a:p>
        </p:txBody>
      </p:sp>
      <p:sp>
        <p:nvSpPr>
          <p:cNvPr id="2" name="Slide Number Placeholder 1"/>
          <p:cNvSpPr txBox="1">
            <a:spLocks noGrp="1"/>
          </p:cNvSpPr>
          <p:nvPr/>
        </p:nvSpPr>
        <p:spPr>
          <a:xfrm>
            <a:off x="6553200" y="5297100"/>
            <a:ext cx="2133600" cy="304271"/>
          </a:xfrm>
          <a:prstGeom prst="rect">
            <a:avLst/>
          </a:prstGeom>
          <a:noFill/>
        </p:spPr>
        <p:txBody>
          <a:bodyPr anchor="ctr"/>
          <a:lstStyle/>
          <a:p>
            <a:pPr algn="r" fontAlgn="auto">
              <a:spcBef>
                <a:spcPts val="0"/>
              </a:spcBef>
              <a:spcAft>
                <a:spcPts val="0"/>
              </a:spcAft>
              <a:defRPr/>
            </a:pPr>
            <a:fld id="{BCBF7373-470F-436A-99A3-28C3D75440B4}" type="slidenum">
              <a:rPr lang="en-US" sz="1200">
                <a:solidFill>
                  <a:prstClr val="black">
                    <a:tint val="75000"/>
                  </a:prstClr>
                </a:solidFill>
                <a:latin typeface="Calibri"/>
              </a:rPr>
              <a:pPr algn="r" fontAlgn="auto">
                <a:spcBef>
                  <a:spcPts val="0"/>
                </a:spcBef>
                <a:spcAft>
                  <a:spcPts val="0"/>
                </a:spcAft>
                <a:defRPr/>
              </a:pPr>
              <a:t>80</a:t>
            </a:fld>
            <a:endParaRPr lang="en-US" sz="1200" dirty="0">
              <a:solidFill>
                <a:prstClr val="black">
                  <a:tint val="75000"/>
                </a:prstClr>
              </a:solidFill>
              <a:latin typeface="Calibri"/>
            </a:endParaRPr>
          </a:p>
        </p:txBody>
      </p:sp>
      <p:pic>
        <p:nvPicPr>
          <p:cNvPr id="63493" name="Picture 5" descr="Judah-north_Benjamin border-w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709" y="642994"/>
            <a:ext cx="8210550" cy="273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Freeform 6"/>
          <p:cNvSpPr>
            <a:spLocks/>
          </p:cNvSpPr>
          <p:nvPr/>
        </p:nvSpPr>
        <p:spPr bwMode="auto">
          <a:xfrm>
            <a:off x="8476047" y="2206823"/>
            <a:ext cx="266700" cy="59531"/>
          </a:xfrm>
          <a:custGeom>
            <a:avLst/>
            <a:gdLst>
              <a:gd name="T0" fmla="*/ 168 w 168"/>
              <a:gd name="T1" fmla="*/ 45 h 45"/>
              <a:gd name="T2" fmla="*/ 0 w 168"/>
              <a:gd name="T3" fmla="*/ 0 h 45"/>
              <a:gd name="T4" fmla="*/ 0 60000 65536"/>
              <a:gd name="T5" fmla="*/ 0 60000 65536"/>
              <a:gd name="T6" fmla="*/ 0 w 168"/>
              <a:gd name="T7" fmla="*/ 0 h 45"/>
              <a:gd name="T8" fmla="*/ 168 w 168"/>
              <a:gd name="T9" fmla="*/ 45 h 45"/>
            </a:gdLst>
            <a:ahLst/>
            <a:cxnLst>
              <a:cxn ang="T4">
                <a:pos x="T0" y="T1"/>
              </a:cxn>
              <a:cxn ang="T5">
                <a:pos x="T2" y="T3"/>
              </a:cxn>
            </a:cxnLst>
            <a:rect l="T6" t="T7" r="T8" b="T9"/>
            <a:pathLst>
              <a:path w="168" h="45">
                <a:moveTo>
                  <a:pt x="168" y="45"/>
                </a:moveTo>
                <a:cubicBezTo>
                  <a:pt x="97" y="26"/>
                  <a:pt x="26" y="7"/>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495" name="Line 7"/>
          <p:cNvSpPr>
            <a:spLocks noChangeShapeType="1"/>
          </p:cNvSpPr>
          <p:nvPr/>
        </p:nvSpPr>
        <p:spPr bwMode="auto">
          <a:xfrm flipV="1">
            <a:off x="8458584" y="2067775"/>
            <a:ext cx="19050" cy="12170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3496" name="Freeform 8"/>
          <p:cNvSpPr>
            <a:spLocks/>
          </p:cNvSpPr>
          <p:nvPr/>
        </p:nvSpPr>
        <p:spPr bwMode="auto">
          <a:xfrm>
            <a:off x="7875984" y="1909167"/>
            <a:ext cx="528637" cy="130969"/>
          </a:xfrm>
          <a:custGeom>
            <a:avLst/>
            <a:gdLst>
              <a:gd name="T0" fmla="*/ 333 w 333"/>
              <a:gd name="T1" fmla="*/ 54 h 99"/>
              <a:gd name="T2" fmla="*/ 261 w 333"/>
              <a:gd name="T3" fmla="*/ 0 h 99"/>
              <a:gd name="T4" fmla="*/ 114 w 333"/>
              <a:gd name="T5" fmla="*/ 24 h 99"/>
              <a:gd name="T6" fmla="*/ 0 w 333"/>
              <a:gd name="T7" fmla="*/ 99 h 99"/>
              <a:gd name="T8" fmla="*/ 0 60000 65536"/>
              <a:gd name="T9" fmla="*/ 0 60000 65536"/>
              <a:gd name="T10" fmla="*/ 0 60000 65536"/>
              <a:gd name="T11" fmla="*/ 0 60000 65536"/>
              <a:gd name="T12" fmla="*/ 0 w 333"/>
              <a:gd name="T13" fmla="*/ 0 h 99"/>
              <a:gd name="T14" fmla="*/ 333 w 333"/>
              <a:gd name="T15" fmla="*/ 99 h 99"/>
            </a:gdLst>
            <a:ahLst/>
            <a:cxnLst>
              <a:cxn ang="T8">
                <a:pos x="T0" y="T1"/>
              </a:cxn>
              <a:cxn ang="T9">
                <a:pos x="T2" y="T3"/>
              </a:cxn>
              <a:cxn ang="T10">
                <a:pos x="T4" y="T5"/>
              </a:cxn>
              <a:cxn ang="T11">
                <a:pos x="T6" y="T7"/>
              </a:cxn>
            </a:cxnLst>
            <a:rect l="T12" t="T13" r="T14" b="T15"/>
            <a:pathLst>
              <a:path w="333" h="99">
                <a:moveTo>
                  <a:pt x="333" y="54"/>
                </a:moveTo>
                <a:lnTo>
                  <a:pt x="261" y="0"/>
                </a:lnTo>
                <a:lnTo>
                  <a:pt x="114" y="24"/>
                </a:lnTo>
                <a:lnTo>
                  <a:pt x="0" y="99"/>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497" name="Freeform 9"/>
          <p:cNvSpPr>
            <a:spLocks/>
          </p:cNvSpPr>
          <p:nvPr/>
        </p:nvSpPr>
        <p:spPr bwMode="auto">
          <a:xfrm>
            <a:off x="6394849" y="2278261"/>
            <a:ext cx="1076325" cy="377031"/>
          </a:xfrm>
          <a:custGeom>
            <a:avLst/>
            <a:gdLst>
              <a:gd name="T0" fmla="*/ 678 w 678"/>
              <a:gd name="T1" fmla="*/ 0 h 285"/>
              <a:gd name="T2" fmla="*/ 513 w 678"/>
              <a:gd name="T3" fmla="*/ 75 h 285"/>
              <a:gd name="T4" fmla="*/ 345 w 678"/>
              <a:gd name="T5" fmla="*/ 180 h 285"/>
              <a:gd name="T6" fmla="*/ 165 w 678"/>
              <a:gd name="T7" fmla="*/ 264 h 285"/>
              <a:gd name="T8" fmla="*/ 0 w 678"/>
              <a:gd name="T9" fmla="*/ 285 h 285"/>
              <a:gd name="T10" fmla="*/ 0 60000 65536"/>
              <a:gd name="T11" fmla="*/ 0 60000 65536"/>
              <a:gd name="T12" fmla="*/ 0 60000 65536"/>
              <a:gd name="T13" fmla="*/ 0 60000 65536"/>
              <a:gd name="T14" fmla="*/ 0 60000 65536"/>
              <a:gd name="T15" fmla="*/ 0 w 678"/>
              <a:gd name="T16" fmla="*/ 0 h 285"/>
              <a:gd name="T17" fmla="*/ 678 w 678"/>
              <a:gd name="T18" fmla="*/ 285 h 285"/>
            </a:gdLst>
            <a:ahLst/>
            <a:cxnLst>
              <a:cxn ang="T10">
                <a:pos x="T0" y="T1"/>
              </a:cxn>
              <a:cxn ang="T11">
                <a:pos x="T2" y="T3"/>
              </a:cxn>
              <a:cxn ang="T12">
                <a:pos x="T4" y="T5"/>
              </a:cxn>
              <a:cxn ang="T13">
                <a:pos x="T6" y="T7"/>
              </a:cxn>
              <a:cxn ang="T14">
                <a:pos x="T8" y="T9"/>
              </a:cxn>
            </a:cxnLst>
            <a:rect l="T15" t="T16" r="T17" b="T18"/>
            <a:pathLst>
              <a:path w="678" h="285">
                <a:moveTo>
                  <a:pt x="678" y="0"/>
                </a:moveTo>
                <a:lnTo>
                  <a:pt x="513" y="75"/>
                </a:lnTo>
                <a:lnTo>
                  <a:pt x="345" y="180"/>
                </a:lnTo>
                <a:lnTo>
                  <a:pt x="165" y="264"/>
                </a:lnTo>
                <a:lnTo>
                  <a:pt x="0" y="285"/>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498" name="Freeform 10"/>
          <p:cNvSpPr>
            <a:spLocks/>
          </p:cNvSpPr>
          <p:nvPr/>
        </p:nvSpPr>
        <p:spPr bwMode="auto">
          <a:xfrm>
            <a:off x="5837622" y="2698808"/>
            <a:ext cx="381000" cy="47625"/>
          </a:xfrm>
          <a:custGeom>
            <a:avLst/>
            <a:gdLst>
              <a:gd name="T0" fmla="*/ 240 w 240"/>
              <a:gd name="T1" fmla="*/ 9 h 36"/>
              <a:gd name="T2" fmla="*/ 135 w 240"/>
              <a:gd name="T3" fmla="*/ 36 h 36"/>
              <a:gd name="T4" fmla="*/ 57 w 240"/>
              <a:gd name="T5" fmla="*/ 33 h 36"/>
              <a:gd name="T6" fmla="*/ 0 w 240"/>
              <a:gd name="T7" fmla="*/ 0 h 36"/>
              <a:gd name="T8" fmla="*/ 0 60000 65536"/>
              <a:gd name="T9" fmla="*/ 0 60000 65536"/>
              <a:gd name="T10" fmla="*/ 0 60000 65536"/>
              <a:gd name="T11" fmla="*/ 0 60000 65536"/>
              <a:gd name="T12" fmla="*/ 0 w 240"/>
              <a:gd name="T13" fmla="*/ 0 h 36"/>
              <a:gd name="T14" fmla="*/ 240 w 240"/>
              <a:gd name="T15" fmla="*/ 36 h 36"/>
            </a:gdLst>
            <a:ahLst/>
            <a:cxnLst>
              <a:cxn ang="T8">
                <a:pos x="T0" y="T1"/>
              </a:cxn>
              <a:cxn ang="T9">
                <a:pos x="T2" y="T3"/>
              </a:cxn>
              <a:cxn ang="T10">
                <a:pos x="T4" y="T5"/>
              </a:cxn>
              <a:cxn ang="T11">
                <a:pos x="T6" y="T7"/>
              </a:cxn>
            </a:cxnLst>
            <a:rect l="T12" t="T13" r="T14" b="T15"/>
            <a:pathLst>
              <a:path w="240" h="36">
                <a:moveTo>
                  <a:pt x="240" y="9"/>
                </a:moveTo>
                <a:lnTo>
                  <a:pt x="135" y="36"/>
                </a:lnTo>
                <a:lnTo>
                  <a:pt x="57" y="33"/>
                </a:lnTo>
                <a:lnTo>
                  <a:pt x="0" y="0"/>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499" name="Freeform 11"/>
          <p:cNvSpPr>
            <a:spLocks/>
          </p:cNvSpPr>
          <p:nvPr/>
        </p:nvSpPr>
        <p:spPr bwMode="auto">
          <a:xfrm>
            <a:off x="5604259" y="2504341"/>
            <a:ext cx="180975" cy="178594"/>
          </a:xfrm>
          <a:custGeom>
            <a:avLst/>
            <a:gdLst>
              <a:gd name="T0" fmla="*/ 114 w 114"/>
              <a:gd name="T1" fmla="*/ 135 h 135"/>
              <a:gd name="T2" fmla="*/ 36 w 114"/>
              <a:gd name="T3" fmla="*/ 69 h 135"/>
              <a:gd name="T4" fmla="*/ 0 w 114"/>
              <a:gd name="T5" fmla="*/ 0 h 135"/>
              <a:gd name="T6" fmla="*/ 0 60000 65536"/>
              <a:gd name="T7" fmla="*/ 0 60000 65536"/>
              <a:gd name="T8" fmla="*/ 0 60000 65536"/>
              <a:gd name="T9" fmla="*/ 0 w 114"/>
              <a:gd name="T10" fmla="*/ 0 h 135"/>
              <a:gd name="T11" fmla="*/ 114 w 114"/>
              <a:gd name="T12" fmla="*/ 135 h 135"/>
            </a:gdLst>
            <a:ahLst/>
            <a:cxnLst>
              <a:cxn ang="T6">
                <a:pos x="T0" y="T1"/>
              </a:cxn>
              <a:cxn ang="T7">
                <a:pos x="T2" y="T3"/>
              </a:cxn>
              <a:cxn ang="T8">
                <a:pos x="T4" y="T5"/>
              </a:cxn>
            </a:cxnLst>
            <a:rect l="T9" t="T10" r="T11" b="T12"/>
            <a:pathLst>
              <a:path w="114" h="135">
                <a:moveTo>
                  <a:pt x="114" y="135"/>
                </a:moveTo>
                <a:lnTo>
                  <a:pt x="36" y="69"/>
                </a:lnTo>
                <a:lnTo>
                  <a:pt x="0" y="0"/>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500" name="Line 12"/>
          <p:cNvSpPr>
            <a:spLocks noChangeShapeType="1"/>
          </p:cNvSpPr>
          <p:nvPr/>
        </p:nvSpPr>
        <p:spPr bwMode="auto">
          <a:xfrm flipH="1">
            <a:off x="5294697" y="2464650"/>
            <a:ext cx="17621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3501" name="Freeform 13"/>
          <p:cNvSpPr>
            <a:spLocks/>
          </p:cNvSpPr>
          <p:nvPr/>
        </p:nvSpPr>
        <p:spPr bwMode="auto">
          <a:xfrm>
            <a:off x="4742247" y="2321775"/>
            <a:ext cx="461962" cy="150813"/>
          </a:xfrm>
          <a:custGeom>
            <a:avLst/>
            <a:gdLst>
              <a:gd name="T0" fmla="*/ 291 w 291"/>
              <a:gd name="T1" fmla="*/ 99 h 114"/>
              <a:gd name="T2" fmla="*/ 201 w 291"/>
              <a:gd name="T3" fmla="*/ 114 h 114"/>
              <a:gd name="T4" fmla="*/ 96 w 291"/>
              <a:gd name="T5" fmla="*/ 96 h 114"/>
              <a:gd name="T6" fmla="*/ 0 w 291"/>
              <a:gd name="T7" fmla="*/ 0 h 114"/>
              <a:gd name="T8" fmla="*/ 0 60000 65536"/>
              <a:gd name="T9" fmla="*/ 0 60000 65536"/>
              <a:gd name="T10" fmla="*/ 0 60000 65536"/>
              <a:gd name="T11" fmla="*/ 0 60000 65536"/>
              <a:gd name="T12" fmla="*/ 0 w 291"/>
              <a:gd name="T13" fmla="*/ 0 h 114"/>
              <a:gd name="T14" fmla="*/ 291 w 291"/>
              <a:gd name="T15" fmla="*/ 114 h 114"/>
            </a:gdLst>
            <a:ahLst/>
            <a:cxnLst>
              <a:cxn ang="T8">
                <a:pos x="T0" y="T1"/>
              </a:cxn>
              <a:cxn ang="T9">
                <a:pos x="T2" y="T3"/>
              </a:cxn>
              <a:cxn ang="T10">
                <a:pos x="T4" y="T5"/>
              </a:cxn>
              <a:cxn ang="T11">
                <a:pos x="T6" y="T7"/>
              </a:cxn>
            </a:cxnLst>
            <a:rect l="T12" t="T13" r="T14" b="T15"/>
            <a:pathLst>
              <a:path w="291" h="114">
                <a:moveTo>
                  <a:pt x="291" y="99"/>
                </a:moveTo>
                <a:lnTo>
                  <a:pt x="201" y="114"/>
                </a:lnTo>
                <a:lnTo>
                  <a:pt x="96" y="96"/>
                </a:lnTo>
                <a:lnTo>
                  <a:pt x="0" y="0"/>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502" name="Freeform 14"/>
          <p:cNvSpPr>
            <a:spLocks/>
          </p:cNvSpPr>
          <p:nvPr/>
        </p:nvSpPr>
        <p:spPr bwMode="auto">
          <a:xfrm>
            <a:off x="4151733" y="2305900"/>
            <a:ext cx="509587" cy="127000"/>
          </a:xfrm>
          <a:custGeom>
            <a:avLst/>
            <a:gdLst>
              <a:gd name="T0" fmla="*/ 321 w 321"/>
              <a:gd name="T1" fmla="*/ 0 h 96"/>
              <a:gd name="T2" fmla="*/ 153 w 321"/>
              <a:gd name="T3" fmla="*/ 24 h 96"/>
              <a:gd name="T4" fmla="*/ 0 w 321"/>
              <a:gd name="T5" fmla="*/ 96 h 96"/>
              <a:gd name="T6" fmla="*/ 0 60000 65536"/>
              <a:gd name="T7" fmla="*/ 0 60000 65536"/>
              <a:gd name="T8" fmla="*/ 0 60000 65536"/>
              <a:gd name="T9" fmla="*/ 0 w 321"/>
              <a:gd name="T10" fmla="*/ 0 h 96"/>
              <a:gd name="T11" fmla="*/ 321 w 321"/>
              <a:gd name="T12" fmla="*/ 96 h 96"/>
            </a:gdLst>
            <a:ahLst/>
            <a:cxnLst>
              <a:cxn ang="T6">
                <a:pos x="T0" y="T1"/>
              </a:cxn>
              <a:cxn ang="T7">
                <a:pos x="T2" y="T3"/>
              </a:cxn>
              <a:cxn ang="T8">
                <a:pos x="T4" y="T5"/>
              </a:cxn>
            </a:cxnLst>
            <a:rect l="T9" t="T10" r="T11" b="T12"/>
            <a:pathLst>
              <a:path w="321" h="96">
                <a:moveTo>
                  <a:pt x="321" y="0"/>
                </a:moveTo>
                <a:lnTo>
                  <a:pt x="153" y="24"/>
                </a:lnTo>
                <a:lnTo>
                  <a:pt x="0" y="96"/>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503" name="Freeform 15"/>
          <p:cNvSpPr>
            <a:spLocks/>
          </p:cNvSpPr>
          <p:nvPr/>
        </p:nvSpPr>
        <p:spPr bwMode="auto">
          <a:xfrm>
            <a:off x="3904076" y="2480525"/>
            <a:ext cx="166687" cy="246063"/>
          </a:xfrm>
          <a:custGeom>
            <a:avLst/>
            <a:gdLst>
              <a:gd name="T0" fmla="*/ 105 w 105"/>
              <a:gd name="T1" fmla="*/ 0 h 186"/>
              <a:gd name="T2" fmla="*/ 21 w 105"/>
              <a:gd name="T3" fmla="*/ 114 h 186"/>
              <a:gd name="T4" fmla="*/ 0 w 105"/>
              <a:gd name="T5" fmla="*/ 186 h 186"/>
              <a:gd name="T6" fmla="*/ 0 60000 65536"/>
              <a:gd name="T7" fmla="*/ 0 60000 65536"/>
              <a:gd name="T8" fmla="*/ 0 60000 65536"/>
              <a:gd name="T9" fmla="*/ 0 w 105"/>
              <a:gd name="T10" fmla="*/ 0 h 186"/>
              <a:gd name="T11" fmla="*/ 105 w 105"/>
              <a:gd name="T12" fmla="*/ 186 h 186"/>
            </a:gdLst>
            <a:ahLst/>
            <a:cxnLst>
              <a:cxn ang="T6">
                <a:pos x="T0" y="T1"/>
              </a:cxn>
              <a:cxn ang="T7">
                <a:pos x="T2" y="T3"/>
              </a:cxn>
              <a:cxn ang="T8">
                <a:pos x="T4" y="T5"/>
              </a:cxn>
            </a:cxnLst>
            <a:rect l="T9" t="T10" r="T11" b="T12"/>
            <a:pathLst>
              <a:path w="105" h="186">
                <a:moveTo>
                  <a:pt x="105" y="0"/>
                </a:moveTo>
                <a:lnTo>
                  <a:pt x="21" y="114"/>
                </a:lnTo>
                <a:lnTo>
                  <a:pt x="0" y="186"/>
                </a:ln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504" name="Freeform 16"/>
          <p:cNvSpPr>
            <a:spLocks/>
          </p:cNvSpPr>
          <p:nvPr/>
        </p:nvSpPr>
        <p:spPr bwMode="auto">
          <a:xfrm>
            <a:off x="3537334" y="2774212"/>
            <a:ext cx="338138" cy="91282"/>
          </a:xfrm>
          <a:custGeom>
            <a:avLst/>
            <a:gdLst>
              <a:gd name="T0" fmla="*/ 213 w 213"/>
              <a:gd name="T1" fmla="*/ 0 h 69"/>
              <a:gd name="T2" fmla="*/ 156 w 213"/>
              <a:gd name="T3" fmla="*/ 54 h 69"/>
              <a:gd name="T4" fmla="*/ 0 w 213"/>
              <a:gd name="T5" fmla="*/ 69 h 69"/>
              <a:gd name="T6" fmla="*/ 0 60000 65536"/>
              <a:gd name="T7" fmla="*/ 0 60000 65536"/>
              <a:gd name="T8" fmla="*/ 0 60000 65536"/>
              <a:gd name="T9" fmla="*/ 0 w 213"/>
              <a:gd name="T10" fmla="*/ 0 h 69"/>
              <a:gd name="T11" fmla="*/ 213 w 213"/>
              <a:gd name="T12" fmla="*/ 69 h 69"/>
            </a:gdLst>
            <a:ahLst/>
            <a:cxnLst>
              <a:cxn ang="T6">
                <a:pos x="T0" y="T1"/>
              </a:cxn>
              <a:cxn ang="T7">
                <a:pos x="T2" y="T3"/>
              </a:cxn>
              <a:cxn ang="T8">
                <a:pos x="T4" y="T5"/>
              </a:cxn>
            </a:cxnLst>
            <a:rect l="T9" t="T10" r="T11" b="T12"/>
            <a:pathLst>
              <a:path w="213" h="69">
                <a:moveTo>
                  <a:pt x="213" y="0"/>
                </a:moveTo>
                <a:lnTo>
                  <a:pt x="156" y="54"/>
                </a:lnTo>
                <a:lnTo>
                  <a:pt x="0" y="69"/>
                </a:ln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63490" name="Title 2"/>
          <p:cNvSpPr>
            <a:spLocks noGrp="1"/>
          </p:cNvSpPr>
          <p:nvPr>
            <p:ph type="title" idx="4294967295"/>
          </p:nvPr>
        </p:nvSpPr>
        <p:spPr>
          <a:xfrm>
            <a:off x="845522" y="-89958"/>
            <a:ext cx="8338782" cy="952500"/>
          </a:xfrm>
          <a:solidFill>
            <a:schemeClr val="bg1"/>
          </a:solidFill>
        </p:spPr>
        <p:txBody>
          <a:bodyPr/>
          <a:lstStyle/>
          <a:p>
            <a:r>
              <a:rPr lang="en-US" altLang="en-US" sz="3200" dirty="0" smtClean="0"/>
              <a:t>Northern Border – Judah  Part C</a:t>
            </a:r>
            <a:br>
              <a:rPr lang="en-US" altLang="en-US" sz="3200" dirty="0" smtClean="0"/>
            </a:br>
            <a:r>
              <a:rPr lang="en-US" altLang="en-US" sz="3200" dirty="0" smtClean="0"/>
              <a:t>Joshua 15:5-11</a:t>
            </a:r>
          </a:p>
        </p:txBody>
      </p:sp>
      <p:sp>
        <p:nvSpPr>
          <p:cNvPr id="3" name="Freeform 2"/>
          <p:cNvSpPr/>
          <p:nvPr/>
        </p:nvSpPr>
        <p:spPr>
          <a:xfrm>
            <a:off x="3036627" y="2688609"/>
            <a:ext cx="382137" cy="158729"/>
          </a:xfrm>
          <a:custGeom>
            <a:avLst/>
            <a:gdLst>
              <a:gd name="connsiteX0" fmla="*/ 382137 w 382137"/>
              <a:gd name="connsiteY0" fmla="*/ 156949 h 158729"/>
              <a:gd name="connsiteX1" fmla="*/ 170597 w 382137"/>
              <a:gd name="connsiteY1" fmla="*/ 136478 h 158729"/>
              <a:gd name="connsiteX2" fmla="*/ 0 w 382137"/>
              <a:gd name="connsiteY2" fmla="*/ 0 h 158729"/>
            </a:gdLst>
            <a:ahLst/>
            <a:cxnLst>
              <a:cxn ang="0">
                <a:pos x="connsiteX0" y="connsiteY0"/>
              </a:cxn>
              <a:cxn ang="0">
                <a:pos x="connsiteX1" y="connsiteY1"/>
              </a:cxn>
              <a:cxn ang="0">
                <a:pos x="connsiteX2" y="connsiteY2"/>
              </a:cxn>
            </a:cxnLst>
            <a:rect l="l" t="t" r="r" b="b"/>
            <a:pathLst>
              <a:path w="382137" h="158729">
                <a:moveTo>
                  <a:pt x="382137" y="156949"/>
                </a:moveTo>
                <a:cubicBezTo>
                  <a:pt x="308211" y="159792"/>
                  <a:pt x="234286" y="162636"/>
                  <a:pt x="170597" y="136478"/>
                </a:cubicBezTo>
                <a:cubicBezTo>
                  <a:pt x="106908" y="110320"/>
                  <a:pt x="53454" y="55160"/>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4" name="Freeform 3"/>
          <p:cNvSpPr/>
          <p:nvPr/>
        </p:nvSpPr>
        <p:spPr>
          <a:xfrm>
            <a:off x="2436125" y="2544645"/>
            <a:ext cx="470848" cy="123492"/>
          </a:xfrm>
          <a:custGeom>
            <a:avLst/>
            <a:gdLst>
              <a:gd name="connsiteX0" fmla="*/ 470848 w 470848"/>
              <a:gd name="connsiteY0" fmla="*/ 123492 h 123492"/>
              <a:gd name="connsiteX1" fmla="*/ 300251 w 470848"/>
              <a:gd name="connsiteY1" fmla="*/ 7486 h 123492"/>
              <a:gd name="connsiteX2" fmla="*/ 0 w 470848"/>
              <a:gd name="connsiteY2" fmla="*/ 21134 h 123492"/>
            </a:gdLst>
            <a:ahLst/>
            <a:cxnLst>
              <a:cxn ang="0">
                <a:pos x="connsiteX0" y="connsiteY0"/>
              </a:cxn>
              <a:cxn ang="0">
                <a:pos x="connsiteX1" y="connsiteY1"/>
              </a:cxn>
              <a:cxn ang="0">
                <a:pos x="connsiteX2" y="connsiteY2"/>
              </a:cxn>
            </a:cxnLst>
            <a:rect l="l" t="t" r="r" b="b"/>
            <a:pathLst>
              <a:path w="470848" h="123492">
                <a:moveTo>
                  <a:pt x="470848" y="123492"/>
                </a:moveTo>
                <a:cubicBezTo>
                  <a:pt x="424787" y="74019"/>
                  <a:pt x="378726" y="24546"/>
                  <a:pt x="300251" y="7486"/>
                </a:cubicBezTo>
                <a:cubicBezTo>
                  <a:pt x="221776" y="-9574"/>
                  <a:pt x="110888" y="5780"/>
                  <a:pt x="0" y="21134"/>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5" name="Freeform 4"/>
          <p:cNvSpPr/>
          <p:nvPr/>
        </p:nvSpPr>
        <p:spPr>
          <a:xfrm>
            <a:off x="2033516" y="2313296"/>
            <a:ext cx="313899" cy="197892"/>
          </a:xfrm>
          <a:custGeom>
            <a:avLst/>
            <a:gdLst>
              <a:gd name="connsiteX0" fmla="*/ 313899 w 313899"/>
              <a:gd name="connsiteY0" fmla="*/ 197892 h 197892"/>
              <a:gd name="connsiteX1" fmla="*/ 156950 w 313899"/>
              <a:gd name="connsiteY1" fmla="*/ 109182 h 197892"/>
              <a:gd name="connsiteX2" fmla="*/ 0 w 313899"/>
              <a:gd name="connsiteY2" fmla="*/ 0 h 197892"/>
            </a:gdLst>
            <a:ahLst/>
            <a:cxnLst>
              <a:cxn ang="0">
                <a:pos x="connsiteX0" y="connsiteY0"/>
              </a:cxn>
              <a:cxn ang="0">
                <a:pos x="connsiteX1" y="connsiteY1"/>
              </a:cxn>
              <a:cxn ang="0">
                <a:pos x="connsiteX2" y="connsiteY2"/>
              </a:cxn>
            </a:cxnLst>
            <a:rect l="l" t="t" r="r" b="b"/>
            <a:pathLst>
              <a:path w="313899" h="197892">
                <a:moveTo>
                  <a:pt x="313899" y="197892"/>
                </a:moveTo>
                <a:cubicBezTo>
                  <a:pt x="261583" y="170028"/>
                  <a:pt x="209267" y="142164"/>
                  <a:pt x="156950" y="109182"/>
                </a:cubicBezTo>
                <a:cubicBezTo>
                  <a:pt x="104633" y="76200"/>
                  <a:pt x="52316" y="38100"/>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7" name="Freeform 6"/>
          <p:cNvSpPr/>
          <p:nvPr/>
        </p:nvSpPr>
        <p:spPr>
          <a:xfrm>
            <a:off x="1514901" y="1951630"/>
            <a:ext cx="436729" cy="334370"/>
          </a:xfrm>
          <a:custGeom>
            <a:avLst/>
            <a:gdLst>
              <a:gd name="connsiteX0" fmla="*/ 436729 w 436729"/>
              <a:gd name="connsiteY0" fmla="*/ 334370 h 334370"/>
              <a:gd name="connsiteX1" fmla="*/ 81887 w 436729"/>
              <a:gd name="connsiteY1" fmla="*/ 211540 h 334370"/>
              <a:gd name="connsiteX2" fmla="*/ 0 w 436729"/>
              <a:gd name="connsiteY2" fmla="*/ 0 h 334370"/>
            </a:gdLst>
            <a:ahLst/>
            <a:cxnLst>
              <a:cxn ang="0">
                <a:pos x="connsiteX0" y="connsiteY0"/>
              </a:cxn>
              <a:cxn ang="0">
                <a:pos x="connsiteX1" y="connsiteY1"/>
              </a:cxn>
              <a:cxn ang="0">
                <a:pos x="connsiteX2" y="connsiteY2"/>
              </a:cxn>
            </a:cxnLst>
            <a:rect l="l" t="t" r="r" b="b"/>
            <a:pathLst>
              <a:path w="436729" h="334370">
                <a:moveTo>
                  <a:pt x="436729" y="334370"/>
                </a:moveTo>
                <a:cubicBezTo>
                  <a:pt x="295702" y="300819"/>
                  <a:pt x="154675" y="267268"/>
                  <a:pt x="81887" y="211540"/>
                </a:cubicBezTo>
                <a:cubicBezTo>
                  <a:pt x="9099" y="155812"/>
                  <a:pt x="4549" y="77906"/>
                  <a:pt x="0" y="0"/>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 name="Freeform 7"/>
          <p:cNvSpPr/>
          <p:nvPr/>
        </p:nvSpPr>
        <p:spPr>
          <a:xfrm>
            <a:off x="1084997" y="1214651"/>
            <a:ext cx="392808" cy="580030"/>
          </a:xfrm>
          <a:custGeom>
            <a:avLst/>
            <a:gdLst>
              <a:gd name="connsiteX0" fmla="*/ 327546 w 392808"/>
              <a:gd name="connsiteY0" fmla="*/ 580030 h 580030"/>
              <a:gd name="connsiteX1" fmla="*/ 368490 w 392808"/>
              <a:gd name="connsiteY1" fmla="*/ 300250 h 580030"/>
              <a:gd name="connsiteX2" fmla="*/ 0 w 392808"/>
              <a:gd name="connsiteY2" fmla="*/ 0 h 580030"/>
            </a:gdLst>
            <a:ahLst/>
            <a:cxnLst>
              <a:cxn ang="0">
                <a:pos x="connsiteX0" y="connsiteY0"/>
              </a:cxn>
              <a:cxn ang="0">
                <a:pos x="connsiteX1" y="connsiteY1"/>
              </a:cxn>
              <a:cxn ang="0">
                <a:pos x="connsiteX2" y="connsiteY2"/>
              </a:cxn>
            </a:cxnLst>
            <a:rect l="l" t="t" r="r" b="b"/>
            <a:pathLst>
              <a:path w="392808" h="580030">
                <a:moveTo>
                  <a:pt x="327546" y="580030"/>
                </a:moveTo>
                <a:cubicBezTo>
                  <a:pt x="375313" y="488476"/>
                  <a:pt x="423081" y="396922"/>
                  <a:pt x="368490" y="300250"/>
                </a:cubicBezTo>
                <a:cubicBezTo>
                  <a:pt x="313899" y="203578"/>
                  <a:pt x="156949" y="101789"/>
                  <a:pt x="0" y="0"/>
                </a:cubicBezTo>
              </a:path>
            </a:pathLst>
          </a:custGeom>
          <a:noFill/>
          <a:ln w="38100"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Tree>
    <p:extLst>
      <p:ext uri="{BB962C8B-B14F-4D97-AF65-F5344CB8AC3E}">
        <p14:creationId xmlns:p14="http://schemas.microsoft.com/office/powerpoint/2010/main" val="10972279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hidden="1"/>
          <p:cNvSpPr>
            <a:spLocks noGrp="1" noChangeArrowheads="1"/>
          </p:cNvSpPr>
          <p:nvPr>
            <p:ph type="title"/>
          </p:nvPr>
        </p:nvSpPr>
        <p:spPr/>
        <p:txBody>
          <a:bodyPr/>
          <a:lstStyle/>
          <a:p>
            <a:r>
              <a:rPr lang="en-US" altLang="en-US" sz="2400" smtClean="0">
                <a:solidFill>
                  <a:schemeClr val="bg1"/>
                </a:solidFill>
              </a:rPr>
              <a:t>Taananim River and Sharon Plain from above</a:t>
            </a:r>
          </a:p>
        </p:txBody>
      </p:sp>
      <p:pic>
        <p:nvPicPr>
          <p:cNvPr id="79875" name="Picture 3" descr="Taananim River and Sharon Plain from above, tb n052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19844"/>
            <a:ext cx="92075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9876" name="Text Box 4"/>
          <p:cNvSpPr txBox="1">
            <a:spLocks noChangeArrowheads="1"/>
          </p:cNvSpPr>
          <p:nvPr/>
        </p:nvSpPr>
        <p:spPr bwMode="auto">
          <a:xfrm>
            <a:off x="685800" y="5191266"/>
            <a:ext cx="7772400" cy="68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Taananim River and Sharon Plain from above</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hidden="1"/>
          <p:cNvSpPr>
            <a:spLocks noGrp="1" noChangeArrowheads="1"/>
          </p:cNvSpPr>
          <p:nvPr>
            <p:ph type="title"/>
          </p:nvPr>
        </p:nvSpPr>
        <p:spPr/>
        <p:txBody>
          <a:bodyPr/>
          <a:lstStyle/>
          <a:p>
            <a:r>
              <a:rPr lang="en-US" altLang="en-US" sz="2400" smtClean="0">
                <a:solidFill>
                  <a:schemeClr val="bg1"/>
                </a:solidFill>
              </a:rPr>
              <a:t>Caesarea and Sharon plain from southern end of Mt Carmel</a:t>
            </a:r>
            <a:endParaRPr lang="en-US" altLang="en-US" smtClean="0"/>
          </a:p>
        </p:txBody>
      </p:sp>
      <p:pic>
        <p:nvPicPr>
          <p:cNvPr id="82947" name="Picture 3" descr="Caesarea and Sharon plain from southern end of Mt Carmel, tb n052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82948" name="Text Box 4"/>
          <p:cNvSpPr txBox="1">
            <a:spLocks noChangeArrowheads="1"/>
          </p:cNvSpPr>
          <p:nvPr/>
        </p:nvSpPr>
        <p:spPr bwMode="auto">
          <a:xfrm>
            <a:off x="228600" y="5175250"/>
            <a:ext cx="8686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Caesarea and Sharon plain from southern end of Mt Carmel</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2"/>
          <p:cNvSpPr>
            <a:spLocks noGrp="1"/>
          </p:cNvSpPr>
          <p:nvPr>
            <p:ph type="title"/>
          </p:nvPr>
        </p:nvSpPr>
        <p:spPr>
          <a:xfrm>
            <a:off x="1023957" y="160073"/>
            <a:ext cx="2947987" cy="952500"/>
          </a:xfrm>
        </p:spPr>
        <p:txBody>
          <a:bodyPr/>
          <a:lstStyle/>
          <a:p>
            <a:r>
              <a:rPr lang="en-US" altLang="en-US" sz="3200" smtClean="0"/>
              <a:t>Western Border – Judah </a:t>
            </a:r>
            <a:br>
              <a:rPr lang="en-US" altLang="en-US" sz="3200" smtClean="0"/>
            </a:br>
            <a:r>
              <a:rPr lang="en-US" altLang="en-US" sz="3200" smtClean="0"/>
              <a:t>Joshua 15:12</a:t>
            </a:r>
          </a:p>
        </p:txBody>
      </p:sp>
      <p:sp>
        <p:nvSpPr>
          <p:cNvPr id="84995" name="Content Placeholder 3"/>
          <p:cNvSpPr>
            <a:spLocks noGrp="1"/>
          </p:cNvSpPr>
          <p:nvPr>
            <p:ph idx="1"/>
          </p:nvPr>
        </p:nvSpPr>
        <p:spPr>
          <a:xfrm>
            <a:off x="169863" y="1333500"/>
            <a:ext cx="3829050" cy="3771636"/>
          </a:xfrm>
        </p:spPr>
        <p:txBody>
          <a:bodyPr/>
          <a:lstStyle/>
          <a:p>
            <a:pPr marL="177800" indent="-177800"/>
            <a:r>
              <a:rPr lang="en-US" altLang="en-US" sz="1600" smtClean="0"/>
              <a:t>And the west boundary was the Great Sea with its coastline. This is the boundary around the people of Judah according to their clans. </a:t>
            </a:r>
            <a:br>
              <a:rPr lang="en-US" altLang="en-US" sz="1600" smtClean="0"/>
            </a:br>
            <a:endParaRPr lang="en-US" altLang="en-US" sz="1600" smtClean="0">
              <a:latin typeface="Arial" charset="0"/>
              <a:cs typeface="Arial" charset="0"/>
            </a:endParaRPr>
          </a:p>
        </p:txBody>
      </p:sp>
      <p:sp>
        <p:nvSpPr>
          <p:cNvPr id="2" name="Slide Number Placeholder 1"/>
          <p:cNvSpPr>
            <a:spLocks noGrp="1"/>
          </p:cNvSpPr>
          <p:nvPr>
            <p:ph type="sldNum" sz="quarter" idx="10"/>
          </p:nvPr>
        </p:nvSpPr>
        <p:spPr/>
        <p:txBody>
          <a:bodyPr/>
          <a:lstStyle/>
          <a:p>
            <a:pPr>
              <a:defRPr/>
            </a:pPr>
            <a:fld id="{02832812-5B34-430B-B013-3B3C356BE3F8}" type="slidenum">
              <a:rPr lang="en-US" smtClean="0"/>
              <a:pPr>
                <a:defRPr/>
              </a:pPr>
              <a:t>83</a:t>
            </a:fld>
            <a:endParaRPr lang="en-US" dirty="0"/>
          </a:p>
        </p:txBody>
      </p:sp>
      <p:pic>
        <p:nvPicPr>
          <p:cNvPr id="84997" name="Picture 1"/>
          <p:cNvPicPr>
            <a:picLocks noChangeAspect="1" noChangeArrowheads="1"/>
          </p:cNvPicPr>
          <p:nvPr/>
        </p:nvPicPr>
        <p:blipFill>
          <a:blip r:embed="rId2">
            <a:extLst>
              <a:ext uri="{28A0092B-C50C-407E-A947-70E740481C1C}">
                <a14:useLocalDpi xmlns:a14="http://schemas.microsoft.com/office/drawing/2010/main" val="0"/>
              </a:ext>
            </a:extLst>
          </a:blip>
          <a:srcRect l="1801" t="5698" r="3601" b="2849"/>
          <a:stretch>
            <a:fillRect/>
          </a:stretch>
        </p:blipFill>
        <p:spPr bwMode="auto">
          <a:xfrm>
            <a:off x="4271990" y="113771"/>
            <a:ext cx="4803775" cy="489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Freeform 7"/>
          <p:cNvSpPr>
            <a:spLocks/>
          </p:cNvSpPr>
          <p:nvPr/>
        </p:nvSpPr>
        <p:spPr bwMode="auto">
          <a:xfrm>
            <a:off x="4152900" y="465669"/>
            <a:ext cx="1409700" cy="1820333"/>
          </a:xfrm>
          <a:custGeom>
            <a:avLst/>
            <a:gdLst>
              <a:gd name="T0" fmla="*/ 888 w 888"/>
              <a:gd name="T1" fmla="*/ 0 h 1376"/>
              <a:gd name="T2" fmla="*/ 688 w 888"/>
              <a:gd name="T3" fmla="*/ 456 h 1376"/>
              <a:gd name="T4" fmla="*/ 464 w 888"/>
              <a:gd name="T5" fmla="*/ 816 h 1376"/>
              <a:gd name="T6" fmla="*/ 224 w 888"/>
              <a:gd name="T7" fmla="*/ 1192 h 1376"/>
              <a:gd name="T8" fmla="*/ 0 w 888"/>
              <a:gd name="T9" fmla="*/ 1376 h 1376"/>
              <a:gd name="T10" fmla="*/ 0 60000 65536"/>
              <a:gd name="T11" fmla="*/ 0 60000 65536"/>
              <a:gd name="T12" fmla="*/ 0 60000 65536"/>
              <a:gd name="T13" fmla="*/ 0 60000 65536"/>
              <a:gd name="T14" fmla="*/ 0 60000 65536"/>
              <a:gd name="T15" fmla="*/ 0 w 888"/>
              <a:gd name="T16" fmla="*/ 0 h 1376"/>
              <a:gd name="T17" fmla="*/ 888 w 888"/>
              <a:gd name="T18" fmla="*/ 1376 h 1376"/>
            </a:gdLst>
            <a:ahLst/>
            <a:cxnLst>
              <a:cxn ang="T10">
                <a:pos x="T0" y="T1"/>
              </a:cxn>
              <a:cxn ang="T11">
                <a:pos x="T2" y="T3"/>
              </a:cxn>
              <a:cxn ang="T12">
                <a:pos x="T4" y="T5"/>
              </a:cxn>
              <a:cxn ang="T13">
                <a:pos x="T6" y="T7"/>
              </a:cxn>
              <a:cxn ang="T14">
                <a:pos x="T8" y="T9"/>
              </a:cxn>
            </a:cxnLst>
            <a:rect l="T15" t="T16" r="T17" b="T18"/>
            <a:pathLst>
              <a:path w="888" h="1376">
                <a:moveTo>
                  <a:pt x="888" y="0"/>
                </a:moveTo>
                <a:cubicBezTo>
                  <a:pt x="823" y="160"/>
                  <a:pt x="759" y="320"/>
                  <a:pt x="688" y="456"/>
                </a:cubicBezTo>
                <a:cubicBezTo>
                  <a:pt x="617" y="592"/>
                  <a:pt x="541" y="693"/>
                  <a:pt x="464" y="816"/>
                </a:cubicBezTo>
                <a:cubicBezTo>
                  <a:pt x="387" y="939"/>
                  <a:pt x="301" y="1099"/>
                  <a:pt x="224" y="1192"/>
                </a:cubicBezTo>
                <a:cubicBezTo>
                  <a:pt x="147" y="1285"/>
                  <a:pt x="73" y="1330"/>
                  <a:pt x="0" y="1376"/>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hidden="1"/>
          <p:cNvSpPr>
            <a:spLocks noGrp="1" noChangeArrowheads="1"/>
          </p:cNvSpPr>
          <p:nvPr>
            <p:ph type="title"/>
          </p:nvPr>
        </p:nvSpPr>
        <p:spPr/>
        <p:txBody>
          <a:bodyPr/>
          <a:lstStyle/>
          <a:p>
            <a:r>
              <a:rPr lang="en-US" altLang="en-US" sz="2400" smtClean="0">
                <a:cs typeface="Times New Roman" pitchFamily="18" charset="0"/>
              </a:rPr>
              <a:t>Ashkelon aerial from southeast</a:t>
            </a:r>
            <a:endParaRPr lang="en-US" altLang="en-US" smtClean="0"/>
          </a:p>
        </p:txBody>
      </p:sp>
      <p:pic>
        <p:nvPicPr>
          <p:cNvPr id="86019" name="Picture 3" descr="Ashkelon aerial from southeast, 131-0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482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4"/>
          <p:cNvSpPr txBox="1">
            <a:spLocks noChangeArrowheads="1"/>
          </p:cNvSpPr>
          <p:nvPr/>
        </p:nvSpPr>
        <p:spPr bwMode="auto">
          <a:xfrm>
            <a:off x="0" y="50165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cs typeface="Times New Roman" pitchFamily="18" charset="0"/>
              </a:rPr>
              <a:t>Ashkelon aerial from southeast</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smtClean="0"/>
              <a:t>Eastern Tribes</a:t>
            </a:r>
            <a:endParaRPr lang="en-US" altLang="en-US" dirty="0" smtClean="0"/>
          </a:p>
        </p:txBody>
      </p:sp>
      <p:sp>
        <p:nvSpPr>
          <p:cNvPr id="88067" name="Content Placeholder 2"/>
          <p:cNvSpPr>
            <a:spLocks noGrp="1"/>
          </p:cNvSpPr>
          <p:nvPr>
            <p:ph idx="1"/>
          </p:nvPr>
        </p:nvSpPr>
        <p:spPr/>
        <p:txBody>
          <a:bodyPr/>
          <a:lstStyle/>
          <a:p>
            <a:endParaRPr lang="en-US" altLang="en-US" smtClean="0"/>
          </a:p>
        </p:txBody>
      </p:sp>
      <p:sp>
        <p:nvSpPr>
          <p:cNvPr id="4" name="Slide Number Placeholder 3"/>
          <p:cNvSpPr>
            <a:spLocks noGrp="1"/>
          </p:cNvSpPr>
          <p:nvPr>
            <p:ph type="sldNum" sz="quarter" idx="10"/>
          </p:nvPr>
        </p:nvSpPr>
        <p:spPr/>
        <p:txBody>
          <a:bodyPr/>
          <a:lstStyle/>
          <a:p>
            <a:pPr>
              <a:defRPr/>
            </a:pPr>
            <a:fld id="{0C7B0B57-1780-471D-AC44-8150B290B3A0}" type="slidenum">
              <a:rPr lang="en-US" smtClean="0"/>
              <a:pPr>
                <a:defRPr/>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2144FB3-9D3E-4EB0-98EF-072A55C7AE78}" type="slidenum">
              <a:rPr lang="en-US" smtClean="0">
                <a:solidFill>
                  <a:prstClr val="black">
                    <a:tint val="75000"/>
                  </a:prstClr>
                </a:solidFill>
              </a:rPr>
              <a:pPr>
                <a:defRPr/>
              </a:pPr>
              <a:t>86</a:t>
            </a:fld>
            <a:endParaRPr lang="en-US" dirty="0">
              <a:solidFill>
                <a:prstClr val="black">
                  <a:tint val="75000"/>
                </a:prstClr>
              </a:solidFill>
            </a:endParaRPr>
          </a:p>
        </p:txBody>
      </p:sp>
      <p:pic>
        <p:nvPicPr>
          <p:cNvPr id="14339" name="Picture 2" descr="Transjordan Trib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5822157"/>
            <a:ext cx="7920038" cy="1164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4003707" y="210482"/>
            <a:ext cx="5140325" cy="526297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smtClean="0">
                <a:solidFill>
                  <a:prstClr val="black"/>
                </a:solidFill>
                <a:latin typeface="Arial" pitchFamily="34" charset="0"/>
                <a:cs typeface="Arial" pitchFamily="34" charset="0"/>
              </a:rPr>
              <a:t> </a:t>
            </a:r>
            <a:br>
              <a:rPr lang="en-US" altLang="en-US" sz="1600" smtClean="0">
                <a:solidFill>
                  <a:prstClr val="black"/>
                </a:solidFill>
                <a:latin typeface="Arial" pitchFamily="34" charset="0"/>
                <a:cs typeface="Arial" pitchFamily="34" charset="0"/>
              </a:rPr>
            </a:br>
            <a:r>
              <a:rPr lang="en-US" altLang="en-US" sz="1600" baseline="30000" smtClean="0">
                <a:solidFill>
                  <a:prstClr val="black"/>
                </a:solidFill>
                <a:latin typeface="Arial" pitchFamily="34" charset="0"/>
                <a:cs typeface="Arial" pitchFamily="34" charset="0"/>
              </a:rPr>
              <a:t>16</a:t>
            </a:r>
            <a:r>
              <a:rPr lang="en-US" altLang="en-US" sz="1600" smtClean="0">
                <a:solidFill>
                  <a:prstClr val="black"/>
                </a:solidFill>
                <a:latin typeface="Arial" pitchFamily="34" charset="0"/>
                <a:cs typeface="Arial" pitchFamily="34" charset="0"/>
              </a:rPr>
              <a:t>So their territory was from </a:t>
            </a:r>
            <a:r>
              <a:rPr lang="en-US" altLang="en-US" sz="1600" u="sng" smtClean="0">
                <a:solidFill>
                  <a:srgbClr val="002060"/>
                </a:solidFill>
                <a:latin typeface="Arial" pitchFamily="34" charset="0"/>
                <a:cs typeface="Arial" pitchFamily="34" charset="0"/>
              </a:rPr>
              <a:t>Aroer,</a:t>
            </a:r>
            <a:r>
              <a:rPr lang="en-US" altLang="en-US" sz="1600" smtClean="0">
                <a:solidFill>
                  <a:prstClr val="black"/>
                </a:solidFill>
                <a:latin typeface="Arial" pitchFamily="34" charset="0"/>
                <a:cs typeface="Arial" pitchFamily="34" charset="0"/>
              </a:rPr>
              <a:t> which is on the edge of the </a:t>
            </a:r>
            <a:r>
              <a:rPr lang="en-US" altLang="en-US" sz="1600" u="sng" smtClean="0">
                <a:solidFill>
                  <a:srgbClr val="002060"/>
                </a:solidFill>
                <a:latin typeface="Arial" pitchFamily="34" charset="0"/>
                <a:cs typeface="Arial" pitchFamily="34" charset="0"/>
              </a:rPr>
              <a:t>Valley of the Arnon</a:t>
            </a:r>
            <a:r>
              <a:rPr lang="en-US" altLang="en-US" sz="1600" smtClean="0">
                <a:solidFill>
                  <a:prstClr val="black"/>
                </a:solidFill>
                <a:latin typeface="Arial" pitchFamily="34" charset="0"/>
                <a:cs typeface="Arial" pitchFamily="34" charset="0"/>
              </a:rPr>
              <a:t>, and the city that is in the middle of the valley, and all the </a:t>
            </a:r>
            <a:r>
              <a:rPr lang="en-US" altLang="en-US" sz="1600" u="sng" smtClean="0">
                <a:solidFill>
                  <a:srgbClr val="002060"/>
                </a:solidFill>
                <a:latin typeface="Arial" pitchFamily="34" charset="0"/>
                <a:cs typeface="Arial" pitchFamily="34" charset="0"/>
              </a:rPr>
              <a:t>tableland by Medeba; </a:t>
            </a:r>
            <a:r>
              <a:rPr lang="en-US" altLang="en-US" sz="1600" smtClean="0">
                <a:solidFill>
                  <a:prstClr val="black"/>
                </a:solidFill>
                <a:latin typeface="Arial" pitchFamily="34" charset="0"/>
                <a:cs typeface="Arial" pitchFamily="34" charset="0"/>
              </a:rPr>
              <a:t/>
            </a:r>
            <a:br>
              <a:rPr lang="en-US" altLang="en-US" sz="1600" smtClean="0">
                <a:solidFill>
                  <a:prstClr val="black"/>
                </a:solidFill>
                <a:latin typeface="Arial" pitchFamily="34" charset="0"/>
                <a:cs typeface="Arial" pitchFamily="34" charset="0"/>
              </a:rPr>
            </a:br>
            <a:r>
              <a:rPr lang="en-US" altLang="en-US" sz="1600" baseline="30000" smtClean="0">
                <a:solidFill>
                  <a:prstClr val="black"/>
                </a:solidFill>
                <a:latin typeface="Arial" pitchFamily="34" charset="0"/>
                <a:cs typeface="Arial" pitchFamily="34" charset="0"/>
              </a:rPr>
              <a:t>17</a:t>
            </a:r>
            <a:r>
              <a:rPr lang="en-US" altLang="en-US" sz="1600" smtClean="0">
                <a:solidFill>
                  <a:prstClr val="black"/>
                </a:solidFill>
                <a:latin typeface="Arial" pitchFamily="34" charset="0"/>
                <a:cs typeface="Arial" pitchFamily="34" charset="0"/>
              </a:rPr>
              <a:t>with </a:t>
            </a:r>
            <a:r>
              <a:rPr lang="en-US" altLang="en-US" sz="1600" u="sng" smtClean="0">
                <a:solidFill>
                  <a:srgbClr val="002060"/>
                </a:solidFill>
                <a:latin typeface="Arial" pitchFamily="34" charset="0"/>
                <a:cs typeface="Arial" pitchFamily="34" charset="0"/>
              </a:rPr>
              <a:t>Heshbon,</a:t>
            </a:r>
            <a:r>
              <a:rPr lang="en-US" altLang="en-US" sz="1600" smtClean="0">
                <a:solidFill>
                  <a:prstClr val="black"/>
                </a:solidFill>
                <a:latin typeface="Arial" pitchFamily="34" charset="0"/>
                <a:cs typeface="Arial" pitchFamily="34" charset="0"/>
              </a:rPr>
              <a:t> and all its cities that are in the tableland; </a:t>
            </a:r>
            <a:r>
              <a:rPr lang="en-US" altLang="en-US" sz="1600" u="sng" smtClean="0">
                <a:solidFill>
                  <a:srgbClr val="002060"/>
                </a:solidFill>
                <a:latin typeface="Arial" pitchFamily="34" charset="0"/>
                <a:cs typeface="Arial" pitchFamily="34" charset="0"/>
              </a:rPr>
              <a:t>Dibon</a:t>
            </a:r>
            <a:r>
              <a:rPr lang="en-US" altLang="en-US" sz="1600" smtClean="0">
                <a:solidFill>
                  <a:prstClr val="black"/>
                </a:solidFill>
                <a:latin typeface="Arial" pitchFamily="34" charset="0"/>
                <a:cs typeface="Arial" pitchFamily="34" charset="0"/>
              </a:rPr>
              <a:t>, and Bamoth-baal, and </a:t>
            </a:r>
            <a:r>
              <a:rPr lang="en-US" altLang="en-US" sz="1600" u="sng" smtClean="0">
                <a:solidFill>
                  <a:srgbClr val="002060"/>
                </a:solidFill>
                <a:latin typeface="Arial" pitchFamily="34" charset="0"/>
                <a:cs typeface="Arial" pitchFamily="34" charset="0"/>
              </a:rPr>
              <a:t>Beth-baal-meon,  </a:t>
            </a:r>
          </a:p>
          <a:p>
            <a:pPr eaLnBrk="1" hangingPunct="1">
              <a:spcBef>
                <a:spcPct val="0"/>
              </a:spcBef>
              <a:buFontTx/>
              <a:buNone/>
            </a:pPr>
            <a:r>
              <a:rPr lang="en-US" altLang="en-US" sz="1600" baseline="30000" smtClean="0">
                <a:solidFill>
                  <a:prstClr val="black"/>
                </a:solidFill>
                <a:latin typeface="Arial" pitchFamily="34" charset="0"/>
                <a:cs typeface="Arial" pitchFamily="34" charset="0"/>
              </a:rPr>
              <a:t>18</a:t>
            </a:r>
            <a:r>
              <a:rPr lang="en-US" altLang="en-US" sz="1600" smtClean="0">
                <a:solidFill>
                  <a:prstClr val="black"/>
                </a:solidFill>
                <a:latin typeface="Arial" pitchFamily="34" charset="0"/>
                <a:cs typeface="Arial" pitchFamily="34" charset="0"/>
              </a:rPr>
              <a:t>and </a:t>
            </a:r>
            <a:r>
              <a:rPr lang="en-US" altLang="en-US" sz="1600" b="1" u="sng" smtClean="0">
                <a:solidFill>
                  <a:srgbClr val="002060"/>
                </a:solidFill>
                <a:latin typeface="Arial" pitchFamily="34" charset="0"/>
                <a:cs typeface="Arial" pitchFamily="34" charset="0"/>
              </a:rPr>
              <a:t>Jahaz</a:t>
            </a:r>
            <a:r>
              <a:rPr lang="en-US" altLang="en-US" sz="1600" smtClean="0">
                <a:solidFill>
                  <a:srgbClr val="002060"/>
                </a:solidFill>
                <a:latin typeface="Arial" pitchFamily="34" charset="0"/>
                <a:cs typeface="Arial" pitchFamily="34" charset="0"/>
              </a:rPr>
              <a:t>,</a:t>
            </a:r>
            <a:r>
              <a:rPr lang="en-US" altLang="en-US" sz="1600" smtClean="0">
                <a:solidFill>
                  <a:prstClr val="black"/>
                </a:solidFill>
                <a:latin typeface="Arial" pitchFamily="34" charset="0"/>
                <a:cs typeface="Arial" pitchFamily="34" charset="0"/>
              </a:rPr>
              <a:t> and </a:t>
            </a:r>
            <a:r>
              <a:rPr lang="en-US" altLang="en-US" sz="1600" b="1" u="sng" smtClean="0">
                <a:solidFill>
                  <a:srgbClr val="002060"/>
                </a:solidFill>
                <a:latin typeface="Arial" pitchFamily="34" charset="0"/>
                <a:cs typeface="Arial" pitchFamily="34" charset="0"/>
              </a:rPr>
              <a:t>Kedemoth,</a:t>
            </a:r>
            <a:r>
              <a:rPr lang="en-US" altLang="en-US" sz="1600" smtClean="0">
                <a:solidFill>
                  <a:prstClr val="black"/>
                </a:solidFill>
                <a:latin typeface="Arial" pitchFamily="34" charset="0"/>
                <a:cs typeface="Arial" pitchFamily="34" charset="0"/>
              </a:rPr>
              <a:t> and </a:t>
            </a:r>
            <a:r>
              <a:rPr lang="en-US" altLang="en-US" sz="1600" b="1" u="sng" smtClean="0">
                <a:solidFill>
                  <a:srgbClr val="002060"/>
                </a:solidFill>
                <a:latin typeface="Arial" pitchFamily="34" charset="0"/>
                <a:cs typeface="Arial" pitchFamily="34" charset="0"/>
              </a:rPr>
              <a:t>Mephaath</a:t>
            </a:r>
            <a:r>
              <a:rPr lang="en-US" altLang="en-US" sz="1600" smtClean="0">
                <a:solidFill>
                  <a:prstClr val="black"/>
                </a:solidFill>
                <a:latin typeface="Arial" pitchFamily="34" charset="0"/>
                <a:cs typeface="Arial" pitchFamily="34" charset="0"/>
              </a:rPr>
              <a:t>, </a:t>
            </a:r>
            <a:br>
              <a:rPr lang="en-US" altLang="en-US" sz="1600" smtClean="0">
                <a:solidFill>
                  <a:prstClr val="black"/>
                </a:solidFill>
                <a:latin typeface="Arial" pitchFamily="34" charset="0"/>
                <a:cs typeface="Arial" pitchFamily="34" charset="0"/>
              </a:rPr>
            </a:br>
            <a:r>
              <a:rPr lang="en-US" altLang="en-US" sz="1600" baseline="30000" smtClean="0">
                <a:solidFill>
                  <a:prstClr val="black"/>
                </a:solidFill>
                <a:latin typeface="Arial" pitchFamily="34" charset="0"/>
                <a:cs typeface="Arial" pitchFamily="34" charset="0"/>
              </a:rPr>
              <a:t>19</a:t>
            </a:r>
            <a:r>
              <a:rPr lang="en-US" altLang="en-US" sz="1600" smtClean="0">
                <a:solidFill>
                  <a:prstClr val="black"/>
                </a:solidFill>
                <a:latin typeface="Arial" pitchFamily="34" charset="0"/>
                <a:cs typeface="Arial" pitchFamily="34" charset="0"/>
              </a:rPr>
              <a:t>and Kiriathaim, and Sibmah, and Zereth-shahar on the hill of the valley, </a:t>
            </a:r>
            <a:br>
              <a:rPr lang="en-US" altLang="en-US" sz="1600" smtClean="0">
                <a:solidFill>
                  <a:prstClr val="black"/>
                </a:solidFill>
                <a:latin typeface="Arial" pitchFamily="34" charset="0"/>
                <a:cs typeface="Arial" pitchFamily="34" charset="0"/>
              </a:rPr>
            </a:br>
            <a:r>
              <a:rPr lang="en-US" altLang="en-US" sz="1600" baseline="30000" smtClean="0">
                <a:solidFill>
                  <a:prstClr val="black"/>
                </a:solidFill>
                <a:latin typeface="Arial" pitchFamily="34" charset="0"/>
                <a:cs typeface="Arial" pitchFamily="34" charset="0"/>
              </a:rPr>
              <a:t>20</a:t>
            </a:r>
            <a:r>
              <a:rPr lang="en-US" altLang="en-US" sz="1600" smtClean="0">
                <a:solidFill>
                  <a:prstClr val="black"/>
                </a:solidFill>
                <a:latin typeface="Arial" pitchFamily="34" charset="0"/>
                <a:cs typeface="Arial" pitchFamily="34" charset="0"/>
              </a:rPr>
              <a:t>and </a:t>
            </a:r>
            <a:r>
              <a:rPr lang="en-US" altLang="en-US" sz="1600" i="1" u="sng" smtClean="0">
                <a:solidFill>
                  <a:srgbClr val="002060"/>
                </a:solidFill>
                <a:latin typeface="Arial" pitchFamily="34" charset="0"/>
                <a:cs typeface="Arial" pitchFamily="34" charset="0"/>
              </a:rPr>
              <a:t>Beth-peor</a:t>
            </a:r>
            <a:r>
              <a:rPr lang="en-US" altLang="en-US" sz="1600" b="1" u="sng" smtClean="0">
                <a:solidFill>
                  <a:srgbClr val="002060"/>
                </a:solidFill>
                <a:latin typeface="Arial" pitchFamily="34" charset="0"/>
                <a:cs typeface="Arial" pitchFamily="34" charset="0"/>
              </a:rPr>
              <a:t>, </a:t>
            </a:r>
            <a:r>
              <a:rPr lang="en-US" altLang="en-US" sz="1600" smtClean="0">
                <a:solidFill>
                  <a:prstClr val="black"/>
                </a:solidFill>
                <a:latin typeface="Arial" pitchFamily="34" charset="0"/>
                <a:cs typeface="Arial" pitchFamily="34" charset="0"/>
              </a:rPr>
              <a:t>and the </a:t>
            </a:r>
            <a:r>
              <a:rPr lang="en-US" altLang="en-US" sz="1600" i="1" u="sng" smtClean="0">
                <a:solidFill>
                  <a:srgbClr val="002060"/>
                </a:solidFill>
                <a:latin typeface="Arial" pitchFamily="34" charset="0"/>
                <a:cs typeface="Arial" pitchFamily="34" charset="0"/>
              </a:rPr>
              <a:t>slopes of Pisgah</a:t>
            </a:r>
            <a:r>
              <a:rPr lang="en-US" altLang="en-US" sz="1600" smtClean="0">
                <a:solidFill>
                  <a:prstClr val="black"/>
                </a:solidFill>
                <a:latin typeface="Arial" pitchFamily="34" charset="0"/>
                <a:cs typeface="Arial" pitchFamily="34" charset="0"/>
              </a:rPr>
              <a:t>, and </a:t>
            </a:r>
            <a:r>
              <a:rPr lang="en-US" altLang="en-US" sz="1600" i="1" u="sng" smtClean="0">
                <a:solidFill>
                  <a:srgbClr val="002060"/>
                </a:solidFill>
                <a:latin typeface="Arial" pitchFamily="34" charset="0"/>
                <a:cs typeface="Arial" pitchFamily="34" charset="0"/>
              </a:rPr>
              <a:t>Beth-jeshimoth, </a:t>
            </a:r>
            <a:r>
              <a:rPr lang="en-US" altLang="en-US" sz="1600" smtClean="0">
                <a:solidFill>
                  <a:prstClr val="black"/>
                </a:solidFill>
                <a:latin typeface="Arial" pitchFamily="34" charset="0"/>
                <a:cs typeface="Arial" pitchFamily="34" charset="0"/>
              </a:rPr>
              <a:t/>
            </a:r>
            <a:br>
              <a:rPr lang="en-US" altLang="en-US" sz="1600" smtClean="0">
                <a:solidFill>
                  <a:prstClr val="black"/>
                </a:solidFill>
                <a:latin typeface="Arial" pitchFamily="34" charset="0"/>
                <a:cs typeface="Arial" pitchFamily="34" charset="0"/>
              </a:rPr>
            </a:br>
            <a:r>
              <a:rPr lang="en-US" altLang="en-US" sz="1600" baseline="30000" smtClean="0">
                <a:solidFill>
                  <a:prstClr val="black"/>
                </a:solidFill>
                <a:latin typeface="Arial" pitchFamily="34" charset="0"/>
                <a:cs typeface="Arial" pitchFamily="34" charset="0"/>
              </a:rPr>
              <a:t>21</a:t>
            </a:r>
            <a:r>
              <a:rPr lang="en-US" altLang="en-US" sz="1600" smtClean="0">
                <a:solidFill>
                  <a:prstClr val="black"/>
                </a:solidFill>
                <a:latin typeface="Arial" pitchFamily="34" charset="0"/>
                <a:cs typeface="Arial" pitchFamily="34" charset="0"/>
              </a:rPr>
              <a:t>that is, all the cities of the tableland, and all the kingdom of Sihon king of the Amorites, who reigned in Heshbon, whom Moses defeated with the leaders of Midian, Evi and Rekem and Zur and Hur and Reba, the princes of Sihon, who lived in the land. </a:t>
            </a:r>
            <a:br>
              <a:rPr lang="en-US" altLang="en-US" sz="1600" smtClean="0">
                <a:solidFill>
                  <a:prstClr val="black"/>
                </a:solidFill>
                <a:latin typeface="Arial" pitchFamily="34" charset="0"/>
                <a:cs typeface="Arial" pitchFamily="34" charset="0"/>
              </a:rPr>
            </a:br>
            <a:r>
              <a:rPr lang="en-US" altLang="en-US" sz="1600" smtClean="0">
                <a:solidFill>
                  <a:prstClr val="black"/>
                </a:solidFill>
                <a:latin typeface="Arial" pitchFamily="34" charset="0"/>
                <a:cs typeface="Arial" pitchFamily="34" charset="0"/>
              </a:rPr>
              <a:t/>
            </a:r>
            <a:br>
              <a:rPr lang="en-US" altLang="en-US" sz="1600" smtClean="0">
                <a:solidFill>
                  <a:prstClr val="black"/>
                </a:solidFill>
                <a:latin typeface="Arial" pitchFamily="34" charset="0"/>
                <a:cs typeface="Arial" pitchFamily="34" charset="0"/>
              </a:rPr>
            </a:br>
            <a:r>
              <a:rPr lang="en-US" altLang="en-US" sz="1600" baseline="30000" smtClean="0">
                <a:solidFill>
                  <a:prstClr val="black"/>
                </a:solidFill>
                <a:latin typeface="Arial" pitchFamily="34" charset="0"/>
                <a:cs typeface="Arial" pitchFamily="34" charset="0"/>
              </a:rPr>
              <a:t>23</a:t>
            </a:r>
            <a:r>
              <a:rPr lang="en-US" altLang="en-US" sz="1600" smtClean="0">
                <a:solidFill>
                  <a:prstClr val="black"/>
                </a:solidFill>
                <a:latin typeface="Arial" pitchFamily="34" charset="0"/>
                <a:cs typeface="Arial" pitchFamily="34" charset="0"/>
              </a:rPr>
              <a:t>And the border of the people of Reuben was the Jordan as a boundary. </a:t>
            </a:r>
          </a:p>
        </p:txBody>
      </p:sp>
      <p:sp>
        <p:nvSpPr>
          <p:cNvPr id="6" name="Rectangle 5"/>
          <p:cNvSpPr/>
          <p:nvPr/>
        </p:nvSpPr>
        <p:spPr>
          <a:xfrm>
            <a:off x="2254294" y="4335337"/>
            <a:ext cx="835025" cy="276489"/>
          </a:xfrm>
          <a:prstGeom prst="rect">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p:nvPr/>
        </p:nvSpPr>
        <p:spPr>
          <a:xfrm>
            <a:off x="1150938" y="4478076"/>
            <a:ext cx="1733550" cy="133614"/>
          </a:xfrm>
          <a:custGeom>
            <a:avLst/>
            <a:gdLst>
              <a:gd name="connsiteX0" fmla="*/ 0 w 1734207"/>
              <a:gd name="connsiteY0" fmla="*/ 34158 h 160283"/>
              <a:gd name="connsiteX1" fmla="*/ 551793 w 1734207"/>
              <a:gd name="connsiteY1" fmla="*/ 144517 h 160283"/>
              <a:gd name="connsiteX2" fmla="*/ 851338 w 1734207"/>
              <a:gd name="connsiteY2" fmla="*/ 49924 h 160283"/>
              <a:gd name="connsiteX3" fmla="*/ 1056289 w 1734207"/>
              <a:gd name="connsiteY3" fmla="*/ 2627 h 160283"/>
              <a:gd name="connsiteX4" fmla="*/ 1403131 w 1734207"/>
              <a:gd name="connsiteY4" fmla="*/ 65689 h 160283"/>
              <a:gd name="connsiteX5" fmla="*/ 1734207 w 1734207"/>
              <a:gd name="connsiteY5" fmla="*/ 160283 h 16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207" h="160283">
                <a:moveTo>
                  <a:pt x="0" y="34158"/>
                </a:moveTo>
                <a:cubicBezTo>
                  <a:pt x="204951" y="88023"/>
                  <a:pt x="409903" y="141889"/>
                  <a:pt x="551793" y="144517"/>
                </a:cubicBezTo>
                <a:cubicBezTo>
                  <a:pt x="693683" y="147145"/>
                  <a:pt x="767255" y="73572"/>
                  <a:pt x="851338" y="49924"/>
                </a:cubicBezTo>
                <a:cubicBezTo>
                  <a:pt x="935421" y="26276"/>
                  <a:pt x="964324" y="0"/>
                  <a:pt x="1056289" y="2627"/>
                </a:cubicBezTo>
                <a:cubicBezTo>
                  <a:pt x="1148254" y="5254"/>
                  <a:pt x="1290145" y="39413"/>
                  <a:pt x="1403131" y="65689"/>
                </a:cubicBezTo>
                <a:cubicBezTo>
                  <a:pt x="1516117" y="91965"/>
                  <a:pt x="1625162" y="126124"/>
                  <a:pt x="1734207" y="160283"/>
                </a:cubicBezTo>
              </a:path>
            </a:pathLst>
          </a:custGeom>
          <a:ln>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8" name="Rectangle 7"/>
          <p:cNvSpPr/>
          <p:nvPr/>
        </p:nvSpPr>
        <p:spPr>
          <a:xfrm>
            <a:off x="2060575" y="3165779"/>
            <a:ext cx="1092200" cy="272521"/>
          </a:xfrm>
          <a:prstGeom prst="rect">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1739900" y="2721259"/>
            <a:ext cx="1092200" cy="272521"/>
          </a:xfrm>
          <a:prstGeom prst="rect">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Freeform 9"/>
          <p:cNvSpPr/>
          <p:nvPr/>
        </p:nvSpPr>
        <p:spPr>
          <a:xfrm>
            <a:off x="2381277" y="2903803"/>
            <a:ext cx="180975" cy="1404938"/>
          </a:xfrm>
          <a:custGeom>
            <a:avLst/>
            <a:gdLst>
              <a:gd name="connsiteX0" fmla="*/ 0 w 181304"/>
              <a:gd name="connsiteY0" fmla="*/ 1686911 h 1686911"/>
              <a:gd name="connsiteX1" fmla="*/ 173421 w 181304"/>
              <a:gd name="connsiteY1" fmla="*/ 961697 h 1686911"/>
              <a:gd name="connsiteX2" fmla="*/ 47297 w 181304"/>
              <a:gd name="connsiteY2" fmla="*/ 0 h 1686911"/>
            </a:gdLst>
            <a:ahLst/>
            <a:cxnLst>
              <a:cxn ang="0">
                <a:pos x="connsiteX0" y="connsiteY0"/>
              </a:cxn>
              <a:cxn ang="0">
                <a:pos x="connsiteX1" y="connsiteY1"/>
              </a:cxn>
              <a:cxn ang="0">
                <a:pos x="connsiteX2" y="connsiteY2"/>
              </a:cxn>
            </a:cxnLst>
            <a:rect l="l" t="t" r="r" b="b"/>
            <a:pathLst>
              <a:path w="181304" h="1686911">
                <a:moveTo>
                  <a:pt x="0" y="1686911"/>
                </a:moveTo>
                <a:cubicBezTo>
                  <a:pt x="82769" y="1464880"/>
                  <a:pt x="165538" y="1242849"/>
                  <a:pt x="173421" y="961697"/>
                </a:cubicBezTo>
                <a:cubicBezTo>
                  <a:pt x="181304" y="680545"/>
                  <a:pt x="114300" y="340272"/>
                  <a:pt x="47297"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1" name="Rectangle 10"/>
          <p:cNvSpPr/>
          <p:nvPr/>
        </p:nvSpPr>
        <p:spPr>
          <a:xfrm>
            <a:off x="1460513" y="4265083"/>
            <a:ext cx="836613" cy="276490"/>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1801814" y="3402680"/>
            <a:ext cx="1887537" cy="267229"/>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4" name="Straight Arrow Connector 13"/>
          <p:cNvCxnSpPr/>
          <p:nvPr/>
        </p:nvCxnSpPr>
        <p:spPr>
          <a:xfrm rot="5400000" flipH="1" flipV="1">
            <a:off x="1992445" y="3847175"/>
            <a:ext cx="525198" cy="18891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670200" y="3696232"/>
            <a:ext cx="835025" cy="27516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2570163" y="4124993"/>
            <a:ext cx="1276350" cy="26326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p:cNvSpPr/>
          <p:nvPr/>
        </p:nvSpPr>
        <p:spPr>
          <a:xfrm>
            <a:off x="2686050" y="2574396"/>
            <a:ext cx="1271588" cy="28310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Freeform 17"/>
          <p:cNvSpPr/>
          <p:nvPr/>
        </p:nvSpPr>
        <p:spPr>
          <a:xfrm>
            <a:off x="3373450" y="2890574"/>
            <a:ext cx="536575" cy="1404938"/>
          </a:xfrm>
          <a:custGeom>
            <a:avLst/>
            <a:gdLst>
              <a:gd name="connsiteX0" fmla="*/ 0 w 536027"/>
              <a:gd name="connsiteY0" fmla="*/ 1324303 h 1686910"/>
              <a:gd name="connsiteX1" fmla="*/ 220717 w 536027"/>
              <a:gd name="connsiteY1" fmla="*/ 1466193 h 1686910"/>
              <a:gd name="connsiteX2" fmla="*/ 536027 w 536027"/>
              <a:gd name="connsiteY2" fmla="*/ 0 h 1686910"/>
            </a:gdLst>
            <a:ahLst/>
            <a:cxnLst>
              <a:cxn ang="0">
                <a:pos x="connsiteX0" y="connsiteY0"/>
              </a:cxn>
              <a:cxn ang="0">
                <a:pos x="connsiteX1" y="connsiteY1"/>
              </a:cxn>
              <a:cxn ang="0">
                <a:pos x="connsiteX2" y="connsiteY2"/>
              </a:cxn>
            </a:cxnLst>
            <a:rect l="l" t="t" r="r" b="b"/>
            <a:pathLst>
              <a:path w="536027" h="1686910">
                <a:moveTo>
                  <a:pt x="0" y="1324303"/>
                </a:moveTo>
                <a:cubicBezTo>
                  <a:pt x="65689" y="1505606"/>
                  <a:pt x="131379" y="1686910"/>
                  <a:pt x="220717" y="1466193"/>
                </a:cubicBezTo>
                <a:cubicBezTo>
                  <a:pt x="310055" y="1245476"/>
                  <a:pt x="423041" y="622738"/>
                  <a:pt x="536027"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9" name="Rectangle 18"/>
          <p:cNvSpPr/>
          <p:nvPr/>
        </p:nvSpPr>
        <p:spPr>
          <a:xfrm>
            <a:off x="773118" y="3057294"/>
            <a:ext cx="1271587" cy="28178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p:cNvSpPr/>
          <p:nvPr/>
        </p:nvSpPr>
        <p:spPr>
          <a:xfrm>
            <a:off x="200030" y="3552170"/>
            <a:ext cx="1312863" cy="52122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Freeform 20"/>
          <p:cNvSpPr/>
          <p:nvPr/>
        </p:nvSpPr>
        <p:spPr>
          <a:xfrm>
            <a:off x="1214438" y="2397125"/>
            <a:ext cx="2317750" cy="1359958"/>
          </a:xfrm>
          <a:custGeom>
            <a:avLst/>
            <a:gdLst>
              <a:gd name="connsiteX0" fmla="*/ 2317531 w 2317531"/>
              <a:gd name="connsiteY0" fmla="*/ 149772 h 1631731"/>
              <a:gd name="connsiteX1" fmla="*/ 740979 w 2317531"/>
              <a:gd name="connsiteY1" fmla="*/ 134007 h 1631731"/>
              <a:gd name="connsiteX2" fmla="*/ 126124 w 2317531"/>
              <a:gd name="connsiteY2" fmla="*/ 953814 h 1631731"/>
              <a:gd name="connsiteX3" fmla="*/ 0 w 2317531"/>
              <a:gd name="connsiteY3" fmla="*/ 1631731 h 1631731"/>
            </a:gdLst>
            <a:ahLst/>
            <a:cxnLst>
              <a:cxn ang="0">
                <a:pos x="connsiteX0" y="connsiteY0"/>
              </a:cxn>
              <a:cxn ang="0">
                <a:pos x="connsiteX1" y="connsiteY1"/>
              </a:cxn>
              <a:cxn ang="0">
                <a:pos x="connsiteX2" y="connsiteY2"/>
              </a:cxn>
              <a:cxn ang="0">
                <a:pos x="connsiteX3" y="connsiteY3"/>
              </a:cxn>
            </a:cxnLst>
            <a:rect l="l" t="t" r="r" b="b"/>
            <a:pathLst>
              <a:path w="2317531" h="1631731">
                <a:moveTo>
                  <a:pt x="2317531" y="149772"/>
                </a:moveTo>
                <a:cubicBezTo>
                  <a:pt x="1711872" y="74886"/>
                  <a:pt x="1106214" y="0"/>
                  <a:pt x="740979" y="134007"/>
                </a:cubicBezTo>
                <a:cubicBezTo>
                  <a:pt x="375744" y="268014"/>
                  <a:pt x="249621" y="704193"/>
                  <a:pt x="126124" y="953814"/>
                </a:cubicBezTo>
                <a:cubicBezTo>
                  <a:pt x="2628" y="1203435"/>
                  <a:pt x="1314" y="1417583"/>
                  <a:pt x="0" y="1631731"/>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22" name="Oval 21"/>
          <p:cNvSpPr/>
          <p:nvPr/>
        </p:nvSpPr>
        <p:spPr>
          <a:xfrm>
            <a:off x="1892300" y="2857500"/>
            <a:ext cx="1212850" cy="3479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Oval 22"/>
          <p:cNvSpPr/>
          <p:nvPr/>
        </p:nvSpPr>
        <p:spPr>
          <a:xfrm>
            <a:off x="-582613" y="2857500"/>
            <a:ext cx="2043113" cy="3479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Isosceles Triangle 23"/>
          <p:cNvSpPr/>
          <p:nvPr/>
        </p:nvSpPr>
        <p:spPr>
          <a:xfrm>
            <a:off x="1482742" y="2857500"/>
            <a:ext cx="188913" cy="25664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359" name="TextBox 24"/>
          <p:cNvSpPr txBox="1">
            <a:spLocks noChangeArrowheads="1"/>
          </p:cNvSpPr>
          <p:nvPr/>
        </p:nvSpPr>
        <p:spPr bwMode="auto">
          <a:xfrm rot="19141058" flipH="1">
            <a:off x="1149350" y="2262906"/>
            <a:ext cx="1168400" cy="33855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smtClean="0">
                <a:solidFill>
                  <a:prstClr val="black"/>
                </a:solidFill>
                <a:latin typeface="Arial" pitchFamily="34" charset="0"/>
                <a:cs typeface="Arial" pitchFamily="34" charset="0"/>
              </a:rPr>
              <a:t>Mt Pisgah</a:t>
            </a:r>
          </a:p>
        </p:txBody>
      </p:sp>
      <p:sp>
        <p:nvSpPr>
          <p:cNvPr id="26" name="Oval 25"/>
          <p:cNvSpPr/>
          <p:nvPr/>
        </p:nvSpPr>
        <p:spPr>
          <a:xfrm rot="19117351">
            <a:off x="919163" y="2287323"/>
            <a:ext cx="1712912" cy="3479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418636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hidden="1"/>
          <p:cNvSpPr>
            <a:spLocks noGrp="1" noChangeArrowheads="1"/>
          </p:cNvSpPr>
          <p:nvPr>
            <p:ph type="title"/>
          </p:nvPr>
        </p:nvSpPr>
        <p:spPr/>
        <p:txBody>
          <a:bodyPr/>
          <a:lstStyle/>
          <a:p>
            <a:pPr eaLnBrk="1" hangingPunct="1"/>
            <a:r>
              <a:rPr lang="en-US" altLang="en-US" sz="2400" smtClean="0"/>
              <a:t>Arnon River view to southeast</a:t>
            </a:r>
            <a:endParaRPr lang="en-US" altLang="en-US" smtClean="0"/>
          </a:p>
        </p:txBody>
      </p:sp>
      <p:pic>
        <p:nvPicPr>
          <p:cNvPr id="15363" name="Picture 1027" descr="Arnon River view to southeast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5364" name="Text Box 1028"/>
          <p:cNvSpPr txBox="1">
            <a:spLocks noChangeArrowheads="1"/>
          </p:cNvSpPr>
          <p:nvPr/>
        </p:nvSpPr>
        <p:spPr bwMode="auto">
          <a:xfrm>
            <a:off x="685800" y="5175250"/>
            <a:ext cx="7772400" cy="381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Arnon River view to southeast</a:t>
            </a:r>
          </a:p>
        </p:txBody>
      </p:sp>
    </p:spTree>
    <p:extLst>
      <p:ext uri="{BB962C8B-B14F-4D97-AF65-F5344CB8AC3E}">
        <p14:creationId xmlns:p14="http://schemas.microsoft.com/office/powerpoint/2010/main" val="497833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pPr eaLnBrk="1" hangingPunct="1"/>
            <a:r>
              <a:rPr lang="en-US" altLang="en-US" sz="2400" smtClean="0"/>
              <a:t>Arnon River view to south</a:t>
            </a:r>
            <a:endParaRPr lang="en-US" altLang="en-US" smtClean="0"/>
          </a:p>
        </p:txBody>
      </p:sp>
      <p:pic>
        <p:nvPicPr>
          <p:cNvPr id="16387" name="Picture 3" descr="Arnon River view to sou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6388" name="Text Box 4"/>
          <p:cNvSpPr txBox="1">
            <a:spLocks noChangeArrowheads="1"/>
          </p:cNvSpPr>
          <p:nvPr/>
        </p:nvSpPr>
        <p:spPr bwMode="auto">
          <a:xfrm>
            <a:off x="685800" y="5334000"/>
            <a:ext cx="7772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Arnon River view to south</a:t>
            </a:r>
          </a:p>
        </p:txBody>
      </p:sp>
    </p:spTree>
    <p:extLst>
      <p:ext uri="{BB962C8B-B14F-4D97-AF65-F5344CB8AC3E}">
        <p14:creationId xmlns:p14="http://schemas.microsoft.com/office/powerpoint/2010/main" val="22320638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pPr eaLnBrk="1" hangingPunct="1"/>
            <a:r>
              <a:rPr lang="en-US" altLang="en-US" sz="2400" smtClean="0"/>
              <a:t>Arnon River view to north with Aroer</a:t>
            </a:r>
            <a:endParaRPr lang="en-US" altLang="en-US" smtClean="0"/>
          </a:p>
        </p:txBody>
      </p:sp>
      <p:pic>
        <p:nvPicPr>
          <p:cNvPr id="17411" name="Picture 3" descr="Arnon River view to north with Aroe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7412" name="Text Box 4"/>
          <p:cNvSpPr txBox="1">
            <a:spLocks noChangeArrowheads="1"/>
          </p:cNvSpPr>
          <p:nvPr/>
        </p:nvSpPr>
        <p:spPr bwMode="auto">
          <a:xfrm>
            <a:off x="685800" y="5175250"/>
            <a:ext cx="7772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Arnon River view to north with Aroer</a:t>
            </a:r>
          </a:p>
        </p:txBody>
      </p:sp>
    </p:spTree>
    <p:extLst>
      <p:ext uri="{BB962C8B-B14F-4D97-AF65-F5344CB8AC3E}">
        <p14:creationId xmlns:p14="http://schemas.microsoft.com/office/powerpoint/2010/main" val="272664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Judges Timeline</a:t>
            </a:r>
          </a:p>
        </p:txBody>
      </p:sp>
      <p:sp>
        <p:nvSpPr>
          <p:cNvPr id="4" name="Slide Number Placeholder 3"/>
          <p:cNvSpPr>
            <a:spLocks noGrp="1"/>
          </p:cNvSpPr>
          <p:nvPr>
            <p:ph type="sldNum" sz="quarter" idx="10"/>
          </p:nvPr>
        </p:nvSpPr>
        <p:spPr/>
        <p:txBody>
          <a:bodyPr/>
          <a:lstStyle/>
          <a:p>
            <a:pPr>
              <a:defRPr/>
            </a:pPr>
            <a:fld id="{641492E0-4106-4E43-A1F0-EA82E7C7332A}" type="slidenum">
              <a:rPr lang="en-US" smtClean="0">
                <a:solidFill>
                  <a:prstClr val="black">
                    <a:tint val="75000"/>
                  </a:prstClr>
                </a:solidFill>
              </a:rPr>
              <a:pPr>
                <a:defRPr/>
              </a:pPr>
              <a:t>9</a:t>
            </a:fld>
            <a:endParaRPr lang="en-US">
              <a:solidFill>
                <a:prstClr val="black">
                  <a:tint val="75000"/>
                </a:prstClr>
              </a:solidFill>
            </a:endParaRPr>
          </a:p>
        </p:txBody>
      </p:sp>
      <p:sp>
        <p:nvSpPr>
          <p:cNvPr id="13316" name="TextBox 4"/>
          <p:cNvSpPr txBox="1">
            <a:spLocks noChangeArrowheads="1"/>
          </p:cNvSpPr>
          <p:nvPr/>
        </p:nvSpPr>
        <p:spPr bwMode="auto">
          <a:xfrm>
            <a:off x="71438" y="1370542"/>
            <a:ext cx="15557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a:solidFill>
                  <a:prstClr val="black"/>
                </a:solidFill>
              </a:rPr>
              <a:t>Judges 1</a:t>
            </a:r>
          </a:p>
          <a:p>
            <a:pPr eaLnBrk="1" hangingPunct="1"/>
            <a:r>
              <a:rPr lang="en-US" altLang="en-US" sz="1100" baseline="30000">
                <a:solidFill>
                  <a:prstClr val="black"/>
                </a:solidFill>
              </a:rPr>
              <a:t>1</a:t>
            </a:r>
            <a:r>
              <a:rPr lang="en-US" altLang="en-US" sz="1100">
                <a:solidFill>
                  <a:prstClr val="black"/>
                </a:solidFill>
              </a:rPr>
              <a:t>After the death of Joshua, the people of Israel inquired of the Lord, “Who shall go up first for us against the Canaanites, to fight against them?” - Judah </a:t>
            </a:r>
            <a:br>
              <a:rPr lang="en-US" altLang="en-US" sz="1100">
                <a:solidFill>
                  <a:prstClr val="black"/>
                </a:solidFill>
              </a:rPr>
            </a:br>
            <a:r>
              <a:rPr lang="en-US" altLang="en-US" sz="1100">
                <a:solidFill>
                  <a:prstClr val="black"/>
                </a:solidFill>
              </a:rPr>
              <a:t> </a:t>
            </a:r>
            <a:br>
              <a:rPr lang="en-US" altLang="en-US" sz="1100">
                <a:solidFill>
                  <a:prstClr val="black"/>
                </a:solidFill>
              </a:rPr>
            </a:br>
            <a:endParaRPr lang="en-US" altLang="en-US" sz="1100">
              <a:solidFill>
                <a:prstClr val="black"/>
              </a:solidFill>
            </a:endParaRPr>
          </a:p>
        </p:txBody>
      </p:sp>
      <p:sp>
        <p:nvSpPr>
          <p:cNvPr id="13317" name="TextBox 5"/>
          <p:cNvSpPr txBox="1">
            <a:spLocks noChangeArrowheads="1"/>
          </p:cNvSpPr>
          <p:nvPr/>
        </p:nvSpPr>
        <p:spPr bwMode="auto">
          <a:xfrm>
            <a:off x="1590710" y="1370585"/>
            <a:ext cx="1401763"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a:solidFill>
                  <a:prstClr val="black"/>
                </a:solidFill>
              </a:rPr>
              <a:t>Judges 1</a:t>
            </a:r>
          </a:p>
          <a:p>
            <a:pPr eaLnBrk="1" hangingPunct="1"/>
            <a:r>
              <a:rPr lang="en-US" altLang="en-US" sz="1100" baseline="30000">
                <a:solidFill>
                  <a:prstClr val="black"/>
                </a:solidFill>
              </a:rPr>
              <a:t>5</a:t>
            </a:r>
            <a:r>
              <a:rPr lang="en-US" altLang="en-US" sz="1100">
                <a:solidFill>
                  <a:prstClr val="black"/>
                </a:solidFill>
              </a:rPr>
              <a:t>They found Adoni-bezek at Bezek and fought against him and defeated the Canaanites and the Perizzites. </a:t>
            </a:r>
          </a:p>
        </p:txBody>
      </p:sp>
      <p:sp>
        <p:nvSpPr>
          <p:cNvPr id="13318" name="TextBox 6"/>
          <p:cNvSpPr txBox="1">
            <a:spLocks noChangeArrowheads="1"/>
          </p:cNvSpPr>
          <p:nvPr/>
        </p:nvSpPr>
        <p:spPr bwMode="auto">
          <a:xfrm>
            <a:off x="3051175" y="1370548"/>
            <a:ext cx="14859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a:solidFill>
                  <a:prstClr val="black"/>
                </a:solidFill>
              </a:rPr>
              <a:t>Judges 1</a:t>
            </a:r>
          </a:p>
          <a:p>
            <a:pPr eaLnBrk="1" hangingPunct="1"/>
            <a:r>
              <a:rPr lang="en-US" altLang="en-US" sz="1100" baseline="30000">
                <a:solidFill>
                  <a:prstClr val="black"/>
                </a:solidFill>
              </a:rPr>
              <a:t>8</a:t>
            </a:r>
            <a:r>
              <a:rPr lang="en-US" altLang="en-US" sz="1100">
                <a:solidFill>
                  <a:prstClr val="black"/>
                </a:solidFill>
              </a:rPr>
              <a:t>And the men of Judah fought against Jerusalem and captured it and struck it with the edge of the sword and set the city on fire. </a:t>
            </a:r>
          </a:p>
        </p:txBody>
      </p:sp>
      <p:sp>
        <p:nvSpPr>
          <p:cNvPr id="13319" name="TextBox 8"/>
          <p:cNvSpPr txBox="1">
            <a:spLocks noChangeArrowheads="1"/>
          </p:cNvSpPr>
          <p:nvPr/>
        </p:nvSpPr>
        <p:spPr bwMode="auto">
          <a:xfrm>
            <a:off x="4513263" y="1370544"/>
            <a:ext cx="172085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a:solidFill>
                  <a:prstClr val="black"/>
                </a:solidFill>
              </a:rPr>
              <a:t>Judges 1</a:t>
            </a:r>
          </a:p>
          <a:p>
            <a:pPr eaLnBrk="1" hangingPunct="1"/>
            <a:r>
              <a:rPr lang="en-US" altLang="en-US" sz="1100" baseline="30000">
                <a:solidFill>
                  <a:prstClr val="black"/>
                </a:solidFill>
              </a:rPr>
              <a:t>9</a:t>
            </a:r>
            <a:r>
              <a:rPr lang="en-US" altLang="en-US" sz="1100">
                <a:solidFill>
                  <a:prstClr val="black"/>
                </a:solidFill>
              </a:rPr>
              <a:t>And afterward the men of Judah went down to fight against the Canaanites who lived in the hill country, in the Negeb, and in the lowland. </a:t>
            </a:r>
            <a:r>
              <a:rPr lang="en-US" altLang="en-US" sz="1100" baseline="30000">
                <a:solidFill>
                  <a:prstClr val="black"/>
                </a:solidFill>
              </a:rPr>
              <a:t>10</a:t>
            </a:r>
            <a:r>
              <a:rPr lang="en-US" altLang="en-US" sz="1100">
                <a:solidFill>
                  <a:prstClr val="black"/>
                </a:solidFill>
              </a:rPr>
              <a:t>And Judah went against the Canaanites who lived in Hebron …</a:t>
            </a:r>
            <a:r>
              <a:rPr lang="en-US" altLang="en-US" sz="1100" baseline="30000">
                <a:solidFill>
                  <a:prstClr val="black"/>
                </a:solidFill>
              </a:rPr>
              <a:t>11</a:t>
            </a:r>
            <a:r>
              <a:rPr lang="en-US" altLang="en-US" sz="1100">
                <a:solidFill>
                  <a:prstClr val="black"/>
                </a:solidFill>
              </a:rPr>
              <a:t>From there they went against the inhabitants of Debir…</a:t>
            </a:r>
            <a:r>
              <a:rPr lang="en-US" altLang="en-US" sz="1100" baseline="30000">
                <a:solidFill>
                  <a:prstClr val="black"/>
                </a:solidFill>
              </a:rPr>
              <a:t>12</a:t>
            </a:r>
            <a:r>
              <a:rPr lang="en-US" altLang="en-US" sz="1100">
                <a:solidFill>
                  <a:prstClr val="black"/>
                </a:solidFill>
              </a:rPr>
              <a:t>And Caleb said, “He who attacks and captures it, I will give him Achsah my daughter for a wife.” </a:t>
            </a:r>
            <a:r>
              <a:rPr lang="en-US" altLang="en-US" sz="1100" baseline="30000">
                <a:solidFill>
                  <a:prstClr val="black"/>
                </a:solidFill>
              </a:rPr>
              <a:t>13</a:t>
            </a:r>
            <a:r>
              <a:rPr lang="en-US" altLang="en-US" sz="1100">
                <a:solidFill>
                  <a:prstClr val="black"/>
                </a:solidFill>
              </a:rPr>
              <a:t>And Othniel the son of Kenaz, Caleb’s younger brother, captured it. </a:t>
            </a:r>
          </a:p>
        </p:txBody>
      </p:sp>
      <p:sp>
        <p:nvSpPr>
          <p:cNvPr id="13320" name="TextBox 9"/>
          <p:cNvSpPr txBox="1">
            <a:spLocks noChangeArrowheads="1"/>
          </p:cNvSpPr>
          <p:nvPr/>
        </p:nvSpPr>
        <p:spPr bwMode="auto">
          <a:xfrm>
            <a:off x="6257950" y="1370683"/>
            <a:ext cx="148431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a:solidFill>
                  <a:prstClr val="black"/>
                </a:solidFill>
              </a:rPr>
              <a:t>Judges 1</a:t>
            </a:r>
          </a:p>
          <a:p>
            <a:pPr eaLnBrk="1" hangingPunct="1"/>
            <a:r>
              <a:rPr lang="en-US" altLang="en-US" sz="1100" baseline="30000">
                <a:solidFill>
                  <a:prstClr val="black"/>
                </a:solidFill>
              </a:rPr>
              <a:t>17</a:t>
            </a:r>
            <a:r>
              <a:rPr lang="en-US" altLang="en-US" sz="1100">
                <a:solidFill>
                  <a:prstClr val="black"/>
                </a:solidFill>
              </a:rPr>
              <a:t>And Judah went with Simeon his brother, and they defeated the Canaanites who inhabited Zephath and devoted it to destruction… </a:t>
            </a:r>
            <a:br>
              <a:rPr lang="en-US" altLang="en-US" sz="1100">
                <a:solidFill>
                  <a:prstClr val="black"/>
                </a:solidFill>
              </a:rPr>
            </a:br>
            <a:r>
              <a:rPr lang="en-US" altLang="en-US" sz="1100" baseline="30000">
                <a:solidFill>
                  <a:prstClr val="black"/>
                </a:solidFill>
              </a:rPr>
              <a:t>18</a:t>
            </a:r>
            <a:r>
              <a:rPr lang="en-US" altLang="en-US" sz="1100">
                <a:solidFill>
                  <a:prstClr val="black"/>
                </a:solidFill>
              </a:rPr>
              <a:t>Judah also captured Gaza with its territory, and Ashkelon with its territory, and Ekron with its territory. </a:t>
            </a:r>
          </a:p>
          <a:p>
            <a:pPr eaLnBrk="1" hangingPunct="1"/>
            <a:endParaRPr lang="en-US" altLang="en-US" sz="1100">
              <a:solidFill>
                <a:prstClr val="black"/>
              </a:solidFill>
            </a:endParaRPr>
          </a:p>
        </p:txBody>
      </p:sp>
      <p:sp>
        <p:nvSpPr>
          <p:cNvPr id="13321" name="TextBox 10"/>
          <p:cNvSpPr txBox="1">
            <a:spLocks noChangeArrowheads="1"/>
          </p:cNvSpPr>
          <p:nvPr/>
        </p:nvSpPr>
        <p:spPr bwMode="auto">
          <a:xfrm>
            <a:off x="7694615" y="1370683"/>
            <a:ext cx="1330325"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a:solidFill>
                  <a:prstClr val="black"/>
                </a:solidFill>
              </a:rPr>
              <a:t>Judges 1</a:t>
            </a:r>
          </a:p>
          <a:p>
            <a:pPr eaLnBrk="1" hangingPunct="1"/>
            <a:r>
              <a:rPr lang="en-US" altLang="en-US" sz="1100" baseline="30000">
                <a:solidFill>
                  <a:prstClr val="black"/>
                </a:solidFill>
              </a:rPr>
              <a:t>19</a:t>
            </a:r>
            <a:r>
              <a:rPr lang="en-US" altLang="en-US" sz="1100">
                <a:solidFill>
                  <a:prstClr val="black"/>
                </a:solidFill>
              </a:rPr>
              <a:t>And the Lord was with Judah, and he took possession of the hill country, but he could  not drive out the inhabitants of the plain because they had chariots of iron. </a:t>
            </a:r>
          </a:p>
        </p:txBody>
      </p:sp>
    </p:spTree>
    <p:extLst>
      <p:ext uri="{BB962C8B-B14F-4D97-AF65-F5344CB8AC3E}">
        <p14:creationId xmlns:p14="http://schemas.microsoft.com/office/powerpoint/2010/main" val="17528024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pPr eaLnBrk="1" hangingPunct="1"/>
            <a:r>
              <a:rPr lang="en-US" altLang="en-US" sz="2400" smtClean="0"/>
              <a:t>Dhiban Nabatean temple ruins</a:t>
            </a:r>
            <a:endParaRPr lang="en-US" altLang="en-US" smtClean="0"/>
          </a:p>
        </p:txBody>
      </p:sp>
      <p:pic>
        <p:nvPicPr>
          <p:cNvPr id="18435" name="Picture 3" descr="Dhiban Nabatean temple ruin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8436" name="Text Box 4"/>
          <p:cNvSpPr txBox="1">
            <a:spLocks noChangeArrowheads="1"/>
          </p:cNvSpPr>
          <p:nvPr/>
        </p:nvSpPr>
        <p:spPr bwMode="auto">
          <a:xfrm>
            <a:off x="685800" y="5175250"/>
            <a:ext cx="7772400" cy="381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Dhiban Nabatean temple ruins</a:t>
            </a:r>
          </a:p>
        </p:txBody>
      </p:sp>
    </p:spTree>
    <p:extLst>
      <p:ext uri="{BB962C8B-B14F-4D97-AF65-F5344CB8AC3E}">
        <p14:creationId xmlns:p14="http://schemas.microsoft.com/office/powerpoint/2010/main" val="30949945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pPr eaLnBrk="1" hangingPunct="1"/>
            <a:r>
              <a:rPr lang="en-US" altLang="en-US" sz="2400" smtClean="0"/>
              <a:t>Kerak view of Dead Sea</a:t>
            </a:r>
            <a:endParaRPr lang="en-US" altLang="en-US" smtClean="0"/>
          </a:p>
        </p:txBody>
      </p:sp>
      <p:pic>
        <p:nvPicPr>
          <p:cNvPr id="19459" name="Picture 3" descr="Kerak view of Dead Sea, 91-01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875" y="-27781"/>
            <a:ext cx="9175750" cy="501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9460" name="Text Box 4"/>
          <p:cNvSpPr txBox="1">
            <a:spLocks noChangeArrowheads="1"/>
          </p:cNvSpPr>
          <p:nvPr/>
        </p:nvSpPr>
        <p:spPr bwMode="auto">
          <a:xfrm>
            <a:off x="685800" y="5024438"/>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Kerak view of Dead Sea</a:t>
            </a:r>
          </a:p>
        </p:txBody>
      </p:sp>
    </p:spTree>
    <p:extLst>
      <p:ext uri="{BB962C8B-B14F-4D97-AF65-F5344CB8AC3E}">
        <p14:creationId xmlns:p14="http://schemas.microsoft.com/office/powerpoint/2010/main" val="42055264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p:cNvSpPr>
            <a:spLocks noGrp="1" noChangeArrowheads="1"/>
          </p:cNvSpPr>
          <p:nvPr>
            <p:ph type="title"/>
          </p:nvPr>
        </p:nvSpPr>
        <p:spPr/>
        <p:txBody>
          <a:bodyPr/>
          <a:lstStyle/>
          <a:p>
            <a:r>
              <a:rPr lang="en-US" altLang="en-US" sz="2400" smtClean="0">
                <a:solidFill>
                  <a:schemeClr val="bg1"/>
                </a:solidFill>
              </a:rPr>
              <a:t>Mt Nebo valley to north</a:t>
            </a:r>
            <a:endParaRPr lang="en-US" altLang="en-US" smtClean="0"/>
          </a:p>
        </p:txBody>
      </p:sp>
      <p:pic>
        <p:nvPicPr>
          <p:cNvPr id="20483" name="Picture 3" descr="Mt Nebo valley to nor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0484" name="Text Box 4"/>
          <p:cNvSpPr txBox="1">
            <a:spLocks noChangeArrowheads="1"/>
          </p:cNvSpPr>
          <p:nvPr/>
        </p:nvSpPr>
        <p:spPr bwMode="auto">
          <a:xfrm>
            <a:off x="685800" y="5175250"/>
            <a:ext cx="7772400" cy="381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white"/>
                </a:solidFill>
                <a:latin typeface="Arial" pitchFamily="34" charset="0"/>
                <a:cs typeface="Arial" pitchFamily="34" charset="0"/>
              </a:rPr>
              <a:t>Mt Nebo valley to north – Region of Mt Pisgah</a:t>
            </a:r>
          </a:p>
        </p:txBody>
      </p:sp>
    </p:spTree>
    <p:extLst>
      <p:ext uri="{BB962C8B-B14F-4D97-AF65-F5344CB8AC3E}">
        <p14:creationId xmlns:p14="http://schemas.microsoft.com/office/powerpoint/2010/main" val="41050573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p:cNvSpPr>
            <a:spLocks noGrp="1" noChangeArrowheads="1"/>
          </p:cNvSpPr>
          <p:nvPr>
            <p:ph type="title"/>
          </p:nvPr>
        </p:nvSpPr>
        <p:spPr/>
        <p:txBody>
          <a:bodyPr/>
          <a:lstStyle/>
          <a:p>
            <a:r>
              <a:rPr lang="en-US" altLang="en-US" sz="2400" smtClean="0">
                <a:solidFill>
                  <a:schemeClr val="bg1"/>
                </a:solidFill>
              </a:rPr>
              <a:t>Mt Nebo view to Dead Sea</a:t>
            </a:r>
            <a:endParaRPr lang="en-US" altLang="en-US" smtClean="0"/>
          </a:p>
        </p:txBody>
      </p:sp>
      <p:pic>
        <p:nvPicPr>
          <p:cNvPr id="21507" name="Picture 3" descr="Mt Nebo view to Dead Sea"/>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1508" name="Text Box 4"/>
          <p:cNvSpPr txBox="1">
            <a:spLocks noChangeArrowheads="1"/>
          </p:cNvSpPr>
          <p:nvPr/>
        </p:nvSpPr>
        <p:spPr bwMode="auto">
          <a:xfrm>
            <a:off x="685800" y="517525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white"/>
                </a:solidFill>
                <a:latin typeface="Arial" pitchFamily="34" charset="0"/>
                <a:cs typeface="Arial" pitchFamily="34" charset="0"/>
              </a:rPr>
              <a:t>Mt Nebo view to Dead Sea</a:t>
            </a:r>
          </a:p>
        </p:txBody>
      </p:sp>
    </p:spTree>
    <p:extLst>
      <p:ext uri="{BB962C8B-B14F-4D97-AF65-F5344CB8AC3E}">
        <p14:creationId xmlns:p14="http://schemas.microsoft.com/office/powerpoint/2010/main" val="23330898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56BD1F6-BA42-4D03-AC08-489675F1F1DA}" type="slidenum">
              <a:rPr lang="en-US" smtClean="0">
                <a:solidFill>
                  <a:prstClr val="black">
                    <a:tint val="75000"/>
                  </a:prstClr>
                </a:solidFill>
              </a:rPr>
              <a:pPr>
                <a:defRPr/>
              </a:pPr>
              <a:t>94</a:t>
            </a:fld>
            <a:endParaRPr lang="en-US" dirty="0">
              <a:solidFill>
                <a:prstClr val="black">
                  <a:tint val="75000"/>
                </a:prstClr>
              </a:solidFill>
            </a:endParaRPr>
          </a:p>
        </p:txBody>
      </p:sp>
      <p:pic>
        <p:nvPicPr>
          <p:cNvPr id="22531" name="Picture 2" descr="Transjordan Trib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4153957"/>
            <a:ext cx="7920038" cy="1164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4399105" y="388890"/>
            <a:ext cx="4335462" cy="47705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dirty="0" smtClean="0">
                <a:solidFill>
                  <a:prstClr val="black"/>
                </a:solidFill>
                <a:latin typeface="Arial" pitchFamily="34" charset="0"/>
                <a:cs typeface="Arial" pitchFamily="34" charset="0"/>
              </a:rPr>
              <a:t> </a:t>
            </a:r>
            <a:br>
              <a:rPr lang="en-US" altLang="en-US" sz="1600" dirty="0" smtClean="0">
                <a:solidFill>
                  <a:prstClr val="black"/>
                </a:solidFill>
                <a:latin typeface="Arial" pitchFamily="34" charset="0"/>
                <a:cs typeface="Arial" pitchFamily="34" charset="0"/>
              </a:rPr>
            </a:br>
            <a:r>
              <a:rPr lang="en-US" altLang="en-US" sz="1600" baseline="30000" dirty="0" smtClean="0">
                <a:solidFill>
                  <a:prstClr val="black"/>
                </a:solidFill>
                <a:latin typeface="Arial" pitchFamily="34" charset="0"/>
                <a:cs typeface="Arial" pitchFamily="34" charset="0"/>
              </a:rPr>
              <a:t>24</a:t>
            </a:r>
            <a:r>
              <a:rPr lang="en-US" altLang="en-US" sz="1600" dirty="0" smtClean="0">
                <a:solidFill>
                  <a:prstClr val="black"/>
                </a:solidFill>
                <a:latin typeface="Arial" pitchFamily="34" charset="0"/>
                <a:cs typeface="Arial" pitchFamily="34" charset="0"/>
              </a:rPr>
              <a:t>Moses gave an inheritance also to the tribe of Gad, to the people of Gad, according to their clans. </a:t>
            </a:r>
            <a:br>
              <a:rPr lang="en-US" altLang="en-US" sz="1600" dirty="0" smtClean="0">
                <a:solidFill>
                  <a:prstClr val="black"/>
                </a:solidFill>
                <a:latin typeface="Arial" pitchFamily="34" charset="0"/>
                <a:cs typeface="Arial" pitchFamily="34" charset="0"/>
              </a:rPr>
            </a:br>
            <a:r>
              <a:rPr lang="en-US" altLang="en-US" sz="1600" baseline="30000" dirty="0" smtClean="0">
                <a:solidFill>
                  <a:prstClr val="black"/>
                </a:solidFill>
                <a:latin typeface="Arial" pitchFamily="34" charset="0"/>
                <a:cs typeface="Arial" pitchFamily="34" charset="0"/>
              </a:rPr>
              <a:t>25</a:t>
            </a:r>
            <a:r>
              <a:rPr lang="en-US" altLang="en-US" sz="1600" dirty="0" smtClean="0">
                <a:solidFill>
                  <a:prstClr val="black"/>
                </a:solidFill>
                <a:latin typeface="Arial" pitchFamily="34" charset="0"/>
                <a:cs typeface="Arial" pitchFamily="34" charset="0"/>
              </a:rPr>
              <a:t>Their territory was </a:t>
            </a:r>
            <a:r>
              <a:rPr lang="en-US" altLang="en-US" sz="1600" dirty="0" err="1" smtClean="0">
                <a:solidFill>
                  <a:prstClr val="black"/>
                </a:solidFill>
                <a:latin typeface="Arial" pitchFamily="34" charset="0"/>
                <a:cs typeface="Arial" pitchFamily="34" charset="0"/>
              </a:rPr>
              <a:t>Jazer</a:t>
            </a:r>
            <a:r>
              <a:rPr lang="en-US" altLang="en-US" sz="1600" dirty="0" smtClean="0">
                <a:solidFill>
                  <a:prstClr val="black"/>
                </a:solidFill>
                <a:latin typeface="Arial" pitchFamily="34" charset="0"/>
                <a:cs typeface="Arial" pitchFamily="34" charset="0"/>
              </a:rPr>
              <a:t>, and all the cities of Gilead, and half the land of the Ammonites, to </a:t>
            </a:r>
            <a:r>
              <a:rPr lang="en-US" altLang="en-US" sz="1600" dirty="0" err="1" smtClean="0">
                <a:solidFill>
                  <a:prstClr val="black"/>
                </a:solidFill>
                <a:latin typeface="Arial" pitchFamily="34" charset="0"/>
                <a:cs typeface="Arial" pitchFamily="34" charset="0"/>
              </a:rPr>
              <a:t>Aroer</a:t>
            </a:r>
            <a:r>
              <a:rPr lang="en-US" altLang="en-US" sz="1600" dirty="0" smtClean="0">
                <a:solidFill>
                  <a:prstClr val="black"/>
                </a:solidFill>
                <a:latin typeface="Arial" pitchFamily="34" charset="0"/>
                <a:cs typeface="Arial" pitchFamily="34" charset="0"/>
              </a:rPr>
              <a:t>, which is east of </a:t>
            </a:r>
            <a:r>
              <a:rPr lang="en-US" altLang="en-US" sz="1600" dirty="0" err="1" smtClean="0">
                <a:solidFill>
                  <a:prstClr val="black"/>
                </a:solidFill>
                <a:latin typeface="Arial" pitchFamily="34" charset="0"/>
                <a:cs typeface="Arial" pitchFamily="34" charset="0"/>
              </a:rPr>
              <a:t>Rabbah</a:t>
            </a:r>
            <a:r>
              <a:rPr lang="en-US" altLang="en-US" sz="1600" dirty="0" smtClean="0">
                <a:solidFill>
                  <a:prstClr val="black"/>
                </a:solidFill>
                <a:latin typeface="Arial" pitchFamily="34" charset="0"/>
                <a:cs typeface="Arial" pitchFamily="34" charset="0"/>
              </a:rPr>
              <a:t>, </a:t>
            </a:r>
            <a:br>
              <a:rPr lang="en-US" altLang="en-US" sz="1600" dirty="0" smtClean="0">
                <a:solidFill>
                  <a:prstClr val="black"/>
                </a:solidFill>
                <a:latin typeface="Arial" pitchFamily="34" charset="0"/>
                <a:cs typeface="Arial" pitchFamily="34" charset="0"/>
              </a:rPr>
            </a:br>
            <a:r>
              <a:rPr lang="en-US" altLang="en-US" sz="1600" baseline="30000" dirty="0" smtClean="0">
                <a:solidFill>
                  <a:prstClr val="black"/>
                </a:solidFill>
                <a:latin typeface="Arial" pitchFamily="34" charset="0"/>
                <a:cs typeface="Arial" pitchFamily="34" charset="0"/>
              </a:rPr>
              <a:t>26</a:t>
            </a:r>
            <a:r>
              <a:rPr lang="en-US" altLang="en-US" sz="1600" dirty="0" smtClean="0">
                <a:solidFill>
                  <a:prstClr val="black"/>
                </a:solidFill>
                <a:latin typeface="Arial" pitchFamily="34" charset="0"/>
                <a:cs typeface="Arial" pitchFamily="34" charset="0"/>
              </a:rPr>
              <a:t>and from </a:t>
            </a:r>
            <a:r>
              <a:rPr lang="en-US" altLang="en-US" sz="1600" u="sng" dirty="0" err="1" smtClean="0">
                <a:solidFill>
                  <a:srgbClr val="002060"/>
                </a:solidFill>
                <a:latin typeface="Arial" pitchFamily="34" charset="0"/>
                <a:cs typeface="Arial" pitchFamily="34" charset="0"/>
              </a:rPr>
              <a:t>Heshbon</a:t>
            </a:r>
            <a:r>
              <a:rPr lang="en-US" altLang="en-US" sz="1600" u="sng" dirty="0" smtClean="0">
                <a:solidFill>
                  <a:srgbClr val="002060"/>
                </a:solidFill>
                <a:latin typeface="Arial" pitchFamily="34" charset="0"/>
                <a:cs typeface="Arial" pitchFamily="34" charset="0"/>
              </a:rPr>
              <a:t> </a:t>
            </a:r>
            <a:r>
              <a:rPr lang="en-US" altLang="en-US" sz="1600" dirty="0" smtClean="0">
                <a:solidFill>
                  <a:prstClr val="black"/>
                </a:solidFill>
                <a:latin typeface="Arial" pitchFamily="34" charset="0"/>
                <a:cs typeface="Arial" pitchFamily="34" charset="0"/>
              </a:rPr>
              <a:t>to </a:t>
            </a:r>
            <a:r>
              <a:rPr lang="en-US" altLang="en-US" sz="1600" u="sng" dirty="0" err="1" smtClean="0">
                <a:solidFill>
                  <a:srgbClr val="002060"/>
                </a:solidFill>
                <a:latin typeface="Arial" pitchFamily="34" charset="0"/>
                <a:cs typeface="Arial" pitchFamily="34" charset="0"/>
              </a:rPr>
              <a:t>Ramath-mizpeh</a:t>
            </a:r>
            <a:r>
              <a:rPr lang="en-US" altLang="en-US" sz="1600" dirty="0" smtClean="0">
                <a:solidFill>
                  <a:prstClr val="black"/>
                </a:solidFill>
                <a:latin typeface="Arial" pitchFamily="34" charset="0"/>
                <a:cs typeface="Arial" pitchFamily="34" charset="0"/>
              </a:rPr>
              <a:t> and </a:t>
            </a:r>
            <a:r>
              <a:rPr lang="en-US" altLang="en-US" sz="1600" u="sng" dirty="0" err="1" smtClean="0">
                <a:solidFill>
                  <a:srgbClr val="002060"/>
                </a:solidFill>
                <a:latin typeface="Arial" pitchFamily="34" charset="0"/>
                <a:cs typeface="Arial" pitchFamily="34" charset="0"/>
              </a:rPr>
              <a:t>Betonim</a:t>
            </a:r>
            <a:r>
              <a:rPr lang="en-US" altLang="en-US" sz="1600" u="sng" dirty="0" smtClean="0">
                <a:solidFill>
                  <a:srgbClr val="002060"/>
                </a:solidFill>
                <a:latin typeface="Arial" pitchFamily="34" charset="0"/>
                <a:cs typeface="Arial" pitchFamily="34" charset="0"/>
              </a:rPr>
              <a:t>, </a:t>
            </a:r>
          </a:p>
          <a:p>
            <a:pPr eaLnBrk="1" hangingPunct="1">
              <a:spcBef>
                <a:spcPct val="0"/>
              </a:spcBef>
              <a:buFontTx/>
              <a:buNone/>
            </a:pPr>
            <a:r>
              <a:rPr lang="en-US" altLang="en-US" sz="1600" dirty="0" smtClean="0">
                <a:solidFill>
                  <a:prstClr val="black"/>
                </a:solidFill>
                <a:latin typeface="Arial" pitchFamily="34" charset="0"/>
                <a:cs typeface="Arial" pitchFamily="34" charset="0"/>
              </a:rPr>
              <a:t>and from </a:t>
            </a:r>
            <a:r>
              <a:rPr lang="en-US" altLang="en-US" sz="1600" u="sng" dirty="0" err="1" smtClean="0">
                <a:solidFill>
                  <a:srgbClr val="002060"/>
                </a:solidFill>
                <a:latin typeface="Arial" pitchFamily="34" charset="0"/>
                <a:cs typeface="Arial" pitchFamily="34" charset="0"/>
              </a:rPr>
              <a:t>Mahanaim</a:t>
            </a:r>
            <a:r>
              <a:rPr lang="en-US" altLang="en-US" sz="1600" dirty="0" smtClean="0">
                <a:solidFill>
                  <a:prstClr val="black"/>
                </a:solidFill>
                <a:latin typeface="Arial" pitchFamily="34" charset="0"/>
                <a:cs typeface="Arial" pitchFamily="34" charset="0"/>
              </a:rPr>
              <a:t> to the </a:t>
            </a:r>
            <a:r>
              <a:rPr lang="en-US" altLang="en-US" sz="1600" u="sng" dirty="0" smtClean="0">
                <a:solidFill>
                  <a:srgbClr val="002060"/>
                </a:solidFill>
                <a:latin typeface="Arial" pitchFamily="34" charset="0"/>
                <a:cs typeface="Arial" pitchFamily="34" charset="0"/>
              </a:rPr>
              <a:t>territory of </a:t>
            </a:r>
            <a:r>
              <a:rPr lang="en-US" altLang="en-US" sz="1600" u="sng" dirty="0" err="1" smtClean="0">
                <a:solidFill>
                  <a:srgbClr val="002060"/>
                </a:solidFill>
                <a:latin typeface="Arial" pitchFamily="34" charset="0"/>
                <a:cs typeface="Arial" pitchFamily="34" charset="0"/>
              </a:rPr>
              <a:t>Debir</a:t>
            </a:r>
            <a:r>
              <a:rPr lang="en-US" altLang="en-US" sz="1600" dirty="0" smtClean="0">
                <a:solidFill>
                  <a:prstClr val="black"/>
                </a:solidFill>
                <a:latin typeface="Arial" pitchFamily="34" charset="0"/>
                <a:cs typeface="Arial" pitchFamily="34" charset="0"/>
              </a:rPr>
              <a:t>,</a:t>
            </a:r>
            <a:br>
              <a:rPr lang="en-US" altLang="en-US" sz="1600" dirty="0" smtClean="0">
                <a:solidFill>
                  <a:prstClr val="black"/>
                </a:solidFill>
                <a:latin typeface="Arial" pitchFamily="34" charset="0"/>
                <a:cs typeface="Arial" pitchFamily="34" charset="0"/>
              </a:rPr>
            </a:br>
            <a:r>
              <a:rPr lang="en-US" altLang="en-US" sz="1600" baseline="30000" dirty="0" smtClean="0">
                <a:solidFill>
                  <a:prstClr val="black"/>
                </a:solidFill>
                <a:latin typeface="Arial" pitchFamily="34" charset="0"/>
                <a:cs typeface="Arial" pitchFamily="34" charset="0"/>
              </a:rPr>
              <a:t>27</a:t>
            </a:r>
            <a:r>
              <a:rPr lang="en-US" altLang="en-US" sz="1600" dirty="0" smtClean="0">
                <a:solidFill>
                  <a:prstClr val="black"/>
                </a:solidFill>
                <a:latin typeface="Arial" pitchFamily="34" charset="0"/>
                <a:cs typeface="Arial" pitchFamily="34" charset="0"/>
              </a:rPr>
              <a:t>and in the valley </a:t>
            </a:r>
            <a:r>
              <a:rPr lang="en-US" altLang="en-US" sz="1600" u="sng" dirty="0" smtClean="0">
                <a:solidFill>
                  <a:srgbClr val="002060"/>
                </a:solidFill>
                <a:latin typeface="Arial" pitchFamily="34" charset="0"/>
                <a:cs typeface="Arial" pitchFamily="34" charset="0"/>
              </a:rPr>
              <a:t>Beth-haram</a:t>
            </a:r>
            <a:r>
              <a:rPr lang="en-US" altLang="en-US" sz="1600" dirty="0" smtClean="0">
                <a:solidFill>
                  <a:prstClr val="black"/>
                </a:solidFill>
                <a:latin typeface="Arial" pitchFamily="34" charset="0"/>
                <a:cs typeface="Arial" pitchFamily="34" charset="0"/>
              </a:rPr>
              <a:t>, </a:t>
            </a:r>
            <a:r>
              <a:rPr lang="en-US" altLang="en-US" sz="1600" u="sng" dirty="0" smtClean="0">
                <a:solidFill>
                  <a:srgbClr val="002060"/>
                </a:solidFill>
                <a:latin typeface="Arial" pitchFamily="34" charset="0"/>
                <a:cs typeface="Arial" pitchFamily="34" charset="0"/>
              </a:rPr>
              <a:t>Beth-</a:t>
            </a:r>
            <a:r>
              <a:rPr lang="en-US" altLang="en-US" sz="1600" u="sng" dirty="0" err="1" smtClean="0">
                <a:solidFill>
                  <a:srgbClr val="002060"/>
                </a:solidFill>
                <a:latin typeface="Arial" pitchFamily="34" charset="0"/>
                <a:cs typeface="Arial" pitchFamily="34" charset="0"/>
              </a:rPr>
              <a:t>nimrah</a:t>
            </a:r>
            <a:r>
              <a:rPr lang="en-US" altLang="en-US" sz="1600" dirty="0" smtClean="0">
                <a:solidFill>
                  <a:prstClr val="black"/>
                </a:solidFill>
                <a:latin typeface="Arial" pitchFamily="34" charset="0"/>
                <a:cs typeface="Arial" pitchFamily="34" charset="0"/>
              </a:rPr>
              <a:t>, </a:t>
            </a:r>
            <a:r>
              <a:rPr lang="en-US" altLang="en-US" sz="1600" u="sng" dirty="0" smtClean="0">
                <a:solidFill>
                  <a:srgbClr val="002060"/>
                </a:solidFill>
                <a:latin typeface="Arial" pitchFamily="34" charset="0"/>
                <a:cs typeface="Arial" pitchFamily="34" charset="0"/>
              </a:rPr>
              <a:t>Succoth, </a:t>
            </a:r>
            <a:r>
              <a:rPr lang="en-US" altLang="en-US" sz="1600" dirty="0" smtClean="0">
                <a:solidFill>
                  <a:prstClr val="black"/>
                </a:solidFill>
                <a:latin typeface="Arial" pitchFamily="34" charset="0"/>
                <a:cs typeface="Arial" pitchFamily="34" charset="0"/>
              </a:rPr>
              <a:t>and </a:t>
            </a:r>
            <a:r>
              <a:rPr lang="en-US" altLang="en-US" sz="1600" u="sng" dirty="0" err="1" smtClean="0">
                <a:solidFill>
                  <a:srgbClr val="002060"/>
                </a:solidFill>
                <a:latin typeface="Arial" pitchFamily="34" charset="0"/>
                <a:cs typeface="Arial" pitchFamily="34" charset="0"/>
              </a:rPr>
              <a:t>Zaphon</a:t>
            </a:r>
            <a:r>
              <a:rPr lang="en-US" altLang="en-US" sz="1600" u="sng" dirty="0" smtClean="0">
                <a:solidFill>
                  <a:srgbClr val="002060"/>
                </a:solidFill>
                <a:latin typeface="Arial" pitchFamily="34" charset="0"/>
                <a:cs typeface="Arial" pitchFamily="34" charset="0"/>
              </a:rPr>
              <a:t>, </a:t>
            </a:r>
            <a:r>
              <a:rPr lang="en-US" altLang="en-US" sz="1600" dirty="0" smtClean="0">
                <a:solidFill>
                  <a:prstClr val="black"/>
                </a:solidFill>
                <a:latin typeface="Arial" pitchFamily="34" charset="0"/>
                <a:cs typeface="Arial" pitchFamily="34" charset="0"/>
              </a:rPr>
              <a:t>the rest of the kingdom of </a:t>
            </a:r>
            <a:r>
              <a:rPr lang="en-US" altLang="en-US" sz="1600" dirty="0" err="1" smtClean="0">
                <a:solidFill>
                  <a:prstClr val="black"/>
                </a:solidFill>
                <a:latin typeface="Arial" pitchFamily="34" charset="0"/>
                <a:cs typeface="Arial" pitchFamily="34" charset="0"/>
              </a:rPr>
              <a:t>Sihon</a:t>
            </a:r>
            <a:r>
              <a:rPr lang="en-US" altLang="en-US" sz="1600" dirty="0" smtClean="0">
                <a:solidFill>
                  <a:prstClr val="black"/>
                </a:solidFill>
                <a:latin typeface="Arial" pitchFamily="34" charset="0"/>
                <a:cs typeface="Arial" pitchFamily="34" charset="0"/>
              </a:rPr>
              <a:t> king of </a:t>
            </a:r>
            <a:r>
              <a:rPr lang="en-US" altLang="en-US" sz="1600" dirty="0" err="1" smtClean="0">
                <a:solidFill>
                  <a:prstClr val="black"/>
                </a:solidFill>
                <a:latin typeface="Arial" pitchFamily="34" charset="0"/>
                <a:cs typeface="Arial" pitchFamily="34" charset="0"/>
              </a:rPr>
              <a:t>Heshbon</a:t>
            </a:r>
            <a:r>
              <a:rPr lang="en-US" altLang="en-US" sz="1600" dirty="0" smtClean="0">
                <a:solidFill>
                  <a:prstClr val="black"/>
                </a:solidFill>
                <a:latin typeface="Arial" pitchFamily="34" charset="0"/>
                <a:cs typeface="Arial" pitchFamily="34" charset="0"/>
              </a:rPr>
              <a:t>, having the Jordan as a boundary, </a:t>
            </a:r>
            <a:r>
              <a:rPr lang="en-US" altLang="en-US" sz="1600" u="sng" dirty="0" smtClean="0">
                <a:solidFill>
                  <a:srgbClr val="002060"/>
                </a:solidFill>
                <a:latin typeface="Arial" pitchFamily="34" charset="0"/>
                <a:cs typeface="Arial" pitchFamily="34" charset="0"/>
              </a:rPr>
              <a:t>to the lower end of the Sea of </a:t>
            </a:r>
            <a:r>
              <a:rPr lang="en-US" altLang="en-US" sz="1600" u="sng" dirty="0" err="1" smtClean="0">
                <a:solidFill>
                  <a:srgbClr val="002060"/>
                </a:solidFill>
                <a:latin typeface="Arial" pitchFamily="34" charset="0"/>
                <a:cs typeface="Arial" pitchFamily="34" charset="0"/>
              </a:rPr>
              <a:t>Chinnereth</a:t>
            </a:r>
            <a:r>
              <a:rPr lang="en-US" altLang="en-US" sz="1600" dirty="0" smtClean="0">
                <a:solidFill>
                  <a:prstClr val="black"/>
                </a:solidFill>
                <a:latin typeface="Arial" pitchFamily="34" charset="0"/>
                <a:cs typeface="Arial" pitchFamily="34" charset="0"/>
              </a:rPr>
              <a:t>, eastward beyond the Jordan. </a:t>
            </a:r>
            <a:br>
              <a:rPr lang="en-US" altLang="en-US" sz="1600" dirty="0" smtClean="0">
                <a:solidFill>
                  <a:prstClr val="black"/>
                </a:solidFill>
                <a:latin typeface="Arial" pitchFamily="34" charset="0"/>
                <a:cs typeface="Arial" pitchFamily="34" charset="0"/>
              </a:rPr>
            </a:br>
            <a:r>
              <a:rPr lang="en-US" altLang="en-US" sz="1600" baseline="30000" dirty="0" smtClean="0">
                <a:solidFill>
                  <a:prstClr val="black"/>
                </a:solidFill>
                <a:latin typeface="Arial" pitchFamily="34" charset="0"/>
                <a:cs typeface="Arial" pitchFamily="34" charset="0"/>
              </a:rPr>
              <a:t>28</a:t>
            </a:r>
            <a:r>
              <a:rPr lang="en-US" altLang="en-US" sz="1600" dirty="0" smtClean="0">
                <a:solidFill>
                  <a:prstClr val="black"/>
                </a:solidFill>
                <a:latin typeface="Arial" pitchFamily="34" charset="0"/>
                <a:cs typeface="Arial" pitchFamily="34" charset="0"/>
              </a:rPr>
              <a:t>This is the inheritance of the people of Gad according to their clans, with their cities and villages. </a:t>
            </a:r>
            <a:br>
              <a:rPr lang="en-US" altLang="en-US" sz="1600" dirty="0" smtClean="0">
                <a:solidFill>
                  <a:prstClr val="black"/>
                </a:solidFill>
                <a:latin typeface="Arial" pitchFamily="34" charset="0"/>
                <a:cs typeface="Arial" pitchFamily="34" charset="0"/>
              </a:rPr>
            </a:br>
            <a:endParaRPr lang="en-US" altLang="en-US" sz="1600" dirty="0" smtClean="0">
              <a:solidFill>
                <a:prstClr val="black"/>
              </a:solidFill>
              <a:latin typeface="Arial" pitchFamily="34" charset="0"/>
              <a:cs typeface="Arial" pitchFamily="34" charset="0"/>
            </a:endParaRPr>
          </a:p>
        </p:txBody>
      </p:sp>
      <p:sp>
        <p:nvSpPr>
          <p:cNvPr id="6" name="Rectangle 5"/>
          <p:cNvSpPr/>
          <p:nvPr/>
        </p:nvSpPr>
        <p:spPr>
          <a:xfrm>
            <a:off x="2411413" y="4308743"/>
            <a:ext cx="946150" cy="342635"/>
          </a:xfrm>
          <a:prstGeom prst="rect">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1303349" y="3527034"/>
            <a:ext cx="1093787" cy="272521"/>
          </a:xfrm>
          <a:prstGeom prst="rect">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809625" y="3008313"/>
            <a:ext cx="1917700" cy="287073"/>
          </a:xfrm>
          <a:prstGeom prst="rect">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803275" y="2693458"/>
            <a:ext cx="1562100" cy="297657"/>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477873" y="3889375"/>
            <a:ext cx="1697037" cy="254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1308121" y="4124854"/>
            <a:ext cx="1089025" cy="4603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p:cNvSpPr/>
          <p:nvPr/>
        </p:nvSpPr>
        <p:spPr>
          <a:xfrm>
            <a:off x="1708150" y="2574396"/>
            <a:ext cx="1271588" cy="28310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Rectangle 18"/>
          <p:cNvSpPr/>
          <p:nvPr/>
        </p:nvSpPr>
        <p:spPr>
          <a:xfrm>
            <a:off x="1544915" y="2202657"/>
            <a:ext cx="1271587" cy="28310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Oval 21"/>
          <p:cNvSpPr/>
          <p:nvPr/>
        </p:nvSpPr>
        <p:spPr>
          <a:xfrm>
            <a:off x="1198563" y="190500"/>
            <a:ext cx="1212850" cy="3479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p:nvSpPr>
        <p:spPr>
          <a:xfrm>
            <a:off x="1066821" y="908845"/>
            <a:ext cx="1560513" cy="297656"/>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Freeform 27"/>
          <p:cNvSpPr/>
          <p:nvPr/>
        </p:nvSpPr>
        <p:spPr>
          <a:xfrm>
            <a:off x="2168525" y="3127375"/>
            <a:ext cx="590550" cy="1221053"/>
          </a:xfrm>
          <a:custGeom>
            <a:avLst/>
            <a:gdLst>
              <a:gd name="connsiteX0" fmla="*/ 591207 w 591207"/>
              <a:gd name="connsiteY0" fmla="*/ 1466193 h 1466193"/>
              <a:gd name="connsiteX1" fmla="*/ 23648 w 591207"/>
              <a:gd name="connsiteY1" fmla="*/ 709448 h 1466193"/>
              <a:gd name="connsiteX2" fmla="*/ 449317 w 591207"/>
              <a:gd name="connsiteY2" fmla="*/ 0 h 1466193"/>
            </a:gdLst>
            <a:ahLst/>
            <a:cxnLst>
              <a:cxn ang="0">
                <a:pos x="connsiteX0" y="connsiteY0"/>
              </a:cxn>
              <a:cxn ang="0">
                <a:pos x="connsiteX1" y="connsiteY1"/>
              </a:cxn>
              <a:cxn ang="0">
                <a:pos x="connsiteX2" y="connsiteY2"/>
              </a:cxn>
            </a:cxnLst>
            <a:rect l="l" t="t" r="r" b="b"/>
            <a:pathLst>
              <a:path w="591207" h="1466193">
                <a:moveTo>
                  <a:pt x="591207" y="1466193"/>
                </a:moveTo>
                <a:cubicBezTo>
                  <a:pt x="319251" y="1210003"/>
                  <a:pt x="47296" y="953813"/>
                  <a:pt x="23648" y="709448"/>
                </a:cubicBezTo>
                <a:cubicBezTo>
                  <a:pt x="0" y="465083"/>
                  <a:pt x="224658" y="232541"/>
                  <a:pt x="449317"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29" name="Freeform 28"/>
          <p:cNvSpPr/>
          <p:nvPr/>
        </p:nvSpPr>
        <p:spPr>
          <a:xfrm>
            <a:off x="1624013" y="1260742"/>
            <a:ext cx="93662" cy="1513417"/>
          </a:xfrm>
          <a:custGeom>
            <a:avLst/>
            <a:gdLst>
              <a:gd name="connsiteX0" fmla="*/ 126124 w 126124"/>
              <a:gd name="connsiteY0" fmla="*/ 2096814 h 2178268"/>
              <a:gd name="connsiteX1" fmla="*/ 94593 w 126124"/>
              <a:gd name="connsiteY1" fmla="*/ 2002220 h 2178268"/>
              <a:gd name="connsiteX2" fmla="*/ 15766 w 126124"/>
              <a:gd name="connsiteY2" fmla="*/ 1040524 h 2178268"/>
              <a:gd name="connsiteX3" fmla="*/ 0 w 126124"/>
              <a:gd name="connsiteY3" fmla="*/ 0 h 2178268"/>
            </a:gdLst>
            <a:ahLst/>
            <a:cxnLst>
              <a:cxn ang="0">
                <a:pos x="connsiteX0" y="connsiteY0"/>
              </a:cxn>
              <a:cxn ang="0">
                <a:pos x="connsiteX1" y="connsiteY1"/>
              </a:cxn>
              <a:cxn ang="0">
                <a:pos x="connsiteX2" y="connsiteY2"/>
              </a:cxn>
              <a:cxn ang="0">
                <a:pos x="connsiteX3" y="connsiteY3"/>
              </a:cxn>
            </a:cxnLst>
            <a:rect l="l" t="t" r="r" b="b"/>
            <a:pathLst>
              <a:path w="126124" h="2178268">
                <a:moveTo>
                  <a:pt x="126124" y="2096814"/>
                </a:moveTo>
                <a:cubicBezTo>
                  <a:pt x="119555" y="2137541"/>
                  <a:pt x="112986" y="2178268"/>
                  <a:pt x="94593" y="2002220"/>
                </a:cubicBezTo>
                <a:cubicBezTo>
                  <a:pt x="76200" y="1826172"/>
                  <a:pt x="31532" y="1374227"/>
                  <a:pt x="15766" y="1040524"/>
                </a:cubicBezTo>
                <a:cubicBezTo>
                  <a:pt x="1" y="706821"/>
                  <a:pt x="0" y="353410"/>
                  <a:pt x="0"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30" name="Freeform 29"/>
          <p:cNvSpPr/>
          <p:nvPr/>
        </p:nvSpPr>
        <p:spPr>
          <a:xfrm>
            <a:off x="1547813" y="2416969"/>
            <a:ext cx="285750" cy="1813718"/>
          </a:xfrm>
          <a:custGeom>
            <a:avLst/>
            <a:gdLst>
              <a:gd name="connsiteX0" fmla="*/ 76200 w 286407"/>
              <a:gd name="connsiteY0" fmla="*/ 2175642 h 2175642"/>
              <a:gd name="connsiteX1" fmla="*/ 28904 w 286407"/>
              <a:gd name="connsiteY1" fmla="*/ 1103586 h 2175642"/>
              <a:gd name="connsiteX2" fmla="*/ 249621 w 286407"/>
              <a:gd name="connsiteY2" fmla="*/ 346842 h 2175642"/>
              <a:gd name="connsiteX3" fmla="*/ 249621 w 286407"/>
              <a:gd name="connsiteY3" fmla="*/ 0 h 2175642"/>
            </a:gdLst>
            <a:ahLst/>
            <a:cxnLst>
              <a:cxn ang="0">
                <a:pos x="connsiteX0" y="connsiteY0"/>
              </a:cxn>
              <a:cxn ang="0">
                <a:pos x="connsiteX1" y="connsiteY1"/>
              </a:cxn>
              <a:cxn ang="0">
                <a:pos x="connsiteX2" y="connsiteY2"/>
              </a:cxn>
              <a:cxn ang="0">
                <a:pos x="connsiteX3" y="connsiteY3"/>
              </a:cxn>
            </a:cxnLst>
            <a:rect l="l" t="t" r="r" b="b"/>
            <a:pathLst>
              <a:path w="286407" h="2175642">
                <a:moveTo>
                  <a:pt x="76200" y="2175642"/>
                </a:moveTo>
                <a:cubicBezTo>
                  <a:pt x="38100" y="1792014"/>
                  <a:pt x="0" y="1408386"/>
                  <a:pt x="28904" y="1103586"/>
                </a:cubicBezTo>
                <a:cubicBezTo>
                  <a:pt x="57808" y="798786"/>
                  <a:pt x="212835" y="530773"/>
                  <a:pt x="249621" y="346842"/>
                </a:cubicBezTo>
                <a:cubicBezTo>
                  <a:pt x="286407" y="162911"/>
                  <a:pt x="268014" y="81455"/>
                  <a:pt x="249621"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Tree>
    <p:extLst>
      <p:ext uri="{BB962C8B-B14F-4D97-AF65-F5344CB8AC3E}">
        <p14:creationId xmlns:p14="http://schemas.microsoft.com/office/powerpoint/2010/main" val="20540410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ltLang="en-US" sz="2400" smtClean="0"/>
              <a:t>Mt Nebo looking northwest at Jordan Rift</a:t>
            </a:r>
            <a:endParaRPr lang="en-US" altLang="en-US" smtClean="0"/>
          </a:p>
        </p:txBody>
      </p:sp>
      <p:pic>
        <p:nvPicPr>
          <p:cNvPr id="23555" name="Picture 3" descr="Mt Nebo looking northwest at Jordan Rift, 87-14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775" y="0"/>
            <a:ext cx="9134475" cy="459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3556" name="Text Box 4"/>
          <p:cNvSpPr txBox="1">
            <a:spLocks noChangeArrowheads="1"/>
          </p:cNvSpPr>
          <p:nvPr/>
        </p:nvSpPr>
        <p:spPr bwMode="auto">
          <a:xfrm>
            <a:off x="685800" y="4847167"/>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Mt Nebo looking northwest at Jordan Rift</a:t>
            </a:r>
          </a:p>
        </p:txBody>
      </p:sp>
    </p:spTree>
    <p:extLst>
      <p:ext uri="{BB962C8B-B14F-4D97-AF65-F5344CB8AC3E}">
        <p14:creationId xmlns:p14="http://schemas.microsoft.com/office/powerpoint/2010/main" val="3309548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p:cNvSpPr>
            <a:spLocks noGrp="1" noChangeArrowheads="1"/>
          </p:cNvSpPr>
          <p:nvPr>
            <p:ph type="title"/>
          </p:nvPr>
        </p:nvSpPr>
        <p:spPr/>
        <p:txBody>
          <a:bodyPr/>
          <a:lstStyle/>
          <a:p>
            <a:r>
              <a:rPr lang="en-US" altLang="en-US" sz="2400" smtClean="0">
                <a:solidFill>
                  <a:schemeClr val="bg1"/>
                </a:solidFill>
              </a:rPr>
              <a:t>Mt Nebo view to northwest</a:t>
            </a:r>
            <a:endParaRPr lang="en-US" altLang="en-US" smtClean="0"/>
          </a:p>
        </p:txBody>
      </p:sp>
      <p:pic>
        <p:nvPicPr>
          <p:cNvPr id="24579" name="Picture 3" descr="Mt Nebo view to north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4580" name="Text Box 4"/>
          <p:cNvSpPr txBox="1">
            <a:spLocks noChangeArrowheads="1"/>
          </p:cNvSpPr>
          <p:nvPr/>
        </p:nvSpPr>
        <p:spPr bwMode="auto">
          <a:xfrm>
            <a:off x="685800" y="517525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white"/>
                </a:solidFill>
                <a:latin typeface="Arial" pitchFamily="34" charset="0"/>
                <a:cs typeface="Arial" pitchFamily="34" charset="0"/>
              </a:rPr>
              <a:t>Mt Nebo view to northwest</a:t>
            </a:r>
          </a:p>
        </p:txBody>
      </p:sp>
    </p:spTree>
    <p:extLst>
      <p:ext uri="{BB962C8B-B14F-4D97-AF65-F5344CB8AC3E}">
        <p14:creationId xmlns:p14="http://schemas.microsoft.com/office/powerpoint/2010/main" val="4242679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p:cNvSpPr>
            <a:spLocks noGrp="1" noChangeArrowheads="1"/>
          </p:cNvSpPr>
          <p:nvPr>
            <p:ph type="title"/>
          </p:nvPr>
        </p:nvSpPr>
        <p:spPr/>
        <p:txBody>
          <a:bodyPr/>
          <a:lstStyle/>
          <a:p>
            <a:r>
              <a:rPr lang="en-US" altLang="en-US" sz="2400" smtClean="0"/>
              <a:t>Tell Deir Alla excavations and view north</a:t>
            </a:r>
            <a:endParaRPr lang="en-US" altLang="en-US" smtClean="0"/>
          </a:p>
        </p:txBody>
      </p:sp>
      <p:pic>
        <p:nvPicPr>
          <p:cNvPr id="25603" name="Picture 3" descr="Tell Deir Alla excavations and view nor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0" y="5334000"/>
            <a:ext cx="9144000" cy="381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Tell Deir Alla, possible Succoth, excavations and view north</a:t>
            </a:r>
          </a:p>
        </p:txBody>
      </p:sp>
    </p:spTree>
    <p:extLst>
      <p:ext uri="{BB962C8B-B14F-4D97-AF65-F5344CB8AC3E}">
        <p14:creationId xmlns:p14="http://schemas.microsoft.com/office/powerpoint/2010/main" val="36062561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ltLang="en-US" sz="2400" smtClean="0"/>
              <a:t>Tell Deir Alla view to west</a:t>
            </a:r>
            <a:endParaRPr lang="en-US" altLang="en-US" smtClean="0"/>
          </a:p>
        </p:txBody>
      </p:sp>
      <p:pic>
        <p:nvPicPr>
          <p:cNvPr id="26627" name="Picture 3" descr="Tell Deir Alla view to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0" y="5334000"/>
            <a:ext cx="9144000" cy="381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smtClean="0">
                <a:solidFill>
                  <a:prstClr val="black"/>
                </a:solidFill>
                <a:latin typeface="Arial" pitchFamily="34" charset="0"/>
                <a:cs typeface="Arial" pitchFamily="34" charset="0"/>
              </a:rPr>
              <a:t>Tell Deir Alla, possible Succoth, view to west</a:t>
            </a:r>
          </a:p>
        </p:txBody>
      </p:sp>
    </p:spTree>
    <p:extLst>
      <p:ext uri="{BB962C8B-B14F-4D97-AF65-F5344CB8AC3E}">
        <p14:creationId xmlns:p14="http://schemas.microsoft.com/office/powerpoint/2010/main" val="14939183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7E163AB-03BC-4B6C-9497-E8BE88B4B7C2}" type="slidenum">
              <a:rPr lang="en-US" smtClean="0">
                <a:solidFill>
                  <a:prstClr val="black">
                    <a:tint val="75000"/>
                  </a:prstClr>
                </a:solidFill>
              </a:rPr>
              <a:pPr>
                <a:defRPr/>
              </a:pPr>
              <a:t>99</a:t>
            </a:fld>
            <a:endParaRPr lang="en-US" dirty="0">
              <a:solidFill>
                <a:prstClr val="black">
                  <a:tint val="75000"/>
                </a:prstClr>
              </a:solidFill>
            </a:endParaRPr>
          </a:p>
        </p:txBody>
      </p:sp>
      <p:pic>
        <p:nvPicPr>
          <p:cNvPr id="27651" name="Picture 2" descr="Transjordan Trib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3227"/>
            <a:ext cx="7920038" cy="1164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3"/>
          <p:cNvSpPr txBox="1">
            <a:spLocks noChangeArrowheads="1"/>
          </p:cNvSpPr>
          <p:nvPr/>
        </p:nvSpPr>
        <p:spPr bwMode="auto">
          <a:xfrm>
            <a:off x="5581650" y="1050398"/>
            <a:ext cx="3278188" cy="47705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aseline="30000" smtClean="0">
                <a:solidFill>
                  <a:prstClr val="black"/>
                </a:solidFill>
                <a:latin typeface="Arial" pitchFamily="34" charset="0"/>
                <a:cs typeface="Arial" pitchFamily="34" charset="0"/>
              </a:rPr>
              <a:t>29</a:t>
            </a:r>
            <a:r>
              <a:rPr lang="en-US" altLang="en-US" sz="1600" smtClean="0">
                <a:solidFill>
                  <a:prstClr val="black"/>
                </a:solidFill>
                <a:latin typeface="Arial" pitchFamily="34" charset="0"/>
                <a:cs typeface="Arial" pitchFamily="34" charset="0"/>
              </a:rPr>
              <a:t>And Moses gave an inheritance to the half-tribe of Manasseh. It was allotted to the half-tribe of the people of Manasseh according to their clans. </a:t>
            </a:r>
            <a:br>
              <a:rPr lang="en-US" altLang="en-US" sz="1600" smtClean="0">
                <a:solidFill>
                  <a:prstClr val="black"/>
                </a:solidFill>
                <a:latin typeface="Arial" pitchFamily="34" charset="0"/>
                <a:cs typeface="Arial" pitchFamily="34" charset="0"/>
              </a:rPr>
            </a:br>
            <a:r>
              <a:rPr lang="en-US" altLang="en-US" sz="1600" baseline="30000" smtClean="0">
                <a:solidFill>
                  <a:prstClr val="black"/>
                </a:solidFill>
                <a:latin typeface="Arial" pitchFamily="34" charset="0"/>
                <a:cs typeface="Arial" pitchFamily="34" charset="0"/>
              </a:rPr>
              <a:t>30</a:t>
            </a:r>
            <a:r>
              <a:rPr lang="en-US" altLang="en-US" sz="1600" smtClean="0">
                <a:solidFill>
                  <a:prstClr val="black"/>
                </a:solidFill>
                <a:latin typeface="Arial" pitchFamily="34" charset="0"/>
                <a:cs typeface="Arial" pitchFamily="34" charset="0"/>
              </a:rPr>
              <a:t>Their region extended from Mahanaim, through all Bashan, the whole kingdom of Og king of Bashan, and all the </a:t>
            </a:r>
            <a:r>
              <a:rPr lang="en-US" altLang="en-US" sz="1600" u="sng" smtClean="0">
                <a:solidFill>
                  <a:srgbClr val="002060"/>
                </a:solidFill>
                <a:latin typeface="Arial" pitchFamily="34" charset="0"/>
                <a:cs typeface="Arial" pitchFamily="34" charset="0"/>
              </a:rPr>
              <a:t>towns of Jair, which are in Bashan</a:t>
            </a:r>
            <a:r>
              <a:rPr lang="en-US" altLang="en-US" sz="1600" smtClean="0">
                <a:solidFill>
                  <a:prstClr val="black"/>
                </a:solidFill>
                <a:latin typeface="Arial" pitchFamily="34" charset="0"/>
                <a:cs typeface="Arial" pitchFamily="34" charset="0"/>
              </a:rPr>
              <a:t>, sixty cities, </a:t>
            </a:r>
            <a:br>
              <a:rPr lang="en-US" altLang="en-US" sz="1600" smtClean="0">
                <a:solidFill>
                  <a:prstClr val="black"/>
                </a:solidFill>
                <a:latin typeface="Arial" pitchFamily="34" charset="0"/>
                <a:cs typeface="Arial" pitchFamily="34" charset="0"/>
              </a:rPr>
            </a:br>
            <a:r>
              <a:rPr lang="en-US" altLang="en-US" sz="1600" baseline="30000" smtClean="0">
                <a:solidFill>
                  <a:prstClr val="black"/>
                </a:solidFill>
                <a:latin typeface="Arial" pitchFamily="34" charset="0"/>
                <a:cs typeface="Arial" pitchFamily="34" charset="0"/>
              </a:rPr>
              <a:t>31</a:t>
            </a:r>
            <a:r>
              <a:rPr lang="en-US" altLang="en-US" sz="1600" smtClean="0">
                <a:solidFill>
                  <a:prstClr val="black"/>
                </a:solidFill>
                <a:latin typeface="Arial" pitchFamily="34" charset="0"/>
                <a:cs typeface="Arial" pitchFamily="34" charset="0"/>
              </a:rPr>
              <a:t>and half Gilead, and </a:t>
            </a:r>
            <a:r>
              <a:rPr lang="en-US" altLang="en-US" sz="1600" u="sng" smtClean="0">
                <a:solidFill>
                  <a:srgbClr val="002060"/>
                </a:solidFill>
                <a:latin typeface="Arial" pitchFamily="34" charset="0"/>
                <a:cs typeface="Arial" pitchFamily="34" charset="0"/>
              </a:rPr>
              <a:t>Ashtaroth,</a:t>
            </a:r>
            <a:r>
              <a:rPr lang="en-US" altLang="en-US" sz="1600" smtClean="0">
                <a:solidFill>
                  <a:prstClr val="black"/>
                </a:solidFill>
                <a:latin typeface="Arial" pitchFamily="34" charset="0"/>
                <a:cs typeface="Arial" pitchFamily="34" charset="0"/>
              </a:rPr>
              <a:t> and </a:t>
            </a:r>
            <a:r>
              <a:rPr lang="en-US" altLang="en-US" sz="1600" u="sng" smtClean="0">
                <a:solidFill>
                  <a:srgbClr val="002060"/>
                </a:solidFill>
                <a:latin typeface="Arial" pitchFamily="34" charset="0"/>
                <a:cs typeface="Arial" pitchFamily="34" charset="0"/>
              </a:rPr>
              <a:t>Edrei, </a:t>
            </a:r>
            <a:r>
              <a:rPr lang="en-US" altLang="en-US" sz="1600" smtClean="0">
                <a:solidFill>
                  <a:prstClr val="black"/>
                </a:solidFill>
                <a:latin typeface="Arial" pitchFamily="34" charset="0"/>
                <a:cs typeface="Arial" pitchFamily="34" charset="0"/>
              </a:rPr>
              <a:t>the cities of the kingdom of Og in Bashan. These were allotted to the people of Machir the son of Manasseh for the half of the people of Machir according to their clans. </a:t>
            </a:r>
            <a:br>
              <a:rPr lang="en-US" altLang="en-US" sz="1600" smtClean="0">
                <a:solidFill>
                  <a:prstClr val="black"/>
                </a:solidFill>
                <a:latin typeface="Arial" pitchFamily="34" charset="0"/>
                <a:cs typeface="Arial" pitchFamily="34" charset="0"/>
              </a:rPr>
            </a:br>
            <a:r>
              <a:rPr lang="en-US" altLang="en-US" sz="1600" smtClean="0">
                <a:solidFill>
                  <a:prstClr val="black"/>
                </a:solidFill>
                <a:latin typeface="Arial" pitchFamily="34" charset="0"/>
                <a:cs typeface="Arial" pitchFamily="34" charset="0"/>
              </a:rPr>
              <a:t> </a:t>
            </a:r>
            <a:br>
              <a:rPr lang="en-US" altLang="en-US" sz="1600" smtClean="0">
                <a:solidFill>
                  <a:prstClr val="black"/>
                </a:solidFill>
                <a:latin typeface="Arial" pitchFamily="34" charset="0"/>
                <a:cs typeface="Arial" pitchFamily="34" charset="0"/>
              </a:rPr>
            </a:br>
            <a:endParaRPr lang="en-US" altLang="en-US" sz="1600" smtClean="0">
              <a:solidFill>
                <a:prstClr val="black"/>
              </a:solidFill>
              <a:latin typeface="Arial" pitchFamily="34" charset="0"/>
              <a:cs typeface="Arial" pitchFamily="34" charset="0"/>
            </a:endParaRPr>
          </a:p>
        </p:txBody>
      </p:sp>
      <p:sp>
        <p:nvSpPr>
          <p:cNvPr id="12" name="Rectangle 11"/>
          <p:cNvSpPr/>
          <p:nvPr/>
        </p:nvSpPr>
        <p:spPr>
          <a:xfrm>
            <a:off x="3626127" y="3324490"/>
            <a:ext cx="1198563" cy="291042"/>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p:cNvSpPr/>
          <p:nvPr/>
        </p:nvSpPr>
        <p:spPr>
          <a:xfrm>
            <a:off x="2816225" y="2559845"/>
            <a:ext cx="1562100" cy="297656"/>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Oval 17"/>
          <p:cNvSpPr/>
          <p:nvPr/>
        </p:nvSpPr>
        <p:spPr>
          <a:xfrm>
            <a:off x="2001875" y="2857500"/>
            <a:ext cx="1908175" cy="9260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869012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5 Jordan\df\Jerash\sr\Wadi Rum, df 110901.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Jordan River entering Dead Sea aerial from west.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Jordan River entering Dead Sea aerial from west.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Wilderness, Dead Sea, Nahal Darga aerial from s.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En Gedi area aerial from south.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En Gedi with wilderness aerial from east.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Dead Sea Lisan aerial from west4.jpg"/>
</p:tagLst>
</file>

<file path=ppt/tags/tag16.xml><?xml version="1.0" encoding="utf-8"?>
<p:tagLst xmlns:a="http://schemas.openxmlformats.org/drawingml/2006/main" xmlns:r="http://schemas.openxmlformats.org/officeDocument/2006/relationships" xmlns:p="http://schemas.openxmlformats.org/presentationml/2006/main">
  <p:tag name="FILENAME" val="E:\0Adds 2002\04 Judah\010703 Beersheba flight\Jericho area\sr\Jordan River aerial from west.jpg"/>
  <p:tag name="PHOTO" val="TRUE"/>
</p:tagLst>
</file>

<file path=ppt/tags/tag17.xml><?xml version="1.0" encoding="utf-8"?>
<p:tagLst xmlns:a="http://schemas.openxmlformats.org/drawingml/2006/main" xmlns:r="http://schemas.openxmlformats.org/officeDocument/2006/relationships" xmlns:p="http://schemas.openxmlformats.org/presentationml/2006/main">
  <p:tag name="FILENAME" val="E:\0Adds 2002\04 Judah\010703 Beersheba flight\Jericho area\sr\Jericho aerial from west.jpg"/>
  <p:tag name="PHOTO" val="TRUE"/>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0Images\0Adds 2002\04 Judah and the Dead Sea\Judean Wilderness\sr\Wadi Qilt near Ein Parat.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icho area\sr\Jericho, Ascent of Adumim, Wadi Qilt aerial fr 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Dead Sea Lisan aerial from west4.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Jerusalem aerial from east.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southern area aerial from e, tb q010703.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Rephaim Valley aerial from north.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Yad HaShmonah\sr\Kiriath Jearim from north aerial.JPG"/>
</p:tagLst>
</file>

<file path=ppt/tags/tag2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Shephelah\sr\Sorek Valley and Zorah aerial from south.jpg"/>
</p:tagLst>
</file>

<file path=ppt/tags/tag25.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Beth Shemesh aerial from south, 134-15.jpg"/>
</p:tagLst>
</file>

<file path=ppt/tags/tag26.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Shephelah\sr\Beth Shemesh and Sorek Valley aerial from se.jpg"/>
</p:tagLst>
</file>

<file path=ppt/tags/tag27.xml><?xml version="1.0" encoding="utf-8"?>
<p:tagLst xmlns:a="http://schemas.openxmlformats.org/drawingml/2006/main" xmlns:r="http://schemas.openxmlformats.org/officeDocument/2006/relationships" xmlns:p="http://schemas.openxmlformats.org/presentationml/2006/main">
  <p:tag name="PHOTO" val="TRUE"/>
  <p:tag name="FILENAME" val="D:\0Images\0Adds 2002\04 Judah and the Dead Sea\Shephelah-Aijalon Valley\sr\Timnah from south.jpg"/>
</p:tagLst>
</file>

<file path=ppt/tags/tag28.xml><?xml version="1.0" encoding="utf-8"?>
<p:tagLst xmlns:a="http://schemas.openxmlformats.org/drawingml/2006/main" xmlns:r="http://schemas.openxmlformats.org/officeDocument/2006/relationships" xmlns:p="http://schemas.openxmlformats.org/presentationml/2006/main">
  <p:tag name="PHOTO" val="TRUE"/>
  <p:tag name="FILENAME" val="D:\0Images\0Adds 2002\04 Judah and the Dead Sea\Shephelah\sr\Sorek Valley panorama.jpg"/>
</p:tagLst>
</file>

<file path=ppt/tags/tag29.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500 Philistia\Sr\Tell Miqne, Ekron, tb n0315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Negev Highlands\sr\Nahal Zin from northwest.jpg"/>
</p:tagLst>
</file>

<file path=ppt/tags/tag30.xml><?xml version="1.0" encoding="utf-8"?>
<p:tagLst xmlns:a="http://schemas.openxmlformats.org/drawingml/2006/main" xmlns:r="http://schemas.openxmlformats.org/officeDocument/2006/relationships" xmlns:p="http://schemas.openxmlformats.org/presentationml/2006/main">
  <p:tag name="FILENAME" val="D:\0Adds\1 Galilee adds\052600 Hike adds\sr\Taananim River and Sharon Plain from above, tb n052500 sr.jpg"/>
  <p:tag name="PHOTO" val="TRUE"/>
</p:tagLst>
</file>

<file path=ppt/tags/tag31.xml><?xml version="1.0" encoding="utf-8"?>
<p:tagLst xmlns:a="http://schemas.openxmlformats.org/drawingml/2006/main" xmlns:r="http://schemas.openxmlformats.org/officeDocument/2006/relationships" xmlns:p="http://schemas.openxmlformats.org/presentationml/2006/main">
  <p:tag name="PHOTO" val="TRUE"/>
  <p:tag name="FILENAME" val="D:\0Adds\1 Galilee adds\052600 Hike adds\sr\Caesarea and Sharon plain from southern end of Mt Carmel, tb n052500 sr.jpg"/>
</p:tagLst>
</file>

<file path=ppt/tags/tag32.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Ashkelon aerial from southeast, 131-08.jpg"/>
</p:tagLst>
</file>

<file path=ppt/tags/tag33.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Arnon River view to southeast2.jpg"/>
</p:tagLst>
</file>

<file path=ppt/tags/tag34.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Arnon River view to south.jpg"/>
</p:tagLst>
</file>

<file path=ppt/tags/tag35.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Arnon River view to north with Aroer.jpg"/>
</p:tagLst>
</file>

<file path=ppt/tags/tag36.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Dhiban Nabatean temple ruins.jpg"/>
</p:tagLst>
</file>

<file path=ppt/tags/tag37.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Kerak view of Dead Sea, 91-01tb.jpg"/>
</p:tagLst>
</file>

<file path=ppt/tags/tag38.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Mt Nebo valley to north.jpg"/>
</p:tagLst>
</file>

<file path=ppt/tags/tag39.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Mt Nebo view to Dead Sea.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Negev Highlands\sr\Nahal Zin mountains.jpg"/>
</p:tagLst>
</file>

<file path=ppt/tags/tag40.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edeba Plateau\Mt Nebo looking northwest at Jordan Rift, 87-14tb.jpg"/>
</p:tagLst>
</file>

<file path=ppt/tags/tag41.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Mt Nebo view to northwest.jpg"/>
</p:tagLst>
</file>

<file path=ppt/tags/tag42.xml><?xml version="1.0" encoding="utf-8"?>
<p:tagLst xmlns:a="http://schemas.openxmlformats.org/drawingml/2006/main" xmlns:r="http://schemas.openxmlformats.org/officeDocument/2006/relationships" xmlns:p="http://schemas.openxmlformats.org/presentationml/2006/main">
  <p:tag name="PHOTO" val="TRUE"/>
  <p:tag name="FILENAME" val="D:\0Images\00Jordan adds\Jordan Valley\sr\Tell Deir Alla excavations and view north.jpg"/>
</p:tagLst>
</file>

<file path=ppt/tags/tag43.xml><?xml version="1.0" encoding="utf-8"?>
<p:tagLst xmlns:a="http://schemas.openxmlformats.org/drawingml/2006/main" xmlns:r="http://schemas.openxmlformats.org/officeDocument/2006/relationships" xmlns:p="http://schemas.openxmlformats.org/presentationml/2006/main">
  <p:tag name="PHOTO" val="TRUE"/>
  <p:tag name="FILENAME" val="D:\0Images\00Jordan adds\Jordan Valley\sr\Tell Deir Alla view to west.jpg"/>
</p:tagLst>
</file>

<file path=ppt/tags/tag44.xml><?xml version="1.0" encoding="utf-8"?>
<p:tagLst xmlns:a="http://schemas.openxmlformats.org/drawingml/2006/main" xmlns:r="http://schemas.openxmlformats.org/officeDocument/2006/relationships" xmlns:p="http://schemas.openxmlformats.org/presentationml/2006/main">
  <p:tag name="PHOTO" val="TRUE"/>
  <p:tag name="FILENAME" val="D:\0Images\00Jordan adds\Jabbok, Penuel and Mahanaim\sr\Jabbok River eastern end, tb060603216.jpg"/>
</p:tagLst>
</file>

<file path=ppt/tags/tag45.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Jabbok River to east.jpg"/>
</p:tagLst>
</file>

<file path=ppt/tags/tag46.xml><?xml version="1.0" encoding="utf-8"?>
<p:tagLst xmlns:a="http://schemas.openxmlformats.org/drawingml/2006/main" xmlns:r="http://schemas.openxmlformats.org/officeDocument/2006/relationships" xmlns:p="http://schemas.openxmlformats.org/presentationml/2006/main">
  <p:tag name="PHOTO" val="TRUE"/>
  <p:tag name="FILENAME" val="E:\Sr Slides\Jabbok River looking east with Mahanaim on right, 86-19tb.jpg"/>
</p:tagLst>
</file>

<file path=ppt/tags/tag47.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Wadi Jabbok from Penuel to east.jpg"/>
</p:tagLst>
</file>

<file path=ppt/tags/tag48.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Mahanaim from southwest.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C:\0Images\SR Slides\Negev\Maale Aqrabbim looking down switchbacks, 95-33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Negev Highlands\sr\Nahal Zin mountains.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El-Arish wadi looking south, 100-16tb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El-Arish wadi looking north, 100-15tb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Dead Sea northern end aerial from west.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8589</TotalTime>
  <Words>5755</Words>
  <Application>Microsoft Office PowerPoint</Application>
  <PresentationFormat>On-screen Show (16:10)</PresentationFormat>
  <Paragraphs>720</Paragraphs>
  <Slides>104</Slides>
  <Notes>54</Notes>
  <HiddenSlides>0</HiddenSlides>
  <MMClips>0</MMClips>
  <ScaleCrop>false</ScaleCrop>
  <HeadingPairs>
    <vt:vector size="4" baseType="variant">
      <vt:variant>
        <vt:lpstr>Theme</vt:lpstr>
      </vt:variant>
      <vt:variant>
        <vt:i4>23</vt:i4>
      </vt:variant>
      <vt:variant>
        <vt:lpstr>Slide Titles</vt:lpstr>
      </vt:variant>
      <vt:variant>
        <vt:i4>104</vt:i4>
      </vt:variant>
    </vt:vector>
  </HeadingPairs>
  <TitlesOfParts>
    <vt:vector size="127" baseType="lpstr">
      <vt:lpstr>Office Theme</vt:lpstr>
      <vt:lpstr>1_Office Theme</vt:lpstr>
      <vt:lpstr>White</vt:lpstr>
      <vt:lpstr>2_Office Theme</vt:lpstr>
      <vt:lpstr>3_Office Theme</vt:lpstr>
      <vt:lpstr>4_Office Theme</vt:lpstr>
      <vt:lpstr>5_Office Theme</vt:lpstr>
      <vt:lpstr>6_Office Theme</vt:lpstr>
      <vt:lpstr>1_White</vt:lpstr>
      <vt:lpstr>7_Office Theme</vt:lpstr>
      <vt:lpstr>8_Office Theme</vt:lpstr>
      <vt:lpstr>9_Office Theme</vt:lpstr>
      <vt:lpstr>10_Office Theme</vt:lpstr>
      <vt:lpstr>11_Office Theme</vt:lpstr>
      <vt:lpstr>12_Office Theme</vt:lpstr>
      <vt:lpstr>2_White</vt:lpstr>
      <vt:lpstr>3_White</vt:lpstr>
      <vt:lpstr>5_White</vt:lpstr>
      <vt:lpstr>13_Office Theme</vt:lpstr>
      <vt:lpstr>14_Office Theme</vt:lpstr>
      <vt:lpstr>15_Office Theme</vt:lpstr>
      <vt:lpstr>16_Office Theme</vt:lpstr>
      <vt:lpstr>4_White</vt:lpstr>
      <vt:lpstr>PowerPoint Presentation</vt:lpstr>
      <vt:lpstr>PowerPoint Presentation</vt:lpstr>
      <vt:lpstr>PowerPoint Presentation</vt:lpstr>
      <vt:lpstr>PowerPoint Presentation</vt:lpstr>
      <vt:lpstr>Character of Joshua</vt:lpstr>
      <vt:lpstr>Character of Joshua</vt:lpstr>
      <vt:lpstr>Character of Joshua</vt:lpstr>
      <vt:lpstr>Joshua Timeline</vt:lpstr>
      <vt:lpstr>Judges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Judah - 1</vt:lpstr>
      <vt:lpstr>Judah - 2</vt:lpstr>
      <vt:lpstr>PowerPoint Presentation</vt:lpstr>
      <vt:lpstr>Southern Border – Judah Joshua 15:1-4</vt:lpstr>
      <vt:lpstr>Wadi Rum</vt:lpstr>
      <vt:lpstr>Dead Sea Lisan aerial from west</vt:lpstr>
      <vt:lpstr>PowerPoint Presentation</vt:lpstr>
      <vt:lpstr>Nahal Zin from northwest</vt:lpstr>
      <vt:lpstr>Nahal Zin mountains</vt:lpstr>
      <vt:lpstr>Ascent of Akrabbim</vt:lpstr>
      <vt:lpstr>Ascent of Akrabbim Site 1/Wilderness of Zin</vt:lpstr>
      <vt:lpstr>Ascent of Akrabbim Site 1/Wilderness of Zin</vt:lpstr>
      <vt:lpstr>Ascent of Akrabbim Site 3 /South</vt:lpstr>
      <vt:lpstr>PowerPoint Presentation</vt:lpstr>
      <vt:lpstr>PowerPoint Presentation</vt:lpstr>
      <vt:lpstr>PowerPoint Presentation</vt:lpstr>
      <vt:lpstr>Maale Aqrabbim looking down switchbacks</vt:lpstr>
      <vt:lpstr>PowerPoint Presentation</vt:lpstr>
      <vt:lpstr>PowerPoint Presentation</vt:lpstr>
      <vt:lpstr>PowerPoint Presentation</vt:lpstr>
      <vt:lpstr>PowerPoint Presentation</vt:lpstr>
      <vt:lpstr>PowerPoint Presentation</vt:lpstr>
      <vt:lpstr>Southern Border – Judah Joshua 15:1-4</vt:lpstr>
      <vt:lpstr>Kadesh-barnea</vt:lpstr>
      <vt:lpstr>PowerPoint Presentation</vt:lpstr>
      <vt:lpstr>Kadesh-barnea</vt:lpstr>
      <vt:lpstr>Southern Border – Judah Joshua 15:1-4</vt:lpstr>
      <vt:lpstr>Wadi el-Arish looking south</vt:lpstr>
      <vt:lpstr>Wadi el-Arish looking north</vt:lpstr>
      <vt:lpstr>Eastern Border – Judah  Joshua 15:5</vt:lpstr>
      <vt:lpstr>Dead Sea northern end aerial from west</vt:lpstr>
      <vt:lpstr>PowerPoint Presentation</vt:lpstr>
      <vt:lpstr>Jordan River entering Dead Sea aerial from west</vt:lpstr>
      <vt:lpstr>PowerPoint Presentation</vt:lpstr>
      <vt:lpstr>PowerPoint Presentation</vt:lpstr>
      <vt:lpstr>PowerPoint Presentation</vt:lpstr>
      <vt:lpstr>PowerPoint Presentation</vt:lpstr>
      <vt:lpstr>Northern Border – Judah Part A Joshua 15:5-11</vt:lpstr>
      <vt:lpstr>Jordan River aerial from west</vt:lpstr>
      <vt:lpstr>Jericho aerial from west</vt:lpstr>
      <vt:lpstr>PowerPoint Presentation</vt:lpstr>
      <vt:lpstr>Jericho, Ascent of Adumim, Wadi Qilt aerial from east</vt:lpstr>
      <vt:lpstr>Northern Border – Judah Part A Joshua 15:5-11</vt:lpstr>
      <vt:lpstr>PowerPoint Presentation</vt:lpstr>
      <vt:lpstr>PowerPoint Presentation</vt:lpstr>
      <vt:lpstr>Northern Border – Judah  Part B Joshua 15:5-11</vt:lpstr>
      <vt:lpstr>PowerPoint Presentation</vt:lpstr>
      <vt:lpstr>PowerPoint Presentation</vt:lpstr>
      <vt:lpstr>Jerusalem aerial from east</vt:lpstr>
      <vt:lpstr>Jerusalem southern area aerial from east</vt:lpstr>
      <vt:lpstr>PowerPoint Presentation</vt:lpstr>
      <vt:lpstr>Kiriath Jearim from north aerial</vt:lpstr>
      <vt:lpstr>Northern Border – Judah  Part C Joshua 15:5-11</vt:lpstr>
      <vt:lpstr>PowerPoint Presentation</vt:lpstr>
      <vt:lpstr>PowerPoint Presentation</vt:lpstr>
      <vt:lpstr>PowerPoint Presentation</vt:lpstr>
      <vt:lpstr>PowerPoint Presentation</vt:lpstr>
      <vt:lpstr>PowerPoint Presentation</vt:lpstr>
      <vt:lpstr>Timnah from south</vt:lpstr>
      <vt:lpstr>Sorek Valley from north panorama</vt:lpstr>
      <vt:lpstr>Tell Miqne, Ekron</vt:lpstr>
      <vt:lpstr>Northern Border – Judah  Part C Joshua 15:5-11</vt:lpstr>
      <vt:lpstr>Taananim River and Sharon Plain from above</vt:lpstr>
      <vt:lpstr>Caesarea and Sharon plain from southern end of Mt Carmel</vt:lpstr>
      <vt:lpstr>Western Border – Judah  Joshua 15:12</vt:lpstr>
      <vt:lpstr>Ashkelon aerial from southeast</vt:lpstr>
      <vt:lpstr>Eastern Tribes</vt:lpstr>
      <vt:lpstr>PowerPoint Presentation</vt:lpstr>
      <vt:lpstr>Arnon River view to southeast</vt:lpstr>
      <vt:lpstr>Arnon River view to south</vt:lpstr>
      <vt:lpstr>Arnon River view to north with Aroer</vt:lpstr>
      <vt:lpstr>Dhiban Nabatean temple ruins</vt:lpstr>
      <vt:lpstr>Kerak view of Dead Sea</vt:lpstr>
      <vt:lpstr>Mt Nebo valley to north</vt:lpstr>
      <vt:lpstr>Mt Nebo view to Dead Sea</vt:lpstr>
      <vt:lpstr>PowerPoint Presentation</vt:lpstr>
      <vt:lpstr>Mt Nebo looking northwest at Jordan Rift</vt:lpstr>
      <vt:lpstr>Mt Nebo view to northwest</vt:lpstr>
      <vt:lpstr>Tell Deir Alla excavations and view north</vt:lpstr>
      <vt:lpstr>Tell Deir Alla view to west</vt:lpstr>
      <vt:lpstr>PowerPoint Presentation</vt:lpstr>
      <vt:lpstr>Jabbok River eastern end</vt:lpstr>
      <vt:lpstr>Jabbok River view east</vt:lpstr>
      <vt:lpstr>Jabbok River looking east with Mahanaim on right</vt:lpstr>
      <vt:lpstr>Wadi Jabbok from Penuel to east</vt:lpstr>
      <vt:lpstr>Mahanaim from northwest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125</cp:revision>
  <dcterms:created xsi:type="dcterms:W3CDTF">2010-03-31T22:52:17Z</dcterms:created>
  <dcterms:modified xsi:type="dcterms:W3CDTF">2015-02-08T13:20:40Z</dcterms:modified>
</cp:coreProperties>
</file>