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tags/tag7.xml" ContentType="application/vnd.openxmlformats-officedocument.presentationml.tags+xml"/>
  <Override PartName="/ppt/notesSlides/notesSlide24.xml" ContentType="application/vnd.openxmlformats-officedocument.presentationml.notesSlide+xml"/>
  <Override PartName="/ppt/tags/tag8.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9.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0.xml" ContentType="application/vnd.openxmlformats-officedocument.presentationml.tags+xml"/>
  <Override PartName="/ppt/notesSlides/notesSlide33.xml" ContentType="application/vnd.openxmlformats-officedocument.presentationml.notesSlide+xml"/>
  <Override PartName="/ppt/tags/tag11.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38" r:id="rId2"/>
    <p:sldMasterId id="2147483950" r:id="rId3"/>
    <p:sldMasterId id="2147483962" r:id="rId4"/>
    <p:sldMasterId id="2147483974" r:id="rId5"/>
    <p:sldMasterId id="2147483986" r:id="rId6"/>
    <p:sldMasterId id="2147483998" r:id="rId7"/>
    <p:sldMasterId id="2147484010" r:id="rId8"/>
    <p:sldMasterId id="2147484022" r:id="rId9"/>
    <p:sldMasterId id="2147484034" r:id="rId10"/>
    <p:sldMasterId id="2147484046" r:id="rId11"/>
    <p:sldMasterId id="2147484058" r:id="rId12"/>
    <p:sldMasterId id="2147484070" r:id="rId13"/>
    <p:sldMasterId id="2147484082" r:id="rId14"/>
    <p:sldMasterId id="2147484094" r:id="rId15"/>
    <p:sldMasterId id="2147484106" r:id="rId16"/>
    <p:sldMasterId id="2147484118" r:id="rId17"/>
    <p:sldMasterId id="2147484130" r:id="rId18"/>
    <p:sldMasterId id="2147484142" r:id="rId19"/>
  </p:sldMasterIdLst>
  <p:notesMasterIdLst>
    <p:notesMasterId r:id="rId98"/>
  </p:notesMasterIdLst>
  <p:handoutMasterIdLst>
    <p:handoutMasterId r:id="rId99"/>
  </p:handoutMasterIdLst>
  <p:sldIdLst>
    <p:sldId id="271" r:id="rId20"/>
    <p:sldId id="445" r:id="rId21"/>
    <p:sldId id="446" r:id="rId22"/>
    <p:sldId id="448" r:id="rId23"/>
    <p:sldId id="449" r:id="rId24"/>
    <p:sldId id="458" r:id="rId25"/>
    <p:sldId id="456" r:id="rId26"/>
    <p:sldId id="457" r:id="rId27"/>
    <p:sldId id="455" r:id="rId28"/>
    <p:sldId id="460" r:id="rId29"/>
    <p:sldId id="461" r:id="rId30"/>
    <p:sldId id="453" r:id="rId31"/>
    <p:sldId id="447" r:id="rId32"/>
    <p:sldId id="454" r:id="rId33"/>
    <p:sldId id="459" r:id="rId34"/>
    <p:sldId id="469" r:id="rId35"/>
    <p:sldId id="462" r:id="rId36"/>
    <p:sldId id="463" r:id="rId37"/>
    <p:sldId id="464" r:id="rId38"/>
    <p:sldId id="465" r:id="rId39"/>
    <p:sldId id="466" r:id="rId40"/>
    <p:sldId id="467" r:id="rId41"/>
    <p:sldId id="468" r:id="rId42"/>
    <p:sldId id="396" r:id="rId43"/>
    <p:sldId id="471" r:id="rId44"/>
    <p:sldId id="452" r:id="rId45"/>
    <p:sldId id="450" r:id="rId46"/>
    <p:sldId id="427" r:id="rId47"/>
    <p:sldId id="391" r:id="rId48"/>
    <p:sldId id="472" r:id="rId49"/>
    <p:sldId id="413" r:id="rId50"/>
    <p:sldId id="414" r:id="rId51"/>
    <p:sldId id="473" r:id="rId52"/>
    <p:sldId id="474" r:id="rId53"/>
    <p:sldId id="475" r:id="rId54"/>
    <p:sldId id="476" r:id="rId55"/>
    <p:sldId id="481" r:id="rId56"/>
    <p:sldId id="482" r:id="rId57"/>
    <p:sldId id="415" r:id="rId58"/>
    <p:sldId id="398" r:id="rId59"/>
    <p:sldId id="399" r:id="rId60"/>
    <p:sldId id="401" r:id="rId61"/>
    <p:sldId id="417" r:id="rId62"/>
    <p:sldId id="418" r:id="rId63"/>
    <p:sldId id="419" r:id="rId64"/>
    <p:sldId id="477" r:id="rId65"/>
    <p:sldId id="478" r:id="rId66"/>
    <p:sldId id="402" r:id="rId67"/>
    <p:sldId id="479" r:id="rId68"/>
    <p:sldId id="480" r:id="rId69"/>
    <p:sldId id="422" r:id="rId70"/>
    <p:sldId id="432" r:id="rId71"/>
    <p:sldId id="423" r:id="rId72"/>
    <p:sldId id="424" r:id="rId73"/>
    <p:sldId id="406" r:id="rId74"/>
    <p:sldId id="483" r:id="rId75"/>
    <p:sldId id="408" r:id="rId76"/>
    <p:sldId id="484" r:id="rId77"/>
    <p:sldId id="407" r:id="rId78"/>
    <p:sldId id="433" r:id="rId79"/>
    <p:sldId id="409" r:id="rId80"/>
    <p:sldId id="485" r:id="rId81"/>
    <p:sldId id="486" r:id="rId82"/>
    <p:sldId id="410" r:id="rId83"/>
    <p:sldId id="438" r:id="rId84"/>
    <p:sldId id="435" r:id="rId85"/>
    <p:sldId id="436" r:id="rId86"/>
    <p:sldId id="437" r:id="rId87"/>
    <p:sldId id="487" r:id="rId88"/>
    <p:sldId id="434" r:id="rId89"/>
    <p:sldId id="411" r:id="rId90"/>
    <p:sldId id="441" r:id="rId91"/>
    <p:sldId id="440" r:id="rId92"/>
    <p:sldId id="439" r:id="rId93"/>
    <p:sldId id="412" r:id="rId94"/>
    <p:sldId id="442" r:id="rId95"/>
    <p:sldId id="443" r:id="rId96"/>
    <p:sldId id="292" r:id="rId97"/>
  </p:sldIdLst>
  <p:sldSz cx="9144000" cy="5715000" type="screen16x10"/>
  <p:notesSz cx="6858000" cy="9144000"/>
  <p:defaultTextStyle>
    <a:defPPr>
      <a:defRPr lang="en-US"/>
    </a:defPPr>
    <a:lvl1pPr algn="l" rtl="0" eaLnBrk="0" fontAlgn="base" hangingPunct="0">
      <a:spcBef>
        <a:spcPct val="20000"/>
      </a:spcBef>
      <a:spcAft>
        <a:spcPct val="0"/>
      </a:spcAft>
      <a:buFont typeface="Arial" charset="0"/>
      <a:defRPr sz="1400" i="1" kern="1200">
        <a:solidFill>
          <a:schemeClr val="tx1"/>
        </a:solidFill>
        <a:latin typeface="Calibri" pitchFamily="34" charset="0"/>
        <a:ea typeface="+mn-ea"/>
        <a:cs typeface="Arial" charset="0"/>
      </a:defRPr>
    </a:lvl1pPr>
    <a:lvl2pPr marL="457200" algn="l" rtl="0" eaLnBrk="0" fontAlgn="base" hangingPunct="0">
      <a:spcBef>
        <a:spcPct val="20000"/>
      </a:spcBef>
      <a:spcAft>
        <a:spcPct val="0"/>
      </a:spcAft>
      <a:buFont typeface="Arial" charset="0"/>
      <a:defRPr sz="1400" i="1" kern="1200">
        <a:solidFill>
          <a:schemeClr val="tx1"/>
        </a:solidFill>
        <a:latin typeface="Calibri" pitchFamily="34" charset="0"/>
        <a:ea typeface="+mn-ea"/>
        <a:cs typeface="Arial" charset="0"/>
      </a:defRPr>
    </a:lvl2pPr>
    <a:lvl3pPr marL="914400" algn="l" rtl="0" eaLnBrk="0" fontAlgn="base" hangingPunct="0">
      <a:spcBef>
        <a:spcPct val="20000"/>
      </a:spcBef>
      <a:spcAft>
        <a:spcPct val="0"/>
      </a:spcAft>
      <a:buFont typeface="Arial" charset="0"/>
      <a:defRPr sz="1400" i="1" kern="1200">
        <a:solidFill>
          <a:schemeClr val="tx1"/>
        </a:solidFill>
        <a:latin typeface="Calibri" pitchFamily="34" charset="0"/>
        <a:ea typeface="+mn-ea"/>
        <a:cs typeface="Arial" charset="0"/>
      </a:defRPr>
    </a:lvl3pPr>
    <a:lvl4pPr marL="1371600" algn="l" rtl="0" eaLnBrk="0" fontAlgn="base" hangingPunct="0">
      <a:spcBef>
        <a:spcPct val="20000"/>
      </a:spcBef>
      <a:spcAft>
        <a:spcPct val="0"/>
      </a:spcAft>
      <a:buFont typeface="Arial" charset="0"/>
      <a:defRPr sz="1400" i="1" kern="1200">
        <a:solidFill>
          <a:schemeClr val="tx1"/>
        </a:solidFill>
        <a:latin typeface="Calibri" pitchFamily="34" charset="0"/>
        <a:ea typeface="+mn-ea"/>
        <a:cs typeface="Arial" charset="0"/>
      </a:defRPr>
    </a:lvl4pPr>
    <a:lvl5pPr marL="1828800" algn="l" rtl="0" eaLnBrk="0" fontAlgn="base" hangingPunct="0">
      <a:spcBef>
        <a:spcPct val="20000"/>
      </a:spcBef>
      <a:spcAft>
        <a:spcPct val="0"/>
      </a:spcAft>
      <a:buFont typeface="Arial" charset="0"/>
      <a:defRPr sz="1400" i="1" kern="1200">
        <a:solidFill>
          <a:schemeClr val="tx1"/>
        </a:solidFill>
        <a:latin typeface="Calibri" pitchFamily="34" charset="0"/>
        <a:ea typeface="+mn-ea"/>
        <a:cs typeface="Arial" charset="0"/>
      </a:defRPr>
    </a:lvl5pPr>
    <a:lvl6pPr marL="2286000" algn="l" defTabSz="914400" rtl="0" eaLnBrk="1" latinLnBrk="0" hangingPunct="1">
      <a:defRPr sz="1400" i="1" kern="1200">
        <a:solidFill>
          <a:schemeClr val="tx1"/>
        </a:solidFill>
        <a:latin typeface="Calibri" pitchFamily="34" charset="0"/>
        <a:ea typeface="+mn-ea"/>
        <a:cs typeface="Arial" charset="0"/>
      </a:defRPr>
    </a:lvl6pPr>
    <a:lvl7pPr marL="2743200" algn="l" defTabSz="914400" rtl="0" eaLnBrk="1" latinLnBrk="0" hangingPunct="1">
      <a:defRPr sz="1400" i="1" kern="1200">
        <a:solidFill>
          <a:schemeClr val="tx1"/>
        </a:solidFill>
        <a:latin typeface="Calibri" pitchFamily="34" charset="0"/>
        <a:ea typeface="+mn-ea"/>
        <a:cs typeface="Arial" charset="0"/>
      </a:defRPr>
    </a:lvl7pPr>
    <a:lvl8pPr marL="3200400" algn="l" defTabSz="914400" rtl="0" eaLnBrk="1" latinLnBrk="0" hangingPunct="1">
      <a:defRPr sz="1400" i="1" kern="1200">
        <a:solidFill>
          <a:schemeClr val="tx1"/>
        </a:solidFill>
        <a:latin typeface="Calibri" pitchFamily="34" charset="0"/>
        <a:ea typeface="+mn-ea"/>
        <a:cs typeface="Arial" charset="0"/>
      </a:defRPr>
    </a:lvl8pPr>
    <a:lvl9pPr marL="3657600" algn="l" defTabSz="914400" rtl="0" eaLnBrk="1" latinLnBrk="0" hangingPunct="1">
      <a:defRPr sz="1400" i="1"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FF99"/>
    <a:srgbClr val="FFFFCC"/>
    <a:srgbClr val="FFFF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27" autoAdjust="0"/>
    <p:restoredTop sz="84422" autoAdjust="0"/>
  </p:normalViewPr>
  <p:slideViewPr>
    <p:cSldViewPr snapToGrid="0">
      <p:cViewPr>
        <p:scale>
          <a:sx n="110" d="100"/>
          <a:sy n="110" d="100"/>
        </p:scale>
        <p:origin x="-1560" y="-450"/>
      </p:cViewPr>
      <p:guideLst>
        <p:guide orient="horz" pos="257"/>
        <p:guide pos="2880"/>
      </p:guideLst>
    </p:cSldViewPr>
  </p:slideViewPr>
  <p:notesTextViewPr>
    <p:cViewPr>
      <p:scale>
        <a:sx n="100" d="100"/>
        <a:sy n="100" d="100"/>
      </p:scale>
      <p:origin x="0" y="0"/>
    </p:cViewPr>
  </p:notesTextViewPr>
  <p:sorterViewPr>
    <p:cViewPr>
      <p:scale>
        <a:sx n="100" d="100"/>
        <a:sy n="100" d="100"/>
      </p:scale>
      <p:origin x="0" y="75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slide" Target="slides/slide60.xml"/><Relationship Id="rId87" Type="http://schemas.openxmlformats.org/officeDocument/2006/relationships/slide" Target="slides/slide68.xml"/><Relationship Id="rId102"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2.xml"/><Relationship Id="rId82" Type="http://schemas.openxmlformats.org/officeDocument/2006/relationships/slide" Target="slides/slide63.xml"/><Relationship Id="rId90" Type="http://schemas.openxmlformats.org/officeDocument/2006/relationships/slide" Target="slides/slide71.xml"/><Relationship Id="rId95" Type="http://schemas.openxmlformats.org/officeDocument/2006/relationships/slide" Target="slides/slide7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openxmlformats.org/officeDocument/2006/relationships/slide" Target="slides/slide74.xml"/><Relationship Id="rId98"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103" Type="http://schemas.openxmlformats.org/officeDocument/2006/relationships/tableStyles" Target="tableStyles.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200" i="0"/>
            </a:lvl1pPr>
          </a:lstStyle>
          <a:p>
            <a:endParaRPr lang="en-US" altLang="en-US"/>
          </a:p>
        </p:txBody>
      </p:sp>
      <p:sp>
        <p:nvSpPr>
          <p:cNvPr id="4505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200" i="0"/>
            </a:lvl1pPr>
          </a:lstStyle>
          <a:p>
            <a:fld id="{4304419D-0000-4319-BD02-B98109DF7C07}" type="datetimeFigureOut">
              <a:rPr lang="en-US" altLang="en-US"/>
              <a:pPr/>
              <a:t>2/11/2015</a:t>
            </a:fld>
            <a:endParaRPr lang="en-US" altLang="en-US"/>
          </a:p>
        </p:txBody>
      </p:sp>
      <p:sp>
        <p:nvSpPr>
          <p:cNvPr id="4506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0"/>
              </a:spcBef>
              <a:buFontTx/>
              <a:buNone/>
              <a:defRPr sz="1200" i="0"/>
            </a:lvl1pPr>
          </a:lstStyle>
          <a:p>
            <a:endParaRPr lang="en-US" altLang="en-US"/>
          </a:p>
        </p:txBody>
      </p:sp>
      <p:sp>
        <p:nvSpPr>
          <p:cNvPr id="4506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buFontTx/>
              <a:buNone/>
              <a:defRPr sz="1200" i="0"/>
            </a:lvl1pPr>
          </a:lstStyle>
          <a:p>
            <a:fld id="{9F7D5DB5-6F43-4AD7-80DB-EE902CEEF00F}" type="slidenum">
              <a:rPr lang="en-US" altLang="en-US"/>
              <a:pPr/>
              <a:t>‹#›</a:t>
            </a:fld>
            <a:endParaRPr lang="en-US" altLang="en-US"/>
          </a:p>
        </p:txBody>
      </p:sp>
    </p:spTree>
    <p:extLst>
      <p:ext uri="{BB962C8B-B14F-4D97-AF65-F5344CB8AC3E}">
        <p14:creationId xmlns:p14="http://schemas.microsoft.com/office/powerpoint/2010/main" val="36991066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spcBef>
                <a:spcPct val="0"/>
              </a:spcBef>
              <a:buFontTx/>
              <a:buNone/>
              <a:defRPr sz="1200" i="0">
                <a:latin typeface="Arial" charset="0"/>
              </a:defRPr>
            </a:lvl1pPr>
          </a:lstStyle>
          <a:p>
            <a:endParaRPr lang="en-US"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200" i="0">
                <a:latin typeface="Arial" charset="0"/>
              </a:defRPr>
            </a:lvl1pPr>
          </a:lstStyle>
          <a:p>
            <a:fld id="{267DDC6C-A09F-430F-8F13-6D5C352B253D}" type="datetimeFigureOut">
              <a:rPr lang="en-US" altLang="en-US"/>
              <a:pPr/>
              <a:t>2/11/2015</a:t>
            </a:fld>
            <a:endParaRPr lang="en-US" alt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spcBef>
                <a:spcPct val="0"/>
              </a:spcBef>
              <a:buFontTx/>
              <a:buNone/>
              <a:defRPr sz="1200" i="0">
                <a:latin typeface="Arial" charset="0"/>
              </a:defRPr>
            </a:lvl1pPr>
          </a:lstStyle>
          <a:p>
            <a:endParaRPr lang="en-US"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spcBef>
                <a:spcPct val="0"/>
              </a:spcBef>
              <a:buFontTx/>
              <a:buNone/>
              <a:defRPr sz="1200" i="0">
                <a:latin typeface="Arial" charset="0"/>
              </a:defRPr>
            </a:lvl1pPr>
          </a:lstStyle>
          <a:p>
            <a:fld id="{696658AD-C3F8-4E39-BFF2-BE6227D12FEE}" type="slidenum">
              <a:rPr lang="en-US" altLang="en-US"/>
              <a:pPr/>
              <a:t>‹#›</a:t>
            </a:fld>
            <a:endParaRPr lang="en-US" altLang="en-US"/>
          </a:p>
        </p:txBody>
      </p:sp>
    </p:spTree>
    <p:extLst>
      <p:ext uri="{BB962C8B-B14F-4D97-AF65-F5344CB8AC3E}">
        <p14:creationId xmlns:p14="http://schemas.microsoft.com/office/powerpoint/2010/main" val="3031579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a:xfrm>
            <a:off x="685800" y="685800"/>
            <a:ext cx="5486400" cy="3429000"/>
          </a:xfrm>
          <a:ln/>
        </p:spPr>
      </p:sp>
      <p:sp>
        <p:nvSpPr>
          <p:cNvPr id="63490" name="Notes Placeholder 2"/>
          <p:cNvSpPr>
            <a:spLocks noGrp="1"/>
          </p:cNvSpPr>
          <p:nvPr>
            <p:ph type="body" idx="1"/>
          </p:nvPr>
        </p:nvSpPr>
        <p:spPr>
          <a:noFill/>
          <a:ln/>
        </p:spPr>
        <p:txBody>
          <a:bodyPr/>
          <a:lstStyle/>
          <a:p>
            <a:r>
              <a:rPr lang="en-US" dirty="0" smtClean="0">
                <a:ea typeface="ＭＳ Ｐゴシック" pitchFamily="34" charset="-128"/>
              </a:rPr>
              <a:t>tb041106366</a:t>
            </a:r>
          </a:p>
        </p:txBody>
      </p:sp>
      <p:sp>
        <p:nvSpPr>
          <p:cNvPr id="63491" name="Slide Number Placeholder 3"/>
          <p:cNvSpPr>
            <a:spLocks noGrp="1"/>
          </p:cNvSpPr>
          <p:nvPr>
            <p:ph type="sldNum" sz="quarter" idx="5"/>
          </p:nvPr>
        </p:nvSpPr>
        <p:spPr>
          <a:noFill/>
        </p:spPr>
        <p:txBody>
          <a:bodyPr/>
          <a:lstStyle/>
          <a:p>
            <a:fld id="{A6F05F56-53D6-4E0B-A675-80A960F31407}" type="slidenum">
              <a:rPr lang="en-US" smtClean="0">
                <a:solidFill>
                  <a:prstClr val="black"/>
                </a:solidFill>
                <a:latin typeface="Times New Roman" pitchFamily="18" charset="0"/>
              </a:rPr>
              <a:pPr/>
              <a:t>33</a:t>
            </a:fld>
            <a:endParaRPr lang="en-US" smtClean="0">
              <a:solidFill>
                <a:prstClr val="black"/>
              </a:solidFill>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marL="228600" lvl="1" indent="-228600" eaLnBrk="1" hangingPunct="1"/>
            <a:r>
              <a:rPr lang="en-US" sz="1100" dirty="0" smtClean="0">
                <a:ea typeface="ＭＳ Ｐゴシック" pitchFamily="34" charset="-128"/>
              </a:rPr>
              <a:t>tbs104369905</a:t>
            </a:r>
          </a:p>
        </p:txBody>
      </p:sp>
      <p:sp>
        <p:nvSpPr>
          <p:cNvPr id="4" name="Slide Number Placeholder 3"/>
          <p:cNvSpPr>
            <a:spLocks noGrp="1"/>
          </p:cNvSpPr>
          <p:nvPr>
            <p:ph type="sldNum" sz="quarter" idx="10"/>
          </p:nvPr>
        </p:nvSpPr>
        <p:spPr/>
        <p:txBody>
          <a:bodyPr/>
          <a:lstStyle/>
          <a:p>
            <a:fld id="{4973610E-C3D1-4B78-8C27-250C9E78AED6}" type="slidenum">
              <a:rPr lang="en-US">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728446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xfrm>
            <a:off x="685800" y="685800"/>
            <a:ext cx="5486400" cy="3429000"/>
          </a:xfrm>
          <a:ln/>
        </p:spPr>
      </p:sp>
      <p:sp>
        <p:nvSpPr>
          <p:cNvPr id="19458" name="Notes Placeholder 2"/>
          <p:cNvSpPr>
            <a:spLocks noGrp="1"/>
          </p:cNvSpPr>
          <p:nvPr>
            <p:ph type="body" idx="1"/>
          </p:nvPr>
        </p:nvSpPr>
        <p:spPr>
          <a:noFill/>
          <a:ln/>
        </p:spPr>
        <p:txBody>
          <a:bodyPr/>
          <a:lstStyle/>
          <a:p>
            <a:pPr eaLnBrk="1" hangingPunct="1"/>
            <a:r>
              <a:rPr lang="en-US" b="1" dirty="0" err="1" smtClean="0">
                <a:ea typeface="ＭＳ Ｐゴシック" pitchFamily="34" charset="-128"/>
              </a:rPr>
              <a:t>Timnath</a:t>
            </a:r>
            <a:r>
              <a:rPr lang="en-US" b="1" dirty="0" smtClean="0">
                <a:ea typeface="ＭＳ Ｐゴシック" pitchFamily="34" charset="-128"/>
              </a:rPr>
              <a:t> </a:t>
            </a:r>
            <a:r>
              <a:rPr lang="en-US" b="1" dirty="0" err="1" smtClean="0">
                <a:ea typeface="ＭＳ Ｐゴシック" pitchFamily="34" charset="-128"/>
              </a:rPr>
              <a:t>Serah</a:t>
            </a:r>
            <a:r>
              <a:rPr lang="en-US" b="1" dirty="0" smtClean="0">
                <a:ea typeface="ＭＳ Ｐゴシック" pitchFamily="34" charset="-128"/>
              </a:rPr>
              <a:t>: Biblical Significance</a:t>
            </a:r>
            <a:endParaRPr lang="en-US" dirty="0" smtClean="0">
              <a:ea typeface="ＭＳ Ｐゴシック" pitchFamily="34" charset="-128"/>
            </a:endParaRPr>
          </a:p>
          <a:p>
            <a:pPr eaLnBrk="1" hangingPunct="1"/>
            <a:r>
              <a:rPr lang="en-US" dirty="0" err="1" smtClean="0">
                <a:ea typeface="ＭＳ Ｐゴシック" pitchFamily="34" charset="-128"/>
              </a:rPr>
              <a:t>Timnath</a:t>
            </a:r>
            <a:r>
              <a:rPr lang="en-US" dirty="0" smtClean="0">
                <a:ea typeface="ＭＳ Ｐゴシック" pitchFamily="34" charset="-128"/>
              </a:rPr>
              <a:t> </a:t>
            </a:r>
            <a:r>
              <a:rPr lang="en-US" dirty="0" err="1" smtClean="0">
                <a:ea typeface="ＭＳ Ｐゴシック" pitchFamily="34" charset="-128"/>
              </a:rPr>
              <a:t>Serah</a:t>
            </a:r>
            <a:r>
              <a:rPr lang="en-US" dirty="0" smtClean="0">
                <a:ea typeface="ＭＳ Ｐゴシック" pitchFamily="34" charset="-128"/>
              </a:rPr>
              <a:t> is mentioned in Joshua 19:50, 24:30, and Judges 2:9. In the book of Joshua the site goes by the name </a:t>
            </a:r>
            <a:r>
              <a:rPr lang="en-US" dirty="0" err="1" smtClean="0">
                <a:ea typeface="ＭＳ Ｐゴシック" pitchFamily="34" charset="-128"/>
              </a:rPr>
              <a:t>Timnath</a:t>
            </a:r>
            <a:r>
              <a:rPr lang="en-US" dirty="0" smtClean="0">
                <a:ea typeface="ＭＳ Ｐゴシック" pitchFamily="34" charset="-128"/>
              </a:rPr>
              <a:t> </a:t>
            </a:r>
            <a:r>
              <a:rPr lang="en-US" dirty="0" err="1" smtClean="0">
                <a:ea typeface="ＭＳ Ｐゴシック" pitchFamily="34" charset="-128"/>
              </a:rPr>
              <a:t>Serah</a:t>
            </a:r>
            <a:r>
              <a:rPr lang="en-US" dirty="0" smtClean="0">
                <a:ea typeface="ＭＳ Ｐゴシック" pitchFamily="34" charset="-128"/>
              </a:rPr>
              <a:t>, but in the book of Judges it is called </a:t>
            </a:r>
            <a:r>
              <a:rPr lang="en-US" dirty="0" err="1" smtClean="0">
                <a:ea typeface="ＭＳ Ｐゴシック" pitchFamily="34" charset="-128"/>
              </a:rPr>
              <a:t>Timnath</a:t>
            </a:r>
            <a:r>
              <a:rPr lang="en-US" dirty="0" smtClean="0">
                <a:ea typeface="ＭＳ Ｐゴシック" pitchFamily="34" charset="-128"/>
              </a:rPr>
              <a:t> </a:t>
            </a:r>
            <a:r>
              <a:rPr lang="en-US" dirty="0" err="1" smtClean="0">
                <a:ea typeface="ＭＳ Ｐゴシック" pitchFamily="34" charset="-128"/>
              </a:rPr>
              <a:t>Heres</a:t>
            </a:r>
            <a:r>
              <a:rPr lang="en-US" dirty="0" smtClean="0">
                <a:ea typeface="ＭＳ Ｐゴシック" pitchFamily="34" charset="-128"/>
              </a:rPr>
              <a:t>. The site was given to Joshua as his inheritance after the land had been divided among the twelve tribes. Joshua “built the city and settled in it” (Josh 19:50, NASB) and eventually was buried there.</a:t>
            </a:r>
          </a:p>
          <a:p>
            <a:endParaRPr lang="en-US" dirty="0" smtClean="0">
              <a:ea typeface="ＭＳ Ｐゴシック" pitchFamily="34" charset="-128"/>
            </a:endParaRPr>
          </a:p>
          <a:p>
            <a:r>
              <a:rPr lang="en-US" dirty="0" smtClean="0">
                <a:ea typeface="ＭＳ Ｐゴシック" pitchFamily="34" charset="-128"/>
              </a:rPr>
              <a:t>tb071304492</a:t>
            </a:r>
          </a:p>
        </p:txBody>
      </p:sp>
      <p:sp>
        <p:nvSpPr>
          <p:cNvPr id="19459" name="Slide Number Placeholder 3"/>
          <p:cNvSpPr>
            <a:spLocks noGrp="1"/>
          </p:cNvSpPr>
          <p:nvPr>
            <p:ph type="sldNum" sz="quarter" idx="5"/>
          </p:nvPr>
        </p:nvSpPr>
        <p:spPr>
          <a:noFill/>
        </p:spPr>
        <p:txBody>
          <a:bodyPr/>
          <a:lstStyle/>
          <a:p>
            <a:fld id="{66D2B054-B9B4-413A-9B7C-045555FED9C4}" type="slidenum">
              <a:rPr lang="en-US" smtClean="0">
                <a:solidFill>
                  <a:prstClr val="black"/>
                </a:solidFill>
                <a:latin typeface="Times New Roman" pitchFamily="18" charset="0"/>
              </a:rPr>
              <a:pPr/>
              <a:t>35</a:t>
            </a:fld>
            <a:endParaRPr lang="en-US" smtClean="0">
              <a:solidFill>
                <a:prstClr val="black"/>
              </a:solidFill>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latin typeface="Times New Roman" pitchFamily="18" charset="0"/>
                <a:cs typeface="Times New Roman" pitchFamily="18" charset="0"/>
              </a:rPr>
              <a:t>bb00120068</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B141F17-FA56-4A99-8D88-E36A3119787D}"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043535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054EBC64-AA39-4923-AA42-5DE3A8F521D6}" type="slidenum">
              <a:rPr lang="en-US" altLang="en-US" sz="1200" i="0">
                <a:solidFill>
                  <a:prstClr val="black"/>
                </a:solidFill>
                <a:latin typeface="Arial" charset="0"/>
              </a:rPr>
              <a:pPr/>
              <a:t>37</a:t>
            </a:fld>
            <a:endParaRPr lang="en-US" altLang="en-US" sz="1200" i="0">
              <a:solidFill>
                <a:prstClr val="black"/>
              </a:solidFill>
              <a:latin typeface="Arial" charset="0"/>
            </a:endParaRPr>
          </a:p>
        </p:txBody>
      </p:sp>
      <p:sp>
        <p:nvSpPr>
          <p:cNvPr id="87043"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90500" indent="-190500"/>
            <a:r>
              <a:rPr lang="en-US" altLang="en-US" b="1" smtClean="0"/>
              <a:t>Beth Horon: Geography</a:t>
            </a:r>
          </a:p>
          <a:p>
            <a:pPr marL="190500" indent="-190500">
              <a:buFontTx/>
              <a:buAutoNum type="arabicPeriod"/>
            </a:pPr>
            <a:r>
              <a:rPr lang="en-US" altLang="en-US" smtClean="0"/>
              <a:t>The route connects the Central Benjamin Plateau with the Aijalon Valley.</a:t>
            </a:r>
          </a:p>
          <a:p>
            <a:pPr marL="190500" indent="-190500">
              <a:buFontTx/>
              <a:buAutoNum type="arabicPeriod"/>
            </a:pPr>
            <a:r>
              <a:rPr lang="en-US" altLang="en-US" smtClean="0"/>
              <a:t>This is the best route to Jerusalem from the west because the climb is long and gradual.</a:t>
            </a:r>
          </a:p>
          <a:p>
            <a:pPr marL="190500" indent="-190500"/>
            <a:endParaRPr lang="en-US" altLang="en-US" smtClean="0"/>
          </a:p>
          <a:p>
            <a:pPr marL="190500" indent="-190500"/>
            <a:endParaRPr lang="en-US" altLang="en-US" smtClean="0"/>
          </a:p>
          <a:p>
            <a:pPr marL="190500" indent="-190500"/>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BF6C6B90-73F1-4F00-81CE-1E13AE729B7F}" type="slidenum">
              <a:rPr lang="en-US" altLang="en-US" sz="1200" i="0">
                <a:solidFill>
                  <a:prstClr val="black"/>
                </a:solidFill>
                <a:latin typeface="Arial" charset="0"/>
              </a:rPr>
              <a:pPr/>
              <a:t>38</a:t>
            </a:fld>
            <a:endParaRPr lang="en-US" altLang="en-US" sz="1200" i="0">
              <a:solidFill>
                <a:prstClr val="black"/>
              </a:solidFill>
              <a:latin typeface="Arial" charset="0"/>
            </a:endParaRPr>
          </a:p>
        </p:txBody>
      </p:sp>
      <p:sp>
        <p:nvSpPr>
          <p:cNvPr id="88067"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nSpc>
                <a:spcPct val="90000"/>
              </a:lnSpc>
            </a:pPr>
            <a:r>
              <a:rPr lang="en-US" altLang="en-US" b="1" smtClean="0"/>
              <a:t>The Miracle of the Sun Standing Still</a:t>
            </a:r>
          </a:p>
          <a:p>
            <a:pPr marL="228600" indent="-228600">
              <a:lnSpc>
                <a:spcPct val="90000"/>
              </a:lnSpc>
              <a:buFontTx/>
              <a:buAutoNum type="arabicPeriod"/>
            </a:pPr>
            <a:r>
              <a:rPr lang="en-US" altLang="en-US" smtClean="0"/>
              <a:t> </a:t>
            </a:r>
            <a:r>
              <a:rPr lang="en-US" altLang="en-US" b="1" smtClean="0"/>
              <a:t>The Narrative</a:t>
            </a:r>
            <a:r>
              <a:rPr lang="en-US" altLang="en-US" smtClean="0"/>
              <a:t>: The sun stood still over Gibeon and the moon over Aijalon.  This event would have occurred at about 10 o’clock in the morning, a couple of weeks after the Passover.  “On the day that the LORD gave the Amorites over to Israel, Joshua said to the LORD in the presence of Israel: ‘O sun, stand still over Gibeon, O moon, over the Valley of Aijalon.’ So, that day only, the sun stood still, and the moon stopped, until the nation had avenged itself on its enemies, as it is written in the Book of Jashar. The sun stopped in the middle of the sky and delayed going down about a full day. There has never been a day like it before or since, a day when the LORD listened to a man. Surely the LORD was fighting for Israel!” (Josh 10:12-14, NIV). </a:t>
            </a:r>
          </a:p>
          <a:p>
            <a:pPr marL="228600" indent="-228600">
              <a:lnSpc>
                <a:spcPct val="90000"/>
              </a:lnSpc>
              <a:buFontTx/>
              <a:buAutoNum type="arabicPeriod"/>
            </a:pPr>
            <a:r>
              <a:rPr lang="en-US" altLang="en-US" smtClean="0"/>
              <a:t> </a:t>
            </a:r>
            <a:r>
              <a:rPr lang="en-US" altLang="en-US" b="1" smtClean="0"/>
              <a:t>Conservative explanations </a:t>
            </a:r>
            <a:r>
              <a:rPr lang="en-US" altLang="en-US" smtClean="0"/>
              <a:t>(Miller 1998).</a:t>
            </a:r>
          </a:p>
          <a:p>
            <a:pPr marL="685800" lvl="1" indent="-228600">
              <a:lnSpc>
                <a:spcPct val="90000"/>
              </a:lnSpc>
              <a:buFontTx/>
              <a:buAutoNum type="alphaLcPeriod"/>
            </a:pPr>
            <a:r>
              <a:rPr lang="en-US" altLang="en-US" smtClean="0"/>
              <a:t>Extension of daylight hours (allowing the battle to continue) [Woudstra in NICOT]</a:t>
            </a:r>
          </a:p>
          <a:p>
            <a:pPr marL="685800" lvl="1" indent="-228600">
              <a:lnSpc>
                <a:spcPct val="90000"/>
              </a:lnSpc>
              <a:buFontTx/>
              <a:buAutoNum type="alphaLcPeriod"/>
            </a:pPr>
            <a:r>
              <a:rPr lang="en-US" altLang="en-US" smtClean="0"/>
              <a:t> Subjective 'extension' of daylight hours (more a miracle of 'efficiency' than 'nature') [possible conclusion of Keil and Delitzsch]</a:t>
            </a:r>
          </a:p>
          <a:p>
            <a:pPr marL="685800" lvl="1" indent="-228600">
              <a:lnSpc>
                <a:spcPct val="90000"/>
              </a:lnSpc>
              <a:buFontTx/>
              <a:buAutoNum type="alphaLcPeriod"/>
            </a:pPr>
            <a:r>
              <a:rPr lang="en-US" altLang="en-US" smtClean="0"/>
              <a:t>Semi-darkness during the day due to miraculous hailstorms and cloud covering (maximizing confusion, reducing heat, and divine deliverance) [Madvig in EBC, Walt Kaiser]</a:t>
            </a:r>
          </a:p>
          <a:p>
            <a:pPr marL="685800" lvl="1" indent="-228600">
              <a:lnSpc>
                <a:spcPct val="90000"/>
              </a:lnSpc>
              <a:buFontTx/>
              <a:buAutoNum type="alphaLcPeriod"/>
            </a:pPr>
            <a:r>
              <a:rPr lang="en-US" altLang="en-US" smtClean="0"/>
              <a:t>Providential battle play-out (the sun always being in the opponents' eyes due to the slope of the enemy's descent) [Gordon] </a:t>
            </a:r>
          </a:p>
          <a:p>
            <a:pPr marL="685800" lvl="1" indent="-228600">
              <a:lnSpc>
                <a:spcPct val="90000"/>
              </a:lnSpc>
              <a:buFontTx/>
              <a:buAutoNum type="alphaLcPeriod"/>
            </a:pPr>
            <a:r>
              <a:rPr lang="en-US" altLang="en-US" smtClean="0"/>
              <a:t>An eclipse (as an omen, based on ANE usage of the verbs) [R.D. Wilson, Holliday]</a:t>
            </a:r>
          </a:p>
          <a:p>
            <a:pPr marL="228600" indent="-228600">
              <a:lnSpc>
                <a:spcPct val="90000"/>
              </a:lnSpc>
              <a:buFontTx/>
              <a:buAutoNum type="arabicPeriod"/>
            </a:pPr>
            <a:r>
              <a:rPr lang="en-US" altLang="en-US" smtClean="0"/>
              <a:t> </a:t>
            </a:r>
            <a:r>
              <a:rPr lang="en-US" altLang="en-US" b="1" smtClean="0"/>
              <a:t>Difficulties in explanations </a:t>
            </a:r>
            <a:r>
              <a:rPr lang="en-US" altLang="en-US" smtClean="0"/>
              <a:t>(Miller 1998).</a:t>
            </a:r>
            <a:r>
              <a:rPr lang="en-US" altLang="en-US" b="1" smtClean="0"/>
              <a:t> </a:t>
            </a:r>
            <a:br>
              <a:rPr lang="en-US" altLang="en-US" b="1" smtClean="0"/>
            </a:br>
            <a:r>
              <a:rPr lang="en-US" altLang="en-US" smtClean="0"/>
              <a:t>The exegetical problems stem from four main factors:</a:t>
            </a:r>
          </a:p>
          <a:p>
            <a:pPr marL="685800" lvl="1" indent="-228600">
              <a:lnSpc>
                <a:spcPct val="90000"/>
              </a:lnSpc>
              <a:buFontTx/>
              <a:buAutoNum type="alphaLcPeriod"/>
            </a:pPr>
            <a:r>
              <a:rPr lang="en-US" altLang="en-US" smtClean="0"/>
              <a:t> The mixture of poetic and narrative elements.</a:t>
            </a:r>
          </a:p>
          <a:p>
            <a:pPr marL="685800" lvl="1" indent="-228600">
              <a:lnSpc>
                <a:spcPct val="90000"/>
              </a:lnSpc>
              <a:buFontTx/>
              <a:buAutoNum type="alphaLcPeriod"/>
            </a:pPr>
            <a:r>
              <a:rPr lang="en-US" altLang="en-US" smtClean="0"/>
              <a:t>The mixture of summary statements and detailed event descriptions.</a:t>
            </a:r>
          </a:p>
          <a:p>
            <a:pPr marL="685800" lvl="1" indent="-228600">
              <a:lnSpc>
                <a:spcPct val="90000"/>
              </a:lnSpc>
              <a:buFontTx/>
              <a:buAutoNum type="alphaLcPeriod"/>
            </a:pPr>
            <a:r>
              <a:rPr lang="en-US" altLang="en-US" smtClean="0"/>
              <a:t>The ambiguity in the word choices describing the astronomical/meteorological events. </a:t>
            </a:r>
          </a:p>
          <a:p>
            <a:pPr marL="685800" lvl="1" indent="-228600">
              <a:lnSpc>
                <a:spcPct val="90000"/>
              </a:lnSpc>
              <a:buFontTx/>
              <a:buAutoNum type="alphaLcPeriod"/>
            </a:pPr>
            <a:r>
              <a:rPr lang="en-US" altLang="en-US" smtClean="0"/>
              <a:t>The historical setting and the general inability of anyone present to measure time or observe the sun.</a:t>
            </a:r>
          </a:p>
          <a:p>
            <a:pPr marL="228600" indent="-228600">
              <a:lnSpc>
                <a:spcPct val="90000"/>
              </a:lnSpc>
            </a:pPr>
            <a:endParaRPr lang="en-US" altLang="en-US" smtClean="0"/>
          </a:p>
          <a:p>
            <a:pPr marL="228600" indent="-228600">
              <a:lnSpc>
                <a:spcPct val="90000"/>
              </a:lnSpc>
            </a:pPr>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I.	Claiming the Land (1:1–5:15)</a:t>
            </a:r>
          </a:p>
          <a:p>
            <a:r>
              <a:rPr lang="en-US" dirty="0" smtClean="0"/>
              <a:t>II.	Conquering the Land (6:1–12:24)</a:t>
            </a:r>
          </a:p>
          <a:p>
            <a:r>
              <a:rPr lang="en-US" dirty="0" smtClean="0"/>
              <a:t>III.	Distributing the Land (13:1–21:45)</a:t>
            </a:r>
          </a:p>
          <a:p>
            <a:r>
              <a:rPr lang="en-US" dirty="0" smtClean="0"/>
              <a:t>IV.	Living in the Land (22:1–24:28)</a:t>
            </a:r>
          </a:p>
          <a:p>
            <a:r>
              <a:rPr lang="en-US" dirty="0" smtClean="0"/>
              <a:t>V.	Resting in the Land (24:29–33)</a:t>
            </a:r>
          </a:p>
          <a:p>
            <a:endParaRPr lang="en-US" dirty="0"/>
          </a:p>
        </p:txBody>
      </p:sp>
      <p:sp>
        <p:nvSpPr>
          <p:cNvPr id="4" name="Slide Number Placeholder 3"/>
          <p:cNvSpPr>
            <a:spLocks noGrp="1"/>
          </p:cNvSpPr>
          <p:nvPr>
            <p:ph type="sldNum" sz="quarter" idx="10"/>
          </p:nvPr>
        </p:nvSpPr>
        <p:spPr/>
        <p:txBody>
          <a:bodyPr/>
          <a:lstStyle/>
          <a:p>
            <a:pPr>
              <a:defRPr/>
            </a:pPr>
            <a:fld id="{27F0129A-5B77-4C8B-A518-E954B0AECF5F}"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998382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90000"/>
              </a:lnSpc>
            </a:pPr>
            <a:r>
              <a:rPr lang="en-US" altLang="en-US" b="1" smtClean="0"/>
              <a:t>Kings Defeated by Joshua</a:t>
            </a:r>
            <a:r>
              <a:rPr lang="en-US" altLang="en-US" smtClean="0"/>
              <a:t> </a:t>
            </a:r>
            <a:br>
              <a:rPr lang="en-US" altLang="en-US" smtClean="0"/>
            </a:br>
            <a:r>
              <a:rPr lang="en-US" altLang="en-US" b="1" smtClean="0"/>
              <a:t> </a:t>
            </a:r>
            <a:r>
              <a:rPr lang="en-US" altLang="en-US" smtClean="0"/>
              <a:t> </a:t>
            </a:r>
            <a:r>
              <a:rPr lang="en-US" altLang="en-US" baseline="30000" smtClean="0"/>
              <a:t>7</a:t>
            </a:r>
            <a:r>
              <a:rPr lang="en-US" altLang="en-US" smtClean="0"/>
              <a:t>And these are the kings of the land whom Joshua and the people of Israel defeated on the west side of the Jordan, from Baal-gad in the Valley of Lebanon to Mount Halak, that rises toward Seir (and Joshua gave their land to the tribes of Israel as a possession according to their allotments, </a:t>
            </a:r>
            <a:br>
              <a:rPr lang="en-US" altLang="en-US" smtClean="0"/>
            </a:br>
            <a:r>
              <a:rPr lang="en-US" altLang="en-US" baseline="30000" smtClean="0"/>
              <a:t>8</a:t>
            </a:r>
            <a:r>
              <a:rPr lang="en-US" altLang="en-US" smtClean="0"/>
              <a:t>in the hill country, in the lowland, in the Arabah, in the slopes, in the wilderness, and in the Negeb, the land of the Hittites, the Amorites, the Canaanites, the Perizzites, the Hivites, and the Jebusites): </a:t>
            </a:r>
            <a:br>
              <a:rPr lang="en-US" altLang="en-US" smtClean="0"/>
            </a:br>
            <a:r>
              <a:rPr lang="en-US" altLang="en-US" baseline="30000" smtClean="0"/>
              <a:t>9</a:t>
            </a:r>
            <a:r>
              <a:rPr lang="en-US" altLang="en-US" smtClean="0"/>
              <a:t>the king of Jericho, one; the king of Ai, which is beside Bethel, one; </a:t>
            </a:r>
            <a:br>
              <a:rPr lang="en-US" altLang="en-US" smtClean="0"/>
            </a:br>
            <a:r>
              <a:rPr lang="en-US" altLang="en-US" baseline="30000" smtClean="0"/>
              <a:t>10</a:t>
            </a:r>
            <a:r>
              <a:rPr lang="en-US" altLang="en-US" smtClean="0"/>
              <a:t>the king of Jerusalem, one; the king of Hebron, one; </a:t>
            </a:r>
            <a:br>
              <a:rPr lang="en-US" altLang="en-US" smtClean="0"/>
            </a:br>
            <a:r>
              <a:rPr lang="en-US" altLang="en-US" baseline="30000" smtClean="0"/>
              <a:t>11</a:t>
            </a:r>
            <a:r>
              <a:rPr lang="en-US" altLang="en-US" smtClean="0"/>
              <a:t>the king of Jarmuth, one; the king of Lachish, one; </a:t>
            </a:r>
            <a:br>
              <a:rPr lang="en-US" altLang="en-US" smtClean="0"/>
            </a:br>
            <a:r>
              <a:rPr lang="en-US" altLang="en-US" baseline="30000" smtClean="0"/>
              <a:t>12</a:t>
            </a:r>
            <a:r>
              <a:rPr lang="en-US" altLang="en-US" smtClean="0"/>
              <a:t>the king of Eglon, one; the king of Gezer, one; </a:t>
            </a:r>
            <a:br>
              <a:rPr lang="en-US" altLang="en-US" smtClean="0"/>
            </a:br>
            <a:r>
              <a:rPr lang="en-US" altLang="en-US" baseline="30000" smtClean="0"/>
              <a:t>13</a:t>
            </a:r>
            <a:r>
              <a:rPr lang="en-US" altLang="en-US" smtClean="0"/>
              <a:t>the king of Debir, one; the king of Geder, one; </a:t>
            </a:r>
            <a:br>
              <a:rPr lang="en-US" altLang="en-US" smtClean="0"/>
            </a:br>
            <a:r>
              <a:rPr lang="en-US" altLang="en-US" baseline="30000" smtClean="0"/>
              <a:t>14</a:t>
            </a:r>
            <a:r>
              <a:rPr lang="en-US" altLang="en-US" smtClean="0"/>
              <a:t>the king of Hormah, one; the king of Arad, one; </a:t>
            </a:r>
            <a:br>
              <a:rPr lang="en-US" altLang="en-US" smtClean="0"/>
            </a:br>
            <a:r>
              <a:rPr lang="en-US" altLang="en-US" baseline="30000" smtClean="0"/>
              <a:t>15</a:t>
            </a:r>
            <a:r>
              <a:rPr lang="en-US" altLang="en-US" smtClean="0"/>
              <a:t>the king of Libnah, one; the king of Adullam, one; </a:t>
            </a:r>
            <a:br>
              <a:rPr lang="en-US" altLang="en-US" smtClean="0"/>
            </a:br>
            <a:r>
              <a:rPr lang="en-US" altLang="en-US" baseline="30000" smtClean="0"/>
              <a:t>16</a:t>
            </a:r>
            <a:r>
              <a:rPr lang="en-US" altLang="en-US" smtClean="0"/>
              <a:t>the king of Makkedah, one; the king of Bethel, one; </a:t>
            </a:r>
            <a:br>
              <a:rPr lang="en-US" altLang="en-US" smtClean="0"/>
            </a:br>
            <a:r>
              <a:rPr lang="en-US" altLang="en-US" baseline="30000" smtClean="0"/>
              <a:t>17</a:t>
            </a:r>
            <a:r>
              <a:rPr lang="en-US" altLang="en-US" smtClean="0"/>
              <a:t>the king of Tappuah, one; the king of Hepher, one; </a:t>
            </a:r>
            <a:br>
              <a:rPr lang="en-US" altLang="en-US" smtClean="0"/>
            </a:br>
            <a:r>
              <a:rPr lang="en-US" altLang="en-US" baseline="30000" smtClean="0"/>
              <a:t>18</a:t>
            </a:r>
            <a:r>
              <a:rPr lang="en-US" altLang="en-US" smtClean="0"/>
              <a:t>the king of Aphek, one; the king of Lasharon, one; </a:t>
            </a:r>
            <a:br>
              <a:rPr lang="en-US" altLang="en-US" smtClean="0"/>
            </a:br>
            <a:r>
              <a:rPr lang="en-US" altLang="en-US" baseline="30000" smtClean="0"/>
              <a:t>19</a:t>
            </a:r>
            <a:r>
              <a:rPr lang="en-US" altLang="en-US" smtClean="0"/>
              <a:t>the king of Madon, one; the king of Hazor, one; </a:t>
            </a:r>
            <a:br>
              <a:rPr lang="en-US" altLang="en-US" smtClean="0"/>
            </a:br>
            <a:r>
              <a:rPr lang="en-US" altLang="en-US" baseline="30000" smtClean="0"/>
              <a:t>20</a:t>
            </a:r>
            <a:r>
              <a:rPr lang="en-US" altLang="en-US" smtClean="0"/>
              <a:t>the king of Shimron-meron, one; the king of Achshaph, one; </a:t>
            </a:r>
            <a:br>
              <a:rPr lang="en-US" altLang="en-US" smtClean="0"/>
            </a:br>
            <a:r>
              <a:rPr lang="en-US" altLang="en-US" baseline="30000" smtClean="0"/>
              <a:t>21</a:t>
            </a:r>
            <a:r>
              <a:rPr lang="en-US" altLang="en-US" smtClean="0"/>
              <a:t>the king of Taanach, one; the king of Megiddo, one; </a:t>
            </a:r>
            <a:br>
              <a:rPr lang="en-US" altLang="en-US" smtClean="0"/>
            </a:br>
            <a:r>
              <a:rPr lang="en-US" altLang="en-US" baseline="30000" smtClean="0"/>
              <a:t>22</a:t>
            </a:r>
            <a:r>
              <a:rPr lang="en-US" altLang="en-US" smtClean="0"/>
              <a:t>the king of Kedesh, one; the king of Jokneam in Carmel, one; </a:t>
            </a:r>
            <a:br>
              <a:rPr lang="en-US" altLang="en-US" smtClean="0"/>
            </a:br>
            <a:r>
              <a:rPr lang="en-US" altLang="en-US" baseline="30000" smtClean="0"/>
              <a:t>23</a:t>
            </a:r>
            <a:r>
              <a:rPr lang="en-US" altLang="en-US" smtClean="0"/>
              <a:t>the king of Dor in Naphath-dor, one; the king of Goiim in Galilee,</a:t>
            </a:r>
            <a:r>
              <a:rPr lang="en-US" altLang="en-US" baseline="30000" smtClean="0"/>
              <a:t>£</a:t>
            </a:r>
            <a:r>
              <a:rPr lang="en-US" altLang="en-US" smtClean="0"/>
              <a:t> one; </a:t>
            </a:r>
            <a:br>
              <a:rPr lang="en-US" altLang="en-US" smtClean="0"/>
            </a:br>
            <a:r>
              <a:rPr lang="en-US" altLang="en-US" baseline="30000" smtClean="0"/>
              <a:t>24</a:t>
            </a:r>
            <a:r>
              <a:rPr lang="en-US" altLang="en-US" smtClean="0"/>
              <a:t>the king of Tirzah, one: in all, thirty-one kings.</a:t>
            </a:r>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1D033806-9843-48D8-9C47-4C26C4EA7392}" type="slidenum">
              <a:rPr lang="en-US" altLang="en-US" sz="1200" i="0">
                <a:latin typeface="Arial" charset="0"/>
              </a:rPr>
              <a:pPr/>
              <a:t>40</a:t>
            </a:fld>
            <a:endParaRPr lang="en-US" altLang="en-US" sz="1200" i="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90000"/>
              </a:lnSpc>
            </a:pPr>
            <a:r>
              <a:rPr lang="en-US" altLang="en-US" b="1" dirty="0" smtClean="0"/>
              <a:t>Kings Defeated by Joshua</a:t>
            </a:r>
            <a:r>
              <a:rPr lang="en-US" altLang="en-US" dirty="0" smtClean="0"/>
              <a:t> </a:t>
            </a:r>
            <a:br>
              <a:rPr lang="en-US" altLang="en-US" dirty="0" smtClean="0"/>
            </a:br>
            <a:r>
              <a:rPr lang="en-US" altLang="en-US" b="1" dirty="0" smtClean="0"/>
              <a:t> </a:t>
            </a:r>
            <a:r>
              <a:rPr lang="en-US" altLang="en-US" dirty="0" smtClean="0"/>
              <a:t> </a:t>
            </a:r>
            <a:r>
              <a:rPr lang="en-US" altLang="en-US" baseline="30000" dirty="0" smtClean="0"/>
              <a:t>7</a:t>
            </a:r>
            <a:r>
              <a:rPr lang="en-US" altLang="en-US" dirty="0" smtClean="0"/>
              <a:t>And these are the kings of the land whom Joshua and the people of Israel defeated on the west side of the Jordan, from Baal-gad in the Valley of Lebanon to Mount </a:t>
            </a:r>
            <a:r>
              <a:rPr lang="en-US" altLang="en-US" dirty="0" err="1" smtClean="0"/>
              <a:t>Halak</a:t>
            </a:r>
            <a:r>
              <a:rPr lang="en-US" altLang="en-US" dirty="0" smtClean="0"/>
              <a:t>, that rises toward </a:t>
            </a:r>
            <a:r>
              <a:rPr lang="en-US" altLang="en-US" dirty="0" err="1" smtClean="0"/>
              <a:t>Seir</a:t>
            </a:r>
            <a:r>
              <a:rPr lang="en-US" altLang="en-US" dirty="0" smtClean="0"/>
              <a:t> (and Joshua gave their land to the tribes of Israel as a possession according to their allotments, </a:t>
            </a:r>
            <a:br>
              <a:rPr lang="en-US" altLang="en-US" dirty="0" smtClean="0"/>
            </a:br>
            <a:r>
              <a:rPr lang="en-US" altLang="en-US" baseline="30000" dirty="0" smtClean="0"/>
              <a:t>8</a:t>
            </a:r>
            <a:r>
              <a:rPr lang="en-US" altLang="en-US" dirty="0" smtClean="0"/>
              <a:t>in the hill country, in the lowland, in the </a:t>
            </a:r>
            <a:r>
              <a:rPr lang="en-US" altLang="en-US" dirty="0" err="1" smtClean="0"/>
              <a:t>Arabah</a:t>
            </a:r>
            <a:r>
              <a:rPr lang="en-US" altLang="en-US" dirty="0" smtClean="0"/>
              <a:t>, in the slopes, in the wilderness, and in the </a:t>
            </a:r>
            <a:r>
              <a:rPr lang="en-US" altLang="en-US" dirty="0" err="1" smtClean="0"/>
              <a:t>Negeb</a:t>
            </a:r>
            <a:r>
              <a:rPr lang="en-US" altLang="en-US" dirty="0" smtClean="0"/>
              <a:t>, the land of the Hittites, the Amorites, the Canaanites, the </a:t>
            </a:r>
            <a:r>
              <a:rPr lang="en-US" altLang="en-US" dirty="0" err="1" smtClean="0"/>
              <a:t>Perizzites</a:t>
            </a:r>
            <a:r>
              <a:rPr lang="en-US" altLang="en-US" dirty="0" smtClean="0"/>
              <a:t>, the </a:t>
            </a:r>
            <a:r>
              <a:rPr lang="en-US" altLang="en-US" dirty="0" err="1" smtClean="0"/>
              <a:t>Hivites</a:t>
            </a:r>
            <a:r>
              <a:rPr lang="en-US" altLang="en-US" dirty="0" smtClean="0"/>
              <a:t>, and the </a:t>
            </a:r>
            <a:r>
              <a:rPr lang="en-US" altLang="en-US" dirty="0" err="1" smtClean="0"/>
              <a:t>Jebusites</a:t>
            </a:r>
            <a:r>
              <a:rPr lang="en-US" altLang="en-US" dirty="0" smtClean="0"/>
              <a:t>): </a:t>
            </a:r>
            <a:br>
              <a:rPr lang="en-US" altLang="en-US" dirty="0" smtClean="0"/>
            </a:br>
            <a:r>
              <a:rPr lang="en-US" altLang="en-US" baseline="30000" dirty="0" smtClean="0"/>
              <a:t>9</a:t>
            </a:r>
            <a:r>
              <a:rPr lang="en-US" altLang="en-US" dirty="0" smtClean="0"/>
              <a:t>the king of Jericho, one; the king of Ai, which is beside Bethel, one; </a:t>
            </a:r>
            <a:br>
              <a:rPr lang="en-US" altLang="en-US" dirty="0" smtClean="0"/>
            </a:br>
            <a:r>
              <a:rPr lang="en-US" altLang="en-US" baseline="30000" dirty="0" smtClean="0"/>
              <a:t>10</a:t>
            </a:r>
            <a:r>
              <a:rPr lang="en-US" altLang="en-US" dirty="0" smtClean="0"/>
              <a:t>the king of Jerusalem, one; the king of Hebron, one; </a:t>
            </a:r>
            <a:br>
              <a:rPr lang="en-US" altLang="en-US" dirty="0" smtClean="0"/>
            </a:br>
            <a:r>
              <a:rPr lang="en-US" altLang="en-US" baseline="30000" dirty="0" smtClean="0"/>
              <a:t>11</a:t>
            </a:r>
            <a:r>
              <a:rPr lang="en-US" altLang="en-US" dirty="0" smtClean="0"/>
              <a:t>the king of </a:t>
            </a:r>
            <a:r>
              <a:rPr lang="en-US" altLang="en-US" dirty="0" err="1" smtClean="0"/>
              <a:t>Jarmuth</a:t>
            </a:r>
            <a:r>
              <a:rPr lang="en-US" altLang="en-US" dirty="0" smtClean="0"/>
              <a:t>, one; the king of Lachish, one; </a:t>
            </a:r>
            <a:br>
              <a:rPr lang="en-US" altLang="en-US" dirty="0" smtClean="0"/>
            </a:br>
            <a:r>
              <a:rPr lang="en-US" altLang="en-US" baseline="30000" dirty="0" smtClean="0"/>
              <a:t>12</a:t>
            </a:r>
            <a:r>
              <a:rPr lang="en-US" altLang="en-US" dirty="0" smtClean="0"/>
              <a:t>the king of </a:t>
            </a:r>
            <a:r>
              <a:rPr lang="en-US" altLang="en-US" dirty="0" err="1" smtClean="0"/>
              <a:t>Eglon</a:t>
            </a:r>
            <a:r>
              <a:rPr lang="en-US" altLang="en-US" dirty="0" smtClean="0"/>
              <a:t>, one; the king of Gezer, one; </a:t>
            </a:r>
            <a:br>
              <a:rPr lang="en-US" altLang="en-US" dirty="0" smtClean="0"/>
            </a:br>
            <a:r>
              <a:rPr lang="en-US" altLang="en-US" baseline="30000" dirty="0" smtClean="0"/>
              <a:t>13</a:t>
            </a:r>
            <a:r>
              <a:rPr lang="en-US" altLang="en-US" dirty="0" smtClean="0"/>
              <a:t>the king of </a:t>
            </a:r>
            <a:r>
              <a:rPr lang="en-US" altLang="en-US" dirty="0" err="1" smtClean="0"/>
              <a:t>Debir</a:t>
            </a:r>
            <a:r>
              <a:rPr lang="en-US" altLang="en-US" dirty="0" smtClean="0"/>
              <a:t>, one; the king of </a:t>
            </a:r>
            <a:r>
              <a:rPr lang="en-US" altLang="en-US" dirty="0" err="1" smtClean="0"/>
              <a:t>Geder</a:t>
            </a:r>
            <a:r>
              <a:rPr lang="en-US" altLang="en-US" dirty="0" smtClean="0"/>
              <a:t>, one; </a:t>
            </a:r>
            <a:br>
              <a:rPr lang="en-US" altLang="en-US" dirty="0" smtClean="0"/>
            </a:br>
            <a:r>
              <a:rPr lang="en-US" altLang="en-US" baseline="30000" dirty="0" smtClean="0"/>
              <a:t>14</a:t>
            </a:r>
            <a:r>
              <a:rPr lang="en-US" altLang="en-US" dirty="0" smtClean="0"/>
              <a:t>the king of </a:t>
            </a:r>
            <a:r>
              <a:rPr lang="en-US" altLang="en-US" dirty="0" err="1" smtClean="0"/>
              <a:t>Hormah</a:t>
            </a:r>
            <a:r>
              <a:rPr lang="en-US" altLang="en-US" dirty="0" smtClean="0"/>
              <a:t>, one; the king of Arad, one; </a:t>
            </a:r>
            <a:br>
              <a:rPr lang="en-US" altLang="en-US" dirty="0" smtClean="0"/>
            </a:br>
            <a:r>
              <a:rPr lang="en-US" altLang="en-US" baseline="30000" dirty="0" smtClean="0"/>
              <a:t>15</a:t>
            </a:r>
            <a:r>
              <a:rPr lang="en-US" altLang="en-US" dirty="0" smtClean="0"/>
              <a:t>the king of </a:t>
            </a:r>
            <a:r>
              <a:rPr lang="en-US" altLang="en-US" dirty="0" err="1" smtClean="0"/>
              <a:t>Libnah</a:t>
            </a:r>
            <a:r>
              <a:rPr lang="en-US" altLang="en-US" dirty="0" smtClean="0"/>
              <a:t>, one; the king of </a:t>
            </a:r>
            <a:r>
              <a:rPr lang="en-US" altLang="en-US" dirty="0" err="1" smtClean="0"/>
              <a:t>Adullam</a:t>
            </a:r>
            <a:r>
              <a:rPr lang="en-US" altLang="en-US" dirty="0" smtClean="0"/>
              <a:t>, one; </a:t>
            </a:r>
            <a:br>
              <a:rPr lang="en-US" altLang="en-US" dirty="0" smtClean="0"/>
            </a:br>
            <a:r>
              <a:rPr lang="en-US" altLang="en-US" baseline="30000" dirty="0" smtClean="0"/>
              <a:t>16</a:t>
            </a:r>
            <a:r>
              <a:rPr lang="en-US" altLang="en-US" dirty="0" smtClean="0"/>
              <a:t>the king of </a:t>
            </a:r>
            <a:r>
              <a:rPr lang="en-US" altLang="en-US" dirty="0" err="1" smtClean="0"/>
              <a:t>Makkedah</a:t>
            </a:r>
            <a:r>
              <a:rPr lang="en-US" altLang="en-US" dirty="0" smtClean="0"/>
              <a:t>, one; the king of Bethel, one; </a:t>
            </a:r>
            <a:br>
              <a:rPr lang="en-US" altLang="en-US" dirty="0" smtClean="0"/>
            </a:br>
            <a:r>
              <a:rPr lang="en-US" altLang="en-US" baseline="30000" dirty="0" smtClean="0"/>
              <a:t>17</a:t>
            </a:r>
            <a:r>
              <a:rPr lang="en-US" altLang="en-US" dirty="0" smtClean="0"/>
              <a:t>the king of </a:t>
            </a:r>
            <a:r>
              <a:rPr lang="en-US" altLang="en-US" dirty="0" err="1" smtClean="0"/>
              <a:t>Tappuah</a:t>
            </a:r>
            <a:r>
              <a:rPr lang="en-US" altLang="en-US" dirty="0" smtClean="0"/>
              <a:t>, one; the king of </a:t>
            </a:r>
            <a:r>
              <a:rPr lang="en-US" altLang="en-US" dirty="0" err="1" smtClean="0"/>
              <a:t>Hepher</a:t>
            </a:r>
            <a:r>
              <a:rPr lang="en-US" altLang="en-US" dirty="0" smtClean="0"/>
              <a:t>, one; </a:t>
            </a:r>
            <a:br>
              <a:rPr lang="en-US" altLang="en-US" dirty="0" smtClean="0"/>
            </a:br>
            <a:r>
              <a:rPr lang="en-US" altLang="en-US" baseline="30000" dirty="0" smtClean="0"/>
              <a:t>18</a:t>
            </a:r>
            <a:r>
              <a:rPr lang="en-US" altLang="en-US" dirty="0" smtClean="0"/>
              <a:t>the king of </a:t>
            </a:r>
            <a:r>
              <a:rPr lang="en-US" altLang="en-US" dirty="0" err="1" smtClean="0"/>
              <a:t>Aphek</a:t>
            </a:r>
            <a:r>
              <a:rPr lang="en-US" altLang="en-US" dirty="0" smtClean="0"/>
              <a:t>, one; the king of </a:t>
            </a:r>
            <a:r>
              <a:rPr lang="en-US" altLang="en-US" dirty="0" err="1" smtClean="0"/>
              <a:t>Lasharon</a:t>
            </a:r>
            <a:r>
              <a:rPr lang="en-US" altLang="en-US" dirty="0" smtClean="0"/>
              <a:t>, one; </a:t>
            </a:r>
            <a:br>
              <a:rPr lang="en-US" altLang="en-US" dirty="0" smtClean="0"/>
            </a:br>
            <a:r>
              <a:rPr lang="en-US" altLang="en-US" baseline="30000" dirty="0" smtClean="0"/>
              <a:t>19</a:t>
            </a:r>
            <a:r>
              <a:rPr lang="en-US" altLang="en-US" dirty="0" smtClean="0"/>
              <a:t>the king of </a:t>
            </a:r>
            <a:r>
              <a:rPr lang="en-US" altLang="en-US" dirty="0" err="1" smtClean="0"/>
              <a:t>Madon</a:t>
            </a:r>
            <a:r>
              <a:rPr lang="en-US" altLang="en-US" dirty="0" smtClean="0"/>
              <a:t>, one; the king of </a:t>
            </a:r>
            <a:r>
              <a:rPr lang="en-US" altLang="en-US" dirty="0" err="1" smtClean="0"/>
              <a:t>Hazor</a:t>
            </a:r>
            <a:r>
              <a:rPr lang="en-US" altLang="en-US" dirty="0" smtClean="0"/>
              <a:t>, one; </a:t>
            </a:r>
            <a:br>
              <a:rPr lang="en-US" altLang="en-US" dirty="0" smtClean="0"/>
            </a:br>
            <a:r>
              <a:rPr lang="en-US" altLang="en-US" baseline="30000" dirty="0" smtClean="0"/>
              <a:t>20</a:t>
            </a:r>
            <a:r>
              <a:rPr lang="en-US" altLang="en-US" dirty="0" smtClean="0"/>
              <a:t>the king of </a:t>
            </a:r>
            <a:r>
              <a:rPr lang="en-US" altLang="en-US" dirty="0" err="1" smtClean="0"/>
              <a:t>Shimron-meron</a:t>
            </a:r>
            <a:r>
              <a:rPr lang="en-US" altLang="en-US" dirty="0" smtClean="0"/>
              <a:t>, one; the king of </a:t>
            </a:r>
            <a:r>
              <a:rPr lang="en-US" altLang="en-US" dirty="0" err="1" smtClean="0"/>
              <a:t>Achshaph</a:t>
            </a:r>
            <a:r>
              <a:rPr lang="en-US" altLang="en-US" dirty="0" smtClean="0"/>
              <a:t>, one; </a:t>
            </a:r>
            <a:br>
              <a:rPr lang="en-US" altLang="en-US" dirty="0" smtClean="0"/>
            </a:br>
            <a:r>
              <a:rPr lang="en-US" altLang="en-US" baseline="30000" dirty="0" smtClean="0"/>
              <a:t>21</a:t>
            </a:r>
            <a:r>
              <a:rPr lang="en-US" altLang="en-US" dirty="0" smtClean="0"/>
              <a:t>the king of </a:t>
            </a:r>
            <a:r>
              <a:rPr lang="en-US" altLang="en-US" dirty="0" err="1" smtClean="0"/>
              <a:t>Taanach</a:t>
            </a:r>
            <a:r>
              <a:rPr lang="en-US" altLang="en-US" dirty="0" smtClean="0"/>
              <a:t>, one; the king of Megiddo, one; </a:t>
            </a:r>
            <a:br>
              <a:rPr lang="en-US" altLang="en-US" dirty="0" smtClean="0"/>
            </a:br>
            <a:r>
              <a:rPr lang="en-US" altLang="en-US" baseline="30000" dirty="0" smtClean="0"/>
              <a:t>22</a:t>
            </a:r>
            <a:r>
              <a:rPr lang="en-US" altLang="en-US" dirty="0" smtClean="0"/>
              <a:t>the king of </a:t>
            </a:r>
            <a:r>
              <a:rPr lang="en-US" altLang="en-US" dirty="0" err="1" smtClean="0"/>
              <a:t>Kedesh</a:t>
            </a:r>
            <a:r>
              <a:rPr lang="en-US" altLang="en-US" dirty="0" smtClean="0"/>
              <a:t>, one; the king of </a:t>
            </a:r>
            <a:r>
              <a:rPr lang="en-US" altLang="en-US" dirty="0" err="1" smtClean="0"/>
              <a:t>Jokneam</a:t>
            </a:r>
            <a:r>
              <a:rPr lang="en-US" altLang="en-US" dirty="0" smtClean="0"/>
              <a:t> in Carmel, one; </a:t>
            </a:r>
            <a:br>
              <a:rPr lang="en-US" altLang="en-US" dirty="0" smtClean="0"/>
            </a:br>
            <a:r>
              <a:rPr lang="en-US" altLang="en-US" baseline="30000" dirty="0" smtClean="0"/>
              <a:t>23</a:t>
            </a:r>
            <a:r>
              <a:rPr lang="en-US" altLang="en-US" dirty="0" smtClean="0"/>
              <a:t>the king of </a:t>
            </a:r>
            <a:r>
              <a:rPr lang="en-US" altLang="en-US" dirty="0" err="1" smtClean="0"/>
              <a:t>Dor</a:t>
            </a:r>
            <a:r>
              <a:rPr lang="en-US" altLang="en-US" dirty="0" smtClean="0"/>
              <a:t> in </a:t>
            </a:r>
            <a:r>
              <a:rPr lang="en-US" altLang="en-US" dirty="0" err="1" smtClean="0"/>
              <a:t>Naphath-dor</a:t>
            </a:r>
            <a:r>
              <a:rPr lang="en-US" altLang="en-US" dirty="0" smtClean="0"/>
              <a:t>, one; the king of </a:t>
            </a:r>
            <a:r>
              <a:rPr lang="en-US" altLang="en-US" dirty="0" err="1" smtClean="0"/>
              <a:t>Goiim</a:t>
            </a:r>
            <a:r>
              <a:rPr lang="en-US" altLang="en-US" dirty="0" smtClean="0"/>
              <a:t> in Galilee,</a:t>
            </a:r>
            <a:r>
              <a:rPr lang="en-US" altLang="en-US" baseline="30000" dirty="0" smtClean="0"/>
              <a:t>£</a:t>
            </a:r>
            <a:r>
              <a:rPr lang="en-US" altLang="en-US" dirty="0" smtClean="0"/>
              <a:t> one; </a:t>
            </a:r>
            <a:br>
              <a:rPr lang="en-US" altLang="en-US" dirty="0" smtClean="0"/>
            </a:br>
            <a:r>
              <a:rPr lang="en-US" altLang="en-US" baseline="30000" dirty="0" smtClean="0"/>
              <a:t>24</a:t>
            </a:r>
            <a:r>
              <a:rPr lang="en-US" altLang="en-US" dirty="0" smtClean="0"/>
              <a:t>the king of Tirzah, one: in all, thirty-one kings.</a:t>
            </a:r>
          </a:p>
          <a:p>
            <a:pPr>
              <a:lnSpc>
                <a:spcPct val="90000"/>
              </a:lnSpc>
            </a:pPr>
            <a:endParaRPr lang="en-US" altLang="en-US" dirty="0"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682C642F-85C2-4820-86B9-F2435DD99900}" type="slidenum">
              <a:rPr lang="en-US" altLang="en-US" sz="1200" i="0">
                <a:latin typeface="Arial" charset="0"/>
              </a:rPr>
              <a:pPr/>
              <a:t>42</a:t>
            </a:fld>
            <a:endParaRPr lang="en-US" altLang="en-US" sz="1200" i="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05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F0C656A0-BA6A-4FE3-899B-48ED565E00DE}" type="slidenum">
              <a:rPr lang="en-US" altLang="en-US" sz="1200" i="0">
                <a:latin typeface="Arial" charset="0"/>
              </a:rPr>
              <a:pPr/>
              <a:t>43</a:t>
            </a:fld>
            <a:endParaRPr lang="en-US" altLang="en-US" sz="1200" i="0">
              <a:latin typeface="Arial" charset="0"/>
            </a:endParaRPr>
          </a:p>
        </p:txBody>
      </p:sp>
      <p:sp>
        <p:nvSpPr>
          <p:cNvPr id="81923"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en-US" altLang="en-US" b="1" smtClean="0"/>
              <a:t>Dor</a:t>
            </a:r>
          </a:p>
          <a:p>
            <a:pPr marL="228600" indent="-228600">
              <a:buFontTx/>
              <a:buAutoNum type="arabicPeriod"/>
            </a:pPr>
            <a:r>
              <a:rPr lang="en-US" altLang="en-US" smtClean="0"/>
              <a:t>Dor was named after Doros, the son of Poseidon, the sea god.</a:t>
            </a:r>
          </a:p>
          <a:p>
            <a:pPr marL="228600" indent="-228600">
              <a:buFontTx/>
              <a:buAutoNum type="arabicPeriod"/>
            </a:pPr>
            <a:r>
              <a:rPr lang="en-US" altLang="en-US" smtClean="0"/>
              <a:t>Dor had four civilizations for inhabitants: the Canaanites, the Sikil, the Phoenicians, and the Hellenistic-Roman culture.</a:t>
            </a:r>
          </a:p>
          <a:p>
            <a:pPr marL="228600" indent="-228600">
              <a:buFontTx/>
              <a:buAutoNum type="arabicPeriod"/>
            </a:pPr>
            <a:r>
              <a:rPr lang="en-US" altLang="en-US" smtClean="0"/>
              <a:t>Tel Dor used to be almost surrounded by water. However the lagoon on the east is now blocked with silt.  The tell rises over 45 ft above sea level, and 15 percent of the tell has been washed away by the ocean on the west.  </a:t>
            </a:r>
          </a:p>
          <a:p>
            <a:pPr marL="228600" indent="-228600">
              <a:buFontTx/>
              <a:buAutoNum type="arabicPeriod"/>
            </a:pPr>
            <a:r>
              <a:rPr lang="en-US" altLang="en-US" smtClean="0"/>
              <a:t>Virtually nothing is known of the great, lower city at the base of Tel Dor.  The city apparently extended nearly a mile to a sandstone ridge on the east.  Cypriot material in the early level of Phoenician occupation during the 11th century B.C. indicates trade relationships between the mainland and one of Phoenicia’s earliest colonies in Cypress.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5D7E67A8-77B8-4C74-9C1F-07E074A2A3F8}" type="slidenum">
              <a:rPr lang="en-US" altLang="en-US" sz="1200" i="0">
                <a:latin typeface="Arial" charset="0"/>
              </a:rPr>
              <a:pPr/>
              <a:t>44</a:t>
            </a:fld>
            <a:endParaRPr lang="en-US" altLang="en-US" sz="1200" i="0">
              <a:latin typeface="Arial" charset="0"/>
            </a:endParaRPr>
          </a:p>
        </p:txBody>
      </p:sp>
      <p:sp>
        <p:nvSpPr>
          <p:cNvPr id="82947"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t>The Megiddo Pass</a:t>
            </a:r>
            <a:r>
              <a:rPr lang="en-US" altLang="en-US" b="1" u="sng" smtClean="0"/>
              <a:t> </a:t>
            </a:r>
          </a:p>
          <a:p>
            <a:r>
              <a:rPr lang="en-US" altLang="en-US" smtClean="0"/>
              <a:t>From its earliest mention in the historical records of Thutmose III to the future of Revelation 16, Megiddo is a city of prominence.  The tell of Megiddo is very strategically located astride the Megiddo Pass (Wadi Ara) and inside the busy Jezreel Valley.  The modern road shown here follows the ancient one, and the tell is just off the bottom right corner of this photograph.</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7DF24342-35DC-4151-AC20-6D6F99CB9C9C}" type="slidenum">
              <a:rPr lang="en-US" altLang="en-US" sz="1200" i="0">
                <a:latin typeface="Arial" charset="0"/>
              </a:rPr>
              <a:pPr/>
              <a:t>45</a:t>
            </a:fld>
            <a:endParaRPr lang="en-US" altLang="en-US" sz="1200" i="0">
              <a:latin typeface="Arial" charset="0"/>
            </a:endParaRPr>
          </a:p>
        </p:txBody>
      </p:sp>
      <p:sp>
        <p:nvSpPr>
          <p:cNvPr id="83971"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en-US" altLang="en-US" b="1" smtClean="0"/>
              <a:t>Beth Shean Excavations</a:t>
            </a:r>
          </a:p>
          <a:p>
            <a:pPr marL="228600" indent="-228600">
              <a:buFontTx/>
              <a:buAutoNum type="arabicPeriod"/>
            </a:pPr>
            <a:r>
              <a:rPr lang="en-US" altLang="en-US" smtClean="0"/>
              <a:t>Excavations were conducted in 1921-33 by the University of Pennsylvania under C. S. Fisher, then A. Rowe, and finally G. M. FitzGerald.  At that time, almost the entire top five levels on the summit of the tell were cleared.</a:t>
            </a:r>
          </a:p>
          <a:p>
            <a:pPr marL="228600" indent="-228600">
              <a:buFontTx/>
              <a:buAutoNum type="arabicPeriod"/>
            </a:pPr>
            <a:r>
              <a:rPr lang="en-US" altLang="en-US" smtClean="0"/>
              <a:t>Yadin and Geva conducted a short season in the 1980s.</a:t>
            </a:r>
          </a:p>
          <a:p>
            <a:pPr marL="228600" indent="-228600">
              <a:buFontTx/>
              <a:buAutoNum type="arabicPeriod"/>
            </a:pPr>
            <a:r>
              <a:rPr lang="en-US" altLang="en-US" smtClean="0"/>
              <a:t>More recently (1989-1996), the tell was excavated by the Hebrew University led by Amihai Mazar.  </a:t>
            </a:r>
          </a:p>
          <a:p>
            <a:pPr marL="228600" indent="-228600">
              <a:buFontTx/>
              <a:buAutoNum type="arabicPeriod"/>
            </a:pPr>
            <a:r>
              <a:rPr lang="en-US" altLang="en-US" smtClean="0"/>
              <a:t>Over 20 levels of occupation are found at the site beginning in the Early Bronze Age.</a:t>
            </a:r>
            <a:endParaRPr lang="en-US" altLang="en-US" b="1" smtClean="0"/>
          </a:p>
          <a:p>
            <a:pPr marL="228600" indent="-228600">
              <a:buFontTx/>
              <a:buAutoNum type="arabicPeriod"/>
            </a:pPr>
            <a:r>
              <a:rPr lang="en-US" altLang="en-US" smtClean="0"/>
              <a:t>The main finds on the tell include a series of temples from the Middle and Late Bronze Ages.</a:t>
            </a:r>
          </a:p>
          <a:p>
            <a:pPr marL="228600" indent="-228600"/>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xfrm>
            <a:off x="685800" y="685800"/>
            <a:ext cx="5486400" cy="3429000"/>
          </a:xfrm>
          <a:ln/>
        </p:spPr>
      </p:sp>
      <p:sp>
        <p:nvSpPr>
          <p:cNvPr id="21506" name="Notes Placeholder 2"/>
          <p:cNvSpPr>
            <a:spLocks noGrp="1"/>
          </p:cNvSpPr>
          <p:nvPr>
            <p:ph type="body" idx="1"/>
          </p:nvPr>
        </p:nvSpPr>
        <p:spPr>
          <a:noFill/>
          <a:ln/>
        </p:spPr>
        <p:txBody>
          <a:bodyPr/>
          <a:lstStyle/>
          <a:p>
            <a:r>
              <a:rPr lang="en-US" dirty="0" smtClean="0">
                <a:ea typeface="ＭＳ Ｐゴシック" pitchFamily="34" charset="-128"/>
              </a:rPr>
              <a:t>tb050106458</a:t>
            </a:r>
          </a:p>
        </p:txBody>
      </p:sp>
      <p:sp>
        <p:nvSpPr>
          <p:cNvPr id="21507" name="Slide Number Placeholder 3"/>
          <p:cNvSpPr>
            <a:spLocks noGrp="1"/>
          </p:cNvSpPr>
          <p:nvPr>
            <p:ph type="sldNum" sz="quarter" idx="5"/>
          </p:nvPr>
        </p:nvSpPr>
        <p:spPr>
          <a:noFill/>
        </p:spPr>
        <p:txBody>
          <a:bodyPr/>
          <a:lstStyle/>
          <a:p>
            <a:fld id="{4A9BB551-30D3-4310-82B0-8CC02C563114}" type="slidenum">
              <a:rPr lang="en-US" smtClean="0">
                <a:solidFill>
                  <a:prstClr val="black"/>
                </a:solidFill>
                <a:latin typeface="Times New Roman" pitchFamily="18" charset="0"/>
              </a:rPr>
              <a:pPr/>
              <a:t>46</a:t>
            </a:fld>
            <a:endParaRPr lang="en-US" smtClean="0">
              <a:solidFill>
                <a:prstClr val="black"/>
              </a:solidFill>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a:xfrm>
            <a:off x="685800" y="685800"/>
            <a:ext cx="5486400" cy="3429000"/>
          </a:xfrm>
          <a:ln/>
        </p:spPr>
      </p:sp>
      <p:sp>
        <p:nvSpPr>
          <p:cNvPr id="62466" name="Notes Placeholder 2"/>
          <p:cNvSpPr>
            <a:spLocks noGrp="1"/>
          </p:cNvSpPr>
          <p:nvPr>
            <p:ph type="body" idx="1"/>
          </p:nvPr>
        </p:nvSpPr>
        <p:spPr>
          <a:noFill/>
          <a:ln/>
        </p:spPr>
        <p:txBody>
          <a:bodyPr/>
          <a:lstStyle/>
          <a:p>
            <a:pPr marL="152400" indent="-152400" eaLnBrk="1" hangingPunct="1"/>
            <a:r>
              <a:rPr lang="en-US" b="1" dirty="0" smtClean="0">
                <a:latin typeface="Times New Roman" pitchFamily="18" charset="0"/>
              </a:rPr>
              <a:t>Taanach</a:t>
            </a:r>
          </a:p>
          <a:p>
            <a:pPr marL="152400" indent="-152400" eaLnBrk="1" hangingPunct="1">
              <a:buFontTx/>
              <a:buAutoNum type="arabicPeriod"/>
            </a:pPr>
            <a:r>
              <a:rPr lang="en-US" dirty="0" smtClean="0">
                <a:latin typeface="Times New Roman" pitchFamily="18" charset="0"/>
              </a:rPr>
              <a:t>The king of Taanach was listed as one of the 31 Canaanite rulers defeated by Joshua (Josh 12:21). </a:t>
            </a:r>
          </a:p>
          <a:p>
            <a:pPr marL="152400" indent="-152400" eaLnBrk="1" hangingPunct="1">
              <a:buFontTx/>
              <a:buAutoNum type="arabicPeriod"/>
            </a:pPr>
            <a:r>
              <a:rPr lang="en-US" dirty="0" smtClean="0">
                <a:latin typeface="Times New Roman" pitchFamily="18" charset="0"/>
              </a:rPr>
              <a:t>Although Taanach</a:t>
            </a:r>
            <a:r>
              <a:rPr lang="en-US" baseline="0" dirty="0" smtClean="0">
                <a:latin typeface="Times New Roman" pitchFamily="18" charset="0"/>
              </a:rPr>
              <a:t> was </a:t>
            </a:r>
            <a:r>
              <a:rPr lang="en-US" dirty="0" smtClean="0">
                <a:latin typeface="Times New Roman" pitchFamily="18" charset="0"/>
              </a:rPr>
              <a:t>defeated in the conquest, the tribe of Manasseh failed to drive out the city’s inhabitants (</a:t>
            </a:r>
            <a:r>
              <a:rPr lang="en-US" dirty="0" err="1" smtClean="0">
                <a:latin typeface="Times New Roman" pitchFamily="18" charset="0"/>
              </a:rPr>
              <a:t>Judg</a:t>
            </a:r>
            <a:r>
              <a:rPr lang="en-US" dirty="0" smtClean="0">
                <a:latin typeface="Times New Roman" pitchFamily="18" charset="0"/>
              </a:rPr>
              <a:t> 1:27). </a:t>
            </a:r>
          </a:p>
          <a:p>
            <a:pPr marL="152400" indent="-152400" eaLnBrk="1" hangingPunct="1">
              <a:buFontTx/>
              <a:buAutoNum type="arabicPeriod"/>
            </a:pPr>
            <a:r>
              <a:rPr lang="en-US" dirty="0" smtClean="0">
                <a:latin typeface="Times New Roman" pitchFamily="18" charset="0"/>
              </a:rPr>
              <a:t>Taanach was the scene of fighting when Deborah and Barak defeated the forces of Sisera (</a:t>
            </a:r>
            <a:r>
              <a:rPr lang="en-US" dirty="0" err="1" smtClean="0">
                <a:latin typeface="Times New Roman" pitchFamily="18" charset="0"/>
              </a:rPr>
              <a:t>Judg</a:t>
            </a:r>
            <a:r>
              <a:rPr lang="en-US" dirty="0" smtClean="0">
                <a:latin typeface="Times New Roman" pitchFamily="18" charset="0"/>
              </a:rPr>
              <a:t> 5:19).</a:t>
            </a:r>
          </a:p>
          <a:p>
            <a:pPr marL="152400" indent="-152400" eaLnBrk="1" hangingPunct="1">
              <a:buFontTx/>
              <a:buAutoNum type="arabicPeriod"/>
            </a:pPr>
            <a:r>
              <a:rPr lang="en-US" dirty="0" smtClean="0">
                <a:latin typeface="Times New Roman" pitchFamily="18" charset="0"/>
              </a:rPr>
              <a:t>During the time of Solomon, Taanach was governed by </a:t>
            </a:r>
            <a:r>
              <a:rPr lang="en-US" dirty="0" err="1" smtClean="0">
                <a:latin typeface="Times New Roman" pitchFamily="18" charset="0"/>
              </a:rPr>
              <a:t>Baana</a:t>
            </a:r>
            <a:r>
              <a:rPr lang="en-US" dirty="0" smtClean="0">
                <a:latin typeface="Times New Roman" pitchFamily="18" charset="0"/>
              </a:rPr>
              <a:t>, son of </a:t>
            </a:r>
            <a:r>
              <a:rPr lang="en-US" dirty="0" err="1" smtClean="0">
                <a:latin typeface="Times New Roman" pitchFamily="18" charset="0"/>
              </a:rPr>
              <a:t>Ahilud</a:t>
            </a:r>
            <a:r>
              <a:rPr lang="en-US" dirty="0" smtClean="0">
                <a:latin typeface="Times New Roman" pitchFamily="18" charset="0"/>
              </a:rPr>
              <a:t> (1 Kgs 4:12).</a:t>
            </a:r>
          </a:p>
          <a:p>
            <a:pPr marL="152400" indent="-152400"/>
            <a:endParaRPr lang="en-US" dirty="0" smtClean="0">
              <a:latin typeface="Times New Roman" pitchFamily="18" charset="0"/>
            </a:endParaRPr>
          </a:p>
          <a:p>
            <a:pPr marL="152400" indent="-152400"/>
            <a:r>
              <a:rPr lang="en-US" dirty="0" smtClean="0">
                <a:latin typeface="Times New Roman" pitchFamily="18" charset="0"/>
              </a:rPr>
              <a:t>tbs120040011</a:t>
            </a:r>
          </a:p>
        </p:txBody>
      </p:sp>
      <p:sp>
        <p:nvSpPr>
          <p:cNvPr id="62467" name="Slide Number Placeholder 3"/>
          <p:cNvSpPr>
            <a:spLocks noGrp="1"/>
          </p:cNvSpPr>
          <p:nvPr>
            <p:ph type="sldNum" sz="quarter" idx="5"/>
          </p:nvPr>
        </p:nvSpPr>
        <p:spPr>
          <a:noFill/>
        </p:spPr>
        <p:txBody>
          <a:bodyPr/>
          <a:lstStyle/>
          <a:p>
            <a:fld id="{F0E5E771-CC42-41D0-AF82-A40683734E6D}" type="slidenum">
              <a:rPr lang="en-US" smtClean="0">
                <a:solidFill>
                  <a:prstClr val="black"/>
                </a:solidFill>
                <a:latin typeface="Times New Roman" pitchFamily="18" charset="0"/>
              </a:rPr>
              <a:pPr/>
              <a:t>47</a:t>
            </a:fld>
            <a:endParaRPr lang="en-US" smtClean="0">
              <a:solidFill>
                <a:prstClr val="black"/>
              </a:solidFill>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90000"/>
              </a:lnSpc>
            </a:pPr>
            <a:r>
              <a:rPr lang="en-US" altLang="en-US" b="1" dirty="0" smtClean="0"/>
              <a:t>Kings Defeated by Joshua</a:t>
            </a:r>
            <a:r>
              <a:rPr lang="en-US" altLang="en-US" dirty="0" smtClean="0"/>
              <a:t> </a:t>
            </a:r>
            <a:br>
              <a:rPr lang="en-US" altLang="en-US" dirty="0" smtClean="0"/>
            </a:br>
            <a:r>
              <a:rPr lang="en-US" altLang="en-US" b="1" dirty="0" smtClean="0"/>
              <a:t> </a:t>
            </a:r>
            <a:r>
              <a:rPr lang="en-US" altLang="en-US" dirty="0" smtClean="0"/>
              <a:t> </a:t>
            </a:r>
            <a:r>
              <a:rPr lang="en-US" altLang="en-US" baseline="30000" dirty="0" smtClean="0"/>
              <a:t>7</a:t>
            </a:r>
            <a:r>
              <a:rPr lang="en-US" altLang="en-US" dirty="0" smtClean="0"/>
              <a:t>And these are the kings of the land whom Joshua and the people of Israel defeated on the west side of the Jordan, from Baal-gad in the Valley of Lebanon to Mount </a:t>
            </a:r>
            <a:r>
              <a:rPr lang="en-US" altLang="en-US" dirty="0" err="1" smtClean="0"/>
              <a:t>Halak</a:t>
            </a:r>
            <a:r>
              <a:rPr lang="en-US" altLang="en-US" dirty="0" smtClean="0"/>
              <a:t>, that rises toward </a:t>
            </a:r>
            <a:r>
              <a:rPr lang="en-US" altLang="en-US" dirty="0" err="1" smtClean="0"/>
              <a:t>Seir</a:t>
            </a:r>
            <a:r>
              <a:rPr lang="en-US" altLang="en-US" dirty="0" smtClean="0"/>
              <a:t> (and Joshua gave their land to the tribes of Israel as a possession according to their allotments, </a:t>
            </a:r>
            <a:br>
              <a:rPr lang="en-US" altLang="en-US" dirty="0" smtClean="0"/>
            </a:br>
            <a:r>
              <a:rPr lang="en-US" altLang="en-US" baseline="30000" dirty="0" smtClean="0"/>
              <a:t>8</a:t>
            </a:r>
            <a:r>
              <a:rPr lang="en-US" altLang="en-US" dirty="0" smtClean="0"/>
              <a:t>in the hill country, in the lowland, in the </a:t>
            </a:r>
            <a:r>
              <a:rPr lang="en-US" altLang="en-US" dirty="0" err="1" smtClean="0"/>
              <a:t>Arabah</a:t>
            </a:r>
            <a:r>
              <a:rPr lang="en-US" altLang="en-US" dirty="0" smtClean="0"/>
              <a:t>, in the slopes, in the wilderness, and in the </a:t>
            </a:r>
            <a:r>
              <a:rPr lang="en-US" altLang="en-US" dirty="0" err="1" smtClean="0"/>
              <a:t>Negeb</a:t>
            </a:r>
            <a:r>
              <a:rPr lang="en-US" altLang="en-US" dirty="0" smtClean="0"/>
              <a:t>, the land of the Hittites, the Amorites, the Canaanites, the </a:t>
            </a:r>
            <a:r>
              <a:rPr lang="en-US" altLang="en-US" dirty="0" err="1" smtClean="0"/>
              <a:t>Perizzites</a:t>
            </a:r>
            <a:r>
              <a:rPr lang="en-US" altLang="en-US" dirty="0" smtClean="0"/>
              <a:t>, the </a:t>
            </a:r>
            <a:r>
              <a:rPr lang="en-US" altLang="en-US" dirty="0" err="1" smtClean="0"/>
              <a:t>Hivites</a:t>
            </a:r>
            <a:r>
              <a:rPr lang="en-US" altLang="en-US" dirty="0" smtClean="0"/>
              <a:t>, and the </a:t>
            </a:r>
            <a:r>
              <a:rPr lang="en-US" altLang="en-US" dirty="0" err="1" smtClean="0"/>
              <a:t>Jebusites</a:t>
            </a:r>
            <a:r>
              <a:rPr lang="en-US" altLang="en-US" dirty="0" smtClean="0"/>
              <a:t>): </a:t>
            </a:r>
            <a:br>
              <a:rPr lang="en-US" altLang="en-US" dirty="0" smtClean="0"/>
            </a:br>
            <a:r>
              <a:rPr lang="en-US" altLang="en-US" baseline="30000" dirty="0" smtClean="0"/>
              <a:t>9</a:t>
            </a:r>
            <a:r>
              <a:rPr lang="en-US" altLang="en-US" dirty="0" smtClean="0"/>
              <a:t>the king of Jericho, one; the king of Ai, which is beside Bethel, one; </a:t>
            </a:r>
            <a:br>
              <a:rPr lang="en-US" altLang="en-US" dirty="0" smtClean="0"/>
            </a:br>
            <a:r>
              <a:rPr lang="en-US" altLang="en-US" baseline="30000" dirty="0" smtClean="0"/>
              <a:t>10</a:t>
            </a:r>
            <a:r>
              <a:rPr lang="en-US" altLang="en-US" dirty="0" smtClean="0"/>
              <a:t>the king of Jerusalem, one; the king of Hebron, one; </a:t>
            </a:r>
            <a:br>
              <a:rPr lang="en-US" altLang="en-US" dirty="0" smtClean="0"/>
            </a:br>
            <a:r>
              <a:rPr lang="en-US" altLang="en-US" baseline="30000" dirty="0" smtClean="0"/>
              <a:t>11</a:t>
            </a:r>
            <a:r>
              <a:rPr lang="en-US" altLang="en-US" dirty="0" smtClean="0"/>
              <a:t>the king of </a:t>
            </a:r>
            <a:r>
              <a:rPr lang="en-US" altLang="en-US" dirty="0" err="1" smtClean="0"/>
              <a:t>Jarmuth</a:t>
            </a:r>
            <a:r>
              <a:rPr lang="en-US" altLang="en-US" dirty="0" smtClean="0"/>
              <a:t>, one; the king of Lachish, one; </a:t>
            </a:r>
            <a:br>
              <a:rPr lang="en-US" altLang="en-US" dirty="0" smtClean="0"/>
            </a:br>
            <a:r>
              <a:rPr lang="en-US" altLang="en-US" baseline="30000" dirty="0" smtClean="0"/>
              <a:t>12</a:t>
            </a:r>
            <a:r>
              <a:rPr lang="en-US" altLang="en-US" dirty="0" smtClean="0"/>
              <a:t>the king of </a:t>
            </a:r>
            <a:r>
              <a:rPr lang="en-US" altLang="en-US" dirty="0" err="1" smtClean="0"/>
              <a:t>Eglon</a:t>
            </a:r>
            <a:r>
              <a:rPr lang="en-US" altLang="en-US" dirty="0" smtClean="0"/>
              <a:t>, one; the king of Gezer, one; </a:t>
            </a:r>
            <a:br>
              <a:rPr lang="en-US" altLang="en-US" dirty="0" smtClean="0"/>
            </a:br>
            <a:r>
              <a:rPr lang="en-US" altLang="en-US" baseline="30000" dirty="0" smtClean="0"/>
              <a:t>13</a:t>
            </a:r>
            <a:r>
              <a:rPr lang="en-US" altLang="en-US" dirty="0" smtClean="0"/>
              <a:t>the king of </a:t>
            </a:r>
            <a:r>
              <a:rPr lang="en-US" altLang="en-US" dirty="0" err="1" smtClean="0"/>
              <a:t>Debir</a:t>
            </a:r>
            <a:r>
              <a:rPr lang="en-US" altLang="en-US" dirty="0" smtClean="0"/>
              <a:t>, one; the king of </a:t>
            </a:r>
            <a:r>
              <a:rPr lang="en-US" altLang="en-US" dirty="0" err="1" smtClean="0"/>
              <a:t>Geder</a:t>
            </a:r>
            <a:r>
              <a:rPr lang="en-US" altLang="en-US" dirty="0" smtClean="0"/>
              <a:t>, one; </a:t>
            </a:r>
            <a:br>
              <a:rPr lang="en-US" altLang="en-US" dirty="0" smtClean="0"/>
            </a:br>
            <a:r>
              <a:rPr lang="en-US" altLang="en-US" baseline="30000" dirty="0" smtClean="0"/>
              <a:t>14</a:t>
            </a:r>
            <a:r>
              <a:rPr lang="en-US" altLang="en-US" dirty="0" smtClean="0"/>
              <a:t>the king of </a:t>
            </a:r>
            <a:r>
              <a:rPr lang="en-US" altLang="en-US" dirty="0" err="1" smtClean="0"/>
              <a:t>Hormah</a:t>
            </a:r>
            <a:r>
              <a:rPr lang="en-US" altLang="en-US" dirty="0" smtClean="0"/>
              <a:t>, one; the king of Arad, one; </a:t>
            </a:r>
            <a:br>
              <a:rPr lang="en-US" altLang="en-US" dirty="0" smtClean="0"/>
            </a:br>
            <a:r>
              <a:rPr lang="en-US" altLang="en-US" baseline="30000" dirty="0" smtClean="0"/>
              <a:t>15</a:t>
            </a:r>
            <a:r>
              <a:rPr lang="en-US" altLang="en-US" dirty="0" smtClean="0"/>
              <a:t>the king of </a:t>
            </a:r>
            <a:r>
              <a:rPr lang="en-US" altLang="en-US" dirty="0" err="1" smtClean="0"/>
              <a:t>Libnah</a:t>
            </a:r>
            <a:r>
              <a:rPr lang="en-US" altLang="en-US" dirty="0" smtClean="0"/>
              <a:t>, one; the king of </a:t>
            </a:r>
            <a:r>
              <a:rPr lang="en-US" altLang="en-US" dirty="0" err="1" smtClean="0"/>
              <a:t>Adullam</a:t>
            </a:r>
            <a:r>
              <a:rPr lang="en-US" altLang="en-US" dirty="0" smtClean="0"/>
              <a:t>, one; </a:t>
            </a:r>
            <a:br>
              <a:rPr lang="en-US" altLang="en-US" dirty="0" smtClean="0"/>
            </a:br>
            <a:r>
              <a:rPr lang="en-US" altLang="en-US" baseline="30000" dirty="0" smtClean="0"/>
              <a:t>16</a:t>
            </a:r>
            <a:r>
              <a:rPr lang="en-US" altLang="en-US" dirty="0" smtClean="0"/>
              <a:t>the king of </a:t>
            </a:r>
            <a:r>
              <a:rPr lang="en-US" altLang="en-US" dirty="0" err="1" smtClean="0"/>
              <a:t>Makkedah</a:t>
            </a:r>
            <a:r>
              <a:rPr lang="en-US" altLang="en-US" dirty="0" smtClean="0"/>
              <a:t>, one; the king of Bethel, one; </a:t>
            </a:r>
            <a:br>
              <a:rPr lang="en-US" altLang="en-US" dirty="0" smtClean="0"/>
            </a:br>
            <a:r>
              <a:rPr lang="en-US" altLang="en-US" baseline="30000" dirty="0" smtClean="0"/>
              <a:t>17</a:t>
            </a:r>
            <a:r>
              <a:rPr lang="en-US" altLang="en-US" dirty="0" smtClean="0"/>
              <a:t>the king of </a:t>
            </a:r>
            <a:r>
              <a:rPr lang="en-US" altLang="en-US" dirty="0" err="1" smtClean="0"/>
              <a:t>Tappuah</a:t>
            </a:r>
            <a:r>
              <a:rPr lang="en-US" altLang="en-US" dirty="0" smtClean="0"/>
              <a:t>, one; the king of </a:t>
            </a:r>
            <a:r>
              <a:rPr lang="en-US" altLang="en-US" dirty="0" err="1" smtClean="0"/>
              <a:t>Hepher</a:t>
            </a:r>
            <a:r>
              <a:rPr lang="en-US" altLang="en-US" dirty="0" smtClean="0"/>
              <a:t>, one; </a:t>
            </a:r>
            <a:br>
              <a:rPr lang="en-US" altLang="en-US" dirty="0" smtClean="0"/>
            </a:br>
            <a:r>
              <a:rPr lang="en-US" altLang="en-US" baseline="30000" dirty="0" smtClean="0"/>
              <a:t>18</a:t>
            </a:r>
            <a:r>
              <a:rPr lang="en-US" altLang="en-US" dirty="0" smtClean="0"/>
              <a:t>the king of </a:t>
            </a:r>
            <a:r>
              <a:rPr lang="en-US" altLang="en-US" dirty="0" err="1" smtClean="0"/>
              <a:t>Aphek</a:t>
            </a:r>
            <a:r>
              <a:rPr lang="en-US" altLang="en-US" dirty="0" smtClean="0"/>
              <a:t>, one; the king of </a:t>
            </a:r>
            <a:r>
              <a:rPr lang="en-US" altLang="en-US" dirty="0" err="1" smtClean="0"/>
              <a:t>Lasharon</a:t>
            </a:r>
            <a:r>
              <a:rPr lang="en-US" altLang="en-US" dirty="0" smtClean="0"/>
              <a:t>, one; </a:t>
            </a:r>
            <a:br>
              <a:rPr lang="en-US" altLang="en-US" dirty="0" smtClean="0"/>
            </a:br>
            <a:r>
              <a:rPr lang="en-US" altLang="en-US" baseline="30000" dirty="0" smtClean="0"/>
              <a:t>19</a:t>
            </a:r>
            <a:r>
              <a:rPr lang="en-US" altLang="en-US" dirty="0" smtClean="0"/>
              <a:t>the king of </a:t>
            </a:r>
            <a:r>
              <a:rPr lang="en-US" altLang="en-US" dirty="0" err="1" smtClean="0"/>
              <a:t>Madon</a:t>
            </a:r>
            <a:r>
              <a:rPr lang="en-US" altLang="en-US" dirty="0" smtClean="0"/>
              <a:t>, one; the king of </a:t>
            </a:r>
            <a:r>
              <a:rPr lang="en-US" altLang="en-US" dirty="0" err="1" smtClean="0"/>
              <a:t>Hazor</a:t>
            </a:r>
            <a:r>
              <a:rPr lang="en-US" altLang="en-US" dirty="0" smtClean="0"/>
              <a:t>, one; </a:t>
            </a:r>
            <a:br>
              <a:rPr lang="en-US" altLang="en-US" dirty="0" smtClean="0"/>
            </a:br>
            <a:r>
              <a:rPr lang="en-US" altLang="en-US" baseline="30000" dirty="0" smtClean="0"/>
              <a:t>20</a:t>
            </a:r>
            <a:r>
              <a:rPr lang="en-US" altLang="en-US" dirty="0" smtClean="0"/>
              <a:t>the king of </a:t>
            </a:r>
            <a:r>
              <a:rPr lang="en-US" altLang="en-US" dirty="0" err="1" smtClean="0"/>
              <a:t>Shimron-meron</a:t>
            </a:r>
            <a:r>
              <a:rPr lang="en-US" altLang="en-US" dirty="0" smtClean="0"/>
              <a:t>, one; the king of </a:t>
            </a:r>
            <a:r>
              <a:rPr lang="en-US" altLang="en-US" dirty="0" err="1" smtClean="0"/>
              <a:t>Achshaph</a:t>
            </a:r>
            <a:r>
              <a:rPr lang="en-US" altLang="en-US" dirty="0" smtClean="0"/>
              <a:t>, one; </a:t>
            </a:r>
            <a:br>
              <a:rPr lang="en-US" altLang="en-US" dirty="0" smtClean="0"/>
            </a:br>
            <a:r>
              <a:rPr lang="en-US" altLang="en-US" baseline="30000" dirty="0" smtClean="0"/>
              <a:t>21</a:t>
            </a:r>
            <a:r>
              <a:rPr lang="en-US" altLang="en-US" dirty="0" smtClean="0"/>
              <a:t>the king of </a:t>
            </a:r>
            <a:r>
              <a:rPr lang="en-US" altLang="en-US" dirty="0" err="1" smtClean="0"/>
              <a:t>Taanach</a:t>
            </a:r>
            <a:r>
              <a:rPr lang="en-US" altLang="en-US" dirty="0" smtClean="0"/>
              <a:t>, one; the king of Megiddo, one; </a:t>
            </a:r>
            <a:br>
              <a:rPr lang="en-US" altLang="en-US" dirty="0" smtClean="0"/>
            </a:br>
            <a:r>
              <a:rPr lang="en-US" altLang="en-US" baseline="30000" dirty="0" smtClean="0"/>
              <a:t>22</a:t>
            </a:r>
            <a:r>
              <a:rPr lang="en-US" altLang="en-US" dirty="0" smtClean="0"/>
              <a:t>the king of </a:t>
            </a:r>
            <a:r>
              <a:rPr lang="en-US" altLang="en-US" dirty="0" err="1" smtClean="0"/>
              <a:t>Kedesh</a:t>
            </a:r>
            <a:r>
              <a:rPr lang="en-US" altLang="en-US" dirty="0" smtClean="0"/>
              <a:t>, one; the king of </a:t>
            </a:r>
            <a:r>
              <a:rPr lang="en-US" altLang="en-US" dirty="0" err="1" smtClean="0"/>
              <a:t>Jokneam</a:t>
            </a:r>
            <a:r>
              <a:rPr lang="en-US" altLang="en-US" dirty="0" smtClean="0"/>
              <a:t> in Carmel, one; </a:t>
            </a:r>
            <a:br>
              <a:rPr lang="en-US" altLang="en-US" dirty="0" smtClean="0"/>
            </a:br>
            <a:r>
              <a:rPr lang="en-US" altLang="en-US" baseline="30000" dirty="0" smtClean="0"/>
              <a:t>23</a:t>
            </a:r>
            <a:r>
              <a:rPr lang="en-US" altLang="en-US" dirty="0" smtClean="0"/>
              <a:t>the king of </a:t>
            </a:r>
            <a:r>
              <a:rPr lang="en-US" altLang="en-US" dirty="0" err="1" smtClean="0"/>
              <a:t>Dor</a:t>
            </a:r>
            <a:r>
              <a:rPr lang="en-US" altLang="en-US" dirty="0" smtClean="0"/>
              <a:t> in </a:t>
            </a:r>
            <a:r>
              <a:rPr lang="en-US" altLang="en-US" dirty="0" err="1" smtClean="0"/>
              <a:t>Naphath-dor</a:t>
            </a:r>
            <a:r>
              <a:rPr lang="en-US" altLang="en-US" dirty="0" smtClean="0"/>
              <a:t>, one; the king of </a:t>
            </a:r>
            <a:r>
              <a:rPr lang="en-US" altLang="en-US" dirty="0" err="1" smtClean="0"/>
              <a:t>Goiim</a:t>
            </a:r>
            <a:r>
              <a:rPr lang="en-US" altLang="en-US" dirty="0" smtClean="0"/>
              <a:t> in Galilee,</a:t>
            </a:r>
            <a:r>
              <a:rPr lang="en-US" altLang="en-US" baseline="30000" dirty="0" smtClean="0"/>
              <a:t>£</a:t>
            </a:r>
            <a:r>
              <a:rPr lang="en-US" altLang="en-US" dirty="0" smtClean="0"/>
              <a:t> one; </a:t>
            </a:r>
            <a:br>
              <a:rPr lang="en-US" altLang="en-US" dirty="0" smtClean="0"/>
            </a:br>
            <a:r>
              <a:rPr lang="en-US" altLang="en-US" baseline="30000" dirty="0" smtClean="0"/>
              <a:t>24</a:t>
            </a:r>
            <a:r>
              <a:rPr lang="en-US" altLang="en-US" dirty="0" smtClean="0"/>
              <a:t>the king of Tirzah, one: in all, thirty-one kings.</a:t>
            </a:r>
          </a:p>
          <a:p>
            <a:pPr>
              <a:lnSpc>
                <a:spcPct val="90000"/>
              </a:lnSpc>
            </a:pPr>
            <a:endParaRPr lang="en-US" altLang="en-US" dirty="0"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682C642F-85C2-4820-86B9-F2435DD99900}" type="slidenum">
              <a:rPr lang="en-US" altLang="en-US" sz="1200" i="0">
                <a:solidFill>
                  <a:prstClr val="black"/>
                </a:solidFill>
                <a:latin typeface="Arial" charset="0"/>
              </a:rPr>
              <a:pPr/>
              <a:t>49</a:t>
            </a:fld>
            <a:endParaRPr lang="en-US" altLang="en-US" sz="1200" i="0">
              <a:solidFill>
                <a:prstClr val="black"/>
              </a:solidFill>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BD95B7-E57B-4C81-A01A-8C752C745970}"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9619376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xfrm>
            <a:off x="685800" y="685800"/>
            <a:ext cx="5486400" cy="3429000"/>
          </a:xfrm>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tb051407479</a:t>
            </a:r>
          </a:p>
        </p:txBody>
      </p:sp>
      <p:sp>
        <p:nvSpPr>
          <p:cNvPr id="286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315823-8060-4ABA-BC75-868177BBB12B}" type="slidenum">
              <a:rPr lang="en-US">
                <a:solidFill>
                  <a:prstClr val="black"/>
                </a:solidFill>
              </a:rPr>
              <a:pPr/>
              <a:t>50</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2637ADEC-E6B8-4197-9DC5-895CFD707010}" type="slidenum">
              <a:rPr lang="en-US" altLang="en-US" sz="1200" i="0">
                <a:latin typeface="Arial" charset="0"/>
              </a:rPr>
              <a:pPr/>
              <a:t>51</a:t>
            </a:fld>
            <a:endParaRPr lang="en-US" altLang="en-US" sz="1200" i="0">
              <a:latin typeface="Arial" charset="0"/>
            </a:endParaRPr>
          </a:p>
        </p:txBody>
      </p:sp>
      <p:sp>
        <p:nvSpPr>
          <p:cNvPr id="89091"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90000"/>
              </a:lnSpc>
            </a:pPr>
            <a:r>
              <a:rPr lang="en-US" altLang="en-US" b="1" smtClean="0"/>
              <a:t>Kings Defeated by Joshua</a:t>
            </a:r>
            <a:r>
              <a:rPr lang="en-US" altLang="en-US" smtClean="0"/>
              <a:t> </a:t>
            </a:r>
            <a:br>
              <a:rPr lang="en-US" altLang="en-US" smtClean="0"/>
            </a:br>
            <a:r>
              <a:rPr lang="en-US" altLang="en-US" b="1" smtClean="0"/>
              <a:t> </a:t>
            </a:r>
            <a:r>
              <a:rPr lang="en-US" altLang="en-US" smtClean="0"/>
              <a:t> </a:t>
            </a:r>
            <a:r>
              <a:rPr lang="en-US" altLang="en-US" baseline="30000" smtClean="0"/>
              <a:t>7</a:t>
            </a:r>
            <a:r>
              <a:rPr lang="en-US" altLang="en-US" smtClean="0"/>
              <a:t>And these are the kings of the land whom Joshua and the people of Israel defeated on the west side of the Jordan, from Baal-gad in the Valley of Lebanon to Mount Halak, that rises toward Seir (and Joshua gave their land to the tribes of Israel as a possession according to their allotments, </a:t>
            </a:r>
            <a:br>
              <a:rPr lang="en-US" altLang="en-US" smtClean="0"/>
            </a:br>
            <a:r>
              <a:rPr lang="en-US" altLang="en-US" baseline="30000" smtClean="0"/>
              <a:t>8</a:t>
            </a:r>
            <a:r>
              <a:rPr lang="en-US" altLang="en-US" smtClean="0"/>
              <a:t>in the hill country, in the lowland, in the Arabah, in the slopes, in the wilderness, and in the Negeb, the land of the Hittites, the Amorites, the Canaanites, the Perizzites, the Hivites, and the Jebusites): </a:t>
            </a:r>
            <a:br>
              <a:rPr lang="en-US" altLang="en-US" smtClean="0"/>
            </a:br>
            <a:r>
              <a:rPr lang="en-US" altLang="en-US" baseline="30000" smtClean="0"/>
              <a:t>9</a:t>
            </a:r>
            <a:r>
              <a:rPr lang="en-US" altLang="en-US" smtClean="0"/>
              <a:t>the king of Jericho, one; the king of Ai, which is beside Bethel, one; </a:t>
            </a:r>
            <a:br>
              <a:rPr lang="en-US" altLang="en-US" smtClean="0"/>
            </a:br>
            <a:r>
              <a:rPr lang="en-US" altLang="en-US" baseline="30000" smtClean="0"/>
              <a:t>10</a:t>
            </a:r>
            <a:r>
              <a:rPr lang="en-US" altLang="en-US" smtClean="0"/>
              <a:t>the king of Jerusalem, one; the king of Hebron, one; </a:t>
            </a:r>
            <a:br>
              <a:rPr lang="en-US" altLang="en-US" smtClean="0"/>
            </a:br>
            <a:r>
              <a:rPr lang="en-US" altLang="en-US" baseline="30000" smtClean="0"/>
              <a:t>11</a:t>
            </a:r>
            <a:r>
              <a:rPr lang="en-US" altLang="en-US" smtClean="0"/>
              <a:t>the king of Jarmuth, one; the king of Lachish, one; </a:t>
            </a:r>
            <a:br>
              <a:rPr lang="en-US" altLang="en-US" smtClean="0"/>
            </a:br>
            <a:r>
              <a:rPr lang="en-US" altLang="en-US" baseline="30000" smtClean="0"/>
              <a:t>12</a:t>
            </a:r>
            <a:r>
              <a:rPr lang="en-US" altLang="en-US" smtClean="0"/>
              <a:t>the king of Eglon, one; the king of Gezer, one; </a:t>
            </a:r>
            <a:br>
              <a:rPr lang="en-US" altLang="en-US" smtClean="0"/>
            </a:br>
            <a:r>
              <a:rPr lang="en-US" altLang="en-US" baseline="30000" smtClean="0"/>
              <a:t>13</a:t>
            </a:r>
            <a:r>
              <a:rPr lang="en-US" altLang="en-US" smtClean="0"/>
              <a:t>the king of Debir, one; the king of Geder, one; </a:t>
            </a:r>
            <a:br>
              <a:rPr lang="en-US" altLang="en-US" smtClean="0"/>
            </a:br>
            <a:r>
              <a:rPr lang="en-US" altLang="en-US" baseline="30000" smtClean="0"/>
              <a:t>14</a:t>
            </a:r>
            <a:r>
              <a:rPr lang="en-US" altLang="en-US" smtClean="0"/>
              <a:t>the king of Hormah, one; the king of Arad, one; </a:t>
            </a:r>
            <a:br>
              <a:rPr lang="en-US" altLang="en-US" smtClean="0"/>
            </a:br>
            <a:r>
              <a:rPr lang="en-US" altLang="en-US" baseline="30000" smtClean="0"/>
              <a:t>15</a:t>
            </a:r>
            <a:r>
              <a:rPr lang="en-US" altLang="en-US" smtClean="0"/>
              <a:t>the king of Libnah, one; the king of Adullam, one; </a:t>
            </a:r>
            <a:br>
              <a:rPr lang="en-US" altLang="en-US" smtClean="0"/>
            </a:br>
            <a:r>
              <a:rPr lang="en-US" altLang="en-US" baseline="30000" smtClean="0"/>
              <a:t>16</a:t>
            </a:r>
            <a:r>
              <a:rPr lang="en-US" altLang="en-US" smtClean="0"/>
              <a:t>the king of Makkedah, one; the king of Bethel, one; </a:t>
            </a:r>
            <a:br>
              <a:rPr lang="en-US" altLang="en-US" smtClean="0"/>
            </a:br>
            <a:r>
              <a:rPr lang="en-US" altLang="en-US" baseline="30000" smtClean="0"/>
              <a:t>17</a:t>
            </a:r>
            <a:r>
              <a:rPr lang="en-US" altLang="en-US" smtClean="0"/>
              <a:t>the king of Tappuah, one; the king of Hepher, one; </a:t>
            </a:r>
            <a:br>
              <a:rPr lang="en-US" altLang="en-US" smtClean="0"/>
            </a:br>
            <a:r>
              <a:rPr lang="en-US" altLang="en-US" baseline="30000" smtClean="0"/>
              <a:t>18</a:t>
            </a:r>
            <a:r>
              <a:rPr lang="en-US" altLang="en-US" smtClean="0"/>
              <a:t>the king of Aphek, one; the king of Lasharon, one; </a:t>
            </a:r>
            <a:br>
              <a:rPr lang="en-US" altLang="en-US" smtClean="0"/>
            </a:br>
            <a:r>
              <a:rPr lang="en-US" altLang="en-US" baseline="30000" smtClean="0"/>
              <a:t>19</a:t>
            </a:r>
            <a:r>
              <a:rPr lang="en-US" altLang="en-US" smtClean="0"/>
              <a:t>the king of Madon, one; the king of Hazor, one; </a:t>
            </a:r>
            <a:br>
              <a:rPr lang="en-US" altLang="en-US" smtClean="0"/>
            </a:br>
            <a:r>
              <a:rPr lang="en-US" altLang="en-US" baseline="30000" smtClean="0"/>
              <a:t>20</a:t>
            </a:r>
            <a:r>
              <a:rPr lang="en-US" altLang="en-US" smtClean="0"/>
              <a:t>the king of Shimron-meron, one; the king of Achshaph, one; </a:t>
            </a:r>
            <a:br>
              <a:rPr lang="en-US" altLang="en-US" smtClean="0"/>
            </a:br>
            <a:r>
              <a:rPr lang="en-US" altLang="en-US" baseline="30000" smtClean="0"/>
              <a:t>21</a:t>
            </a:r>
            <a:r>
              <a:rPr lang="en-US" altLang="en-US" smtClean="0"/>
              <a:t>the king of Taanach, one; the king of Megiddo, one; </a:t>
            </a:r>
            <a:br>
              <a:rPr lang="en-US" altLang="en-US" smtClean="0"/>
            </a:br>
            <a:r>
              <a:rPr lang="en-US" altLang="en-US" baseline="30000" smtClean="0"/>
              <a:t>22</a:t>
            </a:r>
            <a:r>
              <a:rPr lang="en-US" altLang="en-US" smtClean="0"/>
              <a:t>the king of Kedesh, one; the king of Jokneam in Carmel, one; </a:t>
            </a:r>
            <a:br>
              <a:rPr lang="en-US" altLang="en-US" smtClean="0"/>
            </a:br>
            <a:r>
              <a:rPr lang="en-US" altLang="en-US" baseline="30000" smtClean="0"/>
              <a:t>23</a:t>
            </a:r>
            <a:r>
              <a:rPr lang="en-US" altLang="en-US" smtClean="0"/>
              <a:t>the king of Dor in Naphath-dor, one; the king of Goiim in Galilee,</a:t>
            </a:r>
            <a:r>
              <a:rPr lang="en-US" altLang="en-US" baseline="30000" smtClean="0"/>
              <a:t>£</a:t>
            </a:r>
            <a:r>
              <a:rPr lang="en-US" altLang="en-US" smtClean="0"/>
              <a:t> one; </a:t>
            </a:r>
            <a:br>
              <a:rPr lang="en-US" altLang="en-US" smtClean="0"/>
            </a:br>
            <a:r>
              <a:rPr lang="en-US" altLang="en-US" baseline="30000" smtClean="0"/>
              <a:t>24</a:t>
            </a:r>
            <a:r>
              <a:rPr lang="en-US" altLang="en-US" smtClean="0"/>
              <a:t>the king of Tirzah, one: in all, thirty-one kings.</a:t>
            </a:r>
          </a:p>
          <a:p>
            <a:pPr>
              <a:lnSpc>
                <a:spcPct val="90000"/>
              </a:lnSpc>
            </a:pPr>
            <a:endParaRPr lang="en-US" altLang="en-US" smtClean="0"/>
          </a:p>
          <a:p>
            <a:pPr>
              <a:lnSpc>
                <a:spcPct val="90000"/>
              </a:lnSpc>
            </a:pPr>
            <a:endParaRPr lang="en-US" altLang="en-US" smtClean="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36A64329-15D1-4EE8-9CF5-60D30D4B8920}" type="slidenum">
              <a:rPr lang="en-US" altLang="en-US" sz="1200" i="0">
                <a:latin typeface="Arial" charset="0"/>
              </a:rPr>
              <a:pPr/>
              <a:t>52</a:t>
            </a:fld>
            <a:endParaRPr lang="en-US" altLang="en-US" sz="1200" i="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06F61CDD-99C4-4BAC-91D6-87D0185F7932}" type="slidenum">
              <a:rPr lang="en-US" altLang="en-US" sz="1200" i="0">
                <a:latin typeface="Arial" charset="0"/>
              </a:rPr>
              <a:pPr/>
              <a:t>53</a:t>
            </a:fld>
            <a:endParaRPr lang="en-US" altLang="en-US" sz="1200" i="0">
              <a:latin typeface="Arial" charset="0"/>
            </a:endParaRPr>
          </a:p>
        </p:txBody>
      </p:sp>
      <p:sp>
        <p:nvSpPr>
          <p:cNvPr id="93187"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A6891589-C4B2-4317-AA70-097C0495DC8F}" type="slidenum">
              <a:rPr lang="en-US" altLang="en-US" sz="1200" i="0">
                <a:latin typeface="Arial" charset="0"/>
              </a:rPr>
              <a:pPr/>
              <a:t>54</a:t>
            </a:fld>
            <a:endParaRPr lang="en-US" altLang="en-US" sz="1200" i="0">
              <a:latin typeface="Arial" charset="0"/>
            </a:endParaRPr>
          </a:p>
        </p:txBody>
      </p:sp>
      <p:sp>
        <p:nvSpPr>
          <p:cNvPr id="94211" name="Rectangle 2"/>
          <p:cNvSpPr>
            <a:spLocks noGrp="1" noRot="1" noChangeAspect="1" noChangeArrowheads="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nSpc>
                <a:spcPct val="80000"/>
              </a:lnSpc>
            </a:pPr>
            <a:r>
              <a:rPr lang="en-US" altLang="en-US" b="1" smtClean="0"/>
              <a:t>Nahal Beersheba</a:t>
            </a:r>
          </a:p>
          <a:p>
            <a:pPr marL="228600" indent="-228600">
              <a:lnSpc>
                <a:spcPct val="80000"/>
              </a:lnSpc>
              <a:buFontTx/>
              <a:buAutoNum type="arabicPeriod"/>
            </a:pPr>
            <a:r>
              <a:rPr lang="en-US" altLang="en-US" smtClean="0"/>
              <a:t>The tell is along the northern bank of Nahal Beersheba, close to its junction with Nahal Hebron.</a:t>
            </a:r>
          </a:p>
          <a:p>
            <a:pPr marL="228600" indent="-228600">
              <a:lnSpc>
                <a:spcPct val="80000"/>
              </a:lnSpc>
              <a:buFontTx/>
              <a:buAutoNum type="arabicPeriod"/>
            </a:pPr>
            <a:r>
              <a:rPr lang="en-US" altLang="en-US" smtClean="0"/>
              <a:t>Nahal Beersheba is part of the Nahal Besor system.  </a:t>
            </a:r>
          </a:p>
          <a:p>
            <a:pPr marL="228600" indent="-228600">
              <a:buFontTx/>
              <a:buAutoNum type="arabicPeriod"/>
            </a:pPr>
            <a:r>
              <a:rPr lang="en-US" altLang="en-US" smtClean="0"/>
              <a:t>Badland formations exist because of the loess sand erosion.</a:t>
            </a:r>
          </a:p>
          <a:p>
            <a:pPr marL="228600" indent="-228600"/>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90000"/>
              </a:lnSpc>
            </a:pPr>
            <a:r>
              <a:rPr lang="en-US" altLang="en-US" b="1" smtClean="0"/>
              <a:t>Kings Defeated by Joshua</a:t>
            </a:r>
            <a:r>
              <a:rPr lang="en-US" altLang="en-US" smtClean="0"/>
              <a:t> </a:t>
            </a:r>
            <a:br>
              <a:rPr lang="en-US" altLang="en-US" smtClean="0"/>
            </a:br>
            <a:r>
              <a:rPr lang="en-US" altLang="en-US" b="1" smtClean="0"/>
              <a:t> </a:t>
            </a:r>
            <a:r>
              <a:rPr lang="en-US" altLang="en-US" smtClean="0"/>
              <a:t> </a:t>
            </a:r>
            <a:r>
              <a:rPr lang="en-US" altLang="en-US" baseline="30000" smtClean="0"/>
              <a:t>7</a:t>
            </a:r>
            <a:r>
              <a:rPr lang="en-US" altLang="en-US" smtClean="0"/>
              <a:t>And these are the kings of the land whom Joshua and the people of Israel defeated on the west side of the Jordan, from Baal-gad in the Valley of Lebanon to Mount Halak, that rises toward Seir (and Joshua gave their land to the tribes of Israel as a possession according to their allotments, </a:t>
            </a:r>
            <a:br>
              <a:rPr lang="en-US" altLang="en-US" smtClean="0"/>
            </a:br>
            <a:r>
              <a:rPr lang="en-US" altLang="en-US" baseline="30000" smtClean="0"/>
              <a:t>8</a:t>
            </a:r>
            <a:r>
              <a:rPr lang="en-US" altLang="en-US" smtClean="0"/>
              <a:t>in the hill country, in the lowland, in the Arabah, in the slopes, in the wilderness, and in the Negeb, the land of the Hittites, the Amorites, the Canaanites, the Perizzites, the Hivites, and the Jebusites): </a:t>
            </a:r>
            <a:br>
              <a:rPr lang="en-US" altLang="en-US" smtClean="0"/>
            </a:br>
            <a:r>
              <a:rPr lang="en-US" altLang="en-US" baseline="30000" smtClean="0"/>
              <a:t>9</a:t>
            </a:r>
            <a:r>
              <a:rPr lang="en-US" altLang="en-US" smtClean="0"/>
              <a:t>the king of Jericho, one; the king of Ai, which is beside Bethel, one; </a:t>
            </a:r>
            <a:br>
              <a:rPr lang="en-US" altLang="en-US" smtClean="0"/>
            </a:br>
            <a:r>
              <a:rPr lang="en-US" altLang="en-US" baseline="30000" smtClean="0"/>
              <a:t>10</a:t>
            </a:r>
            <a:r>
              <a:rPr lang="en-US" altLang="en-US" smtClean="0"/>
              <a:t>the king of Jerusalem, one; the king of Hebron, one; </a:t>
            </a:r>
            <a:br>
              <a:rPr lang="en-US" altLang="en-US" smtClean="0"/>
            </a:br>
            <a:r>
              <a:rPr lang="en-US" altLang="en-US" baseline="30000" smtClean="0"/>
              <a:t>11</a:t>
            </a:r>
            <a:r>
              <a:rPr lang="en-US" altLang="en-US" smtClean="0"/>
              <a:t>the king of Jarmuth, one; the king of Lachish, one; </a:t>
            </a:r>
            <a:br>
              <a:rPr lang="en-US" altLang="en-US" smtClean="0"/>
            </a:br>
            <a:r>
              <a:rPr lang="en-US" altLang="en-US" baseline="30000" smtClean="0"/>
              <a:t>12</a:t>
            </a:r>
            <a:r>
              <a:rPr lang="en-US" altLang="en-US" smtClean="0"/>
              <a:t>the king of Eglon, one; the king of Gezer, one; </a:t>
            </a:r>
            <a:br>
              <a:rPr lang="en-US" altLang="en-US" smtClean="0"/>
            </a:br>
            <a:r>
              <a:rPr lang="en-US" altLang="en-US" baseline="30000" smtClean="0"/>
              <a:t>13</a:t>
            </a:r>
            <a:r>
              <a:rPr lang="en-US" altLang="en-US" smtClean="0"/>
              <a:t>the king of Debir, one; the king of Geder, one; </a:t>
            </a:r>
            <a:br>
              <a:rPr lang="en-US" altLang="en-US" smtClean="0"/>
            </a:br>
            <a:r>
              <a:rPr lang="en-US" altLang="en-US" baseline="30000" smtClean="0"/>
              <a:t>14</a:t>
            </a:r>
            <a:r>
              <a:rPr lang="en-US" altLang="en-US" smtClean="0"/>
              <a:t>the king of Hormah, one; the king of Arad, one; </a:t>
            </a:r>
            <a:br>
              <a:rPr lang="en-US" altLang="en-US" smtClean="0"/>
            </a:br>
            <a:r>
              <a:rPr lang="en-US" altLang="en-US" baseline="30000" smtClean="0"/>
              <a:t>15</a:t>
            </a:r>
            <a:r>
              <a:rPr lang="en-US" altLang="en-US" smtClean="0"/>
              <a:t>the king of Libnah, one; the king of Adullam, one; </a:t>
            </a:r>
            <a:br>
              <a:rPr lang="en-US" altLang="en-US" smtClean="0"/>
            </a:br>
            <a:r>
              <a:rPr lang="en-US" altLang="en-US" baseline="30000" smtClean="0"/>
              <a:t>16</a:t>
            </a:r>
            <a:r>
              <a:rPr lang="en-US" altLang="en-US" smtClean="0"/>
              <a:t>the king of Makkedah, one; the king of Bethel, one; </a:t>
            </a:r>
            <a:br>
              <a:rPr lang="en-US" altLang="en-US" smtClean="0"/>
            </a:br>
            <a:r>
              <a:rPr lang="en-US" altLang="en-US" baseline="30000" smtClean="0"/>
              <a:t>17</a:t>
            </a:r>
            <a:r>
              <a:rPr lang="en-US" altLang="en-US" smtClean="0"/>
              <a:t>the king of Tappuah, one; the king of Hepher, one; </a:t>
            </a:r>
            <a:br>
              <a:rPr lang="en-US" altLang="en-US" smtClean="0"/>
            </a:br>
            <a:r>
              <a:rPr lang="en-US" altLang="en-US" baseline="30000" smtClean="0"/>
              <a:t>18</a:t>
            </a:r>
            <a:r>
              <a:rPr lang="en-US" altLang="en-US" smtClean="0"/>
              <a:t>the king of Aphek, one; the king of Lasharon, one; </a:t>
            </a:r>
            <a:br>
              <a:rPr lang="en-US" altLang="en-US" smtClean="0"/>
            </a:br>
            <a:r>
              <a:rPr lang="en-US" altLang="en-US" baseline="30000" smtClean="0"/>
              <a:t>19</a:t>
            </a:r>
            <a:r>
              <a:rPr lang="en-US" altLang="en-US" smtClean="0"/>
              <a:t>the king of Madon, one; the king of Hazor, one; </a:t>
            </a:r>
            <a:br>
              <a:rPr lang="en-US" altLang="en-US" smtClean="0"/>
            </a:br>
            <a:r>
              <a:rPr lang="en-US" altLang="en-US" baseline="30000" smtClean="0"/>
              <a:t>20</a:t>
            </a:r>
            <a:r>
              <a:rPr lang="en-US" altLang="en-US" smtClean="0"/>
              <a:t>the king of Shimron-meron, one; the king of Achshaph, one; </a:t>
            </a:r>
            <a:br>
              <a:rPr lang="en-US" altLang="en-US" smtClean="0"/>
            </a:br>
            <a:r>
              <a:rPr lang="en-US" altLang="en-US" baseline="30000" smtClean="0"/>
              <a:t>21</a:t>
            </a:r>
            <a:r>
              <a:rPr lang="en-US" altLang="en-US" smtClean="0"/>
              <a:t>the king of Taanach, one; the king of Megiddo, one; </a:t>
            </a:r>
            <a:br>
              <a:rPr lang="en-US" altLang="en-US" smtClean="0"/>
            </a:br>
            <a:r>
              <a:rPr lang="en-US" altLang="en-US" baseline="30000" smtClean="0"/>
              <a:t>22</a:t>
            </a:r>
            <a:r>
              <a:rPr lang="en-US" altLang="en-US" smtClean="0"/>
              <a:t>the king of Kedesh, one; the king of Jokneam in Carmel, one; </a:t>
            </a:r>
            <a:br>
              <a:rPr lang="en-US" altLang="en-US" smtClean="0"/>
            </a:br>
            <a:r>
              <a:rPr lang="en-US" altLang="en-US" baseline="30000" smtClean="0"/>
              <a:t>23</a:t>
            </a:r>
            <a:r>
              <a:rPr lang="en-US" altLang="en-US" smtClean="0"/>
              <a:t>the king of Dor in Naphath-dor, one; the king of Goiim in Galilee,</a:t>
            </a:r>
            <a:r>
              <a:rPr lang="en-US" altLang="en-US" baseline="30000" smtClean="0"/>
              <a:t>£</a:t>
            </a:r>
            <a:r>
              <a:rPr lang="en-US" altLang="en-US" smtClean="0"/>
              <a:t> one; </a:t>
            </a:r>
            <a:br>
              <a:rPr lang="en-US" altLang="en-US" smtClean="0"/>
            </a:br>
            <a:r>
              <a:rPr lang="en-US" altLang="en-US" baseline="30000" smtClean="0"/>
              <a:t>24</a:t>
            </a:r>
            <a:r>
              <a:rPr lang="en-US" altLang="en-US" smtClean="0"/>
              <a:t>the king of Tirzah, one: in all, thirty-one kings.</a:t>
            </a:r>
          </a:p>
          <a:p>
            <a:pPr>
              <a:lnSpc>
                <a:spcPct val="90000"/>
              </a:lnSpc>
            </a:pPr>
            <a:endParaRPr lang="en-US" altLang="en-US" smtClean="0"/>
          </a:p>
          <a:p>
            <a:pPr>
              <a:lnSpc>
                <a:spcPct val="90000"/>
              </a:lnSpc>
            </a:pPr>
            <a:endParaRPr lang="en-US" altLang="en-US" smtClean="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6D89CE50-9C3F-40C0-91FF-F40EB2C7553D}" type="slidenum">
              <a:rPr lang="en-US" altLang="en-US" sz="1200" i="0">
                <a:latin typeface="Arial" charset="0"/>
              </a:rPr>
              <a:pPr/>
              <a:t>55</a:t>
            </a:fld>
            <a:endParaRPr lang="en-US" altLang="en-US" sz="1200" i="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p>
            <a:fld id="{E6472912-D51E-4898-A6DC-25DACA01B3CA}" type="slidenum">
              <a:rPr lang="en-US" smtClean="0">
                <a:solidFill>
                  <a:prstClr val="black"/>
                </a:solidFill>
                <a:latin typeface="Times New Roman" pitchFamily="18" charset="0"/>
                <a:cs typeface="Calibri" pitchFamily="34" charset="0"/>
              </a:rPr>
              <a:pPr/>
              <a:t>56</a:t>
            </a:fld>
            <a:endParaRPr lang="en-US" dirty="0" smtClean="0">
              <a:solidFill>
                <a:prstClr val="black"/>
              </a:solidFill>
              <a:latin typeface="Times New Roman" pitchFamily="18" charset="0"/>
              <a:cs typeface="Calibri" pitchFamily="34" charset="0"/>
            </a:endParaRPr>
          </a:p>
        </p:txBody>
      </p:sp>
      <p:sp>
        <p:nvSpPr>
          <p:cNvPr id="17410" name="Rectangle 2"/>
          <p:cNvSpPr>
            <a:spLocks noGrp="1" noRot="1" noChangeAspect="1" noChangeArrowheads="1" noTextEdit="1"/>
          </p:cNvSpPr>
          <p:nvPr>
            <p:ph type="sldImg"/>
          </p:nvPr>
        </p:nvSpPr>
        <p:spPr>
          <a:xfrm>
            <a:off x="685800" y="685800"/>
            <a:ext cx="5486400" cy="3429000"/>
          </a:xfrm>
          <a:ln/>
        </p:spPr>
      </p:sp>
      <p:sp>
        <p:nvSpPr>
          <p:cNvPr id="17411" name="Rectangle 3"/>
          <p:cNvSpPr>
            <a:spLocks noGrp="1" noChangeArrowheads="1"/>
          </p:cNvSpPr>
          <p:nvPr>
            <p:ph type="body" idx="1"/>
          </p:nvPr>
        </p:nvSpPr>
        <p:spPr>
          <a:noFill/>
          <a:ln/>
        </p:spPr>
        <p:txBody>
          <a:bodyPr/>
          <a:lstStyle/>
          <a:p>
            <a:pPr marL="228600" indent="-228600" eaLnBrk="1" hangingPunct="1">
              <a:lnSpc>
                <a:spcPct val="80000"/>
              </a:lnSpc>
            </a:pPr>
            <a:r>
              <a:rPr lang="en-US" b="1" dirty="0" smtClean="0">
                <a:latin typeface="Times New Roman" pitchFamily="18" charset="0"/>
              </a:rPr>
              <a:t>Beersheba: Geography</a:t>
            </a:r>
          </a:p>
          <a:p>
            <a:pPr marL="228600" indent="-228600" eaLnBrk="1" hangingPunct="1">
              <a:lnSpc>
                <a:spcPct val="80000"/>
              </a:lnSpc>
              <a:buFontTx/>
              <a:buAutoNum type="arabicPeriod"/>
            </a:pPr>
            <a:r>
              <a:rPr lang="en-US" dirty="0" smtClean="0">
                <a:latin typeface="Times New Roman" pitchFamily="18" charset="0"/>
              </a:rPr>
              <a:t>Beersheba is often considered the southernmost city of Israel in the Bible: “from Dan to Beersheba.”</a:t>
            </a:r>
          </a:p>
          <a:p>
            <a:pPr marL="228600" indent="-228600" eaLnBrk="1" hangingPunct="1">
              <a:lnSpc>
                <a:spcPct val="80000"/>
              </a:lnSpc>
              <a:buFontTx/>
              <a:buAutoNum type="arabicPeriod"/>
            </a:pPr>
            <a:r>
              <a:rPr lang="en-US" dirty="0" smtClean="0">
                <a:latin typeface="Times New Roman" pitchFamily="18" charset="0"/>
              </a:rPr>
              <a:t>Beersheba is located in the Central Negev basin, where the terrain is composed of powdery windblown loess soil. Because of the fineness of the soil, clouds of dust are common.</a:t>
            </a:r>
          </a:p>
          <a:p>
            <a:pPr marL="228600" indent="-228600" eaLnBrk="1" hangingPunct="1">
              <a:lnSpc>
                <a:spcPct val="80000"/>
              </a:lnSpc>
              <a:buFontTx/>
              <a:buAutoNum type="arabicPeriod"/>
            </a:pPr>
            <a:r>
              <a:rPr lang="en-US" dirty="0" smtClean="0">
                <a:latin typeface="Times New Roman" pitchFamily="18" charset="0"/>
              </a:rPr>
              <a:t>The tell of Beersheba is 2.5 acres in size and 980 feet (300 m) above sea level.</a:t>
            </a:r>
          </a:p>
          <a:p>
            <a:pPr marL="228600" indent="-228600" eaLnBrk="1" hangingPunct="1">
              <a:lnSpc>
                <a:spcPct val="80000"/>
              </a:lnSpc>
              <a:buFontTx/>
              <a:buAutoNum type="arabicPeriod"/>
            </a:pPr>
            <a:r>
              <a:rPr lang="en-US" dirty="0" smtClean="0">
                <a:latin typeface="Times New Roman" pitchFamily="18" charset="0"/>
              </a:rPr>
              <a:t>The tell is located east of the modern city of Beersheba.</a:t>
            </a:r>
          </a:p>
          <a:p>
            <a:pPr marL="228600" indent="-228600" eaLnBrk="1" hangingPunct="1">
              <a:lnSpc>
                <a:spcPct val="80000"/>
              </a:lnSpc>
              <a:buFontTx/>
              <a:buAutoNum type="arabicPeriod"/>
            </a:pPr>
            <a:r>
              <a:rPr lang="en-US" dirty="0" smtClean="0">
                <a:latin typeface="Times New Roman" pitchFamily="18" charset="0"/>
              </a:rPr>
              <a:t>Beersheba was situated on the trade route which stretched from Edom in the east to Gaza and Egypt in the west.</a:t>
            </a:r>
          </a:p>
          <a:p>
            <a:pPr marL="228600" indent="-228600" eaLnBrk="1" hangingPunct="1">
              <a:lnSpc>
                <a:spcPct val="80000"/>
              </a:lnSpc>
              <a:buFontTx/>
              <a:buAutoNum type="arabicPeriod"/>
            </a:pPr>
            <a:r>
              <a:rPr lang="en-US" dirty="0" smtClean="0">
                <a:latin typeface="Times New Roman" pitchFamily="18" charset="0"/>
              </a:rPr>
              <a:t>The area has an average annual rainfall of 8 inches (200 mm).</a:t>
            </a:r>
          </a:p>
          <a:p>
            <a:pPr marL="228600" indent="-228600" eaLnBrk="1" hangingPunct="1"/>
            <a:endParaRPr lang="en-US" dirty="0" smtClean="0">
              <a:latin typeface="Times New Roman" pitchFamily="18" charset="0"/>
            </a:endParaRPr>
          </a:p>
          <a:p>
            <a:pPr marL="228600" indent="-228600" eaLnBrk="1" hangingPunct="1"/>
            <a:r>
              <a:rPr lang="en-US" dirty="0" smtClean="0">
                <a:latin typeface="Times New Roman" pitchFamily="18" charset="0"/>
              </a:rPr>
              <a:t>tb010703522</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90000"/>
              </a:lnSpc>
            </a:pPr>
            <a:r>
              <a:rPr lang="en-US" altLang="en-US" b="1" smtClean="0"/>
              <a:t>Kings Defeated by Joshua</a:t>
            </a:r>
            <a:r>
              <a:rPr lang="en-US" altLang="en-US" smtClean="0"/>
              <a:t> </a:t>
            </a:r>
            <a:br>
              <a:rPr lang="en-US" altLang="en-US" smtClean="0"/>
            </a:br>
            <a:r>
              <a:rPr lang="en-US" altLang="en-US" b="1" smtClean="0"/>
              <a:t> </a:t>
            </a:r>
            <a:r>
              <a:rPr lang="en-US" altLang="en-US" smtClean="0"/>
              <a:t> </a:t>
            </a:r>
            <a:r>
              <a:rPr lang="en-US" altLang="en-US" baseline="30000" smtClean="0"/>
              <a:t>7</a:t>
            </a:r>
            <a:r>
              <a:rPr lang="en-US" altLang="en-US" smtClean="0"/>
              <a:t>And these are the kings of the land whom Joshua and the people of Israel defeated on the west side of the Jordan, from Baal-gad in the Valley of Lebanon to Mount Halak, that rises toward Seir (and Joshua gave their land to the tribes of Israel as a possession according to their allotments, </a:t>
            </a:r>
            <a:br>
              <a:rPr lang="en-US" altLang="en-US" smtClean="0"/>
            </a:br>
            <a:r>
              <a:rPr lang="en-US" altLang="en-US" baseline="30000" smtClean="0"/>
              <a:t>8</a:t>
            </a:r>
            <a:r>
              <a:rPr lang="en-US" altLang="en-US" smtClean="0"/>
              <a:t>in the hill country, in the lowland, in the Arabah, in the slopes, in the wilderness, and in the Negeb, the land of the Hittites, the Amorites, the Canaanites, the Perizzites, the Hivites, and the Jebusites): </a:t>
            </a:r>
            <a:br>
              <a:rPr lang="en-US" altLang="en-US" smtClean="0"/>
            </a:br>
            <a:r>
              <a:rPr lang="en-US" altLang="en-US" baseline="30000" smtClean="0"/>
              <a:t>9</a:t>
            </a:r>
            <a:r>
              <a:rPr lang="en-US" altLang="en-US" smtClean="0"/>
              <a:t>the king of Jericho, one; the king of Ai, which is beside Bethel, one; </a:t>
            </a:r>
            <a:br>
              <a:rPr lang="en-US" altLang="en-US" smtClean="0"/>
            </a:br>
            <a:r>
              <a:rPr lang="en-US" altLang="en-US" baseline="30000" smtClean="0"/>
              <a:t>10</a:t>
            </a:r>
            <a:r>
              <a:rPr lang="en-US" altLang="en-US" smtClean="0"/>
              <a:t>the king of Jerusalem, one; the king of Hebron, one; </a:t>
            </a:r>
            <a:br>
              <a:rPr lang="en-US" altLang="en-US" smtClean="0"/>
            </a:br>
            <a:r>
              <a:rPr lang="en-US" altLang="en-US" baseline="30000" smtClean="0"/>
              <a:t>11</a:t>
            </a:r>
            <a:r>
              <a:rPr lang="en-US" altLang="en-US" smtClean="0"/>
              <a:t>the king of Jarmuth, one; the king of Lachish, one; </a:t>
            </a:r>
            <a:br>
              <a:rPr lang="en-US" altLang="en-US" smtClean="0"/>
            </a:br>
            <a:r>
              <a:rPr lang="en-US" altLang="en-US" baseline="30000" smtClean="0"/>
              <a:t>12</a:t>
            </a:r>
            <a:r>
              <a:rPr lang="en-US" altLang="en-US" smtClean="0"/>
              <a:t>the king of Eglon, one; the king of Gezer, one; </a:t>
            </a:r>
            <a:br>
              <a:rPr lang="en-US" altLang="en-US" smtClean="0"/>
            </a:br>
            <a:r>
              <a:rPr lang="en-US" altLang="en-US" baseline="30000" smtClean="0"/>
              <a:t>13</a:t>
            </a:r>
            <a:r>
              <a:rPr lang="en-US" altLang="en-US" smtClean="0"/>
              <a:t>the king of Debir, one; the king of Geder, one; </a:t>
            </a:r>
            <a:br>
              <a:rPr lang="en-US" altLang="en-US" smtClean="0"/>
            </a:br>
            <a:r>
              <a:rPr lang="en-US" altLang="en-US" baseline="30000" smtClean="0"/>
              <a:t>14</a:t>
            </a:r>
            <a:r>
              <a:rPr lang="en-US" altLang="en-US" smtClean="0"/>
              <a:t>the king of Hormah, one; the king of Arad, one; </a:t>
            </a:r>
            <a:br>
              <a:rPr lang="en-US" altLang="en-US" smtClean="0"/>
            </a:br>
            <a:r>
              <a:rPr lang="en-US" altLang="en-US" baseline="30000" smtClean="0"/>
              <a:t>15</a:t>
            </a:r>
            <a:r>
              <a:rPr lang="en-US" altLang="en-US" smtClean="0"/>
              <a:t>the king of Libnah, one; the king of Adullam, one; </a:t>
            </a:r>
            <a:br>
              <a:rPr lang="en-US" altLang="en-US" smtClean="0"/>
            </a:br>
            <a:r>
              <a:rPr lang="en-US" altLang="en-US" baseline="30000" smtClean="0"/>
              <a:t>16</a:t>
            </a:r>
            <a:r>
              <a:rPr lang="en-US" altLang="en-US" smtClean="0"/>
              <a:t>the king of Makkedah, one; the king of Bethel, one; </a:t>
            </a:r>
            <a:br>
              <a:rPr lang="en-US" altLang="en-US" smtClean="0"/>
            </a:br>
            <a:r>
              <a:rPr lang="en-US" altLang="en-US" baseline="30000" smtClean="0"/>
              <a:t>17</a:t>
            </a:r>
            <a:r>
              <a:rPr lang="en-US" altLang="en-US" smtClean="0"/>
              <a:t>the king of Tappuah, one; the king of Hepher, one; </a:t>
            </a:r>
            <a:br>
              <a:rPr lang="en-US" altLang="en-US" smtClean="0"/>
            </a:br>
            <a:r>
              <a:rPr lang="en-US" altLang="en-US" baseline="30000" smtClean="0"/>
              <a:t>18</a:t>
            </a:r>
            <a:r>
              <a:rPr lang="en-US" altLang="en-US" smtClean="0"/>
              <a:t>the king of Aphek, one; the king of Lasharon, one; </a:t>
            </a:r>
            <a:br>
              <a:rPr lang="en-US" altLang="en-US" smtClean="0"/>
            </a:br>
            <a:r>
              <a:rPr lang="en-US" altLang="en-US" baseline="30000" smtClean="0"/>
              <a:t>19</a:t>
            </a:r>
            <a:r>
              <a:rPr lang="en-US" altLang="en-US" smtClean="0"/>
              <a:t>the king of Madon, one; the king of Hazor, one; </a:t>
            </a:r>
            <a:br>
              <a:rPr lang="en-US" altLang="en-US" smtClean="0"/>
            </a:br>
            <a:r>
              <a:rPr lang="en-US" altLang="en-US" baseline="30000" smtClean="0"/>
              <a:t>20</a:t>
            </a:r>
            <a:r>
              <a:rPr lang="en-US" altLang="en-US" smtClean="0"/>
              <a:t>the king of Shimron-meron, one; the king of Achshaph, one; </a:t>
            </a:r>
            <a:br>
              <a:rPr lang="en-US" altLang="en-US" smtClean="0"/>
            </a:br>
            <a:r>
              <a:rPr lang="en-US" altLang="en-US" baseline="30000" smtClean="0"/>
              <a:t>21</a:t>
            </a:r>
            <a:r>
              <a:rPr lang="en-US" altLang="en-US" smtClean="0"/>
              <a:t>the king of Taanach, one; the king of Megiddo, one; </a:t>
            </a:r>
            <a:br>
              <a:rPr lang="en-US" altLang="en-US" smtClean="0"/>
            </a:br>
            <a:r>
              <a:rPr lang="en-US" altLang="en-US" baseline="30000" smtClean="0"/>
              <a:t>22</a:t>
            </a:r>
            <a:r>
              <a:rPr lang="en-US" altLang="en-US" smtClean="0"/>
              <a:t>the king of Kedesh, one; the king of Jokneam in Carmel, one; </a:t>
            </a:r>
            <a:br>
              <a:rPr lang="en-US" altLang="en-US" smtClean="0"/>
            </a:br>
            <a:r>
              <a:rPr lang="en-US" altLang="en-US" baseline="30000" smtClean="0"/>
              <a:t>23</a:t>
            </a:r>
            <a:r>
              <a:rPr lang="en-US" altLang="en-US" smtClean="0"/>
              <a:t>the king of Dor in Naphath-dor, one; the king of Goiim in Galilee,</a:t>
            </a:r>
            <a:r>
              <a:rPr lang="en-US" altLang="en-US" baseline="30000" smtClean="0"/>
              <a:t>£</a:t>
            </a:r>
            <a:r>
              <a:rPr lang="en-US" altLang="en-US" smtClean="0"/>
              <a:t> one; </a:t>
            </a:r>
            <a:br>
              <a:rPr lang="en-US" altLang="en-US" smtClean="0"/>
            </a:br>
            <a:r>
              <a:rPr lang="en-US" altLang="en-US" baseline="30000" smtClean="0"/>
              <a:t>24</a:t>
            </a:r>
            <a:r>
              <a:rPr lang="en-US" altLang="en-US" smtClean="0"/>
              <a:t>the king of Tirzah, one: in all, thirty-one kings.</a:t>
            </a:r>
          </a:p>
          <a:p>
            <a:pPr>
              <a:lnSpc>
                <a:spcPct val="90000"/>
              </a:lnSpc>
            </a:pPr>
            <a:endParaRPr lang="en-US" altLang="en-US" smtClean="0"/>
          </a:p>
          <a:p>
            <a:pPr>
              <a:lnSpc>
                <a:spcPct val="90000"/>
              </a:lnSpc>
            </a:pPr>
            <a:endParaRPr lang="en-US" altLang="en-US" smtClean="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82B9577A-23FB-4F1C-BFC3-7FC9EDCB1953}" type="slidenum">
              <a:rPr lang="en-US" altLang="en-US" sz="1200" i="0">
                <a:latin typeface="Arial" charset="0"/>
              </a:rPr>
              <a:pPr/>
              <a:t>57</a:t>
            </a:fld>
            <a:endParaRPr lang="en-US" altLang="en-US" sz="1200" i="0">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p:cNvSpPr>
          <p:nvPr>
            <p:ph type="sldImg"/>
          </p:nvPr>
        </p:nvSpPr>
        <p:spPr>
          <a:xfrm>
            <a:off x="685800" y="685800"/>
            <a:ext cx="5486400" cy="3429000"/>
          </a:xfrm>
          <a:ln/>
        </p:spPr>
      </p:sp>
      <p:sp>
        <p:nvSpPr>
          <p:cNvPr id="209922" name="Notes Placeholder 2"/>
          <p:cNvSpPr>
            <a:spLocks noGrp="1"/>
          </p:cNvSpPr>
          <p:nvPr>
            <p:ph type="body" idx="1"/>
          </p:nvPr>
        </p:nvSpPr>
        <p:spPr>
          <a:noFill/>
        </p:spPr>
        <p:txBody>
          <a:bodyPr/>
          <a:lstStyle/>
          <a:p>
            <a:pPr eaLnBrk="1" hangingPunct="1"/>
            <a:r>
              <a:rPr lang="en-US" b="1" dirty="0" smtClean="0">
                <a:latin typeface="Times New Roman" pitchFamily="18" charset="0"/>
                <a:ea typeface="ＭＳ Ｐゴシック" pitchFamily="34" charset="-128"/>
              </a:rPr>
              <a:t>Gath </a:t>
            </a:r>
            <a:r>
              <a:rPr lang="en-US" b="1" dirty="0" err="1" smtClean="0">
                <a:latin typeface="Times New Roman" pitchFamily="18" charset="0"/>
                <a:ea typeface="ＭＳ Ｐゴシック" pitchFamily="34" charset="-128"/>
              </a:rPr>
              <a:t>Hepher</a:t>
            </a:r>
            <a:endParaRPr lang="en-US" b="1" dirty="0" smtClean="0">
              <a:latin typeface="Times New Roman" pitchFamily="18" charset="0"/>
              <a:ea typeface="ＭＳ Ｐゴシック" pitchFamily="34" charset="-128"/>
            </a:endParaRPr>
          </a:p>
          <a:p>
            <a:pPr eaLnBrk="1" hangingPunct="1"/>
            <a:r>
              <a:rPr lang="en-US" dirty="0" smtClean="0">
                <a:latin typeface="Times New Roman" pitchFamily="18" charset="0"/>
                <a:ea typeface="ＭＳ Ｐゴシック" pitchFamily="34" charset="-128"/>
              </a:rPr>
              <a:t>Gath </a:t>
            </a:r>
            <a:r>
              <a:rPr lang="en-US" dirty="0" err="1" smtClean="0">
                <a:latin typeface="Times New Roman" pitchFamily="18" charset="0"/>
                <a:ea typeface="ＭＳ Ｐゴシック" pitchFamily="34" charset="-128"/>
              </a:rPr>
              <a:t>Hepher</a:t>
            </a:r>
            <a:r>
              <a:rPr lang="en-US" dirty="0" smtClean="0">
                <a:latin typeface="Times New Roman" pitchFamily="18" charset="0"/>
                <a:ea typeface="ＭＳ Ｐゴシック" pitchFamily="34" charset="-128"/>
              </a:rPr>
              <a:t> was Jonah’s hometown: “He restored the boundaries of Israel from </a:t>
            </a:r>
            <a:r>
              <a:rPr lang="en-US" dirty="0" err="1" smtClean="0">
                <a:latin typeface="Times New Roman" pitchFamily="18" charset="0"/>
                <a:ea typeface="ＭＳ Ｐゴシック" pitchFamily="34" charset="-128"/>
              </a:rPr>
              <a:t>Labo</a:t>
            </a:r>
            <a:r>
              <a:rPr lang="en-US" dirty="0" smtClean="0">
                <a:latin typeface="Times New Roman" pitchFamily="18" charset="0"/>
                <a:ea typeface="ＭＳ Ｐゴシック" pitchFamily="34" charset="-128"/>
              </a:rPr>
              <a:t>-of-Hamath to the sea of the Arabah, just as the LORD, the God of Israel, had prophesied through his servant, </a:t>
            </a:r>
            <a:r>
              <a:rPr lang="en-US" b="1" dirty="0" smtClean="0">
                <a:latin typeface="Times New Roman" pitchFamily="18" charset="0"/>
                <a:ea typeface="ＭＳ Ｐゴシック" pitchFamily="34" charset="-128"/>
              </a:rPr>
              <a:t>the prophet Jonah, son of </a:t>
            </a:r>
            <a:r>
              <a:rPr lang="en-US" b="1" dirty="0" err="1" smtClean="0">
                <a:latin typeface="Times New Roman" pitchFamily="18" charset="0"/>
                <a:ea typeface="ＭＳ Ｐゴシック" pitchFamily="34" charset="-128"/>
              </a:rPr>
              <a:t>Amittai</a:t>
            </a:r>
            <a:r>
              <a:rPr lang="en-US" b="1" dirty="0" smtClean="0">
                <a:latin typeface="Times New Roman" pitchFamily="18" charset="0"/>
                <a:ea typeface="ＭＳ Ｐゴシック" pitchFamily="34" charset="-128"/>
              </a:rPr>
              <a:t>, from Gath-</a:t>
            </a:r>
            <a:r>
              <a:rPr lang="en-US" b="1" dirty="0" err="1" smtClean="0">
                <a:latin typeface="Times New Roman" pitchFamily="18" charset="0"/>
                <a:ea typeface="ＭＳ Ｐゴシック" pitchFamily="34" charset="-128"/>
              </a:rPr>
              <a:t>hepher</a:t>
            </a:r>
            <a:r>
              <a:rPr lang="en-US" dirty="0" smtClean="0">
                <a:latin typeface="Times New Roman" pitchFamily="18" charset="0"/>
                <a:ea typeface="ＭＳ Ｐゴシック" pitchFamily="34" charset="-128"/>
              </a:rPr>
              <a:t>” (2 Kgs 14:25, NASB).</a:t>
            </a:r>
          </a:p>
          <a:p>
            <a:pPr eaLnBrk="1" hangingPunct="1"/>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tbs122020011</a:t>
            </a:r>
          </a:p>
        </p:txBody>
      </p:sp>
      <p:sp>
        <p:nvSpPr>
          <p:cNvPr id="209923" name="Slide Number Placeholder 3"/>
          <p:cNvSpPr>
            <a:spLocks noGrp="1"/>
          </p:cNvSpPr>
          <p:nvPr>
            <p:ph type="sldNum" sz="quarter" idx="5"/>
          </p:nvPr>
        </p:nvSpPr>
        <p:spPr>
          <a:noFill/>
          <a:ln>
            <a:miter lim="800000"/>
            <a:headEnd/>
            <a:tailEnd/>
          </a:ln>
        </p:spPr>
        <p:txBody>
          <a:bodyPr/>
          <a:lstStyle/>
          <a:p>
            <a:fld id="{A32640AA-655E-4BF3-B420-711267E9D06B}" type="slidenum">
              <a:rPr lang="en-US" smtClean="0">
                <a:solidFill>
                  <a:prstClr val="black"/>
                </a:solidFill>
                <a:latin typeface="Times New Roman" pitchFamily="18" charset="0"/>
              </a:rPr>
              <a:pPr/>
              <a:t>58</a:t>
            </a:fld>
            <a:endParaRPr lang="en-US" smtClean="0">
              <a:solidFill>
                <a:prstClr val="black"/>
              </a:solidFill>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90000"/>
              </a:lnSpc>
            </a:pPr>
            <a:r>
              <a:rPr lang="en-US" altLang="en-US" b="1" smtClean="0"/>
              <a:t>Kings Defeated by Joshua</a:t>
            </a:r>
            <a:r>
              <a:rPr lang="en-US" altLang="en-US" smtClean="0"/>
              <a:t> </a:t>
            </a:r>
            <a:br>
              <a:rPr lang="en-US" altLang="en-US" smtClean="0"/>
            </a:br>
            <a:r>
              <a:rPr lang="en-US" altLang="en-US" b="1" smtClean="0"/>
              <a:t> </a:t>
            </a:r>
            <a:r>
              <a:rPr lang="en-US" altLang="en-US" smtClean="0"/>
              <a:t> </a:t>
            </a:r>
            <a:r>
              <a:rPr lang="en-US" altLang="en-US" baseline="30000" smtClean="0"/>
              <a:t>7</a:t>
            </a:r>
            <a:r>
              <a:rPr lang="en-US" altLang="en-US" smtClean="0"/>
              <a:t>And these are the kings of the land whom Joshua and the people of Israel defeated on the west side of the Jordan, from Baal-gad in the Valley of Lebanon to Mount Halak, that rises toward Seir (and Joshua gave their land to the tribes of Israel as a possession according to their allotments, </a:t>
            </a:r>
            <a:br>
              <a:rPr lang="en-US" altLang="en-US" smtClean="0"/>
            </a:br>
            <a:r>
              <a:rPr lang="en-US" altLang="en-US" baseline="30000" smtClean="0"/>
              <a:t>8</a:t>
            </a:r>
            <a:r>
              <a:rPr lang="en-US" altLang="en-US" smtClean="0"/>
              <a:t>in the hill country, in the lowland, in the Arabah, in the slopes, in the wilderness, and in the Negeb, the land of the Hittites, the Amorites, the Canaanites, the Perizzites, the Hivites, and the Jebusites): </a:t>
            </a:r>
            <a:br>
              <a:rPr lang="en-US" altLang="en-US" smtClean="0"/>
            </a:br>
            <a:r>
              <a:rPr lang="en-US" altLang="en-US" baseline="30000" smtClean="0"/>
              <a:t>9</a:t>
            </a:r>
            <a:r>
              <a:rPr lang="en-US" altLang="en-US" smtClean="0"/>
              <a:t>the king of Jericho, one; the king of Ai, which is beside Bethel, one; </a:t>
            </a:r>
            <a:br>
              <a:rPr lang="en-US" altLang="en-US" smtClean="0"/>
            </a:br>
            <a:r>
              <a:rPr lang="en-US" altLang="en-US" baseline="30000" smtClean="0"/>
              <a:t>10</a:t>
            </a:r>
            <a:r>
              <a:rPr lang="en-US" altLang="en-US" smtClean="0"/>
              <a:t>the king of Jerusalem, one; the king of Hebron, one; </a:t>
            </a:r>
            <a:br>
              <a:rPr lang="en-US" altLang="en-US" smtClean="0"/>
            </a:br>
            <a:r>
              <a:rPr lang="en-US" altLang="en-US" baseline="30000" smtClean="0"/>
              <a:t>11</a:t>
            </a:r>
            <a:r>
              <a:rPr lang="en-US" altLang="en-US" smtClean="0"/>
              <a:t>the king of Jarmuth, one; the king of Lachish, one; </a:t>
            </a:r>
            <a:br>
              <a:rPr lang="en-US" altLang="en-US" smtClean="0"/>
            </a:br>
            <a:r>
              <a:rPr lang="en-US" altLang="en-US" baseline="30000" smtClean="0"/>
              <a:t>12</a:t>
            </a:r>
            <a:r>
              <a:rPr lang="en-US" altLang="en-US" smtClean="0"/>
              <a:t>the king of Eglon, one; the king of Gezer, one; </a:t>
            </a:r>
            <a:br>
              <a:rPr lang="en-US" altLang="en-US" smtClean="0"/>
            </a:br>
            <a:r>
              <a:rPr lang="en-US" altLang="en-US" baseline="30000" smtClean="0"/>
              <a:t>13</a:t>
            </a:r>
            <a:r>
              <a:rPr lang="en-US" altLang="en-US" smtClean="0"/>
              <a:t>the king of Debir, one; the king of Geder, one; </a:t>
            </a:r>
            <a:br>
              <a:rPr lang="en-US" altLang="en-US" smtClean="0"/>
            </a:br>
            <a:r>
              <a:rPr lang="en-US" altLang="en-US" baseline="30000" smtClean="0"/>
              <a:t>14</a:t>
            </a:r>
            <a:r>
              <a:rPr lang="en-US" altLang="en-US" smtClean="0"/>
              <a:t>the king of Hormah, one; the king of Arad, one; </a:t>
            </a:r>
            <a:br>
              <a:rPr lang="en-US" altLang="en-US" smtClean="0"/>
            </a:br>
            <a:r>
              <a:rPr lang="en-US" altLang="en-US" baseline="30000" smtClean="0"/>
              <a:t>15</a:t>
            </a:r>
            <a:r>
              <a:rPr lang="en-US" altLang="en-US" smtClean="0"/>
              <a:t>the king of Libnah, one; the king of Adullam, one; </a:t>
            </a:r>
            <a:br>
              <a:rPr lang="en-US" altLang="en-US" smtClean="0"/>
            </a:br>
            <a:r>
              <a:rPr lang="en-US" altLang="en-US" baseline="30000" smtClean="0"/>
              <a:t>16</a:t>
            </a:r>
            <a:r>
              <a:rPr lang="en-US" altLang="en-US" smtClean="0"/>
              <a:t>the king of Makkedah, one; the king of Bethel, one; </a:t>
            </a:r>
            <a:br>
              <a:rPr lang="en-US" altLang="en-US" smtClean="0"/>
            </a:br>
            <a:r>
              <a:rPr lang="en-US" altLang="en-US" baseline="30000" smtClean="0"/>
              <a:t>17</a:t>
            </a:r>
            <a:r>
              <a:rPr lang="en-US" altLang="en-US" smtClean="0"/>
              <a:t>the king of Tappuah, one; the king of Hepher, one; </a:t>
            </a:r>
            <a:br>
              <a:rPr lang="en-US" altLang="en-US" smtClean="0"/>
            </a:br>
            <a:r>
              <a:rPr lang="en-US" altLang="en-US" baseline="30000" smtClean="0"/>
              <a:t>18</a:t>
            </a:r>
            <a:r>
              <a:rPr lang="en-US" altLang="en-US" smtClean="0"/>
              <a:t>the king of Aphek, one; the king of Lasharon, one; </a:t>
            </a:r>
            <a:br>
              <a:rPr lang="en-US" altLang="en-US" smtClean="0"/>
            </a:br>
            <a:r>
              <a:rPr lang="en-US" altLang="en-US" baseline="30000" smtClean="0"/>
              <a:t>19</a:t>
            </a:r>
            <a:r>
              <a:rPr lang="en-US" altLang="en-US" smtClean="0"/>
              <a:t>the king of Madon, one; the king of Hazor, one; </a:t>
            </a:r>
            <a:br>
              <a:rPr lang="en-US" altLang="en-US" smtClean="0"/>
            </a:br>
            <a:r>
              <a:rPr lang="en-US" altLang="en-US" baseline="30000" smtClean="0"/>
              <a:t>20</a:t>
            </a:r>
            <a:r>
              <a:rPr lang="en-US" altLang="en-US" smtClean="0"/>
              <a:t>the king of Shimron-meron, one; the king of Achshaph, one; </a:t>
            </a:r>
            <a:br>
              <a:rPr lang="en-US" altLang="en-US" smtClean="0"/>
            </a:br>
            <a:r>
              <a:rPr lang="en-US" altLang="en-US" baseline="30000" smtClean="0"/>
              <a:t>21</a:t>
            </a:r>
            <a:r>
              <a:rPr lang="en-US" altLang="en-US" smtClean="0"/>
              <a:t>the king of Taanach, one; the king of Megiddo, one; </a:t>
            </a:r>
            <a:br>
              <a:rPr lang="en-US" altLang="en-US" smtClean="0"/>
            </a:br>
            <a:r>
              <a:rPr lang="en-US" altLang="en-US" baseline="30000" smtClean="0"/>
              <a:t>22</a:t>
            </a:r>
            <a:r>
              <a:rPr lang="en-US" altLang="en-US" smtClean="0"/>
              <a:t>the king of Kedesh, one; the king of Jokneam in Carmel, one; </a:t>
            </a:r>
            <a:br>
              <a:rPr lang="en-US" altLang="en-US" smtClean="0"/>
            </a:br>
            <a:r>
              <a:rPr lang="en-US" altLang="en-US" baseline="30000" smtClean="0"/>
              <a:t>23</a:t>
            </a:r>
            <a:r>
              <a:rPr lang="en-US" altLang="en-US" smtClean="0"/>
              <a:t>the king of Dor in Naphath-dor, one; the king of Goiim in Galilee,</a:t>
            </a:r>
            <a:r>
              <a:rPr lang="en-US" altLang="en-US" baseline="30000" smtClean="0"/>
              <a:t>£</a:t>
            </a:r>
            <a:r>
              <a:rPr lang="en-US" altLang="en-US" smtClean="0"/>
              <a:t> one; </a:t>
            </a:r>
            <a:br>
              <a:rPr lang="en-US" altLang="en-US" smtClean="0"/>
            </a:br>
            <a:r>
              <a:rPr lang="en-US" altLang="en-US" baseline="30000" smtClean="0"/>
              <a:t>24</a:t>
            </a:r>
            <a:r>
              <a:rPr lang="en-US" altLang="en-US" smtClean="0"/>
              <a:t>the king of Tirzah, one: in all, thirty-one kings.</a:t>
            </a:r>
          </a:p>
          <a:p>
            <a:pPr>
              <a:lnSpc>
                <a:spcPct val="90000"/>
              </a:lnSpc>
            </a:pPr>
            <a:endParaRPr lang="en-US" altLang="en-US" smtClean="0"/>
          </a:p>
          <a:p>
            <a:pPr>
              <a:lnSpc>
                <a:spcPct val="90000"/>
              </a:lnSpc>
            </a:pPr>
            <a:endParaRPr lang="en-US" altLang="en-US"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3D76F2D9-4A8B-458A-842C-A692DA99CE19}" type="slidenum">
              <a:rPr lang="en-US" altLang="en-US" sz="1200" i="0">
                <a:latin typeface="Arial" charset="0"/>
              </a:rPr>
              <a:pPr/>
              <a:t>59</a:t>
            </a:fld>
            <a:endParaRPr lang="en-US" altLang="en-US" sz="1200" i="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BD95B7-E57B-4C81-A01A-8C752C745970}"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9619376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90000"/>
              </a:lnSpc>
            </a:pPr>
            <a:r>
              <a:rPr lang="en-US" altLang="en-US" b="1" smtClean="0"/>
              <a:t>Kings Defeated by Joshua</a:t>
            </a:r>
            <a:r>
              <a:rPr lang="en-US" altLang="en-US" smtClean="0"/>
              <a:t> </a:t>
            </a:r>
            <a:br>
              <a:rPr lang="en-US" altLang="en-US" smtClean="0"/>
            </a:br>
            <a:r>
              <a:rPr lang="en-US" altLang="en-US" b="1" smtClean="0"/>
              <a:t> </a:t>
            </a:r>
            <a:r>
              <a:rPr lang="en-US" altLang="en-US" smtClean="0"/>
              <a:t> </a:t>
            </a:r>
            <a:r>
              <a:rPr lang="en-US" altLang="en-US" baseline="30000" smtClean="0"/>
              <a:t>7</a:t>
            </a:r>
            <a:r>
              <a:rPr lang="en-US" altLang="en-US" smtClean="0"/>
              <a:t>And these are the kings of the land whom Joshua and the people of Israel defeated on the west side of the Jordan, from Baal-gad in the Valley of Lebanon to Mount Halak, that rises toward Seir (and Joshua gave their land to the tribes of Israel as a possession according to their allotments, </a:t>
            </a:r>
            <a:br>
              <a:rPr lang="en-US" altLang="en-US" smtClean="0"/>
            </a:br>
            <a:r>
              <a:rPr lang="en-US" altLang="en-US" baseline="30000" smtClean="0"/>
              <a:t>8</a:t>
            </a:r>
            <a:r>
              <a:rPr lang="en-US" altLang="en-US" smtClean="0"/>
              <a:t>in the hill country, in the lowland, in the Arabah, in the slopes, in the wilderness, and in the Negeb, the land of the Hittites, the Amorites, the Canaanites, the Perizzites, the Hivites, and the Jebusites): </a:t>
            </a:r>
            <a:br>
              <a:rPr lang="en-US" altLang="en-US" smtClean="0"/>
            </a:br>
            <a:r>
              <a:rPr lang="en-US" altLang="en-US" baseline="30000" smtClean="0"/>
              <a:t>9</a:t>
            </a:r>
            <a:r>
              <a:rPr lang="en-US" altLang="en-US" smtClean="0"/>
              <a:t>the king of Jericho, one; the king of Ai, which is beside Bethel, one; </a:t>
            </a:r>
            <a:br>
              <a:rPr lang="en-US" altLang="en-US" smtClean="0"/>
            </a:br>
            <a:r>
              <a:rPr lang="en-US" altLang="en-US" baseline="30000" smtClean="0"/>
              <a:t>10</a:t>
            </a:r>
            <a:r>
              <a:rPr lang="en-US" altLang="en-US" smtClean="0"/>
              <a:t>the king of Jerusalem, one; the king of Hebron, one; </a:t>
            </a:r>
            <a:br>
              <a:rPr lang="en-US" altLang="en-US" smtClean="0"/>
            </a:br>
            <a:r>
              <a:rPr lang="en-US" altLang="en-US" baseline="30000" smtClean="0"/>
              <a:t>11</a:t>
            </a:r>
            <a:r>
              <a:rPr lang="en-US" altLang="en-US" smtClean="0"/>
              <a:t>the king of Jarmuth, one; the king of Lachish, one; </a:t>
            </a:r>
            <a:br>
              <a:rPr lang="en-US" altLang="en-US" smtClean="0"/>
            </a:br>
            <a:r>
              <a:rPr lang="en-US" altLang="en-US" baseline="30000" smtClean="0"/>
              <a:t>12</a:t>
            </a:r>
            <a:r>
              <a:rPr lang="en-US" altLang="en-US" smtClean="0"/>
              <a:t>the king of Eglon, one; the king of Gezer, one; </a:t>
            </a:r>
            <a:br>
              <a:rPr lang="en-US" altLang="en-US" smtClean="0"/>
            </a:br>
            <a:r>
              <a:rPr lang="en-US" altLang="en-US" baseline="30000" smtClean="0"/>
              <a:t>13</a:t>
            </a:r>
            <a:r>
              <a:rPr lang="en-US" altLang="en-US" smtClean="0"/>
              <a:t>the king of Debir, one; the king of Geder, one; </a:t>
            </a:r>
            <a:br>
              <a:rPr lang="en-US" altLang="en-US" smtClean="0"/>
            </a:br>
            <a:r>
              <a:rPr lang="en-US" altLang="en-US" baseline="30000" smtClean="0"/>
              <a:t>14</a:t>
            </a:r>
            <a:r>
              <a:rPr lang="en-US" altLang="en-US" smtClean="0"/>
              <a:t>the king of Hormah, one; the king of Arad, one; </a:t>
            </a:r>
            <a:br>
              <a:rPr lang="en-US" altLang="en-US" smtClean="0"/>
            </a:br>
            <a:r>
              <a:rPr lang="en-US" altLang="en-US" baseline="30000" smtClean="0"/>
              <a:t>15</a:t>
            </a:r>
            <a:r>
              <a:rPr lang="en-US" altLang="en-US" smtClean="0"/>
              <a:t>the king of Libnah, one; the king of Adullam, one; </a:t>
            </a:r>
            <a:br>
              <a:rPr lang="en-US" altLang="en-US" smtClean="0"/>
            </a:br>
            <a:r>
              <a:rPr lang="en-US" altLang="en-US" baseline="30000" smtClean="0"/>
              <a:t>16</a:t>
            </a:r>
            <a:r>
              <a:rPr lang="en-US" altLang="en-US" smtClean="0"/>
              <a:t>the king of Makkedah, one; the king of Bethel, one; </a:t>
            </a:r>
            <a:br>
              <a:rPr lang="en-US" altLang="en-US" smtClean="0"/>
            </a:br>
            <a:r>
              <a:rPr lang="en-US" altLang="en-US" baseline="30000" smtClean="0"/>
              <a:t>17</a:t>
            </a:r>
            <a:r>
              <a:rPr lang="en-US" altLang="en-US" smtClean="0"/>
              <a:t>the king of Tappuah, one; the king of Hepher, one; </a:t>
            </a:r>
            <a:br>
              <a:rPr lang="en-US" altLang="en-US" smtClean="0"/>
            </a:br>
            <a:r>
              <a:rPr lang="en-US" altLang="en-US" baseline="30000" smtClean="0"/>
              <a:t>18</a:t>
            </a:r>
            <a:r>
              <a:rPr lang="en-US" altLang="en-US" smtClean="0"/>
              <a:t>the king of Aphek, one; the king of Lasharon, one; </a:t>
            </a:r>
            <a:br>
              <a:rPr lang="en-US" altLang="en-US" smtClean="0"/>
            </a:br>
            <a:r>
              <a:rPr lang="en-US" altLang="en-US" baseline="30000" smtClean="0"/>
              <a:t>19</a:t>
            </a:r>
            <a:r>
              <a:rPr lang="en-US" altLang="en-US" smtClean="0"/>
              <a:t>the king of Madon, one; the king of Hazor, one; </a:t>
            </a:r>
            <a:br>
              <a:rPr lang="en-US" altLang="en-US" smtClean="0"/>
            </a:br>
            <a:r>
              <a:rPr lang="en-US" altLang="en-US" baseline="30000" smtClean="0"/>
              <a:t>20</a:t>
            </a:r>
            <a:r>
              <a:rPr lang="en-US" altLang="en-US" smtClean="0"/>
              <a:t>the king of Shimron-meron, one; the king of Achshaph, one; </a:t>
            </a:r>
            <a:br>
              <a:rPr lang="en-US" altLang="en-US" smtClean="0"/>
            </a:br>
            <a:r>
              <a:rPr lang="en-US" altLang="en-US" baseline="30000" smtClean="0"/>
              <a:t>21</a:t>
            </a:r>
            <a:r>
              <a:rPr lang="en-US" altLang="en-US" smtClean="0"/>
              <a:t>the king of Taanach, one; the king of Megiddo, one; </a:t>
            </a:r>
            <a:br>
              <a:rPr lang="en-US" altLang="en-US" smtClean="0"/>
            </a:br>
            <a:r>
              <a:rPr lang="en-US" altLang="en-US" baseline="30000" smtClean="0"/>
              <a:t>22</a:t>
            </a:r>
            <a:r>
              <a:rPr lang="en-US" altLang="en-US" smtClean="0"/>
              <a:t>the king of Kedesh, one; the king of Jokneam in Carmel, one; </a:t>
            </a:r>
            <a:br>
              <a:rPr lang="en-US" altLang="en-US" smtClean="0"/>
            </a:br>
            <a:r>
              <a:rPr lang="en-US" altLang="en-US" baseline="30000" smtClean="0"/>
              <a:t>23</a:t>
            </a:r>
            <a:r>
              <a:rPr lang="en-US" altLang="en-US" smtClean="0"/>
              <a:t>the king of Dor in Naphath-dor, one; the king of Goiim in Galilee,</a:t>
            </a:r>
            <a:r>
              <a:rPr lang="en-US" altLang="en-US" baseline="30000" smtClean="0"/>
              <a:t>£</a:t>
            </a:r>
            <a:r>
              <a:rPr lang="en-US" altLang="en-US" smtClean="0"/>
              <a:t> one; </a:t>
            </a:r>
            <a:br>
              <a:rPr lang="en-US" altLang="en-US" smtClean="0"/>
            </a:br>
            <a:r>
              <a:rPr lang="en-US" altLang="en-US" baseline="30000" smtClean="0"/>
              <a:t>24</a:t>
            </a:r>
            <a:r>
              <a:rPr lang="en-US" altLang="en-US" smtClean="0"/>
              <a:t>the king of Tirzah, one: in all, thirty-one kings.</a:t>
            </a:r>
          </a:p>
          <a:p>
            <a:pPr>
              <a:lnSpc>
                <a:spcPct val="90000"/>
              </a:lnSpc>
            </a:pPr>
            <a:endParaRPr lang="en-US" altLang="en-US" smtClean="0"/>
          </a:p>
          <a:p>
            <a:pPr>
              <a:lnSpc>
                <a:spcPct val="90000"/>
              </a:lnSpc>
            </a:pPr>
            <a:endParaRPr lang="en-US" altLang="en-US" smtClean="0"/>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41A4D7C1-C65B-4248-9FFB-BBCB59D89031}" type="slidenum">
              <a:rPr lang="en-US" altLang="en-US" sz="1200" i="0">
                <a:latin typeface="Arial" charset="0"/>
              </a:rPr>
              <a:pPr/>
              <a:t>60</a:t>
            </a:fld>
            <a:endParaRPr lang="en-US" altLang="en-US" sz="1200" i="0">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90000"/>
              </a:lnSpc>
            </a:pPr>
            <a:r>
              <a:rPr lang="en-US" altLang="en-US" b="1" smtClean="0"/>
              <a:t>Kings Defeated by Joshua</a:t>
            </a:r>
            <a:r>
              <a:rPr lang="en-US" altLang="en-US" smtClean="0"/>
              <a:t> </a:t>
            </a:r>
            <a:br>
              <a:rPr lang="en-US" altLang="en-US" smtClean="0"/>
            </a:br>
            <a:r>
              <a:rPr lang="en-US" altLang="en-US" b="1" smtClean="0"/>
              <a:t> </a:t>
            </a:r>
            <a:r>
              <a:rPr lang="en-US" altLang="en-US" smtClean="0"/>
              <a:t> </a:t>
            </a:r>
            <a:r>
              <a:rPr lang="en-US" altLang="en-US" baseline="30000" smtClean="0"/>
              <a:t>7</a:t>
            </a:r>
            <a:r>
              <a:rPr lang="en-US" altLang="en-US" smtClean="0"/>
              <a:t>And these are the kings of the land whom Joshua and the people of Israel defeated on the west side of the Jordan, from Baal-gad in the Valley of Lebanon to Mount Halak, that rises toward Seir (and Joshua gave their land to the tribes of Israel as a possession according to their allotments, </a:t>
            </a:r>
            <a:br>
              <a:rPr lang="en-US" altLang="en-US" smtClean="0"/>
            </a:br>
            <a:r>
              <a:rPr lang="en-US" altLang="en-US" baseline="30000" smtClean="0"/>
              <a:t>8</a:t>
            </a:r>
            <a:r>
              <a:rPr lang="en-US" altLang="en-US" smtClean="0"/>
              <a:t>in the hill country, in the lowland, in the Arabah, in the slopes, in the wilderness, and in the Negeb, the land of the Hittites, the Amorites, the Canaanites, the Perizzites, the Hivites, and the Jebusites): </a:t>
            </a:r>
            <a:br>
              <a:rPr lang="en-US" altLang="en-US" smtClean="0"/>
            </a:br>
            <a:r>
              <a:rPr lang="en-US" altLang="en-US" baseline="30000" smtClean="0"/>
              <a:t>9</a:t>
            </a:r>
            <a:r>
              <a:rPr lang="en-US" altLang="en-US" smtClean="0"/>
              <a:t>the king of Jericho, one; the king of Ai, which is beside Bethel, one; </a:t>
            </a:r>
            <a:br>
              <a:rPr lang="en-US" altLang="en-US" smtClean="0"/>
            </a:br>
            <a:r>
              <a:rPr lang="en-US" altLang="en-US" baseline="30000" smtClean="0"/>
              <a:t>10</a:t>
            </a:r>
            <a:r>
              <a:rPr lang="en-US" altLang="en-US" smtClean="0"/>
              <a:t>the king of Jerusalem, one; the king of Hebron, one; </a:t>
            </a:r>
            <a:br>
              <a:rPr lang="en-US" altLang="en-US" smtClean="0"/>
            </a:br>
            <a:r>
              <a:rPr lang="en-US" altLang="en-US" baseline="30000" smtClean="0"/>
              <a:t>11</a:t>
            </a:r>
            <a:r>
              <a:rPr lang="en-US" altLang="en-US" smtClean="0"/>
              <a:t>the king of Jarmuth, one; the king of Lachish, one; </a:t>
            </a:r>
            <a:br>
              <a:rPr lang="en-US" altLang="en-US" smtClean="0"/>
            </a:br>
            <a:r>
              <a:rPr lang="en-US" altLang="en-US" baseline="30000" smtClean="0"/>
              <a:t>12</a:t>
            </a:r>
            <a:r>
              <a:rPr lang="en-US" altLang="en-US" smtClean="0"/>
              <a:t>the king of Eglon, one; the king of Gezer, one; </a:t>
            </a:r>
            <a:br>
              <a:rPr lang="en-US" altLang="en-US" smtClean="0"/>
            </a:br>
            <a:r>
              <a:rPr lang="en-US" altLang="en-US" baseline="30000" smtClean="0"/>
              <a:t>13</a:t>
            </a:r>
            <a:r>
              <a:rPr lang="en-US" altLang="en-US" smtClean="0"/>
              <a:t>the king of Debir, one; the king of Geder, one; </a:t>
            </a:r>
            <a:br>
              <a:rPr lang="en-US" altLang="en-US" smtClean="0"/>
            </a:br>
            <a:r>
              <a:rPr lang="en-US" altLang="en-US" baseline="30000" smtClean="0"/>
              <a:t>14</a:t>
            </a:r>
            <a:r>
              <a:rPr lang="en-US" altLang="en-US" smtClean="0"/>
              <a:t>the king of Hormah, one; the king of Arad, one; </a:t>
            </a:r>
            <a:br>
              <a:rPr lang="en-US" altLang="en-US" smtClean="0"/>
            </a:br>
            <a:r>
              <a:rPr lang="en-US" altLang="en-US" baseline="30000" smtClean="0"/>
              <a:t>15</a:t>
            </a:r>
            <a:r>
              <a:rPr lang="en-US" altLang="en-US" smtClean="0"/>
              <a:t>the king of Libnah, one; the king of Adullam, one; </a:t>
            </a:r>
            <a:br>
              <a:rPr lang="en-US" altLang="en-US" smtClean="0"/>
            </a:br>
            <a:r>
              <a:rPr lang="en-US" altLang="en-US" baseline="30000" smtClean="0"/>
              <a:t>16</a:t>
            </a:r>
            <a:r>
              <a:rPr lang="en-US" altLang="en-US" smtClean="0"/>
              <a:t>the king of Makkedah, one; the king of Bethel, one; </a:t>
            </a:r>
            <a:br>
              <a:rPr lang="en-US" altLang="en-US" smtClean="0"/>
            </a:br>
            <a:r>
              <a:rPr lang="en-US" altLang="en-US" baseline="30000" smtClean="0"/>
              <a:t>17</a:t>
            </a:r>
            <a:r>
              <a:rPr lang="en-US" altLang="en-US" smtClean="0"/>
              <a:t>the king of Tappuah, one; the king of Hepher, one; </a:t>
            </a:r>
            <a:br>
              <a:rPr lang="en-US" altLang="en-US" smtClean="0"/>
            </a:br>
            <a:r>
              <a:rPr lang="en-US" altLang="en-US" baseline="30000" smtClean="0"/>
              <a:t>18</a:t>
            </a:r>
            <a:r>
              <a:rPr lang="en-US" altLang="en-US" smtClean="0"/>
              <a:t>the king of Aphek, one; the king of Lasharon, one; </a:t>
            </a:r>
            <a:br>
              <a:rPr lang="en-US" altLang="en-US" smtClean="0"/>
            </a:br>
            <a:r>
              <a:rPr lang="en-US" altLang="en-US" baseline="30000" smtClean="0"/>
              <a:t>19</a:t>
            </a:r>
            <a:r>
              <a:rPr lang="en-US" altLang="en-US" smtClean="0"/>
              <a:t>the king of Madon, one; the king of Hazor, one; </a:t>
            </a:r>
            <a:br>
              <a:rPr lang="en-US" altLang="en-US" smtClean="0"/>
            </a:br>
            <a:r>
              <a:rPr lang="en-US" altLang="en-US" baseline="30000" smtClean="0"/>
              <a:t>20</a:t>
            </a:r>
            <a:r>
              <a:rPr lang="en-US" altLang="en-US" smtClean="0"/>
              <a:t>the king of Shimron-meron, one; the king of Achshaph, one; </a:t>
            </a:r>
            <a:br>
              <a:rPr lang="en-US" altLang="en-US" smtClean="0"/>
            </a:br>
            <a:r>
              <a:rPr lang="en-US" altLang="en-US" baseline="30000" smtClean="0"/>
              <a:t>21</a:t>
            </a:r>
            <a:r>
              <a:rPr lang="en-US" altLang="en-US" smtClean="0"/>
              <a:t>the king of Taanach, one; the king of Megiddo, one; </a:t>
            </a:r>
            <a:br>
              <a:rPr lang="en-US" altLang="en-US" smtClean="0"/>
            </a:br>
            <a:r>
              <a:rPr lang="en-US" altLang="en-US" baseline="30000" smtClean="0"/>
              <a:t>22</a:t>
            </a:r>
            <a:r>
              <a:rPr lang="en-US" altLang="en-US" smtClean="0"/>
              <a:t>the king of Kedesh, one; the king of Jokneam in Carmel, one; </a:t>
            </a:r>
            <a:br>
              <a:rPr lang="en-US" altLang="en-US" smtClean="0"/>
            </a:br>
            <a:r>
              <a:rPr lang="en-US" altLang="en-US" baseline="30000" smtClean="0"/>
              <a:t>23</a:t>
            </a:r>
            <a:r>
              <a:rPr lang="en-US" altLang="en-US" smtClean="0"/>
              <a:t>the king of Dor in Naphath-dor, one; the king of Goiim in Galilee,</a:t>
            </a:r>
            <a:r>
              <a:rPr lang="en-US" altLang="en-US" baseline="30000" smtClean="0"/>
              <a:t>£</a:t>
            </a:r>
            <a:r>
              <a:rPr lang="en-US" altLang="en-US" smtClean="0"/>
              <a:t> one; </a:t>
            </a:r>
            <a:br>
              <a:rPr lang="en-US" altLang="en-US" smtClean="0"/>
            </a:br>
            <a:r>
              <a:rPr lang="en-US" altLang="en-US" baseline="30000" smtClean="0"/>
              <a:t>24</a:t>
            </a:r>
            <a:r>
              <a:rPr lang="en-US" altLang="en-US" smtClean="0"/>
              <a:t>the king of Tirzah, one: in all, thirty-one kings.</a:t>
            </a:r>
          </a:p>
          <a:p>
            <a:pPr>
              <a:lnSpc>
                <a:spcPct val="90000"/>
              </a:lnSpc>
            </a:pPr>
            <a:endParaRPr lang="en-US" altLang="en-US" smtClean="0"/>
          </a:p>
          <a:p>
            <a:pPr>
              <a:lnSpc>
                <a:spcPct val="90000"/>
              </a:lnSpc>
            </a:pPr>
            <a:endParaRPr lang="en-US" altLang="en-US" smtClean="0"/>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CDC83102-D04D-4419-96D5-29878AAEBA88}" type="slidenum">
              <a:rPr lang="en-US" altLang="en-US" sz="1200" i="0">
                <a:latin typeface="Arial" charset="0"/>
              </a:rPr>
              <a:pPr/>
              <a:t>61</a:t>
            </a:fld>
            <a:endParaRPr lang="en-US" altLang="en-US" sz="1200" i="0">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a:xfrm>
            <a:off x="685800" y="685800"/>
            <a:ext cx="5486400" cy="3429000"/>
          </a:xfrm>
          <a:ln/>
        </p:spPr>
      </p:sp>
      <p:sp>
        <p:nvSpPr>
          <p:cNvPr id="123906" name="Notes Placeholder 2"/>
          <p:cNvSpPr>
            <a:spLocks noGrp="1"/>
          </p:cNvSpPr>
          <p:nvPr>
            <p:ph type="body" idx="1"/>
          </p:nvPr>
        </p:nvSpPr>
        <p:spPr>
          <a:noFill/>
          <a:ln/>
        </p:spPr>
        <p:txBody>
          <a:bodyPr/>
          <a:lstStyle/>
          <a:p>
            <a:r>
              <a:rPr lang="en-US" dirty="0" smtClean="0">
                <a:latin typeface="Times New Roman" pitchFamily="18" charset="0"/>
              </a:rPr>
              <a:t>tb05300545p</a:t>
            </a:r>
          </a:p>
        </p:txBody>
      </p:sp>
      <p:sp>
        <p:nvSpPr>
          <p:cNvPr id="123907" name="Slide Number Placeholder 3"/>
          <p:cNvSpPr>
            <a:spLocks noGrp="1"/>
          </p:cNvSpPr>
          <p:nvPr>
            <p:ph type="sldNum" sz="quarter" idx="5"/>
          </p:nvPr>
        </p:nvSpPr>
        <p:spPr>
          <a:noFill/>
        </p:spPr>
        <p:txBody>
          <a:bodyPr/>
          <a:lstStyle/>
          <a:p>
            <a:fld id="{7D854C01-D3D7-4367-8023-89BD94428DEC}" type="slidenum">
              <a:rPr lang="en-US" smtClean="0">
                <a:solidFill>
                  <a:prstClr val="black"/>
                </a:solidFill>
                <a:latin typeface="Times New Roman" pitchFamily="18" charset="0"/>
              </a:rPr>
              <a:pPr/>
              <a:t>62</a:t>
            </a:fld>
            <a:endParaRPr lang="en-US" smtClean="0">
              <a:solidFill>
                <a:prstClr val="black"/>
              </a:solidFill>
              <a:latin typeface="Times New Roman"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90000"/>
              </a:lnSpc>
            </a:pPr>
            <a:r>
              <a:rPr lang="en-US" altLang="en-US" b="1" smtClean="0"/>
              <a:t>Kings Defeated by Joshua</a:t>
            </a:r>
            <a:r>
              <a:rPr lang="en-US" altLang="en-US" smtClean="0"/>
              <a:t> </a:t>
            </a:r>
            <a:br>
              <a:rPr lang="en-US" altLang="en-US" smtClean="0"/>
            </a:br>
            <a:r>
              <a:rPr lang="en-US" altLang="en-US" b="1" smtClean="0"/>
              <a:t> </a:t>
            </a:r>
            <a:r>
              <a:rPr lang="en-US" altLang="en-US" smtClean="0"/>
              <a:t> </a:t>
            </a:r>
            <a:r>
              <a:rPr lang="en-US" altLang="en-US" baseline="30000" smtClean="0"/>
              <a:t>7</a:t>
            </a:r>
            <a:r>
              <a:rPr lang="en-US" altLang="en-US" smtClean="0"/>
              <a:t>And these are the kings of the land whom Joshua and the people of Israel defeated on the west side of the Jordan, from Baal-gad in the Valley of Lebanon to Mount Halak, that rises toward Seir (and Joshua gave their land to the tribes of Israel as a possession according to their allotments, </a:t>
            </a:r>
            <a:br>
              <a:rPr lang="en-US" altLang="en-US" smtClean="0"/>
            </a:br>
            <a:r>
              <a:rPr lang="en-US" altLang="en-US" baseline="30000" smtClean="0"/>
              <a:t>8</a:t>
            </a:r>
            <a:r>
              <a:rPr lang="en-US" altLang="en-US" smtClean="0"/>
              <a:t>in the hill country, in the lowland, in the Arabah, in the slopes, in the wilderness, and in the Negeb, the land of the Hittites, the Amorites, the Canaanites, the Perizzites, the Hivites, and the Jebusites): </a:t>
            </a:r>
            <a:br>
              <a:rPr lang="en-US" altLang="en-US" smtClean="0"/>
            </a:br>
            <a:r>
              <a:rPr lang="en-US" altLang="en-US" baseline="30000" smtClean="0"/>
              <a:t>9</a:t>
            </a:r>
            <a:r>
              <a:rPr lang="en-US" altLang="en-US" smtClean="0"/>
              <a:t>the king of Jericho, one; the king of Ai, which is beside Bethel, one; </a:t>
            </a:r>
            <a:br>
              <a:rPr lang="en-US" altLang="en-US" smtClean="0"/>
            </a:br>
            <a:r>
              <a:rPr lang="en-US" altLang="en-US" baseline="30000" smtClean="0"/>
              <a:t>10</a:t>
            </a:r>
            <a:r>
              <a:rPr lang="en-US" altLang="en-US" smtClean="0"/>
              <a:t>the king of Jerusalem, one; the king of Hebron, one; </a:t>
            </a:r>
            <a:br>
              <a:rPr lang="en-US" altLang="en-US" smtClean="0"/>
            </a:br>
            <a:r>
              <a:rPr lang="en-US" altLang="en-US" baseline="30000" smtClean="0"/>
              <a:t>11</a:t>
            </a:r>
            <a:r>
              <a:rPr lang="en-US" altLang="en-US" smtClean="0"/>
              <a:t>the king of Jarmuth, one; the king of Lachish, one; </a:t>
            </a:r>
            <a:br>
              <a:rPr lang="en-US" altLang="en-US" smtClean="0"/>
            </a:br>
            <a:r>
              <a:rPr lang="en-US" altLang="en-US" baseline="30000" smtClean="0"/>
              <a:t>12</a:t>
            </a:r>
            <a:r>
              <a:rPr lang="en-US" altLang="en-US" smtClean="0"/>
              <a:t>the king of Eglon, one; the king of Gezer, one; </a:t>
            </a:r>
            <a:br>
              <a:rPr lang="en-US" altLang="en-US" smtClean="0"/>
            </a:br>
            <a:r>
              <a:rPr lang="en-US" altLang="en-US" baseline="30000" smtClean="0"/>
              <a:t>13</a:t>
            </a:r>
            <a:r>
              <a:rPr lang="en-US" altLang="en-US" smtClean="0"/>
              <a:t>the king of Debir, one; the king of Geder, one; </a:t>
            </a:r>
            <a:br>
              <a:rPr lang="en-US" altLang="en-US" smtClean="0"/>
            </a:br>
            <a:r>
              <a:rPr lang="en-US" altLang="en-US" baseline="30000" smtClean="0"/>
              <a:t>14</a:t>
            </a:r>
            <a:r>
              <a:rPr lang="en-US" altLang="en-US" smtClean="0"/>
              <a:t>the king of Hormah, one; the king of Arad, one; </a:t>
            </a:r>
            <a:br>
              <a:rPr lang="en-US" altLang="en-US" smtClean="0"/>
            </a:br>
            <a:r>
              <a:rPr lang="en-US" altLang="en-US" baseline="30000" smtClean="0"/>
              <a:t>15</a:t>
            </a:r>
            <a:r>
              <a:rPr lang="en-US" altLang="en-US" smtClean="0"/>
              <a:t>the king of Libnah, one; the king of Adullam, one; </a:t>
            </a:r>
            <a:br>
              <a:rPr lang="en-US" altLang="en-US" smtClean="0"/>
            </a:br>
            <a:r>
              <a:rPr lang="en-US" altLang="en-US" baseline="30000" smtClean="0"/>
              <a:t>16</a:t>
            </a:r>
            <a:r>
              <a:rPr lang="en-US" altLang="en-US" smtClean="0"/>
              <a:t>the king of Makkedah, one; the king of Bethel, one; </a:t>
            </a:r>
            <a:br>
              <a:rPr lang="en-US" altLang="en-US" smtClean="0"/>
            </a:br>
            <a:r>
              <a:rPr lang="en-US" altLang="en-US" baseline="30000" smtClean="0"/>
              <a:t>17</a:t>
            </a:r>
            <a:r>
              <a:rPr lang="en-US" altLang="en-US" smtClean="0"/>
              <a:t>the king of Tappuah, one; the king of Hepher, one; </a:t>
            </a:r>
            <a:br>
              <a:rPr lang="en-US" altLang="en-US" smtClean="0"/>
            </a:br>
            <a:r>
              <a:rPr lang="en-US" altLang="en-US" baseline="30000" smtClean="0"/>
              <a:t>18</a:t>
            </a:r>
            <a:r>
              <a:rPr lang="en-US" altLang="en-US" smtClean="0"/>
              <a:t>the king of Aphek, one; the king of Lasharon, one; </a:t>
            </a:r>
            <a:br>
              <a:rPr lang="en-US" altLang="en-US" smtClean="0"/>
            </a:br>
            <a:r>
              <a:rPr lang="en-US" altLang="en-US" baseline="30000" smtClean="0"/>
              <a:t>19</a:t>
            </a:r>
            <a:r>
              <a:rPr lang="en-US" altLang="en-US" smtClean="0"/>
              <a:t>the king of Madon, one; the king of Hazor, one; </a:t>
            </a:r>
            <a:br>
              <a:rPr lang="en-US" altLang="en-US" smtClean="0"/>
            </a:br>
            <a:r>
              <a:rPr lang="en-US" altLang="en-US" baseline="30000" smtClean="0"/>
              <a:t>20</a:t>
            </a:r>
            <a:r>
              <a:rPr lang="en-US" altLang="en-US" smtClean="0"/>
              <a:t>the king of Shimron-meron, one; the king of Achshaph, one; </a:t>
            </a:r>
            <a:br>
              <a:rPr lang="en-US" altLang="en-US" smtClean="0"/>
            </a:br>
            <a:r>
              <a:rPr lang="en-US" altLang="en-US" baseline="30000" smtClean="0"/>
              <a:t>21</a:t>
            </a:r>
            <a:r>
              <a:rPr lang="en-US" altLang="en-US" smtClean="0"/>
              <a:t>the king of Taanach, one; the king of Megiddo, one; </a:t>
            </a:r>
            <a:br>
              <a:rPr lang="en-US" altLang="en-US" smtClean="0"/>
            </a:br>
            <a:r>
              <a:rPr lang="en-US" altLang="en-US" baseline="30000" smtClean="0"/>
              <a:t>22</a:t>
            </a:r>
            <a:r>
              <a:rPr lang="en-US" altLang="en-US" smtClean="0"/>
              <a:t>the king of Kedesh, one; the king of Jokneam in Carmel, one; </a:t>
            </a:r>
            <a:br>
              <a:rPr lang="en-US" altLang="en-US" smtClean="0"/>
            </a:br>
            <a:r>
              <a:rPr lang="en-US" altLang="en-US" baseline="30000" smtClean="0"/>
              <a:t>23</a:t>
            </a:r>
            <a:r>
              <a:rPr lang="en-US" altLang="en-US" smtClean="0"/>
              <a:t>the king of Dor in Naphath-dor, one; the king of Goiim in Galilee,</a:t>
            </a:r>
            <a:r>
              <a:rPr lang="en-US" altLang="en-US" baseline="30000" smtClean="0"/>
              <a:t>£</a:t>
            </a:r>
            <a:r>
              <a:rPr lang="en-US" altLang="en-US" smtClean="0"/>
              <a:t> one; </a:t>
            </a:r>
            <a:br>
              <a:rPr lang="en-US" altLang="en-US" smtClean="0"/>
            </a:br>
            <a:r>
              <a:rPr lang="en-US" altLang="en-US" baseline="30000" smtClean="0"/>
              <a:t>24</a:t>
            </a:r>
            <a:r>
              <a:rPr lang="en-US" altLang="en-US" smtClean="0"/>
              <a:t>the king of Tirzah, one: in all, thirty-one kings.</a:t>
            </a:r>
          </a:p>
          <a:p>
            <a:pPr>
              <a:lnSpc>
                <a:spcPct val="90000"/>
              </a:lnSpc>
            </a:pPr>
            <a:endParaRPr lang="en-US" altLang="en-US" smtClean="0"/>
          </a:p>
          <a:p>
            <a:pPr>
              <a:lnSpc>
                <a:spcPct val="90000"/>
              </a:lnSpc>
            </a:pPr>
            <a:endParaRPr lang="en-US" altLang="en-US"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C121ACB3-5170-4D1E-84B4-AEE01AE8FD69}" type="slidenum">
              <a:rPr lang="en-US" altLang="en-US" sz="1200" i="0">
                <a:latin typeface="Arial" charset="0"/>
              </a:rPr>
              <a:pPr/>
              <a:t>64</a:t>
            </a:fld>
            <a:endParaRPr lang="en-US" altLang="en-US" sz="1200" i="0">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sv-SE" sz="1200" baseline="0" dirty="0" smtClean="0">
                <a:latin typeface="Times New Roman" pitchFamily="18" charset="0"/>
              </a:rPr>
              <a:t>adr090508597</a:t>
            </a:r>
            <a:endParaRPr lang="en-US" baseline="0" dirty="0">
              <a:latin typeface="Times New Roman" pitchFamily="18" charset="0"/>
            </a:endParaRPr>
          </a:p>
        </p:txBody>
      </p:sp>
      <p:sp>
        <p:nvSpPr>
          <p:cNvPr id="4" name="Slide Number Placeholder 3"/>
          <p:cNvSpPr>
            <a:spLocks noGrp="1"/>
          </p:cNvSpPr>
          <p:nvPr>
            <p:ph type="sldNum" sz="quarter" idx="10"/>
          </p:nvPr>
        </p:nvSpPr>
        <p:spPr/>
        <p:txBody>
          <a:bodyPr/>
          <a:lstStyle/>
          <a:p>
            <a:fld id="{DC6E522D-68C9-473E-8C9B-2EC31E209A62}"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41023433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90000"/>
              </a:lnSpc>
            </a:pPr>
            <a:r>
              <a:rPr lang="en-US" altLang="en-US" b="1" smtClean="0"/>
              <a:t>Kings Defeated by Joshua</a:t>
            </a:r>
            <a:r>
              <a:rPr lang="en-US" altLang="en-US" smtClean="0"/>
              <a:t> </a:t>
            </a:r>
            <a:br>
              <a:rPr lang="en-US" altLang="en-US" smtClean="0"/>
            </a:br>
            <a:r>
              <a:rPr lang="en-US" altLang="en-US" b="1" smtClean="0"/>
              <a:t> </a:t>
            </a:r>
            <a:r>
              <a:rPr lang="en-US" altLang="en-US" smtClean="0"/>
              <a:t> </a:t>
            </a:r>
            <a:r>
              <a:rPr lang="en-US" altLang="en-US" baseline="30000" smtClean="0"/>
              <a:t>7</a:t>
            </a:r>
            <a:r>
              <a:rPr lang="en-US" altLang="en-US" smtClean="0"/>
              <a:t>And these are the kings of the land whom Joshua and the people of Israel defeated on the west side of the Jordan, from Baal-gad in the Valley of Lebanon to Mount Halak, that rises toward Seir (and Joshua gave their land to the tribes of Israel as a possession according to their allotments, </a:t>
            </a:r>
            <a:br>
              <a:rPr lang="en-US" altLang="en-US" smtClean="0"/>
            </a:br>
            <a:r>
              <a:rPr lang="en-US" altLang="en-US" baseline="30000" smtClean="0"/>
              <a:t>8</a:t>
            </a:r>
            <a:r>
              <a:rPr lang="en-US" altLang="en-US" smtClean="0"/>
              <a:t>in the hill country, in the lowland, in the Arabah, in the slopes, in the wilderness, and in the Negeb, the land of the Hittites, the Amorites, the Canaanites, the Perizzites, the Hivites, and the Jebusites): </a:t>
            </a:r>
            <a:br>
              <a:rPr lang="en-US" altLang="en-US" smtClean="0"/>
            </a:br>
            <a:r>
              <a:rPr lang="en-US" altLang="en-US" baseline="30000" smtClean="0"/>
              <a:t>9</a:t>
            </a:r>
            <a:r>
              <a:rPr lang="en-US" altLang="en-US" smtClean="0"/>
              <a:t>the king of Jericho, one; the king of Ai, which is beside Bethel, one; </a:t>
            </a:r>
            <a:br>
              <a:rPr lang="en-US" altLang="en-US" smtClean="0"/>
            </a:br>
            <a:r>
              <a:rPr lang="en-US" altLang="en-US" baseline="30000" smtClean="0"/>
              <a:t>10</a:t>
            </a:r>
            <a:r>
              <a:rPr lang="en-US" altLang="en-US" smtClean="0"/>
              <a:t>the king of Jerusalem, one; the king of Hebron, one; </a:t>
            </a:r>
            <a:br>
              <a:rPr lang="en-US" altLang="en-US" smtClean="0"/>
            </a:br>
            <a:r>
              <a:rPr lang="en-US" altLang="en-US" baseline="30000" smtClean="0"/>
              <a:t>11</a:t>
            </a:r>
            <a:r>
              <a:rPr lang="en-US" altLang="en-US" smtClean="0"/>
              <a:t>the king of Jarmuth, one; the king of Lachish, one; </a:t>
            </a:r>
            <a:br>
              <a:rPr lang="en-US" altLang="en-US" smtClean="0"/>
            </a:br>
            <a:r>
              <a:rPr lang="en-US" altLang="en-US" baseline="30000" smtClean="0"/>
              <a:t>12</a:t>
            </a:r>
            <a:r>
              <a:rPr lang="en-US" altLang="en-US" smtClean="0"/>
              <a:t>the king of Eglon, one; the king of Gezer, one; </a:t>
            </a:r>
            <a:br>
              <a:rPr lang="en-US" altLang="en-US" smtClean="0"/>
            </a:br>
            <a:r>
              <a:rPr lang="en-US" altLang="en-US" baseline="30000" smtClean="0"/>
              <a:t>13</a:t>
            </a:r>
            <a:r>
              <a:rPr lang="en-US" altLang="en-US" smtClean="0"/>
              <a:t>the king of Debir, one; the king of Geder, one; </a:t>
            </a:r>
            <a:br>
              <a:rPr lang="en-US" altLang="en-US" smtClean="0"/>
            </a:br>
            <a:r>
              <a:rPr lang="en-US" altLang="en-US" baseline="30000" smtClean="0"/>
              <a:t>14</a:t>
            </a:r>
            <a:r>
              <a:rPr lang="en-US" altLang="en-US" smtClean="0"/>
              <a:t>the king of Hormah, one; the king of Arad, one; </a:t>
            </a:r>
            <a:br>
              <a:rPr lang="en-US" altLang="en-US" smtClean="0"/>
            </a:br>
            <a:r>
              <a:rPr lang="en-US" altLang="en-US" baseline="30000" smtClean="0"/>
              <a:t>15</a:t>
            </a:r>
            <a:r>
              <a:rPr lang="en-US" altLang="en-US" smtClean="0"/>
              <a:t>the king of Libnah, one; the king of Adullam, one; </a:t>
            </a:r>
            <a:br>
              <a:rPr lang="en-US" altLang="en-US" smtClean="0"/>
            </a:br>
            <a:r>
              <a:rPr lang="en-US" altLang="en-US" baseline="30000" smtClean="0"/>
              <a:t>16</a:t>
            </a:r>
            <a:r>
              <a:rPr lang="en-US" altLang="en-US" smtClean="0"/>
              <a:t>the king of Makkedah, one; the king of Bethel, one; </a:t>
            </a:r>
            <a:br>
              <a:rPr lang="en-US" altLang="en-US" smtClean="0"/>
            </a:br>
            <a:r>
              <a:rPr lang="en-US" altLang="en-US" baseline="30000" smtClean="0"/>
              <a:t>17</a:t>
            </a:r>
            <a:r>
              <a:rPr lang="en-US" altLang="en-US" smtClean="0"/>
              <a:t>the king of Tappuah, one; the king of Hepher, one; </a:t>
            </a:r>
            <a:br>
              <a:rPr lang="en-US" altLang="en-US" smtClean="0"/>
            </a:br>
            <a:r>
              <a:rPr lang="en-US" altLang="en-US" baseline="30000" smtClean="0"/>
              <a:t>18</a:t>
            </a:r>
            <a:r>
              <a:rPr lang="en-US" altLang="en-US" smtClean="0"/>
              <a:t>the king of Aphek, one; the king of Lasharon, one; </a:t>
            </a:r>
            <a:br>
              <a:rPr lang="en-US" altLang="en-US" smtClean="0"/>
            </a:br>
            <a:r>
              <a:rPr lang="en-US" altLang="en-US" baseline="30000" smtClean="0"/>
              <a:t>19</a:t>
            </a:r>
            <a:r>
              <a:rPr lang="en-US" altLang="en-US" smtClean="0"/>
              <a:t>the king of Madon, one; the king of Hazor, one; </a:t>
            </a:r>
            <a:br>
              <a:rPr lang="en-US" altLang="en-US" smtClean="0"/>
            </a:br>
            <a:r>
              <a:rPr lang="en-US" altLang="en-US" baseline="30000" smtClean="0"/>
              <a:t>20</a:t>
            </a:r>
            <a:r>
              <a:rPr lang="en-US" altLang="en-US" smtClean="0"/>
              <a:t>the king of Shimron-meron, one; the king of Achshaph, one; </a:t>
            </a:r>
            <a:br>
              <a:rPr lang="en-US" altLang="en-US" smtClean="0"/>
            </a:br>
            <a:r>
              <a:rPr lang="en-US" altLang="en-US" baseline="30000" smtClean="0"/>
              <a:t>21</a:t>
            </a:r>
            <a:r>
              <a:rPr lang="en-US" altLang="en-US" smtClean="0"/>
              <a:t>the king of Taanach, one; the king of Megiddo, one; </a:t>
            </a:r>
            <a:br>
              <a:rPr lang="en-US" altLang="en-US" smtClean="0"/>
            </a:br>
            <a:r>
              <a:rPr lang="en-US" altLang="en-US" baseline="30000" smtClean="0"/>
              <a:t>22</a:t>
            </a:r>
            <a:r>
              <a:rPr lang="en-US" altLang="en-US" smtClean="0"/>
              <a:t>the king of Kedesh, one; the king of Jokneam in Carmel, one; </a:t>
            </a:r>
            <a:br>
              <a:rPr lang="en-US" altLang="en-US" smtClean="0"/>
            </a:br>
            <a:r>
              <a:rPr lang="en-US" altLang="en-US" baseline="30000" smtClean="0"/>
              <a:t>23</a:t>
            </a:r>
            <a:r>
              <a:rPr lang="en-US" altLang="en-US" smtClean="0"/>
              <a:t>the king of Dor in Naphath-dor, one; the king of Goiim in Galilee,</a:t>
            </a:r>
            <a:r>
              <a:rPr lang="en-US" altLang="en-US" baseline="30000" smtClean="0"/>
              <a:t>£</a:t>
            </a:r>
            <a:r>
              <a:rPr lang="en-US" altLang="en-US" smtClean="0"/>
              <a:t> one; </a:t>
            </a:r>
            <a:br>
              <a:rPr lang="en-US" altLang="en-US" smtClean="0"/>
            </a:br>
            <a:r>
              <a:rPr lang="en-US" altLang="en-US" baseline="30000" smtClean="0"/>
              <a:t>24</a:t>
            </a:r>
            <a:r>
              <a:rPr lang="en-US" altLang="en-US" smtClean="0"/>
              <a:t>the king of Tirzah, one: in all, thirty-one kings.</a:t>
            </a:r>
          </a:p>
          <a:p>
            <a:pPr>
              <a:lnSpc>
                <a:spcPct val="90000"/>
              </a:lnSpc>
            </a:pPr>
            <a:endParaRPr lang="en-US" altLang="en-US" smtClean="0"/>
          </a:p>
          <a:p>
            <a:pPr>
              <a:lnSpc>
                <a:spcPct val="90000"/>
              </a:lnSpc>
            </a:pPr>
            <a:endParaRPr lang="en-US" altLang="en-US" smtClean="0"/>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8451FF6D-5F1A-4F38-8A15-5122A95C0DEE}" type="slidenum">
              <a:rPr lang="en-US" altLang="en-US" sz="1200" i="0">
                <a:latin typeface="Arial" charset="0"/>
              </a:rPr>
              <a:pPr/>
              <a:t>70</a:t>
            </a:fld>
            <a:endParaRPr lang="en-US" altLang="en-US" sz="1200" i="0">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90000"/>
              </a:lnSpc>
            </a:pPr>
            <a:r>
              <a:rPr lang="en-US" altLang="en-US" b="1" smtClean="0"/>
              <a:t>Kings Defeated by Joshua</a:t>
            </a:r>
            <a:r>
              <a:rPr lang="en-US" altLang="en-US" smtClean="0"/>
              <a:t> </a:t>
            </a:r>
            <a:br>
              <a:rPr lang="en-US" altLang="en-US" smtClean="0"/>
            </a:br>
            <a:r>
              <a:rPr lang="en-US" altLang="en-US" b="1" smtClean="0"/>
              <a:t> </a:t>
            </a:r>
            <a:r>
              <a:rPr lang="en-US" altLang="en-US" smtClean="0"/>
              <a:t> </a:t>
            </a:r>
            <a:r>
              <a:rPr lang="en-US" altLang="en-US" baseline="30000" smtClean="0"/>
              <a:t>7</a:t>
            </a:r>
            <a:r>
              <a:rPr lang="en-US" altLang="en-US" smtClean="0"/>
              <a:t>And these are the kings of the land whom Joshua and the people of Israel defeated on the west side of the Jordan, from Baal-gad in the Valley of Lebanon to Mount Halak, that rises toward Seir (and Joshua gave their land to the tribes of Israel as a possession according to their allotments, </a:t>
            </a:r>
            <a:br>
              <a:rPr lang="en-US" altLang="en-US" smtClean="0"/>
            </a:br>
            <a:r>
              <a:rPr lang="en-US" altLang="en-US" baseline="30000" smtClean="0"/>
              <a:t>8</a:t>
            </a:r>
            <a:r>
              <a:rPr lang="en-US" altLang="en-US" smtClean="0"/>
              <a:t>in the hill country, in the lowland, in the Arabah, in the slopes, in the wilderness, and in the Negeb, the land of the Hittites, the Amorites, the Canaanites, the Perizzites, the Hivites, and the Jebusites): </a:t>
            </a:r>
            <a:br>
              <a:rPr lang="en-US" altLang="en-US" smtClean="0"/>
            </a:br>
            <a:r>
              <a:rPr lang="en-US" altLang="en-US" baseline="30000" smtClean="0"/>
              <a:t>9</a:t>
            </a:r>
            <a:r>
              <a:rPr lang="en-US" altLang="en-US" smtClean="0"/>
              <a:t>the king of Jericho, one; the king of Ai, which is beside Bethel, one; </a:t>
            </a:r>
            <a:br>
              <a:rPr lang="en-US" altLang="en-US" smtClean="0"/>
            </a:br>
            <a:r>
              <a:rPr lang="en-US" altLang="en-US" baseline="30000" smtClean="0"/>
              <a:t>10</a:t>
            </a:r>
            <a:r>
              <a:rPr lang="en-US" altLang="en-US" smtClean="0"/>
              <a:t>the king of Jerusalem, one; the king of Hebron, one; </a:t>
            </a:r>
            <a:br>
              <a:rPr lang="en-US" altLang="en-US" smtClean="0"/>
            </a:br>
            <a:r>
              <a:rPr lang="en-US" altLang="en-US" baseline="30000" smtClean="0"/>
              <a:t>11</a:t>
            </a:r>
            <a:r>
              <a:rPr lang="en-US" altLang="en-US" smtClean="0"/>
              <a:t>the king of Jarmuth, one; the king of Lachish, one; </a:t>
            </a:r>
            <a:br>
              <a:rPr lang="en-US" altLang="en-US" smtClean="0"/>
            </a:br>
            <a:r>
              <a:rPr lang="en-US" altLang="en-US" baseline="30000" smtClean="0"/>
              <a:t>12</a:t>
            </a:r>
            <a:r>
              <a:rPr lang="en-US" altLang="en-US" smtClean="0"/>
              <a:t>the king of Eglon, one; the king of Gezer, one; </a:t>
            </a:r>
            <a:br>
              <a:rPr lang="en-US" altLang="en-US" smtClean="0"/>
            </a:br>
            <a:r>
              <a:rPr lang="en-US" altLang="en-US" baseline="30000" smtClean="0"/>
              <a:t>13</a:t>
            </a:r>
            <a:r>
              <a:rPr lang="en-US" altLang="en-US" smtClean="0"/>
              <a:t>the king of Debir, one; the king of Geder, one; </a:t>
            </a:r>
            <a:br>
              <a:rPr lang="en-US" altLang="en-US" smtClean="0"/>
            </a:br>
            <a:r>
              <a:rPr lang="en-US" altLang="en-US" baseline="30000" smtClean="0"/>
              <a:t>14</a:t>
            </a:r>
            <a:r>
              <a:rPr lang="en-US" altLang="en-US" smtClean="0"/>
              <a:t>the king of Hormah, one; the king of Arad, one; </a:t>
            </a:r>
            <a:br>
              <a:rPr lang="en-US" altLang="en-US" smtClean="0"/>
            </a:br>
            <a:r>
              <a:rPr lang="en-US" altLang="en-US" baseline="30000" smtClean="0"/>
              <a:t>15</a:t>
            </a:r>
            <a:r>
              <a:rPr lang="en-US" altLang="en-US" smtClean="0"/>
              <a:t>the king of Libnah, one; the king of Adullam, one; </a:t>
            </a:r>
            <a:br>
              <a:rPr lang="en-US" altLang="en-US" smtClean="0"/>
            </a:br>
            <a:r>
              <a:rPr lang="en-US" altLang="en-US" baseline="30000" smtClean="0"/>
              <a:t>16</a:t>
            </a:r>
            <a:r>
              <a:rPr lang="en-US" altLang="en-US" smtClean="0"/>
              <a:t>the king of Makkedah, one; the king of Bethel, one; </a:t>
            </a:r>
            <a:br>
              <a:rPr lang="en-US" altLang="en-US" smtClean="0"/>
            </a:br>
            <a:r>
              <a:rPr lang="en-US" altLang="en-US" baseline="30000" smtClean="0"/>
              <a:t>17</a:t>
            </a:r>
            <a:r>
              <a:rPr lang="en-US" altLang="en-US" smtClean="0"/>
              <a:t>the king of Tappuah, one; the king of Hepher, one; </a:t>
            </a:r>
            <a:br>
              <a:rPr lang="en-US" altLang="en-US" smtClean="0"/>
            </a:br>
            <a:r>
              <a:rPr lang="en-US" altLang="en-US" baseline="30000" smtClean="0"/>
              <a:t>18</a:t>
            </a:r>
            <a:r>
              <a:rPr lang="en-US" altLang="en-US" smtClean="0"/>
              <a:t>the king of Aphek, one; the king of Lasharon, one; </a:t>
            </a:r>
            <a:br>
              <a:rPr lang="en-US" altLang="en-US" smtClean="0"/>
            </a:br>
            <a:r>
              <a:rPr lang="en-US" altLang="en-US" baseline="30000" smtClean="0"/>
              <a:t>19</a:t>
            </a:r>
            <a:r>
              <a:rPr lang="en-US" altLang="en-US" smtClean="0"/>
              <a:t>the king of Madon, one; the king of Hazor, one; </a:t>
            </a:r>
            <a:br>
              <a:rPr lang="en-US" altLang="en-US" smtClean="0"/>
            </a:br>
            <a:r>
              <a:rPr lang="en-US" altLang="en-US" baseline="30000" smtClean="0"/>
              <a:t>20</a:t>
            </a:r>
            <a:r>
              <a:rPr lang="en-US" altLang="en-US" smtClean="0"/>
              <a:t>the king of Shimron-meron, one; the king of Achshaph, one; </a:t>
            </a:r>
            <a:br>
              <a:rPr lang="en-US" altLang="en-US" smtClean="0"/>
            </a:br>
            <a:r>
              <a:rPr lang="en-US" altLang="en-US" baseline="30000" smtClean="0"/>
              <a:t>21</a:t>
            </a:r>
            <a:r>
              <a:rPr lang="en-US" altLang="en-US" smtClean="0"/>
              <a:t>the king of Taanach, one; the king of Megiddo, one; </a:t>
            </a:r>
            <a:br>
              <a:rPr lang="en-US" altLang="en-US" smtClean="0"/>
            </a:br>
            <a:r>
              <a:rPr lang="en-US" altLang="en-US" baseline="30000" smtClean="0"/>
              <a:t>22</a:t>
            </a:r>
            <a:r>
              <a:rPr lang="en-US" altLang="en-US" smtClean="0"/>
              <a:t>the king of Kedesh, one; the king of Jokneam in Carmel, one; </a:t>
            </a:r>
            <a:br>
              <a:rPr lang="en-US" altLang="en-US" smtClean="0"/>
            </a:br>
            <a:r>
              <a:rPr lang="en-US" altLang="en-US" baseline="30000" smtClean="0"/>
              <a:t>23</a:t>
            </a:r>
            <a:r>
              <a:rPr lang="en-US" altLang="en-US" smtClean="0"/>
              <a:t>the king of Dor in Naphath-dor, one; the king of Goiim in Galilee,</a:t>
            </a:r>
            <a:r>
              <a:rPr lang="en-US" altLang="en-US" baseline="30000" smtClean="0"/>
              <a:t>£</a:t>
            </a:r>
            <a:r>
              <a:rPr lang="en-US" altLang="en-US" smtClean="0"/>
              <a:t> one; </a:t>
            </a:r>
            <a:br>
              <a:rPr lang="en-US" altLang="en-US" smtClean="0"/>
            </a:br>
            <a:r>
              <a:rPr lang="en-US" altLang="en-US" baseline="30000" smtClean="0"/>
              <a:t>24</a:t>
            </a:r>
            <a:r>
              <a:rPr lang="en-US" altLang="en-US" smtClean="0"/>
              <a:t>the king of Tirzah, one: in all, thirty-one kings.</a:t>
            </a:r>
          </a:p>
          <a:p>
            <a:pPr>
              <a:lnSpc>
                <a:spcPct val="90000"/>
              </a:lnSpc>
            </a:pPr>
            <a:endParaRPr lang="en-US" altLang="en-US" smtClean="0"/>
          </a:p>
          <a:p>
            <a:pPr>
              <a:lnSpc>
                <a:spcPct val="90000"/>
              </a:lnSpc>
            </a:pPr>
            <a:endParaRPr lang="en-US" altLang="en-US" smtClean="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D0457371-9EEC-4EA6-A4CD-E0AB54112115}" type="slidenum">
              <a:rPr lang="en-US" altLang="en-US" sz="1200" i="0">
                <a:latin typeface="Arial" charset="0"/>
              </a:rPr>
              <a:pPr/>
              <a:t>71</a:t>
            </a:fld>
            <a:endParaRPr lang="en-US" altLang="en-US" sz="1200" i="0">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90000"/>
              </a:lnSpc>
            </a:pPr>
            <a:r>
              <a:rPr lang="en-US" altLang="en-US" b="1" smtClean="0"/>
              <a:t>Kings Defeated by Joshua</a:t>
            </a:r>
            <a:r>
              <a:rPr lang="en-US" altLang="en-US" smtClean="0"/>
              <a:t> </a:t>
            </a:r>
            <a:br>
              <a:rPr lang="en-US" altLang="en-US" smtClean="0"/>
            </a:br>
            <a:r>
              <a:rPr lang="en-US" altLang="en-US" b="1" smtClean="0"/>
              <a:t> </a:t>
            </a:r>
            <a:r>
              <a:rPr lang="en-US" altLang="en-US" smtClean="0"/>
              <a:t> </a:t>
            </a:r>
            <a:r>
              <a:rPr lang="en-US" altLang="en-US" baseline="30000" smtClean="0"/>
              <a:t>7</a:t>
            </a:r>
            <a:r>
              <a:rPr lang="en-US" altLang="en-US" smtClean="0"/>
              <a:t>And these are the kings of the land whom Joshua and the people of Israel defeated on the west side of the Jordan, from Baal-gad in the Valley of Lebanon to Mount Halak, that rises toward Seir (and Joshua gave their land to the tribes of Israel as a possession according to their allotments, </a:t>
            </a:r>
            <a:br>
              <a:rPr lang="en-US" altLang="en-US" smtClean="0"/>
            </a:br>
            <a:r>
              <a:rPr lang="en-US" altLang="en-US" baseline="30000" smtClean="0"/>
              <a:t>8</a:t>
            </a:r>
            <a:r>
              <a:rPr lang="en-US" altLang="en-US" smtClean="0"/>
              <a:t>in the hill country, in the lowland, in the Arabah, in the slopes, in the wilderness, and in the Negeb, the land of the Hittites, the Amorites, the Canaanites, the Perizzites, the Hivites, and the Jebusites): </a:t>
            </a:r>
            <a:br>
              <a:rPr lang="en-US" altLang="en-US" smtClean="0"/>
            </a:br>
            <a:r>
              <a:rPr lang="en-US" altLang="en-US" baseline="30000" smtClean="0"/>
              <a:t>9</a:t>
            </a:r>
            <a:r>
              <a:rPr lang="en-US" altLang="en-US" smtClean="0"/>
              <a:t>the king of Jericho, one; the king of Ai, which is beside Bethel, one; </a:t>
            </a:r>
            <a:br>
              <a:rPr lang="en-US" altLang="en-US" smtClean="0"/>
            </a:br>
            <a:r>
              <a:rPr lang="en-US" altLang="en-US" baseline="30000" smtClean="0"/>
              <a:t>10</a:t>
            </a:r>
            <a:r>
              <a:rPr lang="en-US" altLang="en-US" smtClean="0"/>
              <a:t>the king of Jerusalem, one; the king of Hebron, one; </a:t>
            </a:r>
            <a:br>
              <a:rPr lang="en-US" altLang="en-US" smtClean="0"/>
            </a:br>
            <a:r>
              <a:rPr lang="en-US" altLang="en-US" baseline="30000" smtClean="0"/>
              <a:t>11</a:t>
            </a:r>
            <a:r>
              <a:rPr lang="en-US" altLang="en-US" smtClean="0"/>
              <a:t>the king of Jarmuth, one; the king of Lachish, one; </a:t>
            </a:r>
            <a:br>
              <a:rPr lang="en-US" altLang="en-US" smtClean="0"/>
            </a:br>
            <a:r>
              <a:rPr lang="en-US" altLang="en-US" baseline="30000" smtClean="0"/>
              <a:t>12</a:t>
            </a:r>
            <a:r>
              <a:rPr lang="en-US" altLang="en-US" smtClean="0"/>
              <a:t>the king of Eglon, one; the king of Gezer, one; </a:t>
            </a:r>
            <a:br>
              <a:rPr lang="en-US" altLang="en-US" smtClean="0"/>
            </a:br>
            <a:r>
              <a:rPr lang="en-US" altLang="en-US" baseline="30000" smtClean="0"/>
              <a:t>13</a:t>
            </a:r>
            <a:r>
              <a:rPr lang="en-US" altLang="en-US" smtClean="0"/>
              <a:t>the king of Debir, one; the king of Geder, one; </a:t>
            </a:r>
            <a:br>
              <a:rPr lang="en-US" altLang="en-US" smtClean="0"/>
            </a:br>
            <a:r>
              <a:rPr lang="en-US" altLang="en-US" baseline="30000" smtClean="0"/>
              <a:t>14</a:t>
            </a:r>
            <a:r>
              <a:rPr lang="en-US" altLang="en-US" smtClean="0"/>
              <a:t>the king of Hormah, one; the king of Arad, one; </a:t>
            </a:r>
            <a:br>
              <a:rPr lang="en-US" altLang="en-US" smtClean="0"/>
            </a:br>
            <a:r>
              <a:rPr lang="en-US" altLang="en-US" baseline="30000" smtClean="0"/>
              <a:t>15</a:t>
            </a:r>
            <a:r>
              <a:rPr lang="en-US" altLang="en-US" smtClean="0"/>
              <a:t>the king of Libnah, one; the king of Adullam, one; </a:t>
            </a:r>
            <a:br>
              <a:rPr lang="en-US" altLang="en-US" smtClean="0"/>
            </a:br>
            <a:r>
              <a:rPr lang="en-US" altLang="en-US" baseline="30000" smtClean="0"/>
              <a:t>16</a:t>
            </a:r>
            <a:r>
              <a:rPr lang="en-US" altLang="en-US" smtClean="0"/>
              <a:t>the king of Makkedah, one; the king of Bethel, one; </a:t>
            </a:r>
            <a:br>
              <a:rPr lang="en-US" altLang="en-US" smtClean="0"/>
            </a:br>
            <a:r>
              <a:rPr lang="en-US" altLang="en-US" baseline="30000" smtClean="0"/>
              <a:t>17</a:t>
            </a:r>
            <a:r>
              <a:rPr lang="en-US" altLang="en-US" smtClean="0"/>
              <a:t>the king of Tappuah, one; the king of Hepher, one; </a:t>
            </a:r>
            <a:br>
              <a:rPr lang="en-US" altLang="en-US" smtClean="0"/>
            </a:br>
            <a:r>
              <a:rPr lang="en-US" altLang="en-US" baseline="30000" smtClean="0"/>
              <a:t>18</a:t>
            </a:r>
            <a:r>
              <a:rPr lang="en-US" altLang="en-US" smtClean="0"/>
              <a:t>the king of Aphek, one; the king of Lasharon, one; </a:t>
            </a:r>
            <a:br>
              <a:rPr lang="en-US" altLang="en-US" smtClean="0"/>
            </a:br>
            <a:r>
              <a:rPr lang="en-US" altLang="en-US" baseline="30000" smtClean="0"/>
              <a:t>19</a:t>
            </a:r>
            <a:r>
              <a:rPr lang="en-US" altLang="en-US" smtClean="0"/>
              <a:t>the king of Madon, one; the king of Hazor, one; </a:t>
            </a:r>
            <a:br>
              <a:rPr lang="en-US" altLang="en-US" smtClean="0"/>
            </a:br>
            <a:r>
              <a:rPr lang="en-US" altLang="en-US" baseline="30000" smtClean="0"/>
              <a:t>20</a:t>
            </a:r>
            <a:r>
              <a:rPr lang="en-US" altLang="en-US" smtClean="0"/>
              <a:t>the king of Shimron-meron, one; the king of Achshaph, one; </a:t>
            </a:r>
            <a:br>
              <a:rPr lang="en-US" altLang="en-US" smtClean="0"/>
            </a:br>
            <a:r>
              <a:rPr lang="en-US" altLang="en-US" baseline="30000" smtClean="0"/>
              <a:t>21</a:t>
            </a:r>
            <a:r>
              <a:rPr lang="en-US" altLang="en-US" smtClean="0"/>
              <a:t>the king of Taanach, one; the king of Megiddo, one; </a:t>
            </a:r>
            <a:br>
              <a:rPr lang="en-US" altLang="en-US" smtClean="0"/>
            </a:br>
            <a:r>
              <a:rPr lang="en-US" altLang="en-US" baseline="30000" smtClean="0"/>
              <a:t>22</a:t>
            </a:r>
            <a:r>
              <a:rPr lang="en-US" altLang="en-US" smtClean="0"/>
              <a:t>the king of Kedesh, one; the king of Jokneam in Carmel, one; </a:t>
            </a:r>
            <a:br>
              <a:rPr lang="en-US" altLang="en-US" smtClean="0"/>
            </a:br>
            <a:r>
              <a:rPr lang="en-US" altLang="en-US" baseline="30000" smtClean="0"/>
              <a:t>23</a:t>
            </a:r>
            <a:r>
              <a:rPr lang="en-US" altLang="en-US" smtClean="0"/>
              <a:t>the king of Dor in Naphath-dor, one; the king of Goiim in Galilee,</a:t>
            </a:r>
            <a:r>
              <a:rPr lang="en-US" altLang="en-US" baseline="30000" smtClean="0"/>
              <a:t>£</a:t>
            </a:r>
            <a:r>
              <a:rPr lang="en-US" altLang="en-US" smtClean="0"/>
              <a:t> one; </a:t>
            </a:r>
            <a:br>
              <a:rPr lang="en-US" altLang="en-US" smtClean="0"/>
            </a:br>
            <a:r>
              <a:rPr lang="en-US" altLang="en-US" baseline="30000" smtClean="0"/>
              <a:t>24</a:t>
            </a:r>
            <a:r>
              <a:rPr lang="en-US" altLang="en-US" smtClean="0"/>
              <a:t>the king of Tirzah, one: in all, thirty-one kings.</a:t>
            </a:r>
          </a:p>
          <a:p>
            <a:pPr>
              <a:lnSpc>
                <a:spcPct val="90000"/>
              </a:lnSpc>
            </a:pPr>
            <a:endParaRPr lang="en-US" altLang="en-US" smtClean="0"/>
          </a:p>
          <a:p>
            <a:pPr>
              <a:lnSpc>
                <a:spcPct val="90000"/>
              </a:lnSpc>
            </a:pPr>
            <a:endParaRPr lang="en-US" altLang="en-US" smtClean="0"/>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88BAE894-D6A5-403A-9042-3171A8F9F5B4}" type="slidenum">
              <a:rPr lang="en-US" altLang="en-US" sz="1200" i="0">
                <a:latin typeface="Arial" charset="0"/>
              </a:rPr>
              <a:pPr/>
              <a:t>74</a:t>
            </a:fld>
            <a:endParaRPr lang="en-US" altLang="en-US" sz="1200" i="0">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90000"/>
              </a:lnSpc>
            </a:pPr>
            <a:r>
              <a:rPr lang="en-US" altLang="en-US" b="1" smtClean="0"/>
              <a:t>Kings Defeated by Joshua</a:t>
            </a:r>
            <a:r>
              <a:rPr lang="en-US" altLang="en-US" smtClean="0"/>
              <a:t> </a:t>
            </a:r>
            <a:br>
              <a:rPr lang="en-US" altLang="en-US" smtClean="0"/>
            </a:br>
            <a:r>
              <a:rPr lang="en-US" altLang="en-US" b="1" smtClean="0"/>
              <a:t> </a:t>
            </a:r>
            <a:r>
              <a:rPr lang="en-US" altLang="en-US" smtClean="0"/>
              <a:t> </a:t>
            </a:r>
            <a:r>
              <a:rPr lang="en-US" altLang="en-US" baseline="30000" smtClean="0"/>
              <a:t>7</a:t>
            </a:r>
            <a:r>
              <a:rPr lang="en-US" altLang="en-US" smtClean="0"/>
              <a:t>And these are the kings of the land whom Joshua and the people of Israel defeated on the west side of the Jordan, from Baal-gad in the Valley of Lebanon to Mount Halak, that rises toward Seir (and Joshua gave their land to the tribes of Israel as a possession according to their allotments, </a:t>
            </a:r>
            <a:br>
              <a:rPr lang="en-US" altLang="en-US" smtClean="0"/>
            </a:br>
            <a:r>
              <a:rPr lang="en-US" altLang="en-US" baseline="30000" smtClean="0"/>
              <a:t>8</a:t>
            </a:r>
            <a:r>
              <a:rPr lang="en-US" altLang="en-US" smtClean="0"/>
              <a:t>in the hill country, in the lowland, in the Arabah, in the slopes, in the wilderness, and in the Negeb, the land of the Hittites, the Amorites, the Canaanites, the Perizzites, the Hivites, and the Jebusites): </a:t>
            </a:r>
            <a:br>
              <a:rPr lang="en-US" altLang="en-US" smtClean="0"/>
            </a:br>
            <a:r>
              <a:rPr lang="en-US" altLang="en-US" baseline="30000" smtClean="0"/>
              <a:t>9</a:t>
            </a:r>
            <a:r>
              <a:rPr lang="en-US" altLang="en-US" smtClean="0"/>
              <a:t>the king of Jericho, one; the king of Ai, which is beside Bethel, one; </a:t>
            </a:r>
            <a:br>
              <a:rPr lang="en-US" altLang="en-US" smtClean="0"/>
            </a:br>
            <a:r>
              <a:rPr lang="en-US" altLang="en-US" baseline="30000" smtClean="0"/>
              <a:t>10</a:t>
            </a:r>
            <a:r>
              <a:rPr lang="en-US" altLang="en-US" smtClean="0"/>
              <a:t>the king of Jerusalem, one; the king of Hebron, one; </a:t>
            </a:r>
            <a:br>
              <a:rPr lang="en-US" altLang="en-US" smtClean="0"/>
            </a:br>
            <a:r>
              <a:rPr lang="en-US" altLang="en-US" baseline="30000" smtClean="0"/>
              <a:t>11</a:t>
            </a:r>
            <a:r>
              <a:rPr lang="en-US" altLang="en-US" smtClean="0"/>
              <a:t>the king of Jarmuth, one; the king of Lachish, one; </a:t>
            </a:r>
            <a:br>
              <a:rPr lang="en-US" altLang="en-US" smtClean="0"/>
            </a:br>
            <a:r>
              <a:rPr lang="en-US" altLang="en-US" baseline="30000" smtClean="0"/>
              <a:t>12</a:t>
            </a:r>
            <a:r>
              <a:rPr lang="en-US" altLang="en-US" smtClean="0"/>
              <a:t>the king of Eglon, one; the king of Gezer, one; </a:t>
            </a:r>
            <a:br>
              <a:rPr lang="en-US" altLang="en-US" smtClean="0"/>
            </a:br>
            <a:r>
              <a:rPr lang="en-US" altLang="en-US" baseline="30000" smtClean="0"/>
              <a:t>13</a:t>
            </a:r>
            <a:r>
              <a:rPr lang="en-US" altLang="en-US" smtClean="0"/>
              <a:t>the king of Debir, one; the king of Geder, one; </a:t>
            </a:r>
            <a:br>
              <a:rPr lang="en-US" altLang="en-US" smtClean="0"/>
            </a:br>
            <a:r>
              <a:rPr lang="en-US" altLang="en-US" baseline="30000" smtClean="0"/>
              <a:t>14</a:t>
            </a:r>
            <a:r>
              <a:rPr lang="en-US" altLang="en-US" smtClean="0"/>
              <a:t>the king of Hormah, one; the king of Arad, one; </a:t>
            </a:r>
            <a:br>
              <a:rPr lang="en-US" altLang="en-US" smtClean="0"/>
            </a:br>
            <a:r>
              <a:rPr lang="en-US" altLang="en-US" baseline="30000" smtClean="0"/>
              <a:t>15</a:t>
            </a:r>
            <a:r>
              <a:rPr lang="en-US" altLang="en-US" smtClean="0"/>
              <a:t>the king of Libnah, one; the king of Adullam, one; </a:t>
            </a:r>
            <a:br>
              <a:rPr lang="en-US" altLang="en-US" smtClean="0"/>
            </a:br>
            <a:r>
              <a:rPr lang="en-US" altLang="en-US" baseline="30000" smtClean="0"/>
              <a:t>16</a:t>
            </a:r>
            <a:r>
              <a:rPr lang="en-US" altLang="en-US" smtClean="0"/>
              <a:t>the king of Makkedah, one; the king of Bethel, one; </a:t>
            </a:r>
            <a:br>
              <a:rPr lang="en-US" altLang="en-US" smtClean="0"/>
            </a:br>
            <a:r>
              <a:rPr lang="en-US" altLang="en-US" baseline="30000" smtClean="0"/>
              <a:t>17</a:t>
            </a:r>
            <a:r>
              <a:rPr lang="en-US" altLang="en-US" smtClean="0"/>
              <a:t>the king of Tappuah, one; the king of Hepher, one; </a:t>
            </a:r>
            <a:br>
              <a:rPr lang="en-US" altLang="en-US" smtClean="0"/>
            </a:br>
            <a:r>
              <a:rPr lang="en-US" altLang="en-US" baseline="30000" smtClean="0"/>
              <a:t>18</a:t>
            </a:r>
            <a:r>
              <a:rPr lang="en-US" altLang="en-US" smtClean="0"/>
              <a:t>the king of Aphek, one; the king of Lasharon, one; </a:t>
            </a:r>
            <a:br>
              <a:rPr lang="en-US" altLang="en-US" smtClean="0"/>
            </a:br>
            <a:r>
              <a:rPr lang="en-US" altLang="en-US" baseline="30000" smtClean="0"/>
              <a:t>19</a:t>
            </a:r>
            <a:r>
              <a:rPr lang="en-US" altLang="en-US" smtClean="0"/>
              <a:t>the king of Madon, one; the king of Hazor, one; </a:t>
            </a:r>
            <a:br>
              <a:rPr lang="en-US" altLang="en-US" smtClean="0"/>
            </a:br>
            <a:r>
              <a:rPr lang="en-US" altLang="en-US" baseline="30000" smtClean="0"/>
              <a:t>20</a:t>
            </a:r>
            <a:r>
              <a:rPr lang="en-US" altLang="en-US" smtClean="0"/>
              <a:t>the king of Shimron-meron, one; the king of Achshaph, one; </a:t>
            </a:r>
            <a:br>
              <a:rPr lang="en-US" altLang="en-US" smtClean="0"/>
            </a:br>
            <a:r>
              <a:rPr lang="en-US" altLang="en-US" baseline="30000" smtClean="0"/>
              <a:t>21</a:t>
            </a:r>
            <a:r>
              <a:rPr lang="en-US" altLang="en-US" smtClean="0"/>
              <a:t>the king of Taanach, one; the king of Megiddo, one; </a:t>
            </a:r>
            <a:br>
              <a:rPr lang="en-US" altLang="en-US" smtClean="0"/>
            </a:br>
            <a:r>
              <a:rPr lang="en-US" altLang="en-US" baseline="30000" smtClean="0"/>
              <a:t>22</a:t>
            </a:r>
            <a:r>
              <a:rPr lang="en-US" altLang="en-US" smtClean="0"/>
              <a:t>the king of Kedesh, one; the king of Jokneam in Carmel, one; </a:t>
            </a:r>
            <a:br>
              <a:rPr lang="en-US" altLang="en-US" smtClean="0"/>
            </a:br>
            <a:r>
              <a:rPr lang="en-US" altLang="en-US" baseline="30000" smtClean="0"/>
              <a:t>23</a:t>
            </a:r>
            <a:r>
              <a:rPr lang="en-US" altLang="en-US" smtClean="0"/>
              <a:t>the king of Dor in Naphath-dor, one; the king of Goiim in Galilee,</a:t>
            </a:r>
            <a:r>
              <a:rPr lang="en-US" altLang="en-US" baseline="30000" smtClean="0"/>
              <a:t>£</a:t>
            </a:r>
            <a:r>
              <a:rPr lang="en-US" altLang="en-US" smtClean="0"/>
              <a:t> one; </a:t>
            </a:r>
            <a:br>
              <a:rPr lang="en-US" altLang="en-US" smtClean="0"/>
            </a:br>
            <a:r>
              <a:rPr lang="en-US" altLang="en-US" baseline="30000" smtClean="0"/>
              <a:t>24</a:t>
            </a:r>
            <a:r>
              <a:rPr lang="en-US" altLang="en-US" smtClean="0"/>
              <a:t>the king of Tirzah, one: in all, thirty-one kings.</a:t>
            </a:r>
          </a:p>
          <a:p>
            <a:pPr>
              <a:lnSpc>
                <a:spcPct val="90000"/>
              </a:lnSpc>
            </a:pPr>
            <a:endParaRPr lang="en-US" altLang="en-US" smtClean="0"/>
          </a:p>
          <a:p>
            <a:pPr>
              <a:lnSpc>
                <a:spcPct val="90000"/>
              </a:lnSpc>
            </a:pPr>
            <a:endParaRPr lang="en-US" altLang="en-US" smtClean="0"/>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8A13C973-0BE3-4EDF-A5D1-EFCD50871734}" type="slidenum">
              <a:rPr lang="en-US" altLang="en-US" sz="1200" i="0">
                <a:latin typeface="Arial" charset="0"/>
              </a:rPr>
              <a:pPr/>
              <a:t>75</a:t>
            </a:fld>
            <a:endParaRPr lang="en-US" altLang="en-US" sz="1200" i="0">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90000"/>
              </a:lnSpc>
            </a:pPr>
            <a:r>
              <a:rPr lang="en-US" altLang="en-US" b="1" smtClean="0"/>
              <a:t>Kings Defeated by Joshua</a:t>
            </a:r>
            <a:r>
              <a:rPr lang="en-US" altLang="en-US" smtClean="0"/>
              <a:t> </a:t>
            </a:r>
            <a:br>
              <a:rPr lang="en-US" altLang="en-US" smtClean="0"/>
            </a:br>
            <a:r>
              <a:rPr lang="en-US" altLang="en-US" b="1" smtClean="0"/>
              <a:t> </a:t>
            </a:r>
            <a:r>
              <a:rPr lang="en-US" altLang="en-US" smtClean="0"/>
              <a:t> </a:t>
            </a:r>
            <a:r>
              <a:rPr lang="en-US" altLang="en-US" baseline="30000" smtClean="0"/>
              <a:t>7</a:t>
            </a:r>
            <a:r>
              <a:rPr lang="en-US" altLang="en-US" smtClean="0"/>
              <a:t>And these are the kings of the land whom Joshua and the people of Israel defeated on the west side of the Jordan, from Baal-gad in the Valley of Lebanon to Mount Halak, that rises toward Seir (and Joshua gave their land to the tribes of Israel as a possession according to their allotments, </a:t>
            </a:r>
            <a:br>
              <a:rPr lang="en-US" altLang="en-US" smtClean="0"/>
            </a:br>
            <a:r>
              <a:rPr lang="en-US" altLang="en-US" baseline="30000" smtClean="0"/>
              <a:t>8</a:t>
            </a:r>
            <a:r>
              <a:rPr lang="en-US" altLang="en-US" smtClean="0"/>
              <a:t>in the hill country, in the lowland, in the Arabah, in the slopes, in the wilderness, and in the Negeb, the land of the Hittites, the Amorites, the Canaanites, the Perizzites, the Hivites, and the Jebusites): </a:t>
            </a:r>
            <a:br>
              <a:rPr lang="en-US" altLang="en-US" smtClean="0"/>
            </a:br>
            <a:r>
              <a:rPr lang="en-US" altLang="en-US" baseline="30000" smtClean="0"/>
              <a:t>9</a:t>
            </a:r>
            <a:r>
              <a:rPr lang="en-US" altLang="en-US" smtClean="0"/>
              <a:t>the king of Jericho, one; the king of Ai, which is beside Bethel, one; </a:t>
            </a:r>
            <a:br>
              <a:rPr lang="en-US" altLang="en-US" smtClean="0"/>
            </a:br>
            <a:r>
              <a:rPr lang="en-US" altLang="en-US" baseline="30000" smtClean="0"/>
              <a:t>10</a:t>
            </a:r>
            <a:r>
              <a:rPr lang="en-US" altLang="en-US" smtClean="0"/>
              <a:t>the king of Jerusalem, one; the king of Hebron, one; </a:t>
            </a:r>
            <a:br>
              <a:rPr lang="en-US" altLang="en-US" smtClean="0"/>
            </a:br>
            <a:r>
              <a:rPr lang="en-US" altLang="en-US" baseline="30000" smtClean="0"/>
              <a:t>11</a:t>
            </a:r>
            <a:r>
              <a:rPr lang="en-US" altLang="en-US" smtClean="0"/>
              <a:t>the king of Jarmuth, one; the king of Lachish, one; </a:t>
            </a:r>
            <a:br>
              <a:rPr lang="en-US" altLang="en-US" smtClean="0"/>
            </a:br>
            <a:r>
              <a:rPr lang="en-US" altLang="en-US" baseline="30000" smtClean="0"/>
              <a:t>12</a:t>
            </a:r>
            <a:r>
              <a:rPr lang="en-US" altLang="en-US" smtClean="0"/>
              <a:t>the king of Eglon, one; the king of Gezer, one; </a:t>
            </a:r>
            <a:br>
              <a:rPr lang="en-US" altLang="en-US" smtClean="0"/>
            </a:br>
            <a:r>
              <a:rPr lang="en-US" altLang="en-US" baseline="30000" smtClean="0"/>
              <a:t>13</a:t>
            </a:r>
            <a:r>
              <a:rPr lang="en-US" altLang="en-US" smtClean="0"/>
              <a:t>the king of Debir, one; the king of Geder, one; </a:t>
            </a:r>
            <a:br>
              <a:rPr lang="en-US" altLang="en-US" smtClean="0"/>
            </a:br>
            <a:r>
              <a:rPr lang="en-US" altLang="en-US" baseline="30000" smtClean="0"/>
              <a:t>14</a:t>
            </a:r>
            <a:r>
              <a:rPr lang="en-US" altLang="en-US" smtClean="0"/>
              <a:t>the king of Hormah, one; the king of Arad, one; </a:t>
            </a:r>
            <a:br>
              <a:rPr lang="en-US" altLang="en-US" smtClean="0"/>
            </a:br>
            <a:r>
              <a:rPr lang="en-US" altLang="en-US" baseline="30000" smtClean="0"/>
              <a:t>15</a:t>
            </a:r>
            <a:r>
              <a:rPr lang="en-US" altLang="en-US" smtClean="0"/>
              <a:t>the king of Libnah, one; the king of Adullam, one; </a:t>
            </a:r>
            <a:br>
              <a:rPr lang="en-US" altLang="en-US" smtClean="0"/>
            </a:br>
            <a:r>
              <a:rPr lang="en-US" altLang="en-US" baseline="30000" smtClean="0"/>
              <a:t>16</a:t>
            </a:r>
            <a:r>
              <a:rPr lang="en-US" altLang="en-US" smtClean="0"/>
              <a:t>the king of Makkedah, one; the king of Bethel, one; </a:t>
            </a:r>
            <a:br>
              <a:rPr lang="en-US" altLang="en-US" smtClean="0"/>
            </a:br>
            <a:r>
              <a:rPr lang="en-US" altLang="en-US" baseline="30000" smtClean="0"/>
              <a:t>17</a:t>
            </a:r>
            <a:r>
              <a:rPr lang="en-US" altLang="en-US" smtClean="0"/>
              <a:t>the king of Tappuah, one; the king of Hepher, one; </a:t>
            </a:r>
            <a:br>
              <a:rPr lang="en-US" altLang="en-US" smtClean="0"/>
            </a:br>
            <a:r>
              <a:rPr lang="en-US" altLang="en-US" baseline="30000" smtClean="0"/>
              <a:t>18</a:t>
            </a:r>
            <a:r>
              <a:rPr lang="en-US" altLang="en-US" smtClean="0"/>
              <a:t>the king of Aphek, one; the king of Lasharon, one; </a:t>
            </a:r>
            <a:br>
              <a:rPr lang="en-US" altLang="en-US" smtClean="0"/>
            </a:br>
            <a:r>
              <a:rPr lang="en-US" altLang="en-US" baseline="30000" smtClean="0"/>
              <a:t>19</a:t>
            </a:r>
            <a:r>
              <a:rPr lang="en-US" altLang="en-US" smtClean="0"/>
              <a:t>the king of Madon, one; the king of Hazor, one; </a:t>
            </a:r>
            <a:br>
              <a:rPr lang="en-US" altLang="en-US" smtClean="0"/>
            </a:br>
            <a:r>
              <a:rPr lang="en-US" altLang="en-US" baseline="30000" smtClean="0"/>
              <a:t>20</a:t>
            </a:r>
            <a:r>
              <a:rPr lang="en-US" altLang="en-US" smtClean="0"/>
              <a:t>the king of Shimron-meron, one; the king of Achshaph, one; </a:t>
            </a:r>
            <a:br>
              <a:rPr lang="en-US" altLang="en-US" smtClean="0"/>
            </a:br>
            <a:r>
              <a:rPr lang="en-US" altLang="en-US" baseline="30000" smtClean="0"/>
              <a:t>21</a:t>
            </a:r>
            <a:r>
              <a:rPr lang="en-US" altLang="en-US" smtClean="0"/>
              <a:t>the king of Taanach, one; the king of Megiddo, one; </a:t>
            </a:r>
            <a:br>
              <a:rPr lang="en-US" altLang="en-US" smtClean="0"/>
            </a:br>
            <a:r>
              <a:rPr lang="en-US" altLang="en-US" baseline="30000" smtClean="0"/>
              <a:t>22</a:t>
            </a:r>
            <a:r>
              <a:rPr lang="en-US" altLang="en-US" smtClean="0"/>
              <a:t>the king of Kedesh, one; the king of Jokneam in Carmel, one; </a:t>
            </a:r>
            <a:br>
              <a:rPr lang="en-US" altLang="en-US" smtClean="0"/>
            </a:br>
            <a:r>
              <a:rPr lang="en-US" altLang="en-US" baseline="30000" smtClean="0"/>
              <a:t>23</a:t>
            </a:r>
            <a:r>
              <a:rPr lang="en-US" altLang="en-US" smtClean="0"/>
              <a:t>the king of Dor in Naphath-dor, one; the king of Goiim in Galilee,</a:t>
            </a:r>
            <a:r>
              <a:rPr lang="en-US" altLang="en-US" baseline="30000" smtClean="0"/>
              <a:t>£</a:t>
            </a:r>
            <a:r>
              <a:rPr lang="en-US" altLang="en-US" smtClean="0"/>
              <a:t> one; </a:t>
            </a:r>
            <a:br>
              <a:rPr lang="en-US" altLang="en-US" smtClean="0"/>
            </a:br>
            <a:r>
              <a:rPr lang="en-US" altLang="en-US" baseline="30000" smtClean="0"/>
              <a:t>24</a:t>
            </a:r>
            <a:r>
              <a:rPr lang="en-US" altLang="en-US" smtClean="0"/>
              <a:t>the king of Tirzah, one: in all, thirty-one kings.</a:t>
            </a:r>
          </a:p>
          <a:p>
            <a:pPr>
              <a:lnSpc>
                <a:spcPct val="90000"/>
              </a:lnSpc>
            </a:pPr>
            <a:endParaRPr lang="en-US" altLang="en-US" smtClean="0"/>
          </a:p>
          <a:p>
            <a:pPr>
              <a:lnSpc>
                <a:spcPct val="90000"/>
              </a:lnSpc>
            </a:pPr>
            <a:endParaRPr lang="en-US" altLang="en-US" smtClean="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D9957353-C6C2-421D-B6A6-E43D0061A866}" type="slidenum">
              <a:rPr lang="en-US" altLang="en-US" sz="1200" i="0">
                <a:latin typeface="Arial" charset="0"/>
              </a:rPr>
              <a:pPr/>
              <a:t>77</a:t>
            </a:fld>
            <a:endParaRPr lang="en-US" altLang="en-US" sz="1200" i="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Rhonda Root/</a:t>
            </a:r>
            <a:r>
              <a:rPr lang="en-US" dirty="0" err="1" smtClean="0"/>
              <a:t>Madaba</a:t>
            </a:r>
            <a:r>
              <a:rPr lang="en-US" dirty="0" smtClean="0"/>
              <a:t> Plains Project</a:t>
            </a:r>
          </a:p>
          <a:p>
            <a:r>
              <a:rPr lang="en-US" dirty="0" smtClean="0"/>
              <a:t>Excavators have uncovered an early example of a four-room house, a type of domestic dwelling often associated with the Israelites and found only infrequently east of the Jordan River. The cutaway drawing allows us to look into ‘</a:t>
            </a:r>
            <a:r>
              <a:rPr lang="en-US" dirty="0" err="1" smtClean="0"/>
              <a:t>Umayri’s</a:t>
            </a:r>
            <a:r>
              <a:rPr lang="en-US" dirty="0" smtClean="0"/>
              <a:t> Building B, the best-preserved Iron Age I four-room house from anywhere in the Levant. The two-story structure was divided into three long rooms by two rows of pillars, and a broad room spanned the back of the house (see photo and plan, opposite). The first floor was given over to animals and to food storage. The inhabitants, probably three generations of an extended family, ate, entertained and slept on the second floor (and possibly on the roof).</a:t>
            </a:r>
          </a:p>
          <a:p>
            <a:endParaRPr lang="en-US" dirty="0" smtClean="0"/>
          </a:p>
          <a:p>
            <a:r>
              <a:rPr lang="en-US" dirty="0" smtClean="0"/>
              <a:t>Editor, Hershel Shanks: BAR 27:02 (March/April 2001). Biblical Archaeology Society, 2004; </a:t>
            </a:r>
            <a:r>
              <a:rPr lang="en-US" dirty="0" smtClean="0"/>
              <a:t>2004</a:t>
            </a:r>
          </a:p>
          <a:p>
            <a:endParaRPr lang="en-US" dirty="0" smtClean="0"/>
          </a:p>
          <a:p>
            <a:pPr rtl="0"/>
            <a:r>
              <a:rPr lang="en-US" sz="1200" b="1" kern="1200" dirty="0" smtClean="0">
                <a:solidFill>
                  <a:schemeClr val="tx1"/>
                </a:solidFill>
                <a:latin typeface="+mn-lt"/>
                <a:ea typeface="+mn-ea"/>
                <a:cs typeface="+mn-cs"/>
              </a:rPr>
              <a:t>The Four-Room House: What It Took to Get It Built</a:t>
            </a:r>
          </a:p>
          <a:p>
            <a:pPr rtl="0"/>
            <a:r>
              <a:rPr lang="en-US" sz="1200" b="1" kern="1200" dirty="0" smtClean="0">
                <a:solidFill>
                  <a:schemeClr val="tx1"/>
                </a:solidFill>
                <a:latin typeface="+mn-lt"/>
                <a:ea typeface="+mn-ea"/>
                <a:cs typeface="+mn-cs"/>
              </a:rPr>
              <a:t>By Douglas R. Clark</a:t>
            </a:r>
          </a:p>
          <a:p>
            <a:pPr rtl="0"/>
            <a:endParaRPr lang="en-US" dirty="0" smtClean="0"/>
          </a:p>
          <a:p>
            <a:pPr rtl="0"/>
            <a:r>
              <a:rPr lang="en-US" sz="1200" kern="1200" dirty="0" smtClean="0">
                <a:solidFill>
                  <a:schemeClr val="tx1"/>
                </a:solidFill>
                <a:latin typeface="+mn-lt"/>
                <a:ea typeface="+mn-ea"/>
                <a:cs typeface="+mn-cs"/>
              </a:rPr>
              <a:t>Building a home for an extended family during Iron Age I (1200–1000 B.C.E.) was a huge task. An analysis of Building B, the well-preserved four-room house at ‘</a:t>
            </a:r>
            <a:r>
              <a:rPr lang="en-US" sz="1200" kern="1200" dirty="0" err="1" smtClean="0">
                <a:solidFill>
                  <a:schemeClr val="tx1"/>
                </a:solidFill>
                <a:latin typeface="+mn-lt"/>
                <a:ea typeface="+mn-ea"/>
                <a:cs typeface="+mn-cs"/>
              </a:rPr>
              <a:t>Umayri</a:t>
            </a:r>
            <a:r>
              <a:rPr lang="en-US" sz="1200" kern="1200" dirty="0" smtClean="0">
                <a:solidFill>
                  <a:schemeClr val="tx1"/>
                </a:solidFill>
                <a:latin typeface="+mn-lt"/>
                <a:ea typeface="+mn-ea"/>
                <a:cs typeface="+mn-cs"/>
              </a:rPr>
              <a:t>, shows just how large an investment in manpower and material was needed to assemble such a structure. We know because we have been restoring the first story of Building B and plan to build a full-size replica of it to use as a visitor center.</a:t>
            </a:r>
          </a:p>
          <a:p>
            <a:pPr rtl="0"/>
            <a:r>
              <a:rPr lang="en-US" sz="1200" kern="1200" dirty="0" smtClean="0">
                <a:solidFill>
                  <a:schemeClr val="tx1"/>
                </a:solidFill>
                <a:latin typeface="+mn-lt"/>
                <a:ea typeface="+mn-ea"/>
                <a:cs typeface="+mn-cs"/>
              </a:rPr>
              <a:t>Let’s look at what went into each component of the house.</a:t>
            </a:r>
          </a:p>
          <a:p>
            <a:pPr rtl="0"/>
            <a:r>
              <a:rPr lang="en-US" sz="1200" b="1" kern="1200" dirty="0" smtClean="0">
                <a:solidFill>
                  <a:schemeClr val="tx1"/>
                </a:solidFill>
                <a:latin typeface="+mn-lt"/>
                <a:ea typeface="+mn-ea"/>
                <a:cs typeface="+mn-cs"/>
              </a:rPr>
              <a:t>Floor</a:t>
            </a:r>
          </a:p>
          <a:p>
            <a:pPr rtl="0"/>
            <a:r>
              <a:rPr lang="en-US" sz="1200" b="0" kern="1200" dirty="0" smtClean="0">
                <a:solidFill>
                  <a:schemeClr val="tx1"/>
                </a:solidFill>
                <a:latin typeface="+mn-lt"/>
                <a:ea typeface="+mn-ea"/>
                <a:cs typeface="+mn-cs"/>
              </a:rPr>
              <a:t>Building B had two types of floors: stone and beaten earth. Stone floors, not surprisingly, required greater labor, including finding and gathering flat stones, hauling them to the house and installing them carefully so they would be even. It would have taken at least two men and a donkey to locate, transport and lay the stones. The paving stones in Building B together weighed 8 tons. The sections of the floor that were of beaten earth consisted of finely laminated layers of ash and clay. Although this part of the floor would not have required as much effort to build as the stone floor, it still would have needed a fair bit of expertise and labor to make it level and smooth.</a:t>
            </a:r>
          </a:p>
          <a:p>
            <a:pPr rtl="0"/>
            <a:r>
              <a:rPr lang="en-US" sz="1200" b="1" kern="1200" dirty="0" smtClean="0">
                <a:solidFill>
                  <a:schemeClr val="tx1"/>
                </a:solidFill>
                <a:latin typeface="+mn-lt"/>
                <a:ea typeface="+mn-ea"/>
                <a:cs typeface="+mn-cs"/>
              </a:rPr>
              <a:t>Walls</a:t>
            </a:r>
          </a:p>
          <a:p>
            <a:pPr rtl="0"/>
            <a:r>
              <a:rPr lang="en-US" sz="1200" b="0" kern="1200" dirty="0" smtClean="0">
                <a:solidFill>
                  <a:schemeClr val="tx1"/>
                </a:solidFill>
                <a:latin typeface="+mn-lt"/>
                <a:ea typeface="+mn-ea"/>
                <a:cs typeface="+mn-cs"/>
              </a:rPr>
              <a:t>The exterior stone walls at ground level were about 3 feet thick. The exterior wall of the broad room, however, was between 7 and 8 feet thick, since it was built against, and formed part of, the perimeter wall of the city and served to thicken the city’s defenses. The stones ranged from small field stones to large boulders; they had been either transported from the surrounding slopes or reused from earlier structures at the site. The wall was chinked with cobbles to give it more stability. </a:t>
            </a:r>
            <a:r>
              <a:rPr lang="en-US" sz="1200" b="0" kern="1200" dirty="0" err="1" smtClean="0">
                <a:solidFill>
                  <a:schemeClr val="tx1"/>
                </a:solidFill>
                <a:latin typeface="+mn-lt"/>
                <a:ea typeface="+mn-ea"/>
                <a:cs typeface="+mn-cs"/>
              </a:rPr>
              <a:t>Raouf</a:t>
            </a:r>
            <a:r>
              <a:rPr lang="en-US" sz="1200" b="0" kern="1200" dirty="0" smtClean="0">
                <a:solidFill>
                  <a:schemeClr val="tx1"/>
                </a:solidFill>
                <a:latin typeface="+mn-lt"/>
                <a:ea typeface="+mn-ea"/>
                <a:cs typeface="+mn-cs"/>
              </a:rPr>
              <a:t> </a:t>
            </a:r>
            <a:r>
              <a:rPr lang="en-US" sz="1200" b="0" kern="1200" dirty="0" err="1" smtClean="0">
                <a:solidFill>
                  <a:schemeClr val="tx1"/>
                </a:solidFill>
                <a:latin typeface="+mn-lt"/>
                <a:ea typeface="+mn-ea"/>
                <a:cs typeface="+mn-cs"/>
              </a:rPr>
              <a:t>Abujaber</a:t>
            </a:r>
            <a:r>
              <a:rPr lang="en-US" sz="1200" b="0" kern="1200" dirty="0" smtClean="0">
                <a:solidFill>
                  <a:schemeClr val="tx1"/>
                </a:solidFill>
                <a:latin typeface="+mn-lt"/>
                <a:ea typeface="+mn-ea"/>
                <a:cs typeface="+mn-cs"/>
              </a:rPr>
              <a:t>, a local historian and landowner, estimates that it would take four men and a donkey about a month of intensive labor to collect the stones and to erect the first-story exterior walls. The interior walls and the animal pen would take another week. The stones in the walls weighed more than 280 tons.</a:t>
            </a:r>
          </a:p>
          <a:p>
            <a:pPr rtl="0"/>
            <a:r>
              <a:rPr lang="en-US" sz="1200" b="1" kern="1200" dirty="0" smtClean="0">
                <a:solidFill>
                  <a:schemeClr val="tx1"/>
                </a:solidFill>
                <a:latin typeface="+mn-lt"/>
                <a:ea typeface="+mn-ea"/>
                <a:cs typeface="+mn-cs"/>
              </a:rPr>
              <a:t>Mortar and Plaster</a:t>
            </a:r>
          </a:p>
          <a:p>
            <a:pPr rtl="0"/>
            <a:r>
              <a:rPr lang="en-US" sz="1200" b="0" kern="1200" dirty="0" smtClean="0">
                <a:solidFill>
                  <a:schemeClr val="tx1"/>
                </a:solidFill>
                <a:latin typeface="+mn-lt"/>
                <a:ea typeface="+mn-ea"/>
                <a:cs typeface="+mn-cs"/>
              </a:rPr>
              <a:t>Stable and smooth walls required mortar and plaster, which required lime, not an easy product to manufacture. Laborers had to carve large kilns in a hillside and fill them with wood and limestone; it took three to six days of continuous burning at 900 degrees centigrade to turn the stone into lime. Two tons of limestone and two tons of chopped wood were needed to produce one ton of lime. The mortar and plaster in the house weighed about 14 tons.</a:t>
            </a:r>
          </a:p>
          <a:p>
            <a:pPr rtl="0"/>
            <a:r>
              <a:rPr lang="en-US" sz="1200" b="1" kern="1200" dirty="0" smtClean="0">
                <a:solidFill>
                  <a:schemeClr val="tx1"/>
                </a:solidFill>
                <a:latin typeface="+mn-lt"/>
                <a:ea typeface="+mn-ea"/>
                <a:cs typeface="+mn-cs"/>
              </a:rPr>
              <a:t>Supports</a:t>
            </a:r>
          </a:p>
          <a:p>
            <a:pPr rtl="0"/>
            <a:r>
              <a:rPr lang="en-US" sz="1200" b="0" kern="1200" dirty="0" smtClean="0">
                <a:solidFill>
                  <a:schemeClr val="tx1"/>
                </a:solidFill>
                <a:latin typeface="+mn-lt"/>
                <a:ea typeface="+mn-ea"/>
                <a:cs typeface="+mn-cs"/>
              </a:rPr>
              <a:t>Large wooden posts, capable of bearing many tons of weight, supported the house’s second story. The ancient builders had to locate, fell, transport, trim and securely install these posts. Much lumber was also needed for beams spanning walls and posts and for branches to give additional support to the first-floor ceiling and the roof. All this lumber would have weighed 27 tons.</a:t>
            </a:r>
          </a:p>
          <a:p>
            <a:pPr rtl="0"/>
            <a:r>
              <a:rPr lang="en-US" sz="1200" b="1" kern="1200" dirty="0" smtClean="0">
                <a:solidFill>
                  <a:schemeClr val="tx1"/>
                </a:solidFill>
                <a:latin typeface="+mn-lt"/>
                <a:ea typeface="+mn-ea"/>
                <a:cs typeface="+mn-cs"/>
              </a:rPr>
              <a:t>Ceiling and Roof</a:t>
            </a:r>
          </a:p>
          <a:p>
            <a:pPr rtl="0"/>
            <a:r>
              <a:rPr lang="en-US" sz="1200" b="0" kern="1200" dirty="0" smtClean="0">
                <a:solidFill>
                  <a:schemeClr val="tx1"/>
                </a:solidFill>
                <a:latin typeface="+mn-lt"/>
                <a:ea typeface="+mn-ea"/>
                <a:cs typeface="+mn-cs"/>
              </a:rPr>
              <a:t>Small branches served as the base of the house’s two ceilings. Above the first-story ceiling these branches supported 8 to 10 inches of clay and mud mixed with sand, charcoal, ash and other types of temper; the second-story ceiling, because it also served as the roof, had a mixture 15 inches thick. The material in the two ceilings weighed about 14 tons.</a:t>
            </a:r>
          </a:p>
          <a:p>
            <a:pPr rtl="0"/>
            <a:r>
              <a:rPr lang="en-US" sz="1200" b="1" kern="1200" dirty="0" err="1" smtClean="0">
                <a:solidFill>
                  <a:schemeClr val="tx1"/>
                </a:solidFill>
                <a:latin typeface="+mn-lt"/>
                <a:ea typeface="+mn-ea"/>
                <a:cs typeface="+mn-cs"/>
              </a:rPr>
              <a:t>Mudbrick</a:t>
            </a:r>
            <a:r>
              <a:rPr lang="en-US" sz="1200" b="1" kern="1200" dirty="0" smtClean="0">
                <a:solidFill>
                  <a:schemeClr val="tx1"/>
                </a:solidFill>
                <a:latin typeface="+mn-lt"/>
                <a:ea typeface="+mn-ea"/>
                <a:cs typeface="+mn-cs"/>
              </a:rPr>
              <a:t> Walls</a:t>
            </a:r>
          </a:p>
          <a:p>
            <a:pPr rtl="0"/>
            <a:r>
              <a:rPr lang="en-US" sz="1200" b="0" kern="1200" dirty="0" smtClean="0">
                <a:solidFill>
                  <a:schemeClr val="tx1"/>
                </a:solidFill>
                <a:latin typeface="+mn-lt"/>
                <a:ea typeface="+mn-ea"/>
                <a:cs typeface="+mn-cs"/>
              </a:rPr>
              <a:t>The walls of the second story and the parapets were built entirely of large </a:t>
            </a:r>
            <a:r>
              <a:rPr lang="en-US" sz="1200" b="0" kern="1200" dirty="0" err="1" smtClean="0">
                <a:solidFill>
                  <a:schemeClr val="tx1"/>
                </a:solidFill>
                <a:latin typeface="+mn-lt"/>
                <a:ea typeface="+mn-ea"/>
                <a:cs typeface="+mn-cs"/>
              </a:rPr>
              <a:t>mudbricks</a:t>
            </a:r>
            <a:r>
              <a:rPr lang="en-US" sz="1200" b="0" kern="1200" dirty="0" smtClean="0">
                <a:solidFill>
                  <a:schemeClr val="tx1"/>
                </a:solidFill>
                <a:latin typeface="+mn-lt"/>
                <a:ea typeface="+mn-ea"/>
                <a:cs typeface="+mn-cs"/>
              </a:rPr>
              <a:t> measuring about 20 by 16 by 6 inches. The </a:t>
            </a:r>
            <a:r>
              <a:rPr lang="en-US" sz="1200" b="0" kern="1200" dirty="0" err="1" smtClean="0">
                <a:solidFill>
                  <a:schemeClr val="tx1"/>
                </a:solidFill>
                <a:latin typeface="+mn-lt"/>
                <a:ea typeface="+mn-ea"/>
                <a:cs typeface="+mn-cs"/>
              </a:rPr>
              <a:t>mudbricks</a:t>
            </a:r>
            <a:r>
              <a:rPr lang="en-US" sz="1200" b="0" kern="1200" dirty="0" smtClean="0">
                <a:solidFill>
                  <a:schemeClr val="tx1"/>
                </a:solidFill>
                <a:latin typeface="+mn-lt"/>
                <a:ea typeface="+mn-ea"/>
                <a:cs typeface="+mn-cs"/>
              </a:rPr>
              <a:t> were laid with mortar and were evidently plastered to form smooth, finished surfaces. Making the bricks required digging, collecting and transporting the clay, mixing the wet clay with straw or dung (about 130 pounds of straw were needed per 100 bricks), molding the bricks and laying them in place. The ‘</a:t>
            </a:r>
            <a:r>
              <a:rPr lang="en-US" sz="1200" b="0" kern="1200" dirty="0" err="1" smtClean="0">
                <a:solidFill>
                  <a:schemeClr val="tx1"/>
                </a:solidFill>
                <a:latin typeface="+mn-lt"/>
                <a:ea typeface="+mn-ea"/>
                <a:cs typeface="+mn-cs"/>
              </a:rPr>
              <a:t>Umayri</a:t>
            </a:r>
            <a:r>
              <a:rPr lang="en-US" sz="1200" b="0" kern="1200" dirty="0" smtClean="0">
                <a:solidFill>
                  <a:schemeClr val="tx1"/>
                </a:solidFill>
                <a:latin typeface="+mn-lt"/>
                <a:ea typeface="+mn-ea"/>
                <a:cs typeface="+mn-cs"/>
              </a:rPr>
              <a:t> house contained more than 2,000 bricks, which weighed 124 tons.</a:t>
            </a:r>
          </a:p>
          <a:p>
            <a:pPr rtl="0"/>
            <a:r>
              <a:rPr lang="en-US" sz="1200" kern="1200" dirty="0" smtClean="0">
                <a:solidFill>
                  <a:schemeClr val="tx1"/>
                </a:solidFill>
                <a:latin typeface="+mn-lt"/>
                <a:ea typeface="+mn-ea"/>
                <a:cs typeface="+mn-cs"/>
              </a:rPr>
              <a:t>The total weight of the four-room house? About 470 tons!</a:t>
            </a:r>
          </a:p>
          <a:p>
            <a:pPr rtl="0"/>
            <a:r>
              <a:rPr lang="en-US" sz="1200" kern="1200" dirty="0" smtClean="0">
                <a:solidFill>
                  <a:schemeClr val="tx1"/>
                </a:solidFill>
                <a:latin typeface="+mn-lt"/>
                <a:ea typeface="+mn-ea"/>
                <a:cs typeface="+mn-cs"/>
              </a:rPr>
              <a:t>Our partial reconstruction of the four-room house is part of a wider restoration project at ‘</a:t>
            </a:r>
            <a:r>
              <a:rPr lang="en-US" sz="1200" kern="1200" dirty="0" err="1" smtClean="0">
                <a:solidFill>
                  <a:schemeClr val="tx1"/>
                </a:solidFill>
                <a:latin typeface="+mn-lt"/>
                <a:ea typeface="+mn-ea"/>
                <a:cs typeface="+mn-cs"/>
              </a:rPr>
              <a:t>Umayri</a:t>
            </a:r>
            <a:r>
              <a:rPr lang="en-US" sz="1200" kern="1200" dirty="0" smtClean="0">
                <a:solidFill>
                  <a:schemeClr val="tx1"/>
                </a:solidFill>
                <a:latin typeface="+mn-lt"/>
                <a:ea typeface="+mn-ea"/>
                <a:cs typeface="+mn-cs"/>
              </a:rPr>
              <a:t>. The first phase of the project involved consolidating the stone walls of Building B. We then rebuilt the first story to show visitors what the structure originally looked like. For the sake of low maintenance, we used old utility poles as posts and beams (covering them with branches to give them a more authentic look), and we used concrete imitations to recreate the ceiling and </a:t>
            </a:r>
            <a:r>
              <a:rPr lang="en-US" sz="1200" kern="1200" dirty="0" err="1" smtClean="0">
                <a:solidFill>
                  <a:schemeClr val="tx1"/>
                </a:solidFill>
                <a:latin typeface="+mn-lt"/>
                <a:ea typeface="+mn-ea"/>
                <a:cs typeface="+mn-cs"/>
              </a:rPr>
              <a:t>mudbricks</a:t>
            </a:r>
            <a:r>
              <a:rPr lang="en-US" sz="1200" kern="1200" dirty="0" smtClean="0">
                <a:solidFill>
                  <a:schemeClr val="tx1"/>
                </a:solidFill>
                <a:latin typeface="+mn-lt"/>
                <a:ea typeface="+mn-ea"/>
                <a:cs typeface="+mn-cs"/>
              </a:rPr>
              <a:t>. In the next phase, undertaken just this past summer, we drew up plans for a platform from which visitors can view the site, and we installed fences, walls and a guardhouse to protect against grazing animals and would-be looters. The last and most ambitious phase calls for a full-size replica of the four-room house, which will serve as a visitor center, and the installation of directional signs to the site and interpretive labels at the site itself. Initial funding came from Jordanian royal and government sources, as well as from foreign sources, but the remainder—about $100,000—has to be raised by our project. If you would like to support us, write to Douglas Clark, Walla Walla College, College Place, WA 99234 (e-mail: clardo@wwc.edu). Contributions are tax deductible in the United States and Canada. For more photos and information, visit our Web site at http://mpp.wwc.edu.</a:t>
            </a:r>
          </a:p>
          <a:p>
            <a:pPr lvl="1"/>
            <a:r>
              <a:rPr lang="en-US" dirty="0" smtClean="0"/>
              <a:t> Shanks, H. (Ed.). (2001). BAR 27:02 (March/April 2001).</a:t>
            </a:r>
          </a:p>
          <a:p>
            <a:pPr rtl="0"/>
            <a:r>
              <a:rPr lang="en-US"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79D2657-DF0B-43A3-921C-0A5C682AF9D8}"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0786329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xfrm>
            <a:off x="685800" y="685800"/>
            <a:ext cx="54864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9.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8.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9.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10.jpeg"/><Relationship Id="rId5"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8.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18"/>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BCB465F-EA8F-48D7-A785-F04BAD04649A}" type="slidenum">
              <a:rPr lang="en-US" altLang="en-US"/>
              <a:pPr/>
              <a:t>‹#›</a:t>
            </a:fld>
            <a:endParaRPr lang="en-US" altLang="en-US"/>
          </a:p>
        </p:txBody>
      </p:sp>
    </p:spTree>
    <p:extLst>
      <p:ext uri="{BB962C8B-B14F-4D97-AF65-F5344CB8AC3E}">
        <p14:creationId xmlns:p14="http://schemas.microsoft.com/office/powerpoint/2010/main" val="1046000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28"/>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28"/>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0A5D275-0CE6-4796-A65B-BAF55D97FDA9}" type="slidenum">
              <a:rPr lang="en-US" altLang="en-US"/>
              <a:pPr/>
              <a:t>‹#›</a:t>
            </a:fld>
            <a:endParaRPr lang="en-US" altLang="en-US"/>
          </a:p>
        </p:txBody>
      </p:sp>
    </p:spTree>
    <p:extLst>
      <p:ext uri="{BB962C8B-B14F-4D97-AF65-F5344CB8AC3E}">
        <p14:creationId xmlns:p14="http://schemas.microsoft.com/office/powerpoint/2010/main" val="10410543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07"/>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AB0BEA-F410-469C-AE2A-DF72574A1680}" type="datetimeFigureOut">
              <a:rPr lang="en-US">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5C80C-4638-4018-9A3C-73529AACC5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59615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AB0BEA-F410-469C-AE2A-DF72574A1680}" type="datetimeFigureOut">
              <a:rPr lang="en-US">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5C80C-4638-4018-9A3C-73529AACC5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92196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AB0BEA-F410-469C-AE2A-DF72574A1680}" type="datetimeFigureOut">
              <a:rPr lang="en-US">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5C80C-4638-4018-9A3C-73529AACC5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25846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AB0BEA-F410-469C-AE2A-DF72574A1680}" type="datetimeFigureOut">
              <a:rPr lang="en-US">
                <a:solidFill>
                  <a:prstClr val="black">
                    <a:tint val="75000"/>
                  </a:prstClr>
                </a:solidFill>
              </a:rPr>
              <a:pPr/>
              <a:t>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F5C80C-4638-4018-9A3C-73529AACC5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6595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AB0BEA-F410-469C-AE2A-DF72574A1680}" type="datetimeFigureOut">
              <a:rPr lang="en-US">
                <a:solidFill>
                  <a:prstClr val="black">
                    <a:tint val="75000"/>
                  </a:prstClr>
                </a:solidFill>
              </a:rPr>
              <a:pPr/>
              <a:t>2/11/2015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3F5C80C-4638-4018-9A3C-73529AACC5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81892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AB0BEA-F410-469C-AE2A-DF72574A1680}" type="datetimeFigureOut">
              <a:rPr lang="en-US">
                <a:solidFill>
                  <a:prstClr val="black">
                    <a:tint val="75000"/>
                  </a:prstClr>
                </a:solidFill>
              </a:rPr>
              <a:pPr/>
              <a:t>2/11/2015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3F5C80C-4638-4018-9A3C-73529AACC5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5413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AB0BEA-F410-469C-AE2A-DF72574A1680}" type="datetimeFigureOut">
              <a:rPr lang="en-US">
                <a:solidFill>
                  <a:prstClr val="black">
                    <a:tint val="75000"/>
                  </a:prstClr>
                </a:solidFill>
              </a:rPr>
              <a:pPr/>
              <a:t>2/11/2015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3F5C80C-4638-4018-9A3C-73529AACC5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88807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AB0BEA-F410-469C-AE2A-DF72574A1680}" type="datetimeFigureOut">
              <a:rPr lang="en-US">
                <a:solidFill>
                  <a:prstClr val="black">
                    <a:tint val="75000"/>
                  </a:prstClr>
                </a:solidFill>
              </a:rPr>
              <a:pPr/>
              <a:t>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F5C80C-4638-4018-9A3C-73529AACC5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80910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AB0BEA-F410-469C-AE2A-DF72574A1680}" type="datetimeFigureOut">
              <a:rPr lang="en-US">
                <a:solidFill>
                  <a:prstClr val="black">
                    <a:tint val="75000"/>
                  </a:prstClr>
                </a:solidFill>
              </a:rPr>
              <a:pPr/>
              <a:t>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F5C80C-4638-4018-9A3C-73529AACC5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08829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AB0BEA-F410-469C-AE2A-DF72574A1680}" type="datetimeFigureOut">
              <a:rPr lang="en-US">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5C80C-4638-4018-9A3C-73529AACC5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3969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B664F435-C3F3-41BA-9085-0ECB2AA0B556}" type="slidenum">
              <a:rPr lang="en-US" altLang="en-US"/>
              <a:pPr/>
              <a:t>‹#›</a:t>
            </a:fld>
            <a:endParaRPr lang="en-US" altLang="en-US"/>
          </a:p>
        </p:txBody>
      </p:sp>
    </p:spTree>
    <p:extLst>
      <p:ext uri="{BB962C8B-B14F-4D97-AF65-F5344CB8AC3E}">
        <p14:creationId xmlns:p14="http://schemas.microsoft.com/office/powerpoint/2010/main" val="39927440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17"/>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17"/>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AB0BEA-F410-469C-AE2A-DF72574A1680}" type="datetimeFigureOut">
              <a:rPr lang="en-US">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5C80C-4638-4018-9A3C-73529AACC5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15291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eaLnBrk="1" hangingPunct="1">
              <a:spcBef>
                <a:spcPct val="0"/>
              </a:spcBef>
              <a:buFontTx/>
              <a:buNone/>
              <a:defRPr/>
            </a:pPr>
            <a:endParaRPr lang="en-US" sz="2400" i="0" dirty="0">
              <a:solidFill>
                <a:srgbClr val="000000"/>
              </a:solidFill>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eaLnBrk="1" hangingPunct="1">
              <a:spcBef>
                <a:spcPct val="0"/>
              </a:spcBef>
              <a:buFontTx/>
              <a:buNone/>
              <a:defRPr/>
            </a:pPr>
            <a:endParaRPr lang="en-US" sz="2400" i="0" dirty="0">
              <a:solidFill>
                <a:srgbClr val="000000"/>
              </a:solidFill>
            </a:endParaRPr>
          </a:p>
        </p:txBody>
      </p:sp>
      <p:sp>
        <p:nvSpPr>
          <p:cNvPr id="6" name="Freeform 5"/>
          <p:cNvSpPr>
            <a:spLocks/>
          </p:cNvSpPr>
          <p:nvPr/>
        </p:nvSpPr>
        <p:spPr bwMode="auto">
          <a:xfrm rot="5400000">
            <a:off x="1321594" y="955991"/>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7" name="Freeform 6"/>
          <p:cNvSpPr>
            <a:spLocks/>
          </p:cNvSpPr>
          <p:nvPr/>
        </p:nvSpPr>
        <p:spPr bwMode="auto">
          <a:xfrm rot="5400000">
            <a:off x="1479717"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eaLnBrk="1" hangingPunct="1">
              <a:spcBef>
                <a:spcPct val="0"/>
              </a:spcBef>
              <a:buFontTx/>
              <a:buNone/>
              <a:defRPr/>
            </a:pPr>
            <a:endParaRPr lang="en-US" sz="2400" i="0" dirty="0">
              <a:solidFill>
                <a:srgbClr val="000000"/>
              </a:solidFill>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9" name="Freeform 8"/>
          <p:cNvSpPr>
            <a:spLocks/>
          </p:cNvSpPr>
          <p:nvPr/>
        </p:nvSpPr>
        <p:spPr bwMode="auto">
          <a:xfrm rot="16200000" flipH="1">
            <a:off x="7452519" y="955991"/>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10" name="Freeform 9"/>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eaLnBrk="1" hangingPunct="1">
              <a:spcBef>
                <a:spcPct val="0"/>
              </a:spcBef>
              <a:buFontTx/>
              <a:buNone/>
              <a:defRPr/>
            </a:pPr>
            <a:endParaRPr lang="en-US" sz="2400" i="0" dirty="0">
              <a:solidFill>
                <a:srgbClr val="000000"/>
              </a:solidFill>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12" name="Freeform 11"/>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13" name="Freeform 12"/>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eaLnBrk="1" hangingPunct="1">
              <a:spcBef>
                <a:spcPct val="0"/>
              </a:spcBef>
              <a:buFontTx/>
              <a:buNone/>
              <a:defRPr/>
            </a:pPr>
            <a:endParaRPr lang="en-US" sz="2400" i="0" dirty="0">
              <a:solidFill>
                <a:srgbClr val="000000"/>
              </a:solidFill>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15" name="Freeform 14"/>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16" name="Freeform 15"/>
          <p:cNvSpPr>
            <a:spLocks/>
          </p:cNvSpPr>
          <p:nvPr/>
        </p:nvSpPr>
        <p:spPr bwMode="auto">
          <a:xfrm>
            <a:off x="1346200" y="4038916"/>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eaLnBrk="1" hangingPunct="1">
              <a:spcBef>
                <a:spcPct val="0"/>
              </a:spcBef>
              <a:buFontTx/>
              <a:buNone/>
              <a:defRPr/>
            </a:pPr>
            <a:endParaRPr lang="en-US" sz="2400" i="0" dirty="0">
              <a:solidFill>
                <a:srgbClr val="000000"/>
              </a:solidFill>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D464A594-8855-4BD4-8E2D-25D84A798F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609979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241C4F-0000-45D1-8826-3C22D684C13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54586579"/>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00382E-F093-4A18-A7FD-F09B235D500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06059925"/>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9E1239-8303-44B3-9982-CB8A6CE7B99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29686996"/>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180BC8E-6176-4FE2-968C-3DCE1CE8AD5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20808453"/>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0363D7C-3DD0-4CDF-95FF-94C9AA4EE0A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9257869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2ED2D89-7919-45B4-9123-FC70C304DAA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33104680"/>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2DC449-391B-4452-B6C1-6FF4EE0B88A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0983277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315B7C-A8EF-4724-A57B-E4443326A43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319136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961"/>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9201EC-7E4D-46D1-B436-B31894AD8C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2316905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95E302-15A3-48C6-B451-58099A0885D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2381936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8D447A-8253-4354-A121-CC496AF02B4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0605982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97"/>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24B996-ACD8-45A3-8193-5AD3EE1E2C72}"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888479-5675-44CB-91B0-41C61EE9AF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3507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24B996-ACD8-45A3-8193-5AD3EE1E2C72}"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888479-5675-44CB-91B0-41C61EE9AF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59805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24B996-ACD8-45A3-8193-5AD3EE1E2C72}"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888479-5675-44CB-91B0-41C61EE9AF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74118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24B996-ACD8-45A3-8193-5AD3EE1E2C72}" type="datetimeFigureOut">
              <a:rPr lang="en-US" smtClean="0">
                <a:solidFill>
                  <a:prstClr val="black">
                    <a:tint val="75000"/>
                  </a:prstClr>
                </a:solidFill>
              </a:rPr>
              <a:pPr/>
              <a:t>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888479-5675-44CB-91B0-41C61EE9AF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89631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24B996-ACD8-45A3-8193-5AD3EE1E2C72}" type="datetimeFigureOut">
              <a:rPr lang="en-US" smtClean="0">
                <a:solidFill>
                  <a:prstClr val="black">
                    <a:tint val="75000"/>
                  </a:prstClr>
                </a:solidFill>
              </a:rPr>
              <a:pPr/>
              <a:t>2/11/2015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888479-5675-44CB-91B0-41C61EE9AF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3667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24B996-ACD8-45A3-8193-5AD3EE1E2C72}" type="datetimeFigureOut">
              <a:rPr lang="en-US" smtClean="0">
                <a:solidFill>
                  <a:prstClr val="black">
                    <a:tint val="75000"/>
                  </a:prstClr>
                </a:solidFill>
              </a:rPr>
              <a:pPr/>
              <a:t>2/11/2015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888479-5675-44CB-91B0-41C61EE9AF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94790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24B996-ACD8-45A3-8193-5AD3EE1E2C72}" type="datetimeFigureOut">
              <a:rPr lang="en-US" smtClean="0">
                <a:solidFill>
                  <a:prstClr val="black">
                    <a:tint val="75000"/>
                  </a:prstClr>
                </a:solidFill>
              </a:rPr>
              <a:pPr/>
              <a:t>2/11/2015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888479-5675-44CB-91B0-41C61EE9AF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0327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24B996-ACD8-45A3-8193-5AD3EE1E2C72}" type="datetimeFigureOut">
              <a:rPr lang="en-US" smtClean="0">
                <a:solidFill>
                  <a:prstClr val="black">
                    <a:tint val="75000"/>
                  </a:prstClr>
                </a:solidFill>
              </a:rPr>
              <a:pPr/>
              <a:t>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888479-5675-44CB-91B0-41C61EE9AF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3600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97" y="5217592"/>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solidFill>
                <a:prstClr val="white"/>
              </a:solidFill>
            </a:endParaRPr>
          </a:p>
        </p:txBody>
      </p:sp>
      <p:sp>
        <p:nvSpPr>
          <p:cNvPr id="6" name="Rectangle 5"/>
          <p:cNvSpPr/>
          <p:nvPr userDrawn="1"/>
        </p:nvSpPr>
        <p:spPr>
          <a:xfrm>
            <a:off x="6572270" y="5217592"/>
            <a:ext cx="1925639"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5542"/>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501" y="5212294"/>
            <a:ext cx="4275139"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60" y="5224803"/>
            <a:ext cx="614363"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65"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82" y="5212294"/>
            <a:ext cx="704851"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4505" y="5218919"/>
            <a:ext cx="5645151"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solidFill>
                <a:prstClr val="white"/>
              </a:solidFill>
            </a:endParaRPr>
          </a:p>
        </p:txBody>
      </p:sp>
      <p:sp>
        <p:nvSpPr>
          <p:cNvPr id="16" name="Rectangle 15"/>
          <p:cNvSpPr/>
          <p:nvPr userDrawn="1"/>
        </p:nvSpPr>
        <p:spPr>
          <a:xfrm>
            <a:off x="0" y="521230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solidFill>
                <a:prstClr val="white"/>
              </a:solidFill>
            </a:endParaRPr>
          </a:p>
        </p:txBody>
      </p:sp>
      <p:sp>
        <p:nvSpPr>
          <p:cNvPr id="17" name="Slide Number Placeholder 5"/>
          <p:cNvSpPr txBox="1">
            <a:spLocks/>
          </p:cNvSpPr>
          <p:nvPr userDrawn="1"/>
        </p:nvSpPr>
        <p:spPr>
          <a:xfrm>
            <a:off x="7823226" y="5283011"/>
            <a:ext cx="590551" cy="304271"/>
          </a:xfrm>
          <a:prstGeom prst="rect">
            <a:avLst/>
          </a:prstGeom>
        </p:spPr>
        <p:txBody>
          <a:bodyPr anchor="ctr"/>
          <a:lstStyle>
            <a:lvl1pPr>
              <a:defRPr sz="1400"/>
            </a:lvl1pPr>
          </a:lstStyle>
          <a:p>
            <a:pPr algn="r" eaLnBrk="1" fontAlgn="auto" hangingPunct="1">
              <a:spcBef>
                <a:spcPts val="0"/>
              </a:spcBef>
              <a:spcAft>
                <a:spcPts val="0"/>
              </a:spcAft>
              <a:buFontTx/>
              <a:buNone/>
              <a:defRPr/>
            </a:pPr>
            <a:fld id="{D9F9EFE3-E89E-4351-9644-4DDA4DBE1817}" type="slidenum">
              <a:rPr lang="en-US" i="0" smtClean="0">
                <a:solidFill>
                  <a:prstClr val="black">
                    <a:tint val="75000"/>
                  </a:prstClr>
                </a:solidFill>
                <a:latin typeface="Calibri"/>
                <a:cs typeface="Arial" pitchFamily="34" charset="0"/>
              </a:rPr>
              <a:pPr algn="r" eaLnBrk="1" fontAlgn="auto" hangingPunct="1">
                <a:spcBef>
                  <a:spcPts val="0"/>
                </a:spcBef>
                <a:spcAft>
                  <a:spcPts val="0"/>
                </a:spcAft>
                <a:buFontTx/>
                <a:buNone/>
                <a:defRPr/>
              </a:pPr>
              <a:t>‹#›</a:t>
            </a:fld>
            <a:endParaRPr lang="en-US" i="0" dirty="0">
              <a:solidFill>
                <a:prstClr val="black">
                  <a:tint val="75000"/>
                </a:prstClr>
              </a:solidFill>
              <a:latin typeface="Calibri"/>
              <a:cs typeface="Arial"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0" y="115104"/>
            <a:ext cx="1263651"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FBA341D0-C62B-4FE7-A383-2B67DAB1FD9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779421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24B996-ACD8-45A3-8193-5AD3EE1E2C72}" type="datetimeFigureOut">
              <a:rPr lang="en-US" smtClean="0">
                <a:solidFill>
                  <a:prstClr val="black">
                    <a:tint val="75000"/>
                  </a:prstClr>
                </a:solidFill>
              </a:rPr>
              <a:pPr/>
              <a:t>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888479-5675-44CB-91B0-41C61EE9AF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64179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24B996-ACD8-45A3-8193-5AD3EE1E2C72}"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888479-5675-44CB-91B0-41C61EE9AF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962920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07"/>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07"/>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24B996-ACD8-45A3-8193-5AD3EE1E2C72}"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888479-5675-44CB-91B0-41C61EE9AF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30775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195"/>
              </a:schemeClr>
            </a:solidFill>
            <a:miter lim="800000"/>
            <a:headEnd/>
            <a:tailEnd/>
          </a:ln>
        </p:spPr>
        <p:txBody>
          <a:bodyPr wrap="none" anchor="ctr"/>
          <a:lstStyle/>
          <a:p>
            <a:pPr algn="ctr" eaLnBrk="1" hangingPunct="1">
              <a:spcBef>
                <a:spcPct val="0"/>
              </a:spcBef>
              <a:buFontTx/>
              <a:buNone/>
              <a:defRPr/>
            </a:pPr>
            <a:endParaRPr lang="en-US" sz="2400" i="0" dirty="0">
              <a:solidFill>
                <a:srgbClr val="000000"/>
              </a:solidFill>
              <a:ea typeface="ＭＳ Ｐゴシック" charset="-128"/>
              <a:cs typeface="ＭＳ Ｐゴシック" charset="-128"/>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p:spPr>
        <p:txBody>
          <a:bodyPr wrap="none" anchor="ctr"/>
          <a:lstStyle/>
          <a:p>
            <a:pPr algn="ctr" eaLnBrk="1" hangingPunct="1">
              <a:spcBef>
                <a:spcPct val="0"/>
              </a:spcBef>
              <a:buFontTx/>
              <a:buNone/>
              <a:defRPr/>
            </a:pPr>
            <a:endParaRPr lang="en-US" sz="2400" i="0" dirty="0">
              <a:solidFill>
                <a:srgbClr val="000000"/>
              </a:solidFill>
              <a:ea typeface="ＭＳ Ｐゴシック" charset="-128"/>
              <a:cs typeface="ＭＳ Ｐゴシック" charset="-128"/>
            </a:endParaRPr>
          </a:p>
        </p:txBody>
      </p:sp>
      <p:sp>
        <p:nvSpPr>
          <p:cNvPr id="6" name="Freeform 5"/>
          <p:cNvSpPr>
            <a:spLocks/>
          </p:cNvSpPr>
          <p:nvPr/>
        </p:nvSpPr>
        <p:spPr bwMode="auto">
          <a:xfrm rot="5400000">
            <a:off x="1321594" y="955980"/>
            <a:ext cx="388938"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eaLnBrk="1" hangingPunct="1">
              <a:spcBef>
                <a:spcPct val="0"/>
              </a:spcBef>
              <a:buFontTx/>
              <a:buNone/>
              <a:defRPr/>
            </a:pPr>
            <a:endParaRPr lang="en-US" sz="2400" i="0" dirty="0">
              <a:solidFill>
                <a:srgbClr val="000000"/>
              </a:solidFill>
              <a:ea typeface="ＭＳ Ｐゴシック" charset="-128"/>
              <a:cs typeface="ＭＳ Ｐゴシック" charset="-128"/>
            </a:endParaRPr>
          </a:p>
        </p:txBody>
      </p:sp>
      <p:sp>
        <p:nvSpPr>
          <p:cNvPr id="7" name="Freeform 6"/>
          <p:cNvSpPr>
            <a:spLocks/>
          </p:cNvSpPr>
          <p:nvPr/>
        </p:nvSpPr>
        <p:spPr bwMode="auto">
          <a:xfrm rot="5400000">
            <a:off x="1479717" y="881195"/>
            <a:ext cx="1323"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eaLnBrk="1" hangingPunct="1">
              <a:spcBef>
                <a:spcPct val="0"/>
              </a:spcBef>
              <a:buFontTx/>
              <a:buNone/>
              <a:defRPr/>
            </a:pPr>
            <a:endParaRPr lang="en-US" sz="2400" i="0" dirty="0">
              <a:solidFill>
                <a:srgbClr val="000000"/>
              </a:solidFill>
              <a:ea typeface="ＭＳ Ｐゴシック" charset="-128"/>
              <a:cs typeface="ＭＳ Ｐゴシック" charset="-128"/>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p:spPr>
        <p:txBody>
          <a:bodyPr/>
          <a:lstStyle/>
          <a:p>
            <a:pPr eaLnBrk="1" hangingPunct="1">
              <a:spcBef>
                <a:spcPct val="0"/>
              </a:spcBef>
              <a:buFontTx/>
              <a:buNone/>
              <a:defRPr/>
            </a:pPr>
            <a:endParaRPr lang="en-US" sz="2400" i="0" dirty="0">
              <a:solidFill>
                <a:srgbClr val="000000"/>
              </a:solidFill>
              <a:ea typeface="ＭＳ Ｐゴシック" charset="-128"/>
              <a:cs typeface="ＭＳ Ｐゴシック" charset="-128"/>
            </a:endParaRPr>
          </a:p>
        </p:txBody>
      </p:sp>
      <p:sp>
        <p:nvSpPr>
          <p:cNvPr id="9" name="Freeform 8"/>
          <p:cNvSpPr>
            <a:spLocks/>
          </p:cNvSpPr>
          <p:nvPr/>
        </p:nvSpPr>
        <p:spPr bwMode="auto">
          <a:xfrm rot="16200000" flipH="1">
            <a:off x="7452519" y="955980"/>
            <a:ext cx="388938"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eaLnBrk="1" hangingPunct="1">
              <a:spcBef>
                <a:spcPct val="0"/>
              </a:spcBef>
              <a:buFontTx/>
              <a:buNone/>
              <a:defRPr/>
            </a:pPr>
            <a:endParaRPr lang="en-US" sz="2400" i="0" dirty="0">
              <a:solidFill>
                <a:srgbClr val="000000"/>
              </a:solidFill>
              <a:ea typeface="ＭＳ Ｐゴシック" charset="-128"/>
              <a:cs typeface="ＭＳ Ｐゴシック" charset="-128"/>
            </a:endParaRPr>
          </a:p>
        </p:txBody>
      </p:sp>
      <p:sp>
        <p:nvSpPr>
          <p:cNvPr id="10" name="Freeform 9"/>
          <p:cNvSpPr>
            <a:spLocks/>
          </p:cNvSpPr>
          <p:nvPr/>
        </p:nvSpPr>
        <p:spPr bwMode="auto">
          <a:xfrm rot="10800000">
            <a:off x="7818439" y="1021292"/>
            <a:ext cx="1587" cy="276490"/>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eaLnBrk="1" hangingPunct="1">
              <a:spcBef>
                <a:spcPct val="0"/>
              </a:spcBef>
              <a:buFontTx/>
              <a:buNone/>
              <a:defRPr/>
            </a:pPr>
            <a:endParaRPr lang="en-US" sz="2400" i="0" dirty="0">
              <a:solidFill>
                <a:srgbClr val="000000"/>
              </a:solidFill>
              <a:ea typeface="ＭＳ Ｐゴシック" charset="-128"/>
              <a:cs typeface="ＭＳ Ｐゴシック" charset="-128"/>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p:spPr>
        <p:txBody>
          <a:bodyPr/>
          <a:lstStyle/>
          <a:p>
            <a:pPr eaLnBrk="1" hangingPunct="1">
              <a:spcBef>
                <a:spcPct val="0"/>
              </a:spcBef>
              <a:buFontTx/>
              <a:buNone/>
              <a:defRPr/>
            </a:pPr>
            <a:endParaRPr lang="en-US" sz="2400" i="0" dirty="0">
              <a:solidFill>
                <a:srgbClr val="000000"/>
              </a:solidFill>
              <a:ea typeface="ＭＳ Ｐゴシック" charset="-128"/>
              <a:cs typeface="ＭＳ Ｐゴシック" charset="-128"/>
            </a:endParaRPr>
          </a:p>
        </p:txBody>
      </p:sp>
      <p:sp>
        <p:nvSpPr>
          <p:cNvPr id="12" name="Freeform 11"/>
          <p:cNvSpPr>
            <a:spLocks/>
          </p:cNvSpPr>
          <p:nvPr/>
        </p:nvSpPr>
        <p:spPr bwMode="auto">
          <a:xfrm flipH="1">
            <a:off x="7434264" y="3960813"/>
            <a:ext cx="466725" cy="388938"/>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eaLnBrk="1" hangingPunct="1">
              <a:spcBef>
                <a:spcPct val="0"/>
              </a:spcBef>
              <a:buFontTx/>
              <a:buNone/>
              <a:defRPr/>
            </a:pPr>
            <a:endParaRPr lang="en-US" sz="2400" i="0" dirty="0">
              <a:solidFill>
                <a:srgbClr val="000000"/>
              </a:solidFill>
              <a:ea typeface="ＭＳ Ｐゴシック" charset="-128"/>
              <a:cs typeface="ＭＳ Ｐゴシック" charset="-128"/>
            </a:endParaRPr>
          </a:p>
        </p:txBody>
      </p:sp>
      <p:sp>
        <p:nvSpPr>
          <p:cNvPr id="13" name="Freeform 12"/>
          <p:cNvSpPr>
            <a:spLocks/>
          </p:cNvSpPr>
          <p:nvPr/>
        </p:nvSpPr>
        <p:spPr bwMode="auto">
          <a:xfrm rot="16200000">
            <a:off x="7705870" y="4130279"/>
            <a:ext cx="1323"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eaLnBrk="1" hangingPunct="1">
              <a:spcBef>
                <a:spcPct val="0"/>
              </a:spcBef>
              <a:buFontTx/>
              <a:buNone/>
              <a:defRPr/>
            </a:pPr>
            <a:endParaRPr lang="en-US" sz="2400" i="0" dirty="0">
              <a:solidFill>
                <a:srgbClr val="000000"/>
              </a:solidFill>
              <a:ea typeface="ＭＳ Ｐゴシック" charset="-128"/>
              <a:cs typeface="ＭＳ Ｐゴシック" charset="-128"/>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p:spPr>
        <p:txBody>
          <a:bodyPr/>
          <a:lstStyle/>
          <a:p>
            <a:pPr eaLnBrk="1" hangingPunct="1">
              <a:spcBef>
                <a:spcPct val="0"/>
              </a:spcBef>
              <a:buFontTx/>
              <a:buNone/>
              <a:defRPr/>
            </a:pPr>
            <a:endParaRPr lang="en-US" sz="2400" i="0" dirty="0">
              <a:solidFill>
                <a:srgbClr val="000000"/>
              </a:solidFill>
              <a:ea typeface="ＭＳ Ｐゴシック" charset="-128"/>
              <a:cs typeface="ＭＳ Ｐゴシック" charset="-128"/>
            </a:endParaRPr>
          </a:p>
        </p:txBody>
      </p:sp>
      <p:sp>
        <p:nvSpPr>
          <p:cNvPr id="15" name="Freeform 14"/>
          <p:cNvSpPr>
            <a:spLocks/>
          </p:cNvSpPr>
          <p:nvPr/>
        </p:nvSpPr>
        <p:spPr bwMode="auto">
          <a:xfrm>
            <a:off x="1282720" y="3955521"/>
            <a:ext cx="466725" cy="388938"/>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p:spPr>
        <p:txBody>
          <a:bodyPr/>
          <a:lstStyle/>
          <a:p>
            <a:pPr eaLnBrk="1" hangingPunct="1">
              <a:spcBef>
                <a:spcPct val="0"/>
              </a:spcBef>
              <a:buFontTx/>
              <a:buNone/>
              <a:defRPr/>
            </a:pPr>
            <a:endParaRPr lang="en-US" sz="2400" i="0" dirty="0">
              <a:solidFill>
                <a:srgbClr val="000000"/>
              </a:solidFill>
              <a:ea typeface="ＭＳ Ｐゴシック" charset="-128"/>
              <a:cs typeface="ＭＳ Ｐゴシック" charset="-128"/>
            </a:endParaRPr>
          </a:p>
        </p:txBody>
      </p:sp>
      <p:sp>
        <p:nvSpPr>
          <p:cNvPr id="16" name="Freeform 15"/>
          <p:cNvSpPr>
            <a:spLocks/>
          </p:cNvSpPr>
          <p:nvPr/>
        </p:nvSpPr>
        <p:spPr bwMode="auto">
          <a:xfrm>
            <a:off x="1346200" y="4038905"/>
            <a:ext cx="1588" cy="276489"/>
          </a:xfrm>
          <a:custGeom>
            <a:avLst/>
            <a:gdLst>
              <a:gd name="T0" fmla="*/ 0 w 1"/>
              <a:gd name="T1" fmla="*/ 0 h 239"/>
              <a:gd name="T2" fmla="*/ 0 w 1"/>
              <a:gd name="T3" fmla="*/ 460596709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eaLnBrk="1" hangingPunct="1">
              <a:spcBef>
                <a:spcPct val="0"/>
              </a:spcBef>
              <a:buFontTx/>
              <a:buNone/>
              <a:defRPr/>
            </a:pPr>
            <a:endParaRPr lang="en-US" sz="2400" i="0" dirty="0">
              <a:solidFill>
                <a:srgbClr val="000000"/>
              </a:solidFill>
              <a:ea typeface="ＭＳ Ｐゴシック" charset="-128"/>
              <a:cs typeface="ＭＳ Ｐゴシック" charset="-128"/>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p:spPr>
        <p:txBody>
          <a:bodyPr/>
          <a:lstStyle/>
          <a:p>
            <a:pPr eaLnBrk="1" hangingPunct="1">
              <a:spcBef>
                <a:spcPct val="0"/>
              </a:spcBef>
              <a:buFontTx/>
              <a:buNone/>
              <a:defRPr/>
            </a:pPr>
            <a:endParaRPr lang="en-US" sz="2400" i="0" dirty="0">
              <a:solidFill>
                <a:srgbClr val="000000"/>
              </a:solidFill>
              <a:ea typeface="ＭＳ Ｐゴシック" charset="-128"/>
              <a:cs typeface="ＭＳ Ｐゴシック" charset="-128"/>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C9EDA0EB-94BC-4856-9E84-5E5CCAC04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321160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016D26-4941-4B1D-B0AD-B9B9F88DA0C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6191930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BE19A1-267E-4CBC-B945-A4C5B286B9D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0556822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B08E95-845E-43CD-8619-2C0ECC3FD1B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4380966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764340-7ACC-44CB-8CF1-CD3B889974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37273443"/>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FF9734-5C3B-49A1-90B6-86B0655A3EE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02063159"/>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324C39-36C3-4938-9E69-E238935C8B1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7066865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2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78A4A9-68C3-4ECD-9A46-5B1BE6F25F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81701334"/>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F9759D-86E6-4668-8BCD-D60561A8616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74971395"/>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AB4DD9-BB25-4730-8E6F-614721979A6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15625045"/>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8213D1-8E3A-4431-99D6-B82707B4E0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5334914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C53633-ED2A-4355-B2F0-41CD2DBAFA4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10189639"/>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eaLnBrk="1" hangingPunct="1">
              <a:spcBef>
                <a:spcPct val="0"/>
              </a:spcBef>
              <a:buFontTx/>
              <a:buNone/>
              <a:defRPr/>
            </a:pPr>
            <a:endParaRPr lang="en-US" sz="2400" i="0" dirty="0">
              <a:solidFill>
                <a:srgbClr val="000000"/>
              </a:solidFill>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eaLnBrk="1" hangingPunct="1">
              <a:spcBef>
                <a:spcPct val="0"/>
              </a:spcBef>
              <a:buFontTx/>
              <a:buNone/>
              <a:defRPr/>
            </a:pPr>
            <a:endParaRPr lang="en-US" sz="2400" i="0" dirty="0">
              <a:solidFill>
                <a:srgbClr val="000000"/>
              </a:solidFill>
            </a:endParaRPr>
          </a:p>
        </p:txBody>
      </p:sp>
      <p:sp>
        <p:nvSpPr>
          <p:cNvPr id="6" name="Freeform 5"/>
          <p:cNvSpPr>
            <a:spLocks/>
          </p:cNvSpPr>
          <p:nvPr/>
        </p:nvSpPr>
        <p:spPr bwMode="auto">
          <a:xfrm rot="5400000">
            <a:off x="1321594" y="955976"/>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7" name="Freeform 6"/>
          <p:cNvSpPr>
            <a:spLocks/>
          </p:cNvSpPr>
          <p:nvPr/>
        </p:nvSpPr>
        <p:spPr bwMode="auto">
          <a:xfrm rot="5400000">
            <a:off x="1479717"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eaLnBrk="1" hangingPunct="1">
              <a:spcBef>
                <a:spcPct val="0"/>
              </a:spcBef>
              <a:buFontTx/>
              <a:buNone/>
              <a:defRPr/>
            </a:pPr>
            <a:endParaRPr lang="en-US" sz="2400" i="0" dirty="0">
              <a:solidFill>
                <a:srgbClr val="000000"/>
              </a:solidFill>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9" name="Freeform 8"/>
          <p:cNvSpPr>
            <a:spLocks/>
          </p:cNvSpPr>
          <p:nvPr/>
        </p:nvSpPr>
        <p:spPr bwMode="auto">
          <a:xfrm rot="16200000" flipH="1">
            <a:off x="7452519" y="955976"/>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10" name="Freeform 9"/>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eaLnBrk="1" hangingPunct="1">
              <a:spcBef>
                <a:spcPct val="0"/>
              </a:spcBef>
              <a:buFontTx/>
              <a:buNone/>
              <a:defRPr/>
            </a:pPr>
            <a:endParaRPr lang="en-US" sz="2400" i="0" dirty="0">
              <a:solidFill>
                <a:srgbClr val="000000"/>
              </a:solidFill>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12" name="Freeform 11"/>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13" name="Freeform 12"/>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eaLnBrk="1" hangingPunct="1">
              <a:spcBef>
                <a:spcPct val="0"/>
              </a:spcBef>
              <a:buFontTx/>
              <a:buNone/>
              <a:defRPr/>
            </a:pPr>
            <a:endParaRPr lang="en-US" sz="2400" i="0" dirty="0">
              <a:solidFill>
                <a:srgbClr val="000000"/>
              </a:solidFill>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15" name="Freeform 14"/>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16" name="Freeform 15"/>
          <p:cNvSpPr>
            <a:spLocks/>
          </p:cNvSpPr>
          <p:nvPr/>
        </p:nvSpPr>
        <p:spPr bwMode="auto">
          <a:xfrm>
            <a:off x="1346200" y="4038901"/>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eaLnBrk="1" hangingPunct="1">
              <a:spcBef>
                <a:spcPct val="0"/>
              </a:spcBef>
              <a:buFontTx/>
              <a:buNone/>
              <a:defRPr/>
            </a:pPr>
            <a:endParaRPr lang="en-US" sz="2400" i="0" dirty="0">
              <a:solidFill>
                <a:srgbClr val="000000"/>
              </a:solidFill>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72231934-689B-4008-8B0D-F6D066394A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4234881"/>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CE3AA5-498A-4CB6-944A-2708E368835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58408658"/>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0A1713-DBE9-4323-B830-0D8CA0E8D85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7214218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7820B4-187D-4672-9B04-1014D10D230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65409154"/>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767839-B755-42D5-8CF6-B69BF8CE997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67985457"/>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1615E52-F472-4944-9F08-E8179D58CD7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1325740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49B6EC9-4610-444B-9C21-971585B21B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07418448"/>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E86B51B-CBC7-4FF5-83F4-728D59A5B4D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77679036"/>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29D0B7-765A-457F-88D5-943A963C671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03225344"/>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9E3753-1278-49C7-9679-63E1644414C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71712798"/>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B69DF6-8A51-4A8C-A094-DCAE8E47144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30217785"/>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A5B37C-C86B-4209-BD8C-38CA4277BC6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4965519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81"/>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83ECCA1-3AFF-4A95-BFB2-FAC7E4AC694D}" type="datetimeFigureOut">
              <a:rPr lang="en-US">
                <a:solidFill>
                  <a:prstClr val="black">
                    <a:tint val="75000"/>
                  </a:prstClr>
                </a:solidFill>
              </a:rPr>
              <a:pPr>
                <a:def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C7027D8-6082-4C1B-BC57-F430FBC35EC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994904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320F64F-B081-433F-A46B-EF9BA64A5ED9}" type="datetimeFigureOut">
              <a:rPr lang="en-US">
                <a:solidFill>
                  <a:prstClr val="black">
                    <a:tint val="75000"/>
                  </a:prstClr>
                </a:solidFill>
              </a:rPr>
              <a:pPr>
                <a:def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51F8E8-EB8E-4ECF-8746-4703F0964BF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475393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05762D9-70CC-4048-BABD-4FECB574EC7A}" type="datetimeFigureOut">
              <a:rPr lang="en-US">
                <a:solidFill>
                  <a:prstClr val="black">
                    <a:tint val="75000"/>
                  </a:prstClr>
                </a:solidFill>
              </a:rPr>
              <a:pPr>
                <a:def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6BBA2C-9B95-4A86-AF4C-115791A215D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657494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DFF2E4C-1887-423D-8942-5972ED014A7E}" type="datetimeFigureOut">
              <a:rPr lang="en-US">
                <a:solidFill>
                  <a:prstClr val="black">
                    <a:tint val="75000"/>
                  </a:prstClr>
                </a:solidFill>
              </a:rPr>
              <a:pPr>
                <a:defRPr/>
              </a:pPr>
              <a:t>2/11/2015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B584D72-1B93-4FDE-B417-2C3D4C47DE8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750711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69FCC8B-5E82-4193-BF47-F33710EACB78}" type="datetimeFigureOut">
              <a:rPr lang="en-US">
                <a:solidFill>
                  <a:prstClr val="black">
                    <a:tint val="75000"/>
                  </a:prstClr>
                </a:solidFill>
              </a:rPr>
              <a:pPr>
                <a:defRPr/>
              </a:pPr>
              <a:t>2/11/2015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6BD7B0D-003D-42E7-B6BB-B5426A6EE4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5647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279264"/>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279264"/>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7145792-13C6-4214-9CFD-E8790E0E66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63654850"/>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3480C11-BB15-4850-9174-F1E8F11F5230}" type="datetimeFigureOut">
              <a:rPr lang="en-US">
                <a:solidFill>
                  <a:prstClr val="black">
                    <a:tint val="75000"/>
                  </a:prstClr>
                </a:solidFill>
              </a:rPr>
              <a:pPr>
                <a:defRPr/>
              </a:pPr>
              <a:t>2/11/2015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625AEED-5C4E-4E87-BC72-74BED2A086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6375711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683051A-2D41-49EB-9DBA-C0D2233535E2}" type="datetimeFigureOut">
              <a:rPr lang="en-US">
                <a:solidFill>
                  <a:prstClr val="black">
                    <a:tint val="75000"/>
                  </a:prstClr>
                </a:solidFill>
              </a:rPr>
              <a:pPr>
                <a:defRPr/>
              </a:pPr>
              <a:t>2/11/2015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AD7BD65-7966-4F7C-9C91-F88AAD899E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8269986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B2C8B5-D22F-4EEE-8F0B-64250D442522}" type="datetimeFigureOut">
              <a:rPr lang="en-US">
                <a:solidFill>
                  <a:prstClr val="black">
                    <a:tint val="75000"/>
                  </a:prstClr>
                </a:solidFill>
              </a:rPr>
              <a:pPr>
                <a:defRPr/>
              </a:pPr>
              <a:t>2/11/2015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8E567D-5198-499B-9E13-D4959025F9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5823971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B629C45-507D-4638-AD02-292B4BAE4FD4}" type="datetimeFigureOut">
              <a:rPr lang="en-US">
                <a:solidFill>
                  <a:prstClr val="black">
                    <a:tint val="75000"/>
                  </a:prstClr>
                </a:solidFill>
              </a:rPr>
              <a:pPr>
                <a:defRPr/>
              </a:pPr>
              <a:t>2/11/2015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E1CA91F-A96D-44AA-9422-B389E7B2E5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9685577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A94FE67-F4C7-4CAB-8BD7-FA30D5F4E714}" type="datetimeFigureOut">
              <a:rPr lang="en-US">
                <a:solidFill>
                  <a:prstClr val="black">
                    <a:tint val="75000"/>
                  </a:prstClr>
                </a:solidFill>
              </a:rPr>
              <a:pPr>
                <a:def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5F5CA7D-8D3E-45E4-8E37-15F7F6629B1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517451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91"/>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91"/>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7890730-4CDF-4F01-BE8F-57D45D7B3CA3}" type="datetimeFigureOut">
              <a:rPr lang="en-US">
                <a:solidFill>
                  <a:prstClr val="black">
                    <a:tint val="75000"/>
                  </a:prstClr>
                </a:solidFill>
              </a:rPr>
              <a:pPr>
                <a:def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592F48A-867D-42FB-B6BE-F023B41B91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8167560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eaLnBrk="1" hangingPunct="1">
              <a:spcBef>
                <a:spcPct val="0"/>
              </a:spcBef>
              <a:buFontTx/>
              <a:buNone/>
              <a:defRPr/>
            </a:pPr>
            <a:endParaRPr lang="en-US" sz="2400" i="0" dirty="0">
              <a:solidFill>
                <a:srgbClr val="000000"/>
              </a:solidFill>
              <a:cs typeface="Calibri" pitchFamily="34" charset="0"/>
            </a:endParaRPr>
          </a:p>
        </p:txBody>
      </p:sp>
      <p:sp>
        <p:nvSpPr>
          <p:cNvPr id="5" name="Rectangle 8"/>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eaLnBrk="1" hangingPunct="1">
              <a:spcBef>
                <a:spcPct val="0"/>
              </a:spcBef>
              <a:buFontTx/>
              <a:buNone/>
              <a:defRPr/>
            </a:pPr>
            <a:endParaRPr lang="en-US" sz="2400" i="0" dirty="0">
              <a:solidFill>
                <a:srgbClr val="000000"/>
              </a:solidFill>
              <a:cs typeface="Calibri" pitchFamily="34" charset="0"/>
            </a:endParaRPr>
          </a:p>
        </p:txBody>
      </p:sp>
      <p:sp>
        <p:nvSpPr>
          <p:cNvPr id="6" name="Freeform 9"/>
          <p:cNvSpPr>
            <a:spLocks/>
          </p:cNvSpPr>
          <p:nvPr/>
        </p:nvSpPr>
        <p:spPr bwMode="auto">
          <a:xfrm rot="5400000">
            <a:off x="1321594" y="955962"/>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eaLnBrk="1" hangingPunct="1">
              <a:spcBef>
                <a:spcPct val="0"/>
              </a:spcBef>
              <a:buFontTx/>
              <a:buNone/>
              <a:defRPr/>
            </a:pPr>
            <a:endParaRPr lang="en-US" sz="2400" i="0" dirty="0">
              <a:solidFill>
                <a:srgbClr val="000000"/>
              </a:solidFill>
              <a:cs typeface="Calibri" pitchFamily="34" charset="0"/>
            </a:endParaRPr>
          </a:p>
        </p:txBody>
      </p:sp>
      <p:sp>
        <p:nvSpPr>
          <p:cNvPr id="7" name="Freeform 10"/>
          <p:cNvSpPr>
            <a:spLocks/>
          </p:cNvSpPr>
          <p:nvPr/>
        </p:nvSpPr>
        <p:spPr bwMode="auto">
          <a:xfrm rot="5400000">
            <a:off x="1479705"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eaLnBrk="1" hangingPunct="1">
              <a:spcBef>
                <a:spcPct val="0"/>
              </a:spcBef>
              <a:buFontTx/>
              <a:buNone/>
              <a:defRPr/>
            </a:pPr>
            <a:endParaRPr lang="en-US" sz="2400" i="0" dirty="0">
              <a:solidFill>
                <a:srgbClr val="000000"/>
              </a:solidFill>
              <a:cs typeface="Calibri" pitchFamily="34" charset="0"/>
            </a:endParaRPr>
          </a:p>
        </p:txBody>
      </p:sp>
      <p:sp>
        <p:nvSpPr>
          <p:cNvPr id="8" name="Line 11"/>
          <p:cNvSpPr>
            <a:spLocks noChangeShapeType="1"/>
          </p:cNvSpPr>
          <p:nvPr/>
        </p:nvSpPr>
        <p:spPr bwMode="auto">
          <a:xfrm rot="5400000" flipH="1">
            <a:off x="1193029" y="1169459"/>
            <a:ext cx="277813" cy="0"/>
          </a:xfrm>
          <a:prstGeom prst="line">
            <a:avLst/>
          </a:prstGeom>
          <a:noFill/>
          <a:ln w="38100">
            <a:solidFill>
              <a:schemeClr val="accent2"/>
            </a:solidFill>
            <a:round/>
            <a:headEnd/>
            <a:tailEnd/>
          </a:ln>
          <a:effectLst/>
        </p:spPr>
        <p:txBody>
          <a:bodyPr/>
          <a:lstStyle/>
          <a:p>
            <a:pPr eaLnBrk="1" hangingPunct="1">
              <a:spcBef>
                <a:spcPct val="0"/>
              </a:spcBef>
              <a:buFontTx/>
              <a:buNone/>
              <a:defRPr/>
            </a:pPr>
            <a:endParaRPr lang="en-US" sz="2400" i="0" dirty="0">
              <a:solidFill>
                <a:srgbClr val="000000"/>
              </a:solidFill>
              <a:cs typeface="Calibri" pitchFamily="34" charset="0"/>
            </a:endParaRPr>
          </a:p>
        </p:txBody>
      </p:sp>
      <p:sp>
        <p:nvSpPr>
          <p:cNvPr id="9" name="Freeform 12"/>
          <p:cNvSpPr>
            <a:spLocks/>
          </p:cNvSpPr>
          <p:nvPr/>
        </p:nvSpPr>
        <p:spPr bwMode="auto">
          <a:xfrm rot="16200000" flipH="1">
            <a:off x="7452519" y="955962"/>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eaLnBrk="1" hangingPunct="1">
              <a:spcBef>
                <a:spcPct val="0"/>
              </a:spcBef>
              <a:buFontTx/>
              <a:buNone/>
              <a:defRPr/>
            </a:pPr>
            <a:endParaRPr lang="en-US" sz="2400" i="0" dirty="0">
              <a:solidFill>
                <a:srgbClr val="000000"/>
              </a:solidFill>
              <a:cs typeface="Calibri" pitchFamily="34" charset="0"/>
            </a:endParaRPr>
          </a:p>
        </p:txBody>
      </p:sp>
      <p:sp>
        <p:nvSpPr>
          <p:cNvPr id="10" name="Freeform 13"/>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eaLnBrk="1" hangingPunct="1">
              <a:spcBef>
                <a:spcPct val="0"/>
              </a:spcBef>
              <a:buFontTx/>
              <a:buNone/>
              <a:defRPr/>
            </a:pPr>
            <a:endParaRPr lang="en-US" sz="2400" i="0" dirty="0">
              <a:solidFill>
                <a:srgbClr val="000000"/>
              </a:solidFill>
              <a:cs typeface="Calibri" pitchFamily="34" charset="0"/>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eaLnBrk="1" hangingPunct="1">
              <a:spcBef>
                <a:spcPct val="0"/>
              </a:spcBef>
              <a:buFontTx/>
              <a:buNone/>
              <a:defRPr/>
            </a:pPr>
            <a:endParaRPr lang="en-US" sz="2400" i="0" dirty="0">
              <a:solidFill>
                <a:srgbClr val="000000"/>
              </a:solidFill>
              <a:cs typeface="Calibri" pitchFamily="34" charset="0"/>
            </a:endParaRPr>
          </a:p>
        </p:txBody>
      </p:sp>
      <p:sp>
        <p:nvSpPr>
          <p:cNvPr id="12" name="Freeform 15"/>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eaLnBrk="1" hangingPunct="1">
              <a:spcBef>
                <a:spcPct val="0"/>
              </a:spcBef>
              <a:buFontTx/>
              <a:buNone/>
              <a:defRPr/>
            </a:pPr>
            <a:endParaRPr lang="en-US" sz="2400" i="0" dirty="0">
              <a:solidFill>
                <a:srgbClr val="000000"/>
              </a:solidFill>
              <a:cs typeface="Calibri" pitchFamily="34" charset="0"/>
            </a:endParaRPr>
          </a:p>
        </p:txBody>
      </p:sp>
      <p:sp>
        <p:nvSpPr>
          <p:cNvPr id="13" name="Freeform 16"/>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eaLnBrk="1" hangingPunct="1">
              <a:spcBef>
                <a:spcPct val="0"/>
              </a:spcBef>
              <a:buFontTx/>
              <a:buNone/>
              <a:defRPr/>
            </a:pPr>
            <a:endParaRPr lang="en-US" sz="2400" i="0" dirty="0">
              <a:solidFill>
                <a:srgbClr val="000000"/>
              </a:solidFill>
              <a:cs typeface="Calibri" pitchFamily="34" charset="0"/>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eaLnBrk="1" hangingPunct="1">
              <a:spcBef>
                <a:spcPct val="0"/>
              </a:spcBef>
              <a:buFontTx/>
              <a:buNone/>
              <a:defRPr/>
            </a:pPr>
            <a:endParaRPr lang="en-US" sz="2400" i="0" dirty="0">
              <a:solidFill>
                <a:srgbClr val="000000"/>
              </a:solidFill>
              <a:cs typeface="Calibri" pitchFamily="34" charset="0"/>
            </a:endParaRPr>
          </a:p>
        </p:txBody>
      </p:sp>
      <p:sp>
        <p:nvSpPr>
          <p:cNvPr id="15" name="Freeform 18"/>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eaLnBrk="1" hangingPunct="1">
              <a:spcBef>
                <a:spcPct val="0"/>
              </a:spcBef>
              <a:buFontTx/>
              <a:buNone/>
              <a:defRPr/>
            </a:pPr>
            <a:endParaRPr lang="en-US" sz="2400" i="0" dirty="0">
              <a:solidFill>
                <a:srgbClr val="000000"/>
              </a:solidFill>
              <a:cs typeface="Calibri" pitchFamily="34" charset="0"/>
            </a:endParaRPr>
          </a:p>
        </p:txBody>
      </p:sp>
      <p:sp>
        <p:nvSpPr>
          <p:cNvPr id="16" name="Freeform 19"/>
          <p:cNvSpPr>
            <a:spLocks/>
          </p:cNvSpPr>
          <p:nvPr/>
        </p:nvSpPr>
        <p:spPr bwMode="auto">
          <a:xfrm>
            <a:off x="1346200" y="4038887"/>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eaLnBrk="1" hangingPunct="1">
              <a:spcBef>
                <a:spcPct val="0"/>
              </a:spcBef>
              <a:buFontTx/>
              <a:buNone/>
              <a:defRPr/>
            </a:pPr>
            <a:endParaRPr lang="en-US" sz="2400" i="0" dirty="0">
              <a:solidFill>
                <a:srgbClr val="000000"/>
              </a:solidFill>
              <a:cs typeface="Calibri" pitchFamily="34" charset="0"/>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eaLnBrk="1" hangingPunct="1">
              <a:spcBef>
                <a:spcPct val="0"/>
              </a:spcBef>
              <a:buFontTx/>
              <a:buNone/>
              <a:defRPr/>
            </a:pPr>
            <a:endParaRPr lang="en-US" sz="2400" i="0" dirty="0">
              <a:solidFill>
                <a:srgbClr val="000000"/>
              </a:solidFill>
              <a:cs typeface="Calibri" pitchFamily="34" charset="0"/>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209EE65E-8B78-4452-9D64-EFDE11ED58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207420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E1CD2E-8325-48D8-9B99-DBC0EFEC945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5821107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54EFF5-7E80-4C14-A9A3-4559871B5A7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753900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5ECE55-686C-487D-BA57-9D868B129AA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27941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 y="115104"/>
            <a:ext cx="1263651"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30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solidFill>
                <a:prstClr val="white"/>
              </a:solidFill>
            </a:endParaRPr>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solidFill>
                  <a:prstClr val="white"/>
                </a:solidFill>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solidFill>
                  <a:prstClr val="white"/>
                </a:solidFill>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solidFill>
                  <a:prstClr val="white"/>
                </a:solidFill>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solidFill>
                  <a:prstClr val="white"/>
                </a:solidFill>
              </a:endParaRPr>
            </a:p>
          </p:txBody>
        </p:sp>
      </p:grpSp>
      <p:sp>
        <p:nvSpPr>
          <p:cNvPr id="19" name="Slide Number Placeholder 5"/>
          <p:cNvSpPr txBox="1">
            <a:spLocks/>
          </p:cNvSpPr>
          <p:nvPr userDrawn="1"/>
        </p:nvSpPr>
        <p:spPr>
          <a:xfrm>
            <a:off x="6678613" y="5253908"/>
            <a:ext cx="2133600" cy="304271"/>
          </a:xfrm>
          <a:prstGeom prst="rect">
            <a:avLst/>
          </a:prstGeom>
        </p:spPr>
        <p:txBody>
          <a:bodyPr anchor="ctr"/>
          <a:lstStyle>
            <a:lvl1pPr>
              <a:defRPr/>
            </a:lvl1pPr>
          </a:lstStyle>
          <a:p>
            <a:pPr algn="r" eaLnBrk="1" fontAlgn="auto" hangingPunct="1">
              <a:spcBef>
                <a:spcPts val="0"/>
              </a:spcBef>
              <a:spcAft>
                <a:spcPts val="0"/>
              </a:spcAft>
              <a:buFontTx/>
              <a:buNone/>
              <a:defRPr/>
            </a:pPr>
            <a:endParaRPr lang="en-US" sz="1200" i="0" dirty="0">
              <a:solidFill>
                <a:prstClr val="black">
                  <a:tint val="75000"/>
                </a:prstClr>
              </a:solidFill>
              <a:latin typeface="Calibri"/>
              <a:cs typeface="Arial" pitchFamily="34" charset="0"/>
            </a:endParaRPr>
          </a:p>
        </p:txBody>
      </p:sp>
      <p:sp>
        <p:nvSpPr>
          <p:cNvPr id="20" name="Slide Number Placeholder 5"/>
          <p:cNvSpPr txBox="1">
            <a:spLocks/>
          </p:cNvSpPr>
          <p:nvPr userDrawn="1"/>
        </p:nvSpPr>
        <p:spPr>
          <a:xfrm>
            <a:off x="7823226" y="5263168"/>
            <a:ext cx="590551" cy="304271"/>
          </a:xfrm>
          <a:prstGeom prst="rect">
            <a:avLst/>
          </a:prstGeom>
        </p:spPr>
        <p:txBody>
          <a:bodyPr anchor="ctr"/>
          <a:lstStyle>
            <a:lvl1pPr>
              <a:defRPr sz="1400"/>
            </a:lvl1pPr>
          </a:lstStyle>
          <a:p>
            <a:pPr algn="r" eaLnBrk="1" fontAlgn="auto" hangingPunct="1">
              <a:spcBef>
                <a:spcPts val="0"/>
              </a:spcBef>
              <a:spcAft>
                <a:spcPts val="0"/>
              </a:spcAft>
              <a:buFontTx/>
              <a:buNone/>
              <a:defRPr/>
            </a:pPr>
            <a:fld id="{C9612E56-A7DF-4C04-90A6-7EA6016D6F4B}" type="slidenum">
              <a:rPr lang="en-US" i="0" smtClean="0">
                <a:solidFill>
                  <a:prstClr val="black">
                    <a:tint val="75000"/>
                  </a:prstClr>
                </a:solidFill>
                <a:latin typeface="Calibri"/>
                <a:cs typeface="Arial" pitchFamily="34" charset="0"/>
              </a:rPr>
              <a:pPr algn="r" eaLnBrk="1" fontAlgn="auto" hangingPunct="1">
                <a:spcBef>
                  <a:spcPts val="0"/>
                </a:spcBef>
                <a:spcAft>
                  <a:spcPts val="0"/>
                </a:spcAft>
                <a:buFontTx/>
                <a:buNone/>
                <a:defRPr/>
              </a:pPr>
              <a:t>‹#›</a:t>
            </a:fld>
            <a:endParaRPr lang="en-US" i="0" dirty="0">
              <a:solidFill>
                <a:prstClr val="black">
                  <a:tint val="75000"/>
                </a:prstClr>
              </a:solidFill>
              <a:latin typeface="Calibri"/>
              <a:cs typeface="Arial" pitchFamily="34" charset="0"/>
            </a:endParaRPr>
          </a:p>
        </p:txBody>
      </p:sp>
      <p:sp>
        <p:nvSpPr>
          <p:cNvPr id="2" name="Title 1"/>
          <p:cNvSpPr>
            <a:spLocks noGrp="1"/>
          </p:cNvSpPr>
          <p:nvPr>
            <p:ph type="title"/>
          </p:nvPr>
        </p:nvSpPr>
        <p:spPr>
          <a:xfrm>
            <a:off x="1010114" y="228865"/>
            <a:ext cx="7676707" cy="952500"/>
          </a:xfrm>
        </p:spPr>
        <p:txBody>
          <a:bodyPr/>
          <a:lstStyle/>
          <a:p>
            <a:r>
              <a:rPr lang="en-US" smtClean="0"/>
              <a:t>Click to edit Master title style</a:t>
            </a:r>
            <a:endParaRPr lang="en-US"/>
          </a:p>
        </p:txBody>
      </p:sp>
    </p:spTree>
    <p:extLst>
      <p:ext uri="{BB962C8B-B14F-4D97-AF65-F5344CB8AC3E}">
        <p14:creationId xmlns:p14="http://schemas.microsoft.com/office/powerpoint/2010/main" val="2883496670"/>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410396-95B8-451C-9E69-B1E9E577232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1092696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193170-9222-4D39-B8D9-C8FA912FF8F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3393106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314CF1-7899-48E2-ABA5-7C921EBEBB3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1216186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7C302D-06C3-4FB9-A135-FC0C11B2021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379533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3C546B-84EC-474D-BA88-901A52895AA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141765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97BC1D-0CBA-4FC7-A858-8D5BE197027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5918226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3D9A9F-ABAA-477A-994C-81356708E0F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3242549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195"/>
              </a:schemeClr>
            </a:solidFill>
            <a:miter lim="800000"/>
            <a:headEnd/>
            <a:tailEnd/>
          </a:ln>
          <a:effectLst/>
        </p:spPr>
        <p:txBody>
          <a:bodyPr wrap="none" anchor="ctr"/>
          <a:lstStyle/>
          <a:p>
            <a:pPr algn="ctr" eaLnBrk="1" hangingPunct="1">
              <a:spcBef>
                <a:spcPct val="0"/>
              </a:spcBef>
              <a:buFontTx/>
              <a:buNone/>
              <a:defRPr/>
            </a:pPr>
            <a:endParaRPr lang="en-US" sz="2400" i="0" dirty="0">
              <a:solidFill>
                <a:srgbClr val="000000"/>
              </a:solidFill>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eaLnBrk="1" hangingPunct="1">
              <a:spcBef>
                <a:spcPct val="0"/>
              </a:spcBef>
              <a:buFontTx/>
              <a:buNone/>
              <a:defRPr/>
            </a:pPr>
            <a:endParaRPr lang="en-US" sz="2400" i="0" dirty="0">
              <a:solidFill>
                <a:srgbClr val="000000"/>
              </a:solidFill>
            </a:endParaRPr>
          </a:p>
        </p:txBody>
      </p:sp>
      <p:sp>
        <p:nvSpPr>
          <p:cNvPr id="6" name="Freeform 5"/>
          <p:cNvSpPr>
            <a:spLocks/>
          </p:cNvSpPr>
          <p:nvPr/>
        </p:nvSpPr>
        <p:spPr bwMode="auto">
          <a:xfrm rot="5400000">
            <a:off x="1321594" y="955957"/>
            <a:ext cx="388938" cy="466725"/>
          </a:xfrm>
          <a:custGeom>
            <a:avLst/>
            <a:gdLst>
              <a:gd name="T0" fmla="*/ 0 w 336"/>
              <a:gd name="T1" fmla="*/ 0 h 336"/>
              <a:gd name="T2" fmla="*/ 0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7" name="Freeform 6"/>
          <p:cNvSpPr>
            <a:spLocks/>
          </p:cNvSpPr>
          <p:nvPr/>
        </p:nvSpPr>
        <p:spPr bwMode="auto">
          <a:xfrm rot="5400000">
            <a:off x="1479700" y="881195"/>
            <a:ext cx="1323" cy="331788"/>
          </a:xfrm>
          <a:custGeom>
            <a:avLst/>
            <a:gdLst>
              <a:gd name="T0" fmla="*/ 0 w 1"/>
              <a:gd name="T1" fmla="*/ 0 h 239"/>
              <a:gd name="T2" fmla="*/ 0 w 1"/>
              <a:gd name="T3" fmla="*/ 2147483647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eaLnBrk="1" hangingPunct="1">
              <a:spcBef>
                <a:spcPct val="0"/>
              </a:spcBef>
              <a:buFontTx/>
              <a:buNone/>
              <a:defRPr/>
            </a:pPr>
            <a:endParaRPr lang="en-US" sz="2400" i="0" dirty="0">
              <a:solidFill>
                <a:srgbClr val="000000"/>
              </a:solidFill>
            </a:endParaRPr>
          </a:p>
        </p:txBody>
      </p:sp>
      <p:sp>
        <p:nvSpPr>
          <p:cNvPr id="8" name="Line 11"/>
          <p:cNvSpPr>
            <a:spLocks noChangeShapeType="1"/>
          </p:cNvSpPr>
          <p:nvPr/>
        </p:nvSpPr>
        <p:spPr bwMode="auto">
          <a:xfrm rot="5400000" flipH="1">
            <a:off x="1193024" y="1169459"/>
            <a:ext cx="277813" cy="0"/>
          </a:xfrm>
          <a:prstGeom prst="line">
            <a:avLst/>
          </a:prstGeom>
          <a:noFill/>
          <a:ln w="38100">
            <a:solidFill>
              <a:schemeClr val="accent2"/>
            </a:solid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9" name="Freeform 8"/>
          <p:cNvSpPr>
            <a:spLocks/>
          </p:cNvSpPr>
          <p:nvPr/>
        </p:nvSpPr>
        <p:spPr bwMode="auto">
          <a:xfrm rot="16200000" flipH="1">
            <a:off x="7452519" y="955957"/>
            <a:ext cx="388938" cy="466725"/>
          </a:xfrm>
          <a:custGeom>
            <a:avLst/>
            <a:gdLst>
              <a:gd name="T0" fmla="*/ 0 w 336"/>
              <a:gd name="T1" fmla="*/ 0 h 336"/>
              <a:gd name="T2" fmla="*/ 0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10" name="Freeform 9"/>
          <p:cNvSpPr>
            <a:spLocks/>
          </p:cNvSpPr>
          <p:nvPr/>
        </p:nvSpPr>
        <p:spPr bwMode="auto">
          <a:xfrm rot="10800000">
            <a:off x="7818439" y="1021292"/>
            <a:ext cx="1587" cy="276490"/>
          </a:xfrm>
          <a:custGeom>
            <a:avLst/>
            <a:gdLst>
              <a:gd name="T0" fmla="*/ 0 w 1"/>
              <a:gd name="T1" fmla="*/ 0 h 239"/>
              <a:gd name="T2" fmla="*/ 0 w 1"/>
              <a:gd name="T3" fmla="*/ 2147483647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eaLnBrk="1" hangingPunct="1">
              <a:spcBef>
                <a:spcPct val="0"/>
              </a:spcBef>
              <a:buFontTx/>
              <a:buNone/>
              <a:defRPr/>
            </a:pPr>
            <a:endParaRPr lang="en-US" sz="2400" i="0" dirty="0">
              <a:solidFill>
                <a:srgbClr val="000000"/>
              </a:solidFill>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12" name="Freeform 11"/>
          <p:cNvSpPr>
            <a:spLocks/>
          </p:cNvSpPr>
          <p:nvPr/>
        </p:nvSpPr>
        <p:spPr bwMode="auto">
          <a:xfrm flipH="1">
            <a:off x="7434264" y="3960813"/>
            <a:ext cx="466725" cy="388938"/>
          </a:xfrm>
          <a:custGeom>
            <a:avLst/>
            <a:gdLst>
              <a:gd name="T0" fmla="*/ 0 w 336"/>
              <a:gd name="T1" fmla="*/ 0 h 336"/>
              <a:gd name="T2" fmla="*/ 0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13" name="Freeform 12"/>
          <p:cNvSpPr>
            <a:spLocks/>
          </p:cNvSpPr>
          <p:nvPr/>
        </p:nvSpPr>
        <p:spPr bwMode="auto">
          <a:xfrm rot="16200000">
            <a:off x="7705870" y="4130279"/>
            <a:ext cx="1323" cy="331788"/>
          </a:xfrm>
          <a:custGeom>
            <a:avLst/>
            <a:gdLst>
              <a:gd name="T0" fmla="*/ 0 w 1"/>
              <a:gd name="T1" fmla="*/ 0 h 239"/>
              <a:gd name="T2" fmla="*/ 0 w 1"/>
              <a:gd name="T3" fmla="*/ 2147483647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eaLnBrk="1" hangingPunct="1">
              <a:spcBef>
                <a:spcPct val="0"/>
              </a:spcBef>
              <a:buFontTx/>
              <a:buNone/>
              <a:defRPr/>
            </a:pPr>
            <a:endParaRPr lang="en-US" sz="2400" i="0" dirty="0">
              <a:solidFill>
                <a:srgbClr val="000000"/>
              </a:solidFill>
            </a:endParaRPr>
          </a:p>
        </p:txBody>
      </p:sp>
      <p:sp>
        <p:nvSpPr>
          <p:cNvPr id="14" name="Line 17"/>
          <p:cNvSpPr>
            <a:spLocks noChangeShapeType="1"/>
          </p:cNvSpPr>
          <p:nvPr/>
        </p:nvSpPr>
        <p:spPr bwMode="auto">
          <a:xfrm rot="16200000" flipH="1">
            <a:off x="7717649" y="4175126"/>
            <a:ext cx="277813" cy="0"/>
          </a:xfrm>
          <a:prstGeom prst="line">
            <a:avLst/>
          </a:prstGeom>
          <a:noFill/>
          <a:ln w="38100">
            <a:solidFill>
              <a:schemeClr val="accent2"/>
            </a:solid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15" name="Freeform 14"/>
          <p:cNvSpPr>
            <a:spLocks/>
          </p:cNvSpPr>
          <p:nvPr/>
        </p:nvSpPr>
        <p:spPr bwMode="auto">
          <a:xfrm>
            <a:off x="1282720" y="3955521"/>
            <a:ext cx="466725" cy="388938"/>
          </a:xfrm>
          <a:custGeom>
            <a:avLst/>
            <a:gdLst>
              <a:gd name="T0" fmla="*/ 0 w 336"/>
              <a:gd name="T1" fmla="*/ 0 h 336"/>
              <a:gd name="T2" fmla="*/ 0 w 336"/>
              <a:gd name="T3" fmla="*/ 2147483647 h 336"/>
              <a:gd name="T4" fmla="*/ 2147483647 w 336"/>
              <a:gd name="T5" fmla="*/ 2147483647 h 336"/>
              <a:gd name="T6" fmla="*/ 2147483647 w 336"/>
              <a:gd name="T7" fmla="*/ 2147483647 h 336"/>
              <a:gd name="T8" fmla="*/ 2147483647 w 336"/>
              <a:gd name="T9" fmla="*/ 2147483647 h 336"/>
              <a:gd name="T10" fmla="*/ 2147483647 w 336"/>
              <a:gd name="T11" fmla="*/ 2147483647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16" name="Freeform 15"/>
          <p:cNvSpPr>
            <a:spLocks/>
          </p:cNvSpPr>
          <p:nvPr/>
        </p:nvSpPr>
        <p:spPr bwMode="auto">
          <a:xfrm>
            <a:off x="1346200" y="4038882"/>
            <a:ext cx="1588" cy="276489"/>
          </a:xfrm>
          <a:custGeom>
            <a:avLst/>
            <a:gdLst>
              <a:gd name="T0" fmla="*/ 0 w 1"/>
              <a:gd name="T1" fmla="*/ 0 h 239"/>
              <a:gd name="T2" fmla="*/ 0 w 1"/>
              <a:gd name="T3" fmla="*/ 2147483647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eaLnBrk="1" hangingPunct="1">
              <a:spcBef>
                <a:spcPct val="0"/>
              </a:spcBef>
              <a:buFontTx/>
              <a:buNone/>
              <a:defRPr/>
            </a:pPr>
            <a:endParaRPr lang="en-US" sz="2400" i="0" dirty="0">
              <a:solidFill>
                <a:srgbClr val="000000"/>
              </a:solidFill>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3075" name="Rectangle 3"/>
          <p:cNvSpPr>
            <a:spLocks noGrp="1" noChangeArrowheads="1"/>
          </p:cNvSpPr>
          <p:nvPr>
            <p:ph type="ctrTitle"/>
          </p:nvPr>
        </p:nvSpPr>
        <p:spPr>
          <a:xfrm>
            <a:off x="1609725" y="1415524"/>
            <a:ext cx="5924550" cy="1420813"/>
          </a:xfrm>
          <a:extLst/>
        </p:spPr>
        <p:txBody>
          <a:bodyPr anchor="b"/>
          <a:lstStyle>
            <a:lvl1pPr>
              <a:lnSpc>
                <a:spcPct val="95000"/>
              </a:lnSpc>
              <a:defRPr/>
            </a:lvl1pPr>
          </a:lstStyle>
          <a:p>
            <a:pPr lvl="0"/>
            <a:r>
              <a:rPr lang="en-US" noProof="0" smtClean="0"/>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pPr lvl="0"/>
            <a:r>
              <a:rPr lang="en-US" noProof="0" smtClean="0"/>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4D8B5850-745B-4DF7-AEBA-F787198026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8548189"/>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7C50-01D3-4E95-89CC-5A8180E2E49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0134454"/>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6E0561-7F5E-4FD6-A4E5-9B819EE66E5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6440557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solidFill>
                  <a:prstClr val="white"/>
                </a:solidFill>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0" y="115104"/>
            <a:ext cx="1263651"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26" y="5263168"/>
            <a:ext cx="590551" cy="304271"/>
          </a:xfrm>
        </p:spPr>
        <p:txBody>
          <a:bodyPr/>
          <a:lstStyle>
            <a:lvl1pPr>
              <a:defRPr sz="1400"/>
            </a:lvl1pPr>
          </a:lstStyle>
          <a:p>
            <a:pPr>
              <a:defRPr/>
            </a:pPr>
            <a:fld id="{F32A9994-7DC2-4FAB-ACCB-6EE1BE7A908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43175033"/>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728DCC-CA53-4C58-8889-A0D0860D668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3214643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49996E-ABC3-4894-BDA6-ED1DCF5C164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21069991"/>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3DCC18-8433-4826-9119-329D77159FB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501441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42A73A-11EA-480D-B7F7-7110D430E1B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60010731"/>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015789-A6CD-4E15-AAA0-74404F16FDD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33179686"/>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8ED0A2-BE25-40CB-9DBE-B29E5FEE004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13769236"/>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C97E58-F9F5-468E-866B-38CC9FA28B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069279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D52B0-30ED-4E77-9F8C-7FFF99539AC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51562102"/>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eaLnBrk="1" hangingPunct="1">
              <a:spcBef>
                <a:spcPct val="0"/>
              </a:spcBef>
              <a:buFontTx/>
              <a:buNone/>
              <a:defRPr/>
            </a:pPr>
            <a:endParaRPr lang="en-US" sz="2400" i="0" dirty="0">
              <a:solidFill>
                <a:srgbClr val="000000"/>
              </a:solidFill>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eaLnBrk="1" hangingPunct="1">
              <a:spcBef>
                <a:spcPct val="0"/>
              </a:spcBef>
              <a:buFontTx/>
              <a:buNone/>
              <a:defRPr/>
            </a:pPr>
            <a:endParaRPr lang="en-US" sz="2400" i="0" dirty="0">
              <a:solidFill>
                <a:srgbClr val="000000"/>
              </a:solidFill>
            </a:endParaRPr>
          </a:p>
        </p:txBody>
      </p:sp>
      <p:sp>
        <p:nvSpPr>
          <p:cNvPr id="6" name="Freeform 5"/>
          <p:cNvSpPr>
            <a:spLocks/>
          </p:cNvSpPr>
          <p:nvPr/>
        </p:nvSpPr>
        <p:spPr bwMode="auto">
          <a:xfrm rot="5400000">
            <a:off x="1321594" y="955951"/>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7" name="Freeform 6"/>
          <p:cNvSpPr>
            <a:spLocks/>
          </p:cNvSpPr>
          <p:nvPr/>
        </p:nvSpPr>
        <p:spPr bwMode="auto">
          <a:xfrm rot="5400000">
            <a:off x="1479694"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eaLnBrk="1" hangingPunct="1">
              <a:spcBef>
                <a:spcPct val="0"/>
              </a:spcBef>
              <a:buFontTx/>
              <a:buNone/>
              <a:defRPr/>
            </a:pPr>
            <a:endParaRPr lang="en-US" sz="2400" i="0" dirty="0">
              <a:solidFill>
                <a:srgbClr val="000000"/>
              </a:solidFill>
            </a:endParaRPr>
          </a:p>
        </p:txBody>
      </p:sp>
      <p:sp>
        <p:nvSpPr>
          <p:cNvPr id="8" name="Line 11"/>
          <p:cNvSpPr>
            <a:spLocks noChangeShapeType="1"/>
          </p:cNvSpPr>
          <p:nvPr/>
        </p:nvSpPr>
        <p:spPr bwMode="auto">
          <a:xfrm rot="5400000" flipH="1">
            <a:off x="1193018" y="1169459"/>
            <a:ext cx="277813" cy="0"/>
          </a:xfrm>
          <a:prstGeom prst="line">
            <a:avLst/>
          </a:prstGeom>
          <a:noFill/>
          <a:ln w="38100">
            <a:solidFill>
              <a:schemeClr val="accent2"/>
            </a:solid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9" name="Freeform 8"/>
          <p:cNvSpPr>
            <a:spLocks/>
          </p:cNvSpPr>
          <p:nvPr/>
        </p:nvSpPr>
        <p:spPr bwMode="auto">
          <a:xfrm rot="16200000" flipH="1">
            <a:off x="7452519" y="955951"/>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10" name="Freeform 9"/>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eaLnBrk="1" hangingPunct="1">
              <a:spcBef>
                <a:spcPct val="0"/>
              </a:spcBef>
              <a:buFontTx/>
              <a:buNone/>
              <a:defRPr/>
            </a:pPr>
            <a:endParaRPr lang="en-US" sz="2400" i="0" dirty="0">
              <a:solidFill>
                <a:srgbClr val="000000"/>
              </a:solidFill>
            </a:endParaRPr>
          </a:p>
        </p:txBody>
      </p:sp>
      <p:sp>
        <p:nvSpPr>
          <p:cNvPr id="11" name="Line 14"/>
          <p:cNvSpPr>
            <a:spLocks noChangeShapeType="1"/>
          </p:cNvSpPr>
          <p:nvPr/>
        </p:nvSpPr>
        <p:spPr bwMode="auto">
          <a:xfrm rot="10800000" flipH="1">
            <a:off x="7507311" y="1035844"/>
            <a:ext cx="333375" cy="0"/>
          </a:xfrm>
          <a:prstGeom prst="line">
            <a:avLst/>
          </a:prstGeom>
          <a:noFill/>
          <a:ln w="38100">
            <a:solidFill>
              <a:schemeClr val="accent2"/>
            </a:solid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12" name="Freeform 11"/>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13" name="Freeform 12"/>
          <p:cNvSpPr>
            <a:spLocks/>
          </p:cNvSpPr>
          <p:nvPr/>
        </p:nvSpPr>
        <p:spPr bwMode="auto">
          <a:xfrm rot="16200000">
            <a:off x="7705869"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eaLnBrk="1" hangingPunct="1">
              <a:spcBef>
                <a:spcPct val="0"/>
              </a:spcBef>
              <a:buFontTx/>
              <a:buNone/>
              <a:defRPr/>
            </a:pPr>
            <a:endParaRPr lang="en-US" sz="2400" i="0" dirty="0">
              <a:solidFill>
                <a:srgbClr val="000000"/>
              </a:solidFill>
            </a:endParaRPr>
          </a:p>
        </p:txBody>
      </p:sp>
      <p:sp>
        <p:nvSpPr>
          <p:cNvPr id="14" name="Line 17"/>
          <p:cNvSpPr>
            <a:spLocks noChangeShapeType="1"/>
          </p:cNvSpPr>
          <p:nvPr/>
        </p:nvSpPr>
        <p:spPr bwMode="auto">
          <a:xfrm rot="16200000" flipH="1">
            <a:off x="7717643" y="4175126"/>
            <a:ext cx="277813" cy="0"/>
          </a:xfrm>
          <a:prstGeom prst="line">
            <a:avLst/>
          </a:prstGeom>
          <a:noFill/>
          <a:ln w="38100">
            <a:solidFill>
              <a:schemeClr val="accent2"/>
            </a:solid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15" name="Freeform 14"/>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16" name="Freeform 15"/>
          <p:cNvSpPr>
            <a:spLocks/>
          </p:cNvSpPr>
          <p:nvPr/>
        </p:nvSpPr>
        <p:spPr bwMode="auto">
          <a:xfrm>
            <a:off x="1346200" y="4038876"/>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eaLnBrk="1" hangingPunct="1">
              <a:spcBef>
                <a:spcPct val="0"/>
              </a:spcBef>
              <a:buFontTx/>
              <a:buNone/>
              <a:defRPr/>
            </a:pPr>
            <a:endParaRPr lang="en-US" sz="2400" i="0" dirty="0">
              <a:solidFill>
                <a:srgbClr val="000000"/>
              </a:solidFill>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72231934-689B-4008-8B0D-F6D066394A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1407030"/>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CE3AA5-498A-4CB6-944A-2708E368835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4919564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2" y="227544"/>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69" y="227542"/>
            <a:ext cx="5111751"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42"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AF36B9-688C-4B2A-9A87-05FB730477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6808533"/>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0A1713-DBE9-4323-B830-0D8CA0E8D85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63006298"/>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7820B4-187D-4672-9B04-1014D10D230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03341294"/>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767839-B755-42D5-8CF6-B69BF8CE997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83567796"/>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1615E52-F472-4944-9F08-E8179D58CD7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06439330"/>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E86B51B-CBC7-4FF5-83F4-728D59A5B4D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50751764"/>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29D0B7-765A-457F-88D5-943A963C671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3081530"/>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9E3753-1278-49C7-9679-63E1644414C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43225314"/>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B69DF6-8A51-4A8C-A094-DCAE8E47144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20419548"/>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A5B37C-C86B-4209-BD8C-38CA4277BC6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87889476"/>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756F22-0A79-4593-82E7-87C26844FA68}"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D5C550-7D5B-49F2-985E-19CCDA05C8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7259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5001"/>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040438" y="5224262"/>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824"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sp>
        <p:nvSpPr>
          <p:cNvPr id="17" name="Slide Number Placeholder 5"/>
          <p:cNvSpPr txBox="1">
            <a:spLocks/>
          </p:cNvSpPr>
          <p:nvPr userDrawn="1"/>
        </p:nvSpPr>
        <p:spPr>
          <a:xfrm>
            <a:off x="7823200" y="5282470"/>
            <a:ext cx="590550" cy="304271"/>
          </a:xfrm>
          <a:prstGeom prst="rect">
            <a:avLst/>
          </a:prstGeom>
        </p:spPr>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r" eaLnBrk="1" hangingPunct="1">
              <a:spcBef>
                <a:spcPct val="0"/>
              </a:spcBef>
              <a:buFontTx/>
              <a:buNone/>
            </a:pPr>
            <a:fld id="{A27864AE-20D5-4FDC-ACDD-2020C36C3EA9}" type="slidenum">
              <a:rPr lang="en-US" altLang="en-US" i="0">
                <a:solidFill>
                  <a:srgbClr val="898989"/>
                </a:solidFill>
              </a:rPr>
              <a:pPr algn="r" eaLnBrk="1" hangingPunct="1">
                <a:spcBef>
                  <a:spcPct val="0"/>
                </a:spcBef>
                <a:buFontTx/>
                <a:buNone/>
              </a:pPr>
              <a:t>‹#›</a:t>
            </a:fld>
            <a:endParaRPr lang="en-US" altLang="en-US" i="0">
              <a:solidFill>
                <a:srgbClr val="898989"/>
              </a:solidFill>
            </a:endParaRPr>
          </a:p>
        </p:txBody>
      </p:sp>
      <p:pic>
        <p:nvPicPr>
          <p:cNvPr id="18" name="Picture 20" descr="J letter.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fld id="{6CC9389B-E481-4027-AD47-E73021615729}" type="slidenum">
              <a:rPr lang="en-US" altLang="en-US"/>
              <a:pPr/>
              <a:t>‹#›</a:t>
            </a:fld>
            <a:endParaRPr lang="en-US" altLang="en-US"/>
          </a:p>
        </p:txBody>
      </p:sp>
    </p:spTree>
    <p:extLst>
      <p:ext uri="{BB962C8B-B14F-4D97-AF65-F5344CB8AC3E}">
        <p14:creationId xmlns:p14="http://schemas.microsoft.com/office/powerpoint/2010/main" val="40737274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ED16762-D85D-406C-8C86-AD61C13255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552453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756F22-0A79-4593-82E7-87C26844FA68}"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D5C550-7D5B-49F2-985E-19CCDA05C8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45625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756F22-0A79-4593-82E7-87C26844FA68}"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D5C550-7D5B-49F2-985E-19CCDA05C8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3293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756F22-0A79-4593-82E7-87C26844FA68}" type="datetimeFigureOut">
              <a:rPr lang="en-US" smtClean="0">
                <a:solidFill>
                  <a:prstClr val="black">
                    <a:tint val="75000"/>
                  </a:prstClr>
                </a:solidFill>
              </a:rPr>
              <a:pPr/>
              <a:t>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D5C550-7D5B-49F2-985E-19CCDA05C8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36976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756F22-0A79-4593-82E7-87C26844FA68}" type="datetimeFigureOut">
              <a:rPr lang="en-US" smtClean="0">
                <a:solidFill>
                  <a:prstClr val="black">
                    <a:tint val="75000"/>
                  </a:prstClr>
                </a:solidFill>
              </a:rPr>
              <a:pPr/>
              <a:t>2/11/2015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FD5C550-7D5B-49F2-985E-19CCDA05C8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910575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756F22-0A79-4593-82E7-87C26844FA68}" type="datetimeFigureOut">
              <a:rPr lang="en-US" smtClean="0">
                <a:solidFill>
                  <a:prstClr val="black">
                    <a:tint val="75000"/>
                  </a:prstClr>
                </a:solidFill>
              </a:rPr>
              <a:pPr/>
              <a:t>2/11/2015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FD5C550-7D5B-49F2-985E-19CCDA05C8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13791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756F22-0A79-4593-82E7-87C26844FA68}" type="datetimeFigureOut">
              <a:rPr lang="en-US" smtClean="0">
                <a:solidFill>
                  <a:prstClr val="black">
                    <a:tint val="75000"/>
                  </a:prstClr>
                </a:solidFill>
              </a:rPr>
              <a:pPr/>
              <a:t>2/11/2015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FD5C550-7D5B-49F2-985E-19CCDA05C8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1106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756F22-0A79-4593-82E7-87C26844FA68}" type="datetimeFigureOut">
              <a:rPr lang="en-US" smtClean="0">
                <a:solidFill>
                  <a:prstClr val="black">
                    <a:tint val="75000"/>
                  </a:prstClr>
                </a:solidFill>
              </a:rPr>
              <a:pPr/>
              <a:t>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D5C550-7D5B-49F2-985E-19CCDA05C8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83035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756F22-0A79-4593-82E7-87C26844FA68}" type="datetimeFigureOut">
              <a:rPr lang="en-US" smtClean="0">
                <a:solidFill>
                  <a:prstClr val="black">
                    <a:tint val="75000"/>
                  </a:prstClr>
                </a:solidFill>
              </a:rPr>
              <a:pPr/>
              <a:t>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D5C550-7D5B-49F2-985E-19CCDA05C8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207519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756F22-0A79-4593-82E7-87C26844FA68}"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D5C550-7D5B-49F2-985E-19CCDA05C8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894347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756F22-0A79-4593-82E7-87C26844FA68}"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D5C550-7D5B-49F2-985E-19CCDA05C8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714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3C86C7-00BD-4509-87BD-B3035472B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96611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451"/>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9451"/>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BEF4F0-1759-4B25-BED7-AA4E0B866DC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53062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18"/>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A2C27B-1B66-4450-A28E-3E28FBF8B6E9}"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F0783-9C70-4C20-9CFC-39611867D9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335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A2C27B-1B66-4450-A28E-3E28FBF8B6E9}"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F0783-9C70-4C20-9CFC-39611867D9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67280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A2C27B-1B66-4450-A28E-3E28FBF8B6E9}"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F0783-9C70-4C20-9CFC-39611867D9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32531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A2C27B-1B66-4450-A28E-3E28FBF8B6E9}" type="datetimeFigureOut">
              <a:rPr lang="en-US" smtClean="0">
                <a:solidFill>
                  <a:prstClr val="black">
                    <a:tint val="75000"/>
                  </a:prstClr>
                </a:solidFill>
              </a:rPr>
              <a:pPr/>
              <a:t>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DF0783-9C70-4C20-9CFC-39611867D9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13768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A2C27B-1B66-4450-A28E-3E28FBF8B6E9}" type="datetimeFigureOut">
              <a:rPr lang="en-US" smtClean="0">
                <a:solidFill>
                  <a:prstClr val="black">
                    <a:tint val="75000"/>
                  </a:prstClr>
                </a:solidFill>
              </a:rPr>
              <a:pPr/>
              <a:t>2/11/2015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2DF0783-9C70-4C20-9CFC-39611867D9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844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A2C27B-1B66-4450-A28E-3E28FBF8B6E9}" type="datetimeFigureOut">
              <a:rPr lang="en-US" smtClean="0">
                <a:solidFill>
                  <a:prstClr val="black">
                    <a:tint val="75000"/>
                  </a:prstClr>
                </a:solidFill>
              </a:rPr>
              <a:pPr/>
              <a:t>2/11/2015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2DF0783-9C70-4C20-9CFC-39611867D9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1025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A2C27B-1B66-4450-A28E-3E28FBF8B6E9}" type="datetimeFigureOut">
              <a:rPr lang="en-US" smtClean="0">
                <a:solidFill>
                  <a:prstClr val="black">
                    <a:tint val="75000"/>
                  </a:prstClr>
                </a:solidFill>
              </a:rPr>
              <a:pPr/>
              <a:t>2/11/2015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2DF0783-9C70-4C20-9CFC-39611867D9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1952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E8FFF34-8D27-46C5-95A4-7F1AD954407D}" type="slidenum">
              <a:rPr lang="en-US" altLang="en-US"/>
              <a:pPr/>
              <a:t>‹#›</a:t>
            </a:fld>
            <a:endParaRPr lang="en-US" altLang="en-US"/>
          </a:p>
        </p:txBody>
      </p:sp>
    </p:spTree>
    <p:extLst>
      <p:ext uri="{BB962C8B-B14F-4D97-AF65-F5344CB8AC3E}">
        <p14:creationId xmlns:p14="http://schemas.microsoft.com/office/powerpoint/2010/main" val="934093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A2C27B-1B66-4450-A28E-3E28FBF8B6E9}" type="datetimeFigureOut">
              <a:rPr lang="en-US" smtClean="0">
                <a:solidFill>
                  <a:prstClr val="black">
                    <a:tint val="75000"/>
                  </a:prstClr>
                </a:solidFill>
              </a:rPr>
              <a:pPr/>
              <a:t>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DF0783-9C70-4C20-9CFC-39611867D9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12581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A2C27B-1B66-4450-A28E-3E28FBF8B6E9}" type="datetimeFigureOut">
              <a:rPr lang="en-US" smtClean="0">
                <a:solidFill>
                  <a:prstClr val="black">
                    <a:tint val="75000"/>
                  </a:prstClr>
                </a:solidFill>
              </a:rPr>
              <a:pPr/>
              <a:t>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DF0783-9C70-4C20-9CFC-39611867D9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6458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A2C27B-1B66-4450-A28E-3E28FBF8B6E9}"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F0783-9C70-4C20-9CFC-39611867D9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60918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28"/>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28"/>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A2C27B-1B66-4450-A28E-3E28FBF8B6E9}"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F0783-9C70-4C20-9CFC-39611867D9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17488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1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8B2781-802F-4C56-9757-29A2FEB7038B}"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4687ED-0C6B-4EE3-9826-37ABC117F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9415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8B2781-802F-4C56-9757-29A2FEB7038B}"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4687ED-0C6B-4EE3-9826-37ABC117F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69636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8B2781-802F-4C56-9757-29A2FEB7038B}"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4687ED-0C6B-4EE3-9826-37ABC117F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92375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8B2781-802F-4C56-9757-29A2FEB7038B}" type="datetimeFigureOut">
              <a:rPr lang="en-US" smtClean="0">
                <a:solidFill>
                  <a:prstClr val="black">
                    <a:tint val="75000"/>
                  </a:prstClr>
                </a:solidFill>
              </a:rPr>
              <a:pPr/>
              <a:t>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4687ED-0C6B-4EE3-9826-37ABC117F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37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8B2781-802F-4C56-9757-29A2FEB7038B}" type="datetimeFigureOut">
              <a:rPr lang="en-US" smtClean="0">
                <a:solidFill>
                  <a:prstClr val="black">
                    <a:tint val="75000"/>
                  </a:prstClr>
                </a:solidFill>
              </a:rPr>
              <a:pPr/>
              <a:t>2/11/2015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4687ED-0C6B-4EE3-9826-37ABC117F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9412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8B2781-802F-4C56-9757-29A2FEB7038B}" type="datetimeFigureOut">
              <a:rPr lang="en-US" smtClean="0">
                <a:solidFill>
                  <a:prstClr val="black">
                    <a:tint val="75000"/>
                  </a:prstClr>
                </a:solidFill>
              </a:rPr>
              <a:pPr/>
              <a:t>2/11/2015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4687ED-0C6B-4EE3-9826-37ABC117F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183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4614BA5E-9447-469A-83BC-1DB32DD4834E}" type="slidenum">
              <a:rPr lang="en-US" altLang="en-US"/>
              <a:pPr/>
              <a:t>‹#›</a:t>
            </a:fld>
            <a:endParaRPr lang="en-US" altLang="en-US"/>
          </a:p>
        </p:txBody>
      </p:sp>
    </p:spTree>
    <p:extLst>
      <p:ext uri="{BB962C8B-B14F-4D97-AF65-F5344CB8AC3E}">
        <p14:creationId xmlns:p14="http://schemas.microsoft.com/office/powerpoint/2010/main" val="15595768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8B2781-802F-4C56-9757-29A2FEB7038B}" type="datetimeFigureOut">
              <a:rPr lang="en-US" smtClean="0">
                <a:solidFill>
                  <a:prstClr val="black">
                    <a:tint val="75000"/>
                  </a:prstClr>
                </a:solidFill>
              </a:rPr>
              <a:pPr/>
              <a:t>2/11/2015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4687ED-0C6B-4EE3-9826-37ABC117F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5072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8B2781-802F-4C56-9757-29A2FEB7038B}" type="datetimeFigureOut">
              <a:rPr lang="en-US" smtClean="0">
                <a:solidFill>
                  <a:prstClr val="black">
                    <a:tint val="75000"/>
                  </a:prstClr>
                </a:solidFill>
              </a:rPr>
              <a:pPr/>
              <a:t>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4687ED-0C6B-4EE3-9826-37ABC117F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2614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8B2781-802F-4C56-9757-29A2FEB7038B}" type="datetimeFigureOut">
              <a:rPr lang="en-US" smtClean="0">
                <a:solidFill>
                  <a:prstClr val="black">
                    <a:tint val="75000"/>
                  </a:prstClr>
                </a:solidFill>
              </a:rPr>
              <a:pPr/>
              <a:t>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4687ED-0C6B-4EE3-9826-37ABC117F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53691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8B2781-802F-4C56-9757-29A2FEB7038B}"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4687ED-0C6B-4EE3-9826-37ABC117F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87313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2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2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8B2781-802F-4C56-9757-29A2FEB7038B}"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4687ED-0C6B-4EE3-9826-37ABC117FD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35251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41"/>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36CE43F-61C5-4C90-9806-B16F9B0CEDE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35334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solidFill>
                <a:prstClr val="white"/>
              </a:solidFill>
            </a:endParaRPr>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5024"/>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285"/>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solidFill>
                <a:prstClr val="white"/>
              </a:solidFill>
            </a:endParaRPr>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solidFill>
                <a:prstClr val="white"/>
              </a:solidFill>
            </a:endParaRPr>
          </a:p>
        </p:txBody>
      </p:sp>
      <p:sp>
        <p:nvSpPr>
          <p:cNvPr id="17" name="Slide Number Placeholder 5"/>
          <p:cNvSpPr txBox="1">
            <a:spLocks/>
          </p:cNvSpPr>
          <p:nvPr userDrawn="1"/>
        </p:nvSpPr>
        <p:spPr>
          <a:xfrm>
            <a:off x="7823200" y="5282493"/>
            <a:ext cx="590550" cy="304271"/>
          </a:xfrm>
          <a:prstGeom prst="rect">
            <a:avLst/>
          </a:prstGeom>
        </p:spPr>
        <p:txBody>
          <a:bodyPr anchor="ctr"/>
          <a:lstStyle>
            <a:lvl1pPr>
              <a:defRPr sz="1400"/>
            </a:lvl1pPr>
          </a:lstStyle>
          <a:p>
            <a:pPr algn="r" eaLnBrk="1" fontAlgn="auto" hangingPunct="1">
              <a:spcBef>
                <a:spcPts val="0"/>
              </a:spcBef>
              <a:spcAft>
                <a:spcPts val="0"/>
              </a:spcAft>
              <a:buFontTx/>
              <a:buNone/>
              <a:defRPr/>
            </a:pPr>
            <a:fld id="{90E8ECA6-464D-4EA1-8847-B3511E2F4609}" type="slidenum">
              <a:rPr lang="en-US" i="0" smtClean="0">
                <a:solidFill>
                  <a:prstClr val="black">
                    <a:tint val="75000"/>
                  </a:prstClr>
                </a:solidFill>
                <a:latin typeface="Calibri"/>
              </a:rPr>
              <a:pPr algn="r" eaLnBrk="1" fontAlgn="auto" hangingPunct="1">
                <a:spcBef>
                  <a:spcPts val="0"/>
                </a:spcBef>
                <a:spcAft>
                  <a:spcPts val="0"/>
                </a:spcAft>
                <a:buFontTx/>
                <a:buNone/>
                <a:defRPr/>
              </a:pPr>
              <a:t>‹#›</a:t>
            </a:fld>
            <a:endParaRPr lang="en-US" i="0" dirty="0">
              <a:solidFill>
                <a:prstClr val="black">
                  <a:tint val="75000"/>
                </a:prstClr>
              </a:solidFill>
              <a:latin typeface="Calibri"/>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672D1EA5-B48A-4E9C-9F14-B0652FCCBF6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95198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F24CE57-7D7E-40FC-A1D5-1CE51E7C8E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978001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CB6A5B-85C0-4312-B1B6-CF7A7B1F2B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685899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3694549-F41B-41AD-A7B9-66B7EDEFFDA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8081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28A048E7-909C-4920-84AC-DC4B9EED7A0C}" type="slidenum">
              <a:rPr lang="en-US" altLang="en-US"/>
              <a:pPr/>
              <a:t>‹#›</a:t>
            </a:fld>
            <a:endParaRPr lang="en-US" altLang="en-US"/>
          </a:p>
        </p:txBody>
      </p:sp>
    </p:spTree>
    <p:extLst>
      <p:ext uri="{BB962C8B-B14F-4D97-AF65-F5344CB8AC3E}">
        <p14:creationId xmlns:p14="http://schemas.microsoft.com/office/powerpoint/2010/main" val="31966742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solidFill>
                <a:prstClr val="white"/>
              </a:solidFill>
            </a:endParaRPr>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solidFill>
                  <a:prstClr val="white"/>
                </a:solidFill>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solidFill>
                  <a:prstClr val="white"/>
                </a:solidFill>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solidFill>
                  <a:prstClr val="white"/>
                </a:solidFill>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solidFill>
                  <a:prstClr val="white"/>
                </a:solidFill>
              </a:endParaRPr>
            </a:p>
          </p:txBody>
        </p:sp>
      </p:grpSp>
      <p:sp>
        <p:nvSpPr>
          <p:cNvPr id="19" name="Slide Number Placeholder 5"/>
          <p:cNvSpPr txBox="1">
            <a:spLocks/>
          </p:cNvSpPr>
          <p:nvPr userDrawn="1"/>
        </p:nvSpPr>
        <p:spPr>
          <a:xfrm>
            <a:off x="6678613" y="5253389"/>
            <a:ext cx="2133600" cy="304271"/>
          </a:xfrm>
          <a:prstGeom prst="rect">
            <a:avLst/>
          </a:prstGeom>
        </p:spPr>
        <p:txBody>
          <a:bodyPr anchor="ctr"/>
          <a:lstStyle>
            <a:lvl1pPr>
              <a:defRPr/>
            </a:lvl1pPr>
          </a:lstStyle>
          <a:p>
            <a:pPr algn="r" eaLnBrk="1" fontAlgn="auto" hangingPunct="1">
              <a:spcBef>
                <a:spcPts val="0"/>
              </a:spcBef>
              <a:spcAft>
                <a:spcPts val="0"/>
              </a:spcAft>
              <a:buFontTx/>
              <a:buNone/>
              <a:defRPr/>
            </a:pPr>
            <a:fld id="{75E4DD2C-FA59-4DD9-9C58-E0C85CB60689}" type="slidenum">
              <a:rPr lang="en-US" sz="1200" i="0" smtClean="0">
                <a:solidFill>
                  <a:prstClr val="black">
                    <a:tint val="75000"/>
                  </a:prstClr>
                </a:solidFill>
                <a:latin typeface="Calibri"/>
              </a:rPr>
              <a:pPr algn="r" eaLnBrk="1" fontAlgn="auto" hangingPunct="1">
                <a:spcBef>
                  <a:spcPts val="0"/>
                </a:spcBef>
                <a:spcAft>
                  <a:spcPts val="0"/>
                </a:spcAft>
                <a:buFontTx/>
                <a:buNone/>
                <a:defRPr/>
              </a:pPr>
              <a:t>‹#›</a:t>
            </a:fld>
            <a:endParaRPr lang="en-US" sz="1200" i="0">
              <a:solidFill>
                <a:prstClr val="black">
                  <a:tint val="75000"/>
                </a:prstClr>
              </a:solidFill>
              <a:latin typeface="Calibri"/>
            </a:endParaRPr>
          </a:p>
        </p:txBody>
      </p:sp>
      <p:sp>
        <p:nvSpPr>
          <p:cNvPr id="20" name="Slide Number Placeholder 5"/>
          <p:cNvSpPr txBox="1">
            <a:spLocks/>
          </p:cNvSpPr>
          <p:nvPr userDrawn="1"/>
        </p:nvSpPr>
        <p:spPr>
          <a:xfrm>
            <a:off x="7823200" y="5262649"/>
            <a:ext cx="590550" cy="304271"/>
          </a:xfrm>
          <a:prstGeom prst="rect">
            <a:avLst/>
          </a:prstGeom>
        </p:spPr>
        <p:txBody>
          <a:bodyPr anchor="ctr"/>
          <a:lstStyle>
            <a:lvl1pPr>
              <a:defRPr sz="1400"/>
            </a:lvl1pPr>
          </a:lstStyle>
          <a:p>
            <a:pPr algn="r" eaLnBrk="1" fontAlgn="auto" hangingPunct="1">
              <a:spcBef>
                <a:spcPts val="0"/>
              </a:spcBef>
              <a:spcAft>
                <a:spcPts val="0"/>
              </a:spcAft>
              <a:buFontTx/>
              <a:buNone/>
              <a:defRPr/>
            </a:pPr>
            <a:fld id="{EA4E95CC-5ACF-4F62-B91F-01DD1AB330AE}" type="slidenum">
              <a:rPr lang="en-US" i="0" smtClean="0">
                <a:solidFill>
                  <a:prstClr val="black">
                    <a:tint val="75000"/>
                  </a:prstClr>
                </a:solidFill>
                <a:latin typeface="Calibri"/>
              </a:rPr>
              <a:pPr algn="r" eaLnBrk="1" fontAlgn="auto" hangingPunct="1">
                <a:spcBef>
                  <a:spcPts val="0"/>
                </a:spcBef>
                <a:spcAft>
                  <a:spcPts val="0"/>
                </a:spcAft>
                <a:buFontTx/>
                <a:buNone/>
                <a:defRPr/>
              </a:pPr>
              <a:t>‹#›</a:t>
            </a:fld>
            <a:endParaRPr lang="en-US" i="0" dirty="0">
              <a:solidFill>
                <a:prstClr val="black">
                  <a:tint val="75000"/>
                </a:prstClr>
              </a:solidFill>
              <a:latin typeface="Calibri"/>
            </a:endParaRPr>
          </a:p>
        </p:txBody>
      </p:sp>
      <p:sp>
        <p:nvSpPr>
          <p:cNvPr id="2" name="Title 1"/>
          <p:cNvSpPr>
            <a:spLocks noGrp="1"/>
          </p:cNvSpPr>
          <p:nvPr>
            <p:ph type="title"/>
          </p:nvPr>
        </p:nvSpPr>
        <p:spPr>
          <a:xfrm>
            <a:off x="1010114" y="228865"/>
            <a:ext cx="7676707" cy="952500"/>
          </a:xfrm>
        </p:spPr>
        <p:txBody>
          <a:bodyPr/>
          <a:lstStyle/>
          <a:p>
            <a:r>
              <a:rPr lang="en-US" smtClean="0"/>
              <a:t>Click to edit Master title style</a:t>
            </a:r>
            <a:endParaRPr lang="en-US"/>
          </a:p>
        </p:txBody>
      </p:sp>
      <p:sp>
        <p:nvSpPr>
          <p:cNvPr id="21" name="Slide Number Placeholder 5"/>
          <p:cNvSpPr>
            <a:spLocks noGrp="1"/>
          </p:cNvSpPr>
          <p:nvPr>
            <p:ph type="sldNum" sz="quarter" idx="10"/>
          </p:nvPr>
        </p:nvSpPr>
        <p:spPr/>
        <p:txBody>
          <a:bodyPr/>
          <a:lstStyle>
            <a:lvl1pPr>
              <a:defRPr/>
            </a:lvl1pPr>
          </a:lstStyle>
          <a:p>
            <a:pPr>
              <a:defRPr/>
            </a:pPr>
            <a:fld id="{30319E44-9CE3-4D59-9FB0-1DEA8474B88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497621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solidFill>
                  <a:prstClr val="white"/>
                </a:solidFill>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649"/>
            <a:ext cx="590550" cy="304271"/>
          </a:xfrm>
        </p:spPr>
        <p:txBody>
          <a:bodyPr/>
          <a:lstStyle>
            <a:lvl1pPr>
              <a:defRPr sz="1400"/>
            </a:lvl1pPr>
          </a:lstStyle>
          <a:p>
            <a:pPr>
              <a:defRPr/>
            </a:pPr>
            <a:fld id="{3788D5F2-DCA6-4033-8632-A9E84E49740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648226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0AFD62F-1FE2-485C-B03E-BB092FC870C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661747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ACCABAB-6E3C-4446-A880-24506A33511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200529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2B24A3-7243-454A-8776-39E3A989B00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928728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51"/>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51"/>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1E31561-4393-4DC9-A989-79B49CF281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414518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1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0D12FE-AAC4-4BD2-BC33-25CC74B3B4D9}"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2319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0D12FE-AAC4-4BD2-BC33-25CC74B3B4D9}"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3823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0D12FE-AAC4-4BD2-BC33-25CC74B3B4D9}"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89096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0D12FE-AAC4-4BD2-BC33-25CC74B3B4D9}" type="datetimeFigureOut">
              <a:rPr lang="en-US" smtClean="0">
                <a:solidFill>
                  <a:prstClr val="black">
                    <a:tint val="75000"/>
                  </a:prstClr>
                </a:solidFill>
              </a:rPr>
              <a:pPr/>
              <a:t>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304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grpSp>
      <p:pic>
        <p:nvPicPr>
          <p:cNvPr id="16" name="Picture 20" descr="J letter.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626"/>
            <a:ext cx="590550" cy="304271"/>
          </a:xfrm>
        </p:spPr>
        <p:txBody>
          <a:bodyPr/>
          <a:lstStyle>
            <a:lvl1pPr>
              <a:defRPr sz="1400"/>
            </a:lvl1pPr>
          </a:lstStyle>
          <a:p>
            <a:fld id="{C89CB6B6-7B0A-4336-AC7B-C25AA4A0951C}" type="slidenum">
              <a:rPr lang="en-US" altLang="en-US"/>
              <a:pPr/>
              <a:t>‹#›</a:t>
            </a:fld>
            <a:endParaRPr lang="en-US" altLang="en-US"/>
          </a:p>
        </p:txBody>
      </p:sp>
    </p:spTree>
    <p:extLst>
      <p:ext uri="{BB962C8B-B14F-4D97-AF65-F5344CB8AC3E}">
        <p14:creationId xmlns:p14="http://schemas.microsoft.com/office/powerpoint/2010/main" val="28396463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0D12FE-AAC4-4BD2-BC33-25CC74B3B4D9}" type="datetimeFigureOut">
              <a:rPr lang="en-US" smtClean="0">
                <a:solidFill>
                  <a:prstClr val="black">
                    <a:tint val="75000"/>
                  </a:prstClr>
                </a:solidFill>
              </a:rPr>
              <a:pPr/>
              <a:t>2/11/2015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6353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0D12FE-AAC4-4BD2-BC33-25CC74B3B4D9}" type="datetimeFigureOut">
              <a:rPr lang="en-US" smtClean="0">
                <a:solidFill>
                  <a:prstClr val="black">
                    <a:tint val="75000"/>
                  </a:prstClr>
                </a:solidFill>
              </a:rPr>
              <a:pPr/>
              <a:t>2/11/2015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17079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0D12FE-AAC4-4BD2-BC33-25CC74B3B4D9}" type="datetimeFigureOut">
              <a:rPr lang="en-US" smtClean="0">
                <a:solidFill>
                  <a:prstClr val="black">
                    <a:tint val="75000"/>
                  </a:prstClr>
                </a:solidFill>
              </a:rPr>
              <a:pPr/>
              <a:t>2/11/2015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46411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0D12FE-AAC4-4BD2-BC33-25CC74B3B4D9}" type="datetimeFigureOut">
              <a:rPr lang="en-US" smtClean="0">
                <a:solidFill>
                  <a:prstClr val="black">
                    <a:tint val="75000"/>
                  </a:prstClr>
                </a:solidFill>
              </a:rPr>
              <a:pPr/>
              <a:t>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76592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0D12FE-AAC4-4BD2-BC33-25CC74B3B4D9}" type="datetimeFigureOut">
              <a:rPr lang="en-US" smtClean="0">
                <a:solidFill>
                  <a:prstClr val="black">
                    <a:tint val="75000"/>
                  </a:prstClr>
                </a:solidFill>
              </a:rPr>
              <a:pPr/>
              <a:t>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79013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0D12FE-AAC4-4BD2-BC33-25CC74B3B4D9}"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87955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2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2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0D12FE-AAC4-4BD2-BC33-25CC74B3B4D9}"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4180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1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0D12FE-AAC4-4BD2-BC33-25CC74B3B4D9}"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4501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0D12FE-AAC4-4BD2-BC33-25CC74B3B4D9}"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18906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0D12FE-AAC4-4BD2-BC33-25CC74B3B4D9}"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174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83B81794-0D33-4BC1-944C-D8902472032F}" type="slidenum">
              <a:rPr lang="en-US" altLang="en-US"/>
              <a:pPr/>
              <a:t>‹#›</a:t>
            </a:fld>
            <a:endParaRPr lang="en-US" altLang="en-US"/>
          </a:p>
        </p:txBody>
      </p:sp>
    </p:spTree>
    <p:extLst>
      <p:ext uri="{BB962C8B-B14F-4D97-AF65-F5344CB8AC3E}">
        <p14:creationId xmlns:p14="http://schemas.microsoft.com/office/powerpoint/2010/main" val="4554002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0D12FE-AAC4-4BD2-BC33-25CC74B3B4D9}" type="datetimeFigureOut">
              <a:rPr lang="en-US" smtClean="0">
                <a:solidFill>
                  <a:prstClr val="black">
                    <a:tint val="75000"/>
                  </a:prstClr>
                </a:solidFill>
              </a:rPr>
              <a:pPr/>
              <a:t>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4522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0D12FE-AAC4-4BD2-BC33-25CC74B3B4D9}" type="datetimeFigureOut">
              <a:rPr lang="en-US" smtClean="0">
                <a:solidFill>
                  <a:prstClr val="black">
                    <a:tint val="75000"/>
                  </a:prstClr>
                </a:solidFill>
              </a:rPr>
              <a:pPr/>
              <a:t>2/11/2015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26334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0D12FE-AAC4-4BD2-BC33-25CC74B3B4D9}" type="datetimeFigureOut">
              <a:rPr lang="en-US" smtClean="0">
                <a:solidFill>
                  <a:prstClr val="black">
                    <a:tint val="75000"/>
                  </a:prstClr>
                </a:solidFill>
              </a:rPr>
              <a:pPr/>
              <a:t>2/11/2015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91324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0D12FE-AAC4-4BD2-BC33-25CC74B3B4D9}" type="datetimeFigureOut">
              <a:rPr lang="en-US" smtClean="0">
                <a:solidFill>
                  <a:prstClr val="black">
                    <a:tint val="75000"/>
                  </a:prstClr>
                </a:solidFill>
              </a:rPr>
              <a:pPr/>
              <a:t>2/11/2015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99026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0D12FE-AAC4-4BD2-BC33-25CC74B3B4D9}" type="datetimeFigureOut">
              <a:rPr lang="en-US" smtClean="0">
                <a:solidFill>
                  <a:prstClr val="black">
                    <a:tint val="75000"/>
                  </a:prstClr>
                </a:solidFill>
              </a:rPr>
              <a:pPr/>
              <a:t>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3502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0D12FE-AAC4-4BD2-BC33-25CC74B3B4D9}" type="datetimeFigureOut">
              <a:rPr lang="en-US" smtClean="0">
                <a:solidFill>
                  <a:prstClr val="black">
                    <a:tint val="75000"/>
                  </a:prstClr>
                </a:solidFill>
              </a:rPr>
              <a:pPr/>
              <a:t>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66448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0D12FE-AAC4-4BD2-BC33-25CC74B3B4D9}"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79690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2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2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0D12FE-AAC4-4BD2-BC33-25CC74B3B4D9}"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53029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1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0D12FE-AAC4-4BD2-BC33-25CC74B3B4D9}"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2323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0D12FE-AAC4-4BD2-BC33-25CC74B3B4D9}"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63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AF2C6A3B-5D0C-466A-A17B-39226DFDD611}" type="slidenum">
              <a:rPr lang="en-US" altLang="en-US"/>
              <a:pPr/>
              <a:t>‹#›</a:t>
            </a:fld>
            <a:endParaRPr lang="en-US" altLang="en-US"/>
          </a:p>
        </p:txBody>
      </p:sp>
    </p:spTree>
    <p:extLst>
      <p:ext uri="{BB962C8B-B14F-4D97-AF65-F5344CB8AC3E}">
        <p14:creationId xmlns:p14="http://schemas.microsoft.com/office/powerpoint/2010/main" val="3174817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0D12FE-AAC4-4BD2-BC33-25CC74B3B4D9}"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54549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0D12FE-AAC4-4BD2-BC33-25CC74B3B4D9}" type="datetimeFigureOut">
              <a:rPr lang="en-US" smtClean="0">
                <a:solidFill>
                  <a:prstClr val="black">
                    <a:tint val="75000"/>
                  </a:prstClr>
                </a:solidFill>
              </a:rPr>
              <a:pPr/>
              <a:t>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58532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0D12FE-AAC4-4BD2-BC33-25CC74B3B4D9}" type="datetimeFigureOut">
              <a:rPr lang="en-US" smtClean="0">
                <a:solidFill>
                  <a:prstClr val="black">
                    <a:tint val="75000"/>
                  </a:prstClr>
                </a:solidFill>
              </a:rPr>
              <a:pPr/>
              <a:t>2/11/2015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7230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0D12FE-AAC4-4BD2-BC33-25CC74B3B4D9}" type="datetimeFigureOut">
              <a:rPr lang="en-US" smtClean="0">
                <a:solidFill>
                  <a:prstClr val="black">
                    <a:tint val="75000"/>
                  </a:prstClr>
                </a:solidFill>
              </a:rPr>
              <a:pPr/>
              <a:t>2/11/2015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00794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0D12FE-AAC4-4BD2-BC33-25CC74B3B4D9}" type="datetimeFigureOut">
              <a:rPr lang="en-US" smtClean="0">
                <a:solidFill>
                  <a:prstClr val="black">
                    <a:tint val="75000"/>
                  </a:prstClr>
                </a:solidFill>
              </a:rPr>
              <a:pPr/>
              <a:t>2/11/2015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37447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0D12FE-AAC4-4BD2-BC33-25CC74B3B4D9}" type="datetimeFigureOut">
              <a:rPr lang="en-US" smtClean="0">
                <a:solidFill>
                  <a:prstClr val="black">
                    <a:tint val="75000"/>
                  </a:prstClr>
                </a:solidFill>
              </a:rPr>
              <a:pPr/>
              <a:t>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4183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0D12FE-AAC4-4BD2-BC33-25CC74B3B4D9}" type="datetimeFigureOut">
              <a:rPr lang="en-US" smtClean="0">
                <a:solidFill>
                  <a:prstClr val="black">
                    <a:tint val="75000"/>
                  </a:prstClr>
                </a:solidFill>
              </a:rPr>
              <a:pPr/>
              <a:t>2/11/2015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51955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0D12FE-AAC4-4BD2-BC33-25CC74B3B4D9}"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48762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2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2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0D12FE-AAC4-4BD2-BC33-25CC74B3B4D9}" type="datetimeFigureOut">
              <a:rPr lang="en-US" smtClean="0">
                <a:solidFill>
                  <a:prstClr val="black">
                    <a:tint val="75000"/>
                  </a:prstClr>
                </a:solidFill>
              </a:rPr>
              <a:pPr/>
              <a:t>2/11/2015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CD71F5-D99F-41C1-9166-2801C8099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13298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eaLnBrk="1" hangingPunct="1">
              <a:spcBef>
                <a:spcPct val="0"/>
              </a:spcBef>
              <a:buFontTx/>
              <a:buNone/>
              <a:defRPr/>
            </a:pPr>
            <a:endParaRPr lang="en-US" sz="2400" i="0" dirty="0">
              <a:solidFill>
                <a:srgbClr val="000000"/>
              </a:solidFill>
            </a:endParaRPr>
          </a:p>
        </p:txBody>
      </p:sp>
      <p:sp>
        <p:nvSpPr>
          <p:cNvPr id="5" name="Rectangle 4"/>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eaLnBrk="1" hangingPunct="1">
              <a:spcBef>
                <a:spcPct val="0"/>
              </a:spcBef>
              <a:buFontTx/>
              <a:buNone/>
              <a:defRPr/>
            </a:pPr>
            <a:endParaRPr lang="en-US" sz="2400" i="0" dirty="0">
              <a:solidFill>
                <a:srgbClr val="000000"/>
              </a:solidFill>
            </a:endParaRPr>
          </a:p>
        </p:txBody>
      </p:sp>
      <p:sp>
        <p:nvSpPr>
          <p:cNvPr id="6" name="Freeform 5"/>
          <p:cNvSpPr>
            <a:spLocks/>
          </p:cNvSpPr>
          <p:nvPr/>
        </p:nvSpPr>
        <p:spPr bwMode="auto">
          <a:xfrm rot="5400000">
            <a:off x="1321594" y="956000"/>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7" name="Freeform 6"/>
          <p:cNvSpPr>
            <a:spLocks/>
          </p:cNvSpPr>
          <p:nvPr/>
        </p:nvSpPr>
        <p:spPr bwMode="auto">
          <a:xfrm rot="5400000">
            <a:off x="1479717"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eaLnBrk="1" hangingPunct="1">
              <a:spcBef>
                <a:spcPct val="0"/>
              </a:spcBef>
              <a:buFontTx/>
              <a:buNone/>
              <a:defRPr/>
            </a:pPr>
            <a:endParaRPr lang="en-US" sz="2400" i="0" dirty="0">
              <a:solidFill>
                <a:srgbClr val="000000"/>
              </a:solidFill>
            </a:endParaRPr>
          </a:p>
        </p:txBody>
      </p:sp>
      <p:sp>
        <p:nvSpPr>
          <p:cNvPr id="8" name="Line 11"/>
          <p:cNvSpPr>
            <a:spLocks noChangeShapeType="1"/>
          </p:cNvSpPr>
          <p:nvPr/>
        </p:nvSpPr>
        <p:spPr bwMode="auto">
          <a:xfrm rot="5400000" flipH="1">
            <a:off x="1193041" y="1169459"/>
            <a:ext cx="277813" cy="0"/>
          </a:xfrm>
          <a:prstGeom prst="line">
            <a:avLst/>
          </a:prstGeom>
          <a:noFill/>
          <a:ln w="38100">
            <a:solidFill>
              <a:schemeClr val="accent2"/>
            </a:solid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9" name="Freeform 8"/>
          <p:cNvSpPr>
            <a:spLocks/>
          </p:cNvSpPr>
          <p:nvPr/>
        </p:nvSpPr>
        <p:spPr bwMode="auto">
          <a:xfrm rot="16200000" flipH="1">
            <a:off x="7452519" y="956000"/>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10" name="Freeform 9"/>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eaLnBrk="1" hangingPunct="1">
              <a:spcBef>
                <a:spcPct val="0"/>
              </a:spcBef>
              <a:buFontTx/>
              <a:buNone/>
              <a:defRPr/>
            </a:pPr>
            <a:endParaRPr lang="en-US" sz="2400" i="0" dirty="0">
              <a:solidFill>
                <a:srgbClr val="000000"/>
              </a:solidFill>
            </a:endParaRPr>
          </a:p>
        </p:txBody>
      </p:sp>
      <p:sp>
        <p:nvSpPr>
          <p:cNvPr id="11" name="Line 14"/>
          <p:cNvSpPr>
            <a:spLocks noChangeShapeType="1"/>
          </p:cNvSpPr>
          <p:nvPr/>
        </p:nvSpPr>
        <p:spPr bwMode="auto">
          <a:xfrm rot="10800000" flipH="1">
            <a:off x="7507315" y="1035844"/>
            <a:ext cx="333375" cy="0"/>
          </a:xfrm>
          <a:prstGeom prst="line">
            <a:avLst/>
          </a:prstGeom>
          <a:noFill/>
          <a:ln w="38100">
            <a:solidFill>
              <a:schemeClr val="accent2"/>
            </a:solid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12" name="Freeform 11"/>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13" name="Freeform 12"/>
          <p:cNvSpPr>
            <a:spLocks/>
          </p:cNvSpPr>
          <p:nvPr/>
        </p:nvSpPr>
        <p:spPr bwMode="auto">
          <a:xfrm rot="16200000">
            <a:off x="770587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eaLnBrk="1" hangingPunct="1">
              <a:spcBef>
                <a:spcPct val="0"/>
              </a:spcBef>
              <a:buFontTx/>
              <a:buNone/>
              <a:defRPr/>
            </a:pPr>
            <a:endParaRPr lang="en-US" sz="2400" i="0" dirty="0">
              <a:solidFill>
                <a:srgbClr val="000000"/>
              </a:solidFill>
            </a:endParaRPr>
          </a:p>
        </p:txBody>
      </p:sp>
      <p:sp>
        <p:nvSpPr>
          <p:cNvPr id="14" name="Line 17"/>
          <p:cNvSpPr>
            <a:spLocks noChangeShapeType="1"/>
          </p:cNvSpPr>
          <p:nvPr/>
        </p:nvSpPr>
        <p:spPr bwMode="auto">
          <a:xfrm rot="16200000" flipH="1">
            <a:off x="7717650" y="4175126"/>
            <a:ext cx="277813" cy="0"/>
          </a:xfrm>
          <a:prstGeom prst="line">
            <a:avLst/>
          </a:prstGeom>
          <a:noFill/>
          <a:ln w="38100">
            <a:solidFill>
              <a:schemeClr val="accent2"/>
            </a:solid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15" name="Freeform 14"/>
          <p:cNvSpPr>
            <a:spLocks/>
          </p:cNvSpPr>
          <p:nvPr/>
        </p:nvSpPr>
        <p:spPr bwMode="auto">
          <a:xfrm>
            <a:off x="1282720"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16" name="Freeform 15"/>
          <p:cNvSpPr>
            <a:spLocks/>
          </p:cNvSpPr>
          <p:nvPr/>
        </p:nvSpPr>
        <p:spPr bwMode="auto">
          <a:xfrm>
            <a:off x="1346200" y="4038925"/>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eaLnBrk="1" hangingPunct="1">
              <a:spcBef>
                <a:spcPct val="0"/>
              </a:spcBef>
              <a:buFontTx/>
              <a:buNone/>
              <a:defRPr/>
            </a:pPr>
            <a:endParaRPr lang="en-US" sz="2400" i="0" dirty="0">
              <a:solidFill>
                <a:srgbClr val="000000"/>
              </a:solidFill>
            </a:endParaRPr>
          </a:p>
        </p:txBody>
      </p:sp>
      <p:sp>
        <p:nvSpPr>
          <p:cNvPr id="17" name="Line 20"/>
          <p:cNvSpPr>
            <a:spLocks noChangeShapeType="1"/>
          </p:cNvSpPr>
          <p:nvPr/>
        </p:nvSpPr>
        <p:spPr bwMode="auto">
          <a:xfrm flipH="1">
            <a:off x="1327171" y="4302125"/>
            <a:ext cx="333375" cy="0"/>
          </a:xfrm>
          <a:prstGeom prst="line">
            <a:avLst/>
          </a:prstGeom>
          <a:noFill/>
          <a:ln w="38100">
            <a:solidFill>
              <a:schemeClr val="accent2"/>
            </a:solidFill>
            <a:round/>
            <a:headEnd/>
            <a:tailEnd/>
          </a:ln>
          <a:effectLst/>
        </p:spPr>
        <p:txBody>
          <a:bodyPr/>
          <a:lstStyle/>
          <a:p>
            <a:pPr eaLnBrk="1" hangingPunct="1">
              <a:spcBef>
                <a:spcPct val="0"/>
              </a:spcBef>
              <a:buFontTx/>
              <a:buNone/>
              <a:defRPr/>
            </a:pPr>
            <a:endParaRPr lang="en-US" sz="2400" i="0" dirty="0">
              <a:solidFill>
                <a:srgbClr val="000000"/>
              </a:solidFill>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54190D34-00C7-4F6E-8B2F-39C3ADE16A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373910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1E66361-FDF4-4C56-8EA5-51F784256000}" type="slidenum">
              <a:rPr lang="en-US" altLang="en-US"/>
              <a:pPr/>
              <a:t>‹#›</a:t>
            </a:fld>
            <a:endParaRPr lang="en-US" altLang="en-US"/>
          </a:p>
        </p:txBody>
      </p:sp>
    </p:spTree>
    <p:extLst>
      <p:ext uri="{BB962C8B-B14F-4D97-AF65-F5344CB8AC3E}">
        <p14:creationId xmlns:p14="http://schemas.microsoft.com/office/powerpoint/2010/main" val="10486069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C4107B-9790-416D-A81E-8392D0F99BA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7526628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2D17F0-8461-450D-99BA-A5AB60E855F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42896575"/>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38111F-822D-405E-812D-7A3F34A3C51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8659273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9335E5-0436-47C3-82CB-C9BDEEA0A16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14694737"/>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8CCA6C0-D841-42E3-924D-1A2DA82FB04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27098930"/>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7453433-8CBC-4D36-90BB-2C1AED3D316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72448839"/>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6AE85-DEA3-4485-8A93-5F4F65C2469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4978660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7BB7D4-CB9D-4093-9706-5A035722F82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095135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2E9A59-A526-4AA5-AA2E-6ED46F23D65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8370552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D378B9-C976-48F1-BAEB-1143A9DB478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925900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022"/>
            <a:ext cx="2133600" cy="304271"/>
          </a:xfrm>
          <a:prstGeom prst="rect">
            <a:avLst/>
          </a:prstGeom>
        </p:spPr>
        <p:txBody>
          <a:bodyPr vert="horz" wrap="square" lIns="91440" tIns="45720" rIns="91440" bIns="45720" numCol="1" anchor="ctr" anchorCtr="0" compatLnSpc="1">
            <a:prstTxWarp prst="textNoShape">
              <a:avLst/>
            </a:prstTxWarp>
          </a:bodyPr>
          <a:lstStyle>
            <a:lvl1pPr eaLnBrk="1" hangingPunct="1">
              <a:spcBef>
                <a:spcPct val="0"/>
              </a:spcBef>
              <a:buFontTx/>
              <a:buNone/>
              <a:defRPr sz="1200" i="0">
                <a:solidFill>
                  <a:srgbClr val="898989"/>
                </a:solidFill>
              </a:defRPr>
            </a:lvl1pPr>
          </a:lstStyle>
          <a:p>
            <a:endParaRPr lang="en-US" altLang="en-US"/>
          </a:p>
        </p:txBody>
      </p:sp>
      <p:sp>
        <p:nvSpPr>
          <p:cNvPr id="5" name="Footer Placeholder 4"/>
          <p:cNvSpPr>
            <a:spLocks noGrp="1"/>
          </p:cNvSpPr>
          <p:nvPr>
            <p:ph type="ftr" sz="quarter" idx="3"/>
          </p:nvPr>
        </p:nvSpPr>
        <p:spPr>
          <a:xfrm>
            <a:off x="3124200" y="5297022"/>
            <a:ext cx="2895600" cy="304271"/>
          </a:xfrm>
          <a:prstGeom prst="rect">
            <a:avLst/>
          </a:prstGeom>
        </p:spPr>
        <p:txBody>
          <a:bodyPr vert="horz" wrap="square" lIns="91440" tIns="45720" rIns="91440" bIns="45720" numCol="1" anchor="ctr" anchorCtr="0" compatLnSpc="1">
            <a:prstTxWarp prst="textNoShape">
              <a:avLst/>
            </a:prstTxWarp>
          </a:bodyPr>
          <a:lstStyle>
            <a:lvl1pPr algn="ctr" eaLnBrk="1" hangingPunct="1">
              <a:spcBef>
                <a:spcPct val="0"/>
              </a:spcBef>
              <a:buFontTx/>
              <a:buNone/>
              <a:defRPr sz="1200" i="0">
                <a:solidFill>
                  <a:srgbClr val="898989"/>
                </a:solidFill>
              </a:defRPr>
            </a:lvl1pPr>
          </a:lstStyle>
          <a:p>
            <a:endParaRPr lang="en-US" altLang="en-US"/>
          </a:p>
        </p:txBody>
      </p:sp>
      <p:sp>
        <p:nvSpPr>
          <p:cNvPr id="6" name="Slide Number Placeholder 5"/>
          <p:cNvSpPr>
            <a:spLocks noGrp="1"/>
          </p:cNvSpPr>
          <p:nvPr>
            <p:ph type="sldNum" sz="quarter" idx="4"/>
          </p:nvPr>
        </p:nvSpPr>
        <p:spPr>
          <a:xfrm>
            <a:off x="6553200" y="5297022"/>
            <a:ext cx="2133600" cy="304271"/>
          </a:xfrm>
          <a:prstGeom prst="rect">
            <a:avLst/>
          </a:prstGeom>
        </p:spPr>
        <p:txBody>
          <a:bodyPr vert="horz" wrap="square" lIns="91440" tIns="45720" rIns="91440" bIns="45720" numCol="1" anchor="ctr" anchorCtr="0" compatLnSpc="1">
            <a:prstTxWarp prst="textNoShape">
              <a:avLst/>
            </a:prstTxWarp>
          </a:bodyPr>
          <a:lstStyle>
            <a:lvl1pPr algn="r" eaLnBrk="1" hangingPunct="1">
              <a:spcBef>
                <a:spcPct val="0"/>
              </a:spcBef>
              <a:buFontTx/>
              <a:buNone/>
              <a:defRPr sz="1200" i="0">
                <a:solidFill>
                  <a:srgbClr val="898989"/>
                </a:solidFill>
              </a:defRPr>
            </a:lvl1pPr>
          </a:lstStyle>
          <a:p>
            <a:fld id="{E7916D72-4614-4DB6-B9BE-CAAA5A08A18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27" r:id="rId1"/>
    <p:sldLayoutId id="2147483936" r:id="rId2"/>
    <p:sldLayoutId id="2147483928" r:id="rId3"/>
    <p:sldLayoutId id="2147483929" r:id="rId4"/>
    <p:sldLayoutId id="2147483930" r:id="rId5"/>
    <p:sldLayoutId id="2147483937" r:id="rId6"/>
    <p:sldLayoutId id="2147483931" r:id="rId7"/>
    <p:sldLayoutId id="2147483932" r:id="rId8"/>
    <p:sldLayoutId id="2147483933" r:id="rId9"/>
    <p:sldLayoutId id="2147483934" r:id="rId10"/>
    <p:sldLayoutId id="214748393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7011"/>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buFontTx/>
              <a:buNone/>
            </a:pPr>
            <a:fld id="{CDAB0BEA-F410-469C-AE2A-DF72574A1680}" type="datetimeFigureOut">
              <a:rPr lang="en-US" i="0" smtClean="0">
                <a:solidFill>
                  <a:prstClr val="black">
                    <a:tint val="75000"/>
                  </a:prstClr>
                </a:solidFill>
                <a:latin typeface="Calibri"/>
              </a:rPr>
              <a:pPr eaLnBrk="1" fontAlgn="auto" hangingPunct="1">
                <a:spcBef>
                  <a:spcPts val="0"/>
                </a:spcBef>
                <a:spcAft>
                  <a:spcPts val="0"/>
                </a:spcAft>
                <a:buFontTx/>
                <a:buNone/>
              </a:pPr>
              <a:t>2/11/2015</a:t>
            </a:fld>
            <a:endParaRPr lang="en-US" i="0" smtClean="0">
              <a:solidFill>
                <a:prstClr val="black">
                  <a:tint val="75000"/>
                </a:prstClr>
              </a:solidFill>
              <a:latin typeface="Calibri"/>
            </a:endParaRPr>
          </a:p>
        </p:txBody>
      </p:sp>
      <p:sp>
        <p:nvSpPr>
          <p:cNvPr id="5" name="Footer Placeholder 4"/>
          <p:cNvSpPr>
            <a:spLocks noGrp="1"/>
          </p:cNvSpPr>
          <p:nvPr>
            <p:ph type="ftr" sz="quarter" idx="3"/>
          </p:nvPr>
        </p:nvSpPr>
        <p:spPr>
          <a:xfrm>
            <a:off x="3124200" y="5297011"/>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buFontTx/>
              <a:buNone/>
            </a:pPr>
            <a:endParaRPr lang="en-US" i="0" smtClean="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5297011"/>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buFontTx/>
              <a:buNone/>
            </a:pPr>
            <a:fld id="{33F5C80C-4638-4018-9A3C-73529AACC524}" type="slidenum">
              <a:rPr lang="en-US" i="0" smtClean="0">
                <a:solidFill>
                  <a:prstClr val="black">
                    <a:tint val="75000"/>
                  </a:prstClr>
                </a:solidFill>
                <a:latin typeface="Calibri"/>
              </a:rPr>
              <a:pPr eaLnBrk="1" fontAlgn="auto" hangingPunct="1">
                <a:spcBef>
                  <a:spcPts val="0"/>
                </a:spcBef>
                <a:spcAft>
                  <a:spcPts val="0"/>
                </a:spcAft>
                <a:buFontTx/>
                <a:buNone/>
              </a:pPr>
              <a:t>‹#›</a:t>
            </a:fld>
            <a:endParaRPr lang="en-US" i="0" smtClean="0">
              <a:solidFill>
                <a:prstClr val="black">
                  <a:tint val="75000"/>
                </a:prstClr>
              </a:solidFill>
              <a:latin typeface="Calibri"/>
            </a:endParaRPr>
          </a:p>
        </p:txBody>
      </p:sp>
    </p:spTree>
    <p:extLst>
      <p:ext uri="{BB962C8B-B14F-4D97-AF65-F5344CB8AC3E}">
        <p14:creationId xmlns:p14="http://schemas.microsoft.com/office/powerpoint/2010/main" val="1365637544"/>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eaLnBrk="1" hangingPunct="1">
              <a:spcBef>
                <a:spcPct val="0"/>
              </a:spcBef>
              <a:buFontTx/>
              <a:buNone/>
              <a:defRPr/>
            </a:pPr>
            <a:endParaRPr lang="en-US" i="0">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eaLnBrk="1" hangingPunct="1">
              <a:spcBef>
                <a:spcPct val="0"/>
              </a:spcBef>
              <a:buFontTx/>
              <a:buNone/>
              <a:defRPr/>
            </a:pPr>
            <a:endParaRPr lang="en-US" i="0">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eaLnBrk="1" hangingPunct="1">
              <a:spcBef>
                <a:spcPct val="0"/>
              </a:spcBef>
              <a:buFontTx/>
              <a:buNone/>
              <a:defRPr/>
            </a:pPr>
            <a:fld id="{F799C942-703A-4627-97D5-F4689D77FD52}" type="slidenum">
              <a:rPr lang="en-US" i="0">
                <a:solidFill>
                  <a:srgbClr val="000000"/>
                </a:solidFill>
              </a:rPr>
              <a:pPr eaLnBrk="1" hangingPunct="1">
                <a:spcBef>
                  <a:spcPct val="0"/>
                </a:spcBef>
                <a:buFontTx/>
                <a:buNone/>
                <a:defRPr/>
              </a:pPr>
              <a:t>‹#›</a:t>
            </a:fld>
            <a:endParaRPr lang="en-US" i="0"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eaLnBrk="1" hangingPunct="1">
              <a:spcBef>
                <a:spcPct val="0"/>
              </a:spcBef>
              <a:buFontTx/>
              <a:buNone/>
              <a:defRPr/>
            </a:pPr>
            <a:endParaRPr lang="en-US" sz="2400" i="0" dirty="0">
              <a:solidFill>
                <a:srgbClr val="000000"/>
              </a:solidFill>
            </a:endParaRPr>
          </a:p>
        </p:txBody>
      </p:sp>
    </p:spTree>
    <p:extLst>
      <p:ext uri="{BB962C8B-B14F-4D97-AF65-F5344CB8AC3E}">
        <p14:creationId xmlns:p14="http://schemas.microsoft.com/office/powerpoint/2010/main" val="183038205"/>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7001"/>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buFontTx/>
              <a:buNone/>
            </a:pPr>
            <a:fld id="{6B24B996-ACD8-45A3-8193-5AD3EE1E2C72}" type="datetimeFigureOut">
              <a:rPr lang="en-US" i="0" smtClean="0">
                <a:solidFill>
                  <a:prstClr val="black">
                    <a:tint val="75000"/>
                  </a:prstClr>
                </a:solidFill>
                <a:latin typeface="Calibri"/>
              </a:rPr>
              <a:pPr eaLnBrk="1" fontAlgn="auto" hangingPunct="1">
                <a:spcBef>
                  <a:spcPts val="0"/>
                </a:spcBef>
                <a:spcAft>
                  <a:spcPts val="0"/>
                </a:spcAft>
                <a:buFontTx/>
                <a:buNone/>
              </a:pPr>
              <a:t>2/11/2015</a:t>
            </a:fld>
            <a:endParaRPr lang="en-US" i="0">
              <a:solidFill>
                <a:prstClr val="black">
                  <a:tint val="75000"/>
                </a:prstClr>
              </a:solidFill>
              <a:latin typeface="Calibri"/>
            </a:endParaRPr>
          </a:p>
        </p:txBody>
      </p:sp>
      <p:sp>
        <p:nvSpPr>
          <p:cNvPr id="5" name="Footer Placeholder 4"/>
          <p:cNvSpPr>
            <a:spLocks noGrp="1"/>
          </p:cNvSpPr>
          <p:nvPr>
            <p:ph type="ftr" sz="quarter" idx="3"/>
          </p:nvPr>
        </p:nvSpPr>
        <p:spPr>
          <a:xfrm>
            <a:off x="3124200" y="5297001"/>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buFontTx/>
              <a:buNone/>
            </a:pPr>
            <a:endParaRPr lang="en-US" i="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5297001"/>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buFontTx/>
              <a:buNone/>
            </a:pPr>
            <a:fld id="{84888479-5675-44CB-91B0-41C61EE9AFC4}" type="slidenum">
              <a:rPr lang="en-US" i="0" smtClean="0">
                <a:solidFill>
                  <a:prstClr val="black">
                    <a:tint val="75000"/>
                  </a:prstClr>
                </a:solidFill>
                <a:latin typeface="Calibri"/>
              </a:rPr>
              <a:pPr eaLnBrk="1" fontAlgn="auto" hangingPunct="1">
                <a:spcBef>
                  <a:spcPts val="0"/>
                </a:spcBef>
                <a:spcAft>
                  <a:spcPts val="0"/>
                </a:spcAft>
                <a:buFontTx/>
                <a:buNone/>
              </a:pPr>
              <a:t>‹#›</a:t>
            </a:fld>
            <a:endParaRPr lang="en-US" i="0">
              <a:solidFill>
                <a:prstClr val="black">
                  <a:tint val="75000"/>
                </a:prstClr>
              </a:solidFill>
              <a:latin typeface="Calibri"/>
            </a:endParaRPr>
          </a:p>
        </p:txBody>
      </p:sp>
    </p:spTree>
    <p:extLst>
      <p:ext uri="{BB962C8B-B14F-4D97-AF65-F5344CB8AC3E}">
        <p14:creationId xmlns:p14="http://schemas.microsoft.com/office/powerpoint/2010/main" val="1836748739"/>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ea typeface="ＭＳ Ｐゴシック" charset="-128"/>
                <a:cs typeface="ＭＳ Ｐゴシック" charset="-128"/>
              </a:defRPr>
            </a:lvl1pPr>
          </a:lstStyle>
          <a:p>
            <a:pPr eaLnBrk="1" hangingPunct="1">
              <a:spcBef>
                <a:spcPct val="0"/>
              </a:spcBef>
              <a:buFontTx/>
              <a:buNone/>
              <a:defRPr/>
            </a:pPr>
            <a:endParaRPr lang="en-US" i="0">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ea typeface="ＭＳ Ｐゴシック" charset="-128"/>
                <a:cs typeface="ＭＳ Ｐゴシック" charset="-128"/>
              </a:defRPr>
            </a:lvl1pPr>
          </a:lstStyle>
          <a:p>
            <a:pPr eaLnBrk="1" hangingPunct="1">
              <a:spcBef>
                <a:spcPct val="0"/>
              </a:spcBef>
              <a:buFontTx/>
              <a:buNone/>
              <a:defRPr/>
            </a:pPr>
            <a:endParaRPr lang="en-US" i="0">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ea typeface="ＭＳ Ｐゴシック" charset="-128"/>
                <a:cs typeface="ＭＳ Ｐゴシック" charset="-128"/>
              </a:defRPr>
            </a:lvl1pPr>
          </a:lstStyle>
          <a:p>
            <a:pPr eaLnBrk="1" hangingPunct="1">
              <a:spcBef>
                <a:spcPct val="0"/>
              </a:spcBef>
              <a:buFontTx/>
              <a:buNone/>
              <a:defRPr/>
            </a:pPr>
            <a:fld id="{41DC5621-BCC7-406E-818E-A4F8A15365AC}" type="slidenum">
              <a:rPr lang="en-US" i="0">
                <a:solidFill>
                  <a:srgbClr val="000000"/>
                </a:solidFill>
              </a:rPr>
              <a:pPr eaLnBrk="1" hangingPunct="1">
                <a:spcBef>
                  <a:spcPct val="0"/>
                </a:spcBef>
                <a:buFontTx/>
                <a:buNone/>
                <a:defRPr/>
              </a:pPr>
              <a:t>‹#›</a:t>
            </a:fld>
            <a:endParaRPr lang="en-US" i="0" dirty="0">
              <a:solidFill>
                <a:srgbClr val="000000"/>
              </a:solidFill>
            </a:endParaRPr>
          </a:p>
        </p:txBody>
      </p:sp>
      <p:sp>
        <p:nvSpPr>
          <p:cNvPr id="1031"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p:spPr>
        <p:txBody>
          <a:bodyPr wrap="none" anchor="ctr"/>
          <a:lstStyle/>
          <a:p>
            <a:pPr algn="ctr" eaLnBrk="1" hangingPunct="1">
              <a:spcBef>
                <a:spcPct val="0"/>
              </a:spcBef>
              <a:buFontTx/>
              <a:buNone/>
              <a:defRPr/>
            </a:pPr>
            <a:endParaRPr lang="en-US" sz="2400" i="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3194232018"/>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Calibri" pitchFamily="34" charset="0"/>
                <a:cs typeface="+mn-cs"/>
              </a:defRPr>
            </a:lvl1pPr>
          </a:lstStyle>
          <a:p>
            <a:pPr eaLnBrk="1" hangingPunct="1">
              <a:spcBef>
                <a:spcPct val="0"/>
              </a:spcBef>
              <a:buFontTx/>
              <a:buNone/>
              <a:defRPr/>
            </a:pPr>
            <a:endParaRPr lang="en-US" i="0">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Calibri" pitchFamily="34" charset="0"/>
                <a:cs typeface="+mn-cs"/>
              </a:defRPr>
            </a:lvl1pPr>
          </a:lstStyle>
          <a:p>
            <a:pPr eaLnBrk="1" hangingPunct="1">
              <a:spcBef>
                <a:spcPct val="0"/>
              </a:spcBef>
              <a:buFontTx/>
              <a:buNone/>
              <a:defRPr/>
            </a:pPr>
            <a:endParaRPr lang="en-US" i="0">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Calibri" pitchFamily="34" charset="0"/>
                <a:cs typeface="+mn-cs"/>
              </a:defRPr>
            </a:lvl1pPr>
          </a:lstStyle>
          <a:p>
            <a:pPr eaLnBrk="1" hangingPunct="1">
              <a:spcBef>
                <a:spcPct val="0"/>
              </a:spcBef>
              <a:buFontTx/>
              <a:buNone/>
              <a:defRPr/>
            </a:pPr>
            <a:fld id="{58F811BA-0ED9-40C8-8BA9-04DD7D481522}" type="slidenum">
              <a:rPr lang="en-US" i="0">
                <a:solidFill>
                  <a:srgbClr val="000000"/>
                </a:solidFill>
              </a:rPr>
              <a:pPr eaLnBrk="1" hangingPunct="1">
                <a:spcBef>
                  <a:spcPct val="0"/>
                </a:spcBef>
                <a:buFontTx/>
                <a:buNone/>
                <a:defRPr/>
              </a:pPr>
              <a:t>‹#›</a:t>
            </a:fld>
            <a:endParaRPr lang="en-US" i="0"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eaLnBrk="1" hangingPunct="1">
              <a:spcBef>
                <a:spcPct val="0"/>
              </a:spcBef>
              <a:buFontTx/>
              <a:buNone/>
              <a:defRPr/>
            </a:pPr>
            <a:endParaRPr lang="en-US" sz="2400" i="0" dirty="0">
              <a:solidFill>
                <a:srgbClr val="000000"/>
              </a:solidFill>
            </a:endParaRPr>
          </a:p>
        </p:txBody>
      </p:sp>
    </p:spTree>
    <p:extLst>
      <p:ext uri="{BB962C8B-B14F-4D97-AF65-F5344CB8AC3E}">
        <p14:creationId xmlns:p14="http://schemas.microsoft.com/office/powerpoint/2010/main" val="2502517013"/>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5296985"/>
            <a:ext cx="2133600" cy="304271"/>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eaLnBrk="1" hangingPunct="1">
              <a:buFontTx/>
              <a:buNone/>
              <a:defRPr/>
            </a:pPr>
            <a:fld id="{44667E10-70BD-4697-AB1D-38467E33A95F}" type="datetimeFigureOut">
              <a:rPr lang="en-US" i="0">
                <a:solidFill>
                  <a:prstClr val="black">
                    <a:tint val="75000"/>
                  </a:prstClr>
                </a:solidFill>
              </a:rPr>
              <a:pPr eaLnBrk="1" hangingPunct="1">
                <a:buFontTx/>
                <a:buNone/>
                <a:defRPr/>
              </a:pPr>
              <a:t>2/11/2015</a:t>
            </a:fld>
            <a:endParaRPr lang="en-US" i="0">
              <a:solidFill>
                <a:prstClr val="black">
                  <a:tint val="75000"/>
                </a:prstClr>
              </a:solidFill>
            </a:endParaRPr>
          </a:p>
        </p:txBody>
      </p:sp>
      <p:sp>
        <p:nvSpPr>
          <p:cNvPr id="5" name="Footer Placeholder 4"/>
          <p:cNvSpPr>
            <a:spLocks noGrp="1"/>
          </p:cNvSpPr>
          <p:nvPr>
            <p:ph type="ftr" sz="quarter" idx="3"/>
          </p:nvPr>
        </p:nvSpPr>
        <p:spPr>
          <a:xfrm>
            <a:off x="3124200" y="5296985"/>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buFontTx/>
              <a:buNone/>
              <a:defRPr/>
            </a:pPr>
            <a:endParaRPr lang="en-US" i="0">
              <a:solidFill>
                <a:prstClr val="black">
                  <a:tint val="75000"/>
                </a:prstClr>
              </a:solidFill>
            </a:endParaRPr>
          </a:p>
        </p:txBody>
      </p:sp>
      <p:sp>
        <p:nvSpPr>
          <p:cNvPr id="6" name="Slide Number Placeholder 5"/>
          <p:cNvSpPr>
            <a:spLocks noGrp="1"/>
          </p:cNvSpPr>
          <p:nvPr>
            <p:ph type="sldNum" sz="quarter" idx="4"/>
          </p:nvPr>
        </p:nvSpPr>
        <p:spPr>
          <a:xfrm>
            <a:off x="6553200" y="5296985"/>
            <a:ext cx="2133600" cy="304271"/>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eaLnBrk="1" hangingPunct="1">
              <a:buFontTx/>
              <a:buNone/>
              <a:defRPr/>
            </a:pPr>
            <a:fld id="{48140802-B8C8-4376-B2E3-E6F20F7D0C27}" type="slidenum">
              <a:rPr lang="en-US" i="0">
                <a:solidFill>
                  <a:prstClr val="black">
                    <a:tint val="75000"/>
                  </a:prstClr>
                </a:solidFill>
              </a:rPr>
              <a:pPr eaLnBrk="1" hangingPunct="1">
                <a:buFontTx/>
                <a:buNone/>
                <a:defRPr/>
              </a:pPr>
              <a:t>‹#›</a:t>
            </a:fld>
            <a:endParaRPr lang="en-US" i="0">
              <a:solidFill>
                <a:prstClr val="black">
                  <a:tint val="75000"/>
                </a:prstClr>
              </a:solidFill>
            </a:endParaRPr>
          </a:p>
        </p:txBody>
      </p:sp>
    </p:spTree>
    <p:extLst>
      <p:ext uri="{BB962C8B-B14F-4D97-AF65-F5344CB8AC3E}">
        <p14:creationId xmlns:p14="http://schemas.microsoft.com/office/powerpoint/2010/main" val="3206784368"/>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Calibri" pitchFamily="34" charset="0"/>
                <a:cs typeface="+mn-cs"/>
              </a:defRPr>
            </a:lvl1pPr>
          </a:lstStyle>
          <a:p>
            <a:pPr eaLnBrk="1" hangingPunct="1">
              <a:spcBef>
                <a:spcPct val="0"/>
              </a:spcBef>
              <a:buFontTx/>
              <a:buNone/>
              <a:defRPr/>
            </a:pPr>
            <a:endParaRPr lang="en-US" i="0">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Calibri" pitchFamily="34" charset="0"/>
                <a:cs typeface="+mn-cs"/>
              </a:defRPr>
            </a:lvl1pPr>
          </a:lstStyle>
          <a:p>
            <a:pPr eaLnBrk="1" hangingPunct="1">
              <a:spcBef>
                <a:spcPct val="0"/>
              </a:spcBef>
              <a:buFontTx/>
              <a:buNone/>
              <a:defRPr/>
            </a:pPr>
            <a:endParaRPr lang="en-US" i="0">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Calibri" pitchFamily="34" charset="0"/>
                <a:cs typeface="+mn-cs"/>
              </a:defRPr>
            </a:lvl1pPr>
          </a:lstStyle>
          <a:p>
            <a:pPr eaLnBrk="1" hangingPunct="1">
              <a:spcBef>
                <a:spcPct val="0"/>
              </a:spcBef>
              <a:buFontTx/>
              <a:buNone/>
              <a:defRPr/>
            </a:pPr>
            <a:fld id="{958EDB4D-5F53-4B41-BE90-314BC45E1464}" type="slidenum">
              <a:rPr lang="en-US" i="0">
                <a:solidFill>
                  <a:srgbClr val="000000"/>
                </a:solidFill>
              </a:rPr>
              <a:pPr eaLnBrk="1" hangingPunct="1">
                <a:spcBef>
                  <a:spcPct val="0"/>
                </a:spcBef>
                <a:buFontTx/>
                <a:buNone/>
                <a:defRPr/>
              </a:pPr>
              <a:t>‹#›</a:t>
            </a:fld>
            <a:endParaRPr lang="en-US" i="0"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eaLnBrk="1" hangingPunct="1">
              <a:spcBef>
                <a:spcPct val="0"/>
              </a:spcBef>
              <a:buFontTx/>
              <a:buNone/>
              <a:defRPr/>
            </a:pPr>
            <a:endParaRPr lang="en-US" sz="2400" i="0" dirty="0">
              <a:solidFill>
                <a:srgbClr val="000000"/>
              </a:solidFill>
              <a:cs typeface="Calibri" pitchFamily="34" charset="0"/>
            </a:endParaRPr>
          </a:p>
        </p:txBody>
      </p:sp>
    </p:spTree>
    <p:extLst>
      <p:ext uri="{BB962C8B-B14F-4D97-AF65-F5344CB8AC3E}">
        <p14:creationId xmlns:p14="http://schemas.microsoft.com/office/powerpoint/2010/main" val="1445192338"/>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Lst>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a:noFill/>
          </a:ln>
          <a:extLst/>
        </p:spPr>
        <p:txBody>
          <a:bodyPr vert="horz" wrap="square" lIns="91440" tIns="45720" rIns="91440" bIns="45720" numCol="1" anchor="t" anchorCtr="0" compatLnSpc="1">
            <a:prstTxWarp prst="textNoShape">
              <a:avLst/>
            </a:prstTxWarp>
          </a:bodyPr>
          <a:lstStyle>
            <a:lvl1pPr>
              <a:defRPr sz="1400">
                <a:latin typeface="Calibri" pitchFamily="34" charset="0"/>
                <a:cs typeface="+mn-cs"/>
              </a:defRPr>
            </a:lvl1pPr>
          </a:lstStyle>
          <a:p>
            <a:pPr eaLnBrk="1" hangingPunct="1">
              <a:spcBef>
                <a:spcPct val="0"/>
              </a:spcBef>
              <a:buFontTx/>
              <a:buNone/>
              <a:defRPr/>
            </a:pPr>
            <a:endParaRPr lang="en-US" i="0">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a:defRPr sz="1400">
                <a:latin typeface="Calibri" pitchFamily="34" charset="0"/>
                <a:cs typeface="+mn-cs"/>
              </a:defRPr>
            </a:lvl1pPr>
          </a:lstStyle>
          <a:p>
            <a:pPr eaLnBrk="1" hangingPunct="1">
              <a:spcBef>
                <a:spcPct val="0"/>
              </a:spcBef>
              <a:buFontTx/>
              <a:buNone/>
              <a:defRPr/>
            </a:pPr>
            <a:endParaRPr lang="en-US" i="0">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a:noFill/>
          </a:ln>
          <a:extLst/>
        </p:spPr>
        <p:txBody>
          <a:bodyPr vert="horz" wrap="square" lIns="91440" tIns="45720" rIns="91440" bIns="45720" numCol="1" anchor="t" anchorCtr="0" compatLnSpc="1">
            <a:prstTxWarp prst="textNoShape">
              <a:avLst/>
            </a:prstTxWarp>
          </a:bodyPr>
          <a:lstStyle>
            <a:lvl1pPr algn="r">
              <a:defRPr sz="1400">
                <a:latin typeface="Calibri" pitchFamily="34" charset="0"/>
                <a:cs typeface="+mn-cs"/>
              </a:defRPr>
            </a:lvl1pPr>
          </a:lstStyle>
          <a:p>
            <a:pPr eaLnBrk="1" hangingPunct="1">
              <a:spcBef>
                <a:spcPct val="0"/>
              </a:spcBef>
              <a:buFontTx/>
              <a:buNone/>
              <a:defRPr/>
            </a:pPr>
            <a:fld id="{5FD47BD0-409A-478C-A091-8EC46CDBE1D6}" type="slidenum">
              <a:rPr lang="en-US" i="0">
                <a:solidFill>
                  <a:srgbClr val="000000"/>
                </a:solidFill>
              </a:rPr>
              <a:pPr eaLnBrk="1" hangingPunct="1">
                <a:spcBef>
                  <a:spcPct val="0"/>
                </a:spcBef>
                <a:buFontTx/>
                <a:buNone/>
                <a:defRPr/>
              </a:pPr>
              <a:t>‹#›</a:t>
            </a:fld>
            <a:endParaRPr lang="en-US" i="0" dirty="0">
              <a:solidFill>
                <a:srgbClr val="000000"/>
              </a:solidFill>
            </a:endParaRPr>
          </a:p>
        </p:txBody>
      </p:sp>
      <p:sp>
        <p:nvSpPr>
          <p:cNvPr id="1031"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eaLnBrk="1" hangingPunct="1">
              <a:spcBef>
                <a:spcPct val="0"/>
              </a:spcBef>
              <a:buFontTx/>
              <a:buNone/>
              <a:defRPr/>
            </a:pPr>
            <a:endParaRPr lang="en-US" sz="2400" i="0" dirty="0">
              <a:solidFill>
                <a:srgbClr val="000000"/>
              </a:solidFill>
            </a:endParaRPr>
          </a:p>
        </p:txBody>
      </p:sp>
    </p:spTree>
    <p:extLst>
      <p:ext uri="{BB962C8B-B14F-4D97-AF65-F5344CB8AC3E}">
        <p14:creationId xmlns:p14="http://schemas.microsoft.com/office/powerpoint/2010/main" val="3600852410"/>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Calibri" pitchFamily="34" charset="0"/>
                <a:cs typeface="+mn-cs"/>
              </a:defRPr>
            </a:lvl1pPr>
          </a:lstStyle>
          <a:p>
            <a:pPr eaLnBrk="1" hangingPunct="1">
              <a:spcBef>
                <a:spcPct val="0"/>
              </a:spcBef>
              <a:buFontTx/>
              <a:buNone/>
              <a:defRPr/>
            </a:pPr>
            <a:endParaRPr lang="en-US" i="0">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Calibri" pitchFamily="34" charset="0"/>
                <a:cs typeface="+mn-cs"/>
              </a:defRPr>
            </a:lvl1pPr>
          </a:lstStyle>
          <a:p>
            <a:pPr eaLnBrk="1" hangingPunct="1">
              <a:spcBef>
                <a:spcPct val="0"/>
              </a:spcBef>
              <a:buFontTx/>
              <a:buNone/>
              <a:defRPr/>
            </a:pPr>
            <a:endParaRPr lang="en-US" i="0">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Calibri" pitchFamily="34" charset="0"/>
                <a:cs typeface="+mn-cs"/>
              </a:defRPr>
            </a:lvl1pPr>
          </a:lstStyle>
          <a:p>
            <a:pPr eaLnBrk="1" hangingPunct="1">
              <a:spcBef>
                <a:spcPct val="0"/>
              </a:spcBef>
              <a:buFontTx/>
              <a:buNone/>
              <a:defRPr/>
            </a:pPr>
            <a:fld id="{58F811BA-0ED9-40C8-8BA9-04DD7D481522}" type="slidenum">
              <a:rPr lang="en-US" i="0">
                <a:solidFill>
                  <a:srgbClr val="000000"/>
                </a:solidFill>
              </a:rPr>
              <a:pPr eaLnBrk="1" hangingPunct="1">
                <a:spcBef>
                  <a:spcPct val="0"/>
                </a:spcBef>
                <a:buFontTx/>
                <a:buNone/>
                <a:defRPr/>
              </a:pPr>
              <a:t>‹#›</a:t>
            </a:fld>
            <a:endParaRPr lang="en-US" i="0"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eaLnBrk="1" hangingPunct="1">
              <a:spcBef>
                <a:spcPct val="0"/>
              </a:spcBef>
              <a:buFontTx/>
              <a:buNone/>
              <a:defRPr/>
            </a:pPr>
            <a:endParaRPr lang="en-US" sz="2400" i="0" dirty="0">
              <a:solidFill>
                <a:srgbClr val="000000"/>
              </a:solidFill>
            </a:endParaRPr>
          </a:p>
        </p:txBody>
      </p:sp>
    </p:spTree>
    <p:extLst>
      <p:ext uri="{BB962C8B-B14F-4D97-AF65-F5344CB8AC3E}">
        <p14:creationId xmlns:p14="http://schemas.microsoft.com/office/powerpoint/2010/main" val="3863123140"/>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buFontTx/>
              <a:buNone/>
            </a:pPr>
            <a:fld id="{26756F22-0A79-4593-82E7-87C26844FA68}" type="datetimeFigureOut">
              <a:rPr lang="en-US" i="0" smtClean="0">
                <a:solidFill>
                  <a:prstClr val="black">
                    <a:tint val="75000"/>
                  </a:prstClr>
                </a:solidFill>
                <a:latin typeface="Calibri"/>
                <a:cs typeface="+mn-cs"/>
              </a:rPr>
              <a:pPr eaLnBrk="1" fontAlgn="auto" hangingPunct="1">
                <a:spcBef>
                  <a:spcPts val="0"/>
                </a:spcBef>
                <a:spcAft>
                  <a:spcPts val="0"/>
                </a:spcAft>
                <a:buFontTx/>
                <a:buNone/>
              </a:pPr>
              <a:t>2/11/2015</a:t>
            </a:fld>
            <a:endParaRPr lang="en-US" i="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buFontTx/>
              <a:buNone/>
            </a:pPr>
            <a:endParaRPr lang="en-US" i="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buFontTx/>
              <a:buNone/>
            </a:pPr>
            <a:fld id="{2FD5C550-7D5B-49F2-985E-19CCDA05C8E7}" type="slidenum">
              <a:rPr lang="en-US" i="0" smtClean="0">
                <a:solidFill>
                  <a:prstClr val="black">
                    <a:tint val="75000"/>
                  </a:prstClr>
                </a:solidFill>
                <a:latin typeface="Calibri"/>
                <a:cs typeface="+mn-cs"/>
              </a:rPr>
              <a:pPr eaLnBrk="1" fontAlgn="auto" hangingPunct="1">
                <a:spcBef>
                  <a:spcPts val="0"/>
                </a:spcBef>
                <a:spcAft>
                  <a:spcPts val="0"/>
                </a:spcAft>
                <a:buFontTx/>
                <a:buNone/>
              </a:pPr>
              <a:t>‹#›</a:t>
            </a:fld>
            <a:endParaRPr lang="en-US" i="0">
              <a:solidFill>
                <a:prstClr val="black">
                  <a:tint val="75000"/>
                </a:prstClr>
              </a:solidFill>
              <a:latin typeface="Calibri"/>
              <a:cs typeface="+mn-cs"/>
            </a:endParaRPr>
          </a:p>
        </p:txBody>
      </p:sp>
    </p:spTree>
    <p:extLst>
      <p:ext uri="{BB962C8B-B14F-4D97-AF65-F5344CB8AC3E}">
        <p14:creationId xmlns:p14="http://schemas.microsoft.com/office/powerpoint/2010/main" val="1383446379"/>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563"/>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buFontTx/>
              <a:buNone/>
              <a:defRPr/>
            </a:pPr>
            <a:endParaRPr lang="en-US" i="0">
              <a:solidFill>
                <a:prstClr val="black">
                  <a:tint val="75000"/>
                </a:prstClr>
              </a:solidFill>
            </a:endParaRPr>
          </a:p>
        </p:txBody>
      </p:sp>
      <p:sp>
        <p:nvSpPr>
          <p:cNvPr id="5" name="Footer Placeholder 4"/>
          <p:cNvSpPr>
            <a:spLocks noGrp="1"/>
          </p:cNvSpPr>
          <p:nvPr>
            <p:ph type="ftr" sz="quarter" idx="3"/>
          </p:nvPr>
        </p:nvSpPr>
        <p:spPr>
          <a:xfrm>
            <a:off x="3124200" y="5297563"/>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buFontTx/>
              <a:buNone/>
              <a:defRPr/>
            </a:pPr>
            <a:endParaRPr lang="en-US" i="0">
              <a:solidFill>
                <a:prstClr val="black">
                  <a:tint val="75000"/>
                </a:prstClr>
              </a:solidFill>
            </a:endParaRPr>
          </a:p>
        </p:txBody>
      </p:sp>
      <p:sp>
        <p:nvSpPr>
          <p:cNvPr id="6" name="Slide Number Placeholder 5"/>
          <p:cNvSpPr>
            <a:spLocks noGrp="1"/>
          </p:cNvSpPr>
          <p:nvPr>
            <p:ph type="sldNum" sz="quarter" idx="4"/>
          </p:nvPr>
        </p:nvSpPr>
        <p:spPr>
          <a:xfrm>
            <a:off x="6553200" y="5297563"/>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eaLnBrk="1" hangingPunct="1">
              <a:buFontTx/>
              <a:buNone/>
              <a:defRPr/>
            </a:pPr>
            <a:fld id="{82147ED6-8ADE-4811-9DC9-C1D033ED0A75}" type="slidenum">
              <a:rPr lang="en-US" i="0">
                <a:solidFill>
                  <a:prstClr val="black">
                    <a:tint val="75000"/>
                  </a:prstClr>
                </a:solidFill>
              </a:rPr>
              <a:pPr eaLnBrk="1" hangingPunct="1">
                <a:buFontTx/>
                <a:buNone/>
                <a:defRPr/>
              </a:pPr>
              <a:t>‹#›</a:t>
            </a:fld>
            <a:endParaRPr lang="en-US" i="0">
              <a:solidFill>
                <a:prstClr val="black">
                  <a:tint val="75000"/>
                </a:prstClr>
              </a:solidFill>
            </a:endParaRPr>
          </a:p>
        </p:txBody>
      </p:sp>
    </p:spTree>
    <p:extLst>
      <p:ext uri="{BB962C8B-B14F-4D97-AF65-F5344CB8AC3E}">
        <p14:creationId xmlns:p14="http://schemas.microsoft.com/office/powerpoint/2010/main" val="2071428905"/>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7022"/>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buFontTx/>
              <a:buNone/>
            </a:pPr>
            <a:fld id="{8CA2C27B-1B66-4450-A28E-3E28FBF8B6E9}" type="datetimeFigureOut">
              <a:rPr lang="en-US" i="0" smtClean="0">
                <a:solidFill>
                  <a:prstClr val="black">
                    <a:tint val="75000"/>
                  </a:prstClr>
                </a:solidFill>
                <a:latin typeface="Calibri"/>
                <a:cs typeface="+mn-cs"/>
              </a:rPr>
              <a:pPr eaLnBrk="1" fontAlgn="auto" hangingPunct="1">
                <a:spcBef>
                  <a:spcPts val="0"/>
                </a:spcBef>
                <a:spcAft>
                  <a:spcPts val="0"/>
                </a:spcAft>
                <a:buFontTx/>
                <a:buNone/>
              </a:pPr>
              <a:t>2/11/2015</a:t>
            </a:fld>
            <a:endParaRPr lang="en-US" i="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5297022"/>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buFontTx/>
              <a:buNone/>
            </a:pPr>
            <a:endParaRPr lang="en-US" i="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5297022"/>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buFontTx/>
              <a:buNone/>
            </a:pPr>
            <a:fld id="{E2DF0783-9C70-4C20-9CFC-39611867D9AD}" type="slidenum">
              <a:rPr lang="en-US" i="0" smtClean="0">
                <a:solidFill>
                  <a:prstClr val="black">
                    <a:tint val="75000"/>
                  </a:prstClr>
                </a:solidFill>
                <a:latin typeface="Calibri"/>
                <a:cs typeface="+mn-cs"/>
              </a:rPr>
              <a:pPr eaLnBrk="1" fontAlgn="auto" hangingPunct="1">
                <a:spcBef>
                  <a:spcPts val="0"/>
                </a:spcBef>
                <a:spcAft>
                  <a:spcPts val="0"/>
                </a:spcAft>
                <a:buFontTx/>
                <a:buNone/>
              </a:pPr>
              <a:t>‹#›</a:t>
            </a:fld>
            <a:endParaRPr lang="en-US" i="0">
              <a:solidFill>
                <a:prstClr val="black">
                  <a:tint val="75000"/>
                </a:prstClr>
              </a:solidFill>
              <a:latin typeface="Calibri"/>
              <a:cs typeface="+mn-cs"/>
            </a:endParaRPr>
          </a:p>
        </p:txBody>
      </p:sp>
    </p:spTree>
    <p:extLst>
      <p:ext uri="{BB962C8B-B14F-4D97-AF65-F5344CB8AC3E}">
        <p14:creationId xmlns:p14="http://schemas.microsoft.com/office/powerpoint/2010/main" val="572756484"/>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701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buFontTx/>
              <a:buNone/>
            </a:pPr>
            <a:fld id="{598B2781-802F-4C56-9757-29A2FEB7038B}" type="datetimeFigureOut">
              <a:rPr lang="en-US" i="0" smtClean="0">
                <a:solidFill>
                  <a:prstClr val="black">
                    <a:tint val="75000"/>
                  </a:prstClr>
                </a:solidFill>
                <a:latin typeface="Calibri"/>
                <a:cs typeface="+mn-cs"/>
              </a:rPr>
              <a:pPr eaLnBrk="1" fontAlgn="auto" hangingPunct="1">
                <a:spcBef>
                  <a:spcPts val="0"/>
                </a:spcBef>
                <a:spcAft>
                  <a:spcPts val="0"/>
                </a:spcAft>
                <a:buFontTx/>
                <a:buNone/>
              </a:pPr>
              <a:t>2/11/2015</a:t>
            </a:fld>
            <a:endParaRPr lang="en-US" i="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529701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buFontTx/>
              <a:buNone/>
            </a:pPr>
            <a:endParaRPr lang="en-US" i="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529701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buFontTx/>
              <a:buNone/>
            </a:pPr>
            <a:fld id="{524687ED-0C6B-4EE3-9826-37ABC117FD93}" type="slidenum">
              <a:rPr lang="en-US" i="0" smtClean="0">
                <a:solidFill>
                  <a:prstClr val="black">
                    <a:tint val="75000"/>
                  </a:prstClr>
                </a:solidFill>
                <a:latin typeface="Calibri"/>
                <a:cs typeface="+mn-cs"/>
              </a:rPr>
              <a:pPr eaLnBrk="1" fontAlgn="auto" hangingPunct="1">
                <a:spcBef>
                  <a:spcPts val="0"/>
                </a:spcBef>
                <a:spcAft>
                  <a:spcPts val="0"/>
                </a:spcAft>
                <a:buFontTx/>
                <a:buNone/>
              </a:pPr>
              <a:t>‹#›</a:t>
            </a:fld>
            <a:endParaRPr lang="en-US" i="0">
              <a:solidFill>
                <a:prstClr val="black">
                  <a:tint val="75000"/>
                </a:prstClr>
              </a:solidFill>
              <a:latin typeface="Calibri"/>
              <a:cs typeface="+mn-cs"/>
            </a:endParaRPr>
          </a:p>
        </p:txBody>
      </p:sp>
    </p:spTree>
    <p:extLst>
      <p:ext uri="{BB962C8B-B14F-4D97-AF65-F5344CB8AC3E}">
        <p14:creationId xmlns:p14="http://schemas.microsoft.com/office/powerpoint/2010/main" val="1536230731"/>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045"/>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buFontTx/>
              <a:buNone/>
              <a:defRPr/>
            </a:pPr>
            <a:endParaRPr lang="en-US" i="0">
              <a:solidFill>
                <a:prstClr val="black">
                  <a:tint val="75000"/>
                </a:prstClr>
              </a:solidFill>
            </a:endParaRPr>
          </a:p>
        </p:txBody>
      </p:sp>
      <p:sp>
        <p:nvSpPr>
          <p:cNvPr id="5" name="Footer Placeholder 4"/>
          <p:cNvSpPr>
            <a:spLocks noGrp="1"/>
          </p:cNvSpPr>
          <p:nvPr>
            <p:ph type="ftr" sz="quarter" idx="3"/>
          </p:nvPr>
        </p:nvSpPr>
        <p:spPr>
          <a:xfrm>
            <a:off x="3124200" y="5297045"/>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buFontTx/>
              <a:buNone/>
              <a:defRPr/>
            </a:pPr>
            <a:endParaRPr lang="en-US" i="0">
              <a:solidFill>
                <a:prstClr val="black">
                  <a:tint val="75000"/>
                </a:prstClr>
              </a:solidFill>
            </a:endParaRPr>
          </a:p>
        </p:txBody>
      </p:sp>
      <p:sp>
        <p:nvSpPr>
          <p:cNvPr id="6" name="Slide Number Placeholder 5"/>
          <p:cNvSpPr>
            <a:spLocks noGrp="1"/>
          </p:cNvSpPr>
          <p:nvPr>
            <p:ph type="sldNum" sz="quarter" idx="4"/>
          </p:nvPr>
        </p:nvSpPr>
        <p:spPr>
          <a:xfrm>
            <a:off x="6553200" y="5297045"/>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eaLnBrk="1" hangingPunct="1">
              <a:buFontTx/>
              <a:buNone/>
              <a:defRPr/>
            </a:pPr>
            <a:fld id="{D85C7DC2-653B-41E4-843C-EFB7B87F4DFC}" type="slidenum">
              <a:rPr lang="en-US" i="0">
                <a:solidFill>
                  <a:prstClr val="black">
                    <a:tint val="75000"/>
                  </a:prstClr>
                </a:solidFill>
              </a:rPr>
              <a:pPr eaLnBrk="1" hangingPunct="1">
                <a:buFontTx/>
                <a:buNone/>
                <a:defRPr/>
              </a:pPr>
              <a:t>‹#›</a:t>
            </a:fld>
            <a:endParaRPr lang="en-US" i="0">
              <a:solidFill>
                <a:prstClr val="black">
                  <a:tint val="75000"/>
                </a:prstClr>
              </a:solidFill>
            </a:endParaRPr>
          </a:p>
        </p:txBody>
      </p:sp>
    </p:spTree>
    <p:extLst>
      <p:ext uri="{BB962C8B-B14F-4D97-AF65-F5344CB8AC3E}">
        <p14:creationId xmlns:p14="http://schemas.microsoft.com/office/powerpoint/2010/main" val="1616331330"/>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701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buFontTx/>
              <a:buNone/>
            </a:pPr>
            <a:fld id="{150D12FE-AAC4-4BD2-BC33-25CC74B3B4D9}" type="datetimeFigureOut">
              <a:rPr lang="en-US" i="0" smtClean="0">
                <a:solidFill>
                  <a:prstClr val="black">
                    <a:tint val="75000"/>
                  </a:prstClr>
                </a:solidFill>
                <a:latin typeface="Calibri"/>
                <a:cs typeface="+mn-cs"/>
              </a:rPr>
              <a:pPr eaLnBrk="1" fontAlgn="auto" hangingPunct="1">
                <a:spcBef>
                  <a:spcPts val="0"/>
                </a:spcBef>
                <a:spcAft>
                  <a:spcPts val="0"/>
                </a:spcAft>
                <a:buFontTx/>
                <a:buNone/>
              </a:pPr>
              <a:t>2/11/2015</a:t>
            </a:fld>
            <a:endParaRPr lang="en-US" i="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529701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buFontTx/>
              <a:buNone/>
            </a:pPr>
            <a:endParaRPr lang="en-US" i="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529701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buFontTx/>
              <a:buNone/>
            </a:pPr>
            <a:fld id="{87CD71F5-D99F-41C1-9166-2801C8099F04}" type="slidenum">
              <a:rPr lang="en-US" i="0" smtClean="0">
                <a:solidFill>
                  <a:prstClr val="black">
                    <a:tint val="75000"/>
                  </a:prstClr>
                </a:solidFill>
                <a:latin typeface="Calibri"/>
                <a:cs typeface="+mn-cs"/>
              </a:rPr>
              <a:pPr eaLnBrk="1" fontAlgn="auto" hangingPunct="1">
                <a:spcBef>
                  <a:spcPts val="0"/>
                </a:spcBef>
                <a:spcAft>
                  <a:spcPts val="0"/>
                </a:spcAft>
                <a:buFontTx/>
                <a:buNone/>
              </a:pPr>
              <a:t>‹#›</a:t>
            </a:fld>
            <a:endParaRPr lang="en-US" i="0">
              <a:solidFill>
                <a:prstClr val="black">
                  <a:tint val="75000"/>
                </a:prstClr>
              </a:solidFill>
              <a:latin typeface="Calibri"/>
              <a:cs typeface="+mn-cs"/>
            </a:endParaRPr>
          </a:p>
        </p:txBody>
      </p:sp>
    </p:spTree>
    <p:extLst>
      <p:ext uri="{BB962C8B-B14F-4D97-AF65-F5344CB8AC3E}">
        <p14:creationId xmlns:p14="http://schemas.microsoft.com/office/powerpoint/2010/main" val="3310697345"/>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701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buFontTx/>
              <a:buNone/>
            </a:pPr>
            <a:fld id="{150D12FE-AAC4-4BD2-BC33-25CC74B3B4D9}" type="datetimeFigureOut">
              <a:rPr lang="en-US" i="0" smtClean="0">
                <a:solidFill>
                  <a:prstClr val="black">
                    <a:tint val="75000"/>
                  </a:prstClr>
                </a:solidFill>
                <a:latin typeface="Calibri"/>
              </a:rPr>
              <a:pPr eaLnBrk="1" fontAlgn="auto" hangingPunct="1">
                <a:spcBef>
                  <a:spcPts val="0"/>
                </a:spcBef>
                <a:spcAft>
                  <a:spcPts val="0"/>
                </a:spcAft>
                <a:buFontTx/>
                <a:buNone/>
              </a:pPr>
              <a:t>2/11/2015</a:t>
            </a:fld>
            <a:endParaRPr lang="en-US" i="0">
              <a:solidFill>
                <a:prstClr val="black">
                  <a:tint val="75000"/>
                </a:prstClr>
              </a:solidFill>
              <a:latin typeface="Calibri"/>
            </a:endParaRPr>
          </a:p>
        </p:txBody>
      </p:sp>
      <p:sp>
        <p:nvSpPr>
          <p:cNvPr id="5" name="Footer Placeholder 4"/>
          <p:cNvSpPr>
            <a:spLocks noGrp="1"/>
          </p:cNvSpPr>
          <p:nvPr>
            <p:ph type="ftr" sz="quarter" idx="3"/>
          </p:nvPr>
        </p:nvSpPr>
        <p:spPr>
          <a:xfrm>
            <a:off x="3124200" y="529701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buFontTx/>
              <a:buNone/>
            </a:pPr>
            <a:endParaRPr lang="en-US" i="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529701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buFontTx/>
              <a:buNone/>
            </a:pPr>
            <a:fld id="{87CD71F5-D99F-41C1-9166-2801C8099F04}" type="slidenum">
              <a:rPr lang="en-US" i="0" smtClean="0">
                <a:solidFill>
                  <a:prstClr val="black">
                    <a:tint val="75000"/>
                  </a:prstClr>
                </a:solidFill>
                <a:latin typeface="Calibri"/>
              </a:rPr>
              <a:pPr eaLnBrk="1" fontAlgn="auto" hangingPunct="1">
                <a:spcBef>
                  <a:spcPts val="0"/>
                </a:spcBef>
                <a:spcAft>
                  <a:spcPts val="0"/>
                </a:spcAft>
                <a:buFontTx/>
                <a:buNone/>
              </a:pPr>
              <a:t>‹#›</a:t>
            </a:fld>
            <a:endParaRPr lang="en-US" i="0">
              <a:solidFill>
                <a:prstClr val="black">
                  <a:tint val="75000"/>
                </a:prstClr>
              </a:solidFill>
              <a:latin typeface="Calibri"/>
            </a:endParaRPr>
          </a:p>
        </p:txBody>
      </p:sp>
    </p:spTree>
    <p:extLst>
      <p:ext uri="{BB962C8B-B14F-4D97-AF65-F5344CB8AC3E}">
        <p14:creationId xmlns:p14="http://schemas.microsoft.com/office/powerpoint/2010/main" val="3514254097"/>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701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buFontTx/>
              <a:buNone/>
            </a:pPr>
            <a:fld id="{150D12FE-AAC4-4BD2-BC33-25CC74B3B4D9}" type="datetimeFigureOut">
              <a:rPr lang="en-US" i="0" smtClean="0">
                <a:solidFill>
                  <a:prstClr val="black">
                    <a:tint val="75000"/>
                  </a:prstClr>
                </a:solidFill>
                <a:latin typeface="Calibri"/>
              </a:rPr>
              <a:pPr eaLnBrk="1" fontAlgn="auto" hangingPunct="1">
                <a:spcBef>
                  <a:spcPts val="0"/>
                </a:spcBef>
                <a:spcAft>
                  <a:spcPts val="0"/>
                </a:spcAft>
                <a:buFontTx/>
                <a:buNone/>
              </a:pPr>
              <a:t>2/11/2015</a:t>
            </a:fld>
            <a:endParaRPr lang="en-US" i="0">
              <a:solidFill>
                <a:prstClr val="black">
                  <a:tint val="75000"/>
                </a:prstClr>
              </a:solidFill>
              <a:latin typeface="Calibri"/>
            </a:endParaRPr>
          </a:p>
        </p:txBody>
      </p:sp>
      <p:sp>
        <p:nvSpPr>
          <p:cNvPr id="5" name="Footer Placeholder 4"/>
          <p:cNvSpPr>
            <a:spLocks noGrp="1"/>
          </p:cNvSpPr>
          <p:nvPr>
            <p:ph type="ftr" sz="quarter" idx="3"/>
          </p:nvPr>
        </p:nvSpPr>
        <p:spPr>
          <a:xfrm>
            <a:off x="3124200" y="529701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buFontTx/>
              <a:buNone/>
            </a:pPr>
            <a:endParaRPr lang="en-US" i="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529701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buFontTx/>
              <a:buNone/>
            </a:pPr>
            <a:fld id="{87CD71F5-D99F-41C1-9166-2801C8099F04}" type="slidenum">
              <a:rPr lang="en-US" i="0" smtClean="0">
                <a:solidFill>
                  <a:prstClr val="black">
                    <a:tint val="75000"/>
                  </a:prstClr>
                </a:solidFill>
                <a:latin typeface="Calibri"/>
              </a:rPr>
              <a:pPr eaLnBrk="1" fontAlgn="auto" hangingPunct="1">
                <a:spcBef>
                  <a:spcPts val="0"/>
                </a:spcBef>
                <a:spcAft>
                  <a:spcPts val="0"/>
                </a:spcAft>
                <a:buFontTx/>
                <a:buNone/>
              </a:pPr>
              <a:t>‹#›</a:t>
            </a:fld>
            <a:endParaRPr lang="en-US" i="0">
              <a:solidFill>
                <a:prstClr val="black">
                  <a:tint val="75000"/>
                </a:prstClr>
              </a:solidFill>
              <a:latin typeface="Calibri"/>
            </a:endParaRPr>
          </a:p>
        </p:txBody>
      </p:sp>
    </p:spTree>
    <p:extLst>
      <p:ext uri="{BB962C8B-B14F-4D97-AF65-F5344CB8AC3E}">
        <p14:creationId xmlns:p14="http://schemas.microsoft.com/office/powerpoint/2010/main" val="1081950038"/>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eaLnBrk="1" hangingPunct="1">
              <a:spcBef>
                <a:spcPct val="0"/>
              </a:spcBef>
              <a:buFontTx/>
              <a:buNone/>
              <a:defRPr/>
            </a:pPr>
            <a:endParaRPr lang="en-US" i="0">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eaLnBrk="1" hangingPunct="1">
              <a:spcBef>
                <a:spcPct val="0"/>
              </a:spcBef>
              <a:buFontTx/>
              <a:buNone/>
              <a:defRPr/>
            </a:pPr>
            <a:endParaRPr lang="en-US" i="0">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eaLnBrk="1" hangingPunct="1">
              <a:spcBef>
                <a:spcPct val="0"/>
              </a:spcBef>
              <a:buFontTx/>
              <a:buNone/>
              <a:defRPr/>
            </a:pPr>
            <a:fld id="{F8275004-F6BB-4C81-88C4-8CC315929B85}" type="slidenum">
              <a:rPr lang="en-US" i="0">
                <a:solidFill>
                  <a:srgbClr val="000000"/>
                </a:solidFill>
              </a:rPr>
              <a:pPr eaLnBrk="1" hangingPunct="1">
                <a:spcBef>
                  <a:spcPct val="0"/>
                </a:spcBef>
                <a:buFontTx/>
                <a:buNone/>
                <a:defRPr/>
              </a:pPr>
              <a:t>‹#›</a:t>
            </a:fld>
            <a:endParaRPr lang="en-US" i="0"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eaLnBrk="1" hangingPunct="1">
              <a:spcBef>
                <a:spcPct val="0"/>
              </a:spcBef>
              <a:buFontTx/>
              <a:buNone/>
              <a:defRPr/>
            </a:pPr>
            <a:endParaRPr lang="en-US" sz="2400" i="0" dirty="0">
              <a:solidFill>
                <a:srgbClr val="000000"/>
              </a:solidFill>
            </a:endParaRPr>
          </a:p>
        </p:txBody>
      </p:sp>
    </p:spTree>
    <p:extLst>
      <p:ext uri="{BB962C8B-B14F-4D97-AF65-F5344CB8AC3E}">
        <p14:creationId xmlns:p14="http://schemas.microsoft.com/office/powerpoint/2010/main" val="203234687"/>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1pPr>
      <a:lvl2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0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3.xml"/></Relationships>
</file>

<file path=ppt/slides/_rels/slide1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3.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tags" Target="../tags/tag1.xml"/><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tags" Target="../tags/tag2.xml"/><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95.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4.xml"/><Relationship Id="rId1" Type="http://schemas.openxmlformats.org/officeDocument/2006/relationships/slideLayout" Target="../slideLayouts/slideLayout106.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117.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6.xml"/><Relationship Id="rId1" Type="http://schemas.openxmlformats.org/officeDocument/2006/relationships/slideLayout" Target="../slideLayouts/slideLayout12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1.xml"/><Relationship Id="rId1" Type="http://schemas.openxmlformats.org/officeDocument/2006/relationships/tags" Target="../tags/tag3.xml"/><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xml"/><Relationship Id="rId1" Type="http://schemas.openxmlformats.org/officeDocument/2006/relationships/tags" Target="../tags/tag4.xml"/><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xml"/><Relationship Id="rId1" Type="http://schemas.openxmlformats.org/officeDocument/2006/relationships/tags" Target="../tags/tag5.xml"/><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eg"/><Relationship Id="rId18" Type="http://schemas.openxmlformats.org/officeDocument/2006/relationships/image" Target="../media/image29.png"/><Relationship Id="rId3" Type="http://schemas.openxmlformats.org/officeDocument/2006/relationships/image" Target="../media/image14.png"/><Relationship Id="rId21" Type="http://schemas.openxmlformats.org/officeDocument/2006/relationships/image" Target="../media/image32.jpeg"/><Relationship Id="rId7" Type="http://schemas.openxmlformats.org/officeDocument/2006/relationships/image" Target="../media/image18.jpeg"/><Relationship Id="rId12" Type="http://schemas.openxmlformats.org/officeDocument/2006/relationships/image" Target="../media/image23.png"/><Relationship Id="rId17" Type="http://schemas.openxmlformats.org/officeDocument/2006/relationships/image" Target="../media/image28.jpeg"/><Relationship Id="rId25" Type="http://schemas.openxmlformats.org/officeDocument/2006/relationships/image" Target="../media/image36.jpeg"/><Relationship Id="rId2" Type="http://schemas.openxmlformats.org/officeDocument/2006/relationships/notesSlide" Target="../notesSlides/notesSlide3.xml"/><Relationship Id="rId16" Type="http://schemas.openxmlformats.org/officeDocument/2006/relationships/image" Target="../media/image27.png"/><Relationship Id="rId20" Type="http://schemas.openxmlformats.org/officeDocument/2006/relationships/image" Target="../media/image31.jpeg"/><Relationship Id="rId1" Type="http://schemas.openxmlformats.org/officeDocument/2006/relationships/slideLayout" Target="../slideLayouts/slideLayout29.xml"/><Relationship Id="rId6" Type="http://schemas.openxmlformats.org/officeDocument/2006/relationships/image" Target="../media/image17.png"/><Relationship Id="rId11" Type="http://schemas.openxmlformats.org/officeDocument/2006/relationships/image" Target="../media/image22.jpeg"/><Relationship Id="rId24" Type="http://schemas.openxmlformats.org/officeDocument/2006/relationships/image" Target="../media/image35.png"/><Relationship Id="rId5" Type="http://schemas.openxmlformats.org/officeDocument/2006/relationships/image" Target="../media/image16.jpeg"/><Relationship Id="rId15" Type="http://schemas.openxmlformats.org/officeDocument/2006/relationships/image" Target="../media/image26.jpeg"/><Relationship Id="rId23" Type="http://schemas.openxmlformats.org/officeDocument/2006/relationships/image" Target="../media/image34.jpeg"/><Relationship Id="rId10" Type="http://schemas.openxmlformats.org/officeDocument/2006/relationships/image" Target="../media/image21.png"/><Relationship Id="rId19" Type="http://schemas.openxmlformats.org/officeDocument/2006/relationships/image" Target="../media/image30.jpeg"/><Relationship Id="rId4" Type="http://schemas.openxmlformats.org/officeDocument/2006/relationships/image" Target="../media/image15.png"/><Relationship Id="rId9" Type="http://schemas.openxmlformats.org/officeDocument/2006/relationships/image" Target="../media/image20.jpeg"/><Relationship Id="rId14" Type="http://schemas.openxmlformats.org/officeDocument/2006/relationships/image" Target="../media/image25.png"/><Relationship Id="rId22" Type="http://schemas.openxmlformats.org/officeDocument/2006/relationships/image" Target="../media/image33.png"/></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1.xml"/><Relationship Id="rId1" Type="http://schemas.openxmlformats.org/officeDocument/2006/relationships/tags" Target="../tags/tag6.xml"/><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1.xml"/><Relationship Id="rId1" Type="http://schemas.openxmlformats.org/officeDocument/2006/relationships/tags" Target="../tags/tag7.xml"/><Relationship Id="rId4" Type="http://schemas.openxmlformats.org/officeDocument/2006/relationships/image" Target="../media/image72.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1.xml"/><Relationship Id="rId1" Type="http://schemas.openxmlformats.org/officeDocument/2006/relationships/tags" Target="../tags/tag8.xml"/><Relationship Id="rId4" Type="http://schemas.openxmlformats.org/officeDocument/2006/relationships/image" Target="../media/image73.jpeg"/></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139.xml"/></Relationships>
</file>

<file path=ppt/slides/_rels/slide4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150.xml"/></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eg"/><Relationship Id="rId18" Type="http://schemas.openxmlformats.org/officeDocument/2006/relationships/image" Target="../media/image29.png"/><Relationship Id="rId3" Type="http://schemas.openxmlformats.org/officeDocument/2006/relationships/image" Target="../media/image14.png"/><Relationship Id="rId21" Type="http://schemas.openxmlformats.org/officeDocument/2006/relationships/image" Target="../media/image32.jpeg"/><Relationship Id="rId7" Type="http://schemas.openxmlformats.org/officeDocument/2006/relationships/image" Target="../media/image18.jpeg"/><Relationship Id="rId12" Type="http://schemas.openxmlformats.org/officeDocument/2006/relationships/image" Target="../media/image23.png"/><Relationship Id="rId17" Type="http://schemas.openxmlformats.org/officeDocument/2006/relationships/image" Target="../media/image28.jpeg"/><Relationship Id="rId25" Type="http://schemas.openxmlformats.org/officeDocument/2006/relationships/image" Target="../media/image36.jpeg"/><Relationship Id="rId2" Type="http://schemas.openxmlformats.org/officeDocument/2006/relationships/notesSlide" Target="../notesSlides/notesSlide4.xml"/><Relationship Id="rId16" Type="http://schemas.openxmlformats.org/officeDocument/2006/relationships/image" Target="../media/image27.png"/><Relationship Id="rId20" Type="http://schemas.openxmlformats.org/officeDocument/2006/relationships/image" Target="../media/image31.jpeg"/><Relationship Id="rId1" Type="http://schemas.openxmlformats.org/officeDocument/2006/relationships/slideLayout" Target="../slideLayouts/slideLayout29.xml"/><Relationship Id="rId6" Type="http://schemas.openxmlformats.org/officeDocument/2006/relationships/image" Target="../media/image17.png"/><Relationship Id="rId11" Type="http://schemas.openxmlformats.org/officeDocument/2006/relationships/image" Target="../media/image22.jpeg"/><Relationship Id="rId24" Type="http://schemas.openxmlformats.org/officeDocument/2006/relationships/image" Target="../media/image35.png"/><Relationship Id="rId5" Type="http://schemas.openxmlformats.org/officeDocument/2006/relationships/image" Target="../media/image16.jpeg"/><Relationship Id="rId15" Type="http://schemas.openxmlformats.org/officeDocument/2006/relationships/image" Target="../media/image26.jpeg"/><Relationship Id="rId23" Type="http://schemas.openxmlformats.org/officeDocument/2006/relationships/image" Target="../media/image34.jpeg"/><Relationship Id="rId10" Type="http://schemas.openxmlformats.org/officeDocument/2006/relationships/image" Target="../media/image21.png"/><Relationship Id="rId19" Type="http://schemas.openxmlformats.org/officeDocument/2006/relationships/image" Target="../media/image30.jpeg"/><Relationship Id="rId4" Type="http://schemas.openxmlformats.org/officeDocument/2006/relationships/image" Target="../media/image15.png"/><Relationship Id="rId9" Type="http://schemas.openxmlformats.org/officeDocument/2006/relationships/image" Target="../media/image20.jpeg"/><Relationship Id="rId14" Type="http://schemas.openxmlformats.org/officeDocument/2006/relationships/image" Target="../media/image25.png"/><Relationship Id="rId22" Type="http://schemas.openxmlformats.org/officeDocument/2006/relationships/image" Target="../media/image33.png"/></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16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1.xml"/><Relationship Id="rId1" Type="http://schemas.openxmlformats.org/officeDocument/2006/relationships/tags" Target="../tags/tag9.xml"/><Relationship Id="rId4" Type="http://schemas.openxmlformats.org/officeDocument/2006/relationships/image" Target="../media/image79.jpeg"/></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www.biblegateway.com/passage/?search=josh%2019&amp;version=NIV#fen-NIV-6324a" TargetMode="Externa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1.xml"/><Relationship Id="rId1" Type="http://schemas.openxmlformats.org/officeDocument/2006/relationships/tags" Target="../tags/tag10.xml"/><Relationship Id="rId4" Type="http://schemas.openxmlformats.org/officeDocument/2006/relationships/image" Target="../media/image81.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1.xml"/><Relationship Id="rId1" Type="http://schemas.openxmlformats.org/officeDocument/2006/relationships/tags" Target="../tags/tag11.xml"/><Relationship Id="rId4" Type="http://schemas.openxmlformats.org/officeDocument/2006/relationships/image" Target="../media/image82.jpe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6.xml"/><Relationship Id="rId1" Type="http://schemas.openxmlformats.org/officeDocument/2006/relationships/slideLayout" Target="../slideLayouts/slideLayout171.xml"/></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8.xml"/><Relationship Id="rId1" Type="http://schemas.openxmlformats.org/officeDocument/2006/relationships/slideLayout" Target="../slideLayouts/slideLayout183.xml"/></Relationships>
</file>

<file path=ppt/slides/_rels/slide5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2.xml"/><Relationship Id="rId1" Type="http://schemas.openxmlformats.org/officeDocument/2006/relationships/slideLayout" Target="../slideLayouts/slideLayout194.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hyperlink" Target="http://www.biblegateway.com/passage/?search=josh%2019&amp;version=NIV#fen-NIV-6350b"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11.xml"/><Relationship Id="rId1" Type="http://schemas.openxmlformats.org/officeDocument/2006/relationships/tags" Target="../tags/tag12.xml"/></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6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6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6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4.xml"/><Relationship Id="rId1" Type="http://schemas.openxmlformats.org/officeDocument/2006/relationships/slideLayout" Target="../slideLayouts/slideLayout205.xml"/></Relationships>
</file>

<file path=ppt/slides/_rels/slide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1.xml"/></Relationships>
</file>

<file path=ppt/slides/_rels/slide7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hyperlink" Target="http://www.biblegateway.com/passage/?search=josh%2019&amp;version=NIV#fen-NIV-6356c"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11.xml"/><Relationship Id="rId1" Type="http://schemas.openxmlformats.org/officeDocument/2006/relationships/tags" Target="../tags/tag16.xml"/></Relationships>
</file>

<file path=ppt/slides/_rels/slide7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slideLayout" Target="../slideLayouts/slideLayout11.xml"/><Relationship Id="rId1" Type="http://schemas.openxmlformats.org/officeDocument/2006/relationships/tags" Target="../tags/tag17.xml"/></Relationships>
</file>

<file path=ppt/slides/_rels/slide7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7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39.png"/><Relationship Id="rId5" Type="http://schemas.openxmlformats.org/officeDocument/2006/relationships/hyperlink" Target="#_ftnref1"/><Relationship Id="rId4" Type="http://schemas.openxmlformats.org/officeDocument/2006/relationships/hyperlink" Target="#_ftn1"/></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intage P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4"/>
          <p:cNvSpPr txBox="1">
            <a:spLocks noChangeArrowheads="1"/>
          </p:cNvSpPr>
          <p:nvPr/>
        </p:nvSpPr>
        <p:spPr bwMode="auto">
          <a:xfrm>
            <a:off x="838200" y="1291169"/>
            <a:ext cx="7467600" cy="264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lnSpc>
                <a:spcPct val="90000"/>
              </a:lnSpc>
              <a:spcBef>
                <a:spcPct val="0"/>
              </a:spcBef>
              <a:buFontTx/>
              <a:buNone/>
            </a:pPr>
            <a:r>
              <a:rPr lang="en-US" altLang="en-US" sz="8000" i="0" dirty="0"/>
              <a:t>Book of Joshua</a:t>
            </a:r>
          </a:p>
          <a:p>
            <a:pPr algn="ctr" eaLnBrk="1" hangingPunct="1">
              <a:lnSpc>
                <a:spcPct val="90000"/>
              </a:lnSpc>
              <a:spcBef>
                <a:spcPct val="0"/>
              </a:spcBef>
              <a:buFontTx/>
              <a:buNone/>
            </a:pPr>
            <a:r>
              <a:rPr lang="en-US" altLang="en-US" sz="8000" i="0" dirty="0"/>
              <a:t>Lesson </a:t>
            </a:r>
            <a:r>
              <a:rPr lang="en-US" altLang="en-US" sz="8000" i="0" dirty="0" smtClean="0"/>
              <a:t>12</a:t>
            </a:r>
            <a:endParaRPr lang="en-US" altLang="en-US" sz="8000" i="0" dirty="0"/>
          </a:p>
          <a:p>
            <a:pPr algn="ctr" eaLnBrk="1" hangingPunct="1">
              <a:lnSpc>
                <a:spcPct val="90000"/>
              </a:lnSpc>
              <a:spcBef>
                <a:spcPct val="0"/>
              </a:spcBef>
              <a:buFontTx/>
              <a:buNone/>
            </a:pPr>
            <a:r>
              <a:rPr lang="en-US" altLang="en-US" sz="2400" i="0" dirty="0">
                <a:latin typeface="Arial" charset="0"/>
              </a:rPr>
              <a:t>Major Allotments of the Land</a:t>
            </a:r>
          </a:p>
        </p:txBody>
      </p:sp>
      <p:sp>
        <p:nvSpPr>
          <p:cNvPr id="4" name="Slide Number Placeholder 3"/>
          <p:cNvSpPr>
            <a:spLocks noGrp="1"/>
          </p:cNvSpPr>
          <p:nvPr>
            <p:ph type="sldNum" sz="quarter" idx="10"/>
          </p:nvPr>
        </p:nvSpPr>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E9032993-FE08-418C-9285-F505B34AA14F}" type="slidenum">
              <a:rPr lang="en-US" altLang="en-US" i="0">
                <a:solidFill>
                  <a:srgbClr val="898989"/>
                </a:solidFill>
              </a:rPr>
              <a:pPr/>
              <a:t>1</a:t>
            </a:fld>
            <a:endParaRPr lang="en-US" altLang="en-US" i="0">
              <a:solidFill>
                <a:srgbClr val="898989"/>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2649" y="86144"/>
            <a:ext cx="2888932" cy="584775"/>
          </a:xfrm>
          <a:prstGeom prst="rect">
            <a:avLst/>
          </a:prstGeom>
          <a:noFill/>
        </p:spPr>
        <p:txBody>
          <a:bodyPr wrap="none" rtlCol="0">
            <a:spAutoFit/>
          </a:bodyPr>
          <a:lstStyle/>
          <a:p>
            <a:pPr eaLnBrk="1" fontAlgn="auto" hangingPunct="1">
              <a:spcBef>
                <a:spcPts val="0"/>
              </a:spcBef>
              <a:spcAft>
                <a:spcPts val="0"/>
              </a:spcAft>
              <a:buFontTx/>
              <a:buNone/>
            </a:pPr>
            <a:r>
              <a:rPr lang="en-US" sz="3200" i="0" dirty="0" smtClean="0">
                <a:solidFill>
                  <a:prstClr val="black"/>
                </a:solidFill>
                <a:latin typeface="Algerian" panose="04020705040A02060702" pitchFamily="82" charset="0"/>
              </a:rPr>
              <a:t>1446-1406 BC</a:t>
            </a:r>
            <a:endParaRPr lang="en-US" sz="3200" i="0" dirty="0">
              <a:solidFill>
                <a:prstClr val="black"/>
              </a:solidFill>
              <a:latin typeface="Algerian" panose="04020705040A02060702" pitchFamily="82" charset="0"/>
            </a:endParaRPr>
          </a:p>
        </p:txBody>
      </p:sp>
      <p:sp>
        <p:nvSpPr>
          <p:cNvPr id="5" name="TextBox 4"/>
          <p:cNvSpPr txBox="1"/>
          <p:nvPr/>
        </p:nvSpPr>
        <p:spPr>
          <a:xfrm>
            <a:off x="5464258" y="86729"/>
            <a:ext cx="2882520" cy="584775"/>
          </a:xfrm>
          <a:prstGeom prst="rect">
            <a:avLst/>
          </a:prstGeom>
          <a:noFill/>
        </p:spPr>
        <p:txBody>
          <a:bodyPr wrap="none" rtlCol="0">
            <a:spAutoFit/>
          </a:bodyPr>
          <a:lstStyle/>
          <a:p>
            <a:pPr eaLnBrk="1" fontAlgn="auto" hangingPunct="1">
              <a:spcBef>
                <a:spcPts val="0"/>
              </a:spcBef>
              <a:spcAft>
                <a:spcPts val="0"/>
              </a:spcAft>
              <a:buFontTx/>
              <a:buNone/>
            </a:pPr>
            <a:r>
              <a:rPr lang="en-US" sz="3200" i="0" dirty="0" smtClean="0">
                <a:solidFill>
                  <a:prstClr val="black"/>
                </a:solidFill>
                <a:latin typeface="Algerian" panose="04020705040A02060702" pitchFamily="82" charset="0"/>
              </a:rPr>
              <a:t>1260-1220 BC</a:t>
            </a:r>
            <a:endParaRPr lang="en-US" sz="3200" i="0" dirty="0">
              <a:solidFill>
                <a:prstClr val="black"/>
              </a:solidFill>
              <a:latin typeface="Algerian" panose="04020705040A02060702" pitchFamily="82" charset="0"/>
            </a:endParaRPr>
          </a:p>
        </p:txBody>
      </p:sp>
      <p:grpSp>
        <p:nvGrpSpPr>
          <p:cNvPr id="25" name="Group 24"/>
          <p:cNvGrpSpPr/>
          <p:nvPr/>
        </p:nvGrpSpPr>
        <p:grpSpPr>
          <a:xfrm>
            <a:off x="4661794" y="674128"/>
            <a:ext cx="4267201" cy="752475"/>
            <a:chOff x="304799" y="758121"/>
            <a:chExt cx="4267201" cy="752475"/>
          </a:xfrm>
        </p:grpSpPr>
        <p:sp>
          <p:nvSpPr>
            <p:cNvPr id="26" name="Bevel 25"/>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27" name="Rectangle 26"/>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28" name="TextBox 27"/>
          <p:cNvSpPr txBox="1"/>
          <p:nvPr/>
        </p:nvSpPr>
        <p:spPr>
          <a:xfrm>
            <a:off x="4990338" y="735260"/>
            <a:ext cx="3610099"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a:solidFill>
                  <a:prstClr val="black"/>
                </a:solidFill>
                <a:latin typeface="Calibri"/>
              </a:rPr>
              <a:t>Pharaoh to reign for 40 </a:t>
            </a:r>
            <a:r>
              <a:rPr lang="en-US" sz="1800" i="0" dirty="0" err="1">
                <a:solidFill>
                  <a:prstClr val="black"/>
                </a:solidFill>
                <a:latin typeface="Calibri"/>
              </a:rPr>
              <a:t>yrs</a:t>
            </a:r>
            <a:r>
              <a:rPr lang="en-US" sz="1800" i="0" dirty="0">
                <a:solidFill>
                  <a:prstClr val="black"/>
                </a:solidFill>
                <a:latin typeface="Calibri"/>
              </a:rPr>
              <a:t> while Moses in </a:t>
            </a:r>
            <a:r>
              <a:rPr lang="en-US" sz="1800" i="0" dirty="0" smtClean="0">
                <a:solidFill>
                  <a:prstClr val="black"/>
                </a:solidFill>
                <a:latin typeface="Calibri"/>
              </a:rPr>
              <a:t>wilderness – Rameses </a:t>
            </a:r>
            <a:r>
              <a:rPr lang="en-US" sz="1800" i="0" dirty="0" smtClean="0">
                <a:solidFill>
                  <a:prstClr val="black"/>
                </a:solidFill>
                <a:latin typeface="Calibri"/>
              </a:rPr>
              <a:t>II?</a:t>
            </a:r>
            <a:endParaRPr lang="en-US" sz="1800" i="0" dirty="0">
              <a:solidFill>
                <a:prstClr val="black"/>
              </a:solidFill>
              <a:latin typeface="Calibri"/>
            </a:endParaRPr>
          </a:p>
        </p:txBody>
      </p:sp>
      <p:grpSp>
        <p:nvGrpSpPr>
          <p:cNvPr id="29" name="Group 28"/>
          <p:cNvGrpSpPr/>
          <p:nvPr/>
        </p:nvGrpSpPr>
        <p:grpSpPr>
          <a:xfrm>
            <a:off x="315448" y="671503"/>
            <a:ext cx="4267201" cy="752475"/>
            <a:chOff x="304799" y="758121"/>
            <a:chExt cx="4267201" cy="752475"/>
          </a:xfrm>
        </p:grpSpPr>
        <p:sp>
          <p:nvSpPr>
            <p:cNvPr id="30" name="Bevel 29"/>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31" name="Rectangle 30"/>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32" name="TextBox 31"/>
          <p:cNvSpPr txBox="1"/>
          <p:nvPr/>
        </p:nvSpPr>
        <p:spPr>
          <a:xfrm>
            <a:off x="416413" y="729896"/>
            <a:ext cx="4003965"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Pharaoh to reign for 40 </a:t>
            </a:r>
            <a:r>
              <a:rPr lang="en-US" sz="1800" i="0" dirty="0" err="1" smtClean="0">
                <a:solidFill>
                  <a:prstClr val="black"/>
                </a:solidFill>
                <a:latin typeface="Calibri"/>
              </a:rPr>
              <a:t>yrs</a:t>
            </a:r>
            <a:r>
              <a:rPr lang="en-US" sz="1800" i="0" dirty="0" smtClean="0">
                <a:solidFill>
                  <a:prstClr val="black"/>
                </a:solidFill>
                <a:latin typeface="Calibri"/>
              </a:rPr>
              <a:t> while Moses in wilderness – Thutmose </a:t>
            </a:r>
            <a:r>
              <a:rPr lang="en-US" sz="1800" i="0" dirty="0" smtClean="0">
                <a:solidFill>
                  <a:prstClr val="black"/>
                </a:solidFill>
                <a:latin typeface="Calibri"/>
              </a:rPr>
              <a:t>III?</a:t>
            </a:r>
            <a:endParaRPr lang="en-US" sz="1800" i="0" dirty="0">
              <a:solidFill>
                <a:prstClr val="black"/>
              </a:solidFill>
              <a:latin typeface="Calibri"/>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925" y="1560785"/>
            <a:ext cx="2680138" cy="4020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02064" y="1560785"/>
            <a:ext cx="2462194" cy="2308324"/>
          </a:xfrm>
          <a:prstGeom prst="rect">
            <a:avLst/>
          </a:prstGeom>
          <a:noFill/>
        </p:spPr>
        <p:txBody>
          <a:bodyPr wrap="square" rtlCol="0">
            <a:spAutoFit/>
          </a:bodyPr>
          <a:lstStyle/>
          <a:p>
            <a:r>
              <a:rPr lang="en-US" sz="1600" dirty="0" smtClean="0"/>
              <a:t>Sixth </a:t>
            </a:r>
            <a:r>
              <a:rPr lang="en-US" sz="1600" dirty="0"/>
              <a:t>Pharaoh of the Eighteenth </a:t>
            </a:r>
            <a:r>
              <a:rPr lang="en-US" sz="1600" dirty="0" smtClean="0"/>
              <a:t>Dynasty ruled for 54 years. </a:t>
            </a:r>
            <a:r>
              <a:rPr lang="en-US" sz="1600" dirty="0"/>
              <a:t>During the first twenty-two years of Thutmose's reign he was co-regent with his stepmother and aunt, Hatshepsut, who was named the pharaoh</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7523" y="1436261"/>
            <a:ext cx="2832881" cy="2432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281449" y="3854427"/>
            <a:ext cx="3590064" cy="1569660"/>
          </a:xfrm>
          <a:prstGeom prst="rect">
            <a:avLst/>
          </a:prstGeom>
          <a:noFill/>
        </p:spPr>
        <p:txBody>
          <a:bodyPr wrap="square" rtlCol="0">
            <a:spAutoFit/>
          </a:bodyPr>
          <a:lstStyle/>
          <a:p>
            <a:r>
              <a:rPr lang="en-US" sz="1600" dirty="0" smtClean="0"/>
              <a:t>Known </a:t>
            </a:r>
            <a:r>
              <a:rPr lang="en-US" sz="1600" dirty="0"/>
              <a:t>as </a:t>
            </a:r>
            <a:r>
              <a:rPr lang="en-US" sz="1600" b="1" dirty="0"/>
              <a:t>Ramesses the Great</a:t>
            </a:r>
            <a:r>
              <a:rPr lang="en-US" sz="1600" dirty="0"/>
              <a:t>, was the third pharaoh of the Nineteenth Dynasty of Egypt. He is often regarded as the greatest, most celebrated, and most powerful pharaoh of the Egyptian </a:t>
            </a:r>
            <a:r>
              <a:rPr lang="en-US" sz="1600" dirty="0" smtClean="0"/>
              <a:t>Empire he ruled 69 </a:t>
            </a:r>
            <a:r>
              <a:rPr lang="en-US" sz="1600" dirty="0" err="1" smtClean="0"/>
              <a:t>yrs</a:t>
            </a:r>
            <a:endParaRPr lang="en-US" sz="1600" dirty="0"/>
          </a:p>
        </p:txBody>
      </p:sp>
    </p:spTree>
    <p:extLst>
      <p:ext uri="{BB962C8B-B14F-4D97-AF65-F5344CB8AC3E}">
        <p14:creationId xmlns:p14="http://schemas.microsoft.com/office/powerpoint/2010/main" val="5861773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41059" y="2264238"/>
            <a:ext cx="4267201" cy="752475"/>
            <a:chOff x="304799" y="758121"/>
            <a:chExt cx="4267201" cy="752475"/>
          </a:xfrm>
        </p:grpSpPr>
        <p:sp>
          <p:nvSpPr>
            <p:cNvPr id="15" name="Bevel 14"/>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16" name="Rectangle 15"/>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4" name="TextBox 3"/>
          <p:cNvSpPr txBox="1"/>
          <p:nvPr/>
        </p:nvSpPr>
        <p:spPr>
          <a:xfrm>
            <a:off x="1152649" y="86144"/>
            <a:ext cx="2888932" cy="584775"/>
          </a:xfrm>
          <a:prstGeom prst="rect">
            <a:avLst/>
          </a:prstGeom>
          <a:noFill/>
        </p:spPr>
        <p:txBody>
          <a:bodyPr wrap="none" rtlCol="0">
            <a:spAutoFit/>
          </a:bodyPr>
          <a:lstStyle/>
          <a:p>
            <a:pPr eaLnBrk="1" fontAlgn="auto" hangingPunct="1">
              <a:spcBef>
                <a:spcPts val="0"/>
              </a:spcBef>
              <a:spcAft>
                <a:spcPts val="0"/>
              </a:spcAft>
              <a:buFontTx/>
              <a:buNone/>
            </a:pPr>
            <a:r>
              <a:rPr lang="en-US" sz="3200" i="0" dirty="0" smtClean="0">
                <a:solidFill>
                  <a:prstClr val="black"/>
                </a:solidFill>
                <a:latin typeface="Algerian" panose="04020705040A02060702" pitchFamily="82" charset="0"/>
              </a:rPr>
              <a:t>1446-1406 BC</a:t>
            </a:r>
            <a:endParaRPr lang="en-US" sz="3200" i="0" dirty="0">
              <a:solidFill>
                <a:prstClr val="black"/>
              </a:solidFill>
              <a:latin typeface="Algerian" panose="04020705040A02060702" pitchFamily="82" charset="0"/>
            </a:endParaRPr>
          </a:p>
        </p:txBody>
      </p:sp>
      <p:sp>
        <p:nvSpPr>
          <p:cNvPr id="5" name="TextBox 4"/>
          <p:cNvSpPr txBox="1"/>
          <p:nvPr/>
        </p:nvSpPr>
        <p:spPr>
          <a:xfrm>
            <a:off x="5464258" y="86729"/>
            <a:ext cx="2882520" cy="584775"/>
          </a:xfrm>
          <a:prstGeom prst="rect">
            <a:avLst/>
          </a:prstGeom>
          <a:noFill/>
        </p:spPr>
        <p:txBody>
          <a:bodyPr wrap="none" rtlCol="0">
            <a:spAutoFit/>
          </a:bodyPr>
          <a:lstStyle/>
          <a:p>
            <a:pPr eaLnBrk="1" fontAlgn="auto" hangingPunct="1">
              <a:spcBef>
                <a:spcPts val="0"/>
              </a:spcBef>
              <a:spcAft>
                <a:spcPts val="0"/>
              </a:spcAft>
              <a:buFontTx/>
              <a:buNone/>
            </a:pPr>
            <a:r>
              <a:rPr lang="en-US" sz="3200" i="0" dirty="0" smtClean="0">
                <a:solidFill>
                  <a:prstClr val="black"/>
                </a:solidFill>
                <a:latin typeface="Algerian" panose="04020705040A02060702" pitchFamily="82" charset="0"/>
              </a:rPr>
              <a:t>1260-1220 BC</a:t>
            </a:r>
            <a:endParaRPr lang="en-US" sz="3200" i="0" dirty="0">
              <a:solidFill>
                <a:prstClr val="black"/>
              </a:solidFill>
              <a:latin typeface="Algerian" panose="04020705040A02060702" pitchFamily="82" charset="0"/>
            </a:endParaRPr>
          </a:p>
        </p:txBody>
      </p:sp>
      <p:sp>
        <p:nvSpPr>
          <p:cNvPr id="8" name="TextBox 7"/>
          <p:cNvSpPr txBox="1"/>
          <p:nvPr/>
        </p:nvSpPr>
        <p:spPr>
          <a:xfrm>
            <a:off x="4969610" y="2325373"/>
            <a:ext cx="3610099"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Israelite population in hill country (4-room house)</a:t>
            </a:r>
            <a:endParaRPr lang="en-US" sz="1800" i="0" dirty="0">
              <a:solidFill>
                <a:prstClr val="black"/>
              </a:solidFill>
              <a:latin typeface="Calibri"/>
            </a:endParaRPr>
          </a:p>
        </p:txBody>
      </p:sp>
      <p:grpSp>
        <p:nvGrpSpPr>
          <p:cNvPr id="13" name="Group 12"/>
          <p:cNvGrpSpPr/>
          <p:nvPr/>
        </p:nvGrpSpPr>
        <p:grpSpPr>
          <a:xfrm>
            <a:off x="294700" y="2261614"/>
            <a:ext cx="4267201" cy="752475"/>
            <a:chOff x="304799" y="758121"/>
            <a:chExt cx="4267201" cy="752475"/>
          </a:xfrm>
        </p:grpSpPr>
        <p:sp>
          <p:nvSpPr>
            <p:cNvPr id="12" name="Bevel 11"/>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2" name="Rectangle 1"/>
            <p:cNvSpPr/>
            <p:nvPr/>
          </p:nvSpPr>
          <p:spPr>
            <a:xfrm>
              <a:off x="389784" y="864266"/>
              <a:ext cx="4077441" cy="54543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7" name="TextBox 6"/>
          <p:cNvSpPr txBox="1"/>
          <p:nvPr/>
        </p:nvSpPr>
        <p:spPr>
          <a:xfrm>
            <a:off x="398984" y="2321589"/>
            <a:ext cx="4003965"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Archaeology has found no </a:t>
            </a:r>
            <a:r>
              <a:rPr lang="en-IE" sz="1800" i="0" dirty="0" smtClean="0">
                <a:solidFill>
                  <a:prstClr val="black"/>
                </a:solidFill>
                <a:latin typeface="Calibri"/>
              </a:rPr>
              <a:t> </a:t>
            </a:r>
            <a:r>
              <a:rPr lang="en-IE" sz="1800" i="0" dirty="0">
                <a:solidFill>
                  <a:prstClr val="black"/>
                </a:solidFill>
                <a:latin typeface="Calibri"/>
              </a:rPr>
              <a:t>evidence of </a:t>
            </a:r>
            <a:r>
              <a:rPr lang="en-IE" sz="1800" i="0" dirty="0" smtClean="0">
                <a:solidFill>
                  <a:prstClr val="black"/>
                </a:solidFill>
                <a:latin typeface="Calibri"/>
              </a:rPr>
              <a:t>widespread </a:t>
            </a:r>
            <a:r>
              <a:rPr lang="en-IE" sz="1800" i="0" dirty="0">
                <a:solidFill>
                  <a:prstClr val="black"/>
                </a:solidFill>
                <a:latin typeface="Calibri"/>
              </a:rPr>
              <a:t>destruction </a:t>
            </a:r>
            <a:endParaRPr lang="en-US" sz="1800" i="0" dirty="0">
              <a:solidFill>
                <a:prstClr val="black"/>
              </a:solidFill>
              <a:latin typeface="Calibri"/>
            </a:endParaRPr>
          </a:p>
        </p:txBody>
      </p:sp>
      <p:grpSp>
        <p:nvGrpSpPr>
          <p:cNvPr id="17" name="Group 16"/>
          <p:cNvGrpSpPr/>
          <p:nvPr/>
        </p:nvGrpSpPr>
        <p:grpSpPr>
          <a:xfrm>
            <a:off x="304828" y="612793"/>
            <a:ext cx="4267201" cy="752475"/>
            <a:chOff x="304799" y="758121"/>
            <a:chExt cx="4267201" cy="752475"/>
          </a:xfrm>
        </p:grpSpPr>
        <p:sp>
          <p:nvSpPr>
            <p:cNvPr id="18" name="Bevel 17"/>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19" name="Rectangle 18"/>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20" name="TextBox 19"/>
          <p:cNvSpPr txBox="1"/>
          <p:nvPr/>
        </p:nvSpPr>
        <p:spPr>
          <a:xfrm>
            <a:off x="409099" y="680079"/>
            <a:ext cx="4003965"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1 Kings 6:1 480 </a:t>
            </a:r>
            <a:r>
              <a:rPr lang="en-US" sz="1800" i="0" dirty="0" err="1" smtClean="0">
                <a:solidFill>
                  <a:prstClr val="black"/>
                </a:solidFill>
                <a:latin typeface="Calibri"/>
              </a:rPr>
              <a:t>yrs</a:t>
            </a:r>
            <a:r>
              <a:rPr lang="en-US" sz="1800" i="0" dirty="0" smtClean="0">
                <a:solidFill>
                  <a:prstClr val="black"/>
                </a:solidFill>
                <a:latin typeface="Calibri"/>
              </a:rPr>
              <a:t> from Temple dedication in 966 BC</a:t>
            </a:r>
            <a:endParaRPr lang="en-US" sz="1800" i="0" dirty="0">
              <a:solidFill>
                <a:prstClr val="black"/>
              </a:solidFill>
              <a:latin typeface="Calibri"/>
            </a:endParaRPr>
          </a:p>
        </p:txBody>
      </p:sp>
      <p:grpSp>
        <p:nvGrpSpPr>
          <p:cNvPr id="21" name="Group 20"/>
          <p:cNvGrpSpPr/>
          <p:nvPr/>
        </p:nvGrpSpPr>
        <p:grpSpPr>
          <a:xfrm>
            <a:off x="294923" y="1416773"/>
            <a:ext cx="4267201" cy="752475"/>
            <a:chOff x="304799" y="758121"/>
            <a:chExt cx="4267201" cy="752475"/>
          </a:xfrm>
        </p:grpSpPr>
        <p:sp>
          <p:nvSpPr>
            <p:cNvPr id="22" name="Bevel 21"/>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23" name="Rectangle 22"/>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24" name="TextBox 23"/>
          <p:cNvSpPr txBox="1"/>
          <p:nvPr/>
        </p:nvSpPr>
        <p:spPr>
          <a:xfrm>
            <a:off x="399194" y="1484058"/>
            <a:ext cx="4003965"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Judges 11:26 </a:t>
            </a:r>
            <a:r>
              <a:rPr lang="en-US" sz="1800" i="0" dirty="0" err="1" smtClean="0">
                <a:solidFill>
                  <a:prstClr val="black"/>
                </a:solidFill>
                <a:latin typeface="Calibri"/>
              </a:rPr>
              <a:t>Jephthah</a:t>
            </a:r>
            <a:r>
              <a:rPr lang="en-US" sz="1800" i="0" dirty="0" smtClean="0">
                <a:solidFill>
                  <a:prstClr val="black"/>
                </a:solidFill>
                <a:latin typeface="Calibri"/>
              </a:rPr>
              <a:t> assigns 300 years between his day &amp; the conquest</a:t>
            </a:r>
            <a:endParaRPr lang="en-US" sz="1800" i="0" dirty="0">
              <a:solidFill>
                <a:prstClr val="black"/>
              </a:solidFill>
              <a:latin typeface="Calibri"/>
            </a:endParaRPr>
          </a:p>
        </p:txBody>
      </p:sp>
      <p:grpSp>
        <p:nvGrpSpPr>
          <p:cNvPr id="25" name="Group 24"/>
          <p:cNvGrpSpPr/>
          <p:nvPr/>
        </p:nvGrpSpPr>
        <p:grpSpPr>
          <a:xfrm>
            <a:off x="4661794" y="3111563"/>
            <a:ext cx="4267201" cy="752475"/>
            <a:chOff x="304799" y="758121"/>
            <a:chExt cx="4267201" cy="752475"/>
          </a:xfrm>
        </p:grpSpPr>
        <p:sp>
          <p:nvSpPr>
            <p:cNvPr id="26" name="Bevel 25"/>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27" name="Rectangle 26"/>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28" name="TextBox 27"/>
          <p:cNvSpPr txBox="1"/>
          <p:nvPr/>
        </p:nvSpPr>
        <p:spPr>
          <a:xfrm>
            <a:off x="4990338" y="3172696"/>
            <a:ext cx="3610099"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a:solidFill>
                  <a:prstClr val="black"/>
                </a:solidFill>
                <a:latin typeface="Calibri"/>
              </a:rPr>
              <a:t>Pharaoh to reign for 40 </a:t>
            </a:r>
            <a:r>
              <a:rPr lang="en-US" sz="1800" i="0" dirty="0" err="1">
                <a:solidFill>
                  <a:prstClr val="black"/>
                </a:solidFill>
                <a:latin typeface="Calibri"/>
              </a:rPr>
              <a:t>yrs</a:t>
            </a:r>
            <a:r>
              <a:rPr lang="en-US" sz="1800" i="0" dirty="0">
                <a:solidFill>
                  <a:prstClr val="black"/>
                </a:solidFill>
                <a:latin typeface="Calibri"/>
              </a:rPr>
              <a:t> while Moses in </a:t>
            </a:r>
            <a:r>
              <a:rPr lang="en-US" sz="1800" i="0" dirty="0" smtClean="0">
                <a:solidFill>
                  <a:prstClr val="black"/>
                </a:solidFill>
                <a:latin typeface="Calibri"/>
              </a:rPr>
              <a:t>wilderness – Rameses II</a:t>
            </a:r>
            <a:endParaRPr lang="en-US" sz="1800" i="0" dirty="0">
              <a:solidFill>
                <a:prstClr val="black"/>
              </a:solidFill>
              <a:latin typeface="Calibri"/>
            </a:endParaRPr>
          </a:p>
        </p:txBody>
      </p:sp>
      <p:grpSp>
        <p:nvGrpSpPr>
          <p:cNvPr id="29" name="Group 28"/>
          <p:cNvGrpSpPr/>
          <p:nvPr/>
        </p:nvGrpSpPr>
        <p:grpSpPr>
          <a:xfrm>
            <a:off x="315448" y="3108939"/>
            <a:ext cx="4267201" cy="752475"/>
            <a:chOff x="304799" y="758121"/>
            <a:chExt cx="4267201" cy="752475"/>
          </a:xfrm>
        </p:grpSpPr>
        <p:sp>
          <p:nvSpPr>
            <p:cNvPr id="30" name="Bevel 29"/>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31" name="Rectangle 30"/>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32" name="TextBox 31"/>
          <p:cNvSpPr txBox="1"/>
          <p:nvPr/>
        </p:nvSpPr>
        <p:spPr>
          <a:xfrm>
            <a:off x="416413" y="3167327"/>
            <a:ext cx="4003965"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Pharaoh to reign for 40 </a:t>
            </a:r>
            <a:r>
              <a:rPr lang="en-US" sz="1800" i="0" dirty="0" err="1" smtClean="0">
                <a:solidFill>
                  <a:prstClr val="black"/>
                </a:solidFill>
                <a:latin typeface="Calibri"/>
              </a:rPr>
              <a:t>yrs</a:t>
            </a:r>
            <a:r>
              <a:rPr lang="en-US" sz="1800" i="0" dirty="0" smtClean="0">
                <a:solidFill>
                  <a:prstClr val="black"/>
                </a:solidFill>
                <a:latin typeface="Calibri"/>
              </a:rPr>
              <a:t> while Moses in wilderness – Thutmose III</a:t>
            </a:r>
            <a:endParaRPr lang="en-US" sz="1800" i="0" dirty="0">
              <a:solidFill>
                <a:prstClr val="black"/>
              </a:solidFill>
              <a:latin typeface="Calibri"/>
            </a:endParaRPr>
          </a:p>
        </p:txBody>
      </p:sp>
      <p:grpSp>
        <p:nvGrpSpPr>
          <p:cNvPr id="33" name="Group 32"/>
          <p:cNvGrpSpPr/>
          <p:nvPr/>
        </p:nvGrpSpPr>
        <p:grpSpPr>
          <a:xfrm>
            <a:off x="4656546" y="3989199"/>
            <a:ext cx="4267201" cy="752475"/>
            <a:chOff x="304799" y="758121"/>
            <a:chExt cx="4267201" cy="752475"/>
          </a:xfrm>
        </p:grpSpPr>
        <p:sp>
          <p:nvSpPr>
            <p:cNvPr id="34" name="Bevel 33"/>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35" name="Rectangle 34"/>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36" name="TextBox 35"/>
          <p:cNvSpPr txBox="1"/>
          <p:nvPr/>
        </p:nvSpPr>
        <p:spPr>
          <a:xfrm>
            <a:off x="4874716" y="4050334"/>
            <a:ext cx="3818406"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err="1" smtClean="0">
                <a:solidFill>
                  <a:prstClr val="black"/>
                </a:solidFill>
                <a:latin typeface="Calibri"/>
              </a:rPr>
              <a:t>Habiru</a:t>
            </a:r>
            <a:r>
              <a:rPr lang="en-US" sz="1800" i="0" dirty="0" smtClean="0">
                <a:solidFill>
                  <a:prstClr val="black"/>
                </a:solidFill>
                <a:latin typeface="Calibri"/>
              </a:rPr>
              <a:t> can not be identified with Israelites</a:t>
            </a:r>
            <a:endParaRPr lang="en-US" sz="1800" i="0" dirty="0">
              <a:solidFill>
                <a:prstClr val="black"/>
              </a:solidFill>
              <a:latin typeface="Calibri"/>
            </a:endParaRPr>
          </a:p>
        </p:txBody>
      </p:sp>
      <p:grpSp>
        <p:nvGrpSpPr>
          <p:cNvPr id="37" name="Group 36"/>
          <p:cNvGrpSpPr/>
          <p:nvPr/>
        </p:nvGrpSpPr>
        <p:grpSpPr>
          <a:xfrm>
            <a:off x="310161" y="3986578"/>
            <a:ext cx="4267201" cy="752475"/>
            <a:chOff x="304799" y="758121"/>
            <a:chExt cx="4267201" cy="752475"/>
          </a:xfrm>
        </p:grpSpPr>
        <p:sp>
          <p:nvSpPr>
            <p:cNvPr id="38" name="Bevel 37"/>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39" name="Rectangle 38"/>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40" name="TextBox 39"/>
          <p:cNvSpPr txBox="1"/>
          <p:nvPr/>
        </p:nvSpPr>
        <p:spPr>
          <a:xfrm>
            <a:off x="411154" y="4044969"/>
            <a:ext cx="4150739"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Amarna Tablets (~1350) from cities not in Israelite control – </a:t>
            </a:r>
            <a:r>
              <a:rPr lang="en-US" sz="1800" i="0" dirty="0" err="1" smtClean="0">
                <a:solidFill>
                  <a:prstClr val="black"/>
                </a:solidFill>
                <a:latin typeface="Calibri"/>
              </a:rPr>
              <a:t>Habiru</a:t>
            </a:r>
            <a:r>
              <a:rPr lang="en-US" sz="1800" i="0" dirty="0" smtClean="0">
                <a:solidFill>
                  <a:prstClr val="black"/>
                </a:solidFill>
                <a:latin typeface="Calibri"/>
              </a:rPr>
              <a:t> could be Hebrew</a:t>
            </a:r>
            <a:endParaRPr lang="en-US" sz="1800" i="0" dirty="0">
              <a:solidFill>
                <a:prstClr val="black"/>
              </a:solidFill>
              <a:latin typeface="Calibri"/>
            </a:endParaRPr>
          </a:p>
        </p:txBody>
      </p:sp>
    </p:spTree>
    <p:extLst>
      <p:ext uri="{BB962C8B-B14F-4D97-AF65-F5344CB8AC3E}">
        <p14:creationId xmlns:p14="http://schemas.microsoft.com/office/powerpoint/2010/main" val="24023361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C89CB6B6-7B0A-4336-AC7B-C25AA4A0951C}" type="slidenum">
              <a:rPr lang="en-US" altLang="en-US" smtClean="0"/>
              <a:pPr/>
              <a:t>12</a:t>
            </a:fld>
            <a:endParaRPr lang="en-US"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 y="0"/>
            <a:ext cx="5225143" cy="5214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7616" y="103518"/>
            <a:ext cx="3956384" cy="3071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descr="http://upload.wikimedia.org/wikipedia/commons/3/31/Akhenaten_with_blue_crow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9737" y="1223364"/>
            <a:ext cx="1744526" cy="23271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44273" y="3174539"/>
            <a:ext cx="3699737" cy="2031325"/>
          </a:xfrm>
          <a:prstGeom prst="rect">
            <a:avLst/>
          </a:prstGeom>
          <a:solidFill>
            <a:schemeClr val="bg1"/>
          </a:solidFill>
        </p:spPr>
        <p:txBody>
          <a:bodyPr wrap="square" rtlCol="0">
            <a:spAutoFit/>
          </a:bodyPr>
          <a:lstStyle/>
          <a:p>
            <a:r>
              <a:rPr lang="en-US" b="1" dirty="0"/>
              <a:t>Akhenaten</a:t>
            </a:r>
            <a:r>
              <a:rPr lang="en-US" dirty="0"/>
              <a:t> </a:t>
            </a:r>
            <a:r>
              <a:rPr lang="en-US" dirty="0" smtClean="0"/>
              <a:t>is </a:t>
            </a:r>
            <a:r>
              <a:rPr lang="en-US" dirty="0"/>
              <a:t>thought to have been born </a:t>
            </a:r>
            <a:r>
              <a:rPr lang="en-US" dirty="0" smtClean="0"/>
              <a:t>1379 </a:t>
            </a:r>
            <a:r>
              <a:rPr lang="en-US" dirty="0"/>
              <a:t>BC or 1362 </a:t>
            </a:r>
            <a:r>
              <a:rPr lang="en-US" dirty="0" smtClean="0"/>
              <a:t>BC. </a:t>
            </a:r>
          </a:p>
          <a:p>
            <a:r>
              <a:rPr lang="en-US" dirty="0" smtClean="0"/>
              <a:t>He </a:t>
            </a:r>
            <a:r>
              <a:rPr lang="en-US" dirty="0"/>
              <a:t>succeeded his father in </a:t>
            </a:r>
            <a:r>
              <a:rPr lang="en-US" dirty="0" smtClean="0"/>
              <a:t>1367 </a:t>
            </a:r>
            <a:r>
              <a:rPr lang="en-US" dirty="0"/>
              <a:t>BC or 1350 </a:t>
            </a:r>
            <a:r>
              <a:rPr lang="en-US" dirty="0" smtClean="0"/>
              <a:t>BC </a:t>
            </a:r>
            <a:r>
              <a:rPr lang="en-US" dirty="0"/>
              <a:t>at the age of twelve. </a:t>
            </a:r>
            <a:endParaRPr lang="en-US" dirty="0" smtClean="0"/>
          </a:p>
          <a:p>
            <a:r>
              <a:rPr lang="en-US" dirty="0" smtClean="0"/>
              <a:t>He </a:t>
            </a:r>
            <a:r>
              <a:rPr lang="en-US" dirty="0"/>
              <a:t>reigned from 1367 BC to 1350 BC </a:t>
            </a:r>
            <a:endParaRPr lang="en-US" dirty="0" smtClean="0"/>
          </a:p>
          <a:p>
            <a:r>
              <a:rPr lang="en-US" dirty="0"/>
              <a:t> </a:t>
            </a:r>
            <a:r>
              <a:rPr lang="en-US" dirty="0" smtClean="0"/>
              <a:t>               or </a:t>
            </a:r>
            <a:r>
              <a:rPr lang="en-US" dirty="0"/>
              <a:t>from 1350 BC/1349 BC </a:t>
            </a:r>
            <a:endParaRPr lang="en-US" dirty="0" smtClean="0"/>
          </a:p>
          <a:p>
            <a:r>
              <a:rPr lang="en-US" dirty="0"/>
              <a:t> </a:t>
            </a:r>
            <a:r>
              <a:rPr lang="en-US" dirty="0" smtClean="0"/>
              <a:t>                        to </a:t>
            </a:r>
            <a:r>
              <a:rPr lang="en-US" dirty="0"/>
              <a:t>1334 BC/ 1333 BC </a:t>
            </a:r>
            <a:endParaRPr lang="en-US" dirty="0" smtClean="0"/>
          </a:p>
          <a:p>
            <a:r>
              <a:rPr lang="en-US" dirty="0" smtClean="0"/>
              <a:t>during </a:t>
            </a:r>
            <a:r>
              <a:rPr lang="en-US" dirty="0"/>
              <a:t>the Eighteenth Dynasty. </a:t>
            </a:r>
          </a:p>
        </p:txBody>
      </p:sp>
    </p:spTree>
    <p:extLst>
      <p:ext uri="{BB962C8B-B14F-4D97-AF65-F5344CB8AC3E}">
        <p14:creationId xmlns:p14="http://schemas.microsoft.com/office/powerpoint/2010/main" val="32792771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8955" y="32814"/>
            <a:ext cx="4715270" cy="5631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21" name="Group 20"/>
          <p:cNvGrpSpPr/>
          <p:nvPr/>
        </p:nvGrpSpPr>
        <p:grpSpPr>
          <a:xfrm>
            <a:off x="6613834" y="5715063"/>
            <a:ext cx="4527121" cy="5463961"/>
            <a:chOff x="3382719" y="117806"/>
            <a:chExt cx="4527121" cy="5463961"/>
          </a:xfrm>
        </p:grpSpPr>
        <p:sp>
          <p:nvSpPr>
            <p:cNvPr id="4" name="Freeform 3"/>
            <p:cNvSpPr/>
            <p:nvPr/>
          </p:nvSpPr>
          <p:spPr>
            <a:xfrm>
              <a:off x="5351764" y="252442"/>
              <a:ext cx="757326" cy="1402454"/>
            </a:xfrm>
            <a:custGeom>
              <a:avLst/>
              <a:gdLst>
                <a:gd name="connsiteX0" fmla="*/ 493664 w 757326"/>
                <a:gd name="connsiteY0" fmla="*/ 0 h 1402454"/>
                <a:gd name="connsiteX1" fmla="*/ 572202 w 757326"/>
                <a:gd name="connsiteY1" fmla="*/ 56098 h 1402454"/>
                <a:gd name="connsiteX2" fmla="*/ 639519 w 757326"/>
                <a:gd name="connsiteY2" fmla="*/ 61708 h 1402454"/>
                <a:gd name="connsiteX3" fmla="*/ 695618 w 757326"/>
                <a:gd name="connsiteY3" fmla="*/ 61708 h 1402454"/>
                <a:gd name="connsiteX4" fmla="*/ 734886 w 757326"/>
                <a:gd name="connsiteY4" fmla="*/ 78537 h 1402454"/>
                <a:gd name="connsiteX5" fmla="*/ 757326 w 757326"/>
                <a:gd name="connsiteY5" fmla="*/ 78537 h 1402454"/>
                <a:gd name="connsiteX6" fmla="*/ 667569 w 757326"/>
                <a:gd name="connsiteY6" fmla="*/ 375857 h 1402454"/>
                <a:gd name="connsiteX7" fmla="*/ 617080 w 757326"/>
                <a:gd name="connsiteY7" fmla="*/ 544152 h 1402454"/>
                <a:gd name="connsiteX8" fmla="*/ 600251 w 757326"/>
                <a:gd name="connsiteY8" fmla="*/ 656348 h 1402454"/>
                <a:gd name="connsiteX9" fmla="*/ 555372 w 757326"/>
                <a:gd name="connsiteY9" fmla="*/ 807813 h 1402454"/>
                <a:gd name="connsiteX10" fmla="*/ 454396 w 757326"/>
                <a:gd name="connsiteY10" fmla="*/ 987327 h 1402454"/>
                <a:gd name="connsiteX11" fmla="*/ 415127 w 757326"/>
                <a:gd name="connsiteY11" fmla="*/ 1060255 h 1402454"/>
                <a:gd name="connsiteX12" fmla="*/ 370248 w 757326"/>
                <a:gd name="connsiteY12" fmla="*/ 1166841 h 1402454"/>
                <a:gd name="connsiteX13" fmla="*/ 291711 w 757326"/>
                <a:gd name="connsiteY13" fmla="*/ 1318306 h 1402454"/>
                <a:gd name="connsiteX14" fmla="*/ 201954 w 757326"/>
                <a:gd name="connsiteY14" fmla="*/ 1402454 h 1402454"/>
                <a:gd name="connsiteX15" fmla="*/ 112197 w 757326"/>
                <a:gd name="connsiteY15" fmla="*/ 1200500 h 1402454"/>
                <a:gd name="connsiteX16" fmla="*/ 0 w 757326"/>
                <a:gd name="connsiteY16" fmla="*/ 1116353 h 1402454"/>
                <a:gd name="connsiteX17" fmla="*/ 89757 w 757326"/>
                <a:gd name="connsiteY17" fmla="*/ 1009767 h 1402454"/>
                <a:gd name="connsiteX18" fmla="*/ 117807 w 757326"/>
                <a:gd name="connsiteY18" fmla="*/ 830252 h 1402454"/>
                <a:gd name="connsiteX19" fmla="*/ 145856 w 757326"/>
                <a:gd name="connsiteY19" fmla="*/ 639519 h 1402454"/>
                <a:gd name="connsiteX20" fmla="*/ 168295 w 757326"/>
                <a:gd name="connsiteY20" fmla="*/ 532932 h 1402454"/>
                <a:gd name="connsiteX21" fmla="*/ 201954 w 757326"/>
                <a:gd name="connsiteY21" fmla="*/ 460005 h 1402454"/>
                <a:gd name="connsiteX22" fmla="*/ 325370 w 757326"/>
                <a:gd name="connsiteY22" fmla="*/ 392687 h 1402454"/>
                <a:gd name="connsiteX23" fmla="*/ 375858 w 757326"/>
                <a:gd name="connsiteY23" fmla="*/ 308540 h 1402454"/>
                <a:gd name="connsiteX24" fmla="*/ 392688 w 757326"/>
                <a:gd name="connsiteY24" fmla="*/ 213173 h 1402454"/>
                <a:gd name="connsiteX25" fmla="*/ 392688 w 757326"/>
                <a:gd name="connsiteY25" fmla="*/ 213173 h 1402454"/>
                <a:gd name="connsiteX26" fmla="*/ 403907 w 757326"/>
                <a:gd name="connsiteY26" fmla="*/ 140245 h 1402454"/>
                <a:gd name="connsiteX27" fmla="*/ 454396 w 757326"/>
                <a:gd name="connsiteY27" fmla="*/ 78537 h 1402454"/>
                <a:gd name="connsiteX28" fmla="*/ 493664 w 757326"/>
                <a:gd name="connsiteY28" fmla="*/ 0 h 140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7326" h="1402454">
                  <a:moveTo>
                    <a:pt x="493664" y="0"/>
                  </a:moveTo>
                  <a:lnTo>
                    <a:pt x="572202" y="56098"/>
                  </a:lnTo>
                  <a:lnTo>
                    <a:pt x="639519" y="61708"/>
                  </a:lnTo>
                  <a:lnTo>
                    <a:pt x="695618" y="61708"/>
                  </a:lnTo>
                  <a:lnTo>
                    <a:pt x="734886" y="78537"/>
                  </a:lnTo>
                  <a:lnTo>
                    <a:pt x="757326" y="78537"/>
                  </a:lnTo>
                  <a:lnTo>
                    <a:pt x="667569" y="375857"/>
                  </a:lnTo>
                  <a:lnTo>
                    <a:pt x="617080" y="544152"/>
                  </a:lnTo>
                  <a:lnTo>
                    <a:pt x="600251" y="656348"/>
                  </a:lnTo>
                  <a:lnTo>
                    <a:pt x="555372" y="807813"/>
                  </a:lnTo>
                  <a:lnTo>
                    <a:pt x="454396" y="987327"/>
                  </a:lnTo>
                  <a:lnTo>
                    <a:pt x="415127" y="1060255"/>
                  </a:lnTo>
                  <a:lnTo>
                    <a:pt x="370248" y="1166841"/>
                  </a:lnTo>
                  <a:lnTo>
                    <a:pt x="291711" y="1318306"/>
                  </a:lnTo>
                  <a:lnTo>
                    <a:pt x="201954" y="1402454"/>
                  </a:lnTo>
                  <a:lnTo>
                    <a:pt x="112197" y="1200500"/>
                  </a:lnTo>
                  <a:lnTo>
                    <a:pt x="0" y="1116353"/>
                  </a:lnTo>
                  <a:lnTo>
                    <a:pt x="89757" y="1009767"/>
                  </a:lnTo>
                  <a:lnTo>
                    <a:pt x="117807" y="830252"/>
                  </a:lnTo>
                  <a:lnTo>
                    <a:pt x="145856" y="639519"/>
                  </a:lnTo>
                  <a:lnTo>
                    <a:pt x="168295" y="532932"/>
                  </a:lnTo>
                  <a:lnTo>
                    <a:pt x="201954" y="460005"/>
                  </a:lnTo>
                  <a:lnTo>
                    <a:pt x="325370" y="392687"/>
                  </a:lnTo>
                  <a:lnTo>
                    <a:pt x="375858" y="308540"/>
                  </a:lnTo>
                  <a:lnTo>
                    <a:pt x="392688" y="213173"/>
                  </a:lnTo>
                  <a:lnTo>
                    <a:pt x="392688" y="213173"/>
                  </a:lnTo>
                  <a:lnTo>
                    <a:pt x="403907" y="140245"/>
                  </a:lnTo>
                  <a:lnTo>
                    <a:pt x="454396" y="78537"/>
                  </a:lnTo>
                  <a:lnTo>
                    <a:pt x="493664" y="0"/>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548108" y="1166842"/>
              <a:ext cx="633909" cy="572201"/>
            </a:xfrm>
            <a:custGeom>
              <a:avLst/>
              <a:gdLst>
                <a:gd name="connsiteX0" fmla="*/ 308540 w 633909"/>
                <a:gd name="connsiteY0" fmla="*/ 0 h 572201"/>
                <a:gd name="connsiteX1" fmla="*/ 499274 w 633909"/>
                <a:gd name="connsiteY1" fmla="*/ 50488 h 572201"/>
                <a:gd name="connsiteX2" fmla="*/ 611470 w 633909"/>
                <a:gd name="connsiteY2" fmla="*/ 134635 h 572201"/>
                <a:gd name="connsiteX3" fmla="*/ 633909 w 633909"/>
                <a:gd name="connsiteY3" fmla="*/ 269271 h 572201"/>
                <a:gd name="connsiteX4" fmla="*/ 611470 w 633909"/>
                <a:gd name="connsiteY4" fmla="*/ 443175 h 572201"/>
                <a:gd name="connsiteX5" fmla="*/ 532932 w 633909"/>
                <a:gd name="connsiteY5" fmla="*/ 538542 h 572201"/>
                <a:gd name="connsiteX6" fmla="*/ 488054 w 633909"/>
                <a:gd name="connsiteY6" fmla="*/ 572201 h 572201"/>
                <a:gd name="connsiteX7" fmla="*/ 387077 w 633909"/>
                <a:gd name="connsiteY7" fmla="*/ 521713 h 572201"/>
                <a:gd name="connsiteX8" fmla="*/ 123416 w 633909"/>
                <a:gd name="connsiteY8" fmla="*/ 516103 h 572201"/>
                <a:gd name="connsiteX9" fmla="*/ 0 w 633909"/>
                <a:gd name="connsiteY9" fmla="*/ 482444 h 572201"/>
                <a:gd name="connsiteX10" fmla="*/ 140245 w 633909"/>
                <a:gd name="connsiteY10" fmla="*/ 353418 h 572201"/>
                <a:gd name="connsiteX11" fmla="*/ 196344 w 633909"/>
                <a:gd name="connsiteY11" fmla="*/ 190733 h 572201"/>
                <a:gd name="connsiteX12" fmla="*/ 269271 w 633909"/>
                <a:gd name="connsiteY12" fmla="*/ 72927 h 572201"/>
                <a:gd name="connsiteX13" fmla="*/ 308540 w 633909"/>
                <a:gd name="connsiteY13" fmla="*/ 0 h 57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3909" h="572201">
                  <a:moveTo>
                    <a:pt x="308540" y="0"/>
                  </a:moveTo>
                  <a:lnTo>
                    <a:pt x="499274" y="50488"/>
                  </a:lnTo>
                  <a:lnTo>
                    <a:pt x="611470" y="134635"/>
                  </a:lnTo>
                  <a:lnTo>
                    <a:pt x="633909" y="269271"/>
                  </a:lnTo>
                  <a:lnTo>
                    <a:pt x="611470" y="443175"/>
                  </a:lnTo>
                  <a:lnTo>
                    <a:pt x="532932" y="538542"/>
                  </a:lnTo>
                  <a:lnTo>
                    <a:pt x="488054" y="572201"/>
                  </a:lnTo>
                  <a:lnTo>
                    <a:pt x="387077" y="521713"/>
                  </a:lnTo>
                  <a:lnTo>
                    <a:pt x="123416" y="516103"/>
                  </a:lnTo>
                  <a:lnTo>
                    <a:pt x="0" y="482444"/>
                  </a:lnTo>
                  <a:lnTo>
                    <a:pt x="140245" y="353418"/>
                  </a:lnTo>
                  <a:lnTo>
                    <a:pt x="196344" y="190733"/>
                  </a:lnTo>
                  <a:lnTo>
                    <a:pt x="269271" y="72927"/>
                  </a:lnTo>
                  <a:lnTo>
                    <a:pt x="308540" y="0"/>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867867" y="134636"/>
              <a:ext cx="886351" cy="1469771"/>
            </a:xfrm>
            <a:custGeom>
              <a:avLst/>
              <a:gdLst>
                <a:gd name="connsiteX0" fmla="*/ 0 w 886351"/>
                <a:gd name="connsiteY0" fmla="*/ 1032206 h 1469771"/>
                <a:gd name="connsiteX1" fmla="*/ 134636 w 886351"/>
                <a:gd name="connsiteY1" fmla="*/ 1071474 h 1469771"/>
                <a:gd name="connsiteX2" fmla="*/ 224393 w 886351"/>
                <a:gd name="connsiteY2" fmla="*/ 1105133 h 1469771"/>
                <a:gd name="connsiteX3" fmla="*/ 291711 w 886351"/>
                <a:gd name="connsiteY3" fmla="*/ 1189281 h 1469771"/>
                <a:gd name="connsiteX4" fmla="*/ 314150 w 886351"/>
                <a:gd name="connsiteY4" fmla="*/ 1222939 h 1469771"/>
                <a:gd name="connsiteX5" fmla="*/ 297321 w 886351"/>
                <a:gd name="connsiteY5" fmla="*/ 1419283 h 1469771"/>
                <a:gd name="connsiteX6" fmla="*/ 297321 w 886351"/>
                <a:gd name="connsiteY6" fmla="*/ 1469771 h 1469771"/>
                <a:gd name="connsiteX7" fmla="*/ 465615 w 886351"/>
                <a:gd name="connsiteY7" fmla="*/ 1464162 h 1469771"/>
                <a:gd name="connsiteX8" fmla="*/ 718057 w 886351"/>
                <a:gd name="connsiteY8" fmla="*/ 1452942 h 1469771"/>
                <a:gd name="connsiteX9" fmla="*/ 661959 w 886351"/>
                <a:gd name="connsiteY9" fmla="*/ 1357575 h 1469771"/>
                <a:gd name="connsiteX10" fmla="*/ 611470 w 886351"/>
                <a:gd name="connsiteY10" fmla="*/ 1301477 h 1469771"/>
                <a:gd name="connsiteX11" fmla="*/ 583421 w 886351"/>
                <a:gd name="connsiteY11" fmla="*/ 1206110 h 1469771"/>
                <a:gd name="connsiteX12" fmla="*/ 589031 w 886351"/>
                <a:gd name="connsiteY12" fmla="*/ 1138792 h 1469771"/>
                <a:gd name="connsiteX13" fmla="*/ 684398 w 886351"/>
                <a:gd name="connsiteY13" fmla="*/ 1093914 h 1469771"/>
                <a:gd name="connsiteX14" fmla="*/ 785375 w 886351"/>
                <a:gd name="connsiteY14" fmla="*/ 1054645 h 1469771"/>
                <a:gd name="connsiteX15" fmla="*/ 813424 w 886351"/>
                <a:gd name="connsiteY15" fmla="*/ 903180 h 1469771"/>
                <a:gd name="connsiteX16" fmla="*/ 813424 w 886351"/>
                <a:gd name="connsiteY16" fmla="*/ 762935 h 1469771"/>
                <a:gd name="connsiteX17" fmla="*/ 762935 w 886351"/>
                <a:gd name="connsiteY17" fmla="*/ 695617 h 1469771"/>
                <a:gd name="connsiteX18" fmla="*/ 790985 w 886351"/>
                <a:gd name="connsiteY18" fmla="*/ 622689 h 1469771"/>
                <a:gd name="connsiteX19" fmla="*/ 796594 w 886351"/>
                <a:gd name="connsiteY19" fmla="*/ 415126 h 1469771"/>
                <a:gd name="connsiteX20" fmla="*/ 802204 w 886351"/>
                <a:gd name="connsiteY20" fmla="*/ 325369 h 1469771"/>
                <a:gd name="connsiteX21" fmla="*/ 824643 w 886351"/>
                <a:gd name="connsiteY21" fmla="*/ 213173 h 1469771"/>
                <a:gd name="connsiteX22" fmla="*/ 858302 w 886351"/>
                <a:gd name="connsiteY22" fmla="*/ 67317 h 1469771"/>
                <a:gd name="connsiteX23" fmla="*/ 886351 w 886351"/>
                <a:gd name="connsiteY23" fmla="*/ 5609 h 1469771"/>
                <a:gd name="connsiteX24" fmla="*/ 757326 w 886351"/>
                <a:gd name="connsiteY24" fmla="*/ 0 h 1469771"/>
                <a:gd name="connsiteX25" fmla="*/ 622690 w 886351"/>
                <a:gd name="connsiteY25" fmla="*/ 84147 h 1469771"/>
                <a:gd name="connsiteX26" fmla="*/ 600251 w 886351"/>
                <a:gd name="connsiteY26" fmla="*/ 162684 h 1469771"/>
                <a:gd name="connsiteX27" fmla="*/ 583421 w 886351"/>
                <a:gd name="connsiteY27" fmla="*/ 213173 h 1469771"/>
                <a:gd name="connsiteX28" fmla="*/ 415127 w 886351"/>
                <a:gd name="connsiteY28" fmla="*/ 196343 h 1469771"/>
                <a:gd name="connsiteX29" fmla="*/ 308540 w 886351"/>
                <a:gd name="connsiteY29" fmla="*/ 207563 h 1469771"/>
                <a:gd name="connsiteX30" fmla="*/ 252442 w 886351"/>
                <a:gd name="connsiteY30" fmla="*/ 207563 h 1469771"/>
                <a:gd name="connsiteX31" fmla="*/ 39269 w 886351"/>
                <a:gd name="connsiteY31" fmla="*/ 908790 h 1469771"/>
                <a:gd name="connsiteX32" fmla="*/ 0 w 886351"/>
                <a:gd name="connsiteY32" fmla="*/ 1032206 h 146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86351" h="1469771">
                  <a:moveTo>
                    <a:pt x="0" y="1032206"/>
                  </a:moveTo>
                  <a:lnTo>
                    <a:pt x="134636" y="1071474"/>
                  </a:lnTo>
                  <a:lnTo>
                    <a:pt x="224393" y="1105133"/>
                  </a:lnTo>
                  <a:lnTo>
                    <a:pt x="291711" y="1189281"/>
                  </a:lnTo>
                  <a:lnTo>
                    <a:pt x="314150" y="1222939"/>
                  </a:lnTo>
                  <a:lnTo>
                    <a:pt x="297321" y="1419283"/>
                  </a:lnTo>
                  <a:lnTo>
                    <a:pt x="297321" y="1469771"/>
                  </a:lnTo>
                  <a:lnTo>
                    <a:pt x="465615" y="1464162"/>
                  </a:lnTo>
                  <a:lnTo>
                    <a:pt x="718057" y="1452942"/>
                  </a:lnTo>
                  <a:lnTo>
                    <a:pt x="661959" y="1357575"/>
                  </a:lnTo>
                  <a:lnTo>
                    <a:pt x="611470" y="1301477"/>
                  </a:lnTo>
                  <a:lnTo>
                    <a:pt x="583421" y="1206110"/>
                  </a:lnTo>
                  <a:lnTo>
                    <a:pt x="589031" y="1138792"/>
                  </a:lnTo>
                  <a:lnTo>
                    <a:pt x="684398" y="1093914"/>
                  </a:lnTo>
                  <a:lnTo>
                    <a:pt x="785375" y="1054645"/>
                  </a:lnTo>
                  <a:lnTo>
                    <a:pt x="813424" y="903180"/>
                  </a:lnTo>
                  <a:lnTo>
                    <a:pt x="813424" y="762935"/>
                  </a:lnTo>
                  <a:lnTo>
                    <a:pt x="762935" y="695617"/>
                  </a:lnTo>
                  <a:lnTo>
                    <a:pt x="790985" y="622689"/>
                  </a:lnTo>
                  <a:lnTo>
                    <a:pt x="796594" y="415126"/>
                  </a:lnTo>
                  <a:lnTo>
                    <a:pt x="802204" y="325369"/>
                  </a:lnTo>
                  <a:lnTo>
                    <a:pt x="824643" y="213173"/>
                  </a:lnTo>
                  <a:lnTo>
                    <a:pt x="858302" y="67317"/>
                  </a:lnTo>
                  <a:lnTo>
                    <a:pt x="886351" y="5609"/>
                  </a:lnTo>
                  <a:lnTo>
                    <a:pt x="757326" y="0"/>
                  </a:lnTo>
                  <a:lnTo>
                    <a:pt x="622690" y="84147"/>
                  </a:lnTo>
                  <a:lnTo>
                    <a:pt x="600251" y="162684"/>
                  </a:lnTo>
                  <a:lnTo>
                    <a:pt x="583421" y="213173"/>
                  </a:lnTo>
                  <a:lnTo>
                    <a:pt x="415127" y="196343"/>
                  </a:lnTo>
                  <a:lnTo>
                    <a:pt x="308540" y="207563"/>
                  </a:lnTo>
                  <a:lnTo>
                    <a:pt x="252442" y="207563"/>
                  </a:lnTo>
                  <a:lnTo>
                    <a:pt x="39269" y="908790"/>
                  </a:lnTo>
                  <a:lnTo>
                    <a:pt x="0" y="1032206"/>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727622" y="1593188"/>
              <a:ext cx="863912" cy="488054"/>
            </a:xfrm>
            <a:custGeom>
              <a:avLst/>
              <a:gdLst>
                <a:gd name="connsiteX0" fmla="*/ 863912 w 863912"/>
                <a:gd name="connsiteY0" fmla="*/ 0 h 488054"/>
                <a:gd name="connsiteX1" fmla="*/ 824643 w 863912"/>
                <a:gd name="connsiteY1" fmla="*/ 61708 h 488054"/>
                <a:gd name="connsiteX2" fmla="*/ 824643 w 863912"/>
                <a:gd name="connsiteY2" fmla="*/ 145855 h 488054"/>
                <a:gd name="connsiteX3" fmla="*/ 819033 w 863912"/>
                <a:gd name="connsiteY3" fmla="*/ 213173 h 488054"/>
                <a:gd name="connsiteX4" fmla="*/ 847082 w 863912"/>
                <a:gd name="connsiteY4" fmla="*/ 302930 h 488054"/>
                <a:gd name="connsiteX5" fmla="*/ 835863 w 863912"/>
                <a:gd name="connsiteY5" fmla="*/ 325369 h 488054"/>
                <a:gd name="connsiteX6" fmla="*/ 729276 w 863912"/>
                <a:gd name="connsiteY6" fmla="*/ 308540 h 488054"/>
                <a:gd name="connsiteX7" fmla="*/ 617080 w 863912"/>
                <a:gd name="connsiteY7" fmla="*/ 252441 h 488054"/>
                <a:gd name="connsiteX8" fmla="*/ 510493 w 863912"/>
                <a:gd name="connsiteY8" fmla="*/ 213173 h 488054"/>
                <a:gd name="connsiteX9" fmla="*/ 403907 w 863912"/>
                <a:gd name="connsiteY9" fmla="*/ 213173 h 488054"/>
                <a:gd name="connsiteX10" fmla="*/ 359028 w 863912"/>
                <a:gd name="connsiteY10" fmla="*/ 274881 h 488054"/>
                <a:gd name="connsiteX11" fmla="*/ 325369 w 863912"/>
                <a:gd name="connsiteY11" fmla="*/ 342199 h 488054"/>
                <a:gd name="connsiteX12" fmla="*/ 325369 w 863912"/>
                <a:gd name="connsiteY12" fmla="*/ 342199 h 488054"/>
                <a:gd name="connsiteX13" fmla="*/ 336589 w 863912"/>
                <a:gd name="connsiteY13" fmla="*/ 476834 h 488054"/>
                <a:gd name="connsiteX14" fmla="*/ 263661 w 863912"/>
                <a:gd name="connsiteY14" fmla="*/ 488054 h 488054"/>
                <a:gd name="connsiteX15" fmla="*/ 157075 w 863912"/>
                <a:gd name="connsiteY15" fmla="*/ 476834 h 488054"/>
                <a:gd name="connsiteX16" fmla="*/ 151465 w 863912"/>
                <a:gd name="connsiteY16" fmla="*/ 409516 h 488054"/>
                <a:gd name="connsiteX17" fmla="*/ 162685 w 863912"/>
                <a:gd name="connsiteY17" fmla="*/ 325369 h 488054"/>
                <a:gd name="connsiteX18" fmla="*/ 134636 w 863912"/>
                <a:gd name="connsiteY18" fmla="*/ 201953 h 488054"/>
                <a:gd name="connsiteX19" fmla="*/ 0 w 863912"/>
                <a:gd name="connsiteY19" fmla="*/ 95367 h 488054"/>
                <a:gd name="connsiteX20" fmla="*/ 179514 w 863912"/>
                <a:gd name="connsiteY20" fmla="*/ 95367 h 488054"/>
                <a:gd name="connsiteX21" fmla="*/ 258052 w 863912"/>
                <a:gd name="connsiteY21" fmla="*/ 117806 h 488054"/>
                <a:gd name="connsiteX22" fmla="*/ 319760 w 863912"/>
                <a:gd name="connsiteY22" fmla="*/ 145855 h 488054"/>
                <a:gd name="connsiteX23" fmla="*/ 420736 w 863912"/>
                <a:gd name="connsiteY23" fmla="*/ 11219 h 488054"/>
                <a:gd name="connsiteX24" fmla="*/ 863912 w 863912"/>
                <a:gd name="connsiteY24" fmla="*/ 0 h 4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3912" h="488054">
                  <a:moveTo>
                    <a:pt x="863912" y="0"/>
                  </a:moveTo>
                  <a:lnTo>
                    <a:pt x="824643" y="61708"/>
                  </a:lnTo>
                  <a:lnTo>
                    <a:pt x="824643" y="145855"/>
                  </a:lnTo>
                  <a:lnTo>
                    <a:pt x="819033" y="213173"/>
                  </a:lnTo>
                  <a:lnTo>
                    <a:pt x="847082" y="302930"/>
                  </a:lnTo>
                  <a:lnTo>
                    <a:pt x="835863" y="325369"/>
                  </a:lnTo>
                  <a:lnTo>
                    <a:pt x="729276" y="308540"/>
                  </a:lnTo>
                  <a:lnTo>
                    <a:pt x="617080" y="252441"/>
                  </a:lnTo>
                  <a:lnTo>
                    <a:pt x="510493" y="213173"/>
                  </a:lnTo>
                  <a:lnTo>
                    <a:pt x="403907" y="213173"/>
                  </a:lnTo>
                  <a:lnTo>
                    <a:pt x="359028" y="274881"/>
                  </a:lnTo>
                  <a:lnTo>
                    <a:pt x="325369" y="342199"/>
                  </a:lnTo>
                  <a:lnTo>
                    <a:pt x="325369" y="342199"/>
                  </a:lnTo>
                  <a:lnTo>
                    <a:pt x="336589" y="476834"/>
                  </a:lnTo>
                  <a:lnTo>
                    <a:pt x="263661" y="488054"/>
                  </a:lnTo>
                  <a:lnTo>
                    <a:pt x="157075" y="476834"/>
                  </a:lnTo>
                  <a:lnTo>
                    <a:pt x="151465" y="409516"/>
                  </a:lnTo>
                  <a:lnTo>
                    <a:pt x="162685" y="325369"/>
                  </a:lnTo>
                  <a:lnTo>
                    <a:pt x="134636" y="201953"/>
                  </a:lnTo>
                  <a:lnTo>
                    <a:pt x="0" y="95367"/>
                  </a:lnTo>
                  <a:lnTo>
                    <a:pt x="179514" y="95367"/>
                  </a:lnTo>
                  <a:lnTo>
                    <a:pt x="258052" y="117806"/>
                  </a:lnTo>
                  <a:lnTo>
                    <a:pt x="319760" y="145855"/>
                  </a:lnTo>
                  <a:lnTo>
                    <a:pt x="420736" y="11219"/>
                  </a:lnTo>
                  <a:lnTo>
                    <a:pt x="863912" y="0"/>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4807612" y="117806"/>
              <a:ext cx="3102228" cy="3186376"/>
            </a:xfrm>
            <a:custGeom>
              <a:avLst/>
              <a:gdLst>
                <a:gd name="connsiteX0" fmla="*/ 1969046 w 3102228"/>
                <a:gd name="connsiteY0" fmla="*/ 11220 h 3186376"/>
                <a:gd name="connsiteX1" fmla="*/ 2328074 w 3102228"/>
                <a:gd name="connsiteY1" fmla="*/ 0 h 3186376"/>
                <a:gd name="connsiteX2" fmla="*/ 2810518 w 3102228"/>
                <a:gd name="connsiteY2" fmla="*/ 297320 h 3186376"/>
                <a:gd name="connsiteX3" fmla="*/ 3001252 w 3102228"/>
                <a:gd name="connsiteY3" fmla="*/ 667568 h 3186376"/>
                <a:gd name="connsiteX4" fmla="*/ 3102228 w 3102228"/>
                <a:gd name="connsiteY4" fmla="*/ 891961 h 3186376"/>
                <a:gd name="connsiteX5" fmla="*/ 2978813 w 3102228"/>
                <a:gd name="connsiteY5" fmla="*/ 1144403 h 3186376"/>
                <a:gd name="connsiteX6" fmla="*/ 2945154 w 3102228"/>
                <a:gd name="connsiteY6" fmla="*/ 1503431 h 3186376"/>
                <a:gd name="connsiteX7" fmla="*/ 2832957 w 3102228"/>
                <a:gd name="connsiteY7" fmla="*/ 1879288 h 3186376"/>
                <a:gd name="connsiteX8" fmla="*/ 2731981 w 3102228"/>
                <a:gd name="connsiteY8" fmla="*/ 1929777 h 3186376"/>
                <a:gd name="connsiteX9" fmla="*/ 2687102 w 3102228"/>
                <a:gd name="connsiteY9" fmla="*/ 2182219 h 3186376"/>
                <a:gd name="connsiteX10" fmla="*/ 2636614 w 3102228"/>
                <a:gd name="connsiteY10" fmla="*/ 2457100 h 3186376"/>
                <a:gd name="connsiteX11" fmla="*/ 2608565 w 3102228"/>
                <a:gd name="connsiteY11" fmla="*/ 2530027 h 3186376"/>
                <a:gd name="connsiteX12" fmla="*/ 2434660 w 3102228"/>
                <a:gd name="connsiteY12" fmla="*/ 2485149 h 3186376"/>
                <a:gd name="connsiteX13" fmla="*/ 2070022 w 3102228"/>
                <a:gd name="connsiteY13" fmla="*/ 2535637 h 3186376"/>
                <a:gd name="connsiteX14" fmla="*/ 1896118 w 3102228"/>
                <a:gd name="connsiteY14" fmla="*/ 2541247 h 3186376"/>
                <a:gd name="connsiteX15" fmla="*/ 1750263 w 3102228"/>
                <a:gd name="connsiteY15" fmla="*/ 2535637 h 3186376"/>
                <a:gd name="connsiteX16" fmla="*/ 1716604 w 3102228"/>
                <a:gd name="connsiteY16" fmla="*/ 2586125 h 3186376"/>
                <a:gd name="connsiteX17" fmla="*/ 1677335 w 3102228"/>
                <a:gd name="connsiteY17" fmla="*/ 2687102 h 3186376"/>
                <a:gd name="connsiteX18" fmla="*/ 1654896 w 3102228"/>
                <a:gd name="connsiteY18" fmla="*/ 2849787 h 3186376"/>
                <a:gd name="connsiteX19" fmla="*/ 1688555 w 3102228"/>
                <a:gd name="connsiteY19" fmla="*/ 3034911 h 3186376"/>
                <a:gd name="connsiteX20" fmla="*/ 1688555 w 3102228"/>
                <a:gd name="connsiteY20" fmla="*/ 3124668 h 3186376"/>
                <a:gd name="connsiteX21" fmla="*/ 1520260 w 3102228"/>
                <a:gd name="connsiteY21" fmla="*/ 3186376 h 3186376"/>
                <a:gd name="connsiteX22" fmla="*/ 1503431 w 3102228"/>
                <a:gd name="connsiteY22" fmla="*/ 3018081 h 3186376"/>
                <a:gd name="connsiteX23" fmla="*/ 1565139 w 3102228"/>
                <a:gd name="connsiteY23" fmla="*/ 2928324 h 3186376"/>
                <a:gd name="connsiteX24" fmla="*/ 1553919 w 3102228"/>
                <a:gd name="connsiteY24" fmla="*/ 2877836 h 3186376"/>
                <a:gd name="connsiteX25" fmla="*/ 1458552 w 3102228"/>
                <a:gd name="connsiteY25" fmla="*/ 2703931 h 3186376"/>
                <a:gd name="connsiteX26" fmla="*/ 1183671 w 3102228"/>
                <a:gd name="connsiteY26" fmla="*/ 2653443 h 3186376"/>
                <a:gd name="connsiteX27" fmla="*/ 852692 w 3102228"/>
                <a:gd name="connsiteY27" fmla="*/ 2608565 h 3186376"/>
                <a:gd name="connsiteX28" fmla="*/ 594641 w 3102228"/>
                <a:gd name="connsiteY28" fmla="*/ 2591735 h 3186376"/>
                <a:gd name="connsiteX29" fmla="*/ 476835 w 3102228"/>
                <a:gd name="connsiteY29" fmla="*/ 2642223 h 3186376"/>
                <a:gd name="connsiteX30" fmla="*/ 353419 w 3102228"/>
                <a:gd name="connsiteY30" fmla="*/ 2731981 h 3186376"/>
                <a:gd name="connsiteX31" fmla="*/ 314150 w 3102228"/>
                <a:gd name="connsiteY31" fmla="*/ 2664663 h 3186376"/>
                <a:gd name="connsiteX32" fmla="*/ 263662 w 3102228"/>
                <a:gd name="connsiteY32" fmla="*/ 2675882 h 3186376"/>
                <a:gd name="connsiteX33" fmla="*/ 196344 w 3102228"/>
                <a:gd name="connsiteY33" fmla="*/ 2698322 h 3186376"/>
                <a:gd name="connsiteX34" fmla="*/ 134636 w 3102228"/>
                <a:gd name="connsiteY34" fmla="*/ 2709541 h 3186376"/>
                <a:gd name="connsiteX35" fmla="*/ 33659 w 3102228"/>
                <a:gd name="connsiteY35" fmla="*/ 2715151 h 3186376"/>
                <a:gd name="connsiteX36" fmla="*/ 0 w 3102228"/>
                <a:gd name="connsiteY36" fmla="*/ 2720761 h 3186376"/>
                <a:gd name="connsiteX37" fmla="*/ 201954 w 3102228"/>
                <a:gd name="connsiteY37" fmla="*/ 2120511 h 3186376"/>
                <a:gd name="connsiteX38" fmla="*/ 302930 w 3102228"/>
                <a:gd name="connsiteY38" fmla="*/ 1710994 h 3186376"/>
                <a:gd name="connsiteX39" fmla="*/ 330979 w 3102228"/>
                <a:gd name="connsiteY39" fmla="*/ 1509041 h 3186376"/>
                <a:gd name="connsiteX40" fmla="*/ 398297 w 3102228"/>
                <a:gd name="connsiteY40" fmla="*/ 1301477 h 3186376"/>
                <a:gd name="connsiteX41" fmla="*/ 398297 w 3102228"/>
                <a:gd name="connsiteY41" fmla="*/ 1228550 h 3186376"/>
                <a:gd name="connsiteX42" fmla="*/ 426346 w 3102228"/>
                <a:gd name="connsiteY42" fmla="*/ 1189281 h 3186376"/>
                <a:gd name="connsiteX43" fmla="*/ 560982 w 3102228"/>
                <a:gd name="connsiteY43" fmla="*/ 1234160 h 3186376"/>
                <a:gd name="connsiteX44" fmla="*/ 667568 w 3102228"/>
                <a:gd name="connsiteY44" fmla="*/ 1351966 h 3186376"/>
                <a:gd name="connsiteX45" fmla="*/ 762935 w 3102228"/>
                <a:gd name="connsiteY45" fmla="*/ 1525870 h 3186376"/>
                <a:gd name="connsiteX46" fmla="*/ 779765 w 3102228"/>
                <a:gd name="connsiteY46" fmla="*/ 1559529 h 3186376"/>
                <a:gd name="connsiteX47" fmla="*/ 931230 w 3102228"/>
                <a:gd name="connsiteY47" fmla="*/ 1576358 h 3186376"/>
                <a:gd name="connsiteX48" fmla="*/ 1009767 w 3102228"/>
                <a:gd name="connsiteY48" fmla="*/ 1660506 h 3186376"/>
                <a:gd name="connsiteX49" fmla="*/ 1060255 w 3102228"/>
                <a:gd name="connsiteY49" fmla="*/ 1688555 h 3186376"/>
                <a:gd name="connsiteX50" fmla="*/ 1088305 w 3102228"/>
                <a:gd name="connsiteY50" fmla="*/ 1783922 h 3186376"/>
                <a:gd name="connsiteX51" fmla="*/ 1088305 w 3102228"/>
                <a:gd name="connsiteY51" fmla="*/ 1940996 h 3186376"/>
                <a:gd name="connsiteX52" fmla="*/ 1273428 w 3102228"/>
                <a:gd name="connsiteY52" fmla="*/ 1957826 h 3186376"/>
                <a:gd name="connsiteX53" fmla="*/ 1273428 w 3102228"/>
                <a:gd name="connsiteY53" fmla="*/ 1806361 h 3186376"/>
                <a:gd name="connsiteX54" fmla="*/ 1307087 w 3102228"/>
                <a:gd name="connsiteY54" fmla="*/ 1705384 h 3186376"/>
                <a:gd name="connsiteX55" fmla="*/ 1385625 w 3102228"/>
                <a:gd name="connsiteY55" fmla="*/ 1677335 h 3186376"/>
                <a:gd name="connsiteX56" fmla="*/ 1576359 w 3102228"/>
                <a:gd name="connsiteY56" fmla="*/ 1727823 h 3186376"/>
                <a:gd name="connsiteX57" fmla="*/ 1727824 w 3102228"/>
                <a:gd name="connsiteY57" fmla="*/ 1823190 h 3186376"/>
                <a:gd name="connsiteX58" fmla="*/ 1783922 w 3102228"/>
                <a:gd name="connsiteY58" fmla="*/ 1783922 h 3186376"/>
                <a:gd name="connsiteX59" fmla="*/ 1755873 w 3102228"/>
                <a:gd name="connsiteY59" fmla="*/ 1593188 h 3186376"/>
                <a:gd name="connsiteX60" fmla="*/ 1783922 w 3102228"/>
                <a:gd name="connsiteY60" fmla="*/ 1458552 h 3186376"/>
                <a:gd name="connsiteX61" fmla="*/ 1710994 w 3102228"/>
                <a:gd name="connsiteY61" fmla="*/ 1357576 h 3186376"/>
                <a:gd name="connsiteX62" fmla="*/ 1654896 w 3102228"/>
                <a:gd name="connsiteY62" fmla="*/ 1228550 h 3186376"/>
                <a:gd name="connsiteX63" fmla="*/ 1654896 w 3102228"/>
                <a:gd name="connsiteY63" fmla="*/ 1144403 h 3186376"/>
                <a:gd name="connsiteX64" fmla="*/ 1834410 w 3102228"/>
                <a:gd name="connsiteY64" fmla="*/ 1065865 h 3186376"/>
                <a:gd name="connsiteX65" fmla="*/ 1884898 w 3102228"/>
                <a:gd name="connsiteY65" fmla="*/ 790984 h 3186376"/>
                <a:gd name="connsiteX66" fmla="*/ 1823190 w 3102228"/>
                <a:gd name="connsiteY66" fmla="*/ 729276 h 3186376"/>
                <a:gd name="connsiteX67" fmla="*/ 1862459 w 3102228"/>
                <a:gd name="connsiteY67" fmla="*/ 628300 h 3186376"/>
                <a:gd name="connsiteX68" fmla="*/ 1873679 w 3102228"/>
                <a:gd name="connsiteY68" fmla="*/ 359028 h 3186376"/>
                <a:gd name="connsiteX69" fmla="*/ 1912948 w 3102228"/>
                <a:gd name="connsiteY69" fmla="*/ 134636 h 3186376"/>
                <a:gd name="connsiteX70" fmla="*/ 1969046 w 3102228"/>
                <a:gd name="connsiteY70" fmla="*/ 11220 h 318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102228" h="3186376">
                  <a:moveTo>
                    <a:pt x="1969046" y="11220"/>
                  </a:moveTo>
                  <a:lnTo>
                    <a:pt x="2328074" y="0"/>
                  </a:lnTo>
                  <a:lnTo>
                    <a:pt x="2810518" y="297320"/>
                  </a:lnTo>
                  <a:lnTo>
                    <a:pt x="3001252" y="667568"/>
                  </a:lnTo>
                  <a:lnTo>
                    <a:pt x="3102228" y="891961"/>
                  </a:lnTo>
                  <a:lnTo>
                    <a:pt x="2978813" y="1144403"/>
                  </a:lnTo>
                  <a:lnTo>
                    <a:pt x="2945154" y="1503431"/>
                  </a:lnTo>
                  <a:lnTo>
                    <a:pt x="2832957" y="1879288"/>
                  </a:lnTo>
                  <a:lnTo>
                    <a:pt x="2731981" y="1929777"/>
                  </a:lnTo>
                  <a:lnTo>
                    <a:pt x="2687102" y="2182219"/>
                  </a:lnTo>
                  <a:lnTo>
                    <a:pt x="2636614" y="2457100"/>
                  </a:lnTo>
                  <a:lnTo>
                    <a:pt x="2608565" y="2530027"/>
                  </a:lnTo>
                  <a:lnTo>
                    <a:pt x="2434660" y="2485149"/>
                  </a:lnTo>
                  <a:lnTo>
                    <a:pt x="2070022" y="2535637"/>
                  </a:lnTo>
                  <a:lnTo>
                    <a:pt x="1896118" y="2541247"/>
                  </a:lnTo>
                  <a:lnTo>
                    <a:pt x="1750263" y="2535637"/>
                  </a:lnTo>
                  <a:lnTo>
                    <a:pt x="1716604" y="2586125"/>
                  </a:lnTo>
                  <a:lnTo>
                    <a:pt x="1677335" y="2687102"/>
                  </a:lnTo>
                  <a:lnTo>
                    <a:pt x="1654896" y="2849787"/>
                  </a:lnTo>
                  <a:lnTo>
                    <a:pt x="1688555" y="3034911"/>
                  </a:lnTo>
                  <a:lnTo>
                    <a:pt x="1688555" y="3124668"/>
                  </a:lnTo>
                  <a:lnTo>
                    <a:pt x="1520260" y="3186376"/>
                  </a:lnTo>
                  <a:lnTo>
                    <a:pt x="1503431" y="3018081"/>
                  </a:lnTo>
                  <a:lnTo>
                    <a:pt x="1565139" y="2928324"/>
                  </a:lnTo>
                  <a:lnTo>
                    <a:pt x="1553919" y="2877836"/>
                  </a:lnTo>
                  <a:lnTo>
                    <a:pt x="1458552" y="2703931"/>
                  </a:lnTo>
                  <a:lnTo>
                    <a:pt x="1183671" y="2653443"/>
                  </a:lnTo>
                  <a:lnTo>
                    <a:pt x="852692" y="2608565"/>
                  </a:lnTo>
                  <a:lnTo>
                    <a:pt x="594641" y="2591735"/>
                  </a:lnTo>
                  <a:lnTo>
                    <a:pt x="476835" y="2642223"/>
                  </a:lnTo>
                  <a:lnTo>
                    <a:pt x="353419" y="2731981"/>
                  </a:lnTo>
                  <a:lnTo>
                    <a:pt x="314150" y="2664663"/>
                  </a:lnTo>
                  <a:lnTo>
                    <a:pt x="263662" y="2675882"/>
                  </a:lnTo>
                  <a:lnTo>
                    <a:pt x="196344" y="2698322"/>
                  </a:lnTo>
                  <a:lnTo>
                    <a:pt x="134636" y="2709541"/>
                  </a:lnTo>
                  <a:lnTo>
                    <a:pt x="33659" y="2715151"/>
                  </a:lnTo>
                  <a:lnTo>
                    <a:pt x="0" y="2720761"/>
                  </a:lnTo>
                  <a:lnTo>
                    <a:pt x="201954" y="2120511"/>
                  </a:lnTo>
                  <a:lnTo>
                    <a:pt x="302930" y="1710994"/>
                  </a:lnTo>
                  <a:lnTo>
                    <a:pt x="330979" y="1509041"/>
                  </a:lnTo>
                  <a:lnTo>
                    <a:pt x="398297" y="1301477"/>
                  </a:lnTo>
                  <a:lnTo>
                    <a:pt x="398297" y="1228550"/>
                  </a:lnTo>
                  <a:lnTo>
                    <a:pt x="426346" y="1189281"/>
                  </a:lnTo>
                  <a:lnTo>
                    <a:pt x="560982" y="1234160"/>
                  </a:lnTo>
                  <a:lnTo>
                    <a:pt x="667568" y="1351966"/>
                  </a:lnTo>
                  <a:lnTo>
                    <a:pt x="762935" y="1525870"/>
                  </a:lnTo>
                  <a:lnTo>
                    <a:pt x="779765" y="1559529"/>
                  </a:lnTo>
                  <a:lnTo>
                    <a:pt x="931230" y="1576358"/>
                  </a:lnTo>
                  <a:lnTo>
                    <a:pt x="1009767" y="1660506"/>
                  </a:lnTo>
                  <a:lnTo>
                    <a:pt x="1060255" y="1688555"/>
                  </a:lnTo>
                  <a:lnTo>
                    <a:pt x="1088305" y="1783922"/>
                  </a:lnTo>
                  <a:lnTo>
                    <a:pt x="1088305" y="1940996"/>
                  </a:lnTo>
                  <a:lnTo>
                    <a:pt x="1273428" y="1957826"/>
                  </a:lnTo>
                  <a:lnTo>
                    <a:pt x="1273428" y="1806361"/>
                  </a:lnTo>
                  <a:lnTo>
                    <a:pt x="1307087" y="1705384"/>
                  </a:lnTo>
                  <a:lnTo>
                    <a:pt x="1385625" y="1677335"/>
                  </a:lnTo>
                  <a:lnTo>
                    <a:pt x="1576359" y="1727823"/>
                  </a:lnTo>
                  <a:lnTo>
                    <a:pt x="1727824" y="1823190"/>
                  </a:lnTo>
                  <a:lnTo>
                    <a:pt x="1783922" y="1783922"/>
                  </a:lnTo>
                  <a:lnTo>
                    <a:pt x="1755873" y="1593188"/>
                  </a:lnTo>
                  <a:lnTo>
                    <a:pt x="1783922" y="1458552"/>
                  </a:lnTo>
                  <a:lnTo>
                    <a:pt x="1710994" y="1357576"/>
                  </a:lnTo>
                  <a:lnTo>
                    <a:pt x="1654896" y="1228550"/>
                  </a:lnTo>
                  <a:lnTo>
                    <a:pt x="1654896" y="1144403"/>
                  </a:lnTo>
                  <a:lnTo>
                    <a:pt x="1834410" y="1065865"/>
                  </a:lnTo>
                  <a:lnTo>
                    <a:pt x="1884898" y="790984"/>
                  </a:lnTo>
                  <a:lnTo>
                    <a:pt x="1823190" y="729276"/>
                  </a:lnTo>
                  <a:lnTo>
                    <a:pt x="1862459" y="628300"/>
                  </a:lnTo>
                  <a:lnTo>
                    <a:pt x="1873679" y="359028"/>
                  </a:lnTo>
                  <a:lnTo>
                    <a:pt x="1912948" y="134636"/>
                  </a:lnTo>
                  <a:lnTo>
                    <a:pt x="1969046" y="11220"/>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468118" y="1548309"/>
              <a:ext cx="959278" cy="1969046"/>
            </a:xfrm>
            <a:custGeom>
              <a:avLst/>
              <a:gdLst>
                <a:gd name="connsiteX0" fmla="*/ 129026 w 959278"/>
                <a:gd name="connsiteY0" fmla="*/ 39269 h 1969046"/>
                <a:gd name="connsiteX1" fmla="*/ 218783 w 959278"/>
                <a:gd name="connsiteY1" fmla="*/ 0 h 1969046"/>
                <a:gd name="connsiteX2" fmla="*/ 230002 w 959278"/>
                <a:gd name="connsiteY2" fmla="*/ 258052 h 1969046"/>
                <a:gd name="connsiteX3" fmla="*/ 224392 w 959278"/>
                <a:gd name="connsiteY3" fmla="*/ 471225 h 1969046"/>
                <a:gd name="connsiteX4" fmla="*/ 213173 w 959278"/>
                <a:gd name="connsiteY4" fmla="*/ 729276 h 1969046"/>
                <a:gd name="connsiteX5" fmla="*/ 179514 w 959278"/>
                <a:gd name="connsiteY5" fmla="*/ 970498 h 1969046"/>
                <a:gd name="connsiteX6" fmla="*/ 162684 w 959278"/>
                <a:gd name="connsiteY6" fmla="*/ 1133183 h 1969046"/>
                <a:gd name="connsiteX7" fmla="*/ 516103 w 959278"/>
                <a:gd name="connsiteY7" fmla="*/ 1088304 h 1969046"/>
                <a:gd name="connsiteX8" fmla="*/ 768545 w 959278"/>
                <a:gd name="connsiteY8" fmla="*/ 1054646 h 1969046"/>
                <a:gd name="connsiteX9" fmla="*/ 869521 w 959278"/>
                <a:gd name="connsiteY9" fmla="*/ 1088304 h 1969046"/>
                <a:gd name="connsiteX10" fmla="*/ 959278 w 959278"/>
                <a:gd name="connsiteY10" fmla="*/ 1105134 h 1969046"/>
                <a:gd name="connsiteX11" fmla="*/ 936839 w 959278"/>
                <a:gd name="connsiteY11" fmla="*/ 1110744 h 1969046"/>
                <a:gd name="connsiteX12" fmla="*/ 903180 w 959278"/>
                <a:gd name="connsiteY12" fmla="*/ 1357576 h 1969046"/>
                <a:gd name="connsiteX13" fmla="*/ 841472 w 959278"/>
                <a:gd name="connsiteY13" fmla="*/ 1492211 h 1969046"/>
                <a:gd name="connsiteX14" fmla="*/ 830253 w 959278"/>
                <a:gd name="connsiteY14" fmla="*/ 1677335 h 1969046"/>
                <a:gd name="connsiteX15" fmla="*/ 920010 w 959278"/>
                <a:gd name="connsiteY15" fmla="*/ 1795141 h 1969046"/>
                <a:gd name="connsiteX16" fmla="*/ 762935 w 959278"/>
                <a:gd name="connsiteY16" fmla="*/ 1800751 h 1969046"/>
                <a:gd name="connsiteX17" fmla="*/ 622689 w 959278"/>
                <a:gd name="connsiteY17" fmla="*/ 1856849 h 1969046"/>
                <a:gd name="connsiteX18" fmla="*/ 370248 w 959278"/>
                <a:gd name="connsiteY18" fmla="*/ 1873679 h 1969046"/>
                <a:gd name="connsiteX19" fmla="*/ 145855 w 959278"/>
                <a:gd name="connsiteY19" fmla="*/ 1969046 h 1969046"/>
                <a:gd name="connsiteX20" fmla="*/ 61708 w 959278"/>
                <a:gd name="connsiteY20" fmla="*/ 1969046 h 1969046"/>
                <a:gd name="connsiteX21" fmla="*/ 0 w 959278"/>
                <a:gd name="connsiteY21" fmla="*/ 1755873 h 1969046"/>
                <a:gd name="connsiteX22" fmla="*/ 5610 w 959278"/>
                <a:gd name="connsiteY22" fmla="*/ 1542700 h 1969046"/>
                <a:gd name="connsiteX23" fmla="*/ 33659 w 959278"/>
                <a:gd name="connsiteY23" fmla="*/ 1228550 h 1969046"/>
                <a:gd name="connsiteX24" fmla="*/ 67318 w 959278"/>
                <a:gd name="connsiteY24" fmla="*/ 1093914 h 1969046"/>
                <a:gd name="connsiteX25" fmla="*/ 67318 w 959278"/>
                <a:gd name="connsiteY25" fmla="*/ 908790 h 1969046"/>
                <a:gd name="connsiteX26" fmla="*/ 61708 w 959278"/>
                <a:gd name="connsiteY26" fmla="*/ 645129 h 1969046"/>
                <a:gd name="connsiteX27" fmla="*/ 78537 w 959278"/>
                <a:gd name="connsiteY27" fmla="*/ 398297 h 1969046"/>
                <a:gd name="connsiteX28" fmla="*/ 112196 w 959278"/>
                <a:gd name="connsiteY28" fmla="*/ 347809 h 1969046"/>
                <a:gd name="connsiteX29" fmla="*/ 100976 w 959278"/>
                <a:gd name="connsiteY29" fmla="*/ 201954 h 1969046"/>
                <a:gd name="connsiteX30" fmla="*/ 100976 w 959278"/>
                <a:gd name="connsiteY30" fmla="*/ 95367 h 1969046"/>
                <a:gd name="connsiteX31" fmla="*/ 129026 w 959278"/>
                <a:gd name="connsiteY31" fmla="*/ 39269 h 196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9278" h="1969046">
                  <a:moveTo>
                    <a:pt x="129026" y="39269"/>
                  </a:moveTo>
                  <a:lnTo>
                    <a:pt x="218783" y="0"/>
                  </a:lnTo>
                  <a:lnTo>
                    <a:pt x="230002" y="258052"/>
                  </a:lnTo>
                  <a:lnTo>
                    <a:pt x="224392" y="471225"/>
                  </a:lnTo>
                  <a:lnTo>
                    <a:pt x="213173" y="729276"/>
                  </a:lnTo>
                  <a:lnTo>
                    <a:pt x="179514" y="970498"/>
                  </a:lnTo>
                  <a:lnTo>
                    <a:pt x="162684" y="1133183"/>
                  </a:lnTo>
                  <a:lnTo>
                    <a:pt x="516103" y="1088304"/>
                  </a:lnTo>
                  <a:lnTo>
                    <a:pt x="768545" y="1054646"/>
                  </a:lnTo>
                  <a:lnTo>
                    <a:pt x="869521" y="1088304"/>
                  </a:lnTo>
                  <a:lnTo>
                    <a:pt x="959278" y="1105134"/>
                  </a:lnTo>
                  <a:lnTo>
                    <a:pt x="936839" y="1110744"/>
                  </a:lnTo>
                  <a:lnTo>
                    <a:pt x="903180" y="1357576"/>
                  </a:lnTo>
                  <a:lnTo>
                    <a:pt x="841472" y="1492211"/>
                  </a:lnTo>
                  <a:lnTo>
                    <a:pt x="830253" y="1677335"/>
                  </a:lnTo>
                  <a:lnTo>
                    <a:pt x="920010" y="1795141"/>
                  </a:lnTo>
                  <a:lnTo>
                    <a:pt x="762935" y="1800751"/>
                  </a:lnTo>
                  <a:lnTo>
                    <a:pt x="622689" y="1856849"/>
                  </a:lnTo>
                  <a:lnTo>
                    <a:pt x="370248" y="1873679"/>
                  </a:lnTo>
                  <a:lnTo>
                    <a:pt x="145855" y="1969046"/>
                  </a:lnTo>
                  <a:lnTo>
                    <a:pt x="61708" y="1969046"/>
                  </a:lnTo>
                  <a:lnTo>
                    <a:pt x="0" y="1755873"/>
                  </a:lnTo>
                  <a:lnTo>
                    <a:pt x="5610" y="1542700"/>
                  </a:lnTo>
                  <a:lnTo>
                    <a:pt x="33659" y="1228550"/>
                  </a:lnTo>
                  <a:lnTo>
                    <a:pt x="67318" y="1093914"/>
                  </a:lnTo>
                  <a:lnTo>
                    <a:pt x="67318" y="908790"/>
                  </a:lnTo>
                  <a:lnTo>
                    <a:pt x="61708" y="645129"/>
                  </a:lnTo>
                  <a:lnTo>
                    <a:pt x="78537" y="398297"/>
                  </a:lnTo>
                  <a:lnTo>
                    <a:pt x="112196" y="347809"/>
                  </a:lnTo>
                  <a:lnTo>
                    <a:pt x="100976" y="201954"/>
                  </a:lnTo>
                  <a:lnTo>
                    <a:pt x="100976" y="95367"/>
                  </a:lnTo>
                  <a:lnTo>
                    <a:pt x="129026" y="39269"/>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6518606" y="3343450"/>
              <a:ext cx="1116354" cy="925620"/>
            </a:xfrm>
            <a:custGeom>
              <a:avLst/>
              <a:gdLst>
                <a:gd name="connsiteX0" fmla="*/ 67318 w 1116354"/>
                <a:gd name="connsiteY0" fmla="*/ 185124 h 925620"/>
                <a:gd name="connsiteX1" fmla="*/ 246832 w 1116354"/>
                <a:gd name="connsiteY1" fmla="*/ 117806 h 925620"/>
                <a:gd name="connsiteX2" fmla="*/ 594641 w 1116354"/>
                <a:gd name="connsiteY2" fmla="*/ 50489 h 925620"/>
                <a:gd name="connsiteX3" fmla="*/ 858302 w 1116354"/>
                <a:gd name="connsiteY3" fmla="*/ 0 h 925620"/>
                <a:gd name="connsiteX4" fmla="*/ 992938 w 1116354"/>
                <a:gd name="connsiteY4" fmla="*/ 11220 h 925620"/>
                <a:gd name="connsiteX5" fmla="*/ 1082695 w 1116354"/>
                <a:gd name="connsiteY5" fmla="*/ 84148 h 925620"/>
                <a:gd name="connsiteX6" fmla="*/ 1116354 w 1116354"/>
                <a:gd name="connsiteY6" fmla="*/ 488054 h 925620"/>
                <a:gd name="connsiteX7" fmla="*/ 1049036 w 1116354"/>
                <a:gd name="connsiteY7" fmla="*/ 819033 h 925620"/>
                <a:gd name="connsiteX8" fmla="*/ 964888 w 1116354"/>
                <a:gd name="connsiteY8" fmla="*/ 908790 h 925620"/>
                <a:gd name="connsiteX9" fmla="*/ 813423 w 1116354"/>
                <a:gd name="connsiteY9" fmla="*/ 925620 h 925620"/>
                <a:gd name="connsiteX10" fmla="*/ 734886 w 1116354"/>
                <a:gd name="connsiteY10" fmla="*/ 886351 h 925620"/>
                <a:gd name="connsiteX11" fmla="*/ 617080 w 1116354"/>
                <a:gd name="connsiteY11" fmla="*/ 863912 h 925620"/>
                <a:gd name="connsiteX12" fmla="*/ 465615 w 1116354"/>
                <a:gd name="connsiteY12" fmla="*/ 852692 h 925620"/>
                <a:gd name="connsiteX13" fmla="*/ 291711 w 1116354"/>
                <a:gd name="connsiteY13" fmla="*/ 886351 h 925620"/>
                <a:gd name="connsiteX14" fmla="*/ 179514 w 1116354"/>
                <a:gd name="connsiteY14" fmla="*/ 863912 h 925620"/>
                <a:gd name="connsiteX15" fmla="*/ 33659 w 1116354"/>
                <a:gd name="connsiteY15" fmla="*/ 819033 h 925620"/>
                <a:gd name="connsiteX16" fmla="*/ 0 w 1116354"/>
                <a:gd name="connsiteY16" fmla="*/ 645129 h 925620"/>
                <a:gd name="connsiteX17" fmla="*/ 22439 w 1116354"/>
                <a:gd name="connsiteY17" fmla="*/ 482444 h 925620"/>
                <a:gd name="connsiteX18" fmla="*/ 67318 w 1116354"/>
                <a:gd name="connsiteY18" fmla="*/ 302930 h 925620"/>
                <a:gd name="connsiteX19" fmla="*/ 67318 w 1116354"/>
                <a:gd name="connsiteY19" fmla="*/ 185124 h 92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6354" h="925620">
                  <a:moveTo>
                    <a:pt x="67318" y="185124"/>
                  </a:moveTo>
                  <a:lnTo>
                    <a:pt x="246832" y="117806"/>
                  </a:lnTo>
                  <a:lnTo>
                    <a:pt x="594641" y="50489"/>
                  </a:lnTo>
                  <a:lnTo>
                    <a:pt x="858302" y="0"/>
                  </a:lnTo>
                  <a:lnTo>
                    <a:pt x="992938" y="11220"/>
                  </a:lnTo>
                  <a:lnTo>
                    <a:pt x="1082695" y="84148"/>
                  </a:lnTo>
                  <a:lnTo>
                    <a:pt x="1116354" y="488054"/>
                  </a:lnTo>
                  <a:lnTo>
                    <a:pt x="1049036" y="819033"/>
                  </a:lnTo>
                  <a:lnTo>
                    <a:pt x="964888" y="908790"/>
                  </a:lnTo>
                  <a:lnTo>
                    <a:pt x="813423" y="925620"/>
                  </a:lnTo>
                  <a:lnTo>
                    <a:pt x="734886" y="886351"/>
                  </a:lnTo>
                  <a:lnTo>
                    <a:pt x="617080" y="863912"/>
                  </a:lnTo>
                  <a:lnTo>
                    <a:pt x="465615" y="852692"/>
                  </a:lnTo>
                  <a:lnTo>
                    <a:pt x="291711" y="886351"/>
                  </a:lnTo>
                  <a:lnTo>
                    <a:pt x="179514" y="863912"/>
                  </a:lnTo>
                  <a:lnTo>
                    <a:pt x="33659" y="819033"/>
                  </a:lnTo>
                  <a:lnTo>
                    <a:pt x="0" y="645129"/>
                  </a:lnTo>
                  <a:lnTo>
                    <a:pt x="22439" y="482444"/>
                  </a:lnTo>
                  <a:lnTo>
                    <a:pt x="67318" y="302930"/>
                  </a:lnTo>
                  <a:lnTo>
                    <a:pt x="67318" y="185124"/>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520059" y="3180766"/>
              <a:ext cx="998547" cy="392687"/>
            </a:xfrm>
            <a:custGeom>
              <a:avLst/>
              <a:gdLst>
                <a:gd name="connsiteX0" fmla="*/ 987328 w 998547"/>
                <a:gd name="connsiteY0" fmla="*/ 336589 h 392687"/>
                <a:gd name="connsiteX1" fmla="*/ 914400 w 998547"/>
                <a:gd name="connsiteY1" fmla="*/ 347808 h 392687"/>
                <a:gd name="connsiteX2" fmla="*/ 746105 w 998547"/>
                <a:gd name="connsiteY2" fmla="*/ 387077 h 392687"/>
                <a:gd name="connsiteX3" fmla="*/ 527323 w 998547"/>
                <a:gd name="connsiteY3" fmla="*/ 392687 h 392687"/>
                <a:gd name="connsiteX4" fmla="*/ 336589 w 998547"/>
                <a:gd name="connsiteY4" fmla="*/ 353418 h 392687"/>
                <a:gd name="connsiteX5" fmla="*/ 291710 w 998547"/>
                <a:gd name="connsiteY5" fmla="*/ 314149 h 392687"/>
                <a:gd name="connsiteX6" fmla="*/ 106586 w 998547"/>
                <a:gd name="connsiteY6" fmla="*/ 302930 h 392687"/>
                <a:gd name="connsiteX7" fmla="*/ 39269 w 998547"/>
                <a:gd name="connsiteY7" fmla="*/ 291710 h 392687"/>
                <a:gd name="connsiteX8" fmla="*/ 0 w 998547"/>
                <a:gd name="connsiteY8" fmla="*/ 201953 h 392687"/>
                <a:gd name="connsiteX9" fmla="*/ 28049 w 998547"/>
                <a:gd name="connsiteY9" fmla="*/ 100976 h 392687"/>
                <a:gd name="connsiteX10" fmla="*/ 117806 w 998547"/>
                <a:gd name="connsiteY10" fmla="*/ 44878 h 392687"/>
                <a:gd name="connsiteX11" fmla="*/ 196343 w 998547"/>
                <a:gd name="connsiteY11" fmla="*/ 44878 h 392687"/>
                <a:gd name="connsiteX12" fmla="*/ 330979 w 998547"/>
                <a:gd name="connsiteY12" fmla="*/ 0 h 392687"/>
                <a:gd name="connsiteX13" fmla="*/ 544152 w 998547"/>
                <a:gd name="connsiteY13" fmla="*/ 33659 h 392687"/>
                <a:gd name="connsiteX14" fmla="*/ 762935 w 998547"/>
                <a:gd name="connsiteY14" fmla="*/ 44878 h 392687"/>
                <a:gd name="connsiteX15" fmla="*/ 813423 w 998547"/>
                <a:gd name="connsiteY15" fmla="*/ 112196 h 392687"/>
                <a:gd name="connsiteX16" fmla="*/ 964888 w 998547"/>
                <a:gd name="connsiteY16" fmla="*/ 95367 h 392687"/>
                <a:gd name="connsiteX17" fmla="*/ 998547 w 998547"/>
                <a:gd name="connsiteY17" fmla="*/ 263661 h 392687"/>
                <a:gd name="connsiteX18" fmla="*/ 987328 w 998547"/>
                <a:gd name="connsiteY18" fmla="*/ 336589 h 39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8547" h="392687">
                  <a:moveTo>
                    <a:pt x="987328" y="336589"/>
                  </a:moveTo>
                  <a:lnTo>
                    <a:pt x="914400" y="347808"/>
                  </a:lnTo>
                  <a:lnTo>
                    <a:pt x="746105" y="387077"/>
                  </a:lnTo>
                  <a:lnTo>
                    <a:pt x="527323" y="392687"/>
                  </a:lnTo>
                  <a:lnTo>
                    <a:pt x="336589" y="353418"/>
                  </a:lnTo>
                  <a:lnTo>
                    <a:pt x="291710" y="314149"/>
                  </a:lnTo>
                  <a:lnTo>
                    <a:pt x="106586" y="302930"/>
                  </a:lnTo>
                  <a:lnTo>
                    <a:pt x="39269" y="291710"/>
                  </a:lnTo>
                  <a:lnTo>
                    <a:pt x="0" y="201953"/>
                  </a:lnTo>
                  <a:lnTo>
                    <a:pt x="28049" y="100976"/>
                  </a:lnTo>
                  <a:lnTo>
                    <a:pt x="117806" y="44878"/>
                  </a:lnTo>
                  <a:lnTo>
                    <a:pt x="196343" y="44878"/>
                  </a:lnTo>
                  <a:lnTo>
                    <a:pt x="330979" y="0"/>
                  </a:lnTo>
                  <a:lnTo>
                    <a:pt x="544152" y="33659"/>
                  </a:lnTo>
                  <a:lnTo>
                    <a:pt x="762935" y="44878"/>
                  </a:lnTo>
                  <a:lnTo>
                    <a:pt x="813423" y="112196"/>
                  </a:lnTo>
                  <a:lnTo>
                    <a:pt x="964888" y="95367"/>
                  </a:lnTo>
                  <a:lnTo>
                    <a:pt x="998547" y="263661"/>
                  </a:lnTo>
                  <a:lnTo>
                    <a:pt x="987328" y="336589"/>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5032005" y="2709541"/>
              <a:ext cx="1340746" cy="600250"/>
            </a:xfrm>
            <a:custGeom>
              <a:avLst/>
              <a:gdLst>
                <a:gd name="connsiteX0" fmla="*/ 0 w 1340746"/>
                <a:gd name="connsiteY0" fmla="*/ 112196 h 600250"/>
                <a:gd name="connsiteX1" fmla="*/ 67318 w 1340746"/>
                <a:gd name="connsiteY1" fmla="*/ 364638 h 600250"/>
                <a:gd name="connsiteX2" fmla="*/ 112196 w 1340746"/>
                <a:gd name="connsiteY2" fmla="*/ 594641 h 600250"/>
                <a:gd name="connsiteX3" fmla="*/ 443175 w 1340746"/>
                <a:gd name="connsiteY3" fmla="*/ 600250 h 600250"/>
                <a:gd name="connsiteX4" fmla="*/ 544152 w 1340746"/>
                <a:gd name="connsiteY4" fmla="*/ 566592 h 600250"/>
                <a:gd name="connsiteX5" fmla="*/ 661958 w 1340746"/>
                <a:gd name="connsiteY5" fmla="*/ 510493 h 600250"/>
                <a:gd name="connsiteX6" fmla="*/ 796594 w 1340746"/>
                <a:gd name="connsiteY6" fmla="*/ 488054 h 600250"/>
                <a:gd name="connsiteX7" fmla="*/ 1015377 w 1340746"/>
                <a:gd name="connsiteY7" fmla="*/ 488054 h 600250"/>
                <a:gd name="connsiteX8" fmla="*/ 1250989 w 1340746"/>
                <a:gd name="connsiteY8" fmla="*/ 516103 h 600250"/>
                <a:gd name="connsiteX9" fmla="*/ 1279038 w 1340746"/>
                <a:gd name="connsiteY9" fmla="*/ 516103 h 600250"/>
                <a:gd name="connsiteX10" fmla="*/ 1312697 w 1340746"/>
                <a:gd name="connsiteY10" fmla="*/ 420736 h 600250"/>
                <a:gd name="connsiteX11" fmla="*/ 1340746 w 1340746"/>
                <a:gd name="connsiteY11" fmla="*/ 330979 h 600250"/>
                <a:gd name="connsiteX12" fmla="*/ 1307087 w 1340746"/>
                <a:gd name="connsiteY12" fmla="*/ 190734 h 600250"/>
                <a:gd name="connsiteX13" fmla="*/ 1228550 w 1340746"/>
                <a:gd name="connsiteY13" fmla="*/ 106587 h 600250"/>
                <a:gd name="connsiteX14" fmla="*/ 897570 w 1340746"/>
                <a:gd name="connsiteY14" fmla="*/ 56098 h 600250"/>
                <a:gd name="connsiteX15" fmla="*/ 403907 w 1340746"/>
                <a:gd name="connsiteY15" fmla="*/ 0 h 600250"/>
                <a:gd name="connsiteX16" fmla="*/ 235612 w 1340746"/>
                <a:gd name="connsiteY16" fmla="*/ 56098 h 600250"/>
                <a:gd name="connsiteX17" fmla="*/ 168294 w 1340746"/>
                <a:gd name="connsiteY17" fmla="*/ 106587 h 600250"/>
                <a:gd name="connsiteX18" fmla="*/ 112196 w 1340746"/>
                <a:gd name="connsiteY18" fmla="*/ 134636 h 600250"/>
                <a:gd name="connsiteX19" fmla="*/ 89757 w 1340746"/>
                <a:gd name="connsiteY19" fmla="*/ 78538 h 600250"/>
                <a:gd name="connsiteX20" fmla="*/ 0 w 1340746"/>
                <a:gd name="connsiteY20" fmla="*/ 112196 h 6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0746" h="600250">
                  <a:moveTo>
                    <a:pt x="0" y="112196"/>
                  </a:moveTo>
                  <a:lnTo>
                    <a:pt x="67318" y="364638"/>
                  </a:lnTo>
                  <a:lnTo>
                    <a:pt x="112196" y="594641"/>
                  </a:lnTo>
                  <a:lnTo>
                    <a:pt x="443175" y="600250"/>
                  </a:lnTo>
                  <a:lnTo>
                    <a:pt x="544152" y="566592"/>
                  </a:lnTo>
                  <a:lnTo>
                    <a:pt x="661958" y="510493"/>
                  </a:lnTo>
                  <a:lnTo>
                    <a:pt x="796594" y="488054"/>
                  </a:lnTo>
                  <a:lnTo>
                    <a:pt x="1015377" y="488054"/>
                  </a:lnTo>
                  <a:lnTo>
                    <a:pt x="1250989" y="516103"/>
                  </a:lnTo>
                  <a:lnTo>
                    <a:pt x="1279038" y="516103"/>
                  </a:lnTo>
                  <a:lnTo>
                    <a:pt x="1312697" y="420736"/>
                  </a:lnTo>
                  <a:lnTo>
                    <a:pt x="1340746" y="330979"/>
                  </a:lnTo>
                  <a:lnTo>
                    <a:pt x="1307087" y="190734"/>
                  </a:lnTo>
                  <a:lnTo>
                    <a:pt x="1228550" y="106587"/>
                  </a:lnTo>
                  <a:lnTo>
                    <a:pt x="897570" y="56098"/>
                  </a:lnTo>
                  <a:lnTo>
                    <a:pt x="403907" y="0"/>
                  </a:lnTo>
                  <a:lnTo>
                    <a:pt x="235612" y="56098"/>
                  </a:lnTo>
                  <a:lnTo>
                    <a:pt x="168294" y="106587"/>
                  </a:lnTo>
                  <a:lnTo>
                    <a:pt x="112196" y="134636"/>
                  </a:lnTo>
                  <a:lnTo>
                    <a:pt x="89757" y="78538"/>
                  </a:lnTo>
                  <a:lnTo>
                    <a:pt x="0" y="112196"/>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4543951" y="2816128"/>
              <a:ext cx="1049036" cy="718056"/>
            </a:xfrm>
            <a:custGeom>
              <a:avLst/>
              <a:gdLst>
                <a:gd name="connsiteX0" fmla="*/ 1049036 w 1049036"/>
                <a:gd name="connsiteY0" fmla="*/ 678787 h 718056"/>
                <a:gd name="connsiteX1" fmla="*/ 931229 w 1049036"/>
                <a:gd name="connsiteY1" fmla="*/ 690007 h 718056"/>
                <a:gd name="connsiteX2" fmla="*/ 762935 w 1049036"/>
                <a:gd name="connsiteY2" fmla="*/ 712446 h 718056"/>
                <a:gd name="connsiteX3" fmla="*/ 611470 w 1049036"/>
                <a:gd name="connsiteY3" fmla="*/ 718056 h 718056"/>
                <a:gd name="connsiteX4" fmla="*/ 437566 w 1049036"/>
                <a:gd name="connsiteY4" fmla="*/ 690007 h 718056"/>
                <a:gd name="connsiteX5" fmla="*/ 258051 w 1049036"/>
                <a:gd name="connsiteY5" fmla="*/ 583420 h 718056"/>
                <a:gd name="connsiteX6" fmla="*/ 0 w 1049036"/>
                <a:gd name="connsiteY6" fmla="*/ 521712 h 718056"/>
                <a:gd name="connsiteX7" fmla="*/ 185124 w 1049036"/>
                <a:gd name="connsiteY7" fmla="*/ 224392 h 718056"/>
                <a:gd name="connsiteX8" fmla="*/ 252442 w 1049036"/>
                <a:gd name="connsiteY8" fmla="*/ 22439 h 718056"/>
                <a:gd name="connsiteX9" fmla="*/ 482444 w 1049036"/>
                <a:gd name="connsiteY9" fmla="*/ 0 h 718056"/>
                <a:gd name="connsiteX10" fmla="*/ 589031 w 1049036"/>
                <a:gd name="connsiteY10" fmla="*/ 359028 h 718056"/>
                <a:gd name="connsiteX11" fmla="*/ 605860 w 1049036"/>
                <a:gd name="connsiteY11" fmla="*/ 499273 h 718056"/>
                <a:gd name="connsiteX12" fmla="*/ 897570 w 1049036"/>
                <a:gd name="connsiteY12" fmla="*/ 499273 h 718056"/>
                <a:gd name="connsiteX13" fmla="*/ 1009767 w 1049036"/>
                <a:gd name="connsiteY13" fmla="*/ 476834 h 718056"/>
                <a:gd name="connsiteX14" fmla="*/ 992937 w 1049036"/>
                <a:gd name="connsiteY14" fmla="*/ 577811 h 718056"/>
                <a:gd name="connsiteX15" fmla="*/ 1049036 w 1049036"/>
                <a:gd name="connsiteY15" fmla="*/ 678787 h 71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9036" h="718056">
                  <a:moveTo>
                    <a:pt x="1049036" y="678787"/>
                  </a:moveTo>
                  <a:lnTo>
                    <a:pt x="931229" y="690007"/>
                  </a:lnTo>
                  <a:lnTo>
                    <a:pt x="762935" y="712446"/>
                  </a:lnTo>
                  <a:lnTo>
                    <a:pt x="611470" y="718056"/>
                  </a:lnTo>
                  <a:lnTo>
                    <a:pt x="437566" y="690007"/>
                  </a:lnTo>
                  <a:lnTo>
                    <a:pt x="258051" y="583420"/>
                  </a:lnTo>
                  <a:lnTo>
                    <a:pt x="0" y="521712"/>
                  </a:lnTo>
                  <a:lnTo>
                    <a:pt x="185124" y="224392"/>
                  </a:lnTo>
                  <a:lnTo>
                    <a:pt x="252442" y="22439"/>
                  </a:lnTo>
                  <a:lnTo>
                    <a:pt x="482444" y="0"/>
                  </a:lnTo>
                  <a:lnTo>
                    <a:pt x="589031" y="359028"/>
                  </a:lnTo>
                  <a:lnTo>
                    <a:pt x="605860" y="499273"/>
                  </a:lnTo>
                  <a:lnTo>
                    <a:pt x="897570" y="499273"/>
                  </a:lnTo>
                  <a:lnTo>
                    <a:pt x="1009767" y="476834"/>
                  </a:lnTo>
                  <a:lnTo>
                    <a:pt x="992937" y="577811"/>
                  </a:lnTo>
                  <a:lnTo>
                    <a:pt x="1049036" y="678787"/>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442974" y="4016628"/>
              <a:ext cx="987328" cy="1155622"/>
            </a:xfrm>
            <a:custGeom>
              <a:avLst/>
              <a:gdLst>
                <a:gd name="connsiteX0" fmla="*/ 5610 w 987328"/>
                <a:gd name="connsiteY0" fmla="*/ 364638 h 1155622"/>
                <a:gd name="connsiteX1" fmla="*/ 151465 w 987328"/>
                <a:gd name="connsiteY1" fmla="*/ 246832 h 1155622"/>
                <a:gd name="connsiteX2" fmla="*/ 207563 w 987328"/>
                <a:gd name="connsiteY2" fmla="*/ 61708 h 1155622"/>
                <a:gd name="connsiteX3" fmla="*/ 342199 w 987328"/>
                <a:gd name="connsiteY3" fmla="*/ 0 h 1155622"/>
                <a:gd name="connsiteX4" fmla="*/ 555372 w 987328"/>
                <a:gd name="connsiteY4" fmla="*/ 84147 h 1155622"/>
                <a:gd name="connsiteX5" fmla="*/ 673178 w 987328"/>
                <a:gd name="connsiteY5" fmla="*/ 162685 h 1155622"/>
                <a:gd name="connsiteX6" fmla="*/ 645129 w 987328"/>
                <a:gd name="connsiteY6" fmla="*/ 274881 h 1155622"/>
                <a:gd name="connsiteX7" fmla="*/ 656349 w 987328"/>
                <a:gd name="connsiteY7" fmla="*/ 420736 h 1155622"/>
                <a:gd name="connsiteX8" fmla="*/ 863912 w 987328"/>
                <a:gd name="connsiteY8" fmla="*/ 577811 h 1155622"/>
                <a:gd name="connsiteX9" fmla="*/ 976108 w 987328"/>
                <a:gd name="connsiteY9" fmla="*/ 785374 h 1155622"/>
                <a:gd name="connsiteX10" fmla="*/ 987328 w 987328"/>
                <a:gd name="connsiteY10" fmla="*/ 908790 h 1155622"/>
                <a:gd name="connsiteX11" fmla="*/ 572201 w 987328"/>
                <a:gd name="connsiteY11" fmla="*/ 1155622 h 1155622"/>
                <a:gd name="connsiteX12" fmla="*/ 207563 w 987328"/>
                <a:gd name="connsiteY12" fmla="*/ 1105134 h 1155622"/>
                <a:gd name="connsiteX13" fmla="*/ 72928 w 987328"/>
                <a:gd name="connsiteY13" fmla="*/ 757325 h 1155622"/>
                <a:gd name="connsiteX14" fmla="*/ 0 w 987328"/>
                <a:gd name="connsiteY14" fmla="*/ 549762 h 1155622"/>
                <a:gd name="connsiteX15" fmla="*/ 5610 w 987328"/>
                <a:gd name="connsiteY15" fmla="*/ 364638 h 115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7328" h="1155622">
                  <a:moveTo>
                    <a:pt x="5610" y="364638"/>
                  </a:moveTo>
                  <a:lnTo>
                    <a:pt x="151465" y="246832"/>
                  </a:lnTo>
                  <a:lnTo>
                    <a:pt x="207563" y="61708"/>
                  </a:lnTo>
                  <a:lnTo>
                    <a:pt x="342199" y="0"/>
                  </a:lnTo>
                  <a:lnTo>
                    <a:pt x="555372" y="84147"/>
                  </a:lnTo>
                  <a:lnTo>
                    <a:pt x="673178" y="162685"/>
                  </a:lnTo>
                  <a:lnTo>
                    <a:pt x="645129" y="274881"/>
                  </a:lnTo>
                  <a:lnTo>
                    <a:pt x="656349" y="420736"/>
                  </a:lnTo>
                  <a:lnTo>
                    <a:pt x="863912" y="577811"/>
                  </a:lnTo>
                  <a:lnTo>
                    <a:pt x="976108" y="785374"/>
                  </a:lnTo>
                  <a:lnTo>
                    <a:pt x="987328" y="908790"/>
                  </a:lnTo>
                  <a:lnTo>
                    <a:pt x="572201" y="1155622"/>
                  </a:lnTo>
                  <a:lnTo>
                    <a:pt x="207563" y="1105134"/>
                  </a:lnTo>
                  <a:lnTo>
                    <a:pt x="72928" y="757325"/>
                  </a:lnTo>
                  <a:lnTo>
                    <a:pt x="0" y="549762"/>
                  </a:lnTo>
                  <a:lnTo>
                    <a:pt x="5610" y="364638"/>
                  </a:lnTo>
                  <a:close/>
                </a:path>
              </a:pathLst>
            </a:cu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3382719" y="3343450"/>
              <a:ext cx="2973202" cy="2238317"/>
            </a:xfrm>
            <a:custGeom>
              <a:avLst/>
              <a:gdLst>
                <a:gd name="connsiteX0" fmla="*/ 2973202 w 2973202"/>
                <a:gd name="connsiteY0" fmla="*/ 218783 h 2238317"/>
                <a:gd name="connsiteX1" fmla="*/ 2872226 w 2973202"/>
                <a:gd name="connsiteY1" fmla="*/ 409517 h 2238317"/>
                <a:gd name="connsiteX2" fmla="*/ 2776859 w 2973202"/>
                <a:gd name="connsiteY2" fmla="*/ 746106 h 2238317"/>
                <a:gd name="connsiteX3" fmla="*/ 2788079 w 2973202"/>
                <a:gd name="connsiteY3" fmla="*/ 948059 h 2238317"/>
                <a:gd name="connsiteX4" fmla="*/ 2765639 w 2973202"/>
                <a:gd name="connsiteY4" fmla="*/ 1150013 h 2238317"/>
                <a:gd name="connsiteX5" fmla="*/ 2737590 w 2973202"/>
                <a:gd name="connsiteY5" fmla="*/ 1301478 h 2238317"/>
                <a:gd name="connsiteX6" fmla="*/ 2771249 w 2973202"/>
                <a:gd name="connsiteY6" fmla="*/ 1436113 h 2238317"/>
                <a:gd name="connsiteX7" fmla="*/ 2810518 w 2973202"/>
                <a:gd name="connsiteY7" fmla="*/ 1604408 h 2238317"/>
                <a:gd name="connsiteX8" fmla="*/ 2956373 w 2973202"/>
                <a:gd name="connsiteY8" fmla="*/ 1632457 h 2238317"/>
                <a:gd name="connsiteX9" fmla="*/ 2956373 w 2973202"/>
                <a:gd name="connsiteY9" fmla="*/ 1767092 h 2238317"/>
                <a:gd name="connsiteX10" fmla="*/ 2788079 w 2973202"/>
                <a:gd name="connsiteY10" fmla="*/ 1907338 h 2238317"/>
                <a:gd name="connsiteX11" fmla="*/ 2473929 w 2973202"/>
                <a:gd name="connsiteY11" fmla="*/ 2210268 h 2238317"/>
                <a:gd name="connsiteX12" fmla="*/ 0 w 2973202"/>
                <a:gd name="connsiteY12" fmla="*/ 2238317 h 2238317"/>
                <a:gd name="connsiteX13" fmla="*/ 5610 w 2973202"/>
                <a:gd name="connsiteY13" fmla="*/ 1200501 h 2238317"/>
                <a:gd name="connsiteX14" fmla="*/ 566591 w 2973202"/>
                <a:gd name="connsiteY14" fmla="*/ 790984 h 2238317"/>
                <a:gd name="connsiteX15" fmla="*/ 852692 w 2973202"/>
                <a:gd name="connsiteY15" fmla="*/ 476835 h 2238317"/>
                <a:gd name="connsiteX16" fmla="*/ 1009767 w 2973202"/>
                <a:gd name="connsiteY16" fmla="*/ 302930 h 2238317"/>
                <a:gd name="connsiteX17" fmla="*/ 1155622 w 2973202"/>
                <a:gd name="connsiteY17" fmla="*/ 56098 h 2238317"/>
                <a:gd name="connsiteX18" fmla="*/ 1178061 w 2973202"/>
                <a:gd name="connsiteY18" fmla="*/ 0 h 2238317"/>
                <a:gd name="connsiteX19" fmla="*/ 1458552 w 2973202"/>
                <a:gd name="connsiteY19" fmla="*/ 78538 h 2238317"/>
                <a:gd name="connsiteX20" fmla="*/ 1750263 w 2973202"/>
                <a:gd name="connsiteY20" fmla="*/ 207563 h 2238317"/>
                <a:gd name="connsiteX21" fmla="*/ 2070022 w 2973202"/>
                <a:gd name="connsiteY21" fmla="*/ 185124 h 2238317"/>
                <a:gd name="connsiteX22" fmla="*/ 2260756 w 2973202"/>
                <a:gd name="connsiteY22" fmla="*/ 151465 h 2238317"/>
                <a:gd name="connsiteX23" fmla="*/ 2440270 w 2973202"/>
                <a:gd name="connsiteY23" fmla="*/ 168295 h 2238317"/>
                <a:gd name="connsiteX24" fmla="*/ 2619784 w 2973202"/>
                <a:gd name="connsiteY24" fmla="*/ 235613 h 2238317"/>
                <a:gd name="connsiteX25" fmla="*/ 2832957 w 2973202"/>
                <a:gd name="connsiteY25" fmla="*/ 252442 h 2238317"/>
                <a:gd name="connsiteX26" fmla="*/ 2973202 w 2973202"/>
                <a:gd name="connsiteY26" fmla="*/ 218783 h 2238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73202" h="2238317">
                  <a:moveTo>
                    <a:pt x="2973202" y="218783"/>
                  </a:moveTo>
                  <a:lnTo>
                    <a:pt x="2872226" y="409517"/>
                  </a:lnTo>
                  <a:lnTo>
                    <a:pt x="2776859" y="746106"/>
                  </a:lnTo>
                  <a:lnTo>
                    <a:pt x="2788079" y="948059"/>
                  </a:lnTo>
                  <a:lnTo>
                    <a:pt x="2765639" y="1150013"/>
                  </a:lnTo>
                  <a:lnTo>
                    <a:pt x="2737590" y="1301478"/>
                  </a:lnTo>
                  <a:lnTo>
                    <a:pt x="2771249" y="1436113"/>
                  </a:lnTo>
                  <a:lnTo>
                    <a:pt x="2810518" y="1604408"/>
                  </a:lnTo>
                  <a:lnTo>
                    <a:pt x="2956373" y="1632457"/>
                  </a:lnTo>
                  <a:lnTo>
                    <a:pt x="2956373" y="1767092"/>
                  </a:lnTo>
                  <a:lnTo>
                    <a:pt x="2788079" y="1907338"/>
                  </a:lnTo>
                  <a:lnTo>
                    <a:pt x="2473929" y="2210268"/>
                  </a:lnTo>
                  <a:lnTo>
                    <a:pt x="0" y="2238317"/>
                  </a:lnTo>
                  <a:lnTo>
                    <a:pt x="5610" y="1200501"/>
                  </a:lnTo>
                  <a:lnTo>
                    <a:pt x="566591" y="790984"/>
                  </a:lnTo>
                  <a:lnTo>
                    <a:pt x="852692" y="476835"/>
                  </a:lnTo>
                  <a:lnTo>
                    <a:pt x="1009767" y="302930"/>
                  </a:lnTo>
                  <a:lnTo>
                    <a:pt x="1155622" y="56098"/>
                  </a:lnTo>
                  <a:lnTo>
                    <a:pt x="1178061" y="0"/>
                  </a:lnTo>
                  <a:lnTo>
                    <a:pt x="1458552" y="78538"/>
                  </a:lnTo>
                  <a:lnTo>
                    <a:pt x="1750263" y="207563"/>
                  </a:lnTo>
                  <a:lnTo>
                    <a:pt x="2070022" y="185124"/>
                  </a:lnTo>
                  <a:lnTo>
                    <a:pt x="2260756" y="151465"/>
                  </a:lnTo>
                  <a:lnTo>
                    <a:pt x="2440270" y="168295"/>
                  </a:lnTo>
                  <a:lnTo>
                    <a:pt x="2619784" y="235613"/>
                  </a:lnTo>
                  <a:lnTo>
                    <a:pt x="2832957" y="252442"/>
                  </a:lnTo>
                  <a:lnTo>
                    <a:pt x="2973202" y="218783"/>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1378780" y="128803"/>
            <a:ext cx="822661" cy="824841"/>
          </a:xfrm>
          <a:prstGeom prst="rect">
            <a:avLst/>
          </a:prstGeom>
          <a:solidFill>
            <a:schemeClr val="bg1"/>
          </a:solidFill>
        </p:spPr>
        <p:txBody>
          <a:bodyPr wrap="none" rtlCol="0">
            <a:spAutoFit/>
          </a:bodyPr>
          <a:lstStyle/>
          <a:p>
            <a:r>
              <a:rPr lang="en-US" dirty="0" err="1" smtClean="0"/>
              <a:t>Acco</a:t>
            </a:r>
            <a:endParaRPr lang="en-US" dirty="0" smtClean="0"/>
          </a:p>
          <a:p>
            <a:r>
              <a:rPr lang="en-US" dirty="0" smtClean="0"/>
              <a:t>232-234</a:t>
            </a:r>
          </a:p>
          <a:p>
            <a:r>
              <a:rPr lang="en-US" dirty="0" smtClean="0"/>
              <a:t>235+327</a:t>
            </a:r>
            <a:endParaRPr lang="en-US" dirty="0"/>
          </a:p>
        </p:txBody>
      </p:sp>
      <p:sp>
        <p:nvSpPr>
          <p:cNvPr id="26" name="TextBox 25"/>
          <p:cNvSpPr txBox="1"/>
          <p:nvPr/>
        </p:nvSpPr>
        <p:spPr>
          <a:xfrm>
            <a:off x="5950100" y="383881"/>
            <a:ext cx="787395" cy="566309"/>
          </a:xfrm>
          <a:prstGeom prst="rect">
            <a:avLst/>
          </a:prstGeom>
          <a:solidFill>
            <a:schemeClr val="bg1"/>
          </a:solidFill>
        </p:spPr>
        <p:txBody>
          <a:bodyPr wrap="none" rtlCol="0">
            <a:spAutoFit/>
          </a:bodyPr>
          <a:lstStyle/>
          <a:p>
            <a:r>
              <a:rPr lang="en-US" dirty="0" err="1" smtClean="0"/>
              <a:t>Hazor</a:t>
            </a:r>
            <a:endParaRPr lang="en-US" dirty="0" smtClean="0"/>
          </a:p>
          <a:p>
            <a:r>
              <a:rPr lang="en-US" dirty="0" smtClean="0"/>
              <a:t>227-228</a:t>
            </a:r>
          </a:p>
        </p:txBody>
      </p:sp>
      <p:sp>
        <p:nvSpPr>
          <p:cNvPr id="27" name="TextBox 26"/>
          <p:cNvSpPr txBox="1"/>
          <p:nvPr/>
        </p:nvSpPr>
        <p:spPr>
          <a:xfrm>
            <a:off x="1393490" y="1126594"/>
            <a:ext cx="835485" cy="824841"/>
          </a:xfrm>
          <a:prstGeom prst="rect">
            <a:avLst/>
          </a:prstGeom>
          <a:solidFill>
            <a:schemeClr val="bg1"/>
          </a:solidFill>
        </p:spPr>
        <p:txBody>
          <a:bodyPr wrap="none" rtlCol="0">
            <a:spAutoFit/>
          </a:bodyPr>
          <a:lstStyle/>
          <a:p>
            <a:r>
              <a:rPr lang="en-US" dirty="0" smtClean="0"/>
              <a:t>Megiddo</a:t>
            </a:r>
          </a:p>
          <a:p>
            <a:r>
              <a:rPr lang="en-US" dirty="0" smtClean="0"/>
              <a:t>242-248</a:t>
            </a:r>
          </a:p>
          <a:p>
            <a:r>
              <a:rPr lang="en-US" dirty="0" smtClean="0"/>
              <a:t>365</a:t>
            </a:r>
          </a:p>
        </p:txBody>
      </p:sp>
      <p:sp>
        <p:nvSpPr>
          <p:cNvPr id="28" name="TextBox 27"/>
          <p:cNvSpPr txBox="1"/>
          <p:nvPr/>
        </p:nvSpPr>
        <p:spPr>
          <a:xfrm>
            <a:off x="6855996" y="1696554"/>
            <a:ext cx="787395" cy="566309"/>
          </a:xfrm>
          <a:prstGeom prst="rect">
            <a:avLst/>
          </a:prstGeom>
          <a:solidFill>
            <a:schemeClr val="bg1"/>
          </a:solidFill>
        </p:spPr>
        <p:txBody>
          <a:bodyPr wrap="none" rtlCol="0">
            <a:spAutoFit/>
          </a:bodyPr>
          <a:lstStyle/>
          <a:p>
            <a:r>
              <a:rPr lang="en-US" dirty="0" smtClean="0"/>
              <a:t>Pella</a:t>
            </a:r>
          </a:p>
          <a:p>
            <a:r>
              <a:rPr lang="en-US" dirty="0" smtClean="0"/>
              <a:t>255-256</a:t>
            </a:r>
          </a:p>
        </p:txBody>
      </p:sp>
      <p:sp>
        <p:nvSpPr>
          <p:cNvPr id="30" name="TextBox 29"/>
          <p:cNvSpPr txBox="1"/>
          <p:nvPr/>
        </p:nvSpPr>
        <p:spPr>
          <a:xfrm>
            <a:off x="6103941" y="2298146"/>
            <a:ext cx="840295" cy="566309"/>
          </a:xfrm>
          <a:prstGeom prst="rect">
            <a:avLst/>
          </a:prstGeom>
          <a:solidFill>
            <a:srgbClr val="FFFF99"/>
          </a:solidFill>
        </p:spPr>
        <p:txBody>
          <a:bodyPr wrap="none" rtlCol="0">
            <a:spAutoFit/>
          </a:bodyPr>
          <a:lstStyle/>
          <a:p>
            <a:r>
              <a:rPr lang="en-US" dirty="0" err="1" smtClean="0"/>
              <a:t>Shechem</a:t>
            </a:r>
            <a:endParaRPr lang="en-US" dirty="0" smtClean="0"/>
          </a:p>
          <a:p>
            <a:r>
              <a:rPr lang="en-US" dirty="0" smtClean="0"/>
              <a:t>252-254</a:t>
            </a:r>
          </a:p>
        </p:txBody>
      </p:sp>
      <p:sp>
        <p:nvSpPr>
          <p:cNvPr id="31" name="TextBox 30"/>
          <p:cNvSpPr txBox="1"/>
          <p:nvPr/>
        </p:nvSpPr>
        <p:spPr>
          <a:xfrm>
            <a:off x="6172615" y="3602671"/>
            <a:ext cx="877720" cy="307777"/>
          </a:xfrm>
          <a:prstGeom prst="rect">
            <a:avLst/>
          </a:prstGeom>
          <a:solidFill>
            <a:schemeClr val="bg1"/>
          </a:solidFill>
        </p:spPr>
        <p:txBody>
          <a:bodyPr wrap="square" rtlCol="0">
            <a:spAutoFit/>
          </a:bodyPr>
          <a:lstStyle/>
          <a:p>
            <a:r>
              <a:rPr lang="en-US" dirty="0" smtClean="0"/>
              <a:t>Jericho 0</a:t>
            </a:r>
          </a:p>
        </p:txBody>
      </p:sp>
      <p:sp>
        <p:nvSpPr>
          <p:cNvPr id="32" name="TextBox 31"/>
          <p:cNvSpPr txBox="1"/>
          <p:nvPr/>
        </p:nvSpPr>
        <p:spPr>
          <a:xfrm>
            <a:off x="6172616" y="2920834"/>
            <a:ext cx="914033" cy="566309"/>
          </a:xfrm>
          <a:prstGeom prst="rect">
            <a:avLst/>
          </a:prstGeom>
          <a:solidFill>
            <a:schemeClr val="bg1"/>
          </a:solidFill>
        </p:spPr>
        <p:txBody>
          <a:bodyPr wrap="none" rtlCol="0">
            <a:spAutoFit/>
          </a:bodyPr>
          <a:lstStyle/>
          <a:p>
            <a:r>
              <a:rPr lang="en-US" dirty="0" smtClean="0"/>
              <a:t>Jerusalem</a:t>
            </a:r>
          </a:p>
          <a:p>
            <a:r>
              <a:rPr lang="en-US" dirty="0" smtClean="0"/>
              <a:t>285-291</a:t>
            </a:r>
          </a:p>
        </p:txBody>
      </p:sp>
      <p:sp>
        <p:nvSpPr>
          <p:cNvPr id="33" name="TextBox 32"/>
          <p:cNvSpPr txBox="1"/>
          <p:nvPr/>
        </p:nvSpPr>
        <p:spPr>
          <a:xfrm>
            <a:off x="6172631" y="4321042"/>
            <a:ext cx="1033821" cy="307777"/>
          </a:xfrm>
          <a:prstGeom prst="rect">
            <a:avLst/>
          </a:prstGeom>
          <a:solidFill>
            <a:schemeClr val="bg1"/>
          </a:solidFill>
        </p:spPr>
        <p:txBody>
          <a:bodyPr wrap="square" rtlCol="0">
            <a:spAutoFit/>
          </a:bodyPr>
          <a:lstStyle/>
          <a:p>
            <a:r>
              <a:rPr lang="en-US" dirty="0" smtClean="0"/>
              <a:t>Hebron 0?</a:t>
            </a:r>
          </a:p>
        </p:txBody>
      </p:sp>
      <p:sp>
        <p:nvSpPr>
          <p:cNvPr id="34" name="TextBox 33"/>
          <p:cNvSpPr txBox="1"/>
          <p:nvPr/>
        </p:nvSpPr>
        <p:spPr>
          <a:xfrm>
            <a:off x="6818649" y="1325937"/>
            <a:ext cx="1079501" cy="307777"/>
          </a:xfrm>
          <a:prstGeom prst="rect">
            <a:avLst/>
          </a:prstGeom>
          <a:solidFill>
            <a:schemeClr val="bg1"/>
          </a:solidFill>
        </p:spPr>
        <p:txBody>
          <a:bodyPr wrap="square" rtlCol="0">
            <a:spAutoFit/>
          </a:bodyPr>
          <a:lstStyle/>
          <a:p>
            <a:r>
              <a:rPr lang="en-US" dirty="0" smtClean="0"/>
              <a:t>Beth Shan 0</a:t>
            </a:r>
          </a:p>
        </p:txBody>
      </p:sp>
      <p:sp>
        <p:nvSpPr>
          <p:cNvPr id="35" name="TextBox 34"/>
          <p:cNvSpPr txBox="1"/>
          <p:nvPr/>
        </p:nvSpPr>
        <p:spPr>
          <a:xfrm>
            <a:off x="1370987" y="3466546"/>
            <a:ext cx="877720" cy="523220"/>
          </a:xfrm>
          <a:prstGeom prst="rect">
            <a:avLst/>
          </a:prstGeom>
          <a:solidFill>
            <a:schemeClr val="bg1"/>
          </a:solidFill>
        </p:spPr>
        <p:txBody>
          <a:bodyPr wrap="square" rtlCol="0">
            <a:spAutoFit/>
          </a:bodyPr>
          <a:lstStyle/>
          <a:p>
            <a:r>
              <a:rPr lang="en-US" dirty="0" smtClean="0"/>
              <a:t>Ashkelon 320-326</a:t>
            </a:r>
          </a:p>
        </p:txBody>
      </p:sp>
      <p:sp>
        <p:nvSpPr>
          <p:cNvPr id="36" name="TextBox 35"/>
          <p:cNvSpPr txBox="1"/>
          <p:nvPr/>
        </p:nvSpPr>
        <p:spPr>
          <a:xfrm>
            <a:off x="1370987" y="4087836"/>
            <a:ext cx="877720" cy="307777"/>
          </a:xfrm>
          <a:prstGeom prst="rect">
            <a:avLst/>
          </a:prstGeom>
          <a:solidFill>
            <a:schemeClr val="bg1"/>
          </a:solidFill>
        </p:spPr>
        <p:txBody>
          <a:bodyPr wrap="square" rtlCol="0">
            <a:spAutoFit/>
          </a:bodyPr>
          <a:lstStyle/>
          <a:p>
            <a:r>
              <a:rPr lang="en-US" dirty="0" smtClean="0"/>
              <a:t>Gaza 0</a:t>
            </a:r>
          </a:p>
        </p:txBody>
      </p:sp>
      <p:sp>
        <p:nvSpPr>
          <p:cNvPr id="37" name="TextBox 36"/>
          <p:cNvSpPr txBox="1"/>
          <p:nvPr/>
        </p:nvSpPr>
        <p:spPr>
          <a:xfrm>
            <a:off x="4593254" y="4620925"/>
            <a:ext cx="877720" cy="566309"/>
          </a:xfrm>
          <a:prstGeom prst="rect">
            <a:avLst/>
          </a:prstGeom>
          <a:solidFill>
            <a:srgbClr val="FFFF00"/>
          </a:solidFill>
        </p:spPr>
        <p:txBody>
          <a:bodyPr wrap="square" rtlCol="0">
            <a:spAutoFit/>
          </a:bodyPr>
          <a:lstStyle/>
          <a:p>
            <a:r>
              <a:rPr lang="en-US" dirty="0" smtClean="0"/>
              <a:t>Lachish</a:t>
            </a:r>
          </a:p>
          <a:p>
            <a:r>
              <a:rPr lang="en-US" dirty="0" smtClean="0"/>
              <a:t>328-332</a:t>
            </a:r>
          </a:p>
        </p:txBody>
      </p:sp>
      <p:sp>
        <p:nvSpPr>
          <p:cNvPr id="39" name="TextBox 38"/>
          <p:cNvSpPr txBox="1"/>
          <p:nvPr/>
        </p:nvSpPr>
        <p:spPr>
          <a:xfrm>
            <a:off x="1351235" y="2102120"/>
            <a:ext cx="877720" cy="1083374"/>
          </a:xfrm>
          <a:prstGeom prst="rect">
            <a:avLst/>
          </a:prstGeom>
          <a:solidFill>
            <a:schemeClr val="bg1"/>
          </a:solidFill>
        </p:spPr>
        <p:txBody>
          <a:bodyPr wrap="square" rtlCol="0">
            <a:spAutoFit/>
          </a:bodyPr>
          <a:lstStyle/>
          <a:p>
            <a:r>
              <a:rPr lang="en-US" dirty="0" smtClean="0"/>
              <a:t>Gath</a:t>
            </a:r>
          </a:p>
          <a:p>
            <a:r>
              <a:rPr lang="en-US" dirty="0" smtClean="0"/>
              <a:t>63-65</a:t>
            </a:r>
          </a:p>
          <a:p>
            <a:r>
              <a:rPr lang="en-US" dirty="0" smtClean="0"/>
              <a:t>278-284</a:t>
            </a:r>
          </a:p>
          <a:p>
            <a:r>
              <a:rPr lang="en-US" dirty="0" smtClean="0"/>
              <a:t>335, 366</a:t>
            </a:r>
          </a:p>
        </p:txBody>
      </p:sp>
      <p:sp>
        <p:nvSpPr>
          <p:cNvPr id="23" name="5-Point Star 22"/>
          <p:cNvSpPr/>
          <p:nvPr/>
        </p:nvSpPr>
        <p:spPr>
          <a:xfrm>
            <a:off x="4369031" y="1075640"/>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a:stCxn id="23" idx="1"/>
          </p:cNvCxnSpPr>
          <p:nvPr/>
        </p:nvCxnSpPr>
        <p:spPr>
          <a:xfrm flipH="1" flipV="1">
            <a:off x="2201425" y="541210"/>
            <a:ext cx="2167480" cy="5853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5-Point Star 43"/>
          <p:cNvSpPr/>
          <p:nvPr/>
        </p:nvSpPr>
        <p:spPr>
          <a:xfrm>
            <a:off x="4540548" y="1818066"/>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p:cNvCxnSpPr/>
          <p:nvPr/>
        </p:nvCxnSpPr>
        <p:spPr>
          <a:xfrm flipH="1" flipV="1">
            <a:off x="2228955" y="1538995"/>
            <a:ext cx="2346362" cy="3739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5-Point Star 47"/>
          <p:cNvSpPr/>
          <p:nvPr/>
        </p:nvSpPr>
        <p:spPr>
          <a:xfrm>
            <a:off x="5264454" y="1912971"/>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p:cNvCxnSpPr/>
          <p:nvPr/>
        </p:nvCxnSpPr>
        <p:spPr>
          <a:xfrm flipH="1">
            <a:off x="5444033" y="1479762"/>
            <a:ext cx="1374597" cy="4998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5-Point Star 50"/>
          <p:cNvSpPr/>
          <p:nvPr/>
        </p:nvSpPr>
        <p:spPr>
          <a:xfrm>
            <a:off x="4756077" y="2533610"/>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9692" y="2355577"/>
            <a:ext cx="1761054" cy="2801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3" name="Straight Connector 52"/>
          <p:cNvCxnSpPr>
            <a:stCxn id="30" idx="1"/>
          </p:cNvCxnSpPr>
          <p:nvPr/>
        </p:nvCxnSpPr>
        <p:spPr>
          <a:xfrm flipH="1">
            <a:off x="4860273" y="2581301"/>
            <a:ext cx="1243668" cy="12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5-Point Star 54"/>
          <p:cNvSpPr/>
          <p:nvPr/>
        </p:nvSpPr>
        <p:spPr>
          <a:xfrm>
            <a:off x="4603199" y="3454389"/>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a:stCxn id="32" idx="1"/>
          </p:cNvCxnSpPr>
          <p:nvPr/>
        </p:nvCxnSpPr>
        <p:spPr>
          <a:xfrm flipH="1">
            <a:off x="4740288" y="3203989"/>
            <a:ext cx="1432328" cy="325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5-Point Star 57"/>
          <p:cNvSpPr/>
          <p:nvPr/>
        </p:nvSpPr>
        <p:spPr>
          <a:xfrm>
            <a:off x="3784444" y="3954423"/>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p:nvPr/>
        </p:nvCxnSpPr>
        <p:spPr>
          <a:xfrm flipH="1" flipV="1">
            <a:off x="3914710" y="4021161"/>
            <a:ext cx="688607" cy="9075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5-Point Star 60"/>
          <p:cNvSpPr/>
          <p:nvPr/>
        </p:nvSpPr>
        <p:spPr>
          <a:xfrm>
            <a:off x="5174666" y="3420405"/>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p:cNvCxnSpPr>
            <a:endCxn id="61" idx="3"/>
          </p:cNvCxnSpPr>
          <p:nvPr/>
        </p:nvCxnSpPr>
        <p:spPr>
          <a:xfrm flipH="1" flipV="1">
            <a:off x="5319949" y="3553818"/>
            <a:ext cx="852679" cy="1744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5-Point Star 64"/>
          <p:cNvSpPr/>
          <p:nvPr/>
        </p:nvSpPr>
        <p:spPr>
          <a:xfrm>
            <a:off x="3105596" y="3728156"/>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a:endCxn id="35" idx="3"/>
          </p:cNvCxnSpPr>
          <p:nvPr/>
        </p:nvCxnSpPr>
        <p:spPr>
          <a:xfrm flipH="1" flipV="1">
            <a:off x="2248707" y="3728156"/>
            <a:ext cx="919812" cy="133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5-Point Star 67"/>
          <p:cNvSpPr/>
          <p:nvPr/>
        </p:nvSpPr>
        <p:spPr>
          <a:xfrm>
            <a:off x="2964761" y="3996175"/>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68"/>
          <p:cNvCxnSpPr>
            <a:endCxn id="36" idx="3"/>
          </p:cNvCxnSpPr>
          <p:nvPr/>
        </p:nvCxnSpPr>
        <p:spPr>
          <a:xfrm flipH="1">
            <a:off x="2248707" y="4065888"/>
            <a:ext cx="778090" cy="1758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5-Point Star 71"/>
          <p:cNvSpPr/>
          <p:nvPr/>
        </p:nvSpPr>
        <p:spPr>
          <a:xfrm>
            <a:off x="4361083" y="3954423"/>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p:cNvCxnSpPr>
            <a:stCxn id="33" idx="1"/>
          </p:cNvCxnSpPr>
          <p:nvPr/>
        </p:nvCxnSpPr>
        <p:spPr>
          <a:xfrm flipH="1" flipV="1">
            <a:off x="4501609" y="4042387"/>
            <a:ext cx="1671022" cy="4325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5-Point Star 74"/>
          <p:cNvSpPr/>
          <p:nvPr/>
        </p:nvSpPr>
        <p:spPr>
          <a:xfrm>
            <a:off x="3784444" y="3623146"/>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p:cNvCxnSpPr/>
          <p:nvPr/>
        </p:nvCxnSpPr>
        <p:spPr>
          <a:xfrm flipH="1" flipV="1">
            <a:off x="2228955" y="2533611"/>
            <a:ext cx="1516116" cy="11043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5-Point Star 77"/>
          <p:cNvSpPr/>
          <p:nvPr/>
        </p:nvSpPr>
        <p:spPr>
          <a:xfrm>
            <a:off x="3997553" y="3278819"/>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2407445" y="1742733"/>
            <a:ext cx="877720" cy="1341906"/>
          </a:xfrm>
          <a:prstGeom prst="rect">
            <a:avLst/>
          </a:prstGeom>
          <a:solidFill>
            <a:schemeClr val="bg1"/>
          </a:solidFill>
        </p:spPr>
        <p:txBody>
          <a:bodyPr wrap="square" rtlCol="0">
            <a:spAutoFit/>
          </a:bodyPr>
          <a:lstStyle/>
          <a:p>
            <a:r>
              <a:rPr lang="en-US" dirty="0" smtClean="0"/>
              <a:t>Gezer</a:t>
            </a:r>
          </a:p>
          <a:p>
            <a:r>
              <a:rPr lang="en-US" dirty="0" smtClean="0"/>
              <a:t>292-294</a:t>
            </a:r>
          </a:p>
          <a:p>
            <a:r>
              <a:rPr lang="en-US" dirty="0" smtClean="0"/>
              <a:t>267-277</a:t>
            </a:r>
          </a:p>
          <a:p>
            <a:r>
              <a:rPr lang="en-US" dirty="0" smtClean="0"/>
              <a:t>297-300</a:t>
            </a:r>
          </a:p>
          <a:p>
            <a:r>
              <a:rPr lang="en-US" dirty="0" smtClean="0"/>
              <a:t>378</a:t>
            </a:r>
          </a:p>
        </p:txBody>
      </p:sp>
      <p:cxnSp>
        <p:nvCxnSpPr>
          <p:cNvPr id="80" name="Straight Connector 79"/>
          <p:cNvCxnSpPr>
            <a:stCxn id="78" idx="0"/>
          </p:cNvCxnSpPr>
          <p:nvPr/>
        </p:nvCxnSpPr>
        <p:spPr>
          <a:xfrm flipH="1" flipV="1">
            <a:off x="3282294" y="2368651"/>
            <a:ext cx="805041" cy="9102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5-Point Star 81"/>
          <p:cNvSpPr/>
          <p:nvPr/>
        </p:nvSpPr>
        <p:spPr>
          <a:xfrm>
            <a:off x="5366666" y="2202043"/>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p:cNvCxnSpPr>
            <a:stCxn id="28" idx="1"/>
          </p:cNvCxnSpPr>
          <p:nvPr/>
        </p:nvCxnSpPr>
        <p:spPr>
          <a:xfrm flipH="1">
            <a:off x="5502142" y="1979709"/>
            <a:ext cx="1353854" cy="2831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407445" y="666972"/>
            <a:ext cx="877720" cy="781752"/>
          </a:xfrm>
          <a:prstGeom prst="rect">
            <a:avLst/>
          </a:prstGeom>
          <a:solidFill>
            <a:schemeClr val="bg1"/>
          </a:solidFill>
        </p:spPr>
        <p:txBody>
          <a:bodyPr wrap="square" rtlCol="0">
            <a:spAutoFit/>
          </a:bodyPr>
          <a:lstStyle/>
          <a:p>
            <a:r>
              <a:rPr lang="en-US" dirty="0" smtClean="0"/>
              <a:t>Gath </a:t>
            </a:r>
            <a:r>
              <a:rPr lang="en-US" dirty="0" err="1" smtClean="0"/>
              <a:t>Padalla</a:t>
            </a:r>
            <a:endParaRPr lang="en-US" dirty="0" smtClean="0"/>
          </a:p>
          <a:p>
            <a:r>
              <a:rPr lang="en-US" dirty="0" smtClean="0"/>
              <a:t>249-250</a:t>
            </a:r>
          </a:p>
        </p:txBody>
      </p:sp>
      <p:cxnSp>
        <p:nvCxnSpPr>
          <p:cNvPr id="85" name="Straight Connector 84"/>
          <p:cNvCxnSpPr>
            <a:endCxn id="40" idx="3"/>
          </p:cNvCxnSpPr>
          <p:nvPr/>
        </p:nvCxnSpPr>
        <p:spPr>
          <a:xfrm flipH="1" flipV="1">
            <a:off x="3285165" y="1057848"/>
            <a:ext cx="993950" cy="11197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5-Point Star 86"/>
          <p:cNvSpPr/>
          <p:nvPr/>
        </p:nvSpPr>
        <p:spPr>
          <a:xfrm>
            <a:off x="4207266" y="2129450"/>
            <a:ext cx="179585" cy="133350"/>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76487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C89CB6B6-7B0A-4336-AC7B-C25AA4A0951C}" type="slidenum">
              <a:rPr lang="en-US" altLang="en-US" smtClean="0"/>
              <a:pPr/>
              <a:t>14</a:t>
            </a:fld>
            <a:endParaRPr lang="en-US"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382" y="168598"/>
            <a:ext cx="4133663" cy="379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5149" y="168599"/>
            <a:ext cx="3645725" cy="4917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02550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41059" y="2264238"/>
            <a:ext cx="4267201" cy="752475"/>
            <a:chOff x="304799" y="758121"/>
            <a:chExt cx="4267201" cy="752475"/>
          </a:xfrm>
        </p:grpSpPr>
        <p:sp>
          <p:nvSpPr>
            <p:cNvPr id="15" name="Bevel 14"/>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16" name="Rectangle 15"/>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4" name="TextBox 3"/>
          <p:cNvSpPr txBox="1"/>
          <p:nvPr/>
        </p:nvSpPr>
        <p:spPr>
          <a:xfrm>
            <a:off x="1152649" y="86144"/>
            <a:ext cx="2888932" cy="584775"/>
          </a:xfrm>
          <a:prstGeom prst="rect">
            <a:avLst/>
          </a:prstGeom>
          <a:noFill/>
        </p:spPr>
        <p:txBody>
          <a:bodyPr wrap="none" rtlCol="0">
            <a:spAutoFit/>
          </a:bodyPr>
          <a:lstStyle/>
          <a:p>
            <a:pPr eaLnBrk="1" fontAlgn="auto" hangingPunct="1">
              <a:spcBef>
                <a:spcPts val="0"/>
              </a:spcBef>
              <a:spcAft>
                <a:spcPts val="0"/>
              </a:spcAft>
              <a:buFontTx/>
              <a:buNone/>
            </a:pPr>
            <a:r>
              <a:rPr lang="en-US" sz="3200" i="0" dirty="0" smtClean="0">
                <a:solidFill>
                  <a:prstClr val="black"/>
                </a:solidFill>
                <a:latin typeface="Algerian" panose="04020705040A02060702" pitchFamily="82" charset="0"/>
              </a:rPr>
              <a:t>1446-1406 BC</a:t>
            </a:r>
            <a:endParaRPr lang="en-US" sz="3200" i="0" dirty="0">
              <a:solidFill>
                <a:prstClr val="black"/>
              </a:solidFill>
              <a:latin typeface="Algerian" panose="04020705040A02060702" pitchFamily="82" charset="0"/>
            </a:endParaRPr>
          </a:p>
        </p:txBody>
      </p:sp>
      <p:sp>
        <p:nvSpPr>
          <p:cNvPr id="5" name="TextBox 4"/>
          <p:cNvSpPr txBox="1"/>
          <p:nvPr/>
        </p:nvSpPr>
        <p:spPr>
          <a:xfrm>
            <a:off x="5464258" y="86729"/>
            <a:ext cx="2882520" cy="584775"/>
          </a:xfrm>
          <a:prstGeom prst="rect">
            <a:avLst/>
          </a:prstGeom>
          <a:noFill/>
        </p:spPr>
        <p:txBody>
          <a:bodyPr wrap="none" rtlCol="0">
            <a:spAutoFit/>
          </a:bodyPr>
          <a:lstStyle/>
          <a:p>
            <a:pPr eaLnBrk="1" fontAlgn="auto" hangingPunct="1">
              <a:spcBef>
                <a:spcPts val="0"/>
              </a:spcBef>
              <a:spcAft>
                <a:spcPts val="0"/>
              </a:spcAft>
              <a:buFontTx/>
              <a:buNone/>
            </a:pPr>
            <a:r>
              <a:rPr lang="en-US" sz="3200" i="0" dirty="0" smtClean="0">
                <a:solidFill>
                  <a:prstClr val="black"/>
                </a:solidFill>
                <a:latin typeface="Algerian" panose="04020705040A02060702" pitchFamily="82" charset="0"/>
              </a:rPr>
              <a:t>1260-1220 BC</a:t>
            </a:r>
            <a:endParaRPr lang="en-US" sz="3200" i="0" dirty="0">
              <a:solidFill>
                <a:prstClr val="black"/>
              </a:solidFill>
              <a:latin typeface="Algerian" panose="04020705040A02060702" pitchFamily="82" charset="0"/>
            </a:endParaRPr>
          </a:p>
        </p:txBody>
      </p:sp>
      <p:sp>
        <p:nvSpPr>
          <p:cNvPr id="8" name="TextBox 7"/>
          <p:cNvSpPr txBox="1"/>
          <p:nvPr/>
        </p:nvSpPr>
        <p:spPr>
          <a:xfrm>
            <a:off x="4969610" y="2325373"/>
            <a:ext cx="3610099"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Israelite population in hill country (4-room house)</a:t>
            </a:r>
            <a:endParaRPr lang="en-US" sz="1800" i="0" dirty="0">
              <a:solidFill>
                <a:prstClr val="black"/>
              </a:solidFill>
              <a:latin typeface="Calibri"/>
            </a:endParaRPr>
          </a:p>
        </p:txBody>
      </p:sp>
      <p:grpSp>
        <p:nvGrpSpPr>
          <p:cNvPr id="13" name="Group 12"/>
          <p:cNvGrpSpPr/>
          <p:nvPr/>
        </p:nvGrpSpPr>
        <p:grpSpPr>
          <a:xfrm>
            <a:off x="294700" y="2261614"/>
            <a:ext cx="4267201" cy="752475"/>
            <a:chOff x="304799" y="758121"/>
            <a:chExt cx="4267201" cy="752475"/>
          </a:xfrm>
        </p:grpSpPr>
        <p:sp>
          <p:nvSpPr>
            <p:cNvPr id="12" name="Bevel 11"/>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2" name="Rectangle 1"/>
            <p:cNvSpPr/>
            <p:nvPr/>
          </p:nvSpPr>
          <p:spPr>
            <a:xfrm>
              <a:off x="389784" y="864266"/>
              <a:ext cx="4077441" cy="54543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7" name="TextBox 6"/>
          <p:cNvSpPr txBox="1"/>
          <p:nvPr/>
        </p:nvSpPr>
        <p:spPr>
          <a:xfrm>
            <a:off x="398984" y="2321589"/>
            <a:ext cx="4003965"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Archaeology has found no </a:t>
            </a:r>
            <a:r>
              <a:rPr lang="en-IE" sz="1800" i="0" dirty="0" smtClean="0">
                <a:solidFill>
                  <a:prstClr val="black"/>
                </a:solidFill>
                <a:latin typeface="Calibri"/>
              </a:rPr>
              <a:t> </a:t>
            </a:r>
            <a:r>
              <a:rPr lang="en-IE" sz="1800" i="0" dirty="0">
                <a:solidFill>
                  <a:prstClr val="black"/>
                </a:solidFill>
                <a:latin typeface="Calibri"/>
              </a:rPr>
              <a:t>evidence of </a:t>
            </a:r>
            <a:r>
              <a:rPr lang="en-IE" sz="1800" i="0" dirty="0" smtClean="0">
                <a:solidFill>
                  <a:prstClr val="black"/>
                </a:solidFill>
                <a:latin typeface="Calibri"/>
              </a:rPr>
              <a:t>widespread </a:t>
            </a:r>
            <a:r>
              <a:rPr lang="en-IE" sz="1800" i="0" dirty="0">
                <a:solidFill>
                  <a:prstClr val="black"/>
                </a:solidFill>
                <a:latin typeface="Calibri"/>
              </a:rPr>
              <a:t>destruction </a:t>
            </a:r>
            <a:endParaRPr lang="en-US" sz="1800" i="0" dirty="0">
              <a:solidFill>
                <a:prstClr val="black"/>
              </a:solidFill>
              <a:latin typeface="Calibri"/>
            </a:endParaRPr>
          </a:p>
        </p:txBody>
      </p:sp>
      <p:grpSp>
        <p:nvGrpSpPr>
          <p:cNvPr id="17" name="Group 16"/>
          <p:cNvGrpSpPr/>
          <p:nvPr/>
        </p:nvGrpSpPr>
        <p:grpSpPr>
          <a:xfrm>
            <a:off x="304828" y="612793"/>
            <a:ext cx="4267201" cy="752475"/>
            <a:chOff x="304799" y="758121"/>
            <a:chExt cx="4267201" cy="752475"/>
          </a:xfrm>
        </p:grpSpPr>
        <p:sp>
          <p:nvSpPr>
            <p:cNvPr id="18" name="Bevel 17"/>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19" name="Rectangle 18"/>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20" name="TextBox 19"/>
          <p:cNvSpPr txBox="1"/>
          <p:nvPr/>
        </p:nvSpPr>
        <p:spPr>
          <a:xfrm>
            <a:off x="409099" y="680079"/>
            <a:ext cx="4003965"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1 Kings 6:1 480 </a:t>
            </a:r>
            <a:r>
              <a:rPr lang="en-US" sz="1800" i="0" dirty="0" err="1" smtClean="0">
                <a:solidFill>
                  <a:prstClr val="black"/>
                </a:solidFill>
                <a:latin typeface="Calibri"/>
              </a:rPr>
              <a:t>yrs</a:t>
            </a:r>
            <a:r>
              <a:rPr lang="en-US" sz="1800" i="0" dirty="0" smtClean="0">
                <a:solidFill>
                  <a:prstClr val="black"/>
                </a:solidFill>
                <a:latin typeface="Calibri"/>
              </a:rPr>
              <a:t> from Temple dedication in 966 BC</a:t>
            </a:r>
            <a:endParaRPr lang="en-US" sz="1800" i="0" dirty="0">
              <a:solidFill>
                <a:prstClr val="black"/>
              </a:solidFill>
              <a:latin typeface="Calibri"/>
            </a:endParaRPr>
          </a:p>
        </p:txBody>
      </p:sp>
      <p:grpSp>
        <p:nvGrpSpPr>
          <p:cNvPr id="21" name="Group 20"/>
          <p:cNvGrpSpPr/>
          <p:nvPr/>
        </p:nvGrpSpPr>
        <p:grpSpPr>
          <a:xfrm>
            <a:off x="294923" y="1416773"/>
            <a:ext cx="4267201" cy="752475"/>
            <a:chOff x="304799" y="758121"/>
            <a:chExt cx="4267201" cy="752475"/>
          </a:xfrm>
        </p:grpSpPr>
        <p:sp>
          <p:nvSpPr>
            <p:cNvPr id="22" name="Bevel 21"/>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23" name="Rectangle 22"/>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24" name="TextBox 23"/>
          <p:cNvSpPr txBox="1"/>
          <p:nvPr/>
        </p:nvSpPr>
        <p:spPr>
          <a:xfrm>
            <a:off x="399194" y="1484058"/>
            <a:ext cx="4003965"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Judges 11:26 </a:t>
            </a:r>
            <a:r>
              <a:rPr lang="en-US" sz="1800" i="0" dirty="0" err="1" smtClean="0">
                <a:solidFill>
                  <a:prstClr val="black"/>
                </a:solidFill>
                <a:latin typeface="Calibri"/>
              </a:rPr>
              <a:t>Jephthah</a:t>
            </a:r>
            <a:r>
              <a:rPr lang="en-US" sz="1800" i="0" dirty="0" smtClean="0">
                <a:solidFill>
                  <a:prstClr val="black"/>
                </a:solidFill>
                <a:latin typeface="Calibri"/>
              </a:rPr>
              <a:t> assigns 300 years between his day &amp; the conquest</a:t>
            </a:r>
            <a:endParaRPr lang="en-US" sz="1800" i="0" dirty="0">
              <a:solidFill>
                <a:prstClr val="black"/>
              </a:solidFill>
              <a:latin typeface="Calibri"/>
            </a:endParaRPr>
          </a:p>
        </p:txBody>
      </p:sp>
      <p:grpSp>
        <p:nvGrpSpPr>
          <p:cNvPr id="25" name="Group 24"/>
          <p:cNvGrpSpPr/>
          <p:nvPr/>
        </p:nvGrpSpPr>
        <p:grpSpPr>
          <a:xfrm>
            <a:off x="4661794" y="3111563"/>
            <a:ext cx="4267201" cy="752475"/>
            <a:chOff x="304799" y="758121"/>
            <a:chExt cx="4267201" cy="752475"/>
          </a:xfrm>
        </p:grpSpPr>
        <p:sp>
          <p:nvSpPr>
            <p:cNvPr id="26" name="Bevel 25"/>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27" name="Rectangle 26"/>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28" name="TextBox 27"/>
          <p:cNvSpPr txBox="1"/>
          <p:nvPr/>
        </p:nvSpPr>
        <p:spPr>
          <a:xfrm>
            <a:off x="4990338" y="3172696"/>
            <a:ext cx="3610099"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a:solidFill>
                  <a:prstClr val="black"/>
                </a:solidFill>
                <a:latin typeface="Calibri"/>
              </a:rPr>
              <a:t>Pharaoh to reign for 40 </a:t>
            </a:r>
            <a:r>
              <a:rPr lang="en-US" sz="1800" i="0" dirty="0" err="1">
                <a:solidFill>
                  <a:prstClr val="black"/>
                </a:solidFill>
                <a:latin typeface="Calibri"/>
              </a:rPr>
              <a:t>yrs</a:t>
            </a:r>
            <a:r>
              <a:rPr lang="en-US" sz="1800" i="0" dirty="0">
                <a:solidFill>
                  <a:prstClr val="black"/>
                </a:solidFill>
                <a:latin typeface="Calibri"/>
              </a:rPr>
              <a:t> while Moses in </a:t>
            </a:r>
            <a:r>
              <a:rPr lang="en-US" sz="1800" i="0" dirty="0" smtClean="0">
                <a:solidFill>
                  <a:prstClr val="black"/>
                </a:solidFill>
                <a:latin typeface="Calibri"/>
              </a:rPr>
              <a:t>wilderness – Rameses II</a:t>
            </a:r>
            <a:endParaRPr lang="en-US" sz="1800" i="0" dirty="0">
              <a:solidFill>
                <a:prstClr val="black"/>
              </a:solidFill>
              <a:latin typeface="Calibri"/>
            </a:endParaRPr>
          </a:p>
        </p:txBody>
      </p:sp>
      <p:grpSp>
        <p:nvGrpSpPr>
          <p:cNvPr id="29" name="Group 28"/>
          <p:cNvGrpSpPr/>
          <p:nvPr/>
        </p:nvGrpSpPr>
        <p:grpSpPr>
          <a:xfrm>
            <a:off x="315448" y="3108939"/>
            <a:ext cx="4267201" cy="752475"/>
            <a:chOff x="304799" y="758121"/>
            <a:chExt cx="4267201" cy="752475"/>
          </a:xfrm>
        </p:grpSpPr>
        <p:sp>
          <p:nvSpPr>
            <p:cNvPr id="30" name="Bevel 29"/>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31" name="Rectangle 30"/>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32" name="TextBox 31"/>
          <p:cNvSpPr txBox="1"/>
          <p:nvPr/>
        </p:nvSpPr>
        <p:spPr>
          <a:xfrm>
            <a:off x="416413" y="3167327"/>
            <a:ext cx="4003965"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Pharaoh to reign for 40 </a:t>
            </a:r>
            <a:r>
              <a:rPr lang="en-US" sz="1800" i="0" dirty="0" err="1" smtClean="0">
                <a:solidFill>
                  <a:prstClr val="black"/>
                </a:solidFill>
                <a:latin typeface="Calibri"/>
              </a:rPr>
              <a:t>yrs</a:t>
            </a:r>
            <a:r>
              <a:rPr lang="en-US" sz="1800" i="0" dirty="0" smtClean="0">
                <a:solidFill>
                  <a:prstClr val="black"/>
                </a:solidFill>
                <a:latin typeface="Calibri"/>
              </a:rPr>
              <a:t> while Moses in wilderness – Thutmose III</a:t>
            </a:r>
            <a:endParaRPr lang="en-US" sz="1800" i="0" dirty="0">
              <a:solidFill>
                <a:prstClr val="black"/>
              </a:solidFill>
              <a:latin typeface="Calibri"/>
            </a:endParaRPr>
          </a:p>
        </p:txBody>
      </p:sp>
      <p:grpSp>
        <p:nvGrpSpPr>
          <p:cNvPr id="33" name="Group 32"/>
          <p:cNvGrpSpPr/>
          <p:nvPr/>
        </p:nvGrpSpPr>
        <p:grpSpPr>
          <a:xfrm>
            <a:off x="4656546" y="4745968"/>
            <a:ext cx="4267201" cy="752475"/>
            <a:chOff x="304799" y="758121"/>
            <a:chExt cx="4267201" cy="752475"/>
          </a:xfrm>
        </p:grpSpPr>
        <p:sp>
          <p:nvSpPr>
            <p:cNvPr id="34" name="Bevel 33"/>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35" name="Rectangle 34"/>
            <p:cNvSpPr/>
            <p:nvPr/>
          </p:nvSpPr>
          <p:spPr>
            <a:xfrm>
              <a:off x="389784" y="864266"/>
              <a:ext cx="4077441" cy="545434"/>
            </a:xfrm>
            <a:prstGeom prst="rect">
              <a:avLst/>
            </a:prstGeom>
            <a:solidFill>
              <a:schemeClr val="accent2">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36" name="TextBox 35"/>
          <p:cNvSpPr txBox="1"/>
          <p:nvPr/>
        </p:nvSpPr>
        <p:spPr>
          <a:xfrm>
            <a:off x="4874716" y="4807102"/>
            <a:ext cx="3818406"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err="1" smtClean="0">
                <a:solidFill>
                  <a:prstClr val="black"/>
                </a:solidFill>
                <a:latin typeface="Calibri"/>
              </a:rPr>
              <a:t>Merneptah</a:t>
            </a:r>
            <a:r>
              <a:rPr lang="en-US" sz="1800" i="0" dirty="0" smtClean="0">
                <a:solidFill>
                  <a:prstClr val="black"/>
                </a:solidFill>
                <a:latin typeface="Calibri"/>
              </a:rPr>
              <a:t> Stela 1220 BC mentions defeating Israel the nation – little time</a:t>
            </a:r>
            <a:endParaRPr lang="en-US" sz="1800" i="0" dirty="0">
              <a:solidFill>
                <a:prstClr val="black"/>
              </a:solidFill>
              <a:latin typeface="Calibri"/>
            </a:endParaRPr>
          </a:p>
        </p:txBody>
      </p:sp>
      <p:grpSp>
        <p:nvGrpSpPr>
          <p:cNvPr id="37" name="Group 36"/>
          <p:cNvGrpSpPr/>
          <p:nvPr/>
        </p:nvGrpSpPr>
        <p:grpSpPr>
          <a:xfrm>
            <a:off x="310161" y="4743343"/>
            <a:ext cx="4267201" cy="752475"/>
            <a:chOff x="304799" y="758121"/>
            <a:chExt cx="4267201" cy="752475"/>
          </a:xfrm>
        </p:grpSpPr>
        <p:sp>
          <p:nvSpPr>
            <p:cNvPr id="38" name="Bevel 37"/>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39" name="Rectangle 38"/>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40" name="TextBox 39"/>
          <p:cNvSpPr txBox="1"/>
          <p:nvPr/>
        </p:nvSpPr>
        <p:spPr>
          <a:xfrm>
            <a:off x="411152" y="4801663"/>
            <a:ext cx="4003965" cy="369332"/>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Days of the Judges not an issue</a:t>
            </a:r>
            <a:endParaRPr lang="en-US" sz="1800" i="0" dirty="0">
              <a:solidFill>
                <a:prstClr val="black"/>
              </a:solidFill>
              <a:latin typeface="Calibri"/>
            </a:endParaRPr>
          </a:p>
        </p:txBody>
      </p:sp>
      <p:grpSp>
        <p:nvGrpSpPr>
          <p:cNvPr id="41" name="Group 40"/>
          <p:cNvGrpSpPr/>
          <p:nvPr/>
        </p:nvGrpSpPr>
        <p:grpSpPr>
          <a:xfrm>
            <a:off x="4656546" y="3910369"/>
            <a:ext cx="4267201" cy="752475"/>
            <a:chOff x="304799" y="758121"/>
            <a:chExt cx="4267201" cy="752475"/>
          </a:xfrm>
        </p:grpSpPr>
        <p:sp>
          <p:nvSpPr>
            <p:cNvPr id="42" name="Bevel 41"/>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43" name="Rectangle 42"/>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44" name="TextBox 43"/>
          <p:cNvSpPr txBox="1"/>
          <p:nvPr/>
        </p:nvSpPr>
        <p:spPr>
          <a:xfrm>
            <a:off x="4874716" y="3971504"/>
            <a:ext cx="3818406"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err="1" smtClean="0">
                <a:solidFill>
                  <a:prstClr val="black"/>
                </a:solidFill>
                <a:latin typeface="Calibri"/>
              </a:rPr>
              <a:t>Habiru</a:t>
            </a:r>
            <a:r>
              <a:rPr lang="en-US" sz="1800" i="0" dirty="0" smtClean="0">
                <a:solidFill>
                  <a:prstClr val="black"/>
                </a:solidFill>
                <a:latin typeface="Calibri"/>
              </a:rPr>
              <a:t> can not be identified with Israelites</a:t>
            </a:r>
            <a:endParaRPr lang="en-US" sz="1800" i="0" dirty="0">
              <a:solidFill>
                <a:prstClr val="black"/>
              </a:solidFill>
              <a:latin typeface="Calibri"/>
            </a:endParaRPr>
          </a:p>
        </p:txBody>
      </p:sp>
      <p:grpSp>
        <p:nvGrpSpPr>
          <p:cNvPr id="45" name="Group 44"/>
          <p:cNvGrpSpPr/>
          <p:nvPr/>
        </p:nvGrpSpPr>
        <p:grpSpPr>
          <a:xfrm>
            <a:off x="310161" y="3907748"/>
            <a:ext cx="4267201" cy="752475"/>
            <a:chOff x="304799" y="758121"/>
            <a:chExt cx="4267201" cy="752475"/>
          </a:xfrm>
        </p:grpSpPr>
        <p:sp>
          <p:nvSpPr>
            <p:cNvPr id="46" name="Bevel 45"/>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47" name="Rectangle 46"/>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48" name="TextBox 47"/>
          <p:cNvSpPr txBox="1"/>
          <p:nvPr/>
        </p:nvSpPr>
        <p:spPr>
          <a:xfrm>
            <a:off x="411154" y="3966139"/>
            <a:ext cx="4150739"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Amarna Tablets (~1350) from cities not in Israelite control – </a:t>
            </a:r>
            <a:r>
              <a:rPr lang="en-US" sz="1800" i="0" dirty="0" err="1" smtClean="0">
                <a:solidFill>
                  <a:prstClr val="black"/>
                </a:solidFill>
                <a:latin typeface="Calibri"/>
              </a:rPr>
              <a:t>Habiru</a:t>
            </a:r>
            <a:r>
              <a:rPr lang="en-US" sz="1800" i="0" dirty="0" smtClean="0">
                <a:solidFill>
                  <a:prstClr val="black"/>
                </a:solidFill>
                <a:latin typeface="Calibri"/>
              </a:rPr>
              <a:t> could be Hebrew</a:t>
            </a:r>
            <a:endParaRPr lang="en-US" sz="1800" i="0" dirty="0">
              <a:solidFill>
                <a:prstClr val="black"/>
              </a:solidFill>
              <a:latin typeface="Calibri"/>
            </a:endParaRPr>
          </a:p>
        </p:txBody>
      </p:sp>
    </p:spTree>
    <p:extLst>
      <p:ext uri="{BB962C8B-B14F-4D97-AF65-F5344CB8AC3E}">
        <p14:creationId xmlns:p14="http://schemas.microsoft.com/office/powerpoint/2010/main" val="24871966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O:\FaithLife-Infographics\Egyptian-Mermeptah Ste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 y="0"/>
            <a:ext cx="5745707" cy="5732262"/>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6056" y="1382760"/>
            <a:ext cx="2744459" cy="3353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27934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2649" y="86144"/>
            <a:ext cx="2888932" cy="584775"/>
          </a:xfrm>
          <a:prstGeom prst="rect">
            <a:avLst/>
          </a:prstGeom>
          <a:noFill/>
        </p:spPr>
        <p:txBody>
          <a:bodyPr wrap="none" rtlCol="0">
            <a:spAutoFit/>
          </a:bodyPr>
          <a:lstStyle/>
          <a:p>
            <a:pPr eaLnBrk="1" fontAlgn="auto" hangingPunct="1">
              <a:spcBef>
                <a:spcPts val="0"/>
              </a:spcBef>
              <a:spcAft>
                <a:spcPts val="0"/>
              </a:spcAft>
              <a:buFontTx/>
              <a:buNone/>
            </a:pPr>
            <a:r>
              <a:rPr lang="en-US" sz="3200" i="0" dirty="0" smtClean="0">
                <a:solidFill>
                  <a:prstClr val="black"/>
                </a:solidFill>
                <a:latin typeface="Algerian" panose="04020705040A02060702" pitchFamily="82" charset="0"/>
              </a:rPr>
              <a:t>1446-1406 BC</a:t>
            </a:r>
            <a:endParaRPr lang="en-US" sz="3200" i="0" dirty="0">
              <a:solidFill>
                <a:prstClr val="black"/>
              </a:solidFill>
              <a:latin typeface="Algerian" panose="04020705040A02060702" pitchFamily="82" charset="0"/>
            </a:endParaRPr>
          </a:p>
        </p:txBody>
      </p:sp>
      <p:sp>
        <p:nvSpPr>
          <p:cNvPr id="5" name="TextBox 4"/>
          <p:cNvSpPr txBox="1"/>
          <p:nvPr/>
        </p:nvSpPr>
        <p:spPr>
          <a:xfrm>
            <a:off x="5464258" y="86729"/>
            <a:ext cx="2882520" cy="584775"/>
          </a:xfrm>
          <a:prstGeom prst="rect">
            <a:avLst/>
          </a:prstGeom>
          <a:noFill/>
        </p:spPr>
        <p:txBody>
          <a:bodyPr wrap="none" rtlCol="0">
            <a:spAutoFit/>
          </a:bodyPr>
          <a:lstStyle/>
          <a:p>
            <a:pPr eaLnBrk="1" fontAlgn="auto" hangingPunct="1">
              <a:spcBef>
                <a:spcPts val="0"/>
              </a:spcBef>
              <a:spcAft>
                <a:spcPts val="0"/>
              </a:spcAft>
              <a:buFontTx/>
              <a:buNone/>
            </a:pPr>
            <a:r>
              <a:rPr lang="en-US" sz="3200" i="0" dirty="0" smtClean="0">
                <a:solidFill>
                  <a:prstClr val="black"/>
                </a:solidFill>
                <a:latin typeface="Algerian" panose="04020705040A02060702" pitchFamily="82" charset="0"/>
              </a:rPr>
              <a:t>1260-1220 BC</a:t>
            </a:r>
            <a:endParaRPr lang="en-US" sz="3200" i="0" dirty="0">
              <a:solidFill>
                <a:prstClr val="black"/>
              </a:solidFill>
              <a:latin typeface="Algerian" panose="04020705040A02060702" pitchFamily="82" charset="0"/>
            </a:endParaRPr>
          </a:p>
        </p:txBody>
      </p:sp>
      <p:grpSp>
        <p:nvGrpSpPr>
          <p:cNvPr id="33" name="Group 32"/>
          <p:cNvGrpSpPr/>
          <p:nvPr/>
        </p:nvGrpSpPr>
        <p:grpSpPr>
          <a:xfrm>
            <a:off x="4652853" y="609858"/>
            <a:ext cx="4267201" cy="752475"/>
            <a:chOff x="304799" y="758121"/>
            <a:chExt cx="4267201" cy="752475"/>
          </a:xfrm>
        </p:grpSpPr>
        <p:sp>
          <p:nvSpPr>
            <p:cNvPr id="34" name="Bevel 33"/>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35" name="Rectangle 34"/>
            <p:cNvSpPr/>
            <p:nvPr/>
          </p:nvSpPr>
          <p:spPr>
            <a:xfrm>
              <a:off x="389784" y="864266"/>
              <a:ext cx="4077441" cy="545434"/>
            </a:xfrm>
            <a:prstGeom prst="rect">
              <a:avLst/>
            </a:prstGeom>
            <a:solidFill>
              <a:schemeClr val="accent2">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36" name="TextBox 35"/>
          <p:cNvSpPr txBox="1"/>
          <p:nvPr/>
        </p:nvSpPr>
        <p:spPr>
          <a:xfrm>
            <a:off x="4871030" y="670989"/>
            <a:ext cx="3818406"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Difficult to fit Judges into shorten time period of 1200 to 1050 BC</a:t>
            </a:r>
            <a:endParaRPr lang="en-US" sz="1800" i="0" dirty="0">
              <a:solidFill>
                <a:prstClr val="black"/>
              </a:solidFill>
              <a:latin typeface="Calibri"/>
            </a:endParaRPr>
          </a:p>
        </p:txBody>
      </p:sp>
      <p:grpSp>
        <p:nvGrpSpPr>
          <p:cNvPr id="37" name="Group 36"/>
          <p:cNvGrpSpPr/>
          <p:nvPr/>
        </p:nvGrpSpPr>
        <p:grpSpPr>
          <a:xfrm>
            <a:off x="306481" y="607234"/>
            <a:ext cx="4267201" cy="752475"/>
            <a:chOff x="304799" y="758121"/>
            <a:chExt cx="4267201" cy="752475"/>
          </a:xfrm>
        </p:grpSpPr>
        <p:sp>
          <p:nvSpPr>
            <p:cNvPr id="38" name="Bevel 37"/>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39" name="Rectangle 38"/>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40" name="TextBox 39"/>
          <p:cNvSpPr txBox="1"/>
          <p:nvPr/>
        </p:nvSpPr>
        <p:spPr>
          <a:xfrm>
            <a:off x="407472" y="665627"/>
            <a:ext cx="4003965"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Adequate time to fit Judges into time period of 1370 to 1010 BC</a:t>
            </a:r>
            <a:endParaRPr lang="en-US" sz="1800" i="0" dirty="0">
              <a:solidFill>
                <a:prstClr val="black"/>
              </a:solidFill>
              <a:latin typeface="Calibri"/>
            </a:endParaRPr>
          </a:p>
        </p:txBody>
      </p:sp>
      <p:pic>
        <p:nvPicPr>
          <p:cNvPr id="49" name="Picture 2" descr="https://s-media-cache-ak0.pinimg.com/736x/1c/47/a3/1c47a34b3a8bbf40b6c50ae48998e6e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6246" y="1828859"/>
            <a:ext cx="5822124" cy="3543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3348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2649" y="86144"/>
            <a:ext cx="2888932" cy="584775"/>
          </a:xfrm>
          <a:prstGeom prst="rect">
            <a:avLst/>
          </a:prstGeom>
          <a:noFill/>
        </p:spPr>
        <p:txBody>
          <a:bodyPr wrap="none" rtlCol="0">
            <a:spAutoFit/>
          </a:bodyPr>
          <a:lstStyle/>
          <a:p>
            <a:pPr eaLnBrk="1" fontAlgn="auto" hangingPunct="1">
              <a:spcBef>
                <a:spcPts val="0"/>
              </a:spcBef>
              <a:spcAft>
                <a:spcPts val="0"/>
              </a:spcAft>
              <a:buFontTx/>
              <a:buNone/>
            </a:pPr>
            <a:r>
              <a:rPr lang="en-US" sz="3200" i="0" dirty="0" smtClean="0">
                <a:solidFill>
                  <a:prstClr val="black"/>
                </a:solidFill>
                <a:latin typeface="Algerian" panose="04020705040A02060702" pitchFamily="82" charset="0"/>
              </a:rPr>
              <a:t>1446-1406 BC</a:t>
            </a:r>
            <a:endParaRPr lang="en-US" sz="3200" i="0" dirty="0">
              <a:solidFill>
                <a:prstClr val="black"/>
              </a:solidFill>
              <a:latin typeface="Algerian" panose="04020705040A02060702" pitchFamily="82" charset="0"/>
            </a:endParaRPr>
          </a:p>
        </p:txBody>
      </p:sp>
      <p:sp>
        <p:nvSpPr>
          <p:cNvPr id="5" name="TextBox 4"/>
          <p:cNvSpPr txBox="1"/>
          <p:nvPr/>
        </p:nvSpPr>
        <p:spPr>
          <a:xfrm>
            <a:off x="5464258" y="86729"/>
            <a:ext cx="2882520" cy="584775"/>
          </a:xfrm>
          <a:prstGeom prst="rect">
            <a:avLst/>
          </a:prstGeom>
          <a:noFill/>
        </p:spPr>
        <p:txBody>
          <a:bodyPr wrap="none" rtlCol="0">
            <a:spAutoFit/>
          </a:bodyPr>
          <a:lstStyle/>
          <a:p>
            <a:pPr eaLnBrk="1" fontAlgn="auto" hangingPunct="1">
              <a:spcBef>
                <a:spcPts val="0"/>
              </a:spcBef>
              <a:spcAft>
                <a:spcPts val="0"/>
              </a:spcAft>
              <a:buFontTx/>
              <a:buNone/>
            </a:pPr>
            <a:r>
              <a:rPr lang="en-US" sz="3200" i="0" dirty="0" smtClean="0">
                <a:solidFill>
                  <a:prstClr val="black"/>
                </a:solidFill>
                <a:latin typeface="Algerian" panose="04020705040A02060702" pitchFamily="82" charset="0"/>
              </a:rPr>
              <a:t>1260-1220 BC</a:t>
            </a:r>
            <a:endParaRPr lang="en-US" sz="3200" i="0" dirty="0">
              <a:solidFill>
                <a:prstClr val="black"/>
              </a:solidFill>
              <a:latin typeface="Algerian" panose="04020705040A02060702" pitchFamily="82" charset="0"/>
            </a:endParaRPr>
          </a:p>
        </p:txBody>
      </p:sp>
      <p:grpSp>
        <p:nvGrpSpPr>
          <p:cNvPr id="33" name="Group 32"/>
          <p:cNvGrpSpPr/>
          <p:nvPr/>
        </p:nvGrpSpPr>
        <p:grpSpPr>
          <a:xfrm>
            <a:off x="4652853" y="609858"/>
            <a:ext cx="4267201" cy="752475"/>
            <a:chOff x="304799" y="758121"/>
            <a:chExt cx="4267201" cy="752475"/>
          </a:xfrm>
        </p:grpSpPr>
        <p:sp>
          <p:nvSpPr>
            <p:cNvPr id="34" name="Bevel 33"/>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35" name="Rectangle 34"/>
            <p:cNvSpPr/>
            <p:nvPr/>
          </p:nvSpPr>
          <p:spPr>
            <a:xfrm>
              <a:off x="389784" y="864266"/>
              <a:ext cx="4077441" cy="545434"/>
            </a:xfrm>
            <a:prstGeom prst="rect">
              <a:avLst/>
            </a:prstGeom>
            <a:solidFill>
              <a:schemeClr val="accent2">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36" name="TextBox 35"/>
          <p:cNvSpPr txBox="1"/>
          <p:nvPr/>
        </p:nvSpPr>
        <p:spPr>
          <a:xfrm>
            <a:off x="4871030" y="670989"/>
            <a:ext cx="3818406"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Difficult to fit Judges into shorten time period of 1200 to </a:t>
            </a:r>
            <a:r>
              <a:rPr lang="en-US" sz="1800" i="0" dirty="0" smtClean="0">
                <a:solidFill>
                  <a:prstClr val="black"/>
                </a:solidFill>
                <a:latin typeface="Calibri"/>
              </a:rPr>
              <a:t>1050 </a:t>
            </a:r>
            <a:r>
              <a:rPr lang="en-US" sz="1800" i="0" dirty="0" smtClean="0">
                <a:solidFill>
                  <a:prstClr val="black"/>
                </a:solidFill>
                <a:latin typeface="Calibri"/>
              </a:rPr>
              <a:t>BC</a:t>
            </a:r>
            <a:endParaRPr lang="en-US" sz="1800" i="0" dirty="0">
              <a:solidFill>
                <a:prstClr val="black"/>
              </a:solidFill>
              <a:latin typeface="Calibri"/>
            </a:endParaRPr>
          </a:p>
        </p:txBody>
      </p:sp>
      <p:grpSp>
        <p:nvGrpSpPr>
          <p:cNvPr id="37" name="Group 36"/>
          <p:cNvGrpSpPr/>
          <p:nvPr/>
        </p:nvGrpSpPr>
        <p:grpSpPr>
          <a:xfrm>
            <a:off x="306481" y="607234"/>
            <a:ext cx="4267201" cy="752475"/>
            <a:chOff x="304799" y="758121"/>
            <a:chExt cx="4267201" cy="752475"/>
          </a:xfrm>
        </p:grpSpPr>
        <p:sp>
          <p:nvSpPr>
            <p:cNvPr id="38" name="Bevel 37"/>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39" name="Rectangle 38"/>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40" name="TextBox 39"/>
          <p:cNvSpPr txBox="1"/>
          <p:nvPr/>
        </p:nvSpPr>
        <p:spPr>
          <a:xfrm>
            <a:off x="407472" y="665627"/>
            <a:ext cx="4003965"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Adequate time to fit Judges into time period of </a:t>
            </a:r>
            <a:r>
              <a:rPr lang="en-US" sz="1800" i="0" dirty="0" smtClean="0">
                <a:solidFill>
                  <a:prstClr val="black"/>
                </a:solidFill>
                <a:latin typeface="Calibri"/>
              </a:rPr>
              <a:t>1350 </a:t>
            </a:r>
            <a:r>
              <a:rPr lang="en-US" sz="1800" i="0" dirty="0" smtClean="0">
                <a:solidFill>
                  <a:prstClr val="black"/>
                </a:solidFill>
                <a:latin typeface="Calibri"/>
              </a:rPr>
              <a:t>to </a:t>
            </a:r>
            <a:r>
              <a:rPr lang="en-US" sz="1800" i="0" dirty="0" smtClean="0">
                <a:solidFill>
                  <a:prstClr val="black"/>
                </a:solidFill>
                <a:latin typeface="Calibri"/>
              </a:rPr>
              <a:t>1050 </a:t>
            </a:r>
            <a:r>
              <a:rPr lang="en-US" sz="1800" i="0" dirty="0" smtClean="0">
                <a:solidFill>
                  <a:prstClr val="black"/>
                </a:solidFill>
                <a:latin typeface="Calibri"/>
              </a:rPr>
              <a:t>BC</a:t>
            </a:r>
            <a:endParaRPr lang="en-US" sz="1800" i="0" dirty="0">
              <a:solidFill>
                <a:prstClr val="black"/>
              </a:solidFill>
              <a:latin typeface="Calibri"/>
            </a:endParaRP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6472" y="1728294"/>
            <a:ext cx="6969402" cy="3836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00321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2649" y="86144"/>
            <a:ext cx="2888932" cy="584775"/>
          </a:xfrm>
          <a:prstGeom prst="rect">
            <a:avLst/>
          </a:prstGeom>
          <a:noFill/>
        </p:spPr>
        <p:txBody>
          <a:bodyPr wrap="none" rtlCol="0">
            <a:spAutoFit/>
          </a:bodyPr>
          <a:lstStyle/>
          <a:p>
            <a:pPr eaLnBrk="1" fontAlgn="auto" hangingPunct="1">
              <a:spcBef>
                <a:spcPts val="0"/>
              </a:spcBef>
              <a:spcAft>
                <a:spcPts val="0"/>
              </a:spcAft>
              <a:buFontTx/>
              <a:buNone/>
            </a:pPr>
            <a:r>
              <a:rPr lang="en-US" sz="3200" i="0" dirty="0" smtClean="0">
                <a:solidFill>
                  <a:prstClr val="black"/>
                </a:solidFill>
                <a:latin typeface="Algerian" panose="04020705040A02060702" pitchFamily="82" charset="0"/>
              </a:rPr>
              <a:t>1446-1406 BC</a:t>
            </a:r>
            <a:endParaRPr lang="en-US" sz="3200" i="0" dirty="0">
              <a:solidFill>
                <a:prstClr val="black"/>
              </a:solidFill>
              <a:latin typeface="Algerian" panose="04020705040A02060702" pitchFamily="82" charset="0"/>
            </a:endParaRPr>
          </a:p>
        </p:txBody>
      </p:sp>
      <p:sp>
        <p:nvSpPr>
          <p:cNvPr id="5" name="TextBox 4"/>
          <p:cNvSpPr txBox="1"/>
          <p:nvPr/>
        </p:nvSpPr>
        <p:spPr>
          <a:xfrm>
            <a:off x="5464258" y="86729"/>
            <a:ext cx="2882520" cy="584775"/>
          </a:xfrm>
          <a:prstGeom prst="rect">
            <a:avLst/>
          </a:prstGeom>
          <a:noFill/>
        </p:spPr>
        <p:txBody>
          <a:bodyPr wrap="none" rtlCol="0">
            <a:spAutoFit/>
          </a:bodyPr>
          <a:lstStyle/>
          <a:p>
            <a:pPr eaLnBrk="1" fontAlgn="auto" hangingPunct="1">
              <a:spcBef>
                <a:spcPts val="0"/>
              </a:spcBef>
              <a:spcAft>
                <a:spcPts val="0"/>
              </a:spcAft>
              <a:buFontTx/>
              <a:buNone/>
            </a:pPr>
            <a:r>
              <a:rPr lang="en-US" sz="3200" i="0" dirty="0" smtClean="0">
                <a:solidFill>
                  <a:prstClr val="black"/>
                </a:solidFill>
                <a:latin typeface="Algerian" panose="04020705040A02060702" pitchFamily="82" charset="0"/>
              </a:rPr>
              <a:t>1260-1220 BC</a:t>
            </a:r>
            <a:endParaRPr lang="en-US" sz="3200" i="0" dirty="0">
              <a:solidFill>
                <a:prstClr val="black"/>
              </a:solidFill>
              <a:latin typeface="Algerian" panose="04020705040A02060702" pitchFamily="82" charset="0"/>
            </a:endParaRPr>
          </a:p>
        </p:txBody>
      </p:sp>
      <p:grpSp>
        <p:nvGrpSpPr>
          <p:cNvPr id="33" name="Group 32"/>
          <p:cNvGrpSpPr/>
          <p:nvPr/>
        </p:nvGrpSpPr>
        <p:grpSpPr>
          <a:xfrm>
            <a:off x="4652853" y="609858"/>
            <a:ext cx="4267201" cy="752475"/>
            <a:chOff x="304799" y="758121"/>
            <a:chExt cx="4267201" cy="752475"/>
          </a:xfrm>
        </p:grpSpPr>
        <p:sp>
          <p:nvSpPr>
            <p:cNvPr id="34" name="Bevel 33"/>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35" name="Rectangle 34"/>
            <p:cNvSpPr/>
            <p:nvPr/>
          </p:nvSpPr>
          <p:spPr>
            <a:xfrm>
              <a:off x="389784" y="864266"/>
              <a:ext cx="4077441" cy="545434"/>
            </a:xfrm>
            <a:prstGeom prst="rect">
              <a:avLst/>
            </a:prstGeom>
            <a:solidFill>
              <a:schemeClr val="accent2">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36" name="TextBox 35"/>
          <p:cNvSpPr txBox="1"/>
          <p:nvPr/>
        </p:nvSpPr>
        <p:spPr>
          <a:xfrm>
            <a:off x="4871030" y="670989"/>
            <a:ext cx="3818406"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Difficult to fit Judges into shorten time period of 1200 to 1050 BC</a:t>
            </a:r>
            <a:endParaRPr lang="en-US" sz="1800" i="0" dirty="0">
              <a:solidFill>
                <a:prstClr val="black"/>
              </a:solidFill>
              <a:latin typeface="Calibri"/>
            </a:endParaRPr>
          </a:p>
        </p:txBody>
      </p:sp>
      <p:grpSp>
        <p:nvGrpSpPr>
          <p:cNvPr id="37" name="Group 36"/>
          <p:cNvGrpSpPr/>
          <p:nvPr/>
        </p:nvGrpSpPr>
        <p:grpSpPr>
          <a:xfrm>
            <a:off x="306481" y="607234"/>
            <a:ext cx="4267201" cy="752475"/>
            <a:chOff x="304799" y="758121"/>
            <a:chExt cx="4267201" cy="752475"/>
          </a:xfrm>
        </p:grpSpPr>
        <p:sp>
          <p:nvSpPr>
            <p:cNvPr id="38" name="Bevel 37"/>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39" name="Rectangle 38"/>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40" name="TextBox 39"/>
          <p:cNvSpPr txBox="1"/>
          <p:nvPr/>
        </p:nvSpPr>
        <p:spPr>
          <a:xfrm>
            <a:off x="407472" y="665627"/>
            <a:ext cx="4003965"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Adequate time to fit Judges into time period of 1370 to 1010 BC</a:t>
            </a:r>
            <a:endParaRPr lang="en-US" sz="1800" i="0" dirty="0">
              <a:solidFill>
                <a:prstClr val="black"/>
              </a:solidFill>
              <a:latin typeface="Calibri"/>
            </a:endParaRPr>
          </a:p>
        </p:txBody>
      </p:sp>
      <p:grpSp>
        <p:nvGrpSpPr>
          <p:cNvPr id="13" name="Group 12"/>
          <p:cNvGrpSpPr/>
          <p:nvPr/>
        </p:nvGrpSpPr>
        <p:grpSpPr>
          <a:xfrm>
            <a:off x="4641059" y="1460173"/>
            <a:ext cx="4267201" cy="752475"/>
            <a:chOff x="304799" y="758121"/>
            <a:chExt cx="4267201" cy="752475"/>
          </a:xfrm>
        </p:grpSpPr>
        <p:sp>
          <p:nvSpPr>
            <p:cNvPr id="14" name="Bevel 13"/>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15" name="Rectangle 14"/>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16" name="TextBox 15"/>
          <p:cNvSpPr txBox="1"/>
          <p:nvPr/>
        </p:nvSpPr>
        <p:spPr>
          <a:xfrm>
            <a:off x="4969610" y="1521304"/>
            <a:ext cx="3610099"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Exodus 1:11 says Israelites building city of Ramses, Pharaoh of Exodus</a:t>
            </a:r>
            <a:endParaRPr lang="en-US" sz="1800" i="0" dirty="0">
              <a:solidFill>
                <a:prstClr val="black"/>
              </a:solidFill>
              <a:latin typeface="Calibri"/>
            </a:endParaRPr>
          </a:p>
        </p:txBody>
      </p:sp>
      <p:grpSp>
        <p:nvGrpSpPr>
          <p:cNvPr id="17" name="Group 16"/>
          <p:cNvGrpSpPr/>
          <p:nvPr/>
        </p:nvGrpSpPr>
        <p:grpSpPr>
          <a:xfrm>
            <a:off x="294700" y="1457548"/>
            <a:ext cx="4267201" cy="752475"/>
            <a:chOff x="304799" y="758121"/>
            <a:chExt cx="4267201" cy="752475"/>
          </a:xfrm>
        </p:grpSpPr>
        <p:sp>
          <p:nvSpPr>
            <p:cNvPr id="18" name="Bevel 17"/>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19" name="Rectangle 18"/>
            <p:cNvSpPr/>
            <p:nvPr/>
          </p:nvSpPr>
          <p:spPr>
            <a:xfrm>
              <a:off x="389784" y="864266"/>
              <a:ext cx="4077441" cy="54543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20" name="TextBox 19"/>
          <p:cNvSpPr txBox="1"/>
          <p:nvPr/>
        </p:nvSpPr>
        <p:spPr>
          <a:xfrm>
            <a:off x="398984" y="1517520"/>
            <a:ext cx="4003965"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City being built in days before birth of Moses – Rameses used earlier than 1300</a:t>
            </a:r>
            <a:endParaRPr lang="en-US" sz="1800" i="0" dirty="0">
              <a:solidFill>
                <a:prstClr val="black"/>
              </a:solidFill>
              <a:latin typeface="Calibri"/>
            </a:endParaRPr>
          </a:p>
        </p:txBody>
      </p:sp>
      <p:grpSp>
        <p:nvGrpSpPr>
          <p:cNvPr id="21" name="Group 20"/>
          <p:cNvGrpSpPr/>
          <p:nvPr/>
        </p:nvGrpSpPr>
        <p:grpSpPr>
          <a:xfrm>
            <a:off x="4661794" y="2323263"/>
            <a:ext cx="4267201" cy="752475"/>
            <a:chOff x="304799" y="758121"/>
            <a:chExt cx="4267201" cy="752475"/>
          </a:xfrm>
        </p:grpSpPr>
        <p:sp>
          <p:nvSpPr>
            <p:cNvPr id="22" name="Bevel 21"/>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23" name="Rectangle 22"/>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24" name="TextBox 23"/>
          <p:cNvSpPr txBox="1"/>
          <p:nvPr/>
        </p:nvSpPr>
        <p:spPr>
          <a:xfrm>
            <a:off x="4990338" y="2384398"/>
            <a:ext cx="3610099"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Hyksos not part of the discussion – Whole time under New Kingdom</a:t>
            </a:r>
            <a:endParaRPr lang="en-US" sz="1800" i="0" dirty="0">
              <a:solidFill>
                <a:prstClr val="black"/>
              </a:solidFill>
              <a:latin typeface="Calibri"/>
            </a:endParaRPr>
          </a:p>
        </p:txBody>
      </p:sp>
      <p:grpSp>
        <p:nvGrpSpPr>
          <p:cNvPr id="25" name="Group 24"/>
          <p:cNvGrpSpPr/>
          <p:nvPr/>
        </p:nvGrpSpPr>
        <p:grpSpPr>
          <a:xfrm>
            <a:off x="315448" y="2320639"/>
            <a:ext cx="4267201" cy="752475"/>
            <a:chOff x="304799" y="758121"/>
            <a:chExt cx="4267201" cy="752475"/>
          </a:xfrm>
        </p:grpSpPr>
        <p:sp>
          <p:nvSpPr>
            <p:cNvPr id="26" name="Bevel 25"/>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27" name="Rectangle 26"/>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28" name="TextBox 27"/>
          <p:cNvSpPr txBox="1"/>
          <p:nvPr/>
        </p:nvSpPr>
        <p:spPr>
          <a:xfrm>
            <a:off x="416413" y="2379034"/>
            <a:ext cx="4003965"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430 </a:t>
            </a:r>
            <a:r>
              <a:rPr lang="en-US" sz="1800" i="0" dirty="0" err="1" smtClean="0">
                <a:solidFill>
                  <a:prstClr val="black"/>
                </a:solidFill>
                <a:latin typeface="Calibri"/>
              </a:rPr>
              <a:t>yrs</a:t>
            </a:r>
            <a:r>
              <a:rPr lang="en-US" sz="1800" i="0" dirty="0" smtClean="0">
                <a:solidFill>
                  <a:prstClr val="black"/>
                </a:solidFill>
                <a:latin typeface="Calibri"/>
              </a:rPr>
              <a:t> in Egypt fits with fall of Hyksos rise of Pharaohs did not know </a:t>
            </a:r>
            <a:r>
              <a:rPr lang="en-US" sz="1800" i="0" dirty="0">
                <a:solidFill>
                  <a:prstClr val="black"/>
                </a:solidFill>
                <a:latin typeface="Calibri"/>
              </a:rPr>
              <a:t>J</a:t>
            </a:r>
            <a:r>
              <a:rPr lang="en-US" sz="1800" i="0" dirty="0" smtClean="0">
                <a:solidFill>
                  <a:prstClr val="black"/>
                </a:solidFill>
                <a:latin typeface="Calibri"/>
              </a:rPr>
              <a:t>oseph</a:t>
            </a:r>
            <a:endParaRPr lang="en-US" sz="1800" i="0" dirty="0">
              <a:solidFill>
                <a:prstClr val="black"/>
              </a:solidFill>
              <a:latin typeface="Calibri"/>
            </a:endParaRPr>
          </a:p>
        </p:txBody>
      </p:sp>
      <p:sp>
        <p:nvSpPr>
          <p:cNvPr id="2" name="TextBox 1"/>
          <p:cNvSpPr txBox="1"/>
          <p:nvPr/>
        </p:nvSpPr>
        <p:spPr>
          <a:xfrm>
            <a:off x="133241" y="3239525"/>
            <a:ext cx="4576574" cy="769441"/>
          </a:xfrm>
          <a:prstGeom prst="rect">
            <a:avLst/>
          </a:prstGeom>
          <a:noFill/>
        </p:spPr>
        <p:txBody>
          <a:bodyPr wrap="none" rtlCol="0">
            <a:spAutoFit/>
          </a:bodyPr>
          <a:lstStyle/>
          <a:p>
            <a:r>
              <a:rPr lang="en-US" sz="2000" dirty="0" smtClean="0"/>
              <a:t>1446 BC+ 430yrs = 1876 BC Entering Egypt</a:t>
            </a:r>
          </a:p>
          <a:p>
            <a:r>
              <a:rPr lang="en-US" sz="2000" dirty="0" smtClean="0"/>
              <a:t>Hyksos/Semites rule from 1786 to 1580BC</a:t>
            </a:r>
            <a:endParaRPr lang="en-US" sz="2000" dirty="0"/>
          </a:p>
        </p:txBody>
      </p:sp>
    </p:spTree>
    <p:extLst>
      <p:ext uri="{BB962C8B-B14F-4D97-AF65-F5344CB8AC3E}">
        <p14:creationId xmlns:p14="http://schemas.microsoft.com/office/powerpoint/2010/main" val="9584864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p:cNvSpPr txBox="1">
            <a:spLocks noChangeArrowheads="1"/>
          </p:cNvSpPr>
          <p:nvPr/>
        </p:nvSpPr>
        <p:spPr bwMode="auto">
          <a:xfrm>
            <a:off x="457200" y="1053042"/>
            <a:ext cx="8229600" cy="3570208"/>
          </a:xfrm>
          <a:prstGeom prst="rect">
            <a:avLst/>
          </a:prstGeom>
          <a:noFill/>
          <a:ln w="9525">
            <a:noFill/>
            <a:miter lim="800000"/>
            <a:headEnd/>
            <a:tailEnd/>
          </a:ln>
        </p:spPr>
        <p:txBody>
          <a:bodyPr>
            <a:spAutoFit/>
          </a:bodyPr>
          <a:lstStyle/>
          <a:p>
            <a:pPr algn="ctr" eaLnBrk="1" hangingPunct="1">
              <a:spcBef>
                <a:spcPct val="0"/>
              </a:spcBef>
              <a:buFontTx/>
              <a:buNone/>
              <a:defRPr/>
            </a:pPr>
            <a:r>
              <a:rPr lang="en-US" sz="4000" b="1" i="0" dirty="0">
                <a:solidFill>
                  <a:prstClr val="black"/>
                </a:solidFill>
              </a:rPr>
              <a:t>Class Objectives</a:t>
            </a:r>
          </a:p>
          <a:p>
            <a:pPr algn="ctr" eaLnBrk="1" hangingPunct="1">
              <a:spcBef>
                <a:spcPct val="0"/>
              </a:spcBef>
              <a:buFontTx/>
              <a:buNone/>
              <a:defRPr/>
            </a:pPr>
            <a:endParaRPr lang="en-US" i="0" dirty="0">
              <a:solidFill>
                <a:prstClr val="black"/>
              </a:solidFill>
            </a:endParaRPr>
          </a:p>
          <a:p>
            <a:pPr eaLnBrk="1" hangingPunct="1">
              <a:spcBef>
                <a:spcPct val="0"/>
              </a:spcBef>
              <a:buFontTx/>
              <a:buNone/>
              <a:defRPr/>
            </a:pPr>
            <a:r>
              <a:rPr lang="en-US" i="0" dirty="0">
                <a:solidFill>
                  <a:prstClr val="black"/>
                </a:solidFill>
                <a:latin typeface="Arial" charset="0"/>
              </a:rPr>
              <a:t> </a:t>
            </a:r>
          </a:p>
          <a:p>
            <a:pPr marL="342900" indent="-342900" eaLnBrk="1" hangingPunct="1">
              <a:spcBef>
                <a:spcPct val="0"/>
              </a:spcBef>
              <a:buFont typeface="+mj-lt"/>
              <a:buAutoNum type="arabicPeriod"/>
              <a:defRPr/>
            </a:pPr>
            <a:r>
              <a:rPr lang="en-US" sz="2400" i="0" dirty="0">
                <a:solidFill>
                  <a:prstClr val="black"/>
                </a:solidFill>
                <a:latin typeface="Arial" charset="0"/>
              </a:rPr>
              <a:t>Learn about God's fulfillment of the land promise.</a:t>
            </a:r>
          </a:p>
          <a:p>
            <a:pPr marL="342900" indent="-342900" eaLnBrk="1" hangingPunct="1">
              <a:spcBef>
                <a:spcPct val="0"/>
              </a:spcBef>
              <a:buFont typeface="+mj-lt"/>
              <a:buAutoNum type="arabicPeriod"/>
              <a:defRPr/>
            </a:pPr>
            <a:r>
              <a:rPr lang="en-US" sz="2400" i="0" dirty="0">
                <a:solidFill>
                  <a:prstClr val="black"/>
                </a:solidFill>
                <a:latin typeface="Arial" charset="0"/>
              </a:rPr>
              <a:t>Learn about Serving the Lord in the days of Joshua</a:t>
            </a:r>
          </a:p>
          <a:p>
            <a:pPr marL="342900" indent="-342900" eaLnBrk="1" hangingPunct="1">
              <a:spcBef>
                <a:spcPct val="0"/>
              </a:spcBef>
              <a:buFont typeface="+mj-lt"/>
              <a:buAutoNum type="arabicPeriod"/>
              <a:defRPr/>
            </a:pPr>
            <a:r>
              <a:rPr lang="en-US" sz="2400" i="0" dirty="0">
                <a:solidFill>
                  <a:prstClr val="black"/>
                </a:solidFill>
                <a:latin typeface="Arial" charset="0"/>
              </a:rPr>
              <a:t>Learn about the character of Joshua</a:t>
            </a:r>
          </a:p>
          <a:p>
            <a:pPr marL="342900" indent="-342900" eaLnBrk="1" hangingPunct="1">
              <a:spcBef>
                <a:spcPct val="0"/>
              </a:spcBef>
              <a:buFont typeface="+mj-lt"/>
              <a:buAutoNum type="arabicPeriod"/>
              <a:defRPr/>
            </a:pPr>
            <a:r>
              <a:rPr lang="en-US" sz="2400" i="0" dirty="0">
                <a:solidFill>
                  <a:prstClr val="black"/>
                </a:solidFill>
                <a:latin typeface="Arial" charset="0"/>
              </a:rPr>
              <a:t>Study the Geography &amp; Archaeology of the Conquest of Canaan</a:t>
            </a:r>
          </a:p>
          <a:p>
            <a:pPr marL="342900" indent="-342900" eaLnBrk="1" hangingPunct="1">
              <a:spcBef>
                <a:spcPct val="0"/>
              </a:spcBef>
              <a:buFont typeface="+mj-lt"/>
              <a:buAutoNum type="arabicPeriod"/>
              <a:defRPr/>
            </a:pPr>
            <a:r>
              <a:rPr lang="en-US" sz="2400" i="0" dirty="0">
                <a:solidFill>
                  <a:prstClr val="black"/>
                </a:solidFill>
                <a:latin typeface="Arial" charset="0"/>
              </a:rPr>
              <a:t>Be ready to give a defense of the Conquest of Canaan</a:t>
            </a:r>
          </a:p>
          <a:p>
            <a:pPr marL="342900" indent="-342900" eaLnBrk="1" hangingPunct="1">
              <a:spcBef>
                <a:spcPct val="0"/>
              </a:spcBef>
              <a:buFont typeface="+mj-lt"/>
              <a:buAutoNum type="arabicPeriod"/>
              <a:defRPr/>
            </a:pPr>
            <a:endParaRPr lang="en-US" i="0" dirty="0">
              <a:solidFill>
                <a:prstClr val="black"/>
              </a:solidFill>
            </a:endParaRPr>
          </a:p>
        </p:txBody>
      </p:sp>
      <p:sp>
        <p:nvSpPr>
          <p:cNvPr id="4" name="Slide Number Placeholder 3"/>
          <p:cNvSpPr>
            <a:spLocks noGrp="1"/>
          </p:cNvSpPr>
          <p:nvPr>
            <p:ph type="sldNum" sz="quarter" idx="10"/>
          </p:nvPr>
        </p:nvSpPr>
        <p:spPr/>
        <p:txBody>
          <a:bodyPr/>
          <a:lstStyle/>
          <a:p>
            <a:pPr>
              <a:defRPr/>
            </a:pPr>
            <a:fld id="{2B8A458C-294B-4318-AC35-4DD731B96790}" type="slidenum">
              <a:rPr lang="en-US">
                <a:solidFill>
                  <a:prstClr val="black">
                    <a:tint val="75000"/>
                  </a:prstClr>
                </a:solidFill>
              </a:rPr>
              <a:pPr>
                <a:defRPr/>
              </a:pPr>
              <a:t>2</a:t>
            </a:fld>
            <a:endParaRPr lang="en-US">
              <a:solidFill>
                <a:prstClr val="black">
                  <a:tint val="75000"/>
                </a:prstClr>
              </a:solidFill>
            </a:endParaRPr>
          </a:p>
        </p:txBody>
      </p:sp>
    </p:spTree>
    <p:extLst>
      <p:ext uri="{BB962C8B-B14F-4D97-AF65-F5344CB8AC3E}">
        <p14:creationId xmlns:p14="http://schemas.microsoft.com/office/powerpoint/2010/main" val="29807738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2649" y="86144"/>
            <a:ext cx="2888932" cy="584775"/>
          </a:xfrm>
          <a:prstGeom prst="rect">
            <a:avLst/>
          </a:prstGeom>
          <a:noFill/>
        </p:spPr>
        <p:txBody>
          <a:bodyPr wrap="none" rtlCol="0">
            <a:spAutoFit/>
          </a:bodyPr>
          <a:lstStyle/>
          <a:p>
            <a:pPr eaLnBrk="1" fontAlgn="auto" hangingPunct="1">
              <a:spcBef>
                <a:spcPts val="0"/>
              </a:spcBef>
              <a:spcAft>
                <a:spcPts val="0"/>
              </a:spcAft>
              <a:buFontTx/>
              <a:buNone/>
            </a:pPr>
            <a:r>
              <a:rPr lang="en-US" sz="3200" i="0" dirty="0" smtClean="0">
                <a:solidFill>
                  <a:prstClr val="black"/>
                </a:solidFill>
                <a:latin typeface="Algerian" panose="04020705040A02060702" pitchFamily="82" charset="0"/>
              </a:rPr>
              <a:t>1446-1406 BC</a:t>
            </a:r>
            <a:endParaRPr lang="en-US" sz="3200" i="0" dirty="0">
              <a:solidFill>
                <a:prstClr val="black"/>
              </a:solidFill>
              <a:latin typeface="Algerian" panose="04020705040A02060702" pitchFamily="82" charset="0"/>
            </a:endParaRPr>
          </a:p>
        </p:txBody>
      </p:sp>
      <p:sp>
        <p:nvSpPr>
          <p:cNvPr id="5" name="TextBox 4"/>
          <p:cNvSpPr txBox="1"/>
          <p:nvPr/>
        </p:nvSpPr>
        <p:spPr>
          <a:xfrm>
            <a:off x="5464258" y="86729"/>
            <a:ext cx="2882520" cy="584775"/>
          </a:xfrm>
          <a:prstGeom prst="rect">
            <a:avLst/>
          </a:prstGeom>
          <a:noFill/>
        </p:spPr>
        <p:txBody>
          <a:bodyPr wrap="none" rtlCol="0">
            <a:spAutoFit/>
          </a:bodyPr>
          <a:lstStyle/>
          <a:p>
            <a:pPr eaLnBrk="1" fontAlgn="auto" hangingPunct="1">
              <a:spcBef>
                <a:spcPts val="0"/>
              </a:spcBef>
              <a:spcAft>
                <a:spcPts val="0"/>
              </a:spcAft>
              <a:buFontTx/>
              <a:buNone/>
            </a:pPr>
            <a:r>
              <a:rPr lang="en-US" sz="3200" i="0" dirty="0" smtClean="0">
                <a:solidFill>
                  <a:prstClr val="black"/>
                </a:solidFill>
                <a:latin typeface="Algerian" panose="04020705040A02060702" pitchFamily="82" charset="0"/>
              </a:rPr>
              <a:t>1260-1220 BC</a:t>
            </a:r>
            <a:endParaRPr lang="en-US" sz="3200" i="0" dirty="0">
              <a:solidFill>
                <a:prstClr val="black"/>
              </a:solidFill>
              <a:latin typeface="Algerian" panose="04020705040A02060702" pitchFamily="82" charset="0"/>
            </a:endParaRPr>
          </a:p>
        </p:txBody>
      </p:sp>
      <p:grpSp>
        <p:nvGrpSpPr>
          <p:cNvPr id="33" name="Group 32"/>
          <p:cNvGrpSpPr/>
          <p:nvPr/>
        </p:nvGrpSpPr>
        <p:grpSpPr>
          <a:xfrm>
            <a:off x="4652853" y="609858"/>
            <a:ext cx="4267201" cy="752475"/>
            <a:chOff x="304799" y="758121"/>
            <a:chExt cx="4267201" cy="752475"/>
          </a:xfrm>
        </p:grpSpPr>
        <p:sp>
          <p:nvSpPr>
            <p:cNvPr id="34" name="Bevel 33"/>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35" name="Rectangle 34"/>
            <p:cNvSpPr/>
            <p:nvPr/>
          </p:nvSpPr>
          <p:spPr>
            <a:xfrm>
              <a:off x="389784" y="864266"/>
              <a:ext cx="4077441" cy="545434"/>
            </a:xfrm>
            <a:prstGeom prst="rect">
              <a:avLst/>
            </a:prstGeom>
            <a:solidFill>
              <a:schemeClr val="accent2">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36" name="TextBox 35"/>
          <p:cNvSpPr txBox="1"/>
          <p:nvPr/>
        </p:nvSpPr>
        <p:spPr>
          <a:xfrm>
            <a:off x="4871030" y="670989"/>
            <a:ext cx="3818406"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Difficult to fit Judges into shorten time period of 1200 to 1050 BC</a:t>
            </a:r>
            <a:endParaRPr lang="en-US" sz="1800" i="0" dirty="0">
              <a:solidFill>
                <a:prstClr val="black"/>
              </a:solidFill>
              <a:latin typeface="Calibri"/>
            </a:endParaRPr>
          </a:p>
        </p:txBody>
      </p:sp>
      <p:grpSp>
        <p:nvGrpSpPr>
          <p:cNvPr id="37" name="Group 36"/>
          <p:cNvGrpSpPr/>
          <p:nvPr/>
        </p:nvGrpSpPr>
        <p:grpSpPr>
          <a:xfrm>
            <a:off x="306481" y="607234"/>
            <a:ext cx="4267201" cy="752475"/>
            <a:chOff x="304799" y="758121"/>
            <a:chExt cx="4267201" cy="752475"/>
          </a:xfrm>
        </p:grpSpPr>
        <p:sp>
          <p:nvSpPr>
            <p:cNvPr id="38" name="Bevel 37"/>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39" name="Rectangle 38"/>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40" name="TextBox 39"/>
          <p:cNvSpPr txBox="1"/>
          <p:nvPr/>
        </p:nvSpPr>
        <p:spPr>
          <a:xfrm>
            <a:off x="407472" y="665627"/>
            <a:ext cx="4003965"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Adequate time to fit Judges into time period of 1370 to 1010 BC</a:t>
            </a:r>
            <a:endParaRPr lang="en-US" sz="1800" i="0" dirty="0">
              <a:solidFill>
                <a:prstClr val="black"/>
              </a:solidFill>
              <a:latin typeface="Calibri"/>
            </a:endParaRPr>
          </a:p>
        </p:txBody>
      </p:sp>
      <p:grpSp>
        <p:nvGrpSpPr>
          <p:cNvPr id="13" name="Group 12"/>
          <p:cNvGrpSpPr/>
          <p:nvPr/>
        </p:nvGrpSpPr>
        <p:grpSpPr>
          <a:xfrm>
            <a:off x="4641059" y="1460173"/>
            <a:ext cx="4267201" cy="752475"/>
            <a:chOff x="304799" y="758121"/>
            <a:chExt cx="4267201" cy="752475"/>
          </a:xfrm>
        </p:grpSpPr>
        <p:sp>
          <p:nvSpPr>
            <p:cNvPr id="14" name="Bevel 13"/>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15" name="Rectangle 14"/>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16" name="TextBox 15"/>
          <p:cNvSpPr txBox="1"/>
          <p:nvPr/>
        </p:nvSpPr>
        <p:spPr>
          <a:xfrm>
            <a:off x="4969610" y="1521304"/>
            <a:ext cx="3610099"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Exodus 1:11 says Israelites building city of Ramses, Pharaoh of Exodus</a:t>
            </a:r>
            <a:endParaRPr lang="en-US" sz="1800" i="0" dirty="0">
              <a:solidFill>
                <a:prstClr val="black"/>
              </a:solidFill>
              <a:latin typeface="Calibri"/>
            </a:endParaRPr>
          </a:p>
        </p:txBody>
      </p:sp>
      <p:grpSp>
        <p:nvGrpSpPr>
          <p:cNvPr id="17" name="Group 16"/>
          <p:cNvGrpSpPr/>
          <p:nvPr/>
        </p:nvGrpSpPr>
        <p:grpSpPr>
          <a:xfrm>
            <a:off x="294700" y="1457548"/>
            <a:ext cx="4267201" cy="752475"/>
            <a:chOff x="304799" y="758121"/>
            <a:chExt cx="4267201" cy="752475"/>
          </a:xfrm>
        </p:grpSpPr>
        <p:sp>
          <p:nvSpPr>
            <p:cNvPr id="18" name="Bevel 17"/>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19" name="Rectangle 18"/>
            <p:cNvSpPr/>
            <p:nvPr/>
          </p:nvSpPr>
          <p:spPr>
            <a:xfrm>
              <a:off x="389784" y="864266"/>
              <a:ext cx="4077441" cy="54543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20" name="TextBox 19"/>
          <p:cNvSpPr txBox="1"/>
          <p:nvPr/>
        </p:nvSpPr>
        <p:spPr>
          <a:xfrm>
            <a:off x="398984" y="1517520"/>
            <a:ext cx="4003965"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City being built in days before birth of Moses – Rameses used earlier than 1300</a:t>
            </a:r>
            <a:endParaRPr lang="en-US" sz="1800" i="0" dirty="0">
              <a:solidFill>
                <a:prstClr val="black"/>
              </a:solidFill>
              <a:latin typeface="Calibri"/>
            </a:endParaRPr>
          </a:p>
        </p:txBody>
      </p:sp>
      <p:grpSp>
        <p:nvGrpSpPr>
          <p:cNvPr id="21" name="Group 20"/>
          <p:cNvGrpSpPr/>
          <p:nvPr/>
        </p:nvGrpSpPr>
        <p:grpSpPr>
          <a:xfrm>
            <a:off x="4661794" y="2323263"/>
            <a:ext cx="4267201" cy="752475"/>
            <a:chOff x="304799" y="758121"/>
            <a:chExt cx="4267201" cy="752475"/>
          </a:xfrm>
        </p:grpSpPr>
        <p:sp>
          <p:nvSpPr>
            <p:cNvPr id="22" name="Bevel 21"/>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23" name="Rectangle 22"/>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24" name="TextBox 23"/>
          <p:cNvSpPr txBox="1"/>
          <p:nvPr/>
        </p:nvSpPr>
        <p:spPr>
          <a:xfrm>
            <a:off x="4990338" y="2384398"/>
            <a:ext cx="3610099"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Hyksos </a:t>
            </a:r>
            <a:r>
              <a:rPr lang="en-US" sz="1800" i="0" dirty="0" smtClean="0">
                <a:solidFill>
                  <a:prstClr val="black"/>
                </a:solidFill>
                <a:latin typeface="Calibri"/>
              </a:rPr>
              <a:t>not part of the discussion – Whole time under New Kingdom</a:t>
            </a:r>
            <a:endParaRPr lang="en-US" sz="1800" i="0" dirty="0">
              <a:solidFill>
                <a:prstClr val="black"/>
              </a:solidFill>
              <a:latin typeface="Calibri"/>
            </a:endParaRPr>
          </a:p>
        </p:txBody>
      </p:sp>
      <p:grpSp>
        <p:nvGrpSpPr>
          <p:cNvPr id="25" name="Group 24"/>
          <p:cNvGrpSpPr/>
          <p:nvPr/>
        </p:nvGrpSpPr>
        <p:grpSpPr>
          <a:xfrm>
            <a:off x="315448" y="2320639"/>
            <a:ext cx="4267201" cy="752475"/>
            <a:chOff x="304799" y="758121"/>
            <a:chExt cx="4267201" cy="752475"/>
          </a:xfrm>
        </p:grpSpPr>
        <p:sp>
          <p:nvSpPr>
            <p:cNvPr id="26" name="Bevel 25"/>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27" name="Rectangle 26"/>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28" name="TextBox 27"/>
          <p:cNvSpPr txBox="1"/>
          <p:nvPr/>
        </p:nvSpPr>
        <p:spPr>
          <a:xfrm>
            <a:off x="416413" y="2379034"/>
            <a:ext cx="4003965"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430 </a:t>
            </a:r>
            <a:r>
              <a:rPr lang="en-US" sz="1800" i="0" dirty="0" err="1" smtClean="0">
                <a:solidFill>
                  <a:prstClr val="black"/>
                </a:solidFill>
                <a:latin typeface="Calibri"/>
              </a:rPr>
              <a:t>yrs</a:t>
            </a:r>
            <a:r>
              <a:rPr lang="en-US" sz="1800" i="0" dirty="0" smtClean="0">
                <a:solidFill>
                  <a:prstClr val="black"/>
                </a:solidFill>
                <a:latin typeface="Calibri"/>
              </a:rPr>
              <a:t> in Egypt fits with fall of Hyksos rise of Pharaohs did not know </a:t>
            </a:r>
            <a:r>
              <a:rPr lang="en-US" sz="1800" i="0" dirty="0">
                <a:solidFill>
                  <a:prstClr val="black"/>
                </a:solidFill>
                <a:latin typeface="Calibri"/>
              </a:rPr>
              <a:t>J</a:t>
            </a:r>
            <a:r>
              <a:rPr lang="en-US" sz="1800" i="0" dirty="0" smtClean="0">
                <a:solidFill>
                  <a:prstClr val="black"/>
                </a:solidFill>
                <a:latin typeface="Calibri"/>
              </a:rPr>
              <a:t>oseph</a:t>
            </a:r>
            <a:endParaRPr lang="en-US" sz="1800" i="0" dirty="0">
              <a:solidFill>
                <a:prstClr val="black"/>
              </a:solidFill>
              <a:latin typeface="Calibri"/>
            </a:endParaRPr>
          </a:p>
        </p:txBody>
      </p:sp>
      <p:grpSp>
        <p:nvGrpSpPr>
          <p:cNvPr id="29" name="Group 28"/>
          <p:cNvGrpSpPr/>
          <p:nvPr/>
        </p:nvGrpSpPr>
        <p:grpSpPr>
          <a:xfrm>
            <a:off x="4640790" y="3169368"/>
            <a:ext cx="4267201" cy="752475"/>
            <a:chOff x="304799" y="758121"/>
            <a:chExt cx="4267201" cy="752475"/>
          </a:xfrm>
        </p:grpSpPr>
        <p:sp>
          <p:nvSpPr>
            <p:cNvPr id="30" name="Bevel 29"/>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31" name="Rectangle 30"/>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32" name="TextBox 31"/>
          <p:cNvSpPr txBox="1"/>
          <p:nvPr/>
        </p:nvSpPr>
        <p:spPr>
          <a:xfrm>
            <a:off x="4969341" y="3230500"/>
            <a:ext cx="3610099"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Philistines arrival fit in times of the Conquest</a:t>
            </a:r>
            <a:endParaRPr lang="en-US" sz="1800" i="0" dirty="0">
              <a:solidFill>
                <a:prstClr val="black"/>
              </a:solidFill>
              <a:latin typeface="Calibri"/>
            </a:endParaRPr>
          </a:p>
        </p:txBody>
      </p:sp>
      <p:grpSp>
        <p:nvGrpSpPr>
          <p:cNvPr id="41" name="Group 40"/>
          <p:cNvGrpSpPr/>
          <p:nvPr/>
        </p:nvGrpSpPr>
        <p:grpSpPr>
          <a:xfrm>
            <a:off x="294431" y="3166743"/>
            <a:ext cx="4267201" cy="752475"/>
            <a:chOff x="304799" y="758121"/>
            <a:chExt cx="4267201" cy="752475"/>
          </a:xfrm>
        </p:grpSpPr>
        <p:sp>
          <p:nvSpPr>
            <p:cNvPr id="42" name="Bevel 41"/>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43" name="Rectangle 42"/>
            <p:cNvSpPr/>
            <p:nvPr/>
          </p:nvSpPr>
          <p:spPr>
            <a:xfrm>
              <a:off x="389784" y="864266"/>
              <a:ext cx="4077441" cy="54543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44" name="TextBox 43"/>
          <p:cNvSpPr txBox="1"/>
          <p:nvPr/>
        </p:nvSpPr>
        <p:spPr>
          <a:xfrm>
            <a:off x="395396" y="3225136"/>
            <a:ext cx="4003965"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Land of the Philistines not conquered-</a:t>
            </a:r>
          </a:p>
          <a:p>
            <a:pPr eaLnBrk="1" fontAlgn="auto" hangingPunct="1">
              <a:spcBef>
                <a:spcPts val="0"/>
              </a:spcBef>
              <a:spcAft>
                <a:spcPts val="0"/>
              </a:spcAft>
              <a:buFontTx/>
              <a:buNone/>
            </a:pPr>
            <a:r>
              <a:rPr lang="en-US" sz="1800" i="0" dirty="0" smtClean="0">
                <a:solidFill>
                  <a:prstClr val="black"/>
                </a:solidFill>
                <a:latin typeface="Calibri"/>
              </a:rPr>
              <a:t>Joshua 2:2-3 (1200 BC)</a:t>
            </a:r>
            <a:endParaRPr lang="en-US" sz="1800" i="0" dirty="0">
              <a:solidFill>
                <a:prstClr val="black"/>
              </a:solidFill>
              <a:latin typeface="Calibri"/>
            </a:endParaRPr>
          </a:p>
        </p:txBody>
      </p:sp>
      <p:sp>
        <p:nvSpPr>
          <p:cNvPr id="3" name="TextBox 2"/>
          <p:cNvSpPr txBox="1"/>
          <p:nvPr/>
        </p:nvSpPr>
        <p:spPr>
          <a:xfrm>
            <a:off x="294392" y="4028384"/>
            <a:ext cx="5169866" cy="1471172"/>
          </a:xfrm>
          <a:prstGeom prst="rect">
            <a:avLst/>
          </a:prstGeom>
          <a:noFill/>
        </p:spPr>
        <p:txBody>
          <a:bodyPr wrap="square" rtlCol="0">
            <a:spAutoFit/>
          </a:bodyPr>
          <a:lstStyle/>
          <a:p>
            <a:r>
              <a:rPr lang="en-US" dirty="0"/>
              <a:t>Hittite texts from the reign of King </a:t>
            </a:r>
            <a:r>
              <a:rPr lang="en-US" dirty="0" err="1"/>
              <a:t>Suppiluliumas</a:t>
            </a:r>
            <a:r>
              <a:rPr lang="en-US" dirty="0"/>
              <a:t> (1380-1340 BC) indicate that a migration of people had already taken place from Asia minor (modern Turkey) into the Levant</a:t>
            </a:r>
          </a:p>
          <a:p>
            <a:endParaRPr lang="en-US" dirty="0"/>
          </a:p>
          <a:p>
            <a:r>
              <a:rPr lang="en-US" dirty="0"/>
              <a:t>Charles River -</a:t>
            </a:r>
            <a:r>
              <a:rPr lang="en-US" dirty="0" smtClean="0"/>
              <a:t> </a:t>
            </a:r>
            <a:r>
              <a:rPr lang="en-US" dirty="0"/>
              <a:t>The Sea Peoples: The Mysterious Nomads Who Ushered in the Iron </a:t>
            </a:r>
            <a:r>
              <a:rPr lang="en-US" dirty="0" smtClean="0"/>
              <a:t>Age</a:t>
            </a:r>
            <a:endParaRPr lang="en-US" dirty="0"/>
          </a:p>
        </p:txBody>
      </p:sp>
    </p:spTree>
    <p:extLst>
      <p:ext uri="{BB962C8B-B14F-4D97-AF65-F5344CB8AC3E}">
        <p14:creationId xmlns:p14="http://schemas.microsoft.com/office/powerpoint/2010/main" val="36542283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C89CB6B6-7B0A-4336-AC7B-C25AA4A0951C}" type="slidenum">
              <a:rPr lang="en-US" altLang="en-US" smtClean="0"/>
              <a:pPr/>
              <a:t>21</a:t>
            </a:fld>
            <a:endParaRPr lang="en-US" alt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67352"/>
            <a:ext cx="8352068" cy="4472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03999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2649" y="86144"/>
            <a:ext cx="2888932" cy="584775"/>
          </a:xfrm>
          <a:prstGeom prst="rect">
            <a:avLst/>
          </a:prstGeom>
          <a:noFill/>
        </p:spPr>
        <p:txBody>
          <a:bodyPr wrap="none" rtlCol="0">
            <a:spAutoFit/>
          </a:bodyPr>
          <a:lstStyle/>
          <a:p>
            <a:pPr eaLnBrk="1" fontAlgn="auto" hangingPunct="1">
              <a:spcBef>
                <a:spcPts val="0"/>
              </a:spcBef>
              <a:spcAft>
                <a:spcPts val="0"/>
              </a:spcAft>
              <a:buFontTx/>
              <a:buNone/>
            </a:pPr>
            <a:r>
              <a:rPr lang="en-US" sz="3200" i="0" dirty="0" smtClean="0">
                <a:solidFill>
                  <a:prstClr val="black"/>
                </a:solidFill>
                <a:latin typeface="Algerian" panose="04020705040A02060702" pitchFamily="82" charset="0"/>
              </a:rPr>
              <a:t>1446-1406 BC</a:t>
            </a:r>
            <a:endParaRPr lang="en-US" sz="3200" i="0" dirty="0">
              <a:solidFill>
                <a:prstClr val="black"/>
              </a:solidFill>
              <a:latin typeface="Algerian" panose="04020705040A02060702" pitchFamily="82" charset="0"/>
            </a:endParaRPr>
          </a:p>
        </p:txBody>
      </p:sp>
      <p:sp>
        <p:nvSpPr>
          <p:cNvPr id="5" name="TextBox 4"/>
          <p:cNvSpPr txBox="1"/>
          <p:nvPr/>
        </p:nvSpPr>
        <p:spPr>
          <a:xfrm>
            <a:off x="5464258" y="86729"/>
            <a:ext cx="2882520" cy="584775"/>
          </a:xfrm>
          <a:prstGeom prst="rect">
            <a:avLst/>
          </a:prstGeom>
          <a:noFill/>
        </p:spPr>
        <p:txBody>
          <a:bodyPr wrap="none" rtlCol="0">
            <a:spAutoFit/>
          </a:bodyPr>
          <a:lstStyle/>
          <a:p>
            <a:pPr eaLnBrk="1" fontAlgn="auto" hangingPunct="1">
              <a:spcBef>
                <a:spcPts val="0"/>
              </a:spcBef>
              <a:spcAft>
                <a:spcPts val="0"/>
              </a:spcAft>
              <a:buFontTx/>
              <a:buNone/>
            </a:pPr>
            <a:r>
              <a:rPr lang="en-US" sz="3200" i="0" dirty="0" smtClean="0">
                <a:solidFill>
                  <a:prstClr val="black"/>
                </a:solidFill>
                <a:latin typeface="Algerian" panose="04020705040A02060702" pitchFamily="82" charset="0"/>
              </a:rPr>
              <a:t>1260-1220 BC</a:t>
            </a:r>
            <a:endParaRPr lang="en-US" sz="3200" i="0" dirty="0">
              <a:solidFill>
                <a:prstClr val="black"/>
              </a:solidFill>
              <a:latin typeface="Algerian" panose="04020705040A02060702" pitchFamily="82" charset="0"/>
            </a:endParaRPr>
          </a:p>
        </p:txBody>
      </p:sp>
      <p:grpSp>
        <p:nvGrpSpPr>
          <p:cNvPr id="33" name="Group 32"/>
          <p:cNvGrpSpPr/>
          <p:nvPr/>
        </p:nvGrpSpPr>
        <p:grpSpPr>
          <a:xfrm>
            <a:off x="4652853" y="609858"/>
            <a:ext cx="4267201" cy="752475"/>
            <a:chOff x="304799" y="758121"/>
            <a:chExt cx="4267201" cy="752475"/>
          </a:xfrm>
        </p:grpSpPr>
        <p:sp>
          <p:nvSpPr>
            <p:cNvPr id="34" name="Bevel 33"/>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35" name="Rectangle 34"/>
            <p:cNvSpPr/>
            <p:nvPr/>
          </p:nvSpPr>
          <p:spPr>
            <a:xfrm>
              <a:off x="389784" y="864266"/>
              <a:ext cx="4077441" cy="545434"/>
            </a:xfrm>
            <a:prstGeom prst="rect">
              <a:avLst/>
            </a:prstGeom>
            <a:solidFill>
              <a:schemeClr val="accent2">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36" name="TextBox 35"/>
          <p:cNvSpPr txBox="1"/>
          <p:nvPr/>
        </p:nvSpPr>
        <p:spPr>
          <a:xfrm>
            <a:off x="4871030" y="670989"/>
            <a:ext cx="3818406"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Difficult to fit Judges into shorten time period of 1200 to 1050 BC</a:t>
            </a:r>
            <a:endParaRPr lang="en-US" sz="1800" i="0" dirty="0">
              <a:solidFill>
                <a:prstClr val="black"/>
              </a:solidFill>
              <a:latin typeface="Calibri"/>
            </a:endParaRPr>
          </a:p>
        </p:txBody>
      </p:sp>
      <p:grpSp>
        <p:nvGrpSpPr>
          <p:cNvPr id="37" name="Group 36"/>
          <p:cNvGrpSpPr/>
          <p:nvPr/>
        </p:nvGrpSpPr>
        <p:grpSpPr>
          <a:xfrm>
            <a:off x="306481" y="607234"/>
            <a:ext cx="4267201" cy="752475"/>
            <a:chOff x="304799" y="758121"/>
            <a:chExt cx="4267201" cy="752475"/>
          </a:xfrm>
        </p:grpSpPr>
        <p:sp>
          <p:nvSpPr>
            <p:cNvPr id="38" name="Bevel 37"/>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39" name="Rectangle 38"/>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40" name="TextBox 39"/>
          <p:cNvSpPr txBox="1"/>
          <p:nvPr/>
        </p:nvSpPr>
        <p:spPr>
          <a:xfrm>
            <a:off x="407472" y="665627"/>
            <a:ext cx="4003965"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Adequate time to fit Judges into time period of 1370 to 1010 BC</a:t>
            </a:r>
            <a:endParaRPr lang="en-US" sz="1800" i="0" dirty="0">
              <a:solidFill>
                <a:prstClr val="black"/>
              </a:solidFill>
              <a:latin typeface="Calibri"/>
            </a:endParaRPr>
          </a:p>
        </p:txBody>
      </p:sp>
      <p:grpSp>
        <p:nvGrpSpPr>
          <p:cNvPr id="13" name="Group 12"/>
          <p:cNvGrpSpPr/>
          <p:nvPr/>
        </p:nvGrpSpPr>
        <p:grpSpPr>
          <a:xfrm>
            <a:off x="4641059" y="1460173"/>
            <a:ext cx="4267201" cy="752475"/>
            <a:chOff x="304799" y="758121"/>
            <a:chExt cx="4267201" cy="752475"/>
          </a:xfrm>
        </p:grpSpPr>
        <p:sp>
          <p:nvSpPr>
            <p:cNvPr id="14" name="Bevel 13"/>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15" name="Rectangle 14"/>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16" name="TextBox 15"/>
          <p:cNvSpPr txBox="1"/>
          <p:nvPr/>
        </p:nvSpPr>
        <p:spPr>
          <a:xfrm>
            <a:off x="4969610" y="1521304"/>
            <a:ext cx="3610099"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Exodus 1:11 says Israelites building city of Ramses, Pharaoh of Exodus</a:t>
            </a:r>
            <a:endParaRPr lang="en-US" sz="1800" i="0" dirty="0">
              <a:solidFill>
                <a:prstClr val="black"/>
              </a:solidFill>
              <a:latin typeface="Calibri"/>
            </a:endParaRPr>
          </a:p>
        </p:txBody>
      </p:sp>
      <p:grpSp>
        <p:nvGrpSpPr>
          <p:cNvPr id="17" name="Group 16"/>
          <p:cNvGrpSpPr/>
          <p:nvPr/>
        </p:nvGrpSpPr>
        <p:grpSpPr>
          <a:xfrm>
            <a:off x="294700" y="1457548"/>
            <a:ext cx="4267201" cy="752475"/>
            <a:chOff x="304799" y="758121"/>
            <a:chExt cx="4267201" cy="752475"/>
          </a:xfrm>
        </p:grpSpPr>
        <p:sp>
          <p:nvSpPr>
            <p:cNvPr id="18" name="Bevel 17"/>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19" name="Rectangle 18"/>
            <p:cNvSpPr/>
            <p:nvPr/>
          </p:nvSpPr>
          <p:spPr>
            <a:xfrm>
              <a:off x="389784" y="864266"/>
              <a:ext cx="4077441" cy="54543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20" name="TextBox 19"/>
          <p:cNvSpPr txBox="1"/>
          <p:nvPr/>
        </p:nvSpPr>
        <p:spPr>
          <a:xfrm>
            <a:off x="398984" y="1517520"/>
            <a:ext cx="4003965"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City being built in days before birth of Moses – Rameses used earlier than 1300</a:t>
            </a:r>
            <a:endParaRPr lang="en-US" sz="1800" i="0" dirty="0">
              <a:solidFill>
                <a:prstClr val="black"/>
              </a:solidFill>
              <a:latin typeface="Calibri"/>
            </a:endParaRPr>
          </a:p>
        </p:txBody>
      </p:sp>
      <p:grpSp>
        <p:nvGrpSpPr>
          <p:cNvPr id="21" name="Group 20"/>
          <p:cNvGrpSpPr/>
          <p:nvPr/>
        </p:nvGrpSpPr>
        <p:grpSpPr>
          <a:xfrm>
            <a:off x="4661794" y="2323263"/>
            <a:ext cx="4267201" cy="752475"/>
            <a:chOff x="304799" y="758121"/>
            <a:chExt cx="4267201" cy="752475"/>
          </a:xfrm>
        </p:grpSpPr>
        <p:sp>
          <p:nvSpPr>
            <p:cNvPr id="22" name="Bevel 21"/>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23" name="Rectangle 22"/>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24" name="TextBox 23"/>
          <p:cNvSpPr txBox="1"/>
          <p:nvPr/>
        </p:nvSpPr>
        <p:spPr>
          <a:xfrm>
            <a:off x="4990338" y="2384398"/>
            <a:ext cx="3610099"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Hyksos not part of the discussion – Whole time under New Kingdom</a:t>
            </a:r>
            <a:endParaRPr lang="en-US" sz="1800" i="0" dirty="0">
              <a:solidFill>
                <a:prstClr val="black"/>
              </a:solidFill>
              <a:latin typeface="Calibri"/>
            </a:endParaRPr>
          </a:p>
        </p:txBody>
      </p:sp>
      <p:grpSp>
        <p:nvGrpSpPr>
          <p:cNvPr id="25" name="Group 24"/>
          <p:cNvGrpSpPr/>
          <p:nvPr/>
        </p:nvGrpSpPr>
        <p:grpSpPr>
          <a:xfrm>
            <a:off x="315448" y="2320639"/>
            <a:ext cx="4267201" cy="752475"/>
            <a:chOff x="304799" y="758121"/>
            <a:chExt cx="4267201" cy="752475"/>
          </a:xfrm>
        </p:grpSpPr>
        <p:sp>
          <p:nvSpPr>
            <p:cNvPr id="26" name="Bevel 25"/>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27" name="Rectangle 26"/>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28" name="TextBox 27"/>
          <p:cNvSpPr txBox="1"/>
          <p:nvPr/>
        </p:nvSpPr>
        <p:spPr>
          <a:xfrm>
            <a:off x="416413" y="2379034"/>
            <a:ext cx="4003965"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430 </a:t>
            </a:r>
            <a:r>
              <a:rPr lang="en-US" sz="1800" i="0" dirty="0" err="1" smtClean="0">
                <a:solidFill>
                  <a:prstClr val="black"/>
                </a:solidFill>
                <a:latin typeface="Calibri"/>
              </a:rPr>
              <a:t>yrs</a:t>
            </a:r>
            <a:r>
              <a:rPr lang="en-US" sz="1800" i="0" dirty="0" smtClean="0">
                <a:solidFill>
                  <a:prstClr val="black"/>
                </a:solidFill>
                <a:latin typeface="Calibri"/>
              </a:rPr>
              <a:t> in Egypt fits with fall of Hyksos rise of Pharaohs did not know </a:t>
            </a:r>
            <a:r>
              <a:rPr lang="en-US" sz="1800" i="0" dirty="0">
                <a:solidFill>
                  <a:prstClr val="black"/>
                </a:solidFill>
                <a:latin typeface="Calibri"/>
              </a:rPr>
              <a:t>J</a:t>
            </a:r>
            <a:r>
              <a:rPr lang="en-US" sz="1800" i="0" dirty="0" smtClean="0">
                <a:solidFill>
                  <a:prstClr val="black"/>
                </a:solidFill>
                <a:latin typeface="Calibri"/>
              </a:rPr>
              <a:t>oseph</a:t>
            </a:r>
            <a:endParaRPr lang="en-US" sz="1800" i="0" dirty="0">
              <a:solidFill>
                <a:prstClr val="black"/>
              </a:solidFill>
              <a:latin typeface="Calibri"/>
            </a:endParaRPr>
          </a:p>
        </p:txBody>
      </p:sp>
      <p:grpSp>
        <p:nvGrpSpPr>
          <p:cNvPr id="29" name="Group 28"/>
          <p:cNvGrpSpPr/>
          <p:nvPr/>
        </p:nvGrpSpPr>
        <p:grpSpPr>
          <a:xfrm>
            <a:off x="4640790" y="3169368"/>
            <a:ext cx="4267201" cy="752475"/>
            <a:chOff x="304799" y="758121"/>
            <a:chExt cx="4267201" cy="752475"/>
          </a:xfrm>
        </p:grpSpPr>
        <p:sp>
          <p:nvSpPr>
            <p:cNvPr id="30" name="Bevel 29"/>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31" name="Rectangle 30"/>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32" name="TextBox 31"/>
          <p:cNvSpPr txBox="1"/>
          <p:nvPr/>
        </p:nvSpPr>
        <p:spPr>
          <a:xfrm>
            <a:off x="4969341" y="3230500"/>
            <a:ext cx="3610099"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Philistines arrival fit in times of the Conquest</a:t>
            </a:r>
            <a:endParaRPr lang="en-US" sz="1800" i="0" dirty="0">
              <a:solidFill>
                <a:prstClr val="black"/>
              </a:solidFill>
              <a:latin typeface="Calibri"/>
            </a:endParaRPr>
          </a:p>
        </p:txBody>
      </p:sp>
      <p:grpSp>
        <p:nvGrpSpPr>
          <p:cNvPr id="41" name="Group 40"/>
          <p:cNvGrpSpPr/>
          <p:nvPr/>
        </p:nvGrpSpPr>
        <p:grpSpPr>
          <a:xfrm>
            <a:off x="294431" y="3166743"/>
            <a:ext cx="4267201" cy="752475"/>
            <a:chOff x="304799" y="758121"/>
            <a:chExt cx="4267201" cy="752475"/>
          </a:xfrm>
        </p:grpSpPr>
        <p:sp>
          <p:nvSpPr>
            <p:cNvPr id="42" name="Bevel 41"/>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43" name="Rectangle 42"/>
            <p:cNvSpPr/>
            <p:nvPr/>
          </p:nvSpPr>
          <p:spPr>
            <a:xfrm>
              <a:off x="389784" y="864266"/>
              <a:ext cx="4077441" cy="54543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44" name="TextBox 43"/>
          <p:cNvSpPr txBox="1"/>
          <p:nvPr/>
        </p:nvSpPr>
        <p:spPr>
          <a:xfrm>
            <a:off x="395396" y="3225136"/>
            <a:ext cx="4003965"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Land of the Philistines not conquered-</a:t>
            </a:r>
          </a:p>
          <a:p>
            <a:pPr eaLnBrk="1" fontAlgn="auto" hangingPunct="1">
              <a:spcBef>
                <a:spcPts val="0"/>
              </a:spcBef>
              <a:spcAft>
                <a:spcPts val="0"/>
              </a:spcAft>
              <a:buFontTx/>
              <a:buNone/>
            </a:pPr>
            <a:r>
              <a:rPr lang="en-US" sz="1800" i="0" dirty="0" smtClean="0">
                <a:solidFill>
                  <a:prstClr val="black"/>
                </a:solidFill>
                <a:latin typeface="Calibri"/>
              </a:rPr>
              <a:t>Joshua 2:2-3 (1200 BC)</a:t>
            </a:r>
            <a:endParaRPr lang="en-US" sz="1800" i="0" dirty="0">
              <a:solidFill>
                <a:prstClr val="black"/>
              </a:solidFill>
              <a:latin typeface="Calibri"/>
            </a:endParaRPr>
          </a:p>
        </p:txBody>
      </p:sp>
      <p:grpSp>
        <p:nvGrpSpPr>
          <p:cNvPr id="45" name="Group 44"/>
          <p:cNvGrpSpPr/>
          <p:nvPr/>
        </p:nvGrpSpPr>
        <p:grpSpPr>
          <a:xfrm>
            <a:off x="4663788" y="4011848"/>
            <a:ext cx="4267201" cy="752475"/>
            <a:chOff x="304799" y="758121"/>
            <a:chExt cx="4267201" cy="752475"/>
          </a:xfrm>
        </p:grpSpPr>
        <p:sp>
          <p:nvSpPr>
            <p:cNvPr id="46" name="Bevel 45"/>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47" name="Rectangle 46"/>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48" name="TextBox 47"/>
          <p:cNvSpPr txBox="1"/>
          <p:nvPr/>
        </p:nvSpPr>
        <p:spPr>
          <a:xfrm>
            <a:off x="4992339" y="4072907"/>
            <a:ext cx="3610099" cy="369332"/>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Israel not there so no mention</a:t>
            </a:r>
            <a:endParaRPr lang="en-US" sz="1800" i="0" dirty="0">
              <a:solidFill>
                <a:prstClr val="black"/>
              </a:solidFill>
              <a:latin typeface="Calibri"/>
            </a:endParaRPr>
          </a:p>
        </p:txBody>
      </p:sp>
      <p:grpSp>
        <p:nvGrpSpPr>
          <p:cNvPr id="49" name="Group 48"/>
          <p:cNvGrpSpPr/>
          <p:nvPr/>
        </p:nvGrpSpPr>
        <p:grpSpPr>
          <a:xfrm>
            <a:off x="317429" y="4009223"/>
            <a:ext cx="4267201" cy="752475"/>
            <a:chOff x="304799" y="758121"/>
            <a:chExt cx="4267201" cy="752475"/>
          </a:xfrm>
        </p:grpSpPr>
        <p:sp>
          <p:nvSpPr>
            <p:cNvPr id="50" name="Bevel 49"/>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51" name="Rectangle 50"/>
            <p:cNvSpPr/>
            <p:nvPr/>
          </p:nvSpPr>
          <p:spPr>
            <a:xfrm>
              <a:off x="389784" y="864266"/>
              <a:ext cx="4077441" cy="54543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52" name="TextBox 51"/>
          <p:cNvSpPr txBox="1"/>
          <p:nvPr/>
        </p:nvSpPr>
        <p:spPr>
          <a:xfrm>
            <a:off x="418394" y="4067618"/>
            <a:ext cx="4003965"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Israel not mentioned in Palestine invasions of </a:t>
            </a:r>
            <a:r>
              <a:rPr lang="en-US" sz="1800" i="0" dirty="0" err="1" smtClean="0">
                <a:solidFill>
                  <a:prstClr val="black"/>
                </a:solidFill>
                <a:latin typeface="Calibri"/>
              </a:rPr>
              <a:t>Seti</a:t>
            </a:r>
            <a:r>
              <a:rPr lang="en-US" sz="1800" i="0" dirty="0" smtClean="0">
                <a:solidFill>
                  <a:prstClr val="black"/>
                </a:solidFill>
                <a:latin typeface="Calibri"/>
              </a:rPr>
              <a:t> I &amp; or Ramses II</a:t>
            </a:r>
            <a:endParaRPr lang="en-US" sz="1800" i="0" dirty="0">
              <a:solidFill>
                <a:prstClr val="black"/>
              </a:solidFill>
              <a:latin typeface="Calibri"/>
            </a:endParaRPr>
          </a:p>
        </p:txBody>
      </p:sp>
      <p:grpSp>
        <p:nvGrpSpPr>
          <p:cNvPr id="61" name="Group 60"/>
          <p:cNvGrpSpPr/>
          <p:nvPr/>
        </p:nvGrpSpPr>
        <p:grpSpPr>
          <a:xfrm>
            <a:off x="4661534" y="4885684"/>
            <a:ext cx="4267201" cy="752475"/>
            <a:chOff x="304799" y="758121"/>
            <a:chExt cx="4267201" cy="752475"/>
          </a:xfrm>
        </p:grpSpPr>
        <p:sp>
          <p:nvSpPr>
            <p:cNvPr id="62" name="Bevel 61"/>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63" name="Rectangle 62"/>
            <p:cNvSpPr/>
            <p:nvPr/>
          </p:nvSpPr>
          <p:spPr>
            <a:xfrm>
              <a:off x="389784" y="864266"/>
              <a:ext cx="4077441" cy="545434"/>
            </a:xfrm>
            <a:prstGeom prst="rect">
              <a:avLst/>
            </a:prstGeom>
            <a:solidFill>
              <a:schemeClr val="accent2">
                <a:lumMod val="60000"/>
                <a:lumOff val="4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64" name="TextBox 63"/>
          <p:cNvSpPr txBox="1"/>
          <p:nvPr/>
        </p:nvSpPr>
        <p:spPr>
          <a:xfrm>
            <a:off x="4879711" y="4946815"/>
            <a:ext cx="3818406"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err="1" smtClean="0">
                <a:solidFill>
                  <a:prstClr val="black"/>
                </a:solidFill>
                <a:latin typeface="Calibri"/>
              </a:rPr>
              <a:t>Hazor</a:t>
            </a:r>
            <a:r>
              <a:rPr lang="en-US" sz="1800" i="0" dirty="0" smtClean="0">
                <a:solidFill>
                  <a:prstClr val="black"/>
                </a:solidFill>
                <a:latin typeface="Calibri"/>
              </a:rPr>
              <a:t> burned only once – not Joshua &amp; Deborah &amp; Barak</a:t>
            </a:r>
            <a:endParaRPr lang="en-US" sz="1800" i="0" dirty="0">
              <a:solidFill>
                <a:prstClr val="black"/>
              </a:solidFill>
              <a:latin typeface="Calibri"/>
            </a:endParaRPr>
          </a:p>
        </p:txBody>
      </p:sp>
      <p:grpSp>
        <p:nvGrpSpPr>
          <p:cNvPr id="65" name="Group 64"/>
          <p:cNvGrpSpPr/>
          <p:nvPr/>
        </p:nvGrpSpPr>
        <p:grpSpPr>
          <a:xfrm>
            <a:off x="315162" y="4883060"/>
            <a:ext cx="4267201" cy="752475"/>
            <a:chOff x="304799" y="758121"/>
            <a:chExt cx="4267201" cy="752475"/>
          </a:xfrm>
        </p:grpSpPr>
        <p:sp>
          <p:nvSpPr>
            <p:cNvPr id="66" name="Bevel 65"/>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67" name="Rectangle 66"/>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68" name="TextBox 67"/>
          <p:cNvSpPr txBox="1"/>
          <p:nvPr/>
        </p:nvSpPr>
        <p:spPr>
          <a:xfrm>
            <a:off x="416153" y="4941453"/>
            <a:ext cx="4003965"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Adequate time to fit Judges into time period of 1370 to 1010 BC</a:t>
            </a:r>
            <a:endParaRPr lang="en-US" sz="1800" i="0" dirty="0">
              <a:solidFill>
                <a:prstClr val="black"/>
              </a:solidFill>
              <a:latin typeface="Calibri"/>
            </a:endParaRPr>
          </a:p>
        </p:txBody>
      </p:sp>
    </p:spTree>
    <p:extLst>
      <p:ext uri="{BB962C8B-B14F-4D97-AF65-F5344CB8AC3E}">
        <p14:creationId xmlns:p14="http://schemas.microsoft.com/office/powerpoint/2010/main" val="16690999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7669" y="0"/>
            <a:ext cx="4715270" cy="5631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3669504" y="498824"/>
            <a:ext cx="2161309" cy="4061361"/>
          </a:xfrm>
          <a:custGeom>
            <a:avLst/>
            <a:gdLst>
              <a:gd name="connsiteX0" fmla="*/ 0 w 2161309"/>
              <a:gd name="connsiteY0" fmla="*/ 4061361 h 4061361"/>
              <a:gd name="connsiteX1" fmla="*/ 902525 w 2161309"/>
              <a:gd name="connsiteY1" fmla="*/ 3491345 h 4061361"/>
              <a:gd name="connsiteX2" fmla="*/ 1312224 w 2161309"/>
              <a:gd name="connsiteY2" fmla="*/ 2986644 h 4061361"/>
              <a:gd name="connsiteX3" fmla="*/ 1478478 w 2161309"/>
              <a:gd name="connsiteY3" fmla="*/ 2660072 h 4061361"/>
              <a:gd name="connsiteX4" fmla="*/ 1502229 w 2161309"/>
              <a:gd name="connsiteY4" fmla="*/ 2333501 h 4061361"/>
              <a:gd name="connsiteX5" fmla="*/ 1727860 w 2161309"/>
              <a:gd name="connsiteY5" fmla="*/ 1834737 h 4061361"/>
              <a:gd name="connsiteX6" fmla="*/ 1822863 w 2161309"/>
              <a:gd name="connsiteY6" fmla="*/ 1597231 h 4061361"/>
              <a:gd name="connsiteX7" fmla="*/ 2018806 w 2161309"/>
              <a:gd name="connsiteY7" fmla="*/ 1341911 h 4061361"/>
              <a:gd name="connsiteX8" fmla="*/ 1929741 w 2161309"/>
              <a:gd name="connsiteY8" fmla="*/ 961901 h 4061361"/>
              <a:gd name="connsiteX9" fmla="*/ 1828800 w 2161309"/>
              <a:gd name="connsiteY9" fmla="*/ 623454 h 4061361"/>
              <a:gd name="connsiteX10" fmla="*/ 1900052 w 2161309"/>
              <a:gd name="connsiteY10" fmla="*/ 374072 h 4061361"/>
              <a:gd name="connsiteX11" fmla="*/ 2161309 w 2161309"/>
              <a:gd name="connsiteY11" fmla="*/ 0 h 406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1309" h="4061361">
                <a:moveTo>
                  <a:pt x="0" y="4061361"/>
                </a:moveTo>
                <a:cubicBezTo>
                  <a:pt x="341910" y="3865912"/>
                  <a:pt x="683821" y="3670464"/>
                  <a:pt x="902525" y="3491345"/>
                </a:cubicBezTo>
                <a:cubicBezTo>
                  <a:pt x="1121229" y="3312226"/>
                  <a:pt x="1216232" y="3125189"/>
                  <a:pt x="1312224" y="2986644"/>
                </a:cubicBezTo>
                <a:cubicBezTo>
                  <a:pt x="1408216" y="2848099"/>
                  <a:pt x="1446811" y="2768929"/>
                  <a:pt x="1478478" y="2660072"/>
                </a:cubicBezTo>
                <a:cubicBezTo>
                  <a:pt x="1510145" y="2551215"/>
                  <a:pt x="1460665" y="2471057"/>
                  <a:pt x="1502229" y="2333501"/>
                </a:cubicBezTo>
                <a:cubicBezTo>
                  <a:pt x="1543793" y="2195945"/>
                  <a:pt x="1674421" y="1957449"/>
                  <a:pt x="1727860" y="1834737"/>
                </a:cubicBezTo>
                <a:cubicBezTo>
                  <a:pt x="1781299" y="1712025"/>
                  <a:pt x="1774372" y="1679369"/>
                  <a:pt x="1822863" y="1597231"/>
                </a:cubicBezTo>
                <a:cubicBezTo>
                  <a:pt x="1871354" y="1515093"/>
                  <a:pt x="2000993" y="1447799"/>
                  <a:pt x="2018806" y="1341911"/>
                </a:cubicBezTo>
                <a:cubicBezTo>
                  <a:pt x="2036619" y="1236023"/>
                  <a:pt x="1961409" y="1081644"/>
                  <a:pt x="1929741" y="961901"/>
                </a:cubicBezTo>
                <a:cubicBezTo>
                  <a:pt x="1898073" y="842158"/>
                  <a:pt x="1833748" y="721426"/>
                  <a:pt x="1828800" y="623454"/>
                </a:cubicBezTo>
                <a:cubicBezTo>
                  <a:pt x="1823852" y="525482"/>
                  <a:pt x="1844634" y="477981"/>
                  <a:pt x="1900052" y="374072"/>
                </a:cubicBezTo>
                <a:cubicBezTo>
                  <a:pt x="1955470" y="270163"/>
                  <a:pt x="2058389" y="135081"/>
                  <a:pt x="2161309" y="0"/>
                </a:cubicBezTo>
              </a:path>
            </a:pathLst>
          </a:custGeom>
          <a:noFill/>
          <a:ln w="57150">
            <a:solidFill>
              <a:srgbClr val="FF66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5706094" y="1810987"/>
            <a:ext cx="688768" cy="148442"/>
          </a:xfrm>
          <a:custGeom>
            <a:avLst/>
            <a:gdLst>
              <a:gd name="connsiteX0" fmla="*/ 0 w 688768"/>
              <a:gd name="connsiteY0" fmla="*/ 0 h 148442"/>
              <a:gd name="connsiteX1" fmla="*/ 344384 w 688768"/>
              <a:gd name="connsiteY1" fmla="*/ 77190 h 148442"/>
              <a:gd name="connsiteX2" fmla="*/ 688768 w 688768"/>
              <a:gd name="connsiteY2" fmla="*/ 148442 h 148442"/>
            </a:gdLst>
            <a:ahLst/>
            <a:cxnLst>
              <a:cxn ang="0">
                <a:pos x="connsiteX0" y="connsiteY0"/>
              </a:cxn>
              <a:cxn ang="0">
                <a:pos x="connsiteX1" y="connsiteY1"/>
              </a:cxn>
              <a:cxn ang="0">
                <a:pos x="connsiteX2" y="connsiteY2"/>
              </a:cxn>
            </a:cxnLst>
            <a:rect l="l" t="t" r="r" b="b"/>
            <a:pathLst>
              <a:path w="688768" h="148442">
                <a:moveTo>
                  <a:pt x="0" y="0"/>
                </a:moveTo>
                <a:lnTo>
                  <a:pt x="344384" y="77190"/>
                </a:lnTo>
                <a:lnTo>
                  <a:pt x="688768" y="148442"/>
                </a:lnTo>
              </a:path>
            </a:pathLst>
          </a:custGeom>
          <a:noFill/>
          <a:ln w="57150">
            <a:solidFill>
              <a:srgbClr val="FF66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402822" y="1609166"/>
            <a:ext cx="170170" cy="837211"/>
          </a:xfrm>
          <a:custGeom>
            <a:avLst/>
            <a:gdLst>
              <a:gd name="connsiteX0" fmla="*/ 170170 w 170170"/>
              <a:gd name="connsiteY0" fmla="*/ 0 h 837211"/>
              <a:gd name="connsiteX1" fmla="*/ 3916 w 170170"/>
              <a:gd name="connsiteY1" fmla="*/ 391886 h 837211"/>
              <a:gd name="connsiteX2" fmla="*/ 51417 w 170170"/>
              <a:gd name="connsiteY2" fmla="*/ 724395 h 837211"/>
              <a:gd name="connsiteX3" fmla="*/ 39542 w 170170"/>
              <a:gd name="connsiteY3" fmla="*/ 837211 h 837211"/>
            </a:gdLst>
            <a:ahLst/>
            <a:cxnLst>
              <a:cxn ang="0">
                <a:pos x="connsiteX0" y="connsiteY0"/>
              </a:cxn>
              <a:cxn ang="0">
                <a:pos x="connsiteX1" y="connsiteY1"/>
              </a:cxn>
              <a:cxn ang="0">
                <a:pos x="connsiteX2" y="connsiteY2"/>
              </a:cxn>
              <a:cxn ang="0">
                <a:pos x="connsiteX3" y="connsiteY3"/>
              </a:cxn>
            </a:cxnLst>
            <a:rect l="l" t="t" r="r" b="b"/>
            <a:pathLst>
              <a:path w="170170" h="837211">
                <a:moveTo>
                  <a:pt x="170170" y="0"/>
                </a:moveTo>
                <a:cubicBezTo>
                  <a:pt x="96939" y="135576"/>
                  <a:pt x="23708" y="271153"/>
                  <a:pt x="3916" y="391886"/>
                </a:cubicBezTo>
                <a:cubicBezTo>
                  <a:pt x="-15876" y="512619"/>
                  <a:pt x="45479" y="650174"/>
                  <a:pt x="51417" y="724395"/>
                </a:cubicBezTo>
                <a:cubicBezTo>
                  <a:pt x="57355" y="798616"/>
                  <a:pt x="48448" y="817913"/>
                  <a:pt x="39542" y="837211"/>
                </a:cubicBezTo>
              </a:path>
            </a:pathLst>
          </a:custGeom>
          <a:noFill/>
          <a:ln w="57150">
            <a:solidFill>
              <a:srgbClr val="FF66FF"/>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7309" y="142485"/>
            <a:ext cx="4918526" cy="1649682"/>
          </a:xfrm>
          <a:prstGeom prst="rect">
            <a:avLst/>
          </a:prstGeom>
          <a:solidFill>
            <a:schemeClr val="bg1"/>
          </a:solidFill>
        </p:spPr>
        <p:txBody>
          <a:bodyPr wrap="none" rtlCol="0">
            <a:spAutoFit/>
          </a:bodyPr>
          <a:lstStyle/>
          <a:p>
            <a:r>
              <a:rPr lang="en-US" sz="2200" dirty="0" err="1" smtClean="0"/>
              <a:t>Seti</a:t>
            </a:r>
            <a:r>
              <a:rPr lang="en-US" sz="2200" dirty="0" smtClean="0"/>
              <a:t> I about 1289 BC</a:t>
            </a:r>
          </a:p>
          <a:p>
            <a:r>
              <a:rPr lang="en-US" sz="2200" dirty="0" smtClean="0"/>
              <a:t>Ramses II passes thru to fight Hittite</a:t>
            </a:r>
          </a:p>
          <a:p>
            <a:r>
              <a:rPr lang="en-US" sz="2200" dirty="0" err="1" smtClean="0"/>
              <a:t>Wenamon</a:t>
            </a:r>
            <a:r>
              <a:rPr lang="en-US" sz="2200" dirty="0" smtClean="0"/>
              <a:t> traveled Levant about 1180 BC</a:t>
            </a:r>
          </a:p>
          <a:p>
            <a:r>
              <a:rPr lang="en-US" sz="2200" dirty="0" smtClean="0"/>
              <a:t>Egyptians avoid region of Israel</a:t>
            </a:r>
            <a:endParaRPr lang="en-US" sz="2200"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003" y="1874030"/>
            <a:ext cx="2176186" cy="3137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reeform 9"/>
          <p:cNvSpPr/>
          <p:nvPr/>
        </p:nvSpPr>
        <p:spPr>
          <a:xfrm>
            <a:off x="3398808" y="508958"/>
            <a:ext cx="2165230" cy="3881887"/>
          </a:xfrm>
          <a:custGeom>
            <a:avLst/>
            <a:gdLst>
              <a:gd name="connsiteX0" fmla="*/ 0 w 2165230"/>
              <a:gd name="connsiteY0" fmla="*/ 3881887 h 3881887"/>
              <a:gd name="connsiteX1" fmla="*/ 724618 w 2165230"/>
              <a:gd name="connsiteY1" fmla="*/ 3045125 h 3881887"/>
              <a:gd name="connsiteX2" fmla="*/ 1242203 w 2165230"/>
              <a:gd name="connsiteY2" fmla="*/ 2027208 h 3881887"/>
              <a:gd name="connsiteX3" fmla="*/ 1708030 w 2165230"/>
              <a:gd name="connsiteY3" fmla="*/ 1268084 h 3881887"/>
              <a:gd name="connsiteX4" fmla="*/ 1690777 w 2165230"/>
              <a:gd name="connsiteY4" fmla="*/ 802257 h 3881887"/>
              <a:gd name="connsiteX5" fmla="*/ 1768415 w 2165230"/>
              <a:gd name="connsiteY5" fmla="*/ 189782 h 3881887"/>
              <a:gd name="connsiteX6" fmla="*/ 2165230 w 2165230"/>
              <a:gd name="connsiteY6" fmla="*/ 0 h 388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5230" h="3881887">
                <a:moveTo>
                  <a:pt x="0" y="3881887"/>
                </a:moveTo>
                <a:cubicBezTo>
                  <a:pt x="258792" y="3618062"/>
                  <a:pt x="517584" y="3354238"/>
                  <a:pt x="724618" y="3045125"/>
                </a:cubicBezTo>
                <a:cubicBezTo>
                  <a:pt x="931652" y="2736012"/>
                  <a:pt x="1078301" y="2323381"/>
                  <a:pt x="1242203" y="2027208"/>
                </a:cubicBezTo>
                <a:cubicBezTo>
                  <a:pt x="1406105" y="1731034"/>
                  <a:pt x="1633268" y="1472242"/>
                  <a:pt x="1708030" y="1268084"/>
                </a:cubicBezTo>
                <a:cubicBezTo>
                  <a:pt x="1782792" y="1063926"/>
                  <a:pt x="1680713" y="981974"/>
                  <a:pt x="1690777" y="802257"/>
                </a:cubicBezTo>
                <a:cubicBezTo>
                  <a:pt x="1700841" y="622540"/>
                  <a:pt x="1689340" y="323491"/>
                  <a:pt x="1768415" y="189782"/>
                </a:cubicBezTo>
                <a:cubicBezTo>
                  <a:pt x="1847490" y="56073"/>
                  <a:pt x="2006360" y="28036"/>
                  <a:pt x="2165230" y="0"/>
                </a:cubicBezTo>
              </a:path>
            </a:pathLst>
          </a:custGeom>
          <a:noFill/>
          <a:ln w="5715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03522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0"/>
            <a:ext cx="8229600" cy="952500"/>
          </a:xfrm>
        </p:spPr>
        <p:txBody>
          <a:bodyPr/>
          <a:lstStyle/>
          <a:p>
            <a:r>
              <a:rPr lang="en-US" altLang="en-US" dirty="0" smtClean="0"/>
              <a:t>Joshua Timeline</a:t>
            </a:r>
          </a:p>
        </p:txBody>
      </p:sp>
      <p:sp>
        <p:nvSpPr>
          <p:cNvPr id="4" name="Slide Number Placeholder 3"/>
          <p:cNvSpPr>
            <a:spLocks noGrp="1"/>
          </p:cNvSpPr>
          <p:nvPr>
            <p:ph type="sldNum" sz="quarter" idx="10"/>
          </p:nvPr>
        </p:nvSpPr>
        <p:spPr>
          <a:xfrm>
            <a:off x="6553200" y="5127745"/>
            <a:ext cx="2133600" cy="304271"/>
          </a:xfrm>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CD565067-B7CA-4704-81E3-1DF88BA1EE76}" type="slidenum">
              <a:rPr lang="en-US" altLang="en-US" sz="1200" i="0">
                <a:solidFill>
                  <a:srgbClr val="898989"/>
                </a:solidFill>
              </a:rPr>
              <a:pPr/>
              <a:t>24</a:t>
            </a:fld>
            <a:endParaRPr lang="en-US" altLang="en-US" sz="1200" i="0">
              <a:solidFill>
                <a:srgbClr val="898989"/>
              </a:solidFill>
            </a:endParaRPr>
          </a:p>
        </p:txBody>
      </p:sp>
      <p:sp>
        <p:nvSpPr>
          <p:cNvPr id="14340" name="TextBox 4"/>
          <p:cNvSpPr txBox="1">
            <a:spLocks noChangeArrowheads="1"/>
          </p:cNvSpPr>
          <p:nvPr/>
        </p:nvSpPr>
        <p:spPr bwMode="auto">
          <a:xfrm>
            <a:off x="4903125" y="862773"/>
            <a:ext cx="1865313"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i="0" dirty="0">
                <a:latin typeface="Arial" charset="0"/>
              </a:rPr>
              <a:t>Joshua 23</a:t>
            </a:r>
          </a:p>
          <a:p>
            <a:pPr eaLnBrk="1" hangingPunct="1">
              <a:spcBef>
                <a:spcPct val="0"/>
              </a:spcBef>
              <a:buFontTx/>
              <a:buNone/>
            </a:pPr>
            <a:r>
              <a:rPr lang="en-US" altLang="en-US" sz="1100" b="1" i="0" dirty="0">
                <a:latin typeface="Arial" charset="0"/>
              </a:rPr>
              <a:t> </a:t>
            </a:r>
            <a:r>
              <a:rPr lang="en-US" altLang="en-US" sz="1100" i="0" dirty="0">
                <a:latin typeface="Arial" charset="0"/>
              </a:rPr>
              <a:t> </a:t>
            </a:r>
            <a:r>
              <a:rPr lang="en-US" altLang="en-US" sz="1100" i="0" baseline="30000" dirty="0">
                <a:latin typeface="Arial" charset="0"/>
              </a:rPr>
              <a:t>1</a:t>
            </a:r>
            <a:r>
              <a:rPr lang="en-US" altLang="en-US" sz="1100" i="0" dirty="0">
                <a:latin typeface="Arial" charset="0"/>
              </a:rPr>
              <a:t>A long time afterward, when the Lord had given rest to Israel from all their surrounding enemies, and Joshua was old and well advanced in years, </a:t>
            </a:r>
            <a:br>
              <a:rPr lang="en-US" altLang="en-US" sz="1100" i="0" dirty="0">
                <a:latin typeface="Arial" charset="0"/>
              </a:rPr>
            </a:br>
            <a:r>
              <a:rPr lang="en-US" altLang="en-US" sz="1100" i="0" baseline="30000" dirty="0">
                <a:latin typeface="Arial" charset="0"/>
              </a:rPr>
              <a:t>2</a:t>
            </a:r>
            <a:r>
              <a:rPr lang="en-US" altLang="en-US" sz="1100" i="0" dirty="0">
                <a:latin typeface="Arial" charset="0"/>
              </a:rPr>
              <a:t>Joshua summoned all Israel, its elders and heads, its judges and officers, and said to them, “I am now old and well advanced in years. </a:t>
            </a:r>
          </a:p>
        </p:txBody>
      </p:sp>
      <p:sp>
        <p:nvSpPr>
          <p:cNvPr id="14341" name="TextBox 5"/>
          <p:cNvSpPr txBox="1">
            <a:spLocks noChangeArrowheads="1"/>
          </p:cNvSpPr>
          <p:nvPr/>
        </p:nvSpPr>
        <p:spPr bwMode="auto">
          <a:xfrm>
            <a:off x="6823107" y="862714"/>
            <a:ext cx="2073275" cy="26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i="0" dirty="0">
                <a:latin typeface="Arial" charset="0"/>
              </a:rPr>
              <a:t>Joshua 24</a:t>
            </a:r>
          </a:p>
          <a:p>
            <a:pPr eaLnBrk="1" hangingPunct="1">
              <a:spcBef>
                <a:spcPct val="0"/>
              </a:spcBef>
              <a:buFontTx/>
              <a:buNone/>
            </a:pPr>
            <a:r>
              <a:rPr lang="en-US" altLang="en-US" sz="1100" i="0" baseline="30000" dirty="0">
                <a:latin typeface="Arial" charset="0"/>
              </a:rPr>
              <a:t>1</a:t>
            </a:r>
            <a:r>
              <a:rPr lang="en-US" altLang="en-US" sz="1100" i="0" dirty="0">
                <a:latin typeface="Arial" charset="0"/>
              </a:rPr>
              <a:t>Joshua gathered all the tribes of Israel to </a:t>
            </a:r>
            <a:r>
              <a:rPr lang="en-US" altLang="en-US" sz="1100" b="1" i="0" u="sng" dirty="0" err="1">
                <a:latin typeface="Arial" charset="0"/>
              </a:rPr>
              <a:t>Shechem</a:t>
            </a:r>
            <a:r>
              <a:rPr lang="en-US" altLang="en-US" sz="1100" b="1" i="0" u="sng" dirty="0">
                <a:latin typeface="Arial" charset="0"/>
              </a:rPr>
              <a:t> </a:t>
            </a:r>
            <a:r>
              <a:rPr lang="en-US" altLang="en-US" sz="1100" i="0" dirty="0">
                <a:latin typeface="Arial" charset="0"/>
              </a:rPr>
              <a:t>and summoned the elders, the heads, the judges, and the officers of Israel. And they presented themselves before God. </a:t>
            </a:r>
          </a:p>
          <a:p>
            <a:pPr eaLnBrk="1" hangingPunct="1">
              <a:spcBef>
                <a:spcPct val="0"/>
              </a:spcBef>
              <a:buFontTx/>
              <a:buNone/>
            </a:pPr>
            <a:endParaRPr lang="en-US" altLang="en-US" sz="1100" i="0" dirty="0">
              <a:latin typeface="Arial" charset="0"/>
            </a:endParaRPr>
          </a:p>
          <a:p>
            <a:pPr eaLnBrk="1" hangingPunct="1">
              <a:spcBef>
                <a:spcPct val="0"/>
              </a:spcBef>
              <a:buFontTx/>
              <a:buNone/>
            </a:pPr>
            <a:r>
              <a:rPr lang="en-US" altLang="en-US" sz="1100" i="0" baseline="30000" dirty="0">
                <a:latin typeface="Arial" charset="0"/>
              </a:rPr>
              <a:t>29</a:t>
            </a:r>
            <a:r>
              <a:rPr lang="en-US" altLang="en-US" sz="1100" i="0" dirty="0">
                <a:latin typeface="Arial" charset="0"/>
              </a:rPr>
              <a:t>After these things Joshua the son of Nun, the servant of the Lord, died, being 110 years old. </a:t>
            </a:r>
            <a:br>
              <a:rPr lang="en-US" altLang="en-US" sz="1100" i="0" dirty="0">
                <a:latin typeface="Arial" charset="0"/>
              </a:rPr>
            </a:br>
            <a:r>
              <a:rPr lang="en-US" altLang="en-US" sz="1100" i="0" dirty="0">
                <a:latin typeface="Arial" charset="0"/>
              </a:rPr>
              <a:t> </a:t>
            </a:r>
            <a:br>
              <a:rPr lang="en-US" altLang="en-US" sz="1100" i="0" dirty="0">
                <a:latin typeface="Arial" charset="0"/>
              </a:rPr>
            </a:br>
            <a:endParaRPr lang="en-US" altLang="en-US" sz="1100" i="0" dirty="0">
              <a:latin typeface="Arial" charset="0"/>
            </a:endParaRPr>
          </a:p>
        </p:txBody>
      </p:sp>
      <p:sp>
        <p:nvSpPr>
          <p:cNvPr id="14342" name="TextBox 6"/>
          <p:cNvSpPr txBox="1">
            <a:spLocks noChangeArrowheads="1"/>
          </p:cNvSpPr>
          <p:nvPr/>
        </p:nvSpPr>
        <p:spPr bwMode="auto">
          <a:xfrm>
            <a:off x="273057" y="1051464"/>
            <a:ext cx="1770062" cy="4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i="0" dirty="0">
                <a:latin typeface="Arial" charset="0"/>
              </a:rPr>
              <a:t>Joshua 13</a:t>
            </a:r>
          </a:p>
          <a:p>
            <a:pPr eaLnBrk="1" hangingPunct="1">
              <a:spcBef>
                <a:spcPct val="0"/>
              </a:spcBef>
              <a:buFontTx/>
              <a:buNone/>
            </a:pPr>
            <a:r>
              <a:rPr lang="en-US" altLang="en-US" sz="1100" i="0" baseline="30000" dirty="0">
                <a:latin typeface="Arial" charset="0"/>
              </a:rPr>
              <a:t>1</a:t>
            </a:r>
            <a:r>
              <a:rPr lang="en-US" altLang="en-US" sz="1100" i="0" dirty="0">
                <a:latin typeface="Arial" charset="0"/>
              </a:rPr>
              <a:t>Now Joshua was old and advanced in years, and the Lord said to him, “You are old and advanced in years, and there remains yet very much land to possess.  </a:t>
            </a:r>
            <a:r>
              <a:rPr lang="en-US" altLang="en-US" sz="1100" i="0" baseline="30000" dirty="0">
                <a:latin typeface="Arial" charset="0"/>
              </a:rPr>
              <a:t>2</a:t>
            </a:r>
            <a:r>
              <a:rPr lang="en-US" altLang="en-US" sz="1100" i="0" dirty="0">
                <a:latin typeface="Arial" charset="0"/>
              </a:rPr>
              <a:t>This is the land that yet remains: all the regions of the Philistines, and all those of the </a:t>
            </a:r>
            <a:r>
              <a:rPr lang="en-US" altLang="en-US" sz="1100" i="0" dirty="0" err="1">
                <a:latin typeface="Arial" charset="0"/>
              </a:rPr>
              <a:t>Geshurites</a:t>
            </a:r>
            <a:r>
              <a:rPr lang="en-US" altLang="en-US" sz="1100" i="0" dirty="0">
                <a:latin typeface="Arial" charset="0"/>
              </a:rPr>
              <a:t> </a:t>
            </a:r>
          </a:p>
          <a:p>
            <a:pPr eaLnBrk="1" hangingPunct="1">
              <a:spcBef>
                <a:spcPct val="0"/>
              </a:spcBef>
              <a:buFontTx/>
              <a:buNone/>
            </a:pPr>
            <a:endParaRPr lang="en-US" altLang="en-US" sz="1100" i="0" dirty="0">
              <a:latin typeface="Arial" charset="0"/>
            </a:endParaRPr>
          </a:p>
          <a:p>
            <a:pPr eaLnBrk="1" hangingPunct="1">
              <a:spcBef>
                <a:spcPct val="0"/>
              </a:spcBef>
              <a:buFontTx/>
              <a:buNone/>
            </a:pPr>
            <a:r>
              <a:rPr lang="en-US" altLang="en-US" sz="1100" i="0" dirty="0">
                <a:latin typeface="Arial" charset="0"/>
              </a:rPr>
              <a:t>Only allot the land to Israel for an inheritance, as I have commanded you. </a:t>
            </a:r>
            <a:br>
              <a:rPr lang="en-US" altLang="en-US" sz="1100" i="0" dirty="0">
                <a:latin typeface="Arial" charset="0"/>
              </a:rPr>
            </a:br>
            <a:r>
              <a:rPr lang="en-US" altLang="en-US" sz="1100" i="0" baseline="30000" dirty="0">
                <a:latin typeface="Arial" charset="0"/>
              </a:rPr>
              <a:t>7</a:t>
            </a:r>
            <a:r>
              <a:rPr lang="en-US" altLang="en-US" sz="1100" i="0" dirty="0">
                <a:latin typeface="Arial" charset="0"/>
              </a:rPr>
              <a:t>Now therefore divide this land for an inheritance to the nine tribes and half the tribe of Manasseh.” </a:t>
            </a:r>
            <a:br>
              <a:rPr lang="en-US" altLang="en-US" sz="1100" i="0" dirty="0">
                <a:latin typeface="Arial" charset="0"/>
              </a:rPr>
            </a:br>
            <a:r>
              <a:rPr lang="en-US" altLang="en-US" sz="1100" i="0" dirty="0">
                <a:latin typeface="Arial" charset="0"/>
              </a:rPr>
              <a:t> </a:t>
            </a:r>
            <a:br>
              <a:rPr lang="en-US" altLang="en-US" sz="1100" i="0" dirty="0">
                <a:latin typeface="Arial" charset="0"/>
              </a:rPr>
            </a:br>
            <a:endParaRPr lang="en-US" altLang="en-US" sz="1100" i="0" dirty="0">
              <a:latin typeface="Arial" charset="0"/>
            </a:endParaRPr>
          </a:p>
        </p:txBody>
      </p:sp>
      <p:sp>
        <p:nvSpPr>
          <p:cNvPr id="14343" name="TextBox 7"/>
          <p:cNvSpPr txBox="1">
            <a:spLocks noChangeArrowheads="1"/>
          </p:cNvSpPr>
          <p:nvPr/>
        </p:nvSpPr>
        <p:spPr bwMode="auto">
          <a:xfrm>
            <a:off x="2053095" y="1201265"/>
            <a:ext cx="2030412"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i="0" dirty="0">
                <a:latin typeface="Arial" charset="0"/>
              </a:rPr>
              <a:t>Joshua 14</a:t>
            </a:r>
          </a:p>
          <a:p>
            <a:pPr eaLnBrk="1" hangingPunct="1">
              <a:spcBef>
                <a:spcPct val="0"/>
              </a:spcBef>
              <a:buFontTx/>
              <a:buNone/>
            </a:pPr>
            <a:r>
              <a:rPr lang="en-US" altLang="en-US" sz="1100" i="0" baseline="30000" dirty="0">
                <a:latin typeface="Arial" charset="0"/>
              </a:rPr>
              <a:t>6</a:t>
            </a:r>
            <a:r>
              <a:rPr lang="en-US" altLang="en-US" sz="1100" i="0" dirty="0">
                <a:latin typeface="Arial" charset="0"/>
              </a:rPr>
              <a:t>Then the people of Judah came to Joshua at </a:t>
            </a:r>
            <a:r>
              <a:rPr lang="en-US" altLang="en-US" sz="1100" b="1" i="0" u="sng" dirty="0">
                <a:latin typeface="Arial" charset="0"/>
              </a:rPr>
              <a:t>Gilgal</a:t>
            </a:r>
            <a:r>
              <a:rPr lang="en-US" altLang="en-US" sz="1100" i="0" dirty="0">
                <a:latin typeface="Arial" charset="0"/>
              </a:rPr>
              <a:t>. And Caleb ... ‘Surely the land on which your foot has trodden shall be an inheritance for you and your children forever, because you have wholly followed the Lord my God.’ </a:t>
            </a:r>
            <a:r>
              <a:rPr lang="en-US" altLang="en-US" sz="1100" i="0" baseline="30000" dirty="0">
                <a:latin typeface="Arial" charset="0"/>
              </a:rPr>
              <a:t>10</a:t>
            </a:r>
            <a:r>
              <a:rPr lang="en-US" altLang="en-US" sz="1100" i="0" dirty="0">
                <a:latin typeface="Arial" charset="0"/>
              </a:rPr>
              <a:t>And now, behold, the Lord has kept me alive, just as he said, these forty-five years since the time that the Lord spoke this word to Moses, while Israel walked in the wilderness. And now, behold, I am this day eighty-five years old. </a:t>
            </a:r>
            <a:br>
              <a:rPr lang="en-US" altLang="en-US" sz="1100" i="0" dirty="0">
                <a:latin typeface="Arial" charset="0"/>
              </a:rPr>
            </a:br>
            <a:endParaRPr lang="en-US" altLang="en-US" sz="1100" i="0" dirty="0">
              <a:latin typeface="Arial" charset="0"/>
            </a:endParaRPr>
          </a:p>
        </p:txBody>
      </p:sp>
      <p:sp>
        <p:nvSpPr>
          <p:cNvPr id="14344" name="TextBox 8"/>
          <p:cNvSpPr txBox="1">
            <a:spLocks noChangeArrowheads="1"/>
          </p:cNvSpPr>
          <p:nvPr/>
        </p:nvSpPr>
        <p:spPr bwMode="auto">
          <a:xfrm>
            <a:off x="6823075" y="3217390"/>
            <a:ext cx="155575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i="0">
                <a:latin typeface="Arial" charset="0"/>
              </a:rPr>
              <a:t>Judges 1</a:t>
            </a:r>
          </a:p>
          <a:p>
            <a:pPr eaLnBrk="1" hangingPunct="1">
              <a:spcBef>
                <a:spcPct val="0"/>
              </a:spcBef>
              <a:buFontTx/>
              <a:buNone/>
            </a:pPr>
            <a:r>
              <a:rPr lang="en-US" altLang="en-US" sz="1100" i="0" baseline="30000">
                <a:latin typeface="Arial" charset="0"/>
              </a:rPr>
              <a:t>1</a:t>
            </a:r>
            <a:r>
              <a:rPr lang="en-US" altLang="en-US" sz="1100" i="0">
                <a:latin typeface="Arial" charset="0"/>
              </a:rPr>
              <a:t>After the death of Joshua, the people of Israel inquired of the Lord, “Who shall go up first for us against the Canaanites, to fight against them?” - Judah </a:t>
            </a:r>
            <a:br>
              <a:rPr lang="en-US" altLang="en-US" sz="1100" i="0">
                <a:latin typeface="Arial" charset="0"/>
              </a:rPr>
            </a:br>
            <a:r>
              <a:rPr lang="en-US" altLang="en-US" sz="1100" i="0">
                <a:latin typeface="Arial" charset="0"/>
              </a:rPr>
              <a:t> </a:t>
            </a:r>
            <a:br>
              <a:rPr lang="en-US" altLang="en-US" sz="1100" i="0">
                <a:latin typeface="Arial" charset="0"/>
              </a:rPr>
            </a:br>
            <a:endParaRPr lang="en-US" altLang="en-US" sz="1100" i="0">
              <a:latin typeface="Arial" charset="0"/>
            </a:endParaRPr>
          </a:p>
        </p:txBody>
      </p:sp>
      <p:sp>
        <p:nvSpPr>
          <p:cNvPr id="14345" name="TextBox 9"/>
          <p:cNvSpPr txBox="1">
            <a:spLocks noChangeArrowheads="1"/>
          </p:cNvSpPr>
          <p:nvPr/>
        </p:nvSpPr>
        <p:spPr bwMode="auto">
          <a:xfrm>
            <a:off x="3942687" y="3702009"/>
            <a:ext cx="2825750"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i="0" dirty="0">
                <a:latin typeface="Arial" charset="0"/>
              </a:rPr>
              <a:t>Joshua 18</a:t>
            </a:r>
          </a:p>
          <a:p>
            <a:pPr eaLnBrk="1" hangingPunct="1">
              <a:spcBef>
                <a:spcPct val="0"/>
              </a:spcBef>
              <a:buFontTx/>
              <a:buNone/>
            </a:pPr>
            <a:r>
              <a:rPr lang="en-US" altLang="en-US" sz="1100" i="0" baseline="30000" dirty="0">
                <a:latin typeface="Arial" charset="0"/>
              </a:rPr>
              <a:t>1</a:t>
            </a:r>
            <a:r>
              <a:rPr lang="en-US" altLang="en-US" sz="1100" i="0" dirty="0">
                <a:latin typeface="Arial" charset="0"/>
              </a:rPr>
              <a:t>Then the whole congregation of the people of Israel assembled </a:t>
            </a:r>
            <a:r>
              <a:rPr lang="en-US" altLang="en-US" sz="1100" b="1" i="0" u="sng" dirty="0">
                <a:latin typeface="Arial" charset="0"/>
              </a:rPr>
              <a:t>at Shiloh </a:t>
            </a:r>
            <a:r>
              <a:rPr lang="en-US" altLang="en-US" sz="1100" i="0" dirty="0">
                <a:latin typeface="Arial" charset="0"/>
              </a:rPr>
              <a:t>and set up the tent of meeting there. The land lay subdued before them. </a:t>
            </a:r>
            <a:br>
              <a:rPr lang="en-US" altLang="en-US" sz="1100" i="0" dirty="0">
                <a:latin typeface="Arial" charset="0"/>
              </a:rPr>
            </a:br>
            <a:r>
              <a:rPr lang="en-US" altLang="en-US" sz="1100" i="0" baseline="30000" dirty="0">
                <a:latin typeface="Arial" charset="0"/>
              </a:rPr>
              <a:t>2</a:t>
            </a:r>
            <a:r>
              <a:rPr lang="en-US" altLang="en-US" sz="1100" i="0" dirty="0">
                <a:latin typeface="Arial" charset="0"/>
              </a:rPr>
              <a:t>There remained among the people of Israel seven tribes whose inheritance had not yet been apportioned. </a:t>
            </a:r>
            <a:br>
              <a:rPr lang="en-US" altLang="en-US" sz="1100" i="0" dirty="0">
                <a:latin typeface="Arial" charset="0"/>
              </a:rPr>
            </a:br>
            <a:endParaRPr lang="en-US" altLang="en-US" sz="1100" i="0" dirty="0">
              <a:latin typeface="Arial" charset="0"/>
            </a:endParaRPr>
          </a:p>
        </p:txBody>
      </p:sp>
      <p:sp>
        <p:nvSpPr>
          <p:cNvPr id="14346" name="TextBox 9"/>
          <p:cNvSpPr txBox="1">
            <a:spLocks noChangeArrowheads="1"/>
          </p:cNvSpPr>
          <p:nvPr/>
        </p:nvSpPr>
        <p:spPr bwMode="auto">
          <a:xfrm>
            <a:off x="2043119" y="919484"/>
            <a:ext cx="2308645"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i="0">
                <a:latin typeface="Arial" charset="0"/>
              </a:rPr>
              <a:t>This is your allotment</a:t>
            </a:r>
          </a:p>
        </p:txBody>
      </p:sp>
      <p:sp>
        <p:nvSpPr>
          <p:cNvPr id="14347" name="TextBox 10"/>
          <p:cNvSpPr txBox="1">
            <a:spLocks noChangeArrowheads="1"/>
          </p:cNvSpPr>
          <p:nvPr/>
        </p:nvSpPr>
        <p:spPr bwMode="auto">
          <a:xfrm>
            <a:off x="4083507" y="3124744"/>
            <a:ext cx="1897062" cy="584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i="0" dirty="0">
                <a:latin typeface="Arial" charset="0"/>
              </a:rPr>
              <a:t>How long are you going to wait</a:t>
            </a:r>
          </a:p>
        </p:txBody>
      </p:sp>
      <p:sp>
        <p:nvSpPr>
          <p:cNvPr id="2" name="Down Arrow 1"/>
          <p:cNvSpPr/>
          <p:nvPr/>
        </p:nvSpPr>
        <p:spPr>
          <a:xfrm>
            <a:off x="4351764" y="2009182"/>
            <a:ext cx="551360" cy="993327"/>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p:cNvSpPr>
          <p:nvPr>
            <p:ph type="body" idx="4294967295"/>
          </p:nvPr>
        </p:nvSpPr>
        <p:spPr>
          <a:xfrm>
            <a:off x="4135294" y="81946"/>
            <a:ext cx="4538307" cy="5089261"/>
          </a:xfrm>
        </p:spPr>
        <p:txBody>
          <a:bodyPr/>
          <a:lstStyle/>
          <a:p>
            <a:pPr>
              <a:buFont typeface="Arial" charset="0"/>
              <a:buNone/>
            </a:pPr>
            <a:r>
              <a:rPr lang="en-US" altLang="en-US" sz="1400" b="1" dirty="0" smtClean="0"/>
              <a:t>BENJAMIN </a:t>
            </a:r>
            <a:r>
              <a:rPr lang="en-US" altLang="en-US" sz="1400" dirty="0" smtClean="0"/>
              <a:t>– did not drive out the </a:t>
            </a:r>
            <a:r>
              <a:rPr lang="en-US" altLang="en-US" sz="1400" dirty="0" err="1" smtClean="0"/>
              <a:t>Jebusites</a:t>
            </a:r>
            <a:r>
              <a:rPr lang="en-US" altLang="en-US" sz="1400" dirty="0" smtClean="0"/>
              <a:t> who live in Jerusalem… </a:t>
            </a:r>
            <a:r>
              <a:rPr lang="en-US" altLang="en-US" sz="1400" dirty="0" err="1" smtClean="0"/>
              <a:t>Jdg</a:t>
            </a:r>
            <a:r>
              <a:rPr lang="en-US" altLang="en-US" sz="1400" dirty="0" smtClean="0"/>
              <a:t> 1:21</a:t>
            </a:r>
            <a:endParaRPr lang="en-US" altLang="en-US" sz="1400" b="1" dirty="0" smtClean="0"/>
          </a:p>
          <a:p>
            <a:pPr>
              <a:buFont typeface="Arial" charset="0"/>
              <a:buNone/>
            </a:pPr>
            <a:r>
              <a:rPr lang="en-US" altLang="en-US" sz="1400" b="1" dirty="0" smtClean="0"/>
              <a:t>JUDAH </a:t>
            </a:r>
            <a:r>
              <a:rPr lang="en-US" altLang="en-US" sz="1400" dirty="0" smtClean="0"/>
              <a:t>– ‘but he could not drive out the inhabitants of the plain because they had chariots of iron’. </a:t>
            </a:r>
            <a:r>
              <a:rPr lang="en-US" altLang="en-US" sz="1400" dirty="0" err="1" smtClean="0"/>
              <a:t>Jdg</a:t>
            </a:r>
            <a:r>
              <a:rPr lang="en-US" altLang="en-US" sz="1400" dirty="0" smtClean="0"/>
              <a:t> 1:19</a:t>
            </a:r>
          </a:p>
          <a:p>
            <a:pPr>
              <a:buFont typeface="Arial" charset="0"/>
              <a:buNone/>
            </a:pPr>
            <a:r>
              <a:rPr lang="en-US" altLang="en-US" sz="1400" b="1" dirty="0" smtClean="0"/>
              <a:t>MANASSEH </a:t>
            </a:r>
            <a:r>
              <a:rPr lang="en-US" altLang="en-US" sz="1400" dirty="0" smtClean="0"/>
              <a:t>– did not drive out the inhabitants of Beth-</a:t>
            </a:r>
            <a:r>
              <a:rPr lang="en-US" altLang="en-US" sz="1400" dirty="0" err="1" smtClean="0"/>
              <a:t>shean</a:t>
            </a:r>
            <a:r>
              <a:rPr lang="en-US" altLang="en-US" sz="1400" dirty="0" smtClean="0"/>
              <a:t> and its villages, or </a:t>
            </a:r>
            <a:r>
              <a:rPr lang="en-US" altLang="en-US" sz="1400" dirty="0" err="1" smtClean="0"/>
              <a:t>Taanach</a:t>
            </a:r>
            <a:r>
              <a:rPr lang="en-US" altLang="en-US" sz="1400" dirty="0" smtClean="0"/>
              <a:t>…or </a:t>
            </a:r>
            <a:r>
              <a:rPr lang="en-US" altLang="en-US" sz="1400" dirty="0" err="1" smtClean="0"/>
              <a:t>Dor</a:t>
            </a:r>
            <a:r>
              <a:rPr lang="en-US" altLang="en-US" sz="1400" dirty="0" smtClean="0"/>
              <a:t>…or </a:t>
            </a:r>
            <a:r>
              <a:rPr lang="en-US" altLang="en-US" sz="1400" dirty="0" err="1" smtClean="0"/>
              <a:t>Ibleam</a:t>
            </a:r>
            <a:r>
              <a:rPr lang="en-US" altLang="en-US" sz="1400" dirty="0" smtClean="0"/>
              <a:t>…or Megiddo </a:t>
            </a:r>
            <a:r>
              <a:rPr lang="en-US" altLang="en-US" sz="1400" dirty="0" err="1" smtClean="0"/>
              <a:t>Jdg</a:t>
            </a:r>
            <a:r>
              <a:rPr lang="en-US" altLang="en-US" sz="1400" dirty="0" smtClean="0"/>
              <a:t> 1:27   Yet the people of Israel did not drive out the </a:t>
            </a:r>
            <a:r>
              <a:rPr lang="en-US" altLang="en-US" sz="1400" dirty="0" err="1" smtClean="0"/>
              <a:t>Geshurites</a:t>
            </a:r>
            <a:r>
              <a:rPr lang="en-US" altLang="en-US" sz="1400" dirty="0" smtClean="0"/>
              <a:t> or the </a:t>
            </a:r>
            <a:r>
              <a:rPr lang="en-US" altLang="en-US" sz="1400" dirty="0" err="1" smtClean="0"/>
              <a:t>Maacathites</a:t>
            </a:r>
            <a:r>
              <a:rPr lang="en-US" altLang="en-US" sz="1400" dirty="0" smtClean="0"/>
              <a:t>… Josh 13:13</a:t>
            </a:r>
          </a:p>
          <a:p>
            <a:pPr>
              <a:buFont typeface="Arial" charset="0"/>
              <a:buNone/>
            </a:pPr>
            <a:r>
              <a:rPr lang="en-US" altLang="en-US" sz="1400" b="1" dirty="0" smtClean="0"/>
              <a:t>EPHRAIM </a:t>
            </a:r>
            <a:r>
              <a:rPr lang="en-US" altLang="en-US" sz="1400" dirty="0" smtClean="0"/>
              <a:t>– did not drive out the Canaanites who lived in Gezer…</a:t>
            </a:r>
          </a:p>
          <a:p>
            <a:pPr>
              <a:buFont typeface="Arial" charset="0"/>
              <a:buNone/>
            </a:pPr>
            <a:r>
              <a:rPr lang="en-US" altLang="en-US" sz="1400" b="1" dirty="0" smtClean="0"/>
              <a:t>ZEBULUN </a:t>
            </a:r>
            <a:r>
              <a:rPr lang="en-US" altLang="en-US" sz="1400" dirty="0" smtClean="0"/>
              <a:t>– did not drive out the inhabitants of </a:t>
            </a:r>
            <a:r>
              <a:rPr lang="en-US" altLang="en-US" sz="1400" dirty="0" err="1" smtClean="0"/>
              <a:t>Kitron</a:t>
            </a:r>
            <a:r>
              <a:rPr lang="en-US" altLang="en-US" sz="1400" dirty="0" smtClean="0"/>
              <a:t>…or… </a:t>
            </a:r>
            <a:r>
              <a:rPr lang="en-US" altLang="en-US" sz="1400" dirty="0" err="1" smtClean="0"/>
              <a:t>Nahalol</a:t>
            </a:r>
            <a:r>
              <a:rPr lang="en-US" altLang="en-US" sz="1400" dirty="0" smtClean="0"/>
              <a:t>… </a:t>
            </a:r>
            <a:r>
              <a:rPr lang="en-US" altLang="en-US" sz="1400" dirty="0" err="1" smtClean="0"/>
              <a:t>Jdg</a:t>
            </a:r>
            <a:r>
              <a:rPr lang="en-US" altLang="en-US" sz="1400" dirty="0" smtClean="0"/>
              <a:t> 1:30</a:t>
            </a:r>
          </a:p>
          <a:p>
            <a:pPr>
              <a:buFont typeface="Arial" charset="0"/>
              <a:buNone/>
            </a:pPr>
            <a:r>
              <a:rPr lang="en-US" altLang="en-US" sz="1400" b="1" dirty="0" smtClean="0"/>
              <a:t>ASHER </a:t>
            </a:r>
            <a:r>
              <a:rPr lang="en-US" altLang="en-US" sz="1400" dirty="0" smtClean="0"/>
              <a:t>– did not drive out the inhabitants of </a:t>
            </a:r>
            <a:r>
              <a:rPr lang="en-US" altLang="en-US" sz="1400" dirty="0" err="1" smtClean="0"/>
              <a:t>Acco</a:t>
            </a:r>
            <a:r>
              <a:rPr lang="en-US" altLang="en-US" sz="1400" dirty="0" smtClean="0"/>
              <a:t>… or…Sidon… </a:t>
            </a:r>
            <a:r>
              <a:rPr lang="en-US" altLang="en-US" sz="1400" dirty="0" err="1" smtClean="0"/>
              <a:t>Ahlab</a:t>
            </a:r>
            <a:r>
              <a:rPr lang="en-US" altLang="en-US" sz="1400" dirty="0" smtClean="0"/>
              <a:t>… </a:t>
            </a:r>
            <a:r>
              <a:rPr lang="en-US" altLang="en-US" sz="1400" dirty="0" err="1" smtClean="0"/>
              <a:t>Achzib</a:t>
            </a:r>
            <a:r>
              <a:rPr lang="en-US" altLang="en-US" sz="1400" dirty="0" smtClean="0"/>
              <a:t>… </a:t>
            </a:r>
            <a:r>
              <a:rPr lang="en-US" altLang="en-US" sz="1400" dirty="0" err="1" smtClean="0"/>
              <a:t>Helbah</a:t>
            </a:r>
            <a:r>
              <a:rPr lang="en-US" altLang="en-US" sz="1400" dirty="0" smtClean="0"/>
              <a:t>… </a:t>
            </a:r>
            <a:r>
              <a:rPr lang="en-US" altLang="en-US" sz="1400" dirty="0" err="1" smtClean="0"/>
              <a:t>Aphik</a:t>
            </a:r>
            <a:r>
              <a:rPr lang="en-US" altLang="en-US" sz="1400" dirty="0" smtClean="0"/>
              <a:t>.. </a:t>
            </a:r>
            <a:r>
              <a:rPr lang="en-US" altLang="en-US" sz="1400" dirty="0" err="1" smtClean="0"/>
              <a:t>Rehob</a:t>
            </a:r>
            <a:r>
              <a:rPr lang="en-US" altLang="en-US" sz="1400" dirty="0" smtClean="0"/>
              <a:t>… </a:t>
            </a:r>
            <a:r>
              <a:rPr lang="en-US" altLang="en-US" sz="1400" dirty="0" err="1" smtClean="0"/>
              <a:t>Jdg</a:t>
            </a:r>
            <a:r>
              <a:rPr lang="en-US" altLang="en-US" sz="1400" dirty="0" smtClean="0"/>
              <a:t> 1:31</a:t>
            </a:r>
          </a:p>
          <a:p>
            <a:pPr>
              <a:buFont typeface="Arial" charset="0"/>
              <a:buNone/>
            </a:pPr>
            <a:r>
              <a:rPr lang="en-US" altLang="en-US" sz="1400" b="1" dirty="0" smtClean="0"/>
              <a:t>NAPHTALI </a:t>
            </a:r>
            <a:r>
              <a:rPr lang="en-US" altLang="en-US" sz="1400" dirty="0" smtClean="0"/>
              <a:t>– did not drive out the inhabitants of Beth-</a:t>
            </a:r>
            <a:r>
              <a:rPr lang="en-US" altLang="en-US" sz="1400" dirty="0" err="1" smtClean="0"/>
              <a:t>shemesh</a:t>
            </a:r>
            <a:r>
              <a:rPr lang="en-US" altLang="en-US" sz="1400" dirty="0" smtClean="0"/>
              <a:t>…or … Beth-</a:t>
            </a:r>
            <a:r>
              <a:rPr lang="en-US" altLang="en-US" sz="1400" dirty="0" err="1" smtClean="0"/>
              <a:t>anath</a:t>
            </a:r>
            <a:r>
              <a:rPr lang="en-US" altLang="en-US" sz="1400" dirty="0" smtClean="0"/>
              <a:t> </a:t>
            </a:r>
            <a:r>
              <a:rPr lang="en-US" altLang="en-US" sz="1400" dirty="0" err="1" smtClean="0"/>
              <a:t>Jdg</a:t>
            </a:r>
            <a:r>
              <a:rPr lang="en-US" altLang="en-US" sz="1400" dirty="0" smtClean="0"/>
              <a:t> 1:33</a:t>
            </a:r>
          </a:p>
          <a:p>
            <a:pPr>
              <a:buFont typeface="Arial" charset="0"/>
              <a:buNone/>
            </a:pPr>
            <a:r>
              <a:rPr lang="en-US" altLang="en-US" sz="1400" b="1" dirty="0" smtClean="0"/>
              <a:t>DAN </a:t>
            </a:r>
            <a:r>
              <a:rPr lang="en-US" altLang="en-US" sz="1400" dirty="0" smtClean="0"/>
              <a:t>– When the territory of the people of Dan was lost to them… Josh 19:47</a:t>
            </a:r>
            <a:endParaRPr lang="en-US" altLang="en-US" sz="1400" b="1" dirty="0" smtClean="0"/>
          </a:p>
        </p:txBody>
      </p:sp>
      <p:pic>
        <p:nvPicPr>
          <p:cNvPr id="57347" name="Picture 4" descr="scan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669" y="109185"/>
            <a:ext cx="3832352" cy="502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2374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699" y="83100"/>
            <a:ext cx="4715270" cy="5631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25" y="150581"/>
            <a:ext cx="3845217" cy="4477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851831" y="205279"/>
            <a:ext cx="4527121" cy="5463961"/>
            <a:chOff x="3382719" y="117806"/>
            <a:chExt cx="4527121" cy="5463961"/>
          </a:xfrm>
        </p:grpSpPr>
        <p:sp>
          <p:nvSpPr>
            <p:cNvPr id="5" name="Freeform 4"/>
            <p:cNvSpPr/>
            <p:nvPr/>
          </p:nvSpPr>
          <p:spPr>
            <a:xfrm>
              <a:off x="5351764" y="252442"/>
              <a:ext cx="757326" cy="1402454"/>
            </a:xfrm>
            <a:custGeom>
              <a:avLst/>
              <a:gdLst>
                <a:gd name="connsiteX0" fmla="*/ 493664 w 757326"/>
                <a:gd name="connsiteY0" fmla="*/ 0 h 1402454"/>
                <a:gd name="connsiteX1" fmla="*/ 572202 w 757326"/>
                <a:gd name="connsiteY1" fmla="*/ 56098 h 1402454"/>
                <a:gd name="connsiteX2" fmla="*/ 639519 w 757326"/>
                <a:gd name="connsiteY2" fmla="*/ 61708 h 1402454"/>
                <a:gd name="connsiteX3" fmla="*/ 695618 w 757326"/>
                <a:gd name="connsiteY3" fmla="*/ 61708 h 1402454"/>
                <a:gd name="connsiteX4" fmla="*/ 734886 w 757326"/>
                <a:gd name="connsiteY4" fmla="*/ 78537 h 1402454"/>
                <a:gd name="connsiteX5" fmla="*/ 757326 w 757326"/>
                <a:gd name="connsiteY5" fmla="*/ 78537 h 1402454"/>
                <a:gd name="connsiteX6" fmla="*/ 667569 w 757326"/>
                <a:gd name="connsiteY6" fmla="*/ 375857 h 1402454"/>
                <a:gd name="connsiteX7" fmla="*/ 617080 w 757326"/>
                <a:gd name="connsiteY7" fmla="*/ 544152 h 1402454"/>
                <a:gd name="connsiteX8" fmla="*/ 600251 w 757326"/>
                <a:gd name="connsiteY8" fmla="*/ 656348 h 1402454"/>
                <a:gd name="connsiteX9" fmla="*/ 555372 w 757326"/>
                <a:gd name="connsiteY9" fmla="*/ 807813 h 1402454"/>
                <a:gd name="connsiteX10" fmla="*/ 454396 w 757326"/>
                <a:gd name="connsiteY10" fmla="*/ 987327 h 1402454"/>
                <a:gd name="connsiteX11" fmla="*/ 415127 w 757326"/>
                <a:gd name="connsiteY11" fmla="*/ 1060255 h 1402454"/>
                <a:gd name="connsiteX12" fmla="*/ 370248 w 757326"/>
                <a:gd name="connsiteY12" fmla="*/ 1166841 h 1402454"/>
                <a:gd name="connsiteX13" fmla="*/ 291711 w 757326"/>
                <a:gd name="connsiteY13" fmla="*/ 1318306 h 1402454"/>
                <a:gd name="connsiteX14" fmla="*/ 201954 w 757326"/>
                <a:gd name="connsiteY14" fmla="*/ 1402454 h 1402454"/>
                <a:gd name="connsiteX15" fmla="*/ 112197 w 757326"/>
                <a:gd name="connsiteY15" fmla="*/ 1200500 h 1402454"/>
                <a:gd name="connsiteX16" fmla="*/ 0 w 757326"/>
                <a:gd name="connsiteY16" fmla="*/ 1116353 h 1402454"/>
                <a:gd name="connsiteX17" fmla="*/ 89757 w 757326"/>
                <a:gd name="connsiteY17" fmla="*/ 1009767 h 1402454"/>
                <a:gd name="connsiteX18" fmla="*/ 117807 w 757326"/>
                <a:gd name="connsiteY18" fmla="*/ 830252 h 1402454"/>
                <a:gd name="connsiteX19" fmla="*/ 145856 w 757326"/>
                <a:gd name="connsiteY19" fmla="*/ 639519 h 1402454"/>
                <a:gd name="connsiteX20" fmla="*/ 168295 w 757326"/>
                <a:gd name="connsiteY20" fmla="*/ 532932 h 1402454"/>
                <a:gd name="connsiteX21" fmla="*/ 201954 w 757326"/>
                <a:gd name="connsiteY21" fmla="*/ 460005 h 1402454"/>
                <a:gd name="connsiteX22" fmla="*/ 325370 w 757326"/>
                <a:gd name="connsiteY22" fmla="*/ 392687 h 1402454"/>
                <a:gd name="connsiteX23" fmla="*/ 375858 w 757326"/>
                <a:gd name="connsiteY23" fmla="*/ 308540 h 1402454"/>
                <a:gd name="connsiteX24" fmla="*/ 392688 w 757326"/>
                <a:gd name="connsiteY24" fmla="*/ 213173 h 1402454"/>
                <a:gd name="connsiteX25" fmla="*/ 392688 w 757326"/>
                <a:gd name="connsiteY25" fmla="*/ 213173 h 1402454"/>
                <a:gd name="connsiteX26" fmla="*/ 403907 w 757326"/>
                <a:gd name="connsiteY26" fmla="*/ 140245 h 1402454"/>
                <a:gd name="connsiteX27" fmla="*/ 454396 w 757326"/>
                <a:gd name="connsiteY27" fmla="*/ 78537 h 1402454"/>
                <a:gd name="connsiteX28" fmla="*/ 493664 w 757326"/>
                <a:gd name="connsiteY28" fmla="*/ 0 h 140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7326" h="1402454">
                  <a:moveTo>
                    <a:pt x="493664" y="0"/>
                  </a:moveTo>
                  <a:lnTo>
                    <a:pt x="572202" y="56098"/>
                  </a:lnTo>
                  <a:lnTo>
                    <a:pt x="639519" y="61708"/>
                  </a:lnTo>
                  <a:lnTo>
                    <a:pt x="695618" y="61708"/>
                  </a:lnTo>
                  <a:lnTo>
                    <a:pt x="734886" y="78537"/>
                  </a:lnTo>
                  <a:lnTo>
                    <a:pt x="757326" y="78537"/>
                  </a:lnTo>
                  <a:lnTo>
                    <a:pt x="667569" y="375857"/>
                  </a:lnTo>
                  <a:lnTo>
                    <a:pt x="617080" y="544152"/>
                  </a:lnTo>
                  <a:lnTo>
                    <a:pt x="600251" y="656348"/>
                  </a:lnTo>
                  <a:lnTo>
                    <a:pt x="555372" y="807813"/>
                  </a:lnTo>
                  <a:lnTo>
                    <a:pt x="454396" y="987327"/>
                  </a:lnTo>
                  <a:lnTo>
                    <a:pt x="415127" y="1060255"/>
                  </a:lnTo>
                  <a:lnTo>
                    <a:pt x="370248" y="1166841"/>
                  </a:lnTo>
                  <a:lnTo>
                    <a:pt x="291711" y="1318306"/>
                  </a:lnTo>
                  <a:lnTo>
                    <a:pt x="201954" y="1402454"/>
                  </a:lnTo>
                  <a:lnTo>
                    <a:pt x="112197" y="1200500"/>
                  </a:lnTo>
                  <a:lnTo>
                    <a:pt x="0" y="1116353"/>
                  </a:lnTo>
                  <a:lnTo>
                    <a:pt x="89757" y="1009767"/>
                  </a:lnTo>
                  <a:lnTo>
                    <a:pt x="117807" y="830252"/>
                  </a:lnTo>
                  <a:lnTo>
                    <a:pt x="145856" y="639519"/>
                  </a:lnTo>
                  <a:lnTo>
                    <a:pt x="168295" y="532932"/>
                  </a:lnTo>
                  <a:lnTo>
                    <a:pt x="201954" y="460005"/>
                  </a:lnTo>
                  <a:lnTo>
                    <a:pt x="325370" y="392687"/>
                  </a:lnTo>
                  <a:lnTo>
                    <a:pt x="375858" y="308540"/>
                  </a:lnTo>
                  <a:lnTo>
                    <a:pt x="392688" y="213173"/>
                  </a:lnTo>
                  <a:lnTo>
                    <a:pt x="392688" y="213173"/>
                  </a:lnTo>
                  <a:lnTo>
                    <a:pt x="403907" y="140245"/>
                  </a:lnTo>
                  <a:lnTo>
                    <a:pt x="454396" y="78537"/>
                  </a:lnTo>
                  <a:lnTo>
                    <a:pt x="493664" y="0"/>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548108" y="1166842"/>
              <a:ext cx="633909" cy="572201"/>
            </a:xfrm>
            <a:custGeom>
              <a:avLst/>
              <a:gdLst>
                <a:gd name="connsiteX0" fmla="*/ 308540 w 633909"/>
                <a:gd name="connsiteY0" fmla="*/ 0 h 572201"/>
                <a:gd name="connsiteX1" fmla="*/ 499274 w 633909"/>
                <a:gd name="connsiteY1" fmla="*/ 50488 h 572201"/>
                <a:gd name="connsiteX2" fmla="*/ 611470 w 633909"/>
                <a:gd name="connsiteY2" fmla="*/ 134635 h 572201"/>
                <a:gd name="connsiteX3" fmla="*/ 633909 w 633909"/>
                <a:gd name="connsiteY3" fmla="*/ 269271 h 572201"/>
                <a:gd name="connsiteX4" fmla="*/ 611470 w 633909"/>
                <a:gd name="connsiteY4" fmla="*/ 443175 h 572201"/>
                <a:gd name="connsiteX5" fmla="*/ 532932 w 633909"/>
                <a:gd name="connsiteY5" fmla="*/ 538542 h 572201"/>
                <a:gd name="connsiteX6" fmla="*/ 488054 w 633909"/>
                <a:gd name="connsiteY6" fmla="*/ 572201 h 572201"/>
                <a:gd name="connsiteX7" fmla="*/ 387077 w 633909"/>
                <a:gd name="connsiteY7" fmla="*/ 521713 h 572201"/>
                <a:gd name="connsiteX8" fmla="*/ 123416 w 633909"/>
                <a:gd name="connsiteY8" fmla="*/ 516103 h 572201"/>
                <a:gd name="connsiteX9" fmla="*/ 0 w 633909"/>
                <a:gd name="connsiteY9" fmla="*/ 482444 h 572201"/>
                <a:gd name="connsiteX10" fmla="*/ 140245 w 633909"/>
                <a:gd name="connsiteY10" fmla="*/ 353418 h 572201"/>
                <a:gd name="connsiteX11" fmla="*/ 196344 w 633909"/>
                <a:gd name="connsiteY11" fmla="*/ 190733 h 572201"/>
                <a:gd name="connsiteX12" fmla="*/ 269271 w 633909"/>
                <a:gd name="connsiteY12" fmla="*/ 72927 h 572201"/>
                <a:gd name="connsiteX13" fmla="*/ 308540 w 633909"/>
                <a:gd name="connsiteY13" fmla="*/ 0 h 57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3909" h="572201">
                  <a:moveTo>
                    <a:pt x="308540" y="0"/>
                  </a:moveTo>
                  <a:lnTo>
                    <a:pt x="499274" y="50488"/>
                  </a:lnTo>
                  <a:lnTo>
                    <a:pt x="611470" y="134635"/>
                  </a:lnTo>
                  <a:lnTo>
                    <a:pt x="633909" y="269271"/>
                  </a:lnTo>
                  <a:lnTo>
                    <a:pt x="611470" y="443175"/>
                  </a:lnTo>
                  <a:lnTo>
                    <a:pt x="532932" y="538542"/>
                  </a:lnTo>
                  <a:lnTo>
                    <a:pt x="488054" y="572201"/>
                  </a:lnTo>
                  <a:lnTo>
                    <a:pt x="387077" y="521713"/>
                  </a:lnTo>
                  <a:lnTo>
                    <a:pt x="123416" y="516103"/>
                  </a:lnTo>
                  <a:lnTo>
                    <a:pt x="0" y="482444"/>
                  </a:lnTo>
                  <a:lnTo>
                    <a:pt x="140245" y="353418"/>
                  </a:lnTo>
                  <a:lnTo>
                    <a:pt x="196344" y="190733"/>
                  </a:lnTo>
                  <a:lnTo>
                    <a:pt x="269271" y="72927"/>
                  </a:lnTo>
                  <a:lnTo>
                    <a:pt x="308540" y="0"/>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5867867" y="134636"/>
              <a:ext cx="886351" cy="1469771"/>
            </a:xfrm>
            <a:custGeom>
              <a:avLst/>
              <a:gdLst>
                <a:gd name="connsiteX0" fmla="*/ 0 w 886351"/>
                <a:gd name="connsiteY0" fmla="*/ 1032206 h 1469771"/>
                <a:gd name="connsiteX1" fmla="*/ 134636 w 886351"/>
                <a:gd name="connsiteY1" fmla="*/ 1071474 h 1469771"/>
                <a:gd name="connsiteX2" fmla="*/ 224393 w 886351"/>
                <a:gd name="connsiteY2" fmla="*/ 1105133 h 1469771"/>
                <a:gd name="connsiteX3" fmla="*/ 291711 w 886351"/>
                <a:gd name="connsiteY3" fmla="*/ 1189281 h 1469771"/>
                <a:gd name="connsiteX4" fmla="*/ 314150 w 886351"/>
                <a:gd name="connsiteY4" fmla="*/ 1222939 h 1469771"/>
                <a:gd name="connsiteX5" fmla="*/ 297321 w 886351"/>
                <a:gd name="connsiteY5" fmla="*/ 1419283 h 1469771"/>
                <a:gd name="connsiteX6" fmla="*/ 297321 w 886351"/>
                <a:gd name="connsiteY6" fmla="*/ 1469771 h 1469771"/>
                <a:gd name="connsiteX7" fmla="*/ 465615 w 886351"/>
                <a:gd name="connsiteY7" fmla="*/ 1464162 h 1469771"/>
                <a:gd name="connsiteX8" fmla="*/ 718057 w 886351"/>
                <a:gd name="connsiteY8" fmla="*/ 1452942 h 1469771"/>
                <a:gd name="connsiteX9" fmla="*/ 661959 w 886351"/>
                <a:gd name="connsiteY9" fmla="*/ 1357575 h 1469771"/>
                <a:gd name="connsiteX10" fmla="*/ 611470 w 886351"/>
                <a:gd name="connsiteY10" fmla="*/ 1301477 h 1469771"/>
                <a:gd name="connsiteX11" fmla="*/ 583421 w 886351"/>
                <a:gd name="connsiteY11" fmla="*/ 1206110 h 1469771"/>
                <a:gd name="connsiteX12" fmla="*/ 589031 w 886351"/>
                <a:gd name="connsiteY12" fmla="*/ 1138792 h 1469771"/>
                <a:gd name="connsiteX13" fmla="*/ 684398 w 886351"/>
                <a:gd name="connsiteY13" fmla="*/ 1093914 h 1469771"/>
                <a:gd name="connsiteX14" fmla="*/ 785375 w 886351"/>
                <a:gd name="connsiteY14" fmla="*/ 1054645 h 1469771"/>
                <a:gd name="connsiteX15" fmla="*/ 813424 w 886351"/>
                <a:gd name="connsiteY15" fmla="*/ 903180 h 1469771"/>
                <a:gd name="connsiteX16" fmla="*/ 813424 w 886351"/>
                <a:gd name="connsiteY16" fmla="*/ 762935 h 1469771"/>
                <a:gd name="connsiteX17" fmla="*/ 762935 w 886351"/>
                <a:gd name="connsiteY17" fmla="*/ 695617 h 1469771"/>
                <a:gd name="connsiteX18" fmla="*/ 790985 w 886351"/>
                <a:gd name="connsiteY18" fmla="*/ 622689 h 1469771"/>
                <a:gd name="connsiteX19" fmla="*/ 796594 w 886351"/>
                <a:gd name="connsiteY19" fmla="*/ 415126 h 1469771"/>
                <a:gd name="connsiteX20" fmla="*/ 802204 w 886351"/>
                <a:gd name="connsiteY20" fmla="*/ 325369 h 1469771"/>
                <a:gd name="connsiteX21" fmla="*/ 824643 w 886351"/>
                <a:gd name="connsiteY21" fmla="*/ 213173 h 1469771"/>
                <a:gd name="connsiteX22" fmla="*/ 858302 w 886351"/>
                <a:gd name="connsiteY22" fmla="*/ 67317 h 1469771"/>
                <a:gd name="connsiteX23" fmla="*/ 886351 w 886351"/>
                <a:gd name="connsiteY23" fmla="*/ 5609 h 1469771"/>
                <a:gd name="connsiteX24" fmla="*/ 757326 w 886351"/>
                <a:gd name="connsiteY24" fmla="*/ 0 h 1469771"/>
                <a:gd name="connsiteX25" fmla="*/ 622690 w 886351"/>
                <a:gd name="connsiteY25" fmla="*/ 84147 h 1469771"/>
                <a:gd name="connsiteX26" fmla="*/ 600251 w 886351"/>
                <a:gd name="connsiteY26" fmla="*/ 162684 h 1469771"/>
                <a:gd name="connsiteX27" fmla="*/ 583421 w 886351"/>
                <a:gd name="connsiteY27" fmla="*/ 213173 h 1469771"/>
                <a:gd name="connsiteX28" fmla="*/ 415127 w 886351"/>
                <a:gd name="connsiteY28" fmla="*/ 196343 h 1469771"/>
                <a:gd name="connsiteX29" fmla="*/ 308540 w 886351"/>
                <a:gd name="connsiteY29" fmla="*/ 207563 h 1469771"/>
                <a:gd name="connsiteX30" fmla="*/ 252442 w 886351"/>
                <a:gd name="connsiteY30" fmla="*/ 207563 h 1469771"/>
                <a:gd name="connsiteX31" fmla="*/ 39269 w 886351"/>
                <a:gd name="connsiteY31" fmla="*/ 908790 h 1469771"/>
                <a:gd name="connsiteX32" fmla="*/ 0 w 886351"/>
                <a:gd name="connsiteY32" fmla="*/ 1032206 h 146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86351" h="1469771">
                  <a:moveTo>
                    <a:pt x="0" y="1032206"/>
                  </a:moveTo>
                  <a:lnTo>
                    <a:pt x="134636" y="1071474"/>
                  </a:lnTo>
                  <a:lnTo>
                    <a:pt x="224393" y="1105133"/>
                  </a:lnTo>
                  <a:lnTo>
                    <a:pt x="291711" y="1189281"/>
                  </a:lnTo>
                  <a:lnTo>
                    <a:pt x="314150" y="1222939"/>
                  </a:lnTo>
                  <a:lnTo>
                    <a:pt x="297321" y="1419283"/>
                  </a:lnTo>
                  <a:lnTo>
                    <a:pt x="297321" y="1469771"/>
                  </a:lnTo>
                  <a:lnTo>
                    <a:pt x="465615" y="1464162"/>
                  </a:lnTo>
                  <a:lnTo>
                    <a:pt x="718057" y="1452942"/>
                  </a:lnTo>
                  <a:lnTo>
                    <a:pt x="661959" y="1357575"/>
                  </a:lnTo>
                  <a:lnTo>
                    <a:pt x="611470" y="1301477"/>
                  </a:lnTo>
                  <a:lnTo>
                    <a:pt x="583421" y="1206110"/>
                  </a:lnTo>
                  <a:lnTo>
                    <a:pt x="589031" y="1138792"/>
                  </a:lnTo>
                  <a:lnTo>
                    <a:pt x="684398" y="1093914"/>
                  </a:lnTo>
                  <a:lnTo>
                    <a:pt x="785375" y="1054645"/>
                  </a:lnTo>
                  <a:lnTo>
                    <a:pt x="813424" y="903180"/>
                  </a:lnTo>
                  <a:lnTo>
                    <a:pt x="813424" y="762935"/>
                  </a:lnTo>
                  <a:lnTo>
                    <a:pt x="762935" y="695617"/>
                  </a:lnTo>
                  <a:lnTo>
                    <a:pt x="790985" y="622689"/>
                  </a:lnTo>
                  <a:lnTo>
                    <a:pt x="796594" y="415126"/>
                  </a:lnTo>
                  <a:lnTo>
                    <a:pt x="802204" y="325369"/>
                  </a:lnTo>
                  <a:lnTo>
                    <a:pt x="824643" y="213173"/>
                  </a:lnTo>
                  <a:lnTo>
                    <a:pt x="858302" y="67317"/>
                  </a:lnTo>
                  <a:lnTo>
                    <a:pt x="886351" y="5609"/>
                  </a:lnTo>
                  <a:lnTo>
                    <a:pt x="757326" y="0"/>
                  </a:lnTo>
                  <a:lnTo>
                    <a:pt x="622690" y="84147"/>
                  </a:lnTo>
                  <a:lnTo>
                    <a:pt x="600251" y="162684"/>
                  </a:lnTo>
                  <a:lnTo>
                    <a:pt x="583421" y="213173"/>
                  </a:lnTo>
                  <a:lnTo>
                    <a:pt x="415127" y="196343"/>
                  </a:lnTo>
                  <a:lnTo>
                    <a:pt x="308540" y="207563"/>
                  </a:lnTo>
                  <a:lnTo>
                    <a:pt x="252442" y="207563"/>
                  </a:lnTo>
                  <a:lnTo>
                    <a:pt x="39269" y="908790"/>
                  </a:lnTo>
                  <a:lnTo>
                    <a:pt x="0" y="1032206"/>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727622" y="1593188"/>
              <a:ext cx="863912" cy="488054"/>
            </a:xfrm>
            <a:custGeom>
              <a:avLst/>
              <a:gdLst>
                <a:gd name="connsiteX0" fmla="*/ 863912 w 863912"/>
                <a:gd name="connsiteY0" fmla="*/ 0 h 488054"/>
                <a:gd name="connsiteX1" fmla="*/ 824643 w 863912"/>
                <a:gd name="connsiteY1" fmla="*/ 61708 h 488054"/>
                <a:gd name="connsiteX2" fmla="*/ 824643 w 863912"/>
                <a:gd name="connsiteY2" fmla="*/ 145855 h 488054"/>
                <a:gd name="connsiteX3" fmla="*/ 819033 w 863912"/>
                <a:gd name="connsiteY3" fmla="*/ 213173 h 488054"/>
                <a:gd name="connsiteX4" fmla="*/ 847082 w 863912"/>
                <a:gd name="connsiteY4" fmla="*/ 302930 h 488054"/>
                <a:gd name="connsiteX5" fmla="*/ 835863 w 863912"/>
                <a:gd name="connsiteY5" fmla="*/ 325369 h 488054"/>
                <a:gd name="connsiteX6" fmla="*/ 729276 w 863912"/>
                <a:gd name="connsiteY6" fmla="*/ 308540 h 488054"/>
                <a:gd name="connsiteX7" fmla="*/ 617080 w 863912"/>
                <a:gd name="connsiteY7" fmla="*/ 252441 h 488054"/>
                <a:gd name="connsiteX8" fmla="*/ 510493 w 863912"/>
                <a:gd name="connsiteY8" fmla="*/ 213173 h 488054"/>
                <a:gd name="connsiteX9" fmla="*/ 403907 w 863912"/>
                <a:gd name="connsiteY9" fmla="*/ 213173 h 488054"/>
                <a:gd name="connsiteX10" fmla="*/ 359028 w 863912"/>
                <a:gd name="connsiteY10" fmla="*/ 274881 h 488054"/>
                <a:gd name="connsiteX11" fmla="*/ 325369 w 863912"/>
                <a:gd name="connsiteY11" fmla="*/ 342199 h 488054"/>
                <a:gd name="connsiteX12" fmla="*/ 325369 w 863912"/>
                <a:gd name="connsiteY12" fmla="*/ 342199 h 488054"/>
                <a:gd name="connsiteX13" fmla="*/ 336589 w 863912"/>
                <a:gd name="connsiteY13" fmla="*/ 476834 h 488054"/>
                <a:gd name="connsiteX14" fmla="*/ 263661 w 863912"/>
                <a:gd name="connsiteY14" fmla="*/ 488054 h 488054"/>
                <a:gd name="connsiteX15" fmla="*/ 157075 w 863912"/>
                <a:gd name="connsiteY15" fmla="*/ 476834 h 488054"/>
                <a:gd name="connsiteX16" fmla="*/ 151465 w 863912"/>
                <a:gd name="connsiteY16" fmla="*/ 409516 h 488054"/>
                <a:gd name="connsiteX17" fmla="*/ 162685 w 863912"/>
                <a:gd name="connsiteY17" fmla="*/ 325369 h 488054"/>
                <a:gd name="connsiteX18" fmla="*/ 134636 w 863912"/>
                <a:gd name="connsiteY18" fmla="*/ 201953 h 488054"/>
                <a:gd name="connsiteX19" fmla="*/ 0 w 863912"/>
                <a:gd name="connsiteY19" fmla="*/ 95367 h 488054"/>
                <a:gd name="connsiteX20" fmla="*/ 179514 w 863912"/>
                <a:gd name="connsiteY20" fmla="*/ 95367 h 488054"/>
                <a:gd name="connsiteX21" fmla="*/ 258052 w 863912"/>
                <a:gd name="connsiteY21" fmla="*/ 117806 h 488054"/>
                <a:gd name="connsiteX22" fmla="*/ 319760 w 863912"/>
                <a:gd name="connsiteY22" fmla="*/ 145855 h 488054"/>
                <a:gd name="connsiteX23" fmla="*/ 420736 w 863912"/>
                <a:gd name="connsiteY23" fmla="*/ 11219 h 488054"/>
                <a:gd name="connsiteX24" fmla="*/ 863912 w 863912"/>
                <a:gd name="connsiteY24" fmla="*/ 0 h 4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3912" h="488054">
                  <a:moveTo>
                    <a:pt x="863912" y="0"/>
                  </a:moveTo>
                  <a:lnTo>
                    <a:pt x="824643" y="61708"/>
                  </a:lnTo>
                  <a:lnTo>
                    <a:pt x="824643" y="145855"/>
                  </a:lnTo>
                  <a:lnTo>
                    <a:pt x="819033" y="213173"/>
                  </a:lnTo>
                  <a:lnTo>
                    <a:pt x="847082" y="302930"/>
                  </a:lnTo>
                  <a:lnTo>
                    <a:pt x="835863" y="325369"/>
                  </a:lnTo>
                  <a:lnTo>
                    <a:pt x="729276" y="308540"/>
                  </a:lnTo>
                  <a:lnTo>
                    <a:pt x="617080" y="252441"/>
                  </a:lnTo>
                  <a:lnTo>
                    <a:pt x="510493" y="213173"/>
                  </a:lnTo>
                  <a:lnTo>
                    <a:pt x="403907" y="213173"/>
                  </a:lnTo>
                  <a:lnTo>
                    <a:pt x="359028" y="274881"/>
                  </a:lnTo>
                  <a:lnTo>
                    <a:pt x="325369" y="342199"/>
                  </a:lnTo>
                  <a:lnTo>
                    <a:pt x="325369" y="342199"/>
                  </a:lnTo>
                  <a:lnTo>
                    <a:pt x="336589" y="476834"/>
                  </a:lnTo>
                  <a:lnTo>
                    <a:pt x="263661" y="488054"/>
                  </a:lnTo>
                  <a:lnTo>
                    <a:pt x="157075" y="476834"/>
                  </a:lnTo>
                  <a:lnTo>
                    <a:pt x="151465" y="409516"/>
                  </a:lnTo>
                  <a:lnTo>
                    <a:pt x="162685" y="325369"/>
                  </a:lnTo>
                  <a:lnTo>
                    <a:pt x="134636" y="201953"/>
                  </a:lnTo>
                  <a:lnTo>
                    <a:pt x="0" y="95367"/>
                  </a:lnTo>
                  <a:lnTo>
                    <a:pt x="179514" y="95367"/>
                  </a:lnTo>
                  <a:lnTo>
                    <a:pt x="258052" y="117806"/>
                  </a:lnTo>
                  <a:lnTo>
                    <a:pt x="319760" y="145855"/>
                  </a:lnTo>
                  <a:lnTo>
                    <a:pt x="420736" y="11219"/>
                  </a:lnTo>
                  <a:lnTo>
                    <a:pt x="863912" y="0"/>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807612" y="117806"/>
              <a:ext cx="3102228" cy="3186376"/>
            </a:xfrm>
            <a:custGeom>
              <a:avLst/>
              <a:gdLst>
                <a:gd name="connsiteX0" fmla="*/ 1969046 w 3102228"/>
                <a:gd name="connsiteY0" fmla="*/ 11220 h 3186376"/>
                <a:gd name="connsiteX1" fmla="*/ 2328074 w 3102228"/>
                <a:gd name="connsiteY1" fmla="*/ 0 h 3186376"/>
                <a:gd name="connsiteX2" fmla="*/ 2810518 w 3102228"/>
                <a:gd name="connsiteY2" fmla="*/ 297320 h 3186376"/>
                <a:gd name="connsiteX3" fmla="*/ 3001252 w 3102228"/>
                <a:gd name="connsiteY3" fmla="*/ 667568 h 3186376"/>
                <a:gd name="connsiteX4" fmla="*/ 3102228 w 3102228"/>
                <a:gd name="connsiteY4" fmla="*/ 891961 h 3186376"/>
                <a:gd name="connsiteX5" fmla="*/ 2978813 w 3102228"/>
                <a:gd name="connsiteY5" fmla="*/ 1144403 h 3186376"/>
                <a:gd name="connsiteX6" fmla="*/ 2945154 w 3102228"/>
                <a:gd name="connsiteY6" fmla="*/ 1503431 h 3186376"/>
                <a:gd name="connsiteX7" fmla="*/ 2832957 w 3102228"/>
                <a:gd name="connsiteY7" fmla="*/ 1879288 h 3186376"/>
                <a:gd name="connsiteX8" fmla="*/ 2731981 w 3102228"/>
                <a:gd name="connsiteY8" fmla="*/ 1929777 h 3186376"/>
                <a:gd name="connsiteX9" fmla="*/ 2687102 w 3102228"/>
                <a:gd name="connsiteY9" fmla="*/ 2182219 h 3186376"/>
                <a:gd name="connsiteX10" fmla="*/ 2636614 w 3102228"/>
                <a:gd name="connsiteY10" fmla="*/ 2457100 h 3186376"/>
                <a:gd name="connsiteX11" fmla="*/ 2608565 w 3102228"/>
                <a:gd name="connsiteY11" fmla="*/ 2530027 h 3186376"/>
                <a:gd name="connsiteX12" fmla="*/ 2434660 w 3102228"/>
                <a:gd name="connsiteY12" fmla="*/ 2485149 h 3186376"/>
                <a:gd name="connsiteX13" fmla="*/ 2070022 w 3102228"/>
                <a:gd name="connsiteY13" fmla="*/ 2535637 h 3186376"/>
                <a:gd name="connsiteX14" fmla="*/ 1896118 w 3102228"/>
                <a:gd name="connsiteY14" fmla="*/ 2541247 h 3186376"/>
                <a:gd name="connsiteX15" fmla="*/ 1750263 w 3102228"/>
                <a:gd name="connsiteY15" fmla="*/ 2535637 h 3186376"/>
                <a:gd name="connsiteX16" fmla="*/ 1716604 w 3102228"/>
                <a:gd name="connsiteY16" fmla="*/ 2586125 h 3186376"/>
                <a:gd name="connsiteX17" fmla="*/ 1677335 w 3102228"/>
                <a:gd name="connsiteY17" fmla="*/ 2687102 h 3186376"/>
                <a:gd name="connsiteX18" fmla="*/ 1654896 w 3102228"/>
                <a:gd name="connsiteY18" fmla="*/ 2849787 h 3186376"/>
                <a:gd name="connsiteX19" fmla="*/ 1688555 w 3102228"/>
                <a:gd name="connsiteY19" fmla="*/ 3034911 h 3186376"/>
                <a:gd name="connsiteX20" fmla="*/ 1688555 w 3102228"/>
                <a:gd name="connsiteY20" fmla="*/ 3124668 h 3186376"/>
                <a:gd name="connsiteX21" fmla="*/ 1520260 w 3102228"/>
                <a:gd name="connsiteY21" fmla="*/ 3186376 h 3186376"/>
                <a:gd name="connsiteX22" fmla="*/ 1503431 w 3102228"/>
                <a:gd name="connsiteY22" fmla="*/ 3018081 h 3186376"/>
                <a:gd name="connsiteX23" fmla="*/ 1565139 w 3102228"/>
                <a:gd name="connsiteY23" fmla="*/ 2928324 h 3186376"/>
                <a:gd name="connsiteX24" fmla="*/ 1553919 w 3102228"/>
                <a:gd name="connsiteY24" fmla="*/ 2877836 h 3186376"/>
                <a:gd name="connsiteX25" fmla="*/ 1458552 w 3102228"/>
                <a:gd name="connsiteY25" fmla="*/ 2703931 h 3186376"/>
                <a:gd name="connsiteX26" fmla="*/ 1183671 w 3102228"/>
                <a:gd name="connsiteY26" fmla="*/ 2653443 h 3186376"/>
                <a:gd name="connsiteX27" fmla="*/ 852692 w 3102228"/>
                <a:gd name="connsiteY27" fmla="*/ 2608565 h 3186376"/>
                <a:gd name="connsiteX28" fmla="*/ 594641 w 3102228"/>
                <a:gd name="connsiteY28" fmla="*/ 2591735 h 3186376"/>
                <a:gd name="connsiteX29" fmla="*/ 476835 w 3102228"/>
                <a:gd name="connsiteY29" fmla="*/ 2642223 h 3186376"/>
                <a:gd name="connsiteX30" fmla="*/ 353419 w 3102228"/>
                <a:gd name="connsiteY30" fmla="*/ 2731981 h 3186376"/>
                <a:gd name="connsiteX31" fmla="*/ 314150 w 3102228"/>
                <a:gd name="connsiteY31" fmla="*/ 2664663 h 3186376"/>
                <a:gd name="connsiteX32" fmla="*/ 263662 w 3102228"/>
                <a:gd name="connsiteY32" fmla="*/ 2675882 h 3186376"/>
                <a:gd name="connsiteX33" fmla="*/ 196344 w 3102228"/>
                <a:gd name="connsiteY33" fmla="*/ 2698322 h 3186376"/>
                <a:gd name="connsiteX34" fmla="*/ 134636 w 3102228"/>
                <a:gd name="connsiteY34" fmla="*/ 2709541 h 3186376"/>
                <a:gd name="connsiteX35" fmla="*/ 33659 w 3102228"/>
                <a:gd name="connsiteY35" fmla="*/ 2715151 h 3186376"/>
                <a:gd name="connsiteX36" fmla="*/ 0 w 3102228"/>
                <a:gd name="connsiteY36" fmla="*/ 2720761 h 3186376"/>
                <a:gd name="connsiteX37" fmla="*/ 201954 w 3102228"/>
                <a:gd name="connsiteY37" fmla="*/ 2120511 h 3186376"/>
                <a:gd name="connsiteX38" fmla="*/ 302930 w 3102228"/>
                <a:gd name="connsiteY38" fmla="*/ 1710994 h 3186376"/>
                <a:gd name="connsiteX39" fmla="*/ 330979 w 3102228"/>
                <a:gd name="connsiteY39" fmla="*/ 1509041 h 3186376"/>
                <a:gd name="connsiteX40" fmla="*/ 398297 w 3102228"/>
                <a:gd name="connsiteY40" fmla="*/ 1301477 h 3186376"/>
                <a:gd name="connsiteX41" fmla="*/ 398297 w 3102228"/>
                <a:gd name="connsiteY41" fmla="*/ 1228550 h 3186376"/>
                <a:gd name="connsiteX42" fmla="*/ 426346 w 3102228"/>
                <a:gd name="connsiteY42" fmla="*/ 1189281 h 3186376"/>
                <a:gd name="connsiteX43" fmla="*/ 560982 w 3102228"/>
                <a:gd name="connsiteY43" fmla="*/ 1234160 h 3186376"/>
                <a:gd name="connsiteX44" fmla="*/ 667568 w 3102228"/>
                <a:gd name="connsiteY44" fmla="*/ 1351966 h 3186376"/>
                <a:gd name="connsiteX45" fmla="*/ 762935 w 3102228"/>
                <a:gd name="connsiteY45" fmla="*/ 1525870 h 3186376"/>
                <a:gd name="connsiteX46" fmla="*/ 779765 w 3102228"/>
                <a:gd name="connsiteY46" fmla="*/ 1559529 h 3186376"/>
                <a:gd name="connsiteX47" fmla="*/ 931230 w 3102228"/>
                <a:gd name="connsiteY47" fmla="*/ 1576358 h 3186376"/>
                <a:gd name="connsiteX48" fmla="*/ 1009767 w 3102228"/>
                <a:gd name="connsiteY48" fmla="*/ 1660506 h 3186376"/>
                <a:gd name="connsiteX49" fmla="*/ 1060255 w 3102228"/>
                <a:gd name="connsiteY49" fmla="*/ 1688555 h 3186376"/>
                <a:gd name="connsiteX50" fmla="*/ 1088305 w 3102228"/>
                <a:gd name="connsiteY50" fmla="*/ 1783922 h 3186376"/>
                <a:gd name="connsiteX51" fmla="*/ 1088305 w 3102228"/>
                <a:gd name="connsiteY51" fmla="*/ 1940996 h 3186376"/>
                <a:gd name="connsiteX52" fmla="*/ 1273428 w 3102228"/>
                <a:gd name="connsiteY52" fmla="*/ 1957826 h 3186376"/>
                <a:gd name="connsiteX53" fmla="*/ 1273428 w 3102228"/>
                <a:gd name="connsiteY53" fmla="*/ 1806361 h 3186376"/>
                <a:gd name="connsiteX54" fmla="*/ 1307087 w 3102228"/>
                <a:gd name="connsiteY54" fmla="*/ 1705384 h 3186376"/>
                <a:gd name="connsiteX55" fmla="*/ 1385625 w 3102228"/>
                <a:gd name="connsiteY55" fmla="*/ 1677335 h 3186376"/>
                <a:gd name="connsiteX56" fmla="*/ 1576359 w 3102228"/>
                <a:gd name="connsiteY56" fmla="*/ 1727823 h 3186376"/>
                <a:gd name="connsiteX57" fmla="*/ 1727824 w 3102228"/>
                <a:gd name="connsiteY57" fmla="*/ 1823190 h 3186376"/>
                <a:gd name="connsiteX58" fmla="*/ 1783922 w 3102228"/>
                <a:gd name="connsiteY58" fmla="*/ 1783922 h 3186376"/>
                <a:gd name="connsiteX59" fmla="*/ 1755873 w 3102228"/>
                <a:gd name="connsiteY59" fmla="*/ 1593188 h 3186376"/>
                <a:gd name="connsiteX60" fmla="*/ 1783922 w 3102228"/>
                <a:gd name="connsiteY60" fmla="*/ 1458552 h 3186376"/>
                <a:gd name="connsiteX61" fmla="*/ 1710994 w 3102228"/>
                <a:gd name="connsiteY61" fmla="*/ 1357576 h 3186376"/>
                <a:gd name="connsiteX62" fmla="*/ 1654896 w 3102228"/>
                <a:gd name="connsiteY62" fmla="*/ 1228550 h 3186376"/>
                <a:gd name="connsiteX63" fmla="*/ 1654896 w 3102228"/>
                <a:gd name="connsiteY63" fmla="*/ 1144403 h 3186376"/>
                <a:gd name="connsiteX64" fmla="*/ 1834410 w 3102228"/>
                <a:gd name="connsiteY64" fmla="*/ 1065865 h 3186376"/>
                <a:gd name="connsiteX65" fmla="*/ 1884898 w 3102228"/>
                <a:gd name="connsiteY65" fmla="*/ 790984 h 3186376"/>
                <a:gd name="connsiteX66" fmla="*/ 1823190 w 3102228"/>
                <a:gd name="connsiteY66" fmla="*/ 729276 h 3186376"/>
                <a:gd name="connsiteX67" fmla="*/ 1862459 w 3102228"/>
                <a:gd name="connsiteY67" fmla="*/ 628300 h 3186376"/>
                <a:gd name="connsiteX68" fmla="*/ 1873679 w 3102228"/>
                <a:gd name="connsiteY68" fmla="*/ 359028 h 3186376"/>
                <a:gd name="connsiteX69" fmla="*/ 1912948 w 3102228"/>
                <a:gd name="connsiteY69" fmla="*/ 134636 h 3186376"/>
                <a:gd name="connsiteX70" fmla="*/ 1969046 w 3102228"/>
                <a:gd name="connsiteY70" fmla="*/ 11220 h 318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102228" h="3186376">
                  <a:moveTo>
                    <a:pt x="1969046" y="11220"/>
                  </a:moveTo>
                  <a:lnTo>
                    <a:pt x="2328074" y="0"/>
                  </a:lnTo>
                  <a:lnTo>
                    <a:pt x="2810518" y="297320"/>
                  </a:lnTo>
                  <a:lnTo>
                    <a:pt x="3001252" y="667568"/>
                  </a:lnTo>
                  <a:lnTo>
                    <a:pt x="3102228" y="891961"/>
                  </a:lnTo>
                  <a:lnTo>
                    <a:pt x="2978813" y="1144403"/>
                  </a:lnTo>
                  <a:lnTo>
                    <a:pt x="2945154" y="1503431"/>
                  </a:lnTo>
                  <a:lnTo>
                    <a:pt x="2832957" y="1879288"/>
                  </a:lnTo>
                  <a:lnTo>
                    <a:pt x="2731981" y="1929777"/>
                  </a:lnTo>
                  <a:lnTo>
                    <a:pt x="2687102" y="2182219"/>
                  </a:lnTo>
                  <a:lnTo>
                    <a:pt x="2636614" y="2457100"/>
                  </a:lnTo>
                  <a:lnTo>
                    <a:pt x="2608565" y="2530027"/>
                  </a:lnTo>
                  <a:lnTo>
                    <a:pt x="2434660" y="2485149"/>
                  </a:lnTo>
                  <a:lnTo>
                    <a:pt x="2070022" y="2535637"/>
                  </a:lnTo>
                  <a:lnTo>
                    <a:pt x="1896118" y="2541247"/>
                  </a:lnTo>
                  <a:lnTo>
                    <a:pt x="1750263" y="2535637"/>
                  </a:lnTo>
                  <a:lnTo>
                    <a:pt x="1716604" y="2586125"/>
                  </a:lnTo>
                  <a:lnTo>
                    <a:pt x="1677335" y="2687102"/>
                  </a:lnTo>
                  <a:lnTo>
                    <a:pt x="1654896" y="2849787"/>
                  </a:lnTo>
                  <a:lnTo>
                    <a:pt x="1688555" y="3034911"/>
                  </a:lnTo>
                  <a:lnTo>
                    <a:pt x="1688555" y="3124668"/>
                  </a:lnTo>
                  <a:lnTo>
                    <a:pt x="1520260" y="3186376"/>
                  </a:lnTo>
                  <a:lnTo>
                    <a:pt x="1503431" y="3018081"/>
                  </a:lnTo>
                  <a:lnTo>
                    <a:pt x="1565139" y="2928324"/>
                  </a:lnTo>
                  <a:lnTo>
                    <a:pt x="1553919" y="2877836"/>
                  </a:lnTo>
                  <a:lnTo>
                    <a:pt x="1458552" y="2703931"/>
                  </a:lnTo>
                  <a:lnTo>
                    <a:pt x="1183671" y="2653443"/>
                  </a:lnTo>
                  <a:lnTo>
                    <a:pt x="852692" y="2608565"/>
                  </a:lnTo>
                  <a:lnTo>
                    <a:pt x="594641" y="2591735"/>
                  </a:lnTo>
                  <a:lnTo>
                    <a:pt x="476835" y="2642223"/>
                  </a:lnTo>
                  <a:lnTo>
                    <a:pt x="353419" y="2731981"/>
                  </a:lnTo>
                  <a:lnTo>
                    <a:pt x="314150" y="2664663"/>
                  </a:lnTo>
                  <a:lnTo>
                    <a:pt x="263662" y="2675882"/>
                  </a:lnTo>
                  <a:lnTo>
                    <a:pt x="196344" y="2698322"/>
                  </a:lnTo>
                  <a:lnTo>
                    <a:pt x="134636" y="2709541"/>
                  </a:lnTo>
                  <a:lnTo>
                    <a:pt x="33659" y="2715151"/>
                  </a:lnTo>
                  <a:lnTo>
                    <a:pt x="0" y="2720761"/>
                  </a:lnTo>
                  <a:lnTo>
                    <a:pt x="201954" y="2120511"/>
                  </a:lnTo>
                  <a:lnTo>
                    <a:pt x="302930" y="1710994"/>
                  </a:lnTo>
                  <a:lnTo>
                    <a:pt x="330979" y="1509041"/>
                  </a:lnTo>
                  <a:lnTo>
                    <a:pt x="398297" y="1301477"/>
                  </a:lnTo>
                  <a:lnTo>
                    <a:pt x="398297" y="1228550"/>
                  </a:lnTo>
                  <a:lnTo>
                    <a:pt x="426346" y="1189281"/>
                  </a:lnTo>
                  <a:lnTo>
                    <a:pt x="560982" y="1234160"/>
                  </a:lnTo>
                  <a:lnTo>
                    <a:pt x="667568" y="1351966"/>
                  </a:lnTo>
                  <a:lnTo>
                    <a:pt x="762935" y="1525870"/>
                  </a:lnTo>
                  <a:lnTo>
                    <a:pt x="779765" y="1559529"/>
                  </a:lnTo>
                  <a:lnTo>
                    <a:pt x="931230" y="1576358"/>
                  </a:lnTo>
                  <a:lnTo>
                    <a:pt x="1009767" y="1660506"/>
                  </a:lnTo>
                  <a:lnTo>
                    <a:pt x="1060255" y="1688555"/>
                  </a:lnTo>
                  <a:lnTo>
                    <a:pt x="1088305" y="1783922"/>
                  </a:lnTo>
                  <a:lnTo>
                    <a:pt x="1088305" y="1940996"/>
                  </a:lnTo>
                  <a:lnTo>
                    <a:pt x="1273428" y="1957826"/>
                  </a:lnTo>
                  <a:lnTo>
                    <a:pt x="1273428" y="1806361"/>
                  </a:lnTo>
                  <a:lnTo>
                    <a:pt x="1307087" y="1705384"/>
                  </a:lnTo>
                  <a:lnTo>
                    <a:pt x="1385625" y="1677335"/>
                  </a:lnTo>
                  <a:lnTo>
                    <a:pt x="1576359" y="1727823"/>
                  </a:lnTo>
                  <a:lnTo>
                    <a:pt x="1727824" y="1823190"/>
                  </a:lnTo>
                  <a:lnTo>
                    <a:pt x="1783922" y="1783922"/>
                  </a:lnTo>
                  <a:lnTo>
                    <a:pt x="1755873" y="1593188"/>
                  </a:lnTo>
                  <a:lnTo>
                    <a:pt x="1783922" y="1458552"/>
                  </a:lnTo>
                  <a:lnTo>
                    <a:pt x="1710994" y="1357576"/>
                  </a:lnTo>
                  <a:lnTo>
                    <a:pt x="1654896" y="1228550"/>
                  </a:lnTo>
                  <a:lnTo>
                    <a:pt x="1654896" y="1144403"/>
                  </a:lnTo>
                  <a:lnTo>
                    <a:pt x="1834410" y="1065865"/>
                  </a:lnTo>
                  <a:lnTo>
                    <a:pt x="1884898" y="790984"/>
                  </a:lnTo>
                  <a:lnTo>
                    <a:pt x="1823190" y="729276"/>
                  </a:lnTo>
                  <a:lnTo>
                    <a:pt x="1862459" y="628300"/>
                  </a:lnTo>
                  <a:lnTo>
                    <a:pt x="1873679" y="359028"/>
                  </a:lnTo>
                  <a:lnTo>
                    <a:pt x="1912948" y="134636"/>
                  </a:lnTo>
                  <a:lnTo>
                    <a:pt x="1969046" y="11220"/>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6468118" y="1548309"/>
              <a:ext cx="959278" cy="1969046"/>
            </a:xfrm>
            <a:custGeom>
              <a:avLst/>
              <a:gdLst>
                <a:gd name="connsiteX0" fmla="*/ 129026 w 959278"/>
                <a:gd name="connsiteY0" fmla="*/ 39269 h 1969046"/>
                <a:gd name="connsiteX1" fmla="*/ 218783 w 959278"/>
                <a:gd name="connsiteY1" fmla="*/ 0 h 1969046"/>
                <a:gd name="connsiteX2" fmla="*/ 230002 w 959278"/>
                <a:gd name="connsiteY2" fmla="*/ 258052 h 1969046"/>
                <a:gd name="connsiteX3" fmla="*/ 224392 w 959278"/>
                <a:gd name="connsiteY3" fmla="*/ 471225 h 1969046"/>
                <a:gd name="connsiteX4" fmla="*/ 213173 w 959278"/>
                <a:gd name="connsiteY4" fmla="*/ 729276 h 1969046"/>
                <a:gd name="connsiteX5" fmla="*/ 179514 w 959278"/>
                <a:gd name="connsiteY5" fmla="*/ 970498 h 1969046"/>
                <a:gd name="connsiteX6" fmla="*/ 162684 w 959278"/>
                <a:gd name="connsiteY6" fmla="*/ 1133183 h 1969046"/>
                <a:gd name="connsiteX7" fmla="*/ 516103 w 959278"/>
                <a:gd name="connsiteY7" fmla="*/ 1088304 h 1969046"/>
                <a:gd name="connsiteX8" fmla="*/ 768545 w 959278"/>
                <a:gd name="connsiteY8" fmla="*/ 1054646 h 1969046"/>
                <a:gd name="connsiteX9" fmla="*/ 869521 w 959278"/>
                <a:gd name="connsiteY9" fmla="*/ 1088304 h 1969046"/>
                <a:gd name="connsiteX10" fmla="*/ 959278 w 959278"/>
                <a:gd name="connsiteY10" fmla="*/ 1105134 h 1969046"/>
                <a:gd name="connsiteX11" fmla="*/ 936839 w 959278"/>
                <a:gd name="connsiteY11" fmla="*/ 1110744 h 1969046"/>
                <a:gd name="connsiteX12" fmla="*/ 903180 w 959278"/>
                <a:gd name="connsiteY12" fmla="*/ 1357576 h 1969046"/>
                <a:gd name="connsiteX13" fmla="*/ 841472 w 959278"/>
                <a:gd name="connsiteY13" fmla="*/ 1492211 h 1969046"/>
                <a:gd name="connsiteX14" fmla="*/ 830253 w 959278"/>
                <a:gd name="connsiteY14" fmla="*/ 1677335 h 1969046"/>
                <a:gd name="connsiteX15" fmla="*/ 920010 w 959278"/>
                <a:gd name="connsiteY15" fmla="*/ 1795141 h 1969046"/>
                <a:gd name="connsiteX16" fmla="*/ 762935 w 959278"/>
                <a:gd name="connsiteY16" fmla="*/ 1800751 h 1969046"/>
                <a:gd name="connsiteX17" fmla="*/ 622689 w 959278"/>
                <a:gd name="connsiteY17" fmla="*/ 1856849 h 1969046"/>
                <a:gd name="connsiteX18" fmla="*/ 370248 w 959278"/>
                <a:gd name="connsiteY18" fmla="*/ 1873679 h 1969046"/>
                <a:gd name="connsiteX19" fmla="*/ 145855 w 959278"/>
                <a:gd name="connsiteY19" fmla="*/ 1969046 h 1969046"/>
                <a:gd name="connsiteX20" fmla="*/ 61708 w 959278"/>
                <a:gd name="connsiteY20" fmla="*/ 1969046 h 1969046"/>
                <a:gd name="connsiteX21" fmla="*/ 0 w 959278"/>
                <a:gd name="connsiteY21" fmla="*/ 1755873 h 1969046"/>
                <a:gd name="connsiteX22" fmla="*/ 5610 w 959278"/>
                <a:gd name="connsiteY22" fmla="*/ 1542700 h 1969046"/>
                <a:gd name="connsiteX23" fmla="*/ 33659 w 959278"/>
                <a:gd name="connsiteY23" fmla="*/ 1228550 h 1969046"/>
                <a:gd name="connsiteX24" fmla="*/ 67318 w 959278"/>
                <a:gd name="connsiteY24" fmla="*/ 1093914 h 1969046"/>
                <a:gd name="connsiteX25" fmla="*/ 67318 w 959278"/>
                <a:gd name="connsiteY25" fmla="*/ 908790 h 1969046"/>
                <a:gd name="connsiteX26" fmla="*/ 61708 w 959278"/>
                <a:gd name="connsiteY26" fmla="*/ 645129 h 1969046"/>
                <a:gd name="connsiteX27" fmla="*/ 78537 w 959278"/>
                <a:gd name="connsiteY27" fmla="*/ 398297 h 1969046"/>
                <a:gd name="connsiteX28" fmla="*/ 112196 w 959278"/>
                <a:gd name="connsiteY28" fmla="*/ 347809 h 1969046"/>
                <a:gd name="connsiteX29" fmla="*/ 100976 w 959278"/>
                <a:gd name="connsiteY29" fmla="*/ 201954 h 1969046"/>
                <a:gd name="connsiteX30" fmla="*/ 100976 w 959278"/>
                <a:gd name="connsiteY30" fmla="*/ 95367 h 1969046"/>
                <a:gd name="connsiteX31" fmla="*/ 129026 w 959278"/>
                <a:gd name="connsiteY31" fmla="*/ 39269 h 196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9278" h="1969046">
                  <a:moveTo>
                    <a:pt x="129026" y="39269"/>
                  </a:moveTo>
                  <a:lnTo>
                    <a:pt x="218783" y="0"/>
                  </a:lnTo>
                  <a:lnTo>
                    <a:pt x="230002" y="258052"/>
                  </a:lnTo>
                  <a:lnTo>
                    <a:pt x="224392" y="471225"/>
                  </a:lnTo>
                  <a:lnTo>
                    <a:pt x="213173" y="729276"/>
                  </a:lnTo>
                  <a:lnTo>
                    <a:pt x="179514" y="970498"/>
                  </a:lnTo>
                  <a:lnTo>
                    <a:pt x="162684" y="1133183"/>
                  </a:lnTo>
                  <a:lnTo>
                    <a:pt x="516103" y="1088304"/>
                  </a:lnTo>
                  <a:lnTo>
                    <a:pt x="768545" y="1054646"/>
                  </a:lnTo>
                  <a:lnTo>
                    <a:pt x="869521" y="1088304"/>
                  </a:lnTo>
                  <a:lnTo>
                    <a:pt x="959278" y="1105134"/>
                  </a:lnTo>
                  <a:lnTo>
                    <a:pt x="936839" y="1110744"/>
                  </a:lnTo>
                  <a:lnTo>
                    <a:pt x="903180" y="1357576"/>
                  </a:lnTo>
                  <a:lnTo>
                    <a:pt x="841472" y="1492211"/>
                  </a:lnTo>
                  <a:lnTo>
                    <a:pt x="830253" y="1677335"/>
                  </a:lnTo>
                  <a:lnTo>
                    <a:pt x="920010" y="1795141"/>
                  </a:lnTo>
                  <a:lnTo>
                    <a:pt x="762935" y="1800751"/>
                  </a:lnTo>
                  <a:lnTo>
                    <a:pt x="622689" y="1856849"/>
                  </a:lnTo>
                  <a:lnTo>
                    <a:pt x="370248" y="1873679"/>
                  </a:lnTo>
                  <a:lnTo>
                    <a:pt x="145855" y="1969046"/>
                  </a:lnTo>
                  <a:lnTo>
                    <a:pt x="61708" y="1969046"/>
                  </a:lnTo>
                  <a:lnTo>
                    <a:pt x="0" y="1755873"/>
                  </a:lnTo>
                  <a:lnTo>
                    <a:pt x="5610" y="1542700"/>
                  </a:lnTo>
                  <a:lnTo>
                    <a:pt x="33659" y="1228550"/>
                  </a:lnTo>
                  <a:lnTo>
                    <a:pt x="67318" y="1093914"/>
                  </a:lnTo>
                  <a:lnTo>
                    <a:pt x="67318" y="908790"/>
                  </a:lnTo>
                  <a:lnTo>
                    <a:pt x="61708" y="645129"/>
                  </a:lnTo>
                  <a:lnTo>
                    <a:pt x="78537" y="398297"/>
                  </a:lnTo>
                  <a:lnTo>
                    <a:pt x="112196" y="347809"/>
                  </a:lnTo>
                  <a:lnTo>
                    <a:pt x="100976" y="201954"/>
                  </a:lnTo>
                  <a:lnTo>
                    <a:pt x="100976" y="95367"/>
                  </a:lnTo>
                  <a:lnTo>
                    <a:pt x="129026" y="39269"/>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518606" y="3343450"/>
              <a:ext cx="1116354" cy="925620"/>
            </a:xfrm>
            <a:custGeom>
              <a:avLst/>
              <a:gdLst>
                <a:gd name="connsiteX0" fmla="*/ 67318 w 1116354"/>
                <a:gd name="connsiteY0" fmla="*/ 185124 h 925620"/>
                <a:gd name="connsiteX1" fmla="*/ 246832 w 1116354"/>
                <a:gd name="connsiteY1" fmla="*/ 117806 h 925620"/>
                <a:gd name="connsiteX2" fmla="*/ 594641 w 1116354"/>
                <a:gd name="connsiteY2" fmla="*/ 50489 h 925620"/>
                <a:gd name="connsiteX3" fmla="*/ 858302 w 1116354"/>
                <a:gd name="connsiteY3" fmla="*/ 0 h 925620"/>
                <a:gd name="connsiteX4" fmla="*/ 992938 w 1116354"/>
                <a:gd name="connsiteY4" fmla="*/ 11220 h 925620"/>
                <a:gd name="connsiteX5" fmla="*/ 1082695 w 1116354"/>
                <a:gd name="connsiteY5" fmla="*/ 84148 h 925620"/>
                <a:gd name="connsiteX6" fmla="*/ 1116354 w 1116354"/>
                <a:gd name="connsiteY6" fmla="*/ 488054 h 925620"/>
                <a:gd name="connsiteX7" fmla="*/ 1049036 w 1116354"/>
                <a:gd name="connsiteY7" fmla="*/ 819033 h 925620"/>
                <a:gd name="connsiteX8" fmla="*/ 964888 w 1116354"/>
                <a:gd name="connsiteY8" fmla="*/ 908790 h 925620"/>
                <a:gd name="connsiteX9" fmla="*/ 813423 w 1116354"/>
                <a:gd name="connsiteY9" fmla="*/ 925620 h 925620"/>
                <a:gd name="connsiteX10" fmla="*/ 734886 w 1116354"/>
                <a:gd name="connsiteY10" fmla="*/ 886351 h 925620"/>
                <a:gd name="connsiteX11" fmla="*/ 617080 w 1116354"/>
                <a:gd name="connsiteY11" fmla="*/ 863912 h 925620"/>
                <a:gd name="connsiteX12" fmla="*/ 465615 w 1116354"/>
                <a:gd name="connsiteY12" fmla="*/ 852692 h 925620"/>
                <a:gd name="connsiteX13" fmla="*/ 291711 w 1116354"/>
                <a:gd name="connsiteY13" fmla="*/ 886351 h 925620"/>
                <a:gd name="connsiteX14" fmla="*/ 179514 w 1116354"/>
                <a:gd name="connsiteY14" fmla="*/ 863912 h 925620"/>
                <a:gd name="connsiteX15" fmla="*/ 33659 w 1116354"/>
                <a:gd name="connsiteY15" fmla="*/ 819033 h 925620"/>
                <a:gd name="connsiteX16" fmla="*/ 0 w 1116354"/>
                <a:gd name="connsiteY16" fmla="*/ 645129 h 925620"/>
                <a:gd name="connsiteX17" fmla="*/ 22439 w 1116354"/>
                <a:gd name="connsiteY17" fmla="*/ 482444 h 925620"/>
                <a:gd name="connsiteX18" fmla="*/ 67318 w 1116354"/>
                <a:gd name="connsiteY18" fmla="*/ 302930 h 925620"/>
                <a:gd name="connsiteX19" fmla="*/ 67318 w 1116354"/>
                <a:gd name="connsiteY19" fmla="*/ 185124 h 92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6354" h="925620">
                  <a:moveTo>
                    <a:pt x="67318" y="185124"/>
                  </a:moveTo>
                  <a:lnTo>
                    <a:pt x="246832" y="117806"/>
                  </a:lnTo>
                  <a:lnTo>
                    <a:pt x="594641" y="50489"/>
                  </a:lnTo>
                  <a:lnTo>
                    <a:pt x="858302" y="0"/>
                  </a:lnTo>
                  <a:lnTo>
                    <a:pt x="992938" y="11220"/>
                  </a:lnTo>
                  <a:lnTo>
                    <a:pt x="1082695" y="84148"/>
                  </a:lnTo>
                  <a:lnTo>
                    <a:pt x="1116354" y="488054"/>
                  </a:lnTo>
                  <a:lnTo>
                    <a:pt x="1049036" y="819033"/>
                  </a:lnTo>
                  <a:lnTo>
                    <a:pt x="964888" y="908790"/>
                  </a:lnTo>
                  <a:lnTo>
                    <a:pt x="813423" y="925620"/>
                  </a:lnTo>
                  <a:lnTo>
                    <a:pt x="734886" y="886351"/>
                  </a:lnTo>
                  <a:lnTo>
                    <a:pt x="617080" y="863912"/>
                  </a:lnTo>
                  <a:lnTo>
                    <a:pt x="465615" y="852692"/>
                  </a:lnTo>
                  <a:lnTo>
                    <a:pt x="291711" y="886351"/>
                  </a:lnTo>
                  <a:lnTo>
                    <a:pt x="179514" y="863912"/>
                  </a:lnTo>
                  <a:lnTo>
                    <a:pt x="33659" y="819033"/>
                  </a:lnTo>
                  <a:lnTo>
                    <a:pt x="0" y="645129"/>
                  </a:lnTo>
                  <a:lnTo>
                    <a:pt x="22439" y="482444"/>
                  </a:lnTo>
                  <a:lnTo>
                    <a:pt x="67318" y="302930"/>
                  </a:lnTo>
                  <a:lnTo>
                    <a:pt x="67318" y="185124"/>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5520059" y="3180766"/>
              <a:ext cx="998547" cy="392687"/>
            </a:xfrm>
            <a:custGeom>
              <a:avLst/>
              <a:gdLst>
                <a:gd name="connsiteX0" fmla="*/ 987328 w 998547"/>
                <a:gd name="connsiteY0" fmla="*/ 336589 h 392687"/>
                <a:gd name="connsiteX1" fmla="*/ 914400 w 998547"/>
                <a:gd name="connsiteY1" fmla="*/ 347808 h 392687"/>
                <a:gd name="connsiteX2" fmla="*/ 746105 w 998547"/>
                <a:gd name="connsiteY2" fmla="*/ 387077 h 392687"/>
                <a:gd name="connsiteX3" fmla="*/ 527323 w 998547"/>
                <a:gd name="connsiteY3" fmla="*/ 392687 h 392687"/>
                <a:gd name="connsiteX4" fmla="*/ 336589 w 998547"/>
                <a:gd name="connsiteY4" fmla="*/ 353418 h 392687"/>
                <a:gd name="connsiteX5" fmla="*/ 291710 w 998547"/>
                <a:gd name="connsiteY5" fmla="*/ 314149 h 392687"/>
                <a:gd name="connsiteX6" fmla="*/ 106586 w 998547"/>
                <a:gd name="connsiteY6" fmla="*/ 302930 h 392687"/>
                <a:gd name="connsiteX7" fmla="*/ 39269 w 998547"/>
                <a:gd name="connsiteY7" fmla="*/ 291710 h 392687"/>
                <a:gd name="connsiteX8" fmla="*/ 0 w 998547"/>
                <a:gd name="connsiteY8" fmla="*/ 201953 h 392687"/>
                <a:gd name="connsiteX9" fmla="*/ 28049 w 998547"/>
                <a:gd name="connsiteY9" fmla="*/ 100976 h 392687"/>
                <a:gd name="connsiteX10" fmla="*/ 117806 w 998547"/>
                <a:gd name="connsiteY10" fmla="*/ 44878 h 392687"/>
                <a:gd name="connsiteX11" fmla="*/ 196343 w 998547"/>
                <a:gd name="connsiteY11" fmla="*/ 44878 h 392687"/>
                <a:gd name="connsiteX12" fmla="*/ 330979 w 998547"/>
                <a:gd name="connsiteY12" fmla="*/ 0 h 392687"/>
                <a:gd name="connsiteX13" fmla="*/ 544152 w 998547"/>
                <a:gd name="connsiteY13" fmla="*/ 33659 h 392687"/>
                <a:gd name="connsiteX14" fmla="*/ 762935 w 998547"/>
                <a:gd name="connsiteY14" fmla="*/ 44878 h 392687"/>
                <a:gd name="connsiteX15" fmla="*/ 813423 w 998547"/>
                <a:gd name="connsiteY15" fmla="*/ 112196 h 392687"/>
                <a:gd name="connsiteX16" fmla="*/ 964888 w 998547"/>
                <a:gd name="connsiteY16" fmla="*/ 95367 h 392687"/>
                <a:gd name="connsiteX17" fmla="*/ 998547 w 998547"/>
                <a:gd name="connsiteY17" fmla="*/ 263661 h 392687"/>
                <a:gd name="connsiteX18" fmla="*/ 987328 w 998547"/>
                <a:gd name="connsiteY18" fmla="*/ 336589 h 39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8547" h="392687">
                  <a:moveTo>
                    <a:pt x="987328" y="336589"/>
                  </a:moveTo>
                  <a:lnTo>
                    <a:pt x="914400" y="347808"/>
                  </a:lnTo>
                  <a:lnTo>
                    <a:pt x="746105" y="387077"/>
                  </a:lnTo>
                  <a:lnTo>
                    <a:pt x="527323" y="392687"/>
                  </a:lnTo>
                  <a:lnTo>
                    <a:pt x="336589" y="353418"/>
                  </a:lnTo>
                  <a:lnTo>
                    <a:pt x="291710" y="314149"/>
                  </a:lnTo>
                  <a:lnTo>
                    <a:pt x="106586" y="302930"/>
                  </a:lnTo>
                  <a:lnTo>
                    <a:pt x="39269" y="291710"/>
                  </a:lnTo>
                  <a:lnTo>
                    <a:pt x="0" y="201953"/>
                  </a:lnTo>
                  <a:lnTo>
                    <a:pt x="28049" y="100976"/>
                  </a:lnTo>
                  <a:lnTo>
                    <a:pt x="117806" y="44878"/>
                  </a:lnTo>
                  <a:lnTo>
                    <a:pt x="196343" y="44878"/>
                  </a:lnTo>
                  <a:lnTo>
                    <a:pt x="330979" y="0"/>
                  </a:lnTo>
                  <a:lnTo>
                    <a:pt x="544152" y="33659"/>
                  </a:lnTo>
                  <a:lnTo>
                    <a:pt x="762935" y="44878"/>
                  </a:lnTo>
                  <a:lnTo>
                    <a:pt x="813423" y="112196"/>
                  </a:lnTo>
                  <a:lnTo>
                    <a:pt x="964888" y="95367"/>
                  </a:lnTo>
                  <a:lnTo>
                    <a:pt x="998547" y="263661"/>
                  </a:lnTo>
                  <a:lnTo>
                    <a:pt x="987328" y="336589"/>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5032005" y="2709541"/>
              <a:ext cx="1340746" cy="600250"/>
            </a:xfrm>
            <a:custGeom>
              <a:avLst/>
              <a:gdLst>
                <a:gd name="connsiteX0" fmla="*/ 0 w 1340746"/>
                <a:gd name="connsiteY0" fmla="*/ 112196 h 600250"/>
                <a:gd name="connsiteX1" fmla="*/ 67318 w 1340746"/>
                <a:gd name="connsiteY1" fmla="*/ 364638 h 600250"/>
                <a:gd name="connsiteX2" fmla="*/ 112196 w 1340746"/>
                <a:gd name="connsiteY2" fmla="*/ 594641 h 600250"/>
                <a:gd name="connsiteX3" fmla="*/ 443175 w 1340746"/>
                <a:gd name="connsiteY3" fmla="*/ 600250 h 600250"/>
                <a:gd name="connsiteX4" fmla="*/ 544152 w 1340746"/>
                <a:gd name="connsiteY4" fmla="*/ 566592 h 600250"/>
                <a:gd name="connsiteX5" fmla="*/ 661958 w 1340746"/>
                <a:gd name="connsiteY5" fmla="*/ 510493 h 600250"/>
                <a:gd name="connsiteX6" fmla="*/ 796594 w 1340746"/>
                <a:gd name="connsiteY6" fmla="*/ 488054 h 600250"/>
                <a:gd name="connsiteX7" fmla="*/ 1015377 w 1340746"/>
                <a:gd name="connsiteY7" fmla="*/ 488054 h 600250"/>
                <a:gd name="connsiteX8" fmla="*/ 1250989 w 1340746"/>
                <a:gd name="connsiteY8" fmla="*/ 516103 h 600250"/>
                <a:gd name="connsiteX9" fmla="*/ 1279038 w 1340746"/>
                <a:gd name="connsiteY9" fmla="*/ 516103 h 600250"/>
                <a:gd name="connsiteX10" fmla="*/ 1312697 w 1340746"/>
                <a:gd name="connsiteY10" fmla="*/ 420736 h 600250"/>
                <a:gd name="connsiteX11" fmla="*/ 1340746 w 1340746"/>
                <a:gd name="connsiteY11" fmla="*/ 330979 h 600250"/>
                <a:gd name="connsiteX12" fmla="*/ 1307087 w 1340746"/>
                <a:gd name="connsiteY12" fmla="*/ 190734 h 600250"/>
                <a:gd name="connsiteX13" fmla="*/ 1228550 w 1340746"/>
                <a:gd name="connsiteY13" fmla="*/ 106587 h 600250"/>
                <a:gd name="connsiteX14" fmla="*/ 897570 w 1340746"/>
                <a:gd name="connsiteY14" fmla="*/ 56098 h 600250"/>
                <a:gd name="connsiteX15" fmla="*/ 403907 w 1340746"/>
                <a:gd name="connsiteY15" fmla="*/ 0 h 600250"/>
                <a:gd name="connsiteX16" fmla="*/ 235612 w 1340746"/>
                <a:gd name="connsiteY16" fmla="*/ 56098 h 600250"/>
                <a:gd name="connsiteX17" fmla="*/ 168294 w 1340746"/>
                <a:gd name="connsiteY17" fmla="*/ 106587 h 600250"/>
                <a:gd name="connsiteX18" fmla="*/ 112196 w 1340746"/>
                <a:gd name="connsiteY18" fmla="*/ 134636 h 600250"/>
                <a:gd name="connsiteX19" fmla="*/ 89757 w 1340746"/>
                <a:gd name="connsiteY19" fmla="*/ 78538 h 600250"/>
                <a:gd name="connsiteX20" fmla="*/ 0 w 1340746"/>
                <a:gd name="connsiteY20" fmla="*/ 112196 h 6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0746" h="600250">
                  <a:moveTo>
                    <a:pt x="0" y="112196"/>
                  </a:moveTo>
                  <a:lnTo>
                    <a:pt x="67318" y="364638"/>
                  </a:lnTo>
                  <a:lnTo>
                    <a:pt x="112196" y="594641"/>
                  </a:lnTo>
                  <a:lnTo>
                    <a:pt x="443175" y="600250"/>
                  </a:lnTo>
                  <a:lnTo>
                    <a:pt x="544152" y="566592"/>
                  </a:lnTo>
                  <a:lnTo>
                    <a:pt x="661958" y="510493"/>
                  </a:lnTo>
                  <a:lnTo>
                    <a:pt x="796594" y="488054"/>
                  </a:lnTo>
                  <a:lnTo>
                    <a:pt x="1015377" y="488054"/>
                  </a:lnTo>
                  <a:lnTo>
                    <a:pt x="1250989" y="516103"/>
                  </a:lnTo>
                  <a:lnTo>
                    <a:pt x="1279038" y="516103"/>
                  </a:lnTo>
                  <a:lnTo>
                    <a:pt x="1312697" y="420736"/>
                  </a:lnTo>
                  <a:lnTo>
                    <a:pt x="1340746" y="330979"/>
                  </a:lnTo>
                  <a:lnTo>
                    <a:pt x="1307087" y="190734"/>
                  </a:lnTo>
                  <a:lnTo>
                    <a:pt x="1228550" y="106587"/>
                  </a:lnTo>
                  <a:lnTo>
                    <a:pt x="897570" y="56098"/>
                  </a:lnTo>
                  <a:lnTo>
                    <a:pt x="403907" y="0"/>
                  </a:lnTo>
                  <a:lnTo>
                    <a:pt x="235612" y="56098"/>
                  </a:lnTo>
                  <a:lnTo>
                    <a:pt x="168294" y="106587"/>
                  </a:lnTo>
                  <a:lnTo>
                    <a:pt x="112196" y="134636"/>
                  </a:lnTo>
                  <a:lnTo>
                    <a:pt x="89757" y="78538"/>
                  </a:lnTo>
                  <a:lnTo>
                    <a:pt x="0" y="112196"/>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543951" y="2816128"/>
              <a:ext cx="1049036" cy="718056"/>
            </a:xfrm>
            <a:custGeom>
              <a:avLst/>
              <a:gdLst>
                <a:gd name="connsiteX0" fmla="*/ 1049036 w 1049036"/>
                <a:gd name="connsiteY0" fmla="*/ 678787 h 718056"/>
                <a:gd name="connsiteX1" fmla="*/ 931229 w 1049036"/>
                <a:gd name="connsiteY1" fmla="*/ 690007 h 718056"/>
                <a:gd name="connsiteX2" fmla="*/ 762935 w 1049036"/>
                <a:gd name="connsiteY2" fmla="*/ 712446 h 718056"/>
                <a:gd name="connsiteX3" fmla="*/ 611470 w 1049036"/>
                <a:gd name="connsiteY3" fmla="*/ 718056 h 718056"/>
                <a:gd name="connsiteX4" fmla="*/ 437566 w 1049036"/>
                <a:gd name="connsiteY4" fmla="*/ 690007 h 718056"/>
                <a:gd name="connsiteX5" fmla="*/ 258051 w 1049036"/>
                <a:gd name="connsiteY5" fmla="*/ 583420 h 718056"/>
                <a:gd name="connsiteX6" fmla="*/ 0 w 1049036"/>
                <a:gd name="connsiteY6" fmla="*/ 521712 h 718056"/>
                <a:gd name="connsiteX7" fmla="*/ 185124 w 1049036"/>
                <a:gd name="connsiteY7" fmla="*/ 224392 h 718056"/>
                <a:gd name="connsiteX8" fmla="*/ 252442 w 1049036"/>
                <a:gd name="connsiteY8" fmla="*/ 22439 h 718056"/>
                <a:gd name="connsiteX9" fmla="*/ 482444 w 1049036"/>
                <a:gd name="connsiteY9" fmla="*/ 0 h 718056"/>
                <a:gd name="connsiteX10" fmla="*/ 589031 w 1049036"/>
                <a:gd name="connsiteY10" fmla="*/ 359028 h 718056"/>
                <a:gd name="connsiteX11" fmla="*/ 605860 w 1049036"/>
                <a:gd name="connsiteY11" fmla="*/ 499273 h 718056"/>
                <a:gd name="connsiteX12" fmla="*/ 897570 w 1049036"/>
                <a:gd name="connsiteY12" fmla="*/ 499273 h 718056"/>
                <a:gd name="connsiteX13" fmla="*/ 1009767 w 1049036"/>
                <a:gd name="connsiteY13" fmla="*/ 476834 h 718056"/>
                <a:gd name="connsiteX14" fmla="*/ 992937 w 1049036"/>
                <a:gd name="connsiteY14" fmla="*/ 577811 h 718056"/>
                <a:gd name="connsiteX15" fmla="*/ 1049036 w 1049036"/>
                <a:gd name="connsiteY15" fmla="*/ 678787 h 71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9036" h="718056">
                  <a:moveTo>
                    <a:pt x="1049036" y="678787"/>
                  </a:moveTo>
                  <a:lnTo>
                    <a:pt x="931229" y="690007"/>
                  </a:lnTo>
                  <a:lnTo>
                    <a:pt x="762935" y="712446"/>
                  </a:lnTo>
                  <a:lnTo>
                    <a:pt x="611470" y="718056"/>
                  </a:lnTo>
                  <a:lnTo>
                    <a:pt x="437566" y="690007"/>
                  </a:lnTo>
                  <a:lnTo>
                    <a:pt x="258051" y="583420"/>
                  </a:lnTo>
                  <a:lnTo>
                    <a:pt x="0" y="521712"/>
                  </a:lnTo>
                  <a:lnTo>
                    <a:pt x="185124" y="224392"/>
                  </a:lnTo>
                  <a:lnTo>
                    <a:pt x="252442" y="22439"/>
                  </a:lnTo>
                  <a:lnTo>
                    <a:pt x="482444" y="0"/>
                  </a:lnTo>
                  <a:lnTo>
                    <a:pt x="589031" y="359028"/>
                  </a:lnTo>
                  <a:lnTo>
                    <a:pt x="605860" y="499273"/>
                  </a:lnTo>
                  <a:lnTo>
                    <a:pt x="897570" y="499273"/>
                  </a:lnTo>
                  <a:lnTo>
                    <a:pt x="1009767" y="476834"/>
                  </a:lnTo>
                  <a:lnTo>
                    <a:pt x="992937" y="577811"/>
                  </a:lnTo>
                  <a:lnTo>
                    <a:pt x="1049036" y="678787"/>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4442974" y="4016628"/>
              <a:ext cx="987328" cy="1155622"/>
            </a:xfrm>
            <a:custGeom>
              <a:avLst/>
              <a:gdLst>
                <a:gd name="connsiteX0" fmla="*/ 5610 w 987328"/>
                <a:gd name="connsiteY0" fmla="*/ 364638 h 1155622"/>
                <a:gd name="connsiteX1" fmla="*/ 151465 w 987328"/>
                <a:gd name="connsiteY1" fmla="*/ 246832 h 1155622"/>
                <a:gd name="connsiteX2" fmla="*/ 207563 w 987328"/>
                <a:gd name="connsiteY2" fmla="*/ 61708 h 1155622"/>
                <a:gd name="connsiteX3" fmla="*/ 342199 w 987328"/>
                <a:gd name="connsiteY3" fmla="*/ 0 h 1155622"/>
                <a:gd name="connsiteX4" fmla="*/ 555372 w 987328"/>
                <a:gd name="connsiteY4" fmla="*/ 84147 h 1155622"/>
                <a:gd name="connsiteX5" fmla="*/ 673178 w 987328"/>
                <a:gd name="connsiteY5" fmla="*/ 162685 h 1155622"/>
                <a:gd name="connsiteX6" fmla="*/ 645129 w 987328"/>
                <a:gd name="connsiteY6" fmla="*/ 274881 h 1155622"/>
                <a:gd name="connsiteX7" fmla="*/ 656349 w 987328"/>
                <a:gd name="connsiteY7" fmla="*/ 420736 h 1155622"/>
                <a:gd name="connsiteX8" fmla="*/ 863912 w 987328"/>
                <a:gd name="connsiteY8" fmla="*/ 577811 h 1155622"/>
                <a:gd name="connsiteX9" fmla="*/ 976108 w 987328"/>
                <a:gd name="connsiteY9" fmla="*/ 785374 h 1155622"/>
                <a:gd name="connsiteX10" fmla="*/ 987328 w 987328"/>
                <a:gd name="connsiteY10" fmla="*/ 908790 h 1155622"/>
                <a:gd name="connsiteX11" fmla="*/ 572201 w 987328"/>
                <a:gd name="connsiteY11" fmla="*/ 1155622 h 1155622"/>
                <a:gd name="connsiteX12" fmla="*/ 207563 w 987328"/>
                <a:gd name="connsiteY12" fmla="*/ 1105134 h 1155622"/>
                <a:gd name="connsiteX13" fmla="*/ 72928 w 987328"/>
                <a:gd name="connsiteY13" fmla="*/ 757325 h 1155622"/>
                <a:gd name="connsiteX14" fmla="*/ 0 w 987328"/>
                <a:gd name="connsiteY14" fmla="*/ 549762 h 1155622"/>
                <a:gd name="connsiteX15" fmla="*/ 5610 w 987328"/>
                <a:gd name="connsiteY15" fmla="*/ 364638 h 115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7328" h="1155622">
                  <a:moveTo>
                    <a:pt x="5610" y="364638"/>
                  </a:moveTo>
                  <a:lnTo>
                    <a:pt x="151465" y="246832"/>
                  </a:lnTo>
                  <a:lnTo>
                    <a:pt x="207563" y="61708"/>
                  </a:lnTo>
                  <a:lnTo>
                    <a:pt x="342199" y="0"/>
                  </a:lnTo>
                  <a:lnTo>
                    <a:pt x="555372" y="84147"/>
                  </a:lnTo>
                  <a:lnTo>
                    <a:pt x="673178" y="162685"/>
                  </a:lnTo>
                  <a:lnTo>
                    <a:pt x="645129" y="274881"/>
                  </a:lnTo>
                  <a:lnTo>
                    <a:pt x="656349" y="420736"/>
                  </a:lnTo>
                  <a:lnTo>
                    <a:pt x="863912" y="577811"/>
                  </a:lnTo>
                  <a:lnTo>
                    <a:pt x="976108" y="785374"/>
                  </a:lnTo>
                  <a:lnTo>
                    <a:pt x="987328" y="908790"/>
                  </a:lnTo>
                  <a:lnTo>
                    <a:pt x="572201" y="1155622"/>
                  </a:lnTo>
                  <a:lnTo>
                    <a:pt x="207563" y="1105134"/>
                  </a:lnTo>
                  <a:lnTo>
                    <a:pt x="72928" y="757325"/>
                  </a:lnTo>
                  <a:lnTo>
                    <a:pt x="0" y="549762"/>
                  </a:lnTo>
                  <a:lnTo>
                    <a:pt x="5610" y="364638"/>
                  </a:lnTo>
                  <a:close/>
                </a:path>
              </a:pathLst>
            </a:cu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3382719" y="3343450"/>
              <a:ext cx="2973202" cy="2238317"/>
            </a:xfrm>
            <a:custGeom>
              <a:avLst/>
              <a:gdLst>
                <a:gd name="connsiteX0" fmla="*/ 2973202 w 2973202"/>
                <a:gd name="connsiteY0" fmla="*/ 218783 h 2238317"/>
                <a:gd name="connsiteX1" fmla="*/ 2872226 w 2973202"/>
                <a:gd name="connsiteY1" fmla="*/ 409517 h 2238317"/>
                <a:gd name="connsiteX2" fmla="*/ 2776859 w 2973202"/>
                <a:gd name="connsiteY2" fmla="*/ 746106 h 2238317"/>
                <a:gd name="connsiteX3" fmla="*/ 2788079 w 2973202"/>
                <a:gd name="connsiteY3" fmla="*/ 948059 h 2238317"/>
                <a:gd name="connsiteX4" fmla="*/ 2765639 w 2973202"/>
                <a:gd name="connsiteY4" fmla="*/ 1150013 h 2238317"/>
                <a:gd name="connsiteX5" fmla="*/ 2737590 w 2973202"/>
                <a:gd name="connsiteY5" fmla="*/ 1301478 h 2238317"/>
                <a:gd name="connsiteX6" fmla="*/ 2771249 w 2973202"/>
                <a:gd name="connsiteY6" fmla="*/ 1436113 h 2238317"/>
                <a:gd name="connsiteX7" fmla="*/ 2810518 w 2973202"/>
                <a:gd name="connsiteY7" fmla="*/ 1604408 h 2238317"/>
                <a:gd name="connsiteX8" fmla="*/ 2956373 w 2973202"/>
                <a:gd name="connsiteY8" fmla="*/ 1632457 h 2238317"/>
                <a:gd name="connsiteX9" fmla="*/ 2956373 w 2973202"/>
                <a:gd name="connsiteY9" fmla="*/ 1767092 h 2238317"/>
                <a:gd name="connsiteX10" fmla="*/ 2788079 w 2973202"/>
                <a:gd name="connsiteY10" fmla="*/ 1907338 h 2238317"/>
                <a:gd name="connsiteX11" fmla="*/ 2473929 w 2973202"/>
                <a:gd name="connsiteY11" fmla="*/ 2210268 h 2238317"/>
                <a:gd name="connsiteX12" fmla="*/ 0 w 2973202"/>
                <a:gd name="connsiteY12" fmla="*/ 2238317 h 2238317"/>
                <a:gd name="connsiteX13" fmla="*/ 5610 w 2973202"/>
                <a:gd name="connsiteY13" fmla="*/ 1200501 h 2238317"/>
                <a:gd name="connsiteX14" fmla="*/ 566591 w 2973202"/>
                <a:gd name="connsiteY14" fmla="*/ 790984 h 2238317"/>
                <a:gd name="connsiteX15" fmla="*/ 852692 w 2973202"/>
                <a:gd name="connsiteY15" fmla="*/ 476835 h 2238317"/>
                <a:gd name="connsiteX16" fmla="*/ 1009767 w 2973202"/>
                <a:gd name="connsiteY16" fmla="*/ 302930 h 2238317"/>
                <a:gd name="connsiteX17" fmla="*/ 1155622 w 2973202"/>
                <a:gd name="connsiteY17" fmla="*/ 56098 h 2238317"/>
                <a:gd name="connsiteX18" fmla="*/ 1178061 w 2973202"/>
                <a:gd name="connsiteY18" fmla="*/ 0 h 2238317"/>
                <a:gd name="connsiteX19" fmla="*/ 1458552 w 2973202"/>
                <a:gd name="connsiteY19" fmla="*/ 78538 h 2238317"/>
                <a:gd name="connsiteX20" fmla="*/ 1750263 w 2973202"/>
                <a:gd name="connsiteY20" fmla="*/ 207563 h 2238317"/>
                <a:gd name="connsiteX21" fmla="*/ 2070022 w 2973202"/>
                <a:gd name="connsiteY21" fmla="*/ 185124 h 2238317"/>
                <a:gd name="connsiteX22" fmla="*/ 2260756 w 2973202"/>
                <a:gd name="connsiteY22" fmla="*/ 151465 h 2238317"/>
                <a:gd name="connsiteX23" fmla="*/ 2440270 w 2973202"/>
                <a:gd name="connsiteY23" fmla="*/ 168295 h 2238317"/>
                <a:gd name="connsiteX24" fmla="*/ 2619784 w 2973202"/>
                <a:gd name="connsiteY24" fmla="*/ 235613 h 2238317"/>
                <a:gd name="connsiteX25" fmla="*/ 2832957 w 2973202"/>
                <a:gd name="connsiteY25" fmla="*/ 252442 h 2238317"/>
                <a:gd name="connsiteX26" fmla="*/ 2973202 w 2973202"/>
                <a:gd name="connsiteY26" fmla="*/ 218783 h 2238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73202" h="2238317">
                  <a:moveTo>
                    <a:pt x="2973202" y="218783"/>
                  </a:moveTo>
                  <a:lnTo>
                    <a:pt x="2872226" y="409517"/>
                  </a:lnTo>
                  <a:lnTo>
                    <a:pt x="2776859" y="746106"/>
                  </a:lnTo>
                  <a:lnTo>
                    <a:pt x="2788079" y="948059"/>
                  </a:lnTo>
                  <a:lnTo>
                    <a:pt x="2765639" y="1150013"/>
                  </a:lnTo>
                  <a:lnTo>
                    <a:pt x="2737590" y="1301478"/>
                  </a:lnTo>
                  <a:lnTo>
                    <a:pt x="2771249" y="1436113"/>
                  </a:lnTo>
                  <a:lnTo>
                    <a:pt x="2810518" y="1604408"/>
                  </a:lnTo>
                  <a:lnTo>
                    <a:pt x="2956373" y="1632457"/>
                  </a:lnTo>
                  <a:lnTo>
                    <a:pt x="2956373" y="1767092"/>
                  </a:lnTo>
                  <a:lnTo>
                    <a:pt x="2788079" y="1907338"/>
                  </a:lnTo>
                  <a:lnTo>
                    <a:pt x="2473929" y="2210268"/>
                  </a:lnTo>
                  <a:lnTo>
                    <a:pt x="0" y="2238317"/>
                  </a:lnTo>
                  <a:lnTo>
                    <a:pt x="5610" y="1200501"/>
                  </a:lnTo>
                  <a:lnTo>
                    <a:pt x="566591" y="790984"/>
                  </a:lnTo>
                  <a:lnTo>
                    <a:pt x="852692" y="476835"/>
                  </a:lnTo>
                  <a:lnTo>
                    <a:pt x="1009767" y="302930"/>
                  </a:lnTo>
                  <a:lnTo>
                    <a:pt x="1155622" y="56098"/>
                  </a:lnTo>
                  <a:lnTo>
                    <a:pt x="1178061" y="0"/>
                  </a:lnTo>
                  <a:lnTo>
                    <a:pt x="1458552" y="78538"/>
                  </a:lnTo>
                  <a:lnTo>
                    <a:pt x="1750263" y="207563"/>
                  </a:lnTo>
                  <a:lnTo>
                    <a:pt x="2070022" y="185124"/>
                  </a:lnTo>
                  <a:lnTo>
                    <a:pt x="2260756" y="151465"/>
                  </a:lnTo>
                  <a:lnTo>
                    <a:pt x="2440270" y="168295"/>
                  </a:lnTo>
                  <a:lnTo>
                    <a:pt x="2619784" y="235613"/>
                  </a:lnTo>
                  <a:lnTo>
                    <a:pt x="2832957" y="252442"/>
                  </a:lnTo>
                  <a:lnTo>
                    <a:pt x="2973202" y="218783"/>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734984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7669" y="0"/>
            <a:ext cx="4715270" cy="5631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21" name="Group 20"/>
          <p:cNvGrpSpPr/>
          <p:nvPr/>
        </p:nvGrpSpPr>
        <p:grpSpPr>
          <a:xfrm>
            <a:off x="3401756" y="134304"/>
            <a:ext cx="4527121" cy="5463961"/>
            <a:chOff x="3382719" y="117806"/>
            <a:chExt cx="4527121" cy="5463961"/>
          </a:xfrm>
        </p:grpSpPr>
        <p:sp>
          <p:nvSpPr>
            <p:cNvPr id="4" name="Freeform 3"/>
            <p:cNvSpPr/>
            <p:nvPr/>
          </p:nvSpPr>
          <p:spPr>
            <a:xfrm>
              <a:off x="5351764" y="252442"/>
              <a:ext cx="757326" cy="1402454"/>
            </a:xfrm>
            <a:custGeom>
              <a:avLst/>
              <a:gdLst>
                <a:gd name="connsiteX0" fmla="*/ 493664 w 757326"/>
                <a:gd name="connsiteY0" fmla="*/ 0 h 1402454"/>
                <a:gd name="connsiteX1" fmla="*/ 572202 w 757326"/>
                <a:gd name="connsiteY1" fmla="*/ 56098 h 1402454"/>
                <a:gd name="connsiteX2" fmla="*/ 639519 w 757326"/>
                <a:gd name="connsiteY2" fmla="*/ 61708 h 1402454"/>
                <a:gd name="connsiteX3" fmla="*/ 695618 w 757326"/>
                <a:gd name="connsiteY3" fmla="*/ 61708 h 1402454"/>
                <a:gd name="connsiteX4" fmla="*/ 734886 w 757326"/>
                <a:gd name="connsiteY4" fmla="*/ 78537 h 1402454"/>
                <a:gd name="connsiteX5" fmla="*/ 757326 w 757326"/>
                <a:gd name="connsiteY5" fmla="*/ 78537 h 1402454"/>
                <a:gd name="connsiteX6" fmla="*/ 667569 w 757326"/>
                <a:gd name="connsiteY6" fmla="*/ 375857 h 1402454"/>
                <a:gd name="connsiteX7" fmla="*/ 617080 w 757326"/>
                <a:gd name="connsiteY7" fmla="*/ 544152 h 1402454"/>
                <a:gd name="connsiteX8" fmla="*/ 600251 w 757326"/>
                <a:gd name="connsiteY8" fmla="*/ 656348 h 1402454"/>
                <a:gd name="connsiteX9" fmla="*/ 555372 w 757326"/>
                <a:gd name="connsiteY9" fmla="*/ 807813 h 1402454"/>
                <a:gd name="connsiteX10" fmla="*/ 454396 w 757326"/>
                <a:gd name="connsiteY10" fmla="*/ 987327 h 1402454"/>
                <a:gd name="connsiteX11" fmla="*/ 415127 w 757326"/>
                <a:gd name="connsiteY11" fmla="*/ 1060255 h 1402454"/>
                <a:gd name="connsiteX12" fmla="*/ 370248 w 757326"/>
                <a:gd name="connsiteY12" fmla="*/ 1166841 h 1402454"/>
                <a:gd name="connsiteX13" fmla="*/ 291711 w 757326"/>
                <a:gd name="connsiteY13" fmla="*/ 1318306 h 1402454"/>
                <a:gd name="connsiteX14" fmla="*/ 201954 w 757326"/>
                <a:gd name="connsiteY14" fmla="*/ 1402454 h 1402454"/>
                <a:gd name="connsiteX15" fmla="*/ 112197 w 757326"/>
                <a:gd name="connsiteY15" fmla="*/ 1200500 h 1402454"/>
                <a:gd name="connsiteX16" fmla="*/ 0 w 757326"/>
                <a:gd name="connsiteY16" fmla="*/ 1116353 h 1402454"/>
                <a:gd name="connsiteX17" fmla="*/ 89757 w 757326"/>
                <a:gd name="connsiteY17" fmla="*/ 1009767 h 1402454"/>
                <a:gd name="connsiteX18" fmla="*/ 117807 w 757326"/>
                <a:gd name="connsiteY18" fmla="*/ 830252 h 1402454"/>
                <a:gd name="connsiteX19" fmla="*/ 145856 w 757326"/>
                <a:gd name="connsiteY19" fmla="*/ 639519 h 1402454"/>
                <a:gd name="connsiteX20" fmla="*/ 168295 w 757326"/>
                <a:gd name="connsiteY20" fmla="*/ 532932 h 1402454"/>
                <a:gd name="connsiteX21" fmla="*/ 201954 w 757326"/>
                <a:gd name="connsiteY21" fmla="*/ 460005 h 1402454"/>
                <a:gd name="connsiteX22" fmla="*/ 325370 w 757326"/>
                <a:gd name="connsiteY22" fmla="*/ 392687 h 1402454"/>
                <a:gd name="connsiteX23" fmla="*/ 375858 w 757326"/>
                <a:gd name="connsiteY23" fmla="*/ 308540 h 1402454"/>
                <a:gd name="connsiteX24" fmla="*/ 392688 w 757326"/>
                <a:gd name="connsiteY24" fmla="*/ 213173 h 1402454"/>
                <a:gd name="connsiteX25" fmla="*/ 392688 w 757326"/>
                <a:gd name="connsiteY25" fmla="*/ 213173 h 1402454"/>
                <a:gd name="connsiteX26" fmla="*/ 403907 w 757326"/>
                <a:gd name="connsiteY26" fmla="*/ 140245 h 1402454"/>
                <a:gd name="connsiteX27" fmla="*/ 454396 w 757326"/>
                <a:gd name="connsiteY27" fmla="*/ 78537 h 1402454"/>
                <a:gd name="connsiteX28" fmla="*/ 493664 w 757326"/>
                <a:gd name="connsiteY28" fmla="*/ 0 h 140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7326" h="1402454">
                  <a:moveTo>
                    <a:pt x="493664" y="0"/>
                  </a:moveTo>
                  <a:lnTo>
                    <a:pt x="572202" y="56098"/>
                  </a:lnTo>
                  <a:lnTo>
                    <a:pt x="639519" y="61708"/>
                  </a:lnTo>
                  <a:lnTo>
                    <a:pt x="695618" y="61708"/>
                  </a:lnTo>
                  <a:lnTo>
                    <a:pt x="734886" y="78537"/>
                  </a:lnTo>
                  <a:lnTo>
                    <a:pt x="757326" y="78537"/>
                  </a:lnTo>
                  <a:lnTo>
                    <a:pt x="667569" y="375857"/>
                  </a:lnTo>
                  <a:lnTo>
                    <a:pt x="617080" y="544152"/>
                  </a:lnTo>
                  <a:lnTo>
                    <a:pt x="600251" y="656348"/>
                  </a:lnTo>
                  <a:lnTo>
                    <a:pt x="555372" y="807813"/>
                  </a:lnTo>
                  <a:lnTo>
                    <a:pt x="454396" y="987327"/>
                  </a:lnTo>
                  <a:lnTo>
                    <a:pt x="415127" y="1060255"/>
                  </a:lnTo>
                  <a:lnTo>
                    <a:pt x="370248" y="1166841"/>
                  </a:lnTo>
                  <a:lnTo>
                    <a:pt x="291711" y="1318306"/>
                  </a:lnTo>
                  <a:lnTo>
                    <a:pt x="201954" y="1402454"/>
                  </a:lnTo>
                  <a:lnTo>
                    <a:pt x="112197" y="1200500"/>
                  </a:lnTo>
                  <a:lnTo>
                    <a:pt x="0" y="1116353"/>
                  </a:lnTo>
                  <a:lnTo>
                    <a:pt x="89757" y="1009767"/>
                  </a:lnTo>
                  <a:lnTo>
                    <a:pt x="117807" y="830252"/>
                  </a:lnTo>
                  <a:lnTo>
                    <a:pt x="145856" y="639519"/>
                  </a:lnTo>
                  <a:lnTo>
                    <a:pt x="168295" y="532932"/>
                  </a:lnTo>
                  <a:lnTo>
                    <a:pt x="201954" y="460005"/>
                  </a:lnTo>
                  <a:lnTo>
                    <a:pt x="325370" y="392687"/>
                  </a:lnTo>
                  <a:lnTo>
                    <a:pt x="375858" y="308540"/>
                  </a:lnTo>
                  <a:lnTo>
                    <a:pt x="392688" y="213173"/>
                  </a:lnTo>
                  <a:lnTo>
                    <a:pt x="392688" y="213173"/>
                  </a:lnTo>
                  <a:lnTo>
                    <a:pt x="403907" y="140245"/>
                  </a:lnTo>
                  <a:lnTo>
                    <a:pt x="454396" y="78537"/>
                  </a:lnTo>
                  <a:lnTo>
                    <a:pt x="493664" y="0"/>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reeform 4"/>
            <p:cNvSpPr/>
            <p:nvPr/>
          </p:nvSpPr>
          <p:spPr>
            <a:xfrm>
              <a:off x="5548108" y="1166842"/>
              <a:ext cx="633909" cy="572201"/>
            </a:xfrm>
            <a:custGeom>
              <a:avLst/>
              <a:gdLst>
                <a:gd name="connsiteX0" fmla="*/ 308540 w 633909"/>
                <a:gd name="connsiteY0" fmla="*/ 0 h 572201"/>
                <a:gd name="connsiteX1" fmla="*/ 499274 w 633909"/>
                <a:gd name="connsiteY1" fmla="*/ 50488 h 572201"/>
                <a:gd name="connsiteX2" fmla="*/ 611470 w 633909"/>
                <a:gd name="connsiteY2" fmla="*/ 134635 h 572201"/>
                <a:gd name="connsiteX3" fmla="*/ 633909 w 633909"/>
                <a:gd name="connsiteY3" fmla="*/ 269271 h 572201"/>
                <a:gd name="connsiteX4" fmla="*/ 611470 w 633909"/>
                <a:gd name="connsiteY4" fmla="*/ 443175 h 572201"/>
                <a:gd name="connsiteX5" fmla="*/ 532932 w 633909"/>
                <a:gd name="connsiteY5" fmla="*/ 538542 h 572201"/>
                <a:gd name="connsiteX6" fmla="*/ 488054 w 633909"/>
                <a:gd name="connsiteY6" fmla="*/ 572201 h 572201"/>
                <a:gd name="connsiteX7" fmla="*/ 387077 w 633909"/>
                <a:gd name="connsiteY7" fmla="*/ 521713 h 572201"/>
                <a:gd name="connsiteX8" fmla="*/ 123416 w 633909"/>
                <a:gd name="connsiteY8" fmla="*/ 516103 h 572201"/>
                <a:gd name="connsiteX9" fmla="*/ 0 w 633909"/>
                <a:gd name="connsiteY9" fmla="*/ 482444 h 572201"/>
                <a:gd name="connsiteX10" fmla="*/ 140245 w 633909"/>
                <a:gd name="connsiteY10" fmla="*/ 353418 h 572201"/>
                <a:gd name="connsiteX11" fmla="*/ 196344 w 633909"/>
                <a:gd name="connsiteY11" fmla="*/ 190733 h 572201"/>
                <a:gd name="connsiteX12" fmla="*/ 269271 w 633909"/>
                <a:gd name="connsiteY12" fmla="*/ 72927 h 572201"/>
                <a:gd name="connsiteX13" fmla="*/ 308540 w 633909"/>
                <a:gd name="connsiteY13" fmla="*/ 0 h 57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3909" h="572201">
                  <a:moveTo>
                    <a:pt x="308540" y="0"/>
                  </a:moveTo>
                  <a:lnTo>
                    <a:pt x="499274" y="50488"/>
                  </a:lnTo>
                  <a:lnTo>
                    <a:pt x="611470" y="134635"/>
                  </a:lnTo>
                  <a:lnTo>
                    <a:pt x="633909" y="269271"/>
                  </a:lnTo>
                  <a:lnTo>
                    <a:pt x="611470" y="443175"/>
                  </a:lnTo>
                  <a:lnTo>
                    <a:pt x="532932" y="538542"/>
                  </a:lnTo>
                  <a:lnTo>
                    <a:pt x="488054" y="572201"/>
                  </a:lnTo>
                  <a:lnTo>
                    <a:pt x="387077" y="521713"/>
                  </a:lnTo>
                  <a:lnTo>
                    <a:pt x="123416" y="516103"/>
                  </a:lnTo>
                  <a:lnTo>
                    <a:pt x="0" y="482444"/>
                  </a:lnTo>
                  <a:lnTo>
                    <a:pt x="140245" y="353418"/>
                  </a:lnTo>
                  <a:lnTo>
                    <a:pt x="196344" y="190733"/>
                  </a:lnTo>
                  <a:lnTo>
                    <a:pt x="269271" y="72927"/>
                  </a:lnTo>
                  <a:lnTo>
                    <a:pt x="308540" y="0"/>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reeform 5"/>
            <p:cNvSpPr/>
            <p:nvPr/>
          </p:nvSpPr>
          <p:spPr>
            <a:xfrm>
              <a:off x="5867867" y="134636"/>
              <a:ext cx="886351" cy="1469771"/>
            </a:xfrm>
            <a:custGeom>
              <a:avLst/>
              <a:gdLst>
                <a:gd name="connsiteX0" fmla="*/ 0 w 886351"/>
                <a:gd name="connsiteY0" fmla="*/ 1032206 h 1469771"/>
                <a:gd name="connsiteX1" fmla="*/ 134636 w 886351"/>
                <a:gd name="connsiteY1" fmla="*/ 1071474 h 1469771"/>
                <a:gd name="connsiteX2" fmla="*/ 224393 w 886351"/>
                <a:gd name="connsiteY2" fmla="*/ 1105133 h 1469771"/>
                <a:gd name="connsiteX3" fmla="*/ 291711 w 886351"/>
                <a:gd name="connsiteY3" fmla="*/ 1189281 h 1469771"/>
                <a:gd name="connsiteX4" fmla="*/ 314150 w 886351"/>
                <a:gd name="connsiteY4" fmla="*/ 1222939 h 1469771"/>
                <a:gd name="connsiteX5" fmla="*/ 297321 w 886351"/>
                <a:gd name="connsiteY5" fmla="*/ 1419283 h 1469771"/>
                <a:gd name="connsiteX6" fmla="*/ 297321 w 886351"/>
                <a:gd name="connsiteY6" fmla="*/ 1469771 h 1469771"/>
                <a:gd name="connsiteX7" fmla="*/ 465615 w 886351"/>
                <a:gd name="connsiteY7" fmla="*/ 1464162 h 1469771"/>
                <a:gd name="connsiteX8" fmla="*/ 718057 w 886351"/>
                <a:gd name="connsiteY8" fmla="*/ 1452942 h 1469771"/>
                <a:gd name="connsiteX9" fmla="*/ 661959 w 886351"/>
                <a:gd name="connsiteY9" fmla="*/ 1357575 h 1469771"/>
                <a:gd name="connsiteX10" fmla="*/ 611470 w 886351"/>
                <a:gd name="connsiteY10" fmla="*/ 1301477 h 1469771"/>
                <a:gd name="connsiteX11" fmla="*/ 583421 w 886351"/>
                <a:gd name="connsiteY11" fmla="*/ 1206110 h 1469771"/>
                <a:gd name="connsiteX12" fmla="*/ 589031 w 886351"/>
                <a:gd name="connsiteY12" fmla="*/ 1138792 h 1469771"/>
                <a:gd name="connsiteX13" fmla="*/ 684398 w 886351"/>
                <a:gd name="connsiteY13" fmla="*/ 1093914 h 1469771"/>
                <a:gd name="connsiteX14" fmla="*/ 785375 w 886351"/>
                <a:gd name="connsiteY14" fmla="*/ 1054645 h 1469771"/>
                <a:gd name="connsiteX15" fmla="*/ 813424 w 886351"/>
                <a:gd name="connsiteY15" fmla="*/ 903180 h 1469771"/>
                <a:gd name="connsiteX16" fmla="*/ 813424 w 886351"/>
                <a:gd name="connsiteY16" fmla="*/ 762935 h 1469771"/>
                <a:gd name="connsiteX17" fmla="*/ 762935 w 886351"/>
                <a:gd name="connsiteY17" fmla="*/ 695617 h 1469771"/>
                <a:gd name="connsiteX18" fmla="*/ 790985 w 886351"/>
                <a:gd name="connsiteY18" fmla="*/ 622689 h 1469771"/>
                <a:gd name="connsiteX19" fmla="*/ 796594 w 886351"/>
                <a:gd name="connsiteY19" fmla="*/ 415126 h 1469771"/>
                <a:gd name="connsiteX20" fmla="*/ 802204 w 886351"/>
                <a:gd name="connsiteY20" fmla="*/ 325369 h 1469771"/>
                <a:gd name="connsiteX21" fmla="*/ 824643 w 886351"/>
                <a:gd name="connsiteY21" fmla="*/ 213173 h 1469771"/>
                <a:gd name="connsiteX22" fmla="*/ 858302 w 886351"/>
                <a:gd name="connsiteY22" fmla="*/ 67317 h 1469771"/>
                <a:gd name="connsiteX23" fmla="*/ 886351 w 886351"/>
                <a:gd name="connsiteY23" fmla="*/ 5609 h 1469771"/>
                <a:gd name="connsiteX24" fmla="*/ 757326 w 886351"/>
                <a:gd name="connsiteY24" fmla="*/ 0 h 1469771"/>
                <a:gd name="connsiteX25" fmla="*/ 622690 w 886351"/>
                <a:gd name="connsiteY25" fmla="*/ 84147 h 1469771"/>
                <a:gd name="connsiteX26" fmla="*/ 600251 w 886351"/>
                <a:gd name="connsiteY26" fmla="*/ 162684 h 1469771"/>
                <a:gd name="connsiteX27" fmla="*/ 583421 w 886351"/>
                <a:gd name="connsiteY27" fmla="*/ 213173 h 1469771"/>
                <a:gd name="connsiteX28" fmla="*/ 415127 w 886351"/>
                <a:gd name="connsiteY28" fmla="*/ 196343 h 1469771"/>
                <a:gd name="connsiteX29" fmla="*/ 308540 w 886351"/>
                <a:gd name="connsiteY29" fmla="*/ 207563 h 1469771"/>
                <a:gd name="connsiteX30" fmla="*/ 252442 w 886351"/>
                <a:gd name="connsiteY30" fmla="*/ 207563 h 1469771"/>
                <a:gd name="connsiteX31" fmla="*/ 39269 w 886351"/>
                <a:gd name="connsiteY31" fmla="*/ 908790 h 1469771"/>
                <a:gd name="connsiteX32" fmla="*/ 0 w 886351"/>
                <a:gd name="connsiteY32" fmla="*/ 1032206 h 146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86351" h="1469771">
                  <a:moveTo>
                    <a:pt x="0" y="1032206"/>
                  </a:moveTo>
                  <a:lnTo>
                    <a:pt x="134636" y="1071474"/>
                  </a:lnTo>
                  <a:lnTo>
                    <a:pt x="224393" y="1105133"/>
                  </a:lnTo>
                  <a:lnTo>
                    <a:pt x="291711" y="1189281"/>
                  </a:lnTo>
                  <a:lnTo>
                    <a:pt x="314150" y="1222939"/>
                  </a:lnTo>
                  <a:lnTo>
                    <a:pt x="297321" y="1419283"/>
                  </a:lnTo>
                  <a:lnTo>
                    <a:pt x="297321" y="1469771"/>
                  </a:lnTo>
                  <a:lnTo>
                    <a:pt x="465615" y="1464162"/>
                  </a:lnTo>
                  <a:lnTo>
                    <a:pt x="718057" y="1452942"/>
                  </a:lnTo>
                  <a:lnTo>
                    <a:pt x="661959" y="1357575"/>
                  </a:lnTo>
                  <a:lnTo>
                    <a:pt x="611470" y="1301477"/>
                  </a:lnTo>
                  <a:lnTo>
                    <a:pt x="583421" y="1206110"/>
                  </a:lnTo>
                  <a:lnTo>
                    <a:pt x="589031" y="1138792"/>
                  </a:lnTo>
                  <a:lnTo>
                    <a:pt x="684398" y="1093914"/>
                  </a:lnTo>
                  <a:lnTo>
                    <a:pt x="785375" y="1054645"/>
                  </a:lnTo>
                  <a:lnTo>
                    <a:pt x="813424" y="903180"/>
                  </a:lnTo>
                  <a:lnTo>
                    <a:pt x="813424" y="762935"/>
                  </a:lnTo>
                  <a:lnTo>
                    <a:pt x="762935" y="695617"/>
                  </a:lnTo>
                  <a:lnTo>
                    <a:pt x="790985" y="622689"/>
                  </a:lnTo>
                  <a:lnTo>
                    <a:pt x="796594" y="415126"/>
                  </a:lnTo>
                  <a:lnTo>
                    <a:pt x="802204" y="325369"/>
                  </a:lnTo>
                  <a:lnTo>
                    <a:pt x="824643" y="213173"/>
                  </a:lnTo>
                  <a:lnTo>
                    <a:pt x="858302" y="67317"/>
                  </a:lnTo>
                  <a:lnTo>
                    <a:pt x="886351" y="5609"/>
                  </a:lnTo>
                  <a:lnTo>
                    <a:pt x="757326" y="0"/>
                  </a:lnTo>
                  <a:lnTo>
                    <a:pt x="622690" y="84147"/>
                  </a:lnTo>
                  <a:lnTo>
                    <a:pt x="600251" y="162684"/>
                  </a:lnTo>
                  <a:lnTo>
                    <a:pt x="583421" y="213173"/>
                  </a:lnTo>
                  <a:lnTo>
                    <a:pt x="415127" y="196343"/>
                  </a:lnTo>
                  <a:lnTo>
                    <a:pt x="308540" y="207563"/>
                  </a:lnTo>
                  <a:lnTo>
                    <a:pt x="252442" y="207563"/>
                  </a:lnTo>
                  <a:lnTo>
                    <a:pt x="39269" y="908790"/>
                  </a:lnTo>
                  <a:lnTo>
                    <a:pt x="0" y="1032206"/>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reeform 7"/>
            <p:cNvSpPr/>
            <p:nvPr/>
          </p:nvSpPr>
          <p:spPr>
            <a:xfrm>
              <a:off x="5727622" y="1593188"/>
              <a:ext cx="863912" cy="488054"/>
            </a:xfrm>
            <a:custGeom>
              <a:avLst/>
              <a:gdLst>
                <a:gd name="connsiteX0" fmla="*/ 863912 w 863912"/>
                <a:gd name="connsiteY0" fmla="*/ 0 h 488054"/>
                <a:gd name="connsiteX1" fmla="*/ 824643 w 863912"/>
                <a:gd name="connsiteY1" fmla="*/ 61708 h 488054"/>
                <a:gd name="connsiteX2" fmla="*/ 824643 w 863912"/>
                <a:gd name="connsiteY2" fmla="*/ 145855 h 488054"/>
                <a:gd name="connsiteX3" fmla="*/ 819033 w 863912"/>
                <a:gd name="connsiteY3" fmla="*/ 213173 h 488054"/>
                <a:gd name="connsiteX4" fmla="*/ 847082 w 863912"/>
                <a:gd name="connsiteY4" fmla="*/ 302930 h 488054"/>
                <a:gd name="connsiteX5" fmla="*/ 835863 w 863912"/>
                <a:gd name="connsiteY5" fmla="*/ 325369 h 488054"/>
                <a:gd name="connsiteX6" fmla="*/ 729276 w 863912"/>
                <a:gd name="connsiteY6" fmla="*/ 308540 h 488054"/>
                <a:gd name="connsiteX7" fmla="*/ 617080 w 863912"/>
                <a:gd name="connsiteY7" fmla="*/ 252441 h 488054"/>
                <a:gd name="connsiteX8" fmla="*/ 510493 w 863912"/>
                <a:gd name="connsiteY8" fmla="*/ 213173 h 488054"/>
                <a:gd name="connsiteX9" fmla="*/ 403907 w 863912"/>
                <a:gd name="connsiteY9" fmla="*/ 213173 h 488054"/>
                <a:gd name="connsiteX10" fmla="*/ 359028 w 863912"/>
                <a:gd name="connsiteY10" fmla="*/ 274881 h 488054"/>
                <a:gd name="connsiteX11" fmla="*/ 325369 w 863912"/>
                <a:gd name="connsiteY11" fmla="*/ 342199 h 488054"/>
                <a:gd name="connsiteX12" fmla="*/ 325369 w 863912"/>
                <a:gd name="connsiteY12" fmla="*/ 342199 h 488054"/>
                <a:gd name="connsiteX13" fmla="*/ 336589 w 863912"/>
                <a:gd name="connsiteY13" fmla="*/ 476834 h 488054"/>
                <a:gd name="connsiteX14" fmla="*/ 263661 w 863912"/>
                <a:gd name="connsiteY14" fmla="*/ 488054 h 488054"/>
                <a:gd name="connsiteX15" fmla="*/ 157075 w 863912"/>
                <a:gd name="connsiteY15" fmla="*/ 476834 h 488054"/>
                <a:gd name="connsiteX16" fmla="*/ 151465 w 863912"/>
                <a:gd name="connsiteY16" fmla="*/ 409516 h 488054"/>
                <a:gd name="connsiteX17" fmla="*/ 162685 w 863912"/>
                <a:gd name="connsiteY17" fmla="*/ 325369 h 488054"/>
                <a:gd name="connsiteX18" fmla="*/ 134636 w 863912"/>
                <a:gd name="connsiteY18" fmla="*/ 201953 h 488054"/>
                <a:gd name="connsiteX19" fmla="*/ 0 w 863912"/>
                <a:gd name="connsiteY19" fmla="*/ 95367 h 488054"/>
                <a:gd name="connsiteX20" fmla="*/ 179514 w 863912"/>
                <a:gd name="connsiteY20" fmla="*/ 95367 h 488054"/>
                <a:gd name="connsiteX21" fmla="*/ 258052 w 863912"/>
                <a:gd name="connsiteY21" fmla="*/ 117806 h 488054"/>
                <a:gd name="connsiteX22" fmla="*/ 319760 w 863912"/>
                <a:gd name="connsiteY22" fmla="*/ 145855 h 488054"/>
                <a:gd name="connsiteX23" fmla="*/ 420736 w 863912"/>
                <a:gd name="connsiteY23" fmla="*/ 11219 h 488054"/>
                <a:gd name="connsiteX24" fmla="*/ 863912 w 863912"/>
                <a:gd name="connsiteY24" fmla="*/ 0 h 4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3912" h="488054">
                  <a:moveTo>
                    <a:pt x="863912" y="0"/>
                  </a:moveTo>
                  <a:lnTo>
                    <a:pt x="824643" y="61708"/>
                  </a:lnTo>
                  <a:lnTo>
                    <a:pt x="824643" y="145855"/>
                  </a:lnTo>
                  <a:lnTo>
                    <a:pt x="819033" y="213173"/>
                  </a:lnTo>
                  <a:lnTo>
                    <a:pt x="847082" y="302930"/>
                  </a:lnTo>
                  <a:lnTo>
                    <a:pt x="835863" y="325369"/>
                  </a:lnTo>
                  <a:lnTo>
                    <a:pt x="729276" y="308540"/>
                  </a:lnTo>
                  <a:lnTo>
                    <a:pt x="617080" y="252441"/>
                  </a:lnTo>
                  <a:lnTo>
                    <a:pt x="510493" y="213173"/>
                  </a:lnTo>
                  <a:lnTo>
                    <a:pt x="403907" y="213173"/>
                  </a:lnTo>
                  <a:lnTo>
                    <a:pt x="359028" y="274881"/>
                  </a:lnTo>
                  <a:lnTo>
                    <a:pt x="325369" y="342199"/>
                  </a:lnTo>
                  <a:lnTo>
                    <a:pt x="325369" y="342199"/>
                  </a:lnTo>
                  <a:lnTo>
                    <a:pt x="336589" y="476834"/>
                  </a:lnTo>
                  <a:lnTo>
                    <a:pt x="263661" y="488054"/>
                  </a:lnTo>
                  <a:lnTo>
                    <a:pt x="157075" y="476834"/>
                  </a:lnTo>
                  <a:lnTo>
                    <a:pt x="151465" y="409516"/>
                  </a:lnTo>
                  <a:lnTo>
                    <a:pt x="162685" y="325369"/>
                  </a:lnTo>
                  <a:lnTo>
                    <a:pt x="134636" y="201953"/>
                  </a:lnTo>
                  <a:lnTo>
                    <a:pt x="0" y="95367"/>
                  </a:lnTo>
                  <a:lnTo>
                    <a:pt x="179514" y="95367"/>
                  </a:lnTo>
                  <a:lnTo>
                    <a:pt x="258052" y="117806"/>
                  </a:lnTo>
                  <a:lnTo>
                    <a:pt x="319760" y="145855"/>
                  </a:lnTo>
                  <a:lnTo>
                    <a:pt x="420736" y="11219"/>
                  </a:lnTo>
                  <a:lnTo>
                    <a:pt x="863912" y="0"/>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Freeform 10"/>
            <p:cNvSpPr/>
            <p:nvPr/>
          </p:nvSpPr>
          <p:spPr>
            <a:xfrm>
              <a:off x="4807612" y="117806"/>
              <a:ext cx="3102228" cy="3186376"/>
            </a:xfrm>
            <a:custGeom>
              <a:avLst/>
              <a:gdLst>
                <a:gd name="connsiteX0" fmla="*/ 1969046 w 3102228"/>
                <a:gd name="connsiteY0" fmla="*/ 11220 h 3186376"/>
                <a:gd name="connsiteX1" fmla="*/ 2328074 w 3102228"/>
                <a:gd name="connsiteY1" fmla="*/ 0 h 3186376"/>
                <a:gd name="connsiteX2" fmla="*/ 2810518 w 3102228"/>
                <a:gd name="connsiteY2" fmla="*/ 297320 h 3186376"/>
                <a:gd name="connsiteX3" fmla="*/ 3001252 w 3102228"/>
                <a:gd name="connsiteY3" fmla="*/ 667568 h 3186376"/>
                <a:gd name="connsiteX4" fmla="*/ 3102228 w 3102228"/>
                <a:gd name="connsiteY4" fmla="*/ 891961 h 3186376"/>
                <a:gd name="connsiteX5" fmla="*/ 2978813 w 3102228"/>
                <a:gd name="connsiteY5" fmla="*/ 1144403 h 3186376"/>
                <a:gd name="connsiteX6" fmla="*/ 2945154 w 3102228"/>
                <a:gd name="connsiteY6" fmla="*/ 1503431 h 3186376"/>
                <a:gd name="connsiteX7" fmla="*/ 2832957 w 3102228"/>
                <a:gd name="connsiteY7" fmla="*/ 1879288 h 3186376"/>
                <a:gd name="connsiteX8" fmla="*/ 2731981 w 3102228"/>
                <a:gd name="connsiteY8" fmla="*/ 1929777 h 3186376"/>
                <a:gd name="connsiteX9" fmla="*/ 2687102 w 3102228"/>
                <a:gd name="connsiteY9" fmla="*/ 2182219 h 3186376"/>
                <a:gd name="connsiteX10" fmla="*/ 2636614 w 3102228"/>
                <a:gd name="connsiteY10" fmla="*/ 2457100 h 3186376"/>
                <a:gd name="connsiteX11" fmla="*/ 2608565 w 3102228"/>
                <a:gd name="connsiteY11" fmla="*/ 2530027 h 3186376"/>
                <a:gd name="connsiteX12" fmla="*/ 2434660 w 3102228"/>
                <a:gd name="connsiteY12" fmla="*/ 2485149 h 3186376"/>
                <a:gd name="connsiteX13" fmla="*/ 2070022 w 3102228"/>
                <a:gd name="connsiteY13" fmla="*/ 2535637 h 3186376"/>
                <a:gd name="connsiteX14" fmla="*/ 1896118 w 3102228"/>
                <a:gd name="connsiteY14" fmla="*/ 2541247 h 3186376"/>
                <a:gd name="connsiteX15" fmla="*/ 1750263 w 3102228"/>
                <a:gd name="connsiteY15" fmla="*/ 2535637 h 3186376"/>
                <a:gd name="connsiteX16" fmla="*/ 1716604 w 3102228"/>
                <a:gd name="connsiteY16" fmla="*/ 2586125 h 3186376"/>
                <a:gd name="connsiteX17" fmla="*/ 1677335 w 3102228"/>
                <a:gd name="connsiteY17" fmla="*/ 2687102 h 3186376"/>
                <a:gd name="connsiteX18" fmla="*/ 1654896 w 3102228"/>
                <a:gd name="connsiteY18" fmla="*/ 2849787 h 3186376"/>
                <a:gd name="connsiteX19" fmla="*/ 1688555 w 3102228"/>
                <a:gd name="connsiteY19" fmla="*/ 3034911 h 3186376"/>
                <a:gd name="connsiteX20" fmla="*/ 1688555 w 3102228"/>
                <a:gd name="connsiteY20" fmla="*/ 3124668 h 3186376"/>
                <a:gd name="connsiteX21" fmla="*/ 1520260 w 3102228"/>
                <a:gd name="connsiteY21" fmla="*/ 3186376 h 3186376"/>
                <a:gd name="connsiteX22" fmla="*/ 1503431 w 3102228"/>
                <a:gd name="connsiteY22" fmla="*/ 3018081 h 3186376"/>
                <a:gd name="connsiteX23" fmla="*/ 1565139 w 3102228"/>
                <a:gd name="connsiteY23" fmla="*/ 2928324 h 3186376"/>
                <a:gd name="connsiteX24" fmla="*/ 1553919 w 3102228"/>
                <a:gd name="connsiteY24" fmla="*/ 2877836 h 3186376"/>
                <a:gd name="connsiteX25" fmla="*/ 1458552 w 3102228"/>
                <a:gd name="connsiteY25" fmla="*/ 2703931 h 3186376"/>
                <a:gd name="connsiteX26" fmla="*/ 1183671 w 3102228"/>
                <a:gd name="connsiteY26" fmla="*/ 2653443 h 3186376"/>
                <a:gd name="connsiteX27" fmla="*/ 852692 w 3102228"/>
                <a:gd name="connsiteY27" fmla="*/ 2608565 h 3186376"/>
                <a:gd name="connsiteX28" fmla="*/ 594641 w 3102228"/>
                <a:gd name="connsiteY28" fmla="*/ 2591735 h 3186376"/>
                <a:gd name="connsiteX29" fmla="*/ 476835 w 3102228"/>
                <a:gd name="connsiteY29" fmla="*/ 2642223 h 3186376"/>
                <a:gd name="connsiteX30" fmla="*/ 353419 w 3102228"/>
                <a:gd name="connsiteY30" fmla="*/ 2731981 h 3186376"/>
                <a:gd name="connsiteX31" fmla="*/ 314150 w 3102228"/>
                <a:gd name="connsiteY31" fmla="*/ 2664663 h 3186376"/>
                <a:gd name="connsiteX32" fmla="*/ 263662 w 3102228"/>
                <a:gd name="connsiteY32" fmla="*/ 2675882 h 3186376"/>
                <a:gd name="connsiteX33" fmla="*/ 196344 w 3102228"/>
                <a:gd name="connsiteY33" fmla="*/ 2698322 h 3186376"/>
                <a:gd name="connsiteX34" fmla="*/ 134636 w 3102228"/>
                <a:gd name="connsiteY34" fmla="*/ 2709541 h 3186376"/>
                <a:gd name="connsiteX35" fmla="*/ 33659 w 3102228"/>
                <a:gd name="connsiteY35" fmla="*/ 2715151 h 3186376"/>
                <a:gd name="connsiteX36" fmla="*/ 0 w 3102228"/>
                <a:gd name="connsiteY36" fmla="*/ 2720761 h 3186376"/>
                <a:gd name="connsiteX37" fmla="*/ 201954 w 3102228"/>
                <a:gd name="connsiteY37" fmla="*/ 2120511 h 3186376"/>
                <a:gd name="connsiteX38" fmla="*/ 302930 w 3102228"/>
                <a:gd name="connsiteY38" fmla="*/ 1710994 h 3186376"/>
                <a:gd name="connsiteX39" fmla="*/ 330979 w 3102228"/>
                <a:gd name="connsiteY39" fmla="*/ 1509041 h 3186376"/>
                <a:gd name="connsiteX40" fmla="*/ 398297 w 3102228"/>
                <a:gd name="connsiteY40" fmla="*/ 1301477 h 3186376"/>
                <a:gd name="connsiteX41" fmla="*/ 398297 w 3102228"/>
                <a:gd name="connsiteY41" fmla="*/ 1228550 h 3186376"/>
                <a:gd name="connsiteX42" fmla="*/ 426346 w 3102228"/>
                <a:gd name="connsiteY42" fmla="*/ 1189281 h 3186376"/>
                <a:gd name="connsiteX43" fmla="*/ 560982 w 3102228"/>
                <a:gd name="connsiteY43" fmla="*/ 1234160 h 3186376"/>
                <a:gd name="connsiteX44" fmla="*/ 667568 w 3102228"/>
                <a:gd name="connsiteY44" fmla="*/ 1351966 h 3186376"/>
                <a:gd name="connsiteX45" fmla="*/ 762935 w 3102228"/>
                <a:gd name="connsiteY45" fmla="*/ 1525870 h 3186376"/>
                <a:gd name="connsiteX46" fmla="*/ 779765 w 3102228"/>
                <a:gd name="connsiteY46" fmla="*/ 1559529 h 3186376"/>
                <a:gd name="connsiteX47" fmla="*/ 931230 w 3102228"/>
                <a:gd name="connsiteY47" fmla="*/ 1576358 h 3186376"/>
                <a:gd name="connsiteX48" fmla="*/ 1009767 w 3102228"/>
                <a:gd name="connsiteY48" fmla="*/ 1660506 h 3186376"/>
                <a:gd name="connsiteX49" fmla="*/ 1060255 w 3102228"/>
                <a:gd name="connsiteY49" fmla="*/ 1688555 h 3186376"/>
                <a:gd name="connsiteX50" fmla="*/ 1088305 w 3102228"/>
                <a:gd name="connsiteY50" fmla="*/ 1783922 h 3186376"/>
                <a:gd name="connsiteX51" fmla="*/ 1088305 w 3102228"/>
                <a:gd name="connsiteY51" fmla="*/ 1940996 h 3186376"/>
                <a:gd name="connsiteX52" fmla="*/ 1273428 w 3102228"/>
                <a:gd name="connsiteY52" fmla="*/ 1957826 h 3186376"/>
                <a:gd name="connsiteX53" fmla="*/ 1273428 w 3102228"/>
                <a:gd name="connsiteY53" fmla="*/ 1806361 h 3186376"/>
                <a:gd name="connsiteX54" fmla="*/ 1307087 w 3102228"/>
                <a:gd name="connsiteY54" fmla="*/ 1705384 h 3186376"/>
                <a:gd name="connsiteX55" fmla="*/ 1385625 w 3102228"/>
                <a:gd name="connsiteY55" fmla="*/ 1677335 h 3186376"/>
                <a:gd name="connsiteX56" fmla="*/ 1576359 w 3102228"/>
                <a:gd name="connsiteY56" fmla="*/ 1727823 h 3186376"/>
                <a:gd name="connsiteX57" fmla="*/ 1727824 w 3102228"/>
                <a:gd name="connsiteY57" fmla="*/ 1823190 h 3186376"/>
                <a:gd name="connsiteX58" fmla="*/ 1783922 w 3102228"/>
                <a:gd name="connsiteY58" fmla="*/ 1783922 h 3186376"/>
                <a:gd name="connsiteX59" fmla="*/ 1755873 w 3102228"/>
                <a:gd name="connsiteY59" fmla="*/ 1593188 h 3186376"/>
                <a:gd name="connsiteX60" fmla="*/ 1783922 w 3102228"/>
                <a:gd name="connsiteY60" fmla="*/ 1458552 h 3186376"/>
                <a:gd name="connsiteX61" fmla="*/ 1710994 w 3102228"/>
                <a:gd name="connsiteY61" fmla="*/ 1357576 h 3186376"/>
                <a:gd name="connsiteX62" fmla="*/ 1654896 w 3102228"/>
                <a:gd name="connsiteY62" fmla="*/ 1228550 h 3186376"/>
                <a:gd name="connsiteX63" fmla="*/ 1654896 w 3102228"/>
                <a:gd name="connsiteY63" fmla="*/ 1144403 h 3186376"/>
                <a:gd name="connsiteX64" fmla="*/ 1834410 w 3102228"/>
                <a:gd name="connsiteY64" fmla="*/ 1065865 h 3186376"/>
                <a:gd name="connsiteX65" fmla="*/ 1884898 w 3102228"/>
                <a:gd name="connsiteY65" fmla="*/ 790984 h 3186376"/>
                <a:gd name="connsiteX66" fmla="*/ 1823190 w 3102228"/>
                <a:gd name="connsiteY66" fmla="*/ 729276 h 3186376"/>
                <a:gd name="connsiteX67" fmla="*/ 1862459 w 3102228"/>
                <a:gd name="connsiteY67" fmla="*/ 628300 h 3186376"/>
                <a:gd name="connsiteX68" fmla="*/ 1873679 w 3102228"/>
                <a:gd name="connsiteY68" fmla="*/ 359028 h 3186376"/>
                <a:gd name="connsiteX69" fmla="*/ 1912948 w 3102228"/>
                <a:gd name="connsiteY69" fmla="*/ 134636 h 3186376"/>
                <a:gd name="connsiteX70" fmla="*/ 1969046 w 3102228"/>
                <a:gd name="connsiteY70" fmla="*/ 11220 h 318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102228" h="3186376">
                  <a:moveTo>
                    <a:pt x="1969046" y="11220"/>
                  </a:moveTo>
                  <a:lnTo>
                    <a:pt x="2328074" y="0"/>
                  </a:lnTo>
                  <a:lnTo>
                    <a:pt x="2810518" y="297320"/>
                  </a:lnTo>
                  <a:lnTo>
                    <a:pt x="3001252" y="667568"/>
                  </a:lnTo>
                  <a:lnTo>
                    <a:pt x="3102228" y="891961"/>
                  </a:lnTo>
                  <a:lnTo>
                    <a:pt x="2978813" y="1144403"/>
                  </a:lnTo>
                  <a:lnTo>
                    <a:pt x="2945154" y="1503431"/>
                  </a:lnTo>
                  <a:lnTo>
                    <a:pt x="2832957" y="1879288"/>
                  </a:lnTo>
                  <a:lnTo>
                    <a:pt x="2731981" y="1929777"/>
                  </a:lnTo>
                  <a:lnTo>
                    <a:pt x="2687102" y="2182219"/>
                  </a:lnTo>
                  <a:lnTo>
                    <a:pt x="2636614" y="2457100"/>
                  </a:lnTo>
                  <a:lnTo>
                    <a:pt x="2608565" y="2530027"/>
                  </a:lnTo>
                  <a:lnTo>
                    <a:pt x="2434660" y="2485149"/>
                  </a:lnTo>
                  <a:lnTo>
                    <a:pt x="2070022" y="2535637"/>
                  </a:lnTo>
                  <a:lnTo>
                    <a:pt x="1896118" y="2541247"/>
                  </a:lnTo>
                  <a:lnTo>
                    <a:pt x="1750263" y="2535637"/>
                  </a:lnTo>
                  <a:lnTo>
                    <a:pt x="1716604" y="2586125"/>
                  </a:lnTo>
                  <a:lnTo>
                    <a:pt x="1677335" y="2687102"/>
                  </a:lnTo>
                  <a:lnTo>
                    <a:pt x="1654896" y="2849787"/>
                  </a:lnTo>
                  <a:lnTo>
                    <a:pt x="1688555" y="3034911"/>
                  </a:lnTo>
                  <a:lnTo>
                    <a:pt x="1688555" y="3124668"/>
                  </a:lnTo>
                  <a:lnTo>
                    <a:pt x="1520260" y="3186376"/>
                  </a:lnTo>
                  <a:lnTo>
                    <a:pt x="1503431" y="3018081"/>
                  </a:lnTo>
                  <a:lnTo>
                    <a:pt x="1565139" y="2928324"/>
                  </a:lnTo>
                  <a:lnTo>
                    <a:pt x="1553919" y="2877836"/>
                  </a:lnTo>
                  <a:lnTo>
                    <a:pt x="1458552" y="2703931"/>
                  </a:lnTo>
                  <a:lnTo>
                    <a:pt x="1183671" y="2653443"/>
                  </a:lnTo>
                  <a:lnTo>
                    <a:pt x="852692" y="2608565"/>
                  </a:lnTo>
                  <a:lnTo>
                    <a:pt x="594641" y="2591735"/>
                  </a:lnTo>
                  <a:lnTo>
                    <a:pt x="476835" y="2642223"/>
                  </a:lnTo>
                  <a:lnTo>
                    <a:pt x="353419" y="2731981"/>
                  </a:lnTo>
                  <a:lnTo>
                    <a:pt x="314150" y="2664663"/>
                  </a:lnTo>
                  <a:lnTo>
                    <a:pt x="263662" y="2675882"/>
                  </a:lnTo>
                  <a:lnTo>
                    <a:pt x="196344" y="2698322"/>
                  </a:lnTo>
                  <a:lnTo>
                    <a:pt x="134636" y="2709541"/>
                  </a:lnTo>
                  <a:lnTo>
                    <a:pt x="33659" y="2715151"/>
                  </a:lnTo>
                  <a:lnTo>
                    <a:pt x="0" y="2720761"/>
                  </a:lnTo>
                  <a:lnTo>
                    <a:pt x="201954" y="2120511"/>
                  </a:lnTo>
                  <a:lnTo>
                    <a:pt x="302930" y="1710994"/>
                  </a:lnTo>
                  <a:lnTo>
                    <a:pt x="330979" y="1509041"/>
                  </a:lnTo>
                  <a:lnTo>
                    <a:pt x="398297" y="1301477"/>
                  </a:lnTo>
                  <a:lnTo>
                    <a:pt x="398297" y="1228550"/>
                  </a:lnTo>
                  <a:lnTo>
                    <a:pt x="426346" y="1189281"/>
                  </a:lnTo>
                  <a:lnTo>
                    <a:pt x="560982" y="1234160"/>
                  </a:lnTo>
                  <a:lnTo>
                    <a:pt x="667568" y="1351966"/>
                  </a:lnTo>
                  <a:lnTo>
                    <a:pt x="762935" y="1525870"/>
                  </a:lnTo>
                  <a:lnTo>
                    <a:pt x="779765" y="1559529"/>
                  </a:lnTo>
                  <a:lnTo>
                    <a:pt x="931230" y="1576358"/>
                  </a:lnTo>
                  <a:lnTo>
                    <a:pt x="1009767" y="1660506"/>
                  </a:lnTo>
                  <a:lnTo>
                    <a:pt x="1060255" y="1688555"/>
                  </a:lnTo>
                  <a:lnTo>
                    <a:pt x="1088305" y="1783922"/>
                  </a:lnTo>
                  <a:lnTo>
                    <a:pt x="1088305" y="1940996"/>
                  </a:lnTo>
                  <a:lnTo>
                    <a:pt x="1273428" y="1957826"/>
                  </a:lnTo>
                  <a:lnTo>
                    <a:pt x="1273428" y="1806361"/>
                  </a:lnTo>
                  <a:lnTo>
                    <a:pt x="1307087" y="1705384"/>
                  </a:lnTo>
                  <a:lnTo>
                    <a:pt x="1385625" y="1677335"/>
                  </a:lnTo>
                  <a:lnTo>
                    <a:pt x="1576359" y="1727823"/>
                  </a:lnTo>
                  <a:lnTo>
                    <a:pt x="1727824" y="1823190"/>
                  </a:lnTo>
                  <a:lnTo>
                    <a:pt x="1783922" y="1783922"/>
                  </a:lnTo>
                  <a:lnTo>
                    <a:pt x="1755873" y="1593188"/>
                  </a:lnTo>
                  <a:lnTo>
                    <a:pt x="1783922" y="1458552"/>
                  </a:lnTo>
                  <a:lnTo>
                    <a:pt x="1710994" y="1357576"/>
                  </a:lnTo>
                  <a:lnTo>
                    <a:pt x="1654896" y="1228550"/>
                  </a:lnTo>
                  <a:lnTo>
                    <a:pt x="1654896" y="1144403"/>
                  </a:lnTo>
                  <a:lnTo>
                    <a:pt x="1834410" y="1065865"/>
                  </a:lnTo>
                  <a:lnTo>
                    <a:pt x="1884898" y="790984"/>
                  </a:lnTo>
                  <a:lnTo>
                    <a:pt x="1823190" y="729276"/>
                  </a:lnTo>
                  <a:lnTo>
                    <a:pt x="1862459" y="628300"/>
                  </a:lnTo>
                  <a:lnTo>
                    <a:pt x="1873679" y="359028"/>
                  </a:lnTo>
                  <a:lnTo>
                    <a:pt x="1912948" y="134636"/>
                  </a:lnTo>
                  <a:lnTo>
                    <a:pt x="1969046" y="11220"/>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Freeform 12"/>
            <p:cNvSpPr/>
            <p:nvPr/>
          </p:nvSpPr>
          <p:spPr>
            <a:xfrm>
              <a:off x="6468118" y="1548309"/>
              <a:ext cx="959278" cy="1969046"/>
            </a:xfrm>
            <a:custGeom>
              <a:avLst/>
              <a:gdLst>
                <a:gd name="connsiteX0" fmla="*/ 129026 w 959278"/>
                <a:gd name="connsiteY0" fmla="*/ 39269 h 1969046"/>
                <a:gd name="connsiteX1" fmla="*/ 218783 w 959278"/>
                <a:gd name="connsiteY1" fmla="*/ 0 h 1969046"/>
                <a:gd name="connsiteX2" fmla="*/ 230002 w 959278"/>
                <a:gd name="connsiteY2" fmla="*/ 258052 h 1969046"/>
                <a:gd name="connsiteX3" fmla="*/ 224392 w 959278"/>
                <a:gd name="connsiteY3" fmla="*/ 471225 h 1969046"/>
                <a:gd name="connsiteX4" fmla="*/ 213173 w 959278"/>
                <a:gd name="connsiteY4" fmla="*/ 729276 h 1969046"/>
                <a:gd name="connsiteX5" fmla="*/ 179514 w 959278"/>
                <a:gd name="connsiteY5" fmla="*/ 970498 h 1969046"/>
                <a:gd name="connsiteX6" fmla="*/ 162684 w 959278"/>
                <a:gd name="connsiteY6" fmla="*/ 1133183 h 1969046"/>
                <a:gd name="connsiteX7" fmla="*/ 516103 w 959278"/>
                <a:gd name="connsiteY7" fmla="*/ 1088304 h 1969046"/>
                <a:gd name="connsiteX8" fmla="*/ 768545 w 959278"/>
                <a:gd name="connsiteY8" fmla="*/ 1054646 h 1969046"/>
                <a:gd name="connsiteX9" fmla="*/ 869521 w 959278"/>
                <a:gd name="connsiteY9" fmla="*/ 1088304 h 1969046"/>
                <a:gd name="connsiteX10" fmla="*/ 959278 w 959278"/>
                <a:gd name="connsiteY10" fmla="*/ 1105134 h 1969046"/>
                <a:gd name="connsiteX11" fmla="*/ 936839 w 959278"/>
                <a:gd name="connsiteY11" fmla="*/ 1110744 h 1969046"/>
                <a:gd name="connsiteX12" fmla="*/ 903180 w 959278"/>
                <a:gd name="connsiteY12" fmla="*/ 1357576 h 1969046"/>
                <a:gd name="connsiteX13" fmla="*/ 841472 w 959278"/>
                <a:gd name="connsiteY13" fmla="*/ 1492211 h 1969046"/>
                <a:gd name="connsiteX14" fmla="*/ 830253 w 959278"/>
                <a:gd name="connsiteY14" fmla="*/ 1677335 h 1969046"/>
                <a:gd name="connsiteX15" fmla="*/ 920010 w 959278"/>
                <a:gd name="connsiteY15" fmla="*/ 1795141 h 1969046"/>
                <a:gd name="connsiteX16" fmla="*/ 762935 w 959278"/>
                <a:gd name="connsiteY16" fmla="*/ 1800751 h 1969046"/>
                <a:gd name="connsiteX17" fmla="*/ 622689 w 959278"/>
                <a:gd name="connsiteY17" fmla="*/ 1856849 h 1969046"/>
                <a:gd name="connsiteX18" fmla="*/ 370248 w 959278"/>
                <a:gd name="connsiteY18" fmla="*/ 1873679 h 1969046"/>
                <a:gd name="connsiteX19" fmla="*/ 145855 w 959278"/>
                <a:gd name="connsiteY19" fmla="*/ 1969046 h 1969046"/>
                <a:gd name="connsiteX20" fmla="*/ 61708 w 959278"/>
                <a:gd name="connsiteY20" fmla="*/ 1969046 h 1969046"/>
                <a:gd name="connsiteX21" fmla="*/ 0 w 959278"/>
                <a:gd name="connsiteY21" fmla="*/ 1755873 h 1969046"/>
                <a:gd name="connsiteX22" fmla="*/ 5610 w 959278"/>
                <a:gd name="connsiteY22" fmla="*/ 1542700 h 1969046"/>
                <a:gd name="connsiteX23" fmla="*/ 33659 w 959278"/>
                <a:gd name="connsiteY23" fmla="*/ 1228550 h 1969046"/>
                <a:gd name="connsiteX24" fmla="*/ 67318 w 959278"/>
                <a:gd name="connsiteY24" fmla="*/ 1093914 h 1969046"/>
                <a:gd name="connsiteX25" fmla="*/ 67318 w 959278"/>
                <a:gd name="connsiteY25" fmla="*/ 908790 h 1969046"/>
                <a:gd name="connsiteX26" fmla="*/ 61708 w 959278"/>
                <a:gd name="connsiteY26" fmla="*/ 645129 h 1969046"/>
                <a:gd name="connsiteX27" fmla="*/ 78537 w 959278"/>
                <a:gd name="connsiteY27" fmla="*/ 398297 h 1969046"/>
                <a:gd name="connsiteX28" fmla="*/ 112196 w 959278"/>
                <a:gd name="connsiteY28" fmla="*/ 347809 h 1969046"/>
                <a:gd name="connsiteX29" fmla="*/ 100976 w 959278"/>
                <a:gd name="connsiteY29" fmla="*/ 201954 h 1969046"/>
                <a:gd name="connsiteX30" fmla="*/ 100976 w 959278"/>
                <a:gd name="connsiteY30" fmla="*/ 95367 h 1969046"/>
                <a:gd name="connsiteX31" fmla="*/ 129026 w 959278"/>
                <a:gd name="connsiteY31" fmla="*/ 39269 h 196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9278" h="1969046">
                  <a:moveTo>
                    <a:pt x="129026" y="39269"/>
                  </a:moveTo>
                  <a:lnTo>
                    <a:pt x="218783" y="0"/>
                  </a:lnTo>
                  <a:lnTo>
                    <a:pt x="230002" y="258052"/>
                  </a:lnTo>
                  <a:lnTo>
                    <a:pt x="224392" y="471225"/>
                  </a:lnTo>
                  <a:lnTo>
                    <a:pt x="213173" y="729276"/>
                  </a:lnTo>
                  <a:lnTo>
                    <a:pt x="179514" y="970498"/>
                  </a:lnTo>
                  <a:lnTo>
                    <a:pt x="162684" y="1133183"/>
                  </a:lnTo>
                  <a:lnTo>
                    <a:pt x="516103" y="1088304"/>
                  </a:lnTo>
                  <a:lnTo>
                    <a:pt x="768545" y="1054646"/>
                  </a:lnTo>
                  <a:lnTo>
                    <a:pt x="869521" y="1088304"/>
                  </a:lnTo>
                  <a:lnTo>
                    <a:pt x="959278" y="1105134"/>
                  </a:lnTo>
                  <a:lnTo>
                    <a:pt x="936839" y="1110744"/>
                  </a:lnTo>
                  <a:lnTo>
                    <a:pt x="903180" y="1357576"/>
                  </a:lnTo>
                  <a:lnTo>
                    <a:pt x="841472" y="1492211"/>
                  </a:lnTo>
                  <a:lnTo>
                    <a:pt x="830253" y="1677335"/>
                  </a:lnTo>
                  <a:lnTo>
                    <a:pt x="920010" y="1795141"/>
                  </a:lnTo>
                  <a:lnTo>
                    <a:pt x="762935" y="1800751"/>
                  </a:lnTo>
                  <a:lnTo>
                    <a:pt x="622689" y="1856849"/>
                  </a:lnTo>
                  <a:lnTo>
                    <a:pt x="370248" y="1873679"/>
                  </a:lnTo>
                  <a:lnTo>
                    <a:pt x="145855" y="1969046"/>
                  </a:lnTo>
                  <a:lnTo>
                    <a:pt x="61708" y="1969046"/>
                  </a:lnTo>
                  <a:lnTo>
                    <a:pt x="0" y="1755873"/>
                  </a:lnTo>
                  <a:lnTo>
                    <a:pt x="5610" y="1542700"/>
                  </a:lnTo>
                  <a:lnTo>
                    <a:pt x="33659" y="1228550"/>
                  </a:lnTo>
                  <a:lnTo>
                    <a:pt x="67318" y="1093914"/>
                  </a:lnTo>
                  <a:lnTo>
                    <a:pt x="67318" y="908790"/>
                  </a:lnTo>
                  <a:lnTo>
                    <a:pt x="61708" y="645129"/>
                  </a:lnTo>
                  <a:lnTo>
                    <a:pt x="78537" y="398297"/>
                  </a:lnTo>
                  <a:lnTo>
                    <a:pt x="112196" y="347809"/>
                  </a:lnTo>
                  <a:lnTo>
                    <a:pt x="100976" y="201954"/>
                  </a:lnTo>
                  <a:lnTo>
                    <a:pt x="100976" y="95367"/>
                  </a:lnTo>
                  <a:lnTo>
                    <a:pt x="129026" y="39269"/>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Freeform 14"/>
            <p:cNvSpPr/>
            <p:nvPr/>
          </p:nvSpPr>
          <p:spPr>
            <a:xfrm>
              <a:off x="6518606" y="3343450"/>
              <a:ext cx="1116354" cy="925620"/>
            </a:xfrm>
            <a:custGeom>
              <a:avLst/>
              <a:gdLst>
                <a:gd name="connsiteX0" fmla="*/ 67318 w 1116354"/>
                <a:gd name="connsiteY0" fmla="*/ 185124 h 925620"/>
                <a:gd name="connsiteX1" fmla="*/ 246832 w 1116354"/>
                <a:gd name="connsiteY1" fmla="*/ 117806 h 925620"/>
                <a:gd name="connsiteX2" fmla="*/ 594641 w 1116354"/>
                <a:gd name="connsiteY2" fmla="*/ 50489 h 925620"/>
                <a:gd name="connsiteX3" fmla="*/ 858302 w 1116354"/>
                <a:gd name="connsiteY3" fmla="*/ 0 h 925620"/>
                <a:gd name="connsiteX4" fmla="*/ 992938 w 1116354"/>
                <a:gd name="connsiteY4" fmla="*/ 11220 h 925620"/>
                <a:gd name="connsiteX5" fmla="*/ 1082695 w 1116354"/>
                <a:gd name="connsiteY5" fmla="*/ 84148 h 925620"/>
                <a:gd name="connsiteX6" fmla="*/ 1116354 w 1116354"/>
                <a:gd name="connsiteY6" fmla="*/ 488054 h 925620"/>
                <a:gd name="connsiteX7" fmla="*/ 1049036 w 1116354"/>
                <a:gd name="connsiteY7" fmla="*/ 819033 h 925620"/>
                <a:gd name="connsiteX8" fmla="*/ 964888 w 1116354"/>
                <a:gd name="connsiteY8" fmla="*/ 908790 h 925620"/>
                <a:gd name="connsiteX9" fmla="*/ 813423 w 1116354"/>
                <a:gd name="connsiteY9" fmla="*/ 925620 h 925620"/>
                <a:gd name="connsiteX10" fmla="*/ 734886 w 1116354"/>
                <a:gd name="connsiteY10" fmla="*/ 886351 h 925620"/>
                <a:gd name="connsiteX11" fmla="*/ 617080 w 1116354"/>
                <a:gd name="connsiteY11" fmla="*/ 863912 h 925620"/>
                <a:gd name="connsiteX12" fmla="*/ 465615 w 1116354"/>
                <a:gd name="connsiteY12" fmla="*/ 852692 h 925620"/>
                <a:gd name="connsiteX13" fmla="*/ 291711 w 1116354"/>
                <a:gd name="connsiteY13" fmla="*/ 886351 h 925620"/>
                <a:gd name="connsiteX14" fmla="*/ 179514 w 1116354"/>
                <a:gd name="connsiteY14" fmla="*/ 863912 h 925620"/>
                <a:gd name="connsiteX15" fmla="*/ 33659 w 1116354"/>
                <a:gd name="connsiteY15" fmla="*/ 819033 h 925620"/>
                <a:gd name="connsiteX16" fmla="*/ 0 w 1116354"/>
                <a:gd name="connsiteY16" fmla="*/ 645129 h 925620"/>
                <a:gd name="connsiteX17" fmla="*/ 22439 w 1116354"/>
                <a:gd name="connsiteY17" fmla="*/ 482444 h 925620"/>
                <a:gd name="connsiteX18" fmla="*/ 67318 w 1116354"/>
                <a:gd name="connsiteY18" fmla="*/ 302930 h 925620"/>
                <a:gd name="connsiteX19" fmla="*/ 67318 w 1116354"/>
                <a:gd name="connsiteY19" fmla="*/ 185124 h 92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6354" h="925620">
                  <a:moveTo>
                    <a:pt x="67318" y="185124"/>
                  </a:moveTo>
                  <a:lnTo>
                    <a:pt x="246832" y="117806"/>
                  </a:lnTo>
                  <a:lnTo>
                    <a:pt x="594641" y="50489"/>
                  </a:lnTo>
                  <a:lnTo>
                    <a:pt x="858302" y="0"/>
                  </a:lnTo>
                  <a:lnTo>
                    <a:pt x="992938" y="11220"/>
                  </a:lnTo>
                  <a:lnTo>
                    <a:pt x="1082695" y="84148"/>
                  </a:lnTo>
                  <a:lnTo>
                    <a:pt x="1116354" y="488054"/>
                  </a:lnTo>
                  <a:lnTo>
                    <a:pt x="1049036" y="819033"/>
                  </a:lnTo>
                  <a:lnTo>
                    <a:pt x="964888" y="908790"/>
                  </a:lnTo>
                  <a:lnTo>
                    <a:pt x="813423" y="925620"/>
                  </a:lnTo>
                  <a:lnTo>
                    <a:pt x="734886" y="886351"/>
                  </a:lnTo>
                  <a:lnTo>
                    <a:pt x="617080" y="863912"/>
                  </a:lnTo>
                  <a:lnTo>
                    <a:pt x="465615" y="852692"/>
                  </a:lnTo>
                  <a:lnTo>
                    <a:pt x="291711" y="886351"/>
                  </a:lnTo>
                  <a:lnTo>
                    <a:pt x="179514" y="863912"/>
                  </a:lnTo>
                  <a:lnTo>
                    <a:pt x="33659" y="819033"/>
                  </a:lnTo>
                  <a:lnTo>
                    <a:pt x="0" y="645129"/>
                  </a:lnTo>
                  <a:lnTo>
                    <a:pt x="22439" y="482444"/>
                  </a:lnTo>
                  <a:lnTo>
                    <a:pt x="67318" y="302930"/>
                  </a:lnTo>
                  <a:lnTo>
                    <a:pt x="67318" y="185124"/>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Freeform 15"/>
            <p:cNvSpPr/>
            <p:nvPr/>
          </p:nvSpPr>
          <p:spPr>
            <a:xfrm>
              <a:off x="5520059" y="3180766"/>
              <a:ext cx="998547" cy="392687"/>
            </a:xfrm>
            <a:custGeom>
              <a:avLst/>
              <a:gdLst>
                <a:gd name="connsiteX0" fmla="*/ 987328 w 998547"/>
                <a:gd name="connsiteY0" fmla="*/ 336589 h 392687"/>
                <a:gd name="connsiteX1" fmla="*/ 914400 w 998547"/>
                <a:gd name="connsiteY1" fmla="*/ 347808 h 392687"/>
                <a:gd name="connsiteX2" fmla="*/ 746105 w 998547"/>
                <a:gd name="connsiteY2" fmla="*/ 387077 h 392687"/>
                <a:gd name="connsiteX3" fmla="*/ 527323 w 998547"/>
                <a:gd name="connsiteY3" fmla="*/ 392687 h 392687"/>
                <a:gd name="connsiteX4" fmla="*/ 336589 w 998547"/>
                <a:gd name="connsiteY4" fmla="*/ 353418 h 392687"/>
                <a:gd name="connsiteX5" fmla="*/ 291710 w 998547"/>
                <a:gd name="connsiteY5" fmla="*/ 314149 h 392687"/>
                <a:gd name="connsiteX6" fmla="*/ 106586 w 998547"/>
                <a:gd name="connsiteY6" fmla="*/ 302930 h 392687"/>
                <a:gd name="connsiteX7" fmla="*/ 39269 w 998547"/>
                <a:gd name="connsiteY7" fmla="*/ 291710 h 392687"/>
                <a:gd name="connsiteX8" fmla="*/ 0 w 998547"/>
                <a:gd name="connsiteY8" fmla="*/ 201953 h 392687"/>
                <a:gd name="connsiteX9" fmla="*/ 28049 w 998547"/>
                <a:gd name="connsiteY9" fmla="*/ 100976 h 392687"/>
                <a:gd name="connsiteX10" fmla="*/ 117806 w 998547"/>
                <a:gd name="connsiteY10" fmla="*/ 44878 h 392687"/>
                <a:gd name="connsiteX11" fmla="*/ 196343 w 998547"/>
                <a:gd name="connsiteY11" fmla="*/ 44878 h 392687"/>
                <a:gd name="connsiteX12" fmla="*/ 330979 w 998547"/>
                <a:gd name="connsiteY12" fmla="*/ 0 h 392687"/>
                <a:gd name="connsiteX13" fmla="*/ 544152 w 998547"/>
                <a:gd name="connsiteY13" fmla="*/ 33659 h 392687"/>
                <a:gd name="connsiteX14" fmla="*/ 762935 w 998547"/>
                <a:gd name="connsiteY14" fmla="*/ 44878 h 392687"/>
                <a:gd name="connsiteX15" fmla="*/ 813423 w 998547"/>
                <a:gd name="connsiteY15" fmla="*/ 112196 h 392687"/>
                <a:gd name="connsiteX16" fmla="*/ 964888 w 998547"/>
                <a:gd name="connsiteY16" fmla="*/ 95367 h 392687"/>
                <a:gd name="connsiteX17" fmla="*/ 998547 w 998547"/>
                <a:gd name="connsiteY17" fmla="*/ 263661 h 392687"/>
                <a:gd name="connsiteX18" fmla="*/ 987328 w 998547"/>
                <a:gd name="connsiteY18" fmla="*/ 336589 h 39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8547" h="392687">
                  <a:moveTo>
                    <a:pt x="987328" y="336589"/>
                  </a:moveTo>
                  <a:lnTo>
                    <a:pt x="914400" y="347808"/>
                  </a:lnTo>
                  <a:lnTo>
                    <a:pt x="746105" y="387077"/>
                  </a:lnTo>
                  <a:lnTo>
                    <a:pt x="527323" y="392687"/>
                  </a:lnTo>
                  <a:lnTo>
                    <a:pt x="336589" y="353418"/>
                  </a:lnTo>
                  <a:lnTo>
                    <a:pt x="291710" y="314149"/>
                  </a:lnTo>
                  <a:lnTo>
                    <a:pt x="106586" y="302930"/>
                  </a:lnTo>
                  <a:lnTo>
                    <a:pt x="39269" y="291710"/>
                  </a:lnTo>
                  <a:lnTo>
                    <a:pt x="0" y="201953"/>
                  </a:lnTo>
                  <a:lnTo>
                    <a:pt x="28049" y="100976"/>
                  </a:lnTo>
                  <a:lnTo>
                    <a:pt x="117806" y="44878"/>
                  </a:lnTo>
                  <a:lnTo>
                    <a:pt x="196343" y="44878"/>
                  </a:lnTo>
                  <a:lnTo>
                    <a:pt x="330979" y="0"/>
                  </a:lnTo>
                  <a:lnTo>
                    <a:pt x="544152" y="33659"/>
                  </a:lnTo>
                  <a:lnTo>
                    <a:pt x="762935" y="44878"/>
                  </a:lnTo>
                  <a:lnTo>
                    <a:pt x="813423" y="112196"/>
                  </a:lnTo>
                  <a:lnTo>
                    <a:pt x="964888" y="95367"/>
                  </a:lnTo>
                  <a:lnTo>
                    <a:pt x="998547" y="263661"/>
                  </a:lnTo>
                  <a:lnTo>
                    <a:pt x="987328" y="336589"/>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Freeform 16"/>
            <p:cNvSpPr/>
            <p:nvPr/>
          </p:nvSpPr>
          <p:spPr>
            <a:xfrm>
              <a:off x="5032005" y="2709541"/>
              <a:ext cx="1340746" cy="600250"/>
            </a:xfrm>
            <a:custGeom>
              <a:avLst/>
              <a:gdLst>
                <a:gd name="connsiteX0" fmla="*/ 0 w 1340746"/>
                <a:gd name="connsiteY0" fmla="*/ 112196 h 600250"/>
                <a:gd name="connsiteX1" fmla="*/ 67318 w 1340746"/>
                <a:gd name="connsiteY1" fmla="*/ 364638 h 600250"/>
                <a:gd name="connsiteX2" fmla="*/ 112196 w 1340746"/>
                <a:gd name="connsiteY2" fmla="*/ 594641 h 600250"/>
                <a:gd name="connsiteX3" fmla="*/ 443175 w 1340746"/>
                <a:gd name="connsiteY3" fmla="*/ 600250 h 600250"/>
                <a:gd name="connsiteX4" fmla="*/ 544152 w 1340746"/>
                <a:gd name="connsiteY4" fmla="*/ 566592 h 600250"/>
                <a:gd name="connsiteX5" fmla="*/ 661958 w 1340746"/>
                <a:gd name="connsiteY5" fmla="*/ 510493 h 600250"/>
                <a:gd name="connsiteX6" fmla="*/ 796594 w 1340746"/>
                <a:gd name="connsiteY6" fmla="*/ 488054 h 600250"/>
                <a:gd name="connsiteX7" fmla="*/ 1015377 w 1340746"/>
                <a:gd name="connsiteY7" fmla="*/ 488054 h 600250"/>
                <a:gd name="connsiteX8" fmla="*/ 1250989 w 1340746"/>
                <a:gd name="connsiteY8" fmla="*/ 516103 h 600250"/>
                <a:gd name="connsiteX9" fmla="*/ 1279038 w 1340746"/>
                <a:gd name="connsiteY9" fmla="*/ 516103 h 600250"/>
                <a:gd name="connsiteX10" fmla="*/ 1312697 w 1340746"/>
                <a:gd name="connsiteY10" fmla="*/ 420736 h 600250"/>
                <a:gd name="connsiteX11" fmla="*/ 1340746 w 1340746"/>
                <a:gd name="connsiteY11" fmla="*/ 330979 h 600250"/>
                <a:gd name="connsiteX12" fmla="*/ 1307087 w 1340746"/>
                <a:gd name="connsiteY12" fmla="*/ 190734 h 600250"/>
                <a:gd name="connsiteX13" fmla="*/ 1228550 w 1340746"/>
                <a:gd name="connsiteY13" fmla="*/ 106587 h 600250"/>
                <a:gd name="connsiteX14" fmla="*/ 897570 w 1340746"/>
                <a:gd name="connsiteY14" fmla="*/ 56098 h 600250"/>
                <a:gd name="connsiteX15" fmla="*/ 403907 w 1340746"/>
                <a:gd name="connsiteY15" fmla="*/ 0 h 600250"/>
                <a:gd name="connsiteX16" fmla="*/ 235612 w 1340746"/>
                <a:gd name="connsiteY16" fmla="*/ 56098 h 600250"/>
                <a:gd name="connsiteX17" fmla="*/ 168294 w 1340746"/>
                <a:gd name="connsiteY17" fmla="*/ 106587 h 600250"/>
                <a:gd name="connsiteX18" fmla="*/ 112196 w 1340746"/>
                <a:gd name="connsiteY18" fmla="*/ 134636 h 600250"/>
                <a:gd name="connsiteX19" fmla="*/ 89757 w 1340746"/>
                <a:gd name="connsiteY19" fmla="*/ 78538 h 600250"/>
                <a:gd name="connsiteX20" fmla="*/ 0 w 1340746"/>
                <a:gd name="connsiteY20" fmla="*/ 112196 h 6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0746" h="600250">
                  <a:moveTo>
                    <a:pt x="0" y="112196"/>
                  </a:moveTo>
                  <a:lnTo>
                    <a:pt x="67318" y="364638"/>
                  </a:lnTo>
                  <a:lnTo>
                    <a:pt x="112196" y="594641"/>
                  </a:lnTo>
                  <a:lnTo>
                    <a:pt x="443175" y="600250"/>
                  </a:lnTo>
                  <a:lnTo>
                    <a:pt x="544152" y="566592"/>
                  </a:lnTo>
                  <a:lnTo>
                    <a:pt x="661958" y="510493"/>
                  </a:lnTo>
                  <a:lnTo>
                    <a:pt x="796594" y="488054"/>
                  </a:lnTo>
                  <a:lnTo>
                    <a:pt x="1015377" y="488054"/>
                  </a:lnTo>
                  <a:lnTo>
                    <a:pt x="1250989" y="516103"/>
                  </a:lnTo>
                  <a:lnTo>
                    <a:pt x="1279038" y="516103"/>
                  </a:lnTo>
                  <a:lnTo>
                    <a:pt x="1312697" y="420736"/>
                  </a:lnTo>
                  <a:lnTo>
                    <a:pt x="1340746" y="330979"/>
                  </a:lnTo>
                  <a:lnTo>
                    <a:pt x="1307087" y="190734"/>
                  </a:lnTo>
                  <a:lnTo>
                    <a:pt x="1228550" y="106587"/>
                  </a:lnTo>
                  <a:lnTo>
                    <a:pt x="897570" y="56098"/>
                  </a:lnTo>
                  <a:lnTo>
                    <a:pt x="403907" y="0"/>
                  </a:lnTo>
                  <a:lnTo>
                    <a:pt x="235612" y="56098"/>
                  </a:lnTo>
                  <a:lnTo>
                    <a:pt x="168294" y="106587"/>
                  </a:lnTo>
                  <a:lnTo>
                    <a:pt x="112196" y="134636"/>
                  </a:lnTo>
                  <a:lnTo>
                    <a:pt x="89757" y="78538"/>
                  </a:lnTo>
                  <a:lnTo>
                    <a:pt x="0" y="112196"/>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Freeform 17"/>
            <p:cNvSpPr/>
            <p:nvPr/>
          </p:nvSpPr>
          <p:spPr>
            <a:xfrm>
              <a:off x="4543951" y="2816128"/>
              <a:ext cx="1049036" cy="718056"/>
            </a:xfrm>
            <a:custGeom>
              <a:avLst/>
              <a:gdLst>
                <a:gd name="connsiteX0" fmla="*/ 1049036 w 1049036"/>
                <a:gd name="connsiteY0" fmla="*/ 678787 h 718056"/>
                <a:gd name="connsiteX1" fmla="*/ 931229 w 1049036"/>
                <a:gd name="connsiteY1" fmla="*/ 690007 h 718056"/>
                <a:gd name="connsiteX2" fmla="*/ 762935 w 1049036"/>
                <a:gd name="connsiteY2" fmla="*/ 712446 h 718056"/>
                <a:gd name="connsiteX3" fmla="*/ 611470 w 1049036"/>
                <a:gd name="connsiteY3" fmla="*/ 718056 h 718056"/>
                <a:gd name="connsiteX4" fmla="*/ 437566 w 1049036"/>
                <a:gd name="connsiteY4" fmla="*/ 690007 h 718056"/>
                <a:gd name="connsiteX5" fmla="*/ 258051 w 1049036"/>
                <a:gd name="connsiteY5" fmla="*/ 583420 h 718056"/>
                <a:gd name="connsiteX6" fmla="*/ 0 w 1049036"/>
                <a:gd name="connsiteY6" fmla="*/ 521712 h 718056"/>
                <a:gd name="connsiteX7" fmla="*/ 185124 w 1049036"/>
                <a:gd name="connsiteY7" fmla="*/ 224392 h 718056"/>
                <a:gd name="connsiteX8" fmla="*/ 252442 w 1049036"/>
                <a:gd name="connsiteY8" fmla="*/ 22439 h 718056"/>
                <a:gd name="connsiteX9" fmla="*/ 482444 w 1049036"/>
                <a:gd name="connsiteY9" fmla="*/ 0 h 718056"/>
                <a:gd name="connsiteX10" fmla="*/ 589031 w 1049036"/>
                <a:gd name="connsiteY10" fmla="*/ 359028 h 718056"/>
                <a:gd name="connsiteX11" fmla="*/ 605860 w 1049036"/>
                <a:gd name="connsiteY11" fmla="*/ 499273 h 718056"/>
                <a:gd name="connsiteX12" fmla="*/ 897570 w 1049036"/>
                <a:gd name="connsiteY12" fmla="*/ 499273 h 718056"/>
                <a:gd name="connsiteX13" fmla="*/ 1009767 w 1049036"/>
                <a:gd name="connsiteY13" fmla="*/ 476834 h 718056"/>
                <a:gd name="connsiteX14" fmla="*/ 992937 w 1049036"/>
                <a:gd name="connsiteY14" fmla="*/ 577811 h 718056"/>
                <a:gd name="connsiteX15" fmla="*/ 1049036 w 1049036"/>
                <a:gd name="connsiteY15" fmla="*/ 678787 h 71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9036" h="718056">
                  <a:moveTo>
                    <a:pt x="1049036" y="678787"/>
                  </a:moveTo>
                  <a:lnTo>
                    <a:pt x="931229" y="690007"/>
                  </a:lnTo>
                  <a:lnTo>
                    <a:pt x="762935" y="712446"/>
                  </a:lnTo>
                  <a:lnTo>
                    <a:pt x="611470" y="718056"/>
                  </a:lnTo>
                  <a:lnTo>
                    <a:pt x="437566" y="690007"/>
                  </a:lnTo>
                  <a:lnTo>
                    <a:pt x="258051" y="583420"/>
                  </a:lnTo>
                  <a:lnTo>
                    <a:pt x="0" y="521712"/>
                  </a:lnTo>
                  <a:lnTo>
                    <a:pt x="185124" y="224392"/>
                  </a:lnTo>
                  <a:lnTo>
                    <a:pt x="252442" y="22439"/>
                  </a:lnTo>
                  <a:lnTo>
                    <a:pt x="482444" y="0"/>
                  </a:lnTo>
                  <a:lnTo>
                    <a:pt x="589031" y="359028"/>
                  </a:lnTo>
                  <a:lnTo>
                    <a:pt x="605860" y="499273"/>
                  </a:lnTo>
                  <a:lnTo>
                    <a:pt x="897570" y="499273"/>
                  </a:lnTo>
                  <a:lnTo>
                    <a:pt x="1009767" y="476834"/>
                  </a:lnTo>
                  <a:lnTo>
                    <a:pt x="992937" y="577811"/>
                  </a:lnTo>
                  <a:lnTo>
                    <a:pt x="1049036" y="678787"/>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Freeform 18"/>
            <p:cNvSpPr/>
            <p:nvPr/>
          </p:nvSpPr>
          <p:spPr>
            <a:xfrm>
              <a:off x="4442974" y="4016628"/>
              <a:ext cx="987328" cy="1155622"/>
            </a:xfrm>
            <a:custGeom>
              <a:avLst/>
              <a:gdLst>
                <a:gd name="connsiteX0" fmla="*/ 5610 w 987328"/>
                <a:gd name="connsiteY0" fmla="*/ 364638 h 1155622"/>
                <a:gd name="connsiteX1" fmla="*/ 151465 w 987328"/>
                <a:gd name="connsiteY1" fmla="*/ 246832 h 1155622"/>
                <a:gd name="connsiteX2" fmla="*/ 207563 w 987328"/>
                <a:gd name="connsiteY2" fmla="*/ 61708 h 1155622"/>
                <a:gd name="connsiteX3" fmla="*/ 342199 w 987328"/>
                <a:gd name="connsiteY3" fmla="*/ 0 h 1155622"/>
                <a:gd name="connsiteX4" fmla="*/ 555372 w 987328"/>
                <a:gd name="connsiteY4" fmla="*/ 84147 h 1155622"/>
                <a:gd name="connsiteX5" fmla="*/ 673178 w 987328"/>
                <a:gd name="connsiteY5" fmla="*/ 162685 h 1155622"/>
                <a:gd name="connsiteX6" fmla="*/ 645129 w 987328"/>
                <a:gd name="connsiteY6" fmla="*/ 274881 h 1155622"/>
                <a:gd name="connsiteX7" fmla="*/ 656349 w 987328"/>
                <a:gd name="connsiteY7" fmla="*/ 420736 h 1155622"/>
                <a:gd name="connsiteX8" fmla="*/ 863912 w 987328"/>
                <a:gd name="connsiteY8" fmla="*/ 577811 h 1155622"/>
                <a:gd name="connsiteX9" fmla="*/ 976108 w 987328"/>
                <a:gd name="connsiteY9" fmla="*/ 785374 h 1155622"/>
                <a:gd name="connsiteX10" fmla="*/ 987328 w 987328"/>
                <a:gd name="connsiteY10" fmla="*/ 908790 h 1155622"/>
                <a:gd name="connsiteX11" fmla="*/ 572201 w 987328"/>
                <a:gd name="connsiteY11" fmla="*/ 1155622 h 1155622"/>
                <a:gd name="connsiteX12" fmla="*/ 207563 w 987328"/>
                <a:gd name="connsiteY12" fmla="*/ 1105134 h 1155622"/>
                <a:gd name="connsiteX13" fmla="*/ 72928 w 987328"/>
                <a:gd name="connsiteY13" fmla="*/ 757325 h 1155622"/>
                <a:gd name="connsiteX14" fmla="*/ 0 w 987328"/>
                <a:gd name="connsiteY14" fmla="*/ 549762 h 1155622"/>
                <a:gd name="connsiteX15" fmla="*/ 5610 w 987328"/>
                <a:gd name="connsiteY15" fmla="*/ 364638 h 115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7328" h="1155622">
                  <a:moveTo>
                    <a:pt x="5610" y="364638"/>
                  </a:moveTo>
                  <a:lnTo>
                    <a:pt x="151465" y="246832"/>
                  </a:lnTo>
                  <a:lnTo>
                    <a:pt x="207563" y="61708"/>
                  </a:lnTo>
                  <a:lnTo>
                    <a:pt x="342199" y="0"/>
                  </a:lnTo>
                  <a:lnTo>
                    <a:pt x="555372" y="84147"/>
                  </a:lnTo>
                  <a:lnTo>
                    <a:pt x="673178" y="162685"/>
                  </a:lnTo>
                  <a:lnTo>
                    <a:pt x="645129" y="274881"/>
                  </a:lnTo>
                  <a:lnTo>
                    <a:pt x="656349" y="420736"/>
                  </a:lnTo>
                  <a:lnTo>
                    <a:pt x="863912" y="577811"/>
                  </a:lnTo>
                  <a:lnTo>
                    <a:pt x="976108" y="785374"/>
                  </a:lnTo>
                  <a:lnTo>
                    <a:pt x="987328" y="908790"/>
                  </a:lnTo>
                  <a:lnTo>
                    <a:pt x="572201" y="1155622"/>
                  </a:lnTo>
                  <a:lnTo>
                    <a:pt x="207563" y="1105134"/>
                  </a:lnTo>
                  <a:lnTo>
                    <a:pt x="72928" y="757325"/>
                  </a:lnTo>
                  <a:lnTo>
                    <a:pt x="0" y="549762"/>
                  </a:lnTo>
                  <a:lnTo>
                    <a:pt x="5610" y="364638"/>
                  </a:lnTo>
                  <a:close/>
                </a:path>
              </a:pathLst>
            </a:cu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Freeform 19"/>
            <p:cNvSpPr/>
            <p:nvPr/>
          </p:nvSpPr>
          <p:spPr>
            <a:xfrm>
              <a:off x="3382719" y="3343450"/>
              <a:ext cx="2973202" cy="2238317"/>
            </a:xfrm>
            <a:custGeom>
              <a:avLst/>
              <a:gdLst>
                <a:gd name="connsiteX0" fmla="*/ 2973202 w 2973202"/>
                <a:gd name="connsiteY0" fmla="*/ 218783 h 2238317"/>
                <a:gd name="connsiteX1" fmla="*/ 2872226 w 2973202"/>
                <a:gd name="connsiteY1" fmla="*/ 409517 h 2238317"/>
                <a:gd name="connsiteX2" fmla="*/ 2776859 w 2973202"/>
                <a:gd name="connsiteY2" fmla="*/ 746106 h 2238317"/>
                <a:gd name="connsiteX3" fmla="*/ 2788079 w 2973202"/>
                <a:gd name="connsiteY3" fmla="*/ 948059 h 2238317"/>
                <a:gd name="connsiteX4" fmla="*/ 2765639 w 2973202"/>
                <a:gd name="connsiteY4" fmla="*/ 1150013 h 2238317"/>
                <a:gd name="connsiteX5" fmla="*/ 2737590 w 2973202"/>
                <a:gd name="connsiteY5" fmla="*/ 1301478 h 2238317"/>
                <a:gd name="connsiteX6" fmla="*/ 2771249 w 2973202"/>
                <a:gd name="connsiteY6" fmla="*/ 1436113 h 2238317"/>
                <a:gd name="connsiteX7" fmla="*/ 2810518 w 2973202"/>
                <a:gd name="connsiteY7" fmla="*/ 1604408 h 2238317"/>
                <a:gd name="connsiteX8" fmla="*/ 2956373 w 2973202"/>
                <a:gd name="connsiteY8" fmla="*/ 1632457 h 2238317"/>
                <a:gd name="connsiteX9" fmla="*/ 2956373 w 2973202"/>
                <a:gd name="connsiteY9" fmla="*/ 1767092 h 2238317"/>
                <a:gd name="connsiteX10" fmla="*/ 2788079 w 2973202"/>
                <a:gd name="connsiteY10" fmla="*/ 1907338 h 2238317"/>
                <a:gd name="connsiteX11" fmla="*/ 2473929 w 2973202"/>
                <a:gd name="connsiteY11" fmla="*/ 2210268 h 2238317"/>
                <a:gd name="connsiteX12" fmla="*/ 0 w 2973202"/>
                <a:gd name="connsiteY12" fmla="*/ 2238317 h 2238317"/>
                <a:gd name="connsiteX13" fmla="*/ 5610 w 2973202"/>
                <a:gd name="connsiteY13" fmla="*/ 1200501 h 2238317"/>
                <a:gd name="connsiteX14" fmla="*/ 566591 w 2973202"/>
                <a:gd name="connsiteY14" fmla="*/ 790984 h 2238317"/>
                <a:gd name="connsiteX15" fmla="*/ 852692 w 2973202"/>
                <a:gd name="connsiteY15" fmla="*/ 476835 h 2238317"/>
                <a:gd name="connsiteX16" fmla="*/ 1009767 w 2973202"/>
                <a:gd name="connsiteY16" fmla="*/ 302930 h 2238317"/>
                <a:gd name="connsiteX17" fmla="*/ 1155622 w 2973202"/>
                <a:gd name="connsiteY17" fmla="*/ 56098 h 2238317"/>
                <a:gd name="connsiteX18" fmla="*/ 1178061 w 2973202"/>
                <a:gd name="connsiteY18" fmla="*/ 0 h 2238317"/>
                <a:gd name="connsiteX19" fmla="*/ 1458552 w 2973202"/>
                <a:gd name="connsiteY19" fmla="*/ 78538 h 2238317"/>
                <a:gd name="connsiteX20" fmla="*/ 1750263 w 2973202"/>
                <a:gd name="connsiteY20" fmla="*/ 207563 h 2238317"/>
                <a:gd name="connsiteX21" fmla="*/ 2070022 w 2973202"/>
                <a:gd name="connsiteY21" fmla="*/ 185124 h 2238317"/>
                <a:gd name="connsiteX22" fmla="*/ 2260756 w 2973202"/>
                <a:gd name="connsiteY22" fmla="*/ 151465 h 2238317"/>
                <a:gd name="connsiteX23" fmla="*/ 2440270 w 2973202"/>
                <a:gd name="connsiteY23" fmla="*/ 168295 h 2238317"/>
                <a:gd name="connsiteX24" fmla="*/ 2619784 w 2973202"/>
                <a:gd name="connsiteY24" fmla="*/ 235613 h 2238317"/>
                <a:gd name="connsiteX25" fmla="*/ 2832957 w 2973202"/>
                <a:gd name="connsiteY25" fmla="*/ 252442 h 2238317"/>
                <a:gd name="connsiteX26" fmla="*/ 2973202 w 2973202"/>
                <a:gd name="connsiteY26" fmla="*/ 218783 h 2238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73202" h="2238317">
                  <a:moveTo>
                    <a:pt x="2973202" y="218783"/>
                  </a:moveTo>
                  <a:lnTo>
                    <a:pt x="2872226" y="409517"/>
                  </a:lnTo>
                  <a:lnTo>
                    <a:pt x="2776859" y="746106"/>
                  </a:lnTo>
                  <a:lnTo>
                    <a:pt x="2788079" y="948059"/>
                  </a:lnTo>
                  <a:lnTo>
                    <a:pt x="2765639" y="1150013"/>
                  </a:lnTo>
                  <a:lnTo>
                    <a:pt x="2737590" y="1301478"/>
                  </a:lnTo>
                  <a:lnTo>
                    <a:pt x="2771249" y="1436113"/>
                  </a:lnTo>
                  <a:lnTo>
                    <a:pt x="2810518" y="1604408"/>
                  </a:lnTo>
                  <a:lnTo>
                    <a:pt x="2956373" y="1632457"/>
                  </a:lnTo>
                  <a:lnTo>
                    <a:pt x="2956373" y="1767092"/>
                  </a:lnTo>
                  <a:lnTo>
                    <a:pt x="2788079" y="1907338"/>
                  </a:lnTo>
                  <a:lnTo>
                    <a:pt x="2473929" y="2210268"/>
                  </a:lnTo>
                  <a:lnTo>
                    <a:pt x="0" y="2238317"/>
                  </a:lnTo>
                  <a:lnTo>
                    <a:pt x="5610" y="1200501"/>
                  </a:lnTo>
                  <a:lnTo>
                    <a:pt x="566591" y="790984"/>
                  </a:lnTo>
                  <a:lnTo>
                    <a:pt x="852692" y="476835"/>
                  </a:lnTo>
                  <a:lnTo>
                    <a:pt x="1009767" y="302930"/>
                  </a:lnTo>
                  <a:lnTo>
                    <a:pt x="1155622" y="56098"/>
                  </a:lnTo>
                  <a:lnTo>
                    <a:pt x="1178061" y="0"/>
                  </a:lnTo>
                  <a:lnTo>
                    <a:pt x="1458552" y="78538"/>
                  </a:lnTo>
                  <a:lnTo>
                    <a:pt x="1750263" y="207563"/>
                  </a:lnTo>
                  <a:lnTo>
                    <a:pt x="2070022" y="185124"/>
                  </a:lnTo>
                  <a:lnTo>
                    <a:pt x="2260756" y="151465"/>
                  </a:lnTo>
                  <a:lnTo>
                    <a:pt x="2440270" y="168295"/>
                  </a:lnTo>
                  <a:lnTo>
                    <a:pt x="2619784" y="235613"/>
                  </a:lnTo>
                  <a:lnTo>
                    <a:pt x="2832957" y="252442"/>
                  </a:lnTo>
                  <a:lnTo>
                    <a:pt x="2973202" y="218783"/>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extBox 1"/>
          <p:cNvSpPr txBox="1"/>
          <p:nvPr/>
        </p:nvSpPr>
        <p:spPr>
          <a:xfrm>
            <a:off x="204718" y="1056575"/>
            <a:ext cx="3102952" cy="4031873"/>
          </a:xfrm>
          <a:prstGeom prst="rect">
            <a:avLst/>
          </a:prstGeom>
          <a:noFill/>
        </p:spPr>
        <p:txBody>
          <a:bodyPr wrap="square" rtlCol="0">
            <a:spAutoFit/>
          </a:bodyPr>
          <a:lstStyle/>
          <a:p>
            <a:r>
              <a:rPr lang="en-US" sz="2000" dirty="0" smtClean="0"/>
              <a:t>Allotment for</a:t>
            </a:r>
          </a:p>
          <a:p>
            <a:r>
              <a:rPr lang="en-US" sz="2000" b="1" dirty="0" smtClean="0"/>
              <a:t>Eastern Tribes </a:t>
            </a:r>
            <a:r>
              <a:rPr lang="en-US" sz="2000" dirty="0" smtClean="0"/>
              <a:t>– Reuben, Gad, ½ Manasseh</a:t>
            </a:r>
          </a:p>
          <a:p>
            <a:r>
              <a:rPr lang="en-US" sz="2000" b="1" dirty="0" smtClean="0"/>
              <a:t>Judah</a:t>
            </a:r>
          </a:p>
          <a:p>
            <a:r>
              <a:rPr lang="en-US" sz="2000" b="1" dirty="0" smtClean="0"/>
              <a:t>Ephraim &amp;</a:t>
            </a:r>
            <a:endParaRPr lang="en-US" sz="2000" b="1" dirty="0"/>
          </a:p>
          <a:p>
            <a:r>
              <a:rPr lang="en-US" sz="2000" b="1" dirty="0"/>
              <a:t>½ </a:t>
            </a:r>
            <a:r>
              <a:rPr lang="en-US" sz="2000" b="1" dirty="0" smtClean="0"/>
              <a:t>Manasseh</a:t>
            </a:r>
          </a:p>
          <a:p>
            <a:endParaRPr lang="en-US" sz="2000" b="1" dirty="0"/>
          </a:p>
          <a:p>
            <a:r>
              <a:rPr lang="en-US" sz="2000" b="1" dirty="0" smtClean="0"/>
              <a:t>Much not inhabited </a:t>
            </a:r>
            <a:endParaRPr lang="en-US" sz="2000" b="1" dirty="0"/>
          </a:p>
          <a:p>
            <a:endParaRPr lang="en-US" sz="2000" b="1" dirty="0" smtClean="0"/>
          </a:p>
          <a:p>
            <a:endParaRPr lang="en-US" sz="2000" dirty="0" smtClean="0"/>
          </a:p>
          <a:p>
            <a:endParaRPr lang="en-US" sz="2000" dirty="0"/>
          </a:p>
        </p:txBody>
      </p:sp>
    </p:spTree>
    <p:extLst>
      <p:ext uri="{BB962C8B-B14F-4D97-AF65-F5344CB8AC3E}">
        <p14:creationId xmlns:p14="http://schemas.microsoft.com/office/powerpoint/2010/main" val="2807610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idx="4294967295"/>
          </p:nvPr>
        </p:nvSpPr>
        <p:spPr/>
        <p:txBody>
          <a:bodyPr/>
          <a:lstStyle/>
          <a:p>
            <a:endParaRPr lang="en-US" altLang="en-US" smtClean="0"/>
          </a:p>
        </p:txBody>
      </p:sp>
      <p:sp>
        <p:nvSpPr>
          <p:cNvPr id="12291" name="Rectangle 3"/>
          <p:cNvSpPr>
            <a:spLocks noGrp="1"/>
          </p:cNvSpPr>
          <p:nvPr>
            <p:ph type="body" idx="4294967295"/>
          </p:nvPr>
        </p:nvSpPr>
        <p:spPr/>
        <p:txBody>
          <a:bodyPr/>
          <a:lstStyle/>
          <a:p>
            <a:endParaRPr lang="en-US" altLang="en-US" smtClean="0"/>
          </a:p>
        </p:txBody>
      </p:sp>
      <p:pic>
        <p:nvPicPr>
          <p:cNvPr id="12292" name="Picture 6" descr="atlanta over palest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96" y="0"/>
            <a:ext cx="8950325" cy="518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p:cNvSpPr/>
          <p:nvPr/>
        </p:nvSpPr>
        <p:spPr>
          <a:xfrm>
            <a:off x="2266966" y="1738313"/>
            <a:ext cx="3743325" cy="3587750"/>
          </a:xfrm>
          <a:custGeom>
            <a:avLst/>
            <a:gdLst>
              <a:gd name="connsiteX0" fmla="*/ 1476375 w 3743325"/>
              <a:gd name="connsiteY0" fmla="*/ 476250 h 4305300"/>
              <a:gd name="connsiteX1" fmla="*/ 1485900 w 3743325"/>
              <a:gd name="connsiteY1" fmla="*/ 152400 h 4305300"/>
              <a:gd name="connsiteX2" fmla="*/ 2066925 w 3743325"/>
              <a:gd name="connsiteY2" fmla="*/ 142875 h 4305300"/>
              <a:gd name="connsiteX3" fmla="*/ 2143125 w 3743325"/>
              <a:gd name="connsiteY3" fmla="*/ 95250 h 4305300"/>
              <a:gd name="connsiteX4" fmla="*/ 2276475 w 3743325"/>
              <a:gd name="connsiteY4" fmla="*/ 123825 h 4305300"/>
              <a:gd name="connsiteX5" fmla="*/ 2400300 w 3743325"/>
              <a:gd name="connsiteY5" fmla="*/ 0 h 4305300"/>
              <a:gd name="connsiteX6" fmla="*/ 2381250 w 3743325"/>
              <a:gd name="connsiteY6" fmla="*/ 190500 h 4305300"/>
              <a:gd name="connsiteX7" fmla="*/ 2571750 w 3743325"/>
              <a:gd name="connsiteY7" fmla="*/ 371475 h 4305300"/>
              <a:gd name="connsiteX8" fmla="*/ 2800350 w 3743325"/>
              <a:gd name="connsiteY8" fmla="*/ 485775 h 4305300"/>
              <a:gd name="connsiteX9" fmla="*/ 2800350 w 3743325"/>
              <a:gd name="connsiteY9" fmla="*/ 647700 h 4305300"/>
              <a:gd name="connsiteX10" fmla="*/ 2924175 w 3743325"/>
              <a:gd name="connsiteY10" fmla="*/ 790575 h 4305300"/>
              <a:gd name="connsiteX11" fmla="*/ 2819400 w 3743325"/>
              <a:gd name="connsiteY11" fmla="*/ 1038225 h 4305300"/>
              <a:gd name="connsiteX12" fmla="*/ 2657475 w 3743325"/>
              <a:gd name="connsiteY12" fmla="*/ 1038225 h 4305300"/>
              <a:gd name="connsiteX13" fmla="*/ 2657475 w 3743325"/>
              <a:gd name="connsiteY13" fmla="*/ 1114425 h 4305300"/>
              <a:gd name="connsiteX14" fmla="*/ 2971800 w 3743325"/>
              <a:gd name="connsiteY14" fmla="*/ 1247775 h 4305300"/>
              <a:gd name="connsiteX15" fmla="*/ 3152775 w 3743325"/>
              <a:gd name="connsiteY15" fmla="*/ 1209675 h 4305300"/>
              <a:gd name="connsiteX16" fmla="*/ 3343275 w 3743325"/>
              <a:gd name="connsiteY16" fmla="*/ 1381125 h 4305300"/>
              <a:gd name="connsiteX17" fmla="*/ 3648075 w 3743325"/>
              <a:gd name="connsiteY17" fmla="*/ 1390650 h 4305300"/>
              <a:gd name="connsiteX18" fmla="*/ 3724275 w 3743325"/>
              <a:gd name="connsiteY18" fmla="*/ 1581150 h 4305300"/>
              <a:gd name="connsiteX19" fmla="*/ 3524250 w 3743325"/>
              <a:gd name="connsiteY19" fmla="*/ 1704975 h 4305300"/>
              <a:gd name="connsiteX20" fmla="*/ 3743325 w 3743325"/>
              <a:gd name="connsiteY20" fmla="*/ 1962150 h 4305300"/>
              <a:gd name="connsiteX21" fmla="*/ 3476625 w 3743325"/>
              <a:gd name="connsiteY21" fmla="*/ 2438400 h 4305300"/>
              <a:gd name="connsiteX22" fmla="*/ 3419475 w 3743325"/>
              <a:gd name="connsiteY22" fmla="*/ 2476500 h 4305300"/>
              <a:gd name="connsiteX23" fmla="*/ 3429000 w 3743325"/>
              <a:gd name="connsiteY23" fmla="*/ 2647950 h 4305300"/>
              <a:gd name="connsiteX24" fmla="*/ 3695700 w 3743325"/>
              <a:gd name="connsiteY24" fmla="*/ 2838450 h 4305300"/>
              <a:gd name="connsiteX25" fmla="*/ 3686175 w 3743325"/>
              <a:gd name="connsiteY25" fmla="*/ 3505200 h 4305300"/>
              <a:gd name="connsiteX26" fmla="*/ 3181350 w 3743325"/>
              <a:gd name="connsiteY26" fmla="*/ 3609975 h 4305300"/>
              <a:gd name="connsiteX27" fmla="*/ 3143250 w 3743325"/>
              <a:gd name="connsiteY27" fmla="*/ 3438525 h 4305300"/>
              <a:gd name="connsiteX28" fmla="*/ 2705100 w 3743325"/>
              <a:gd name="connsiteY28" fmla="*/ 3438525 h 4305300"/>
              <a:gd name="connsiteX29" fmla="*/ 2676525 w 3743325"/>
              <a:gd name="connsiteY29" fmla="*/ 4086225 h 4305300"/>
              <a:gd name="connsiteX30" fmla="*/ 2514600 w 3743325"/>
              <a:gd name="connsiteY30" fmla="*/ 4086225 h 4305300"/>
              <a:gd name="connsiteX31" fmla="*/ 2505075 w 3743325"/>
              <a:gd name="connsiteY31" fmla="*/ 3943350 h 4305300"/>
              <a:gd name="connsiteX32" fmla="*/ 1704975 w 3743325"/>
              <a:gd name="connsiteY32" fmla="*/ 3933825 h 4305300"/>
              <a:gd name="connsiteX33" fmla="*/ 1704975 w 3743325"/>
              <a:gd name="connsiteY33" fmla="*/ 4229100 h 4305300"/>
              <a:gd name="connsiteX34" fmla="*/ 1638300 w 3743325"/>
              <a:gd name="connsiteY34" fmla="*/ 4305300 h 4305300"/>
              <a:gd name="connsiteX35" fmla="*/ 1038225 w 3743325"/>
              <a:gd name="connsiteY35" fmla="*/ 4219575 h 4305300"/>
              <a:gd name="connsiteX36" fmla="*/ 1047750 w 3743325"/>
              <a:gd name="connsiteY36" fmla="*/ 3371850 h 4305300"/>
              <a:gd name="connsiteX37" fmla="*/ 847725 w 3743325"/>
              <a:gd name="connsiteY37" fmla="*/ 3362325 h 4305300"/>
              <a:gd name="connsiteX38" fmla="*/ 276225 w 3743325"/>
              <a:gd name="connsiteY38" fmla="*/ 3552825 h 4305300"/>
              <a:gd name="connsiteX39" fmla="*/ 0 w 3743325"/>
              <a:gd name="connsiteY39" fmla="*/ 1685925 h 4305300"/>
              <a:gd name="connsiteX40" fmla="*/ 676275 w 3743325"/>
              <a:gd name="connsiteY40" fmla="*/ 1676400 h 4305300"/>
              <a:gd name="connsiteX41" fmla="*/ 704850 w 3743325"/>
              <a:gd name="connsiteY41" fmla="*/ 1571625 h 4305300"/>
              <a:gd name="connsiteX42" fmla="*/ 847725 w 3743325"/>
              <a:gd name="connsiteY42" fmla="*/ 1571625 h 4305300"/>
              <a:gd name="connsiteX43" fmla="*/ 942975 w 3743325"/>
              <a:gd name="connsiteY43" fmla="*/ 1266825 h 4305300"/>
              <a:gd name="connsiteX44" fmla="*/ 685800 w 3743325"/>
              <a:gd name="connsiteY44" fmla="*/ 1257300 h 4305300"/>
              <a:gd name="connsiteX45" fmla="*/ 790575 w 3743325"/>
              <a:gd name="connsiteY45" fmla="*/ 495300 h 4305300"/>
              <a:gd name="connsiteX46" fmla="*/ 1476375 w 3743325"/>
              <a:gd name="connsiteY46" fmla="*/ 476250 h 430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743325" h="4305300">
                <a:moveTo>
                  <a:pt x="1476375" y="476250"/>
                </a:moveTo>
                <a:lnTo>
                  <a:pt x="1485900" y="152400"/>
                </a:lnTo>
                <a:lnTo>
                  <a:pt x="2066925" y="142875"/>
                </a:lnTo>
                <a:lnTo>
                  <a:pt x="2143125" y="95250"/>
                </a:lnTo>
                <a:lnTo>
                  <a:pt x="2276475" y="123825"/>
                </a:lnTo>
                <a:lnTo>
                  <a:pt x="2400300" y="0"/>
                </a:lnTo>
                <a:lnTo>
                  <a:pt x="2381250" y="190500"/>
                </a:lnTo>
                <a:lnTo>
                  <a:pt x="2571750" y="371475"/>
                </a:lnTo>
                <a:lnTo>
                  <a:pt x="2800350" y="485775"/>
                </a:lnTo>
                <a:lnTo>
                  <a:pt x="2800350" y="647700"/>
                </a:lnTo>
                <a:lnTo>
                  <a:pt x="2924175" y="790575"/>
                </a:lnTo>
                <a:lnTo>
                  <a:pt x="2819400" y="1038225"/>
                </a:lnTo>
                <a:lnTo>
                  <a:pt x="2657475" y="1038225"/>
                </a:lnTo>
                <a:lnTo>
                  <a:pt x="2657475" y="1114425"/>
                </a:lnTo>
                <a:lnTo>
                  <a:pt x="2971800" y="1247775"/>
                </a:lnTo>
                <a:lnTo>
                  <a:pt x="3152775" y="1209675"/>
                </a:lnTo>
                <a:lnTo>
                  <a:pt x="3343275" y="1381125"/>
                </a:lnTo>
                <a:lnTo>
                  <a:pt x="3648075" y="1390650"/>
                </a:lnTo>
                <a:lnTo>
                  <a:pt x="3724275" y="1581150"/>
                </a:lnTo>
                <a:lnTo>
                  <a:pt x="3524250" y="1704975"/>
                </a:lnTo>
                <a:lnTo>
                  <a:pt x="3743325" y="1962150"/>
                </a:lnTo>
                <a:lnTo>
                  <a:pt x="3476625" y="2438400"/>
                </a:lnTo>
                <a:lnTo>
                  <a:pt x="3419475" y="2476500"/>
                </a:lnTo>
                <a:lnTo>
                  <a:pt x="3429000" y="2647950"/>
                </a:lnTo>
                <a:lnTo>
                  <a:pt x="3695700" y="2838450"/>
                </a:lnTo>
                <a:lnTo>
                  <a:pt x="3686175" y="3505200"/>
                </a:lnTo>
                <a:lnTo>
                  <a:pt x="3181350" y="3609975"/>
                </a:lnTo>
                <a:lnTo>
                  <a:pt x="3143250" y="3438525"/>
                </a:lnTo>
                <a:lnTo>
                  <a:pt x="2705100" y="3438525"/>
                </a:lnTo>
                <a:lnTo>
                  <a:pt x="2676525" y="4086225"/>
                </a:lnTo>
                <a:lnTo>
                  <a:pt x="2514600" y="4086225"/>
                </a:lnTo>
                <a:lnTo>
                  <a:pt x="2505075" y="3943350"/>
                </a:lnTo>
                <a:lnTo>
                  <a:pt x="1704975" y="3933825"/>
                </a:lnTo>
                <a:lnTo>
                  <a:pt x="1704975" y="4229100"/>
                </a:lnTo>
                <a:lnTo>
                  <a:pt x="1638300" y="4305300"/>
                </a:lnTo>
                <a:lnTo>
                  <a:pt x="1038225" y="4219575"/>
                </a:lnTo>
                <a:lnTo>
                  <a:pt x="1047750" y="3371850"/>
                </a:lnTo>
                <a:lnTo>
                  <a:pt x="847725" y="3362325"/>
                </a:lnTo>
                <a:lnTo>
                  <a:pt x="276225" y="3552825"/>
                </a:lnTo>
                <a:lnTo>
                  <a:pt x="0" y="1685925"/>
                </a:lnTo>
                <a:lnTo>
                  <a:pt x="676275" y="1676400"/>
                </a:lnTo>
                <a:lnTo>
                  <a:pt x="704850" y="1571625"/>
                </a:lnTo>
                <a:lnTo>
                  <a:pt x="847725" y="1571625"/>
                </a:lnTo>
                <a:lnTo>
                  <a:pt x="942975" y="1266825"/>
                </a:lnTo>
                <a:lnTo>
                  <a:pt x="685800" y="1257300"/>
                </a:lnTo>
                <a:lnTo>
                  <a:pt x="790575" y="495300"/>
                </a:lnTo>
                <a:lnTo>
                  <a:pt x="1476375" y="476250"/>
                </a:lnTo>
                <a:close/>
              </a:path>
            </a:pathLst>
          </a:custGeom>
          <a:solidFill>
            <a:schemeClr val="accent1">
              <a:alpha val="20000"/>
            </a:schemeClr>
          </a:solid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p:cNvCxnSpPr/>
          <p:nvPr/>
        </p:nvCxnSpPr>
        <p:spPr>
          <a:xfrm>
            <a:off x="666755" y="357188"/>
            <a:ext cx="390525"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2295" name="TextBox 9"/>
          <p:cNvSpPr txBox="1">
            <a:spLocks noChangeArrowheads="1"/>
          </p:cNvSpPr>
          <p:nvPr/>
        </p:nvSpPr>
        <p:spPr bwMode="auto">
          <a:xfrm>
            <a:off x="1171595" y="214375"/>
            <a:ext cx="2331985" cy="56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Font typeface="Arial" charset="0"/>
              <a:buNone/>
            </a:pPr>
            <a:r>
              <a:rPr lang="en-US" altLang="en-US" sz="1400" b="1" i="0">
                <a:solidFill>
                  <a:schemeClr val="accent1"/>
                </a:solidFill>
              </a:rPr>
              <a:t>31 County Atlanta</a:t>
            </a:r>
          </a:p>
          <a:p>
            <a:pPr>
              <a:buFont typeface="Arial" charset="0"/>
              <a:buNone/>
            </a:pPr>
            <a:r>
              <a:rPr lang="en-US" altLang="en-US" sz="1400" b="1" i="0">
                <a:solidFill>
                  <a:schemeClr val="accent1"/>
                </a:solidFill>
              </a:rPr>
              <a:t>Metropolitan Statistical Area</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7BEE7049-EF65-4AAB-B71A-F535D746B43F}" type="slidenum">
              <a:rPr lang="en-US" altLang="en-US" i="0">
                <a:solidFill>
                  <a:srgbClr val="898989"/>
                </a:solidFill>
              </a:rPr>
              <a:pPr/>
              <a:t>29</a:t>
            </a:fld>
            <a:endParaRPr lang="en-US" altLang="en-US" i="0">
              <a:solidFill>
                <a:srgbClr val="898989"/>
              </a:solidFill>
            </a:endParaRPr>
          </a:p>
        </p:txBody>
      </p:sp>
      <p:pic>
        <p:nvPicPr>
          <p:cNvPr id="16387" name="Picture 2" descr="Ephraim-Manasseh-Benjamin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550" y="-3141926"/>
            <a:ext cx="5842000" cy="8327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3"/>
          <p:cNvSpPr txBox="1">
            <a:spLocks noChangeArrowheads="1"/>
          </p:cNvSpPr>
          <p:nvPr/>
        </p:nvSpPr>
        <p:spPr bwMode="auto">
          <a:xfrm>
            <a:off x="5201728" y="777875"/>
            <a:ext cx="3942279" cy="46166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9538" indent="-109538">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en-US" altLang="en-US" sz="1400" i="0" dirty="0">
                <a:latin typeface="Arial" charset="0"/>
              </a:rPr>
              <a:t>going up from Jericho into the hill country to Bethel. </a:t>
            </a:r>
          </a:p>
          <a:p>
            <a:pPr eaLnBrk="1" hangingPunct="1">
              <a:spcBef>
                <a:spcPct val="0"/>
              </a:spcBef>
            </a:pPr>
            <a:r>
              <a:rPr lang="en-US" altLang="en-US" sz="1400" i="0" dirty="0">
                <a:latin typeface="Arial" charset="0"/>
              </a:rPr>
              <a:t>Then going from Bethel to Luz, it passes along to </a:t>
            </a:r>
            <a:r>
              <a:rPr lang="en-US" altLang="en-US" sz="1400" i="0" dirty="0" err="1">
                <a:latin typeface="Arial" charset="0"/>
              </a:rPr>
              <a:t>Ataroth</a:t>
            </a:r>
            <a:r>
              <a:rPr lang="en-US" altLang="en-US" sz="1400" i="0" dirty="0">
                <a:latin typeface="Arial" charset="0"/>
              </a:rPr>
              <a:t>, the territory of the </a:t>
            </a:r>
            <a:r>
              <a:rPr lang="en-US" altLang="en-US" sz="1400" i="0" dirty="0" err="1">
                <a:latin typeface="Arial" charset="0"/>
              </a:rPr>
              <a:t>Archites</a:t>
            </a:r>
            <a:r>
              <a:rPr lang="en-US" altLang="en-US" sz="1400" i="0" dirty="0">
                <a:latin typeface="Arial" charset="0"/>
              </a:rPr>
              <a:t>. </a:t>
            </a:r>
          </a:p>
          <a:p>
            <a:pPr eaLnBrk="1" hangingPunct="1">
              <a:spcBef>
                <a:spcPct val="0"/>
              </a:spcBef>
            </a:pPr>
            <a:r>
              <a:rPr lang="en-US" altLang="en-US" sz="1400" i="0" dirty="0">
                <a:latin typeface="Arial" charset="0"/>
              </a:rPr>
              <a:t>Then it goes down westward to the territory of the </a:t>
            </a:r>
            <a:r>
              <a:rPr lang="en-US" altLang="en-US" sz="1400" i="0" dirty="0" err="1">
                <a:latin typeface="Arial" charset="0"/>
              </a:rPr>
              <a:t>Japhletites</a:t>
            </a:r>
            <a:r>
              <a:rPr lang="en-US" altLang="en-US" sz="1400" i="0" dirty="0">
                <a:latin typeface="Arial" charset="0"/>
              </a:rPr>
              <a:t>, as far as the territory of Lower Beth-</a:t>
            </a:r>
            <a:r>
              <a:rPr lang="en-US" altLang="en-US" sz="1400" i="0" dirty="0" err="1">
                <a:latin typeface="Arial" charset="0"/>
              </a:rPr>
              <a:t>horon</a:t>
            </a:r>
            <a:r>
              <a:rPr lang="en-US" altLang="en-US" sz="1400" i="0" dirty="0">
                <a:latin typeface="Arial" charset="0"/>
              </a:rPr>
              <a:t>, then to Gezer, and it ends at the sea. </a:t>
            </a:r>
          </a:p>
          <a:p>
            <a:pPr eaLnBrk="1" hangingPunct="1">
              <a:spcBef>
                <a:spcPct val="0"/>
              </a:spcBef>
            </a:pPr>
            <a:r>
              <a:rPr lang="en-US" altLang="en-US" sz="1400" i="0" dirty="0">
                <a:latin typeface="Arial" charset="0"/>
              </a:rPr>
              <a:t>the boundary of their inheritance on the east was </a:t>
            </a:r>
            <a:r>
              <a:rPr lang="en-US" altLang="en-US" sz="1400" i="0" dirty="0" err="1">
                <a:latin typeface="Arial" charset="0"/>
              </a:rPr>
              <a:t>Ataroth-addar</a:t>
            </a:r>
            <a:r>
              <a:rPr lang="en-US" altLang="en-US" sz="1400" i="0" dirty="0">
                <a:latin typeface="Arial" charset="0"/>
              </a:rPr>
              <a:t> </a:t>
            </a:r>
          </a:p>
          <a:p>
            <a:pPr eaLnBrk="1" hangingPunct="1">
              <a:spcBef>
                <a:spcPct val="0"/>
              </a:spcBef>
            </a:pPr>
            <a:r>
              <a:rPr lang="en-US" altLang="en-US" sz="1400" i="0" dirty="0">
                <a:latin typeface="Arial" charset="0"/>
              </a:rPr>
              <a:t>as far as Upper Beth-</a:t>
            </a:r>
            <a:r>
              <a:rPr lang="en-US" altLang="en-US" sz="1400" i="0" dirty="0" err="1">
                <a:latin typeface="Arial" charset="0"/>
              </a:rPr>
              <a:t>horon</a:t>
            </a:r>
            <a:r>
              <a:rPr lang="en-US" altLang="en-US" sz="1400" i="0" dirty="0">
                <a:latin typeface="Arial" charset="0"/>
              </a:rPr>
              <a:t>, and the boundary goes from there to the sea. </a:t>
            </a:r>
          </a:p>
          <a:p>
            <a:pPr eaLnBrk="1" hangingPunct="1">
              <a:spcBef>
                <a:spcPct val="0"/>
              </a:spcBef>
            </a:pPr>
            <a:r>
              <a:rPr lang="en-US" altLang="en-US" sz="1400" i="0" dirty="0">
                <a:latin typeface="Arial" charset="0"/>
              </a:rPr>
              <a:t>On the north is </a:t>
            </a:r>
            <a:r>
              <a:rPr lang="en-US" altLang="en-US" sz="1400" i="0" dirty="0" err="1">
                <a:latin typeface="Arial" charset="0"/>
              </a:rPr>
              <a:t>Michmethath</a:t>
            </a:r>
            <a:r>
              <a:rPr lang="en-US" altLang="en-US" sz="1400" i="0" dirty="0">
                <a:latin typeface="Arial" charset="0"/>
              </a:rPr>
              <a:t>. </a:t>
            </a:r>
          </a:p>
          <a:p>
            <a:pPr eaLnBrk="1" hangingPunct="1">
              <a:spcBef>
                <a:spcPct val="0"/>
              </a:spcBef>
            </a:pPr>
            <a:r>
              <a:rPr lang="en-US" altLang="en-US" sz="1400" i="0" dirty="0">
                <a:latin typeface="Arial" charset="0"/>
              </a:rPr>
              <a:t>Then on the east the boundary turns around toward </a:t>
            </a:r>
            <a:r>
              <a:rPr lang="en-US" altLang="en-US" sz="1400" i="0" dirty="0" err="1">
                <a:latin typeface="Arial" charset="0"/>
              </a:rPr>
              <a:t>Taanath-shiloh</a:t>
            </a:r>
            <a:r>
              <a:rPr lang="en-US" altLang="en-US" sz="1400" i="0" dirty="0">
                <a:latin typeface="Arial" charset="0"/>
              </a:rPr>
              <a:t> and passes along beyond it on the east to </a:t>
            </a:r>
            <a:r>
              <a:rPr lang="en-US" altLang="en-US" sz="1400" i="0" dirty="0" err="1">
                <a:latin typeface="Arial" charset="0"/>
              </a:rPr>
              <a:t>Janoah</a:t>
            </a:r>
            <a:r>
              <a:rPr lang="en-US" altLang="en-US" sz="1400" i="0" dirty="0">
                <a:latin typeface="Arial" charset="0"/>
              </a:rPr>
              <a:t>,</a:t>
            </a:r>
          </a:p>
          <a:p>
            <a:pPr eaLnBrk="1" hangingPunct="1">
              <a:spcBef>
                <a:spcPct val="0"/>
              </a:spcBef>
            </a:pPr>
            <a:r>
              <a:rPr lang="en-US" altLang="en-US" sz="1400" i="0" dirty="0">
                <a:latin typeface="Arial" charset="0"/>
              </a:rPr>
              <a:t>then it goes down from </a:t>
            </a:r>
            <a:r>
              <a:rPr lang="en-US" altLang="en-US" sz="1400" i="0" dirty="0" err="1">
                <a:latin typeface="Arial" charset="0"/>
              </a:rPr>
              <a:t>Janoah</a:t>
            </a:r>
            <a:r>
              <a:rPr lang="en-US" altLang="en-US" sz="1400" i="0" dirty="0">
                <a:latin typeface="Arial" charset="0"/>
              </a:rPr>
              <a:t> to </a:t>
            </a:r>
            <a:r>
              <a:rPr lang="en-US" altLang="en-US" sz="1400" i="0" dirty="0" err="1">
                <a:latin typeface="Arial" charset="0"/>
              </a:rPr>
              <a:t>Ataroth</a:t>
            </a:r>
            <a:r>
              <a:rPr lang="en-US" altLang="en-US" sz="1400" i="0" dirty="0">
                <a:latin typeface="Arial" charset="0"/>
              </a:rPr>
              <a:t> and to </a:t>
            </a:r>
            <a:r>
              <a:rPr lang="en-US" altLang="en-US" sz="1400" i="0" dirty="0" err="1">
                <a:latin typeface="Arial" charset="0"/>
              </a:rPr>
              <a:t>Naarah</a:t>
            </a:r>
            <a:r>
              <a:rPr lang="en-US" altLang="en-US" sz="1400" i="0" dirty="0">
                <a:latin typeface="Arial" charset="0"/>
              </a:rPr>
              <a:t>, and touches Jericho, ending at the Jordan. </a:t>
            </a:r>
          </a:p>
          <a:p>
            <a:pPr eaLnBrk="1" hangingPunct="1">
              <a:spcBef>
                <a:spcPct val="0"/>
              </a:spcBef>
            </a:pPr>
            <a:r>
              <a:rPr lang="en-US" altLang="en-US" sz="1400" i="0" dirty="0">
                <a:latin typeface="Arial" charset="0"/>
              </a:rPr>
              <a:t>From </a:t>
            </a:r>
            <a:r>
              <a:rPr lang="en-US" altLang="en-US" sz="1400" i="0" dirty="0" err="1">
                <a:latin typeface="Arial" charset="0"/>
              </a:rPr>
              <a:t>Tappuah</a:t>
            </a:r>
            <a:r>
              <a:rPr lang="en-US" altLang="en-US" sz="1400" i="0" dirty="0">
                <a:latin typeface="Arial" charset="0"/>
              </a:rPr>
              <a:t> the boundary goes westward to the brook </a:t>
            </a:r>
            <a:r>
              <a:rPr lang="en-US" altLang="en-US" sz="1400" i="0" dirty="0" err="1">
                <a:latin typeface="Arial" charset="0"/>
              </a:rPr>
              <a:t>Kanah</a:t>
            </a:r>
            <a:r>
              <a:rPr lang="en-US" altLang="en-US" sz="1400" i="0" dirty="0">
                <a:latin typeface="Arial" charset="0"/>
              </a:rPr>
              <a:t> and ends at the sea.</a:t>
            </a:r>
          </a:p>
        </p:txBody>
      </p:sp>
      <p:sp>
        <p:nvSpPr>
          <p:cNvPr id="16389" name="Rectangle 4"/>
          <p:cNvSpPr>
            <a:spLocks noChangeArrowheads="1"/>
          </p:cNvSpPr>
          <p:nvPr/>
        </p:nvSpPr>
        <p:spPr bwMode="auto">
          <a:xfrm>
            <a:off x="5957888" y="142952"/>
            <a:ext cx="3022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a:latin typeface="Arial" charset="0"/>
              </a:rPr>
              <a:t>Border – Ephraim </a:t>
            </a:r>
            <a:br>
              <a:rPr lang="en-US" altLang="en-US" sz="1800" i="0">
                <a:latin typeface="Arial" charset="0"/>
              </a:rPr>
            </a:br>
            <a:r>
              <a:rPr lang="en-US" altLang="en-US" sz="1800" i="0">
                <a:latin typeface="Arial" charset="0"/>
              </a:rPr>
              <a:t>Joshua 16:1-8</a:t>
            </a:r>
          </a:p>
        </p:txBody>
      </p:sp>
      <p:sp>
        <p:nvSpPr>
          <p:cNvPr id="7" name="Freeform 6"/>
          <p:cNvSpPr/>
          <p:nvPr/>
        </p:nvSpPr>
        <p:spPr>
          <a:xfrm>
            <a:off x="3357598" y="3456782"/>
            <a:ext cx="1582737" cy="292364"/>
          </a:xfrm>
          <a:custGeom>
            <a:avLst/>
            <a:gdLst>
              <a:gd name="connsiteX0" fmla="*/ 1583141 w 1583141"/>
              <a:gd name="connsiteY0" fmla="*/ 327547 h 350293"/>
              <a:gd name="connsiteX1" fmla="*/ 805218 w 1583141"/>
              <a:gd name="connsiteY1" fmla="*/ 313899 h 350293"/>
              <a:gd name="connsiteX2" fmla="*/ 204717 w 1583141"/>
              <a:gd name="connsiteY2" fmla="*/ 109182 h 350293"/>
              <a:gd name="connsiteX3" fmla="*/ 0 w 1583141"/>
              <a:gd name="connsiteY3" fmla="*/ 0 h 350293"/>
            </a:gdLst>
            <a:ahLst/>
            <a:cxnLst>
              <a:cxn ang="0">
                <a:pos x="connsiteX0" y="connsiteY0"/>
              </a:cxn>
              <a:cxn ang="0">
                <a:pos x="connsiteX1" y="connsiteY1"/>
              </a:cxn>
              <a:cxn ang="0">
                <a:pos x="connsiteX2" y="connsiteY2"/>
              </a:cxn>
              <a:cxn ang="0">
                <a:pos x="connsiteX3" y="connsiteY3"/>
              </a:cxn>
            </a:cxnLst>
            <a:rect l="l" t="t" r="r" b="b"/>
            <a:pathLst>
              <a:path w="1583141" h="350293">
                <a:moveTo>
                  <a:pt x="1583141" y="327547"/>
                </a:moveTo>
                <a:cubicBezTo>
                  <a:pt x="1309048" y="338920"/>
                  <a:pt x="1034955" y="350293"/>
                  <a:pt x="805218" y="313899"/>
                </a:cubicBezTo>
                <a:cubicBezTo>
                  <a:pt x="575481" y="277505"/>
                  <a:pt x="338920" y="161499"/>
                  <a:pt x="204717" y="109182"/>
                </a:cubicBezTo>
                <a:cubicBezTo>
                  <a:pt x="70514" y="56866"/>
                  <a:pt x="35257" y="28433"/>
                  <a:pt x="0" y="0"/>
                </a:cubicBezTo>
              </a:path>
            </a:pathLst>
          </a:cu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spcBef>
                <a:spcPct val="0"/>
              </a:spcBef>
              <a:buFontTx/>
              <a:buNone/>
              <a:defRPr/>
            </a:pPr>
            <a:endParaRPr lang="en-US" sz="1800" i="0"/>
          </a:p>
        </p:txBody>
      </p:sp>
      <p:sp>
        <p:nvSpPr>
          <p:cNvPr id="8" name="Freeform 7"/>
          <p:cNvSpPr/>
          <p:nvPr/>
        </p:nvSpPr>
        <p:spPr>
          <a:xfrm>
            <a:off x="150813" y="3627438"/>
            <a:ext cx="3111500" cy="546365"/>
          </a:xfrm>
          <a:custGeom>
            <a:avLst/>
            <a:gdLst>
              <a:gd name="connsiteX0" fmla="*/ 3111690 w 3111690"/>
              <a:gd name="connsiteY0" fmla="*/ 0 h 655092"/>
              <a:gd name="connsiteX1" fmla="*/ 2743200 w 3111690"/>
              <a:gd name="connsiteY1" fmla="*/ 177421 h 655092"/>
              <a:gd name="connsiteX2" fmla="*/ 2033517 w 3111690"/>
              <a:gd name="connsiteY2" fmla="*/ 259307 h 655092"/>
              <a:gd name="connsiteX3" fmla="*/ 1596788 w 3111690"/>
              <a:gd name="connsiteY3" fmla="*/ 81886 h 655092"/>
              <a:gd name="connsiteX4" fmla="*/ 1023582 w 3111690"/>
              <a:gd name="connsiteY4" fmla="*/ 191068 h 655092"/>
              <a:gd name="connsiteX5" fmla="*/ 709684 w 3111690"/>
              <a:gd name="connsiteY5" fmla="*/ 573206 h 655092"/>
              <a:gd name="connsiteX6" fmla="*/ 0 w 3111690"/>
              <a:gd name="connsiteY6" fmla="*/ 655092 h 65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1690" h="655092">
                <a:moveTo>
                  <a:pt x="3111690" y="0"/>
                </a:moveTo>
                <a:cubicBezTo>
                  <a:pt x="3017293" y="67101"/>
                  <a:pt x="2922896" y="134203"/>
                  <a:pt x="2743200" y="177421"/>
                </a:cubicBezTo>
                <a:cubicBezTo>
                  <a:pt x="2563505" y="220639"/>
                  <a:pt x="2224586" y="275230"/>
                  <a:pt x="2033517" y="259307"/>
                </a:cubicBezTo>
                <a:cubicBezTo>
                  <a:pt x="1842448" y="243384"/>
                  <a:pt x="1765110" y="93259"/>
                  <a:pt x="1596788" y="81886"/>
                </a:cubicBezTo>
                <a:cubicBezTo>
                  <a:pt x="1428466" y="70513"/>
                  <a:pt x="1171433" y="109181"/>
                  <a:pt x="1023582" y="191068"/>
                </a:cubicBezTo>
                <a:cubicBezTo>
                  <a:pt x="875731" y="272955"/>
                  <a:pt x="880281" y="495869"/>
                  <a:pt x="709684" y="573206"/>
                </a:cubicBezTo>
                <a:cubicBezTo>
                  <a:pt x="539087" y="650543"/>
                  <a:pt x="269543" y="652817"/>
                  <a:pt x="0" y="655092"/>
                </a:cubicBezTo>
              </a:path>
            </a:pathLst>
          </a:custGeom>
          <a:ln w="381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spcBef>
                <a:spcPct val="0"/>
              </a:spcBef>
              <a:buFontTx/>
              <a:buNone/>
              <a:defRPr/>
            </a:pPr>
            <a:endParaRPr lang="en-US" sz="1800" i="0"/>
          </a:p>
        </p:txBody>
      </p:sp>
      <p:sp>
        <p:nvSpPr>
          <p:cNvPr id="9" name="Freeform 8"/>
          <p:cNvSpPr/>
          <p:nvPr/>
        </p:nvSpPr>
        <p:spPr>
          <a:xfrm>
            <a:off x="3452839" y="1402292"/>
            <a:ext cx="928687" cy="121708"/>
          </a:xfrm>
          <a:custGeom>
            <a:avLst/>
            <a:gdLst>
              <a:gd name="connsiteX0" fmla="*/ 0 w 928047"/>
              <a:gd name="connsiteY0" fmla="*/ 90985 h 145576"/>
              <a:gd name="connsiteX1" fmla="*/ 259307 w 928047"/>
              <a:gd name="connsiteY1" fmla="*/ 9098 h 145576"/>
              <a:gd name="connsiteX2" fmla="*/ 750626 w 928047"/>
              <a:gd name="connsiteY2" fmla="*/ 36394 h 145576"/>
              <a:gd name="connsiteX3" fmla="*/ 928047 w 928047"/>
              <a:gd name="connsiteY3" fmla="*/ 145576 h 145576"/>
            </a:gdLst>
            <a:ahLst/>
            <a:cxnLst>
              <a:cxn ang="0">
                <a:pos x="connsiteX0" y="connsiteY0"/>
              </a:cxn>
              <a:cxn ang="0">
                <a:pos x="connsiteX1" y="connsiteY1"/>
              </a:cxn>
              <a:cxn ang="0">
                <a:pos x="connsiteX2" y="connsiteY2"/>
              </a:cxn>
              <a:cxn ang="0">
                <a:pos x="connsiteX3" y="connsiteY3"/>
              </a:cxn>
            </a:cxnLst>
            <a:rect l="l" t="t" r="r" b="b"/>
            <a:pathLst>
              <a:path w="928047" h="145576">
                <a:moveTo>
                  <a:pt x="0" y="90985"/>
                </a:moveTo>
                <a:cubicBezTo>
                  <a:pt x="67101" y="54590"/>
                  <a:pt x="134203" y="18196"/>
                  <a:pt x="259307" y="9098"/>
                </a:cubicBezTo>
                <a:cubicBezTo>
                  <a:pt x="384411" y="0"/>
                  <a:pt x="639169" y="13648"/>
                  <a:pt x="750626" y="36394"/>
                </a:cubicBezTo>
                <a:cubicBezTo>
                  <a:pt x="862083" y="59140"/>
                  <a:pt x="895065" y="102358"/>
                  <a:pt x="928047" y="145576"/>
                </a:cubicBezTo>
              </a:path>
            </a:pathLst>
          </a:cu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spcBef>
                <a:spcPct val="0"/>
              </a:spcBef>
              <a:buFontTx/>
              <a:buNone/>
              <a:defRPr/>
            </a:pPr>
            <a:endParaRPr lang="en-US" sz="1800" i="0"/>
          </a:p>
        </p:txBody>
      </p:sp>
      <p:sp>
        <p:nvSpPr>
          <p:cNvPr id="10" name="Freeform 9"/>
          <p:cNvSpPr/>
          <p:nvPr/>
        </p:nvSpPr>
        <p:spPr>
          <a:xfrm>
            <a:off x="4376738" y="1763449"/>
            <a:ext cx="646112" cy="1750218"/>
          </a:xfrm>
          <a:custGeom>
            <a:avLst/>
            <a:gdLst>
              <a:gd name="connsiteX0" fmla="*/ 72788 w 645994"/>
              <a:gd name="connsiteY0" fmla="*/ 0 h 2101755"/>
              <a:gd name="connsiteX1" fmla="*/ 18197 w 645994"/>
              <a:gd name="connsiteY1" fmla="*/ 477672 h 2101755"/>
              <a:gd name="connsiteX2" fmla="*/ 181970 w 645994"/>
              <a:gd name="connsiteY2" fmla="*/ 1241946 h 2101755"/>
              <a:gd name="connsiteX3" fmla="*/ 645994 w 645994"/>
              <a:gd name="connsiteY3" fmla="*/ 2101755 h 2101755"/>
            </a:gdLst>
            <a:ahLst/>
            <a:cxnLst>
              <a:cxn ang="0">
                <a:pos x="connsiteX0" y="connsiteY0"/>
              </a:cxn>
              <a:cxn ang="0">
                <a:pos x="connsiteX1" y="connsiteY1"/>
              </a:cxn>
              <a:cxn ang="0">
                <a:pos x="connsiteX2" y="connsiteY2"/>
              </a:cxn>
              <a:cxn ang="0">
                <a:pos x="connsiteX3" y="connsiteY3"/>
              </a:cxn>
            </a:cxnLst>
            <a:rect l="l" t="t" r="r" b="b"/>
            <a:pathLst>
              <a:path w="645994" h="2101755">
                <a:moveTo>
                  <a:pt x="72788" y="0"/>
                </a:moveTo>
                <a:cubicBezTo>
                  <a:pt x="36394" y="135340"/>
                  <a:pt x="0" y="270681"/>
                  <a:pt x="18197" y="477672"/>
                </a:cubicBezTo>
                <a:cubicBezTo>
                  <a:pt x="36394" y="684663"/>
                  <a:pt x="77337" y="971266"/>
                  <a:pt x="181970" y="1241946"/>
                </a:cubicBezTo>
                <a:cubicBezTo>
                  <a:pt x="286603" y="1512626"/>
                  <a:pt x="466298" y="1807190"/>
                  <a:pt x="645994" y="2101755"/>
                </a:cubicBezTo>
              </a:path>
            </a:pathLst>
          </a:custGeom>
          <a:ln w="38100">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spcBef>
                <a:spcPct val="0"/>
              </a:spcBef>
              <a:buFontTx/>
              <a:buNone/>
              <a:defRPr/>
            </a:pPr>
            <a:endParaRPr lang="en-US" sz="1800" i="0"/>
          </a:p>
        </p:txBody>
      </p:sp>
      <p:sp>
        <p:nvSpPr>
          <p:cNvPr id="11" name="Freeform 10"/>
          <p:cNvSpPr/>
          <p:nvPr/>
        </p:nvSpPr>
        <p:spPr>
          <a:xfrm>
            <a:off x="163540" y="1467115"/>
            <a:ext cx="3235325" cy="579438"/>
          </a:xfrm>
          <a:custGeom>
            <a:avLst/>
            <a:gdLst>
              <a:gd name="connsiteX0" fmla="*/ 3234520 w 3234520"/>
              <a:gd name="connsiteY0" fmla="*/ 0 h 696036"/>
              <a:gd name="connsiteX1" fmla="*/ 2852382 w 3234520"/>
              <a:gd name="connsiteY1" fmla="*/ 368490 h 696036"/>
              <a:gd name="connsiteX2" fmla="*/ 1910687 w 3234520"/>
              <a:gd name="connsiteY2" fmla="*/ 300251 h 696036"/>
              <a:gd name="connsiteX3" fmla="*/ 1269242 w 3234520"/>
              <a:gd name="connsiteY3" fmla="*/ 504967 h 696036"/>
              <a:gd name="connsiteX4" fmla="*/ 696036 w 3234520"/>
              <a:gd name="connsiteY4" fmla="*/ 504967 h 696036"/>
              <a:gd name="connsiteX5" fmla="*/ 382137 w 3234520"/>
              <a:gd name="connsiteY5" fmla="*/ 627797 h 696036"/>
              <a:gd name="connsiteX6" fmla="*/ 109182 w 3234520"/>
              <a:gd name="connsiteY6" fmla="*/ 600502 h 696036"/>
              <a:gd name="connsiteX7" fmla="*/ 0 w 3234520"/>
              <a:gd name="connsiteY7" fmla="*/ 696036 h 69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4520" h="696036">
                <a:moveTo>
                  <a:pt x="3234520" y="0"/>
                </a:moveTo>
                <a:cubicBezTo>
                  <a:pt x="3153770" y="159224"/>
                  <a:pt x="3073021" y="318448"/>
                  <a:pt x="2852382" y="368490"/>
                </a:cubicBezTo>
                <a:cubicBezTo>
                  <a:pt x="2631743" y="418532"/>
                  <a:pt x="2174544" y="277505"/>
                  <a:pt x="1910687" y="300251"/>
                </a:cubicBezTo>
                <a:cubicBezTo>
                  <a:pt x="1646830" y="322997"/>
                  <a:pt x="1471684" y="470848"/>
                  <a:pt x="1269242" y="504967"/>
                </a:cubicBezTo>
                <a:cubicBezTo>
                  <a:pt x="1066800" y="539086"/>
                  <a:pt x="843887" y="484495"/>
                  <a:pt x="696036" y="504967"/>
                </a:cubicBezTo>
                <a:cubicBezTo>
                  <a:pt x="548185" y="525439"/>
                  <a:pt x="479946" y="611875"/>
                  <a:pt x="382137" y="627797"/>
                </a:cubicBezTo>
                <a:cubicBezTo>
                  <a:pt x="284328" y="643720"/>
                  <a:pt x="172871" y="589129"/>
                  <a:pt x="109182" y="600502"/>
                </a:cubicBezTo>
                <a:cubicBezTo>
                  <a:pt x="45493" y="611875"/>
                  <a:pt x="22746" y="653955"/>
                  <a:pt x="0" y="696036"/>
                </a:cubicBezTo>
              </a:path>
            </a:pathLst>
          </a:cu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spcBef>
                <a:spcPct val="0"/>
              </a:spcBef>
              <a:buFontTx/>
              <a:buNone/>
              <a:defRPr/>
            </a:pPr>
            <a:endParaRPr lang="en-US" sz="1800" i="0"/>
          </a:p>
        </p:txBody>
      </p:sp>
      <p:sp>
        <p:nvSpPr>
          <p:cNvPr id="16395" name="TextBox 11"/>
          <p:cNvSpPr txBox="1">
            <a:spLocks noChangeArrowheads="1"/>
          </p:cNvSpPr>
          <p:nvPr/>
        </p:nvSpPr>
        <p:spPr bwMode="auto">
          <a:xfrm>
            <a:off x="2276482" y="2627313"/>
            <a:ext cx="1189749" cy="5232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i="0">
                <a:solidFill>
                  <a:srgbClr val="FFFF99"/>
                </a:solidFill>
                <a:latin typeface="Arial" charset="0"/>
              </a:rPr>
              <a:t>Allotment for</a:t>
            </a:r>
          </a:p>
          <a:p>
            <a:pPr eaLnBrk="1" hangingPunct="1">
              <a:spcBef>
                <a:spcPct val="0"/>
              </a:spcBef>
              <a:buFontTx/>
              <a:buNone/>
            </a:pPr>
            <a:r>
              <a:rPr lang="en-US" altLang="en-US" sz="1400" i="0">
                <a:solidFill>
                  <a:srgbClr val="FFFF99"/>
                </a:solidFill>
                <a:latin typeface="Arial" charset="0"/>
              </a:rPr>
              <a:t>Joshua</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7861331" y="5347056"/>
            <a:ext cx="590551" cy="304271"/>
          </a:xfrm>
        </p:spPr>
        <p:txBody>
          <a:bodyPr/>
          <a:lstStyle/>
          <a:p>
            <a:pPr>
              <a:defRPr/>
            </a:pPr>
            <a:fld id="{F32A9994-7DC2-4FAB-ACCB-6EE1BE7A9083}" type="slidenum">
              <a:rPr lang="en-US" smtClean="0">
                <a:solidFill>
                  <a:prstClr val="black">
                    <a:tint val="75000"/>
                  </a:prstClr>
                </a:solidFill>
              </a:rPr>
              <a:pPr>
                <a:defRPr/>
              </a:pPr>
              <a:t>3</a:t>
            </a:fld>
            <a:endParaRPr lang="en-US" dirty="0">
              <a:solidFill>
                <a:prstClr val="black">
                  <a:tint val="75000"/>
                </a:prstClr>
              </a:solidFill>
            </a:endParaRPr>
          </a:p>
        </p:txBody>
      </p:sp>
      <p:sp>
        <p:nvSpPr>
          <p:cNvPr id="3" name="TextBox 2"/>
          <p:cNvSpPr txBox="1"/>
          <p:nvPr/>
        </p:nvSpPr>
        <p:spPr>
          <a:xfrm>
            <a:off x="230477" y="3246202"/>
            <a:ext cx="1698439" cy="954107"/>
          </a:xfrm>
          <a:prstGeom prst="rect">
            <a:avLst/>
          </a:prstGeom>
          <a:solidFill>
            <a:schemeClr val="tx1"/>
          </a:solidFill>
        </p:spPr>
        <p:txBody>
          <a:bodyPr wrap="square" rtlCol="0">
            <a:spAutoFit/>
          </a:bodyPr>
          <a:lstStyle/>
          <a:p>
            <a:pPr algn="ctr" eaLnBrk="1" hangingPunct="1">
              <a:spcBef>
                <a:spcPct val="0"/>
              </a:spcBef>
              <a:buFontTx/>
              <a:buNone/>
            </a:pPr>
            <a:r>
              <a:rPr lang="en-US" sz="2800" i="0" dirty="0">
                <a:solidFill>
                  <a:prstClr val="white"/>
                </a:solidFill>
                <a:latin typeface="Arial" pitchFamily="34" charset="0"/>
                <a:cs typeface="Arial" pitchFamily="34" charset="0"/>
              </a:rPr>
              <a:t>Claiming the land</a:t>
            </a:r>
          </a:p>
        </p:txBody>
      </p:sp>
      <p:sp>
        <p:nvSpPr>
          <p:cNvPr id="4" name="TextBox 3"/>
          <p:cNvSpPr txBox="1"/>
          <p:nvPr/>
        </p:nvSpPr>
        <p:spPr>
          <a:xfrm>
            <a:off x="1928018" y="2322144"/>
            <a:ext cx="2111777" cy="954107"/>
          </a:xfrm>
          <a:prstGeom prst="rect">
            <a:avLst/>
          </a:prstGeom>
          <a:solidFill>
            <a:srgbClr val="0070C0"/>
          </a:solidFill>
        </p:spPr>
        <p:txBody>
          <a:bodyPr wrap="square" rtlCol="0">
            <a:spAutoFit/>
          </a:bodyPr>
          <a:lstStyle/>
          <a:p>
            <a:pPr algn="ctr" eaLnBrk="1" hangingPunct="1">
              <a:spcBef>
                <a:spcPct val="0"/>
              </a:spcBef>
              <a:buFontTx/>
              <a:buNone/>
            </a:pPr>
            <a:r>
              <a:rPr lang="en-US" sz="2800" i="0" dirty="0">
                <a:solidFill>
                  <a:prstClr val="white"/>
                </a:solidFill>
                <a:latin typeface="Arial" pitchFamily="34" charset="0"/>
                <a:cs typeface="Arial" pitchFamily="34" charset="0"/>
              </a:rPr>
              <a:t>Conquering the land</a:t>
            </a:r>
          </a:p>
        </p:txBody>
      </p:sp>
      <p:sp>
        <p:nvSpPr>
          <p:cNvPr id="5" name="TextBox 4"/>
          <p:cNvSpPr txBox="1"/>
          <p:nvPr/>
        </p:nvSpPr>
        <p:spPr>
          <a:xfrm>
            <a:off x="4039739" y="1359938"/>
            <a:ext cx="2224584" cy="954107"/>
          </a:xfrm>
          <a:prstGeom prst="rect">
            <a:avLst/>
          </a:prstGeom>
          <a:solidFill>
            <a:schemeClr val="tx1"/>
          </a:solidFill>
        </p:spPr>
        <p:txBody>
          <a:bodyPr wrap="square" rtlCol="0">
            <a:spAutoFit/>
          </a:bodyPr>
          <a:lstStyle/>
          <a:p>
            <a:pPr algn="ctr" eaLnBrk="1" hangingPunct="1">
              <a:spcBef>
                <a:spcPct val="0"/>
              </a:spcBef>
              <a:buFontTx/>
              <a:buNone/>
            </a:pPr>
            <a:r>
              <a:rPr lang="en-US" sz="2800" i="0" dirty="0">
                <a:solidFill>
                  <a:prstClr val="white"/>
                </a:solidFill>
                <a:latin typeface="Arial" pitchFamily="34" charset="0"/>
                <a:cs typeface="Arial" pitchFamily="34" charset="0"/>
              </a:rPr>
              <a:t>Distributing</a:t>
            </a:r>
          </a:p>
          <a:p>
            <a:pPr algn="ctr" eaLnBrk="1" hangingPunct="1">
              <a:spcBef>
                <a:spcPct val="0"/>
              </a:spcBef>
              <a:buFontTx/>
              <a:buNone/>
            </a:pPr>
            <a:r>
              <a:rPr lang="en-US" sz="2800" i="0" dirty="0">
                <a:solidFill>
                  <a:prstClr val="white"/>
                </a:solidFill>
                <a:latin typeface="Arial" pitchFamily="34" charset="0"/>
                <a:cs typeface="Arial" pitchFamily="34" charset="0"/>
              </a:rPr>
              <a:t> the land</a:t>
            </a:r>
          </a:p>
        </p:txBody>
      </p:sp>
      <p:sp>
        <p:nvSpPr>
          <p:cNvPr id="6" name="TextBox 5"/>
          <p:cNvSpPr txBox="1"/>
          <p:nvPr/>
        </p:nvSpPr>
        <p:spPr>
          <a:xfrm>
            <a:off x="6255862" y="938954"/>
            <a:ext cx="1189751" cy="1384995"/>
          </a:xfrm>
          <a:prstGeom prst="rect">
            <a:avLst/>
          </a:prstGeom>
          <a:solidFill>
            <a:srgbClr val="0070C0"/>
          </a:solidFill>
        </p:spPr>
        <p:txBody>
          <a:bodyPr wrap="square" rtlCol="0">
            <a:spAutoFit/>
          </a:bodyPr>
          <a:lstStyle/>
          <a:p>
            <a:pPr algn="ctr" eaLnBrk="1" hangingPunct="1">
              <a:spcBef>
                <a:spcPct val="0"/>
              </a:spcBef>
              <a:buFontTx/>
              <a:buNone/>
            </a:pPr>
            <a:r>
              <a:rPr lang="en-US" sz="2800" i="0" dirty="0">
                <a:solidFill>
                  <a:prstClr val="white"/>
                </a:solidFill>
                <a:latin typeface="Arial" pitchFamily="34" charset="0"/>
                <a:cs typeface="Arial" pitchFamily="34" charset="0"/>
              </a:rPr>
              <a:t>Living the land</a:t>
            </a:r>
          </a:p>
        </p:txBody>
      </p:sp>
      <p:sp>
        <p:nvSpPr>
          <p:cNvPr id="7" name="TextBox 6"/>
          <p:cNvSpPr txBox="1"/>
          <p:nvPr/>
        </p:nvSpPr>
        <p:spPr>
          <a:xfrm>
            <a:off x="7445585" y="72184"/>
            <a:ext cx="1698439" cy="1384995"/>
          </a:xfrm>
          <a:prstGeom prst="rect">
            <a:avLst/>
          </a:prstGeom>
          <a:solidFill>
            <a:schemeClr val="tx1"/>
          </a:solidFill>
        </p:spPr>
        <p:txBody>
          <a:bodyPr wrap="square" rtlCol="0">
            <a:spAutoFit/>
          </a:bodyPr>
          <a:lstStyle/>
          <a:p>
            <a:pPr algn="ctr" eaLnBrk="1" hangingPunct="1">
              <a:spcBef>
                <a:spcPct val="0"/>
              </a:spcBef>
              <a:buFontTx/>
              <a:buNone/>
            </a:pPr>
            <a:r>
              <a:rPr lang="en-US" sz="2800" i="0" dirty="0">
                <a:solidFill>
                  <a:prstClr val="white"/>
                </a:solidFill>
                <a:latin typeface="Arial" pitchFamily="34" charset="0"/>
                <a:cs typeface="Arial" pitchFamily="34" charset="0"/>
              </a:rPr>
              <a:t>Resting in the land</a:t>
            </a:r>
          </a:p>
        </p:txBody>
      </p:sp>
      <p:sp>
        <p:nvSpPr>
          <p:cNvPr id="8" name="TextBox 7"/>
          <p:cNvSpPr txBox="1"/>
          <p:nvPr/>
        </p:nvSpPr>
        <p:spPr>
          <a:xfrm>
            <a:off x="330698" y="4221931"/>
            <a:ext cx="1345240" cy="954107"/>
          </a:xfrm>
          <a:prstGeom prst="rect">
            <a:avLst/>
          </a:prstGeom>
          <a:noFill/>
        </p:spPr>
        <p:txBody>
          <a:bodyPr wrap="none" rtlCol="0">
            <a:spAutoFit/>
          </a:bodyPr>
          <a:lstStyle/>
          <a:p>
            <a:pPr algn="ctr" eaLnBrk="1" hangingPunct="1">
              <a:spcBef>
                <a:spcPct val="0"/>
              </a:spcBef>
              <a:buFontTx/>
              <a:buNone/>
            </a:pPr>
            <a:r>
              <a:rPr lang="en-US" sz="2800" i="0" dirty="0">
                <a:solidFill>
                  <a:prstClr val="black"/>
                </a:solidFill>
                <a:latin typeface="Arial" pitchFamily="34" charset="0"/>
                <a:cs typeface="Arial" pitchFamily="34" charset="0"/>
              </a:rPr>
              <a:t>Joshua</a:t>
            </a:r>
          </a:p>
          <a:p>
            <a:pPr algn="ctr" eaLnBrk="1" hangingPunct="1">
              <a:spcBef>
                <a:spcPct val="0"/>
              </a:spcBef>
              <a:buFontTx/>
              <a:buNone/>
            </a:pPr>
            <a:r>
              <a:rPr lang="en-US" sz="2800" i="0" dirty="0">
                <a:solidFill>
                  <a:prstClr val="black"/>
                </a:solidFill>
                <a:latin typeface="Arial" pitchFamily="34" charset="0"/>
                <a:cs typeface="Arial" pitchFamily="34" charset="0"/>
              </a:rPr>
              <a:t>1-5</a:t>
            </a:r>
          </a:p>
        </p:txBody>
      </p:sp>
      <p:sp>
        <p:nvSpPr>
          <p:cNvPr id="9" name="TextBox 8"/>
          <p:cNvSpPr txBox="1"/>
          <p:nvPr/>
        </p:nvSpPr>
        <p:spPr>
          <a:xfrm>
            <a:off x="2311226" y="3278397"/>
            <a:ext cx="1345240" cy="954107"/>
          </a:xfrm>
          <a:prstGeom prst="rect">
            <a:avLst/>
          </a:prstGeom>
          <a:noFill/>
        </p:spPr>
        <p:txBody>
          <a:bodyPr wrap="none" rtlCol="0">
            <a:spAutoFit/>
          </a:bodyPr>
          <a:lstStyle/>
          <a:p>
            <a:pPr algn="ctr" eaLnBrk="1" hangingPunct="1">
              <a:spcBef>
                <a:spcPct val="0"/>
              </a:spcBef>
              <a:buFontTx/>
              <a:buNone/>
            </a:pPr>
            <a:r>
              <a:rPr lang="en-US" sz="2800" i="0" dirty="0">
                <a:solidFill>
                  <a:prstClr val="black"/>
                </a:solidFill>
                <a:latin typeface="Arial" pitchFamily="34" charset="0"/>
                <a:cs typeface="Arial" pitchFamily="34" charset="0"/>
              </a:rPr>
              <a:t>Joshua</a:t>
            </a:r>
          </a:p>
          <a:p>
            <a:pPr algn="ctr" eaLnBrk="1" hangingPunct="1">
              <a:spcBef>
                <a:spcPct val="0"/>
              </a:spcBef>
              <a:buFontTx/>
              <a:buNone/>
            </a:pPr>
            <a:r>
              <a:rPr lang="en-US" sz="2800" i="0" dirty="0">
                <a:solidFill>
                  <a:prstClr val="black"/>
                </a:solidFill>
                <a:latin typeface="Arial" pitchFamily="34" charset="0"/>
                <a:cs typeface="Arial" pitchFamily="34" charset="0"/>
              </a:rPr>
              <a:t>6-12</a:t>
            </a:r>
          </a:p>
        </p:txBody>
      </p:sp>
      <p:sp>
        <p:nvSpPr>
          <p:cNvPr id="10" name="TextBox 9"/>
          <p:cNvSpPr txBox="1"/>
          <p:nvPr/>
        </p:nvSpPr>
        <p:spPr>
          <a:xfrm>
            <a:off x="4400005" y="2303259"/>
            <a:ext cx="1345240" cy="954107"/>
          </a:xfrm>
          <a:prstGeom prst="rect">
            <a:avLst/>
          </a:prstGeom>
          <a:noFill/>
        </p:spPr>
        <p:txBody>
          <a:bodyPr wrap="none" rtlCol="0">
            <a:spAutoFit/>
          </a:bodyPr>
          <a:lstStyle/>
          <a:p>
            <a:pPr algn="ctr" eaLnBrk="1" hangingPunct="1">
              <a:spcBef>
                <a:spcPct val="0"/>
              </a:spcBef>
              <a:buFontTx/>
              <a:buNone/>
            </a:pPr>
            <a:r>
              <a:rPr lang="en-US" sz="2800" i="0" dirty="0">
                <a:solidFill>
                  <a:prstClr val="black"/>
                </a:solidFill>
                <a:latin typeface="Arial" pitchFamily="34" charset="0"/>
                <a:cs typeface="Arial" pitchFamily="34" charset="0"/>
              </a:rPr>
              <a:t>Joshua</a:t>
            </a:r>
          </a:p>
          <a:p>
            <a:pPr algn="ctr" eaLnBrk="1" hangingPunct="1">
              <a:spcBef>
                <a:spcPct val="0"/>
              </a:spcBef>
              <a:buFontTx/>
              <a:buNone/>
            </a:pPr>
            <a:r>
              <a:rPr lang="en-US" sz="2800" i="0" dirty="0">
                <a:solidFill>
                  <a:prstClr val="black"/>
                </a:solidFill>
                <a:latin typeface="Arial" pitchFamily="34" charset="0"/>
                <a:cs typeface="Arial" pitchFamily="34" charset="0"/>
              </a:rPr>
              <a:t>13-21</a:t>
            </a:r>
          </a:p>
        </p:txBody>
      </p:sp>
      <p:sp>
        <p:nvSpPr>
          <p:cNvPr id="11" name="TextBox 10"/>
          <p:cNvSpPr txBox="1"/>
          <p:nvPr/>
        </p:nvSpPr>
        <p:spPr>
          <a:xfrm>
            <a:off x="6148090" y="2332252"/>
            <a:ext cx="1345240" cy="954107"/>
          </a:xfrm>
          <a:prstGeom prst="rect">
            <a:avLst/>
          </a:prstGeom>
          <a:noFill/>
        </p:spPr>
        <p:txBody>
          <a:bodyPr wrap="none" rtlCol="0">
            <a:spAutoFit/>
          </a:bodyPr>
          <a:lstStyle/>
          <a:p>
            <a:pPr algn="ctr" eaLnBrk="1" hangingPunct="1">
              <a:spcBef>
                <a:spcPct val="0"/>
              </a:spcBef>
              <a:buFontTx/>
              <a:buNone/>
            </a:pPr>
            <a:r>
              <a:rPr lang="en-US" sz="2800" i="0" dirty="0">
                <a:solidFill>
                  <a:prstClr val="black"/>
                </a:solidFill>
                <a:latin typeface="Arial" pitchFamily="34" charset="0"/>
                <a:cs typeface="Arial" pitchFamily="34" charset="0"/>
              </a:rPr>
              <a:t>Joshua</a:t>
            </a:r>
          </a:p>
          <a:p>
            <a:pPr algn="ctr" eaLnBrk="1" hangingPunct="1">
              <a:spcBef>
                <a:spcPct val="0"/>
              </a:spcBef>
              <a:buFontTx/>
              <a:buNone/>
            </a:pPr>
            <a:r>
              <a:rPr lang="en-US" sz="2800" i="0" dirty="0">
                <a:solidFill>
                  <a:prstClr val="black"/>
                </a:solidFill>
                <a:latin typeface="Arial" pitchFamily="34" charset="0"/>
                <a:cs typeface="Arial" pitchFamily="34" charset="0"/>
              </a:rPr>
              <a:t>22-24</a:t>
            </a:r>
          </a:p>
        </p:txBody>
      </p:sp>
      <p:sp>
        <p:nvSpPr>
          <p:cNvPr id="12" name="TextBox 11"/>
          <p:cNvSpPr txBox="1"/>
          <p:nvPr/>
        </p:nvSpPr>
        <p:spPr>
          <a:xfrm>
            <a:off x="7491517" y="1458629"/>
            <a:ext cx="1606530" cy="954107"/>
          </a:xfrm>
          <a:prstGeom prst="rect">
            <a:avLst/>
          </a:prstGeom>
          <a:noFill/>
        </p:spPr>
        <p:txBody>
          <a:bodyPr wrap="none" rtlCol="0">
            <a:spAutoFit/>
          </a:bodyPr>
          <a:lstStyle/>
          <a:p>
            <a:pPr algn="ctr" eaLnBrk="1" hangingPunct="1">
              <a:spcBef>
                <a:spcPct val="0"/>
              </a:spcBef>
              <a:buFontTx/>
              <a:buNone/>
            </a:pPr>
            <a:r>
              <a:rPr lang="en-US" sz="2800" i="0" dirty="0">
                <a:solidFill>
                  <a:prstClr val="black"/>
                </a:solidFill>
                <a:latin typeface="Arial" pitchFamily="34" charset="0"/>
                <a:cs typeface="Arial" pitchFamily="34" charset="0"/>
              </a:rPr>
              <a:t>Joshua</a:t>
            </a:r>
          </a:p>
          <a:p>
            <a:pPr algn="ctr" eaLnBrk="1" hangingPunct="1">
              <a:spcBef>
                <a:spcPct val="0"/>
              </a:spcBef>
              <a:buFontTx/>
              <a:buNone/>
            </a:pPr>
            <a:r>
              <a:rPr lang="en-US" sz="2800" i="0" dirty="0">
                <a:solidFill>
                  <a:prstClr val="black"/>
                </a:solidFill>
                <a:latin typeface="Arial" pitchFamily="34" charset="0"/>
                <a:cs typeface="Arial" pitchFamily="34" charset="0"/>
              </a:rPr>
              <a:t>24:29-33</a:t>
            </a: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128" y="-15954"/>
            <a:ext cx="1451839" cy="327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ight Arrow 13"/>
          <p:cNvSpPr/>
          <p:nvPr/>
        </p:nvSpPr>
        <p:spPr>
          <a:xfrm rot="5400000" flipH="1">
            <a:off x="4624637" y="3500968"/>
            <a:ext cx="895997" cy="4435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ct val="0"/>
              </a:spcBef>
              <a:buFontTx/>
              <a:buNone/>
            </a:pPr>
            <a:endParaRPr lang="en-US" sz="1800" i="0">
              <a:solidFill>
                <a:prstClr val="white"/>
              </a:solidFill>
            </a:endParaRPr>
          </a:p>
        </p:txBody>
      </p:sp>
    </p:spTree>
    <p:extLst>
      <p:ext uri="{BB962C8B-B14F-4D97-AF65-F5344CB8AC3E}">
        <p14:creationId xmlns:p14="http://schemas.microsoft.com/office/powerpoint/2010/main" val="26080368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7BEE7049-EF65-4AAB-B71A-F535D746B43F}" type="slidenum">
              <a:rPr lang="en-US" altLang="en-US" i="0">
                <a:solidFill>
                  <a:srgbClr val="898989"/>
                </a:solidFill>
              </a:rPr>
              <a:pPr/>
              <a:t>30</a:t>
            </a:fld>
            <a:endParaRPr lang="en-US" altLang="en-US" i="0">
              <a:solidFill>
                <a:srgbClr val="898989"/>
              </a:solidFill>
            </a:endParaRPr>
          </a:p>
        </p:txBody>
      </p:sp>
      <p:pic>
        <p:nvPicPr>
          <p:cNvPr id="16387" name="Picture 2" descr="Ephraim-Manasseh-Benjamin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550" y="-3141926"/>
            <a:ext cx="5842000" cy="8327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4"/>
          <p:cNvSpPr>
            <a:spLocks noChangeArrowheads="1"/>
          </p:cNvSpPr>
          <p:nvPr/>
        </p:nvSpPr>
        <p:spPr bwMode="auto">
          <a:xfrm>
            <a:off x="5957888" y="142952"/>
            <a:ext cx="3022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a:solidFill>
                  <a:prstClr val="black"/>
                </a:solidFill>
                <a:latin typeface="Arial" charset="0"/>
              </a:rPr>
              <a:t>Border – Ephraim </a:t>
            </a:r>
            <a:br>
              <a:rPr lang="en-US" altLang="en-US" sz="1800" i="0">
                <a:solidFill>
                  <a:prstClr val="black"/>
                </a:solidFill>
                <a:latin typeface="Arial" charset="0"/>
              </a:rPr>
            </a:br>
            <a:r>
              <a:rPr lang="en-US" altLang="en-US" sz="1800" i="0">
                <a:solidFill>
                  <a:prstClr val="black"/>
                </a:solidFill>
                <a:latin typeface="Arial" charset="0"/>
              </a:rPr>
              <a:t>Joshua 16:1-8</a:t>
            </a:r>
          </a:p>
        </p:txBody>
      </p:sp>
      <p:sp>
        <p:nvSpPr>
          <p:cNvPr id="3" name="Oval 2"/>
          <p:cNvSpPr/>
          <p:nvPr/>
        </p:nvSpPr>
        <p:spPr>
          <a:xfrm>
            <a:off x="3364312" y="3355676"/>
            <a:ext cx="319177" cy="32780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04521" y="3999779"/>
            <a:ext cx="227163" cy="22716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177420" y="3329799"/>
            <a:ext cx="227163" cy="22716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137144" y="1874805"/>
            <a:ext cx="227163" cy="22716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127643" y="908374"/>
            <a:ext cx="227163" cy="22716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48433" y="2053085"/>
            <a:ext cx="227163" cy="22716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images.clipartpanda.com/fire-clipart-border-pT5ybR8T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6233" y="3179676"/>
            <a:ext cx="206260" cy="3002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images.clipartpanda.com/fire-clipart-border-pT5ybR8T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7823" y="1253129"/>
            <a:ext cx="346772" cy="5047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47450" y="832697"/>
            <a:ext cx="2139350" cy="369332"/>
          </a:xfrm>
          <a:prstGeom prst="rect">
            <a:avLst/>
          </a:prstGeom>
          <a:noFill/>
        </p:spPr>
        <p:txBody>
          <a:bodyPr wrap="square" rtlCol="0">
            <a:spAutoFit/>
          </a:bodyPr>
          <a:lstStyle/>
          <a:p>
            <a:r>
              <a:rPr lang="en-US" sz="1800" i="0" dirty="0" smtClean="0"/>
              <a:t>King Defeated</a:t>
            </a:r>
            <a:endParaRPr lang="en-US" sz="1800" i="0" dirty="0"/>
          </a:p>
        </p:txBody>
      </p:sp>
      <p:sp>
        <p:nvSpPr>
          <p:cNvPr id="21" name="TextBox 20"/>
          <p:cNvSpPr txBox="1"/>
          <p:nvPr/>
        </p:nvSpPr>
        <p:spPr>
          <a:xfrm>
            <a:off x="6547450" y="1370352"/>
            <a:ext cx="2139350" cy="369332"/>
          </a:xfrm>
          <a:prstGeom prst="rect">
            <a:avLst/>
          </a:prstGeom>
          <a:noFill/>
        </p:spPr>
        <p:txBody>
          <a:bodyPr wrap="square" rtlCol="0">
            <a:spAutoFit/>
          </a:bodyPr>
          <a:lstStyle/>
          <a:p>
            <a:r>
              <a:rPr lang="en-US" sz="1800" i="0" dirty="0" smtClean="0"/>
              <a:t>City Burned</a:t>
            </a:r>
            <a:endParaRPr lang="en-US" sz="1800" i="0" dirty="0"/>
          </a:p>
        </p:txBody>
      </p:sp>
      <p:sp>
        <p:nvSpPr>
          <p:cNvPr id="5" name="TextBox 4"/>
          <p:cNvSpPr txBox="1"/>
          <p:nvPr/>
        </p:nvSpPr>
        <p:spPr>
          <a:xfrm>
            <a:off x="6040673" y="1901913"/>
            <a:ext cx="401072" cy="400110"/>
          </a:xfrm>
          <a:prstGeom prst="rect">
            <a:avLst/>
          </a:prstGeom>
          <a:noFill/>
        </p:spPr>
        <p:txBody>
          <a:bodyPr wrap="none" rtlCol="0">
            <a:spAutoFit/>
          </a:bodyPr>
          <a:lstStyle/>
          <a:p>
            <a:r>
              <a:rPr lang="en-US" sz="2000" b="1" i="0" dirty="0" smtClean="0">
                <a:sym typeface="Wingdings" panose="05000000000000000000" pitchFamily="2" charset="2"/>
              </a:rPr>
              <a:t></a:t>
            </a:r>
            <a:endParaRPr lang="en-US" sz="2000" b="1" i="0" dirty="0"/>
          </a:p>
        </p:txBody>
      </p:sp>
      <p:sp>
        <p:nvSpPr>
          <p:cNvPr id="23" name="TextBox 22"/>
          <p:cNvSpPr txBox="1"/>
          <p:nvPr/>
        </p:nvSpPr>
        <p:spPr>
          <a:xfrm>
            <a:off x="757687" y="3913091"/>
            <a:ext cx="401072" cy="400110"/>
          </a:xfrm>
          <a:prstGeom prst="rect">
            <a:avLst/>
          </a:prstGeom>
          <a:noFill/>
        </p:spPr>
        <p:txBody>
          <a:bodyPr wrap="none" rtlCol="0">
            <a:spAutoFit/>
          </a:bodyPr>
          <a:lstStyle/>
          <a:p>
            <a:r>
              <a:rPr lang="en-US" sz="2000" b="1" i="0" dirty="0" smtClean="0">
                <a:sym typeface="Wingdings" panose="05000000000000000000" pitchFamily="2" charset="2"/>
              </a:rPr>
              <a:t></a:t>
            </a:r>
            <a:endParaRPr lang="en-US" sz="2000" b="1" i="0" dirty="0"/>
          </a:p>
        </p:txBody>
      </p:sp>
      <p:sp>
        <p:nvSpPr>
          <p:cNvPr id="24" name="TextBox 23"/>
          <p:cNvSpPr txBox="1"/>
          <p:nvPr/>
        </p:nvSpPr>
        <p:spPr>
          <a:xfrm>
            <a:off x="6561834" y="1893670"/>
            <a:ext cx="2139350" cy="369332"/>
          </a:xfrm>
          <a:prstGeom prst="rect">
            <a:avLst/>
          </a:prstGeom>
          <a:noFill/>
        </p:spPr>
        <p:txBody>
          <a:bodyPr wrap="square" rtlCol="0">
            <a:spAutoFit/>
          </a:bodyPr>
          <a:lstStyle/>
          <a:p>
            <a:r>
              <a:rPr lang="en-US" sz="1800" i="0" dirty="0" smtClean="0"/>
              <a:t>Not Driven Out</a:t>
            </a:r>
            <a:endParaRPr lang="en-US" sz="1800" i="0" dirty="0"/>
          </a:p>
        </p:txBody>
      </p:sp>
      <p:sp>
        <p:nvSpPr>
          <p:cNvPr id="6" name="TextBox 5"/>
          <p:cNvSpPr txBox="1"/>
          <p:nvPr/>
        </p:nvSpPr>
        <p:spPr>
          <a:xfrm>
            <a:off x="2142418" y="2710557"/>
            <a:ext cx="316112" cy="400110"/>
          </a:xfrm>
          <a:prstGeom prst="rect">
            <a:avLst/>
          </a:prstGeom>
          <a:noFill/>
        </p:spPr>
        <p:txBody>
          <a:bodyPr wrap="none" rtlCol="0">
            <a:spAutoFit/>
          </a:bodyPr>
          <a:lstStyle/>
          <a:p>
            <a:r>
              <a:rPr lang="en-US" sz="2000" i="0" dirty="0" smtClean="0">
                <a:solidFill>
                  <a:srgbClr val="0070C0"/>
                </a:solidFill>
                <a:latin typeface="Rosewood Std Regular" pitchFamily="82" charset="0"/>
              </a:rPr>
              <a:t>J</a:t>
            </a:r>
            <a:endParaRPr lang="en-US" sz="2000" i="0" dirty="0">
              <a:solidFill>
                <a:srgbClr val="0070C0"/>
              </a:solidFill>
              <a:latin typeface="Rosewood Std Regular" pitchFamily="82" charset="0"/>
            </a:endParaRPr>
          </a:p>
        </p:txBody>
      </p:sp>
      <p:sp>
        <p:nvSpPr>
          <p:cNvPr id="26" name="TextBox 25"/>
          <p:cNvSpPr txBox="1"/>
          <p:nvPr/>
        </p:nvSpPr>
        <p:spPr>
          <a:xfrm>
            <a:off x="6072733" y="2391653"/>
            <a:ext cx="369012" cy="523220"/>
          </a:xfrm>
          <a:prstGeom prst="rect">
            <a:avLst/>
          </a:prstGeom>
          <a:noFill/>
        </p:spPr>
        <p:txBody>
          <a:bodyPr wrap="none" rtlCol="0">
            <a:spAutoFit/>
          </a:bodyPr>
          <a:lstStyle/>
          <a:p>
            <a:r>
              <a:rPr lang="en-US" sz="2800" i="0" dirty="0" smtClean="0">
                <a:solidFill>
                  <a:srgbClr val="0070C0"/>
                </a:solidFill>
                <a:latin typeface="Rosewood Std Regular" pitchFamily="82" charset="0"/>
              </a:rPr>
              <a:t>J</a:t>
            </a:r>
            <a:endParaRPr lang="en-US" sz="2800" i="0" dirty="0">
              <a:solidFill>
                <a:srgbClr val="0070C0"/>
              </a:solidFill>
              <a:latin typeface="Rosewood Std Regular" pitchFamily="82" charset="0"/>
            </a:endParaRPr>
          </a:p>
        </p:txBody>
      </p:sp>
      <p:sp>
        <p:nvSpPr>
          <p:cNvPr id="27" name="TextBox 26"/>
          <p:cNvSpPr txBox="1"/>
          <p:nvPr/>
        </p:nvSpPr>
        <p:spPr>
          <a:xfrm>
            <a:off x="6602096" y="2468597"/>
            <a:ext cx="2139350" cy="369332"/>
          </a:xfrm>
          <a:prstGeom prst="rect">
            <a:avLst/>
          </a:prstGeom>
          <a:noFill/>
        </p:spPr>
        <p:txBody>
          <a:bodyPr wrap="square" rtlCol="0">
            <a:spAutoFit/>
          </a:bodyPr>
          <a:lstStyle/>
          <a:p>
            <a:r>
              <a:rPr lang="en-US" sz="1800" i="0" dirty="0" smtClean="0"/>
              <a:t>Allotment to Joshua</a:t>
            </a:r>
            <a:endParaRPr lang="en-US" sz="1800" i="0" dirty="0"/>
          </a:p>
        </p:txBody>
      </p:sp>
    </p:spTree>
    <p:extLst>
      <p:ext uri="{BB962C8B-B14F-4D97-AF65-F5344CB8AC3E}">
        <p14:creationId xmlns:p14="http://schemas.microsoft.com/office/powerpoint/2010/main" val="34080276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hidden="1"/>
          <p:cNvSpPr>
            <a:spLocks noGrp="1" noChangeArrowheads="1"/>
          </p:cNvSpPr>
          <p:nvPr>
            <p:ph type="title"/>
          </p:nvPr>
        </p:nvSpPr>
        <p:spPr/>
        <p:txBody>
          <a:bodyPr/>
          <a:lstStyle/>
          <a:p>
            <a:endParaRPr lang="en-US" altLang="en-US" smtClean="0"/>
          </a:p>
        </p:txBody>
      </p:sp>
      <p:pic>
        <p:nvPicPr>
          <p:cNvPr id="17411" name="Picture 3" descr="E:\0Adds 2002\04 Judah\010703 Beersheba flight\Benjamin\sr\Central Benjamin Plateau aerial from south.jpg"/>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324"/>
            <a:ext cx="9144000" cy="571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p:cNvSpPr txBox="1">
            <a:spLocks noChangeArrowheads="1"/>
          </p:cNvSpPr>
          <p:nvPr/>
        </p:nvSpPr>
        <p:spPr bwMode="auto">
          <a:xfrm>
            <a:off x="1524000" y="5334000"/>
            <a:ext cx="6096000" cy="381000"/>
          </a:xfrm>
          <a:prstGeom prst="rect">
            <a:avLst/>
          </a:prstGeom>
          <a:solidFill>
            <a:srgbClr val="333333">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i="0">
                <a:solidFill>
                  <a:schemeClr val="bg1"/>
                </a:solidFill>
                <a:latin typeface="Arial" charset="0"/>
              </a:rPr>
              <a:t>Central Benjamin Plateau aerial from south</a:t>
            </a:r>
          </a:p>
        </p:txBody>
      </p:sp>
      <p:sp>
        <p:nvSpPr>
          <p:cNvPr id="17413" name="Line 5"/>
          <p:cNvSpPr>
            <a:spLocks noChangeShapeType="1"/>
          </p:cNvSpPr>
          <p:nvPr/>
        </p:nvSpPr>
        <p:spPr bwMode="auto">
          <a:xfrm>
            <a:off x="1295400" y="3365500"/>
            <a:ext cx="1143000" cy="1270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14" name="Text Box 6"/>
          <p:cNvSpPr txBox="1">
            <a:spLocks noChangeArrowheads="1"/>
          </p:cNvSpPr>
          <p:nvPr/>
        </p:nvSpPr>
        <p:spPr bwMode="auto">
          <a:xfrm>
            <a:off x="381020" y="3175001"/>
            <a:ext cx="928459" cy="369332"/>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a:latin typeface="Arial" charset="0"/>
              </a:rPr>
              <a:t>Gibeon</a:t>
            </a:r>
          </a:p>
        </p:txBody>
      </p:sp>
      <p:sp>
        <p:nvSpPr>
          <p:cNvPr id="17415" name="Line 7"/>
          <p:cNvSpPr>
            <a:spLocks noChangeShapeType="1"/>
          </p:cNvSpPr>
          <p:nvPr/>
        </p:nvSpPr>
        <p:spPr bwMode="auto">
          <a:xfrm flipH="1">
            <a:off x="6096000" y="889000"/>
            <a:ext cx="533400" cy="889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16" name="Text Box 8"/>
          <p:cNvSpPr txBox="1">
            <a:spLocks noChangeArrowheads="1"/>
          </p:cNvSpPr>
          <p:nvPr/>
        </p:nvSpPr>
        <p:spPr bwMode="auto">
          <a:xfrm>
            <a:off x="6248402" y="571501"/>
            <a:ext cx="9284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a:latin typeface="Arial" charset="0"/>
              </a:rPr>
              <a:t>Mizpah</a:t>
            </a:r>
          </a:p>
        </p:txBody>
      </p:sp>
      <p:sp>
        <p:nvSpPr>
          <p:cNvPr id="17417" name="Line 9"/>
          <p:cNvSpPr>
            <a:spLocks noChangeShapeType="1"/>
          </p:cNvSpPr>
          <p:nvPr/>
        </p:nvSpPr>
        <p:spPr bwMode="auto">
          <a:xfrm>
            <a:off x="7696200" y="2349500"/>
            <a:ext cx="13716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18" name="Text Box 10"/>
          <p:cNvSpPr txBox="1">
            <a:spLocks noChangeArrowheads="1"/>
          </p:cNvSpPr>
          <p:nvPr/>
        </p:nvSpPr>
        <p:spPr bwMode="auto">
          <a:xfrm>
            <a:off x="6705601" y="2159001"/>
            <a:ext cx="928459" cy="369332"/>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a:latin typeface="Arial" charset="0"/>
              </a:rPr>
              <a:t>Ramah</a:t>
            </a:r>
          </a:p>
        </p:txBody>
      </p:sp>
      <p:sp>
        <p:nvSpPr>
          <p:cNvPr id="17419" name="Line 12"/>
          <p:cNvSpPr>
            <a:spLocks noChangeShapeType="1"/>
          </p:cNvSpPr>
          <p:nvPr/>
        </p:nvSpPr>
        <p:spPr bwMode="auto">
          <a:xfrm flipH="1">
            <a:off x="228600" y="825500"/>
            <a:ext cx="838200" cy="1016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20" name="Text Box 13"/>
          <p:cNvSpPr txBox="1">
            <a:spLocks noChangeArrowheads="1"/>
          </p:cNvSpPr>
          <p:nvPr/>
        </p:nvSpPr>
        <p:spPr bwMode="auto">
          <a:xfrm>
            <a:off x="152416" y="508001"/>
            <a:ext cx="20185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a:latin typeface="Arial" charset="0"/>
              </a:rPr>
              <a:t>Beth Horon Ridge</a:t>
            </a:r>
          </a:p>
        </p:txBody>
      </p:sp>
      <p:sp>
        <p:nvSpPr>
          <p:cNvPr id="17421" name="Line 14"/>
          <p:cNvSpPr>
            <a:spLocks noChangeShapeType="1"/>
          </p:cNvSpPr>
          <p:nvPr/>
        </p:nvSpPr>
        <p:spPr bwMode="auto">
          <a:xfrm>
            <a:off x="3505200" y="762000"/>
            <a:ext cx="1066800" cy="635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22" name="Text Box 15"/>
          <p:cNvSpPr txBox="1">
            <a:spLocks noChangeArrowheads="1"/>
          </p:cNvSpPr>
          <p:nvPr/>
        </p:nvSpPr>
        <p:spPr bwMode="auto">
          <a:xfrm>
            <a:off x="2429003" y="254077"/>
            <a:ext cx="20762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i="0">
                <a:latin typeface="Arial" charset="0"/>
              </a:rPr>
              <a:t>Ramallah/</a:t>
            </a:r>
          </a:p>
          <a:p>
            <a:pPr algn="ctr" eaLnBrk="1" hangingPunct="1">
              <a:spcBef>
                <a:spcPct val="0"/>
              </a:spcBef>
              <a:buFontTx/>
              <a:buNone/>
            </a:pPr>
            <a:r>
              <a:rPr lang="en-US" altLang="en-US" sz="1800" i="0">
                <a:latin typeface="Arial" charset="0"/>
              </a:rPr>
              <a:t>El-Bireh(=Bethel?)</a:t>
            </a:r>
          </a:p>
        </p:txBody>
      </p:sp>
      <p:sp>
        <p:nvSpPr>
          <p:cNvPr id="17423" name="Line 17"/>
          <p:cNvSpPr>
            <a:spLocks noChangeShapeType="1"/>
          </p:cNvSpPr>
          <p:nvPr/>
        </p:nvSpPr>
        <p:spPr bwMode="auto">
          <a:xfrm flipH="1">
            <a:off x="5029200" y="381000"/>
            <a:ext cx="83820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24" name="Text Box 18"/>
          <p:cNvSpPr txBox="1">
            <a:spLocks noChangeArrowheads="1"/>
          </p:cNvSpPr>
          <p:nvPr/>
        </p:nvSpPr>
        <p:spPr bwMode="auto">
          <a:xfrm>
            <a:off x="5851525" y="157428"/>
            <a:ext cx="13901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a:latin typeface="Arial" charset="0"/>
              </a:rPr>
              <a:t>Mt. Hermon</a:t>
            </a:r>
          </a:p>
        </p:txBody>
      </p:sp>
      <p:sp>
        <p:nvSpPr>
          <p:cNvPr id="17425" name="Line 19"/>
          <p:cNvSpPr>
            <a:spLocks noChangeShapeType="1"/>
          </p:cNvSpPr>
          <p:nvPr/>
        </p:nvSpPr>
        <p:spPr bwMode="auto">
          <a:xfrm>
            <a:off x="2133600" y="4445000"/>
            <a:ext cx="304800" cy="6985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26" name="Text Box 20"/>
          <p:cNvSpPr txBox="1">
            <a:spLocks noChangeArrowheads="1"/>
          </p:cNvSpPr>
          <p:nvPr/>
        </p:nvSpPr>
        <p:spPr bwMode="auto">
          <a:xfrm>
            <a:off x="1672672" y="3937078"/>
            <a:ext cx="9284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i="0">
                <a:solidFill>
                  <a:schemeClr val="bg1"/>
                </a:solidFill>
                <a:latin typeface="Arial" charset="0"/>
              </a:rPr>
              <a:t>Nebi</a:t>
            </a:r>
          </a:p>
          <a:p>
            <a:pPr algn="ctr" eaLnBrk="1" hangingPunct="1">
              <a:spcBef>
                <a:spcPct val="0"/>
              </a:spcBef>
              <a:buFontTx/>
              <a:buNone/>
            </a:pPr>
            <a:r>
              <a:rPr lang="en-US" altLang="en-US" sz="1800" i="0">
                <a:solidFill>
                  <a:schemeClr val="bg1"/>
                </a:solidFill>
                <a:latin typeface="Arial" charset="0"/>
              </a:rPr>
              <a:t>Samwil</a:t>
            </a:r>
          </a:p>
        </p:txBody>
      </p:sp>
      <p:sp>
        <p:nvSpPr>
          <p:cNvPr id="17427" name="TextBox 18"/>
          <p:cNvSpPr txBox="1">
            <a:spLocks noChangeArrowheads="1"/>
          </p:cNvSpPr>
          <p:nvPr/>
        </p:nvSpPr>
        <p:spPr bwMode="auto">
          <a:xfrm>
            <a:off x="1857376" y="190500"/>
            <a:ext cx="104387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dirty="0">
                <a:latin typeface="Arial" charset="0"/>
              </a:rPr>
              <a:t>Ephraim</a:t>
            </a:r>
          </a:p>
        </p:txBody>
      </p:sp>
      <p:sp>
        <p:nvSpPr>
          <p:cNvPr id="20" name="TextBox 18"/>
          <p:cNvSpPr txBox="1">
            <a:spLocks noChangeArrowheads="1"/>
          </p:cNvSpPr>
          <p:nvPr/>
        </p:nvSpPr>
        <p:spPr bwMode="auto">
          <a:xfrm>
            <a:off x="6503455" y="1338366"/>
            <a:ext cx="114646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dirty="0" smtClean="0">
                <a:latin typeface="Arial" charset="0"/>
              </a:rPr>
              <a:t>Benjamin</a:t>
            </a:r>
            <a:endParaRPr lang="en-US" altLang="en-US" sz="1800" i="0" dirty="0">
              <a:latin typeface="Arial"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hidden="1"/>
          <p:cNvSpPr>
            <a:spLocks noGrp="1" noChangeArrowheads="1"/>
          </p:cNvSpPr>
          <p:nvPr>
            <p:ph type="title"/>
          </p:nvPr>
        </p:nvSpPr>
        <p:spPr/>
        <p:txBody>
          <a:bodyPr/>
          <a:lstStyle/>
          <a:p>
            <a:endParaRPr lang="en-US" altLang="en-US" smtClean="0"/>
          </a:p>
        </p:txBody>
      </p:sp>
      <p:pic>
        <p:nvPicPr>
          <p:cNvPr id="18435" name="Picture 3" descr="E:\0Adds 2002\04 Judah\010703 Beersheba flight\Benjamin\sr\Beth Horon ridge aerial from west.jpg"/>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71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4"/>
          <p:cNvSpPr txBox="1">
            <a:spLocks noChangeArrowheads="1"/>
          </p:cNvSpPr>
          <p:nvPr/>
        </p:nvSpPr>
        <p:spPr bwMode="auto">
          <a:xfrm>
            <a:off x="2209800" y="5334000"/>
            <a:ext cx="4876800" cy="381000"/>
          </a:xfrm>
          <a:prstGeom prst="rect">
            <a:avLst/>
          </a:prstGeom>
          <a:solidFill>
            <a:srgbClr val="333333">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i="0">
                <a:solidFill>
                  <a:schemeClr val="bg1"/>
                </a:solidFill>
                <a:latin typeface="Arial" charset="0"/>
              </a:rPr>
              <a:t>Beth Horon ridge aerial from west</a:t>
            </a:r>
          </a:p>
        </p:txBody>
      </p:sp>
      <p:sp>
        <p:nvSpPr>
          <p:cNvPr id="18437" name="Line 5"/>
          <p:cNvSpPr>
            <a:spLocks noChangeShapeType="1"/>
          </p:cNvSpPr>
          <p:nvPr/>
        </p:nvSpPr>
        <p:spPr bwMode="auto">
          <a:xfrm>
            <a:off x="2438400" y="1778000"/>
            <a:ext cx="45720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38" name="Line 6"/>
          <p:cNvSpPr>
            <a:spLocks noChangeShapeType="1"/>
          </p:cNvSpPr>
          <p:nvPr/>
        </p:nvSpPr>
        <p:spPr bwMode="auto">
          <a:xfrm>
            <a:off x="5029200" y="1714500"/>
            <a:ext cx="152400" cy="5715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39" name="Line 7"/>
          <p:cNvSpPr>
            <a:spLocks noChangeShapeType="1"/>
          </p:cNvSpPr>
          <p:nvPr/>
        </p:nvSpPr>
        <p:spPr bwMode="auto">
          <a:xfrm flipH="1">
            <a:off x="6781800" y="1460500"/>
            <a:ext cx="76200" cy="254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0" name="Text Box 8"/>
          <p:cNvSpPr txBox="1">
            <a:spLocks noChangeArrowheads="1"/>
          </p:cNvSpPr>
          <p:nvPr/>
        </p:nvSpPr>
        <p:spPr bwMode="auto">
          <a:xfrm>
            <a:off x="6477008" y="1206501"/>
            <a:ext cx="889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a:latin typeface="Arial" charset="0"/>
              </a:rPr>
              <a:t>Jordan</a:t>
            </a:r>
          </a:p>
        </p:txBody>
      </p:sp>
      <p:sp>
        <p:nvSpPr>
          <p:cNvPr id="18441" name="Text Box 9"/>
          <p:cNvSpPr txBox="1">
            <a:spLocks noChangeArrowheads="1"/>
          </p:cNvSpPr>
          <p:nvPr/>
        </p:nvSpPr>
        <p:spPr bwMode="auto">
          <a:xfrm>
            <a:off x="4114819" y="1460501"/>
            <a:ext cx="20441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a:latin typeface="Arial" charset="0"/>
              </a:rPr>
              <a:t>Upper Beth Horon</a:t>
            </a:r>
          </a:p>
        </p:txBody>
      </p:sp>
      <p:sp>
        <p:nvSpPr>
          <p:cNvPr id="18442" name="Text Box 10"/>
          <p:cNvSpPr txBox="1">
            <a:spLocks noChangeArrowheads="1"/>
          </p:cNvSpPr>
          <p:nvPr/>
        </p:nvSpPr>
        <p:spPr bwMode="auto">
          <a:xfrm>
            <a:off x="1524017" y="1524001"/>
            <a:ext cx="20441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a:latin typeface="Arial" charset="0"/>
              </a:rPr>
              <a:t>Lower Beth Horon</a:t>
            </a:r>
          </a:p>
        </p:txBody>
      </p:sp>
      <p:sp>
        <p:nvSpPr>
          <p:cNvPr id="18443" name="Line 11"/>
          <p:cNvSpPr>
            <a:spLocks noChangeShapeType="1"/>
          </p:cNvSpPr>
          <p:nvPr/>
        </p:nvSpPr>
        <p:spPr bwMode="auto">
          <a:xfrm>
            <a:off x="8839200" y="1651000"/>
            <a:ext cx="0" cy="4445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4" name="Text Box 12"/>
          <p:cNvSpPr txBox="1">
            <a:spLocks noChangeArrowheads="1"/>
          </p:cNvSpPr>
          <p:nvPr/>
        </p:nvSpPr>
        <p:spPr bwMode="auto">
          <a:xfrm>
            <a:off x="7448553" y="1397001"/>
            <a:ext cx="1710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a:latin typeface="Arial" charset="0"/>
              </a:rPr>
              <a:t>Gibeah of Saul</a:t>
            </a:r>
          </a:p>
        </p:txBody>
      </p:sp>
      <p:sp>
        <p:nvSpPr>
          <p:cNvPr id="18445" name="Line 13"/>
          <p:cNvSpPr>
            <a:spLocks noChangeShapeType="1"/>
          </p:cNvSpPr>
          <p:nvPr/>
        </p:nvSpPr>
        <p:spPr bwMode="auto">
          <a:xfrm>
            <a:off x="1295400" y="4318000"/>
            <a:ext cx="19050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46" name="Text Box 14"/>
          <p:cNvSpPr txBox="1">
            <a:spLocks noChangeArrowheads="1"/>
          </p:cNvSpPr>
          <p:nvPr/>
        </p:nvSpPr>
        <p:spPr bwMode="auto">
          <a:xfrm>
            <a:off x="513553" y="3882761"/>
            <a:ext cx="957313" cy="707886"/>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000" i="0">
                <a:latin typeface="Arial" charset="0"/>
              </a:rPr>
              <a:t>Aijalon</a:t>
            </a:r>
          </a:p>
          <a:p>
            <a:pPr algn="ctr" eaLnBrk="1" hangingPunct="1">
              <a:spcBef>
                <a:spcPct val="0"/>
              </a:spcBef>
              <a:buFontTx/>
              <a:buNone/>
            </a:pPr>
            <a:r>
              <a:rPr lang="en-US" altLang="en-US" sz="2000" i="0">
                <a:latin typeface="Arial" charset="0"/>
              </a:rPr>
              <a:t>Valley</a:t>
            </a:r>
          </a:p>
        </p:txBody>
      </p:sp>
      <p:sp>
        <p:nvSpPr>
          <p:cNvPr id="18447" name="TextBox 14"/>
          <p:cNvSpPr txBox="1">
            <a:spLocks noChangeArrowheads="1"/>
          </p:cNvSpPr>
          <p:nvPr/>
        </p:nvSpPr>
        <p:spPr bwMode="auto">
          <a:xfrm>
            <a:off x="2781301" y="1238250"/>
            <a:ext cx="104387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a:latin typeface="Arial" charset="0"/>
              </a:rPr>
              <a:t>Ephraim</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5" name="Group 3"/>
          <p:cNvGrpSpPr>
            <a:grpSpLocks noGrp="1" noUngrp="1" noChangeAspect="1"/>
          </p:cNvGrpSpPr>
          <p:nvPr/>
        </p:nvGrpSpPr>
        <p:grpSpPr bwMode="auto">
          <a:xfrm>
            <a:off x="0" y="2"/>
            <a:ext cx="9144000" cy="5441157"/>
            <a:chOff x="685800" y="844550"/>
            <a:chExt cx="7772400" cy="5549900"/>
          </a:xfrm>
        </p:grpSpPr>
        <p:pic>
          <p:nvPicPr>
            <p:cNvPr id="62474" name="Picture 1" descr="Kh el-Maqatir and et-Tell from north, tb041106366"/>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85000" lnSpcReduction="20000"/>
            </a:bodyPr>
            <a:lstStyle/>
            <a:p>
              <a:pPr algn="ctr" eaLnBrk="1" hangingPunct="1">
                <a:spcBef>
                  <a:spcPct val="0"/>
                </a:spcBef>
                <a:buFontTx/>
                <a:buNone/>
                <a:defRPr/>
              </a:pPr>
              <a:r>
                <a:rPr lang="en-US" sz="2400" i="0" dirty="0" smtClean="0">
                  <a:solidFill>
                    <a:srgbClr val="000000"/>
                  </a:solidFill>
                </a:rPr>
                <a:t>Ephraim – Ai/Bethel Region - Khirbet </a:t>
              </a:r>
              <a:r>
                <a:rPr lang="en-US" sz="2400" i="0" dirty="0">
                  <a:solidFill>
                    <a:srgbClr val="000000"/>
                  </a:solidFill>
                </a:rPr>
                <a:t>el-</a:t>
              </a:r>
              <a:r>
                <a:rPr lang="en-US" sz="2400" i="0" dirty="0" err="1">
                  <a:solidFill>
                    <a:srgbClr val="000000"/>
                  </a:solidFill>
                </a:rPr>
                <a:t>Maqatir</a:t>
              </a:r>
              <a:r>
                <a:rPr lang="en-US" sz="2400" i="0" dirty="0">
                  <a:solidFill>
                    <a:srgbClr val="000000"/>
                  </a:solidFill>
                </a:rPr>
                <a:t> and et-Tell from north</a:t>
              </a:r>
            </a:p>
          </p:txBody>
        </p:sp>
      </p:grpSp>
      <p:sp>
        <p:nvSpPr>
          <p:cNvPr id="7" name="Text Box 7"/>
          <p:cNvSpPr txBox="1">
            <a:spLocks noChangeArrowheads="1"/>
          </p:cNvSpPr>
          <p:nvPr/>
        </p:nvSpPr>
        <p:spPr bwMode="auto">
          <a:xfrm>
            <a:off x="152400" y="2016075"/>
            <a:ext cx="820930" cy="400110"/>
          </a:xfrm>
          <a:prstGeom prst="rect">
            <a:avLst/>
          </a:prstGeom>
          <a:noFill/>
          <a:ln w="9525">
            <a:noFill/>
            <a:miter lim="800000"/>
            <a:headEnd/>
            <a:tailEnd/>
          </a:ln>
        </p:spPr>
        <p:txBody>
          <a:bodyPr wrap="none">
            <a:spAutoFit/>
          </a:bodyPr>
          <a:lstStyle/>
          <a:p>
            <a:pPr>
              <a:spcBef>
                <a:spcPct val="0"/>
              </a:spcBef>
              <a:buFontTx/>
              <a:buNone/>
              <a:defRPr/>
            </a:pPr>
            <a:r>
              <a:rPr lang="en-US" sz="2000" i="0" dirty="0">
                <a:solidFill>
                  <a:srgbClr val="FFFFFF"/>
                </a:solidFill>
                <a:effectLst>
                  <a:glow rad="76200">
                    <a:srgbClr val="000000">
                      <a:alpha val="60000"/>
                    </a:srgbClr>
                  </a:glow>
                </a:effectLst>
                <a:cs typeface="Calibri" pitchFamily="34" charset="0"/>
              </a:rPr>
              <a:t>Et-Tell</a:t>
            </a:r>
          </a:p>
        </p:txBody>
      </p:sp>
      <p:sp>
        <p:nvSpPr>
          <p:cNvPr id="8" name="Text Box 8"/>
          <p:cNvSpPr txBox="1">
            <a:spLocks noChangeArrowheads="1"/>
          </p:cNvSpPr>
          <p:nvPr/>
        </p:nvSpPr>
        <p:spPr bwMode="auto">
          <a:xfrm>
            <a:off x="6654731" y="1841500"/>
            <a:ext cx="2107756" cy="400110"/>
          </a:xfrm>
          <a:prstGeom prst="rect">
            <a:avLst/>
          </a:prstGeom>
          <a:noFill/>
          <a:ln w="9525">
            <a:noFill/>
            <a:miter lim="800000"/>
            <a:headEnd/>
            <a:tailEnd/>
          </a:ln>
        </p:spPr>
        <p:txBody>
          <a:bodyPr wrap="none">
            <a:spAutoFit/>
          </a:bodyPr>
          <a:lstStyle/>
          <a:p>
            <a:pPr>
              <a:spcBef>
                <a:spcPct val="0"/>
              </a:spcBef>
              <a:buFontTx/>
              <a:buNone/>
              <a:defRPr/>
            </a:pPr>
            <a:r>
              <a:rPr lang="en-US" sz="2000" i="0" dirty="0">
                <a:solidFill>
                  <a:srgbClr val="FFFFFF"/>
                </a:solidFill>
                <a:effectLst>
                  <a:glow rad="76200">
                    <a:srgbClr val="000000">
                      <a:alpha val="60000"/>
                    </a:srgbClr>
                  </a:glow>
                </a:effectLst>
                <a:cs typeface="Calibri" pitchFamily="34" charset="0"/>
              </a:rPr>
              <a:t>Khirbet el-</a:t>
            </a:r>
            <a:r>
              <a:rPr lang="en-US" sz="2000" i="0" dirty="0" err="1">
                <a:solidFill>
                  <a:srgbClr val="FFFFFF"/>
                </a:solidFill>
                <a:effectLst>
                  <a:glow rad="76200">
                    <a:srgbClr val="000000">
                      <a:alpha val="60000"/>
                    </a:srgbClr>
                  </a:glow>
                </a:effectLst>
                <a:cs typeface="Calibri" pitchFamily="34" charset="0"/>
              </a:rPr>
              <a:t>Maqatir</a:t>
            </a:r>
            <a:endParaRPr lang="en-US" sz="2000" i="0" dirty="0">
              <a:solidFill>
                <a:srgbClr val="FFFFFF"/>
              </a:solidFill>
              <a:effectLst>
                <a:glow rad="76200">
                  <a:srgbClr val="000000">
                    <a:alpha val="60000"/>
                  </a:srgbClr>
                </a:glow>
              </a:effectLst>
              <a:cs typeface="Calibri" pitchFamily="34" charset="0"/>
            </a:endParaRPr>
          </a:p>
        </p:txBody>
      </p:sp>
      <p:sp>
        <p:nvSpPr>
          <p:cNvPr id="9" name="Oval 8"/>
          <p:cNvSpPr/>
          <p:nvPr/>
        </p:nvSpPr>
        <p:spPr>
          <a:xfrm>
            <a:off x="228600" y="2349500"/>
            <a:ext cx="1905000" cy="698500"/>
          </a:xfrm>
          <a:prstGeom prst="ellipse">
            <a:avLst/>
          </a:prstGeom>
          <a:noFill/>
          <a:ln w="22225" cap="flat" cmpd="sng" algn="ctr">
            <a:solidFill>
              <a:schemeClr val="bg1"/>
            </a:solidFill>
            <a:prstDash val="solid"/>
            <a:round/>
            <a:headEnd type="none" w="med" len="med"/>
            <a:tailEnd type="none" w="med" len="med"/>
          </a:ln>
          <a:effectLst>
            <a:glow rad="50800">
              <a:schemeClr val="tx1">
                <a:alpha val="6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Bef>
                <a:spcPct val="0"/>
              </a:spcBef>
              <a:buFontTx/>
              <a:buNone/>
              <a:defRPr/>
            </a:pPr>
            <a:endParaRPr lang="en-US" sz="2400" i="0" dirty="0">
              <a:solidFill>
                <a:srgbClr val="FFFFFF"/>
              </a:solidFill>
              <a:latin typeface="Calibri" pitchFamily="34" charset="0"/>
            </a:endParaRPr>
          </a:p>
        </p:txBody>
      </p:sp>
      <p:sp>
        <p:nvSpPr>
          <p:cNvPr id="10" name="Oval 9"/>
          <p:cNvSpPr/>
          <p:nvPr/>
        </p:nvSpPr>
        <p:spPr>
          <a:xfrm>
            <a:off x="6858000" y="2159000"/>
            <a:ext cx="1143000" cy="635000"/>
          </a:xfrm>
          <a:prstGeom prst="ellipse">
            <a:avLst/>
          </a:prstGeom>
          <a:noFill/>
          <a:ln w="22225" cap="flat" cmpd="sng" algn="ctr">
            <a:solidFill>
              <a:schemeClr val="bg1"/>
            </a:solidFill>
            <a:prstDash val="solid"/>
            <a:round/>
            <a:headEnd type="none" w="med" len="med"/>
            <a:tailEnd type="none" w="med" len="med"/>
          </a:ln>
          <a:effectLst>
            <a:glow rad="50800">
              <a:schemeClr val="tx1">
                <a:alpha val="6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Bef>
                <a:spcPct val="0"/>
              </a:spcBef>
              <a:buFontTx/>
              <a:buNone/>
              <a:defRPr/>
            </a:pPr>
            <a:endParaRPr lang="en-US" sz="2400" i="0" dirty="0">
              <a:solidFill>
                <a:srgbClr val="FFFFFF"/>
              </a:solidFill>
              <a:latin typeface="Calibri" pitchFamily="34" charset="0"/>
            </a:endParaRPr>
          </a:p>
        </p:txBody>
      </p:sp>
    </p:spTree>
    <p:extLst>
      <p:ext uri="{BB962C8B-B14F-4D97-AF65-F5344CB8AC3E}">
        <p14:creationId xmlns:p14="http://schemas.microsoft.com/office/powerpoint/2010/main" val="20599567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1"/>
            <a:ext cx="9144000" cy="5493995"/>
            <a:chOff x="685800" y="817563"/>
            <a:chExt cx="7772400" cy="5603875"/>
          </a:xfrm>
        </p:grpSpPr>
        <p:pic>
          <p:nvPicPr>
            <p:cNvPr id="2" name="Picture 1" descr="Khirbet el-Maqatir and Wadi Sheban aerial, tbs104369905"/>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685800" y="817563"/>
              <a:ext cx="7772400" cy="5222875"/>
            </a:xfrm>
            <a:prstGeom prst="rect">
              <a:avLst/>
            </a:prstGeom>
            <a:noFill/>
            <a:ln>
              <a:noFill/>
            </a:ln>
          </p:spPr>
        </p:pic>
        <p:sp>
          <p:nvSpPr>
            <p:cNvPr id="3" name="Rectangle 2"/>
            <p:cNvSpPr/>
            <p:nvPr/>
          </p:nvSpPr>
          <p:spPr>
            <a:xfrm>
              <a:off x="685800" y="6078538"/>
              <a:ext cx="7772400" cy="342900"/>
            </a:xfrm>
            <a:prstGeom prst="rect">
              <a:avLst/>
            </a:prstGeom>
            <a:noFill/>
            <a:ln>
              <a:noFill/>
            </a:ln>
          </p:spPr>
          <p:txBody>
            <a:bodyPr anchor="ctr">
              <a:normAutofit fontScale="85000" lnSpcReduction="20000"/>
            </a:bodyPr>
            <a:lstStyle/>
            <a:p>
              <a:pPr algn="ctr" eaLnBrk="1" fontAlgn="auto" hangingPunct="1">
                <a:spcBef>
                  <a:spcPts val="0"/>
                </a:spcBef>
                <a:spcAft>
                  <a:spcPts val="0"/>
                </a:spcAft>
                <a:buFontTx/>
                <a:buNone/>
              </a:pPr>
              <a:r>
                <a:rPr lang="en-US" sz="2400" i="0" dirty="0" smtClean="0">
                  <a:solidFill>
                    <a:prstClr val="black"/>
                  </a:solidFill>
                  <a:latin typeface="Calibri"/>
                </a:rPr>
                <a:t>Khirbet el-Maqatir and Wadi </a:t>
              </a:r>
              <a:r>
                <a:rPr lang="en-US" sz="2400" i="0" dirty="0" err="1" smtClean="0">
                  <a:solidFill>
                    <a:prstClr val="black"/>
                  </a:solidFill>
                  <a:latin typeface="Calibri"/>
                </a:rPr>
                <a:t>Sheban</a:t>
              </a:r>
              <a:r>
                <a:rPr lang="en-US" sz="2400" i="0" dirty="0" smtClean="0">
                  <a:solidFill>
                    <a:prstClr val="black"/>
                  </a:solidFill>
                  <a:latin typeface="Calibri"/>
                </a:rPr>
                <a:t> aerial</a:t>
              </a:r>
            </a:p>
          </p:txBody>
        </p:sp>
      </p:grpSp>
      <p:sp>
        <p:nvSpPr>
          <p:cNvPr id="5" name="Text Box 7"/>
          <p:cNvSpPr txBox="1">
            <a:spLocks noChangeArrowheads="1"/>
          </p:cNvSpPr>
          <p:nvPr/>
        </p:nvSpPr>
        <p:spPr bwMode="auto">
          <a:xfrm>
            <a:off x="1067057" y="1061095"/>
            <a:ext cx="2107756" cy="707886"/>
          </a:xfrm>
          <a:prstGeom prst="rect">
            <a:avLst/>
          </a:prstGeom>
          <a:noFill/>
          <a:ln w="9525">
            <a:noFill/>
            <a:miter lim="800000"/>
            <a:headEnd/>
            <a:tailEnd/>
          </a:ln>
        </p:spPr>
        <p:txBody>
          <a:bodyPr wrap="none">
            <a:spAutoFit/>
          </a:bodyPr>
          <a:lstStyle/>
          <a:p>
            <a:pPr algn="ctr">
              <a:spcBef>
                <a:spcPct val="0"/>
              </a:spcBef>
              <a:buFontTx/>
              <a:buNone/>
              <a:defRPr/>
            </a:pPr>
            <a:r>
              <a:rPr lang="en-US" sz="2000" i="0" dirty="0">
                <a:solidFill>
                  <a:prstClr val="white"/>
                </a:solidFill>
                <a:effectLst>
                  <a:glow rad="76200">
                    <a:prstClr val="black">
                      <a:alpha val="60000"/>
                    </a:prstClr>
                  </a:glow>
                </a:effectLst>
                <a:cs typeface="Calibri" pitchFamily="34" charset="0"/>
              </a:rPr>
              <a:t>Khirbet el-</a:t>
            </a:r>
            <a:r>
              <a:rPr lang="en-US" sz="2000" i="0" dirty="0" err="1">
                <a:solidFill>
                  <a:prstClr val="white"/>
                </a:solidFill>
                <a:effectLst>
                  <a:glow rad="76200">
                    <a:prstClr val="black">
                      <a:alpha val="60000"/>
                    </a:prstClr>
                  </a:glow>
                </a:effectLst>
                <a:cs typeface="Calibri" pitchFamily="34" charset="0"/>
              </a:rPr>
              <a:t>Maqatir</a:t>
            </a:r>
            <a:endParaRPr lang="en-US" sz="2000" i="0" dirty="0">
              <a:solidFill>
                <a:prstClr val="white"/>
              </a:solidFill>
              <a:effectLst>
                <a:glow rad="76200">
                  <a:prstClr val="black">
                    <a:alpha val="60000"/>
                  </a:prstClr>
                </a:glow>
              </a:effectLst>
              <a:cs typeface="Calibri" pitchFamily="34" charset="0"/>
            </a:endParaRPr>
          </a:p>
          <a:p>
            <a:pPr algn="ctr">
              <a:spcBef>
                <a:spcPct val="0"/>
              </a:spcBef>
              <a:buFontTx/>
              <a:buNone/>
              <a:defRPr/>
            </a:pPr>
            <a:r>
              <a:rPr lang="en-US" sz="2000" i="0" dirty="0">
                <a:solidFill>
                  <a:prstClr val="white"/>
                </a:solidFill>
                <a:effectLst>
                  <a:glow rad="76200">
                    <a:prstClr val="black">
                      <a:alpha val="60000"/>
                    </a:prstClr>
                  </a:glow>
                </a:effectLst>
                <a:cs typeface="Calibri" pitchFamily="34" charset="0"/>
              </a:rPr>
              <a:t>(Ai?)</a:t>
            </a:r>
          </a:p>
        </p:txBody>
      </p:sp>
      <p:sp>
        <p:nvSpPr>
          <p:cNvPr id="6" name="Line 8"/>
          <p:cNvSpPr>
            <a:spLocks noChangeShapeType="1"/>
          </p:cNvSpPr>
          <p:nvPr/>
        </p:nvSpPr>
        <p:spPr bwMode="auto">
          <a:xfrm flipV="1">
            <a:off x="7010400" y="1905000"/>
            <a:ext cx="304800" cy="317500"/>
          </a:xfrm>
          <a:prstGeom prst="line">
            <a:avLst/>
          </a:prstGeom>
          <a:noFill/>
          <a:ln w="22225" cap="flat" cmpd="sng" algn="ctr">
            <a:solidFill>
              <a:schemeClr val="bg1"/>
            </a:solidFill>
            <a:prstDash val="solid"/>
            <a:round/>
            <a:headEnd type="triangle" w="med" len="med"/>
            <a:tailEnd w="med" len="med"/>
          </a:ln>
          <a:effectLst>
            <a:glow rad="50800">
              <a:schemeClr val="tx1">
                <a:alpha val="60000"/>
              </a:schemeClr>
            </a:glow>
          </a:effectLst>
        </p:spPr>
        <p:txBody>
          <a:bodyPr/>
          <a:lstStyle/>
          <a:p>
            <a:pPr eaLnBrk="1" hangingPunct="1">
              <a:spcBef>
                <a:spcPct val="0"/>
              </a:spcBef>
              <a:buFontTx/>
              <a:buNone/>
              <a:defRPr/>
            </a:pPr>
            <a:endParaRPr lang="en-US" sz="2400" i="0" dirty="0">
              <a:solidFill>
                <a:prstClr val="black"/>
              </a:solidFill>
            </a:endParaRPr>
          </a:p>
        </p:txBody>
      </p:sp>
      <p:sp>
        <p:nvSpPr>
          <p:cNvPr id="7" name="Text Box 9"/>
          <p:cNvSpPr txBox="1">
            <a:spLocks noChangeArrowheads="1"/>
          </p:cNvSpPr>
          <p:nvPr/>
        </p:nvSpPr>
        <p:spPr bwMode="auto">
          <a:xfrm>
            <a:off x="7314509" y="1397000"/>
            <a:ext cx="1831655" cy="707886"/>
          </a:xfrm>
          <a:prstGeom prst="rect">
            <a:avLst/>
          </a:prstGeom>
          <a:noFill/>
          <a:ln w="9525">
            <a:noFill/>
            <a:miter lim="800000"/>
            <a:headEnd/>
            <a:tailEnd/>
          </a:ln>
        </p:spPr>
        <p:txBody>
          <a:bodyPr wrap="none">
            <a:spAutoFit/>
          </a:bodyPr>
          <a:lstStyle/>
          <a:p>
            <a:pPr algn="ctr">
              <a:spcBef>
                <a:spcPct val="0"/>
              </a:spcBef>
              <a:buFontTx/>
              <a:buNone/>
              <a:defRPr/>
            </a:pPr>
            <a:r>
              <a:rPr lang="en-US" sz="2000" i="0" dirty="0" err="1">
                <a:solidFill>
                  <a:prstClr val="white"/>
                </a:solidFill>
                <a:effectLst>
                  <a:glow rad="76200">
                    <a:prstClr val="black">
                      <a:alpha val="60000"/>
                    </a:prstClr>
                  </a:glow>
                </a:effectLst>
                <a:cs typeface="Calibri" pitchFamily="34" charset="0"/>
              </a:rPr>
              <a:t>Wadi</a:t>
            </a:r>
            <a:r>
              <a:rPr lang="en-US" sz="2000" i="0" dirty="0">
                <a:solidFill>
                  <a:prstClr val="white"/>
                </a:solidFill>
                <a:effectLst>
                  <a:glow rad="76200">
                    <a:prstClr val="black">
                      <a:alpha val="60000"/>
                    </a:prstClr>
                  </a:glow>
                </a:effectLst>
                <a:cs typeface="Calibri" pitchFamily="34" charset="0"/>
              </a:rPr>
              <a:t> </a:t>
            </a:r>
            <a:r>
              <a:rPr lang="en-US" sz="2000" i="0" dirty="0" err="1">
                <a:solidFill>
                  <a:prstClr val="white"/>
                </a:solidFill>
                <a:effectLst>
                  <a:glow rad="76200">
                    <a:prstClr val="black">
                      <a:alpha val="60000"/>
                    </a:prstClr>
                  </a:glow>
                </a:effectLst>
                <a:cs typeface="Calibri" pitchFamily="34" charset="0"/>
              </a:rPr>
              <a:t>Sheban</a:t>
            </a:r>
            <a:endParaRPr lang="en-US" sz="2000" i="0" dirty="0">
              <a:solidFill>
                <a:prstClr val="white"/>
              </a:solidFill>
              <a:effectLst>
                <a:glow rad="76200">
                  <a:prstClr val="black">
                    <a:alpha val="60000"/>
                  </a:prstClr>
                </a:glow>
              </a:effectLst>
              <a:cs typeface="Calibri" pitchFamily="34" charset="0"/>
            </a:endParaRPr>
          </a:p>
          <a:p>
            <a:pPr algn="ctr">
              <a:spcBef>
                <a:spcPct val="0"/>
              </a:spcBef>
              <a:buFontTx/>
              <a:buNone/>
              <a:defRPr/>
            </a:pPr>
            <a:r>
              <a:rPr lang="en-US" sz="2000" i="0" dirty="0">
                <a:solidFill>
                  <a:prstClr val="white"/>
                </a:solidFill>
                <a:effectLst>
                  <a:glow rad="76200">
                    <a:prstClr val="black">
                      <a:alpha val="60000"/>
                    </a:prstClr>
                  </a:glow>
                </a:effectLst>
                <a:cs typeface="Calibri" pitchFamily="34" charset="0"/>
              </a:rPr>
              <a:t>(Ambush Force)</a:t>
            </a:r>
          </a:p>
        </p:txBody>
      </p:sp>
      <p:sp>
        <p:nvSpPr>
          <p:cNvPr id="8" name="Text Box 10"/>
          <p:cNvSpPr txBox="1">
            <a:spLocks noChangeArrowheads="1"/>
          </p:cNvSpPr>
          <p:nvPr/>
        </p:nvSpPr>
        <p:spPr bwMode="auto">
          <a:xfrm>
            <a:off x="5029200" y="952500"/>
            <a:ext cx="1236236" cy="400110"/>
          </a:xfrm>
          <a:prstGeom prst="rect">
            <a:avLst/>
          </a:prstGeom>
          <a:noFill/>
          <a:ln w="9525">
            <a:noFill/>
            <a:miter lim="800000"/>
            <a:headEnd/>
            <a:tailEnd/>
          </a:ln>
        </p:spPr>
        <p:txBody>
          <a:bodyPr wrap="none">
            <a:spAutoFit/>
          </a:bodyPr>
          <a:lstStyle/>
          <a:p>
            <a:pPr>
              <a:spcBef>
                <a:spcPct val="0"/>
              </a:spcBef>
              <a:buFontTx/>
              <a:buNone/>
              <a:defRPr/>
            </a:pPr>
            <a:r>
              <a:rPr lang="en-US" sz="2000" i="0" dirty="0">
                <a:solidFill>
                  <a:prstClr val="white"/>
                </a:solidFill>
                <a:effectLst>
                  <a:glow rad="76200">
                    <a:prstClr val="black">
                      <a:alpha val="60000"/>
                    </a:prstClr>
                  </a:glow>
                </a:effectLst>
                <a:cs typeface="Calibri" pitchFamily="34" charset="0"/>
              </a:rPr>
              <a:t>Jerusalem</a:t>
            </a:r>
          </a:p>
        </p:txBody>
      </p:sp>
      <p:sp>
        <p:nvSpPr>
          <p:cNvPr id="9" name="Text Box 11"/>
          <p:cNvSpPr txBox="1">
            <a:spLocks noChangeArrowheads="1"/>
          </p:cNvSpPr>
          <p:nvPr/>
        </p:nvSpPr>
        <p:spPr bwMode="auto">
          <a:xfrm>
            <a:off x="304800" y="698500"/>
            <a:ext cx="820930" cy="400110"/>
          </a:xfrm>
          <a:prstGeom prst="rect">
            <a:avLst/>
          </a:prstGeom>
          <a:noFill/>
          <a:ln w="9525">
            <a:noFill/>
            <a:miter lim="800000"/>
            <a:headEnd/>
            <a:tailEnd/>
          </a:ln>
        </p:spPr>
        <p:txBody>
          <a:bodyPr wrap="none">
            <a:spAutoFit/>
          </a:bodyPr>
          <a:lstStyle/>
          <a:p>
            <a:pPr>
              <a:spcBef>
                <a:spcPct val="0"/>
              </a:spcBef>
              <a:buFontTx/>
              <a:buNone/>
              <a:defRPr/>
            </a:pPr>
            <a:r>
              <a:rPr lang="en-US" sz="2000" i="0" dirty="0">
                <a:solidFill>
                  <a:prstClr val="white"/>
                </a:solidFill>
                <a:effectLst>
                  <a:glow rad="76200">
                    <a:prstClr val="black">
                      <a:alpha val="60000"/>
                    </a:prstClr>
                  </a:glow>
                </a:effectLst>
                <a:cs typeface="Calibri" pitchFamily="34" charset="0"/>
              </a:rPr>
              <a:t>Et-Tell</a:t>
            </a:r>
          </a:p>
        </p:txBody>
      </p:sp>
      <p:sp>
        <p:nvSpPr>
          <p:cNvPr id="10" name="Line 12"/>
          <p:cNvSpPr>
            <a:spLocks noChangeShapeType="1"/>
          </p:cNvSpPr>
          <p:nvPr/>
        </p:nvSpPr>
        <p:spPr bwMode="auto">
          <a:xfrm flipH="1">
            <a:off x="0" y="889000"/>
            <a:ext cx="304800" cy="63500"/>
          </a:xfrm>
          <a:prstGeom prst="line">
            <a:avLst/>
          </a:prstGeom>
          <a:noFill/>
          <a:ln w="22225" cap="flat" cmpd="sng" algn="ctr">
            <a:solidFill>
              <a:schemeClr val="bg1"/>
            </a:solidFill>
            <a:prstDash val="solid"/>
            <a:round/>
            <a:headEnd w="med" len="med"/>
            <a:tailEnd type="triangle" w="med" len="med"/>
          </a:ln>
          <a:effectLst>
            <a:glow rad="50800">
              <a:schemeClr val="tx1">
                <a:alpha val="60000"/>
              </a:schemeClr>
            </a:glow>
          </a:effectLst>
        </p:spPr>
        <p:txBody>
          <a:bodyPr/>
          <a:lstStyle/>
          <a:p>
            <a:pPr eaLnBrk="1" hangingPunct="1">
              <a:spcBef>
                <a:spcPct val="0"/>
              </a:spcBef>
              <a:buFontTx/>
              <a:buNone/>
              <a:defRPr/>
            </a:pPr>
            <a:endParaRPr lang="en-US" sz="2400" i="0" dirty="0">
              <a:solidFill>
                <a:prstClr val="black"/>
              </a:solidFill>
            </a:endParaRPr>
          </a:p>
        </p:txBody>
      </p:sp>
      <p:sp>
        <p:nvSpPr>
          <p:cNvPr id="11" name="Oval 10"/>
          <p:cNvSpPr/>
          <p:nvPr/>
        </p:nvSpPr>
        <p:spPr>
          <a:xfrm>
            <a:off x="1371600" y="1651000"/>
            <a:ext cx="1447800" cy="635000"/>
          </a:xfrm>
          <a:prstGeom prst="ellipse">
            <a:avLst/>
          </a:prstGeom>
          <a:noFill/>
          <a:ln w="22225" cap="flat" cmpd="sng" algn="ctr">
            <a:solidFill>
              <a:schemeClr val="bg1"/>
            </a:solidFill>
            <a:prstDash val="solid"/>
            <a:round/>
            <a:headEnd type="none" w="med" len="med"/>
            <a:tailEnd type="none" w="med" len="med"/>
          </a:ln>
          <a:effectLst>
            <a:glow rad="50800">
              <a:schemeClr val="tx1">
                <a:alpha val="6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spcBef>
                <a:spcPct val="0"/>
              </a:spcBef>
              <a:buFontTx/>
              <a:buNone/>
              <a:defRPr/>
            </a:pPr>
            <a:endParaRPr lang="en-US" sz="2400" i="0" dirty="0">
              <a:solidFill>
                <a:prstClr val="white"/>
              </a:solidFill>
            </a:endParaRPr>
          </a:p>
        </p:txBody>
      </p:sp>
    </p:spTree>
    <p:extLst>
      <p:ext uri="{BB962C8B-B14F-4D97-AF65-F5344CB8AC3E}">
        <p14:creationId xmlns:p14="http://schemas.microsoft.com/office/powerpoint/2010/main" val="22947983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3" name="Group 3"/>
          <p:cNvGrpSpPr>
            <a:grpSpLocks noGrp="1" noUngrp="1" noChangeAspect="1"/>
          </p:cNvGrpSpPr>
          <p:nvPr/>
        </p:nvGrpSpPr>
        <p:grpSpPr bwMode="auto">
          <a:xfrm>
            <a:off x="0" y="2"/>
            <a:ext cx="9144000" cy="5441157"/>
            <a:chOff x="685800" y="844550"/>
            <a:chExt cx="7772400" cy="5549900"/>
          </a:xfrm>
        </p:grpSpPr>
        <p:pic>
          <p:nvPicPr>
            <p:cNvPr id="18434" name="Picture 1" descr="Timnath-serah, Kh Tibnah, from east, tb071304492ddd"/>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85000" lnSpcReduction="20000"/>
            </a:bodyPr>
            <a:lstStyle/>
            <a:p>
              <a:pPr algn="ctr" eaLnBrk="1" hangingPunct="1">
                <a:spcBef>
                  <a:spcPct val="0"/>
                </a:spcBef>
                <a:buFontTx/>
                <a:buNone/>
                <a:defRPr/>
              </a:pPr>
              <a:r>
                <a:rPr lang="en-US" sz="2400" i="0" dirty="0" err="1">
                  <a:solidFill>
                    <a:srgbClr val="000000"/>
                  </a:solidFill>
                </a:rPr>
                <a:t>Timnath-serah</a:t>
              </a:r>
              <a:r>
                <a:rPr lang="en-US" sz="2400" i="0" dirty="0">
                  <a:solidFill>
                    <a:srgbClr val="000000"/>
                  </a:solidFill>
                </a:rPr>
                <a:t>, Khirbet </a:t>
              </a:r>
              <a:r>
                <a:rPr lang="en-US" sz="2400" i="0" dirty="0" err="1">
                  <a:solidFill>
                    <a:srgbClr val="000000"/>
                  </a:solidFill>
                </a:rPr>
                <a:t>Tibnah</a:t>
              </a:r>
              <a:r>
                <a:rPr lang="en-US" sz="2400" i="0" dirty="0">
                  <a:solidFill>
                    <a:srgbClr val="000000"/>
                  </a:solidFill>
                </a:rPr>
                <a:t>, from east </a:t>
              </a:r>
            </a:p>
          </p:txBody>
        </p:sp>
      </p:grpSp>
    </p:spTree>
    <p:extLst>
      <p:ext uri="{BB962C8B-B14F-4D97-AF65-F5344CB8AC3E}">
        <p14:creationId xmlns:p14="http://schemas.microsoft.com/office/powerpoint/2010/main" val="301306090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1"/>
            <a:ext cx="9144000" cy="5493995"/>
            <a:chOff x="685800" y="817563"/>
            <a:chExt cx="7772400" cy="5603875"/>
          </a:xfrm>
        </p:grpSpPr>
        <p:pic>
          <p:nvPicPr>
            <p:cNvPr id="2" name="Picture 1" descr="Shiloh aerial from east, bb00120068"/>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685800" y="817563"/>
              <a:ext cx="7772400" cy="5222875"/>
            </a:xfrm>
            <a:prstGeom prst="rect">
              <a:avLst/>
            </a:prstGeom>
            <a:noFill/>
            <a:ln>
              <a:noFill/>
            </a:ln>
          </p:spPr>
        </p:pic>
        <p:sp>
          <p:nvSpPr>
            <p:cNvPr id="3" name="Rectangle 2"/>
            <p:cNvSpPr/>
            <p:nvPr/>
          </p:nvSpPr>
          <p:spPr>
            <a:xfrm>
              <a:off x="685800" y="6078538"/>
              <a:ext cx="7772400" cy="342900"/>
            </a:xfrm>
            <a:prstGeom prst="rect">
              <a:avLst/>
            </a:prstGeom>
            <a:noFill/>
            <a:ln>
              <a:noFill/>
            </a:ln>
          </p:spPr>
          <p:txBody>
            <a:bodyPr anchor="ctr">
              <a:normAutofit fontScale="85000" lnSpcReduction="20000"/>
            </a:bodyPr>
            <a:lstStyle/>
            <a:p>
              <a:pPr algn="ctr" eaLnBrk="1" fontAlgn="auto" hangingPunct="1">
                <a:spcBef>
                  <a:spcPts val="0"/>
                </a:spcBef>
                <a:spcAft>
                  <a:spcPts val="0"/>
                </a:spcAft>
                <a:buFontTx/>
                <a:buNone/>
              </a:pPr>
              <a:r>
                <a:rPr lang="en-US" sz="2400" i="0" dirty="0" smtClean="0">
                  <a:solidFill>
                    <a:prstClr val="black"/>
                  </a:solidFill>
                  <a:latin typeface="Calibri"/>
                </a:rPr>
                <a:t>Shiloh aerial from east</a:t>
              </a:r>
              <a:endParaRPr lang="en-US" sz="2400" i="0" dirty="0">
                <a:solidFill>
                  <a:prstClr val="black"/>
                </a:solidFill>
                <a:latin typeface="Calibri"/>
              </a:endParaRPr>
            </a:p>
          </p:txBody>
        </p:sp>
      </p:grpSp>
      <p:sp>
        <p:nvSpPr>
          <p:cNvPr id="7" name="Text Box 16"/>
          <p:cNvSpPr txBox="1">
            <a:spLocks noChangeArrowheads="1"/>
          </p:cNvSpPr>
          <p:nvPr/>
        </p:nvSpPr>
        <p:spPr bwMode="auto">
          <a:xfrm>
            <a:off x="5292278" y="2552700"/>
            <a:ext cx="1298817" cy="707886"/>
          </a:xfrm>
          <a:prstGeom prst="rect">
            <a:avLst/>
          </a:prstGeom>
          <a:noFill/>
          <a:ln w="9525">
            <a:noFill/>
            <a:miter lim="800000"/>
            <a:headEnd/>
            <a:tailEnd/>
          </a:ln>
          <a:effectLst/>
        </p:spPr>
        <p:txBody>
          <a:bodyPr wrap="none">
            <a:prstTxWarp prst="textNoShape">
              <a:avLst/>
            </a:prstTxWarp>
            <a:spAutoFit/>
          </a:bodyPr>
          <a:lstStyle/>
          <a:p>
            <a:pPr algn="ctr" eaLnBrk="1" fontAlgn="auto" hangingPunct="1">
              <a:spcBef>
                <a:spcPts val="0"/>
              </a:spcBef>
              <a:spcAft>
                <a:spcPts val="0"/>
              </a:spcAft>
              <a:buFontTx/>
              <a:buNone/>
            </a:pPr>
            <a:r>
              <a:rPr lang="en-US" sz="2000" i="0" dirty="0" smtClean="0">
                <a:solidFill>
                  <a:prstClr val="white"/>
                </a:solidFill>
                <a:effectLst>
                  <a:glow rad="76200">
                    <a:prstClr val="black">
                      <a:alpha val="60000"/>
                    </a:prstClr>
                  </a:glow>
                </a:effectLst>
                <a:cs typeface="Calibri" pitchFamily="34" charset="0"/>
              </a:rPr>
              <a:t>area of</a:t>
            </a:r>
          </a:p>
          <a:p>
            <a:pPr algn="ctr" eaLnBrk="1" fontAlgn="auto" hangingPunct="1">
              <a:spcBef>
                <a:spcPts val="0"/>
              </a:spcBef>
              <a:spcAft>
                <a:spcPts val="0"/>
              </a:spcAft>
              <a:buFontTx/>
              <a:buNone/>
            </a:pPr>
            <a:r>
              <a:rPr lang="en-US" sz="2000" i="0" dirty="0" smtClean="0">
                <a:solidFill>
                  <a:prstClr val="white"/>
                </a:solidFill>
                <a:effectLst>
                  <a:glow rad="76200">
                    <a:prstClr val="black">
                      <a:alpha val="60000"/>
                    </a:prstClr>
                  </a:glow>
                </a:effectLst>
                <a:cs typeface="Calibri" pitchFamily="34" charset="0"/>
              </a:rPr>
              <a:t>tabernacle</a:t>
            </a:r>
            <a:endParaRPr lang="en-US" sz="2000" i="0" dirty="0">
              <a:solidFill>
                <a:prstClr val="white"/>
              </a:solidFill>
              <a:effectLst>
                <a:glow rad="76200">
                  <a:prstClr val="black">
                    <a:alpha val="60000"/>
                  </a:prstClr>
                </a:glow>
              </a:effectLst>
              <a:cs typeface="Calibri" pitchFamily="34" charset="0"/>
            </a:endParaRPr>
          </a:p>
        </p:txBody>
      </p:sp>
      <p:sp>
        <p:nvSpPr>
          <p:cNvPr id="8" name="Text Box 16"/>
          <p:cNvSpPr txBox="1">
            <a:spLocks noChangeArrowheads="1"/>
          </p:cNvSpPr>
          <p:nvPr/>
        </p:nvSpPr>
        <p:spPr bwMode="auto">
          <a:xfrm>
            <a:off x="3780481" y="2333575"/>
            <a:ext cx="1173398" cy="400110"/>
          </a:xfrm>
          <a:prstGeom prst="rect">
            <a:avLst/>
          </a:prstGeom>
          <a:noFill/>
          <a:ln w="9525">
            <a:noFill/>
            <a:miter lim="800000"/>
            <a:headEnd/>
            <a:tailEnd/>
          </a:ln>
          <a:effectLst/>
        </p:spPr>
        <p:txBody>
          <a:bodyPr wrap="none">
            <a:prstTxWarp prst="textNoShape">
              <a:avLst/>
            </a:prstTxWarp>
            <a:spAutoFit/>
          </a:bodyPr>
          <a:lstStyle/>
          <a:p>
            <a:pPr algn="ctr" eaLnBrk="1" fontAlgn="auto" hangingPunct="1">
              <a:spcBef>
                <a:spcPts val="0"/>
              </a:spcBef>
              <a:spcAft>
                <a:spcPts val="0"/>
              </a:spcAft>
              <a:buFontTx/>
              <a:buNone/>
            </a:pPr>
            <a:r>
              <a:rPr lang="en-US" sz="2000" i="0" dirty="0" smtClean="0">
                <a:solidFill>
                  <a:prstClr val="white"/>
                </a:solidFill>
                <a:effectLst>
                  <a:glow rad="76200">
                    <a:prstClr val="black">
                      <a:alpha val="60000"/>
                    </a:prstClr>
                  </a:glow>
                </a:effectLst>
                <a:cs typeface="Calibri" pitchFamily="34" charset="0"/>
              </a:rPr>
              <a:t>Tel Shiloh</a:t>
            </a:r>
          </a:p>
        </p:txBody>
      </p:sp>
      <p:sp>
        <p:nvSpPr>
          <p:cNvPr id="9" name="Oval 8"/>
          <p:cNvSpPr/>
          <p:nvPr/>
        </p:nvSpPr>
        <p:spPr>
          <a:xfrm>
            <a:off x="1325880" y="2895603"/>
            <a:ext cx="533400" cy="399405"/>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prstTxWarp prst="textNoShape">
              <a:avLst/>
            </a:prstTxWarp>
          </a:bodyPr>
          <a:lstStyle/>
          <a:p>
            <a:pPr eaLnBrk="1" fontAlgn="auto" hangingPunct="1">
              <a:spcBef>
                <a:spcPts val="0"/>
              </a:spcBef>
              <a:spcAft>
                <a:spcPts val="0"/>
              </a:spcAft>
              <a:buFontTx/>
              <a:buNone/>
            </a:pPr>
            <a:endParaRPr lang="en-US" sz="1800" i="0">
              <a:solidFill>
                <a:prstClr val="black"/>
              </a:solidFill>
            </a:endParaRPr>
          </a:p>
        </p:txBody>
      </p:sp>
      <p:sp>
        <p:nvSpPr>
          <p:cNvPr id="10" name="Oval 9"/>
          <p:cNvSpPr/>
          <p:nvPr/>
        </p:nvSpPr>
        <p:spPr>
          <a:xfrm>
            <a:off x="2221992" y="2682243"/>
            <a:ext cx="381000" cy="335905"/>
          </a:xfrm>
          <a:prstGeom prst="ellips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prstTxWarp prst="textNoShape">
              <a:avLst/>
            </a:prstTxWarp>
          </a:bodyPr>
          <a:lstStyle/>
          <a:p>
            <a:pPr eaLnBrk="1" fontAlgn="auto" hangingPunct="1">
              <a:spcBef>
                <a:spcPts val="0"/>
              </a:spcBef>
              <a:spcAft>
                <a:spcPts val="0"/>
              </a:spcAft>
              <a:buFontTx/>
              <a:buNone/>
            </a:pPr>
            <a:endParaRPr lang="en-US" sz="1800" i="0">
              <a:solidFill>
                <a:prstClr val="black"/>
              </a:solidFill>
            </a:endParaRPr>
          </a:p>
        </p:txBody>
      </p:sp>
      <p:sp>
        <p:nvSpPr>
          <p:cNvPr id="11" name="Text Box 16"/>
          <p:cNvSpPr txBox="1">
            <a:spLocks noChangeArrowheads="1"/>
          </p:cNvSpPr>
          <p:nvPr/>
        </p:nvSpPr>
        <p:spPr bwMode="auto">
          <a:xfrm>
            <a:off x="592126" y="3347095"/>
            <a:ext cx="2021194" cy="400110"/>
          </a:xfrm>
          <a:prstGeom prst="rect">
            <a:avLst/>
          </a:prstGeom>
          <a:noFill/>
          <a:ln w="9525">
            <a:noFill/>
            <a:miter lim="800000"/>
            <a:headEnd/>
            <a:tailEnd/>
          </a:ln>
          <a:effectLst/>
        </p:spPr>
        <p:txBody>
          <a:bodyPr wrap="none">
            <a:prstTxWarp prst="textNoShape">
              <a:avLst/>
            </a:prstTxWarp>
            <a:spAutoFit/>
          </a:bodyPr>
          <a:lstStyle/>
          <a:p>
            <a:pPr algn="ctr" eaLnBrk="1" fontAlgn="auto" hangingPunct="1">
              <a:spcBef>
                <a:spcPts val="0"/>
              </a:spcBef>
              <a:spcAft>
                <a:spcPts val="0"/>
              </a:spcAft>
              <a:buFontTx/>
              <a:buNone/>
            </a:pPr>
            <a:r>
              <a:rPr lang="en-US" sz="2000" i="0" dirty="0" smtClean="0">
                <a:solidFill>
                  <a:prstClr val="white"/>
                </a:solidFill>
                <a:effectLst>
                  <a:glow rad="76200">
                    <a:prstClr val="black">
                      <a:alpha val="60000"/>
                    </a:prstClr>
                  </a:glow>
                </a:effectLst>
                <a:cs typeface="Calibri" pitchFamily="34" charset="0"/>
              </a:rPr>
              <a:t>Byzantine basilica</a:t>
            </a:r>
          </a:p>
        </p:txBody>
      </p:sp>
      <p:sp>
        <p:nvSpPr>
          <p:cNvPr id="12" name="Text Box 16"/>
          <p:cNvSpPr txBox="1">
            <a:spLocks noChangeArrowheads="1"/>
          </p:cNvSpPr>
          <p:nvPr/>
        </p:nvSpPr>
        <p:spPr bwMode="auto">
          <a:xfrm>
            <a:off x="1663056" y="2032000"/>
            <a:ext cx="1479892" cy="707886"/>
          </a:xfrm>
          <a:prstGeom prst="rect">
            <a:avLst/>
          </a:prstGeom>
          <a:noFill/>
          <a:ln w="9525">
            <a:noFill/>
            <a:miter lim="800000"/>
            <a:headEnd/>
            <a:tailEnd/>
          </a:ln>
          <a:effectLst/>
        </p:spPr>
        <p:txBody>
          <a:bodyPr wrap="none">
            <a:prstTxWarp prst="textNoShape">
              <a:avLst/>
            </a:prstTxWarp>
            <a:spAutoFit/>
          </a:bodyPr>
          <a:lstStyle/>
          <a:p>
            <a:pPr algn="ctr" eaLnBrk="1" fontAlgn="auto" hangingPunct="1">
              <a:spcBef>
                <a:spcPts val="0"/>
              </a:spcBef>
              <a:spcAft>
                <a:spcPts val="0"/>
              </a:spcAft>
              <a:buFontTx/>
              <a:buNone/>
            </a:pPr>
            <a:r>
              <a:rPr lang="en-US" sz="2000" i="0" dirty="0" smtClean="0">
                <a:solidFill>
                  <a:prstClr val="white"/>
                </a:solidFill>
                <a:effectLst>
                  <a:glow rad="76200">
                    <a:prstClr val="black">
                      <a:alpha val="60000"/>
                    </a:prstClr>
                  </a:glow>
                </a:effectLst>
                <a:cs typeface="Calibri" pitchFamily="34" charset="0"/>
              </a:rPr>
              <a:t>Mosque of</a:t>
            </a:r>
          </a:p>
          <a:p>
            <a:pPr algn="ctr" eaLnBrk="1" fontAlgn="auto" hangingPunct="1">
              <a:spcBef>
                <a:spcPts val="0"/>
              </a:spcBef>
              <a:spcAft>
                <a:spcPts val="0"/>
              </a:spcAft>
              <a:buFontTx/>
              <a:buNone/>
            </a:pPr>
            <a:r>
              <a:rPr lang="en-US" sz="2000" i="0" dirty="0" smtClean="0">
                <a:solidFill>
                  <a:prstClr val="white"/>
                </a:solidFill>
                <a:effectLst>
                  <a:glow rad="76200">
                    <a:prstClr val="black">
                      <a:alpha val="60000"/>
                    </a:prstClr>
                  </a:glow>
                </a:effectLst>
                <a:cs typeface="Calibri" pitchFamily="34" charset="0"/>
              </a:rPr>
              <a:t>the Orphans</a:t>
            </a:r>
          </a:p>
        </p:txBody>
      </p:sp>
      <p:sp>
        <p:nvSpPr>
          <p:cNvPr id="13" name="Freeform 12"/>
          <p:cNvSpPr/>
          <p:nvPr/>
        </p:nvSpPr>
        <p:spPr>
          <a:xfrm>
            <a:off x="4800673" y="2116620"/>
            <a:ext cx="1806078" cy="1135961"/>
          </a:xfrm>
          <a:custGeom>
            <a:avLst/>
            <a:gdLst>
              <a:gd name="connsiteX0" fmla="*/ 0 w 1806078"/>
              <a:gd name="connsiteY0" fmla="*/ 139811 h 1363153"/>
              <a:gd name="connsiteX1" fmla="*/ 594258 w 1806078"/>
              <a:gd name="connsiteY1" fmla="*/ 349527 h 1363153"/>
              <a:gd name="connsiteX2" fmla="*/ 675823 w 1806078"/>
              <a:gd name="connsiteY2" fmla="*/ 396130 h 1363153"/>
              <a:gd name="connsiteX3" fmla="*/ 675823 w 1806078"/>
              <a:gd name="connsiteY3" fmla="*/ 396130 h 1363153"/>
              <a:gd name="connsiteX4" fmla="*/ 734083 w 1806078"/>
              <a:gd name="connsiteY4" fmla="*/ 466035 h 1363153"/>
              <a:gd name="connsiteX5" fmla="*/ 745735 w 1806078"/>
              <a:gd name="connsiteY5" fmla="*/ 547592 h 1363153"/>
              <a:gd name="connsiteX6" fmla="*/ 687475 w 1806078"/>
              <a:gd name="connsiteY6" fmla="*/ 768958 h 1363153"/>
              <a:gd name="connsiteX7" fmla="*/ 431128 w 1806078"/>
              <a:gd name="connsiteY7" fmla="*/ 1293248 h 1363153"/>
              <a:gd name="connsiteX8" fmla="*/ 1794426 w 1806078"/>
              <a:gd name="connsiteY8" fmla="*/ 1363153 h 1363153"/>
              <a:gd name="connsiteX9" fmla="*/ 1806078 w 1806078"/>
              <a:gd name="connsiteY9" fmla="*/ 990325 h 1363153"/>
              <a:gd name="connsiteX10" fmla="*/ 1771122 w 1806078"/>
              <a:gd name="connsiteY10" fmla="*/ 885467 h 1363153"/>
              <a:gd name="connsiteX11" fmla="*/ 1642949 w 1806078"/>
              <a:gd name="connsiteY11" fmla="*/ 687402 h 1363153"/>
              <a:gd name="connsiteX12" fmla="*/ 1351646 w 1806078"/>
              <a:gd name="connsiteY12" fmla="*/ 396130 h 1363153"/>
              <a:gd name="connsiteX13" fmla="*/ 1106951 w 1806078"/>
              <a:gd name="connsiteY13" fmla="*/ 233018 h 1363153"/>
              <a:gd name="connsiteX14" fmla="*/ 873909 w 1806078"/>
              <a:gd name="connsiteY14" fmla="*/ 93207 h 1363153"/>
              <a:gd name="connsiteX15" fmla="*/ 582606 w 1806078"/>
              <a:gd name="connsiteY15" fmla="*/ 23302 h 1363153"/>
              <a:gd name="connsiteX16" fmla="*/ 349563 w 1806078"/>
              <a:gd name="connsiteY16" fmla="*/ 0 h 1363153"/>
              <a:gd name="connsiteX17" fmla="*/ 0 w 1806078"/>
              <a:gd name="connsiteY17" fmla="*/ 139811 h 136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06078" h="1363153">
                <a:moveTo>
                  <a:pt x="0" y="139811"/>
                </a:moveTo>
                <a:lnTo>
                  <a:pt x="594258" y="349527"/>
                </a:lnTo>
                <a:cubicBezTo>
                  <a:pt x="669084" y="386935"/>
                  <a:pt x="645747" y="366057"/>
                  <a:pt x="675823" y="396130"/>
                </a:cubicBezTo>
                <a:lnTo>
                  <a:pt x="675823" y="396130"/>
                </a:lnTo>
                <a:lnTo>
                  <a:pt x="734083" y="466035"/>
                </a:lnTo>
                <a:lnTo>
                  <a:pt x="745735" y="547592"/>
                </a:lnTo>
                <a:lnTo>
                  <a:pt x="687475" y="768958"/>
                </a:lnTo>
                <a:lnTo>
                  <a:pt x="431128" y="1293248"/>
                </a:lnTo>
                <a:lnTo>
                  <a:pt x="1794426" y="1363153"/>
                </a:lnTo>
                <a:lnTo>
                  <a:pt x="1806078" y="990325"/>
                </a:lnTo>
                <a:lnTo>
                  <a:pt x="1771122" y="885467"/>
                </a:lnTo>
                <a:lnTo>
                  <a:pt x="1642949" y="687402"/>
                </a:lnTo>
                <a:lnTo>
                  <a:pt x="1351646" y="396130"/>
                </a:lnTo>
                <a:lnTo>
                  <a:pt x="1106951" y="233018"/>
                </a:lnTo>
                <a:lnTo>
                  <a:pt x="873909" y="93207"/>
                </a:lnTo>
                <a:lnTo>
                  <a:pt x="582606" y="23302"/>
                </a:lnTo>
                <a:lnTo>
                  <a:pt x="349563" y="0"/>
                </a:lnTo>
                <a:lnTo>
                  <a:pt x="0" y="139811"/>
                </a:lnTo>
                <a:close/>
              </a:path>
            </a:pathLst>
          </a:cu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prstTxWarp prst="textNoShape">
              <a:avLst/>
            </a:prstTxWarp>
          </a:bodyPr>
          <a:lstStyle/>
          <a:p>
            <a:pPr eaLnBrk="1" fontAlgn="auto" hangingPunct="1">
              <a:spcBef>
                <a:spcPts val="0"/>
              </a:spcBef>
              <a:spcAft>
                <a:spcPts val="0"/>
              </a:spcAft>
              <a:buFontTx/>
              <a:buNone/>
            </a:pPr>
            <a:endParaRPr lang="en-US" sz="1800" i="0">
              <a:solidFill>
                <a:prstClr val="black"/>
              </a:solidFill>
            </a:endParaRPr>
          </a:p>
        </p:txBody>
      </p:sp>
    </p:spTree>
    <p:extLst>
      <p:ext uri="{BB962C8B-B14F-4D97-AF65-F5344CB8AC3E}">
        <p14:creationId xmlns:p14="http://schemas.microsoft.com/office/powerpoint/2010/main" val="17854950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050" hidden="1"/>
          <p:cNvSpPr>
            <a:spLocks noGrp="1" noChangeArrowheads="1"/>
          </p:cNvSpPr>
          <p:nvPr>
            <p:ph type="title"/>
          </p:nvPr>
        </p:nvSpPr>
        <p:spPr/>
        <p:txBody>
          <a:bodyPr/>
          <a:lstStyle/>
          <a:p>
            <a:r>
              <a:rPr lang="en-US" altLang="en-US" smtClean="0">
                <a:solidFill>
                  <a:schemeClr val="bg1"/>
                </a:solidFill>
              </a:rPr>
              <a:t>Beth Horon ridge aerial from west</a:t>
            </a:r>
          </a:p>
        </p:txBody>
      </p:sp>
      <p:pic>
        <p:nvPicPr>
          <p:cNvPr id="29699" name="Picture 2051" descr="Beth Horon ridge aerial from west"/>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71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2052"/>
          <p:cNvSpPr txBox="1">
            <a:spLocks noChangeArrowheads="1"/>
          </p:cNvSpPr>
          <p:nvPr/>
        </p:nvSpPr>
        <p:spPr bwMode="auto">
          <a:xfrm>
            <a:off x="2209800" y="5334000"/>
            <a:ext cx="4876800" cy="381000"/>
          </a:xfrm>
          <a:prstGeom prst="rect">
            <a:avLst/>
          </a:prstGeom>
          <a:solidFill>
            <a:srgbClr val="333333">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i="0">
                <a:solidFill>
                  <a:prstClr val="white"/>
                </a:solidFill>
                <a:latin typeface="Arial" charset="0"/>
              </a:rPr>
              <a:t>Beth Horon ridge aerial from east</a:t>
            </a:r>
          </a:p>
        </p:txBody>
      </p:sp>
      <p:sp>
        <p:nvSpPr>
          <p:cNvPr id="29701" name="Line 2053"/>
          <p:cNvSpPr>
            <a:spLocks noChangeShapeType="1"/>
          </p:cNvSpPr>
          <p:nvPr/>
        </p:nvSpPr>
        <p:spPr bwMode="auto">
          <a:xfrm>
            <a:off x="2438400" y="1778000"/>
            <a:ext cx="45720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9702" name="Line 2054"/>
          <p:cNvSpPr>
            <a:spLocks noChangeShapeType="1"/>
          </p:cNvSpPr>
          <p:nvPr/>
        </p:nvSpPr>
        <p:spPr bwMode="auto">
          <a:xfrm>
            <a:off x="5029200" y="1714500"/>
            <a:ext cx="152400" cy="5715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9703" name="Line 2055"/>
          <p:cNvSpPr>
            <a:spLocks noChangeShapeType="1"/>
          </p:cNvSpPr>
          <p:nvPr/>
        </p:nvSpPr>
        <p:spPr bwMode="auto">
          <a:xfrm flipH="1">
            <a:off x="6781800" y="1460500"/>
            <a:ext cx="76200" cy="254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9704" name="Text Box 2056"/>
          <p:cNvSpPr txBox="1">
            <a:spLocks noChangeArrowheads="1"/>
          </p:cNvSpPr>
          <p:nvPr/>
        </p:nvSpPr>
        <p:spPr bwMode="auto">
          <a:xfrm>
            <a:off x="6477008" y="1206501"/>
            <a:ext cx="889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a:solidFill>
                  <a:prstClr val="black"/>
                </a:solidFill>
                <a:latin typeface="Arial" charset="0"/>
              </a:rPr>
              <a:t>Jordan</a:t>
            </a:r>
          </a:p>
        </p:txBody>
      </p:sp>
      <p:sp>
        <p:nvSpPr>
          <p:cNvPr id="29705" name="Text Box 2057"/>
          <p:cNvSpPr txBox="1">
            <a:spLocks noChangeArrowheads="1"/>
          </p:cNvSpPr>
          <p:nvPr/>
        </p:nvSpPr>
        <p:spPr bwMode="auto">
          <a:xfrm>
            <a:off x="4114819" y="1460501"/>
            <a:ext cx="20441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a:solidFill>
                  <a:prstClr val="black"/>
                </a:solidFill>
                <a:latin typeface="Arial" charset="0"/>
              </a:rPr>
              <a:t>Upper Beth Horon</a:t>
            </a:r>
          </a:p>
        </p:txBody>
      </p:sp>
      <p:sp>
        <p:nvSpPr>
          <p:cNvPr id="29706" name="Text Box 2058"/>
          <p:cNvSpPr txBox="1">
            <a:spLocks noChangeArrowheads="1"/>
          </p:cNvSpPr>
          <p:nvPr/>
        </p:nvSpPr>
        <p:spPr bwMode="auto">
          <a:xfrm>
            <a:off x="1524017" y="1524001"/>
            <a:ext cx="20441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a:solidFill>
                  <a:prstClr val="black"/>
                </a:solidFill>
                <a:latin typeface="Arial" charset="0"/>
              </a:rPr>
              <a:t>Lower Beth Horon</a:t>
            </a:r>
          </a:p>
        </p:txBody>
      </p:sp>
      <p:sp>
        <p:nvSpPr>
          <p:cNvPr id="29707" name="Line 2059"/>
          <p:cNvSpPr>
            <a:spLocks noChangeShapeType="1"/>
          </p:cNvSpPr>
          <p:nvPr/>
        </p:nvSpPr>
        <p:spPr bwMode="auto">
          <a:xfrm>
            <a:off x="8839200" y="1651000"/>
            <a:ext cx="0" cy="4445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9708" name="Text Box 2060"/>
          <p:cNvSpPr txBox="1">
            <a:spLocks noChangeArrowheads="1"/>
          </p:cNvSpPr>
          <p:nvPr/>
        </p:nvSpPr>
        <p:spPr bwMode="auto">
          <a:xfrm>
            <a:off x="7448553" y="1397001"/>
            <a:ext cx="1710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a:solidFill>
                  <a:prstClr val="black"/>
                </a:solidFill>
                <a:latin typeface="Arial" charset="0"/>
              </a:rPr>
              <a:t>Gibeah of Saul</a:t>
            </a:r>
          </a:p>
        </p:txBody>
      </p:sp>
      <p:sp>
        <p:nvSpPr>
          <p:cNvPr id="29709" name="Line 2061"/>
          <p:cNvSpPr>
            <a:spLocks noChangeShapeType="1"/>
          </p:cNvSpPr>
          <p:nvPr/>
        </p:nvSpPr>
        <p:spPr bwMode="auto">
          <a:xfrm>
            <a:off x="1295400" y="4318000"/>
            <a:ext cx="19050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9710" name="Text Box 2062"/>
          <p:cNvSpPr txBox="1">
            <a:spLocks noChangeArrowheads="1"/>
          </p:cNvSpPr>
          <p:nvPr/>
        </p:nvSpPr>
        <p:spPr bwMode="auto">
          <a:xfrm>
            <a:off x="513553" y="3882761"/>
            <a:ext cx="957313" cy="707886"/>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000" i="0">
                <a:solidFill>
                  <a:prstClr val="black"/>
                </a:solidFill>
                <a:latin typeface="Arial" charset="0"/>
              </a:rPr>
              <a:t>Aijalon</a:t>
            </a:r>
          </a:p>
          <a:p>
            <a:pPr algn="ctr" eaLnBrk="1" hangingPunct="1">
              <a:spcBef>
                <a:spcPct val="0"/>
              </a:spcBef>
              <a:buFontTx/>
              <a:buNone/>
            </a:pPr>
            <a:r>
              <a:rPr lang="en-US" altLang="en-US" sz="2000" i="0">
                <a:solidFill>
                  <a:prstClr val="black"/>
                </a:solidFill>
                <a:latin typeface="Arial" charset="0"/>
              </a:rPr>
              <a:t>Valley</a:t>
            </a:r>
          </a:p>
        </p:txBody>
      </p:sp>
    </p:spTree>
    <p:extLst>
      <p:ext uri="{BB962C8B-B14F-4D97-AF65-F5344CB8AC3E}">
        <p14:creationId xmlns:p14="http://schemas.microsoft.com/office/powerpoint/2010/main" val="35291873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5"/>
          <p:cNvSpPr>
            <a:spLocks noGrp="1" noChangeArrowheads="1"/>
          </p:cNvSpPr>
          <p:nvPr>
            <p:ph type="title"/>
          </p:nvPr>
        </p:nvSpPr>
        <p:spPr/>
        <p:txBody>
          <a:bodyPr/>
          <a:lstStyle/>
          <a:p>
            <a:r>
              <a:rPr lang="en-US" altLang="en-US" sz="2400" smtClean="0"/>
              <a:t>Beth Horon ridge</a:t>
            </a:r>
            <a:endParaRPr lang="en-US" altLang="en-US" smtClean="0"/>
          </a:p>
        </p:txBody>
      </p:sp>
      <p:pic>
        <p:nvPicPr>
          <p:cNvPr id="30723" name="Picture 3" descr="Beth Horon ridge, 74-36tb"/>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875" y="-72761"/>
            <a:ext cx="9175750" cy="5109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30724" name="Text Box 4"/>
          <p:cNvSpPr txBox="1">
            <a:spLocks noChangeArrowheads="1"/>
          </p:cNvSpPr>
          <p:nvPr/>
        </p:nvSpPr>
        <p:spPr bwMode="auto">
          <a:xfrm>
            <a:off x="685800" y="5064125"/>
            <a:ext cx="7772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i="0">
                <a:solidFill>
                  <a:prstClr val="black"/>
                </a:solidFill>
                <a:latin typeface="Arial" charset="0"/>
              </a:rPr>
              <a:t>Beth Horon ridge</a:t>
            </a:r>
          </a:p>
        </p:txBody>
      </p:sp>
    </p:spTree>
    <p:extLst>
      <p:ext uri="{BB962C8B-B14F-4D97-AF65-F5344CB8AC3E}">
        <p14:creationId xmlns:p14="http://schemas.microsoft.com/office/powerpoint/2010/main" val="327965900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9" descr="D:\0Adds\042600 Gezer\Sr\Aijalon Valley, Latrun and Gezer from Canada Park, tb n042600 sr.jpg"/>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207500"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21507" name="Rectangle 2" hidden="1"/>
          <p:cNvSpPr>
            <a:spLocks noGrp="1" noChangeArrowheads="1"/>
          </p:cNvSpPr>
          <p:nvPr>
            <p:ph type="title"/>
          </p:nvPr>
        </p:nvSpPr>
        <p:spPr/>
        <p:txBody>
          <a:bodyPr/>
          <a:lstStyle/>
          <a:p>
            <a:endParaRPr lang="en-US" altLang="en-US" smtClean="0"/>
          </a:p>
        </p:txBody>
      </p:sp>
      <p:sp>
        <p:nvSpPr>
          <p:cNvPr id="21508" name="Text Box 4"/>
          <p:cNvSpPr txBox="1">
            <a:spLocks noChangeArrowheads="1"/>
          </p:cNvSpPr>
          <p:nvPr/>
        </p:nvSpPr>
        <p:spPr bwMode="auto">
          <a:xfrm>
            <a:off x="685800" y="5191188"/>
            <a:ext cx="7772400" cy="685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i="0">
                <a:solidFill>
                  <a:schemeClr val="bg1"/>
                </a:solidFill>
                <a:latin typeface="Arial" charset="0"/>
              </a:rPr>
              <a:t>Aijalon Valley, Latrun and Gezer from Canada Park</a:t>
            </a:r>
          </a:p>
        </p:txBody>
      </p:sp>
      <p:sp>
        <p:nvSpPr>
          <p:cNvPr id="21509" name="Text Box 5"/>
          <p:cNvSpPr txBox="1">
            <a:spLocks noChangeArrowheads="1"/>
          </p:cNvSpPr>
          <p:nvPr/>
        </p:nvSpPr>
        <p:spPr bwMode="auto">
          <a:xfrm>
            <a:off x="4022852" y="1875896"/>
            <a:ext cx="736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a:latin typeface="Times New Roman" pitchFamily="18" charset="0"/>
              </a:rPr>
              <a:t>Gezer</a:t>
            </a:r>
          </a:p>
        </p:txBody>
      </p:sp>
      <p:sp>
        <p:nvSpPr>
          <p:cNvPr id="21510" name="Text Box 6"/>
          <p:cNvSpPr txBox="1">
            <a:spLocks noChangeArrowheads="1"/>
          </p:cNvSpPr>
          <p:nvPr/>
        </p:nvSpPr>
        <p:spPr bwMode="auto">
          <a:xfrm>
            <a:off x="1524014" y="2002896"/>
            <a:ext cx="8002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a:latin typeface="Times New Roman" pitchFamily="18" charset="0"/>
              </a:rPr>
              <a:t>Latrun</a:t>
            </a:r>
          </a:p>
        </p:txBody>
      </p:sp>
      <p:sp>
        <p:nvSpPr>
          <p:cNvPr id="21511" name="Line 7"/>
          <p:cNvSpPr>
            <a:spLocks noChangeShapeType="1"/>
          </p:cNvSpPr>
          <p:nvPr/>
        </p:nvSpPr>
        <p:spPr bwMode="auto">
          <a:xfrm>
            <a:off x="2209800" y="2349500"/>
            <a:ext cx="152400" cy="6985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2" name="Line 8"/>
          <p:cNvSpPr>
            <a:spLocks noChangeShapeType="1"/>
          </p:cNvSpPr>
          <p:nvPr/>
        </p:nvSpPr>
        <p:spPr bwMode="auto">
          <a:xfrm>
            <a:off x="4495800" y="2159000"/>
            <a:ext cx="762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4" descr="http://www.clker.com/cliparts/f/W/k/h/x/T/3d-rectangle-md.png"/>
          <p:cNvSpPr>
            <a:spLocks noChangeAspect="1" noChangeArrowheads="1"/>
          </p:cNvSpPr>
          <p:nvPr/>
        </p:nvSpPr>
        <p:spPr bwMode="auto">
          <a:xfrm>
            <a:off x="63500" y="-113771"/>
            <a:ext cx="304800" cy="25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buFontTx/>
              <a:buNone/>
            </a:pPr>
            <a:endParaRPr lang="en-US" sz="1800" i="0">
              <a:solidFill>
                <a:prstClr val="black"/>
              </a:solidFill>
              <a:latin typeface="Calibri"/>
              <a:cs typeface="+mn-cs"/>
            </a:endParaRPr>
          </a:p>
        </p:txBody>
      </p:sp>
      <p:grpSp>
        <p:nvGrpSpPr>
          <p:cNvPr id="1029" name="Group 1028"/>
          <p:cNvGrpSpPr/>
          <p:nvPr/>
        </p:nvGrpSpPr>
        <p:grpSpPr>
          <a:xfrm>
            <a:off x="572847" y="4005304"/>
            <a:ext cx="2139751" cy="1614433"/>
            <a:chOff x="679225" y="430131"/>
            <a:chExt cx="2139751" cy="1937320"/>
          </a:xfrm>
        </p:grpSpPr>
        <p:grpSp>
          <p:nvGrpSpPr>
            <p:cNvPr id="30" name="Group 29"/>
            <p:cNvGrpSpPr/>
            <p:nvPr/>
          </p:nvGrpSpPr>
          <p:grpSpPr>
            <a:xfrm>
              <a:off x="714663" y="823783"/>
              <a:ext cx="1739680" cy="1543668"/>
              <a:chOff x="1364742" y="3834579"/>
              <a:chExt cx="1739680" cy="1592828"/>
            </a:xfrm>
          </p:grpSpPr>
          <p:cxnSp>
            <p:nvCxnSpPr>
              <p:cNvPr id="12" name="Straight Connector 11"/>
              <p:cNvCxnSpPr/>
              <p:nvPr/>
            </p:nvCxnSpPr>
            <p:spPr>
              <a:xfrm flipV="1">
                <a:off x="1364742" y="3834579"/>
                <a:ext cx="502920" cy="2574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601502" y="3864077"/>
                <a:ext cx="502920" cy="2574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867662" y="3834579"/>
                <a:ext cx="1236760" cy="2949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401682" y="4087113"/>
                <a:ext cx="1236760" cy="2949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638442" y="4121528"/>
                <a:ext cx="0" cy="13058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2638442" y="5073445"/>
                <a:ext cx="465980" cy="35396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104422" y="3864077"/>
                <a:ext cx="0" cy="1209368"/>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225" y="1068523"/>
              <a:ext cx="1337173" cy="1298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 name="Freeform 1023"/>
            <p:cNvSpPr/>
            <p:nvPr/>
          </p:nvSpPr>
          <p:spPr>
            <a:xfrm>
              <a:off x="707923" y="816077"/>
              <a:ext cx="1769806" cy="285136"/>
            </a:xfrm>
            <a:custGeom>
              <a:avLst/>
              <a:gdLst>
                <a:gd name="connsiteX0" fmla="*/ 0 w 1769806"/>
                <a:gd name="connsiteY0" fmla="*/ 255639 h 285136"/>
                <a:gd name="connsiteX1" fmla="*/ 1288025 w 1769806"/>
                <a:gd name="connsiteY1" fmla="*/ 285136 h 285136"/>
                <a:gd name="connsiteX2" fmla="*/ 1769806 w 1769806"/>
                <a:gd name="connsiteY2" fmla="*/ 29497 h 285136"/>
                <a:gd name="connsiteX3" fmla="*/ 540774 w 1769806"/>
                <a:gd name="connsiteY3" fmla="*/ 0 h 285136"/>
                <a:gd name="connsiteX4" fmla="*/ 0 w 1769806"/>
                <a:gd name="connsiteY4" fmla="*/ 255639 h 285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806" h="285136">
                  <a:moveTo>
                    <a:pt x="0" y="255639"/>
                  </a:moveTo>
                  <a:lnTo>
                    <a:pt x="1288025" y="285136"/>
                  </a:lnTo>
                  <a:lnTo>
                    <a:pt x="1769806" y="29497"/>
                  </a:lnTo>
                  <a:lnTo>
                    <a:pt x="540774" y="0"/>
                  </a:lnTo>
                  <a:lnTo>
                    <a:pt x="0" y="255639"/>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1025" name="Freeform 1024"/>
            <p:cNvSpPr/>
            <p:nvPr/>
          </p:nvSpPr>
          <p:spPr>
            <a:xfrm>
              <a:off x="1995948" y="855406"/>
              <a:ext cx="491613" cy="1474839"/>
            </a:xfrm>
            <a:custGeom>
              <a:avLst/>
              <a:gdLst>
                <a:gd name="connsiteX0" fmla="*/ 0 w 491613"/>
                <a:gd name="connsiteY0" fmla="*/ 265471 h 1474839"/>
                <a:gd name="connsiteX1" fmla="*/ 19665 w 491613"/>
                <a:gd name="connsiteY1" fmla="*/ 1474839 h 1474839"/>
                <a:gd name="connsiteX2" fmla="*/ 491613 w 491613"/>
                <a:gd name="connsiteY2" fmla="*/ 1130710 h 1474839"/>
                <a:gd name="connsiteX3" fmla="*/ 452284 w 491613"/>
                <a:gd name="connsiteY3" fmla="*/ 0 h 1474839"/>
                <a:gd name="connsiteX4" fmla="*/ 0 w 491613"/>
                <a:gd name="connsiteY4" fmla="*/ 265471 h 147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613" h="1474839">
                  <a:moveTo>
                    <a:pt x="0" y="265471"/>
                  </a:moveTo>
                  <a:lnTo>
                    <a:pt x="19665" y="1474839"/>
                  </a:lnTo>
                  <a:lnTo>
                    <a:pt x="491613" y="1130710"/>
                  </a:lnTo>
                  <a:lnTo>
                    <a:pt x="452284" y="0"/>
                  </a:lnTo>
                  <a:lnTo>
                    <a:pt x="0" y="265471"/>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2" name="Rectangle 1"/>
            <p:cNvSpPr/>
            <p:nvPr/>
          </p:nvSpPr>
          <p:spPr>
            <a:xfrm>
              <a:off x="2049213" y="1270653"/>
              <a:ext cx="769763" cy="775597"/>
            </a:xfrm>
            <a:prstGeom prst="rect">
              <a:avLst/>
            </a:prstGeom>
          </p:spPr>
          <p:txBody>
            <a:bodyPr wrap="none">
              <a:spAutoFit/>
            </a:bodyPr>
            <a:lstStyle/>
            <a:p>
              <a:pPr eaLnBrk="1" fontAlgn="auto" hangingPunct="1">
                <a:spcBef>
                  <a:spcPts val="0"/>
                </a:spcBef>
                <a:spcAft>
                  <a:spcPts val="0"/>
                </a:spcAft>
                <a:buFontTx/>
                <a:buNone/>
              </a:pPr>
              <a:r>
                <a:rPr lang="en-US" sz="1800" i="0" dirty="0" smtClean="0">
                  <a:solidFill>
                    <a:prstClr val="black"/>
                  </a:solidFill>
                  <a:latin typeface="Calibri"/>
                  <a:cs typeface="+mn-cs"/>
                </a:rPr>
                <a:t>76500</a:t>
              </a:r>
            </a:p>
            <a:p>
              <a:pPr eaLnBrk="1" fontAlgn="auto" hangingPunct="1">
                <a:spcBef>
                  <a:spcPts val="0"/>
                </a:spcBef>
                <a:spcAft>
                  <a:spcPts val="0"/>
                </a:spcAft>
                <a:buFontTx/>
                <a:buNone/>
              </a:pPr>
              <a:r>
                <a:rPr lang="en-US" sz="1800" i="0" dirty="0" smtClean="0">
                  <a:solidFill>
                    <a:prstClr val="black"/>
                  </a:solidFill>
                  <a:latin typeface="Calibri"/>
                  <a:cs typeface="+mn-cs"/>
                </a:rPr>
                <a:t>Men</a:t>
              </a:r>
              <a:endParaRPr lang="en-US" sz="1800" i="0" dirty="0">
                <a:solidFill>
                  <a:prstClr val="black"/>
                </a:solidFill>
                <a:latin typeface="Calibri"/>
                <a:cs typeface="+mn-cs"/>
              </a:endParaRPr>
            </a:p>
          </p:txBody>
        </p:sp>
        <p:pic>
          <p:nvPicPr>
            <p:cNvPr id="1027" name="Picture 10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0566" y="430131"/>
              <a:ext cx="414476" cy="553143"/>
            </a:xfrm>
            <a:prstGeom prst="rect">
              <a:avLst/>
            </a:prstGeom>
          </p:spPr>
        </p:pic>
        <p:sp>
          <p:nvSpPr>
            <p:cNvPr id="1028" name="TextBox 1027"/>
            <p:cNvSpPr txBox="1"/>
            <p:nvPr/>
          </p:nvSpPr>
          <p:spPr>
            <a:xfrm>
              <a:off x="1755703" y="454451"/>
              <a:ext cx="646331" cy="443198"/>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cs typeface="+mn-cs"/>
                </a:rPr>
                <a:t>12 in</a:t>
              </a:r>
              <a:endParaRPr lang="en-US" sz="1800" i="0" dirty="0">
                <a:solidFill>
                  <a:prstClr val="black"/>
                </a:solidFill>
                <a:latin typeface="Calibri"/>
                <a:cs typeface="+mn-cs"/>
              </a:endParaRPr>
            </a:p>
          </p:txBody>
        </p:sp>
      </p:grpSp>
      <p:grpSp>
        <p:nvGrpSpPr>
          <p:cNvPr id="60" name="Group 59"/>
          <p:cNvGrpSpPr/>
          <p:nvPr/>
        </p:nvGrpSpPr>
        <p:grpSpPr>
          <a:xfrm>
            <a:off x="5828398" y="37307"/>
            <a:ext cx="3143250" cy="3475560"/>
            <a:chOff x="264338" y="2459929"/>
            <a:chExt cx="3143250" cy="4170672"/>
          </a:xfrm>
        </p:grpSpPr>
        <p:cxnSp>
          <p:nvCxnSpPr>
            <p:cNvPr id="1031" name="Straight Connector 1030"/>
            <p:cNvCxnSpPr/>
            <p:nvPr/>
          </p:nvCxnSpPr>
          <p:spPr>
            <a:xfrm flipV="1">
              <a:off x="3248916" y="3565319"/>
              <a:ext cx="146304" cy="61000"/>
            </a:xfrm>
            <a:prstGeom prst="line">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037" name="Straight Connector 1036"/>
            <p:cNvCxnSpPr/>
            <p:nvPr/>
          </p:nvCxnSpPr>
          <p:spPr>
            <a:xfrm flipV="1">
              <a:off x="392839" y="3533380"/>
              <a:ext cx="3002381" cy="21928"/>
            </a:xfrm>
            <a:prstGeom prst="line">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039" name="Straight Connector 1038"/>
            <p:cNvCxnSpPr/>
            <p:nvPr/>
          </p:nvCxnSpPr>
          <p:spPr>
            <a:xfrm>
              <a:off x="3395220" y="3574844"/>
              <a:ext cx="0" cy="2966182"/>
            </a:xfrm>
            <a:prstGeom prst="line">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pic>
          <p:nvPicPr>
            <p:cNvPr id="3" name="Picture 2" descr="E:\Bible-NIV Quickview\Tribes\Manasse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175" y="3613081"/>
              <a:ext cx="2983741" cy="3017520"/>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p:cNvSpPr/>
            <p:nvPr/>
          </p:nvSpPr>
          <p:spPr>
            <a:xfrm>
              <a:off x="589699" y="2702606"/>
              <a:ext cx="769763" cy="775597"/>
            </a:xfrm>
            <a:prstGeom prst="rect">
              <a:avLst/>
            </a:prstGeom>
          </p:spPr>
          <p:txBody>
            <a:bodyPr wrap="none">
              <a:spAutoFit/>
            </a:bodyPr>
            <a:lstStyle/>
            <a:p>
              <a:pPr eaLnBrk="1" fontAlgn="auto" hangingPunct="1">
                <a:spcBef>
                  <a:spcPts val="0"/>
                </a:spcBef>
                <a:spcAft>
                  <a:spcPts val="0"/>
                </a:spcAft>
                <a:buFontTx/>
                <a:buNone/>
              </a:pPr>
              <a:r>
                <a:rPr lang="en-US" sz="1800" i="0" dirty="0" smtClean="0">
                  <a:solidFill>
                    <a:prstClr val="black"/>
                  </a:solidFill>
                  <a:latin typeface="Calibri"/>
                  <a:cs typeface="+mn-cs"/>
                </a:rPr>
                <a:t>52700</a:t>
              </a:r>
            </a:p>
            <a:p>
              <a:pPr eaLnBrk="1" fontAlgn="auto" hangingPunct="1">
                <a:spcBef>
                  <a:spcPts val="0"/>
                </a:spcBef>
                <a:spcAft>
                  <a:spcPts val="0"/>
                </a:spcAft>
                <a:buFontTx/>
                <a:buNone/>
              </a:pPr>
              <a:r>
                <a:rPr lang="en-US" sz="1800" i="0" dirty="0" smtClean="0">
                  <a:solidFill>
                    <a:prstClr val="black"/>
                  </a:solidFill>
                  <a:latin typeface="Calibri"/>
                  <a:cs typeface="+mn-cs"/>
                </a:rPr>
                <a:t>Men</a:t>
              </a:r>
              <a:endParaRPr lang="en-US" sz="1800" i="0" dirty="0">
                <a:solidFill>
                  <a:prstClr val="black"/>
                </a:solidFill>
                <a:latin typeface="Calibri"/>
                <a:cs typeface="+mn-cs"/>
              </a:endParaRPr>
            </a:p>
          </p:txBody>
        </p:sp>
        <p:cxnSp>
          <p:nvCxnSpPr>
            <p:cNvPr id="56" name="Straight Connector 55"/>
            <p:cNvCxnSpPr/>
            <p:nvPr/>
          </p:nvCxnSpPr>
          <p:spPr>
            <a:xfrm flipV="1">
              <a:off x="284430" y="3544344"/>
              <a:ext cx="146304" cy="61000"/>
            </a:xfrm>
            <a:prstGeom prst="line">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57" name="Straight Connector 56"/>
            <p:cNvCxnSpPr/>
            <p:nvPr/>
          </p:nvCxnSpPr>
          <p:spPr>
            <a:xfrm flipV="1">
              <a:off x="3248916" y="6541026"/>
              <a:ext cx="146304" cy="61000"/>
            </a:xfrm>
            <a:prstGeom prst="line">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047" name="Freeform 1046"/>
            <p:cNvSpPr/>
            <p:nvPr/>
          </p:nvSpPr>
          <p:spPr>
            <a:xfrm>
              <a:off x="264338" y="3539139"/>
              <a:ext cx="3143250" cy="85725"/>
            </a:xfrm>
            <a:custGeom>
              <a:avLst/>
              <a:gdLst>
                <a:gd name="connsiteX0" fmla="*/ 0 w 3143250"/>
                <a:gd name="connsiteY0" fmla="*/ 76200 h 85725"/>
                <a:gd name="connsiteX1" fmla="*/ 2981325 w 3143250"/>
                <a:gd name="connsiteY1" fmla="*/ 85725 h 85725"/>
                <a:gd name="connsiteX2" fmla="*/ 3143250 w 3143250"/>
                <a:gd name="connsiteY2" fmla="*/ 0 h 85725"/>
                <a:gd name="connsiteX3" fmla="*/ 161925 w 3143250"/>
                <a:gd name="connsiteY3" fmla="*/ 9525 h 85725"/>
                <a:gd name="connsiteX4" fmla="*/ 0 w 3143250"/>
                <a:gd name="connsiteY4" fmla="*/ 7620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0" h="85725">
                  <a:moveTo>
                    <a:pt x="0" y="76200"/>
                  </a:moveTo>
                  <a:lnTo>
                    <a:pt x="2981325" y="85725"/>
                  </a:lnTo>
                  <a:lnTo>
                    <a:pt x="3143250" y="0"/>
                  </a:lnTo>
                  <a:lnTo>
                    <a:pt x="161925" y="9525"/>
                  </a:lnTo>
                  <a:lnTo>
                    <a:pt x="0" y="76200"/>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1048" name="Freeform 1047"/>
            <p:cNvSpPr/>
            <p:nvPr/>
          </p:nvSpPr>
          <p:spPr>
            <a:xfrm>
              <a:off x="3245663" y="3577239"/>
              <a:ext cx="152400" cy="3038475"/>
            </a:xfrm>
            <a:custGeom>
              <a:avLst/>
              <a:gdLst>
                <a:gd name="connsiteX0" fmla="*/ 0 w 152400"/>
                <a:gd name="connsiteY0" fmla="*/ 57150 h 3038475"/>
                <a:gd name="connsiteX1" fmla="*/ 9525 w 152400"/>
                <a:gd name="connsiteY1" fmla="*/ 3038475 h 3038475"/>
                <a:gd name="connsiteX2" fmla="*/ 152400 w 152400"/>
                <a:gd name="connsiteY2" fmla="*/ 2952750 h 3038475"/>
                <a:gd name="connsiteX3" fmla="*/ 142875 w 152400"/>
                <a:gd name="connsiteY3" fmla="*/ 0 h 3038475"/>
                <a:gd name="connsiteX4" fmla="*/ 0 w 152400"/>
                <a:gd name="connsiteY4" fmla="*/ 57150 h 3038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3038475">
                  <a:moveTo>
                    <a:pt x="0" y="57150"/>
                  </a:moveTo>
                  <a:lnTo>
                    <a:pt x="9525" y="3038475"/>
                  </a:lnTo>
                  <a:lnTo>
                    <a:pt x="152400" y="2952750"/>
                  </a:lnTo>
                  <a:lnTo>
                    <a:pt x="142875" y="0"/>
                  </a:lnTo>
                  <a:lnTo>
                    <a:pt x="0" y="57150"/>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pic>
          <p:nvPicPr>
            <p:cNvPr id="62" name="Picture 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2186" y="2459929"/>
              <a:ext cx="898032" cy="1198476"/>
            </a:xfrm>
            <a:prstGeom prst="rect">
              <a:avLst/>
            </a:prstGeom>
          </p:spPr>
        </p:pic>
        <p:sp>
          <p:nvSpPr>
            <p:cNvPr id="63" name="TextBox 62"/>
            <p:cNvSpPr txBox="1"/>
            <p:nvPr/>
          </p:nvSpPr>
          <p:spPr>
            <a:xfrm>
              <a:off x="1835963" y="2981491"/>
              <a:ext cx="646331" cy="443198"/>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cs typeface="+mn-cs"/>
                </a:rPr>
                <a:t>26 in</a:t>
              </a:r>
              <a:endParaRPr lang="en-US" sz="1800" i="0" dirty="0">
                <a:solidFill>
                  <a:prstClr val="black"/>
                </a:solidFill>
                <a:latin typeface="Calibri"/>
                <a:cs typeface="+mn-cs"/>
              </a:endParaRPr>
            </a:p>
          </p:txBody>
        </p:sp>
      </p:grpSp>
      <p:grpSp>
        <p:nvGrpSpPr>
          <p:cNvPr id="33" name="Group 32"/>
          <p:cNvGrpSpPr/>
          <p:nvPr/>
        </p:nvGrpSpPr>
        <p:grpSpPr>
          <a:xfrm>
            <a:off x="215910" y="37308"/>
            <a:ext cx="2850483" cy="2062207"/>
            <a:chOff x="5240894" y="1058424"/>
            <a:chExt cx="2850483" cy="2474648"/>
          </a:xfrm>
        </p:grpSpPr>
        <p:pic>
          <p:nvPicPr>
            <p:cNvPr id="1055" name="Picture 105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40894" y="2568630"/>
              <a:ext cx="576072" cy="899160"/>
            </a:xfrm>
            <a:prstGeom prst="rect">
              <a:avLst/>
            </a:prstGeom>
          </p:spPr>
        </p:pic>
        <p:sp>
          <p:nvSpPr>
            <p:cNvPr id="1052" name="Freeform 1051"/>
            <p:cNvSpPr/>
            <p:nvPr/>
          </p:nvSpPr>
          <p:spPr>
            <a:xfrm>
              <a:off x="5656521" y="1752102"/>
              <a:ext cx="2434856" cy="1403498"/>
            </a:xfrm>
            <a:custGeom>
              <a:avLst/>
              <a:gdLst>
                <a:gd name="connsiteX0" fmla="*/ 0 w 2434856"/>
                <a:gd name="connsiteY0" fmla="*/ 1244010 h 1403498"/>
                <a:gd name="connsiteX1" fmla="*/ 10632 w 2434856"/>
                <a:gd name="connsiteY1" fmla="*/ 1403498 h 1403498"/>
                <a:gd name="connsiteX2" fmla="*/ 2434856 w 2434856"/>
                <a:gd name="connsiteY2" fmla="*/ 159489 h 1403498"/>
                <a:gd name="connsiteX3" fmla="*/ 2434856 w 2434856"/>
                <a:gd name="connsiteY3" fmla="*/ 0 h 1403498"/>
                <a:gd name="connsiteX4" fmla="*/ 0 w 2434856"/>
                <a:gd name="connsiteY4" fmla="*/ 1244010 h 1403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4856" h="1403498">
                  <a:moveTo>
                    <a:pt x="0" y="1244010"/>
                  </a:moveTo>
                  <a:lnTo>
                    <a:pt x="10632" y="1403498"/>
                  </a:lnTo>
                  <a:lnTo>
                    <a:pt x="2434856" y="159489"/>
                  </a:lnTo>
                  <a:lnTo>
                    <a:pt x="2434856" y="0"/>
                  </a:lnTo>
                  <a:lnTo>
                    <a:pt x="0" y="1244010"/>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1054" name="Freeform 1053"/>
            <p:cNvSpPr/>
            <p:nvPr/>
          </p:nvSpPr>
          <p:spPr>
            <a:xfrm>
              <a:off x="5592726" y="1703167"/>
              <a:ext cx="2498651" cy="1275907"/>
            </a:xfrm>
            <a:custGeom>
              <a:avLst/>
              <a:gdLst>
                <a:gd name="connsiteX0" fmla="*/ 2286000 w 2498651"/>
                <a:gd name="connsiteY0" fmla="*/ 0 h 1275907"/>
                <a:gd name="connsiteX1" fmla="*/ 2498651 w 2498651"/>
                <a:gd name="connsiteY1" fmla="*/ 31897 h 1275907"/>
                <a:gd name="connsiteX2" fmla="*/ 63795 w 2498651"/>
                <a:gd name="connsiteY2" fmla="*/ 1275907 h 1275907"/>
                <a:gd name="connsiteX3" fmla="*/ 0 w 2498651"/>
                <a:gd name="connsiteY3" fmla="*/ 1254641 h 1275907"/>
                <a:gd name="connsiteX4" fmla="*/ 0 w 2498651"/>
                <a:gd name="connsiteY4" fmla="*/ 1190846 h 1275907"/>
                <a:gd name="connsiteX5" fmla="*/ 2286000 w 2498651"/>
                <a:gd name="connsiteY5" fmla="*/ 0 h 127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8651" h="1275907">
                  <a:moveTo>
                    <a:pt x="2286000" y="0"/>
                  </a:moveTo>
                  <a:lnTo>
                    <a:pt x="2498651" y="31897"/>
                  </a:lnTo>
                  <a:lnTo>
                    <a:pt x="63795" y="1275907"/>
                  </a:lnTo>
                  <a:lnTo>
                    <a:pt x="0" y="1254641"/>
                  </a:lnTo>
                  <a:lnTo>
                    <a:pt x="0" y="1190846"/>
                  </a:lnTo>
                  <a:lnTo>
                    <a:pt x="2286000" y="0"/>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32" name="TextBox 31"/>
            <p:cNvSpPr txBox="1"/>
            <p:nvPr/>
          </p:nvSpPr>
          <p:spPr>
            <a:xfrm>
              <a:off x="5831389" y="2979074"/>
              <a:ext cx="744114" cy="553998"/>
            </a:xfrm>
            <a:prstGeom prst="rect">
              <a:avLst/>
            </a:prstGeom>
            <a:noFill/>
          </p:spPr>
          <p:txBody>
            <a:bodyPr wrap="none" rtlCol="0">
              <a:spAutoFit/>
            </a:bodyPr>
            <a:lstStyle/>
            <a:p>
              <a:pPr eaLnBrk="1" fontAlgn="auto" hangingPunct="1">
                <a:spcBef>
                  <a:spcPts val="0"/>
                </a:spcBef>
                <a:spcAft>
                  <a:spcPts val="0"/>
                </a:spcAft>
                <a:buFontTx/>
                <a:buNone/>
              </a:pPr>
              <a:r>
                <a:rPr lang="en-US" sz="1200" b="1" i="0" dirty="0" smtClean="0">
                  <a:solidFill>
                    <a:prstClr val="black"/>
                  </a:solidFill>
                  <a:latin typeface="Calibri"/>
                  <a:cs typeface="+mn-cs"/>
                </a:rPr>
                <a:t>ASHER</a:t>
              </a:r>
            </a:p>
            <a:p>
              <a:pPr eaLnBrk="1" fontAlgn="auto" hangingPunct="1">
                <a:spcBef>
                  <a:spcPts val="0"/>
                </a:spcBef>
                <a:spcAft>
                  <a:spcPts val="0"/>
                </a:spcAft>
                <a:buFontTx/>
                <a:buNone/>
              </a:pPr>
              <a:r>
                <a:rPr lang="en-US" sz="1200" dirty="0" smtClean="0">
                  <a:solidFill>
                    <a:prstClr val="black"/>
                  </a:solidFill>
                  <a:latin typeface="Calibri"/>
                  <a:cs typeface="+mn-cs"/>
                </a:rPr>
                <a:t>19:24-31</a:t>
              </a:r>
              <a:endParaRPr lang="en-US" sz="1200" dirty="0">
                <a:solidFill>
                  <a:prstClr val="black"/>
                </a:solidFill>
                <a:latin typeface="Calibri"/>
                <a:cs typeface="+mn-cs"/>
              </a:endParaRPr>
            </a:p>
          </p:txBody>
        </p:sp>
        <p:sp>
          <p:nvSpPr>
            <p:cNvPr id="75" name="Rectangle 74"/>
            <p:cNvSpPr/>
            <p:nvPr/>
          </p:nvSpPr>
          <p:spPr>
            <a:xfrm>
              <a:off x="5818564" y="1872765"/>
              <a:ext cx="769763" cy="775597"/>
            </a:xfrm>
            <a:prstGeom prst="rect">
              <a:avLst/>
            </a:prstGeom>
          </p:spPr>
          <p:txBody>
            <a:bodyPr wrap="none">
              <a:spAutoFit/>
            </a:bodyPr>
            <a:lstStyle/>
            <a:p>
              <a:pPr eaLnBrk="1" fontAlgn="auto" hangingPunct="1">
                <a:spcBef>
                  <a:spcPts val="0"/>
                </a:spcBef>
                <a:spcAft>
                  <a:spcPts val="0"/>
                </a:spcAft>
                <a:buFontTx/>
                <a:buNone/>
              </a:pPr>
              <a:r>
                <a:rPr lang="en-US" sz="1800" i="0" dirty="0" smtClean="0">
                  <a:solidFill>
                    <a:prstClr val="black"/>
                  </a:solidFill>
                  <a:latin typeface="Calibri"/>
                  <a:cs typeface="+mn-cs"/>
                </a:rPr>
                <a:t>53400</a:t>
              </a:r>
            </a:p>
            <a:p>
              <a:pPr eaLnBrk="1" fontAlgn="auto" hangingPunct="1">
                <a:spcBef>
                  <a:spcPts val="0"/>
                </a:spcBef>
                <a:spcAft>
                  <a:spcPts val="0"/>
                </a:spcAft>
                <a:buFontTx/>
                <a:buNone/>
              </a:pPr>
              <a:r>
                <a:rPr lang="en-US" sz="1800" i="0" dirty="0" smtClean="0">
                  <a:solidFill>
                    <a:prstClr val="black"/>
                  </a:solidFill>
                  <a:latin typeface="Calibri"/>
                  <a:cs typeface="+mn-cs"/>
                </a:rPr>
                <a:t>Men</a:t>
              </a:r>
              <a:endParaRPr lang="en-US" sz="1800" i="0" dirty="0">
                <a:solidFill>
                  <a:prstClr val="black"/>
                </a:solidFill>
                <a:latin typeface="Calibri"/>
                <a:cs typeface="+mn-cs"/>
              </a:endParaRPr>
            </a:p>
          </p:txBody>
        </p:sp>
        <p:pic>
          <p:nvPicPr>
            <p:cNvPr id="76" name="Picture 7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5079" y="1058424"/>
              <a:ext cx="1001651" cy="1336762"/>
            </a:xfrm>
            <a:prstGeom prst="rect">
              <a:avLst/>
            </a:prstGeom>
          </p:spPr>
        </p:pic>
        <p:sp>
          <p:nvSpPr>
            <p:cNvPr id="77" name="TextBox 76"/>
            <p:cNvSpPr txBox="1"/>
            <p:nvPr/>
          </p:nvSpPr>
          <p:spPr>
            <a:xfrm>
              <a:off x="6957694" y="1270652"/>
              <a:ext cx="646331" cy="443198"/>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cs typeface="+mn-cs"/>
                </a:rPr>
                <a:t>29 in</a:t>
              </a:r>
              <a:endParaRPr lang="en-US" sz="1800" i="0" dirty="0">
                <a:solidFill>
                  <a:prstClr val="black"/>
                </a:solidFill>
                <a:latin typeface="Calibri"/>
                <a:cs typeface="+mn-cs"/>
              </a:endParaRPr>
            </a:p>
          </p:txBody>
        </p:sp>
      </p:grpSp>
      <p:grpSp>
        <p:nvGrpSpPr>
          <p:cNvPr id="41" name="Group 40"/>
          <p:cNvGrpSpPr/>
          <p:nvPr/>
        </p:nvGrpSpPr>
        <p:grpSpPr>
          <a:xfrm>
            <a:off x="3594311" y="2926003"/>
            <a:ext cx="2100644" cy="1584417"/>
            <a:chOff x="5639858" y="1361613"/>
            <a:chExt cx="2100644" cy="1901301"/>
          </a:xfrm>
        </p:grpSpPr>
        <p:grpSp>
          <p:nvGrpSpPr>
            <p:cNvPr id="37" name="Group 36"/>
            <p:cNvGrpSpPr/>
            <p:nvPr/>
          </p:nvGrpSpPr>
          <p:grpSpPr>
            <a:xfrm>
              <a:off x="5844035" y="1916983"/>
              <a:ext cx="1462935" cy="1261872"/>
              <a:chOff x="3918204" y="2798064"/>
              <a:chExt cx="1462935" cy="1261872"/>
            </a:xfrm>
          </p:grpSpPr>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18204" y="2798064"/>
                <a:ext cx="1307592" cy="1261872"/>
              </a:xfrm>
              <a:prstGeom prst="rect">
                <a:avLst/>
              </a:prstGeom>
            </p:spPr>
          </p:pic>
          <p:sp>
            <p:nvSpPr>
              <p:cNvPr id="36" name="Rectangle 35"/>
              <p:cNvSpPr/>
              <p:nvPr/>
            </p:nvSpPr>
            <p:spPr>
              <a:xfrm>
                <a:off x="4593266" y="2798064"/>
                <a:ext cx="787873" cy="1261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83" name="Rectangle 82"/>
              <p:cNvSpPr/>
              <p:nvPr/>
            </p:nvSpPr>
            <p:spPr>
              <a:xfrm>
                <a:off x="4529587" y="3354689"/>
                <a:ext cx="290963" cy="398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cxnSp>
          <p:nvCxnSpPr>
            <p:cNvPr id="43" name="Straight Connector 42"/>
            <p:cNvCxnSpPr/>
            <p:nvPr/>
          </p:nvCxnSpPr>
          <p:spPr>
            <a:xfrm flipV="1">
              <a:off x="6393493" y="1906350"/>
              <a:ext cx="1335024" cy="661928"/>
            </a:xfrm>
            <a:prstGeom prst="line">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81" name="TextBox 80"/>
            <p:cNvSpPr txBox="1"/>
            <p:nvPr/>
          </p:nvSpPr>
          <p:spPr>
            <a:xfrm>
              <a:off x="6519097" y="2708916"/>
              <a:ext cx="865750" cy="553998"/>
            </a:xfrm>
            <a:prstGeom prst="rect">
              <a:avLst/>
            </a:prstGeom>
            <a:noFill/>
          </p:spPr>
          <p:txBody>
            <a:bodyPr wrap="none" rtlCol="0">
              <a:spAutoFit/>
            </a:bodyPr>
            <a:lstStyle/>
            <a:p>
              <a:pPr eaLnBrk="1" fontAlgn="auto" hangingPunct="1">
                <a:spcBef>
                  <a:spcPts val="0"/>
                </a:spcBef>
                <a:spcAft>
                  <a:spcPts val="0"/>
                </a:spcAft>
                <a:buFontTx/>
                <a:buNone/>
              </a:pPr>
              <a:r>
                <a:rPr lang="en-US" sz="1200" b="1" i="0" dirty="0" smtClean="0">
                  <a:solidFill>
                    <a:prstClr val="black"/>
                  </a:solidFill>
                  <a:latin typeface="Calibri"/>
                  <a:cs typeface="+mn-cs"/>
                </a:rPr>
                <a:t>BENJAMIN</a:t>
              </a:r>
            </a:p>
            <a:p>
              <a:pPr eaLnBrk="1" fontAlgn="auto" hangingPunct="1">
                <a:spcBef>
                  <a:spcPts val="0"/>
                </a:spcBef>
                <a:spcAft>
                  <a:spcPts val="0"/>
                </a:spcAft>
                <a:buFontTx/>
                <a:buNone/>
              </a:pPr>
              <a:r>
                <a:rPr lang="en-US" sz="1200" dirty="0" smtClean="0">
                  <a:solidFill>
                    <a:prstClr val="black"/>
                  </a:solidFill>
                  <a:latin typeface="Calibri"/>
                  <a:cs typeface="+mn-cs"/>
                </a:rPr>
                <a:t>18:11-28</a:t>
              </a:r>
              <a:endParaRPr lang="en-US" sz="1200" dirty="0">
                <a:solidFill>
                  <a:prstClr val="black"/>
                </a:solidFill>
                <a:latin typeface="Calibri"/>
                <a:cs typeface="+mn-cs"/>
              </a:endParaRPr>
            </a:p>
          </p:txBody>
        </p:sp>
        <p:cxnSp>
          <p:nvCxnSpPr>
            <p:cNvPr id="85" name="Straight Connector 84"/>
            <p:cNvCxnSpPr/>
            <p:nvPr/>
          </p:nvCxnSpPr>
          <p:spPr>
            <a:xfrm flipV="1">
              <a:off x="6385079" y="2210283"/>
              <a:ext cx="1335024" cy="661928"/>
            </a:xfrm>
            <a:prstGeom prst="line">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86" name="Straight Connector 85"/>
            <p:cNvCxnSpPr/>
            <p:nvPr/>
          </p:nvCxnSpPr>
          <p:spPr>
            <a:xfrm flipV="1">
              <a:off x="6078869" y="1897868"/>
              <a:ext cx="1335024" cy="661928"/>
            </a:xfrm>
            <a:prstGeom prst="line">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8" name="Freeform 37"/>
            <p:cNvSpPr/>
            <p:nvPr/>
          </p:nvSpPr>
          <p:spPr>
            <a:xfrm>
              <a:off x="6305107" y="1903228"/>
              <a:ext cx="1435395" cy="669851"/>
            </a:xfrm>
            <a:custGeom>
              <a:avLst/>
              <a:gdLst>
                <a:gd name="connsiteX0" fmla="*/ 1084521 w 1435395"/>
                <a:gd name="connsiteY0" fmla="*/ 0 h 669851"/>
                <a:gd name="connsiteX1" fmla="*/ 1435395 w 1435395"/>
                <a:gd name="connsiteY1" fmla="*/ 0 h 669851"/>
                <a:gd name="connsiteX2" fmla="*/ 63795 w 1435395"/>
                <a:gd name="connsiteY2" fmla="*/ 669851 h 669851"/>
                <a:gd name="connsiteX3" fmla="*/ 10633 w 1435395"/>
                <a:gd name="connsiteY3" fmla="*/ 659219 h 669851"/>
                <a:gd name="connsiteX4" fmla="*/ 0 w 1435395"/>
                <a:gd name="connsiteY4" fmla="*/ 552893 h 669851"/>
                <a:gd name="connsiteX5" fmla="*/ 233916 w 1435395"/>
                <a:gd name="connsiteY5" fmla="*/ 542260 h 669851"/>
                <a:gd name="connsiteX6" fmla="*/ 116958 w 1435395"/>
                <a:gd name="connsiteY6" fmla="*/ 478465 h 669851"/>
                <a:gd name="connsiteX7" fmla="*/ 1084521 w 1435395"/>
                <a:gd name="connsiteY7" fmla="*/ 0 h 66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5395" h="669851">
                  <a:moveTo>
                    <a:pt x="1084521" y="0"/>
                  </a:moveTo>
                  <a:lnTo>
                    <a:pt x="1435395" y="0"/>
                  </a:lnTo>
                  <a:lnTo>
                    <a:pt x="63795" y="669851"/>
                  </a:lnTo>
                  <a:lnTo>
                    <a:pt x="10633" y="659219"/>
                  </a:lnTo>
                  <a:lnTo>
                    <a:pt x="0" y="552893"/>
                  </a:lnTo>
                  <a:lnTo>
                    <a:pt x="233916" y="542260"/>
                  </a:lnTo>
                  <a:lnTo>
                    <a:pt x="116958" y="478465"/>
                  </a:lnTo>
                  <a:lnTo>
                    <a:pt x="1084521" y="0"/>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39" name="Freeform 38"/>
            <p:cNvSpPr/>
            <p:nvPr/>
          </p:nvSpPr>
          <p:spPr>
            <a:xfrm>
              <a:off x="6368902" y="1913860"/>
              <a:ext cx="1360968" cy="956931"/>
            </a:xfrm>
            <a:custGeom>
              <a:avLst/>
              <a:gdLst>
                <a:gd name="connsiteX0" fmla="*/ 0 w 1360968"/>
                <a:gd name="connsiteY0" fmla="*/ 691117 h 956931"/>
                <a:gd name="connsiteX1" fmla="*/ 0 w 1360968"/>
                <a:gd name="connsiteY1" fmla="*/ 956931 h 956931"/>
                <a:gd name="connsiteX2" fmla="*/ 1360968 w 1360968"/>
                <a:gd name="connsiteY2" fmla="*/ 297712 h 956931"/>
                <a:gd name="connsiteX3" fmla="*/ 1360968 w 1360968"/>
                <a:gd name="connsiteY3" fmla="*/ 0 h 956931"/>
                <a:gd name="connsiteX4" fmla="*/ 0 w 1360968"/>
                <a:gd name="connsiteY4" fmla="*/ 691117 h 95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0968" h="956931">
                  <a:moveTo>
                    <a:pt x="0" y="691117"/>
                  </a:moveTo>
                  <a:lnTo>
                    <a:pt x="0" y="956931"/>
                  </a:lnTo>
                  <a:lnTo>
                    <a:pt x="1360968" y="297712"/>
                  </a:lnTo>
                  <a:lnTo>
                    <a:pt x="1360968" y="0"/>
                  </a:lnTo>
                  <a:lnTo>
                    <a:pt x="0" y="691117"/>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89" name="Rectangle 88"/>
            <p:cNvSpPr/>
            <p:nvPr/>
          </p:nvSpPr>
          <p:spPr>
            <a:xfrm>
              <a:off x="6455418" y="1549600"/>
              <a:ext cx="769763" cy="775597"/>
            </a:xfrm>
            <a:prstGeom prst="rect">
              <a:avLst/>
            </a:prstGeom>
          </p:spPr>
          <p:txBody>
            <a:bodyPr wrap="none">
              <a:spAutoFit/>
            </a:bodyPr>
            <a:lstStyle/>
            <a:p>
              <a:pPr eaLnBrk="1" fontAlgn="auto" hangingPunct="1">
                <a:spcBef>
                  <a:spcPts val="0"/>
                </a:spcBef>
                <a:spcAft>
                  <a:spcPts val="0"/>
                </a:spcAft>
                <a:buFontTx/>
                <a:buNone/>
              </a:pPr>
              <a:r>
                <a:rPr lang="en-US" sz="1800" i="0" dirty="0" smtClean="0">
                  <a:solidFill>
                    <a:prstClr val="black"/>
                  </a:solidFill>
                  <a:latin typeface="Calibri"/>
                  <a:cs typeface="+mn-cs"/>
                </a:rPr>
                <a:t>45600</a:t>
              </a:r>
            </a:p>
            <a:p>
              <a:pPr eaLnBrk="1" fontAlgn="auto" hangingPunct="1">
                <a:spcBef>
                  <a:spcPts val="0"/>
                </a:spcBef>
                <a:spcAft>
                  <a:spcPts val="0"/>
                </a:spcAft>
                <a:buFontTx/>
                <a:buNone/>
              </a:pPr>
              <a:r>
                <a:rPr lang="en-US" sz="1800" i="0" dirty="0" smtClean="0">
                  <a:solidFill>
                    <a:prstClr val="black"/>
                  </a:solidFill>
                  <a:latin typeface="Calibri"/>
                  <a:cs typeface="+mn-cs"/>
                </a:rPr>
                <a:t>Men</a:t>
              </a:r>
              <a:endParaRPr lang="en-US" sz="1800" i="0" dirty="0">
                <a:solidFill>
                  <a:prstClr val="black"/>
                </a:solidFill>
                <a:latin typeface="Calibri"/>
                <a:cs typeface="+mn-cs"/>
              </a:endParaRPr>
            </a:p>
          </p:txBody>
        </p:sp>
        <p:pic>
          <p:nvPicPr>
            <p:cNvPr id="91" name="Picture 9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28034" y="1361613"/>
              <a:ext cx="412030" cy="548001"/>
            </a:xfrm>
            <a:prstGeom prst="rect">
              <a:avLst/>
            </a:prstGeom>
          </p:spPr>
        </p:pic>
        <p:sp>
          <p:nvSpPr>
            <p:cNvPr id="93" name="TextBox 92"/>
            <p:cNvSpPr txBox="1"/>
            <p:nvPr/>
          </p:nvSpPr>
          <p:spPr>
            <a:xfrm>
              <a:off x="5639858" y="1570529"/>
              <a:ext cx="646331" cy="443199"/>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cs typeface="+mn-cs"/>
                </a:rPr>
                <a:t>14 in</a:t>
              </a:r>
              <a:endParaRPr lang="en-US" sz="1800" i="0" dirty="0">
                <a:solidFill>
                  <a:prstClr val="black"/>
                </a:solidFill>
                <a:latin typeface="Calibri"/>
                <a:cs typeface="+mn-cs"/>
              </a:endParaRPr>
            </a:p>
          </p:txBody>
        </p:sp>
      </p:grpSp>
      <p:grpSp>
        <p:nvGrpSpPr>
          <p:cNvPr id="59" name="Group 58"/>
          <p:cNvGrpSpPr/>
          <p:nvPr/>
        </p:nvGrpSpPr>
        <p:grpSpPr>
          <a:xfrm>
            <a:off x="106888" y="2266619"/>
            <a:ext cx="1762345" cy="1665621"/>
            <a:chOff x="6685184" y="641500"/>
            <a:chExt cx="1762345" cy="1998745"/>
          </a:xfrm>
        </p:grpSpPr>
        <p:pic>
          <p:nvPicPr>
            <p:cNvPr id="48" name="Picture 4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85184" y="2064173"/>
              <a:ext cx="1353312" cy="576072"/>
            </a:xfrm>
            <a:prstGeom prst="rect">
              <a:avLst/>
            </a:prstGeom>
          </p:spPr>
        </p:pic>
        <p:cxnSp>
          <p:nvCxnSpPr>
            <p:cNvPr id="68" name="Straight Connector 67"/>
            <p:cNvCxnSpPr/>
            <p:nvPr/>
          </p:nvCxnSpPr>
          <p:spPr>
            <a:xfrm flipV="1">
              <a:off x="6685184" y="1496224"/>
              <a:ext cx="1179576" cy="598429"/>
            </a:xfrm>
            <a:prstGeom prst="line">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04" name="Straight Connector 103"/>
            <p:cNvCxnSpPr/>
            <p:nvPr/>
          </p:nvCxnSpPr>
          <p:spPr>
            <a:xfrm flipV="1">
              <a:off x="7184481" y="1516626"/>
              <a:ext cx="1179576" cy="598429"/>
            </a:xfrm>
            <a:prstGeom prst="line">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51" name="Freeform 50"/>
            <p:cNvSpPr/>
            <p:nvPr/>
          </p:nvSpPr>
          <p:spPr>
            <a:xfrm>
              <a:off x="6686901" y="1503431"/>
              <a:ext cx="1677335" cy="583421"/>
            </a:xfrm>
            <a:custGeom>
              <a:avLst/>
              <a:gdLst>
                <a:gd name="connsiteX0" fmla="*/ 0 w 1677335"/>
                <a:gd name="connsiteY0" fmla="*/ 583421 h 583421"/>
                <a:gd name="connsiteX1" fmla="*/ 544152 w 1677335"/>
                <a:gd name="connsiteY1" fmla="*/ 583421 h 583421"/>
                <a:gd name="connsiteX2" fmla="*/ 1677335 w 1677335"/>
                <a:gd name="connsiteY2" fmla="*/ 16829 h 583421"/>
                <a:gd name="connsiteX3" fmla="*/ 1183671 w 1677335"/>
                <a:gd name="connsiteY3" fmla="*/ 0 h 583421"/>
                <a:gd name="connsiteX4" fmla="*/ 0 w 1677335"/>
                <a:gd name="connsiteY4" fmla="*/ 583421 h 583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335" h="583421">
                  <a:moveTo>
                    <a:pt x="0" y="583421"/>
                  </a:moveTo>
                  <a:lnTo>
                    <a:pt x="544152" y="583421"/>
                  </a:lnTo>
                  <a:lnTo>
                    <a:pt x="1677335" y="16829"/>
                  </a:lnTo>
                  <a:lnTo>
                    <a:pt x="1183671" y="0"/>
                  </a:lnTo>
                  <a:lnTo>
                    <a:pt x="0" y="583421"/>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55" name="Freeform 54"/>
            <p:cNvSpPr/>
            <p:nvPr/>
          </p:nvSpPr>
          <p:spPr>
            <a:xfrm>
              <a:off x="7298371" y="1537090"/>
              <a:ext cx="1082694" cy="678787"/>
            </a:xfrm>
            <a:custGeom>
              <a:avLst/>
              <a:gdLst>
                <a:gd name="connsiteX0" fmla="*/ 1071474 w 1082694"/>
                <a:gd name="connsiteY0" fmla="*/ 0 h 678787"/>
                <a:gd name="connsiteX1" fmla="*/ 1082694 w 1082694"/>
                <a:gd name="connsiteY1" fmla="*/ 504883 h 678787"/>
                <a:gd name="connsiteX2" fmla="*/ 729276 w 1082694"/>
                <a:gd name="connsiteY2" fmla="*/ 678787 h 678787"/>
                <a:gd name="connsiteX3" fmla="*/ 734885 w 1082694"/>
                <a:gd name="connsiteY3" fmla="*/ 532932 h 678787"/>
                <a:gd name="connsiteX4" fmla="*/ 0 w 1082694"/>
                <a:gd name="connsiteY4" fmla="*/ 521712 h 678787"/>
                <a:gd name="connsiteX5" fmla="*/ 1071474 w 1082694"/>
                <a:gd name="connsiteY5" fmla="*/ 0 h 67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2694" h="678787">
                  <a:moveTo>
                    <a:pt x="1071474" y="0"/>
                  </a:moveTo>
                  <a:lnTo>
                    <a:pt x="1082694" y="504883"/>
                  </a:lnTo>
                  <a:lnTo>
                    <a:pt x="729276" y="678787"/>
                  </a:lnTo>
                  <a:lnTo>
                    <a:pt x="734885" y="532932"/>
                  </a:lnTo>
                  <a:lnTo>
                    <a:pt x="0" y="521712"/>
                  </a:lnTo>
                  <a:lnTo>
                    <a:pt x="1071474" y="0"/>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111" name="Rectangle 110"/>
            <p:cNvSpPr/>
            <p:nvPr/>
          </p:nvSpPr>
          <p:spPr>
            <a:xfrm>
              <a:off x="6685184" y="1270652"/>
              <a:ext cx="769763" cy="775597"/>
            </a:xfrm>
            <a:prstGeom prst="rect">
              <a:avLst/>
            </a:prstGeom>
          </p:spPr>
          <p:txBody>
            <a:bodyPr wrap="none">
              <a:spAutoFit/>
            </a:bodyPr>
            <a:lstStyle/>
            <a:p>
              <a:pPr eaLnBrk="1" fontAlgn="auto" hangingPunct="1">
                <a:spcBef>
                  <a:spcPts val="0"/>
                </a:spcBef>
                <a:spcAft>
                  <a:spcPts val="0"/>
                </a:spcAft>
                <a:buFontTx/>
                <a:buNone/>
              </a:pPr>
              <a:r>
                <a:rPr lang="en-US" sz="1800" i="0" dirty="0" smtClean="0">
                  <a:solidFill>
                    <a:prstClr val="black"/>
                  </a:solidFill>
                  <a:latin typeface="Calibri"/>
                  <a:cs typeface="+mn-cs"/>
                </a:rPr>
                <a:t>64400</a:t>
              </a:r>
            </a:p>
            <a:p>
              <a:pPr eaLnBrk="1" fontAlgn="auto" hangingPunct="1">
                <a:spcBef>
                  <a:spcPts val="0"/>
                </a:spcBef>
                <a:spcAft>
                  <a:spcPts val="0"/>
                </a:spcAft>
                <a:buFontTx/>
                <a:buNone/>
              </a:pPr>
              <a:r>
                <a:rPr lang="en-US" sz="1800" i="0" dirty="0" smtClean="0">
                  <a:solidFill>
                    <a:prstClr val="black"/>
                  </a:solidFill>
                  <a:latin typeface="Calibri"/>
                  <a:cs typeface="+mn-cs"/>
                </a:rPr>
                <a:t>Men</a:t>
              </a:r>
              <a:endParaRPr lang="en-US" sz="1800" i="0" dirty="0">
                <a:solidFill>
                  <a:prstClr val="black"/>
                </a:solidFill>
                <a:latin typeface="Calibri"/>
                <a:cs typeface="+mn-cs"/>
              </a:endParaRPr>
            </a:p>
          </p:txBody>
        </p:sp>
        <p:pic>
          <p:nvPicPr>
            <p:cNvPr id="112" name="Picture 1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98371" y="641500"/>
              <a:ext cx="825993" cy="1101323"/>
            </a:xfrm>
            <a:prstGeom prst="rect">
              <a:avLst/>
            </a:prstGeom>
          </p:spPr>
        </p:pic>
        <p:sp>
          <p:nvSpPr>
            <p:cNvPr id="113" name="TextBox 112"/>
            <p:cNvSpPr txBox="1"/>
            <p:nvPr/>
          </p:nvSpPr>
          <p:spPr>
            <a:xfrm>
              <a:off x="7801198" y="751094"/>
              <a:ext cx="646331" cy="443198"/>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cs typeface="+mn-cs"/>
                </a:rPr>
                <a:t>24 in</a:t>
              </a:r>
              <a:endParaRPr lang="en-US" sz="1800" i="0" dirty="0">
                <a:solidFill>
                  <a:prstClr val="black"/>
                </a:solidFill>
                <a:latin typeface="Calibri"/>
                <a:cs typeface="+mn-cs"/>
              </a:endParaRPr>
            </a:p>
          </p:txBody>
        </p:sp>
      </p:grpSp>
      <p:grpSp>
        <p:nvGrpSpPr>
          <p:cNvPr id="74" name="Group 73"/>
          <p:cNvGrpSpPr/>
          <p:nvPr/>
        </p:nvGrpSpPr>
        <p:grpSpPr>
          <a:xfrm>
            <a:off x="1799023" y="2753774"/>
            <a:ext cx="2041190" cy="1573152"/>
            <a:chOff x="4708454" y="4605876"/>
            <a:chExt cx="2041190" cy="1887782"/>
          </a:xfrm>
        </p:grpSpPr>
        <p:cxnSp>
          <p:nvCxnSpPr>
            <p:cNvPr id="105" name="Straight Connector 104"/>
            <p:cNvCxnSpPr/>
            <p:nvPr/>
          </p:nvCxnSpPr>
          <p:spPr>
            <a:xfrm flipV="1">
              <a:off x="5755971" y="5332362"/>
              <a:ext cx="493776" cy="277676"/>
            </a:xfrm>
            <a:prstGeom prst="line">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pic>
          <p:nvPicPr>
            <p:cNvPr id="64" name="Picture 6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19994" y="5601726"/>
              <a:ext cx="579950" cy="550357"/>
            </a:xfrm>
            <a:prstGeom prst="rect">
              <a:avLst/>
            </a:prstGeom>
          </p:spPr>
        </p:pic>
        <p:cxnSp>
          <p:nvCxnSpPr>
            <p:cNvPr id="122" name="Straight Connector 121"/>
            <p:cNvCxnSpPr/>
            <p:nvPr/>
          </p:nvCxnSpPr>
          <p:spPr>
            <a:xfrm flipV="1">
              <a:off x="5772679" y="5850801"/>
              <a:ext cx="493776" cy="277676"/>
            </a:xfrm>
            <a:prstGeom prst="line">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p:cNvCxnSpPr/>
            <p:nvPr/>
          </p:nvCxnSpPr>
          <p:spPr>
            <a:xfrm flipV="1">
              <a:off x="5219993" y="5332362"/>
              <a:ext cx="493776" cy="277676"/>
            </a:xfrm>
            <a:prstGeom prst="line">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70" name="Freeform 69"/>
            <p:cNvSpPr/>
            <p:nvPr/>
          </p:nvSpPr>
          <p:spPr>
            <a:xfrm>
              <a:off x="5237683" y="5347411"/>
              <a:ext cx="994867" cy="256032"/>
            </a:xfrm>
            <a:custGeom>
              <a:avLst/>
              <a:gdLst>
                <a:gd name="connsiteX0" fmla="*/ 0 w 994867"/>
                <a:gd name="connsiteY0" fmla="*/ 256032 h 256032"/>
                <a:gd name="connsiteX1" fmla="*/ 555955 w 994867"/>
                <a:gd name="connsiteY1" fmla="*/ 248717 h 256032"/>
                <a:gd name="connsiteX2" fmla="*/ 994867 w 994867"/>
                <a:gd name="connsiteY2" fmla="*/ 0 h 256032"/>
                <a:gd name="connsiteX3" fmla="*/ 468173 w 994867"/>
                <a:gd name="connsiteY3" fmla="*/ 7315 h 256032"/>
                <a:gd name="connsiteX4" fmla="*/ 0 w 994867"/>
                <a:gd name="connsiteY4" fmla="*/ 256032 h 256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867" h="256032">
                  <a:moveTo>
                    <a:pt x="0" y="256032"/>
                  </a:moveTo>
                  <a:lnTo>
                    <a:pt x="555955" y="248717"/>
                  </a:lnTo>
                  <a:lnTo>
                    <a:pt x="994867" y="0"/>
                  </a:lnTo>
                  <a:lnTo>
                    <a:pt x="468173" y="7315"/>
                  </a:lnTo>
                  <a:lnTo>
                    <a:pt x="0" y="256032"/>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72" name="Freeform 71"/>
            <p:cNvSpPr/>
            <p:nvPr/>
          </p:nvSpPr>
          <p:spPr>
            <a:xfrm>
              <a:off x="5779008" y="5340096"/>
              <a:ext cx="475488" cy="797357"/>
            </a:xfrm>
            <a:custGeom>
              <a:avLst/>
              <a:gdLst>
                <a:gd name="connsiteX0" fmla="*/ 14630 w 475488"/>
                <a:gd name="connsiteY0" fmla="*/ 256032 h 797357"/>
                <a:gd name="connsiteX1" fmla="*/ 475488 w 475488"/>
                <a:gd name="connsiteY1" fmla="*/ 0 h 797357"/>
                <a:gd name="connsiteX2" fmla="*/ 468173 w 475488"/>
                <a:gd name="connsiteY2" fmla="*/ 512064 h 797357"/>
                <a:gd name="connsiteX3" fmla="*/ 0 w 475488"/>
                <a:gd name="connsiteY3" fmla="*/ 797357 h 797357"/>
                <a:gd name="connsiteX4" fmla="*/ 14630 w 475488"/>
                <a:gd name="connsiteY4" fmla="*/ 256032 h 79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488" h="797357">
                  <a:moveTo>
                    <a:pt x="14630" y="256032"/>
                  </a:moveTo>
                  <a:lnTo>
                    <a:pt x="475488" y="0"/>
                  </a:lnTo>
                  <a:lnTo>
                    <a:pt x="468173" y="512064"/>
                  </a:lnTo>
                  <a:lnTo>
                    <a:pt x="0" y="797357"/>
                  </a:lnTo>
                  <a:lnTo>
                    <a:pt x="14630" y="256032"/>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98" name="TextBox 97"/>
            <p:cNvSpPr txBox="1"/>
            <p:nvPr/>
          </p:nvSpPr>
          <p:spPr>
            <a:xfrm>
              <a:off x="5954233" y="5939660"/>
              <a:ext cx="795411" cy="553998"/>
            </a:xfrm>
            <a:prstGeom prst="rect">
              <a:avLst/>
            </a:prstGeom>
            <a:noFill/>
          </p:spPr>
          <p:txBody>
            <a:bodyPr wrap="none" rtlCol="0">
              <a:spAutoFit/>
            </a:bodyPr>
            <a:lstStyle/>
            <a:p>
              <a:pPr eaLnBrk="1" fontAlgn="auto" hangingPunct="1">
                <a:spcBef>
                  <a:spcPts val="0"/>
                </a:spcBef>
                <a:spcAft>
                  <a:spcPts val="0"/>
                </a:spcAft>
                <a:buFontTx/>
                <a:buNone/>
              </a:pPr>
              <a:r>
                <a:rPr lang="en-US" sz="1200" b="1" i="0" dirty="0" smtClean="0">
                  <a:solidFill>
                    <a:prstClr val="black"/>
                  </a:solidFill>
                  <a:latin typeface="Calibri"/>
                  <a:cs typeface="+mn-cs"/>
                </a:rPr>
                <a:t>EPHRAIM</a:t>
              </a:r>
            </a:p>
            <a:p>
              <a:pPr eaLnBrk="1" fontAlgn="auto" hangingPunct="1">
                <a:spcBef>
                  <a:spcPts val="0"/>
                </a:spcBef>
                <a:spcAft>
                  <a:spcPts val="0"/>
                </a:spcAft>
                <a:buFontTx/>
                <a:buNone/>
              </a:pPr>
              <a:r>
                <a:rPr lang="en-US" sz="1200" dirty="0" smtClean="0">
                  <a:solidFill>
                    <a:prstClr val="black"/>
                  </a:solidFill>
                  <a:latin typeface="Calibri"/>
                  <a:cs typeface="+mn-cs"/>
                </a:rPr>
                <a:t>16:5-10</a:t>
              </a:r>
              <a:endParaRPr lang="en-US" sz="1200" dirty="0">
                <a:solidFill>
                  <a:prstClr val="black"/>
                </a:solidFill>
                <a:latin typeface="Calibri"/>
                <a:cs typeface="+mn-cs"/>
              </a:endParaRPr>
            </a:p>
          </p:txBody>
        </p:sp>
        <p:sp>
          <p:nvSpPr>
            <p:cNvPr id="129" name="TextBox 128"/>
            <p:cNvSpPr txBox="1"/>
            <p:nvPr/>
          </p:nvSpPr>
          <p:spPr>
            <a:xfrm>
              <a:off x="4708454" y="5204469"/>
              <a:ext cx="769763" cy="775597"/>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cs typeface="+mn-cs"/>
                </a:rPr>
                <a:t>32500</a:t>
              </a:r>
            </a:p>
            <a:p>
              <a:pPr eaLnBrk="1" fontAlgn="auto" hangingPunct="1">
                <a:spcBef>
                  <a:spcPts val="0"/>
                </a:spcBef>
                <a:spcAft>
                  <a:spcPts val="0"/>
                </a:spcAft>
                <a:buFontTx/>
                <a:buNone/>
              </a:pPr>
              <a:r>
                <a:rPr lang="en-US" sz="1800" i="0" dirty="0" smtClean="0">
                  <a:solidFill>
                    <a:prstClr val="black"/>
                  </a:solidFill>
                  <a:latin typeface="Calibri"/>
                  <a:cs typeface="+mn-cs"/>
                </a:rPr>
                <a:t>Men</a:t>
              </a:r>
              <a:endParaRPr lang="en-US" sz="1800" i="0" dirty="0">
                <a:solidFill>
                  <a:prstClr val="black"/>
                </a:solidFill>
                <a:latin typeface="Calibri"/>
                <a:cs typeface="+mn-cs"/>
              </a:endParaRPr>
            </a:p>
          </p:txBody>
        </p:sp>
        <p:pic>
          <p:nvPicPr>
            <p:cNvPr id="130" name="Picture 1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78217" y="4605876"/>
              <a:ext cx="691320" cy="921759"/>
            </a:xfrm>
            <a:prstGeom prst="rect">
              <a:avLst/>
            </a:prstGeom>
          </p:spPr>
        </p:pic>
        <p:sp>
          <p:nvSpPr>
            <p:cNvPr id="131" name="TextBox 130"/>
            <p:cNvSpPr txBox="1"/>
            <p:nvPr/>
          </p:nvSpPr>
          <p:spPr>
            <a:xfrm>
              <a:off x="5908649" y="4753945"/>
              <a:ext cx="646331" cy="443198"/>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cs typeface="+mn-cs"/>
                </a:rPr>
                <a:t>20 in</a:t>
              </a:r>
              <a:endParaRPr lang="en-US" sz="1800" i="0" dirty="0">
                <a:solidFill>
                  <a:prstClr val="black"/>
                </a:solidFill>
                <a:latin typeface="Calibri"/>
                <a:cs typeface="+mn-cs"/>
              </a:endParaRPr>
            </a:p>
          </p:txBody>
        </p:sp>
      </p:grpSp>
      <p:grpSp>
        <p:nvGrpSpPr>
          <p:cNvPr id="84" name="Group 83"/>
          <p:cNvGrpSpPr/>
          <p:nvPr/>
        </p:nvGrpSpPr>
        <p:grpSpPr>
          <a:xfrm>
            <a:off x="5801850" y="4054309"/>
            <a:ext cx="2163332" cy="1606833"/>
            <a:chOff x="6026179" y="3780000"/>
            <a:chExt cx="2163332" cy="1928199"/>
          </a:xfrm>
        </p:grpSpPr>
        <p:pic>
          <p:nvPicPr>
            <p:cNvPr id="78" name="Picture 7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26179" y="4484752"/>
              <a:ext cx="1188720" cy="1223447"/>
            </a:xfrm>
            <a:prstGeom prst="rect">
              <a:avLst/>
            </a:prstGeom>
          </p:spPr>
        </p:pic>
        <p:cxnSp>
          <p:nvCxnSpPr>
            <p:cNvPr id="135" name="Straight Connector 134"/>
            <p:cNvCxnSpPr/>
            <p:nvPr/>
          </p:nvCxnSpPr>
          <p:spPr>
            <a:xfrm flipV="1">
              <a:off x="6054135" y="4348515"/>
              <a:ext cx="301040" cy="148596"/>
            </a:xfrm>
            <a:prstGeom prst="line">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36" name="Straight Connector 135"/>
            <p:cNvCxnSpPr/>
            <p:nvPr/>
          </p:nvCxnSpPr>
          <p:spPr>
            <a:xfrm flipV="1">
              <a:off x="7147851" y="4387263"/>
              <a:ext cx="301040" cy="148596"/>
            </a:xfrm>
            <a:prstGeom prst="line">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37" name="Straight Connector 136"/>
            <p:cNvCxnSpPr/>
            <p:nvPr/>
          </p:nvCxnSpPr>
          <p:spPr>
            <a:xfrm flipV="1">
              <a:off x="7214899" y="5538700"/>
              <a:ext cx="301040" cy="148596"/>
            </a:xfrm>
            <a:prstGeom prst="line">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82" name="Freeform 81"/>
            <p:cNvSpPr/>
            <p:nvPr/>
          </p:nvSpPr>
          <p:spPr>
            <a:xfrm>
              <a:off x="7172325" y="4371975"/>
              <a:ext cx="342900" cy="1314450"/>
            </a:xfrm>
            <a:custGeom>
              <a:avLst/>
              <a:gdLst>
                <a:gd name="connsiteX0" fmla="*/ 19050 w 342900"/>
                <a:gd name="connsiteY0" fmla="*/ 1314450 h 1314450"/>
                <a:gd name="connsiteX1" fmla="*/ 342900 w 342900"/>
                <a:gd name="connsiteY1" fmla="*/ 1162050 h 1314450"/>
                <a:gd name="connsiteX2" fmla="*/ 295275 w 342900"/>
                <a:gd name="connsiteY2" fmla="*/ 0 h 1314450"/>
                <a:gd name="connsiteX3" fmla="*/ 0 w 342900"/>
                <a:gd name="connsiteY3" fmla="*/ 123825 h 1314450"/>
                <a:gd name="connsiteX4" fmla="*/ 19050 w 342900"/>
                <a:gd name="connsiteY4" fmla="*/ 1314450 h 1314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1314450">
                  <a:moveTo>
                    <a:pt x="19050" y="1314450"/>
                  </a:moveTo>
                  <a:lnTo>
                    <a:pt x="342900" y="1162050"/>
                  </a:lnTo>
                  <a:lnTo>
                    <a:pt x="295275" y="0"/>
                  </a:lnTo>
                  <a:lnTo>
                    <a:pt x="0" y="123825"/>
                  </a:lnTo>
                  <a:lnTo>
                    <a:pt x="19050" y="1314450"/>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80" name="Freeform 79"/>
            <p:cNvSpPr/>
            <p:nvPr/>
          </p:nvSpPr>
          <p:spPr>
            <a:xfrm>
              <a:off x="6029325" y="4352925"/>
              <a:ext cx="1419225" cy="152400"/>
            </a:xfrm>
            <a:custGeom>
              <a:avLst/>
              <a:gdLst>
                <a:gd name="connsiteX0" fmla="*/ 0 w 1419225"/>
                <a:gd name="connsiteY0" fmla="*/ 152400 h 152400"/>
                <a:gd name="connsiteX1" fmla="*/ 314325 w 1419225"/>
                <a:gd name="connsiteY1" fmla="*/ 0 h 152400"/>
                <a:gd name="connsiteX2" fmla="*/ 1419225 w 1419225"/>
                <a:gd name="connsiteY2" fmla="*/ 28575 h 152400"/>
                <a:gd name="connsiteX3" fmla="*/ 1152525 w 1419225"/>
                <a:gd name="connsiteY3" fmla="*/ 152400 h 152400"/>
                <a:gd name="connsiteX4" fmla="*/ 0 w 1419225"/>
                <a:gd name="connsiteY4" fmla="*/ 1524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25" h="152400">
                  <a:moveTo>
                    <a:pt x="0" y="152400"/>
                  </a:moveTo>
                  <a:lnTo>
                    <a:pt x="314325" y="0"/>
                  </a:lnTo>
                  <a:lnTo>
                    <a:pt x="1419225" y="28575"/>
                  </a:lnTo>
                  <a:lnTo>
                    <a:pt x="1152525" y="152400"/>
                  </a:lnTo>
                  <a:lnTo>
                    <a:pt x="0" y="152400"/>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140" name="TextBox 139"/>
            <p:cNvSpPr txBox="1"/>
            <p:nvPr/>
          </p:nvSpPr>
          <p:spPr>
            <a:xfrm>
              <a:off x="7419748" y="4360927"/>
              <a:ext cx="769763" cy="775597"/>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cs typeface="+mn-cs"/>
                </a:rPr>
                <a:t>40500</a:t>
              </a:r>
            </a:p>
            <a:p>
              <a:pPr eaLnBrk="1" fontAlgn="auto" hangingPunct="1">
                <a:spcBef>
                  <a:spcPts val="0"/>
                </a:spcBef>
                <a:spcAft>
                  <a:spcPts val="0"/>
                </a:spcAft>
                <a:buFontTx/>
                <a:buNone/>
              </a:pPr>
              <a:r>
                <a:rPr lang="en-US" sz="1800" i="0" dirty="0" smtClean="0">
                  <a:solidFill>
                    <a:prstClr val="black"/>
                  </a:solidFill>
                  <a:latin typeface="Calibri"/>
                  <a:cs typeface="+mn-cs"/>
                </a:rPr>
                <a:t>Men</a:t>
              </a:r>
              <a:endParaRPr lang="en-US" sz="1800" i="0" dirty="0">
                <a:solidFill>
                  <a:prstClr val="black"/>
                </a:solidFill>
                <a:latin typeface="Calibri"/>
                <a:cs typeface="+mn-cs"/>
              </a:endParaRPr>
            </a:p>
          </p:txBody>
        </p:sp>
        <p:pic>
          <p:nvPicPr>
            <p:cNvPr id="141" name="Picture 14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620539" y="3780000"/>
              <a:ext cx="511756" cy="682341"/>
            </a:xfrm>
            <a:prstGeom prst="rect">
              <a:avLst/>
            </a:prstGeom>
          </p:spPr>
        </p:pic>
        <p:sp>
          <p:nvSpPr>
            <p:cNvPr id="142" name="TextBox 141"/>
            <p:cNvSpPr txBox="1"/>
            <p:nvPr/>
          </p:nvSpPr>
          <p:spPr>
            <a:xfrm>
              <a:off x="6908741" y="3894326"/>
              <a:ext cx="646331" cy="443198"/>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cs typeface="+mn-cs"/>
                </a:rPr>
                <a:t>15 in</a:t>
              </a:r>
              <a:endParaRPr lang="en-US" sz="1800" i="0" dirty="0">
                <a:solidFill>
                  <a:prstClr val="black"/>
                </a:solidFill>
                <a:latin typeface="Calibri"/>
                <a:cs typeface="+mn-cs"/>
              </a:endParaRPr>
            </a:p>
          </p:txBody>
        </p:sp>
      </p:grpSp>
      <p:grpSp>
        <p:nvGrpSpPr>
          <p:cNvPr id="101" name="Group 100"/>
          <p:cNvGrpSpPr/>
          <p:nvPr/>
        </p:nvGrpSpPr>
        <p:grpSpPr>
          <a:xfrm>
            <a:off x="1515962" y="1177544"/>
            <a:ext cx="1975866" cy="1259613"/>
            <a:chOff x="5796793" y="3365479"/>
            <a:chExt cx="1975866" cy="1511535"/>
          </a:xfrm>
        </p:grpSpPr>
        <p:pic>
          <p:nvPicPr>
            <p:cNvPr id="87" name="Picture 8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881755" y="4118301"/>
              <a:ext cx="1369662" cy="758713"/>
            </a:xfrm>
            <a:prstGeom prst="rect">
              <a:avLst/>
            </a:prstGeom>
          </p:spPr>
        </p:pic>
        <p:sp>
          <p:nvSpPr>
            <p:cNvPr id="94" name="Freeform 93"/>
            <p:cNvSpPr/>
            <p:nvPr/>
          </p:nvSpPr>
          <p:spPr>
            <a:xfrm>
              <a:off x="6156000" y="3774644"/>
              <a:ext cx="1609344" cy="658368"/>
            </a:xfrm>
            <a:custGeom>
              <a:avLst/>
              <a:gdLst>
                <a:gd name="connsiteX0" fmla="*/ 0 w 1609344"/>
                <a:gd name="connsiteY0" fmla="*/ 570585 h 658368"/>
                <a:gd name="connsiteX1" fmla="*/ 7316 w 1609344"/>
                <a:gd name="connsiteY1" fmla="*/ 658368 h 658368"/>
                <a:gd name="connsiteX2" fmla="*/ 182880 w 1609344"/>
                <a:gd name="connsiteY2" fmla="*/ 651052 h 658368"/>
                <a:gd name="connsiteX3" fmla="*/ 1609344 w 1609344"/>
                <a:gd name="connsiteY3" fmla="*/ 0 h 658368"/>
                <a:gd name="connsiteX4" fmla="*/ 1250900 w 1609344"/>
                <a:gd name="connsiteY4" fmla="*/ 7315 h 658368"/>
                <a:gd name="connsiteX5" fmla="*/ 95098 w 1609344"/>
                <a:gd name="connsiteY5" fmla="*/ 519379 h 658368"/>
                <a:gd name="connsiteX6" fmla="*/ 102413 w 1609344"/>
                <a:gd name="connsiteY6" fmla="*/ 563270 h 658368"/>
                <a:gd name="connsiteX7" fmla="*/ 0 w 1609344"/>
                <a:gd name="connsiteY7" fmla="*/ 570585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9344" h="658368">
                  <a:moveTo>
                    <a:pt x="0" y="570585"/>
                  </a:moveTo>
                  <a:lnTo>
                    <a:pt x="7316" y="658368"/>
                  </a:lnTo>
                  <a:lnTo>
                    <a:pt x="182880" y="651052"/>
                  </a:lnTo>
                  <a:lnTo>
                    <a:pt x="1609344" y="0"/>
                  </a:lnTo>
                  <a:lnTo>
                    <a:pt x="1250900" y="7315"/>
                  </a:lnTo>
                  <a:lnTo>
                    <a:pt x="95098" y="519379"/>
                  </a:lnTo>
                  <a:lnTo>
                    <a:pt x="102413" y="563270"/>
                  </a:lnTo>
                  <a:lnTo>
                    <a:pt x="0" y="570585"/>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95" name="Freeform 94"/>
            <p:cNvSpPr/>
            <p:nvPr/>
          </p:nvSpPr>
          <p:spPr>
            <a:xfrm>
              <a:off x="5961888" y="4374490"/>
              <a:ext cx="182880" cy="58521"/>
            </a:xfrm>
            <a:custGeom>
              <a:avLst/>
              <a:gdLst>
                <a:gd name="connsiteX0" fmla="*/ 0 w 182880"/>
                <a:gd name="connsiteY0" fmla="*/ 58521 h 58521"/>
                <a:gd name="connsiteX1" fmla="*/ 182880 w 182880"/>
                <a:gd name="connsiteY1" fmla="*/ 58521 h 58521"/>
                <a:gd name="connsiteX2" fmla="*/ 168250 w 182880"/>
                <a:gd name="connsiteY2" fmla="*/ 0 h 58521"/>
                <a:gd name="connsiteX3" fmla="*/ 0 w 182880"/>
                <a:gd name="connsiteY3" fmla="*/ 58521 h 58521"/>
              </a:gdLst>
              <a:ahLst/>
              <a:cxnLst>
                <a:cxn ang="0">
                  <a:pos x="connsiteX0" y="connsiteY0"/>
                </a:cxn>
                <a:cxn ang="0">
                  <a:pos x="connsiteX1" y="connsiteY1"/>
                </a:cxn>
                <a:cxn ang="0">
                  <a:pos x="connsiteX2" y="connsiteY2"/>
                </a:cxn>
                <a:cxn ang="0">
                  <a:pos x="connsiteX3" y="connsiteY3"/>
                </a:cxn>
              </a:cxnLst>
              <a:rect l="l" t="t" r="r" b="b"/>
              <a:pathLst>
                <a:path w="182880" h="58521">
                  <a:moveTo>
                    <a:pt x="0" y="58521"/>
                  </a:moveTo>
                  <a:lnTo>
                    <a:pt x="182880" y="58521"/>
                  </a:lnTo>
                  <a:lnTo>
                    <a:pt x="168250" y="0"/>
                  </a:lnTo>
                  <a:lnTo>
                    <a:pt x="0" y="58521"/>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100" name="Freeform 99"/>
            <p:cNvSpPr/>
            <p:nvPr/>
          </p:nvSpPr>
          <p:spPr>
            <a:xfrm>
              <a:off x="6521760" y="3778554"/>
              <a:ext cx="1250899" cy="782726"/>
            </a:xfrm>
            <a:custGeom>
              <a:avLst/>
              <a:gdLst>
                <a:gd name="connsiteX0" fmla="*/ 1236269 w 1250899"/>
                <a:gd name="connsiteY0" fmla="*/ 0 h 782726"/>
                <a:gd name="connsiteX1" fmla="*/ 0 w 1250899"/>
                <a:gd name="connsiteY1" fmla="*/ 555955 h 782726"/>
                <a:gd name="connsiteX2" fmla="*/ 0 w 1250899"/>
                <a:gd name="connsiteY2" fmla="*/ 651052 h 782726"/>
                <a:gd name="connsiteX3" fmla="*/ 234086 w 1250899"/>
                <a:gd name="connsiteY3" fmla="*/ 782726 h 782726"/>
                <a:gd name="connsiteX4" fmla="*/ 1250899 w 1250899"/>
                <a:gd name="connsiteY4" fmla="*/ 365760 h 782726"/>
                <a:gd name="connsiteX5" fmla="*/ 1236269 w 1250899"/>
                <a:gd name="connsiteY5" fmla="*/ 0 h 782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899" h="782726">
                  <a:moveTo>
                    <a:pt x="1236269" y="0"/>
                  </a:moveTo>
                  <a:lnTo>
                    <a:pt x="0" y="555955"/>
                  </a:lnTo>
                  <a:lnTo>
                    <a:pt x="0" y="651052"/>
                  </a:lnTo>
                  <a:lnTo>
                    <a:pt x="234086" y="782726"/>
                  </a:lnTo>
                  <a:lnTo>
                    <a:pt x="1250899" y="365760"/>
                  </a:lnTo>
                  <a:lnTo>
                    <a:pt x="1236269" y="0"/>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154" name="TextBox 153"/>
            <p:cNvSpPr txBox="1"/>
            <p:nvPr/>
          </p:nvSpPr>
          <p:spPr>
            <a:xfrm>
              <a:off x="6662992" y="3365479"/>
              <a:ext cx="769763" cy="775597"/>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cs typeface="+mn-cs"/>
                </a:rPr>
                <a:t>63400</a:t>
              </a:r>
            </a:p>
            <a:p>
              <a:pPr eaLnBrk="1" fontAlgn="auto" hangingPunct="1">
                <a:spcBef>
                  <a:spcPts val="0"/>
                </a:spcBef>
                <a:spcAft>
                  <a:spcPts val="0"/>
                </a:spcAft>
                <a:buFontTx/>
                <a:buNone/>
              </a:pPr>
              <a:r>
                <a:rPr lang="en-US" sz="1800" i="0" dirty="0" smtClean="0">
                  <a:solidFill>
                    <a:prstClr val="black"/>
                  </a:solidFill>
                  <a:latin typeface="Calibri"/>
                  <a:cs typeface="+mn-cs"/>
                </a:rPr>
                <a:t>Men</a:t>
              </a:r>
              <a:endParaRPr lang="en-US" sz="1800" i="0" dirty="0">
                <a:solidFill>
                  <a:prstClr val="black"/>
                </a:solidFill>
                <a:latin typeface="Calibri"/>
                <a:cs typeface="+mn-cs"/>
              </a:endParaRPr>
            </a:p>
          </p:txBody>
        </p:sp>
        <p:pic>
          <p:nvPicPr>
            <p:cNvPr id="155" name="Picture 15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796793" y="3394372"/>
              <a:ext cx="552822" cy="735255"/>
            </a:xfrm>
            <a:prstGeom prst="rect">
              <a:avLst/>
            </a:prstGeom>
          </p:spPr>
        </p:pic>
        <p:sp>
          <p:nvSpPr>
            <p:cNvPr id="156" name="TextBox 155"/>
            <p:cNvSpPr txBox="1"/>
            <p:nvPr/>
          </p:nvSpPr>
          <p:spPr>
            <a:xfrm>
              <a:off x="6125844" y="3440198"/>
              <a:ext cx="646331" cy="443198"/>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cs typeface="+mn-cs"/>
                </a:rPr>
                <a:t>16 in</a:t>
              </a:r>
              <a:endParaRPr lang="en-US" sz="1800" i="0" dirty="0">
                <a:solidFill>
                  <a:prstClr val="black"/>
                </a:solidFill>
                <a:latin typeface="Calibri"/>
                <a:cs typeface="+mn-cs"/>
              </a:endParaRPr>
            </a:p>
          </p:txBody>
        </p:sp>
      </p:grpSp>
      <p:pic>
        <p:nvPicPr>
          <p:cNvPr id="4" name="Picture 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963099" y="4966954"/>
            <a:ext cx="975360" cy="652780"/>
          </a:xfrm>
          <a:prstGeom prst="rect">
            <a:avLst/>
          </a:prstGeom>
        </p:spPr>
      </p:pic>
      <p:grpSp>
        <p:nvGrpSpPr>
          <p:cNvPr id="18" name="Group 17"/>
          <p:cNvGrpSpPr/>
          <p:nvPr/>
        </p:nvGrpSpPr>
        <p:grpSpPr>
          <a:xfrm>
            <a:off x="3844624" y="-88921"/>
            <a:ext cx="1698574" cy="1802055"/>
            <a:chOff x="5936605" y="4077134"/>
            <a:chExt cx="1698574" cy="2162466"/>
          </a:xfrm>
        </p:grpSpPr>
        <p:pic>
          <p:nvPicPr>
            <p:cNvPr id="6" name="Picture 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936605" y="5247008"/>
              <a:ext cx="731520" cy="736840"/>
            </a:xfrm>
            <a:prstGeom prst="rect">
              <a:avLst/>
            </a:prstGeom>
          </p:spPr>
        </p:pic>
        <p:sp>
          <p:nvSpPr>
            <p:cNvPr id="13" name="Freeform 12"/>
            <p:cNvSpPr/>
            <p:nvPr/>
          </p:nvSpPr>
          <p:spPr>
            <a:xfrm>
              <a:off x="5961888" y="5077136"/>
              <a:ext cx="1160060" cy="177421"/>
            </a:xfrm>
            <a:custGeom>
              <a:avLst/>
              <a:gdLst>
                <a:gd name="connsiteX0" fmla="*/ 0 w 1160060"/>
                <a:gd name="connsiteY0" fmla="*/ 163773 h 177421"/>
                <a:gd name="connsiteX1" fmla="*/ 709683 w 1160060"/>
                <a:gd name="connsiteY1" fmla="*/ 177421 h 177421"/>
                <a:gd name="connsiteX2" fmla="*/ 1160060 w 1160060"/>
                <a:gd name="connsiteY2" fmla="*/ 13648 h 177421"/>
                <a:gd name="connsiteX3" fmla="*/ 464024 w 1160060"/>
                <a:gd name="connsiteY3" fmla="*/ 0 h 177421"/>
                <a:gd name="connsiteX4" fmla="*/ 0 w 1160060"/>
                <a:gd name="connsiteY4" fmla="*/ 163773 h 177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060" h="177421">
                  <a:moveTo>
                    <a:pt x="0" y="163773"/>
                  </a:moveTo>
                  <a:lnTo>
                    <a:pt x="709683" y="177421"/>
                  </a:lnTo>
                  <a:lnTo>
                    <a:pt x="1160060" y="13648"/>
                  </a:lnTo>
                  <a:lnTo>
                    <a:pt x="464024" y="0"/>
                  </a:lnTo>
                  <a:lnTo>
                    <a:pt x="0" y="163773"/>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17" name="Freeform 16"/>
            <p:cNvSpPr/>
            <p:nvPr/>
          </p:nvSpPr>
          <p:spPr>
            <a:xfrm>
              <a:off x="6672757" y="5096476"/>
              <a:ext cx="474452" cy="871268"/>
            </a:xfrm>
            <a:custGeom>
              <a:avLst/>
              <a:gdLst>
                <a:gd name="connsiteX0" fmla="*/ 0 w 474452"/>
                <a:gd name="connsiteY0" fmla="*/ 172528 h 871268"/>
                <a:gd name="connsiteX1" fmla="*/ 474452 w 474452"/>
                <a:gd name="connsiteY1" fmla="*/ 0 h 871268"/>
                <a:gd name="connsiteX2" fmla="*/ 474452 w 474452"/>
                <a:gd name="connsiteY2" fmla="*/ 655607 h 871268"/>
                <a:gd name="connsiteX3" fmla="*/ 8626 w 474452"/>
                <a:gd name="connsiteY3" fmla="*/ 871268 h 871268"/>
                <a:gd name="connsiteX4" fmla="*/ 0 w 474452"/>
                <a:gd name="connsiteY4" fmla="*/ 172528 h 871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452" h="871268">
                  <a:moveTo>
                    <a:pt x="0" y="172528"/>
                  </a:moveTo>
                  <a:lnTo>
                    <a:pt x="474452" y="0"/>
                  </a:lnTo>
                  <a:lnTo>
                    <a:pt x="474452" y="655607"/>
                  </a:lnTo>
                  <a:lnTo>
                    <a:pt x="8626" y="871268"/>
                  </a:lnTo>
                  <a:lnTo>
                    <a:pt x="0" y="172528"/>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114" name="TextBox 113"/>
            <p:cNvSpPr txBox="1"/>
            <p:nvPr/>
          </p:nvSpPr>
          <p:spPr>
            <a:xfrm>
              <a:off x="6865416" y="5464003"/>
              <a:ext cx="769763" cy="775597"/>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cs typeface="+mn-cs"/>
                </a:rPr>
                <a:t>45500</a:t>
              </a:r>
            </a:p>
            <a:p>
              <a:pPr eaLnBrk="1" fontAlgn="auto" hangingPunct="1">
                <a:spcBef>
                  <a:spcPts val="0"/>
                </a:spcBef>
                <a:spcAft>
                  <a:spcPts val="0"/>
                </a:spcAft>
                <a:buFontTx/>
                <a:buNone/>
              </a:pPr>
              <a:r>
                <a:rPr lang="en-US" sz="1800" i="0" dirty="0" smtClean="0">
                  <a:solidFill>
                    <a:prstClr val="black"/>
                  </a:solidFill>
                  <a:latin typeface="Calibri"/>
                  <a:cs typeface="+mn-cs"/>
                </a:rPr>
                <a:t>Men</a:t>
              </a:r>
              <a:endParaRPr lang="en-US" sz="1800" i="0" dirty="0">
                <a:solidFill>
                  <a:prstClr val="black"/>
                </a:solidFill>
                <a:latin typeface="Calibri"/>
                <a:cs typeface="+mn-cs"/>
              </a:endParaRPr>
            </a:p>
          </p:txBody>
        </p:sp>
        <p:pic>
          <p:nvPicPr>
            <p:cNvPr id="117" name="Picture 1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570" y="4077134"/>
              <a:ext cx="898032" cy="1198476"/>
            </a:xfrm>
            <a:prstGeom prst="rect">
              <a:avLst/>
            </a:prstGeom>
          </p:spPr>
        </p:pic>
        <p:sp>
          <p:nvSpPr>
            <p:cNvPr id="118" name="TextBox 117"/>
            <p:cNvSpPr txBox="1"/>
            <p:nvPr/>
          </p:nvSpPr>
          <p:spPr>
            <a:xfrm>
              <a:off x="6798782" y="4491706"/>
              <a:ext cx="646331" cy="443198"/>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cs typeface="+mn-cs"/>
                </a:rPr>
                <a:t>26 in</a:t>
              </a:r>
              <a:endParaRPr lang="en-US" sz="1800" i="0" dirty="0">
                <a:solidFill>
                  <a:prstClr val="black"/>
                </a:solidFill>
                <a:latin typeface="Calibri"/>
                <a:cs typeface="+mn-cs"/>
              </a:endParaRPr>
            </a:p>
          </p:txBody>
        </p:sp>
      </p:grpSp>
      <p:grpSp>
        <p:nvGrpSpPr>
          <p:cNvPr id="31" name="Group 30"/>
          <p:cNvGrpSpPr/>
          <p:nvPr/>
        </p:nvGrpSpPr>
        <p:grpSpPr>
          <a:xfrm>
            <a:off x="7313652" y="3496550"/>
            <a:ext cx="1830348" cy="1027213"/>
            <a:chOff x="5901178" y="4632937"/>
            <a:chExt cx="1830348" cy="1232655"/>
          </a:xfrm>
        </p:grpSpPr>
        <p:sp>
          <p:nvSpPr>
            <p:cNvPr id="26" name="Freeform 25"/>
            <p:cNvSpPr/>
            <p:nvPr/>
          </p:nvSpPr>
          <p:spPr>
            <a:xfrm>
              <a:off x="5901178" y="4999414"/>
              <a:ext cx="1111910" cy="263348"/>
            </a:xfrm>
            <a:custGeom>
              <a:avLst/>
              <a:gdLst>
                <a:gd name="connsiteX0" fmla="*/ 0 w 1111910"/>
                <a:gd name="connsiteY0" fmla="*/ 241402 h 263348"/>
                <a:gd name="connsiteX1" fmla="*/ 592531 w 1111910"/>
                <a:gd name="connsiteY1" fmla="*/ 263348 h 263348"/>
                <a:gd name="connsiteX2" fmla="*/ 1111910 w 1111910"/>
                <a:gd name="connsiteY2" fmla="*/ 14631 h 263348"/>
                <a:gd name="connsiteX3" fmla="*/ 541325 w 1111910"/>
                <a:gd name="connsiteY3" fmla="*/ 0 h 263348"/>
                <a:gd name="connsiteX4" fmla="*/ 0 w 1111910"/>
                <a:gd name="connsiteY4" fmla="*/ 241402 h 263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910" h="263348">
                  <a:moveTo>
                    <a:pt x="0" y="241402"/>
                  </a:moveTo>
                  <a:lnTo>
                    <a:pt x="592531" y="263348"/>
                  </a:lnTo>
                  <a:lnTo>
                    <a:pt x="1111910" y="14631"/>
                  </a:lnTo>
                  <a:lnTo>
                    <a:pt x="541325" y="0"/>
                  </a:lnTo>
                  <a:lnTo>
                    <a:pt x="0" y="241402"/>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28" name="Freeform 27"/>
            <p:cNvSpPr/>
            <p:nvPr/>
          </p:nvSpPr>
          <p:spPr>
            <a:xfrm rot="21387492">
              <a:off x="6481683" y="5018665"/>
              <a:ext cx="555955" cy="811987"/>
            </a:xfrm>
            <a:custGeom>
              <a:avLst/>
              <a:gdLst>
                <a:gd name="connsiteX0" fmla="*/ 43891 w 555955"/>
                <a:gd name="connsiteY0" fmla="*/ 811987 h 811987"/>
                <a:gd name="connsiteX1" fmla="*/ 548640 w 555955"/>
                <a:gd name="connsiteY1" fmla="*/ 577901 h 811987"/>
                <a:gd name="connsiteX2" fmla="*/ 555955 w 555955"/>
                <a:gd name="connsiteY2" fmla="*/ 0 h 811987"/>
                <a:gd name="connsiteX3" fmla="*/ 0 w 555955"/>
                <a:gd name="connsiteY3" fmla="*/ 241402 h 811987"/>
                <a:gd name="connsiteX4" fmla="*/ 43891 w 555955"/>
                <a:gd name="connsiteY4" fmla="*/ 811987 h 81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955" h="811987">
                  <a:moveTo>
                    <a:pt x="43891" y="811987"/>
                  </a:moveTo>
                  <a:lnTo>
                    <a:pt x="548640" y="577901"/>
                  </a:lnTo>
                  <a:cubicBezTo>
                    <a:pt x="551078" y="385267"/>
                    <a:pt x="553517" y="192634"/>
                    <a:pt x="555955" y="0"/>
                  </a:cubicBezTo>
                  <a:lnTo>
                    <a:pt x="0" y="241402"/>
                  </a:lnTo>
                  <a:lnTo>
                    <a:pt x="43891" y="811987"/>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pic>
          <p:nvPicPr>
            <p:cNvPr id="19" name="Picture 1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901178" y="5225512"/>
              <a:ext cx="640080" cy="640080"/>
            </a:xfrm>
            <a:prstGeom prst="rect">
              <a:avLst/>
            </a:prstGeom>
          </p:spPr>
        </p:pic>
        <p:sp>
          <p:nvSpPr>
            <p:cNvPr id="124" name="TextBox 123"/>
            <p:cNvSpPr txBox="1"/>
            <p:nvPr/>
          </p:nvSpPr>
          <p:spPr>
            <a:xfrm>
              <a:off x="6961763" y="4986340"/>
              <a:ext cx="769763" cy="775597"/>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cs typeface="+mn-cs"/>
                </a:rPr>
                <a:t>43700</a:t>
              </a:r>
            </a:p>
            <a:p>
              <a:pPr eaLnBrk="1" fontAlgn="auto" hangingPunct="1">
                <a:spcBef>
                  <a:spcPts val="0"/>
                </a:spcBef>
                <a:spcAft>
                  <a:spcPts val="0"/>
                </a:spcAft>
                <a:buFontTx/>
                <a:buNone/>
              </a:pPr>
              <a:r>
                <a:rPr lang="en-US" sz="1800" i="0" dirty="0" smtClean="0">
                  <a:solidFill>
                    <a:prstClr val="black"/>
                  </a:solidFill>
                  <a:latin typeface="Calibri"/>
                  <a:cs typeface="+mn-cs"/>
                </a:rPr>
                <a:t>Men</a:t>
              </a:r>
              <a:endParaRPr lang="en-US" sz="1800" i="0" dirty="0">
                <a:solidFill>
                  <a:prstClr val="black"/>
                </a:solidFill>
                <a:latin typeface="Calibri"/>
                <a:cs typeface="+mn-cs"/>
              </a:endParaRPr>
            </a:p>
          </p:txBody>
        </p:sp>
        <p:pic>
          <p:nvPicPr>
            <p:cNvPr id="125" name="Picture 12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274266" y="4752227"/>
              <a:ext cx="341171" cy="454894"/>
            </a:xfrm>
            <a:prstGeom prst="rect">
              <a:avLst/>
            </a:prstGeom>
          </p:spPr>
        </p:pic>
        <p:sp>
          <p:nvSpPr>
            <p:cNvPr id="126" name="TextBox 125"/>
            <p:cNvSpPr txBox="1"/>
            <p:nvPr/>
          </p:nvSpPr>
          <p:spPr>
            <a:xfrm>
              <a:off x="6461332" y="4632937"/>
              <a:ext cx="646331" cy="443198"/>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cs typeface="+mn-cs"/>
                </a:rPr>
                <a:t>10 in</a:t>
              </a:r>
              <a:endParaRPr lang="en-US" sz="1800" i="0" dirty="0">
                <a:solidFill>
                  <a:prstClr val="black"/>
                </a:solidFill>
                <a:latin typeface="Calibri"/>
                <a:cs typeface="+mn-cs"/>
              </a:endParaRPr>
            </a:p>
          </p:txBody>
        </p:sp>
      </p:grpSp>
      <p:grpSp>
        <p:nvGrpSpPr>
          <p:cNvPr id="46" name="Group 45"/>
          <p:cNvGrpSpPr/>
          <p:nvPr/>
        </p:nvGrpSpPr>
        <p:grpSpPr>
          <a:xfrm>
            <a:off x="2875641" y="4356301"/>
            <a:ext cx="1838328" cy="1166284"/>
            <a:chOff x="5681453" y="4875914"/>
            <a:chExt cx="1838328" cy="1399541"/>
          </a:xfrm>
        </p:grpSpPr>
        <p:pic>
          <p:nvPicPr>
            <p:cNvPr id="35" name="Picture 3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681453" y="5340095"/>
              <a:ext cx="914400" cy="935360"/>
            </a:xfrm>
            <a:prstGeom prst="rect">
              <a:avLst/>
            </a:prstGeom>
          </p:spPr>
        </p:pic>
        <p:sp>
          <p:nvSpPr>
            <p:cNvPr id="44" name="Freeform 43"/>
            <p:cNvSpPr/>
            <p:nvPr/>
          </p:nvSpPr>
          <p:spPr>
            <a:xfrm>
              <a:off x="5681453" y="5245316"/>
              <a:ext cx="1081378" cy="103367"/>
            </a:xfrm>
            <a:custGeom>
              <a:avLst/>
              <a:gdLst>
                <a:gd name="connsiteX0" fmla="*/ 0 w 1081378"/>
                <a:gd name="connsiteY0" fmla="*/ 87464 h 103367"/>
                <a:gd name="connsiteX1" fmla="*/ 906449 w 1081378"/>
                <a:gd name="connsiteY1" fmla="*/ 103367 h 103367"/>
                <a:gd name="connsiteX2" fmla="*/ 1081378 w 1081378"/>
                <a:gd name="connsiteY2" fmla="*/ 31805 h 103367"/>
                <a:gd name="connsiteX3" fmla="*/ 238539 w 1081378"/>
                <a:gd name="connsiteY3" fmla="*/ 0 h 103367"/>
                <a:gd name="connsiteX4" fmla="*/ 0 w 1081378"/>
                <a:gd name="connsiteY4" fmla="*/ 87464 h 103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378" h="103367">
                  <a:moveTo>
                    <a:pt x="0" y="87464"/>
                  </a:moveTo>
                  <a:lnTo>
                    <a:pt x="906449" y="103367"/>
                  </a:lnTo>
                  <a:lnTo>
                    <a:pt x="1081378" y="31805"/>
                  </a:lnTo>
                  <a:lnTo>
                    <a:pt x="238539" y="0"/>
                  </a:lnTo>
                  <a:lnTo>
                    <a:pt x="0" y="87464"/>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45" name="Freeform 44"/>
            <p:cNvSpPr/>
            <p:nvPr/>
          </p:nvSpPr>
          <p:spPr>
            <a:xfrm>
              <a:off x="6564706" y="5282925"/>
              <a:ext cx="230588" cy="962108"/>
            </a:xfrm>
            <a:custGeom>
              <a:avLst/>
              <a:gdLst>
                <a:gd name="connsiteX0" fmla="*/ 23854 w 230588"/>
                <a:gd name="connsiteY0" fmla="*/ 95416 h 962108"/>
                <a:gd name="connsiteX1" fmla="*/ 214686 w 230588"/>
                <a:gd name="connsiteY1" fmla="*/ 0 h 962108"/>
                <a:gd name="connsiteX2" fmla="*/ 230588 w 230588"/>
                <a:gd name="connsiteY2" fmla="*/ 826936 h 962108"/>
                <a:gd name="connsiteX3" fmla="*/ 0 w 230588"/>
                <a:gd name="connsiteY3" fmla="*/ 962108 h 962108"/>
                <a:gd name="connsiteX4" fmla="*/ 23854 w 230588"/>
                <a:gd name="connsiteY4" fmla="*/ 95416 h 962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588" h="962108">
                  <a:moveTo>
                    <a:pt x="23854" y="95416"/>
                  </a:moveTo>
                  <a:lnTo>
                    <a:pt x="214686" y="0"/>
                  </a:lnTo>
                  <a:lnTo>
                    <a:pt x="230588" y="826936"/>
                  </a:lnTo>
                  <a:lnTo>
                    <a:pt x="0" y="962108"/>
                  </a:lnTo>
                  <a:lnTo>
                    <a:pt x="23854" y="95416"/>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134" name="TextBox 133"/>
            <p:cNvSpPr txBox="1"/>
            <p:nvPr/>
          </p:nvSpPr>
          <p:spPr>
            <a:xfrm>
              <a:off x="6750018" y="5489252"/>
              <a:ext cx="769763" cy="775597"/>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cs typeface="+mn-cs"/>
                </a:rPr>
                <a:t>22200</a:t>
              </a:r>
            </a:p>
            <a:p>
              <a:pPr eaLnBrk="1" fontAlgn="auto" hangingPunct="1">
                <a:spcBef>
                  <a:spcPts val="0"/>
                </a:spcBef>
                <a:spcAft>
                  <a:spcPts val="0"/>
                </a:spcAft>
                <a:buFontTx/>
                <a:buNone/>
              </a:pPr>
              <a:r>
                <a:rPr lang="en-US" sz="1800" i="0" dirty="0" smtClean="0">
                  <a:solidFill>
                    <a:prstClr val="black"/>
                  </a:solidFill>
                  <a:latin typeface="Calibri"/>
                  <a:cs typeface="+mn-cs"/>
                </a:rPr>
                <a:t>Men</a:t>
              </a:r>
              <a:endParaRPr lang="en-US" sz="1800" i="0" dirty="0">
                <a:solidFill>
                  <a:prstClr val="black"/>
                </a:solidFill>
                <a:latin typeface="Calibri"/>
                <a:cs typeface="+mn-cs"/>
              </a:endParaRPr>
            </a:p>
          </p:txBody>
        </p:sp>
        <p:pic>
          <p:nvPicPr>
            <p:cNvPr id="138" name="Picture 13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023034" y="4875914"/>
              <a:ext cx="305258" cy="407011"/>
            </a:xfrm>
            <a:prstGeom prst="rect">
              <a:avLst/>
            </a:prstGeom>
          </p:spPr>
        </p:pic>
        <p:sp>
          <p:nvSpPr>
            <p:cNvPr id="139" name="TextBox 138"/>
            <p:cNvSpPr txBox="1"/>
            <p:nvPr/>
          </p:nvSpPr>
          <p:spPr>
            <a:xfrm>
              <a:off x="6240712" y="4911810"/>
              <a:ext cx="529312" cy="443198"/>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cs typeface="+mn-cs"/>
                </a:rPr>
                <a:t>9 in</a:t>
              </a:r>
              <a:endParaRPr lang="en-US" sz="1800" i="0" dirty="0">
                <a:solidFill>
                  <a:prstClr val="black"/>
                </a:solidFill>
                <a:latin typeface="Calibri"/>
                <a:cs typeface="+mn-cs"/>
              </a:endParaRPr>
            </a:p>
          </p:txBody>
        </p:sp>
      </p:grpSp>
      <p:grpSp>
        <p:nvGrpSpPr>
          <p:cNvPr id="5" name="Group 4"/>
          <p:cNvGrpSpPr/>
          <p:nvPr/>
        </p:nvGrpSpPr>
        <p:grpSpPr>
          <a:xfrm>
            <a:off x="3217863" y="1283287"/>
            <a:ext cx="2477092" cy="1711111"/>
            <a:chOff x="5430881" y="4735229"/>
            <a:chExt cx="2477092" cy="2053333"/>
          </a:xfrm>
        </p:grpSpPr>
        <p:sp>
          <p:nvSpPr>
            <p:cNvPr id="97" name="TextBox 96"/>
            <p:cNvSpPr txBox="1"/>
            <p:nvPr/>
          </p:nvSpPr>
          <p:spPr>
            <a:xfrm>
              <a:off x="6170826" y="6234564"/>
              <a:ext cx="785215" cy="553998"/>
            </a:xfrm>
            <a:prstGeom prst="rect">
              <a:avLst/>
            </a:prstGeom>
            <a:noFill/>
          </p:spPr>
          <p:txBody>
            <a:bodyPr wrap="none" rtlCol="0">
              <a:spAutoFit/>
            </a:bodyPr>
            <a:lstStyle/>
            <a:p>
              <a:pPr eaLnBrk="1" fontAlgn="auto" hangingPunct="1">
                <a:spcBef>
                  <a:spcPts val="0"/>
                </a:spcBef>
                <a:spcAft>
                  <a:spcPts val="0"/>
                </a:spcAft>
                <a:buFontTx/>
                <a:buNone/>
              </a:pPr>
              <a:r>
                <a:rPr lang="en-US" sz="1200" b="1" i="0" dirty="0" smtClean="0">
                  <a:solidFill>
                    <a:prstClr val="black"/>
                  </a:solidFill>
                  <a:latin typeface="Calibri"/>
                  <a:cs typeface="+mn-cs"/>
                </a:rPr>
                <a:t>ZEBULUN</a:t>
              </a:r>
            </a:p>
            <a:p>
              <a:pPr eaLnBrk="1" fontAlgn="auto" hangingPunct="1">
                <a:spcBef>
                  <a:spcPts val="0"/>
                </a:spcBef>
                <a:spcAft>
                  <a:spcPts val="0"/>
                </a:spcAft>
                <a:buFontTx/>
                <a:buNone/>
              </a:pPr>
              <a:r>
                <a:rPr lang="en-US" sz="1200" dirty="0" smtClean="0">
                  <a:solidFill>
                    <a:prstClr val="black"/>
                  </a:solidFill>
                  <a:latin typeface="Calibri"/>
                  <a:cs typeface="+mn-cs"/>
                </a:rPr>
                <a:t>19:10-16</a:t>
              </a:r>
              <a:endParaRPr lang="en-US" sz="1200" dirty="0">
                <a:solidFill>
                  <a:prstClr val="black"/>
                </a:solidFill>
                <a:latin typeface="Calibri"/>
                <a:cs typeface="+mn-cs"/>
              </a:endParaRPr>
            </a:p>
          </p:txBody>
        </p:sp>
        <p:sp>
          <p:nvSpPr>
            <p:cNvPr id="115" name="TextBox 114"/>
            <p:cNvSpPr txBox="1"/>
            <p:nvPr/>
          </p:nvSpPr>
          <p:spPr>
            <a:xfrm>
              <a:off x="6012736" y="5393332"/>
              <a:ext cx="593432" cy="443198"/>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cs typeface="+mn-cs"/>
                </a:rPr>
                <a:t>24in</a:t>
              </a:r>
              <a:endParaRPr lang="en-US" sz="1800" i="0" dirty="0">
                <a:solidFill>
                  <a:prstClr val="black"/>
                </a:solidFill>
                <a:latin typeface="Calibri"/>
                <a:cs typeface="+mn-cs"/>
              </a:endParaRPr>
            </a:p>
          </p:txBody>
        </p:sp>
        <p:pic>
          <p:nvPicPr>
            <p:cNvPr id="116" name="Picture 1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30881" y="4735229"/>
              <a:ext cx="825993" cy="1101323"/>
            </a:xfrm>
            <a:prstGeom prst="rect">
              <a:avLst/>
            </a:prstGeom>
          </p:spPr>
        </p:pic>
        <p:sp>
          <p:nvSpPr>
            <p:cNvPr id="128" name="TextBox 127"/>
            <p:cNvSpPr txBox="1"/>
            <p:nvPr/>
          </p:nvSpPr>
          <p:spPr>
            <a:xfrm>
              <a:off x="6906929" y="5819065"/>
              <a:ext cx="769763" cy="775597"/>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cs typeface="+mn-cs"/>
                </a:rPr>
                <a:t>60500</a:t>
              </a:r>
            </a:p>
            <a:p>
              <a:pPr eaLnBrk="1" fontAlgn="auto" hangingPunct="1">
                <a:spcBef>
                  <a:spcPts val="0"/>
                </a:spcBef>
                <a:spcAft>
                  <a:spcPts val="0"/>
                </a:spcAft>
                <a:buFontTx/>
                <a:buNone/>
              </a:pPr>
              <a:r>
                <a:rPr lang="en-US" sz="1800" i="0" dirty="0" smtClean="0">
                  <a:solidFill>
                    <a:prstClr val="black"/>
                  </a:solidFill>
                  <a:latin typeface="Calibri"/>
                  <a:cs typeface="+mn-cs"/>
                </a:rPr>
                <a:t>Men</a:t>
              </a:r>
              <a:endParaRPr lang="en-US" sz="1800" i="0" dirty="0">
                <a:solidFill>
                  <a:prstClr val="black"/>
                </a:solidFill>
                <a:latin typeface="Calibri"/>
                <a:cs typeface="+mn-cs"/>
              </a:endParaRPr>
            </a:p>
          </p:txBody>
        </p:sp>
        <p:pic>
          <p:nvPicPr>
            <p:cNvPr id="49" name="Picture 48"/>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547999" y="5783460"/>
              <a:ext cx="615696" cy="902208"/>
            </a:xfrm>
            <a:prstGeom prst="rect">
              <a:avLst/>
            </a:prstGeom>
          </p:spPr>
        </p:pic>
        <p:sp>
          <p:nvSpPr>
            <p:cNvPr id="66" name="Freeform 65"/>
            <p:cNvSpPr/>
            <p:nvPr/>
          </p:nvSpPr>
          <p:spPr>
            <a:xfrm>
              <a:off x="6004110" y="5139984"/>
              <a:ext cx="1903863" cy="1262418"/>
            </a:xfrm>
            <a:custGeom>
              <a:avLst/>
              <a:gdLst>
                <a:gd name="connsiteX0" fmla="*/ 20472 w 1903863"/>
                <a:gd name="connsiteY0" fmla="*/ 1262418 h 1262418"/>
                <a:gd name="connsiteX1" fmla="*/ 1903863 w 1903863"/>
                <a:gd name="connsiteY1" fmla="*/ 272955 h 1262418"/>
                <a:gd name="connsiteX2" fmla="*/ 1903863 w 1903863"/>
                <a:gd name="connsiteY2" fmla="*/ 0 h 1262418"/>
                <a:gd name="connsiteX3" fmla="*/ 0 w 1903863"/>
                <a:gd name="connsiteY3" fmla="*/ 989463 h 1262418"/>
                <a:gd name="connsiteX4" fmla="*/ 20472 w 1903863"/>
                <a:gd name="connsiteY4" fmla="*/ 1262418 h 1262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863" h="1262418">
                  <a:moveTo>
                    <a:pt x="20472" y="1262418"/>
                  </a:moveTo>
                  <a:lnTo>
                    <a:pt x="1903863" y="272955"/>
                  </a:lnTo>
                  <a:lnTo>
                    <a:pt x="1903863" y="0"/>
                  </a:lnTo>
                  <a:lnTo>
                    <a:pt x="0" y="989463"/>
                  </a:lnTo>
                  <a:lnTo>
                    <a:pt x="20472" y="1262418"/>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67" name="Freeform 66"/>
            <p:cNvSpPr/>
            <p:nvPr/>
          </p:nvSpPr>
          <p:spPr>
            <a:xfrm>
              <a:off x="6134669" y="5117910"/>
              <a:ext cx="1760561" cy="907577"/>
            </a:xfrm>
            <a:custGeom>
              <a:avLst/>
              <a:gdLst>
                <a:gd name="connsiteX0" fmla="*/ 6824 w 1760561"/>
                <a:gd name="connsiteY0" fmla="*/ 777923 h 907577"/>
                <a:gd name="connsiteX1" fmla="*/ 0 w 1760561"/>
                <a:gd name="connsiteY1" fmla="*/ 907577 h 907577"/>
                <a:gd name="connsiteX2" fmla="*/ 1760561 w 1760561"/>
                <a:gd name="connsiteY2" fmla="*/ 6824 h 907577"/>
                <a:gd name="connsiteX3" fmla="*/ 1514901 w 1760561"/>
                <a:gd name="connsiteY3" fmla="*/ 0 h 907577"/>
                <a:gd name="connsiteX4" fmla="*/ 6824 w 1760561"/>
                <a:gd name="connsiteY4" fmla="*/ 777923 h 907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561" h="907577">
                  <a:moveTo>
                    <a:pt x="6824" y="777923"/>
                  </a:moveTo>
                  <a:lnTo>
                    <a:pt x="0" y="907577"/>
                  </a:lnTo>
                  <a:lnTo>
                    <a:pt x="1760561" y="6824"/>
                  </a:lnTo>
                  <a:lnTo>
                    <a:pt x="1514901" y="0"/>
                  </a:lnTo>
                  <a:lnTo>
                    <a:pt x="6824" y="777923"/>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7" name="TextBox 6"/>
          <p:cNvSpPr txBox="1"/>
          <p:nvPr/>
        </p:nvSpPr>
        <p:spPr>
          <a:xfrm>
            <a:off x="67637" y="37359"/>
            <a:ext cx="1618007" cy="461665"/>
          </a:xfrm>
          <a:prstGeom prst="rect">
            <a:avLst/>
          </a:prstGeom>
          <a:solidFill>
            <a:schemeClr val="tx1"/>
          </a:solidFill>
        </p:spPr>
        <p:txBody>
          <a:bodyPr wrap="none" rtlCol="0">
            <a:spAutoFit/>
          </a:bodyPr>
          <a:lstStyle/>
          <a:p>
            <a:r>
              <a:rPr lang="en-US" sz="2400" dirty="0" smtClean="0">
                <a:solidFill>
                  <a:srgbClr val="FFFF00"/>
                </a:solidFill>
              </a:rPr>
              <a:t>By Location</a:t>
            </a:r>
            <a:endParaRPr lang="en-US" sz="2400" dirty="0">
              <a:solidFill>
                <a:srgbClr val="FFFF00"/>
              </a:solidFill>
            </a:endParaRPr>
          </a:p>
        </p:txBody>
      </p:sp>
    </p:spTree>
    <p:extLst>
      <p:ext uri="{BB962C8B-B14F-4D97-AF65-F5344CB8AC3E}">
        <p14:creationId xmlns:p14="http://schemas.microsoft.com/office/powerpoint/2010/main" val="37208108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4F0EAAF9-A60C-46D8-A6FC-0C3C98875073}" type="slidenum">
              <a:rPr lang="en-US" altLang="en-US" i="0">
                <a:solidFill>
                  <a:srgbClr val="898989"/>
                </a:solidFill>
              </a:rPr>
              <a:pPr/>
              <a:t>40</a:t>
            </a:fld>
            <a:endParaRPr lang="en-US" altLang="en-US" i="0">
              <a:solidFill>
                <a:srgbClr val="898989"/>
              </a:solidFill>
            </a:endParaRPr>
          </a:p>
        </p:txBody>
      </p:sp>
      <p:pic>
        <p:nvPicPr>
          <p:cNvPr id="20483" name="Picture 2" descr="Ephraim-Manasseh-Benjamin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550" y="-3141926"/>
            <a:ext cx="5842000" cy="8327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4"/>
          <p:cNvSpPr>
            <a:spLocks noChangeArrowheads="1"/>
          </p:cNvSpPr>
          <p:nvPr/>
        </p:nvSpPr>
        <p:spPr bwMode="auto">
          <a:xfrm>
            <a:off x="5957888" y="142952"/>
            <a:ext cx="3022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dirty="0">
                <a:latin typeface="Arial" charset="0"/>
              </a:rPr>
              <a:t>Border – Ephraim </a:t>
            </a:r>
            <a:br>
              <a:rPr lang="en-US" altLang="en-US" sz="1800" i="0" dirty="0">
                <a:latin typeface="Arial" charset="0"/>
              </a:rPr>
            </a:br>
            <a:r>
              <a:rPr lang="en-US" altLang="en-US" sz="1800" i="0" dirty="0">
                <a:latin typeface="Arial" charset="0"/>
              </a:rPr>
              <a:t>Joshua </a:t>
            </a:r>
            <a:r>
              <a:rPr lang="en-US" altLang="en-US" sz="1800" i="0" dirty="0" smtClean="0">
                <a:latin typeface="Arial" charset="0"/>
              </a:rPr>
              <a:t>17</a:t>
            </a:r>
            <a:endParaRPr lang="en-US" altLang="en-US" sz="1800" i="0" dirty="0">
              <a:latin typeface="Arial" charset="0"/>
            </a:endParaRPr>
          </a:p>
        </p:txBody>
      </p:sp>
      <p:sp>
        <p:nvSpPr>
          <p:cNvPr id="20486" name="TextBox 19"/>
          <p:cNvSpPr txBox="1">
            <a:spLocks noChangeArrowheads="1"/>
          </p:cNvSpPr>
          <p:nvPr/>
        </p:nvSpPr>
        <p:spPr bwMode="auto">
          <a:xfrm>
            <a:off x="3433764" y="3303323"/>
            <a:ext cx="3385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i="0">
                <a:solidFill>
                  <a:srgbClr val="FF0000"/>
                </a:solidFill>
                <a:latin typeface="Arial" charset="0"/>
              </a:rPr>
              <a:t>X</a:t>
            </a:r>
          </a:p>
        </p:txBody>
      </p:sp>
      <p:sp>
        <p:nvSpPr>
          <p:cNvPr id="14" name="Oval 13"/>
          <p:cNvSpPr/>
          <p:nvPr/>
        </p:nvSpPr>
        <p:spPr>
          <a:xfrm>
            <a:off x="2998788" y="3149865"/>
            <a:ext cx="741362" cy="28575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sp>
        <p:nvSpPr>
          <p:cNvPr id="15" name="Freeform 14"/>
          <p:cNvSpPr/>
          <p:nvPr/>
        </p:nvSpPr>
        <p:spPr>
          <a:xfrm>
            <a:off x="204789" y="3878792"/>
            <a:ext cx="763587" cy="329407"/>
          </a:xfrm>
          <a:custGeom>
            <a:avLst/>
            <a:gdLst>
              <a:gd name="connsiteX0" fmla="*/ 0 w 764275"/>
              <a:gd name="connsiteY0" fmla="*/ 0 h 395785"/>
              <a:gd name="connsiteX1" fmla="*/ 68239 w 764275"/>
              <a:gd name="connsiteY1" fmla="*/ 354841 h 395785"/>
              <a:gd name="connsiteX2" fmla="*/ 573206 w 764275"/>
              <a:gd name="connsiteY2" fmla="*/ 395785 h 395785"/>
              <a:gd name="connsiteX3" fmla="*/ 764275 w 764275"/>
              <a:gd name="connsiteY3" fmla="*/ 368489 h 395785"/>
              <a:gd name="connsiteX4" fmla="*/ 723332 w 764275"/>
              <a:gd name="connsiteY4" fmla="*/ 163773 h 395785"/>
              <a:gd name="connsiteX5" fmla="*/ 545911 w 764275"/>
              <a:gd name="connsiteY5" fmla="*/ 13647 h 395785"/>
              <a:gd name="connsiteX6" fmla="*/ 0 w 764275"/>
              <a:gd name="connsiteY6" fmla="*/ 0 h 395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275" h="395785">
                <a:moveTo>
                  <a:pt x="0" y="0"/>
                </a:moveTo>
                <a:lnTo>
                  <a:pt x="68239" y="354841"/>
                </a:lnTo>
                <a:lnTo>
                  <a:pt x="573206" y="395785"/>
                </a:lnTo>
                <a:lnTo>
                  <a:pt x="764275" y="368489"/>
                </a:lnTo>
                <a:lnTo>
                  <a:pt x="723332" y="163773"/>
                </a:lnTo>
                <a:lnTo>
                  <a:pt x="545911" y="13647"/>
                </a:lnTo>
                <a:lnTo>
                  <a:pt x="0" y="0"/>
                </a:lnTo>
                <a:close/>
              </a:path>
            </a:pathLst>
          </a:cu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p>
        </p:txBody>
      </p:sp>
      <p:sp>
        <p:nvSpPr>
          <p:cNvPr id="16" name="Oval 15"/>
          <p:cNvSpPr/>
          <p:nvPr/>
        </p:nvSpPr>
        <p:spPr>
          <a:xfrm>
            <a:off x="557213" y="1957917"/>
            <a:ext cx="957262" cy="284428"/>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sp>
        <p:nvSpPr>
          <p:cNvPr id="17" name="Oval 16"/>
          <p:cNvSpPr/>
          <p:nvPr/>
        </p:nvSpPr>
        <p:spPr>
          <a:xfrm>
            <a:off x="163513" y="3915834"/>
            <a:ext cx="957262" cy="284428"/>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sp>
        <p:nvSpPr>
          <p:cNvPr id="18" name="Oval 17"/>
          <p:cNvSpPr/>
          <p:nvPr/>
        </p:nvSpPr>
        <p:spPr>
          <a:xfrm>
            <a:off x="2320925" y="1755512"/>
            <a:ext cx="1173163" cy="284427"/>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sp>
        <p:nvSpPr>
          <p:cNvPr id="12" name="TextBox 6"/>
          <p:cNvSpPr txBox="1">
            <a:spLocks noChangeArrowheads="1"/>
          </p:cNvSpPr>
          <p:nvPr/>
        </p:nvSpPr>
        <p:spPr bwMode="auto">
          <a:xfrm>
            <a:off x="5957888" y="1034493"/>
            <a:ext cx="3084512" cy="378565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i="0" baseline="30000" dirty="0">
                <a:latin typeface="Arial" charset="0"/>
              </a:rPr>
              <a:t>17</a:t>
            </a:r>
            <a:r>
              <a:rPr lang="en-US" altLang="en-US" sz="1600" i="0" dirty="0">
                <a:latin typeface="Arial" charset="0"/>
              </a:rPr>
              <a:t>Then Joshua said to the house of Joseph, to Ephraim and Manasseh, “You are a numerous people and have great power. You shall not have one allotment only, </a:t>
            </a:r>
            <a:br>
              <a:rPr lang="en-US" altLang="en-US" sz="1600" i="0" dirty="0">
                <a:latin typeface="Arial" charset="0"/>
              </a:rPr>
            </a:br>
            <a:r>
              <a:rPr lang="en-US" altLang="en-US" sz="1600" i="0" baseline="30000" dirty="0">
                <a:latin typeface="Arial" charset="0"/>
              </a:rPr>
              <a:t>18</a:t>
            </a:r>
            <a:r>
              <a:rPr lang="en-US" altLang="en-US" sz="1600" i="0" dirty="0">
                <a:latin typeface="Arial" charset="0"/>
              </a:rPr>
              <a:t>but the hill country shall be yours, for though it is a forest, you shall clear it and possess it to its farthest borders. For you shall drive out the Canaanites, though they have chariots of iron, and though they are strong.”</a:t>
            </a:r>
          </a:p>
          <a:p>
            <a:pPr eaLnBrk="1" hangingPunct="1">
              <a:spcBef>
                <a:spcPct val="0"/>
              </a:spcBef>
              <a:buFontTx/>
              <a:buNone/>
            </a:pPr>
            <a:endParaRPr lang="en-US" altLang="en-US" sz="1600" i="0" dirty="0">
              <a:latin typeface="Arial"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A969D530-839D-403C-9825-C70320C0F0A0}" type="slidenum">
              <a:rPr lang="en-US" altLang="en-US" i="0">
                <a:solidFill>
                  <a:srgbClr val="898989"/>
                </a:solidFill>
              </a:rPr>
              <a:pPr/>
              <a:t>41</a:t>
            </a:fld>
            <a:endParaRPr lang="en-US" altLang="en-US" i="0">
              <a:solidFill>
                <a:srgbClr val="898989"/>
              </a:solidFill>
            </a:endParaRPr>
          </a:p>
        </p:txBody>
      </p:sp>
      <p:pic>
        <p:nvPicPr>
          <p:cNvPr id="23555" name="Picture 2" descr="Ephraim-Manasseh-Benjami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 y="-22490"/>
            <a:ext cx="5221288" cy="672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3"/>
          <p:cNvSpPr>
            <a:spLocks noChangeArrowheads="1"/>
          </p:cNvSpPr>
          <p:nvPr/>
        </p:nvSpPr>
        <p:spPr bwMode="auto">
          <a:xfrm>
            <a:off x="5365704" y="52"/>
            <a:ext cx="3022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dirty="0">
                <a:latin typeface="Arial" charset="0"/>
              </a:rPr>
              <a:t>Border – Manasseh</a:t>
            </a:r>
          </a:p>
          <a:p>
            <a:pPr eaLnBrk="1" hangingPunct="1">
              <a:spcBef>
                <a:spcPct val="0"/>
              </a:spcBef>
              <a:buFontTx/>
              <a:buNone/>
            </a:pPr>
            <a:r>
              <a:rPr lang="en-US" altLang="en-US" sz="1800" i="0" dirty="0">
                <a:latin typeface="Arial" charset="0"/>
              </a:rPr>
              <a:t>Joshua 17:7-11</a:t>
            </a:r>
          </a:p>
        </p:txBody>
      </p:sp>
      <p:sp>
        <p:nvSpPr>
          <p:cNvPr id="23557" name="TextBox 4"/>
          <p:cNvSpPr txBox="1">
            <a:spLocks noChangeArrowheads="1"/>
          </p:cNvSpPr>
          <p:nvPr/>
        </p:nvSpPr>
        <p:spPr bwMode="auto">
          <a:xfrm>
            <a:off x="4708554" y="607769"/>
            <a:ext cx="4435475" cy="483209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9538" indent="-109538">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en-US" altLang="en-US" sz="1400" i="0" dirty="0">
                <a:solidFill>
                  <a:srgbClr val="002060"/>
                </a:solidFill>
                <a:latin typeface="Arial" charset="0"/>
              </a:rPr>
              <a:t>The territory of Manasseh reached from Asher to </a:t>
            </a:r>
            <a:r>
              <a:rPr lang="en-US" altLang="en-US" sz="1400" i="0" dirty="0" err="1">
                <a:solidFill>
                  <a:srgbClr val="002060"/>
                </a:solidFill>
                <a:latin typeface="Arial" charset="0"/>
              </a:rPr>
              <a:t>Michmethath</a:t>
            </a:r>
            <a:r>
              <a:rPr lang="en-US" altLang="en-US" sz="1400" i="0" dirty="0">
                <a:solidFill>
                  <a:srgbClr val="002060"/>
                </a:solidFill>
                <a:latin typeface="Arial" charset="0"/>
              </a:rPr>
              <a:t>, which is east of </a:t>
            </a:r>
            <a:r>
              <a:rPr lang="en-US" altLang="en-US" sz="1400" i="0" dirty="0" err="1">
                <a:solidFill>
                  <a:srgbClr val="002060"/>
                </a:solidFill>
                <a:latin typeface="Arial" charset="0"/>
              </a:rPr>
              <a:t>Shechem</a:t>
            </a:r>
            <a:r>
              <a:rPr lang="en-US" altLang="en-US" sz="1400" i="0" dirty="0">
                <a:solidFill>
                  <a:srgbClr val="002060"/>
                </a:solidFill>
                <a:latin typeface="Arial" charset="0"/>
              </a:rPr>
              <a:t>. </a:t>
            </a:r>
          </a:p>
          <a:p>
            <a:pPr eaLnBrk="1" hangingPunct="1">
              <a:spcBef>
                <a:spcPct val="0"/>
              </a:spcBef>
            </a:pPr>
            <a:r>
              <a:rPr lang="en-US" altLang="en-US" sz="1400" i="0" dirty="0">
                <a:latin typeface="Arial" charset="0"/>
              </a:rPr>
              <a:t>Then the boundary goes along southward to the inhabitants of </a:t>
            </a:r>
            <a:r>
              <a:rPr lang="en-US" altLang="en-US" sz="1400" i="0" dirty="0" err="1">
                <a:latin typeface="Arial" charset="0"/>
              </a:rPr>
              <a:t>En-tappuah</a:t>
            </a:r>
            <a:r>
              <a:rPr lang="en-US" altLang="en-US" sz="1400" i="0" dirty="0">
                <a:latin typeface="Arial" charset="0"/>
              </a:rPr>
              <a:t>. The land of </a:t>
            </a:r>
            <a:r>
              <a:rPr lang="en-US" altLang="en-US" sz="1400" i="0" dirty="0" err="1">
                <a:latin typeface="Arial" charset="0"/>
              </a:rPr>
              <a:t>Tappuah</a:t>
            </a:r>
            <a:r>
              <a:rPr lang="en-US" altLang="en-US" sz="1400" i="0" dirty="0">
                <a:latin typeface="Arial" charset="0"/>
              </a:rPr>
              <a:t> belonged to Manasseh, but the town of </a:t>
            </a:r>
            <a:r>
              <a:rPr lang="en-US" altLang="en-US" sz="1400" i="0" dirty="0" err="1">
                <a:latin typeface="Arial" charset="0"/>
              </a:rPr>
              <a:t>Tappuah</a:t>
            </a:r>
            <a:r>
              <a:rPr lang="en-US" altLang="en-US" sz="1400" i="0" dirty="0">
                <a:latin typeface="Arial" charset="0"/>
              </a:rPr>
              <a:t> on the boundary of Manasseh belonged to the people of Ephraim. Then the boundary went down to the brook </a:t>
            </a:r>
            <a:r>
              <a:rPr lang="en-US" altLang="en-US" sz="1400" i="0" dirty="0" err="1">
                <a:latin typeface="Arial" charset="0"/>
              </a:rPr>
              <a:t>Kanah</a:t>
            </a:r>
            <a:r>
              <a:rPr lang="en-US" altLang="en-US" sz="1400" i="0" dirty="0">
                <a:latin typeface="Arial" charset="0"/>
              </a:rPr>
              <a:t>. These cities, to the south of the brook, among the cities of Manasseh, belong to Ephraim. Then the boundary of Manasseh goes on the north side of the brook and ends at the sea, the land to the south being Ephraim’s and that to the north being Manasseh’s, with the sea forming its boundary. </a:t>
            </a:r>
          </a:p>
          <a:p>
            <a:pPr eaLnBrk="1" hangingPunct="1">
              <a:spcBef>
                <a:spcPct val="0"/>
              </a:spcBef>
            </a:pPr>
            <a:r>
              <a:rPr lang="en-US" altLang="en-US" sz="1400" i="0" dirty="0">
                <a:solidFill>
                  <a:srgbClr val="002060"/>
                </a:solidFill>
                <a:latin typeface="Arial" charset="0"/>
              </a:rPr>
              <a:t>On the north Asher is reached, and on the east Issachar. </a:t>
            </a:r>
            <a:r>
              <a:rPr lang="en-US" altLang="en-US" sz="1400" i="0" baseline="30000" dirty="0">
                <a:solidFill>
                  <a:srgbClr val="002060"/>
                </a:solidFill>
                <a:latin typeface="Arial" charset="0"/>
              </a:rPr>
              <a:t>11</a:t>
            </a:r>
            <a:r>
              <a:rPr lang="en-US" altLang="en-US" sz="1400" i="0" dirty="0">
                <a:solidFill>
                  <a:srgbClr val="002060"/>
                </a:solidFill>
                <a:latin typeface="Arial" charset="0"/>
              </a:rPr>
              <a:t>Also in Issachar and in Asher Manasseh had Beth-</a:t>
            </a:r>
            <a:r>
              <a:rPr lang="en-US" altLang="en-US" sz="1400" i="0" dirty="0" err="1">
                <a:solidFill>
                  <a:srgbClr val="002060"/>
                </a:solidFill>
                <a:latin typeface="Arial" charset="0"/>
              </a:rPr>
              <a:t>shean</a:t>
            </a:r>
            <a:r>
              <a:rPr lang="en-US" altLang="en-US" sz="1400" i="0" dirty="0">
                <a:solidFill>
                  <a:srgbClr val="002060"/>
                </a:solidFill>
                <a:latin typeface="Arial" charset="0"/>
              </a:rPr>
              <a:t> and its villages,</a:t>
            </a:r>
          </a:p>
          <a:p>
            <a:pPr eaLnBrk="1" hangingPunct="1">
              <a:spcBef>
                <a:spcPct val="0"/>
              </a:spcBef>
            </a:pPr>
            <a:r>
              <a:rPr lang="en-US" altLang="en-US" sz="1400" i="0" dirty="0" err="1">
                <a:latin typeface="Arial" charset="0"/>
              </a:rPr>
              <a:t>Ibleam</a:t>
            </a:r>
            <a:r>
              <a:rPr lang="en-US" altLang="en-US" sz="1400" i="0" dirty="0">
                <a:latin typeface="Arial" charset="0"/>
              </a:rPr>
              <a:t> and its villages</a:t>
            </a:r>
          </a:p>
          <a:p>
            <a:pPr eaLnBrk="1" hangingPunct="1">
              <a:spcBef>
                <a:spcPct val="0"/>
              </a:spcBef>
            </a:pPr>
            <a:r>
              <a:rPr lang="en-US" altLang="en-US" sz="1400" i="0" dirty="0">
                <a:latin typeface="Arial" charset="0"/>
              </a:rPr>
              <a:t>the inhabitants of </a:t>
            </a:r>
            <a:r>
              <a:rPr lang="en-US" altLang="en-US" sz="1400" i="0" dirty="0" err="1">
                <a:latin typeface="Arial" charset="0"/>
              </a:rPr>
              <a:t>Dor</a:t>
            </a:r>
            <a:r>
              <a:rPr lang="en-US" altLang="en-US" sz="1400" i="0" dirty="0">
                <a:latin typeface="Arial" charset="0"/>
              </a:rPr>
              <a:t> and its villages, and</a:t>
            </a:r>
          </a:p>
          <a:p>
            <a:pPr eaLnBrk="1" hangingPunct="1">
              <a:spcBef>
                <a:spcPct val="0"/>
              </a:spcBef>
            </a:pPr>
            <a:r>
              <a:rPr lang="en-US" altLang="en-US" sz="1400" i="0" dirty="0">
                <a:latin typeface="Arial" charset="0"/>
              </a:rPr>
              <a:t>the inhabitants of </a:t>
            </a:r>
            <a:r>
              <a:rPr lang="en-US" altLang="en-US" sz="1400" i="0" dirty="0" err="1">
                <a:latin typeface="Arial" charset="0"/>
              </a:rPr>
              <a:t>En-dor</a:t>
            </a:r>
            <a:r>
              <a:rPr lang="en-US" altLang="en-US" sz="1400" i="0" dirty="0">
                <a:latin typeface="Arial" charset="0"/>
              </a:rPr>
              <a:t> and its villages, </a:t>
            </a:r>
          </a:p>
          <a:p>
            <a:pPr eaLnBrk="1" hangingPunct="1">
              <a:spcBef>
                <a:spcPct val="0"/>
              </a:spcBef>
            </a:pPr>
            <a:r>
              <a:rPr lang="en-US" altLang="en-US" sz="1400" i="0" dirty="0">
                <a:latin typeface="Arial" charset="0"/>
              </a:rPr>
              <a:t>the inhabitants of </a:t>
            </a:r>
            <a:r>
              <a:rPr lang="en-US" altLang="en-US" sz="1400" i="0" dirty="0" err="1">
                <a:latin typeface="Arial" charset="0"/>
              </a:rPr>
              <a:t>Taanach</a:t>
            </a:r>
            <a:r>
              <a:rPr lang="en-US" altLang="en-US" sz="1400" i="0" dirty="0">
                <a:latin typeface="Arial" charset="0"/>
              </a:rPr>
              <a:t> and its villages,</a:t>
            </a:r>
          </a:p>
          <a:p>
            <a:pPr eaLnBrk="1" hangingPunct="1">
              <a:spcBef>
                <a:spcPct val="0"/>
              </a:spcBef>
            </a:pPr>
            <a:r>
              <a:rPr lang="en-US" altLang="en-US" sz="1400" i="0" dirty="0">
                <a:latin typeface="Arial" charset="0"/>
              </a:rPr>
              <a:t>inhabitants of Megiddo and its villages; the third is </a:t>
            </a:r>
            <a:r>
              <a:rPr lang="en-US" altLang="en-US" sz="1400" i="0" dirty="0" err="1">
                <a:latin typeface="Arial" charset="0"/>
              </a:rPr>
              <a:t>Naphath</a:t>
            </a:r>
            <a:r>
              <a:rPr lang="en-US" altLang="en-US" sz="1400" i="0" dirty="0">
                <a:latin typeface="Arial" charset="0"/>
              </a:rPr>
              <a:t>. </a:t>
            </a:r>
          </a:p>
        </p:txBody>
      </p:sp>
      <p:sp>
        <p:nvSpPr>
          <p:cNvPr id="23558" name="TextBox 5"/>
          <p:cNvSpPr txBox="1">
            <a:spLocks noChangeArrowheads="1"/>
          </p:cNvSpPr>
          <p:nvPr/>
        </p:nvSpPr>
        <p:spPr bwMode="auto">
          <a:xfrm>
            <a:off x="587377" y="148167"/>
            <a:ext cx="787395" cy="36933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a:latin typeface="Arial" charset="0"/>
              </a:rPr>
              <a:t>Asher</a:t>
            </a:r>
          </a:p>
        </p:txBody>
      </p:sp>
      <p:sp>
        <p:nvSpPr>
          <p:cNvPr id="7" name="Freeform 6"/>
          <p:cNvSpPr/>
          <p:nvPr/>
        </p:nvSpPr>
        <p:spPr>
          <a:xfrm>
            <a:off x="190521" y="3840428"/>
            <a:ext cx="2606675" cy="310885"/>
          </a:xfrm>
          <a:custGeom>
            <a:avLst/>
            <a:gdLst>
              <a:gd name="connsiteX0" fmla="*/ 2606722 w 2606722"/>
              <a:gd name="connsiteY0" fmla="*/ 0 h 368489"/>
              <a:gd name="connsiteX1" fmla="*/ 2129050 w 2606722"/>
              <a:gd name="connsiteY1" fmla="*/ 109182 h 368489"/>
              <a:gd name="connsiteX2" fmla="*/ 1460310 w 2606722"/>
              <a:gd name="connsiteY2" fmla="*/ 40943 h 368489"/>
              <a:gd name="connsiteX3" fmla="*/ 736979 w 2606722"/>
              <a:gd name="connsiteY3" fmla="*/ 163773 h 368489"/>
              <a:gd name="connsiteX4" fmla="*/ 477671 w 2606722"/>
              <a:gd name="connsiteY4" fmla="*/ 218364 h 368489"/>
              <a:gd name="connsiteX5" fmla="*/ 163773 w 2606722"/>
              <a:gd name="connsiteY5" fmla="*/ 286603 h 368489"/>
              <a:gd name="connsiteX6" fmla="*/ 0 w 2606722"/>
              <a:gd name="connsiteY6" fmla="*/ 368489 h 368489"/>
              <a:gd name="connsiteX0" fmla="*/ 2606722 w 2606722"/>
              <a:gd name="connsiteY0" fmla="*/ 6824 h 375313"/>
              <a:gd name="connsiteX1" fmla="*/ 2129050 w 2606722"/>
              <a:gd name="connsiteY1" fmla="*/ 6824 h 375313"/>
              <a:gd name="connsiteX2" fmla="*/ 1460310 w 2606722"/>
              <a:gd name="connsiteY2" fmla="*/ 47767 h 375313"/>
              <a:gd name="connsiteX3" fmla="*/ 736979 w 2606722"/>
              <a:gd name="connsiteY3" fmla="*/ 170597 h 375313"/>
              <a:gd name="connsiteX4" fmla="*/ 477671 w 2606722"/>
              <a:gd name="connsiteY4" fmla="*/ 225188 h 375313"/>
              <a:gd name="connsiteX5" fmla="*/ 163773 w 2606722"/>
              <a:gd name="connsiteY5" fmla="*/ 293427 h 375313"/>
              <a:gd name="connsiteX6" fmla="*/ 0 w 2606722"/>
              <a:gd name="connsiteY6" fmla="*/ 375313 h 375313"/>
              <a:gd name="connsiteX0" fmla="*/ 2606722 w 2606722"/>
              <a:gd name="connsiteY0" fmla="*/ 4549 h 373038"/>
              <a:gd name="connsiteX1" fmla="*/ 2129050 w 2606722"/>
              <a:gd name="connsiteY1" fmla="*/ 4549 h 373038"/>
              <a:gd name="connsiteX2" fmla="*/ 1637731 w 2606722"/>
              <a:gd name="connsiteY2" fmla="*/ 31845 h 373038"/>
              <a:gd name="connsiteX3" fmla="*/ 736979 w 2606722"/>
              <a:gd name="connsiteY3" fmla="*/ 168322 h 373038"/>
              <a:gd name="connsiteX4" fmla="*/ 477671 w 2606722"/>
              <a:gd name="connsiteY4" fmla="*/ 222913 h 373038"/>
              <a:gd name="connsiteX5" fmla="*/ 163773 w 2606722"/>
              <a:gd name="connsiteY5" fmla="*/ 291152 h 373038"/>
              <a:gd name="connsiteX6" fmla="*/ 0 w 2606722"/>
              <a:gd name="connsiteY6" fmla="*/ 373038 h 37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6722" h="373038">
                <a:moveTo>
                  <a:pt x="2606722" y="4549"/>
                </a:moveTo>
                <a:cubicBezTo>
                  <a:pt x="2463420" y="55728"/>
                  <a:pt x="2290548" y="0"/>
                  <a:pt x="2129050" y="4549"/>
                </a:cubicBezTo>
                <a:cubicBezTo>
                  <a:pt x="1967552" y="9098"/>
                  <a:pt x="1869743" y="4550"/>
                  <a:pt x="1637731" y="31845"/>
                </a:cubicBezTo>
                <a:cubicBezTo>
                  <a:pt x="1405719" y="59140"/>
                  <a:pt x="930322" y="136477"/>
                  <a:pt x="736979" y="168322"/>
                </a:cubicBezTo>
                <a:cubicBezTo>
                  <a:pt x="543636" y="200167"/>
                  <a:pt x="477671" y="222913"/>
                  <a:pt x="477671" y="222913"/>
                </a:cubicBezTo>
                <a:cubicBezTo>
                  <a:pt x="382137" y="243385"/>
                  <a:pt x="243385" y="266131"/>
                  <a:pt x="163773" y="291152"/>
                </a:cubicBezTo>
                <a:cubicBezTo>
                  <a:pt x="84161" y="316173"/>
                  <a:pt x="42080" y="344605"/>
                  <a:pt x="0" y="373038"/>
                </a:cubicBezTo>
              </a:path>
            </a:pathLst>
          </a:cu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spcBef>
                <a:spcPct val="0"/>
              </a:spcBef>
              <a:buFontTx/>
              <a:buNone/>
              <a:defRPr/>
            </a:pPr>
            <a:endParaRPr lang="en-US" sz="1800" i="0"/>
          </a:p>
        </p:txBody>
      </p:sp>
      <p:sp>
        <p:nvSpPr>
          <p:cNvPr id="8" name="Freeform 7"/>
          <p:cNvSpPr/>
          <p:nvPr/>
        </p:nvSpPr>
        <p:spPr>
          <a:xfrm>
            <a:off x="2716256" y="3525573"/>
            <a:ext cx="504825" cy="284427"/>
          </a:xfrm>
          <a:custGeom>
            <a:avLst/>
            <a:gdLst>
              <a:gd name="connsiteX0" fmla="*/ 504968 w 504968"/>
              <a:gd name="connsiteY0" fmla="*/ 0 h 341194"/>
              <a:gd name="connsiteX1" fmla="*/ 204717 w 504968"/>
              <a:gd name="connsiteY1" fmla="*/ 122830 h 341194"/>
              <a:gd name="connsiteX2" fmla="*/ 40944 w 504968"/>
              <a:gd name="connsiteY2" fmla="*/ 232012 h 341194"/>
              <a:gd name="connsiteX3" fmla="*/ 0 w 504968"/>
              <a:gd name="connsiteY3" fmla="*/ 341194 h 341194"/>
            </a:gdLst>
            <a:ahLst/>
            <a:cxnLst>
              <a:cxn ang="0">
                <a:pos x="connsiteX0" y="connsiteY0"/>
              </a:cxn>
              <a:cxn ang="0">
                <a:pos x="connsiteX1" y="connsiteY1"/>
              </a:cxn>
              <a:cxn ang="0">
                <a:pos x="connsiteX2" y="connsiteY2"/>
              </a:cxn>
              <a:cxn ang="0">
                <a:pos x="connsiteX3" y="connsiteY3"/>
              </a:cxn>
            </a:cxnLst>
            <a:rect l="l" t="t" r="r" b="b"/>
            <a:pathLst>
              <a:path w="504968" h="341194">
                <a:moveTo>
                  <a:pt x="504968" y="0"/>
                </a:moveTo>
                <a:cubicBezTo>
                  <a:pt x="393511" y="42080"/>
                  <a:pt x="282054" y="84161"/>
                  <a:pt x="204717" y="122830"/>
                </a:cubicBezTo>
                <a:cubicBezTo>
                  <a:pt x="127380" y="161499"/>
                  <a:pt x="75063" y="195618"/>
                  <a:pt x="40944" y="232012"/>
                </a:cubicBezTo>
                <a:cubicBezTo>
                  <a:pt x="6825" y="268406"/>
                  <a:pt x="3412" y="304800"/>
                  <a:pt x="0" y="341194"/>
                </a:cubicBezTo>
              </a:path>
            </a:pathLst>
          </a:custGeom>
          <a:ln w="3810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spcBef>
                <a:spcPct val="0"/>
              </a:spcBef>
              <a:buFontTx/>
              <a:buNone/>
              <a:defRPr/>
            </a:pPr>
            <a:endParaRPr lang="en-US" sz="1800" i="0"/>
          </a:p>
        </p:txBody>
      </p:sp>
      <p:sp>
        <p:nvSpPr>
          <p:cNvPr id="23561" name="TextBox 8"/>
          <p:cNvSpPr txBox="1">
            <a:spLocks noChangeArrowheads="1"/>
          </p:cNvSpPr>
          <p:nvPr/>
        </p:nvSpPr>
        <p:spPr bwMode="auto">
          <a:xfrm>
            <a:off x="3784601" y="616479"/>
            <a:ext cx="1056700" cy="36933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a:latin typeface="Arial" charset="0"/>
              </a:rPr>
              <a:t>Issachar</a:t>
            </a:r>
          </a:p>
        </p:txBody>
      </p:sp>
      <p:sp>
        <p:nvSpPr>
          <p:cNvPr id="10" name="Freeform 9"/>
          <p:cNvSpPr/>
          <p:nvPr/>
        </p:nvSpPr>
        <p:spPr>
          <a:xfrm>
            <a:off x="1446213" y="272521"/>
            <a:ext cx="3262312" cy="908844"/>
          </a:xfrm>
          <a:custGeom>
            <a:avLst/>
            <a:gdLst>
              <a:gd name="connsiteX0" fmla="*/ 0 w 3261815"/>
              <a:gd name="connsiteY0" fmla="*/ 0 h 1089547"/>
              <a:gd name="connsiteX1" fmla="*/ 600501 w 3261815"/>
              <a:gd name="connsiteY1" fmla="*/ 368490 h 1089547"/>
              <a:gd name="connsiteX2" fmla="*/ 1351128 w 3261815"/>
              <a:gd name="connsiteY2" fmla="*/ 368490 h 1089547"/>
              <a:gd name="connsiteX3" fmla="*/ 1624083 w 3261815"/>
              <a:gd name="connsiteY3" fmla="*/ 750627 h 1089547"/>
              <a:gd name="connsiteX4" fmla="*/ 1965277 w 3261815"/>
              <a:gd name="connsiteY4" fmla="*/ 1064526 h 1089547"/>
              <a:gd name="connsiteX5" fmla="*/ 2470244 w 3261815"/>
              <a:gd name="connsiteY5" fmla="*/ 900753 h 1089547"/>
              <a:gd name="connsiteX6" fmla="*/ 3261815 w 3261815"/>
              <a:gd name="connsiteY6" fmla="*/ 941696 h 108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1815" h="1089547">
                <a:moveTo>
                  <a:pt x="0" y="0"/>
                </a:moveTo>
                <a:cubicBezTo>
                  <a:pt x="187656" y="153537"/>
                  <a:pt x="375313" y="307075"/>
                  <a:pt x="600501" y="368490"/>
                </a:cubicBezTo>
                <a:cubicBezTo>
                  <a:pt x="825689" y="429905"/>
                  <a:pt x="1180531" y="304801"/>
                  <a:pt x="1351128" y="368490"/>
                </a:cubicBezTo>
                <a:cubicBezTo>
                  <a:pt x="1521725" y="432179"/>
                  <a:pt x="1521725" y="634621"/>
                  <a:pt x="1624083" y="750627"/>
                </a:cubicBezTo>
                <a:cubicBezTo>
                  <a:pt x="1726441" y="866633"/>
                  <a:pt x="1824250" y="1039505"/>
                  <a:pt x="1965277" y="1064526"/>
                </a:cubicBezTo>
                <a:cubicBezTo>
                  <a:pt x="2106304" y="1089547"/>
                  <a:pt x="2254154" y="921225"/>
                  <a:pt x="2470244" y="900753"/>
                </a:cubicBezTo>
                <a:cubicBezTo>
                  <a:pt x="2686334" y="880281"/>
                  <a:pt x="2974074" y="910988"/>
                  <a:pt x="3261815" y="941696"/>
                </a:cubicBezTo>
              </a:path>
            </a:pathLst>
          </a:custGeom>
          <a:ln w="3810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spcBef>
                <a:spcPct val="0"/>
              </a:spcBef>
              <a:buFontTx/>
              <a:buNone/>
              <a:defRPr/>
            </a:pPr>
            <a:endParaRPr lang="en-US" sz="1800" i="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2E4B9415-CFDD-420C-ABE8-F8553A2FE6A4}" type="slidenum">
              <a:rPr lang="en-US" altLang="en-US" i="0">
                <a:solidFill>
                  <a:srgbClr val="898989"/>
                </a:solidFill>
              </a:rPr>
              <a:pPr/>
              <a:t>42</a:t>
            </a:fld>
            <a:endParaRPr lang="en-US" altLang="en-US" i="0">
              <a:solidFill>
                <a:srgbClr val="898989"/>
              </a:solidFill>
            </a:endParaRPr>
          </a:p>
        </p:txBody>
      </p:sp>
      <p:pic>
        <p:nvPicPr>
          <p:cNvPr id="27651" name="Picture 2" descr="Ephraim-Manasseh-Benjami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 y="-22490"/>
            <a:ext cx="5221288" cy="672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3"/>
          <p:cNvSpPr>
            <a:spLocks noChangeArrowheads="1"/>
          </p:cNvSpPr>
          <p:nvPr/>
        </p:nvSpPr>
        <p:spPr bwMode="auto">
          <a:xfrm>
            <a:off x="5957888" y="142952"/>
            <a:ext cx="3022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a:latin typeface="Arial" charset="0"/>
              </a:rPr>
              <a:t>Border – Manasseh</a:t>
            </a:r>
          </a:p>
          <a:p>
            <a:pPr eaLnBrk="1" hangingPunct="1">
              <a:spcBef>
                <a:spcPct val="0"/>
              </a:spcBef>
              <a:buFontTx/>
              <a:buNone/>
            </a:pPr>
            <a:r>
              <a:rPr lang="en-US" altLang="en-US" sz="1800" i="0">
                <a:latin typeface="Arial" charset="0"/>
              </a:rPr>
              <a:t>Joshua 17:7-11</a:t>
            </a:r>
          </a:p>
        </p:txBody>
      </p:sp>
      <p:sp>
        <p:nvSpPr>
          <p:cNvPr id="27653" name="TextBox 5"/>
          <p:cNvSpPr txBox="1">
            <a:spLocks noChangeArrowheads="1"/>
          </p:cNvSpPr>
          <p:nvPr/>
        </p:nvSpPr>
        <p:spPr bwMode="auto">
          <a:xfrm>
            <a:off x="587377" y="148167"/>
            <a:ext cx="787395" cy="36933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a:latin typeface="Arial" charset="0"/>
              </a:rPr>
              <a:t>Asher</a:t>
            </a:r>
          </a:p>
        </p:txBody>
      </p:sp>
      <p:sp>
        <p:nvSpPr>
          <p:cNvPr id="27654" name="TextBox 8"/>
          <p:cNvSpPr txBox="1">
            <a:spLocks noChangeArrowheads="1"/>
          </p:cNvSpPr>
          <p:nvPr/>
        </p:nvSpPr>
        <p:spPr bwMode="auto">
          <a:xfrm>
            <a:off x="3784601" y="616479"/>
            <a:ext cx="1056700" cy="36933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a:latin typeface="Arial" charset="0"/>
              </a:rPr>
              <a:t>Issachar</a:t>
            </a:r>
          </a:p>
        </p:txBody>
      </p:sp>
      <p:sp>
        <p:nvSpPr>
          <p:cNvPr id="17" name="Freeform 16"/>
          <p:cNvSpPr/>
          <p:nvPr/>
        </p:nvSpPr>
        <p:spPr>
          <a:xfrm>
            <a:off x="104228" y="500808"/>
            <a:ext cx="4873625" cy="3696229"/>
          </a:xfrm>
          <a:custGeom>
            <a:avLst/>
            <a:gdLst>
              <a:gd name="connsiteX0" fmla="*/ 4735773 w 4872251"/>
              <a:gd name="connsiteY0" fmla="*/ 600502 h 4435523"/>
              <a:gd name="connsiteX1" fmla="*/ 3957851 w 4872251"/>
              <a:gd name="connsiteY1" fmla="*/ 627798 h 4435523"/>
              <a:gd name="connsiteX2" fmla="*/ 3275463 w 4872251"/>
              <a:gd name="connsiteY2" fmla="*/ 395786 h 4435523"/>
              <a:gd name="connsiteX3" fmla="*/ 2634018 w 4872251"/>
              <a:gd name="connsiteY3" fmla="*/ 27296 h 4435523"/>
              <a:gd name="connsiteX4" fmla="*/ 1514901 w 4872251"/>
              <a:gd name="connsiteY4" fmla="*/ 0 h 4435523"/>
              <a:gd name="connsiteX5" fmla="*/ 272955 w 4872251"/>
              <a:gd name="connsiteY5" fmla="*/ 27296 h 4435523"/>
              <a:gd name="connsiteX6" fmla="*/ 68239 w 4872251"/>
              <a:gd name="connsiteY6" fmla="*/ 423081 h 4435523"/>
              <a:gd name="connsiteX7" fmla="*/ 122830 w 4872251"/>
              <a:gd name="connsiteY7" fmla="*/ 1787857 h 4435523"/>
              <a:gd name="connsiteX8" fmla="*/ 13648 w 4872251"/>
              <a:gd name="connsiteY8" fmla="*/ 2333768 h 4435523"/>
              <a:gd name="connsiteX9" fmla="*/ 0 w 4872251"/>
              <a:gd name="connsiteY9" fmla="*/ 3507475 h 4435523"/>
              <a:gd name="connsiteX10" fmla="*/ 0 w 4872251"/>
              <a:gd name="connsiteY10" fmla="*/ 4435523 h 4435523"/>
              <a:gd name="connsiteX11" fmla="*/ 518615 w 4872251"/>
              <a:gd name="connsiteY11" fmla="*/ 4189863 h 4435523"/>
              <a:gd name="connsiteX12" fmla="*/ 1023582 w 4872251"/>
              <a:gd name="connsiteY12" fmla="*/ 4135272 h 4435523"/>
              <a:gd name="connsiteX13" fmla="*/ 1733266 w 4872251"/>
              <a:gd name="connsiteY13" fmla="*/ 3930556 h 4435523"/>
              <a:gd name="connsiteX14" fmla="*/ 1665027 w 4872251"/>
              <a:gd name="connsiteY14" fmla="*/ 2715905 h 4435523"/>
              <a:gd name="connsiteX15" fmla="*/ 1678674 w 4872251"/>
              <a:gd name="connsiteY15" fmla="*/ 2593075 h 4435523"/>
              <a:gd name="connsiteX16" fmla="*/ 1705970 w 4872251"/>
              <a:gd name="connsiteY16" fmla="*/ 2538484 h 4435523"/>
              <a:gd name="connsiteX17" fmla="*/ 1460310 w 4872251"/>
              <a:gd name="connsiteY17" fmla="*/ 1842448 h 4435523"/>
              <a:gd name="connsiteX18" fmla="*/ 1460310 w 4872251"/>
              <a:gd name="connsiteY18" fmla="*/ 1624084 h 4435523"/>
              <a:gd name="connsiteX19" fmla="*/ 1419367 w 4872251"/>
              <a:gd name="connsiteY19" fmla="*/ 900753 h 4435523"/>
              <a:gd name="connsiteX20" fmla="*/ 1828800 w 4872251"/>
              <a:gd name="connsiteY20" fmla="*/ 491320 h 4435523"/>
              <a:gd name="connsiteX21" fmla="*/ 2251880 w 4872251"/>
              <a:gd name="connsiteY21" fmla="*/ 750627 h 4435523"/>
              <a:gd name="connsiteX22" fmla="*/ 3043451 w 4872251"/>
              <a:gd name="connsiteY22" fmla="*/ 764275 h 4435523"/>
              <a:gd name="connsiteX23" fmla="*/ 3780430 w 4872251"/>
              <a:gd name="connsiteY23" fmla="*/ 1241947 h 4435523"/>
              <a:gd name="connsiteX24" fmla="*/ 4585648 w 4872251"/>
              <a:gd name="connsiteY24" fmla="*/ 1201003 h 4435523"/>
              <a:gd name="connsiteX25" fmla="*/ 4872251 w 4872251"/>
              <a:gd name="connsiteY25" fmla="*/ 1146412 h 4435523"/>
              <a:gd name="connsiteX26" fmla="*/ 4872251 w 4872251"/>
              <a:gd name="connsiteY26" fmla="*/ 914400 h 4435523"/>
              <a:gd name="connsiteX27" fmla="*/ 4735773 w 4872251"/>
              <a:gd name="connsiteY27" fmla="*/ 600502 h 4435523"/>
              <a:gd name="connsiteX0" fmla="*/ 4735773 w 4872251"/>
              <a:gd name="connsiteY0" fmla="*/ 600502 h 4435523"/>
              <a:gd name="connsiteX1" fmla="*/ 3957851 w 4872251"/>
              <a:gd name="connsiteY1" fmla="*/ 627798 h 4435523"/>
              <a:gd name="connsiteX2" fmla="*/ 3275463 w 4872251"/>
              <a:gd name="connsiteY2" fmla="*/ 395786 h 4435523"/>
              <a:gd name="connsiteX3" fmla="*/ 2634018 w 4872251"/>
              <a:gd name="connsiteY3" fmla="*/ 27296 h 4435523"/>
              <a:gd name="connsiteX4" fmla="*/ 1514901 w 4872251"/>
              <a:gd name="connsiteY4" fmla="*/ 0 h 4435523"/>
              <a:gd name="connsiteX5" fmla="*/ 272955 w 4872251"/>
              <a:gd name="connsiteY5" fmla="*/ 27296 h 4435523"/>
              <a:gd name="connsiteX6" fmla="*/ 68239 w 4872251"/>
              <a:gd name="connsiteY6" fmla="*/ 423081 h 4435523"/>
              <a:gd name="connsiteX7" fmla="*/ 122830 w 4872251"/>
              <a:gd name="connsiteY7" fmla="*/ 1787857 h 4435523"/>
              <a:gd name="connsiteX8" fmla="*/ 13648 w 4872251"/>
              <a:gd name="connsiteY8" fmla="*/ 2333768 h 4435523"/>
              <a:gd name="connsiteX9" fmla="*/ 0 w 4872251"/>
              <a:gd name="connsiteY9" fmla="*/ 3507475 h 4435523"/>
              <a:gd name="connsiteX10" fmla="*/ 0 w 4872251"/>
              <a:gd name="connsiteY10" fmla="*/ 4435523 h 4435523"/>
              <a:gd name="connsiteX11" fmla="*/ 518615 w 4872251"/>
              <a:gd name="connsiteY11" fmla="*/ 4189863 h 4435523"/>
              <a:gd name="connsiteX12" fmla="*/ 1023582 w 4872251"/>
              <a:gd name="connsiteY12" fmla="*/ 4135272 h 4435523"/>
              <a:gd name="connsiteX13" fmla="*/ 1733266 w 4872251"/>
              <a:gd name="connsiteY13" fmla="*/ 3930556 h 4435523"/>
              <a:gd name="connsiteX14" fmla="*/ 1665027 w 4872251"/>
              <a:gd name="connsiteY14" fmla="*/ 2715905 h 4435523"/>
              <a:gd name="connsiteX15" fmla="*/ 1678674 w 4872251"/>
              <a:gd name="connsiteY15" fmla="*/ 2593075 h 4435523"/>
              <a:gd name="connsiteX16" fmla="*/ 1705970 w 4872251"/>
              <a:gd name="connsiteY16" fmla="*/ 2538484 h 4435523"/>
              <a:gd name="connsiteX17" fmla="*/ 1460310 w 4872251"/>
              <a:gd name="connsiteY17" fmla="*/ 1842448 h 4435523"/>
              <a:gd name="connsiteX18" fmla="*/ 1460310 w 4872251"/>
              <a:gd name="connsiteY18" fmla="*/ 1624084 h 4435523"/>
              <a:gd name="connsiteX19" fmla="*/ 1419367 w 4872251"/>
              <a:gd name="connsiteY19" fmla="*/ 900753 h 4435523"/>
              <a:gd name="connsiteX20" fmla="*/ 1828800 w 4872251"/>
              <a:gd name="connsiteY20" fmla="*/ 491320 h 4435523"/>
              <a:gd name="connsiteX21" fmla="*/ 2251880 w 4872251"/>
              <a:gd name="connsiteY21" fmla="*/ 750627 h 4435523"/>
              <a:gd name="connsiteX22" fmla="*/ 2975212 w 4872251"/>
              <a:gd name="connsiteY22" fmla="*/ 1569493 h 4435523"/>
              <a:gd name="connsiteX23" fmla="*/ 3780430 w 4872251"/>
              <a:gd name="connsiteY23" fmla="*/ 1241947 h 4435523"/>
              <a:gd name="connsiteX24" fmla="*/ 4585648 w 4872251"/>
              <a:gd name="connsiteY24" fmla="*/ 1201003 h 4435523"/>
              <a:gd name="connsiteX25" fmla="*/ 4872251 w 4872251"/>
              <a:gd name="connsiteY25" fmla="*/ 1146412 h 4435523"/>
              <a:gd name="connsiteX26" fmla="*/ 4872251 w 4872251"/>
              <a:gd name="connsiteY26" fmla="*/ 914400 h 4435523"/>
              <a:gd name="connsiteX27" fmla="*/ 4735773 w 4872251"/>
              <a:gd name="connsiteY27" fmla="*/ 600502 h 4435523"/>
              <a:gd name="connsiteX0" fmla="*/ 4735773 w 4872251"/>
              <a:gd name="connsiteY0" fmla="*/ 600502 h 4435523"/>
              <a:gd name="connsiteX1" fmla="*/ 3957851 w 4872251"/>
              <a:gd name="connsiteY1" fmla="*/ 627798 h 4435523"/>
              <a:gd name="connsiteX2" fmla="*/ 3275463 w 4872251"/>
              <a:gd name="connsiteY2" fmla="*/ 395786 h 4435523"/>
              <a:gd name="connsiteX3" fmla="*/ 2634018 w 4872251"/>
              <a:gd name="connsiteY3" fmla="*/ 27296 h 4435523"/>
              <a:gd name="connsiteX4" fmla="*/ 1514901 w 4872251"/>
              <a:gd name="connsiteY4" fmla="*/ 0 h 4435523"/>
              <a:gd name="connsiteX5" fmla="*/ 272955 w 4872251"/>
              <a:gd name="connsiteY5" fmla="*/ 27296 h 4435523"/>
              <a:gd name="connsiteX6" fmla="*/ 68239 w 4872251"/>
              <a:gd name="connsiteY6" fmla="*/ 423081 h 4435523"/>
              <a:gd name="connsiteX7" fmla="*/ 122830 w 4872251"/>
              <a:gd name="connsiteY7" fmla="*/ 1787857 h 4435523"/>
              <a:gd name="connsiteX8" fmla="*/ 13648 w 4872251"/>
              <a:gd name="connsiteY8" fmla="*/ 2333768 h 4435523"/>
              <a:gd name="connsiteX9" fmla="*/ 0 w 4872251"/>
              <a:gd name="connsiteY9" fmla="*/ 3507475 h 4435523"/>
              <a:gd name="connsiteX10" fmla="*/ 0 w 4872251"/>
              <a:gd name="connsiteY10" fmla="*/ 4435523 h 4435523"/>
              <a:gd name="connsiteX11" fmla="*/ 518615 w 4872251"/>
              <a:gd name="connsiteY11" fmla="*/ 4189863 h 4435523"/>
              <a:gd name="connsiteX12" fmla="*/ 1023582 w 4872251"/>
              <a:gd name="connsiteY12" fmla="*/ 4135272 h 4435523"/>
              <a:gd name="connsiteX13" fmla="*/ 1733266 w 4872251"/>
              <a:gd name="connsiteY13" fmla="*/ 3930556 h 4435523"/>
              <a:gd name="connsiteX14" fmla="*/ 1665027 w 4872251"/>
              <a:gd name="connsiteY14" fmla="*/ 2715905 h 4435523"/>
              <a:gd name="connsiteX15" fmla="*/ 1678674 w 4872251"/>
              <a:gd name="connsiteY15" fmla="*/ 2593075 h 4435523"/>
              <a:gd name="connsiteX16" fmla="*/ 1705970 w 4872251"/>
              <a:gd name="connsiteY16" fmla="*/ 2538484 h 4435523"/>
              <a:gd name="connsiteX17" fmla="*/ 1460310 w 4872251"/>
              <a:gd name="connsiteY17" fmla="*/ 1842448 h 4435523"/>
              <a:gd name="connsiteX18" fmla="*/ 1460310 w 4872251"/>
              <a:gd name="connsiteY18" fmla="*/ 1624084 h 4435523"/>
              <a:gd name="connsiteX19" fmla="*/ 1419367 w 4872251"/>
              <a:gd name="connsiteY19" fmla="*/ 900753 h 4435523"/>
              <a:gd name="connsiteX20" fmla="*/ 1828800 w 4872251"/>
              <a:gd name="connsiteY20" fmla="*/ 491320 h 4435523"/>
              <a:gd name="connsiteX21" fmla="*/ 2251880 w 4872251"/>
              <a:gd name="connsiteY21" fmla="*/ 750627 h 4435523"/>
              <a:gd name="connsiteX22" fmla="*/ 2975212 w 4872251"/>
              <a:gd name="connsiteY22" fmla="*/ 1569493 h 4435523"/>
              <a:gd name="connsiteX23" fmla="*/ 3780430 w 4872251"/>
              <a:gd name="connsiteY23" fmla="*/ 1473959 h 4435523"/>
              <a:gd name="connsiteX24" fmla="*/ 4585648 w 4872251"/>
              <a:gd name="connsiteY24" fmla="*/ 1201003 h 4435523"/>
              <a:gd name="connsiteX25" fmla="*/ 4872251 w 4872251"/>
              <a:gd name="connsiteY25" fmla="*/ 1146412 h 4435523"/>
              <a:gd name="connsiteX26" fmla="*/ 4872251 w 4872251"/>
              <a:gd name="connsiteY26" fmla="*/ 914400 h 4435523"/>
              <a:gd name="connsiteX27" fmla="*/ 4735773 w 4872251"/>
              <a:gd name="connsiteY27" fmla="*/ 600502 h 4435523"/>
              <a:gd name="connsiteX0" fmla="*/ 4735773 w 4872251"/>
              <a:gd name="connsiteY0" fmla="*/ 600502 h 4435523"/>
              <a:gd name="connsiteX1" fmla="*/ 3957851 w 4872251"/>
              <a:gd name="connsiteY1" fmla="*/ 627798 h 4435523"/>
              <a:gd name="connsiteX2" fmla="*/ 3275463 w 4872251"/>
              <a:gd name="connsiteY2" fmla="*/ 395786 h 4435523"/>
              <a:gd name="connsiteX3" fmla="*/ 2634018 w 4872251"/>
              <a:gd name="connsiteY3" fmla="*/ 27296 h 4435523"/>
              <a:gd name="connsiteX4" fmla="*/ 1514901 w 4872251"/>
              <a:gd name="connsiteY4" fmla="*/ 0 h 4435523"/>
              <a:gd name="connsiteX5" fmla="*/ 272955 w 4872251"/>
              <a:gd name="connsiteY5" fmla="*/ 27296 h 4435523"/>
              <a:gd name="connsiteX6" fmla="*/ 68239 w 4872251"/>
              <a:gd name="connsiteY6" fmla="*/ 423081 h 4435523"/>
              <a:gd name="connsiteX7" fmla="*/ 122830 w 4872251"/>
              <a:gd name="connsiteY7" fmla="*/ 1787857 h 4435523"/>
              <a:gd name="connsiteX8" fmla="*/ 13648 w 4872251"/>
              <a:gd name="connsiteY8" fmla="*/ 2333768 h 4435523"/>
              <a:gd name="connsiteX9" fmla="*/ 0 w 4872251"/>
              <a:gd name="connsiteY9" fmla="*/ 3507475 h 4435523"/>
              <a:gd name="connsiteX10" fmla="*/ 0 w 4872251"/>
              <a:gd name="connsiteY10" fmla="*/ 4435523 h 4435523"/>
              <a:gd name="connsiteX11" fmla="*/ 518615 w 4872251"/>
              <a:gd name="connsiteY11" fmla="*/ 4189863 h 4435523"/>
              <a:gd name="connsiteX12" fmla="*/ 1023582 w 4872251"/>
              <a:gd name="connsiteY12" fmla="*/ 4135272 h 4435523"/>
              <a:gd name="connsiteX13" fmla="*/ 1733266 w 4872251"/>
              <a:gd name="connsiteY13" fmla="*/ 3930556 h 4435523"/>
              <a:gd name="connsiteX14" fmla="*/ 1665027 w 4872251"/>
              <a:gd name="connsiteY14" fmla="*/ 2715905 h 4435523"/>
              <a:gd name="connsiteX15" fmla="*/ 1678674 w 4872251"/>
              <a:gd name="connsiteY15" fmla="*/ 2593075 h 4435523"/>
              <a:gd name="connsiteX16" fmla="*/ 1705970 w 4872251"/>
              <a:gd name="connsiteY16" fmla="*/ 2538484 h 4435523"/>
              <a:gd name="connsiteX17" fmla="*/ 1460310 w 4872251"/>
              <a:gd name="connsiteY17" fmla="*/ 1842448 h 4435523"/>
              <a:gd name="connsiteX18" fmla="*/ 1460310 w 4872251"/>
              <a:gd name="connsiteY18" fmla="*/ 1624084 h 4435523"/>
              <a:gd name="connsiteX19" fmla="*/ 1419367 w 4872251"/>
              <a:gd name="connsiteY19" fmla="*/ 900753 h 4435523"/>
              <a:gd name="connsiteX20" fmla="*/ 1828800 w 4872251"/>
              <a:gd name="connsiteY20" fmla="*/ 491320 h 4435523"/>
              <a:gd name="connsiteX21" fmla="*/ 2074459 w 4872251"/>
              <a:gd name="connsiteY21" fmla="*/ 1392072 h 4435523"/>
              <a:gd name="connsiteX22" fmla="*/ 2975212 w 4872251"/>
              <a:gd name="connsiteY22" fmla="*/ 1569493 h 4435523"/>
              <a:gd name="connsiteX23" fmla="*/ 3780430 w 4872251"/>
              <a:gd name="connsiteY23" fmla="*/ 1473959 h 4435523"/>
              <a:gd name="connsiteX24" fmla="*/ 4585648 w 4872251"/>
              <a:gd name="connsiteY24" fmla="*/ 1201003 h 4435523"/>
              <a:gd name="connsiteX25" fmla="*/ 4872251 w 4872251"/>
              <a:gd name="connsiteY25" fmla="*/ 1146412 h 4435523"/>
              <a:gd name="connsiteX26" fmla="*/ 4872251 w 4872251"/>
              <a:gd name="connsiteY26" fmla="*/ 914400 h 4435523"/>
              <a:gd name="connsiteX27" fmla="*/ 4735773 w 4872251"/>
              <a:gd name="connsiteY27" fmla="*/ 600502 h 4435523"/>
              <a:gd name="connsiteX0" fmla="*/ 4735773 w 4872251"/>
              <a:gd name="connsiteY0" fmla="*/ 600502 h 4435523"/>
              <a:gd name="connsiteX1" fmla="*/ 3957851 w 4872251"/>
              <a:gd name="connsiteY1" fmla="*/ 627798 h 4435523"/>
              <a:gd name="connsiteX2" fmla="*/ 3275463 w 4872251"/>
              <a:gd name="connsiteY2" fmla="*/ 395786 h 4435523"/>
              <a:gd name="connsiteX3" fmla="*/ 2634018 w 4872251"/>
              <a:gd name="connsiteY3" fmla="*/ 27296 h 4435523"/>
              <a:gd name="connsiteX4" fmla="*/ 1514901 w 4872251"/>
              <a:gd name="connsiteY4" fmla="*/ 0 h 4435523"/>
              <a:gd name="connsiteX5" fmla="*/ 272955 w 4872251"/>
              <a:gd name="connsiteY5" fmla="*/ 27296 h 4435523"/>
              <a:gd name="connsiteX6" fmla="*/ 68239 w 4872251"/>
              <a:gd name="connsiteY6" fmla="*/ 423081 h 4435523"/>
              <a:gd name="connsiteX7" fmla="*/ 122830 w 4872251"/>
              <a:gd name="connsiteY7" fmla="*/ 1787857 h 4435523"/>
              <a:gd name="connsiteX8" fmla="*/ 13648 w 4872251"/>
              <a:gd name="connsiteY8" fmla="*/ 2333768 h 4435523"/>
              <a:gd name="connsiteX9" fmla="*/ 0 w 4872251"/>
              <a:gd name="connsiteY9" fmla="*/ 3507475 h 4435523"/>
              <a:gd name="connsiteX10" fmla="*/ 0 w 4872251"/>
              <a:gd name="connsiteY10" fmla="*/ 4435523 h 4435523"/>
              <a:gd name="connsiteX11" fmla="*/ 518615 w 4872251"/>
              <a:gd name="connsiteY11" fmla="*/ 4189863 h 4435523"/>
              <a:gd name="connsiteX12" fmla="*/ 1023582 w 4872251"/>
              <a:gd name="connsiteY12" fmla="*/ 4135272 h 4435523"/>
              <a:gd name="connsiteX13" fmla="*/ 1733266 w 4872251"/>
              <a:gd name="connsiteY13" fmla="*/ 3930556 h 4435523"/>
              <a:gd name="connsiteX14" fmla="*/ 1665027 w 4872251"/>
              <a:gd name="connsiteY14" fmla="*/ 2715905 h 4435523"/>
              <a:gd name="connsiteX15" fmla="*/ 1678674 w 4872251"/>
              <a:gd name="connsiteY15" fmla="*/ 2593075 h 4435523"/>
              <a:gd name="connsiteX16" fmla="*/ 1705970 w 4872251"/>
              <a:gd name="connsiteY16" fmla="*/ 2538484 h 4435523"/>
              <a:gd name="connsiteX17" fmla="*/ 1460310 w 4872251"/>
              <a:gd name="connsiteY17" fmla="*/ 1842448 h 4435523"/>
              <a:gd name="connsiteX18" fmla="*/ 1460310 w 4872251"/>
              <a:gd name="connsiteY18" fmla="*/ 1624084 h 4435523"/>
              <a:gd name="connsiteX19" fmla="*/ 1419367 w 4872251"/>
              <a:gd name="connsiteY19" fmla="*/ 900753 h 4435523"/>
              <a:gd name="connsiteX20" fmla="*/ 1719618 w 4872251"/>
              <a:gd name="connsiteY20" fmla="*/ 1044149 h 4435523"/>
              <a:gd name="connsiteX21" fmla="*/ 2074459 w 4872251"/>
              <a:gd name="connsiteY21" fmla="*/ 1392072 h 4435523"/>
              <a:gd name="connsiteX22" fmla="*/ 2975212 w 4872251"/>
              <a:gd name="connsiteY22" fmla="*/ 1569493 h 4435523"/>
              <a:gd name="connsiteX23" fmla="*/ 3780430 w 4872251"/>
              <a:gd name="connsiteY23" fmla="*/ 1473959 h 4435523"/>
              <a:gd name="connsiteX24" fmla="*/ 4585648 w 4872251"/>
              <a:gd name="connsiteY24" fmla="*/ 1201003 h 4435523"/>
              <a:gd name="connsiteX25" fmla="*/ 4872251 w 4872251"/>
              <a:gd name="connsiteY25" fmla="*/ 1146412 h 4435523"/>
              <a:gd name="connsiteX26" fmla="*/ 4872251 w 4872251"/>
              <a:gd name="connsiteY26" fmla="*/ 914400 h 4435523"/>
              <a:gd name="connsiteX27" fmla="*/ 4735773 w 4872251"/>
              <a:gd name="connsiteY27" fmla="*/ 600502 h 443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872251" h="4435523">
                <a:moveTo>
                  <a:pt x="4735773" y="600502"/>
                </a:moveTo>
                <a:lnTo>
                  <a:pt x="3957851" y="627798"/>
                </a:lnTo>
                <a:lnTo>
                  <a:pt x="3275463" y="395786"/>
                </a:lnTo>
                <a:lnTo>
                  <a:pt x="2634018" y="27296"/>
                </a:lnTo>
                <a:lnTo>
                  <a:pt x="1514901" y="0"/>
                </a:lnTo>
                <a:lnTo>
                  <a:pt x="272955" y="27296"/>
                </a:lnTo>
                <a:lnTo>
                  <a:pt x="68239" y="423081"/>
                </a:lnTo>
                <a:lnTo>
                  <a:pt x="122830" y="1787857"/>
                </a:lnTo>
                <a:lnTo>
                  <a:pt x="13648" y="2333768"/>
                </a:lnTo>
                <a:lnTo>
                  <a:pt x="0" y="3507475"/>
                </a:lnTo>
                <a:lnTo>
                  <a:pt x="0" y="4435523"/>
                </a:lnTo>
                <a:lnTo>
                  <a:pt x="518615" y="4189863"/>
                </a:lnTo>
                <a:lnTo>
                  <a:pt x="1023582" y="4135272"/>
                </a:lnTo>
                <a:lnTo>
                  <a:pt x="1733266" y="3930556"/>
                </a:lnTo>
                <a:lnTo>
                  <a:pt x="1665027" y="2715905"/>
                </a:lnTo>
                <a:cubicBezTo>
                  <a:pt x="1669576" y="2674962"/>
                  <a:pt x="1669411" y="2633215"/>
                  <a:pt x="1678674" y="2593075"/>
                </a:cubicBezTo>
                <a:cubicBezTo>
                  <a:pt x="1683249" y="2573251"/>
                  <a:pt x="1705970" y="2538484"/>
                  <a:pt x="1705970" y="2538484"/>
                </a:cubicBezTo>
                <a:lnTo>
                  <a:pt x="1460310" y="1842448"/>
                </a:lnTo>
                <a:lnTo>
                  <a:pt x="1460310" y="1624084"/>
                </a:lnTo>
                <a:lnTo>
                  <a:pt x="1419367" y="900753"/>
                </a:lnTo>
                <a:lnTo>
                  <a:pt x="1719618" y="1044149"/>
                </a:lnTo>
                <a:lnTo>
                  <a:pt x="2074459" y="1392072"/>
                </a:lnTo>
                <a:lnTo>
                  <a:pt x="2975212" y="1569493"/>
                </a:lnTo>
                <a:lnTo>
                  <a:pt x="3780430" y="1473959"/>
                </a:lnTo>
                <a:lnTo>
                  <a:pt x="4585648" y="1201003"/>
                </a:lnTo>
                <a:lnTo>
                  <a:pt x="4872251" y="1146412"/>
                </a:lnTo>
                <a:lnTo>
                  <a:pt x="4872251" y="914400"/>
                </a:lnTo>
                <a:lnTo>
                  <a:pt x="4735773" y="600502"/>
                </a:lnTo>
                <a:close/>
              </a:path>
            </a:pathLst>
          </a:cu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p>
        </p:txBody>
      </p:sp>
      <p:sp>
        <p:nvSpPr>
          <p:cNvPr id="18" name="Oval 17"/>
          <p:cNvSpPr/>
          <p:nvPr/>
        </p:nvSpPr>
        <p:spPr>
          <a:xfrm>
            <a:off x="5538091" y="1424714"/>
            <a:ext cx="227163" cy="22716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descr="http://images.clipartpanda.com/fire-clipart-border-pT5ybR8T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8261" y="1769505"/>
            <a:ext cx="346772" cy="50478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957888" y="1349034"/>
            <a:ext cx="2139350" cy="369332"/>
          </a:xfrm>
          <a:prstGeom prst="rect">
            <a:avLst/>
          </a:prstGeom>
          <a:noFill/>
        </p:spPr>
        <p:txBody>
          <a:bodyPr wrap="square" rtlCol="0">
            <a:spAutoFit/>
          </a:bodyPr>
          <a:lstStyle/>
          <a:p>
            <a:r>
              <a:rPr lang="en-US" sz="1800" i="0" dirty="0" smtClean="0"/>
              <a:t>King Defeated</a:t>
            </a:r>
            <a:endParaRPr lang="en-US" sz="1800" i="0" dirty="0"/>
          </a:p>
        </p:txBody>
      </p:sp>
      <p:sp>
        <p:nvSpPr>
          <p:cNvPr id="21" name="TextBox 20"/>
          <p:cNvSpPr txBox="1"/>
          <p:nvPr/>
        </p:nvSpPr>
        <p:spPr>
          <a:xfrm>
            <a:off x="5957888" y="1886689"/>
            <a:ext cx="2139350" cy="369332"/>
          </a:xfrm>
          <a:prstGeom prst="rect">
            <a:avLst/>
          </a:prstGeom>
          <a:noFill/>
        </p:spPr>
        <p:txBody>
          <a:bodyPr wrap="square" rtlCol="0">
            <a:spAutoFit/>
          </a:bodyPr>
          <a:lstStyle/>
          <a:p>
            <a:r>
              <a:rPr lang="en-US" sz="1800" i="0" dirty="0" smtClean="0"/>
              <a:t>City Burned</a:t>
            </a:r>
            <a:endParaRPr lang="en-US" sz="1800" i="0" dirty="0"/>
          </a:p>
        </p:txBody>
      </p:sp>
      <p:sp>
        <p:nvSpPr>
          <p:cNvPr id="22" name="TextBox 21"/>
          <p:cNvSpPr txBox="1"/>
          <p:nvPr/>
        </p:nvSpPr>
        <p:spPr>
          <a:xfrm>
            <a:off x="5451111" y="2418250"/>
            <a:ext cx="401072" cy="400110"/>
          </a:xfrm>
          <a:prstGeom prst="rect">
            <a:avLst/>
          </a:prstGeom>
          <a:noFill/>
        </p:spPr>
        <p:txBody>
          <a:bodyPr wrap="none" rtlCol="0">
            <a:spAutoFit/>
          </a:bodyPr>
          <a:lstStyle/>
          <a:p>
            <a:r>
              <a:rPr lang="en-US" sz="2000" b="1" i="0" dirty="0" smtClean="0">
                <a:sym typeface="Wingdings" panose="05000000000000000000" pitchFamily="2" charset="2"/>
              </a:rPr>
              <a:t></a:t>
            </a:r>
            <a:endParaRPr lang="en-US" sz="2000" b="1" i="0" dirty="0"/>
          </a:p>
        </p:txBody>
      </p:sp>
      <p:sp>
        <p:nvSpPr>
          <p:cNvPr id="23" name="TextBox 22"/>
          <p:cNvSpPr txBox="1"/>
          <p:nvPr/>
        </p:nvSpPr>
        <p:spPr>
          <a:xfrm>
            <a:off x="5972272" y="2410007"/>
            <a:ext cx="2139350" cy="369332"/>
          </a:xfrm>
          <a:prstGeom prst="rect">
            <a:avLst/>
          </a:prstGeom>
          <a:noFill/>
        </p:spPr>
        <p:txBody>
          <a:bodyPr wrap="square" rtlCol="0">
            <a:spAutoFit/>
          </a:bodyPr>
          <a:lstStyle/>
          <a:p>
            <a:r>
              <a:rPr lang="en-US" sz="1800" i="0" dirty="0" smtClean="0"/>
              <a:t>Not Driven Out</a:t>
            </a:r>
            <a:endParaRPr lang="en-US" sz="1800" i="0" dirty="0"/>
          </a:p>
        </p:txBody>
      </p:sp>
      <p:sp>
        <p:nvSpPr>
          <p:cNvPr id="24" name="TextBox 23"/>
          <p:cNvSpPr txBox="1"/>
          <p:nvPr/>
        </p:nvSpPr>
        <p:spPr>
          <a:xfrm>
            <a:off x="5483171" y="2907990"/>
            <a:ext cx="369012" cy="523220"/>
          </a:xfrm>
          <a:prstGeom prst="rect">
            <a:avLst/>
          </a:prstGeom>
          <a:noFill/>
        </p:spPr>
        <p:txBody>
          <a:bodyPr wrap="none" rtlCol="0">
            <a:spAutoFit/>
          </a:bodyPr>
          <a:lstStyle/>
          <a:p>
            <a:r>
              <a:rPr lang="en-US" sz="2800" i="0" dirty="0" smtClean="0">
                <a:solidFill>
                  <a:srgbClr val="0070C0"/>
                </a:solidFill>
                <a:latin typeface="Rosewood Std Regular" pitchFamily="82" charset="0"/>
              </a:rPr>
              <a:t>J</a:t>
            </a:r>
            <a:endParaRPr lang="en-US" sz="2800" i="0" dirty="0">
              <a:solidFill>
                <a:srgbClr val="0070C0"/>
              </a:solidFill>
              <a:latin typeface="Rosewood Std Regular" pitchFamily="82" charset="0"/>
            </a:endParaRPr>
          </a:p>
        </p:txBody>
      </p:sp>
      <p:sp>
        <p:nvSpPr>
          <p:cNvPr id="25" name="TextBox 24"/>
          <p:cNvSpPr txBox="1"/>
          <p:nvPr/>
        </p:nvSpPr>
        <p:spPr>
          <a:xfrm>
            <a:off x="6012534" y="2984934"/>
            <a:ext cx="2139350" cy="369332"/>
          </a:xfrm>
          <a:prstGeom prst="rect">
            <a:avLst/>
          </a:prstGeom>
          <a:noFill/>
        </p:spPr>
        <p:txBody>
          <a:bodyPr wrap="square" rtlCol="0">
            <a:spAutoFit/>
          </a:bodyPr>
          <a:lstStyle/>
          <a:p>
            <a:r>
              <a:rPr lang="en-US" sz="1800" i="0" dirty="0" smtClean="0"/>
              <a:t>Allotment to Joshua</a:t>
            </a:r>
            <a:endParaRPr lang="en-US" sz="1800" i="0" dirty="0"/>
          </a:p>
        </p:txBody>
      </p:sp>
      <p:sp>
        <p:nvSpPr>
          <p:cNvPr id="26" name="Oval 25"/>
          <p:cNvSpPr/>
          <p:nvPr/>
        </p:nvSpPr>
        <p:spPr>
          <a:xfrm>
            <a:off x="264495" y="621960"/>
            <a:ext cx="227163" cy="22716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140042" y="830349"/>
            <a:ext cx="227163" cy="22716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367150" y="1204654"/>
            <a:ext cx="227163" cy="22716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314739" y="2628639"/>
            <a:ext cx="227163" cy="22716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56376" y="743873"/>
            <a:ext cx="401072" cy="400110"/>
          </a:xfrm>
          <a:prstGeom prst="rect">
            <a:avLst/>
          </a:prstGeom>
          <a:noFill/>
        </p:spPr>
        <p:txBody>
          <a:bodyPr wrap="none" rtlCol="0">
            <a:spAutoFit/>
          </a:bodyPr>
          <a:lstStyle/>
          <a:p>
            <a:r>
              <a:rPr lang="en-US" sz="2000" b="1" i="0" dirty="0" smtClean="0">
                <a:sym typeface="Wingdings" panose="05000000000000000000" pitchFamily="2" charset="2"/>
              </a:rPr>
              <a:t></a:t>
            </a:r>
            <a:endParaRPr lang="en-US" sz="2000" b="1" i="0" dirty="0"/>
          </a:p>
        </p:txBody>
      </p:sp>
      <p:sp>
        <p:nvSpPr>
          <p:cNvPr id="31" name="TextBox 30"/>
          <p:cNvSpPr txBox="1"/>
          <p:nvPr/>
        </p:nvSpPr>
        <p:spPr>
          <a:xfrm>
            <a:off x="1848756" y="789232"/>
            <a:ext cx="401072" cy="400110"/>
          </a:xfrm>
          <a:prstGeom prst="rect">
            <a:avLst/>
          </a:prstGeom>
          <a:noFill/>
        </p:spPr>
        <p:txBody>
          <a:bodyPr wrap="none" rtlCol="0">
            <a:spAutoFit/>
          </a:bodyPr>
          <a:lstStyle/>
          <a:p>
            <a:r>
              <a:rPr lang="en-US" sz="2000" b="1" i="0" dirty="0" smtClean="0">
                <a:sym typeface="Wingdings" panose="05000000000000000000" pitchFamily="2" charset="2"/>
              </a:rPr>
              <a:t></a:t>
            </a:r>
            <a:endParaRPr lang="en-US" sz="2000" b="1" i="0" dirty="0"/>
          </a:p>
        </p:txBody>
      </p:sp>
      <p:sp>
        <p:nvSpPr>
          <p:cNvPr id="32" name="TextBox 31"/>
          <p:cNvSpPr txBox="1"/>
          <p:nvPr/>
        </p:nvSpPr>
        <p:spPr>
          <a:xfrm>
            <a:off x="2139958" y="1150731"/>
            <a:ext cx="401072" cy="400110"/>
          </a:xfrm>
          <a:prstGeom prst="rect">
            <a:avLst/>
          </a:prstGeom>
          <a:noFill/>
        </p:spPr>
        <p:txBody>
          <a:bodyPr wrap="none" rtlCol="0">
            <a:spAutoFit/>
          </a:bodyPr>
          <a:lstStyle/>
          <a:p>
            <a:r>
              <a:rPr lang="en-US" sz="2000" b="1" i="0" dirty="0" smtClean="0">
                <a:sym typeface="Wingdings" panose="05000000000000000000" pitchFamily="2" charset="2"/>
              </a:rPr>
              <a:t></a:t>
            </a:r>
            <a:endParaRPr lang="en-US" sz="2000" b="1" i="0" dirty="0"/>
          </a:p>
        </p:txBody>
      </p:sp>
      <p:sp>
        <p:nvSpPr>
          <p:cNvPr id="33" name="TextBox 32"/>
          <p:cNvSpPr txBox="1"/>
          <p:nvPr/>
        </p:nvSpPr>
        <p:spPr>
          <a:xfrm>
            <a:off x="2756794" y="1538292"/>
            <a:ext cx="401072" cy="400110"/>
          </a:xfrm>
          <a:prstGeom prst="rect">
            <a:avLst/>
          </a:prstGeom>
          <a:noFill/>
        </p:spPr>
        <p:txBody>
          <a:bodyPr wrap="none" rtlCol="0">
            <a:spAutoFit/>
          </a:bodyPr>
          <a:lstStyle/>
          <a:p>
            <a:r>
              <a:rPr lang="en-US" sz="2000" b="1" i="0" dirty="0" smtClean="0">
                <a:sym typeface="Wingdings" panose="05000000000000000000" pitchFamily="2" charset="2"/>
              </a:rPr>
              <a:t></a:t>
            </a:r>
            <a:endParaRPr lang="en-US" sz="2000" b="1" i="0" dirty="0"/>
          </a:p>
        </p:txBody>
      </p:sp>
      <p:sp>
        <p:nvSpPr>
          <p:cNvPr id="34" name="TextBox 33"/>
          <p:cNvSpPr txBox="1"/>
          <p:nvPr/>
        </p:nvSpPr>
        <p:spPr>
          <a:xfrm>
            <a:off x="4112415" y="1223825"/>
            <a:ext cx="401072" cy="400110"/>
          </a:xfrm>
          <a:prstGeom prst="rect">
            <a:avLst/>
          </a:prstGeom>
          <a:noFill/>
        </p:spPr>
        <p:txBody>
          <a:bodyPr wrap="none" rtlCol="0">
            <a:spAutoFit/>
          </a:bodyPr>
          <a:lstStyle/>
          <a:p>
            <a:r>
              <a:rPr lang="en-US" sz="2000" b="1" i="0" dirty="0" smtClean="0">
                <a:sym typeface="Wingdings" panose="05000000000000000000" pitchFamily="2" charset="2"/>
              </a:rPr>
              <a:t></a:t>
            </a:r>
            <a:endParaRPr lang="en-US" sz="2000" b="1" i="0" dirty="0"/>
          </a:p>
        </p:txBody>
      </p:sp>
      <p:sp>
        <p:nvSpPr>
          <p:cNvPr id="3" name="Rectangle 2"/>
          <p:cNvSpPr/>
          <p:nvPr/>
        </p:nvSpPr>
        <p:spPr>
          <a:xfrm>
            <a:off x="6074012" y="3479767"/>
            <a:ext cx="2037610" cy="1200329"/>
          </a:xfrm>
          <a:prstGeom prst="rect">
            <a:avLst/>
          </a:prstGeom>
          <a:noFill/>
        </p:spPr>
        <p:txBody>
          <a:bodyPr wrap="square" rtlCol="0">
            <a:spAutoFit/>
          </a:bodyPr>
          <a:lstStyle/>
          <a:p>
            <a:r>
              <a:rPr lang="en-US" altLang="en-US" sz="1800" i="0" dirty="0"/>
              <a:t>Color or shade in those places where the nations were not driven out</a:t>
            </a:r>
            <a:endParaRPr lang="en-US" sz="1800" i="0" dirty="0"/>
          </a:p>
        </p:txBody>
      </p:sp>
      <p:sp>
        <p:nvSpPr>
          <p:cNvPr id="4" name="Freeform 3"/>
          <p:cNvSpPr/>
          <p:nvPr/>
        </p:nvSpPr>
        <p:spPr>
          <a:xfrm>
            <a:off x="5538162" y="3640347"/>
            <a:ext cx="422695" cy="362310"/>
          </a:xfrm>
          <a:custGeom>
            <a:avLst/>
            <a:gdLst>
              <a:gd name="connsiteX0" fmla="*/ 0 w 422695"/>
              <a:gd name="connsiteY0" fmla="*/ 0 h 362310"/>
              <a:gd name="connsiteX1" fmla="*/ 69012 w 422695"/>
              <a:gd name="connsiteY1" fmla="*/ 362310 h 362310"/>
              <a:gd name="connsiteX2" fmla="*/ 301925 w 422695"/>
              <a:gd name="connsiteY2" fmla="*/ 319178 h 362310"/>
              <a:gd name="connsiteX3" fmla="*/ 336431 w 422695"/>
              <a:gd name="connsiteY3" fmla="*/ 250166 h 362310"/>
              <a:gd name="connsiteX4" fmla="*/ 345057 w 422695"/>
              <a:gd name="connsiteY4" fmla="*/ 215661 h 362310"/>
              <a:gd name="connsiteX5" fmla="*/ 422695 w 422695"/>
              <a:gd name="connsiteY5" fmla="*/ 0 h 362310"/>
              <a:gd name="connsiteX6" fmla="*/ 0 w 422695"/>
              <a:gd name="connsiteY6" fmla="*/ 0 h 36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695" h="362310">
                <a:moveTo>
                  <a:pt x="0" y="0"/>
                </a:moveTo>
                <a:lnTo>
                  <a:pt x="69012" y="362310"/>
                </a:lnTo>
                <a:lnTo>
                  <a:pt x="301925" y="319178"/>
                </a:lnTo>
                <a:cubicBezTo>
                  <a:pt x="313427" y="296174"/>
                  <a:pt x="326539" y="273907"/>
                  <a:pt x="336431" y="250166"/>
                </a:cubicBezTo>
                <a:cubicBezTo>
                  <a:pt x="340991" y="239222"/>
                  <a:pt x="345057" y="215661"/>
                  <a:pt x="345057" y="215661"/>
                </a:cubicBezTo>
                <a:lnTo>
                  <a:pt x="422695" y="0"/>
                </a:lnTo>
                <a:lnTo>
                  <a:pt x="0" y="0"/>
                </a:lnTo>
                <a:close/>
              </a:path>
            </a:pathLst>
          </a:cu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pPr>
            <a:endParaRPr lang="en-US" sz="1800" i="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hidden="1"/>
          <p:cNvSpPr>
            <a:spLocks noGrp="1" noChangeArrowheads="1"/>
          </p:cNvSpPr>
          <p:nvPr>
            <p:ph type="title"/>
          </p:nvPr>
        </p:nvSpPr>
        <p:spPr/>
        <p:txBody>
          <a:bodyPr/>
          <a:lstStyle/>
          <a:p>
            <a:r>
              <a:rPr lang="en-US" altLang="en-US" sz="2400" smtClean="0">
                <a:cs typeface="Times New Roman" pitchFamily="18" charset="0"/>
              </a:rPr>
              <a:t>Dor from south</a:t>
            </a:r>
            <a:endParaRPr lang="en-US" altLang="en-US" smtClean="0"/>
          </a:p>
        </p:txBody>
      </p:sp>
      <p:pic>
        <p:nvPicPr>
          <p:cNvPr id="24579" name="Picture 3" descr="Dor from south, df 04010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05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4"/>
          <p:cNvSpPr txBox="1">
            <a:spLocks noChangeArrowheads="1"/>
          </p:cNvSpPr>
          <p:nvPr/>
        </p:nvSpPr>
        <p:spPr bwMode="auto">
          <a:xfrm>
            <a:off x="0" y="5207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i="0">
                <a:latin typeface="Arial" charset="0"/>
                <a:cs typeface="Times New Roman" pitchFamily="18" charset="0"/>
              </a:rPr>
              <a:t>Dor from south</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hidden="1"/>
          <p:cNvSpPr>
            <a:spLocks noGrp="1" noChangeArrowheads="1"/>
          </p:cNvSpPr>
          <p:nvPr>
            <p:ph type="title"/>
          </p:nvPr>
        </p:nvSpPr>
        <p:spPr/>
        <p:txBody>
          <a:bodyPr/>
          <a:lstStyle/>
          <a:p>
            <a:r>
              <a:rPr lang="en-US" altLang="en-US" sz="2400" smtClean="0"/>
              <a:t>Megiddo pass aerial from northeast</a:t>
            </a:r>
            <a:endParaRPr lang="en-US" altLang="en-US" smtClean="0"/>
          </a:p>
        </p:txBody>
      </p:sp>
      <p:pic>
        <p:nvPicPr>
          <p:cNvPr id="25603" name="Picture 3" descr="Megiddo pass aerial from northeast"/>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443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25604" name="Text Box 4"/>
          <p:cNvSpPr txBox="1">
            <a:spLocks noChangeArrowheads="1"/>
          </p:cNvSpPr>
          <p:nvPr/>
        </p:nvSpPr>
        <p:spPr bwMode="auto">
          <a:xfrm>
            <a:off x="685800" y="5397500"/>
            <a:ext cx="7772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i="0">
                <a:latin typeface="Arial" charset="0"/>
              </a:rPr>
              <a:t>Megiddo pass aerial from northeast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hidden="1"/>
          <p:cNvSpPr>
            <a:spLocks noGrp="1" noChangeArrowheads="1"/>
          </p:cNvSpPr>
          <p:nvPr>
            <p:ph type="title"/>
          </p:nvPr>
        </p:nvSpPr>
        <p:spPr/>
        <p:txBody>
          <a:bodyPr/>
          <a:lstStyle/>
          <a:p>
            <a:r>
              <a:rPr lang="en-US" altLang="en-US" sz="2400" smtClean="0"/>
              <a:t>Beth Shean aerial from west</a:t>
            </a:r>
            <a:endParaRPr lang="en-US" altLang="en-US" smtClean="0"/>
          </a:p>
        </p:txBody>
      </p:sp>
      <p:pic>
        <p:nvPicPr>
          <p:cNvPr id="26627" name="Picture 3" descr="Beth Shean aerial from west"/>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875" y="-59532"/>
            <a:ext cx="9175750" cy="508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26628" name="Text Box 4"/>
          <p:cNvSpPr txBox="1">
            <a:spLocks noChangeArrowheads="1"/>
          </p:cNvSpPr>
          <p:nvPr/>
        </p:nvSpPr>
        <p:spPr bwMode="auto">
          <a:xfrm>
            <a:off x="685800" y="5044282"/>
            <a:ext cx="7772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i="0">
                <a:latin typeface="Arial" charset="0"/>
              </a:rPr>
              <a:t>Beth Shean aerial from west</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 name="Group 3"/>
          <p:cNvGrpSpPr>
            <a:grpSpLocks noGrp="1" noUngrp="1" noChangeAspect="1"/>
          </p:cNvGrpSpPr>
          <p:nvPr/>
        </p:nvGrpSpPr>
        <p:grpSpPr bwMode="auto">
          <a:xfrm>
            <a:off x="0" y="2"/>
            <a:ext cx="9144000" cy="5441157"/>
            <a:chOff x="685800" y="844550"/>
            <a:chExt cx="7772400" cy="5549900"/>
          </a:xfrm>
        </p:grpSpPr>
        <p:pic>
          <p:nvPicPr>
            <p:cNvPr id="20482" name="Picture 1" descr="Mt Gerizim, Shechem, and Mt Ebal from east, tb050106458"/>
            <p:cNvPicPr>
              <a:picLocks noRot="1" noChangeAspect="1" noMove="1" noResize="1"/>
            </p:cNvPicPr>
            <p:nvPr isPhoto="1"/>
          </p:nvPicPr>
          <p:blipFill>
            <a:blip r:embed="rId3" cstate="print"/>
            <a:srcRect/>
            <a:stretch>
              <a:fillRect/>
            </a:stretch>
          </p:blipFill>
          <p:spPr bwMode="auto">
            <a:xfrm>
              <a:off x="685800" y="844550"/>
              <a:ext cx="7772400" cy="5168900"/>
            </a:xfrm>
            <a:prstGeom prst="rect">
              <a:avLst/>
            </a:prstGeom>
            <a:noFill/>
            <a:ln w="9525">
              <a:noFill/>
              <a:miter lim="800000"/>
              <a:headEnd/>
              <a:tailEnd/>
            </a:ln>
          </p:spPr>
        </p:pic>
        <p:sp>
          <p:nvSpPr>
            <p:cNvPr id="20483" name="Rectangle 2"/>
            <p:cNvSpPr>
              <a:spLocks noChangeArrowheads="1"/>
            </p:cNvSpPr>
            <p:nvPr/>
          </p:nvSpPr>
          <p:spPr bwMode="auto">
            <a:xfrm>
              <a:off x="685800" y="6051714"/>
              <a:ext cx="7772400" cy="342736"/>
            </a:xfrm>
            <a:prstGeom prst="rect">
              <a:avLst/>
            </a:prstGeom>
            <a:noFill/>
            <a:ln w="9525">
              <a:noFill/>
              <a:miter lim="800000"/>
              <a:headEnd/>
              <a:tailEnd/>
            </a:ln>
          </p:spPr>
          <p:txBody>
            <a:bodyPr anchor="ctr"/>
            <a:lstStyle/>
            <a:p>
              <a:pPr algn="ctr" eaLnBrk="1" hangingPunct="1">
                <a:lnSpc>
                  <a:spcPct val="90000"/>
                </a:lnSpc>
                <a:spcBef>
                  <a:spcPct val="0"/>
                </a:spcBef>
                <a:buFontTx/>
                <a:buNone/>
              </a:pPr>
              <a:r>
                <a:rPr lang="en-US" sz="2200" i="0" dirty="0">
                  <a:solidFill>
                    <a:srgbClr val="000000"/>
                  </a:solidFill>
                  <a:ea typeface="ＭＳ Ｐゴシック" pitchFamily="34" charset="-128"/>
                  <a:cs typeface="+mn-cs"/>
                </a:rPr>
                <a:t>Mount Gerizim, Shechem, and Mount Ebal from east</a:t>
              </a:r>
            </a:p>
          </p:txBody>
        </p:sp>
      </p:grpSp>
    </p:spTree>
    <p:extLst>
      <p:ext uri="{BB962C8B-B14F-4D97-AF65-F5344CB8AC3E}">
        <p14:creationId xmlns:p14="http://schemas.microsoft.com/office/powerpoint/2010/main" val="27254691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1" name="Group 3"/>
          <p:cNvGrpSpPr>
            <a:grpSpLocks noGrp="1" noUngrp="1" noChangeAspect="1"/>
          </p:cNvGrpSpPr>
          <p:nvPr/>
        </p:nvGrpSpPr>
        <p:grpSpPr bwMode="auto">
          <a:xfrm>
            <a:off x="0" y="0"/>
            <a:ext cx="9144000" cy="5457032"/>
            <a:chOff x="685800" y="836613"/>
            <a:chExt cx="7772400" cy="5565775"/>
          </a:xfrm>
        </p:grpSpPr>
        <p:pic>
          <p:nvPicPr>
            <p:cNvPr id="61442" name="Picture 1" descr="Taanach tell aerial, tbs120040011"/>
            <p:cNvPicPr>
              <a:picLocks noRot="1" noChangeAspect="1" noMove="1" noResize="1"/>
            </p:cNvPicPr>
            <p:nvPr isPhoto="1"/>
          </p:nvPicPr>
          <p:blipFill>
            <a:blip r:embed="rId3" cstate="print"/>
            <a:srcRect/>
            <a:stretch>
              <a:fillRect/>
            </a:stretch>
          </p:blipFill>
          <p:spPr bwMode="auto">
            <a:xfrm>
              <a:off x="685800" y="836613"/>
              <a:ext cx="7772400" cy="5184775"/>
            </a:xfrm>
            <a:prstGeom prst="rect">
              <a:avLst/>
            </a:prstGeom>
            <a:noFill/>
            <a:ln w="9525">
              <a:noFill/>
              <a:miter lim="800000"/>
              <a:headEnd/>
              <a:tailEnd/>
            </a:ln>
          </p:spPr>
        </p:pic>
        <p:sp>
          <p:nvSpPr>
            <p:cNvPr id="3" name="Rectangle 2"/>
            <p:cNvSpPr/>
            <p:nvPr/>
          </p:nvSpPr>
          <p:spPr>
            <a:xfrm>
              <a:off x="685800" y="6059671"/>
              <a:ext cx="7772400" cy="342717"/>
            </a:xfrm>
            <a:prstGeom prst="rect">
              <a:avLst/>
            </a:prstGeom>
            <a:noFill/>
            <a:ln>
              <a:noFill/>
            </a:ln>
          </p:spPr>
          <p:txBody>
            <a:bodyPr anchor="ctr">
              <a:normAutofit fontScale="85000" lnSpcReduction="20000"/>
            </a:bodyPr>
            <a:lstStyle/>
            <a:p>
              <a:pPr algn="ctr" eaLnBrk="1" hangingPunct="1">
                <a:spcBef>
                  <a:spcPct val="0"/>
                </a:spcBef>
                <a:buFontTx/>
                <a:buNone/>
                <a:defRPr/>
              </a:pPr>
              <a:r>
                <a:rPr lang="en-US" sz="2400" i="0" dirty="0">
                  <a:solidFill>
                    <a:srgbClr val="000000"/>
                  </a:solidFill>
                </a:rPr>
                <a:t>Taanach </a:t>
              </a:r>
              <a:r>
                <a:rPr lang="en-US" sz="2400" i="0" dirty="0" smtClean="0">
                  <a:solidFill>
                    <a:srgbClr val="000000"/>
                  </a:solidFill>
                </a:rPr>
                <a:t>aerial from north</a:t>
              </a:r>
              <a:endParaRPr lang="en-US" sz="2400" i="0" dirty="0">
                <a:solidFill>
                  <a:srgbClr val="000000"/>
                </a:solidFill>
              </a:endParaRPr>
            </a:p>
          </p:txBody>
        </p:sp>
      </p:grpSp>
    </p:spTree>
    <p:extLst>
      <p:ext uri="{BB962C8B-B14F-4D97-AF65-F5344CB8AC3E}">
        <p14:creationId xmlns:p14="http://schemas.microsoft.com/office/powerpoint/2010/main" val="265492677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384699E1-4E55-43BB-BE06-B292A84BC9CF}" type="slidenum">
              <a:rPr lang="en-US" altLang="en-US" i="0">
                <a:solidFill>
                  <a:srgbClr val="898989"/>
                </a:solidFill>
              </a:rPr>
              <a:pPr/>
              <a:t>48</a:t>
            </a:fld>
            <a:endParaRPr lang="en-US" altLang="en-US" i="0">
              <a:solidFill>
                <a:srgbClr val="898989"/>
              </a:solidFill>
            </a:endParaRPr>
          </a:p>
        </p:txBody>
      </p:sp>
      <p:sp>
        <p:nvSpPr>
          <p:cNvPr id="28675" name="Rectangle 2"/>
          <p:cNvSpPr>
            <a:spLocks noChangeArrowheads="1"/>
          </p:cNvSpPr>
          <p:nvPr/>
        </p:nvSpPr>
        <p:spPr bwMode="auto">
          <a:xfrm>
            <a:off x="1487513" y="156463"/>
            <a:ext cx="2606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dirty="0">
                <a:latin typeface="Arial" charset="0"/>
              </a:rPr>
              <a:t>Border – Benjamin</a:t>
            </a:r>
          </a:p>
          <a:p>
            <a:pPr eaLnBrk="1" hangingPunct="1">
              <a:spcBef>
                <a:spcPct val="0"/>
              </a:spcBef>
              <a:buFontTx/>
              <a:buNone/>
            </a:pPr>
            <a:r>
              <a:rPr lang="en-US" altLang="en-US" sz="1800" i="0" dirty="0">
                <a:latin typeface="Arial" charset="0"/>
              </a:rPr>
              <a:t>Joshua 18:11-20</a:t>
            </a:r>
          </a:p>
        </p:txBody>
      </p:sp>
      <p:pic>
        <p:nvPicPr>
          <p:cNvPr id="28676" name="Picture 3" descr="Judah-north_Benjamin bord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02113" y="990865"/>
            <a:ext cx="10464801" cy="305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4"/>
          <p:cNvSpPr txBox="1">
            <a:spLocks noChangeArrowheads="1"/>
          </p:cNvSpPr>
          <p:nvPr/>
        </p:nvSpPr>
        <p:spPr bwMode="auto">
          <a:xfrm>
            <a:off x="6332538" y="68608"/>
            <a:ext cx="2647950" cy="504753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b="1" i="0" dirty="0">
                <a:latin typeface="Arial" charset="0"/>
              </a:rPr>
              <a:t> </a:t>
            </a:r>
            <a:r>
              <a:rPr lang="en-US" altLang="en-US" sz="1400" i="0" dirty="0">
                <a:latin typeface="Arial" charset="0"/>
              </a:rPr>
              <a:t> </a:t>
            </a:r>
            <a:r>
              <a:rPr lang="en-US" altLang="en-US" sz="1400" i="0" baseline="30000" dirty="0">
                <a:latin typeface="Arial" charset="0"/>
              </a:rPr>
              <a:t>11</a:t>
            </a:r>
            <a:r>
              <a:rPr lang="en-US" altLang="en-US" sz="1400" i="0" dirty="0">
                <a:latin typeface="Arial" charset="0"/>
              </a:rPr>
              <a:t>The lot of the tribe of the people of Benjamin according to its clans came up, and the territory allotted to it fell between the people of Judah and the people of Joseph. </a:t>
            </a:r>
            <a:br>
              <a:rPr lang="en-US" altLang="en-US" sz="1400" i="0" dirty="0">
                <a:latin typeface="Arial" charset="0"/>
              </a:rPr>
            </a:br>
            <a:r>
              <a:rPr lang="en-US" altLang="en-US" sz="1400" i="0" baseline="30000" dirty="0">
                <a:solidFill>
                  <a:srgbClr val="002060"/>
                </a:solidFill>
                <a:latin typeface="Arial" charset="0"/>
              </a:rPr>
              <a:t>12</a:t>
            </a:r>
            <a:r>
              <a:rPr lang="en-US" altLang="en-US" sz="1400" i="0" dirty="0">
                <a:solidFill>
                  <a:srgbClr val="002060"/>
                </a:solidFill>
                <a:latin typeface="Arial" charset="0"/>
              </a:rPr>
              <a:t>On the north side their boundary began at the Jordan. Then the boundary goes up to the shoulder north of Jericho, then up through the hill country westward, and it ends at the wilderness of Beth-</a:t>
            </a:r>
            <a:r>
              <a:rPr lang="en-US" altLang="en-US" sz="1400" i="0" dirty="0" err="1">
                <a:solidFill>
                  <a:srgbClr val="002060"/>
                </a:solidFill>
                <a:latin typeface="Arial" charset="0"/>
              </a:rPr>
              <a:t>aven</a:t>
            </a:r>
            <a:r>
              <a:rPr lang="en-US" altLang="en-US" sz="1400" i="0" dirty="0">
                <a:solidFill>
                  <a:srgbClr val="002060"/>
                </a:solidFill>
                <a:latin typeface="Arial" charset="0"/>
              </a:rPr>
              <a:t>. </a:t>
            </a:r>
            <a:br>
              <a:rPr lang="en-US" altLang="en-US" sz="1400" i="0" dirty="0">
                <a:solidFill>
                  <a:srgbClr val="002060"/>
                </a:solidFill>
                <a:latin typeface="Arial" charset="0"/>
              </a:rPr>
            </a:br>
            <a:r>
              <a:rPr lang="en-US" altLang="en-US" sz="1400" i="0" baseline="30000" dirty="0">
                <a:solidFill>
                  <a:srgbClr val="002060"/>
                </a:solidFill>
                <a:latin typeface="Arial" charset="0"/>
              </a:rPr>
              <a:t>13</a:t>
            </a:r>
            <a:r>
              <a:rPr lang="en-US" altLang="en-US" sz="1400" i="0" dirty="0">
                <a:solidFill>
                  <a:srgbClr val="002060"/>
                </a:solidFill>
                <a:latin typeface="Arial" charset="0"/>
              </a:rPr>
              <a:t>From there the boundary passes along southward in the direction of Luz, to the shoulder of Luz (that is, Bethel), </a:t>
            </a:r>
          </a:p>
          <a:p>
            <a:pPr eaLnBrk="1" hangingPunct="1">
              <a:spcBef>
                <a:spcPct val="0"/>
              </a:spcBef>
              <a:buFontTx/>
              <a:buNone/>
            </a:pPr>
            <a:r>
              <a:rPr lang="en-US" altLang="en-US" sz="1400" i="0" dirty="0">
                <a:latin typeface="Arial" charset="0"/>
              </a:rPr>
              <a:t>then the boundary goes down to </a:t>
            </a:r>
            <a:r>
              <a:rPr lang="en-US" altLang="en-US" sz="1400" i="0" dirty="0" err="1">
                <a:latin typeface="Arial" charset="0"/>
              </a:rPr>
              <a:t>Ataroth-addar</a:t>
            </a:r>
            <a:r>
              <a:rPr lang="en-US" altLang="en-US" sz="1400" i="0" dirty="0">
                <a:latin typeface="Arial" charset="0"/>
              </a:rPr>
              <a:t>, on the mountain that lies south of Lower Beth-</a:t>
            </a:r>
            <a:r>
              <a:rPr lang="en-US" altLang="en-US" sz="1400" i="0" dirty="0" err="1">
                <a:latin typeface="Arial" charset="0"/>
              </a:rPr>
              <a:t>horon</a:t>
            </a:r>
            <a:r>
              <a:rPr lang="en-US" altLang="en-US" sz="1400" i="0" dirty="0">
                <a:latin typeface="Arial" charset="0"/>
              </a:rPr>
              <a:t>. </a:t>
            </a:r>
            <a:br>
              <a:rPr lang="en-US" altLang="en-US" sz="1400" i="0" dirty="0">
                <a:latin typeface="Arial" charset="0"/>
              </a:rPr>
            </a:br>
            <a:endParaRPr lang="en-US" altLang="en-US" sz="1400" i="0" dirty="0">
              <a:latin typeface="Arial" charset="0"/>
            </a:endParaRPr>
          </a:p>
        </p:txBody>
      </p:sp>
      <p:sp>
        <p:nvSpPr>
          <p:cNvPr id="7" name="Freeform 6"/>
          <p:cNvSpPr/>
          <p:nvPr/>
        </p:nvSpPr>
        <p:spPr>
          <a:xfrm>
            <a:off x="2470154" y="1489604"/>
            <a:ext cx="3275013" cy="490803"/>
          </a:xfrm>
          <a:custGeom>
            <a:avLst/>
            <a:gdLst>
              <a:gd name="connsiteX0" fmla="*/ 3275462 w 3275462"/>
              <a:gd name="connsiteY0" fmla="*/ 259307 h 589128"/>
              <a:gd name="connsiteX1" fmla="*/ 2947916 w 3275462"/>
              <a:gd name="connsiteY1" fmla="*/ 423080 h 589128"/>
              <a:gd name="connsiteX2" fmla="*/ 2429301 w 3275462"/>
              <a:gd name="connsiteY2" fmla="*/ 423080 h 589128"/>
              <a:gd name="connsiteX3" fmla="*/ 2129051 w 3275462"/>
              <a:gd name="connsiteY3" fmla="*/ 409433 h 589128"/>
              <a:gd name="connsiteX4" fmla="*/ 1665027 w 3275462"/>
              <a:gd name="connsiteY4" fmla="*/ 559558 h 589128"/>
              <a:gd name="connsiteX5" fmla="*/ 1160059 w 3275462"/>
              <a:gd name="connsiteY5" fmla="*/ 545910 h 589128"/>
              <a:gd name="connsiteX6" fmla="*/ 477671 w 3275462"/>
              <a:gd name="connsiteY6" fmla="*/ 300250 h 589128"/>
              <a:gd name="connsiteX7" fmla="*/ 0 w 3275462"/>
              <a:gd name="connsiteY7" fmla="*/ 0 h 58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5462" h="589128">
                <a:moveTo>
                  <a:pt x="3275462" y="259307"/>
                </a:moveTo>
                <a:cubicBezTo>
                  <a:pt x="3182202" y="327546"/>
                  <a:pt x="3088943" y="395785"/>
                  <a:pt x="2947916" y="423080"/>
                </a:cubicBezTo>
                <a:cubicBezTo>
                  <a:pt x="2806889" y="450375"/>
                  <a:pt x="2565778" y="425354"/>
                  <a:pt x="2429301" y="423080"/>
                </a:cubicBezTo>
                <a:cubicBezTo>
                  <a:pt x="2292824" y="420806"/>
                  <a:pt x="2256430" y="386687"/>
                  <a:pt x="2129051" y="409433"/>
                </a:cubicBezTo>
                <a:cubicBezTo>
                  <a:pt x="2001672" y="432179"/>
                  <a:pt x="1826525" y="536812"/>
                  <a:pt x="1665027" y="559558"/>
                </a:cubicBezTo>
                <a:cubicBezTo>
                  <a:pt x="1503529" y="582304"/>
                  <a:pt x="1357952" y="589128"/>
                  <a:pt x="1160059" y="545910"/>
                </a:cubicBezTo>
                <a:cubicBezTo>
                  <a:pt x="962166" y="502692"/>
                  <a:pt x="671014" y="391235"/>
                  <a:pt x="477671" y="300250"/>
                </a:cubicBezTo>
                <a:cubicBezTo>
                  <a:pt x="284328" y="209265"/>
                  <a:pt x="142164" y="104632"/>
                  <a:pt x="0" y="0"/>
                </a:cubicBezTo>
              </a:path>
            </a:pathLst>
          </a:cu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spcBef>
                <a:spcPct val="0"/>
              </a:spcBef>
              <a:buFontTx/>
              <a:buNone/>
              <a:defRPr/>
            </a:pPr>
            <a:endParaRPr lang="en-US" sz="1800" i="0"/>
          </a:p>
        </p:txBody>
      </p:sp>
      <p:sp>
        <p:nvSpPr>
          <p:cNvPr id="8" name="Freeform 7"/>
          <p:cNvSpPr/>
          <p:nvPr/>
        </p:nvSpPr>
        <p:spPr>
          <a:xfrm>
            <a:off x="600080" y="1501514"/>
            <a:ext cx="1774825" cy="636323"/>
          </a:xfrm>
          <a:custGeom>
            <a:avLst/>
            <a:gdLst>
              <a:gd name="connsiteX0" fmla="*/ 1774209 w 1774209"/>
              <a:gd name="connsiteY0" fmla="*/ 0 h 764275"/>
              <a:gd name="connsiteX1" fmla="*/ 1323833 w 1774209"/>
              <a:gd name="connsiteY1" fmla="*/ 136478 h 764275"/>
              <a:gd name="connsiteX2" fmla="*/ 1160060 w 1774209"/>
              <a:gd name="connsiteY2" fmla="*/ 354842 h 764275"/>
              <a:gd name="connsiteX3" fmla="*/ 791571 w 1774209"/>
              <a:gd name="connsiteY3" fmla="*/ 627797 h 764275"/>
              <a:gd name="connsiteX4" fmla="*/ 409433 w 1774209"/>
              <a:gd name="connsiteY4" fmla="*/ 764275 h 764275"/>
              <a:gd name="connsiteX5" fmla="*/ 0 w 1774209"/>
              <a:gd name="connsiteY5" fmla="*/ 627797 h 7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4209" h="764275">
                <a:moveTo>
                  <a:pt x="1774209" y="0"/>
                </a:moveTo>
                <a:cubicBezTo>
                  <a:pt x="1600200" y="38669"/>
                  <a:pt x="1426191" y="77338"/>
                  <a:pt x="1323833" y="136478"/>
                </a:cubicBezTo>
                <a:cubicBezTo>
                  <a:pt x="1221475" y="195618"/>
                  <a:pt x="1248770" y="272956"/>
                  <a:pt x="1160060" y="354842"/>
                </a:cubicBezTo>
                <a:cubicBezTo>
                  <a:pt x="1071350" y="436729"/>
                  <a:pt x="916675" y="559558"/>
                  <a:pt x="791571" y="627797"/>
                </a:cubicBezTo>
                <a:cubicBezTo>
                  <a:pt x="666467" y="696036"/>
                  <a:pt x="541361" y="764275"/>
                  <a:pt x="409433" y="764275"/>
                </a:cubicBezTo>
                <a:cubicBezTo>
                  <a:pt x="277505" y="764275"/>
                  <a:pt x="138752" y="696036"/>
                  <a:pt x="0" y="627797"/>
                </a:cubicBezTo>
              </a:path>
            </a:pathLst>
          </a:cu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spcBef>
                <a:spcPct val="0"/>
              </a:spcBef>
              <a:buFontTx/>
              <a:buNone/>
              <a:defRPr/>
            </a:pPr>
            <a:endParaRPr lang="en-US" sz="1800" i="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127" t="71438" r="125" b="1135"/>
          <a:stretch/>
        </p:blipFill>
        <p:spPr bwMode="auto">
          <a:xfrm>
            <a:off x="0" y="1143983"/>
            <a:ext cx="5579144" cy="3536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2" name="Rectangle 3"/>
          <p:cNvSpPr>
            <a:spLocks noChangeArrowheads="1"/>
          </p:cNvSpPr>
          <p:nvPr/>
        </p:nvSpPr>
        <p:spPr bwMode="auto">
          <a:xfrm>
            <a:off x="5957888" y="142952"/>
            <a:ext cx="3022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a:solidFill>
                  <a:prstClr val="black"/>
                </a:solidFill>
                <a:latin typeface="Arial" charset="0"/>
              </a:rPr>
              <a:t>Border – Manasseh</a:t>
            </a:r>
          </a:p>
          <a:p>
            <a:pPr eaLnBrk="1" hangingPunct="1">
              <a:spcBef>
                <a:spcPct val="0"/>
              </a:spcBef>
              <a:buFontTx/>
              <a:buNone/>
            </a:pPr>
            <a:r>
              <a:rPr lang="en-US" altLang="en-US" sz="1800" i="0">
                <a:solidFill>
                  <a:prstClr val="black"/>
                </a:solidFill>
                <a:latin typeface="Arial" charset="0"/>
              </a:rPr>
              <a:t>Joshua 17:7-11</a:t>
            </a:r>
          </a:p>
        </p:txBody>
      </p:sp>
      <p:sp>
        <p:nvSpPr>
          <p:cNvPr id="18" name="Oval 17"/>
          <p:cNvSpPr/>
          <p:nvPr/>
        </p:nvSpPr>
        <p:spPr>
          <a:xfrm>
            <a:off x="6044887" y="1410724"/>
            <a:ext cx="227163" cy="22716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2" descr="http://images.clipartpanda.com/fire-clipart-border-pT5ybR8T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5038" y="1755515"/>
            <a:ext cx="346772" cy="50478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464665" y="1335044"/>
            <a:ext cx="2139350" cy="369332"/>
          </a:xfrm>
          <a:prstGeom prst="rect">
            <a:avLst/>
          </a:prstGeom>
          <a:noFill/>
        </p:spPr>
        <p:txBody>
          <a:bodyPr wrap="square" rtlCol="0">
            <a:spAutoFit/>
          </a:bodyPr>
          <a:lstStyle/>
          <a:p>
            <a:r>
              <a:rPr lang="en-US" sz="1800" i="0" dirty="0" smtClean="0">
                <a:solidFill>
                  <a:prstClr val="black"/>
                </a:solidFill>
              </a:rPr>
              <a:t>King Defeated</a:t>
            </a:r>
            <a:endParaRPr lang="en-US" sz="1800" i="0" dirty="0">
              <a:solidFill>
                <a:prstClr val="black"/>
              </a:solidFill>
            </a:endParaRPr>
          </a:p>
        </p:txBody>
      </p:sp>
      <p:sp>
        <p:nvSpPr>
          <p:cNvPr id="21" name="TextBox 20"/>
          <p:cNvSpPr txBox="1"/>
          <p:nvPr/>
        </p:nvSpPr>
        <p:spPr>
          <a:xfrm>
            <a:off x="6464665" y="1872699"/>
            <a:ext cx="2139350" cy="369332"/>
          </a:xfrm>
          <a:prstGeom prst="rect">
            <a:avLst/>
          </a:prstGeom>
          <a:noFill/>
        </p:spPr>
        <p:txBody>
          <a:bodyPr wrap="square" rtlCol="0">
            <a:spAutoFit/>
          </a:bodyPr>
          <a:lstStyle/>
          <a:p>
            <a:r>
              <a:rPr lang="en-US" sz="1800" i="0" dirty="0" smtClean="0">
                <a:solidFill>
                  <a:prstClr val="black"/>
                </a:solidFill>
              </a:rPr>
              <a:t>City Burned</a:t>
            </a:r>
            <a:endParaRPr lang="en-US" sz="1800" i="0" dirty="0">
              <a:solidFill>
                <a:prstClr val="black"/>
              </a:solidFill>
            </a:endParaRPr>
          </a:p>
        </p:txBody>
      </p:sp>
      <p:sp>
        <p:nvSpPr>
          <p:cNvPr id="22" name="TextBox 21"/>
          <p:cNvSpPr txBox="1"/>
          <p:nvPr/>
        </p:nvSpPr>
        <p:spPr>
          <a:xfrm>
            <a:off x="5957888" y="2404260"/>
            <a:ext cx="401072" cy="400110"/>
          </a:xfrm>
          <a:prstGeom prst="rect">
            <a:avLst/>
          </a:prstGeom>
          <a:noFill/>
        </p:spPr>
        <p:txBody>
          <a:bodyPr wrap="none" rtlCol="0">
            <a:spAutoFit/>
          </a:bodyPr>
          <a:lstStyle/>
          <a:p>
            <a:r>
              <a:rPr lang="en-US" sz="2000" b="1" i="0" dirty="0" smtClean="0">
                <a:solidFill>
                  <a:prstClr val="black"/>
                </a:solidFill>
                <a:sym typeface="Wingdings" panose="05000000000000000000" pitchFamily="2" charset="2"/>
              </a:rPr>
              <a:t></a:t>
            </a:r>
            <a:endParaRPr lang="en-US" sz="2000" b="1" i="0" dirty="0">
              <a:solidFill>
                <a:prstClr val="black"/>
              </a:solidFill>
            </a:endParaRPr>
          </a:p>
        </p:txBody>
      </p:sp>
      <p:sp>
        <p:nvSpPr>
          <p:cNvPr id="23" name="TextBox 22"/>
          <p:cNvSpPr txBox="1"/>
          <p:nvPr/>
        </p:nvSpPr>
        <p:spPr>
          <a:xfrm>
            <a:off x="6479049" y="2396017"/>
            <a:ext cx="2139350" cy="369332"/>
          </a:xfrm>
          <a:prstGeom prst="rect">
            <a:avLst/>
          </a:prstGeom>
          <a:noFill/>
        </p:spPr>
        <p:txBody>
          <a:bodyPr wrap="square" rtlCol="0">
            <a:spAutoFit/>
          </a:bodyPr>
          <a:lstStyle/>
          <a:p>
            <a:r>
              <a:rPr lang="en-US" sz="1800" i="0" dirty="0" smtClean="0">
                <a:solidFill>
                  <a:prstClr val="black"/>
                </a:solidFill>
              </a:rPr>
              <a:t>Not Driven Out</a:t>
            </a:r>
            <a:endParaRPr lang="en-US" sz="1800" i="0" dirty="0">
              <a:solidFill>
                <a:prstClr val="black"/>
              </a:solidFill>
            </a:endParaRPr>
          </a:p>
        </p:txBody>
      </p:sp>
      <p:sp>
        <p:nvSpPr>
          <p:cNvPr id="24" name="TextBox 23"/>
          <p:cNvSpPr txBox="1"/>
          <p:nvPr/>
        </p:nvSpPr>
        <p:spPr>
          <a:xfrm>
            <a:off x="5989948" y="2894000"/>
            <a:ext cx="369012" cy="523220"/>
          </a:xfrm>
          <a:prstGeom prst="rect">
            <a:avLst/>
          </a:prstGeom>
          <a:noFill/>
        </p:spPr>
        <p:txBody>
          <a:bodyPr wrap="none" rtlCol="0">
            <a:spAutoFit/>
          </a:bodyPr>
          <a:lstStyle/>
          <a:p>
            <a:r>
              <a:rPr lang="en-US" sz="2800" i="0" dirty="0" smtClean="0">
                <a:solidFill>
                  <a:srgbClr val="0070C0"/>
                </a:solidFill>
                <a:latin typeface="Rosewood Std Regular" pitchFamily="82" charset="0"/>
              </a:rPr>
              <a:t>J</a:t>
            </a:r>
            <a:endParaRPr lang="en-US" sz="2800" i="0" dirty="0">
              <a:solidFill>
                <a:srgbClr val="0070C0"/>
              </a:solidFill>
              <a:latin typeface="Rosewood Std Regular" pitchFamily="82" charset="0"/>
            </a:endParaRPr>
          </a:p>
        </p:txBody>
      </p:sp>
      <p:sp>
        <p:nvSpPr>
          <p:cNvPr id="25" name="TextBox 24"/>
          <p:cNvSpPr txBox="1"/>
          <p:nvPr/>
        </p:nvSpPr>
        <p:spPr>
          <a:xfrm>
            <a:off x="6519311" y="2970944"/>
            <a:ext cx="2139350" cy="369332"/>
          </a:xfrm>
          <a:prstGeom prst="rect">
            <a:avLst/>
          </a:prstGeom>
          <a:noFill/>
        </p:spPr>
        <p:txBody>
          <a:bodyPr wrap="square" rtlCol="0">
            <a:spAutoFit/>
          </a:bodyPr>
          <a:lstStyle/>
          <a:p>
            <a:r>
              <a:rPr lang="en-US" sz="1800" i="0" dirty="0" smtClean="0">
                <a:solidFill>
                  <a:prstClr val="black"/>
                </a:solidFill>
              </a:rPr>
              <a:t>Allotment to Joshua</a:t>
            </a:r>
            <a:endParaRPr lang="en-US" sz="1800" i="0" dirty="0">
              <a:solidFill>
                <a:prstClr val="black"/>
              </a:solidFill>
            </a:endParaRPr>
          </a:p>
        </p:txBody>
      </p:sp>
      <p:sp>
        <p:nvSpPr>
          <p:cNvPr id="29" name="Oval 28"/>
          <p:cNvSpPr/>
          <p:nvPr/>
        </p:nvSpPr>
        <p:spPr>
          <a:xfrm>
            <a:off x="1903354" y="3673679"/>
            <a:ext cx="227163" cy="22716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Box 33"/>
          <p:cNvSpPr txBox="1"/>
          <p:nvPr/>
        </p:nvSpPr>
        <p:spPr>
          <a:xfrm>
            <a:off x="2035235" y="3556557"/>
            <a:ext cx="401072" cy="400110"/>
          </a:xfrm>
          <a:prstGeom prst="rect">
            <a:avLst/>
          </a:prstGeom>
          <a:noFill/>
        </p:spPr>
        <p:txBody>
          <a:bodyPr wrap="none" rtlCol="0">
            <a:spAutoFit/>
          </a:bodyPr>
          <a:lstStyle/>
          <a:p>
            <a:r>
              <a:rPr lang="en-US" sz="2000" b="1" i="0" dirty="0" smtClean="0">
                <a:solidFill>
                  <a:prstClr val="black"/>
                </a:solidFill>
                <a:sym typeface="Wingdings" panose="05000000000000000000" pitchFamily="2" charset="2"/>
              </a:rPr>
              <a:t></a:t>
            </a:r>
            <a:endParaRPr lang="en-US" sz="2000" b="1" i="0" dirty="0">
              <a:solidFill>
                <a:prstClr val="black"/>
              </a:solidFill>
            </a:endParaRPr>
          </a:p>
        </p:txBody>
      </p:sp>
      <p:sp>
        <p:nvSpPr>
          <p:cNvPr id="3" name="Rectangle 2"/>
          <p:cNvSpPr/>
          <p:nvPr/>
        </p:nvSpPr>
        <p:spPr>
          <a:xfrm>
            <a:off x="6580789" y="3465777"/>
            <a:ext cx="2037610" cy="1200329"/>
          </a:xfrm>
          <a:prstGeom prst="rect">
            <a:avLst/>
          </a:prstGeom>
          <a:noFill/>
        </p:spPr>
        <p:txBody>
          <a:bodyPr wrap="square" rtlCol="0">
            <a:spAutoFit/>
          </a:bodyPr>
          <a:lstStyle/>
          <a:p>
            <a:r>
              <a:rPr lang="en-US" altLang="en-US" sz="1800" i="0" dirty="0">
                <a:solidFill>
                  <a:prstClr val="black"/>
                </a:solidFill>
              </a:rPr>
              <a:t>Color or shade in those places where the nations were not driven out</a:t>
            </a:r>
            <a:endParaRPr lang="en-US" sz="1800" i="0" dirty="0">
              <a:solidFill>
                <a:prstClr val="black"/>
              </a:solidFill>
            </a:endParaRPr>
          </a:p>
        </p:txBody>
      </p:sp>
      <p:sp>
        <p:nvSpPr>
          <p:cNvPr id="4" name="Freeform 3"/>
          <p:cNvSpPr/>
          <p:nvPr/>
        </p:nvSpPr>
        <p:spPr>
          <a:xfrm>
            <a:off x="6044951" y="3626357"/>
            <a:ext cx="422695" cy="362310"/>
          </a:xfrm>
          <a:custGeom>
            <a:avLst/>
            <a:gdLst>
              <a:gd name="connsiteX0" fmla="*/ 0 w 422695"/>
              <a:gd name="connsiteY0" fmla="*/ 0 h 362310"/>
              <a:gd name="connsiteX1" fmla="*/ 69012 w 422695"/>
              <a:gd name="connsiteY1" fmla="*/ 362310 h 362310"/>
              <a:gd name="connsiteX2" fmla="*/ 301925 w 422695"/>
              <a:gd name="connsiteY2" fmla="*/ 319178 h 362310"/>
              <a:gd name="connsiteX3" fmla="*/ 336431 w 422695"/>
              <a:gd name="connsiteY3" fmla="*/ 250166 h 362310"/>
              <a:gd name="connsiteX4" fmla="*/ 345057 w 422695"/>
              <a:gd name="connsiteY4" fmla="*/ 215661 h 362310"/>
              <a:gd name="connsiteX5" fmla="*/ 422695 w 422695"/>
              <a:gd name="connsiteY5" fmla="*/ 0 h 362310"/>
              <a:gd name="connsiteX6" fmla="*/ 0 w 422695"/>
              <a:gd name="connsiteY6" fmla="*/ 0 h 36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695" h="362310">
                <a:moveTo>
                  <a:pt x="0" y="0"/>
                </a:moveTo>
                <a:lnTo>
                  <a:pt x="69012" y="362310"/>
                </a:lnTo>
                <a:lnTo>
                  <a:pt x="301925" y="319178"/>
                </a:lnTo>
                <a:cubicBezTo>
                  <a:pt x="313427" y="296174"/>
                  <a:pt x="326539" y="273907"/>
                  <a:pt x="336431" y="250166"/>
                </a:cubicBezTo>
                <a:cubicBezTo>
                  <a:pt x="340991" y="239222"/>
                  <a:pt x="345057" y="215661"/>
                  <a:pt x="345057" y="215661"/>
                </a:cubicBezTo>
                <a:lnTo>
                  <a:pt x="422695" y="0"/>
                </a:lnTo>
                <a:lnTo>
                  <a:pt x="0" y="0"/>
                </a:lnTo>
                <a:close/>
              </a:path>
            </a:pathLst>
          </a:cu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pPr>
            <a:endParaRPr lang="en-US" sz="1800" i="0">
              <a:solidFill>
                <a:prstClr val="white"/>
              </a:solidFill>
            </a:endParaRPr>
          </a:p>
        </p:txBody>
      </p:sp>
      <p:sp>
        <p:nvSpPr>
          <p:cNvPr id="35" name="Rectangle 2"/>
          <p:cNvSpPr>
            <a:spLocks noChangeArrowheads="1"/>
          </p:cNvSpPr>
          <p:nvPr/>
        </p:nvSpPr>
        <p:spPr bwMode="auto">
          <a:xfrm>
            <a:off x="1848764" y="9712"/>
            <a:ext cx="2606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dirty="0">
                <a:latin typeface="Arial" charset="0"/>
              </a:rPr>
              <a:t>Border – Benjamin</a:t>
            </a:r>
          </a:p>
          <a:p>
            <a:pPr eaLnBrk="1" hangingPunct="1">
              <a:spcBef>
                <a:spcPct val="0"/>
              </a:spcBef>
              <a:buFontTx/>
              <a:buNone/>
            </a:pPr>
            <a:r>
              <a:rPr lang="en-US" altLang="en-US" sz="1800" i="0" dirty="0">
                <a:latin typeface="Arial" charset="0"/>
              </a:rPr>
              <a:t>Joshua 18:11-20</a:t>
            </a:r>
          </a:p>
        </p:txBody>
      </p:sp>
      <p:pic>
        <p:nvPicPr>
          <p:cNvPr id="36" name="Picture 2" descr="http://images.clipartpanda.com/fire-clipart-border-pT5ybR8T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5228" y="1896747"/>
            <a:ext cx="346772" cy="504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0465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4" descr="http://www.clker.com/cliparts/f/W/k/h/x/T/3d-rectangle-md.png"/>
          <p:cNvSpPr>
            <a:spLocks noChangeAspect="1" noChangeArrowheads="1"/>
          </p:cNvSpPr>
          <p:nvPr/>
        </p:nvSpPr>
        <p:spPr bwMode="auto">
          <a:xfrm>
            <a:off x="63500" y="-113771"/>
            <a:ext cx="304800" cy="25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buFontTx/>
              <a:buNone/>
            </a:pPr>
            <a:endParaRPr lang="en-US" sz="1800" i="0">
              <a:solidFill>
                <a:prstClr val="black"/>
              </a:solidFill>
              <a:latin typeface="Calibri"/>
            </a:endParaRPr>
          </a:p>
        </p:txBody>
      </p:sp>
      <p:grpSp>
        <p:nvGrpSpPr>
          <p:cNvPr id="1029" name="Group 1028"/>
          <p:cNvGrpSpPr/>
          <p:nvPr/>
        </p:nvGrpSpPr>
        <p:grpSpPr>
          <a:xfrm>
            <a:off x="130473" y="36524"/>
            <a:ext cx="2139751" cy="1614433"/>
            <a:chOff x="679225" y="430131"/>
            <a:chExt cx="2139751" cy="1937320"/>
          </a:xfrm>
        </p:grpSpPr>
        <p:grpSp>
          <p:nvGrpSpPr>
            <p:cNvPr id="30" name="Group 29"/>
            <p:cNvGrpSpPr/>
            <p:nvPr/>
          </p:nvGrpSpPr>
          <p:grpSpPr>
            <a:xfrm>
              <a:off x="714663" y="823783"/>
              <a:ext cx="1739680" cy="1543668"/>
              <a:chOff x="1364742" y="3834579"/>
              <a:chExt cx="1739680" cy="1592828"/>
            </a:xfrm>
          </p:grpSpPr>
          <p:cxnSp>
            <p:nvCxnSpPr>
              <p:cNvPr id="12" name="Straight Connector 11"/>
              <p:cNvCxnSpPr/>
              <p:nvPr/>
            </p:nvCxnSpPr>
            <p:spPr>
              <a:xfrm flipV="1">
                <a:off x="1364742" y="3834579"/>
                <a:ext cx="502920" cy="2574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601502" y="3864077"/>
                <a:ext cx="502920" cy="2574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867662" y="3834579"/>
                <a:ext cx="1236760" cy="2949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401682" y="4087113"/>
                <a:ext cx="1236760" cy="2949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638442" y="4121528"/>
                <a:ext cx="0" cy="13058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2638442" y="5073445"/>
                <a:ext cx="465980" cy="35396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104422" y="3864077"/>
                <a:ext cx="0" cy="1209368"/>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225" y="1068523"/>
              <a:ext cx="1337173" cy="1298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 name="Freeform 1023"/>
            <p:cNvSpPr/>
            <p:nvPr/>
          </p:nvSpPr>
          <p:spPr>
            <a:xfrm>
              <a:off x="707923" y="816077"/>
              <a:ext cx="1769806" cy="285136"/>
            </a:xfrm>
            <a:custGeom>
              <a:avLst/>
              <a:gdLst>
                <a:gd name="connsiteX0" fmla="*/ 0 w 1769806"/>
                <a:gd name="connsiteY0" fmla="*/ 255639 h 285136"/>
                <a:gd name="connsiteX1" fmla="*/ 1288025 w 1769806"/>
                <a:gd name="connsiteY1" fmla="*/ 285136 h 285136"/>
                <a:gd name="connsiteX2" fmla="*/ 1769806 w 1769806"/>
                <a:gd name="connsiteY2" fmla="*/ 29497 h 285136"/>
                <a:gd name="connsiteX3" fmla="*/ 540774 w 1769806"/>
                <a:gd name="connsiteY3" fmla="*/ 0 h 285136"/>
                <a:gd name="connsiteX4" fmla="*/ 0 w 1769806"/>
                <a:gd name="connsiteY4" fmla="*/ 255639 h 285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806" h="285136">
                  <a:moveTo>
                    <a:pt x="0" y="255639"/>
                  </a:moveTo>
                  <a:lnTo>
                    <a:pt x="1288025" y="285136"/>
                  </a:lnTo>
                  <a:lnTo>
                    <a:pt x="1769806" y="29497"/>
                  </a:lnTo>
                  <a:lnTo>
                    <a:pt x="540774" y="0"/>
                  </a:lnTo>
                  <a:lnTo>
                    <a:pt x="0" y="255639"/>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1025" name="Freeform 1024"/>
            <p:cNvSpPr/>
            <p:nvPr/>
          </p:nvSpPr>
          <p:spPr>
            <a:xfrm>
              <a:off x="1995948" y="855406"/>
              <a:ext cx="491613" cy="1474839"/>
            </a:xfrm>
            <a:custGeom>
              <a:avLst/>
              <a:gdLst>
                <a:gd name="connsiteX0" fmla="*/ 0 w 491613"/>
                <a:gd name="connsiteY0" fmla="*/ 265471 h 1474839"/>
                <a:gd name="connsiteX1" fmla="*/ 19665 w 491613"/>
                <a:gd name="connsiteY1" fmla="*/ 1474839 h 1474839"/>
                <a:gd name="connsiteX2" fmla="*/ 491613 w 491613"/>
                <a:gd name="connsiteY2" fmla="*/ 1130710 h 1474839"/>
                <a:gd name="connsiteX3" fmla="*/ 452284 w 491613"/>
                <a:gd name="connsiteY3" fmla="*/ 0 h 1474839"/>
                <a:gd name="connsiteX4" fmla="*/ 0 w 491613"/>
                <a:gd name="connsiteY4" fmla="*/ 265471 h 147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613" h="1474839">
                  <a:moveTo>
                    <a:pt x="0" y="265471"/>
                  </a:moveTo>
                  <a:lnTo>
                    <a:pt x="19665" y="1474839"/>
                  </a:lnTo>
                  <a:lnTo>
                    <a:pt x="491613" y="1130710"/>
                  </a:lnTo>
                  <a:lnTo>
                    <a:pt x="452284" y="0"/>
                  </a:lnTo>
                  <a:lnTo>
                    <a:pt x="0" y="265471"/>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2" name="Rectangle 1"/>
            <p:cNvSpPr/>
            <p:nvPr/>
          </p:nvSpPr>
          <p:spPr>
            <a:xfrm>
              <a:off x="2049213" y="1270653"/>
              <a:ext cx="769763" cy="775597"/>
            </a:xfrm>
            <a:prstGeom prst="rect">
              <a:avLst/>
            </a:prstGeom>
          </p:spPr>
          <p:txBody>
            <a:bodyPr wrap="none">
              <a:spAutoFit/>
            </a:bodyPr>
            <a:lstStyle/>
            <a:p>
              <a:pPr eaLnBrk="1" fontAlgn="auto" hangingPunct="1">
                <a:spcBef>
                  <a:spcPts val="0"/>
                </a:spcBef>
                <a:spcAft>
                  <a:spcPts val="0"/>
                </a:spcAft>
                <a:buFontTx/>
                <a:buNone/>
              </a:pPr>
              <a:r>
                <a:rPr lang="en-US" sz="1800" i="0" dirty="0" smtClean="0">
                  <a:solidFill>
                    <a:prstClr val="black"/>
                  </a:solidFill>
                  <a:latin typeface="Calibri"/>
                </a:rPr>
                <a:t>76500</a:t>
              </a:r>
            </a:p>
            <a:p>
              <a:pPr eaLnBrk="1" fontAlgn="auto" hangingPunct="1">
                <a:spcBef>
                  <a:spcPts val="0"/>
                </a:spcBef>
                <a:spcAft>
                  <a:spcPts val="0"/>
                </a:spcAft>
                <a:buFontTx/>
                <a:buNone/>
              </a:pPr>
              <a:r>
                <a:rPr lang="en-US" sz="1800" i="0" dirty="0" smtClean="0">
                  <a:solidFill>
                    <a:prstClr val="black"/>
                  </a:solidFill>
                  <a:latin typeface="Calibri"/>
                </a:rPr>
                <a:t>Men</a:t>
              </a:r>
              <a:endParaRPr lang="en-US" sz="1800" i="0" dirty="0">
                <a:solidFill>
                  <a:prstClr val="black"/>
                </a:solidFill>
                <a:latin typeface="Calibri"/>
              </a:endParaRPr>
            </a:p>
          </p:txBody>
        </p:sp>
        <p:pic>
          <p:nvPicPr>
            <p:cNvPr id="1027" name="Picture 10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0566" y="430131"/>
              <a:ext cx="414476" cy="553143"/>
            </a:xfrm>
            <a:prstGeom prst="rect">
              <a:avLst/>
            </a:prstGeom>
          </p:spPr>
        </p:pic>
        <p:sp>
          <p:nvSpPr>
            <p:cNvPr id="1028" name="TextBox 1027"/>
            <p:cNvSpPr txBox="1"/>
            <p:nvPr/>
          </p:nvSpPr>
          <p:spPr>
            <a:xfrm>
              <a:off x="1755703" y="454451"/>
              <a:ext cx="646331" cy="443198"/>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rPr>
                <a:t>12 in</a:t>
              </a:r>
              <a:endParaRPr lang="en-US" sz="1800" i="0" dirty="0">
                <a:solidFill>
                  <a:prstClr val="black"/>
                </a:solidFill>
                <a:latin typeface="Calibri"/>
              </a:endParaRPr>
            </a:p>
          </p:txBody>
        </p:sp>
      </p:grpSp>
      <p:grpSp>
        <p:nvGrpSpPr>
          <p:cNvPr id="60" name="Group 59"/>
          <p:cNvGrpSpPr/>
          <p:nvPr/>
        </p:nvGrpSpPr>
        <p:grpSpPr>
          <a:xfrm>
            <a:off x="2361143" y="-117831"/>
            <a:ext cx="3143250" cy="3475560"/>
            <a:chOff x="264338" y="2459929"/>
            <a:chExt cx="3143250" cy="4170672"/>
          </a:xfrm>
        </p:grpSpPr>
        <p:cxnSp>
          <p:nvCxnSpPr>
            <p:cNvPr id="1031" name="Straight Connector 1030"/>
            <p:cNvCxnSpPr/>
            <p:nvPr/>
          </p:nvCxnSpPr>
          <p:spPr>
            <a:xfrm flipV="1">
              <a:off x="3248916" y="3565319"/>
              <a:ext cx="146304" cy="61000"/>
            </a:xfrm>
            <a:prstGeom prst="line">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037" name="Straight Connector 1036"/>
            <p:cNvCxnSpPr/>
            <p:nvPr/>
          </p:nvCxnSpPr>
          <p:spPr>
            <a:xfrm flipV="1">
              <a:off x="392839" y="3533380"/>
              <a:ext cx="3002381" cy="21928"/>
            </a:xfrm>
            <a:prstGeom prst="line">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039" name="Straight Connector 1038"/>
            <p:cNvCxnSpPr/>
            <p:nvPr/>
          </p:nvCxnSpPr>
          <p:spPr>
            <a:xfrm>
              <a:off x="3395220" y="3574844"/>
              <a:ext cx="0" cy="2966182"/>
            </a:xfrm>
            <a:prstGeom prst="line">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pic>
          <p:nvPicPr>
            <p:cNvPr id="3" name="Picture 2" descr="E:\Bible-NIV Quickview\Tribes\Manasse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175" y="3613081"/>
              <a:ext cx="2983741" cy="3017520"/>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p:cNvSpPr/>
            <p:nvPr/>
          </p:nvSpPr>
          <p:spPr>
            <a:xfrm>
              <a:off x="589699" y="2702606"/>
              <a:ext cx="769763" cy="775597"/>
            </a:xfrm>
            <a:prstGeom prst="rect">
              <a:avLst/>
            </a:prstGeom>
          </p:spPr>
          <p:txBody>
            <a:bodyPr wrap="none">
              <a:spAutoFit/>
            </a:bodyPr>
            <a:lstStyle/>
            <a:p>
              <a:pPr eaLnBrk="1" fontAlgn="auto" hangingPunct="1">
                <a:spcBef>
                  <a:spcPts val="0"/>
                </a:spcBef>
                <a:spcAft>
                  <a:spcPts val="0"/>
                </a:spcAft>
                <a:buFontTx/>
                <a:buNone/>
              </a:pPr>
              <a:r>
                <a:rPr lang="en-US" sz="1800" i="0" dirty="0" smtClean="0">
                  <a:solidFill>
                    <a:prstClr val="black"/>
                  </a:solidFill>
                  <a:latin typeface="Calibri"/>
                </a:rPr>
                <a:t>52700</a:t>
              </a:r>
            </a:p>
            <a:p>
              <a:pPr eaLnBrk="1" fontAlgn="auto" hangingPunct="1">
                <a:spcBef>
                  <a:spcPts val="0"/>
                </a:spcBef>
                <a:spcAft>
                  <a:spcPts val="0"/>
                </a:spcAft>
                <a:buFontTx/>
                <a:buNone/>
              </a:pPr>
              <a:r>
                <a:rPr lang="en-US" sz="1800" i="0" dirty="0" smtClean="0">
                  <a:solidFill>
                    <a:prstClr val="black"/>
                  </a:solidFill>
                  <a:latin typeface="Calibri"/>
                </a:rPr>
                <a:t>Men</a:t>
              </a:r>
              <a:endParaRPr lang="en-US" sz="1800" i="0" dirty="0">
                <a:solidFill>
                  <a:prstClr val="black"/>
                </a:solidFill>
                <a:latin typeface="Calibri"/>
              </a:endParaRPr>
            </a:p>
          </p:txBody>
        </p:sp>
        <p:cxnSp>
          <p:nvCxnSpPr>
            <p:cNvPr id="56" name="Straight Connector 55"/>
            <p:cNvCxnSpPr/>
            <p:nvPr/>
          </p:nvCxnSpPr>
          <p:spPr>
            <a:xfrm flipV="1">
              <a:off x="284430" y="3544344"/>
              <a:ext cx="146304" cy="61000"/>
            </a:xfrm>
            <a:prstGeom prst="line">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57" name="Straight Connector 56"/>
            <p:cNvCxnSpPr/>
            <p:nvPr/>
          </p:nvCxnSpPr>
          <p:spPr>
            <a:xfrm flipV="1">
              <a:off x="3248916" y="6541026"/>
              <a:ext cx="146304" cy="61000"/>
            </a:xfrm>
            <a:prstGeom prst="line">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047" name="Freeform 1046"/>
            <p:cNvSpPr/>
            <p:nvPr/>
          </p:nvSpPr>
          <p:spPr>
            <a:xfrm>
              <a:off x="264338" y="3539139"/>
              <a:ext cx="3143250" cy="85725"/>
            </a:xfrm>
            <a:custGeom>
              <a:avLst/>
              <a:gdLst>
                <a:gd name="connsiteX0" fmla="*/ 0 w 3143250"/>
                <a:gd name="connsiteY0" fmla="*/ 76200 h 85725"/>
                <a:gd name="connsiteX1" fmla="*/ 2981325 w 3143250"/>
                <a:gd name="connsiteY1" fmla="*/ 85725 h 85725"/>
                <a:gd name="connsiteX2" fmla="*/ 3143250 w 3143250"/>
                <a:gd name="connsiteY2" fmla="*/ 0 h 85725"/>
                <a:gd name="connsiteX3" fmla="*/ 161925 w 3143250"/>
                <a:gd name="connsiteY3" fmla="*/ 9525 h 85725"/>
                <a:gd name="connsiteX4" fmla="*/ 0 w 3143250"/>
                <a:gd name="connsiteY4" fmla="*/ 76200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0" h="85725">
                  <a:moveTo>
                    <a:pt x="0" y="76200"/>
                  </a:moveTo>
                  <a:lnTo>
                    <a:pt x="2981325" y="85725"/>
                  </a:lnTo>
                  <a:lnTo>
                    <a:pt x="3143250" y="0"/>
                  </a:lnTo>
                  <a:lnTo>
                    <a:pt x="161925" y="9525"/>
                  </a:lnTo>
                  <a:lnTo>
                    <a:pt x="0" y="76200"/>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1048" name="Freeform 1047"/>
            <p:cNvSpPr/>
            <p:nvPr/>
          </p:nvSpPr>
          <p:spPr>
            <a:xfrm>
              <a:off x="3245663" y="3577239"/>
              <a:ext cx="152400" cy="3038475"/>
            </a:xfrm>
            <a:custGeom>
              <a:avLst/>
              <a:gdLst>
                <a:gd name="connsiteX0" fmla="*/ 0 w 152400"/>
                <a:gd name="connsiteY0" fmla="*/ 57150 h 3038475"/>
                <a:gd name="connsiteX1" fmla="*/ 9525 w 152400"/>
                <a:gd name="connsiteY1" fmla="*/ 3038475 h 3038475"/>
                <a:gd name="connsiteX2" fmla="*/ 152400 w 152400"/>
                <a:gd name="connsiteY2" fmla="*/ 2952750 h 3038475"/>
                <a:gd name="connsiteX3" fmla="*/ 142875 w 152400"/>
                <a:gd name="connsiteY3" fmla="*/ 0 h 3038475"/>
                <a:gd name="connsiteX4" fmla="*/ 0 w 152400"/>
                <a:gd name="connsiteY4" fmla="*/ 57150 h 3038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3038475">
                  <a:moveTo>
                    <a:pt x="0" y="57150"/>
                  </a:moveTo>
                  <a:lnTo>
                    <a:pt x="9525" y="3038475"/>
                  </a:lnTo>
                  <a:lnTo>
                    <a:pt x="152400" y="2952750"/>
                  </a:lnTo>
                  <a:lnTo>
                    <a:pt x="142875" y="0"/>
                  </a:lnTo>
                  <a:lnTo>
                    <a:pt x="0" y="57150"/>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pic>
          <p:nvPicPr>
            <p:cNvPr id="62" name="Picture 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2186" y="2459929"/>
              <a:ext cx="898032" cy="1198476"/>
            </a:xfrm>
            <a:prstGeom prst="rect">
              <a:avLst/>
            </a:prstGeom>
          </p:spPr>
        </p:pic>
        <p:sp>
          <p:nvSpPr>
            <p:cNvPr id="63" name="TextBox 62"/>
            <p:cNvSpPr txBox="1"/>
            <p:nvPr/>
          </p:nvSpPr>
          <p:spPr>
            <a:xfrm>
              <a:off x="1835963" y="2981491"/>
              <a:ext cx="646331" cy="443198"/>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rPr>
                <a:t>26 in</a:t>
              </a:r>
              <a:endParaRPr lang="en-US" sz="1800" i="0" dirty="0">
                <a:solidFill>
                  <a:prstClr val="black"/>
                </a:solidFill>
                <a:latin typeface="Calibri"/>
              </a:endParaRPr>
            </a:p>
          </p:txBody>
        </p:sp>
      </p:grpSp>
      <p:grpSp>
        <p:nvGrpSpPr>
          <p:cNvPr id="33" name="Group 32"/>
          <p:cNvGrpSpPr/>
          <p:nvPr/>
        </p:nvGrpSpPr>
        <p:grpSpPr>
          <a:xfrm>
            <a:off x="3742935" y="3507653"/>
            <a:ext cx="2850483" cy="2062207"/>
            <a:chOff x="5240894" y="1058424"/>
            <a:chExt cx="2850483" cy="2474648"/>
          </a:xfrm>
        </p:grpSpPr>
        <p:pic>
          <p:nvPicPr>
            <p:cNvPr id="1055" name="Picture 105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40894" y="2568630"/>
              <a:ext cx="576072" cy="899160"/>
            </a:xfrm>
            <a:prstGeom prst="rect">
              <a:avLst/>
            </a:prstGeom>
          </p:spPr>
        </p:pic>
        <p:sp>
          <p:nvSpPr>
            <p:cNvPr id="1052" name="Freeform 1051"/>
            <p:cNvSpPr/>
            <p:nvPr/>
          </p:nvSpPr>
          <p:spPr>
            <a:xfrm>
              <a:off x="5656521" y="1752102"/>
              <a:ext cx="2434856" cy="1403498"/>
            </a:xfrm>
            <a:custGeom>
              <a:avLst/>
              <a:gdLst>
                <a:gd name="connsiteX0" fmla="*/ 0 w 2434856"/>
                <a:gd name="connsiteY0" fmla="*/ 1244010 h 1403498"/>
                <a:gd name="connsiteX1" fmla="*/ 10632 w 2434856"/>
                <a:gd name="connsiteY1" fmla="*/ 1403498 h 1403498"/>
                <a:gd name="connsiteX2" fmla="*/ 2434856 w 2434856"/>
                <a:gd name="connsiteY2" fmla="*/ 159489 h 1403498"/>
                <a:gd name="connsiteX3" fmla="*/ 2434856 w 2434856"/>
                <a:gd name="connsiteY3" fmla="*/ 0 h 1403498"/>
                <a:gd name="connsiteX4" fmla="*/ 0 w 2434856"/>
                <a:gd name="connsiteY4" fmla="*/ 1244010 h 1403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4856" h="1403498">
                  <a:moveTo>
                    <a:pt x="0" y="1244010"/>
                  </a:moveTo>
                  <a:lnTo>
                    <a:pt x="10632" y="1403498"/>
                  </a:lnTo>
                  <a:lnTo>
                    <a:pt x="2434856" y="159489"/>
                  </a:lnTo>
                  <a:lnTo>
                    <a:pt x="2434856" y="0"/>
                  </a:lnTo>
                  <a:lnTo>
                    <a:pt x="0" y="1244010"/>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1054" name="Freeform 1053"/>
            <p:cNvSpPr/>
            <p:nvPr/>
          </p:nvSpPr>
          <p:spPr>
            <a:xfrm>
              <a:off x="5592726" y="1703167"/>
              <a:ext cx="2498651" cy="1275907"/>
            </a:xfrm>
            <a:custGeom>
              <a:avLst/>
              <a:gdLst>
                <a:gd name="connsiteX0" fmla="*/ 2286000 w 2498651"/>
                <a:gd name="connsiteY0" fmla="*/ 0 h 1275907"/>
                <a:gd name="connsiteX1" fmla="*/ 2498651 w 2498651"/>
                <a:gd name="connsiteY1" fmla="*/ 31897 h 1275907"/>
                <a:gd name="connsiteX2" fmla="*/ 63795 w 2498651"/>
                <a:gd name="connsiteY2" fmla="*/ 1275907 h 1275907"/>
                <a:gd name="connsiteX3" fmla="*/ 0 w 2498651"/>
                <a:gd name="connsiteY3" fmla="*/ 1254641 h 1275907"/>
                <a:gd name="connsiteX4" fmla="*/ 0 w 2498651"/>
                <a:gd name="connsiteY4" fmla="*/ 1190846 h 1275907"/>
                <a:gd name="connsiteX5" fmla="*/ 2286000 w 2498651"/>
                <a:gd name="connsiteY5" fmla="*/ 0 h 127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8651" h="1275907">
                  <a:moveTo>
                    <a:pt x="2286000" y="0"/>
                  </a:moveTo>
                  <a:lnTo>
                    <a:pt x="2498651" y="31897"/>
                  </a:lnTo>
                  <a:lnTo>
                    <a:pt x="63795" y="1275907"/>
                  </a:lnTo>
                  <a:lnTo>
                    <a:pt x="0" y="1254641"/>
                  </a:lnTo>
                  <a:lnTo>
                    <a:pt x="0" y="1190846"/>
                  </a:lnTo>
                  <a:lnTo>
                    <a:pt x="2286000" y="0"/>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32" name="TextBox 31"/>
            <p:cNvSpPr txBox="1"/>
            <p:nvPr/>
          </p:nvSpPr>
          <p:spPr>
            <a:xfrm>
              <a:off x="5831389" y="2979074"/>
              <a:ext cx="744114" cy="553998"/>
            </a:xfrm>
            <a:prstGeom prst="rect">
              <a:avLst/>
            </a:prstGeom>
            <a:noFill/>
          </p:spPr>
          <p:txBody>
            <a:bodyPr wrap="none" rtlCol="0">
              <a:spAutoFit/>
            </a:bodyPr>
            <a:lstStyle/>
            <a:p>
              <a:pPr eaLnBrk="1" fontAlgn="auto" hangingPunct="1">
                <a:spcBef>
                  <a:spcPts val="0"/>
                </a:spcBef>
                <a:spcAft>
                  <a:spcPts val="0"/>
                </a:spcAft>
                <a:buFontTx/>
                <a:buNone/>
              </a:pPr>
              <a:r>
                <a:rPr lang="en-US" sz="1200" b="1" i="0" dirty="0" smtClean="0">
                  <a:solidFill>
                    <a:prstClr val="black"/>
                  </a:solidFill>
                  <a:latin typeface="Calibri"/>
                </a:rPr>
                <a:t>ASHER</a:t>
              </a:r>
            </a:p>
            <a:p>
              <a:pPr eaLnBrk="1" fontAlgn="auto" hangingPunct="1">
                <a:spcBef>
                  <a:spcPts val="0"/>
                </a:spcBef>
                <a:spcAft>
                  <a:spcPts val="0"/>
                </a:spcAft>
                <a:buFontTx/>
                <a:buNone/>
              </a:pPr>
              <a:r>
                <a:rPr lang="en-US" sz="1200" dirty="0" smtClean="0">
                  <a:solidFill>
                    <a:prstClr val="black"/>
                  </a:solidFill>
                  <a:latin typeface="Calibri"/>
                </a:rPr>
                <a:t>19:24-31</a:t>
              </a:r>
              <a:endParaRPr lang="en-US" sz="1200" dirty="0">
                <a:solidFill>
                  <a:prstClr val="black"/>
                </a:solidFill>
                <a:latin typeface="Calibri"/>
              </a:endParaRPr>
            </a:p>
          </p:txBody>
        </p:sp>
        <p:sp>
          <p:nvSpPr>
            <p:cNvPr id="75" name="Rectangle 74"/>
            <p:cNvSpPr/>
            <p:nvPr/>
          </p:nvSpPr>
          <p:spPr>
            <a:xfrm>
              <a:off x="5818564" y="1872765"/>
              <a:ext cx="769763" cy="775597"/>
            </a:xfrm>
            <a:prstGeom prst="rect">
              <a:avLst/>
            </a:prstGeom>
          </p:spPr>
          <p:txBody>
            <a:bodyPr wrap="none">
              <a:spAutoFit/>
            </a:bodyPr>
            <a:lstStyle/>
            <a:p>
              <a:pPr eaLnBrk="1" fontAlgn="auto" hangingPunct="1">
                <a:spcBef>
                  <a:spcPts val="0"/>
                </a:spcBef>
                <a:spcAft>
                  <a:spcPts val="0"/>
                </a:spcAft>
                <a:buFontTx/>
                <a:buNone/>
              </a:pPr>
              <a:r>
                <a:rPr lang="en-US" sz="1800" i="0" dirty="0" smtClean="0">
                  <a:solidFill>
                    <a:prstClr val="black"/>
                  </a:solidFill>
                  <a:latin typeface="Calibri"/>
                </a:rPr>
                <a:t>53400</a:t>
              </a:r>
            </a:p>
            <a:p>
              <a:pPr eaLnBrk="1" fontAlgn="auto" hangingPunct="1">
                <a:spcBef>
                  <a:spcPts val="0"/>
                </a:spcBef>
                <a:spcAft>
                  <a:spcPts val="0"/>
                </a:spcAft>
                <a:buFontTx/>
                <a:buNone/>
              </a:pPr>
              <a:r>
                <a:rPr lang="en-US" sz="1800" i="0" dirty="0" smtClean="0">
                  <a:solidFill>
                    <a:prstClr val="black"/>
                  </a:solidFill>
                  <a:latin typeface="Calibri"/>
                </a:rPr>
                <a:t>Men</a:t>
              </a:r>
              <a:endParaRPr lang="en-US" sz="1800" i="0" dirty="0">
                <a:solidFill>
                  <a:prstClr val="black"/>
                </a:solidFill>
                <a:latin typeface="Calibri"/>
              </a:endParaRPr>
            </a:p>
          </p:txBody>
        </p:sp>
        <p:pic>
          <p:nvPicPr>
            <p:cNvPr id="76" name="Picture 7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5079" y="1058424"/>
              <a:ext cx="1001651" cy="1336762"/>
            </a:xfrm>
            <a:prstGeom prst="rect">
              <a:avLst/>
            </a:prstGeom>
          </p:spPr>
        </p:pic>
        <p:sp>
          <p:nvSpPr>
            <p:cNvPr id="77" name="TextBox 76"/>
            <p:cNvSpPr txBox="1"/>
            <p:nvPr/>
          </p:nvSpPr>
          <p:spPr>
            <a:xfrm>
              <a:off x="6957694" y="1270652"/>
              <a:ext cx="646331" cy="443198"/>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rPr>
                <a:t>29 in</a:t>
              </a:r>
              <a:endParaRPr lang="en-US" sz="1800" i="0" dirty="0">
                <a:solidFill>
                  <a:prstClr val="black"/>
                </a:solidFill>
                <a:latin typeface="Calibri"/>
              </a:endParaRPr>
            </a:p>
          </p:txBody>
        </p:sp>
      </p:grpSp>
      <p:grpSp>
        <p:nvGrpSpPr>
          <p:cNvPr id="41" name="Group 40"/>
          <p:cNvGrpSpPr/>
          <p:nvPr/>
        </p:nvGrpSpPr>
        <p:grpSpPr>
          <a:xfrm>
            <a:off x="5556929" y="1196238"/>
            <a:ext cx="2100644" cy="1584417"/>
            <a:chOff x="5639858" y="1361613"/>
            <a:chExt cx="2100644" cy="1901301"/>
          </a:xfrm>
        </p:grpSpPr>
        <p:grpSp>
          <p:nvGrpSpPr>
            <p:cNvPr id="37" name="Group 36"/>
            <p:cNvGrpSpPr/>
            <p:nvPr/>
          </p:nvGrpSpPr>
          <p:grpSpPr>
            <a:xfrm>
              <a:off x="5844035" y="1916983"/>
              <a:ext cx="1462935" cy="1261872"/>
              <a:chOff x="3918204" y="2798064"/>
              <a:chExt cx="1462935" cy="1261872"/>
            </a:xfrm>
          </p:grpSpPr>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18204" y="2798064"/>
                <a:ext cx="1307592" cy="1261872"/>
              </a:xfrm>
              <a:prstGeom prst="rect">
                <a:avLst/>
              </a:prstGeom>
            </p:spPr>
          </p:pic>
          <p:sp>
            <p:nvSpPr>
              <p:cNvPr id="36" name="Rectangle 35"/>
              <p:cNvSpPr/>
              <p:nvPr/>
            </p:nvSpPr>
            <p:spPr>
              <a:xfrm>
                <a:off x="4593266" y="2798064"/>
                <a:ext cx="787873" cy="1261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83" name="Rectangle 82"/>
              <p:cNvSpPr/>
              <p:nvPr/>
            </p:nvSpPr>
            <p:spPr>
              <a:xfrm>
                <a:off x="4529587" y="3354689"/>
                <a:ext cx="290963" cy="398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cxnSp>
          <p:nvCxnSpPr>
            <p:cNvPr id="43" name="Straight Connector 42"/>
            <p:cNvCxnSpPr/>
            <p:nvPr/>
          </p:nvCxnSpPr>
          <p:spPr>
            <a:xfrm flipV="1">
              <a:off x="6393493" y="1906350"/>
              <a:ext cx="1335024" cy="661928"/>
            </a:xfrm>
            <a:prstGeom prst="line">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81" name="TextBox 80"/>
            <p:cNvSpPr txBox="1"/>
            <p:nvPr/>
          </p:nvSpPr>
          <p:spPr>
            <a:xfrm>
              <a:off x="6519097" y="2708916"/>
              <a:ext cx="865750" cy="553998"/>
            </a:xfrm>
            <a:prstGeom prst="rect">
              <a:avLst/>
            </a:prstGeom>
            <a:noFill/>
          </p:spPr>
          <p:txBody>
            <a:bodyPr wrap="none" rtlCol="0">
              <a:spAutoFit/>
            </a:bodyPr>
            <a:lstStyle/>
            <a:p>
              <a:pPr eaLnBrk="1" fontAlgn="auto" hangingPunct="1">
                <a:spcBef>
                  <a:spcPts val="0"/>
                </a:spcBef>
                <a:spcAft>
                  <a:spcPts val="0"/>
                </a:spcAft>
                <a:buFontTx/>
                <a:buNone/>
              </a:pPr>
              <a:r>
                <a:rPr lang="en-US" sz="1200" b="1" i="0" dirty="0" smtClean="0">
                  <a:solidFill>
                    <a:prstClr val="black"/>
                  </a:solidFill>
                  <a:latin typeface="Calibri"/>
                </a:rPr>
                <a:t>BENJAMIN</a:t>
              </a:r>
            </a:p>
            <a:p>
              <a:pPr eaLnBrk="1" fontAlgn="auto" hangingPunct="1">
                <a:spcBef>
                  <a:spcPts val="0"/>
                </a:spcBef>
                <a:spcAft>
                  <a:spcPts val="0"/>
                </a:spcAft>
                <a:buFontTx/>
                <a:buNone/>
              </a:pPr>
              <a:r>
                <a:rPr lang="en-US" sz="1200" dirty="0" smtClean="0">
                  <a:solidFill>
                    <a:prstClr val="black"/>
                  </a:solidFill>
                  <a:latin typeface="Calibri"/>
                </a:rPr>
                <a:t>18:11-28</a:t>
              </a:r>
              <a:endParaRPr lang="en-US" sz="1200" dirty="0">
                <a:solidFill>
                  <a:prstClr val="black"/>
                </a:solidFill>
                <a:latin typeface="Calibri"/>
              </a:endParaRPr>
            </a:p>
          </p:txBody>
        </p:sp>
        <p:cxnSp>
          <p:nvCxnSpPr>
            <p:cNvPr id="85" name="Straight Connector 84"/>
            <p:cNvCxnSpPr/>
            <p:nvPr/>
          </p:nvCxnSpPr>
          <p:spPr>
            <a:xfrm flipV="1">
              <a:off x="6385079" y="2210283"/>
              <a:ext cx="1335024" cy="661928"/>
            </a:xfrm>
            <a:prstGeom prst="line">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86" name="Straight Connector 85"/>
            <p:cNvCxnSpPr/>
            <p:nvPr/>
          </p:nvCxnSpPr>
          <p:spPr>
            <a:xfrm flipV="1">
              <a:off x="6078869" y="1897868"/>
              <a:ext cx="1335024" cy="661928"/>
            </a:xfrm>
            <a:prstGeom prst="line">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8" name="Freeform 37"/>
            <p:cNvSpPr/>
            <p:nvPr/>
          </p:nvSpPr>
          <p:spPr>
            <a:xfrm>
              <a:off x="6305107" y="1903228"/>
              <a:ext cx="1435395" cy="669851"/>
            </a:xfrm>
            <a:custGeom>
              <a:avLst/>
              <a:gdLst>
                <a:gd name="connsiteX0" fmla="*/ 1084521 w 1435395"/>
                <a:gd name="connsiteY0" fmla="*/ 0 h 669851"/>
                <a:gd name="connsiteX1" fmla="*/ 1435395 w 1435395"/>
                <a:gd name="connsiteY1" fmla="*/ 0 h 669851"/>
                <a:gd name="connsiteX2" fmla="*/ 63795 w 1435395"/>
                <a:gd name="connsiteY2" fmla="*/ 669851 h 669851"/>
                <a:gd name="connsiteX3" fmla="*/ 10633 w 1435395"/>
                <a:gd name="connsiteY3" fmla="*/ 659219 h 669851"/>
                <a:gd name="connsiteX4" fmla="*/ 0 w 1435395"/>
                <a:gd name="connsiteY4" fmla="*/ 552893 h 669851"/>
                <a:gd name="connsiteX5" fmla="*/ 233916 w 1435395"/>
                <a:gd name="connsiteY5" fmla="*/ 542260 h 669851"/>
                <a:gd name="connsiteX6" fmla="*/ 116958 w 1435395"/>
                <a:gd name="connsiteY6" fmla="*/ 478465 h 669851"/>
                <a:gd name="connsiteX7" fmla="*/ 1084521 w 1435395"/>
                <a:gd name="connsiteY7" fmla="*/ 0 h 66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5395" h="669851">
                  <a:moveTo>
                    <a:pt x="1084521" y="0"/>
                  </a:moveTo>
                  <a:lnTo>
                    <a:pt x="1435395" y="0"/>
                  </a:lnTo>
                  <a:lnTo>
                    <a:pt x="63795" y="669851"/>
                  </a:lnTo>
                  <a:lnTo>
                    <a:pt x="10633" y="659219"/>
                  </a:lnTo>
                  <a:lnTo>
                    <a:pt x="0" y="552893"/>
                  </a:lnTo>
                  <a:lnTo>
                    <a:pt x="233916" y="542260"/>
                  </a:lnTo>
                  <a:lnTo>
                    <a:pt x="116958" y="478465"/>
                  </a:lnTo>
                  <a:lnTo>
                    <a:pt x="1084521" y="0"/>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39" name="Freeform 38"/>
            <p:cNvSpPr/>
            <p:nvPr/>
          </p:nvSpPr>
          <p:spPr>
            <a:xfrm>
              <a:off x="6368902" y="1913860"/>
              <a:ext cx="1360968" cy="956931"/>
            </a:xfrm>
            <a:custGeom>
              <a:avLst/>
              <a:gdLst>
                <a:gd name="connsiteX0" fmla="*/ 0 w 1360968"/>
                <a:gd name="connsiteY0" fmla="*/ 691117 h 956931"/>
                <a:gd name="connsiteX1" fmla="*/ 0 w 1360968"/>
                <a:gd name="connsiteY1" fmla="*/ 956931 h 956931"/>
                <a:gd name="connsiteX2" fmla="*/ 1360968 w 1360968"/>
                <a:gd name="connsiteY2" fmla="*/ 297712 h 956931"/>
                <a:gd name="connsiteX3" fmla="*/ 1360968 w 1360968"/>
                <a:gd name="connsiteY3" fmla="*/ 0 h 956931"/>
                <a:gd name="connsiteX4" fmla="*/ 0 w 1360968"/>
                <a:gd name="connsiteY4" fmla="*/ 691117 h 95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0968" h="956931">
                  <a:moveTo>
                    <a:pt x="0" y="691117"/>
                  </a:moveTo>
                  <a:lnTo>
                    <a:pt x="0" y="956931"/>
                  </a:lnTo>
                  <a:lnTo>
                    <a:pt x="1360968" y="297712"/>
                  </a:lnTo>
                  <a:lnTo>
                    <a:pt x="1360968" y="0"/>
                  </a:lnTo>
                  <a:lnTo>
                    <a:pt x="0" y="691117"/>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89" name="Rectangle 88"/>
            <p:cNvSpPr/>
            <p:nvPr/>
          </p:nvSpPr>
          <p:spPr>
            <a:xfrm>
              <a:off x="6455418" y="1549600"/>
              <a:ext cx="769763" cy="775597"/>
            </a:xfrm>
            <a:prstGeom prst="rect">
              <a:avLst/>
            </a:prstGeom>
          </p:spPr>
          <p:txBody>
            <a:bodyPr wrap="none">
              <a:spAutoFit/>
            </a:bodyPr>
            <a:lstStyle/>
            <a:p>
              <a:pPr eaLnBrk="1" fontAlgn="auto" hangingPunct="1">
                <a:spcBef>
                  <a:spcPts val="0"/>
                </a:spcBef>
                <a:spcAft>
                  <a:spcPts val="0"/>
                </a:spcAft>
                <a:buFontTx/>
                <a:buNone/>
              </a:pPr>
              <a:r>
                <a:rPr lang="en-US" sz="1800" i="0" dirty="0" smtClean="0">
                  <a:solidFill>
                    <a:prstClr val="black"/>
                  </a:solidFill>
                  <a:latin typeface="Calibri"/>
                </a:rPr>
                <a:t>45600</a:t>
              </a:r>
            </a:p>
            <a:p>
              <a:pPr eaLnBrk="1" fontAlgn="auto" hangingPunct="1">
                <a:spcBef>
                  <a:spcPts val="0"/>
                </a:spcBef>
                <a:spcAft>
                  <a:spcPts val="0"/>
                </a:spcAft>
                <a:buFontTx/>
                <a:buNone/>
              </a:pPr>
              <a:r>
                <a:rPr lang="en-US" sz="1800" i="0" dirty="0" smtClean="0">
                  <a:solidFill>
                    <a:prstClr val="black"/>
                  </a:solidFill>
                  <a:latin typeface="Calibri"/>
                </a:rPr>
                <a:t>Men</a:t>
              </a:r>
              <a:endParaRPr lang="en-US" sz="1800" i="0" dirty="0">
                <a:solidFill>
                  <a:prstClr val="black"/>
                </a:solidFill>
                <a:latin typeface="Calibri"/>
              </a:endParaRPr>
            </a:p>
          </p:txBody>
        </p:sp>
        <p:pic>
          <p:nvPicPr>
            <p:cNvPr id="91" name="Picture 9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28034" y="1361613"/>
              <a:ext cx="412030" cy="548001"/>
            </a:xfrm>
            <a:prstGeom prst="rect">
              <a:avLst/>
            </a:prstGeom>
          </p:spPr>
        </p:pic>
        <p:sp>
          <p:nvSpPr>
            <p:cNvPr id="93" name="TextBox 92"/>
            <p:cNvSpPr txBox="1"/>
            <p:nvPr/>
          </p:nvSpPr>
          <p:spPr>
            <a:xfrm>
              <a:off x="5639858" y="1570529"/>
              <a:ext cx="646331" cy="443199"/>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rPr>
                <a:t>14 in</a:t>
              </a:r>
              <a:endParaRPr lang="en-US" sz="1800" i="0" dirty="0">
                <a:solidFill>
                  <a:prstClr val="black"/>
                </a:solidFill>
                <a:latin typeface="Calibri"/>
              </a:endParaRPr>
            </a:p>
          </p:txBody>
        </p:sp>
      </p:grpSp>
      <p:grpSp>
        <p:nvGrpSpPr>
          <p:cNvPr id="59" name="Group 58"/>
          <p:cNvGrpSpPr/>
          <p:nvPr/>
        </p:nvGrpSpPr>
        <p:grpSpPr>
          <a:xfrm>
            <a:off x="217995" y="1676898"/>
            <a:ext cx="1762345" cy="1665621"/>
            <a:chOff x="6685184" y="641500"/>
            <a:chExt cx="1762345" cy="1998745"/>
          </a:xfrm>
        </p:grpSpPr>
        <p:pic>
          <p:nvPicPr>
            <p:cNvPr id="48" name="Picture 4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85184" y="2064173"/>
              <a:ext cx="1353312" cy="576072"/>
            </a:xfrm>
            <a:prstGeom prst="rect">
              <a:avLst/>
            </a:prstGeom>
          </p:spPr>
        </p:pic>
        <p:cxnSp>
          <p:nvCxnSpPr>
            <p:cNvPr id="68" name="Straight Connector 67"/>
            <p:cNvCxnSpPr/>
            <p:nvPr/>
          </p:nvCxnSpPr>
          <p:spPr>
            <a:xfrm flipV="1">
              <a:off x="6685184" y="1496224"/>
              <a:ext cx="1179576" cy="598429"/>
            </a:xfrm>
            <a:prstGeom prst="line">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04" name="Straight Connector 103"/>
            <p:cNvCxnSpPr/>
            <p:nvPr/>
          </p:nvCxnSpPr>
          <p:spPr>
            <a:xfrm flipV="1">
              <a:off x="7184481" y="1516626"/>
              <a:ext cx="1179576" cy="598429"/>
            </a:xfrm>
            <a:prstGeom prst="line">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51" name="Freeform 50"/>
            <p:cNvSpPr/>
            <p:nvPr/>
          </p:nvSpPr>
          <p:spPr>
            <a:xfrm>
              <a:off x="6686901" y="1503431"/>
              <a:ext cx="1677335" cy="583421"/>
            </a:xfrm>
            <a:custGeom>
              <a:avLst/>
              <a:gdLst>
                <a:gd name="connsiteX0" fmla="*/ 0 w 1677335"/>
                <a:gd name="connsiteY0" fmla="*/ 583421 h 583421"/>
                <a:gd name="connsiteX1" fmla="*/ 544152 w 1677335"/>
                <a:gd name="connsiteY1" fmla="*/ 583421 h 583421"/>
                <a:gd name="connsiteX2" fmla="*/ 1677335 w 1677335"/>
                <a:gd name="connsiteY2" fmla="*/ 16829 h 583421"/>
                <a:gd name="connsiteX3" fmla="*/ 1183671 w 1677335"/>
                <a:gd name="connsiteY3" fmla="*/ 0 h 583421"/>
                <a:gd name="connsiteX4" fmla="*/ 0 w 1677335"/>
                <a:gd name="connsiteY4" fmla="*/ 583421 h 583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335" h="583421">
                  <a:moveTo>
                    <a:pt x="0" y="583421"/>
                  </a:moveTo>
                  <a:lnTo>
                    <a:pt x="544152" y="583421"/>
                  </a:lnTo>
                  <a:lnTo>
                    <a:pt x="1677335" y="16829"/>
                  </a:lnTo>
                  <a:lnTo>
                    <a:pt x="1183671" y="0"/>
                  </a:lnTo>
                  <a:lnTo>
                    <a:pt x="0" y="583421"/>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55" name="Freeform 54"/>
            <p:cNvSpPr/>
            <p:nvPr/>
          </p:nvSpPr>
          <p:spPr>
            <a:xfrm>
              <a:off x="7298371" y="1537090"/>
              <a:ext cx="1082694" cy="678787"/>
            </a:xfrm>
            <a:custGeom>
              <a:avLst/>
              <a:gdLst>
                <a:gd name="connsiteX0" fmla="*/ 1071474 w 1082694"/>
                <a:gd name="connsiteY0" fmla="*/ 0 h 678787"/>
                <a:gd name="connsiteX1" fmla="*/ 1082694 w 1082694"/>
                <a:gd name="connsiteY1" fmla="*/ 504883 h 678787"/>
                <a:gd name="connsiteX2" fmla="*/ 729276 w 1082694"/>
                <a:gd name="connsiteY2" fmla="*/ 678787 h 678787"/>
                <a:gd name="connsiteX3" fmla="*/ 734885 w 1082694"/>
                <a:gd name="connsiteY3" fmla="*/ 532932 h 678787"/>
                <a:gd name="connsiteX4" fmla="*/ 0 w 1082694"/>
                <a:gd name="connsiteY4" fmla="*/ 521712 h 678787"/>
                <a:gd name="connsiteX5" fmla="*/ 1071474 w 1082694"/>
                <a:gd name="connsiteY5" fmla="*/ 0 h 67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2694" h="678787">
                  <a:moveTo>
                    <a:pt x="1071474" y="0"/>
                  </a:moveTo>
                  <a:lnTo>
                    <a:pt x="1082694" y="504883"/>
                  </a:lnTo>
                  <a:lnTo>
                    <a:pt x="729276" y="678787"/>
                  </a:lnTo>
                  <a:lnTo>
                    <a:pt x="734885" y="532932"/>
                  </a:lnTo>
                  <a:lnTo>
                    <a:pt x="0" y="521712"/>
                  </a:lnTo>
                  <a:lnTo>
                    <a:pt x="1071474" y="0"/>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111" name="Rectangle 110"/>
            <p:cNvSpPr/>
            <p:nvPr/>
          </p:nvSpPr>
          <p:spPr>
            <a:xfrm>
              <a:off x="6685184" y="1270652"/>
              <a:ext cx="769763" cy="775597"/>
            </a:xfrm>
            <a:prstGeom prst="rect">
              <a:avLst/>
            </a:prstGeom>
          </p:spPr>
          <p:txBody>
            <a:bodyPr wrap="none">
              <a:spAutoFit/>
            </a:bodyPr>
            <a:lstStyle/>
            <a:p>
              <a:pPr eaLnBrk="1" fontAlgn="auto" hangingPunct="1">
                <a:spcBef>
                  <a:spcPts val="0"/>
                </a:spcBef>
                <a:spcAft>
                  <a:spcPts val="0"/>
                </a:spcAft>
                <a:buFontTx/>
                <a:buNone/>
              </a:pPr>
              <a:r>
                <a:rPr lang="en-US" sz="1800" i="0" dirty="0" smtClean="0">
                  <a:solidFill>
                    <a:prstClr val="black"/>
                  </a:solidFill>
                  <a:latin typeface="Calibri"/>
                </a:rPr>
                <a:t>64400</a:t>
              </a:r>
            </a:p>
            <a:p>
              <a:pPr eaLnBrk="1" fontAlgn="auto" hangingPunct="1">
                <a:spcBef>
                  <a:spcPts val="0"/>
                </a:spcBef>
                <a:spcAft>
                  <a:spcPts val="0"/>
                </a:spcAft>
                <a:buFontTx/>
                <a:buNone/>
              </a:pPr>
              <a:r>
                <a:rPr lang="en-US" sz="1800" i="0" dirty="0" smtClean="0">
                  <a:solidFill>
                    <a:prstClr val="black"/>
                  </a:solidFill>
                  <a:latin typeface="Calibri"/>
                </a:rPr>
                <a:t>Men</a:t>
              </a:r>
              <a:endParaRPr lang="en-US" sz="1800" i="0" dirty="0">
                <a:solidFill>
                  <a:prstClr val="black"/>
                </a:solidFill>
                <a:latin typeface="Calibri"/>
              </a:endParaRPr>
            </a:p>
          </p:txBody>
        </p:sp>
        <p:pic>
          <p:nvPicPr>
            <p:cNvPr id="112" name="Picture 1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98371" y="641500"/>
              <a:ext cx="825993" cy="1101323"/>
            </a:xfrm>
            <a:prstGeom prst="rect">
              <a:avLst/>
            </a:prstGeom>
          </p:spPr>
        </p:pic>
        <p:sp>
          <p:nvSpPr>
            <p:cNvPr id="113" name="TextBox 112"/>
            <p:cNvSpPr txBox="1"/>
            <p:nvPr/>
          </p:nvSpPr>
          <p:spPr>
            <a:xfrm>
              <a:off x="7801198" y="751094"/>
              <a:ext cx="646331" cy="443198"/>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rPr>
                <a:t>24 in</a:t>
              </a:r>
              <a:endParaRPr lang="en-US" sz="1800" i="0" dirty="0">
                <a:solidFill>
                  <a:prstClr val="black"/>
                </a:solidFill>
                <a:latin typeface="Calibri"/>
              </a:endParaRPr>
            </a:p>
          </p:txBody>
        </p:sp>
      </p:grpSp>
      <p:grpSp>
        <p:nvGrpSpPr>
          <p:cNvPr id="74" name="Group 73"/>
          <p:cNvGrpSpPr/>
          <p:nvPr/>
        </p:nvGrpSpPr>
        <p:grpSpPr>
          <a:xfrm>
            <a:off x="7131572" y="-68404"/>
            <a:ext cx="2041190" cy="1573152"/>
            <a:chOff x="4708454" y="4605876"/>
            <a:chExt cx="2041190" cy="1887782"/>
          </a:xfrm>
        </p:grpSpPr>
        <p:cxnSp>
          <p:nvCxnSpPr>
            <p:cNvPr id="105" name="Straight Connector 104"/>
            <p:cNvCxnSpPr/>
            <p:nvPr/>
          </p:nvCxnSpPr>
          <p:spPr>
            <a:xfrm flipV="1">
              <a:off x="5755971" y="5332362"/>
              <a:ext cx="493776" cy="277676"/>
            </a:xfrm>
            <a:prstGeom prst="line">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pic>
          <p:nvPicPr>
            <p:cNvPr id="64" name="Picture 6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19994" y="5601726"/>
              <a:ext cx="579950" cy="550357"/>
            </a:xfrm>
            <a:prstGeom prst="rect">
              <a:avLst/>
            </a:prstGeom>
          </p:spPr>
        </p:pic>
        <p:cxnSp>
          <p:nvCxnSpPr>
            <p:cNvPr id="122" name="Straight Connector 121"/>
            <p:cNvCxnSpPr/>
            <p:nvPr/>
          </p:nvCxnSpPr>
          <p:spPr>
            <a:xfrm flipV="1">
              <a:off x="5772679" y="5850801"/>
              <a:ext cx="493776" cy="277676"/>
            </a:xfrm>
            <a:prstGeom prst="line">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p:cNvCxnSpPr/>
            <p:nvPr/>
          </p:nvCxnSpPr>
          <p:spPr>
            <a:xfrm flipV="1">
              <a:off x="5219993" y="5332362"/>
              <a:ext cx="493776" cy="277676"/>
            </a:xfrm>
            <a:prstGeom prst="line">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70" name="Freeform 69"/>
            <p:cNvSpPr/>
            <p:nvPr/>
          </p:nvSpPr>
          <p:spPr>
            <a:xfrm>
              <a:off x="5237683" y="5347411"/>
              <a:ext cx="994867" cy="256032"/>
            </a:xfrm>
            <a:custGeom>
              <a:avLst/>
              <a:gdLst>
                <a:gd name="connsiteX0" fmla="*/ 0 w 994867"/>
                <a:gd name="connsiteY0" fmla="*/ 256032 h 256032"/>
                <a:gd name="connsiteX1" fmla="*/ 555955 w 994867"/>
                <a:gd name="connsiteY1" fmla="*/ 248717 h 256032"/>
                <a:gd name="connsiteX2" fmla="*/ 994867 w 994867"/>
                <a:gd name="connsiteY2" fmla="*/ 0 h 256032"/>
                <a:gd name="connsiteX3" fmla="*/ 468173 w 994867"/>
                <a:gd name="connsiteY3" fmla="*/ 7315 h 256032"/>
                <a:gd name="connsiteX4" fmla="*/ 0 w 994867"/>
                <a:gd name="connsiteY4" fmla="*/ 256032 h 256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867" h="256032">
                  <a:moveTo>
                    <a:pt x="0" y="256032"/>
                  </a:moveTo>
                  <a:lnTo>
                    <a:pt x="555955" y="248717"/>
                  </a:lnTo>
                  <a:lnTo>
                    <a:pt x="994867" y="0"/>
                  </a:lnTo>
                  <a:lnTo>
                    <a:pt x="468173" y="7315"/>
                  </a:lnTo>
                  <a:lnTo>
                    <a:pt x="0" y="256032"/>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72" name="Freeform 71"/>
            <p:cNvSpPr/>
            <p:nvPr/>
          </p:nvSpPr>
          <p:spPr>
            <a:xfrm>
              <a:off x="5779008" y="5340096"/>
              <a:ext cx="475488" cy="797357"/>
            </a:xfrm>
            <a:custGeom>
              <a:avLst/>
              <a:gdLst>
                <a:gd name="connsiteX0" fmla="*/ 14630 w 475488"/>
                <a:gd name="connsiteY0" fmla="*/ 256032 h 797357"/>
                <a:gd name="connsiteX1" fmla="*/ 475488 w 475488"/>
                <a:gd name="connsiteY1" fmla="*/ 0 h 797357"/>
                <a:gd name="connsiteX2" fmla="*/ 468173 w 475488"/>
                <a:gd name="connsiteY2" fmla="*/ 512064 h 797357"/>
                <a:gd name="connsiteX3" fmla="*/ 0 w 475488"/>
                <a:gd name="connsiteY3" fmla="*/ 797357 h 797357"/>
                <a:gd name="connsiteX4" fmla="*/ 14630 w 475488"/>
                <a:gd name="connsiteY4" fmla="*/ 256032 h 79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488" h="797357">
                  <a:moveTo>
                    <a:pt x="14630" y="256032"/>
                  </a:moveTo>
                  <a:lnTo>
                    <a:pt x="475488" y="0"/>
                  </a:lnTo>
                  <a:lnTo>
                    <a:pt x="468173" y="512064"/>
                  </a:lnTo>
                  <a:lnTo>
                    <a:pt x="0" y="797357"/>
                  </a:lnTo>
                  <a:lnTo>
                    <a:pt x="14630" y="256032"/>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98" name="TextBox 97"/>
            <p:cNvSpPr txBox="1"/>
            <p:nvPr/>
          </p:nvSpPr>
          <p:spPr>
            <a:xfrm>
              <a:off x="5954233" y="5939660"/>
              <a:ext cx="795411" cy="553998"/>
            </a:xfrm>
            <a:prstGeom prst="rect">
              <a:avLst/>
            </a:prstGeom>
            <a:noFill/>
          </p:spPr>
          <p:txBody>
            <a:bodyPr wrap="none" rtlCol="0">
              <a:spAutoFit/>
            </a:bodyPr>
            <a:lstStyle/>
            <a:p>
              <a:pPr eaLnBrk="1" fontAlgn="auto" hangingPunct="1">
                <a:spcBef>
                  <a:spcPts val="0"/>
                </a:spcBef>
                <a:spcAft>
                  <a:spcPts val="0"/>
                </a:spcAft>
                <a:buFontTx/>
                <a:buNone/>
              </a:pPr>
              <a:r>
                <a:rPr lang="en-US" sz="1200" b="1" i="0" dirty="0" smtClean="0">
                  <a:solidFill>
                    <a:prstClr val="black"/>
                  </a:solidFill>
                  <a:latin typeface="Calibri"/>
                </a:rPr>
                <a:t>EPHRAIM</a:t>
              </a:r>
            </a:p>
            <a:p>
              <a:pPr eaLnBrk="1" fontAlgn="auto" hangingPunct="1">
                <a:spcBef>
                  <a:spcPts val="0"/>
                </a:spcBef>
                <a:spcAft>
                  <a:spcPts val="0"/>
                </a:spcAft>
                <a:buFontTx/>
                <a:buNone/>
              </a:pPr>
              <a:r>
                <a:rPr lang="en-US" sz="1200" dirty="0" smtClean="0">
                  <a:solidFill>
                    <a:prstClr val="black"/>
                  </a:solidFill>
                  <a:latin typeface="Calibri"/>
                </a:rPr>
                <a:t>16:5-10</a:t>
              </a:r>
              <a:endParaRPr lang="en-US" sz="1200" dirty="0">
                <a:solidFill>
                  <a:prstClr val="black"/>
                </a:solidFill>
                <a:latin typeface="Calibri"/>
              </a:endParaRPr>
            </a:p>
          </p:txBody>
        </p:sp>
        <p:sp>
          <p:nvSpPr>
            <p:cNvPr id="129" name="TextBox 128"/>
            <p:cNvSpPr txBox="1"/>
            <p:nvPr/>
          </p:nvSpPr>
          <p:spPr>
            <a:xfrm>
              <a:off x="4708454" y="5204469"/>
              <a:ext cx="769763" cy="775597"/>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rPr>
                <a:t>32500</a:t>
              </a:r>
            </a:p>
            <a:p>
              <a:pPr eaLnBrk="1" fontAlgn="auto" hangingPunct="1">
                <a:spcBef>
                  <a:spcPts val="0"/>
                </a:spcBef>
                <a:spcAft>
                  <a:spcPts val="0"/>
                </a:spcAft>
                <a:buFontTx/>
                <a:buNone/>
              </a:pPr>
              <a:r>
                <a:rPr lang="en-US" sz="1800" i="0" dirty="0" smtClean="0">
                  <a:solidFill>
                    <a:prstClr val="black"/>
                  </a:solidFill>
                  <a:latin typeface="Calibri"/>
                </a:rPr>
                <a:t>Men</a:t>
              </a:r>
              <a:endParaRPr lang="en-US" sz="1800" i="0" dirty="0">
                <a:solidFill>
                  <a:prstClr val="black"/>
                </a:solidFill>
                <a:latin typeface="Calibri"/>
              </a:endParaRPr>
            </a:p>
          </p:txBody>
        </p:sp>
        <p:pic>
          <p:nvPicPr>
            <p:cNvPr id="130" name="Picture 1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78217" y="4605876"/>
              <a:ext cx="691320" cy="921759"/>
            </a:xfrm>
            <a:prstGeom prst="rect">
              <a:avLst/>
            </a:prstGeom>
          </p:spPr>
        </p:pic>
        <p:sp>
          <p:nvSpPr>
            <p:cNvPr id="131" name="TextBox 130"/>
            <p:cNvSpPr txBox="1"/>
            <p:nvPr/>
          </p:nvSpPr>
          <p:spPr>
            <a:xfrm>
              <a:off x="5908649" y="4753945"/>
              <a:ext cx="646331" cy="443198"/>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rPr>
                <a:t>20 in</a:t>
              </a:r>
              <a:endParaRPr lang="en-US" sz="1800" i="0" dirty="0">
                <a:solidFill>
                  <a:prstClr val="black"/>
                </a:solidFill>
                <a:latin typeface="Calibri"/>
              </a:endParaRPr>
            </a:p>
          </p:txBody>
        </p:sp>
      </p:grpSp>
      <p:grpSp>
        <p:nvGrpSpPr>
          <p:cNvPr id="84" name="Group 83"/>
          <p:cNvGrpSpPr/>
          <p:nvPr/>
        </p:nvGrpSpPr>
        <p:grpSpPr>
          <a:xfrm>
            <a:off x="6851421" y="3992389"/>
            <a:ext cx="2163332" cy="1606833"/>
            <a:chOff x="6026179" y="3780000"/>
            <a:chExt cx="2163332" cy="1928199"/>
          </a:xfrm>
        </p:grpSpPr>
        <p:pic>
          <p:nvPicPr>
            <p:cNvPr id="78" name="Picture 7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26179" y="4484752"/>
              <a:ext cx="1188720" cy="1223447"/>
            </a:xfrm>
            <a:prstGeom prst="rect">
              <a:avLst/>
            </a:prstGeom>
          </p:spPr>
        </p:pic>
        <p:cxnSp>
          <p:nvCxnSpPr>
            <p:cNvPr id="135" name="Straight Connector 134"/>
            <p:cNvCxnSpPr/>
            <p:nvPr/>
          </p:nvCxnSpPr>
          <p:spPr>
            <a:xfrm flipV="1">
              <a:off x="6054135" y="4348515"/>
              <a:ext cx="301040" cy="148596"/>
            </a:xfrm>
            <a:prstGeom prst="line">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36" name="Straight Connector 135"/>
            <p:cNvCxnSpPr/>
            <p:nvPr/>
          </p:nvCxnSpPr>
          <p:spPr>
            <a:xfrm flipV="1">
              <a:off x="7147851" y="4387263"/>
              <a:ext cx="301040" cy="148596"/>
            </a:xfrm>
            <a:prstGeom prst="line">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37" name="Straight Connector 136"/>
            <p:cNvCxnSpPr/>
            <p:nvPr/>
          </p:nvCxnSpPr>
          <p:spPr>
            <a:xfrm flipV="1">
              <a:off x="7214899" y="5538700"/>
              <a:ext cx="301040" cy="148596"/>
            </a:xfrm>
            <a:prstGeom prst="line">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82" name="Freeform 81"/>
            <p:cNvSpPr/>
            <p:nvPr/>
          </p:nvSpPr>
          <p:spPr>
            <a:xfrm>
              <a:off x="7172325" y="4371975"/>
              <a:ext cx="342900" cy="1314450"/>
            </a:xfrm>
            <a:custGeom>
              <a:avLst/>
              <a:gdLst>
                <a:gd name="connsiteX0" fmla="*/ 19050 w 342900"/>
                <a:gd name="connsiteY0" fmla="*/ 1314450 h 1314450"/>
                <a:gd name="connsiteX1" fmla="*/ 342900 w 342900"/>
                <a:gd name="connsiteY1" fmla="*/ 1162050 h 1314450"/>
                <a:gd name="connsiteX2" fmla="*/ 295275 w 342900"/>
                <a:gd name="connsiteY2" fmla="*/ 0 h 1314450"/>
                <a:gd name="connsiteX3" fmla="*/ 0 w 342900"/>
                <a:gd name="connsiteY3" fmla="*/ 123825 h 1314450"/>
                <a:gd name="connsiteX4" fmla="*/ 19050 w 342900"/>
                <a:gd name="connsiteY4" fmla="*/ 1314450 h 1314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1314450">
                  <a:moveTo>
                    <a:pt x="19050" y="1314450"/>
                  </a:moveTo>
                  <a:lnTo>
                    <a:pt x="342900" y="1162050"/>
                  </a:lnTo>
                  <a:lnTo>
                    <a:pt x="295275" y="0"/>
                  </a:lnTo>
                  <a:lnTo>
                    <a:pt x="0" y="123825"/>
                  </a:lnTo>
                  <a:lnTo>
                    <a:pt x="19050" y="1314450"/>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80" name="Freeform 79"/>
            <p:cNvSpPr/>
            <p:nvPr/>
          </p:nvSpPr>
          <p:spPr>
            <a:xfrm>
              <a:off x="6029325" y="4352925"/>
              <a:ext cx="1419225" cy="152400"/>
            </a:xfrm>
            <a:custGeom>
              <a:avLst/>
              <a:gdLst>
                <a:gd name="connsiteX0" fmla="*/ 0 w 1419225"/>
                <a:gd name="connsiteY0" fmla="*/ 152400 h 152400"/>
                <a:gd name="connsiteX1" fmla="*/ 314325 w 1419225"/>
                <a:gd name="connsiteY1" fmla="*/ 0 h 152400"/>
                <a:gd name="connsiteX2" fmla="*/ 1419225 w 1419225"/>
                <a:gd name="connsiteY2" fmla="*/ 28575 h 152400"/>
                <a:gd name="connsiteX3" fmla="*/ 1152525 w 1419225"/>
                <a:gd name="connsiteY3" fmla="*/ 152400 h 152400"/>
                <a:gd name="connsiteX4" fmla="*/ 0 w 1419225"/>
                <a:gd name="connsiteY4" fmla="*/ 1524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25" h="152400">
                  <a:moveTo>
                    <a:pt x="0" y="152400"/>
                  </a:moveTo>
                  <a:lnTo>
                    <a:pt x="314325" y="0"/>
                  </a:lnTo>
                  <a:lnTo>
                    <a:pt x="1419225" y="28575"/>
                  </a:lnTo>
                  <a:lnTo>
                    <a:pt x="1152525" y="152400"/>
                  </a:lnTo>
                  <a:lnTo>
                    <a:pt x="0" y="152400"/>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140" name="TextBox 139"/>
            <p:cNvSpPr txBox="1"/>
            <p:nvPr/>
          </p:nvSpPr>
          <p:spPr>
            <a:xfrm>
              <a:off x="7419748" y="4360927"/>
              <a:ext cx="769763" cy="775597"/>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rPr>
                <a:t>40500</a:t>
              </a:r>
            </a:p>
            <a:p>
              <a:pPr eaLnBrk="1" fontAlgn="auto" hangingPunct="1">
                <a:spcBef>
                  <a:spcPts val="0"/>
                </a:spcBef>
                <a:spcAft>
                  <a:spcPts val="0"/>
                </a:spcAft>
                <a:buFontTx/>
                <a:buNone/>
              </a:pPr>
              <a:r>
                <a:rPr lang="en-US" sz="1800" i="0" dirty="0" smtClean="0">
                  <a:solidFill>
                    <a:prstClr val="black"/>
                  </a:solidFill>
                  <a:latin typeface="Calibri"/>
                </a:rPr>
                <a:t>Men</a:t>
              </a:r>
              <a:endParaRPr lang="en-US" sz="1800" i="0" dirty="0">
                <a:solidFill>
                  <a:prstClr val="black"/>
                </a:solidFill>
                <a:latin typeface="Calibri"/>
              </a:endParaRPr>
            </a:p>
          </p:txBody>
        </p:sp>
        <p:pic>
          <p:nvPicPr>
            <p:cNvPr id="141" name="Picture 14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620539" y="3780000"/>
              <a:ext cx="511756" cy="682341"/>
            </a:xfrm>
            <a:prstGeom prst="rect">
              <a:avLst/>
            </a:prstGeom>
          </p:spPr>
        </p:pic>
        <p:sp>
          <p:nvSpPr>
            <p:cNvPr id="142" name="TextBox 141"/>
            <p:cNvSpPr txBox="1"/>
            <p:nvPr/>
          </p:nvSpPr>
          <p:spPr>
            <a:xfrm>
              <a:off x="6908741" y="3894326"/>
              <a:ext cx="646331" cy="443198"/>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rPr>
                <a:t>15 in</a:t>
              </a:r>
              <a:endParaRPr lang="en-US" sz="1800" i="0" dirty="0">
                <a:solidFill>
                  <a:prstClr val="black"/>
                </a:solidFill>
                <a:latin typeface="Calibri"/>
              </a:endParaRPr>
            </a:p>
          </p:txBody>
        </p:sp>
      </p:grpSp>
      <p:grpSp>
        <p:nvGrpSpPr>
          <p:cNvPr id="101" name="Group 100"/>
          <p:cNvGrpSpPr/>
          <p:nvPr/>
        </p:nvGrpSpPr>
        <p:grpSpPr>
          <a:xfrm>
            <a:off x="191984" y="3439904"/>
            <a:ext cx="1975866" cy="1259613"/>
            <a:chOff x="5796793" y="3365479"/>
            <a:chExt cx="1975866" cy="1511535"/>
          </a:xfrm>
        </p:grpSpPr>
        <p:pic>
          <p:nvPicPr>
            <p:cNvPr id="87" name="Picture 8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881755" y="4118301"/>
              <a:ext cx="1369662" cy="758713"/>
            </a:xfrm>
            <a:prstGeom prst="rect">
              <a:avLst/>
            </a:prstGeom>
          </p:spPr>
        </p:pic>
        <p:sp>
          <p:nvSpPr>
            <p:cNvPr id="94" name="Freeform 93"/>
            <p:cNvSpPr/>
            <p:nvPr/>
          </p:nvSpPr>
          <p:spPr>
            <a:xfrm>
              <a:off x="6156000" y="3774644"/>
              <a:ext cx="1609344" cy="658368"/>
            </a:xfrm>
            <a:custGeom>
              <a:avLst/>
              <a:gdLst>
                <a:gd name="connsiteX0" fmla="*/ 0 w 1609344"/>
                <a:gd name="connsiteY0" fmla="*/ 570585 h 658368"/>
                <a:gd name="connsiteX1" fmla="*/ 7316 w 1609344"/>
                <a:gd name="connsiteY1" fmla="*/ 658368 h 658368"/>
                <a:gd name="connsiteX2" fmla="*/ 182880 w 1609344"/>
                <a:gd name="connsiteY2" fmla="*/ 651052 h 658368"/>
                <a:gd name="connsiteX3" fmla="*/ 1609344 w 1609344"/>
                <a:gd name="connsiteY3" fmla="*/ 0 h 658368"/>
                <a:gd name="connsiteX4" fmla="*/ 1250900 w 1609344"/>
                <a:gd name="connsiteY4" fmla="*/ 7315 h 658368"/>
                <a:gd name="connsiteX5" fmla="*/ 95098 w 1609344"/>
                <a:gd name="connsiteY5" fmla="*/ 519379 h 658368"/>
                <a:gd name="connsiteX6" fmla="*/ 102413 w 1609344"/>
                <a:gd name="connsiteY6" fmla="*/ 563270 h 658368"/>
                <a:gd name="connsiteX7" fmla="*/ 0 w 1609344"/>
                <a:gd name="connsiteY7" fmla="*/ 570585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9344" h="658368">
                  <a:moveTo>
                    <a:pt x="0" y="570585"/>
                  </a:moveTo>
                  <a:lnTo>
                    <a:pt x="7316" y="658368"/>
                  </a:lnTo>
                  <a:lnTo>
                    <a:pt x="182880" y="651052"/>
                  </a:lnTo>
                  <a:lnTo>
                    <a:pt x="1609344" y="0"/>
                  </a:lnTo>
                  <a:lnTo>
                    <a:pt x="1250900" y="7315"/>
                  </a:lnTo>
                  <a:lnTo>
                    <a:pt x="95098" y="519379"/>
                  </a:lnTo>
                  <a:lnTo>
                    <a:pt x="102413" y="563270"/>
                  </a:lnTo>
                  <a:lnTo>
                    <a:pt x="0" y="570585"/>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95" name="Freeform 94"/>
            <p:cNvSpPr/>
            <p:nvPr/>
          </p:nvSpPr>
          <p:spPr>
            <a:xfrm>
              <a:off x="5961888" y="4374490"/>
              <a:ext cx="182880" cy="58521"/>
            </a:xfrm>
            <a:custGeom>
              <a:avLst/>
              <a:gdLst>
                <a:gd name="connsiteX0" fmla="*/ 0 w 182880"/>
                <a:gd name="connsiteY0" fmla="*/ 58521 h 58521"/>
                <a:gd name="connsiteX1" fmla="*/ 182880 w 182880"/>
                <a:gd name="connsiteY1" fmla="*/ 58521 h 58521"/>
                <a:gd name="connsiteX2" fmla="*/ 168250 w 182880"/>
                <a:gd name="connsiteY2" fmla="*/ 0 h 58521"/>
                <a:gd name="connsiteX3" fmla="*/ 0 w 182880"/>
                <a:gd name="connsiteY3" fmla="*/ 58521 h 58521"/>
              </a:gdLst>
              <a:ahLst/>
              <a:cxnLst>
                <a:cxn ang="0">
                  <a:pos x="connsiteX0" y="connsiteY0"/>
                </a:cxn>
                <a:cxn ang="0">
                  <a:pos x="connsiteX1" y="connsiteY1"/>
                </a:cxn>
                <a:cxn ang="0">
                  <a:pos x="connsiteX2" y="connsiteY2"/>
                </a:cxn>
                <a:cxn ang="0">
                  <a:pos x="connsiteX3" y="connsiteY3"/>
                </a:cxn>
              </a:cxnLst>
              <a:rect l="l" t="t" r="r" b="b"/>
              <a:pathLst>
                <a:path w="182880" h="58521">
                  <a:moveTo>
                    <a:pt x="0" y="58521"/>
                  </a:moveTo>
                  <a:lnTo>
                    <a:pt x="182880" y="58521"/>
                  </a:lnTo>
                  <a:lnTo>
                    <a:pt x="168250" y="0"/>
                  </a:lnTo>
                  <a:lnTo>
                    <a:pt x="0" y="58521"/>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100" name="Freeform 99"/>
            <p:cNvSpPr/>
            <p:nvPr/>
          </p:nvSpPr>
          <p:spPr>
            <a:xfrm>
              <a:off x="6521760" y="3778554"/>
              <a:ext cx="1250899" cy="782726"/>
            </a:xfrm>
            <a:custGeom>
              <a:avLst/>
              <a:gdLst>
                <a:gd name="connsiteX0" fmla="*/ 1236269 w 1250899"/>
                <a:gd name="connsiteY0" fmla="*/ 0 h 782726"/>
                <a:gd name="connsiteX1" fmla="*/ 0 w 1250899"/>
                <a:gd name="connsiteY1" fmla="*/ 555955 h 782726"/>
                <a:gd name="connsiteX2" fmla="*/ 0 w 1250899"/>
                <a:gd name="connsiteY2" fmla="*/ 651052 h 782726"/>
                <a:gd name="connsiteX3" fmla="*/ 234086 w 1250899"/>
                <a:gd name="connsiteY3" fmla="*/ 782726 h 782726"/>
                <a:gd name="connsiteX4" fmla="*/ 1250899 w 1250899"/>
                <a:gd name="connsiteY4" fmla="*/ 365760 h 782726"/>
                <a:gd name="connsiteX5" fmla="*/ 1236269 w 1250899"/>
                <a:gd name="connsiteY5" fmla="*/ 0 h 782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899" h="782726">
                  <a:moveTo>
                    <a:pt x="1236269" y="0"/>
                  </a:moveTo>
                  <a:lnTo>
                    <a:pt x="0" y="555955"/>
                  </a:lnTo>
                  <a:lnTo>
                    <a:pt x="0" y="651052"/>
                  </a:lnTo>
                  <a:lnTo>
                    <a:pt x="234086" y="782726"/>
                  </a:lnTo>
                  <a:lnTo>
                    <a:pt x="1250899" y="365760"/>
                  </a:lnTo>
                  <a:lnTo>
                    <a:pt x="1236269" y="0"/>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154" name="TextBox 153"/>
            <p:cNvSpPr txBox="1"/>
            <p:nvPr/>
          </p:nvSpPr>
          <p:spPr>
            <a:xfrm>
              <a:off x="6662992" y="3365479"/>
              <a:ext cx="769763" cy="775597"/>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rPr>
                <a:t>63400</a:t>
              </a:r>
            </a:p>
            <a:p>
              <a:pPr eaLnBrk="1" fontAlgn="auto" hangingPunct="1">
                <a:spcBef>
                  <a:spcPts val="0"/>
                </a:spcBef>
                <a:spcAft>
                  <a:spcPts val="0"/>
                </a:spcAft>
                <a:buFontTx/>
                <a:buNone/>
              </a:pPr>
              <a:r>
                <a:rPr lang="en-US" sz="1800" i="0" dirty="0" smtClean="0">
                  <a:solidFill>
                    <a:prstClr val="black"/>
                  </a:solidFill>
                  <a:latin typeface="Calibri"/>
                </a:rPr>
                <a:t>Men</a:t>
              </a:r>
              <a:endParaRPr lang="en-US" sz="1800" i="0" dirty="0">
                <a:solidFill>
                  <a:prstClr val="black"/>
                </a:solidFill>
                <a:latin typeface="Calibri"/>
              </a:endParaRPr>
            </a:p>
          </p:txBody>
        </p:sp>
        <p:pic>
          <p:nvPicPr>
            <p:cNvPr id="155" name="Picture 15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796793" y="3394372"/>
              <a:ext cx="552822" cy="735255"/>
            </a:xfrm>
            <a:prstGeom prst="rect">
              <a:avLst/>
            </a:prstGeom>
          </p:spPr>
        </p:pic>
        <p:sp>
          <p:nvSpPr>
            <p:cNvPr id="156" name="TextBox 155"/>
            <p:cNvSpPr txBox="1"/>
            <p:nvPr/>
          </p:nvSpPr>
          <p:spPr>
            <a:xfrm>
              <a:off x="6125844" y="3440198"/>
              <a:ext cx="646331" cy="443198"/>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rPr>
                <a:t>16 in</a:t>
              </a:r>
              <a:endParaRPr lang="en-US" sz="1800" i="0" dirty="0">
                <a:solidFill>
                  <a:prstClr val="black"/>
                </a:solidFill>
                <a:latin typeface="Calibri"/>
              </a:endParaRPr>
            </a:p>
          </p:txBody>
        </p:sp>
      </p:grpSp>
      <p:pic>
        <p:nvPicPr>
          <p:cNvPr id="4" name="Picture 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987961" y="3360445"/>
            <a:ext cx="975360" cy="652780"/>
          </a:xfrm>
          <a:prstGeom prst="rect">
            <a:avLst/>
          </a:prstGeom>
        </p:spPr>
      </p:pic>
      <p:grpSp>
        <p:nvGrpSpPr>
          <p:cNvPr id="18" name="Group 17"/>
          <p:cNvGrpSpPr/>
          <p:nvPr/>
        </p:nvGrpSpPr>
        <p:grpSpPr>
          <a:xfrm>
            <a:off x="6048219" y="2617884"/>
            <a:ext cx="1698574" cy="1802055"/>
            <a:chOff x="5936605" y="4077134"/>
            <a:chExt cx="1698574" cy="2162466"/>
          </a:xfrm>
        </p:grpSpPr>
        <p:pic>
          <p:nvPicPr>
            <p:cNvPr id="6" name="Picture 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936605" y="5247008"/>
              <a:ext cx="731520" cy="736840"/>
            </a:xfrm>
            <a:prstGeom prst="rect">
              <a:avLst/>
            </a:prstGeom>
          </p:spPr>
        </p:pic>
        <p:sp>
          <p:nvSpPr>
            <p:cNvPr id="13" name="Freeform 12"/>
            <p:cNvSpPr/>
            <p:nvPr/>
          </p:nvSpPr>
          <p:spPr>
            <a:xfrm>
              <a:off x="5961888" y="5077136"/>
              <a:ext cx="1160060" cy="177421"/>
            </a:xfrm>
            <a:custGeom>
              <a:avLst/>
              <a:gdLst>
                <a:gd name="connsiteX0" fmla="*/ 0 w 1160060"/>
                <a:gd name="connsiteY0" fmla="*/ 163773 h 177421"/>
                <a:gd name="connsiteX1" fmla="*/ 709683 w 1160060"/>
                <a:gd name="connsiteY1" fmla="*/ 177421 h 177421"/>
                <a:gd name="connsiteX2" fmla="*/ 1160060 w 1160060"/>
                <a:gd name="connsiteY2" fmla="*/ 13648 h 177421"/>
                <a:gd name="connsiteX3" fmla="*/ 464024 w 1160060"/>
                <a:gd name="connsiteY3" fmla="*/ 0 h 177421"/>
                <a:gd name="connsiteX4" fmla="*/ 0 w 1160060"/>
                <a:gd name="connsiteY4" fmla="*/ 163773 h 177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060" h="177421">
                  <a:moveTo>
                    <a:pt x="0" y="163773"/>
                  </a:moveTo>
                  <a:lnTo>
                    <a:pt x="709683" y="177421"/>
                  </a:lnTo>
                  <a:lnTo>
                    <a:pt x="1160060" y="13648"/>
                  </a:lnTo>
                  <a:lnTo>
                    <a:pt x="464024" y="0"/>
                  </a:lnTo>
                  <a:lnTo>
                    <a:pt x="0" y="163773"/>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17" name="Freeform 16"/>
            <p:cNvSpPr/>
            <p:nvPr/>
          </p:nvSpPr>
          <p:spPr>
            <a:xfrm>
              <a:off x="6672757" y="5096476"/>
              <a:ext cx="474452" cy="871268"/>
            </a:xfrm>
            <a:custGeom>
              <a:avLst/>
              <a:gdLst>
                <a:gd name="connsiteX0" fmla="*/ 0 w 474452"/>
                <a:gd name="connsiteY0" fmla="*/ 172528 h 871268"/>
                <a:gd name="connsiteX1" fmla="*/ 474452 w 474452"/>
                <a:gd name="connsiteY1" fmla="*/ 0 h 871268"/>
                <a:gd name="connsiteX2" fmla="*/ 474452 w 474452"/>
                <a:gd name="connsiteY2" fmla="*/ 655607 h 871268"/>
                <a:gd name="connsiteX3" fmla="*/ 8626 w 474452"/>
                <a:gd name="connsiteY3" fmla="*/ 871268 h 871268"/>
                <a:gd name="connsiteX4" fmla="*/ 0 w 474452"/>
                <a:gd name="connsiteY4" fmla="*/ 172528 h 871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452" h="871268">
                  <a:moveTo>
                    <a:pt x="0" y="172528"/>
                  </a:moveTo>
                  <a:lnTo>
                    <a:pt x="474452" y="0"/>
                  </a:lnTo>
                  <a:lnTo>
                    <a:pt x="474452" y="655607"/>
                  </a:lnTo>
                  <a:lnTo>
                    <a:pt x="8626" y="871268"/>
                  </a:lnTo>
                  <a:lnTo>
                    <a:pt x="0" y="172528"/>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114" name="TextBox 113"/>
            <p:cNvSpPr txBox="1"/>
            <p:nvPr/>
          </p:nvSpPr>
          <p:spPr>
            <a:xfrm>
              <a:off x="6865416" y="5464003"/>
              <a:ext cx="769763" cy="775597"/>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rPr>
                <a:t>45500</a:t>
              </a:r>
            </a:p>
            <a:p>
              <a:pPr eaLnBrk="1" fontAlgn="auto" hangingPunct="1">
                <a:spcBef>
                  <a:spcPts val="0"/>
                </a:spcBef>
                <a:spcAft>
                  <a:spcPts val="0"/>
                </a:spcAft>
                <a:buFontTx/>
                <a:buNone/>
              </a:pPr>
              <a:r>
                <a:rPr lang="en-US" sz="1800" i="0" dirty="0" smtClean="0">
                  <a:solidFill>
                    <a:prstClr val="black"/>
                  </a:solidFill>
                  <a:latin typeface="Calibri"/>
                </a:rPr>
                <a:t>Men</a:t>
              </a:r>
              <a:endParaRPr lang="en-US" sz="1800" i="0" dirty="0">
                <a:solidFill>
                  <a:prstClr val="black"/>
                </a:solidFill>
                <a:latin typeface="Calibri"/>
              </a:endParaRPr>
            </a:p>
          </p:txBody>
        </p:sp>
        <p:pic>
          <p:nvPicPr>
            <p:cNvPr id="117" name="Picture 1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570" y="4077134"/>
              <a:ext cx="898032" cy="1198476"/>
            </a:xfrm>
            <a:prstGeom prst="rect">
              <a:avLst/>
            </a:prstGeom>
          </p:spPr>
        </p:pic>
        <p:sp>
          <p:nvSpPr>
            <p:cNvPr id="118" name="TextBox 117"/>
            <p:cNvSpPr txBox="1"/>
            <p:nvPr/>
          </p:nvSpPr>
          <p:spPr>
            <a:xfrm>
              <a:off x="6798782" y="4491706"/>
              <a:ext cx="646331" cy="443198"/>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rPr>
                <a:t>26 in</a:t>
              </a:r>
              <a:endParaRPr lang="en-US" sz="1800" i="0" dirty="0">
                <a:solidFill>
                  <a:prstClr val="black"/>
                </a:solidFill>
                <a:latin typeface="Calibri"/>
              </a:endParaRPr>
            </a:p>
          </p:txBody>
        </p:sp>
      </p:grpSp>
      <p:grpSp>
        <p:nvGrpSpPr>
          <p:cNvPr id="31" name="Group 30"/>
          <p:cNvGrpSpPr/>
          <p:nvPr/>
        </p:nvGrpSpPr>
        <p:grpSpPr>
          <a:xfrm>
            <a:off x="5164900" y="96434"/>
            <a:ext cx="1830348" cy="1027213"/>
            <a:chOff x="5901178" y="4632937"/>
            <a:chExt cx="1830348" cy="1232655"/>
          </a:xfrm>
        </p:grpSpPr>
        <p:sp>
          <p:nvSpPr>
            <p:cNvPr id="26" name="Freeform 25"/>
            <p:cNvSpPr/>
            <p:nvPr/>
          </p:nvSpPr>
          <p:spPr>
            <a:xfrm>
              <a:off x="5901178" y="4999414"/>
              <a:ext cx="1111910" cy="263348"/>
            </a:xfrm>
            <a:custGeom>
              <a:avLst/>
              <a:gdLst>
                <a:gd name="connsiteX0" fmla="*/ 0 w 1111910"/>
                <a:gd name="connsiteY0" fmla="*/ 241402 h 263348"/>
                <a:gd name="connsiteX1" fmla="*/ 592531 w 1111910"/>
                <a:gd name="connsiteY1" fmla="*/ 263348 h 263348"/>
                <a:gd name="connsiteX2" fmla="*/ 1111910 w 1111910"/>
                <a:gd name="connsiteY2" fmla="*/ 14631 h 263348"/>
                <a:gd name="connsiteX3" fmla="*/ 541325 w 1111910"/>
                <a:gd name="connsiteY3" fmla="*/ 0 h 263348"/>
                <a:gd name="connsiteX4" fmla="*/ 0 w 1111910"/>
                <a:gd name="connsiteY4" fmla="*/ 241402 h 263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910" h="263348">
                  <a:moveTo>
                    <a:pt x="0" y="241402"/>
                  </a:moveTo>
                  <a:lnTo>
                    <a:pt x="592531" y="263348"/>
                  </a:lnTo>
                  <a:lnTo>
                    <a:pt x="1111910" y="14631"/>
                  </a:lnTo>
                  <a:lnTo>
                    <a:pt x="541325" y="0"/>
                  </a:lnTo>
                  <a:lnTo>
                    <a:pt x="0" y="241402"/>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28" name="Freeform 27"/>
            <p:cNvSpPr/>
            <p:nvPr/>
          </p:nvSpPr>
          <p:spPr>
            <a:xfrm rot="21387492">
              <a:off x="6481683" y="5018665"/>
              <a:ext cx="555955" cy="811987"/>
            </a:xfrm>
            <a:custGeom>
              <a:avLst/>
              <a:gdLst>
                <a:gd name="connsiteX0" fmla="*/ 43891 w 555955"/>
                <a:gd name="connsiteY0" fmla="*/ 811987 h 811987"/>
                <a:gd name="connsiteX1" fmla="*/ 548640 w 555955"/>
                <a:gd name="connsiteY1" fmla="*/ 577901 h 811987"/>
                <a:gd name="connsiteX2" fmla="*/ 555955 w 555955"/>
                <a:gd name="connsiteY2" fmla="*/ 0 h 811987"/>
                <a:gd name="connsiteX3" fmla="*/ 0 w 555955"/>
                <a:gd name="connsiteY3" fmla="*/ 241402 h 811987"/>
                <a:gd name="connsiteX4" fmla="*/ 43891 w 555955"/>
                <a:gd name="connsiteY4" fmla="*/ 811987 h 81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955" h="811987">
                  <a:moveTo>
                    <a:pt x="43891" y="811987"/>
                  </a:moveTo>
                  <a:lnTo>
                    <a:pt x="548640" y="577901"/>
                  </a:lnTo>
                  <a:cubicBezTo>
                    <a:pt x="551078" y="385267"/>
                    <a:pt x="553517" y="192634"/>
                    <a:pt x="555955" y="0"/>
                  </a:cubicBezTo>
                  <a:lnTo>
                    <a:pt x="0" y="241402"/>
                  </a:lnTo>
                  <a:lnTo>
                    <a:pt x="43891" y="811987"/>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pic>
          <p:nvPicPr>
            <p:cNvPr id="19" name="Picture 1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901178" y="5225512"/>
              <a:ext cx="640080" cy="640080"/>
            </a:xfrm>
            <a:prstGeom prst="rect">
              <a:avLst/>
            </a:prstGeom>
          </p:spPr>
        </p:pic>
        <p:sp>
          <p:nvSpPr>
            <p:cNvPr id="124" name="TextBox 123"/>
            <p:cNvSpPr txBox="1"/>
            <p:nvPr/>
          </p:nvSpPr>
          <p:spPr>
            <a:xfrm>
              <a:off x="6961763" y="4986340"/>
              <a:ext cx="769763" cy="775597"/>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rPr>
                <a:t>43700</a:t>
              </a:r>
            </a:p>
            <a:p>
              <a:pPr eaLnBrk="1" fontAlgn="auto" hangingPunct="1">
                <a:spcBef>
                  <a:spcPts val="0"/>
                </a:spcBef>
                <a:spcAft>
                  <a:spcPts val="0"/>
                </a:spcAft>
                <a:buFontTx/>
                <a:buNone/>
              </a:pPr>
              <a:r>
                <a:rPr lang="en-US" sz="1800" i="0" dirty="0" smtClean="0">
                  <a:solidFill>
                    <a:prstClr val="black"/>
                  </a:solidFill>
                  <a:latin typeface="Calibri"/>
                </a:rPr>
                <a:t>Men</a:t>
              </a:r>
              <a:endParaRPr lang="en-US" sz="1800" i="0" dirty="0">
                <a:solidFill>
                  <a:prstClr val="black"/>
                </a:solidFill>
                <a:latin typeface="Calibri"/>
              </a:endParaRPr>
            </a:p>
          </p:txBody>
        </p:sp>
        <p:pic>
          <p:nvPicPr>
            <p:cNvPr id="125" name="Picture 12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274266" y="4752227"/>
              <a:ext cx="341171" cy="454894"/>
            </a:xfrm>
            <a:prstGeom prst="rect">
              <a:avLst/>
            </a:prstGeom>
          </p:spPr>
        </p:pic>
        <p:sp>
          <p:nvSpPr>
            <p:cNvPr id="126" name="TextBox 125"/>
            <p:cNvSpPr txBox="1"/>
            <p:nvPr/>
          </p:nvSpPr>
          <p:spPr>
            <a:xfrm>
              <a:off x="6461332" y="4632937"/>
              <a:ext cx="646331" cy="443198"/>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rPr>
                <a:t>10 in</a:t>
              </a:r>
              <a:endParaRPr lang="en-US" sz="1800" i="0" dirty="0">
                <a:solidFill>
                  <a:prstClr val="black"/>
                </a:solidFill>
                <a:latin typeface="Calibri"/>
              </a:endParaRPr>
            </a:p>
          </p:txBody>
        </p:sp>
      </p:grpSp>
      <p:grpSp>
        <p:nvGrpSpPr>
          <p:cNvPr id="46" name="Group 45"/>
          <p:cNvGrpSpPr/>
          <p:nvPr/>
        </p:nvGrpSpPr>
        <p:grpSpPr>
          <a:xfrm>
            <a:off x="7345828" y="1871896"/>
            <a:ext cx="1838328" cy="1166284"/>
            <a:chOff x="5681453" y="4875914"/>
            <a:chExt cx="1838328" cy="1399541"/>
          </a:xfrm>
        </p:grpSpPr>
        <p:pic>
          <p:nvPicPr>
            <p:cNvPr id="35" name="Picture 3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681453" y="5340095"/>
              <a:ext cx="914400" cy="935360"/>
            </a:xfrm>
            <a:prstGeom prst="rect">
              <a:avLst/>
            </a:prstGeom>
          </p:spPr>
        </p:pic>
        <p:sp>
          <p:nvSpPr>
            <p:cNvPr id="44" name="Freeform 43"/>
            <p:cNvSpPr/>
            <p:nvPr/>
          </p:nvSpPr>
          <p:spPr>
            <a:xfrm>
              <a:off x="5681453" y="5245316"/>
              <a:ext cx="1081378" cy="103367"/>
            </a:xfrm>
            <a:custGeom>
              <a:avLst/>
              <a:gdLst>
                <a:gd name="connsiteX0" fmla="*/ 0 w 1081378"/>
                <a:gd name="connsiteY0" fmla="*/ 87464 h 103367"/>
                <a:gd name="connsiteX1" fmla="*/ 906449 w 1081378"/>
                <a:gd name="connsiteY1" fmla="*/ 103367 h 103367"/>
                <a:gd name="connsiteX2" fmla="*/ 1081378 w 1081378"/>
                <a:gd name="connsiteY2" fmla="*/ 31805 h 103367"/>
                <a:gd name="connsiteX3" fmla="*/ 238539 w 1081378"/>
                <a:gd name="connsiteY3" fmla="*/ 0 h 103367"/>
                <a:gd name="connsiteX4" fmla="*/ 0 w 1081378"/>
                <a:gd name="connsiteY4" fmla="*/ 87464 h 103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378" h="103367">
                  <a:moveTo>
                    <a:pt x="0" y="87464"/>
                  </a:moveTo>
                  <a:lnTo>
                    <a:pt x="906449" y="103367"/>
                  </a:lnTo>
                  <a:lnTo>
                    <a:pt x="1081378" y="31805"/>
                  </a:lnTo>
                  <a:lnTo>
                    <a:pt x="238539" y="0"/>
                  </a:lnTo>
                  <a:lnTo>
                    <a:pt x="0" y="87464"/>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45" name="Freeform 44"/>
            <p:cNvSpPr/>
            <p:nvPr/>
          </p:nvSpPr>
          <p:spPr>
            <a:xfrm>
              <a:off x="6564706" y="5282925"/>
              <a:ext cx="230588" cy="962108"/>
            </a:xfrm>
            <a:custGeom>
              <a:avLst/>
              <a:gdLst>
                <a:gd name="connsiteX0" fmla="*/ 23854 w 230588"/>
                <a:gd name="connsiteY0" fmla="*/ 95416 h 962108"/>
                <a:gd name="connsiteX1" fmla="*/ 214686 w 230588"/>
                <a:gd name="connsiteY1" fmla="*/ 0 h 962108"/>
                <a:gd name="connsiteX2" fmla="*/ 230588 w 230588"/>
                <a:gd name="connsiteY2" fmla="*/ 826936 h 962108"/>
                <a:gd name="connsiteX3" fmla="*/ 0 w 230588"/>
                <a:gd name="connsiteY3" fmla="*/ 962108 h 962108"/>
                <a:gd name="connsiteX4" fmla="*/ 23854 w 230588"/>
                <a:gd name="connsiteY4" fmla="*/ 95416 h 962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588" h="962108">
                  <a:moveTo>
                    <a:pt x="23854" y="95416"/>
                  </a:moveTo>
                  <a:lnTo>
                    <a:pt x="214686" y="0"/>
                  </a:lnTo>
                  <a:lnTo>
                    <a:pt x="230588" y="826936"/>
                  </a:lnTo>
                  <a:lnTo>
                    <a:pt x="0" y="962108"/>
                  </a:lnTo>
                  <a:lnTo>
                    <a:pt x="23854" y="95416"/>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134" name="TextBox 133"/>
            <p:cNvSpPr txBox="1"/>
            <p:nvPr/>
          </p:nvSpPr>
          <p:spPr>
            <a:xfrm>
              <a:off x="6750018" y="5489252"/>
              <a:ext cx="769763" cy="775597"/>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rPr>
                <a:t>22200</a:t>
              </a:r>
            </a:p>
            <a:p>
              <a:pPr eaLnBrk="1" fontAlgn="auto" hangingPunct="1">
                <a:spcBef>
                  <a:spcPts val="0"/>
                </a:spcBef>
                <a:spcAft>
                  <a:spcPts val="0"/>
                </a:spcAft>
                <a:buFontTx/>
                <a:buNone/>
              </a:pPr>
              <a:r>
                <a:rPr lang="en-US" sz="1800" i="0" dirty="0" smtClean="0">
                  <a:solidFill>
                    <a:prstClr val="black"/>
                  </a:solidFill>
                  <a:latin typeface="Calibri"/>
                </a:rPr>
                <a:t>Men</a:t>
              </a:r>
              <a:endParaRPr lang="en-US" sz="1800" i="0" dirty="0">
                <a:solidFill>
                  <a:prstClr val="black"/>
                </a:solidFill>
                <a:latin typeface="Calibri"/>
              </a:endParaRPr>
            </a:p>
          </p:txBody>
        </p:sp>
        <p:pic>
          <p:nvPicPr>
            <p:cNvPr id="138" name="Picture 137"/>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023034" y="4875914"/>
              <a:ext cx="305258" cy="407011"/>
            </a:xfrm>
            <a:prstGeom prst="rect">
              <a:avLst/>
            </a:prstGeom>
          </p:spPr>
        </p:pic>
        <p:sp>
          <p:nvSpPr>
            <p:cNvPr id="139" name="TextBox 138"/>
            <p:cNvSpPr txBox="1"/>
            <p:nvPr/>
          </p:nvSpPr>
          <p:spPr>
            <a:xfrm>
              <a:off x="6240712" y="4911810"/>
              <a:ext cx="529312" cy="443198"/>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rPr>
                <a:t>9 in</a:t>
              </a:r>
              <a:endParaRPr lang="en-US" sz="1800" i="0" dirty="0">
                <a:solidFill>
                  <a:prstClr val="black"/>
                </a:solidFill>
                <a:latin typeface="Calibri"/>
              </a:endParaRPr>
            </a:p>
          </p:txBody>
        </p:sp>
      </p:grpSp>
      <p:grpSp>
        <p:nvGrpSpPr>
          <p:cNvPr id="5" name="Group 4"/>
          <p:cNvGrpSpPr/>
          <p:nvPr/>
        </p:nvGrpSpPr>
        <p:grpSpPr>
          <a:xfrm>
            <a:off x="1530106" y="3936467"/>
            <a:ext cx="2477092" cy="1711111"/>
            <a:chOff x="5430881" y="4735229"/>
            <a:chExt cx="2477092" cy="2053333"/>
          </a:xfrm>
        </p:grpSpPr>
        <p:sp>
          <p:nvSpPr>
            <p:cNvPr id="97" name="TextBox 96"/>
            <p:cNvSpPr txBox="1"/>
            <p:nvPr/>
          </p:nvSpPr>
          <p:spPr>
            <a:xfrm>
              <a:off x="6170826" y="6234564"/>
              <a:ext cx="785215" cy="553998"/>
            </a:xfrm>
            <a:prstGeom prst="rect">
              <a:avLst/>
            </a:prstGeom>
            <a:noFill/>
          </p:spPr>
          <p:txBody>
            <a:bodyPr wrap="none" rtlCol="0">
              <a:spAutoFit/>
            </a:bodyPr>
            <a:lstStyle/>
            <a:p>
              <a:pPr eaLnBrk="1" fontAlgn="auto" hangingPunct="1">
                <a:spcBef>
                  <a:spcPts val="0"/>
                </a:spcBef>
                <a:spcAft>
                  <a:spcPts val="0"/>
                </a:spcAft>
                <a:buFontTx/>
                <a:buNone/>
              </a:pPr>
              <a:r>
                <a:rPr lang="en-US" sz="1200" b="1" i="0" dirty="0" smtClean="0">
                  <a:solidFill>
                    <a:prstClr val="black"/>
                  </a:solidFill>
                  <a:latin typeface="Calibri"/>
                </a:rPr>
                <a:t>ZEBULUN</a:t>
              </a:r>
            </a:p>
            <a:p>
              <a:pPr eaLnBrk="1" fontAlgn="auto" hangingPunct="1">
                <a:spcBef>
                  <a:spcPts val="0"/>
                </a:spcBef>
                <a:spcAft>
                  <a:spcPts val="0"/>
                </a:spcAft>
                <a:buFontTx/>
                <a:buNone/>
              </a:pPr>
              <a:r>
                <a:rPr lang="en-US" sz="1200" dirty="0" smtClean="0">
                  <a:solidFill>
                    <a:prstClr val="black"/>
                  </a:solidFill>
                  <a:latin typeface="Calibri"/>
                </a:rPr>
                <a:t>19:10-16</a:t>
              </a:r>
              <a:endParaRPr lang="en-US" sz="1200" dirty="0">
                <a:solidFill>
                  <a:prstClr val="black"/>
                </a:solidFill>
                <a:latin typeface="Calibri"/>
              </a:endParaRPr>
            </a:p>
          </p:txBody>
        </p:sp>
        <p:sp>
          <p:nvSpPr>
            <p:cNvPr id="115" name="TextBox 114"/>
            <p:cNvSpPr txBox="1"/>
            <p:nvPr/>
          </p:nvSpPr>
          <p:spPr>
            <a:xfrm>
              <a:off x="6012736" y="5393332"/>
              <a:ext cx="593432" cy="443198"/>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rPr>
                <a:t>24in</a:t>
              </a:r>
              <a:endParaRPr lang="en-US" sz="1800" i="0" dirty="0">
                <a:solidFill>
                  <a:prstClr val="black"/>
                </a:solidFill>
                <a:latin typeface="Calibri"/>
              </a:endParaRPr>
            </a:p>
          </p:txBody>
        </p:sp>
        <p:pic>
          <p:nvPicPr>
            <p:cNvPr id="116" name="Picture 1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30881" y="4735229"/>
              <a:ext cx="825993" cy="1101323"/>
            </a:xfrm>
            <a:prstGeom prst="rect">
              <a:avLst/>
            </a:prstGeom>
          </p:spPr>
        </p:pic>
        <p:sp>
          <p:nvSpPr>
            <p:cNvPr id="128" name="TextBox 127"/>
            <p:cNvSpPr txBox="1"/>
            <p:nvPr/>
          </p:nvSpPr>
          <p:spPr>
            <a:xfrm>
              <a:off x="6906929" y="5819065"/>
              <a:ext cx="769763" cy="775597"/>
            </a:xfrm>
            <a:prstGeom prst="rect">
              <a:avLst/>
            </a:prstGeom>
            <a:noFill/>
          </p:spPr>
          <p:txBody>
            <a:bodyPr wrap="none" rtlCol="0">
              <a:spAutoFit/>
            </a:bodyPr>
            <a:lstStyle/>
            <a:p>
              <a:pPr eaLnBrk="1" fontAlgn="auto" hangingPunct="1">
                <a:spcBef>
                  <a:spcPts val="0"/>
                </a:spcBef>
                <a:spcAft>
                  <a:spcPts val="0"/>
                </a:spcAft>
                <a:buFontTx/>
                <a:buNone/>
              </a:pPr>
              <a:r>
                <a:rPr lang="en-US" sz="1800" i="0" dirty="0" smtClean="0">
                  <a:solidFill>
                    <a:prstClr val="black"/>
                  </a:solidFill>
                  <a:latin typeface="Calibri"/>
                </a:rPr>
                <a:t>60500</a:t>
              </a:r>
            </a:p>
            <a:p>
              <a:pPr eaLnBrk="1" fontAlgn="auto" hangingPunct="1">
                <a:spcBef>
                  <a:spcPts val="0"/>
                </a:spcBef>
                <a:spcAft>
                  <a:spcPts val="0"/>
                </a:spcAft>
                <a:buFontTx/>
                <a:buNone/>
              </a:pPr>
              <a:r>
                <a:rPr lang="en-US" sz="1800" i="0" dirty="0" smtClean="0">
                  <a:solidFill>
                    <a:prstClr val="black"/>
                  </a:solidFill>
                  <a:latin typeface="Calibri"/>
                </a:rPr>
                <a:t>Men</a:t>
              </a:r>
              <a:endParaRPr lang="en-US" sz="1800" i="0" dirty="0">
                <a:solidFill>
                  <a:prstClr val="black"/>
                </a:solidFill>
                <a:latin typeface="Calibri"/>
              </a:endParaRPr>
            </a:p>
          </p:txBody>
        </p:sp>
        <p:pic>
          <p:nvPicPr>
            <p:cNvPr id="49" name="Picture 48"/>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547999" y="5783460"/>
              <a:ext cx="615696" cy="902208"/>
            </a:xfrm>
            <a:prstGeom prst="rect">
              <a:avLst/>
            </a:prstGeom>
          </p:spPr>
        </p:pic>
        <p:sp>
          <p:nvSpPr>
            <p:cNvPr id="66" name="Freeform 65"/>
            <p:cNvSpPr/>
            <p:nvPr/>
          </p:nvSpPr>
          <p:spPr>
            <a:xfrm>
              <a:off x="6004110" y="5139984"/>
              <a:ext cx="1903863" cy="1262418"/>
            </a:xfrm>
            <a:custGeom>
              <a:avLst/>
              <a:gdLst>
                <a:gd name="connsiteX0" fmla="*/ 20472 w 1903863"/>
                <a:gd name="connsiteY0" fmla="*/ 1262418 h 1262418"/>
                <a:gd name="connsiteX1" fmla="*/ 1903863 w 1903863"/>
                <a:gd name="connsiteY1" fmla="*/ 272955 h 1262418"/>
                <a:gd name="connsiteX2" fmla="*/ 1903863 w 1903863"/>
                <a:gd name="connsiteY2" fmla="*/ 0 h 1262418"/>
                <a:gd name="connsiteX3" fmla="*/ 0 w 1903863"/>
                <a:gd name="connsiteY3" fmla="*/ 989463 h 1262418"/>
                <a:gd name="connsiteX4" fmla="*/ 20472 w 1903863"/>
                <a:gd name="connsiteY4" fmla="*/ 1262418 h 1262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863" h="1262418">
                  <a:moveTo>
                    <a:pt x="20472" y="1262418"/>
                  </a:moveTo>
                  <a:lnTo>
                    <a:pt x="1903863" y="272955"/>
                  </a:lnTo>
                  <a:lnTo>
                    <a:pt x="1903863" y="0"/>
                  </a:lnTo>
                  <a:lnTo>
                    <a:pt x="0" y="989463"/>
                  </a:lnTo>
                  <a:lnTo>
                    <a:pt x="20472" y="1262418"/>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67" name="Freeform 66"/>
            <p:cNvSpPr/>
            <p:nvPr/>
          </p:nvSpPr>
          <p:spPr>
            <a:xfrm>
              <a:off x="6134669" y="5117910"/>
              <a:ext cx="1760561" cy="907577"/>
            </a:xfrm>
            <a:custGeom>
              <a:avLst/>
              <a:gdLst>
                <a:gd name="connsiteX0" fmla="*/ 6824 w 1760561"/>
                <a:gd name="connsiteY0" fmla="*/ 777923 h 907577"/>
                <a:gd name="connsiteX1" fmla="*/ 0 w 1760561"/>
                <a:gd name="connsiteY1" fmla="*/ 907577 h 907577"/>
                <a:gd name="connsiteX2" fmla="*/ 1760561 w 1760561"/>
                <a:gd name="connsiteY2" fmla="*/ 6824 h 907577"/>
                <a:gd name="connsiteX3" fmla="*/ 1514901 w 1760561"/>
                <a:gd name="connsiteY3" fmla="*/ 0 h 907577"/>
                <a:gd name="connsiteX4" fmla="*/ 6824 w 1760561"/>
                <a:gd name="connsiteY4" fmla="*/ 777923 h 907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561" h="907577">
                  <a:moveTo>
                    <a:pt x="6824" y="777923"/>
                  </a:moveTo>
                  <a:lnTo>
                    <a:pt x="0" y="907577"/>
                  </a:lnTo>
                  <a:lnTo>
                    <a:pt x="1760561" y="6824"/>
                  </a:lnTo>
                  <a:lnTo>
                    <a:pt x="1514901" y="0"/>
                  </a:lnTo>
                  <a:lnTo>
                    <a:pt x="6824" y="777923"/>
                  </a:lnTo>
                  <a:close/>
                </a:path>
              </a:pathLst>
            </a:cu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120" name="TextBox 119"/>
          <p:cNvSpPr txBox="1"/>
          <p:nvPr/>
        </p:nvSpPr>
        <p:spPr>
          <a:xfrm>
            <a:off x="279497" y="4710399"/>
            <a:ext cx="1197764" cy="904863"/>
          </a:xfrm>
          <a:prstGeom prst="rect">
            <a:avLst/>
          </a:prstGeom>
          <a:solidFill>
            <a:schemeClr val="tx1"/>
          </a:solidFill>
        </p:spPr>
        <p:txBody>
          <a:bodyPr wrap="none" rtlCol="0">
            <a:spAutoFit/>
          </a:bodyPr>
          <a:lstStyle/>
          <a:p>
            <a:r>
              <a:rPr lang="en-US" sz="2400" dirty="0" smtClean="0">
                <a:solidFill>
                  <a:srgbClr val="FFFF00"/>
                </a:solidFill>
              </a:rPr>
              <a:t>By </a:t>
            </a:r>
          </a:p>
          <a:p>
            <a:r>
              <a:rPr lang="en-US" sz="2400" dirty="0" smtClean="0">
                <a:solidFill>
                  <a:srgbClr val="FFFF00"/>
                </a:solidFill>
              </a:rPr>
              <a:t>Number</a:t>
            </a:r>
            <a:endParaRPr lang="en-US" sz="2400" dirty="0">
              <a:solidFill>
                <a:srgbClr val="FFFF00"/>
              </a:solidFill>
            </a:endParaRPr>
          </a:p>
        </p:txBody>
      </p:sp>
    </p:spTree>
    <p:extLst>
      <p:ext uri="{BB962C8B-B14F-4D97-AF65-F5344CB8AC3E}">
        <p14:creationId xmlns:p14="http://schemas.microsoft.com/office/powerpoint/2010/main" val="13650990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3"/>
          <p:cNvGrpSpPr>
            <a:grpSpLocks noGrp="1" noUngrp="1" noChangeAspect="1"/>
          </p:cNvGrpSpPr>
          <p:nvPr/>
        </p:nvGrpSpPr>
        <p:grpSpPr bwMode="auto">
          <a:xfrm>
            <a:off x="0" y="27"/>
            <a:ext cx="9144000" cy="5470261"/>
            <a:chOff x="685800" y="828675"/>
            <a:chExt cx="7772400" cy="5580063"/>
          </a:xfrm>
        </p:grpSpPr>
        <p:pic>
          <p:nvPicPr>
            <p:cNvPr id="27650" name="Picture 1" descr="Benjamin plateau view se to Gibeah, tb051407479"/>
            <p:cNvPicPr>
              <a:picLocks noRot="1" noChangeAspect="1" noMove="1" noResize="1"/>
            </p:cNvPicPr>
            <p:nvPr isPhoto="1"/>
          </p:nvPicPr>
          <p:blipFill>
            <a:blip r:embed="rId3" cstate="print"/>
            <a:srcRect/>
            <a:stretch>
              <a:fillRect/>
            </a:stretch>
          </p:blipFill>
          <p:spPr bwMode="auto">
            <a:xfrm>
              <a:off x="685800" y="828675"/>
              <a:ext cx="7772400" cy="5199063"/>
            </a:xfrm>
            <a:prstGeom prst="rect">
              <a:avLst/>
            </a:prstGeom>
            <a:noFill/>
            <a:ln w="9525">
              <a:noFill/>
              <a:miter lim="800000"/>
              <a:headEnd/>
              <a:tailEnd/>
            </a:ln>
          </p:spPr>
        </p:pic>
        <p:sp>
          <p:nvSpPr>
            <p:cNvPr id="3" name="Rectangle 2"/>
            <p:cNvSpPr/>
            <p:nvPr/>
          </p:nvSpPr>
          <p:spPr>
            <a:xfrm>
              <a:off x="685800" y="6065972"/>
              <a:ext cx="7772400" cy="342766"/>
            </a:xfrm>
            <a:prstGeom prst="rect">
              <a:avLst/>
            </a:prstGeom>
            <a:noFill/>
            <a:ln>
              <a:noFill/>
            </a:ln>
          </p:spPr>
          <p:txBody>
            <a:bodyPr anchor="ctr">
              <a:normAutofit fontScale="85000" lnSpcReduction="20000"/>
            </a:bodyPr>
            <a:lstStyle/>
            <a:p>
              <a:pPr algn="ctr" eaLnBrk="1" fontAlgn="auto" hangingPunct="1">
                <a:spcBef>
                  <a:spcPts val="0"/>
                </a:spcBef>
                <a:spcAft>
                  <a:spcPts val="0"/>
                </a:spcAft>
                <a:buFontTx/>
                <a:buNone/>
                <a:defRPr/>
              </a:pPr>
              <a:r>
                <a:rPr lang="en-US" sz="2400" i="0" dirty="0">
                  <a:solidFill>
                    <a:prstClr val="black"/>
                  </a:solidFill>
                  <a:latin typeface="Calibri"/>
                </a:rPr>
                <a:t>Central Benjamin Plateau view southeast to </a:t>
              </a:r>
              <a:r>
                <a:rPr lang="en-US" sz="2400" i="0" dirty="0" err="1">
                  <a:solidFill>
                    <a:prstClr val="black"/>
                  </a:solidFill>
                  <a:latin typeface="Calibri"/>
                </a:rPr>
                <a:t>Gibeah</a:t>
              </a:r>
              <a:endParaRPr lang="en-US" sz="2400" i="0" dirty="0">
                <a:solidFill>
                  <a:prstClr val="black"/>
                </a:solidFill>
                <a:latin typeface="Calibri"/>
              </a:endParaRPr>
            </a:p>
          </p:txBody>
        </p:sp>
      </p:grpSp>
    </p:spTree>
    <p:extLst>
      <p:ext uri="{BB962C8B-B14F-4D97-AF65-F5344CB8AC3E}">
        <p14:creationId xmlns:p14="http://schemas.microsoft.com/office/powerpoint/2010/main" val="39920155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050" hidden="1"/>
          <p:cNvSpPr>
            <a:spLocks noGrp="1" noChangeArrowheads="1"/>
          </p:cNvSpPr>
          <p:nvPr>
            <p:ph type="title"/>
          </p:nvPr>
        </p:nvSpPr>
        <p:spPr/>
        <p:txBody>
          <a:bodyPr/>
          <a:lstStyle/>
          <a:p>
            <a:r>
              <a:rPr lang="en-US" altLang="en-US" smtClean="0">
                <a:solidFill>
                  <a:schemeClr val="bg1"/>
                </a:solidFill>
              </a:rPr>
              <a:t>Central Benjamin Plateau aerial from southwest</a:t>
            </a:r>
          </a:p>
        </p:txBody>
      </p:sp>
      <p:pic>
        <p:nvPicPr>
          <p:cNvPr id="31747" name="Picture 2051" descr="Central Benjamin Plateau aerial from southwest"/>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324"/>
            <a:ext cx="9144000" cy="571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 Box 2052"/>
          <p:cNvSpPr txBox="1">
            <a:spLocks noChangeArrowheads="1"/>
          </p:cNvSpPr>
          <p:nvPr/>
        </p:nvSpPr>
        <p:spPr bwMode="auto">
          <a:xfrm>
            <a:off x="0" y="5334000"/>
            <a:ext cx="9144000" cy="381000"/>
          </a:xfrm>
          <a:prstGeom prst="rect">
            <a:avLst/>
          </a:prstGeom>
          <a:solidFill>
            <a:srgbClr val="333333">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i="0">
                <a:solidFill>
                  <a:schemeClr val="bg1"/>
                </a:solidFill>
                <a:latin typeface="Arial" charset="0"/>
              </a:rPr>
              <a:t>Central Benjamin Plateau aerial from southwest</a:t>
            </a:r>
          </a:p>
        </p:txBody>
      </p:sp>
      <p:sp>
        <p:nvSpPr>
          <p:cNvPr id="31749" name="Line 2053"/>
          <p:cNvSpPr>
            <a:spLocks noChangeShapeType="1"/>
          </p:cNvSpPr>
          <p:nvPr/>
        </p:nvSpPr>
        <p:spPr bwMode="auto">
          <a:xfrm flipH="1">
            <a:off x="7086600" y="4445000"/>
            <a:ext cx="685800" cy="1905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0" name="Text Box 2054"/>
          <p:cNvSpPr txBox="1">
            <a:spLocks noChangeArrowheads="1"/>
          </p:cNvSpPr>
          <p:nvPr/>
        </p:nvSpPr>
        <p:spPr bwMode="auto">
          <a:xfrm>
            <a:off x="7772424" y="4254501"/>
            <a:ext cx="928459" cy="369332"/>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a:latin typeface="Arial" charset="0"/>
              </a:rPr>
              <a:t>Gibeon</a:t>
            </a:r>
          </a:p>
        </p:txBody>
      </p:sp>
      <p:sp>
        <p:nvSpPr>
          <p:cNvPr id="31751" name="Line 2055"/>
          <p:cNvSpPr>
            <a:spLocks noChangeShapeType="1"/>
          </p:cNvSpPr>
          <p:nvPr/>
        </p:nvSpPr>
        <p:spPr bwMode="auto">
          <a:xfrm flipH="1">
            <a:off x="5181600" y="825500"/>
            <a:ext cx="0" cy="13335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2" name="Text Box 2056"/>
          <p:cNvSpPr txBox="1">
            <a:spLocks noChangeArrowheads="1"/>
          </p:cNvSpPr>
          <p:nvPr/>
        </p:nvSpPr>
        <p:spPr bwMode="auto">
          <a:xfrm>
            <a:off x="4724413" y="508001"/>
            <a:ext cx="9284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a:latin typeface="Arial" charset="0"/>
              </a:rPr>
              <a:t>Mizpah</a:t>
            </a:r>
          </a:p>
        </p:txBody>
      </p:sp>
      <p:sp>
        <p:nvSpPr>
          <p:cNvPr id="31753" name="Text Box 2057"/>
          <p:cNvSpPr txBox="1">
            <a:spLocks noChangeArrowheads="1"/>
          </p:cNvSpPr>
          <p:nvPr/>
        </p:nvSpPr>
        <p:spPr bwMode="auto">
          <a:xfrm>
            <a:off x="7467605" y="1968501"/>
            <a:ext cx="928459" cy="369332"/>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a:latin typeface="Arial" charset="0"/>
              </a:rPr>
              <a:t>Ramah</a:t>
            </a:r>
          </a:p>
        </p:txBody>
      </p:sp>
      <p:sp>
        <p:nvSpPr>
          <p:cNvPr id="31754" name="Line 2058"/>
          <p:cNvSpPr>
            <a:spLocks noChangeShapeType="1"/>
          </p:cNvSpPr>
          <p:nvPr/>
        </p:nvSpPr>
        <p:spPr bwMode="auto">
          <a:xfrm>
            <a:off x="8077200" y="2286000"/>
            <a:ext cx="91440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5" name="Line 2059"/>
          <p:cNvSpPr>
            <a:spLocks noChangeShapeType="1"/>
          </p:cNvSpPr>
          <p:nvPr/>
        </p:nvSpPr>
        <p:spPr bwMode="auto">
          <a:xfrm flipH="1">
            <a:off x="6324600" y="508000"/>
            <a:ext cx="457200" cy="254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6" name="Text Box 2060"/>
          <p:cNvSpPr txBox="1">
            <a:spLocks noChangeArrowheads="1"/>
          </p:cNvSpPr>
          <p:nvPr/>
        </p:nvSpPr>
        <p:spPr bwMode="auto">
          <a:xfrm>
            <a:off x="5791200" y="234157"/>
            <a:ext cx="23391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a:latin typeface="Arial" charset="0"/>
              </a:rPr>
              <a:t>Alexandrium/Sartaba</a:t>
            </a:r>
          </a:p>
        </p:txBody>
      </p:sp>
      <p:sp>
        <p:nvSpPr>
          <p:cNvPr id="31757" name="Line 2061"/>
          <p:cNvSpPr>
            <a:spLocks noChangeShapeType="1"/>
          </p:cNvSpPr>
          <p:nvPr/>
        </p:nvSpPr>
        <p:spPr bwMode="auto">
          <a:xfrm>
            <a:off x="1797050" y="635000"/>
            <a:ext cx="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8" name="Text Box 2062"/>
          <p:cNvSpPr txBox="1">
            <a:spLocks noChangeArrowheads="1"/>
          </p:cNvSpPr>
          <p:nvPr/>
        </p:nvSpPr>
        <p:spPr bwMode="auto">
          <a:xfrm>
            <a:off x="752616" y="127076"/>
            <a:ext cx="20762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i="0">
                <a:latin typeface="Arial" charset="0"/>
              </a:rPr>
              <a:t>Ramallah/</a:t>
            </a:r>
          </a:p>
          <a:p>
            <a:pPr algn="ctr" eaLnBrk="1" hangingPunct="1">
              <a:spcBef>
                <a:spcPct val="0"/>
              </a:spcBef>
              <a:buFontTx/>
              <a:buNone/>
            </a:pPr>
            <a:r>
              <a:rPr lang="en-US" altLang="en-US" sz="1800" i="0">
                <a:latin typeface="Arial" charset="0"/>
              </a:rPr>
              <a:t>El-Bireh(=Bethel?)</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305C13B6-9E14-4E97-BDD6-56EA1548B237}" type="slidenum">
              <a:rPr lang="en-US" altLang="en-US" sz="1200" i="0">
                <a:solidFill>
                  <a:srgbClr val="898989"/>
                </a:solidFill>
              </a:rPr>
              <a:pPr/>
              <a:t>52</a:t>
            </a:fld>
            <a:endParaRPr lang="en-US" altLang="en-US" sz="1200" i="0">
              <a:solidFill>
                <a:srgbClr val="898989"/>
              </a:solidFill>
            </a:endParaRPr>
          </a:p>
        </p:txBody>
      </p:sp>
      <p:pic>
        <p:nvPicPr>
          <p:cNvPr id="3482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2188" y="0"/>
            <a:ext cx="561181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Box 9"/>
          <p:cNvSpPr txBox="1">
            <a:spLocks noChangeArrowheads="1"/>
          </p:cNvSpPr>
          <p:nvPr/>
        </p:nvSpPr>
        <p:spPr bwMode="auto">
          <a:xfrm>
            <a:off x="306388" y="203758"/>
            <a:ext cx="3160712" cy="4893647"/>
          </a:xfrm>
          <a:prstGeom prst="rect">
            <a:avLst/>
          </a:prstGeom>
          <a:solidFill>
            <a:schemeClr val="bg1"/>
          </a:solidFill>
          <a:ln>
            <a:noFill/>
          </a:ln>
          <a:extLst/>
        </p:spPr>
        <p:txBody>
          <a:bodyPr>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Font typeface="Arial" charset="0"/>
              <a:buNone/>
            </a:pPr>
            <a:r>
              <a:rPr lang="en-US" altLang="en-US" sz="1400" i="0" dirty="0"/>
              <a:t> </a:t>
            </a:r>
            <a:r>
              <a:rPr lang="en-US" altLang="en-US" sz="1400" i="0" baseline="30000" dirty="0"/>
              <a:t>1</a:t>
            </a:r>
            <a:r>
              <a:rPr lang="en-US" altLang="en-US" sz="1400" i="0" dirty="0"/>
              <a:t> The second lot came out for the tribe of Simeon, clan by clan. Their inheritance lay within the territory of Judah. </a:t>
            </a:r>
            <a:r>
              <a:rPr lang="en-US" altLang="en-US" sz="1400" i="0" baseline="30000" dirty="0"/>
              <a:t>2</a:t>
            </a:r>
            <a:r>
              <a:rPr lang="en-US" altLang="en-US" sz="1400" i="0" dirty="0"/>
              <a:t> It included: </a:t>
            </a:r>
            <a:br>
              <a:rPr lang="en-US" altLang="en-US" sz="1400" i="0" dirty="0"/>
            </a:br>
            <a:r>
              <a:rPr lang="en-US" altLang="en-US" sz="1400" i="0" dirty="0"/>
              <a:t>       Beersheba (or Sheba), </a:t>
            </a:r>
            <a:r>
              <a:rPr lang="en-US" altLang="en-US" sz="1400" i="0" baseline="30000" dirty="0"/>
              <a:t>[</a:t>
            </a:r>
            <a:r>
              <a:rPr lang="en-US" altLang="en-US" sz="1400" i="0" baseline="30000" dirty="0">
                <a:hlinkClick r:id="rId4" tooltip="See footnote a"/>
              </a:rPr>
              <a:t>a</a:t>
            </a:r>
            <a:r>
              <a:rPr lang="en-US" altLang="en-US" sz="1400" i="0" baseline="30000" dirty="0"/>
              <a:t>]</a:t>
            </a:r>
            <a:r>
              <a:rPr lang="en-US" altLang="en-US" sz="1400" i="0" dirty="0"/>
              <a:t> </a:t>
            </a:r>
            <a:r>
              <a:rPr lang="en-US" altLang="en-US" sz="1400" i="0" dirty="0" err="1"/>
              <a:t>Moladah</a:t>
            </a:r>
            <a:r>
              <a:rPr lang="en-US" altLang="en-US" sz="1400" i="0" dirty="0"/>
              <a:t>, </a:t>
            </a:r>
            <a:r>
              <a:rPr lang="en-US" altLang="en-US" sz="1400" i="0" baseline="30000" dirty="0"/>
              <a:t>3</a:t>
            </a:r>
            <a:r>
              <a:rPr lang="en-US" altLang="en-US" sz="1400" i="0" dirty="0"/>
              <a:t> </a:t>
            </a:r>
            <a:r>
              <a:rPr lang="en-US" altLang="en-US" sz="1400" i="0" dirty="0" err="1"/>
              <a:t>Hazar</a:t>
            </a:r>
            <a:r>
              <a:rPr lang="en-US" altLang="en-US" sz="1400" i="0" dirty="0"/>
              <a:t> </a:t>
            </a:r>
            <a:r>
              <a:rPr lang="en-US" altLang="en-US" sz="1400" i="0" dirty="0" err="1"/>
              <a:t>Shual</a:t>
            </a:r>
            <a:r>
              <a:rPr lang="en-US" altLang="en-US" sz="1400" i="0" dirty="0"/>
              <a:t>, </a:t>
            </a:r>
            <a:r>
              <a:rPr lang="en-US" altLang="en-US" sz="1400" i="0" dirty="0" err="1"/>
              <a:t>Balah</a:t>
            </a:r>
            <a:r>
              <a:rPr lang="en-US" altLang="en-US" sz="1400" i="0" dirty="0"/>
              <a:t>, </a:t>
            </a:r>
            <a:r>
              <a:rPr lang="en-US" altLang="en-US" sz="1400" i="0" dirty="0" err="1"/>
              <a:t>Ezem</a:t>
            </a:r>
            <a:r>
              <a:rPr lang="en-US" altLang="en-US" sz="1400" i="0" dirty="0"/>
              <a:t>, </a:t>
            </a:r>
            <a:r>
              <a:rPr lang="en-US" altLang="en-US" sz="1400" i="0" baseline="30000" dirty="0"/>
              <a:t>4</a:t>
            </a:r>
            <a:r>
              <a:rPr lang="en-US" altLang="en-US" sz="1400" i="0" dirty="0"/>
              <a:t> </a:t>
            </a:r>
            <a:r>
              <a:rPr lang="en-US" altLang="en-US" sz="1400" i="0" dirty="0" err="1"/>
              <a:t>Eltolad</a:t>
            </a:r>
            <a:r>
              <a:rPr lang="en-US" altLang="en-US" sz="1400" i="0" dirty="0"/>
              <a:t>, </a:t>
            </a:r>
            <a:r>
              <a:rPr lang="en-US" altLang="en-US" sz="1400" i="0" dirty="0" err="1"/>
              <a:t>Bethul</a:t>
            </a:r>
            <a:r>
              <a:rPr lang="en-US" altLang="en-US" sz="1400" i="0" dirty="0"/>
              <a:t>, </a:t>
            </a:r>
            <a:r>
              <a:rPr lang="en-US" altLang="en-US" sz="1400" i="0" dirty="0" err="1"/>
              <a:t>Hormah</a:t>
            </a:r>
            <a:r>
              <a:rPr lang="en-US" altLang="en-US" sz="1400" i="0" dirty="0"/>
              <a:t>, </a:t>
            </a:r>
            <a:r>
              <a:rPr lang="en-US" altLang="en-US" sz="1400" i="0" baseline="30000" dirty="0"/>
              <a:t>5</a:t>
            </a:r>
            <a:r>
              <a:rPr lang="en-US" altLang="en-US" sz="1400" i="0" dirty="0"/>
              <a:t> </a:t>
            </a:r>
            <a:r>
              <a:rPr lang="en-US" altLang="en-US" sz="1400" i="0" dirty="0" err="1"/>
              <a:t>Ziklag</a:t>
            </a:r>
            <a:r>
              <a:rPr lang="en-US" altLang="en-US" sz="1400" i="0" dirty="0"/>
              <a:t>, Beth </a:t>
            </a:r>
            <a:r>
              <a:rPr lang="en-US" altLang="en-US" sz="1400" i="0" dirty="0" err="1"/>
              <a:t>Marcaboth</a:t>
            </a:r>
            <a:r>
              <a:rPr lang="en-US" altLang="en-US" sz="1400" i="0" dirty="0"/>
              <a:t>, </a:t>
            </a:r>
            <a:r>
              <a:rPr lang="en-US" altLang="en-US" sz="1400" i="0" dirty="0" err="1"/>
              <a:t>Hazar</a:t>
            </a:r>
            <a:r>
              <a:rPr lang="en-US" altLang="en-US" sz="1400" i="0" dirty="0"/>
              <a:t> Susah, </a:t>
            </a:r>
            <a:r>
              <a:rPr lang="en-US" altLang="en-US" sz="1400" i="0" baseline="30000" dirty="0"/>
              <a:t>6</a:t>
            </a:r>
            <a:r>
              <a:rPr lang="en-US" altLang="en-US" sz="1400" i="0" dirty="0"/>
              <a:t> Beth </a:t>
            </a:r>
            <a:r>
              <a:rPr lang="en-US" altLang="en-US" sz="1400" i="0" dirty="0" err="1"/>
              <a:t>Lebaoth</a:t>
            </a:r>
            <a:r>
              <a:rPr lang="en-US" altLang="en-US" sz="1400" i="0" dirty="0"/>
              <a:t> and </a:t>
            </a:r>
            <a:r>
              <a:rPr lang="en-US" altLang="en-US" sz="1400" i="0" dirty="0" err="1"/>
              <a:t>Sharuhen</a:t>
            </a:r>
            <a:r>
              <a:rPr lang="en-US" altLang="en-US" sz="1400" i="0" dirty="0"/>
              <a:t>—thirteen towns and their villages;  </a:t>
            </a:r>
            <a:r>
              <a:rPr lang="en-US" altLang="en-US" sz="1400" i="0" baseline="30000" dirty="0"/>
              <a:t>7</a:t>
            </a:r>
            <a:r>
              <a:rPr lang="en-US" altLang="en-US" sz="1400" i="0" dirty="0"/>
              <a:t> </a:t>
            </a:r>
            <a:r>
              <a:rPr lang="en-US" altLang="en-US" sz="1400" i="0" dirty="0" err="1"/>
              <a:t>Ain</a:t>
            </a:r>
            <a:r>
              <a:rPr lang="en-US" altLang="en-US" sz="1400" i="0" dirty="0"/>
              <a:t>, </a:t>
            </a:r>
            <a:r>
              <a:rPr lang="en-US" altLang="en-US" sz="1400" i="0" dirty="0" err="1"/>
              <a:t>Rimmon</a:t>
            </a:r>
            <a:r>
              <a:rPr lang="en-US" altLang="en-US" sz="1400" i="0" dirty="0"/>
              <a:t>, Ether and </a:t>
            </a:r>
            <a:r>
              <a:rPr lang="en-US" altLang="en-US" sz="1400" i="0" dirty="0" err="1"/>
              <a:t>Ashan</a:t>
            </a:r>
            <a:r>
              <a:rPr lang="en-US" altLang="en-US" sz="1400" i="0" dirty="0"/>
              <a:t>—four towns and their villages- </a:t>
            </a:r>
            <a:r>
              <a:rPr lang="en-US" altLang="en-US" sz="1400" i="0" baseline="30000" dirty="0"/>
              <a:t>8</a:t>
            </a:r>
            <a:r>
              <a:rPr lang="en-US" altLang="en-US" sz="1400" i="0" dirty="0"/>
              <a:t> and all the villages around these towns as far as </a:t>
            </a:r>
            <a:r>
              <a:rPr lang="en-US" altLang="en-US" sz="1400" i="0" dirty="0" err="1"/>
              <a:t>Baalath</a:t>
            </a:r>
            <a:r>
              <a:rPr lang="en-US" altLang="en-US" sz="1400" i="0" dirty="0"/>
              <a:t> Beer (Ramah in the Negev). </a:t>
            </a:r>
            <a:br>
              <a:rPr lang="en-US" altLang="en-US" sz="1400" i="0" dirty="0"/>
            </a:br>
            <a:r>
              <a:rPr lang="en-US" altLang="en-US" sz="1400" i="0" dirty="0"/>
              <a:t>      This was the inheritance of the tribe of the </a:t>
            </a:r>
            <a:r>
              <a:rPr lang="en-US" altLang="en-US" sz="1400" i="0" dirty="0" err="1"/>
              <a:t>Simeonites</a:t>
            </a:r>
            <a:r>
              <a:rPr lang="en-US" altLang="en-US" sz="1400" i="0" dirty="0"/>
              <a:t>, clan by clan. </a:t>
            </a:r>
            <a:r>
              <a:rPr lang="en-US" altLang="en-US" sz="1400" i="0" baseline="30000" dirty="0"/>
              <a:t>9</a:t>
            </a:r>
            <a:r>
              <a:rPr lang="en-US" altLang="en-US" sz="1400" i="0" dirty="0"/>
              <a:t> The inheritance of the </a:t>
            </a:r>
            <a:r>
              <a:rPr lang="en-US" altLang="en-US" sz="1400" i="0" dirty="0" err="1"/>
              <a:t>Simeonites</a:t>
            </a:r>
            <a:r>
              <a:rPr lang="en-US" altLang="en-US" sz="1400" i="0" dirty="0"/>
              <a:t> was taken from the share of Judah, because Judah's portion was more than they needed. So the </a:t>
            </a:r>
            <a:r>
              <a:rPr lang="en-US" altLang="en-US" sz="1400" i="0" dirty="0" err="1"/>
              <a:t>Simeonites</a:t>
            </a:r>
            <a:r>
              <a:rPr lang="en-US" altLang="en-US" sz="1400" i="0" dirty="0"/>
              <a:t> received their inheritance within the territory of Judah.</a:t>
            </a:r>
          </a:p>
          <a:p>
            <a:pPr eaLnBrk="1" hangingPunct="1">
              <a:spcBef>
                <a:spcPct val="0"/>
              </a:spcBef>
              <a:buFontTx/>
              <a:buNone/>
            </a:pPr>
            <a:endParaRPr lang="en-US" altLang="en-US" sz="1800" i="0" dirty="0">
              <a:latin typeface="Arial" charset="0"/>
            </a:endParaRPr>
          </a:p>
        </p:txBody>
      </p:sp>
      <p:sp>
        <p:nvSpPr>
          <p:cNvPr id="34818" name="Title 2"/>
          <p:cNvSpPr>
            <a:spLocks noGrp="1"/>
          </p:cNvSpPr>
          <p:nvPr>
            <p:ph type="title"/>
          </p:nvPr>
        </p:nvSpPr>
        <p:spPr>
          <a:xfrm>
            <a:off x="5857547" y="4204615"/>
            <a:ext cx="2525713" cy="952500"/>
          </a:xfrm>
        </p:spPr>
        <p:txBody>
          <a:bodyPr/>
          <a:lstStyle/>
          <a:p>
            <a:r>
              <a:rPr lang="en-US" altLang="en-US" sz="2000" dirty="0" smtClean="0"/>
              <a:t>Borders of Simeon</a:t>
            </a:r>
            <a:br>
              <a:rPr lang="en-US" altLang="en-US" sz="2000" dirty="0" smtClean="0"/>
            </a:br>
            <a:r>
              <a:rPr lang="en-US" altLang="en-US" sz="2000" dirty="0" smtClean="0"/>
              <a:t>Joshua 19:1-9</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hidden="1"/>
          <p:cNvSpPr>
            <a:spLocks noGrp="1" noChangeArrowheads="1"/>
          </p:cNvSpPr>
          <p:nvPr>
            <p:ph type="title"/>
          </p:nvPr>
        </p:nvSpPr>
        <p:spPr/>
        <p:txBody>
          <a:bodyPr/>
          <a:lstStyle/>
          <a:p>
            <a:r>
              <a:rPr lang="en-US" altLang="en-US" sz="2400" smtClean="0">
                <a:solidFill>
                  <a:schemeClr val="bg1"/>
                </a:solidFill>
              </a:rPr>
              <a:t>Beersheba region of tell aerial from northwest</a:t>
            </a:r>
            <a:endParaRPr lang="en-US" altLang="en-US" smtClean="0"/>
          </a:p>
        </p:txBody>
      </p:sp>
      <p:pic>
        <p:nvPicPr>
          <p:cNvPr id="35843" name="Picture 3" descr="Beersheba region of tell aerial from northwest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324"/>
            <a:ext cx="9144000" cy="571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0" y="5334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i="0">
                <a:solidFill>
                  <a:schemeClr val="bg1"/>
                </a:solidFill>
                <a:latin typeface="Arial" charset="0"/>
              </a:rPr>
              <a:t>Beersheba region of tell aerial from northwest</a:t>
            </a:r>
          </a:p>
        </p:txBody>
      </p:sp>
      <p:sp>
        <p:nvSpPr>
          <p:cNvPr id="35845" name="Line 5"/>
          <p:cNvSpPr>
            <a:spLocks noChangeShapeType="1"/>
          </p:cNvSpPr>
          <p:nvPr/>
        </p:nvSpPr>
        <p:spPr bwMode="auto">
          <a:xfrm flipH="1">
            <a:off x="6629400" y="1968500"/>
            <a:ext cx="381000" cy="1397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46" name="Text Box 6"/>
          <p:cNvSpPr txBox="1">
            <a:spLocks noChangeArrowheads="1"/>
          </p:cNvSpPr>
          <p:nvPr/>
        </p:nvSpPr>
        <p:spPr bwMode="auto">
          <a:xfrm>
            <a:off x="6461131" y="1681428"/>
            <a:ext cx="12619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a:latin typeface="Arial" charset="0"/>
              </a:rPr>
              <a:t>Tell Sheba</a:t>
            </a:r>
          </a:p>
        </p:txBody>
      </p:sp>
      <p:sp>
        <p:nvSpPr>
          <p:cNvPr id="35847" name="Line 7"/>
          <p:cNvSpPr>
            <a:spLocks noChangeShapeType="1"/>
          </p:cNvSpPr>
          <p:nvPr/>
        </p:nvSpPr>
        <p:spPr bwMode="auto">
          <a:xfrm flipH="1">
            <a:off x="3505200" y="1714500"/>
            <a:ext cx="76200" cy="5715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48" name="Text Box 8"/>
          <p:cNvSpPr txBox="1">
            <a:spLocks noChangeArrowheads="1"/>
          </p:cNvSpPr>
          <p:nvPr/>
        </p:nvSpPr>
        <p:spPr bwMode="auto">
          <a:xfrm>
            <a:off x="2667000" y="1460501"/>
            <a:ext cx="22621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a:latin typeface="Arial" charset="0"/>
              </a:rPr>
              <a:t>Jordan Rift (Arabah)</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hidden="1"/>
          <p:cNvSpPr>
            <a:spLocks noGrp="1" noChangeArrowheads="1"/>
          </p:cNvSpPr>
          <p:nvPr>
            <p:ph type="title"/>
          </p:nvPr>
        </p:nvSpPr>
        <p:spPr/>
        <p:txBody>
          <a:bodyPr/>
          <a:lstStyle/>
          <a:p>
            <a:r>
              <a:rPr lang="en-US" altLang="en-US" smtClean="0">
                <a:solidFill>
                  <a:schemeClr val="bg1"/>
                </a:solidFill>
              </a:rPr>
              <a:t>Nahal Beersheba from tell to east</a:t>
            </a:r>
          </a:p>
        </p:txBody>
      </p:sp>
      <p:pic>
        <p:nvPicPr>
          <p:cNvPr id="36867" name="Picture 3" descr="Nahal Beersheba from tell to east"/>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36868" name="Text Box 4"/>
          <p:cNvSpPr txBox="1">
            <a:spLocks noChangeArrowheads="1"/>
          </p:cNvSpPr>
          <p:nvPr/>
        </p:nvSpPr>
        <p:spPr bwMode="auto">
          <a:xfrm>
            <a:off x="685800" y="5175250"/>
            <a:ext cx="7772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i="0">
                <a:solidFill>
                  <a:schemeClr val="bg1"/>
                </a:solidFill>
                <a:latin typeface="Arial" charset="0"/>
              </a:rPr>
              <a:t>Nahal Beersheba from tell to east</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2"/>
          <p:cNvSpPr>
            <a:spLocks noGrp="1"/>
          </p:cNvSpPr>
          <p:nvPr>
            <p:ph type="title"/>
          </p:nvPr>
        </p:nvSpPr>
        <p:spPr>
          <a:xfrm>
            <a:off x="971677" y="137583"/>
            <a:ext cx="2525713" cy="952500"/>
          </a:xfrm>
        </p:spPr>
        <p:txBody>
          <a:bodyPr/>
          <a:lstStyle/>
          <a:p>
            <a:r>
              <a:rPr lang="en-US" altLang="en-US" sz="2000" smtClean="0"/>
              <a:t>Borders of Simeon</a:t>
            </a:r>
            <a:br>
              <a:rPr lang="en-US" altLang="en-US" sz="2000" smtClean="0"/>
            </a:br>
            <a:r>
              <a:rPr lang="en-US" altLang="en-US" sz="2000" smtClean="0"/>
              <a:t>Joshua 19:1-9</a:t>
            </a:r>
          </a:p>
        </p:txBody>
      </p:sp>
      <p:sp>
        <p:nvSpPr>
          <p:cNvPr id="2" name="Slide Number Placeholder 1"/>
          <p:cNvSpPr>
            <a:spLocks noGrp="1"/>
          </p:cNvSpPr>
          <p:nvPr>
            <p:ph type="sldNum" sz="quarter" idx="10"/>
          </p:nvPr>
        </p:nvSpPr>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DCAFBEF3-BF76-4283-B3BC-7E0285110B65}" type="slidenum">
              <a:rPr lang="en-US" altLang="en-US" sz="1200" i="0">
                <a:solidFill>
                  <a:srgbClr val="898989"/>
                </a:solidFill>
              </a:rPr>
              <a:pPr/>
              <a:t>55</a:t>
            </a:fld>
            <a:endParaRPr lang="en-US" altLang="en-US" sz="1200" i="0">
              <a:solidFill>
                <a:srgbClr val="898989"/>
              </a:solidFill>
            </a:endParaRPr>
          </a:p>
        </p:txBody>
      </p:sp>
      <p:pic>
        <p:nvPicPr>
          <p:cNvPr id="3789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2188" y="0"/>
            <a:ext cx="561181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Box 9"/>
          <p:cNvSpPr txBox="1">
            <a:spLocks noChangeArrowheads="1"/>
          </p:cNvSpPr>
          <p:nvPr/>
        </p:nvSpPr>
        <p:spPr bwMode="auto">
          <a:xfrm>
            <a:off x="287347" y="1370542"/>
            <a:ext cx="2782887"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a:latin typeface="Arial" charset="0"/>
              </a:rPr>
              <a:t>Mark with a circle those cities listed as having been taking during the battles of conquest.</a:t>
            </a:r>
          </a:p>
          <a:p>
            <a:pPr eaLnBrk="1" hangingPunct="1">
              <a:spcBef>
                <a:spcPct val="0"/>
              </a:spcBef>
              <a:buFontTx/>
              <a:buNone/>
            </a:pPr>
            <a:endParaRPr lang="en-US" altLang="en-US" sz="1800" i="0">
              <a:latin typeface="Arial" charset="0"/>
            </a:endParaRPr>
          </a:p>
          <a:p>
            <a:pPr eaLnBrk="1" hangingPunct="1">
              <a:spcBef>
                <a:spcPct val="0"/>
              </a:spcBef>
              <a:buFontTx/>
              <a:buNone/>
            </a:pPr>
            <a:r>
              <a:rPr lang="en-US" altLang="en-US" sz="1800" i="0">
                <a:latin typeface="Arial" charset="0"/>
              </a:rPr>
              <a:t>Mark with an "X" those cities that were burned during the battles of conquest.</a:t>
            </a:r>
          </a:p>
          <a:p>
            <a:pPr eaLnBrk="1" hangingPunct="1">
              <a:spcBef>
                <a:spcPct val="0"/>
              </a:spcBef>
              <a:buFontTx/>
              <a:buNone/>
            </a:pPr>
            <a:endParaRPr lang="en-US" altLang="en-US" sz="1800" i="0">
              <a:latin typeface="Arial" charset="0"/>
            </a:endParaRPr>
          </a:p>
          <a:p>
            <a:pPr eaLnBrk="1" hangingPunct="1">
              <a:spcBef>
                <a:spcPct val="0"/>
              </a:spcBef>
              <a:buFontTx/>
              <a:buNone/>
            </a:pPr>
            <a:r>
              <a:rPr lang="en-US" altLang="en-US" sz="1800" i="0">
                <a:latin typeface="Arial" charset="0"/>
              </a:rPr>
              <a:t>Color or shade in those places where the nations were not driven out.</a:t>
            </a:r>
          </a:p>
          <a:p>
            <a:pPr eaLnBrk="1" hangingPunct="1">
              <a:spcBef>
                <a:spcPct val="0"/>
              </a:spcBef>
              <a:buFontTx/>
              <a:buNone/>
            </a:pPr>
            <a:endParaRPr lang="en-US" altLang="en-US" sz="1800" i="0">
              <a:latin typeface="Arial" charset="0"/>
            </a:endParaRPr>
          </a:p>
        </p:txBody>
      </p:sp>
      <p:sp>
        <p:nvSpPr>
          <p:cNvPr id="11" name="Oval 10"/>
          <p:cNvSpPr/>
          <p:nvPr/>
        </p:nvSpPr>
        <p:spPr>
          <a:xfrm>
            <a:off x="5888041" y="2967305"/>
            <a:ext cx="630237" cy="256646"/>
          </a:xfrm>
          <a:prstGeom prst="ellipse">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sp>
        <p:nvSpPr>
          <p:cNvPr id="12" name="Oval 11"/>
          <p:cNvSpPr/>
          <p:nvPr/>
        </p:nvSpPr>
        <p:spPr>
          <a:xfrm>
            <a:off x="5957894" y="2980535"/>
            <a:ext cx="630237" cy="256646"/>
          </a:xfrm>
          <a:prstGeom prst="ellipse">
            <a:avLst/>
          </a:prstGeom>
          <a:noFill/>
          <a:ln>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E:\0Adds 2004\05 Negev\_need sr for ppt\Beersheba region of tell aerial from northwest, tb010703522.jpg"/>
          <p:cNvPicPr>
            <a:picLocks noChangeAspect="1" noChangeArrowheads="1"/>
          </p:cNvPicPr>
          <p:nvPr/>
        </p:nvPicPr>
        <p:blipFill>
          <a:blip r:embed="rId3"/>
          <a:srcRect/>
          <a:stretch>
            <a:fillRect/>
          </a:stretch>
        </p:blipFill>
        <p:spPr bwMode="auto">
          <a:xfrm>
            <a:off x="0" y="10583"/>
            <a:ext cx="9144000" cy="5715000"/>
          </a:xfrm>
          <a:prstGeom prst="rect">
            <a:avLst/>
          </a:prstGeom>
          <a:noFill/>
          <a:ln w="9525">
            <a:noFill/>
            <a:miter lim="800000"/>
            <a:headEnd/>
            <a:tailEnd/>
          </a:ln>
        </p:spPr>
      </p:pic>
      <p:sp>
        <p:nvSpPr>
          <p:cNvPr id="16386" name="Rectangle 2" hidden="1"/>
          <p:cNvSpPr>
            <a:spLocks noGrp="1" noChangeArrowheads="1"/>
          </p:cNvSpPr>
          <p:nvPr>
            <p:ph type="title"/>
          </p:nvPr>
        </p:nvSpPr>
        <p:spPr/>
        <p:txBody>
          <a:bodyPr/>
          <a:lstStyle/>
          <a:p>
            <a:pPr eaLnBrk="1" hangingPunct="1"/>
            <a:endParaRPr lang="en-US" dirty="0" smtClean="0"/>
          </a:p>
        </p:txBody>
      </p:sp>
      <p:sp>
        <p:nvSpPr>
          <p:cNvPr id="89092" name="Text Box 4"/>
          <p:cNvSpPr txBox="1">
            <a:spLocks noChangeArrowheads="1"/>
          </p:cNvSpPr>
          <p:nvPr/>
        </p:nvSpPr>
        <p:spPr bwMode="auto">
          <a:xfrm>
            <a:off x="0" y="5334000"/>
            <a:ext cx="9144000" cy="381000"/>
          </a:xfrm>
          <a:prstGeom prst="rect">
            <a:avLst/>
          </a:prstGeom>
          <a:noFill/>
          <a:ln>
            <a:noFill/>
          </a:ln>
        </p:spPr>
        <p:txBody>
          <a:bodyPr anchor="ctr"/>
          <a:lstStyle/>
          <a:p>
            <a:pPr algn="ctr" eaLnBrk="1" hangingPunct="1">
              <a:spcBef>
                <a:spcPct val="0"/>
              </a:spcBef>
              <a:buFontTx/>
              <a:buNone/>
              <a:defRPr/>
            </a:pPr>
            <a:r>
              <a:rPr lang="en-US" sz="2200" i="0" dirty="0">
                <a:solidFill>
                  <a:srgbClr val="FFFFFF"/>
                </a:solidFill>
                <a:effectLst>
                  <a:glow rad="76200">
                    <a:srgbClr val="000000">
                      <a:alpha val="60000"/>
                    </a:srgbClr>
                  </a:glow>
                </a:effectLst>
                <a:cs typeface="Calibri" pitchFamily="34" charset="0"/>
              </a:rPr>
              <a:t>Beersheba region of tell aerial from northwest</a:t>
            </a:r>
          </a:p>
        </p:txBody>
      </p:sp>
    </p:spTree>
    <p:extLst>
      <p:ext uri="{BB962C8B-B14F-4D97-AF65-F5344CB8AC3E}">
        <p14:creationId xmlns:p14="http://schemas.microsoft.com/office/powerpoint/2010/main" val="34895860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
          <p:cNvSpPr>
            <a:spLocks noGrp="1"/>
          </p:cNvSpPr>
          <p:nvPr>
            <p:ph type="title"/>
          </p:nvPr>
        </p:nvSpPr>
        <p:spPr>
          <a:xfrm>
            <a:off x="971677" y="137583"/>
            <a:ext cx="2525713" cy="952500"/>
          </a:xfrm>
        </p:spPr>
        <p:txBody>
          <a:bodyPr/>
          <a:lstStyle/>
          <a:p>
            <a:r>
              <a:rPr lang="en-US" altLang="en-US" sz="2000" smtClean="0"/>
              <a:t>Borders of Zebulun</a:t>
            </a:r>
            <a:br>
              <a:rPr lang="en-US" altLang="en-US" sz="2000" smtClean="0"/>
            </a:br>
            <a:r>
              <a:rPr lang="en-US" altLang="en-US" sz="2000" smtClean="0"/>
              <a:t>Joshua 19:10-16</a:t>
            </a:r>
          </a:p>
        </p:txBody>
      </p:sp>
      <p:sp>
        <p:nvSpPr>
          <p:cNvPr id="2" name="Slide Number Placeholder 1"/>
          <p:cNvSpPr>
            <a:spLocks noGrp="1"/>
          </p:cNvSpPr>
          <p:nvPr>
            <p:ph type="sldNum" sz="quarter" idx="10"/>
          </p:nvPr>
        </p:nvSpPr>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1D75AD5A-8AD9-407E-9542-398339924FDF}" type="slidenum">
              <a:rPr lang="en-US" altLang="en-US" sz="1200" i="0">
                <a:solidFill>
                  <a:srgbClr val="898989"/>
                </a:solidFill>
              </a:rPr>
              <a:pPr/>
              <a:t>57</a:t>
            </a:fld>
            <a:endParaRPr lang="en-US" altLang="en-US" sz="1200" i="0">
              <a:solidFill>
                <a:srgbClr val="898989"/>
              </a:solidFill>
            </a:endParaRPr>
          </a:p>
        </p:txBody>
      </p:sp>
      <p:pic>
        <p:nvPicPr>
          <p:cNvPr id="38916" name="Picture 8" descr="Borders-tribes of Galile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8862" y="1180042"/>
            <a:ext cx="6696075" cy="3767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9"/>
          <p:cNvSpPr txBox="1">
            <a:spLocks noChangeArrowheads="1"/>
          </p:cNvSpPr>
          <p:nvPr/>
        </p:nvSpPr>
        <p:spPr bwMode="auto">
          <a:xfrm>
            <a:off x="273177" y="1042811"/>
            <a:ext cx="3711575" cy="4185761"/>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b="1" i="0" dirty="0">
                <a:latin typeface="Arial" charset="0"/>
              </a:rPr>
              <a:t> </a:t>
            </a:r>
            <a:r>
              <a:rPr lang="en-US" altLang="en-US" sz="1400" i="0" dirty="0">
                <a:latin typeface="Arial" charset="0"/>
              </a:rPr>
              <a:t> </a:t>
            </a:r>
            <a:r>
              <a:rPr lang="en-US" altLang="en-US" sz="1400" i="0" baseline="30000" dirty="0">
                <a:latin typeface="Arial" charset="0"/>
              </a:rPr>
              <a:t>10</a:t>
            </a:r>
            <a:r>
              <a:rPr lang="en-US" altLang="en-US" sz="1400" i="0" dirty="0">
                <a:latin typeface="Arial" charset="0"/>
              </a:rPr>
              <a:t>The third lot came up for the people of Zebulun, according to their clans. And the territory of their inheritance reached as far as </a:t>
            </a:r>
            <a:r>
              <a:rPr lang="en-US" altLang="en-US" sz="1400" i="0" dirty="0" err="1">
                <a:latin typeface="Arial" charset="0"/>
              </a:rPr>
              <a:t>Sarid</a:t>
            </a:r>
            <a:r>
              <a:rPr lang="en-US" altLang="en-US" sz="1400" i="0" dirty="0">
                <a:latin typeface="Arial" charset="0"/>
              </a:rPr>
              <a:t>. </a:t>
            </a:r>
            <a:r>
              <a:rPr lang="en-US" altLang="en-US" sz="1400" i="0" baseline="30000" dirty="0">
                <a:latin typeface="Arial" charset="0"/>
              </a:rPr>
              <a:t>11</a:t>
            </a:r>
            <a:r>
              <a:rPr lang="en-US" altLang="en-US" sz="1400" i="0" dirty="0">
                <a:latin typeface="Arial" charset="0"/>
              </a:rPr>
              <a:t>Then their boundary goes up westward and on to </a:t>
            </a:r>
            <a:r>
              <a:rPr lang="en-US" altLang="en-US" sz="1400" i="0" dirty="0" err="1">
                <a:latin typeface="Arial" charset="0"/>
              </a:rPr>
              <a:t>Mareal</a:t>
            </a:r>
            <a:r>
              <a:rPr lang="en-US" altLang="en-US" sz="1400" i="0" dirty="0">
                <a:latin typeface="Arial" charset="0"/>
              </a:rPr>
              <a:t> and touches </a:t>
            </a:r>
            <a:r>
              <a:rPr lang="en-US" altLang="en-US" sz="1400" i="0" dirty="0" err="1">
                <a:latin typeface="Arial" charset="0"/>
              </a:rPr>
              <a:t>Dabbesheth</a:t>
            </a:r>
            <a:r>
              <a:rPr lang="en-US" altLang="en-US" sz="1400" i="0" dirty="0">
                <a:latin typeface="Arial" charset="0"/>
              </a:rPr>
              <a:t>, then the brook that is east of </a:t>
            </a:r>
            <a:r>
              <a:rPr lang="en-US" altLang="en-US" sz="1400" i="0" dirty="0" err="1">
                <a:latin typeface="Arial" charset="0"/>
              </a:rPr>
              <a:t>Jokneam</a:t>
            </a:r>
            <a:r>
              <a:rPr lang="en-US" altLang="en-US" sz="1400" i="0" dirty="0">
                <a:latin typeface="Arial" charset="0"/>
              </a:rPr>
              <a:t>. </a:t>
            </a:r>
            <a:br>
              <a:rPr lang="en-US" altLang="en-US" sz="1400" i="0" dirty="0">
                <a:latin typeface="Arial" charset="0"/>
              </a:rPr>
            </a:br>
            <a:r>
              <a:rPr lang="en-US" altLang="en-US" sz="1400" i="0" baseline="30000" dirty="0">
                <a:solidFill>
                  <a:srgbClr val="002060"/>
                </a:solidFill>
                <a:latin typeface="Arial" charset="0"/>
              </a:rPr>
              <a:t>12</a:t>
            </a:r>
            <a:r>
              <a:rPr lang="en-US" altLang="en-US" sz="1400" i="0" dirty="0">
                <a:solidFill>
                  <a:srgbClr val="002060"/>
                </a:solidFill>
                <a:latin typeface="Arial" charset="0"/>
              </a:rPr>
              <a:t>From </a:t>
            </a:r>
            <a:r>
              <a:rPr lang="en-US" altLang="en-US" sz="1400" i="0" dirty="0" err="1">
                <a:solidFill>
                  <a:srgbClr val="002060"/>
                </a:solidFill>
                <a:latin typeface="Arial" charset="0"/>
              </a:rPr>
              <a:t>Sarid</a:t>
            </a:r>
            <a:r>
              <a:rPr lang="en-US" altLang="en-US" sz="1400" i="0" dirty="0">
                <a:solidFill>
                  <a:srgbClr val="002060"/>
                </a:solidFill>
                <a:latin typeface="Arial" charset="0"/>
              </a:rPr>
              <a:t> it goes in the other direction eastward toward the sunrise to the boundary of </a:t>
            </a:r>
            <a:r>
              <a:rPr lang="en-US" altLang="en-US" sz="1400" i="0" dirty="0" err="1">
                <a:solidFill>
                  <a:srgbClr val="002060"/>
                </a:solidFill>
                <a:latin typeface="Arial" charset="0"/>
              </a:rPr>
              <a:t>Chisloth</a:t>
            </a:r>
            <a:r>
              <a:rPr lang="en-US" altLang="en-US" sz="1400" i="0" dirty="0">
                <a:solidFill>
                  <a:srgbClr val="002060"/>
                </a:solidFill>
                <a:latin typeface="Arial" charset="0"/>
              </a:rPr>
              <a:t>-tabor. </a:t>
            </a:r>
          </a:p>
          <a:p>
            <a:pPr eaLnBrk="1" hangingPunct="1">
              <a:spcBef>
                <a:spcPct val="0"/>
              </a:spcBef>
              <a:buFontTx/>
              <a:buNone/>
            </a:pPr>
            <a:r>
              <a:rPr lang="en-US" altLang="en-US" sz="1400" i="0" dirty="0">
                <a:latin typeface="Arial" charset="0"/>
              </a:rPr>
              <a:t>From there it goes to </a:t>
            </a:r>
            <a:r>
              <a:rPr lang="en-US" altLang="en-US" sz="1400" i="0" dirty="0" err="1">
                <a:latin typeface="Arial" charset="0"/>
              </a:rPr>
              <a:t>Daberath</a:t>
            </a:r>
            <a:r>
              <a:rPr lang="en-US" altLang="en-US" sz="1400" i="0" dirty="0">
                <a:latin typeface="Arial" charset="0"/>
              </a:rPr>
              <a:t>, then up to </a:t>
            </a:r>
            <a:r>
              <a:rPr lang="en-US" altLang="en-US" sz="1400" i="0" dirty="0" err="1">
                <a:latin typeface="Arial" charset="0"/>
              </a:rPr>
              <a:t>Japhia</a:t>
            </a:r>
            <a:r>
              <a:rPr lang="en-US" altLang="en-US" sz="1400" i="0" dirty="0">
                <a:latin typeface="Arial" charset="0"/>
              </a:rPr>
              <a:t>. </a:t>
            </a:r>
            <a:br>
              <a:rPr lang="en-US" altLang="en-US" sz="1400" i="0" dirty="0">
                <a:latin typeface="Arial" charset="0"/>
              </a:rPr>
            </a:br>
            <a:r>
              <a:rPr lang="en-US" altLang="en-US" sz="1400" i="0" baseline="30000" dirty="0">
                <a:latin typeface="Arial" charset="0"/>
              </a:rPr>
              <a:t>13</a:t>
            </a:r>
            <a:r>
              <a:rPr lang="en-US" altLang="en-US" sz="1400" i="0" dirty="0">
                <a:latin typeface="Arial" charset="0"/>
              </a:rPr>
              <a:t>From there it passes along on the east toward the sunrise to Gath-</a:t>
            </a:r>
            <a:r>
              <a:rPr lang="en-US" altLang="en-US" sz="1400" i="0" dirty="0" err="1">
                <a:latin typeface="Arial" charset="0"/>
              </a:rPr>
              <a:t>hepher</a:t>
            </a:r>
            <a:r>
              <a:rPr lang="en-US" altLang="en-US" sz="1400" i="0" dirty="0">
                <a:latin typeface="Arial" charset="0"/>
              </a:rPr>
              <a:t>, to Eth-</a:t>
            </a:r>
            <a:r>
              <a:rPr lang="en-US" altLang="en-US" sz="1400" i="0" dirty="0" err="1">
                <a:latin typeface="Arial" charset="0"/>
              </a:rPr>
              <a:t>kazin</a:t>
            </a:r>
            <a:r>
              <a:rPr lang="en-US" altLang="en-US" sz="1400" i="0" dirty="0">
                <a:latin typeface="Arial" charset="0"/>
              </a:rPr>
              <a:t>, and going on to </a:t>
            </a:r>
            <a:r>
              <a:rPr lang="en-US" altLang="en-US" sz="1400" i="0" dirty="0" err="1">
                <a:latin typeface="Arial" charset="0"/>
              </a:rPr>
              <a:t>Rimmon</a:t>
            </a:r>
            <a:r>
              <a:rPr lang="en-US" altLang="en-US" sz="1400" i="0" dirty="0">
                <a:latin typeface="Arial" charset="0"/>
              </a:rPr>
              <a:t> it bends toward </a:t>
            </a:r>
            <a:r>
              <a:rPr lang="en-US" altLang="en-US" sz="1400" i="0" dirty="0" err="1">
                <a:latin typeface="Arial" charset="0"/>
              </a:rPr>
              <a:t>Neah</a:t>
            </a:r>
            <a:r>
              <a:rPr lang="en-US" altLang="en-US" sz="1400" i="0" dirty="0">
                <a:latin typeface="Arial" charset="0"/>
              </a:rPr>
              <a:t>, </a:t>
            </a:r>
            <a:br>
              <a:rPr lang="en-US" altLang="en-US" sz="1400" i="0" dirty="0">
                <a:latin typeface="Arial" charset="0"/>
              </a:rPr>
            </a:br>
            <a:r>
              <a:rPr lang="en-US" altLang="en-US" sz="1400" i="0" baseline="30000" dirty="0">
                <a:solidFill>
                  <a:srgbClr val="002060"/>
                </a:solidFill>
                <a:latin typeface="Arial" charset="0"/>
              </a:rPr>
              <a:t>14</a:t>
            </a:r>
            <a:r>
              <a:rPr lang="en-US" altLang="en-US" sz="1400" i="0" dirty="0">
                <a:solidFill>
                  <a:srgbClr val="002060"/>
                </a:solidFill>
                <a:latin typeface="Arial" charset="0"/>
              </a:rPr>
              <a:t>then on the north the boundary turns about to </a:t>
            </a:r>
            <a:r>
              <a:rPr lang="en-US" altLang="en-US" sz="1400" i="0" dirty="0" err="1">
                <a:solidFill>
                  <a:srgbClr val="002060"/>
                </a:solidFill>
                <a:latin typeface="Arial" charset="0"/>
              </a:rPr>
              <a:t>Hannathon</a:t>
            </a:r>
            <a:r>
              <a:rPr lang="en-US" altLang="en-US" sz="1400" i="0" dirty="0">
                <a:solidFill>
                  <a:srgbClr val="002060"/>
                </a:solidFill>
                <a:latin typeface="Arial" charset="0"/>
              </a:rPr>
              <a:t>, and it ends at the Valley of </a:t>
            </a:r>
            <a:r>
              <a:rPr lang="en-US" altLang="en-US" sz="1400" i="0" dirty="0" err="1">
                <a:solidFill>
                  <a:srgbClr val="002060"/>
                </a:solidFill>
                <a:latin typeface="Arial" charset="0"/>
              </a:rPr>
              <a:t>Iphtahel</a:t>
            </a:r>
            <a:r>
              <a:rPr lang="en-US" altLang="en-US" sz="1400" i="0" dirty="0">
                <a:solidFill>
                  <a:srgbClr val="002060"/>
                </a:solidFill>
                <a:latin typeface="Arial" charset="0"/>
              </a:rPr>
              <a:t>; </a:t>
            </a:r>
          </a:p>
        </p:txBody>
      </p:sp>
      <p:sp>
        <p:nvSpPr>
          <p:cNvPr id="8" name="Freeform 7"/>
          <p:cNvSpPr/>
          <p:nvPr/>
        </p:nvSpPr>
        <p:spPr>
          <a:xfrm>
            <a:off x="4421188" y="3513669"/>
            <a:ext cx="1079500" cy="332053"/>
          </a:xfrm>
          <a:custGeom>
            <a:avLst/>
            <a:gdLst>
              <a:gd name="connsiteX0" fmla="*/ 1078173 w 1078173"/>
              <a:gd name="connsiteY0" fmla="*/ 327546 h 398060"/>
              <a:gd name="connsiteX1" fmla="*/ 696035 w 1078173"/>
              <a:gd name="connsiteY1" fmla="*/ 341194 h 398060"/>
              <a:gd name="connsiteX2" fmla="*/ 313898 w 1078173"/>
              <a:gd name="connsiteY2" fmla="*/ 341194 h 398060"/>
              <a:gd name="connsiteX3" fmla="*/ 0 w 1078173"/>
              <a:gd name="connsiteY3" fmla="*/ 0 h 398060"/>
            </a:gdLst>
            <a:ahLst/>
            <a:cxnLst>
              <a:cxn ang="0">
                <a:pos x="connsiteX0" y="connsiteY0"/>
              </a:cxn>
              <a:cxn ang="0">
                <a:pos x="connsiteX1" y="connsiteY1"/>
              </a:cxn>
              <a:cxn ang="0">
                <a:pos x="connsiteX2" y="connsiteY2"/>
              </a:cxn>
              <a:cxn ang="0">
                <a:pos x="connsiteX3" y="connsiteY3"/>
              </a:cxn>
            </a:cxnLst>
            <a:rect l="l" t="t" r="r" b="b"/>
            <a:pathLst>
              <a:path w="1078173" h="398060">
                <a:moveTo>
                  <a:pt x="1078173" y="327546"/>
                </a:moveTo>
                <a:lnTo>
                  <a:pt x="696035" y="341194"/>
                </a:lnTo>
                <a:cubicBezTo>
                  <a:pt x="568656" y="343469"/>
                  <a:pt x="429904" y="398060"/>
                  <a:pt x="313898" y="341194"/>
                </a:cubicBezTo>
                <a:cubicBezTo>
                  <a:pt x="197892" y="284328"/>
                  <a:pt x="98946" y="142164"/>
                  <a:pt x="0" y="0"/>
                </a:cubicBezTo>
              </a:path>
            </a:pathLst>
          </a:cu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spcBef>
                <a:spcPct val="0"/>
              </a:spcBef>
              <a:buFontTx/>
              <a:buNone/>
              <a:defRPr/>
            </a:pPr>
            <a:endParaRPr lang="en-US" sz="1800" i="0"/>
          </a:p>
        </p:txBody>
      </p:sp>
      <p:sp>
        <p:nvSpPr>
          <p:cNvPr id="13" name="Freeform 12"/>
          <p:cNvSpPr/>
          <p:nvPr/>
        </p:nvSpPr>
        <p:spPr>
          <a:xfrm>
            <a:off x="5568953" y="3423710"/>
            <a:ext cx="982663" cy="351896"/>
          </a:xfrm>
          <a:custGeom>
            <a:avLst/>
            <a:gdLst>
              <a:gd name="connsiteX0" fmla="*/ 0 w 982638"/>
              <a:gd name="connsiteY0" fmla="*/ 423081 h 423081"/>
              <a:gd name="connsiteX1" fmla="*/ 655092 w 982638"/>
              <a:gd name="connsiteY1" fmla="*/ 218364 h 423081"/>
              <a:gd name="connsiteX2" fmla="*/ 982638 w 982638"/>
              <a:gd name="connsiteY2" fmla="*/ 0 h 423081"/>
            </a:gdLst>
            <a:ahLst/>
            <a:cxnLst>
              <a:cxn ang="0">
                <a:pos x="connsiteX0" y="connsiteY0"/>
              </a:cxn>
              <a:cxn ang="0">
                <a:pos x="connsiteX1" y="connsiteY1"/>
              </a:cxn>
              <a:cxn ang="0">
                <a:pos x="connsiteX2" y="connsiteY2"/>
              </a:cxn>
            </a:cxnLst>
            <a:rect l="l" t="t" r="r" b="b"/>
            <a:pathLst>
              <a:path w="982638" h="423081">
                <a:moveTo>
                  <a:pt x="0" y="423081"/>
                </a:moveTo>
                <a:cubicBezTo>
                  <a:pt x="245659" y="355979"/>
                  <a:pt x="491319" y="288878"/>
                  <a:pt x="655092" y="218364"/>
                </a:cubicBezTo>
                <a:cubicBezTo>
                  <a:pt x="818865" y="147851"/>
                  <a:pt x="900751" y="73925"/>
                  <a:pt x="982638" y="0"/>
                </a:cubicBezTo>
              </a:path>
            </a:pathLst>
          </a:cu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spcBef>
                <a:spcPct val="0"/>
              </a:spcBef>
              <a:buFontTx/>
              <a:buNone/>
              <a:defRPr/>
            </a:pPr>
            <a:endParaRPr lang="en-US" sz="1800" i="0"/>
          </a:p>
        </p:txBody>
      </p:sp>
      <p:sp>
        <p:nvSpPr>
          <p:cNvPr id="14" name="Freeform 13"/>
          <p:cNvSpPr/>
          <p:nvPr/>
        </p:nvSpPr>
        <p:spPr>
          <a:xfrm>
            <a:off x="6196026" y="2274094"/>
            <a:ext cx="712787" cy="1103313"/>
          </a:xfrm>
          <a:custGeom>
            <a:avLst/>
            <a:gdLst>
              <a:gd name="connsiteX0" fmla="*/ 477671 w 711958"/>
              <a:gd name="connsiteY0" fmla="*/ 1323833 h 1323833"/>
              <a:gd name="connsiteX1" fmla="*/ 709683 w 711958"/>
              <a:gd name="connsiteY1" fmla="*/ 1255594 h 1323833"/>
              <a:gd name="connsiteX2" fmla="*/ 491319 w 711958"/>
              <a:gd name="connsiteY2" fmla="*/ 941696 h 1323833"/>
              <a:gd name="connsiteX3" fmla="*/ 245659 w 711958"/>
              <a:gd name="connsiteY3" fmla="*/ 327547 h 1323833"/>
              <a:gd name="connsiteX4" fmla="*/ 245659 w 711958"/>
              <a:gd name="connsiteY4" fmla="*/ 163773 h 1323833"/>
              <a:gd name="connsiteX5" fmla="*/ 0 w 711958"/>
              <a:gd name="connsiteY5" fmla="*/ 0 h 132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958" h="1323833">
                <a:moveTo>
                  <a:pt x="477671" y="1323833"/>
                </a:moveTo>
                <a:cubicBezTo>
                  <a:pt x="592539" y="1321558"/>
                  <a:pt x="707408" y="1319283"/>
                  <a:pt x="709683" y="1255594"/>
                </a:cubicBezTo>
                <a:cubicBezTo>
                  <a:pt x="711958" y="1191905"/>
                  <a:pt x="568656" y="1096370"/>
                  <a:pt x="491319" y="941696"/>
                </a:cubicBezTo>
                <a:cubicBezTo>
                  <a:pt x="413982" y="787022"/>
                  <a:pt x="286602" y="457201"/>
                  <a:pt x="245659" y="327547"/>
                </a:cubicBezTo>
                <a:cubicBezTo>
                  <a:pt x="204716" y="197893"/>
                  <a:pt x="286602" y="218364"/>
                  <a:pt x="245659" y="163773"/>
                </a:cubicBezTo>
                <a:cubicBezTo>
                  <a:pt x="204716" y="109182"/>
                  <a:pt x="102358" y="54591"/>
                  <a:pt x="0" y="0"/>
                </a:cubicBezTo>
              </a:path>
            </a:pathLst>
          </a:cu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spcBef>
                <a:spcPct val="0"/>
              </a:spcBef>
              <a:buFontTx/>
              <a:buNone/>
              <a:defRPr/>
            </a:pPr>
            <a:endParaRPr lang="en-US" sz="1800" i="0"/>
          </a:p>
        </p:txBody>
      </p:sp>
      <p:sp>
        <p:nvSpPr>
          <p:cNvPr id="15" name="Freeform 14"/>
          <p:cNvSpPr/>
          <p:nvPr/>
        </p:nvSpPr>
        <p:spPr>
          <a:xfrm>
            <a:off x="4613277" y="2263511"/>
            <a:ext cx="1514475" cy="612510"/>
          </a:xfrm>
          <a:custGeom>
            <a:avLst/>
            <a:gdLst>
              <a:gd name="connsiteX0" fmla="*/ 1514902 w 1514902"/>
              <a:gd name="connsiteY0" fmla="*/ 0 h 734705"/>
              <a:gd name="connsiteX1" fmla="*/ 818866 w 1514902"/>
              <a:gd name="connsiteY1" fmla="*/ 122830 h 734705"/>
              <a:gd name="connsiteX2" fmla="*/ 764275 w 1514902"/>
              <a:gd name="connsiteY2" fmla="*/ 586854 h 734705"/>
              <a:gd name="connsiteX3" fmla="*/ 655093 w 1514902"/>
              <a:gd name="connsiteY3" fmla="*/ 723332 h 734705"/>
              <a:gd name="connsiteX4" fmla="*/ 313899 w 1514902"/>
              <a:gd name="connsiteY4" fmla="*/ 655093 h 734705"/>
              <a:gd name="connsiteX5" fmla="*/ 0 w 1514902"/>
              <a:gd name="connsiteY5" fmla="*/ 600502 h 73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902" h="734705">
                <a:moveTo>
                  <a:pt x="1514902" y="0"/>
                </a:moveTo>
                <a:cubicBezTo>
                  <a:pt x="1229436" y="12510"/>
                  <a:pt x="943970" y="25021"/>
                  <a:pt x="818866" y="122830"/>
                </a:cubicBezTo>
                <a:cubicBezTo>
                  <a:pt x="693762" y="220639"/>
                  <a:pt x="791571" y="486770"/>
                  <a:pt x="764275" y="586854"/>
                </a:cubicBezTo>
                <a:cubicBezTo>
                  <a:pt x="736980" y="686938"/>
                  <a:pt x="730156" y="711959"/>
                  <a:pt x="655093" y="723332"/>
                </a:cubicBezTo>
                <a:cubicBezTo>
                  <a:pt x="580030" y="734705"/>
                  <a:pt x="423081" y="675565"/>
                  <a:pt x="313899" y="655093"/>
                </a:cubicBezTo>
                <a:cubicBezTo>
                  <a:pt x="204717" y="634621"/>
                  <a:pt x="102358" y="617561"/>
                  <a:pt x="0" y="600502"/>
                </a:cubicBezTo>
              </a:path>
            </a:pathLst>
          </a:cu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spcBef>
                <a:spcPct val="0"/>
              </a:spcBef>
              <a:buFontTx/>
              <a:buNone/>
              <a:defRPr/>
            </a:pPr>
            <a:endParaRPr lang="en-US" sz="1800" i="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8897" name="Group 3"/>
          <p:cNvGrpSpPr>
            <a:grpSpLocks noGrp="1" noUngrp="1" noChangeAspect="1"/>
          </p:cNvGrpSpPr>
          <p:nvPr/>
        </p:nvGrpSpPr>
        <p:grpSpPr bwMode="auto">
          <a:xfrm>
            <a:off x="0" y="0"/>
            <a:ext cx="9144000" cy="5457032"/>
            <a:chOff x="685800" y="836613"/>
            <a:chExt cx="7772400" cy="5565775"/>
          </a:xfrm>
        </p:grpSpPr>
        <p:pic>
          <p:nvPicPr>
            <p:cNvPr id="208898" name="Picture 1" descr="Gath Hepher aerial from south, tbs122020011"/>
            <p:cNvPicPr>
              <a:picLocks noRot="1" noChangeAspect="1" noMove="1" noResize="1"/>
            </p:cNvPicPr>
            <p:nvPr isPhoto="1"/>
          </p:nvPicPr>
          <p:blipFill>
            <a:blip r:embed="rId3"/>
            <a:srcRect/>
            <a:stretch>
              <a:fillRect/>
            </a:stretch>
          </p:blipFill>
          <p:spPr bwMode="auto">
            <a:xfrm>
              <a:off x="685800" y="836613"/>
              <a:ext cx="7772400" cy="5184775"/>
            </a:xfrm>
            <a:prstGeom prst="rect">
              <a:avLst/>
            </a:prstGeom>
            <a:noFill/>
            <a:ln w="9525">
              <a:noFill/>
              <a:miter lim="800000"/>
              <a:headEnd/>
              <a:tailEnd/>
            </a:ln>
          </p:spPr>
        </p:pic>
        <p:sp>
          <p:nvSpPr>
            <p:cNvPr id="208899" name="Rectangle 2"/>
            <p:cNvSpPr>
              <a:spLocks noChangeArrowheads="1"/>
            </p:cNvSpPr>
            <p:nvPr/>
          </p:nvSpPr>
          <p:spPr bwMode="auto">
            <a:xfrm>
              <a:off x="685800" y="6059488"/>
              <a:ext cx="7772400" cy="342900"/>
            </a:xfrm>
            <a:prstGeom prst="rect">
              <a:avLst/>
            </a:prstGeom>
            <a:noFill/>
            <a:ln w="9525">
              <a:noFill/>
              <a:miter lim="800000"/>
              <a:headEnd/>
              <a:tailEnd/>
            </a:ln>
          </p:spPr>
          <p:txBody>
            <a:bodyPr anchor="ctr"/>
            <a:lstStyle/>
            <a:p>
              <a:pPr algn="ctr" eaLnBrk="1" hangingPunct="1">
                <a:spcBef>
                  <a:spcPct val="0"/>
                </a:spcBef>
                <a:buFontTx/>
                <a:buNone/>
              </a:pPr>
              <a:r>
                <a:rPr lang="en-US" sz="2200" i="0" dirty="0">
                  <a:solidFill>
                    <a:srgbClr val="000000"/>
                  </a:solidFill>
                </a:rPr>
                <a:t>Gath </a:t>
              </a:r>
              <a:r>
                <a:rPr lang="en-US" sz="2200" i="0" dirty="0" err="1">
                  <a:solidFill>
                    <a:srgbClr val="000000"/>
                  </a:solidFill>
                </a:rPr>
                <a:t>Hepher</a:t>
              </a:r>
              <a:r>
                <a:rPr lang="en-US" sz="2200" i="0" dirty="0">
                  <a:solidFill>
                    <a:srgbClr val="000000"/>
                  </a:solidFill>
                </a:rPr>
                <a:t> aerial from south</a:t>
              </a:r>
            </a:p>
          </p:txBody>
        </p:sp>
      </p:grpSp>
    </p:spTree>
    <p:extLst>
      <p:ext uri="{BB962C8B-B14F-4D97-AF65-F5344CB8AC3E}">
        <p14:creationId xmlns:p14="http://schemas.microsoft.com/office/powerpoint/2010/main" val="287648700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2"/>
          <p:cNvSpPr>
            <a:spLocks noGrp="1"/>
          </p:cNvSpPr>
          <p:nvPr>
            <p:ph type="title"/>
          </p:nvPr>
        </p:nvSpPr>
        <p:spPr>
          <a:xfrm>
            <a:off x="971677" y="137583"/>
            <a:ext cx="2525713" cy="952500"/>
          </a:xfrm>
        </p:spPr>
        <p:txBody>
          <a:bodyPr/>
          <a:lstStyle/>
          <a:p>
            <a:r>
              <a:rPr lang="en-US" altLang="en-US" sz="2000" smtClean="0"/>
              <a:t>Borders of Zebulun</a:t>
            </a:r>
            <a:br>
              <a:rPr lang="en-US" altLang="en-US" sz="2000" smtClean="0"/>
            </a:br>
            <a:r>
              <a:rPr lang="en-US" altLang="en-US" sz="2000" smtClean="0"/>
              <a:t>Joshua 19:10-16</a:t>
            </a:r>
          </a:p>
        </p:txBody>
      </p:sp>
      <p:sp>
        <p:nvSpPr>
          <p:cNvPr id="11" name="Oval 10"/>
          <p:cNvSpPr/>
          <p:nvPr/>
        </p:nvSpPr>
        <p:spPr>
          <a:xfrm>
            <a:off x="-1263650" y="2932910"/>
            <a:ext cx="630237" cy="256646"/>
          </a:xfrm>
          <a:prstGeom prst="ellipse">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pic>
        <p:nvPicPr>
          <p:cNvPr id="40966" name="Picture 8" descr="Borders-tribes of Galile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5910" y="1180042"/>
            <a:ext cx="6696075" cy="3767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TextBox 12"/>
          <p:cNvSpPr txBox="1">
            <a:spLocks noChangeArrowheads="1"/>
          </p:cNvSpPr>
          <p:nvPr/>
        </p:nvSpPr>
        <p:spPr bwMode="auto">
          <a:xfrm>
            <a:off x="3853377" y="407989"/>
            <a:ext cx="43116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i="0" dirty="0">
                <a:latin typeface="Arial" charset="0"/>
              </a:rPr>
              <a:t>Judges 1</a:t>
            </a:r>
          </a:p>
          <a:p>
            <a:pPr eaLnBrk="1" hangingPunct="1">
              <a:spcBef>
                <a:spcPct val="0"/>
              </a:spcBef>
              <a:buFontTx/>
              <a:buNone/>
            </a:pPr>
            <a:r>
              <a:rPr lang="en-US" altLang="en-US" sz="1400" i="0" baseline="30000" dirty="0">
                <a:latin typeface="Arial" charset="0"/>
              </a:rPr>
              <a:t>30</a:t>
            </a:r>
            <a:r>
              <a:rPr lang="en-US" altLang="en-US" sz="1400" i="0" dirty="0">
                <a:latin typeface="Arial" charset="0"/>
              </a:rPr>
              <a:t>Zebulun did not drive out the inhabitants of </a:t>
            </a:r>
            <a:r>
              <a:rPr lang="en-US" altLang="en-US" sz="1400" i="0" dirty="0" err="1">
                <a:latin typeface="Arial" charset="0"/>
              </a:rPr>
              <a:t>Kitron</a:t>
            </a:r>
            <a:r>
              <a:rPr lang="en-US" altLang="en-US" sz="1400" i="0" dirty="0">
                <a:latin typeface="Arial" charset="0"/>
              </a:rPr>
              <a:t>, or the inhabitants of </a:t>
            </a:r>
            <a:r>
              <a:rPr lang="en-US" altLang="en-US" sz="1400" i="0" dirty="0" err="1">
                <a:latin typeface="Arial" charset="0"/>
              </a:rPr>
              <a:t>Nahalol</a:t>
            </a:r>
            <a:r>
              <a:rPr lang="en-US" altLang="en-US" sz="1400" i="0" dirty="0">
                <a:latin typeface="Arial" charset="0"/>
              </a:rPr>
              <a:t>,</a:t>
            </a:r>
          </a:p>
        </p:txBody>
      </p:sp>
      <p:sp>
        <p:nvSpPr>
          <p:cNvPr id="40969" name="TextBox 13"/>
          <p:cNvSpPr txBox="1">
            <a:spLocks noChangeArrowheads="1"/>
          </p:cNvSpPr>
          <p:nvPr/>
        </p:nvSpPr>
        <p:spPr bwMode="auto">
          <a:xfrm>
            <a:off x="4677424" y="3096949"/>
            <a:ext cx="5966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i="0">
                <a:latin typeface="Arial" charset="0"/>
              </a:rPr>
              <a:t>.</a:t>
            </a:r>
            <a:r>
              <a:rPr lang="en-US" altLang="en-US" sz="800" i="0">
                <a:latin typeface="Arial" charset="0"/>
              </a:rPr>
              <a:t> Kitron</a:t>
            </a:r>
          </a:p>
        </p:txBody>
      </p:sp>
      <p:sp>
        <p:nvSpPr>
          <p:cNvPr id="40970" name="TextBox 14"/>
          <p:cNvSpPr txBox="1">
            <a:spLocks noChangeArrowheads="1"/>
          </p:cNvSpPr>
          <p:nvPr/>
        </p:nvSpPr>
        <p:spPr bwMode="auto">
          <a:xfrm>
            <a:off x="5539438" y="3169708"/>
            <a:ext cx="676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i="0">
                <a:latin typeface="Arial" charset="0"/>
              </a:rPr>
              <a:t>.</a:t>
            </a:r>
            <a:r>
              <a:rPr lang="en-US" altLang="en-US" sz="800" i="0">
                <a:latin typeface="Arial" charset="0"/>
              </a:rPr>
              <a:t> Nahalol</a:t>
            </a:r>
          </a:p>
        </p:txBody>
      </p:sp>
      <p:sp>
        <p:nvSpPr>
          <p:cNvPr id="16" name="Freeform 15"/>
          <p:cNvSpPr/>
          <p:nvPr/>
        </p:nvSpPr>
        <p:spPr>
          <a:xfrm>
            <a:off x="4629799" y="3290094"/>
            <a:ext cx="1562100" cy="564885"/>
          </a:xfrm>
          <a:custGeom>
            <a:avLst/>
            <a:gdLst>
              <a:gd name="connsiteX0" fmla="*/ 237507 w 1561606"/>
              <a:gd name="connsiteY0" fmla="*/ 0 h 676894"/>
              <a:gd name="connsiteX1" fmla="*/ 451263 w 1561606"/>
              <a:gd name="connsiteY1" fmla="*/ 148442 h 676894"/>
              <a:gd name="connsiteX2" fmla="*/ 771897 w 1561606"/>
              <a:gd name="connsiteY2" fmla="*/ 195943 h 676894"/>
              <a:gd name="connsiteX3" fmla="*/ 1092530 w 1561606"/>
              <a:gd name="connsiteY3" fmla="*/ 219694 h 676894"/>
              <a:gd name="connsiteX4" fmla="*/ 1389413 w 1561606"/>
              <a:gd name="connsiteY4" fmla="*/ 219694 h 676894"/>
              <a:gd name="connsiteX5" fmla="*/ 1561606 w 1561606"/>
              <a:gd name="connsiteY5" fmla="*/ 279071 h 676894"/>
              <a:gd name="connsiteX6" fmla="*/ 1383476 w 1561606"/>
              <a:gd name="connsiteY6" fmla="*/ 463138 h 676894"/>
              <a:gd name="connsiteX7" fmla="*/ 884712 w 1561606"/>
              <a:gd name="connsiteY7" fmla="*/ 611580 h 676894"/>
              <a:gd name="connsiteX8" fmla="*/ 825336 w 1561606"/>
              <a:gd name="connsiteY8" fmla="*/ 623455 h 676894"/>
              <a:gd name="connsiteX9" fmla="*/ 807523 w 1561606"/>
              <a:gd name="connsiteY9" fmla="*/ 647206 h 676894"/>
              <a:gd name="connsiteX10" fmla="*/ 771897 w 1561606"/>
              <a:gd name="connsiteY10" fmla="*/ 653143 h 676894"/>
              <a:gd name="connsiteX11" fmla="*/ 736271 w 1561606"/>
              <a:gd name="connsiteY11" fmla="*/ 665019 h 676894"/>
              <a:gd name="connsiteX12" fmla="*/ 504702 w 1561606"/>
              <a:gd name="connsiteY12" fmla="*/ 676894 h 676894"/>
              <a:gd name="connsiteX13" fmla="*/ 190006 w 1561606"/>
              <a:gd name="connsiteY13" fmla="*/ 391886 h 676894"/>
              <a:gd name="connsiteX14" fmla="*/ 148442 w 1561606"/>
              <a:gd name="connsiteY14" fmla="*/ 350323 h 676894"/>
              <a:gd name="connsiteX15" fmla="*/ 0 w 1561606"/>
              <a:gd name="connsiteY15" fmla="*/ 243445 h 676894"/>
              <a:gd name="connsiteX16" fmla="*/ 201881 w 1561606"/>
              <a:gd name="connsiteY16" fmla="*/ 112816 h 676894"/>
              <a:gd name="connsiteX17" fmla="*/ 237507 w 1561606"/>
              <a:gd name="connsiteY17" fmla="*/ 0 h 6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61606" h="676894">
                <a:moveTo>
                  <a:pt x="237507" y="0"/>
                </a:moveTo>
                <a:lnTo>
                  <a:pt x="451263" y="148442"/>
                </a:lnTo>
                <a:lnTo>
                  <a:pt x="771897" y="195943"/>
                </a:lnTo>
                <a:lnTo>
                  <a:pt x="1092530" y="219694"/>
                </a:lnTo>
                <a:lnTo>
                  <a:pt x="1389413" y="219694"/>
                </a:lnTo>
                <a:lnTo>
                  <a:pt x="1561606" y="279071"/>
                </a:lnTo>
                <a:lnTo>
                  <a:pt x="1383476" y="463138"/>
                </a:lnTo>
                <a:lnTo>
                  <a:pt x="884712" y="611580"/>
                </a:lnTo>
                <a:cubicBezTo>
                  <a:pt x="864920" y="615538"/>
                  <a:pt x="843662" y="614997"/>
                  <a:pt x="825336" y="623455"/>
                </a:cubicBezTo>
                <a:cubicBezTo>
                  <a:pt x="816351" y="627602"/>
                  <a:pt x="816174" y="642400"/>
                  <a:pt x="807523" y="647206"/>
                </a:cubicBezTo>
                <a:cubicBezTo>
                  <a:pt x="796999" y="653053"/>
                  <a:pt x="783772" y="651164"/>
                  <a:pt x="771897" y="653143"/>
                </a:cubicBezTo>
                <a:lnTo>
                  <a:pt x="736271" y="665019"/>
                </a:lnTo>
                <a:lnTo>
                  <a:pt x="504702" y="676894"/>
                </a:lnTo>
                <a:lnTo>
                  <a:pt x="190006" y="391886"/>
                </a:lnTo>
                <a:lnTo>
                  <a:pt x="148442" y="350323"/>
                </a:lnTo>
                <a:lnTo>
                  <a:pt x="0" y="243445"/>
                </a:lnTo>
                <a:lnTo>
                  <a:pt x="201881" y="112816"/>
                </a:lnTo>
                <a:lnTo>
                  <a:pt x="237507" y="0"/>
                </a:lnTo>
                <a:close/>
              </a:path>
            </a:pathLst>
          </a:cu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p>
        </p:txBody>
      </p:sp>
      <p:sp>
        <p:nvSpPr>
          <p:cNvPr id="13" name="Oval 12"/>
          <p:cNvSpPr/>
          <p:nvPr/>
        </p:nvSpPr>
        <p:spPr>
          <a:xfrm>
            <a:off x="178933" y="1408674"/>
            <a:ext cx="227163" cy="22716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2" descr="http://images.clipartpanda.com/fire-clipart-border-pT5ybR8T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076" y="1753465"/>
            <a:ext cx="346772" cy="50478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98703" y="1332994"/>
            <a:ext cx="2139350" cy="369332"/>
          </a:xfrm>
          <a:prstGeom prst="rect">
            <a:avLst/>
          </a:prstGeom>
          <a:noFill/>
        </p:spPr>
        <p:txBody>
          <a:bodyPr wrap="square" rtlCol="0">
            <a:spAutoFit/>
          </a:bodyPr>
          <a:lstStyle/>
          <a:p>
            <a:r>
              <a:rPr lang="en-US" sz="1800" i="0" dirty="0" smtClean="0">
                <a:solidFill>
                  <a:prstClr val="black"/>
                </a:solidFill>
              </a:rPr>
              <a:t>King Defeated</a:t>
            </a:r>
            <a:endParaRPr lang="en-US" sz="1800" i="0" dirty="0">
              <a:solidFill>
                <a:prstClr val="black"/>
              </a:solidFill>
            </a:endParaRPr>
          </a:p>
        </p:txBody>
      </p:sp>
      <p:sp>
        <p:nvSpPr>
          <p:cNvPr id="17" name="TextBox 16"/>
          <p:cNvSpPr txBox="1"/>
          <p:nvPr/>
        </p:nvSpPr>
        <p:spPr>
          <a:xfrm>
            <a:off x="598703" y="1870649"/>
            <a:ext cx="2139350" cy="369332"/>
          </a:xfrm>
          <a:prstGeom prst="rect">
            <a:avLst/>
          </a:prstGeom>
          <a:noFill/>
        </p:spPr>
        <p:txBody>
          <a:bodyPr wrap="square" rtlCol="0">
            <a:spAutoFit/>
          </a:bodyPr>
          <a:lstStyle/>
          <a:p>
            <a:r>
              <a:rPr lang="en-US" sz="1800" i="0" dirty="0" smtClean="0">
                <a:solidFill>
                  <a:prstClr val="black"/>
                </a:solidFill>
              </a:rPr>
              <a:t>City Burned</a:t>
            </a:r>
            <a:endParaRPr lang="en-US" sz="1800" i="0" dirty="0">
              <a:solidFill>
                <a:prstClr val="black"/>
              </a:solidFill>
            </a:endParaRPr>
          </a:p>
        </p:txBody>
      </p:sp>
      <p:sp>
        <p:nvSpPr>
          <p:cNvPr id="18" name="TextBox 17"/>
          <p:cNvSpPr txBox="1"/>
          <p:nvPr/>
        </p:nvSpPr>
        <p:spPr>
          <a:xfrm>
            <a:off x="91926" y="2402210"/>
            <a:ext cx="401072" cy="400110"/>
          </a:xfrm>
          <a:prstGeom prst="rect">
            <a:avLst/>
          </a:prstGeom>
          <a:noFill/>
        </p:spPr>
        <p:txBody>
          <a:bodyPr wrap="none" rtlCol="0">
            <a:spAutoFit/>
          </a:bodyPr>
          <a:lstStyle/>
          <a:p>
            <a:r>
              <a:rPr lang="en-US" sz="2000" b="1" i="0" dirty="0" smtClean="0">
                <a:solidFill>
                  <a:prstClr val="black"/>
                </a:solidFill>
                <a:sym typeface="Wingdings" panose="05000000000000000000" pitchFamily="2" charset="2"/>
              </a:rPr>
              <a:t></a:t>
            </a:r>
            <a:endParaRPr lang="en-US" sz="2000" b="1" i="0" dirty="0">
              <a:solidFill>
                <a:prstClr val="black"/>
              </a:solidFill>
            </a:endParaRPr>
          </a:p>
        </p:txBody>
      </p:sp>
      <p:sp>
        <p:nvSpPr>
          <p:cNvPr id="19" name="TextBox 18"/>
          <p:cNvSpPr txBox="1"/>
          <p:nvPr/>
        </p:nvSpPr>
        <p:spPr>
          <a:xfrm>
            <a:off x="613087" y="2393967"/>
            <a:ext cx="2139350" cy="369332"/>
          </a:xfrm>
          <a:prstGeom prst="rect">
            <a:avLst/>
          </a:prstGeom>
          <a:noFill/>
        </p:spPr>
        <p:txBody>
          <a:bodyPr wrap="square" rtlCol="0">
            <a:spAutoFit/>
          </a:bodyPr>
          <a:lstStyle/>
          <a:p>
            <a:r>
              <a:rPr lang="en-US" sz="1800" i="0" dirty="0" smtClean="0">
                <a:solidFill>
                  <a:prstClr val="black"/>
                </a:solidFill>
              </a:rPr>
              <a:t>Not Driven Out</a:t>
            </a:r>
            <a:endParaRPr lang="en-US" sz="1800" i="0" dirty="0">
              <a:solidFill>
                <a:prstClr val="black"/>
              </a:solidFill>
            </a:endParaRPr>
          </a:p>
        </p:txBody>
      </p:sp>
      <p:sp>
        <p:nvSpPr>
          <p:cNvPr id="20" name="TextBox 19"/>
          <p:cNvSpPr txBox="1"/>
          <p:nvPr/>
        </p:nvSpPr>
        <p:spPr>
          <a:xfrm>
            <a:off x="123986" y="2891950"/>
            <a:ext cx="369012" cy="523220"/>
          </a:xfrm>
          <a:prstGeom prst="rect">
            <a:avLst/>
          </a:prstGeom>
          <a:noFill/>
        </p:spPr>
        <p:txBody>
          <a:bodyPr wrap="none" rtlCol="0">
            <a:spAutoFit/>
          </a:bodyPr>
          <a:lstStyle/>
          <a:p>
            <a:r>
              <a:rPr lang="en-US" sz="2800" i="0" dirty="0" smtClean="0">
                <a:solidFill>
                  <a:srgbClr val="0070C0"/>
                </a:solidFill>
                <a:latin typeface="Rosewood Std Regular" pitchFamily="82" charset="0"/>
              </a:rPr>
              <a:t>J</a:t>
            </a:r>
            <a:endParaRPr lang="en-US" sz="2800" i="0" dirty="0">
              <a:solidFill>
                <a:srgbClr val="0070C0"/>
              </a:solidFill>
              <a:latin typeface="Rosewood Std Regular" pitchFamily="82" charset="0"/>
            </a:endParaRPr>
          </a:p>
        </p:txBody>
      </p:sp>
      <p:sp>
        <p:nvSpPr>
          <p:cNvPr id="21" name="TextBox 20"/>
          <p:cNvSpPr txBox="1"/>
          <p:nvPr/>
        </p:nvSpPr>
        <p:spPr>
          <a:xfrm>
            <a:off x="653349" y="2968894"/>
            <a:ext cx="2139350" cy="369332"/>
          </a:xfrm>
          <a:prstGeom prst="rect">
            <a:avLst/>
          </a:prstGeom>
          <a:noFill/>
        </p:spPr>
        <p:txBody>
          <a:bodyPr wrap="square" rtlCol="0">
            <a:spAutoFit/>
          </a:bodyPr>
          <a:lstStyle/>
          <a:p>
            <a:r>
              <a:rPr lang="en-US" sz="1800" i="0" dirty="0" smtClean="0">
                <a:solidFill>
                  <a:prstClr val="black"/>
                </a:solidFill>
              </a:rPr>
              <a:t>Allotment to Joshua</a:t>
            </a:r>
            <a:endParaRPr lang="en-US" sz="1800" i="0" dirty="0">
              <a:solidFill>
                <a:prstClr val="black"/>
              </a:solidFill>
            </a:endParaRPr>
          </a:p>
        </p:txBody>
      </p:sp>
      <p:sp>
        <p:nvSpPr>
          <p:cNvPr id="22" name="Rectangle 21"/>
          <p:cNvSpPr/>
          <p:nvPr/>
        </p:nvSpPr>
        <p:spPr>
          <a:xfrm>
            <a:off x="714827" y="3463727"/>
            <a:ext cx="2037610" cy="1200329"/>
          </a:xfrm>
          <a:prstGeom prst="rect">
            <a:avLst/>
          </a:prstGeom>
          <a:noFill/>
        </p:spPr>
        <p:txBody>
          <a:bodyPr wrap="square" rtlCol="0">
            <a:spAutoFit/>
          </a:bodyPr>
          <a:lstStyle/>
          <a:p>
            <a:r>
              <a:rPr lang="en-US" altLang="en-US" sz="1800" i="0" dirty="0">
                <a:solidFill>
                  <a:prstClr val="black"/>
                </a:solidFill>
              </a:rPr>
              <a:t>Color or shade in those places where the nations were not driven out</a:t>
            </a:r>
            <a:endParaRPr lang="en-US" sz="1800" i="0" dirty="0">
              <a:solidFill>
                <a:prstClr val="black"/>
              </a:solidFill>
            </a:endParaRPr>
          </a:p>
        </p:txBody>
      </p:sp>
      <p:sp>
        <p:nvSpPr>
          <p:cNvPr id="23" name="Freeform 22"/>
          <p:cNvSpPr/>
          <p:nvPr/>
        </p:nvSpPr>
        <p:spPr>
          <a:xfrm>
            <a:off x="178993" y="3624307"/>
            <a:ext cx="422695" cy="362310"/>
          </a:xfrm>
          <a:custGeom>
            <a:avLst/>
            <a:gdLst>
              <a:gd name="connsiteX0" fmla="*/ 0 w 422695"/>
              <a:gd name="connsiteY0" fmla="*/ 0 h 362310"/>
              <a:gd name="connsiteX1" fmla="*/ 69012 w 422695"/>
              <a:gd name="connsiteY1" fmla="*/ 362310 h 362310"/>
              <a:gd name="connsiteX2" fmla="*/ 301925 w 422695"/>
              <a:gd name="connsiteY2" fmla="*/ 319178 h 362310"/>
              <a:gd name="connsiteX3" fmla="*/ 336431 w 422695"/>
              <a:gd name="connsiteY3" fmla="*/ 250166 h 362310"/>
              <a:gd name="connsiteX4" fmla="*/ 345057 w 422695"/>
              <a:gd name="connsiteY4" fmla="*/ 215661 h 362310"/>
              <a:gd name="connsiteX5" fmla="*/ 422695 w 422695"/>
              <a:gd name="connsiteY5" fmla="*/ 0 h 362310"/>
              <a:gd name="connsiteX6" fmla="*/ 0 w 422695"/>
              <a:gd name="connsiteY6" fmla="*/ 0 h 36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695" h="362310">
                <a:moveTo>
                  <a:pt x="0" y="0"/>
                </a:moveTo>
                <a:lnTo>
                  <a:pt x="69012" y="362310"/>
                </a:lnTo>
                <a:lnTo>
                  <a:pt x="301925" y="319178"/>
                </a:lnTo>
                <a:cubicBezTo>
                  <a:pt x="313427" y="296174"/>
                  <a:pt x="326539" y="273907"/>
                  <a:pt x="336431" y="250166"/>
                </a:cubicBezTo>
                <a:cubicBezTo>
                  <a:pt x="340991" y="239222"/>
                  <a:pt x="345057" y="215661"/>
                  <a:pt x="345057" y="215661"/>
                </a:cubicBezTo>
                <a:lnTo>
                  <a:pt x="422695" y="0"/>
                </a:lnTo>
                <a:lnTo>
                  <a:pt x="0" y="0"/>
                </a:lnTo>
                <a:close/>
              </a:path>
            </a:pathLst>
          </a:cu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pPr>
            <a:endParaRPr lang="en-US" sz="1800" i="0">
              <a:solidFill>
                <a:prstClr val="white"/>
              </a:solidFill>
            </a:endParaRPr>
          </a:p>
        </p:txBody>
      </p:sp>
      <p:sp>
        <p:nvSpPr>
          <p:cNvPr id="24" name="TextBox 23"/>
          <p:cNvSpPr txBox="1"/>
          <p:nvPr/>
        </p:nvSpPr>
        <p:spPr>
          <a:xfrm>
            <a:off x="5410849" y="3372481"/>
            <a:ext cx="401072" cy="400110"/>
          </a:xfrm>
          <a:prstGeom prst="rect">
            <a:avLst/>
          </a:prstGeom>
          <a:noFill/>
        </p:spPr>
        <p:txBody>
          <a:bodyPr wrap="none" rtlCol="0">
            <a:spAutoFit/>
          </a:bodyPr>
          <a:lstStyle/>
          <a:p>
            <a:r>
              <a:rPr lang="en-US" sz="2000" b="1" i="0" dirty="0" smtClean="0">
                <a:solidFill>
                  <a:prstClr val="black"/>
                </a:solidFill>
                <a:sym typeface="Wingdings" panose="05000000000000000000" pitchFamily="2" charset="2"/>
              </a:rPr>
              <a:t></a:t>
            </a:r>
            <a:endParaRPr lang="en-US" sz="2000" b="1" i="0" dirty="0">
              <a:solidFill>
                <a:prstClr val="black"/>
              </a:solidFill>
            </a:endParaRPr>
          </a:p>
        </p:txBody>
      </p:sp>
      <p:sp>
        <p:nvSpPr>
          <p:cNvPr id="25" name="TextBox 24"/>
          <p:cNvSpPr txBox="1"/>
          <p:nvPr/>
        </p:nvSpPr>
        <p:spPr>
          <a:xfrm>
            <a:off x="4550084" y="3189281"/>
            <a:ext cx="401072" cy="400110"/>
          </a:xfrm>
          <a:prstGeom prst="rect">
            <a:avLst/>
          </a:prstGeom>
          <a:noFill/>
        </p:spPr>
        <p:txBody>
          <a:bodyPr wrap="none" rtlCol="0">
            <a:spAutoFit/>
          </a:bodyPr>
          <a:lstStyle/>
          <a:p>
            <a:r>
              <a:rPr lang="en-US" sz="2000" b="1" i="0" dirty="0" smtClean="0">
                <a:solidFill>
                  <a:prstClr val="black"/>
                </a:solidFill>
                <a:sym typeface="Wingdings" panose="05000000000000000000" pitchFamily="2" charset="2"/>
              </a:rPr>
              <a:t></a:t>
            </a:r>
            <a:endParaRPr lang="en-US" sz="2000" b="1" i="0" dirty="0">
              <a:solidFill>
                <a:prstClr val="black"/>
              </a:solidFill>
            </a:endParaRPr>
          </a:p>
        </p:txBody>
      </p:sp>
      <p:sp>
        <p:nvSpPr>
          <p:cNvPr id="26" name="Oval 25"/>
          <p:cNvSpPr/>
          <p:nvPr/>
        </p:nvSpPr>
        <p:spPr>
          <a:xfrm>
            <a:off x="5425876" y="3221685"/>
            <a:ext cx="227163" cy="22716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2649" y="86144"/>
            <a:ext cx="2888932" cy="584775"/>
          </a:xfrm>
          <a:prstGeom prst="rect">
            <a:avLst/>
          </a:prstGeom>
          <a:noFill/>
        </p:spPr>
        <p:txBody>
          <a:bodyPr wrap="none" rtlCol="0">
            <a:spAutoFit/>
          </a:bodyPr>
          <a:lstStyle/>
          <a:p>
            <a:pPr eaLnBrk="1" fontAlgn="auto" hangingPunct="1">
              <a:spcBef>
                <a:spcPts val="0"/>
              </a:spcBef>
              <a:spcAft>
                <a:spcPts val="0"/>
              </a:spcAft>
              <a:buFontTx/>
              <a:buNone/>
            </a:pPr>
            <a:r>
              <a:rPr lang="en-US" sz="3200" i="0" dirty="0" smtClean="0">
                <a:solidFill>
                  <a:prstClr val="black"/>
                </a:solidFill>
                <a:latin typeface="Algerian" panose="04020705040A02060702" pitchFamily="82" charset="0"/>
              </a:rPr>
              <a:t>1446-1406 BC</a:t>
            </a:r>
            <a:endParaRPr lang="en-US" sz="3200" i="0" dirty="0">
              <a:solidFill>
                <a:prstClr val="black"/>
              </a:solidFill>
              <a:latin typeface="Algerian" panose="04020705040A02060702" pitchFamily="82" charset="0"/>
            </a:endParaRPr>
          </a:p>
        </p:txBody>
      </p:sp>
      <p:sp>
        <p:nvSpPr>
          <p:cNvPr id="5" name="TextBox 4"/>
          <p:cNvSpPr txBox="1"/>
          <p:nvPr/>
        </p:nvSpPr>
        <p:spPr>
          <a:xfrm>
            <a:off x="5464258" y="86729"/>
            <a:ext cx="2882520" cy="584775"/>
          </a:xfrm>
          <a:prstGeom prst="rect">
            <a:avLst/>
          </a:prstGeom>
          <a:noFill/>
        </p:spPr>
        <p:txBody>
          <a:bodyPr wrap="none" rtlCol="0">
            <a:spAutoFit/>
          </a:bodyPr>
          <a:lstStyle/>
          <a:p>
            <a:pPr eaLnBrk="1" fontAlgn="auto" hangingPunct="1">
              <a:spcBef>
                <a:spcPts val="0"/>
              </a:spcBef>
              <a:spcAft>
                <a:spcPts val="0"/>
              </a:spcAft>
              <a:buFontTx/>
              <a:buNone/>
            </a:pPr>
            <a:r>
              <a:rPr lang="en-US" sz="3200" i="0" dirty="0" smtClean="0">
                <a:solidFill>
                  <a:prstClr val="black"/>
                </a:solidFill>
                <a:latin typeface="Algerian" panose="04020705040A02060702" pitchFamily="82" charset="0"/>
              </a:rPr>
              <a:t>1260-1220 BC</a:t>
            </a:r>
            <a:endParaRPr lang="en-US" sz="3200" i="0" dirty="0">
              <a:solidFill>
                <a:prstClr val="black"/>
              </a:solidFill>
              <a:latin typeface="Algerian" panose="04020705040A02060702" pitchFamily="82" charset="0"/>
            </a:endParaRPr>
          </a:p>
        </p:txBody>
      </p:sp>
      <p:grpSp>
        <p:nvGrpSpPr>
          <p:cNvPr id="17" name="Group 16"/>
          <p:cNvGrpSpPr/>
          <p:nvPr/>
        </p:nvGrpSpPr>
        <p:grpSpPr>
          <a:xfrm>
            <a:off x="304828" y="612793"/>
            <a:ext cx="4267201" cy="752475"/>
            <a:chOff x="304799" y="758121"/>
            <a:chExt cx="4267201" cy="752475"/>
          </a:xfrm>
        </p:grpSpPr>
        <p:sp>
          <p:nvSpPr>
            <p:cNvPr id="18" name="Bevel 17"/>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19" name="Rectangle 18"/>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20" name="TextBox 19"/>
          <p:cNvSpPr txBox="1"/>
          <p:nvPr/>
        </p:nvSpPr>
        <p:spPr>
          <a:xfrm>
            <a:off x="409099" y="680079"/>
            <a:ext cx="4003965"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1 Kings 6:1 480 </a:t>
            </a:r>
            <a:r>
              <a:rPr lang="en-US" sz="1800" i="0" dirty="0" err="1" smtClean="0">
                <a:solidFill>
                  <a:prstClr val="black"/>
                </a:solidFill>
                <a:latin typeface="Calibri"/>
              </a:rPr>
              <a:t>yrs</a:t>
            </a:r>
            <a:r>
              <a:rPr lang="en-US" sz="1800" i="0" dirty="0" smtClean="0">
                <a:solidFill>
                  <a:prstClr val="black"/>
                </a:solidFill>
                <a:latin typeface="Calibri"/>
              </a:rPr>
              <a:t> from Temple dedication in 966 BC</a:t>
            </a:r>
            <a:endParaRPr lang="en-US" sz="1800" i="0" dirty="0">
              <a:solidFill>
                <a:prstClr val="black"/>
              </a:solidFill>
              <a:latin typeface="Calibri"/>
            </a:endParaRPr>
          </a:p>
        </p:txBody>
      </p:sp>
      <p:grpSp>
        <p:nvGrpSpPr>
          <p:cNvPr id="21" name="Group 20"/>
          <p:cNvGrpSpPr/>
          <p:nvPr/>
        </p:nvGrpSpPr>
        <p:grpSpPr>
          <a:xfrm>
            <a:off x="294923" y="1416773"/>
            <a:ext cx="4267201" cy="752475"/>
            <a:chOff x="304799" y="758121"/>
            <a:chExt cx="4267201" cy="752475"/>
          </a:xfrm>
        </p:grpSpPr>
        <p:sp>
          <p:nvSpPr>
            <p:cNvPr id="22" name="Bevel 21"/>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23" name="Rectangle 22"/>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24" name="TextBox 23"/>
          <p:cNvSpPr txBox="1"/>
          <p:nvPr/>
        </p:nvSpPr>
        <p:spPr>
          <a:xfrm>
            <a:off x="399194" y="1484058"/>
            <a:ext cx="4003965"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rPr>
              <a:t>Judges 11:26 </a:t>
            </a:r>
            <a:r>
              <a:rPr lang="en-US" sz="1800" i="0" dirty="0" err="1" smtClean="0">
                <a:solidFill>
                  <a:prstClr val="black"/>
                </a:solidFill>
                <a:latin typeface="Calibri"/>
              </a:rPr>
              <a:t>Jephthah</a:t>
            </a:r>
            <a:r>
              <a:rPr lang="en-US" sz="1800" i="0" dirty="0" smtClean="0">
                <a:solidFill>
                  <a:prstClr val="black"/>
                </a:solidFill>
                <a:latin typeface="Calibri"/>
              </a:rPr>
              <a:t> assigns 300 years between his day &amp; the conquest</a:t>
            </a:r>
            <a:endParaRPr lang="en-US" sz="1800" i="0" dirty="0">
              <a:solidFill>
                <a:prstClr val="black"/>
              </a:solidFill>
              <a:latin typeface="Calibri"/>
            </a:endParaRPr>
          </a:p>
        </p:txBody>
      </p:sp>
    </p:spTree>
    <p:extLst>
      <p:ext uri="{BB962C8B-B14F-4D97-AF65-F5344CB8AC3E}">
        <p14:creationId xmlns:p14="http://schemas.microsoft.com/office/powerpoint/2010/main" val="40395590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2"/>
          <p:cNvSpPr>
            <a:spLocks noGrp="1"/>
          </p:cNvSpPr>
          <p:nvPr>
            <p:ph type="title"/>
          </p:nvPr>
        </p:nvSpPr>
        <p:spPr>
          <a:xfrm>
            <a:off x="5034702" y="216959"/>
            <a:ext cx="2525713" cy="952500"/>
          </a:xfrm>
        </p:spPr>
        <p:txBody>
          <a:bodyPr/>
          <a:lstStyle/>
          <a:p>
            <a:r>
              <a:rPr lang="en-US" altLang="en-US" sz="2000" dirty="0" smtClean="0"/>
              <a:t>Borders of Issachar Joshua 19:17-23</a:t>
            </a:r>
          </a:p>
        </p:txBody>
      </p:sp>
      <p:sp>
        <p:nvSpPr>
          <p:cNvPr id="2" name="Slide Number Placeholder 1"/>
          <p:cNvSpPr>
            <a:spLocks noGrp="1"/>
          </p:cNvSpPr>
          <p:nvPr>
            <p:ph type="sldNum" sz="quarter" idx="10"/>
          </p:nvPr>
        </p:nvSpPr>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C995DD55-8FC5-4C83-BCDA-829C9D366400}" type="slidenum">
              <a:rPr lang="en-US" altLang="en-US" sz="1200" i="0">
                <a:solidFill>
                  <a:srgbClr val="898989"/>
                </a:solidFill>
              </a:rPr>
              <a:pPr/>
              <a:t>60</a:t>
            </a:fld>
            <a:endParaRPr lang="en-US" altLang="en-US" sz="1200" i="0">
              <a:solidFill>
                <a:srgbClr val="898989"/>
              </a:solidFill>
            </a:endParaRPr>
          </a:p>
        </p:txBody>
      </p:sp>
      <p:sp>
        <p:nvSpPr>
          <p:cNvPr id="11" name="Oval 10"/>
          <p:cNvSpPr/>
          <p:nvPr/>
        </p:nvSpPr>
        <p:spPr>
          <a:xfrm>
            <a:off x="-1411288" y="2967305"/>
            <a:ext cx="630238" cy="256646"/>
          </a:xfrm>
          <a:prstGeom prst="ellipse">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sp>
        <p:nvSpPr>
          <p:cNvPr id="12" name="Oval 11"/>
          <p:cNvSpPr/>
          <p:nvPr/>
        </p:nvSpPr>
        <p:spPr>
          <a:xfrm>
            <a:off x="-1341438" y="2980535"/>
            <a:ext cx="630238" cy="256646"/>
          </a:xfrm>
          <a:prstGeom prst="ellipse">
            <a:avLst/>
          </a:prstGeom>
          <a:noFill/>
          <a:ln>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pic>
        <p:nvPicPr>
          <p:cNvPr id="41990" name="Picture 8" descr="Asher-et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8288" y="1169459"/>
            <a:ext cx="6335712" cy="2890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Box 9"/>
          <p:cNvSpPr txBox="1">
            <a:spLocks noChangeArrowheads="1"/>
          </p:cNvSpPr>
          <p:nvPr/>
        </p:nvSpPr>
        <p:spPr bwMode="auto">
          <a:xfrm>
            <a:off x="144463" y="407988"/>
            <a:ext cx="3236912" cy="4801314"/>
          </a:xfrm>
          <a:prstGeom prst="rect">
            <a:avLst/>
          </a:prstGeom>
          <a:solidFill>
            <a:schemeClr val="accent6">
              <a:lumMod val="20000"/>
              <a:lumOff val="80000"/>
            </a:schemeClr>
          </a:solidFill>
          <a:ln w="9525">
            <a:noFill/>
            <a:miter lim="800000"/>
            <a:headEnd/>
            <a:tailEnd/>
          </a:ln>
        </p:spPr>
        <p:txBody>
          <a:bodyPr>
            <a:spAutoFit/>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r>
              <a:rPr lang="en-US" altLang="en-US" sz="1800" i="0" baseline="30000" dirty="0"/>
              <a:t>17</a:t>
            </a:r>
            <a:r>
              <a:rPr lang="en-US" altLang="en-US" sz="1800" i="0" dirty="0"/>
              <a:t> The fourth lot came out for Issachar, clan by clan. </a:t>
            </a:r>
            <a:r>
              <a:rPr lang="en-US" altLang="en-US" sz="1800" i="0" baseline="30000" dirty="0"/>
              <a:t>18</a:t>
            </a:r>
            <a:r>
              <a:rPr lang="en-US" altLang="en-US" sz="1800" i="0" dirty="0"/>
              <a:t> Their territory included: </a:t>
            </a:r>
            <a:br>
              <a:rPr lang="en-US" altLang="en-US" sz="1800" i="0" dirty="0"/>
            </a:br>
            <a:r>
              <a:rPr lang="en-US" altLang="en-US" sz="1800" i="0" dirty="0"/>
              <a:t>       </a:t>
            </a:r>
            <a:r>
              <a:rPr lang="en-US" altLang="en-US" sz="1800" i="0" dirty="0" err="1"/>
              <a:t>Jezreel</a:t>
            </a:r>
            <a:r>
              <a:rPr lang="en-US" altLang="en-US" sz="1800" i="0" dirty="0"/>
              <a:t>, </a:t>
            </a:r>
            <a:r>
              <a:rPr lang="en-US" altLang="en-US" sz="1800" i="0" dirty="0" err="1"/>
              <a:t>Kesulloth</a:t>
            </a:r>
            <a:r>
              <a:rPr lang="en-US" altLang="en-US" sz="1800" i="0" dirty="0"/>
              <a:t>, </a:t>
            </a:r>
            <a:r>
              <a:rPr lang="en-US" altLang="en-US" sz="1800" i="0" dirty="0" err="1"/>
              <a:t>Shunem</a:t>
            </a:r>
            <a:r>
              <a:rPr lang="en-US" altLang="en-US" sz="1800" i="0" dirty="0"/>
              <a:t>, </a:t>
            </a:r>
            <a:r>
              <a:rPr lang="en-US" altLang="en-US" sz="1800" i="0" baseline="30000" dirty="0"/>
              <a:t>19</a:t>
            </a:r>
            <a:r>
              <a:rPr lang="en-US" altLang="en-US" sz="1800" i="0" dirty="0"/>
              <a:t> </a:t>
            </a:r>
            <a:r>
              <a:rPr lang="en-US" altLang="en-US" sz="1800" i="0" dirty="0" err="1"/>
              <a:t>Hapharaim</a:t>
            </a:r>
            <a:r>
              <a:rPr lang="en-US" altLang="en-US" sz="1800" i="0" dirty="0"/>
              <a:t>, </a:t>
            </a:r>
            <a:r>
              <a:rPr lang="en-US" altLang="en-US" sz="1800" i="0" dirty="0" err="1"/>
              <a:t>Shion</a:t>
            </a:r>
            <a:r>
              <a:rPr lang="en-US" altLang="en-US" sz="1800" i="0" dirty="0"/>
              <a:t>, </a:t>
            </a:r>
            <a:r>
              <a:rPr lang="en-US" altLang="en-US" sz="1800" i="0" dirty="0" err="1"/>
              <a:t>Anaharath</a:t>
            </a:r>
            <a:r>
              <a:rPr lang="en-US" altLang="en-US" sz="1800" i="0" dirty="0"/>
              <a:t>, </a:t>
            </a:r>
            <a:r>
              <a:rPr lang="en-US" altLang="en-US" sz="1800" i="0" baseline="30000" dirty="0"/>
              <a:t>20</a:t>
            </a:r>
            <a:r>
              <a:rPr lang="en-US" altLang="en-US" sz="1800" i="0" dirty="0"/>
              <a:t> </a:t>
            </a:r>
            <a:r>
              <a:rPr lang="en-US" altLang="en-US" sz="1800" i="0" dirty="0" err="1"/>
              <a:t>Rabbith</a:t>
            </a:r>
            <a:r>
              <a:rPr lang="en-US" altLang="en-US" sz="1800" i="0" dirty="0"/>
              <a:t>, </a:t>
            </a:r>
            <a:r>
              <a:rPr lang="en-US" altLang="en-US" sz="1800" i="0" dirty="0" err="1"/>
              <a:t>Kishion</a:t>
            </a:r>
            <a:r>
              <a:rPr lang="en-US" altLang="en-US" sz="1800" i="0" dirty="0"/>
              <a:t>, </a:t>
            </a:r>
            <a:r>
              <a:rPr lang="en-US" altLang="en-US" sz="1800" i="0" dirty="0" err="1"/>
              <a:t>Ebez</a:t>
            </a:r>
            <a:r>
              <a:rPr lang="en-US" altLang="en-US" sz="1800" i="0" dirty="0"/>
              <a:t>, </a:t>
            </a:r>
            <a:r>
              <a:rPr lang="en-US" altLang="en-US" sz="1800" i="0" baseline="30000" dirty="0"/>
              <a:t>21</a:t>
            </a:r>
            <a:r>
              <a:rPr lang="en-US" altLang="en-US" sz="1800" i="0" dirty="0"/>
              <a:t> </a:t>
            </a:r>
            <a:r>
              <a:rPr lang="en-US" altLang="en-US" sz="1800" i="0" dirty="0" err="1"/>
              <a:t>Remeth</a:t>
            </a:r>
            <a:r>
              <a:rPr lang="en-US" altLang="en-US" sz="1800" i="0" dirty="0"/>
              <a:t>, </a:t>
            </a:r>
            <a:r>
              <a:rPr lang="en-US" altLang="en-US" sz="1800" i="0" dirty="0" err="1"/>
              <a:t>En</a:t>
            </a:r>
            <a:r>
              <a:rPr lang="en-US" altLang="en-US" sz="1800" i="0" dirty="0"/>
              <a:t> </a:t>
            </a:r>
            <a:r>
              <a:rPr lang="en-US" altLang="en-US" sz="1800" i="0" dirty="0" err="1"/>
              <a:t>Gannim</a:t>
            </a:r>
            <a:r>
              <a:rPr lang="en-US" altLang="en-US" sz="1800" i="0" dirty="0"/>
              <a:t>, </a:t>
            </a:r>
            <a:r>
              <a:rPr lang="en-US" altLang="en-US" sz="1800" i="0" dirty="0" err="1"/>
              <a:t>En</a:t>
            </a:r>
            <a:r>
              <a:rPr lang="en-US" altLang="en-US" sz="1800" i="0" dirty="0"/>
              <a:t> </a:t>
            </a:r>
            <a:r>
              <a:rPr lang="en-US" altLang="en-US" sz="1800" i="0" dirty="0" err="1"/>
              <a:t>Haddah</a:t>
            </a:r>
            <a:r>
              <a:rPr lang="en-US" altLang="en-US" sz="1800" i="0" dirty="0"/>
              <a:t> and Beth </a:t>
            </a:r>
            <a:r>
              <a:rPr lang="en-US" altLang="en-US" sz="1800" i="0" dirty="0" err="1"/>
              <a:t>Pazzez</a:t>
            </a:r>
            <a:r>
              <a:rPr lang="en-US" altLang="en-US" sz="1800" i="0" dirty="0"/>
              <a:t>. </a:t>
            </a:r>
            <a:r>
              <a:rPr lang="en-US" altLang="en-US" sz="1800" i="0" baseline="30000" dirty="0"/>
              <a:t>22</a:t>
            </a:r>
            <a:r>
              <a:rPr lang="en-US" altLang="en-US" sz="1800" i="0" dirty="0"/>
              <a:t> The boundary touched Tabor, </a:t>
            </a:r>
            <a:r>
              <a:rPr lang="en-US" altLang="en-US" sz="1800" i="0" dirty="0" err="1"/>
              <a:t>Shahazumah</a:t>
            </a:r>
            <a:r>
              <a:rPr lang="en-US" altLang="en-US" sz="1800" i="0" dirty="0"/>
              <a:t> and Beth </a:t>
            </a:r>
            <a:r>
              <a:rPr lang="en-US" altLang="en-US" sz="1800" i="0" dirty="0" err="1"/>
              <a:t>Shemesh</a:t>
            </a:r>
            <a:r>
              <a:rPr lang="en-US" altLang="en-US" sz="1800" i="0" dirty="0"/>
              <a:t>, and ended at the Jordan. There were sixteen towns and their villages.  </a:t>
            </a:r>
            <a:r>
              <a:rPr lang="en-US" altLang="en-US" sz="1800" i="0" baseline="30000" dirty="0"/>
              <a:t>23</a:t>
            </a:r>
            <a:r>
              <a:rPr lang="en-US" altLang="en-US" sz="1800" i="0" dirty="0"/>
              <a:t> These towns and their villages were the inheritance of the tribe of Issachar, clan by clan.</a:t>
            </a:r>
          </a:p>
          <a:p>
            <a:pPr eaLnBrk="1" hangingPunct="1">
              <a:spcBef>
                <a:spcPct val="0"/>
              </a:spcBef>
              <a:buFontTx/>
              <a:buNone/>
            </a:pPr>
            <a:endParaRPr lang="en-US" altLang="en-US" sz="1800" i="0" dirty="0">
              <a:latin typeface="Arial" charset="0"/>
            </a:endParaRPr>
          </a:p>
        </p:txBody>
      </p:sp>
      <p:sp>
        <p:nvSpPr>
          <p:cNvPr id="10" name="Freeform 9"/>
          <p:cNvSpPr/>
          <p:nvPr/>
        </p:nvSpPr>
        <p:spPr>
          <a:xfrm>
            <a:off x="6038850" y="1754189"/>
            <a:ext cx="2095500" cy="423333"/>
          </a:xfrm>
          <a:custGeom>
            <a:avLst/>
            <a:gdLst>
              <a:gd name="connsiteX0" fmla="*/ 0 w 2095500"/>
              <a:gd name="connsiteY0" fmla="*/ 457200 h 507905"/>
              <a:gd name="connsiteX1" fmla="*/ 28575 w 2095500"/>
              <a:gd name="connsiteY1" fmla="*/ 371475 h 507905"/>
              <a:gd name="connsiteX2" fmla="*/ 57150 w 2095500"/>
              <a:gd name="connsiteY2" fmla="*/ 314325 h 507905"/>
              <a:gd name="connsiteX3" fmla="*/ 85725 w 2095500"/>
              <a:gd name="connsiteY3" fmla="*/ 295275 h 507905"/>
              <a:gd name="connsiteX4" fmla="*/ 142875 w 2095500"/>
              <a:gd name="connsiteY4" fmla="*/ 276225 h 507905"/>
              <a:gd name="connsiteX5" fmla="*/ 400050 w 2095500"/>
              <a:gd name="connsiteY5" fmla="*/ 276225 h 507905"/>
              <a:gd name="connsiteX6" fmla="*/ 495300 w 2095500"/>
              <a:gd name="connsiteY6" fmla="*/ 247650 h 507905"/>
              <a:gd name="connsiteX7" fmla="*/ 523875 w 2095500"/>
              <a:gd name="connsiteY7" fmla="*/ 228600 h 507905"/>
              <a:gd name="connsiteX8" fmla="*/ 657225 w 2095500"/>
              <a:gd name="connsiteY8" fmla="*/ 209550 h 507905"/>
              <a:gd name="connsiteX9" fmla="*/ 714375 w 2095500"/>
              <a:gd name="connsiteY9" fmla="*/ 190500 h 507905"/>
              <a:gd name="connsiteX10" fmla="*/ 742950 w 2095500"/>
              <a:gd name="connsiteY10" fmla="*/ 180975 h 507905"/>
              <a:gd name="connsiteX11" fmla="*/ 800100 w 2095500"/>
              <a:gd name="connsiteY11" fmla="*/ 142875 h 507905"/>
              <a:gd name="connsiteX12" fmla="*/ 885825 w 2095500"/>
              <a:gd name="connsiteY12" fmla="*/ 123825 h 507905"/>
              <a:gd name="connsiteX13" fmla="*/ 914400 w 2095500"/>
              <a:gd name="connsiteY13" fmla="*/ 114300 h 507905"/>
              <a:gd name="connsiteX14" fmla="*/ 952500 w 2095500"/>
              <a:gd name="connsiteY14" fmla="*/ 104775 h 507905"/>
              <a:gd name="connsiteX15" fmla="*/ 1009650 w 2095500"/>
              <a:gd name="connsiteY15" fmla="*/ 85725 h 507905"/>
              <a:gd name="connsiteX16" fmla="*/ 1038225 w 2095500"/>
              <a:gd name="connsiteY16" fmla="*/ 76200 h 507905"/>
              <a:gd name="connsiteX17" fmla="*/ 1114425 w 2095500"/>
              <a:gd name="connsiteY17" fmla="*/ 57150 h 507905"/>
              <a:gd name="connsiteX18" fmla="*/ 1143000 w 2095500"/>
              <a:gd name="connsiteY18" fmla="*/ 47625 h 507905"/>
              <a:gd name="connsiteX19" fmla="*/ 1219200 w 2095500"/>
              <a:gd name="connsiteY19" fmla="*/ 38100 h 507905"/>
              <a:gd name="connsiteX20" fmla="*/ 1247775 w 2095500"/>
              <a:gd name="connsiteY20" fmla="*/ 28575 h 507905"/>
              <a:gd name="connsiteX21" fmla="*/ 1285875 w 2095500"/>
              <a:gd name="connsiteY21" fmla="*/ 19050 h 507905"/>
              <a:gd name="connsiteX22" fmla="*/ 1314450 w 2095500"/>
              <a:gd name="connsiteY22" fmla="*/ 0 h 507905"/>
              <a:gd name="connsiteX23" fmla="*/ 1381125 w 2095500"/>
              <a:gd name="connsiteY23" fmla="*/ 19050 h 507905"/>
              <a:gd name="connsiteX24" fmla="*/ 1400175 w 2095500"/>
              <a:gd name="connsiteY24" fmla="*/ 47625 h 507905"/>
              <a:gd name="connsiteX25" fmla="*/ 1428750 w 2095500"/>
              <a:gd name="connsiteY25" fmla="*/ 57150 h 507905"/>
              <a:gd name="connsiteX26" fmla="*/ 1485900 w 2095500"/>
              <a:gd name="connsiteY26" fmla="*/ 85725 h 507905"/>
              <a:gd name="connsiteX27" fmla="*/ 1495425 w 2095500"/>
              <a:gd name="connsiteY27" fmla="*/ 114300 h 507905"/>
              <a:gd name="connsiteX28" fmla="*/ 1524000 w 2095500"/>
              <a:gd name="connsiteY28" fmla="*/ 123825 h 507905"/>
              <a:gd name="connsiteX29" fmla="*/ 1581150 w 2095500"/>
              <a:gd name="connsiteY29" fmla="*/ 161925 h 507905"/>
              <a:gd name="connsiteX30" fmla="*/ 1609725 w 2095500"/>
              <a:gd name="connsiteY30" fmla="*/ 180975 h 507905"/>
              <a:gd name="connsiteX31" fmla="*/ 1638300 w 2095500"/>
              <a:gd name="connsiteY31" fmla="*/ 209550 h 507905"/>
              <a:gd name="connsiteX32" fmla="*/ 1695450 w 2095500"/>
              <a:gd name="connsiteY32" fmla="*/ 228600 h 507905"/>
              <a:gd name="connsiteX33" fmla="*/ 1724025 w 2095500"/>
              <a:gd name="connsiteY33" fmla="*/ 285750 h 507905"/>
              <a:gd name="connsiteX34" fmla="*/ 1733550 w 2095500"/>
              <a:gd name="connsiteY34" fmla="*/ 314325 h 507905"/>
              <a:gd name="connsiteX35" fmla="*/ 1743075 w 2095500"/>
              <a:gd name="connsiteY35" fmla="*/ 361950 h 507905"/>
              <a:gd name="connsiteX36" fmla="*/ 1800225 w 2095500"/>
              <a:gd name="connsiteY36" fmla="*/ 409575 h 507905"/>
              <a:gd name="connsiteX37" fmla="*/ 1866900 w 2095500"/>
              <a:gd name="connsiteY37" fmla="*/ 419100 h 507905"/>
              <a:gd name="connsiteX38" fmla="*/ 1952625 w 2095500"/>
              <a:gd name="connsiteY38" fmla="*/ 466725 h 507905"/>
              <a:gd name="connsiteX39" fmla="*/ 1981200 w 2095500"/>
              <a:gd name="connsiteY39" fmla="*/ 476250 h 507905"/>
              <a:gd name="connsiteX40" fmla="*/ 2019300 w 2095500"/>
              <a:gd name="connsiteY40" fmla="*/ 495300 h 507905"/>
              <a:gd name="connsiteX41" fmla="*/ 2095500 w 2095500"/>
              <a:gd name="connsiteY41" fmla="*/ 504825 h 50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95500" h="507905">
                <a:moveTo>
                  <a:pt x="0" y="457200"/>
                </a:moveTo>
                <a:lnTo>
                  <a:pt x="28575" y="371475"/>
                </a:lnTo>
                <a:cubicBezTo>
                  <a:pt x="36322" y="348234"/>
                  <a:pt x="38686" y="332789"/>
                  <a:pt x="57150" y="314325"/>
                </a:cubicBezTo>
                <a:cubicBezTo>
                  <a:pt x="65245" y="306230"/>
                  <a:pt x="75264" y="299924"/>
                  <a:pt x="85725" y="295275"/>
                </a:cubicBezTo>
                <a:cubicBezTo>
                  <a:pt x="104075" y="287120"/>
                  <a:pt x="142875" y="276225"/>
                  <a:pt x="142875" y="276225"/>
                </a:cubicBezTo>
                <a:cubicBezTo>
                  <a:pt x="278505" y="285913"/>
                  <a:pt x="268033" y="291756"/>
                  <a:pt x="400050" y="276225"/>
                </a:cubicBezTo>
                <a:cubicBezTo>
                  <a:pt x="416214" y="274323"/>
                  <a:pt x="489262" y="251675"/>
                  <a:pt x="495300" y="247650"/>
                </a:cubicBezTo>
                <a:cubicBezTo>
                  <a:pt x="504825" y="241300"/>
                  <a:pt x="513015" y="232220"/>
                  <a:pt x="523875" y="228600"/>
                </a:cubicBezTo>
                <a:cubicBezTo>
                  <a:pt x="540355" y="223107"/>
                  <a:pt x="649233" y="210549"/>
                  <a:pt x="657225" y="209550"/>
                </a:cubicBezTo>
                <a:lnTo>
                  <a:pt x="714375" y="190500"/>
                </a:lnTo>
                <a:cubicBezTo>
                  <a:pt x="723900" y="187325"/>
                  <a:pt x="734596" y="186544"/>
                  <a:pt x="742950" y="180975"/>
                </a:cubicBezTo>
                <a:cubicBezTo>
                  <a:pt x="762000" y="168275"/>
                  <a:pt x="777649" y="147365"/>
                  <a:pt x="800100" y="142875"/>
                </a:cubicBezTo>
                <a:cubicBezTo>
                  <a:pt x="832836" y="136328"/>
                  <a:pt x="854438" y="132793"/>
                  <a:pt x="885825" y="123825"/>
                </a:cubicBezTo>
                <a:cubicBezTo>
                  <a:pt x="895479" y="121067"/>
                  <a:pt x="904746" y="117058"/>
                  <a:pt x="914400" y="114300"/>
                </a:cubicBezTo>
                <a:cubicBezTo>
                  <a:pt x="926987" y="110704"/>
                  <a:pt x="939961" y="108537"/>
                  <a:pt x="952500" y="104775"/>
                </a:cubicBezTo>
                <a:cubicBezTo>
                  <a:pt x="971734" y="99005"/>
                  <a:pt x="990600" y="92075"/>
                  <a:pt x="1009650" y="85725"/>
                </a:cubicBezTo>
                <a:cubicBezTo>
                  <a:pt x="1019175" y="82550"/>
                  <a:pt x="1028485" y="78635"/>
                  <a:pt x="1038225" y="76200"/>
                </a:cubicBezTo>
                <a:cubicBezTo>
                  <a:pt x="1063625" y="69850"/>
                  <a:pt x="1089587" y="65429"/>
                  <a:pt x="1114425" y="57150"/>
                </a:cubicBezTo>
                <a:cubicBezTo>
                  <a:pt x="1123950" y="53975"/>
                  <a:pt x="1133122" y="49421"/>
                  <a:pt x="1143000" y="47625"/>
                </a:cubicBezTo>
                <a:cubicBezTo>
                  <a:pt x="1168185" y="43046"/>
                  <a:pt x="1193800" y="41275"/>
                  <a:pt x="1219200" y="38100"/>
                </a:cubicBezTo>
                <a:cubicBezTo>
                  <a:pt x="1228725" y="34925"/>
                  <a:pt x="1238121" y="31333"/>
                  <a:pt x="1247775" y="28575"/>
                </a:cubicBezTo>
                <a:cubicBezTo>
                  <a:pt x="1260362" y="24979"/>
                  <a:pt x="1273843" y="24207"/>
                  <a:pt x="1285875" y="19050"/>
                </a:cubicBezTo>
                <a:cubicBezTo>
                  <a:pt x="1296397" y="14541"/>
                  <a:pt x="1304925" y="6350"/>
                  <a:pt x="1314450" y="0"/>
                </a:cubicBezTo>
                <a:cubicBezTo>
                  <a:pt x="1316939" y="622"/>
                  <a:pt x="1374914" y="14081"/>
                  <a:pt x="1381125" y="19050"/>
                </a:cubicBezTo>
                <a:cubicBezTo>
                  <a:pt x="1390064" y="26201"/>
                  <a:pt x="1391236" y="40474"/>
                  <a:pt x="1400175" y="47625"/>
                </a:cubicBezTo>
                <a:cubicBezTo>
                  <a:pt x="1408015" y="53897"/>
                  <a:pt x="1419770" y="52660"/>
                  <a:pt x="1428750" y="57150"/>
                </a:cubicBezTo>
                <a:cubicBezTo>
                  <a:pt x="1502608" y="94079"/>
                  <a:pt x="1414076" y="61784"/>
                  <a:pt x="1485900" y="85725"/>
                </a:cubicBezTo>
                <a:cubicBezTo>
                  <a:pt x="1489075" y="95250"/>
                  <a:pt x="1488325" y="107200"/>
                  <a:pt x="1495425" y="114300"/>
                </a:cubicBezTo>
                <a:cubicBezTo>
                  <a:pt x="1502525" y="121400"/>
                  <a:pt x="1515223" y="118949"/>
                  <a:pt x="1524000" y="123825"/>
                </a:cubicBezTo>
                <a:cubicBezTo>
                  <a:pt x="1544014" y="134944"/>
                  <a:pt x="1562100" y="149225"/>
                  <a:pt x="1581150" y="161925"/>
                </a:cubicBezTo>
                <a:cubicBezTo>
                  <a:pt x="1590675" y="168275"/>
                  <a:pt x="1601630" y="172880"/>
                  <a:pt x="1609725" y="180975"/>
                </a:cubicBezTo>
                <a:cubicBezTo>
                  <a:pt x="1619250" y="190500"/>
                  <a:pt x="1626525" y="203008"/>
                  <a:pt x="1638300" y="209550"/>
                </a:cubicBezTo>
                <a:cubicBezTo>
                  <a:pt x="1655853" y="219302"/>
                  <a:pt x="1695450" y="228600"/>
                  <a:pt x="1695450" y="228600"/>
                </a:cubicBezTo>
                <a:cubicBezTo>
                  <a:pt x="1719391" y="300424"/>
                  <a:pt x="1687096" y="211892"/>
                  <a:pt x="1724025" y="285750"/>
                </a:cubicBezTo>
                <a:cubicBezTo>
                  <a:pt x="1728515" y="294730"/>
                  <a:pt x="1731115" y="304585"/>
                  <a:pt x="1733550" y="314325"/>
                </a:cubicBezTo>
                <a:cubicBezTo>
                  <a:pt x="1737477" y="330031"/>
                  <a:pt x="1735835" y="347470"/>
                  <a:pt x="1743075" y="361950"/>
                </a:cubicBezTo>
                <a:cubicBezTo>
                  <a:pt x="1748077" y="371955"/>
                  <a:pt x="1787354" y="405714"/>
                  <a:pt x="1800225" y="409575"/>
                </a:cubicBezTo>
                <a:cubicBezTo>
                  <a:pt x="1821729" y="416026"/>
                  <a:pt x="1844675" y="415925"/>
                  <a:pt x="1866900" y="419100"/>
                </a:cubicBezTo>
                <a:cubicBezTo>
                  <a:pt x="2000593" y="463664"/>
                  <a:pt x="1867077" y="409693"/>
                  <a:pt x="1952625" y="466725"/>
                </a:cubicBezTo>
                <a:cubicBezTo>
                  <a:pt x="1960979" y="472294"/>
                  <a:pt x="1971972" y="472295"/>
                  <a:pt x="1981200" y="476250"/>
                </a:cubicBezTo>
                <a:cubicBezTo>
                  <a:pt x="1994251" y="481843"/>
                  <a:pt x="2006005" y="490314"/>
                  <a:pt x="2019300" y="495300"/>
                </a:cubicBezTo>
                <a:cubicBezTo>
                  <a:pt x="2052914" y="507905"/>
                  <a:pt x="2060614" y="504825"/>
                  <a:pt x="2095500" y="504825"/>
                </a:cubicBezTo>
              </a:path>
            </a:pathLst>
          </a:cu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2"/>
          <p:cNvSpPr>
            <a:spLocks noGrp="1"/>
          </p:cNvSpPr>
          <p:nvPr>
            <p:ph type="title"/>
          </p:nvPr>
        </p:nvSpPr>
        <p:spPr>
          <a:xfrm>
            <a:off x="971677" y="137583"/>
            <a:ext cx="2525713" cy="952500"/>
          </a:xfrm>
        </p:spPr>
        <p:txBody>
          <a:bodyPr/>
          <a:lstStyle/>
          <a:p>
            <a:r>
              <a:rPr lang="en-US" altLang="en-US" sz="2000" smtClean="0"/>
              <a:t>Borders of Issachar Joshua 19:17-23</a:t>
            </a:r>
          </a:p>
        </p:txBody>
      </p:sp>
      <p:sp>
        <p:nvSpPr>
          <p:cNvPr id="2" name="Slide Number Placeholder 1"/>
          <p:cNvSpPr>
            <a:spLocks noGrp="1"/>
          </p:cNvSpPr>
          <p:nvPr>
            <p:ph type="sldNum" sz="quarter" idx="10"/>
          </p:nvPr>
        </p:nvSpPr>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9125F479-9658-4BD9-80A5-B1D9A8211E3B}" type="slidenum">
              <a:rPr lang="en-US" altLang="en-US" sz="1200" i="0">
                <a:solidFill>
                  <a:srgbClr val="898989"/>
                </a:solidFill>
              </a:rPr>
              <a:pPr/>
              <a:t>61</a:t>
            </a:fld>
            <a:endParaRPr lang="en-US" altLang="en-US" sz="1200" i="0">
              <a:solidFill>
                <a:srgbClr val="898989"/>
              </a:solidFill>
            </a:endParaRPr>
          </a:p>
        </p:txBody>
      </p:sp>
      <p:sp>
        <p:nvSpPr>
          <p:cNvPr id="43012" name="TextBox 9"/>
          <p:cNvSpPr txBox="1">
            <a:spLocks noChangeArrowheads="1"/>
          </p:cNvSpPr>
          <p:nvPr/>
        </p:nvSpPr>
        <p:spPr bwMode="auto">
          <a:xfrm>
            <a:off x="287338" y="975024"/>
            <a:ext cx="255111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dirty="0">
                <a:latin typeface="Arial" charset="0"/>
              </a:rPr>
              <a:t>Mark with a circle those cities listed as having been taking during the battles of conquest.</a:t>
            </a:r>
          </a:p>
          <a:p>
            <a:pPr eaLnBrk="1" hangingPunct="1">
              <a:spcBef>
                <a:spcPct val="0"/>
              </a:spcBef>
              <a:buFontTx/>
              <a:buNone/>
            </a:pPr>
            <a:endParaRPr lang="en-US" altLang="en-US" sz="1800" i="0" dirty="0">
              <a:latin typeface="Arial" charset="0"/>
            </a:endParaRPr>
          </a:p>
          <a:p>
            <a:pPr eaLnBrk="1" hangingPunct="1">
              <a:spcBef>
                <a:spcPct val="0"/>
              </a:spcBef>
              <a:buFontTx/>
              <a:buNone/>
            </a:pPr>
            <a:r>
              <a:rPr lang="en-US" altLang="en-US" sz="1800" i="0" dirty="0">
                <a:latin typeface="Arial" charset="0"/>
              </a:rPr>
              <a:t>Mark with an "X" those cities that were burned during the battles of conquest.</a:t>
            </a:r>
          </a:p>
          <a:p>
            <a:pPr eaLnBrk="1" hangingPunct="1">
              <a:spcBef>
                <a:spcPct val="0"/>
              </a:spcBef>
              <a:buFontTx/>
              <a:buNone/>
            </a:pPr>
            <a:endParaRPr lang="en-US" altLang="en-US" sz="1800" i="0" dirty="0">
              <a:latin typeface="Arial" charset="0"/>
            </a:endParaRPr>
          </a:p>
          <a:p>
            <a:pPr eaLnBrk="1" hangingPunct="1">
              <a:spcBef>
                <a:spcPct val="0"/>
              </a:spcBef>
              <a:buFontTx/>
              <a:buNone/>
            </a:pPr>
            <a:r>
              <a:rPr lang="en-US" altLang="en-US" sz="1800" i="0" dirty="0">
                <a:latin typeface="Arial" charset="0"/>
              </a:rPr>
              <a:t>Color or shade in those places where the nations were not driven out.</a:t>
            </a:r>
          </a:p>
          <a:p>
            <a:pPr eaLnBrk="1" hangingPunct="1">
              <a:spcBef>
                <a:spcPct val="0"/>
              </a:spcBef>
              <a:buFontTx/>
              <a:buNone/>
            </a:pPr>
            <a:endParaRPr lang="en-US" altLang="en-US" sz="1800" i="0" dirty="0">
              <a:latin typeface="Arial" charset="0"/>
            </a:endParaRPr>
          </a:p>
        </p:txBody>
      </p:sp>
      <p:sp>
        <p:nvSpPr>
          <p:cNvPr id="11" name="Oval 10"/>
          <p:cNvSpPr/>
          <p:nvPr/>
        </p:nvSpPr>
        <p:spPr>
          <a:xfrm>
            <a:off x="-1411288" y="2967305"/>
            <a:ext cx="630238" cy="256646"/>
          </a:xfrm>
          <a:prstGeom prst="ellipse">
            <a:avLst/>
          </a:prstGeom>
          <a:noFill/>
          <a:ln>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sp>
        <p:nvSpPr>
          <p:cNvPr id="12" name="Oval 11"/>
          <p:cNvSpPr/>
          <p:nvPr/>
        </p:nvSpPr>
        <p:spPr>
          <a:xfrm>
            <a:off x="-1341438" y="2980535"/>
            <a:ext cx="630238" cy="256646"/>
          </a:xfrm>
          <a:prstGeom prst="ellipse">
            <a:avLst/>
          </a:prstGeom>
          <a:noFill/>
          <a:ln>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pic>
        <p:nvPicPr>
          <p:cNvPr id="43015" name="Picture 8" descr="Asher-et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8288" y="1169459"/>
            <a:ext cx="6335712" cy="2890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6362703" y="2420939"/>
            <a:ext cx="828675" cy="214313"/>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a:endParaRPr lang="en-US" altLang="en-US">
              <a:solidFill>
                <a:srgbClr val="FFFFFF"/>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1" name="Group 3"/>
          <p:cNvGrpSpPr>
            <a:grpSpLocks noGrp="1" noUngrp="1" noChangeAspect="1"/>
          </p:cNvGrpSpPr>
          <p:nvPr/>
        </p:nvGrpSpPr>
        <p:grpSpPr bwMode="auto">
          <a:xfrm>
            <a:off x="-2286000" y="895627"/>
            <a:ext cx="13716000" cy="3923771"/>
            <a:chOff x="685800" y="2284413"/>
            <a:chExt cx="7772400" cy="2668587"/>
          </a:xfrm>
        </p:grpSpPr>
        <p:pic>
          <p:nvPicPr>
            <p:cNvPr id="122902" name="Picture 1" descr="Jezreel Valley from Nazareth ridge panorama, tb05300545p"/>
            <p:cNvPicPr>
              <a:picLocks noRot="1" noChangeAspect="1" noMove="1" noResize="1"/>
            </p:cNvPicPr>
            <p:nvPr isPhoto="1"/>
          </p:nvPicPr>
          <p:blipFill>
            <a:blip r:embed="rId3" cstate="print"/>
            <a:srcRect/>
            <a:stretch>
              <a:fillRect/>
            </a:stretch>
          </p:blipFill>
          <p:spPr bwMode="auto">
            <a:xfrm>
              <a:off x="685800" y="2284413"/>
              <a:ext cx="7772400" cy="2287587"/>
            </a:xfrm>
            <a:prstGeom prst="rect">
              <a:avLst/>
            </a:prstGeom>
            <a:noFill/>
            <a:ln w="9525">
              <a:noFill/>
              <a:miter lim="800000"/>
              <a:headEnd/>
              <a:tailEnd/>
            </a:ln>
          </p:spPr>
        </p:pic>
        <p:sp>
          <p:nvSpPr>
            <p:cNvPr id="122903" name="Rectangle 2"/>
            <p:cNvSpPr>
              <a:spLocks noChangeArrowheads="1"/>
            </p:cNvSpPr>
            <p:nvPr/>
          </p:nvSpPr>
          <p:spPr bwMode="auto">
            <a:xfrm>
              <a:off x="685800" y="4610100"/>
              <a:ext cx="7772400" cy="342900"/>
            </a:xfrm>
            <a:prstGeom prst="rect">
              <a:avLst/>
            </a:prstGeom>
            <a:noFill/>
            <a:ln w="9525">
              <a:noFill/>
              <a:miter lim="800000"/>
              <a:headEnd/>
              <a:tailEnd/>
            </a:ln>
          </p:spPr>
          <p:txBody>
            <a:bodyPr anchor="ctr"/>
            <a:lstStyle/>
            <a:p>
              <a:pPr algn="ctr" eaLnBrk="1" hangingPunct="1">
                <a:spcBef>
                  <a:spcPct val="0"/>
                </a:spcBef>
                <a:buFontTx/>
                <a:buNone/>
              </a:pPr>
              <a:r>
                <a:rPr lang="en-US" sz="2400" i="0">
                  <a:solidFill>
                    <a:srgbClr val="000000"/>
                  </a:solidFill>
                </a:rPr>
                <a:t>Jezreel Valley from Nazareth ridge panorama</a:t>
              </a:r>
            </a:p>
          </p:txBody>
        </p:sp>
      </p:grpSp>
      <p:sp>
        <p:nvSpPr>
          <p:cNvPr id="6" name="Line 9"/>
          <p:cNvSpPr>
            <a:spLocks noChangeShapeType="1"/>
          </p:cNvSpPr>
          <p:nvPr/>
        </p:nvSpPr>
        <p:spPr bwMode="auto">
          <a:xfrm flipH="1" flipV="1">
            <a:off x="228600" y="2921000"/>
            <a:ext cx="247982" cy="5080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eaLnBrk="1" hangingPunct="1">
              <a:spcBef>
                <a:spcPct val="0"/>
              </a:spcBef>
              <a:buFontTx/>
              <a:buNone/>
              <a:defRPr/>
            </a:pPr>
            <a:endParaRPr lang="en-US" sz="2400" i="0">
              <a:solidFill>
                <a:srgbClr val="000000"/>
              </a:solidFill>
              <a:latin typeface="Calibri" pitchFamily="34" charset="0"/>
              <a:cs typeface="Calibri" pitchFamily="34" charset="0"/>
            </a:endParaRPr>
          </a:p>
        </p:txBody>
      </p:sp>
      <p:sp>
        <p:nvSpPr>
          <p:cNvPr id="7" name="Text Box 16"/>
          <p:cNvSpPr txBox="1">
            <a:spLocks noChangeArrowheads="1"/>
          </p:cNvSpPr>
          <p:nvPr/>
        </p:nvSpPr>
        <p:spPr bwMode="auto">
          <a:xfrm>
            <a:off x="30773" y="3411555"/>
            <a:ext cx="1293944" cy="400110"/>
          </a:xfrm>
          <a:prstGeom prst="rect">
            <a:avLst/>
          </a:prstGeom>
          <a:noFill/>
          <a:ln w="9525">
            <a:noFill/>
            <a:miter lim="800000"/>
            <a:headEnd/>
            <a:tailEnd/>
          </a:ln>
          <a:effectLst/>
        </p:spPr>
        <p:txBody>
          <a:bodyPr wrap="none">
            <a:spAutoFit/>
          </a:bodyPr>
          <a:lstStyle/>
          <a:p>
            <a:pPr algn="ctr" eaLnBrk="1" hangingPunct="1">
              <a:spcBef>
                <a:spcPct val="0"/>
              </a:spcBef>
              <a:buFontTx/>
              <a:buNone/>
              <a:defRPr/>
            </a:pPr>
            <a:r>
              <a:rPr lang="en-US" sz="2000" i="0" dirty="0" err="1">
                <a:solidFill>
                  <a:srgbClr val="FFFFFF"/>
                </a:solidFill>
                <a:effectLst>
                  <a:glow rad="76200">
                    <a:srgbClr val="000000">
                      <a:alpha val="60000"/>
                    </a:srgbClr>
                  </a:glow>
                </a:effectLst>
                <a:cs typeface="Calibri" pitchFamily="34" charset="0"/>
              </a:rPr>
              <a:t>Chesulloth</a:t>
            </a:r>
            <a:endParaRPr lang="en-US" sz="2000" i="0" dirty="0">
              <a:solidFill>
                <a:srgbClr val="FFFFFF"/>
              </a:solidFill>
              <a:effectLst>
                <a:glow rad="76200">
                  <a:srgbClr val="000000">
                    <a:alpha val="60000"/>
                  </a:srgbClr>
                </a:glow>
              </a:effectLst>
              <a:cs typeface="Calibri" pitchFamily="34" charset="0"/>
            </a:endParaRPr>
          </a:p>
        </p:txBody>
      </p:sp>
      <p:sp>
        <p:nvSpPr>
          <p:cNvPr id="8" name="Line 9"/>
          <p:cNvSpPr>
            <a:spLocks noChangeShapeType="1"/>
          </p:cNvSpPr>
          <p:nvPr/>
        </p:nvSpPr>
        <p:spPr bwMode="auto">
          <a:xfrm flipH="1">
            <a:off x="476582" y="1587500"/>
            <a:ext cx="76200" cy="7620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eaLnBrk="1" hangingPunct="1">
              <a:spcBef>
                <a:spcPct val="0"/>
              </a:spcBef>
              <a:buFontTx/>
              <a:buNone/>
              <a:defRPr/>
            </a:pPr>
            <a:endParaRPr lang="en-US" sz="2400" i="0">
              <a:solidFill>
                <a:srgbClr val="000000"/>
              </a:solidFill>
              <a:latin typeface="Calibri" pitchFamily="34" charset="0"/>
              <a:cs typeface="Calibri" pitchFamily="34" charset="0"/>
            </a:endParaRPr>
          </a:p>
        </p:txBody>
      </p:sp>
      <p:sp>
        <p:nvSpPr>
          <p:cNvPr id="9" name="Text Box 16"/>
          <p:cNvSpPr txBox="1">
            <a:spLocks noChangeArrowheads="1"/>
          </p:cNvSpPr>
          <p:nvPr/>
        </p:nvSpPr>
        <p:spPr bwMode="auto">
          <a:xfrm>
            <a:off x="-56977" y="1270000"/>
            <a:ext cx="1200136" cy="400110"/>
          </a:xfrm>
          <a:prstGeom prst="rect">
            <a:avLst/>
          </a:prstGeom>
          <a:noFill/>
          <a:ln w="9525">
            <a:noFill/>
            <a:miter lim="800000"/>
            <a:headEnd/>
            <a:tailEnd/>
          </a:ln>
          <a:effectLst/>
        </p:spPr>
        <p:txBody>
          <a:bodyPr wrap="none">
            <a:spAutoFit/>
          </a:bodyPr>
          <a:lstStyle/>
          <a:p>
            <a:pPr algn="ctr" eaLnBrk="1" hangingPunct="1">
              <a:spcBef>
                <a:spcPct val="0"/>
              </a:spcBef>
              <a:buFontTx/>
              <a:buNone/>
              <a:defRPr/>
            </a:pPr>
            <a:r>
              <a:rPr lang="en-US" sz="2000" i="0" dirty="0">
                <a:solidFill>
                  <a:srgbClr val="FFFFFF"/>
                </a:solidFill>
                <a:effectLst>
                  <a:glow rad="76200">
                    <a:srgbClr val="000000">
                      <a:alpha val="60000"/>
                    </a:srgbClr>
                  </a:glow>
                </a:effectLst>
                <a:cs typeface="Calibri" pitchFamily="34" charset="0"/>
              </a:rPr>
              <a:t>Mt. Tabor</a:t>
            </a:r>
          </a:p>
        </p:txBody>
      </p:sp>
      <p:sp>
        <p:nvSpPr>
          <p:cNvPr id="10" name="Line 9"/>
          <p:cNvSpPr>
            <a:spLocks noChangeShapeType="1"/>
          </p:cNvSpPr>
          <p:nvPr/>
        </p:nvSpPr>
        <p:spPr bwMode="auto">
          <a:xfrm flipH="1">
            <a:off x="6142720" y="1587500"/>
            <a:ext cx="76200" cy="7620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eaLnBrk="1" hangingPunct="1">
              <a:spcBef>
                <a:spcPct val="0"/>
              </a:spcBef>
              <a:buFontTx/>
              <a:buNone/>
              <a:defRPr/>
            </a:pPr>
            <a:endParaRPr lang="en-US" sz="2400" i="0">
              <a:solidFill>
                <a:srgbClr val="000000"/>
              </a:solidFill>
              <a:latin typeface="Calibri" pitchFamily="34" charset="0"/>
              <a:cs typeface="Calibri" pitchFamily="34" charset="0"/>
            </a:endParaRPr>
          </a:p>
        </p:txBody>
      </p:sp>
      <p:sp>
        <p:nvSpPr>
          <p:cNvPr id="11" name="Text Box 16"/>
          <p:cNvSpPr txBox="1">
            <a:spLocks noChangeArrowheads="1"/>
          </p:cNvSpPr>
          <p:nvPr/>
        </p:nvSpPr>
        <p:spPr bwMode="auto">
          <a:xfrm>
            <a:off x="5608547" y="1270000"/>
            <a:ext cx="1555041" cy="400110"/>
          </a:xfrm>
          <a:prstGeom prst="rect">
            <a:avLst/>
          </a:prstGeom>
          <a:noFill/>
          <a:ln w="9525">
            <a:noFill/>
            <a:miter lim="800000"/>
            <a:headEnd/>
            <a:tailEnd/>
          </a:ln>
          <a:effectLst/>
        </p:spPr>
        <p:txBody>
          <a:bodyPr wrap="none">
            <a:spAutoFit/>
          </a:bodyPr>
          <a:lstStyle/>
          <a:p>
            <a:pPr algn="ctr" eaLnBrk="1" hangingPunct="1">
              <a:spcBef>
                <a:spcPct val="0"/>
              </a:spcBef>
              <a:buFontTx/>
              <a:buNone/>
              <a:defRPr/>
            </a:pPr>
            <a:r>
              <a:rPr lang="en-US" sz="2000" i="0" dirty="0">
                <a:solidFill>
                  <a:srgbClr val="FFFFFF"/>
                </a:solidFill>
                <a:effectLst>
                  <a:glow rad="76200">
                    <a:srgbClr val="000000">
                      <a:alpha val="60000"/>
                    </a:srgbClr>
                  </a:glow>
                </a:effectLst>
                <a:cs typeface="Calibri" pitchFamily="34" charset="0"/>
              </a:rPr>
              <a:t>Hill of </a:t>
            </a:r>
            <a:r>
              <a:rPr lang="en-US" sz="2000" i="0" dirty="0" err="1">
                <a:solidFill>
                  <a:srgbClr val="FFFFFF"/>
                </a:solidFill>
                <a:effectLst>
                  <a:glow rad="76200">
                    <a:srgbClr val="000000">
                      <a:alpha val="60000"/>
                    </a:srgbClr>
                  </a:glow>
                </a:effectLst>
                <a:cs typeface="Calibri" pitchFamily="34" charset="0"/>
              </a:rPr>
              <a:t>Moreh</a:t>
            </a:r>
            <a:endParaRPr lang="en-US" sz="2000" i="0" dirty="0">
              <a:solidFill>
                <a:srgbClr val="FFFFFF"/>
              </a:solidFill>
              <a:effectLst>
                <a:glow rad="76200">
                  <a:srgbClr val="000000">
                    <a:alpha val="60000"/>
                  </a:srgbClr>
                </a:glow>
              </a:effectLst>
              <a:cs typeface="Calibri" pitchFamily="34" charset="0"/>
            </a:endParaRPr>
          </a:p>
        </p:txBody>
      </p:sp>
      <p:sp>
        <p:nvSpPr>
          <p:cNvPr id="12" name="Line 9"/>
          <p:cNvSpPr>
            <a:spLocks noChangeShapeType="1"/>
          </p:cNvSpPr>
          <p:nvPr/>
        </p:nvSpPr>
        <p:spPr bwMode="auto">
          <a:xfrm>
            <a:off x="3810000" y="1841500"/>
            <a:ext cx="228600" cy="6350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eaLnBrk="1" hangingPunct="1">
              <a:spcBef>
                <a:spcPct val="0"/>
              </a:spcBef>
              <a:buFontTx/>
              <a:buNone/>
              <a:defRPr/>
            </a:pPr>
            <a:endParaRPr lang="en-US" sz="2400" i="0">
              <a:solidFill>
                <a:srgbClr val="000000"/>
              </a:solidFill>
              <a:latin typeface="Calibri" pitchFamily="34" charset="0"/>
              <a:cs typeface="Calibri" pitchFamily="34" charset="0"/>
            </a:endParaRPr>
          </a:p>
        </p:txBody>
      </p:sp>
      <p:sp>
        <p:nvSpPr>
          <p:cNvPr id="13" name="Text Box 16"/>
          <p:cNvSpPr txBox="1">
            <a:spLocks noChangeArrowheads="1"/>
          </p:cNvSpPr>
          <p:nvPr/>
        </p:nvSpPr>
        <p:spPr bwMode="auto">
          <a:xfrm>
            <a:off x="3387275" y="1524000"/>
            <a:ext cx="803425" cy="400110"/>
          </a:xfrm>
          <a:prstGeom prst="rect">
            <a:avLst/>
          </a:prstGeom>
          <a:noFill/>
          <a:ln w="9525">
            <a:noFill/>
            <a:miter lim="800000"/>
            <a:headEnd/>
            <a:tailEnd/>
          </a:ln>
          <a:effectLst/>
        </p:spPr>
        <p:txBody>
          <a:bodyPr wrap="none">
            <a:spAutoFit/>
          </a:bodyPr>
          <a:lstStyle/>
          <a:p>
            <a:pPr algn="ctr" eaLnBrk="1" hangingPunct="1">
              <a:spcBef>
                <a:spcPct val="0"/>
              </a:spcBef>
              <a:buFontTx/>
              <a:buNone/>
              <a:defRPr/>
            </a:pPr>
            <a:r>
              <a:rPr lang="en-US" sz="2000" i="0" dirty="0" err="1">
                <a:solidFill>
                  <a:srgbClr val="FFFFFF"/>
                </a:solidFill>
                <a:effectLst>
                  <a:glow rad="76200">
                    <a:srgbClr val="000000">
                      <a:alpha val="60000"/>
                    </a:srgbClr>
                  </a:glow>
                </a:effectLst>
                <a:cs typeface="Calibri" pitchFamily="34" charset="0"/>
              </a:rPr>
              <a:t>Endor</a:t>
            </a:r>
            <a:endParaRPr lang="en-US" sz="2000" i="0" dirty="0">
              <a:solidFill>
                <a:srgbClr val="FFFFFF"/>
              </a:solidFill>
              <a:effectLst>
                <a:glow rad="76200">
                  <a:srgbClr val="000000">
                    <a:alpha val="60000"/>
                  </a:srgbClr>
                </a:glow>
              </a:effectLst>
              <a:cs typeface="Calibri" pitchFamily="34" charset="0"/>
            </a:endParaRPr>
          </a:p>
        </p:txBody>
      </p:sp>
      <p:sp>
        <p:nvSpPr>
          <p:cNvPr id="14" name="Line 9"/>
          <p:cNvSpPr>
            <a:spLocks noChangeShapeType="1"/>
          </p:cNvSpPr>
          <p:nvPr/>
        </p:nvSpPr>
        <p:spPr bwMode="auto">
          <a:xfrm>
            <a:off x="5105400" y="1651000"/>
            <a:ext cx="457200" cy="825500"/>
          </a:xfrm>
          <a:prstGeom prst="line">
            <a:avLst/>
          </a:prstGeom>
          <a:ln w="22225" cap="flat" cmpd="sng" algn="ctr">
            <a:solidFill>
              <a:schemeClr val="bg1"/>
            </a:solidFill>
            <a:prstDash val="solid"/>
            <a:round/>
            <a:headEnd type="none" w="med" len="med"/>
            <a:tailEnd type="triangle" w="med" len="med"/>
          </a:ln>
          <a:effectLst>
            <a:glow rad="50800">
              <a:schemeClr val="tx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lstStyle/>
          <a:p>
            <a:pPr eaLnBrk="1" hangingPunct="1">
              <a:spcBef>
                <a:spcPct val="0"/>
              </a:spcBef>
              <a:buFontTx/>
              <a:buNone/>
              <a:defRPr/>
            </a:pPr>
            <a:endParaRPr lang="en-US" sz="2400" i="0">
              <a:solidFill>
                <a:srgbClr val="000000"/>
              </a:solidFill>
              <a:latin typeface="Calibri" pitchFamily="34" charset="0"/>
              <a:cs typeface="Calibri" pitchFamily="34" charset="0"/>
            </a:endParaRPr>
          </a:p>
        </p:txBody>
      </p:sp>
      <p:sp>
        <p:nvSpPr>
          <p:cNvPr id="15" name="Text Box 16"/>
          <p:cNvSpPr txBox="1">
            <a:spLocks noChangeArrowheads="1"/>
          </p:cNvSpPr>
          <p:nvPr/>
        </p:nvSpPr>
        <p:spPr bwMode="auto">
          <a:xfrm>
            <a:off x="4724162" y="1333500"/>
            <a:ext cx="667170" cy="400110"/>
          </a:xfrm>
          <a:prstGeom prst="rect">
            <a:avLst/>
          </a:prstGeom>
          <a:noFill/>
          <a:ln w="9525">
            <a:noFill/>
            <a:miter lim="800000"/>
            <a:headEnd/>
            <a:tailEnd/>
          </a:ln>
          <a:effectLst/>
        </p:spPr>
        <p:txBody>
          <a:bodyPr wrap="none">
            <a:spAutoFit/>
          </a:bodyPr>
          <a:lstStyle/>
          <a:p>
            <a:pPr algn="ctr" eaLnBrk="1" hangingPunct="1">
              <a:spcBef>
                <a:spcPct val="0"/>
              </a:spcBef>
              <a:buFontTx/>
              <a:buNone/>
              <a:defRPr/>
            </a:pPr>
            <a:r>
              <a:rPr lang="en-US" sz="2000" i="0" dirty="0" err="1">
                <a:solidFill>
                  <a:srgbClr val="FFFFFF"/>
                </a:solidFill>
                <a:effectLst>
                  <a:glow rad="76200">
                    <a:srgbClr val="000000">
                      <a:alpha val="60000"/>
                    </a:srgbClr>
                  </a:glow>
                </a:effectLst>
                <a:cs typeface="Calibri" pitchFamily="34" charset="0"/>
              </a:rPr>
              <a:t>Nain</a:t>
            </a:r>
            <a:endParaRPr lang="en-US" sz="2000" i="0" dirty="0">
              <a:solidFill>
                <a:srgbClr val="FFFFFF"/>
              </a:solidFill>
              <a:effectLst>
                <a:glow rad="76200">
                  <a:srgbClr val="000000">
                    <a:alpha val="60000"/>
                  </a:srgbClr>
                </a:glow>
              </a:effectLst>
              <a:cs typeface="Calibri" pitchFamily="34" charset="0"/>
            </a:endParaRPr>
          </a:p>
        </p:txBody>
      </p:sp>
    </p:spTree>
    <p:extLst>
      <p:ext uri="{BB962C8B-B14F-4D97-AF65-F5344CB8AC3E}">
        <p14:creationId xmlns:p14="http://schemas.microsoft.com/office/powerpoint/2010/main" val="28328032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7669" y="0"/>
            <a:ext cx="4715270" cy="5631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21" name="Group 20"/>
          <p:cNvGrpSpPr/>
          <p:nvPr/>
        </p:nvGrpSpPr>
        <p:grpSpPr>
          <a:xfrm>
            <a:off x="3401756" y="134304"/>
            <a:ext cx="4527121" cy="5463961"/>
            <a:chOff x="3382719" y="117806"/>
            <a:chExt cx="4527121" cy="5463961"/>
          </a:xfrm>
        </p:grpSpPr>
        <p:sp>
          <p:nvSpPr>
            <p:cNvPr id="4" name="Freeform 3"/>
            <p:cNvSpPr/>
            <p:nvPr/>
          </p:nvSpPr>
          <p:spPr>
            <a:xfrm>
              <a:off x="5351764" y="252442"/>
              <a:ext cx="757326" cy="1402454"/>
            </a:xfrm>
            <a:custGeom>
              <a:avLst/>
              <a:gdLst>
                <a:gd name="connsiteX0" fmla="*/ 493664 w 757326"/>
                <a:gd name="connsiteY0" fmla="*/ 0 h 1402454"/>
                <a:gd name="connsiteX1" fmla="*/ 572202 w 757326"/>
                <a:gd name="connsiteY1" fmla="*/ 56098 h 1402454"/>
                <a:gd name="connsiteX2" fmla="*/ 639519 w 757326"/>
                <a:gd name="connsiteY2" fmla="*/ 61708 h 1402454"/>
                <a:gd name="connsiteX3" fmla="*/ 695618 w 757326"/>
                <a:gd name="connsiteY3" fmla="*/ 61708 h 1402454"/>
                <a:gd name="connsiteX4" fmla="*/ 734886 w 757326"/>
                <a:gd name="connsiteY4" fmla="*/ 78537 h 1402454"/>
                <a:gd name="connsiteX5" fmla="*/ 757326 w 757326"/>
                <a:gd name="connsiteY5" fmla="*/ 78537 h 1402454"/>
                <a:gd name="connsiteX6" fmla="*/ 667569 w 757326"/>
                <a:gd name="connsiteY6" fmla="*/ 375857 h 1402454"/>
                <a:gd name="connsiteX7" fmla="*/ 617080 w 757326"/>
                <a:gd name="connsiteY7" fmla="*/ 544152 h 1402454"/>
                <a:gd name="connsiteX8" fmla="*/ 600251 w 757326"/>
                <a:gd name="connsiteY8" fmla="*/ 656348 h 1402454"/>
                <a:gd name="connsiteX9" fmla="*/ 555372 w 757326"/>
                <a:gd name="connsiteY9" fmla="*/ 807813 h 1402454"/>
                <a:gd name="connsiteX10" fmla="*/ 454396 w 757326"/>
                <a:gd name="connsiteY10" fmla="*/ 987327 h 1402454"/>
                <a:gd name="connsiteX11" fmla="*/ 415127 w 757326"/>
                <a:gd name="connsiteY11" fmla="*/ 1060255 h 1402454"/>
                <a:gd name="connsiteX12" fmla="*/ 370248 w 757326"/>
                <a:gd name="connsiteY12" fmla="*/ 1166841 h 1402454"/>
                <a:gd name="connsiteX13" fmla="*/ 291711 w 757326"/>
                <a:gd name="connsiteY13" fmla="*/ 1318306 h 1402454"/>
                <a:gd name="connsiteX14" fmla="*/ 201954 w 757326"/>
                <a:gd name="connsiteY14" fmla="*/ 1402454 h 1402454"/>
                <a:gd name="connsiteX15" fmla="*/ 112197 w 757326"/>
                <a:gd name="connsiteY15" fmla="*/ 1200500 h 1402454"/>
                <a:gd name="connsiteX16" fmla="*/ 0 w 757326"/>
                <a:gd name="connsiteY16" fmla="*/ 1116353 h 1402454"/>
                <a:gd name="connsiteX17" fmla="*/ 89757 w 757326"/>
                <a:gd name="connsiteY17" fmla="*/ 1009767 h 1402454"/>
                <a:gd name="connsiteX18" fmla="*/ 117807 w 757326"/>
                <a:gd name="connsiteY18" fmla="*/ 830252 h 1402454"/>
                <a:gd name="connsiteX19" fmla="*/ 145856 w 757326"/>
                <a:gd name="connsiteY19" fmla="*/ 639519 h 1402454"/>
                <a:gd name="connsiteX20" fmla="*/ 168295 w 757326"/>
                <a:gd name="connsiteY20" fmla="*/ 532932 h 1402454"/>
                <a:gd name="connsiteX21" fmla="*/ 201954 w 757326"/>
                <a:gd name="connsiteY21" fmla="*/ 460005 h 1402454"/>
                <a:gd name="connsiteX22" fmla="*/ 325370 w 757326"/>
                <a:gd name="connsiteY22" fmla="*/ 392687 h 1402454"/>
                <a:gd name="connsiteX23" fmla="*/ 375858 w 757326"/>
                <a:gd name="connsiteY23" fmla="*/ 308540 h 1402454"/>
                <a:gd name="connsiteX24" fmla="*/ 392688 w 757326"/>
                <a:gd name="connsiteY24" fmla="*/ 213173 h 1402454"/>
                <a:gd name="connsiteX25" fmla="*/ 392688 w 757326"/>
                <a:gd name="connsiteY25" fmla="*/ 213173 h 1402454"/>
                <a:gd name="connsiteX26" fmla="*/ 403907 w 757326"/>
                <a:gd name="connsiteY26" fmla="*/ 140245 h 1402454"/>
                <a:gd name="connsiteX27" fmla="*/ 454396 w 757326"/>
                <a:gd name="connsiteY27" fmla="*/ 78537 h 1402454"/>
                <a:gd name="connsiteX28" fmla="*/ 493664 w 757326"/>
                <a:gd name="connsiteY28" fmla="*/ 0 h 140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7326" h="1402454">
                  <a:moveTo>
                    <a:pt x="493664" y="0"/>
                  </a:moveTo>
                  <a:lnTo>
                    <a:pt x="572202" y="56098"/>
                  </a:lnTo>
                  <a:lnTo>
                    <a:pt x="639519" y="61708"/>
                  </a:lnTo>
                  <a:lnTo>
                    <a:pt x="695618" y="61708"/>
                  </a:lnTo>
                  <a:lnTo>
                    <a:pt x="734886" y="78537"/>
                  </a:lnTo>
                  <a:lnTo>
                    <a:pt x="757326" y="78537"/>
                  </a:lnTo>
                  <a:lnTo>
                    <a:pt x="667569" y="375857"/>
                  </a:lnTo>
                  <a:lnTo>
                    <a:pt x="617080" y="544152"/>
                  </a:lnTo>
                  <a:lnTo>
                    <a:pt x="600251" y="656348"/>
                  </a:lnTo>
                  <a:lnTo>
                    <a:pt x="555372" y="807813"/>
                  </a:lnTo>
                  <a:lnTo>
                    <a:pt x="454396" y="987327"/>
                  </a:lnTo>
                  <a:lnTo>
                    <a:pt x="415127" y="1060255"/>
                  </a:lnTo>
                  <a:lnTo>
                    <a:pt x="370248" y="1166841"/>
                  </a:lnTo>
                  <a:lnTo>
                    <a:pt x="291711" y="1318306"/>
                  </a:lnTo>
                  <a:lnTo>
                    <a:pt x="201954" y="1402454"/>
                  </a:lnTo>
                  <a:lnTo>
                    <a:pt x="112197" y="1200500"/>
                  </a:lnTo>
                  <a:lnTo>
                    <a:pt x="0" y="1116353"/>
                  </a:lnTo>
                  <a:lnTo>
                    <a:pt x="89757" y="1009767"/>
                  </a:lnTo>
                  <a:lnTo>
                    <a:pt x="117807" y="830252"/>
                  </a:lnTo>
                  <a:lnTo>
                    <a:pt x="145856" y="639519"/>
                  </a:lnTo>
                  <a:lnTo>
                    <a:pt x="168295" y="532932"/>
                  </a:lnTo>
                  <a:lnTo>
                    <a:pt x="201954" y="460005"/>
                  </a:lnTo>
                  <a:lnTo>
                    <a:pt x="325370" y="392687"/>
                  </a:lnTo>
                  <a:lnTo>
                    <a:pt x="375858" y="308540"/>
                  </a:lnTo>
                  <a:lnTo>
                    <a:pt x="392688" y="213173"/>
                  </a:lnTo>
                  <a:lnTo>
                    <a:pt x="392688" y="213173"/>
                  </a:lnTo>
                  <a:lnTo>
                    <a:pt x="403907" y="140245"/>
                  </a:lnTo>
                  <a:lnTo>
                    <a:pt x="454396" y="78537"/>
                  </a:lnTo>
                  <a:lnTo>
                    <a:pt x="493664" y="0"/>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reeform 4"/>
            <p:cNvSpPr/>
            <p:nvPr/>
          </p:nvSpPr>
          <p:spPr>
            <a:xfrm>
              <a:off x="5548108" y="1166842"/>
              <a:ext cx="633909" cy="572201"/>
            </a:xfrm>
            <a:custGeom>
              <a:avLst/>
              <a:gdLst>
                <a:gd name="connsiteX0" fmla="*/ 308540 w 633909"/>
                <a:gd name="connsiteY0" fmla="*/ 0 h 572201"/>
                <a:gd name="connsiteX1" fmla="*/ 499274 w 633909"/>
                <a:gd name="connsiteY1" fmla="*/ 50488 h 572201"/>
                <a:gd name="connsiteX2" fmla="*/ 611470 w 633909"/>
                <a:gd name="connsiteY2" fmla="*/ 134635 h 572201"/>
                <a:gd name="connsiteX3" fmla="*/ 633909 w 633909"/>
                <a:gd name="connsiteY3" fmla="*/ 269271 h 572201"/>
                <a:gd name="connsiteX4" fmla="*/ 611470 w 633909"/>
                <a:gd name="connsiteY4" fmla="*/ 443175 h 572201"/>
                <a:gd name="connsiteX5" fmla="*/ 532932 w 633909"/>
                <a:gd name="connsiteY5" fmla="*/ 538542 h 572201"/>
                <a:gd name="connsiteX6" fmla="*/ 488054 w 633909"/>
                <a:gd name="connsiteY6" fmla="*/ 572201 h 572201"/>
                <a:gd name="connsiteX7" fmla="*/ 387077 w 633909"/>
                <a:gd name="connsiteY7" fmla="*/ 521713 h 572201"/>
                <a:gd name="connsiteX8" fmla="*/ 123416 w 633909"/>
                <a:gd name="connsiteY8" fmla="*/ 516103 h 572201"/>
                <a:gd name="connsiteX9" fmla="*/ 0 w 633909"/>
                <a:gd name="connsiteY9" fmla="*/ 482444 h 572201"/>
                <a:gd name="connsiteX10" fmla="*/ 140245 w 633909"/>
                <a:gd name="connsiteY10" fmla="*/ 353418 h 572201"/>
                <a:gd name="connsiteX11" fmla="*/ 196344 w 633909"/>
                <a:gd name="connsiteY11" fmla="*/ 190733 h 572201"/>
                <a:gd name="connsiteX12" fmla="*/ 269271 w 633909"/>
                <a:gd name="connsiteY12" fmla="*/ 72927 h 572201"/>
                <a:gd name="connsiteX13" fmla="*/ 308540 w 633909"/>
                <a:gd name="connsiteY13" fmla="*/ 0 h 57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3909" h="572201">
                  <a:moveTo>
                    <a:pt x="308540" y="0"/>
                  </a:moveTo>
                  <a:lnTo>
                    <a:pt x="499274" y="50488"/>
                  </a:lnTo>
                  <a:lnTo>
                    <a:pt x="611470" y="134635"/>
                  </a:lnTo>
                  <a:lnTo>
                    <a:pt x="633909" y="269271"/>
                  </a:lnTo>
                  <a:lnTo>
                    <a:pt x="611470" y="443175"/>
                  </a:lnTo>
                  <a:lnTo>
                    <a:pt x="532932" y="538542"/>
                  </a:lnTo>
                  <a:lnTo>
                    <a:pt x="488054" y="572201"/>
                  </a:lnTo>
                  <a:lnTo>
                    <a:pt x="387077" y="521713"/>
                  </a:lnTo>
                  <a:lnTo>
                    <a:pt x="123416" y="516103"/>
                  </a:lnTo>
                  <a:lnTo>
                    <a:pt x="0" y="482444"/>
                  </a:lnTo>
                  <a:lnTo>
                    <a:pt x="140245" y="353418"/>
                  </a:lnTo>
                  <a:lnTo>
                    <a:pt x="196344" y="190733"/>
                  </a:lnTo>
                  <a:lnTo>
                    <a:pt x="269271" y="72927"/>
                  </a:lnTo>
                  <a:lnTo>
                    <a:pt x="308540" y="0"/>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reeform 5"/>
            <p:cNvSpPr/>
            <p:nvPr/>
          </p:nvSpPr>
          <p:spPr>
            <a:xfrm>
              <a:off x="5867867" y="134636"/>
              <a:ext cx="886351" cy="1469771"/>
            </a:xfrm>
            <a:custGeom>
              <a:avLst/>
              <a:gdLst>
                <a:gd name="connsiteX0" fmla="*/ 0 w 886351"/>
                <a:gd name="connsiteY0" fmla="*/ 1032206 h 1469771"/>
                <a:gd name="connsiteX1" fmla="*/ 134636 w 886351"/>
                <a:gd name="connsiteY1" fmla="*/ 1071474 h 1469771"/>
                <a:gd name="connsiteX2" fmla="*/ 224393 w 886351"/>
                <a:gd name="connsiteY2" fmla="*/ 1105133 h 1469771"/>
                <a:gd name="connsiteX3" fmla="*/ 291711 w 886351"/>
                <a:gd name="connsiteY3" fmla="*/ 1189281 h 1469771"/>
                <a:gd name="connsiteX4" fmla="*/ 314150 w 886351"/>
                <a:gd name="connsiteY4" fmla="*/ 1222939 h 1469771"/>
                <a:gd name="connsiteX5" fmla="*/ 297321 w 886351"/>
                <a:gd name="connsiteY5" fmla="*/ 1419283 h 1469771"/>
                <a:gd name="connsiteX6" fmla="*/ 297321 w 886351"/>
                <a:gd name="connsiteY6" fmla="*/ 1469771 h 1469771"/>
                <a:gd name="connsiteX7" fmla="*/ 465615 w 886351"/>
                <a:gd name="connsiteY7" fmla="*/ 1464162 h 1469771"/>
                <a:gd name="connsiteX8" fmla="*/ 718057 w 886351"/>
                <a:gd name="connsiteY8" fmla="*/ 1452942 h 1469771"/>
                <a:gd name="connsiteX9" fmla="*/ 661959 w 886351"/>
                <a:gd name="connsiteY9" fmla="*/ 1357575 h 1469771"/>
                <a:gd name="connsiteX10" fmla="*/ 611470 w 886351"/>
                <a:gd name="connsiteY10" fmla="*/ 1301477 h 1469771"/>
                <a:gd name="connsiteX11" fmla="*/ 583421 w 886351"/>
                <a:gd name="connsiteY11" fmla="*/ 1206110 h 1469771"/>
                <a:gd name="connsiteX12" fmla="*/ 589031 w 886351"/>
                <a:gd name="connsiteY12" fmla="*/ 1138792 h 1469771"/>
                <a:gd name="connsiteX13" fmla="*/ 684398 w 886351"/>
                <a:gd name="connsiteY13" fmla="*/ 1093914 h 1469771"/>
                <a:gd name="connsiteX14" fmla="*/ 785375 w 886351"/>
                <a:gd name="connsiteY14" fmla="*/ 1054645 h 1469771"/>
                <a:gd name="connsiteX15" fmla="*/ 813424 w 886351"/>
                <a:gd name="connsiteY15" fmla="*/ 903180 h 1469771"/>
                <a:gd name="connsiteX16" fmla="*/ 813424 w 886351"/>
                <a:gd name="connsiteY16" fmla="*/ 762935 h 1469771"/>
                <a:gd name="connsiteX17" fmla="*/ 762935 w 886351"/>
                <a:gd name="connsiteY17" fmla="*/ 695617 h 1469771"/>
                <a:gd name="connsiteX18" fmla="*/ 790985 w 886351"/>
                <a:gd name="connsiteY18" fmla="*/ 622689 h 1469771"/>
                <a:gd name="connsiteX19" fmla="*/ 796594 w 886351"/>
                <a:gd name="connsiteY19" fmla="*/ 415126 h 1469771"/>
                <a:gd name="connsiteX20" fmla="*/ 802204 w 886351"/>
                <a:gd name="connsiteY20" fmla="*/ 325369 h 1469771"/>
                <a:gd name="connsiteX21" fmla="*/ 824643 w 886351"/>
                <a:gd name="connsiteY21" fmla="*/ 213173 h 1469771"/>
                <a:gd name="connsiteX22" fmla="*/ 858302 w 886351"/>
                <a:gd name="connsiteY22" fmla="*/ 67317 h 1469771"/>
                <a:gd name="connsiteX23" fmla="*/ 886351 w 886351"/>
                <a:gd name="connsiteY23" fmla="*/ 5609 h 1469771"/>
                <a:gd name="connsiteX24" fmla="*/ 757326 w 886351"/>
                <a:gd name="connsiteY24" fmla="*/ 0 h 1469771"/>
                <a:gd name="connsiteX25" fmla="*/ 622690 w 886351"/>
                <a:gd name="connsiteY25" fmla="*/ 84147 h 1469771"/>
                <a:gd name="connsiteX26" fmla="*/ 600251 w 886351"/>
                <a:gd name="connsiteY26" fmla="*/ 162684 h 1469771"/>
                <a:gd name="connsiteX27" fmla="*/ 583421 w 886351"/>
                <a:gd name="connsiteY27" fmla="*/ 213173 h 1469771"/>
                <a:gd name="connsiteX28" fmla="*/ 415127 w 886351"/>
                <a:gd name="connsiteY28" fmla="*/ 196343 h 1469771"/>
                <a:gd name="connsiteX29" fmla="*/ 308540 w 886351"/>
                <a:gd name="connsiteY29" fmla="*/ 207563 h 1469771"/>
                <a:gd name="connsiteX30" fmla="*/ 252442 w 886351"/>
                <a:gd name="connsiteY30" fmla="*/ 207563 h 1469771"/>
                <a:gd name="connsiteX31" fmla="*/ 39269 w 886351"/>
                <a:gd name="connsiteY31" fmla="*/ 908790 h 1469771"/>
                <a:gd name="connsiteX32" fmla="*/ 0 w 886351"/>
                <a:gd name="connsiteY32" fmla="*/ 1032206 h 146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86351" h="1469771">
                  <a:moveTo>
                    <a:pt x="0" y="1032206"/>
                  </a:moveTo>
                  <a:lnTo>
                    <a:pt x="134636" y="1071474"/>
                  </a:lnTo>
                  <a:lnTo>
                    <a:pt x="224393" y="1105133"/>
                  </a:lnTo>
                  <a:lnTo>
                    <a:pt x="291711" y="1189281"/>
                  </a:lnTo>
                  <a:lnTo>
                    <a:pt x="314150" y="1222939"/>
                  </a:lnTo>
                  <a:lnTo>
                    <a:pt x="297321" y="1419283"/>
                  </a:lnTo>
                  <a:lnTo>
                    <a:pt x="297321" y="1469771"/>
                  </a:lnTo>
                  <a:lnTo>
                    <a:pt x="465615" y="1464162"/>
                  </a:lnTo>
                  <a:lnTo>
                    <a:pt x="718057" y="1452942"/>
                  </a:lnTo>
                  <a:lnTo>
                    <a:pt x="661959" y="1357575"/>
                  </a:lnTo>
                  <a:lnTo>
                    <a:pt x="611470" y="1301477"/>
                  </a:lnTo>
                  <a:lnTo>
                    <a:pt x="583421" y="1206110"/>
                  </a:lnTo>
                  <a:lnTo>
                    <a:pt x="589031" y="1138792"/>
                  </a:lnTo>
                  <a:lnTo>
                    <a:pt x="684398" y="1093914"/>
                  </a:lnTo>
                  <a:lnTo>
                    <a:pt x="785375" y="1054645"/>
                  </a:lnTo>
                  <a:lnTo>
                    <a:pt x="813424" y="903180"/>
                  </a:lnTo>
                  <a:lnTo>
                    <a:pt x="813424" y="762935"/>
                  </a:lnTo>
                  <a:lnTo>
                    <a:pt x="762935" y="695617"/>
                  </a:lnTo>
                  <a:lnTo>
                    <a:pt x="790985" y="622689"/>
                  </a:lnTo>
                  <a:lnTo>
                    <a:pt x="796594" y="415126"/>
                  </a:lnTo>
                  <a:lnTo>
                    <a:pt x="802204" y="325369"/>
                  </a:lnTo>
                  <a:lnTo>
                    <a:pt x="824643" y="213173"/>
                  </a:lnTo>
                  <a:lnTo>
                    <a:pt x="858302" y="67317"/>
                  </a:lnTo>
                  <a:lnTo>
                    <a:pt x="886351" y="5609"/>
                  </a:lnTo>
                  <a:lnTo>
                    <a:pt x="757326" y="0"/>
                  </a:lnTo>
                  <a:lnTo>
                    <a:pt x="622690" y="84147"/>
                  </a:lnTo>
                  <a:lnTo>
                    <a:pt x="600251" y="162684"/>
                  </a:lnTo>
                  <a:lnTo>
                    <a:pt x="583421" y="213173"/>
                  </a:lnTo>
                  <a:lnTo>
                    <a:pt x="415127" y="196343"/>
                  </a:lnTo>
                  <a:lnTo>
                    <a:pt x="308540" y="207563"/>
                  </a:lnTo>
                  <a:lnTo>
                    <a:pt x="252442" y="207563"/>
                  </a:lnTo>
                  <a:lnTo>
                    <a:pt x="39269" y="908790"/>
                  </a:lnTo>
                  <a:lnTo>
                    <a:pt x="0" y="1032206"/>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reeform 7"/>
            <p:cNvSpPr/>
            <p:nvPr/>
          </p:nvSpPr>
          <p:spPr>
            <a:xfrm>
              <a:off x="5727622" y="1593188"/>
              <a:ext cx="863912" cy="488054"/>
            </a:xfrm>
            <a:custGeom>
              <a:avLst/>
              <a:gdLst>
                <a:gd name="connsiteX0" fmla="*/ 863912 w 863912"/>
                <a:gd name="connsiteY0" fmla="*/ 0 h 488054"/>
                <a:gd name="connsiteX1" fmla="*/ 824643 w 863912"/>
                <a:gd name="connsiteY1" fmla="*/ 61708 h 488054"/>
                <a:gd name="connsiteX2" fmla="*/ 824643 w 863912"/>
                <a:gd name="connsiteY2" fmla="*/ 145855 h 488054"/>
                <a:gd name="connsiteX3" fmla="*/ 819033 w 863912"/>
                <a:gd name="connsiteY3" fmla="*/ 213173 h 488054"/>
                <a:gd name="connsiteX4" fmla="*/ 847082 w 863912"/>
                <a:gd name="connsiteY4" fmla="*/ 302930 h 488054"/>
                <a:gd name="connsiteX5" fmla="*/ 835863 w 863912"/>
                <a:gd name="connsiteY5" fmla="*/ 325369 h 488054"/>
                <a:gd name="connsiteX6" fmla="*/ 729276 w 863912"/>
                <a:gd name="connsiteY6" fmla="*/ 308540 h 488054"/>
                <a:gd name="connsiteX7" fmla="*/ 617080 w 863912"/>
                <a:gd name="connsiteY7" fmla="*/ 252441 h 488054"/>
                <a:gd name="connsiteX8" fmla="*/ 510493 w 863912"/>
                <a:gd name="connsiteY8" fmla="*/ 213173 h 488054"/>
                <a:gd name="connsiteX9" fmla="*/ 403907 w 863912"/>
                <a:gd name="connsiteY9" fmla="*/ 213173 h 488054"/>
                <a:gd name="connsiteX10" fmla="*/ 359028 w 863912"/>
                <a:gd name="connsiteY10" fmla="*/ 274881 h 488054"/>
                <a:gd name="connsiteX11" fmla="*/ 325369 w 863912"/>
                <a:gd name="connsiteY11" fmla="*/ 342199 h 488054"/>
                <a:gd name="connsiteX12" fmla="*/ 325369 w 863912"/>
                <a:gd name="connsiteY12" fmla="*/ 342199 h 488054"/>
                <a:gd name="connsiteX13" fmla="*/ 336589 w 863912"/>
                <a:gd name="connsiteY13" fmla="*/ 476834 h 488054"/>
                <a:gd name="connsiteX14" fmla="*/ 263661 w 863912"/>
                <a:gd name="connsiteY14" fmla="*/ 488054 h 488054"/>
                <a:gd name="connsiteX15" fmla="*/ 157075 w 863912"/>
                <a:gd name="connsiteY15" fmla="*/ 476834 h 488054"/>
                <a:gd name="connsiteX16" fmla="*/ 151465 w 863912"/>
                <a:gd name="connsiteY16" fmla="*/ 409516 h 488054"/>
                <a:gd name="connsiteX17" fmla="*/ 162685 w 863912"/>
                <a:gd name="connsiteY17" fmla="*/ 325369 h 488054"/>
                <a:gd name="connsiteX18" fmla="*/ 134636 w 863912"/>
                <a:gd name="connsiteY18" fmla="*/ 201953 h 488054"/>
                <a:gd name="connsiteX19" fmla="*/ 0 w 863912"/>
                <a:gd name="connsiteY19" fmla="*/ 95367 h 488054"/>
                <a:gd name="connsiteX20" fmla="*/ 179514 w 863912"/>
                <a:gd name="connsiteY20" fmla="*/ 95367 h 488054"/>
                <a:gd name="connsiteX21" fmla="*/ 258052 w 863912"/>
                <a:gd name="connsiteY21" fmla="*/ 117806 h 488054"/>
                <a:gd name="connsiteX22" fmla="*/ 319760 w 863912"/>
                <a:gd name="connsiteY22" fmla="*/ 145855 h 488054"/>
                <a:gd name="connsiteX23" fmla="*/ 420736 w 863912"/>
                <a:gd name="connsiteY23" fmla="*/ 11219 h 488054"/>
                <a:gd name="connsiteX24" fmla="*/ 863912 w 863912"/>
                <a:gd name="connsiteY24" fmla="*/ 0 h 48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3912" h="488054">
                  <a:moveTo>
                    <a:pt x="863912" y="0"/>
                  </a:moveTo>
                  <a:lnTo>
                    <a:pt x="824643" y="61708"/>
                  </a:lnTo>
                  <a:lnTo>
                    <a:pt x="824643" y="145855"/>
                  </a:lnTo>
                  <a:lnTo>
                    <a:pt x="819033" y="213173"/>
                  </a:lnTo>
                  <a:lnTo>
                    <a:pt x="847082" y="302930"/>
                  </a:lnTo>
                  <a:lnTo>
                    <a:pt x="835863" y="325369"/>
                  </a:lnTo>
                  <a:lnTo>
                    <a:pt x="729276" y="308540"/>
                  </a:lnTo>
                  <a:lnTo>
                    <a:pt x="617080" y="252441"/>
                  </a:lnTo>
                  <a:lnTo>
                    <a:pt x="510493" y="213173"/>
                  </a:lnTo>
                  <a:lnTo>
                    <a:pt x="403907" y="213173"/>
                  </a:lnTo>
                  <a:lnTo>
                    <a:pt x="359028" y="274881"/>
                  </a:lnTo>
                  <a:lnTo>
                    <a:pt x="325369" y="342199"/>
                  </a:lnTo>
                  <a:lnTo>
                    <a:pt x="325369" y="342199"/>
                  </a:lnTo>
                  <a:lnTo>
                    <a:pt x="336589" y="476834"/>
                  </a:lnTo>
                  <a:lnTo>
                    <a:pt x="263661" y="488054"/>
                  </a:lnTo>
                  <a:lnTo>
                    <a:pt x="157075" y="476834"/>
                  </a:lnTo>
                  <a:lnTo>
                    <a:pt x="151465" y="409516"/>
                  </a:lnTo>
                  <a:lnTo>
                    <a:pt x="162685" y="325369"/>
                  </a:lnTo>
                  <a:lnTo>
                    <a:pt x="134636" y="201953"/>
                  </a:lnTo>
                  <a:lnTo>
                    <a:pt x="0" y="95367"/>
                  </a:lnTo>
                  <a:lnTo>
                    <a:pt x="179514" y="95367"/>
                  </a:lnTo>
                  <a:lnTo>
                    <a:pt x="258052" y="117806"/>
                  </a:lnTo>
                  <a:lnTo>
                    <a:pt x="319760" y="145855"/>
                  </a:lnTo>
                  <a:lnTo>
                    <a:pt x="420736" y="11219"/>
                  </a:lnTo>
                  <a:lnTo>
                    <a:pt x="863912" y="0"/>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Freeform 10"/>
            <p:cNvSpPr/>
            <p:nvPr/>
          </p:nvSpPr>
          <p:spPr>
            <a:xfrm>
              <a:off x="4807612" y="117806"/>
              <a:ext cx="3102228" cy="3186376"/>
            </a:xfrm>
            <a:custGeom>
              <a:avLst/>
              <a:gdLst>
                <a:gd name="connsiteX0" fmla="*/ 1969046 w 3102228"/>
                <a:gd name="connsiteY0" fmla="*/ 11220 h 3186376"/>
                <a:gd name="connsiteX1" fmla="*/ 2328074 w 3102228"/>
                <a:gd name="connsiteY1" fmla="*/ 0 h 3186376"/>
                <a:gd name="connsiteX2" fmla="*/ 2810518 w 3102228"/>
                <a:gd name="connsiteY2" fmla="*/ 297320 h 3186376"/>
                <a:gd name="connsiteX3" fmla="*/ 3001252 w 3102228"/>
                <a:gd name="connsiteY3" fmla="*/ 667568 h 3186376"/>
                <a:gd name="connsiteX4" fmla="*/ 3102228 w 3102228"/>
                <a:gd name="connsiteY4" fmla="*/ 891961 h 3186376"/>
                <a:gd name="connsiteX5" fmla="*/ 2978813 w 3102228"/>
                <a:gd name="connsiteY5" fmla="*/ 1144403 h 3186376"/>
                <a:gd name="connsiteX6" fmla="*/ 2945154 w 3102228"/>
                <a:gd name="connsiteY6" fmla="*/ 1503431 h 3186376"/>
                <a:gd name="connsiteX7" fmla="*/ 2832957 w 3102228"/>
                <a:gd name="connsiteY7" fmla="*/ 1879288 h 3186376"/>
                <a:gd name="connsiteX8" fmla="*/ 2731981 w 3102228"/>
                <a:gd name="connsiteY8" fmla="*/ 1929777 h 3186376"/>
                <a:gd name="connsiteX9" fmla="*/ 2687102 w 3102228"/>
                <a:gd name="connsiteY9" fmla="*/ 2182219 h 3186376"/>
                <a:gd name="connsiteX10" fmla="*/ 2636614 w 3102228"/>
                <a:gd name="connsiteY10" fmla="*/ 2457100 h 3186376"/>
                <a:gd name="connsiteX11" fmla="*/ 2608565 w 3102228"/>
                <a:gd name="connsiteY11" fmla="*/ 2530027 h 3186376"/>
                <a:gd name="connsiteX12" fmla="*/ 2434660 w 3102228"/>
                <a:gd name="connsiteY12" fmla="*/ 2485149 h 3186376"/>
                <a:gd name="connsiteX13" fmla="*/ 2070022 w 3102228"/>
                <a:gd name="connsiteY13" fmla="*/ 2535637 h 3186376"/>
                <a:gd name="connsiteX14" fmla="*/ 1896118 w 3102228"/>
                <a:gd name="connsiteY14" fmla="*/ 2541247 h 3186376"/>
                <a:gd name="connsiteX15" fmla="*/ 1750263 w 3102228"/>
                <a:gd name="connsiteY15" fmla="*/ 2535637 h 3186376"/>
                <a:gd name="connsiteX16" fmla="*/ 1716604 w 3102228"/>
                <a:gd name="connsiteY16" fmla="*/ 2586125 h 3186376"/>
                <a:gd name="connsiteX17" fmla="*/ 1677335 w 3102228"/>
                <a:gd name="connsiteY17" fmla="*/ 2687102 h 3186376"/>
                <a:gd name="connsiteX18" fmla="*/ 1654896 w 3102228"/>
                <a:gd name="connsiteY18" fmla="*/ 2849787 h 3186376"/>
                <a:gd name="connsiteX19" fmla="*/ 1688555 w 3102228"/>
                <a:gd name="connsiteY19" fmla="*/ 3034911 h 3186376"/>
                <a:gd name="connsiteX20" fmla="*/ 1688555 w 3102228"/>
                <a:gd name="connsiteY20" fmla="*/ 3124668 h 3186376"/>
                <a:gd name="connsiteX21" fmla="*/ 1520260 w 3102228"/>
                <a:gd name="connsiteY21" fmla="*/ 3186376 h 3186376"/>
                <a:gd name="connsiteX22" fmla="*/ 1503431 w 3102228"/>
                <a:gd name="connsiteY22" fmla="*/ 3018081 h 3186376"/>
                <a:gd name="connsiteX23" fmla="*/ 1565139 w 3102228"/>
                <a:gd name="connsiteY23" fmla="*/ 2928324 h 3186376"/>
                <a:gd name="connsiteX24" fmla="*/ 1553919 w 3102228"/>
                <a:gd name="connsiteY24" fmla="*/ 2877836 h 3186376"/>
                <a:gd name="connsiteX25" fmla="*/ 1458552 w 3102228"/>
                <a:gd name="connsiteY25" fmla="*/ 2703931 h 3186376"/>
                <a:gd name="connsiteX26" fmla="*/ 1183671 w 3102228"/>
                <a:gd name="connsiteY26" fmla="*/ 2653443 h 3186376"/>
                <a:gd name="connsiteX27" fmla="*/ 852692 w 3102228"/>
                <a:gd name="connsiteY27" fmla="*/ 2608565 h 3186376"/>
                <a:gd name="connsiteX28" fmla="*/ 594641 w 3102228"/>
                <a:gd name="connsiteY28" fmla="*/ 2591735 h 3186376"/>
                <a:gd name="connsiteX29" fmla="*/ 476835 w 3102228"/>
                <a:gd name="connsiteY29" fmla="*/ 2642223 h 3186376"/>
                <a:gd name="connsiteX30" fmla="*/ 353419 w 3102228"/>
                <a:gd name="connsiteY30" fmla="*/ 2731981 h 3186376"/>
                <a:gd name="connsiteX31" fmla="*/ 314150 w 3102228"/>
                <a:gd name="connsiteY31" fmla="*/ 2664663 h 3186376"/>
                <a:gd name="connsiteX32" fmla="*/ 263662 w 3102228"/>
                <a:gd name="connsiteY32" fmla="*/ 2675882 h 3186376"/>
                <a:gd name="connsiteX33" fmla="*/ 196344 w 3102228"/>
                <a:gd name="connsiteY33" fmla="*/ 2698322 h 3186376"/>
                <a:gd name="connsiteX34" fmla="*/ 134636 w 3102228"/>
                <a:gd name="connsiteY34" fmla="*/ 2709541 h 3186376"/>
                <a:gd name="connsiteX35" fmla="*/ 33659 w 3102228"/>
                <a:gd name="connsiteY35" fmla="*/ 2715151 h 3186376"/>
                <a:gd name="connsiteX36" fmla="*/ 0 w 3102228"/>
                <a:gd name="connsiteY36" fmla="*/ 2720761 h 3186376"/>
                <a:gd name="connsiteX37" fmla="*/ 201954 w 3102228"/>
                <a:gd name="connsiteY37" fmla="*/ 2120511 h 3186376"/>
                <a:gd name="connsiteX38" fmla="*/ 302930 w 3102228"/>
                <a:gd name="connsiteY38" fmla="*/ 1710994 h 3186376"/>
                <a:gd name="connsiteX39" fmla="*/ 330979 w 3102228"/>
                <a:gd name="connsiteY39" fmla="*/ 1509041 h 3186376"/>
                <a:gd name="connsiteX40" fmla="*/ 398297 w 3102228"/>
                <a:gd name="connsiteY40" fmla="*/ 1301477 h 3186376"/>
                <a:gd name="connsiteX41" fmla="*/ 398297 w 3102228"/>
                <a:gd name="connsiteY41" fmla="*/ 1228550 h 3186376"/>
                <a:gd name="connsiteX42" fmla="*/ 426346 w 3102228"/>
                <a:gd name="connsiteY42" fmla="*/ 1189281 h 3186376"/>
                <a:gd name="connsiteX43" fmla="*/ 560982 w 3102228"/>
                <a:gd name="connsiteY43" fmla="*/ 1234160 h 3186376"/>
                <a:gd name="connsiteX44" fmla="*/ 667568 w 3102228"/>
                <a:gd name="connsiteY44" fmla="*/ 1351966 h 3186376"/>
                <a:gd name="connsiteX45" fmla="*/ 762935 w 3102228"/>
                <a:gd name="connsiteY45" fmla="*/ 1525870 h 3186376"/>
                <a:gd name="connsiteX46" fmla="*/ 779765 w 3102228"/>
                <a:gd name="connsiteY46" fmla="*/ 1559529 h 3186376"/>
                <a:gd name="connsiteX47" fmla="*/ 931230 w 3102228"/>
                <a:gd name="connsiteY47" fmla="*/ 1576358 h 3186376"/>
                <a:gd name="connsiteX48" fmla="*/ 1009767 w 3102228"/>
                <a:gd name="connsiteY48" fmla="*/ 1660506 h 3186376"/>
                <a:gd name="connsiteX49" fmla="*/ 1060255 w 3102228"/>
                <a:gd name="connsiteY49" fmla="*/ 1688555 h 3186376"/>
                <a:gd name="connsiteX50" fmla="*/ 1088305 w 3102228"/>
                <a:gd name="connsiteY50" fmla="*/ 1783922 h 3186376"/>
                <a:gd name="connsiteX51" fmla="*/ 1088305 w 3102228"/>
                <a:gd name="connsiteY51" fmla="*/ 1940996 h 3186376"/>
                <a:gd name="connsiteX52" fmla="*/ 1273428 w 3102228"/>
                <a:gd name="connsiteY52" fmla="*/ 1957826 h 3186376"/>
                <a:gd name="connsiteX53" fmla="*/ 1273428 w 3102228"/>
                <a:gd name="connsiteY53" fmla="*/ 1806361 h 3186376"/>
                <a:gd name="connsiteX54" fmla="*/ 1307087 w 3102228"/>
                <a:gd name="connsiteY54" fmla="*/ 1705384 h 3186376"/>
                <a:gd name="connsiteX55" fmla="*/ 1385625 w 3102228"/>
                <a:gd name="connsiteY55" fmla="*/ 1677335 h 3186376"/>
                <a:gd name="connsiteX56" fmla="*/ 1576359 w 3102228"/>
                <a:gd name="connsiteY56" fmla="*/ 1727823 h 3186376"/>
                <a:gd name="connsiteX57" fmla="*/ 1727824 w 3102228"/>
                <a:gd name="connsiteY57" fmla="*/ 1823190 h 3186376"/>
                <a:gd name="connsiteX58" fmla="*/ 1783922 w 3102228"/>
                <a:gd name="connsiteY58" fmla="*/ 1783922 h 3186376"/>
                <a:gd name="connsiteX59" fmla="*/ 1755873 w 3102228"/>
                <a:gd name="connsiteY59" fmla="*/ 1593188 h 3186376"/>
                <a:gd name="connsiteX60" fmla="*/ 1783922 w 3102228"/>
                <a:gd name="connsiteY60" fmla="*/ 1458552 h 3186376"/>
                <a:gd name="connsiteX61" fmla="*/ 1710994 w 3102228"/>
                <a:gd name="connsiteY61" fmla="*/ 1357576 h 3186376"/>
                <a:gd name="connsiteX62" fmla="*/ 1654896 w 3102228"/>
                <a:gd name="connsiteY62" fmla="*/ 1228550 h 3186376"/>
                <a:gd name="connsiteX63" fmla="*/ 1654896 w 3102228"/>
                <a:gd name="connsiteY63" fmla="*/ 1144403 h 3186376"/>
                <a:gd name="connsiteX64" fmla="*/ 1834410 w 3102228"/>
                <a:gd name="connsiteY64" fmla="*/ 1065865 h 3186376"/>
                <a:gd name="connsiteX65" fmla="*/ 1884898 w 3102228"/>
                <a:gd name="connsiteY65" fmla="*/ 790984 h 3186376"/>
                <a:gd name="connsiteX66" fmla="*/ 1823190 w 3102228"/>
                <a:gd name="connsiteY66" fmla="*/ 729276 h 3186376"/>
                <a:gd name="connsiteX67" fmla="*/ 1862459 w 3102228"/>
                <a:gd name="connsiteY67" fmla="*/ 628300 h 3186376"/>
                <a:gd name="connsiteX68" fmla="*/ 1873679 w 3102228"/>
                <a:gd name="connsiteY68" fmla="*/ 359028 h 3186376"/>
                <a:gd name="connsiteX69" fmla="*/ 1912948 w 3102228"/>
                <a:gd name="connsiteY69" fmla="*/ 134636 h 3186376"/>
                <a:gd name="connsiteX70" fmla="*/ 1969046 w 3102228"/>
                <a:gd name="connsiteY70" fmla="*/ 11220 h 318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102228" h="3186376">
                  <a:moveTo>
                    <a:pt x="1969046" y="11220"/>
                  </a:moveTo>
                  <a:lnTo>
                    <a:pt x="2328074" y="0"/>
                  </a:lnTo>
                  <a:lnTo>
                    <a:pt x="2810518" y="297320"/>
                  </a:lnTo>
                  <a:lnTo>
                    <a:pt x="3001252" y="667568"/>
                  </a:lnTo>
                  <a:lnTo>
                    <a:pt x="3102228" y="891961"/>
                  </a:lnTo>
                  <a:lnTo>
                    <a:pt x="2978813" y="1144403"/>
                  </a:lnTo>
                  <a:lnTo>
                    <a:pt x="2945154" y="1503431"/>
                  </a:lnTo>
                  <a:lnTo>
                    <a:pt x="2832957" y="1879288"/>
                  </a:lnTo>
                  <a:lnTo>
                    <a:pt x="2731981" y="1929777"/>
                  </a:lnTo>
                  <a:lnTo>
                    <a:pt x="2687102" y="2182219"/>
                  </a:lnTo>
                  <a:lnTo>
                    <a:pt x="2636614" y="2457100"/>
                  </a:lnTo>
                  <a:lnTo>
                    <a:pt x="2608565" y="2530027"/>
                  </a:lnTo>
                  <a:lnTo>
                    <a:pt x="2434660" y="2485149"/>
                  </a:lnTo>
                  <a:lnTo>
                    <a:pt x="2070022" y="2535637"/>
                  </a:lnTo>
                  <a:lnTo>
                    <a:pt x="1896118" y="2541247"/>
                  </a:lnTo>
                  <a:lnTo>
                    <a:pt x="1750263" y="2535637"/>
                  </a:lnTo>
                  <a:lnTo>
                    <a:pt x="1716604" y="2586125"/>
                  </a:lnTo>
                  <a:lnTo>
                    <a:pt x="1677335" y="2687102"/>
                  </a:lnTo>
                  <a:lnTo>
                    <a:pt x="1654896" y="2849787"/>
                  </a:lnTo>
                  <a:lnTo>
                    <a:pt x="1688555" y="3034911"/>
                  </a:lnTo>
                  <a:lnTo>
                    <a:pt x="1688555" y="3124668"/>
                  </a:lnTo>
                  <a:lnTo>
                    <a:pt x="1520260" y="3186376"/>
                  </a:lnTo>
                  <a:lnTo>
                    <a:pt x="1503431" y="3018081"/>
                  </a:lnTo>
                  <a:lnTo>
                    <a:pt x="1565139" y="2928324"/>
                  </a:lnTo>
                  <a:lnTo>
                    <a:pt x="1553919" y="2877836"/>
                  </a:lnTo>
                  <a:lnTo>
                    <a:pt x="1458552" y="2703931"/>
                  </a:lnTo>
                  <a:lnTo>
                    <a:pt x="1183671" y="2653443"/>
                  </a:lnTo>
                  <a:lnTo>
                    <a:pt x="852692" y="2608565"/>
                  </a:lnTo>
                  <a:lnTo>
                    <a:pt x="594641" y="2591735"/>
                  </a:lnTo>
                  <a:lnTo>
                    <a:pt x="476835" y="2642223"/>
                  </a:lnTo>
                  <a:lnTo>
                    <a:pt x="353419" y="2731981"/>
                  </a:lnTo>
                  <a:lnTo>
                    <a:pt x="314150" y="2664663"/>
                  </a:lnTo>
                  <a:lnTo>
                    <a:pt x="263662" y="2675882"/>
                  </a:lnTo>
                  <a:lnTo>
                    <a:pt x="196344" y="2698322"/>
                  </a:lnTo>
                  <a:lnTo>
                    <a:pt x="134636" y="2709541"/>
                  </a:lnTo>
                  <a:lnTo>
                    <a:pt x="33659" y="2715151"/>
                  </a:lnTo>
                  <a:lnTo>
                    <a:pt x="0" y="2720761"/>
                  </a:lnTo>
                  <a:lnTo>
                    <a:pt x="201954" y="2120511"/>
                  </a:lnTo>
                  <a:lnTo>
                    <a:pt x="302930" y="1710994"/>
                  </a:lnTo>
                  <a:lnTo>
                    <a:pt x="330979" y="1509041"/>
                  </a:lnTo>
                  <a:lnTo>
                    <a:pt x="398297" y="1301477"/>
                  </a:lnTo>
                  <a:lnTo>
                    <a:pt x="398297" y="1228550"/>
                  </a:lnTo>
                  <a:lnTo>
                    <a:pt x="426346" y="1189281"/>
                  </a:lnTo>
                  <a:lnTo>
                    <a:pt x="560982" y="1234160"/>
                  </a:lnTo>
                  <a:lnTo>
                    <a:pt x="667568" y="1351966"/>
                  </a:lnTo>
                  <a:lnTo>
                    <a:pt x="762935" y="1525870"/>
                  </a:lnTo>
                  <a:lnTo>
                    <a:pt x="779765" y="1559529"/>
                  </a:lnTo>
                  <a:lnTo>
                    <a:pt x="931230" y="1576358"/>
                  </a:lnTo>
                  <a:lnTo>
                    <a:pt x="1009767" y="1660506"/>
                  </a:lnTo>
                  <a:lnTo>
                    <a:pt x="1060255" y="1688555"/>
                  </a:lnTo>
                  <a:lnTo>
                    <a:pt x="1088305" y="1783922"/>
                  </a:lnTo>
                  <a:lnTo>
                    <a:pt x="1088305" y="1940996"/>
                  </a:lnTo>
                  <a:lnTo>
                    <a:pt x="1273428" y="1957826"/>
                  </a:lnTo>
                  <a:lnTo>
                    <a:pt x="1273428" y="1806361"/>
                  </a:lnTo>
                  <a:lnTo>
                    <a:pt x="1307087" y="1705384"/>
                  </a:lnTo>
                  <a:lnTo>
                    <a:pt x="1385625" y="1677335"/>
                  </a:lnTo>
                  <a:lnTo>
                    <a:pt x="1576359" y="1727823"/>
                  </a:lnTo>
                  <a:lnTo>
                    <a:pt x="1727824" y="1823190"/>
                  </a:lnTo>
                  <a:lnTo>
                    <a:pt x="1783922" y="1783922"/>
                  </a:lnTo>
                  <a:lnTo>
                    <a:pt x="1755873" y="1593188"/>
                  </a:lnTo>
                  <a:lnTo>
                    <a:pt x="1783922" y="1458552"/>
                  </a:lnTo>
                  <a:lnTo>
                    <a:pt x="1710994" y="1357576"/>
                  </a:lnTo>
                  <a:lnTo>
                    <a:pt x="1654896" y="1228550"/>
                  </a:lnTo>
                  <a:lnTo>
                    <a:pt x="1654896" y="1144403"/>
                  </a:lnTo>
                  <a:lnTo>
                    <a:pt x="1834410" y="1065865"/>
                  </a:lnTo>
                  <a:lnTo>
                    <a:pt x="1884898" y="790984"/>
                  </a:lnTo>
                  <a:lnTo>
                    <a:pt x="1823190" y="729276"/>
                  </a:lnTo>
                  <a:lnTo>
                    <a:pt x="1862459" y="628300"/>
                  </a:lnTo>
                  <a:lnTo>
                    <a:pt x="1873679" y="359028"/>
                  </a:lnTo>
                  <a:lnTo>
                    <a:pt x="1912948" y="134636"/>
                  </a:lnTo>
                  <a:lnTo>
                    <a:pt x="1969046" y="11220"/>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Freeform 12"/>
            <p:cNvSpPr/>
            <p:nvPr/>
          </p:nvSpPr>
          <p:spPr>
            <a:xfrm>
              <a:off x="6468118" y="1548309"/>
              <a:ext cx="959278" cy="1969046"/>
            </a:xfrm>
            <a:custGeom>
              <a:avLst/>
              <a:gdLst>
                <a:gd name="connsiteX0" fmla="*/ 129026 w 959278"/>
                <a:gd name="connsiteY0" fmla="*/ 39269 h 1969046"/>
                <a:gd name="connsiteX1" fmla="*/ 218783 w 959278"/>
                <a:gd name="connsiteY1" fmla="*/ 0 h 1969046"/>
                <a:gd name="connsiteX2" fmla="*/ 230002 w 959278"/>
                <a:gd name="connsiteY2" fmla="*/ 258052 h 1969046"/>
                <a:gd name="connsiteX3" fmla="*/ 224392 w 959278"/>
                <a:gd name="connsiteY3" fmla="*/ 471225 h 1969046"/>
                <a:gd name="connsiteX4" fmla="*/ 213173 w 959278"/>
                <a:gd name="connsiteY4" fmla="*/ 729276 h 1969046"/>
                <a:gd name="connsiteX5" fmla="*/ 179514 w 959278"/>
                <a:gd name="connsiteY5" fmla="*/ 970498 h 1969046"/>
                <a:gd name="connsiteX6" fmla="*/ 162684 w 959278"/>
                <a:gd name="connsiteY6" fmla="*/ 1133183 h 1969046"/>
                <a:gd name="connsiteX7" fmla="*/ 516103 w 959278"/>
                <a:gd name="connsiteY7" fmla="*/ 1088304 h 1969046"/>
                <a:gd name="connsiteX8" fmla="*/ 768545 w 959278"/>
                <a:gd name="connsiteY8" fmla="*/ 1054646 h 1969046"/>
                <a:gd name="connsiteX9" fmla="*/ 869521 w 959278"/>
                <a:gd name="connsiteY9" fmla="*/ 1088304 h 1969046"/>
                <a:gd name="connsiteX10" fmla="*/ 959278 w 959278"/>
                <a:gd name="connsiteY10" fmla="*/ 1105134 h 1969046"/>
                <a:gd name="connsiteX11" fmla="*/ 936839 w 959278"/>
                <a:gd name="connsiteY11" fmla="*/ 1110744 h 1969046"/>
                <a:gd name="connsiteX12" fmla="*/ 903180 w 959278"/>
                <a:gd name="connsiteY12" fmla="*/ 1357576 h 1969046"/>
                <a:gd name="connsiteX13" fmla="*/ 841472 w 959278"/>
                <a:gd name="connsiteY13" fmla="*/ 1492211 h 1969046"/>
                <a:gd name="connsiteX14" fmla="*/ 830253 w 959278"/>
                <a:gd name="connsiteY14" fmla="*/ 1677335 h 1969046"/>
                <a:gd name="connsiteX15" fmla="*/ 920010 w 959278"/>
                <a:gd name="connsiteY15" fmla="*/ 1795141 h 1969046"/>
                <a:gd name="connsiteX16" fmla="*/ 762935 w 959278"/>
                <a:gd name="connsiteY16" fmla="*/ 1800751 h 1969046"/>
                <a:gd name="connsiteX17" fmla="*/ 622689 w 959278"/>
                <a:gd name="connsiteY17" fmla="*/ 1856849 h 1969046"/>
                <a:gd name="connsiteX18" fmla="*/ 370248 w 959278"/>
                <a:gd name="connsiteY18" fmla="*/ 1873679 h 1969046"/>
                <a:gd name="connsiteX19" fmla="*/ 145855 w 959278"/>
                <a:gd name="connsiteY19" fmla="*/ 1969046 h 1969046"/>
                <a:gd name="connsiteX20" fmla="*/ 61708 w 959278"/>
                <a:gd name="connsiteY20" fmla="*/ 1969046 h 1969046"/>
                <a:gd name="connsiteX21" fmla="*/ 0 w 959278"/>
                <a:gd name="connsiteY21" fmla="*/ 1755873 h 1969046"/>
                <a:gd name="connsiteX22" fmla="*/ 5610 w 959278"/>
                <a:gd name="connsiteY22" fmla="*/ 1542700 h 1969046"/>
                <a:gd name="connsiteX23" fmla="*/ 33659 w 959278"/>
                <a:gd name="connsiteY23" fmla="*/ 1228550 h 1969046"/>
                <a:gd name="connsiteX24" fmla="*/ 67318 w 959278"/>
                <a:gd name="connsiteY24" fmla="*/ 1093914 h 1969046"/>
                <a:gd name="connsiteX25" fmla="*/ 67318 w 959278"/>
                <a:gd name="connsiteY25" fmla="*/ 908790 h 1969046"/>
                <a:gd name="connsiteX26" fmla="*/ 61708 w 959278"/>
                <a:gd name="connsiteY26" fmla="*/ 645129 h 1969046"/>
                <a:gd name="connsiteX27" fmla="*/ 78537 w 959278"/>
                <a:gd name="connsiteY27" fmla="*/ 398297 h 1969046"/>
                <a:gd name="connsiteX28" fmla="*/ 112196 w 959278"/>
                <a:gd name="connsiteY28" fmla="*/ 347809 h 1969046"/>
                <a:gd name="connsiteX29" fmla="*/ 100976 w 959278"/>
                <a:gd name="connsiteY29" fmla="*/ 201954 h 1969046"/>
                <a:gd name="connsiteX30" fmla="*/ 100976 w 959278"/>
                <a:gd name="connsiteY30" fmla="*/ 95367 h 1969046"/>
                <a:gd name="connsiteX31" fmla="*/ 129026 w 959278"/>
                <a:gd name="connsiteY31" fmla="*/ 39269 h 196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9278" h="1969046">
                  <a:moveTo>
                    <a:pt x="129026" y="39269"/>
                  </a:moveTo>
                  <a:lnTo>
                    <a:pt x="218783" y="0"/>
                  </a:lnTo>
                  <a:lnTo>
                    <a:pt x="230002" y="258052"/>
                  </a:lnTo>
                  <a:lnTo>
                    <a:pt x="224392" y="471225"/>
                  </a:lnTo>
                  <a:lnTo>
                    <a:pt x="213173" y="729276"/>
                  </a:lnTo>
                  <a:lnTo>
                    <a:pt x="179514" y="970498"/>
                  </a:lnTo>
                  <a:lnTo>
                    <a:pt x="162684" y="1133183"/>
                  </a:lnTo>
                  <a:lnTo>
                    <a:pt x="516103" y="1088304"/>
                  </a:lnTo>
                  <a:lnTo>
                    <a:pt x="768545" y="1054646"/>
                  </a:lnTo>
                  <a:lnTo>
                    <a:pt x="869521" y="1088304"/>
                  </a:lnTo>
                  <a:lnTo>
                    <a:pt x="959278" y="1105134"/>
                  </a:lnTo>
                  <a:lnTo>
                    <a:pt x="936839" y="1110744"/>
                  </a:lnTo>
                  <a:lnTo>
                    <a:pt x="903180" y="1357576"/>
                  </a:lnTo>
                  <a:lnTo>
                    <a:pt x="841472" y="1492211"/>
                  </a:lnTo>
                  <a:lnTo>
                    <a:pt x="830253" y="1677335"/>
                  </a:lnTo>
                  <a:lnTo>
                    <a:pt x="920010" y="1795141"/>
                  </a:lnTo>
                  <a:lnTo>
                    <a:pt x="762935" y="1800751"/>
                  </a:lnTo>
                  <a:lnTo>
                    <a:pt x="622689" y="1856849"/>
                  </a:lnTo>
                  <a:lnTo>
                    <a:pt x="370248" y="1873679"/>
                  </a:lnTo>
                  <a:lnTo>
                    <a:pt x="145855" y="1969046"/>
                  </a:lnTo>
                  <a:lnTo>
                    <a:pt x="61708" y="1969046"/>
                  </a:lnTo>
                  <a:lnTo>
                    <a:pt x="0" y="1755873"/>
                  </a:lnTo>
                  <a:lnTo>
                    <a:pt x="5610" y="1542700"/>
                  </a:lnTo>
                  <a:lnTo>
                    <a:pt x="33659" y="1228550"/>
                  </a:lnTo>
                  <a:lnTo>
                    <a:pt x="67318" y="1093914"/>
                  </a:lnTo>
                  <a:lnTo>
                    <a:pt x="67318" y="908790"/>
                  </a:lnTo>
                  <a:lnTo>
                    <a:pt x="61708" y="645129"/>
                  </a:lnTo>
                  <a:lnTo>
                    <a:pt x="78537" y="398297"/>
                  </a:lnTo>
                  <a:lnTo>
                    <a:pt x="112196" y="347809"/>
                  </a:lnTo>
                  <a:lnTo>
                    <a:pt x="100976" y="201954"/>
                  </a:lnTo>
                  <a:lnTo>
                    <a:pt x="100976" y="95367"/>
                  </a:lnTo>
                  <a:lnTo>
                    <a:pt x="129026" y="39269"/>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Freeform 14"/>
            <p:cNvSpPr/>
            <p:nvPr/>
          </p:nvSpPr>
          <p:spPr>
            <a:xfrm>
              <a:off x="6518606" y="3343450"/>
              <a:ext cx="1116354" cy="925620"/>
            </a:xfrm>
            <a:custGeom>
              <a:avLst/>
              <a:gdLst>
                <a:gd name="connsiteX0" fmla="*/ 67318 w 1116354"/>
                <a:gd name="connsiteY0" fmla="*/ 185124 h 925620"/>
                <a:gd name="connsiteX1" fmla="*/ 246832 w 1116354"/>
                <a:gd name="connsiteY1" fmla="*/ 117806 h 925620"/>
                <a:gd name="connsiteX2" fmla="*/ 594641 w 1116354"/>
                <a:gd name="connsiteY2" fmla="*/ 50489 h 925620"/>
                <a:gd name="connsiteX3" fmla="*/ 858302 w 1116354"/>
                <a:gd name="connsiteY3" fmla="*/ 0 h 925620"/>
                <a:gd name="connsiteX4" fmla="*/ 992938 w 1116354"/>
                <a:gd name="connsiteY4" fmla="*/ 11220 h 925620"/>
                <a:gd name="connsiteX5" fmla="*/ 1082695 w 1116354"/>
                <a:gd name="connsiteY5" fmla="*/ 84148 h 925620"/>
                <a:gd name="connsiteX6" fmla="*/ 1116354 w 1116354"/>
                <a:gd name="connsiteY6" fmla="*/ 488054 h 925620"/>
                <a:gd name="connsiteX7" fmla="*/ 1049036 w 1116354"/>
                <a:gd name="connsiteY7" fmla="*/ 819033 h 925620"/>
                <a:gd name="connsiteX8" fmla="*/ 964888 w 1116354"/>
                <a:gd name="connsiteY8" fmla="*/ 908790 h 925620"/>
                <a:gd name="connsiteX9" fmla="*/ 813423 w 1116354"/>
                <a:gd name="connsiteY9" fmla="*/ 925620 h 925620"/>
                <a:gd name="connsiteX10" fmla="*/ 734886 w 1116354"/>
                <a:gd name="connsiteY10" fmla="*/ 886351 h 925620"/>
                <a:gd name="connsiteX11" fmla="*/ 617080 w 1116354"/>
                <a:gd name="connsiteY11" fmla="*/ 863912 h 925620"/>
                <a:gd name="connsiteX12" fmla="*/ 465615 w 1116354"/>
                <a:gd name="connsiteY12" fmla="*/ 852692 h 925620"/>
                <a:gd name="connsiteX13" fmla="*/ 291711 w 1116354"/>
                <a:gd name="connsiteY13" fmla="*/ 886351 h 925620"/>
                <a:gd name="connsiteX14" fmla="*/ 179514 w 1116354"/>
                <a:gd name="connsiteY14" fmla="*/ 863912 h 925620"/>
                <a:gd name="connsiteX15" fmla="*/ 33659 w 1116354"/>
                <a:gd name="connsiteY15" fmla="*/ 819033 h 925620"/>
                <a:gd name="connsiteX16" fmla="*/ 0 w 1116354"/>
                <a:gd name="connsiteY16" fmla="*/ 645129 h 925620"/>
                <a:gd name="connsiteX17" fmla="*/ 22439 w 1116354"/>
                <a:gd name="connsiteY17" fmla="*/ 482444 h 925620"/>
                <a:gd name="connsiteX18" fmla="*/ 67318 w 1116354"/>
                <a:gd name="connsiteY18" fmla="*/ 302930 h 925620"/>
                <a:gd name="connsiteX19" fmla="*/ 67318 w 1116354"/>
                <a:gd name="connsiteY19" fmla="*/ 185124 h 92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6354" h="925620">
                  <a:moveTo>
                    <a:pt x="67318" y="185124"/>
                  </a:moveTo>
                  <a:lnTo>
                    <a:pt x="246832" y="117806"/>
                  </a:lnTo>
                  <a:lnTo>
                    <a:pt x="594641" y="50489"/>
                  </a:lnTo>
                  <a:lnTo>
                    <a:pt x="858302" y="0"/>
                  </a:lnTo>
                  <a:lnTo>
                    <a:pt x="992938" y="11220"/>
                  </a:lnTo>
                  <a:lnTo>
                    <a:pt x="1082695" y="84148"/>
                  </a:lnTo>
                  <a:lnTo>
                    <a:pt x="1116354" y="488054"/>
                  </a:lnTo>
                  <a:lnTo>
                    <a:pt x="1049036" y="819033"/>
                  </a:lnTo>
                  <a:lnTo>
                    <a:pt x="964888" y="908790"/>
                  </a:lnTo>
                  <a:lnTo>
                    <a:pt x="813423" y="925620"/>
                  </a:lnTo>
                  <a:lnTo>
                    <a:pt x="734886" y="886351"/>
                  </a:lnTo>
                  <a:lnTo>
                    <a:pt x="617080" y="863912"/>
                  </a:lnTo>
                  <a:lnTo>
                    <a:pt x="465615" y="852692"/>
                  </a:lnTo>
                  <a:lnTo>
                    <a:pt x="291711" y="886351"/>
                  </a:lnTo>
                  <a:lnTo>
                    <a:pt x="179514" y="863912"/>
                  </a:lnTo>
                  <a:lnTo>
                    <a:pt x="33659" y="819033"/>
                  </a:lnTo>
                  <a:lnTo>
                    <a:pt x="0" y="645129"/>
                  </a:lnTo>
                  <a:lnTo>
                    <a:pt x="22439" y="482444"/>
                  </a:lnTo>
                  <a:lnTo>
                    <a:pt x="67318" y="302930"/>
                  </a:lnTo>
                  <a:lnTo>
                    <a:pt x="67318" y="185124"/>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Freeform 15"/>
            <p:cNvSpPr/>
            <p:nvPr/>
          </p:nvSpPr>
          <p:spPr>
            <a:xfrm>
              <a:off x="5520059" y="3180766"/>
              <a:ext cx="998547" cy="392687"/>
            </a:xfrm>
            <a:custGeom>
              <a:avLst/>
              <a:gdLst>
                <a:gd name="connsiteX0" fmla="*/ 987328 w 998547"/>
                <a:gd name="connsiteY0" fmla="*/ 336589 h 392687"/>
                <a:gd name="connsiteX1" fmla="*/ 914400 w 998547"/>
                <a:gd name="connsiteY1" fmla="*/ 347808 h 392687"/>
                <a:gd name="connsiteX2" fmla="*/ 746105 w 998547"/>
                <a:gd name="connsiteY2" fmla="*/ 387077 h 392687"/>
                <a:gd name="connsiteX3" fmla="*/ 527323 w 998547"/>
                <a:gd name="connsiteY3" fmla="*/ 392687 h 392687"/>
                <a:gd name="connsiteX4" fmla="*/ 336589 w 998547"/>
                <a:gd name="connsiteY4" fmla="*/ 353418 h 392687"/>
                <a:gd name="connsiteX5" fmla="*/ 291710 w 998547"/>
                <a:gd name="connsiteY5" fmla="*/ 314149 h 392687"/>
                <a:gd name="connsiteX6" fmla="*/ 106586 w 998547"/>
                <a:gd name="connsiteY6" fmla="*/ 302930 h 392687"/>
                <a:gd name="connsiteX7" fmla="*/ 39269 w 998547"/>
                <a:gd name="connsiteY7" fmla="*/ 291710 h 392687"/>
                <a:gd name="connsiteX8" fmla="*/ 0 w 998547"/>
                <a:gd name="connsiteY8" fmla="*/ 201953 h 392687"/>
                <a:gd name="connsiteX9" fmla="*/ 28049 w 998547"/>
                <a:gd name="connsiteY9" fmla="*/ 100976 h 392687"/>
                <a:gd name="connsiteX10" fmla="*/ 117806 w 998547"/>
                <a:gd name="connsiteY10" fmla="*/ 44878 h 392687"/>
                <a:gd name="connsiteX11" fmla="*/ 196343 w 998547"/>
                <a:gd name="connsiteY11" fmla="*/ 44878 h 392687"/>
                <a:gd name="connsiteX12" fmla="*/ 330979 w 998547"/>
                <a:gd name="connsiteY12" fmla="*/ 0 h 392687"/>
                <a:gd name="connsiteX13" fmla="*/ 544152 w 998547"/>
                <a:gd name="connsiteY13" fmla="*/ 33659 h 392687"/>
                <a:gd name="connsiteX14" fmla="*/ 762935 w 998547"/>
                <a:gd name="connsiteY14" fmla="*/ 44878 h 392687"/>
                <a:gd name="connsiteX15" fmla="*/ 813423 w 998547"/>
                <a:gd name="connsiteY15" fmla="*/ 112196 h 392687"/>
                <a:gd name="connsiteX16" fmla="*/ 964888 w 998547"/>
                <a:gd name="connsiteY16" fmla="*/ 95367 h 392687"/>
                <a:gd name="connsiteX17" fmla="*/ 998547 w 998547"/>
                <a:gd name="connsiteY17" fmla="*/ 263661 h 392687"/>
                <a:gd name="connsiteX18" fmla="*/ 987328 w 998547"/>
                <a:gd name="connsiteY18" fmla="*/ 336589 h 39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8547" h="392687">
                  <a:moveTo>
                    <a:pt x="987328" y="336589"/>
                  </a:moveTo>
                  <a:lnTo>
                    <a:pt x="914400" y="347808"/>
                  </a:lnTo>
                  <a:lnTo>
                    <a:pt x="746105" y="387077"/>
                  </a:lnTo>
                  <a:lnTo>
                    <a:pt x="527323" y="392687"/>
                  </a:lnTo>
                  <a:lnTo>
                    <a:pt x="336589" y="353418"/>
                  </a:lnTo>
                  <a:lnTo>
                    <a:pt x="291710" y="314149"/>
                  </a:lnTo>
                  <a:lnTo>
                    <a:pt x="106586" y="302930"/>
                  </a:lnTo>
                  <a:lnTo>
                    <a:pt x="39269" y="291710"/>
                  </a:lnTo>
                  <a:lnTo>
                    <a:pt x="0" y="201953"/>
                  </a:lnTo>
                  <a:lnTo>
                    <a:pt x="28049" y="100976"/>
                  </a:lnTo>
                  <a:lnTo>
                    <a:pt x="117806" y="44878"/>
                  </a:lnTo>
                  <a:lnTo>
                    <a:pt x="196343" y="44878"/>
                  </a:lnTo>
                  <a:lnTo>
                    <a:pt x="330979" y="0"/>
                  </a:lnTo>
                  <a:lnTo>
                    <a:pt x="544152" y="33659"/>
                  </a:lnTo>
                  <a:lnTo>
                    <a:pt x="762935" y="44878"/>
                  </a:lnTo>
                  <a:lnTo>
                    <a:pt x="813423" y="112196"/>
                  </a:lnTo>
                  <a:lnTo>
                    <a:pt x="964888" y="95367"/>
                  </a:lnTo>
                  <a:lnTo>
                    <a:pt x="998547" y="263661"/>
                  </a:lnTo>
                  <a:lnTo>
                    <a:pt x="987328" y="336589"/>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Freeform 16"/>
            <p:cNvSpPr/>
            <p:nvPr/>
          </p:nvSpPr>
          <p:spPr>
            <a:xfrm>
              <a:off x="5032005" y="2709541"/>
              <a:ext cx="1340746" cy="600250"/>
            </a:xfrm>
            <a:custGeom>
              <a:avLst/>
              <a:gdLst>
                <a:gd name="connsiteX0" fmla="*/ 0 w 1340746"/>
                <a:gd name="connsiteY0" fmla="*/ 112196 h 600250"/>
                <a:gd name="connsiteX1" fmla="*/ 67318 w 1340746"/>
                <a:gd name="connsiteY1" fmla="*/ 364638 h 600250"/>
                <a:gd name="connsiteX2" fmla="*/ 112196 w 1340746"/>
                <a:gd name="connsiteY2" fmla="*/ 594641 h 600250"/>
                <a:gd name="connsiteX3" fmla="*/ 443175 w 1340746"/>
                <a:gd name="connsiteY3" fmla="*/ 600250 h 600250"/>
                <a:gd name="connsiteX4" fmla="*/ 544152 w 1340746"/>
                <a:gd name="connsiteY4" fmla="*/ 566592 h 600250"/>
                <a:gd name="connsiteX5" fmla="*/ 661958 w 1340746"/>
                <a:gd name="connsiteY5" fmla="*/ 510493 h 600250"/>
                <a:gd name="connsiteX6" fmla="*/ 796594 w 1340746"/>
                <a:gd name="connsiteY6" fmla="*/ 488054 h 600250"/>
                <a:gd name="connsiteX7" fmla="*/ 1015377 w 1340746"/>
                <a:gd name="connsiteY7" fmla="*/ 488054 h 600250"/>
                <a:gd name="connsiteX8" fmla="*/ 1250989 w 1340746"/>
                <a:gd name="connsiteY8" fmla="*/ 516103 h 600250"/>
                <a:gd name="connsiteX9" fmla="*/ 1279038 w 1340746"/>
                <a:gd name="connsiteY9" fmla="*/ 516103 h 600250"/>
                <a:gd name="connsiteX10" fmla="*/ 1312697 w 1340746"/>
                <a:gd name="connsiteY10" fmla="*/ 420736 h 600250"/>
                <a:gd name="connsiteX11" fmla="*/ 1340746 w 1340746"/>
                <a:gd name="connsiteY11" fmla="*/ 330979 h 600250"/>
                <a:gd name="connsiteX12" fmla="*/ 1307087 w 1340746"/>
                <a:gd name="connsiteY12" fmla="*/ 190734 h 600250"/>
                <a:gd name="connsiteX13" fmla="*/ 1228550 w 1340746"/>
                <a:gd name="connsiteY13" fmla="*/ 106587 h 600250"/>
                <a:gd name="connsiteX14" fmla="*/ 897570 w 1340746"/>
                <a:gd name="connsiteY14" fmla="*/ 56098 h 600250"/>
                <a:gd name="connsiteX15" fmla="*/ 403907 w 1340746"/>
                <a:gd name="connsiteY15" fmla="*/ 0 h 600250"/>
                <a:gd name="connsiteX16" fmla="*/ 235612 w 1340746"/>
                <a:gd name="connsiteY16" fmla="*/ 56098 h 600250"/>
                <a:gd name="connsiteX17" fmla="*/ 168294 w 1340746"/>
                <a:gd name="connsiteY17" fmla="*/ 106587 h 600250"/>
                <a:gd name="connsiteX18" fmla="*/ 112196 w 1340746"/>
                <a:gd name="connsiteY18" fmla="*/ 134636 h 600250"/>
                <a:gd name="connsiteX19" fmla="*/ 89757 w 1340746"/>
                <a:gd name="connsiteY19" fmla="*/ 78538 h 600250"/>
                <a:gd name="connsiteX20" fmla="*/ 0 w 1340746"/>
                <a:gd name="connsiteY20" fmla="*/ 112196 h 6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40746" h="600250">
                  <a:moveTo>
                    <a:pt x="0" y="112196"/>
                  </a:moveTo>
                  <a:lnTo>
                    <a:pt x="67318" y="364638"/>
                  </a:lnTo>
                  <a:lnTo>
                    <a:pt x="112196" y="594641"/>
                  </a:lnTo>
                  <a:lnTo>
                    <a:pt x="443175" y="600250"/>
                  </a:lnTo>
                  <a:lnTo>
                    <a:pt x="544152" y="566592"/>
                  </a:lnTo>
                  <a:lnTo>
                    <a:pt x="661958" y="510493"/>
                  </a:lnTo>
                  <a:lnTo>
                    <a:pt x="796594" y="488054"/>
                  </a:lnTo>
                  <a:lnTo>
                    <a:pt x="1015377" y="488054"/>
                  </a:lnTo>
                  <a:lnTo>
                    <a:pt x="1250989" y="516103"/>
                  </a:lnTo>
                  <a:lnTo>
                    <a:pt x="1279038" y="516103"/>
                  </a:lnTo>
                  <a:lnTo>
                    <a:pt x="1312697" y="420736"/>
                  </a:lnTo>
                  <a:lnTo>
                    <a:pt x="1340746" y="330979"/>
                  </a:lnTo>
                  <a:lnTo>
                    <a:pt x="1307087" y="190734"/>
                  </a:lnTo>
                  <a:lnTo>
                    <a:pt x="1228550" y="106587"/>
                  </a:lnTo>
                  <a:lnTo>
                    <a:pt x="897570" y="56098"/>
                  </a:lnTo>
                  <a:lnTo>
                    <a:pt x="403907" y="0"/>
                  </a:lnTo>
                  <a:lnTo>
                    <a:pt x="235612" y="56098"/>
                  </a:lnTo>
                  <a:lnTo>
                    <a:pt x="168294" y="106587"/>
                  </a:lnTo>
                  <a:lnTo>
                    <a:pt x="112196" y="134636"/>
                  </a:lnTo>
                  <a:lnTo>
                    <a:pt x="89757" y="78538"/>
                  </a:lnTo>
                  <a:lnTo>
                    <a:pt x="0" y="112196"/>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Freeform 17"/>
            <p:cNvSpPr/>
            <p:nvPr/>
          </p:nvSpPr>
          <p:spPr>
            <a:xfrm>
              <a:off x="4543951" y="2816128"/>
              <a:ext cx="1049036" cy="718056"/>
            </a:xfrm>
            <a:custGeom>
              <a:avLst/>
              <a:gdLst>
                <a:gd name="connsiteX0" fmla="*/ 1049036 w 1049036"/>
                <a:gd name="connsiteY0" fmla="*/ 678787 h 718056"/>
                <a:gd name="connsiteX1" fmla="*/ 931229 w 1049036"/>
                <a:gd name="connsiteY1" fmla="*/ 690007 h 718056"/>
                <a:gd name="connsiteX2" fmla="*/ 762935 w 1049036"/>
                <a:gd name="connsiteY2" fmla="*/ 712446 h 718056"/>
                <a:gd name="connsiteX3" fmla="*/ 611470 w 1049036"/>
                <a:gd name="connsiteY3" fmla="*/ 718056 h 718056"/>
                <a:gd name="connsiteX4" fmla="*/ 437566 w 1049036"/>
                <a:gd name="connsiteY4" fmla="*/ 690007 h 718056"/>
                <a:gd name="connsiteX5" fmla="*/ 258051 w 1049036"/>
                <a:gd name="connsiteY5" fmla="*/ 583420 h 718056"/>
                <a:gd name="connsiteX6" fmla="*/ 0 w 1049036"/>
                <a:gd name="connsiteY6" fmla="*/ 521712 h 718056"/>
                <a:gd name="connsiteX7" fmla="*/ 185124 w 1049036"/>
                <a:gd name="connsiteY7" fmla="*/ 224392 h 718056"/>
                <a:gd name="connsiteX8" fmla="*/ 252442 w 1049036"/>
                <a:gd name="connsiteY8" fmla="*/ 22439 h 718056"/>
                <a:gd name="connsiteX9" fmla="*/ 482444 w 1049036"/>
                <a:gd name="connsiteY9" fmla="*/ 0 h 718056"/>
                <a:gd name="connsiteX10" fmla="*/ 589031 w 1049036"/>
                <a:gd name="connsiteY10" fmla="*/ 359028 h 718056"/>
                <a:gd name="connsiteX11" fmla="*/ 605860 w 1049036"/>
                <a:gd name="connsiteY11" fmla="*/ 499273 h 718056"/>
                <a:gd name="connsiteX12" fmla="*/ 897570 w 1049036"/>
                <a:gd name="connsiteY12" fmla="*/ 499273 h 718056"/>
                <a:gd name="connsiteX13" fmla="*/ 1009767 w 1049036"/>
                <a:gd name="connsiteY13" fmla="*/ 476834 h 718056"/>
                <a:gd name="connsiteX14" fmla="*/ 992937 w 1049036"/>
                <a:gd name="connsiteY14" fmla="*/ 577811 h 718056"/>
                <a:gd name="connsiteX15" fmla="*/ 1049036 w 1049036"/>
                <a:gd name="connsiteY15" fmla="*/ 678787 h 71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9036" h="718056">
                  <a:moveTo>
                    <a:pt x="1049036" y="678787"/>
                  </a:moveTo>
                  <a:lnTo>
                    <a:pt x="931229" y="690007"/>
                  </a:lnTo>
                  <a:lnTo>
                    <a:pt x="762935" y="712446"/>
                  </a:lnTo>
                  <a:lnTo>
                    <a:pt x="611470" y="718056"/>
                  </a:lnTo>
                  <a:lnTo>
                    <a:pt x="437566" y="690007"/>
                  </a:lnTo>
                  <a:lnTo>
                    <a:pt x="258051" y="583420"/>
                  </a:lnTo>
                  <a:lnTo>
                    <a:pt x="0" y="521712"/>
                  </a:lnTo>
                  <a:lnTo>
                    <a:pt x="185124" y="224392"/>
                  </a:lnTo>
                  <a:lnTo>
                    <a:pt x="252442" y="22439"/>
                  </a:lnTo>
                  <a:lnTo>
                    <a:pt x="482444" y="0"/>
                  </a:lnTo>
                  <a:lnTo>
                    <a:pt x="589031" y="359028"/>
                  </a:lnTo>
                  <a:lnTo>
                    <a:pt x="605860" y="499273"/>
                  </a:lnTo>
                  <a:lnTo>
                    <a:pt x="897570" y="499273"/>
                  </a:lnTo>
                  <a:lnTo>
                    <a:pt x="1009767" y="476834"/>
                  </a:lnTo>
                  <a:lnTo>
                    <a:pt x="992937" y="577811"/>
                  </a:lnTo>
                  <a:lnTo>
                    <a:pt x="1049036" y="678787"/>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Freeform 18"/>
            <p:cNvSpPr/>
            <p:nvPr/>
          </p:nvSpPr>
          <p:spPr>
            <a:xfrm>
              <a:off x="4442974" y="4016628"/>
              <a:ext cx="987328" cy="1155622"/>
            </a:xfrm>
            <a:custGeom>
              <a:avLst/>
              <a:gdLst>
                <a:gd name="connsiteX0" fmla="*/ 5610 w 987328"/>
                <a:gd name="connsiteY0" fmla="*/ 364638 h 1155622"/>
                <a:gd name="connsiteX1" fmla="*/ 151465 w 987328"/>
                <a:gd name="connsiteY1" fmla="*/ 246832 h 1155622"/>
                <a:gd name="connsiteX2" fmla="*/ 207563 w 987328"/>
                <a:gd name="connsiteY2" fmla="*/ 61708 h 1155622"/>
                <a:gd name="connsiteX3" fmla="*/ 342199 w 987328"/>
                <a:gd name="connsiteY3" fmla="*/ 0 h 1155622"/>
                <a:gd name="connsiteX4" fmla="*/ 555372 w 987328"/>
                <a:gd name="connsiteY4" fmla="*/ 84147 h 1155622"/>
                <a:gd name="connsiteX5" fmla="*/ 673178 w 987328"/>
                <a:gd name="connsiteY5" fmla="*/ 162685 h 1155622"/>
                <a:gd name="connsiteX6" fmla="*/ 645129 w 987328"/>
                <a:gd name="connsiteY6" fmla="*/ 274881 h 1155622"/>
                <a:gd name="connsiteX7" fmla="*/ 656349 w 987328"/>
                <a:gd name="connsiteY7" fmla="*/ 420736 h 1155622"/>
                <a:gd name="connsiteX8" fmla="*/ 863912 w 987328"/>
                <a:gd name="connsiteY8" fmla="*/ 577811 h 1155622"/>
                <a:gd name="connsiteX9" fmla="*/ 976108 w 987328"/>
                <a:gd name="connsiteY9" fmla="*/ 785374 h 1155622"/>
                <a:gd name="connsiteX10" fmla="*/ 987328 w 987328"/>
                <a:gd name="connsiteY10" fmla="*/ 908790 h 1155622"/>
                <a:gd name="connsiteX11" fmla="*/ 572201 w 987328"/>
                <a:gd name="connsiteY11" fmla="*/ 1155622 h 1155622"/>
                <a:gd name="connsiteX12" fmla="*/ 207563 w 987328"/>
                <a:gd name="connsiteY12" fmla="*/ 1105134 h 1155622"/>
                <a:gd name="connsiteX13" fmla="*/ 72928 w 987328"/>
                <a:gd name="connsiteY13" fmla="*/ 757325 h 1155622"/>
                <a:gd name="connsiteX14" fmla="*/ 0 w 987328"/>
                <a:gd name="connsiteY14" fmla="*/ 549762 h 1155622"/>
                <a:gd name="connsiteX15" fmla="*/ 5610 w 987328"/>
                <a:gd name="connsiteY15" fmla="*/ 364638 h 115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7328" h="1155622">
                  <a:moveTo>
                    <a:pt x="5610" y="364638"/>
                  </a:moveTo>
                  <a:lnTo>
                    <a:pt x="151465" y="246832"/>
                  </a:lnTo>
                  <a:lnTo>
                    <a:pt x="207563" y="61708"/>
                  </a:lnTo>
                  <a:lnTo>
                    <a:pt x="342199" y="0"/>
                  </a:lnTo>
                  <a:lnTo>
                    <a:pt x="555372" y="84147"/>
                  </a:lnTo>
                  <a:lnTo>
                    <a:pt x="673178" y="162685"/>
                  </a:lnTo>
                  <a:lnTo>
                    <a:pt x="645129" y="274881"/>
                  </a:lnTo>
                  <a:lnTo>
                    <a:pt x="656349" y="420736"/>
                  </a:lnTo>
                  <a:lnTo>
                    <a:pt x="863912" y="577811"/>
                  </a:lnTo>
                  <a:lnTo>
                    <a:pt x="976108" y="785374"/>
                  </a:lnTo>
                  <a:lnTo>
                    <a:pt x="987328" y="908790"/>
                  </a:lnTo>
                  <a:lnTo>
                    <a:pt x="572201" y="1155622"/>
                  </a:lnTo>
                  <a:lnTo>
                    <a:pt x="207563" y="1105134"/>
                  </a:lnTo>
                  <a:lnTo>
                    <a:pt x="72928" y="757325"/>
                  </a:lnTo>
                  <a:lnTo>
                    <a:pt x="0" y="549762"/>
                  </a:lnTo>
                  <a:lnTo>
                    <a:pt x="5610" y="364638"/>
                  </a:lnTo>
                  <a:close/>
                </a:path>
              </a:pathLst>
            </a:cu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Freeform 19"/>
            <p:cNvSpPr/>
            <p:nvPr/>
          </p:nvSpPr>
          <p:spPr>
            <a:xfrm>
              <a:off x="3382719" y="3343450"/>
              <a:ext cx="2973202" cy="2238317"/>
            </a:xfrm>
            <a:custGeom>
              <a:avLst/>
              <a:gdLst>
                <a:gd name="connsiteX0" fmla="*/ 2973202 w 2973202"/>
                <a:gd name="connsiteY0" fmla="*/ 218783 h 2238317"/>
                <a:gd name="connsiteX1" fmla="*/ 2872226 w 2973202"/>
                <a:gd name="connsiteY1" fmla="*/ 409517 h 2238317"/>
                <a:gd name="connsiteX2" fmla="*/ 2776859 w 2973202"/>
                <a:gd name="connsiteY2" fmla="*/ 746106 h 2238317"/>
                <a:gd name="connsiteX3" fmla="*/ 2788079 w 2973202"/>
                <a:gd name="connsiteY3" fmla="*/ 948059 h 2238317"/>
                <a:gd name="connsiteX4" fmla="*/ 2765639 w 2973202"/>
                <a:gd name="connsiteY4" fmla="*/ 1150013 h 2238317"/>
                <a:gd name="connsiteX5" fmla="*/ 2737590 w 2973202"/>
                <a:gd name="connsiteY5" fmla="*/ 1301478 h 2238317"/>
                <a:gd name="connsiteX6" fmla="*/ 2771249 w 2973202"/>
                <a:gd name="connsiteY6" fmla="*/ 1436113 h 2238317"/>
                <a:gd name="connsiteX7" fmla="*/ 2810518 w 2973202"/>
                <a:gd name="connsiteY7" fmla="*/ 1604408 h 2238317"/>
                <a:gd name="connsiteX8" fmla="*/ 2956373 w 2973202"/>
                <a:gd name="connsiteY8" fmla="*/ 1632457 h 2238317"/>
                <a:gd name="connsiteX9" fmla="*/ 2956373 w 2973202"/>
                <a:gd name="connsiteY9" fmla="*/ 1767092 h 2238317"/>
                <a:gd name="connsiteX10" fmla="*/ 2788079 w 2973202"/>
                <a:gd name="connsiteY10" fmla="*/ 1907338 h 2238317"/>
                <a:gd name="connsiteX11" fmla="*/ 2473929 w 2973202"/>
                <a:gd name="connsiteY11" fmla="*/ 2210268 h 2238317"/>
                <a:gd name="connsiteX12" fmla="*/ 0 w 2973202"/>
                <a:gd name="connsiteY12" fmla="*/ 2238317 h 2238317"/>
                <a:gd name="connsiteX13" fmla="*/ 5610 w 2973202"/>
                <a:gd name="connsiteY13" fmla="*/ 1200501 h 2238317"/>
                <a:gd name="connsiteX14" fmla="*/ 566591 w 2973202"/>
                <a:gd name="connsiteY14" fmla="*/ 790984 h 2238317"/>
                <a:gd name="connsiteX15" fmla="*/ 852692 w 2973202"/>
                <a:gd name="connsiteY15" fmla="*/ 476835 h 2238317"/>
                <a:gd name="connsiteX16" fmla="*/ 1009767 w 2973202"/>
                <a:gd name="connsiteY16" fmla="*/ 302930 h 2238317"/>
                <a:gd name="connsiteX17" fmla="*/ 1155622 w 2973202"/>
                <a:gd name="connsiteY17" fmla="*/ 56098 h 2238317"/>
                <a:gd name="connsiteX18" fmla="*/ 1178061 w 2973202"/>
                <a:gd name="connsiteY18" fmla="*/ 0 h 2238317"/>
                <a:gd name="connsiteX19" fmla="*/ 1458552 w 2973202"/>
                <a:gd name="connsiteY19" fmla="*/ 78538 h 2238317"/>
                <a:gd name="connsiteX20" fmla="*/ 1750263 w 2973202"/>
                <a:gd name="connsiteY20" fmla="*/ 207563 h 2238317"/>
                <a:gd name="connsiteX21" fmla="*/ 2070022 w 2973202"/>
                <a:gd name="connsiteY21" fmla="*/ 185124 h 2238317"/>
                <a:gd name="connsiteX22" fmla="*/ 2260756 w 2973202"/>
                <a:gd name="connsiteY22" fmla="*/ 151465 h 2238317"/>
                <a:gd name="connsiteX23" fmla="*/ 2440270 w 2973202"/>
                <a:gd name="connsiteY23" fmla="*/ 168295 h 2238317"/>
                <a:gd name="connsiteX24" fmla="*/ 2619784 w 2973202"/>
                <a:gd name="connsiteY24" fmla="*/ 235613 h 2238317"/>
                <a:gd name="connsiteX25" fmla="*/ 2832957 w 2973202"/>
                <a:gd name="connsiteY25" fmla="*/ 252442 h 2238317"/>
                <a:gd name="connsiteX26" fmla="*/ 2973202 w 2973202"/>
                <a:gd name="connsiteY26" fmla="*/ 218783 h 2238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73202" h="2238317">
                  <a:moveTo>
                    <a:pt x="2973202" y="218783"/>
                  </a:moveTo>
                  <a:lnTo>
                    <a:pt x="2872226" y="409517"/>
                  </a:lnTo>
                  <a:lnTo>
                    <a:pt x="2776859" y="746106"/>
                  </a:lnTo>
                  <a:lnTo>
                    <a:pt x="2788079" y="948059"/>
                  </a:lnTo>
                  <a:lnTo>
                    <a:pt x="2765639" y="1150013"/>
                  </a:lnTo>
                  <a:lnTo>
                    <a:pt x="2737590" y="1301478"/>
                  </a:lnTo>
                  <a:lnTo>
                    <a:pt x="2771249" y="1436113"/>
                  </a:lnTo>
                  <a:lnTo>
                    <a:pt x="2810518" y="1604408"/>
                  </a:lnTo>
                  <a:lnTo>
                    <a:pt x="2956373" y="1632457"/>
                  </a:lnTo>
                  <a:lnTo>
                    <a:pt x="2956373" y="1767092"/>
                  </a:lnTo>
                  <a:lnTo>
                    <a:pt x="2788079" y="1907338"/>
                  </a:lnTo>
                  <a:lnTo>
                    <a:pt x="2473929" y="2210268"/>
                  </a:lnTo>
                  <a:lnTo>
                    <a:pt x="0" y="2238317"/>
                  </a:lnTo>
                  <a:lnTo>
                    <a:pt x="5610" y="1200501"/>
                  </a:lnTo>
                  <a:lnTo>
                    <a:pt x="566591" y="790984"/>
                  </a:lnTo>
                  <a:lnTo>
                    <a:pt x="852692" y="476835"/>
                  </a:lnTo>
                  <a:lnTo>
                    <a:pt x="1009767" y="302930"/>
                  </a:lnTo>
                  <a:lnTo>
                    <a:pt x="1155622" y="56098"/>
                  </a:lnTo>
                  <a:lnTo>
                    <a:pt x="1178061" y="0"/>
                  </a:lnTo>
                  <a:lnTo>
                    <a:pt x="1458552" y="78538"/>
                  </a:lnTo>
                  <a:lnTo>
                    <a:pt x="1750263" y="207563"/>
                  </a:lnTo>
                  <a:lnTo>
                    <a:pt x="2070022" y="185124"/>
                  </a:lnTo>
                  <a:lnTo>
                    <a:pt x="2260756" y="151465"/>
                  </a:lnTo>
                  <a:lnTo>
                    <a:pt x="2440270" y="168295"/>
                  </a:lnTo>
                  <a:lnTo>
                    <a:pt x="2619784" y="235613"/>
                  </a:lnTo>
                  <a:lnTo>
                    <a:pt x="2832957" y="252442"/>
                  </a:lnTo>
                  <a:lnTo>
                    <a:pt x="2973202" y="218783"/>
                  </a:lnTo>
                  <a:close/>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9381491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Picture 10" descr="Asher-etc.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7430" y="-197106"/>
            <a:ext cx="4441825" cy="673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1020DB7F-6CE2-4B23-8188-A87CA89A57C6}" type="slidenum">
              <a:rPr lang="en-US" altLang="en-US" i="0">
                <a:solidFill>
                  <a:srgbClr val="898989"/>
                </a:solidFill>
              </a:rPr>
              <a:pPr/>
              <a:t>64</a:t>
            </a:fld>
            <a:endParaRPr lang="en-US" altLang="en-US" i="0">
              <a:solidFill>
                <a:srgbClr val="898989"/>
              </a:solidFill>
            </a:endParaRPr>
          </a:p>
        </p:txBody>
      </p:sp>
      <p:sp>
        <p:nvSpPr>
          <p:cNvPr id="44035" name="Rectangle 3"/>
          <p:cNvSpPr>
            <a:spLocks noChangeArrowheads="1"/>
          </p:cNvSpPr>
          <p:nvPr/>
        </p:nvSpPr>
        <p:spPr bwMode="auto">
          <a:xfrm>
            <a:off x="1032723" y="306853"/>
            <a:ext cx="3022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dirty="0">
                <a:latin typeface="Arial" charset="0"/>
              </a:rPr>
              <a:t>Border – Asher</a:t>
            </a:r>
          </a:p>
          <a:p>
            <a:pPr eaLnBrk="1" hangingPunct="1">
              <a:spcBef>
                <a:spcPct val="0"/>
              </a:spcBef>
              <a:buFontTx/>
              <a:buNone/>
            </a:pPr>
            <a:r>
              <a:rPr lang="en-US" altLang="en-US" sz="1800" i="0" dirty="0">
                <a:latin typeface="Arial" charset="0"/>
              </a:rPr>
              <a:t>Joshua 19:24-31</a:t>
            </a:r>
          </a:p>
        </p:txBody>
      </p:sp>
      <p:sp>
        <p:nvSpPr>
          <p:cNvPr id="7" name="Freeform 6"/>
          <p:cNvSpPr/>
          <p:nvPr/>
        </p:nvSpPr>
        <p:spPr>
          <a:xfrm>
            <a:off x="-3813174" y="3209396"/>
            <a:ext cx="2606675" cy="310886"/>
          </a:xfrm>
          <a:custGeom>
            <a:avLst/>
            <a:gdLst>
              <a:gd name="connsiteX0" fmla="*/ 2606722 w 2606722"/>
              <a:gd name="connsiteY0" fmla="*/ 0 h 368489"/>
              <a:gd name="connsiteX1" fmla="*/ 2129050 w 2606722"/>
              <a:gd name="connsiteY1" fmla="*/ 109182 h 368489"/>
              <a:gd name="connsiteX2" fmla="*/ 1460310 w 2606722"/>
              <a:gd name="connsiteY2" fmla="*/ 40943 h 368489"/>
              <a:gd name="connsiteX3" fmla="*/ 736979 w 2606722"/>
              <a:gd name="connsiteY3" fmla="*/ 163773 h 368489"/>
              <a:gd name="connsiteX4" fmla="*/ 477671 w 2606722"/>
              <a:gd name="connsiteY4" fmla="*/ 218364 h 368489"/>
              <a:gd name="connsiteX5" fmla="*/ 163773 w 2606722"/>
              <a:gd name="connsiteY5" fmla="*/ 286603 h 368489"/>
              <a:gd name="connsiteX6" fmla="*/ 0 w 2606722"/>
              <a:gd name="connsiteY6" fmla="*/ 368489 h 368489"/>
              <a:gd name="connsiteX0" fmla="*/ 2606722 w 2606722"/>
              <a:gd name="connsiteY0" fmla="*/ 6824 h 375313"/>
              <a:gd name="connsiteX1" fmla="*/ 2129050 w 2606722"/>
              <a:gd name="connsiteY1" fmla="*/ 6824 h 375313"/>
              <a:gd name="connsiteX2" fmla="*/ 1460310 w 2606722"/>
              <a:gd name="connsiteY2" fmla="*/ 47767 h 375313"/>
              <a:gd name="connsiteX3" fmla="*/ 736979 w 2606722"/>
              <a:gd name="connsiteY3" fmla="*/ 170597 h 375313"/>
              <a:gd name="connsiteX4" fmla="*/ 477671 w 2606722"/>
              <a:gd name="connsiteY4" fmla="*/ 225188 h 375313"/>
              <a:gd name="connsiteX5" fmla="*/ 163773 w 2606722"/>
              <a:gd name="connsiteY5" fmla="*/ 293427 h 375313"/>
              <a:gd name="connsiteX6" fmla="*/ 0 w 2606722"/>
              <a:gd name="connsiteY6" fmla="*/ 375313 h 375313"/>
              <a:gd name="connsiteX0" fmla="*/ 2606722 w 2606722"/>
              <a:gd name="connsiteY0" fmla="*/ 4549 h 373038"/>
              <a:gd name="connsiteX1" fmla="*/ 2129050 w 2606722"/>
              <a:gd name="connsiteY1" fmla="*/ 4549 h 373038"/>
              <a:gd name="connsiteX2" fmla="*/ 1637731 w 2606722"/>
              <a:gd name="connsiteY2" fmla="*/ 31845 h 373038"/>
              <a:gd name="connsiteX3" fmla="*/ 736979 w 2606722"/>
              <a:gd name="connsiteY3" fmla="*/ 168322 h 373038"/>
              <a:gd name="connsiteX4" fmla="*/ 477671 w 2606722"/>
              <a:gd name="connsiteY4" fmla="*/ 222913 h 373038"/>
              <a:gd name="connsiteX5" fmla="*/ 163773 w 2606722"/>
              <a:gd name="connsiteY5" fmla="*/ 291152 h 373038"/>
              <a:gd name="connsiteX6" fmla="*/ 0 w 2606722"/>
              <a:gd name="connsiteY6" fmla="*/ 373038 h 37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6722" h="373038">
                <a:moveTo>
                  <a:pt x="2606722" y="4549"/>
                </a:moveTo>
                <a:cubicBezTo>
                  <a:pt x="2463420" y="55728"/>
                  <a:pt x="2290548" y="0"/>
                  <a:pt x="2129050" y="4549"/>
                </a:cubicBezTo>
                <a:cubicBezTo>
                  <a:pt x="1967552" y="9098"/>
                  <a:pt x="1869743" y="4550"/>
                  <a:pt x="1637731" y="31845"/>
                </a:cubicBezTo>
                <a:cubicBezTo>
                  <a:pt x="1405719" y="59140"/>
                  <a:pt x="930322" y="136477"/>
                  <a:pt x="736979" y="168322"/>
                </a:cubicBezTo>
                <a:cubicBezTo>
                  <a:pt x="543636" y="200167"/>
                  <a:pt x="477671" y="222913"/>
                  <a:pt x="477671" y="222913"/>
                </a:cubicBezTo>
                <a:cubicBezTo>
                  <a:pt x="382137" y="243385"/>
                  <a:pt x="243385" y="266131"/>
                  <a:pt x="163773" y="291152"/>
                </a:cubicBezTo>
                <a:cubicBezTo>
                  <a:pt x="84161" y="316173"/>
                  <a:pt x="42080" y="344605"/>
                  <a:pt x="0" y="373038"/>
                </a:cubicBezTo>
              </a:path>
            </a:pathLst>
          </a:cu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spcBef>
                <a:spcPct val="0"/>
              </a:spcBef>
              <a:buFontTx/>
              <a:buNone/>
              <a:defRPr/>
            </a:pPr>
            <a:endParaRPr lang="en-US" sz="1800" i="0"/>
          </a:p>
        </p:txBody>
      </p:sp>
      <p:sp>
        <p:nvSpPr>
          <p:cNvPr id="8" name="Freeform 7"/>
          <p:cNvSpPr/>
          <p:nvPr/>
        </p:nvSpPr>
        <p:spPr>
          <a:xfrm>
            <a:off x="-2959100" y="1975117"/>
            <a:ext cx="504825" cy="284427"/>
          </a:xfrm>
          <a:custGeom>
            <a:avLst/>
            <a:gdLst>
              <a:gd name="connsiteX0" fmla="*/ 504968 w 504968"/>
              <a:gd name="connsiteY0" fmla="*/ 0 h 341194"/>
              <a:gd name="connsiteX1" fmla="*/ 204717 w 504968"/>
              <a:gd name="connsiteY1" fmla="*/ 122830 h 341194"/>
              <a:gd name="connsiteX2" fmla="*/ 40944 w 504968"/>
              <a:gd name="connsiteY2" fmla="*/ 232012 h 341194"/>
              <a:gd name="connsiteX3" fmla="*/ 0 w 504968"/>
              <a:gd name="connsiteY3" fmla="*/ 341194 h 341194"/>
            </a:gdLst>
            <a:ahLst/>
            <a:cxnLst>
              <a:cxn ang="0">
                <a:pos x="connsiteX0" y="connsiteY0"/>
              </a:cxn>
              <a:cxn ang="0">
                <a:pos x="connsiteX1" y="connsiteY1"/>
              </a:cxn>
              <a:cxn ang="0">
                <a:pos x="connsiteX2" y="connsiteY2"/>
              </a:cxn>
              <a:cxn ang="0">
                <a:pos x="connsiteX3" y="connsiteY3"/>
              </a:cxn>
            </a:cxnLst>
            <a:rect l="l" t="t" r="r" b="b"/>
            <a:pathLst>
              <a:path w="504968" h="341194">
                <a:moveTo>
                  <a:pt x="504968" y="0"/>
                </a:moveTo>
                <a:cubicBezTo>
                  <a:pt x="393511" y="42080"/>
                  <a:pt x="282054" y="84161"/>
                  <a:pt x="204717" y="122830"/>
                </a:cubicBezTo>
                <a:cubicBezTo>
                  <a:pt x="127380" y="161499"/>
                  <a:pt x="75063" y="195618"/>
                  <a:pt x="40944" y="232012"/>
                </a:cubicBezTo>
                <a:cubicBezTo>
                  <a:pt x="6825" y="268406"/>
                  <a:pt x="3412" y="304800"/>
                  <a:pt x="0" y="341194"/>
                </a:cubicBezTo>
              </a:path>
            </a:pathLst>
          </a:custGeom>
          <a:ln w="3810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spcBef>
                <a:spcPct val="0"/>
              </a:spcBef>
              <a:buFontTx/>
              <a:buNone/>
              <a:defRPr/>
            </a:pPr>
            <a:endParaRPr lang="en-US" sz="1800" i="0"/>
          </a:p>
        </p:txBody>
      </p:sp>
      <p:sp>
        <p:nvSpPr>
          <p:cNvPr id="38920" name="TextBox 10"/>
          <p:cNvSpPr txBox="1">
            <a:spLocks noChangeArrowheads="1"/>
          </p:cNvSpPr>
          <p:nvPr/>
        </p:nvSpPr>
        <p:spPr bwMode="auto">
          <a:xfrm>
            <a:off x="4893554" y="306840"/>
            <a:ext cx="4181475" cy="5078313"/>
          </a:xfrm>
          <a:prstGeom prst="rect">
            <a:avLst/>
          </a:prstGeom>
          <a:solidFill>
            <a:schemeClr val="accent6">
              <a:lumMod val="20000"/>
              <a:lumOff val="80000"/>
            </a:schemeClr>
          </a:solidFill>
          <a:ln w="9525">
            <a:noFill/>
            <a:miter lim="800000"/>
            <a:headEnd/>
            <a:tailEnd/>
          </a:ln>
        </p:spPr>
        <p:txBody>
          <a:bodyPr>
            <a:spAutoFit/>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eaLnBrk="1" hangingPunct="1">
              <a:spcBef>
                <a:spcPct val="0"/>
              </a:spcBef>
              <a:buFontTx/>
              <a:buNone/>
            </a:pPr>
            <a:r>
              <a:rPr lang="en-US" altLang="en-US" sz="1800" baseline="30000" dirty="0"/>
              <a:t>24</a:t>
            </a:r>
            <a:r>
              <a:rPr lang="en-US" altLang="en-US" sz="1800" dirty="0"/>
              <a:t> The fifth lot came out for the tribe of Asher, clan by clan. </a:t>
            </a:r>
            <a:r>
              <a:rPr lang="en-US" altLang="en-US" sz="1800" baseline="30000" dirty="0"/>
              <a:t>25</a:t>
            </a:r>
            <a:r>
              <a:rPr lang="en-US" altLang="en-US" sz="1800" dirty="0"/>
              <a:t> Their territory included: </a:t>
            </a:r>
            <a:br>
              <a:rPr lang="en-US" altLang="en-US" sz="1800" dirty="0"/>
            </a:br>
            <a:r>
              <a:rPr lang="en-US" altLang="en-US" sz="1800" dirty="0"/>
              <a:t>       </a:t>
            </a:r>
            <a:r>
              <a:rPr lang="en-US" altLang="en-US" sz="1800" dirty="0" err="1"/>
              <a:t>Helkath</a:t>
            </a:r>
            <a:r>
              <a:rPr lang="en-US" altLang="en-US" sz="1800" dirty="0"/>
              <a:t>, Hali, </a:t>
            </a:r>
            <a:r>
              <a:rPr lang="en-US" altLang="en-US" sz="1800" dirty="0" err="1"/>
              <a:t>Beten</a:t>
            </a:r>
            <a:r>
              <a:rPr lang="en-US" altLang="en-US" sz="1800" dirty="0"/>
              <a:t>, </a:t>
            </a:r>
            <a:r>
              <a:rPr lang="en-US" altLang="en-US" sz="1800" dirty="0" err="1"/>
              <a:t>Acshaph</a:t>
            </a:r>
            <a:r>
              <a:rPr lang="en-US" altLang="en-US" sz="1800" dirty="0"/>
              <a:t>, </a:t>
            </a:r>
            <a:r>
              <a:rPr lang="en-US" altLang="en-US" sz="1800" baseline="30000" dirty="0"/>
              <a:t>26</a:t>
            </a:r>
            <a:r>
              <a:rPr lang="en-US" altLang="en-US" sz="1800" dirty="0"/>
              <a:t> </a:t>
            </a:r>
            <a:r>
              <a:rPr lang="en-US" altLang="en-US" sz="1800" dirty="0" err="1"/>
              <a:t>Allammelech</a:t>
            </a:r>
            <a:r>
              <a:rPr lang="en-US" altLang="en-US" sz="1800" dirty="0"/>
              <a:t>, </a:t>
            </a:r>
            <a:r>
              <a:rPr lang="en-US" altLang="en-US" sz="1800" dirty="0" err="1"/>
              <a:t>Amad</a:t>
            </a:r>
            <a:r>
              <a:rPr lang="en-US" altLang="en-US" sz="1800" dirty="0"/>
              <a:t> and </a:t>
            </a:r>
            <a:r>
              <a:rPr lang="en-US" altLang="en-US" sz="1800" dirty="0" err="1"/>
              <a:t>Mishal</a:t>
            </a:r>
            <a:r>
              <a:rPr lang="en-US" altLang="en-US" sz="1800" dirty="0"/>
              <a:t>. On the west the boundary touched Carmel and </a:t>
            </a:r>
            <a:r>
              <a:rPr lang="en-US" altLang="en-US" sz="1800" dirty="0" err="1"/>
              <a:t>Shihor</a:t>
            </a:r>
            <a:r>
              <a:rPr lang="en-US" altLang="en-US" sz="1800" dirty="0"/>
              <a:t> </a:t>
            </a:r>
            <a:r>
              <a:rPr lang="en-US" altLang="en-US" sz="1800" dirty="0" err="1"/>
              <a:t>Libnath</a:t>
            </a:r>
            <a:r>
              <a:rPr lang="en-US" altLang="en-US" sz="1800" dirty="0"/>
              <a:t>. </a:t>
            </a:r>
            <a:r>
              <a:rPr lang="en-US" altLang="en-US" sz="1800" baseline="30000" dirty="0"/>
              <a:t>27</a:t>
            </a:r>
            <a:r>
              <a:rPr lang="en-US" altLang="en-US" sz="1800" dirty="0"/>
              <a:t> It then turned east toward Beth Dagon, touched Zebulun and the Valley of </a:t>
            </a:r>
            <a:r>
              <a:rPr lang="en-US" altLang="en-US" sz="1800" dirty="0" err="1"/>
              <a:t>Iphtah</a:t>
            </a:r>
            <a:r>
              <a:rPr lang="en-US" altLang="en-US" sz="1800" dirty="0"/>
              <a:t> El, and went north to Beth </a:t>
            </a:r>
            <a:r>
              <a:rPr lang="en-US" altLang="en-US" sz="1800" dirty="0" err="1"/>
              <a:t>Emek</a:t>
            </a:r>
            <a:r>
              <a:rPr lang="en-US" altLang="en-US" sz="1800" dirty="0"/>
              <a:t> and </a:t>
            </a:r>
            <a:r>
              <a:rPr lang="en-US" altLang="en-US" sz="1800" dirty="0" err="1"/>
              <a:t>Neiel</a:t>
            </a:r>
            <a:r>
              <a:rPr lang="en-US" altLang="en-US" sz="1800" dirty="0"/>
              <a:t>, passing </a:t>
            </a:r>
            <a:r>
              <a:rPr lang="en-US" altLang="en-US" sz="1800" dirty="0" err="1"/>
              <a:t>Cabul</a:t>
            </a:r>
            <a:r>
              <a:rPr lang="en-US" altLang="en-US" sz="1800" dirty="0"/>
              <a:t> on the left. </a:t>
            </a:r>
            <a:r>
              <a:rPr lang="en-US" altLang="en-US" sz="1800" baseline="30000" dirty="0"/>
              <a:t>28</a:t>
            </a:r>
            <a:r>
              <a:rPr lang="en-US" altLang="en-US" sz="1800" dirty="0"/>
              <a:t> It went to Abdon, </a:t>
            </a:r>
            <a:r>
              <a:rPr lang="en-US" altLang="en-US" sz="1800" baseline="30000" dirty="0"/>
              <a:t>[</a:t>
            </a:r>
            <a:r>
              <a:rPr lang="en-US" altLang="en-US" sz="1800" baseline="30000" dirty="0">
                <a:hlinkClick r:id="rId4" tooltip="See footnote b"/>
              </a:rPr>
              <a:t>b</a:t>
            </a:r>
            <a:r>
              <a:rPr lang="en-US" altLang="en-US" sz="1800" baseline="30000" dirty="0"/>
              <a:t>]</a:t>
            </a:r>
            <a:r>
              <a:rPr lang="en-US" altLang="en-US" sz="1800" dirty="0"/>
              <a:t> </a:t>
            </a:r>
            <a:r>
              <a:rPr lang="en-US" altLang="en-US" sz="1800" dirty="0" err="1"/>
              <a:t>Rehob</a:t>
            </a:r>
            <a:r>
              <a:rPr lang="en-US" altLang="en-US" sz="1800" dirty="0"/>
              <a:t>, </a:t>
            </a:r>
            <a:r>
              <a:rPr lang="en-US" altLang="en-US" sz="1800" dirty="0" err="1"/>
              <a:t>Hammon</a:t>
            </a:r>
            <a:r>
              <a:rPr lang="en-US" altLang="en-US" sz="1800" dirty="0"/>
              <a:t> and </a:t>
            </a:r>
            <a:r>
              <a:rPr lang="en-US" altLang="en-US" sz="1800" dirty="0" err="1"/>
              <a:t>Kanah</a:t>
            </a:r>
            <a:r>
              <a:rPr lang="en-US" altLang="en-US" sz="1800" dirty="0"/>
              <a:t>, as far as Greater Sidon. </a:t>
            </a:r>
            <a:r>
              <a:rPr lang="en-US" altLang="en-US" sz="1800" baseline="30000" dirty="0"/>
              <a:t>29</a:t>
            </a:r>
            <a:r>
              <a:rPr lang="en-US" altLang="en-US" sz="1800" dirty="0"/>
              <a:t> The boundary then turned back toward Ramah and went to the fortified city of Tyre, turned toward </a:t>
            </a:r>
            <a:r>
              <a:rPr lang="en-US" altLang="en-US" sz="1800" dirty="0" err="1"/>
              <a:t>Hosah</a:t>
            </a:r>
            <a:r>
              <a:rPr lang="en-US" altLang="en-US" sz="1800" dirty="0"/>
              <a:t> and came out at the sea in the region of </a:t>
            </a:r>
            <a:r>
              <a:rPr lang="en-US" altLang="en-US" sz="1800" dirty="0" err="1"/>
              <a:t>Aczib</a:t>
            </a:r>
            <a:r>
              <a:rPr lang="en-US" altLang="en-US" sz="1800" dirty="0"/>
              <a:t>, </a:t>
            </a:r>
            <a:r>
              <a:rPr lang="en-US" altLang="en-US" sz="1800" baseline="30000" dirty="0"/>
              <a:t>30</a:t>
            </a:r>
            <a:r>
              <a:rPr lang="en-US" altLang="en-US" sz="1800" dirty="0"/>
              <a:t> </a:t>
            </a:r>
            <a:r>
              <a:rPr lang="en-US" altLang="en-US" sz="1800" dirty="0" err="1"/>
              <a:t>Ummah</a:t>
            </a:r>
            <a:r>
              <a:rPr lang="en-US" altLang="en-US" sz="1800" dirty="0"/>
              <a:t>, </a:t>
            </a:r>
            <a:r>
              <a:rPr lang="en-US" altLang="en-US" sz="1800" dirty="0" err="1"/>
              <a:t>Aphek</a:t>
            </a:r>
            <a:r>
              <a:rPr lang="en-US" altLang="en-US" sz="1800" dirty="0"/>
              <a:t> and </a:t>
            </a:r>
            <a:r>
              <a:rPr lang="en-US" altLang="en-US" sz="1800" dirty="0" err="1"/>
              <a:t>Rehob</a:t>
            </a:r>
            <a:r>
              <a:rPr lang="en-US" altLang="en-US" sz="1800" dirty="0"/>
              <a:t>. There were twenty-two towns and their villages.</a:t>
            </a:r>
            <a:r>
              <a:rPr lang="en-US" altLang="en-US" sz="1800" i="0" dirty="0">
                <a:latin typeface="Arial" charset="0"/>
              </a:rPr>
              <a:t> </a:t>
            </a:r>
          </a:p>
        </p:txBody>
      </p:sp>
      <p:sp>
        <p:nvSpPr>
          <p:cNvPr id="16" name="Freeform 15"/>
          <p:cNvSpPr/>
          <p:nvPr/>
        </p:nvSpPr>
        <p:spPr>
          <a:xfrm rot="680834">
            <a:off x="1499972" y="96479"/>
            <a:ext cx="1809750" cy="4929358"/>
          </a:xfrm>
          <a:custGeom>
            <a:avLst/>
            <a:gdLst>
              <a:gd name="connsiteX0" fmla="*/ 0 w 1809750"/>
              <a:gd name="connsiteY0" fmla="*/ 4991100 h 5439166"/>
              <a:gd name="connsiteX1" fmla="*/ 28575 w 1809750"/>
              <a:gd name="connsiteY1" fmla="*/ 5019675 h 5439166"/>
              <a:gd name="connsiteX2" fmla="*/ 85725 w 1809750"/>
              <a:gd name="connsiteY2" fmla="*/ 5057775 h 5439166"/>
              <a:gd name="connsiteX3" fmla="*/ 133350 w 1809750"/>
              <a:gd name="connsiteY3" fmla="*/ 5105400 h 5439166"/>
              <a:gd name="connsiteX4" fmla="*/ 161925 w 1809750"/>
              <a:gd name="connsiteY4" fmla="*/ 5162550 h 5439166"/>
              <a:gd name="connsiteX5" fmla="*/ 190500 w 1809750"/>
              <a:gd name="connsiteY5" fmla="*/ 5181600 h 5439166"/>
              <a:gd name="connsiteX6" fmla="*/ 257175 w 1809750"/>
              <a:gd name="connsiteY6" fmla="*/ 5248275 h 5439166"/>
              <a:gd name="connsiteX7" fmla="*/ 276225 w 1809750"/>
              <a:gd name="connsiteY7" fmla="*/ 5276850 h 5439166"/>
              <a:gd name="connsiteX8" fmla="*/ 304800 w 1809750"/>
              <a:gd name="connsiteY8" fmla="*/ 5286375 h 5439166"/>
              <a:gd name="connsiteX9" fmla="*/ 333375 w 1809750"/>
              <a:gd name="connsiteY9" fmla="*/ 5305425 h 5439166"/>
              <a:gd name="connsiteX10" fmla="*/ 409575 w 1809750"/>
              <a:gd name="connsiteY10" fmla="*/ 5324475 h 5439166"/>
              <a:gd name="connsiteX11" fmla="*/ 466725 w 1809750"/>
              <a:gd name="connsiteY11" fmla="*/ 5362575 h 5439166"/>
              <a:gd name="connsiteX12" fmla="*/ 485775 w 1809750"/>
              <a:gd name="connsiteY12" fmla="*/ 5391150 h 5439166"/>
              <a:gd name="connsiteX13" fmla="*/ 542925 w 1809750"/>
              <a:gd name="connsiteY13" fmla="*/ 5410200 h 5439166"/>
              <a:gd name="connsiteX14" fmla="*/ 714375 w 1809750"/>
              <a:gd name="connsiteY14" fmla="*/ 5400675 h 5439166"/>
              <a:gd name="connsiteX15" fmla="*/ 742950 w 1809750"/>
              <a:gd name="connsiteY15" fmla="*/ 5372100 h 5439166"/>
              <a:gd name="connsiteX16" fmla="*/ 828675 w 1809750"/>
              <a:gd name="connsiteY16" fmla="*/ 5324475 h 5439166"/>
              <a:gd name="connsiteX17" fmla="*/ 857250 w 1809750"/>
              <a:gd name="connsiteY17" fmla="*/ 5295900 h 5439166"/>
              <a:gd name="connsiteX18" fmla="*/ 914400 w 1809750"/>
              <a:gd name="connsiteY18" fmla="*/ 5257800 h 5439166"/>
              <a:gd name="connsiteX19" fmla="*/ 971550 w 1809750"/>
              <a:gd name="connsiteY19" fmla="*/ 5210175 h 5439166"/>
              <a:gd name="connsiteX20" fmla="*/ 990600 w 1809750"/>
              <a:gd name="connsiteY20" fmla="*/ 5181600 h 5439166"/>
              <a:gd name="connsiteX21" fmla="*/ 1019175 w 1809750"/>
              <a:gd name="connsiteY21" fmla="*/ 5162550 h 5439166"/>
              <a:gd name="connsiteX22" fmla="*/ 1028700 w 1809750"/>
              <a:gd name="connsiteY22" fmla="*/ 5124450 h 5439166"/>
              <a:gd name="connsiteX23" fmla="*/ 1047750 w 1809750"/>
              <a:gd name="connsiteY23" fmla="*/ 5067300 h 5439166"/>
              <a:gd name="connsiteX24" fmla="*/ 1085850 w 1809750"/>
              <a:gd name="connsiteY24" fmla="*/ 5010150 h 5439166"/>
              <a:gd name="connsiteX25" fmla="*/ 1095375 w 1809750"/>
              <a:gd name="connsiteY25" fmla="*/ 4981575 h 5439166"/>
              <a:gd name="connsiteX26" fmla="*/ 1114425 w 1809750"/>
              <a:gd name="connsiteY26" fmla="*/ 4953000 h 5439166"/>
              <a:gd name="connsiteX27" fmla="*/ 1133475 w 1809750"/>
              <a:gd name="connsiteY27" fmla="*/ 4867275 h 5439166"/>
              <a:gd name="connsiteX28" fmla="*/ 1152525 w 1809750"/>
              <a:gd name="connsiteY28" fmla="*/ 4581525 h 5439166"/>
              <a:gd name="connsiteX29" fmla="*/ 1162050 w 1809750"/>
              <a:gd name="connsiteY29" fmla="*/ 4543425 h 5439166"/>
              <a:gd name="connsiteX30" fmla="*/ 1152525 w 1809750"/>
              <a:gd name="connsiteY30" fmla="*/ 4286250 h 5439166"/>
              <a:gd name="connsiteX31" fmla="*/ 1143000 w 1809750"/>
              <a:gd name="connsiteY31" fmla="*/ 4238625 h 5439166"/>
              <a:gd name="connsiteX32" fmla="*/ 1133475 w 1809750"/>
              <a:gd name="connsiteY32" fmla="*/ 4143375 h 5439166"/>
              <a:gd name="connsiteX33" fmla="*/ 1114425 w 1809750"/>
              <a:gd name="connsiteY33" fmla="*/ 4029075 h 5439166"/>
              <a:gd name="connsiteX34" fmla="*/ 1095375 w 1809750"/>
              <a:gd name="connsiteY34" fmla="*/ 3971925 h 5439166"/>
              <a:gd name="connsiteX35" fmla="*/ 1085850 w 1809750"/>
              <a:gd name="connsiteY35" fmla="*/ 3943350 h 5439166"/>
              <a:gd name="connsiteX36" fmla="*/ 1076325 w 1809750"/>
              <a:gd name="connsiteY36" fmla="*/ 3914775 h 5439166"/>
              <a:gd name="connsiteX37" fmla="*/ 1095375 w 1809750"/>
              <a:gd name="connsiteY37" fmla="*/ 3790950 h 5439166"/>
              <a:gd name="connsiteX38" fmla="*/ 1114425 w 1809750"/>
              <a:gd name="connsiteY38" fmla="*/ 3762375 h 5439166"/>
              <a:gd name="connsiteX39" fmla="*/ 1133475 w 1809750"/>
              <a:gd name="connsiteY39" fmla="*/ 3705225 h 5439166"/>
              <a:gd name="connsiteX40" fmla="*/ 1143000 w 1809750"/>
              <a:gd name="connsiteY40" fmla="*/ 3676650 h 5439166"/>
              <a:gd name="connsiteX41" fmla="*/ 1152525 w 1809750"/>
              <a:gd name="connsiteY41" fmla="*/ 3581400 h 5439166"/>
              <a:gd name="connsiteX42" fmla="*/ 1171575 w 1809750"/>
              <a:gd name="connsiteY42" fmla="*/ 3552825 h 5439166"/>
              <a:gd name="connsiteX43" fmla="*/ 1190625 w 1809750"/>
              <a:gd name="connsiteY43" fmla="*/ 3514725 h 5439166"/>
              <a:gd name="connsiteX44" fmla="*/ 1209675 w 1809750"/>
              <a:gd name="connsiteY44" fmla="*/ 3457575 h 5439166"/>
              <a:gd name="connsiteX45" fmla="*/ 1238250 w 1809750"/>
              <a:gd name="connsiteY45" fmla="*/ 3400425 h 5439166"/>
              <a:gd name="connsiteX46" fmla="*/ 1257300 w 1809750"/>
              <a:gd name="connsiteY46" fmla="*/ 3371850 h 5439166"/>
              <a:gd name="connsiteX47" fmla="*/ 1276350 w 1809750"/>
              <a:gd name="connsiteY47" fmla="*/ 3314700 h 5439166"/>
              <a:gd name="connsiteX48" fmla="*/ 1295400 w 1809750"/>
              <a:gd name="connsiteY48" fmla="*/ 3286125 h 5439166"/>
              <a:gd name="connsiteX49" fmla="*/ 1323975 w 1809750"/>
              <a:gd name="connsiteY49" fmla="*/ 3200400 h 5439166"/>
              <a:gd name="connsiteX50" fmla="*/ 1333500 w 1809750"/>
              <a:gd name="connsiteY50" fmla="*/ 3171825 h 5439166"/>
              <a:gd name="connsiteX51" fmla="*/ 1362075 w 1809750"/>
              <a:gd name="connsiteY51" fmla="*/ 3143250 h 5439166"/>
              <a:gd name="connsiteX52" fmla="*/ 1390650 w 1809750"/>
              <a:gd name="connsiteY52" fmla="*/ 3086100 h 5439166"/>
              <a:gd name="connsiteX53" fmla="*/ 1409700 w 1809750"/>
              <a:gd name="connsiteY53" fmla="*/ 3028950 h 5439166"/>
              <a:gd name="connsiteX54" fmla="*/ 1419225 w 1809750"/>
              <a:gd name="connsiteY54" fmla="*/ 3000375 h 5439166"/>
              <a:gd name="connsiteX55" fmla="*/ 1438275 w 1809750"/>
              <a:gd name="connsiteY55" fmla="*/ 2971800 h 5439166"/>
              <a:gd name="connsiteX56" fmla="*/ 1457325 w 1809750"/>
              <a:gd name="connsiteY56" fmla="*/ 2914650 h 5439166"/>
              <a:gd name="connsiteX57" fmla="*/ 1466850 w 1809750"/>
              <a:gd name="connsiteY57" fmla="*/ 2886075 h 5439166"/>
              <a:gd name="connsiteX58" fmla="*/ 1485900 w 1809750"/>
              <a:gd name="connsiteY58" fmla="*/ 2295525 h 5439166"/>
              <a:gd name="connsiteX59" fmla="*/ 1495425 w 1809750"/>
              <a:gd name="connsiteY59" fmla="*/ 2076450 h 5439166"/>
              <a:gd name="connsiteX60" fmla="*/ 1514475 w 1809750"/>
              <a:gd name="connsiteY60" fmla="*/ 1857375 h 5439166"/>
              <a:gd name="connsiteX61" fmla="*/ 1533525 w 1809750"/>
              <a:gd name="connsiteY61" fmla="*/ 1562100 h 5439166"/>
              <a:gd name="connsiteX62" fmla="*/ 1543050 w 1809750"/>
              <a:gd name="connsiteY62" fmla="*/ 1533525 h 5439166"/>
              <a:gd name="connsiteX63" fmla="*/ 1552575 w 1809750"/>
              <a:gd name="connsiteY63" fmla="*/ 1495425 h 5439166"/>
              <a:gd name="connsiteX64" fmla="*/ 1562100 w 1809750"/>
              <a:gd name="connsiteY64" fmla="*/ 1447800 h 5439166"/>
              <a:gd name="connsiteX65" fmla="*/ 1581150 w 1809750"/>
              <a:gd name="connsiteY65" fmla="*/ 1409700 h 5439166"/>
              <a:gd name="connsiteX66" fmla="*/ 1590675 w 1809750"/>
              <a:gd name="connsiteY66" fmla="*/ 1381125 h 5439166"/>
              <a:gd name="connsiteX67" fmla="*/ 1609725 w 1809750"/>
              <a:gd name="connsiteY67" fmla="*/ 1352550 h 5439166"/>
              <a:gd name="connsiteX68" fmla="*/ 1628775 w 1809750"/>
              <a:gd name="connsiteY68" fmla="*/ 1276350 h 5439166"/>
              <a:gd name="connsiteX69" fmla="*/ 1647825 w 1809750"/>
              <a:gd name="connsiteY69" fmla="*/ 1095375 h 5439166"/>
              <a:gd name="connsiteX70" fmla="*/ 1666875 w 1809750"/>
              <a:gd name="connsiteY70" fmla="*/ 904875 h 5439166"/>
              <a:gd name="connsiteX71" fmla="*/ 1676400 w 1809750"/>
              <a:gd name="connsiteY71" fmla="*/ 876300 h 5439166"/>
              <a:gd name="connsiteX72" fmla="*/ 1685925 w 1809750"/>
              <a:gd name="connsiteY72" fmla="*/ 762000 h 5439166"/>
              <a:gd name="connsiteX73" fmla="*/ 1695450 w 1809750"/>
              <a:gd name="connsiteY73" fmla="*/ 733425 h 5439166"/>
              <a:gd name="connsiteX74" fmla="*/ 1704975 w 1809750"/>
              <a:gd name="connsiteY74" fmla="*/ 657225 h 5439166"/>
              <a:gd name="connsiteX75" fmla="*/ 1724025 w 1809750"/>
              <a:gd name="connsiteY75" fmla="*/ 600075 h 5439166"/>
              <a:gd name="connsiteX76" fmla="*/ 1752600 w 1809750"/>
              <a:gd name="connsiteY76" fmla="*/ 466725 h 5439166"/>
              <a:gd name="connsiteX77" fmla="*/ 1762125 w 1809750"/>
              <a:gd name="connsiteY77" fmla="*/ 428625 h 5439166"/>
              <a:gd name="connsiteX78" fmla="*/ 1781175 w 1809750"/>
              <a:gd name="connsiteY78" fmla="*/ 400050 h 5439166"/>
              <a:gd name="connsiteX79" fmla="*/ 1790700 w 1809750"/>
              <a:gd name="connsiteY79" fmla="*/ 342900 h 5439166"/>
              <a:gd name="connsiteX80" fmla="*/ 1809750 w 1809750"/>
              <a:gd name="connsiteY80" fmla="*/ 285750 h 5439166"/>
              <a:gd name="connsiteX81" fmla="*/ 1800225 w 1809750"/>
              <a:gd name="connsiteY81" fmla="*/ 57150 h 5439166"/>
              <a:gd name="connsiteX82" fmla="*/ 1724025 w 1809750"/>
              <a:gd name="connsiteY82" fmla="*/ 9525 h 5439166"/>
              <a:gd name="connsiteX83" fmla="*/ 1695450 w 1809750"/>
              <a:gd name="connsiteY83" fmla="*/ 0 h 5439166"/>
              <a:gd name="connsiteX84" fmla="*/ 1590675 w 1809750"/>
              <a:gd name="connsiteY84" fmla="*/ 28575 h 5439166"/>
              <a:gd name="connsiteX85" fmla="*/ 1562100 w 1809750"/>
              <a:gd name="connsiteY85" fmla="*/ 38100 h 543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809750" h="5439166">
                <a:moveTo>
                  <a:pt x="0" y="4991100"/>
                </a:moveTo>
                <a:cubicBezTo>
                  <a:pt x="9525" y="5000625"/>
                  <a:pt x="17942" y="5011405"/>
                  <a:pt x="28575" y="5019675"/>
                </a:cubicBezTo>
                <a:cubicBezTo>
                  <a:pt x="46647" y="5033731"/>
                  <a:pt x="85725" y="5057775"/>
                  <a:pt x="85725" y="5057775"/>
                </a:cubicBezTo>
                <a:cubicBezTo>
                  <a:pt x="136525" y="5133975"/>
                  <a:pt x="69850" y="5041900"/>
                  <a:pt x="133350" y="5105400"/>
                </a:cubicBezTo>
                <a:cubicBezTo>
                  <a:pt x="213644" y="5185694"/>
                  <a:pt x="99950" y="5085081"/>
                  <a:pt x="161925" y="5162550"/>
                </a:cubicBezTo>
                <a:cubicBezTo>
                  <a:pt x="169076" y="5171489"/>
                  <a:pt x="180975" y="5175250"/>
                  <a:pt x="190500" y="5181600"/>
                </a:cubicBezTo>
                <a:cubicBezTo>
                  <a:pt x="234169" y="5247104"/>
                  <a:pt x="206880" y="5231510"/>
                  <a:pt x="257175" y="5248275"/>
                </a:cubicBezTo>
                <a:cubicBezTo>
                  <a:pt x="263525" y="5257800"/>
                  <a:pt x="267286" y="5269699"/>
                  <a:pt x="276225" y="5276850"/>
                </a:cubicBezTo>
                <a:cubicBezTo>
                  <a:pt x="284065" y="5283122"/>
                  <a:pt x="295820" y="5281885"/>
                  <a:pt x="304800" y="5286375"/>
                </a:cubicBezTo>
                <a:cubicBezTo>
                  <a:pt x="315039" y="5291495"/>
                  <a:pt x="323136" y="5300305"/>
                  <a:pt x="333375" y="5305425"/>
                </a:cubicBezTo>
                <a:cubicBezTo>
                  <a:pt x="352901" y="5315188"/>
                  <a:pt x="391461" y="5320852"/>
                  <a:pt x="409575" y="5324475"/>
                </a:cubicBezTo>
                <a:cubicBezTo>
                  <a:pt x="428625" y="5337175"/>
                  <a:pt x="454025" y="5343525"/>
                  <a:pt x="466725" y="5362575"/>
                </a:cubicBezTo>
                <a:cubicBezTo>
                  <a:pt x="473075" y="5372100"/>
                  <a:pt x="476067" y="5385083"/>
                  <a:pt x="485775" y="5391150"/>
                </a:cubicBezTo>
                <a:cubicBezTo>
                  <a:pt x="502803" y="5401793"/>
                  <a:pt x="542925" y="5410200"/>
                  <a:pt x="542925" y="5410200"/>
                </a:cubicBezTo>
                <a:cubicBezTo>
                  <a:pt x="600075" y="5407025"/>
                  <a:pt x="658148" y="5411385"/>
                  <a:pt x="714375" y="5400675"/>
                </a:cubicBezTo>
                <a:cubicBezTo>
                  <a:pt x="727607" y="5398155"/>
                  <a:pt x="731742" y="5379572"/>
                  <a:pt x="742950" y="5372100"/>
                </a:cubicBezTo>
                <a:cubicBezTo>
                  <a:pt x="814815" y="5324190"/>
                  <a:pt x="713984" y="5439166"/>
                  <a:pt x="828675" y="5324475"/>
                </a:cubicBezTo>
                <a:cubicBezTo>
                  <a:pt x="838200" y="5314950"/>
                  <a:pt x="846617" y="5304170"/>
                  <a:pt x="857250" y="5295900"/>
                </a:cubicBezTo>
                <a:cubicBezTo>
                  <a:pt x="875322" y="5281844"/>
                  <a:pt x="898211" y="5273989"/>
                  <a:pt x="914400" y="5257800"/>
                </a:cubicBezTo>
                <a:cubicBezTo>
                  <a:pt x="951070" y="5221130"/>
                  <a:pt x="931767" y="5236697"/>
                  <a:pt x="971550" y="5210175"/>
                </a:cubicBezTo>
                <a:cubicBezTo>
                  <a:pt x="977900" y="5200650"/>
                  <a:pt x="982505" y="5189695"/>
                  <a:pt x="990600" y="5181600"/>
                </a:cubicBezTo>
                <a:cubicBezTo>
                  <a:pt x="998695" y="5173505"/>
                  <a:pt x="1012825" y="5172075"/>
                  <a:pt x="1019175" y="5162550"/>
                </a:cubicBezTo>
                <a:cubicBezTo>
                  <a:pt x="1026437" y="5151658"/>
                  <a:pt x="1024938" y="5136989"/>
                  <a:pt x="1028700" y="5124450"/>
                </a:cubicBezTo>
                <a:cubicBezTo>
                  <a:pt x="1034470" y="5105216"/>
                  <a:pt x="1036611" y="5084008"/>
                  <a:pt x="1047750" y="5067300"/>
                </a:cubicBezTo>
                <a:cubicBezTo>
                  <a:pt x="1060450" y="5048250"/>
                  <a:pt x="1078610" y="5031870"/>
                  <a:pt x="1085850" y="5010150"/>
                </a:cubicBezTo>
                <a:cubicBezTo>
                  <a:pt x="1089025" y="5000625"/>
                  <a:pt x="1090885" y="4990555"/>
                  <a:pt x="1095375" y="4981575"/>
                </a:cubicBezTo>
                <a:cubicBezTo>
                  <a:pt x="1100495" y="4971336"/>
                  <a:pt x="1109305" y="4963239"/>
                  <a:pt x="1114425" y="4953000"/>
                </a:cubicBezTo>
                <a:cubicBezTo>
                  <a:pt x="1126149" y="4929552"/>
                  <a:pt x="1129817" y="4889225"/>
                  <a:pt x="1133475" y="4867275"/>
                </a:cubicBezTo>
                <a:cubicBezTo>
                  <a:pt x="1138432" y="4753255"/>
                  <a:pt x="1134365" y="4681403"/>
                  <a:pt x="1152525" y="4581525"/>
                </a:cubicBezTo>
                <a:cubicBezTo>
                  <a:pt x="1154867" y="4568645"/>
                  <a:pt x="1158875" y="4556125"/>
                  <a:pt x="1162050" y="4543425"/>
                </a:cubicBezTo>
                <a:cubicBezTo>
                  <a:pt x="1158875" y="4457700"/>
                  <a:pt x="1157876" y="4371867"/>
                  <a:pt x="1152525" y="4286250"/>
                </a:cubicBezTo>
                <a:cubicBezTo>
                  <a:pt x="1151515" y="4270092"/>
                  <a:pt x="1145140" y="4254672"/>
                  <a:pt x="1143000" y="4238625"/>
                </a:cubicBezTo>
                <a:cubicBezTo>
                  <a:pt x="1138783" y="4206997"/>
                  <a:pt x="1137203" y="4175065"/>
                  <a:pt x="1133475" y="4143375"/>
                </a:cubicBezTo>
                <a:cubicBezTo>
                  <a:pt x="1130655" y="4119407"/>
                  <a:pt x="1121867" y="4056361"/>
                  <a:pt x="1114425" y="4029075"/>
                </a:cubicBezTo>
                <a:cubicBezTo>
                  <a:pt x="1109141" y="4009702"/>
                  <a:pt x="1101725" y="3990975"/>
                  <a:pt x="1095375" y="3971925"/>
                </a:cubicBezTo>
                <a:lnTo>
                  <a:pt x="1085850" y="3943350"/>
                </a:lnTo>
                <a:lnTo>
                  <a:pt x="1076325" y="3914775"/>
                </a:lnTo>
                <a:cubicBezTo>
                  <a:pt x="1077796" y="3903003"/>
                  <a:pt x="1087193" y="3812768"/>
                  <a:pt x="1095375" y="3790950"/>
                </a:cubicBezTo>
                <a:cubicBezTo>
                  <a:pt x="1099395" y="3780231"/>
                  <a:pt x="1109776" y="3772836"/>
                  <a:pt x="1114425" y="3762375"/>
                </a:cubicBezTo>
                <a:cubicBezTo>
                  <a:pt x="1122580" y="3744025"/>
                  <a:pt x="1127125" y="3724275"/>
                  <a:pt x="1133475" y="3705225"/>
                </a:cubicBezTo>
                <a:lnTo>
                  <a:pt x="1143000" y="3676650"/>
                </a:lnTo>
                <a:cubicBezTo>
                  <a:pt x="1146175" y="3644900"/>
                  <a:pt x="1145350" y="3612491"/>
                  <a:pt x="1152525" y="3581400"/>
                </a:cubicBezTo>
                <a:cubicBezTo>
                  <a:pt x="1155099" y="3570246"/>
                  <a:pt x="1165895" y="3562764"/>
                  <a:pt x="1171575" y="3552825"/>
                </a:cubicBezTo>
                <a:cubicBezTo>
                  <a:pt x="1178620" y="3540497"/>
                  <a:pt x="1185352" y="3527908"/>
                  <a:pt x="1190625" y="3514725"/>
                </a:cubicBezTo>
                <a:cubicBezTo>
                  <a:pt x="1198083" y="3496081"/>
                  <a:pt x="1198536" y="3474283"/>
                  <a:pt x="1209675" y="3457575"/>
                </a:cubicBezTo>
                <a:cubicBezTo>
                  <a:pt x="1264270" y="3375683"/>
                  <a:pt x="1198815" y="3479295"/>
                  <a:pt x="1238250" y="3400425"/>
                </a:cubicBezTo>
                <a:cubicBezTo>
                  <a:pt x="1243370" y="3390186"/>
                  <a:pt x="1252651" y="3382311"/>
                  <a:pt x="1257300" y="3371850"/>
                </a:cubicBezTo>
                <a:cubicBezTo>
                  <a:pt x="1265455" y="3353500"/>
                  <a:pt x="1265211" y="3331408"/>
                  <a:pt x="1276350" y="3314700"/>
                </a:cubicBezTo>
                <a:cubicBezTo>
                  <a:pt x="1282700" y="3305175"/>
                  <a:pt x="1290751" y="3296586"/>
                  <a:pt x="1295400" y="3286125"/>
                </a:cubicBezTo>
                <a:lnTo>
                  <a:pt x="1323975" y="3200400"/>
                </a:lnTo>
                <a:cubicBezTo>
                  <a:pt x="1327150" y="3190875"/>
                  <a:pt x="1326400" y="3178925"/>
                  <a:pt x="1333500" y="3171825"/>
                </a:cubicBezTo>
                <a:lnTo>
                  <a:pt x="1362075" y="3143250"/>
                </a:lnTo>
                <a:cubicBezTo>
                  <a:pt x="1396813" y="3039037"/>
                  <a:pt x="1341411" y="3196887"/>
                  <a:pt x="1390650" y="3086100"/>
                </a:cubicBezTo>
                <a:cubicBezTo>
                  <a:pt x="1398805" y="3067750"/>
                  <a:pt x="1403350" y="3048000"/>
                  <a:pt x="1409700" y="3028950"/>
                </a:cubicBezTo>
                <a:cubicBezTo>
                  <a:pt x="1412875" y="3019425"/>
                  <a:pt x="1413656" y="3008729"/>
                  <a:pt x="1419225" y="3000375"/>
                </a:cubicBezTo>
                <a:cubicBezTo>
                  <a:pt x="1425575" y="2990850"/>
                  <a:pt x="1433626" y="2982261"/>
                  <a:pt x="1438275" y="2971800"/>
                </a:cubicBezTo>
                <a:cubicBezTo>
                  <a:pt x="1446430" y="2953450"/>
                  <a:pt x="1450975" y="2933700"/>
                  <a:pt x="1457325" y="2914650"/>
                </a:cubicBezTo>
                <a:lnTo>
                  <a:pt x="1466850" y="2886075"/>
                </a:lnTo>
                <a:cubicBezTo>
                  <a:pt x="1489869" y="2586831"/>
                  <a:pt x="1469669" y="2879833"/>
                  <a:pt x="1485900" y="2295525"/>
                </a:cubicBezTo>
                <a:cubicBezTo>
                  <a:pt x="1487930" y="2222459"/>
                  <a:pt x="1492029" y="2149465"/>
                  <a:pt x="1495425" y="2076450"/>
                </a:cubicBezTo>
                <a:cubicBezTo>
                  <a:pt x="1504638" y="1878361"/>
                  <a:pt x="1484973" y="1945882"/>
                  <a:pt x="1514475" y="1857375"/>
                </a:cubicBezTo>
                <a:cubicBezTo>
                  <a:pt x="1517354" y="1796912"/>
                  <a:pt x="1521260" y="1641820"/>
                  <a:pt x="1533525" y="1562100"/>
                </a:cubicBezTo>
                <a:cubicBezTo>
                  <a:pt x="1535052" y="1552177"/>
                  <a:pt x="1540292" y="1543179"/>
                  <a:pt x="1543050" y="1533525"/>
                </a:cubicBezTo>
                <a:cubicBezTo>
                  <a:pt x="1546646" y="1520938"/>
                  <a:pt x="1549735" y="1508204"/>
                  <a:pt x="1552575" y="1495425"/>
                </a:cubicBezTo>
                <a:cubicBezTo>
                  <a:pt x="1556087" y="1479621"/>
                  <a:pt x="1556980" y="1463159"/>
                  <a:pt x="1562100" y="1447800"/>
                </a:cubicBezTo>
                <a:cubicBezTo>
                  <a:pt x="1566590" y="1434330"/>
                  <a:pt x="1575557" y="1422751"/>
                  <a:pt x="1581150" y="1409700"/>
                </a:cubicBezTo>
                <a:cubicBezTo>
                  <a:pt x="1585105" y="1400472"/>
                  <a:pt x="1586185" y="1390105"/>
                  <a:pt x="1590675" y="1381125"/>
                </a:cubicBezTo>
                <a:cubicBezTo>
                  <a:pt x="1595795" y="1370886"/>
                  <a:pt x="1604605" y="1362789"/>
                  <a:pt x="1609725" y="1352550"/>
                </a:cubicBezTo>
                <a:cubicBezTo>
                  <a:pt x="1618739" y="1334522"/>
                  <a:pt x="1626360" y="1292049"/>
                  <a:pt x="1628775" y="1276350"/>
                </a:cubicBezTo>
                <a:cubicBezTo>
                  <a:pt x="1637020" y="1222757"/>
                  <a:pt x="1643695" y="1146997"/>
                  <a:pt x="1647825" y="1095375"/>
                </a:cubicBezTo>
                <a:cubicBezTo>
                  <a:pt x="1653479" y="1024696"/>
                  <a:pt x="1652298" y="970473"/>
                  <a:pt x="1666875" y="904875"/>
                </a:cubicBezTo>
                <a:cubicBezTo>
                  <a:pt x="1669053" y="895074"/>
                  <a:pt x="1673225" y="885825"/>
                  <a:pt x="1676400" y="876300"/>
                </a:cubicBezTo>
                <a:cubicBezTo>
                  <a:pt x="1679575" y="838200"/>
                  <a:pt x="1680872" y="799897"/>
                  <a:pt x="1685925" y="762000"/>
                </a:cubicBezTo>
                <a:cubicBezTo>
                  <a:pt x="1687252" y="752048"/>
                  <a:pt x="1693654" y="743303"/>
                  <a:pt x="1695450" y="733425"/>
                </a:cubicBezTo>
                <a:cubicBezTo>
                  <a:pt x="1700029" y="708240"/>
                  <a:pt x="1699612" y="682254"/>
                  <a:pt x="1704975" y="657225"/>
                </a:cubicBezTo>
                <a:cubicBezTo>
                  <a:pt x="1709182" y="637590"/>
                  <a:pt x="1720724" y="619882"/>
                  <a:pt x="1724025" y="600075"/>
                </a:cubicBezTo>
                <a:cubicBezTo>
                  <a:pt x="1737854" y="517100"/>
                  <a:pt x="1728866" y="561661"/>
                  <a:pt x="1752600" y="466725"/>
                </a:cubicBezTo>
                <a:cubicBezTo>
                  <a:pt x="1755775" y="454025"/>
                  <a:pt x="1754863" y="439517"/>
                  <a:pt x="1762125" y="428625"/>
                </a:cubicBezTo>
                <a:lnTo>
                  <a:pt x="1781175" y="400050"/>
                </a:lnTo>
                <a:cubicBezTo>
                  <a:pt x="1784350" y="381000"/>
                  <a:pt x="1786016" y="361636"/>
                  <a:pt x="1790700" y="342900"/>
                </a:cubicBezTo>
                <a:cubicBezTo>
                  <a:pt x="1795570" y="323419"/>
                  <a:pt x="1809750" y="285750"/>
                  <a:pt x="1809750" y="285750"/>
                </a:cubicBezTo>
                <a:cubicBezTo>
                  <a:pt x="1806575" y="209550"/>
                  <a:pt x="1808647" y="132950"/>
                  <a:pt x="1800225" y="57150"/>
                </a:cubicBezTo>
                <a:cubicBezTo>
                  <a:pt x="1796161" y="20575"/>
                  <a:pt x="1746209" y="16920"/>
                  <a:pt x="1724025" y="9525"/>
                </a:cubicBezTo>
                <a:lnTo>
                  <a:pt x="1695450" y="0"/>
                </a:lnTo>
                <a:cubicBezTo>
                  <a:pt x="1628134" y="13463"/>
                  <a:pt x="1663184" y="4405"/>
                  <a:pt x="1590675" y="28575"/>
                </a:cubicBezTo>
                <a:lnTo>
                  <a:pt x="1562100" y="38100"/>
                </a:lnTo>
              </a:path>
            </a:pathLst>
          </a:custGeom>
          <a:ln w="254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 name="Oval 8"/>
          <p:cNvSpPr/>
          <p:nvPr/>
        </p:nvSpPr>
        <p:spPr>
          <a:xfrm>
            <a:off x="1520825" y="4812772"/>
            <a:ext cx="869950" cy="211667"/>
          </a:xfrm>
          <a:prstGeom prst="ellipse">
            <a:avLst/>
          </a:prstGeom>
          <a:noFill/>
          <a:ln>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hidden="1"/>
          <p:cNvSpPr>
            <a:spLocks noGrp="1" noChangeArrowheads="1"/>
          </p:cNvSpPr>
          <p:nvPr>
            <p:ph type="title"/>
          </p:nvPr>
        </p:nvSpPr>
        <p:spPr/>
        <p:txBody>
          <a:bodyPr/>
          <a:lstStyle/>
          <a:p>
            <a:endParaRPr lang="en-US" altLang="en-US" smtClean="0"/>
          </a:p>
        </p:txBody>
      </p:sp>
      <p:pic>
        <p:nvPicPr>
          <p:cNvPr id="45059" name="Picture 3" descr="E:\Todd Sites\0 Adds\1 Galilee\122200 Plain of Asher\sr\Haifa overview from University tower, tb n032801.jpg"/>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45060" name="Text Box 4"/>
          <p:cNvSpPr txBox="1">
            <a:spLocks noChangeArrowheads="1"/>
          </p:cNvSpPr>
          <p:nvPr/>
        </p:nvSpPr>
        <p:spPr bwMode="auto">
          <a:xfrm>
            <a:off x="685800" y="5175250"/>
            <a:ext cx="7772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buFont typeface="Arial" charset="0"/>
              <a:buNone/>
            </a:pPr>
            <a:r>
              <a:rPr lang="en-US" altLang="en-US" sz="1400">
                <a:solidFill>
                  <a:schemeClr val="bg1"/>
                </a:solidFill>
              </a:rPr>
              <a:t>Haifa overview from University tower</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36450C07-5338-4C4A-BFB4-BFFB1B08C30B}" type="slidenum">
              <a:rPr lang="en-US" altLang="en-US" i="0">
                <a:solidFill>
                  <a:srgbClr val="898989"/>
                </a:solidFill>
              </a:rPr>
              <a:pPr/>
              <a:t>66</a:t>
            </a:fld>
            <a:endParaRPr lang="en-US" altLang="en-US" i="0">
              <a:solidFill>
                <a:srgbClr val="898989"/>
              </a:solidFill>
            </a:endParaRPr>
          </a:p>
        </p:txBody>
      </p:sp>
      <p:pic>
        <p:nvPicPr>
          <p:cNvPr id="46083" name="Picture 3" descr="D:\0 Adds\1 Galilee\122100 Rosh HaNiqra\Sr\Rosh HaNiqra shoreline to south, tb n122100 sr.jpg"/>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46084" name="Text Box 4"/>
          <p:cNvSpPr txBox="1">
            <a:spLocks noChangeArrowheads="1"/>
          </p:cNvSpPr>
          <p:nvPr/>
        </p:nvSpPr>
        <p:spPr bwMode="auto">
          <a:xfrm>
            <a:off x="2514600" y="5175250"/>
            <a:ext cx="5943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buFont typeface="Arial" charset="0"/>
              <a:buNone/>
            </a:pPr>
            <a:r>
              <a:rPr lang="en-US" altLang="en-US" sz="1400"/>
              <a:t>Coastline south of Rosh HaNiqra</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989016BB-3732-4668-AC67-80DFB98B4976}" type="slidenum">
              <a:rPr lang="en-US" altLang="en-US" i="0">
                <a:solidFill>
                  <a:srgbClr val="898989"/>
                </a:solidFill>
              </a:rPr>
              <a:pPr/>
              <a:t>67</a:t>
            </a:fld>
            <a:endParaRPr lang="en-US" altLang="en-US" i="0">
              <a:solidFill>
                <a:srgbClr val="898989"/>
              </a:solidFill>
            </a:endParaRPr>
          </a:p>
        </p:txBody>
      </p:sp>
      <p:pic>
        <p:nvPicPr>
          <p:cNvPr id="47107" name="Picture 3" descr="D:\0 Adds\1 Galilee\122100 Acco\Sr\Acco fortress looking south to Mt Carmel, tb n122100 sr.jpg"/>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47108" name="Text Box 4"/>
          <p:cNvSpPr txBox="1">
            <a:spLocks noChangeArrowheads="1"/>
          </p:cNvSpPr>
          <p:nvPr/>
        </p:nvSpPr>
        <p:spPr bwMode="auto">
          <a:xfrm>
            <a:off x="685800" y="5175250"/>
            <a:ext cx="7772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buFont typeface="Arial" charset="0"/>
              <a:buNone/>
            </a:pPr>
            <a:r>
              <a:rPr lang="en-US" altLang="en-US" sz="1400">
                <a:solidFill>
                  <a:schemeClr val="bg1"/>
                </a:solidFill>
              </a:rPr>
              <a:t>Acco fortress looking south to Mt Carmel</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72DF84DF-C9B3-4AEB-B0D6-3CB5EEB860A0}" type="slidenum">
              <a:rPr lang="en-US" altLang="en-US" i="0">
                <a:solidFill>
                  <a:srgbClr val="898989"/>
                </a:solidFill>
              </a:rPr>
              <a:pPr/>
              <a:t>68</a:t>
            </a:fld>
            <a:endParaRPr lang="en-US" altLang="en-US" i="0">
              <a:solidFill>
                <a:srgbClr val="898989"/>
              </a:solidFill>
            </a:endParaRPr>
          </a:p>
        </p:txBody>
      </p:sp>
      <p:pic>
        <p:nvPicPr>
          <p:cNvPr id="48131" name="Picture 3" descr="D:\0 Adds\1 Galilee\122100 Acco\Sr\Acco harbor2, tb n122100 sr.jpg"/>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48132" name="Text Box 4"/>
          <p:cNvSpPr txBox="1">
            <a:spLocks noChangeArrowheads="1"/>
          </p:cNvSpPr>
          <p:nvPr/>
        </p:nvSpPr>
        <p:spPr bwMode="auto">
          <a:xfrm>
            <a:off x="685800" y="5175250"/>
            <a:ext cx="7772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buFont typeface="Arial" charset="0"/>
              <a:buNone/>
            </a:pPr>
            <a:r>
              <a:rPr lang="en-US" altLang="en-US" sz="1400">
                <a:solidFill>
                  <a:schemeClr val="bg1"/>
                </a:solidFill>
              </a:rPr>
              <a:t>Acco harbor</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Grp="1" noUngrp="1" noChangeAspect="1"/>
          </p:cNvGrpSpPr>
          <p:nvPr/>
        </p:nvGrpSpPr>
        <p:grpSpPr>
          <a:xfrm>
            <a:off x="0" y="0"/>
            <a:ext cx="9144000" cy="5441078"/>
            <a:chOff x="685800" y="844550"/>
            <a:chExt cx="7772400" cy="5549900"/>
          </a:xfrm>
        </p:grpSpPr>
        <p:pic>
          <p:nvPicPr>
            <p:cNvPr id="2" name="Picture 1" descr="Tyre, al-Mina site, Roman sarcophagus, adr090508597"/>
            <p:cNvPicPr>
              <a:picLocks noRot="1" noChangeAspect="1" noMove="1" noResize="1"/>
            </p:cNvPicPr>
            <p:nvPr isPhoto="1"/>
          </p:nvPicPr>
          <p:blipFill>
            <a:blip r:embed="rId3">
              <a:lum/>
              <a:extLst>
                <a:ext uri="{28A0092B-C50C-407E-A947-70E740481C1C}">
                  <a14:useLocalDpi xmlns:a14="http://schemas.microsoft.com/office/drawing/2010/main" val="0"/>
                </a:ext>
              </a:extLst>
            </a:blip>
            <a:stretch>
              <a:fillRect/>
            </a:stretch>
          </p:blipFill>
          <p:spPr>
            <a:xfrm>
              <a:off x="685800" y="844550"/>
              <a:ext cx="7772400" cy="5168900"/>
            </a:xfrm>
            <a:prstGeom prst="rect">
              <a:avLst/>
            </a:prstGeom>
            <a:noFill/>
            <a:ln>
              <a:noFill/>
            </a:ln>
          </p:spPr>
        </p:pic>
        <p:sp>
          <p:nvSpPr>
            <p:cNvPr id="3" name="Rectangle 2"/>
            <p:cNvSpPr/>
            <p:nvPr/>
          </p:nvSpPr>
          <p:spPr>
            <a:xfrm>
              <a:off x="685800" y="6051550"/>
              <a:ext cx="7772400" cy="342900"/>
            </a:xfrm>
            <a:prstGeom prst="rect">
              <a:avLst/>
            </a:prstGeom>
            <a:noFill/>
            <a:ln>
              <a:noFill/>
            </a:ln>
          </p:spPr>
          <p:txBody>
            <a:bodyPr anchor="ctr">
              <a:normAutofit fontScale="85000" lnSpcReduction="20000"/>
            </a:bodyPr>
            <a:lstStyle/>
            <a:p>
              <a:pPr algn="ctr" eaLnBrk="1" fontAlgn="auto" hangingPunct="1">
                <a:spcBef>
                  <a:spcPts val="0"/>
                </a:spcBef>
                <a:spcAft>
                  <a:spcPts val="0"/>
                </a:spcAft>
                <a:buFontTx/>
                <a:buNone/>
              </a:pPr>
              <a:r>
                <a:rPr lang="sv-SE" sz="2400" i="0" dirty="0" smtClean="0">
                  <a:solidFill>
                    <a:prstClr val="black"/>
                  </a:solidFill>
                  <a:latin typeface="Calibri"/>
                  <a:cs typeface="+mn-cs"/>
                </a:rPr>
                <a:t>Tyre, al-Mina site, Roman sarcophagus</a:t>
              </a:r>
              <a:endParaRPr lang="en-US" sz="2400" i="0" dirty="0">
                <a:solidFill>
                  <a:prstClr val="black"/>
                </a:solidFill>
                <a:latin typeface="Calibri"/>
                <a:cs typeface="+mn-cs"/>
              </a:endParaRPr>
            </a:p>
          </p:txBody>
        </p:sp>
      </p:grpSp>
    </p:spTree>
    <p:extLst>
      <p:ext uri="{BB962C8B-B14F-4D97-AF65-F5344CB8AC3E}">
        <p14:creationId xmlns:p14="http://schemas.microsoft.com/office/powerpoint/2010/main" val="1598341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98"/>
          <p:cNvGrpSpPr>
            <a:grpSpLocks/>
          </p:cNvGrpSpPr>
          <p:nvPr/>
        </p:nvGrpSpPr>
        <p:grpSpPr bwMode="auto">
          <a:xfrm>
            <a:off x="0" y="1431434"/>
            <a:ext cx="9144000" cy="580761"/>
            <a:chOff x="0" y="2066573"/>
            <a:chExt cx="9144000" cy="696684"/>
          </a:xfrm>
        </p:grpSpPr>
        <p:sp>
          <p:nvSpPr>
            <p:cNvPr id="93" name="Rectangle 92"/>
            <p:cNvSpPr/>
            <p:nvPr/>
          </p:nvSpPr>
          <p:spPr>
            <a:xfrm>
              <a:off x="0" y="2088791"/>
              <a:ext cx="9144000" cy="326918"/>
            </a:xfrm>
            <a:prstGeom prst="rect">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6" name="Text Box 6"/>
            <p:cNvSpPr txBox="1">
              <a:spLocks noChangeArrowheads="1"/>
            </p:cNvSpPr>
            <p:nvPr/>
          </p:nvSpPr>
          <p:spPr bwMode="auto">
            <a:xfrm>
              <a:off x="0" y="2066573"/>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eaLnBrk="1" fontAlgn="auto" hangingPunct="1">
                <a:spcBef>
                  <a:spcPct val="50000"/>
                </a:spcBef>
                <a:spcAft>
                  <a:spcPts val="0"/>
                </a:spcAft>
                <a:buFontTx/>
                <a:buNone/>
                <a:defRPr/>
              </a:pPr>
              <a:r>
                <a:rPr lang="en-US" sz="1600" b="1" i="0" dirty="0">
                  <a:solidFill>
                    <a:prstClr val="white"/>
                  </a:solidFill>
                  <a:latin typeface="Calibri"/>
                </a:rPr>
                <a:t>1400 BC</a:t>
              </a:r>
              <a:endParaRPr lang="en-US" sz="2000" b="1" i="0" dirty="0">
                <a:solidFill>
                  <a:prstClr val="black"/>
                </a:solidFill>
                <a:latin typeface="Calibri"/>
              </a:endParaRPr>
            </a:p>
          </p:txBody>
        </p:sp>
        <p:sp>
          <p:nvSpPr>
            <p:cNvPr id="7" name="Text Box 7"/>
            <p:cNvSpPr txBox="1">
              <a:spLocks noChangeArrowheads="1"/>
            </p:cNvSpPr>
            <p:nvPr/>
          </p:nvSpPr>
          <p:spPr bwMode="auto">
            <a:xfrm>
              <a:off x="1514475" y="2096726"/>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eaLnBrk="1" fontAlgn="auto" hangingPunct="1">
                <a:spcBef>
                  <a:spcPct val="50000"/>
                </a:spcBef>
                <a:spcAft>
                  <a:spcPts val="0"/>
                </a:spcAft>
                <a:buFontTx/>
                <a:buNone/>
                <a:defRPr/>
              </a:pPr>
              <a:r>
                <a:rPr lang="en-US" sz="1600" b="1" i="0" dirty="0">
                  <a:solidFill>
                    <a:prstClr val="white"/>
                  </a:solidFill>
                  <a:latin typeface="Calibri"/>
                </a:rPr>
                <a:t>1300 BC</a:t>
              </a:r>
              <a:endParaRPr lang="en-US" sz="2000" b="1" i="0" dirty="0">
                <a:solidFill>
                  <a:prstClr val="black"/>
                </a:solidFill>
                <a:latin typeface="Calibri"/>
              </a:endParaRPr>
            </a:p>
          </p:txBody>
        </p:sp>
        <p:sp>
          <p:nvSpPr>
            <p:cNvPr id="8" name="Text Box 8"/>
            <p:cNvSpPr txBox="1">
              <a:spLocks noChangeArrowheads="1"/>
            </p:cNvSpPr>
            <p:nvPr/>
          </p:nvSpPr>
          <p:spPr bwMode="auto">
            <a:xfrm>
              <a:off x="2989263" y="2077683"/>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eaLnBrk="1" fontAlgn="auto" hangingPunct="1">
                <a:spcBef>
                  <a:spcPct val="50000"/>
                </a:spcBef>
                <a:spcAft>
                  <a:spcPts val="0"/>
                </a:spcAft>
                <a:buFontTx/>
                <a:buNone/>
                <a:defRPr/>
              </a:pPr>
              <a:r>
                <a:rPr lang="en-US" sz="1600" b="1" i="0" dirty="0">
                  <a:solidFill>
                    <a:prstClr val="white"/>
                  </a:solidFill>
                  <a:latin typeface="Calibri"/>
                </a:rPr>
                <a:t>1200 BC</a:t>
              </a:r>
              <a:endParaRPr lang="en-US" sz="2000" b="1" i="0" dirty="0">
                <a:solidFill>
                  <a:prstClr val="black"/>
                </a:solidFill>
                <a:latin typeface="Calibri"/>
              </a:endParaRPr>
            </a:p>
          </p:txBody>
        </p:sp>
        <p:sp>
          <p:nvSpPr>
            <p:cNvPr id="9" name="Text Box 9"/>
            <p:cNvSpPr txBox="1">
              <a:spLocks noChangeArrowheads="1"/>
            </p:cNvSpPr>
            <p:nvPr/>
          </p:nvSpPr>
          <p:spPr bwMode="auto">
            <a:xfrm>
              <a:off x="4549775" y="2077683"/>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eaLnBrk="1" fontAlgn="auto" hangingPunct="1">
                <a:spcBef>
                  <a:spcPct val="50000"/>
                </a:spcBef>
                <a:spcAft>
                  <a:spcPts val="0"/>
                </a:spcAft>
                <a:buFontTx/>
                <a:buNone/>
                <a:defRPr/>
              </a:pPr>
              <a:r>
                <a:rPr lang="en-US" sz="1600" b="1" i="0" dirty="0">
                  <a:solidFill>
                    <a:prstClr val="white"/>
                  </a:solidFill>
                  <a:latin typeface="Calibri"/>
                </a:rPr>
                <a:t>1100 BC</a:t>
              </a:r>
              <a:endParaRPr lang="en-US" sz="2000" b="1" i="0" dirty="0">
                <a:solidFill>
                  <a:prstClr val="black"/>
                </a:solidFill>
                <a:latin typeface="Calibri"/>
              </a:endParaRPr>
            </a:p>
          </p:txBody>
        </p:sp>
        <p:sp>
          <p:nvSpPr>
            <p:cNvPr id="10" name="Text Box 10"/>
            <p:cNvSpPr txBox="1">
              <a:spLocks noChangeArrowheads="1"/>
            </p:cNvSpPr>
            <p:nvPr/>
          </p:nvSpPr>
          <p:spPr bwMode="auto">
            <a:xfrm>
              <a:off x="5959475" y="2068160"/>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algn="r" eaLnBrk="1" fontAlgn="auto" hangingPunct="1">
                <a:spcBef>
                  <a:spcPct val="50000"/>
                </a:spcBef>
                <a:spcAft>
                  <a:spcPts val="0"/>
                </a:spcAft>
                <a:buFontTx/>
                <a:buNone/>
                <a:defRPr/>
              </a:pPr>
              <a:r>
                <a:rPr lang="en-US" sz="1600" b="1" i="0" dirty="0">
                  <a:solidFill>
                    <a:prstClr val="white"/>
                  </a:solidFill>
                  <a:latin typeface="Calibri"/>
                </a:rPr>
                <a:t>1000 BC</a:t>
              </a:r>
              <a:endParaRPr lang="en-US" sz="2000" b="1" i="0" dirty="0">
                <a:solidFill>
                  <a:prstClr val="black"/>
                </a:solidFill>
                <a:latin typeface="Calibri"/>
              </a:endParaRPr>
            </a:p>
          </p:txBody>
        </p:sp>
        <p:grpSp>
          <p:nvGrpSpPr>
            <p:cNvPr id="49161" name="Group 24"/>
            <p:cNvGrpSpPr>
              <a:grpSpLocks/>
            </p:cNvGrpSpPr>
            <p:nvPr/>
          </p:nvGrpSpPr>
          <p:grpSpPr bwMode="auto">
            <a:xfrm>
              <a:off x="4081" y="2364812"/>
              <a:ext cx="1508760" cy="137160"/>
              <a:chOff x="270781" y="2277834"/>
              <a:chExt cx="1508760" cy="137160"/>
            </a:xfrm>
          </p:grpSpPr>
          <p:sp>
            <p:nvSpPr>
              <p:cNvPr id="13" name="Rectangle 12"/>
              <p:cNvSpPr/>
              <p:nvPr/>
            </p:nvSpPr>
            <p:spPr>
              <a:xfrm>
                <a:off x="2714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15" name="Rectangle 14"/>
              <p:cNvSpPr/>
              <p:nvPr/>
            </p:nvSpPr>
            <p:spPr>
              <a:xfrm>
                <a:off x="4238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16" name="Rectangle 15"/>
              <p:cNvSpPr/>
              <p:nvPr/>
            </p:nvSpPr>
            <p:spPr>
              <a:xfrm>
                <a:off x="5762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17" name="Rectangle 16"/>
              <p:cNvSpPr/>
              <p:nvPr/>
            </p:nvSpPr>
            <p:spPr>
              <a:xfrm>
                <a:off x="7286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18" name="Rectangle 17"/>
              <p:cNvSpPr/>
              <p:nvPr/>
            </p:nvSpPr>
            <p:spPr>
              <a:xfrm>
                <a:off x="8810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19" name="Rectangle 18"/>
              <p:cNvSpPr/>
              <p:nvPr/>
            </p:nvSpPr>
            <p:spPr>
              <a:xfrm>
                <a:off x="10334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20" name="Rectangle 19"/>
              <p:cNvSpPr/>
              <p:nvPr/>
            </p:nvSpPr>
            <p:spPr>
              <a:xfrm>
                <a:off x="11858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21" name="Rectangle 20"/>
              <p:cNvSpPr/>
              <p:nvPr/>
            </p:nvSpPr>
            <p:spPr>
              <a:xfrm>
                <a:off x="13382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22" name="Rectangle 21"/>
              <p:cNvSpPr/>
              <p:nvPr/>
            </p:nvSpPr>
            <p:spPr>
              <a:xfrm>
                <a:off x="14906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23" name="Rectangle 22"/>
              <p:cNvSpPr/>
              <p:nvPr/>
            </p:nvSpPr>
            <p:spPr>
              <a:xfrm>
                <a:off x="16430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grpSp>
        <p:grpSp>
          <p:nvGrpSpPr>
            <p:cNvPr id="4" name="Group 25"/>
            <p:cNvGrpSpPr/>
            <p:nvPr/>
          </p:nvGrpSpPr>
          <p:grpSpPr>
            <a:xfrm>
              <a:off x="1525574" y="2364812"/>
              <a:ext cx="1508760" cy="137160"/>
              <a:chOff x="270781" y="2277834"/>
              <a:chExt cx="1508760" cy="137160"/>
            </a:xfrm>
            <a:solidFill>
              <a:srgbClr val="FFFF99"/>
            </a:solidFill>
          </p:grpSpPr>
          <p:sp>
            <p:nvSpPr>
              <p:cNvPr id="27" name="Rectangle 26"/>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28" name="Rectangle 27"/>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29" name="Rectangle 28"/>
              <p:cNvSpPr/>
              <p:nvPr/>
            </p:nvSpPr>
            <p:spPr>
              <a:xfrm>
                <a:off x="575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30" name="Rectangle 29"/>
              <p:cNvSpPr/>
              <p:nvPr/>
            </p:nvSpPr>
            <p:spPr>
              <a:xfrm>
                <a:off x="727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31" name="Rectangle 30"/>
              <p:cNvSpPr/>
              <p:nvPr/>
            </p:nvSpPr>
            <p:spPr>
              <a:xfrm>
                <a:off x="880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32" name="Rectangle 31"/>
              <p:cNvSpPr/>
              <p:nvPr/>
            </p:nvSpPr>
            <p:spPr>
              <a:xfrm>
                <a:off x="1032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33" name="Rectangle 32"/>
              <p:cNvSpPr/>
              <p:nvPr/>
            </p:nvSpPr>
            <p:spPr>
              <a:xfrm>
                <a:off x="1185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34" name="Rectangle 33"/>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35" name="Rectangle 34"/>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36" name="Rectangle 35"/>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grpSp>
        <p:grpSp>
          <p:nvGrpSpPr>
            <p:cNvPr id="5" name="Group 36"/>
            <p:cNvGrpSpPr/>
            <p:nvPr/>
          </p:nvGrpSpPr>
          <p:grpSpPr>
            <a:xfrm>
              <a:off x="3047196" y="2364812"/>
              <a:ext cx="1508760" cy="137160"/>
              <a:chOff x="270781" y="2277834"/>
              <a:chExt cx="1508760" cy="137160"/>
            </a:xfrm>
            <a:solidFill>
              <a:srgbClr val="FFFF99"/>
            </a:solidFill>
          </p:grpSpPr>
          <p:sp>
            <p:nvSpPr>
              <p:cNvPr id="38" name="Rectangle 37"/>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39" name="Rectangle 38"/>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40" name="Rectangle 39"/>
              <p:cNvSpPr/>
              <p:nvPr/>
            </p:nvSpPr>
            <p:spPr>
              <a:xfrm>
                <a:off x="575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41" name="Rectangle 40"/>
              <p:cNvSpPr/>
              <p:nvPr/>
            </p:nvSpPr>
            <p:spPr>
              <a:xfrm>
                <a:off x="727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42" name="Rectangle 41"/>
              <p:cNvSpPr/>
              <p:nvPr/>
            </p:nvSpPr>
            <p:spPr>
              <a:xfrm>
                <a:off x="880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43" name="Rectangle 42"/>
              <p:cNvSpPr/>
              <p:nvPr/>
            </p:nvSpPr>
            <p:spPr>
              <a:xfrm>
                <a:off x="1032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44" name="Rectangle 43"/>
              <p:cNvSpPr/>
              <p:nvPr/>
            </p:nvSpPr>
            <p:spPr>
              <a:xfrm>
                <a:off x="1185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45" name="Rectangle 44"/>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46" name="Rectangle 45"/>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47" name="Rectangle 46"/>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grpSp>
        <p:grpSp>
          <p:nvGrpSpPr>
            <p:cNvPr id="11" name="Group 47"/>
            <p:cNvGrpSpPr/>
            <p:nvPr/>
          </p:nvGrpSpPr>
          <p:grpSpPr>
            <a:xfrm>
              <a:off x="4583289" y="2364812"/>
              <a:ext cx="1508760" cy="137160"/>
              <a:chOff x="270781" y="2277834"/>
              <a:chExt cx="1508760" cy="137160"/>
            </a:xfrm>
            <a:solidFill>
              <a:srgbClr val="FFFF99"/>
            </a:solidFill>
          </p:grpSpPr>
          <p:sp>
            <p:nvSpPr>
              <p:cNvPr id="49" name="Rectangle 48"/>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50" name="Rectangle 49"/>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51" name="Rectangle 50"/>
              <p:cNvSpPr/>
              <p:nvPr/>
            </p:nvSpPr>
            <p:spPr>
              <a:xfrm>
                <a:off x="575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52" name="Rectangle 51"/>
              <p:cNvSpPr/>
              <p:nvPr/>
            </p:nvSpPr>
            <p:spPr>
              <a:xfrm>
                <a:off x="727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53" name="Rectangle 52"/>
              <p:cNvSpPr/>
              <p:nvPr/>
            </p:nvSpPr>
            <p:spPr>
              <a:xfrm>
                <a:off x="880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54" name="Rectangle 53"/>
              <p:cNvSpPr/>
              <p:nvPr/>
            </p:nvSpPr>
            <p:spPr>
              <a:xfrm>
                <a:off x="1032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55" name="Rectangle 54"/>
              <p:cNvSpPr/>
              <p:nvPr/>
            </p:nvSpPr>
            <p:spPr>
              <a:xfrm>
                <a:off x="1185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56" name="Rectangle 55"/>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57" name="Rectangle 56"/>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58" name="Rectangle 57"/>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grpSp>
        <p:grpSp>
          <p:nvGrpSpPr>
            <p:cNvPr id="14" name="Group 58"/>
            <p:cNvGrpSpPr/>
            <p:nvPr/>
          </p:nvGrpSpPr>
          <p:grpSpPr>
            <a:xfrm>
              <a:off x="6102536" y="2364812"/>
              <a:ext cx="1508760" cy="137160"/>
              <a:chOff x="270781" y="2277834"/>
              <a:chExt cx="1508760" cy="137160"/>
            </a:xfrm>
            <a:solidFill>
              <a:srgbClr val="FFFF99"/>
            </a:solidFill>
          </p:grpSpPr>
          <p:sp>
            <p:nvSpPr>
              <p:cNvPr id="60" name="Rectangle 59"/>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61" name="Rectangle 60"/>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62" name="Rectangle 61"/>
              <p:cNvSpPr/>
              <p:nvPr/>
            </p:nvSpPr>
            <p:spPr>
              <a:xfrm>
                <a:off x="575581" y="2277834"/>
                <a:ext cx="137160" cy="137160"/>
              </a:xfrm>
              <a:prstGeom prst="rect">
                <a:avLst/>
              </a:prstGeom>
              <a:solidFill>
                <a:srgbClr val="00FFFF"/>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63" name="Rectangle 62"/>
              <p:cNvSpPr/>
              <p:nvPr/>
            </p:nvSpPr>
            <p:spPr>
              <a:xfrm>
                <a:off x="727981" y="2277834"/>
                <a:ext cx="137160" cy="137160"/>
              </a:xfrm>
              <a:prstGeom prst="rect">
                <a:avLst/>
              </a:prstGeom>
              <a:solidFill>
                <a:srgbClr val="00FFFF"/>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64" name="Rectangle 63"/>
              <p:cNvSpPr/>
              <p:nvPr/>
            </p:nvSpPr>
            <p:spPr>
              <a:xfrm>
                <a:off x="880381" y="2277834"/>
                <a:ext cx="137160" cy="137160"/>
              </a:xfrm>
              <a:prstGeom prst="rect">
                <a:avLst/>
              </a:prstGeom>
              <a:solidFill>
                <a:srgbClr val="00FFFF"/>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65" name="Rectangle 64"/>
              <p:cNvSpPr/>
              <p:nvPr/>
            </p:nvSpPr>
            <p:spPr>
              <a:xfrm>
                <a:off x="1032781" y="2277834"/>
                <a:ext cx="137160" cy="137160"/>
              </a:xfrm>
              <a:prstGeom prst="rect">
                <a:avLst/>
              </a:prstGeom>
              <a:solidFill>
                <a:srgbClr val="25CBCB"/>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66" name="Rectangle 65"/>
              <p:cNvSpPr/>
              <p:nvPr/>
            </p:nvSpPr>
            <p:spPr>
              <a:xfrm>
                <a:off x="1185181" y="2277834"/>
                <a:ext cx="137160" cy="137160"/>
              </a:xfrm>
              <a:prstGeom prst="rect">
                <a:avLst/>
              </a:prstGeom>
              <a:solidFill>
                <a:srgbClr val="25CBCB"/>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67" name="Rectangle 66"/>
              <p:cNvSpPr/>
              <p:nvPr/>
            </p:nvSpPr>
            <p:spPr>
              <a:xfrm>
                <a:off x="1337581" y="2277834"/>
                <a:ext cx="137160" cy="137160"/>
              </a:xfrm>
              <a:prstGeom prst="rect">
                <a:avLst/>
              </a:prstGeom>
              <a:solidFill>
                <a:srgbClr val="25CBCB"/>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68" name="Rectangle 67"/>
              <p:cNvSpPr/>
              <p:nvPr/>
            </p:nvSpPr>
            <p:spPr>
              <a:xfrm>
                <a:off x="1489981" y="2277834"/>
                <a:ext cx="137160" cy="137160"/>
              </a:xfrm>
              <a:prstGeom prst="rect">
                <a:avLst/>
              </a:prstGeom>
              <a:solidFill>
                <a:srgbClr val="00B0F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69" name="Rectangle 68"/>
              <p:cNvSpPr/>
              <p:nvPr/>
            </p:nvSpPr>
            <p:spPr>
              <a:xfrm>
                <a:off x="16423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grpSp>
        <p:grpSp>
          <p:nvGrpSpPr>
            <p:cNvPr id="24" name="Group 69"/>
            <p:cNvGrpSpPr/>
            <p:nvPr/>
          </p:nvGrpSpPr>
          <p:grpSpPr>
            <a:xfrm>
              <a:off x="7625160" y="2364812"/>
              <a:ext cx="1508760" cy="137160"/>
              <a:chOff x="270781" y="2277834"/>
              <a:chExt cx="1508760" cy="137160"/>
            </a:xfrm>
            <a:solidFill>
              <a:srgbClr val="FFFF99"/>
            </a:solidFill>
          </p:grpSpPr>
          <p:sp>
            <p:nvSpPr>
              <p:cNvPr id="71" name="Rectangle 70"/>
              <p:cNvSpPr/>
              <p:nvPr/>
            </p:nvSpPr>
            <p:spPr>
              <a:xfrm>
                <a:off x="2707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72" name="Rectangle 71"/>
              <p:cNvSpPr/>
              <p:nvPr/>
            </p:nvSpPr>
            <p:spPr>
              <a:xfrm>
                <a:off x="4231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73" name="Rectangle 72"/>
              <p:cNvSpPr/>
              <p:nvPr/>
            </p:nvSpPr>
            <p:spPr>
              <a:xfrm>
                <a:off x="5755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74" name="Rectangle 73"/>
              <p:cNvSpPr/>
              <p:nvPr/>
            </p:nvSpPr>
            <p:spPr>
              <a:xfrm>
                <a:off x="7279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75" name="Rectangle 74"/>
              <p:cNvSpPr/>
              <p:nvPr/>
            </p:nvSpPr>
            <p:spPr>
              <a:xfrm>
                <a:off x="8803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76" name="Rectangle 75"/>
              <p:cNvSpPr/>
              <p:nvPr/>
            </p:nvSpPr>
            <p:spPr>
              <a:xfrm>
                <a:off x="10327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77" name="Rectangle 76"/>
              <p:cNvSpPr/>
              <p:nvPr/>
            </p:nvSpPr>
            <p:spPr>
              <a:xfrm>
                <a:off x="11851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78" name="Rectangle 77"/>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79" name="Rectangle 78"/>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sp>
            <p:nvSpPr>
              <p:cNvPr id="80" name="Rectangle 79"/>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grpSp>
        <p:sp>
          <p:nvSpPr>
            <p:cNvPr id="81" name="Text Box 10"/>
            <p:cNvSpPr txBox="1">
              <a:spLocks noChangeArrowheads="1"/>
            </p:cNvSpPr>
            <p:nvPr/>
          </p:nvSpPr>
          <p:spPr bwMode="auto">
            <a:xfrm>
              <a:off x="7456488" y="2098313"/>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algn="r" eaLnBrk="1" fontAlgn="auto" hangingPunct="1">
                <a:spcBef>
                  <a:spcPct val="50000"/>
                </a:spcBef>
                <a:spcAft>
                  <a:spcPts val="0"/>
                </a:spcAft>
                <a:buFontTx/>
                <a:buNone/>
                <a:defRPr/>
              </a:pPr>
              <a:r>
                <a:rPr lang="en-US" sz="1600" b="1" i="0" dirty="0">
                  <a:solidFill>
                    <a:prstClr val="white"/>
                  </a:solidFill>
                  <a:latin typeface="Calibri"/>
                </a:rPr>
                <a:t>900 BC</a:t>
              </a:r>
              <a:endParaRPr lang="en-US" sz="2000" b="1" i="0" dirty="0">
                <a:solidFill>
                  <a:prstClr val="black"/>
                </a:solidFill>
                <a:latin typeface="Calibri"/>
              </a:endParaRPr>
            </a:p>
          </p:txBody>
        </p:sp>
        <p:cxnSp>
          <p:nvCxnSpPr>
            <p:cNvPr id="83" name="Straight Connector 82"/>
            <p:cNvCxnSpPr/>
            <p:nvPr/>
          </p:nvCxnSpPr>
          <p:spPr>
            <a:xfrm rot="16200000" flipH="1">
              <a:off x="1182797" y="2409359"/>
              <a:ext cx="671292"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2706003" y="2421259"/>
              <a:ext cx="661770" cy="222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4243495" y="2429992"/>
              <a:ext cx="6570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6200000" flipH="1">
              <a:off x="5754004" y="2421262"/>
              <a:ext cx="668117" cy="63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7270068" y="2418088"/>
              <a:ext cx="683988" cy="63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9183" name="Group 117"/>
          <p:cNvGrpSpPr>
            <a:grpSpLocks/>
          </p:cNvGrpSpPr>
          <p:nvPr/>
        </p:nvGrpSpPr>
        <p:grpSpPr bwMode="auto">
          <a:xfrm>
            <a:off x="8062925" y="1795199"/>
            <a:ext cx="166687" cy="550333"/>
            <a:chOff x="8062623" y="2153630"/>
            <a:chExt cx="166978" cy="661131"/>
          </a:xfrm>
        </p:grpSpPr>
        <p:cxnSp>
          <p:nvCxnSpPr>
            <p:cNvPr id="102" name="Straight Connector 101"/>
            <p:cNvCxnSpPr>
              <a:stCxn id="74" idx="2"/>
            </p:cNvCxnSpPr>
            <p:nvPr/>
          </p:nvCxnSpPr>
          <p:spPr>
            <a:xfrm rot="5400000">
              <a:off x="7891833" y="2411884"/>
              <a:ext cx="518098" cy="1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5-Point Star 103"/>
            <p:cNvSpPr/>
            <p:nvPr/>
          </p:nvSpPr>
          <p:spPr>
            <a:xfrm>
              <a:off x="8062623" y="2631996"/>
              <a:ext cx="166978" cy="182765"/>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grpSp>
      <p:cxnSp>
        <p:nvCxnSpPr>
          <p:cNvPr id="106" name="Straight Connector 105"/>
          <p:cNvCxnSpPr/>
          <p:nvPr/>
        </p:nvCxnSpPr>
        <p:spPr>
          <a:xfrm>
            <a:off x="6615127" y="2112701"/>
            <a:ext cx="1527175" cy="6614"/>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3587750" y="2112701"/>
            <a:ext cx="1525588" cy="6614"/>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85978" y="2112701"/>
            <a:ext cx="1527175" cy="6614"/>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5108593" y="2112701"/>
            <a:ext cx="1527175" cy="6614"/>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866775" y="2115344"/>
            <a:ext cx="1233488" cy="1323"/>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9191" name="Group 119"/>
          <p:cNvGrpSpPr>
            <a:grpSpLocks/>
          </p:cNvGrpSpPr>
          <p:nvPr/>
        </p:nvGrpSpPr>
        <p:grpSpPr bwMode="auto">
          <a:xfrm>
            <a:off x="765175" y="1801812"/>
            <a:ext cx="166688" cy="551657"/>
            <a:chOff x="8062623" y="2153630"/>
            <a:chExt cx="166978" cy="661131"/>
          </a:xfrm>
        </p:grpSpPr>
        <p:cxnSp>
          <p:nvCxnSpPr>
            <p:cNvPr id="121" name="Straight Connector 120"/>
            <p:cNvCxnSpPr/>
            <p:nvPr/>
          </p:nvCxnSpPr>
          <p:spPr>
            <a:xfrm rot="5400000">
              <a:off x="7891662" y="2412056"/>
              <a:ext cx="518441" cy="15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5-Point Star 121"/>
            <p:cNvSpPr/>
            <p:nvPr/>
          </p:nvSpPr>
          <p:spPr>
            <a:xfrm>
              <a:off x="8062623" y="2632434"/>
              <a:ext cx="166978" cy="182327"/>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grpSp>
      <p:sp>
        <p:nvSpPr>
          <p:cNvPr id="49194" name="TextBox 122"/>
          <p:cNvSpPr txBox="1">
            <a:spLocks noChangeArrowheads="1"/>
          </p:cNvSpPr>
          <p:nvPr/>
        </p:nvSpPr>
        <p:spPr bwMode="auto">
          <a:xfrm>
            <a:off x="7904164" y="2299229"/>
            <a:ext cx="535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0"/>
              </a:spcBef>
              <a:buFontTx/>
              <a:buNone/>
            </a:pPr>
            <a:r>
              <a:rPr lang="en-US" altLang="en-US" sz="1800" i="0">
                <a:solidFill>
                  <a:prstClr val="black"/>
                </a:solidFill>
                <a:latin typeface="Calibri" pitchFamily="34" charset="0"/>
              </a:rPr>
              <a:t>966</a:t>
            </a:r>
          </a:p>
        </p:txBody>
      </p:sp>
      <p:sp>
        <p:nvSpPr>
          <p:cNvPr id="49195" name="TextBox 123"/>
          <p:cNvSpPr txBox="1">
            <a:spLocks noChangeArrowheads="1"/>
          </p:cNvSpPr>
          <p:nvPr/>
        </p:nvSpPr>
        <p:spPr bwMode="auto">
          <a:xfrm>
            <a:off x="373079" y="2307167"/>
            <a:ext cx="652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0"/>
              </a:spcBef>
              <a:buFontTx/>
              <a:buNone/>
            </a:pPr>
            <a:r>
              <a:rPr lang="en-US" altLang="en-US" sz="1800" i="0">
                <a:solidFill>
                  <a:prstClr val="black"/>
                </a:solidFill>
                <a:latin typeface="Calibri" pitchFamily="34" charset="0"/>
              </a:rPr>
              <a:t>1446</a:t>
            </a:r>
          </a:p>
        </p:txBody>
      </p:sp>
      <p:sp>
        <p:nvSpPr>
          <p:cNvPr id="49196" name="TextBox 97"/>
          <p:cNvSpPr txBox="1">
            <a:spLocks noChangeArrowheads="1"/>
          </p:cNvSpPr>
          <p:nvPr/>
        </p:nvSpPr>
        <p:spPr bwMode="auto">
          <a:xfrm>
            <a:off x="7469213" y="1196003"/>
            <a:ext cx="5968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0"/>
              </a:spcBef>
              <a:buFontTx/>
              <a:buNone/>
            </a:pPr>
            <a:r>
              <a:rPr lang="en-US" altLang="en-US" i="0">
                <a:solidFill>
                  <a:prstClr val="black"/>
                </a:solidFill>
                <a:latin typeface="Calibri" pitchFamily="34" charset="0"/>
              </a:rPr>
              <a:t>David</a:t>
            </a:r>
          </a:p>
        </p:txBody>
      </p:sp>
      <p:sp>
        <p:nvSpPr>
          <p:cNvPr id="49197" name="TextBox 98"/>
          <p:cNvSpPr txBox="1">
            <a:spLocks noChangeArrowheads="1"/>
          </p:cNvSpPr>
          <p:nvPr/>
        </p:nvSpPr>
        <p:spPr bwMode="auto">
          <a:xfrm>
            <a:off x="6935788" y="1190711"/>
            <a:ext cx="4892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0"/>
              </a:spcBef>
              <a:buFontTx/>
              <a:buNone/>
            </a:pPr>
            <a:r>
              <a:rPr lang="en-US" altLang="en-US" i="0">
                <a:solidFill>
                  <a:prstClr val="black"/>
                </a:solidFill>
                <a:latin typeface="Calibri" pitchFamily="34" charset="0"/>
              </a:rPr>
              <a:t>Saul</a:t>
            </a:r>
          </a:p>
        </p:txBody>
      </p:sp>
      <p:sp>
        <p:nvSpPr>
          <p:cNvPr id="49198" name="TextBox 100"/>
          <p:cNvSpPr txBox="1">
            <a:spLocks noChangeArrowheads="1"/>
          </p:cNvSpPr>
          <p:nvPr/>
        </p:nvSpPr>
        <p:spPr bwMode="auto">
          <a:xfrm>
            <a:off x="6323013" y="1193357"/>
            <a:ext cx="7216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0"/>
              </a:spcBef>
              <a:buFontTx/>
              <a:buNone/>
            </a:pPr>
            <a:r>
              <a:rPr lang="en-US" altLang="en-US" i="0">
                <a:solidFill>
                  <a:prstClr val="black"/>
                </a:solidFill>
                <a:latin typeface="Calibri" pitchFamily="34" charset="0"/>
              </a:rPr>
              <a:t>Samuel</a:t>
            </a:r>
          </a:p>
        </p:txBody>
      </p:sp>
      <p:grpSp>
        <p:nvGrpSpPr>
          <p:cNvPr id="49199" name="Group 117"/>
          <p:cNvGrpSpPr>
            <a:grpSpLocks/>
          </p:cNvGrpSpPr>
          <p:nvPr/>
        </p:nvGrpSpPr>
        <p:grpSpPr bwMode="auto">
          <a:xfrm>
            <a:off x="5864225" y="1693420"/>
            <a:ext cx="166688" cy="771261"/>
            <a:chOff x="8410493" y="1532286"/>
            <a:chExt cx="166978" cy="924666"/>
          </a:xfrm>
        </p:grpSpPr>
        <p:cxnSp>
          <p:nvCxnSpPr>
            <p:cNvPr id="109" name="Straight Connector 108"/>
            <p:cNvCxnSpPr/>
            <p:nvPr/>
          </p:nvCxnSpPr>
          <p:spPr>
            <a:xfrm rot="5400000">
              <a:off x="8100642" y="1924830"/>
              <a:ext cx="786679" cy="1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5-Point Star 109"/>
            <p:cNvSpPr/>
            <p:nvPr/>
          </p:nvSpPr>
          <p:spPr>
            <a:xfrm>
              <a:off x="8410493" y="2274556"/>
              <a:ext cx="166978" cy="182396"/>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grpSp>
      <p:sp>
        <p:nvSpPr>
          <p:cNvPr id="49202" name="TextBox 115"/>
          <p:cNvSpPr txBox="1">
            <a:spLocks noChangeArrowheads="1"/>
          </p:cNvSpPr>
          <p:nvPr/>
        </p:nvSpPr>
        <p:spPr bwMode="auto">
          <a:xfrm>
            <a:off x="5978544" y="2272771"/>
            <a:ext cx="7681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0"/>
              </a:spcBef>
              <a:buFontTx/>
              <a:buNone/>
            </a:pPr>
            <a:r>
              <a:rPr lang="en-US" altLang="en-US" sz="1800" i="0">
                <a:solidFill>
                  <a:prstClr val="black"/>
                </a:solidFill>
                <a:latin typeface="Calibri" pitchFamily="34" charset="0"/>
              </a:rPr>
              <a:t>~1100</a:t>
            </a:r>
          </a:p>
        </p:txBody>
      </p:sp>
      <p:cxnSp>
        <p:nvCxnSpPr>
          <p:cNvPr id="117" name="Straight Connector 116"/>
          <p:cNvCxnSpPr/>
          <p:nvPr/>
        </p:nvCxnSpPr>
        <p:spPr>
          <a:xfrm>
            <a:off x="4410075" y="2288648"/>
            <a:ext cx="1525588" cy="6615"/>
          </a:xfrm>
          <a:prstGeom prst="line">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887668" y="2275418"/>
            <a:ext cx="1527175" cy="6615"/>
          </a:xfrm>
          <a:prstGeom prst="line">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1378123" y="2263511"/>
            <a:ext cx="1527175" cy="6614"/>
          </a:xfrm>
          <a:prstGeom prst="line">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9206" name="Group 117"/>
          <p:cNvGrpSpPr>
            <a:grpSpLocks/>
          </p:cNvGrpSpPr>
          <p:nvPr/>
        </p:nvGrpSpPr>
        <p:grpSpPr bwMode="auto">
          <a:xfrm>
            <a:off x="1303344" y="1809836"/>
            <a:ext cx="166687" cy="771261"/>
            <a:chOff x="8410493" y="1532286"/>
            <a:chExt cx="166978" cy="924666"/>
          </a:xfrm>
        </p:grpSpPr>
        <p:cxnSp>
          <p:nvCxnSpPr>
            <p:cNvPr id="127" name="Straight Connector 126"/>
            <p:cNvCxnSpPr/>
            <p:nvPr/>
          </p:nvCxnSpPr>
          <p:spPr>
            <a:xfrm rot="5400000">
              <a:off x="8100643" y="1924830"/>
              <a:ext cx="786679" cy="15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5-Point Star 127"/>
            <p:cNvSpPr/>
            <p:nvPr/>
          </p:nvSpPr>
          <p:spPr>
            <a:xfrm>
              <a:off x="8410493" y="2274556"/>
              <a:ext cx="166978" cy="182396"/>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Tx/>
                <a:buNone/>
                <a:defRPr/>
              </a:pPr>
              <a:endParaRPr lang="en-US" sz="1800" i="0">
                <a:solidFill>
                  <a:prstClr val="white"/>
                </a:solidFill>
              </a:endParaRPr>
            </a:p>
          </p:txBody>
        </p:sp>
      </p:grpSp>
      <p:sp>
        <p:nvSpPr>
          <p:cNvPr id="49209" name="TextBox 128"/>
          <p:cNvSpPr txBox="1">
            <a:spLocks noChangeArrowheads="1"/>
          </p:cNvSpPr>
          <p:nvPr/>
        </p:nvSpPr>
        <p:spPr bwMode="auto">
          <a:xfrm>
            <a:off x="623889" y="2525449"/>
            <a:ext cx="19151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0"/>
              </a:spcBef>
              <a:buFontTx/>
              <a:buNone/>
            </a:pPr>
            <a:r>
              <a:rPr lang="en-US" altLang="en-US" sz="1800" i="0">
                <a:solidFill>
                  <a:prstClr val="black"/>
                </a:solidFill>
                <a:latin typeface="Calibri" pitchFamily="34" charset="0"/>
              </a:rPr>
              <a:t>~40 yrs wilderness</a:t>
            </a:r>
          </a:p>
        </p:txBody>
      </p:sp>
      <p:sp>
        <p:nvSpPr>
          <p:cNvPr id="49211" name="TextBox 132"/>
          <p:cNvSpPr txBox="1">
            <a:spLocks noChangeArrowheads="1"/>
          </p:cNvSpPr>
          <p:nvPr/>
        </p:nvSpPr>
        <p:spPr bwMode="auto">
          <a:xfrm>
            <a:off x="8083723" y="1184097"/>
            <a:ext cx="8290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0"/>
              </a:spcBef>
              <a:buFontTx/>
              <a:buNone/>
            </a:pPr>
            <a:r>
              <a:rPr lang="en-US" altLang="en-US" i="0">
                <a:solidFill>
                  <a:prstClr val="black"/>
                </a:solidFill>
                <a:latin typeface="Calibri" pitchFamily="34" charset="0"/>
              </a:rPr>
              <a:t>Solomon</a:t>
            </a:r>
          </a:p>
        </p:txBody>
      </p:sp>
      <p:sp>
        <p:nvSpPr>
          <p:cNvPr id="49212" name="TextBox 133"/>
          <p:cNvSpPr txBox="1">
            <a:spLocks noChangeArrowheads="1"/>
          </p:cNvSpPr>
          <p:nvPr/>
        </p:nvSpPr>
        <p:spPr bwMode="auto">
          <a:xfrm>
            <a:off x="6742116" y="1828271"/>
            <a:ext cx="8587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0"/>
              </a:spcBef>
              <a:buFontTx/>
              <a:buNone/>
            </a:pPr>
            <a:r>
              <a:rPr lang="en-US" altLang="en-US" sz="1800" i="0">
                <a:solidFill>
                  <a:prstClr val="black"/>
                </a:solidFill>
                <a:latin typeface="Calibri" pitchFamily="34" charset="0"/>
              </a:rPr>
              <a:t>480 yrs</a:t>
            </a:r>
          </a:p>
        </p:txBody>
      </p:sp>
      <p:sp>
        <p:nvSpPr>
          <p:cNvPr id="49213" name="TextBox 134"/>
          <p:cNvSpPr txBox="1">
            <a:spLocks noChangeArrowheads="1"/>
          </p:cNvSpPr>
          <p:nvPr/>
        </p:nvSpPr>
        <p:spPr bwMode="auto">
          <a:xfrm>
            <a:off x="3421068" y="2313782"/>
            <a:ext cx="9741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0"/>
              </a:spcBef>
              <a:buFontTx/>
              <a:buNone/>
            </a:pPr>
            <a:r>
              <a:rPr lang="en-US" altLang="en-US" sz="1800" i="0">
                <a:solidFill>
                  <a:prstClr val="black"/>
                </a:solidFill>
                <a:latin typeface="Calibri" pitchFamily="34" charset="0"/>
              </a:rPr>
              <a:t>~300 yrs</a:t>
            </a:r>
          </a:p>
        </p:txBody>
      </p:sp>
      <p:sp>
        <p:nvSpPr>
          <p:cNvPr id="49214" name="Rectangle 62"/>
          <p:cNvSpPr>
            <a:spLocks noGrp="1"/>
          </p:cNvSpPr>
          <p:nvPr>
            <p:ph type="title" idx="4294967295"/>
          </p:nvPr>
        </p:nvSpPr>
        <p:spPr/>
        <p:txBody>
          <a:bodyPr/>
          <a:lstStyle/>
          <a:p>
            <a:r>
              <a:rPr lang="en-US" altLang="en-US" smtClean="0"/>
              <a:t>Dating the Conquest #3</a:t>
            </a:r>
          </a:p>
        </p:txBody>
      </p:sp>
      <p:sp>
        <p:nvSpPr>
          <p:cNvPr id="125" name="TextBox 124"/>
          <p:cNvSpPr txBox="1"/>
          <p:nvPr/>
        </p:nvSpPr>
        <p:spPr>
          <a:xfrm>
            <a:off x="3810000" y="3483241"/>
            <a:ext cx="5048250" cy="1754326"/>
          </a:xfrm>
          <a:prstGeom prst="rect">
            <a:avLst/>
          </a:prstGeom>
          <a:noFill/>
          <a:ln cmpd="thickThin">
            <a:solidFill>
              <a:schemeClr val="tx1"/>
            </a:solidFill>
          </a:ln>
        </p:spPr>
        <p:txBody>
          <a:bodyPr>
            <a:spAutoFit/>
          </a:bodyPr>
          <a:lstStyle>
            <a:lvl1pPr marL="231775" indent="-2317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0"/>
              </a:spcBef>
              <a:buFontTx/>
              <a:buNone/>
            </a:pPr>
            <a:r>
              <a:rPr lang="en-US" altLang="en-US" sz="1800" i="0" dirty="0">
                <a:solidFill>
                  <a:prstClr val="black"/>
                </a:solidFill>
                <a:latin typeface="Calibri" pitchFamily="34" charset="0"/>
              </a:rPr>
              <a:t>Dating of Exodus Based on –</a:t>
            </a:r>
          </a:p>
          <a:p>
            <a:pPr eaLnBrk="1" hangingPunct="1">
              <a:spcBef>
                <a:spcPct val="0"/>
              </a:spcBef>
              <a:buFontTx/>
              <a:buAutoNum type="arabicPeriod"/>
            </a:pPr>
            <a:r>
              <a:rPr lang="en-US" altLang="en-US" sz="1800" i="0" dirty="0">
                <a:solidFill>
                  <a:prstClr val="black"/>
                </a:solidFill>
                <a:latin typeface="Calibri" pitchFamily="34" charset="0"/>
              </a:rPr>
              <a:t>1 Kings 6:1</a:t>
            </a:r>
          </a:p>
          <a:p>
            <a:pPr eaLnBrk="1" hangingPunct="1">
              <a:spcBef>
                <a:spcPct val="0"/>
              </a:spcBef>
              <a:buFontTx/>
              <a:buAutoNum type="arabicPeriod"/>
            </a:pPr>
            <a:r>
              <a:rPr lang="en-US" altLang="en-US" sz="1800" i="0" dirty="0" err="1">
                <a:solidFill>
                  <a:prstClr val="black"/>
                </a:solidFill>
                <a:latin typeface="Calibri" pitchFamily="34" charset="0"/>
              </a:rPr>
              <a:t>Jephthah’s</a:t>
            </a:r>
            <a:r>
              <a:rPr lang="en-US" altLang="en-US" sz="1800" i="0" dirty="0">
                <a:solidFill>
                  <a:prstClr val="black"/>
                </a:solidFill>
                <a:latin typeface="Calibri" pitchFamily="34" charset="0"/>
              </a:rPr>
              <a:t> statement Judges 11:26</a:t>
            </a:r>
          </a:p>
          <a:p>
            <a:pPr eaLnBrk="1" hangingPunct="1">
              <a:spcBef>
                <a:spcPct val="0"/>
              </a:spcBef>
              <a:buFontTx/>
              <a:buAutoNum type="arabicPeriod"/>
            </a:pPr>
            <a:r>
              <a:rPr lang="en-US" altLang="en-US" sz="1800" b="1" i="0" dirty="0">
                <a:solidFill>
                  <a:prstClr val="black"/>
                </a:solidFill>
                <a:latin typeface="Calibri" pitchFamily="34" charset="0"/>
              </a:rPr>
              <a:t>Late date shortens the time of the Judges</a:t>
            </a:r>
          </a:p>
          <a:p>
            <a:pPr eaLnBrk="1" hangingPunct="1">
              <a:spcBef>
                <a:spcPct val="0"/>
              </a:spcBef>
              <a:buFontTx/>
              <a:buAutoNum type="arabicPeriod"/>
            </a:pPr>
            <a:r>
              <a:rPr lang="en-US" altLang="en-US" sz="1800" i="0" dirty="0">
                <a:solidFill>
                  <a:prstClr val="black"/>
                </a:solidFill>
                <a:latin typeface="Calibri" pitchFamily="34" charset="0"/>
              </a:rPr>
              <a:t> 1 </a:t>
            </a:r>
            <a:r>
              <a:rPr lang="en-US" altLang="en-US" sz="1800" i="0" dirty="0" err="1">
                <a:solidFill>
                  <a:prstClr val="black"/>
                </a:solidFill>
                <a:latin typeface="Calibri" pitchFamily="34" charset="0"/>
              </a:rPr>
              <a:t>Chron</a:t>
            </a:r>
            <a:r>
              <a:rPr lang="en-US" altLang="en-US" sz="1800" i="0" dirty="0">
                <a:solidFill>
                  <a:prstClr val="black"/>
                </a:solidFill>
                <a:latin typeface="Calibri" pitchFamily="34" charset="0"/>
              </a:rPr>
              <a:t> 6:33-37 the 19 Generations for </a:t>
            </a:r>
            <a:r>
              <a:rPr lang="en-US" altLang="en-US" sz="1800" i="0" dirty="0" err="1">
                <a:solidFill>
                  <a:prstClr val="black"/>
                </a:solidFill>
                <a:latin typeface="Calibri" pitchFamily="34" charset="0"/>
              </a:rPr>
              <a:t>Heman</a:t>
            </a:r>
            <a:r>
              <a:rPr lang="en-US" altLang="en-US" sz="1800" i="0" dirty="0">
                <a:solidFill>
                  <a:prstClr val="black"/>
                </a:solidFill>
                <a:latin typeface="Calibri" pitchFamily="34" charset="0"/>
              </a:rPr>
              <a:t> from Moses to Solomon</a:t>
            </a:r>
          </a:p>
        </p:txBody>
      </p:sp>
      <p:sp>
        <p:nvSpPr>
          <p:cNvPr id="49216" name="AutoShape 64"/>
          <p:cNvSpPr>
            <a:spLocks/>
          </p:cNvSpPr>
          <p:nvPr/>
        </p:nvSpPr>
        <p:spPr bwMode="auto">
          <a:xfrm rot="5400000" flipV="1">
            <a:off x="4832761" y="-785151"/>
            <a:ext cx="273844" cy="3817938"/>
          </a:xfrm>
          <a:prstGeom prst="leftBrace">
            <a:avLst>
              <a:gd name="adj1" fmla="val 96820"/>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spcBef>
                <a:spcPct val="0"/>
              </a:spcBef>
              <a:buFontTx/>
              <a:buNone/>
            </a:pPr>
            <a:endParaRPr lang="en-US" sz="1800" i="0">
              <a:solidFill>
                <a:prstClr val="black"/>
              </a:solidFill>
              <a:latin typeface="Arial" charset="0"/>
            </a:endParaRPr>
          </a:p>
        </p:txBody>
      </p:sp>
      <p:sp>
        <p:nvSpPr>
          <p:cNvPr id="49217" name="AutoShape 65"/>
          <p:cNvSpPr>
            <a:spLocks/>
          </p:cNvSpPr>
          <p:nvPr/>
        </p:nvSpPr>
        <p:spPr bwMode="auto">
          <a:xfrm rot="16200000">
            <a:off x="3650092" y="-132394"/>
            <a:ext cx="273843" cy="6097587"/>
          </a:xfrm>
          <a:prstGeom prst="leftBrace">
            <a:avLst>
              <a:gd name="adj1" fmla="val 154630"/>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spcBef>
                <a:spcPct val="0"/>
              </a:spcBef>
              <a:buFontTx/>
              <a:buNone/>
            </a:pPr>
            <a:endParaRPr lang="en-US" sz="1800" i="0">
              <a:solidFill>
                <a:prstClr val="black"/>
              </a:solidFill>
              <a:latin typeface="Arial" charset="0"/>
            </a:endParaRPr>
          </a:p>
        </p:txBody>
      </p:sp>
      <p:sp>
        <p:nvSpPr>
          <p:cNvPr id="49218" name="Text Box 66"/>
          <p:cNvSpPr txBox="1">
            <a:spLocks noChangeArrowheads="1"/>
          </p:cNvSpPr>
          <p:nvPr/>
        </p:nvSpPr>
        <p:spPr bwMode="auto">
          <a:xfrm>
            <a:off x="2773363" y="3119438"/>
            <a:ext cx="13131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0"/>
              </a:spcBef>
              <a:buFontTx/>
              <a:buNone/>
            </a:pPr>
            <a:r>
              <a:rPr lang="en-US" altLang="en-US" sz="1800" b="1" i="0">
                <a:solidFill>
                  <a:prstClr val="black"/>
                </a:solidFill>
                <a:latin typeface="Arial" charset="0"/>
              </a:rPr>
              <a:t>Early Date</a:t>
            </a:r>
          </a:p>
        </p:txBody>
      </p:sp>
      <p:sp>
        <p:nvSpPr>
          <p:cNvPr id="49219" name="Text Box 67"/>
          <p:cNvSpPr txBox="1">
            <a:spLocks noChangeArrowheads="1"/>
          </p:cNvSpPr>
          <p:nvPr/>
        </p:nvSpPr>
        <p:spPr bwMode="auto">
          <a:xfrm>
            <a:off x="1670050" y="972344"/>
            <a:ext cx="12234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0"/>
              </a:spcBef>
              <a:buFontTx/>
              <a:buNone/>
            </a:pPr>
            <a:r>
              <a:rPr lang="en-US" altLang="en-US" sz="1800" b="1" i="0">
                <a:solidFill>
                  <a:prstClr val="black"/>
                </a:solidFill>
                <a:latin typeface="Arial" charset="0"/>
              </a:rPr>
              <a:t>Late Date</a:t>
            </a:r>
          </a:p>
        </p:txBody>
      </p:sp>
    </p:spTree>
    <p:extLst>
      <p:ext uri="{BB962C8B-B14F-4D97-AF65-F5344CB8AC3E}">
        <p14:creationId xmlns:p14="http://schemas.microsoft.com/office/powerpoint/2010/main" val="11806603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38D85E9F-6F66-4300-87C1-6C8DEF1782B3}" type="slidenum">
              <a:rPr lang="en-US" altLang="en-US" i="0">
                <a:solidFill>
                  <a:srgbClr val="898989"/>
                </a:solidFill>
              </a:rPr>
              <a:pPr/>
              <a:t>70</a:t>
            </a:fld>
            <a:endParaRPr lang="en-US" altLang="en-US" i="0">
              <a:solidFill>
                <a:srgbClr val="898989"/>
              </a:solidFill>
            </a:endParaRPr>
          </a:p>
        </p:txBody>
      </p:sp>
      <p:sp>
        <p:nvSpPr>
          <p:cNvPr id="49155" name="Rectangle 3"/>
          <p:cNvSpPr>
            <a:spLocks noChangeArrowheads="1"/>
          </p:cNvSpPr>
          <p:nvPr/>
        </p:nvSpPr>
        <p:spPr bwMode="auto">
          <a:xfrm>
            <a:off x="5957888" y="13"/>
            <a:ext cx="3022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dirty="0">
                <a:latin typeface="Arial" charset="0"/>
              </a:rPr>
              <a:t>Border – Asher</a:t>
            </a:r>
          </a:p>
          <a:p>
            <a:pPr eaLnBrk="1" hangingPunct="1">
              <a:spcBef>
                <a:spcPct val="0"/>
              </a:spcBef>
              <a:buFontTx/>
              <a:buNone/>
            </a:pPr>
            <a:r>
              <a:rPr lang="en-US" altLang="en-US" sz="1800" i="0" dirty="0">
                <a:latin typeface="Arial" charset="0"/>
              </a:rPr>
              <a:t>Joshua 19:24-31</a:t>
            </a:r>
          </a:p>
        </p:txBody>
      </p:sp>
      <p:sp>
        <p:nvSpPr>
          <p:cNvPr id="7" name="Freeform 6"/>
          <p:cNvSpPr/>
          <p:nvPr/>
        </p:nvSpPr>
        <p:spPr>
          <a:xfrm>
            <a:off x="-3813174" y="3209396"/>
            <a:ext cx="2606675" cy="310886"/>
          </a:xfrm>
          <a:custGeom>
            <a:avLst/>
            <a:gdLst>
              <a:gd name="connsiteX0" fmla="*/ 2606722 w 2606722"/>
              <a:gd name="connsiteY0" fmla="*/ 0 h 368489"/>
              <a:gd name="connsiteX1" fmla="*/ 2129050 w 2606722"/>
              <a:gd name="connsiteY1" fmla="*/ 109182 h 368489"/>
              <a:gd name="connsiteX2" fmla="*/ 1460310 w 2606722"/>
              <a:gd name="connsiteY2" fmla="*/ 40943 h 368489"/>
              <a:gd name="connsiteX3" fmla="*/ 736979 w 2606722"/>
              <a:gd name="connsiteY3" fmla="*/ 163773 h 368489"/>
              <a:gd name="connsiteX4" fmla="*/ 477671 w 2606722"/>
              <a:gd name="connsiteY4" fmla="*/ 218364 h 368489"/>
              <a:gd name="connsiteX5" fmla="*/ 163773 w 2606722"/>
              <a:gd name="connsiteY5" fmla="*/ 286603 h 368489"/>
              <a:gd name="connsiteX6" fmla="*/ 0 w 2606722"/>
              <a:gd name="connsiteY6" fmla="*/ 368489 h 368489"/>
              <a:gd name="connsiteX0" fmla="*/ 2606722 w 2606722"/>
              <a:gd name="connsiteY0" fmla="*/ 6824 h 375313"/>
              <a:gd name="connsiteX1" fmla="*/ 2129050 w 2606722"/>
              <a:gd name="connsiteY1" fmla="*/ 6824 h 375313"/>
              <a:gd name="connsiteX2" fmla="*/ 1460310 w 2606722"/>
              <a:gd name="connsiteY2" fmla="*/ 47767 h 375313"/>
              <a:gd name="connsiteX3" fmla="*/ 736979 w 2606722"/>
              <a:gd name="connsiteY3" fmla="*/ 170597 h 375313"/>
              <a:gd name="connsiteX4" fmla="*/ 477671 w 2606722"/>
              <a:gd name="connsiteY4" fmla="*/ 225188 h 375313"/>
              <a:gd name="connsiteX5" fmla="*/ 163773 w 2606722"/>
              <a:gd name="connsiteY5" fmla="*/ 293427 h 375313"/>
              <a:gd name="connsiteX6" fmla="*/ 0 w 2606722"/>
              <a:gd name="connsiteY6" fmla="*/ 375313 h 375313"/>
              <a:gd name="connsiteX0" fmla="*/ 2606722 w 2606722"/>
              <a:gd name="connsiteY0" fmla="*/ 4549 h 373038"/>
              <a:gd name="connsiteX1" fmla="*/ 2129050 w 2606722"/>
              <a:gd name="connsiteY1" fmla="*/ 4549 h 373038"/>
              <a:gd name="connsiteX2" fmla="*/ 1637731 w 2606722"/>
              <a:gd name="connsiteY2" fmla="*/ 31845 h 373038"/>
              <a:gd name="connsiteX3" fmla="*/ 736979 w 2606722"/>
              <a:gd name="connsiteY3" fmla="*/ 168322 h 373038"/>
              <a:gd name="connsiteX4" fmla="*/ 477671 w 2606722"/>
              <a:gd name="connsiteY4" fmla="*/ 222913 h 373038"/>
              <a:gd name="connsiteX5" fmla="*/ 163773 w 2606722"/>
              <a:gd name="connsiteY5" fmla="*/ 291152 h 373038"/>
              <a:gd name="connsiteX6" fmla="*/ 0 w 2606722"/>
              <a:gd name="connsiteY6" fmla="*/ 373038 h 37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6722" h="373038">
                <a:moveTo>
                  <a:pt x="2606722" y="4549"/>
                </a:moveTo>
                <a:cubicBezTo>
                  <a:pt x="2463420" y="55728"/>
                  <a:pt x="2290548" y="0"/>
                  <a:pt x="2129050" y="4549"/>
                </a:cubicBezTo>
                <a:cubicBezTo>
                  <a:pt x="1967552" y="9098"/>
                  <a:pt x="1869743" y="4550"/>
                  <a:pt x="1637731" y="31845"/>
                </a:cubicBezTo>
                <a:cubicBezTo>
                  <a:pt x="1405719" y="59140"/>
                  <a:pt x="930322" y="136477"/>
                  <a:pt x="736979" y="168322"/>
                </a:cubicBezTo>
                <a:cubicBezTo>
                  <a:pt x="543636" y="200167"/>
                  <a:pt x="477671" y="222913"/>
                  <a:pt x="477671" y="222913"/>
                </a:cubicBezTo>
                <a:cubicBezTo>
                  <a:pt x="382137" y="243385"/>
                  <a:pt x="243385" y="266131"/>
                  <a:pt x="163773" y="291152"/>
                </a:cubicBezTo>
                <a:cubicBezTo>
                  <a:pt x="84161" y="316173"/>
                  <a:pt x="42080" y="344605"/>
                  <a:pt x="0" y="373038"/>
                </a:cubicBezTo>
              </a:path>
            </a:pathLst>
          </a:cu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spcBef>
                <a:spcPct val="0"/>
              </a:spcBef>
              <a:buFontTx/>
              <a:buNone/>
              <a:defRPr/>
            </a:pPr>
            <a:endParaRPr lang="en-US" sz="1800" i="0"/>
          </a:p>
        </p:txBody>
      </p:sp>
      <p:sp>
        <p:nvSpPr>
          <p:cNvPr id="8" name="Freeform 7"/>
          <p:cNvSpPr/>
          <p:nvPr/>
        </p:nvSpPr>
        <p:spPr>
          <a:xfrm>
            <a:off x="-2959100" y="1975117"/>
            <a:ext cx="504825" cy="284427"/>
          </a:xfrm>
          <a:custGeom>
            <a:avLst/>
            <a:gdLst>
              <a:gd name="connsiteX0" fmla="*/ 504968 w 504968"/>
              <a:gd name="connsiteY0" fmla="*/ 0 h 341194"/>
              <a:gd name="connsiteX1" fmla="*/ 204717 w 504968"/>
              <a:gd name="connsiteY1" fmla="*/ 122830 h 341194"/>
              <a:gd name="connsiteX2" fmla="*/ 40944 w 504968"/>
              <a:gd name="connsiteY2" fmla="*/ 232012 h 341194"/>
              <a:gd name="connsiteX3" fmla="*/ 0 w 504968"/>
              <a:gd name="connsiteY3" fmla="*/ 341194 h 341194"/>
            </a:gdLst>
            <a:ahLst/>
            <a:cxnLst>
              <a:cxn ang="0">
                <a:pos x="connsiteX0" y="connsiteY0"/>
              </a:cxn>
              <a:cxn ang="0">
                <a:pos x="connsiteX1" y="connsiteY1"/>
              </a:cxn>
              <a:cxn ang="0">
                <a:pos x="connsiteX2" y="connsiteY2"/>
              </a:cxn>
              <a:cxn ang="0">
                <a:pos x="connsiteX3" y="connsiteY3"/>
              </a:cxn>
            </a:cxnLst>
            <a:rect l="l" t="t" r="r" b="b"/>
            <a:pathLst>
              <a:path w="504968" h="341194">
                <a:moveTo>
                  <a:pt x="504968" y="0"/>
                </a:moveTo>
                <a:cubicBezTo>
                  <a:pt x="393511" y="42080"/>
                  <a:pt x="282054" y="84161"/>
                  <a:pt x="204717" y="122830"/>
                </a:cubicBezTo>
                <a:cubicBezTo>
                  <a:pt x="127380" y="161499"/>
                  <a:pt x="75063" y="195618"/>
                  <a:pt x="40944" y="232012"/>
                </a:cubicBezTo>
                <a:cubicBezTo>
                  <a:pt x="6825" y="268406"/>
                  <a:pt x="3412" y="304800"/>
                  <a:pt x="0" y="341194"/>
                </a:cubicBezTo>
              </a:path>
            </a:pathLst>
          </a:custGeom>
          <a:ln w="3810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spcBef>
                <a:spcPct val="0"/>
              </a:spcBef>
              <a:buFontTx/>
              <a:buNone/>
              <a:defRPr/>
            </a:pPr>
            <a:endParaRPr lang="en-US" sz="1800" i="0"/>
          </a:p>
        </p:txBody>
      </p:sp>
      <p:pic>
        <p:nvPicPr>
          <p:cNvPr id="49158" name="Picture 10" descr="Asher-etc.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7430" y="-197106"/>
            <a:ext cx="4441825" cy="673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Box 11"/>
          <p:cNvSpPr txBox="1">
            <a:spLocks noChangeArrowheads="1"/>
          </p:cNvSpPr>
          <p:nvPr/>
        </p:nvSpPr>
        <p:spPr bwMode="auto">
          <a:xfrm>
            <a:off x="5055079" y="2259555"/>
            <a:ext cx="401991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dirty="0">
                <a:latin typeface="Arial" charset="0"/>
              </a:rPr>
              <a:t>Mark with a circle those cities listed as having been taking during the battles of conquest.</a:t>
            </a:r>
          </a:p>
          <a:p>
            <a:pPr eaLnBrk="1" hangingPunct="1">
              <a:spcBef>
                <a:spcPct val="0"/>
              </a:spcBef>
              <a:buFontTx/>
              <a:buNone/>
            </a:pPr>
            <a:endParaRPr lang="en-US" altLang="en-US" sz="1800" i="0" dirty="0">
              <a:latin typeface="Arial" charset="0"/>
            </a:endParaRPr>
          </a:p>
          <a:p>
            <a:pPr eaLnBrk="1" hangingPunct="1">
              <a:spcBef>
                <a:spcPct val="0"/>
              </a:spcBef>
              <a:buFontTx/>
              <a:buNone/>
            </a:pPr>
            <a:r>
              <a:rPr lang="en-US" altLang="en-US" sz="1800" i="0" dirty="0">
                <a:latin typeface="Arial" charset="0"/>
              </a:rPr>
              <a:t>Mark with an "X" those cities that were burned during the battles of conquest.</a:t>
            </a:r>
          </a:p>
          <a:p>
            <a:pPr eaLnBrk="1" hangingPunct="1">
              <a:spcBef>
                <a:spcPct val="0"/>
              </a:spcBef>
              <a:buFontTx/>
              <a:buNone/>
            </a:pPr>
            <a:endParaRPr lang="en-US" altLang="en-US" sz="1800" i="0" dirty="0">
              <a:latin typeface="Arial" charset="0"/>
            </a:endParaRPr>
          </a:p>
          <a:p>
            <a:pPr eaLnBrk="1" hangingPunct="1">
              <a:spcBef>
                <a:spcPct val="0"/>
              </a:spcBef>
              <a:buFontTx/>
              <a:buNone/>
            </a:pPr>
            <a:r>
              <a:rPr lang="en-US" altLang="en-US" sz="1800" i="0" dirty="0">
                <a:latin typeface="Arial" charset="0"/>
              </a:rPr>
              <a:t>Color or shade in those places where the nations were not driven out.</a:t>
            </a:r>
          </a:p>
          <a:p>
            <a:pPr eaLnBrk="1" hangingPunct="1">
              <a:spcBef>
                <a:spcPct val="0"/>
              </a:spcBef>
              <a:buFontTx/>
              <a:buNone/>
            </a:pPr>
            <a:endParaRPr lang="en-US" altLang="en-US" sz="1800" i="0" dirty="0">
              <a:latin typeface="Arial" charset="0"/>
            </a:endParaRPr>
          </a:p>
        </p:txBody>
      </p:sp>
      <p:sp>
        <p:nvSpPr>
          <p:cNvPr id="49160" name="TextBox 10"/>
          <p:cNvSpPr txBox="1">
            <a:spLocks noChangeArrowheads="1"/>
          </p:cNvSpPr>
          <p:nvPr/>
        </p:nvSpPr>
        <p:spPr bwMode="auto">
          <a:xfrm>
            <a:off x="5570538" y="508094"/>
            <a:ext cx="34099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dirty="0">
                <a:latin typeface="Arial" charset="0"/>
              </a:rPr>
              <a:t>Judges 1</a:t>
            </a:r>
          </a:p>
          <a:p>
            <a:pPr eaLnBrk="1" hangingPunct="1">
              <a:spcBef>
                <a:spcPct val="0"/>
              </a:spcBef>
              <a:buFontTx/>
              <a:buNone/>
            </a:pPr>
            <a:r>
              <a:rPr lang="en-US" altLang="en-US" sz="1800" i="0" baseline="30000" dirty="0">
                <a:latin typeface="Arial" charset="0"/>
              </a:rPr>
              <a:t>31</a:t>
            </a:r>
            <a:r>
              <a:rPr lang="en-US" altLang="en-US" sz="1800" i="0" dirty="0">
                <a:latin typeface="Arial" charset="0"/>
              </a:rPr>
              <a:t>Asher did not drive out the inhabitants of </a:t>
            </a:r>
            <a:r>
              <a:rPr lang="en-US" altLang="en-US" sz="1800" i="0" dirty="0" err="1">
                <a:latin typeface="Arial" charset="0"/>
              </a:rPr>
              <a:t>Acco</a:t>
            </a:r>
            <a:r>
              <a:rPr lang="en-US" altLang="en-US" sz="1800" i="0" dirty="0">
                <a:latin typeface="Arial" charset="0"/>
              </a:rPr>
              <a:t>, or the inhabitants of Sidon or of </a:t>
            </a:r>
            <a:r>
              <a:rPr lang="en-US" altLang="en-US" sz="1800" i="0" dirty="0" err="1">
                <a:latin typeface="Arial" charset="0"/>
              </a:rPr>
              <a:t>Ahlab</a:t>
            </a:r>
            <a:r>
              <a:rPr lang="en-US" altLang="en-US" sz="1800" i="0" dirty="0">
                <a:latin typeface="Arial" charset="0"/>
              </a:rPr>
              <a:t> or of </a:t>
            </a:r>
            <a:r>
              <a:rPr lang="en-US" altLang="en-US" sz="1800" i="0" dirty="0" err="1">
                <a:latin typeface="Arial" charset="0"/>
              </a:rPr>
              <a:t>Achzib</a:t>
            </a:r>
            <a:r>
              <a:rPr lang="en-US" altLang="en-US" sz="1800" i="0" dirty="0">
                <a:latin typeface="Arial" charset="0"/>
              </a:rPr>
              <a:t> or of </a:t>
            </a:r>
            <a:r>
              <a:rPr lang="en-US" altLang="en-US" sz="1800" i="0" dirty="0" err="1">
                <a:latin typeface="Arial" charset="0"/>
              </a:rPr>
              <a:t>Helbah</a:t>
            </a:r>
            <a:r>
              <a:rPr lang="en-US" altLang="en-US" sz="1800" i="0" dirty="0">
                <a:latin typeface="Arial" charset="0"/>
              </a:rPr>
              <a:t> or of </a:t>
            </a:r>
            <a:r>
              <a:rPr lang="en-US" altLang="en-US" sz="1800" i="0" dirty="0" err="1">
                <a:latin typeface="Arial" charset="0"/>
              </a:rPr>
              <a:t>Aphik</a:t>
            </a:r>
            <a:r>
              <a:rPr lang="en-US" altLang="en-US" sz="1800" i="0" dirty="0">
                <a:latin typeface="Arial" charset="0"/>
              </a:rPr>
              <a:t> or of </a:t>
            </a:r>
            <a:r>
              <a:rPr lang="en-US" altLang="en-US" sz="1800" i="0" dirty="0" err="1">
                <a:latin typeface="Arial" charset="0"/>
              </a:rPr>
              <a:t>Rehob</a:t>
            </a:r>
            <a:r>
              <a:rPr lang="en-US" altLang="en-US" sz="1800" i="0" dirty="0">
                <a:latin typeface="Arial" charset="0"/>
              </a:rPr>
              <a:t>, </a:t>
            </a:r>
          </a:p>
        </p:txBody>
      </p:sp>
      <p:sp>
        <p:nvSpPr>
          <p:cNvPr id="12" name="Freeform 11"/>
          <p:cNvSpPr/>
          <p:nvPr/>
        </p:nvSpPr>
        <p:spPr>
          <a:xfrm>
            <a:off x="1162050" y="3881438"/>
            <a:ext cx="1028700" cy="650875"/>
          </a:xfrm>
          <a:custGeom>
            <a:avLst/>
            <a:gdLst>
              <a:gd name="connsiteX0" fmla="*/ 95250 w 1028700"/>
              <a:gd name="connsiteY0" fmla="*/ 419100 h 781050"/>
              <a:gd name="connsiteX1" fmla="*/ 0 w 1028700"/>
              <a:gd name="connsiteY1" fmla="*/ 9525 h 781050"/>
              <a:gd name="connsiteX2" fmla="*/ 409575 w 1028700"/>
              <a:gd name="connsiteY2" fmla="*/ 0 h 781050"/>
              <a:gd name="connsiteX3" fmla="*/ 847725 w 1028700"/>
              <a:gd name="connsiteY3" fmla="*/ 19050 h 781050"/>
              <a:gd name="connsiteX4" fmla="*/ 1028700 w 1028700"/>
              <a:gd name="connsiteY4" fmla="*/ 171450 h 781050"/>
              <a:gd name="connsiteX5" fmla="*/ 895350 w 1028700"/>
              <a:gd name="connsiteY5" fmla="*/ 438150 h 781050"/>
              <a:gd name="connsiteX6" fmla="*/ 704850 w 1028700"/>
              <a:gd name="connsiteY6" fmla="*/ 647700 h 781050"/>
              <a:gd name="connsiteX7" fmla="*/ 571500 w 1028700"/>
              <a:gd name="connsiteY7" fmla="*/ 781050 h 781050"/>
              <a:gd name="connsiteX8" fmla="*/ 200025 w 1028700"/>
              <a:gd name="connsiteY8" fmla="*/ 771525 h 781050"/>
              <a:gd name="connsiteX9" fmla="*/ 95250 w 1028700"/>
              <a:gd name="connsiteY9" fmla="*/ 41910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8700" h="781050">
                <a:moveTo>
                  <a:pt x="95250" y="419100"/>
                </a:moveTo>
                <a:lnTo>
                  <a:pt x="0" y="9525"/>
                </a:lnTo>
                <a:lnTo>
                  <a:pt x="409575" y="0"/>
                </a:lnTo>
                <a:lnTo>
                  <a:pt x="847725" y="19050"/>
                </a:lnTo>
                <a:lnTo>
                  <a:pt x="1028700" y="171450"/>
                </a:lnTo>
                <a:lnTo>
                  <a:pt x="895350" y="438150"/>
                </a:lnTo>
                <a:lnTo>
                  <a:pt x="704850" y="647700"/>
                </a:lnTo>
                <a:lnTo>
                  <a:pt x="571500" y="781050"/>
                </a:lnTo>
                <a:lnTo>
                  <a:pt x="200025" y="771525"/>
                </a:lnTo>
                <a:lnTo>
                  <a:pt x="95250" y="419100"/>
                </a:lnTo>
                <a:close/>
              </a:path>
            </a:pathLst>
          </a:cu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p>
        </p:txBody>
      </p:sp>
      <p:sp>
        <p:nvSpPr>
          <p:cNvPr id="13" name="Freeform 12"/>
          <p:cNvSpPr/>
          <p:nvPr/>
        </p:nvSpPr>
        <p:spPr>
          <a:xfrm>
            <a:off x="2695575" y="174628"/>
            <a:ext cx="1028700" cy="650875"/>
          </a:xfrm>
          <a:custGeom>
            <a:avLst/>
            <a:gdLst>
              <a:gd name="connsiteX0" fmla="*/ 95250 w 1028700"/>
              <a:gd name="connsiteY0" fmla="*/ 419100 h 781050"/>
              <a:gd name="connsiteX1" fmla="*/ 0 w 1028700"/>
              <a:gd name="connsiteY1" fmla="*/ 9525 h 781050"/>
              <a:gd name="connsiteX2" fmla="*/ 409575 w 1028700"/>
              <a:gd name="connsiteY2" fmla="*/ 0 h 781050"/>
              <a:gd name="connsiteX3" fmla="*/ 847725 w 1028700"/>
              <a:gd name="connsiteY3" fmla="*/ 19050 h 781050"/>
              <a:gd name="connsiteX4" fmla="*/ 1028700 w 1028700"/>
              <a:gd name="connsiteY4" fmla="*/ 171450 h 781050"/>
              <a:gd name="connsiteX5" fmla="*/ 895350 w 1028700"/>
              <a:gd name="connsiteY5" fmla="*/ 438150 h 781050"/>
              <a:gd name="connsiteX6" fmla="*/ 704850 w 1028700"/>
              <a:gd name="connsiteY6" fmla="*/ 647700 h 781050"/>
              <a:gd name="connsiteX7" fmla="*/ 571500 w 1028700"/>
              <a:gd name="connsiteY7" fmla="*/ 781050 h 781050"/>
              <a:gd name="connsiteX8" fmla="*/ 200025 w 1028700"/>
              <a:gd name="connsiteY8" fmla="*/ 771525 h 781050"/>
              <a:gd name="connsiteX9" fmla="*/ 95250 w 1028700"/>
              <a:gd name="connsiteY9" fmla="*/ 41910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8700" h="781050">
                <a:moveTo>
                  <a:pt x="95250" y="419100"/>
                </a:moveTo>
                <a:lnTo>
                  <a:pt x="0" y="9525"/>
                </a:lnTo>
                <a:lnTo>
                  <a:pt x="409575" y="0"/>
                </a:lnTo>
                <a:lnTo>
                  <a:pt x="847725" y="19050"/>
                </a:lnTo>
                <a:lnTo>
                  <a:pt x="1028700" y="171450"/>
                </a:lnTo>
                <a:lnTo>
                  <a:pt x="895350" y="438150"/>
                </a:lnTo>
                <a:lnTo>
                  <a:pt x="704850" y="647700"/>
                </a:lnTo>
                <a:lnTo>
                  <a:pt x="571500" y="781050"/>
                </a:lnTo>
                <a:lnTo>
                  <a:pt x="200025" y="771525"/>
                </a:lnTo>
                <a:lnTo>
                  <a:pt x="95250" y="419100"/>
                </a:lnTo>
                <a:close/>
              </a:path>
            </a:pathLst>
          </a:cu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p>
        </p:txBody>
      </p:sp>
      <p:sp>
        <p:nvSpPr>
          <p:cNvPr id="14" name="Freeform 13"/>
          <p:cNvSpPr/>
          <p:nvPr/>
        </p:nvSpPr>
        <p:spPr>
          <a:xfrm>
            <a:off x="1819275" y="1452563"/>
            <a:ext cx="1028700" cy="650875"/>
          </a:xfrm>
          <a:custGeom>
            <a:avLst/>
            <a:gdLst>
              <a:gd name="connsiteX0" fmla="*/ 95250 w 1028700"/>
              <a:gd name="connsiteY0" fmla="*/ 419100 h 781050"/>
              <a:gd name="connsiteX1" fmla="*/ 0 w 1028700"/>
              <a:gd name="connsiteY1" fmla="*/ 9525 h 781050"/>
              <a:gd name="connsiteX2" fmla="*/ 409575 w 1028700"/>
              <a:gd name="connsiteY2" fmla="*/ 0 h 781050"/>
              <a:gd name="connsiteX3" fmla="*/ 847725 w 1028700"/>
              <a:gd name="connsiteY3" fmla="*/ 19050 h 781050"/>
              <a:gd name="connsiteX4" fmla="*/ 1028700 w 1028700"/>
              <a:gd name="connsiteY4" fmla="*/ 171450 h 781050"/>
              <a:gd name="connsiteX5" fmla="*/ 895350 w 1028700"/>
              <a:gd name="connsiteY5" fmla="*/ 438150 h 781050"/>
              <a:gd name="connsiteX6" fmla="*/ 704850 w 1028700"/>
              <a:gd name="connsiteY6" fmla="*/ 647700 h 781050"/>
              <a:gd name="connsiteX7" fmla="*/ 571500 w 1028700"/>
              <a:gd name="connsiteY7" fmla="*/ 781050 h 781050"/>
              <a:gd name="connsiteX8" fmla="*/ 200025 w 1028700"/>
              <a:gd name="connsiteY8" fmla="*/ 771525 h 781050"/>
              <a:gd name="connsiteX9" fmla="*/ 95250 w 1028700"/>
              <a:gd name="connsiteY9" fmla="*/ 41910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8700" h="781050">
                <a:moveTo>
                  <a:pt x="95250" y="419100"/>
                </a:moveTo>
                <a:lnTo>
                  <a:pt x="0" y="9525"/>
                </a:lnTo>
                <a:lnTo>
                  <a:pt x="409575" y="0"/>
                </a:lnTo>
                <a:lnTo>
                  <a:pt x="847725" y="19050"/>
                </a:lnTo>
                <a:lnTo>
                  <a:pt x="1028700" y="171450"/>
                </a:lnTo>
                <a:lnTo>
                  <a:pt x="895350" y="438150"/>
                </a:lnTo>
                <a:lnTo>
                  <a:pt x="704850" y="647700"/>
                </a:lnTo>
                <a:lnTo>
                  <a:pt x="571500" y="781050"/>
                </a:lnTo>
                <a:lnTo>
                  <a:pt x="200025" y="771525"/>
                </a:lnTo>
                <a:lnTo>
                  <a:pt x="95250" y="419100"/>
                </a:lnTo>
                <a:close/>
              </a:path>
            </a:pathLst>
          </a:cu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p>
        </p:txBody>
      </p:sp>
      <p:sp>
        <p:nvSpPr>
          <p:cNvPr id="15" name="Freeform 14"/>
          <p:cNvSpPr/>
          <p:nvPr/>
        </p:nvSpPr>
        <p:spPr>
          <a:xfrm>
            <a:off x="1476375" y="3008313"/>
            <a:ext cx="1028700" cy="650875"/>
          </a:xfrm>
          <a:custGeom>
            <a:avLst/>
            <a:gdLst>
              <a:gd name="connsiteX0" fmla="*/ 95250 w 1028700"/>
              <a:gd name="connsiteY0" fmla="*/ 419100 h 781050"/>
              <a:gd name="connsiteX1" fmla="*/ 0 w 1028700"/>
              <a:gd name="connsiteY1" fmla="*/ 9525 h 781050"/>
              <a:gd name="connsiteX2" fmla="*/ 409575 w 1028700"/>
              <a:gd name="connsiteY2" fmla="*/ 0 h 781050"/>
              <a:gd name="connsiteX3" fmla="*/ 847725 w 1028700"/>
              <a:gd name="connsiteY3" fmla="*/ 19050 h 781050"/>
              <a:gd name="connsiteX4" fmla="*/ 1028700 w 1028700"/>
              <a:gd name="connsiteY4" fmla="*/ 171450 h 781050"/>
              <a:gd name="connsiteX5" fmla="*/ 895350 w 1028700"/>
              <a:gd name="connsiteY5" fmla="*/ 438150 h 781050"/>
              <a:gd name="connsiteX6" fmla="*/ 704850 w 1028700"/>
              <a:gd name="connsiteY6" fmla="*/ 647700 h 781050"/>
              <a:gd name="connsiteX7" fmla="*/ 571500 w 1028700"/>
              <a:gd name="connsiteY7" fmla="*/ 781050 h 781050"/>
              <a:gd name="connsiteX8" fmla="*/ 200025 w 1028700"/>
              <a:gd name="connsiteY8" fmla="*/ 771525 h 781050"/>
              <a:gd name="connsiteX9" fmla="*/ 95250 w 1028700"/>
              <a:gd name="connsiteY9" fmla="*/ 41910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8700" h="781050">
                <a:moveTo>
                  <a:pt x="95250" y="419100"/>
                </a:moveTo>
                <a:lnTo>
                  <a:pt x="0" y="9525"/>
                </a:lnTo>
                <a:lnTo>
                  <a:pt x="409575" y="0"/>
                </a:lnTo>
                <a:lnTo>
                  <a:pt x="847725" y="19050"/>
                </a:lnTo>
                <a:lnTo>
                  <a:pt x="1028700" y="171450"/>
                </a:lnTo>
                <a:lnTo>
                  <a:pt x="895350" y="438150"/>
                </a:lnTo>
                <a:lnTo>
                  <a:pt x="704850" y="647700"/>
                </a:lnTo>
                <a:lnTo>
                  <a:pt x="571500" y="781050"/>
                </a:lnTo>
                <a:lnTo>
                  <a:pt x="200025" y="771525"/>
                </a:lnTo>
                <a:lnTo>
                  <a:pt x="95250" y="419100"/>
                </a:lnTo>
                <a:close/>
              </a:path>
            </a:pathLst>
          </a:cu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46861495-CEC8-48AF-BAED-28142DBCEE3F}" type="slidenum">
              <a:rPr lang="en-US" altLang="en-US" i="0">
                <a:solidFill>
                  <a:srgbClr val="898989"/>
                </a:solidFill>
              </a:rPr>
              <a:pPr/>
              <a:t>71</a:t>
            </a:fld>
            <a:endParaRPr lang="en-US" altLang="en-US" i="0">
              <a:solidFill>
                <a:srgbClr val="898989"/>
              </a:solidFill>
            </a:endParaRPr>
          </a:p>
        </p:txBody>
      </p:sp>
      <p:sp>
        <p:nvSpPr>
          <p:cNvPr id="50179" name="Rectangle 3"/>
          <p:cNvSpPr>
            <a:spLocks noChangeArrowheads="1"/>
          </p:cNvSpPr>
          <p:nvPr/>
        </p:nvSpPr>
        <p:spPr bwMode="auto">
          <a:xfrm>
            <a:off x="5957888" y="39435"/>
            <a:ext cx="3022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dirty="0">
                <a:latin typeface="Arial" charset="0"/>
              </a:rPr>
              <a:t>Border – Naphtali</a:t>
            </a:r>
          </a:p>
          <a:p>
            <a:pPr eaLnBrk="1" hangingPunct="1">
              <a:spcBef>
                <a:spcPct val="0"/>
              </a:spcBef>
              <a:buFontTx/>
              <a:buNone/>
            </a:pPr>
            <a:r>
              <a:rPr lang="en-US" altLang="en-US" sz="1800" i="0" dirty="0">
                <a:latin typeface="Arial" charset="0"/>
              </a:rPr>
              <a:t>Joshua 19:32-39</a:t>
            </a:r>
          </a:p>
        </p:txBody>
      </p:sp>
      <p:sp>
        <p:nvSpPr>
          <p:cNvPr id="7" name="Freeform 6"/>
          <p:cNvSpPr/>
          <p:nvPr/>
        </p:nvSpPr>
        <p:spPr>
          <a:xfrm>
            <a:off x="-3813174" y="3209396"/>
            <a:ext cx="2606675" cy="310886"/>
          </a:xfrm>
          <a:custGeom>
            <a:avLst/>
            <a:gdLst>
              <a:gd name="connsiteX0" fmla="*/ 2606722 w 2606722"/>
              <a:gd name="connsiteY0" fmla="*/ 0 h 368489"/>
              <a:gd name="connsiteX1" fmla="*/ 2129050 w 2606722"/>
              <a:gd name="connsiteY1" fmla="*/ 109182 h 368489"/>
              <a:gd name="connsiteX2" fmla="*/ 1460310 w 2606722"/>
              <a:gd name="connsiteY2" fmla="*/ 40943 h 368489"/>
              <a:gd name="connsiteX3" fmla="*/ 736979 w 2606722"/>
              <a:gd name="connsiteY3" fmla="*/ 163773 h 368489"/>
              <a:gd name="connsiteX4" fmla="*/ 477671 w 2606722"/>
              <a:gd name="connsiteY4" fmla="*/ 218364 h 368489"/>
              <a:gd name="connsiteX5" fmla="*/ 163773 w 2606722"/>
              <a:gd name="connsiteY5" fmla="*/ 286603 h 368489"/>
              <a:gd name="connsiteX6" fmla="*/ 0 w 2606722"/>
              <a:gd name="connsiteY6" fmla="*/ 368489 h 368489"/>
              <a:gd name="connsiteX0" fmla="*/ 2606722 w 2606722"/>
              <a:gd name="connsiteY0" fmla="*/ 6824 h 375313"/>
              <a:gd name="connsiteX1" fmla="*/ 2129050 w 2606722"/>
              <a:gd name="connsiteY1" fmla="*/ 6824 h 375313"/>
              <a:gd name="connsiteX2" fmla="*/ 1460310 w 2606722"/>
              <a:gd name="connsiteY2" fmla="*/ 47767 h 375313"/>
              <a:gd name="connsiteX3" fmla="*/ 736979 w 2606722"/>
              <a:gd name="connsiteY3" fmla="*/ 170597 h 375313"/>
              <a:gd name="connsiteX4" fmla="*/ 477671 w 2606722"/>
              <a:gd name="connsiteY4" fmla="*/ 225188 h 375313"/>
              <a:gd name="connsiteX5" fmla="*/ 163773 w 2606722"/>
              <a:gd name="connsiteY5" fmla="*/ 293427 h 375313"/>
              <a:gd name="connsiteX6" fmla="*/ 0 w 2606722"/>
              <a:gd name="connsiteY6" fmla="*/ 375313 h 375313"/>
              <a:gd name="connsiteX0" fmla="*/ 2606722 w 2606722"/>
              <a:gd name="connsiteY0" fmla="*/ 4549 h 373038"/>
              <a:gd name="connsiteX1" fmla="*/ 2129050 w 2606722"/>
              <a:gd name="connsiteY1" fmla="*/ 4549 h 373038"/>
              <a:gd name="connsiteX2" fmla="*/ 1637731 w 2606722"/>
              <a:gd name="connsiteY2" fmla="*/ 31845 h 373038"/>
              <a:gd name="connsiteX3" fmla="*/ 736979 w 2606722"/>
              <a:gd name="connsiteY3" fmla="*/ 168322 h 373038"/>
              <a:gd name="connsiteX4" fmla="*/ 477671 w 2606722"/>
              <a:gd name="connsiteY4" fmla="*/ 222913 h 373038"/>
              <a:gd name="connsiteX5" fmla="*/ 163773 w 2606722"/>
              <a:gd name="connsiteY5" fmla="*/ 291152 h 373038"/>
              <a:gd name="connsiteX6" fmla="*/ 0 w 2606722"/>
              <a:gd name="connsiteY6" fmla="*/ 373038 h 37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6722" h="373038">
                <a:moveTo>
                  <a:pt x="2606722" y="4549"/>
                </a:moveTo>
                <a:cubicBezTo>
                  <a:pt x="2463420" y="55728"/>
                  <a:pt x="2290548" y="0"/>
                  <a:pt x="2129050" y="4549"/>
                </a:cubicBezTo>
                <a:cubicBezTo>
                  <a:pt x="1967552" y="9098"/>
                  <a:pt x="1869743" y="4550"/>
                  <a:pt x="1637731" y="31845"/>
                </a:cubicBezTo>
                <a:cubicBezTo>
                  <a:pt x="1405719" y="59140"/>
                  <a:pt x="930322" y="136477"/>
                  <a:pt x="736979" y="168322"/>
                </a:cubicBezTo>
                <a:cubicBezTo>
                  <a:pt x="543636" y="200167"/>
                  <a:pt x="477671" y="222913"/>
                  <a:pt x="477671" y="222913"/>
                </a:cubicBezTo>
                <a:cubicBezTo>
                  <a:pt x="382137" y="243385"/>
                  <a:pt x="243385" y="266131"/>
                  <a:pt x="163773" y="291152"/>
                </a:cubicBezTo>
                <a:cubicBezTo>
                  <a:pt x="84161" y="316173"/>
                  <a:pt x="42080" y="344605"/>
                  <a:pt x="0" y="373038"/>
                </a:cubicBezTo>
              </a:path>
            </a:pathLst>
          </a:cu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spcBef>
                <a:spcPct val="0"/>
              </a:spcBef>
              <a:buFontTx/>
              <a:buNone/>
              <a:defRPr/>
            </a:pPr>
            <a:endParaRPr lang="en-US" sz="1800" i="0"/>
          </a:p>
        </p:txBody>
      </p:sp>
      <p:sp>
        <p:nvSpPr>
          <p:cNvPr id="8" name="Freeform 7"/>
          <p:cNvSpPr/>
          <p:nvPr/>
        </p:nvSpPr>
        <p:spPr>
          <a:xfrm>
            <a:off x="-2959100" y="1975117"/>
            <a:ext cx="504825" cy="284427"/>
          </a:xfrm>
          <a:custGeom>
            <a:avLst/>
            <a:gdLst>
              <a:gd name="connsiteX0" fmla="*/ 504968 w 504968"/>
              <a:gd name="connsiteY0" fmla="*/ 0 h 341194"/>
              <a:gd name="connsiteX1" fmla="*/ 204717 w 504968"/>
              <a:gd name="connsiteY1" fmla="*/ 122830 h 341194"/>
              <a:gd name="connsiteX2" fmla="*/ 40944 w 504968"/>
              <a:gd name="connsiteY2" fmla="*/ 232012 h 341194"/>
              <a:gd name="connsiteX3" fmla="*/ 0 w 504968"/>
              <a:gd name="connsiteY3" fmla="*/ 341194 h 341194"/>
            </a:gdLst>
            <a:ahLst/>
            <a:cxnLst>
              <a:cxn ang="0">
                <a:pos x="connsiteX0" y="connsiteY0"/>
              </a:cxn>
              <a:cxn ang="0">
                <a:pos x="connsiteX1" y="connsiteY1"/>
              </a:cxn>
              <a:cxn ang="0">
                <a:pos x="connsiteX2" y="connsiteY2"/>
              </a:cxn>
              <a:cxn ang="0">
                <a:pos x="connsiteX3" y="connsiteY3"/>
              </a:cxn>
            </a:cxnLst>
            <a:rect l="l" t="t" r="r" b="b"/>
            <a:pathLst>
              <a:path w="504968" h="341194">
                <a:moveTo>
                  <a:pt x="504968" y="0"/>
                </a:moveTo>
                <a:cubicBezTo>
                  <a:pt x="393511" y="42080"/>
                  <a:pt x="282054" y="84161"/>
                  <a:pt x="204717" y="122830"/>
                </a:cubicBezTo>
                <a:cubicBezTo>
                  <a:pt x="127380" y="161499"/>
                  <a:pt x="75063" y="195618"/>
                  <a:pt x="40944" y="232012"/>
                </a:cubicBezTo>
                <a:cubicBezTo>
                  <a:pt x="6825" y="268406"/>
                  <a:pt x="3412" y="304800"/>
                  <a:pt x="0" y="341194"/>
                </a:cubicBezTo>
              </a:path>
            </a:pathLst>
          </a:custGeom>
          <a:ln w="3810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spcBef>
                <a:spcPct val="0"/>
              </a:spcBef>
              <a:buFontTx/>
              <a:buNone/>
              <a:defRPr/>
            </a:pPr>
            <a:endParaRPr lang="en-US" sz="1800" i="0"/>
          </a:p>
        </p:txBody>
      </p:sp>
      <p:pic>
        <p:nvPicPr>
          <p:cNvPr id="50182" name="Picture 10" descr="Asher-etc.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7430" y="-197106"/>
            <a:ext cx="4441825" cy="673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TextBox 10"/>
          <p:cNvSpPr txBox="1">
            <a:spLocks noChangeArrowheads="1"/>
          </p:cNvSpPr>
          <p:nvPr/>
        </p:nvSpPr>
        <p:spPr bwMode="auto">
          <a:xfrm>
            <a:off x="5486400" y="627139"/>
            <a:ext cx="3657600" cy="457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Font typeface="Arial" charset="0"/>
              <a:buNone/>
            </a:pPr>
            <a:r>
              <a:rPr lang="en-US" altLang="en-US" sz="1600" baseline="30000" dirty="0"/>
              <a:t>32</a:t>
            </a:r>
            <a:r>
              <a:rPr lang="en-US" altLang="en-US" sz="1600" dirty="0"/>
              <a:t> The sixth lot came out for Naphtali, clan by clan:  </a:t>
            </a:r>
            <a:r>
              <a:rPr lang="en-US" altLang="en-US" sz="1600" baseline="30000" dirty="0"/>
              <a:t>33</a:t>
            </a:r>
            <a:r>
              <a:rPr lang="en-US" altLang="en-US" sz="1600" dirty="0"/>
              <a:t> Their boundary went from </a:t>
            </a:r>
            <a:r>
              <a:rPr lang="en-US" altLang="en-US" sz="1600" dirty="0" err="1"/>
              <a:t>Heleph</a:t>
            </a:r>
            <a:r>
              <a:rPr lang="en-US" altLang="en-US" sz="1600" dirty="0"/>
              <a:t> and the large tree in </a:t>
            </a:r>
            <a:r>
              <a:rPr lang="en-US" altLang="en-US" sz="1600" dirty="0" err="1"/>
              <a:t>Zaanannim</a:t>
            </a:r>
            <a:r>
              <a:rPr lang="en-US" altLang="en-US" sz="1600" dirty="0"/>
              <a:t>, passing </a:t>
            </a:r>
            <a:r>
              <a:rPr lang="en-US" altLang="en-US" sz="1600" dirty="0" err="1"/>
              <a:t>Adami</a:t>
            </a:r>
            <a:r>
              <a:rPr lang="en-US" altLang="en-US" sz="1600" dirty="0"/>
              <a:t> </a:t>
            </a:r>
            <a:r>
              <a:rPr lang="en-US" altLang="en-US" sz="1600" dirty="0" err="1"/>
              <a:t>Nekeb</a:t>
            </a:r>
            <a:r>
              <a:rPr lang="en-US" altLang="en-US" sz="1600" dirty="0"/>
              <a:t> and </a:t>
            </a:r>
            <a:r>
              <a:rPr lang="en-US" altLang="en-US" sz="1600" dirty="0" err="1"/>
              <a:t>Jabneel</a:t>
            </a:r>
            <a:r>
              <a:rPr lang="en-US" altLang="en-US" sz="1600" dirty="0"/>
              <a:t> to </a:t>
            </a:r>
            <a:r>
              <a:rPr lang="en-US" altLang="en-US" sz="1600" dirty="0" err="1"/>
              <a:t>Lakkum</a:t>
            </a:r>
            <a:r>
              <a:rPr lang="en-US" altLang="en-US" sz="1600" dirty="0"/>
              <a:t> and ending at the Jordan. </a:t>
            </a:r>
            <a:r>
              <a:rPr lang="en-US" altLang="en-US" sz="1600" baseline="30000" dirty="0"/>
              <a:t>34</a:t>
            </a:r>
            <a:r>
              <a:rPr lang="en-US" altLang="en-US" sz="1600" dirty="0"/>
              <a:t> The boundary ran west through </a:t>
            </a:r>
            <a:r>
              <a:rPr lang="en-US" altLang="en-US" sz="1600" dirty="0" err="1"/>
              <a:t>Aznoth</a:t>
            </a:r>
            <a:r>
              <a:rPr lang="en-US" altLang="en-US" sz="1600" dirty="0"/>
              <a:t> Tabor and came out at </a:t>
            </a:r>
            <a:r>
              <a:rPr lang="en-US" altLang="en-US" sz="1600" dirty="0" err="1"/>
              <a:t>Hukkok</a:t>
            </a:r>
            <a:r>
              <a:rPr lang="en-US" altLang="en-US" sz="1600" dirty="0"/>
              <a:t>. It touched Zebulun on the south, Asher on the west and the Jordan </a:t>
            </a:r>
            <a:r>
              <a:rPr lang="en-US" altLang="en-US" sz="1600" baseline="30000" dirty="0"/>
              <a:t>[</a:t>
            </a:r>
            <a:r>
              <a:rPr lang="en-US" altLang="en-US" sz="1600" baseline="30000" dirty="0">
                <a:hlinkClick r:id="rId4" tooltip="See footnote c"/>
              </a:rPr>
              <a:t>c</a:t>
            </a:r>
            <a:r>
              <a:rPr lang="en-US" altLang="en-US" sz="1600" baseline="30000" dirty="0"/>
              <a:t>]</a:t>
            </a:r>
            <a:r>
              <a:rPr lang="en-US" altLang="en-US" sz="1600" dirty="0"/>
              <a:t> on the east. </a:t>
            </a:r>
            <a:r>
              <a:rPr lang="en-US" altLang="en-US" sz="1600" baseline="30000" dirty="0"/>
              <a:t>35</a:t>
            </a:r>
            <a:r>
              <a:rPr lang="en-US" altLang="en-US" sz="1600" dirty="0"/>
              <a:t> The fortified cities were </a:t>
            </a:r>
            <a:r>
              <a:rPr lang="en-US" altLang="en-US" sz="1600" dirty="0" err="1"/>
              <a:t>Ziddim</a:t>
            </a:r>
            <a:r>
              <a:rPr lang="en-US" altLang="en-US" sz="1600" dirty="0"/>
              <a:t>, </a:t>
            </a:r>
            <a:r>
              <a:rPr lang="en-US" altLang="en-US" sz="1600" dirty="0" err="1"/>
              <a:t>Zer</a:t>
            </a:r>
            <a:r>
              <a:rPr lang="en-US" altLang="en-US" sz="1600" dirty="0"/>
              <a:t>, </a:t>
            </a:r>
            <a:r>
              <a:rPr lang="en-US" altLang="en-US" sz="1600" dirty="0" err="1"/>
              <a:t>Hammath</a:t>
            </a:r>
            <a:r>
              <a:rPr lang="en-US" altLang="en-US" sz="1600" dirty="0"/>
              <a:t>, </a:t>
            </a:r>
            <a:r>
              <a:rPr lang="en-US" altLang="en-US" sz="1600" dirty="0" err="1"/>
              <a:t>Rakkath</a:t>
            </a:r>
            <a:r>
              <a:rPr lang="en-US" altLang="en-US" sz="1600" dirty="0"/>
              <a:t>, </a:t>
            </a:r>
            <a:r>
              <a:rPr lang="en-US" altLang="en-US" sz="1600" dirty="0" err="1"/>
              <a:t>Kinnereth</a:t>
            </a:r>
            <a:r>
              <a:rPr lang="en-US" altLang="en-US" sz="1600" dirty="0"/>
              <a:t>, </a:t>
            </a:r>
            <a:r>
              <a:rPr lang="en-US" altLang="en-US" sz="1600" baseline="30000" dirty="0"/>
              <a:t>36</a:t>
            </a:r>
            <a:r>
              <a:rPr lang="en-US" altLang="en-US" sz="1600" dirty="0"/>
              <a:t> </a:t>
            </a:r>
            <a:r>
              <a:rPr lang="en-US" altLang="en-US" sz="1600" dirty="0" err="1"/>
              <a:t>Adamah</a:t>
            </a:r>
            <a:r>
              <a:rPr lang="en-US" altLang="en-US" sz="1600" dirty="0"/>
              <a:t>, Ramah, </a:t>
            </a:r>
            <a:r>
              <a:rPr lang="en-US" altLang="en-US" sz="1600" dirty="0" err="1"/>
              <a:t>Hazor</a:t>
            </a:r>
            <a:r>
              <a:rPr lang="en-US" altLang="en-US" sz="1600" dirty="0"/>
              <a:t>, </a:t>
            </a:r>
            <a:r>
              <a:rPr lang="en-US" altLang="en-US" sz="1600" baseline="30000" dirty="0"/>
              <a:t>37</a:t>
            </a:r>
            <a:r>
              <a:rPr lang="en-US" altLang="en-US" sz="1600" dirty="0"/>
              <a:t> </a:t>
            </a:r>
            <a:r>
              <a:rPr lang="en-US" altLang="en-US" sz="1600" dirty="0" err="1"/>
              <a:t>Kedesh</a:t>
            </a:r>
            <a:r>
              <a:rPr lang="en-US" altLang="en-US" sz="1600" dirty="0"/>
              <a:t>, </a:t>
            </a:r>
            <a:r>
              <a:rPr lang="en-US" altLang="en-US" sz="1600" dirty="0" err="1"/>
              <a:t>Edrei</a:t>
            </a:r>
            <a:r>
              <a:rPr lang="en-US" altLang="en-US" sz="1600" dirty="0"/>
              <a:t>, </a:t>
            </a:r>
            <a:r>
              <a:rPr lang="en-US" altLang="en-US" sz="1600" dirty="0" err="1"/>
              <a:t>En</a:t>
            </a:r>
            <a:r>
              <a:rPr lang="en-US" altLang="en-US" sz="1600" dirty="0"/>
              <a:t> </a:t>
            </a:r>
            <a:r>
              <a:rPr lang="en-US" altLang="en-US" sz="1600" dirty="0" err="1"/>
              <a:t>Hazor</a:t>
            </a:r>
            <a:r>
              <a:rPr lang="en-US" altLang="en-US" sz="1600" dirty="0"/>
              <a:t>, </a:t>
            </a:r>
            <a:r>
              <a:rPr lang="en-US" altLang="en-US" sz="1600" baseline="30000" dirty="0"/>
              <a:t>38</a:t>
            </a:r>
            <a:r>
              <a:rPr lang="en-US" altLang="en-US" sz="1600" dirty="0"/>
              <a:t> Iron, </a:t>
            </a:r>
            <a:r>
              <a:rPr lang="en-US" altLang="en-US" sz="1600" dirty="0" err="1"/>
              <a:t>Migdal</a:t>
            </a:r>
            <a:r>
              <a:rPr lang="en-US" altLang="en-US" sz="1600" dirty="0"/>
              <a:t> El, </a:t>
            </a:r>
            <a:r>
              <a:rPr lang="en-US" altLang="en-US" sz="1600" dirty="0" err="1"/>
              <a:t>Horem</a:t>
            </a:r>
            <a:r>
              <a:rPr lang="en-US" altLang="en-US" sz="1600" dirty="0"/>
              <a:t>, Beth </a:t>
            </a:r>
            <a:r>
              <a:rPr lang="en-US" altLang="en-US" sz="1600" dirty="0" err="1"/>
              <a:t>Anath</a:t>
            </a:r>
            <a:r>
              <a:rPr lang="en-US" altLang="en-US" sz="1600" dirty="0"/>
              <a:t> and Beth </a:t>
            </a:r>
            <a:r>
              <a:rPr lang="en-US" altLang="en-US" sz="1600" dirty="0" err="1"/>
              <a:t>Shemesh</a:t>
            </a:r>
            <a:r>
              <a:rPr lang="en-US" altLang="en-US" sz="1600" dirty="0"/>
              <a:t>. There were nineteen towns and their villages. </a:t>
            </a:r>
          </a:p>
          <a:p>
            <a:pPr>
              <a:buFont typeface="Arial" charset="0"/>
              <a:buNone/>
            </a:pPr>
            <a:r>
              <a:rPr lang="en-US" altLang="en-US" sz="1600" dirty="0"/>
              <a:t> </a:t>
            </a:r>
            <a:r>
              <a:rPr lang="en-US" altLang="en-US" sz="1600" baseline="30000" dirty="0"/>
              <a:t>39</a:t>
            </a:r>
            <a:r>
              <a:rPr lang="en-US" altLang="en-US" sz="1600" dirty="0"/>
              <a:t> These towns and their villages were the inheritance of the tribe of Naphtali, clan by clan.</a:t>
            </a:r>
          </a:p>
        </p:txBody>
      </p:sp>
      <p:sp>
        <p:nvSpPr>
          <p:cNvPr id="14" name="Freeform 13"/>
          <p:cNvSpPr/>
          <p:nvPr/>
        </p:nvSpPr>
        <p:spPr>
          <a:xfrm>
            <a:off x="3667125" y="4945064"/>
            <a:ext cx="781050" cy="350573"/>
          </a:xfrm>
          <a:custGeom>
            <a:avLst/>
            <a:gdLst>
              <a:gd name="connsiteX0" fmla="*/ 0 w 781050"/>
              <a:gd name="connsiteY0" fmla="*/ 123825 h 420896"/>
              <a:gd name="connsiteX1" fmla="*/ 28575 w 781050"/>
              <a:gd name="connsiteY1" fmla="*/ 133350 h 420896"/>
              <a:gd name="connsiteX2" fmla="*/ 142875 w 781050"/>
              <a:gd name="connsiteY2" fmla="*/ 85725 h 420896"/>
              <a:gd name="connsiteX3" fmla="*/ 171450 w 781050"/>
              <a:gd name="connsiteY3" fmla="*/ 66675 h 420896"/>
              <a:gd name="connsiteX4" fmla="*/ 200025 w 781050"/>
              <a:gd name="connsiteY4" fmla="*/ 47625 h 420896"/>
              <a:gd name="connsiteX5" fmla="*/ 276225 w 781050"/>
              <a:gd name="connsiteY5" fmla="*/ 28575 h 420896"/>
              <a:gd name="connsiteX6" fmla="*/ 304800 w 781050"/>
              <a:gd name="connsiteY6" fmla="*/ 9525 h 420896"/>
              <a:gd name="connsiteX7" fmla="*/ 361950 w 781050"/>
              <a:gd name="connsiteY7" fmla="*/ 0 h 420896"/>
              <a:gd name="connsiteX8" fmla="*/ 400050 w 781050"/>
              <a:gd name="connsiteY8" fmla="*/ 9525 h 420896"/>
              <a:gd name="connsiteX9" fmla="*/ 409575 w 781050"/>
              <a:gd name="connsiteY9" fmla="*/ 38100 h 420896"/>
              <a:gd name="connsiteX10" fmla="*/ 428625 w 781050"/>
              <a:gd name="connsiteY10" fmla="*/ 66675 h 420896"/>
              <a:gd name="connsiteX11" fmla="*/ 447675 w 781050"/>
              <a:gd name="connsiteY11" fmla="*/ 123825 h 420896"/>
              <a:gd name="connsiteX12" fmla="*/ 457200 w 781050"/>
              <a:gd name="connsiteY12" fmla="*/ 152400 h 420896"/>
              <a:gd name="connsiteX13" fmla="*/ 466725 w 781050"/>
              <a:gd name="connsiteY13" fmla="*/ 190500 h 420896"/>
              <a:gd name="connsiteX14" fmla="*/ 523875 w 781050"/>
              <a:gd name="connsiteY14" fmla="*/ 209550 h 420896"/>
              <a:gd name="connsiteX15" fmla="*/ 581025 w 781050"/>
              <a:gd name="connsiteY15" fmla="*/ 238125 h 420896"/>
              <a:gd name="connsiteX16" fmla="*/ 600075 w 781050"/>
              <a:gd name="connsiteY16" fmla="*/ 295275 h 420896"/>
              <a:gd name="connsiteX17" fmla="*/ 609600 w 781050"/>
              <a:gd name="connsiteY17" fmla="*/ 323850 h 420896"/>
              <a:gd name="connsiteX18" fmla="*/ 685800 w 781050"/>
              <a:gd name="connsiteY18" fmla="*/ 390525 h 420896"/>
              <a:gd name="connsiteX19" fmla="*/ 742950 w 781050"/>
              <a:gd name="connsiteY19" fmla="*/ 419100 h 420896"/>
              <a:gd name="connsiteX20" fmla="*/ 781050 w 781050"/>
              <a:gd name="connsiteY20" fmla="*/ 419100 h 42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1050" h="420896">
                <a:moveTo>
                  <a:pt x="0" y="123825"/>
                </a:moveTo>
                <a:cubicBezTo>
                  <a:pt x="9525" y="127000"/>
                  <a:pt x="18535" y="133350"/>
                  <a:pt x="28575" y="133350"/>
                </a:cubicBezTo>
                <a:cubicBezTo>
                  <a:pt x="88375" y="133350"/>
                  <a:pt x="93287" y="118784"/>
                  <a:pt x="142875" y="85725"/>
                </a:cubicBezTo>
                <a:lnTo>
                  <a:pt x="171450" y="66675"/>
                </a:lnTo>
                <a:cubicBezTo>
                  <a:pt x="180975" y="60325"/>
                  <a:pt x="188800" y="49870"/>
                  <a:pt x="200025" y="47625"/>
                </a:cubicBezTo>
                <a:cubicBezTo>
                  <a:pt x="218139" y="44002"/>
                  <a:pt x="256699" y="38338"/>
                  <a:pt x="276225" y="28575"/>
                </a:cubicBezTo>
                <a:cubicBezTo>
                  <a:pt x="286464" y="23455"/>
                  <a:pt x="293940" y="13145"/>
                  <a:pt x="304800" y="9525"/>
                </a:cubicBezTo>
                <a:cubicBezTo>
                  <a:pt x="323122" y="3418"/>
                  <a:pt x="342900" y="3175"/>
                  <a:pt x="361950" y="0"/>
                </a:cubicBezTo>
                <a:cubicBezTo>
                  <a:pt x="374650" y="3175"/>
                  <a:pt x="389828" y="1347"/>
                  <a:pt x="400050" y="9525"/>
                </a:cubicBezTo>
                <a:cubicBezTo>
                  <a:pt x="407890" y="15797"/>
                  <a:pt x="405085" y="29120"/>
                  <a:pt x="409575" y="38100"/>
                </a:cubicBezTo>
                <a:cubicBezTo>
                  <a:pt x="414695" y="48339"/>
                  <a:pt x="423976" y="56214"/>
                  <a:pt x="428625" y="66675"/>
                </a:cubicBezTo>
                <a:cubicBezTo>
                  <a:pt x="436780" y="85025"/>
                  <a:pt x="441325" y="104775"/>
                  <a:pt x="447675" y="123825"/>
                </a:cubicBezTo>
                <a:cubicBezTo>
                  <a:pt x="450850" y="133350"/>
                  <a:pt x="454765" y="142660"/>
                  <a:pt x="457200" y="152400"/>
                </a:cubicBezTo>
                <a:cubicBezTo>
                  <a:pt x="460375" y="165100"/>
                  <a:pt x="456786" y="181981"/>
                  <a:pt x="466725" y="190500"/>
                </a:cubicBezTo>
                <a:cubicBezTo>
                  <a:pt x="481971" y="203568"/>
                  <a:pt x="507167" y="198411"/>
                  <a:pt x="523875" y="209550"/>
                </a:cubicBezTo>
                <a:cubicBezTo>
                  <a:pt x="560804" y="234169"/>
                  <a:pt x="541590" y="224980"/>
                  <a:pt x="581025" y="238125"/>
                </a:cubicBezTo>
                <a:lnTo>
                  <a:pt x="600075" y="295275"/>
                </a:lnTo>
                <a:cubicBezTo>
                  <a:pt x="603250" y="304800"/>
                  <a:pt x="604031" y="315496"/>
                  <a:pt x="609600" y="323850"/>
                </a:cubicBezTo>
                <a:cubicBezTo>
                  <a:pt x="641350" y="371475"/>
                  <a:pt x="619125" y="346075"/>
                  <a:pt x="685800" y="390525"/>
                </a:cubicBezTo>
                <a:cubicBezTo>
                  <a:pt x="706379" y="404244"/>
                  <a:pt x="717855" y="415515"/>
                  <a:pt x="742950" y="419100"/>
                </a:cubicBezTo>
                <a:cubicBezTo>
                  <a:pt x="755522" y="420896"/>
                  <a:pt x="768350" y="419100"/>
                  <a:pt x="781050" y="419100"/>
                </a:cubicBezTo>
              </a:path>
            </a:pathLst>
          </a:custGeom>
          <a:ln w="2857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6" name="Freeform 15"/>
          <p:cNvSpPr/>
          <p:nvPr/>
        </p:nvSpPr>
        <p:spPr>
          <a:xfrm>
            <a:off x="2552730" y="4333875"/>
            <a:ext cx="847725" cy="595313"/>
          </a:xfrm>
          <a:custGeom>
            <a:avLst/>
            <a:gdLst>
              <a:gd name="connsiteX0" fmla="*/ 847725 w 847725"/>
              <a:gd name="connsiteY0" fmla="*/ 714375 h 714375"/>
              <a:gd name="connsiteX1" fmla="*/ 819150 w 847725"/>
              <a:gd name="connsiteY1" fmla="*/ 685800 h 714375"/>
              <a:gd name="connsiteX2" fmla="*/ 800100 w 847725"/>
              <a:gd name="connsiteY2" fmla="*/ 657225 h 714375"/>
              <a:gd name="connsiteX3" fmla="*/ 771525 w 847725"/>
              <a:gd name="connsiteY3" fmla="*/ 647700 h 714375"/>
              <a:gd name="connsiteX4" fmla="*/ 733425 w 847725"/>
              <a:gd name="connsiteY4" fmla="*/ 590550 h 714375"/>
              <a:gd name="connsiteX5" fmla="*/ 714375 w 847725"/>
              <a:gd name="connsiteY5" fmla="*/ 561975 h 714375"/>
              <a:gd name="connsiteX6" fmla="*/ 676275 w 847725"/>
              <a:gd name="connsiteY6" fmla="*/ 504825 h 714375"/>
              <a:gd name="connsiteX7" fmla="*/ 647700 w 847725"/>
              <a:gd name="connsiteY7" fmla="*/ 447675 h 714375"/>
              <a:gd name="connsiteX8" fmla="*/ 638175 w 847725"/>
              <a:gd name="connsiteY8" fmla="*/ 419100 h 714375"/>
              <a:gd name="connsiteX9" fmla="*/ 571500 w 847725"/>
              <a:gd name="connsiteY9" fmla="*/ 342900 h 714375"/>
              <a:gd name="connsiteX10" fmla="*/ 552450 w 847725"/>
              <a:gd name="connsiteY10" fmla="*/ 314325 h 714375"/>
              <a:gd name="connsiteX11" fmla="*/ 523875 w 847725"/>
              <a:gd name="connsiteY11" fmla="*/ 304800 h 714375"/>
              <a:gd name="connsiteX12" fmla="*/ 495300 w 847725"/>
              <a:gd name="connsiteY12" fmla="*/ 285750 h 714375"/>
              <a:gd name="connsiteX13" fmla="*/ 419100 w 847725"/>
              <a:gd name="connsiteY13" fmla="*/ 266700 h 714375"/>
              <a:gd name="connsiteX14" fmla="*/ 390525 w 847725"/>
              <a:gd name="connsiteY14" fmla="*/ 247650 h 714375"/>
              <a:gd name="connsiteX15" fmla="*/ 333375 w 847725"/>
              <a:gd name="connsiteY15" fmla="*/ 228600 h 714375"/>
              <a:gd name="connsiteX16" fmla="*/ 304800 w 847725"/>
              <a:gd name="connsiteY16" fmla="*/ 209550 h 714375"/>
              <a:gd name="connsiteX17" fmla="*/ 285750 w 847725"/>
              <a:gd name="connsiteY17" fmla="*/ 180975 h 714375"/>
              <a:gd name="connsiteX18" fmla="*/ 257175 w 847725"/>
              <a:gd name="connsiteY18" fmla="*/ 171450 h 714375"/>
              <a:gd name="connsiteX19" fmla="*/ 247650 w 847725"/>
              <a:gd name="connsiteY19" fmla="*/ 142875 h 714375"/>
              <a:gd name="connsiteX20" fmla="*/ 228600 w 847725"/>
              <a:gd name="connsiteY20" fmla="*/ 114300 h 714375"/>
              <a:gd name="connsiteX21" fmla="*/ 171450 w 847725"/>
              <a:gd name="connsiteY21" fmla="*/ 66675 h 714375"/>
              <a:gd name="connsiteX22" fmla="*/ 142875 w 847725"/>
              <a:gd name="connsiteY22" fmla="*/ 38100 h 714375"/>
              <a:gd name="connsiteX23" fmla="*/ 85725 w 847725"/>
              <a:gd name="connsiteY23" fmla="*/ 0 h 714375"/>
              <a:gd name="connsiteX24" fmla="*/ 0 w 847725"/>
              <a:gd name="connsiteY24" fmla="*/ 0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47725" h="714375">
                <a:moveTo>
                  <a:pt x="847725" y="714375"/>
                </a:moveTo>
                <a:cubicBezTo>
                  <a:pt x="838200" y="704850"/>
                  <a:pt x="827774" y="696148"/>
                  <a:pt x="819150" y="685800"/>
                </a:cubicBezTo>
                <a:cubicBezTo>
                  <a:pt x="811821" y="677006"/>
                  <a:pt x="809039" y="664376"/>
                  <a:pt x="800100" y="657225"/>
                </a:cubicBezTo>
                <a:cubicBezTo>
                  <a:pt x="792260" y="650953"/>
                  <a:pt x="781050" y="650875"/>
                  <a:pt x="771525" y="647700"/>
                </a:cubicBezTo>
                <a:lnTo>
                  <a:pt x="733425" y="590550"/>
                </a:lnTo>
                <a:cubicBezTo>
                  <a:pt x="727075" y="581025"/>
                  <a:pt x="717995" y="572835"/>
                  <a:pt x="714375" y="561975"/>
                </a:cubicBezTo>
                <a:cubicBezTo>
                  <a:pt x="700590" y="520621"/>
                  <a:pt x="711950" y="540500"/>
                  <a:pt x="676275" y="504825"/>
                </a:cubicBezTo>
                <a:cubicBezTo>
                  <a:pt x="652334" y="433001"/>
                  <a:pt x="684629" y="521533"/>
                  <a:pt x="647700" y="447675"/>
                </a:cubicBezTo>
                <a:cubicBezTo>
                  <a:pt x="643210" y="438695"/>
                  <a:pt x="643051" y="427877"/>
                  <a:pt x="638175" y="419100"/>
                </a:cubicBezTo>
                <a:cubicBezTo>
                  <a:pt x="605491" y="360269"/>
                  <a:pt x="613242" y="370728"/>
                  <a:pt x="571500" y="342900"/>
                </a:cubicBezTo>
                <a:cubicBezTo>
                  <a:pt x="565150" y="333375"/>
                  <a:pt x="561389" y="321476"/>
                  <a:pt x="552450" y="314325"/>
                </a:cubicBezTo>
                <a:cubicBezTo>
                  <a:pt x="544610" y="308053"/>
                  <a:pt x="532855" y="309290"/>
                  <a:pt x="523875" y="304800"/>
                </a:cubicBezTo>
                <a:cubicBezTo>
                  <a:pt x="513636" y="299680"/>
                  <a:pt x="505539" y="290870"/>
                  <a:pt x="495300" y="285750"/>
                </a:cubicBezTo>
                <a:cubicBezTo>
                  <a:pt x="475774" y="275987"/>
                  <a:pt x="437214" y="270323"/>
                  <a:pt x="419100" y="266700"/>
                </a:cubicBezTo>
                <a:cubicBezTo>
                  <a:pt x="409575" y="260350"/>
                  <a:pt x="400986" y="252299"/>
                  <a:pt x="390525" y="247650"/>
                </a:cubicBezTo>
                <a:cubicBezTo>
                  <a:pt x="372175" y="239495"/>
                  <a:pt x="350083" y="239739"/>
                  <a:pt x="333375" y="228600"/>
                </a:cubicBezTo>
                <a:lnTo>
                  <a:pt x="304800" y="209550"/>
                </a:lnTo>
                <a:cubicBezTo>
                  <a:pt x="298450" y="200025"/>
                  <a:pt x="294689" y="188126"/>
                  <a:pt x="285750" y="180975"/>
                </a:cubicBezTo>
                <a:cubicBezTo>
                  <a:pt x="277910" y="174703"/>
                  <a:pt x="264275" y="178550"/>
                  <a:pt x="257175" y="171450"/>
                </a:cubicBezTo>
                <a:cubicBezTo>
                  <a:pt x="250075" y="164350"/>
                  <a:pt x="252140" y="151855"/>
                  <a:pt x="247650" y="142875"/>
                </a:cubicBezTo>
                <a:cubicBezTo>
                  <a:pt x="242530" y="132636"/>
                  <a:pt x="235929" y="123094"/>
                  <a:pt x="228600" y="114300"/>
                </a:cubicBezTo>
                <a:cubicBezTo>
                  <a:pt x="190654" y="68764"/>
                  <a:pt x="212318" y="100732"/>
                  <a:pt x="171450" y="66675"/>
                </a:cubicBezTo>
                <a:cubicBezTo>
                  <a:pt x="161102" y="58051"/>
                  <a:pt x="153508" y="46370"/>
                  <a:pt x="142875" y="38100"/>
                </a:cubicBezTo>
                <a:cubicBezTo>
                  <a:pt x="124803" y="24044"/>
                  <a:pt x="108620" y="0"/>
                  <a:pt x="85725" y="0"/>
                </a:cubicBezTo>
                <a:lnTo>
                  <a:pt x="0" y="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hidden="1"/>
          <p:cNvSpPr>
            <a:spLocks noGrp="1" noChangeArrowheads="1"/>
          </p:cNvSpPr>
          <p:nvPr>
            <p:ph type="title"/>
          </p:nvPr>
        </p:nvSpPr>
        <p:spPr/>
        <p:txBody>
          <a:bodyPr/>
          <a:lstStyle/>
          <a:p>
            <a:endParaRPr lang="en-US" altLang="en-US" smtClean="0"/>
          </a:p>
        </p:txBody>
      </p:sp>
      <p:pic>
        <p:nvPicPr>
          <p:cNvPr id="51203" name="Picture 3" descr="E:\Todd Sites\0 Adds\1 Galilee\Aerial Galilee\Sea of Galilee North\sr\Chinnereth tell aerial from northeast.jpg"/>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5875" y="-42333"/>
            <a:ext cx="917575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1204" name="Text Box 4"/>
          <p:cNvSpPr txBox="1">
            <a:spLocks noChangeArrowheads="1"/>
          </p:cNvSpPr>
          <p:nvPr/>
        </p:nvSpPr>
        <p:spPr bwMode="auto">
          <a:xfrm>
            <a:off x="685800" y="5029729"/>
            <a:ext cx="7772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buFont typeface="Arial" charset="0"/>
              <a:buNone/>
            </a:pPr>
            <a:r>
              <a:rPr lang="en-US" altLang="en-US" sz="1400"/>
              <a:t>Chinnereth tell aerial from northeast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hidden="1"/>
          <p:cNvSpPr>
            <a:spLocks noGrp="1" noChangeArrowheads="1"/>
          </p:cNvSpPr>
          <p:nvPr>
            <p:ph type="title"/>
          </p:nvPr>
        </p:nvSpPr>
        <p:spPr/>
        <p:txBody>
          <a:bodyPr/>
          <a:lstStyle/>
          <a:p>
            <a:endParaRPr lang="en-US" altLang="en-US" smtClean="0"/>
          </a:p>
        </p:txBody>
      </p:sp>
      <p:pic>
        <p:nvPicPr>
          <p:cNvPr id="52227" name="Picture 3" descr="C:\0Images\Todd Sites\0Adds\011400 Jezreel\Sr\Northwest shore of Galilee from Arbel, tb n011400 sr.jpg"/>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31750" y="-19844"/>
            <a:ext cx="9207500"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2228" name="Text Box 4"/>
          <p:cNvSpPr txBox="1">
            <a:spLocks noChangeArrowheads="1"/>
          </p:cNvSpPr>
          <p:nvPr/>
        </p:nvSpPr>
        <p:spPr bwMode="auto">
          <a:xfrm>
            <a:off x="685800" y="5191125"/>
            <a:ext cx="7772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buFont typeface="Arial" charset="0"/>
              <a:buNone/>
            </a:pPr>
            <a:r>
              <a:rPr lang="en-US" altLang="en-US" sz="1400">
                <a:solidFill>
                  <a:schemeClr val="bg1"/>
                </a:solidFill>
              </a:rPr>
              <a:t>Plain of Genneseret from Arbel</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5CE69DFB-E9AD-41AB-BFBA-580C9F339309}" type="slidenum">
              <a:rPr lang="en-US" altLang="en-US" i="0">
                <a:solidFill>
                  <a:srgbClr val="898989"/>
                </a:solidFill>
              </a:rPr>
              <a:pPr/>
              <a:t>74</a:t>
            </a:fld>
            <a:endParaRPr lang="en-US" altLang="en-US" i="0">
              <a:solidFill>
                <a:srgbClr val="898989"/>
              </a:solidFill>
            </a:endParaRPr>
          </a:p>
        </p:txBody>
      </p:sp>
      <p:sp>
        <p:nvSpPr>
          <p:cNvPr id="53251" name="Rectangle 3"/>
          <p:cNvSpPr>
            <a:spLocks noChangeArrowheads="1"/>
          </p:cNvSpPr>
          <p:nvPr/>
        </p:nvSpPr>
        <p:spPr bwMode="auto">
          <a:xfrm>
            <a:off x="5514975" y="0"/>
            <a:ext cx="3022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dirty="0">
                <a:latin typeface="Arial" charset="0"/>
              </a:rPr>
              <a:t>Border – Naphtali</a:t>
            </a:r>
          </a:p>
          <a:p>
            <a:pPr eaLnBrk="1" hangingPunct="1">
              <a:spcBef>
                <a:spcPct val="0"/>
              </a:spcBef>
              <a:buFontTx/>
              <a:buNone/>
            </a:pPr>
            <a:r>
              <a:rPr lang="en-US" altLang="en-US" sz="1800" i="0" dirty="0">
                <a:latin typeface="Arial" charset="0"/>
              </a:rPr>
              <a:t>Joshua 19:32-39</a:t>
            </a:r>
          </a:p>
        </p:txBody>
      </p:sp>
      <p:sp>
        <p:nvSpPr>
          <p:cNvPr id="7" name="Freeform 6"/>
          <p:cNvSpPr/>
          <p:nvPr/>
        </p:nvSpPr>
        <p:spPr>
          <a:xfrm>
            <a:off x="-3813174" y="3209396"/>
            <a:ext cx="2606675" cy="310886"/>
          </a:xfrm>
          <a:custGeom>
            <a:avLst/>
            <a:gdLst>
              <a:gd name="connsiteX0" fmla="*/ 2606722 w 2606722"/>
              <a:gd name="connsiteY0" fmla="*/ 0 h 368489"/>
              <a:gd name="connsiteX1" fmla="*/ 2129050 w 2606722"/>
              <a:gd name="connsiteY1" fmla="*/ 109182 h 368489"/>
              <a:gd name="connsiteX2" fmla="*/ 1460310 w 2606722"/>
              <a:gd name="connsiteY2" fmla="*/ 40943 h 368489"/>
              <a:gd name="connsiteX3" fmla="*/ 736979 w 2606722"/>
              <a:gd name="connsiteY3" fmla="*/ 163773 h 368489"/>
              <a:gd name="connsiteX4" fmla="*/ 477671 w 2606722"/>
              <a:gd name="connsiteY4" fmla="*/ 218364 h 368489"/>
              <a:gd name="connsiteX5" fmla="*/ 163773 w 2606722"/>
              <a:gd name="connsiteY5" fmla="*/ 286603 h 368489"/>
              <a:gd name="connsiteX6" fmla="*/ 0 w 2606722"/>
              <a:gd name="connsiteY6" fmla="*/ 368489 h 368489"/>
              <a:gd name="connsiteX0" fmla="*/ 2606722 w 2606722"/>
              <a:gd name="connsiteY0" fmla="*/ 6824 h 375313"/>
              <a:gd name="connsiteX1" fmla="*/ 2129050 w 2606722"/>
              <a:gd name="connsiteY1" fmla="*/ 6824 h 375313"/>
              <a:gd name="connsiteX2" fmla="*/ 1460310 w 2606722"/>
              <a:gd name="connsiteY2" fmla="*/ 47767 h 375313"/>
              <a:gd name="connsiteX3" fmla="*/ 736979 w 2606722"/>
              <a:gd name="connsiteY3" fmla="*/ 170597 h 375313"/>
              <a:gd name="connsiteX4" fmla="*/ 477671 w 2606722"/>
              <a:gd name="connsiteY4" fmla="*/ 225188 h 375313"/>
              <a:gd name="connsiteX5" fmla="*/ 163773 w 2606722"/>
              <a:gd name="connsiteY5" fmla="*/ 293427 h 375313"/>
              <a:gd name="connsiteX6" fmla="*/ 0 w 2606722"/>
              <a:gd name="connsiteY6" fmla="*/ 375313 h 375313"/>
              <a:gd name="connsiteX0" fmla="*/ 2606722 w 2606722"/>
              <a:gd name="connsiteY0" fmla="*/ 4549 h 373038"/>
              <a:gd name="connsiteX1" fmla="*/ 2129050 w 2606722"/>
              <a:gd name="connsiteY1" fmla="*/ 4549 h 373038"/>
              <a:gd name="connsiteX2" fmla="*/ 1637731 w 2606722"/>
              <a:gd name="connsiteY2" fmla="*/ 31845 h 373038"/>
              <a:gd name="connsiteX3" fmla="*/ 736979 w 2606722"/>
              <a:gd name="connsiteY3" fmla="*/ 168322 h 373038"/>
              <a:gd name="connsiteX4" fmla="*/ 477671 w 2606722"/>
              <a:gd name="connsiteY4" fmla="*/ 222913 h 373038"/>
              <a:gd name="connsiteX5" fmla="*/ 163773 w 2606722"/>
              <a:gd name="connsiteY5" fmla="*/ 291152 h 373038"/>
              <a:gd name="connsiteX6" fmla="*/ 0 w 2606722"/>
              <a:gd name="connsiteY6" fmla="*/ 373038 h 37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6722" h="373038">
                <a:moveTo>
                  <a:pt x="2606722" y="4549"/>
                </a:moveTo>
                <a:cubicBezTo>
                  <a:pt x="2463420" y="55728"/>
                  <a:pt x="2290548" y="0"/>
                  <a:pt x="2129050" y="4549"/>
                </a:cubicBezTo>
                <a:cubicBezTo>
                  <a:pt x="1967552" y="9098"/>
                  <a:pt x="1869743" y="4550"/>
                  <a:pt x="1637731" y="31845"/>
                </a:cubicBezTo>
                <a:cubicBezTo>
                  <a:pt x="1405719" y="59140"/>
                  <a:pt x="930322" y="136477"/>
                  <a:pt x="736979" y="168322"/>
                </a:cubicBezTo>
                <a:cubicBezTo>
                  <a:pt x="543636" y="200167"/>
                  <a:pt x="477671" y="222913"/>
                  <a:pt x="477671" y="222913"/>
                </a:cubicBezTo>
                <a:cubicBezTo>
                  <a:pt x="382137" y="243385"/>
                  <a:pt x="243385" y="266131"/>
                  <a:pt x="163773" y="291152"/>
                </a:cubicBezTo>
                <a:cubicBezTo>
                  <a:pt x="84161" y="316173"/>
                  <a:pt x="42080" y="344605"/>
                  <a:pt x="0" y="373038"/>
                </a:cubicBezTo>
              </a:path>
            </a:pathLst>
          </a:cu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spcBef>
                <a:spcPct val="0"/>
              </a:spcBef>
              <a:buFontTx/>
              <a:buNone/>
              <a:defRPr/>
            </a:pPr>
            <a:endParaRPr lang="en-US" sz="1800" i="0"/>
          </a:p>
        </p:txBody>
      </p:sp>
      <p:sp>
        <p:nvSpPr>
          <p:cNvPr id="8" name="Freeform 7"/>
          <p:cNvSpPr/>
          <p:nvPr/>
        </p:nvSpPr>
        <p:spPr>
          <a:xfrm>
            <a:off x="-2959100" y="1975117"/>
            <a:ext cx="504825" cy="284427"/>
          </a:xfrm>
          <a:custGeom>
            <a:avLst/>
            <a:gdLst>
              <a:gd name="connsiteX0" fmla="*/ 504968 w 504968"/>
              <a:gd name="connsiteY0" fmla="*/ 0 h 341194"/>
              <a:gd name="connsiteX1" fmla="*/ 204717 w 504968"/>
              <a:gd name="connsiteY1" fmla="*/ 122830 h 341194"/>
              <a:gd name="connsiteX2" fmla="*/ 40944 w 504968"/>
              <a:gd name="connsiteY2" fmla="*/ 232012 h 341194"/>
              <a:gd name="connsiteX3" fmla="*/ 0 w 504968"/>
              <a:gd name="connsiteY3" fmla="*/ 341194 h 341194"/>
            </a:gdLst>
            <a:ahLst/>
            <a:cxnLst>
              <a:cxn ang="0">
                <a:pos x="connsiteX0" y="connsiteY0"/>
              </a:cxn>
              <a:cxn ang="0">
                <a:pos x="connsiteX1" y="connsiteY1"/>
              </a:cxn>
              <a:cxn ang="0">
                <a:pos x="connsiteX2" y="connsiteY2"/>
              </a:cxn>
              <a:cxn ang="0">
                <a:pos x="connsiteX3" y="connsiteY3"/>
              </a:cxn>
            </a:cxnLst>
            <a:rect l="l" t="t" r="r" b="b"/>
            <a:pathLst>
              <a:path w="504968" h="341194">
                <a:moveTo>
                  <a:pt x="504968" y="0"/>
                </a:moveTo>
                <a:cubicBezTo>
                  <a:pt x="393511" y="42080"/>
                  <a:pt x="282054" y="84161"/>
                  <a:pt x="204717" y="122830"/>
                </a:cubicBezTo>
                <a:cubicBezTo>
                  <a:pt x="127380" y="161499"/>
                  <a:pt x="75063" y="195618"/>
                  <a:pt x="40944" y="232012"/>
                </a:cubicBezTo>
                <a:cubicBezTo>
                  <a:pt x="6825" y="268406"/>
                  <a:pt x="3412" y="304800"/>
                  <a:pt x="0" y="341194"/>
                </a:cubicBezTo>
              </a:path>
            </a:pathLst>
          </a:custGeom>
          <a:ln w="3810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spcBef>
                <a:spcPct val="0"/>
              </a:spcBef>
              <a:buFontTx/>
              <a:buNone/>
              <a:defRPr/>
            </a:pPr>
            <a:endParaRPr lang="en-US" sz="1800" i="0"/>
          </a:p>
        </p:txBody>
      </p:sp>
      <p:pic>
        <p:nvPicPr>
          <p:cNvPr id="53254" name="Picture 10" descr="Asher-etc.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7430" y="-197106"/>
            <a:ext cx="4441825" cy="673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TextBox 11"/>
          <p:cNvSpPr txBox="1">
            <a:spLocks noChangeArrowheads="1"/>
          </p:cNvSpPr>
          <p:nvPr/>
        </p:nvSpPr>
        <p:spPr bwMode="auto">
          <a:xfrm>
            <a:off x="5329255" y="2897853"/>
            <a:ext cx="373710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i="0" dirty="0">
                <a:latin typeface="Arial" charset="0"/>
              </a:rPr>
              <a:t>Mark with a circle those cities listed as having been taking during the battles of conquest.</a:t>
            </a:r>
          </a:p>
          <a:p>
            <a:pPr eaLnBrk="1" hangingPunct="1">
              <a:spcBef>
                <a:spcPct val="0"/>
              </a:spcBef>
              <a:buFontTx/>
              <a:buNone/>
            </a:pPr>
            <a:endParaRPr lang="en-US" altLang="en-US" sz="1600" i="0" dirty="0">
              <a:latin typeface="Arial" charset="0"/>
            </a:endParaRPr>
          </a:p>
          <a:p>
            <a:pPr eaLnBrk="1" hangingPunct="1">
              <a:spcBef>
                <a:spcPct val="0"/>
              </a:spcBef>
              <a:buFontTx/>
              <a:buNone/>
            </a:pPr>
            <a:r>
              <a:rPr lang="en-US" altLang="en-US" sz="1600" i="0" dirty="0">
                <a:latin typeface="Arial" charset="0"/>
              </a:rPr>
              <a:t>Mark with an "X" those cities that were burned during the battles of conquest.</a:t>
            </a:r>
          </a:p>
          <a:p>
            <a:pPr eaLnBrk="1" hangingPunct="1">
              <a:spcBef>
                <a:spcPct val="0"/>
              </a:spcBef>
              <a:buFontTx/>
              <a:buNone/>
            </a:pPr>
            <a:endParaRPr lang="en-US" altLang="en-US" sz="1600" i="0" dirty="0">
              <a:latin typeface="Arial" charset="0"/>
            </a:endParaRPr>
          </a:p>
          <a:p>
            <a:pPr eaLnBrk="1" hangingPunct="1">
              <a:spcBef>
                <a:spcPct val="0"/>
              </a:spcBef>
              <a:buFontTx/>
              <a:buNone/>
            </a:pPr>
            <a:r>
              <a:rPr lang="en-US" altLang="en-US" sz="1600" i="0" dirty="0">
                <a:latin typeface="Arial" charset="0"/>
              </a:rPr>
              <a:t>Color or shade in those places where the nations were not driven out.</a:t>
            </a:r>
          </a:p>
          <a:p>
            <a:pPr eaLnBrk="1" hangingPunct="1">
              <a:spcBef>
                <a:spcPct val="0"/>
              </a:spcBef>
              <a:buFontTx/>
              <a:buNone/>
            </a:pPr>
            <a:endParaRPr lang="en-US" altLang="en-US" sz="1600" i="0" dirty="0">
              <a:latin typeface="Arial" charset="0"/>
            </a:endParaRPr>
          </a:p>
        </p:txBody>
      </p:sp>
      <p:sp>
        <p:nvSpPr>
          <p:cNvPr id="53256" name="TextBox 10"/>
          <p:cNvSpPr txBox="1">
            <a:spLocks noChangeArrowheads="1"/>
          </p:cNvSpPr>
          <p:nvPr/>
        </p:nvSpPr>
        <p:spPr bwMode="auto">
          <a:xfrm>
            <a:off x="5486400" y="627064"/>
            <a:ext cx="36576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i="0" dirty="0">
                <a:latin typeface="Arial" charset="0"/>
              </a:rPr>
              <a:t>Judges 1</a:t>
            </a:r>
          </a:p>
          <a:p>
            <a:pPr eaLnBrk="1" hangingPunct="1">
              <a:spcBef>
                <a:spcPct val="0"/>
              </a:spcBef>
              <a:buFontTx/>
              <a:buNone/>
            </a:pPr>
            <a:r>
              <a:rPr lang="en-US" altLang="en-US" sz="1600" i="0" baseline="30000" dirty="0">
                <a:latin typeface="Arial" charset="0"/>
              </a:rPr>
              <a:t>33</a:t>
            </a:r>
            <a:r>
              <a:rPr lang="en-US" altLang="en-US" sz="1600" i="0" dirty="0">
                <a:latin typeface="Arial" charset="0"/>
              </a:rPr>
              <a:t>Naphtali did not drive out the inhabitants of Beth-</a:t>
            </a:r>
            <a:r>
              <a:rPr lang="en-US" altLang="en-US" sz="1600" i="0" dirty="0" err="1">
                <a:latin typeface="Arial" charset="0"/>
              </a:rPr>
              <a:t>shemesh</a:t>
            </a:r>
            <a:r>
              <a:rPr lang="en-US" altLang="en-US" sz="1600" i="0" dirty="0">
                <a:latin typeface="Arial" charset="0"/>
              </a:rPr>
              <a:t>, or the inhabitants of Beth-</a:t>
            </a:r>
            <a:r>
              <a:rPr lang="en-US" altLang="en-US" sz="1600" i="0" dirty="0" err="1">
                <a:latin typeface="Arial" charset="0"/>
              </a:rPr>
              <a:t>anath</a:t>
            </a:r>
            <a:r>
              <a:rPr lang="en-US" altLang="en-US" sz="1600" i="0" dirty="0">
                <a:latin typeface="Arial" charset="0"/>
              </a:rPr>
              <a:t>, so they lived among the Canaanites, the inhabitants of the land. Nevertheless, the inhabitants of Beth-</a:t>
            </a:r>
            <a:r>
              <a:rPr lang="en-US" altLang="en-US" sz="1600" i="0" dirty="0" err="1">
                <a:latin typeface="Arial" charset="0"/>
              </a:rPr>
              <a:t>shemesh</a:t>
            </a:r>
            <a:r>
              <a:rPr lang="en-US" altLang="en-US" sz="1600" i="0" dirty="0">
                <a:latin typeface="Arial" charset="0"/>
              </a:rPr>
              <a:t> and of Beth-</a:t>
            </a:r>
            <a:r>
              <a:rPr lang="en-US" altLang="en-US" sz="1600" i="0" dirty="0" err="1">
                <a:latin typeface="Arial" charset="0"/>
              </a:rPr>
              <a:t>anath</a:t>
            </a:r>
            <a:r>
              <a:rPr lang="en-US" altLang="en-US" sz="1600" i="0" dirty="0">
                <a:latin typeface="Arial" charset="0"/>
              </a:rPr>
              <a:t> became subject to forced labor for them.  </a:t>
            </a:r>
          </a:p>
        </p:txBody>
      </p:sp>
      <p:sp>
        <p:nvSpPr>
          <p:cNvPr id="12" name="Freeform 11"/>
          <p:cNvSpPr/>
          <p:nvPr/>
        </p:nvSpPr>
        <p:spPr>
          <a:xfrm>
            <a:off x="2724150" y="1881188"/>
            <a:ext cx="1028700" cy="650875"/>
          </a:xfrm>
          <a:custGeom>
            <a:avLst/>
            <a:gdLst>
              <a:gd name="connsiteX0" fmla="*/ 95250 w 1028700"/>
              <a:gd name="connsiteY0" fmla="*/ 419100 h 781050"/>
              <a:gd name="connsiteX1" fmla="*/ 0 w 1028700"/>
              <a:gd name="connsiteY1" fmla="*/ 9525 h 781050"/>
              <a:gd name="connsiteX2" fmla="*/ 409575 w 1028700"/>
              <a:gd name="connsiteY2" fmla="*/ 0 h 781050"/>
              <a:gd name="connsiteX3" fmla="*/ 847725 w 1028700"/>
              <a:gd name="connsiteY3" fmla="*/ 19050 h 781050"/>
              <a:gd name="connsiteX4" fmla="*/ 1028700 w 1028700"/>
              <a:gd name="connsiteY4" fmla="*/ 171450 h 781050"/>
              <a:gd name="connsiteX5" fmla="*/ 895350 w 1028700"/>
              <a:gd name="connsiteY5" fmla="*/ 438150 h 781050"/>
              <a:gd name="connsiteX6" fmla="*/ 704850 w 1028700"/>
              <a:gd name="connsiteY6" fmla="*/ 647700 h 781050"/>
              <a:gd name="connsiteX7" fmla="*/ 571500 w 1028700"/>
              <a:gd name="connsiteY7" fmla="*/ 781050 h 781050"/>
              <a:gd name="connsiteX8" fmla="*/ 200025 w 1028700"/>
              <a:gd name="connsiteY8" fmla="*/ 771525 h 781050"/>
              <a:gd name="connsiteX9" fmla="*/ 95250 w 1028700"/>
              <a:gd name="connsiteY9" fmla="*/ 41910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8700" h="781050">
                <a:moveTo>
                  <a:pt x="95250" y="419100"/>
                </a:moveTo>
                <a:lnTo>
                  <a:pt x="0" y="9525"/>
                </a:lnTo>
                <a:lnTo>
                  <a:pt x="409575" y="0"/>
                </a:lnTo>
                <a:lnTo>
                  <a:pt x="847725" y="19050"/>
                </a:lnTo>
                <a:lnTo>
                  <a:pt x="1028700" y="171450"/>
                </a:lnTo>
                <a:lnTo>
                  <a:pt x="895350" y="438150"/>
                </a:lnTo>
                <a:lnTo>
                  <a:pt x="704850" y="647700"/>
                </a:lnTo>
                <a:lnTo>
                  <a:pt x="571500" y="781050"/>
                </a:lnTo>
                <a:lnTo>
                  <a:pt x="200025" y="771525"/>
                </a:lnTo>
                <a:lnTo>
                  <a:pt x="95250" y="419100"/>
                </a:lnTo>
                <a:close/>
              </a:path>
            </a:pathLst>
          </a:cu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p>
        </p:txBody>
      </p:sp>
      <p:sp>
        <p:nvSpPr>
          <p:cNvPr id="15" name="Freeform 14"/>
          <p:cNvSpPr/>
          <p:nvPr/>
        </p:nvSpPr>
        <p:spPr>
          <a:xfrm>
            <a:off x="2247900" y="3048003"/>
            <a:ext cx="1028700" cy="650875"/>
          </a:xfrm>
          <a:custGeom>
            <a:avLst/>
            <a:gdLst>
              <a:gd name="connsiteX0" fmla="*/ 95250 w 1028700"/>
              <a:gd name="connsiteY0" fmla="*/ 419100 h 781050"/>
              <a:gd name="connsiteX1" fmla="*/ 0 w 1028700"/>
              <a:gd name="connsiteY1" fmla="*/ 9525 h 781050"/>
              <a:gd name="connsiteX2" fmla="*/ 409575 w 1028700"/>
              <a:gd name="connsiteY2" fmla="*/ 0 h 781050"/>
              <a:gd name="connsiteX3" fmla="*/ 847725 w 1028700"/>
              <a:gd name="connsiteY3" fmla="*/ 19050 h 781050"/>
              <a:gd name="connsiteX4" fmla="*/ 1028700 w 1028700"/>
              <a:gd name="connsiteY4" fmla="*/ 171450 h 781050"/>
              <a:gd name="connsiteX5" fmla="*/ 895350 w 1028700"/>
              <a:gd name="connsiteY5" fmla="*/ 438150 h 781050"/>
              <a:gd name="connsiteX6" fmla="*/ 704850 w 1028700"/>
              <a:gd name="connsiteY6" fmla="*/ 647700 h 781050"/>
              <a:gd name="connsiteX7" fmla="*/ 571500 w 1028700"/>
              <a:gd name="connsiteY7" fmla="*/ 781050 h 781050"/>
              <a:gd name="connsiteX8" fmla="*/ 200025 w 1028700"/>
              <a:gd name="connsiteY8" fmla="*/ 771525 h 781050"/>
              <a:gd name="connsiteX9" fmla="*/ 95250 w 1028700"/>
              <a:gd name="connsiteY9" fmla="*/ 41910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8700" h="781050">
                <a:moveTo>
                  <a:pt x="95250" y="419100"/>
                </a:moveTo>
                <a:lnTo>
                  <a:pt x="0" y="9525"/>
                </a:lnTo>
                <a:lnTo>
                  <a:pt x="409575" y="0"/>
                </a:lnTo>
                <a:lnTo>
                  <a:pt x="847725" y="19050"/>
                </a:lnTo>
                <a:lnTo>
                  <a:pt x="1028700" y="171450"/>
                </a:lnTo>
                <a:lnTo>
                  <a:pt x="895350" y="438150"/>
                </a:lnTo>
                <a:lnTo>
                  <a:pt x="704850" y="647700"/>
                </a:lnTo>
                <a:lnTo>
                  <a:pt x="571500" y="781050"/>
                </a:lnTo>
                <a:lnTo>
                  <a:pt x="200025" y="771525"/>
                </a:lnTo>
                <a:lnTo>
                  <a:pt x="95250" y="419100"/>
                </a:lnTo>
                <a:close/>
              </a:path>
            </a:pathLst>
          </a:cu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defRPr/>
            </a:pPr>
            <a:endParaRPr lang="en-US" sz="1800" i="0"/>
          </a:p>
        </p:txBody>
      </p:sp>
      <p:sp>
        <p:nvSpPr>
          <p:cNvPr id="53259" name="TextBox 19"/>
          <p:cNvSpPr txBox="1">
            <a:spLocks noChangeArrowheads="1"/>
          </p:cNvSpPr>
          <p:nvPr/>
        </p:nvSpPr>
        <p:spPr bwMode="auto">
          <a:xfrm>
            <a:off x="4186239" y="3184261"/>
            <a:ext cx="3385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i="0">
                <a:solidFill>
                  <a:srgbClr val="FF0000"/>
                </a:solidFill>
                <a:latin typeface="Arial" charset="0"/>
              </a:rPr>
              <a:t>X</a:t>
            </a:r>
          </a:p>
        </p:txBody>
      </p:sp>
      <p:sp>
        <p:nvSpPr>
          <p:cNvPr id="17" name="Oval 16"/>
          <p:cNvSpPr/>
          <p:nvPr/>
        </p:nvSpPr>
        <p:spPr>
          <a:xfrm>
            <a:off x="4275138" y="4665928"/>
            <a:ext cx="741362" cy="28575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sp>
        <p:nvSpPr>
          <p:cNvPr id="18" name="Oval 17"/>
          <p:cNvSpPr/>
          <p:nvPr/>
        </p:nvSpPr>
        <p:spPr>
          <a:xfrm>
            <a:off x="3532200" y="3935678"/>
            <a:ext cx="801687" cy="239448"/>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pic>
        <p:nvPicPr>
          <p:cNvPr id="14" name="Picture 2" descr="http://images.clipartpanda.com/fire-clipart-border-pT5ybR8T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5228" y="3027986"/>
            <a:ext cx="346772" cy="5047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593A74CB-F6A3-430D-BD28-5A598814410A}" type="slidenum">
              <a:rPr lang="en-US" altLang="en-US" i="0">
                <a:solidFill>
                  <a:srgbClr val="898989"/>
                </a:solidFill>
              </a:rPr>
              <a:pPr/>
              <a:t>75</a:t>
            </a:fld>
            <a:endParaRPr lang="en-US" altLang="en-US" i="0">
              <a:solidFill>
                <a:srgbClr val="898989"/>
              </a:solidFill>
            </a:endParaRPr>
          </a:p>
        </p:txBody>
      </p:sp>
      <p:sp>
        <p:nvSpPr>
          <p:cNvPr id="54275" name="Rectangle 3"/>
          <p:cNvSpPr>
            <a:spLocks noChangeArrowheads="1"/>
          </p:cNvSpPr>
          <p:nvPr/>
        </p:nvSpPr>
        <p:spPr bwMode="auto">
          <a:xfrm>
            <a:off x="5957888" y="142952"/>
            <a:ext cx="3022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a:latin typeface="Arial" charset="0"/>
              </a:rPr>
              <a:t>Border – Dan</a:t>
            </a:r>
          </a:p>
          <a:p>
            <a:pPr eaLnBrk="1" hangingPunct="1">
              <a:spcBef>
                <a:spcPct val="0"/>
              </a:spcBef>
              <a:buFontTx/>
              <a:buNone/>
            </a:pPr>
            <a:r>
              <a:rPr lang="en-US" altLang="en-US" sz="1800" i="0">
                <a:latin typeface="Arial" charset="0"/>
              </a:rPr>
              <a:t>Joshua 19:40-48</a:t>
            </a:r>
          </a:p>
        </p:txBody>
      </p:sp>
      <p:sp>
        <p:nvSpPr>
          <p:cNvPr id="8" name="Freeform 7"/>
          <p:cNvSpPr/>
          <p:nvPr/>
        </p:nvSpPr>
        <p:spPr>
          <a:xfrm>
            <a:off x="-2959100" y="1975117"/>
            <a:ext cx="504825" cy="284427"/>
          </a:xfrm>
          <a:custGeom>
            <a:avLst/>
            <a:gdLst>
              <a:gd name="connsiteX0" fmla="*/ 504968 w 504968"/>
              <a:gd name="connsiteY0" fmla="*/ 0 h 341194"/>
              <a:gd name="connsiteX1" fmla="*/ 204717 w 504968"/>
              <a:gd name="connsiteY1" fmla="*/ 122830 h 341194"/>
              <a:gd name="connsiteX2" fmla="*/ 40944 w 504968"/>
              <a:gd name="connsiteY2" fmla="*/ 232012 h 341194"/>
              <a:gd name="connsiteX3" fmla="*/ 0 w 504968"/>
              <a:gd name="connsiteY3" fmla="*/ 341194 h 341194"/>
            </a:gdLst>
            <a:ahLst/>
            <a:cxnLst>
              <a:cxn ang="0">
                <a:pos x="connsiteX0" y="connsiteY0"/>
              </a:cxn>
              <a:cxn ang="0">
                <a:pos x="connsiteX1" y="connsiteY1"/>
              </a:cxn>
              <a:cxn ang="0">
                <a:pos x="connsiteX2" y="connsiteY2"/>
              </a:cxn>
              <a:cxn ang="0">
                <a:pos x="connsiteX3" y="connsiteY3"/>
              </a:cxn>
            </a:cxnLst>
            <a:rect l="l" t="t" r="r" b="b"/>
            <a:pathLst>
              <a:path w="504968" h="341194">
                <a:moveTo>
                  <a:pt x="504968" y="0"/>
                </a:moveTo>
                <a:cubicBezTo>
                  <a:pt x="393511" y="42080"/>
                  <a:pt x="282054" y="84161"/>
                  <a:pt x="204717" y="122830"/>
                </a:cubicBezTo>
                <a:cubicBezTo>
                  <a:pt x="127380" y="161499"/>
                  <a:pt x="75063" y="195618"/>
                  <a:pt x="40944" y="232012"/>
                </a:cubicBezTo>
                <a:cubicBezTo>
                  <a:pt x="6825" y="268406"/>
                  <a:pt x="3412" y="304800"/>
                  <a:pt x="0" y="341194"/>
                </a:cubicBezTo>
              </a:path>
            </a:pathLst>
          </a:custGeom>
          <a:ln w="3810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spcBef>
                <a:spcPct val="0"/>
              </a:spcBef>
              <a:buFontTx/>
              <a:buNone/>
              <a:defRPr/>
            </a:pPr>
            <a:endParaRPr lang="en-US" sz="1800" i="0"/>
          </a:p>
        </p:txBody>
      </p:sp>
      <p:sp>
        <p:nvSpPr>
          <p:cNvPr id="54277" name="TextBox 11"/>
          <p:cNvSpPr txBox="1">
            <a:spLocks noChangeArrowheads="1"/>
          </p:cNvSpPr>
          <p:nvPr/>
        </p:nvSpPr>
        <p:spPr bwMode="auto">
          <a:xfrm>
            <a:off x="5486400" y="632354"/>
            <a:ext cx="3657600" cy="457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Font typeface="Arial" charset="0"/>
              <a:buNone/>
            </a:pPr>
            <a:r>
              <a:rPr lang="en-US" altLang="en-US" sz="1600"/>
              <a:t> </a:t>
            </a:r>
            <a:r>
              <a:rPr lang="en-US" altLang="en-US" sz="1600" baseline="30000"/>
              <a:t>40</a:t>
            </a:r>
            <a:r>
              <a:rPr lang="en-US" altLang="en-US" sz="1600"/>
              <a:t> The seventh lot came out for the tribe of Dan, clan by clan. </a:t>
            </a:r>
            <a:r>
              <a:rPr lang="en-US" altLang="en-US" sz="1600" baseline="30000"/>
              <a:t>41</a:t>
            </a:r>
            <a:r>
              <a:rPr lang="en-US" altLang="en-US" sz="1600"/>
              <a:t> The territory of their inheritance included: </a:t>
            </a:r>
            <a:br>
              <a:rPr lang="en-US" altLang="en-US" sz="1600"/>
            </a:br>
            <a:r>
              <a:rPr lang="en-US" altLang="en-US" sz="1600"/>
              <a:t>       Zorah, Eshtaol, Ir Shemesh, </a:t>
            </a:r>
            <a:r>
              <a:rPr lang="en-US" altLang="en-US" sz="1600" baseline="30000"/>
              <a:t>42</a:t>
            </a:r>
            <a:r>
              <a:rPr lang="en-US" altLang="en-US" sz="1600"/>
              <a:t> Shaalabbin, Aijalon, Ithlah, </a:t>
            </a:r>
            <a:r>
              <a:rPr lang="en-US" altLang="en-US" sz="1600" baseline="30000"/>
              <a:t>43</a:t>
            </a:r>
            <a:r>
              <a:rPr lang="en-US" altLang="en-US" sz="1600"/>
              <a:t> Elon, Timnah, Ekron, </a:t>
            </a:r>
            <a:r>
              <a:rPr lang="en-US" altLang="en-US" sz="1600" baseline="30000"/>
              <a:t>44</a:t>
            </a:r>
            <a:r>
              <a:rPr lang="en-US" altLang="en-US" sz="1600"/>
              <a:t> Eltekeh, Gibbethon, Baalath, </a:t>
            </a:r>
            <a:r>
              <a:rPr lang="en-US" altLang="en-US" sz="1600" baseline="30000"/>
              <a:t>45</a:t>
            </a:r>
            <a:r>
              <a:rPr lang="en-US" altLang="en-US" sz="1600"/>
              <a:t> Jehud, Bene Berak, Gath Rimmon, </a:t>
            </a:r>
            <a:r>
              <a:rPr lang="en-US" altLang="en-US" sz="1600" baseline="30000"/>
              <a:t>46</a:t>
            </a:r>
            <a:r>
              <a:rPr lang="en-US" altLang="en-US" sz="1600"/>
              <a:t> Me Jarkon and Rakkon, with the area facing Joppa.  </a:t>
            </a:r>
            <a:r>
              <a:rPr lang="en-US" altLang="en-US" sz="1600" baseline="30000"/>
              <a:t>47</a:t>
            </a:r>
            <a:r>
              <a:rPr lang="en-US" altLang="en-US" sz="1600"/>
              <a:t> (But the Danites had difficulty taking possession of their territory, so they went up and attacked Leshem, took it, put it to the sword and occupied it. They settled in Leshem and named it Dan after their forefather.) </a:t>
            </a:r>
          </a:p>
          <a:p>
            <a:pPr>
              <a:buFont typeface="Arial" charset="0"/>
              <a:buNone/>
            </a:pPr>
            <a:r>
              <a:rPr lang="en-US" altLang="en-US" sz="1600"/>
              <a:t> </a:t>
            </a:r>
            <a:r>
              <a:rPr lang="en-US" altLang="en-US" sz="1600" baseline="30000"/>
              <a:t>48</a:t>
            </a:r>
            <a:r>
              <a:rPr lang="en-US" altLang="en-US" sz="1600"/>
              <a:t> These towns and their villages were the inheritance of the tribe of Dan, clan by clan</a:t>
            </a:r>
          </a:p>
          <a:p>
            <a:pPr eaLnBrk="1" hangingPunct="1">
              <a:spcBef>
                <a:spcPct val="0"/>
              </a:spcBef>
              <a:buFontTx/>
              <a:buNone/>
            </a:pPr>
            <a:endParaRPr lang="en-US" altLang="en-US" sz="1600" i="0">
              <a:latin typeface="Arial" charset="0"/>
            </a:endParaRPr>
          </a:p>
        </p:txBody>
      </p:sp>
      <p:pic>
        <p:nvPicPr>
          <p:cNvPr id="54278" name="Picture 13" descr="DA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5050" y="687919"/>
            <a:ext cx="4235450" cy="388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7B2B5DCA-B400-4283-9DC4-F18C42A73ECF}" type="slidenum">
              <a:rPr lang="en-US" altLang="en-US" i="0">
                <a:solidFill>
                  <a:srgbClr val="898989"/>
                </a:solidFill>
              </a:rPr>
              <a:pPr/>
              <a:t>76</a:t>
            </a:fld>
            <a:endParaRPr lang="en-US" altLang="en-US" i="0">
              <a:solidFill>
                <a:srgbClr val="898989"/>
              </a:solidFill>
            </a:endParaRPr>
          </a:p>
        </p:txBody>
      </p:sp>
      <p:pic>
        <p:nvPicPr>
          <p:cNvPr id="552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798" y="1"/>
            <a:ext cx="7896225" cy="5712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5300" name="TextBox 3"/>
          <p:cNvSpPr txBox="1">
            <a:spLocks noChangeArrowheads="1"/>
          </p:cNvSpPr>
          <p:nvPr/>
        </p:nvSpPr>
        <p:spPr bwMode="auto">
          <a:xfrm>
            <a:off x="6724667" y="5310188"/>
            <a:ext cx="15494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Font typeface="Arial" charset="0"/>
              <a:buNone/>
            </a:pPr>
            <a:r>
              <a:rPr lang="en-US" altLang="en-US" sz="1800">
                <a:solidFill>
                  <a:schemeClr val="bg1"/>
                </a:solidFill>
              </a:rPr>
              <a:t>Coast of Joppa</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B4A760EB-8D1F-41A4-867C-C7F26AC20157}" type="slidenum">
              <a:rPr lang="en-US" altLang="en-US" i="0">
                <a:solidFill>
                  <a:srgbClr val="898989"/>
                </a:solidFill>
              </a:rPr>
              <a:pPr/>
              <a:t>77</a:t>
            </a:fld>
            <a:endParaRPr lang="en-US" altLang="en-US" i="0">
              <a:solidFill>
                <a:srgbClr val="898989"/>
              </a:solidFill>
            </a:endParaRPr>
          </a:p>
        </p:txBody>
      </p:sp>
      <p:sp>
        <p:nvSpPr>
          <p:cNvPr id="56323" name="Rectangle 3"/>
          <p:cNvSpPr>
            <a:spLocks noChangeArrowheads="1"/>
          </p:cNvSpPr>
          <p:nvPr/>
        </p:nvSpPr>
        <p:spPr bwMode="auto">
          <a:xfrm>
            <a:off x="5957888" y="142952"/>
            <a:ext cx="3022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i="0">
                <a:latin typeface="Arial" charset="0"/>
              </a:rPr>
              <a:t>Border – Dan</a:t>
            </a:r>
          </a:p>
          <a:p>
            <a:pPr eaLnBrk="1" hangingPunct="1">
              <a:spcBef>
                <a:spcPct val="0"/>
              </a:spcBef>
              <a:buFontTx/>
              <a:buNone/>
            </a:pPr>
            <a:r>
              <a:rPr lang="en-US" altLang="en-US" sz="1800" i="0">
                <a:latin typeface="Arial" charset="0"/>
              </a:rPr>
              <a:t>Joshua 19:40-48</a:t>
            </a:r>
          </a:p>
        </p:txBody>
      </p:sp>
      <p:sp>
        <p:nvSpPr>
          <p:cNvPr id="8" name="Freeform 7"/>
          <p:cNvSpPr/>
          <p:nvPr/>
        </p:nvSpPr>
        <p:spPr>
          <a:xfrm>
            <a:off x="-2959100" y="1975117"/>
            <a:ext cx="504825" cy="284427"/>
          </a:xfrm>
          <a:custGeom>
            <a:avLst/>
            <a:gdLst>
              <a:gd name="connsiteX0" fmla="*/ 504968 w 504968"/>
              <a:gd name="connsiteY0" fmla="*/ 0 h 341194"/>
              <a:gd name="connsiteX1" fmla="*/ 204717 w 504968"/>
              <a:gd name="connsiteY1" fmla="*/ 122830 h 341194"/>
              <a:gd name="connsiteX2" fmla="*/ 40944 w 504968"/>
              <a:gd name="connsiteY2" fmla="*/ 232012 h 341194"/>
              <a:gd name="connsiteX3" fmla="*/ 0 w 504968"/>
              <a:gd name="connsiteY3" fmla="*/ 341194 h 341194"/>
            </a:gdLst>
            <a:ahLst/>
            <a:cxnLst>
              <a:cxn ang="0">
                <a:pos x="connsiteX0" y="connsiteY0"/>
              </a:cxn>
              <a:cxn ang="0">
                <a:pos x="connsiteX1" y="connsiteY1"/>
              </a:cxn>
              <a:cxn ang="0">
                <a:pos x="connsiteX2" y="connsiteY2"/>
              </a:cxn>
              <a:cxn ang="0">
                <a:pos x="connsiteX3" y="connsiteY3"/>
              </a:cxn>
            </a:cxnLst>
            <a:rect l="l" t="t" r="r" b="b"/>
            <a:pathLst>
              <a:path w="504968" h="341194">
                <a:moveTo>
                  <a:pt x="504968" y="0"/>
                </a:moveTo>
                <a:cubicBezTo>
                  <a:pt x="393511" y="42080"/>
                  <a:pt x="282054" y="84161"/>
                  <a:pt x="204717" y="122830"/>
                </a:cubicBezTo>
                <a:cubicBezTo>
                  <a:pt x="127380" y="161499"/>
                  <a:pt x="75063" y="195618"/>
                  <a:pt x="40944" y="232012"/>
                </a:cubicBezTo>
                <a:cubicBezTo>
                  <a:pt x="6825" y="268406"/>
                  <a:pt x="3412" y="304800"/>
                  <a:pt x="0" y="341194"/>
                </a:cubicBezTo>
              </a:path>
            </a:pathLst>
          </a:custGeom>
          <a:ln w="3810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spcBef>
                <a:spcPct val="0"/>
              </a:spcBef>
              <a:buFontTx/>
              <a:buNone/>
              <a:defRPr/>
            </a:pPr>
            <a:endParaRPr lang="en-US" sz="1800" i="0"/>
          </a:p>
        </p:txBody>
      </p:sp>
      <p:sp>
        <p:nvSpPr>
          <p:cNvPr id="56325" name="TextBox 11"/>
          <p:cNvSpPr txBox="1">
            <a:spLocks noChangeArrowheads="1"/>
          </p:cNvSpPr>
          <p:nvPr/>
        </p:nvSpPr>
        <p:spPr bwMode="auto">
          <a:xfrm>
            <a:off x="5514975" y="2265255"/>
            <a:ext cx="338613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i="0" dirty="0">
                <a:latin typeface="Arial" charset="0"/>
              </a:rPr>
              <a:t>Mark with a circle those cities listed as having been taking during the battles of conquest.</a:t>
            </a:r>
          </a:p>
          <a:p>
            <a:pPr eaLnBrk="1" hangingPunct="1">
              <a:spcBef>
                <a:spcPct val="0"/>
              </a:spcBef>
              <a:buFontTx/>
              <a:buNone/>
            </a:pPr>
            <a:endParaRPr lang="en-US" altLang="en-US" sz="1600" i="0" dirty="0">
              <a:latin typeface="Arial" charset="0"/>
            </a:endParaRPr>
          </a:p>
          <a:p>
            <a:pPr eaLnBrk="1" hangingPunct="1">
              <a:spcBef>
                <a:spcPct val="0"/>
              </a:spcBef>
              <a:buFontTx/>
              <a:buNone/>
            </a:pPr>
            <a:r>
              <a:rPr lang="en-US" altLang="en-US" sz="1600" i="0" dirty="0">
                <a:latin typeface="Arial" charset="0"/>
              </a:rPr>
              <a:t>Mark with an "X" those cities that were burned during the battles of conquest.</a:t>
            </a:r>
          </a:p>
          <a:p>
            <a:pPr eaLnBrk="1" hangingPunct="1">
              <a:spcBef>
                <a:spcPct val="0"/>
              </a:spcBef>
              <a:buFontTx/>
              <a:buNone/>
            </a:pPr>
            <a:endParaRPr lang="en-US" altLang="en-US" sz="1600" i="0" dirty="0">
              <a:latin typeface="Arial" charset="0"/>
            </a:endParaRPr>
          </a:p>
          <a:p>
            <a:pPr eaLnBrk="1" hangingPunct="1">
              <a:spcBef>
                <a:spcPct val="0"/>
              </a:spcBef>
              <a:buFontTx/>
              <a:buNone/>
            </a:pPr>
            <a:r>
              <a:rPr lang="en-US" altLang="en-US" sz="1600" i="0" dirty="0">
                <a:latin typeface="Arial" charset="0"/>
              </a:rPr>
              <a:t>Color or shade in those places where the nations were not driven out.</a:t>
            </a:r>
          </a:p>
          <a:p>
            <a:pPr eaLnBrk="1" hangingPunct="1">
              <a:spcBef>
                <a:spcPct val="0"/>
              </a:spcBef>
              <a:buFontTx/>
              <a:buNone/>
            </a:pPr>
            <a:endParaRPr lang="en-US" altLang="en-US" sz="1600" i="0" dirty="0">
              <a:latin typeface="Arial" charset="0"/>
            </a:endParaRPr>
          </a:p>
        </p:txBody>
      </p:sp>
      <p:sp>
        <p:nvSpPr>
          <p:cNvPr id="56326" name="TextBox 10"/>
          <p:cNvSpPr txBox="1">
            <a:spLocks noChangeArrowheads="1"/>
          </p:cNvSpPr>
          <p:nvPr/>
        </p:nvSpPr>
        <p:spPr bwMode="auto">
          <a:xfrm>
            <a:off x="5486400" y="627126"/>
            <a:ext cx="34099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har char="•"/>
              <a:defRPr sz="3200">
                <a:solidFill>
                  <a:schemeClr val="tx1"/>
                </a:solidFill>
                <a:latin typeface="Calibri" pitchFamily="34" charset="0"/>
              </a:defRPr>
            </a:lvl1pPr>
            <a:lvl2pPr marL="742950" indent="-285750">
              <a:buChar char="–"/>
              <a:defRPr sz="2800">
                <a:solidFill>
                  <a:schemeClr val="tx1"/>
                </a:solidFill>
                <a:latin typeface="Calibri" pitchFamily="34" charset="0"/>
              </a:defRPr>
            </a:lvl2pPr>
            <a:lvl3pPr marL="1143000" indent="-228600">
              <a:buChar char="•"/>
              <a:defRPr sz="2400">
                <a:solidFill>
                  <a:schemeClr val="tx1"/>
                </a:solidFill>
                <a:latin typeface="Calibri" pitchFamily="34" charset="0"/>
              </a:defRPr>
            </a:lvl3pPr>
            <a:lvl4pPr marL="1600200" indent="-228600">
              <a:buChar char="–"/>
              <a:defRPr sz="2000">
                <a:solidFill>
                  <a:schemeClr val="tx1"/>
                </a:solidFill>
                <a:latin typeface="Calibri" pitchFamily="34" charset="0"/>
              </a:defRPr>
            </a:lvl4pPr>
            <a:lvl5pPr marL="2057400" indent="-22860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i="0">
                <a:latin typeface="Arial" charset="0"/>
              </a:rPr>
              <a:t>Judges 1</a:t>
            </a:r>
          </a:p>
          <a:p>
            <a:pPr eaLnBrk="1" hangingPunct="1">
              <a:spcBef>
                <a:spcPct val="0"/>
              </a:spcBef>
              <a:buFontTx/>
              <a:buNone/>
            </a:pPr>
            <a:r>
              <a:rPr lang="en-US" altLang="en-US" sz="1600" i="0" baseline="30000">
                <a:latin typeface="Arial" charset="0"/>
              </a:rPr>
              <a:t>34</a:t>
            </a:r>
            <a:r>
              <a:rPr lang="en-US" altLang="en-US" sz="1600" i="0">
                <a:latin typeface="Arial" charset="0"/>
              </a:rPr>
              <a:t>The Amorites pressed the people of Dan back into the hill country, for they did not allow them to come down to the plain.   </a:t>
            </a:r>
          </a:p>
        </p:txBody>
      </p:sp>
      <p:pic>
        <p:nvPicPr>
          <p:cNvPr id="56327" name="Picture 13" descr="DA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5050" y="687919"/>
            <a:ext cx="4235450" cy="388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fld id="{91FBCAC6-B9F3-4557-9D9C-C6821D57224C}" type="slidenum">
              <a:rPr lang="en-US" altLang="en-US" i="0">
                <a:solidFill>
                  <a:srgbClr val="898989"/>
                </a:solidFill>
              </a:rPr>
              <a:pPr/>
              <a:t>78</a:t>
            </a:fld>
            <a:endParaRPr lang="en-US" altLang="en-US" i="0">
              <a:solidFill>
                <a:srgbClr val="898989"/>
              </a:solidFill>
            </a:endParaRPr>
          </a:p>
        </p:txBody>
      </p:sp>
      <p:sp>
        <p:nvSpPr>
          <p:cNvPr id="3" name="Rectangle 2"/>
          <p:cNvSpPr/>
          <p:nvPr/>
        </p:nvSpPr>
        <p:spPr>
          <a:xfrm>
            <a:off x="0" y="0"/>
            <a:ext cx="9144000" cy="51990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i="1">
                <a:solidFill>
                  <a:schemeClr val="tx1"/>
                </a:solidFill>
                <a:latin typeface="Calibri" pitchFamily="34" charset="0"/>
                <a:cs typeface="Arial" charset="0"/>
              </a:defRPr>
            </a:lvl1pPr>
            <a:lvl2pPr marL="742950" indent="-285750">
              <a:defRPr sz="1400" i="1">
                <a:solidFill>
                  <a:schemeClr val="tx1"/>
                </a:solidFill>
                <a:latin typeface="Calibri" pitchFamily="34" charset="0"/>
                <a:cs typeface="Arial" charset="0"/>
              </a:defRPr>
            </a:lvl2pPr>
            <a:lvl3pPr marL="1143000" indent="-228600">
              <a:defRPr sz="1400" i="1">
                <a:solidFill>
                  <a:schemeClr val="tx1"/>
                </a:solidFill>
                <a:latin typeface="Calibri" pitchFamily="34" charset="0"/>
                <a:cs typeface="Arial" charset="0"/>
              </a:defRPr>
            </a:lvl3pPr>
            <a:lvl4pPr marL="1600200" indent="-228600">
              <a:defRPr sz="1400" i="1">
                <a:solidFill>
                  <a:schemeClr val="tx1"/>
                </a:solidFill>
                <a:latin typeface="Calibri" pitchFamily="34" charset="0"/>
                <a:cs typeface="Arial" charset="0"/>
              </a:defRPr>
            </a:lvl4pPr>
            <a:lvl5pPr marL="2057400" indent="-228600">
              <a:defRPr sz="1400" i="1">
                <a:solidFill>
                  <a:schemeClr val="tx1"/>
                </a:solidFill>
                <a:latin typeface="Calibri" pitchFamily="34" charset="0"/>
                <a:cs typeface="Arial" charset="0"/>
              </a:defRPr>
            </a:lvl5pPr>
            <a:lvl6pPr marL="25146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6pPr>
            <a:lvl7pPr marL="29718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7pPr>
            <a:lvl8pPr marL="34290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8pPr>
            <a:lvl9pPr marL="3886200" indent="-228600" eaLnBrk="0" fontAlgn="base" hangingPunct="0">
              <a:spcBef>
                <a:spcPct val="20000"/>
              </a:spcBef>
              <a:spcAft>
                <a:spcPct val="0"/>
              </a:spcAft>
              <a:buFont typeface="Arial" charset="0"/>
              <a:defRPr sz="1400" i="1">
                <a:solidFill>
                  <a:schemeClr val="tx1"/>
                </a:solidFill>
                <a:latin typeface="Calibri" pitchFamily="34" charset="0"/>
                <a:cs typeface="Arial" charset="0"/>
              </a:defRPr>
            </a:lvl9pPr>
          </a:lstStyle>
          <a:p>
            <a:pPr algn="ctr" eaLnBrk="1" hangingPunct="1">
              <a:spcBef>
                <a:spcPct val="0"/>
              </a:spcBef>
              <a:buFontTx/>
              <a:buNone/>
            </a:pPr>
            <a:endParaRPr lang="en-US" altLang="en-US" sz="1800" i="0">
              <a:solidFill>
                <a:srgbClr val="FFFFFF"/>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41059" y="2264238"/>
            <a:ext cx="4267201" cy="752475"/>
            <a:chOff x="304799" y="758121"/>
            <a:chExt cx="4267201" cy="752475"/>
          </a:xfrm>
        </p:grpSpPr>
        <p:sp>
          <p:nvSpPr>
            <p:cNvPr id="15" name="Bevel 14"/>
            <p:cNvSpPr/>
            <p:nvPr/>
          </p:nvSpPr>
          <p:spPr>
            <a:xfrm>
              <a:off x="304799" y="758121"/>
              <a:ext cx="4267201" cy="752475"/>
            </a:xfrm>
            <a:prstGeom prst="bevel">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16" name="Rectangle 15"/>
            <p:cNvSpPr/>
            <p:nvPr/>
          </p:nvSpPr>
          <p:spPr>
            <a:xfrm>
              <a:off x="389784" y="864266"/>
              <a:ext cx="4077441" cy="545434"/>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4" name="TextBox 3"/>
          <p:cNvSpPr txBox="1"/>
          <p:nvPr/>
        </p:nvSpPr>
        <p:spPr>
          <a:xfrm>
            <a:off x="1152649" y="86144"/>
            <a:ext cx="2888932" cy="584775"/>
          </a:xfrm>
          <a:prstGeom prst="rect">
            <a:avLst/>
          </a:prstGeom>
          <a:noFill/>
        </p:spPr>
        <p:txBody>
          <a:bodyPr wrap="none" rtlCol="0">
            <a:spAutoFit/>
          </a:bodyPr>
          <a:lstStyle/>
          <a:p>
            <a:pPr eaLnBrk="1" fontAlgn="auto" hangingPunct="1">
              <a:spcBef>
                <a:spcPts val="0"/>
              </a:spcBef>
              <a:spcAft>
                <a:spcPts val="0"/>
              </a:spcAft>
              <a:buFontTx/>
              <a:buNone/>
            </a:pPr>
            <a:r>
              <a:rPr lang="en-US" sz="3200" i="0" dirty="0" smtClean="0">
                <a:solidFill>
                  <a:prstClr val="black"/>
                </a:solidFill>
                <a:latin typeface="Algerian" panose="04020705040A02060702" pitchFamily="82" charset="0"/>
                <a:cs typeface="+mn-cs"/>
              </a:rPr>
              <a:t>1446-1406 BC</a:t>
            </a:r>
            <a:endParaRPr lang="en-US" sz="3200" i="0" dirty="0">
              <a:solidFill>
                <a:prstClr val="black"/>
              </a:solidFill>
              <a:latin typeface="Algerian" panose="04020705040A02060702" pitchFamily="82" charset="0"/>
              <a:cs typeface="+mn-cs"/>
            </a:endParaRPr>
          </a:p>
        </p:txBody>
      </p:sp>
      <p:sp>
        <p:nvSpPr>
          <p:cNvPr id="5" name="TextBox 4"/>
          <p:cNvSpPr txBox="1"/>
          <p:nvPr/>
        </p:nvSpPr>
        <p:spPr>
          <a:xfrm>
            <a:off x="5464258" y="86729"/>
            <a:ext cx="2882520" cy="584775"/>
          </a:xfrm>
          <a:prstGeom prst="rect">
            <a:avLst/>
          </a:prstGeom>
          <a:noFill/>
        </p:spPr>
        <p:txBody>
          <a:bodyPr wrap="none" rtlCol="0">
            <a:spAutoFit/>
          </a:bodyPr>
          <a:lstStyle/>
          <a:p>
            <a:pPr eaLnBrk="1" fontAlgn="auto" hangingPunct="1">
              <a:spcBef>
                <a:spcPts val="0"/>
              </a:spcBef>
              <a:spcAft>
                <a:spcPts val="0"/>
              </a:spcAft>
              <a:buFontTx/>
              <a:buNone/>
            </a:pPr>
            <a:r>
              <a:rPr lang="en-US" sz="3200" i="0" dirty="0" smtClean="0">
                <a:solidFill>
                  <a:prstClr val="black"/>
                </a:solidFill>
                <a:latin typeface="Algerian" panose="04020705040A02060702" pitchFamily="82" charset="0"/>
                <a:cs typeface="+mn-cs"/>
              </a:rPr>
              <a:t>1260-1220 BC</a:t>
            </a:r>
            <a:endParaRPr lang="en-US" sz="3200" i="0" dirty="0">
              <a:solidFill>
                <a:prstClr val="black"/>
              </a:solidFill>
              <a:latin typeface="Algerian" panose="04020705040A02060702" pitchFamily="82" charset="0"/>
              <a:cs typeface="+mn-cs"/>
            </a:endParaRPr>
          </a:p>
        </p:txBody>
      </p:sp>
      <p:sp>
        <p:nvSpPr>
          <p:cNvPr id="8" name="TextBox 7"/>
          <p:cNvSpPr txBox="1"/>
          <p:nvPr/>
        </p:nvSpPr>
        <p:spPr>
          <a:xfrm>
            <a:off x="4969610" y="2325373"/>
            <a:ext cx="3610099"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cs typeface="+mn-cs"/>
              </a:rPr>
              <a:t>Israelite population in hill country (4-room house)</a:t>
            </a:r>
            <a:endParaRPr lang="en-US" sz="1800" i="0" dirty="0">
              <a:solidFill>
                <a:prstClr val="black"/>
              </a:solidFill>
              <a:latin typeface="Calibri"/>
              <a:cs typeface="+mn-cs"/>
            </a:endParaRPr>
          </a:p>
        </p:txBody>
      </p:sp>
      <p:grpSp>
        <p:nvGrpSpPr>
          <p:cNvPr id="13" name="Group 12"/>
          <p:cNvGrpSpPr/>
          <p:nvPr/>
        </p:nvGrpSpPr>
        <p:grpSpPr>
          <a:xfrm>
            <a:off x="294700" y="2261614"/>
            <a:ext cx="4267201" cy="752475"/>
            <a:chOff x="304799" y="758121"/>
            <a:chExt cx="4267201" cy="752475"/>
          </a:xfrm>
        </p:grpSpPr>
        <p:sp>
          <p:nvSpPr>
            <p:cNvPr id="12" name="Bevel 11"/>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2" name="Rectangle 1"/>
            <p:cNvSpPr/>
            <p:nvPr/>
          </p:nvSpPr>
          <p:spPr>
            <a:xfrm>
              <a:off x="389784" y="864266"/>
              <a:ext cx="4077441" cy="54543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7" name="TextBox 6"/>
          <p:cNvSpPr txBox="1"/>
          <p:nvPr/>
        </p:nvSpPr>
        <p:spPr>
          <a:xfrm>
            <a:off x="398984" y="2321589"/>
            <a:ext cx="4003965"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cs typeface="+mn-cs"/>
              </a:rPr>
              <a:t>Archaeology has found no </a:t>
            </a:r>
            <a:r>
              <a:rPr lang="en-IE" sz="1800" i="0" dirty="0" smtClean="0">
                <a:solidFill>
                  <a:prstClr val="black"/>
                </a:solidFill>
                <a:latin typeface="Calibri"/>
                <a:cs typeface="+mn-cs"/>
              </a:rPr>
              <a:t> </a:t>
            </a:r>
            <a:r>
              <a:rPr lang="en-IE" sz="1800" i="0" dirty="0">
                <a:solidFill>
                  <a:prstClr val="black"/>
                </a:solidFill>
                <a:latin typeface="Calibri"/>
                <a:cs typeface="+mn-cs"/>
              </a:rPr>
              <a:t>evidence of </a:t>
            </a:r>
            <a:r>
              <a:rPr lang="en-IE" sz="1800" i="0" dirty="0" smtClean="0">
                <a:solidFill>
                  <a:prstClr val="black"/>
                </a:solidFill>
                <a:latin typeface="Calibri"/>
                <a:cs typeface="+mn-cs"/>
              </a:rPr>
              <a:t>widespread </a:t>
            </a:r>
            <a:r>
              <a:rPr lang="en-IE" sz="1800" i="0" dirty="0">
                <a:solidFill>
                  <a:prstClr val="black"/>
                </a:solidFill>
                <a:latin typeface="Calibri"/>
                <a:cs typeface="+mn-cs"/>
              </a:rPr>
              <a:t>destruction </a:t>
            </a:r>
            <a:endParaRPr lang="en-US" sz="1800" i="0" dirty="0">
              <a:solidFill>
                <a:prstClr val="black"/>
              </a:solidFill>
              <a:latin typeface="Calibri"/>
              <a:cs typeface="+mn-cs"/>
            </a:endParaRPr>
          </a:p>
        </p:txBody>
      </p:sp>
      <p:sp>
        <p:nvSpPr>
          <p:cNvPr id="3" name="TextBox 2"/>
          <p:cNvSpPr txBox="1"/>
          <p:nvPr/>
        </p:nvSpPr>
        <p:spPr>
          <a:xfrm>
            <a:off x="4726055" y="3151611"/>
            <a:ext cx="3021405" cy="566309"/>
          </a:xfrm>
          <a:prstGeom prst="rect">
            <a:avLst/>
          </a:prstGeom>
          <a:noFill/>
        </p:spPr>
        <p:txBody>
          <a:bodyPr wrap="none" rtlCol="0">
            <a:spAutoFit/>
          </a:bodyPr>
          <a:lstStyle/>
          <a:p>
            <a:r>
              <a:rPr lang="en-US" dirty="0" smtClean="0"/>
              <a:t>Collapse of Late Bronze Age Cities</a:t>
            </a:r>
          </a:p>
          <a:p>
            <a:r>
              <a:rPr lang="en-US" dirty="0" smtClean="0"/>
              <a:t>Iron Age – able to support more people</a:t>
            </a:r>
            <a:endParaRPr lang="en-US" dirty="0"/>
          </a:p>
        </p:txBody>
      </p:sp>
      <p:grpSp>
        <p:nvGrpSpPr>
          <p:cNvPr id="17" name="Group 16"/>
          <p:cNvGrpSpPr/>
          <p:nvPr/>
        </p:nvGrpSpPr>
        <p:grpSpPr>
          <a:xfrm>
            <a:off x="304828" y="612793"/>
            <a:ext cx="4267201" cy="752475"/>
            <a:chOff x="304799" y="758121"/>
            <a:chExt cx="4267201" cy="752475"/>
          </a:xfrm>
        </p:grpSpPr>
        <p:sp>
          <p:nvSpPr>
            <p:cNvPr id="18" name="Bevel 17"/>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19" name="Rectangle 18"/>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20" name="TextBox 19"/>
          <p:cNvSpPr txBox="1"/>
          <p:nvPr/>
        </p:nvSpPr>
        <p:spPr>
          <a:xfrm>
            <a:off x="409099" y="680079"/>
            <a:ext cx="4003965"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cs typeface="+mn-cs"/>
              </a:rPr>
              <a:t>1 Kings 6:1 480 </a:t>
            </a:r>
            <a:r>
              <a:rPr lang="en-US" sz="1800" i="0" dirty="0" err="1" smtClean="0">
                <a:solidFill>
                  <a:prstClr val="black"/>
                </a:solidFill>
                <a:latin typeface="Calibri"/>
                <a:cs typeface="+mn-cs"/>
              </a:rPr>
              <a:t>yrs</a:t>
            </a:r>
            <a:r>
              <a:rPr lang="en-US" sz="1800" i="0" dirty="0" smtClean="0">
                <a:solidFill>
                  <a:prstClr val="black"/>
                </a:solidFill>
                <a:latin typeface="Calibri"/>
                <a:cs typeface="+mn-cs"/>
              </a:rPr>
              <a:t> from Temple dedication in 966 BC</a:t>
            </a:r>
            <a:endParaRPr lang="en-US" sz="1800" i="0" dirty="0">
              <a:solidFill>
                <a:prstClr val="black"/>
              </a:solidFill>
              <a:latin typeface="Calibri"/>
              <a:cs typeface="+mn-cs"/>
            </a:endParaRPr>
          </a:p>
        </p:txBody>
      </p:sp>
      <p:grpSp>
        <p:nvGrpSpPr>
          <p:cNvPr id="21" name="Group 20"/>
          <p:cNvGrpSpPr/>
          <p:nvPr/>
        </p:nvGrpSpPr>
        <p:grpSpPr>
          <a:xfrm>
            <a:off x="294923" y="1416773"/>
            <a:ext cx="4267201" cy="752475"/>
            <a:chOff x="304799" y="758121"/>
            <a:chExt cx="4267201" cy="752475"/>
          </a:xfrm>
        </p:grpSpPr>
        <p:sp>
          <p:nvSpPr>
            <p:cNvPr id="22" name="Bevel 21"/>
            <p:cNvSpPr/>
            <p:nvPr/>
          </p:nvSpPr>
          <p:spPr>
            <a:xfrm>
              <a:off x="304799" y="758121"/>
              <a:ext cx="4267201" cy="7524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sp>
          <p:nvSpPr>
            <p:cNvPr id="23" name="Rectangle 22"/>
            <p:cNvSpPr/>
            <p:nvPr/>
          </p:nvSpPr>
          <p:spPr>
            <a:xfrm>
              <a:off x="389784" y="864266"/>
              <a:ext cx="4077441" cy="545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FontTx/>
                <a:buNone/>
              </a:pPr>
              <a:endParaRPr lang="en-US" sz="1800" i="0">
                <a:solidFill>
                  <a:prstClr val="white"/>
                </a:solidFill>
              </a:endParaRPr>
            </a:p>
          </p:txBody>
        </p:sp>
      </p:grpSp>
      <p:sp>
        <p:nvSpPr>
          <p:cNvPr id="24" name="TextBox 23"/>
          <p:cNvSpPr txBox="1"/>
          <p:nvPr/>
        </p:nvSpPr>
        <p:spPr>
          <a:xfrm>
            <a:off x="399194" y="1484058"/>
            <a:ext cx="4003965" cy="646331"/>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cs typeface="+mn-cs"/>
              </a:rPr>
              <a:t>Judges 11:26 </a:t>
            </a:r>
            <a:r>
              <a:rPr lang="en-US" sz="1800" i="0" dirty="0" err="1" smtClean="0">
                <a:solidFill>
                  <a:prstClr val="black"/>
                </a:solidFill>
                <a:latin typeface="Calibri"/>
                <a:cs typeface="+mn-cs"/>
              </a:rPr>
              <a:t>Jephthah</a:t>
            </a:r>
            <a:r>
              <a:rPr lang="en-US" sz="1800" i="0" dirty="0" smtClean="0">
                <a:solidFill>
                  <a:prstClr val="black"/>
                </a:solidFill>
                <a:latin typeface="Calibri"/>
                <a:cs typeface="+mn-cs"/>
              </a:rPr>
              <a:t> assigns 300 years between his day &amp; the conquest</a:t>
            </a:r>
            <a:endParaRPr lang="en-US" sz="1800" i="0" dirty="0">
              <a:solidFill>
                <a:prstClr val="black"/>
              </a:solidFill>
              <a:latin typeface="Calibri"/>
              <a:cs typeface="+mn-cs"/>
            </a:endParaRPr>
          </a:p>
        </p:txBody>
      </p:sp>
      <p:sp>
        <p:nvSpPr>
          <p:cNvPr id="25" name="TextBox 24"/>
          <p:cNvSpPr txBox="1"/>
          <p:nvPr/>
        </p:nvSpPr>
        <p:spPr>
          <a:xfrm>
            <a:off x="573862" y="3165828"/>
            <a:ext cx="4001608" cy="824841"/>
          </a:xfrm>
          <a:prstGeom prst="rect">
            <a:avLst/>
          </a:prstGeom>
          <a:noFill/>
        </p:spPr>
        <p:txBody>
          <a:bodyPr wrap="none" rtlCol="0">
            <a:spAutoFit/>
          </a:bodyPr>
          <a:lstStyle/>
          <a:p>
            <a:r>
              <a:rPr lang="en-US" dirty="0" smtClean="0"/>
              <a:t>Jericho has the evidence</a:t>
            </a:r>
          </a:p>
          <a:p>
            <a:r>
              <a:rPr lang="en-US" dirty="0"/>
              <a:t> </a:t>
            </a:r>
            <a:r>
              <a:rPr lang="en-US" dirty="0" smtClean="0"/>
              <a:t>Kenyon put it at 1550 BC because no Cypriot Pottery</a:t>
            </a:r>
          </a:p>
          <a:p>
            <a:r>
              <a:rPr lang="en-US" dirty="0" smtClean="0"/>
              <a:t>Bryant says local copies there</a:t>
            </a:r>
            <a:endParaRPr lang="en-US" dirty="0"/>
          </a:p>
        </p:txBody>
      </p:sp>
    </p:spTree>
    <p:extLst>
      <p:ext uri="{BB962C8B-B14F-4D97-AF65-F5344CB8AC3E}">
        <p14:creationId xmlns:p14="http://schemas.microsoft.com/office/powerpoint/2010/main" val="8859117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12" y="2080162"/>
            <a:ext cx="5943601" cy="3574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657600" y="317500"/>
            <a:ext cx="3505200" cy="2862322"/>
          </a:xfrm>
          <a:prstGeom prst="rect">
            <a:avLst/>
          </a:prstGeom>
          <a:noFill/>
        </p:spPr>
        <p:txBody>
          <a:bodyPr wrap="square" rtlCol="0">
            <a:spAutoFit/>
          </a:bodyPr>
          <a:lstStyle/>
          <a:p>
            <a:pPr eaLnBrk="1" fontAlgn="auto" hangingPunct="1">
              <a:spcBef>
                <a:spcPts val="0"/>
              </a:spcBef>
              <a:spcAft>
                <a:spcPts val="0"/>
              </a:spcAft>
              <a:buFontTx/>
              <a:buNone/>
            </a:pPr>
            <a:r>
              <a:rPr lang="en-US" sz="1200" i="0" dirty="0" smtClean="0">
                <a:solidFill>
                  <a:prstClr val="black"/>
                </a:solidFill>
                <a:latin typeface="Calibri"/>
                <a:cs typeface="+mn-cs"/>
              </a:rPr>
              <a:t>The transitional period between the Late Bronze Age and the early Iron Age (the late 13th to early 12th centuries B.C.E.) is represented at ‘</a:t>
            </a:r>
            <a:r>
              <a:rPr lang="en-US" sz="1200" i="0" dirty="0" err="1" smtClean="0">
                <a:solidFill>
                  <a:prstClr val="black"/>
                </a:solidFill>
                <a:latin typeface="Calibri"/>
                <a:cs typeface="+mn-cs"/>
              </a:rPr>
              <a:t>Umayri</a:t>
            </a:r>
            <a:r>
              <a:rPr lang="en-US" sz="1200" i="0" dirty="0" smtClean="0">
                <a:solidFill>
                  <a:prstClr val="black"/>
                </a:solidFill>
                <a:latin typeface="Calibri"/>
                <a:cs typeface="+mn-cs"/>
              </a:rPr>
              <a:t> by two settlements: a short-lived one that was destroyed by an earthquake around 1200 B.C.E.</a:t>
            </a:r>
            <a:r>
              <a:rPr lang="en-US" sz="1200" i="0" baseline="30000" dirty="0" smtClean="0">
                <a:solidFill>
                  <a:prstClr val="black"/>
                </a:solidFill>
                <a:latin typeface="Calibri"/>
                <a:cs typeface="+mn-cs"/>
                <a:hlinkClick r:id="rId4"/>
              </a:rPr>
              <a:t>†</a:t>
            </a:r>
            <a:r>
              <a:rPr lang="en-US" sz="1200" i="0" dirty="0" smtClean="0">
                <a:solidFill>
                  <a:prstClr val="black"/>
                </a:solidFill>
                <a:latin typeface="Calibri"/>
                <a:cs typeface="+mn-cs"/>
              </a:rPr>
              <a:t> and a rebuilt town with beautifully preserved houses and a fortification system. We know very little about the earlier settlement except for its pottery, which was found in layers that date to before the earthquake. </a:t>
            </a:r>
            <a:r>
              <a:rPr lang="en-US" sz="1200" i="0" baseline="30000" dirty="0" smtClean="0">
                <a:solidFill>
                  <a:prstClr val="black"/>
                </a:solidFill>
                <a:latin typeface="Calibri"/>
                <a:cs typeface="+mn-cs"/>
                <a:hlinkClick r:id="rId5"/>
              </a:rPr>
              <a:t>† </a:t>
            </a:r>
            <a:r>
              <a:rPr lang="en-US" sz="1200" i="0" dirty="0" smtClean="0">
                <a:solidFill>
                  <a:prstClr val="black"/>
                </a:solidFill>
                <a:latin typeface="Calibri"/>
                <a:cs typeface="+mn-cs"/>
              </a:rPr>
              <a:t>The evidence for the earthquake is very clear: collapsed slabs of bedrock and rapidly deposited fills in open fissures in the ground.</a:t>
            </a:r>
          </a:p>
          <a:p>
            <a:pPr eaLnBrk="1" fontAlgn="auto" hangingPunct="1">
              <a:spcBef>
                <a:spcPts val="0"/>
              </a:spcBef>
              <a:spcAft>
                <a:spcPts val="0"/>
              </a:spcAft>
              <a:buFontTx/>
              <a:buNone/>
            </a:pPr>
            <a:r>
              <a:rPr lang="en-US" sz="1200" i="0" dirty="0" smtClean="0">
                <a:solidFill>
                  <a:prstClr val="black"/>
                </a:solidFill>
                <a:latin typeface="Calibri"/>
                <a:cs typeface="+mn-cs"/>
              </a:rPr>
              <a:t>Editor, Hershel Shanks: </a:t>
            </a:r>
            <a:r>
              <a:rPr lang="en-US" sz="1200" dirty="0" smtClean="0">
                <a:solidFill>
                  <a:prstClr val="black"/>
                </a:solidFill>
                <a:latin typeface="Calibri"/>
                <a:cs typeface="+mn-cs"/>
              </a:rPr>
              <a:t>BAR 27:02 (March/April 2001)</a:t>
            </a:r>
            <a:r>
              <a:rPr lang="en-US" sz="1200" i="0" dirty="0" smtClean="0">
                <a:solidFill>
                  <a:prstClr val="black"/>
                </a:solidFill>
                <a:latin typeface="Calibri"/>
                <a:cs typeface="+mn-cs"/>
              </a:rPr>
              <a:t>. Biblical Archaeology Society, 2004; 2004</a:t>
            </a:r>
          </a:p>
          <a:p>
            <a:pPr eaLnBrk="1" fontAlgn="auto" hangingPunct="1">
              <a:spcBef>
                <a:spcPts val="0"/>
              </a:spcBef>
              <a:spcAft>
                <a:spcPts val="0"/>
              </a:spcAft>
              <a:buFontTx/>
              <a:buNone/>
            </a:pPr>
            <a:endParaRPr lang="en-US" sz="1200" i="0" dirty="0">
              <a:solidFill>
                <a:prstClr val="black"/>
              </a:solidFill>
              <a:latin typeface="Calibri"/>
              <a:cs typeface="+mn-cs"/>
            </a:endParaRPr>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881" y="2752632"/>
            <a:ext cx="3423412" cy="292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01881" y="721319"/>
            <a:ext cx="1598978" cy="2031325"/>
          </a:xfrm>
          <a:prstGeom prst="rect">
            <a:avLst/>
          </a:prstGeom>
          <a:noFill/>
        </p:spPr>
        <p:txBody>
          <a:bodyPr wrap="square" rtlCol="0">
            <a:spAutoFit/>
          </a:bodyPr>
          <a:lstStyle/>
          <a:p>
            <a:pPr eaLnBrk="1" fontAlgn="auto" hangingPunct="1">
              <a:spcBef>
                <a:spcPts val="0"/>
              </a:spcBef>
              <a:spcAft>
                <a:spcPts val="0"/>
              </a:spcAft>
              <a:buFontTx/>
              <a:buNone/>
            </a:pPr>
            <a:r>
              <a:rPr lang="en-US" sz="1800" i="0" dirty="0" smtClean="0">
                <a:solidFill>
                  <a:prstClr val="black"/>
                </a:solidFill>
                <a:latin typeface="Calibri"/>
                <a:cs typeface="+mn-cs"/>
              </a:rPr>
              <a:t>Israelite House about </a:t>
            </a:r>
            <a:endParaRPr lang="en-US" sz="1800" i="0" dirty="0" smtClean="0">
              <a:solidFill>
                <a:prstClr val="black"/>
              </a:solidFill>
              <a:latin typeface="Calibri"/>
              <a:cs typeface="+mn-cs"/>
            </a:endParaRPr>
          </a:p>
          <a:p>
            <a:pPr eaLnBrk="1" fontAlgn="auto" hangingPunct="1">
              <a:spcBef>
                <a:spcPts val="0"/>
              </a:spcBef>
              <a:spcAft>
                <a:spcPts val="0"/>
              </a:spcAft>
              <a:buFontTx/>
              <a:buNone/>
            </a:pPr>
            <a:r>
              <a:rPr lang="en-US" sz="1800" i="0" dirty="0" smtClean="0">
                <a:solidFill>
                  <a:prstClr val="black"/>
                </a:solidFill>
                <a:latin typeface="Calibri"/>
                <a:cs typeface="+mn-cs"/>
              </a:rPr>
              <a:t>1200 BC from tribe of Reuben at beginning</a:t>
            </a:r>
          </a:p>
          <a:p>
            <a:pPr eaLnBrk="1" fontAlgn="auto" hangingPunct="1">
              <a:spcBef>
                <a:spcPts val="0"/>
              </a:spcBef>
              <a:spcAft>
                <a:spcPts val="0"/>
              </a:spcAft>
              <a:buFontTx/>
              <a:buNone/>
            </a:pPr>
            <a:r>
              <a:rPr lang="en-US" sz="1800" i="0" dirty="0" smtClean="0">
                <a:solidFill>
                  <a:prstClr val="black"/>
                </a:solidFill>
                <a:latin typeface="Calibri"/>
                <a:cs typeface="+mn-cs"/>
              </a:rPr>
              <a:t>Of Iron Age 1</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3832" y="0"/>
            <a:ext cx="1872462" cy="1962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697126" y="105015"/>
            <a:ext cx="7059168" cy="2634567"/>
          </a:xfrm>
          <a:prstGeom prst="rect">
            <a:avLst/>
          </a:prstGeom>
          <a:solidFill>
            <a:schemeClr val="bg1">
              <a:alpha val="44000"/>
            </a:schemeClr>
          </a:solidFill>
        </p:spPr>
        <p:txBody>
          <a:bodyPr wrap="square" rtlCol="0">
            <a:spAutoFit/>
          </a:bodyPr>
          <a:lstStyle/>
          <a:p>
            <a:r>
              <a:rPr lang="en-US" dirty="0" smtClean="0"/>
              <a:t>Paving Stones – 8 tons (2 men &amp; donkey)</a:t>
            </a:r>
          </a:p>
          <a:p>
            <a:r>
              <a:rPr lang="en-US" dirty="0" smtClean="0"/>
              <a:t>Ground floor walls -3 </a:t>
            </a:r>
            <a:r>
              <a:rPr lang="en-US" dirty="0" err="1" smtClean="0"/>
              <a:t>ft</a:t>
            </a:r>
            <a:r>
              <a:rPr lang="en-US" dirty="0" smtClean="0"/>
              <a:t> thick</a:t>
            </a:r>
          </a:p>
          <a:p>
            <a:r>
              <a:rPr lang="en-US" dirty="0" smtClean="0"/>
              <a:t>Perimeter wall portion 7 to 8 </a:t>
            </a:r>
            <a:r>
              <a:rPr lang="en-US" dirty="0" err="1" smtClean="0"/>
              <a:t>ft</a:t>
            </a:r>
            <a:r>
              <a:rPr lang="en-US" dirty="0" smtClean="0"/>
              <a:t> thick</a:t>
            </a:r>
          </a:p>
          <a:p>
            <a:r>
              <a:rPr lang="en-US" dirty="0" smtClean="0"/>
              <a:t>Total Wall Stones – 280 tons (4 men &amp; donkey an intensive month</a:t>
            </a:r>
          </a:p>
          <a:p>
            <a:r>
              <a:rPr lang="en-US" dirty="0"/>
              <a:t> </a:t>
            </a:r>
            <a:r>
              <a:rPr lang="en-US" dirty="0" smtClean="0"/>
              <a:t>                                           for walls + a week for interior walls)</a:t>
            </a:r>
          </a:p>
          <a:p>
            <a:r>
              <a:rPr lang="en-US" dirty="0" smtClean="0"/>
              <a:t>Mortar &amp; Plaster – 14 tons would take </a:t>
            </a:r>
          </a:p>
          <a:p>
            <a:r>
              <a:rPr lang="en-US" dirty="0"/>
              <a:t> </a:t>
            </a:r>
            <a:r>
              <a:rPr lang="en-US" dirty="0" smtClean="0"/>
              <a:t>                                        (28 tons of limestone &amp; 28 tons of wood to make mortar)</a:t>
            </a:r>
          </a:p>
          <a:p>
            <a:r>
              <a:rPr lang="en-US" dirty="0" smtClean="0"/>
              <a:t>Wooden Posts and beams – 27 tons of lumber</a:t>
            </a:r>
          </a:p>
          <a:p>
            <a:r>
              <a:rPr lang="en-US" dirty="0" smtClean="0"/>
              <a:t>Ceiling &amp; Roof (15 in) – 14 tons of material</a:t>
            </a:r>
          </a:p>
          <a:p>
            <a:r>
              <a:rPr lang="en-US" dirty="0" smtClean="0"/>
              <a:t>Mud brocks for 2</a:t>
            </a:r>
            <a:r>
              <a:rPr lang="en-US" baseline="30000" dirty="0" smtClean="0"/>
              <a:t>nd</a:t>
            </a:r>
            <a:r>
              <a:rPr lang="en-US" dirty="0" smtClean="0"/>
              <a:t> floor walls – 2000 bricks (124 tons of clay)</a:t>
            </a:r>
          </a:p>
        </p:txBody>
      </p:sp>
      <p:sp>
        <p:nvSpPr>
          <p:cNvPr id="5" name="TextBox 4"/>
          <p:cNvSpPr txBox="1"/>
          <p:nvPr/>
        </p:nvSpPr>
        <p:spPr>
          <a:xfrm>
            <a:off x="7345214" y="2326300"/>
            <a:ext cx="1337930" cy="369332"/>
          </a:xfrm>
          <a:prstGeom prst="rect">
            <a:avLst/>
          </a:prstGeom>
          <a:noFill/>
        </p:spPr>
        <p:txBody>
          <a:bodyPr wrap="none" rtlCol="0">
            <a:spAutoFit/>
          </a:bodyPr>
          <a:lstStyle/>
          <a:p>
            <a:r>
              <a:rPr lang="en-US" sz="1800" b="1" u="sng" dirty="0" smtClean="0"/>
              <a:t> = ~470 tons</a:t>
            </a:r>
            <a:endParaRPr lang="en-US" sz="1800" b="1" u="sng" dirty="0"/>
          </a:p>
        </p:txBody>
      </p:sp>
    </p:spTree>
    <p:extLst>
      <p:ext uri="{BB962C8B-B14F-4D97-AF65-F5344CB8AC3E}">
        <p14:creationId xmlns:p14="http://schemas.microsoft.com/office/powerpoint/2010/main" val="152422595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enjamin\sr\Central Benjamin Plateau aerial from south.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Beersheba region of tell aerial from northwest3.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052101 Beersheba\sr\Nahal Beersheba from tell to east.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122200 Plain of Asher\sr\Haifa overview from University tower, tb n032801.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D:\0 Adds\1 Galilee\122100 Rosh HaNiqra\Sr\Rosh HaNiqra shoreline to south, tb n122100 sr.jpg"/>
</p:tagLst>
</file>

<file path=ppt/tags/tag14.xml><?xml version="1.0" encoding="utf-8"?>
<p:tagLst xmlns:a="http://schemas.openxmlformats.org/drawingml/2006/main" xmlns:r="http://schemas.openxmlformats.org/officeDocument/2006/relationships" xmlns:p="http://schemas.openxmlformats.org/presentationml/2006/main">
  <p:tag name="PHOTO" val="TRUE"/>
  <p:tag name="FILENAME" val="D:\0 Adds\1 Galilee\122100 Acco\Sr\Acco fortress looking south to Mt Carmel, tb n122100 sr.jpg"/>
</p:tagLst>
</file>

<file path=ppt/tags/tag15.xml><?xml version="1.0" encoding="utf-8"?>
<p:tagLst xmlns:a="http://schemas.openxmlformats.org/drawingml/2006/main" xmlns:r="http://schemas.openxmlformats.org/officeDocument/2006/relationships" xmlns:p="http://schemas.openxmlformats.org/presentationml/2006/main">
  <p:tag name="PHOTO" val="TRUE"/>
  <p:tag name="FILENAME" val="D:\0 Adds\1 Galilee\122100 Acco\Sr\Acco harbor2, tb n122100 sr.jpg"/>
</p:tagLst>
</file>

<file path=ppt/tags/tag16.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Sea of Galilee North\sr\Chinnereth tell aerial from northeast.jpg"/>
</p:tagLst>
</file>

<file path=ppt/tags/tag17.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400 Jezreel\Sr\Northwest shore of Galilee from Arbel, tb n011400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enjamin\sr\Beth Horon ridge aerial from west.jpg"/>
</p:tagLst>
</file>

<file path=ppt/tags/tag3.xml><?xml version="1.0" encoding="utf-8"?>
<p:tagLst xmlns:a="http://schemas.openxmlformats.org/drawingml/2006/main" xmlns:r="http://schemas.openxmlformats.org/officeDocument/2006/relationships" xmlns:p="http://schemas.openxmlformats.org/presentationml/2006/main">
  <p:tag name="FILENAME" val="E:\0Adds 2002\04 Judah\010703 Beersheba flight\Benjamin\sr\Beth Horon ridge aerial from west.jpg"/>
  <p:tag name="PHOTO" val="TRUE"/>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C:\0Images\Todd Sites\1 Galilee and the North\Central Benjamin Plateau\Beth Horon ridge, 74-36tb.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0Adds\042600 Gezer\Sr\Aijalon Valley, Latrun and Gezer from Canada Park, tb n042600 sr.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df\2 Samaria\sr\Dor from south, df 040102.jpg"/>
</p:tagLst>
</file>

<file path=ppt/tags/tag7.xml><?xml version="1.0" encoding="utf-8"?>
<p:tagLst xmlns:a="http://schemas.openxmlformats.org/drawingml/2006/main" xmlns:r="http://schemas.openxmlformats.org/officeDocument/2006/relationships" xmlns:p="http://schemas.openxmlformats.org/presentationml/2006/main">
  <p:tag name="FILENAME" val="E:\Todd Sites\0 Adds\1 Galilee\Aerial Galilee\Megiddo\sr\Megiddo pass aerial from northeast.jpg"/>
  <p:tag name="PHOTO" val="TRUE"/>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Beth Shean\sr\Beth Shean aerial from west.jpg"/>
</p:tagLst>
</file>

<file path=ppt/tags/tag9.xml><?xml version="1.0" encoding="utf-8"?>
<p:tagLst xmlns:a="http://schemas.openxmlformats.org/drawingml/2006/main" xmlns:r="http://schemas.openxmlformats.org/officeDocument/2006/relationships" xmlns:p="http://schemas.openxmlformats.org/presentationml/2006/main">
  <p:tag name="FILENAME" val="E:\0Adds 2002\04 Judah\010703 Beersheba flight\Benjamin\sr\Central Benjamin Plateau aerial from southwest.jpg"/>
  <p:tag name="PHOTO"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4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1270</TotalTime>
  <Words>5155</Words>
  <Application>Microsoft Office PowerPoint</Application>
  <PresentationFormat>On-screen Show (16:10)</PresentationFormat>
  <Paragraphs>735</Paragraphs>
  <Slides>78</Slides>
  <Notes>50</Notes>
  <HiddenSlides>0</HiddenSlides>
  <MMClips>0</MMClips>
  <ScaleCrop>false</ScaleCrop>
  <HeadingPairs>
    <vt:vector size="4" baseType="variant">
      <vt:variant>
        <vt:lpstr>Theme</vt:lpstr>
      </vt:variant>
      <vt:variant>
        <vt:i4>19</vt:i4>
      </vt:variant>
      <vt:variant>
        <vt:lpstr>Slide Titles</vt:lpstr>
      </vt:variant>
      <vt:variant>
        <vt:i4>78</vt:i4>
      </vt:variant>
    </vt:vector>
  </HeadingPairs>
  <TitlesOfParts>
    <vt:vector size="97" baseType="lpstr">
      <vt:lpstr>Office Theme</vt:lpstr>
      <vt:lpstr>3_Office Theme</vt:lpstr>
      <vt:lpstr>1_Office Theme</vt:lpstr>
      <vt:lpstr>2_Office Theme</vt:lpstr>
      <vt:lpstr>4_Office Theme</vt:lpstr>
      <vt:lpstr>5_Office Theme</vt:lpstr>
      <vt:lpstr>6_Office Theme</vt:lpstr>
      <vt:lpstr>7_Office Theme</vt:lpstr>
      <vt:lpstr>White</vt:lpstr>
      <vt:lpstr>8_Office Theme</vt:lpstr>
      <vt:lpstr>1_White</vt:lpstr>
      <vt:lpstr>9_Office Theme</vt:lpstr>
      <vt:lpstr>2_White</vt:lpstr>
      <vt:lpstr>3_White</vt:lpstr>
      <vt:lpstr>10_Office Theme</vt:lpstr>
      <vt:lpstr>4_White</vt:lpstr>
      <vt:lpstr>5_White</vt:lpstr>
      <vt:lpstr>6_White</vt:lpstr>
      <vt:lpstr>11_Office Theme</vt:lpstr>
      <vt:lpstr>PowerPoint Presentation</vt:lpstr>
      <vt:lpstr>PowerPoint Presentation</vt:lpstr>
      <vt:lpstr>PowerPoint Presentation</vt:lpstr>
      <vt:lpstr>PowerPoint Presentation</vt:lpstr>
      <vt:lpstr>PowerPoint Presentation</vt:lpstr>
      <vt:lpstr>PowerPoint Presentation</vt:lpstr>
      <vt:lpstr>Dating the Conquest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Joshua Timeline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Beth Horon ridge aerial from west</vt:lpstr>
      <vt:lpstr>Beth Horon ridge</vt:lpstr>
      <vt:lpstr>PowerPoint Presentation</vt:lpstr>
      <vt:lpstr>PowerPoint Presentation</vt:lpstr>
      <vt:lpstr>PowerPoint Presentation</vt:lpstr>
      <vt:lpstr>PowerPoint Presentation</vt:lpstr>
      <vt:lpstr>Dor from south</vt:lpstr>
      <vt:lpstr>Megiddo pass aerial from northeast</vt:lpstr>
      <vt:lpstr>Beth Shean aerial from west</vt:lpstr>
      <vt:lpstr>PowerPoint Presentation</vt:lpstr>
      <vt:lpstr>PowerPoint Presentation</vt:lpstr>
      <vt:lpstr>PowerPoint Presentation</vt:lpstr>
      <vt:lpstr>PowerPoint Presentation</vt:lpstr>
      <vt:lpstr>PowerPoint Presentation</vt:lpstr>
      <vt:lpstr>Central Benjamin Plateau aerial from southwest</vt:lpstr>
      <vt:lpstr>Borders of Simeon Joshua 19:1-9</vt:lpstr>
      <vt:lpstr>Beersheba region of tell aerial from northwest</vt:lpstr>
      <vt:lpstr>Nahal Beersheba from tell to east</vt:lpstr>
      <vt:lpstr>Borders of Simeon Joshua 19:1-9</vt:lpstr>
      <vt:lpstr>PowerPoint Presentation</vt:lpstr>
      <vt:lpstr>Borders of Zebulun Joshua 19:10-16</vt:lpstr>
      <vt:lpstr>PowerPoint Presentation</vt:lpstr>
      <vt:lpstr>Borders of Zebulun Joshua 19:10-16</vt:lpstr>
      <vt:lpstr>Borders of Issachar Joshua 19:17-23</vt:lpstr>
      <vt:lpstr>Borders of Issachar Joshua 19:17-23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Adrienne</dc:creator>
  <cp:lastModifiedBy>Danny Haynes</cp:lastModifiedBy>
  <cp:revision>231</cp:revision>
  <dcterms:created xsi:type="dcterms:W3CDTF">2010-03-31T22:52:17Z</dcterms:created>
  <dcterms:modified xsi:type="dcterms:W3CDTF">2015-02-11T23:51:17Z</dcterms:modified>
</cp:coreProperties>
</file>