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93" r:id="rId2"/>
    <p:sldMasterId id="2147484005" r:id="rId3"/>
    <p:sldMasterId id="2147484017" r:id="rId4"/>
    <p:sldMasterId id="2147484029" r:id="rId5"/>
    <p:sldMasterId id="2147484041" r:id="rId6"/>
    <p:sldMasterId id="2147484053" r:id="rId7"/>
    <p:sldMasterId id="2147484065" r:id="rId8"/>
    <p:sldMasterId id="2147484077" r:id="rId9"/>
    <p:sldMasterId id="2147484089" r:id="rId10"/>
    <p:sldMasterId id="2147484101" r:id="rId11"/>
    <p:sldMasterId id="2147484113" r:id="rId12"/>
    <p:sldMasterId id="2147484125" r:id="rId13"/>
  </p:sldMasterIdLst>
  <p:notesMasterIdLst>
    <p:notesMasterId r:id="rId56"/>
  </p:notesMasterIdLst>
  <p:handoutMasterIdLst>
    <p:handoutMasterId r:id="rId57"/>
  </p:handoutMasterIdLst>
  <p:sldIdLst>
    <p:sldId id="271" r:id="rId14"/>
    <p:sldId id="532" r:id="rId15"/>
    <p:sldId id="533" r:id="rId16"/>
    <p:sldId id="534" r:id="rId17"/>
    <p:sldId id="535" r:id="rId18"/>
    <p:sldId id="542" r:id="rId19"/>
    <p:sldId id="540" r:id="rId20"/>
    <p:sldId id="541" r:id="rId21"/>
    <p:sldId id="543" r:id="rId22"/>
    <p:sldId id="544" r:id="rId23"/>
    <p:sldId id="545" r:id="rId24"/>
    <p:sldId id="546" r:id="rId25"/>
    <p:sldId id="547" r:id="rId26"/>
    <p:sldId id="548" r:id="rId27"/>
    <p:sldId id="536" r:id="rId28"/>
    <p:sldId id="524" r:id="rId29"/>
    <p:sldId id="539" r:id="rId30"/>
    <p:sldId id="553" r:id="rId31"/>
    <p:sldId id="554" r:id="rId32"/>
    <p:sldId id="555" r:id="rId33"/>
    <p:sldId id="556" r:id="rId34"/>
    <p:sldId id="557" r:id="rId35"/>
    <p:sldId id="527" r:id="rId36"/>
    <p:sldId id="490" r:id="rId37"/>
    <p:sldId id="505" r:id="rId38"/>
    <p:sldId id="528" r:id="rId39"/>
    <p:sldId id="506" r:id="rId40"/>
    <p:sldId id="526" r:id="rId41"/>
    <p:sldId id="507" r:id="rId42"/>
    <p:sldId id="503" r:id="rId43"/>
    <p:sldId id="508" r:id="rId44"/>
    <p:sldId id="504" r:id="rId45"/>
    <p:sldId id="509" r:id="rId46"/>
    <p:sldId id="513" r:id="rId47"/>
    <p:sldId id="512" r:id="rId48"/>
    <p:sldId id="510" r:id="rId49"/>
    <p:sldId id="558" r:id="rId50"/>
    <p:sldId id="538" r:id="rId51"/>
    <p:sldId id="549" r:id="rId52"/>
    <p:sldId id="550" r:id="rId53"/>
    <p:sldId id="551" r:id="rId54"/>
    <p:sldId id="552" r:id="rId55"/>
  </p:sldIdLst>
  <p:sldSz cx="9144000" cy="5715000" type="screen16x1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66FF"/>
    <a:srgbClr val="FFFF99"/>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8784" autoAdjust="0"/>
    <p:restoredTop sz="88833" autoAdjust="0"/>
  </p:normalViewPr>
  <p:slideViewPr>
    <p:cSldViewPr snapToGrid="0">
      <p:cViewPr>
        <p:scale>
          <a:sx n="90" d="100"/>
          <a:sy n="90" d="100"/>
        </p:scale>
        <p:origin x="-3030" y="-954"/>
      </p:cViewPr>
      <p:guideLst>
        <p:guide orient="horz" pos="152"/>
        <p:guide pos="2801"/>
      </p:guideLst>
    </p:cSldViewPr>
  </p:slideViewPr>
  <p:notesTextViewPr>
    <p:cViewPr>
      <p:scale>
        <a:sx n="100" d="100"/>
        <a:sy n="100" d="100"/>
      </p:scale>
      <p:origin x="0" y="0"/>
    </p:cViewPr>
  </p:notesTextViewPr>
  <p:sorterViewPr>
    <p:cViewPr>
      <p:scale>
        <a:sx n="100" d="100"/>
        <a:sy n="100" d="100"/>
      </p:scale>
      <p:origin x="0" y="7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lt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A8D01B02-F617-40BE-ABD1-0027A874E342}" type="datetimeFigureOut">
              <a:rPr lang="en-US" altLang="en-US"/>
              <a:pPr/>
              <a:t>2/14/2015</a:t>
            </a:fld>
            <a:endParaRPr lang="en-US" alt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lt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6745DD56-C8FE-4E01-A6D6-455C7B9E7A39}" type="slidenum">
              <a:rPr lang="en-US" altLang="en-US"/>
              <a:pPr/>
              <a:t>‹#›</a:t>
            </a:fld>
            <a:endParaRPr lang="en-US" altLang="en-US"/>
          </a:p>
        </p:txBody>
      </p:sp>
    </p:spTree>
    <p:extLst>
      <p:ext uri="{BB962C8B-B14F-4D97-AF65-F5344CB8AC3E}">
        <p14:creationId xmlns:p14="http://schemas.microsoft.com/office/powerpoint/2010/main" val="2698097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3D53273-C30B-4831-B6DA-1CB6BFBFB52B}" type="datetimeFigureOut">
              <a:rPr lang="en-US" altLang="en-US"/>
              <a:pPr/>
              <a:t>2/14/2015</a:t>
            </a:fld>
            <a:endParaRPr lang="en-US" alt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BE6BA9E-E9B6-44CD-9DA1-69AAEDFFB63C}" type="slidenum">
              <a:rPr lang="en-US" altLang="en-US"/>
              <a:pPr/>
              <a:t>‹#›</a:t>
            </a:fld>
            <a:endParaRPr lang="en-US" altLang="en-US"/>
          </a:p>
        </p:txBody>
      </p:sp>
    </p:spTree>
    <p:extLst>
      <p:ext uri="{BB962C8B-B14F-4D97-AF65-F5344CB8AC3E}">
        <p14:creationId xmlns:p14="http://schemas.microsoft.com/office/powerpoint/2010/main" val="26852055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I.	Claiming the Land (1:1–5:15)</a:t>
            </a:r>
          </a:p>
          <a:p>
            <a:r>
              <a:rPr lang="en-US" dirty="0" smtClean="0"/>
              <a:t>II.	Conquering the Land (6:1–12:24)</a:t>
            </a:r>
          </a:p>
          <a:p>
            <a:r>
              <a:rPr lang="en-US" dirty="0" smtClean="0"/>
              <a:t>III.	Distributing the Land (13:1–21:45)</a:t>
            </a:r>
          </a:p>
          <a:p>
            <a:r>
              <a:rPr lang="en-US" dirty="0" smtClean="0"/>
              <a:t>IV.	Living in the Land (22:1–24:28)</a:t>
            </a:r>
          </a:p>
          <a:p>
            <a:r>
              <a:rPr lang="en-US" dirty="0" smtClean="0"/>
              <a:t>V.	Resting in the Land (24:29–33)</a:t>
            </a:r>
          </a:p>
          <a:p>
            <a:endParaRPr lang="en-US" dirty="0"/>
          </a:p>
        </p:txBody>
      </p:sp>
      <p:sp>
        <p:nvSpPr>
          <p:cNvPr id="4" name="Slide Number Placeholder 3"/>
          <p:cNvSpPr>
            <a:spLocks noGrp="1"/>
          </p:cNvSpPr>
          <p:nvPr>
            <p:ph type="sldNum" sz="quarter" idx="10"/>
          </p:nvPr>
        </p:nvSpPr>
        <p:spPr/>
        <p:txBody>
          <a:bodyPr/>
          <a:lstStyle/>
          <a:p>
            <a:pPr>
              <a:defRPr/>
            </a:pPr>
            <a:fld id="{27F0129A-5B77-4C8B-A518-E954B0AECF5F}"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99838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62E42C4-8F60-4E9C-A46A-04ACAF6048CB}" type="slidenum">
              <a:rPr lang="en-US" altLang="en-US"/>
              <a:pPr eaLnBrk="1" hangingPunct="1"/>
              <a:t>28</a:t>
            </a:fld>
            <a:endParaRPr lang="en-US" altLang="en-US"/>
          </a:p>
        </p:txBody>
      </p:sp>
      <p:sp>
        <p:nvSpPr>
          <p:cNvPr id="61443"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This stone pillar (massebah) found at Shechem might be similar to the one that Joshua set up as a witness to the renewal of the covenant.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4769A62-9BB7-4782-AB4D-85B9CB5610D4}" type="slidenum">
              <a:rPr lang="en-US" altLang="en-US"/>
              <a:pPr eaLnBrk="1" hangingPunct="1"/>
              <a:t>30</a:t>
            </a:fld>
            <a:endParaRPr lang="en-US" altLang="en-US"/>
          </a:p>
        </p:txBody>
      </p:sp>
      <p:sp>
        <p:nvSpPr>
          <p:cNvPr id="6246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This stone pillar (massebah) found at Shechem might be similar to the one that Joshua set up as a witness to the renewal of the covenant.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EE45F1C-D8DE-444E-9827-42EFE3A53149}" type="slidenum">
              <a:rPr lang="en-US" altLang="en-US"/>
              <a:pPr eaLnBrk="1" hangingPunct="1"/>
              <a:t>34</a:t>
            </a:fld>
            <a:endParaRPr lang="en-US" altLang="en-US"/>
          </a:p>
        </p:txBody>
      </p:sp>
      <p:sp>
        <p:nvSpPr>
          <p:cNvPr id="63491"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Cattle have been raised in this area, in ancient times as well as today.  Both beef and dairy cattle are currently raised in the Golan Heights.</a:t>
            </a:r>
          </a:p>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3.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3.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643DC6A-64F5-48A3-93A6-DF8576217268}" type="slidenum">
              <a:rPr lang="en-US" altLang="en-US"/>
              <a:pPr/>
              <a:t>‹#›</a:t>
            </a:fld>
            <a:endParaRPr lang="en-US" altLang="en-US"/>
          </a:p>
        </p:txBody>
      </p:sp>
    </p:spTree>
    <p:extLst>
      <p:ext uri="{BB962C8B-B14F-4D97-AF65-F5344CB8AC3E}">
        <p14:creationId xmlns:p14="http://schemas.microsoft.com/office/powerpoint/2010/main" val="397066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1B03B24-4944-4798-ADAD-BFB70280411D}" type="slidenum">
              <a:rPr lang="en-US" altLang="en-US"/>
              <a:pPr/>
              <a:t>‹#›</a:t>
            </a:fld>
            <a:endParaRPr lang="en-US" altLang="en-US"/>
          </a:p>
        </p:txBody>
      </p:sp>
    </p:spTree>
    <p:extLst>
      <p:ext uri="{BB962C8B-B14F-4D97-AF65-F5344CB8AC3E}">
        <p14:creationId xmlns:p14="http://schemas.microsoft.com/office/powerpoint/2010/main" val="13312705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1D0691-8E2E-44FC-AD19-42F03F44933A}" type="slidenum">
              <a:rPr lang="en-US" altLang="en-US"/>
              <a:pPr/>
              <a:t>‹#›</a:t>
            </a:fld>
            <a:endParaRPr lang="en-US" altLang="en-US"/>
          </a:p>
        </p:txBody>
      </p:sp>
    </p:spTree>
    <p:extLst>
      <p:ext uri="{BB962C8B-B14F-4D97-AF65-F5344CB8AC3E}">
        <p14:creationId xmlns:p14="http://schemas.microsoft.com/office/powerpoint/2010/main" val="6507296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92"/>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6" name="Rectangle 5"/>
          <p:cNvSpPr/>
          <p:nvPr userDrawn="1"/>
        </p:nvSpPr>
        <p:spPr>
          <a:xfrm>
            <a:off x="6572270" y="5217592"/>
            <a:ext cx="1925639"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04"/>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501" y="5212294"/>
            <a:ext cx="4275139"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60" y="5224265"/>
            <a:ext cx="614363"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59"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82" y="5212294"/>
            <a:ext cx="704851"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83" y="5218919"/>
            <a:ext cx="5645151"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6" name="Rectangle 15"/>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26" y="5282473"/>
            <a:ext cx="590551"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869E8E4D-0B74-4E12-B358-CC9A95FD24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41BBC9AA-1437-4CA4-BFEE-B88E0498096F}" type="slidenum">
              <a:rPr lang="en-US" altLang="en-US"/>
              <a:pPr/>
              <a:t>‹#›</a:t>
            </a:fld>
            <a:endParaRPr lang="en-US" altLang="en-US"/>
          </a:p>
        </p:txBody>
      </p:sp>
    </p:spTree>
    <p:extLst>
      <p:ext uri="{BB962C8B-B14F-4D97-AF65-F5344CB8AC3E}">
        <p14:creationId xmlns:p14="http://schemas.microsoft.com/office/powerpoint/2010/main" val="18283720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524351-0FBC-4BC8-BFC6-9EFF9BC885A6}" type="slidenum">
              <a:rPr lang="en-US" altLang="en-US"/>
              <a:pPr/>
              <a:t>‹#›</a:t>
            </a:fld>
            <a:endParaRPr lang="en-US" altLang="en-US"/>
          </a:p>
        </p:txBody>
      </p:sp>
    </p:spTree>
    <p:extLst>
      <p:ext uri="{BB962C8B-B14F-4D97-AF65-F5344CB8AC3E}">
        <p14:creationId xmlns:p14="http://schemas.microsoft.com/office/powerpoint/2010/main" val="11041023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C99315BC-53B3-457A-A236-A3AF5F775C4A}" type="slidenum">
              <a:rPr lang="en-US" altLang="en-US"/>
              <a:pPr/>
              <a:t>‹#›</a:t>
            </a:fld>
            <a:endParaRPr lang="en-US" altLang="en-US"/>
          </a:p>
        </p:txBody>
      </p:sp>
    </p:spTree>
    <p:extLst>
      <p:ext uri="{BB962C8B-B14F-4D97-AF65-F5344CB8AC3E}">
        <p14:creationId xmlns:p14="http://schemas.microsoft.com/office/powerpoint/2010/main" val="41774288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B4A3FF2A-1F6B-43A6-8988-6AF2A36785C7}" type="slidenum">
              <a:rPr lang="en-US" altLang="en-US"/>
              <a:pPr/>
              <a:t>‹#›</a:t>
            </a:fld>
            <a:endParaRPr lang="en-US" altLang="en-US"/>
          </a:p>
        </p:txBody>
      </p:sp>
    </p:spTree>
    <p:extLst>
      <p:ext uri="{BB962C8B-B14F-4D97-AF65-F5344CB8AC3E}">
        <p14:creationId xmlns:p14="http://schemas.microsoft.com/office/powerpoint/2010/main" val="11176665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sp>
        <p:nvSpPr>
          <p:cNvPr id="19" name="Slide Number Placeholder 5"/>
          <p:cNvSpPr txBox="1">
            <a:spLocks/>
          </p:cNvSpPr>
          <p:nvPr userDrawn="1"/>
        </p:nvSpPr>
        <p:spPr>
          <a:xfrm>
            <a:off x="6678613" y="5253370"/>
            <a:ext cx="213360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351C71E-8DE8-467D-B492-44FF2E0591C4}"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26" y="5262630"/>
            <a:ext cx="590551"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5D96B484-4A40-4580-8BA9-5EB07E6F1919}"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fld id="{66391DB3-ADED-4278-A86B-06DBF14546BD}" type="slidenum">
              <a:rPr lang="en-US" altLang="en-US"/>
              <a:pPr/>
              <a:t>‹#›</a:t>
            </a:fld>
            <a:endParaRPr lang="en-US" altLang="en-US"/>
          </a:p>
        </p:txBody>
      </p:sp>
    </p:spTree>
    <p:extLst>
      <p:ext uri="{BB962C8B-B14F-4D97-AF65-F5344CB8AC3E}">
        <p14:creationId xmlns:p14="http://schemas.microsoft.com/office/powerpoint/2010/main" val="24340254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26" y="5262630"/>
            <a:ext cx="590551" cy="304271"/>
          </a:xfrm>
        </p:spPr>
        <p:txBody>
          <a:bodyPr/>
          <a:lstStyle>
            <a:lvl1pPr>
              <a:defRPr sz="1400"/>
            </a:lvl1pPr>
          </a:lstStyle>
          <a:p>
            <a:fld id="{BD492983-AECE-478A-BB1B-11696B35A7C0}" type="slidenum">
              <a:rPr lang="en-US" altLang="en-US"/>
              <a:pPr/>
              <a:t>‹#›</a:t>
            </a:fld>
            <a:endParaRPr lang="en-US" altLang="en-US"/>
          </a:p>
        </p:txBody>
      </p:sp>
    </p:spTree>
    <p:extLst>
      <p:ext uri="{BB962C8B-B14F-4D97-AF65-F5344CB8AC3E}">
        <p14:creationId xmlns:p14="http://schemas.microsoft.com/office/powerpoint/2010/main" val="28753971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EE9C05D6-1AF7-4CEF-8B40-A31EDFA93825}" type="slidenum">
              <a:rPr lang="en-US" altLang="en-US"/>
              <a:pPr/>
              <a:t>‹#›</a:t>
            </a:fld>
            <a:endParaRPr lang="en-US" altLang="en-US"/>
          </a:p>
        </p:txBody>
      </p:sp>
    </p:spTree>
    <p:extLst>
      <p:ext uri="{BB962C8B-B14F-4D97-AF65-F5344CB8AC3E}">
        <p14:creationId xmlns:p14="http://schemas.microsoft.com/office/powerpoint/2010/main" val="35109454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9B185FB-2001-43FD-B85A-6D5D85AE957A}" type="slidenum">
              <a:rPr lang="en-US" altLang="en-US"/>
              <a:pPr/>
              <a:t>‹#›</a:t>
            </a:fld>
            <a:endParaRPr lang="en-US" altLang="en-US"/>
          </a:p>
        </p:txBody>
      </p:sp>
    </p:spTree>
    <p:extLst>
      <p:ext uri="{BB962C8B-B14F-4D97-AF65-F5344CB8AC3E}">
        <p14:creationId xmlns:p14="http://schemas.microsoft.com/office/powerpoint/2010/main" val="12190992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858552-E3AD-45A8-9B7D-FEF3A09D28FA}" type="slidenum">
              <a:rPr lang="en-US" altLang="en-US"/>
              <a:pPr/>
              <a:t>‹#›</a:t>
            </a:fld>
            <a:endParaRPr lang="en-US" altLang="en-US"/>
          </a:p>
        </p:txBody>
      </p:sp>
    </p:spTree>
    <p:extLst>
      <p:ext uri="{BB962C8B-B14F-4D97-AF65-F5344CB8AC3E}">
        <p14:creationId xmlns:p14="http://schemas.microsoft.com/office/powerpoint/2010/main" val="1634486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A2452665-2C17-4C07-B059-60703D1FAEFF}" type="slidenum">
              <a:rPr lang="en-US" altLang="en-US"/>
              <a:pPr/>
              <a:t>‹#›</a:t>
            </a:fld>
            <a:endParaRPr lang="en-US" altLang="en-US"/>
          </a:p>
        </p:txBody>
      </p:sp>
    </p:spTree>
    <p:extLst>
      <p:ext uri="{BB962C8B-B14F-4D97-AF65-F5344CB8AC3E}">
        <p14:creationId xmlns:p14="http://schemas.microsoft.com/office/powerpoint/2010/main" val="40972004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3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3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1AB2D21-4E6C-4B95-897C-2C1587009E80}" type="slidenum">
              <a:rPr lang="en-US" altLang="en-US"/>
              <a:pPr/>
              <a:t>‹#›</a:t>
            </a:fld>
            <a:endParaRPr lang="en-US" altLang="en-US"/>
          </a:p>
        </p:txBody>
      </p:sp>
    </p:spTree>
    <p:extLst>
      <p:ext uri="{BB962C8B-B14F-4D97-AF65-F5344CB8AC3E}">
        <p14:creationId xmlns:p14="http://schemas.microsoft.com/office/powerpoint/2010/main" val="33251188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4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5D177FC-BCFD-4844-A8EA-3B578F98FF6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359772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97"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224"/>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485"/>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693"/>
            <a:ext cx="590550" cy="304271"/>
          </a:xfrm>
          <a:prstGeom prst="rect">
            <a:avLst/>
          </a:prstGeom>
        </p:spPr>
        <p:txBody>
          <a:bodyPr anchor="ctr"/>
          <a:lstStyle>
            <a:lvl1pPr>
              <a:defRPr sz="1400"/>
            </a:lvl1pPr>
          </a:lstStyle>
          <a:p>
            <a:pPr algn="r" fontAlgn="auto">
              <a:spcBef>
                <a:spcPts val="0"/>
              </a:spcBef>
              <a:spcAft>
                <a:spcPts val="0"/>
              </a:spcAft>
              <a:defRPr/>
            </a:pPr>
            <a:fld id="{11617CD4-2F31-478A-B6F0-0A085CB50AEE}" type="slidenum">
              <a:rPr lang="en-US" smtClean="0">
                <a:solidFill>
                  <a:prstClr val="black">
                    <a:tint val="75000"/>
                  </a:prstClr>
                </a:solidFill>
                <a:latin typeface="Calibri"/>
              </a:rPr>
              <a:pPr algn="r" fontAlgn="auto">
                <a:spcBef>
                  <a:spcPts val="0"/>
                </a:spcBef>
                <a:spcAft>
                  <a:spcPts val="0"/>
                </a:spcAft>
                <a:defRPr/>
              </a:pPr>
              <a:t>‹#›</a:t>
            </a:fld>
            <a:endParaRPr lang="en-US" dirty="0">
              <a:solidFill>
                <a:prstClr val="black">
                  <a:tint val="75000"/>
                </a:prstClr>
              </a:solidFill>
              <a:latin typeface="Calibri"/>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02060959-1073-4DF8-821D-C1B946634B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84681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6AEB13-974B-4EE9-A99A-1F69864226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327738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A6E89F-FDE9-4ED5-BC12-714EFC1325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75156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CA55601-A6FD-4A1D-B57D-C837B0864E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77186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589"/>
            <a:ext cx="2133600" cy="304271"/>
          </a:xfrm>
          <a:prstGeom prst="rect">
            <a:avLst/>
          </a:prstGeom>
        </p:spPr>
        <p:txBody>
          <a:bodyPr anchor="ctr"/>
          <a:lstStyle>
            <a:lvl1pPr>
              <a:defRPr/>
            </a:lvl1pPr>
          </a:lstStyle>
          <a:p>
            <a:pPr algn="r" fontAlgn="auto">
              <a:spcBef>
                <a:spcPts val="0"/>
              </a:spcBef>
              <a:spcAft>
                <a:spcPts val="0"/>
              </a:spcAft>
              <a:defRPr/>
            </a:pPr>
            <a:fld id="{964D226F-EB28-40A5-BD4A-C33333FC2D86}" type="slidenum">
              <a:rPr lang="en-US" sz="1200" smtClean="0">
                <a:solidFill>
                  <a:prstClr val="black">
                    <a:tint val="75000"/>
                  </a:prstClr>
                </a:solidFill>
                <a:latin typeface="Calibri"/>
              </a:rPr>
              <a:pPr algn="r" fontAlgn="auto">
                <a:spcBef>
                  <a:spcPts val="0"/>
                </a:spcBef>
                <a:spcAft>
                  <a:spcPts val="0"/>
                </a:spcAft>
                <a:defRPr/>
              </a:pPr>
              <a:t>‹#›</a:t>
            </a:fld>
            <a:endParaRPr lang="en-US" sz="1200">
              <a:solidFill>
                <a:prstClr val="black">
                  <a:tint val="75000"/>
                </a:prstClr>
              </a:solidFill>
              <a:latin typeface="Calibri"/>
            </a:endParaRPr>
          </a:p>
        </p:txBody>
      </p:sp>
      <p:sp>
        <p:nvSpPr>
          <p:cNvPr id="20" name="Slide Number Placeholder 5"/>
          <p:cNvSpPr txBox="1">
            <a:spLocks/>
          </p:cNvSpPr>
          <p:nvPr userDrawn="1"/>
        </p:nvSpPr>
        <p:spPr>
          <a:xfrm>
            <a:off x="7823200" y="5262849"/>
            <a:ext cx="590550" cy="304271"/>
          </a:xfrm>
          <a:prstGeom prst="rect">
            <a:avLst/>
          </a:prstGeom>
        </p:spPr>
        <p:txBody>
          <a:bodyPr anchor="ctr"/>
          <a:lstStyle>
            <a:lvl1pPr>
              <a:defRPr sz="1400"/>
            </a:lvl1pPr>
          </a:lstStyle>
          <a:p>
            <a:pPr algn="r" fontAlgn="auto">
              <a:spcBef>
                <a:spcPts val="0"/>
              </a:spcBef>
              <a:spcAft>
                <a:spcPts val="0"/>
              </a:spcAft>
              <a:defRPr/>
            </a:pPr>
            <a:fld id="{CF8B7C37-6F17-4017-8D63-8B69F0E267A3}" type="slidenum">
              <a:rPr lang="en-US" smtClean="0">
                <a:solidFill>
                  <a:prstClr val="black">
                    <a:tint val="75000"/>
                  </a:prstClr>
                </a:solidFill>
                <a:latin typeface="Calibri"/>
              </a:rPr>
              <a:pPr algn="r" fontAlgn="auto">
                <a:spcBef>
                  <a:spcPts val="0"/>
                </a:spcBef>
                <a:spcAft>
                  <a:spcPts val="0"/>
                </a:spcAft>
                <a:defRPr/>
              </a:pPr>
              <a:t>‹#›</a:t>
            </a:fld>
            <a:endParaRPr lang="en-US" dirty="0">
              <a:solidFill>
                <a:prstClr val="black">
                  <a:tint val="75000"/>
                </a:prstClr>
              </a:solidFill>
              <a:latin typeface="Calibri"/>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pPr>
              <a:defRPr/>
            </a:pPr>
            <a:fld id="{C51D9FE5-FD24-4B15-A488-447D731D689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37746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849"/>
            <a:ext cx="590550" cy="304271"/>
          </a:xfrm>
        </p:spPr>
        <p:txBody>
          <a:bodyPr/>
          <a:lstStyle>
            <a:lvl1pPr>
              <a:defRPr sz="1400"/>
            </a:lvl1pPr>
          </a:lstStyle>
          <a:p>
            <a:pPr>
              <a:defRPr/>
            </a:pPr>
            <a:fld id="{6A01E3F2-AFD6-433A-8923-F85B59F7B0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098538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B0F7160-59C2-4BEF-BB76-6C9447C97F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82095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AD2479-5FAC-43CE-8230-E66EFDC937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3817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96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8713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413F62-6D11-4050-907A-2AD0B50FC1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34813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34"/>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134"/>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939ACA6-A903-408E-AF89-A62A62E038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58142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04"/>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77DAF7A-E525-4114-BAC2-95CBB5ADF131}" type="datetimeFigureOut">
              <a:rPr lang="en-US" altLang="en-US"/>
              <a:pPr/>
              <a:t>2/15/2015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98A9F3B-96B0-488A-BA8D-511F8AC58B02}" type="slidenum">
              <a:rPr lang="en-US" altLang="en-US"/>
              <a:pPr/>
              <a:t>‹#›</a:t>
            </a:fld>
            <a:endParaRPr lang="en-US" altLang="en-US"/>
          </a:p>
        </p:txBody>
      </p:sp>
    </p:spTree>
    <p:extLst>
      <p:ext uri="{BB962C8B-B14F-4D97-AF65-F5344CB8AC3E}">
        <p14:creationId xmlns:p14="http://schemas.microsoft.com/office/powerpoint/2010/main" val="37298015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AFF7B762-F86D-4652-A470-CD8BCFAEE708}" type="datetimeFigureOut">
              <a:rPr lang="en-US" altLang="en-US"/>
              <a:pPr/>
              <a:t>2/15/2015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13F9897-6BBB-46B9-8B9E-0A92824188B6}" type="slidenum">
              <a:rPr lang="en-US" altLang="en-US"/>
              <a:pPr/>
              <a:t>‹#›</a:t>
            </a:fld>
            <a:endParaRPr lang="en-US" altLang="en-US"/>
          </a:p>
        </p:txBody>
      </p:sp>
    </p:spTree>
    <p:extLst>
      <p:ext uri="{BB962C8B-B14F-4D97-AF65-F5344CB8AC3E}">
        <p14:creationId xmlns:p14="http://schemas.microsoft.com/office/powerpoint/2010/main" val="29073997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BDEFBAC1-685D-44E5-943E-DE29CADFE77A}" type="datetimeFigureOut">
              <a:rPr lang="en-US" altLang="en-US"/>
              <a:pPr/>
              <a:t>2/15/2015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7AE74A3-17F3-43FA-9365-54D5E996B4A2}" type="slidenum">
              <a:rPr lang="en-US" altLang="en-US"/>
              <a:pPr/>
              <a:t>‹#›</a:t>
            </a:fld>
            <a:endParaRPr lang="en-US" altLang="en-US"/>
          </a:p>
        </p:txBody>
      </p:sp>
    </p:spTree>
    <p:extLst>
      <p:ext uri="{BB962C8B-B14F-4D97-AF65-F5344CB8AC3E}">
        <p14:creationId xmlns:p14="http://schemas.microsoft.com/office/powerpoint/2010/main" val="34631245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21A5FED6-D9B1-4285-9DB5-26423F81EE54}" type="datetimeFigureOut">
              <a:rPr lang="en-US" altLang="en-US"/>
              <a:pPr/>
              <a:t>2/15/2015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E0310EC-C394-4A47-A9AA-8B5F123B65EF}" type="slidenum">
              <a:rPr lang="en-US" altLang="en-US"/>
              <a:pPr/>
              <a:t>‹#›</a:t>
            </a:fld>
            <a:endParaRPr lang="en-US" altLang="en-US"/>
          </a:p>
        </p:txBody>
      </p:sp>
    </p:spTree>
    <p:extLst>
      <p:ext uri="{BB962C8B-B14F-4D97-AF65-F5344CB8AC3E}">
        <p14:creationId xmlns:p14="http://schemas.microsoft.com/office/powerpoint/2010/main" val="22402101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D96C2732-C5D0-4DF0-9755-0141A00E78B1}" type="datetimeFigureOut">
              <a:rPr lang="en-US" altLang="en-US"/>
              <a:pPr/>
              <a:t>2/15/2015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517A78B8-306C-43B1-9839-1C7887044F02}" type="slidenum">
              <a:rPr lang="en-US" altLang="en-US"/>
              <a:pPr/>
              <a:t>‹#›</a:t>
            </a:fld>
            <a:endParaRPr lang="en-US" altLang="en-US"/>
          </a:p>
        </p:txBody>
      </p:sp>
    </p:spTree>
    <p:extLst>
      <p:ext uri="{BB962C8B-B14F-4D97-AF65-F5344CB8AC3E}">
        <p14:creationId xmlns:p14="http://schemas.microsoft.com/office/powerpoint/2010/main" val="37283625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8384B48-ACFF-437C-B502-E8585A944789}" type="datetimeFigureOut">
              <a:rPr lang="en-US" altLang="en-US"/>
              <a:pPr/>
              <a:t>2/15/2015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9FD0A1F8-C045-488D-9737-AC686DA6158E}" type="slidenum">
              <a:rPr lang="en-US" altLang="en-US"/>
              <a:pPr/>
              <a:t>‹#›</a:t>
            </a:fld>
            <a:endParaRPr lang="en-US" altLang="en-US"/>
          </a:p>
        </p:txBody>
      </p:sp>
    </p:spTree>
    <p:extLst>
      <p:ext uri="{BB962C8B-B14F-4D97-AF65-F5344CB8AC3E}">
        <p14:creationId xmlns:p14="http://schemas.microsoft.com/office/powerpoint/2010/main" val="8050503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6D1D445-52E8-4B56-85FE-D97A9A767A5D}" type="datetimeFigureOut">
              <a:rPr lang="en-US" altLang="en-US"/>
              <a:pPr/>
              <a:t>2/15/2015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32D0278F-CB1E-4739-A4F1-78B5468FCC18}" type="slidenum">
              <a:rPr lang="en-US" altLang="en-US"/>
              <a:pPr/>
              <a:t>‹#›</a:t>
            </a:fld>
            <a:endParaRPr lang="en-US" altLang="en-US"/>
          </a:p>
        </p:txBody>
      </p:sp>
    </p:spTree>
    <p:extLst>
      <p:ext uri="{BB962C8B-B14F-4D97-AF65-F5344CB8AC3E}">
        <p14:creationId xmlns:p14="http://schemas.microsoft.com/office/powerpoint/2010/main" val="26727629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22E81F25-26CC-4BF5-8AE4-47434567072F}" type="datetimeFigureOut">
              <a:rPr lang="en-US" altLang="en-US"/>
              <a:pPr/>
              <a:t>2/15/2015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D401555-A7B0-48EB-8B91-CF3216D866AF}" type="slidenum">
              <a:rPr lang="en-US" altLang="en-US"/>
              <a:pPr/>
              <a:t>‹#›</a:t>
            </a:fld>
            <a:endParaRPr lang="en-US" altLang="en-US"/>
          </a:p>
        </p:txBody>
      </p:sp>
    </p:spTree>
    <p:extLst>
      <p:ext uri="{BB962C8B-B14F-4D97-AF65-F5344CB8AC3E}">
        <p14:creationId xmlns:p14="http://schemas.microsoft.com/office/powerpoint/2010/main" val="536807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97" y="5217592"/>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70" y="5217592"/>
            <a:ext cx="1925639"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542"/>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501" y="5212294"/>
            <a:ext cx="4275139"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60" y="5224803"/>
            <a:ext cx="614363"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65"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82" y="5212294"/>
            <a:ext cx="704851"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4505" y="5218919"/>
            <a:ext cx="5645151"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26" y="5283011"/>
            <a:ext cx="590551"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35848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01E966C0-E10D-4E07-9FC4-662FD3C806EF}" type="datetimeFigureOut">
              <a:rPr lang="en-US" altLang="en-US"/>
              <a:pPr/>
              <a:t>2/15/2015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7B489132-7ACB-4B4C-B8CC-92449F5520CE}" type="slidenum">
              <a:rPr lang="en-US" altLang="en-US"/>
              <a:pPr/>
              <a:t>‹#›</a:t>
            </a:fld>
            <a:endParaRPr lang="en-US" altLang="en-US"/>
          </a:p>
        </p:txBody>
      </p:sp>
    </p:spTree>
    <p:extLst>
      <p:ext uri="{BB962C8B-B14F-4D97-AF65-F5344CB8AC3E}">
        <p14:creationId xmlns:p14="http://schemas.microsoft.com/office/powerpoint/2010/main" val="13462373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E9BD562B-18DB-4970-A9B2-88E999A28700}" type="datetimeFigureOut">
              <a:rPr lang="en-US" altLang="en-US"/>
              <a:pPr/>
              <a:t>2/15/2015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202D3E9-CA91-4761-BD2E-A06D1B062A21}" type="slidenum">
              <a:rPr lang="en-US" altLang="en-US"/>
              <a:pPr/>
              <a:t>‹#›</a:t>
            </a:fld>
            <a:endParaRPr lang="en-US" altLang="en-US"/>
          </a:p>
        </p:txBody>
      </p:sp>
    </p:spTree>
    <p:extLst>
      <p:ext uri="{BB962C8B-B14F-4D97-AF65-F5344CB8AC3E}">
        <p14:creationId xmlns:p14="http://schemas.microsoft.com/office/powerpoint/2010/main" val="41106253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04"/>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904"/>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DCB86E4F-2A7A-408F-8195-06F2FD17EB85}" type="datetimeFigureOut">
              <a:rPr lang="en-US" altLang="en-US"/>
              <a:pPr/>
              <a:t>2/15/2015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5010C10-9914-4945-BC07-9F800AD943A6}" type="slidenum">
              <a:rPr lang="en-US" altLang="en-US"/>
              <a:pPr/>
              <a:t>‹#›</a:t>
            </a:fld>
            <a:endParaRPr lang="en-US" altLang="en-US"/>
          </a:p>
        </p:txBody>
      </p:sp>
    </p:spTree>
    <p:extLst>
      <p:ext uri="{BB962C8B-B14F-4D97-AF65-F5344CB8AC3E}">
        <p14:creationId xmlns:p14="http://schemas.microsoft.com/office/powerpoint/2010/main" val="2404615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E042F1-288B-4816-BF23-3FBCE0B80F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87471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68"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40"/>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01"/>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793"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409"/>
            <a:ext cx="590550" cy="304271"/>
          </a:xfrm>
          <a:prstGeom prst="rect">
            <a:avLst/>
          </a:prstGeom>
        </p:spPr>
        <p:txBody>
          <a:bodyPr anchor="ctr"/>
          <a:lstStyle>
            <a:lvl1pPr>
              <a:defRPr sz="1400"/>
            </a:lvl1pPr>
          </a:lstStyle>
          <a:p>
            <a:pPr algn="r" fontAlgn="auto">
              <a:spcBef>
                <a:spcPts val="0"/>
              </a:spcBef>
              <a:spcAft>
                <a:spcPts val="0"/>
              </a:spcAft>
              <a:defRPr/>
            </a:pPr>
            <a:fld id="{F64E32D8-6841-413D-8064-6E3A5B882884}" type="slidenum">
              <a:rPr lang="en-US" smtClean="0">
                <a:solidFill>
                  <a:prstClr val="black">
                    <a:tint val="75000"/>
                  </a:prstClr>
                </a:solidFill>
                <a:latin typeface="Calibri"/>
              </a:rPr>
              <a:pPr algn="r" fontAlgn="auto">
                <a:spcBef>
                  <a:spcPts val="0"/>
                </a:spcBef>
                <a:spcAft>
                  <a:spcPts val="0"/>
                </a:spcAft>
                <a:defRPr/>
              </a:pPr>
              <a:t>‹#›</a:t>
            </a:fld>
            <a:endParaRPr lang="en-US" dirty="0">
              <a:solidFill>
                <a:prstClr val="black">
                  <a:tint val="75000"/>
                </a:prstClr>
              </a:solidFill>
              <a:latin typeface="Calibri"/>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5CD441B9-CC9C-4552-B796-66ACB8F115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00972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42D351-AFE7-4BC3-B0BF-DF35E9FC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22022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DBC3C5-BE67-4BAC-89CF-219A4E8F9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82339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08D4779-4A8E-48FE-9DFA-AC2CE98241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47336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65"/>
            <a:ext cx="590550" cy="304271"/>
          </a:xfrm>
        </p:spPr>
        <p:txBody>
          <a:bodyPr/>
          <a:lstStyle>
            <a:lvl1pPr>
              <a:defRPr sz="1400"/>
            </a:lvl1pPr>
          </a:lstStyle>
          <a:p>
            <a:pPr>
              <a:defRPr/>
            </a:pPr>
            <a:fld id="{33101C83-8666-4419-82DE-A36CBBAD07E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51398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195919"/>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036A1F-5EA6-417B-BCE1-CC08490FEA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6871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1211933"/>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1CD92D0-7748-4B3F-8FFA-0346BFE74D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57826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29F928-BFA1-4D2E-BA87-9973C8DDF7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25132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B3B45C-899C-4733-8D41-87A7C4EA5C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73932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AB7CBC-61A1-4DD1-B359-D08B4EA60F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657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40767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1216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908"/>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26" y="5263168"/>
            <a:ext cx="590551"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130643024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26" y="5263168"/>
            <a:ext cx="590551"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3672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67145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6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38"/>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2"/>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199"/>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789"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2"/>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7"/>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00" y="5282407"/>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7AF4DD0A-443E-49CC-8899-05776D79A090}"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ED1E89B7-D514-4A2B-94B1-DA6F78FEAE76}" type="slidenum">
              <a:rPr lang="en-US" altLang="en-US"/>
              <a:pPr/>
              <a:t>‹#›</a:t>
            </a:fld>
            <a:endParaRPr lang="en-US" altLang="en-US"/>
          </a:p>
        </p:txBody>
      </p:sp>
    </p:spTree>
    <p:extLst>
      <p:ext uri="{BB962C8B-B14F-4D97-AF65-F5344CB8AC3E}">
        <p14:creationId xmlns:p14="http://schemas.microsoft.com/office/powerpoint/2010/main" val="4260530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965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0519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45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45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5644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262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175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502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151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0D12FE-AAC4-4BD2-BC33-25CC74B3B4D9}" type="datetimeFigureOut">
              <a:rPr lang="en-US" smtClean="0">
                <a:solidFill>
                  <a:prstClr val="black">
                    <a:tint val="75000"/>
                  </a:prstClr>
                </a:solidFill>
              </a:rPr>
              <a:pPr/>
              <a:t>2/14/2015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646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0D12FE-AAC4-4BD2-BC33-25CC74B3B4D9}" type="datetimeFigureOut">
              <a:rPr lang="en-US" smtClean="0">
                <a:solidFill>
                  <a:prstClr val="black">
                    <a:tint val="75000"/>
                  </a:prstClr>
                </a:solidFill>
              </a:rPr>
              <a:pPr/>
              <a:t>2/14/2015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243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0D12FE-AAC4-4BD2-BC33-25CC74B3B4D9}" type="datetimeFigureOut">
              <a:rPr lang="en-US" smtClean="0">
                <a:solidFill>
                  <a:prstClr val="black">
                    <a:tint val="75000"/>
                  </a:prstClr>
                </a:solidFill>
              </a:rPr>
              <a:pPr/>
              <a:t>2/14/2015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85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CBEB277-D31A-4A0D-9DE8-C017CEDE4ACE}" type="slidenum">
              <a:rPr lang="en-US" altLang="en-US"/>
              <a:pPr/>
              <a:t>‹#›</a:t>
            </a:fld>
            <a:endParaRPr lang="en-US" altLang="en-US"/>
          </a:p>
        </p:txBody>
      </p:sp>
    </p:spTree>
    <p:extLst>
      <p:ext uri="{BB962C8B-B14F-4D97-AF65-F5344CB8AC3E}">
        <p14:creationId xmlns:p14="http://schemas.microsoft.com/office/powerpoint/2010/main" val="3407119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062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2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669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141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E042F1-288B-4816-BF23-3FBCE0B80F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3850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68"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40"/>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01"/>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793"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409"/>
            <a:ext cx="590550" cy="304271"/>
          </a:xfrm>
          <a:prstGeom prst="rect">
            <a:avLst/>
          </a:prstGeom>
        </p:spPr>
        <p:txBody>
          <a:bodyPr anchor="ctr"/>
          <a:lstStyle>
            <a:lvl1pPr>
              <a:defRPr sz="1400"/>
            </a:lvl1pPr>
          </a:lstStyle>
          <a:p>
            <a:pPr algn="r" fontAlgn="auto">
              <a:spcBef>
                <a:spcPts val="0"/>
              </a:spcBef>
              <a:spcAft>
                <a:spcPts val="0"/>
              </a:spcAft>
              <a:defRPr/>
            </a:pPr>
            <a:fld id="{F64E32D8-6841-413D-8064-6E3A5B882884}" type="slidenum">
              <a:rPr lang="en-US" smtClean="0">
                <a:solidFill>
                  <a:prstClr val="black">
                    <a:tint val="75000"/>
                  </a:prstClr>
                </a:solidFill>
                <a:latin typeface="Calibri"/>
              </a:rPr>
              <a:pPr algn="r" fontAlgn="auto">
                <a:spcBef>
                  <a:spcPts val="0"/>
                </a:spcBef>
                <a:spcAft>
                  <a:spcPts val="0"/>
                </a:spcAft>
                <a:defRPr/>
              </a:pPr>
              <a:t>‹#›</a:t>
            </a:fld>
            <a:endParaRPr lang="en-US" dirty="0">
              <a:solidFill>
                <a:prstClr val="black">
                  <a:tint val="75000"/>
                </a:prstClr>
              </a:solidFill>
              <a:latin typeface="Calibri"/>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5CD441B9-CC9C-4552-B796-66ACB8F115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532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42D351-AFE7-4BC3-B0BF-DF35E9FC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7771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DBC3C5-BE67-4BAC-89CF-219A4E8F9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7836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08D4779-4A8E-48FE-9DFA-AC2CE98241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2845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65"/>
            <a:ext cx="590550" cy="304271"/>
          </a:xfrm>
        </p:spPr>
        <p:txBody>
          <a:bodyPr/>
          <a:lstStyle>
            <a:lvl1pPr>
              <a:defRPr sz="1400"/>
            </a:lvl1pPr>
          </a:lstStyle>
          <a:p>
            <a:pPr>
              <a:defRPr/>
            </a:pPr>
            <a:fld id="{33101C83-8666-4419-82DE-A36CBBAD07E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95392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F2B1950C-B5C2-4BD2-8C00-E8EBD8AA3F45}" type="slidenum">
              <a:rPr lang="en-US" altLang="en-US"/>
              <a:pPr/>
              <a:t>‹#›</a:t>
            </a:fld>
            <a:endParaRPr lang="en-US" altLang="en-US"/>
          </a:p>
        </p:txBody>
      </p:sp>
    </p:spTree>
    <p:extLst>
      <p:ext uri="{BB962C8B-B14F-4D97-AF65-F5344CB8AC3E}">
        <p14:creationId xmlns:p14="http://schemas.microsoft.com/office/powerpoint/2010/main" val="2717099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195919"/>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036A1F-5EA6-417B-BCE1-CC08490FEA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8027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1CD92D0-7748-4B3F-8FFA-0346BFE74D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5649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29F928-BFA1-4D2E-BA87-9973C8DDF7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8587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B3B45C-899C-4733-8D41-87A7C4EA5C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0788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AB7CBC-61A1-4DD1-B359-D08B4EA60F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9961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9152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59"/>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20"/>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428"/>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41835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587016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36456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88115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285BAC38-16CB-420D-9F84-EE18688AD3EF}" type="slidenum">
              <a:rPr lang="en-US" altLang="en-US"/>
              <a:pPr/>
              <a:t>‹#›</a:t>
            </a:fld>
            <a:endParaRPr lang="en-US" altLang="en-US"/>
          </a:p>
        </p:txBody>
      </p:sp>
    </p:spTree>
    <p:extLst>
      <p:ext uri="{BB962C8B-B14F-4D97-AF65-F5344CB8AC3E}">
        <p14:creationId xmlns:p14="http://schemas.microsoft.com/office/powerpoint/2010/main" val="539848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324"/>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584"/>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270182154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84"/>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0222771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720769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6284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4510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8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1192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7857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62"/>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23"/>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431"/>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52668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684173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19894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63"/>
            <a:ext cx="590550" cy="304271"/>
          </a:xfrm>
        </p:spPr>
        <p:txBody>
          <a:bodyPr/>
          <a:lstStyle>
            <a:lvl1pPr>
              <a:defRPr sz="1400"/>
            </a:lvl1pPr>
          </a:lstStyle>
          <a:p>
            <a:fld id="{B92CE6CE-D737-4959-83EB-7E4B08EA6937}" type="slidenum">
              <a:rPr lang="en-US" altLang="en-US"/>
              <a:pPr/>
              <a:t>‹#›</a:t>
            </a:fld>
            <a:endParaRPr lang="en-US" altLang="en-US"/>
          </a:p>
        </p:txBody>
      </p:sp>
    </p:spTree>
    <p:extLst>
      <p:ext uri="{BB962C8B-B14F-4D97-AF65-F5344CB8AC3E}">
        <p14:creationId xmlns:p14="http://schemas.microsoft.com/office/powerpoint/2010/main" val="13359413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630761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327"/>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587"/>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396686051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87"/>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0433878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683255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54787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24704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8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1152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37160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2"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42"/>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03"/>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797"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7" name="Slide Number Placeholder 5"/>
          <p:cNvSpPr txBox="1">
            <a:spLocks/>
          </p:cNvSpPr>
          <p:nvPr userDrawn="1"/>
        </p:nvSpPr>
        <p:spPr>
          <a:xfrm>
            <a:off x="7823200" y="5282411"/>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062961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08789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5E8568C-716E-40AA-AC3F-07FEAD99F42D}" type="slidenum">
              <a:rPr lang="en-US" altLang="en-US"/>
              <a:pPr/>
              <a:t>‹#›</a:t>
            </a:fld>
            <a:endParaRPr lang="en-US" altLang="en-US"/>
          </a:p>
        </p:txBody>
      </p:sp>
    </p:spTree>
    <p:extLst>
      <p:ext uri="{BB962C8B-B14F-4D97-AF65-F5344CB8AC3E}">
        <p14:creationId xmlns:p14="http://schemas.microsoft.com/office/powerpoint/2010/main" val="1806537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1163211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2489693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9" name="Slide Number Placeholder 5"/>
          <p:cNvSpPr txBox="1">
            <a:spLocks/>
          </p:cNvSpPr>
          <p:nvPr userDrawn="1"/>
        </p:nvSpPr>
        <p:spPr>
          <a:xfrm>
            <a:off x="6678613" y="5253307"/>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567"/>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01"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364897814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67"/>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2915469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932890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57309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98316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675957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0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0259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92"/>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53"/>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561"/>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684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17C6F9D4-F769-450C-87CE-32F8452DB643}" type="slidenum">
              <a:rPr lang="en-US" altLang="en-US"/>
              <a:pPr/>
              <a:t>‹#›</a:t>
            </a:fld>
            <a:endParaRPr lang="en-US" altLang="en-US"/>
          </a:p>
        </p:txBody>
      </p:sp>
    </p:spTree>
    <p:extLst>
      <p:ext uri="{BB962C8B-B14F-4D97-AF65-F5344CB8AC3E}">
        <p14:creationId xmlns:p14="http://schemas.microsoft.com/office/powerpoint/2010/main" val="34028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953740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270017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479501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457"/>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717"/>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398955371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717"/>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4817066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15303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04517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06512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1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1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68639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7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888123-430A-48FC-9AE1-5886BC35FD14}" type="slidenum">
              <a:rPr lang="en-US" altLang="en-US"/>
              <a:pPr/>
              <a:t>‹#›</a:t>
            </a:fld>
            <a:endParaRPr lang="en-US" altLang="en-US"/>
          </a:p>
        </p:txBody>
      </p:sp>
    </p:spTree>
    <p:extLst>
      <p:ext uri="{BB962C8B-B14F-4D97-AF65-F5344CB8AC3E}">
        <p14:creationId xmlns:p14="http://schemas.microsoft.com/office/powerpoint/2010/main" val="3093912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2FDEEF6-0510-410F-AF8D-16662DA1D7A5}" type="slidenum">
              <a:rPr lang="en-US" altLang="en-US"/>
              <a:pPr/>
              <a:t>‹#›</a:t>
            </a:fld>
            <a:endParaRPr lang="en-US" altLang="en-US"/>
          </a:p>
        </p:txBody>
      </p:sp>
    </p:spTree>
    <p:extLst>
      <p:ext uri="{BB962C8B-B14F-4D97-AF65-F5344CB8AC3E}">
        <p14:creationId xmlns:p14="http://schemas.microsoft.com/office/powerpoint/2010/main" val="33697269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61"/>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22"/>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00" y="5282530"/>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3D293571-BCC2-49E9-A328-0F18325038E3}"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288030E6-A263-49D1-9F19-C43D9196AF86}" type="slidenum">
              <a:rPr lang="en-US" altLang="en-US"/>
              <a:pPr/>
              <a:t>‹#›</a:t>
            </a:fld>
            <a:endParaRPr lang="en-US" altLang="en-US"/>
          </a:p>
        </p:txBody>
      </p:sp>
    </p:spTree>
    <p:extLst>
      <p:ext uri="{BB962C8B-B14F-4D97-AF65-F5344CB8AC3E}">
        <p14:creationId xmlns:p14="http://schemas.microsoft.com/office/powerpoint/2010/main" val="16969776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0ABF9E-2424-47DB-B801-B1647BD4C2D0}" type="slidenum">
              <a:rPr lang="en-US" altLang="en-US"/>
              <a:pPr/>
              <a:t>‹#›</a:t>
            </a:fld>
            <a:endParaRPr lang="en-US" altLang="en-US"/>
          </a:p>
        </p:txBody>
      </p:sp>
    </p:spTree>
    <p:extLst>
      <p:ext uri="{BB962C8B-B14F-4D97-AF65-F5344CB8AC3E}">
        <p14:creationId xmlns:p14="http://schemas.microsoft.com/office/powerpoint/2010/main" val="10219950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33E4F63-2FF7-426D-AD89-5C15F3889921}" type="slidenum">
              <a:rPr lang="en-US" altLang="en-US"/>
              <a:pPr/>
              <a:t>‹#›</a:t>
            </a:fld>
            <a:endParaRPr lang="en-US" altLang="en-US"/>
          </a:p>
        </p:txBody>
      </p:sp>
    </p:spTree>
    <p:extLst>
      <p:ext uri="{BB962C8B-B14F-4D97-AF65-F5344CB8AC3E}">
        <p14:creationId xmlns:p14="http://schemas.microsoft.com/office/powerpoint/2010/main" val="12777429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EADA285E-5785-4CBD-8BC2-9042EA98C05F}" type="slidenum">
              <a:rPr lang="en-US" altLang="en-US"/>
              <a:pPr/>
              <a:t>‹#›</a:t>
            </a:fld>
            <a:endParaRPr lang="en-US" altLang="en-US"/>
          </a:p>
        </p:txBody>
      </p:sp>
    </p:spTree>
    <p:extLst>
      <p:ext uri="{BB962C8B-B14F-4D97-AF65-F5344CB8AC3E}">
        <p14:creationId xmlns:p14="http://schemas.microsoft.com/office/powerpoint/2010/main" val="40693108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sp>
        <p:nvSpPr>
          <p:cNvPr id="19" name="Slide Number Placeholder 5"/>
          <p:cNvSpPr txBox="1">
            <a:spLocks/>
          </p:cNvSpPr>
          <p:nvPr userDrawn="1"/>
        </p:nvSpPr>
        <p:spPr>
          <a:xfrm>
            <a:off x="6678613" y="5253426"/>
            <a:ext cx="213360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0026817-681D-4A93-A717-E27D1D29D0F7}"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00" y="5262686"/>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9479F65-A24E-4210-9B24-89E34BDA5A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fld id="{CB15D52B-B627-4E57-AA1E-92CEBDD567FC}" type="slidenum">
              <a:rPr lang="en-US" altLang="en-US"/>
              <a:pPr/>
              <a:t>‹#›</a:t>
            </a:fld>
            <a:endParaRPr lang="en-US" altLang="en-US"/>
          </a:p>
        </p:txBody>
      </p:sp>
    </p:spTree>
    <p:extLst>
      <p:ext uri="{BB962C8B-B14F-4D97-AF65-F5344CB8AC3E}">
        <p14:creationId xmlns:p14="http://schemas.microsoft.com/office/powerpoint/2010/main" val="39152833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686"/>
            <a:ext cx="590550" cy="304271"/>
          </a:xfrm>
        </p:spPr>
        <p:txBody>
          <a:bodyPr/>
          <a:lstStyle>
            <a:lvl1pPr>
              <a:defRPr sz="1400"/>
            </a:lvl1pPr>
          </a:lstStyle>
          <a:p>
            <a:fld id="{8BA51024-6EBD-45AA-A8D6-333B89490A15}" type="slidenum">
              <a:rPr lang="en-US" altLang="en-US"/>
              <a:pPr/>
              <a:t>‹#›</a:t>
            </a:fld>
            <a:endParaRPr lang="en-US" altLang="en-US"/>
          </a:p>
        </p:txBody>
      </p:sp>
    </p:spTree>
    <p:extLst>
      <p:ext uri="{BB962C8B-B14F-4D97-AF65-F5344CB8AC3E}">
        <p14:creationId xmlns:p14="http://schemas.microsoft.com/office/powerpoint/2010/main" val="2455263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F762743-31C3-4D53-9EF1-114BC8DE9026}" type="slidenum">
              <a:rPr lang="en-US" altLang="en-US"/>
              <a:pPr/>
              <a:t>‹#›</a:t>
            </a:fld>
            <a:endParaRPr lang="en-US" altLang="en-US"/>
          </a:p>
        </p:txBody>
      </p:sp>
    </p:spTree>
    <p:extLst>
      <p:ext uri="{BB962C8B-B14F-4D97-AF65-F5344CB8AC3E}">
        <p14:creationId xmlns:p14="http://schemas.microsoft.com/office/powerpoint/2010/main" val="36036077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94FF87F-34F8-4E31-A81D-E8427009120C}" type="slidenum">
              <a:rPr lang="en-US" altLang="en-US"/>
              <a:pPr/>
              <a:t>‹#›</a:t>
            </a:fld>
            <a:endParaRPr lang="en-US" altLang="en-US"/>
          </a:p>
        </p:txBody>
      </p:sp>
    </p:spTree>
    <p:extLst>
      <p:ext uri="{BB962C8B-B14F-4D97-AF65-F5344CB8AC3E}">
        <p14:creationId xmlns:p14="http://schemas.microsoft.com/office/powerpoint/2010/main" val="2236294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0A183F-CEDD-4FDB-9932-1136CB1424E8}" type="slidenum">
              <a:rPr lang="en-US" altLang="en-US"/>
              <a:pPr/>
              <a:t>‹#›</a:t>
            </a:fld>
            <a:endParaRPr lang="en-US" altLang="en-US"/>
          </a:p>
        </p:txBody>
      </p:sp>
    </p:spTree>
    <p:extLst>
      <p:ext uri="{BB962C8B-B14F-4D97-AF65-F5344CB8AC3E}">
        <p14:creationId xmlns:p14="http://schemas.microsoft.com/office/powerpoint/2010/main" val="3911749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8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8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48FB83-621B-4177-896B-0565110C0653}" type="slidenum">
              <a:rPr lang="en-US" altLang="en-US"/>
              <a:pPr/>
              <a:t>‹#›</a:t>
            </a:fld>
            <a:endParaRPr lang="en-US" altLang="en-US"/>
          </a:p>
        </p:txBody>
      </p:sp>
    </p:spTree>
    <p:extLst>
      <p:ext uri="{BB962C8B-B14F-4D97-AF65-F5344CB8AC3E}">
        <p14:creationId xmlns:p14="http://schemas.microsoft.com/office/powerpoint/2010/main" val="406181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147E960D-6134-4A38-B485-FDFCB1D1B53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71" r:id="rId1"/>
    <p:sldLayoutId id="2147483988" r:id="rId2"/>
    <p:sldLayoutId id="2147483972" r:id="rId3"/>
    <p:sldLayoutId id="2147483973" r:id="rId4"/>
    <p:sldLayoutId id="2147483974" r:id="rId5"/>
    <p:sldLayoutId id="2147483989" r:id="rId6"/>
    <p:sldLayoutId id="2147483975" r:id="rId7"/>
    <p:sldLayoutId id="2147483976" r:id="rId8"/>
    <p:sldLayoutId id="2147483977" r:id="rId9"/>
    <p:sldLayoutId id="2147483978" r:id="rId10"/>
    <p:sldLayoutId id="21474839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25"/>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5297025"/>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5297025"/>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480508A0-E6AA-44C6-BAE4-051B1FE5679F}" type="slidenum">
              <a:rPr lang="en-US" altLang="en-US"/>
              <a:pPr/>
              <a:t>‹#›</a:t>
            </a:fld>
            <a:endParaRPr lang="en-US" altLang="en-US"/>
          </a:p>
        </p:txBody>
      </p:sp>
    </p:spTree>
    <p:extLst>
      <p:ext uri="{BB962C8B-B14F-4D97-AF65-F5344CB8AC3E}">
        <p14:creationId xmlns:p14="http://schemas.microsoft.com/office/powerpoint/2010/main" val="361835673"/>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245"/>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245"/>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245"/>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B253018-1718-4DD6-8BC6-3AA69E9BF9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3326374"/>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7008"/>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240852E3-5DDD-4828-A807-1D38E9757333}" type="datetimeFigureOut">
              <a:rPr lang="en-US" altLang="en-US" smtClean="0">
                <a:latin typeface="Calibri" pitchFamily="34" charset="0"/>
                <a:ea typeface="MS PGothic" pitchFamily="34" charset="-128"/>
              </a:rPr>
              <a:pPr defTabSz="457200"/>
              <a:t>2/15/2015</a:t>
            </a:fld>
            <a:endParaRPr lang="en-US" altLang="en-US" smtClean="0">
              <a:latin typeface="Calibri" pitchFamily="34" charset="0"/>
              <a:ea typeface="MS PGothic" pitchFamily="34" charset="-128"/>
            </a:endParaRPr>
          </a:p>
        </p:txBody>
      </p:sp>
      <p:sp>
        <p:nvSpPr>
          <p:cNvPr id="5" name="Footer Placeholder 4"/>
          <p:cNvSpPr>
            <a:spLocks noGrp="1"/>
          </p:cNvSpPr>
          <p:nvPr>
            <p:ph type="ftr" sz="quarter" idx="3"/>
          </p:nvPr>
        </p:nvSpPr>
        <p:spPr>
          <a:xfrm>
            <a:off x="3124200" y="5297008"/>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a:endParaRPr lang="en-US" altLang="en-US" smtClean="0">
              <a:latin typeface="Calibri" pitchFamily="34" charset="0"/>
              <a:ea typeface="MS PGothic" pitchFamily="34" charset="-128"/>
            </a:endParaRPr>
          </a:p>
        </p:txBody>
      </p:sp>
      <p:sp>
        <p:nvSpPr>
          <p:cNvPr id="6" name="Slide Number Placeholder 5"/>
          <p:cNvSpPr>
            <a:spLocks noGrp="1"/>
          </p:cNvSpPr>
          <p:nvPr>
            <p:ph type="sldNum" sz="quarter" idx="4"/>
          </p:nvPr>
        </p:nvSpPr>
        <p:spPr>
          <a:xfrm>
            <a:off x="6553200" y="5297008"/>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EDFB1B1E-85B6-40C0-B9A9-57664836997E}" type="slidenum">
              <a:rPr lang="en-US" altLang="en-US" smtClean="0">
                <a:latin typeface="Calibri" pitchFamily="34" charset="0"/>
                <a:ea typeface="MS PGothic" pitchFamily="34" charset="-128"/>
              </a:rPr>
              <a:pPr defTabSz="457200"/>
              <a:t>‹#›</a:t>
            </a:fld>
            <a:endParaRPr lang="en-US" altLang="en-US" smtClean="0">
              <a:latin typeface="Calibri" pitchFamily="34" charset="0"/>
              <a:ea typeface="MS PGothic" pitchFamily="34" charset="-128"/>
            </a:endParaRPr>
          </a:p>
        </p:txBody>
      </p:sp>
    </p:spTree>
    <p:extLst>
      <p:ext uri="{BB962C8B-B14F-4D97-AF65-F5344CB8AC3E}">
        <p14:creationId xmlns:p14="http://schemas.microsoft.com/office/powerpoint/2010/main" val="3982817248"/>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61"/>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6961"/>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1"/>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F23DDD9-D74A-4FB7-A1FA-C5A18BAAD0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3892797"/>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563"/>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563"/>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563"/>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820700"/>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1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50D12FE-AAC4-4BD2-BC33-25CC74B3B4D9}" type="datetimeFigureOut">
              <a:rPr lang="en-US" smtClean="0">
                <a:solidFill>
                  <a:prstClr val="black">
                    <a:tint val="75000"/>
                  </a:prstClr>
                </a:solidFill>
                <a:latin typeface="Calibri"/>
              </a:rPr>
              <a:pPr fontAlgn="auto">
                <a:spcBef>
                  <a:spcPts val="0"/>
                </a:spcBef>
                <a:spcAft>
                  <a:spcPts val="0"/>
                </a:spcAft>
              </a:pPr>
              <a:t>2/14/2015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529701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701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7CD71F5-D99F-41C1-9166-2801C8099F0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1923350"/>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61"/>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6961"/>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1"/>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F23DDD9-D74A-4FB7-A1FA-C5A18BAAD0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8780295"/>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80"/>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6980"/>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80"/>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8297636"/>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83"/>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6983"/>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83"/>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280687"/>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63"/>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5296963"/>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5296963"/>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8005651"/>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113"/>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113"/>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113"/>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7493992"/>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82"/>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5297082"/>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5297082"/>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3C3F1265-2535-4569-A406-F1EC2A9C37B8}" type="slidenum">
              <a:rPr lang="en-US" altLang="en-US"/>
              <a:pPr/>
              <a:t>‹#›</a:t>
            </a:fld>
            <a:endParaRPr lang="en-US" altLang="en-US"/>
          </a:p>
        </p:txBody>
      </p:sp>
    </p:spTree>
    <p:extLst>
      <p:ext uri="{BB962C8B-B14F-4D97-AF65-F5344CB8AC3E}">
        <p14:creationId xmlns:p14="http://schemas.microsoft.com/office/powerpoint/2010/main" val="2962161771"/>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05.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jpeg"/><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7.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8.emf"/></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46.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intage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4"/>
          <p:cNvSpPr txBox="1">
            <a:spLocks noChangeArrowheads="1"/>
          </p:cNvSpPr>
          <p:nvPr/>
        </p:nvSpPr>
        <p:spPr bwMode="auto">
          <a:xfrm>
            <a:off x="838200" y="1291167"/>
            <a:ext cx="7467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8000">
                <a:latin typeface="Calibri" pitchFamily="34" charset="0"/>
              </a:rPr>
              <a:t>Book of Joshua</a:t>
            </a:r>
          </a:p>
          <a:p>
            <a:pPr algn="ctr" eaLnBrk="1" hangingPunct="1">
              <a:lnSpc>
                <a:spcPct val="90000"/>
              </a:lnSpc>
            </a:pPr>
            <a:r>
              <a:rPr lang="en-US" altLang="en-US" sz="8000">
                <a:latin typeface="Calibri" pitchFamily="34" charset="0"/>
              </a:rPr>
              <a:t>Lesson 13</a:t>
            </a:r>
          </a:p>
          <a:p>
            <a:pPr algn="ctr" eaLnBrk="1" hangingPunct="1"/>
            <a:r>
              <a:rPr lang="en-US" altLang="en-US" sz="2400"/>
              <a:t>Joshua's Farewell    </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CA2B24C-0EF6-4B96-9BBB-EABC06EEC6F1}" type="slidenum">
              <a:rPr lang="en-US" altLang="en-US">
                <a:solidFill>
                  <a:srgbClr val="898989"/>
                </a:solidFill>
                <a:latin typeface="Calibri" pitchFamily="34" charset="0"/>
              </a:rPr>
              <a:pPr eaLnBrk="1" hangingPunct="1"/>
              <a:t>1</a:t>
            </a:fld>
            <a:endParaRPr lang="en-US" altLang="en-US">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09650" y="228865"/>
            <a:ext cx="7677150" cy="952500"/>
          </a:xfrm>
        </p:spPr>
        <p:txBody>
          <a:bodyPr/>
          <a:lstStyle/>
          <a:p>
            <a:endParaRPr lang="en-US" altLang="en-US" smtClean="0"/>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6D05FB5-B477-40A9-AEF7-7CEDF2D82CC4}" type="slidenum">
              <a:rPr lang="en-US" altLang="en-US">
                <a:solidFill>
                  <a:srgbClr val="898989"/>
                </a:solidFill>
                <a:latin typeface="Calibri" pitchFamily="34" charset="0"/>
              </a:rPr>
              <a:pPr eaLnBrk="1" hangingPunct="1"/>
              <a:t>10</a:t>
            </a:fld>
            <a:endParaRPr lang="en-US" altLang="en-US">
              <a:solidFill>
                <a:srgbClr val="898989"/>
              </a:solidFill>
              <a:latin typeface="Calibri" pitchFamily="34" charset="0"/>
            </a:endParaRPr>
          </a:p>
        </p:txBody>
      </p:sp>
      <p:pic>
        <p:nvPicPr>
          <p:cNvPr id="9220" name="Picture 3" descr="Joshua - central and southern campagi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925" y="113894"/>
            <a:ext cx="7683500" cy="502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831440" y="2437852"/>
            <a:ext cx="469730" cy="103367"/>
            <a:chOff x="5820165" y="1256255"/>
            <a:chExt cx="469730" cy="103367"/>
          </a:xfrm>
        </p:grpSpPr>
        <p:sp>
          <p:nvSpPr>
            <p:cNvPr id="2" name="Rectangle 1"/>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9"/>
          <p:cNvGrpSpPr/>
          <p:nvPr/>
        </p:nvGrpSpPr>
        <p:grpSpPr>
          <a:xfrm>
            <a:off x="5122879" y="1895543"/>
            <a:ext cx="469730" cy="103367"/>
            <a:chOff x="5820165" y="1256255"/>
            <a:chExt cx="469730" cy="103367"/>
          </a:xfrm>
        </p:grpSpPr>
        <p:sp>
          <p:nvSpPr>
            <p:cNvPr id="11" name="Rectangle 10"/>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Freeform 4"/>
          <p:cNvSpPr/>
          <p:nvPr/>
        </p:nvSpPr>
        <p:spPr>
          <a:xfrm>
            <a:off x="4930938" y="860963"/>
            <a:ext cx="279070" cy="902525"/>
          </a:xfrm>
          <a:custGeom>
            <a:avLst/>
            <a:gdLst>
              <a:gd name="connsiteX0" fmla="*/ 279070 w 279070"/>
              <a:gd name="connsiteY0" fmla="*/ 902525 h 902525"/>
              <a:gd name="connsiteX1" fmla="*/ 154379 w 279070"/>
              <a:gd name="connsiteY1" fmla="*/ 546265 h 902525"/>
              <a:gd name="connsiteX2" fmla="*/ 89065 w 279070"/>
              <a:gd name="connsiteY2" fmla="*/ 136566 h 902525"/>
              <a:gd name="connsiteX3" fmla="*/ 0 w 279070"/>
              <a:gd name="connsiteY3" fmla="*/ 0 h 902525"/>
            </a:gdLst>
            <a:ahLst/>
            <a:cxnLst>
              <a:cxn ang="0">
                <a:pos x="connsiteX0" y="connsiteY0"/>
              </a:cxn>
              <a:cxn ang="0">
                <a:pos x="connsiteX1" y="connsiteY1"/>
              </a:cxn>
              <a:cxn ang="0">
                <a:pos x="connsiteX2" y="connsiteY2"/>
              </a:cxn>
              <a:cxn ang="0">
                <a:pos x="connsiteX3" y="connsiteY3"/>
              </a:cxn>
            </a:cxnLst>
            <a:rect l="l" t="t" r="r" b="b"/>
            <a:pathLst>
              <a:path w="279070" h="902525">
                <a:moveTo>
                  <a:pt x="279070" y="902525"/>
                </a:moveTo>
                <a:cubicBezTo>
                  <a:pt x="232558" y="788225"/>
                  <a:pt x="186046" y="673925"/>
                  <a:pt x="154379" y="546265"/>
                </a:cubicBezTo>
                <a:cubicBezTo>
                  <a:pt x="122712" y="418605"/>
                  <a:pt x="114795" y="227610"/>
                  <a:pt x="89065" y="136566"/>
                </a:cubicBezTo>
                <a:cubicBezTo>
                  <a:pt x="63335" y="45522"/>
                  <a:pt x="31667" y="22761"/>
                  <a:pt x="0"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3865" y="72477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983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11</a:t>
            </a:fld>
            <a:endParaRPr lang="en-US" alt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393" y="-261250"/>
            <a:ext cx="5368672" cy="7598980"/>
          </a:xfrm>
          <a:prstGeom prst="rect">
            <a:avLst/>
          </a:prstGeom>
        </p:spPr>
      </p:pic>
      <p:sp>
        <p:nvSpPr>
          <p:cNvPr id="5" name="Freeform 4"/>
          <p:cNvSpPr/>
          <p:nvPr/>
        </p:nvSpPr>
        <p:spPr>
          <a:xfrm>
            <a:off x="1762584" y="1515800"/>
            <a:ext cx="2257349" cy="4106173"/>
          </a:xfrm>
          <a:custGeom>
            <a:avLst/>
            <a:gdLst>
              <a:gd name="connsiteX0" fmla="*/ 2257349 w 2257349"/>
              <a:gd name="connsiteY0" fmla="*/ 4106173 h 4106173"/>
              <a:gd name="connsiteX1" fmla="*/ 1903666 w 2257349"/>
              <a:gd name="connsiteY1" fmla="*/ 3950898 h 4106173"/>
              <a:gd name="connsiteX2" fmla="*/ 1429214 w 2257349"/>
              <a:gd name="connsiteY2" fmla="*/ 3994030 h 4106173"/>
              <a:gd name="connsiteX3" fmla="*/ 747727 w 2257349"/>
              <a:gd name="connsiteY3" fmla="*/ 3786996 h 4106173"/>
              <a:gd name="connsiteX4" fmla="*/ 454429 w 2257349"/>
              <a:gd name="connsiteY4" fmla="*/ 3554083 h 4106173"/>
              <a:gd name="connsiteX5" fmla="*/ 5855 w 2257349"/>
              <a:gd name="connsiteY5" fmla="*/ 3347049 h 4106173"/>
              <a:gd name="connsiteX6" fmla="*/ 195636 w 2257349"/>
              <a:gd name="connsiteY6" fmla="*/ 3096883 h 4106173"/>
              <a:gd name="connsiteX7" fmla="*/ 152504 w 2257349"/>
              <a:gd name="connsiteY7" fmla="*/ 2691441 h 4106173"/>
              <a:gd name="connsiteX8" fmla="*/ 187010 w 2257349"/>
              <a:gd name="connsiteY8" fmla="*/ 2458528 h 4106173"/>
              <a:gd name="connsiteX9" fmla="*/ 350912 w 2257349"/>
              <a:gd name="connsiteY9" fmla="*/ 2242867 h 4106173"/>
              <a:gd name="connsiteX10" fmla="*/ 273274 w 2257349"/>
              <a:gd name="connsiteY10" fmla="*/ 2027207 h 4106173"/>
              <a:gd name="connsiteX11" fmla="*/ 264648 w 2257349"/>
              <a:gd name="connsiteY11" fmla="*/ 1889184 h 4106173"/>
              <a:gd name="connsiteX12" fmla="*/ 100746 w 2257349"/>
              <a:gd name="connsiteY12" fmla="*/ 1733909 h 4106173"/>
              <a:gd name="connsiteX13" fmla="*/ 109372 w 2257349"/>
              <a:gd name="connsiteY13" fmla="*/ 1613139 h 4106173"/>
              <a:gd name="connsiteX14" fmla="*/ 264648 w 2257349"/>
              <a:gd name="connsiteY14" fmla="*/ 1500996 h 4106173"/>
              <a:gd name="connsiteX15" fmla="*/ 256021 w 2257349"/>
              <a:gd name="connsiteY15" fmla="*/ 1293962 h 4106173"/>
              <a:gd name="connsiteX16" fmla="*/ 178383 w 2257349"/>
              <a:gd name="connsiteY16" fmla="*/ 1061049 h 4106173"/>
              <a:gd name="connsiteX17" fmla="*/ 195636 w 2257349"/>
              <a:gd name="connsiteY17" fmla="*/ 655607 h 4106173"/>
              <a:gd name="connsiteX18" fmla="*/ 342285 w 2257349"/>
              <a:gd name="connsiteY18" fmla="*/ 396815 h 4106173"/>
              <a:gd name="connsiteX19" fmla="*/ 428549 w 2257349"/>
              <a:gd name="connsiteY19" fmla="*/ 241539 h 4106173"/>
              <a:gd name="connsiteX20" fmla="*/ 428549 w 2257349"/>
              <a:gd name="connsiteY20" fmla="*/ 0 h 410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7349" h="4106173">
                <a:moveTo>
                  <a:pt x="2257349" y="4106173"/>
                </a:moveTo>
                <a:cubicBezTo>
                  <a:pt x="2149518" y="4037880"/>
                  <a:pt x="2041688" y="3969588"/>
                  <a:pt x="1903666" y="3950898"/>
                </a:cubicBezTo>
                <a:cubicBezTo>
                  <a:pt x="1765644" y="3932208"/>
                  <a:pt x="1621871" y="4021347"/>
                  <a:pt x="1429214" y="3994030"/>
                </a:cubicBezTo>
                <a:cubicBezTo>
                  <a:pt x="1236557" y="3966713"/>
                  <a:pt x="910191" y="3860320"/>
                  <a:pt x="747727" y="3786996"/>
                </a:cubicBezTo>
                <a:cubicBezTo>
                  <a:pt x="585263" y="3713672"/>
                  <a:pt x="578074" y="3627407"/>
                  <a:pt x="454429" y="3554083"/>
                </a:cubicBezTo>
                <a:cubicBezTo>
                  <a:pt x="330784" y="3480759"/>
                  <a:pt x="48987" y="3423249"/>
                  <a:pt x="5855" y="3347049"/>
                </a:cubicBezTo>
                <a:cubicBezTo>
                  <a:pt x="-37277" y="3270849"/>
                  <a:pt x="171195" y="3206151"/>
                  <a:pt x="195636" y="3096883"/>
                </a:cubicBezTo>
                <a:cubicBezTo>
                  <a:pt x="220077" y="2987615"/>
                  <a:pt x="153942" y="2797833"/>
                  <a:pt x="152504" y="2691441"/>
                </a:cubicBezTo>
                <a:cubicBezTo>
                  <a:pt x="151066" y="2585049"/>
                  <a:pt x="153942" y="2533290"/>
                  <a:pt x="187010" y="2458528"/>
                </a:cubicBezTo>
                <a:cubicBezTo>
                  <a:pt x="220078" y="2383766"/>
                  <a:pt x="336535" y="2314754"/>
                  <a:pt x="350912" y="2242867"/>
                </a:cubicBezTo>
                <a:cubicBezTo>
                  <a:pt x="365289" y="2170980"/>
                  <a:pt x="287651" y="2086154"/>
                  <a:pt x="273274" y="2027207"/>
                </a:cubicBezTo>
                <a:cubicBezTo>
                  <a:pt x="258897" y="1968260"/>
                  <a:pt x="293403" y="1938067"/>
                  <a:pt x="264648" y="1889184"/>
                </a:cubicBezTo>
                <a:cubicBezTo>
                  <a:pt x="235893" y="1840301"/>
                  <a:pt x="126625" y="1779916"/>
                  <a:pt x="100746" y="1733909"/>
                </a:cubicBezTo>
                <a:cubicBezTo>
                  <a:pt x="74867" y="1687902"/>
                  <a:pt x="82055" y="1651958"/>
                  <a:pt x="109372" y="1613139"/>
                </a:cubicBezTo>
                <a:cubicBezTo>
                  <a:pt x="136689" y="1574320"/>
                  <a:pt x="240207" y="1554192"/>
                  <a:pt x="264648" y="1500996"/>
                </a:cubicBezTo>
                <a:cubicBezTo>
                  <a:pt x="289089" y="1447800"/>
                  <a:pt x="270398" y="1367286"/>
                  <a:pt x="256021" y="1293962"/>
                </a:cubicBezTo>
                <a:cubicBezTo>
                  <a:pt x="241644" y="1220638"/>
                  <a:pt x="188447" y="1167441"/>
                  <a:pt x="178383" y="1061049"/>
                </a:cubicBezTo>
                <a:cubicBezTo>
                  <a:pt x="168319" y="954656"/>
                  <a:pt x="168319" y="766313"/>
                  <a:pt x="195636" y="655607"/>
                </a:cubicBezTo>
                <a:cubicBezTo>
                  <a:pt x="222953" y="544901"/>
                  <a:pt x="303466" y="465826"/>
                  <a:pt x="342285" y="396815"/>
                </a:cubicBezTo>
                <a:cubicBezTo>
                  <a:pt x="381104" y="327804"/>
                  <a:pt x="414172" y="307675"/>
                  <a:pt x="428549" y="241539"/>
                </a:cubicBezTo>
                <a:cubicBezTo>
                  <a:pt x="442926" y="175403"/>
                  <a:pt x="435737" y="87701"/>
                  <a:pt x="428549"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319" y="443789"/>
            <a:ext cx="6576032" cy="3675133"/>
          </a:xfrm>
          <a:prstGeom prst="rect">
            <a:avLst/>
          </a:prstGeom>
          <a:solidFill>
            <a:schemeClr val="bg1"/>
          </a:solidFill>
        </p:spPr>
      </p:pic>
      <p:pic>
        <p:nvPicPr>
          <p:cNvPr id="7"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042" y="3340320"/>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229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p:cNvSpPr>
          <p:nvPr>
            <p:ph type="title" idx="4294967295"/>
          </p:nvPr>
        </p:nvSpPr>
        <p:spPr>
          <a:xfrm>
            <a:off x="952500" y="117740"/>
            <a:ext cx="7734300" cy="952500"/>
          </a:xfrm>
        </p:spPr>
        <p:txBody>
          <a:bodyPr/>
          <a:lstStyle/>
          <a:p>
            <a:r>
              <a:rPr lang="en-US" altLang="en-US" smtClean="0"/>
              <a:t>Five Amorite Kings</a:t>
            </a:r>
          </a:p>
        </p:txBody>
      </p:sp>
      <p:sp>
        <p:nvSpPr>
          <p:cNvPr id="76807" name="Rectangle 7"/>
          <p:cNvSpPr>
            <a:spLocks noChangeArrowheads="1"/>
          </p:cNvSpPr>
          <p:nvPr/>
        </p:nvSpPr>
        <p:spPr bwMode="auto">
          <a:xfrm>
            <a:off x="6" y="8551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prstClr val="black"/>
              </a:solidFill>
            </a:endParaRPr>
          </a:p>
        </p:txBody>
      </p:sp>
      <p:pic>
        <p:nvPicPr>
          <p:cNvPr id="76806" name="Picture 6" descr="Conquest of Canaan-2-3d-cities added_edited-1"/>
          <p:cNvPicPr>
            <a:picLocks noChangeAspect="1" noChangeArrowheads="1"/>
          </p:cNvPicPr>
          <p:nvPr/>
        </p:nvPicPr>
        <p:blipFill>
          <a:blip r:embed="rId2">
            <a:extLst>
              <a:ext uri="{28A0092B-C50C-407E-A947-70E740481C1C}">
                <a14:useLocalDpi xmlns:a14="http://schemas.microsoft.com/office/drawing/2010/main" val="0"/>
              </a:ext>
            </a:extLst>
          </a:blip>
          <a:srcRect l="7210" t="19783" r="5768"/>
          <a:stretch>
            <a:fillRect/>
          </a:stretch>
        </p:blipFill>
        <p:spPr bwMode="auto">
          <a:xfrm>
            <a:off x="860446" y="927365"/>
            <a:ext cx="7612063" cy="4265083"/>
          </a:xfrm>
          <a:prstGeom prst="rect">
            <a:avLst/>
          </a:prstGeom>
          <a:noFill/>
          <a:extLst>
            <a:ext uri="{909E8E84-426E-40DD-AFC4-6F175D3DCCD1}">
              <a14:hiddenFill xmlns:a14="http://schemas.microsoft.com/office/drawing/2010/main">
                <a:solidFill>
                  <a:srgbClr val="FFFFFF"/>
                </a:solidFill>
              </a14:hiddenFill>
            </a:ext>
          </a:extLst>
        </p:spPr>
      </p:pic>
      <p:sp>
        <p:nvSpPr>
          <p:cNvPr id="76808" name="Rectangle 8"/>
          <p:cNvSpPr>
            <a:spLocks noChangeArrowheads="1"/>
          </p:cNvSpPr>
          <p:nvPr/>
        </p:nvSpPr>
        <p:spPr bwMode="auto">
          <a:xfrm>
            <a:off x="5295900" y="3302003"/>
            <a:ext cx="3162300" cy="1857375"/>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09" name="Rectangle 9"/>
          <p:cNvSpPr>
            <a:spLocks noChangeArrowheads="1"/>
          </p:cNvSpPr>
          <p:nvPr/>
        </p:nvSpPr>
        <p:spPr bwMode="auto">
          <a:xfrm>
            <a:off x="5495925" y="3564477"/>
            <a:ext cx="3587750"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dirty="0">
                <a:solidFill>
                  <a:prstClr val="black"/>
                </a:solidFill>
              </a:rPr>
              <a:t>Joshua </a:t>
            </a:r>
            <a:r>
              <a:rPr lang="en-US" altLang="en-US" dirty="0" smtClean="0">
                <a:solidFill>
                  <a:prstClr val="black"/>
                </a:solidFill>
              </a:rPr>
              <a:t>10</a:t>
            </a:r>
          </a:p>
          <a:p>
            <a:pPr eaLnBrk="0" hangingPunct="0"/>
            <a:r>
              <a:rPr lang="en-US" baseline="30000" dirty="0" smtClean="0">
                <a:solidFill>
                  <a:prstClr val="black"/>
                </a:solidFill>
              </a:rPr>
              <a:t>9</a:t>
            </a:r>
            <a:r>
              <a:rPr lang="en-US" dirty="0" smtClean="0">
                <a:solidFill>
                  <a:prstClr val="black"/>
                </a:solidFill>
              </a:rPr>
              <a:t>So </a:t>
            </a:r>
            <a:r>
              <a:rPr lang="en-US" dirty="0">
                <a:solidFill>
                  <a:prstClr val="black"/>
                </a:solidFill>
              </a:rPr>
              <a:t>Joshua came upon them suddenly, having marched up all night from </a:t>
            </a:r>
            <a:r>
              <a:rPr lang="en-US" dirty="0" err="1">
                <a:solidFill>
                  <a:prstClr val="black"/>
                </a:solidFill>
              </a:rPr>
              <a:t>Gilgal</a:t>
            </a:r>
            <a:r>
              <a:rPr lang="en-US" dirty="0">
                <a:solidFill>
                  <a:prstClr val="black"/>
                </a:solidFill>
              </a:rPr>
              <a:t>.  </a:t>
            </a:r>
            <a:r>
              <a:rPr lang="en-US" altLang="en-US" dirty="0" smtClean="0">
                <a:solidFill>
                  <a:prstClr val="black"/>
                </a:solidFill>
              </a:rPr>
              <a:t>   </a:t>
            </a:r>
            <a:endParaRPr lang="en-US" altLang="en-US" dirty="0">
              <a:solidFill>
                <a:prstClr val="black"/>
              </a:solidFill>
            </a:endParaRPr>
          </a:p>
        </p:txBody>
      </p:sp>
      <p:sp>
        <p:nvSpPr>
          <p:cNvPr id="76810" name="Oval 10"/>
          <p:cNvSpPr>
            <a:spLocks noChangeArrowheads="1"/>
          </p:cNvSpPr>
          <p:nvPr/>
        </p:nvSpPr>
        <p:spPr bwMode="auto">
          <a:xfrm>
            <a:off x="5029200" y="2021419"/>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1" name="Oval 11"/>
          <p:cNvSpPr>
            <a:spLocks noChangeArrowheads="1"/>
          </p:cNvSpPr>
          <p:nvPr/>
        </p:nvSpPr>
        <p:spPr bwMode="auto">
          <a:xfrm>
            <a:off x="5092700" y="2254250"/>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2" name="Oval 12"/>
          <p:cNvSpPr>
            <a:spLocks noChangeArrowheads="1"/>
          </p:cNvSpPr>
          <p:nvPr/>
        </p:nvSpPr>
        <p:spPr bwMode="auto">
          <a:xfrm>
            <a:off x="4368800" y="2413000"/>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3" name="Text Box 13"/>
          <p:cNvSpPr txBox="1">
            <a:spLocks noChangeArrowheads="1"/>
          </p:cNvSpPr>
          <p:nvPr/>
        </p:nvSpPr>
        <p:spPr bwMode="auto">
          <a:xfrm>
            <a:off x="3695716" y="2104761"/>
            <a:ext cx="8787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solidFill>
                  <a:prstClr val="black"/>
                </a:solidFill>
              </a:rPr>
              <a:t>Chephirah </a:t>
            </a:r>
            <a:r>
              <a:rPr lang="en-US" altLang="en-US" sz="2000">
                <a:solidFill>
                  <a:prstClr val="black"/>
                </a:solidFill>
              </a:rPr>
              <a:t>.</a:t>
            </a:r>
          </a:p>
        </p:txBody>
      </p:sp>
      <p:sp>
        <p:nvSpPr>
          <p:cNvPr id="76814" name="Oval 14"/>
          <p:cNvSpPr>
            <a:spLocks noChangeArrowheads="1"/>
          </p:cNvSpPr>
          <p:nvPr/>
        </p:nvSpPr>
        <p:spPr bwMode="auto">
          <a:xfrm>
            <a:off x="4394200" y="2275419"/>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5" name="Oval 15"/>
          <p:cNvSpPr>
            <a:spLocks noChangeArrowheads="1"/>
          </p:cNvSpPr>
          <p:nvPr/>
        </p:nvSpPr>
        <p:spPr bwMode="auto">
          <a:xfrm>
            <a:off x="914400" y="3185584"/>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6" name="Text Box 16"/>
          <p:cNvSpPr txBox="1">
            <a:spLocks noChangeArrowheads="1"/>
          </p:cNvSpPr>
          <p:nvPr/>
        </p:nvSpPr>
        <p:spPr bwMode="auto">
          <a:xfrm>
            <a:off x="1025526" y="3110464"/>
            <a:ext cx="14590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prstClr val="black"/>
                </a:solidFill>
              </a:rPr>
              <a:t>Cities of Gibeon</a:t>
            </a:r>
          </a:p>
        </p:txBody>
      </p:sp>
      <p:sp>
        <p:nvSpPr>
          <p:cNvPr id="76818" name="Freeform 18"/>
          <p:cNvSpPr>
            <a:spLocks/>
          </p:cNvSpPr>
          <p:nvPr/>
        </p:nvSpPr>
        <p:spPr bwMode="auto">
          <a:xfrm>
            <a:off x="5384800" y="2338917"/>
            <a:ext cx="203200" cy="190500"/>
          </a:xfrm>
          <a:custGeom>
            <a:avLst/>
            <a:gdLst>
              <a:gd name="T0" fmla="*/ 152 w 152"/>
              <a:gd name="T1" fmla="*/ 128 h 128"/>
              <a:gd name="T2" fmla="*/ 0 w 152"/>
              <a:gd name="T3" fmla="*/ 0 h 128"/>
            </a:gdLst>
            <a:ahLst/>
            <a:cxnLst>
              <a:cxn ang="0">
                <a:pos x="T0" y="T1"/>
              </a:cxn>
              <a:cxn ang="0">
                <a:pos x="T2" y="T3"/>
              </a:cxn>
            </a:cxnLst>
            <a:rect l="0" t="0" r="r" b="b"/>
            <a:pathLst>
              <a:path w="152" h="128">
                <a:moveTo>
                  <a:pt x="152" y="128"/>
                </a:moveTo>
                <a:cubicBezTo>
                  <a:pt x="152" y="128"/>
                  <a:pt x="76" y="64"/>
                  <a:pt x="0" y="0"/>
                </a:cubicBezTo>
              </a:path>
            </a:pathLst>
          </a:custGeom>
          <a:noFill/>
          <a:ln w="76200" cmpd="sng">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19" name="Rectangle 19"/>
          <p:cNvSpPr>
            <a:spLocks noChangeArrowheads="1"/>
          </p:cNvSpPr>
          <p:nvPr/>
        </p:nvSpPr>
        <p:spPr bwMode="auto">
          <a:xfrm>
            <a:off x="5562600" y="2508252"/>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0" name="Rectangle 20"/>
          <p:cNvSpPr>
            <a:spLocks noChangeArrowheads="1"/>
          </p:cNvSpPr>
          <p:nvPr/>
        </p:nvSpPr>
        <p:spPr bwMode="auto">
          <a:xfrm>
            <a:off x="4508500" y="4233333"/>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1" name="Freeform 21"/>
          <p:cNvSpPr>
            <a:spLocks/>
          </p:cNvSpPr>
          <p:nvPr/>
        </p:nvSpPr>
        <p:spPr bwMode="auto">
          <a:xfrm>
            <a:off x="4635500" y="2402416"/>
            <a:ext cx="806450" cy="1799167"/>
          </a:xfrm>
          <a:custGeom>
            <a:avLst/>
            <a:gdLst>
              <a:gd name="T0" fmla="*/ 0 w 508"/>
              <a:gd name="T1" fmla="*/ 1360 h 1360"/>
              <a:gd name="T2" fmla="*/ 256 w 508"/>
              <a:gd name="T3" fmla="*/ 920 h 1360"/>
              <a:gd name="T4" fmla="*/ 480 w 508"/>
              <a:gd name="T5" fmla="*/ 272 h 1360"/>
              <a:gd name="T6" fmla="*/ 424 w 508"/>
              <a:gd name="T7" fmla="*/ 0 h 1360"/>
            </a:gdLst>
            <a:ahLst/>
            <a:cxnLst>
              <a:cxn ang="0">
                <a:pos x="T0" y="T1"/>
              </a:cxn>
              <a:cxn ang="0">
                <a:pos x="T2" y="T3"/>
              </a:cxn>
              <a:cxn ang="0">
                <a:pos x="T4" y="T5"/>
              </a:cxn>
              <a:cxn ang="0">
                <a:pos x="T6" y="T7"/>
              </a:cxn>
            </a:cxnLst>
            <a:rect l="0" t="0" r="r" b="b"/>
            <a:pathLst>
              <a:path w="508" h="1360">
                <a:moveTo>
                  <a:pt x="0" y="1360"/>
                </a:moveTo>
                <a:cubicBezTo>
                  <a:pt x="88" y="1230"/>
                  <a:pt x="176" y="1101"/>
                  <a:pt x="256" y="920"/>
                </a:cubicBezTo>
                <a:cubicBezTo>
                  <a:pt x="336" y="739"/>
                  <a:pt x="452" y="425"/>
                  <a:pt x="480" y="272"/>
                </a:cubicBezTo>
                <a:cubicBezTo>
                  <a:pt x="508" y="119"/>
                  <a:pt x="466" y="59"/>
                  <a:pt x="424" y="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22" name="Rectangle 22"/>
          <p:cNvSpPr>
            <a:spLocks noChangeArrowheads="1"/>
          </p:cNvSpPr>
          <p:nvPr/>
        </p:nvSpPr>
        <p:spPr bwMode="auto">
          <a:xfrm>
            <a:off x="927100" y="3429001"/>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3" name="Text Box 23"/>
          <p:cNvSpPr txBox="1">
            <a:spLocks noChangeArrowheads="1"/>
          </p:cNvSpPr>
          <p:nvPr/>
        </p:nvSpPr>
        <p:spPr bwMode="auto">
          <a:xfrm>
            <a:off x="1050939" y="3364464"/>
            <a:ext cx="10214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prstClr val="black"/>
                </a:solidFill>
              </a:rPr>
              <a:t>Five Kings</a:t>
            </a:r>
          </a:p>
        </p:txBody>
      </p:sp>
      <p:sp>
        <p:nvSpPr>
          <p:cNvPr id="76824" name="Rectangle 24"/>
          <p:cNvSpPr>
            <a:spLocks noChangeArrowheads="1"/>
          </p:cNvSpPr>
          <p:nvPr/>
        </p:nvSpPr>
        <p:spPr bwMode="auto">
          <a:xfrm>
            <a:off x="3378200" y="3079751"/>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5" name="Freeform 25"/>
          <p:cNvSpPr>
            <a:spLocks/>
          </p:cNvSpPr>
          <p:nvPr/>
        </p:nvSpPr>
        <p:spPr bwMode="auto">
          <a:xfrm>
            <a:off x="3378200" y="1848118"/>
            <a:ext cx="1511300" cy="1199885"/>
          </a:xfrm>
          <a:custGeom>
            <a:avLst/>
            <a:gdLst>
              <a:gd name="T0" fmla="*/ 0 w 952"/>
              <a:gd name="T1" fmla="*/ 907 h 907"/>
              <a:gd name="T2" fmla="*/ 144 w 952"/>
              <a:gd name="T3" fmla="*/ 403 h 907"/>
              <a:gd name="T4" fmla="*/ 368 w 952"/>
              <a:gd name="T5" fmla="*/ 259 h 907"/>
              <a:gd name="T6" fmla="*/ 560 w 952"/>
              <a:gd name="T7" fmla="*/ 27 h 907"/>
              <a:gd name="T8" fmla="*/ 872 w 952"/>
              <a:gd name="T9" fmla="*/ 99 h 907"/>
              <a:gd name="T10" fmla="*/ 952 w 952"/>
              <a:gd name="T11" fmla="*/ 171 h 907"/>
            </a:gdLst>
            <a:ahLst/>
            <a:cxnLst>
              <a:cxn ang="0">
                <a:pos x="T0" y="T1"/>
              </a:cxn>
              <a:cxn ang="0">
                <a:pos x="T2" y="T3"/>
              </a:cxn>
              <a:cxn ang="0">
                <a:pos x="T4" y="T5"/>
              </a:cxn>
              <a:cxn ang="0">
                <a:pos x="T6" y="T7"/>
              </a:cxn>
              <a:cxn ang="0">
                <a:pos x="T8" y="T9"/>
              </a:cxn>
              <a:cxn ang="0">
                <a:pos x="T10" y="T11"/>
              </a:cxn>
            </a:cxnLst>
            <a:rect l="0" t="0" r="r" b="b"/>
            <a:pathLst>
              <a:path w="952" h="907">
                <a:moveTo>
                  <a:pt x="0" y="907"/>
                </a:moveTo>
                <a:cubicBezTo>
                  <a:pt x="41" y="709"/>
                  <a:pt x="83" y="511"/>
                  <a:pt x="144" y="403"/>
                </a:cubicBezTo>
                <a:cubicBezTo>
                  <a:pt x="205" y="295"/>
                  <a:pt x="299" y="322"/>
                  <a:pt x="368" y="259"/>
                </a:cubicBezTo>
                <a:cubicBezTo>
                  <a:pt x="437" y="196"/>
                  <a:pt x="476" y="54"/>
                  <a:pt x="560" y="27"/>
                </a:cubicBezTo>
                <a:cubicBezTo>
                  <a:pt x="644" y="0"/>
                  <a:pt x="807" y="75"/>
                  <a:pt x="872" y="99"/>
                </a:cubicBezTo>
                <a:cubicBezTo>
                  <a:pt x="937" y="123"/>
                  <a:pt x="944" y="147"/>
                  <a:pt x="952" y="171"/>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26" name="Rectangle 26"/>
          <p:cNvSpPr>
            <a:spLocks noChangeArrowheads="1"/>
          </p:cNvSpPr>
          <p:nvPr/>
        </p:nvSpPr>
        <p:spPr bwMode="auto">
          <a:xfrm>
            <a:off x="2755900" y="4000502"/>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7" name="Rectangle 27"/>
          <p:cNvSpPr>
            <a:spLocks noChangeArrowheads="1"/>
          </p:cNvSpPr>
          <p:nvPr/>
        </p:nvSpPr>
        <p:spPr bwMode="auto">
          <a:xfrm>
            <a:off x="1968500" y="4106333"/>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8" name="Freeform 28"/>
          <p:cNvSpPr>
            <a:spLocks/>
          </p:cNvSpPr>
          <p:nvPr/>
        </p:nvSpPr>
        <p:spPr bwMode="auto">
          <a:xfrm>
            <a:off x="2933700" y="3238500"/>
            <a:ext cx="687388" cy="762000"/>
          </a:xfrm>
          <a:custGeom>
            <a:avLst/>
            <a:gdLst>
              <a:gd name="T0" fmla="*/ 0 w 433"/>
              <a:gd name="T1" fmla="*/ 576 h 576"/>
              <a:gd name="T2" fmla="*/ 376 w 433"/>
              <a:gd name="T3" fmla="*/ 304 h 576"/>
              <a:gd name="T4" fmla="*/ 344 w 433"/>
              <a:gd name="T5" fmla="*/ 0 h 576"/>
            </a:gdLst>
            <a:ahLst/>
            <a:cxnLst>
              <a:cxn ang="0">
                <a:pos x="T0" y="T1"/>
              </a:cxn>
              <a:cxn ang="0">
                <a:pos x="T2" y="T3"/>
              </a:cxn>
              <a:cxn ang="0">
                <a:pos x="T4" y="T5"/>
              </a:cxn>
            </a:cxnLst>
            <a:rect l="0" t="0" r="r" b="b"/>
            <a:pathLst>
              <a:path w="433" h="576">
                <a:moveTo>
                  <a:pt x="0" y="576"/>
                </a:moveTo>
                <a:cubicBezTo>
                  <a:pt x="159" y="488"/>
                  <a:pt x="319" y="400"/>
                  <a:pt x="376" y="304"/>
                </a:cubicBezTo>
                <a:cubicBezTo>
                  <a:pt x="433" y="208"/>
                  <a:pt x="388" y="104"/>
                  <a:pt x="344" y="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29" name="Freeform 29"/>
          <p:cNvSpPr>
            <a:spLocks/>
          </p:cNvSpPr>
          <p:nvPr/>
        </p:nvSpPr>
        <p:spPr bwMode="auto">
          <a:xfrm>
            <a:off x="2209800" y="4127502"/>
            <a:ext cx="495300" cy="84667"/>
          </a:xfrm>
          <a:custGeom>
            <a:avLst/>
            <a:gdLst>
              <a:gd name="T0" fmla="*/ 0 w 312"/>
              <a:gd name="T1" fmla="*/ 64 h 64"/>
              <a:gd name="T2" fmla="*/ 312 w 312"/>
              <a:gd name="T3" fmla="*/ 0 h 64"/>
            </a:gdLst>
            <a:ahLst/>
            <a:cxnLst>
              <a:cxn ang="0">
                <a:pos x="T0" y="T1"/>
              </a:cxn>
              <a:cxn ang="0">
                <a:pos x="T2" y="T3"/>
              </a:cxn>
            </a:cxnLst>
            <a:rect l="0" t="0" r="r" b="b"/>
            <a:pathLst>
              <a:path w="312" h="64">
                <a:moveTo>
                  <a:pt x="0" y="64"/>
                </a:moveTo>
                <a:cubicBezTo>
                  <a:pt x="0" y="64"/>
                  <a:pt x="156" y="32"/>
                  <a:pt x="312" y="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30" name="Freeform 30"/>
          <p:cNvSpPr>
            <a:spLocks/>
          </p:cNvSpPr>
          <p:nvPr/>
        </p:nvSpPr>
        <p:spPr bwMode="auto">
          <a:xfrm>
            <a:off x="2959100" y="4127501"/>
            <a:ext cx="1460500" cy="115094"/>
          </a:xfrm>
          <a:custGeom>
            <a:avLst/>
            <a:gdLst>
              <a:gd name="T0" fmla="*/ 0 w 920"/>
              <a:gd name="T1" fmla="*/ 0 h 87"/>
              <a:gd name="T2" fmla="*/ 376 w 920"/>
              <a:gd name="T3" fmla="*/ 80 h 87"/>
              <a:gd name="T4" fmla="*/ 712 w 920"/>
              <a:gd name="T5" fmla="*/ 40 h 87"/>
              <a:gd name="T6" fmla="*/ 920 w 920"/>
              <a:gd name="T7" fmla="*/ 40 h 87"/>
            </a:gdLst>
            <a:ahLst/>
            <a:cxnLst>
              <a:cxn ang="0">
                <a:pos x="T0" y="T1"/>
              </a:cxn>
              <a:cxn ang="0">
                <a:pos x="T2" y="T3"/>
              </a:cxn>
              <a:cxn ang="0">
                <a:pos x="T4" y="T5"/>
              </a:cxn>
              <a:cxn ang="0">
                <a:pos x="T6" y="T7"/>
              </a:cxn>
            </a:cxnLst>
            <a:rect l="0" t="0" r="r" b="b"/>
            <a:pathLst>
              <a:path w="920" h="87">
                <a:moveTo>
                  <a:pt x="0" y="0"/>
                </a:moveTo>
                <a:cubicBezTo>
                  <a:pt x="128" y="36"/>
                  <a:pt x="257" y="73"/>
                  <a:pt x="376" y="80"/>
                </a:cubicBezTo>
                <a:cubicBezTo>
                  <a:pt x="495" y="87"/>
                  <a:pt x="621" y="47"/>
                  <a:pt x="712" y="40"/>
                </a:cubicBezTo>
                <a:cubicBezTo>
                  <a:pt x="803" y="33"/>
                  <a:pt x="861" y="36"/>
                  <a:pt x="920" y="4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 name="Freeform 1"/>
          <p:cNvSpPr/>
          <p:nvPr/>
        </p:nvSpPr>
        <p:spPr>
          <a:xfrm>
            <a:off x="5249917" y="1607290"/>
            <a:ext cx="1781504" cy="379166"/>
          </a:xfrm>
          <a:custGeom>
            <a:avLst/>
            <a:gdLst>
              <a:gd name="connsiteX0" fmla="*/ 1781504 w 1781504"/>
              <a:gd name="connsiteY0" fmla="*/ 253042 h 379166"/>
              <a:gd name="connsiteX1" fmla="*/ 1466193 w 1781504"/>
              <a:gd name="connsiteY1" fmla="*/ 284573 h 379166"/>
              <a:gd name="connsiteX2" fmla="*/ 1056290 w 1781504"/>
              <a:gd name="connsiteY2" fmla="*/ 189980 h 379166"/>
              <a:gd name="connsiteX3" fmla="*/ 599090 w 1781504"/>
              <a:gd name="connsiteY3" fmla="*/ 16559 h 379166"/>
              <a:gd name="connsiteX4" fmla="*/ 299545 w 1781504"/>
              <a:gd name="connsiteY4" fmla="*/ 48090 h 379166"/>
              <a:gd name="connsiteX5" fmla="*/ 0 w 1781504"/>
              <a:gd name="connsiteY5" fmla="*/ 379166 h 37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504" h="379166">
                <a:moveTo>
                  <a:pt x="1781504" y="253042"/>
                </a:moveTo>
                <a:cubicBezTo>
                  <a:pt x="1684283" y="274062"/>
                  <a:pt x="1587062" y="295083"/>
                  <a:pt x="1466193" y="284573"/>
                </a:cubicBezTo>
                <a:cubicBezTo>
                  <a:pt x="1345324" y="274063"/>
                  <a:pt x="1200807" y="234649"/>
                  <a:pt x="1056290" y="189980"/>
                </a:cubicBezTo>
                <a:cubicBezTo>
                  <a:pt x="911773" y="145311"/>
                  <a:pt x="725214" y="40207"/>
                  <a:pt x="599090" y="16559"/>
                </a:cubicBezTo>
                <a:cubicBezTo>
                  <a:pt x="472966" y="-7089"/>
                  <a:pt x="399393" y="-12344"/>
                  <a:pt x="299545" y="48090"/>
                </a:cubicBezTo>
                <a:cubicBezTo>
                  <a:pt x="199697" y="108524"/>
                  <a:pt x="99848" y="243845"/>
                  <a:pt x="0" y="379166"/>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895" y="306281"/>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014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hua_Sun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0499" y="138225"/>
            <a:ext cx="6246629" cy="2585323"/>
          </a:xfrm>
          <a:prstGeom prst="rect">
            <a:avLst/>
          </a:prstGeom>
          <a:solidFill>
            <a:schemeClr val="bg1">
              <a:alpha val="71000"/>
            </a:schemeClr>
          </a:solidFill>
        </p:spPr>
        <p:txBody>
          <a:bodyPr wrap="square" rtlCol="0">
            <a:spAutoFit/>
          </a:bodyPr>
          <a:lstStyle/>
          <a:p>
            <a:r>
              <a:rPr lang="en-US" dirty="0" smtClean="0">
                <a:solidFill>
                  <a:prstClr val="black"/>
                </a:solidFill>
              </a:rPr>
              <a:t>Joshua 10</a:t>
            </a:r>
          </a:p>
          <a:p>
            <a:r>
              <a:rPr lang="en-US" baseline="30000" dirty="0">
                <a:solidFill>
                  <a:prstClr val="black"/>
                </a:solidFill>
              </a:rPr>
              <a:t>24</a:t>
            </a:r>
            <a:r>
              <a:rPr lang="en-US" dirty="0">
                <a:solidFill>
                  <a:prstClr val="black"/>
                </a:solidFill>
              </a:rPr>
              <a:t>And when they brought those kings out to Joshua, Joshua summoned all the men of Israel and said to the chiefs of the men of war who had gone with him, “Come near; put your feet on the necks of these kings.” Then they came near and put their feet on their necks.  </a:t>
            </a:r>
            <a:br>
              <a:rPr lang="en-US" dirty="0">
                <a:solidFill>
                  <a:prstClr val="black"/>
                </a:solidFill>
              </a:rPr>
            </a:br>
            <a:r>
              <a:rPr lang="en-US" baseline="30000" dirty="0">
                <a:solidFill>
                  <a:prstClr val="black"/>
                </a:solidFill>
              </a:rPr>
              <a:t>25</a:t>
            </a:r>
            <a:r>
              <a:rPr lang="en-US" dirty="0">
                <a:solidFill>
                  <a:prstClr val="black"/>
                </a:solidFill>
              </a:rPr>
              <a:t>And Joshua said to them, “Do not be afraid or dismayed; </a:t>
            </a:r>
            <a:r>
              <a:rPr lang="en-US" b="1" u="sng" dirty="0">
                <a:solidFill>
                  <a:prstClr val="black"/>
                </a:solidFill>
              </a:rPr>
              <a:t>be strong and courageous.</a:t>
            </a:r>
            <a:r>
              <a:rPr lang="en-US" dirty="0">
                <a:solidFill>
                  <a:prstClr val="black"/>
                </a:solidFill>
              </a:rPr>
              <a:t> For thus the Lord will do to all your enemies against whom you fight.”  </a:t>
            </a:r>
          </a:p>
        </p:txBody>
      </p:sp>
      <p:pic>
        <p:nvPicPr>
          <p:cNvPr id="5" name="Picture 9" descr="K:\Egypt-2009\Card-2\Jan 21\Jan 19\King Tut Chair clean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860" y="-109693"/>
            <a:ext cx="3708991" cy="59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738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p:cNvSpPr>
          <p:nvPr>
            <p:ph type="title" idx="4294967295"/>
          </p:nvPr>
        </p:nvSpPr>
        <p:spPr>
          <a:xfrm>
            <a:off x="901700" y="175948"/>
            <a:ext cx="4102100" cy="952500"/>
          </a:xfrm>
        </p:spPr>
        <p:txBody>
          <a:bodyPr/>
          <a:lstStyle/>
          <a:p>
            <a:r>
              <a:rPr lang="en-US" altLang="en-US" sz="4000" smtClean="0"/>
              <a:t>Jabin Gathers Forces – Joshua 11</a:t>
            </a:r>
          </a:p>
        </p:txBody>
      </p:sp>
      <p:pic>
        <p:nvPicPr>
          <p:cNvPr id="15363" name="Picture 5" descr="Conquet of Northern Canaan-Map62"/>
          <p:cNvPicPr>
            <a:picLocks noChangeAspect="1" noChangeArrowheads="1"/>
          </p:cNvPicPr>
          <p:nvPr/>
        </p:nvPicPr>
        <p:blipFill>
          <a:blip r:embed="rId2" cstate="print">
            <a:extLst>
              <a:ext uri="{28A0092B-C50C-407E-A947-70E740481C1C}">
                <a14:useLocalDpi xmlns:a14="http://schemas.microsoft.com/office/drawing/2010/main" val="0"/>
              </a:ext>
            </a:extLst>
          </a:blip>
          <a:srcRect l="4527" t="9383" r="4527" b="11728"/>
          <a:stretch>
            <a:fillRect/>
          </a:stretch>
        </p:blipFill>
        <p:spPr bwMode="auto">
          <a:xfrm>
            <a:off x="5178430" y="0"/>
            <a:ext cx="3692525"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6"/>
          <p:cNvSpPr txBox="1">
            <a:spLocks noChangeArrowheads="1"/>
          </p:cNvSpPr>
          <p:nvPr/>
        </p:nvSpPr>
        <p:spPr bwMode="auto">
          <a:xfrm>
            <a:off x="322263" y="1367898"/>
            <a:ext cx="46736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a:solidFill>
                  <a:prstClr val="black"/>
                </a:solidFill>
              </a:rPr>
              <a:t>Joshua 11</a:t>
            </a:r>
          </a:p>
          <a:p>
            <a:pPr eaLnBrk="1" hangingPunct="1">
              <a:spcBef>
                <a:spcPct val="50000"/>
              </a:spcBef>
            </a:pPr>
            <a:r>
              <a:rPr lang="en-US" altLang="en-US" baseline="30000">
                <a:solidFill>
                  <a:prstClr val="black"/>
                </a:solidFill>
              </a:rPr>
              <a:t>8</a:t>
            </a:r>
            <a:r>
              <a:rPr lang="en-US" altLang="en-US">
                <a:solidFill>
                  <a:prstClr val="black"/>
                </a:solidFill>
              </a:rPr>
              <a:t>And the Lord gave them into the hand of Israel, who struck them and chased them as far as Great Sidon and Misrephoth-maim, and eastward as far as the Valley of Mizpeh. And they struck them until he left none remaining. </a:t>
            </a:r>
            <a:br>
              <a:rPr lang="en-US" altLang="en-US">
                <a:solidFill>
                  <a:prstClr val="black"/>
                </a:solidFill>
              </a:rPr>
            </a:br>
            <a:r>
              <a:rPr lang="en-US" altLang="en-US">
                <a:solidFill>
                  <a:prstClr val="black"/>
                </a:solidFill>
              </a:rPr>
              <a:t/>
            </a:r>
            <a:br>
              <a:rPr lang="en-US" altLang="en-US">
                <a:solidFill>
                  <a:prstClr val="black"/>
                </a:solidFill>
              </a:rPr>
            </a:br>
            <a:endParaRPr lang="en-US" altLang="en-US">
              <a:solidFill>
                <a:prstClr val="black"/>
              </a:solidFill>
            </a:endParaRPr>
          </a:p>
        </p:txBody>
      </p:sp>
      <p:sp>
        <p:nvSpPr>
          <p:cNvPr id="5" name="Slide Number Placeholder 4"/>
          <p:cNvSpPr>
            <a:spLocks noGrp="1"/>
          </p:cNvSpPr>
          <p:nvPr>
            <p:ph type="sldNum" sz="quarter" idx="10"/>
          </p:nvPr>
        </p:nvSpPr>
        <p:spPr/>
        <p:txBody>
          <a:bodyPr/>
          <a:lstStyle/>
          <a:p>
            <a:pPr>
              <a:defRPr/>
            </a:pPr>
            <a:fld id="{3664ED8D-4E0D-4601-B16D-A306BBCEC7B3}" type="slidenum">
              <a:rPr lang="en-US" smtClean="0">
                <a:solidFill>
                  <a:prstClr val="black">
                    <a:tint val="75000"/>
                  </a:prstClr>
                </a:solidFill>
              </a:rPr>
              <a:pPr>
                <a:defRPr/>
              </a:pPr>
              <a:t>14</a:t>
            </a:fld>
            <a:endParaRPr lang="en-US" dirty="0">
              <a:solidFill>
                <a:prstClr val="black">
                  <a:tint val="75000"/>
                </a:prstClr>
              </a:solidFill>
            </a:endParaRPr>
          </a:p>
        </p:txBody>
      </p:sp>
      <p:sp>
        <p:nvSpPr>
          <p:cNvPr id="6" name="Rectangle 5"/>
          <p:cNvSpPr/>
          <p:nvPr/>
        </p:nvSpPr>
        <p:spPr>
          <a:xfrm>
            <a:off x="8099425" y="2422261"/>
            <a:ext cx="509588"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5975355" y="3566584"/>
            <a:ext cx="563563"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5173663" y="4253178"/>
            <a:ext cx="508000"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7597775" y="3110178"/>
            <a:ext cx="692150"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370" name="TextBox 9"/>
          <p:cNvSpPr txBox="1">
            <a:spLocks noChangeArrowheads="1"/>
          </p:cNvSpPr>
          <p:nvPr/>
        </p:nvSpPr>
        <p:spPr bwMode="auto">
          <a:xfrm>
            <a:off x="7758118" y="3321844"/>
            <a:ext cx="5148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800" b="1">
                <a:solidFill>
                  <a:prstClr val="black"/>
                </a:solidFill>
              </a:rPr>
              <a:t>Madon</a:t>
            </a:r>
          </a:p>
        </p:txBody>
      </p:sp>
      <p:sp>
        <p:nvSpPr>
          <p:cNvPr id="11" name="5-Point Star 10"/>
          <p:cNvSpPr/>
          <p:nvPr/>
        </p:nvSpPr>
        <p:spPr>
          <a:xfrm flipV="1">
            <a:off x="7716843" y="3385346"/>
            <a:ext cx="46037" cy="383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solidFill>
                <a:prstClr val="white"/>
              </a:solidFill>
            </a:endParaRPr>
          </a:p>
        </p:txBody>
      </p:sp>
      <p:sp>
        <p:nvSpPr>
          <p:cNvPr id="12" name="Rectangle 11"/>
          <p:cNvSpPr/>
          <p:nvPr/>
        </p:nvSpPr>
        <p:spPr>
          <a:xfrm>
            <a:off x="7613650" y="3304646"/>
            <a:ext cx="693738"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6516693" y="3860271"/>
            <a:ext cx="693737"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374" name="TextBox 13"/>
          <p:cNvSpPr txBox="1">
            <a:spLocks noChangeArrowheads="1"/>
          </p:cNvSpPr>
          <p:nvPr/>
        </p:nvSpPr>
        <p:spPr bwMode="auto">
          <a:xfrm>
            <a:off x="7545392" y="851958"/>
            <a:ext cx="9316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800" b="1">
                <a:solidFill>
                  <a:prstClr val="black"/>
                </a:solidFill>
              </a:rPr>
              <a:t>Land of Mizpeh</a:t>
            </a:r>
          </a:p>
        </p:txBody>
      </p:sp>
    </p:spTree>
    <p:extLst>
      <p:ext uri="{BB962C8B-B14F-4D97-AF65-F5344CB8AC3E}">
        <p14:creationId xmlns:p14="http://schemas.microsoft.com/office/powerpoint/2010/main" val="3354389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27"/>
            <a:ext cx="9144000" cy="5220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Title 1"/>
          <p:cNvSpPr>
            <a:spLocks noGrp="1"/>
          </p:cNvSpPr>
          <p:nvPr>
            <p:ph type="title"/>
          </p:nvPr>
        </p:nvSpPr>
        <p:spPr>
          <a:xfrm>
            <a:off x="5749132" y="-1121470"/>
            <a:ext cx="8229600" cy="952500"/>
          </a:xfrm>
        </p:spPr>
        <p:txBody>
          <a:bodyPr/>
          <a:lstStyle/>
          <a:p>
            <a:r>
              <a:rPr lang="en-US" altLang="en-US" dirty="0" smtClean="0"/>
              <a:t>Joshua Timeline</a:t>
            </a:r>
          </a:p>
        </p:txBody>
      </p:sp>
      <p:sp>
        <p:nvSpPr>
          <p:cNvPr id="18436" name="TextBox 4"/>
          <p:cNvSpPr txBox="1">
            <a:spLocks noChangeArrowheads="1"/>
          </p:cNvSpPr>
          <p:nvPr/>
        </p:nvSpPr>
        <p:spPr bwMode="auto">
          <a:xfrm>
            <a:off x="10850119" y="1153592"/>
            <a:ext cx="256665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dirty="0">
                <a:solidFill>
                  <a:prstClr val="black"/>
                </a:solidFill>
              </a:rPr>
              <a:t>Joshua 23</a:t>
            </a:r>
          </a:p>
          <a:p>
            <a:pPr eaLnBrk="1" hangingPunct="1"/>
            <a:r>
              <a:rPr lang="en-US" altLang="en-US" sz="1100" b="1" dirty="0">
                <a:solidFill>
                  <a:prstClr val="black"/>
                </a:solidFill>
              </a:rPr>
              <a:t> </a:t>
            </a:r>
            <a:r>
              <a:rPr lang="en-US" altLang="en-US" sz="1100" dirty="0">
                <a:solidFill>
                  <a:prstClr val="black"/>
                </a:solidFill>
              </a:rPr>
              <a:t> </a:t>
            </a:r>
            <a:r>
              <a:rPr lang="en-US" altLang="en-US" sz="1100" baseline="30000" dirty="0">
                <a:solidFill>
                  <a:prstClr val="black"/>
                </a:solidFill>
              </a:rPr>
              <a:t>1</a:t>
            </a:r>
            <a:r>
              <a:rPr lang="en-US" altLang="en-US" sz="1100" dirty="0">
                <a:solidFill>
                  <a:prstClr val="black"/>
                </a:solidFill>
              </a:rPr>
              <a:t>A long time afterward, when the Lord had given rest to Israel from all their surrounding enemies, and Joshua was old and well advanced in years, </a:t>
            </a:r>
            <a:br>
              <a:rPr lang="en-US" altLang="en-US" sz="1100" dirty="0">
                <a:solidFill>
                  <a:prstClr val="black"/>
                </a:solidFill>
              </a:rPr>
            </a:br>
            <a:r>
              <a:rPr lang="en-US" altLang="en-US" sz="1100" baseline="30000" dirty="0">
                <a:solidFill>
                  <a:prstClr val="black"/>
                </a:solidFill>
              </a:rPr>
              <a:t>2</a:t>
            </a:r>
            <a:r>
              <a:rPr lang="en-US" altLang="en-US" sz="1100" dirty="0">
                <a:solidFill>
                  <a:prstClr val="black"/>
                </a:solidFill>
              </a:rPr>
              <a:t>Joshua summoned all Israel, its elders and heads, its judges and officers, and said to them, “I am now old and well advanced in years. </a:t>
            </a:r>
          </a:p>
        </p:txBody>
      </p:sp>
      <p:sp>
        <p:nvSpPr>
          <p:cNvPr id="18437" name="TextBox 5"/>
          <p:cNvSpPr txBox="1">
            <a:spLocks noChangeArrowheads="1"/>
          </p:cNvSpPr>
          <p:nvPr/>
        </p:nvSpPr>
        <p:spPr bwMode="auto">
          <a:xfrm>
            <a:off x="10029240" y="4133551"/>
            <a:ext cx="256665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dirty="0">
                <a:solidFill>
                  <a:prstClr val="black"/>
                </a:solidFill>
              </a:rPr>
              <a:t>Joshua 24</a:t>
            </a:r>
          </a:p>
          <a:p>
            <a:pPr eaLnBrk="1" hangingPunct="1"/>
            <a:r>
              <a:rPr lang="en-US" altLang="en-US" sz="1100" baseline="30000" dirty="0">
                <a:solidFill>
                  <a:prstClr val="black"/>
                </a:solidFill>
              </a:rPr>
              <a:t>1</a:t>
            </a:r>
            <a:r>
              <a:rPr lang="en-US" altLang="en-US" sz="1100" dirty="0">
                <a:solidFill>
                  <a:prstClr val="black"/>
                </a:solidFill>
              </a:rPr>
              <a:t>Joshua gathered all the tribes of Israel to </a:t>
            </a:r>
            <a:r>
              <a:rPr lang="en-US" altLang="en-US" sz="1100" b="1" u="sng" dirty="0" err="1">
                <a:solidFill>
                  <a:prstClr val="black"/>
                </a:solidFill>
              </a:rPr>
              <a:t>Shechem</a:t>
            </a:r>
            <a:r>
              <a:rPr lang="en-US" altLang="en-US" sz="1100" b="1" u="sng" dirty="0">
                <a:solidFill>
                  <a:prstClr val="black"/>
                </a:solidFill>
              </a:rPr>
              <a:t> </a:t>
            </a:r>
            <a:r>
              <a:rPr lang="en-US" altLang="en-US" sz="1100" dirty="0">
                <a:solidFill>
                  <a:prstClr val="black"/>
                </a:solidFill>
              </a:rPr>
              <a:t>and summoned the elders, the heads, the judges, and the officers of Israel. And they presented themselves before God. </a:t>
            </a:r>
          </a:p>
          <a:p>
            <a:pPr eaLnBrk="1" hangingPunct="1"/>
            <a:endParaRPr lang="en-US" altLang="en-US" sz="1100" dirty="0">
              <a:solidFill>
                <a:prstClr val="black"/>
              </a:solidFill>
            </a:endParaRPr>
          </a:p>
          <a:p>
            <a:pPr eaLnBrk="1" hangingPunct="1"/>
            <a:r>
              <a:rPr lang="en-US" altLang="en-US" sz="1100" baseline="30000" dirty="0">
                <a:solidFill>
                  <a:prstClr val="black"/>
                </a:solidFill>
              </a:rPr>
              <a:t>29</a:t>
            </a:r>
            <a:r>
              <a:rPr lang="en-US" altLang="en-US" sz="1100" dirty="0">
                <a:solidFill>
                  <a:prstClr val="black"/>
                </a:solidFill>
              </a:rPr>
              <a:t>After these things Joshua the son of Nun, the servant of the Lord, died, being 110 years old. </a:t>
            </a:r>
            <a:br>
              <a:rPr lang="en-US" altLang="en-US" sz="1100" dirty="0">
                <a:solidFill>
                  <a:prstClr val="black"/>
                </a:solidFill>
              </a:rPr>
            </a:br>
            <a:r>
              <a:rPr lang="en-US" altLang="en-US" sz="1100" dirty="0">
                <a:solidFill>
                  <a:prstClr val="black"/>
                </a:solidFill>
              </a:rPr>
              <a:t> </a:t>
            </a:r>
            <a:br>
              <a:rPr lang="en-US" altLang="en-US" sz="1100" dirty="0">
                <a:solidFill>
                  <a:prstClr val="black"/>
                </a:solidFill>
              </a:rPr>
            </a:br>
            <a:endParaRPr lang="en-US" altLang="en-US" sz="1100" dirty="0">
              <a:solidFill>
                <a:prstClr val="black"/>
              </a:solidFill>
            </a:endParaRPr>
          </a:p>
        </p:txBody>
      </p:sp>
      <p:sp>
        <p:nvSpPr>
          <p:cNvPr id="18440" name="TextBox 8"/>
          <p:cNvSpPr txBox="1">
            <a:spLocks noChangeArrowheads="1"/>
          </p:cNvSpPr>
          <p:nvPr/>
        </p:nvSpPr>
        <p:spPr bwMode="auto">
          <a:xfrm>
            <a:off x="9144000" y="3254163"/>
            <a:ext cx="15557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dirty="0">
                <a:solidFill>
                  <a:prstClr val="black"/>
                </a:solidFill>
              </a:rPr>
              <a:t>Judges 1</a:t>
            </a:r>
          </a:p>
          <a:p>
            <a:pPr eaLnBrk="1" hangingPunct="1"/>
            <a:r>
              <a:rPr lang="en-US" altLang="en-US" sz="1100" baseline="30000" dirty="0">
                <a:solidFill>
                  <a:prstClr val="black"/>
                </a:solidFill>
              </a:rPr>
              <a:t>1</a:t>
            </a:r>
            <a:r>
              <a:rPr lang="en-US" altLang="en-US" sz="1100" dirty="0">
                <a:solidFill>
                  <a:prstClr val="black"/>
                </a:solidFill>
              </a:rPr>
              <a:t>After the death of Joshua, the people of Israel inquired of the Lord, “Who shall go up first for us against the Canaanites, to fight against them?” - Judah </a:t>
            </a:r>
            <a:br>
              <a:rPr lang="en-US" altLang="en-US" sz="1100" dirty="0">
                <a:solidFill>
                  <a:prstClr val="black"/>
                </a:solidFill>
              </a:rPr>
            </a:br>
            <a:r>
              <a:rPr lang="en-US" altLang="en-US" sz="1100" dirty="0">
                <a:solidFill>
                  <a:prstClr val="black"/>
                </a:solidFill>
              </a:rPr>
              <a:t> </a:t>
            </a:r>
            <a:br>
              <a:rPr lang="en-US" altLang="en-US" sz="1100" dirty="0">
                <a:solidFill>
                  <a:prstClr val="black"/>
                </a:solidFill>
              </a:rPr>
            </a:br>
            <a:endParaRPr lang="en-US" altLang="en-US" sz="1100" dirty="0">
              <a:solidFill>
                <a:prstClr val="black"/>
              </a:solidFill>
            </a:endParaRPr>
          </a:p>
        </p:txBody>
      </p:sp>
      <p:sp>
        <p:nvSpPr>
          <p:cNvPr id="18441" name="TextBox 9"/>
          <p:cNvSpPr txBox="1">
            <a:spLocks noChangeArrowheads="1"/>
          </p:cNvSpPr>
          <p:nvPr/>
        </p:nvSpPr>
        <p:spPr bwMode="auto">
          <a:xfrm>
            <a:off x="5587213" y="498187"/>
            <a:ext cx="2844017"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smtClean="0">
                <a:solidFill>
                  <a:prstClr val="black"/>
                </a:solidFill>
              </a:rPr>
              <a:t>The </a:t>
            </a:r>
            <a:r>
              <a:rPr lang="en-US" altLang="en-US" dirty="0">
                <a:solidFill>
                  <a:prstClr val="black"/>
                </a:solidFill>
              </a:rPr>
              <a:t>land lay subdued before them. </a:t>
            </a:r>
            <a:r>
              <a:rPr lang="en-US" altLang="en-US" dirty="0" smtClean="0">
                <a:solidFill>
                  <a:prstClr val="black"/>
                </a:solidFill>
              </a:rPr>
              <a:t>There </a:t>
            </a:r>
            <a:r>
              <a:rPr lang="en-US" altLang="en-US" dirty="0">
                <a:solidFill>
                  <a:prstClr val="black"/>
                </a:solidFill>
              </a:rPr>
              <a:t>remained among the people of Israel seven tribes whose inheritance had not yet been apportioned. </a:t>
            </a:r>
            <a:endParaRPr lang="en-US" altLang="en-US" dirty="0" smtClean="0">
              <a:solidFill>
                <a:prstClr val="black"/>
              </a:solidFill>
            </a:endParaRPr>
          </a:p>
          <a:p>
            <a:pPr eaLnBrk="1" hangingPunct="1"/>
            <a:endParaRPr lang="en-US" altLang="en-US" dirty="0">
              <a:solidFill>
                <a:prstClr val="black"/>
              </a:solidFill>
            </a:endParaRPr>
          </a:p>
          <a:p>
            <a:pPr eaLnBrk="1" hangingPunct="1"/>
            <a:r>
              <a:rPr lang="en-US" altLang="en-US" dirty="0" smtClean="0">
                <a:solidFill>
                  <a:prstClr val="black"/>
                </a:solidFill>
              </a:rPr>
              <a:t>Cities of Refuge</a:t>
            </a:r>
          </a:p>
          <a:p>
            <a:pPr eaLnBrk="1" hangingPunct="1"/>
            <a:r>
              <a:rPr lang="en-US" altLang="en-US" dirty="0" smtClean="0">
                <a:solidFill>
                  <a:prstClr val="black"/>
                </a:solidFill>
              </a:rPr>
              <a:t>Cities for Levities to live</a:t>
            </a:r>
          </a:p>
          <a:p>
            <a:pPr eaLnBrk="1" hangingPunct="1"/>
            <a:endParaRPr lang="en-US" altLang="en-US" dirty="0" smtClean="0">
              <a:solidFill>
                <a:prstClr val="black"/>
              </a:solidFill>
            </a:endParaRPr>
          </a:p>
          <a:p>
            <a:pPr eaLnBrk="1" hangingPunct="1"/>
            <a:r>
              <a:rPr lang="en-US" altLang="en-US" dirty="0" smtClean="0">
                <a:solidFill>
                  <a:prstClr val="black"/>
                </a:solidFill>
              </a:rPr>
              <a:t>Eastern Tribes sent home</a:t>
            </a:r>
          </a:p>
          <a:p>
            <a:pPr eaLnBrk="1" hangingPunct="1"/>
            <a:endParaRPr lang="en-US" altLang="en-US" dirty="0">
              <a:solidFill>
                <a:prstClr val="black"/>
              </a:solidFill>
            </a:endParaRPr>
          </a:p>
          <a:p>
            <a:pPr eaLnBrk="1" hangingPunct="1"/>
            <a:r>
              <a:rPr lang="en-US" altLang="en-US" dirty="0" smtClean="0">
                <a:solidFill>
                  <a:prstClr val="black"/>
                </a:solidFill>
              </a:rPr>
              <a:t>Eastern tribe &amp; the purpose of the altar set-up</a:t>
            </a:r>
            <a:r>
              <a:rPr lang="en-US" altLang="en-US" dirty="0">
                <a:solidFill>
                  <a:prstClr val="black"/>
                </a:solidFill>
              </a:rPr>
              <a:t/>
            </a:r>
            <a:br>
              <a:rPr lang="en-US" altLang="en-US" dirty="0">
                <a:solidFill>
                  <a:prstClr val="black"/>
                </a:solidFill>
              </a:rPr>
            </a:br>
            <a:endParaRPr lang="en-US" altLang="en-US" dirty="0">
              <a:solidFill>
                <a:prstClr val="black"/>
              </a:solidFill>
            </a:endParaRPr>
          </a:p>
        </p:txBody>
      </p:sp>
      <p:sp>
        <p:nvSpPr>
          <p:cNvPr id="18442" name="TextBox 9"/>
          <p:cNvSpPr txBox="1">
            <a:spLocks noChangeArrowheads="1"/>
          </p:cNvSpPr>
          <p:nvPr/>
        </p:nvSpPr>
        <p:spPr bwMode="auto">
          <a:xfrm>
            <a:off x="9695796" y="1327582"/>
            <a:ext cx="230864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a:solidFill>
                  <a:prstClr val="black"/>
                </a:solidFill>
              </a:rPr>
              <a:t>This is your allotment</a:t>
            </a:r>
          </a:p>
        </p:txBody>
      </p:sp>
      <p:sp>
        <p:nvSpPr>
          <p:cNvPr id="18443" name="TextBox 10"/>
          <p:cNvSpPr txBox="1">
            <a:spLocks noChangeArrowheads="1"/>
          </p:cNvSpPr>
          <p:nvPr/>
        </p:nvSpPr>
        <p:spPr bwMode="auto">
          <a:xfrm>
            <a:off x="10699750" y="6072543"/>
            <a:ext cx="189706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a:solidFill>
                  <a:prstClr val="black"/>
                </a:solidFill>
              </a:rPr>
              <a:t>How long are you going to wait</a:t>
            </a:r>
          </a:p>
        </p:txBody>
      </p:sp>
      <p:sp>
        <p:nvSpPr>
          <p:cNvPr id="18444" name="TextBox 10"/>
          <p:cNvSpPr txBox="1">
            <a:spLocks noChangeArrowheads="1"/>
          </p:cNvSpPr>
          <p:nvPr/>
        </p:nvSpPr>
        <p:spPr bwMode="auto">
          <a:xfrm>
            <a:off x="10024183" y="74384"/>
            <a:ext cx="1897063"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a:solidFill>
                  <a:prstClr val="black"/>
                </a:solidFill>
              </a:rPr>
              <a:t>Who will you serve</a:t>
            </a:r>
          </a:p>
        </p:txBody>
      </p:sp>
      <p:sp>
        <p:nvSpPr>
          <p:cNvPr id="2" name="TextBox 1"/>
          <p:cNvSpPr txBox="1"/>
          <p:nvPr/>
        </p:nvSpPr>
        <p:spPr>
          <a:xfrm>
            <a:off x="879561" y="226173"/>
            <a:ext cx="1377300" cy="369332"/>
          </a:xfrm>
          <a:prstGeom prst="rect">
            <a:avLst/>
          </a:prstGeom>
          <a:noFill/>
        </p:spPr>
        <p:txBody>
          <a:bodyPr wrap="none" rtlCol="0">
            <a:spAutoFit/>
          </a:bodyPr>
          <a:lstStyle/>
          <a:p>
            <a:r>
              <a:rPr lang="en-US" b="1" dirty="0" smtClean="0"/>
              <a:t>Joshua 13 </a:t>
            </a:r>
            <a:endParaRPr lang="en-US" b="1" dirty="0"/>
          </a:p>
        </p:txBody>
      </p:sp>
      <p:sp>
        <p:nvSpPr>
          <p:cNvPr id="3" name="TextBox 2"/>
          <p:cNvSpPr txBox="1"/>
          <p:nvPr/>
        </p:nvSpPr>
        <p:spPr>
          <a:xfrm>
            <a:off x="494271" y="608120"/>
            <a:ext cx="2546653" cy="3693319"/>
          </a:xfrm>
          <a:prstGeom prst="rect">
            <a:avLst/>
          </a:prstGeom>
          <a:noFill/>
        </p:spPr>
        <p:txBody>
          <a:bodyPr wrap="square" rtlCol="0">
            <a:spAutoFit/>
          </a:bodyPr>
          <a:lstStyle/>
          <a:p>
            <a:r>
              <a:rPr lang="en-US" altLang="en-US" dirty="0">
                <a:solidFill>
                  <a:prstClr val="black"/>
                </a:solidFill>
              </a:rPr>
              <a:t>Joshua was old and advanced in years, and the Lord said to him, “You are old and advanced in years, and there remains yet very much land to possess</a:t>
            </a:r>
            <a:r>
              <a:rPr lang="en-US" altLang="en-US" dirty="0" smtClean="0">
                <a:solidFill>
                  <a:prstClr val="black"/>
                </a:solidFill>
              </a:rPr>
              <a:t>.</a:t>
            </a:r>
          </a:p>
          <a:p>
            <a:endParaRPr lang="en-US" altLang="en-US" dirty="0">
              <a:solidFill>
                <a:prstClr val="black"/>
              </a:solidFill>
            </a:endParaRPr>
          </a:p>
          <a:p>
            <a:r>
              <a:rPr lang="en-US" altLang="en-US" dirty="0">
                <a:solidFill>
                  <a:prstClr val="black"/>
                </a:solidFill>
              </a:rPr>
              <a:t> therefore divide this land for an inheritance to the nine tribes and half the tribe of Manasseh.” </a:t>
            </a:r>
            <a:endParaRPr lang="en-US" altLang="en-US" dirty="0" smtClean="0">
              <a:solidFill>
                <a:prstClr val="black"/>
              </a:solidFill>
            </a:endParaRPr>
          </a:p>
        </p:txBody>
      </p:sp>
      <p:sp>
        <p:nvSpPr>
          <p:cNvPr id="16" name="TextBox 15"/>
          <p:cNvSpPr txBox="1"/>
          <p:nvPr/>
        </p:nvSpPr>
        <p:spPr>
          <a:xfrm>
            <a:off x="2853144" y="241300"/>
            <a:ext cx="2621230" cy="369332"/>
          </a:xfrm>
          <a:prstGeom prst="rect">
            <a:avLst/>
          </a:prstGeom>
          <a:noFill/>
        </p:spPr>
        <p:txBody>
          <a:bodyPr wrap="none" rtlCol="0">
            <a:spAutoFit/>
          </a:bodyPr>
          <a:lstStyle/>
          <a:p>
            <a:r>
              <a:rPr lang="en-US" b="1" dirty="0" smtClean="0"/>
              <a:t>Joshua 14-17 at Gilgal</a:t>
            </a:r>
            <a:endParaRPr lang="en-US" b="1" dirty="0"/>
          </a:p>
        </p:txBody>
      </p:sp>
      <p:sp>
        <p:nvSpPr>
          <p:cNvPr id="6" name="TextBox 5"/>
          <p:cNvSpPr txBox="1"/>
          <p:nvPr/>
        </p:nvSpPr>
        <p:spPr>
          <a:xfrm>
            <a:off x="3317382" y="669732"/>
            <a:ext cx="1692755" cy="1754326"/>
          </a:xfrm>
          <a:prstGeom prst="rect">
            <a:avLst/>
          </a:prstGeom>
          <a:noFill/>
        </p:spPr>
        <p:txBody>
          <a:bodyPr wrap="square" rtlCol="0">
            <a:spAutoFit/>
          </a:bodyPr>
          <a:lstStyle/>
          <a:p>
            <a:r>
              <a:rPr lang="en-US" altLang="en-US" dirty="0" smtClean="0">
                <a:solidFill>
                  <a:prstClr val="black"/>
                </a:solidFill>
              </a:rPr>
              <a:t>Caleb asks for his inheritance</a:t>
            </a:r>
          </a:p>
          <a:p>
            <a:r>
              <a:rPr lang="en-US" dirty="0" smtClean="0">
                <a:solidFill>
                  <a:prstClr val="black"/>
                </a:solidFill>
              </a:rPr>
              <a:t>Allotment for</a:t>
            </a:r>
          </a:p>
          <a:p>
            <a:r>
              <a:rPr lang="en-US" dirty="0" smtClean="0">
                <a:solidFill>
                  <a:prstClr val="black"/>
                </a:solidFill>
              </a:rPr>
              <a:t>Judah</a:t>
            </a:r>
          </a:p>
          <a:p>
            <a:r>
              <a:rPr lang="en-US" dirty="0" smtClean="0">
                <a:solidFill>
                  <a:prstClr val="black"/>
                </a:solidFill>
              </a:rPr>
              <a:t>Ephraim</a:t>
            </a:r>
          </a:p>
          <a:p>
            <a:r>
              <a:rPr lang="en-US" dirty="0" smtClean="0">
                <a:solidFill>
                  <a:prstClr val="black"/>
                </a:solidFill>
              </a:rPr>
              <a:t>Manasseh</a:t>
            </a:r>
            <a:endParaRPr lang="en-US" dirty="0"/>
          </a:p>
        </p:txBody>
      </p:sp>
      <p:sp>
        <p:nvSpPr>
          <p:cNvPr id="18" name="TextBox 17"/>
          <p:cNvSpPr txBox="1"/>
          <p:nvPr/>
        </p:nvSpPr>
        <p:spPr>
          <a:xfrm>
            <a:off x="5732976" y="229422"/>
            <a:ext cx="2685351" cy="369332"/>
          </a:xfrm>
          <a:prstGeom prst="rect">
            <a:avLst/>
          </a:prstGeom>
          <a:noFill/>
        </p:spPr>
        <p:txBody>
          <a:bodyPr wrap="none" rtlCol="0">
            <a:spAutoFit/>
          </a:bodyPr>
          <a:lstStyle/>
          <a:p>
            <a:r>
              <a:rPr lang="en-US" b="1" dirty="0" smtClean="0"/>
              <a:t>Joshua 18-22 at Shiloh</a:t>
            </a:r>
            <a:endParaRPr lang="en-US" b="1" dirty="0"/>
          </a:p>
        </p:txBody>
      </p:sp>
      <p:sp>
        <p:nvSpPr>
          <p:cNvPr id="19" name="TextBox 18"/>
          <p:cNvSpPr txBox="1"/>
          <p:nvPr/>
        </p:nvSpPr>
        <p:spPr>
          <a:xfrm>
            <a:off x="11064849" y="1142916"/>
            <a:ext cx="2351926" cy="369332"/>
          </a:xfrm>
          <a:prstGeom prst="rect">
            <a:avLst/>
          </a:prstGeom>
          <a:noFill/>
        </p:spPr>
        <p:txBody>
          <a:bodyPr wrap="none" rtlCol="0">
            <a:spAutoFit/>
          </a:bodyPr>
          <a:lstStyle/>
          <a:p>
            <a:r>
              <a:rPr lang="en-US" b="1" dirty="0" smtClean="0"/>
              <a:t>Joshua 23 at Shiloh</a:t>
            </a:r>
            <a:endParaRPr lang="en-US" b="1" dirty="0"/>
          </a:p>
        </p:txBody>
      </p:sp>
      <p:sp>
        <p:nvSpPr>
          <p:cNvPr id="20" name="TextBox 19"/>
          <p:cNvSpPr txBox="1"/>
          <p:nvPr/>
        </p:nvSpPr>
        <p:spPr>
          <a:xfrm>
            <a:off x="7255267" y="6072543"/>
            <a:ext cx="2351926" cy="369332"/>
          </a:xfrm>
          <a:prstGeom prst="rect">
            <a:avLst/>
          </a:prstGeom>
          <a:noFill/>
        </p:spPr>
        <p:txBody>
          <a:bodyPr wrap="none" rtlCol="0">
            <a:spAutoFit/>
          </a:bodyPr>
          <a:lstStyle/>
          <a:p>
            <a:r>
              <a:rPr lang="en-US" b="1" dirty="0" smtClean="0"/>
              <a:t>Joshua 18 at Shiloh</a:t>
            </a:r>
            <a:endParaRPr lang="en-US" b="1" dirty="0"/>
          </a:p>
        </p:txBody>
      </p:sp>
    </p:spTree>
    <p:extLst>
      <p:ext uri="{BB962C8B-B14F-4D97-AF65-F5344CB8AC3E}">
        <p14:creationId xmlns:p14="http://schemas.microsoft.com/office/powerpoint/2010/main" val="822436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344459"/>
            <a:ext cx="9144000" cy="861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14339" name="Picture 5" descr="tribes-all.jpg"/>
          <p:cNvPicPr>
            <a:picLocks noChangeAspect="1"/>
          </p:cNvPicPr>
          <p:nvPr/>
        </p:nvPicPr>
        <p:blipFill>
          <a:blip r:embed="rId2" cstate="print">
            <a:extLst>
              <a:ext uri="{28A0092B-C50C-407E-A947-70E740481C1C}">
                <a14:useLocalDpi xmlns:a14="http://schemas.microsoft.com/office/drawing/2010/main" val="0"/>
              </a:ext>
            </a:extLst>
          </a:blip>
          <a:srcRect t="4440"/>
          <a:stretch>
            <a:fillRect/>
          </a:stretch>
        </p:blipFill>
        <p:spPr bwMode="auto">
          <a:xfrm>
            <a:off x="0" y="985574"/>
            <a:ext cx="91440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le 1"/>
          <p:cNvSpPr>
            <a:spLocks noGrp="1"/>
          </p:cNvSpPr>
          <p:nvPr>
            <p:ph type="title"/>
          </p:nvPr>
        </p:nvSpPr>
        <p:spPr>
          <a:xfrm>
            <a:off x="457200" y="0"/>
            <a:ext cx="8229600" cy="952500"/>
          </a:xfrm>
        </p:spPr>
        <p:txBody>
          <a:bodyPr/>
          <a:lstStyle/>
          <a:p>
            <a:r>
              <a:rPr lang="en-US" altLang="en-US" smtClean="0"/>
              <a:t>Land Promise Fulfilled</a:t>
            </a:r>
          </a:p>
        </p:txBody>
      </p:sp>
      <p:sp>
        <p:nvSpPr>
          <p:cNvPr id="3" name="Content Placeholder 2"/>
          <p:cNvSpPr>
            <a:spLocks noGrp="1"/>
          </p:cNvSpPr>
          <p:nvPr>
            <p:ph idx="1"/>
          </p:nvPr>
        </p:nvSpPr>
        <p:spPr>
          <a:xfrm>
            <a:off x="160339" y="964407"/>
            <a:ext cx="3259137" cy="3771635"/>
          </a:xfrm>
        </p:spPr>
        <p:txBody>
          <a:bodyPr/>
          <a:lstStyle/>
          <a:p>
            <a:pPr>
              <a:buFont typeface="Arial" charset="0"/>
              <a:buNone/>
            </a:pPr>
            <a:r>
              <a:rPr lang="en-US" altLang="en-US" sz="1800" b="1" dirty="0" smtClean="0">
                <a:latin typeface="Arial" charset="0"/>
                <a:cs typeface="Arial" charset="0"/>
              </a:rPr>
              <a:t>Joshua 21</a:t>
            </a:r>
          </a:p>
          <a:p>
            <a:pPr>
              <a:buFont typeface="Arial" charset="0"/>
              <a:buNone/>
            </a:pPr>
            <a:r>
              <a:rPr lang="en-US" altLang="en-US" sz="1800" baseline="30000" dirty="0" smtClean="0">
                <a:latin typeface="Arial" charset="0"/>
                <a:cs typeface="Arial" charset="0"/>
              </a:rPr>
              <a:t>43 </a:t>
            </a:r>
            <a:r>
              <a:rPr lang="en-US" altLang="en-US" sz="1800" dirty="0" smtClean="0">
                <a:latin typeface="Arial" charset="0"/>
                <a:cs typeface="Arial" charset="0"/>
              </a:rPr>
              <a:t>Thus the Lord gave to Israel all the land that he swore to give to their fathers. And they took possession of it, </a:t>
            </a:r>
          </a:p>
          <a:p>
            <a:pPr>
              <a:buFont typeface="Arial" charset="0"/>
              <a:buNone/>
            </a:pPr>
            <a:r>
              <a:rPr lang="en-US" altLang="en-US" sz="1800" dirty="0" smtClean="0">
                <a:latin typeface="Arial" charset="0"/>
                <a:cs typeface="Arial" charset="0"/>
              </a:rPr>
              <a:t>    and </a:t>
            </a:r>
            <a:r>
              <a:rPr lang="en-US" altLang="en-US" sz="1800" dirty="0" smtClean="0">
                <a:latin typeface="Arial" charset="0"/>
                <a:cs typeface="Arial" charset="0"/>
              </a:rPr>
              <a:t>they </a:t>
            </a:r>
            <a:r>
              <a:rPr lang="en-US" altLang="en-US" sz="1800" dirty="0" smtClean="0">
                <a:latin typeface="Arial" charset="0"/>
                <a:cs typeface="Arial" charset="0"/>
              </a:rPr>
              <a:t>settled there</a:t>
            </a:r>
            <a:r>
              <a:rPr lang="en-US" altLang="en-US" sz="1800" dirty="0" smtClean="0">
                <a:latin typeface="Arial" charset="0"/>
                <a:cs typeface="Arial" charset="0"/>
              </a:rPr>
              <a:t>.</a:t>
            </a:r>
          </a:p>
          <a:p>
            <a:pPr>
              <a:buFont typeface="Arial" charset="0"/>
              <a:buNone/>
            </a:pPr>
            <a:r>
              <a:rPr lang="en-US" altLang="en-US" sz="1800" dirty="0" smtClean="0">
                <a:latin typeface="Arial" charset="0"/>
                <a:cs typeface="Arial" charset="0"/>
              </a:rPr>
              <a:t/>
            </a:r>
            <a:br>
              <a:rPr lang="en-US" altLang="en-US" sz="1800" dirty="0" smtClean="0">
                <a:latin typeface="Arial" charset="0"/>
                <a:cs typeface="Arial" charset="0"/>
              </a:rPr>
            </a:br>
            <a:endParaRPr lang="en-US" altLang="en-US" sz="1800" dirty="0" smtClean="0">
              <a:latin typeface="Arial" charset="0"/>
              <a:cs typeface="Arial" charset="0"/>
            </a:endParaRP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85649C5-DD90-4D86-A465-58635A97E263}" type="slidenum">
              <a:rPr lang="en-US" altLang="en-US">
                <a:solidFill>
                  <a:srgbClr val="898989"/>
                </a:solidFill>
                <a:latin typeface="Calibri" pitchFamily="34" charset="0"/>
              </a:rPr>
              <a:pPr eaLnBrk="1" hangingPunct="1"/>
              <a:t>16</a:t>
            </a:fld>
            <a:endParaRPr lang="en-US" altLang="en-US">
              <a:solidFill>
                <a:srgbClr val="898989"/>
              </a:solidFill>
              <a:latin typeface="Calibri" pitchFamily="34" charset="0"/>
            </a:endParaRPr>
          </a:p>
        </p:txBody>
      </p:sp>
      <p:sp>
        <p:nvSpPr>
          <p:cNvPr id="14343" name="Content Placeholder 2"/>
          <p:cNvSpPr txBox="1">
            <a:spLocks/>
          </p:cNvSpPr>
          <p:nvPr/>
        </p:nvSpPr>
        <p:spPr bwMode="auto">
          <a:xfrm>
            <a:off x="4550734" y="1862803"/>
            <a:ext cx="45720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spcBef>
                <a:spcPct val="20000"/>
              </a:spcBef>
              <a:buFont typeface="Arial" charset="0"/>
              <a:buNone/>
            </a:pPr>
            <a:r>
              <a:rPr lang="en-US" altLang="en-US" dirty="0"/>
              <a:t> </a:t>
            </a:r>
            <a:br>
              <a:rPr lang="en-US" altLang="en-US" dirty="0"/>
            </a:br>
            <a:r>
              <a:rPr lang="en-US" altLang="en-US" dirty="0" smtClean="0"/>
              <a:t>  </a:t>
            </a:r>
            <a:r>
              <a:rPr lang="en-US" altLang="en-US" baseline="30000" dirty="0" smtClean="0"/>
              <a:t>44 </a:t>
            </a:r>
            <a:r>
              <a:rPr lang="en-US" altLang="en-US" dirty="0"/>
              <a:t>And the </a:t>
            </a:r>
            <a:r>
              <a:rPr lang="en-US" altLang="en-US" dirty="0" smtClean="0"/>
              <a:t> </a:t>
            </a:r>
            <a:endParaRPr lang="en-US" altLang="en-US" dirty="0"/>
          </a:p>
          <a:p>
            <a:pPr algn="r">
              <a:spcBef>
                <a:spcPct val="20000"/>
              </a:spcBef>
              <a:buFont typeface="Arial" charset="0"/>
              <a:buNone/>
            </a:pPr>
            <a:r>
              <a:rPr lang="en-US" altLang="en-US" dirty="0" smtClean="0"/>
              <a:t>Lord gave </a:t>
            </a:r>
            <a:r>
              <a:rPr lang="en-US" altLang="en-US" dirty="0"/>
              <a:t>them rest </a:t>
            </a:r>
          </a:p>
          <a:p>
            <a:pPr algn="r">
              <a:spcBef>
                <a:spcPct val="20000"/>
              </a:spcBef>
              <a:buFont typeface="Arial" charset="0"/>
              <a:buNone/>
            </a:pPr>
            <a:r>
              <a:rPr lang="en-US" altLang="en-US" dirty="0"/>
              <a:t>r</a:t>
            </a:r>
            <a:r>
              <a:rPr lang="en-US" altLang="en-US" dirty="0" smtClean="0"/>
              <a:t>est on </a:t>
            </a:r>
            <a:r>
              <a:rPr lang="en-US" altLang="en-US" dirty="0"/>
              <a:t>every side just </a:t>
            </a:r>
          </a:p>
          <a:p>
            <a:pPr algn="r">
              <a:spcBef>
                <a:spcPct val="20000"/>
              </a:spcBef>
              <a:buFont typeface="Arial" charset="0"/>
              <a:buNone/>
            </a:pPr>
            <a:r>
              <a:rPr lang="en-US" altLang="en-US" dirty="0"/>
              <a:t>as he had sworn to their fathers. </a:t>
            </a:r>
          </a:p>
          <a:p>
            <a:pPr algn="r">
              <a:spcBef>
                <a:spcPct val="20000"/>
              </a:spcBef>
              <a:buFont typeface="Arial" charset="0"/>
              <a:buNone/>
            </a:pPr>
            <a:r>
              <a:rPr lang="en-US" altLang="en-US" dirty="0" smtClean="0"/>
              <a:t>  Not </a:t>
            </a:r>
            <a:r>
              <a:rPr lang="en-US" altLang="en-US" dirty="0"/>
              <a:t>one of all their enemies </a:t>
            </a:r>
            <a:r>
              <a:rPr lang="en-US" altLang="en-US" dirty="0" smtClean="0"/>
              <a:t>had</a:t>
            </a:r>
          </a:p>
          <a:p>
            <a:pPr algn="r">
              <a:spcBef>
                <a:spcPct val="20000"/>
              </a:spcBef>
              <a:buFont typeface="Arial" charset="0"/>
              <a:buNone/>
            </a:pPr>
            <a:r>
              <a:rPr lang="en-US" altLang="en-US" dirty="0" smtClean="0"/>
              <a:t> </a:t>
            </a:r>
            <a:r>
              <a:rPr lang="en-US" altLang="en-US" dirty="0"/>
              <a:t>withstood them, for the Lord had given all their enemies into their hands.   </a:t>
            </a:r>
          </a:p>
          <a:p>
            <a:pPr algn="r">
              <a:spcBef>
                <a:spcPct val="20000"/>
              </a:spcBef>
              <a:buFont typeface="Arial" charset="0"/>
              <a:buNone/>
            </a:pPr>
            <a:r>
              <a:rPr lang="en-US" altLang="en-US" baseline="30000" dirty="0"/>
              <a:t>45 </a:t>
            </a:r>
            <a:r>
              <a:rPr lang="en-US" altLang="en-US" dirty="0"/>
              <a:t>Not one word of all the good promises that the Lord had made to the house of Israel had failed; all came to pass.</a:t>
            </a:r>
            <a:br>
              <a:rPr lang="en-US" altLang="en-US" dirty="0"/>
            </a:br>
            <a:endParaRPr lang="en-US"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27"/>
            <a:ext cx="9144000" cy="5220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434" name="Title 1"/>
          <p:cNvSpPr>
            <a:spLocks noGrp="1"/>
          </p:cNvSpPr>
          <p:nvPr>
            <p:ph type="title"/>
          </p:nvPr>
        </p:nvSpPr>
        <p:spPr>
          <a:xfrm>
            <a:off x="5749132" y="-1121470"/>
            <a:ext cx="8229600" cy="952500"/>
          </a:xfrm>
        </p:spPr>
        <p:txBody>
          <a:bodyPr/>
          <a:lstStyle/>
          <a:p>
            <a:r>
              <a:rPr lang="en-US" altLang="en-US" dirty="0" smtClean="0"/>
              <a:t>Joshua Timeline</a:t>
            </a:r>
          </a:p>
        </p:txBody>
      </p:sp>
      <p:sp>
        <p:nvSpPr>
          <p:cNvPr id="3" name="TextBox 2"/>
          <p:cNvSpPr txBox="1"/>
          <p:nvPr/>
        </p:nvSpPr>
        <p:spPr>
          <a:xfrm>
            <a:off x="3835768" y="481285"/>
            <a:ext cx="2546653" cy="3970318"/>
          </a:xfrm>
          <a:prstGeom prst="rect">
            <a:avLst/>
          </a:prstGeom>
          <a:noFill/>
        </p:spPr>
        <p:txBody>
          <a:bodyPr wrap="square" rtlCol="0">
            <a:spAutoFit/>
          </a:bodyPr>
          <a:lstStyle/>
          <a:p>
            <a:r>
              <a:rPr lang="en-US" altLang="en-US" dirty="0" smtClean="0">
                <a:solidFill>
                  <a:prstClr val="black"/>
                </a:solidFill>
              </a:rPr>
              <a:t>A </a:t>
            </a:r>
            <a:r>
              <a:rPr lang="en-US" altLang="en-US" dirty="0">
                <a:solidFill>
                  <a:prstClr val="black"/>
                </a:solidFill>
              </a:rPr>
              <a:t>long time afterward, when the Lord had given rest to Israel from all their surrounding enemies, and Joshua was old and well advanced in years, </a:t>
            </a:r>
            <a:br>
              <a:rPr lang="en-US" altLang="en-US" dirty="0">
                <a:solidFill>
                  <a:prstClr val="black"/>
                </a:solidFill>
              </a:rPr>
            </a:br>
            <a:r>
              <a:rPr lang="en-US" altLang="en-US" dirty="0" smtClean="0">
                <a:solidFill>
                  <a:prstClr val="black"/>
                </a:solidFill>
              </a:rPr>
              <a:t>Joshua </a:t>
            </a:r>
            <a:r>
              <a:rPr lang="en-US" altLang="en-US" dirty="0">
                <a:solidFill>
                  <a:prstClr val="black"/>
                </a:solidFill>
              </a:rPr>
              <a:t>summoned all Israel, its elders and heads, its judges and </a:t>
            </a:r>
            <a:r>
              <a:rPr lang="en-US" altLang="en-US" dirty="0" smtClean="0">
                <a:solidFill>
                  <a:prstClr val="black"/>
                </a:solidFill>
              </a:rPr>
              <a:t>officers</a:t>
            </a:r>
          </a:p>
          <a:p>
            <a:endParaRPr lang="en-US" altLang="en-US" dirty="0">
              <a:solidFill>
                <a:prstClr val="black"/>
              </a:solidFill>
            </a:endParaRPr>
          </a:p>
          <a:p>
            <a:r>
              <a:rPr lang="en-US" altLang="en-US" dirty="0" smtClean="0">
                <a:solidFill>
                  <a:prstClr val="black"/>
                </a:solidFill>
              </a:rPr>
              <a:t>God has fulfilled all</a:t>
            </a:r>
            <a:endParaRPr lang="en-US" altLang="en-US" dirty="0" smtClean="0">
              <a:solidFill>
                <a:prstClr val="black"/>
              </a:solidFill>
            </a:endParaRPr>
          </a:p>
        </p:txBody>
      </p:sp>
      <p:sp>
        <p:nvSpPr>
          <p:cNvPr id="4" name="TextBox 3"/>
          <p:cNvSpPr txBox="1"/>
          <p:nvPr/>
        </p:nvSpPr>
        <p:spPr>
          <a:xfrm>
            <a:off x="244550" y="432375"/>
            <a:ext cx="3530008" cy="4801314"/>
          </a:xfrm>
          <a:prstGeom prst="rect">
            <a:avLst/>
          </a:prstGeom>
          <a:noFill/>
        </p:spPr>
        <p:txBody>
          <a:bodyPr wrap="square" rtlCol="0">
            <a:spAutoFit/>
          </a:bodyPr>
          <a:lstStyle/>
          <a:p>
            <a:r>
              <a:rPr lang="en-US" dirty="0" smtClean="0"/>
              <a:t>And </a:t>
            </a:r>
            <a:r>
              <a:rPr lang="en-US" dirty="0"/>
              <a:t>he said, “I brought you up from Egypt and brought you into the land that I swore to give to your fathers. I said, ‘I will never break my covenant with you,  </a:t>
            </a:r>
            <a:br>
              <a:rPr lang="en-US" dirty="0"/>
            </a:br>
            <a:r>
              <a:rPr lang="en-US" baseline="30000" dirty="0"/>
              <a:t>2</a:t>
            </a:r>
            <a:r>
              <a:rPr lang="en-US" dirty="0"/>
              <a:t>and you shall make no covenant with the inhabitants of this land; you shall break down their altars.’ </a:t>
            </a:r>
            <a:endParaRPr lang="en-US" dirty="0" smtClean="0"/>
          </a:p>
          <a:p>
            <a:r>
              <a:rPr lang="en-US" dirty="0" smtClean="0"/>
              <a:t>But </a:t>
            </a:r>
            <a:r>
              <a:rPr lang="en-US" dirty="0"/>
              <a:t>you have not obeyed my voice. What is this you have done?  </a:t>
            </a:r>
            <a:br>
              <a:rPr lang="en-US" dirty="0"/>
            </a:br>
            <a:r>
              <a:rPr lang="en-US" baseline="30000" dirty="0"/>
              <a:t>3</a:t>
            </a:r>
            <a:r>
              <a:rPr lang="en-US" dirty="0"/>
              <a:t>So now I say, I will not drive them out before you, but they shall become thorns in your sides</a:t>
            </a:r>
            <a:r>
              <a:rPr lang="en-US" dirty="0" smtClean="0"/>
              <a:t>, </a:t>
            </a:r>
            <a:r>
              <a:rPr lang="en-US" dirty="0"/>
              <a:t>and their gods shall be a snare to you.”  </a:t>
            </a:r>
          </a:p>
        </p:txBody>
      </p:sp>
      <p:sp>
        <p:nvSpPr>
          <p:cNvPr id="21" name="TextBox 20"/>
          <p:cNvSpPr txBox="1"/>
          <p:nvPr/>
        </p:nvSpPr>
        <p:spPr>
          <a:xfrm>
            <a:off x="6676658" y="109210"/>
            <a:ext cx="2326278" cy="646331"/>
          </a:xfrm>
          <a:prstGeom prst="rect">
            <a:avLst/>
          </a:prstGeom>
          <a:noFill/>
        </p:spPr>
        <p:txBody>
          <a:bodyPr wrap="none" rtlCol="0">
            <a:spAutoFit/>
          </a:bodyPr>
          <a:lstStyle/>
          <a:p>
            <a:r>
              <a:rPr lang="en-US" b="1" dirty="0" smtClean="0">
                <a:solidFill>
                  <a:prstClr val="black"/>
                </a:solidFill>
              </a:rPr>
              <a:t>Joshua </a:t>
            </a:r>
            <a:r>
              <a:rPr lang="en-US" b="1" dirty="0" smtClean="0">
                <a:solidFill>
                  <a:prstClr val="black"/>
                </a:solidFill>
              </a:rPr>
              <a:t>24 – People</a:t>
            </a:r>
          </a:p>
          <a:p>
            <a:r>
              <a:rPr lang="en-US" b="1" dirty="0" smtClean="0">
                <a:solidFill>
                  <a:prstClr val="black"/>
                </a:solidFill>
              </a:rPr>
              <a:t>At </a:t>
            </a:r>
            <a:r>
              <a:rPr lang="en-US" b="1" dirty="0" err="1" smtClean="0">
                <a:solidFill>
                  <a:prstClr val="black"/>
                </a:solidFill>
              </a:rPr>
              <a:t>Shechem</a:t>
            </a:r>
            <a:r>
              <a:rPr lang="en-US" b="1" dirty="0" smtClean="0">
                <a:solidFill>
                  <a:prstClr val="black"/>
                </a:solidFill>
              </a:rPr>
              <a:t> </a:t>
            </a:r>
            <a:endParaRPr lang="en-US" b="1" dirty="0">
              <a:solidFill>
                <a:prstClr val="black"/>
              </a:solidFill>
            </a:endParaRPr>
          </a:p>
        </p:txBody>
      </p:sp>
      <p:sp>
        <p:nvSpPr>
          <p:cNvPr id="22" name="TextBox 21"/>
          <p:cNvSpPr txBox="1"/>
          <p:nvPr/>
        </p:nvSpPr>
        <p:spPr>
          <a:xfrm>
            <a:off x="3875424" y="94694"/>
            <a:ext cx="2467342" cy="369332"/>
          </a:xfrm>
          <a:prstGeom prst="rect">
            <a:avLst/>
          </a:prstGeom>
          <a:noFill/>
        </p:spPr>
        <p:txBody>
          <a:bodyPr wrap="none" rtlCol="0">
            <a:spAutoFit/>
          </a:bodyPr>
          <a:lstStyle/>
          <a:p>
            <a:r>
              <a:rPr lang="en-US" b="1" dirty="0" smtClean="0">
                <a:solidFill>
                  <a:prstClr val="black"/>
                </a:solidFill>
              </a:rPr>
              <a:t>Joshua </a:t>
            </a:r>
            <a:r>
              <a:rPr lang="en-US" b="1" dirty="0" smtClean="0">
                <a:solidFill>
                  <a:prstClr val="black"/>
                </a:solidFill>
              </a:rPr>
              <a:t>23 - Leaders </a:t>
            </a:r>
            <a:endParaRPr lang="en-US" b="1" dirty="0">
              <a:solidFill>
                <a:prstClr val="black"/>
              </a:solidFill>
            </a:endParaRPr>
          </a:p>
        </p:txBody>
      </p:sp>
      <p:sp>
        <p:nvSpPr>
          <p:cNvPr id="23" name="TextBox 22"/>
          <p:cNvSpPr txBox="1"/>
          <p:nvPr/>
        </p:nvSpPr>
        <p:spPr>
          <a:xfrm>
            <a:off x="348958" y="124337"/>
            <a:ext cx="3202543" cy="369332"/>
          </a:xfrm>
          <a:prstGeom prst="rect">
            <a:avLst/>
          </a:prstGeom>
          <a:noFill/>
        </p:spPr>
        <p:txBody>
          <a:bodyPr wrap="none" rtlCol="0">
            <a:spAutoFit/>
          </a:bodyPr>
          <a:lstStyle/>
          <a:p>
            <a:r>
              <a:rPr lang="en-US" b="1" dirty="0" smtClean="0">
                <a:solidFill>
                  <a:prstClr val="black"/>
                </a:solidFill>
              </a:rPr>
              <a:t>Judges 2- Angel at </a:t>
            </a:r>
            <a:r>
              <a:rPr lang="en-US" b="1" dirty="0" err="1" smtClean="0">
                <a:solidFill>
                  <a:prstClr val="black"/>
                </a:solidFill>
              </a:rPr>
              <a:t>Bochim</a:t>
            </a:r>
            <a:r>
              <a:rPr lang="en-US" b="1" dirty="0" smtClean="0">
                <a:solidFill>
                  <a:prstClr val="black"/>
                </a:solidFill>
              </a:rPr>
              <a:t> </a:t>
            </a:r>
            <a:endParaRPr lang="en-US" b="1" dirty="0">
              <a:solidFill>
                <a:prstClr val="black"/>
              </a:solidFill>
            </a:endParaRPr>
          </a:p>
        </p:txBody>
      </p:sp>
      <p:sp>
        <p:nvSpPr>
          <p:cNvPr id="24" name="TextBox 23"/>
          <p:cNvSpPr txBox="1"/>
          <p:nvPr/>
        </p:nvSpPr>
        <p:spPr>
          <a:xfrm>
            <a:off x="6342767" y="755541"/>
            <a:ext cx="2801234" cy="4524315"/>
          </a:xfrm>
          <a:prstGeom prst="rect">
            <a:avLst/>
          </a:prstGeom>
          <a:noFill/>
        </p:spPr>
        <p:txBody>
          <a:bodyPr wrap="square" rtlCol="0">
            <a:spAutoFit/>
          </a:bodyPr>
          <a:lstStyle/>
          <a:p>
            <a:r>
              <a:rPr lang="en-US" altLang="en-US" dirty="0" smtClean="0">
                <a:solidFill>
                  <a:prstClr val="black"/>
                </a:solidFill>
              </a:rPr>
              <a:t>History lesson of all that God has done</a:t>
            </a:r>
          </a:p>
          <a:p>
            <a:endParaRPr lang="en-US" altLang="en-US" dirty="0">
              <a:solidFill>
                <a:prstClr val="black"/>
              </a:solidFill>
            </a:endParaRPr>
          </a:p>
          <a:p>
            <a:r>
              <a:rPr lang="en-US" dirty="0" smtClean="0"/>
              <a:t>And </a:t>
            </a:r>
            <a:r>
              <a:rPr lang="en-US" dirty="0"/>
              <a:t>if it is evil in your eyes to serve the Lord, choose this day whom you will serve, whether the gods your fathers served in the region beyond the River, or the gods of the Amorites in whose land you dwell. </a:t>
            </a:r>
            <a:endParaRPr lang="en-US" dirty="0" smtClean="0"/>
          </a:p>
          <a:p>
            <a:endParaRPr lang="en-US" dirty="0"/>
          </a:p>
          <a:p>
            <a:r>
              <a:rPr lang="en-US" dirty="0" smtClean="0"/>
              <a:t>But </a:t>
            </a:r>
            <a:r>
              <a:rPr lang="en-US" dirty="0"/>
              <a:t>as for me and my house, we will serve the Lord.”</a:t>
            </a:r>
            <a:endParaRPr lang="en-US" altLang="en-US" dirty="0" smtClean="0">
              <a:solidFill>
                <a:prstClr val="black"/>
              </a:solidFill>
            </a:endParaRPr>
          </a:p>
        </p:txBody>
      </p:sp>
    </p:spTree>
    <p:extLst>
      <p:ext uri="{BB962C8B-B14F-4D97-AF65-F5344CB8AC3E}">
        <p14:creationId xmlns:p14="http://schemas.microsoft.com/office/powerpoint/2010/main" val="3633214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18</a:t>
            </a:fld>
            <a:endParaRPr lang="en-US" altLang="en-US"/>
          </a:p>
        </p:txBody>
      </p:sp>
      <p:pic>
        <p:nvPicPr>
          <p:cNvPr id="1026" name="Picture 2" descr="Deuteronomy-1024x763"/>
          <p:cNvPicPr>
            <a:picLocks noChangeAspect="1" noChangeArrowheads="1"/>
          </p:cNvPicPr>
          <p:nvPr/>
        </p:nvPicPr>
        <p:blipFill>
          <a:blip r:embed="rId2">
            <a:extLst>
              <a:ext uri="{28A0092B-C50C-407E-A947-70E740481C1C}">
                <a14:useLocalDpi xmlns:a14="http://schemas.microsoft.com/office/drawing/2010/main" val="0"/>
              </a:ext>
            </a:extLst>
          </a:blip>
          <a:srcRect b="20131"/>
          <a:stretch>
            <a:fillRect/>
          </a:stretch>
        </p:blipFill>
        <p:spPr bwMode="auto">
          <a:xfrm>
            <a:off x="0" y="461169"/>
            <a:ext cx="8058904"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9552" y="178142"/>
            <a:ext cx="3342361" cy="3139321"/>
          </a:xfrm>
          <a:prstGeom prst="rect">
            <a:avLst/>
          </a:prstGeom>
          <a:solidFill>
            <a:schemeClr val="bg1"/>
          </a:solidFill>
        </p:spPr>
        <p:txBody>
          <a:bodyPr wrap="square" rtlCol="0">
            <a:spAutoFit/>
          </a:bodyPr>
          <a:lstStyle/>
          <a:p>
            <a:r>
              <a:rPr lang="en-US" b="1" dirty="0" smtClean="0">
                <a:solidFill>
                  <a:prstClr val="black"/>
                </a:solidFill>
              </a:rPr>
              <a:t>Deuteronomy </a:t>
            </a:r>
            <a:r>
              <a:rPr lang="en-US" b="1" dirty="0">
                <a:solidFill>
                  <a:prstClr val="black"/>
                </a:solidFill>
              </a:rPr>
              <a:t>28:13-14(ESV) </a:t>
            </a:r>
            <a:r>
              <a:rPr lang="en-US" dirty="0">
                <a:solidFill>
                  <a:prstClr val="black"/>
                </a:solidFill>
              </a:rPr>
              <a:t/>
            </a:r>
            <a:br>
              <a:rPr lang="en-US" dirty="0">
                <a:solidFill>
                  <a:prstClr val="black"/>
                </a:solidFill>
              </a:rPr>
            </a:br>
            <a:r>
              <a:rPr lang="en-US" baseline="30000" dirty="0" smtClean="0">
                <a:solidFill>
                  <a:prstClr val="black"/>
                </a:solidFill>
              </a:rPr>
              <a:t>13</a:t>
            </a:r>
            <a:r>
              <a:rPr lang="en-US" dirty="0" smtClean="0">
                <a:solidFill>
                  <a:prstClr val="black"/>
                </a:solidFill>
              </a:rPr>
              <a:t>…if </a:t>
            </a:r>
            <a:r>
              <a:rPr lang="en-US" dirty="0">
                <a:solidFill>
                  <a:prstClr val="black"/>
                </a:solidFill>
              </a:rPr>
              <a:t>you obey the commandments of the Lord your God, which I command you today, being careful to do them,  </a:t>
            </a:r>
            <a:br>
              <a:rPr lang="en-US" dirty="0">
                <a:solidFill>
                  <a:prstClr val="black"/>
                </a:solidFill>
              </a:rPr>
            </a:br>
            <a:r>
              <a:rPr lang="en-US" baseline="30000" dirty="0">
                <a:solidFill>
                  <a:prstClr val="black"/>
                </a:solidFill>
              </a:rPr>
              <a:t>14</a:t>
            </a:r>
            <a:r>
              <a:rPr lang="en-US" dirty="0">
                <a:solidFill>
                  <a:prstClr val="black"/>
                </a:solidFill>
              </a:rPr>
              <a:t>and if you do not turn aside from any of the words that I command you today, to the right hand or to the left, to go after other gods to serve them. </a:t>
            </a:r>
          </a:p>
        </p:txBody>
      </p:sp>
    </p:spTree>
    <p:extLst>
      <p:ext uri="{BB962C8B-B14F-4D97-AF65-F5344CB8AC3E}">
        <p14:creationId xmlns:p14="http://schemas.microsoft.com/office/powerpoint/2010/main" val="14892906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Joshua to Leaders</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19</a:t>
            </a:fld>
            <a:endParaRPr lang="en-US" altLang="en-US"/>
          </a:p>
        </p:txBody>
      </p:sp>
      <p:sp>
        <p:nvSpPr>
          <p:cNvPr id="4" name="TextBox 3"/>
          <p:cNvSpPr txBox="1"/>
          <p:nvPr/>
        </p:nvSpPr>
        <p:spPr>
          <a:xfrm>
            <a:off x="563526" y="1520456"/>
            <a:ext cx="8463516" cy="3416320"/>
          </a:xfrm>
          <a:prstGeom prst="rect">
            <a:avLst/>
          </a:prstGeom>
          <a:noFill/>
        </p:spPr>
        <p:txBody>
          <a:bodyPr wrap="square" rtlCol="0">
            <a:spAutoFit/>
          </a:bodyPr>
          <a:lstStyle/>
          <a:p>
            <a:pPr marL="342900" lvl="0" indent="-342900">
              <a:buFont typeface="+mj-lt"/>
              <a:buAutoNum type="arabicPeriod"/>
            </a:pPr>
            <a:r>
              <a:rPr lang="en-US" dirty="0"/>
              <a:t>I am now old and well advanced in years.   (You have to take the lead now)</a:t>
            </a:r>
          </a:p>
          <a:p>
            <a:pPr marL="342900" lvl="0" indent="-342900">
              <a:buFont typeface="+mj-lt"/>
              <a:buAutoNum type="arabicPeriod"/>
            </a:pPr>
            <a:r>
              <a:rPr lang="en-US" dirty="0"/>
              <a:t>You have seen what the Lord your God has done to all these nations for your sake</a:t>
            </a:r>
          </a:p>
          <a:p>
            <a:pPr marL="342900" lvl="0" indent="-342900">
              <a:buFont typeface="+mj-lt"/>
              <a:buAutoNum type="arabicPeriod"/>
            </a:pPr>
            <a:r>
              <a:rPr lang="en-US" dirty="0"/>
              <a:t>For it is the Lord your God who has fought for you.</a:t>
            </a:r>
          </a:p>
          <a:p>
            <a:pPr marL="342900" lvl="0" indent="-342900">
              <a:buFont typeface="+mj-lt"/>
              <a:buAutoNum type="arabicPeriod"/>
            </a:pPr>
            <a:r>
              <a:rPr lang="en-US" dirty="0"/>
              <a:t> I have allotted to you as an inheritance for your tribes</a:t>
            </a:r>
          </a:p>
          <a:p>
            <a:pPr marL="800100" lvl="1" indent="-342900">
              <a:buFont typeface="+mj-lt"/>
              <a:buAutoNum type="alphaLcParenR"/>
            </a:pPr>
            <a:r>
              <a:rPr lang="en-US" dirty="0"/>
              <a:t>those nations that remain, </a:t>
            </a:r>
          </a:p>
          <a:p>
            <a:pPr marL="800100" lvl="1" indent="-342900">
              <a:buFont typeface="+mj-lt"/>
              <a:buAutoNum type="alphaLcParenR"/>
            </a:pPr>
            <a:r>
              <a:rPr lang="en-US" dirty="0"/>
              <a:t>along with all the nations that I have already cut off</a:t>
            </a:r>
          </a:p>
          <a:p>
            <a:pPr marL="800100" lvl="1" indent="-342900">
              <a:buFont typeface="+mj-lt"/>
              <a:buAutoNum type="alphaLcParenR"/>
            </a:pPr>
            <a:r>
              <a:rPr lang="en-US" dirty="0"/>
              <a:t>from the Jordan to the Great Sea in the west</a:t>
            </a:r>
          </a:p>
          <a:p>
            <a:pPr marL="342900" lvl="0" indent="-342900">
              <a:buFont typeface="+mj-lt"/>
              <a:buAutoNum type="arabicPeriod"/>
            </a:pPr>
            <a:r>
              <a:rPr lang="en-US" dirty="0"/>
              <a:t>Lord your God will push them back before you and drive them out of your sight</a:t>
            </a:r>
          </a:p>
          <a:p>
            <a:pPr marL="800100" lvl="1" indent="-342900">
              <a:buFont typeface="+mj-lt"/>
              <a:buAutoNum type="alphaLcParenR"/>
            </a:pPr>
            <a:r>
              <a:rPr lang="en-US" dirty="0"/>
              <a:t>And you shall possess their land</a:t>
            </a:r>
          </a:p>
          <a:p>
            <a:pPr marL="800100" lvl="1" indent="-342900">
              <a:buFont typeface="+mj-lt"/>
              <a:buAutoNum type="alphaLcParenR"/>
            </a:pPr>
            <a:r>
              <a:rPr lang="en-US" dirty="0"/>
              <a:t>just as the Lord your God promised you.  </a:t>
            </a:r>
          </a:p>
          <a:p>
            <a:pPr marL="342900" indent="-342900">
              <a:buFont typeface="+mj-lt"/>
              <a:buAutoNum type="arabicPeriod"/>
            </a:pPr>
            <a:endParaRPr lang="en-US" dirty="0"/>
          </a:p>
        </p:txBody>
      </p:sp>
    </p:spTree>
    <p:extLst>
      <p:ext uri="{BB962C8B-B14F-4D97-AF65-F5344CB8AC3E}">
        <p14:creationId xmlns:p14="http://schemas.microsoft.com/office/powerpoint/2010/main" val="345960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457200" y="1053042"/>
            <a:ext cx="8229600" cy="3570208"/>
          </a:xfrm>
          <a:prstGeom prst="rect">
            <a:avLst/>
          </a:prstGeom>
          <a:noFill/>
          <a:ln w="9525">
            <a:noFill/>
            <a:miter lim="800000"/>
            <a:headEnd/>
            <a:tailEnd/>
          </a:ln>
        </p:spPr>
        <p:txBody>
          <a:bodyPr>
            <a:spAutoFit/>
          </a:bodyPr>
          <a:lstStyle/>
          <a:p>
            <a:pPr algn="ctr">
              <a:defRPr/>
            </a:pPr>
            <a:r>
              <a:rPr lang="en-US" sz="4000" b="1" dirty="0">
                <a:solidFill>
                  <a:prstClr val="black"/>
                </a:solidFill>
                <a:latin typeface="Calibri" pitchFamily="34" charset="0"/>
              </a:rPr>
              <a:t>Class Objectives</a:t>
            </a:r>
          </a:p>
          <a:p>
            <a:pPr algn="ctr">
              <a:defRPr/>
            </a:pPr>
            <a:endParaRPr lang="en-US" sz="1400" dirty="0">
              <a:solidFill>
                <a:prstClr val="black"/>
              </a:solidFill>
              <a:latin typeface="Calibri" pitchFamily="34" charset="0"/>
            </a:endParaRPr>
          </a:p>
          <a:p>
            <a:pPr>
              <a:defRPr/>
            </a:pPr>
            <a:r>
              <a:rPr lang="en-US" sz="1400" dirty="0">
                <a:solidFill>
                  <a:prstClr val="black"/>
                </a:solidFill>
              </a:rPr>
              <a:t> </a:t>
            </a:r>
          </a:p>
          <a:p>
            <a:pPr marL="342900" indent="-342900">
              <a:buFont typeface="+mj-lt"/>
              <a:buAutoNum type="arabicPeriod"/>
              <a:defRPr/>
            </a:pPr>
            <a:r>
              <a:rPr lang="en-US" sz="2400" dirty="0">
                <a:solidFill>
                  <a:prstClr val="black"/>
                </a:solidFill>
              </a:rPr>
              <a:t>Learn about God's fulfillment of the land promise.</a:t>
            </a:r>
          </a:p>
          <a:p>
            <a:pPr marL="342900" indent="-342900">
              <a:buFont typeface="+mj-lt"/>
              <a:buAutoNum type="arabicPeriod"/>
              <a:defRPr/>
            </a:pPr>
            <a:r>
              <a:rPr lang="en-US" sz="2400" dirty="0">
                <a:solidFill>
                  <a:prstClr val="black"/>
                </a:solidFill>
              </a:rPr>
              <a:t>Learn about Serving the Lord in the days of Joshua</a:t>
            </a:r>
          </a:p>
          <a:p>
            <a:pPr marL="342900" indent="-342900">
              <a:buFont typeface="+mj-lt"/>
              <a:buAutoNum type="arabicPeriod"/>
              <a:defRPr/>
            </a:pPr>
            <a:r>
              <a:rPr lang="en-US" sz="2400" dirty="0">
                <a:solidFill>
                  <a:prstClr val="black"/>
                </a:solidFill>
              </a:rPr>
              <a:t>Learn about the character of Joshua</a:t>
            </a:r>
          </a:p>
          <a:p>
            <a:pPr marL="342900" indent="-342900">
              <a:buFont typeface="+mj-lt"/>
              <a:buAutoNum type="arabicPeriod"/>
              <a:defRPr/>
            </a:pPr>
            <a:r>
              <a:rPr lang="en-US" sz="2400" dirty="0">
                <a:solidFill>
                  <a:prstClr val="black"/>
                </a:solidFill>
              </a:rPr>
              <a:t>Study the Geography &amp; Archaeology of the Conquest of Canaan</a:t>
            </a:r>
          </a:p>
          <a:p>
            <a:pPr marL="342900" indent="-342900">
              <a:buFont typeface="+mj-lt"/>
              <a:buAutoNum type="arabicPeriod"/>
              <a:defRPr/>
            </a:pPr>
            <a:r>
              <a:rPr lang="en-US" sz="2400" dirty="0">
                <a:solidFill>
                  <a:prstClr val="black"/>
                </a:solidFill>
              </a:rPr>
              <a:t>Be ready to give a defense of the Conquest of Canaan</a:t>
            </a:r>
          </a:p>
          <a:p>
            <a:pPr marL="342900" indent="-342900">
              <a:buFont typeface="+mj-lt"/>
              <a:buAutoNum type="arabicPeriod"/>
              <a:defRPr/>
            </a:pPr>
            <a:endParaRPr lang="en-US" sz="1400" dirty="0">
              <a:solidFill>
                <a:prstClr val="black"/>
              </a:solidFill>
              <a:latin typeface="Calibri" pitchFamily="34" charset="0"/>
            </a:endParaRPr>
          </a:p>
        </p:txBody>
      </p:sp>
      <p:sp>
        <p:nvSpPr>
          <p:cNvPr id="4" name="Slide Number Placeholder 3"/>
          <p:cNvSpPr>
            <a:spLocks noGrp="1"/>
          </p:cNvSpPr>
          <p:nvPr>
            <p:ph type="sldNum" sz="quarter" idx="10"/>
          </p:nvPr>
        </p:nvSpPr>
        <p:spPr/>
        <p:txBody>
          <a:bodyPr/>
          <a:lstStyle/>
          <a:p>
            <a:pPr>
              <a:defRPr/>
            </a:pPr>
            <a:fld id="{2B8A458C-294B-4318-AC35-4DD731B96790}" type="slidenum">
              <a:rPr lang="en-US">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544885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Joshua to Leaders</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20</a:t>
            </a:fld>
            <a:endParaRPr lang="en-US" altLang="en-US"/>
          </a:p>
        </p:txBody>
      </p:sp>
      <p:sp>
        <p:nvSpPr>
          <p:cNvPr id="4" name="TextBox 3"/>
          <p:cNvSpPr txBox="1"/>
          <p:nvPr/>
        </p:nvSpPr>
        <p:spPr>
          <a:xfrm>
            <a:off x="563526" y="1520456"/>
            <a:ext cx="8463516" cy="3970318"/>
          </a:xfrm>
          <a:prstGeom prst="rect">
            <a:avLst/>
          </a:prstGeom>
          <a:noFill/>
        </p:spPr>
        <p:txBody>
          <a:bodyPr wrap="square" rtlCol="0">
            <a:spAutoFit/>
          </a:bodyPr>
          <a:lstStyle/>
          <a:p>
            <a:pPr marL="342900" lvl="0" indent="-342900">
              <a:buFont typeface="+mj-lt"/>
              <a:buAutoNum type="arabicPeriod" startAt="6"/>
            </a:pPr>
            <a:r>
              <a:rPr lang="en-US" dirty="0"/>
              <a:t>Therefore, be very strong to keep and to do all that is written in the Book of the Law of Moses, </a:t>
            </a:r>
          </a:p>
          <a:p>
            <a:pPr marL="800100" lvl="1" indent="-342900">
              <a:buFont typeface="+mj-lt"/>
              <a:buAutoNum type="alphaLcParenR"/>
            </a:pPr>
            <a:r>
              <a:rPr lang="en-US" dirty="0"/>
              <a:t>turning aside from it neither to the right hand nor to the left, </a:t>
            </a:r>
          </a:p>
          <a:p>
            <a:pPr marL="800100" lvl="1" indent="-342900">
              <a:buFont typeface="+mj-lt"/>
              <a:buAutoNum type="alphaLcParenR"/>
            </a:pPr>
            <a:r>
              <a:rPr lang="en-US" dirty="0"/>
              <a:t>you may not mix with these nations remaining among you</a:t>
            </a:r>
          </a:p>
          <a:p>
            <a:pPr marL="800100" lvl="1" indent="-342900">
              <a:buFont typeface="+mj-lt"/>
              <a:buAutoNum type="alphaLcParenR"/>
            </a:pPr>
            <a:r>
              <a:rPr lang="en-US" dirty="0"/>
              <a:t>or make mention of the names of their gods</a:t>
            </a:r>
          </a:p>
          <a:p>
            <a:pPr marL="800100" lvl="1" indent="-342900">
              <a:buFont typeface="+mj-lt"/>
              <a:buAutoNum type="alphaLcParenR"/>
            </a:pPr>
            <a:r>
              <a:rPr lang="en-US" dirty="0"/>
              <a:t>or swear by them or serve them or bow down to them</a:t>
            </a:r>
          </a:p>
          <a:p>
            <a:pPr marL="800100" lvl="1" indent="-342900">
              <a:buFont typeface="+mj-lt"/>
              <a:buAutoNum type="alphaLcParenR"/>
            </a:pPr>
            <a:r>
              <a:rPr lang="en-US" dirty="0"/>
              <a:t>but you shall cling to the Lord your God just as you have done to this day. </a:t>
            </a:r>
          </a:p>
          <a:p>
            <a:pPr marL="342900" lvl="0" indent="-342900">
              <a:buFont typeface="+mj-lt"/>
              <a:buAutoNum type="arabicPeriod" startAt="6"/>
            </a:pPr>
            <a:r>
              <a:rPr lang="en-US" dirty="0"/>
              <a:t>For the Lord has driven out before you great and strong nations</a:t>
            </a:r>
          </a:p>
          <a:p>
            <a:pPr marL="342900" lvl="0" indent="-342900">
              <a:buFont typeface="+mj-lt"/>
              <a:buAutoNum type="arabicPeriod" startAt="6"/>
            </a:pPr>
            <a:r>
              <a:rPr lang="en-US" dirty="0"/>
              <a:t>And as for you, no man has been able to stand before you to this day. </a:t>
            </a:r>
          </a:p>
          <a:p>
            <a:pPr marL="800100" lvl="1" indent="-342900">
              <a:buFont typeface="+mj-lt"/>
              <a:buAutoNum type="alphaLcParenR"/>
            </a:pPr>
            <a:r>
              <a:rPr lang="en-US" dirty="0"/>
              <a:t>One man of you puts to flight a thousand</a:t>
            </a:r>
          </a:p>
          <a:p>
            <a:pPr marL="800100" lvl="1" indent="-342900">
              <a:buFont typeface="+mj-lt"/>
              <a:buAutoNum type="alphaLcParenR"/>
            </a:pPr>
            <a:r>
              <a:rPr lang="en-US" dirty="0"/>
              <a:t>since it is the Lord your God who fights for you, just as he promised you. </a:t>
            </a:r>
            <a:endParaRPr lang="en-US" dirty="0" smtClean="0"/>
          </a:p>
          <a:p>
            <a:pPr marL="342900" lvl="0" indent="-342900">
              <a:buFont typeface="+mj-lt"/>
              <a:buAutoNum type="arabicPeriod" startAt="6"/>
            </a:pPr>
            <a:r>
              <a:rPr lang="en-US" dirty="0"/>
              <a:t>Be very careful, therefore, to love the Lord your God. </a:t>
            </a:r>
          </a:p>
          <a:p>
            <a:r>
              <a:rPr lang="en-US" dirty="0" smtClean="0"/>
              <a:t> </a:t>
            </a:r>
            <a:r>
              <a:rPr lang="en-US" dirty="0" smtClean="0">
                <a:solidFill>
                  <a:prstClr val="black"/>
                </a:solidFill>
              </a:rPr>
              <a:t> </a:t>
            </a:r>
            <a:endParaRPr lang="en-US" dirty="0">
              <a:solidFill>
                <a:prstClr val="black"/>
              </a:solidFill>
            </a:endParaRPr>
          </a:p>
          <a:p>
            <a:pPr marL="342900" indent="-342900">
              <a:buFont typeface="+mj-lt"/>
              <a:buAutoNum type="arabicPeriod" startAt="6"/>
            </a:pPr>
            <a:endParaRPr lang="en-US" dirty="0">
              <a:solidFill>
                <a:prstClr val="black"/>
              </a:solidFill>
            </a:endParaRPr>
          </a:p>
        </p:txBody>
      </p:sp>
    </p:spTree>
    <p:extLst>
      <p:ext uri="{BB962C8B-B14F-4D97-AF65-F5344CB8AC3E}">
        <p14:creationId xmlns:p14="http://schemas.microsoft.com/office/powerpoint/2010/main" val="1727014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930" y="0"/>
            <a:ext cx="7676707" cy="952500"/>
          </a:xfrm>
        </p:spPr>
        <p:txBody>
          <a:bodyPr/>
          <a:lstStyle/>
          <a:p>
            <a:r>
              <a:rPr lang="en-US" dirty="0" smtClean="0"/>
              <a:t>Joshua to Leaders</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21</a:t>
            </a:fld>
            <a:endParaRPr lang="en-US" altLang="en-US"/>
          </a:p>
        </p:txBody>
      </p:sp>
      <p:sp>
        <p:nvSpPr>
          <p:cNvPr id="4" name="TextBox 3"/>
          <p:cNvSpPr txBox="1"/>
          <p:nvPr/>
        </p:nvSpPr>
        <p:spPr>
          <a:xfrm>
            <a:off x="680484" y="1190848"/>
            <a:ext cx="8463516" cy="3139321"/>
          </a:xfrm>
          <a:prstGeom prst="rect">
            <a:avLst/>
          </a:prstGeom>
          <a:noFill/>
        </p:spPr>
        <p:txBody>
          <a:bodyPr wrap="square" rtlCol="0">
            <a:spAutoFit/>
          </a:bodyPr>
          <a:lstStyle/>
          <a:p>
            <a:pPr marL="342900" lvl="0" indent="-342900">
              <a:buFont typeface="+mj-lt"/>
              <a:buAutoNum type="arabicPeriod" startAt="10"/>
            </a:pPr>
            <a:r>
              <a:rPr lang="en-US" dirty="0"/>
              <a:t>For if you turn back </a:t>
            </a:r>
          </a:p>
          <a:p>
            <a:pPr marL="800100" lvl="1" indent="-342900">
              <a:buFont typeface="+mj-lt"/>
              <a:buAutoNum type="arabicPeriod"/>
            </a:pPr>
            <a:r>
              <a:rPr lang="en-US" dirty="0"/>
              <a:t>and cling to the remnant of these nations remaining among you </a:t>
            </a:r>
          </a:p>
          <a:p>
            <a:pPr marL="800100" lvl="1" indent="-342900">
              <a:buFont typeface="+mj-lt"/>
              <a:buAutoNum type="arabicPeriod"/>
            </a:pPr>
            <a:r>
              <a:rPr lang="en-US" dirty="0"/>
              <a:t>and make marriages with them, </a:t>
            </a:r>
          </a:p>
          <a:p>
            <a:pPr marL="800100" lvl="1" indent="-342900">
              <a:buFont typeface="+mj-lt"/>
              <a:buAutoNum type="arabicPeriod"/>
            </a:pPr>
            <a:r>
              <a:rPr lang="en-US" dirty="0"/>
              <a:t>so that you associate with them and they with you,  </a:t>
            </a:r>
          </a:p>
          <a:p>
            <a:pPr marL="800100" lvl="1" indent="-342900">
              <a:buFont typeface="+mj-lt"/>
              <a:buAutoNum type="arabicPeriod"/>
            </a:pPr>
            <a:r>
              <a:rPr lang="en-US" dirty="0"/>
              <a:t>know for certain that the Lord your God </a:t>
            </a:r>
          </a:p>
          <a:p>
            <a:pPr marL="1257300" lvl="2" indent="-342900">
              <a:buFont typeface="+mj-lt"/>
              <a:buAutoNum type="arabicPeriod"/>
            </a:pPr>
            <a:r>
              <a:rPr lang="en-US" dirty="0"/>
              <a:t>will no longer drive out these nations before you,</a:t>
            </a:r>
          </a:p>
          <a:p>
            <a:pPr marL="1257300" lvl="2" indent="-342900">
              <a:buFont typeface="+mj-lt"/>
              <a:buAutoNum type="arabicPeriod"/>
            </a:pPr>
            <a:r>
              <a:rPr lang="en-US" dirty="0"/>
              <a:t> but they shall be a snare and a trap for you, </a:t>
            </a:r>
          </a:p>
          <a:p>
            <a:pPr marL="1257300" lvl="2" indent="-342900">
              <a:buFont typeface="+mj-lt"/>
              <a:buAutoNum type="arabicPeriod"/>
            </a:pPr>
            <a:r>
              <a:rPr lang="en-US" dirty="0"/>
              <a:t>a whip on your sides </a:t>
            </a:r>
          </a:p>
          <a:p>
            <a:pPr marL="1257300" lvl="2" indent="-342900">
              <a:buFont typeface="+mj-lt"/>
              <a:buAutoNum type="arabicPeriod"/>
            </a:pPr>
            <a:r>
              <a:rPr lang="en-US" dirty="0"/>
              <a:t>and thorns in your eyes, </a:t>
            </a:r>
          </a:p>
          <a:p>
            <a:pPr marL="1257300" lvl="2" indent="-342900">
              <a:buFont typeface="+mj-lt"/>
              <a:buAutoNum type="arabicPeriod"/>
            </a:pPr>
            <a:r>
              <a:rPr lang="en-US" dirty="0"/>
              <a:t>until you perish from off this good ground that the Lord your God has given you. </a:t>
            </a:r>
          </a:p>
        </p:txBody>
      </p:sp>
    </p:spTree>
    <p:extLst>
      <p:ext uri="{BB962C8B-B14F-4D97-AF65-F5344CB8AC3E}">
        <p14:creationId xmlns:p14="http://schemas.microsoft.com/office/powerpoint/2010/main" val="103756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930" y="0"/>
            <a:ext cx="7676707" cy="952500"/>
          </a:xfrm>
        </p:spPr>
        <p:txBody>
          <a:bodyPr/>
          <a:lstStyle/>
          <a:p>
            <a:r>
              <a:rPr lang="en-US" dirty="0" smtClean="0"/>
              <a:t>Joshua to Leaders</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22</a:t>
            </a:fld>
            <a:endParaRPr lang="en-US" altLang="en-US"/>
          </a:p>
        </p:txBody>
      </p:sp>
      <p:sp>
        <p:nvSpPr>
          <p:cNvPr id="4" name="TextBox 3"/>
          <p:cNvSpPr txBox="1"/>
          <p:nvPr/>
        </p:nvSpPr>
        <p:spPr>
          <a:xfrm>
            <a:off x="552894" y="935666"/>
            <a:ext cx="8463516" cy="4801314"/>
          </a:xfrm>
          <a:prstGeom prst="rect">
            <a:avLst/>
          </a:prstGeom>
          <a:noFill/>
        </p:spPr>
        <p:txBody>
          <a:bodyPr wrap="square" rtlCol="0">
            <a:spAutoFit/>
          </a:bodyPr>
          <a:lstStyle/>
          <a:p>
            <a:pPr marL="342900" indent="-342900">
              <a:buFont typeface="+mj-lt"/>
              <a:buAutoNum type="arabicPeriod" startAt="11"/>
            </a:pPr>
            <a:r>
              <a:rPr lang="en-US" dirty="0" smtClean="0">
                <a:solidFill>
                  <a:prstClr val="black"/>
                </a:solidFill>
              </a:rPr>
              <a:t>I am about to go the way of all the earth, and you know in your hearts and souls, all of you,</a:t>
            </a:r>
          </a:p>
          <a:p>
            <a:pPr marL="800100" lvl="1" indent="-342900">
              <a:buFont typeface="+mj-lt"/>
              <a:buAutoNum type="alphaLcParenR"/>
            </a:pPr>
            <a:r>
              <a:rPr lang="en-US" dirty="0" smtClean="0">
                <a:solidFill>
                  <a:prstClr val="black"/>
                </a:solidFill>
              </a:rPr>
              <a:t> that not one word has failed of all the good things that the Lord your God promised concerning you. </a:t>
            </a:r>
          </a:p>
          <a:p>
            <a:pPr marL="800100" lvl="1" indent="-342900">
              <a:buFont typeface="+mj-lt"/>
              <a:buAutoNum type="alphaLcParenR"/>
            </a:pPr>
            <a:r>
              <a:rPr lang="en-US" dirty="0" smtClean="0">
                <a:solidFill>
                  <a:prstClr val="black"/>
                </a:solidFill>
              </a:rPr>
              <a:t>All have come to pass for you; not one of them has failed.  </a:t>
            </a:r>
          </a:p>
          <a:p>
            <a:pPr marL="342900" indent="-342900">
              <a:buFont typeface="+mj-lt"/>
              <a:buAutoNum type="arabicPeriod" startAt="11"/>
            </a:pPr>
            <a:r>
              <a:rPr lang="en-US" dirty="0" smtClean="0">
                <a:solidFill>
                  <a:prstClr val="black"/>
                </a:solidFill>
              </a:rPr>
              <a:t>But </a:t>
            </a:r>
            <a:r>
              <a:rPr lang="en-US" dirty="0">
                <a:solidFill>
                  <a:prstClr val="black"/>
                </a:solidFill>
              </a:rPr>
              <a:t>just as all the good things that the Lord your God promised concerning you have been fulfilled for you, </a:t>
            </a:r>
          </a:p>
          <a:p>
            <a:pPr marL="800100" lvl="1" indent="-342900">
              <a:buFont typeface="+mj-lt"/>
              <a:buAutoNum type="alphaLcParenR"/>
            </a:pPr>
            <a:r>
              <a:rPr lang="en-US" dirty="0">
                <a:solidFill>
                  <a:prstClr val="black"/>
                </a:solidFill>
              </a:rPr>
              <a:t>so the Lord will bring upon you all the evil things, until he has destroyed you from off this good land that the Lord your God has given you,  </a:t>
            </a:r>
            <a:endParaRPr lang="en-US" dirty="0" smtClean="0">
              <a:solidFill>
                <a:prstClr val="black"/>
              </a:solidFill>
            </a:endParaRPr>
          </a:p>
          <a:p>
            <a:pPr marL="800100" lvl="1" indent="-342900">
              <a:buFont typeface="+mj-lt"/>
              <a:buAutoNum type="alphaLcParenR"/>
            </a:pPr>
            <a:r>
              <a:rPr lang="en-US" dirty="0" smtClean="0">
                <a:solidFill>
                  <a:prstClr val="black"/>
                </a:solidFill>
              </a:rPr>
              <a:t>if </a:t>
            </a:r>
            <a:r>
              <a:rPr lang="en-US" dirty="0">
                <a:solidFill>
                  <a:prstClr val="black"/>
                </a:solidFill>
              </a:rPr>
              <a:t>you transgress the covenant of the Lord your God, which he commanded you, </a:t>
            </a:r>
            <a:endParaRPr lang="en-US" dirty="0" smtClean="0">
              <a:solidFill>
                <a:prstClr val="black"/>
              </a:solidFill>
            </a:endParaRPr>
          </a:p>
          <a:p>
            <a:pPr marL="800100" lvl="1" indent="-342900">
              <a:buFont typeface="+mj-lt"/>
              <a:buAutoNum type="alphaLcParenR"/>
            </a:pPr>
            <a:r>
              <a:rPr lang="en-US" dirty="0" smtClean="0">
                <a:solidFill>
                  <a:prstClr val="black"/>
                </a:solidFill>
              </a:rPr>
              <a:t>and </a:t>
            </a:r>
            <a:r>
              <a:rPr lang="en-US" dirty="0">
                <a:solidFill>
                  <a:prstClr val="black"/>
                </a:solidFill>
              </a:rPr>
              <a:t>go and </a:t>
            </a:r>
            <a:r>
              <a:rPr lang="en-US" dirty="0" smtClean="0">
                <a:solidFill>
                  <a:prstClr val="black"/>
                </a:solidFill>
              </a:rPr>
              <a:t>serve </a:t>
            </a:r>
            <a:r>
              <a:rPr lang="en-US" dirty="0" smtClean="0"/>
              <a:t>other </a:t>
            </a:r>
            <a:r>
              <a:rPr lang="en-US" dirty="0"/>
              <a:t>gods and bow down to them. </a:t>
            </a:r>
            <a:endParaRPr lang="en-US" dirty="0" smtClean="0"/>
          </a:p>
          <a:p>
            <a:pPr marL="800100" lvl="1" indent="-342900">
              <a:buFont typeface="+mj-lt"/>
              <a:buAutoNum type="alphaLcParenR"/>
            </a:pPr>
            <a:r>
              <a:rPr lang="en-US" dirty="0" smtClean="0"/>
              <a:t>Then </a:t>
            </a:r>
            <a:r>
              <a:rPr lang="en-US" dirty="0"/>
              <a:t>the anger of the Lord will be kindled against you, </a:t>
            </a:r>
            <a:endParaRPr lang="en-US" dirty="0" smtClean="0"/>
          </a:p>
          <a:p>
            <a:pPr marL="800100" lvl="1" indent="-342900">
              <a:buFont typeface="+mj-lt"/>
              <a:buAutoNum type="alphaLcParenR"/>
            </a:pPr>
            <a:r>
              <a:rPr lang="en-US" dirty="0" smtClean="0"/>
              <a:t>and </a:t>
            </a:r>
            <a:r>
              <a:rPr lang="en-US" dirty="0"/>
              <a:t>you shall perish quickly from off the good land that he has given to you.”</a:t>
            </a:r>
            <a:r>
              <a:rPr lang="en-US" dirty="0">
                <a:solidFill>
                  <a:prstClr val="black"/>
                </a:solidFill>
              </a:rPr>
              <a:t/>
            </a:r>
            <a:br>
              <a:rPr lang="en-US" dirty="0">
                <a:solidFill>
                  <a:prstClr val="black"/>
                </a:solidFill>
              </a:rPr>
            </a:br>
            <a:r>
              <a:rPr lang="en-US" dirty="0" smtClean="0">
                <a:solidFill>
                  <a:prstClr val="black"/>
                </a:solidFill>
              </a:rPr>
              <a:t>  </a:t>
            </a:r>
            <a:endParaRPr lang="en-US" dirty="0">
              <a:solidFill>
                <a:prstClr val="black"/>
              </a:solidFill>
            </a:endParaRPr>
          </a:p>
          <a:p>
            <a:pPr marL="342900" indent="-342900">
              <a:buFont typeface="+mj-lt"/>
              <a:buAutoNum type="arabicPeriod" startAt="11"/>
            </a:pPr>
            <a:endParaRPr lang="en-US" dirty="0">
              <a:solidFill>
                <a:prstClr val="black"/>
              </a:solidFill>
            </a:endParaRPr>
          </a:p>
        </p:txBody>
      </p:sp>
    </p:spTree>
    <p:extLst>
      <p:ext uri="{BB962C8B-B14F-4D97-AF65-F5344CB8AC3E}">
        <p14:creationId xmlns:p14="http://schemas.microsoft.com/office/powerpoint/2010/main" val="3487714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Questions?</a:t>
            </a:r>
          </a:p>
        </p:txBody>
      </p:sp>
      <p:sp>
        <p:nvSpPr>
          <p:cNvPr id="32771" name="Content Placeholder 2"/>
          <p:cNvSpPr>
            <a:spLocks noGrp="1"/>
          </p:cNvSpPr>
          <p:nvPr>
            <p:ph idx="1"/>
          </p:nvPr>
        </p:nvSpPr>
        <p:spPr/>
        <p:txBody>
          <a:bodyPr/>
          <a:lstStyle/>
          <a:p>
            <a:r>
              <a:rPr lang="en-US" altLang="en-US" smtClean="0"/>
              <a:t>How could being strong to keep what was in the Book of the Law of Moses help Israel is possessing the  land?</a:t>
            </a:r>
          </a:p>
          <a:p>
            <a:r>
              <a:rPr lang="en-US" altLang="en-US" smtClean="0"/>
              <a:t>Why should Joshua expect bad things to happen to Israel, if he knows that not one word has failed of all the good things that God had promised?</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BFE63EB-1E03-4AB9-88E2-BD60EF964B13}" type="slidenum">
              <a:rPr lang="en-US" altLang="en-US">
                <a:solidFill>
                  <a:srgbClr val="898989"/>
                </a:solidFill>
                <a:latin typeface="Calibri" pitchFamily="34" charset="0"/>
              </a:rPr>
              <a:pPr eaLnBrk="1" hangingPunct="1"/>
              <a:t>23</a:t>
            </a:fld>
            <a:endParaRPr lang="en-US" altLang="en-US">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Who brought Israel into the Promised Land? Joshua 24</a:t>
            </a:r>
          </a:p>
        </p:txBody>
      </p:sp>
      <p:sp>
        <p:nvSpPr>
          <p:cNvPr id="33795" name="Content Placeholder 2"/>
          <p:cNvSpPr>
            <a:spLocks noGrp="1"/>
          </p:cNvSpPr>
          <p:nvPr>
            <p:ph idx="1"/>
          </p:nvPr>
        </p:nvSpPr>
        <p:spPr>
          <a:xfrm>
            <a:off x="160339" y="1370542"/>
            <a:ext cx="5087937" cy="3771636"/>
          </a:xfrm>
        </p:spPr>
        <p:txBody>
          <a:bodyPr/>
          <a:lstStyle/>
          <a:p>
            <a:pPr marL="225425" indent="-225425">
              <a:buFont typeface="Calibri" pitchFamily="34" charset="0"/>
              <a:buAutoNum type="arabicPeriod"/>
            </a:pPr>
            <a:r>
              <a:rPr lang="en-US" altLang="en-US" sz="1400" smtClean="0">
                <a:latin typeface="Arial" charset="0"/>
                <a:cs typeface="Arial" charset="0"/>
              </a:rPr>
              <a:t>I took your father Abraham from beyond the River  vs 3</a:t>
            </a:r>
          </a:p>
          <a:p>
            <a:pPr marL="225425" indent="-225425">
              <a:buFont typeface="Calibri" pitchFamily="34" charset="0"/>
              <a:buAutoNum type="arabicPeriod"/>
            </a:pPr>
            <a:r>
              <a:rPr lang="en-US" altLang="en-US" sz="1400" smtClean="0">
                <a:latin typeface="Arial" charset="0"/>
                <a:cs typeface="Arial" charset="0"/>
              </a:rPr>
              <a:t>I gave him (Abraham) Isaac vs 3</a:t>
            </a:r>
          </a:p>
          <a:p>
            <a:pPr marL="225425" indent="-225425">
              <a:buFont typeface="Calibri" pitchFamily="34" charset="0"/>
              <a:buAutoNum type="arabicPeriod"/>
            </a:pPr>
            <a:r>
              <a:rPr lang="en-US" altLang="en-US" sz="1400" smtClean="0">
                <a:latin typeface="Arial" charset="0"/>
                <a:cs typeface="Arial" charset="0"/>
              </a:rPr>
              <a:t>to Isaac I gave Jacob and Esau vs 4</a:t>
            </a:r>
          </a:p>
          <a:p>
            <a:pPr marL="225425" indent="-225425">
              <a:buFont typeface="Calibri" pitchFamily="34" charset="0"/>
              <a:buAutoNum type="arabicPeriod"/>
            </a:pPr>
            <a:r>
              <a:rPr lang="en-US" altLang="en-US" sz="1400" smtClean="0">
                <a:latin typeface="Arial" charset="0"/>
                <a:cs typeface="Arial" charset="0"/>
              </a:rPr>
              <a:t>I gave Esau the hill country of Seir to possess vs 4</a:t>
            </a:r>
          </a:p>
          <a:p>
            <a:pPr marL="225425" indent="-225425">
              <a:buFont typeface="Calibri" pitchFamily="34" charset="0"/>
              <a:buAutoNum type="arabicPeriod"/>
            </a:pPr>
            <a:r>
              <a:rPr lang="en-US" altLang="en-US" sz="1400" smtClean="0">
                <a:latin typeface="Arial" charset="0"/>
                <a:cs typeface="Arial" charset="0"/>
              </a:rPr>
              <a:t>I sent Jacob and his children went down to Egypt vs 4</a:t>
            </a:r>
          </a:p>
          <a:p>
            <a:pPr marL="225425" indent="-225425">
              <a:buFont typeface="Calibri" pitchFamily="34" charset="0"/>
              <a:buAutoNum type="arabicPeriod"/>
            </a:pPr>
            <a:r>
              <a:rPr lang="en-US" altLang="en-US" sz="1400" smtClean="0">
                <a:latin typeface="Arial" charset="0"/>
                <a:cs typeface="Arial" charset="0"/>
              </a:rPr>
              <a:t>I sent Moses and Aaron vs 5</a:t>
            </a:r>
          </a:p>
          <a:p>
            <a:pPr marL="225425" indent="-225425">
              <a:buFont typeface="Calibri" pitchFamily="34" charset="0"/>
              <a:buAutoNum type="arabicPeriod"/>
            </a:pPr>
            <a:r>
              <a:rPr lang="en-US" altLang="en-US" sz="1400" smtClean="0">
                <a:latin typeface="Arial" charset="0"/>
                <a:cs typeface="Arial" charset="0"/>
              </a:rPr>
              <a:t>I plagued Egypt with what I did in the midst of it vs 5</a:t>
            </a:r>
          </a:p>
          <a:p>
            <a:pPr marL="225425" indent="-225425">
              <a:buFont typeface="Calibri" pitchFamily="34" charset="0"/>
              <a:buAutoNum type="arabicPeriod"/>
            </a:pPr>
            <a:r>
              <a:rPr lang="en-US" altLang="en-US" sz="1400" smtClean="0">
                <a:latin typeface="Arial" charset="0"/>
                <a:cs typeface="Arial" charset="0"/>
              </a:rPr>
              <a:t>Then I brought your fathers out of Egypt vs 6</a:t>
            </a:r>
          </a:p>
          <a:p>
            <a:pPr marL="225425" indent="-225425">
              <a:buFont typeface="Calibri" pitchFamily="34" charset="0"/>
              <a:buAutoNum type="arabicPeriod"/>
            </a:pPr>
            <a:r>
              <a:rPr lang="en-US" altLang="en-US" sz="1400" smtClean="0">
                <a:latin typeface="Arial" charset="0"/>
                <a:cs typeface="Arial" charset="0"/>
              </a:rPr>
              <a:t>Lord put darkness between you and the Egyptians and made the sea come upon them and cover them vs 7</a:t>
            </a:r>
          </a:p>
          <a:p>
            <a:pPr marL="225425" indent="-225425">
              <a:buFont typeface="Calibri" pitchFamily="34" charset="0"/>
              <a:buAutoNum type="arabicPeriod"/>
            </a:pPr>
            <a:r>
              <a:rPr lang="en-US" altLang="en-US" sz="1400" smtClean="0">
                <a:latin typeface="Arial" charset="0"/>
                <a:cs typeface="Arial" charset="0"/>
              </a:rPr>
              <a:t> I brought you to the land of the Amorites vs 8</a:t>
            </a:r>
          </a:p>
          <a:p>
            <a:pPr marL="225425" indent="-225425">
              <a:buFont typeface="Calibri" pitchFamily="34" charset="0"/>
              <a:buAutoNum type="arabicPeriod"/>
            </a:pPr>
            <a:r>
              <a:rPr lang="en-US" altLang="en-US" sz="1400" smtClean="0">
                <a:latin typeface="Arial" charset="0"/>
                <a:cs typeface="Arial" charset="0"/>
              </a:rPr>
              <a:t>I gave them (Amorites) into your hand vs 8</a:t>
            </a:r>
          </a:p>
          <a:p>
            <a:pPr marL="225425" indent="-225425">
              <a:buFont typeface="Calibri" pitchFamily="34" charset="0"/>
              <a:buAutoNum type="arabicPeriod"/>
            </a:pPr>
            <a:r>
              <a:rPr lang="en-US" altLang="en-US" sz="1400" smtClean="0">
                <a:latin typeface="Arial" charset="0"/>
                <a:cs typeface="Arial" charset="0"/>
              </a:rPr>
              <a:t> I destroyed them (Amorites) before you vs 8</a:t>
            </a:r>
          </a:p>
          <a:p>
            <a:pPr marL="225425" indent="-225425">
              <a:buFont typeface="Calibri" pitchFamily="34" charset="0"/>
              <a:buAutoNum type="arabicPeriod"/>
            </a:pPr>
            <a:r>
              <a:rPr lang="en-US" altLang="en-US" sz="1400" smtClean="0">
                <a:latin typeface="Arial" charset="0"/>
                <a:cs typeface="Arial" charset="0"/>
              </a:rPr>
              <a:t> I would not listen to Balaam. Indeed, he blessed you vs 10</a:t>
            </a:r>
          </a:p>
          <a:p>
            <a:pPr marL="225425" indent="-225425">
              <a:buFont typeface="Calibri" pitchFamily="34" charset="0"/>
              <a:buAutoNum type="arabicPeriod"/>
            </a:pPr>
            <a:r>
              <a:rPr lang="en-US" altLang="en-US" sz="1400" smtClean="0">
                <a:latin typeface="Arial" charset="0"/>
                <a:cs typeface="Arial" charset="0"/>
              </a:rPr>
              <a:t>I delivered you out of his (Balaam) hand. Vs 10</a:t>
            </a:r>
            <a:br>
              <a:rPr lang="en-US" altLang="en-US" sz="1400" smtClean="0">
                <a:latin typeface="Arial" charset="0"/>
                <a:cs typeface="Arial" charset="0"/>
              </a:rPr>
            </a:br>
            <a:endParaRPr lang="en-US" altLang="en-US" sz="1400" smtClean="0">
              <a:latin typeface="Arial" charset="0"/>
              <a:cs typeface="Arial" charset="0"/>
            </a:endParaRP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8FE43A6-25FC-4282-87CE-CEDDDE0273E4}" type="slidenum">
              <a:rPr lang="en-US" altLang="en-US">
                <a:solidFill>
                  <a:srgbClr val="898989"/>
                </a:solidFill>
                <a:latin typeface="Calibri" pitchFamily="34" charset="0"/>
              </a:rPr>
              <a:pPr eaLnBrk="1" hangingPunct="1"/>
              <a:t>24</a:t>
            </a:fld>
            <a:endParaRPr lang="en-US" altLang="en-US">
              <a:solidFill>
                <a:srgbClr val="898989"/>
              </a:solidFill>
              <a:latin typeface="Calibri" pitchFamily="34" charset="0"/>
            </a:endParaRPr>
          </a:p>
        </p:txBody>
      </p:sp>
      <p:sp>
        <p:nvSpPr>
          <p:cNvPr id="33797" name="Content Placeholder 2"/>
          <p:cNvSpPr txBox="1">
            <a:spLocks/>
          </p:cNvSpPr>
          <p:nvPr/>
        </p:nvSpPr>
        <p:spPr bwMode="auto">
          <a:xfrm>
            <a:off x="5157788" y="1370542"/>
            <a:ext cx="3713162"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buFont typeface="Calibri" pitchFamily="34" charset="0"/>
              <a:buAutoNum type="arabicPeriod" startAt="15"/>
            </a:pPr>
            <a:r>
              <a:rPr lang="en-US" altLang="en-US" sz="1400"/>
              <a:t>And I gave them (people of Canaan) into your hand vs 11</a:t>
            </a:r>
          </a:p>
          <a:p>
            <a:pPr>
              <a:spcBef>
                <a:spcPct val="20000"/>
              </a:spcBef>
              <a:buFont typeface="Calibri" pitchFamily="34" charset="0"/>
              <a:buAutoNum type="arabicPeriod" startAt="15"/>
            </a:pPr>
            <a:r>
              <a:rPr lang="en-US" altLang="en-US" sz="1400"/>
              <a:t>And I sent the hornet before you, which drove them out before you vs 12</a:t>
            </a:r>
          </a:p>
          <a:p>
            <a:pPr>
              <a:spcBef>
                <a:spcPct val="20000"/>
              </a:spcBef>
              <a:buFont typeface="Calibri" pitchFamily="34" charset="0"/>
              <a:buAutoNum type="arabicPeriod" startAt="15"/>
            </a:pPr>
            <a:r>
              <a:rPr lang="en-US" altLang="en-US" sz="1400"/>
              <a:t>I gave you a land on which you had not labored and cities that you had not built, and you dwell in them. You eat the fruit of vineyards and olive orchards that you did not plant.’  vs 13 </a:t>
            </a:r>
            <a:br>
              <a:rPr lang="en-US" altLang="en-US" sz="1400"/>
            </a:br>
            <a:r>
              <a:rPr lang="en-US" altLang="en-US" sz="1400"/>
              <a:t/>
            </a:r>
            <a:br>
              <a:rPr lang="en-US" altLang="en-US" sz="1400"/>
            </a:br>
            <a:endParaRPr lang="en-US" altLang="en-US" sz="1400"/>
          </a:p>
        </p:txBody>
      </p:sp>
      <p:sp>
        <p:nvSpPr>
          <p:cNvPr id="6" name="TextBox 5"/>
          <p:cNvSpPr txBox="1">
            <a:spLocks noChangeArrowheads="1"/>
          </p:cNvSpPr>
          <p:nvPr/>
        </p:nvSpPr>
        <p:spPr bwMode="auto">
          <a:xfrm>
            <a:off x="5640389" y="3454136"/>
            <a:ext cx="2897187" cy="1200329"/>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Arial Rounded MT Bold" pitchFamily="34" charset="0"/>
                <a:cs typeface="Arabic Typesetting" pitchFamily="66" charset="-78"/>
              </a:rPr>
              <a:t>Now therefore fear the Lord and serve him in sincerity and in faithfulness – vs 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BF6763C-CF8A-4B6A-AC79-B1C949CF0CF7}" type="slidenum">
              <a:rPr lang="en-US" altLang="en-US">
                <a:solidFill>
                  <a:srgbClr val="898989"/>
                </a:solidFill>
                <a:latin typeface="Calibri" pitchFamily="34" charset="0"/>
              </a:rPr>
              <a:pPr eaLnBrk="1" hangingPunct="1"/>
              <a:t>25</a:t>
            </a:fld>
            <a:endParaRPr lang="en-US" altLang="en-US">
              <a:solidFill>
                <a:srgbClr val="898989"/>
              </a:solidFill>
              <a:latin typeface="Calibri" pitchFamily="34" charset="0"/>
            </a:endParaRPr>
          </a:p>
        </p:txBody>
      </p:sp>
      <p:pic>
        <p:nvPicPr>
          <p:cNvPr id="34819" name="Picture 5" descr="Shechem-Joshu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96521"/>
            <a:ext cx="9144000" cy="340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6"/>
          <p:cNvSpPr txBox="1">
            <a:spLocks noChangeArrowheads="1"/>
          </p:cNvSpPr>
          <p:nvPr/>
        </p:nvSpPr>
        <p:spPr bwMode="auto">
          <a:xfrm>
            <a:off x="1135063" y="104511"/>
            <a:ext cx="7219950" cy="20313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Joshua 24</a:t>
            </a:r>
          </a:p>
          <a:p>
            <a:pPr eaLnBrk="1" hangingPunct="1"/>
            <a:r>
              <a:rPr lang="en-US" altLang="en-US" baseline="30000"/>
              <a:t>25</a:t>
            </a:r>
            <a:r>
              <a:rPr lang="en-US" altLang="en-US"/>
              <a:t>So Joshua made a covenant with the people that day, and put in place statutes and rules for them at Shechem. </a:t>
            </a:r>
            <a:br>
              <a:rPr lang="en-US" altLang="en-US"/>
            </a:br>
            <a:r>
              <a:rPr lang="en-US" altLang="en-US" baseline="30000"/>
              <a:t>26</a:t>
            </a:r>
            <a:r>
              <a:rPr lang="en-US" altLang="en-US"/>
              <a:t>And Joshua wrote these words in the Book of the Law of God. And he took a large stone and set it up there under the terebinth that was by the sanctuary of the Lord. </a:t>
            </a:r>
            <a:br>
              <a:rPr lang="en-US" altLang="en-US"/>
            </a:br>
            <a:endParaRPr lang="en-US"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Questions?</a:t>
            </a:r>
          </a:p>
        </p:txBody>
      </p:sp>
      <p:sp>
        <p:nvSpPr>
          <p:cNvPr id="36867" name="Content Placeholder 2"/>
          <p:cNvSpPr>
            <a:spLocks noGrp="1"/>
          </p:cNvSpPr>
          <p:nvPr>
            <p:ph idx="1"/>
          </p:nvPr>
        </p:nvSpPr>
        <p:spPr>
          <a:xfrm>
            <a:off x="478465" y="1078318"/>
            <a:ext cx="8229600" cy="3771636"/>
          </a:xfrm>
        </p:spPr>
        <p:txBody>
          <a:bodyPr/>
          <a:lstStyle/>
          <a:p>
            <a:r>
              <a:rPr lang="en-US" altLang="en-US" dirty="0" smtClean="0"/>
              <a:t>What was the value in God spending hundreds of years to bring Israel to this point in time? </a:t>
            </a:r>
          </a:p>
          <a:p>
            <a:r>
              <a:rPr lang="en-US" altLang="en-US" dirty="0" smtClean="0"/>
              <a:t>Could He not have made a nation and given them a land in less time?</a:t>
            </a:r>
          </a:p>
          <a:p>
            <a:r>
              <a:rPr lang="en-US" altLang="en-US" dirty="0" smtClean="0"/>
              <a:t>Why should a review of their history with God lead them to "Now therefore fear the Lord and to serve him in sincerity and in faithfulness?</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B0EAA47-0917-4715-9AD8-9293CDFB6751}" type="slidenum">
              <a:rPr lang="en-US" altLang="en-US">
                <a:solidFill>
                  <a:srgbClr val="898989"/>
                </a:solidFill>
                <a:latin typeface="Calibri" pitchFamily="34" charset="0"/>
              </a:rPr>
              <a:pPr eaLnBrk="1" hangingPunct="1"/>
              <a:t>26</a:t>
            </a:fld>
            <a:endParaRPr lang="en-US" altLang="en-US">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28B6306-6164-458C-A658-7CD3C6657FC7}" type="slidenum">
              <a:rPr lang="en-US" altLang="en-US">
                <a:solidFill>
                  <a:srgbClr val="898989"/>
                </a:solidFill>
                <a:latin typeface="Calibri" pitchFamily="34" charset="0"/>
              </a:rPr>
              <a:pPr eaLnBrk="1" hangingPunct="1"/>
              <a:t>27</a:t>
            </a:fld>
            <a:endParaRPr lang="en-US" altLang="en-US">
              <a:solidFill>
                <a:srgbClr val="898989"/>
              </a:solidFill>
              <a:latin typeface="Calibri" pitchFamily="34" charset="0"/>
            </a:endParaRPr>
          </a:p>
        </p:txBody>
      </p:sp>
      <p:pic>
        <p:nvPicPr>
          <p:cNvPr id="37891" name="Picture 5" descr="Shechem-Joshu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96521"/>
            <a:ext cx="9144000" cy="340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6"/>
          <p:cNvSpPr txBox="1">
            <a:spLocks noChangeArrowheads="1"/>
          </p:cNvSpPr>
          <p:nvPr/>
        </p:nvSpPr>
        <p:spPr bwMode="auto">
          <a:xfrm>
            <a:off x="1135063" y="104511"/>
            <a:ext cx="7219950" cy="175432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Joshua 24</a:t>
            </a:r>
          </a:p>
          <a:p>
            <a:pPr eaLnBrk="1" hangingPunct="1"/>
            <a:r>
              <a:rPr lang="en-US" altLang="en-US" baseline="30000" dirty="0"/>
              <a:t>27</a:t>
            </a:r>
            <a:r>
              <a:rPr lang="en-US" altLang="en-US" dirty="0"/>
              <a:t>And Joshua said to all the people, “Behold, this stone shall be a witness against us, for it has heard all the words of the Lord that he spoke to us. Therefore it shall be a witness against you, lest you deal falsely with your God.” </a:t>
            </a:r>
            <a:br>
              <a:rPr lang="en-US" altLang="en-US" dirty="0"/>
            </a:br>
            <a:r>
              <a:rPr lang="en-US" altLang="en-US" dirty="0"/>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idx="4294967295"/>
          </p:nvPr>
        </p:nvSpPr>
        <p:spPr>
          <a:xfrm>
            <a:off x="0" y="228865"/>
            <a:ext cx="8229600" cy="952500"/>
          </a:xfrm>
        </p:spPr>
        <p:txBody>
          <a:bodyPr/>
          <a:lstStyle/>
          <a:p>
            <a:r>
              <a:rPr lang="en-US" altLang="en-US" sz="2400" smtClean="0"/>
              <a:t>Shechem standing stone</a:t>
            </a:r>
            <a:endParaRPr lang="en-US" altLang="en-US" smtClean="0"/>
          </a:p>
        </p:txBody>
      </p:sp>
      <p:pic>
        <p:nvPicPr>
          <p:cNvPr id="35843" name="Picture 3" descr="Shechem standing stone, tb n0113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3759" r="25920" b="13440"/>
          <a:stretch>
            <a:fillRect/>
          </a:stretch>
        </p:blipFill>
        <p:spPr bwMode="auto">
          <a:xfrm>
            <a:off x="3408363" y="1345407"/>
            <a:ext cx="5357812" cy="436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35844" name="Text Box 4"/>
          <p:cNvSpPr txBox="1">
            <a:spLocks noChangeArrowheads="1"/>
          </p:cNvSpPr>
          <p:nvPr/>
        </p:nvSpPr>
        <p:spPr bwMode="auto">
          <a:xfrm>
            <a:off x="819151" y="50800"/>
            <a:ext cx="3470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dirty="0"/>
              <a:t>Standing stone</a:t>
            </a:r>
          </a:p>
          <a:p>
            <a:pPr algn="ctr" eaLnBrk="1" hangingPunct="1"/>
            <a:r>
              <a:rPr lang="en-US" altLang="en-US" sz="2000" dirty="0"/>
              <a:t>A witness to covenant between Joshua and People</a:t>
            </a:r>
          </a:p>
        </p:txBody>
      </p:sp>
      <p:grpSp>
        <p:nvGrpSpPr>
          <p:cNvPr id="35845" name="Group 7"/>
          <p:cNvGrpSpPr>
            <a:grpSpLocks/>
          </p:cNvGrpSpPr>
          <p:nvPr/>
        </p:nvGrpSpPr>
        <p:grpSpPr bwMode="auto">
          <a:xfrm>
            <a:off x="4335463" y="240771"/>
            <a:ext cx="3389312" cy="5027083"/>
            <a:chOff x="4335517" y="1008993"/>
            <a:chExt cx="2301767" cy="4592802"/>
          </a:xfrm>
        </p:grpSpPr>
        <p:sp>
          <p:nvSpPr>
            <p:cNvPr id="6" name="Oval 5"/>
            <p:cNvSpPr/>
            <p:nvPr/>
          </p:nvSpPr>
          <p:spPr>
            <a:xfrm>
              <a:off x="4335517" y="1008993"/>
              <a:ext cx="2301767" cy="15917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5" name="Rectangle 4"/>
            <p:cNvSpPr/>
            <p:nvPr/>
          </p:nvSpPr>
          <p:spPr>
            <a:xfrm>
              <a:off x="4335517" y="1644733"/>
              <a:ext cx="2301767" cy="39570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7" name="Rectangle 6"/>
            <p:cNvSpPr/>
            <p:nvPr/>
          </p:nvSpPr>
          <p:spPr>
            <a:xfrm>
              <a:off x="4414219" y="1608475"/>
              <a:ext cx="2128191" cy="14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sp>
        <p:nvSpPr>
          <p:cNvPr id="35846" name="TextBox 8"/>
          <p:cNvSpPr txBox="1">
            <a:spLocks noChangeArrowheads="1"/>
          </p:cNvSpPr>
          <p:nvPr/>
        </p:nvSpPr>
        <p:spPr bwMode="auto">
          <a:xfrm>
            <a:off x="4446588" y="932657"/>
            <a:ext cx="316865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latin typeface="AR JULIAN" pitchFamily="2" charset="0"/>
              </a:rPr>
              <a:t>“You are witnesses against yourselves that you have chosen the Lord, to serve him.</a:t>
            </a:r>
          </a:p>
          <a:p>
            <a:pPr eaLnBrk="1" hangingPunct="1"/>
            <a:endParaRPr lang="en-US" altLang="en-US" sz="1600">
              <a:latin typeface="AR JULIAN" pitchFamily="2" charset="0"/>
            </a:endParaRPr>
          </a:p>
          <a:p>
            <a:pPr eaLnBrk="1" hangingPunct="1"/>
            <a:r>
              <a:rPr lang="en-US" altLang="en-US" sz="1600">
                <a:latin typeface="AR JULIAN" pitchFamily="2" charset="0"/>
              </a:rPr>
              <a:t>Then put away the foreign gods that are among you</a:t>
            </a:r>
          </a:p>
          <a:p>
            <a:pPr eaLnBrk="1" hangingPunct="1"/>
            <a:endParaRPr lang="en-US" altLang="en-US" sz="1600">
              <a:latin typeface="AR JULIAN" pitchFamily="2" charset="0"/>
            </a:endParaRPr>
          </a:p>
          <a:p>
            <a:pPr eaLnBrk="1" hangingPunct="1"/>
            <a:r>
              <a:rPr lang="en-US" altLang="en-US" sz="1600">
                <a:latin typeface="AR JULIAN" pitchFamily="2" charset="0"/>
              </a:rPr>
              <a:t>incline your heart to the Lord, the God of Israel.” </a:t>
            </a:r>
            <a:br>
              <a:rPr lang="en-US" altLang="en-US" sz="1600">
                <a:latin typeface="AR JULIAN" pitchFamily="2" charset="0"/>
              </a:rPr>
            </a:br>
            <a:endParaRPr lang="en-US" altLang="en-US" sz="1600">
              <a:latin typeface="AR JULIAN" pitchFamily="2" charset="0"/>
            </a:endParaRPr>
          </a:p>
          <a:p>
            <a:pPr eaLnBrk="1" hangingPunct="1"/>
            <a:r>
              <a:rPr lang="en-US" altLang="en-US" sz="1600">
                <a:latin typeface="AR JULIAN" pitchFamily="2" charset="0"/>
              </a:rPr>
              <a:t>“The Lord our God we will serve, and his voice we will obey.” </a:t>
            </a:r>
          </a:p>
          <a:p>
            <a:pPr eaLnBrk="1" hangingPunct="1"/>
            <a:endParaRPr lang="en-US" altLang="en-US" sz="1600">
              <a:latin typeface="AR JULIAN" pitchFamily="2" charset="0"/>
            </a:endParaRPr>
          </a:p>
          <a:p>
            <a:pPr eaLnBrk="1" hangingPunct="1"/>
            <a:r>
              <a:rPr lang="en-US" altLang="en-US" sz="1600">
                <a:latin typeface="AR JULIAN" pitchFamily="2" charset="0"/>
              </a:rPr>
              <a:t>This stone shall be a witness against us, for it has heard all the words of the Lord that he spoke to us. Therefore it shall be a witness against you, lest you deal falsely with your God.” </a:t>
            </a:r>
            <a:r>
              <a:rPr lang="en-US" altLang="en-US" sz="1600"/>
              <a:t/>
            </a:r>
            <a:br>
              <a:rPr lang="en-US" altLang="en-US" sz="1600"/>
            </a:br>
            <a:r>
              <a:rPr lang="en-US" altLang="en-US" sz="1600"/>
              <a:t/>
            </a:r>
            <a:br>
              <a:rPr lang="en-US" altLang="en-US" sz="1600"/>
            </a:br>
            <a:endParaRPr lang="en-US" altLang="en-US" sz="1600">
              <a:latin typeface="AR JULIAN" pitchFamily="2" charset="0"/>
            </a:endParaRPr>
          </a:p>
        </p:txBody>
      </p:sp>
      <p:cxnSp>
        <p:nvCxnSpPr>
          <p:cNvPr id="12" name="Straight Connector 11"/>
          <p:cNvCxnSpPr/>
          <p:nvPr/>
        </p:nvCxnSpPr>
        <p:spPr>
          <a:xfrm rot="5400000" flipH="1" flipV="1">
            <a:off x="7722659" y="4955117"/>
            <a:ext cx="288396" cy="284163"/>
          </a:xfrm>
          <a:prstGeom prst="line">
            <a:avLst/>
          </a:prstGeom>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7724776" y="801688"/>
            <a:ext cx="188913" cy="4439708"/>
          </a:xfrm>
          <a:custGeom>
            <a:avLst/>
            <a:gdLst>
              <a:gd name="connsiteX0" fmla="*/ 15766 w 189187"/>
              <a:gd name="connsiteY0" fmla="*/ 5328744 h 5328744"/>
              <a:gd name="connsiteX1" fmla="*/ 189187 w 189187"/>
              <a:gd name="connsiteY1" fmla="*/ 5123793 h 5328744"/>
              <a:gd name="connsiteX2" fmla="*/ 189187 w 189187"/>
              <a:gd name="connsiteY2" fmla="*/ 0 h 5328744"/>
              <a:gd name="connsiteX3" fmla="*/ 0 w 189187"/>
              <a:gd name="connsiteY3" fmla="*/ 173420 h 5328744"/>
              <a:gd name="connsiteX4" fmla="*/ 15766 w 189187"/>
              <a:gd name="connsiteY4" fmla="*/ 5328744 h 5328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87" h="5328744">
                <a:moveTo>
                  <a:pt x="15766" y="5328744"/>
                </a:moveTo>
                <a:lnTo>
                  <a:pt x="189187" y="5123793"/>
                </a:lnTo>
                <a:lnTo>
                  <a:pt x="189187" y="0"/>
                </a:lnTo>
                <a:lnTo>
                  <a:pt x="0" y="173420"/>
                </a:lnTo>
                <a:cubicBezTo>
                  <a:pt x="5255" y="1886606"/>
                  <a:pt x="10511" y="3599793"/>
                  <a:pt x="15766" y="532874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p:cNvSpPr/>
          <p:nvPr/>
        </p:nvSpPr>
        <p:spPr>
          <a:xfrm>
            <a:off x="4398963" y="157428"/>
            <a:ext cx="3484562" cy="801688"/>
          </a:xfrm>
          <a:custGeom>
            <a:avLst/>
            <a:gdLst>
              <a:gd name="connsiteX0" fmla="*/ 3484180 w 3484180"/>
              <a:gd name="connsiteY0" fmla="*/ 756745 h 961697"/>
              <a:gd name="connsiteX1" fmla="*/ 3326524 w 3484180"/>
              <a:gd name="connsiteY1" fmla="*/ 961697 h 961697"/>
              <a:gd name="connsiteX2" fmla="*/ 3168869 w 3484180"/>
              <a:gd name="connsiteY2" fmla="*/ 677917 h 961697"/>
              <a:gd name="connsiteX3" fmla="*/ 2916621 w 3484180"/>
              <a:gd name="connsiteY3" fmla="*/ 441435 h 961697"/>
              <a:gd name="connsiteX4" fmla="*/ 2412124 w 3484180"/>
              <a:gd name="connsiteY4" fmla="*/ 204952 h 961697"/>
              <a:gd name="connsiteX5" fmla="*/ 2081049 w 3484180"/>
              <a:gd name="connsiteY5" fmla="*/ 126124 h 961697"/>
              <a:gd name="connsiteX6" fmla="*/ 1608083 w 3484180"/>
              <a:gd name="connsiteY6" fmla="*/ 94593 h 961697"/>
              <a:gd name="connsiteX7" fmla="*/ 1087821 w 3484180"/>
              <a:gd name="connsiteY7" fmla="*/ 141890 h 961697"/>
              <a:gd name="connsiteX8" fmla="*/ 693683 w 3484180"/>
              <a:gd name="connsiteY8" fmla="*/ 283780 h 961697"/>
              <a:gd name="connsiteX9" fmla="*/ 346842 w 3484180"/>
              <a:gd name="connsiteY9" fmla="*/ 457200 h 961697"/>
              <a:gd name="connsiteX10" fmla="*/ 15766 w 3484180"/>
              <a:gd name="connsiteY10" fmla="*/ 788276 h 961697"/>
              <a:gd name="connsiteX11" fmla="*/ 0 w 3484180"/>
              <a:gd name="connsiteY11" fmla="*/ 914400 h 961697"/>
              <a:gd name="connsiteX12" fmla="*/ 31531 w 3484180"/>
              <a:gd name="connsiteY12" fmla="*/ 662152 h 961697"/>
              <a:gd name="connsiteX13" fmla="*/ 236483 w 3484180"/>
              <a:gd name="connsiteY13" fmla="*/ 441435 h 961697"/>
              <a:gd name="connsiteX14" fmla="*/ 551793 w 3484180"/>
              <a:gd name="connsiteY14" fmla="*/ 220717 h 961697"/>
              <a:gd name="connsiteX15" fmla="*/ 835573 w 3484180"/>
              <a:gd name="connsiteY15" fmla="*/ 94593 h 961697"/>
              <a:gd name="connsiteX16" fmla="*/ 1277007 w 3484180"/>
              <a:gd name="connsiteY16" fmla="*/ 0 h 961697"/>
              <a:gd name="connsiteX17" fmla="*/ 1781504 w 3484180"/>
              <a:gd name="connsiteY17" fmla="*/ 0 h 961697"/>
              <a:gd name="connsiteX18" fmla="*/ 2427890 w 3484180"/>
              <a:gd name="connsiteY18" fmla="*/ 78828 h 961697"/>
              <a:gd name="connsiteX19" fmla="*/ 2900855 w 3484180"/>
              <a:gd name="connsiteY19" fmla="*/ 299545 h 961697"/>
              <a:gd name="connsiteX20" fmla="*/ 3216166 w 3484180"/>
              <a:gd name="connsiteY20" fmla="*/ 551793 h 961697"/>
              <a:gd name="connsiteX21" fmla="*/ 3484180 w 3484180"/>
              <a:gd name="connsiteY21" fmla="*/ 756745 h 9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4180" h="961697">
                <a:moveTo>
                  <a:pt x="3484180" y="756745"/>
                </a:moveTo>
                <a:lnTo>
                  <a:pt x="3326524" y="961697"/>
                </a:lnTo>
                <a:lnTo>
                  <a:pt x="3168869" y="677917"/>
                </a:lnTo>
                <a:lnTo>
                  <a:pt x="2916621" y="441435"/>
                </a:lnTo>
                <a:lnTo>
                  <a:pt x="2412124" y="204952"/>
                </a:lnTo>
                <a:lnTo>
                  <a:pt x="2081049" y="126124"/>
                </a:lnTo>
                <a:lnTo>
                  <a:pt x="1608083" y="94593"/>
                </a:lnTo>
                <a:lnTo>
                  <a:pt x="1087821" y="141890"/>
                </a:lnTo>
                <a:lnTo>
                  <a:pt x="693683" y="283780"/>
                </a:lnTo>
                <a:lnTo>
                  <a:pt x="346842" y="457200"/>
                </a:lnTo>
                <a:lnTo>
                  <a:pt x="15766" y="788276"/>
                </a:lnTo>
                <a:lnTo>
                  <a:pt x="0" y="914400"/>
                </a:lnTo>
                <a:lnTo>
                  <a:pt x="31531" y="662152"/>
                </a:lnTo>
                <a:lnTo>
                  <a:pt x="236483" y="441435"/>
                </a:lnTo>
                <a:lnTo>
                  <a:pt x="551793" y="220717"/>
                </a:lnTo>
                <a:lnTo>
                  <a:pt x="835573" y="94593"/>
                </a:lnTo>
                <a:lnTo>
                  <a:pt x="1277007" y="0"/>
                </a:lnTo>
                <a:lnTo>
                  <a:pt x="1781504" y="0"/>
                </a:lnTo>
                <a:lnTo>
                  <a:pt x="2427890" y="78828"/>
                </a:lnTo>
                <a:lnTo>
                  <a:pt x="2900855" y="299545"/>
                </a:lnTo>
                <a:lnTo>
                  <a:pt x="3216166" y="551793"/>
                </a:lnTo>
                <a:lnTo>
                  <a:pt x="3484180" y="756745"/>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50" name="TextBox 17"/>
          <p:cNvSpPr txBox="1">
            <a:spLocks noChangeArrowheads="1"/>
          </p:cNvSpPr>
          <p:nvPr/>
        </p:nvSpPr>
        <p:spPr bwMode="auto">
          <a:xfrm>
            <a:off x="174570" y="1055688"/>
            <a:ext cx="3610621" cy="452431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Joshua 24</a:t>
            </a:r>
          </a:p>
          <a:p>
            <a:pPr eaLnBrk="1" hangingPunct="1"/>
            <a:r>
              <a:rPr lang="en-US" altLang="en-US" baseline="30000" dirty="0"/>
              <a:t>14</a:t>
            </a:r>
            <a:r>
              <a:rPr lang="en-US" altLang="en-US" dirty="0"/>
              <a:t>“Now therefore fear the Lord and serve him in sincerity and in faithfulness. Put away the gods that your fathers served beyond the River and in Egypt, and serve the Lord. </a:t>
            </a:r>
            <a:br>
              <a:rPr lang="en-US" altLang="en-US" dirty="0"/>
            </a:br>
            <a:r>
              <a:rPr lang="en-US" altLang="en-US" baseline="30000" dirty="0"/>
              <a:t>15</a:t>
            </a:r>
            <a:r>
              <a:rPr lang="en-US" altLang="en-US" dirty="0"/>
              <a:t>And if it is evil in your eyes to serve the Lord, choose this day whom you will serve, whether the gods your fathers served in the region beyond the River, or the gods of the Amorites in whose land you dwell. But as for me and my house, we will serve the Lord.”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D97A892-F040-4399-8E19-11647E1A1473}" type="slidenum">
              <a:rPr lang="en-US" altLang="en-US">
                <a:solidFill>
                  <a:srgbClr val="898989"/>
                </a:solidFill>
                <a:latin typeface="Calibri" pitchFamily="34" charset="0"/>
              </a:rPr>
              <a:pPr eaLnBrk="1" hangingPunct="1"/>
              <a:t>29</a:t>
            </a:fld>
            <a:endParaRPr lang="en-US" altLang="en-US">
              <a:solidFill>
                <a:srgbClr val="898989"/>
              </a:solidFill>
              <a:latin typeface="Calibri" pitchFamily="34" charset="0"/>
            </a:endParaRPr>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353175" cy="519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descr="http://go2.wordpress.com/?id=725X1342&amp;site=ferrelljenkins.wordpress.com&amp;url=http%3A%2F%2Fferrelljenkins.files.wordpress.com%2F2010%2F03%2Fshechem_baal-berith_fjenkins_120509_032t.jpg&amp;sref=http%3A%2F%2Fferrelljenkins.wordpress.com%2F2010%2F03%2F09%2Fthe-temple-of-baal-berith-at-shechem%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026" y="2600854"/>
            <a:ext cx="4117975" cy="257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076" y="1"/>
            <a:ext cx="4098925" cy="317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861331" y="5347056"/>
            <a:ext cx="590551" cy="304271"/>
          </a:xfrm>
        </p:spPr>
        <p:txBody>
          <a:bodyPr/>
          <a:lstStyle/>
          <a:p>
            <a:pPr>
              <a:defRPr/>
            </a:pPr>
            <a:fld id="{F32A9994-7DC2-4FAB-ACCB-6EE1BE7A9083}" type="slidenum">
              <a:rPr lang="en-US" smtClean="0">
                <a:solidFill>
                  <a:prstClr val="black">
                    <a:tint val="75000"/>
                  </a:prstClr>
                </a:solidFill>
              </a:rPr>
              <a:pPr>
                <a:defRPr/>
              </a:pPr>
              <a:t>3</a:t>
            </a:fld>
            <a:endParaRPr lang="en-US" dirty="0">
              <a:solidFill>
                <a:prstClr val="black">
                  <a:tint val="75000"/>
                </a:prstClr>
              </a:solidFill>
            </a:endParaRPr>
          </a:p>
        </p:txBody>
      </p:sp>
      <p:sp>
        <p:nvSpPr>
          <p:cNvPr id="3" name="TextBox 2"/>
          <p:cNvSpPr txBox="1"/>
          <p:nvPr/>
        </p:nvSpPr>
        <p:spPr>
          <a:xfrm>
            <a:off x="230477" y="3246202"/>
            <a:ext cx="1698439"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Claiming the land</a:t>
            </a:r>
          </a:p>
        </p:txBody>
      </p:sp>
      <p:sp>
        <p:nvSpPr>
          <p:cNvPr id="4" name="TextBox 3"/>
          <p:cNvSpPr txBox="1"/>
          <p:nvPr/>
        </p:nvSpPr>
        <p:spPr>
          <a:xfrm>
            <a:off x="1928018" y="2322144"/>
            <a:ext cx="2111777" cy="954107"/>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Conquering the land</a:t>
            </a:r>
          </a:p>
        </p:txBody>
      </p:sp>
      <p:sp>
        <p:nvSpPr>
          <p:cNvPr id="5" name="TextBox 4"/>
          <p:cNvSpPr txBox="1"/>
          <p:nvPr/>
        </p:nvSpPr>
        <p:spPr>
          <a:xfrm>
            <a:off x="4039739" y="1359938"/>
            <a:ext cx="2224584"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Distributing</a:t>
            </a:r>
          </a:p>
          <a:p>
            <a:pPr algn="ctr"/>
            <a:r>
              <a:rPr lang="en-US" sz="2800" dirty="0">
                <a:solidFill>
                  <a:prstClr val="white"/>
                </a:solidFill>
                <a:latin typeface="Arial" pitchFamily="34" charset="0"/>
                <a:cs typeface="Arial" pitchFamily="34" charset="0"/>
              </a:rPr>
              <a:t> the land</a:t>
            </a:r>
          </a:p>
        </p:txBody>
      </p:sp>
      <p:sp>
        <p:nvSpPr>
          <p:cNvPr id="6" name="TextBox 5"/>
          <p:cNvSpPr txBox="1"/>
          <p:nvPr/>
        </p:nvSpPr>
        <p:spPr>
          <a:xfrm>
            <a:off x="6255862" y="938954"/>
            <a:ext cx="1189751" cy="1384995"/>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Living the land</a:t>
            </a:r>
          </a:p>
        </p:txBody>
      </p:sp>
      <p:sp>
        <p:nvSpPr>
          <p:cNvPr id="7" name="TextBox 6"/>
          <p:cNvSpPr txBox="1"/>
          <p:nvPr/>
        </p:nvSpPr>
        <p:spPr>
          <a:xfrm>
            <a:off x="7445585" y="72184"/>
            <a:ext cx="1698439" cy="1384995"/>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Resting in the land</a:t>
            </a:r>
          </a:p>
        </p:txBody>
      </p:sp>
      <p:sp>
        <p:nvSpPr>
          <p:cNvPr id="8" name="TextBox 7"/>
          <p:cNvSpPr txBox="1"/>
          <p:nvPr/>
        </p:nvSpPr>
        <p:spPr>
          <a:xfrm>
            <a:off x="330698" y="4221931"/>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1-5</a:t>
            </a:r>
          </a:p>
        </p:txBody>
      </p:sp>
      <p:sp>
        <p:nvSpPr>
          <p:cNvPr id="9" name="TextBox 8"/>
          <p:cNvSpPr txBox="1"/>
          <p:nvPr/>
        </p:nvSpPr>
        <p:spPr>
          <a:xfrm>
            <a:off x="2311226" y="3278397"/>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6-12</a:t>
            </a:r>
          </a:p>
        </p:txBody>
      </p:sp>
      <p:sp>
        <p:nvSpPr>
          <p:cNvPr id="10" name="TextBox 9"/>
          <p:cNvSpPr txBox="1"/>
          <p:nvPr/>
        </p:nvSpPr>
        <p:spPr>
          <a:xfrm>
            <a:off x="4400005" y="2303259"/>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13-21</a:t>
            </a:r>
          </a:p>
        </p:txBody>
      </p:sp>
      <p:sp>
        <p:nvSpPr>
          <p:cNvPr id="11" name="TextBox 10"/>
          <p:cNvSpPr txBox="1"/>
          <p:nvPr/>
        </p:nvSpPr>
        <p:spPr>
          <a:xfrm>
            <a:off x="6148090" y="2332252"/>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22-24</a:t>
            </a:r>
          </a:p>
        </p:txBody>
      </p:sp>
      <p:sp>
        <p:nvSpPr>
          <p:cNvPr id="12" name="TextBox 11"/>
          <p:cNvSpPr txBox="1"/>
          <p:nvPr/>
        </p:nvSpPr>
        <p:spPr>
          <a:xfrm>
            <a:off x="7491517" y="1458629"/>
            <a:ext cx="160653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24:29-33</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28" y="-15954"/>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rot="5400000" flipH="1">
            <a:off x="7846783" y="2616584"/>
            <a:ext cx="895997" cy="4435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83529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p:cNvSpPr>
            <a:spLocks noGrp="1" noChangeArrowheads="1"/>
          </p:cNvSpPr>
          <p:nvPr>
            <p:ph type="title"/>
          </p:nvPr>
        </p:nvSpPr>
        <p:spPr/>
        <p:txBody>
          <a:bodyPr/>
          <a:lstStyle/>
          <a:p>
            <a:r>
              <a:rPr lang="en-US" altLang="en-US" sz="2400" smtClean="0"/>
              <a:t>Shechem standing stone</a:t>
            </a:r>
            <a:endParaRPr lang="en-US" altLang="en-US" smtClean="0"/>
          </a:p>
        </p:txBody>
      </p:sp>
      <p:pic>
        <p:nvPicPr>
          <p:cNvPr id="39939" name="Picture 3" descr="Shechem standing stone, tb n0113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19844"/>
            <a:ext cx="92075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39940" name="Text Box 4"/>
          <p:cNvSpPr txBox="1">
            <a:spLocks noChangeArrowheads="1"/>
          </p:cNvSpPr>
          <p:nvPr/>
        </p:nvSpPr>
        <p:spPr bwMode="auto">
          <a:xfrm>
            <a:off x="685800" y="5191125"/>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Shechem standing stone</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232F52B-EC13-46FE-BA0E-7465706B1A32}" type="slidenum">
              <a:rPr lang="en-US" altLang="en-US">
                <a:solidFill>
                  <a:srgbClr val="898989"/>
                </a:solidFill>
                <a:latin typeface="Calibri" pitchFamily="34" charset="0"/>
              </a:rPr>
              <a:pPr eaLnBrk="1" hangingPunct="1"/>
              <a:t>31</a:t>
            </a:fld>
            <a:endParaRPr lang="en-US" altLang="en-US">
              <a:solidFill>
                <a:srgbClr val="898989"/>
              </a:solidFill>
              <a:latin typeface="Calibri" pitchFamily="34" charset="0"/>
            </a:endParaRP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150" y="0"/>
            <a:ext cx="5911850" cy="520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3"/>
          <p:cNvSpPr txBox="1">
            <a:spLocks noChangeArrowheads="1"/>
          </p:cNvSpPr>
          <p:nvPr/>
        </p:nvSpPr>
        <p:spPr bwMode="auto">
          <a:xfrm>
            <a:off x="331789" y="1370542"/>
            <a:ext cx="26003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A great white slab, today only about half its original 10-foot-height, still meets visitors to Shechem’s fortress-temple. The slab, or </a:t>
            </a:r>
            <a:r>
              <a:rPr lang="en-US" altLang="en-US" i="1"/>
              <a:t>masseba</a:t>
            </a:r>
            <a:r>
              <a:rPr lang="en-US" altLang="en-US"/>
              <a:t>, had two smaller counterparts, which flanked the temple entrance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The sacred standing stone at Shechem. </a:t>
            </a:r>
          </a:p>
        </p:txBody>
      </p:sp>
      <p:sp>
        <p:nvSpPr>
          <p:cNvPr id="3" name="Content Placeholder 2"/>
          <p:cNvSpPr>
            <a:spLocks noGrp="1"/>
          </p:cNvSpPr>
          <p:nvPr>
            <p:ph idx="1"/>
          </p:nvPr>
        </p:nvSpPr>
        <p:spPr>
          <a:xfrm>
            <a:off x="5987423" y="1027531"/>
            <a:ext cx="2944812" cy="3771636"/>
          </a:xfrm>
        </p:spPr>
        <p:txBody>
          <a:bodyPr/>
          <a:lstStyle/>
          <a:p>
            <a:pPr>
              <a:buFont typeface="Arial" charset="0"/>
              <a:buNone/>
            </a:pPr>
            <a:r>
              <a:rPr lang="en-US" altLang="en-US" sz="1800" dirty="0" smtClean="0"/>
              <a:t>Dr. Bryant Wood says,</a:t>
            </a:r>
          </a:p>
          <a:p>
            <a:pPr>
              <a:buFont typeface="Arial" charset="0"/>
              <a:buNone/>
            </a:pPr>
            <a:r>
              <a:rPr lang="en-US" altLang="en-US" sz="1800" dirty="0" smtClean="0"/>
              <a:t>Since the temple existed in Joshua’s day, it is possible this was the “large stone” he set up “under the oak that was by the sanctuary of the Lord” at </a:t>
            </a:r>
            <a:r>
              <a:rPr lang="en-US" altLang="en-US" sz="1800" dirty="0" err="1" smtClean="0"/>
              <a:t>Shechem</a:t>
            </a:r>
            <a:r>
              <a:rPr lang="en-US" altLang="en-US" sz="1800" dirty="0" smtClean="0"/>
              <a:t> (Josh. 24:26). The stela is undoubtedly the “pillar” where Abimelech was made king (Judges 9:6)” </a:t>
            </a:r>
          </a:p>
          <a:p>
            <a:pPr>
              <a:buFont typeface="Arial" charset="0"/>
              <a:buNone/>
            </a:pPr>
            <a:r>
              <a:rPr lang="en-US" altLang="en-US" sz="1800" dirty="0" smtClean="0"/>
              <a:t>(Bryant Wood. “From Ramesses to Shiloh.” </a:t>
            </a:r>
            <a:r>
              <a:rPr lang="en-US" altLang="en-US" sz="1800" i="1" dirty="0" smtClean="0"/>
              <a:t>Giving the Sense</a:t>
            </a:r>
            <a:r>
              <a:rPr lang="en-US" altLang="en-US" sz="1800" dirty="0" smtClean="0"/>
              <a:t>. </a:t>
            </a:r>
            <a:r>
              <a:rPr lang="en-US" altLang="en-US" sz="1800" dirty="0" err="1" smtClean="0"/>
              <a:t>Kregel</a:t>
            </a:r>
            <a:r>
              <a:rPr lang="en-US" altLang="en-US" sz="1800" dirty="0" smtClean="0"/>
              <a:t>, 2003).</a:t>
            </a:r>
          </a:p>
          <a:p>
            <a:pPr>
              <a:buFont typeface="Arial" charset="0"/>
              <a:buNone/>
            </a:pPr>
            <a:endParaRPr lang="en-US" altLang="en-US" sz="1800" dirty="0" smtClean="0">
              <a:latin typeface="Arial" charset="0"/>
              <a:cs typeface="Arial" charset="0"/>
            </a:endParaRP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3F916F-9EC5-4907-9FE2-ABB0C1FBD92A}" type="slidenum">
              <a:rPr lang="en-US" altLang="en-US">
                <a:solidFill>
                  <a:srgbClr val="898989"/>
                </a:solidFill>
                <a:latin typeface="Calibri" pitchFamily="34" charset="0"/>
              </a:rPr>
              <a:pPr eaLnBrk="1" hangingPunct="1"/>
              <a:t>32</a:t>
            </a:fld>
            <a:endParaRPr lang="en-US" altLang="en-US">
              <a:solidFill>
                <a:srgbClr val="898989"/>
              </a:solidFill>
              <a:latin typeface="Calibri" pitchFamily="34" charset="0"/>
            </a:endParaRPr>
          </a:p>
        </p:txBody>
      </p:sp>
      <p:pic>
        <p:nvPicPr>
          <p:cNvPr id="41989" name="Picture 2" descr="http://go2.wordpress.com/?id=725X1342&amp;site=ferrelljenkins.wordpress.com&amp;url=http%3A%2F%2Fferrelljenkins.files.wordpress.com%2F2010%2F03%2Fshechem_stone_fjenkins_120509_999t2.jpg&amp;sref=http%3A%2F%2Fferrelljenkins.wordpress.com%2F2010%2F03%2F11%2Fthe-sacred-standing-stone-at-shechem%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1370542"/>
            <a:ext cx="5708650" cy="356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5"/>
          <p:cNvSpPr>
            <a:spLocks noChangeArrowheads="1"/>
          </p:cNvSpPr>
          <p:nvPr/>
        </p:nvSpPr>
        <p:spPr bwMode="auto">
          <a:xfrm>
            <a:off x="166689" y="4910667"/>
            <a:ext cx="1830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a:t>Photo by Ferrell Jenkins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FF400F0-C515-42F4-9554-72799108CB29}" type="slidenum">
              <a:rPr lang="en-US" altLang="en-US">
                <a:solidFill>
                  <a:srgbClr val="898989"/>
                </a:solidFill>
                <a:latin typeface="Calibri" pitchFamily="34" charset="0"/>
              </a:rPr>
              <a:pPr eaLnBrk="1" hangingPunct="1"/>
              <a:t>33</a:t>
            </a:fld>
            <a:endParaRPr lang="en-US" altLang="en-US">
              <a:solidFill>
                <a:srgbClr val="898989"/>
              </a:solidFill>
              <a:latin typeface="Calibri" pitchFamily="34" charset="0"/>
            </a:endParaRPr>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150" y="0"/>
            <a:ext cx="5911850" cy="520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3"/>
          <p:cNvSpPr txBox="1">
            <a:spLocks noChangeArrowheads="1"/>
          </p:cNvSpPr>
          <p:nvPr/>
        </p:nvSpPr>
        <p:spPr bwMode="auto">
          <a:xfrm>
            <a:off x="79375" y="144199"/>
            <a:ext cx="3735388" cy="175432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Joshua 8</a:t>
            </a:r>
          </a:p>
          <a:p>
            <a:pPr eaLnBrk="1" hangingPunct="1"/>
            <a:r>
              <a:rPr lang="en-US" altLang="en-US" baseline="30000"/>
              <a:t>32</a:t>
            </a:r>
            <a:r>
              <a:rPr lang="en-US" altLang="en-US"/>
              <a:t>And there, in the presence of the people of Israel, he wrote on the stones a copy of the law of Moses, which he had written. </a:t>
            </a:r>
          </a:p>
          <a:p>
            <a:pPr eaLnBrk="1" hangingPunct="1"/>
            <a:endParaRPr lang="en-US" altLang="en-US"/>
          </a:p>
        </p:txBody>
      </p:sp>
      <p:sp>
        <p:nvSpPr>
          <p:cNvPr id="43013" name="TextBox 4"/>
          <p:cNvSpPr txBox="1">
            <a:spLocks noChangeArrowheads="1"/>
          </p:cNvSpPr>
          <p:nvPr/>
        </p:nvSpPr>
        <p:spPr bwMode="auto">
          <a:xfrm>
            <a:off x="79375" y="1633802"/>
            <a:ext cx="3689350" cy="424731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Deuteronomy 27</a:t>
            </a:r>
          </a:p>
          <a:p>
            <a:pPr eaLnBrk="1" hangingPunct="1"/>
            <a:r>
              <a:rPr lang="en-US" altLang="en-US" baseline="30000"/>
              <a:t>2</a:t>
            </a:r>
            <a:r>
              <a:rPr lang="en-US" altLang="en-US"/>
              <a:t>And on the day you cross over the Jordan to the land that the Lord your God is giving you, you shall set up large stones and plaster them with plaster.  </a:t>
            </a:r>
          </a:p>
          <a:p>
            <a:pPr eaLnBrk="1" hangingPunct="1"/>
            <a:r>
              <a:rPr lang="en-US" altLang="en-US"/>
              <a:t/>
            </a:r>
            <a:br>
              <a:rPr lang="en-US" altLang="en-US"/>
            </a:br>
            <a:r>
              <a:rPr lang="en-US" altLang="en-US" baseline="30000"/>
              <a:t>3</a:t>
            </a:r>
            <a:r>
              <a:rPr lang="en-US" altLang="en-US"/>
              <a:t>And you shall write on them all the words of this law, when you cross over to enter the land that the Lord your God is giving you, a land flowing with milk and honey, as the Lord, the God of your fathers, has promised you.  </a:t>
            </a:r>
            <a:br>
              <a:rPr lang="en-US" altLang="en-US"/>
            </a:br>
            <a:endParaRPr lang="en-US"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r>
              <a:rPr lang="en-US" altLang="en-US" sz="2400" smtClean="0">
                <a:cs typeface="Times New Roman" pitchFamily="18" charset="0"/>
              </a:rPr>
              <a:t>Cows of Bashan near Hippos</a:t>
            </a:r>
            <a:endParaRPr lang="en-US" altLang="en-US" smtClean="0"/>
          </a:p>
        </p:txBody>
      </p:sp>
      <p:pic>
        <p:nvPicPr>
          <p:cNvPr id="46083" name="Picture 3" descr="Cows of Bashan near Hippo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9525" y="2646"/>
            <a:ext cx="9126538" cy="570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0" y="5328708"/>
            <a:ext cx="9144000" cy="381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cs typeface="Times New Roman" pitchFamily="18" charset="0"/>
              </a:rPr>
              <a:t>Cows of Bashan near Hippos</a:t>
            </a:r>
          </a:p>
        </p:txBody>
      </p:sp>
      <p:sp>
        <p:nvSpPr>
          <p:cNvPr id="5" name="Title 1"/>
          <p:cNvSpPr txBox="1">
            <a:spLocks/>
          </p:cNvSpPr>
          <p:nvPr/>
        </p:nvSpPr>
        <p:spPr bwMode="auto">
          <a:xfrm>
            <a:off x="993776" y="228865"/>
            <a:ext cx="8150225" cy="952500"/>
          </a:xfrm>
          <a:prstGeom prst="rect">
            <a:avLst/>
          </a:prstGeom>
          <a:noFill/>
          <a:ln w="9525">
            <a:noFill/>
            <a:miter lim="800000"/>
            <a:headEnd/>
            <a:tailEnd/>
          </a:ln>
        </p:spPr>
        <p:txBody>
          <a:bodyPr anchor="ctr"/>
          <a:lstStyle/>
          <a:p>
            <a:pPr algn="ctr" eaLnBrk="0" hangingPunct="0">
              <a:defRPr/>
            </a:pPr>
            <a:r>
              <a:rPr lang="en-US" sz="4400">
                <a:latin typeface="+mj-lt"/>
                <a:ea typeface="+mj-ea"/>
                <a:cs typeface="+mj-cs"/>
              </a:rPr>
              <a:t>Promise of a Land of Milk &amp; Honey</a:t>
            </a:r>
            <a:endParaRPr lang="en-US" sz="4400" dirty="0">
              <a:latin typeface="+mj-lt"/>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977900" y="5292"/>
            <a:ext cx="8166100" cy="952500"/>
          </a:xfrm>
        </p:spPr>
        <p:txBody>
          <a:bodyPr/>
          <a:lstStyle/>
          <a:p>
            <a:r>
              <a:rPr lang="en-US" altLang="en-US" smtClean="0"/>
              <a:t>Promise of a Land of Milk &amp; Honey</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184BEDE-FDBE-4F7C-9FE7-83EB68DC77E4}" type="slidenum">
              <a:rPr lang="en-US" altLang="en-US">
                <a:solidFill>
                  <a:srgbClr val="898989"/>
                </a:solidFill>
                <a:latin typeface="Calibri" pitchFamily="34" charset="0"/>
              </a:rPr>
              <a:pPr eaLnBrk="1" hangingPunct="1"/>
              <a:t>35</a:t>
            </a:fld>
            <a:endParaRPr lang="en-US" altLang="en-US">
              <a:solidFill>
                <a:srgbClr val="898989"/>
              </a:solidFill>
              <a:latin typeface="Calibri" pitchFamily="34" charset="0"/>
            </a:endParaRPr>
          </a:p>
        </p:txBody>
      </p:sp>
      <p:pic>
        <p:nvPicPr>
          <p:cNvPr id="47108" name="Picture 2" descr="http://go2.wordpress.com/?id=725X1342&amp;site=ferrelljenkins.wordpress.com&amp;url=http%3A%2F%2Fferrelljenkins.files.wordpress.com%2F2010%2F06%2Frehov_beehives_2007.jpg&amp;sref=http%3A%2F%2Fferrelljenkins.wordpress.com%2F2010%2F06%2F15%2Fexcavation-begins-today-at-tel-rehov%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426" y="963084"/>
            <a:ext cx="5108575" cy="320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5"/>
          <p:cNvSpPr txBox="1">
            <a:spLocks noChangeArrowheads="1"/>
          </p:cNvSpPr>
          <p:nvPr/>
        </p:nvSpPr>
        <p:spPr bwMode="auto">
          <a:xfrm>
            <a:off x="4035426" y="4181740"/>
            <a:ext cx="5108575" cy="1323439"/>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t>Beehives Discovered at Tel Rehov in 2007. Archaeologist Amichai Mazar. Photo: Copyright - The Beth-Valley Archaeological Project, Hebrew University of Jerusalem</a:t>
            </a:r>
          </a:p>
          <a:p>
            <a:pPr eaLnBrk="1" hangingPunct="1"/>
            <a:endParaRPr lang="en-US" altLang="en-US" sz="1600"/>
          </a:p>
        </p:txBody>
      </p:sp>
      <p:pic>
        <p:nvPicPr>
          <p:cNvPr id="47110" name="Picture 4" descr="http://www.rehov.org/Rehov/images/C/images/fullsize/R-07-1353.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99345"/>
            <a:ext cx="4003675" cy="221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Box 7"/>
          <p:cNvSpPr txBox="1">
            <a:spLocks noChangeArrowheads="1"/>
          </p:cNvSpPr>
          <p:nvPr/>
        </p:nvSpPr>
        <p:spPr bwMode="auto">
          <a:xfrm>
            <a:off x="520700" y="832115"/>
            <a:ext cx="4051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Clay lid of a beehive found in situ</a:t>
            </a:r>
          </a:p>
          <a:p>
            <a:pPr eaLnBrk="1" hangingPunct="1"/>
            <a:endParaRPr lang="en-US" altLang="en-US"/>
          </a:p>
        </p:txBody>
      </p:sp>
      <p:pic>
        <p:nvPicPr>
          <p:cNvPr id="47112" name="Picture 6" descr="http://www.rehov.org/Rehov/images/C/images/fullsize/R-07-1466.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29782"/>
            <a:ext cx="4019550" cy="222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1629861-F041-4644-B227-0538A10D24CD}" type="slidenum">
              <a:rPr lang="en-US" altLang="en-US">
                <a:solidFill>
                  <a:srgbClr val="898989"/>
                </a:solidFill>
                <a:latin typeface="Calibri" pitchFamily="34" charset="0"/>
              </a:rPr>
              <a:pPr eaLnBrk="1" hangingPunct="1"/>
              <a:t>36</a:t>
            </a:fld>
            <a:endParaRPr lang="en-US" altLang="en-US">
              <a:solidFill>
                <a:srgbClr val="898989"/>
              </a:solidFill>
              <a:latin typeface="Calibri" pitchFamily="34" charset="0"/>
            </a:endParaRPr>
          </a:p>
        </p:txBody>
      </p:sp>
      <p:sp>
        <p:nvSpPr>
          <p:cNvPr id="44035" name="TextBox 3"/>
          <p:cNvSpPr txBox="1">
            <a:spLocks noChangeArrowheads="1"/>
          </p:cNvSpPr>
          <p:nvPr/>
        </p:nvSpPr>
        <p:spPr bwMode="auto">
          <a:xfrm>
            <a:off x="1039814" y="408782"/>
            <a:ext cx="3138487" cy="258532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This inscription found at Deir ‘Alla, in Jordan, begins,</a:t>
            </a:r>
          </a:p>
          <a:p>
            <a:pPr eaLnBrk="1" hangingPunct="1"/>
            <a:r>
              <a:rPr lang="en-US" altLang="en-US"/>
              <a:t> “The sayings of Balaam, son of Beor, the man who was a seer of the gods.” It is written with ink on plaster and refers to the non-Israelite prophet known from Numbers 22–24; </a:t>
            </a:r>
          </a:p>
        </p:txBody>
      </p:sp>
      <p:sp>
        <p:nvSpPr>
          <p:cNvPr id="44036" name="Rectangle 4"/>
          <p:cNvSpPr>
            <a:spLocks noChangeArrowheads="1"/>
          </p:cNvSpPr>
          <p:nvPr/>
        </p:nvSpPr>
        <p:spPr bwMode="auto">
          <a:xfrm>
            <a:off x="6099176" y="4884208"/>
            <a:ext cx="3044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i="1"/>
              <a:t>BAR 29:04 (July/Aug 2003)</a:t>
            </a:r>
            <a:r>
              <a:rPr lang="en-US" altLang="en-US"/>
              <a:t>.</a:t>
            </a:r>
          </a:p>
        </p:txBody>
      </p:sp>
      <p:pic>
        <p:nvPicPr>
          <p:cNvPr id="440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2095"/>
            <a:ext cx="5265738" cy="293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50" y="181240"/>
            <a:ext cx="4827588" cy="315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92CE6CE-D737-4959-83EB-7E4B08EA6937}" type="slidenum">
              <a:rPr lang="en-US" altLang="en-US" smtClean="0"/>
              <a:pPr/>
              <a:t>37</a:t>
            </a:fld>
            <a:endParaRPr lang="en-US" altLang="en-US"/>
          </a:p>
        </p:txBody>
      </p:sp>
      <p:sp>
        <p:nvSpPr>
          <p:cNvPr id="3" name="TextBox 2"/>
          <p:cNvSpPr txBox="1"/>
          <p:nvPr/>
        </p:nvSpPr>
        <p:spPr>
          <a:xfrm>
            <a:off x="925033" y="1499191"/>
            <a:ext cx="7559748" cy="2862322"/>
          </a:xfrm>
          <a:prstGeom prst="rect">
            <a:avLst/>
          </a:prstGeom>
          <a:noFill/>
        </p:spPr>
        <p:txBody>
          <a:bodyPr wrap="square" rtlCol="0">
            <a:spAutoFit/>
          </a:bodyPr>
          <a:lstStyle/>
          <a:p>
            <a:r>
              <a:rPr lang="en-US" sz="3600" dirty="0"/>
              <a:t>What in the class has helped you in being better prepared to give a ready defense of Joshua and the conquest?</a:t>
            </a:r>
          </a:p>
          <a:p>
            <a:endParaRPr lang="en-US" sz="3600" dirty="0"/>
          </a:p>
        </p:txBody>
      </p:sp>
    </p:spTree>
    <p:extLst>
      <p:ext uri="{BB962C8B-B14F-4D97-AF65-F5344CB8AC3E}">
        <p14:creationId xmlns:p14="http://schemas.microsoft.com/office/powerpoint/2010/main" val="2594722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ED1E89B7-D514-4A2B-94B1-DA6F78FEAE76}" type="slidenum">
              <a:rPr lang="en-US" altLang="en-US" smtClean="0"/>
              <a:pPr/>
              <a:t>38</a:t>
            </a:fld>
            <a:endParaRPr lang="en-US" altLang="en-US"/>
          </a:p>
        </p:txBody>
      </p:sp>
      <p:sp>
        <p:nvSpPr>
          <p:cNvPr id="5" name="Rectangle 4"/>
          <p:cNvSpPr/>
          <p:nvPr/>
        </p:nvSpPr>
        <p:spPr>
          <a:xfrm>
            <a:off x="0" y="0"/>
            <a:ext cx="9144000" cy="571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943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p:txBody>
          <a:bodyPr/>
          <a:lstStyle/>
          <a:p>
            <a:r>
              <a:rPr lang="en-US" altLang="en-US" smtClean="0"/>
              <a:t>Conquest of the Land</a:t>
            </a:r>
          </a:p>
        </p:txBody>
      </p:sp>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4CF3468-4A50-4EE2-82D5-AA03CB439383}" type="slidenum">
              <a:rPr lang="en-US" altLang="en-US">
                <a:solidFill>
                  <a:srgbClr val="898989"/>
                </a:solidFill>
                <a:latin typeface="Calibri" pitchFamily="34" charset="0"/>
              </a:rPr>
              <a:pPr eaLnBrk="1" hangingPunct="1"/>
              <a:t>39</a:t>
            </a:fld>
            <a:endParaRPr lang="en-US" altLang="en-US">
              <a:solidFill>
                <a:srgbClr val="898989"/>
              </a:solidFill>
              <a:latin typeface="Calibri" pitchFamily="34" charset="0"/>
            </a:endParaRPr>
          </a:p>
        </p:txBody>
      </p:sp>
      <p:sp>
        <p:nvSpPr>
          <p:cNvPr id="10244" name="TextBox 5"/>
          <p:cNvSpPr txBox="1">
            <a:spLocks noChangeArrowheads="1"/>
          </p:cNvSpPr>
          <p:nvPr/>
        </p:nvSpPr>
        <p:spPr bwMode="auto">
          <a:xfrm>
            <a:off x="677863" y="1370542"/>
            <a:ext cx="7804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solidFill>
                <a:prstClr val="black"/>
              </a:solidFill>
            </a:endParaRPr>
          </a:p>
        </p:txBody>
      </p:sp>
      <p:graphicFrame>
        <p:nvGraphicFramePr>
          <p:cNvPr id="10245" name="Object 1"/>
          <p:cNvGraphicFramePr>
            <a:graphicFrameLocks noChangeAspect="1"/>
          </p:cNvGraphicFramePr>
          <p:nvPr/>
        </p:nvGraphicFramePr>
        <p:xfrm>
          <a:off x="582613" y="1366574"/>
          <a:ext cx="7867650" cy="3679031"/>
        </p:xfrm>
        <a:graphic>
          <a:graphicData uri="http://schemas.openxmlformats.org/presentationml/2006/ole">
            <mc:AlternateContent xmlns:mc="http://schemas.openxmlformats.org/markup-compatibility/2006">
              <mc:Choice xmlns:v="urn:schemas-microsoft-com:vml" Requires="v">
                <p:oleObj spid="_x0000_s14341" name="Document" r:id="rId3" imgW="6024410" imgH="3387685" progId="Word.Document.12">
                  <p:embed/>
                </p:oleObj>
              </mc:Choice>
              <mc:Fallback>
                <p:oleObj name="Document" r:id="rId3" imgW="6024410" imgH="3387685"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13" y="1366574"/>
                        <a:ext cx="7867650" cy="36790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07183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86144"/>
            <a:ext cx="2888932" cy="584775"/>
          </a:xfrm>
          <a:prstGeom prst="rect">
            <a:avLst/>
          </a:prstGeom>
          <a:noFill/>
        </p:spPr>
        <p:txBody>
          <a:bodyPr wrap="none" rtlCol="0">
            <a:spAutoFit/>
          </a:bodyPr>
          <a:lstStyle/>
          <a:p>
            <a:pPr fontAlgn="auto">
              <a:spcBef>
                <a:spcPts val="0"/>
              </a:spcBef>
              <a:spcAft>
                <a:spcPts val="0"/>
              </a:spcAft>
            </a:pPr>
            <a:r>
              <a:rPr lang="en-US" sz="3200" dirty="0" smtClean="0">
                <a:solidFill>
                  <a:prstClr val="black"/>
                </a:solidFill>
                <a:latin typeface="Algerian" panose="04020705040A02060702" pitchFamily="82" charset="0"/>
              </a:rPr>
              <a:t>1446-1406 BC</a:t>
            </a:r>
            <a:endParaRPr lang="en-US" sz="3200" dirty="0">
              <a:solidFill>
                <a:prstClr val="black"/>
              </a:solidFill>
              <a:latin typeface="Algerian" panose="04020705040A02060702" pitchFamily="82" charset="0"/>
            </a:endParaRPr>
          </a:p>
        </p:txBody>
      </p:sp>
      <p:sp>
        <p:nvSpPr>
          <p:cNvPr id="5" name="TextBox 4"/>
          <p:cNvSpPr txBox="1"/>
          <p:nvPr/>
        </p:nvSpPr>
        <p:spPr>
          <a:xfrm>
            <a:off x="5464258" y="86729"/>
            <a:ext cx="2882520" cy="584775"/>
          </a:xfrm>
          <a:prstGeom prst="rect">
            <a:avLst/>
          </a:prstGeom>
          <a:noFill/>
        </p:spPr>
        <p:txBody>
          <a:bodyPr wrap="none" rtlCol="0">
            <a:spAutoFit/>
          </a:bodyPr>
          <a:lstStyle/>
          <a:p>
            <a:pPr fontAlgn="auto">
              <a:spcBef>
                <a:spcPts val="0"/>
              </a:spcBef>
              <a:spcAft>
                <a:spcPts val="0"/>
              </a:spcAft>
            </a:pPr>
            <a:r>
              <a:rPr lang="en-US" sz="3200" dirty="0" smtClean="0">
                <a:solidFill>
                  <a:prstClr val="black"/>
                </a:solidFill>
                <a:latin typeface="Algerian" panose="04020705040A02060702" pitchFamily="82" charset="0"/>
              </a:rPr>
              <a:t>1260-1220 BC</a:t>
            </a:r>
            <a:endParaRPr lang="en-US" sz="3200" dirty="0">
              <a:solidFill>
                <a:prstClr val="black"/>
              </a:solidFill>
              <a:latin typeface="Algerian" panose="04020705040A02060702" pitchFamily="82" charset="0"/>
            </a:endParaRPr>
          </a:p>
        </p:txBody>
      </p:sp>
      <p:grpSp>
        <p:nvGrpSpPr>
          <p:cNvPr id="33" name="Group 32"/>
          <p:cNvGrpSpPr/>
          <p:nvPr/>
        </p:nvGrpSpPr>
        <p:grpSpPr>
          <a:xfrm>
            <a:off x="4652853" y="609858"/>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36" name="TextBox 35"/>
          <p:cNvSpPr txBox="1"/>
          <p:nvPr/>
        </p:nvSpPr>
        <p:spPr>
          <a:xfrm>
            <a:off x="4871030" y="670989"/>
            <a:ext cx="3818406"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Difficult to fit Judges into shorten time period of 1200 to 1050 BC</a:t>
            </a:r>
            <a:endParaRPr lang="en-US" dirty="0">
              <a:solidFill>
                <a:prstClr val="black"/>
              </a:solidFill>
              <a:latin typeface="Calibri"/>
            </a:endParaRPr>
          </a:p>
        </p:txBody>
      </p:sp>
      <p:grpSp>
        <p:nvGrpSpPr>
          <p:cNvPr id="37" name="Group 36"/>
          <p:cNvGrpSpPr/>
          <p:nvPr/>
        </p:nvGrpSpPr>
        <p:grpSpPr>
          <a:xfrm>
            <a:off x="306481" y="607234"/>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40" name="TextBox 39"/>
          <p:cNvSpPr txBox="1"/>
          <p:nvPr/>
        </p:nvSpPr>
        <p:spPr>
          <a:xfrm>
            <a:off x="407472" y="665627"/>
            <a:ext cx="4003965"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Adequate time to fit Judges into time period of 1370 to 1010 BC</a:t>
            </a:r>
            <a:endParaRPr lang="en-US" dirty="0">
              <a:solidFill>
                <a:prstClr val="black"/>
              </a:solidFill>
              <a:latin typeface="Calibri"/>
            </a:endParaRPr>
          </a:p>
        </p:txBody>
      </p:sp>
      <p:grpSp>
        <p:nvGrpSpPr>
          <p:cNvPr id="13" name="Group 12"/>
          <p:cNvGrpSpPr/>
          <p:nvPr/>
        </p:nvGrpSpPr>
        <p:grpSpPr>
          <a:xfrm>
            <a:off x="4641059" y="1460173"/>
            <a:ext cx="4267201" cy="752475"/>
            <a:chOff x="304799" y="758121"/>
            <a:chExt cx="4267201" cy="752475"/>
          </a:xfrm>
        </p:grpSpPr>
        <p:sp>
          <p:nvSpPr>
            <p:cNvPr id="14" name="Bevel 1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 name="Rectangle 14"/>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16" name="TextBox 15"/>
          <p:cNvSpPr txBox="1"/>
          <p:nvPr/>
        </p:nvSpPr>
        <p:spPr>
          <a:xfrm>
            <a:off x="4969610" y="1521304"/>
            <a:ext cx="3610099"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Exodus 1:11 says Israelites building city of Ramses, Pharaoh of Exodus</a:t>
            </a:r>
            <a:endParaRPr lang="en-US" dirty="0">
              <a:solidFill>
                <a:prstClr val="black"/>
              </a:solidFill>
              <a:latin typeface="Calibri"/>
            </a:endParaRPr>
          </a:p>
        </p:txBody>
      </p:sp>
      <p:grpSp>
        <p:nvGrpSpPr>
          <p:cNvPr id="17" name="Group 16"/>
          <p:cNvGrpSpPr/>
          <p:nvPr/>
        </p:nvGrpSpPr>
        <p:grpSpPr>
          <a:xfrm>
            <a:off x="294700" y="1457548"/>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 name="Rectangle 18"/>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20" name="TextBox 19"/>
          <p:cNvSpPr txBox="1"/>
          <p:nvPr/>
        </p:nvSpPr>
        <p:spPr>
          <a:xfrm>
            <a:off x="398984" y="1517520"/>
            <a:ext cx="4003965"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City being built in days before birth of Moses – Rameses used earlier than 1300</a:t>
            </a:r>
            <a:endParaRPr lang="en-US" dirty="0">
              <a:solidFill>
                <a:prstClr val="black"/>
              </a:solidFill>
              <a:latin typeface="Calibri"/>
            </a:endParaRPr>
          </a:p>
        </p:txBody>
      </p:sp>
      <p:grpSp>
        <p:nvGrpSpPr>
          <p:cNvPr id="21" name="Group 20"/>
          <p:cNvGrpSpPr/>
          <p:nvPr/>
        </p:nvGrpSpPr>
        <p:grpSpPr>
          <a:xfrm>
            <a:off x="4661794" y="2323263"/>
            <a:ext cx="4267201" cy="752475"/>
            <a:chOff x="304799" y="758121"/>
            <a:chExt cx="4267201" cy="752475"/>
          </a:xfrm>
        </p:grpSpPr>
        <p:sp>
          <p:nvSpPr>
            <p:cNvPr id="22" name="Bevel 2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3" name="Rectangle 22"/>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24" name="TextBox 23"/>
          <p:cNvSpPr txBox="1"/>
          <p:nvPr/>
        </p:nvSpPr>
        <p:spPr>
          <a:xfrm>
            <a:off x="4990338" y="2384398"/>
            <a:ext cx="3610099"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Hyksos not part of the discussion – Whole time under New Kingdom</a:t>
            </a:r>
            <a:endParaRPr lang="en-US" dirty="0">
              <a:solidFill>
                <a:prstClr val="black"/>
              </a:solidFill>
              <a:latin typeface="Calibri"/>
            </a:endParaRPr>
          </a:p>
        </p:txBody>
      </p:sp>
      <p:grpSp>
        <p:nvGrpSpPr>
          <p:cNvPr id="25" name="Group 24"/>
          <p:cNvGrpSpPr/>
          <p:nvPr/>
        </p:nvGrpSpPr>
        <p:grpSpPr>
          <a:xfrm>
            <a:off x="315448" y="2320639"/>
            <a:ext cx="4267201" cy="752475"/>
            <a:chOff x="304799" y="758121"/>
            <a:chExt cx="4267201" cy="752475"/>
          </a:xfrm>
        </p:grpSpPr>
        <p:sp>
          <p:nvSpPr>
            <p:cNvPr id="26" name="Bevel 2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7" name="Rectangle 2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28" name="TextBox 27"/>
          <p:cNvSpPr txBox="1"/>
          <p:nvPr/>
        </p:nvSpPr>
        <p:spPr>
          <a:xfrm>
            <a:off x="416413" y="2379034"/>
            <a:ext cx="4003965"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430 </a:t>
            </a:r>
            <a:r>
              <a:rPr lang="en-US" dirty="0" err="1" smtClean="0">
                <a:solidFill>
                  <a:prstClr val="black"/>
                </a:solidFill>
                <a:latin typeface="Calibri"/>
              </a:rPr>
              <a:t>yrs</a:t>
            </a:r>
            <a:r>
              <a:rPr lang="en-US" dirty="0" smtClean="0">
                <a:solidFill>
                  <a:prstClr val="black"/>
                </a:solidFill>
                <a:latin typeface="Calibri"/>
              </a:rPr>
              <a:t> in Egypt fits with fall of Hyksos rise of Pharaohs did not know </a:t>
            </a:r>
            <a:r>
              <a:rPr lang="en-US" dirty="0">
                <a:solidFill>
                  <a:prstClr val="black"/>
                </a:solidFill>
                <a:latin typeface="Calibri"/>
              </a:rPr>
              <a:t>J</a:t>
            </a:r>
            <a:r>
              <a:rPr lang="en-US" dirty="0" smtClean="0">
                <a:solidFill>
                  <a:prstClr val="black"/>
                </a:solidFill>
                <a:latin typeface="Calibri"/>
              </a:rPr>
              <a:t>oseph</a:t>
            </a:r>
            <a:endParaRPr lang="en-US" dirty="0">
              <a:solidFill>
                <a:prstClr val="black"/>
              </a:solidFill>
              <a:latin typeface="Calibri"/>
            </a:endParaRPr>
          </a:p>
        </p:txBody>
      </p:sp>
      <p:grpSp>
        <p:nvGrpSpPr>
          <p:cNvPr id="29" name="Group 28"/>
          <p:cNvGrpSpPr/>
          <p:nvPr/>
        </p:nvGrpSpPr>
        <p:grpSpPr>
          <a:xfrm>
            <a:off x="4640790" y="3169368"/>
            <a:ext cx="4267201" cy="752475"/>
            <a:chOff x="304799" y="758121"/>
            <a:chExt cx="4267201" cy="752475"/>
          </a:xfrm>
        </p:grpSpPr>
        <p:sp>
          <p:nvSpPr>
            <p:cNvPr id="30" name="Bevel 29"/>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1" name="Rectangle 30"/>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32" name="TextBox 31"/>
          <p:cNvSpPr txBox="1"/>
          <p:nvPr/>
        </p:nvSpPr>
        <p:spPr>
          <a:xfrm>
            <a:off x="4969341" y="3230500"/>
            <a:ext cx="3610099"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Philistines arrival fit in times of the Conquest</a:t>
            </a:r>
            <a:endParaRPr lang="en-US" dirty="0">
              <a:solidFill>
                <a:prstClr val="black"/>
              </a:solidFill>
              <a:latin typeface="Calibri"/>
            </a:endParaRPr>
          </a:p>
        </p:txBody>
      </p:sp>
      <p:grpSp>
        <p:nvGrpSpPr>
          <p:cNvPr id="41" name="Group 40"/>
          <p:cNvGrpSpPr/>
          <p:nvPr/>
        </p:nvGrpSpPr>
        <p:grpSpPr>
          <a:xfrm>
            <a:off x="294431" y="3166743"/>
            <a:ext cx="4267201" cy="752475"/>
            <a:chOff x="304799" y="758121"/>
            <a:chExt cx="4267201" cy="752475"/>
          </a:xfrm>
        </p:grpSpPr>
        <p:sp>
          <p:nvSpPr>
            <p:cNvPr id="42" name="Bevel 4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3" name="Rectangle 42"/>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44" name="TextBox 43"/>
          <p:cNvSpPr txBox="1"/>
          <p:nvPr/>
        </p:nvSpPr>
        <p:spPr>
          <a:xfrm>
            <a:off x="395396" y="3225136"/>
            <a:ext cx="4003965"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Land of the Philistines not conquered-</a:t>
            </a:r>
          </a:p>
          <a:p>
            <a:pPr fontAlgn="auto">
              <a:spcBef>
                <a:spcPts val="0"/>
              </a:spcBef>
              <a:spcAft>
                <a:spcPts val="0"/>
              </a:spcAft>
            </a:pPr>
            <a:r>
              <a:rPr lang="en-US" dirty="0" smtClean="0">
                <a:solidFill>
                  <a:prstClr val="black"/>
                </a:solidFill>
                <a:latin typeface="Calibri"/>
              </a:rPr>
              <a:t>Joshua 2:2-3 (1200 BC)</a:t>
            </a:r>
            <a:endParaRPr lang="en-US" dirty="0">
              <a:solidFill>
                <a:prstClr val="black"/>
              </a:solidFill>
              <a:latin typeface="Calibri"/>
            </a:endParaRPr>
          </a:p>
        </p:txBody>
      </p:sp>
      <p:grpSp>
        <p:nvGrpSpPr>
          <p:cNvPr id="45" name="Group 44"/>
          <p:cNvGrpSpPr/>
          <p:nvPr/>
        </p:nvGrpSpPr>
        <p:grpSpPr>
          <a:xfrm>
            <a:off x="4663788" y="4011848"/>
            <a:ext cx="4267201" cy="752475"/>
            <a:chOff x="304799" y="758121"/>
            <a:chExt cx="4267201" cy="752475"/>
          </a:xfrm>
        </p:grpSpPr>
        <p:sp>
          <p:nvSpPr>
            <p:cNvPr id="46" name="Bevel 45"/>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7" name="Rectangle 46"/>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48" name="TextBox 47"/>
          <p:cNvSpPr txBox="1"/>
          <p:nvPr/>
        </p:nvSpPr>
        <p:spPr>
          <a:xfrm>
            <a:off x="4992339" y="4072907"/>
            <a:ext cx="3610099"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Israel not there so no mention</a:t>
            </a:r>
            <a:endParaRPr lang="en-US" dirty="0">
              <a:solidFill>
                <a:prstClr val="black"/>
              </a:solidFill>
              <a:latin typeface="Calibri"/>
            </a:endParaRPr>
          </a:p>
        </p:txBody>
      </p:sp>
      <p:grpSp>
        <p:nvGrpSpPr>
          <p:cNvPr id="49" name="Group 48"/>
          <p:cNvGrpSpPr/>
          <p:nvPr/>
        </p:nvGrpSpPr>
        <p:grpSpPr>
          <a:xfrm>
            <a:off x="317429" y="4009223"/>
            <a:ext cx="4267201" cy="752475"/>
            <a:chOff x="304799" y="758121"/>
            <a:chExt cx="4267201" cy="752475"/>
          </a:xfrm>
        </p:grpSpPr>
        <p:sp>
          <p:nvSpPr>
            <p:cNvPr id="50" name="Bevel 49"/>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1" name="Rectangle 50"/>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52" name="TextBox 51"/>
          <p:cNvSpPr txBox="1"/>
          <p:nvPr/>
        </p:nvSpPr>
        <p:spPr>
          <a:xfrm>
            <a:off x="418394" y="4067618"/>
            <a:ext cx="4003965"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Israel not mentioned in Palestine invasions of </a:t>
            </a:r>
            <a:r>
              <a:rPr lang="en-US" dirty="0" err="1" smtClean="0">
                <a:solidFill>
                  <a:prstClr val="black"/>
                </a:solidFill>
                <a:latin typeface="Calibri"/>
              </a:rPr>
              <a:t>Seti</a:t>
            </a:r>
            <a:r>
              <a:rPr lang="en-US" dirty="0" smtClean="0">
                <a:solidFill>
                  <a:prstClr val="black"/>
                </a:solidFill>
                <a:latin typeface="Calibri"/>
              </a:rPr>
              <a:t> I &amp; or Ramses II</a:t>
            </a:r>
            <a:endParaRPr lang="en-US" dirty="0">
              <a:solidFill>
                <a:prstClr val="black"/>
              </a:solidFill>
              <a:latin typeface="Calibri"/>
            </a:endParaRPr>
          </a:p>
        </p:txBody>
      </p:sp>
      <p:grpSp>
        <p:nvGrpSpPr>
          <p:cNvPr id="61" name="Group 60"/>
          <p:cNvGrpSpPr/>
          <p:nvPr/>
        </p:nvGrpSpPr>
        <p:grpSpPr>
          <a:xfrm>
            <a:off x="4661534" y="4885684"/>
            <a:ext cx="4267201" cy="752475"/>
            <a:chOff x="304799" y="758121"/>
            <a:chExt cx="4267201" cy="752475"/>
          </a:xfrm>
        </p:grpSpPr>
        <p:sp>
          <p:nvSpPr>
            <p:cNvPr id="62" name="Bevel 6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3" name="Rectangle 62"/>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64" name="TextBox 63"/>
          <p:cNvSpPr txBox="1"/>
          <p:nvPr/>
        </p:nvSpPr>
        <p:spPr>
          <a:xfrm>
            <a:off x="4879711" y="4946815"/>
            <a:ext cx="3818406" cy="646331"/>
          </a:xfrm>
          <a:prstGeom prst="rect">
            <a:avLst/>
          </a:prstGeom>
          <a:noFill/>
        </p:spPr>
        <p:txBody>
          <a:bodyPr wrap="square" rtlCol="0">
            <a:spAutoFit/>
          </a:bodyPr>
          <a:lstStyle/>
          <a:p>
            <a:pPr fontAlgn="auto">
              <a:spcBef>
                <a:spcPts val="0"/>
              </a:spcBef>
              <a:spcAft>
                <a:spcPts val="0"/>
              </a:spcAft>
            </a:pPr>
            <a:r>
              <a:rPr lang="en-US" dirty="0" err="1" smtClean="0">
                <a:solidFill>
                  <a:prstClr val="black"/>
                </a:solidFill>
                <a:latin typeface="Calibri"/>
              </a:rPr>
              <a:t>Hazor</a:t>
            </a:r>
            <a:r>
              <a:rPr lang="en-US" dirty="0" smtClean="0">
                <a:solidFill>
                  <a:prstClr val="black"/>
                </a:solidFill>
                <a:latin typeface="Calibri"/>
              </a:rPr>
              <a:t> burned only once – not Joshua &amp; Deborah &amp; </a:t>
            </a:r>
            <a:r>
              <a:rPr lang="en-US" dirty="0" smtClean="0">
                <a:solidFill>
                  <a:prstClr val="black"/>
                </a:solidFill>
                <a:latin typeface="Calibri"/>
              </a:rPr>
              <a:t>Barak (critics view)</a:t>
            </a:r>
            <a:endParaRPr lang="en-US" dirty="0">
              <a:solidFill>
                <a:prstClr val="black"/>
              </a:solidFill>
              <a:latin typeface="Calibri"/>
            </a:endParaRPr>
          </a:p>
        </p:txBody>
      </p:sp>
      <p:grpSp>
        <p:nvGrpSpPr>
          <p:cNvPr id="65" name="Group 64"/>
          <p:cNvGrpSpPr/>
          <p:nvPr/>
        </p:nvGrpSpPr>
        <p:grpSpPr>
          <a:xfrm>
            <a:off x="315162" y="4883060"/>
            <a:ext cx="4267201" cy="752475"/>
            <a:chOff x="304799" y="758121"/>
            <a:chExt cx="4267201" cy="752475"/>
          </a:xfrm>
        </p:grpSpPr>
        <p:sp>
          <p:nvSpPr>
            <p:cNvPr id="66" name="Bevel 6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7" name="Rectangle 6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68" name="TextBox 67"/>
          <p:cNvSpPr txBox="1"/>
          <p:nvPr/>
        </p:nvSpPr>
        <p:spPr>
          <a:xfrm>
            <a:off x="416153" y="4941453"/>
            <a:ext cx="4003965"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Adequate time to fit Judges into time period of 1370 to 1010 BC</a:t>
            </a:r>
            <a:endParaRPr lang="en-US" dirty="0">
              <a:solidFill>
                <a:prstClr val="black"/>
              </a:solidFill>
              <a:latin typeface="Calibri"/>
            </a:endParaRPr>
          </a:p>
        </p:txBody>
      </p:sp>
    </p:spTree>
    <p:extLst>
      <p:ext uri="{BB962C8B-B14F-4D97-AF65-F5344CB8AC3E}">
        <p14:creationId xmlns:p14="http://schemas.microsoft.com/office/powerpoint/2010/main" val="19613014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p:txBody>
          <a:bodyPr/>
          <a:lstStyle/>
          <a:p>
            <a:r>
              <a:rPr lang="en-US" altLang="en-US" smtClean="0"/>
              <a:t>Conquest of the Land</a:t>
            </a:r>
          </a:p>
        </p:txBody>
      </p:sp>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E1B7374-9BAC-423D-87B7-5C706A6FBCAB}" type="slidenum">
              <a:rPr lang="en-US" altLang="en-US">
                <a:solidFill>
                  <a:srgbClr val="898989"/>
                </a:solidFill>
                <a:latin typeface="Calibri" pitchFamily="34" charset="0"/>
              </a:rPr>
              <a:pPr eaLnBrk="1" hangingPunct="1"/>
              <a:t>40</a:t>
            </a:fld>
            <a:endParaRPr lang="en-US" altLang="en-US">
              <a:solidFill>
                <a:srgbClr val="898989"/>
              </a:solidFill>
              <a:latin typeface="Calibri" pitchFamily="34" charset="0"/>
            </a:endParaRPr>
          </a:p>
        </p:txBody>
      </p:sp>
      <p:sp>
        <p:nvSpPr>
          <p:cNvPr id="11268" name="TextBox 5"/>
          <p:cNvSpPr txBox="1">
            <a:spLocks noChangeArrowheads="1"/>
          </p:cNvSpPr>
          <p:nvPr/>
        </p:nvSpPr>
        <p:spPr bwMode="auto">
          <a:xfrm>
            <a:off x="677863" y="1370542"/>
            <a:ext cx="7804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solidFill>
                <a:prstClr val="black"/>
              </a:solidFill>
            </a:endParaRPr>
          </a:p>
        </p:txBody>
      </p:sp>
      <p:graphicFrame>
        <p:nvGraphicFramePr>
          <p:cNvPr id="11269" name="Object 2"/>
          <p:cNvGraphicFramePr>
            <a:graphicFrameLocks noChangeAspect="1"/>
          </p:cNvGraphicFramePr>
          <p:nvPr/>
        </p:nvGraphicFramePr>
        <p:xfrm>
          <a:off x="441325" y="1366573"/>
          <a:ext cx="8356600" cy="3888052"/>
        </p:xfrm>
        <a:graphic>
          <a:graphicData uri="http://schemas.openxmlformats.org/presentationml/2006/ole">
            <mc:AlternateContent xmlns:mc="http://schemas.openxmlformats.org/markup-compatibility/2006">
              <mc:Choice xmlns:v="urn:schemas-microsoft-com:vml" Requires="v">
                <p:oleObj spid="_x0000_s15365" name="Document" r:id="rId3" imgW="6024410" imgH="3367885" progId="Word.Document.12">
                  <p:embed/>
                </p:oleObj>
              </mc:Choice>
              <mc:Fallback>
                <p:oleObj name="Document" r:id="rId3" imgW="6024410" imgH="3367885"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 y="1366573"/>
                        <a:ext cx="8356600" cy="388805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654763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US" altLang="en-US" smtClean="0"/>
              <a:t>Conquest of the Land</a:t>
            </a:r>
          </a:p>
        </p:txBody>
      </p:sp>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88C7543-B2C7-4A10-826A-2C99BCEE1798}" type="slidenum">
              <a:rPr lang="en-US" altLang="en-US">
                <a:solidFill>
                  <a:srgbClr val="898989"/>
                </a:solidFill>
                <a:latin typeface="Calibri" pitchFamily="34" charset="0"/>
              </a:rPr>
              <a:pPr eaLnBrk="1" hangingPunct="1"/>
              <a:t>41</a:t>
            </a:fld>
            <a:endParaRPr lang="en-US" altLang="en-US">
              <a:solidFill>
                <a:srgbClr val="898989"/>
              </a:solidFill>
              <a:latin typeface="Calibri" pitchFamily="34" charset="0"/>
            </a:endParaRPr>
          </a:p>
        </p:txBody>
      </p:sp>
      <p:sp>
        <p:nvSpPr>
          <p:cNvPr id="12292" name="TextBox 5"/>
          <p:cNvSpPr txBox="1">
            <a:spLocks noChangeArrowheads="1"/>
          </p:cNvSpPr>
          <p:nvPr/>
        </p:nvSpPr>
        <p:spPr bwMode="auto">
          <a:xfrm>
            <a:off x="677863" y="1370542"/>
            <a:ext cx="7804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solidFill>
                <a:prstClr val="black"/>
              </a:solidFill>
            </a:endParaRPr>
          </a:p>
        </p:txBody>
      </p:sp>
      <p:graphicFrame>
        <p:nvGraphicFramePr>
          <p:cNvPr id="12293" name="Object 2"/>
          <p:cNvGraphicFramePr>
            <a:graphicFrameLocks noChangeAspect="1"/>
          </p:cNvGraphicFramePr>
          <p:nvPr/>
        </p:nvGraphicFramePr>
        <p:xfrm>
          <a:off x="441325" y="1366574"/>
          <a:ext cx="8356600" cy="3901281"/>
        </p:xfrm>
        <a:graphic>
          <a:graphicData uri="http://schemas.openxmlformats.org/presentationml/2006/ole">
            <mc:AlternateContent xmlns:mc="http://schemas.openxmlformats.org/markup-compatibility/2006">
              <mc:Choice xmlns:v="urn:schemas-microsoft-com:vml" Requires="v">
                <p:oleObj spid="_x0000_s16389" name="Document" r:id="rId3" imgW="6024410" imgH="3368605" progId="Word.Document.12">
                  <p:embed/>
                </p:oleObj>
              </mc:Choice>
              <mc:Fallback>
                <p:oleObj name="Document" r:id="rId3" imgW="6024410" imgH="3368605"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 y="1366574"/>
                        <a:ext cx="8356600" cy="390128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499596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r>
              <a:rPr lang="en-US" altLang="en-US" smtClean="0"/>
              <a:t>Conquest of the Land</a:t>
            </a:r>
          </a:p>
        </p:txBody>
      </p:sp>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BF6E1A-BC4A-4FE0-8520-B1B26B03BFA6}" type="slidenum">
              <a:rPr lang="en-US" altLang="en-US">
                <a:solidFill>
                  <a:srgbClr val="898989"/>
                </a:solidFill>
                <a:latin typeface="Calibri" pitchFamily="34" charset="0"/>
              </a:rPr>
              <a:pPr eaLnBrk="1" hangingPunct="1"/>
              <a:t>42</a:t>
            </a:fld>
            <a:endParaRPr lang="en-US" altLang="en-US">
              <a:solidFill>
                <a:srgbClr val="898989"/>
              </a:solidFill>
              <a:latin typeface="Calibri" pitchFamily="34" charset="0"/>
            </a:endParaRPr>
          </a:p>
        </p:txBody>
      </p:sp>
      <p:sp>
        <p:nvSpPr>
          <p:cNvPr id="13316" name="TextBox 5"/>
          <p:cNvSpPr txBox="1">
            <a:spLocks noChangeArrowheads="1"/>
          </p:cNvSpPr>
          <p:nvPr/>
        </p:nvSpPr>
        <p:spPr bwMode="auto">
          <a:xfrm>
            <a:off x="677863" y="1370542"/>
            <a:ext cx="7804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solidFill>
                <a:prstClr val="black"/>
              </a:solidFill>
            </a:endParaRPr>
          </a:p>
        </p:txBody>
      </p:sp>
      <p:graphicFrame>
        <p:nvGraphicFramePr>
          <p:cNvPr id="13317" name="Object 2"/>
          <p:cNvGraphicFramePr>
            <a:graphicFrameLocks noChangeAspect="1"/>
          </p:cNvGraphicFramePr>
          <p:nvPr/>
        </p:nvGraphicFramePr>
        <p:xfrm>
          <a:off x="441325" y="1366574"/>
          <a:ext cx="8356600" cy="3901281"/>
        </p:xfrm>
        <a:graphic>
          <a:graphicData uri="http://schemas.openxmlformats.org/presentationml/2006/ole">
            <mc:AlternateContent xmlns:mc="http://schemas.openxmlformats.org/markup-compatibility/2006">
              <mc:Choice xmlns:v="urn:schemas-microsoft-com:vml" Requires="v">
                <p:oleObj spid="_x0000_s17413" name="Document" r:id="rId3" imgW="6024410" imgH="3368605" progId="Word.Document.12">
                  <p:embed/>
                </p:oleObj>
              </mc:Choice>
              <mc:Fallback>
                <p:oleObj name="Document" r:id="rId3" imgW="6024410" imgH="3368605"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 y="1366574"/>
                        <a:ext cx="8356600" cy="390128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52730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Content Placeholder 4" descr="INHVHZ02_800-DiaGRAM of Hazo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 y="1008063"/>
            <a:ext cx="8215313" cy="4706938"/>
          </a:xfrm>
        </p:spPr>
      </p:pic>
      <p:sp>
        <p:nvSpPr>
          <p:cNvPr id="4" name="Slide Number Placeholder 3"/>
          <p:cNvSpPr>
            <a:spLocks noGrp="1"/>
          </p:cNvSpPr>
          <p:nvPr>
            <p:ph type="sldNum" sz="quarter" idx="10"/>
          </p:nvPr>
        </p:nvSpPr>
        <p:spPr/>
        <p:txBody>
          <a:bodyPr/>
          <a:lstStyle/>
          <a:p>
            <a:pPr>
              <a:defRPr/>
            </a:pPr>
            <a:fld id="{DB8416F6-A5A8-4B57-9184-0672838B0CAD}" type="slidenum">
              <a:rPr lang="en-US" smtClean="0">
                <a:solidFill>
                  <a:prstClr val="black">
                    <a:tint val="75000"/>
                  </a:prstClr>
                </a:solidFill>
              </a:rPr>
              <a:pPr>
                <a:defRPr/>
              </a:pPr>
              <a:t>5</a:t>
            </a:fld>
            <a:endParaRPr lang="en-US">
              <a:solidFill>
                <a:prstClr val="black">
                  <a:tint val="75000"/>
                </a:prstClr>
              </a:solidFill>
            </a:endParaRPr>
          </a:p>
        </p:txBody>
      </p:sp>
      <p:sp>
        <p:nvSpPr>
          <p:cNvPr id="10245" name="TextBox 5"/>
          <p:cNvSpPr txBox="1">
            <a:spLocks noChangeArrowheads="1"/>
          </p:cNvSpPr>
          <p:nvPr/>
        </p:nvSpPr>
        <p:spPr bwMode="auto">
          <a:xfrm>
            <a:off x="5008563" y="2377282"/>
            <a:ext cx="163859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prstClr val="white"/>
                </a:solidFill>
              </a:rPr>
              <a:t>Upper Hazor</a:t>
            </a:r>
          </a:p>
        </p:txBody>
      </p:sp>
      <p:sp>
        <p:nvSpPr>
          <p:cNvPr id="10246" name="TextBox 6"/>
          <p:cNvSpPr txBox="1">
            <a:spLocks noChangeArrowheads="1"/>
          </p:cNvSpPr>
          <p:nvPr/>
        </p:nvSpPr>
        <p:spPr bwMode="auto">
          <a:xfrm>
            <a:off x="1776414" y="3697553"/>
            <a:ext cx="1709122"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dirty="0">
                <a:solidFill>
                  <a:prstClr val="white"/>
                </a:solidFill>
              </a:rPr>
              <a:t>Lower  </a:t>
            </a:r>
            <a:r>
              <a:rPr lang="en-US" altLang="en-US" sz="2000" dirty="0" err="1">
                <a:solidFill>
                  <a:prstClr val="white"/>
                </a:solidFill>
              </a:rPr>
              <a:t>Hazor</a:t>
            </a:r>
            <a:endParaRPr lang="en-US" altLang="en-US" sz="2000" dirty="0">
              <a:solidFill>
                <a:prstClr val="white"/>
              </a:solidFill>
            </a:endParaRPr>
          </a:p>
        </p:txBody>
      </p:sp>
      <p:sp>
        <p:nvSpPr>
          <p:cNvPr id="3" name="TextBox 2"/>
          <p:cNvSpPr txBox="1"/>
          <p:nvPr/>
        </p:nvSpPr>
        <p:spPr>
          <a:xfrm>
            <a:off x="1153647" y="4100324"/>
            <a:ext cx="3425040" cy="369332"/>
          </a:xfrm>
          <a:prstGeom prst="rect">
            <a:avLst/>
          </a:prstGeom>
          <a:noFill/>
        </p:spPr>
        <p:txBody>
          <a:bodyPr wrap="none" rtlCol="0">
            <a:spAutoFit/>
          </a:bodyPr>
          <a:lstStyle/>
          <a:p>
            <a:r>
              <a:rPr lang="en-US" dirty="0" smtClean="0"/>
              <a:t>1400’s BC Ends with this Time?</a:t>
            </a:r>
            <a:endParaRPr lang="en-US" dirty="0"/>
          </a:p>
        </p:txBody>
      </p:sp>
      <p:sp>
        <p:nvSpPr>
          <p:cNvPr id="5" name="TextBox 4"/>
          <p:cNvSpPr txBox="1"/>
          <p:nvPr/>
        </p:nvSpPr>
        <p:spPr>
          <a:xfrm>
            <a:off x="4998398" y="1498981"/>
            <a:ext cx="3044423" cy="923330"/>
          </a:xfrm>
          <a:prstGeom prst="rect">
            <a:avLst/>
          </a:prstGeom>
          <a:noFill/>
        </p:spPr>
        <p:txBody>
          <a:bodyPr wrap="none" rtlCol="0">
            <a:spAutoFit/>
          </a:bodyPr>
          <a:lstStyle/>
          <a:p>
            <a:r>
              <a:rPr lang="en-US" dirty="0" smtClean="0">
                <a:solidFill>
                  <a:schemeClr val="bg1"/>
                </a:solidFill>
              </a:rPr>
              <a:t>1230BC Last Canaanite city</a:t>
            </a:r>
          </a:p>
          <a:p>
            <a:r>
              <a:rPr lang="en-US" dirty="0" smtClean="0">
                <a:solidFill>
                  <a:schemeClr val="bg1"/>
                </a:solidFill>
              </a:rPr>
              <a:t>Joshua Conquest</a:t>
            </a:r>
          </a:p>
          <a:p>
            <a:r>
              <a:rPr lang="en-US" dirty="0" smtClean="0">
                <a:solidFill>
                  <a:schemeClr val="bg1"/>
                </a:solidFill>
              </a:rPr>
              <a:t>Deborah &amp; Barak?</a:t>
            </a:r>
            <a:endParaRPr lang="en-US" dirty="0">
              <a:solidFill>
                <a:schemeClr val="bg1"/>
              </a:solidFill>
            </a:endParaRPr>
          </a:p>
        </p:txBody>
      </p:sp>
      <p:sp>
        <p:nvSpPr>
          <p:cNvPr id="13" name="TextBox 6"/>
          <p:cNvSpPr txBox="1">
            <a:spLocks noChangeArrowheads="1"/>
          </p:cNvSpPr>
          <p:nvPr/>
        </p:nvSpPr>
        <p:spPr bwMode="auto">
          <a:xfrm>
            <a:off x="6495508" y="3012650"/>
            <a:ext cx="2436886"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dirty="0" smtClean="0">
                <a:solidFill>
                  <a:prstClr val="white"/>
                </a:solidFill>
              </a:rPr>
              <a:t>Egyptian Reference</a:t>
            </a:r>
            <a:endParaRPr lang="en-US" altLang="en-US" sz="2000" dirty="0">
              <a:solidFill>
                <a:prstClr val="white"/>
              </a:solidFill>
            </a:endParaRPr>
          </a:p>
        </p:txBody>
      </p:sp>
      <p:sp>
        <p:nvSpPr>
          <p:cNvPr id="10242" name="Title 1"/>
          <p:cNvSpPr>
            <a:spLocks noGrp="1"/>
          </p:cNvSpPr>
          <p:nvPr>
            <p:ph type="title"/>
          </p:nvPr>
        </p:nvSpPr>
        <p:spPr>
          <a:xfrm>
            <a:off x="907752" y="15766"/>
            <a:ext cx="8229600" cy="1181365"/>
          </a:xfrm>
          <a:solidFill>
            <a:schemeClr val="bg1"/>
          </a:solidFill>
        </p:spPr>
        <p:txBody>
          <a:bodyPr/>
          <a:lstStyle/>
          <a:p>
            <a:r>
              <a:rPr lang="en-US" altLang="en-US" dirty="0" err="1" smtClean="0"/>
              <a:t>Hazor</a:t>
            </a:r>
            <a:r>
              <a:rPr lang="en-US" altLang="en-US" dirty="0" smtClean="0"/>
              <a:t> Diagram – Mound </a:t>
            </a:r>
            <a:r>
              <a:rPr lang="en-US" altLang="en-US" dirty="0" smtClean="0"/>
              <a:t>City</a:t>
            </a:r>
            <a:br>
              <a:rPr lang="en-US" altLang="en-US" dirty="0" smtClean="0"/>
            </a:br>
            <a:r>
              <a:rPr lang="en-US" altLang="en-US" dirty="0" smtClean="0"/>
              <a:t>Two Destructions</a:t>
            </a:r>
            <a:endParaRPr lang="en-US" altLang="en-US" dirty="0" smtClean="0"/>
          </a:p>
        </p:txBody>
      </p:sp>
      <p:sp>
        <p:nvSpPr>
          <p:cNvPr id="14" name="TextBox 6"/>
          <p:cNvSpPr txBox="1">
            <a:spLocks noChangeArrowheads="1"/>
          </p:cNvSpPr>
          <p:nvPr/>
        </p:nvSpPr>
        <p:spPr bwMode="auto">
          <a:xfrm>
            <a:off x="2267093" y="4647009"/>
            <a:ext cx="5413661"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dirty="0" smtClean="0">
                <a:solidFill>
                  <a:prstClr val="white"/>
                </a:solidFill>
              </a:rPr>
              <a:t>Bible mentions one burning – Joshua</a:t>
            </a:r>
          </a:p>
          <a:p>
            <a:pPr eaLnBrk="1" hangingPunct="1"/>
            <a:r>
              <a:rPr lang="en-US" altLang="en-US" sz="2000" dirty="0" smtClean="0">
                <a:solidFill>
                  <a:prstClr val="white"/>
                </a:solidFill>
              </a:rPr>
              <a:t>Bible Critics – say Joshua/Judges same event</a:t>
            </a:r>
            <a:endParaRPr lang="en-US" altLang="en-US" sz="2000" dirty="0">
              <a:solidFill>
                <a:prstClr val="white"/>
              </a:solidFill>
            </a:endParaRPr>
          </a:p>
        </p:txBody>
      </p:sp>
    </p:spTree>
    <p:extLst>
      <p:ext uri="{BB962C8B-B14F-4D97-AF65-F5344CB8AC3E}">
        <p14:creationId xmlns:p14="http://schemas.microsoft.com/office/powerpoint/2010/main" val="1366504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01" y="165609"/>
            <a:ext cx="2236787"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98043" y="267969"/>
            <a:ext cx="6018662" cy="4770537"/>
          </a:xfrm>
          <a:prstGeom prst="rect">
            <a:avLst/>
          </a:prstGeom>
          <a:noFill/>
        </p:spPr>
        <p:txBody>
          <a:bodyPr wrap="square" rtlCol="0">
            <a:spAutoFit/>
          </a:bodyPr>
          <a:lstStyle/>
          <a:p>
            <a:pPr algn="just">
              <a:lnSpc>
                <a:spcPct val="115000"/>
              </a:lnSpc>
            </a:pPr>
            <a:r>
              <a:rPr lang="en-US" sz="2000" dirty="0" smtClean="0">
                <a:solidFill>
                  <a:prstClr val="black"/>
                </a:solidFill>
                <a:latin typeface="Arial" pitchFamily="34" charset="0"/>
                <a:ea typeface="Calibri"/>
                <a:cs typeface="Arial" pitchFamily="34" charset="0"/>
              </a:rPr>
              <a:t>Reflected his mentor, Moses </a:t>
            </a:r>
            <a:r>
              <a:rPr lang="en-US" sz="2000" i="1" dirty="0" smtClean="0">
                <a:solidFill>
                  <a:prstClr val="black"/>
                </a:solidFill>
                <a:latin typeface="Arial" pitchFamily="34" charset="0"/>
                <a:cs typeface="Arial" pitchFamily="34" charset="0"/>
              </a:rPr>
              <a:t>Exodus </a:t>
            </a:r>
            <a:r>
              <a:rPr lang="en-US" sz="2000" i="1" dirty="0">
                <a:solidFill>
                  <a:prstClr val="black"/>
                </a:solidFill>
                <a:latin typeface="Arial" pitchFamily="34" charset="0"/>
                <a:cs typeface="Arial" pitchFamily="34" charset="0"/>
              </a:rPr>
              <a:t>24:13; 33:11</a:t>
            </a:r>
            <a:endParaRPr lang="en-US" sz="2000" dirty="0" smtClean="0">
              <a:solidFill>
                <a:prstClr val="black"/>
              </a:solidFill>
              <a:latin typeface="Arial" pitchFamily="34" charset="0"/>
              <a:ea typeface="Calibri"/>
              <a:cs typeface="Arial" pitchFamily="34" charset="0"/>
            </a:endParaRPr>
          </a:p>
          <a:p>
            <a:pPr algn="just">
              <a:lnSpc>
                <a:spcPct val="115000"/>
              </a:lnSpc>
            </a:pPr>
            <a:r>
              <a:rPr lang="en-US" sz="2000" dirty="0" smtClean="0">
                <a:solidFill>
                  <a:prstClr val="black"/>
                </a:solidFill>
                <a:latin typeface="Arial" pitchFamily="34" charset="0"/>
                <a:ea typeface="Calibri"/>
                <a:cs typeface="Arial" pitchFamily="34" charset="0"/>
              </a:rPr>
              <a:t>Loyal – Numbers 11</a:t>
            </a:r>
          </a:p>
          <a:p>
            <a:pPr algn="just">
              <a:lnSpc>
                <a:spcPct val="115000"/>
              </a:lnSpc>
            </a:pPr>
            <a:r>
              <a:rPr lang="en-US" sz="2000" dirty="0" smtClean="0">
                <a:solidFill>
                  <a:prstClr val="black"/>
                </a:solidFill>
                <a:latin typeface="Arial" pitchFamily="34" charset="0"/>
                <a:ea typeface="Calibri"/>
                <a:cs typeface="Arial" pitchFamily="34" charset="0"/>
              </a:rPr>
              <a:t>Courageous </a:t>
            </a:r>
            <a:r>
              <a:rPr lang="en-US" sz="2000" dirty="0">
                <a:solidFill>
                  <a:prstClr val="black"/>
                </a:solidFill>
                <a:latin typeface="Arial" pitchFamily="34" charset="0"/>
                <a:ea typeface="Calibri"/>
                <a:cs typeface="Arial" pitchFamily="34" charset="0"/>
              </a:rPr>
              <a:t>– </a:t>
            </a:r>
            <a:r>
              <a:rPr lang="en-US" sz="2000" i="1" dirty="0" smtClean="0">
                <a:solidFill>
                  <a:prstClr val="black"/>
                </a:solidFill>
                <a:latin typeface="Arial" pitchFamily="34" charset="0"/>
                <a:ea typeface="Calibri"/>
                <a:cs typeface="Arial" pitchFamily="34" charset="0"/>
              </a:rPr>
              <a:t>Numbers </a:t>
            </a:r>
            <a:r>
              <a:rPr lang="en-US" sz="2000" i="1" dirty="0">
                <a:solidFill>
                  <a:prstClr val="black"/>
                </a:solidFill>
                <a:latin typeface="Arial" pitchFamily="34" charset="0"/>
                <a:ea typeface="Calibri"/>
                <a:cs typeface="Arial" pitchFamily="34" charset="0"/>
              </a:rPr>
              <a:t>14:6-10</a:t>
            </a:r>
          </a:p>
          <a:p>
            <a:pPr algn="just">
              <a:lnSpc>
                <a:spcPct val="115000"/>
              </a:lnSpc>
              <a:defRPr/>
            </a:pPr>
            <a:r>
              <a:rPr lang="en-US" sz="2000" dirty="0" smtClean="0">
                <a:solidFill>
                  <a:prstClr val="black"/>
                </a:solidFill>
                <a:latin typeface="Arial" pitchFamily="34" charset="0"/>
                <a:ea typeface="Calibri"/>
                <a:cs typeface="Arial" pitchFamily="34" charset="0"/>
              </a:rPr>
              <a:t>Emotional </a:t>
            </a:r>
            <a:r>
              <a:rPr lang="en-US" sz="2000" dirty="0">
                <a:solidFill>
                  <a:prstClr val="black"/>
                </a:solidFill>
                <a:latin typeface="Arial" pitchFamily="34" charset="0"/>
                <a:ea typeface="Calibri"/>
                <a:cs typeface="Arial" pitchFamily="34" charset="0"/>
              </a:rPr>
              <a:t>– </a:t>
            </a:r>
            <a:r>
              <a:rPr lang="en-US" sz="2000" i="1" dirty="0" smtClean="0">
                <a:solidFill>
                  <a:prstClr val="black"/>
                </a:solidFill>
                <a:latin typeface="Arial" pitchFamily="34" charset="0"/>
                <a:ea typeface="Calibri"/>
                <a:cs typeface="Arial" pitchFamily="34" charset="0"/>
              </a:rPr>
              <a:t>Joshua </a:t>
            </a:r>
            <a:r>
              <a:rPr lang="en-US" sz="2000" i="1" dirty="0">
                <a:solidFill>
                  <a:prstClr val="black"/>
                </a:solidFill>
                <a:latin typeface="Arial" pitchFamily="34" charset="0"/>
                <a:ea typeface="Calibri"/>
                <a:cs typeface="Arial" pitchFamily="34" charset="0"/>
              </a:rPr>
              <a:t>7:6</a:t>
            </a:r>
          </a:p>
          <a:p>
            <a:pPr algn="just">
              <a:lnSpc>
                <a:spcPct val="115000"/>
              </a:lnSpc>
              <a:defRPr/>
            </a:pPr>
            <a:r>
              <a:rPr lang="en-US" sz="2000" dirty="0" smtClean="0">
                <a:solidFill>
                  <a:prstClr val="black"/>
                </a:solidFill>
                <a:latin typeface="Arial" pitchFamily="34" charset="0"/>
                <a:ea typeface="Calibri"/>
                <a:cs typeface="Arial" pitchFamily="34" charset="0"/>
              </a:rPr>
              <a:t>Intelligence/Wise </a:t>
            </a:r>
            <a:r>
              <a:rPr lang="en-US" sz="2000" dirty="0">
                <a:solidFill>
                  <a:prstClr val="black"/>
                </a:solidFill>
                <a:latin typeface="Arial" pitchFamily="34" charset="0"/>
                <a:ea typeface="Calibri"/>
                <a:cs typeface="Arial" pitchFamily="34" charset="0"/>
              </a:rPr>
              <a:t>military man – </a:t>
            </a:r>
            <a:r>
              <a:rPr lang="en-US" sz="2000" i="1" dirty="0" smtClean="0">
                <a:solidFill>
                  <a:prstClr val="black"/>
                </a:solidFill>
                <a:latin typeface="Arial" pitchFamily="34" charset="0"/>
                <a:ea typeface="Calibri"/>
                <a:cs typeface="Arial" pitchFamily="34" charset="0"/>
              </a:rPr>
              <a:t>Joshua </a:t>
            </a:r>
            <a:r>
              <a:rPr lang="en-US" sz="2000" i="1" dirty="0">
                <a:solidFill>
                  <a:prstClr val="black"/>
                </a:solidFill>
                <a:latin typeface="Arial" pitchFamily="34" charset="0"/>
                <a:ea typeface="Calibri"/>
                <a:cs typeface="Arial" pitchFamily="34" charset="0"/>
              </a:rPr>
              <a:t>8:3-29</a:t>
            </a:r>
          </a:p>
          <a:p>
            <a:pPr algn="just">
              <a:lnSpc>
                <a:spcPct val="115000"/>
              </a:lnSpc>
              <a:defRPr/>
            </a:pPr>
            <a:r>
              <a:rPr lang="en-US" sz="2000" dirty="0">
                <a:solidFill>
                  <a:prstClr val="black"/>
                </a:solidFill>
                <a:latin typeface="Arial" pitchFamily="34" charset="0"/>
                <a:ea typeface="Calibri"/>
                <a:cs typeface="Arial" pitchFamily="34" charset="0"/>
              </a:rPr>
              <a:t>Could be beguiled – </a:t>
            </a:r>
            <a:r>
              <a:rPr lang="en-US" sz="2000" i="1" dirty="0" smtClean="0">
                <a:solidFill>
                  <a:prstClr val="black"/>
                </a:solidFill>
                <a:latin typeface="Arial" pitchFamily="34" charset="0"/>
                <a:ea typeface="Calibri"/>
                <a:cs typeface="Arial" pitchFamily="34" charset="0"/>
              </a:rPr>
              <a:t>Joshua </a:t>
            </a:r>
            <a:r>
              <a:rPr lang="en-US" sz="2000" i="1" dirty="0">
                <a:solidFill>
                  <a:prstClr val="black"/>
                </a:solidFill>
                <a:latin typeface="Arial" pitchFamily="34" charset="0"/>
                <a:ea typeface="Calibri"/>
                <a:cs typeface="Arial" pitchFamily="34" charset="0"/>
              </a:rPr>
              <a:t>9:3-27</a:t>
            </a:r>
          </a:p>
          <a:p>
            <a:pPr algn="just">
              <a:lnSpc>
                <a:spcPct val="115000"/>
              </a:lnSpc>
              <a:defRPr/>
            </a:pPr>
            <a:r>
              <a:rPr lang="en-US" sz="2000" dirty="0">
                <a:solidFill>
                  <a:prstClr val="black"/>
                </a:solidFill>
                <a:latin typeface="Arial" pitchFamily="34" charset="0"/>
                <a:ea typeface="Calibri"/>
                <a:cs typeface="Arial" pitchFamily="34" charset="0"/>
              </a:rPr>
              <a:t>Prophetic – </a:t>
            </a:r>
            <a:r>
              <a:rPr lang="en-US" sz="2000" i="1" dirty="0" smtClean="0">
                <a:solidFill>
                  <a:prstClr val="black"/>
                </a:solidFill>
                <a:latin typeface="Arial" pitchFamily="34" charset="0"/>
                <a:ea typeface="Calibri"/>
                <a:cs typeface="Arial" pitchFamily="34" charset="0"/>
              </a:rPr>
              <a:t>Joshua </a:t>
            </a:r>
            <a:r>
              <a:rPr lang="en-US" sz="2000" i="1" dirty="0">
                <a:solidFill>
                  <a:prstClr val="black"/>
                </a:solidFill>
                <a:latin typeface="Arial" pitchFamily="34" charset="0"/>
                <a:ea typeface="Calibri"/>
                <a:cs typeface="Arial" pitchFamily="34" charset="0"/>
              </a:rPr>
              <a:t>6:26-27</a:t>
            </a:r>
          </a:p>
          <a:p>
            <a:pPr algn="just">
              <a:lnSpc>
                <a:spcPct val="115000"/>
              </a:lnSpc>
              <a:defRPr/>
            </a:pPr>
            <a:r>
              <a:rPr lang="en-US" sz="2000" dirty="0">
                <a:solidFill>
                  <a:prstClr val="black"/>
                </a:solidFill>
                <a:latin typeface="Arial" pitchFamily="34" charset="0"/>
                <a:ea typeface="Calibri"/>
                <a:cs typeface="Arial" pitchFamily="34" charset="0"/>
              </a:rPr>
              <a:t>Strong religious leader </a:t>
            </a:r>
            <a:r>
              <a:rPr lang="en-US" sz="2000" i="1" dirty="0" smtClean="0">
                <a:solidFill>
                  <a:prstClr val="black"/>
                </a:solidFill>
                <a:latin typeface="Arial" pitchFamily="34" charset="0"/>
                <a:ea typeface="Calibri"/>
                <a:cs typeface="Arial" pitchFamily="34" charset="0"/>
              </a:rPr>
              <a:t>Judges </a:t>
            </a:r>
            <a:r>
              <a:rPr lang="en-US" sz="2000" i="1" dirty="0">
                <a:solidFill>
                  <a:prstClr val="black"/>
                </a:solidFill>
                <a:latin typeface="Arial" pitchFamily="34" charset="0"/>
                <a:ea typeface="Calibri"/>
                <a:cs typeface="Arial" pitchFamily="34" charset="0"/>
              </a:rPr>
              <a:t>2:7</a:t>
            </a:r>
          </a:p>
          <a:p>
            <a:r>
              <a:rPr lang="en-US" sz="2000" dirty="0" smtClean="0">
                <a:solidFill>
                  <a:prstClr val="black"/>
                </a:solidFill>
                <a:latin typeface="Arial" pitchFamily="34" charset="0"/>
                <a:cs typeface="Arial" pitchFamily="34" charset="0"/>
              </a:rPr>
              <a:t>Obedient/Devoted to God </a:t>
            </a:r>
            <a:r>
              <a:rPr lang="en-US" sz="2000" i="1" dirty="0" smtClean="0">
                <a:solidFill>
                  <a:prstClr val="black"/>
                </a:solidFill>
                <a:latin typeface="Arial" pitchFamily="34" charset="0"/>
                <a:cs typeface="Arial" pitchFamily="34" charset="0"/>
              </a:rPr>
              <a:t>Joshua 23-24</a:t>
            </a:r>
          </a:p>
          <a:p>
            <a:r>
              <a:rPr lang="en-US" sz="2000" dirty="0" smtClean="0">
                <a:solidFill>
                  <a:prstClr val="black"/>
                </a:solidFill>
                <a:latin typeface="Arial" pitchFamily="34" charset="0"/>
                <a:cs typeface="Arial" pitchFamily="34" charset="0"/>
              </a:rPr>
              <a:t>Good Example – </a:t>
            </a:r>
            <a:r>
              <a:rPr lang="en-US" sz="2000" i="1" dirty="0" smtClean="0">
                <a:solidFill>
                  <a:prstClr val="black"/>
                </a:solidFill>
                <a:latin typeface="Arial" pitchFamily="34" charset="0"/>
                <a:cs typeface="Arial" pitchFamily="34" charset="0"/>
              </a:rPr>
              <a:t>Joshua 24:14-15</a:t>
            </a:r>
          </a:p>
          <a:p>
            <a:r>
              <a:rPr lang="en-US" sz="2000" dirty="0" smtClean="0">
                <a:solidFill>
                  <a:prstClr val="black"/>
                </a:solidFill>
                <a:latin typeface="Arial" pitchFamily="34" charset="0"/>
                <a:cs typeface="Arial" pitchFamily="34" charset="0"/>
              </a:rPr>
              <a:t>Focused – spied out Canaan </a:t>
            </a:r>
            <a:r>
              <a:rPr lang="en-US" sz="2000" i="1" dirty="0" smtClean="0">
                <a:solidFill>
                  <a:prstClr val="black"/>
                </a:solidFill>
                <a:latin typeface="Arial" pitchFamily="34" charset="0"/>
                <a:cs typeface="Arial" pitchFamily="34" charset="0"/>
              </a:rPr>
              <a:t>Numbers </a:t>
            </a:r>
            <a:r>
              <a:rPr lang="en-US" sz="2000" i="1" dirty="0">
                <a:solidFill>
                  <a:prstClr val="black"/>
                </a:solidFill>
                <a:latin typeface="Arial" pitchFamily="34" charset="0"/>
                <a:cs typeface="Arial" pitchFamily="34" charset="0"/>
              </a:rPr>
              <a:t>14</a:t>
            </a:r>
            <a:endParaRPr lang="en-US" sz="2000" dirty="0" smtClean="0">
              <a:solidFill>
                <a:prstClr val="black"/>
              </a:solidFill>
              <a:latin typeface="Arial" pitchFamily="34" charset="0"/>
              <a:cs typeface="Arial" pitchFamily="34" charset="0"/>
            </a:endParaRPr>
          </a:p>
          <a:p>
            <a:r>
              <a:rPr lang="en-US" sz="2000" dirty="0" smtClean="0">
                <a:solidFill>
                  <a:prstClr val="black"/>
                </a:solidFill>
                <a:latin typeface="Arial" pitchFamily="34" charset="0"/>
                <a:cs typeface="Arial" pitchFamily="34" charset="0"/>
              </a:rPr>
              <a:t>Endurance – </a:t>
            </a:r>
            <a:r>
              <a:rPr lang="en-US" sz="2000" i="1" dirty="0" smtClean="0">
                <a:solidFill>
                  <a:prstClr val="black"/>
                </a:solidFill>
                <a:latin typeface="Arial" pitchFamily="34" charset="0"/>
                <a:cs typeface="Arial" pitchFamily="34" charset="0"/>
              </a:rPr>
              <a:t>Joshua 12</a:t>
            </a:r>
          </a:p>
          <a:p>
            <a:r>
              <a:rPr lang="en-US" sz="2000" dirty="0" smtClean="0">
                <a:solidFill>
                  <a:prstClr val="black"/>
                </a:solidFill>
                <a:latin typeface="Arial" pitchFamily="34" charset="0"/>
                <a:cs typeface="Arial" pitchFamily="34" charset="0"/>
              </a:rPr>
              <a:t>Speaking Ability – </a:t>
            </a:r>
            <a:r>
              <a:rPr lang="en-US" sz="2000" i="1" dirty="0" smtClean="0">
                <a:solidFill>
                  <a:prstClr val="black"/>
                </a:solidFill>
                <a:latin typeface="Arial" pitchFamily="34" charset="0"/>
                <a:cs typeface="Arial" pitchFamily="34" charset="0"/>
              </a:rPr>
              <a:t>Joshua 24</a:t>
            </a:r>
          </a:p>
          <a:p>
            <a:r>
              <a:rPr lang="en-US" sz="2000" dirty="0" smtClean="0">
                <a:solidFill>
                  <a:prstClr val="black"/>
                </a:solidFill>
                <a:latin typeface="Arial" pitchFamily="34" charset="0"/>
                <a:cs typeface="Arial" pitchFamily="34" charset="0"/>
              </a:rPr>
              <a:t>Kept Oath – </a:t>
            </a:r>
            <a:r>
              <a:rPr lang="en-US" sz="2000" i="1" dirty="0" smtClean="0">
                <a:solidFill>
                  <a:prstClr val="black"/>
                </a:solidFill>
                <a:latin typeface="Arial" pitchFamily="34" charset="0"/>
                <a:cs typeface="Arial" pitchFamily="34" charset="0"/>
              </a:rPr>
              <a:t>Joshua 9-10</a:t>
            </a:r>
            <a:endParaRPr lang="en-US" sz="2000" i="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106435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Strong and Courageous</a:t>
            </a:r>
            <a:endParaRPr lang="en-US" dirty="0"/>
          </a:p>
        </p:txBody>
      </p:sp>
      <p:sp>
        <p:nvSpPr>
          <p:cNvPr id="5" name="Content Placeholder 4"/>
          <p:cNvSpPr>
            <a:spLocks noGrp="1"/>
          </p:cNvSpPr>
          <p:nvPr>
            <p:ph idx="1"/>
          </p:nvPr>
        </p:nvSpPr>
        <p:spPr>
          <a:xfrm>
            <a:off x="276846" y="1333500"/>
            <a:ext cx="2831459" cy="3771636"/>
          </a:xfrm>
        </p:spPr>
        <p:txBody>
          <a:bodyPr/>
          <a:lstStyle/>
          <a:p>
            <a:pPr marL="0" indent="0">
              <a:buNone/>
            </a:pPr>
            <a:r>
              <a:rPr lang="en-US" sz="2000" cap="small" dirty="0"/>
              <a:t>Joshua was commanded to be “Strong and Courageous”</a:t>
            </a:r>
          </a:p>
          <a:p>
            <a:pPr marL="514350" indent="-457200"/>
            <a:r>
              <a:rPr lang="en-US" sz="1800" cap="small" dirty="0"/>
              <a:t>He would deliver God’s promise of the Land</a:t>
            </a:r>
          </a:p>
          <a:p>
            <a:pPr marL="514350" indent="-457200"/>
            <a:r>
              <a:rPr lang="en-US" sz="1800" cap="small" dirty="0"/>
              <a:t>He should be careful to follow God’s Law</a:t>
            </a:r>
          </a:p>
          <a:p>
            <a:pPr marL="514350" indent="-457200"/>
            <a:r>
              <a:rPr lang="en-US" sz="1800" cap="small" dirty="0"/>
              <a:t>God would be with him, he was not to </a:t>
            </a:r>
            <a:r>
              <a:rPr lang="en-US" sz="1800" cap="small" dirty="0" smtClean="0"/>
              <a:t>fear</a:t>
            </a:r>
            <a:endParaRPr lang="en-US" sz="1800" cap="small" dirty="0"/>
          </a:p>
        </p:txBody>
      </p:sp>
      <p:sp>
        <p:nvSpPr>
          <p:cNvPr id="3" name="Explosion 2 2"/>
          <p:cNvSpPr/>
          <p:nvPr/>
        </p:nvSpPr>
        <p:spPr>
          <a:xfrm>
            <a:off x="5083293" y="1000374"/>
            <a:ext cx="1704442" cy="10021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GOD</a:t>
            </a:r>
          </a:p>
        </p:txBody>
      </p:sp>
      <p:pic>
        <p:nvPicPr>
          <p:cNvPr id="2050" name="Picture 2" descr="C:\Users\freesms\AppData\Local\Microsoft\Windows\Temporary Internet Files\Content.IE5\M5KDA195\moses[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193106" y="2078143"/>
            <a:ext cx="720488" cy="9756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56594" y="2771352"/>
            <a:ext cx="862282" cy="64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t="67025" r="27942"/>
          <a:stretch/>
        </p:blipFill>
        <p:spPr bwMode="auto">
          <a:xfrm>
            <a:off x="3108298" y="3906821"/>
            <a:ext cx="4495597" cy="1256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urved Left Arrow 11"/>
          <p:cNvSpPr/>
          <p:nvPr/>
        </p:nvSpPr>
        <p:spPr>
          <a:xfrm rot="899003" flipH="1">
            <a:off x="3358675" y="2308556"/>
            <a:ext cx="585397" cy="158604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9" name="TextBox 8"/>
          <p:cNvSpPr txBox="1"/>
          <p:nvPr/>
        </p:nvSpPr>
        <p:spPr>
          <a:xfrm>
            <a:off x="3441508" y="3053804"/>
            <a:ext cx="960519" cy="307777"/>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Deut 31:6</a:t>
            </a:r>
          </a:p>
        </p:txBody>
      </p:sp>
      <p:grpSp>
        <p:nvGrpSpPr>
          <p:cNvPr id="4" name="Group 3"/>
          <p:cNvGrpSpPr/>
          <p:nvPr/>
        </p:nvGrpSpPr>
        <p:grpSpPr>
          <a:xfrm>
            <a:off x="5115303" y="1656709"/>
            <a:ext cx="989091" cy="2046593"/>
            <a:chOff x="4033112" y="1656707"/>
            <a:chExt cx="989091" cy="2046593"/>
          </a:xfrm>
        </p:grpSpPr>
        <p:sp>
          <p:nvSpPr>
            <p:cNvPr id="13" name="Curved Left Arrow 12"/>
            <p:cNvSpPr/>
            <p:nvPr/>
          </p:nvSpPr>
          <p:spPr>
            <a:xfrm rot="19123172" flipH="1">
              <a:off x="4033112" y="1656707"/>
              <a:ext cx="727847" cy="2046593"/>
            </a:xfrm>
            <a:prstGeom prst="curvedLeftArrow">
              <a:avLst>
                <a:gd name="adj1" fmla="val 18860"/>
                <a:gd name="adj2" fmla="val 5000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7" name="TextBox 16"/>
            <p:cNvSpPr txBox="1"/>
            <p:nvPr/>
          </p:nvSpPr>
          <p:spPr>
            <a:xfrm>
              <a:off x="4061684" y="2463575"/>
              <a:ext cx="960519" cy="307777"/>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Deut 3:28</a:t>
              </a:r>
            </a:p>
          </p:txBody>
        </p:sp>
      </p:grpSp>
      <p:grpSp>
        <p:nvGrpSpPr>
          <p:cNvPr id="16" name="Group 15"/>
          <p:cNvGrpSpPr/>
          <p:nvPr/>
        </p:nvGrpSpPr>
        <p:grpSpPr>
          <a:xfrm>
            <a:off x="7003186" y="1321898"/>
            <a:ext cx="2030615" cy="1487101"/>
            <a:chOff x="5920983" y="1321882"/>
            <a:chExt cx="2030615" cy="1487101"/>
          </a:xfrm>
        </p:grpSpPr>
        <p:sp>
          <p:nvSpPr>
            <p:cNvPr id="8" name="Curved Left Arrow 7"/>
            <p:cNvSpPr/>
            <p:nvPr/>
          </p:nvSpPr>
          <p:spPr>
            <a:xfrm rot="20284740">
              <a:off x="5920983" y="1321882"/>
              <a:ext cx="551663" cy="14871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8" name="TextBox 17"/>
            <p:cNvSpPr txBox="1"/>
            <p:nvPr/>
          </p:nvSpPr>
          <p:spPr>
            <a:xfrm>
              <a:off x="6574298" y="1911543"/>
              <a:ext cx="1377300" cy="523220"/>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Deut 31:23</a:t>
              </a:r>
            </a:p>
            <a:p>
              <a:r>
                <a:rPr lang="en-US" sz="1400" dirty="0">
                  <a:solidFill>
                    <a:prstClr val="black"/>
                  </a:solidFill>
                  <a:latin typeface="Arial" pitchFamily="34" charset="0"/>
                  <a:cs typeface="Arial" pitchFamily="34" charset="0"/>
                </a:rPr>
                <a:t>Josh 1:6-9 (3x)</a:t>
              </a:r>
            </a:p>
          </p:txBody>
        </p:sp>
      </p:grpSp>
      <p:grpSp>
        <p:nvGrpSpPr>
          <p:cNvPr id="22" name="Group 21"/>
          <p:cNvGrpSpPr/>
          <p:nvPr/>
        </p:nvGrpSpPr>
        <p:grpSpPr>
          <a:xfrm>
            <a:off x="7015659" y="2999592"/>
            <a:ext cx="1029743" cy="1445789"/>
            <a:chOff x="5933454" y="2999576"/>
            <a:chExt cx="1029743" cy="1445789"/>
          </a:xfrm>
        </p:grpSpPr>
        <p:sp>
          <p:nvSpPr>
            <p:cNvPr id="14" name="Curved Left Arrow 13"/>
            <p:cNvSpPr/>
            <p:nvPr/>
          </p:nvSpPr>
          <p:spPr>
            <a:xfrm rot="9772868" flipH="1">
              <a:off x="6377800" y="2999576"/>
              <a:ext cx="585397" cy="14457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9" name="TextBox 18"/>
            <p:cNvSpPr txBox="1"/>
            <p:nvPr/>
          </p:nvSpPr>
          <p:spPr>
            <a:xfrm>
              <a:off x="5933454" y="3566078"/>
              <a:ext cx="960519" cy="307777"/>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Josh 1:18</a:t>
              </a:r>
            </a:p>
          </p:txBody>
        </p:sp>
      </p:grpSp>
      <p:sp>
        <p:nvSpPr>
          <p:cNvPr id="15" name="Curved Left Arrow 14"/>
          <p:cNvSpPr/>
          <p:nvPr/>
        </p:nvSpPr>
        <p:spPr>
          <a:xfrm rot="20823758">
            <a:off x="7469204" y="2754390"/>
            <a:ext cx="897466" cy="2337966"/>
          </a:xfrm>
          <a:prstGeom prst="curvedLeftArrow">
            <a:avLst>
              <a:gd name="adj1" fmla="val 1461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TextBox 19"/>
          <p:cNvSpPr txBox="1"/>
          <p:nvPr/>
        </p:nvSpPr>
        <p:spPr>
          <a:xfrm>
            <a:off x="8084094" y="2953630"/>
            <a:ext cx="1059906" cy="307777"/>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Josh 10:25</a:t>
            </a:r>
          </a:p>
        </p:txBody>
      </p:sp>
      <p:grpSp>
        <p:nvGrpSpPr>
          <p:cNvPr id="23" name="Group 22"/>
          <p:cNvGrpSpPr/>
          <p:nvPr/>
        </p:nvGrpSpPr>
        <p:grpSpPr>
          <a:xfrm>
            <a:off x="4726928" y="3457401"/>
            <a:ext cx="2046593" cy="522156"/>
            <a:chOff x="3492344" y="3305001"/>
            <a:chExt cx="2046593" cy="522156"/>
          </a:xfrm>
        </p:grpSpPr>
        <p:sp>
          <p:nvSpPr>
            <p:cNvPr id="24" name="Curved Left Arrow 23"/>
            <p:cNvSpPr/>
            <p:nvPr/>
          </p:nvSpPr>
          <p:spPr>
            <a:xfrm rot="16931789" flipH="1">
              <a:off x="4254563" y="2542782"/>
              <a:ext cx="522156" cy="20465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5" name="TextBox 24"/>
            <p:cNvSpPr txBox="1"/>
            <p:nvPr/>
          </p:nvSpPr>
          <p:spPr>
            <a:xfrm>
              <a:off x="4035381" y="3341915"/>
              <a:ext cx="960519" cy="307777"/>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Deut 31:7</a:t>
              </a:r>
            </a:p>
          </p:txBody>
        </p:sp>
      </p:grpSp>
    </p:spTree>
    <p:extLst>
      <p:ext uri="{BB962C8B-B14F-4D97-AF65-F5344CB8AC3E}">
        <p14:creationId xmlns:p14="http://schemas.microsoft.com/office/powerpoint/2010/main" val="3853038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8</a:t>
            </a:fld>
            <a:endParaRPr lang="en-US" dirty="0">
              <a:solidFill>
                <a:prstClr val="black">
                  <a:tint val="75000"/>
                </a:prstClr>
              </a:solidFill>
            </a:endParaRPr>
          </a:p>
        </p:txBody>
      </p:sp>
      <p:pic>
        <p:nvPicPr>
          <p:cNvPr id="1026" name="Picture 2" descr="O:\OT Lessons-Danny\Joshua-2015\Images\Jericho-Rahab\Yericho.jpg"/>
          <p:cNvPicPr>
            <a:picLocks noChangeAspect="1" noChangeArrowheads="1"/>
          </p:cNvPicPr>
          <p:nvPr/>
        </p:nvPicPr>
        <p:blipFill rotWithShape="1">
          <a:blip r:embed="rId2">
            <a:extLst>
              <a:ext uri="{28A0092B-C50C-407E-A947-70E740481C1C}">
                <a14:useLocalDpi xmlns:a14="http://schemas.microsoft.com/office/drawing/2010/main" val="0"/>
              </a:ext>
            </a:extLst>
          </a:blip>
          <a:srcRect l="45" r="9090"/>
          <a:stretch/>
        </p:blipFill>
        <p:spPr bwMode="auto">
          <a:xfrm>
            <a:off x="0" y="2"/>
            <a:ext cx="9144000" cy="521838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7315" y="1883664"/>
            <a:ext cx="6459321" cy="80820"/>
          </a:xfrm>
          <a:custGeom>
            <a:avLst/>
            <a:gdLst>
              <a:gd name="connsiteX0" fmla="*/ 6459321 w 6459321"/>
              <a:gd name="connsiteY0" fmla="*/ 0 h 96984"/>
              <a:gd name="connsiteX1" fmla="*/ 5888736 w 6459321"/>
              <a:gd name="connsiteY1" fmla="*/ 29261 h 96984"/>
              <a:gd name="connsiteX2" fmla="*/ 5603443 w 6459321"/>
              <a:gd name="connsiteY2" fmla="*/ 95097 h 96984"/>
              <a:gd name="connsiteX3" fmla="*/ 4959705 w 6459321"/>
              <a:gd name="connsiteY3" fmla="*/ 80467 h 96984"/>
              <a:gd name="connsiteX4" fmla="*/ 4235501 w 6459321"/>
              <a:gd name="connsiteY4" fmla="*/ 73152 h 96984"/>
              <a:gd name="connsiteX5" fmla="*/ 3291840 w 6459321"/>
              <a:gd name="connsiteY5" fmla="*/ 51206 h 96984"/>
              <a:gd name="connsiteX6" fmla="*/ 2523744 w 6459321"/>
              <a:gd name="connsiteY6" fmla="*/ 65837 h 96984"/>
              <a:gd name="connsiteX7" fmla="*/ 1945843 w 6459321"/>
              <a:gd name="connsiteY7" fmla="*/ 73152 h 96984"/>
              <a:gd name="connsiteX8" fmla="*/ 1433779 w 6459321"/>
              <a:gd name="connsiteY8" fmla="*/ 7315 h 96984"/>
              <a:gd name="connsiteX9" fmla="*/ 570585 w 6459321"/>
              <a:gd name="connsiteY9" fmla="*/ 7315 h 96984"/>
              <a:gd name="connsiteX10" fmla="*/ 0 w 6459321"/>
              <a:gd name="connsiteY10" fmla="*/ 36576 h 9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59321" h="96984">
                <a:moveTo>
                  <a:pt x="6459321" y="0"/>
                </a:moveTo>
                <a:cubicBezTo>
                  <a:pt x="6245351" y="6706"/>
                  <a:pt x="6031382" y="13412"/>
                  <a:pt x="5888736" y="29261"/>
                </a:cubicBezTo>
                <a:cubicBezTo>
                  <a:pt x="5746090" y="45110"/>
                  <a:pt x="5758281" y="86563"/>
                  <a:pt x="5603443" y="95097"/>
                </a:cubicBezTo>
                <a:cubicBezTo>
                  <a:pt x="5448605" y="103631"/>
                  <a:pt x="4959705" y="80467"/>
                  <a:pt x="4959705" y="80467"/>
                </a:cubicBezTo>
                <a:lnTo>
                  <a:pt x="4235501" y="73152"/>
                </a:lnTo>
                <a:lnTo>
                  <a:pt x="3291840" y="51206"/>
                </a:lnTo>
                <a:cubicBezTo>
                  <a:pt x="3006547" y="49987"/>
                  <a:pt x="2523744" y="65837"/>
                  <a:pt x="2523744" y="65837"/>
                </a:cubicBezTo>
                <a:cubicBezTo>
                  <a:pt x="2299411" y="69495"/>
                  <a:pt x="2127504" y="82906"/>
                  <a:pt x="1945843" y="73152"/>
                </a:cubicBezTo>
                <a:cubicBezTo>
                  <a:pt x="1764182" y="63398"/>
                  <a:pt x="1662989" y="18288"/>
                  <a:pt x="1433779" y="7315"/>
                </a:cubicBezTo>
                <a:cubicBezTo>
                  <a:pt x="1204569" y="-3658"/>
                  <a:pt x="809548" y="2438"/>
                  <a:pt x="570585" y="7315"/>
                </a:cubicBezTo>
                <a:cubicBezTo>
                  <a:pt x="331622" y="12192"/>
                  <a:pt x="0" y="36576"/>
                  <a:pt x="0" y="36576"/>
                </a:cubicBez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980" y="1373809"/>
            <a:ext cx="362417" cy="55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8691" y="31612"/>
            <a:ext cx="4608954" cy="2031325"/>
          </a:xfrm>
          <a:prstGeom prst="rect">
            <a:avLst/>
          </a:prstGeom>
          <a:noFill/>
        </p:spPr>
        <p:txBody>
          <a:bodyPr wrap="none" rtlCol="0">
            <a:spAutoFit/>
          </a:bodyPr>
          <a:lstStyle/>
          <a:p>
            <a:r>
              <a:rPr lang="en-US" dirty="0" smtClean="0">
                <a:solidFill>
                  <a:prstClr val="black"/>
                </a:solidFill>
              </a:rPr>
              <a:t>Joshua’s Challenges –</a:t>
            </a:r>
          </a:p>
          <a:p>
            <a:pPr marL="342900" indent="-342900">
              <a:buFontTx/>
              <a:buAutoNum type="arabicPeriod"/>
            </a:pPr>
            <a:r>
              <a:rPr lang="en-US" dirty="0" smtClean="0">
                <a:solidFill>
                  <a:prstClr val="black"/>
                </a:solidFill>
              </a:rPr>
              <a:t>People who had failed last time – 40 </a:t>
            </a:r>
            <a:r>
              <a:rPr lang="en-US" dirty="0" err="1" smtClean="0">
                <a:solidFill>
                  <a:prstClr val="black"/>
                </a:solidFill>
              </a:rPr>
              <a:t>yrs</a:t>
            </a:r>
            <a:endParaRPr lang="en-US" dirty="0" smtClean="0">
              <a:solidFill>
                <a:prstClr val="black"/>
              </a:solidFill>
            </a:endParaRPr>
          </a:p>
          <a:p>
            <a:pPr marL="342900" indent="-342900">
              <a:buFontTx/>
              <a:buAutoNum type="arabicPeriod"/>
            </a:pPr>
            <a:r>
              <a:rPr lang="en-US" dirty="0" smtClean="0">
                <a:solidFill>
                  <a:prstClr val="black"/>
                </a:solidFill>
              </a:rPr>
              <a:t>New Leader</a:t>
            </a:r>
          </a:p>
          <a:p>
            <a:pPr marL="342900" indent="-342900">
              <a:buFontTx/>
              <a:buAutoNum type="arabicPeriod"/>
            </a:pPr>
            <a:r>
              <a:rPr lang="en-US" dirty="0" smtClean="0">
                <a:solidFill>
                  <a:prstClr val="black"/>
                </a:solidFill>
              </a:rPr>
              <a:t>New Generation</a:t>
            </a:r>
          </a:p>
          <a:p>
            <a:pPr marL="342900" indent="-342900">
              <a:buFontTx/>
              <a:buAutoNum type="arabicPeriod"/>
            </a:pPr>
            <a:r>
              <a:rPr lang="en-US" dirty="0" smtClean="0">
                <a:solidFill>
                  <a:prstClr val="black"/>
                </a:solidFill>
              </a:rPr>
              <a:t>A swollen  river</a:t>
            </a:r>
          </a:p>
          <a:p>
            <a:pPr marL="342900" indent="-342900">
              <a:buFontTx/>
              <a:buAutoNum type="arabicPeriod"/>
            </a:pPr>
            <a:r>
              <a:rPr lang="en-US" dirty="0" smtClean="0">
                <a:solidFill>
                  <a:prstClr val="black"/>
                </a:solidFill>
              </a:rPr>
              <a:t>A walled city</a:t>
            </a:r>
          </a:p>
          <a:p>
            <a:pPr marL="342900" indent="-342900">
              <a:buFontTx/>
              <a:buAutoNum type="arabicPeriod"/>
            </a:pPr>
            <a:r>
              <a:rPr lang="en-US" dirty="0" smtClean="0">
                <a:solidFill>
                  <a:prstClr val="black"/>
                </a:solidFill>
              </a:rPr>
              <a:t>Unknown city/people</a:t>
            </a:r>
            <a:endParaRPr lang="en-US" dirty="0">
              <a:solidFill>
                <a:prstClr val="black"/>
              </a:solidFill>
            </a:endParaRPr>
          </a:p>
        </p:txBody>
      </p:sp>
      <p:sp>
        <p:nvSpPr>
          <p:cNvPr id="3" name="TextBox 2"/>
          <p:cNvSpPr txBox="1"/>
          <p:nvPr/>
        </p:nvSpPr>
        <p:spPr>
          <a:xfrm>
            <a:off x="5077283" y="299923"/>
            <a:ext cx="2929007" cy="369332"/>
          </a:xfrm>
          <a:prstGeom prst="rect">
            <a:avLst/>
          </a:prstGeom>
          <a:noFill/>
        </p:spPr>
        <p:txBody>
          <a:bodyPr wrap="none" rtlCol="0">
            <a:spAutoFit/>
          </a:bodyPr>
          <a:lstStyle/>
          <a:p>
            <a:r>
              <a:rPr lang="en-US" b="1" dirty="0" smtClean="0">
                <a:solidFill>
                  <a:prstClr val="black"/>
                </a:solidFill>
              </a:rPr>
              <a:t>Be Strong &amp; Courageous</a:t>
            </a:r>
            <a:endParaRPr lang="en-US" b="1" dirty="0">
              <a:solidFill>
                <a:prstClr val="black"/>
              </a:solidFill>
            </a:endParaRPr>
          </a:p>
        </p:txBody>
      </p:sp>
      <p:sp>
        <p:nvSpPr>
          <p:cNvPr id="7" name="Rectangle 6"/>
          <p:cNvSpPr/>
          <p:nvPr/>
        </p:nvSpPr>
        <p:spPr>
          <a:xfrm>
            <a:off x="101591" y="4404998"/>
            <a:ext cx="3043946" cy="646331"/>
          </a:xfrm>
          <a:prstGeom prst="rect">
            <a:avLst/>
          </a:prstGeom>
        </p:spPr>
        <p:txBody>
          <a:bodyPr wrap="square">
            <a:spAutoFit/>
          </a:bodyPr>
          <a:lstStyle/>
          <a:p>
            <a:pPr marL="687388" indent="-687388"/>
            <a:r>
              <a:rPr lang="en-US" dirty="0" smtClean="0">
                <a:solidFill>
                  <a:prstClr val="white"/>
                </a:solidFill>
              </a:rPr>
              <a:t>Jo 1:2 Now </a:t>
            </a:r>
            <a:r>
              <a:rPr lang="en-US" dirty="0">
                <a:solidFill>
                  <a:prstClr val="white"/>
                </a:solidFill>
              </a:rPr>
              <a:t>therefore arise, go over this Jordan</a:t>
            </a:r>
          </a:p>
        </p:txBody>
      </p:sp>
      <p:sp>
        <p:nvSpPr>
          <p:cNvPr id="9" name="Rectangle 8"/>
          <p:cNvSpPr/>
          <p:nvPr/>
        </p:nvSpPr>
        <p:spPr>
          <a:xfrm>
            <a:off x="4213575" y="2857503"/>
            <a:ext cx="3269895" cy="60990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4213568" y="669265"/>
            <a:ext cx="4930445" cy="3139321"/>
          </a:xfrm>
          <a:prstGeom prst="rect">
            <a:avLst/>
          </a:prstGeom>
          <a:noFill/>
        </p:spPr>
        <p:txBody>
          <a:bodyPr wrap="square" rtlCol="0">
            <a:spAutoFit/>
          </a:bodyPr>
          <a:lstStyle/>
          <a:p>
            <a:r>
              <a:rPr lang="en-US" dirty="0">
                <a:solidFill>
                  <a:prstClr val="black"/>
                </a:solidFill>
              </a:rPr>
              <a:t>Just as I was with Moses, so I will be with you. </a:t>
            </a:r>
            <a:endParaRPr lang="en-US" dirty="0" smtClean="0">
              <a:solidFill>
                <a:prstClr val="black"/>
              </a:solidFill>
            </a:endParaRPr>
          </a:p>
          <a:p>
            <a:r>
              <a:rPr lang="en-US" dirty="0" smtClean="0">
                <a:solidFill>
                  <a:prstClr val="black"/>
                </a:solidFill>
              </a:rPr>
              <a:t>I </a:t>
            </a:r>
            <a:r>
              <a:rPr lang="en-US" dirty="0">
                <a:solidFill>
                  <a:prstClr val="black"/>
                </a:solidFill>
              </a:rPr>
              <a:t>will not leave you or forsake </a:t>
            </a:r>
            <a:r>
              <a:rPr lang="en-US" dirty="0" smtClean="0">
                <a:solidFill>
                  <a:prstClr val="black"/>
                </a:solidFill>
              </a:rPr>
              <a:t>you</a:t>
            </a:r>
          </a:p>
          <a:p>
            <a:r>
              <a:rPr lang="en-US" dirty="0" smtClean="0">
                <a:solidFill>
                  <a:prstClr val="black"/>
                </a:solidFill>
              </a:rPr>
              <a:t>People – tell Be Strong &amp; Courageous</a:t>
            </a:r>
          </a:p>
          <a:p>
            <a:r>
              <a:rPr lang="en-US" dirty="0" smtClean="0">
                <a:solidFill>
                  <a:prstClr val="black"/>
                </a:solidFill>
              </a:rPr>
              <a:t>Prepared people (3 days provisions)</a:t>
            </a:r>
          </a:p>
          <a:p>
            <a:r>
              <a:rPr lang="en-US" dirty="0" smtClean="0">
                <a:solidFill>
                  <a:prstClr val="black"/>
                </a:solidFill>
              </a:rPr>
              <a:t>Checked that Tribes </a:t>
            </a:r>
            <a:r>
              <a:rPr lang="en-US" dirty="0">
                <a:solidFill>
                  <a:prstClr val="black"/>
                </a:solidFill>
              </a:rPr>
              <a:t>across Jordan with </a:t>
            </a:r>
            <a:r>
              <a:rPr lang="en-US" dirty="0" smtClean="0">
                <a:solidFill>
                  <a:prstClr val="black"/>
                </a:solidFill>
              </a:rPr>
              <a:t>him</a:t>
            </a:r>
          </a:p>
          <a:p>
            <a:r>
              <a:rPr lang="en-US" dirty="0" smtClean="0">
                <a:solidFill>
                  <a:prstClr val="black"/>
                </a:solidFill>
              </a:rPr>
              <a:t>Sent spies into Jericho</a:t>
            </a:r>
          </a:p>
          <a:p>
            <a:endParaRPr lang="en-US" dirty="0" smtClean="0">
              <a:solidFill>
                <a:prstClr val="black"/>
              </a:solidFill>
            </a:endParaRPr>
          </a:p>
          <a:p>
            <a:endParaRPr lang="en-US" dirty="0" smtClean="0">
              <a:solidFill>
                <a:prstClr val="black"/>
              </a:solidFill>
            </a:endParaRPr>
          </a:p>
          <a:p>
            <a:r>
              <a:rPr lang="en-US" b="1" dirty="0" smtClean="0">
                <a:solidFill>
                  <a:prstClr val="black"/>
                </a:solidFill>
              </a:rPr>
              <a:t>Lord  took care of the river </a:t>
            </a:r>
          </a:p>
          <a:p>
            <a:r>
              <a:rPr lang="en-US" b="1" dirty="0" smtClean="0">
                <a:solidFill>
                  <a:prstClr val="black"/>
                </a:solidFill>
              </a:rPr>
              <a:t>&amp; walled city</a:t>
            </a:r>
          </a:p>
          <a:p>
            <a:endParaRPr lang="en-US" dirty="0" smtClean="0">
              <a:solidFill>
                <a:prstClr val="black"/>
              </a:solidFill>
            </a:endParaRPr>
          </a:p>
        </p:txBody>
      </p:sp>
    </p:spTree>
    <p:extLst>
      <p:ext uri="{BB962C8B-B14F-4D97-AF65-F5344CB8AC3E}">
        <p14:creationId xmlns:p14="http://schemas.microsoft.com/office/powerpoint/2010/main" val="312995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9</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93792"/>
          </a:xfrm>
          <a:prstGeom prst="rect">
            <a:avLst/>
          </a:prstGeom>
        </p:spPr>
      </p:pic>
      <p:sp>
        <p:nvSpPr>
          <p:cNvPr id="5" name="TextBox 4"/>
          <p:cNvSpPr txBox="1"/>
          <p:nvPr/>
        </p:nvSpPr>
        <p:spPr>
          <a:xfrm>
            <a:off x="607191" y="3253359"/>
            <a:ext cx="8165343" cy="1938992"/>
          </a:xfrm>
          <a:prstGeom prst="rect">
            <a:avLst/>
          </a:prstGeom>
          <a:noFill/>
        </p:spPr>
        <p:txBody>
          <a:bodyPr wrap="square" rtlCol="0">
            <a:spAutoFit/>
          </a:bodyPr>
          <a:lstStyle/>
          <a:p>
            <a:r>
              <a:rPr lang="en-US" sz="2000" b="1" dirty="0" smtClean="0">
                <a:solidFill>
                  <a:prstClr val="white"/>
                </a:solidFill>
              </a:rPr>
              <a:t>Hebrews </a:t>
            </a:r>
            <a:r>
              <a:rPr lang="en-US" sz="2000" b="1" dirty="0">
                <a:solidFill>
                  <a:prstClr val="white"/>
                </a:solidFill>
              </a:rPr>
              <a:t>11:30-31(ESV) </a:t>
            </a:r>
            <a:r>
              <a:rPr lang="en-US" sz="2000" dirty="0">
                <a:solidFill>
                  <a:prstClr val="white"/>
                </a:solidFill>
              </a:rPr>
              <a:t/>
            </a:r>
            <a:br>
              <a:rPr lang="en-US" sz="2000" dirty="0">
                <a:solidFill>
                  <a:prstClr val="white"/>
                </a:solidFill>
              </a:rPr>
            </a:br>
            <a:r>
              <a:rPr lang="en-US" sz="2000" baseline="30000" dirty="0">
                <a:solidFill>
                  <a:prstClr val="white"/>
                </a:solidFill>
              </a:rPr>
              <a:t>30</a:t>
            </a:r>
            <a:r>
              <a:rPr lang="en-US" sz="2000" dirty="0">
                <a:solidFill>
                  <a:prstClr val="white"/>
                </a:solidFill>
              </a:rPr>
              <a:t>By faith the walls of Jericho fell down after they had been encircled for seven days.  </a:t>
            </a:r>
            <a:endParaRPr lang="en-US" sz="2000" dirty="0" smtClean="0">
              <a:solidFill>
                <a:prstClr val="white"/>
              </a:solidFill>
            </a:endParaRPr>
          </a:p>
          <a:p>
            <a:r>
              <a:rPr lang="en-US" sz="2000" dirty="0">
                <a:solidFill>
                  <a:prstClr val="white"/>
                </a:solidFill>
              </a:rPr>
              <a:t/>
            </a:r>
            <a:br>
              <a:rPr lang="en-US" sz="2000" dirty="0">
                <a:solidFill>
                  <a:prstClr val="white"/>
                </a:solidFill>
              </a:rPr>
            </a:br>
            <a:r>
              <a:rPr lang="en-US" sz="2000" baseline="30000" dirty="0">
                <a:solidFill>
                  <a:prstClr val="white"/>
                </a:solidFill>
              </a:rPr>
              <a:t>31</a:t>
            </a:r>
            <a:r>
              <a:rPr lang="en-US" sz="2000" dirty="0">
                <a:solidFill>
                  <a:prstClr val="white"/>
                </a:solidFill>
              </a:rPr>
              <a:t>By faith Rahab the prostitute did not perish with those who were disobedient, because she had given a friendly welcome to the spies. </a:t>
            </a:r>
          </a:p>
        </p:txBody>
      </p:sp>
    </p:spTree>
    <p:extLst>
      <p:ext uri="{BB962C8B-B14F-4D97-AF65-F5344CB8AC3E}">
        <p14:creationId xmlns:p14="http://schemas.microsoft.com/office/powerpoint/2010/main" val="32855706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LENAME" val="C:\0Images\Todd Sites\0Adds\011300 Samaria\Sr\Shechem standing stone, tb n011300 sr.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FILENAME" val="C:\0Images\Todd Sites\0Adds\011300 Samaria\Sr\Shechem standing stone, tb n011300 sr.jpg"/>
  <p:tag name="PHOTO" val="TRUE"/>
</p:tagLst>
</file>

<file path=ppt/tags/tag3.xml><?xml version="1.0" encoding="utf-8"?>
<p:tagLst xmlns:a="http://schemas.openxmlformats.org/drawingml/2006/main" xmlns:r="http://schemas.openxmlformats.org/officeDocument/2006/relationships" xmlns:p="http://schemas.openxmlformats.org/presentationml/2006/main">
  <p:tag name="FILENAME" val="D:\0Adds 2002\01 Galilee\Golan Heights\sr\Cows of Bashan near Hippos.jpg"/>
  <p:tag name="PHOTO"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8207</TotalTime>
  <Words>1836</Words>
  <Application>Microsoft Office PowerPoint</Application>
  <PresentationFormat>On-screen Show (16:10)</PresentationFormat>
  <Paragraphs>333</Paragraphs>
  <Slides>42</Slides>
  <Notes>6</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42</vt:i4>
      </vt:variant>
    </vt:vector>
  </HeadingPairs>
  <TitlesOfParts>
    <vt:vector size="56" baseType="lpstr">
      <vt:lpstr>Office Theme</vt:lpstr>
      <vt:lpstr>3_Office Theme</vt:lpstr>
      <vt:lpstr>5_Office Theme</vt:lpstr>
      <vt:lpstr>2_Office Theme</vt:lpstr>
      <vt:lpstr>4_Office Theme</vt:lpstr>
      <vt:lpstr>6_Office Theme</vt:lpstr>
      <vt:lpstr>7_Office Theme</vt:lpstr>
      <vt:lpstr>8_Office Theme</vt:lpstr>
      <vt:lpstr>9_Office Theme</vt:lpstr>
      <vt:lpstr>10_Office Theme</vt:lpstr>
      <vt:lpstr>11_Office Theme</vt:lpstr>
      <vt:lpstr>13_Office Theme</vt:lpstr>
      <vt:lpstr>12_Office Theme</vt:lpstr>
      <vt:lpstr>Document</vt:lpstr>
      <vt:lpstr>PowerPoint Presentation</vt:lpstr>
      <vt:lpstr>PowerPoint Presentation</vt:lpstr>
      <vt:lpstr>PowerPoint Presentation</vt:lpstr>
      <vt:lpstr>PowerPoint Presentation</vt:lpstr>
      <vt:lpstr>Hazor Diagram – Mound City Two Destructions</vt:lpstr>
      <vt:lpstr>PowerPoint Presentation</vt:lpstr>
      <vt:lpstr>Be Strong and Courageous</vt:lpstr>
      <vt:lpstr>PowerPoint Presentation</vt:lpstr>
      <vt:lpstr>PowerPoint Presentation</vt:lpstr>
      <vt:lpstr>PowerPoint Presentation</vt:lpstr>
      <vt:lpstr>PowerPoint Presentation</vt:lpstr>
      <vt:lpstr>Five Amorite Kings</vt:lpstr>
      <vt:lpstr>PowerPoint Presentation</vt:lpstr>
      <vt:lpstr>Jabin Gathers Forces – Joshua 11</vt:lpstr>
      <vt:lpstr>Joshua Timeline</vt:lpstr>
      <vt:lpstr>Land Promise Fulfilled</vt:lpstr>
      <vt:lpstr>Joshua Timeline</vt:lpstr>
      <vt:lpstr>PowerPoint Presentation</vt:lpstr>
      <vt:lpstr>Joshua to Leaders</vt:lpstr>
      <vt:lpstr>Joshua to Leaders</vt:lpstr>
      <vt:lpstr>Joshua to Leaders</vt:lpstr>
      <vt:lpstr>Joshua to Leaders</vt:lpstr>
      <vt:lpstr>Questions?</vt:lpstr>
      <vt:lpstr>Who brought Israel into the Promised Land? Joshua 24</vt:lpstr>
      <vt:lpstr>PowerPoint Presentation</vt:lpstr>
      <vt:lpstr>Questions?</vt:lpstr>
      <vt:lpstr>PowerPoint Presentation</vt:lpstr>
      <vt:lpstr>Shechem standing stone</vt:lpstr>
      <vt:lpstr>PowerPoint Presentation</vt:lpstr>
      <vt:lpstr>Shechem standing stone</vt:lpstr>
      <vt:lpstr>PowerPoint Presentation</vt:lpstr>
      <vt:lpstr>The sacred standing stone at Shechem. </vt:lpstr>
      <vt:lpstr>PowerPoint Presentation</vt:lpstr>
      <vt:lpstr>Cows of Bashan near Hippos</vt:lpstr>
      <vt:lpstr>Promise of a Land of Milk &amp; Honey</vt:lpstr>
      <vt:lpstr>PowerPoint Presentation</vt:lpstr>
      <vt:lpstr>PowerPoint Presentation</vt:lpstr>
      <vt:lpstr>PowerPoint Presentation</vt:lpstr>
      <vt:lpstr>Conquest of the Land</vt:lpstr>
      <vt:lpstr>Conquest of the Land</vt:lpstr>
      <vt:lpstr>Conquest of the Land</vt:lpstr>
      <vt:lpstr>Conquest of the Land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Danny Haynes</cp:lastModifiedBy>
  <cp:revision>131</cp:revision>
  <dcterms:created xsi:type="dcterms:W3CDTF">2010-03-31T22:52:17Z</dcterms:created>
  <dcterms:modified xsi:type="dcterms:W3CDTF">2015-02-15T13:16:21Z</dcterms:modified>
</cp:coreProperties>
</file>