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78" r:id="rId2"/>
    <p:sldId id="373" r:id="rId3"/>
    <p:sldId id="393" r:id="rId4"/>
    <p:sldId id="394" r:id="rId5"/>
    <p:sldId id="413" r:id="rId6"/>
    <p:sldId id="395" r:id="rId7"/>
    <p:sldId id="396" r:id="rId8"/>
    <p:sldId id="414" r:id="rId9"/>
    <p:sldId id="397" r:id="rId10"/>
    <p:sldId id="398" r:id="rId11"/>
    <p:sldId id="400" r:id="rId12"/>
    <p:sldId id="401" r:id="rId13"/>
    <p:sldId id="402" r:id="rId14"/>
    <p:sldId id="403" r:id="rId15"/>
    <p:sldId id="404" r:id="rId16"/>
    <p:sldId id="409" r:id="rId17"/>
    <p:sldId id="399" r:id="rId18"/>
    <p:sldId id="405" r:id="rId19"/>
    <p:sldId id="406" r:id="rId20"/>
    <p:sldId id="412" r:id="rId21"/>
    <p:sldId id="415" r:id="rId22"/>
    <p:sldId id="407" r:id="rId23"/>
    <p:sldId id="408" r:id="rId24"/>
    <p:sldId id="411" r:id="rId25"/>
    <p:sldId id="416" r:id="rId26"/>
    <p:sldId id="417" r:id="rId27"/>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66FFFF"/>
    <a:srgbClr val="99FF66"/>
    <a:srgbClr val="0000FF"/>
    <a:srgbClr val="FF0000"/>
    <a:srgbClr val="00FF00"/>
    <a:srgbClr val="C0C0C0"/>
    <a:srgbClr val="CC9900"/>
    <a:srgbClr val="DDDDDD"/>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1261" autoAdjust="0"/>
    <p:restoredTop sz="90724" autoAdjust="0"/>
  </p:normalViewPr>
  <p:slideViewPr>
    <p:cSldViewPr>
      <p:cViewPr varScale="1">
        <p:scale>
          <a:sx n="115" d="100"/>
          <a:sy n="115" d="100"/>
        </p:scale>
        <p:origin x="-318" y="-18"/>
      </p:cViewPr>
      <p:guideLst>
        <p:guide orient="horz" pos="720"/>
        <p:guide pos="14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48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0"/>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8"/>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0"/>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9938" y="723900"/>
            <a:ext cx="5775325" cy="36099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5" y="4573588"/>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a:t>
            </a:fld>
            <a:endParaRPr lang="en-US"/>
          </a:p>
        </p:txBody>
      </p:sp>
    </p:spTree>
    <p:extLst>
      <p:ext uri="{BB962C8B-B14F-4D97-AF65-F5344CB8AC3E}">
        <p14:creationId xmlns:p14="http://schemas.microsoft.com/office/powerpoint/2010/main" val="23232865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Word sanctification</a:t>
            </a:r>
            <a:r>
              <a:rPr lang="en-US" baseline="0" dirty="0" smtClean="0"/>
              <a:t> is used here… (3 times)  </a:t>
            </a:r>
            <a:r>
              <a:rPr lang="en-US" baseline="0" dirty="0" err="1" smtClean="0"/>
              <a:t>hagiasmos</a:t>
            </a:r>
            <a:r>
              <a:rPr lang="en-US" baseline="0" dirty="0" smtClean="0"/>
              <a:t> (holiness, etc.)</a:t>
            </a:r>
          </a:p>
          <a:p>
            <a:r>
              <a:rPr lang="en-US" baseline="0" dirty="0" smtClean="0"/>
              <a:t>“honor,” vs 4 is the same as the “valuable” word in </a:t>
            </a:r>
            <a:r>
              <a:rPr lang="en-US" baseline="0" dirty="0" err="1" smtClean="0"/>
              <a:t>Heb</a:t>
            </a:r>
            <a:r>
              <a:rPr lang="en-US" baseline="0" dirty="0" smtClean="0"/>
              <a:t> 13:4</a:t>
            </a:r>
          </a:p>
          <a:p>
            <a:endParaRPr lang="en-US" baseline="0" dirty="0" smtClean="0"/>
          </a:p>
          <a:p>
            <a:r>
              <a:rPr lang="en-US" baseline="0" dirty="0" smtClean="0"/>
              <a:t>Again, the opposite of holiness, purity, and value is sexual immorality (</a:t>
            </a:r>
            <a:r>
              <a:rPr lang="en-US" baseline="0" dirty="0" err="1" smtClean="0"/>
              <a:t>porneia</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10</a:t>
            </a:fld>
            <a:endParaRPr lang="en-US"/>
          </a:p>
        </p:txBody>
      </p:sp>
    </p:spTree>
    <p:extLst>
      <p:ext uri="{BB962C8B-B14F-4D97-AF65-F5344CB8AC3E}">
        <p14:creationId xmlns:p14="http://schemas.microsoft.com/office/powerpoint/2010/main" val="619423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11</a:t>
            </a:fld>
            <a:endParaRPr lang="en-US"/>
          </a:p>
        </p:txBody>
      </p:sp>
    </p:spTree>
    <p:extLst>
      <p:ext uri="{BB962C8B-B14F-4D97-AF65-F5344CB8AC3E}">
        <p14:creationId xmlns:p14="http://schemas.microsoft.com/office/powerpoint/2010/main" val="770686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12</a:t>
            </a:fld>
            <a:endParaRPr lang="en-US"/>
          </a:p>
        </p:txBody>
      </p:sp>
    </p:spTree>
    <p:extLst>
      <p:ext uri="{BB962C8B-B14F-4D97-AF65-F5344CB8AC3E}">
        <p14:creationId xmlns:p14="http://schemas.microsoft.com/office/powerpoint/2010/main" val="752393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13</a:t>
            </a:fld>
            <a:endParaRPr lang="en-US"/>
          </a:p>
        </p:txBody>
      </p:sp>
    </p:spTree>
    <p:extLst>
      <p:ext uri="{BB962C8B-B14F-4D97-AF65-F5344CB8AC3E}">
        <p14:creationId xmlns:p14="http://schemas.microsoft.com/office/powerpoint/2010/main" val="617478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14</a:t>
            </a:fld>
            <a:endParaRPr lang="en-US"/>
          </a:p>
        </p:txBody>
      </p:sp>
    </p:spTree>
    <p:extLst>
      <p:ext uri="{BB962C8B-B14F-4D97-AF65-F5344CB8AC3E}">
        <p14:creationId xmlns:p14="http://schemas.microsoft.com/office/powerpoint/2010/main" val="8855819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15</a:t>
            </a:fld>
            <a:endParaRPr lang="en-US"/>
          </a:p>
        </p:txBody>
      </p:sp>
    </p:spTree>
    <p:extLst>
      <p:ext uri="{BB962C8B-B14F-4D97-AF65-F5344CB8AC3E}">
        <p14:creationId xmlns:p14="http://schemas.microsoft.com/office/powerpoint/2010/main" val="2047570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Note that the opposite of this</a:t>
            </a:r>
            <a:r>
              <a:rPr lang="en-US" baseline="0" dirty="0" smtClean="0"/>
              <a:t> sanctification is walking after our desires</a:t>
            </a:r>
          </a:p>
          <a:p>
            <a:pPr marL="228600" indent="-228600">
              <a:buAutoNum type="arabicPeriod"/>
            </a:pPr>
            <a:r>
              <a:rPr lang="en-US" baseline="0" dirty="0" smtClean="0"/>
              <a:t>“like the Gentiles” – being like the rest of the world</a:t>
            </a:r>
          </a:p>
          <a:p>
            <a:pPr marL="228600" indent="-228600">
              <a:buAutoNum type="arabicPeriod"/>
            </a:pPr>
            <a:r>
              <a:rPr lang="en-US" baseline="0" dirty="0" smtClean="0"/>
              <a:t>(note that it is not a ‘victimless’ crime)</a:t>
            </a:r>
          </a:p>
          <a:p>
            <a:pPr marL="228600" indent="-228600">
              <a:buAutoNum type="arabicPeriod"/>
            </a:pPr>
            <a:r>
              <a:rPr lang="en-US" baseline="0" dirty="0" smtClean="0"/>
              <a:t>God did not call us (opposite of my own self-will).</a:t>
            </a:r>
          </a:p>
          <a:p>
            <a:pPr marL="228600" indent="-228600">
              <a:buAutoNum type="arabicPeriod"/>
            </a:pPr>
            <a:endParaRPr lang="en-US" baseline="0" dirty="0" smtClean="0"/>
          </a:p>
          <a:p>
            <a:pPr marL="228600" indent="-228600">
              <a:buAutoNum type="arabicPeriod"/>
            </a:pPr>
            <a:r>
              <a:rPr lang="en-US" baseline="0" dirty="0" smtClean="0"/>
              <a:t>Note, too, that God judges/avenges (v 6)</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16</a:t>
            </a:fld>
            <a:endParaRPr lang="en-US"/>
          </a:p>
        </p:txBody>
      </p:sp>
    </p:spTree>
    <p:extLst>
      <p:ext uri="{BB962C8B-B14F-4D97-AF65-F5344CB8AC3E}">
        <p14:creationId xmlns:p14="http://schemas.microsoft.com/office/powerpoint/2010/main" val="12888430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three</a:t>
            </a:r>
            <a:r>
              <a:rPr lang="en-US" baseline="0" dirty="0" smtClean="0"/>
              <a:t> groups of justifications</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17</a:t>
            </a:fld>
            <a:endParaRPr lang="en-US"/>
          </a:p>
        </p:txBody>
      </p:sp>
    </p:spTree>
    <p:extLst>
      <p:ext uri="{BB962C8B-B14F-4D97-AF65-F5344CB8AC3E}">
        <p14:creationId xmlns:p14="http://schemas.microsoft.com/office/powerpoint/2010/main" val="2027490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where we</a:t>
            </a:r>
            <a:r>
              <a:rPr lang="en-US" baseline="0" dirty="0" smtClean="0"/>
              <a:t> begin to part company with the world (based on our ‘hope’)</a:t>
            </a: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18</a:t>
            </a:fld>
            <a:endParaRPr lang="en-US"/>
          </a:p>
        </p:txBody>
      </p:sp>
    </p:spTree>
    <p:extLst>
      <p:ext uri="{BB962C8B-B14F-4D97-AF65-F5344CB8AC3E}">
        <p14:creationId xmlns:p14="http://schemas.microsoft.com/office/powerpoint/2010/main" val="1538585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19</a:t>
            </a:fld>
            <a:endParaRPr lang="en-US"/>
          </a:p>
        </p:txBody>
      </p:sp>
    </p:spTree>
    <p:extLst>
      <p:ext uri="{BB962C8B-B14F-4D97-AF65-F5344CB8AC3E}">
        <p14:creationId xmlns:p14="http://schemas.microsoft.com/office/powerpoint/2010/main" val="2309777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30115338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20</a:t>
            </a:fld>
            <a:endParaRPr lang="en-US"/>
          </a:p>
        </p:txBody>
      </p:sp>
    </p:spTree>
    <p:extLst>
      <p:ext uri="{BB962C8B-B14F-4D97-AF65-F5344CB8AC3E}">
        <p14:creationId xmlns:p14="http://schemas.microsoft.com/office/powerpoint/2010/main" val="1752428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21</a:t>
            </a:fld>
            <a:endParaRPr lang="en-US"/>
          </a:p>
        </p:txBody>
      </p:sp>
    </p:spTree>
    <p:extLst>
      <p:ext uri="{BB962C8B-B14F-4D97-AF65-F5344CB8AC3E}">
        <p14:creationId xmlns:p14="http://schemas.microsoft.com/office/powerpoint/2010/main" val="175727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22</a:t>
            </a:fld>
            <a:endParaRPr lang="en-US"/>
          </a:p>
        </p:txBody>
      </p:sp>
    </p:spTree>
    <p:extLst>
      <p:ext uri="{BB962C8B-B14F-4D97-AF65-F5344CB8AC3E}">
        <p14:creationId xmlns:p14="http://schemas.microsoft.com/office/powerpoint/2010/main" val="37071944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23</a:t>
            </a:fld>
            <a:endParaRPr lang="en-US"/>
          </a:p>
        </p:txBody>
      </p:sp>
    </p:spTree>
    <p:extLst>
      <p:ext uri="{BB962C8B-B14F-4D97-AF65-F5344CB8AC3E}">
        <p14:creationId xmlns:p14="http://schemas.microsoft.com/office/powerpoint/2010/main" val="1238616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24</a:t>
            </a:fld>
            <a:endParaRPr lang="en-US"/>
          </a:p>
        </p:txBody>
      </p:sp>
    </p:spTree>
    <p:extLst>
      <p:ext uri="{BB962C8B-B14F-4D97-AF65-F5344CB8AC3E}">
        <p14:creationId xmlns:p14="http://schemas.microsoft.com/office/powerpoint/2010/main" val="12386166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25</a:t>
            </a:fld>
            <a:endParaRPr lang="en-US"/>
          </a:p>
        </p:txBody>
      </p:sp>
    </p:spTree>
    <p:extLst>
      <p:ext uri="{BB962C8B-B14F-4D97-AF65-F5344CB8AC3E}">
        <p14:creationId xmlns:p14="http://schemas.microsoft.com/office/powerpoint/2010/main" val="12386166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26</a:t>
            </a:fld>
            <a:endParaRPr lang="en-US"/>
          </a:p>
        </p:txBody>
      </p:sp>
    </p:spTree>
    <p:extLst>
      <p:ext uri="{BB962C8B-B14F-4D97-AF65-F5344CB8AC3E}">
        <p14:creationId xmlns:p14="http://schemas.microsoft.com/office/powerpoint/2010/main" val="187783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3</a:t>
            </a:fld>
            <a:endParaRPr lang="en-US"/>
          </a:p>
        </p:txBody>
      </p:sp>
    </p:spTree>
    <p:extLst>
      <p:ext uri="{BB962C8B-B14F-4D97-AF65-F5344CB8AC3E}">
        <p14:creationId xmlns:p14="http://schemas.microsoft.com/office/powerpoint/2010/main" val="363890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 from</a:t>
            </a:r>
            <a:r>
              <a:rPr lang="en-US" baseline="0" dirty="0" smtClean="0"/>
              <a:t> 4:3-5:</a:t>
            </a:r>
          </a:p>
          <a:p>
            <a:pPr marL="228600" indent="-228600">
              <a:buAutoNum type="arabicPeriod"/>
            </a:pPr>
            <a:r>
              <a:rPr lang="en-US" baseline="0" dirty="0" smtClean="0"/>
              <a:t>It was their past way of ‘walking,’ but they had changed.</a:t>
            </a:r>
          </a:p>
          <a:p>
            <a:pPr marL="228600" indent="-228600">
              <a:buAutoNum type="arabicPeriod"/>
            </a:pPr>
            <a:r>
              <a:rPr lang="en-US" baseline="0" dirty="0" smtClean="0"/>
              <a:t>It was based on following their desires</a:t>
            </a:r>
          </a:p>
          <a:p>
            <a:pPr marL="228600" indent="-228600">
              <a:buAutoNum type="arabicPeriod"/>
            </a:pPr>
            <a:r>
              <a:rPr lang="en-US" baseline="0" dirty="0" smtClean="0"/>
              <a:t>It was the way most people around them lived/thought</a:t>
            </a:r>
          </a:p>
          <a:p>
            <a:pPr marL="228600" indent="-228600">
              <a:buAutoNum type="arabicPeriod"/>
            </a:pPr>
            <a:r>
              <a:rPr lang="en-US" baseline="0" dirty="0" smtClean="0"/>
              <a:t>The rest of society thought they were strange (and spoke evil of them).</a:t>
            </a:r>
          </a:p>
          <a:p>
            <a:pPr marL="228600" indent="-228600">
              <a:buAutoNum type="arabicPeriod"/>
            </a:pPr>
            <a:r>
              <a:rPr lang="en-US" baseline="0" dirty="0" smtClean="0"/>
              <a:t>Their ‘hope’ (of judgment) made the difference in their thinking.</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4</a:t>
            </a:fld>
            <a:endParaRPr lang="en-US"/>
          </a:p>
        </p:txBody>
      </p:sp>
    </p:spTree>
    <p:extLst>
      <p:ext uri="{BB962C8B-B14F-4D97-AF65-F5344CB8AC3E}">
        <p14:creationId xmlns:p14="http://schemas.microsoft.com/office/powerpoint/2010/main" val="1208212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5</a:t>
            </a:fld>
            <a:endParaRPr lang="en-US"/>
          </a:p>
        </p:txBody>
      </p:sp>
    </p:spTree>
    <p:extLst>
      <p:ext uri="{BB962C8B-B14F-4D97-AF65-F5344CB8AC3E}">
        <p14:creationId xmlns:p14="http://schemas.microsoft.com/office/powerpoint/2010/main" val="175727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Bullet 1:  The world was made for man, to provide his needs: </a:t>
            </a:r>
            <a:r>
              <a:rPr lang="en-US" i="1" dirty="0" smtClean="0"/>
              <a:t> “Blessed is</a:t>
            </a:r>
            <a:r>
              <a:rPr lang="en-US" i="1" baseline="0" dirty="0" smtClean="0"/>
              <a:t> every one who fears the LORD, Who walks in His ways.  </a:t>
            </a:r>
            <a:r>
              <a:rPr lang="en-US" i="1" baseline="30000" dirty="0" smtClean="0"/>
              <a:t>2</a:t>
            </a:r>
            <a:r>
              <a:rPr lang="en-US" i="1" baseline="0" dirty="0" smtClean="0"/>
              <a:t>When you eat the labor of your hands, You shall be happy, and it shall be well with you.”  (Ps 128:1-2)</a:t>
            </a:r>
            <a:endParaRPr lang="en-US" i="1" dirty="0" smtClean="0"/>
          </a:p>
          <a:p>
            <a:r>
              <a:rPr lang="en-US" dirty="0" smtClean="0"/>
              <a:t>Bullet 2:  Ways to get things:</a:t>
            </a:r>
            <a:r>
              <a:rPr lang="en-US" baseline="0" dirty="0" smtClean="0"/>
              <a:t>  </a:t>
            </a:r>
            <a:r>
              <a:rPr lang="en-US" dirty="0" smtClean="0"/>
              <a:t>you can grow them, make them, work &amp; buy them, accept gifts…</a:t>
            </a:r>
          </a:p>
          <a:p>
            <a:r>
              <a:rPr lang="en-US" dirty="0" smtClean="0"/>
              <a:t>Bullet</a:t>
            </a:r>
            <a:r>
              <a:rPr lang="en-US" baseline="0" dirty="0" smtClean="0"/>
              <a:t> 3:  Abnormalities:  unfulfilled desires, overuse, lack of desire, twisted desires</a:t>
            </a:r>
          </a:p>
          <a:p>
            <a:r>
              <a:rPr lang="en-US" baseline="0" dirty="0" smtClean="0"/>
              <a:t>Bullet 4:  (also note that most people agree that these are ‘wrong,’ and societies create civil laws, with consequences around these bad things—for the good of society, and the 8</a:t>
            </a:r>
            <a:r>
              <a:rPr lang="en-US" baseline="30000" dirty="0" smtClean="0"/>
              <a:t>th</a:t>
            </a:r>
            <a:r>
              <a:rPr lang="en-US" baseline="0" dirty="0" smtClean="0"/>
              <a:t> &amp; 9</a:t>
            </a:r>
            <a:r>
              <a:rPr lang="en-US" baseline="30000" dirty="0" smtClean="0"/>
              <a:t>th</a:t>
            </a:r>
            <a:r>
              <a:rPr lang="en-US" baseline="0" dirty="0" smtClean="0"/>
              <a:t> commandments included:  Thou shalt not steal, bear false witness, etc.</a:t>
            </a:r>
          </a:p>
          <a:p>
            <a:r>
              <a:rPr lang="en-US" baseline="0" dirty="0" smtClean="0"/>
              <a:t>Bullet 5:  These unlawful actions are driven by desires:  hungry, ambitious, covetous</a:t>
            </a:r>
          </a:p>
          <a:p>
            <a:r>
              <a:rPr lang="en-US" baseline="0" dirty="0" smtClean="0"/>
              <a:t>Bullet 6:  So just because I need something or want something, or deeply believe it will make me happy, doesn’t justify it.  And controlling my desires is the best way to avoid doing these wrong things. (note the 10</a:t>
            </a:r>
            <a:r>
              <a:rPr lang="en-US" baseline="30000" dirty="0" smtClean="0"/>
              <a:t>th</a:t>
            </a:r>
            <a:r>
              <a:rPr lang="en-US" baseline="0" dirty="0" smtClean="0"/>
              <a:t> commandments:  “shall not covet”.). </a:t>
            </a:r>
          </a:p>
          <a:p>
            <a:r>
              <a:rPr lang="en-US" baseline="0" dirty="0" smtClean="0"/>
              <a:t>Bullet 7:</a:t>
            </a:r>
          </a:p>
          <a:p>
            <a:r>
              <a:rPr lang="en-US" baseline="0" dirty="0" smtClean="0"/>
              <a:t>Bullet 8:  </a:t>
            </a:r>
            <a:r>
              <a:rPr lang="en-US" sz="1200" kern="1200" dirty="0" smtClean="0">
                <a:solidFill>
                  <a:schemeClr val="tx1"/>
                </a:solidFill>
                <a:effectLst/>
                <a:latin typeface="Times New Roman" pitchFamily="18" charset="0"/>
                <a:ea typeface="+mn-ea"/>
                <a:cs typeface="+mn-cs"/>
              </a:rPr>
              <a:t>"Do not the labor for the food which perishes, but for the food which endures to everlasting life, (John 6:27)</a:t>
            </a:r>
            <a:endParaRPr lang="en-US" baseline="0" dirty="0" smtClean="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6</a:t>
            </a:fld>
            <a:endParaRPr lang="en-US"/>
          </a:p>
        </p:txBody>
      </p:sp>
    </p:spTree>
    <p:extLst>
      <p:ext uri="{BB962C8B-B14F-4D97-AF65-F5344CB8AC3E}">
        <p14:creationId xmlns:p14="http://schemas.microsoft.com/office/powerpoint/2010/main" val="3777214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FF00"/>
                </a:solidFill>
              </a:rPr>
              <a:t>Blue:  based on desires</a:t>
            </a:r>
          </a:p>
          <a:p>
            <a:r>
              <a:rPr lang="en-US" dirty="0" smtClean="0">
                <a:solidFill>
                  <a:srgbClr val="FFFF00"/>
                </a:solidFill>
              </a:rPr>
              <a:t>Green:</a:t>
            </a:r>
            <a:r>
              <a:rPr lang="en-US" baseline="0" dirty="0" smtClean="0">
                <a:solidFill>
                  <a:srgbClr val="FFFF00"/>
                </a:solidFill>
              </a:rPr>
              <a:t>  based on human justification  (appealing outward to the community, perhaps)</a:t>
            </a:r>
          </a:p>
          <a:p>
            <a:r>
              <a:rPr lang="en-US" baseline="0" dirty="0" smtClean="0">
                <a:solidFill>
                  <a:srgbClr val="FFFF00"/>
                </a:solidFill>
              </a:rPr>
              <a:t>Yellow:  putting myself (and my will) in charge, over everyone else.</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7</a:t>
            </a:fld>
            <a:endParaRPr lang="en-US"/>
          </a:p>
        </p:txBody>
      </p:sp>
    </p:spTree>
    <p:extLst>
      <p:ext uri="{BB962C8B-B14F-4D97-AF65-F5344CB8AC3E}">
        <p14:creationId xmlns:p14="http://schemas.microsoft.com/office/powerpoint/2010/main" val="4196030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8</a:t>
            </a:fld>
            <a:endParaRPr lang="en-US"/>
          </a:p>
        </p:txBody>
      </p:sp>
    </p:spTree>
    <p:extLst>
      <p:ext uri="{BB962C8B-B14F-4D97-AF65-F5344CB8AC3E}">
        <p14:creationId xmlns:p14="http://schemas.microsoft.com/office/powerpoint/2010/main" val="175727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Marriage:  great value/blessing</a:t>
            </a:r>
          </a:p>
          <a:p>
            <a:pPr marL="228600" indent="-228600">
              <a:buAutoNum type="arabicPeriod"/>
            </a:pPr>
            <a:r>
              <a:rPr lang="en-US" baseline="0" dirty="0" smtClean="0"/>
              <a:t>“Bed,” is closely related, is pure (nothing evil or harmful).</a:t>
            </a:r>
          </a:p>
          <a:p>
            <a:pPr marL="228600" indent="-228600">
              <a:buAutoNum type="arabicPeriod"/>
            </a:pPr>
            <a:r>
              <a:rPr lang="en-US" baseline="0" dirty="0" smtClean="0"/>
              <a:t>Opposites –discuss definitions— are not precursors or equivalent alternatives</a:t>
            </a:r>
          </a:p>
        </p:txBody>
      </p:sp>
      <p:sp>
        <p:nvSpPr>
          <p:cNvPr id="4" name="Slide Number Placeholder 3"/>
          <p:cNvSpPr>
            <a:spLocks noGrp="1"/>
          </p:cNvSpPr>
          <p:nvPr>
            <p:ph type="sldNum" sz="quarter" idx="10"/>
          </p:nvPr>
        </p:nvSpPr>
        <p:spPr/>
        <p:txBody>
          <a:bodyPr/>
          <a:lstStyle/>
          <a:p>
            <a:pPr>
              <a:defRPr/>
            </a:pPr>
            <a:fld id="{F3677BD1-F61E-4A8A-93FD-955EDF7EC03F}" type="slidenum">
              <a:rPr lang="en-US" smtClean="0"/>
              <a:pPr>
                <a:defRPr/>
              </a:pPr>
              <a:t>9</a:t>
            </a:fld>
            <a:endParaRPr lang="en-US"/>
          </a:p>
        </p:txBody>
      </p:sp>
    </p:spTree>
    <p:extLst>
      <p:ext uri="{BB962C8B-B14F-4D97-AF65-F5344CB8AC3E}">
        <p14:creationId xmlns:p14="http://schemas.microsoft.com/office/powerpoint/2010/main" val="68349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a:xfrm>
            <a:off x="304800" y="749300"/>
            <a:ext cx="8610600" cy="4318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1</a:t>
            </a:fld>
            <a:endParaRPr lang="en-US" smtClean="0"/>
          </a:p>
        </p:txBody>
      </p:sp>
    </p:spTree>
    <p:extLst>
      <p:ext uri="{BB962C8B-B14F-4D97-AF65-F5344CB8AC3E}">
        <p14:creationId xmlns:p14="http://schemas.microsoft.com/office/powerpoint/2010/main" val="2532656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Thessalonians 4:3-7</a:t>
            </a:r>
            <a:endParaRPr lang="en-US" dirty="0"/>
          </a:p>
        </p:txBody>
      </p:sp>
      <p:sp>
        <p:nvSpPr>
          <p:cNvPr id="3" name="Content Placeholder 2"/>
          <p:cNvSpPr>
            <a:spLocks noGrp="1"/>
          </p:cNvSpPr>
          <p:nvPr>
            <p:ph idx="1"/>
          </p:nvPr>
        </p:nvSpPr>
        <p:spPr>
          <a:xfrm>
            <a:off x="152400" y="749300"/>
            <a:ext cx="8991600" cy="4699000"/>
          </a:xfrm>
        </p:spPr>
        <p:txBody>
          <a:bodyPr>
            <a:normAutofit lnSpcReduction="10000"/>
          </a:bodyPr>
          <a:lstStyle/>
          <a:p>
            <a:pPr marL="0" indent="0">
              <a:buNone/>
            </a:pPr>
            <a:r>
              <a:rPr lang="en-US" dirty="0" smtClean="0"/>
              <a:t>For </a:t>
            </a:r>
            <a:r>
              <a:rPr lang="en-US" dirty="0"/>
              <a:t>this is the will of God, your sanctification: that you should abstain from sexual </a:t>
            </a:r>
            <a:r>
              <a:rPr lang="en-US" dirty="0" smtClean="0"/>
              <a:t>immorality </a:t>
            </a:r>
            <a:r>
              <a:rPr lang="en-US" sz="2800" b="0" dirty="0" smtClean="0"/>
              <a:t>[</a:t>
            </a:r>
            <a:r>
              <a:rPr lang="en-US" sz="2800" b="0" dirty="0" err="1" smtClean="0"/>
              <a:t>porneia</a:t>
            </a:r>
            <a:r>
              <a:rPr lang="en-US" sz="2800" b="0" dirty="0" smtClean="0"/>
              <a:t>];  </a:t>
            </a:r>
            <a:r>
              <a:rPr lang="en-US" baseline="30000" dirty="0"/>
              <a:t>4 </a:t>
            </a:r>
            <a:r>
              <a:rPr lang="en-US" dirty="0"/>
              <a:t>that each of you should know how to possess his own vessel </a:t>
            </a:r>
            <a:r>
              <a:rPr lang="en-US" dirty="0" smtClean="0"/>
              <a:t>in sanctification </a:t>
            </a:r>
            <a:r>
              <a:rPr lang="en-US" dirty="0"/>
              <a:t>and </a:t>
            </a:r>
            <a:r>
              <a:rPr lang="en-US" dirty="0" smtClean="0"/>
              <a:t>honor,  </a:t>
            </a:r>
            <a:r>
              <a:rPr lang="en-US" baseline="30000" dirty="0" smtClean="0"/>
              <a:t>5 </a:t>
            </a:r>
            <a:r>
              <a:rPr lang="en-US" dirty="0" smtClean="0"/>
              <a:t>not </a:t>
            </a:r>
            <a:r>
              <a:rPr lang="en-US" dirty="0"/>
              <a:t>in passion of lust, like the Gentiles who do not know </a:t>
            </a:r>
            <a:r>
              <a:rPr lang="en-US" dirty="0" smtClean="0"/>
              <a:t>God;  </a:t>
            </a:r>
            <a:r>
              <a:rPr lang="en-US" baseline="30000" dirty="0"/>
              <a:t>6 </a:t>
            </a:r>
            <a:r>
              <a:rPr lang="en-US" dirty="0" smtClean="0"/>
              <a:t>that </a:t>
            </a:r>
            <a:r>
              <a:rPr lang="en-US" dirty="0"/>
              <a:t>no one should take advantage of and defraud his brother in this matter, because the Lord is the </a:t>
            </a:r>
            <a:r>
              <a:rPr lang="en-US" dirty="0" smtClean="0"/>
              <a:t>avenger of </a:t>
            </a:r>
            <a:r>
              <a:rPr lang="en-US" dirty="0"/>
              <a:t>all such, as we also forewarned you and </a:t>
            </a:r>
            <a:r>
              <a:rPr lang="en-US" dirty="0" smtClean="0"/>
              <a:t>testified.  </a:t>
            </a:r>
            <a:r>
              <a:rPr lang="en-US" baseline="30000" dirty="0" smtClean="0"/>
              <a:t>7 </a:t>
            </a:r>
            <a:r>
              <a:rPr lang="en-US" dirty="0" smtClean="0"/>
              <a:t>For </a:t>
            </a:r>
            <a:r>
              <a:rPr lang="en-US" dirty="0"/>
              <a:t>God did not call us to uncleanness, but in holiness</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10</a:t>
            </a:fld>
            <a:endParaRPr lang="en-US"/>
          </a:p>
        </p:txBody>
      </p:sp>
      <p:cxnSp>
        <p:nvCxnSpPr>
          <p:cNvPr id="5" name="Straight Connector 4"/>
          <p:cNvCxnSpPr/>
          <p:nvPr/>
        </p:nvCxnSpPr>
        <p:spPr>
          <a:xfrm>
            <a:off x="5477933" y="1181100"/>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19600" y="1638300"/>
            <a:ext cx="304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2506135"/>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598335" y="5135033"/>
            <a:ext cx="13885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68433" y="2501902"/>
            <a:ext cx="1037167" cy="423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43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11</a:t>
            </a:fld>
            <a:endParaRPr lang="en-US"/>
          </a:p>
        </p:txBody>
      </p:sp>
      <p:sp>
        <p:nvSpPr>
          <p:cNvPr id="7" name="Content Placeholder 2"/>
          <p:cNvSpPr>
            <a:spLocks noGrp="1"/>
          </p:cNvSpPr>
          <p:nvPr>
            <p:ph idx="1"/>
          </p:nvPr>
        </p:nvSpPr>
        <p:spPr>
          <a:xfrm>
            <a:off x="76200" y="749300"/>
            <a:ext cx="88392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t>Created by God and </a:t>
            </a:r>
            <a:r>
              <a:rPr lang="en-US" sz="2400" u="sng" dirty="0" smtClean="0">
                <a:solidFill>
                  <a:srgbClr val="FFFF00"/>
                </a:solidFill>
              </a:rPr>
              <a:t>very</a:t>
            </a:r>
            <a:r>
              <a:rPr lang="en-US" sz="2400" dirty="0" smtClean="0"/>
              <a:t> </a:t>
            </a:r>
            <a:r>
              <a:rPr lang="en-US" sz="2400" dirty="0"/>
              <a:t>good (Gen 1:27, 31</a:t>
            </a:r>
            <a:r>
              <a:rPr lang="en-US" sz="2400" dirty="0" smtClean="0"/>
              <a:t>).</a:t>
            </a:r>
          </a:p>
          <a:p>
            <a:pPr lvl="1"/>
            <a:r>
              <a:rPr lang="en-US" sz="2000" dirty="0" smtClean="0"/>
              <a:t>For one man and one woman (Gen 1:27 &amp; 2:24, and see Matt 19:4-5)</a:t>
            </a:r>
          </a:p>
          <a:p>
            <a:pPr lvl="1"/>
            <a:r>
              <a:rPr lang="en-US" sz="2000" dirty="0"/>
              <a:t>Solved the problem of alone-ness  (Gen </a:t>
            </a:r>
            <a:r>
              <a:rPr lang="en-US" sz="2000" dirty="0" smtClean="0"/>
              <a:t>2:18-19)</a:t>
            </a:r>
            <a:endParaRPr lang="en-US" sz="2000" dirty="0"/>
          </a:p>
          <a:p>
            <a:pPr lvl="1"/>
            <a:r>
              <a:rPr lang="en-US" sz="2000" dirty="0" smtClean="0"/>
              <a:t>A life-long commitment (Matt 19:</a:t>
            </a:r>
          </a:p>
        </p:txBody>
      </p:sp>
    </p:spTree>
    <p:extLst>
      <p:ext uri="{BB962C8B-B14F-4D97-AF65-F5344CB8AC3E}">
        <p14:creationId xmlns:p14="http://schemas.microsoft.com/office/powerpoint/2010/main" val="241168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12</a:t>
            </a:fld>
            <a:endParaRPr lang="en-US"/>
          </a:p>
        </p:txBody>
      </p:sp>
      <p:sp>
        <p:nvSpPr>
          <p:cNvPr id="7" name="Content Placeholder 2"/>
          <p:cNvSpPr>
            <a:spLocks noGrp="1"/>
          </p:cNvSpPr>
          <p:nvPr>
            <p:ph idx="1"/>
          </p:nvPr>
        </p:nvSpPr>
        <p:spPr>
          <a:xfrm>
            <a:off x="76200" y="749300"/>
            <a:ext cx="88392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a:t>
            </a:r>
            <a:r>
              <a:rPr lang="en-US" sz="2400" u="sng" dirty="0" smtClean="0">
                <a:solidFill>
                  <a:schemeClr val="bg1">
                    <a:lumMod val="50000"/>
                  </a:schemeClr>
                </a:solidFill>
              </a:rPr>
              <a:t>very</a:t>
            </a:r>
            <a:r>
              <a:rPr lang="en-US" sz="2400" dirty="0" smtClean="0">
                <a:solidFill>
                  <a:schemeClr val="bg1">
                    <a:lumMod val="50000"/>
                  </a:schemeClr>
                </a:solidFill>
              </a:rPr>
              <a:t> </a:t>
            </a:r>
            <a:r>
              <a:rPr lang="en-US" sz="2400" dirty="0">
                <a:solidFill>
                  <a:schemeClr val="bg1">
                    <a:lumMod val="50000"/>
                  </a:schemeClr>
                </a:solidFill>
              </a:rPr>
              <a:t>good (Gen 1:27, 31</a:t>
            </a:r>
            <a:r>
              <a:rPr lang="en-US" sz="2400" dirty="0" smtClean="0">
                <a:solidFill>
                  <a:schemeClr val="bg1">
                    <a:lumMod val="50000"/>
                  </a:schemeClr>
                </a:solidFill>
              </a:rPr>
              <a:t>).</a:t>
            </a:r>
          </a:p>
          <a:p>
            <a:r>
              <a:rPr lang="en-US" sz="2400" dirty="0" smtClean="0"/>
              <a:t>God </a:t>
            </a:r>
            <a:r>
              <a:rPr lang="en-US" sz="2400" dirty="0"/>
              <a:t>created </a:t>
            </a:r>
            <a:r>
              <a:rPr lang="en-US" sz="2400" dirty="0" smtClean="0"/>
              <a:t>a lawful </a:t>
            </a:r>
            <a:r>
              <a:rPr lang="en-US" sz="2400" dirty="0"/>
              <a:t>ways to </a:t>
            </a:r>
            <a:r>
              <a:rPr lang="en-US" sz="2400" dirty="0" smtClean="0"/>
              <a:t>enjoy this commitment (Gen 2:24)</a:t>
            </a:r>
            <a:endParaRPr lang="en-US" sz="2400" dirty="0"/>
          </a:p>
        </p:txBody>
      </p:sp>
    </p:spTree>
    <p:extLst>
      <p:ext uri="{BB962C8B-B14F-4D97-AF65-F5344CB8AC3E}">
        <p14:creationId xmlns:p14="http://schemas.microsoft.com/office/powerpoint/2010/main" val="2305897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13</a:t>
            </a:fld>
            <a:endParaRPr lang="en-US"/>
          </a:p>
        </p:txBody>
      </p:sp>
      <p:sp>
        <p:nvSpPr>
          <p:cNvPr id="7" name="Content Placeholder 2"/>
          <p:cNvSpPr>
            <a:spLocks noGrp="1"/>
          </p:cNvSpPr>
          <p:nvPr>
            <p:ph idx="1"/>
          </p:nvPr>
        </p:nvSpPr>
        <p:spPr>
          <a:xfrm>
            <a:off x="76200" y="749300"/>
            <a:ext cx="88392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a:t>
            </a:r>
            <a:r>
              <a:rPr lang="en-US" sz="2400" u="sng" dirty="0">
                <a:solidFill>
                  <a:schemeClr val="bg1">
                    <a:lumMod val="50000"/>
                  </a:schemeClr>
                </a:solidFill>
              </a:rPr>
              <a:t>very</a:t>
            </a:r>
            <a:r>
              <a:rPr lang="en-US" sz="2400" dirty="0">
                <a:solidFill>
                  <a:schemeClr val="bg1">
                    <a:lumMod val="50000"/>
                  </a:schemeClr>
                </a:solidFill>
              </a:rPr>
              <a:t> good (Gen 1:27, 31).</a:t>
            </a:r>
          </a:p>
          <a:p>
            <a:r>
              <a:rPr lang="en-US" sz="2400" dirty="0"/>
              <a:t>God created a lawful </a:t>
            </a:r>
            <a:r>
              <a:rPr lang="en-US" sz="2400" dirty="0" smtClean="0"/>
              <a:t>way </a:t>
            </a:r>
            <a:r>
              <a:rPr lang="en-US" sz="2400" dirty="0"/>
              <a:t>to enjoy this commitment (Gen 2:24)</a:t>
            </a:r>
          </a:p>
          <a:p>
            <a:r>
              <a:rPr lang="en-US" sz="2400" dirty="0" smtClean="0"/>
              <a:t>There </a:t>
            </a:r>
            <a:r>
              <a:rPr lang="en-US" sz="2400" dirty="0"/>
              <a:t>are abnormalities in a Fallen </a:t>
            </a:r>
            <a:r>
              <a:rPr lang="en-US" sz="2400" dirty="0" smtClean="0"/>
              <a:t>World</a:t>
            </a:r>
          </a:p>
          <a:p>
            <a:pPr lvl="1"/>
            <a:r>
              <a:rPr lang="en-US" sz="2000" dirty="0" smtClean="0"/>
              <a:t>Not everyone can have the blessings of marriage (e.g. Matt. 19:12)</a:t>
            </a:r>
          </a:p>
          <a:p>
            <a:pPr lvl="1"/>
            <a:r>
              <a:rPr lang="en-US" sz="2000" dirty="0" smtClean="0"/>
              <a:t>Many sexual desires cannot be fulfilled (I </a:t>
            </a:r>
            <a:r>
              <a:rPr lang="en-US" sz="2000" dirty="0" err="1" smtClean="0"/>
              <a:t>Thes</a:t>
            </a:r>
            <a:r>
              <a:rPr lang="en-US" sz="2000" dirty="0" smtClean="0"/>
              <a:t> 4:3 – “abstain”)</a:t>
            </a:r>
          </a:p>
          <a:p>
            <a:pPr lvl="1"/>
            <a:r>
              <a:rPr lang="en-US" sz="2000" dirty="0" smtClean="0"/>
              <a:t>We all ‘groan’ (Rom 8:23) with imperfect desires</a:t>
            </a:r>
            <a:endParaRPr lang="en-US" sz="2000" dirty="0"/>
          </a:p>
        </p:txBody>
      </p:sp>
    </p:spTree>
    <p:extLst>
      <p:ext uri="{BB962C8B-B14F-4D97-AF65-F5344CB8AC3E}">
        <p14:creationId xmlns:p14="http://schemas.microsoft.com/office/powerpoint/2010/main" val="2305897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14</a:t>
            </a:fld>
            <a:endParaRPr lang="en-US"/>
          </a:p>
        </p:txBody>
      </p:sp>
      <p:sp>
        <p:nvSpPr>
          <p:cNvPr id="7" name="Content Placeholder 2"/>
          <p:cNvSpPr>
            <a:spLocks noGrp="1"/>
          </p:cNvSpPr>
          <p:nvPr>
            <p:ph idx="1"/>
          </p:nvPr>
        </p:nvSpPr>
        <p:spPr>
          <a:xfrm>
            <a:off x="76200" y="749300"/>
            <a:ext cx="88392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a:t>
            </a:r>
            <a:r>
              <a:rPr lang="en-US" sz="2400" u="sng" dirty="0">
                <a:solidFill>
                  <a:schemeClr val="bg1">
                    <a:lumMod val="50000"/>
                  </a:schemeClr>
                </a:solidFill>
              </a:rPr>
              <a:t>very</a:t>
            </a:r>
            <a:r>
              <a:rPr lang="en-US" sz="2400" dirty="0">
                <a:solidFill>
                  <a:schemeClr val="bg1">
                    <a:lumMod val="50000"/>
                  </a:schemeClr>
                </a:solidFill>
              </a:rPr>
              <a:t> good (Gen 1:27, 31).</a:t>
            </a:r>
          </a:p>
          <a:p>
            <a:r>
              <a:rPr lang="en-US" sz="2400" dirty="0">
                <a:solidFill>
                  <a:schemeClr val="bg1">
                    <a:lumMod val="50000"/>
                  </a:schemeClr>
                </a:solidFill>
              </a:rPr>
              <a:t>God created a lawful </a:t>
            </a:r>
            <a:r>
              <a:rPr lang="en-US" sz="2400" dirty="0" smtClean="0">
                <a:solidFill>
                  <a:schemeClr val="bg1">
                    <a:lumMod val="50000"/>
                  </a:schemeClr>
                </a:solidFill>
              </a:rPr>
              <a:t>way </a:t>
            </a:r>
            <a:r>
              <a:rPr lang="en-US" sz="2400" dirty="0">
                <a:solidFill>
                  <a:schemeClr val="bg1">
                    <a:lumMod val="50000"/>
                  </a:schemeClr>
                </a:solidFill>
              </a:rPr>
              <a:t>to enjoy this commitment (Gen 2:24)</a:t>
            </a:r>
          </a:p>
          <a:p>
            <a:r>
              <a:rPr lang="en-US" sz="2400" dirty="0">
                <a:solidFill>
                  <a:schemeClr val="bg1">
                    <a:lumMod val="50000"/>
                  </a:schemeClr>
                </a:solidFill>
              </a:rPr>
              <a:t>There are abnormalities in a Fallen World</a:t>
            </a:r>
          </a:p>
          <a:p>
            <a:r>
              <a:rPr lang="en-US" sz="2400" dirty="0" smtClean="0"/>
              <a:t>There </a:t>
            </a:r>
            <a:r>
              <a:rPr lang="en-US" sz="2400" dirty="0"/>
              <a:t>are unlawful ways to </a:t>
            </a:r>
            <a:r>
              <a:rPr lang="en-US" sz="2400" dirty="0" smtClean="0"/>
              <a:t>fulfill sexual desires</a:t>
            </a:r>
          </a:p>
          <a:p>
            <a:pPr lvl="1"/>
            <a:r>
              <a:rPr lang="en-US" sz="2000" dirty="0" smtClean="0"/>
              <a:t>Before marriage</a:t>
            </a:r>
          </a:p>
          <a:p>
            <a:pPr lvl="1"/>
            <a:r>
              <a:rPr lang="en-US" sz="2000" dirty="0" smtClean="0"/>
              <a:t>Outside of marriage</a:t>
            </a:r>
          </a:p>
          <a:p>
            <a:pPr lvl="1"/>
            <a:r>
              <a:rPr lang="en-US" sz="2000" dirty="0" smtClean="0"/>
              <a:t>Corruptions of marriage (divorce &amp; remarriage, inappropriate partners)</a:t>
            </a:r>
            <a:endParaRPr lang="en-US" sz="2000" dirty="0"/>
          </a:p>
        </p:txBody>
      </p:sp>
    </p:spTree>
    <p:extLst>
      <p:ext uri="{BB962C8B-B14F-4D97-AF65-F5344CB8AC3E}">
        <p14:creationId xmlns:p14="http://schemas.microsoft.com/office/powerpoint/2010/main" val="2305897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15</a:t>
            </a:fld>
            <a:endParaRPr lang="en-US"/>
          </a:p>
        </p:txBody>
      </p:sp>
      <p:sp>
        <p:nvSpPr>
          <p:cNvPr id="7" name="Content Placeholder 2"/>
          <p:cNvSpPr>
            <a:spLocks noGrp="1"/>
          </p:cNvSpPr>
          <p:nvPr>
            <p:ph idx="1"/>
          </p:nvPr>
        </p:nvSpPr>
        <p:spPr>
          <a:xfrm>
            <a:off x="76200" y="749300"/>
            <a:ext cx="88392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a:t>
            </a:r>
            <a:r>
              <a:rPr lang="en-US" sz="2400" u="sng" dirty="0">
                <a:solidFill>
                  <a:schemeClr val="bg1">
                    <a:lumMod val="50000"/>
                  </a:schemeClr>
                </a:solidFill>
              </a:rPr>
              <a:t>very</a:t>
            </a:r>
            <a:r>
              <a:rPr lang="en-US" sz="2400" dirty="0">
                <a:solidFill>
                  <a:schemeClr val="bg1">
                    <a:lumMod val="50000"/>
                  </a:schemeClr>
                </a:solidFill>
              </a:rPr>
              <a:t> good (Gen 1:27, 31).</a:t>
            </a:r>
          </a:p>
          <a:p>
            <a:r>
              <a:rPr lang="en-US" sz="2400" dirty="0">
                <a:solidFill>
                  <a:schemeClr val="bg1">
                    <a:lumMod val="50000"/>
                  </a:schemeClr>
                </a:solidFill>
              </a:rPr>
              <a:t>God created a lawful </a:t>
            </a:r>
            <a:r>
              <a:rPr lang="en-US" sz="2400" dirty="0" smtClean="0">
                <a:solidFill>
                  <a:schemeClr val="bg1">
                    <a:lumMod val="50000"/>
                  </a:schemeClr>
                </a:solidFill>
              </a:rPr>
              <a:t>way </a:t>
            </a:r>
            <a:r>
              <a:rPr lang="en-US" sz="2400" dirty="0">
                <a:solidFill>
                  <a:schemeClr val="bg1">
                    <a:lumMod val="50000"/>
                  </a:schemeClr>
                </a:solidFill>
              </a:rPr>
              <a:t>to enjoy this commitment (Gen 2:24)</a:t>
            </a:r>
          </a:p>
          <a:p>
            <a:r>
              <a:rPr lang="en-US" sz="2400" dirty="0">
                <a:solidFill>
                  <a:schemeClr val="bg1">
                    <a:lumMod val="50000"/>
                  </a:schemeClr>
                </a:solidFill>
              </a:rPr>
              <a:t>There are abnormalities in a Fallen World</a:t>
            </a:r>
          </a:p>
          <a:p>
            <a:r>
              <a:rPr lang="en-US" sz="2400" dirty="0">
                <a:solidFill>
                  <a:schemeClr val="bg1">
                    <a:lumMod val="50000"/>
                  </a:schemeClr>
                </a:solidFill>
              </a:rPr>
              <a:t>There are unlawful </a:t>
            </a:r>
            <a:r>
              <a:rPr lang="en-US" sz="2400" dirty="0" smtClean="0">
                <a:solidFill>
                  <a:schemeClr val="bg1">
                    <a:lumMod val="50000"/>
                  </a:schemeClr>
                </a:solidFill>
              </a:rPr>
              <a:t>way </a:t>
            </a:r>
            <a:r>
              <a:rPr lang="en-US" sz="2400" dirty="0">
                <a:solidFill>
                  <a:schemeClr val="bg1">
                    <a:lumMod val="50000"/>
                  </a:schemeClr>
                </a:solidFill>
              </a:rPr>
              <a:t>to fulfill sexual desires</a:t>
            </a:r>
          </a:p>
          <a:p>
            <a:r>
              <a:rPr lang="en-US" sz="2400" dirty="0" smtClean="0"/>
              <a:t>Sexual desires </a:t>
            </a:r>
            <a:r>
              <a:rPr lang="en-US" sz="2400" dirty="0"/>
              <a:t>create temptations </a:t>
            </a:r>
            <a:r>
              <a:rPr lang="en-US" sz="2400" dirty="0" smtClean="0"/>
              <a:t>for unlawful behaviors</a:t>
            </a:r>
            <a:endParaRPr lang="en-US" sz="2400" dirty="0"/>
          </a:p>
        </p:txBody>
      </p:sp>
    </p:spTree>
    <p:extLst>
      <p:ext uri="{BB962C8B-B14F-4D97-AF65-F5344CB8AC3E}">
        <p14:creationId xmlns:p14="http://schemas.microsoft.com/office/powerpoint/2010/main" val="12028217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Thessalonians 4:3-7)</a:t>
            </a:r>
            <a:endParaRPr lang="en-US" dirty="0"/>
          </a:p>
        </p:txBody>
      </p:sp>
      <p:sp>
        <p:nvSpPr>
          <p:cNvPr id="3" name="Content Placeholder 2"/>
          <p:cNvSpPr>
            <a:spLocks noGrp="1"/>
          </p:cNvSpPr>
          <p:nvPr>
            <p:ph idx="1"/>
          </p:nvPr>
        </p:nvSpPr>
        <p:spPr>
          <a:xfrm>
            <a:off x="152400" y="749300"/>
            <a:ext cx="8991600" cy="4699000"/>
          </a:xfrm>
        </p:spPr>
        <p:txBody>
          <a:bodyPr>
            <a:normAutofit lnSpcReduction="10000"/>
          </a:bodyPr>
          <a:lstStyle/>
          <a:p>
            <a:pPr marL="0" indent="0">
              <a:buNone/>
            </a:pPr>
            <a:r>
              <a:rPr lang="en-US" dirty="0" smtClean="0"/>
              <a:t>For </a:t>
            </a:r>
            <a:r>
              <a:rPr lang="en-US" dirty="0"/>
              <a:t>this is the will of God, your sanctification: that you should abstain from sexual </a:t>
            </a:r>
            <a:r>
              <a:rPr lang="en-US" dirty="0" smtClean="0"/>
              <a:t>immorality </a:t>
            </a:r>
            <a:r>
              <a:rPr lang="en-US" sz="2800" b="0" dirty="0" smtClean="0"/>
              <a:t>[</a:t>
            </a:r>
            <a:r>
              <a:rPr lang="en-US" sz="2800" b="0" dirty="0" err="1" smtClean="0"/>
              <a:t>porneia</a:t>
            </a:r>
            <a:r>
              <a:rPr lang="en-US" sz="2800" b="0" dirty="0" smtClean="0"/>
              <a:t>];  </a:t>
            </a:r>
            <a:r>
              <a:rPr lang="en-US" baseline="30000" dirty="0"/>
              <a:t>4 </a:t>
            </a:r>
            <a:r>
              <a:rPr lang="en-US" dirty="0"/>
              <a:t>that each of you should know how to possess his own vessel </a:t>
            </a:r>
            <a:r>
              <a:rPr lang="en-US" dirty="0" smtClean="0"/>
              <a:t>in sanctification </a:t>
            </a:r>
            <a:r>
              <a:rPr lang="en-US" dirty="0"/>
              <a:t>and </a:t>
            </a:r>
            <a:r>
              <a:rPr lang="en-US" dirty="0" smtClean="0"/>
              <a:t>honor,  </a:t>
            </a:r>
            <a:r>
              <a:rPr lang="en-US" baseline="30000" dirty="0" smtClean="0"/>
              <a:t>5 </a:t>
            </a:r>
            <a:r>
              <a:rPr lang="en-US" dirty="0" smtClean="0"/>
              <a:t>not </a:t>
            </a:r>
            <a:r>
              <a:rPr lang="en-US" dirty="0"/>
              <a:t>in passion of lust, like the Gentiles who do not know </a:t>
            </a:r>
            <a:r>
              <a:rPr lang="en-US" dirty="0" smtClean="0"/>
              <a:t>God;  </a:t>
            </a:r>
            <a:r>
              <a:rPr lang="en-US" baseline="30000" dirty="0"/>
              <a:t>6 </a:t>
            </a:r>
            <a:r>
              <a:rPr lang="en-US" dirty="0" smtClean="0"/>
              <a:t>that </a:t>
            </a:r>
            <a:r>
              <a:rPr lang="en-US" dirty="0"/>
              <a:t>no one should take advantage of and defraud his brother in this matter, because the Lord is the </a:t>
            </a:r>
            <a:r>
              <a:rPr lang="en-US" dirty="0" smtClean="0"/>
              <a:t>avenger of </a:t>
            </a:r>
            <a:r>
              <a:rPr lang="en-US" dirty="0"/>
              <a:t>all such, as we also forewarned you and </a:t>
            </a:r>
            <a:r>
              <a:rPr lang="en-US" dirty="0" smtClean="0"/>
              <a:t>testified.  </a:t>
            </a:r>
            <a:r>
              <a:rPr lang="en-US" baseline="30000" dirty="0" smtClean="0"/>
              <a:t>7 </a:t>
            </a:r>
            <a:r>
              <a:rPr lang="en-US" dirty="0" smtClean="0"/>
              <a:t>For </a:t>
            </a:r>
            <a:r>
              <a:rPr lang="en-US" dirty="0"/>
              <a:t>God did not call us to uncleanness, but in holiness</a:t>
            </a:r>
            <a:r>
              <a:rPr lang="en-US" dirty="0" smtClean="0"/>
              <a:t>.  </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16</a:t>
            </a:fld>
            <a:endParaRPr lang="en-US"/>
          </a:p>
        </p:txBody>
      </p:sp>
      <p:cxnSp>
        <p:nvCxnSpPr>
          <p:cNvPr id="5" name="Straight Connector 4"/>
          <p:cNvCxnSpPr/>
          <p:nvPr/>
        </p:nvCxnSpPr>
        <p:spPr>
          <a:xfrm>
            <a:off x="5477933" y="1181100"/>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419600" y="1638300"/>
            <a:ext cx="304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2506135"/>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598335" y="5135033"/>
            <a:ext cx="13885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68433" y="2501902"/>
            <a:ext cx="1037167" cy="423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37067" y="2946402"/>
            <a:ext cx="24553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724400" y="3378202"/>
            <a:ext cx="3039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37067" y="3818470"/>
            <a:ext cx="13377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233333" y="4686300"/>
            <a:ext cx="361526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861734" y="2946403"/>
            <a:ext cx="274319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7067" y="5135033"/>
            <a:ext cx="21251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013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wipe(left)">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par>
                                <p:cTn id="18" presetID="22" presetClass="entr" presetSubtype="4" fill="hold" nodeType="with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down)">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08000"/>
          </a:xfrm>
        </p:spPr>
        <p:txBody>
          <a:bodyPr/>
          <a:lstStyle/>
          <a:p>
            <a:r>
              <a:rPr lang="en-US" dirty="0" smtClean="0"/>
              <a:t>Bad Excuses for Sexual Immorality…</a:t>
            </a:r>
            <a:endParaRPr lang="en-US" dirty="0"/>
          </a:p>
        </p:txBody>
      </p:sp>
      <p:sp>
        <p:nvSpPr>
          <p:cNvPr id="3" name="Content Placeholder 2"/>
          <p:cNvSpPr>
            <a:spLocks noGrp="1"/>
          </p:cNvSpPr>
          <p:nvPr>
            <p:ph idx="1"/>
          </p:nvPr>
        </p:nvSpPr>
        <p:spPr>
          <a:xfrm>
            <a:off x="228600" y="1054100"/>
            <a:ext cx="8686800" cy="3860800"/>
          </a:xfrm>
        </p:spPr>
        <p:txBody>
          <a:bodyPr>
            <a:normAutofit/>
          </a:bodyPr>
          <a:lstStyle/>
          <a:p>
            <a:r>
              <a:rPr lang="en-US" dirty="0">
                <a:solidFill>
                  <a:srgbClr val="66FFFF"/>
                </a:solidFill>
              </a:rPr>
              <a:t>“It will make me happy.”</a:t>
            </a:r>
          </a:p>
          <a:p>
            <a:r>
              <a:rPr lang="en-US" dirty="0" smtClean="0">
                <a:solidFill>
                  <a:srgbClr val="66FFFF"/>
                </a:solidFill>
              </a:rPr>
              <a:t>“I just need it. (It’s a natural desire.)”</a:t>
            </a:r>
          </a:p>
          <a:p>
            <a:r>
              <a:rPr lang="en-US" dirty="0">
                <a:solidFill>
                  <a:srgbClr val="99FF66"/>
                </a:solidFill>
              </a:rPr>
              <a:t>“It won’t hurt anyone.”</a:t>
            </a:r>
          </a:p>
          <a:p>
            <a:r>
              <a:rPr lang="en-US" dirty="0">
                <a:solidFill>
                  <a:srgbClr val="99FF66"/>
                </a:solidFill>
              </a:rPr>
              <a:t>“It’s not illegal by man’s laws.”</a:t>
            </a:r>
          </a:p>
          <a:p>
            <a:r>
              <a:rPr lang="en-US" dirty="0">
                <a:solidFill>
                  <a:srgbClr val="99FF66"/>
                </a:solidFill>
              </a:rPr>
              <a:t>“Everyone else is doing it.”</a:t>
            </a:r>
          </a:p>
          <a:p>
            <a:r>
              <a:rPr lang="en-US" dirty="0">
                <a:solidFill>
                  <a:srgbClr val="FFFF00"/>
                </a:solidFill>
              </a:rPr>
              <a:t>“I have a right to this</a:t>
            </a:r>
            <a:r>
              <a:rPr lang="en-US" dirty="0" smtClean="0">
                <a:solidFill>
                  <a:srgbClr val="FFFF00"/>
                </a:solidFill>
              </a:rPr>
              <a:t>.”</a:t>
            </a:r>
            <a:endParaRPr lang="en-US" dirty="0">
              <a:solidFill>
                <a:srgbClr val="FFFF00"/>
              </a:solidFill>
            </a:endParaRP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17</a:t>
            </a:fld>
            <a:endParaRPr lang="en-US"/>
          </a:p>
        </p:txBody>
      </p:sp>
    </p:spTree>
    <p:extLst>
      <p:ext uri="{BB962C8B-B14F-4D97-AF65-F5344CB8AC3E}">
        <p14:creationId xmlns:p14="http://schemas.microsoft.com/office/powerpoint/2010/main" val="254795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18</a:t>
            </a:fld>
            <a:endParaRPr lang="en-US"/>
          </a:p>
        </p:txBody>
      </p:sp>
      <p:sp>
        <p:nvSpPr>
          <p:cNvPr id="7" name="Content Placeholder 2"/>
          <p:cNvSpPr>
            <a:spLocks noGrp="1"/>
          </p:cNvSpPr>
          <p:nvPr>
            <p:ph idx="1"/>
          </p:nvPr>
        </p:nvSpPr>
        <p:spPr>
          <a:xfrm>
            <a:off x="76200" y="749300"/>
            <a:ext cx="88392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very good (Gen 1:27, 31).</a:t>
            </a:r>
          </a:p>
          <a:p>
            <a:r>
              <a:rPr lang="en-US" sz="2400" dirty="0">
                <a:solidFill>
                  <a:schemeClr val="bg1">
                    <a:lumMod val="50000"/>
                  </a:schemeClr>
                </a:solidFill>
              </a:rPr>
              <a:t>God created a lawful </a:t>
            </a:r>
            <a:r>
              <a:rPr lang="en-US" sz="2400" dirty="0" smtClean="0">
                <a:solidFill>
                  <a:schemeClr val="bg1">
                    <a:lumMod val="50000"/>
                  </a:schemeClr>
                </a:solidFill>
              </a:rPr>
              <a:t>way </a:t>
            </a:r>
            <a:r>
              <a:rPr lang="en-US" sz="2400" dirty="0">
                <a:solidFill>
                  <a:schemeClr val="bg1">
                    <a:lumMod val="50000"/>
                  </a:schemeClr>
                </a:solidFill>
              </a:rPr>
              <a:t>to enjoy this commitment (Gen 2:24)</a:t>
            </a:r>
          </a:p>
          <a:p>
            <a:r>
              <a:rPr lang="en-US" sz="2400" dirty="0">
                <a:solidFill>
                  <a:schemeClr val="bg1">
                    <a:lumMod val="50000"/>
                  </a:schemeClr>
                </a:solidFill>
              </a:rPr>
              <a:t>There are abnormalities in a Fallen World</a:t>
            </a:r>
          </a:p>
          <a:p>
            <a:r>
              <a:rPr lang="en-US" sz="2400" dirty="0">
                <a:solidFill>
                  <a:schemeClr val="bg1">
                    <a:lumMod val="50000"/>
                  </a:schemeClr>
                </a:solidFill>
              </a:rPr>
              <a:t>There are unlawful ways to fulfill sexual desires</a:t>
            </a:r>
          </a:p>
          <a:p>
            <a:r>
              <a:rPr lang="en-US" sz="2400" dirty="0">
                <a:solidFill>
                  <a:schemeClr val="bg1">
                    <a:lumMod val="50000"/>
                  </a:schemeClr>
                </a:solidFill>
              </a:rPr>
              <a:t>Sexual desires create temptations for unlawful behaviors</a:t>
            </a:r>
          </a:p>
          <a:p>
            <a:r>
              <a:rPr lang="en-US" sz="2400" dirty="0" smtClean="0"/>
              <a:t>Sexual desires </a:t>
            </a:r>
            <a:r>
              <a:rPr lang="en-US" sz="2400" dirty="0"/>
              <a:t>must be controlled and do not determine </a:t>
            </a:r>
            <a:r>
              <a:rPr lang="en-US" sz="2400" dirty="0" smtClean="0"/>
              <a:t>right</a:t>
            </a:r>
          </a:p>
          <a:p>
            <a:pPr lvl="1"/>
            <a:r>
              <a:rPr lang="en-US" sz="2000" dirty="0" smtClean="0"/>
              <a:t>By controlling what we experience</a:t>
            </a:r>
          </a:p>
          <a:p>
            <a:pPr lvl="1"/>
            <a:r>
              <a:rPr lang="en-US" sz="2000" dirty="0" smtClean="0"/>
              <a:t>By controlling what we think about</a:t>
            </a:r>
          </a:p>
          <a:p>
            <a:pPr lvl="1"/>
            <a:r>
              <a:rPr lang="en-US" sz="2000" dirty="0" smtClean="0"/>
              <a:t>(In a Fallen World)</a:t>
            </a:r>
          </a:p>
          <a:p>
            <a:endParaRPr lang="en-US" sz="2400" dirty="0"/>
          </a:p>
        </p:txBody>
      </p:sp>
    </p:spTree>
    <p:extLst>
      <p:ext uri="{BB962C8B-B14F-4D97-AF65-F5344CB8AC3E}">
        <p14:creationId xmlns:p14="http://schemas.microsoft.com/office/powerpoint/2010/main" val="1202821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
        <p:nvSpPr>
          <p:cNvPr id="7" name="Content Placeholder 2"/>
          <p:cNvSpPr>
            <a:spLocks noGrp="1"/>
          </p:cNvSpPr>
          <p:nvPr>
            <p:ph idx="1"/>
          </p:nvPr>
        </p:nvSpPr>
        <p:spPr>
          <a:xfrm>
            <a:off x="76200" y="749300"/>
            <a:ext cx="89916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a:t>
            </a:r>
            <a:r>
              <a:rPr lang="en-US" sz="2400" u="sng" dirty="0">
                <a:solidFill>
                  <a:schemeClr val="bg1">
                    <a:lumMod val="50000"/>
                  </a:schemeClr>
                </a:solidFill>
              </a:rPr>
              <a:t>very</a:t>
            </a:r>
            <a:r>
              <a:rPr lang="en-US" sz="2400" dirty="0">
                <a:solidFill>
                  <a:schemeClr val="bg1">
                    <a:lumMod val="50000"/>
                  </a:schemeClr>
                </a:solidFill>
              </a:rPr>
              <a:t> good (Gen 1:27, 31).</a:t>
            </a:r>
          </a:p>
          <a:p>
            <a:r>
              <a:rPr lang="en-US" sz="2400" dirty="0">
                <a:solidFill>
                  <a:schemeClr val="bg1">
                    <a:lumMod val="50000"/>
                  </a:schemeClr>
                </a:solidFill>
              </a:rPr>
              <a:t>God created a lawful </a:t>
            </a:r>
            <a:r>
              <a:rPr lang="en-US" sz="2400" dirty="0" smtClean="0">
                <a:solidFill>
                  <a:schemeClr val="bg1">
                    <a:lumMod val="50000"/>
                  </a:schemeClr>
                </a:solidFill>
              </a:rPr>
              <a:t>way </a:t>
            </a:r>
            <a:r>
              <a:rPr lang="en-US" sz="2400" dirty="0">
                <a:solidFill>
                  <a:schemeClr val="bg1">
                    <a:lumMod val="50000"/>
                  </a:schemeClr>
                </a:solidFill>
              </a:rPr>
              <a:t>to enjoy this commitment (Gen 2:24)</a:t>
            </a:r>
          </a:p>
          <a:p>
            <a:r>
              <a:rPr lang="en-US" sz="2400" dirty="0">
                <a:solidFill>
                  <a:schemeClr val="bg1">
                    <a:lumMod val="50000"/>
                  </a:schemeClr>
                </a:solidFill>
              </a:rPr>
              <a:t>There are abnormalities in a Fallen World</a:t>
            </a:r>
          </a:p>
          <a:p>
            <a:r>
              <a:rPr lang="en-US" sz="2400" dirty="0">
                <a:solidFill>
                  <a:schemeClr val="bg1">
                    <a:lumMod val="50000"/>
                  </a:schemeClr>
                </a:solidFill>
              </a:rPr>
              <a:t>There are unlawful ways to fulfill sexual desires</a:t>
            </a:r>
          </a:p>
          <a:p>
            <a:r>
              <a:rPr lang="en-US" sz="2400" dirty="0">
                <a:solidFill>
                  <a:schemeClr val="bg1">
                    <a:lumMod val="50000"/>
                  </a:schemeClr>
                </a:solidFill>
              </a:rPr>
              <a:t>Sexual desires create temptations for unlawful behaviors</a:t>
            </a:r>
          </a:p>
          <a:p>
            <a:r>
              <a:rPr lang="en-US" sz="2400" dirty="0">
                <a:solidFill>
                  <a:schemeClr val="bg1">
                    <a:lumMod val="50000"/>
                  </a:schemeClr>
                </a:solidFill>
              </a:rPr>
              <a:t>Sexual desires must be controlled and do not determine right</a:t>
            </a:r>
          </a:p>
          <a:p>
            <a:r>
              <a:rPr lang="en-US" sz="2400" dirty="0"/>
              <a:t>Disobedience usually has bad consequences in </a:t>
            </a:r>
            <a:r>
              <a:rPr lang="en-US" sz="2400" dirty="0" smtClean="0"/>
              <a:t>life (e.g. Rom 1:27)</a:t>
            </a:r>
          </a:p>
        </p:txBody>
      </p:sp>
    </p:spTree>
    <p:extLst>
      <p:ext uri="{BB962C8B-B14F-4D97-AF65-F5344CB8AC3E}">
        <p14:creationId xmlns:p14="http://schemas.microsoft.com/office/powerpoint/2010/main" val="1202821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70679"/>
            <a:ext cx="9144000" cy="1225021"/>
          </a:xfrm>
        </p:spPr>
        <p:txBody>
          <a:bodyPr/>
          <a:lstStyle/>
          <a:p>
            <a:r>
              <a:rPr lang="en-US" sz="7200" dirty="0" smtClean="0"/>
              <a:t>The Sanctity of Marriage</a:t>
            </a:r>
            <a:endParaRPr lang="en-US" sz="4400" b="0" dirty="0"/>
          </a:p>
        </p:txBody>
      </p:sp>
      <p:sp>
        <p:nvSpPr>
          <p:cNvPr id="3" name="Subtitle 2"/>
          <p:cNvSpPr>
            <a:spLocks noGrp="1"/>
          </p:cNvSpPr>
          <p:nvPr>
            <p:ph type="subTitle" idx="1"/>
          </p:nvPr>
        </p:nvSpPr>
        <p:spPr>
          <a:xfrm>
            <a:off x="1338943" y="5372100"/>
            <a:ext cx="6400800" cy="342900"/>
          </a:xfrm>
        </p:spPr>
        <p:txBody>
          <a:bodyPr>
            <a:noAutofit/>
          </a:bodyPr>
          <a:lstStyle/>
          <a:p>
            <a:r>
              <a:rPr lang="en-US" sz="1200" dirty="0" smtClean="0"/>
              <a:t>Embry Hills – June 2015</a:t>
            </a:r>
            <a:endParaRPr lang="en-US" sz="12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a:t>
            </a:fld>
            <a:endParaRPr lang="en-US"/>
          </a:p>
        </p:txBody>
      </p:sp>
    </p:spTree>
    <p:extLst>
      <p:ext uri="{BB962C8B-B14F-4D97-AF65-F5344CB8AC3E}">
        <p14:creationId xmlns:p14="http://schemas.microsoft.com/office/powerpoint/2010/main" val="3307843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the Relationship</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sp>
        <p:nvSpPr>
          <p:cNvPr id="7" name="Content Placeholder 2"/>
          <p:cNvSpPr>
            <a:spLocks noGrp="1"/>
          </p:cNvSpPr>
          <p:nvPr>
            <p:ph idx="1"/>
          </p:nvPr>
        </p:nvSpPr>
        <p:spPr>
          <a:xfrm>
            <a:off x="76200" y="749300"/>
            <a:ext cx="8991600" cy="4851400"/>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p>
            <a:r>
              <a:rPr lang="en-US" sz="2400" dirty="0">
                <a:solidFill>
                  <a:schemeClr val="bg1">
                    <a:lumMod val="50000"/>
                  </a:schemeClr>
                </a:solidFill>
              </a:rPr>
              <a:t>Created by God and very good (Gen 1:27, 31).</a:t>
            </a:r>
          </a:p>
          <a:p>
            <a:r>
              <a:rPr lang="en-US" sz="2400" dirty="0">
                <a:solidFill>
                  <a:schemeClr val="bg1">
                    <a:lumMod val="50000"/>
                  </a:schemeClr>
                </a:solidFill>
              </a:rPr>
              <a:t>God created a lawful </a:t>
            </a:r>
            <a:r>
              <a:rPr lang="en-US" sz="2400" dirty="0" smtClean="0">
                <a:solidFill>
                  <a:schemeClr val="bg1">
                    <a:lumMod val="50000"/>
                  </a:schemeClr>
                </a:solidFill>
              </a:rPr>
              <a:t>way </a:t>
            </a:r>
            <a:r>
              <a:rPr lang="en-US" sz="2400" dirty="0">
                <a:solidFill>
                  <a:schemeClr val="bg1">
                    <a:lumMod val="50000"/>
                  </a:schemeClr>
                </a:solidFill>
              </a:rPr>
              <a:t>to enjoy this commitment (Gen 2:24)</a:t>
            </a:r>
          </a:p>
          <a:p>
            <a:r>
              <a:rPr lang="en-US" sz="2400" dirty="0">
                <a:solidFill>
                  <a:schemeClr val="bg1">
                    <a:lumMod val="50000"/>
                  </a:schemeClr>
                </a:solidFill>
              </a:rPr>
              <a:t>There are abnormalities in a Fallen World</a:t>
            </a:r>
          </a:p>
          <a:p>
            <a:r>
              <a:rPr lang="en-US" sz="2400" dirty="0">
                <a:solidFill>
                  <a:schemeClr val="bg1">
                    <a:lumMod val="50000"/>
                  </a:schemeClr>
                </a:solidFill>
              </a:rPr>
              <a:t>There are unlawful ways to fulfill sexual desires</a:t>
            </a:r>
          </a:p>
          <a:p>
            <a:r>
              <a:rPr lang="en-US" sz="2400" dirty="0">
                <a:solidFill>
                  <a:schemeClr val="bg1">
                    <a:lumMod val="50000"/>
                  </a:schemeClr>
                </a:solidFill>
              </a:rPr>
              <a:t>Sexual desires create temptations for unlawful behaviors</a:t>
            </a:r>
          </a:p>
          <a:p>
            <a:r>
              <a:rPr lang="en-US" sz="2400" dirty="0">
                <a:solidFill>
                  <a:schemeClr val="bg1">
                    <a:lumMod val="50000"/>
                  </a:schemeClr>
                </a:solidFill>
              </a:rPr>
              <a:t>Sexual desires must be controlled and do not determine right</a:t>
            </a:r>
          </a:p>
          <a:p>
            <a:r>
              <a:rPr lang="en-US" sz="2400" dirty="0">
                <a:solidFill>
                  <a:schemeClr val="bg1">
                    <a:lumMod val="50000"/>
                  </a:schemeClr>
                </a:solidFill>
              </a:rPr>
              <a:t>Disobedience usually has bad consequences in life (e.g. Rom 1:27)</a:t>
            </a:r>
          </a:p>
          <a:p>
            <a:r>
              <a:rPr lang="en-US" sz="2400" dirty="0" smtClean="0"/>
              <a:t>Remembering that marriage is temporary helps.</a:t>
            </a:r>
          </a:p>
          <a:p>
            <a:pPr lvl="1"/>
            <a:r>
              <a:rPr lang="en-US" sz="2400" dirty="0" smtClean="0"/>
              <a:t>It is a lower priority than serving God (Luke 18:29)</a:t>
            </a:r>
          </a:p>
          <a:p>
            <a:pPr lvl="1"/>
            <a:r>
              <a:rPr lang="en-US" sz="2400" dirty="0" smtClean="0"/>
              <a:t>It ends at death (Rom 7:23; Matt 22:30)</a:t>
            </a:r>
            <a:endParaRPr lang="en-US" sz="2400" dirty="0"/>
          </a:p>
        </p:txBody>
      </p:sp>
    </p:spTree>
    <p:extLst>
      <p:ext uri="{BB962C8B-B14F-4D97-AF65-F5344CB8AC3E}">
        <p14:creationId xmlns:p14="http://schemas.microsoft.com/office/powerpoint/2010/main" val="4084522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3390900"/>
            <a:ext cx="6324600" cy="914400"/>
          </a:xfrm>
          <a:prstGeom prst="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362200" y="1638300"/>
            <a:ext cx="4724400" cy="2514600"/>
          </a:xfrm>
        </p:spPr>
        <p:txBody>
          <a:bodyPr>
            <a:noAutofit/>
          </a:bodyPr>
          <a:lstStyle/>
          <a:p>
            <a:pPr marL="684213" indent="-684213">
              <a:buFont typeface="+mj-lt"/>
              <a:buAutoNum type="arabicPeriod"/>
            </a:pPr>
            <a:r>
              <a:rPr lang="en-US" sz="4800" dirty="0" smtClean="0"/>
              <a:t>Analogy</a:t>
            </a:r>
          </a:p>
          <a:p>
            <a:pPr marL="684213" indent="-684213">
              <a:buFont typeface="+mj-lt"/>
              <a:buAutoNum type="arabicPeriod"/>
            </a:pPr>
            <a:r>
              <a:rPr lang="en-US" sz="4800" dirty="0" smtClean="0"/>
              <a:t>Analysis</a:t>
            </a:r>
          </a:p>
          <a:p>
            <a:pPr marL="684213" indent="-684213">
              <a:buFont typeface="+mj-lt"/>
              <a:buAutoNum type="arabicPeriod"/>
            </a:pPr>
            <a:r>
              <a:rPr lang="en-US" sz="4800" dirty="0" smtClean="0"/>
              <a:t>Anti-analogy</a:t>
            </a:r>
            <a:endParaRPr lang="en-US" sz="48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21</a:t>
            </a:fld>
            <a:endParaRPr lang="en-US"/>
          </a:p>
        </p:txBody>
      </p:sp>
    </p:spTree>
    <p:extLst>
      <p:ext uri="{BB962C8B-B14F-4D97-AF65-F5344CB8AC3E}">
        <p14:creationId xmlns:p14="http://schemas.microsoft.com/office/powerpoint/2010/main" val="10099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and Sex?</a:t>
            </a:r>
            <a:endParaRPr lang="en-US" dirty="0"/>
          </a:p>
        </p:txBody>
      </p:sp>
      <p:sp>
        <p:nvSpPr>
          <p:cNvPr id="3" name="Content Placeholder 2"/>
          <p:cNvSpPr>
            <a:spLocks noGrp="1"/>
          </p:cNvSpPr>
          <p:nvPr>
            <p:ph idx="1"/>
          </p:nvPr>
        </p:nvSpPr>
        <p:spPr>
          <a:xfrm>
            <a:off x="152400" y="1104900"/>
            <a:ext cx="8839200" cy="3962400"/>
          </a:xfrm>
        </p:spPr>
        <p:txBody>
          <a:bodyPr/>
          <a:lstStyle/>
          <a:p>
            <a:pPr marL="0" indent="0">
              <a:buNone/>
            </a:pPr>
            <a:r>
              <a:rPr lang="en-US" i="1" dirty="0" smtClean="0"/>
              <a:t>‘Foods </a:t>
            </a:r>
            <a:r>
              <a:rPr lang="en-US" i="1" dirty="0"/>
              <a:t>for the stomach and the stomach for foods</a:t>
            </a:r>
            <a:r>
              <a:rPr lang="en-US" i="1" dirty="0" smtClean="0"/>
              <a:t>,’ </a:t>
            </a:r>
            <a:r>
              <a:rPr lang="en-US" dirty="0"/>
              <a:t>but God will destroy both it and them. </a:t>
            </a:r>
            <a:r>
              <a:rPr lang="en-US" dirty="0" smtClean="0"/>
              <a:t> Now </a:t>
            </a:r>
            <a:r>
              <a:rPr lang="en-US" dirty="0"/>
              <a:t>the body </a:t>
            </a:r>
            <a:r>
              <a:rPr lang="en-US" dirty="0" smtClean="0"/>
              <a:t>is not </a:t>
            </a:r>
            <a:r>
              <a:rPr lang="en-US" dirty="0"/>
              <a:t>for sexual immorality but for the Lord, and the Lord for the body</a:t>
            </a:r>
            <a:r>
              <a:rPr lang="en-US" dirty="0" smtClean="0"/>
              <a:t>. </a:t>
            </a:r>
            <a:r>
              <a:rPr lang="en-US" dirty="0"/>
              <a:t> </a:t>
            </a:r>
            <a:r>
              <a:rPr lang="en-US" dirty="0" smtClean="0"/>
              <a:t>(I Corinthians 6:13)</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22</a:t>
            </a:fld>
            <a:endParaRPr lang="en-US"/>
          </a:p>
        </p:txBody>
      </p:sp>
    </p:spTree>
    <p:extLst>
      <p:ext uri="{BB962C8B-B14F-4D97-AF65-F5344CB8AC3E}">
        <p14:creationId xmlns:p14="http://schemas.microsoft.com/office/powerpoint/2010/main" val="32227256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is Special</a:t>
            </a:r>
            <a:endParaRPr lang="en-US" dirty="0"/>
          </a:p>
        </p:txBody>
      </p:sp>
      <p:sp>
        <p:nvSpPr>
          <p:cNvPr id="3" name="Content Placeholder 2"/>
          <p:cNvSpPr>
            <a:spLocks noGrp="1"/>
          </p:cNvSpPr>
          <p:nvPr>
            <p:ph idx="1"/>
          </p:nvPr>
        </p:nvSpPr>
        <p:spPr>
          <a:xfrm>
            <a:off x="304800" y="723900"/>
            <a:ext cx="8686800" cy="4699000"/>
          </a:xfrm>
        </p:spPr>
        <p:txBody>
          <a:bodyPr/>
          <a:lstStyle/>
          <a:p>
            <a:r>
              <a:rPr lang="en-US" dirty="0" smtClean="0"/>
              <a:t>Sexual activity has spiritual significance.</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23</a:t>
            </a:fld>
            <a:endParaRPr lang="en-US"/>
          </a:p>
        </p:txBody>
      </p:sp>
      <p:sp>
        <p:nvSpPr>
          <p:cNvPr id="6" name="Content Placeholder 2"/>
          <p:cNvSpPr txBox="1">
            <a:spLocks/>
          </p:cNvSpPr>
          <p:nvPr/>
        </p:nvSpPr>
        <p:spPr bwMode="auto">
          <a:xfrm>
            <a:off x="143933" y="1409700"/>
            <a:ext cx="8839200"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fontScale="77500" lnSpcReduction="20000"/>
          </a:bodyPr>
          <a:lst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indent="0">
              <a:buFontTx/>
              <a:buNone/>
            </a:pPr>
            <a:r>
              <a:rPr lang="en-US" kern="0" dirty="0" smtClean="0"/>
              <a:t>Do you not know that your bodies are members of Christ? Shall I then take the members of Christ and make them members of a harlot? Certainly not! </a:t>
            </a:r>
            <a:r>
              <a:rPr lang="en-US" kern="0" baseline="30000" dirty="0" smtClean="0"/>
              <a:t>16  </a:t>
            </a:r>
            <a:r>
              <a:rPr lang="en-US" kern="0" dirty="0" smtClean="0"/>
              <a:t>Or do you not know that he who is </a:t>
            </a:r>
            <a:r>
              <a:rPr lang="en-US" u="sng" kern="0" dirty="0" smtClean="0">
                <a:solidFill>
                  <a:srgbClr val="FFFF00"/>
                </a:solidFill>
              </a:rPr>
              <a:t>joined to a harlot is one body</a:t>
            </a:r>
            <a:r>
              <a:rPr lang="en-US" kern="0" dirty="0" smtClean="0"/>
              <a:t> with her?  For "The two," He says, "shall </a:t>
            </a:r>
            <a:r>
              <a:rPr lang="en-US" u="sng" kern="0" dirty="0" smtClean="0">
                <a:solidFill>
                  <a:srgbClr val="FFFF00"/>
                </a:solidFill>
              </a:rPr>
              <a:t>become one flesh</a:t>
            </a:r>
            <a:r>
              <a:rPr lang="en-US" kern="0" dirty="0" smtClean="0"/>
              <a:t>." </a:t>
            </a:r>
            <a:r>
              <a:rPr lang="en-US" kern="0" baseline="30000" dirty="0" smtClean="0"/>
              <a:t>17  </a:t>
            </a:r>
            <a:r>
              <a:rPr lang="en-US" kern="0" dirty="0" smtClean="0"/>
              <a:t>But he who is joined to the Lord is one spirit with Him.</a:t>
            </a:r>
          </a:p>
          <a:p>
            <a:pPr marL="0" indent="0">
              <a:buFontTx/>
              <a:buNone/>
            </a:pPr>
            <a:r>
              <a:rPr lang="en-US" sz="3100" kern="0" baseline="30000" dirty="0" smtClean="0"/>
              <a:t>18  </a:t>
            </a:r>
            <a:r>
              <a:rPr lang="en-US" kern="0" dirty="0" smtClean="0"/>
              <a:t>Flee sexual immorality. Every sin that a man does is outside the body, but he who commits sexual immorality </a:t>
            </a:r>
            <a:r>
              <a:rPr lang="en-US" u="sng" kern="0" dirty="0" smtClean="0">
                <a:solidFill>
                  <a:srgbClr val="FFFF00"/>
                </a:solidFill>
              </a:rPr>
              <a:t>sins against his own body</a:t>
            </a:r>
            <a:r>
              <a:rPr lang="en-US" kern="0" dirty="0" smtClean="0"/>
              <a:t>.  </a:t>
            </a:r>
            <a:r>
              <a:rPr lang="en-US" kern="0" baseline="30000" dirty="0" smtClean="0"/>
              <a:t>19  </a:t>
            </a:r>
            <a:r>
              <a:rPr lang="en-US" kern="0" dirty="0" smtClean="0"/>
              <a:t>Or do you not know that your body is the </a:t>
            </a:r>
            <a:r>
              <a:rPr lang="en-US" u="sng" kern="0" dirty="0" smtClean="0">
                <a:solidFill>
                  <a:srgbClr val="FFFF00"/>
                </a:solidFill>
              </a:rPr>
              <a:t>temple of the Holy Spirit </a:t>
            </a:r>
            <a:r>
              <a:rPr lang="en-US" kern="0" dirty="0" smtClean="0"/>
              <a:t>who is in you, whom you have from God, and </a:t>
            </a:r>
            <a:r>
              <a:rPr lang="en-US" u="sng" kern="0" dirty="0" smtClean="0">
                <a:solidFill>
                  <a:srgbClr val="FFFF00"/>
                </a:solidFill>
              </a:rPr>
              <a:t>you are not your own</a:t>
            </a:r>
            <a:r>
              <a:rPr lang="en-US" kern="0" dirty="0" smtClean="0"/>
              <a:t>?  </a:t>
            </a:r>
            <a:r>
              <a:rPr lang="en-US" kern="0" baseline="30000" dirty="0" smtClean="0"/>
              <a:t>20  </a:t>
            </a:r>
            <a:r>
              <a:rPr lang="en-US" kern="0" dirty="0" smtClean="0"/>
              <a:t>For you were bought at a price;  therefore glorify God in your body and in your spirit, which are God's.</a:t>
            </a:r>
            <a:endParaRPr lang="en-US" kern="0" dirty="0"/>
          </a:p>
        </p:txBody>
      </p:sp>
    </p:spTree>
    <p:extLst>
      <p:ext uri="{BB962C8B-B14F-4D97-AF65-F5344CB8AC3E}">
        <p14:creationId xmlns:p14="http://schemas.microsoft.com/office/powerpoint/2010/main" val="2971298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is Special</a:t>
            </a:r>
            <a:endParaRPr lang="en-US" dirty="0"/>
          </a:p>
        </p:txBody>
      </p:sp>
      <p:sp>
        <p:nvSpPr>
          <p:cNvPr id="3" name="Content Placeholder 2"/>
          <p:cNvSpPr>
            <a:spLocks noGrp="1"/>
          </p:cNvSpPr>
          <p:nvPr>
            <p:ph idx="1"/>
          </p:nvPr>
        </p:nvSpPr>
        <p:spPr>
          <a:xfrm>
            <a:off x="304800" y="723900"/>
            <a:ext cx="8686800" cy="3505200"/>
          </a:xfrm>
        </p:spPr>
        <p:txBody>
          <a:bodyPr/>
          <a:lstStyle/>
          <a:p>
            <a:r>
              <a:rPr lang="en-US" dirty="0" smtClean="0">
                <a:solidFill>
                  <a:schemeClr val="tx1">
                    <a:lumMod val="65000"/>
                    <a:lumOff val="35000"/>
                  </a:schemeClr>
                </a:solidFill>
              </a:rPr>
              <a:t>Sexual activity has spiritual significance.</a:t>
            </a:r>
          </a:p>
          <a:p>
            <a:r>
              <a:rPr lang="en-US" dirty="0" smtClean="0"/>
              <a:t>Sex and romantic love are intended to support marriage, not the other way around.</a:t>
            </a:r>
          </a:p>
          <a:p>
            <a:r>
              <a:rPr lang="en-US" dirty="0" smtClean="0"/>
              <a:t>Extreme love is commanded for married people.</a:t>
            </a:r>
            <a:endParaRPr lang="en-US" dirty="0"/>
          </a:p>
          <a:p>
            <a:pPr lvl="1"/>
            <a:r>
              <a:rPr lang="en-US" dirty="0" smtClean="0"/>
              <a:t>Modeled on the love that God has for mankind</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24</a:t>
            </a:fld>
            <a:endParaRPr lang="en-US"/>
          </a:p>
        </p:txBody>
      </p:sp>
      <p:sp>
        <p:nvSpPr>
          <p:cNvPr id="6" name="TextBox 5"/>
          <p:cNvSpPr txBox="1"/>
          <p:nvPr/>
        </p:nvSpPr>
        <p:spPr>
          <a:xfrm>
            <a:off x="355600" y="3619500"/>
            <a:ext cx="8458200" cy="1723549"/>
          </a:xfrm>
          <a:prstGeom prst="rect">
            <a:avLst/>
          </a:prstGeom>
          <a:noFill/>
        </p:spPr>
        <p:txBody>
          <a:bodyPr wrap="square" rtlCol="0">
            <a:spAutoFit/>
          </a:bodyPr>
          <a:lstStyle/>
          <a:p>
            <a:pPr>
              <a:spcAft>
                <a:spcPts val="1200"/>
              </a:spcAft>
            </a:pPr>
            <a:r>
              <a:rPr lang="en-US" b="1" dirty="0" smtClean="0">
                <a:solidFill>
                  <a:srgbClr val="FFFF00"/>
                </a:solidFill>
              </a:rPr>
              <a:t>…Just </a:t>
            </a:r>
            <a:r>
              <a:rPr lang="en-US" b="1" dirty="0">
                <a:solidFill>
                  <a:srgbClr val="FFFF00"/>
                </a:solidFill>
              </a:rPr>
              <a:t>as Christ also loved the </a:t>
            </a:r>
            <a:r>
              <a:rPr lang="en-US" b="1" dirty="0" smtClean="0">
                <a:solidFill>
                  <a:srgbClr val="FFFF00"/>
                </a:solidFill>
              </a:rPr>
              <a:t>church and gave Himself for it… (</a:t>
            </a:r>
            <a:r>
              <a:rPr lang="en-US" b="1" dirty="0" err="1" smtClean="0">
                <a:solidFill>
                  <a:srgbClr val="FFFF00"/>
                </a:solidFill>
              </a:rPr>
              <a:t>Eph</a:t>
            </a:r>
            <a:r>
              <a:rPr lang="en-US" b="1" dirty="0" smtClean="0">
                <a:solidFill>
                  <a:srgbClr val="FFFF00"/>
                </a:solidFill>
              </a:rPr>
              <a:t> 5:31)</a:t>
            </a:r>
            <a:endParaRPr lang="en-US" b="1" dirty="0">
              <a:solidFill>
                <a:srgbClr val="FFFF00"/>
              </a:solidFill>
            </a:endParaRPr>
          </a:p>
          <a:p>
            <a:pPr>
              <a:spcAft>
                <a:spcPts val="1200"/>
              </a:spcAft>
            </a:pPr>
            <a:r>
              <a:rPr lang="en-US" b="1" dirty="0" smtClean="0">
                <a:solidFill>
                  <a:srgbClr val="FFFF00"/>
                </a:solidFill>
              </a:rPr>
              <a:t>…When we were enemies we were reconciled to God through the death of His Son…  (Rom 5:10)</a:t>
            </a:r>
            <a:endParaRPr lang="en-US" b="1" dirty="0">
              <a:solidFill>
                <a:srgbClr val="FFFF00"/>
              </a:solidFill>
            </a:endParaRPr>
          </a:p>
        </p:txBody>
      </p:sp>
    </p:spTree>
    <p:extLst>
      <p:ext uri="{BB962C8B-B14F-4D97-AF65-F5344CB8AC3E}">
        <p14:creationId xmlns:p14="http://schemas.microsoft.com/office/powerpoint/2010/main" val="422264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Marriage is Special</a:t>
            </a:r>
            <a:endParaRPr lang="en-US" dirty="0"/>
          </a:p>
        </p:txBody>
      </p:sp>
      <p:sp>
        <p:nvSpPr>
          <p:cNvPr id="3" name="Content Placeholder 2"/>
          <p:cNvSpPr>
            <a:spLocks noGrp="1"/>
          </p:cNvSpPr>
          <p:nvPr>
            <p:ph idx="1"/>
          </p:nvPr>
        </p:nvSpPr>
        <p:spPr>
          <a:xfrm>
            <a:off x="304800" y="723900"/>
            <a:ext cx="8686800" cy="3505200"/>
          </a:xfrm>
        </p:spPr>
        <p:txBody>
          <a:bodyPr/>
          <a:lstStyle/>
          <a:p>
            <a:r>
              <a:rPr lang="en-US" dirty="0" smtClean="0">
                <a:solidFill>
                  <a:schemeClr val="tx1">
                    <a:lumMod val="65000"/>
                    <a:lumOff val="35000"/>
                  </a:schemeClr>
                </a:solidFill>
              </a:rPr>
              <a:t>Sexual activity has spiritual significance.</a:t>
            </a:r>
          </a:p>
          <a:p>
            <a:r>
              <a:rPr lang="en-US" dirty="0" smtClean="0"/>
              <a:t>Sex and romantic love are intended to support marriage, not the other way around.</a:t>
            </a:r>
          </a:p>
          <a:p>
            <a:r>
              <a:rPr lang="en-US" dirty="0" smtClean="0"/>
              <a:t>Extreme love is commanded for married people.</a:t>
            </a:r>
            <a:endParaRPr lang="en-US" dirty="0"/>
          </a:p>
          <a:p>
            <a:pPr lvl="1"/>
            <a:r>
              <a:rPr lang="en-US" dirty="0" smtClean="0"/>
              <a:t>Modeled on the love that God has for mankind</a:t>
            </a:r>
            <a:endParaRPr lang="en-US" dirty="0"/>
          </a:p>
          <a:p>
            <a:r>
              <a:rPr lang="en-US" dirty="0" smtClean="0"/>
              <a:t>Marriage is an image of Christ &amp; the church</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25</a:t>
            </a:fld>
            <a:endParaRPr lang="en-US"/>
          </a:p>
        </p:txBody>
      </p:sp>
      <p:sp>
        <p:nvSpPr>
          <p:cNvPr id="5" name="TextBox 4"/>
          <p:cNvSpPr txBox="1"/>
          <p:nvPr/>
        </p:nvSpPr>
        <p:spPr>
          <a:xfrm>
            <a:off x="381000" y="4076700"/>
            <a:ext cx="8458200" cy="1569660"/>
          </a:xfrm>
          <a:prstGeom prst="rect">
            <a:avLst/>
          </a:prstGeom>
          <a:noFill/>
        </p:spPr>
        <p:txBody>
          <a:bodyPr wrap="square" rtlCol="0">
            <a:spAutoFit/>
          </a:bodyPr>
          <a:lstStyle/>
          <a:p>
            <a:r>
              <a:rPr lang="en-US" b="1" dirty="0" smtClean="0">
                <a:solidFill>
                  <a:srgbClr val="FFFF00"/>
                </a:solidFill>
              </a:rPr>
              <a:t>“For </a:t>
            </a:r>
            <a:r>
              <a:rPr lang="en-US" b="1" dirty="0">
                <a:solidFill>
                  <a:srgbClr val="FFFF00"/>
                </a:solidFill>
              </a:rPr>
              <a:t>this reason a man shall leave his father and mother and be joined to his wife, and the two </a:t>
            </a:r>
            <a:r>
              <a:rPr lang="en-US" b="1" dirty="0" smtClean="0">
                <a:solidFill>
                  <a:srgbClr val="FFFF00"/>
                </a:solidFill>
              </a:rPr>
              <a:t>shall become </a:t>
            </a:r>
            <a:r>
              <a:rPr lang="en-US" b="1" dirty="0">
                <a:solidFill>
                  <a:srgbClr val="FFFF00"/>
                </a:solidFill>
              </a:rPr>
              <a:t>one flesh</a:t>
            </a:r>
            <a:r>
              <a:rPr lang="en-US" b="1" dirty="0" smtClean="0">
                <a:solidFill>
                  <a:srgbClr val="FFFF00"/>
                </a:solidFill>
              </a:rPr>
              <a:t>.”  </a:t>
            </a:r>
            <a:r>
              <a:rPr lang="en-US" b="1" baseline="30000" dirty="0" smtClean="0">
                <a:solidFill>
                  <a:srgbClr val="FFFF00"/>
                </a:solidFill>
              </a:rPr>
              <a:t>32</a:t>
            </a:r>
            <a:r>
              <a:rPr lang="en-US" b="1" dirty="0" smtClean="0">
                <a:solidFill>
                  <a:srgbClr val="FFFF00"/>
                </a:solidFill>
              </a:rPr>
              <a:t>This </a:t>
            </a:r>
            <a:r>
              <a:rPr lang="en-US" b="1" dirty="0">
                <a:solidFill>
                  <a:srgbClr val="FFFF00"/>
                </a:solidFill>
              </a:rPr>
              <a:t>is a great mystery, but I speak concerning Christ and the church</a:t>
            </a:r>
            <a:r>
              <a:rPr lang="en-US" b="1" dirty="0" smtClean="0">
                <a:solidFill>
                  <a:srgbClr val="FFFF00"/>
                </a:solidFill>
              </a:rPr>
              <a:t>.  (Ephesians 5:31)</a:t>
            </a:r>
            <a:endParaRPr lang="en-US" b="1" dirty="0">
              <a:solidFill>
                <a:srgbClr val="FFFF00"/>
              </a:solidFill>
            </a:endParaRPr>
          </a:p>
        </p:txBody>
      </p:sp>
    </p:spTree>
    <p:extLst>
      <p:ext uri="{BB962C8B-B14F-4D97-AF65-F5344CB8AC3E}">
        <p14:creationId xmlns:p14="http://schemas.microsoft.com/office/powerpoint/2010/main" val="126835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Hope that is in you”</a:t>
            </a:r>
            <a:endParaRPr lang="en-US" dirty="0"/>
          </a:p>
        </p:txBody>
      </p:sp>
      <p:sp>
        <p:nvSpPr>
          <p:cNvPr id="3" name="Content Placeholder 2"/>
          <p:cNvSpPr>
            <a:spLocks noGrp="1"/>
          </p:cNvSpPr>
          <p:nvPr>
            <p:ph idx="1"/>
          </p:nvPr>
        </p:nvSpPr>
        <p:spPr>
          <a:xfrm>
            <a:off x="228600" y="1028700"/>
            <a:ext cx="8686800" cy="4038600"/>
          </a:xfrm>
        </p:spPr>
        <p:txBody>
          <a:bodyPr/>
          <a:lstStyle/>
          <a:p>
            <a:pPr marL="0" indent="0">
              <a:buNone/>
            </a:pPr>
            <a:r>
              <a:rPr lang="en-US" dirty="0"/>
              <a:t>For I am jealous for you with godly jealousy. For I have betrothed you to one husband, that I may </a:t>
            </a:r>
            <a:r>
              <a:rPr lang="en-US" dirty="0" smtClean="0"/>
              <a:t>present you </a:t>
            </a:r>
            <a:r>
              <a:rPr lang="en-US" dirty="0"/>
              <a:t>as a chaste virgin to </a:t>
            </a:r>
            <a:r>
              <a:rPr lang="en-US" dirty="0" smtClean="0"/>
              <a:t>Christ.  </a:t>
            </a:r>
            <a:r>
              <a:rPr lang="en-US" baseline="30000" dirty="0" smtClean="0"/>
              <a:t>3 </a:t>
            </a:r>
            <a:r>
              <a:rPr lang="en-US" dirty="0" smtClean="0"/>
              <a:t>But </a:t>
            </a:r>
            <a:r>
              <a:rPr lang="en-US" dirty="0"/>
              <a:t>I fear, lest somehow, as the serpent deceived Eve by his craftiness, so your minds may be corrupted </a:t>
            </a:r>
            <a:r>
              <a:rPr lang="en-US" dirty="0" smtClean="0"/>
              <a:t>from the </a:t>
            </a:r>
            <a:r>
              <a:rPr lang="en-US" dirty="0"/>
              <a:t>simplicity that is in Christ</a:t>
            </a:r>
            <a:r>
              <a:rPr lang="en-US" dirty="0" smtClean="0"/>
              <a:t>.  (II </a:t>
            </a:r>
            <a:r>
              <a:rPr lang="en-US" dirty="0" err="1" smtClean="0"/>
              <a:t>Cor</a:t>
            </a:r>
            <a:r>
              <a:rPr lang="en-US" dirty="0" smtClean="0"/>
              <a:t> 11:2)</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26</a:t>
            </a:fld>
            <a:endParaRPr lang="en-US"/>
          </a:p>
        </p:txBody>
      </p:sp>
    </p:spTree>
    <p:extLst>
      <p:ext uri="{BB962C8B-B14F-4D97-AF65-F5344CB8AC3E}">
        <p14:creationId xmlns:p14="http://schemas.microsoft.com/office/powerpoint/2010/main" val="2922131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90500"/>
            <a:ext cx="9144000" cy="508000"/>
          </a:xfrm>
        </p:spPr>
        <p:txBody>
          <a:bodyPr>
            <a:noAutofit/>
          </a:bodyPr>
          <a:lstStyle/>
          <a:p>
            <a:r>
              <a:rPr lang="en-US" sz="4000" dirty="0" smtClean="0"/>
              <a:t>2014/15 Theme</a:t>
            </a:r>
            <a:r>
              <a:rPr lang="en-US" dirty="0" smtClean="0"/>
              <a:t>: </a:t>
            </a:r>
            <a:r>
              <a:rPr lang="en-US" sz="4000" i="1" dirty="0" smtClean="0"/>
              <a:t>Sharing </a:t>
            </a:r>
            <a:r>
              <a:rPr lang="en-US" sz="4000" i="1" dirty="0"/>
              <a:t>the </a:t>
            </a:r>
            <a:r>
              <a:rPr lang="en-US" sz="4000" i="1" dirty="0" smtClean="0"/>
              <a:t>Hope</a:t>
            </a:r>
            <a:endParaRPr lang="en-US" sz="4000" dirty="0"/>
          </a:p>
        </p:txBody>
      </p:sp>
      <p:sp>
        <p:nvSpPr>
          <p:cNvPr id="8195" name="Rectangle 3"/>
          <p:cNvSpPr>
            <a:spLocks noGrp="1" noChangeArrowheads="1"/>
          </p:cNvSpPr>
          <p:nvPr>
            <p:ph idx="1"/>
          </p:nvPr>
        </p:nvSpPr>
        <p:spPr>
          <a:xfrm>
            <a:off x="304800" y="1181100"/>
            <a:ext cx="8686800" cy="4089400"/>
          </a:xfrm>
        </p:spPr>
        <p:txBody>
          <a:bodyPr>
            <a:noAutofit/>
          </a:bodyPr>
          <a:lstStyle/>
          <a:p>
            <a:pPr marL="0" indent="0">
              <a:lnSpc>
                <a:spcPct val="90000"/>
              </a:lnSpc>
              <a:spcBef>
                <a:spcPts val="0"/>
              </a:spcBef>
              <a:spcAft>
                <a:spcPts val="1200"/>
              </a:spcAft>
              <a:buFontTx/>
              <a:buNone/>
              <a:defRPr/>
            </a:pPr>
            <a:r>
              <a:rPr lang="en-US" b="0" dirty="0"/>
              <a:t>And who is he who will harm you if you become followers of what is good</a:t>
            </a:r>
            <a:r>
              <a:rPr lang="en-US" b="0" dirty="0" smtClean="0"/>
              <a:t>? </a:t>
            </a:r>
            <a:r>
              <a:rPr lang="en-US" b="0" baseline="30000" dirty="0" smtClean="0"/>
              <a:t>14</a:t>
            </a:r>
            <a:r>
              <a:rPr lang="en-US" b="0" baseline="30000" dirty="0"/>
              <a:t> </a:t>
            </a:r>
            <a:r>
              <a:rPr lang="en-US" b="0" dirty="0"/>
              <a:t>But even if you should suffer for righteousness' sake, you will be blessed. </a:t>
            </a:r>
            <a:r>
              <a:rPr lang="en-US" b="0" dirty="0" smtClean="0"/>
              <a:t> And do not be afraid of their threats, </a:t>
            </a:r>
            <a:r>
              <a:rPr lang="en-US" b="0" dirty="0"/>
              <a:t>nor be troubled, </a:t>
            </a:r>
            <a:r>
              <a:rPr lang="en-US" b="0" baseline="30000" dirty="0"/>
              <a:t>15 </a:t>
            </a:r>
            <a:r>
              <a:rPr lang="en-US" b="0" dirty="0"/>
              <a:t>but in your hearts honor Christ the Lord as holy, </a:t>
            </a:r>
            <a:r>
              <a:rPr lang="en-US" b="0" dirty="0">
                <a:solidFill>
                  <a:srgbClr val="FFFF00"/>
                </a:solidFill>
              </a:rPr>
              <a:t>always being prepared to make a defense to anyone who asks you for a reason for the hope that is in you</a:t>
            </a:r>
            <a:r>
              <a:rPr lang="en-US" b="0" dirty="0"/>
              <a:t>; </a:t>
            </a:r>
            <a:r>
              <a:rPr lang="en-US" b="0" dirty="0" smtClean="0"/>
              <a:t> yet </a:t>
            </a:r>
            <a:r>
              <a:rPr lang="en-US" b="0" dirty="0"/>
              <a:t>do it with </a:t>
            </a:r>
            <a:r>
              <a:rPr lang="en-US" b="0" dirty="0" smtClean="0"/>
              <a:t>meekness and fear…  (I Peter 3:13-15)</a:t>
            </a:r>
            <a:endParaRPr lang="en-US" b="0" dirty="0"/>
          </a:p>
        </p:txBody>
      </p:sp>
      <p:sp>
        <p:nvSpPr>
          <p:cNvPr id="6148" name="Slide Number Placeholder 3"/>
          <p:cNvSpPr>
            <a:spLocks noGrp="1"/>
          </p:cNvSpPr>
          <p:nvPr>
            <p:ph type="sldNum" sz="quarter" idx="12"/>
          </p:nvPr>
        </p:nvSpPr>
        <p:spPr>
          <a:xfrm>
            <a:off x="8686800" y="5461000"/>
            <a:ext cx="457200" cy="190500"/>
          </a:xfrm>
          <a:noFill/>
        </p:spPr>
        <p:txBody>
          <a:bodyPr/>
          <a:lstStyle/>
          <a:p>
            <a:fld id="{C23B408B-7A52-439F-A942-49859F450FFC}" type="slidenum">
              <a:rPr lang="en-US" smtClean="0"/>
              <a:pPr/>
              <a:t>3</a:t>
            </a:fld>
            <a:endParaRPr lang="en-US" smtClean="0"/>
          </a:p>
        </p:txBody>
      </p:sp>
    </p:spTree>
    <p:extLst>
      <p:ext uri="{BB962C8B-B14F-4D97-AF65-F5344CB8AC3E}">
        <p14:creationId xmlns:p14="http://schemas.microsoft.com/office/powerpoint/2010/main" val="140301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Christians of Peter’s Letter</a:t>
            </a:r>
            <a:endParaRPr lang="en-US" dirty="0"/>
          </a:p>
        </p:txBody>
      </p:sp>
      <p:sp>
        <p:nvSpPr>
          <p:cNvPr id="3" name="Content Placeholder 2"/>
          <p:cNvSpPr>
            <a:spLocks noGrp="1"/>
          </p:cNvSpPr>
          <p:nvPr>
            <p:ph idx="1"/>
          </p:nvPr>
        </p:nvSpPr>
        <p:spPr>
          <a:xfrm>
            <a:off x="76200" y="723900"/>
            <a:ext cx="8686800" cy="4965700"/>
          </a:xfrm>
        </p:spPr>
        <p:txBody>
          <a:bodyPr>
            <a:normAutofit lnSpcReduction="10000"/>
          </a:bodyPr>
          <a:lstStyle/>
          <a:p>
            <a:r>
              <a:rPr lang="en-US" dirty="0" smtClean="0"/>
              <a:t>3:13 – “Followers of what is good”</a:t>
            </a:r>
            <a:endParaRPr lang="en-US" dirty="0"/>
          </a:p>
          <a:p>
            <a:r>
              <a:rPr lang="en-US" dirty="0" smtClean="0"/>
              <a:t>3:14 – but… “suffer for righteousness sake”</a:t>
            </a:r>
          </a:p>
          <a:p>
            <a:r>
              <a:rPr lang="en-US" dirty="0" smtClean="0"/>
              <a:t>4:3-5 </a:t>
            </a:r>
          </a:p>
          <a:p>
            <a:pPr marL="400050" lvl="1" indent="0">
              <a:buNone/>
            </a:pPr>
            <a:r>
              <a:rPr lang="en-US" dirty="0" smtClean="0"/>
              <a:t>“</a:t>
            </a:r>
            <a:r>
              <a:rPr lang="en-US" dirty="0"/>
              <a:t>For we have spent enough of our past lifetime in doing the will of the </a:t>
            </a:r>
            <a:r>
              <a:rPr lang="en-US" dirty="0" smtClean="0"/>
              <a:t>Gentiles – when </a:t>
            </a:r>
            <a:r>
              <a:rPr lang="en-US" dirty="0"/>
              <a:t>we walked </a:t>
            </a:r>
            <a:r>
              <a:rPr lang="en-US" dirty="0" smtClean="0"/>
              <a:t>in licentiousness</a:t>
            </a:r>
            <a:r>
              <a:rPr lang="en-US" dirty="0"/>
              <a:t>, </a:t>
            </a:r>
            <a:r>
              <a:rPr lang="en-US" dirty="0" smtClean="0"/>
              <a:t>lusts, </a:t>
            </a:r>
            <a:r>
              <a:rPr lang="en-US" dirty="0"/>
              <a:t>drunkenness, revelries, drinking parties, and abominable </a:t>
            </a:r>
            <a:r>
              <a:rPr lang="en-US" dirty="0" smtClean="0"/>
              <a:t>idolatries.  </a:t>
            </a:r>
            <a:r>
              <a:rPr lang="en-US" baseline="30000" dirty="0" smtClean="0"/>
              <a:t>4 </a:t>
            </a:r>
            <a:r>
              <a:rPr lang="en-US" dirty="0" smtClean="0"/>
              <a:t>In </a:t>
            </a:r>
            <a:r>
              <a:rPr lang="en-US" dirty="0"/>
              <a:t>regard to these, they think it strange that you do not run with them in the same flood of </a:t>
            </a:r>
            <a:r>
              <a:rPr lang="en-US" dirty="0" smtClean="0"/>
              <a:t>dissipation, speaking </a:t>
            </a:r>
            <a:r>
              <a:rPr lang="en-US" dirty="0"/>
              <a:t>evil of </a:t>
            </a:r>
            <a:r>
              <a:rPr lang="en-US" dirty="0" smtClean="0"/>
              <a:t>you.  </a:t>
            </a:r>
            <a:r>
              <a:rPr lang="en-US" baseline="30000" dirty="0" smtClean="0"/>
              <a:t>5</a:t>
            </a:r>
            <a:r>
              <a:rPr lang="en-US" dirty="0" smtClean="0"/>
              <a:t>They </a:t>
            </a:r>
            <a:r>
              <a:rPr lang="en-US" dirty="0"/>
              <a:t>will give an account to Him who is ready to judge the living and the dead</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cxnSp>
        <p:nvCxnSpPr>
          <p:cNvPr id="5" name="Straight Connector 4"/>
          <p:cNvCxnSpPr/>
          <p:nvPr/>
        </p:nvCxnSpPr>
        <p:spPr>
          <a:xfrm>
            <a:off x="1295400" y="2705100"/>
            <a:ext cx="6248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0" y="3086100"/>
            <a:ext cx="1600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 y="3467100"/>
            <a:ext cx="2971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019300" y="3086100"/>
            <a:ext cx="2857500" cy="808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1562100" y="4229100"/>
            <a:ext cx="3009900" cy="808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6248400" y="4610100"/>
            <a:ext cx="1943100" cy="808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33400" y="5372100"/>
            <a:ext cx="4343400" cy="808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85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childTnLst>
                          </p:cTn>
                        </p:par>
                        <p:par>
                          <p:cTn id="33" fill="hold">
                            <p:stCondLst>
                              <p:cond delay="500"/>
                            </p:stCondLst>
                            <p:childTnLst>
                              <p:par>
                                <p:cTn id="34" presetID="22" presetClass="entr" presetSubtype="8"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left)">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1562100"/>
            <a:ext cx="6324600" cy="914400"/>
          </a:xfrm>
          <a:prstGeom prst="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362200" y="1638300"/>
            <a:ext cx="4724400" cy="2514600"/>
          </a:xfrm>
        </p:spPr>
        <p:txBody>
          <a:bodyPr>
            <a:noAutofit/>
          </a:bodyPr>
          <a:lstStyle/>
          <a:p>
            <a:pPr marL="684213" indent="-684213">
              <a:buFont typeface="+mj-lt"/>
              <a:buAutoNum type="arabicPeriod"/>
            </a:pPr>
            <a:r>
              <a:rPr lang="en-US" sz="4800" dirty="0" smtClean="0"/>
              <a:t>Analogy</a:t>
            </a:r>
          </a:p>
          <a:p>
            <a:pPr marL="684213" indent="-684213">
              <a:buFont typeface="+mj-lt"/>
              <a:buAutoNum type="arabicPeriod"/>
            </a:pPr>
            <a:r>
              <a:rPr lang="en-US" sz="4800" dirty="0" smtClean="0"/>
              <a:t>Analysis</a:t>
            </a:r>
          </a:p>
          <a:p>
            <a:pPr marL="684213" indent="-684213">
              <a:buFont typeface="+mj-lt"/>
              <a:buAutoNum type="arabicPeriod"/>
            </a:pPr>
            <a:r>
              <a:rPr lang="en-US" sz="4800" dirty="0" smtClean="0"/>
              <a:t>Anti-analogy</a:t>
            </a:r>
            <a:endParaRPr lang="en-US" sz="48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Tree>
    <p:extLst>
      <p:ext uri="{BB962C8B-B14F-4D97-AF65-F5344CB8AC3E}">
        <p14:creationId xmlns:p14="http://schemas.microsoft.com/office/powerpoint/2010/main" val="118076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08000"/>
          </a:xfrm>
        </p:spPr>
        <p:txBody>
          <a:bodyPr/>
          <a:lstStyle/>
          <a:p>
            <a:r>
              <a:rPr lang="en-US" dirty="0" smtClean="0"/>
              <a:t>About stealing &amp; other dishonesty</a:t>
            </a:r>
            <a:endParaRPr lang="en-US" dirty="0"/>
          </a:p>
        </p:txBody>
      </p:sp>
      <p:sp>
        <p:nvSpPr>
          <p:cNvPr id="3" name="Content Placeholder 2"/>
          <p:cNvSpPr>
            <a:spLocks noGrp="1"/>
          </p:cNvSpPr>
          <p:nvPr>
            <p:ph idx="1"/>
          </p:nvPr>
        </p:nvSpPr>
        <p:spPr>
          <a:xfrm>
            <a:off x="152400" y="749300"/>
            <a:ext cx="8839200" cy="4851400"/>
          </a:xfrm>
        </p:spPr>
        <p:txBody>
          <a:bodyPr>
            <a:normAutofit fontScale="85000" lnSpcReduction="20000"/>
          </a:bodyPr>
          <a:lstStyle/>
          <a:p>
            <a:r>
              <a:rPr lang="en-US" dirty="0" smtClean="0"/>
              <a:t>All things created by God and are good (Gen 1)</a:t>
            </a:r>
          </a:p>
          <a:p>
            <a:r>
              <a:rPr lang="en-US" dirty="0"/>
              <a:t>God created lawful ways to get </a:t>
            </a:r>
            <a:r>
              <a:rPr lang="en-US" dirty="0" smtClean="0"/>
              <a:t>things, and He wants us to enjoy them (Ps 128:2)</a:t>
            </a:r>
            <a:endParaRPr lang="en-US" dirty="0"/>
          </a:p>
          <a:p>
            <a:r>
              <a:rPr lang="en-US" dirty="0" smtClean="0"/>
              <a:t>There are abnormalities in a Fallen World (Gen 3:17-19)</a:t>
            </a:r>
          </a:p>
          <a:p>
            <a:r>
              <a:rPr lang="en-US" dirty="0" smtClean="0"/>
              <a:t>There are unlawful ways to get things:  steal, cheat, extort</a:t>
            </a:r>
          </a:p>
          <a:p>
            <a:r>
              <a:rPr lang="en-US" dirty="0" smtClean="0"/>
              <a:t>Desires create temptations to steal and cheat (</a:t>
            </a:r>
            <a:r>
              <a:rPr lang="en-US" dirty="0" err="1" smtClean="0"/>
              <a:t>Prov</a:t>
            </a:r>
            <a:r>
              <a:rPr lang="en-US" dirty="0" smtClean="0"/>
              <a:t> 30:9)</a:t>
            </a:r>
          </a:p>
          <a:p>
            <a:pPr lvl="1"/>
            <a:r>
              <a:rPr lang="en-US" dirty="0" smtClean="0"/>
              <a:t>To obtain greater pleasure (happiness)</a:t>
            </a:r>
          </a:p>
          <a:p>
            <a:pPr lvl="1"/>
            <a:r>
              <a:rPr lang="en-US" dirty="0" smtClean="0"/>
              <a:t>To avoid hunger or pain</a:t>
            </a:r>
          </a:p>
          <a:p>
            <a:pPr lvl="1"/>
            <a:r>
              <a:rPr lang="en-US" dirty="0" smtClean="0"/>
              <a:t>To create a greater sense of self-worth (pride)</a:t>
            </a:r>
          </a:p>
          <a:p>
            <a:r>
              <a:rPr lang="en-US" dirty="0" smtClean="0"/>
              <a:t>Desires must be controlled and do not determine right</a:t>
            </a:r>
          </a:p>
          <a:p>
            <a:r>
              <a:rPr lang="en-US" dirty="0" smtClean="0"/>
              <a:t>Disobedience usually has bad consequences in life.</a:t>
            </a:r>
          </a:p>
          <a:p>
            <a:r>
              <a:rPr lang="en-US" dirty="0" smtClean="0"/>
              <a:t>Remembering that things are temporary helps (John 6:27)</a:t>
            </a:r>
            <a:endParaRPr lang="en-US"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6</a:t>
            </a:fld>
            <a:endParaRPr lang="en-US"/>
          </a:p>
        </p:txBody>
      </p:sp>
    </p:spTree>
    <p:extLst>
      <p:ext uri="{BB962C8B-B14F-4D97-AF65-F5344CB8AC3E}">
        <p14:creationId xmlns:p14="http://schemas.microsoft.com/office/powerpoint/2010/main" val="160244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3500"/>
            <a:ext cx="9144000" cy="508000"/>
          </a:xfrm>
        </p:spPr>
        <p:txBody>
          <a:bodyPr/>
          <a:lstStyle/>
          <a:p>
            <a:r>
              <a:rPr lang="en-US" dirty="0" smtClean="0"/>
              <a:t>Bad Excuses for Stealing…</a:t>
            </a:r>
            <a:endParaRPr lang="en-US" dirty="0"/>
          </a:p>
        </p:txBody>
      </p:sp>
      <p:sp>
        <p:nvSpPr>
          <p:cNvPr id="3" name="Content Placeholder 2"/>
          <p:cNvSpPr>
            <a:spLocks noGrp="1"/>
          </p:cNvSpPr>
          <p:nvPr>
            <p:ph idx="1"/>
          </p:nvPr>
        </p:nvSpPr>
        <p:spPr>
          <a:xfrm>
            <a:off x="228600" y="1054100"/>
            <a:ext cx="8763000" cy="4165600"/>
          </a:xfrm>
        </p:spPr>
        <p:txBody>
          <a:bodyPr>
            <a:normAutofit/>
          </a:bodyPr>
          <a:lstStyle/>
          <a:p>
            <a:r>
              <a:rPr lang="en-US" dirty="0">
                <a:solidFill>
                  <a:srgbClr val="66FFFF"/>
                </a:solidFill>
              </a:rPr>
              <a:t>“It will make me </a:t>
            </a:r>
            <a:r>
              <a:rPr lang="en-US" dirty="0" smtClean="0">
                <a:solidFill>
                  <a:srgbClr val="66FFFF"/>
                </a:solidFill>
              </a:rPr>
              <a:t>happy (because I really like it).”</a:t>
            </a:r>
            <a:endParaRPr lang="en-US" dirty="0">
              <a:solidFill>
                <a:srgbClr val="66FFFF"/>
              </a:solidFill>
            </a:endParaRPr>
          </a:p>
          <a:p>
            <a:r>
              <a:rPr lang="en-US" dirty="0" smtClean="0">
                <a:solidFill>
                  <a:srgbClr val="66FFFF"/>
                </a:solidFill>
              </a:rPr>
              <a:t>“I just need it.  (I’m hungry, hurting, cold…)”</a:t>
            </a:r>
          </a:p>
          <a:p>
            <a:r>
              <a:rPr lang="en-US" dirty="0" smtClean="0">
                <a:solidFill>
                  <a:srgbClr val="99FF66"/>
                </a:solidFill>
              </a:rPr>
              <a:t>“It won’t hurt anyone… Won’t be missed... They have plenty…”</a:t>
            </a:r>
          </a:p>
          <a:p>
            <a:r>
              <a:rPr lang="en-US" dirty="0" smtClean="0">
                <a:solidFill>
                  <a:srgbClr val="99FF66"/>
                </a:solidFill>
              </a:rPr>
              <a:t>“It’s not illegal (by man’s laws).”</a:t>
            </a:r>
          </a:p>
          <a:p>
            <a:r>
              <a:rPr lang="en-US" dirty="0" smtClean="0">
                <a:solidFill>
                  <a:srgbClr val="99FF66"/>
                </a:solidFill>
              </a:rPr>
              <a:t>“Everyone else is doing it.”</a:t>
            </a:r>
          </a:p>
          <a:p>
            <a:r>
              <a:rPr lang="en-US" dirty="0">
                <a:solidFill>
                  <a:srgbClr val="FFFF00"/>
                </a:solidFill>
              </a:rPr>
              <a:t>“I have a right to this.”</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7</a:t>
            </a:fld>
            <a:endParaRPr lang="en-US"/>
          </a:p>
        </p:txBody>
      </p:sp>
    </p:spTree>
    <p:extLst>
      <p:ext uri="{BB962C8B-B14F-4D97-AF65-F5344CB8AC3E}">
        <p14:creationId xmlns:p14="http://schemas.microsoft.com/office/powerpoint/2010/main" val="3470030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2476500"/>
            <a:ext cx="6324600" cy="914400"/>
          </a:xfrm>
          <a:prstGeom prst="rect">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362200" y="1638300"/>
            <a:ext cx="4724400" cy="2514600"/>
          </a:xfrm>
        </p:spPr>
        <p:txBody>
          <a:bodyPr>
            <a:noAutofit/>
          </a:bodyPr>
          <a:lstStyle/>
          <a:p>
            <a:pPr marL="684213" indent="-684213">
              <a:buFont typeface="+mj-lt"/>
              <a:buAutoNum type="arabicPeriod"/>
            </a:pPr>
            <a:r>
              <a:rPr lang="en-US" sz="4800" dirty="0" smtClean="0"/>
              <a:t>Analogy</a:t>
            </a:r>
          </a:p>
          <a:p>
            <a:pPr marL="684213" indent="-684213">
              <a:buFont typeface="+mj-lt"/>
              <a:buAutoNum type="arabicPeriod"/>
            </a:pPr>
            <a:r>
              <a:rPr lang="en-US" sz="4800" dirty="0" smtClean="0"/>
              <a:t>Analysis</a:t>
            </a:r>
          </a:p>
          <a:p>
            <a:pPr marL="684213" indent="-684213">
              <a:buFont typeface="+mj-lt"/>
              <a:buAutoNum type="arabicPeriod"/>
            </a:pPr>
            <a:r>
              <a:rPr lang="en-US" sz="4800" dirty="0" smtClean="0"/>
              <a:t>Anti-analogy</a:t>
            </a:r>
            <a:endParaRPr lang="en-US" sz="4800" dirty="0"/>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8</a:t>
            </a:fld>
            <a:endParaRPr lang="en-US"/>
          </a:p>
        </p:txBody>
      </p:sp>
    </p:spTree>
    <p:extLst>
      <p:ext uri="{BB962C8B-B14F-4D97-AF65-F5344CB8AC3E}">
        <p14:creationId xmlns:p14="http://schemas.microsoft.com/office/powerpoint/2010/main" val="393014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Sanctity of Marriage</a:t>
            </a:r>
            <a:endParaRPr lang="en-US" dirty="0"/>
          </a:p>
        </p:txBody>
      </p:sp>
      <p:sp>
        <p:nvSpPr>
          <p:cNvPr id="3" name="Content Placeholder 2"/>
          <p:cNvSpPr>
            <a:spLocks noGrp="1"/>
          </p:cNvSpPr>
          <p:nvPr>
            <p:ph idx="1"/>
          </p:nvPr>
        </p:nvSpPr>
        <p:spPr>
          <a:xfrm>
            <a:off x="304800" y="1333500"/>
            <a:ext cx="8610600" cy="3733800"/>
          </a:xfrm>
        </p:spPr>
        <p:txBody>
          <a:bodyPr/>
          <a:lstStyle/>
          <a:p>
            <a:pPr marL="0" indent="0">
              <a:buNone/>
            </a:pPr>
            <a:r>
              <a:rPr lang="en-US" dirty="0"/>
              <a:t>Marriage is honorable among all, and the bed undefiled; </a:t>
            </a:r>
            <a:r>
              <a:rPr lang="en-US" dirty="0" smtClean="0"/>
              <a:t> but </a:t>
            </a:r>
            <a:r>
              <a:rPr lang="en-US" dirty="0"/>
              <a:t>fornicators and adulterers God will judge</a:t>
            </a:r>
            <a:r>
              <a:rPr lang="en-US" dirty="0" smtClean="0"/>
              <a:t>.  (Hebrews 13:4)</a:t>
            </a:r>
          </a:p>
        </p:txBody>
      </p:sp>
      <p:sp>
        <p:nvSpPr>
          <p:cNvPr id="4" name="Slide Number Placeholder 3"/>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cxnSp>
        <p:nvCxnSpPr>
          <p:cNvPr id="8" name="Straight Connector 7"/>
          <p:cNvCxnSpPr/>
          <p:nvPr/>
        </p:nvCxnSpPr>
        <p:spPr>
          <a:xfrm>
            <a:off x="2362200" y="1828175"/>
            <a:ext cx="1768839"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0968" y="2317853"/>
            <a:ext cx="15939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89290" y="2307234"/>
            <a:ext cx="1823802"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667533" y="2317853"/>
            <a:ext cx="1723867"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57200" y="3314700"/>
            <a:ext cx="7924800" cy="1569660"/>
          </a:xfrm>
          <a:prstGeom prst="rect">
            <a:avLst/>
          </a:prstGeom>
          <a:noFill/>
        </p:spPr>
        <p:txBody>
          <a:bodyPr wrap="square" rtlCol="0">
            <a:spAutoFit/>
          </a:bodyPr>
          <a:lstStyle/>
          <a:p>
            <a:r>
              <a:rPr lang="en-US" dirty="0" smtClean="0">
                <a:solidFill>
                  <a:schemeClr val="bg1"/>
                </a:solidFill>
              </a:rPr>
              <a:t>Honorable – valuable, esteemed, beloved</a:t>
            </a:r>
          </a:p>
          <a:p>
            <a:r>
              <a:rPr lang="en-US" dirty="0" smtClean="0">
                <a:solidFill>
                  <a:schemeClr val="bg1"/>
                </a:solidFill>
              </a:rPr>
              <a:t>Undefiled – untainted, uncontaminated:  pure</a:t>
            </a:r>
          </a:p>
          <a:p>
            <a:r>
              <a:rPr lang="en-US" dirty="0" smtClean="0">
                <a:solidFill>
                  <a:schemeClr val="bg1"/>
                </a:solidFill>
              </a:rPr>
              <a:t>Fornicators – [pornos] any sexual immorality</a:t>
            </a:r>
          </a:p>
          <a:p>
            <a:r>
              <a:rPr lang="en-US" dirty="0" smtClean="0">
                <a:solidFill>
                  <a:schemeClr val="bg1"/>
                </a:solidFill>
              </a:rPr>
              <a:t>Adulterers – sexual immorality involving married persons</a:t>
            </a:r>
            <a:endParaRPr lang="en-US" dirty="0">
              <a:solidFill>
                <a:schemeClr val="bg1"/>
              </a:solidFill>
            </a:endParaRPr>
          </a:p>
        </p:txBody>
      </p:sp>
    </p:spTree>
    <p:extLst>
      <p:ext uri="{BB962C8B-B14F-4D97-AF65-F5344CB8AC3E}">
        <p14:creationId xmlns:p14="http://schemas.microsoft.com/office/powerpoint/2010/main" val="39270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66019</TotalTime>
  <Words>2228</Words>
  <Application>Microsoft Office PowerPoint</Application>
  <PresentationFormat>On-screen Show (16:10)</PresentationFormat>
  <Paragraphs>221</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The Sanctity of Marriage</vt:lpstr>
      <vt:lpstr>2014/15 Theme: Sharing the Hope</vt:lpstr>
      <vt:lpstr>The Christians of Peter’s Letter</vt:lpstr>
      <vt:lpstr>Outline</vt:lpstr>
      <vt:lpstr>About stealing &amp; other dishonesty</vt:lpstr>
      <vt:lpstr>Bad Excuses for Stealing…</vt:lpstr>
      <vt:lpstr>Outline</vt:lpstr>
      <vt:lpstr>Sanctity of Marriage</vt:lpstr>
      <vt:lpstr>I Thessalonians 4:3-7</vt:lpstr>
      <vt:lpstr>Marriage:  the Relationship</vt:lpstr>
      <vt:lpstr>Marriage:  the Relationship</vt:lpstr>
      <vt:lpstr>Marriage:  the Relationship</vt:lpstr>
      <vt:lpstr>Marriage:  the Relationship</vt:lpstr>
      <vt:lpstr>Marriage:  the Relationship</vt:lpstr>
      <vt:lpstr>I Thessalonians 4:3-7)</vt:lpstr>
      <vt:lpstr>Bad Excuses for Sexual Immorality…</vt:lpstr>
      <vt:lpstr>Marriage:  the Relationship</vt:lpstr>
      <vt:lpstr>Marriage:  the Relationship</vt:lpstr>
      <vt:lpstr>Marriage:  the Relationship</vt:lpstr>
      <vt:lpstr>Outline</vt:lpstr>
      <vt:lpstr>Food and Sex?</vt:lpstr>
      <vt:lpstr>Marriage is Special</vt:lpstr>
      <vt:lpstr>Marriage is Special</vt:lpstr>
      <vt:lpstr>Marriage is Special</vt:lpstr>
      <vt:lpstr>“…The Hope that is in you”</vt:lpstr>
    </vt:vector>
  </TitlesOfParts>
  <Company>EMS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cp:lastModifiedBy>
  <cp:revision>654</cp:revision>
  <cp:lastPrinted>2015-06-21T20:28:47Z</cp:lastPrinted>
  <dcterms:created xsi:type="dcterms:W3CDTF">2002-06-13T20:47:56Z</dcterms:created>
  <dcterms:modified xsi:type="dcterms:W3CDTF">2015-06-21T20:28:59Z</dcterms:modified>
</cp:coreProperties>
</file>