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57" r:id="rId3"/>
    <p:sldId id="258" r:id="rId4"/>
    <p:sldId id="264" r:id="rId5"/>
    <p:sldId id="263" r:id="rId6"/>
    <p:sldId id="259" r:id="rId7"/>
    <p:sldId id="260" r:id="rId8"/>
    <p:sldId id="261" r:id="rId9"/>
    <p:sldId id="262" r:id="rId10"/>
    <p:sldId id="267" r:id="rId11"/>
    <p:sldId id="266" r:id="rId12"/>
    <p:sldId id="269" r:id="rId13"/>
    <p:sldId id="268" r:id="rId14"/>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248" autoAdjust="0"/>
  </p:normalViewPr>
  <p:slideViewPr>
    <p:cSldViewPr>
      <p:cViewPr>
        <p:scale>
          <a:sx n="75" d="100"/>
          <a:sy n="75" d="100"/>
        </p:scale>
        <p:origin x="-547" y="480"/>
      </p:cViewPr>
      <p:guideLst>
        <p:guide orient="horz" pos="1800"/>
        <p:guide pos="2880"/>
      </p:guideLst>
    </p:cSldViewPr>
  </p:slideViewPr>
  <p:notesTextViewPr>
    <p:cViewPr>
      <p:scale>
        <a:sx n="50" d="100"/>
        <a:sy n="5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E91073-0909-42B4-A20E-3A3699794C6B}" type="datetimeFigureOut">
              <a:rPr lang="en-US" smtClean="0"/>
              <a:pPr/>
              <a:t>6/16/2013</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54B21D-68EA-4087-9ABE-8F3066A880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54B21D-68EA-4087-9ABE-8F3066A880B4}"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54B21D-68EA-4087-9ABE-8F3066A880B4}"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54B21D-68EA-4087-9ABE-8F3066A880B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117C3F0-DEAE-4997-A05F-933E987A52BC}" type="datetimeFigureOut">
              <a:rPr lang="en-US" smtClean="0"/>
              <a:pPr/>
              <a:t>6/16/2013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F72166C-3289-466A-B98C-EFACB55326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17C3F0-DEAE-4997-A05F-933E987A52BC}" type="datetimeFigureOut">
              <a:rPr lang="en-US" smtClean="0"/>
              <a:pPr/>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2166C-3289-466A-B98C-EFACB55326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17C3F0-DEAE-4997-A05F-933E987A52BC}" type="datetimeFigureOut">
              <a:rPr lang="en-US" smtClean="0"/>
              <a:pPr/>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2166C-3289-466A-B98C-EFACB55326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17C3F0-DEAE-4997-A05F-933E987A52BC}" type="datetimeFigureOut">
              <a:rPr lang="en-US" smtClean="0"/>
              <a:pPr/>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2166C-3289-466A-B98C-EFACB55326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17C3F0-DEAE-4997-A05F-933E987A52BC}" type="datetimeFigureOut">
              <a:rPr lang="en-US" smtClean="0"/>
              <a:pPr/>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2166C-3289-466A-B98C-EFACB55326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17C3F0-DEAE-4997-A05F-933E987A52BC}" type="datetimeFigureOut">
              <a:rPr lang="en-US" smtClean="0"/>
              <a:pPr/>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2166C-3289-466A-B98C-EFACB55326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49798"/>
            <a:ext cx="4041775" cy="54570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117C3F0-DEAE-4997-A05F-933E987A52BC}" type="datetimeFigureOut">
              <a:rPr lang="en-US" smtClean="0"/>
              <a:pPr/>
              <a:t>6/16/2013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72166C-3289-466A-B98C-EFACB55326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17C3F0-DEAE-4997-A05F-933E987A52BC}" type="datetimeFigureOut">
              <a:rPr lang="en-US" smtClean="0"/>
              <a:pPr/>
              <a:t>6/16/2013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72166C-3289-466A-B98C-EFACB55326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7C3F0-DEAE-4997-A05F-933E987A52BC}" type="datetimeFigureOut">
              <a:rPr lang="en-US" smtClean="0"/>
              <a:pPr/>
              <a:t>6/16/2013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72166C-3289-466A-B98C-EFACB55326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7"/>
            <a:ext cx="2743200" cy="968375"/>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17C3F0-DEAE-4997-A05F-933E987A52BC}" type="datetimeFigureOut">
              <a:rPr lang="en-US" smtClean="0"/>
              <a:pPr/>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2166C-3289-466A-B98C-EFACB55326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117C3F0-DEAE-4997-A05F-933E987A52BC}" type="datetimeFigureOut">
              <a:rPr lang="en-US" smtClean="0"/>
              <a:pPr/>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5296959"/>
            <a:ext cx="609600" cy="304271"/>
          </a:xfrm>
        </p:spPr>
        <p:txBody>
          <a:bodyPr/>
          <a:lstStyle/>
          <a:p>
            <a:fld id="{8F72166C-3289-466A-B98C-EFACB55326EA}" type="slidenum">
              <a:rPr lang="en-US" smtClean="0"/>
              <a:pPr/>
              <a:t>‹#›</a:t>
            </a:fld>
            <a:endParaRPr lang="en-US"/>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5183188"/>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953"/>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117C3F0-DEAE-4997-A05F-933E987A52BC}" type="datetimeFigureOut">
              <a:rPr lang="en-US" smtClean="0"/>
              <a:pPr/>
              <a:t>6/16/2013</a:t>
            </a:fld>
            <a:endParaRPr lang="en-US"/>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F72166C-3289-466A-B98C-EFACB55326EA}" type="slidenum">
              <a:rPr lang="en-US" smtClean="0"/>
              <a:pPr/>
              <a:t>‹#›</a:t>
            </a:fld>
            <a:endParaRPr lang="en-US"/>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Citizens of Heaven</a:t>
            </a:r>
            <a:endParaRPr lang="en-US" b="1" dirty="0"/>
          </a:p>
        </p:txBody>
      </p:sp>
      <p:sp>
        <p:nvSpPr>
          <p:cNvPr id="3" name="Subtitle 2"/>
          <p:cNvSpPr>
            <a:spLocks noGrp="1"/>
          </p:cNvSpPr>
          <p:nvPr>
            <p:ph type="subTitle" idx="1"/>
          </p:nvPr>
        </p:nvSpPr>
        <p:spPr/>
        <p:txBody>
          <a:bodyPr>
            <a:noAutofit/>
          </a:bodyPr>
          <a:lstStyle/>
          <a:p>
            <a:r>
              <a:rPr lang="en-US" sz="3000" dirty="0" smtClean="0"/>
              <a:t>The Government of Heaven is a Monarchy .</a:t>
            </a:r>
          </a:p>
          <a:p>
            <a:r>
              <a:rPr lang="en-US" sz="3000" dirty="0" smtClean="0"/>
              <a:t>       It is ruled by a king who has                                       “All authority in Heaven and on Earth.”</a:t>
            </a:r>
            <a:endParaRPr lang="en-US" sz="3000" dirty="0"/>
          </a:p>
        </p:txBody>
      </p:sp>
      <p:cxnSp>
        <p:nvCxnSpPr>
          <p:cNvPr id="5" name="Straight Connector 4"/>
          <p:cNvCxnSpPr/>
          <p:nvPr/>
        </p:nvCxnSpPr>
        <p:spPr>
          <a:xfrm>
            <a:off x="2667000" y="4152900"/>
            <a:ext cx="1447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172200" y="3771900"/>
            <a:ext cx="762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52500"/>
          </a:xfrm>
        </p:spPr>
        <p:txBody>
          <a:bodyPr>
            <a:normAutofit/>
          </a:bodyPr>
          <a:lstStyle/>
          <a:p>
            <a:r>
              <a:rPr lang="en-US" b="1" dirty="0" smtClean="0"/>
              <a:t>A Greater Shepherd than David</a:t>
            </a:r>
            <a:endParaRPr lang="en-US" b="1" dirty="0"/>
          </a:p>
        </p:txBody>
      </p:sp>
      <p:sp>
        <p:nvSpPr>
          <p:cNvPr id="3" name="Text Placeholder 2"/>
          <p:cNvSpPr>
            <a:spLocks noGrp="1"/>
          </p:cNvSpPr>
          <p:nvPr>
            <p:ph type="body" idx="1"/>
          </p:nvPr>
        </p:nvSpPr>
        <p:spPr>
          <a:xfrm>
            <a:off x="457200" y="1181100"/>
            <a:ext cx="4040188" cy="549460"/>
          </a:xfrm>
        </p:spPr>
        <p:txBody>
          <a:bodyPr/>
          <a:lstStyle/>
          <a:p>
            <a:r>
              <a:rPr lang="en-US" dirty="0" smtClean="0"/>
              <a:t>He knew about Shepherds</a:t>
            </a:r>
            <a:endParaRPr lang="en-US" dirty="0"/>
          </a:p>
        </p:txBody>
      </p:sp>
      <p:sp>
        <p:nvSpPr>
          <p:cNvPr id="4" name="Text Placeholder 3"/>
          <p:cNvSpPr>
            <a:spLocks noGrp="1"/>
          </p:cNvSpPr>
          <p:nvPr>
            <p:ph type="body" sz="half" idx="3"/>
          </p:nvPr>
        </p:nvSpPr>
        <p:spPr>
          <a:xfrm>
            <a:off x="4645026" y="1181100"/>
            <a:ext cx="4041775" cy="545703"/>
          </a:xfrm>
        </p:spPr>
        <p:txBody>
          <a:bodyPr/>
          <a:lstStyle/>
          <a:p>
            <a:r>
              <a:rPr lang="en-US" dirty="0" smtClean="0"/>
              <a:t>He is the “Good Shepherd”</a:t>
            </a:r>
            <a:endParaRPr lang="en-US" dirty="0"/>
          </a:p>
        </p:txBody>
      </p:sp>
      <p:sp>
        <p:nvSpPr>
          <p:cNvPr id="5" name="Content Placeholder 4"/>
          <p:cNvSpPr>
            <a:spLocks noGrp="1"/>
          </p:cNvSpPr>
          <p:nvPr>
            <p:ph sz="quarter" idx="2"/>
          </p:nvPr>
        </p:nvSpPr>
        <p:spPr>
          <a:xfrm>
            <a:off x="150812" y="1714500"/>
            <a:ext cx="4268788" cy="3733800"/>
          </a:xfrm>
        </p:spPr>
        <p:txBody>
          <a:bodyPr>
            <a:normAutofit fontScale="92500" lnSpcReduction="10000"/>
          </a:bodyPr>
          <a:lstStyle/>
          <a:p>
            <a:pPr>
              <a:buNone/>
            </a:pPr>
            <a:r>
              <a:rPr lang="en-US" sz="2400" dirty="0" smtClean="0">
                <a:latin typeface="Arial" pitchFamily="34" charset="0"/>
                <a:cs typeface="Arial" pitchFamily="34" charset="0"/>
              </a:rPr>
              <a:t>     </a:t>
            </a:r>
            <a:r>
              <a:rPr lang="en-US" sz="2400" dirty="0" smtClean="0">
                <a:latin typeface="Arial Narrow" pitchFamily="34" charset="0"/>
                <a:cs typeface="Arial" pitchFamily="34" charset="0"/>
              </a:rPr>
              <a:t>But he who enters by the door is the shepherd of the sheep. </a:t>
            </a:r>
            <a:r>
              <a:rPr lang="en-US" sz="2400" baseline="30000" dirty="0" smtClean="0">
                <a:latin typeface="Arial Narrow" pitchFamily="34" charset="0"/>
                <a:cs typeface="Arial" pitchFamily="34" charset="0"/>
              </a:rPr>
              <a:t>3 </a:t>
            </a:r>
            <a:r>
              <a:rPr lang="en-US" sz="2400" dirty="0" smtClean="0">
                <a:latin typeface="Arial Narrow" pitchFamily="34" charset="0"/>
                <a:cs typeface="Arial" pitchFamily="34" charset="0"/>
              </a:rPr>
              <a:t>To him the doorkeeper opens, and the sheep hear his voice; and he calls his own sheep by name and leads them out. </a:t>
            </a:r>
            <a:r>
              <a:rPr lang="en-US" sz="2400" baseline="30000" dirty="0" smtClean="0">
                <a:latin typeface="Arial Narrow" pitchFamily="34" charset="0"/>
                <a:cs typeface="Arial" pitchFamily="34" charset="0"/>
              </a:rPr>
              <a:t>4 </a:t>
            </a:r>
            <a:r>
              <a:rPr lang="en-US" sz="2400" dirty="0" smtClean="0">
                <a:latin typeface="Arial Narrow" pitchFamily="34" charset="0"/>
                <a:cs typeface="Arial" pitchFamily="34" charset="0"/>
              </a:rPr>
              <a:t>And when he brings out his own sheep, he goes before them; and the sheep follow him, for they know his voice. </a:t>
            </a:r>
            <a:r>
              <a:rPr lang="en-US" sz="2400" baseline="30000" dirty="0" smtClean="0">
                <a:latin typeface="Arial Narrow" pitchFamily="34" charset="0"/>
                <a:cs typeface="Arial" pitchFamily="34" charset="0"/>
              </a:rPr>
              <a:t>5 </a:t>
            </a:r>
            <a:r>
              <a:rPr lang="en-US" sz="2400" dirty="0" smtClean="0">
                <a:latin typeface="Arial Narrow" pitchFamily="34" charset="0"/>
                <a:cs typeface="Arial" pitchFamily="34" charset="0"/>
              </a:rPr>
              <a:t>Yet they will by no means follow a stranger, but will flee from him, for they do not know the voice of strangers.” (John 10:2-5)</a:t>
            </a:r>
          </a:p>
          <a:p>
            <a:pPr>
              <a:buNone/>
            </a:pPr>
            <a:endParaRPr lang="en-US" dirty="0">
              <a:latin typeface="Arial Narrow" pitchFamily="34" charset="0"/>
            </a:endParaRPr>
          </a:p>
        </p:txBody>
      </p:sp>
      <p:sp>
        <p:nvSpPr>
          <p:cNvPr id="6" name="Content Placeholder 5"/>
          <p:cNvSpPr>
            <a:spLocks noGrp="1"/>
          </p:cNvSpPr>
          <p:nvPr>
            <p:ph sz="quarter" idx="4"/>
          </p:nvPr>
        </p:nvSpPr>
        <p:spPr>
          <a:xfrm>
            <a:off x="4114800" y="1638300"/>
            <a:ext cx="4800600" cy="3733800"/>
          </a:xfrm>
        </p:spPr>
        <p:txBody>
          <a:bodyPr>
            <a:noAutofit/>
          </a:bodyPr>
          <a:lstStyle/>
          <a:p>
            <a:pPr>
              <a:buNone/>
            </a:pPr>
            <a:r>
              <a:rPr lang="en-US" baseline="30000" dirty="0" smtClean="0"/>
              <a:t>         11 </a:t>
            </a:r>
            <a:r>
              <a:rPr lang="en-US" dirty="0" smtClean="0">
                <a:latin typeface="Arial Narrow" pitchFamily="34" charset="0"/>
              </a:rPr>
              <a:t>“I am the good shepherd. The good shepherd gives His life for the sheep. </a:t>
            </a:r>
            <a:r>
              <a:rPr lang="en-US" baseline="30000" dirty="0" smtClean="0">
                <a:latin typeface="Arial Narrow" pitchFamily="34" charset="0"/>
              </a:rPr>
              <a:t>12 </a:t>
            </a:r>
            <a:r>
              <a:rPr lang="en-US" dirty="0" smtClean="0">
                <a:latin typeface="Arial Narrow" pitchFamily="34" charset="0"/>
              </a:rPr>
              <a:t>But a hireling, </a:t>
            </a:r>
            <a:r>
              <a:rPr lang="en-US" i="1" dirty="0" smtClean="0">
                <a:latin typeface="Arial Narrow" pitchFamily="34" charset="0"/>
              </a:rPr>
              <a:t>he who is</a:t>
            </a:r>
            <a:r>
              <a:rPr lang="en-US" dirty="0" smtClean="0">
                <a:latin typeface="Arial Narrow" pitchFamily="34" charset="0"/>
              </a:rPr>
              <a:t> not the shepherd, one who does not own the sheep, sees the wolf coming and leaves the sheep and flees; and the wolf catches the sheep and scatters them. </a:t>
            </a:r>
            <a:r>
              <a:rPr lang="en-US" baseline="30000" dirty="0" smtClean="0">
                <a:latin typeface="Arial Narrow" pitchFamily="34" charset="0"/>
              </a:rPr>
              <a:t>13 </a:t>
            </a:r>
            <a:r>
              <a:rPr lang="en-US" dirty="0" smtClean="0">
                <a:latin typeface="Arial Narrow" pitchFamily="34" charset="0"/>
              </a:rPr>
              <a:t>The hireling flees because he is a hireling and does not care about the sheep. </a:t>
            </a:r>
            <a:r>
              <a:rPr lang="en-US" baseline="30000" dirty="0" smtClean="0">
                <a:latin typeface="Arial Narrow" pitchFamily="34" charset="0"/>
              </a:rPr>
              <a:t>14 </a:t>
            </a:r>
            <a:r>
              <a:rPr lang="en-US" dirty="0" smtClean="0">
                <a:latin typeface="Arial Narrow" pitchFamily="34" charset="0"/>
              </a:rPr>
              <a:t>I am the good shepherd; and I know My </a:t>
            </a:r>
            <a:r>
              <a:rPr lang="en-US" i="1" dirty="0" smtClean="0">
                <a:latin typeface="Arial Narrow" pitchFamily="34" charset="0"/>
              </a:rPr>
              <a:t>sheep,</a:t>
            </a:r>
            <a:r>
              <a:rPr lang="en-US" dirty="0" smtClean="0">
                <a:latin typeface="Arial Narrow" pitchFamily="34" charset="0"/>
              </a:rPr>
              <a:t> and     am known by My own.” (John 10:11-14)</a:t>
            </a:r>
            <a:endParaRPr lang="en-US" dirty="0">
              <a:latin typeface="Arial Narrow" pitchFamily="34" charset="0"/>
            </a:endParaRPr>
          </a:p>
        </p:txBody>
      </p:sp>
      <p:cxnSp>
        <p:nvCxnSpPr>
          <p:cNvPr id="8" name="Straight Connector 7"/>
          <p:cNvCxnSpPr/>
          <p:nvPr/>
        </p:nvCxnSpPr>
        <p:spPr>
          <a:xfrm>
            <a:off x="4800600" y="2019300"/>
            <a:ext cx="2514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48000" y="2324100"/>
            <a:ext cx="1066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3400" y="2628900"/>
            <a:ext cx="1828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95600" y="2628900"/>
            <a:ext cx="1066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33400" y="2933700"/>
            <a:ext cx="1371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19400" y="2933700"/>
            <a:ext cx="1295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33400" y="3238500"/>
            <a:ext cx="152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590800" y="3238500"/>
            <a:ext cx="152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295400" y="3848100"/>
            <a:ext cx="2057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467600" y="2019300"/>
            <a:ext cx="91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495800" y="2324100"/>
            <a:ext cx="3733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943600" y="4991100"/>
            <a:ext cx="1828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495800" y="5372100"/>
            <a:ext cx="2209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590800" y="3238500"/>
            <a:ext cx="5334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up)">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wipe(up)">
                                      <p:cBhvr>
                                        <p:cTn id="20" dur="500"/>
                                        <p:tgtEl>
                                          <p:spTgt spid="6">
                                            <p:txEl>
                                              <p:pRg st="0" end="0"/>
                                            </p:txEl>
                                          </p:spTgt>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par>
                          <p:cTn id="30" fill="hold">
                            <p:stCondLst>
                              <p:cond delay="500"/>
                            </p:stCondLst>
                            <p:childTnLst>
                              <p:par>
                                <p:cTn id="31" presetID="22" presetClass="entr" presetSubtype="8"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left)">
                                      <p:cBhvr>
                                        <p:cTn id="38" dur="500"/>
                                        <p:tgtEl>
                                          <p:spTgt spid="13"/>
                                        </p:tgtEl>
                                      </p:cBhvr>
                                    </p:animEffect>
                                  </p:childTnLst>
                                </p:cTn>
                              </p:par>
                            </p:childTnLst>
                          </p:cTn>
                        </p:par>
                        <p:par>
                          <p:cTn id="39" fill="hold">
                            <p:stCondLst>
                              <p:cond delay="500"/>
                            </p:stCondLst>
                            <p:childTnLst>
                              <p:par>
                                <p:cTn id="40" presetID="22" presetClass="entr" presetSubtype="8"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500"/>
                                        <p:tgtEl>
                                          <p:spTgt spid="16"/>
                                        </p:tgtEl>
                                      </p:cBhvr>
                                    </p:animEffect>
                                  </p:childTnLst>
                                </p:cTn>
                              </p:par>
                            </p:childTnLst>
                          </p:cTn>
                        </p:par>
                        <p:par>
                          <p:cTn id="48" fill="hold">
                            <p:stCondLst>
                              <p:cond delay="500"/>
                            </p:stCondLst>
                            <p:childTnLst>
                              <p:par>
                                <p:cTn id="49" presetID="22" presetClass="entr" presetSubtype="8"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left)">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wipe(left)">
                                      <p:cBhvr>
                                        <p:cTn id="56" dur="500"/>
                                        <p:tgtEl>
                                          <p:spTgt spid="20"/>
                                        </p:tgtEl>
                                      </p:cBhvr>
                                    </p:animEffect>
                                  </p:childTnLst>
                                </p:cTn>
                              </p:par>
                              <p:par>
                                <p:cTn id="57" presetID="1" presetClass="entr" presetSubtype="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wipe(left)">
                                      <p:cBhvr>
                                        <p:cTn id="63" dur="500"/>
                                        <p:tgtEl>
                                          <p:spTgt spid="22"/>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left)">
                                      <p:cBhvr>
                                        <p:cTn id="68" dur="500"/>
                                        <p:tgtEl>
                                          <p:spTgt spid="24"/>
                                        </p:tgtEl>
                                      </p:cBhvr>
                                    </p:animEffect>
                                  </p:childTnLst>
                                </p:cTn>
                              </p:par>
                            </p:childTnLst>
                          </p:cTn>
                        </p:par>
                        <p:par>
                          <p:cTn id="69" fill="hold">
                            <p:stCondLst>
                              <p:cond delay="500"/>
                            </p:stCondLst>
                            <p:childTnLst>
                              <p:par>
                                <p:cTn id="70" presetID="22" presetClass="entr" presetSubtype="8" fill="hold" nodeType="after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wipe(left)">
                                      <p:cBhvr>
                                        <p:cTn id="72" dur="500"/>
                                        <p:tgtEl>
                                          <p:spTgt spid="2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wipe(left)">
                                      <p:cBhvr>
                                        <p:cTn id="77" dur="500"/>
                                        <p:tgtEl>
                                          <p:spTgt spid="28"/>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30"/>
                                        </p:tgtEl>
                                        <p:attrNameLst>
                                          <p:attrName>style.visibility</p:attrName>
                                        </p:attrNameLst>
                                      </p:cBhvr>
                                      <p:to>
                                        <p:strVal val="visible"/>
                                      </p:to>
                                    </p:set>
                                    <p:animEffect transition="in" filter="wipe(left)">
                                      <p:cBhvr>
                                        <p:cTn id="8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“Behold your King” – A Shepherd</a:t>
            </a:r>
            <a:endParaRPr lang="en-US" dirty="0"/>
          </a:p>
        </p:txBody>
      </p:sp>
      <p:sp>
        <p:nvSpPr>
          <p:cNvPr id="3" name="Content Placeholder 2"/>
          <p:cNvSpPr>
            <a:spLocks noGrp="1"/>
          </p:cNvSpPr>
          <p:nvPr>
            <p:ph idx="1"/>
          </p:nvPr>
        </p:nvSpPr>
        <p:spPr/>
        <p:txBody>
          <a:bodyPr>
            <a:normAutofit/>
          </a:bodyPr>
          <a:lstStyle/>
          <a:p>
            <a:r>
              <a:rPr lang="en-US" dirty="0" smtClean="0"/>
              <a:t>As your shepherd He:</a:t>
            </a:r>
          </a:p>
          <a:p>
            <a:pPr>
              <a:buNone/>
            </a:pPr>
            <a:r>
              <a:rPr lang="en-US" dirty="0" smtClean="0"/>
              <a:t>		- Knows you – even  your name</a:t>
            </a:r>
          </a:p>
          <a:p>
            <a:pPr>
              <a:buNone/>
            </a:pPr>
            <a:r>
              <a:rPr lang="en-US" dirty="0" smtClean="0"/>
              <a:t>		- Leads you “in the paths of righteousness”</a:t>
            </a:r>
          </a:p>
          <a:p>
            <a:pPr>
              <a:buNone/>
            </a:pPr>
            <a:r>
              <a:rPr lang="en-US" dirty="0" smtClean="0"/>
              <a:t>		- Provides you with “living bread” </a:t>
            </a:r>
          </a:p>
          <a:p>
            <a:pPr>
              <a:buNone/>
            </a:pPr>
            <a:r>
              <a:rPr lang="en-US" dirty="0" smtClean="0"/>
              <a:t>		- Goes before you, facing every enemy with you.</a:t>
            </a:r>
          </a:p>
          <a:p>
            <a:r>
              <a:rPr lang="en-US" b="1" dirty="0" smtClean="0"/>
              <a:t>He has already given His life to </a:t>
            </a:r>
            <a:r>
              <a:rPr lang="en-US" b="1" dirty="0" smtClean="0"/>
              <a:t>defeat Satan.</a:t>
            </a:r>
            <a:endParaRPr lang="en-US" b="1" dirty="0" smtClean="0"/>
          </a:p>
          <a:p>
            <a:r>
              <a:rPr lang="en-US" b="1" dirty="0" smtClean="0"/>
              <a:t>He will lead you into the eternal fold of safety.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Revelation 7:13-17</a:t>
            </a:r>
            <a:endParaRPr lang="en-US" b="1" dirty="0"/>
          </a:p>
        </p:txBody>
      </p:sp>
      <p:sp>
        <p:nvSpPr>
          <p:cNvPr id="5" name="TextBox 4"/>
          <p:cNvSpPr txBox="1"/>
          <p:nvPr/>
        </p:nvSpPr>
        <p:spPr>
          <a:xfrm>
            <a:off x="457200" y="1638300"/>
            <a:ext cx="8229600" cy="3785652"/>
          </a:xfrm>
          <a:prstGeom prst="rect">
            <a:avLst/>
          </a:prstGeom>
          <a:noFill/>
        </p:spPr>
        <p:txBody>
          <a:bodyPr wrap="square" rtlCol="0">
            <a:spAutoFit/>
          </a:bodyPr>
          <a:lstStyle/>
          <a:p>
            <a:r>
              <a:rPr lang="en-US" sz="2400" dirty="0" smtClean="0">
                <a:latin typeface="Arial" pitchFamily="34" charset="0"/>
                <a:cs typeface="Arial" pitchFamily="34" charset="0"/>
              </a:rPr>
              <a:t>So he said to me, “These are the ones who come out of the great tribulation, and washed their robes and made them white in the blood of the Lamb. </a:t>
            </a:r>
            <a:r>
              <a:rPr lang="en-US" sz="2400" baseline="30000" dirty="0" smtClean="0">
                <a:latin typeface="Arial" pitchFamily="34" charset="0"/>
                <a:cs typeface="Arial" pitchFamily="34" charset="0"/>
              </a:rPr>
              <a:t>15 </a:t>
            </a:r>
            <a:r>
              <a:rPr lang="en-US" sz="2400" dirty="0" smtClean="0">
                <a:latin typeface="Arial" pitchFamily="34" charset="0"/>
                <a:cs typeface="Arial" pitchFamily="34" charset="0"/>
              </a:rPr>
              <a:t>Therefore they are before the throne of God, and serve Him day and night in His temple. And He who sits on the throne will dwell among them. </a:t>
            </a:r>
            <a:r>
              <a:rPr lang="en-US" sz="2400" baseline="30000" dirty="0" smtClean="0">
                <a:latin typeface="Arial" pitchFamily="34" charset="0"/>
                <a:cs typeface="Arial" pitchFamily="34" charset="0"/>
              </a:rPr>
              <a:t>16 </a:t>
            </a:r>
            <a:r>
              <a:rPr lang="en-US" sz="2400" dirty="0" smtClean="0">
                <a:latin typeface="Arial" pitchFamily="34" charset="0"/>
                <a:cs typeface="Arial" pitchFamily="34" charset="0"/>
              </a:rPr>
              <a:t>They shall neither hunger anymore nor thirst anymore; the sun shall not strike them, nor any heat; </a:t>
            </a:r>
            <a:r>
              <a:rPr lang="en-US" sz="2400" baseline="30000" dirty="0" smtClean="0">
                <a:latin typeface="Arial" pitchFamily="34" charset="0"/>
                <a:cs typeface="Arial" pitchFamily="34" charset="0"/>
              </a:rPr>
              <a:t>17 </a:t>
            </a:r>
            <a:r>
              <a:rPr lang="en-US" sz="2400" dirty="0" smtClean="0">
                <a:latin typeface="Arial" pitchFamily="34" charset="0"/>
                <a:cs typeface="Arial" pitchFamily="34" charset="0"/>
              </a:rPr>
              <a:t>for the Lamb who is in the midst of the throne will shepherd them and lead them to living fountains of waters. And God will wipe away every tear from their eyes.”</a:t>
            </a:r>
            <a:endParaRPr lang="en-US" sz="2400" dirty="0">
              <a:latin typeface="Arial" pitchFamily="34" charset="0"/>
              <a:cs typeface="Arial" pitchFamily="34" charset="0"/>
            </a:endParaRPr>
          </a:p>
        </p:txBody>
      </p:sp>
      <p:cxnSp>
        <p:nvCxnSpPr>
          <p:cNvPr id="7" name="Straight Connector 6"/>
          <p:cNvCxnSpPr/>
          <p:nvPr/>
        </p:nvCxnSpPr>
        <p:spPr>
          <a:xfrm>
            <a:off x="1066800" y="4610100"/>
            <a:ext cx="6934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4970780"/>
            <a:ext cx="6477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028700"/>
            <a:ext cx="7927848" cy="1524000"/>
          </a:xfrm>
        </p:spPr>
        <p:txBody>
          <a:bodyPr>
            <a:normAutofit fontScale="90000"/>
          </a:bodyPr>
          <a:lstStyle/>
          <a:p>
            <a:r>
              <a:rPr lang="en-US" dirty="0" smtClean="0"/>
              <a:t>The Greatest Question of Life:</a:t>
            </a:r>
            <a:endParaRPr lang="en-US" dirty="0"/>
          </a:p>
        </p:txBody>
      </p:sp>
      <p:sp>
        <p:nvSpPr>
          <p:cNvPr id="5" name="Subtitle 4"/>
          <p:cNvSpPr>
            <a:spLocks noGrp="1"/>
          </p:cNvSpPr>
          <p:nvPr>
            <p:ph type="subTitle" idx="1"/>
          </p:nvPr>
        </p:nvSpPr>
        <p:spPr>
          <a:xfrm>
            <a:off x="457200" y="3086100"/>
            <a:ext cx="7854696" cy="1460500"/>
          </a:xfrm>
        </p:spPr>
        <p:txBody>
          <a:bodyPr>
            <a:normAutofit/>
          </a:bodyPr>
          <a:lstStyle/>
          <a:p>
            <a:pPr algn="ctr"/>
            <a:r>
              <a:rPr lang="en-US" sz="3200" dirty="0" smtClean="0">
                <a:effectLst>
                  <a:outerShdw blurRad="38100" dist="38100" dir="2700000" algn="tl">
                    <a:srgbClr val="000000">
                      <a:alpha val="43137"/>
                    </a:srgbClr>
                  </a:outerShdw>
                </a:effectLst>
              </a:rPr>
              <a:t>Will you hear His voice and follow Him?</a:t>
            </a:r>
            <a:endParaRPr lang="en-US" sz="32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think that </a:t>
            </a:r>
            <a:r>
              <a:rPr lang="en-US" b="1" i="1" dirty="0" smtClean="0"/>
              <a:t>King</a:t>
            </a:r>
            <a:r>
              <a:rPr lang="en-US" b="1" dirty="0" smtClean="0"/>
              <a:t> = Tyranny</a:t>
            </a:r>
            <a:endParaRPr lang="en-US" b="1" dirty="0"/>
          </a:p>
        </p:txBody>
      </p:sp>
      <p:sp>
        <p:nvSpPr>
          <p:cNvPr id="3" name="TextBox 2"/>
          <p:cNvSpPr txBox="1"/>
          <p:nvPr/>
        </p:nvSpPr>
        <p:spPr>
          <a:xfrm>
            <a:off x="533400" y="1638300"/>
            <a:ext cx="8077200" cy="3693319"/>
          </a:xfrm>
          <a:prstGeom prst="rect">
            <a:avLst/>
          </a:prstGeom>
          <a:noFill/>
        </p:spPr>
        <p:txBody>
          <a:bodyPr wrap="square" rtlCol="0">
            <a:spAutoFit/>
          </a:bodyPr>
          <a:lstStyle/>
          <a:p>
            <a:r>
              <a:rPr lang="en-US" baseline="30000" dirty="0" smtClean="0">
                <a:latin typeface="Arial" pitchFamily="34" charset="0"/>
                <a:cs typeface="Arial" pitchFamily="34" charset="0"/>
              </a:rPr>
              <a:t>10 </a:t>
            </a:r>
            <a:r>
              <a:rPr lang="en-US" dirty="0" smtClean="0">
                <a:latin typeface="Arial" pitchFamily="34" charset="0"/>
                <a:cs typeface="Arial" pitchFamily="34" charset="0"/>
              </a:rPr>
              <a:t>So Samuel told all the words of the </a:t>
            </a:r>
            <a:r>
              <a:rPr lang="en-US" cap="small" dirty="0" smtClean="0">
                <a:latin typeface="Arial" pitchFamily="34" charset="0"/>
                <a:cs typeface="Arial" pitchFamily="34" charset="0"/>
              </a:rPr>
              <a:t>Lord</a:t>
            </a:r>
            <a:r>
              <a:rPr lang="en-US" dirty="0" smtClean="0">
                <a:latin typeface="Arial" pitchFamily="34" charset="0"/>
                <a:cs typeface="Arial" pitchFamily="34" charset="0"/>
              </a:rPr>
              <a:t> to the people who asked him for a king. </a:t>
            </a:r>
            <a:r>
              <a:rPr lang="en-US" baseline="30000" dirty="0" smtClean="0">
                <a:latin typeface="Arial" pitchFamily="34" charset="0"/>
                <a:cs typeface="Arial" pitchFamily="34" charset="0"/>
              </a:rPr>
              <a:t>11 </a:t>
            </a:r>
            <a:r>
              <a:rPr lang="en-US" dirty="0" smtClean="0">
                <a:latin typeface="Arial" pitchFamily="34" charset="0"/>
                <a:cs typeface="Arial" pitchFamily="34" charset="0"/>
              </a:rPr>
              <a:t>And he said, “This will be the behavior of the king who will reign over you: He will take your sons and appoint </a:t>
            </a:r>
            <a:r>
              <a:rPr lang="en-US" i="1" dirty="0" smtClean="0">
                <a:latin typeface="Arial" pitchFamily="34" charset="0"/>
                <a:cs typeface="Arial" pitchFamily="34" charset="0"/>
              </a:rPr>
              <a:t>them</a:t>
            </a:r>
            <a:r>
              <a:rPr lang="en-US" dirty="0" smtClean="0">
                <a:latin typeface="Arial" pitchFamily="34" charset="0"/>
                <a:cs typeface="Arial" pitchFamily="34" charset="0"/>
              </a:rPr>
              <a:t> for his own chariots and </a:t>
            </a:r>
            <a:r>
              <a:rPr lang="en-US" i="1" dirty="0" smtClean="0">
                <a:latin typeface="Arial" pitchFamily="34" charset="0"/>
                <a:cs typeface="Arial" pitchFamily="34" charset="0"/>
              </a:rPr>
              <a:t>to be</a:t>
            </a:r>
            <a:r>
              <a:rPr lang="en-US" dirty="0" smtClean="0">
                <a:latin typeface="Arial" pitchFamily="34" charset="0"/>
                <a:cs typeface="Arial" pitchFamily="34" charset="0"/>
              </a:rPr>
              <a:t> his horsemen, and </a:t>
            </a:r>
            <a:r>
              <a:rPr lang="en-US" i="1" dirty="0" smtClean="0">
                <a:latin typeface="Arial" pitchFamily="34" charset="0"/>
                <a:cs typeface="Arial" pitchFamily="34" charset="0"/>
              </a:rPr>
              <a:t>some</a:t>
            </a:r>
            <a:r>
              <a:rPr lang="en-US" dirty="0" smtClean="0">
                <a:latin typeface="Arial" pitchFamily="34" charset="0"/>
                <a:cs typeface="Arial" pitchFamily="34" charset="0"/>
              </a:rPr>
              <a:t> will run before his chariots. </a:t>
            </a:r>
            <a:r>
              <a:rPr lang="en-US" baseline="30000" dirty="0" smtClean="0">
                <a:latin typeface="Arial" pitchFamily="34" charset="0"/>
                <a:cs typeface="Arial" pitchFamily="34" charset="0"/>
              </a:rPr>
              <a:t>12 </a:t>
            </a:r>
            <a:r>
              <a:rPr lang="en-US" dirty="0" smtClean="0">
                <a:latin typeface="Arial" pitchFamily="34" charset="0"/>
                <a:cs typeface="Arial" pitchFamily="34" charset="0"/>
              </a:rPr>
              <a:t>He will appoint captains over his thousands and captains over his fifties, </a:t>
            </a:r>
            <a:r>
              <a:rPr lang="en-US" i="1" dirty="0" smtClean="0">
                <a:latin typeface="Arial" pitchFamily="34" charset="0"/>
                <a:cs typeface="Arial" pitchFamily="34" charset="0"/>
              </a:rPr>
              <a:t>will set some</a:t>
            </a:r>
            <a:r>
              <a:rPr lang="en-US" dirty="0" smtClean="0">
                <a:latin typeface="Arial" pitchFamily="34" charset="0"/>
                <a:cs typeface="Arial" pitchFamily="34" charset="0"/>
              </a:rPr>
              <a:t> to plow his ground and reap his harvest, and </a:t>
            </a:r>
            <a:r>
              <a:rPr lang="en-US" i="1" dirty="0" smtClean="0">
                <a:latin typeface="Arial" pitchFamily="34" charset="0"/>
                <a:cs typeface="Arial" pitchFamily="34" charset="0"/>
              </a:rPr>
              <a:t>some</a:t>
            </a:r>
            <a:r>
              <a:rPr lang="en-US" dirty="0" smtClean="0">
                <a:latin typeface="Arial" pitchFamily="34" charset="0"/>
                <a:cs typeface="Arial" pitchFamily="34" charset="0"/>
              </a:rPr>
              <a:t> to make his weapons of war and equipment for his chariots. </a:t>
            </a:r>
            <a:r>
              <a:rPr lang="en-US" baseline="30000" dirty="0" smtClean="0">
                <a:latin typeface="Arial" pitchFamily="34" charset="0"/>
                <a:cs typeface="Arial" pitchFamily="34" charset="0"/>
              </a:rPr>
              <a:t>13 </a:t>
            </a:r>
            <a:r>
              <a:rPr lang="en-US" dirty="0" smtClean="0">
                <a:latin typeface="Arial" pitchFamily="34" charset="0"/>
                <a:cs typeface="Arial" pitchFamily="34" charset="0"/>
              </a:rPr>
              <a:t>He will take your daughters </a:t>
            </a:r>
            <a:r>
              <a:rPr lang="en-US" i="1" dirty="0" smtClean="0">
                <a:latin typeface="Arial" pitchFamily="34" charset="0"/>
                <a:cs typeface="Arial" pitchFamily="34" charset="0"/>
              </a:rPr>
              <a:t>to be</a:t>
            </a:r>
            <a:r>
              <a:rPr lang="en-US" dirty="0" smtClean="0">
                <a:latin typeface="Arial" pitchFamily="34" charset="0"/>
                <a:cs typeface="Arial" pitchFamily="34" charset="0"/>
              </a:rPr>
              <a:t> perfumers, cooks, and bakers. </a:t>
            </a:r>
            <a:r>
              <a:rPr lang="en-US" baseline="30000" dirty="0" smtClean="0">
                <a:latin typeface="Arial" pitchFamily="34" charset="0"/>
                <a:cs typeface="Arial" pitchFamily="34" charset="0"/>
              </a:rPr>
              <a:t>14 </a:t>
            </a:r>
            <a:r>
              <a:rPr lang="en-US" dirty="0" smtClean="0">
                <a:latin typeface="Arial" pitchFamily="34" charset="0"/>
                <a:cs typeface="Arial" pitchFamily="34" charset="0"/>
              </a:rPr>
              <a:t>And he will take the best of your fields, your vineyards, and your olive groves, and give </a:t>
            </a:r>
            <a:r>
              <a:rPr lang="en-US" i="1" dirty="0" smtClean="0">
                <a:latin typeface="Arial" pitchFamily="34" charset="0"/>
                <a:cs typeface="Arial" pitchFamily="34" charset="0"/>
              </a:rPr>
              <a:t>them</a:t>
            </a:r>
            <a:r>
              <a:rPr lang="en-US" dirty="0" smtClean="0">
                <a:latin typeface="Arial" pitchFamily="34" charset="0"/>
                <a:cs typeface="Arial" pitchFamily="34" charset="0"/>
              </a:rPr>
              <a:t> to his servants. </a:t>
            </a:r>
            <a:r>
              <a:rPr lang="en-US" baseline="30000" dirty="0" smtClean="0">
                <a:latin typeface="Arial" pitchFamily="34" charset="0"/>
                <a:cs typeface="Arial" pitchFamily="34" charset="0"/>
              </a:rPr>
              <a:t>15 </a:t>
            </a:r>
            <a:r>
              <a:rPr lang="en-US" dirty="0" smtClean="0">
                <a:latin typeface="Arial" pitchFamily="34" charset="0"/>
                <a:cs typeface="Arial" pitchFamily="34" charset="0"/>
              </a:rPr>
              <a:t>He will take a tenth of your grain and your vintage, and give it to his officers and servants. </a:t>
            </a:r>
            <a:r>
              <a:rPr lang="en-US" baseline="30000" dirty="0" smtClean="0">
                <a:latin typeface="Arial" pitchFamily="34" charset="0"/>
                <a:cs typeface="Arial" pitchFamily="34" charset="0"/>
              </a:rPr>
              <a:t>16 </a:t>
            </a:r>
            <a:r>
              <a:rPr lang="en-US" dirty="0" smtClean="0">
                <a:latin typeface="Arial" pitchFamily="34" charset="0"/>
                <a:cs typeface="Arial" pitchFamily="34" charset="0"/>
              </a:rPr>
              <a:t>And he will take your male servants, your female servants, your finest young men,</a:t>
            </a:r>
            <a:r>
              <a:rPr lang="en-US" baseline="30000" dirty="0" smtClean="0">
                <a:latin typeface="Arial" pitchFamily="34" charset="0"/>
                <a:cs typeface="Arial" pitchFamily="34" charset="0"/>
              </a:rPr>
              <a:t>[</a:t>
            </a:r>
            <a:r>
              <a:rPr lang="en-US" baseline="30000" dirty="0" smtClean="0">
                <a:latin typeface="Arial" pitchFamily="34" charset="0"/>
                <a:cs typeface="Arial" pitchFamily="34" charset="0"/>
                <a:hlinkClick r:id="" tooltip="See footnote a"/>
              </a:rPr>
              <a:t>a</a:t>
            </a:r>
            <a:r>
              <a:rPr lang="en-US" baseline="30000" dirty="0" smtClean="0">
                <a:latin typeface="Arial" pitchFamily="34" charset="0"/>
                <a:cs typeface="Arial" pitchFamily="34" charset="0"/>
              </a:rPr>
              <a:t>]</a:t>
            </a:r>
            <a:r>
              <a:rPr lang="en-US" dirty="0" smtClean="0">
                <a:latin typeface="Arial" pitchFamily="34" charset="0"/>
                <a:cs typeface="Arial" pitchFamily="34" charset="0"/>
              </a:rPr>
              <a:t> and your donkeys, and put </a:t>
            </a:r>
            <a:r>
              <a:rPr lang="en-US" i="1" dirty="0" smtClean="0">
                <a:latin typeface="Arial" pitchFamily="34" charset="0"/>
                <a:cs typeface="Arial" pitchFamily="34" charset="0"/>
              </a:rPr>
              <a:t>them</a:t>
            </a:r>
            <a:r>
              <a:rPr lang="en-US" dirty="0" smtClean="0">
                <a:latin typeface="Arial" pitchFamily="34" charset="0"/>
                <a:cs typeface="Arial" pitchFamily="34" charset="0"/>
              </a:rPr>
              <a:t> to his work. </a:t>
            </a:r>
            <a:r>
              <a:rPr lang="en-US" baseline="30000" dirty="0" smtClean="0">
                <a:latin typeface="Arial" pitchFamily="34" charset="0"/>
                <a:cs typeface="Arial" pitchFamily="34" charset="0"/>
              </a:rPr>
              <a:t>17 </a:t>
            </a:r>
            <a:r>
              <a:rPr lang="en-US" dirty="0" smtClean="0">
                <a:latin typeface="Arial" pitchFamily="34" charset="0"/>
                <a:cs typeface="Arial" pitchFamily="34" charset="0"/>
              </a:rPr>
              <a:t>He will take a tenth of your sheep. And you will be his servants. (1 Samuel 8:10-17)</a:t>
            </a:r>
            <a:endParaRPr lang="en-US"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effectLst>
                  <a:outerShdw blurRad="38100" dist="38100" dir="2700000" algn="tl">
                    <a:srgbClr val="000000">
                      <a:alpha val="43137"/>
                    </a:srgbClr>
                  </a:outerShdw>
                </a:effectLst>
              </a:rPr>
              <a:t>Israel’s Kings</a:t>
            </a:r>
            <a:endParaRPr lang="en-US" b="1" dirty="0">
              <a:effectLst>
                <a:outerShdw blurRad="38100" dist="38100" dir="2700000" algn="tl">
                  <a:srgbClr val="000000">
                    <a:alpha val="43137"/>
                  </a:srgbClr>
                </a:outerShdw>
              </a:effectLst>
            </a:endParaRPr>
          </a:p>
        </p:txBody>
      </p:sp>
      <p:sp>
        <p:nvSpPr>
          <p:cNvPr id="4" name="Text Placeholder 3"/>
          <p:cNvSpPr>
            <a:spLocks noGrp="1"/>
          </p:cNvSpPr>
          <p:nvPr>
            <p:ph type="body" idx="1"/>
          </p:nvPr>
        </p:nvSpPr>
        <p:spPr/>
        <p:txBody>
          <a:bodyPr/>
          <a:lstStyle/>
          <a:p>
            <a:pPr algn="ctr"/>
            <a:r>
              <a:rPr lang="en-US" dirty="0" smtClean="0"/>
              <a:t>SAUL</a:t>
            </a:r>
            <a:endParaRPr lang="en-US" dirty="0"/>
          </a:p>
        </p:txBody>
      </p:sp>
      <p:sp>
        <p:nvSpPr>
          <p:cNvPr id="5" name="Content Placeholder 4"/>
          <p:cNvSpPr>
            <a:spLocks noGrp="1"/>
          </p:cNvSpPr>
          <p:nvPr>
            <p:ph sz="quarter" idx="2"/>
          </p:nvPr>
        </p:nvSpPr>
        <p:spPr>
          <a:xfrm>
            <a:off x="304800" y="2095500"/>
            <a:ext cx="4192588" cy="3204767"/>
          </a:xfrm>
        </p:spPr>
        <p:txBody>
          <a:bodyPr>
            <a:normAutofit/>
          </a:bodyPr>
          <a:lstStyle/>
          <a:p>
            <a:r>
              <a:rPr lang="en-US" dirty="0" smtClean="0">
                <a:latin typeface="Arial" pitchFamily="34" charset="0"/>
                <a:cs typeface="Arial" pitchFamily="34" charset="0"/>
              </a:rPr>
              <a:t>Fit Samuel’s Description</a:t>
            </a:r>
          </a:p>
          <a:p>
            <a:r>
              <a:rPr lang="en-US" dirty="0" smtClean="0">
                <a:latin typeface="Arial" pitchFamily="34" charset="0"/>
                <a:cs typeface="Arial" pitchFamily="34" charset="0"/>
              </a:rPr>
              <a:t>An Autocrat – “A domineering, self-willed person.”</a:t>
            </a:r>
          </a:p>
          <a:p>
            <a:r>
              <a:rPr lang="en-US" dirty="0" smtClean="0">
                <a:latin typeface="Arial" pitchFamily="34" charset="0"/>
                <a:cs typeface="Arial" pitchFamily="34" charset="0"/>
              </a:rPr>
              <a:t>Controlled by envy &amp; jealousy</a:t>
            </a:r>
          </a:p>
          <a:p>
            <a:pPr>
              <a:buNone/>
            </a:pPr>
            <a:r>
              <a:rPr lang="en-US" dirty="0" smtClean="0">
                <a:latin typeface="Arial" pitchFamily="34" charset="0"/>
                <a:cs typeface="Arial" pitchFamily="34" charset="0"/>
              </a:rPr>
              <a:t>	    Killed 85 priests </a:t>
            </a:r>
          </a:p>
          <a:p>
            <a:pPr>
              <a:buNone/>
            </a:pPr>
            <a:r>
              <a:rPr lang="en-US" dirty="0" smtClean="0">
                <a:latin typeface="Arial" pitchFamily="34" charset="0"/>
                <a:cs typeface="Arial" pitchFamily="34" charset="0"/>
              </a:rPr>
              <a:t>        Spent years chasing David</a:t>
            </a:r>
          </a:p>
          <a:p>
            <a:r>
              <a:rPr lang="en-US" dirty="0" smtClean="0">
                <a:latin typeface="Arial" pitchFamily="34" charset="0"/>
                <a:cs typeface="Arial" pitchFamily="34" charset="0"/>
              </a:rPr>
              <a:t>Left Israel as “sheep without a shepherd.”</a:t>
            </a:r>
          </a:p>
          <a:p>
            <a:endParaRPr lang="en-US" dirty="0"/>
          </a:p>
        </p:txBody>
      </p:sp>
      <p:sp>
        <p:nvSpPr>
          <p:cNvPr id="11" name="Content Placeholder 10"/>
          <p:cNvSpPr>
            <a:spLocks noGrp="1"/>
          </p:cNvSpPr>
          <p:nvPr>
            <p:ph sz="quarter" idx="4"/>
          </p:nvPr>
        </p:nvSpPr>
        <p:spPr>
          <a:xfrm>
            <a:off x="6934200" y="2095500"/>
            <a:ext cx="1752601" cy="3204767"/>
          </a:xfrm>
        </p:spPr>
        <p:txBody>
          <a:bodyPr/>
          <a:lstStyle/>
          <a:p>
            <a:endParaRPr lang="en-US" dirty="0"/>
          </a:p>
        </p:txBody>
      </p:sp>
      <p:sp>
        <p:nvSpPr>
          <p:cNvPr id="12" name="Text Placeholder 11"/>
          <p:cNvSpPr>
            <a:spLocks noGrp="1"/>
          </p:cNvSpPr>
          <p:nvPr>
            <p:ph type="body" sz="half" idx="3"/>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God’s People</a:t>
            </a:r>
            <a:endParaRPr lang="en-US" b="1" dirty="0"/>
          </a:p>
        </p:txBody>
      </p:sp>
      <p:sp>
        <p:nvSpPr>
          <p:cNvPr id="3" name="Text Placeholder 2"/>
          <p:cNvSpPr>
            <a:spLocks noGrp="1"/>
          </p:cNvSpPr>
          <p:nvPr>
            <p:ph type="body" idx="1"/>
          </p:nvPr>
        </p:nvSpPr>
        <p:spPr/>
        <p:txBody>
          <a:bodyPr/>
          <a:lstStyle/>
          <a:p>
            <a:pPr algn="ctr"/>
            <a:r>
              <a:rPr lang="en-US" sz="2700" dirty="0" smtClean="0"/>
              <a:t>Like Sheep</a:t>
            </a:r>
            <a:endParaRPr lang="en-US" sz="2700" dirty="0"/>
          </a:p>
        </p:txBody>
      </p:sp>
      <p:sp>
        <p:nvSpPr>
          <p:cNvPr id="4" name="Text Placeholder 3"/>
          <p:cNvSpPr>
            <a:spLocks noGrp="1"/>
          </p:cNvSpPr>
          <p:nvPr>
            <p:ph type="body" sz="half" idx="3"/>
          </p:nvPr>
        </p:nvSpPr>
        <p:spPr/>
        <p:txBody>
          <a:bodyPr>
            <a:normAutofit fontScale="85000" lnSpcReduction="10000"/>
          </a:bodyPr>
          <a:lstStyle/>
          <a:p>
            <a:r>
              <a:rPr lang="en-US" sz="3200" dirty="0" smtClean="0"/>
              <a:t>Must have a Shepherd:</a:t>
            </a:r>
            <a:endParaRPr lang="en-US" sz="3200" dirty="0"/>
          </a:p>
        </p:txBody>
      </p:sp>
      <p:sp>
        <p:nvSpPr>
          <p:cNvPr id="5" name="Content Placeholder 4"/>
          <p:cNvSpPr>
            <a:spLocks noGrp="1"/>
          </p:cNvSpPr>
          <p:nvPr>
            <p:ph sz="quarter" idx="2"/>
          </p:nvPr>
        </p:nvSpPr>
        <p:spPr/>
        <p:txBody>
          <a:bodyPr>
            <a:normAutofit/>
          </a:bodyPr>
          <a:lstStyle/>
          <a:p>
            <a:r>
              <a:rPr lang="en-US" sz="2800" dirty="0" smtClean="0"/>
              <a:t>Helpless to find food</a:t>
            </a:r>
          </a:p>
          <a:p>
            <a:r>
              <a:rPr lang="en-US" sz="2800" dirty="0" smtClean="0"/>
              <a:t>Clueless when lost</a:t>
            </a:r>
          </a:p>
          <a:p>
            <a:r>
              <a:rPr lang="en-US" sz="2800" dirty="0" smtClean="0"/>
              <a:t>Defenseless when attacked </a:t>
            </a:r>
            <a:endParaRPr lang="en-US" sz="2800" dirty="0"/>
          </a:p>
        </p:txBody>
      </p:sp>
      <p:sp>
        <p:nvSpPr>
          <p:cNvPr id="6" name="Content Placeholder 5"/>
          <p:cNvSpPr>
            <a:spLocks noGrp="1"/>
          </p:cNvSpPr>
          <p:nvPr>
            <p:ph sz="quarter" idx="4"/>
          </p:nvPr>
        </p:nvSpPr>
        <p:spPr>
          <a:xfrm>
            <a:off x="4191000" y="2095500"/>
            <a:ext cx="4648200" cy="3429000"/>
          </a:xfrm>
        </p:spPr>
        <p:txBody>
          <a:bodyPr>
            <a:normAutofit/>
          </a:bodyPr>
          <a:lstStyle/>
          <a:p>
            <a:r>
              <a:rPr lang="en-US" sz="2800" dirty="0" smtClean="0"/>
              <a:t>To feed them. </a:t>
            </a:r>
          </a:p>
          <a:p>
            <a:r>
              <a:rPr lang="en-US" sz="2800" dirty="0" smtClean="0"/>
              <a:t>To lead and seek them.</a:t>
            </a:r>
          </a:p>
          <a:p>
            <a:r>
              <a:rPr lang="en-US" sz="2800" dirty="0" smtClean="0"/>
              <a:t>To defend them.</a:t>
            </a:r>
          </a:p>
          <a:p>
            <a:r>
              <a:rPr lang="en-US" sz="2800" dirty="0" smtClean="0"/>
              <a:t>The shepherd must be:</a:t>
            </a:r>
          </a:p>
          <a:p>
            <a:pPr>
              <a:buNone/>
            </a:pPr>
            <a:r>
              <a:rPr lang="en-US" sz="2800" dirty="0" smtClean="0"/>
              <a:t>	   -- </a:t>
            </a:r>
            <a:r>
              <a:rPr lang="en-US" sz="2400" dirty="0" smtClean="0"/>
              <a:t>Wise</a:t>
            </a:r>
          </a:p>
          <a:p>
            <a:pPr>
              <a:buNone/>
            </a:pPr>
            <a:r>
              <a:rPr lang="en-US" sz="2400" dirty="0" smtClean="0"/>
              <a:t>	    -- Brave</a:t>
            </a:r>
          </a:p>
          <a:p>
            <a:pPr>
              <a:buNone/>
            </a:pPr>
            <a:r>
              <a:rPr lang="en-US" sz="2400" dirty="0" smtClean="0"/>
              <a:t>        -- Loving and Patient</a:t>
            </a:r>
            <a:endParaRPr lang="en-US" sz="2400" dirty="0"/>
          </a:p>
        </p:txBody>
      </p:sp>
      <p:sp>
        <p:nvSpPr>
          <p:cNvPr id="7" name="TextBox 6"/>
          <p:cNvSpPr txBox="1"/>
          <p:nvPr/>
        </p:nvSpPr>
        <p:spPr>
          <a:xfrm>
            <a:off x="6172200" y="4076700"/>
            <a:ext cx="2590800" cy="954107"/>
          </a:xfrm>
          <a:prstGeom prst="rect">
            <a:avLst/>
          </a:prstGeom>
          <a:solidFill>
            <a:schemeClr val="accent1"/>
          </a:solid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Saul was none of these!</a:t>
            </a:r>
            <a:endParaRPr lang="en-US" sz="28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wipe(left)">
                                      <p:cBhvr>
                                        <p:cTn id="26" dur="500"/>
                                        <p:tgtEl>
                                          <p:spTgt spid="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Effect transition="in" filter="wipe(left)">
                                      <p:cBhvr>
                                        <p:cTn id="31" dur="500"/>
                                        <p:tgtEl>
                                          <p:spTgt spid="6">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wipe(left)">
                                      <p:cBhvr>
                                        <p:cTn id="36" dur="500"/>
                                        <p:tgtEl>
                                          <p:spTgt spid="6">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animEffect transition="in" filter="wipe(left)">
                                      <p:cBhvr>
                                        <p:cTn id="41" dur="500"/>
                                        <p:tgtEl>
                                          <p:spTgt spid="6">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Effect transition="in" filter="wipe(left)">
                                      <p:cBhvr>
                                        <p:cTn id="46" dur="500"/>
                                        <p:tgtEl>
                                          <p:spTgt spid="6">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animEffect transition="in" filter="wipe(left)">
                                      <p:cBhvr>
                                        <p:cTn id="51" dur="500"/>
                                        <p:tgtEl>
                                          <p:spTgt spid="6">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6">
                                            <p:txEl>
                                              <p:pRg st="6" end="6"/>
                                            </p:txEl>
                                          </p:spTgt>
                                        </p:tgtEl>
                                        <p:attrNameLst>
                                          <p:attrName>style.visibility</p:attrName>
                                        </p:attrNameLst>
                                      </p:cBhvr>
                                      <p:to>
                                        <p:strVal val="visible"/>
                                      </p:to>
                                    </p:set>
                                    <p:animEffect transition="in" filter="wipe(left)">
                                      <p:cBhvr>
                                        <p:cTn id="56" dur="500"/>
                                        <p:tgtEl>
                                          <p:spTgt spid="6">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p:cTn id="61" dur="500" fill="hold"/>
                                        <p:tgtEl>
                                          <p:spTgt spid="7"/>
                                        </p:tgtEl>
                                        <p:attrNameLst>
                                          <p:attrName>ppt_w</p:attrName>
                                        </p:attrNameLst>
                                      </p:cBhvr>
                                      <p:tavLst>
                                        <p:tav tm="0">
                                          <p:val>
                                            <p:fltVal val="0"/>
                                          </p:val>
                                        </p:tav>
                                        <p:tav tm="100000">
                                          <p:val>
                                            <p:strVal val="#ppt_w"/>
                                          </p:val>
                                        </p:tav>
                                      </p:tavLst>
                                    </p:anim>
                                    <p:anim calcmode="lin" valueType="num">
                                      <p:cBhvr>
                                        <p:cTn id="62" dur="500" fill="hold"/>
                                        <p:tgtEl>
                                          <p:spTgt spid="7"/>
                                        </p:tgtEl>
                                        <p:attrNameLst>
                                          <p:attrName>ppt_h</p:attrName>
                                        </p:attrNameLst>
                                      </p:cBhvr>
                                      <p:tavLst>
                                        <p:tav tm="0">
                                          <p:val>
                                            <p:fltVal val="0"/>
                                          </p:val>
                                        </p:tav>
                                        <p:tav tm="100000">
                                          <p:val>
                                            <p:strVal val="#ppt_h"/>
                                          </p:val>
                                        </p:tav>
                                      </p:tavLst>
                                    </p:anim>
                                    <p:animEffect transition="in" filter="fade">
                                      <p:cBhvr>
                                        <p:cTn id="6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effectLst>
                  <a:outerShdw blurRad="38100" dist="38100" dir="2700000" algn="tl">
                    <a:srgbClr val="000000">
                      <a:alpha val="43137"/>
                    </a:srgbClr>
                  </a:outerShdw>
                </a:effectLst>
              </a:rPr>
              <a:t>Israel’s Kings</a:t>
            </a:r>
            <a:endParaRPr lang="en-US" b="1" dirty="0">
              <a:effectLst>
                <a:outerShdw blurRad="38100" dist="38100" dir="2700000" algn="tl">
                  <a:srgbClr val="000000">
                    <a:alpha val="43137"/>
                  </a:srgbClr>
                </a:outerShdw>
              </a:effectLst>
            </a:endParaRPr>
          </a:p>
        </p:txBody>
      </p:sp>
      <p:sp>
        <p:nvSpPr>
          <p:cNvPr id="4" name="Text Placeholder 3"/>
          <p:cNvSpPr>
            <a:spLocks noGrp="1"/>
          </p:cNvSpPr>
          <p:nvPr>
            <p:ph type="body" idx="1"/>
          </p:nvPr>
        </p:nvSpPr>
        <p:spPr/>
        <p:txBody>
          <a:bodyPr/>
          <a:lstStyle/>
          <a:p>
            <a:pPr algn="ctr"/>
            <a:r>
              <a:rPr lang="en-US" dirty="0" smtClean="0"/>
              <a:t>SAUL</a:t>
            </a:r>
            <a:endParaRPr lang="en-US" dirty="0"/>
          </a:p>
        </p:txBody>
      </p:sp>
      <p:sp>
        <p:nvSpPr>
          <p:cNvPr id="6" name="Text Placeholder 5"/>
          <p:cNvSpPr>
            <a:spLocks noGrp="1"/>
          </p:cNvSpPr>
          <p:nvPr>
            <p:ph type="body" sz="half" idx="3"/>
          </p:nvPr>
        </p:nvSpPr>
        <p:spPr>
          <a:xfrm>
            <a:off x="4648200" y="647700"/>
            <a:ext cx="4041775" cy="545703"/>
          </a:xfrm>
        </p:spPr>
        <p:txBody>
          <a:bodyPr/>
          <a:lstStyle/>
          <a:p>
            <a:pPr algn="ctr"/>
            <a:r>
              <a:rPr lang="en-US" dirty="0" smtClean="0"/>
              <a:t>DAVID</a:t>
            </a:r>
            <a:endParaRPr lang="en-US" dirty="0"/>
          </a:p>
        </p:txBody>
      </p:sp>
      <p:sp>
        <p:nvSpPr>
          <p:cNvPr id="5" name="Content Placeholder 4"/>
          <p:cNvSpPr>
            <a:spLocks noGrp="1"/>
          </p:cNvSpPr>
          <p:nvPr>
            <p:ph sz="quarter" idx="2"/>
          </p:nvPr>
        </p:nvSpPr>
        <p:spPr>
          <a:xfrm>
            <a:off x="304800" y="2095500"/>
            <a:ext cx="4192588" cy="3204767"/>
          </a:xfrm>
        </p:spPr>
        <p:txBody>
          <a:bodyPr>
            <a:normAutofit/>
          </a:bodyPr>
          <a:lstStyle/>
          <a:p>
            <a:r>
              <a:rPr lang="en-US" dirty="0" smtClean="0">
                <a:latin typeface="Arial" pitchFamily="34" charset="0"/>
                <a:cs typeface="Arial" pitchFamily="34" charset="0"/>
              </a:rPr>
              <a:t>Fit Samuel’s Description</a:t>
            </a:r>
          </a:p>
          <a:p>
            <a:r>
              <a:rPr lang="en-US" dirty="0" smtClean="0">
                <a:latin typeface="Arial" pitchFamily="34" charset="0"/>
                <a:cs typeface="Arial" pitchFamily="34" charset="0"/>
              </a:rPr>
              <a:t>An Autocrat – “A domineering, self-willed person.”</a:t>
            </a:r>
          </a:p>
          <a:p>
            <a:r>
              <a:rPr lang="en-US" dirty="0" smtClean="0">
                <a:latin typeface="Arial" pitchFamily="34" charset="0"/>
                <a:cs typeface="Arial" pitchFamily="34" charset="0"/>
              </a:rPr>
              <a:t>Controlled by envy &amp; jealousy</a:t>
            </a:r>
          </a:p>
          <a:p>
            <a:pPr>
              <a:buNone/>
            </a:pPr>
            <a:r>
              <a:rPr lang="en-US" dirty="0" smtClean="0">
                <a:latin typeface="Arial" pitchFamily="34" charset="0"/>
                <a:cs typeface="Arial" pitchFamily="34" charset="0"/>
              </a:rPr>
              <a:t>	    Killed 85 priests </a:t>
            </a:r>
          </a:p>
          <a:p>
            <a:pPr>
              <a:buNone/>
            </a:pPr>
            <a:r>
              <a:rPr lang="en-US" dirty="0" smtClean="0">
                <a:latin typeface="Arial" pitchFamily="34" charset="0"/>
                <a:cs typeface="Arial" pitchFamily="34" charset="0"/>
              </a:rPr>
              <a:t>        Spent years chasing David</a:t>
            </a:r>
          </a:p>
          <a:p>
            <a:r>
              <a:rPr lang="en-US" dirty="0" smtClean="0">
                <a:latin typeface="Arial" pitchFamily="34" charset="0"/>
                <a:cs typeface="Arial" pitchFamily="34" charset="0"/>
              </a:rPr>
              <a:t>Left Israel as “sheep without a shepherd.”</a:t>
            </a:r>
          </a:p>
          <a:p>
            <a:endParaRPr lang="en-US" dirty="0"/>
          </a:p>
        </p:txBody>
      </p:sp>
      <p:sp>
        <p:nvSpPr>
          <p:cNvPr id="7" name="Content Placeholder 6"/>
          <p:cNvSpPr>
            <a:spLocks noGrp="1"/>
          </p:cNvSpPr>
          <p:nvPr>
            <p:ph sz="quarter" idx="4"/>
          </p:nvPr>
        </p:nvSpPr>
        <p:spPr>
          <a:xfrm>
            <a:off x="4572000" y="1181100"/>
            <a:ext cx="4346574" cy="4457700"/>
          </a:xfrm>
        </p:spPr>
        <p:txBody>
          <a:bodyPr>
            <a:normAutofit/>
          </a:bodyPr>
          <a:lstStyle/>
          <a:p>
            <a:r>
              <a:rPr lang="en-US" dirty="0" smtClean="0">
                <a:latin typeface="Arial" pitchFamily="34" charset="0"/>
                <a:cs typeface="Arial" pitchFamily="34" charset="0"/>
              </a:rPr>
              <a:t>“Taken from the sheepfold.”</a:t>
            </a:r>
          </a:p>
          <a:p>
            <a:r>
              <a:rPr lang="en-US" dirty="0" smtClean="0">
                <a:latin typeface="Arial" pitchFamily="34" charset="0"/>
                <a:cs typeface="Arial" pitchFamily="34" charset="0"/>
              </a:rPr>
              <a:t>Valiantly Defended his sheep.</a:t>
            </a:r>
          </a:p>
          <a:p>
            <a:r>
              <a:rPr lang="en-US" dirty="0" smtClean="0">
                <a:latin typeface="Arial Narrow" pitchFamily="34" charset="0"/>
                <a:cs typeface="Arial" pitchFamily="34" charset="0"/>
              </a:rPr>
              <a:t>The Lord said to David, ‘You shall shepherd My people Israel, and be ruler over Israel.’” (2 Sam. 5:2)</a:t>
            </a:r>
          </a:p>
          <a:p>
            <a:r>
              <a:rPr lang="en-US" dirty="0" smtClean="0">
                <a:latin typeface="Arial Narrow" pitchFamily="34" charset="0"/>
                <a:cs typeface="Arial" pitchFamily="34" charset="0"/>
              </a:rPr>
              <a:t>A champion of the oppressed.</a:t>
            </a:r>
          </a:p>
          <a:p>
            <a:r>
              <a:rPr lang="en-US" dirty="0" smtClean="0">
                <a:latin typeface="Arial Narrow" pitchFamily="34" charset="0"/>
                <a:cs typeface="Arial" pitchFamily="34" charset="0"/>
              </a:rPr>
              <a:t>“Surely I have sinned, and I have done wickedly; but   these sheep, what have they done? Let Your hand, I pray, be against me and against my father’s house.” (2 Sam. 24:17)</a:t>
            </a:r>
            <a:endParaRPr lang="en-US" b="1" dirty="0" smtClean="0">
              <a:latin typeface="Arial Narrow" pitchFamily="34" charset="0"/>
              <a:cs typeface="Arial" pitchFamily="34" charset="0"/>
            </a:endParaRPr>
          </a:p>
          <a:p>
            <a:endParaRPr lang="en-US" dirty="0" smtClean="0">
              <a:latin typeface="Arial" pitchFamily="34" charset="0"/>
              <a:cs typeface="Arial" pitchFamily="34" charset="0"/>
            </a:endParaRPr>
          </a:p>
        </p:txBody>
      </p:sp>
      <p:cxnSp>
        <p:nvCxnSpPr>
          <p:cNvPr id="9" name="Straight Connector 8"/>
          <p:cNvCxnSpPr/>
          <p:nvPr/>
        </p:nvCxnSpPr>
        <p:spPr>
          <a:xfrm>
            <a:off x="4953000" y="262890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953000" y="3009900"/>
            <a:ext cx="457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010400" y="4152900"/>
            <a:ext cx="1295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239000" y="4457700"/>
            <a:ext cx="1447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953000" y="4838700"/>
            <a:ext cx="3581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953000" y="5143500"/>
            <a:ext cx="1524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left)">
                                      <p:cBhvr>
                                        <p:cTn id="46" dur="500"/>
                                        <p:tgtEl>
                                          <p:spTgt spid="13"/>
                                        </p:tgtEl>
                                      </p:cBhvr>
                                    </p:animEffect>
                                  </p:childTnLst>
                                </p:cTn>
                              </p:par>
                            </p:childTnLst>
                          </p:cTn>
                        </p:par>
                        <p:par>
                          <p:cTn id="47" fill="hold">
                            <p:stCondLst>
                              <p:cond delay="500"/>
                            </p:stCondLst>
                            <p:childTnLst>
                              <p:par>
                                <p:cTn id="48" presetID="22" presetClass="entr" presetSubtype="8" fill="hold" nodeType="after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childTnLst>
                          </p:cTn>
                        </p:par>
                        <p:par>
                          <p:cTn id="51" fill="hold">
                            <p:stCondLst>
                              <p:cond delay="1000"/>
                            </p:stCondLst>
                            <p:childTnLst>
                              <p:par>
                                <p:cTn id="52" presetID="22" presetClass="entr" presetSubtype="8" fill="hold" nodeType="after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left)">
                                      <p:cBhvr>
                                        <p:cTn id="5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History of Israel</a:t>
            </a:r>
            <a:endParaRPr lang="en-US" b="1" dirty="0"/>
          </a:p>
        </p:txBody>
      </p:sp>
      <p:sp>
        <p:nvSpPr>
          <p:cNvPr id="8" name="Content Placeholder 7"/>
          <p:cNvSpPr>
            <a:spLocks noGrp="1"/>
          </p:cNvSpPr>
          <p:nvPr>
            <p:ph idx="1"/>
          </p:nvPr>
        </p:nvSpPr>
        <p:spPr>
          <a:xfrm>
            <a:off x="457200" y="1612900"/>
            <a:ext cx="8382000" cy="3657600"/>
          </a:xfrm>
        </p:spPr>
        <p:txBody>
          <a:bodyPr/>
          <a:lstStyle/>
          <a:p>
            <a:r>
              <a:rPr lang="en-US" dirty="0" smtClean="0"/>
              <a:t>God promised David descendants on an eternal throne.</a:t>
            </a:r>
          </a:p>
          <a:p>
            <a:r>
              <a:rPr lang="en-US" dirty="0" smtClean="0"/>
              <a:t>Nation was divided when 10 tribes rebelled against David’s grandson who was another despot like Saul.</a:t>
            </a:r>
          </a:p>
          <a:p>
            <a:r>
              <a:rPr lang="en-US" dirty="0" smtClean="0"/>
              <a:t>All kings in break-away Israel were wicked. </a:t>
            </a:r>
          </a:p>
          <a:p>
            <a:r>
              <a:rPr lang="en-US" dirty="0" smtClean="0"/>
              <a:t>Many of David’s descendants in Judah were no better.</a:t>
            </a:r>
          </a:p>
          <a:p>
            <a:r>
              <a:rPr lang="en-US" dirty="0" smtClean="0"/>
              <a:t>Because of their sins, they were taken into captivity.</a:t>
            </a:r>
          </a:p>
          <a:p>
            <a:r>
              <a:rPr lang="en-US" dirty="0" smtClean="0"/>
              <a:t>In captivity, they had no king and thought God’s promise had failed.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Ezekiel, a prophet in captivity</a:t>
            </a:r>
            <a:endParaRPr lang="en-US" b="1" dirty="0"/>
          </a:p>
        </p:txBody>
      </p:sp>
      <p:sp>
        <p:nvSpPr>
          <p:cNvPr id="5" name="TextBox 4"/>
          <p:cNvSpPr txBox="1"/>
          <p:nvPr/>
        </p:nvSpPr>
        <p:spPr>
          <a:xfrm>
            <a:off x="533400" y="1562100"/>
            <a:ext cx="7848600" cy="1938992"/>
          </a:xfrm>
          <a:prstGeom prst="rect">
            <a:avLst/>
          </a:prstGeom>
          <a:noFill/>
        </p:spPr>
        <p:txBody>
          <a:bodyPr wrap="square" rtlCol="0">
            <a:spAutoFit/>
          </a:bodyPr>
          <a:lstStyle/>
          <a:p>
            <a:r>
              <a:rPr lang="en-US" sz="2400" baseline="30000" dirty="0" smtClean="0">
                <a:latin typeface="Arial" pitchFamily="34" charset="0"/>
                <a:cs typeface="Arial" pitchFamily="34" charset="0"/>
              </a:rPr>
              <a:t>23 </a:t>
            </a:r>
            <a:r>
              <a:rPr lang="en-US" sz="2400" dirty="0" smtClean="0">
                <a:latin typeface="Arial" pitchFamily="34" charset="0"/>
                <a:cs typeface="Arial" pitchFamily="34" charset="0"/>
              </a:rPr>
              <a:t>I will establish one shepherd over them, and he shall feed them—My servant David. He shall feed them and be their shepherd. </a:t>
            </a:r>
            <a:r>
              <a:rPr lang="en-US" sz="2400" baseline="30000" dirty="0" smtClean="0">
                <a:latin typeface="Arial" pitchFamily="34" charset="0"/>
                <a:cs typeface="Arial" pitchFamily="34" charset="0"/>
              </a:rPr>
              <a:t>24 </a:t>
            </a:r>
            <a:r>
              <a:rPr lang="en-US" sz="2400" dirty="0" smtClean="0">
                <a:latin typeface="Arial" pitchFamily="34" charset="0"/>
                <a:cs typeface="Arial" pitchFamily="34" charset="0"/>
              </a:rPr>
              <a:t>And I, the </a:t>
            </a:r>
            <a:r>
              <a:rPr lang="en-US" sz="2400" cap="small" dirty="0" smtClean="0">
                <a:latin typeface="Arial" pitchFamily="34" charset="0"/>
                <a:cs typeface="Arial" pitchFamily="34" charset="0"/>
              </a:rPr>
              <a:t>Lord</a:t>
            </a:r>
            <a:r>
              <a:rPr lang="en-US" sz="2400" dirty="0" smtClean="0">
                <a:latin typeface="Arial" pitchFamily="34" charset="0"/>
                <a:cs typeface="Arial" pitchFamily="34" charset="0"/>
              </a:rPr>
              <a:t>, will be their God, and My servant David a prince among them; I, the </a:t>
            </a:r>
            <a:r>
              <a:rPr lang="en-US" sz="2400" cap="small" dirty="0" smtClean="0">
                <a:latin typeface="Arial" pitchFamily="34" charset="0"/>
                <a:cs typeface="Arial" pitchFamily="34" charset="0"/>
              </a:rPr>
              <a:t>Lord</a:t>
            </a:r>
            <a:r>
              <a:rPr lang="en-US" sz="2400" dirty="0" smtClean="0">
                <a:latin typeface="Arial" pitchFamily="34" charset="0"/>
                <a:cs typeface="Arial" pitchFamily="34" charset="0"/>
              </a:rPr>
              <a:t>, have spoken. (Ezekiel 34:23-24)</a:t>
            </a:r>
            <a:endParaRPr lang="en-US" sz="2400" dirty="0">
              <a:latin typeface="Arial" pitchFamily="34" charset="0"/>
              <a:cs typeface="Arial" pitchFamily="34" charset="0"/>
            </a:endParaRPr>
          </a:p>
        </p:txBody>
      </p:sp>
      <p:cxnSp>
        <p:nvCxnSpPr>
          <p:cNvPr id="7" name="Straight Connector 6"/>
          <p:cNvCxnSpPr/>
          <p:nvPr/>
        </p:nvCxnSpPr>
        <p:spPr>
          <a:xfrm>
            <a:off x="3886200" y="2324100"/>
            <a:ext cx="762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3467100"/>
            <a:ext cx="7772400" cy="523220"/>
          </a:xfrm>
          <a:prstGeom prst="rect">
            <a:avLst/>
          </a:prstGeom>
          <a:noFill/>
        </p:spPr>
        <p:txBody>
          <a:bodyPr wrap="square" rtlCol="0">
            <a:spAutoFit/>
          </a:bodyPr>
          <a:lstStyle/>
          <a:p>
            <a:pPr>
              <a:buFont typeface="Arial" pitchFamily="34" charset="0"/>
              <a:buChar char="•"/>
            </a:pPr>
            <a:r>
              <a:rPr lang="en-US" sz="2800" dirty="0" smtClean="0"/>
              <a:t> David had been dead 400 years.</a:t>
            </a:r>
            <a:endParaRPr lang="en-US" sz="2800" dirty="0"/>
          </a:p>
        </p:txBody>
      </p:sp>
      <p:sp>
        <p:nvSpPr>
          <p:cNvPr id="10" name="TextBox 9"/>
          <p:cNvSpPr txBox="1"/>
          <p:nvPr/>
        </p:nvSpPr>
        <p:spPr>
          <a:xfrm>
            <a:off x="533400" y="3924300"/>
            <a:ext cx="7772400" cy="523220"/>
          </a:xfrm>
          <a:prstGeom prst="rect">
            <a:avLst/>
          </a:prstGeom>
          <a:noFill/>
        </p:spPr>
        <p:txBody>
          <a:bodyPr wrap="square" rtlCol="0">
            <a:spAutoFit/>
          </a:bodyPr>
          <a:lstStyle/>
          <a:p>
            <a:pPr>
              <a:buFont typeface="Arial" pitchFamily="34" charset="0"/>
              <a:buChar char="•"/>
            </a:pPr>
            <a:r>
              <a:rPr lang="en-US" sz="2800" dirty="0" smtClean="0"/>
              <a:t> David was the best king they could think of!</a:t>
            </a:r>
            <a:endParaRPr lang="en-US" sz="2800" dirty="0"/>
          </a:p>
        </p:txBody>
      </p:sp>
      <p:cxnSp>
        <p:nvCxnSpPr>
          <p:cNvPr id="11" name="Straight Connector 10"/>
          <p:cNvCxnSpPr/>
          <p:nvPr/>
        </p:nvCxnSpPr>
        <p:spPr>
          <a:xfrm>
            <a:off x="3962400" y="3086100"/>
            <a:ext cx="762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752600" y="2705100"/>
            <a:ext cx="1219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33400" y="4381500"/>
            <a:ext cx="8001000" cy="954107"/>
          </a:xfrm>
          <a:prstGeom prst="rect">
            <a:avLst/>
          </a:prstGeom>
          <a:noFill/>
        </p:spPr>
        <p:txBody>
          <a:bodyPr wrap="square" rtlCol="0">
            <a:spAutoFit/>
          </a:bodyPr>
          <a:lstStyle/>
          <a:p>
            <a:pPr>
              <a:buFont typeface="Arial" pitchFamily="34" charset="0"/>
              <a:buChar char="•"/>
            </a:pPr>
            <a:r>
              <a:rPr lang="en-US" sz="2800" dirty="0" smtClean="0"/>
              <a:t> The </a:t>
            </a:r>
            <a:r>
              <a:rPr lang="en-US" sz="2800" b="1" i="1" dirty="0" smtClean="0"/>
              <a:t>David </a:t>
            </a:r>
            <a:r>
              <a:rPr lang="en-US" sz="2800" dirty="0" smtClean="0"/>
              <a:t>prophesied would be a far greater king 	than the original David!</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left)">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Six hundred years later--</a:t>
            </a:r>
            <a:endParaRPr lang="en-US" b="1" dirty="0"/>
          </a:p>
        </p:txBody>
      </p:sp>
      <p:sp>
        <p:nvSpPr>
          <p:cNvPr id="4" name="Content Placeholder 3"/>
          <p:cNvSpPr>
            <a:spLocks noGrp="1"/>
          </p:cNvSpPr>
          <p:nvPr>
            <p:ph idx="4294967295"/>
          </p:nvPr>
        </p:nvSpPr>
        <p:spPr>
          <a:xfrm>
            <a:off x="304800" y="1714500"/>
            <a:ext cx="8229600" cy="3657600"/>
          </a:xfrm>
        </p:spPr>
        <p:txBody>
          <a:bodyPr/>
          <a:lstStyle/>
          <a:p>
            <a:pPr>
              <a:buNone/>
            </a:pPr>
            <a:r>
              <a:rPr lang="en-US" baseline="30000" dirty="0" smtClean="0"/>
              <a:t>     </a:t>
            </a:r>
            <a:r>
              <a:rPr lang="en-US" dirty="0" smtClean="0"/>
              <a:t>Then the angel said to her, “Do not be afraid, Mary, for you have found favor with God. </a:t>
            </a:r>
            <a:r>
              <a:rPr lang="en-US" baseline="30000" dirty="0" smtClean="0"/>
              <a:t>31 </a:t>
            </a:r>
            <a:r>
              <a:rPr lang="en-US" dirty="0" smtClean="0"/>
              <a:t>And behold, you will conceive in your womb and bring forth a Son, and shall call His name </a:t>
            </a:r>
            <a:r>
              <a:rPr lang="en-US" cap="small" dirty="0" smtClean="0"/>
              <a:t>Jesus</a:t>
            </a:r>
            <a:r>
              <a:rPr lang="en-US" dirty="0" smtClean="0"/>
              <a:t>. </a:t>
            </a:r>
            <a:r>
              <a:rPr lang="en-US" baseline="30000" dirty="0" smtClean="0"/>
              <a:t>32 </a:t>
            </a:r>
            <a:r>
              <a:rPr lang="en-US" dirty="0" smtClean="0"/>
              <a:t>He will be great, and will be called the Son of the Highest; and the Lord God will give Him the throne of His father David. </a:t>
            </a:r>
            <a:r>
              <a:rPr lang="en-US" baseline="30000" dirty="0" smtClean="0"/>
              <a:t>33 </a:t>
            </a:r>
            <a:r>
              <a:rPr lang="en-US" dirty="0" smtClean="0"/>
              <a:t>And He will reign over the house of Jacob forever, and of His kingdom there will be no end.”  (Luke 1:30-33)</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A Greater King than David!</a:t>
            </a:r>
            <a:endParaRPr lang="en-US" b="1" dirty="0"/>
          </a:p>
        </p:txBody>
      </p:sp>
      <p:sp>
        <p:nvSpPr>
          <p:cNvPr id="5" name="Content Placeholder 4"/>
          <p:cNvSpPr>
            <a:spLocks noGrp="1"/>
          </p:cNvSpPr>
          <p:nvPr>
            <p:ph idx="1"/>
          </p:nvPr>
        </p:nvSpPr>
        <p:spPr/>
        <p:txBody>
          <a:bodyPr/>
          <a:lstStyle/>
          <a:p>
            <a:r>
              <a:rPr lang="en-US" dirty="0" smtClean="0"/>
              <a:t>A perfect representative of God (John 14:6)</a:t>
            </a:r>
          </a:p>
          <a:p>
            <a:r>
              <a:rPr lang="en-US" dirty="0" smtClean="0"/>
              <a:t>More just than David (John 5:30)</a:t>
            </a:r>
          </a:p>
          <a:p>
            <a:r>
              <a:rPr lang="en-US" dirty="0" smtClean="0"/>
              <a:t>A King with “All authority in heaven and on earth” (Matt. 28:18)</a:t>
            </a:r>
          </a:p>
          <a:p>
            <a:r>
              <a:rPr lang="en-US" dirty="0" smtClean="0"/>
              <a:t>A King “in Whom are hidden all the treasures of wisdom and of knowledge” (Col. 2:3).</a:t>
            </a:r>
          </a:p>
          <a:p>
            <a:r>
              <a:rPr lang="en-US" dirty="0" smtClean="0"/>
              <a:t>A King never to be replaced! (Luke 1:33)</a:t>
            </a:r>
          </a:p>
          <a:p>
            <a:r>
              <a:rPr lang="en-US" dirty="0" smtClean="0"/>
              <a:t>A Greater Shepherd.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227</TotalTime>
  <Words>1152</Words>
  <Application>Microsoft Office PowerPoint</Application>
  <PresentationFormat>On-screen Show (16:10)</PresentationFormat>
  <Paragraphs>82</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Citizens of Heaven</vt:lpstr>
      <vt:lpstr>We think that King = Tyranny</vt:lpstr>
      <vt:lpstr>Israel’s Kings</vt:lpstr>
      <vt:lpstr>God’s People</vt:lpstr>
      <vt:lpstr>Israel’s Kings</vt:lpstr>
      <vt:lpstr>History of Israel</vt:lpstr>
      <vt:lpstr>Ezekiel, a prophet in captivity</vt:lpstr>
      <vt:lpstr>Six hundred years later--</vt:lpstr>
      <vt:lpstr>A Greater King than David!</vt:lpstr>
      <vt:lpstr>A Greater Shepherd than David</vt:lpstr>
      <vt:lpstr>“Behold your King” – A Shepherd</vt:lpstr>
      <vt:lpstr>Revelation 7:13-17</vt:lpstr>
      <vt:lpstr>The Greatest Question of Life:</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Citizens of Heaven</dc:title>
  <dc:creator>Christina</dc:creator>
  <cp:lastModifiedBy>Christina</cp:lastModifiedBy>
  <cp:revision>28</cp:revision>
  <dcterms:created xsi:type="dcterms:W3CDTF">2013-06-15T18:51:59Z</dcterms:created>
  <dcterms:modified xsi:type="dcterms:W3CDTF">2013-06-16T12:11:07Z</dcterms:modified>
</cp:coreProperties>
</file>