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7" r:id="rId3"/>
    <p:sldId id="276" r:id="rId4"/>
    <p:sldId id="258" r:id="rId5"/>
    <p:sldId id="269" r:id="rId6"/>
    <p:sldId id="274" r:id="rId7"/>
    <p:sldId id="275" r:id="rId8"/>
    <p:sldId id="261" r:id="rId9"/>
    <p:sldId id="271" r:id="rId10"/>
    <p:sldId id="270" r:id="rId11"/>
    <p:sldId id="263"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75" autoAdjust="0"/>
  </p:normalViewPr>
  <p:slideViewPr>
    <p:cSldViewPr>
      <p:cViewPr varScale="1">
        <p:scale>
          <a:sx n="78" d="100"/>
          <a:sy n="78" d="100"/>
        </p:scale>
        <p:origin x="-912" y="-8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0954F-6E39-4E87-8249-60BB71E13C67}" type="datetimeFigureOut">
              <a:rPr lang="en-US" smtClean="0"/>
              <a:t>11/10/2013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4998D-FA06-43DD-8796-CF812C47B9B6}" type="slidenum">
              <a:rPr lang="en-US" smtClean="0"/>
              <a:t>‹#›</a:t>
            </a:fld>
            <a:endParaRPr lang="en-US"/>
          </a:p>
        </p:txBody>
      </p:sp>
    </p:spTree>
    <p:extLst>
      <p:ext uri="{BB962C8B-B14F-4D97-AF65-F5344CB8AC3E}">
        <p14:creationId xmlns:p14="http://schemas.microsoft.com/office/powerpoint/2010/main" val="281741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64998D-FA06-43DD-8796-CF812C47B9B6}" type="slidenum">
              <a:rPr lang="en-US" smtClean="0"/>
              <a:t>11</a:t>
            </a:fld>
            <a:endParaRPr lang="en-US"/>
          </a:p>
        </p:txBody>
      </p:sp>
    </p:spTree>
    <p:extLst>
      <p:ext uri="{BB962C8B-B14F-4D97-AF65-F5344CB8AC3E}">
        <p14:creationId xmlns:p14="http://schemas.microsoft.com/office/powerpoint/2010/main" val="3716630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28D1F3-B9E5-4D95-B12E-7EB8990D7BA9}"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322647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8D1F3-B9E5-4D95-B12E-7EB8990D7BA9}"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40395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8D1F3-B9E5-4D95-B12E-7EB8990D7BA9}"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338482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8D1F3-B9E5-4D95-B12E-7EB8990D7BA9}"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139010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8D1F3-B9E5-4D95-B12E-7EB8990D7BA9}" type="datetimeFigureOut">
              <a:rPr lang="en-US" smtClean="0"/>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3175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8D1F3-B9E5-4D95-B12E-7EB8990D7BA9}"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07279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8D1F3-B9E5-4D95-B12E-7EB8990D7BA9}" type="datetimeFigureOut">
              <a:rPr lang="en-US" smtClean="0"/>
              <a:t>11/10/2013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86146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8D1F3-B9E5-4D95-B12E-7EB8990D7BA9}" type="datetimeFigureOut">
              <a:rPr lang="en-US" smtClean="0"/>
              <a:t>11/10/2013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31776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8D1F3-B9E5-4D95-B12E-7EB8990D7BA9}" type="datetimeFigureOut">
              <a:rPr lang="en-US" smtClean="0"/>
              <a:t>11/10/2013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153969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8D1F3-B9E5-4D95-B12E-7EB8990D7BA9}"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334938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8D1F3-B9E5-4D95-B12E-7EB8990D7BA9}" type="datetimeFigureOut">
              <a:rPr lang="en-US" smtClean="0"/>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4F7B9-AC1B-4438-8588-FCBE67936266}" type="slidenum">
              <a:rPr lang="en-US" smtClean="0"/>
              <a:t>‹#›</a:t>
            </a:fld>
            <a:endParaRPr lang="en-US"/>
          </a:p>
        </p:txBody>
      </p:sp>
    </p:spTree>
    <p:extLst>
      <p:ext uri="{BB962C8B-B14F-4D97-AF65-F5344CB8AC3E}">
        <p14:creationId xmlns:p14="http://schemas.microsoft.com/office/powerpoint/2010/main" val="224506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D28D1F3-B9E5-4D95-B12E-7EB8990D7BA9}" type="datetimeFigureOut">
              <a:rPr lang="en-US" smtClean="0"/>
              <a:t>11/10/2013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BBF4F7B9-AC1B-4438-8588-FCBE67936266}" type="slidenum">
              <a:rPr lang="en-US" smtClean="0"/>
              <a:t>‹#›</a:t>
            </a:fld>
            <a:endParaRPr lang="en-US"/>
          </a:p>
        </p:txBody>
      </p:sp>
    </p:spTree>
    <p:extLst>
      <p:ext uri="{BB962C8B-B14F-4D97-AF65-F5344CB8AC3E}">
        <p14:creationId xmlns:p14="http://schemas.microsoft.com/office/powerpoint/2010/main" val="6830529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7000"/>
            <a:ext cx="8229600" cy="952500"/>
          </a:xfrm>
        </p:spPr>
        <p:txBody>
          <a:bodyPr/>
          <a:lstStyle/>
          <a:p>
            <a:r>
              <a:rPr lang="en-US" dirty="0" smtClean="0"/>
              <a:t>2 Timothy 3:14-17</a:t>
            </a:r>
            <a:endParaRPr lang="en-US" dirty="0"/>
          </a:p>
        </p:txBody>
      </p:sp>
      <p:sp>
        <p:nvSpPr>
          <p:cNvPr id="5" name="TextBox 4"/>
          <p:cNvSpPr txBox="1"/>
          <p:nvPr/>
        </p:nvSpPr>
        <p:spPr>
          <a:xfrm>
            <a:off x="413769" y="1137940"/>
            <a:ext cx="8458199" cy="4462760"/>
          </a:xfrm>
          <a:prstGeom prst="rect">
            <a:avLst/>
          </a:prstGeom>
          <a:noFill/>
        </p:spPr>
        <p:txBody>
          <a:bodyPr wrap="square" rtlCol="0">
            <a:spAutoFit/>
          </a:bodyPr>
          <a:lstStyle/>
          <a:p>
            <a:r>
              <a:rPr lang="en-US" sz="2800" baseline="30000" dirty="0"/>
              <a:t>14 </a:t>
            </a:r>
            <a:r>
              <a:rPr lang="en-US" sz="2800" dirty="0"/>
              <a:t>But you must continue in the things which you have learned and been assured of, knowing from whom you have learned </a:t>
            </a:r>
            <a:r>
              <a:rPr lang="en-US" sz="2800" i="1" dirty="0"/>
              <a:t>them,</a:t>
            </a:r>
            <a:r>
              <a:rPr lang="en-US" sz="2800" dirty="0"/>
              <a:t> </a:t>
            </a:r>
            <a:r>
              <a:rPr lang="en-US" sz="2800" baseline="30000" dirty="0"/>
              <a:t>15 </a:t>
            </a:r>
            <a:r>
              <a:rPr lang="en-US" sz="2800" dirty="0"/>
              <a:t>and that from childhood you have known the Holy Scriptures, which are able to make you wise for salvation through faith which is in Christ Jesus.</a:t>
            </a:r>
          </a:p>
          <a:p>
            <a:r>
              <a:rPr lang="en-US" sz="2800" baseline="30000" dirty="0"/>
              <a:t>16 </a:t>
            </a:r>
            <a:r>
              <a:rPr lang="en-US" sz="2800" dirty="0"/>
              <a:t>All Scripture </a:t>
            </a:r>
            <a:r>
              <a:rPr lang="en-US" sz="2800" i="1" dirty="0"/>
              <a:t>is</a:t>
            </a:r>
            <a:r>
              <a:rPr lang="en-US" sz="2800" dirty="0"/>
              <a:t> given by inspiration of God, and </a:t>
            </a:r>
            <a:r>
              <a:rPr lang="en-US" sz="2800" i="1" dirty="0"/>
              <a:t>is</a:t>
            </a:r>
            <a:r>
              <a:rPr lang="en-US" sz="2800" dirty="0"/>
              <a:t> profitable for doctrine, for reproof, for correction, for instruction in righteousness, </a:t>
            </a:r>
            <a:r>
              <a:rPr lang="en-US" sz="2800" baseline="30000" dirty="0"/>
              <a:t>17 </a:t>
            </a:r>
            <a:r>
              <a:rPr lang="en-US" sz="2800" dirty="0"/>
              <a:t>that the man of God may be complete, thoroughly equipped for every good work.</a:t>
            </a:r>
          </a:p>
          <a:p>
            <a:endParaRPr lang="en-US" sz="3200" dirty="0"/>
          </a:p>
        </p:txBody>
      </p:sp>
      <p:cxnSp>
        <p:nvCxnSpPr>
          <p:cNvPr id="3" name="Straight Connector 2"/>
          <p:cNvCxnSpPr/>
          <p:nvPr/>
        </p:nvCxnSpPr>
        <p:spPr>
          <a:xfrm>
            <a:off x="2743200" y="1638300"/>
            <a:ext cx="5486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2450" y="2019300"/>
            <a:ext cx="109537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65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4:14-15</a:t>
            </a:r>
            <a:endParaRPr lang="en-US" dirty="0"/>
          </a:p>
        </p:txBody>
      </p:sp>
      <p:sp>
        <p:nvSpPr>
          <p:cNvPr id="3" name="TextBox 2"/>
          <p:cNvSpPr txBox="1"/>
          <p:nvPr/>
        </p:nvSpPr>
        <p:spPr>
          <a:xfrm>
            <a:off x="457200" y="1409700"/>
            <a:ext cx="8229600" cy="3970318"/>
          </a:xfrm>
          <a:prstGeom prst="rect">
            <a:avLst/>
          </a:prstGeom>
          <a:noFill/>
        </p:spPr>
        <p:txBody>
          <a:bodyPr wrap="square" rtlCol="0">
            <a:spAutoFit/>
          </a:bodyPr>
          <a:lstStyle/>
          <a:p>
            <a:r>
              <a:rPr lang="en-US" sz="3600" i="1" dirty="0" smtClean="0"/>
              <a:t>“We </a:t>
            </a:r>
            <a:r>
              <a:rPr lang="en-US" sz="3600" i="1" dirty="0"/>
              <a:t>should no longer be children, tossed to and fro and carried about with every wind of doctrine, by the trickery of men, in the cunning craftiness of deceitful plotting, </a:t>
            </a:r>
            <a:r>
              <a:rPr lang="en-US" sz="3600" i="1" baseline="30000" dirty="0"/>
              <a:t>15 </a:t>
            </a:r>
            <a:r>
              <a:rPr lang="en-US" sz="3600" i="1" dirty="0"/>
              <a:t>but, speaking the truth in love, may grow up in all things into Him who is the </a:t>
            </a:r>
            <a:r>
              <a:rPr lang="en-US" sz="3600" i="1" dirty="0" smtClean="0"/>
              <a:t>head—Christ.”</a:t>
            </a:r>
            <a:endParaRPr lang="en-US" sz="3600" dirty="0"/>
          </a:p>
        </p:txBody>
      </p:sp>
      <p:cxnSp>
        <p:nvCxnSpPr>
          <p:cNvPr id="5" name="Straight Connector 4"/>
          <p:cNvCxnSpPr/>
          <p:nvPr/>
        </p:nvCxnSpPr>
        <p:spPr>
          <a:xfrm>
            <a:off x="2819400" y="2019300"/>
            <a:ext cx="579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2552700"/>
            <a:ext cx="7696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30861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00556" y="4152900"/>
            <a:ext cx="480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40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If what I have been taught--</a:t>
            </a:r>
            <a:endParaRPr lang="en-US" b="1" dirty="0"/>
          </a:p>
        </p:txBody>
      </p:sp>
      <p:sp>
        <p:nvSpPr>
          <p:cNvPr id="7" name="Text Placeholder 6"/>
          <p:cNvSpPr>
            <a:spLocks noGrp="1"/>
          </p:cNvSpPr>
          <p:nvPr>
            <p:ph type="body" idx="1"/>
          </p:nvPr>
        </p:nvSpPr>
        <p:spPr>
          <a:xfrm>
            <a:off x="457200" y="1486165"/>
            <a:ext cx="4040188" cy="533135"/>
          </a:xfrm>
        </p:spPr>
        <p:txBody>
          <a:bodyPr>
            <a:noAutofit/>
          </a:bodyPr>
          <a:lstStyle/>
          <a:p>
            <a:pPr algn="ctr"/>
            <a:r>
              <a:rPr lang="en-US" sz="3200" dirty="0" smtClean="0">
                <a:solidFill>
                  <a:srgbClr val="FFFF00"/>
                </a:solidFill>
                <a:effectLst>
                  <a:outerShdw blurRad="38100" dist="38100" dir="2700000" algn="tl">
                    <a:srgbClr val="000000">
                      <a:alpha val="43137"/>
                    </a:srgbClr>
                  </a:outerShdw>
                </a:effectLst>
              </a:rPr>
              <a:t>Is found in the             “HOLY SCRIPTURES” </a:t>
            </a:r>
            <a:endParaRPr lang="en-US" sz="3200" dirty="0">
              <a:solidFill>
                <a:srgbClr val="FFFF00"/>
              </a:solidFill>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457200" y="2041260"/>
            <a:ext cx="4040188" cy="3483240"/>
          </a:xfrm>
        </p:spPr>
        <p:txBody>
          <a:bodyPr>
            <a:normAutofit fontScale="92500" lnSpcReduction="20000"/>
          </a:bodyPr>
          <a:lstStyle/>
          <a:p>
            <a:r>
              <a:rPr lang="en-US" sz="3200" dirty="0" smtClean="0"/>
              <a:t>I must continue in the things I have been taught .</a:t>
            </a:r>
          </a:p>
          <a:p>
            <a:r>
              <a:rPr lang="en-US" sz="3200" dirty="0" smtClean="0"/>
              <a:t>Regardless of—</a:t>
            </a:r>
          </a:p>
          <a:p>
            <a:pPr marL="0" indent="0">
              <a:buNone/>
            </a:pPr>
            <a:r>
              <a:rPr lang="en-US" sz="3000" dirty="0"/>
              <a:t>	</a:t>
            </a:r>
            <a:r>
              <a:rPr lang="en-US" sz="3000" dirty="0" smtClean="0"/>
              <a:t>-- What happens</a:t>
            </a:r>
          </a:p>
          <a:p>
            <a:pPr marL="0" indent="0">
              <a:buNone/>
            </a:pPr>
            <a:r>
              <a:rPr lang="en-US" sz="3000" dirty="0" smtClean="0"/>
              <a:t>	-- How I feel</a:t>
            </a:r>
          </a:p>
          <a:p>
            <a:pPr marL="0" indent="0">
              <a:buNone/>
            </a:pPr>
            <a:r>
              <a:rPr lang="en-US" sz="3000" dirty="0" smtClean="0"/>
              <a:t>	-- How many may	 	    disagree with it.</a:t>
            </a:r>
            <a:endParaRPr lang="en-US" sz="3000" dirty="0"/>
          </a:p>
        </p:txBody>
      </p:sp>
      <p:sp>
        <p:nvSpPr>
          <p:cNvPr id="8" name="Text Placeholder 7"/>
          <p:cNvSpPr>
            <a:spLocks noGrp="1"/>
          </p:cNvSpPr>
          <p:nvPr>
            <p:ph type="body" sz="quarter" idx="3"/>
          </p:nvPr>
        </p:nvSpPr>
        <p:spPr>
          <a:xfrm>
            <a:off x="4876802" y="1486165"/>
            <a:ext cx="3886199" cy="533135"/>
          </a:xfrm>
        </p:spPr>
        <p:txBody>
          <a:bodyPr>
            <a:noAutofit/>
          </a:bodyPr>
          <a:lstStyle/>
          <a:p>
            <a:pPr algn="ctr"/>
            <a:r>
              <a:rPr lang="en-US" sz="3200" dirty="0" smtClean="0">
                <a:solidFill>
                  <a:srgbClr val="FFFF00"/>
                </a:solidFill>
                <a:effectLst>
                  <a:outerShdw blurRad="38100" dist="38100" dir="2700000" algn="tl">
                    <a:srgbClr val="000000">
                      <a:alpha val="43137"/>
                    </a:srgbClr>
                  </a:outerShdw>
                </a:effectLst>
              </a:rPr>
              <a:t>IS </a:t>
            </a:r>
            <a:r>
              <a:rPr lang="en-US" sz="3200" u="sng" dirty="0" smtClean="0">
                <a:solidFill>
                  <a:srgbClr val="FFFF00"/>
                </a:solidFill>
                <a:effectLst>
                  <a:outerShdw blurRad="38100" dist="38100" dir="2700000" algn="tl">
                    <a:srgbClr val="000000">
                      <a:alpha val="43137"/>
                    </a:srgbClr>
                  </a:outerShdw>
                </a:effectLst>
              </a:rPr>
              <a:t>NOT</a:t>
            </a:r>
            <a:r>
              <a:rPr lang="en-US" sz="3200" dirty="0" smtClean="0">
                <a:solidFill>
                  <a:srgbClr val="FFFF00"/>
                </a:solidFill>
                <a:effectLst>
                  <a:outerShdw blurRad="38100" dist="38100" dir="2700000" algn="tl">
                    <a:srgbClr val="000000">
                      <a:alpha val="43137"/>
                    </a:srgbClr>
                  </a:outerShdw>
                </a:effectLst>
              </a:rPr>
              <a:t> FOUND IN “HOLY SCRIPTURES”</a:t>
            </a:r>
            <a:endParaRPr lang="en-US" sz="3200" dirty="0">
              <a:solidFill>
                <a:srgbClr val="FFFF00"/>
              </a:solidFill>
              <a:effectLst>
                <a:outerShdw blurRad="38100" dist="38100" dir="2700000" algn="tl">
                  <a:srgbClr val="000000">
                    <a:alpha val="43137"/>
                  </a:srgbClr>
                </a:outerShdw>
              </a:effectLst>
            </a:endParaRPr>
          </a:p>
        </p:txBody>
      </p:sp>
      <p:sp>
        <p:nvSpPr>
          <p:cNvPr id="9" name="Content Placeholder 8"/>
          <p:cNvSpPr>
            <a:spLocks noGrp="1"/>
          </p:cNvSpPr>
          <p:nvPr>
            <p:ph sz="quarter" idx="4"/>
          </p:nvPr>
        </p:nvSpPr>
        <p:spPr>
          <a:xfrm>
            <a:off x="4495800" y="1968500"/>
            <a:ext cx="4495801" cy="3556000"/>
          </a:xfrm>
        </p:spPr>
        <p:txBody>
          <a:bodyPr>
            <a:noAutofit/>
          </a:bodyPr>
          <a:lstStyle/>
          <a:p>
            <a:r>
              <a:rPr lang="en-US" sz="3000" dirty="0" smtClean="0"/>
              <a:t>I must reject it and accept what </a:t>
            </a:r>
            <a:r>
              <a:rPr lang="en-US" sz="3000" b="1" u="sng" dirty="0" smtClean="0"/>
              <a:t>is </a:t>
            </a:r>
            <a:r>
              <a:rPr lang="en-US" sz="3000" dirty="0" smtClean="0"/>
              <a:t>taught in scripture.</a:t>
            </a:r>
          </a:p>
          <a:p>
            <a:r>
              <a:rPr lang="en-US" sz="3000" dirty="0" smtClean="0"/>
              <a:t>But </a:t>
            </a:r>
            <a:r>
              <a:rPr lang="en-US" sz="3000" dirty="0"/>
              <a:t>before I </a:t>
            </a:r>
            <a:r>
              <a:rPr lang="en-US" sz="3000" dirty="0" smtClean="0"/>
              <a:t>accept new teaching, I must “search the scriptures daily to” see if it is true. </a:t>
            </a:r>
            <a:endParaRPr lang="en-US" sz="3000" dirty="0"/>
          </a:p>
        </p:txBody>
      </p:sp>
      <p:cxnSp>
        <p:nvCxnSpPr>
          <p:cNvPr id="3" name="Straight Connector 2"/>
          <p:cNvCxnSpPr/>
          <p:nvPr/>
        </p:nvCxnSpPr>
        <p:spPr>
          <a:xfrm>
            <a:off x="609600" y="952500"/>
            <a:ext cx="60198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68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wipe(left)">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left)">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wipe(left)">
                                      <p:cBhvr>
                                        <p:cTn id="31" dur="500"/>
                                        <p:tgtEl>
                                          <p:spTgt spid="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wipe(left)">
                                      <p:cBhvr>
                                        <p:cTn id="36" dur="500"/>
                                        <p:tgtEl>
                                          <p:spTgt spid="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P spid="5" grpId="0" build="p"/>
      <p:bldP spid="8"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“Continue in What You have Learned”</a:t>
            </a:r>
            <a:endParaRPr lang="en-US" dirty="0"/>
          </a:p>
        </p:txBody>
      </p:sp>
      <p:sp>
        <p:nvSpPr>
          <p:cNvPr id="3" name="Content Placeholder 2"/>
          <p:cNvSpPr>
            <a:spLocks noGrp="1"/>
          </p:cNvSpPr>
          <p:nvPr>
            <p:ph idx="1"/>
          </p:nvPr>
        </p:nvSpPr>
        <p:spPr>
          <a:xfrm>
            <a:off x="533400" y="1079764"/>
            <a:ext cx="8229600" cy="4216136"/>
          </a:xfrm>
          <a:ln>
            <a:noFill/>
          </a:ln>
        </p:spPr>
        <p:txBody>
          <a:bodyPr>
            <a:noAutofit/>
          </a:bodyPr>
          <a:lstStyle/>
          <a:p>
            <a:r>
              <a:rPr lang="en-US" sz="2400" dirty="0" smtClean="0"/>
              <a:t>Changes tend to occur every 2</a:t>
            </a:r>
            <a:r>
              <a:rPr lang="en-US" sz="2400" baseline="30000" dirty="0" smtClean="0"/>
              <a:t>nd</a:t>
            </a:r>
            <a:r>
              <a:rPr lang="en-US" sz="2400" dirty="0" smtClean="0"/>
              <a:t> or 3</a:t>
            </a:r>
            <a:r>
              <a:rPr lang="en-US" sz="2400" baseline="30000" dirty="0" smtClean="0"/>
              <a:t>rd</a:t>
            </a:r>
            <a:r>
              <a:rPr lang="en-US" sz="2400" dirty="0" smtClean="0"/>
              <a:t> generation.</a:t>
            </a:r>
          </a:p>
          <a:p>
            <a:r>
              <a:rPr lang="en-US" sz="2400" dirty="0" smtClean="0"/>
              <a:t>Year of Jubilee designed put things back in place.</a:t>
            </a:r>
          </a:p>
          <a:p>
            <a:r>
              <a:rPr lang="en-US" sz="2400" dirty="0" smtClean="0"/>
              <a:t>More significant were the changes in faith.</a:t>
            </a:r>
          </a:p>
          <a:p>
            <a:pPr marL="0" indent="0">
              <a:buNone/>
            </a:pPr>
            <a:r>
              <a:rPr lang="en-US" sz="2400" dirty="0" smtClean="0"/>
              <a:t>	</a:t>
            </a:r>
            <a:r>
              <a:rPr lang="en-US" sz="2000" dirty="0" smtClean="0"/>
              <a:t>-- Period of the Judges (Judges 2:8-11)</a:t>
            </a:r>
          </a:p>
          <a:p>
            <a:pPr marL="0" indent="0">
              <a:buNone/>
            </a:pPr>
            <a:r>
              <a:rPr lang="en-US" sz="2000" dirty="0" smtClean="0"/>
              <a:t>	-- Kings of Judah</a:t>
            </a:r>
          </a:p>
          <a:p>
            <a:pPr marL="0" indent="0">
              <a:buNone/>
            </a:pPr>
            <a:r>
              <a:rPr lang="en-US" sz="2000" dirty="0" smtClean="0"/>
              <a:t>	-- Return from Captivity (Ezra &amp; Nehemiah)</a:t>
            </a:r>
          </a:p>
          <a:p>
            <a:pPr marL="0" indent="0">
              <a:buNone/>
            </a:pPr>
            <a:r>
              <a:rPr lang="en-US" sz="2000" dirty="0" smtClean="0"/>
              <a:t>	-- Early Church</a:t>
            </a:r>
          </a:p>
          <a:p>
            <a:r>
              <a:rPr lang="en-US" sz="2400" dirty="0" smtClean="0"/>
              <a:t>Paul was concerned about such departures:</a:t>
            </a:r>
          </a:p>
          <a:p>
            <a:pPr marL="0" indent="0">
              <a:buNone/>
            </a:pPr>
            <a:r>
              <a:rPr lang="en-US" sz="2400" dirty="0" smtClean="0"/>
              <a:t>	</a:t>
            </a:r>
            <a:r>
              <a:rPr lang="en-US" sz="2000" dirty="0" smtClean="0"/>
              <a:t>-- </a:t>
            </a:r>
            <a:r>
              <a:rPr lang="en-US" sz="2000" dirty="0" err="1" smtClean="0"/>
              <a:t>Phygellus</a:t>
            </a:r>
            <a:r>
              <a:rPr lang="en-US" sz="2000" dirty="0" smtClean="0"/>
              <a:t> and </a:t>
            </a:r>
            <a:r>
              <a:rPr lang="en-US" sz="2000" dirty="0" err="1" smtClean="0"/>
              <a:t>Hermogenes</a:t>
            </a:r>
            <a:r>
              <a:rPr lang="en-US" sz="2000" dirty="0" smtClean="0"/>
              <a:t> (1:15)</a:t>
            </a:r>
          </a:p>
          <a:p>
            <a:pPr marL="0" indent="0">
              <a:buNone/>
            </a:pPr>
            <a:r>
              <a:rPr lang="en-US" sz="2000" dirty="0" smtClean="0"/>
              <a:t>	-- </a:t>
            </a:r>
            <a:r>
              <a:rPr lang="en-US" sz="2000" dirty="0" err="1" smtClean="0"/>
              <a:t>Hymenaeus</a:t>
            </a:r>
            <a:r>
              <a:rPr lang="en-US" sz="2000" dirty="0" smtClean="0"/>
              <a:t> and </a:t>
            </a:r>
            <a:r>
              <a:rPr lang="en-US" sz="2000" dirty="0" err="1" smtClean="0"/>
              <a:t>Philetus</a:t>
            </a:r>
            <a:r>
              <a:rPr lang="en-US" sz="2000" dirty="0" smtClean="0"/>
              <a:t> (2:17-18)</a:t>
            </a:r>
          </a:p>
          <a:p>
            <a:pPr marL="0" indent="0">
              <a:buNone/>
            </a:pPr>
            <a:r>
              <a:rPr lang="en-US" sz="2000" dirty="0" smtClean="0"/>
              <a:t>	-- Demas who loved “this present world” (4:10)</a:t>
            </a:r>
            <a:endParaRPr lang="en-US" sz="2000" dirty="0"/>
          </a:p>
        </p:txBody>
      </p:sp>
    </p:spTree>
    <p:extLst>
      <p:ext uri="{BB962C8B-B14F-4D97-AF65-F5344CB8AC3E}">
        <p14:creationId xmlns:p14="http://schemas.microsoft.com/office/powerpoint/2010/main" val="96873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06500"/>
            <a:ext cx="7772400" cy="1225021"/>
          </a:xfrm>
        </p:spPr>
        <p:txBody>
          <a:bodyPr/>
          <a:lstStyle/>
          <a:p>
            <a:r>
              <a:rPr lang="en-US" dirty="0" smtClean="0"/>
              <a:t>No wonder Paul wrote:</a:t>
            </a:r>
            <a:endParaRPr lang="en-US" dirty="0"/>
          </a:p>
        </p:txBody>
      </p:sp>
      <p:sp>
        <p:nvSpPr>
          <p:cNvPr id="5" name="Subtitle 4"/>
          <p:cNvSpPr>
            <a:spLocks noGrp="1"/>
          </p:cNvSpPr>
          <p:nvPr>
            <p:ph type="subTitle" idx="1"/>
          </p:nvPr>
        </p:nvSpPr>
        <p:spPr>
          <a:xfrm>
            <a:off x="1371600" y="2540000"/>
            <a:ext cx="6400800" cy="1460500"/>
          </a:xfrm>
        </p:spPr>
        <p:txBody>
          <a:bodyPr>
            <a:normAutofit fontScale="85000" lnSpcReduction="20000"/>
          </a:bodyPr>
          <a:lstStyle/>
          <a:p>
            <a:r>
              <a:rPr lang="en-US" dirty="0" smtClean="0"/>
              <a:t>“But </a:t>
            </a:r>
            <a:r>
              <a:rPr lang="en-US" dirty="0"/>
              <a:t>you must continue in the things which you have learned and been assured of, knowing from whom you have learned </a:t>
            </a:r>
            <a:r>
              <a:rPr lang="en-US" i="1" dirty="0" smtClean="0"/>
              <a:t>them.”</a:t>
            </a:r>
            <a:endParaRPr lang="en-US" dirty="0"/>
          </a:p>
        </p:txBody>
      </p:sp>
      <p:sp>
        <p:nvSpPr>
          <p:cNvPr id="2" name="TextBox 1"/>
          <p:cNvSpPr txBox="1"/>
          <p:nvPr/>
        </p:nvSpPr>
        <p:spPr>
          <a:xfrm>
            <a:off x="914400" y="4000500"/>
            <a:ext cx="7467600" cy="1200329"/>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rPr>
              <a:t>Paul recognized the likelihood that old convictions would be challenged.</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750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Rejection of Past Beliefs</a:t>
            </a:r>
            <a:endParaRPr lang="en-US" dirty="0"/>
          </a:p>
        </p:txBody>
      </p:sp>
      <p:sp>
        <p:nvSpPr>
          <p:cNvPr id="3" name="Content Placeholder 2"/>
          <p:cNvSpPr>
            <a:spLocks noGrp="1"/>
          </p:cNvSpPr>
          <p:nvPr>
            <p:ph idx="1"/>
          </p:nvPr>
        </p:nvSpPr>
        <p:spPr>
          <a:xfrm>
            <a:off x="457200" y="1397000"/>
            <a:ext cx="8229600" cy="3937000"/>
          </a:xfrm>
        </p:spPr>
        <p:txBody>
          <a:bodyPr>
            <a:normAutofit fontScale="92500" lnSpcReduction="10000"/>
          </a:bodyPr>
          <a:lstStyle/>
          <a:p>
            <a:r>
              <a:rPr lang="en-US" sz="3600" dirty="0" smtClean="0"/>
              <a:t>House-church</a:t>
            </a:r>
            <a:r>
              <a:rPr lang="en-US" sz="3600" dirty="0"/>
              <a:t>, </a:t>
            </a:r>
            <a:r>
              <a:rPr lang="en-US" sz="3000" dirty="0" smtClean="0"/>
              <a:t>(Changes in worship, organization)</a:t>
            </a:r>
          </a:p>
          <a:p>
            <a:endParaRPr lang="en-US" sz="800" dirty="0" smtClean="0"/>
          </a:p>
          <a:p>
            <a:r>
              <a:rPr lang="en-US" sz="3600" dirty="0" smtClean="0"/>
              <a:t>AD 70 Doctrine</a:t>
            </a:r>
          </a:p>
          <a:p>
            <a:endParaRPr lang="en-US" sz="800" dirty="0" smtClean="0"/>
          </a:p>
          <a:p>
            <a:r>
              <a:rPr lang="en-US" sz="3600" dirty="0" smtClean="0"/>
              <a:t>Neo-Social Gospel Movement</a:t>
            </a:r>
          </a:p>
          <a:p>
            <a:endParaRPr lang="en-US" sz="800" dirty="0" smtClean="0"/>
          </a:p>
          <a:p>
            <a:r>
              <a:rPr lang="en-US" sz="3600" dirty="0" smtClean="0"/>
              <a:t>Direct Operation of Holy Spirit</a:t>
            </a:r>
          </a:p>
          <a:p>
            <a:endParaRPr lang="en-US" sz="800" dirty="0" smtClean="0"/>
          </a:p>
          <a:p>
            <a:r>
              <a:rPr lang="en-US" sz="3600" dirty="0" smtClean="0"/>
              <a:t>Rejection of what have been accepted as the ways of learning God’s will. </a:t>
            </a:r>
          </a:p>
          <a:p>
            <a:endParaRPr lang="en-US" sz="800" dirty="0" smtClean="0"/>
          </a:p>
          <a:p>
            <a:pPr marL="0" indent="0">
              <a:buNone/>
            </a:pPr>
            <a:endParaRPr lang="en-US" sz="3600" dirty="0"/>
          </a:p>
        </p:txBody>
      </p:sp>
    </p:spTree>
    <p:extLst>
      <p:ext uri="{BB962C8B-B14F-4D97-AF65-F5344CB8AC3E}">
        <p14:creationId xmlns:p14="http://schemas.microsoft.com/office/powerpoint/2010/main" val="288595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865"/>
            <a:ext cx="8534400" cy="952500"/>
          </a:xfrm>
        </p:spPr>
        <p:txBody>
          <a:bodyPr>
            <a:normAutofit fontScale="90000"/>
          </a:bodyPr>
          <a:lstStyle/>
          <a:p>
            <a:r>
              <a:rPr lang="en-US" dirty="0"/>
              <a:t>“Continue in What You have </a:t>
            </a:r>
            <a:r>
              <a:rPr lang="en-US" dirty="0" smtClean="0"/>
              <a:t>Learned...”</a:t>
            </a:r>
            <a:endParaRPr lang="en-US" dirty="0"/>
          </a:p>
        </p:txBody>
      </p:sp>
      <p:sp>
        <p:nvSpPr>
          <p:cNvPr id="4" name="Content Placeholder 3"/>
          <p:cNvSpPr>
            <a:spLocks noGrp="1"/>
          </p:cNvSpPr>
          <p:nvPr>
            <p:ph idx="1"/>
          </p:nvPr>
        </p:nvSpPr>
        <p:spPr>
          <a:xfrm>
            <a:off x="457200" y="1829064"/>
            <a:ext cx="8229600" cy="3771636"/>
          </a:xfrm>
        </p:spPr>
        <p:txBody>
          <a:bodyPr>
            <a:normAutofit fontScale="92500" lnSpcReduction="10000"/>
          </a:bodyPr>
          <a:lstStyle/>
          <a:p>
            <a:r>
              <a:rPr lang="en-US" dirty="0" smtClean="0"/>
              <a:t>Not concerned with opinions but with faith.</a:t>
            </a:r>
          </a:p>
          <a:p>
            <a:r>
              <a:rPr lang="en-US" dirty="0" smtClean="0"/>
              <a:t>Why did I believe what I believed?</a:t>
            </a:r>
          </a:p>
          <a:p>
            <a:pPr marL="0" indent="0">
              <a:buNone/>
            </a:pPr>
            <a:r>
              <a:rPr lang="en-US" dirty="0" smtClean="0"/>
              <a:t>	</a:t>
            </a:r>
            <a:r>
              <a:rPr lang="en-US" sz="2800" dirty="0" smtClean="0"/>
              <a:t>-- Did I consider reasons for my faith valid?</a:t>
            </a:r>
          </a:p>
          <a:p>
            <a:pPr marL="0" indent="0">
              <a:buNone/>
            </a:pPr>
            <a:r>
              <a:rPr lang="en-US" sz="2800" dirty="0" smtClean="0"/>
              <a:t>	-- Can I now refute that reasoning?</a:t>
            </a:r>
          </a:p>
          <a:p>
            <a:pPr marL="0" indent="0">
              <a:buNone/>
            </a:pPr>
            <a:r>
              <a:rPr lang="en-US" sz="2800" dirty="0" smtClean="0"/>
              <a:t>	-- The fact that arguments are old does not prove 	    them invalid (</a:t>
            </a:r>
            <a:r>
              <a:rPr lang="en-US" sz="2800" dirty="0" err="1" smtClean="0"/>
              <a:t>Nadab</a:t>
            </a:r>
            <a:r>
              <a:rPr lang="en-US" sz="2800" dirty="0" smtClean="0"/>
              <a:t> &amp; </a:t>
            </a:r>
            <a:r>
              <a:rPr lang="en-US" sz="2800" dirty="0" err="1" smtClean="0"/>
              <a:t>Abihu</a:t>
            </a:r>
            <a:r>
              <a:rPr lang="en-US" sz="2800" dirty="0" smtClean="0"/>
              <a:t>, David ox-cart, etc.)</a:t>
            </a:r>
          </a:p>
          <a:p>
            <a:r>
              <a:rPr lang="en-US" dirty="0" smtClean="0"/>
              <a:t>Before I give up my old beliefs I need to ask: “Why do I want to give them up?”</a:t>
            </a:r>
          </a:p>
        </p:txBody>
      </p:sp>
      <p:sp>
        <p:nvSpPr>
          <p:cNvPr id="5" name="TextBox 4"/>
          <p:cNvSpPr txBox="1"/>
          <p:nvPr/>
        </p:nvSpPr>
        <p:spPr>
          <a:xfrm>
            <a:off x="533400" y="997595"/>
            <a:ext cx="6705600" cy="707886"/>
          </a:xfrm>
          <a:prstGeom prst="rect">
            <a:avLst/>
          </a:prstGeom>
          <a:noFill/>
        </p:spPr>
        <p:txBody>
          <a:bodyPr wrap="square" rtlCol="0">
            <a:spAutoFit/>
          </a:bodyPr>
          <a:lstStyle/>
          <a:p>
            <a:r>
              <a:rPr lang="en-US" sz="4000" dirty="0"/>
              <a:t>“And Been Assured Of”</a:t>
            </a:r>
          </a:p>
        </p:txBody>
      </p:sp>
      <p:cxnSp>
        <p:nvCxnSpPr>
          <p:cNvPr id="6" name="Straight Connector 5"/>
          <p:cNvCxnSpPr/>
          <p:nvPr/>
        </p:nvCxnSpPr>
        <p:spPr>
          <a:xfrm>
            <a:off x="838200" y="163830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410200" y="997595"/>
            <a:ext cx="3505200" cy="707886"/>
          </a:xfrm>
          <a:prstGeom prst="rect">
            <a:avLst/>
          </a:prstGeom>
          <a:noFill/>
        </p:spPr>
        <p:txBody>
          <a:bodyPr wrap="square" rtlCol="0">
            <a:spAutoFit/>
          </a:bodyPr>
          <a:lstStyle/>
          <a:p>
            <a:r>
              <a:rPr lang="en-US" sz="4000" i="1" dirty="0" smtClean="0">
                <a:latin typeface="Arial Narrow" pitchFamily="34" charset="0"/>
              </a:rPr>
              <a:t>“Firmly believed”</a:t>
            </a:r>
            <a:endParaRPr lang="en-US" sz="4000" i="1" dirty="0">
              <a:latin typeface="Arial Narrow" pitchFamily="34" charset="0"/>
            </a:endParaRPr>
          </a:p>
        </p:txBody>
      </p:sp>
    </p:spTree>
    <p:extLst>
      <p:ext uri="{BB962C8B-B14F-4D97-AF65-F5344CB8AC3E}">
        <p14:creationId xmlns:p14="http://schemas.microsoft.com/office/powerpoint/2010/main" val="7361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left)">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ipe(left)">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left)">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wipe(left)">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wipe(left)">
                                      <p:cBhvr>
                                        <p:cTn id="39" dur="5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Effect transition="in" filter="wipe(left)">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952500"/>
          </a:xfrm>
        </p:spPr>
        <p:txBody>
          <a:bodyPr>
            <a:normAutofit fontScale="90000"/>
          </a:bodyPr>
          <a:lstStyle/>
          <a:p>
            <a:r>
              <a:rPr lang="en-US" b="1" dirty="0" smtClean="0">
                <a:effectLst>
                  <a:outerShdw blurRad="38100" dist="38100" dir="2700000" algn="tl">
                    <a:srgbClr val="000000">
                      <a:alpha val="43137"/>
                    </a:srgbClr>
                  </a:outerShdw>
                </a:effectLst>
              </a:rPr>
              <a:t>Common Reasons for Dissatisfaction With Old Beliefs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464"/>
            <a:ext cx="8229600" cy="3771636"/>
          </a:xfrm>
        </p:spPr>
        <p:txBody>
          <a:bodyPr>
            <a:normAutofit lnSpcReduction="10000"/>
          </a:bodyPr>
          <a:lstStyle/>
          <a:p>
            <a:r>
              <a:rPr lang="en-US" dirty="0"/>
              <a:t>Fascination with anything new (Acts 17:21)</a:t>
            </a:r>
          </a:p>
          <a:p>
            <a:r>
              <a:rPr lang="en-US" dirty="0"/>
              <a:t>Cultural changes encouraging conformity and re-examination of former beliefs. </a:t>
            </a:r>
          </a:p>
          <a:p>
            <a:r>
              <a:rPr lang="en-US" dirty="0" smtClean="0"/>
              <a:t>Loss of faith </a:t>
            </a:r>
          </a:p>
          <a:p>
            <a:pPr marL="0" indent="0">
              <a:buNone/>
            </a:pPr>
            <a:r>
              <a:rPr lang="en-US" dirty="0"/>
              <a:t>	</a:t>
            </a:r>
            <a:r>
              <a:rPr lang="en-US" dirty="0" smtClean="0"/>
              <a:t>-- </a:t>
            </a:r>
            <a:r>
              <a:rPr lang="en-US" sz="2800" dirty="0" smtClean="0"/>
              <a:t>Events </a:t>
            </a:r>
          </a:p>
          <a:p>
            <a:pPr marL="0" indent="0">
              <a:buNone/>
            </a:pPr>
            <a:r>
              <a:rPr lang="en-US" sz="2800" dirty="0" smtClean="0"/>
              <a:t>	-- Emotions</a:t>
            </a:r>
          </a:p>
          <a:p>
            <a:pPr marL="0" indent="0">
              <a:buNone/>
            </a:pPr>
            <a:r>
              <a:rPr lang="en-US" sz="2800" dirty="0" smtClean="0"/>
              <a:t>	-- Numbers</a:t>
            </a:r>
          </a:p>
        </p:txBody>
      </p:sp>
      <p:sp>
        <p:nvSpPr>
          <p:cNvPr id="4" name="TextBox 3"/>
          <p:cNvSpPr txBox="1"/>
          <p:nvPr/>
        </p:nvSpPr>
        <p:spPr>
          <a:xfrm>
            <a:off x="4114800" y="3266915"/>
            <a:ext cx="38862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rPr>
              <a:t>Do any of these affect truth?</a:t>
            </a:r>
            <a:endParaRPr lang="en-US" sz="4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316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382000" cy="952500"/>
          </a:xfrm>
        </p:spPr>
        <p:txBody>
          <a:bodyPr>
            <a:normAutofit fontScale="90000"/>
          </a:bodyPr>
          <a:lstStyle/>
          <a:p>
            <a:r>
              <a:rPr lang="en-US" dirty="0"/>
              <a:t>“Continue in What You have </a:t>
            </a:r>
            <a:r>
              <a:rPr lang="en-US" dirty="0" smtClean="0"/>
              <a:t>Learned...”</a:t>
            </a:r>
            <a:endParaRPr lang="en-US" dirty="0"/>
          </a:p>
        </p:txBody>
      </p:sp>
      <p:sp>
        <p:nvSpPr>
          <p:cNvPr id="3" name="Content Placeholder 2"/>
          <p:cNvSpPr>
            <a:spLocks noGrp="1"/>
          </p:cNvSpPr>
          <p:nvPr>
            <p:ph idx="1"/>
          </p:nvPr>
        </p:nvSpPr>
        <p:spPr>
          <a:xfrm>
            <a:off x="533400" y="1333500"/>
            <a:ext cx="8229600" cy="4089136"/>
          </a:xfrm>
        </p:spPr>
        <p:txBody>
          <a:bodyPr>
            <a:normAutofit fontScale="70000" lnSpcReduction="20000"/>
          </a:bodyPr>
          <a:lstStyle/>
          <a:p>
            <a:r>
              <a:rPr lang="en-US" b="1" dirty="0" smtClean="0">
                <a:effectLst>
                  <a:outerShdw blurRad="38100" dist="38100" dir="2700000" algn="tl">
                    <a:srgbClr val="000000">
                      <a:alpha val="43137"/>
                    </a:srgbClr>
                  </a:outerShdw>
                </a:effectLst>
              </a:rPr>
              <a:t>Timothy’s Source of Convictions</a:t>
            </a:r>
          </a:p>
          <a:p>
            <a:pPr marL="0" indent="0">
              <a:buNone/>
            </a:pPr>
            <a:r>
              <a:rPr lang="en-US" sz="2800" dirty="0" smtClean="0"/>
              <a:t>	-- </a:t>
            </a:r>
            <a:r>
              <a:rPr lang="en-US" sz="2800" b="1" dirty="0" smtClean="0"/>
              <a:t>Grandmother and Mother </a:t>
            </a:r>
            <a:r>
              <a:rPr lang="en-US" sz="2800" dirty="0" smtClean="0"/>
              <a:t>(1:5)</a:t>
            </a:r>
          </a:p>
          <a:p>
            <a:pPr marL="0" indent="0">
              <a:buNone/>
            </a:pPr>
            <a:r>
              <a:rPr lang="en-US" sz="2800" dirty="0"/>
              <a:t>	</a:t>
            </a:r>
            <a:r>
              <a:rPr lang="en-US" sz="2800" dirty="0" smtClean="0"/>
              <a:t>	-- People of “unfeigned faith.” </a:t>
            </a:r>
          </a:p>
          <a:p>
            <a:pPr marL="0" indent="0">
              <a:buNone/>
            </a:pPr>
            <a:r>
              <a:rPr lang="en-US" sz="2800" dirty="0"/>
              <a:t>	</a:t>
            </a:r>
            <a:r>
              <a:rPr lang="en-US" sz="2800" dirty="0" smtClean="0"/>
              <a:t>	-- People who feared the Lord (Prov. 1:7; 9:10)</a:t>
            </a:r>
          </a:p>
          <a:p>
            <a:pPr marL="0" indent="0">
              <a:buNone/>
            </a:pPr>
            <a:r>
              <a:rPr lang="en-US" sz="2800" dirty="0"/>
              <a:t>	</a:t>
            </a:r>
            <a:r>
              <a:rPr lang="en-US" sz="2800" dirty="0" smtClean="0"/>
              <a:t>-- </a:t>
            </a:r>
            <a:r>
              <a:rPr lang="en-US" sz="2800" b="1" dirty="0" smtClean="0"/>
              <a:t>Paul</a:t>
            </a:r>
            <a:r>
              <a:rPr lang="en-US" sz="2800" dirty="0" smtClean="0"/>
              <a:t> (3:10)</a:t>
            </a:r>
          </a:p>
          <a:p>
            <a:pPr marL="0" indent="0">
              <a:buNone/>
            </a:pPr>
            <a:r>
              <a:rPr lang="en-US" sz="2800" dirty="0"/>
              <a:t>	</a:t>
            </a:r>
            <a:r>
              <a:rPr lang="en-US" sz="2800" dirty="0" smtClean="0"/>
              <a:t>	-- An apostle of Jesus Christ (1:1)</a:t>
            </a:r>
          </a:p>
          <a:p>
            <a:pPr marL="0" indent="0">
              <a:buNone/>
            </a:pPr>
            <a:r>
              <a:rPr lang="en-US" sz="2800" dirty="0"/>
              <a:t>	</a:t>
            </a:r>
            <a:r>
              <a:rPr lang="en-US" sz="2800" dirty="0" smtClean="0"/>
              <a:t>	-- A man who had suffered for his faith (3:10-11)</a:t>
            </a:r>
          </a:p>
          <a:p>
            <a:pPr marL="0" indent="0">
              <a:buNone/>
            </a:pPr>
            <a:r>
              <a:rPr lang="en-US" sz="2800" dirty="0" smtClean="0"/>
              <a:t>	-- </a:t>
            </a:r>
            <a:r>
              <a:rPr lang="en-US" sz="2800" b="1" dirty="0" smtClean="0"/>
              <a:t>Moses and the prophets </a:t>
            </a:r>
            <a:r>
              <a:rPr lang="en-US" sz="2800" dirty="0" smtClean="0"/>
              <a:t>(3:15)</a:t>
            </a:r>
          </a:p>
          <a:p>
            <a:pPr marL="0" indent="0">
              <a:buNone/>
            </a:pPr>
            <a:r>
              <a:rPr lang="en-US" sz="2800" dirty="0" smtClean="0"/>
              <a:t>	-- </a:t>
            </a:r>
            <a:r>
              <a:rPr lang="en-US" sz="2800" b="1" dirty="0" smtClean="0"/>
              <a:t>Ultimately </a:t>
            </a:r>
            <a:r>
              <a:rPr lang="en-US" sz="2800" b="1" dirty="0" smtClean="0">
                <a:effectLst>
                  <a:outerShdw blurRad="38100" dist="38100" dir="2700000" algn="tl">
                    <a:srgbClr val="000000">
                      <a:alpha val="43137"/>
                    </a:srgbClr>
                  </a:outerShdw>
                </a:effectLst>
              </a:rPr>
              <a:t>GOD!</a:t>
            </a:r>
          </a:p>
          <a:p>
            <a:r>
              <a:rPr lang="en-US" b="1" dirty="0" smtClean="0">
                <a:effectLst>
                  <a:outerShdw blurRad="38100" dist="38100" dir="2700000" algn="tl">
                    <a:srgbClr val="000000">
                      <a:alpha val="43137"/>
                    </a:srgbClr>
                  </a:outerShdw>
                </a:effectLst>
              </a:rPr>
              <a:t>The O.T. + Apostle’s Teaching in N.T. = Bible</a:t>
            </a:r>
          </a:p>
          <a:p>
            <a:pPr marL="0" indent="0">
              <a:buNone/>
            </a:pPr>
            <a:r>
              <a:rPr lang="en-US" sz="2800" dirty="0"/>
              <a:t>	</a:t>
            </a:r>
            <a:r>
              <a:rPr lang="en-US" sz="2800" dirty="0" smtClean="0"/>
              <a:t>-- Inspired (God Breathed) (2 Tim. 3:16)</a:t>
            </a:r>
          </a:p>
          <a:p>
            <a:pPr marL="0" indent="0">
              <a:buNone/>
            </a:pPr>
            <a:r>
              <a:rPr lang="en-US" sz="2800" dirty="0" smtClean="0"/>
              <a:t>	-- Profitable for all purposes (2 Tim. 3:16)</a:t>
            </a:r>
          </a:p>
          <a:p>
            <a:pPr marL="0" indent="0">
              <a:buNone/>
            </a:pPr>
            <a:r>
              <a:rPr lang="en-US" sz="2800" dirty="0" smtClean="0"/>
              <a:t>	-- Sufficient for the Man of God (2 Tim. 3:17)</a:t>
            </a:r>
          </a:p>
        </p:txBody>
      </p:sp>
      <p:sp>
        <p:nvSpPr>
          <p:cNvPr id="4" name="TextBox 3"/>
          <p:cNvSpPr txBox="1"/>
          <p:nvPr/>
        </p:nvSpPr>
        <p:spPr>
          <a:xfrm>
            <a:off x="533400" y="647700"/>
            <a:ext cx="8458200" cy="677108"/>
          </a:xfrm>
          <a:prstGeom prst="rect">
            <a:avLst/>
          </a:prstGeom>
          <a:noFill/>
        </p:spPr>
        <p:txBody>
          <a:bodyPr wrap="square" rtlCol="0">
            <a:spAutoFit/>
          </a:bodyPr>
          <a:lstStyle/>
          <a:p>
            <a:r>
              <a:rPr lang="en-US" sz="3800" dirty="0" smtClean="0">
                <a:latin typeface="Arial Narrow" pitchFamily="34" charset="0"/>
              </a:rPr>
              <a:t>“Knowing from whom you have learned them”</a:t>
            </a:r>
            <a:endParaRPr lang="en-US" sz="3800" dirty="0">
              <a:latin typeface="Arial Narrow" pitchFamily="34" charset="0"/>
            </a:endParaRPr>
          </a:p>
        </p:txBody>
      </p:sp>
      <p:cxnSp>
        <p:nvCxnSpPr>
          <p:cNvPr id="6" name="Straight Connector 5"/>
          <p:cNvCxnSpPr/>
          <p:nvPr/>
        </p:nvCxnSpPr>
        <p:spPr>
          <a:xfrm>
            <a:off x="838200" y="1257300"/>
            <a:ext cx="7696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62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left)">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left)">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left)">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ipe(left)">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wipe(left)">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wipe(left)">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wipe(left)">
                                      <p:cBhvr>
                                        <p:cTn id="56" dur="500"/>
                                        <p:tgtEl>
                                          <p:spTgt spid="3">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wipe(left)">
                                      <p:cBhvr>
                                        <p:cTn id="61" dur="500"/>
                                        <p:tgtEl>
                                          <p:spTgt spid="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Effect transition="in" filter="wipe(left)">
                                      <p:cBhvr>
                                        <p:cTn id="66" dur="500"/>
                                        <p:tgtEl>
                                          <p:spTgt spid="3">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wipe(left)">
                                      <p:cBhvr>
                                        <p:cTn id="71" dur="500"/>
                                        <p:tgtEl>
                                          <p:spTgt spid="3">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Effect transition="in" filter="wipe(left)">
                                      <p:cBhvr>
                                        <p:cTn id="7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
            <a:ext cx="7772400" cy="1225021"/>
          </a:xfrm>
        </p:spPr>
        <p:txBody>
          <a:bodyPr>
            <a:normAutofit/>
          </a:bodyPr>
          <a:lstStyle/>
          <a:p>
            <a:r>
              <a:rPr lang="en-US" b="1" dirty="0" smtClean="0">
                <a:effectLst>
                  <a:outerShdw blurRad="38100" dist="38100" dir="2700000" algn="tl">
                    <a:srgbClr val="000000">
                      <a:alpha val="43137"/>
                    </a:srgbClr>
                  </a:outerShdw>
                </a:effectLst>
              </a:rPr>
              <a:t>Teachers must be tested!</a:t>
            </a:r>
            <a:endParaRPr lang="en-US"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609600" y="3619500"/>
            <a:ext cx="8153400" cy="1676400"/>
          </a:xfrm>
        </p:spPr>
        <p:txBody>
          <a:bodyPr>
            <a:normAutofit fontScale="92500" lnSpcReduction="20000"/>
          </a:bodyPr>
          <a:lstStyle/>
          <a:p>
            <a:pPr algn="l"/>
            <a:r>
              <a:rPr lang="en-US" sz="3500" b="1" dirty="0" smtClean="0"/>
              <a:t>The Apostle John warned: </a:t>
            </a:r>
          </a:p>
          <a:p>
            <a:pPr algn="l"/>
            <a:r>
              <a:rPr lang="en-US" sz="3100" i="1" dirty="0" smtClean="0"/>
              <a:t>“Beloved</a:t>
            </a:r>
            <a:r>
              <a:rPr lang="en-US" sz="3100" i="1" dirty="0"/>
              <a:t>, do not believe every spirit, but test the spirits, whether they are of God; because many false prophets have gone out into the world</a:t>
            </a:r>
            <a:r>
              <a:rPr lang="en-US" sz="3100" i="1" dirty="0" smtClean="0"/>
              <a:t>.” </a:t>
            </a:r>
            <a:r>
              <a:rPr lang="en-US" sz="3100" dirty="0" smtClean="0"/>
              <a:t>(1 John 4:1)</a:t>
            </a:r>
            <a:endParaRPr lang="en-US" sz="3100" b="1" dirty="0"/>
          </a:p>
        </p:txBody>
      </p:sp>
      <p:sp>
        <p:nvSpPr>
          <p:cNvPr id="6" name="TextBox 5"/>
          <p:cNvSpPr txBox="1"/>
          <p:nvPr/>
        </p:nvSpPr>
        <p:spPr>
          <a:xfrm>
            <a:off x="609600" y="1032689"/>
            <a:ext cx="7772400" cy="2585323"/>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The Apostle Peter warned:</a:t>
            </a:r>
          </a:p>
          <a:p>
            <a:r>
              <a:rPr lang="en-US" sz="2600" i="1" dirty="0" smtClean="0"/>
              <a:t>“But </a:t>
            </a:r>
            <a:r>
              <a:rPr lang="en-US" sz="2600" i="1" dirty="0"/>
              <a:t>there were also false prophets among the people, even as there will be false teachers among you, who will secretly bring in destructive heresies, even denying the Lord who bought them, and bring on themselves swift destruction</a:t>
            </a:r>
            <a:r>
              <a:rPr lang="en-US" sz="2600" i="1" dirty="0" smtClean="0"/>
              <a:t>.” </a:t>
            </a:r>
            <a:r>
              <a:rPr lang="en-US" sz="2600" dirty="0" smtClean="0"/>
              <a:t>(2 Peter 2:1)</a:t>
            </a:r>
            <a:endParaRPr lang="en-US" sz="2600" i="1" dirty="0"/>
          </a:p>
        </p:txBody>
      </p:sp>
    </p:spTree>
    <p:extLst>
      <p:ext uri="{BB962C8B-B14F-4D97-AF65-F5344CB8AC3E}">
        <p14:creationId xmlns:p14="http://schemas.microsoft.com/office/powerpoint/2010/main" val="419640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B2B2B2"/>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6500"/>
            <a:ext cx="8229600" cy="4000500"/>
          </a:xfrm>
        </p:spPr>
        <p:txBody>
          <a:bodyPr>
            <a:normAutofit fontScale="85000" lnSpcReduction="10000"/>
          </a:bodyPr>
          <a:lstStyle/>
          <a:p>
            <a:r>
              <a:rPr lang="en-US" sz="3500" b="1" dirty="0" smtClean="0"/>
              <a:t>What is their motive?</a:t>
            </a:r>
          </a:p>
          <a:p>
            <a:pPr marL="0" indent="0">
              <a:buNone/>
            </a:pPr>
            <a:r>
              <a:rPr lang="en-US" sz="3000" dirty="0" smtClean="0"/>
              <a:t>	</a:t>
            </a:r>
            <a:r>
              <a:rPr lang="en-US" sz="2800" dirty="0" smtClean="0"/>
              <a:t>-- Money? (2 Peter 2:15)</a:t>
            </a:r>
          </a:p>
          <a:p>
            <a:pPr marL="0" indent="0">
              <a:buNone/>
            </a:pPr>
            <a:r>
              <a:rPr lang="en-US" sz="2800" dirty="0" smtClean="0"/>
              <a:t>	-- Popularity? (4:3-4)</a:t>
            </a:r>
          </a:p>
          <a:p>
            <a:pPr marL="0" indent="0">
              <a:buNone/>
            </a:pPr>
            <a:r>
              <a:rPr lang="en-US" sz="2800" dirty="0" smtClean="0"/>
              <a:t>	-- Lust? (3:6-7; 2 Peter 2:14)</a:t>
            </a:r>
          </a:p>
          <a:p>
            <a:r>
              <a:rPr lang="en-US" sz="3500" b="1" dirty="0" smtClean="0"/>
              <a:t>Does their thinking begin with “fear of God”?</a:t>
            </a:r>
          </a:p>
          <a:p>
            <a:pPr marL="0" indent="0">
              <a:buNone/>
            </a:pPr>
            <a:r>
              <a:rPr lang="en-US" sz="3000" dirty="0" smtClean="0"/>
              <a:t>	</a:t>
            </a:r>
            <a:r>
              <a:rPr lang="en-US" sz="2800" dirty="0" smtClean="0"/>
              <a:t>-- Is it based on the word of God?</a:t>
            </a:r>
          </a:p>
          <a:p>
            <a:pPr marL="0" indent="0">
              <a:buNone/>
            </a:pPr>
            <a:r>
              <a:rPr lang="en-US" sz="2800" dirty="0" smtClean="0"/>
              <a:t>	-- Do they believe the Bible is the word of God? </a:t>
            </a:r>
          </a:p>
          <a:p>
            <a:r>
              <a:rPr lang="en-US" sz="3500" b="1" dirty="0" smtClean="0"/>
              <a:t>Is their teaching </a:t>
            </a:r>
            <a:r>
              <a:rPr lang="en-US" sz="3500" b="1" u="sng" dirty="0" smtClean="0"/>
              <a:t>from</a:t>
            </a:r>
            <a:r>
              <a:rPr lang="en-US" sz="3500" b="1" dirty="0" smtClean="0"/>
              <a:t> the word, or do they simply </a:t>
            </a:r>
            <a:r>
              <a:rPr lang="en-US" sz="3500" b="1" u="sng" dirty="0" smtClean="0"/>
              <a:t>impose</a:t>
            </a:r>
            <a:r>
              <a:rPr lang="en-US" sz="3500" b="1" dirty="0" smtClean="0"/>
              <a:t> it on the word? </a:t>
            </a:r>
            <a:r>
              <a:rPr lang="en-US" sz="3000" dirty="0" smtClean="0"/>
              <a:t>(2 Tim. 2:15)</a:t>
            </a:r>
            <a:r>
              <a:rPr lang="en-US" sz="3000" b="1" dirty="0" smtClean="0"/>
              <a:t>	</a:t>
            </a:r>
            <a:endParaRPr lang="en-US" sz="3000" b="1" dirty="0"/>
          </a:p>
        </p:txBody>
      </p:sp>
      <p:sp>
        <p:nvSpPr>
          <p:cNvPr id="5" name="Title 4"/>
          <p:cNvSpPr>
            <a:spLocks noGrp="1"/>
          </p:cNvSpPr>
          <p:nvPr>
            <p:ph type="title"/>
          </p:nvPr>
        </p:nvSpPr>
        <p:spPr/>
        <p:txBody>
          <a:bodyPr>
            <a:normAutofit fontScale="90000"/>
          </a:bodyPr>
          <a:lstStyle/>
          <a:p>
            <a:r>
              <a:rPr lang="en-US" b="1" dirty="0" smtClean="0"/>
              <a:t>Who are These Innovative Teachers?</a:t>
            </a:r>
            <a:endParaRPr lang="en-US" b="1" dirty="0"/>
          </a:p>
        </p:txBody>
      </p:sp>
    </p:spTree>
    <p:extLst>
      <p:ext uri="{BB962C8B-B14F-4D97-AF65-F5344CB8AC3E}">
        <p14:creationId xmlns:p14="http://schemas.microsoft.com/office/powerpoint/2010/main" val="4389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549</Words>
  <Application>Microsoft Office PowerPoint</Application>
  <PresentationFormat>On-screen Show (16:10)</PresentationFormat>
  <Paragraphs>87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 Timothy 3:14-17</vt:lpstr>
      <vt:lpstr>“Continue in What You have Learned”</vt:lpstr>
      <vt:lpstr>No wonder Paul wrote:</vt:lpstr>
      <vt:lpstr>Current Rejection of Past Beliefs</vt:lpstr>
      <vt:lpstr>“Continue in What You have Learned...”</vt:lpstr>
      <vt:lpstr>Common Reasons for Dissatisfaction With Old Beliefs</vt:lpstr>
      <vt:lpstr>“Continue in What You have Learned...”</vt:lpstr>
      <vt:lpstr>Teachers must be tested!</vt:lpstr>
      <vt:lpstr>Who are These Innovative Teachers?</vt:lpstr>
      <vt:lpstr>Ephesians 4:14-15</vt:lpstr>
      <vt:lpstr>If what I have been taught--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3:14-17</dc:title>
  <dc:creator>Sewell</dc:creator>
  <cp:lastModifiedBy>Sewell</cp:lastModifiedBy>
  <cp:revision>54</cp:revision>
  <dcterms:created xsi:type="dcterms:W3CDTF">2013-09-03T00:49:11Z</dcterms:created>
  <dcterms:modified xsi:type="dcterms:W3CDTF">2013-11-10T13:08:05Z</dcterms:modified>
</cp:coreProperties>
</file>