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3" r:id="rId2"/>
    <p:sldId id="256" r:id="rId3"/>
    <p:sldId id="257" r:id="rId4"/>
    <p:sldId id="262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5" r:id="rId13"/>
    <p:sldId id="272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6" y="-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BE7EF-C0DA-4F91-9076-191CF599D5EF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89CC8-E253-4BED-BDF8-193B30798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98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89CC8-E253-4BED-BDF8-193B307989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5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1732-B708-43CC-8D42-5EECFF7E77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FEEA-740D-47B1-91CF-F1ADE318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9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1732-B708-43CC-8D42-5EECFF7E77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FEEA-740D-47B1-91CF-F1ADE318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4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1732-B708-43CC-8D42-5EECFF7E77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FEEA-740D-47B1-91CF-F1ADE318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9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1732-B708-43CC-8D42-5EECFF7E77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FEEA-740D-47B1-91CF-F1ADE318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6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1732-B708-43CC-8D42-5EECFF7E77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FEEA-740D-47B1-91CF-F1ADE318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9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1732-B708-43CC-8D42-5EECFF7E77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FEEA-740D-47B1-91CF-F1ADE318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2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1732-B708-43CC-8D42-5EECFF7E77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FEEA-740D-47B1-91CF-F1ADE318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1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1732-B708-43CC-8D42-5EECFF7E77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FEEA-740D-47B1-91CF-F1ADE318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6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1732-B708-43CC-8D42-5EECFF7E77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FEEA-740D-47B1-91CF-F1ADE318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07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1732-B708-43CC-8D42-5EECFF7E77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FEEA-740D-47B1-91CF-F1ADE318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5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1732-B708-43CC-8D42-5EECFF7E77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FEEA-740D-47B1-91CF-F1ADE318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0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A1732-B708-43CC-8D42-5EECFF7E77D1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7FEEA-740D-47B1-91CF-F1ADE318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02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04900"/>
            <a:ext cx="7772400" cy="1225021"/>
          </a:xfrm>
        </p:spPr>
        <p:txBody>
          <a:bodyPr>
            <a:normAutofit/>
          </a:bodyPr>
          <a:lstStyle/>
          <a:p>
            <a:r>
              <a:rPr lang="en-US" b="1" dirty="0" smtClean="0"/>
              <a:t>Our Theme for the Year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76500"/>
            <a:ext cx="64008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 is not above his teacher, but everyone who is perfectly trained will be like his teacher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r>
              <a:rPr lang="en-US" dirty="0" smtClean="0"/>
              <a:t> (Luke 6:40)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79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" y="1775355"/>
            <a:ext cx="8382000" cy="1225021"/>
          </a:xfrm>
        </p:spPr>
        <p:txBody>
          <a:bodyPr>
            <a:noAutofit/>
          </a:bodyPr>
          <a:lstStyle/>
          <a:p>
            <a:r>
              <a:rPr lang="en-US" sz="3600" dirty="0" smtClean="0"/>
              <a:t>“Therefore</a:t>
            </a:r>
            <a:r>
              <a:rPr lang="en-US" sz="3600" dirty="0"/>
              <a:t>, brethren, seek out from among you </a:t>
            </a:r>
            <a:r>
              <a:rPr lang="en-US" sz="3600" dirty="0" smtClean="0"/>
              <a:t>men </a:t>
            </a:r>
            <a:r>
              <a:rPr lang="en-US" sz="3600" dirty="0"/>
              <a:t>of </a:t>
            </a:r>
            <a:r>
              <a:rPr lang="en-US" sz="3600" i="1" dirty="0"/>
              <a:t>good</a:t>
            </a:r>
            <a:r>
              <a:rPr lang="en-US" sz="3600" dirty="0"/>
              <a:t> reputation, full of the Holy Spirit and wisdom, whom we may appoint over this </a:t>
            </a:r>
            <a:r>
              <a:rPr lang="en-US" sz="3600" dirty="0" smtClean="0"/>
              <a:t>business.”</a:t>
            </a:r>
            <a:endParaRPr lang="en-US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43000" y="4000500"/>
            <a:ext cx="6934200" cy="14605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qualities are we to look for?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09800" y="2400300"/>
            <a:ext cx="3505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943600" y="2390422"/>
            <a:ext cx="2667000" cy="987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50522" y="2928760"/>
            <a:ext cx="1025878" cy="494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590800" y="2916764"/>
            <a:ext cx="1447800" cy="494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91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Timothy 3:8-12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104900"/>
            <a:ext cx="8305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Likewise deacons </a:t>
            </a:r>
            <a:r>
              <a:rPr lang="en-US" sz="3000" i="1" dirty="0"/>
              <a:t>must be</a:t>
            </a:r>
            <a:r>
              <a:rPr lang="en-US" sz="3000" dirty="0"/>
              <a:t> reverent</a:t>
            </a:r>
            <a:r>
              <a:rPr lang="en-US" sz="3000" dirty="0" smtClean="0"/>
              <a:t>,   not </a:t>
            </a:r>
            <a:r>
              <a:rPr lang="en-US" sz="3000" dirty="0"/>
              <a:t>double-tongued, not given to </a:t>
            </a:r>
            <a:r>
              <a:rPr lang="en-US" sz="3000" dirty="0" smtClean="0"/>
              <a:t>much </a:t>
            </a:r>
            <a:r>
              <a:rPr lang="en-US" sz="3000" dirty="0"/>
              <a:t>wine, not greedy for money, </a:t>
            </a:r>
            <a:r>
              <a:rPr lang="en-US" sz="3000" baseline="30000" dirty="0"/>
              <a:t>9 </a:t>
            </a:r>
            <a:r>
              <a:rPr lang="en-US" sz="3000" dirty="0"/>
              <a:t>holding the mystery of the faith with a pure conscience. </a:t>
            </a:r>
            <a:r>
              <a:rPr lang="en-US" sz="3000" baseline="30000" dirty="0"/>
              <a:t>10 </a:t>
            </a:r>
            <a:r>
              <a:rPr lang="en-US" sz="3000" dirty="0"/>
              <a:t>But let these also first be tested; then let them serve as deacons, being </a:t>
            </a:r>
            <a:r>
              <a:rPr lang="en-US" sz="3000" i="1" dirty="0"/>
              <a:t>found</a:t>
            </a:r>
            <a:r>
              <a:rPr lang="en-US" sz="3000" dirty="0"/>
              <a:t> blameless. </a:t>
            </a:r>
            <a:r>
              <a:rPr lang="en-US" sz="3000" baseline="30000" dirty="0"/>
              <a:t>11 </a:t>
            </a:r>
            <a:r>
              <a:rPr lang="en-US" sz="3000" dirty="0"/>
              <a:t>Likewise, </a:t>
            </a:r>
            <a:r>
              <a:rPr lang="en-US" sz="3000" i="1" dirty="0"/>
              <a:t>their</a:t>
            </a:r>
            <a:r>
              <a:rPr lang="en-US" sz="3000" dirty="0"/>
              <a:t> wives </a:t>
            </a:r>
            <a:r>
              <a:rPr lang="en-US" sz="3000" i="1" dirty="0"/>
              <a:t>must be</a:t>
            </a:r>
            <a:r>
              <a:rPr lang="en-US" sz="3000" dirty="0"/>
              <a:t> reverent, </a:t>
            </a:r>
            <a:r>
              <a:rPr lang="en-US" sz="3000" dirty="0" smtClean="0"/>
              <a:t> not </a:t>
            </a:r>
            <a:r>
              <a:rPr lang="en-US" sz="3000" dirty="0"/>
              <a:t>slanderers, temperate, faithful in all things. </a:t>
            </a:r>
            <a:r>
              <a:rPr lang="en-US" sz="3000" baseline="30000" dirty="0"/>
              <a:t>12 </a:t>
            </a:r>
            <a:r>
              <a:rPr lang="en-US" sz="3000" dirty="0"/>
              <a:t>Let deacons be the husbands of one wife, ruling </a:t>
            </a:r>
            <a:r>
              <a:rPr lang="en-US" sz="3000" i="1" dirty="0"/>
              <a:t>their</a:t>
            </a:r>
            <a:r>
              <a:rPr lang="en-US" sz="3000" dirty="0"/>
              <a:t> children and their own houses well.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686300" y="1562100"/>
            <a:ext cx="13335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24600" y="1562100"/>
            <a:ext cx="1752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1500" y="2019300"/>
            <a:ext cx="13335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33600" y="2019300"/>
            <a:ext cx="3657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943600" y="2019300"/>
            <a:ext cx="2133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9600" y="2552700"/>
            <a:ext cx="1066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57400" y="2545644"/>
            <a:ext cx="6629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9600" y="2933700"/>
            <a:ext cx="1676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29000" y="2922411"/>
            <a:ext cx="4343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800600" y="3395133"/>
            <a:ext cx="34671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248400" y="4838700"/>
            <a:ext cx="186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* Dignified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43600" y="10535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*      </a:t>
            </a:r>
            <a:endParaRPr lang="en-US" sz="3200" dirty="0">
              <a:solidFill>
                <a:srgbClr val="FFFF0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2076450" y="3848100"/>
            <a:ext cx="447675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800850" y="3848100"/>
            <a:ext cx="51435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18772" y="4337756"/>
            <a:ext cx="166722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438400" y="4337756"/>
            <a:ext cx="1676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223456" y="4330700"/>
            <a:ext cx="2939344" cy="705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63928" y="4762500"/>
            <a:ext cx="5660672" cy="705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553200" y="4770967"/>
            <a:ext cx="1676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34295" y="5288241"/>
            <a:ext cx="1270705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453944" y="5278364"/>
            <a:ext cx="64205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628900" y="5278364"/>
            <a:ext cx="27051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35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 Common Mistakes: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1811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That Deacons are to “run the Church”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1181100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Fact:</a:t>
            </a:r>
            <a:r>
              <a:rPr lang="en-US" sz="2800" dirty="0" smtClean="0"/>
              <a:t> Being a Deacon is more about serving than exercising authority.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615505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If there is little authority, there is little honor.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2552700"/>
            <a:ext cx="441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said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800" dirty="0"/>
              <a:t> “But he who is greatest among </a:t>
            </a:r>
            <a:r>
              <a:rPr lang="en-US" sz="2800" dirty="0" smtClean="0"/>
              <a:t>you </a:t>
            </a:r>
            <a:r>
              <a:rPr lang="en-US" sz="2800" dirty="0"/>
              <a:t>shall be your </a:t>
            </a:r>
            <a:r>
              <a:rPr lang="en-US" sz="2800" dirty="0" smtClean="0"/>
              <a:t>servant.</a:t>
            </a:r>
            <a:r>
              <a:rPr lang="en-US" sz="3200" dirty="0" smtClean="0"/>
              <a:t>”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34671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(Matt. 23:11)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743700" y="34772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[DIAKONOS]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40005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“For </a:t>
            </a:r>
            <a:r>
              <a:rPr lang="en-US" sz="2800" dirty="0"/>
              <a:t>those who have served well as deacons obtain for themselves a good standing and great boldness in the faith which is in Christ Jesus</a:t>
            </a:r>
            <a:r>
              <a:rPr lang="en-US" sz="2800" dirty="0" smtClean="0"/>
              <a:t>. “ (1 Tim.3:13)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762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43000" y="1562100"/>
            <a:ext cx="6934200" cy="1460500"/>
          </a:xfrm>
        </p:spPr>
        <p:txBody>
          <a:bodyPr>
            <a:noAutofit/>
          </a:bodyPr>
          <a:lstStyle/>
          <a:p>
            <a:r>
              <a:rPr lang="en-US" sz="3600" dirty="0"/>
              <a:t>“Therefore, brethren, seek out from among you </a:t>
            </a:r>
            <a:r>
              <a:rPr lang="en-US" sz="3600" dirty="0" smtClean="0"/>
              <a:t>men </a:t>
            </a:r>
            <a:r>
              <a:rPr lang="en-US" sz="3600" dirty="0"/>
              <a:t>of </a:t>
            </a:r>
            <a:r>
              <a:rPr lang="en-US" sz="3600" i="1" dirty="0"/>
              <a:t>good</a:t>
            </a:r>
            <a:r>
              <a:rPr lang="en-US" sz="3600" dirty="0"/>
              <a:t> reputation, full of the Holy Spirit and wisdom, whom we may appoint over this business.”</a:t>
            </a:r>
          </a:p>
        </p:txBody>
      </p:sp>
    </p:spTree>
    <p:extLst>
      <p:ext uri="{BB962C8B-B14F-4D97-AF65-F5344CB8AC3E}">
        <p14:creationId xmlns:p14="http://schemas.microsoft.com/office/powerpoint/2010/main" val="296565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as a Deacon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38500"/>
            <a:ext cx="6781800" cy="1460500"/>
          </a:xfrm>
        </p:spPr>
        <p:txBody>
          <a:bodyPr>
            <a:normAutofit/>
          </a:bodyPr>
          <a:lstStyle/>
          <a:p>
            <a:r>
              <a:rPr lang="en-US" dirty="0" smtClean="0"/>
              <a:t>Jesus has filled all of the roles that He ordained for His church.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84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4:11-12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57300"/>
            <a:ext cx="8229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aseline="30000" dirty="0" smtClean="0"/>
              <a:t>11 </a:t>
            </a:r>
            <a:r>
              <a:rPr lang="en-US" sz="2600" dirty="0" smtClean="0"/>
              <a:t>And he gave the apostles, the prophets, the evangelists, the shepherds and teachers, </a:t>
            </a:r>
            <a:r>
              <a:rPr lang="en-US" sz="2600" baseline="30000" dirty="0" smtClean="0"/>
              <a:t>12 </a:t>
            </a:r>
            <a:r>
              <a:rPr lang="en-US" sz="2600" dirty="0" smtClean="0"/>
              <a:t>to equip the saints for the work of ministry, for building up the body of Christ”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844" y="2552700"/>
            <a:ext cx="7162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Jesus is an apostle (Heb. 3:1)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0" y="1714500"/>
            <a:ext cx="1143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76800" y="1714500"/>
            <a:ext cx="1143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3086100"/>
            <a:ext cx="7162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Jesus is a prophet (Acts 3:20-24)</a:t>
            </a:r>
          </a:p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705600" y="1696156"/>
            <a:ext cx="1524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" y="3672126"/>
            <a:ext cx="7162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Jesus evangelized (Luke 4:18-21)</a:t>
            </a:r>
          </a:p>
          <a:p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066800" y="2095500"/>
            <a:ext cx="1371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62844" y="4230428"/>
            <a:ext cx="75381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Jesus is a shepherd (John 10:11; 1 Pet. 5:4)</a:t>
            </a:r>
          </a:p>
          <a:p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3124200" y="2095500"/>
            <a:ext cx="1107722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2844" y="4815126"/>
            <a:ext cx="75381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Jesus is a teacher (John 13:13-14)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72200" y="2691705"/>
            <a:ext cx="2590800" cy="1384995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Jesus was never </a:t>
            </a:r>
            <a:r>
              <a:rPr lang="en-US" sz="2800" b="1" u="sng" dirty="0" smtClean="0"/>
              <a:t>appointed</a:t>
            </a:r>
            <a:r>
              <a:rPr lang="en-US" sz="2800" b="1" dirty="0" smtClean="0"/>
              <a:t> to be one of these!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0274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7" grpId="0"/>
      <p:bldP spid="25" grpId="0"/>
      <p:bldP spid="29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 a Deacon?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1100"/>
            <a:ext cx="86106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Jesus was a deacon! (Romans 15:8)</a:t>
            </a:r>
          </a:p>
          <a:p>
            <a:pPr marL="0" indent="0">
              <a:buNone/>
            </a:pPr>
            <a:r>
              <a:rPr lang="en-US" sz="2800" i="1" dirty="0" smtClean="0">
                <a:latin typeface="Arial Narrow" pitchFamily="34" charset="0"/>
              </a:rPr>
              <a:t>	Now </a:t>
            </a:r>
            <a:r>
              <a:rPr lang="en-US" sz="2800" i="1" dirty="0">
                <a:latin typeface="Arial Narrow" pitchFamily="34" charset="0"/>
              </a:rPr>
              <a:t>I say that Jesus Christ has become a </a:t>
            </a:r>
            <a:r>
              <a:rPr lang="en-US" sz="2800" i="1" dirty="0" smtClean="0">
                <a:latin typeface="Arial Narrow" pitchFamily="34" charset="0"/>
              </a:rPr>
              <a:t>servant 	[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DIAKONOS</a:t>
            </a:r>
            <a:r>
              <a:rPr lang="en-US" sz="2800" i="1" dirty="0" smtClean="0">
                <a:latin typeface="Arial Narrow" pitchFamily="34" charset="0"/>
              </a:rPr>
              <a:t>] to </a:t>
            </a:r>
            <a:r>
              <a:rPr lang="en-US" sz="2800" i="1" dirty="0">
                <a:latin typeface="Arial Narrow" pitchFamily="34" charset="0"/>
              </a:rPr>
              <a:t>the circumcision for the truth of God, to </a:t>
            </a:r>
            <a:r>
              <a:rPr lang="en-US" sz="2800" i="1" dirty="0" smtClean="0">
                <a:latin typeface="Arial Narrow" pitchFamily="34" charset="0"/>
              </a:rPr>
              <a:t>	confirm </a:t>
            </a:r>
            <a:r>
              <a:rPr lang="en-US" sz="2800" i="1" dirty="0">
                <a:latin typeface="Arial Narrow" pitchFamily="34" charset="0"/>
              </a:rPr>
              <a:t>the promises made to the </a:t>
            </a:r>
            <a:r>
              <a:rPr lang="en-US" sz="2800" i="1" dirty="0" smtClean="0">
                <a:latin typeface="Arial Narrow" pitchFamily="34" charset="0"/>
              </a:rPr>
              <a:t>fathers., </a:t>
            </a:r>
          </a:p>
          <a:p>
            <a:r>
              <a:rPr lang="en-US" dirty="0" smtClean="0"/>
              <a:t>Jesus “</a:t>
            </a:r>
            <a:r>
              <a:rPr lang="en-US" dirty="0" err="1" smtClean="0"/>
              <a:t>deaconed</a:t>
            </a:r>
            <a:r>
              <a:rPr lang="en-US" dirty="0" smtClean="0"/>
              <a:t>” (Luke 22:27)</a:t>
            </a:r>
          </a:p>
          <a:p>
            <a:pPr marL="457200" lvl="1" indent="0">
              <a:buNone/>
            </a:pPr>
            <a:r>
              <a:rPr lang="en-US" i="1" dirty="0" smtClean="0">
                <a:latin typeface="Arial Narrow" pitchFamily="34" charset="0"/>
              </a:rPr>
              <a:t>	For </a:t>
            </a:r>
            <a:r>
              <a:rPr lang="en-US" i="1" dirty="0">
                <a:latin typeface="Arial Narrow" pitchFamily="34" charset="0"/>
              </a:rPr>
              <a:t>who is greater, he who sits at the table, or he who </a:t>
            </a:r>
            <a:r>
              <a:rPr lang="en-US" i="1" dirty="0" smtClean="0">
                <a:latin typeface="Arial Narrow" pitchFamily="34" charset="0"/>
              </a:rPr>
              <a:t>	serves</a:t>
            </a:r>
            <a:r>
              <a:rPr lang="en-US" i="1" dirty="0">
                <a:latin typeface="Arial Narrow" pitchFamily="34" charset="0"/>
              </a:rPr>
              <a:t>? Is it not he who sits at the table? Yet I am among </a:t>
            </a:r>
            <a:r>
              <a:rPr lang="en-US" i="1" dirty="0" smtClean="0">
                <a:latin typeface="Arial Narrow" pitchFamily="34" charset="0"/>
              </a:rPr>
              <a:t>	you </a:t>
            </a:r>
            <a:r>
              <a:rPr lang="en-US" i="1" dirty="0">
                <a:latin typeface="Arial Narrow" pitchFamily="34" charset="0"/>
              </a:rPr>
              <a:t>as the One who </a:t>
            </a:r>
            <a:r>
              <a:rPr lang="en-US" i="1" dirty="0" smtClean="0">
                <a:latin typeface="Arial Narrow" pitchFamily="34" charset="0"/>
              </a:rPr>
              <a:t>serves [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DIAKONON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]</a:t>
            </a:r>
            <a:r>
              <a:rPr lang="en-US" sz="2000" i="1" dirty="0" smtClean="0">
                <a:latin typeface="Arial Narrow" pitchFamily="34" charset="0"/>
              </a:rPr>
              <a:t>.</a:t>
            </a:r>
          </a:p>
          <a:p>
            <a:r>
              <a:rPr lang="en-US" dirty="0" smtClean="0"/>
              <a:t>Deacon = “One who serves.”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8244" y="46863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-- In many roles.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61504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should serve as Jesus served!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04900"/>
            <a:ext cx="8839200" cy="4267200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i="1" dirty="0" smtClean="0">
                <a:latin typeface="Arial Narrow" pitchFamily="34" charset="0"/>
              </a:rPr>
              <a:t>“For </a:t>
            </a:r>
            <a:r>
              <a:rPr lang="en-US" sz="2400" i="1" dirty="0">
                <a:latin typeface="Arial Narrow" pitchFamily="34" charset="0"/>
              </a:rPr>
              <a:t>who is greater, he who sits at the table, or he who </a:t>
            </a:r>
            <a:r>
              <a:rPr lang="en-US" sz="2400" i="1" dirty="0" smtClean="0">
                <a:latin typeface="Arial Narrow" pitchFamily="34" charset="0"/>
              </a:rPr>
              <a:t>serves</a:t>
            </a:r>
            <a:r>
              <a:rPr lang="en-US" sz="2400" i="1" dirty="0">
                <a:latin typeface="Arial Narrow" pitchFamily="34" charset="0"/>
              </a:rPr>
              <a:t>? Is it not he who sits at the table? Yet I </a:t>
            </a:r>
            <a:r>
              <a:rPr lang="en-US" sz="2400" i="1" dirty="0" smtClean="0">
                <a:latin typeface="Arial Narrow" pitchFamily="34" charset="0"/>
              </a:rPr>
              <a:t>am </a:t>
            </a:r>
            <a:r>
              <a:rPr lang="en-US" sz="2400" i="1" dirty="0">
                <a:latin typeface="Arial Narrow" pitchFamily="34" charset="0"/>
              </a:rPr>
              <a:t>among </a:t>
            </a:r>
            <a:r>
              <a:rPr lang="en-US" sz="2400" i="1" dirty="0" smtClean="0">
                <a:latin typeface="Arial Narrow" pitchFamily="34" charset="0"/>
              </a:rPr>
              <a:t>you </a:t>
            </a:r>
            <a:r>
              <a:rPr lang="en-US" sz="2400" i="1" dirty="0">
                <a:latin typeface="Arial Narrow" pitchFamily="34" charset="0"/>
              </a:rPr>
              <a:t>as the One who serves [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DIAKONON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]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(Luke 22:27)</a:t>
            </a:r>
            <a:r>
              <a:rPr lang="en-US" sz="2400" i="1" dirty="0" smtClean="0">
                <a:latin typeface="Arial Narrow" pitchFamily="34" charset="0"/>
              </a:rPr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i="1" dirty="0" smtClean="0"/>
              <a:t>“You </a:t>
            </a:r>
            <a:r>
              <a:rPr lang="en-US" sz="2400" i="1" dirty="0"/>
              <a:t>call Me Teacher and Lord, and you say well, for so I am. </a:t>
            </a:r>
            <a:r>
              <a:rPr lang="en-US" sz="2400" i="1" dirty="0" smtClean="0"/>
              <a:t>If </a:t>
            </a:r>
            <a:r>
              <a:rPr lang="en-US" sz="2400" i="1" dirty="0"/>
              <a:t>I then, your Lord and Teacher, have washed your feet, you also ought to wash one another’s feet. </a:t>
            </a:r>
            <a:r>
              <a:rPr lang="en-US" sz="2400" i="1" dirty="0" smtClean="0"/>
              <a:t>For </a:t>
            </a:r>
            <a:r>
              <a:rPr lang="en-US" sz="2400" i="1" dirty="0"/>
              <a:t>I have given you an example, that you should do as I have done to </a:t>
            </a:r>
            <a:r>
              <a:rPr lang="en-US" sz="2400" i="1" dirty="0" smtClean="0"/>
              <a:t>you” </a:t>
            </a:r>
            <a:r>
              <a:rPr lang="en-US" sz="2400" dirty="0" smtClean="0"/>
              <a:t>(Jn.13:13-15)</a:t>
            </a:r>
            <a:r>
              <a:rPr lang="en-US" sz="2400" i="1" dirty="0" smtClean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Jesus was not </a:t>
            </a:r>
            <a:r>
              <a:rPr lang="en-US" b="1" u="sng" dirty="0" smtClean="0"/>
              <a:t>appointed</a:t>
            </a:r>
            <a:r>
              <a:rPr lang="en-US" dirty="0" smtClean="0"/>
              <a:t> to be a deacon; He just served!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This was the kind of deaconess Phoebe was (Rom. 16:1)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This is the kind of deacon each of us must be –a servant.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85900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were appointed to be deacons in an official capacity.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“older men” are elders, but some are </a:t>
            </a:r>
            <a:r>
              <a:rPr lang="en-US" u="sng" dirty="0" smtClean="0"/>
              <a:t>appointed</a:t>
            </a:r>
            <a:r>
              <a:rPr lang="en-US" dirty="0" smtClean="0"/>
              <a:t> to be elders in a special sense.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319284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All Christians must be servants, but some are </a:t>
            </a:r>
            <a:r>
              <a:rPr lang="en-US" sz="3200" u="sng" dirty="0" smtClean="0"/>
              <a:t>appointed</a:t>
            </a:r>
            <a:r>
              <a:rPr lang="en-US" sz="3200" dirty="0" smtClean="0"/>
              <a:t> to be servants (deacons) in a special sense.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192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of Deacons in NT Church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077664"/>
            <a:ext cx="8153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aseline="30000" dirty="0" smtClean="0"/>
              <a:t>2 </a:t>
            </a:r>
            <a:r>
              <a:rPr lang="en-US" sz="2600" dirty="0"/>
              <a:t>Then the twelve summoned the multitude of the disciples </a:t>
            </a:r>
            <a:r>
              <a:rPr lang="en-US" sz="2600" i="1" dirty="0"/>
              <a:t>and said, “It is not desirable that we should leave the word of God and serve tables. </a:t>
            </a:r>
            <a:r>
              <a:rPr lang="en-US" sz="2600" i="1" baseline="30000" dirty="0"/>
              <a:t>3 </a:t>
            </a:r>
            <a:r>
              <a:rPr lang="en-US" sz="2600" i="1" dirty="0"/>
              <a:t>Therefore, brethren, </a:t>
            </a:r>
            <a:r>
              <a:rPr lang="en-US" sz="2600" i="1" dirty="0" smtClean="0"/>
              <a:t>                seek </a:t>
            </a:r>
            <a:r>
              <a:rPr lang="en-US" sz="2600" i="1" dirty="0"/>
              <a:t>out from among you seven men of good reputation, full of the Holy Spirit and wisdom, whom we may appoint </a:t>
            </a:r>
            <a:r>
              <a:rPr lang="en-US" sz="2600" i="1" dirty="0" smtClean="0"/>
              <a:t>                over </a:t>
            </a:r>
            <a:r>
              <a:rPr lang="en-US" sz="2600" i="1" dirty="0"/>
              <a:t>this </a:t>
            </a:r>
            <a:r>
              <a:rPr lang="en-US" sz="2600" i="1" dirty="0" smtClean="0"/>
              <a:t>business</a:t>
            </a:r>
            <a:r>
              <a:rPr lang="en-US" sz="2600" dirty="0" smtClean="0"/>
              <a:t> (Acts 6:2-3). </a:t>
            </a:r>
            <a:endParaRPr lang="en-US" sz="2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42067" y="2322689"/>
            <a:ext cx="762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3400" y="3482213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Word </a:t>
            </a:r>
            <a:r>
              <a:rPr lang="en-US" sz="2800" i="1" dirty="0" smtClean="0"/>
              <a:t>serve </a:t>
            </a:r>
            <a:r>
              <a:rPr lang="en-US" sz="2800" dirty="0" smtClean="0"/>
              <a:t>is </a:t>
            </a:r>
            <a:r>
              <a:rPr lang="en-US" sz="2400" dirty="0" smtClean="0"/>
              <a:t>DIAKONEIN  </a:t>
            </a:r>
            <a:r>
              <a:rPr lang="en-US" sz="2800" dirty="0" smtClean="0"/>
              <a:t>“Deacon”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3924300"/>
            <a:ext cx="8159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They were to be “over this business.”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" y="4425166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The church selected and apostles appointed the men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4948386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 Only those having certain qualities were to be selected</a:t>
            </a:r>
            <a:endParaRPr lang="en-US" sz="28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09600" y="3496324"/>
            <a:ext cx="2362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09600" y="2698044"/>
            <a:ext cx="5000978" cy="705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81600" y="3093156"/>
            <a:ext cx="3095978" cy="1340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043789" y="2698044"/>
            <a:ext cx="2109611" cy="705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09600" y="3103033"/>
            <a:ext cx="4419600" cy="352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876800" y="2324160"/>
            <a:ext cx="733778" cy="38094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8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5" grpId="0"/>
      <p:bldP spid="16" grpId="0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in Philippi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1578" y="1485900"/>
            <a:ext cx="7543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</a:t>
            </a:r>
            <a:r>
              <a:rPr lang="en-US" sz="3000" dirty="0" smtClean="0"/>
              <a:t>“Paul and </a:t>
            </a:r>
            <a:r>
              <a:rPr lang="en-US" sz="3000" dirty="0"/>
              <a:t>Timothy, bondservants of Jesus </a:t>
            </a:r>
            <a:r>
              <a:rPr lang="en-US" sz="3000" dirty="0" smtClean="0"/>
              <a:t>				Christ</a:t>
            </a:r>
            <a:r>
              <a:rPr lang="en-US" sz="3000" dirty="0"/>
              <a:t>,</a:t>
            </a:r>
          </a:p>
          <a:p>
            <a:r>
              <a:rPr lang="en-US" sz="3000" dirty="0"/>
              <a:t>To all the saints in Christ Jesus who are in </a:t>
            </a:r>
            <a:r>
              <a:rPr lang="en-US" sz="3000" dirty="0" smtClean="0"/>
              <a:t>	Philippi</a:t>
            </a:r>
            <a:r>
              <a:rPr lang="en-US" sz="3000" dirty="0"/>
              <a:t>, with the </a:t>
            </a:r>
            <a:r>
              <a:rPr lang="en-US" sz="3000" dirty="0" smtClean="0"/>
              <a:t>bishops </a:t>
            </a:r>
            <a:r>
              <a:rPr lang="en-US" sz="3000" dirty="0"/>
              <a:t>and </a:t>
            </a:r>
            <a:r>
              <a:rPr lang="en-US" sz="3000" dirty="0" smtClean="0"/>
              <a:t>	deacons” (Philippians 1:1)</a:t>
            </a:r>
            <a:endParaRPr lang="en-US" sz="3000" dirty="0"/>
          </a:p>
          <a:p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1828800" y="3390900"/>
            <a:ext cx="1447800" cy="5334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387864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There are jobs that need to be done in every congregation and someone is needed to be “over this business.”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275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Needed at Embry Hills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104900"/>
            <a:ext cx="3429000" cy="4337050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 smtClean="0"/>
              <a:t>Adult Classes</a:t>
            </a:r>
          </a:p>
          <a:p>
            <a:r>
              <a:rPr lang="en-US" sz="3200" dirty="0" smtClean="0"/>
              <a:t>Children’s Classes</a:t>
            </a:r>
          </a:p>
          <a:p>
            <a:r>
              <a:rPr lang="en-US" sz="3200" dirty="0" smtClean="0"/>
              <a:t>Benevolence</a:t>
            </a:r>
          </a:p>
          <a:p>
            <a:r>
              <a:rPr lang="en-US" sz="3200" dirty="0"/>
              <a:t>Treasury</a:t>
            </a:r>
          </a:p>
          <a:p>
            <a:r>
              <a:rPr lang="en-US" sz="3200" dirty="0" smtClean="0"/>
              <a:t>Contribution deposit</a:t>
            </a:r>
          </a:p>
          <a:p>
            <a:r>
              <a:rPr lang="en-US" sz="3200" dirty="0" smtClean="0"/>
              <a:t>Financial Audit</a:t>
            </a:r>
          </a:p>
          <a:p>
            <a:r>
              <a:rPr lang="en-US" sz="3200" dirty="0" smtClean="0"/>
              <a:t>Computers &amp; AV</a:t>
            </a:r>
          </a:p>
          <a:p>
            <a:r>
              <a:rPr lang="en-US" sz="3200" dirty="0" smtClean="0"/>
              <a:t>Recorded Teaching</a:t>
            </a:r>
          </a:p>
          <a:p>
            <a:r>
              <a:rPr lang="en-US" sz="3200" dirty="0" smtClean="0"/>
              <a:t>Rolling </a:t>
            </a:r>
            <a:r>
              <a:rPr lang="en-US" sz="3200" dirty="0"/>
              <a:t>Screen Display</a:t>
            </a:r>
          </a:p>
          <a:p>
            <a:r>
              <a:rPr lang="en-US" sz="3200" dirty="0" smtClean="0"/>
              <a:t>Local Evangelism</a:t>
            </a:r>
          </a:p>
          <a:p>
            <a:r>
              <a:rPr lang="en-US" sz="3200" dirty="0" smtClean="0"/>
              <a:t>Home Studies</a:t>
            </a:r>
          </a:p>
          <a:p>
            <a:r>
              <a:rPr lang="en-US" sz="3200" dirty="0" smtClean="0"/>
              <a:t>Foreign Evangelism</a:t>
            </a:r>
          </a:p>
          <a:p>
            <a:r>
              <a:rPr lang="en-US" sz="3200" dirty="0" smtClean="0"/>
              <a:t>Transportation</a:t>
            </a:r>
          </a:p>
          <a:p>
            <a:r>
              <a:rPr lang="en-US" sz="3200" dirty="0" smtClean="0"/>
              <a:t>Meeting </a:t>
            </a:r>
            <a:r>
              <a:rPr lang="en-US" sz="3200" dirty="0"/>
              <a:t>Secretary</a:t>
            </a:r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3962400" cy="4413250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 smtClean="0"/>
              <a:t>Advertising and Publicity</a:t>
            </a:r>
          </a:p>
          <a:p>
            <a:r>
              <a:rPr lang="en-US" sz="3200" dirty="0" smtClean="0"/>
              <a:t>Website</a:t>
            </a:r>
          </a:p>
          <a:p>
            <a:r>
              <a:rPr lang="en-US" sz="3200" dirty="0" smtClean="0"/>
              <a:t>Recorded Teaching</a:t>
            </a:r>
          </a:p>
          <a:p>
            <a:r>
              <a:rPr lang="en-US" sz="3200" dirty="0" smtClean="0"/>
              <a:t>Insurance</a:t>
            </a:r>
          </a:p>
          <a:p>
            <a:r>
              <a:rPr lang="en-US" sz="3200" dirty="0" smtClean="0"/>
              <a:t>College Student Care</a:t>
            </a:r>
          </a:p>
          <a:p>
            <a:r>
              <a:rPr lang="en-US" sz="3200" dirty="0" smtClean="0"/>
              <a:t>Directory  of Members</a:t>
            </a:r>
          </a:p>
          <a:p>
            <a:r>
              <a:rPr lang="en-US" sz="3200" dirty="0" smtClean="0"/>
              <a:t>Attendance Tracking</a:t>
            </a:r>
          </a:p>
          <a:p>
            <a:r>
              <a:rPr lang="en-US" sz="3200" dirty="0" smtClean="0"/>
              <a:t>Photo Directory</a:t>
            </a:r>
          </a:p>
          <a:p>
            <a:r>
              <a:rPr lang="en-US" sz="3200" dirty="0" smtClean="0"/>
              <a:t>Duty Roster</a:t>
            </a:r>
          </a:p>
          <a:p>
            <a:r>
              <a:rPr lang="en-US" sz="3200" dirty="0" smtClean="0"/>
              <a:t>Lord’s Supper Supplies</a:t>
            </a:r>
          </a:p>
          <a:p>
            <a:r>
              <a:rPr lang="en-US" sz="3200" dirty="0" smtClean="0"/>
              <a:t>Building Maintenance</a:t>
            </a:r>
          </a:p>
          <a:p>
            <a:r>
              <a:rPr lang="en-US" sz="3200" dirty="0" smtClean="0"/>
              <a:t>Residence Maintenance</a:t>
            </a:r>
          </a:p>
          <a:p>
            <a:r>
              <a:rPr lang="en-US" sz="3200" dirty="0" smtClean="0"/>
              <a:t>Parking Lot and Grounds</a:t>
            </a:r>
          </a:p>
          <a:p>
            <a:r>
              <a:rPr lang="en-US" sz="3200" dirty="0" smtClean="0"/>
              <a:t>Building Security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1562100"/>
            <a:ext cx="5486400" cy="1077218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to be responsible for getting all of this done?</a:t>
            </a:r>
            <a:endParaRPr lang="en-US" sz="32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3009900"/>
            <a:ext cx="5486400" cy="1077218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the work of Deacons under oversight of the Elders.</a:t>
            </a:r>
            <a:endParaRPr lang="en-US" sz="32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4381500"/>
            <a:ext cx="5486400" cy="584775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additional deacons.</a:t>
            </a:r>
            <a:endParaRPr lang="en-US" sz="32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967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874</Words>
  <Application>Microsoft Office PowerPoint</Application>
  <PresentationFormat>On-screen Show (16:10)</PresentationFormat>
  <Paragraphs>92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Our Theme for the Year</vt:lpstr>
      <vt:lpstr>Jesus as a Deacon</vt:lpstr>
      <vt:lpstr>Ephesians 4:11-12</vt:lpstr>
      <vt:lpstr>What about a Deacon?</vt:lpstr>
      <vt:lpstr>All should serve as Jesus served!</vt:lpstr>
      <vt:lpstr>Some were appointed to be deacons in an official capacity.</vt:lpstr>
      <vt:lpstr>Evidence of Deacons in NT Church</vt:lpstr>
      <vt:lpstr>The Church in Philippi</vt:lpstr>
      <vt:lpstr>Work Needed at Embry Hills</vt:lpstr>
      <vt:lpstr>“Therefore, brethren, seek out from among you men of good reputation, full of the Holy Spirit and wisdom, whom we may appoint over this business.”</vt:lpstr>
      <vt:lpstr>1 Timothy 3:8-12</vt:lpstr>
      <vt:lpstr>Two Common Mistakes: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as a Deacon</dc:title>
  <dc:creator>Sewell</dc:creator>
  <cp:lastModifiedBy>Sewell</cp:lastModifiedBy>
  <cp:revision>53</cp:revision>
  <dcterms:created xsi:type="dcterms:W3CDTF">2013-08-29T14:58:50Z</dcterms:created>
  <dcterms:modified xsi:type="dcterms:W3CDTF">2013-09-01T12:39:18Z</dcterms:modified>
</cp:coreProperties>
</file>