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9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68" y="-78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143000"/>
            <a:ext cx="8229600" cy="15240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F1E2-990C-4851-8306-B67394A08E29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004-14BE-447B-884A-549D6D039B7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776415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F1E2-990C-4851-8306-B67394A08E29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004-14BE-447B-884A-549D6D039B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F1E2-990C-4851-8306-B67394A08E29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004-14BE-447B-884A-549D6D039B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F1E2-990C-4851-8306-B67394A08E29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004-14BE-447B-884A-549D6D039B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508000"/>
            <a:ext cx="7086600" cy="15240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089822"/>
            <a:ext cx="7086600" cy="1258093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F1E2-990C-4851-8306-B67394A08E29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5347230"/>
            <a:ext cx="762000" cy="304271"/>
          </a:xfrm>
        </p:spPr>
        <p:txBody>
          <a:bodyPr/>
          <a:lstStyle/>
          <a:p>
            <a:fld id="{025F9004-14BE-447B-884A-549D6D039B7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F1E2-990C-4851-8306-B67394A08E29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004-14BE-447B-884A-549D6D039B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542"/>
            <a:ext cx="8229600" cy="9525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625739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279261"/>
            <a:ext cx="4041775" cy="625739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968500"/>
            <a:ext cx="4040188" cy="31366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968500"/>
            <a:ext cx="4041775" cy="31366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F1E2-990C-4851-8306-B67394A08E29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004-14BE-447B-884A-549D6D039B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F1E2-990C-4851-8306-B67394A08E29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004-14BE-447B-884A-549D6D039B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F1E2-990C-4851-8306-B67394A08E29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004-14BE-447B-884A-549D6D039B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270000"/>
            <a:ext cx="3008313" cy="3835136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F1E2-990C-4851-8306-B67394A08E29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004-14BE-447B-884A-549D6D039B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08000"/>
            <a:ext cx="5486400" cy="435240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526646"/>
            <a:ext cx="5486400" cy="33020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972323"/>
            <a:ext cx="5486400" cy="441960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F1E2-990C-4851-8306-B67394A08E29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004-14BE-447B-884A-549D6D039B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9243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5347230"/>
            <a:ext cx="2133600" cy="304271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5C2F1E2-990C-4851-8306-B67394A08E29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5347230"/>
            <a:ext cx="2895600" cy="304271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5347230"/>
            <a:ext cx="762000" cy="304271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25F9004-14BE-447B-884A-549D6D039B7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Repentance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857500"/>
            <a:ext cx="7391400" cy="2590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“Then </a:t>
            </a:r>
            <a:r>
              <a:rPr lang="en-US" dirty="0">
                <a:latin typeface="Arial" pitchFamily="34" charset="0"/>
                <a:cs typeface="Arial" pitchFamily="34" charset="0"/>
              </a:rPr>
              <a:t>He said to them, “Thus it is written, and thus it was necessary for the Christ to suffer and to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rise </a:t>
            </a:r>
            <a:r>
              <a:rPr lang="en-US" dirty="0">
                <a:latin typeface="Arial" pitchFamily="34" charset="0"/>
                <a:cs typeface="Arial" pitchFamily="34" charset="0"/>
              </a:rPr>
              <a:t>from the dead the third day,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dirty="0">
                <a:latin typeface="Arial" pitchFamily="34" charset="0"/>
                <a:cs typeface="Arial" pitchFamily="34" charset="0"/>
              </a:rPr>
              <a:t>that repentance and remission of sins should be preached in His name to all nations, beginning at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Jerusalem.”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24:4-17).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752600" y="4394200"/>
            <a:ext cx="6400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4838700"/>
            <a:ext cx="19812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1597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The Word Convicts of </a:t>
            </a:r>
            <a:r>
              <a:rPr lang="en-US" dirty="0" smtClean="0">
                <a:solidFill>
                  <a:srgbClr val="FFFF00"/>
                </a:solidFill>
              </a:rPr>
              <a:t>Righteousness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85900"/>
            <a:ext cx="8610600" cy="3771900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Arial Narrow" pitchFamily="34" charset="0"/>
              </a:rPr>
              <a:t>“There is none righteous, no, not </a:t>
            </a:r>
            <a:r>
              <a:rPr lang="en-US" sz="2400" dirty="0" smtClean="0">
                <a:latin typeface="Arial Narrow" pitchFamily="34" charset="0"/>
              </a:rPr>
              <a:t>one’. (Rom. 3:10)</a:t>
            </a:r>
          </a:p>
          <a:p>
            <a:r>
              <a:rPr lang="en-US" sz="2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16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For I am not ashamed of the gospel of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Christ,</a:t>
            </a:r>
            <a:r>
              <a:rPr lang="en-US" sz="2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for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it is the power of God to salvation for everyone who believes, for the Jew first and also for the Greek. </a:t>
            </a:r>
            <a:r>
              <a:rPr lang="en-US" sz="2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17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For </a:t>
            </a:r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in it the righteousness of God is 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revealed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from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faith to faith; as it is written, “The just shall live by faith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.” (Rom.1:16-17)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For He made Him who knew no sin 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to be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sin for us, that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            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we </a:t>
            </a:r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might become the righteousness of God in Him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( Cor. 5:22)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Or do you despise the riches of His goodness, forbearance, and longsuffering, not knowing that </a:t>
            </a:r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the goodness of God leads you to repentance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?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(Rom. 2:4) </a:t>
            </a:r>
          </a:p>
          <a:p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194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723900"/>
            <a:ext cx="8077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Jesus said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“It is to your advantage that I go away; for if I do not go away, the Helper will not come to you; but if I depart, I will send Him to you. </a:t>
            </a:r>
            <a:r>
              <a:rPr lang="en-US" sz="2800" baseline="30000" dirty="0" smtClean="0">
                <a:latin typeface="Arial" pitchFamily="34" charset="0"/>
                <a:cs typeface="Arial" pitchFamily="34" charset="0"/>
              </a:rPr>
              <a:t>8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And when He has come, He will:                                 convict the world of sin,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and of righteousness,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and of judgment” (John 16:7-8)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400050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word of God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is “the sword of the Spirit”              						    – Eph. 6:17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09600" y="2933700"/>
            <a:ext cx="3657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09600" y="3314700"/>
            <a:ext cx="3276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09600" y="3771900"/>
            <a:ext cx="2590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667000" y="1905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The Holy Spirit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41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865"/>
            <a:ext cx="8839200" cy="9525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The Word Convicts of </a:t>
            </a:r>
            <a:r>
              <a:rPr lang="en-US" dirty="0" smtClean="0">
                <a:solidFill>
                  <a:srgbClr val="FFFF00"/>
                </a:solidFill>
              </a:rPr>
              <a:t>Judgment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33500"/>
            <a:ext cx="8534400" cy="39243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latin typeface="Arial Narrow" pitchFamily="34" charset="0"/>
              </a:rPr>
              <a:t>“We </a:t>
            </a:r>
            <a:r>
              <a:rPr lang="en-US" b="1" u="sng" dirty="0">
                <a:latin typeface="Arial Narrow" pitchFamily="34" charset="0"/>
              </a:rPr>
              <a:t>must all appear before the judgment seat of Christ</a:t>
            </a:r>
            <a:r>
              <a:rPr lang="en-US" dirty="0">
                <a:latin typeface="Arial Narrow" pitchFamily="34" charset="0"/>
              </a:rPr>
              <a:t>, that each one may receive the things </a:t>
            </a:r>
            <a:r>
              <a:rPr lang="en-US" i="1" dirty="0">
                <a:latin typeface="Arial Narrow" pitchFamily="34" charset="0"/>
              </a:rPr>
              <a:t>done</a:t>
            </a:r>
            <a:r>
              <a:rPr lang="en-US" dirty="0">
                <a:latin typeface="Arial Narrow" pitchFamily="34" charset="0"/>
              </a:rPr>
              <a:t> in the body, according to what he has done, whether good or bad</a:t>
            </a:r>
            <a:r>
              <a:rPr lang="en-US" dirty="0" smtClean="0">
                <a:latin typeface="Arial Narrow" pitchFamily="34" charset="0"/>
              </a:rPr>
              <a:t>.”         							      </a:t>
            </a:r>
            <a:r>
              <a:rPr lang="en-US" sz="2400" dirty="0" smtClean="0">
                <a:latin typeface="Arial Narrow" pitchFamily="34" charset="0"/>
              </a:rPr>
              <a:t>(2 Cor. 5:10)</a:t>
            </a:r>
          </a:p>
          <a:p>
            <a:r>
              <a:rPr lang="en-US" dirty="0" smtClean="0">
                <a:latin typeface="Arial Narrow" pitchFamily="34" charset="0"/>
              </a:rPr>
              <a:t>“God…now </a:t>
            </a:r>
            <a:r>
              <a:rPr lang="en-US" dirty="0">
                <a:latin typeface="Arial Narrow" pitchFamily="34" charset="0"/>
              </a:rPr>
              <a:t>commands all men everywhere to </a:t>
            </a:r>
            <a:r>
              <a:rPr lang="en-US" b="1" u="sng" dirty="0">
                <a:latin typeface="Arial Narrow" pitchFamily="34" charset="0"/>
              </a:rPr>
              <a:t>repent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baseline="30000" dirty="0" smtClean="0">
                <a:latin typeface="Arial Narrow" pitchFamily="34" charset="0"/>
              </a:rPr>
              <a:t> </a:t>
            </a:r>
            <a:r>
              <a:rPr lang="en-US" b="1" u="sng" dirty="0">
                <a:latin typeface="Arial Narrow" pitchFamily="34" charset="0"/>
              </a:rPr>
              <a:t>because He has appointed </a:t>
            </a:r>
            <a:r>
              <a:rPr lang="en-US" b="1" u="sng" dirty="0" smtClean="0">
                <a:latin typeface="Arial Narrow" pitchFamily="34" charset="0"/>
              </a:rPr>
              <a:t> a </a:t>
            </a:r>
            <a:r>
              <a:rPr lang="en-US" b="1" u="sng" dirty="0">
                <a:latin typeface="Arial Narrow" pitchFamily="34" charset="0"/>
              </a:rPr>
              <a:t>day on which He will judge </a:t>
            </a:r>
            <a:r>
              <a:rPr lang="en-US" dirty="0">
                <a:latin typeface="Arial Narrow" pitchFamily="34" charset="0"/>
              </a:rPr>
              <a:t>the world in righteousness by the Man whom He has </a:t>
            </a:r>
            <a:r>
              <a:rPr lang="en-US" dirty="0" smtClean="0">
                <a:latin typeface="Arial Narrow" pitchFamily="34" charset="0"/>
              </a:rPr>
              <a:t>ordained”    (</a:t>
            </a:r>
            <a:r>
              <a:rPr lang="en-US" sz="2400" dirty="0" smtClean="0">
                <a:latin typeface="Arial Narrow" pitchFamily="34" charset="0"/>
              </a:rPr>
              <a:t>Acts </a:t>
            </a:r>
            <a:r>
              <a:rPr lang="en-US" sz="2400" dirty="0">
                <a:latin typeface="Arial Narrow" pitchFamily="34" charset="0"/>
              </a:rPr>
              <a:t>17:30-31</a:t>
            </a:r>
            <a:r>
              <a:rPr lang="en-US" sz="2400" dirty="0" smtClean="0">
                <a:latin typeface="Arial Narrow" pitchFamily="34" charset="0"/>
              </a:rPr>
              <a:t>)</a:t>
            </a:r>
            <a:endParaRPr lang="en-US" sz="2400" dirty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43400" y="4381500"/>
            <a:ext cx="426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has He waited so long?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8439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181100"/>
            <a:ext cx="7467600" cy="2985433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Lord is not slack concerning 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His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promise, as some count slackness, but is longsuffering toward us,</a:t>
            </a:r>
            <a:r>
              <a:rPr lang="en-US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 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not willing that any should perish                                but that all should come to repentance.                           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(2 Peter 3:9)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676400" y="3162300"/>
            <a:ext cx="5867400" cy="381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828800" y="3619500"/>
            <a:ext cx="6172200" cy="381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1892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Three Questions: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0700"/>
            <a:ext cx="7848600" cy="39243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repentance</a:t>
            </a:r>
          </a:p>
          <a:p>
            <a:endPara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should repent?</a:t>
            </a:r>
          </a:p>
          <a:p>
            <a:endPara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can produce repentance?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661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What is Repentance?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1811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Sorrow for Sin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3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765875"/>
            <a:ext cx="3048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Narrow" pitchFamily="34" charset="0"/>
              </a:rPr>
              <a:t>“For godly sorrow produces repentance  </a:t>
            </a:r>
            <a:r>
              <a:rPr lang="en-US" sz="2800" i="1" dirty="0" smtClean="0">
                <a:latin typeface="Arial Narrow" pitchFamily="34" charset="0"/>
              </a:rPr>
              <a:t>leading</a:t>
            </a:r>
            <a:r>
              <a:rPr lang="en-US" sz="2800" dirty="0" smtClean="0">
                <a:latin typeface="Arial Narrow" pitchFamily="34" charset="0"/>
              </a:rPr>
              <a:t> to salvation, not to be regretted; but the sorrow of the world produces death.”   </a:t>
            </a:r>
            <a:r>
              <a:rPr lang="en-US" sz="2400" dirty="0" smtClean="0">
                <a:latin typeface="Arial Narrow" pitchFamily="34" charset="0"/>
              </a:rPr>
              <a:t>(2 Cor. 7:10)</a:t>
            </a:r>
            <a:endParaRPr lang="en-US" sz="2400" dirty="0"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7400" y="1129725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Reformation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3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5000" y="1757721"/>
            <a:ext cx="3200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Narrow" pitchFamily="34" charset="0"/>
              </a:rPr>
              <a:t>“Gentiles…should repent, turn to God, and do works befitting repentance.  </a:t>
            </a:r>
            <a:r>
              <a:rPr lang="en-US" sz="2400" dirty="0" smtClean="0">
                <a:latin typeface="Arial Narrow" pitchFamily="34" charset="0"/>
              </a:rPr>
              <a:t>Acts 26:20) </a:t>
            </a:r>
            <a:endParaRPr lang="en-US" sz="2400" dirty="0">
              <a:latin typeface="Arial Narrow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5000" y="3529905"/>
            <a:ext cx="3124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Narrow" pitchFamily="34" charset="0"/>
              </a:rPr>
              <a:t>“Therefore bear fruits worthy of repentance” 	           </a:t>
            </a:r>
            <a:r>
              <a:rPr lang="en-US" sz="2400" dirty="0" smtClean="0">
                <a:latin typeface="Arial Narrow" pitchFamily="34" charset="0"/>
              </a:rPr>
              <a:t>(Luke 3:8)</a:t>
            </a:r>
            <a:endParaRPr lang="en-US" sz="2400" dirty="0">
              <a:latin typeface="Arial Narrow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990600" y="2247900"/>
            <a:ext cx="1752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295400" y="3924300"/>
            <a:ext cx="1752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19100" y="4381500"/>
            <a:ext cx="6477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81000" y="2705100"/>
            <a:ext cx="27813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158522" y="4381500"/>
            <a:ext cx="1203678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19100" y="4762500"/>
            <a:ext cx="739422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352800" y="1207910"/>
            <a:ext cx="2362200" cy="3539430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Repentance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is the change of mind produced by godly sorrow and resulting in a change of conduct!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8600" y="4914900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“For as he thinks in his heart, so </a:t>
            </a:r>
            <a:r>
              <a:rPr lang="en-US" sz="3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he”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(Pro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23:7).</a:t>
            </a:r>
            <a:endParaRPr 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867400" y="2665662"/>
            <a:ext cx="7620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771922" y="2665662"/>
            <a:ext cx="1457678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819422" y="3086100"/>
            <a:ext cx="2791178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11" idx="0"/>
          </p:cNvCxnSpPr>
          <p:nvPr/>
        </p:nvCxnSpPr>
        <p:spPr>
          <a:xfrm>
            <a:off x="5819422" y="3529905"/>
            <a:ext cx="1457678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5908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1" grpId="0"/>
      <p:bldP spid="29" grpId="0" animBg="1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Who Should Repent?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38300"/>
            <a:ext cx="8686800" cy="39243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Those who crucified Jesus (Acts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2:22-23; 37-38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Moral people who have not obeyed (Acts 11: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18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All, even those who are ignorant (Acts 17:30)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Christians who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think wrong thoughts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(Acts 8:22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Christians who leave their first love (Rev. 2:5)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Christians who condone false teaching (Rev. 2:14-16)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“Dead” Christians (Rev. 3:1-3)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Immoral Christians (Rev. 3:19-21)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Lukewarm Christians (Rev. 3:15-19)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11049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Anyone whose heart  (thinking) is not right.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9897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Changing People’s thinking is difficult!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85800" y="2781300"/>
            <a:ext cx="7620000" cy="1981201"/>
          </a:xfrm>
        </p:spPr>
        <p:txBody>
          <a:bodyPr>
            <a:no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“For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weapons of our warfare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not carnal but mighty in God for pulling down strongholds, </a:t>
            </a:r>
            <a:r>
              <a:rPr lang="en-US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casting down arguments and every high thing that exalts itself against the knowledge of God, bringing every thought into captivity to the obedience of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Christ.”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(2 Cor. 10:4-5)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4076700"/>
            <a:ext cx="3733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24000" y="4533900"/>
            <a:ext cx="66294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219200" y="4991100"/>
            <a:ext cx="5638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9677400" y="7239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934200" y="4990137"/>
            <a:ext cx="838200" cy="963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633477" y="5372100"/>
            <a:ext cx="3014723" cy="963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342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What is sufficient to accomplish this?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Human effort is not sufficient.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72888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723900"/>
            <a:ext cx="8077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Jesus said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“It is to your advantage that I go away; for if I do not go away, the Helper will not come to you; but if I depart, I will send Him to you. </a:t>
            </a:r>
            <a:r>
              <a:rPr lang="en-US" sz="2800" baseline="30000" dirty="0" smtClean="0">
                <a:latin typeface="Arial" pitchFamily="34" charset="0"/>
                <a:cs typeface="Arial" pitchFamily="34" charset="0"/>
              </a:rPr>
              <a:t>8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And when He has come, He will:                                 convict the world of sin,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and of righteousness,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and of judgment” (John 16:7-8)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39243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word of God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is “the sword of the Spirit” 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(Eph. 6:17)</a:t>
            </a:r>
            <a:endParaRPr lang="en-US" sz="2400" dirty="0"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09600" y="2933700"/>
            <a:ext cx="35052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57200" y="45339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Many feel something more is needed (Lk.16:27-31)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67000" y="1905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The Holy Spirit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205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The Word Convicts of Sin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It defines Sin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“Whoever commits sin also commits lawlessness, and sin is lawlessness.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  				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1 John 3:4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It provides us the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perfect example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 Jesus.</a:t>
            </a:r>
          </a:p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It produces the godly sorrow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that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works repentance: “For even if I made you sorry with my letter, I do not regret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it…</a:t>
            </a:r>
            <a:r>
              <a:rPr lang="en-US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10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 godly sorrow produces repentance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leading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to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salvation”      						(2 Cor. 7:8,10)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181600" y="3848100"/>
            <a:ext cx="32004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143000" y="4229100"/>
            <a:ext cx="12954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867400" y="4229100"/>
            <a:ext cx="25908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143000" y="4610100"/>
            <a:ext cx="64770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851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723900"/>
            <a:ext cx="8077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Jesus said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“It is to your advantage that I go away; for if I do not go away, the Helper will not come to you; but if I depart, I will send Him to you. </a:t>
            </a:r>
            <a:r>
              <a:rPr lang="en-US" sz="2800" baseline="30000" dirty="0" smtClean="0">
                <a:latin typeface="Arial" pitchFamily="34" charset="0"/>
                <a:cs typeface="Arial" pitchFamily="34" charset="0"/>
              </a:rPr>
              <a:t>8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And when He has come, He will:                                 convict the world of sin,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and of righteousness,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and of judgment” (John 16:7-8)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38481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word of God</a:t>
            </a: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is “the sword of the Spirit”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Eph. 6:17)</a:t>
            </a:r>
            <a:endParaRPr lang="en-US" sz="2400" dirty="0"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09600" y="2933700"/>
            <a:ext cx="3657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09600" y="3314700"/>
            <a:ext cx="3352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667000" y="1905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The Holy Spirit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42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296</TotalTime>
  <Words>878</Words>
  <Application>Microsoft Office PowerPoint</Application>
  <PresentationFormat>On-screen Show (16:10)</PresentationFormat>
  <Paragraphs>61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Apex</vt:lpstr>
      <vt:lpstr>Repentance</vt:lpstr>
      <vt:lpstr>Three Questions:</vt:lpstr>
      <vt:lpstr>What is Repentance?</vt:lpstr>
      <vt:lpstr>Who Should Repent?</vt:lpstr>
      <vt:lpstr>Changing People’s thinking is difficult!</vt:lpstr>
      <vt:lpstr>What is sufficient to accomplish this?</vt:lpstr>
      <vt:lpstr>PowerPoint Presentation</vt:lpstr>
      <vt:lpstr>The Word Convicts of Sin</vt:lpstr>
      <vt:lpstr>PowerPoint Presentation</vt:lpstr>
      <vt:lpstr>The Word Convicts of Righteousness</vt:lpstr>
      <vt:lpstr>PowerPoint Presentation</vt:lpstr>
      <vt:lpstr>The Word Convicts of Judgment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Repentance</dc:title>
  <dc:creator>Sewell</dc:creator>
  <cp:lastModifiedBy>Sewell</cp:lastModifiedBy>
  <cp:revision>24</cp:revision>
  <dcterms:created xsi:type="dcterms:W3CDTF">2013-07-28T00:09:23Z</dcterms:created>
  <dcterms:modified xsi:type="dcterms:W3CDTF">2013-07-28T20:39:58Z</dcterms:modified>
</cp:coreProperties>
</file>