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1" r:id="rId3"/>
    <p:sldId id="272" r:id="rId4"/>
    <p:sldId id="269" r:id="rId5"/>
    <p:sldId id="273" r:id="rId6"/>
    <p:sldId id="281" r:id="rId7"/>
    <p:sldId id="309" r:id="rId8"/>
    <p:sldId id="318" r:id="rId9"/>
    <p:sldId id="310" r:id="rId10"/>
    <p:sldId id="311" r:id="rId11"/>
    <p:sldId id="312" r:id="rId12"/>
    <p:sldId id="319" r:id="rId13"/>
    <p:sldId id="313" r:id="rId14"/>
    <p:sldId id="314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299" r:id="rId23"/>
    <p:sldId id="300" r:id="rId24"/>
    <p:sldId id="301" r:id="rId25"/>
    <p:sldId id="302" r:id="rId26"/>
    <p:sldId id="320" r:id="rId27"/>
    <p:sldId id="321" r:id="rId28"/>
    <p:sldId id="322" r:id="rId29"/>
    <p:sldId id="323" r:id="rId30"/>
    <p:sldId id="329" r:id="rId31"/>
    <p:sldId id="324" r:id="rId32"/>
    <p:sldId id="325" r:id="rId33"/>
    <p:sldId id="308" r:id="rId3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33" autoAdjust="0"/>
  </p:normalViewPr>
  <p:slideViewPr>
    <p:cSldViewPr showGuides="1">
      <p:cViewPr>
        <p:scale>
          <a:sx n="81" d="100"/>
          <a:sy n="81" d="100"/>
        </p:scale>
        <p:origin x="-750" y="-8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E538-33D2-8C44-AD11-49579513032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8F3B-8FFC-3E4A-80CF-B5A40FCB2F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77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85C1-9CDE-4C1D-A08B-42ADC28951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18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54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095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6400800" cy="14605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167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17500"/>
            <a:ext cx="7772400" cy="14605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542282" y="2731770"/>
            <a:ext cx="520446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438136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516876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508251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54000"/>
            <a:ext cx="6553200" cy="485113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54001"/>
            <a:ext cx="14478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855310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272540"/>
            <a:ext cx="850392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5875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905000"/>
            <a:ext cx="8833104" cy="25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18627"/>
            <a:ext cx="8833104" cy="1783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286000"/>
            <a:ext cx="6480174" cy="1394354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032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4500"/>
            <a:ext cx="7772400" cy="1270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5341620"/>
            <a:ext cx="3044952" cy="30480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313044"/>
            <a:ext cx="8921" cy="401629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143000"/>
            <a:ext cx="4038600" cy="39014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038600" cy="39014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833563"/>
            <a:ext cx="0" cy="348996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206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8833104" cy="7620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5326380"/>
            <a:ext cx="8833104" cy="2590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4040188" cy="610812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270000"/>
            <a:ext cx="4041775" cy="60960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5341620"/>
            <a:ext cx="35814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066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059486"/>
            <a:ext cx="4041648" cy="31820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059486"/>
            <a:ext cx="4038600" cy="31851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868680"/>
            <a:ext cx="457200" cy="367771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863350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3208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5270500"/>
            <a:ext cx="609600" cy="3677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27000"/>
            <a:ext cx="8833104" cy="25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990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2362200" cy="8255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51000"/>
            <a:ext cx="2362200" cy="3454136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71500"/>
            <a:ext cx="5638800" cy="4508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383280" cy="30480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27000"/>
            <a:ext cx="8833104" cy="2514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4191000"/>
            <a:ext cx="5867400" cy="10160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508000"/>
            <a:ext cx="5867400" cy="3556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25500"/>
            <a:ext cx="2438400" cy="43815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5337487"/>
            <a:ext cx="3044952" cy="30480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584448" cy="30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611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5337487"/>
            <a:ext cx="3044952" cy="3048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5342373"/>
            <a:ext cx="3581400" cy="3048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06395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866812"/>
            <a:ext cx="457200" cy="36777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8534400" cy="3832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953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326" y="0"/>
            <a:ext cx="42926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06500"/>
            <a:ext cx="5929890" cy="33655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68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The Book of </a:t>
            </a:r>
            <a:r>
              <a:rPr lang="en-US" sz="128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Daniel</a:t>
            </a:r>
            <a:endParaRPr lang="en-US" sz="12800" b="1" dirty="0">
              <a:solidFill>
                <a:srgbClr val="FFC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6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att.broward.edu/semir/finalproject/finalproject/images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04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2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allaboutthebible.net/wp-content/uploads/2010/11/sherpa_ziggur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-5444"/>
            <a:ext cx="7391400" cy="58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04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2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0.tqn.com/d/architecture/1/0/e/m/OriginalBabylonWalls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005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732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GqpD0ORlt1U/UiBMU5vJu4I/AAAAAAAABTE/354wR1Bw3LM/s1600/Babylon+ae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371" y="0"/>
            <a:ext cx="9171371" cy="57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04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38" y="0"/>
            <a:ext cx="9131262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7259"/>
            <a:ext cx="4603982" cy="56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04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A recipe for </a:t>
            </a:r>
            <a:r>
              <a:rPr lang="en-US" sz="4000" b="1" dirty="0" smtClean="0">
                <a:solidFill>
                  <a:srgbClr val="FFFF00"/>
                </a:solidFill>
              </a:rPr>
              <a:t>pride</a:t>
            </a:r>
            <a:r>
              <a:rPr lang="en-US" sz="4000" dirty="0" smtClean="0">
                <a:solidFill>
                  <a:srgbClr val="FFFFFF"/>
                </a:solidFill>
              </a:rPr>
              <a:t>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217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Daniel </a:t>
            </a:r>
            <a:r>
              <a:rPr lang="en-US" sz="3200" b="1" dirty="0" smtClean="0">
                <a:solidFill>
                  <a:srgbClr val="FFFFFF"/>
                </a:solidFill>
              </a:rPr>
              <a:t>4:4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I, Nebuchadnezzar, was </a:t>
            </a:r>
            <a:r>
              <a:rPr lang="en-US" sz="3200" b="1" u="sng" dirty="0" smtClean="0">
                <a:solidFill>
                  <a:srgbClr val="FFFF00"/>
                </a:solidFill>
              </a:rPr>
              <a:t>at ease</a:t>
            </a:r>
            <a:r>
              <a:rPr lang="en-US" sz="3200" dirty="0" smtClean="0">
                <a:solidFill>
                  <a:srgbClr val="FFFFFF"/>
                </a:solidFill>
              </a:rPr>
              <a:t> in my house and </a:t>
            </a:r>
            <a:r>
              <a:rPr lang="en-US" sz="3200" b="1" u="sng" dirty="0" smtClean="0">
                <a:solidFill>
                  <a:srgbClr val="FFFF00"/>
                </a:solidFill>
              </a:rPr>
              <a:t>prospering</a:t>
            </a:r>
            <a:r>
              <a:rPr lang="en-US" sz="3200" dirty="0" smtClean="0">
                <a:solidFill>
                  <a:srgbClr val="FFFFFF"/>
                </a:solidFill>
              </a:rPr>
              <a:t> in my palace.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66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Daniel </a:t>
            </a:r>
            <a:r>
              <a:rPr lang="en-US" sz="3200" b="1" dirty="0" smtClean="0">
                <a:solidFill>
                  <a:srgbClr val="FFFFFF"/>
                </a:solidFill>
              </a:rPr>
              <a:t>4:10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I saw, and behold, a tree in the </a:t>
            </a:r>
            <a:r>
              <a:rPr lang="en-US" sz="3200" b="1" u="sng" dirty="0" smtClean="0">
                <a:solidFill>
                  <a:srgbClr val="FFFF00"/>
                </a:solidFill>
              </a:rPr>
              <a:t>midst</a:t>
            </a:r>
            <a:r>
              <a:rPr lang="en-US" sz="3200" dirty="0" smtClean="0">
                <a:solidFill>
                  <a:srgbClr val="FFFFFF"/>
                </a:solidFill>
              </a:rPr>
              <a:t> of the earth, and its height was great.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50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4:11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The tree </a:t>
            </a:r>
            <a:r>
              <a:rPr lang="en-US" sz="3200" b="1" u="sng" dirty="0" smtClean="0">
                <a:solidFill>
                  <a:srgbClr val="FFFF00"/>
                </a:solidFill>
              </a:rPr>
              <a:t>grew</a:t>
            </a:r>
            <a:r>
              <a:rPr lang="en-US" sz="3200" dirty="0" smtClean="0">
                <a:solidFill>
                  <a:schemeClr val="bg1"/>
                </a:solidFill>
              </a:rPr>
              <a:t> and became </a:t>
            </a:r>
            <a:r>
              <a:rPr lang="en-US" sz="3200" b="1" u="sng" dirty="0" smtClean="0">
                <a:solidFill>
                  <a:srgbClr val="FFFF00"/>
                </a:solidFill>
              </a:rPr>
              <a:t>strong</a:t>
            </a:r>
            <a:r>
              <a:rPr lang="en-US" sz="3200" dirty="0" smtClean="0">
                <a:solidFill>
                  <a:schemeClr val="bg1"/>
                </a:solidFill>
              </a:rPr>
              <a:t>, and its top reached to heaven…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79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4:12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Its leaves were beautiful and its fruit abundant, and in it was </a:t>
            </a:r>
            <a:r>
              <a:rPr lang="en-US" sz="3200" b="1" u="sng" dirty="0" smtClean="0">
                <a:solidFill>
                  <a:srgbClr val="FFFF00"/>
                </a:solidFill>
              </a:rPr>
              <a:t>food for all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94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382"/>
          <p:cNvGrpSpPr/>
          <p:nvPr/>
        </p:nvGrpSpPr>
        <p:grpSpPr>
          <a:xfrm>
            <a:off x="701040" y="516136"/>
            <a:ext cx="1097280" cy="1098709"/>
            <a:chOff x="685800" y="619363"/>
            <a:chExt cx="1097280" cy="1318451"/>
          </a:xfrm>
        </p:grpSpPr>
        <p:grpSp>
          <p:nvGrpSpPr>
            <p:cNvPr id="349" name="Group 348"/>
            <p:cNvGrpSpPr/>
            <p:nvPr/>
          </p:nvGrpSpPr>
          <p:grpSpPr>
            <a:xfrm>
              <a:off x="685800" y="619363"/>
              <a:ext cx="1097280" cy="685800"/>
              <a:chOff x="685800" y="6096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0" name="Flowchart: Predefined Process 169"/>
              <p:cNvSpPr/>
              <p:nvPr/>
            </p:nvSpPr>
            <p:spPr>
              <a:xfrm>
                <a:off x="6858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6" name="Flowchart: Predefined Process 245"/>
              <p:cNvSpPr/>
              <p:nvPr/>
            </p:nvSpPr>
            <p:spPr>
              <a:xfrm>
                <a:off x="9144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7" name="Flowchart: Predefined Process 246"/>
              <p:cNvSpPr/>
              <p:nvPr/>
            </p:nvSpPr>
            <p:spPr>
              <a:xfrm>
                <a:off x="11430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8" name="Flowchart: Predefined Process 247"/>
              <p:cNvSpPr/>
              <p:nvPr/>
            </p:nvSpPr>
            <p:spPr>
              <a:xfrm>
                <a:off x="13716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9" name="Flowchart: Predefined Process 248"/>
              <p:cNvSpPr/>
              <p:nvPr/>
            </p:nvSpPr>
            <p:spPr>
              <a:xfrm>
                <a:off x="16002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56" name="Rounded Rectangle 355"/>
            <p:cNvSpPr/>
            <p:nvPr/>
          </p:nvSpPr>
          <p:spPr>
            <a:xfrm>
              <a:off x="914400" y="1544657"/>
              <a:ext cx="68580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914400" y="1508760"/>
              <a:ext cx="68580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Law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2301240" y="516136"/>
            <a:ext cx="2727960" cy="1098709"/>
            <a:chOff x="2331720" y="619363"/>
            <a:chExt cx="2727960" cy="1318451"/>
          </a:xfrm>
        </p:grpSpPr>
        <p:grpSp>
          <p:nvGrpSpPr>
            <p:cNvPr id="350" name="Group 349"/>
            <p:cNvGrpSpPr/>
            <p:nvPr/>
          </p:nvGrpSpPr>
          <p:grpSpPr>
            <a:xfrm>
              <a:off x="2331720" y="619363"/>
              <a:ext cx="2727960" cy="685800"/>
              <a:chOff x="2331720" y="609600"/>
              <a:chExt cx="272796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0" name="Flowchart: Predefined Process 249"/>
              <p:cNvSpPr/>
              <p:nvPr/>
            </p:nvSpPr>
            <p:spPr>
              <a:xfrm>
                <a:off x="2331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1" name="Flowchart: Predefined Process 250"/>
              <p:cNvSpPr/>
              <p:nvPr/>
            </p:nvSpPr>
            <p:spPr>
              <a:xfrm>
                <a:off x="2560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2" name="Flowchart: Predefined Process 251"/>
              <p:cNvSpPr/>
              <p:nvPr/>
            </p:nvSpPr>
            <p:spPr>
              <a:xfrm>
                <a:off x="2788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3" name="Flowchart: Predefined Process 252"/>
              <p:cNvSpPr/>
              <p:nvPr/>
            </p:nvSpPr>
            <p:spPr>
              <a:xfrm>
                <a:off x="3017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4" name="Flowchart: Predefined Process 253"/>
              <p:cNvSpPr/>
              <p:nvPr/>
            </p:nvSpPr>
            <p:spPr>
              <a:xfrm>
                <a:off x="32461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4" name="Flowchart: Predefined Process 313"/>
              <p:cNvSpPr/>
              <p:nvPr/>
            </p:nvSpPr>
            <p:spPr>
              <a:xfrm>
                <a:off x="3474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5" name="Flowchart: Predefined Process 314"/>
              <p:cNvSpPr/>
              <p:nvPr/>
            </p:nvSpPr>
            <p:spPr>
              <a:xfrm>
                <a:off x="3703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6" name="Flowchart: Predefined Process 315"/>
              <p:cNvSpPr/>
              <p:nvPr/>
            </p:nvSpPr>
            <p:spPr>
              <a:xfrm>
                <a:off x="3931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7" name="Flowchart: Predefined Process 316"/>
              <p:cNvSpPr/>
              <p:nvPr/>
            </p:nvSpPr>
            <p:spPr>
              <a:xfrm>
                <a:off x="4160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8" name="Flowchart: Predefined Process 317"/>
              <p:cNvSpPr/>
              <p:nvPr/>
            </p:nvSpPr>
            <p:spPr>
              <a:xfrm>
                <a:off x="44196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9" name="Flowchart: Predefined Process 318"/>
              <p:cNvSpPr/>
              <p:nvPr/>
            </p:nvSpPr>
            <p:spPr>
              <a:xfrm>
                <a:off x="46482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0" name="Flowchart: Predefined Process 319"/>
              <p:cNvSpPr/>
              <p:nvPr/>
            </p:nvSpPr>
            <p:spPr>
              <a:xfrm>
                <a:off x="48768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58" name="Rounded Rectangle 357"/>
            <p:cNvSpPr/>
            <p:nvPr/>
          </p:nvSpPr>
          <p:spPr>
            <a:xfrm>
              <a:off x="3215640" y="1540966"/>
              <a:ext cx="89916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3215640" y="1508760"/>
              <a:ext cx="89916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History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5577840" y="516136"/>
            <a:ext cx="1097280" cy="1098709"/>
            <a:chOff x="5608320" y="619363"/>
            <a:chExt cx="1097280" cy="1318450"/>
          </a:xfrm>
        </p:grpSpPr>
        <p:grpSp>
          <p:nvGrpSpPr>
            <p:cNvPr id="351" name="Group 350"/>
            <p:cNvGrpSpPr/>
            <p:nvPr/>
          </p:nvGrpSpPr>
          <p:grpSpPr>
            <a:xfrm>
              <a:off x="5608320" y="619363"/>
              <a:ext cx="1097280" cy="685800"/>
              <a:chOff x="5608320" y="6096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5" name="Flowchart: Predefined Process 264"/>
              <p:cNvSpPr/>
              <p:nvPr/>
            </p:nvSpPr>
            <p:spPr>
              <a:xfrm>
                <a:off x="5608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6" name="Flowchart: Predefined Process 265"/>
              <p:cNvSpPr/>
              <p:nvPr/>
            </p:nvSpPr>
            <p:spPr>
              <a:xfrm>
                <a:off x="5836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7" name="Flowchart: Predefined Process 266"/>
              <p:cNvSpPr/>
              <p:nvPr/>
            </p:nvSpPr>
            <p:spPr>
              <a:xfrm>
                <a:off x="6065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8" name="Flowchart: Predefined Process 267"/>
              <p:cNvSpPr/>
              <p:nvPr/>
            </p:nvSpPr>
            <p:spPr>
              <a:xfrm>
                <a:off x="62941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9" name="Flowchart: Predefined Process 268"/>
              <p:cNvSpPr/>
              <p:nvPr/>
            </p:nvSpPr>
            <p:spPr>
              <a:xfrm>
                <a:off x="6522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60" name="Rounded Rectangle 359"/>
            <p:cNvSpPr/>
            <p:nvPr/>
          </p:nvSpPr>
          <p:spPr>
            <a:xfrm>
              <a:off x="5715000" y="1533763"/>
              <a:ext cx="944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5715000" y="1508759"/>
              <a:ext cx="94488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Wisdom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701040" y="1913136"/>
            <a:ext cx="1127760" cy="1325364"/>
            <a:chOff x="685800" y="2295763"/>
            <a:chExt cx="1127760" cy="1590437"/>
          </a:xfrm>
        </p:grpSpPr>
        <p:grpSp>
          <p:nvGrpSpPr>
            <p:cNvPr id="352" name="Group 351"/>
            <p:cNvGrpSpPr/>
            <p:nvPr/>
          </p:nvGrpSpPr>
          <p:grpSpPr>
            <a:xfrm>
              <a:off x="685800" y="2295763"/>
              <a:ext cx="1097280" cy="685800"/>
              <a:chOff x="685800" y="24384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0" name="Flowchart: Predefined Process 269"/>
              <p:cNvSpPr/>
              <p:nvPr/>
            </p:nvSpPr>
            <p:spPr>
              <a:xfrm>
                <a:off x="685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1" name="Flowchart: Predefined Process 270"/>
              <p:cNvSpPr/>
              <p:nvPr/>
            </p:nvSpPr>
            <p:spPr>
              <a:xfrm>
                <a:off x="9144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2" name="Flowchart: Predefined Process 271"/>
              <p:cNvSpPr/>
              <p:nvPr/>
            </p:nvSpPr>
            <p:spPr>
              <a:xfrm>
                <a:off x="1143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3" name="Flowchart: Predefined Process 272"/>
              <p:cNvSpPr/>
              <p:nvPr/>
            </p:nvSpPr>
            <p:spPr>
              <a:xfrm>
                <a:off x="1371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4" name="Flowchart: Predefined Process 273"/>
              <p:cNvSpPr/>
              <p:nvPr/>
            </p:nvSpPr>
            <p:spPr>
              <a:xfrm>
                <a:off x="1600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</p:grpSp>
        <p:sp>
          <p:nvSpPr>
            <p:cNvPr id="362" name="Rounded Rectangle 361"/>
            <p:cNvSpPr/>
            <p:nvPr/>
          </p:nvSpPr>
          <p:spPr>
            <a:xfrm>
              <a:off x="807720" y="3208674"/>
              <a:ext cx="914400" cy="61108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716280" y="3150679"/>
              <a:ext cx="1097280" cy="735521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Major Prophets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2301240" y="1913136"/>
            <a:ext cx="2727960" cy="1325364"/>
            <a:chOff x="2286000" y="2295763"/>
            <a:chExt cx="2727960" cy="1590437"/>
          </a:xfrm>
        </p:grpSpPr>
        <p:grpSp>
          <p:nvGrpSpPr>
            <p:cNvPr id="353" name="Group 352"/>
            <p:cNvGrpSpPr/>
            <p:nvPr/>
          </p:nvGrpSpPr>
          <p:grpSpPr>
            <a:xfrm>
              <a:off x="2286000" y="2295763"/>
              <a:ext cx="2727960" cy="685800"/>
              <a:chOff x="2286000" y="2438400"/>
              <a:chExt cx="272796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1" name="Flowchart: Predefined Process 320"/>
              <p:cNvSpPr/>
              <p:nvPr/>
            </p:nvSpPr>
            <p:spPr>
              <a:xfrm>
                <a:off x="2286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2" name="Flowchart: Predefined Process 321"/>
              <p:cNvSpPr/>
              <p:nvPr/>
            </p:nvSpPr>
            <p:spPr>
              <a:xfrm>
                <a:off x="2514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3" name="Flowchart: Predefined Process 322"/>
              <p:cNvSpPr/>
              <p:nvPr/>
            </p:nvSpPr>
            <p:spPr>
              <a:xfrm>
                <a:off x="2743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4" name="Flowchart: Predefined Process 323"/>
              <p:cNvSpPr/>
              <p:nvPr/>
            </p:nvSpPr>
            <p:spPr>
              <a:xfrm>
                <a:off x="2971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5" name="Flowchart: Predefined Process 324"/>
              <p:cNvSpPr/>
              <p:nvPr/>
            </p:nvSpPr>
            <p:spPr>
              <a:xfrm>
                <a:off x="32004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6" name="Flowchart: Predefined Process 325"/>
              <p:cNvSpPr/>
              <p:nvPr/>
            </p:nvSpPr>
            <p:spPr>
              <a:xfrm>
                <a:off x="3429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7" name="Flowchart: Predefined Process 326"/>
              <p:cNvSpPr/>
              <p:nvPr/>
            </p:nvSpPr>
            <p:spPr>
              <a:xfrm>
                <a:off x="3657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8" name="Flowchart: Predefined Process 327"/>
              <p:cNvSpPr/>
              <p:nvPr/>
            </p:nvSpPr>
            <p:spPr>
              <a:xfrm>
                <a:off x="3886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9" name="Flowchart: Predefined Process 328"/>
              <p:cNvSpPr/>
              <p:nvPr/>
            </p:nvSpPr>
            <p:spPr>
              <a:xfrm>
                <a:off x="4114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0" name="Flowchart: Predefined Process 329"/>
              <p:cNvSpPr/>
              <p:nvPr/>
            </p:nvSpPr>
            <p:spPr>
              <a:xfrm>
                <a:off x="43738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1" name="Flowchart: Predefined Process 330"/>
              <p:cNvSpPr/>
              <p:nvPr/>
            </p:nvSpPr>
            <p:spPr>
              <a:xfrm>
                <a:off x="46024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2" name="Flowchart: Predefined Process 331"/>
              <p:cNvSpPr/>
              <p:nvPr/>
            </p:nvSpPr>
            <p:spPr>
              <a:xfrm>
                <a:off x="48310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</p:grpSp>
        <p:sp>
          <p:nvSpPr>
            <p:cNvPr id="366" name="Rounded Rectangle 365"/>
            <p:cNvSpPr/>
            <p:nvPr/>
          </p:nvSpPr>
          <p:spPr>
            <a:xfrm>
              <a:off x="3169920" y="3208674"/>
              <a:ext cx="960120" cy="61108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3108960" y="3150679"/>
              <a:ext cx="1082040" cy="735521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Minor Prophets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685800" y="3818134"/>
            <a:ext cx="914400" cy="1073311"/>
            <a:chOff x="670560" y="4581763"/>
            <a:chExt cx="914400" cy="1287974"/>
          </a:xfrm>
        </p:grpSpPr>
        <p:grpSp>
          <p:nvGrpSpPr>
            <p:cNvPr id="354" name="Group 353"/>
            <p:cNvGrpSpPr/>
            <p:nvPr/>
          </p:nvGrpSpPr>
          <p:grpSpPr>
            <a:xfrm>
              <a:off x="685800" y="4581763"/>
              <a:ext cx="868680" cy="685800"/>
              <a:chOff x="685800" y="4419600"/>
              <a:chExt cx="8686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7" name="Flowchart: Predefined Process 286"/>
              <p:cNvSpPr/>
              <p:nvPr/>
            </p:nvSpPr>
            <p:spPr>
              <a:xfrm>
                <a:off x="685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88" name="Flowchart: Predefined Process 287"/>
              <p:cNvSpPr/>
              <p:nvPr/>
            </p:nvSpPr>
            <p:spPr>
              <a:xfrm>
                <a:off x="914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89" name="Flowchart: Predefined Process 288"/>
              <p:cNvSpPr/>
              <p:nvPr/>
            </p:nvSpPr>
            <p:spPr>
              <a:xfrm>
                <a:off x="1143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0" name="Flowchart: Predefined Process 289"/>
              <p:cNvSpPr/>
              <p:nvPr/>
            </p:nvSpPr>
            <p:spPr>
              <a:xfrm>
                <a:off x="1371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68" name="Rounded Rectangle 367"/>
            <p:cNvSpPr/>
            <p:nvPr/>
          </p:nvSpPr>
          <p:spPr>
            <a:xfrm>
              <a:off x="701040" y="5492829"/>
              <a:ext cx="82296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670560" y="5440683"/>
              <a:ext cx="91440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Gospels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1844040" y="3818136"/>
            <a:ext cx="655320" cy="1073307"/>
            <a:chOff x="1905000" y="4581763"/>
            <a:chExt cx="655320" cy="1287968"/>
          </a:xfrm>
        </p:grpSpPr>
        <p:sp>
          <p:nvSpPr>
            <p:cNvPr id="291" name="Flowchart: Predefined Process 290"/>
            <p:cNvSpPr/>
            <p:nvPr/>
          </p:nvSpPr>
          <p:spPr>
            <a:xfrm>
              <a:off x="2103120" y="4581763"/>
              <a:ext cx="182880" cy="685800"/>
            </a:xfrm>
            <a:prstGeom prst="flowChartPredefined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1950720" y="5486400"/>
              <a:ext cx="563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1905000" y="5440677"/>
              <a:ext cx="65532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Acts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2758440" y="3818136"/>
            <a:ext cx="4739640" cy="1073309"/>
            <a:chOff x="2834640" y="4581763"/>
            <a:chExt cx="4739640" cy="1287971"/>
          </a:xfrm>
        </p:grpSpPr>
        <p:grpSp>
          <p:nvGrpSpPr>
            <p:cNvPr id="355" name="Group 354"/>
            <p:cNvGrpSpPr/>
            <p:nvPr/>
          </p:nvGrpSpPr>
          <p:grpSpPr>
            <a:xfrm>
              <a:off x="2834640" y="4581763"/>
              <a:ext cx="4739640" cy="685800"/>
              <a:chOff x="2834640" y="4419600"/>
              <a:chExt cx="473964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2" name="Flowchart: Predefined Process 291"/>
              <p:cNvSpPr/>
              <p:nvPr/>
            </p:nvSpPr>
            <p:spPr>
              <a:xfrm>
                <a:off x="28346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3" name="Flowchart: Predefined Process 292"/>
              <p:cNvSpPr/>
              <p:nvPr/>
            </p:nvSpPr>
            <p:spPr>
              <a:xfrm>
                <a:off x="30632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4" name="Flowchart: Predefined Process 293"/>
              <p:cNvSpPr/>
              <p:nvPr/>
            </p:nvSpPr>
            <p:spPr>
              <a:xfrm>
                <a:off x="32918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5" name="Flowchart: Predefined Process 294"/>
              <p:cNvSpPr/>
              <p:nvPr/>
            </p:nvSpPr>
            <p:spPr>
              <a:xfrm>
                <a:off x="35204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6" name="Flowchart: Predefined Process 295"/>
              <p:cNvSpPr/>
              <p:nvPr/>
            </p:nvSpPr>
            <p:spPr>
              <a:xfrm>
                <a:off x="37490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3" name="Flowchart: Predefined Process 332"/>
              <p:cNvSpPr/>
              <p:nvPr/>
            </p:nvSpPr>
            <p:spPr>
              <a:xfrm>
                <a:off x="3962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4" name="Flowchart: Predefined Process 333"/>
              <p:cNvSpPr/>
              <p:nvPr/>
            </p:nvSpPr>
            <p:spPr>
              <a:xfrm>
                <a:off x="4191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5" name="Flowchart: Predefined Process 334"/>
              <p:cNvSpPr/>
              <p:nvPr/>
            </p:nvSpPr>
            <p:spPr>
              <a:xfrm>
                <a:off x="4419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6" name="Flowchart: Predefined Process 335"/>
              <p:cNvSpPr/>
              <p:nvPr/>
            </p:nvSpPr>
            <p:spPr>
              <a:xfrm>
                <a:off x="4648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7" name="Flowchart: Predefined Process 336"/>
              <p:cNvSpPr/>
              <p:nvPr/>
            </p:nvSpPr>
            <p:spPr>
              <a:xfrm>
                <a:off x="4876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8" name="Flowchart: Predefined Process 337"/>
              <p:cNvSpPr/>
              <p:nvPr/>
            </p:nvSpPr>
            <p:spPr>
              <a:xfrm>
                <a:off x="5105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9" name="Flowchart: Predefined Process 338"/>
              <p:cNvSpPr/>
              <p:nvPr/>
            </p:nvSpPr>
            <p:spPr>
              <a:xfrm>
                <a:off x="5334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0" name="Flowchart: Predefined Process 339"/>
              <p:cNvSpPr/>
              <p:nvPr/>
            </p:nvSpPr>
            <p:spPr>
              <a:xfrm>
                <a:off x="5562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1" name="Flowchart: Predefined Process 340"/>
              <p:cNvSpPr/>
              <p:nvPr/>
            </p:nvSpPr>
            <p:spPr>
              <a:xfrm>
                <a:off x="5791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2" name="Flowchart: Predefined Process 341"/>
              <p:cNvSpPr/>
              <p:nvPr/>
            </p:nvSpPr>
            <p:spPr>
              <a:xfrm>
                <a:off x="6019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3" name="Flowchart: Predefined Process 342"/>
              <p:cNvSpPr/>
              <p:nvPr/>
            </p:nvSpPr>
            <p:spPr>
              <a:xfrm>
                <a:off x="6248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4" name="Flowchart: Predefined Process 343"/>
              <p:cNvSpPr/>
              <p:nvPr/>
            </p:nvSpPr>
            <p:spPr>
              <a:xfrm>
                <a:off x="6477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5" name="Flowchart: Predefined Process 344"/>
              <p:cNvSpPr/>
              <p:nvPr/>
            </p:nvSpPr>
            <p:spPr>
              <a:xfrm>
                <a:off x="6705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6" name="Flowchart: Predefined Process 345"/>
              <p:cNvSpPr/>
              <p:nvPr/>
            </p:nvSpPr>
            <p:spPr>
              <a:xfrm>
                <a:off x="6934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7" name="Flowchart: Predefined Process 346"/>
              <p:cNvSpPr/>
              <p:nvPr/>
            </p:nvSpPr>
            <p:spPr>
              <a:xfrm>
                <a:off x="7162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8" name="Flowchart: Predefined Process 347"/>
              <p:cNvSpPr/>
              <p:nvPr/>
            </p:nvSpPr>
            <p:spPr>
              <a:xfrm>
                <a:off x="7391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72" name="Rounded Rectangle 371"/>
            <p:cNvSpPr/>
            <p:nvPr/>
          </p:nvSpPr>
          <p:spPr>
            <a:xfrm>
              <a:off x="4831080" y="5493603"/>
              <a:ext cx="80772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4831080" y="5440680"/>
              <a:ext cx="80772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Letters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7772400" y="3818137"/>
            <a:ext cx="609600" cy="1073310"/>
            <a:chOff x="7924800" y="4581763"/>
            <a:chExt cx="609600" cy="1287972"/>
          </a:xfrm>
        </p:grpSpPr>
        <p:sp>
          <p:nvSpPr>
            <p:cNvPr id="313" name="Flowchart: Predefined Process 312"/>
            <p:cNvSpPr/>
            <p:nvPr/>
          </p:nvSpPr>
          <p:spPr>
            <a:xfrm>
              <a:off x="8122920" y="4581763"/>
              <a:ext cx="182880" cy="685800"/>
            </a:xfrm>
            <a:prstGeom prst="flowChartPredefined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74" name="Rounded Rectangle 373"/>
            <p:cNvSpPr/>
            <p:nvPr/>
          </p:nvSpPr>
          <p:spPr>
            <a:xfrm>
              <a:off x="7924800" y="5493603"/>
              <a:ext cx="60960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7924800" y="5440681"/>
              <a:ext cx="60960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Rev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5943600" y="1943100"/>
            <a:ext cx="2377440" cy="1430535"/>
            <a:chOff x="5928360" y="2331720"/>
            <a:chExt cx="2377440" cy="1716643"/>
          </a:xfrm>
        </p:grpSpPr>
        <p:sp>
          <p:nvSpPr>
            <p:cNvPr id="376" name="Rectangle 375"/>
            <p:cNvSpPr/>
            <p:nvPr/>
          </p:nvSpPr>
          <p:spPr>
            <a:xfrm>
              <a:off x="5928360" y="2331720"/>
              <a:ext cx="2377440" cy="1716643"/>
            </a:xfrm>
            <a:prstGeom prst="rect">
              <a:avLst/>
            </a:prstGeom>
            <a:solidFill>
              <a:schemeClr val="bg1"/>
            </a:solidFill>
            <a:ln w="31750" cmpd="thickThin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cmpd="thickThin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6019800" y="2331720"/>
              <a:ext cx="2118360" cy="16004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00" b="1" dirty="0" smtClean="0"/>
                <a:t>Old Testament – 39 </a:t>
              </a:r>
            </a:p>
            <a:p>
              <a:pPr algn="r">
                <a:lnSpc>
                  <a:spcPct val="150000"/>
                </a:lnSpc>
              </a:pPr>
              <a:r>
                <a:rPr lang="en-US" sz="1600" b="1" dirty="0" smtClean="0"/>
                <a:t>New Testament – 27</a:t>
              </a: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en-US" sz="1600" b="1" dirty="0" smtClean="0"/>
                <a:t>Total – 66 </a:t>
              </a:r>
            </a:p>
          </p:txBody>
        </p:sp>
        <p:cxnSp>
          <p:nvCxnSpPr>
            <p:cNvPr id="379" name="Straight Connector 378"/>
            <p:cNvCxnSpPr/>
            <p:nvPr/>
          </p:nvCxnSpPr>
          <p:spPr>
            <a:xfrm>
              <a:off x="6202680" y="3438763"/>
              <a:ext cx="184404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Flowchart: Predefined Process 105"/>
          <p:cNvSpPr/>
          <p:nvPr/>
        </p:nvSpPr>
        <p:spPr>
          <a:xfrm>
            <a:off x="1615440" y="1714500"/>
            <a:ext cx="274320" cy="952500"/>
          </a:xfrm>
          <a:prstGeom prst="flowChartPredefinedProcess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/>
          </a:p>
        </p:txBody>
      </p:sp>
      <p:sp>
        <p:nvSpPr>
          <p:cNvPr id="107" name="TextBox 106"/>
          <p:cNvSpPr txBox="1"/>
          <p:nvPr/>
        </p:nvSpPr>
        <p:spPr>
          <a:xfrm>
            <a:off x="1676400" y="190500"/>
            <a:ext cx="1577340" cy="554214"/>
          </a:xfrm>
          <a:prstGeom prst="wedgeEllipseCallout">
            <a:avLst>
              <a:gd name="adj1" fmla="val -38910"/>
              <a:gd name="adj2" fmla="val 230143"/>
            </a:avLst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The </a:t>
            </a:r>
            <a:r>
              <a:rPr lang="en-US" sz="4000" b="1" dirty="0" smtClean="0">
                <a:solidFill>
                  <a:srgbClr val="FFFF00"/>
                </a:solidFill>
              </a:rPr>
              <a:t>mercy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of God.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4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4:5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 saw a dream that made me </a:t>
            </a:r>
            <a:r>
              <a:rPr lang="en-US" sz="3200" b="1" u="sng" dirty="0" smtClean="0">
                <a:solidFill>
                  <a:srgbClr val="FFFF00"/>
                </a:solidFill>
              </a:rPr>
              <a:t>afraid.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11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4:14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b="1" u="sng" dirty="0" smtClean="0">
                <a:solidFill>
                  <a:srgbClr val="FFFF00"/>
                </a:solidFill>
              </a:rPr>
              <a:t>Chop down</a:t>
            </a:r>
            <a:r>
              <a:rPr lang="en-US" sz="3200" dirty="0" smtClean="0">
                <a:solidFill>
                  <a:schemeClr val="bg1"/>
                </a:solidFill>
              </a:rPr>
              <a:t> the tree and lop off its branches, strip off its leaves and scatter its fruit.”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19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4:15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“But leave the </a:t>
            </a:r>
            <a:r>
              <a:rPr lang="en-US" sz="3200" b="1" u="sng" dirty="0" smtClean="0">
                <a:solidFill>
                  <a:srgbClr val="FFFF00"/>
                </a:solidFill>
              </a:rPr>
              <a:t>stump</a:t>
            </a:r>
            <a:r>
              <a:rPr lang="en-US" sz="3200" dirty="0" smtClean="0">
                <a:solidFill>
                  <a:schemeClr val="bg1"/>
                </a:solidFill>
              </a:rPr>
              <a:t>…”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69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4:19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“My lord, may the dream be for those who </a:t>
            </a:r>
            <a:r>
              <a:rPr lang="en-US" sz="3200" b="1" u="sng" dirty="0" smtClean="0">
                <a:solidFill>
                  <a:srgbClr val="FFFF00"/>
                </a:solidFill>
              </a:rPr>
              <a:t>hate you</a:t>
            </a:r>
            <a:r>
              <a:rPr lang="en-US" sz="3200" dirty="0" smtClean="0">
                <a:solidFill>
                  <a:schemeClr val="bg1"/>
                </a:solidFill>
              </a:rPr>
              <a:t> and its interpretation for your enemies!”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41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The </a:t>
            </a:r>
            <a:r>
              <a:rPr lang="en-US" sz="4000" b="1" dirty="0" smtClean="0">
                <a:solidFill>
                  <a:srgbClr val="FFFF00"/>
                </a:solidFill>
              </a:rPr>
              <a:t>sovereignty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of God.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13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4:3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His kingdom is an </a:t>
            </a:r>
            <a:r>
              <a:rPr lang="en-US" sz="3200" b="1" u="sng" dirty="0" smtClean="0">
                <a:solidFill>
                  <a:srgbClr val="FFFF00"/>
                </a:solidFill>
              </a:rPr>
              <a:t>everlasting kingdom</a:t>
            </a:r>
            <a:r>
              <a:rPr lang="en-US" sz="3200" dirty="0" smtClean="0">
                <a:solidFill>
                  <a:schemeClr val="bg1"/>
                </a:solidFill>
              </a:rPr>
              <a:t>, and his dominion endures from generation to generation. (also v 34)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24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4:17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“…to the end that the living may know that the Most High </a:t>
            </a:r>
            <a:r>
              <a:rPr lang="en-US" sz="3200" b="1" u="sng" dirty="0" smtClean="0">
                <a:solidFill>
                  <a:srgbClr val="FFFF00"/>
                </a:solidFill>
              </a:rPr>
              <a:t>rules the kingdom of men</a:t>
            </a:r>
            <a:r>
              <a:rPr lang="en-US" sz="3200" dirty="0" smtClean="0">
                <a:solidFill>
                  <a:schemeClr val="bg1"/>
                </a:solidFill>
              </a:rPr>
              <a:t> and </a:t>
            </a:r>
            <a:r>
              <a:rPr lang="en-US" sz="3200" b="1" u="sng" dirty="0" smtClean="0">
                <a:solidFill>
                  <a:srgbClr val="FFFF00"/>
                </a:solidFill>
              </a:rPr>
              <a:t>gives it</a:t>
            </a:r>
            <a:r>
              <a:rPr lang="en-US" sz="3200" dirty="0" smtClean="0">
                <a:solidFill>
                  <a:schemeClr val="bg1"/>
                </a:solidFill>
              </a:rPr>
              <a:t> to whom he wills and </a:t>
            </a:r>
            <a:r>
              <a:rPr lang="en-US" sz="3200" b="1" u="sng" dirty="0" smtClean="0">
                <a:solidFill>
                  <a:srgbClr val="FFFF00"/>
                </a:solidFill>
              </a:rPr>
              <a:t>sets over it</a:t>
            </a:r>
            <a:r>
              <a:rPr lang="en-US" sz="3200" dirty="0" smtClean="0">
                <a:solidFill>
                  <a:schemeClr val="bg1"/>
                </a:solidFill>
              </a:rPr>
              <a:t> the lowliest of men.” (also v 25, 32)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02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4:34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 blessed the </a:t>
            </a:r>
            <a:r>
              <a:rPr lang="en-US" sz="3200" b="1" u="sng" dirty="0" smtClean="0">
                <a:solidFill>
                  <a:srgbClr val="FFFF00"/>
                </a:solidFill>
              </a:rPr>
              <a:t>Most High</a:t>
            </a:r>
            <a:r>
              <a:rPr lang="en-US" sz="3200" dirty="0" smtClean="0">
                <a:solidFill>
                  <a:schemeClr val="bg1"/>
                </a:solidFill>
              </a:rPr>
              <a:t>, and praised and honored him who lives forever (also v 2, 25, 32)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50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4:34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Now I, Nebuchadnezzar, praise and extol and honor the </a:t>
            </a:r>
            <a:r>
              <a:rPr lang="en-US" sz="3200" b="1" u="sng" dirty="0" smtClean="0">
                <a:solidFill>
                  <a:srgbClr val="FFFF00"/>
                </a:solidFill>
              </a:rPr>
              <a:t>King of heaven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18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" y="3410827"/>
            <a:ext cx="88392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505200" y="1866901"/>
            <a:ext cx="1066800" cy="1607427"/>
            <a:chOff x="3505200" y="2947888"/>
            <a:chExt cx="1066800" cy="1928912"/>
          </a:xfrm>
        </p:grpSpPr>
        <p:grpSp>
          <p:nvGrpSpPr>
            <p:cNvPr id="28" name="Group 27"/>
            <p:cNvGrpSpPr/>
            <p:nvPr/>
          </p:nvGrpSpPr>
          <p:grpSpPr>
            <a:xfrm>
              <a:off x="3505200" y="2947888"/>
              <a:ext cx="1066800" cy="709713"/>
              <a:chOff x="685800" y="888696"/>
              <a:chExt cx="1371600" cy="76288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85800" y="888696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The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Judges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4038600" y="3657600"/>
              <a:ext cx="0" cy="1091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39624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901122"/>
            <a:ext cx="1066800" cy="2573205"/>
            <a:chOff x="304800" y="1788954"/>
            <a:chExt cx="1066800" cy="3087846"/>
          </a:xfrm>
        </p:grpSpPr>
        <p:grpSp>
          <p:nvGrpSpPr>
            <p:cNvPr id="40" name="Group 39"/>
            <p:cNvGrpSpPr/>
            <p:nvPr/>
          </p:nvGrpSpPr>
          <p:grpSpPr>
            <a:xfrm>
              <a:off x="304800" y="1788954"/>
              <a:ext cx="1066800" cy="725646"/>
              <a:chOff x="685800" y="871569"/>
              <a:chExt cx="1371600" cy="78000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85800" y="871569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Creation &amp; Fall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8382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7620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00" y="1866901"/>
            <a:ext cx="1066800" cy="1607427"/>
            <a:chOff x="1371600" y="2947888"/>
            <a:chExt cx="1066800" cy="1928912"/>
          </a:xfrm>
        </p:grpSpPr>
        <p:grpSp>
          <p:nvGrpSpPr>
            <p:cNvPr id="47" name="Group 46"/>
            <p:cNvGrpSpPr/>
            <p:nvPr/>
          </p:nvGrpSpPr>
          <p:grpSpPr>
            <a:xfrm>
              <a:off x="1371600" y="2947888"/>
              <a:ext cx="1066800" cy="709713"/>
              <a:chOff x="685800" y="888696"/>
              <a:chExt cx="1371600" cy="76288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85800" y="888696"/>
                <a:ext cx="1371600" cy="714600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bg1"/>
                    </a:solidFill>
                  </a:rPr>
                  <a:t>The Patriarchs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1905000" y="3657600"/>
              <a:ext cx="0" cy="1091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8288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901122"/>
            <a:ext cx="1066800" cy="2573205"/>
            <a:chOff x="2438400" y="1788954"/>
            <a:chExt cx="1066800" cy="3087846"/>
          </a:xfrm>
        </p:grpSpPr>
        <p:grpSp>
          <p:nvGrpSpPr>
            <p:cNvPr id="54" name="Group 53"/>
            <p:cNvGrpSpPr/>
            <p:nvPr/>
          </p:nvGrpSpPr>
          <p:grpSpPr>
            <a:xfrm>
              <a:off x="2438400" y="1788954"/>
              <a:ext cx="1066800" cy="725646"/>
              <a:chOff x="685800" y="871569"/>
              <a:chExt cx="1371600" cy="780007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85800" y="871569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Exodus &amp; Conquest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29718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28956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91400" y="2871077"/>
            <a:ext cx="457200" cy="539750"/>
            <a:chOff x="7467600" y="3619500"/>
            <a:chExt cx="457200" cy="6477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696200" y="3619500"/>
              <a:ext cx="0" cy="64770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67600" y="3810000"/>
              <a:ext cx="457200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772400" y="1866900"/>
            <a:ext cx="1066800" cy="1607428"/>
            <a:chOff x="7772400" y="2947887"/>
            <a:chExt cx="1066800" cy="1928913"/>
          </a:xfrm>
        </p:grpSpPr>
        <p:grpSp>
          <p:nvGrpSpPr>
            <p:cNvPr id="60" name="Group 59"/>
            <p:cNvGrpSpPr/>
            <p:nvPr/>
          </p:nvGrpSpPr>
          <p:grpSpPr>
            <a:xfrm>
              <a:off x="7772400" y="2947887"/>
              <a:ext cx="1066800" cy="709712"/>
              <a:chOff x="685800" y="888696"/>
              <a:chExt cx="1371600" cy="76288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85800" y="888696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Early Church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Line 9"/>
            <p:cNvSpPr>
              <a:spLocks noChangeShapeType="1"/>
            </p:cNvSpPr>
            <p:nvPr/>
          </p:nvSpPr>
          <p:spPr bwMode="auto">
            <a:xfrm>
              <a:off x="8305800" y="3657600"/>
              <a:ext cx="0" cy="1066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63" name="Oval 10"/>
            <p:cNvSpPr>
              <a:spLocks noChangeArrowheads="1"/>
            </p:cNvSpPr>
            <p:nvPr/>
          </p:nvSpPr>
          <p:spPr bwMode="auto">
            <a:xfrm>
              <a:off x="8229600" y="47244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901122"/>
            <a:ext cx="1066800" cy="2573205"/>
            <a:chOff x="4572000" y="1788954"/>
            <a:chExt cx="1066800" cy="3087846"/>
          </a:xfrm>
        </p:grpSpPr>
        <p:grpSp>
          <p:nvGrpSpPr>
            <p:cNvPr id="67" name="Group 66"/>
            <p:cNvGrpSpPr/>
            <p:nvPr/>
          </p:nvGrpSpPr>
          <p:grpSpPr>
            <a:xfrm>
              <a:off x="4572000" y="1788954"/>
              <a:ext cx="1066800" cy="725646"/>
              <a:chOff x="685800" y="871569"/>
              <a:chExt cx="1371600" cy="78000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85800" y="871569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Kings &amp; Prophets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Line 9"/>
            <p:cNvSpPr>
              <a:spLocks noChangeShapeType="1"/>
            </p:cNvSpPr>
            <p:nvPr/>
          </p:nvSpPr>
          <p:spPr bwMode="auto">
            <a:xfrm>
              <a:off x="51054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70" name="Oval 10"/>
            <p:cNvSpPr>
              <a:spLocks noChangeArrowheads="1"/>
            </p:cNvSpPr>
            <p:nvPr/>
          </p:nvSpPr>
          <p:spPr bwMode="auto">
            <a:xfrm>
              <a:off x="50292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38800" y="1886828"/>
            <a:ext cx="1066800" cy="1587499"/>
            <a:chOff x="5638800" y="2971801"/>
            <a:chExt cx="1066800" cy="1904999"/>
          </a:xfrm>
        </p:grpSpPr>
        <p:grpSp>
          <p:nvGrpSpPr>
            <p:cNvPr id="74" name="Group 73"/>
            <p:cNvGrpSpPr/>
            <p:nvPr/>
          </p:nvGrpSpPr>
          <p:grpSpPr>
            <a:xfrm>
              <a:off x="5638800" y="2971801"/>
              <a:ext cx="1066800" cy="707606"/>
              <a:chOff x="685800" y="914400"/>
              <a:chExt cx="1371600" cy="76061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85800" y="920714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Exile &amp; Return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Line 9"/>
            <p:cNvSpPr>
              <a:spLocks noChangeShapeType="1"/>
            </p:cNvSpPr>
            <p:nvPr/>
          </p:nvSpPr>
          <p:spPr bwMode="auto">
            <a:xfrm>
              <a:off x="6172200" y="3657600"/>
              <a:ext cx="0" cy="1066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77" name="Oval 10"/>
            <p:cNvSpPr>
              <a:spLocks noChangeArrowheads="1"/>
            </p:cNvSpPr>
            <p:nvPr/>
          </p:nvSpPr>
          <p:spPr bwMode="auto">
            <a:xfrm>
              <a:off x="6096000" y="4724400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901122"/>
            <a:ext cx="1066800" cy="2573205"/>
            <a:chOff x="6705600" y="1788954"/>
            <a:chExt cx="1066800" cy="3087846"/>
          </a:xfrm>
        </p:grpSpPr>
        <p:grpSp>
          <p:nvGrpSpPr>
            <p:cNvPr id="81" name="Group 80"/>
            <p:cNvGrpSpPr/>
            <p:nvPr/>
          </p:nvGrpSpPr>
          <p:grpSpPr>
            <a:xfrm>
              <a:off x="6705600" y="1788954"/>
              <a:ext cx="1066800" cy="725646"/>
              <a:chOff x="685800" y="871569"/>
              <a:chExt cx="1371600" cy="78000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85800" y="914400"/>
                <a:ext cx="1371600" cy="73717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85800" y="871569"/>
                <a:ext cx="1371600" cy="75430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Life of Jesus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Line 9"/>
            <p:cNvSpPr>
              <a:spLocks noChangeShapeType="1"/>
            </p:cNvSpPr>
            <p:nvPr/>
          </p:nvSpPr>
          <p:spPr bwMode="auto">
            <a:xfrm>
              <a:off x="7239000" y="2514600"/>
              <a:ext cx="0" cy="2209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84" name="Oval 10"/>
            <p:cNvSpPr>
              <a:spLocks noChangeArrowheads="1"/>
            </p:cNvSpPr>
            <p:nvPr/>
          </p:nvSpPr>
          <p:spPr bwMode="auto">
            <a:xfrm>
              <a:off x="7162800" y="47244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1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966460" y="114300"/>
            <a:ext cx="1577340" cy="554214"/>
          </a:xfrm>
          <a:prstGeom prst="wedgeEllipseCallout">
            <a:avLst>
              <a:gd name="adj1" fmla="val -34918"/>
              <a:gd name="adj2" fmla="val 262338"/>
            </a:avLst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457200" y="3719156"/>
            <a:ext cx="2865120" cy="357545"/>
            <a:chOff x="1143000" y="5905423"/>
            <a:chExt cx="685800" cy="429053"/>
          </a:xfrm>
        </p:grpSpPr>
        <p:sp>
          <p:nvSpPr>
            <p:cNvPr id="111" name="Rounded Rectangle 110"/>
            <p:cNvSpPr/>
            <p:nvPr/>
          </p:nvSpPr>
          <p:spPr>
            <a:xfrm>
              <a:off x="1143000" y="5954494"/>
              <a:ext cx="68580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143000" y="5905423"/>
              <a:ext cx="685800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Law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2820" y="3719156"/>
            <a:ext cx="2964180" cy="357545"/>
            <a:chOff x="3398520" y="5906197"/>
            <a:chExt cx="899160" cy="429053"/>
          </a:xfrm>
        </p:grpSpPr>
        <p:sp>
          <p:nvSpPr>
            <p:cNvPr id="120" name="Rounded Rectangle 119"/>
            <p:cNvSpPr/>
            <p:nvPr/>
          </p:nvSpPr>
          <p:spPr>
            <a:xfrm>
              <a:off x="3398520" y="5950803"/>
              <a:ext cx="89916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398520" y="5906197"/>
              <a:ext cx="899160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History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572000" y="4229100"/>
            <a:ext cx="944880" cy="357545"/>
            <a:chOff x="5897880" y="5913115"/>
            <a:chExt cx="944880" cy="429053"/>
          </a:xfrm>
        </p:grpSpPr>
        <p:sp>
          <p:nvSpPr>
            <p:cNvPr id="136" name="Rounded Rectangle 135"/>
            <p:cNvSpPr/>
            <p:nvPr/>
          </p:nvSpPr>
          <p:spPr>
            <a:xfrm>
              <a:off x="5897880" y="5943600"/>
              <a:ext cx="944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97880" y="5913115"/>
              <a:ext cx="944880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Wisdom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953000" y="4709758"/>
            <a:ext cx="1752600" cy="370243"/>
            <a:chOff x="5552364" y="5271904"/>
            <a:chExt cx="1915236" cy="435892"/>
          </a:xfrm>
        </p:grpSpPr>
        <p:sp>
          <p:nvSpPr>
            <p:cNvPr id="148" name="Rounded Rectangle 147"/>
            <p:cNvSpPr/>
            <p:nvPr/>
          </p:nvSpPr>
          <p:spPr>
            <a:xfrm>
              <a:off x="5685367" y="5333999"/>
              <a:ext cx="159603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552364" y="5271904"/>
              <a:ext cx="1915236" cy="42094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Prophets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781800" y="3695700"/>
            <a:ext cx="914400" cy="358570"/>
            <a:chOff x="-914400" y="7336877"/>
            <a:chExt cx="914400" cy="430284"/>
          </a:xfrm>
        </p:grpSpPr>
        <p:sp>
          <p:nvSpPr>
            <p:cNvPr id="175" name="Rounded Rectangle 174"/>
            <p:cNvSpPr/>
            <p:nvPr/>
          </p:nvSpPr>
          <p:spPr>
            <a:xfrm>
              <a:off x="-899160" y="7397829"/>
              <a:ext cx="82296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-914400" y="7336877"/>
              <a:ext cx="91440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Gospels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650480" y="3695708"/>
            <a:ext cx="655320" cy="362303"/>
            <a:chOff x="228600" y="7330435"/>
            <a:chExt cx="655320" cy="434762"/>
          </a:xfrm>
        </p:grpSpPr>
        <p:sp>
          <p:nvSpPr>
            <p:cNvPr id="183" name="Rounded Rectangle 182"/>
            <p:cNvSpPr/>
            <p:nvPr/>
          </p:nvSpPr>
          <p:spPr>
            <a:xfrm>
              <a:off x="274320" y="7391400"/>
              <a:ext cx="563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28600" y="7330435"/>
              <a:ext cx="655320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Acts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8001000" y="4229100"/>
            <a:ext cx="838200" cy="357545"/>
            <a:chOff x="3139440" y="7360920"/>
            <a:chExt cx="807720" cy="429054"/>
          </a:xfrm>
        </p:grpSpPr>
        <p:sp>
          <p:nvSpPr>
            <p:cNvPr id="187" name="Rounded Rectangle 186"/>
            <p:cNvSpPr/>
            <p:nvPr/>
          </p:nvSpPr>
          <p:spPr>
            <a:xfrm>
              <a:off x="3139440" y="7398603"/>
              <a:ext cx="80772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139440" y="7360920"/>
              <a:ext cx="807720" cy="429054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Letters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8382000" y="4709753"/>
            <a:ext cx="579120" cy="370249"/>
            <a:chOff x="6069871" y="7328102"/>
            <a:chExt cx="783771" cy="444298"/>
          </a:xfrm>
        </p:grpSpPr>
        <p:sp>
          <p:nvSpPr>
            <p:cNvPr id="212" name="Rounded Rectangle 211"/>
            <p:cNvSpPr/>
            <p:nvPr/>
          </p:nvSpPr>
          <p:spPr>
            <a:xfrm>
              <a:off x="6156960" y="7398603"/>
              <a:ext cx="60960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069871" y="7328102"/>
              <a:ext cx="783771" cy="429053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Rev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11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4:34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…he does according to his will among the host of heaven and among the inhabitants of the earth; and none can stay his hand or say to him, </a:t>
            </a:r>
            <a:r>
              <a:rPr lang="en-US" sz="3200" b="1" dirty="0" smtClean="0">
                <a:solidFill>
                  <a:srgbClr val="FFFF00"/>
                </a:solidFill>
              </a:rPr>
              <a:t>“</a:t>
            </a:r>
            <a:r>
              <a:rPr lang="en-US" sz="3200" b="1" u="sng" dirty="0" smtClean="0">
                <a:solidFill>
                  <a:srgbClr val="FFFF00"/>
                </a:solidFill>
              </a:rPr>
              <a:t>What have you done?</a:t>
            </a:r>
            <a:r>
              <a:rPr lang="en-US" sz="3200" b="1" dirty="0" smtClean="0">
                <a:solidFill>
                  <a:srgbClr val="FFFF00"/>
                </a:solidFill>
              </a:rPr>
              <a:t>”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19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The </a:t>
            </a:r>
            <a:r>
              <a:rPr lang="en-US" sz="4000" b="1" dirty="0" smtClean="0">
                <a:solidFill>
                  <a:srgbClr val="FFFF00"/>
                </a:solidFill>
              </a:rPr>
              <a:t>vindication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of God.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855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4:37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…all his works are </a:t>
            </a:r>
            <a:r>
              <a:rPr lang="en-US" sz="3200" b="1" u="sng" dirty="0" smtClean="0">
                <a:solidFill>
                  <a:srgbClr val="FFFF00"/>
                </a:solidFill>
              </a:rPr>
              <a:t>right</a:t>
            </a:r>
            <a:r>
              <a:rPr lang="en-US" sz="3200" dirty="0" smtClean="0">
                <a:solidFill>
                  <a:schemeClr val="bg1"/>
                </a:solidFill>
              </a:rPr>
              <a:t> and his ways are </a:t>
            </a:r>
            <a:r>
              <a:rPr lang="en-US" sz="3200" b="1" u="sng" dirty="0" smtClean="0">
                <a:solidFill>
                  <a:srgbClr val="FFFF00"/>
                </a:solidFill>
              </a:rPr>
              <a:t>just</a:t>
            </a:r>
            <a:r>
              <a:rPr lang="en-US" sz="3200" dirty="0" smtClean="0">
                <a:solidFill>
                  <a:schemeClr val="bg1"/>
                </a:solidFill>
              </a:rPr>
              <a:t>; and those who walk in pride he is able to </a:t>
            </a:r>
            <a:r>
              <a:rPr lang="en-US" sz="3200" b="1" u="sng" dirty="0" smtClean="0">
                <a:solidFill>
                  <a:srgbClr val="FFFF00"/>
                </a:solidFill>
              </a:rPr>
              <a:t>humble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76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295400" y="2324100"/>
            <a:ext cx="6477000" cy="297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 dirty="0" smtClean="0">
                <a:solidFill>
                  <a:srgbClr val="FFFF00"/>
                </a:solidFill>
              </a:rPr>
              <a:t>Humble yourselves</a:t>
            </a:r>
            <a:r>
              <a:rPr lang="en-US" sz="3000" dirty="0" smtClean="0">
                <a:solidFill>
                  <a:schemeClr val="bg1"/>
                </a:solidFill>
              </a:rPr>
              <a:t>, therefore, under the mighty hand of God so that at the proper time he may exalt you.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1 Peter 5:6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79" b="34434"/>
          <a:stretch/>
        </p:blipFill>
        <p:spPr bwMode="auto">
          <a:xfrm>
            <a:off x="0" y="190500"/>
            <a:ext cx="9144000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42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558282"/>
            <a:ext cx="3581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04800" y="3771900"/>
            <a:ext cx="762000" cy="369332"/>
            <a:chOff x="152400" y="4450076"/>
            <a:chExt cx="762000" cy="443198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4450076"/>
              <a:ext cx="7620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Saul</a:t>
              </a: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2400" y="4495800"/>
              <a:ext cx="762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19200" y="3771900"/>
            <a:ext cx="914400" cy="369332"/>
            <a:chOff x="1143000" y="4450076"/>
            <a:chExt cx="914400" cy="443198"/>
          </a:xfrm>
        </p:grpSpPr>
        <p:sp>
          <p:nvSpPr>
            <p:cNvPr id="24" name="TextBox 23"/>
            <p:cNvSpPr txBox="1"/>
            <p:nvPr/>
          </p:nvSpPr>
          <p:spPr>
            <a:xfrm>
              <a:off x="1143000" y="4450076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David</a:t>
              </a:r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43000" y="4495800"/>
              <a:ext cx="9144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86000" y="3771900"/>
            <a:ext cx="1066800" cy="369332"/>
            <a:chOff x="2286000" y="4450076"/>
            <a:chExt cx="1066800" cy="443198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4450076"/>
              <a:ext cx="10668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Solomon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86000" y="4495800"/>
              <a:ext cx="10668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24200" y="191472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931 BC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81400" y="4414395"/>
            <a:ext cx="4953000" cy="765838"/>
            <a:chOff x="3581400" y="5105400"/>
            <a:chExt cx="5105400" cy="91900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81400" y="5105400"/>
              <a:ext cx="5105400" cy="116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4800600" y="5334000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6800" y="5248808"/>
              <a:ext cx="2514600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Southern Kingdom:</a:t>
              </a:r>
            </a:p>
            <a:p>
              <a:pPr algn="ctr"/>
              <a:r>
                <a:rPr lang="en-US" b="1" dirty="0" smtClean="0"/>
                <a:t>JUDAH</a:t>
              </a:r>
              <a:endParaRPr lang="en-US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81400" y="2701032"/>
            <a:ext cx="3429000" cy="766068"/>
            <a:chOff x="3581400" y="3009900"/>
            <a:chExt cx="3429000" cy="91928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81400" y="3009900"/>
              <a:ext cx="3429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3962400" y="3237131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3153584"/>
              <a:ext cx="2514600" cy="77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Northern Kingdom:</a:t>
              </a:r>
            </a:p>
            <a:p>
              <a:pPr algn="ctr"/>
              <a:r>
                <a:rPr lang="en-US" b="1" dirty="0" smtClean="0"/>
                <a:t>ISRAEL</a:t>
              </a:r>
              <a:endParaRPr lang="en-US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00400" y="2222499"/>
            <a:ext cx="762000" cy="2199337"/>
            <a:chOff x="3200400" y="2443071"/>
            <a:chExt cx="762000" cy="266232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1400" y="3009900"/>
              <a:ext cx="0" cy="2095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581400" y="2485844"/>
              <a:ext cx="0" cy="4953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00400" y="2443071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553200" y="1914723"/>
            <a:ext cx="914400" cy="752277"/>
            <a:chOff x="6553200" y="2066330"/>
            <a:chExt cx="914400" cy="902732"/>
          </a:xfrm>
        </p:grpSpPr>
        <p:sp>
          <p:nvSpPr>
            <p:cNvPr id="51" name="TextBox 50"/>
            <p:cNvSpPr txBox="1"/>
            <p:nvPr/>
          </p:nvSpPr>
          <p:spPr>
            <a:xfrm>
              <a:off x="6553200" y="2066330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722 BC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7010400" y="2473762"/>
              <a:ext cx="0" cy="495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29400" y="2435662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077200" y="2930724"/>
            <a:ext cx="914400" cy="1483668"/>
            <a:chOff x="8229600" y="3821668"/>
            <a:chExt cx="914400" cy="1780402"/>
          </a:xfrm>
        </p:grpSpPr>
        <p:sp>
          <p:nvSpPr>
            <p:cNvPr id="52" name="TextBox 51"/>
            <p:cNvSpPr txBox="1"/>
            <p:nvPr/>
          </p:nvSpPr>
          <p:spPr>
            <a:xfrm>
              <a:off x="8229600" y="3821668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586 BC</a:t>
              </a:r>
              <a:endParaRPr lang="en-US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686800" y="4191000"/>
              <a:ext cx="0" cy="14110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90600" y="495300"/>
            <a:ext cx="6858000" cy="1202411"/>
            <a:chOff x="990600" y="-243840"/>
            <a:chExt cx="6858000" cy="1442893"/>
          </a:xfrm>
        </p:grpSpPr>
        <p:sp>
          <p:nvSpPr>
            <p:cNvPr id="4" name="Line Callout 2 3"/>
            <p:cNvSpPr/>
            <p:nvPr/>
          </p:nvSpPr>
          <p:spPr>
            <a:xfrm>
              <a:off x="990600" y="-228600"/>
              <a:ext cx="6858000" cy="1427653"/>
            </a:xfrm>
            <a:prstGeom prst="borderCallout2">
              <a:avLst>
                <a:gd name="adj1" fmla="val 111448"/>
                <a:gd name="adj2" fmla="val 3437"/>
                <a:gd name="adj3" fmla="val 146319"/>
                <a:gd name="adj4" fmla="val 1304"/>
                <a:gd name="adj5" fmla="val 272957"/>
                <a:gd name="adj6" fmla="val 976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-243840"/>
              <a:ext cx="6477000" cy="144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“And your house and your kingdom shall be made sure forever before me. Your throne shall be established forever.” 2 Samuel 7:16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4200" y="3756224"/>
            <a:ext cx="914400" cy="667891"/>
            <a:chOff x="8229600" y="3821668"/>
            <a:chExt cx="914400" cy="801469"/>
          </a:xfrm>
        </p:grpSpPr>
        <p:sp>
          <p:nvSpPr>
            <p:cNvPr id="84" name="TextBox 83"/>
            <p:cNvSpPr txBox="1"/>
            <p:nvPr/>
          </p:nvSpPr>
          <p:spPr>
            <a:xfrm>
              <a:off x="8229600" y="3821668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605 BC</a:t>
              </a:r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8686800" y="4226004"/>
              <a:ext cx="1" cy="3971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543800" y="3375223"/>
            <a:ext cx="914400" cy="1048892"/>
            <a:chOff x="8229600" y="3847742"/>
            <a:chExt cx="914400" cy="1258670"/>
          </a:xfrm>
        </p:grpSpPr>
        <p:sp>
          <p:nvSpPr>
            <p:cNvPr id="88" name="TextBox 87"/>
            <p:cNvSpPr txBox="1"/>
            <p:nvPr/>
          </p:nvSpPr>
          <p:spPr>
            <a:xfrm>
              <a:off x="8229600" y="3847742"/>
              <a:ext cx="9144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597 BC</a:t>
              </a: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8686800" y="4217074"/>
              <a:ext cx="0" cy="8893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305800" y="4217074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7315200" y="1587500"/>
            <a:ext cx="990600" cy="1196777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962900" y="2847776"/>
            <a:ext cx="1104900" cy="527447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76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14300"/>
            <a:ext cx="9144000" cy="482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034009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Daniel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1034008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1 2 3 4 5 6 7 8 9 10 11 12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1460500"/>
            <a:ext cx="7315200" cy="6223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r>
              <a:rPr lang="en-US" sz="3800" b="1" dirty="0" smtClean="0">
                <a:solidFill>
                  <a:schemeClr val="accent3"/>
                </a:solidFill>
              </a:rPr>
              <a:t>Four empires will rise &amp; fall before the everlasting kingdom.</a:t>
            </a:r>
            <a:endParaRPr lang="en-US" sz="3800" b="1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2254865"/>
            <a:ext cx="3171092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Babylonian</a:t>
            </a:r>
          </a:p>
          <a:p>
            <a:pPr algn="ctr"/>
            <a:r>
              <a:rPr lang="en-US" sz="3800" b="1" dirty="0" err="1" smtClean="0"/>
              <a:t>Medo</a:t>
            </a:r>
            <a:r>
              <a:rPr lang="en-US" sz="3800" b="1" dirty="0" smtClean="0"/>
              <a:t>-Persian</a:t>
            </a:r>
          </a:p>
          <a:p>
            <a:pPr algn="ctr"/>
            <a:r>
              <a:rPr lang="en-US" sz="3800" b="1" dirty="0" smtClean="0"/>
              <a:t>Grecian</a:t>
            </a:r>
          </a:p>
          <a:p>
            <a:pPr algn="ctr"/>
            <a:r>
              <a:rPr lang="en-US" sz="3800" b="1" dirty="0" smtClean="0"/>
              <a:t>Roman</a:t>
            </a:r>
            <a:endParaRPr lang="en-US" sz="3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2324100"/>
            <a:ext cx="5334000" cy="45085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92D050"/>
                </a:solidFill>
              </a:rPr>
              <a:t>God rescues &amp; exalts those who are faithful.</a:t>
            </a:r>
            <a:endParaRPr lang="en-US" sz="3800" b="1" dirty="0">
              <a:solidFill>
                <a:srgbClr val="92D05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2571750" y="1847849"/>
            <a:ext cx="571500" cy="3276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" y="4622800"/>
            <a:ext cx="9173873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6101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46101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168" y="4588470"/>
            <a:ext cx="94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58847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58847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458847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3442037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Aramaic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4765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476500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2476500"/>
            <a:ext cx="362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8015" y="2476500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2476500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476500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3302000"/>
            <a:ext cx="3048000" cy="24765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FFC000"/>
                </a:solidFill>
              </a:rPr>
              <a:t>God humbles the proud.</a:t>
            </a:r>
            <a:endParaRPr lang="en-US" sz="3800" b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3348216"/>
            <a:ext cx="304800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Fiery Furnace</a:t>
            </a:r>
          </a:p>
          <a:p>
            <a:pPr algn="ctr"/>
            <a:r>
              <a:rPr lang="en-US" sz="3800" b="1" dirty="0" smtClean="0"/>
              <a:t>Lion’s Den</a:t>
            </a:r>
            <a:endParaRPr lang="en-US" sz="3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34508" y="4147820"/>
            <a:ext cx="1998784" cy="15245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en-US" sz="4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err="1" smtClean="0"/>
              <a:t>Nebuchad-nezzar</a:t>
            </a:r>
            <a:endParaRPr lang="en-US" sz="32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smtClean="0"/>
              <a:t>Belshazzar</a:t>
            </a:r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endParaRPr lang="en-US" sz="400" b="1" dirty="0"/>
          </a:p>
        </p:txBody>
      </p:sp>
      <p:pic>
        <p:nvPicPr>
          <p:cNvPr id="2054" name="Picture 6" descr="http://www.art-prints-on-demand.com/kunst/briton_riviere/danie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1" t="18253" r="34087" b="31097"/>
          <a:stretch/>
        </p:blipFill>
        <p:spPr bwMode="auto">
          <a:xfrm>
            <a:off x="5728390" y="-18998"/>
            <a:ext cx="3415610" cy="17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itoriallapaz.org/daniel_cuatro_bestias_ilus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22" t="38686" r="8778" b="5508"/>
          <a:stretch/>
        </p:blipFill>
        <p:spPr bwMode="auto">
          <a:xfrm>
            <a:off x="6477000" y="0"/>
            <a:ext cx="268788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7/7b/Rembrandt_-_Belshazzar's_Feast_-_WGA191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70" t="2059" r="7314" b="33959"/>
          <a:stretch/>
        </p:blipFill>
        <p:spPr bwMode="auto">
          <a:xfrm>
            <a:off x="5715000" y="-114300"/>
            <a:ext cx="3504721" cy="24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edmontgomery.com/bblovrvw/Beasts/images/statue-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06" b="4422"/>
          <a:stretch/>
        </p:blipFill>
        <p:spPr bwMode="auto">
          <a:xfrm>
            <a:off x="0" y="-190500"/>
            <a:ext cx="1608437" cy="23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hatischurch.org/wp-content/uploads/2013/07/daniel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44" t="15211" r="21939" b="51990"/>
          <a:stretch/>
        </p:blipFill>
        <p:spPr bwMode="auto">
          <a:xfrm>
            <a:off x="0" y="-111093"/>
            <a:ext cx="3048000" cy="22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d/db/William_Blake_-_Nebuchadnezzar_-_WGA0221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52" t="24748" r="2715" b="7805"/>
          <a:stretch/>
        </p:blipFill>
        <p:spPr bwMode="auto">
          <a:xfrm>
            <a:off x="-304800" y="-190500"/>
            <a:ext cx="3352800" cy="24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49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134E-6 2.60061E-6 L 0.44096 0.377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9" y="1887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353E-7 2.60061E-6 L -0.07086 0.377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3" y="1887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349E-6 2.60061E-6 L -0.0092 0.377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88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313E-6 2.60061E-6 L 0.04689 0.3774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" y="1887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421E-6 2.60061E-6 L 0.33449 0.377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25" y="1887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952E-6 2.60061E-6 L 0.3892 0.377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1" y="18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5" grpId="0"/>
      <p:bldP spid="21" grpId="0"/>
      <p:bldP spid="24" grpId="0" uiExpand="1" build="p" animBg="1"/>
      <p:bldP spid="24" grpId="1" uiExpand="1" build="allAtOnce" animBg="1"/>
      <p:bldP spid="22" grpId="0"/>
      <p:bldP spid="16" grpId="0" animBg="1"/>
      <p:bldP spid="16" grpId="1" animBg="1"/>
      <p:bldP spid="29" grpId="0" animBg="1"/>
      <p:bldP spid="3" grpId="0"/>
      <p:bldP spid="4" grpId="0"/>
      <p:bldP spid="5" grpId="0"/>
      <p:bldP spid="6" grpId="0"/>
      <p:bldP spid="7" grpId="0"/>
      <p:bldP spid="8" grpId="0"/>
      <p:bldP spid="17" grpId="0"/>
      <p:bldP spid="17" grpId="1"/>
      <p:bldP spid="9" grpId="0"/>
      <p:bldP spid="9" grpId="1"/>
      <p:bldP spid="9" grpId="2"/>
      <p:bldP spid="9" grpId="3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23" grpId="0"/>
      <p:bldP spid="26" grpId="0" uiExpand="1" build="p" animBg="1"/>
      <p:bldP spid="26" grpId="1" uiExpand="1" build="allAtOnce" animBg="1"/>
      <p:bldP spid="2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326" y="0"/>
            <a:ext cx="42926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9100"/>
            <a:ext cx="5486400" cy="4953000"/>
          </a:xfrm>
        </p:spPr>
        <p:txBody>
          <a:bodyPr anchor="b">
            <a:normAutofit/>
          </a:bodyPr>
          <a:lstStyle/>
          <a:p>
            <a:pPr algn="l" defTabSz="400050">
              <a:lnSpc>
                <a:spcPct val="90000"/>
              </a:lnSpc>
              <a:spcBef>
                <a:spcPts val="1800"/>
              </a:spcBef>
              <a:spcAft>
                <a:spcPts val="3000"/>
              </a:spcAft>
            </a:pPr>
            <a:r>
              <a:rPr lang="en-US" sz="1200" b="1" dirty="0" smtClean="0">
                <a:solidFill>
                  <a:srgbClr val="FFFF00"/>
                </a:solidFill>
              </a:rPr>
              <a:t/>
            </a:r>
            <a:br>
              <a:rPr lang="en-US" sz="1200" b="1" dirty="0" smtClean="0">
                <a:solidFill>
                  <a:srgbClr val="FFFF00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The Problem of Pride</a:t>
            </a:r>
            <a:endParaRPr lang="en-US" sz="6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11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rm3.static.flickr.com/2057/1719400992_9a895a7c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66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523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05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www.crystalinks.com/IshtarGa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817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04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2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6971"/>
            <a:ext cx="9144000" cy="42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04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1967</TotalTime>
  <Words>525</Words>
  <Application>Microsoft Office PowerPoint</Application>
  <PresentationFormat>On-screen Show (16:10)</PresentationFormat>
  <Paragraphs>110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The Book of Daniel</vt:lpstr>
      <vt:lpstr>Slide 2</vt:lpstr>
      <vt:lpstr>Slide 3</vt:lpstr>
      <vt:lpstr>Slide 4</vt:lpstr>
      <vt:lpstr>Slide 5</vt:lpstr>
      <vt:lpstr> The Problem of Pride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Brad Beutjer</cp:lastModifiedBy>
  <cp:revision>87</cp:revision>
  <cp:lastPrinted>2015-01-16T17:18:38Z</cp:lastPrinted>
  <dcterms:created xsi:type="dcterms:W3CDTF">2014-03-13T10:56:08Z</dcterms:created>
  <dcterms:modified xsi:type="dcterms:W3CDTF">2015-10-21T23:30:05Z</dcterms:modified>
</cp:coreProperties>
</file>