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heme/themeOverride19.xml" ContentType="application/vnd.openxmlformats-officedocument.themeOverride+xml"/>
  <Override PartName="/ppt/theme/themeOverride17.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theme/themeOverride18.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handoutMasterIdLst>
    <p:handoutMasterId r:id="rId38"/>
  </p:handoutMasterIdLst>
  <p:sldIdLst>
    <p:sldId id="343" r:id="rId2"/>
    <p:sldId id="330" r:id="rId3"/>
    <p:sldId id="257" r:id="rId4"/>
    <p:sldId id="302" r:id="rId5"/>
    <p:sldId id="345" r:id="rId6"/>
    <p:sldId id="346" r:id="rId7"/>
    <p:sldId id="349" r:id="rId8"/>
    <p:sldId id="347" r:id="rId9"/>
    <p:sldId id="350" r:id="rId10"/>
    <p:sldId id="348" r:id="rId11"/>
    <p:sldId id="352" r:id="rId12"/>
    <p:sldId id="354" r:id="rId13"/>
    <p:sldId id="351" r:id="rId14"/>
    <p:sldId id="353" r:id="rId15"/>
    <p:sldId id="344" r:id="rId16"/>
    <p:sldId id="328"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21" r:id="rId30"/>
    <p:sldId id="329" r:id="rId31"/>
    <p:sldId id="324" r:id="rId32"/>
    <p:sldId id="327" r:id="rId33"/>
    <p:sldId id="298" r:id="rId34"/>
    <p:sldId id="318" r:id="rId35"/>
    <p:sldId id="319" r:id="rId36"/>
    <p:sldId id="320" r:id="rId37"/>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67" y="-197"/>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pPr>
                <a:defRPr/>
              </a:pPr>
              <a:t>‹#›</a:t>
            </a:fld>
            <a:endParaRPr lang="en-US"/>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pPr>
                <a:defRPr/>
              </a:pPr>
              <a:t>‹#›</a:t>
            </a:fld>
            <a:endParaRPr lang="en-US"/>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723900"/>
            <a:ext cx="9144000" cy="508000"/>
          </a:xfrm>
        </p:spPr>
        <p:txBody>
          <a:bodyPr>
            <a:noAutofit/>
          </a:bodyPr>
          <a:lstStyle/>
          <a:p>
            <a:pPr algn="ctr"/>
            <a:r>
              <a:rPr lang="en-US" sz="4000" dirty="0" smtClean="0">
                <a:latin typeface="Calibri" pitchFamily="34" charset="0"/>
              </a:rPr>
              <a:t>2014 Theme: </a:t>
            </a:r>
            <a:r>
              <a:rPr lang="en-US" sz="4000" i="1" dirty="0" smtClean="0">
                <a:latin typeface="Calibri" pitchFamily="34" charset="0"/>
              </a:rPr>
              <a:t>Disciples Like Our Teacher</a:t>
            </a:r>
            <a:endParaRPr lang="en-US" sz="4400" i="1" dirty="0" smtClean="0">
              <a:latin typeface="Calibri" pitchFamily="34" charset="0"/>
            </a:endParaRPr>
          </a:p>
        </p:txBody>
      </p:sp>
      <p:sp>
        <p:nvSpPr>
          <p:cNvPr id="8195" name="Rectangle 3"/>
          <p:cNvSpPr>
            <a:spLocks noGrp="1" noChangeArrowheads="1"/>
          </p:cNvSpPr>
          <p:nvPr>
            <p:ph idx="1"/>
          </p:nvPr>
        </p:nvSpPr>
        <p:spPr>
          <a:xfrm>
            <a:off x="533400" y="1562100"/>
            <a:ext cx="8153400" cy="812800"/>
          </a:xfrm>
        </p:spPr>
        <p:txBody>
          <a:bodyPr>
            <a:noAutofit/>
          </a:bodyPr>
          <a:lstStyle/>
          <a:p>
            <a:pPr marL="0" indent="0">
              <a:lnSpc>
                <a:spcPts val="3000"/>
              </a:lnSpc>
              <a:spcBef>
                <a:spcPts val="0"/>
              </a:spcBef>
              <a:buFontTx/>
              <a:buNone/>
              <a:defRPr/>
            </a:pPr>
            <a:r>
              <a:rPr lang="en-US" sz="2800" b="0" i="1" dirty="0" smtClean="0">
                <a:latin typeface="Calibri" pitchFamily="34" charset="0"/>
              </a:rPr>
              <a:t>“A </a:t>
            </a:r>
            <a:r>
              <a:rPr lang="en-US" sz="2800" b="0" i="1" dirty="0">
                <a:latin typeface="Calibri" pitchFamily="34" charset="0"/>
              </a:rPr>
              <a:t>disciple is not above his teacher, but </a:t>
            </a:r>
            <a:r>
              <a:rPr lang="en-US" sz="2800" i="1" dirty="0">
                <a:latin typeface="Calibri" pitchFamily="34" charset="0"/>
              </a:rPr>
              <a:t>everyone who is perfectly trained will be like his teacher</a:t>
            </a:r>
            <a:r>
              <a:rPr lang="en-US" sz="2800" b="0" i="1" dirty="0" smtClean="0">
                <a:latin typeface="Calibri" pitchFamily="34" charset="0"/>
              </a:rPr>
              <a:t>.”</a:t>
            </a:r>
            <a:r>
              <a:rPr lang="en-US" sz="2800" b="0" dirty="0" smtClean="0">
                <a:latin typeface="Calibri" pitchFamily="34" charset="0"/>
              </a:rPr>
              <a:t>  </a:t>
            </a:r>
            <a:r>
              <a:rPr lang="en-US" sz="2800" b="0" i="1" dirty="0" smtClean="0">
                <a:solidFill>
                  <a:srgbClr val="66FF33"/>
                </a:solidFill>
                <a:latin typeface="Calibri" pitchFamily="34" charset="0"/>
              </a:rPr>
              <a:t>(Luke 6:40)</a:t>
            </a:r>
            <a:endParaRPr lang="en-US" sz="2000" b="0" i="1" dirty="0" smtClean="0">
              <a:solidFill>
                <a:srgbClr val="66FF33"/>
              </a:solidFill>
              <a:latin typeface="Calibri" pitchFamily="34" charset="0"/>
            </a:endParaRPr>
          </a:p>
          <a:p>
            <a:pPr marL="346075" lvl="1" indent="0">
              <a:buFontTx/>
              <a:buNone/>
              <a:tabLst>
                <a:tab pos="3773488" algn="l"/>
                <a:tab pos="7199313" algn="l"/>
              </a:tabLst>
            </a:pPr>
            <a:endParaRPr lang="en-US" sz="2000" dirty="0">
              <a:solidFill>
                <a:srgbClr val="FFFF00"/>
              </a:solidFill>
            </a:endParaRPr>
          </a:p>
        </p:txBody>
      </p:sp>
      <p:sp>
        <p:nvSpPr>
          <p:cNvPr id="6148" name="Slide Number Placeholder 3"/>
          <p:cNvSpPr>
            <a:spLocks noGrp="1"/>
          </p:cNvSpPr>
          <p:nvPr>
            <p:ph type="sldNum" sz="quarter" idx="12"/>
          </p:nvPr>
        </p:nvSpPr>
        <p:spPr>
          <a:xfrm>
            <a:off x="8686800" y="5461000"/>
            <a:ext cx="457200" cy="190500"/>
          </a:xfrm>
          <a:noFill/>
        </p:spPr>
        <p:txBody>
          <a:bodyPr/>
          <a:lstStyle/>
          <a:p>
            <a:fld id="{C23B408B-7A52-439F-A942-49859F450FFC}" type="slidenum">
              <a:rPr lang="en-US" smtClean="0"/>
              <a:pPr/>
              <a:t>1</a:t>
            </a:fld>
            <a:endParaRPr lang="en-US" smtClean="0"/>
          </a:p>
        </p:txBody>
      </p:sp>
      <p:sp>
        <p:nvSpPr>
          <p:cNvPr id="6" name="Rectangle 3"/>
          <p:cNvSpPr txBox="1">
            <a:spLocks noChangeArrowheads="1"/>
          </p:cNvSpPr>
          <p:nvPr/>
        </p:nvSpPr>
        <p:spPr>
          <a:xfrm>
            <a:off x="609600" y="3009900"/>
            <a:ext cx="8153400" cy="812800"/>
          </a:xfrm>
          <a:prstGeom prst="rect">
            <a:avLst/>
          </a:prstGeom>
        </p:spPr>
        <p:txBody>
          <a:bodyPr vert="horz">
            <a:noAutofit/>
          </a:bodyPr>
          <a:lstStyle/>
          <a:p>
            <a:pPr eaLnBrk="1" fontAlgn="auto" hangingPunct="1">
              <a:lnSpc>
                <a:spcPts val="3000"/>
              </a:lnSpc>
              <a:spcBef>
                <a:spcPts val="0"/>
              </a:spcBef>
              <a:spcAft>
                <a:spcPts val="0"/>
              </a:spcAft>
              <a:buClr>
                <a:schemeClr val="accent3"/>
              </a:buClr>
              <a:buSzPct val="95000"/>
              <a:defRPr/>
            </a:pPr>
            <a:r>
              <a:rPr lang="en-US" sz="2800" i="1" baseline="30000" dirty="0" smtClean="0">
                <a:latin typeface="+mj-lt"/>
                <a:ea typeface="Times New Roman"/>
              </a:rPr>
              <a:t>21 </a:t>
            </a:r>
            <a:r>
              <a:rPr lang="en-US" sz="2800" i="1" dirty="0" smtClean="0">
                <a:latin typeface="+mj-lt"/>
                <a:ea typeface="Times New Roman"/>
              </a:rPr>
              <a:t>For to this you have been called, because Christ also suffered for you, leaving you an example, so that you might follow in his steps</a:t>
            </a:r>
            <a:r>
              <a:rPr lang="en-US" sz="2800" i="1" dirty="0" smtClean="0">
                <a:latin typeface="+mj-lt"/>
                <a:ea typeface="Times New Roman"/>
              </a:rPr>
              <a:t>.</a:t>
            </a:r>
            <a:r>
              <a:rPr kumimoji="0" lang="en-US" sz="2800" b="0"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0" i="1" u="none" strike="noStrike" kern="1200" cap="none" spc="0" normalizeH="0" baseline="0" noProof="0" dirty="0" smtClean="0">
                <a:ln>
                  <a:noFill/>
                </a:ln>
                <a:solidFill>
                  <a:srgbClr val="66FF33"/>
                </a:solidFill>
                <a:effectLst/>
                <a:uLnTx/>
                <a:uFillTx/>
                <a:latin typeface="Calibri" pitchFamily="34" charset="0"/>
                <a:ea typeface="+mn-ea"/>
                <a:cs typeface="+mn-cs"/>
              </a:rPr>
              <a:t>(I Peter 2:21)</a:t>
            </a:r>
            <a:endParaRPr kumimoji="0" lang="en-US" sz="2000" b="0" i="1" u="none" strike="noStrike" kern="1200" cap="none" spc="0" normalizeH="0" baseline="0" noProof="0" dirty="0" smtClean="0">
              <a:ln>
                <a:noFill/>
              </a:ln>
              <a:solidFill>
                <a:srgbClr val="66FF33"/>
              </a:solidFill>
              <a:effectLst/>
              <a:uLnTx/>
              <a:uFillTx/>
              <a:latin typeface="Calibri" pitchFamily="34" charset="0"/>
              <a:ea typeface="+mn-ea"/>
              <a:cs typeface="+mn-cs"/>
            </a:endParaRPr>
          </a:p>
          <a:p>
            <a:pPr marL="346075" marR="0" lvl="1" indent="0" algn="l" defTabSz="914400" rtl="0" eaLnBrk="1" fontAlgn="auto" latinLnBrk="0" hangingPunct="1">
              <a:lnSpc>
                <a:spcPct val="100000"/>
              </a:lnSpc>
              <a:spcBef>
                <a:spcPct val="20000"/>
              </a:spcBef>
              <a:spcAft>
                <a:spcPts val="0"/>
              </a:spcAft>
              <a:buClr>
                <a:schemeClr val="accent1"/>
              </a:buClr>
              <a:buSzPct val="85000"/>
              <a:buFontTx/>
              <a:buNone/>
              <a:tabLst>
                <a:tab pos="3773488" algn="l"/>
                <a:tab pos="7199313" algn="l"/>
              </a:tabLst>
              <a:defRPr/>
            </a:pPr>
            <a:endParaRPr kumimoji="0" lang="en-US" sz="2000" b="0" i="0" u="none" strike="noStrike" kern="1200" cap="none" spc="0" normalizeH="0" baseline="0" noProof="0" dirty="0">
              <a:ln>
                <a:noFill/>
              </a:ln>
              <a:solidFill>
                <a:srgbClr val="FFFF00"/>
              </a:solidFill>
              <a:effectLst/>
              <a:uLnTx/>
              <a:uFillTx/>
              <a:latin typeface="+mn-lt"/>
              <a:ea typeface="+mn-ea"/>
              <a:cs typeface="+mn-cs"/>
            </a:endParaRPr>
          </a:p>
        </p:txBody>
      </p:sp>
    </p:spTree>
    <p:extLst>
      <p:ext uri="{BB962C8B-B14F-4D97-AF65-F5344CB8AC3E}">
        <p14:creationId xmlns:p14="http://schemas.microsoft.com/office/powerpoint/2010/main" xmlns="" val="13667672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477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Four Statements About Love</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04800" y="1714500"/>
            <a:ext cx="8229600" cy="2514600"/>
          </a:xfrm>
        </p:spPr>
        <p:txBody>
          <a:bodyPr>
            <a:normAutofit fontScale="92500"/>
          </a:bodyPr>
          <a:lstStyle/>
          <a:p>
            <a:pPr marL="517525" indent="-517525">
              <a:buClr>
                <a:srgbClr val="FFFF00"/>
              </a:buClr>
              <a:buSzPct val="85000"/>
              <a:buFont typeface="+mj-lt"/>
              <a:buAutoNum type="arabicPeriod"/>
            </a:pPr>
            <a:r>
              <a:rPr lang="en-US" sz="3800" dirty="0" smtClean="0">
                <a:latin typeface="Calibri" pitchFamily="34" charset="0"/>
              </a:rPr>
              <a:t>Love is only (or mostly) an emotion</a:t>
            </a:r>
            <a:endParaRPr lang="en-US" sz="3800" dirty="0" smtClean="0">
              <a:latin typeface="Calibri" pitchFamily="34" charset="0"/>
            </a:endParaRPr>
          </a:p>
          <a:p>
            <a:pPr marL="517525" indent="-517525">
              <a:buClr>
                <a:srgbClr val="FFFF00"/>
              </a:buClr>
              <a:buSzPct val="85000"/>
              <a:buFont typeface="+mj-lt"/>
              <a:buAutoNum type="arabicPeriod"/>
            </a:pPr>
            <a:r>
              <a:rPr lang="en-US" sz="3800" dirty="0" smtClean="0">
                <a:latin typeface="Calibri" pitchFamily="34" charset="0"/>
              </a:rPr>
              <a:t>Love requires accepting someone as they are</a:t>
            </a:r>
            <a:endParaRPr lang="en-US" sz="3800" dirty="0" smtClean="0">
              <a:latin typeface="Calibri" pitchFamily="34" charset="0"/>
            </a:endParaRPr>
          </a:p>
          <a:p>
            <a:pPr marL="517525" indent="-517525">
              <a:buClr>
                <a:srgbClr val="FFFF00"/>
              </a:buClr>
              <a:buSzPct val="85000"/>
              <a:buFont typeface="+mj-lt"/>
              <a:buAutoNum type="arabicPeriod"/>
            </a:pPr>
            <a:r>
              <a:rPr lang="en-US" sz="3800" dirty="0" smtClean="0">
                <a:latin typeface="Calibri" pitchFamily="34" charset="0"/>
              </a:rPr>
              <a:t>Love requires us to make others happy</a:t>
            </a:r>
            <a:endParaRPr lang="en-US" sz="38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2" end="2"/>
                                            </p:txEl>
                                          </p:spTgt>
                                        </p:tgtEl>
                                        <p:attrNameLst>
                                          <p:attrName>style.visibility</p:attrName>
                                        </p:attrNameLst>
                                      </p:cBhvr>
                                      <p:to>
                                        <p:strVal val="visible"/>
                                      </p:to>
                                    </p:set>
                                    <p:animEffect transition="in" filter="dissolve">
                                      <p:cBhvr>
                                        <p:cTn id="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95300"/>
            <a:ext cx="7391400" cy="762000"/>
          </a:xfrm>
        </p:spPr>
        <p:txBody>
          <a:bodyPr>
            <a:noAutofit/>
          </a:bodyPr>
          <a:lstStyle/>
          <a:p>
            <a:pPr algn="ctr" eaLnBrk="1" hangingPunct="1"/>
            <a:r>
              <a:rPr lang="en-US" sz="4400" b="0" dirty="0" smtClean="0">
                <a:solidFill>
                  <a:srgbClr val="FFFF66"/>
                </a:solidFill>
                <a:effectLst/>
                <a:latin typeface="Calibri" pitchFamily="34" charset="0"/>
              </a:rPr>
              <a:t>Hebrews 12:5-6</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81000" y="1638300"/>
            <a:ext cx="8153400" cy="2554545"/>
          </a:xfrm>
          <a:prstGeom prst="rect">
            <a:avLst/>
          </a:prstGeom>
          <a:noFill/>
          <a:ln w="9525">
            <a:noFill/>
            <a:miter lim="800000"/>
            <a:headEnd/>
            <a:tailEnd/>
          </a:ln>
        </p:spPr>
        <p:txBody>
          <a:bodyPr wrap="square" anchor="t">
            <a:spAutoFit/>
          </a:bodyPr>
          <a:lstStyle/>
          <a:p>
            <a:pPr marL="457200" marR="0">
              <a:spcBef>
                <a:spcPts val="0"/>
              </a:spcBef>
              <a:spcAft>
                <a:spcPts val="0"/>
              </a:spcAft>
            </a:pPr>
            <a:r>
              <a:rPr lang="en-US" sz="3200" i="1" dirty="0" smtClean="0">
                <a:latin typeface="Calibri"/>
                <a:ea typeface="Times New Roman"/>
              </a:rPr>
              <a:t>“My son, do not regard lightly the discipline of the Lord</a:t>
            </a:r>
            <a:r>
              <a:rPr lang="en-US" sz="3200" i="1" dirty="0" smtClean="0">
                <a:latin typeface="Calibri"/>
                <a:ea typeface="Times New Roman"/>
              </a:rPr>
              <a:t>, nor </a:t>
            </a:r>
            <a:r>
              <a:rPr lang="en-US" sz="3200" i="1" dirty="0" smtClean="0">
                <a:latin typeface="Calibri"/>
                <a:ea typeface="Times New Roman"/>
              </a:rPr>
              <a:t>be weary when reproved by him.</a:t>
            </a:r>
            <a:br>
              <a:rPr lang="en-US" sz="3200" i="1" dirty="0" smtClean="0">
                <a:latin typeface="Calibri"/>
                <a:ea typeface="Times New Roman"/>
              </a:rPr>
            </a:br>
            <a:r>
              <a:rPr lang="en-US" sz="3200" i="1" baseline="30000" dirty="0" smtClean="0">
                <a:latin typeface="Calibri"/>
                <a:ea typeface="Times New Roman"/>
              </a:rPr>
              <a:t>6 </a:t>
            </a:r>
            <a:r>
              <a:rPr lang="en-US" sz="3200" i="1" dirty="0" smtClean="0">
                <a:latin typeface="Calibri"/>
                <a:ea typeface="Times New Roman"/>
              </a:rPr>
              <a:t>For the Lord disciplines the one he loves,</a:t>
            </a:r>
            <a:br>
              <a:rPr lang="en-US" sz="3200" i="1" dirty="0" smtClean="0">
                <a:latin typeface="Calibri"/>
                <a:ea typeface="Times New Roman"/>
              </a:rPr>
            </a:br>
            <a:r>
              <a:rPr lang="en-US" sz="3200" i="1" dirty="0" smtClean="0">
                <a:latin typeface="Calibri"/>
                <a:ea typeface="Times New Roman"/>
              </a:rPr>
              <a:t>  </a:t>
            </a:r>
            <a:r>
              <a:rPr lang="en-US" sz="3200" i="1" dirty="0" smtClean="0">
                <a:latin typeface="Calibri"/>
                <a:ea typeface="Times New Roman"/>
              </a:rPr>
              <a:t>and </a:t>
            </a:r>
            <a:r>
              <a:rPr lang="en-US" sz="3200" i="1" dirty="0" smtClean="0">
                <a:latin typeface="Calibri"/>
                <a:ea typeface="Times New Roman"/>
              </a:rPr>
              <a:t>chastises every son whom he receives</a:t>
            </a:r>
            <a:r>
              <a:rPr lang="en-US" sz="3200" i="1" dirty="0" smtClean="0">
                <a:latin typeface="Calibri"/>
                <a:ea typeface="Times New Roman"/>
              </a:rPr>
              <a:t>.”</a:t>
            </a:r>
            <a:endParaRPr lang="en-US" sz="2000" dirty="0">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95300"/>
            <a:ext cx="7391400" cy="762000"/>
          </a:xfrm>
        </p:spPr>
        <p:txBody>
          <a:bodyPr>
            <a:noAutofit/>
          </a:bodyPr>
          <a:lstStyle/>
          <a:p>
            <a:pPr algn="ctr" eaLnBrk="1" hangingPunct="1"/>
            <a:r>
              <a:rPr lang="en-US" sz="4400" b="0" dirty="0" smtClean="0">
                <a:solidFill>
                  <a:srgbClr val="FFFF66"/>
                </a:solidFill>
                <a:effectLst/>
                <a:latin typeface="Calibri" pitchFamily="34" charset="0"/>
              </a:rPr>
              <a:t>In the Upper Room – John 13</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0" y="1790700"/>
            <a:ext cx="8610600" cy="2554545"/>
          </a:xfrm>
          <a:prstGeom prst="rect">
            <a:avLst/>
          </a:prstGeom>
          <a:noFill/>
          <a:ln w="9525">
            <a:noFill/>
            <a:miter lim="800000"/>
            <a:headEnd/>
            <a:tailEnd/>
          </a:ln>
        </p:spPr>
        <p:txBody>
          <a:bodyPr wrap="square" anchor="t">
            <a:spAutoFit/>
          </a:bodyPr>
          <a:lstStyle/>
          <a:p>
            <a:pPr marL="457200" marR="0">
              <a:spcBef>
                <a:spcPts val="0"/>
              </a:spcBef>
              <a:spcAft>
                <a:spcPts val="0"/>
              </a:spcAft>
            </a:pPr>
            <a:r>
              <a:rPr lang="en-US" sz="3200" i="1" dirty="0" smtClean="0">
                <a:latin typeface="Calibri"/>
                <a:ea typeface="Calibri"/>
                <a:cs typeface="Times New Roman"/>
              </a:rPr>
              <a:t>Now before the Feast of the Passover, when Jesus knew that his hour had come to depart out of this world to the Father, </a:t>
            </a:r>
            <a:r>
              <a:rPr lang="en-US" sz="3200" b="1" i="1" dirty="0" smtClean="0">
                <a:solidFill>
                  <a:srgbClr val="FFFF00"/>
                </a:solidFill>
                <a:latin typeface="Calibri"/>
                <a:ea typeface="Calibri"/>
                <a:cs typeface="Times New Roman"/>
              </a:rPr>
              <a:t>having loved his own</a:t>
            </a:r>
            <a:r>
              <a:rPr lang="en-US" sz="3200" i="1" dirty="0" smtClean="0">
                <a:latin typeface="Calibri"/>
                <a:ea typeface="Calibri"/>
                <a:cs typeface="Times New Roman"/>
              </a:rPr>
              <a:t> who were in the world, </a:t>
            </a:r>
            <a:r>
              <a:rPr lang="en-US" sz="3200" b="1" i="1" dirty="0" smtClean="0">
                <a:solidFill>
                  <a:srgbClr val="FFFF00"/>
                </a:solidFill>
                <a:latin typeface="Calibri"/>
                <a:ea typeface="Calibri"/>
                <a:cs typeface="Times New Roman"/>
              </a:rPr>
              <a:t>he loved them to the end</a:t>
            </a:r>
            <a:r>
              <a:rPr lang="en-US" sz="3200" b="1" i="1" dirty="0" smtClean="0">
                <a:solidFill>
                  <a:srgbClr val="FFFF00"/>
                </a:solidFill>
                <a:latin typeface="Calibri"/>
                <a:ea typeface="Calibri"/>
                <a:cs typeface="Times New Roman"/>
              </a:rPr>
              <a:t>.</a:t>
            </a:r>
            <a:endParaRPr lang="en-US" sz="2000" dirty="0">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477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Four Statements About Love</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04800" y="1714500"/>
            <a:ext cx="8229600" cy="2514600"/>
          </a:xfrm>
        </p:spPr>
        <p:txBody>
          <a:bodyPr>
            <a:normAutofit fontScale="85000" lnSpcReduction="10000"/>
          </a:bodyPr>
          <a:lstStyle/>
          <a:p>
            <a:pPr marL="517525" indent="-517525">
              <a:buClr>
                <a:srgbClr val="FFFF00"/>
              </a:buClr>
              <a:buSzPct val="85000"/>
              <a:buFont typeface="+mj-lt"/>
              <a:buAutoNum type="arabicPeriod"/>
            </a:pPr>
            <a:r>
              <a:rPr lang="en-US" sz="3800" dirty="0" smtClean="0">
                <a:latin typeface="Calibri" pitchFamily="34" charset="0"/>
              </a:rPr>
              <a:t>Love is only (or mostly) an emotion</a:t>
            </a:r>
            <a:endParaRPr lang="en-US" sz="3800" dirty="0" smtClean="0">
              <a:latin typeface="Calibri" pitchFamily="34" charset="0"/>
            </a:endParaRPr>
          </a:p>
          <a:p>
            <a:pPr marL="517525" indent="-517525">
              <a:buClr>
                <a:srgbClr val="FFFF00"/>
              </a:buClr>
              <a:buSzPct val="85000"/>
              <a:buFont typeface="+mj-lt"/>
              <a:buAutoNum type="arabicPeriod"/>
            </a:pPr>
            <a:r>
              <a:rPr lang="en-US" sz="3800" dirty="0" smtClean="0">
                <a:latin typeface="Calibri" pitchFamily="34" charset="0"/>
              </a:rPr>
              <a:t>Love requires accepting someone as they are</a:t>
            </a:r>
            <a:endParaRPr lang="en-US" sz="3800" dirty="0" smtClean="0">
              <a:latin typeface="Calibri" pitchFamily="34" charset="0"/>
            </a:endParaRPr>
          </a:p>
          <a:p>
            <a:pPr marL="517525" indent="-517525">
              <a:buClr>
                <a:srgbClr val="FFFF00"/>
              </a:buClr>
              <a:buSzPct val="85000"/>
              <a:buFont typeface="+mj-lt"/>
              <a:buAutoNum type="arabicPeriod"/>
            </a:pPr>
            <a:r>
              <a:rPr lang="en-US" sz="3800" dirty="0" smtClean="0">
                <a:latin typeface="Calibri" pitchFamily="34" charset="0"/>
              </a:rPr>
              <a:t>Love requires us to make others happy</a:t>
            </a:r>
            <a:endParaRPr lang="en-US" sz="3800" dirty="0" smtClean="0">
              <a:latin typeface="Calibri" pitchFamily="34" charset="0"/>
            </a:endParaRPr>
          </a:p>
          <a:p>
            <a:pPr marL="517525" indent="-517525">
              <a:buClr>
                <a:srgbClr val="FFFF00"/>
              </a:buClr>
              <a:buSzPct val="85000"/>
              <a:buFont typeface="+mj-lt"/>
              <a:buAutoNum type="arabicPeriod"/>
            </a:pPr>
            <a:r>
              <a:rPr lang="en-US" sz="3800" dirty="0" smtClean="0">
                <a:latin typeface="Calibri" pitchFamily="34" charset="0"/>
              </a:rPr>
              <a:t>Love requires sacrifice</a:t>
            </a:r>
            <a:endParaRPr lang="en-US" sz="38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3" end="3"/>
                                            </p:txEl>
                                          </p:spTgt>
                                        </p:tgtEl>
                                        <p:attrNameLst>
                                          <p:attrName>style.visibility</p:attrName>
                                        </p:attrNameLst>
                                      </p:cBhvr>
                                      <p:to>
                                        <p:strVal val="visible"/>
                                      </p:to>
                                    </p:set>
                                    <p:animEffect transition="in" filter="dissolve">
                                      <p:cBhvr>
                                        <p:cTn id="7"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95300"/>
            <a:ext cx="7391400" cy="762000"/>
          </a:xfrm>
        </p:spPr>
        <p:txBody>
          <a:bodyPr>
            <a:noAutofit/>
          </a:bodyPr>
          <a:lstStyle/>
          <a:p>
            <a:pPr algn="ctr" eaLnBrk="1" hangingPunct="1"/>
            <a:r>
              <a:rPr lang="en-US" sz="4000" b="0" dirty="0" smtClean="0">
                <a:solidFill>
                  <a:srgbClr val="FFFF66"/>
                </a:solidFill>
                <a:effectLst/>
                <a:latin typeface="Calibri" pitchFamily="34" charset="0"/>
              </a:rPr>
              <a:t>Jesus Speaks of Love and Sacrifice</a:t>
            </a:r>
            <a:endParaRPr lang="en-US" sz="4000" b="0" dirty="0" smtClean="0">
              <a:solidFill>
                <a:srgbClr val="FFFF66"/>
              </a:solidFill>
              <a:effectLst/>
              <a:latin typeface="Calibri" pitchFamily="34" charset="0"/>
            </a:endParaRPr>
          </a:p>
        </p:txBody>
      </p:sp>
      <p:sp>
        <p:nvSpPr>
          <p:cNvPr id="4" name="Rectangle 3"/>
          <p:cNvSpPr>
            <a:spLocks noChangeArrowheads="1"/>
          </p:cNvSpPr>
          <p:nvPr/>
        </p:nvSpPr>
        <p:spPr bwMode="auto">
          <a:xfrm>
            <a:off x="304800" y="1409700"/>
            <a:ext cx="8610600" cy="2215991"/>
          </a:xfrm>
          <a:prstGeom prst="rect">
            <a:avLst/>
          </a:prstGeom>
          <a:noFill/>
          <a:ln w="9525">
            <a:noFill/>
            <a:miter lim="800000"/>
            <a:headEnd/>
            <a:tailEnd/>
          </a:ln>
        </p:spPr>
        <p:txBody>
          <a:bodyPr wrap="square" anchor="t">
            <a:spAutoFit/>
          </a:bodyPr>
          <a:lstStyle/>
          <a:p>
            <a:pPr>
              <a:spcBef>
                <a:spcPts val="0"/>
              </a:spcBef>
              <a:spcAft>
                <a:spcPts val="0"/>
              </a:spcAft>
            </a:pPr>
            <a:r>
              <a:rPr lang="en-US" sz="2400" dirty="0"/>
              <a:t> </a:t>
            </a:r>
            <a:r>
              <a:rPr lang="en-US" sz="2800" i="1" baseline="30000" dirty="0" smtClean="0">
                <a:latin typeface="Calibri"/>
                <a:ea typeface="Calibri"/>
                <a:cs typeface="Times New Roman"/>
              </a:rPr>
              <a:t>34 </a:t>
            </a:r>
            <a:r>
              <a:rPr lang="en-US" sz="2800" i="1" dirty="0" smtClean="0">
                <a:latin typeface="Calibri"/>
                <a:ea typeface="Calibri"/>
                <a:cs typeface="Times New Roman"/>
              </a:rPr>
              <a:t>A new commandment I give to you, that you love one another: just as I have loved you, you also are to love one another. </a:t>
            </a:r>
            <a:r>
              <a:rPr lang="en-US" sz="2800" i="1" baseline="30000" dirty="0" smtClean="0">
                <a:latin typeface="Calibri"/>
                <a:ea typeface="Calibri"/>
                <a:cs typeface="Times New Roman"/>
              </a:rPr>
              <a:t>35 </a:t>
            </a:r>
            <a:r>
              <a:rPr lang="en-US" sz="2800" i="1" dirty="0" smtClean="0">
                <a:latin typeface="Calibri"/>
                <a:ea typeface="Calibri"/>
                <a:cs typeface="Times New Roman"/>
              </a:rPr>
              <a:t>By this all people will know that you are my disciples, if you have love for one another.”</a:t>
            </a:r>
            <a:r>
              <a:rPr lang="en-US" sz="2800" dirty="0" smtClean="0">
                <a:latin typeface="Times New Roman"/>
                <a:ea typeface="Times New Roman"/>
              </a:rPr>
              <a:t> </a:t>
            </a:r>
            <a:r>
              <a:rPr lang="en-US" sz="2600" i="1" dirty="0" smtClean="0">
                <a:latin typeface="Calibri"/>
                <a:ea typeface="Calibri"/>
                <a:cs typeface="Times New Roman"/>
              </a:rPr>
              <a:t>.</a:t>
            </a:r>
            <a:r>
              <a:rPr lang="en-US" sz="2600" dirty="0" smtClean="0">
                <a:latin typeface="Times New Roman"/>
                <a:ea typeface="Times New Roman"/>
              </a:rPr>
              <a:t> </a:t>
            </a:r>
            <a:r>
              <a:rPr lang="en-US" sz="2600" dirty="0" smtClean="0">
                <a:solidFill>
                  <a:srgbClr val="92D050"/>
                </a:solidFill>
                <a:latin typeface="+mj-lt"/>
                <a:ea typeface="Times New Roman"/>
              </a:rPr>
              <a:t>– John </a:t>
            </a:r>
            <a:r>
              <a:rPr lang="en-US" sz="2600" dirty="0" smtClean="0">
                <a:solidFill>
                  <a:srgbClr val="92D050"/>
                </a:solidFill>
                <a:latin typeface="+mj-lt"/>
                <a:ea typeface="Times New Roman"/>
              </a:rPr>
              <a:t>13:34-35</a:t>
            </a:r>
            <a:endParaRPr lang="en-US" sz="2600" dirty="0">
              <a:solidFill>
                <a:srgbClr val="92D050"/>
              </a:solidFill>
              <a:latin typeface="+mj-lt"/>
              <a:ea typeface="Calibri"/>
              <a:cs typeface="Times New Roman"/>
            </a:endParaRPr>
          </a:p>
        </p:txBody>
      </p:sp>
      <p:sp>
        <p:nvSpPr>
          <p:cNvPr id="5" name="Rectangle 4"/>
          <p:cNvSpPr>
            <a:spLocks noChangeArrowheads="1"/>
          </p:cNvSpPr>
          <p:nvPr/>
        </p:nvSpPr>
        <p:spPr bwMode="auto">
          <a:xfrm>
            <a:off x="304800" y="3848100"/>
            <a:ext cx="8610600" cy="1384995"/>
          </a:xfrm>
          <a:prstGeom prst="rect">
            <a:avLst/>
          </a:prstGeom>
          <a:noFill/>
          <a:ln w="9525">
            <a:noFill/>
            <a:miter lim="800000"/>
            <a:headEnd/>
            <a:tailEnd/>
          </a:ln>
        </p:spPr>
        <p:txBody>
          <a:bodyPr wrap="square" anchor="t">
            <a:spAutoFit/>
          </a:bodyPr>
          <a:lstStyle/>
          <a:p>
            <a:pPr>
              <a:spcBef>
                <a:spcPts val="0"/>
              </a:spcBef>
              <a:spcAft>
                <a:spcPts val="0"/>
              </a:spcAft>
            </a:pPr>
            <a:r>
              <a:rPr lang="en-US" sz="2800" i="1" baseline="30000" dirty="0" smtClean="0">
                <a:latin typeface="+mj-lt"/>
                <a:ea typeface="Times New Roman"/>
              </a:rPr>
              <a:t>12 </a:t>
            </a:r>
            <a:r>
              <a:rPr lang="en-US" sz="2800" i="1" dirty="0" smtClean="0">
                <a:latin typeface="+mj-lt"/>
                <a:ea typeface="Times New Roman"/>
              </a:rPr>
              <a:t>“This is my commandment, that you love one another as I have loved you. </a:t>
            </a:r>
            <a:r>
              <a:rPr lang="en-US" sz="2800" i="1" baseline="30000" dirty="0" smtClean="0">
                <a:latin typeface="+mj-lt"/>
                <a:ea typeface="Times New Roman"/>
              </a:rPr>
              <a:t>13 </a:t>
            </a:r>
            <a:r>
              <a:rPr lang="en-US" sz="2800" i="1" dirty="0" smtClean="0">
                <a:latin typeface="+mj-lt"/>
                <a:ea typeface="Times New Roman"/>
              </a:rPr>
              <a:t>Greater love has no one than this, that someone lay down his life for his friends</a:t>
            </a:r>
            <a:r>
              <a:rPr lang="en-US" sz="2600" i="1" dirty="0" smtClean="0">
                <a:latin typeface="+mj-lt"/>
                <a:ea typeface="Times New Roman"/>
              </a:rPr>
              <a:t>.</a:t>
            </a:r>
            <a:r>
              <a:rPr lang="en-US" sz="2600" dirty="0" smtClean="0">
                <a:latin typeface="+mj-lt"/>
                <a:ea typeface="Times New Roman"/>
              </a:rPr>
              <a:t> </a:t>
            </a:r>
            <a:r>
              <a:rPr lang="en-US" sz="2600" dirty="0" smtClean="0">
                <a:solidFill>
                  <a:srgbClr val="92D050"/>
                </a:solidFill>
                <a:latin typeface="+mj-lt"/>
                <a:ea typeface="Times New Roman"/>
              </a:rPr>
              <a:t>– John </a:t>
            </a:r>
            <a:r>
              <a:rPr lang="en-US" sz="2600" dirty="0" smtClean="0">
                <a:solidFill>
                  <a:srgbClr val="92D050"/>
                </a:solidFill>
                <a:latin typeface="+mj-lt"/>
                <a:ea typeface="Times New Roman"/>
              </a:rPr>
              <a:t>15:12-13</a:t>
            </a:r>
            <a:endParaRPr lang="en-US" sz="2600" dirty="0">
              <a:solidFill>
                <a:srgbClr val="92D050"/>
              </a:solidFill>
              <a:latin typeface="+mj-lt"/>
              <a:ea typeface="Calibri"/>
              <a:cs typeface="Times New Roman"/>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114300"/>
            <a:ext cx="9144000" cy="508000"/>
          </a:xfrm>
        </p:spPr>
        <p:txBody>
          <a:bodyPr>
            <a:normAutofit fontScale="90000"/>
          </a:bodyPr>
          <a:lstStyle/>
          <a:p>
            <a:pPr algn="ctr"/>
            <a:r>
              <a:rPr lang="en-US" sz="3600" dirty="0" smtClean="0">
                <a:latin typeface="Calibri" pitchFamily="34" charset="0"/>
              </a:rPr>
              <a:t>2014 Theme: </a:t>
            </a:r>
            <a:r>
              <a:rPr lang="en-US" sz="3600" i="1" dirty="0" smtClean="0">
                <a:latin typeface="Calibri" pitchFamily="34" charset="0"/>
              </a:rPr>
              <a:t>Disciples Like Our Teacher</a:t>
            </a:r>
            <a:endParaRPr lang="en-US" sz="4000" i="1" dirty="0" smtClean="0">
              <a:latin typeface="Calibri" pitchFamily="34" charset="0"/>
            </a:endParaRPr>
          </a:p>
        </p:txBody>
      </p:sp>
      <p:sp>
        <p:nvSpPr>
          <p:cNvPr id="8195" name="Rectangle 3"/>
          <p:cNvSpPr>
            <a:spLocks noGrp="1" noChangeArrowheads="1"/>
          </p:cNvSpPr>
          <p:nvPr>
            <p:ph idx="1"/>
          </p:nvPr>
        </p:nvSpPr>
        <p:spPr>
          <a:xfrm>
            <a:off x="1066800" y="571500"/>
            <a:ext cx="7848600" cy="812800"/>
          </a:xfrm>
        </p:spPr>
        <p:txBody>
          <a:bodyPr>
            <a:noAutofit/>
          </a:bodyPr>
          <a:lstStyle/>
          <a:p>
            <a:pPr marL="0" indent="0">
              <a:lnSpc>
                <a:spcPts val="3000"/>
              </a:lnSpc>
              <a:spcBef>
                <a:spcPts val="0"/>
              </a:spcBef>
              <a:buFontTx/>
              <a:buNone/>
              <a:defRPr/>
            </a:pPr>
            <a:r>
              <a:rPr lang="en-US" sz="2400" b="0" i="1" dirty="0" smtClean="0">
                <a:latin typeface="Calibri" pitchFamily="34" charset="0"/>
              </a:rPr>
              <a:t>“A </a:t>
            </a:r>
            <a:r>
              <a:rPr lang="en-US" sz="2400" b="0" i="1" dirty="0">
                <a:latin typeface="Calibri" pitchFamily="34" charset="0"/>
              </a:rPr>
              <a:t>disciple is not above his teacher, but </a:t>
            </a:r>
            <a:r>
              <a:rPr lang="en-US" sz="2400" i="1" dirty="0">
                <a:latin typeface="Calibri" pitchFamily="34" charset="0"/>
              </a:rPr>
              <a:t>everyone who is perfectly trained will be like his teacher</a:t>
            </a:r>
            <a:r>
              <a:rPr lang="en-US" sz="2400" b="0" i="1" dirty="0" smtClean="0">
                <a:latin typeface="Calibri" pitchFamily="34" charset="0"/>
              </a:rPr>
              <a:t>.”</a:t>
            </a:r>
            <a:r>
              <a:rPr lang="en-US" sz="2400" b="0" dirty="0" smtClean="0">
                <a:latin typeface="Calibri" pitchFamily="34" charset="0"/>
              </a:rPr>
              <a:t>  </a:t>
            </a:r>
            <a:r>
              <a:rPr lang="en-US" sz="2400" b="0" i="1" dirty="0" smtClean="0">
                <a:solidFill>
                  <a:srgbClr val="66FF33"/>
                </a:solidFill>
                <a:latin typeface="Calibri" pitchFamily="34" charset="0"/>
              </a:rPr>
              <a:t>(Luke 6:40)</a:t>
            </a:r>
            <a:endParaRPr lang="en-US" sz="1800" b="0" i="1" dirty="0" smtClean="0">
              <a:solidFill>
                <a:srgbClr val="66FF33"/>
              </a:solidFill>
              <a:latin typeface="Calibri" pitchFamily="34" charset="0"/>
            </a:endParaRPr>
          </a:p>
          <a:p>
            <a:pPr marL="346075" lvl="1" indent="0">
              <a:buFontTx/>
              <a:buNone/>
              <a:tabLst>
                <a:tab pos="3773488" algn="l"/>
                <a:tab pos="7199313" algn="l"/>
              </a:tabLst>
            </a:pPr>
            <a:endParaRPr lang="en-US" sz="2000" dirty="0">
              <a:solidFill>
                <a:srgbClr val="FFFF00"/>
              </a:solidFill>
            </a:endParaRPr>
          </a:p>
        </p:txBody>
      </p:sp>
      <p:sp>
        <p:nvSpPr>
          <p:cNvPr id="6148" name="Slide Number Placeholder 3"/>
          <p:cNvSpPr>
            <a:spLocks noGrp="1"/>
          </p:cNvSpPr>
          <p:nvPr>
            <p:ph type="sldNum" sz="quarter" idx="12"/>
          </p:nvPr>
        </p:nvSpPr>
        <p:spPr>
          <a:xfrm>
            <a:off x="8686800" y="5461000"/>
            <a:ext cx="457200" cy="190500"/>
          </a:xfrm>
          <a:noFill/>
        </p:spPr>
        <p:txBody>
          <a:bodyPr/>
          <a:lstStyle/>
          <a:p>
            <a:fld id="{C23B408B-7A52-439F-A942-49859F450FFC}" type="slidenum">
              <a:rPr lang="en-US" smtClean="0"/>
              <a:pPr/>
              <a:t>15</a:t>
            </a:fld>
            <a:endParaRPr lang="en-US" smtClean="0"/>
          </a:p>
        </p:txBody>
      </p:sp>
      <p:sp>
        <p:nvSpPr>
          <p:cNvPr id="5" name="Rectangle 3"/>
          <p:cNvSpPr txBox="1">
            <a:spLocks noChangeArrowheads="1"/>
          </p:cNvSpPr>
          <p:nvPr/>
        </p:nvSpPr>
        <p:spPr bwMode="auto">
          <a:xfrm>
            <a:off x="914400" y="1485900"/>
            <a:ext cx="8458200" cy="4013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230188" lvl="1" indent="0">
              <a:spcBef>
                <a:spcPts val="1200"/>
              </a:spcBef>
              <a:buFontTx/>
              <a:buNone/>
              <a:tabLst>
                <a:tab pos="3603625" algn="l"/>
                <a:tab pos="7091363" algn="l"/>
              </a:tabLst>
            </a:pPr>
            <a:r>
              <a:rPr lang="en-US" sz="2000" kern="0" dirty="0" smtClean="0">
                <a:latin typeface="Calibri" pitchFamily="34" charset="0"/>
              </a:rPr>
              <a:t>Lessons </a:t>
            </a:r>
            <a:r>
              <a:rPr lang="en-US" sz="2000" kern="0" dirty="0" smtClean="0">
                <a:latin typeface="Calibri" pitchFamily="34" charset="0"/>
              </a:rPr>
              <a:t>to help us become like our teacher, Jesus in:</a:t>
            </a:r>
          </a:p>
          <a:p>
            <a:pPr marL="53975" lvl="1" indent="0">
              <a:buFontTx/>
              <a:buNone/>
            </a:pPr>
            <a:r>
              <a:rPr lang="en-US" sz="2000" kern="0" dirty="0" smtClean="0">
                <a:solidFill>
                  <a:srgbClr val="FFFF00"/>
                </a:solidFill>
                <a:latin typeface="Calibri" pitchFamily="34" charset="0"/>
              </a:rPr>
              <a:t>Humility			</a:t>
            </a:r>
            <a:r>
              <a:rPr lang="en-US" sz="2000" kern="0" dirty="0" smtClean="0">
                <a:solidFill>
                  <a:srgbClr val="FFFF00"/>
                </a:solidFill>
                <a:latin typeface="Calibri" pitchFamily="34" charset="0"/>
              </a:rPr>
              <a:t>	September </a:t>
            </a:r>
            <a:r>
              <a:rPr lang="en-US" sz="2000" kern="0" dirty="0" smtClean="0">
                <a:solidFill>
                  <a:srgbClr val="FFFF00"/>
                </a:solidFill>
                <a:latin typeface="Calibri" pitchFamily="34" charset="0"/>
              </a:rPr>
              <a:t>15	</a:t>
            </a:r>
          </a:p>
          <a:p>
            <a:pPr marL="53975" lvl="1" indent="0">
              <a:buFontTx/>
              <a:buNone/>
            </a:pPr>
            <a:r>
              <a:rPr lang="en-US" sz="2400" kern="0" dirty="0" smtClean="0">
                <a:solidFill>
                  <a:srgbClr val="FFFF00"/>
                </a:solidFill>
                <a:latin typeface="Calibri" pitchFamily="34" charset="0"/>
              </a:rPr>
              <a:t>Love				</a:t>
            </a:r>
            <a:r>
              <a:rPr lang="en-US" sz="2400" kern="0" dirty="0" smtClean="0">
                <a:solidFill>
                  <a:srgbClr val="FFFF00"/>
                </a:solidFill>
                <a:latin typeface="Calibri" pitchFamily="34" charset="0"/>
              </a:rPr>
              <a:t>	October </a:t>
            </a:r>
            <a:r>
              <a:rPr lang="en-US" sz="2400" kern="0" dirty="0" smtClean="0">
                <a:solidFill>
                  <a:srgbClr val="FFFF00"/>
                </a:solidFill>
                <a:latin typeface="Calibri" pitchFamily="34" charset="0"/>
              </a:rPr>
              <a:t>13</a:t>
            </a:r>
            <a:r>
              <a:rPr lang="en-US" sz="2000" kern="0" dirty="0" smtClean="0">
                <a:solidFill>
                  <a:srgbClr val="FFFF00"/>
                </a:solidFill>
                <a:latin typeface="Calibri" pitchFamily="34" charset="0"/>
              </a:rPr>
              <a:t>	</a:t>
            </a:r>
          </a:p>
          <a:p>
            <a:pPr marL="53975" lvl="1" indent="0">
              <a:buFontTx/>
              <a:buNone/>
            </a:pPr>
            <a:r>
              <a:rPr lang="en-US" sz="2000" kern="0" dirty="0" smtClean="0">
                <a:solidFill>
                  <a:srgbClr val="FFFF00"/>
                </a:solidFill>
                <a:latin typeface="Calibri" pitchFamily="34" charset="0"/>
              </a:rPr>
              <a:t>Attitude toward Scripture	</a:t>
            </a:r>
            <a:r>
              <a:rPr lang="en-US" sz="2000" kern="0" dirty="0" smtClean="0">
                <a:solidFill>
                  <a:srgbClr val="FFFF00"/>
                </a:solidFill>
                <a:latin typeface="Calibri" pitchFamily="34" charset="0"/>
              </a:rPr>
              <a:t>		November 17</a:t>
            </a:r>
            <a:r>
              <a:rPr lang="en-US" sz="2000" kern="0" dirty="0" smtClean="0">
                <a:solidFill>
                  <a:srgbClr val="FFFF00"/>
                </a:solidFill>
                <a:latin typeface="Calibri" pitchFamily="34" charset="0"/>
              </a:rPr>
              <a:t>	</a:t>
            </a:r>
          </a:p>
          <a:p>
            <a:pPr marL="53975" lvl="1" indent="0">
              <a:buFontTx/>
              <a:buNone/>
            </a:pPr>
            <a:r>
              <a:rPr lang="en-US" sz="2000" kern="0" dirty="0">
                <a:solidFill>
                  <a:srgbClr val="FFFF00"/>
                </a:solidFill>
                <a:latin typeface="Calibri" pitchFamily="34" charset="0"/>
              </a:rPr>
              <a:t>Kindness </a:t>
            </a:r>
            <a:r>
              <a:rPr lang="en-US" sz="2000" kern="0" dirty="0" smtClean="0">
                <a:solidFill>
                  <a:srgbClr val="FFFF00"/>
                </a:solidFill>
                <a:latin typeface="Calibri" pitchFamily="34" charset="0"/>
              </a:rPr>
              <a:t>and Gentleness	</a:t>
            </a:r>
            <a:r>
              <a:rPr lang="en-US" sz="2000" kern="0" dirty="0" smtClean="0">
                <a:solidFill>
                  <a:srgbClr val="FFFF00"/>
                </a:solidFill>
                <a:latin typeface="Calibri" pitchFamily="34" charset="0"/>
              </a:rPr>
              <a:t>		December 15</a:t>
            </a:r>
            <a:endParaRPr lang="en-US" sz="2000" kern="0" dirty="0" smtClean="0">
              <a:solidFill>
                <a:srgbClr val="FFFF00"/>
              </a:solidFill>
              <a:latin typeface="Calibri" pitchFamily="34" charset="0"/>
            </a:endParaRPr>
          </a:p>
          <a:p>
            <a:pPr marL="53975" lvl="1" indent="0">
              <a:buFontTx/>
              <a:buNone/>
            </a:pPr>
            <a:r>
              <a:rPr lang="en-US" sz="2000" kern="0" dirty="0" smtClean="0">
                <a:solidFill>
                  <a:srgbClr val="FFFF00"/>
                </a:solidFill>
                <a:latin typeface="Calibri" pitchFamily="34" charset="0"/>
              </a:rPr>
              <a:t>Diligence			</a:t>
            </a:r>
            <a:r>
              <a:rPr lang="en-US" sz="2000" kern="0" dirty="0" smtClean="0">
                <a:solidFill>
                  <a:srgbClr val="FFFF00"/>
                </a:solidFill>
                <a:latin typeface="Calibri" pitchFamily="34" charset="0"/>
              </a:rPr>
              <a:t>	January 19</a:t>
            </a:r>
            <a:endParaRPr lang="en-US" sz="2000" kern="0" dirty="0" smtClean="0">
              <a:solidFill>
                <a:srgbClr val="FFFF00"/>
              </a:solidFill>
              <a:latin typeface="Calibri" pitchFamily="34" charset="0"/>
            </a:endParaRPr>
          </a:p>
          <a:p>
            <a:pPr marL="53975" lvl="1" indent="0">
              <a:buFontTx/>
              <a:buNone/>
            </a:pPr>
            <a:r>
              <a:rPr lang="en-US" sz="2000" kern="0" dirty="0" smtClean="0">
                <a:solidFill>
                  <a:srgbClr val="FFFF00"/>
                </a:solidFill>
                <a:latin typeface="Calibri" pitchFamily="34" charset="0"/>
              </a:rPr>
              <a:t>Purity			</a:t>
            </a:r>
            <a:r>
              <a:rPr lang="en-US" sz="2000" kern="0" dirty="0" smtClean="0">
                <a:solidFill>
                  <a:srgbClr val="FFFF00"/>
                </a:solidFill>
                <a:latin typeface="Calibri" pitchFamily="34" charset="0"/>
              </a:rPr>
              <a:t>		February 16</a:t>
            </a:r>
            <a:endParaRPr lang="en-US" sz="2000" kern="0" dirty="0" smtClean="0">
              <a:solidFill>
                <a:srgbClr val="FFFF00"/>
              </a:solidFill>
              <a:latin typeface="Calibri" pitchFamily="34" charset="0"/>
            </a:endParaRPr>
          </a:p>
          <a:p>
            <a:pPr marL="53975" lvl="1" indent="0">
              <a:buFontTx/>
              <a:buNone/>
            </a:pPr>
            <a:r>
              <a:rPr lang="en-US" sz="2000" kern="0" dirty="0" smtClean="0">
                <a:solidFill>
                  <a:srgbClr val="FFFF00"/>
                </a:solidFill>
                <a:latin typeface="Calibri" pitchFamily="34" charset="0"/>
              </a:rPr>
              <a:t>Teaching: Confrontation </a:t>
            </a:r>
            <a:r>
              <a:rPr lang="en-US" sz="2000" kern="0" dirty="0" smtClean="0">
                <a:solidFill>
                  <a:srgbClr val="FFFF00"/>
                </a:solidFill>
                <a:latin typeface="Calibri" pitchFamily="34" charset="0"/>
              </a:rPr>
              <a:t>and Consolation</a:t>
            </a:r>
            <a:r>
              <a:rPr lang="en-US" sz="2000" kern="0" dirty="0" smtClean="0">
                <a:solidFill>
                  <a:srgbClr val="FFFF00"/>
                </a:solidFill>
                <a:latin typeface="Calibri" pitchFamily="34" charset="0"/>
              </a:rPr>
              <a:t>	</a:t>
            </a:r>
            <a:r>
              <a:rPr lang="en-US" sz="2000" kern="0" dirty="0" smtClean="0">
                <a:solidFill>
                  <a:srgbClr val="FFFF00"/>
                </a:solidFill>
                <a:latin typeface="Calibri" pitchFamily="34" charset="0"/>
              </a:rPr>
              <a:t>March 16</a:t>
            </a:r>
            <a:endParaRPr lang="en-US" sz="2000" kern="0" dirty="0" smtClean="0">
              <a:solidFill>
                <a:srgbClr val="FFFF00"/>
              </a:solidFill>
              <a:latin typeface="Calibri" pitchFamily="34" charset="0"/>
            </a:endParaRPr>
          </a:p>
          <a:p>
            <a:pPr marL="53975" lvl="1" indent="0">
              <a:buFontTx/>
              <a:buNone/>
            </a:pPr>
            <a:r>
              <a:rPr lang="en-US" sz="2000" kern="0" dirty="0" smtClean="0">
                <a:solidFill>
                  <a:srgbClr val="FFFF00"/>
                </a:solidFill>
                <a:latin typeface="Calibri" pitchFamily="34" charset="0"/>
              </a:rPr>
              <a:t>Compassion and Sacrifice	</a:t>
            </a:r>
            <a:r>
              <a:rPr lang="en-US" sz="2000" kern="0" dirty="0" smtClean="0">
                <a:solidFill>
                  <a:srgbClr val="FFFF00"/>
                </a:solidFill>
                <a:latin typeface="Calibri" pitchFamily="34" charset="0"/>
              </a:rPr>
              <a:t>		April 20</a:t>
            </a:r>
            <a:endParaRPr lang="en-US" sz="2000" kern="0" dirty="0" smtClean="0">
              <a:solidFill>
                <a:srgbClr val="FFFF00"/>
              </a:solidFill>
              <a:latin typeface="Calibri" pitchFamily="34" charset="0"/>
            </a:endParaRPr>
          </a:p>
          <a:p>
            <a:pPr marL="53975" lvl="1" indent="0">
              <a:buFontTx/>
              <a:buNone/>
            </a:pPr>
            <a:r>
              <a:rPr lang="en-US" sz="2000" kern="0" dirty="0" smtClean="0">
                <a:solidFill>
                  <a:srgbClr val="FFFF00"/>
                </a:solidFill>
                <a:latin typeface="Calibri" pitchFamily="34" charset="0"/>
              </a:rPr>
              <a:t>Worship (Prayer)		</a:t>
            </a:r>
            <a:r>
              <a:rPr lang="en-US" sz="2000" kern="0" dirty="0" smtClean="0">
                <a:solidFill>
                  <a:srgbClr val="FFFF00"/>
                </a:solidFill>
                <a:latin typeface="Calibri" pitchFamily="34" charset="0"/>
              </a:rPr>
              <a:t>		May 18</a:t>
            </a:r>
            <a:endParaRPr lang="en-US" sz="2000" kern="0" dirty="0">
              <a:solidFill>
                <a:srgbClr val="FFFF00"/>
              </a:solidFill>
              <a:latin typeface="Calibri" pitchFamily="34" charset="0"/>
            </a:endParaRPr>
          </a:p>
          <a:p>
            <a:pPr marL="53975" lvl="1" indent="0">
              <a:buFontTx/>
              <a:buNone/>
              <a:tabLst>
                <a:tab pos="3773488" algn="l"/>
                <a:tab pos="7199313" algn="l"/>
              </a:tabLst>
            </a:pPr>
            <a:r>
              <a:rPr lang="en-US" sz="2000" kern="0" dirty="0" smtClean="0">
                <a:solidFill>
                  <a:srgbClr val="FFFF00"/>
                </a:solidFill>
                <a:latin typeface="Calibri" pitchFamily="34" charset="0"/>
              </a:rPr>
              <a:t>	</a:t>
            </a:r>
            <a:endParaRPr lang="en-US" sz="2000" kern="0" dirty="0" smtClean="0">
              <a:solidFill>
                <a:srgbClr val="FFFF00"/>
              </a:solidFill>
            </a:endParaRPr>
          </a:p>
        </p:txBody>
      </p:sp>
    </p:spTree>
    <p:extLst>
      <p:ext uri="{BB962C8B-B14F-4D97-AF65-F5344CB8AC3E}">
        <p14:creationId xmlns:p14="http://schemas.microsoft.com/office/powerpoint/2010/main" xmlns="" val="13667672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562100"/>
            <a:ext cx="3124200" cy="533400"/>
          </a:xfrm>
        </p:spPr>
        <p:txBody>
          <a:bodyPr>
            <a:noAutofit/>
          </a:bodyPr>
          <a:lstStyle/>
          <a:p>
            <a:pPr algn="ctr" eaLnBrk="1" hangingPunct="1"/>
            <a:r>
              <a:rPr lang="en-US" sz="3600" b="0" dirty="0" smtClean="0">
                <a:solidFill>
                  <a:schemeClr val="accent2">
                    <a:lumMod val="40000"/>
                    <a:lumOff val="60000"/>
                  </a:schemeClr>
                </a:solidFill>
                <a:effectLst/>
                <a:latin typeface="Calibri" pitchFamily="34" charset="0"/>
              </a:rPr>
              <a:t>I John 1:3-4</a:t>
            </a:r>
          </a:p>
        </p:txBody>
      </p:sp>
      <p:sp>
        <p:nvSpPr>
          <p:cNvPr id="53251" name="Rectangle 3"/>
          <p:cNvSpPr>
            <a:spLocks noChangeArrowheads="1"/>
          </p:cNvSpPr>
          <p:nvPr/>
        </p:nvSpPr>
        <p:spPr bwMode="auto">
          <a:xfrm>
            <a:off x="381000" y="2247900"/>
            <a:ext cx="8763000" cy="3046988"/>
          </a:xfrm>
          <a:prstGeom prst="rect">
            <a:avLst/>
          </a:prstGeom>
          <a:noFill/>
          <a:ln w="9525">
            <a:noFill/>
            <a:miter lim="800000"/>
            <a:headEnd/>
            <a:tailEnd/>
          </a:ln>
        </p:spPr>
        <p:txBody>
          <a:bodyPr wrap="square" anchor="t">
            <a:spAutoFit/>
          </a:bodyPr>
          <a:lstStyle/>
          <a:p>
            <a:pPr marR="0">
              <a:spcBef>
                <a:spcPts val="0"/>
              </a:spcBef>
              <a:spcAft>
                <a:spcPts val="0"/>
              </a:spcAft>
            </a:pPr>
            <a:r>
              <a:rPr lang="en-US" sz="3200" i="1" baseline="30000" dirty="0" smtClean="0">
                <a:latin typeface="+mj-lt"/>
              </a:rPr>
              <a:t>3 </a:t>
            </a:r>
            <a:r>
              <a:rPr lang="en-US" sz="3200" i="1" dirty="0" smtClean="0">
                <a:latin typeface="+mj-lt"/>
              </a:rPr>
              <a:t>that which we have seen and heard we proclaim also to you, so that you too may have fellowship with us; and indeed our fellowship is with the Father and with his Son Jesus Christ. </a:t>
            </a:r>
            <a:r>
              <a:rPr lang="en-US" sz="3200" i="1" baseline="30000" dirty="0" smtClean="0">
                <a:latin typeface="+mj-lt"/>
              </a:rPr>
              <a:t>4 </a:t>
            </a:r>
            <a:r>
              <a:rPr lang="en-US" sz="3200" i="1" dirty="0" smtClean="0">
                <a:latin typeface="+mj-lt"/>
              </a:rPr>
              <a:t>And we are writing these things so that our joy may be complete.</a:t>
            </a:r>
            <a:endParaRPr lang="en-US" sz="2000" dirty="0">
              <a:latin typeface="+mj-lt"/>
              <a:ea typeface="Times New Roman"/>
            </a:endParaRPr>
          </a:p>
        </p:txBody>
      </p:sp>
      <p:sp>
        <p:nvSpPr>
          <p:cNvPr id="4" name="Rectangle 2"/>
          <p:cNvSpPr txBox="1">
            <a:spLocks noChangeArrowheads="1"/>
          </p:cNvSpPr>
          <p:nvPr/>
        </p:nvSpPr>
        <p:spPr>
          <a:xfrm>
            <a:off x="304800" y="800100"/>
            <a:ext cx="8458200" cy="7620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1" u="none" strike="noStrike" kern="1200" cap="none" spc="0" normalizeH="0" baseline="0" noProof="0" dirty="0" smtClean="0">
                <a:ln>
                  <a:noFill/>
                </a:ln>
                <a:solidFill>
                  <a:srgbClr val="FFFF66"/>
                </a:solidFill>
                <a:effectLst/>
                <a:uLnTx/>
                <a:uFillTx/>
                <a:latin typeface="Calibri" pitchFamily="34" charset="0"/>
                <a:ea typeface="+mj-ea"/>
                <a:cs typeface="+mj-cs"/>
              </a:rPr>
              <a:t>That We Would Have Fellowship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1" u="none" strike="noStrike" kern="1200" cap="none" spc="0" normalizeH="0" baseline="0" noProof="0" dirty="0" smtClean="0">
                <a:ln>
                  <a:noFill/>
                </a:ln>
                <a:solidFill>
                  <a:srgbClr val="FFFF66"/>
                </a:solidFill>
                <a:effectLst/>
                <a:uLnTx/>
                <a:uFillTx/>
                <a:latin typeface="Calibri" pitchFamily="34" charset="0"/>
                <a:ea typeface="+mj-ea"/>
                <a:cs typeface="+mj-cs"/>
              </a:rPr>
              <a:t>with God and Christ  </a:t>
            </a:r>
            <a:endParaRPr kumimoji="0" lang="en-US" sz="3600" b="0" i="1" u="none" strike="noStrike" kern="1200" cap="none" spc="0" normalizeH="0" baseline="0" noProof="0" dirty="0" smtClean="0">
              <a:ln>
                <a:noFill/>
              </a:ln>
              <a:solidFill>
                <a:schemeClr val="tx2"/>
              </a:solidFill>
              <a:effectLst/>
              <a:uLnTx/>
              <a:uFillTx/>
              <a:latin typeface="Calibri" pitchFamily="34" charset="0"/>
              <a:ea typeface="+mj-ea"/>
              <a:cs typeface="+mj-cs"/>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gtEl>
                                        <p:attrNameLst>
                                          <p:attrName>style.visibility</p:attrName>
                                        </p:attrNameLst>
                                      </p:cBhvr>
                                      <p:to>
                                        <p:strVal val="visible"/>
                                      </p:to>
                                    </p:set>
                                    <p:anim calcmode="lin" valueType="num">
                                      <p:cBhvr>
                                        <p:cTn id="12" dur="1000" fill="hold"/>
                                        <p:tgtEl>
                                          <p:spTgt spid="53251"/>
                                        </p:tgtEl>
                                        <p:attrNameLst>
                                          <p:attrName>ppt_w</p:attrName>
                                        </p:attrNameLst>
                                      </p:cBhvr>
                                      <p:tavLst>
                                        <p:tav tm="0">
                                          <p:val>
                                            <p:strVal val="#ppt_w*0.70"/>
                                          </p:val>
                                        </p:tav>
                                        <p:tav tm="100000">
                                          <p:val>
                                            <p:strVal val="#ppt_w"/>
                                          </p:val>
                                        </p:tav>
                                      </p:tavLst>
                                    </p:anim>
                                    <p:anim calcmode="lin" valueType="num">
                                      <p:cBhvr>
                                        <p:cTn id="13" dur="1000" fill="hold"/>
                                        <p:tgtEl>
                                          <p:spTgt spid="53251"/>
                                        </p:tgtEl>
                                        <p:attrNameLst>
                                          <p:attrName>ppt_h</p:attrName>
                                        </p:attrNameLst>
                                      </p:cBhvr>
                                      <p:tavLst>
                                        <p:tav tm="0">
                                          <p:val>
                                            <p:strVal val="#ppt_h"/>
                                          </p:val>
                                        </p:tav>
                                        <p:tav tm="100000">
                                          <p:val>
                                            <p:strVal val="#ppt_h"/>
                                          </p:val>
                                        </p:tav>
                                      </p:tavLst>
                                    </p:anim>
                                    <p:animEffect transition="in" filter="fade">
                                      <p:cBhvr>
                                        <p:cTn id="14"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095500"/>
            <a:ext cx="3200400" cy="3276600"/>
          </a:xfrm>
          <a:ln w="38100">
            <a:solidFill>
              <a:srgbClr val="00B050"/>
            </a:solidFill>
          </a:ln>
        </p:spPr>
        <p:txBody>
          <a:bodyPr>
            <a:normAutofit fontScale="90000"/>
          </a:bodyPr>
          <a:lstStyle/>
          <a:p>
            <a:pPr marL="53975" lvl="0" eaLnBrk="0" fontAlgn="base" hangingPunct="0">
              <a:spcBef>
                <a:spcPts val="0"/>
              </a:spcBef>
            </a:pPr>
            <a:r>
              <a:rPr lang="en-US" sz="3200" dirty="0" smtClean="0">
                <a:solidFill>
                  <a:srgbClr val="DBF5F9">
                    <a:lumMod val="75000"/>
                  </a:srgbClr>
                </a:solidFill>
                <a:ea typeface="+mn-ea"/>
                <a:cs typeface="+mn-cs"/>
              </a:rPr>
              <a:t/>
            </a:r>
            <a:br>
              <a:rPr lang="en-US" sz="3200" dirty="0" smtClean="0">
                <a:solidFill>
                  <a:srgbClr val="DBF5F9">
                    <a:lumMod val="75000"/>
                  </a:srgbClr>
                </a:solidFill>
                <a:ea typeface="+mn-ea"/>
                <a:cs typeface="+mn-cs"/>
              </a:rPr>
            </a:br>
            <a:r>
              <a:rPr lang="en-US" sz="3200" dirty="0" smtClean="0">
                <a:solidFill>
                  <a:srgbClr val="DBF5F9">
                    <a:lumMod val="75000"/>
                  </a:srgbClr>
                </a:solidFill>
                <a:ea typeface="+mn-ea"/>
                <a:cs typeface="+mn-cs"/>
              </a:rPr>
              <a:t/>
            </a:r>
            <a:br>
              <a:rPr lang="en-US" sz="3200" dirty="0" smtClean="0">
                <a:solidFill>
                  <a:srgbClr val="DBF5F9">
                    <a:lumMod val="75000"/>
                  </a:srgbClr>
                </a:solidFill>
                <a:ea typeface="+mn-ea"/>
                <a:cs typeface="+mn-cs"/>
              </a:rPr>
            </a:br>
            <a:r>
              <a:rPr lang="en-US" sz="3200" dirty="0" smtClean="0">
                <a:solidFill>
                  <a:srgbClr val="DBF5F9">
                    <a:lumMod val="75000"/>
                  </a:srgbClr>
                </a:solidFill>
                <a:ea typeface="+mn-ea"/>
                <a:cs typeface="+mn-cs"/>
              </a:rPr>
              <a:t/>
            </a:r>
            <a:br>
              <a:rPr lang="en-US" sz="3200" dirty="0" smtClean="0">
                <a:solidFill>
                  <a:srgbClr val="DBF5F9">
                    <a:lumMod val="75000"/>
                  </a:srgbClr>
                </a:solidFill>
                <a:ea typeface="+mn-ea"/>
                <a:cs typeface="+mn-cs"/>
              </a:rPr>
            </a:br>
            <a:r>
              <a:rPr lang="en-US" sz="3200" dirty="0" smtClean="0">
                <a:solidFill>
                  <a:srgbClr val="DBF5F9">
                    <a:lumMod val="75000"/>
                  </a:srgbClr>
                </a:solidFill>
                <a:ea typeface="+mn-ea"/>
                <a:cs typeface="+mn-cs"/>
              </a:rPr>
              <a:t/>
            </a:r>
            <a:br>
              <a:rPr lang="en-US" sz="3200" dirty="0" smtClean="0">
                <a:solidFill>
                  <a:srgbClr val="DBF5F9">
                    <a:lumMod val="75000"/>
                  </a:srgbClr>
                </a:solidFill>
                <a:ea typeface="+mn-ea"/>
                <a:cs typeface="+mn-cs"/>
              </a:rPr>
            </a:br>
            <a:r>
              <a:rPr lang="en-US" sz="3200" dirty="0" smtClean="0">
                <a:solidFill>
                  <a:srgbClr val="DBF5F9">
                    <a:lumMod val="75000"/>
                  </a:srgbClr>
                </a:solidFill>
                <a:ea typeface="+mn-ea"/>
                <a:cs typeface="+mn-cs"/>
              </a:rPr>
              <a:t>Liars – Antichrist</a:t>
            </a:r>
            <a:r>
              <a:rPr lang="en-US" sz="2800" dirty="0" smtClean="0">
                <a:solidFill>
                  <a:prstClr val="white"/>
                </a:solidFill>
                <a:ea typeface="+mn-ea"/>
                <a:cs typeface="+mn-cs"/>
              </a:rPr>
              <a:t/>
            </a:r>
            <a:br>
              <a:rPr lang="en-US" sz="2800" dirty="0" smtClean="0">
                <a:solidFill>
                  <a:prstClr val="white"/>
                </a:solidFill>
                <a:ea typeface="+mn-ea"/>
                <a:cs typeface="+mn-cs"/>
              </a:rPr>
            </a:br>
            <a:r>
              <a:rPr lang="en-US" sz="2800" i="1" baseline="30000" dirty="0" smtClean="0">
                <a:solidFill>
                  <a:prstClr val="white"/>
                </a:solidFill>
                <a:ea typeface="+mn-ea"/>
                <a:cs typeface="+mn-cs"/>
              </a:rPr>
              <a:t>22 </a:t>
            </a:r>
            <a:r>
              <a:rPr lang="en-US" sz="2800" i="1" dirty="0" smtClean="0">
                <a:solidFill>
                  <a:prstClr val="white"/>
                </a:solidFill>
                <a:ea typeface="+mn-ea"/>
                <a:cs typeface="+mn-cs"/>
              </a:rPr>
              <a:t>Who is the liar but he who denies that Jesus is the Christ? This is the antichrist, he who denies the Father and the Son</a:t>
            </a:r>
            <a:r>
              <a:rPr lang="en-US" sz="2800" dirty="0" smtClean="0">
                <a:solidFill>
                  <a:prstClr val="white"/>
                </a:solidFill>
                <a:ea typeface="Times New Roman"/>
                <a:cs typeface="+mn-cs"/>
              </a:rPr>
              <a:t/>
            </a:r>
            <a:br>
              <a:rPr lang="en-US" sz="2800" dirty="0" smtClean="0">
                <a:solidFill>
                  <a:prstClr val="white"/>
                </a:solidFill>
                <a:ea typeface="Times New Roman"/>
                <a:cs typeface="+mn-cs"/>
              </a:rPr>
            </a:br>
            <a:r>
              <a:rPr lang="en-US" sz="2800" dirty="0" smtClean="0">
                <a:solidFill>
                  <a:schemeClr val="tx1"/>
                </a:solidFill>
              </a:rPr>
              <a:t>    </a:t>
            </a:r>
            <a:endParaRPr lang="en-US" sz="3200" b="0" dirty="0" smtClean="0">
              <a:solidFill>
                <a:schemeClr val="tx1"/>
              </a:solidFill>
              <a:effectLst/>
              <a:latin typeface="Calibri" pitchFamily="34" charset="0"/>
            </a:endParaRPr>
          </a:p>
        </p:txBody>
      </p:sp>
      <p:sp>
        <p:nvSpPr>
          <p:cNvPr id="53251" name="Rectangle 3"/>
          <p:cNvSpPr>
            <a:spLocks noChangeArrowheads="1"/>
          </p:cNvSpPr>
          <p:nvPr/>
        </p:nvSpPr>
        <p:spPr bwMode="auto">
          <a:xfrm>
            <a:off x="5334000" y="2095500"/>
            <a:ext cx="3429000" cy="1877437"/>
          </a:xfrm>
          <a:prstGeom prst="rect">
            <a:avLst/>
          </a:prstGeom>
          <a:noFill/>
          <a:ln w="38100">
            <a:solidFill>
              <a:srgbClr val="00B050"/>
            </a:solidFill>
            <a:miter lim="800000"/>
            <a:headEnd/>
            <a:tailEnd/>
          </a:ln>
        </p:spPr>
        <p:txBody>
          <a:bodyPr wrap="square" anchor="t">
            <a:spAutoFit/>
          </a:bodyPr>
          <a:lstStyle/>
          <a:p>
            <a:pPr marR="0">
              <a:spcBef>
                <a:spcPts val="0"/>
              </a:spcBef>
              <a:spcAft>
                <a:spcPts val="0"/>
              </a:spcAft>
            </a:pPr>
            <a:r>
              <a:rPr lang="en-US" sz="3200" dirty="0" smtClean="0">
                <a:solidFill>
                  <a:schemeClr val="tx2">
                    <a:lumMod val="75000"/>
                  </a:schemeClr>
                </a:solidFill>
                <a:latin typeface="Calibri" pitchFamily="34" charset="0"/>
              </a:rPr>
              <a:t>Believers</a:t>
            </a:r>
            <a:r>
              <a:rPr lang="en-US" sz="2800" dirty="0" smtClean="0">
                <a:latin typeface="Calibri" pitchFamily="34" charset="0"/>
              </a:rPr>
              <a:t/>
            </a:r>
            <a:br>
              <a:rPr lang="en-US" sz="2800" dirty="0" smtClean="0">
                <a:latin typeface="Calibri" pitchFamily="34" charset="0"/>
              </a:rPr>
            </a:br>
            <a:r>
              <a:rPr lang="en-US" sz="2800" i="1" dirty="0" smtClean="0">
                <a:latin typeface="+mj-lt"/>
              </a:rPr>
              <a:t>Whoever confesses the Son has the Father also.</a:t>
            </a:r>
            <a:endParaRPr lang="en-US" sz="2800" i="1" dirty="0">
              <a:latin typeface="+mj-lt"/>
              <a:ea typeface="Times New Roman"/>
            </a:endParaRPr>
          </a:p>
        </p:txBody>
      </p:sp>
      <p:sp>
        <p:nvSpPr>
          <p:cNvPr id="4" name="Rectangle 2"/>
          <p:cNvSpPr txBox="1">
            <a:spLocks noChangeArrowheads="1"/>
          </p:cNvSpPr>
          <p:nvPr/>
        </p:nvSpPr>
        <p:spPr>
          <a:xfrm>
            <a:off x="304800" y="800100"/>
            <a:ext cx="8458200" cy="7620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1" u="none" strike="noStrike" kern="1200" cap="none" spc="0" normalizeH="0" baseline="0" noProof="0" dirty="0" smtClean="0">
                <a:ln>
                  <a:noFill/>
                </a:ln>
                <a:solidFill>
                  <a:srgbClr val="FFFF66"/>
                </a:solidFill>
                <a:effectLst/>
                <a:uLnTx/>
                <a:uFillTx/>
                <a:latin typeface="Calibri" pitchFamily="34" charset="0"/>
                <a:ea typeface="+mj-ea"/>
                <a:cs typeface="+mj-cs"/>
              </a:rPr>
              <a:t>That We Would Have Fellowship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1" u="none" strike="noStrike" kern="1200" cap="none" spc="0" normalizeH="0" baseline="0" noProof="0" dirty="0" smtClean="0">
                <a:ln>
                  <a:noFill/>
                </a:ln>
                <a:solidFill>
                  <a:srgbClr val="FFFF66"/>
                </a:solidFill>
                <a:effectLst/>
                <a:uLnTx/>
                <a:uFillTx/>
                <a:latin typeface="Calibri" pitchFamily="34" charset="0"/>
                <a:ea typeface="+mj-ea"/>
                <a:cs typeface="+mj-cs"/>
              </a:rPr>
              <a:t>with God and Christ  </a:t>
            </a:r>
            <a:endParaRPr kumimoji="0" lang="en-US" sz="3600" b="0" i="1" u="none" strike="noStrike" kern="1200" cap="none" spc="0" normalizeH="0" baseline="0" noProof="0" dirty="0" smtClean="0">
              <a:ln>
                <a:noFill/>
              </a:ln>
              <a:solidFill>
                <a:schemeClr val="tx2"/>
              </a:solidFill>
              <a:effectLst/>
              <a:uLnTx/>
              <a:uFillTx/>
              <a:latin typeface="Calibri" pitchFamily="34" charset="0"/>
              <a:ea typeface="+mj-ea"/>
              <a:cs typeface="+mj-cs"/>
            </a:endParaRPr>
          </a:p>
        </p:txBody>
      </p:sp>
      <p:cxnSp>
        <p:nvCxnSpPr>
          <p:cNvPr id="6" name="Straight Arrow Connector 5"/>
          <p:cNvCxnSpPr>
            <a:stCxn id="4" idx="2"/>
            <a:endCxn id="5122" idx="0"/>
          </p:cNvCxnSpPr>
          <p:nvPr/>
        </p:nvCxnSpPr>
        <p:spPr>
          <a:xfrm rot="5400000">
            <a:off x="3028950" y="590550"/>
            <a:ext cx="533400" cy="24765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2"/>
          </p:cNvCxnSpPr>
          <p:nvPr/>
        </p:nvCxnSpPr>
        <p:spPr>
          <a:xfrm rot="16200000" flipH="1">
            <a:off x="5581650" y="514350"/>
            <a:ext cx="533400" cy="26289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dissolve">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53251"/>
                                        </p:tgtEl>
                                        <p:attrNameLst>
                                          <p:attrName>style.visibility</p:attrName>
                                        </p:attrNameLst>
                                      </p:cBhvr>
                                      <p:to>
                                        <p:strVal val="visible"/>
                                      </p:to>
                                    </p:set>
                                    <p:anim calcmode="lin" valueType="num">
                                      <p:cBhvr>
                                        <p:cTn id="22" dur="1000" fill="hold"/>
                                        <p:tgtEl>
                                          <p:spTgt spid="53251"/>
                                        </p:tgtEl>
                                        <p:attrNameLst>
                                          <p:attrName>ppt_w</p:attrName>
                                        </p:attrNameLst>
                                      </p:cBhvr>
                                      <p:tavLst>
                                        <p:tav tm="0">
                                          <p:val>
                                            <p:strVal val="#ppt_w*0.70"/>
                                          </p:val>
                                        </p:tav>
                                        <p:tav tm="100000">
                                          <p:val>
                                            <p:strVal val="#ppt_w"/>
                                          </p:val>
                                        </p:tav>
                                      </p:tavLst>
                                    </p:anim>
                                    <p:anim calcmode="lin" valueType="num">
                                      <p:cBhvr>
                                        <p:cTn id="23" dur="1000" fill="hold"/>
                                        <p:tgtEl>
                                          <p:spTgt spid="53251"/>
                                        </p:tgtEl>
                                        <p:attrNameLst>
                                          <p:attrName>ppt_h</p:attrName>
                                        </p:attrNameLst>
                                      </p:cBhvr>
                                      <p:tavLst>
                                        <p:tav tm="0">
                                          <p:val>
                                            <p:strVal val="#ppt_h"/>
                                          </p:val>
                                        </p:tav>
                                        <p:tav tm="100000">
                                          <p:val>
                                            <p:strVal val="#ppt_h"/>
                                          </p:val>
                                        </p:tav>
                                      </p:tavLst>
                                    </p:anim>
                                    <p:animEffect transition="in" filter="fade">
                                      <p:cBhvr>
                                        <p:cTn id="24"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325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562100"/>
            <a:ext cx="3124200" cy="533400"/>
          </a:xfrm>
        </p:spPr>
        <p:txBody>
          <a:bodyPr>
            <a:noAutofit/>
          </a:bodyPr>
          <a:lstStyle/>
          <a:p>
            <a:pPr algn="ctr" eaLnBrk="1" hangingPunct="1"/>
            <a:r>
              <a:rPr lang="en-US" sz="3600" b="0" dirty="0" smtClean="0">
                <a:solidFill>
                  <a:schemeClr val="accent2">
                    <a:lumMod val="40000"/>
                    <a:lumOff val="60000"/>
                  </a:schemeClr>
                </a:solidFill>
                <a:effectLst/>
                <a:latin typeface="Calibri" pitchFamily="34" charset="0"/>
              </a:rPr>
              <a:t>I John 2:1</a:t>
            </a:r>
          </a:p>
        </p:txBody>
      </p:sp>
      <p:sp>
        <p:nvSpPr>
          <p:cNvPr id="53251" name="Rectangle 3"/>
          <p:cNvSpPr>
            <a:spLocks noChangeArrowheads="1"/>
          </p:cNvSpPr>
          <p:nvPr/>
        </p:nvSpPr>
        <p:spPr bwMode="auto">
          <a:xfrm>
            <a:off x="381000" y="2171700"/>
            <a:ext cx="8763000" cy="1200329"/>
          </a:xfrm>
          <a:prstGeom prst="rect">
            <a:avLst/>
          </a:prstGeom>
          <a:noFill/>
          <a:ln w="9525">
            <a:noFill/>
            <a:miter lim="800000"/>
            <a:headEnd/>
            <a:tailEnd/>
          </a:ln>
        </p:spPr>
        <p:txBody>
          <a:bodyPr wrap="square" anchor="t">
            <a:spAutoFit/>
          </a:bodyPr>
          <a:lstStyle/>
          <a:p>
            <a:pPr>
              <a:spcBef>
                <a:spcPts val="0"/>
              </a:spcBef>
              <a:spcAft>
                <a:spcPts val="0"/>
              </a:spcAft>
            </a:pPr>
            <a:r>
              <a:rPr lang="en-US" sz="3600" i="1" dirty="0" smtClean="0">
                <a:latin typeface="Calibri"/>
                <a:ea typeface="Times New Roman"/>
                <a:cs typeface="Times New Roman"/>
              </a:rPr>
              <a:t>My little children, I am writing these things to you so that you may not sin</a:t>
            </a:r>
            <a:r>
              <a:rPr lang="en-US" sz="3600" i="1" dirty="0" smtClean="0">
                <a:solidFill>
                  <a:prstClr val="white"/>
                </a:solidFill>
                <a:latin typeface="Calibri"/>
              </a:rPr>
              <a:t>.</a:t>
            </a:r>
            <a:endParaRPr lang="en-US" sz="2400" dirty="0">
              <a:solidFill>
                <a:prstClr val="white"/>
              </a:solidFill>
              <a:latin typeface="Calibri"/>
              <a:ea typeface="Times New Roman"/>
            </a:endParaRPr>
          </a:p>
        </p:txBody>
      </p:sp>
      <p:sp>
        <p:nvSpPr>
          <p:cNvPr id="4" name="Rectangle 2"/>
          <p:cNvSpPr txBox="1">
            <a:spLocks noChangeArrowheads="1"/>
          </p:cNvSpPr>
          <p:nvPr/>
        </p:nvSpPr>
        <p:spPr>
          <a:xfrm>
            <a:off x="304800" y="4953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Not Sin</a:t>
            </a:r>
            <a:endParaRPr lang="en-US" sz="4000" i="1" dirty="0" smtClean="0">
              <a:solidFill>
                <a:srgbClr val="DBF5F9"/>
              </a:solidFill>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gtEl>
                                        <p:attrNameLst>
                                          <p:attrName>style.visibility</p:attrName>
                                        </p:attrNameLst>
                                      </p:cBhvr>
                                      <p:to>
                                        <p:strVal val="visible"/>
                                      </p:to>
                                    </p:set>
                                    <p:anim calcmode="lin" valueType="num">
                                      <p:cBhvr>
                                        <p:cTn id="12" dur="1000" fill="hold"/>
                                        <p:tgtEl>
                                          <p:spTgt spid="53251"/>
                                        </p:tgtEl>
                                        <p:attrNameLst>
                                          <p:attrName>ppt_w</p:attrName>
                                        </p:attrNameLst>
                                      </p:cBhvr>
                                      <p:tavLst>
                                        <p:tav tm="0">
                                          <p:val>
                                            <p:strVal val="#ppt_w*0.70"/>
                                          </p:val>
                                        </p:tav>
                                        <p:tav tm="100000">
                                          <p:val>
                                            <p:strVal val="#ppt_w"/>
                                          </p:val>
                                        </p:tav>
                                      </p:tavLst>
                                    </p:anim>
                                    <p:anim calcmode="lin" valueType="num">
                                      <p:cBhvr>
                                        <p:cTn id="13" dur="1000" fill="hold"/>
                                        <p:tgtEl>
                                          <p:spTgt spid="53251"/>
                                        </p:tgtEl>
                                        <p:attrNameLst>
                                          <p:attrName>ppt_h</p:attrName>
                                        </p:attrNameLst>
                                      </p:cBhvr>
                                      <p:tavLst>
                                        <p:tav tm="0">
                                          <p:val>
                                            <p:strVal val="#ppt_h"/>
                                          </p:val>
                                        </p:tav>
                                        <p:tav tm="100000">
                                          <p:val>
                                            <p:strVal val="#ppt_h"/>
                                          </p:val>
                                        </p:tav>
                                      </p:tavLst>
                                    </p:anim>
                                    <p:animEffect transition="in" filter="fade">
                                      <p:cBhvr>
                                        <p:cTn id="14"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409700"/>
            <a:ext cx="7696200" cy="533400"/>
          </a:xfrm>
        </p:spPr>
        <p:txBody>
          <a:bodyPr>
            <a:noAutofit/>
          </a:bodyPr>
          <a:lstStyle/>
          <a:p>
            <a:pPr eaLnBrk="1" hangingPunct="1"/>
            <a:r>
              <a:rPr lang="en-US" sz="3600" b="0" dirty="0" smtClean="0">
                <a:solidFill>
                  <a:schemeClr val="accent2">
                    <a:lumMod val="40000"/>
                    <a:lumOff val="60000"/>
                  </a:schemeClr>
                </a:solidFill>
                <a:effectLst/>
                <a:latin typeface="Calibri" pitchFamily="34" charset="0"/>
              </a:rPr>
              <a:t>A Firm and Uncompromising Standard</a:t>
            </a:r>
          </a:p>
        </p:txBody>
      </p:sp>
      <p:sp>
        <p:nvSpPr>
          <p:cNvPr id="53251" name="Rectangle 3"/>
          <p:cNvSpPr>
            <a:spLocks noChangeArrowheads="1"/>
          </p:cNvSpPr>
          <p:nvPr/>
        </p:nvSpPr>
        <p:spPr bwMode="auto">
          <a:xfrm>
            <a:off x="381000" y="2171700"/>
            <a:ext cx="8763000" cy="830997"/>
          </a:xfrm>
          <a:prstGeom prst="rect">
            <a:avLst/>
          </a:prstGeom>
          <a:noFill/>
          <a:ln w="9525">
            <a:noFill/>
            <a:miter lim="800000"/>
            <a:headEnd/>
            <a:tailEnd/>
          </a:ln>
        </p:spPr>
        <p:txBody>
          <a:bodyPr wrap="square" anchor="t">
            <a:spAutoFit/>
          </a:bodyPr>
          <a:lstStyle/>
          <a:p>
            <a:pPr>
              <a:spcBef>
                <a:spcPts val="0"/>
              </a:spcBef>
              <a:spcAft>
                <a:spcPts val="0"/>
              </a:spcAft>
            </a:pPr>
            <a:r>
              <a:rPr lang="en-US" sz="2400" dirty="0" smtClean="0">
                <a:solidFill>
                  <a:schemeClr val="tx2">
                    <a:lumMod val="75000"/>
                  </a:schemeClr>
                </a:solidFill>
                <a:latin typeface="Calibri"/>
                <a:ea typeface="Times New Roman"/>
                <a:cs typeface="Times New Roman"/>
              </a:rPr>
              <a:t>I John 5:3 </a:t>
            </a:r>
            <a:r>
              <a:rPr lang="en-US" sz="2400" i="1" baseline="30000" dirty="0" smtClean="0">
                <a:latin typeface="Calibri"/>
                <a:ea typeface="Times New Roman"/>
                <a:cs typeface="Times New Roman"/>
              </a:rPr>
              <a:t>3 </a:t>
            </a:r>
            <a:r>
              <a:rPr lang="en-US" sz="2400" i="1" dirty="0" smtClean="0">
                <a:latin typeface="Calibri"/>
                <a:ea typeface="Times New Roman"/>
                <a:cs typeface="Times New Roman"/>
              </a:rPr>
              <a:t>For this is the love of God, that we keep his commandments. And his commandments are not burdensome</a:t>
            </a:r>
            <a:r>
              <a:rPr lang="en-US" sz="2400" dirty="0" smtClean="0">
                <a:latin typeface="Calibri"/>
                <a:ea typeface="Times New Roman"/>
                <a:cs typeface="Times New Roman"/>
              </a:rPr>
              <a:t>.</a:t>
            </a:r>
            <a:endParaRPr lang="en-US" sz="1600" dirty="0">
              <a:solidFill>
                <a:prstClr val="white"/>
              </a:solidFill>
              <a:latin typeface="Calibri"/>
              <a:ea typeface="Times New Roman"/>
            </a:endParaRPr>
          </a:p>
        </p:txBody>
      </p:sp>
      <p:sp>
        <p:nvSpPr>
          <p:cNvPr id="4" name="Rectangle 2"/>
          <p:cNvSpPr txBox="1">
            <a:spLocks noChangeArrowheads="1"/>
          </p:cNvSpPr>
          <p:nvPr/>
        </p:nvSpPr>
        <p:spPr>
          <a:xfrm>
            <a:off x="304800" y="4953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Not Sin</a:t>
            </a:r>
            <a:endParaRPr lang="en-US" sz="4000" i="1" dirty="0" smtClean="0">
              <a:solidFill>
                <a:srgbClr val="DBF5F9"/>
              </a:solidFill>
              <a:latin typeface="Calibri" pitchFamily="34" charset="0"/>
            </a:endParaRPr>
          </a:p>
        </p:txBody>
      </p:sp>
      <p:sp>
        <p:nvSpPr>
          <p:cNvPr id="5" name="Rectangle 3"/>
          <p:cNvSpPr>
            <a:spLocks noChangeArrowheads="1"/>
          </p:cNvSpPr>
          <p:nvPr/>
        </p:nvSpPr>
        <p:spPr bwMode="auto">
          <a:xfrm>
            <a:off x="381000" y="3086100"/>
            <a:ext cx="8763000" cy="830997"/>
          </a:xfrm>
          <a:prstGeom prst="rect">
            <a:avLst/>
          </a:prstGeom>
          <a:noFill/>
          <a:ln w="9525">
            <a:noFill/>
            <a:miter lim="800000"/>
            <a:headEnd/>
            <a:tailEnd/>
          </a:ln>
        </p:spPr>
        <p:txBody>
          <a:bodyPr wrap="square" anchor="t">
            <a:spAutoFit/>
          </a:bodyPr>
          <a:lstStyle/>
          <a:p>
            <a:pPr>
              <a:spcBef>
                <a:spcPts val="0"/>
              </a:spcBef>
              <a:spcAft>
                <a:spcPts val="0"/>
              </a:spcAft>
            </a:pPr>
            <a:r>
              <a:rPr lang="en-US" sz="2400" dirty="0" smtClean="0">
                <a:solidFill>
                  <a:schemeClr val="tx2">
                    <a:lumMod val="75000"/>
                  </a:schemeClr>
                </a:solidFill>
                <a:latin typeface="Calibri"/>
                <a:ea typeface="Times New Roman"/>
                <a:cs typeface="Times New Roman"/>
              </a:rPr>
              <a:t>I John 1:6 </a:t>
            </a:r>
            <a:r>
              <a:rPr lang="en-US" sz="2400" i="1" baseline="30000" dirty="0" smtClean="0">
                <a:latin typeface="Calibri"/>
                <a:ea typeface="Times New Roman"/>
                <a:cs typeface="Times New Roman"/>
              </a:rPr>
              <a:t>6 </a:t>
            </a:r>
            <a:r>
              <a:rPr lang="en-US" sz="2400" i="1" dirty="0" smtClean="0">
                <a:latin typeface="Calibri"/>
                <a:ea typeface="Times New Roman"/>
                <a:cs typeface="Times New Roman"/>
              </a:rPr>
              <a:t>If we say we have fellowship with him while we walk in darkness, we lie and do not practice the truth.</a:t>
            </a:r>
            <a:endParaRPr lang="en-US" sz="1600" dirty="0">
              <a:solidFill>
                <a:prstClr val="white"/>
              </a:solidFill>
              <a:latin typeface="Calibri"/>
              <a:ea typeface="Times New Roman"/>
            </a:endParaRPr>
          </a:p>
        </p:txBody>
      </p:sp>
      <p:sp>
        <p:nvSpPr>
          <p:cNvPr id="6" name="Rectangle 3"/>
          <p:cNvSpPr>
            <a:spLocks noChangeArrowheads="1"/>
          </p:cNvSpPr>
          <p:nvPr/>
        </p:nvSpPr>
        <p:spPr bwMode="auto">
          <a:xfrm>
            <a:off x="381000" y="4076700"/>
            <a:ext cx="8763000" cy="1200329"/>
          </a:xfrm>
          <a:prstGeom prst="rect">
            <a:avLst/>
          </a:prstGeom>
          <a:noFill/>
          <a:ln w="9525">
            <a:noFill/>
            <a:miter lim="800000"/>
            <a:headEnd/>
            <a:tailEnd/>
          </a:ln>
        </p:spPr>
        <p:txBody>
          <a:bodyPr wrap="square" anchor="t">
            <a:spAutoFit/>
          </a:bodyPr>
          <a:lstStyle/>
          <a:p>
            <a:pPr>
              <a:spcBef>
                <a:spcPts val="0"/>
              </a:spcBef>
              <a:spcAft>
                <a:spcPts val="0"/>
              </a:spcAft>
            </a:pPr>
            <a:r>
              <a:rPr lang="en-US" sz="2400" dirty="0" smtClean="0">
                <a:solidFill>
                  <a:schemeClr val="tx2">
                    <a:lumMod val="75000"/>
                  </a:schemeClr>
                </a:solidFill>
                <a:latin typeface="Calibri"/>
                <a:ea typeface="Times New Roman"/>
                <a:cs typeface="Times New Roman"/>
              </a:rPr>
              <a:t>I John 2:3-4 </a:t>
            </a:r>
            <a:r>
              <a:rPr lang="en-US" sz="2400" i="1" baseline="30000" dirty="0" smtClean="0">
                <a:latin typeface="Calibri"/>
                <a:ea typeface="Times New Roman"/>
                <a:cs typeface="Times New Roman"/>
              </a:rPr>
              <a:t>3 </a:t>
            </a:r>
            <a:r>
              <a:rPr lang="en-US" sz="2400" i="1" dirty="0" smtClean="0">
                <a:latin typeface="Calibri"/>
                <a:ea typeface="Times New Roman"/>
                <a:cs typeface="Times New Roman"/>
              </a:rPr>
              <a:t>And by this we know that we have come to know him, if we keep his commandments. </a:t>
            </a:r>
            <a:r>
              <a:rPr lang="en-US" sz="2400" i="1" baseline="30000" dirty="0" smtClean="0">
                <a:latin typeface="Calibri"/>
                <a:ea typeface="Times New Roman"/>
                <a:cs typeface="Times New Roman"/>
              </a:rPr>
              <a:t>4 </a:t>
            </a:r>
            <a:r>
              <a:rPr lang="en-US" sz="2400" i="1" dirty="0" smtClean="0">
                <a:latin typeface="Calibri"/>
                <a:ea typeface="Times New Roman"/>
                <a:cs typeface="Times New Roman"/>
              </a:rPr>
              <a:t>Whoever says “I know him” but does not keep his commandments is a liar, and the truth is not in him</a:t>
            </a:r>
            <a:endParaRPr lang="en-US" sz="1600" dirty="0">
              <a:solidFill>
                <a:prstClr val="white"/>
              </a:solidFill>
              <a:latin typeface="Calibri"/>
              <a:ea typeface="Times New Roman"/>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gtEl>
                                        <p:attrNameLst>
                                          <p:attrName>style.visibility</p:attrName>
                                        </p:attrNameLst>
                                      </p:cBhvr>
                                      <p:to>
                                        <p:strVal val="visible"/>
                                      </p:to>
                                    </p:set>
                                    <p:anim calcmode="lin" valueType="num">
                                      <p:cBhvr>
                                        <p:cTn id="12" dur="1000" fill="hold"/>
                                        <p:tgtEl>
                                          <p:spTgt spid="53251"/>
                                        </p:tgtEl>
                                        <p:attrNameLst>
                                          <p:attrName>ppt_w</p:attrName>
                                        </p:attrNameLst>
                                      </p:cBhvr>
                                      <p:tavLst>
                                        <p:tav tm="0">
                                          <p:val>
                                            <p:strVal val="#ppt_w*0.70"/>
                                          </p:val>
                                        </p:tav>
                                        <p:tav tm="100000">
                                          <p:val>
                                            <p:strVal val="#ppt_w"/>
                                          </p:val>
                                        </p:tav>
                                      </p:tavLst>
                                    </p:anim>
                                    <p:anim calcmode="lin" valueType="num">
                                      <p:cBhvr>
                                        <p:cTn id="13" dur="1000" fill="hold"/>
                                        <p:tgtEl>
                                          <p:spTgt spid="53251"/>
                                        </p:tgtEl>
                                        <p:attrNameLst>
                                          <p:attrName>ppt_h</p:attrName>
                                        </p:attrNameLst>
                                      </p:cBhvr>
                                      <p:tavLst>
                                        <p:tav tm="0">
                                          <p:val>
                                            <p:strVal val="#ppt_h"/>
                                          </p:val>
                                        </p:tav>
                                        <p:tav tm="100000">
                                          <p:val>
                                            <p:strVal val="#ppt_h"/>
                                          </p:val>
                                        </p:tav>
                                      </p:tavLst>
                                    </p:anim>
                                    <p:animEffect transition="in" filter="fade">
                                      <p:cBhvr>
                                        <p:cTn id="14" dur="1000"/>
                                        <p:tgtEl>
                                          <p:spTgt spid="53251"/>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strVal val="#ppt_w*0.70"/>
                                          </p:val>
                                        </p:tav>
                                        <p:tav tm="100000">
                                          <p:val>
                                            <p:strVal val="#ppt_w"/>
                                          </p:val>
                                        </p:tav>
                                      </p:tavLst>
                                    </p:anim>
                                    <p:anim calcmode="lin" valueType="num">
                                      <p:cBhvr>
                                        <p:cTn id="27" dur="1000" fill="hold"/>
                                        <p:tgtEl>
                                          <p:spTgt spid="6"/>
                                        </p:tgtEl>
                                        <p:attrNameLst>
                                          <p:attrName>ppt_h</p:attrName>
                                        </p:attrNameLst>
                                      </p:cBhvr>
                                      <p:tavLst>
                                        <p:tav tm="0">
                                          <p:val>
                                            <p:strVal val="#ppt_h"/>
                                          </p:val>
                                        </p:tav>
                                        <p:tav tm="100000">
                                          <p:val>
                                            <p:strVal val="#ppt_h"/>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762000" y="2095500"/>
            <a:ext cx="7924800" cy="1206500"/>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outerShdw>
                </a:effectLst>
                <a:latin typeface="Calibri" pitchFamily="34" charset="0"/>
                <a:ea typeface="+mj-ea"/>
                <a:cs typeface="+mj-cs"/>
              </a:rPr>
              <a:t>Disciples Like Our Teacher - Love</a:t>
            </a:r>
            <a:endParaRPr lang="en-US" sz="5400" b="1" i="1" kern="0" dirty="0">
              <a:solidFill>
                <a:schemeClr val="tx2"/>
              </a:solidFill>
              <a:effectLst>
                <a:outerShdw blurRad="38100" dist="38100" dir="2700000" algn="tl">
                  <a:srgbClr val="000000"/>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409700"/>
            <a:ext cx="3124200" cy="533400"/>
          </a:xfrm>
        </p:spPr>
        <p:txBody>
          <a:bodyPr>
            <a:noAutofit/>
          </a:bodyPr>
          <a:lstStyle/>
          <a:p>
            <a:pPr algn="ctr" eaLnBrk="1" hangingPunct="1"/>
            <a:r>
              <a:rPr lang="en-US" sz="3600" b="0" dirty="0" smtClean="0">
                <a:solidFill>
                  <a:schemeClr val="accent2">
                    <a:lumMod val="40000"/>
                    <a:lumOff val="60000"/>
                  </a:schemeClr>
                </a:solidFill>
                <a:effectLst/>
                <a:latin typeface="Calibri" pitchFamily="34" charset="0"/>
              </a:rPr>
              <a:t>I John 3:6-8</a:t>
            </a:r>
          </a:p>
        </p:txBody>
      </p:sp>
      <p:sp>
        <p:nvSpPr>
          <p:cNvPr id="53251" name="Rectangle 3"/>
          <p:cNvSpPr>
            <a:spLocks noChangeArrowheads="1"/>
          </p:cNvSpPr>
          <p:nvPr/>
        </p:nvSpPr>
        <p:spPr bwMode="auto">
          <a:xfrm>
            <a:off x="381000" y="1943100"/>
            <a:ext cx="8763000" cy="3539430"/>
          </a:xfrm>
          <a:prstGeom prst="rect">
            <a:avLst/>
          </a:prstGeom>
          <a:noFill/>
          <a:ln w="9525">
            <a:noFill/>
            <a:miter lim="800000"/>
            <a:headEnd/>
            <a:tailEnd/>
          </a:ln>
        </p:spPr>
        <p:txBody>
          <a:bodyPr wrap="square" anchor="t">
            <a:spAutoFit/>
          </a:bodyPr>
          <a:lstStyle/>
          <a:p>
            <a:pPr>
              <a:spcBef>
                <a:spcPts val="0"/>
              </a:spcBef>
              <a:spcAft>
                <a:spcPts val="0"/>
              </a:spcAft>
            </a:pPr>
            <a:r>
              <a:rPr lang="en-US" sz="3200" i="1" baseline="30000" dirty="0" smtClean="0">
                <a:latin typeface="Calibri"/>
                <a:ea typeface="Times New Roman"/>
                <a:cs typeface="Times New Roman"/>
              </a:rPr>
              <a:t>6 </a:t>
            </a:r>
            <a:r>
              <a:rPr lang="en-US" sz="3200" i="1" dirty="0" smtClean="0">
                <a:latin typeface="Calibri"/>
                <a:ea typeface="Times New Roman"/>
                <a:cs typeface="Times New Roman"/>
              </a:rPr>
              <a:t>No one who abides in him keeps on sinning; no one who keeps on sinning has either seen him or known him. </a:t>
            </a:r>
            <a:r>
              <a:rPr lang="en-US" sz="3200" i="1" baseline="30000" dirty="0" smtClean="0">
                <a:latin typeface="Calibri"/>
                <a:ea typeface="Times New Roman"/>
                <a:cs typeface="Times New Roman"/>
              </a:rPr>
              <a:t>7 </a:t>
            </a:r>
            <a:r>
              <a:rPr lang="en-US" sz="3200" i="1" dirty="0" smtClean="0">
                <a:latin typeface="Calibri"/>
                <a:ea typeface="Times New Roman"/>
                <a:cs typeface="Times New Roman"/>
              </a:rPr>
              <a:t>Little children, let no one deceive you. Whoever practices righteousness is righteous, as he is righteous. </a:t>
            </a:r>
            <a:r>
              <a:rPr lang="en-US" sz="3200" i="1" baseline="30000" dirty="0" smtClean="0">
                <a:latin typeface="Calibri"/>
                <a:ea typeface="Times New Roman"/>
                <a:cs typeface="Times New Roman"/>
              </a:rPr>
              <a:t>8 </a:t>
            </a:r>
            <a:r>
              <a:rPr lang="en-US" sz="3200" i="1" dirty="0" smtClean="0">
                <a:latin typeface="Calibri"/>
                <a:ea typeface="Times New Roman"/>
                <a:cs typeface="Times New Roman"/>
              </a:rPr>
              <a:t>Whoever makes a practice of sinning is of the devil, for the devil has been sinning from the beginning.</a:t>
            </a:r>
            <a:endParaRPr lang="en-US" sz="2000" dirty="0">
              <a:solidFill>
                <a:prstClr val="white"/>
              </a:solidFill>
              <a:latin typeface="Calibri"/>
              <a:ea typeface="Times New Roman"/>
            </a:endParaRPr>
          </a:p>
        </p:txBody>
      </p:sp>
      <p:sp>
        <p:nvSpPr>
          <p:cNvPr id="4" name="Rectangle 2"/>
          <p:cNvSpPr txBox="1">
            <a:spLocks noChangeArrowheads="1"/>
          </p:cNvSpPr>
          <p:nvPr/>
        </p:nvSpPr>
        <p:spPr>
          <a:xfrm>
            <a:off x="304800" y="4953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Not Sin</a:t>
            </a:r>
            <a:endParaRPr lang="en-US" sz="4000" i="1" dirty="0" smtClean="0">
              <a:solidFill>
                <a:srgbClr val="DBF5F9"/>
              </a:solidFill>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gtEl>
                                        <p:attrNameLst>
                                          <p:attrName>style.visibility</p:attrName>
                                        </p:attrNameLst>
                                      </p:cBhvr>
                                      <p:to>
                                        <p:strVal val="visible"/>
                                      </p:to>
                                    </p:set>
                                    <p:anim calcmode="lin" valueType="num">
                                      <p:cBhvr>
                                        <p:cTn id="12" dur="1000" fill="hold"/>
                                        <p:tgtEl>
                                          <p:spTgt spid="53251"/>
                                        </p:tgtEl>
                                        <p:attrNameLst>
                                          <p:attrName>ppt_w</p:attrName>
                                        </p:attrNameLst>
                                      </p:cBhvr>
                                      <p:tavLst>
                                        <p:tav tm="0">
                                          <p:val>
                                            <p:strVal val="#ppt_w*0.70"/>
                                          </p:val>
                                        </p:tav>
                                        <p:tav tm="100000">
                                          <p:val>
                                            <p:strVal val="#ppt_w"/>
                                          </p:val>
                                        </p:tav>
                                      </p:tavLst>
                                    </p:anim>
                                    <p:anim calcmode="lin" valueType="num">
                                      <p:cBhvr>
                                        <p:cTn id="13" dur="1000" fill="hold"/>
                                        <p:tgtEl>
                                          <p:spTgt spid="53251"/>
                                        </p:tgtEl>
                                        <p:attrNameLst>
                                          <p:attrName>ppt_h</p:attrName>
                                        </p:attrNameLst>
                                      </p:cBhvr>
                                      <p:tavLst>
                                        <p:tav tm="0">
                                          <p:val>
                                            <p:strVal val="#ppt_h"/>
                                          </p:val>
                                        </p:tav>
                                        <p:tav tm="100000">
                                          <p:val>
                                            <p:strVal val="#ppt_h"/>
                                          </p:val>
                                        </p:tav>
                                      </p:tavLst>
                                    </p:anim>
                                    <p:animEffect transition="in" filter="fade">
                                      <p:cBhvr>
                                        <p:cTn id="14"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3251" name="Rectangle 3"/>
          <p:cNvSpPr>
            <a:spLocks noChangeArrowheads="1"/>
          </p:cNvSpPr>
          <p:nvPr/>
        </p:nvSpPr>
        <p:spPr bwMode="auto">
          <a:xfrm>
            <a:off x="5334000" y="2095500"/>
            <a:ext cx="3429000" cy="2308324"/>
          </a:xfrm>
          <a:prstGeom prst="rect">
            <a:avLst/>
          </a:prstGeom>
          <a:noFill/>
          <a:ln w="38100">
            <a:solidFill>
              <a:srgbClr val="00B050"/>
            </a:solidFill>
            <a:miter lim="800000"/>
            <a:headEnd/>
            <a:tailEnd/>
          </a:ln>
        </p:spPr>
        <p:txBody>
          <a:bodyPr wrap="square" anchor="t">
            <a:spAutoFit/>
          </a:bodyPr>
          <a:lstStyle/>
          <a:p>
            <a:pPr>
              <a:spcBef>
                <a:spcPts val="0"/>
              </a:spcBef>
              <a:spcAft>
                <a:spcPts val="0"/>
              </a:spcAft>
            </a:pPr>
            <a:r>
              <a:rPr lang="en-US" sz="3200" dirty="0" smtClean="0">
                <a:solidFill>
                  <a:srgbClr val="DBF5F9">
                    <a:lumMod val="75000"/>
                  </a:srgbClr>
                </a:solidFill>
                <a:latin typeface="Calibri" pitchFamily="34" charset="0"/>
              </a:rPr>
              <a:t>The Righteous</a:t>
            </a:r>
            <a:r>
              <a:rPr lang="en-US" sz="2800" dirty="0" smtClean="0">
                <a:solidFill>
                  <a:prstClr val="white"/>
                </a:solidFill>
                <a:latin typeface="Calibri" pitchFamily="34" charset="0"/>
              </a:rPr>
              <a:t/>
            </a:r>
            <a:br>
              <a:rPr lang="en-US" sz="2800" dirty="0" smtClean="0">
                <a:solidFill>
                  <a:prstClr val="white"/>
                </a:solidFill>
                <a:latin typeface="Calibri" pitchFamily="34" charset="0"/>
              </a:rPr>
            </a:br>
            <a:r>
              <a:rPr lang="en-US" sz="2800" i="1" dirty="0" smtClean="0">
                <a:latin typeface="Calibri"/>
                <a:ea typeface="Times New Roman"/>
                <a:cs typeface="Times New Roman"/>
              </a:rPr>
              <a:t> Whoever practices righteousness is righteous, as he is righteous.</a:t>
            </a:r>
            <a:endParaRPr lang="en-US" sz="2800" i="1" dirty="0">
              <a:solidFill>
                <a:prstClr val="white"/>
              </a:solidFill>
              <a:latin typeface="Calibri"/>
              <a:ea typeface="Times New Roman"/>
            </a:endParaRPr>
          </a:p>
        </p:txBody>
      </p:sp>
      <p:sp>
        <p:nvSpPr>
          <p:cNvPr id="4" name="Rectangle 2"/>
          <p:cNvSpPr txBox="1">
            <a:spLocks noChangeArrowheads="1"/>
          </p:cNvSpPr>
          <p:nvPr/>
        </p:nvSpPr>
        <p:spPr>
          <a:xfrm>
            <a:off x="381000" y="5715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Not Sin  </a:t>
            </a:r>
            <a:endParaRPr lang="en-US" sz="4000" i="1" dirty="0" smtClean="0">
              <a:solidFill>
                <a:srgbClr val="DBF5F9"/>
              </a:solidFill>
              <a:latin typeface="Calibri" pitchFamily="34" charset="0"/>
            </a:endParaRPr>
          </a:p>
        </p:txBody>
      </p:sp>
      <p:cxnSp>
        <p:nvCxnSpPr>
          <p:cNvPr id="6" name="Straight Arrow Connector 5"/>
          <p:cNvCxnSpPr>
            <a:stCxn id="4" idx="2"/>
          </p:cNvCxnSpPr>
          <p:nvPr/>
        </p:nvCxnSpPr>
        <p:spPr>
          <a:xfrm rot="5400000">
            <a:off x="2952750" y="438150"/>
            <a:ext cx="762000" cy="25527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2"/>
          </p:cNvCxnSpPr>
          <p:nvPr/>
        </p:nvCxnSpPr>
        <p:spPr>
          <a:xfrm rot="16200000" flipH="1">
            <a:off x="5619750" y="323850"/>
            <a:ext cx="685800" cy="27051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3"/>
          <p:cNvSpPr>
            <a:spLocks noChangeArrowheads="1"/>
          </p:cNvSpPr>
          <p:nvPr/>
        </p:nvSpPr>
        <p:spPr bwMode="auto">
          <a:xfrm>
            <a:off x="381000" y="2171700"/>
            <a:ext cx="3429000" cy="1877437"/>
          </a:xfrm>
          <a:prstGeom prst="rect">
            <a:avLst/>
          </a:prstGeom>
          <a:noFill/>
          <a:ln w="38100">
            <a:solidFill>
              <a:srgbClr val="00B050"/>
            </a:solidFill>
            <a:miter lim="800000"/>
            <a:headEnd/>
            <a:tailEnd/>
          </a:ln>
        </p:spPr>
        <p:txBody>
          <a:bodyPr wrap="square" anchor="t">
            <a:spAutoFit/>
          </a:bodyPr>
          <a:lstStyle/>
          <a:p>
            <a:pPr>
              <a:spcBef>
                <a:spcPts val="0"/>
              </a:spcBef>
              <a:spcAft>
                <a:spcPts val="0"/>
              </a:spcAft>
            </a:pPr>
            <a:r>
              <a:rPr lang="en-US" sz="3200" dirty="0" smtClean="0">
                <a:solidFill>
                  <a:srgbClr val="DBF5F9">
                    <a:lumMod val="75000"/>
                  </a:srgbClr>
                </a:solidFill>
                <a:latin typeface="Calibri" pitchFamily="34" charset="0"/>
              </a:rPr>
              <a:t>Those of the Devil</a:t>
            </a:r>
            <a:r>
              <a:rPr lang="en-US" sz="2800" dirty="0" smtClean="0">
                <a:solidFill>
                  <a:prstClr val="white"/>
                </a:solidFill>
                <a:latin typeface="Calibri" pitchFamily="34" charset="0"/>
              </a:rPr>
              <a:t/>
            </a:r>
            <a:br>
              <a:rPr lang="en-US" sz="2800" dirty="0" smtClean="0">
                <a:solidFill>
                  <a:prstClr val="white"/>
                </a:solidFill>
                <a:latin typeface="Calibri" pitchFamily="34" charset="0"/>
              </a:rPr>
            </a:br>
            <a:r>
              <a:rPr lang="en-US" sz="2800" i="1" dirty="0" smtClean="0">
                <a:latin typeface="Calibri"/>
                <a:ea typeface="Times New Roman"/>
                <a:cs typeface="Times New Roman"/>
              </a:rPr>
              <a:t> </a:t>
            </a:r>
            <a:r>
              <a:rPr lang="en-US" sz="2800" i="1" baseline="30000" dirty="0" smtClean="0">
                <a:latin typeface="Calibri"/>
                <a:ea typeface="Times New Roman"/>
                <a:cs typeface="Times New Roman"/>
              </a:rPr>
              <a:t>8 </a:t>
            </a:r>
            <a:r>
              <a:rPr lang="en-US" sz="2800" i="1" dirty="0" smtClean="0">
                <a:latin typeface="Calibri"/>
                <a:ea typeface="Times New Roman"/>
                <a:cs typeface="Times New Roman"/>
              </a:rPr>
              <a:t>Whoever makes a practice of sinning is of the devil, </a:t>
            </a:r>
            <a:endParaRPr lang="en-US" sz="2800" i="1" dirty="0">
              <a:solidFill>
                <a:prstClr val="white"/>
              </a:solidFill>
              <a:latin typeface="Calibri"/>
              <a:ea typeface="Times New Roman"/>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53251"/>
                                        </p:tgtEl>
                                        <p:attrNameLst>
                                          <p:attrName>style.visibility</p:attrName>
                                        </p:attrNameLst>
                                      </p:cBhvr>
                                      <p:to>
                                        <p:strVal val="visible"/>
                                      </p:to>
                                    </p:set>
                                    <p:anim calcmode="lin" valueType="num">
                                      <p:cBhvr>
                                        <p:cTn id="24" dur="1000" fill="hold"/>
                                        <p:tgtEl>
                                          <p:spTgt spid="53251"/>
                                        </p:tgtEl>
                                        <p:attrNameLst>
                                          <p:attrName>ppt_w</p:attrName>
                                        </p:attrNameLst>
                                      </p:cBhvr>
                                      <p:tavLst>
                                        <p:tav tm="0">
                                          <p:val>
                                            <p:strVal val="#ppt_w*0.70"/>
                                          </p:val>
                                        </p:tav>
                                        <p:tav tm="100000">
                                          <p:val>
                                            <p:strVal val="#ppt_w"/>
                                          </p:val>
                                        </p:tav>
                                      </p:tavLst>
                                    </p:anim>
                                    <p:anim calcmode="lin" valueType="num">
                                      <p:cBhvr>
                                        <p:cTn id="25" dur="1000" fill="hold"/>
                                        <p:tgtEl>
                                          <p:spTgt spid="53251"/>
                                        </p:tgtEl>
                                        <p:attrNameLst>
                                          <p:attrName>ppt_h</p:attrName>
                                        </p:attrNameLst>
                                      </p:cBhvr>
                                      <p:tavLst>
                                        <p:tav tm="0">
                                          <p:val>
                                            <p:strVal val="#ppt_h"/>
                                          </p:val>
                                        </p:tav>
                                        <p:tav tm="100000">
                                          <p:val>
                                            <p:strVal val="#ppt_h"/>
                                          </p:val>
                                        </p:tav>
                                      </p:tavLst>
                                    </p:anim>
                                    <p:animEffect transition="in" filter="fade">
                                      <p:cBhvr>
                                        <p:cTn id="26"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333500"/>
            <a:ext cx="3124200" cy="533400"/>
          </a:xfrm>
        </p:spPr>
        <p:txBody>
          <a:bodyPr>
            <a:noAutofit/>
          </a:bodyPr>
          <a:lstStyle/>
          <a:p>
            <a:pPr algn="ctr" eaLnBrk="1" hangingPunct="1"/>
            <a:r>
              <a:rPr lang="en-US" sz="3600" b="0" dirty="0" smtClean="0">
                <a:solidFill>
                  <a:schemeClr val="accent2">
                    <a:lumMod val="40000"/>
                    <a:lumOff val="60000"/>
                  </a:schemeClr>
                </a:solidFill>
                <a:effectLst/>
                <a:latin typeface="Calibri" pitchFamily="34" charset="0"/>
              </a:rPr>
              <a:t>I John 2:7-11</a:t>
            </a:r>
          </a:p>
        </p:txBody>
      </p:sp>
      <p:sp>
        <p:nvSpPr>
          <p:cNvPr id="53251" name="Rectangle 3"/>
          <p:cNvSpPr>
            <a:spLocks noChangeArrowheads="1"/>
          </p:cNvSpPr>
          <p:nvPr/>
        </p:nvSpPr>
        <p:spPr bwMode="auto">
          <a:xfrm>
            <a:off x="381000" y="1866900"/>
            <a:ext cx="8763000" cy="3785652"/>
          </a:xfrm>
          <a:prstGeom prst="rect">
            <a:avLst/>
          </a:prstGeom>
          <a:noFill/>
          <a:ln w="9525">
            <a:noFill/>
            <a:miter lim="800000"/>
            <a:headEnd/>
            <a:tailEnd/>
          </a:ln>
        </p:spPr>
        <p:txBody>
          <a:bodyPr wrap="square" anchor="t">
            <a:spAutoFit/>
          </a:bodyPr>
          <a:lstStyle/>
          <a:p>
            <a:pPr>
              <a:spcBef>
                <a:spcPts val="0"/>
              </a:spcBef>
              <a:spcAft>
                <a:spcPts val="0"/>
              </a:spcAft>
            </a:pPr>
            <a:r>
              <a:rPr lang="en-US" sz="2400" i="1" baseline="30000" dirty="0" smtClean="0">
                <a:latin typeface="Calibri"/>
                <a:ea typeface="Times New Roman"/>
                <a:cs typeface="Times New Roman"/>
              </a:rPr>
              <a:t>7 </a:t>
            </a:r>
            <a:r>
              <a:rPr lang="en-US" sz="2400" i="1" dirty="0" smtClean="0">
                <a:latin typeface="Calibri"/>
                <a:ea typeface="Times New Roman"/>
                <a:cs typeface="Times New Roman"/>
              </a:rPr>
              <a:t>Beloved, I am writing you no new commandment, but an old commandment that you had from the beginning. The old commandment is the word that you have heard. </a:t>
            </a:r>
            <a:r>
              <a:rPr lang="en-US" sz="2400" i="1" baseline="30000" dirty="0" smtClean="0">
                <a:latin typeface="Calibri"/>
                <a:ea typeface="Times New Roman"/>
                <a:cs typeface="Times New Roman"/>
              </a:rPr>
              <a:t>8 </a:t>
            </a:r>
            <a:r>
              <a:rPr lang="en-US" sz="2400" i="1" dirty="0" smtClean="0">
                <a:latin typeface="Calibri"/>
                <a:ea typeface="Times New Roman"/>
                <a:cs typeface="Times New Roman"/>
              </a:rPr>
              <a:t>At the same time, it is a new commandment that I am writing to you</a:t>
            </a:r>
          </a:p>
          <a:p>
            <a:pPr>
              <a:spcBef>
                <a:spcPts val="0"/>
              </a:spcBef>
              <a:spcAft>
                <a:spcPts val="0"/>
              </a:spcAft>
            </a:pPr>
            <a:r>
              <a:rPr lang="en-US" sz="2400" i="1" dirty="0" smtClean="0">
                <a:latin typeface="Calibri"/>
                <a:ea typeface="Times New Roman"/>
                <a:cs typeface="Times New Roman"/>
              </a:rPr>
              <a:t>which is true in him and in you, because the darkness is passing away and the true light is already shining. </a:t>
            </a:r>
            <a:r>
              <a:rPr lang="en-US" sz="2400" i="1" baseline="30000" dirty="0" smtClean="0">
                <a:latin typeface="Calibri"/>
                <a:ea typeface="Times New Roman"/>
                <a:cs typeface="Times New Roman"/>
              </a:rPr>
              <a:t>9 </a:t>
            </a:r>
            <a:r>
              <a:rPr lang="en-US" sz="2400" i="1" dirty="0" smtClean="0">
                <a:latin typeface="Calibri"/>
                <a:ea typeface="Times New Roman"/>
                <a:cs typeface="Times New Roman"/>
              </a:rPr>
              <a:t>Whoever says he is in the light and hates his brother is still in darkness. </a:t>
            </a:r>
            <a:r>
              <a:rPr lang="en-US" sz="2400" i="1" baseline="30000" dirty="0" smtClean="0">
                <a:latin typeface="Calibri"/>
                <a:ea typeface="Times New Roman"/>
                <a:cs typeface="Times New Roman"/>
              </a:rPr>
              <a:t>10 </a:t>
            </a:r>
            <a:r>
              <a:rPr lang="en-US" sz="2400" i="1" dirty="0" smtClean="0">
                <a:latin typeface="Calibri"/>
                <a:ea typeface="Times New Roman"/>
                <a:cs typeface="Times New Roman"/>
              </a:rPr>
              <a:t>Whoever loves his brother abides in the light, and in him there is no cause for stumbling. </a:t>
            </a:r>
            <a:r>
              <a:rPr lang="en-US" sz="2400" i="1" baseline="30000" dirty="0" smtClean="0">
                <a:latin typeface="Calibri"/>
                <a:ea typeface="Times New Roman"/>
                <a:cs typeface="Times New Roman"/>
              </a:rPr>
              <a:t>11 </a:t>
            </a:r>
            <a:r>
              <a:rPr lang="en-US" sz="2400" i="1" dirty="0" smtClean="0">
                <a:latin typeface="Calibri"/>
                <a:ea typeface="Times New Roman"/>
                <a:cs typeface="Times New Roman"/>
              </a:rPr>
              <a:t>But whoever hates his brother is in the darkness and walks in the darkness</a:t>
            </a:r>
            <a:endParaRPr lang="en-US" sz="2400" dirty="0">
              <a:solidFill>
                <a:prstClr val="white"/>
              </a:solidFill>
              <a:latin typeface="Calibri"/>
              <a:ea typeface="Times New Roman"/>
            </a:endParaRPr>
          </a:p>
        </p:txBody>
      </p:sp>
      <p:sp>
        <p:nvSpPr>
          <p:cNvPr id="4" name="Rectangle 2"/>
          <p:cNvSpPr txBox="1">
            <a:spLocks noChangeArrowheads="1"/>
          </p:cNvSpPr>
          <p:nvPr/>
        </p:nvSpPr>
        <p:spPr>
          <a:xfrm>
            <a:off x="304800" y="5715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Love One Another</a:t>
            </a:r>
            <a:endParaRPr lang="en-US" sz="4000" i="1" dirty="0" smtClean="0">
              <a:solidFill>
                <a:srgbClr val="DBF5F9"/>
              </a:solidFill>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 calcmode="lin" valueType="num">
                                      <p:cBhvr>
                                        <p:cTn id="12"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32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3251">
                                            <p:txEl>
                                              <p:pRg st="1" end="1"/>
                                            </p:txEl>
                                          </p:spTgt>
                                        </p:tgtEl>
                                        <p:attrNameLst>
                                          <p:attrName>style.visibility</p:attrName>
                                        </p:attrNameLst>
                                      </p:cBhvr>
                                      <p:to>
                                        <p:strVal val="visible"/>
                                      </p:to>
                                    </p:set>
                                    <p:anim calcmode="lin" valueType="num">
                                      <p:cBhvr>
                                        <p:cTn id="19" dur="1000" fill="hold"/>
                                        <p:tgtEl>
                                          <p:spTgt spid="53251">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53251">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562100"/>
            <a:ext cx="3124200" cy="533400"/>
          </a:xfrm>
        </p:spPr>
        <p:txBody>
          <a:bodyPr>
            <a:noAutofit/>
          </a:bodyPr>
          <a:lstStyle/>
          <a:p>
            <a:pPr algn="ctr" eaLnBrk="1" hangingPunct="1"/>
            <a:r>
              <a:rPr lang="en-US" sz="3600" b="0" dirty="0" smtClean="0">
                <a:solidFill>
                  <a:schemeClr val="accent2">
                    <a:lumMod val="40000"/>
                    <a:lumOff val="60000"/>
                  </a:schemeClr>
                </a:solidFill>
                <a:effectLst/>
                <a:latin typeface="Calibri" pitchFamily="34" charset="0"/>
              </a:rPr>
              <a:t>I John 3:11</a:t>
            </a:r>
          </a:p>
        </p:txBody>
      </p:sp>
      <p:sp>
        <p:nvSpPr>
          <p:cNvPr id="53251" name="Rectangle 3"/>
          <p:cNvSpPr>
            <a:spLocks noChangeArrowheads="1"/>
          </p:cNvSpPr>
          <p:nvPr/>
        </p:nvSpPr>
        <p:spPr bwMode="auto">
          <a:xfrm>
            <a:off x="228600" y="2247900"/>
            <a:ext cx="8763000" cy="1077218"/>
          </a:xfrm>
          <a:prstGeom prst="rect">
            <a:avLst/>
          </a:prstGeom>
          <a:noFill/>
          <a:ln w="9525">
            <a:noFill/>
            <a:miter lim="800000"/>
            <a:headEnd/>
            <a:tailEnd/>
          </a:ln>
        </p:spPr>
        <p:txBody>
          <a:bodyPr wrap="square" anchor="t">
            <a:spAutoFit/>
          </a:bodyPr>
          <a:lstStyle/>
          <a:p>
            <a:pPr>
              <a:spcBef>
                <a:spcPts val="0"/>
              </a:spcBef>
              <a:spcAft>
                <a:spcPts val="0"/>
              </a:spcAft>
            </a:pPr>
            <a:r>
              <a:rPr lang="en-US" sz="3200" i="1" baseline="30000" dirty="0" smtClean="0">
                <a:latin typeface="Calibri"/>
                <a:ea typeface="Times New Roman"/>
                <a:cs typeface="Times New Roman"/>
              </a:rPr>
              <a:t>11 </a:t>
            </a:r>
            <a:r>
              <a:rPr lang="en-US" sz="3200" i="1" dirty="0" smtClean="0">
                <a:latin typeface="Calibri"/>
                <a:ea typeface="Times New Roman"/>
                <a:cs typeface="Times New Roman"/>
              </a:rPr>
              <a:t>For this is the message that you have heard from the beginning, that we should love one another</a:t>
            </a:r>
            <a:endParaRPr lang="en-US" sz="3200" dirty="0">
              <a:solidFill>
                <a:prstClr val="white"/>
              </a:solidFill>
              <a:latin typeface="Calibri"/>
              <a:ea typeface="Times New Roman"/>
            </a:endParaRPr>
          </a:p>
        </p:txBody>
      </p:sp>
      <p:sp>
        <p:nvSpPr>
          <p:cNvPr id="4" name="Rectangle 2"/>
          <p:cNvSpPr txBox="1">
            <a:spLocks noChangeArrowheads="1"/>
          </p:cNvSpPr>
          <p:nvPr/>
        </p:nvSpPr>
        <p:spPr>
          <a:xfrm>
            <a:off x="304800" y="5715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Love One Another</a:t>
            </a:r>
            <a:endParaRPr lang="en-US" sz="4000" i="1" dirty="0" smtClean="0">
              <a:solidFill>
                <a:srgbClr val="DBF5F9"/>
              </a:solidFill>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 calcmode="lin" valueType="num">
                                      <p:cBhvr>
                                        <p:cTn id="12"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562100"/>
            <a:ext cx="3124200" cy="533400"/>
          </a:xfrm>
        </p:spPr>
        <p:txBody>
          <a:bodyPr>
            <a:noAutofit/>
          </a:bodyPr>
          <a:lstStyle/>
          <a:p>
            <a:pPr algn="ctr" eaLnBrk="1" hangingPunct="1"/>
            <a:r>
              <a:rPr lang="en-US" sz="3600" b="0" dirty="0" smtClean="0">
                <a:solidFill>
                  <a:schemeClr val="accent2">
                    <a:lumMod val="40000"/>
                    <a:lumOff val="60000"/>
                  </a:schemeClr>
                </a:solidFill>
                <a:effectLst/>
                <a:latin typeface="Calibri" pitchFamily="34" charset="0"/>
              </a:rPr>
              <a:t>I John 3:16-18</a:t>
            </a:r>
          </a:p>
        </p:txBody>
      </p:sp>
      <p:sp>
        <p:nvSpPr>
          <p:cNvPr id="53251" name="Rectangle 3"/>
          <p:cNvSpPr>
            <a:spLocks noChangeArrowheads="1"/>
          </p:cNvSpPr>
          <p:nvPr/>
        </p:nvSpPr>
        <p:spPr bwMode="auto">
          <a:xfrm>
            <a:off x="228600" y="2019300"/>
            <a:ext cx="8763000" cy="3539430"/>
          </a:xfrm>
          <a:prstGeom prst="rect">
            <a:avLst/>
          </a:prstGeom>
          <a:noFill/>
          <a:ln w="9525">
            <a:noFill/>
            <a:miter lim="800000"/>
            <a:headEnd/>
            <a:tailEnd/>
          </a:ln>
        </p:spPr>
        <p:txBody>
          <a:bodyPr wrap="square" anchor="t">
            <a:spAutoFit/>
          </a:bodyPr>
          <a:lstStyle/>
          <a:p>
            <a:pPr>
              <a:spcBef>
                <a:spcPts val="0"/>
              </a:spcBef>
              <a:spcAft>
                <a:spcPts val="0"/>
              </a:spcAft>
            </a:pPr>
            <a:r>
              <a:rPr lang="en-US" sz="3200" i="1" baseline="30000" dirty="0" smtClean="0">
                <a:latin typeface="Calibri"/>
                <a:ea typeface="Times New Roman"/>
                <a:cs typeface="Times New Roman"/>
              </a:rPr>
              <a:t>16 </a:t>
            </a:r>
            <a:r>
              <a:rPr lang="en-US" sz="3200" i="1" dirty="0" smtClean="0">
                <a:latin typeface="Calibri"/>
                <a:ea typeface="Times New Roman"/>
                <a:cs typeface="Times New Roman"/>
              </a:rPr>
              <a:t>By this we know love, that he laid down his life for us, and we ought to lay down our lives for the brothers. </a:t>
            </a:r>
            <a:r>
              <a:rPr lang="en-US" sz="3200" i="1" baseline="30000" dirty="0" smtClean="0">
                <a:latin typeface="Calibri"/>
                <a:ea typeface="Times New Roman"/>
                <a:cs typeface="Times New Roman"/>
              </a:rPr>
              <a:t>17 </a:t>
            </a:r>
            <a:r>
              <a:rPr lang="en-US" sz="3200" i="1" dirty="0" smtClean="0">
                <a:latin typeface="Calibri"/>
                <a:ea typeface="Times New Roman"/>
                <a:cs typeface="Times New Roman"/>
              </a:rPr>
              <a:t>But if anyone has the world's goods and sees his brother in need, yet closes his heart against him, how does God's love abide in him? </a:t>
            </a:r>
            <a:r>
              <a:rPr lang="en-US" sz="3200" i="1" baseline="30000" dirty="0" smtClean="0">
                <a:latin typeface="Calibri"/>
                <a:ea typeface="Times New Roman"/>
                <a:cs typeface="Times New Roman"/>
              </a:rPr>
              <a:t>18 </a:t>
            </a:r>
            <a:r>
              <a:rPr lang="en-US" sz="3200" i="1" dirty="0" smtClean="0">
                <a:latin typeface="Calibri"/>
                <a:ea typeface="Times New Roman"/>
                <a:cs typeface="Times New Roman"/>
              </a:rPr>
              <a:t>Little children, let us not love in word or talk but in deed and in truth</a:t>
            </a:r>
            <a:endParaRPr lang="en-US" sz="3200" dirty="0">
              <a:solidFill>
                <a:prstClr val="white"/>
              </a:solidFill>
              <a:latin typeface="Calibri"/>
              <a:ea typeface="Times New Roman"/>
            </a:endParaRPr>
          </a:p>
        </p:txBody>
      </p:sp>
      <p:sp>
        <p:nvSpPr>
          <p:cNvPr id="4" name="Rectangle 2"/>
          <p:cNvSpPr txBox="1">
            <a:spLocks noChangeArrowheads="1"/>
          </p:cNvSpPr>
          <p:nvPr/>
        </p:nvSpPr>
        <p:spPr>
          <a:xfrm>
            <a:off x="304800" y="5715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Love One Another</a:t>
            </a:r>
            <a:endParaRPr lang="en-US" sz="4000" i="1" dirty="0" smtClean="0">
              <a:solidFill>
                <a:srgbClr val="DBF5F9"/>
              </a:solidFill>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 calcmode="lin" valueType="num">
                                      <p:cBhvr>
                                        <p:cTn id="12"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3251" name="Rectangle 3"/>
          <p:cNvSpPr>
            <a:spLocks noChangeArrowheads="1"/>
          </p:cNvSpPr>
          <p:nvPr/>
        </p:nvSpPr>
        <p:spPr bwMode="auto">
          <a:xfrm>
            <a:off x="5410200" y="1638300"/>
            <a:ext cx="3429000" cy="3170099"/>
          </a:xfrm>
          <a:prstGeom prst="rect">
            <a:avLst/>
          </a:prstGeom>
          <a:noFill/>
          <a:ln w="38100">
            <a:solidFill>
              <a:srgbClr val="00B050"/>
            </a:solidFill>
            <a:miter lim="800000"/>
            <a:headEnd/>
            <a:tailEnd/>
          </a:ln>
        </p:spPr>
        <p:txBody>
          <a:bodyPr wrap="square" anchor="t">
            <a:spAutoFit/>
          </a:bodyPr>
          <a:lstStyle/>
          <a:p>
            <a:pPr>
              <a:spcBef>
                <a:spcPts val="0"/>
              </a:spcBef>
              <a:spcAft>
                <a:spcPts val="0"/>
              </a:spcAft>
            </a:pPr>
            <a:r>
              <a:rPr lang="en-US" sz="3200" dirty="0" smtClean="0">
                <a:solidFill>
                  <a:srgbClr val="DBF5F9">
                    <a:lumMod val="75000"/>
                  </a:srgbClr>
                </a:solidFill>
                <a:latin typeface="Calibri" pitchFamily="34" charset="0"/>
              </a:rPr>
              <a:t>Lover of God</a:t>
            </a:r>
            <a:r>
              <a:rPr lang="en-US" sz="2800" dirty="0" smtClean="0">
                <a:solidFill>
                  <a:prstClr val="white"/>
                </a:solidFill>
                <a:latin typeface="Calibri" pitchFamily="34" charset="0"/>
              </a:rPr>
              <a:t/>
            </a:r>
            <a:br>
              <a:rPr lang="en-US" sz="2800" dirty="0" smtClean="0">
                <a:solidFill>
                  <a:prstClr val="white"/>
                </a:solidFill>
                <a:latin typeface="Calibri" pitchFamily="34" charset="0"/>
              </a:rPr>
            </a:br>
            <a:r>
              <a:rPr lang="en-US" sz="2800" i="1" dirty="0" smtClean="0">
                <a:solidFill>
                  <a:prstClr val="white"/>
                </a:solidFill>
                <a:latin typeface="+mj-lt"/>
                <a:ea typeface="Times New Roman"/>
                <a:cs typeface="Times New Roman"/>
              </a:rPr>
              <a:t> </a:t>
            </a:r>
            <a:r>
              <a:rPr lang="en-US" sz="2800" i="1" baseline="30000" dirty="0" smtClean="0">
                <a:latin typeface="+mj-lt"/>
              </a:rPr>
              <a:t>21 </a:t>
            </a:r>
            <a:r>
              <a:rPr lang="en-US" sz="2800" i="1" dirty="0" smtClean="0">
                <a:latin typeface="+mj-lt"/>
              </a:rPr>
              <a:t>And this commandment we have from him: whoever loves God must also love his brother.</a:t>
            </a:r>
            <a:endParaRPr lang="en-US" sz="2800" i="1" dirty="0">
              <a:solidFill>
                <a:prstClr val="white"/>
              </a:solidFill>
              <a:latin typeface="+mj-lt"/>
              <a:ea typeface="Times New Roman"/>
            </a:endParaRPr>
          </a:p>
        </p:txBody>
      </p:sp>
      <p:sp>
        <p:nvSpPr>
          <p:cNvPr id="4" name="Rectangle 2"/>
          <p:cNvSpPr txBox="1">
            <a:spLocks noChangeArrowheads="1"/>
          </p:cNvSpPr>
          <p:nvPr/>
        </p:nvSpPr>
        <p:spPr>
          <a:xfrm>
            <a:off x="381000" y="3429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Love One Another</a:t>
            </a:r>
            <a:endParaRPr lang="en-US" sz="4000" i="1" dirty="0" smtClean="0">
              <a:solidFill>
                <a:srgbClr val="DBF5F9"/>
              </a:solidFill>
              <a:latin typeface="Calibri" pitchFamily="34" charset="0"/>
            </a:endParaRPr>
          </a:p>
        </p:txBody>
      </p:sp>
      <p:cxnSp>
        <p:nvCxnSpPr>
          <p:cNvPr id="6" name="Straight Arrow Connector 5"/>
          <p:cNvCxnSpPr>
            <a:stCxn id="4" idx="2"/>
          </p:cNvCxnSpPr>
          <p:nvPr/>
        </p:nvCxnSpPr>
        <p:spPr>
          <a:xfrm rot="5400000">
            <a:off x="3143250" y="19050"/>
            <a:ext cx="381000" cy="25527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648200" y="1104900"/>
            <a:ext cx="274320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3"/>
          <p:cNvSpPr>
            <a:spLocks noChangeArrowheads="1"/>
          </p:cNvSpPr>
          <p:nvPr/>
        </p:nvSpPr>
        <p:spPr bwMode="auto">
          <a:xfrm>
            <a:off x="533400" y="1562100"/>
            <a:ext cx="3429000" cy="4031873"/>
          </a:xfrm>
          <a:prstGeom prst="rect">
            <a:avLst/>
          </a:prstGeom>
          <a:noFill/>
          <a:ln w="38100">
            <a:solidFill>
              <a:srgbClr val="00B050"/>
            </a:solidFill>
            <a:miter lim="800000"/>
            <a:headEnd/>
            <a:tailEnd/>
          </a:ln>
        </p:spPr>
        <p:txBody>
          <a:bodyPr wrap="square" anchor="t">
            <a:spAutoFit/>
          </a:bodyPr>
          <a:lstStyle/>
          <a:p>
            <a:pPr>
              <a:spcBef>
                <a:spcPts val="0"/>
              </a:spcBef>
              <a:spcAft>
                <a:spcPts val="0"/>
              </a:spcAft>
            </a:pPr>
            <a:r>
              <a:rPr lang="en-US" sz="3200" dirty="0" smtClean="0">
                <a:solidFill>
                  <a:srgbClr val="DBF5F9">
                    <a:lumMod val="75000"/>
                  </a:srgbClr>
                </a:solidFill>
                <a:latin typeface="Calibri" pitchFamily="34" charset="0"/>
              </a:rPr>
              <a:t>Liar</a:t>
            </a:r>
            <a:r>
              <a:rPr lang="en-US" sz="2800" dirty="0" smtClean="0">
                <a:solidFill>
                  <a:prstClr val="white"/>
                </a:solidFill>
                <a:latin typeface="Calibri" pitchFamily="34" charset="0"/>
              </a:rPr>
              <a:t/>
            </a:r>
            <a:br>
              <a:rPr lang="en-US" sz="2800" dirty="0" smtClean="0">
                <a:solidFill>
                  <a:prstClr val="white"/>
                </a:solidFill>
                <a:latin typeface="Calibri" pitchFamily="34" charset="0"/>
              </a:rPr>
            </a:br>
            <a:r>
              <a:rPr lang="en-US" sz="2800" i="1" dirty="0" smtClean="0">
                <a:solidFill>
                  <a:prstClr val="white"/>
                </a:solidFill>
                <a:latin typeface="Calibri"/>
                <a:ea typeface="Times New Roman"/>
                <a:cs typeface="Times New Roman"/>
              </a:rPr>
              <a:t> </a:t>
            </a:r>
            <a:r>
              <a:rPr lang="en-US" sz="2800" i="1" dirty="0" smtClean="0">
                <a:latin typeface="+mj-lt"/>
              </a:rPr>
              <a:t>If anyone says, “I love God,” and hates his brother, he is a liar; for he who does not love his brother whom he has seen cannot love God whom he has not seen.</a:t>
            </a:r>
            <a:endParaRPr lang="en-US" sz="2800" i="1" dirty="0">
              <a:solidFill>
                <a:prstClr val="white"/>
              </a:solidFill>
              <a:latin typeface="+mj-lt"/>
              <a:ea typeface="Times New Roman"/>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53251"/>
                                        </p:tgtEl>
                                        <p:attrNameLst>
                                          <p:attrName>style.visibility</p:attrName>
                                        </p:attrNameLst>
                                      </p:cBhvr>
                                      <p:to>
                                        <p:strVal val="visible"/>
                                      </p:to>
                                    </p:set>
                                    <p:anim calcmode="lin" valueType="num">
                                      <p:cBhvr>
                                        <p:cTn id="24" dur="1000" fill="hold"/>
                                        <p:tgtEl>
                                          <p:spTgt spid="53251"/>
                                        </p:tgtEl>
                                        <p:attrNameLst>
                                          <p:attrName>ppt_w</p:attrName>
                                        </p:attrNameLst>
                                      </p:cBhvr>
                                      <p:tavLst>
                                        <p:tav tm="0">
                                          <p:val>
                                            <p:strVal val="#ppt_w*0.70"/>
                                          </p:val>
                                        </p:tav>
                                        <p:tav tm="100000">
                                          <p:val>
                                            <p:strVal val="#ppt_w"/>
                                          </p:val>
                                        </p:tav>
                                      </p:tavLst>
                                    </p:anim>
                                    <p:anim calcmode="lin" valueType="num">
                                      <p:cBhvr>
                                        <p:cTn id="25" dur="1000" fill="hold"/>
                                        <p:tgtEl>
                                          <p:spTgt spid="53251"/>
                                        </p:tgtEl>
                                        <p:attrNameLst>
                                          <p:attrName>ppt_h</p:attrName>
                                        </p:attrNameLst>
                                      </p:cBhvr>
                                      <p:tavLst>
                                        <p:tav tm="0">
                                          <p:val>
                                            <p:strVal val="#ppt_h"/>
                                          </p:val>
                                        </p:tav>
                                        <p:tav tm="100000">
                                          <p:val>
                                            <p:strVal val="#ppt_h"/>
                                          </p:val>
                                        </p:tav>
                                      </p:tavLst>
                                    </p:anim>
                                    <p:animEffect transition="in" filter="fade">
                                      <p:cBhvr>
                                        <p:cTn id="26"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1790700"/>
            <a:ext cx="3124200" cy="533400"/>
          </a:xfrm>
        </p:spPr>
        <p:txBody>
          <a:bodyPr>
            <a:noAutofit/>
          </a:bodyPr>
          <a:lstStyle/>
          <a:p>
            <a:pPr algn="ctr" eaLnBrk="1" hangingPunct="1"/>
            <a:r>
              <a:rPr lang="en-US" sz="3600" b="0" dirty="0" smtClean="0">
                <a:solidFill>
                  <a:schemeClr val="accent2">
                    <a:lumMod val="40000"/>
                    <a:lumOff val="60000"/>
                  </a:schemeClr>
                </a:solidFill>
                <a:effectLst/>
                <a:latin typeface="Calibri" pitchFamily="34" charset="0"/>
              </a:rPr>
              <a:t>I John 5:13</a:t>
            </a:r>
          </a:p>
        </p:txBody>
      </p:sp>
      <p:sp>
        <p:nvSpPr>
          <p:cNvPr id="53251" name="Rectangle 3"/>
          <p:cNvSpPr>
            <a:spLocks noChangeArrowheads="1"/>
          </p:cNvSpPr>
          <p:nvPr/>
        </p:nvSpPr>
        <p:spPr bwMode="auto">
          <a:xfrm>
            <a:off x="228600" y="2324100"/>
            <a:ext cx="8458200" cy="1569660"/>
          </a:xfrm>
          <a:prstGeom prst="rect">
            <a:avLst/>
          </a:prstGeom>
          <a:noFill/>
          <a:ln w="9525">
            <a:noFill/>
            <a:miter lim="800000"/>
            <a:headEnd/>
            <a:tailEnd/>
          </a:ln>
        </p:spPr>
        <p:txBody>
          <a:bodyPr wrap="square" anchor="t">
            <a:spAutoFit/>
          </a:bodyPr>
          <a:lstStyle/>
          <a:p>
            <a:pPr marL="457200" marR="0">
              <a:spcBef>
                <a:spcPts val="0"/>
              </a:spcBef>
              <a:spcAft>
                <a:spcPts val="0"/>
              </a:spcAft>
            </a:pPr>
            <a:r>
              <a:rPr lang="en-US" sz="3200" i="1" baseline="30000" dirty="0" smtClean="0">
                <a:latin typeface="Calibri"/>
                <a:ea typeface="Times New Roman"/>
              </a:rPr>
              <a:t>13 </a:t>
            </a:r>
            <a:r>
              <a:rPr lang="en-US" sz="3200" i="1" dirty="0" smtClean="0">
                <a:latin typeface="Calibri"/>
                <a:ea typeface="Times New Roman"/>
              </a:rPr>
              <a:t>I write these things to you who believe in the name of the Son of God that you may know that you have eternal life</a:t>
            </a:r>
            <a:endParaRPr lang="en-US" sz="3200" dirty="0">
              <a:latin typeface="Times New Roman"/>
              <a:ea typeface="Times New Roman"/>
            </a:endParaRPr>
          </a:p>
        </p:txBody>
      </p:sp>
      <p:sp>
        <p:nvSpPr>
          <p:cNvPr id="4" name="Rectangle 2"/>
          <p:cNvSpPr txBox="1">
            <a:spLocks noChangeArrowheads="1"/>
          </p:cNvSpPr>
          <p:nvPr/>
        </p:nvSpPr>
        <p:spPr>
          <a:xfrm>
            <a:off x="381000" y="1028700"/>
            <a:ext cx="8458200" cy="762000"/>
          </a:xfrm>
          <a:prstGeom prst="rect">
            <a:avLst/>
          </a:prstGeom>
        </p:spPr>
        <p:txBody>
          <a:bodyPr vert="horz" lIns="0" rIns="0" bIns="0" anchor="b">
            <a:noAutofit/>
          </a:bodyPr>
          <a:lstStyle/>
          <a:p>
            <a:pPr algn="ctr" eaLnBrk="1" fontAlgn="auto" hangingPunct="1">
              <a:spcAft>
                <a:spcPts val="0"/>
              </a:spcAft>
              <a:defRPr/>
            </a:pPr>
            <a:r>
              <a:rPr lang="en-US" sz="4000" i="1" dirty="0" smtClean="0">
                <a:solidFill>
                  <a:srgbClr val="FFFF66"/>
                </a:solidFill>
                <a:latin typeface="Calibri" pitchFamily="34" charset="0"/>
              </a:rPr>
              <a:t>That We Would Know That We Are Saved and Have Eternal Life</a:t>
            </a:r>
            <a:endParaRPr lang="en-US" sz="4000" i="1" dirty="0" smtClean="0">
              <a:solidFill>
                <a:srgbClr val="DBF5F9"/>
              </a:solidFill>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 calcmode="lin" valueType="num">
                                      <p:cBhvr>
                                        <p:cTn id="12"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333500"/>
            <a:ext cx="3124200" cy="533400"/>
          </a:xfrm>
        </p:spPr>
        <p:txBody>
          <a:bodyPr>
            <a:noAutofit/>
          </a:bodyPr>
          <a:lstStyle/>
          <a:p>
            <a:pPr algn="ctr" eaLnBrk="1" hangingPunct="1"/>
            <a:r>
              <a:rPr lang="en-US" sz="3200" b="0" dirty="0" smtClean="0">
                <a:solidFill>
                  <a:schemeClr val="accent2">
                    <a:lumMod val="40000"/>
                    <a:lumOff val="60000"/>
                  </a:schemeClr>
                </a:solidFill>
                <a:effectLst/>
                <a:latin typeface="Calibri" pitchFamily="34" charset="0"/>
              </a:rPr>
              <a:t>I John 4:14-19</a:t>
            </a:r>
          </a:p>
        </p:txBody>
      </p:sp>
      <p:sp>
        <p:nvSpPr>
          <p:cNvPr id="53251" name="Rectangle 3"/>
          <p:cNvSpPr>
            <a:spLocks noChangeArrowheads="1"/>
          </p:cNvSpPr>
          <p:nvPr/>
        </p:nvSpPr>
        <p:spPr bwMode="auto">
          <a:xfrm>
            <a:off x="304800" y="1714500"/>
            <a:ext cx="8458200" cy="3785652"/>
          </a:xfrm>
          <a:prstGeom prst="rect">
            <a:avLst/>
          </a:prstGeom>
          <a:noFill/>
          <a:ln w="9525">
            <a:noFill/>
            <a:miter lim="800000"/>
            <a:headEnd/>
            <a:tailEnd/>
          </a:ln>
        </p:spPr>
        <p:txBody>
          <a:bodyPr wrap="square" anchor="t">
            <a:spAutoFit/>
          </a:bodyPr>
          <a:lstStyle/>
          <a:p>
            <a:pPr marR="0">
              <a:spcBef>
                <a:spcPts val="0"/>
              </a:spcBef>
              <a:spcAft>
                <a:spcPts val="0"/>
              </a:spcAft>
            </a:pPr>
            <a:r>
              <a:rPr lang="en-US" sz="2400" i="1" baseline="30000" dirty="0" smtClean="0">
                <a:latin typeface="Calibri"/>
                <a:ea typeface="Times New Roman"/>
              </a:rPr>
              <a:t>14 </a:t>
            </a:r>
            <a:r>
              <a:rPr lang="en-US" sz="2400" i="1" dirty="0" smtClean="0">
                <a:latin typeface="Calibri"/>
                <a:ea typeface="Times New Roman"/>
              </a:rPr>
              <a:t>And we have seen and testify that the Father has sent his Son to be the Savior of the world. </a:t>
            </a:r>
            <a:r>
              <a:rPr lang="en-US" sz="2400" i="1" baseline="30000" dirty="0" smtClean="0">
                <a:latin typeface="Calibri"/>
                <a:ea typeface="Times New Roman"/>
              </a:rPr>
              <a:t>15 </a:t>
            </a:r>
            <a:r>
              <a:rPr lang="en-US" sz="2400" i="1" dirty="0" smtClean="0">
                <a:latin typeface="Calibri"/>
                <a:ea typeface="Times New Roman"/>
              </a:rPr>
              <a:t>Whoever confesses that Jesus is the Son of God, God abides in him, and he in God. </a:t>
            </a:r>
            <a:r>
              <a:rPr lang="en-US" sz="2400" i="1" baseline="30000" dirty="0" smtClean="0">
                <a:latin typeface="Calibri"/>
                <a:ea typeface="Times New Roman"/>
              </a:rPr>
              <a:t>16 </a:t>
            </a:r>
            <a:r>
              <a:rPr lang="en-US" sz="2400" i="1" dirty="0" smtClean="0">
                <a:latin typeface="Calibri"/>
                <a:ea typeface="Times New Roman"/>
              </a:rPr>
              <a:t>So we have come to know and to believe the love that God has for us. God is love, and whoever abides in love abides in God, and God abides in him. </a:t>
            </a:r>
            <a:r>
              <a:rPr lang="en-US" sz="2400" i="1" baseline="30000" dirty="0" smtClean="0">
                <a:latin typeface="Calibri"/>
                <a:ea typeface="Times New Roman"/>
              </a:rPr>
              <a:t>17 </a:t>
            </a:r>
            <a:r>
              <a:rPr lang="en-US" sz="2400" i="1" dirty="0" smtClean="0">
                <a:latin typeface="Calibri"/>
                <a:ea typeface="Times New Roman"/>
              </a:rPr>
              <a:t>By this is love perfected with us, so that we may have confidence for the day of judgment, because as he is so also are we in this world. </a:t>
            </a:r>
            <a:r>
              <a:rPr lang="en-US" sz="2400" i="1" baseline="30000" dirty="0" smtClean="0">
                <a:latin typeface="Calibri"/>
                <a:ea typeface="Times New Roman"/>
              </a:rPr>
              <a:t>18 </a:t>
            </a:r>
            <a:r>
              <a:rPr lang="en-US" sz="2400" i="1" dirty="0" smtClean="0">
                <a:latin typeface="Calibri"/>
                <a:ea typeface="Times New Roman"/>
              </a:rPr>
              <a:t>There is no fear in love, but perfect love casts out fear. For fear has to do with punishment, and whoever fears has not been perfected in love. </a:t>
            </a:r>
            <a:r>
              <a:rPr lang="en-US" sz="2400" i="1" baseline="30000" dirty="0" smtClean="0">
                <a:latin typeface="Calibri"/>
                <a:ea typeface="Times New Roman"/>
              </a:rPr>
              <a:t>19 </a:t>
            </a:r>
            <a:r>
              <a:rPr lang="en-US" sz="2400" i="1" dirty="0" smtClean="0">
                <a:latin typeface="Calibri"/>
                <a:ea typeface="Times New Roman"/>
              </a:rPr>
              <a:t>We love because he first loved us.</a:t>
            </a:r>
            <a:endParaRPr lang="en-US" sz="2400" dirty="0">
              <a:solidFill>
                <a:prstClr val="white"/>
              </a:solidFill>
              <a:latin typeface="Times New Roman"/>
              <a:ea typeface="Times New Roman"/>
            </a:endParaRPr>
          </a:p>
        </p:txBody>
      </p:sp>
      <p:sp>
        <p:nvSpPr>
          <p:cNvPr id="4" name="Rectangle 2"/>
          <p:cNvSpPr txBox="1">
            <a:spLocks noChangeArrowheads="1"/>
          </p:cNvSpPr>
          <p:nvPr/>
        </p:nvSpPr>
        <p:spPr>
          <a:xfrm>
            <a:off x="381000" y="723900"/>
            <a:ext cx="8458200" cy="762000"/>
          </a:xfrm>
          <a:prstGeom prst="rect">
            <a:avLst/>
          </a:prstGeom>
        </p:spPr>
        <p:txBody>
          <a:bodyPr vert="horz" lIns="0" rIns="0" bIns="0" anchor="b">
            <a:noAutofit/>
          </a:bodyPr>
          <a:lstStyle/>
          <a:p>
            <a:pPr algn="ctr" eaLnBrk="1" fontAlgn="auto" hangingPunct="1">
              <a:spcAft>
                <a:spcPts val="0"/>
              </a:spcAft>
              <a:defRPr/>
            </a:pPr>
            <a:r>
              <a:rPr lang="en-US" sz="3600" i="1" dirty="0" smtClean="0">
                <a:solidFill>
                  <a:srgbClr val="FFFF66"/>
                </a:solidFill>
                <a:latin typeface="Calibri" pitchFamily="34" charset="0"/>
              </a:rPr>
              <a:t>That We Would Know That We Are Saved and Have Eternal Life</a:t>
            </a:r>
            <a:endParaRPr lang="en-US" sz="3600" i="1" dirty="0" smtClean="0">
              <a:solidFill>
                <a:srgbClr val="DBF5F9"/>
              </a:solidFill>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 calcmode="lin" valueType="num">
                                      <p:cBhvr>
                                        <p:cTn id="12"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325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762000" y="2095500"/>
            <a:ext cx="7924800" cy="1206500"/>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outerShdw>
                </a:effectLst>
                <a:latin typeface="Calibri" pitchFamily="34" charset="0"/>
                <a:ea typeface="+mj-ea"/>
                <a:cs typeface="+mj-cs"/>
              </a:rPr>
              <a:t>Unlocking the Messages</a:t>
            </a:r>
          </a:p>
          <a:p>
            <a:pPr algn="ctr" eaLnBrk="1" hangingPunct="1">
              <a:defRPr/>
            </a:pPr>
            <a:r>
              <a:rPr lang="en-US" sz="5400" b="1" i="1" kern="0" dirty="0" smtClean="0">
                <a:solidFill>
                  <a:srgbClr val="FFFF66"/>
                </a:solidFill>
                <a:effectLst>
                  <a:outerShdw blurRad="38100" dist="38100" dir="2700000" algn="tl">
                    <a:srgbClr val="000000"/>
                  </a:outerShdw>
                </a:effectLst>
                <a:latin typeface="Calibri" pitchFamily="34" charset="0"/>
                <a:ea typeface="+mj-ea"/>
                <a:cs typeface="+mj-cs"/>
              </a:rPr>
              <a:t> of I John</a:t>
            </a:r>
            <a:endParaRPr lang="en-US" sz="5400" b="1" i="1" kern="0" dirty="0">
              <a:solidFill>
                <a:schemeClr val="tx2"/>
              </a:solidFill>
              <a:effectLst>
                <a:outerShdw blurRad="38100" dist="38100" dir="2700000" algn="tl">
                  <a:srgbClr val="000000"/>
                </a:outerShdw>
              </a:effectLst>
              <a:latin typeface="Calibri" pitchFamily="34" charset="0"/>
              <a:ea typeface="+mj-ea"/>
              <a:cs typeface="+mj-cs"/>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495300"/>
            <a:ext cx="7772400" cy="762000"/>
          </a:xfrm>
        </p:spPr>
        <p:txBody>
          <a:bodyPr>
            <a:noAutofit/>
          </a:bodyPr>
          <a:lstStyle/>
          <a:p>
            <a:pPr algn="ctr" eaLnBrk="1" hangingPunct="1">
              <a:defRPr/>
            </a:pPr>
            <a:r>
              <a:rPr lang="en-US" sz="4800" b="0" i="1" dirty="0" smtClean="0">
                <a:solidFill>
                  <a:srgbClr val="FFFF66"/>
                </a:solidFill>
                <a:effectLst/>
                <a:latin typeface="Calibri" pitchFamily="34" charset="0"/>
              </a:rPr>
              <a:t>The Christians in Rome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914400" y="1257300"/>
            <a:ext cx="8229600" cy="4191000"/>
          </a:xfrm>
        </p:spPr>
        <p:txBody>
          <a:bodyPr>
            <a:normAutofit fontScale="92500" lnSpcReduction="20000"/>
          </a:bodyPr>
          <a:lstStyle/>
          <a:p>
            <a:pPr>
              <a:spcBef>
                <a:spcPts val="0"/>
              </a:spcBef>
            </a:pPr>
            <a:r>
              <a:rPr lang="en-US" sz="2400" dirty="0" err="1" smtClean="0">
                <a:latin typeface="Calibri" pitchFamily="34" charset="0"/>
              </a:rPr>
              <a:t>Prisca</a:t>
            </a:r>
            <a:r>
              <a:rPr lang="en-US" sz="2400" dirty="0" smtClean="0">
                <a:latin typeface="Calibri" pitchFamily="34" charset="0"/>
              </a:rPr>
              <a:t> and Aquila 	fellow workers in Christ</a:t>
            </a:r>
          </a:p>
          <a:p>
            <a:pPr eaLnBrk="1" hangingPunct="1">
              <a:spcBef>
                <a:spcPts val="0"/>
              </a:spcBef>
              <a:buFont typeface="Wingdings" pitchFamily="2" charset="2"/>
              <a:buNone/>
              <a:defRPr/>
            </a:pPr>
            <a:r>
              <a:rPr lang="en-US" sz="2400" dirty="0" smtClean="0">
                <a:latin typeface="Calibri" pitchFamily="34" charset="0"/>
              </a:rPr>
              <a:t>			             	risked their necks for my life</a:t>
            </a:r>
          </a:p>
          <a:p>
            <a:pPr eaLnBrk="1" hangingPunct="1">
              <a:spcBef>
                <a:spcPts val="0"/>
              </a:spcBef>
              <a:defRPr/>
            </a:pPr>
            <a:r>
              <a:rPr lang="en-US" sz="2400" dirty="0" err="1" smtClean="0">
                <a:latin typeface="Calibri" pitchFamily="34" charset="0"/>
              </a:rPr>
              <a:t>Epaenetus</a:t>
            </a:r>
            <a:r>
              <a:rPr lang="en-US" sz="2400" dirty="0" smtClean="0">
                <a:latin typeface="Calibri" pitchFamily="34" charset="0"/>
              </a:rPr>
              <a:t> 		beloved, first convert to Christ in Asia</a:t>
            </a:r>
          </a:p>
          <a:p>
            <a:pPr eaLnBrk="1" hangingPunct="1">
              <a:spcBef>
                <a:spcPts val="0"/>
              </a:spcBef>
              <a:defRPr/>
            </a:pPr>
            <a:r>
              <a:rPr lang="en-US" sz="2400" dirty="0" smtClean="0">
                <a:latin typeface="Calibri" pitchFamily="34" charset="0"/>
              </a:rPr>
              <a:t>Mary 		who has worked hard for you</a:t>
            </a:r>
          </a:p>
          <a:p>
            <a:pPr eaLnBrk="1" hangingPunct="1">
              <a:spcBef>
                <a:spcPts val="0"/>
              </a:spcBef>
              <a:defRPr/>
            </a:pPr>
            <a:r>
              <a:rPr lang="en-US" sz="2400" dirty="0" smtClean="0">
                <a:latin typeface="Calibri" pitchFamily="34" charset="0"/>
              </a:rPr>
              <a:t>Andronicus &amp; </a:t>
            </a:r>
            <a:r>
              <a:rPr lang="en-US" sz="2400" dirty="0" err="1" smtClean="0">
                <a:latin typeface="Calibri" pitchFamily="34" charset="0"/>
              </a:rPr>
              <a:t>Junia</a:t>
            </a:r>
            <a:r>
              <a:rPr lang="en-US" sz="2400" dirty="0" smtClean="0">
                <a:latin typeface="Calibri" pitchFamily="34" charset="0"/>
              </a:rPr>
              <a:t> 	my kinsmen and fellow prisoners</a:t>
            </a:r>
          </a:p>
          <a:p>
            <a:pPr lvl="3">
              <a:spcBef>
                <a:spcPts val="0"/>
              </a:spcBef>
              <a:buNone/>
              <a:defRPr/>
            </a:pPr>
            <a:r>
              <a:rPr lang="en-US" sz="1600" dirty="0" smtClean="0">
                <a:latin typeface="Calibri" pitchFamily="34" charset="0"/>
              </a:rPr>
              <a:t>			</a:t>
            </a:r>
            <a:r>
              <a:rPr lang="en-US" sz="2400" dirty="0" smtClean="0">
                <a:latin typeface="Calibri" pitchFamily="34" charset="0"/>
              </a:rPr>
              <a:t>known to Apostles, in Christ before me</a:t>
            </a:r>
          </a:p>
          <a:p>
            <a:pPr eaLnBrk="1" hangingPunct="1">
              <a:spcBef>
                <a:spcPts val="0"/>
              </a:spcBef>
              <a:defRPr/>
            </a:pPr>
            <a:r>
              <a:rPr lang="en-US" sz="2400" dirty="0" err="1" smtClean="0">
                <a:latin typeface="Calibri" pitchFamily="34" charset="0"/>
              </a:rPr>
              <a:t>Ampliatus</a:t>
            </a:r>
            <a:r>
              <a:rPr lang="en-US" sz="2400" dirty="0" smtClean="0">
                <a:latin typeface="Calibri" pitchFamily="34" charset="0"/>
              </a:rPr>
              <a:t> 		my beloved in the Lord</a:t>
            </a:r>
          </a:p>
          <a:p>
            <a:pPr eaLnBrk="1" hangingPunct="1">
              <a:spcBef>
                <a:spcPts val="0"/>
              </a:spcBef>
              <a:defRPr/>
            </a:pPr>
            <a:r>
              <a:rPr lang="en-US" sz="2400" dirty="0" err="1" smtClean="0">
                <a:latin typeface="Calibri" pitchFamily="34" charset="0"/>
              </a:rPr>
              <a:t>Urbanus</a:t>
            </a:r>
            <a:r>
              <a:rPr lang="en-US" sz="2400" dirty="0" smtClean="0">
                <a:latin typeface="Calibri" pitchFamily="34" charset="0"/>
              </a:rPr>
              <a:t>  		our fellow worker in Christ</a:t>
            </a:r>
          </a:p>
          <a:p>
            <a:pPr eaLnBrk="1" hangingPunct="1">
              <a:spcBef>
                <a:spcPts val="0"/>
              </a:spcBef>
              <a:defRPr/>
            </a:pPr>
            <a:r>
              <a:rPr lang="en-US" sz="2400" dirty="0" err="1" smtClean="0">
                <a:latin typeface="Calibri" pitchFamily="34" charset="0"/>
              </a:rPr>
              <a:t>Stachys</a:t>
            </a:r>
            <a:r>
              <a:rPr lang="en-US" sz="2400" dirty="0" smtClean="0">
                <a:latin typeface="Calibri" pitchFamily="34" charset="0"/>
              </a:rPr>
              <a:t>  		my beloved</a:t>
            </a:r>
          </a:p>
          <a:p>
            <a:pPr eaLnBrk="1" hangingPunct="1">
              <a:spcBef>
                <a:spcPts val="0"/>
              </a:spcBef>
              <a:defRPr/>
            </a:pPr>
            <a:r>
              <a:rPr lang="en-US" sz="2400" dirty="0" smtClean="0">
                <a:latin typeface="Calibri" pitchFamily="34" charset="0"/>
              </a:rPr>
              <a:t>Apelles  		who is approved in Christ</a:t>
            </a:r>
          </a:p>
          <a:p>
            <a:pPr eaLnBrk="1" hangingPunct="1">
              <a:spcBef>
                <a:spcPts val="0"/>
              </a:spcBef>
              <a:defRPr/>
            </a:pPr>
            <a:r>
              <a:rPr lang="en-US" sz="2400" dirty="0" err="1" smtClean="0">
                <a:latin typeface="Calibri" pitchFamily="34" charset="0"/>
              </a:rPr>
              <a:t>Herodion</a:t>
            </a:r>
            <a:r>
              <a:rPr lang="en-US" sz="2400" dirty="0" smtClean="0">
                <a:latin typeface="Calibri" pitchFamily="34" charset="0"/>
              </a:rPr>
              <a:t>  		my kinsman</a:t>
            </a:r>
          </a:p>
          <a:p>
            <a:pPr eaLnBrk="1" hangingPunct="1">
              <a:spcBef>
                <a:spcPts val="0"/>
              </a:spcBef>
              <a:defRPr/>
            </a:pPr>
            <a:r>
              <a:rPr lang="en-US" sz="2400" dirty="0" err="1" smtClean="0">
                <a:latin typeface="Calibri" pitchFamily="34" charset="0"/>
              </a:rPr>
              <a:t>Tryphaena</a:t>
            </a:r>
            <a:r>
              <a:rPr lang="en-US" sz="2400" dirty="0" smtClean="0">
                <a:latin typeface="Calibri" pitchFamily="34" charset="0"/>
              </a:rPr>
              <a:t>/</a:t>
            </a:r>
            <a:r>
              <a:rPr lang="en-US" sz="2400" dirty="0" err="1" smtClean="0">
                <a:latin typeface="Calibri" pitchFamily="34" charset="0"/>
              </a:rPr>
              <a:t>Tryphosa</a:t>
            </a:r>
            <a:r>
              <a:rPr lang="en-US" sz="2400" dirty="0" smtClean="0">
                <a:latin typeface="Calibri" pitchFamily="34" charset="0"/>
              </a:rPr>
              <a:t> 	workers in the Lord</a:t>
            </a:r>
          </a:p>
          <a:p>
            <a:pPr eaLnBrk="1" hangingPunct="1">
              <a:spcBef>
                <a:spcPts val="0"/>
              </a:spcBef>
              <a:defRPr/>
            </a:pPr>
            <a:r>
              <a:rPr lang="en-US" sz="2400" dirty="0" err="1" smtClean="0">
                <a:latin typeface="Calibri" pitchFamily="34" charset="0"/>
              </a:rPr>
              <a:t>Persis</a:t>
            </a:r>
            <a:r>
              <a:rPr lang="en-US" sz="2400" dirty="0" smtClean="0">
                <a:latin typeface="Calibri" pitchFamily="34" charset="0"/>
              </a:rPr>
              <a:t>  		beloved, who has worked hard in the Lord</a:t>
            </a:r>
          </a:p>
          <a:p>
            <a:pPr eaLnBrk="1" hangingPunct="1">
              <a:spcBef>
                <a:spcPts val="0"/>
              </a:spcBef>
              <a:defRPr/>
            </a:pPr>
            <a:r>
              <a:rPr lang="en-US" sz="2400" dirty="0" smtClean="0">
                <a:latin typeface="Calibri" pitchFamily="34" charset="0"/>
              </a:rPr>
              <a:t>Rufus 		chosen in the Lord</a:t>
            </a:r>
          </a:p>
          <a:p>
            <a:pPr eaLnBrk="1" hangingPunct="1">
              <a:spcBef>
                <a:spcPts val="0"/>
              </a:spcBef>
              <a:defRPr/>
            </a:pPr>
            <a:r>
              <a:rPr lang="en-US" sz="2400" dirty="0" smtClean="0">
                <a:latin typeface="Calibri" pitchFamily="34" charset="0"/>
              </a:rPr>
              <a:t>Rufus’ mother  	a mother to me as well</a:t>
            </a:r>
          </a:p>
          <a:p>
            <a:pPr eaLnBrk="1" hangingPunct="1">
              <a:spcBef>
                <a:spcPts val="0"/>
              </a:spcBef>
              <a:defRPr/>
            </a:pPr>
            <a:endParaRPr lang="en-US" sz="2800" dirty="0" smtClean="0">
              <a:latin typeface="Calibri" pitchFamily="34" charset="0"/>
            </a:endParaRPr>
          </a:p>
          <a:p>
            <a:pPr eaLnBrk="1" hangingPunct="1">
              <a:spcBef>
                <a:spcPts val="0"/>
              </a:spcBef>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dissolve">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dissolve">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dissolve">
                                      <p:cBhvr>
                                        <p:cTn id="47" dur="500"/>
                                        <p:tgtEl>
                                          <p:spTgt spid="4710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107">
                                            <p:txEl>
                                              <p:pRg st="9" end="9"/>
                                            </p:txEl>
                                          </p:spTgt>
                                        </p:tgtEl>
                                        <p:attrNameLst>
                                          <p:attrName>style.visibility</p:attrName>
                                        </p:attrNameLst>
                                      </p:cBhvr>
                                      <p:to>
                                        <p:strVal val="visible"/>
                                      </p:to>
                                    </p:set>
                                    <p:animEffect transition="in" filter="dissolve">
                                      <p:cBhvr>
                                        <p:cTn id="52" dur="500"/>
                                        <p:tgtEl>
                                          <p:spTgt spid="4710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7107">
                                            <p:txEl>
                                              <p:pRg st="10" end="10"/>
                                            </p:txEl>
                                          </p:spTgt>
                                        </p:tgtEl>
                                        <p:attrNameLst>
                                          <p:attrName>style.visibility</p:attrName>
                                        </p:attrNameLst>
                                      </p:cBhvr>
                                      <p:to>
                                        <p:strVal val="visible"/>
                                      </p:to>
                                    </p:set>
                                    <p:animEffect transition="in" filter="dissolve">
                                      <p:cBhvr>
                                        <p:cTn id="57" dur="500"/>
                                        <p:tgtEl>
                                          <p:spTgt spid="4710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7107">
                                            <p:txEl>
                                              <p:pRg st="11" end="11"/>
                                            </p:txEl>
                                          </p:spTgt>
                                        </p:tgtEl>
                                        <p:attrNameLst>
                                          <p:attrName>style.visibility</p:attrName>
                                        </p:attrNameLst>
                                      </p:cBhvr>
                                      <p:to>
                                        <p:strVal val="visible"/>
                                      </p:to>
                                    </p:set>
                                    <p:animEffect transition="in" filter="dissolve">
                                      <p:cBhvr>
                                        <p:cTn id="62" dur="500"/>
                                        <p:tgtEl>
                                          <p:spTgt spid="4710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7107">
                                            <p:txEl>
                                              <p:pRg st="12" end="12"/>
                                            </p:txEl>
                                          </p:spTgt>
                                        </p:tgtEl>
                                        <p:attrNameLst>
                                          <p:attrName>style.visibility</p:attrName>
                                        </p:attrNameLst>
                                      </p:cBhvr>
                                      <p:to>
                                        <p:strVal val="visible"/>
                                      </p:to>
                                    </p:set>
                                    <p:animEffect transition="in" filter="dissolve">
                                      <p:cBhvr>
                                        <p:cTn id="67" dur="500"/>
                                        <p:tgtEl>
                                          <p:spTgt spid="4710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7107">
                                            <p:txEl>
                                              <p:pRg st="13" end="13"/>
                                            </p:txEl>
                                          </p:spTgt>
                                        </p:tgtEl>
                                        <p:attrNameLst>
                                          <p:attrName>style.visibility</p:attrName>
                                        </p:attrNameLst>
                                      </p:cBhvr>
                                      <p:to>
                                        <p:strVal val="visible"/>
                                      </p:to>
                                    </p:set>
                                    <p:animEffect transition="in" filter="dissolve">
                                      <p:cBhvr>
                                        <p:cTn id="72" dur="500"/>
                                        <p:tgtEl>
                                          <p:spTgt spid="4710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7107">
                                            <p:txEl>
                                              <p:pRg st="14" end="14"/>
                                            </p:txEl>
                                          </p:spTgt>
                                        </p:tgtEl>
                                        <p:attrNameLst>
                                          <p:attrName>style.visibility</p:attrName>
                                        </p:attrNameLst>
                                      </p:cBhvr>
                                      <p:to>
                                        <p:strVal val="visible"/>
                                      </p:to>
                                    </p:set>
                                    <p:animEffect transition="in" filter="dissolve">
                                      <p:cBhvr>
                                        <p:cTn id="77" dur="500"/>
                                        <p:tgtEl>
                                          <p:spTgt spid="4710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477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Ten Statements That Jesus Loved</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81000" y="1714500"/>
            <a:ext cx="6096000" cy="2514600"/>
          </a:xfrm>
        </p:spPr>
        <p:txBody>
          <a:bodyPr>
            <a:normAutofit/>
          </a:bodyPr>
          <a:lstStyle/>
          <a:p>
            <a:pPr marL="514350" indent="-514350">
              <a:buClr>
                <a:srgbClr val="FFC000"/>
              </a:buClr>
              <a:buFont typeface="Wingdings" pitchFamily="2" charset="2"/>
              <a:buChar char="§"/>
            </a:pPr>
            <a:r>
              <a:rPr lang="en-US" sz="3200" dirty="0" smtClean="0">
                <a:latin typeface="Calibri" pitchFamily="34" charset="0"/>
              </a:rPr>
              <a:t>The </a:t>
            </a:r>
            <a:r>
              <a:rPr lang="en-US" sz="3200" dirty="0" smtClean="0">
                <a:latin typeface="Calibri" pitchFamily="34" charset="0"/>
              </a:rPr>
              <a:t>d</a:t>
            </a:r>
            <a:r>
              <a:rPr lang="en-US" sz="3200" dirty="0" smtClean="0">
                <a:latin typeface="Calibri" pitchFamily="34" charset="0"/>
              </a:rPr>
              <a:t>isciple whom Jesus loved</a:t>
            </a:r>
            <a:endParaRPr lang="en-US" sz="3200" dirty="0" smtClean="0">
              <a:latin typeface="Calibri" pitchFamily="34" charset="0"/>
            </a:endParaRPr>
          </a:p>
          <a:p>
            <a:pPr marL="514350" indent="-514350">
              <a:buClr>
                <a:srgbClr val="FFC000"/>
              </a:buClr>
              <a:buFont typeface="Wingdings" pitchFamily="2" charset="2"/>
              <a:buChar char="§"/>
            </a:pPr>
            <a:r>
              <a:rPr lang="en-US" sz="3200" dirty="0" smtClean="0">
                <a:latin typeface="Calibri" pitchFamily="34" charset="0"/>
              </a:rPr>
              <a:t>Occasion of the death of Lazarus</a:t>
            </a:r>
            <a:endParaRPr lang="en-US" sz="3200" dirty="0" smtClean="0">
              <a:latin typeface="Calibri" pitchFamily="34" charset="0"/>
            </a:endParaRPr>
          </a:p>
          <a:p>
            <a:pPr marL="514350" indent="-514350">
              <a:buClr>
                <a:srgbClr val="FFC000"/>
              </a:buClr>
              <a:buFont typeface="Wingdings" pitchFamily="2" charset="2"/>
              <a:buChar char="§"/>
            </a:pPr>
            <a:r>
              <a:rPr lang="en-US" sz="3200" dirty="0" smtClean="0">
                <a:latin typeface="Calibri" pitchFamily="34" charset="0"/>
              </a:rPr>
              <a:t>Rich young ruler comes to Christ</a:t>
            </a:r>
            <a:endParaRPr lang="en-US" sz="3200" dirty="0" smtClean="0">
              <a:latin typeface="Calibri" pitchFamily="34" charset="0"/>
            </a:endParaRPr>
          </a:p>
          <a:p>
            <a:pPr marL="514350" indent="-514350">
              <a:buClr>
                <a:srgbClr val="FFC000"/>
              </a:buClr>
              <a:buFont typeface="Wingdings" pitchFamily="2" charset="2"/>
              <a:buChar char="§"/>
            </a:pPr>
            <a:r>
              <a:rPr lang="en-US" sz="3200" dirty="0" smtClean="0">
                <a:latin typeface="Calibri" pitchFamily="34" charset="0"/>
              </a:rPr>
              <a:t>In the upper room</a:t>
            </a:r>
            <a:endParaRPr lang="en-US" sz="32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TextBox 3"/>
          <p:cNvSpPr txBox="1"/>
          <p:nvPr/>
        </p:nvSpPr>
        <p:spPr>
          <a:xfrm>
            <a:off x="6934200" y="1714500"/>
            <a:ext cx="609600" cy="2850011"/>
          </a:xfrm>
          <a:prstGeom prst="rect">
            <a:avLst/>
          </a:prstGeom>
          <a:noFill/>
        </p:spPr>
        <p:txBody>
          <a:bodyPr wrap="square" rtlCol="0">
            <a:spAutoFit/>
          </a:bodyPr>
          <a:lstStyle/>
          <a:p>
            <a:pPr marL="514350" indent="-514350" eaLnBrk="1" hangingPunct="1">
              <a:spcBef>
                <a:spcPct val="20000"/>
              </a:spcBef>
              <a:buClr>
                <a:srgbClr val="FFC000"/>
              </a:buClr>
              <a:buSzPct val="95000"/>
            </a:pPr>
            <a:r>
              <a:rPr lang="en-US" sz="3200" dirty="0" smtClean="0">
                <a:solidFill>
                  <a:srgbClr val="FFFF99"/>
                </a:solidFill>
                <a:latin typeface="Calibri" pitchFamily="34" charset="0"/>
              </a:rPr>
              <a:t>5</a:t>
            </a:r>
          </a:p>
          <a:p>
            <a:pPr marL="514350" indent="-514350" eaLnBrk="1" hangingPunct="1">
              <a:spcBef>
                <a:spcPct val="20000"/>
              </a:spcBef>
              <a:buClr>
                <a:srgbClr val="FFC000"/>
              </a:buClr>
              <a:buSzPct val="95000"/>
            </a:pPr>
            <a:r>
              <a:rPr lang="en-US" sz="3200" dirty="0" smtClean="0">
                <a:solidFill>
                  <a:srgbClr val="FFFF99"/>
                </a:solidFill>
                <a:latin typeface="Calibri" pitchFamily="34" charset="0"/>
              </a:rPr>
              <a:t>3</a:t>
            </a:r>
          </a:p>
          <a:p>
            <a:pPr marL="514350" indent="-514350" eaLnBrk="1" hangingPunct="1">
              <a:spcBef>
                <a:spcPct val="20000"/>
              </a:spcBef>
              <a:buClr>
                <a:srgbClr val="FFC000"/>
              </a:buClr>
              <a:buSzPct val="95000"/>
            </a:pPr>
            <a:r>
              <a:rPr lang="en-US" sz="3200" dirty="0" smtClean="0">
                <a:solidFill>
                  <a:srgbClr val="FFFF99"/>
                </a:solidFill>
                <a:latin typeface="Calibri" pitchFamily="34" charset="0"/>
              </a:rPr>
              <a:t>1</a:t>
            </a:r>
          </a:p>
          <a:p>
            <a:pPr marL="514350" indent="-514350" eaLnBrk="1" hangingPunct="1">
              <a:spcBef>
                <a:spcPct val="20000"/>
              </a:spcBef>
              <a:buClr>
                <a:srgbClr val="FFC000"/>
              </a:buClr>
              <a:buSzPct val="95000"/>
            </a:pPr>
            <a:r>
              <a:rPr lang="en-US" sz="3200" dirty="0" smtClean="0">
                <a:solidFill>
                  <a:srgbClr val="FFFF99"/>
                </a:solidFill>
                <a:latin typeface="Calibri" pitchFamily="34" charset="0"/>
              </a:rPr>
              <a:t>1</a:t>
            </a:r>
          </a:p>
          <a:p>
            <a:endParaRPr lang="en-US" sz="3200" dirty="0" smtClean="0">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dissolve">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47107">
                                            <p:txEl>
                                              <p:pRg st="2" end="2"/>
                                            </p:txEl>
                                          </p:spTgt>
                                        </p:tgtEl>
                                        <p:attrNameLst>
                                          <p:attrName>style.visibility</p:attrName>
                                        </p:attrNameLst>
                                      </p:cBhvr>
                                      <p:to>
                                        <p:strVal val="visible"/>
                                      </p:to>
                                    </p:set>
                                    <p:animEffect transition="in" filter="dissolve">
                                      <p:cBhvr>
                                        <p:cTn id="27" dur="500"/>
                                        <p:tgtEl>
                                          <p:spTgt spid="4710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dissolve">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47107">
                                            <p:txEl>
                                              <p:pRg st="3" end="3"/>
                                            </p:txEl>
                                          </p:spTgt>
                                        </p:tgtEl>
                                        <p:attrNameLst>
                                          <p:attrName>style.visibility</p:attrName>
                                        </p:attrNameLst>
                                      </p:cBhvr>
                                      <p:to>
                                        <p:strVal val="visible"/>
                                      </p:to>
                                    </p:set>
                                    <p:animEffect transition="in" filter="dissolve">
                                      <p:cBhvr>
                                        <p:cTn id="37" dur="500"/>
                                        <p:tgtEl>
                                          <p:spTgt spid="4710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dissolve">
                                      <p:cBhvr>
                                        <p:cTn id="4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1" uiExpand="1" build="p"/>
      <p:bldP spid="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495300"/>
            <a:ext cx="7772400" cy="762000"/>
          </a:xfrm>
        </p:spPr>
        <p:txBody>
          <a:bodyPr>
            <a:noAutofit/>
          </a:bodyPr>
          <a:lstStyle/>
          <a:p>
            <a:pPr algn="ctr" eaLnBrk="1" hangingPunct="1">
              <a:defRPr/>
            </a:pPr>
            <a:r>
              <a:rPr lang="en-US" sz="4800" b="0" i="1" dirty="0" smtClean="0">
                <a:solidFill>
                  <a:srgbClr val="FFFF66"/>
                </a:solidFill>
                <a:effectLst/>
                <a:latin typeface="Calibri" pitchFamily="34" charset="0"/>
              </a:rPr>
              <a:t>The Christians in Rome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914400" y="1257300"/>
            <a:ext cx="8229600" cy="4191000"/>
          </a:xfrm>
        </p:spPr>
        <p:txBody>
          <a:bodyPr>
            <a:normAutofit fontScale="92500" lnSpcReduction="20000"/>
          </a:bodyPr>
          <a:lstStyle/>
          <a:p>
            <a:pPr>
              <a:spcBef>
                <a:spcPts val="0"/>
              </a:spcBef>
            </a:pPr>
            <a:r>
              <a:rPr lang="en-US" sz="2400" dirty="0" err="1" smtClean="0">
                <a:latin typeface="Calibri" pitchFamily="34" charset="0"/>
              </a:rPr>
              <a:t>Prisca</a:t>
            </a:r>
            <a:r>
              <a:rPr lang="en-US" sz="2400" dirty="0" smtClean="0">
                <a:latin typeface="Calibri" pitchFamily="34" charset="0"/>
              </a:rPr>
              <a:t> and Aquila 	fellow workers </a:t>
            </a:r>
            <a:r>
              <a:rPr lang="en-US" sz="2400" dirty="0" smtClean="0">
                <a:solidFill>
                  <a:srgbClr val="FFFF00"/>
                </a:solidFill>
                <a:latin typeface="Calibri" pitchFamily="34" charset="0"/>
              </a:rPr>
              <a:t>in Christ</a:t>
            </a:r>
          </a:p>
          <a:p>
            <a:pPr eaLnBrk="1" hangingPunct="1">
              <a:spcBef>
                <a:spcPts val="0"/>
              </a:spcBef>
              <a:buFont typeface="Wingdings" pitchFamily="2" charset="2"/>
              <a:buNone/>
              <a:defRPr/>
            </a:pPr>
            <a:r>
              <a:rPr lang="en-US" sz="2400" dirty="0" smtClean="0">
                <a:latin typeface="Calibri" pitchFamily="34" charset="0"/>
              </a:rPr>
              <a:t>			             	risked their necks for my life</a:t>
            </a:r>
          </a:p>
          <a:p>
            <a:pPr eaLnBrk="1" hangingPunct="1">
              <a:spcBef>
                <a:spcPts val="0"/>
              </a:spcBef>
              <a:defRPr/>
            </a:pPr>
            <a:r>
              <a:rPr lang="en-US" sz="2400" dirty="0" err="1" smtClean="0">
                <a:latin typeface="Calibri" pitchFamily="34" charset="0"/>
              </a:rPr>
              <a:t>Epaenetus</a:t>
            </a:r>
            <a:r>
              <a:rPr lang="en-US" sz="2400" dirty="0" smtClean="0">
                <a:latin typeface="Calibri" pitchFamily="34" charset="0"/>
              </a:rPr>
              <a:t> 		beloved, </a:t>
            </a:r>
            <a:r>
              <a:rPr lang="en-US" sz="2400" dirty="0" smtClean="0">
                <a:solidFill>
                  <a:srgbClr val="FFFF00"/>
                </a:solidFill>
                <a:latin typeface="Calibri" pitchFamily="34" charset="0"/>
              </a:rPr>
              <a:t>first convert to Christ </a:t>
            </a:r>
            <a:r>
              <a:rPr lang="en-US" sz="2400" dirty="0" smtClean="0">
                <a:latin typeface="Calibri" pitchFamily="34" charset="0"/>
              </a:rPr>
              <a:t>in Asia</a:t>
            </a:r>
          </a:p>
          <a:p>
            <a:pPr eaLnBrk="1" hangingPunct="1">
              <a:spcBef>
                <a:spcPts val="0"/>
              </a:spcBef>
              <a:defRPr/>
            </a:pPr>
            <a:r>
              <a:rPr lang="en-US" sz="2400" dirty="0" smtClean="0">
                <a:latin typeface="Calibri" pitchFamily="34" charset="0"/>
              </a:rPr>
              <a:t>Mary 		who has worked hard for you</a:t>
            </a:r>
          </a:p>
          <a:p>
            <a:pPr eaLnBrk="1" hangingPunct="1">
              <a:spcBef>
                <a:spcPts val="0"/>
              </a:spcBef>
              <a:defRPr/>
            </a:pPr>
            <a:r>
              <a:rPr lang="en-US" sz="2400" dirty="0" smtClean="0">
                <a:latin typeface="Calibri" pitchFamily="34" charset="0"/>
              </a:rPr>
              <a:t>Andronicus &amp; </a:t>
            </a:r>
            <a:r>
              <a:rPr lang="en-US" sz="2400" dirty="0" err="1" smtClean="0">
                <a:latin typeface="Calibri" pitchFamily="34" charset="0"/>
              </a:rPr>
              <a:t>Junia</a:t>
            </a:r>
            <a:r>
              <a:rPr lang="en-US" sz="2400" dirty="0" smtClean="0">
                <a:latin typeface="Calibri" pitchFamily="34" charset="0"/>
              </a:rPr>
              <a:t> 	my kinsmen and fellow prisoners</a:t>
            </a:r>
          </a:p>
          <a:p>
            <a:pPr lvl="3">
              <a:spcBef>
                <a:spcPts val="0"/>
              </a:spcBef>
              <a:buNone/>
              <a:defRPr/>
            </a:pPr>
            <a:r>
              <a:rPr lang="en-US" sz="1600" dirty="0" smtClean="0">
                <a:latin typeface="Calibri" pitchFamily="34" charset="0"/>
              </a:rPr>
              <a:t>			</a:t>
            </a:r>
            <a:r>
              <a:rPr lang="en-US" sz="2400" dirty="0" smtClean="0">
                <a:latin typeface="Calibri" pitchFamily="34" charset="0"/>
              </a:rPr>
              <a:t>known to Apostles, </a:t>
            </a:r>
            <a:r>
              <a:rPr lang="en-US" sz="2400" dirty="0" smtClean="0">
                <a:solidFill>
                  <a:srgbClr val="FFFF00"/>
                </a:solidFill>
                <a:latin typeface="Calibri" pitchFamily="34" charset="0"/>
              </a:rPr>
              <a:t>in Christ </a:t>
            </a:r>
            <a:r>
              <a:rPr lang="en-US" sz="2400" dirty="0" smtClean="0">
                <a:latin typeface="Calibri" pitchFamily="34" charset="0"/>
              </a:rPr>
              <a:t>before me</a:t>
            </a:r>
          </a:p>
          <a:p>
            <a:pPr eaLnBrk="1" hangingPunct="1">
              <a:spcBef>
                <a:spcPts val="0"/>
              </a:spcBef>
              <a:defRPr/>
            </a:pPr>
            <a:r>
              <a:rPr lang="en-US" sz="2400" dirty="0" err="1" smtClean="0">
                <a:latin typeface="Calibri" pitchFamily="34" charset="0"/>
              </a:rPr>
              <a:t>Ampliatus</a:t>
            </a:r>
            <a:r>
              <a:rPr lang="en-US" sz="2400" dirty="0" smtClean="0">
                <a:latin typeface="Calibri" pitchFamily="34" charset="0"/>
              </a:rPr>
              <a:t> 		my beloved </a:t>
            </a:r>
            <a:r>
              <a:rPr lang="en-US" sz="2400" dirty="0" smtClean="0">
                <a:solidFill>
                  <a:srgbClr val="FFFF00"/>
                </a:solidFill>
                <a:latin typeface="Calibri" pitchFamily="34" charset="0"/>
              </a:rPr>
              <a:t>in the Lord</a:t>
            </a:r>
          </a:p>
          <a:p>
            <a:pPr eaLnBrk="1" hangingPunct="1">
              <a:spcBef>
                <a:spcPts val="0"/>
              </a:spcBef>
              <a:defRPr/>
            </a:pPr>
            <a:r>
              <a:rPr lang="en-US" sz="2400" dirty="0" err="1" smtClean="0">
                <a:latin typeface="Calibri" pitchFamily="34" charset="0"/>
              </a:rPr>
              <a:t>Urbanus</a:t>
            </a:r>
            <a:r>
              <a:rPr lang="en-US" sz="2400" dirty="0" smtClean="0">
                <a:latin typeface="Calibri" pitchFamily="34" charset="0"/>
              </a:rPr>
              <a:t>  		our fellow worker </a:t>
            </a:r>
            <a:r>
              <a:rPr lang="en-US" sz="2400" dirty="0" smtClean="0">
                <a:solidFill>
                  <a:srgbClr val="FFFF00"/>
                </a:solidFill>
                <a:latin typeface="Calibri" pitchFamily="34" charset="0"/>
              </a:rPr>
              <a:t>in Christ</a:t>
            </a:r>
          </a:p>
          <a:p>
            <a:pPr eaLnBrk="1" hangingPunct="1">
              <a:spcBef>
                <a:spcPts val="0"/>
              </a:spcBef>
              <a:defRPr/>
            </a:pPr>
            <a:r>
              <a:rPr lang="en-US" sz="2400" dirty="0" err="1" smtClean="0">
                <a:latin typeface="Calibri" pitchFamily="34" charset="0"/>
              </a:rPr>
              <a:t>Stachys</a:t>
            </a:r>
            <a:r>
              <a:rPr lang="en-US" sz="2400" dirty="0" smtClean="0">
                <a:latin typeface="Calibri" pitchFamily="34" charset="0"/>
              </a:rPr>
              <a:t>  		my beloved</a:t>
            </a:r>
          </a:p>
          <a:p>
            <a:pPr eaLnBrk="1" hangingPunct="1">
              <a:spcBef>
                <a:spcPts val="0"/>
              </a:spcBef>
              <a:defRPr/>
            </a:pPr>
            <a:r>
              <a:rPr lang="en-US" sz="2400" dirty="0" smtClean="0">
                <a:latin typeface="Calibri" pitchFamily="34" charset="0"/>
              </a:rPr>
              <a:t>Apelles  		who is approved </a:t>
            </a:r>
            <a:r>
              <a:rPr lang="en-US" sz="2400" dirty="0" smtClean="0">
                <a:solidFill>
                  <a:srgbClr val="FFFF00"/>
                </a:solidFill>
                <a:latin typeface="Calibri" pitchFamily="34" charset="0"/>
              </a:rPr>
              <a:t>in Christ</a:t>
            </a:r>
          </a:p>
          <a:p>
            <a:pPr eaLnBrk="1" hangingPunct="1">
              <a:spcBef>
                <a:spcPts val="0"/>
              </a:spcBef>
              <a:defRPr/>
            </a:pPr>
            <a:r>
              <a:rPr lang="en-US" sz="2400" dirty="0" err="1" smtClean="0">
                <a:latin typeface="Calibri" pitchFamily="34" charset="0"/>
              </a:rPr>
              <a:t>Herodion</a:t>
            </a:r>
            <a:r>
              <a:rPr lang="en-US" sz="2400" dirty="0" smtClean="0">
                <a:latin typeface="Calibri" pitchFamily="34" charset="0"/>
              </a:rPr>
              <a:t>  		my kinsman</a:t>
            </a:r>
          </a:p>
          <a:p>
            <a:pPr eaLnBrk="1" hangingPunct="1">
              <a:spcBef>
                <a:spcPts val="0"/>
              </a:spcBef>
              <a:defRPr/>
            </a:pPr>
            <a:r>
              <a:rPr lang="en-US" sz="2400" dirty="0" err="1" smtClean="0">
                <a:latin typeface="Calibri" pitchFamily="34" charset="0"/>
              </a:rPr>
              <a:t>Tryphaena</a:t>
            </a:r>
            <a:r>
              <a:rPr lang="en-US" sz="2400" dirty="0" smtClean="0">
                <a:latin typeface="Calibri" pitchFamily="34" charset="0"/>
              </a:rPr>
              <a:t>/</a:t>
            </a:r>
            <a:r>
              <a:rPr lang="en-US" sz="2400" dirty="0" err="1" smtClean="0">
                <a:latin typeface="Calibri" pitchFamily="34" charset="0"/>
              </a:rPr>
              <a:t>Tryphosa</a:t>
            </a:r>
            <a:r>
              <a:rPr lang="en-US" sz="2400" dirty="0" smtClean="0">
                <a:latin typeface="Calibri" pitchFamily="34" charset="0"/>
              </a:rPr>
              <a:t> 	workers </a:t>
            </a:r>
            <a:r>
              <a:rPr lang="en-US" sz="2400" dirty="0" smtClean="0">
                <a:solidFill>
                  <a:srgbClr val="FFFF00"/>
                </a:solidFill>
                <a:latin typeface="Calibri" pitchFamily="34" charset="0"/>
              </a:rPr>
              <a:t>in the Lord</a:t>
            </a:r>
          </a:p>
          <a:p>
            <a:pPr eaLnBrk="1" hangingPunct="1">
              <a:spcBef>
                <a:spcPts val="0"/>
              </a:spcBef>
              <a:defRPr/>
            </a:pPr>
            <a:r>
              <a:rPr lang="en-US" sz="2400" dirty="0" err="1" smtClean="0">
                <a:latin typeface="Calibri" pitchFamily="34" charset="0"/>
              </a:rPr>
              <a:t>Persis</a:t>
            </a:r>
            <a:r>
              <a:rPr lang="en-US" sz="2400" dirty="0" smtClean="0">
                <a:latin typeface="Calibri" pitchFamily="34" charset="0"/>
              </a:rPr>
              <a:t>  		beloved, who has worked hard </a:t>
            </a:r>
            <a:r>
              <a:rPr lang="en-US" sz="2400" dirty="0" smtClean="0">
                <a:solidFill>
                  <a:srgbClr val="FFFF00"/>
                </a:solidFill>
                <a:latin typeface="Calibri" pitchFamily="34" charset="0"/>
              </a:rPr>
              <a:t>in the Lord</a:t>
            </a:r>
          </a:p>
          <a:p>
            <a:pPr eaLnBrk="1" hangingPunct="1">
              <a:spcBef>
                <a:spcPts val="0"/>
              </a:spcBef>
              <a:defRPr/>
            </a:pPr>
            <a:r>
              <a:rPr lang="en-US" sz="2400" dirty="0" smtClean="0">
                <a:latin typeface="Calibri" pitchFamily="34" charset="0"/>
              </a:rPr>
              <a:t>Rufus 		</a:t>
            </a:r>
            <a:r>
              <a:rPr lang="en-US" sz="2400" dirty="0" smtClean="0">
                <a:solidFill>
                  <a:srgbClr val="FFFF00"/>
                </a:solidFill>
                <a:latin typeface="Calibri" pitchFamily="34" charset="0"/>
              </a:rPr>
              <a:t>chosen in the Lord</a:t>
            </a:r>
          </a:p>
          <a:p>
            <a:pPr eaLnBrk="1" hangingPunct="1">
              <a:spcBef>
                <a:spcPts val="0"/>
              </a:spcBef>
              <a:defRPr/>
            </a:pPr>
            <a:r>
              <a:rPr lang="en-US" sz="2400" dirty="0" smtClean="0">
                <a:latin typeface="Calibri" pitchFamily="34" charset="0"/>
              </a:rPr>
              <a:t>Rufus’ mother  	a mother to me as well</a:t>
            </a:r>
          </a:p>
          <a:p>
            <a:pPr eaLnBrk="1" hangingPunct="1">
              <a:spcBef>
                <a:spcPts val="0"/>
              </a:spcBef>
              <a:defRPr/>
            </a:pPr>
            <a:endParaRPr lang="en-US" sz="2800" dirty="0" smtClean="0">
              <a:latin typeface="Calibri" pitchFamily="34" charset="0"/>
            </a:endParaRPr>
          </a:p>
          <a:p>
            <a:pPr eaLnBrk="1" hangingPunct="1">
              <a:spcBef>
                <a:spcPts val="0"/>
              </a:spcBef>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19100"/>
            <a:ext cx="7162800" cy="762000"/>
          </a:xfrm>
        </p:spPr>
        <p:txBody>
          <a:bodyPr>
            <a:noAutofit/>
          </a:bodyPr>
          <a:lstStyle/>
          <a:p>
            <a:pPr algn="ctr" eaLnBrk="1" hangingPunct="1"/>
            <a:r>
              <a:rPr lang="en-US" sz="4000" b="0" dirty="0" smtClean="0">
                <a:solidFill>
                  <a:srgbClr val="FFFF66"/>
                </a:solidFill>
                <a:effectLst/>
                <a:latin typeface="Calibri" pitchFamily="34" charset="0"/>
              </a:rPr>
              <a:t>Romans 14:4</a:t>
            </a:r>
          </a:p>
        </p:txBody>
      </p:sp>
      <p:sp>
        <p:nvSpPr>
          <p:cNvPr id="53251" name="Rectangle 3"/>
          <p:cNvSpPr>
            <a:spLocks noChangeArrowheads="1"/>
          </p:cNvSpPr>
          <p:nvPr/>
        </p:nvSpPr>
        <p:spPr bwMode="auto">
          <a:xfrm>
            <a:off x="228600" y="1028700"/>
            <a:ext cx="8686800" cy="1384995"/>
          </a:xfrm>
          <a:prstGeom prst="rect">
            <a:avLst/>
          </a:prstGeom>
          <a:noFill/>
          <a:ln w="9525">
            <a:noFill/>
            <a:miter lim="800000"/>
            <a:headEnd/>
            <a:tailEnd/>
          </a:ln>
        </p:spPr>
        <p:txBody>
          <a:bodyPr wrap="square" anchor="t">
            <a:spAutoFit/>
          </a:bodyPr>
          <a:lstStyle/>
          <a:p>
            <a:r>
              <a:rPr lang="en-US" sz="2800" i="1" baseline="30000" dirty="0" smtClean="0">
                <a:latin typeface="Calibri"/>
                <a:ea typeface="Times New Roman"/>
                <a:cs typeface="Times New Roman"/>
              </a:rPr>
              <a:t>4 </a:t>
            </a:r>
            <a:r>
              <a:rPr lang="en-US" sz="2800" i="1" dirty="0" smtClean="0">
                <a:solidFill>
                  <a:srgbClr val="FFFF66"/>
                </a:solidFill>
                <a:latin typeface="Calibri"/>
                <a:ea typeface="Times New Roman"/>
                <a:cs typeface="Times New Roman"/>
              </a:rPr>
              <a:t>Who are you to pass judgment </a:t>
            </a:r>
            <a:r>
              <a:rPr lang="en-US" sz="2800" i="1" dirty="0" smtClean="0">
                <a:latin typeface="Calibri"/>
                <a:ea typeface="Times New Roman"/>
                <a:cs typeface="Times New Roman"/>
              </a:rPr>
              <a:t>on the servant of another? It is before his own master that he stands or falls. And he will be upheld, for the Lord is able to make him stand.</a:t>
            </a:r>
            <a:endParaRPr lang="en-US" sz="2800" dirty="0">
              <a:solidFill>
                <a:prstClr val="white"/>
              </a:solidFill>
              <a:latin typeface="Calibri"/>
            </a:endParaRPr>
          </a:p>
        </p:txBody>
      </p:sp>
      <p:sp>
        <p:nvSpPr>
          <p:cNvPr id="4" name="Rectangle 3"/>
          <p:cNvSpPr>
            <a:spLocks noChangeArrowheads="1"/>
          </p:cNvSpPr>
          <p:nvPr/>
        </p:nvSpPr>
        <p:spPr bwMode="auto">
          <a:xfrm>
            <a:off x="304800" y="2933700"/>
            <a:ext cx="8839200" cy="2492990"/>
          </a:xfrm>
          <a:prstGeom prst="rect">
            <a:avLst/>
          </a:prstGeom>
          <a:noFill/>
          <a:ln w="9525">
            <a:noFill/>
            <a:miter lim="800000"/>
            <a:headEnd/>
            <a:tailEnd/>
          </a:ln>
        </p:spPr>
        <p:txBody>
          <a:bodyPr wrap="square" anchor="t">
            <a:spAutoFit/>
          </a:bodyPr>
          <a:lstStyle/>
          <a:p>
            <a:pPr marR="0">
              <a:spcBef>
                <a:spcPts val="0"/>
              </a:spcBef>
              <a:spcAft>
                <a:spcPts val="0"/>
              </a:spcAft>
            </a:pPr>
            <a:r>
              <a:rPr lang="en-US" sz="2600" i="1" baseline="30000" dirty="0" smtClean="0">
                <a:latin typeface="Calibri"/>
                <a:ea typeface="Times New Roman"/>
              </a:rPr>
              <a:t>10 </a:t>
            </a:r>
            <a:r>
              <a:rPr lang="en-US" sz="2600" i="1" dirty="0" smtClean="0">
                <a:solidFill>
                  <a:srgbClr val="FFFF66"/>
                </a:solidFill>
                <a:latin typeface="Calibri"/>
                <a:ea typeface="Times New Roman"/>
              </a:rPr>
              <a:t>Why do you pass judgment on your brother? Or you, why do you despise your brother? </a:t>
            </a:r>
            <a:r>
              <a:rPr lang="en-US" sz="2600" i="1" dirty="0" smtClean="0">
                <a:latin typeface="Calibri"/>
                <a:ea typeface="Times New Roman"/>
              </a:rPr>
              <a:t>For we will all stand before the judgment seat of God; </a:t>
            </a:r>
            <a:r>
              <a:rPr lang="en-US" sz="2600" i="1" baseline="30000" dirty="0" smtClean="0">
                <a:latin typeface="Calibri"/>
                <a:ea typeface="Times New Roman"/>
              </a:rPr>
              <a:t>11 </a:t>
            </a:r>
            <a:r>
              <a:rPr lang="en-US" sz="2600" i="1" dirty="0" smtClean="0">
                <a:latin typeface="Calibri"/>
                <a:ea typeface="Times New Roman"/>
              </a:rPr>
              <a:t>for it is written,</a:t>
            </a:r>
            <a:endParaRPr lang="en-US" sz="2600" dirty="0" smtClean="0">
              <a:latin typeface="Times New Roman"/>
              <a:ea typeface="Times New Roman"/>
            </a:endParaRPr>
          </a:p>
          <a:p>
            <a:pPr marR="0">
              <a:spcBef>
                <a:spcPts val="0"/>
              </a:spcBef>
              <a:spcAft>
                <a:spcPts val="0"/>
              </a:spcAft>
            </a:pPr>
            <a:r>
              <a:rPr lang="en-US" sz="2600" i="1" dirty="0" smtClean="0">
                <a:latin typeface="Calibri"/>
                <a:ea typeface="Times New Roman"/>
              </a:rPr>
              <a:t>“As I live, says the Lord, every knee shall bow to me, and every tongue shall confess to God.” </a:t>
            </a:r>
            <a:r>
              <a:rPr lang="en-US" sz="2600" i="1" baseline="30000" dirty="0" smtClean="0">
                <a:latin typeface="Calibri"/>
                <a:ea typeface="Times New Roman"/>
              </a:rPr>
              <a:t>12 </a:t>
            </a:r>
            <a:r>
              <a:rPr lang="en-US" sz="2600" i="1" dirty="0" smtClean="0">
                <a:latin typeface="Calibri"/>
                <a:ea typeface="Times New Roman"/>
              </a:rPr>
              <a:t>So then each of us will give an account of himself to God.</a:t>
            </a:r>
            <a:endParaRPr lang="en-US" sz="2600" dirty="0">
              <a:latin typeface="Times New Roman"/>
              <a:ea typeface="Times New Roman"/>
            </a:endParaRPr>
          </a:p>
        </p:txBody>
      </p:sp>
      <p:sp>
        <p:nvSpPr>
          <p:cNvPr id="5" name="Rectangle 2"/>
          <p:cNvSpPr txBox="1">
            <a:spLocks noChangeArrowheads="1"/>
          </p:cNvSpPr>
          <p:nvPr/>
        </p:nvSpPr>
        <p:spPr>
          <a:xfrm>
            <a:off x="1066800" y="2324100"/>
            <a:ext cx="7162800" cy="7620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FFFF66"/>
                </a:solidFill>
                <a:effectLst/>
                <a:uLnTx/>
                <a:uFillTx/>
                <a:latin typeface="Calibri" pitchFamily="34" charset="0"/>
                <a:ea typeface="+mj-ea"/>
                <a:cs typeface="+mj-cs"/>
              </a:rPr>
              <a:t>Romans 14:10-12</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647700"/>
            <a:ext cx="7162800" cy="762000"/>
          </a:xfrm>
        </p:spPr>
        <p:txBody>
          <a:bodyPr>
            <a:normAutofit fontScale="90000"/>
          </a:bodyPr>
          <a:lstStyle/>
          <a:p>
            <a:pPr algn="ctr" eaLnBrk="1" hangingPunct="1"/>
            <a:r>
              <a:rPr lang="en-US" sz="6600" b="0" dirty="0" smtClean="0">
                <a:solidFill>
                  <a:srgbClr val="FFFF66"/>
                </a:solidFill>
                <a:effectLst/>
                <a:latin typeface="Calibri" pitchFamily="34" charset="0"/>
              </a:rPr>
              <a:t>Romans 14:6-9</a:t>
            </a:r>
          </a:p>
        </p:txBody>
      </p:sp>
      <p:sp>
        <p:nvSpPr>
          <p:cNvPr id="53251" name="Rectangle 3"/>
          <p:cNvSpPr>
            <a:spLocks noChangeArrowheads="1"/>
          </p:cNvSpPr>
          <p:nvPr/>
        </p:nvSpPr>
        <p:spPr bwMode="auto">
          <a:xfrm>
            <a:off x="304800" y="1409700"/>
            <a:ext cx="8610600" cy="3785652"/>
          </a:xfrm>
          <a:prstGeom prst="rect">
            <a:avLst/>
          </a:prstGeom>
          <a:noFill/>
          <a:ln w="9525">
            <a:noFill/>
            <a:miter lim="800000"/>
            <a:headEnd/>
            <a:tailEnd/>
          </a:ln>
        </p:spPr>
        <p:txBody>
          <a:bodyPr wrap="square" anchor="t">
            <a:spAutoFit/>
          </a:bodyPr>
          <a:lstStyle/>
          <a:p>
            <a:r>
              <a:rPr lang="en-US" sz="3000" i="1" baseline="30000" dirty="0" smtClean="0">
                <a:latin typeface="Calibri"/>
                <a:ea typeface="Times New Roman"/>
                <a:cs typeface="Times New Roman"/>
              </a:rPr>
              <a:t>6 </a:t>
            </a:r>
            <a:r>
              <a:rPr lang="en-US" sz="3000" i="1" dirty="0" smtClean="0">
                <a:latin typeface="Calibri"/>
                <a:ea typeface="Times New Roman"/>
                <a:cs typeface="Times New Roman"/>
              </a:rPr>
              <a:t>The one who observes the day, observes it </a:t>
            </a:r>
            <a:r>
              <a:rPr lang="en-US" sz="3000" i="1" dirty="0" smtClean="0">
                <a:solidFill>
                  <a:srgbClr val="FFFF00"/>
                </a:solidFill>
                <a:latin typeface="Calibri"/>
                <a:ea typeface="Times New Roman"/>
                <a:cs typeface="Times New Roman"/>
              </a:rPr>
              <a:t>in honor of the Lord. </a:t>
            </a:r>
            <a:r>
              <a:rPr lang="en-US" sz="3000" i="1" dirty="0" smtClean="0">
                <a:latin typeface="Calibri"/>
                <a:ea typeface="Times New Roman"/>
                <a:cs typeface="Times New Roman"/>
              </a:rPr>
              <a:t>The one who eats, eats </a:t>
            </a:r>
            <a:r>
              <a:rPr lang="en-US" sz="3000" i="1" dirty="0" smtClean="0">
                <a:solidFill>
                  <a:srgbClr val="FFFF00"/>
                </a:solidFill>
                <a:latin typeface="Calibri"/>
                <a:ea typeface="Times New Roman"/>
                <a:cs typeface="Times New Roman"/>
              </a:rPr>
              <a:t>in honor of the Lord</a:t>
            </a:r>
            <a:r>
              <a:rPr lang="en-US" sz="3000" i="1" dirty="0" smtClean="0">
                <a:latin typeface="Calibri"/>
                <a:ea typeface="Times New Roman"/>
                <a:cs typeface="Times New Roman"/>
              </a:rPr>
              <a:t>, since he </a:t>
            </a:r>
            <a:r>
              <a:rPr lang="en-US" sz="3000" i="1" dirty="0" smtClean="0">
                <a:solidFill>
                  <a:srgbClr val="FFFF00"/>
                </a:solidFill>
                <a:latin typeface="Calibri"/>
                <a:ea typeface="Times New Roman"/>
                <a:cs typeface="Times New Roman"/>
              </a:rPr>
              <a:t>gives thanks to God</a:t>
            </a:r>
            <a:r>
              <a:rPr lang="en-US" sz="3000" i="1" dirty="0" smtClean="0">
                <a:latin typeface="Calibri"/>
                <a:ea typeface="Times New Roman"/>
                <a:cs typeface="Times New Roman"/>
              </a:rPr>
              <a:t>, while the one who abstains, abstains </a:t>
            </a:r>
            <a:r>
              <a:rPr lang="en-US" sz="3000" i="1" dirty="0" smtClean="0">
                <a:solidFill>
                  <a:srgbClr val="FFFF00"/>
                </a:solidFill>
                <a:latin typeface="Calibri"/>
                <a:ea typeface="Times New Roman"/>
                <a:cs typeface="Times New Roman"/>
              </a:rPr>
              <a:t>in honor of the Lord and gives thanks to God</a:t>
            </a:r>
            <a:r>
              <a:rPr lang="en-US" sz="3000" i="1" dirty="0" smtClean="0">
                <a:latin typeface="Calibri"/>
                <a:ea typeface="Times New Roman"/>
                <a:cs typeface="Times New Roman"/>
              </a:rPr>
              <a:t>. </a:t>
            </a:r>
            <a:r>
              <a:rPr lang="en-US" sz="3000" i="1" baseline="30000" dirty="0" smtClean="0">
                <a:latin typeface="Calibri"/>
                <a:ea typeface="Times New Roman"/>
                <a:cs typeface="Times New Roman"/>
              </a:rPr>
              <a:t>7 </a:t>
            </a:r>
            <a:r>
              <a:rPr lang="en-US" sz="3000" i="1" dirty="0" smtClean="0">
                <a:latin typeface="Calibri"/>
                <a:ea typeface="Times New Roman"/>
                <a:cs typeface="Times New Roman"/>
              </a:rPr>
              <a:t>For none of us lives to himself, and none of us dies to himself. </a:t>
            </a:r>
            <a:r>
              <a:rPr lang="en-US" sz="3000" i="1" baseline="30000" dirty="0" smtClean="0">
                <a:latin typeface="Calibri"/>
                <a:ea typeface="Times New Roman"/>
                <a:cs typeface="Times New Roman"/>
              </a:rPr>
              <a:t>8 </a:t>
            </a:r>
            <a:r>
              <a:rPr lang="en-US" sz="3000" i="1" dirty="0" smtClean="0">
                <a:latin typeface="Calibri"/>
                <a:ea typeface="Times New Roman"/>
                <a:cs typeface="Times New Roman"/>
              </a:rPr>
              <a:t>For if we live, we live to the Lord, and if we die, we die to the Lord. So then, whether we live or whether we die, </a:t>
            </a:r>
            <a:r>
              <a:rPr lang="en-US" sz="3000" i="1" dirty="0" smtClean="0">
                <a:solidFill>
                  <a:srgbClr val="FFFF00"/>
                </a:solidFill>
                <a:latin typeface="Calibri"/>
                <a:ea typeface="Times New Roman"/>
                <a:cs typeface="Times New Roman"/>
              </a:rPr>
              <a:t>we are the Lord's</a:t>
            </a:r>
            <a:r>
              <a:rPr lang="en-US" sz="3000" i="1" dirty="0" smtClean="0">
                <a:latin typeface="Calibri"/>
                <a:ea typeface="Times New Roman"/>
                <a:cs typeface="Times New Roman"/>
              </a:rPr>
              <a:t>. </a:t>
            </a:r>
            <a:endParaRPr lang="en-US" sz="3000" dirty="0">
              <a:solidFill>
                <a:prstClr val="white"/>
              </a:solidFill>
              <a:latin typeface="Calibri"/>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endParaRPr lang="en-US" dirty="0"/>
          </a:p>
        </p:txBody>
      </p:sp>
      <p:sp>
        <p:nvSpPr>
          <p:cNvPr id="6148" name="AutoShape 4"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508000"/>
            <a:ext cx="7772400" cy="762000"/>
          </a:xfrm>
        </p:spPr>
        <p:txBody>
          <a:bodyPr>
            <a:normAutofit fontScale="90000"/>
          </a:bodyPr>
          <a:lstStyle/>
          <a:p>
            <a:pPr eaLnBrk="1" hangingPunct="1"/>
            <a:r>
              <a:rPr lang="en-US" sz="6600" b="0" dirty="0" smtClean="0">
                <a:solidFill>
                  <a:srgbClr val="FFFF66"/>
                </a:solidFill>
                <a:effectLst/>
                <a:latin typeface="Calibri" pitchFamily="34" charset="0"/>
              </a:rPr>
              <a:t>I Corinthians 15:51-58</a:t>
            </a:r>
          </a:p>
        </p:txBody>
      </p:sp>
      <p:sp>
        <p:nvSpPr>
          <p:cNvPr id="53251" name="Rectangle 3"/>
          <p:cNvSpPr>
            <a:spLocks noChangeArrowheads="1"/>
          </p:cNvSpPr>
          <p:nvPr/>
        </p:nvSpPr>
        <p:spPr bwMode="auto">
          <a:xfrm>
            <a:off x="838200" y="1524000"/>
            <a:ext cx="8153400" cy="4093428"/>
          </a:xfrm>
          <a:prstGeom prst="rect">
            <a:avLst/>
          </a:prstGeom>
          <a:noFill/>
          <a:ln w="9525">
            <a:noFill/>
            <a:miter lim="800000"/>
            <a:headEnd/>
            <a:tailEnd/>
          </a:ln>
        </p:spPr>
        <p:txBody>
          <a:bodyPr anchor="t">
            <a:spAutoFit/>
          </a:bodyPr>
          <a:lstStyle/>
          <a:p>
            <a:pPr marL="457200" marR="0">
              <a:spcBef>
                <a:spcPts val="0"/>
              </a:spcBef>
              <a:spcAft>
                <a:spcPts val="0"/>
              </a:spcAft>
            </a:pPr>
            <a:r>
              <a:rPr lang="en-US" sz="2600" dirty="0"/>
              <a:t> </a:t>
            </a:r>
            <a:r>
              <a:rPr lang="en-US" sz="2600" i="1" baseline="30000" dirty="0" smtClean="0">
                <a:latin typeface="Calibri"/>
                <a:ea typeface="Times New Roman"/>
              </a:rPr>
              <a:t> 51 </a:t>
            </a:r>
            <a:r>
              <a:rPr lang="en-US" sz="2600" i="1" dirty="0" smtClean="0">
                <a:latin typeface="Calibri"/>
                <a:ea typeface="Times New Roman"/>
              </a:rPr>
              <a:t>Behold! I tell you a mystery. We shall not all sleep, but we shall all be changed, </a:t>
            </a:r>
            <a:r>
              <a:rPr lang="en-US" sz="2600" i="1" baseline="30000" dirty="0" smtClean="0">
                <a:latin typeface="Calibri"/>
                <a:ea typeface="Times New Roman"/>
              </a:rPr>
              <a:t>52 </a:t>
            </a:r>
            <a:r>
              <a:rPr lang="en-US" sz="2600" i="1" dirty="0" smtClean="0">
                <a:latin typeface="Calibri"/>
                <a:ea typeface="Times New Roman"/>
              </a:rPr>
              <a:t>in a moment, in the twinkling of an eye, at the last trumpet. For the trumpet will sound, and the dead will be raised imperishable, and we shall be changed. </a:t>
            </a:r>
            <a:r>
              <a:rPr lang="en-US" sz="2600" i="1" baseline="30000" dirty="0" smtClean="0">
                <a:latin typeface="Calibri"/>
                <a:ea typeface="Times New Roman"/>
              </a:rPr>
              <a:t>53 </a:t>
            </a:r>
            <a:r>
              <a:rPr lang="en-US" sz="2600" i="1" dirty="0" smtClean="0">
                <a:latin typeface="Calibri"/>
                <a:ea typeface="Times New Roman"/>
              </a:rPr>
              <a:t>For this perishable body must put on the imperishable, and this mortal body must put on immortality. </a:t>
            </a:r>
            <a:r>
              <a:rPr lang="en-US" sz="2600" i="1" baseline="30000" dirty="0" smtClean="0">
                <a:latin typeface="Calibri"/>
                <a:ea typeface="Times New Roman"/>
              </a:rPr>
              <a:t>54 </a:t>
            </a:r>
            <a:r>
              <a:rPr lang="en-US" sz="2600" i="1" dirty="0" smtClean="0">
                <a:latin typeface="Calibri"/>
                <a:ea typeface="Times New Roman"/>
              </a:rPr>
              <a:t>When the perishable puts on the imperishable, and the mortal puts on immortality, then shall come to pass the saying that is written:</a:t>
            </a:r>
            <a:endParaRPr lang="en-US" sz="2600" dirty="0" smtClean="0">
              <a:latin typeface="Times New Roman"/>
              <a:ea typeface="Times New Roman"/>
            </a:endParaRPr>
          </a:p>
          <a:p>
            <a:endParaRPr lang="en-US" sz="2600" dirty="0">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3251" name="Rectangle 3"/>
          <p:cNvSpPr>
            <a:spLocks noChangeArrowheads="1"/>
          </p:cNvSpPr>
          <p:nvPr/>
        </p:nvSpPr>
        <p:spPr bwMode="auto">
          <a:xfrm>
            <a:off x="533400" y="1524000"/>
            <a:ext cx="8458200" cy="4093428"/>
          </a:xfrm>
          <a:prstGeom prst="rect">
            <a:avLst/>
          </a:prstGeom>
          <a:noFill/>
          <a:ln w="9525">
            <a:noFill/>
            <a:miter lim="800000"/>
            <a:headEnd/>
            <a:tailEnd/>
          </a:ln>
        </p:spPr>
        <p:txBody>
          <a:bodyPr wrap="square" anchor="t">
            <a:spAutoFit/>
          </a:bodyPr>
          <a:lstStyle/>
          <a:p>
            <a:pPr marL="457200" marR="0">
              <a:spcBef>
                <a:spcPts val="0"/>
              </a:spcBef>
              <a:spcAft>
                <a:spcPts val="0"/>
              </a:spcAft>
            </a:pPr>
            <a:r>
              <a:rPr lang="en-US" sz="2600" dirty="0"/>
              <a:t> </a:t>
            </a:r>
            <a:r>
              <a:rPr lang="en-US" sz="2600" i="1" dirty="0" smtClean="0">
                <a:latin typeface="Calibri"/>
                <a:ea typeface="Times New Roman"/>
              </a:rPr>
              <a:t>“Death is swallowed up in victory.” </a:t>
            </a:r>
            <a:r>
              <a:rPr lang="en-US" sz="2600" i="1" baseline="30000" dirty="0" smtClean="0">
                <a:latin typeface="Calibri"/>
                <a:ea typeface="Times New Roman"/>
              </a:rPr>
              <a:t>55 </a:t>
            </a:r>
            <a:r>
              <a:rPr lang="en-US" sz="2600" i="1" dirty="0" smtClean="0">
                <a:latin typeface="Calibri"/>
                <a:ea typeface="Times New Roman"/>
              </a:rPr>
              <a:t>“O death, where is your victory?</a:t>
            </a:r>
            <a:br>
              <a:rPr lang="en-US" sz="2600" i="1" dirty="0" smtClean="0">
                <a:latin typeface="Calibri"/>
                <a:ea typeface="Times New Roman"/>
              </a:rPr>
            </a:br>
            <a:r>
              <a:rPr lang="en-US" sz="2600" i="1" dirty="0" smtClean="0">
                <a:latin typeface="Calibri"/>
                <a:ea typeface="Times New Roman"/>
              </a:rPr>
              <a:t>    	O death, where is your sting?”</a:t>
            </a:r>
            <a:endParaRPr lang="en-US" sz="2600" dirty="0" smtClean="0">
              <a:latin typeface="Times New Roman"/>
              <a:ea typeface="Times New Roman"/>
            </a:endParaRPr>
          </a:p>
          <a:p>
            <a:pPr marL="457200" marR="0">
              <a:spcBef>
                <a:spcPts val="0"/>
              </a:spcBef>
              <a:spcAft>
                <a:spcPts val="0"/>
              </a:spcAft>
            </a:pPr>
            <a:r>
              <a:rPr lang="en-US" sz="2600" i="1" baseline="30000" dirty="0" smtClean="0">
                <a:latin typeface="Calibri"/>
                <a:ea typeface="Times New Roman"/>
              </a:rPr>
              <a:t>56 </a:t>
            </a:r>
            <a:r>
              <a:rPr lang="en-US" sz="2600" i="1" dirty="0" smtClean="0">
                <a:latin typeface="Calibri"/>
                <a:ea typeface="Times New Roman"/>
              </a:rPr>
              <a:t>The sting of death is sin, and the power of sin is the law. </a:t>
            </a:r>
          </a:p>
          <a:p>
            <a:pPr marL="457200" marR="0">
              <a:spcBef>
                <a:spcPts val="0"/>
              </a:spcBef>
              <a:spcAft>
                <a:spcPts val="0"/>
              </a:spcAft>
            </a:pPr>
            <a:r>
              <a:rPr lang="en-US" sz="2600" i="1" baseline="30000" dirty="0" smtClean="0">
                <a:latin typeface="Calibri"/>
                <a:ea typeface="Times New Roman"/>
              </a:rPr>
              <a:t>57 </a:t>
            </a:r>
            <a:r>
              <a:rPr lang="en-US" sz="2600" i="1" dirty="0" smtClean="0">
                <a:latin typeface="Calibri"/>
                <a:ea typeface="Times New Roman"/>
              </a:rPr>
              <a:t>But thanks be to God, who gives us the victory through our Lord Jesus Christ. </a:t>
            </a:r>
          </a:p>
          <a:p>
            <a:pPr marL="457200" marR="0">
              <a:spcBef>
                <a:spcPts val="0"/>
              </a:spcBef>
              <a:spcAft>
                <a:spcPts val="0"/>
              </a:spcAft>
            </a:pPr>
            <a:r>
              <a:rPr lang="en-US" sz="2600" i="1" baseline="30000" dirty="0" smtClean="0">
                <a:latin typeface="Calibri"/>
                <a:ea typeface="Times New Roman"/>
              </a:rPr>
              <a:t>58 </a:t>
            </a:r>
            <a:r>
              <a:rPr lang="en-US" sz="2600" i="1" dirty="0" smtClean="0">
                <a:latin typeface="Calibri"/>
                <a:ea typeface="Times New Roman"/>
              </a:rPr>
              <a:t>Therefore, my beloved brothers, be steadfast, immovable, always abounding in the work of the Lord, knowing that in the Lord your labor is not in vain.</a:t>
            </a:r>
            <a:endParaRPr lang="en-US" sz="2600" dirty="0" smtClean="0">
              <a:latin typeface="Times New Roman"/>
              <a:ea typeface="Times New Roman"/>
            </a:endParaRPr>
          </a:p>
          <a:p>
            <a:endParaRPr lang="en-US" sz="2600" dirty="0">
              <a:latin typeface="Calibri" pitchFamily="34" charset="0"/>
            </a:endParaRPr>
          </a:p>
        </p:txBody>
      </p:sp>
      <p:sp>
        <p:nvSpPr>
          <p:cNvPr id="5" name="Rectangle 2"/>
          <p:cNvSpPr txBox="1">
            <a:spLocks noChangeArrowheads="1"/>
          </p:cNvSpPr>
          <p:nvPr/>
        </p:nvSpPr>
        <p:spPr bwMode="auto">
          <a:xfrm>
            <a:off x="990600" y="508000"/>
            <a:ext cx="7772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0" cap="none" spc="0" normalizeH="0" baseline="0" noProof="0" smtClean="0">
                <a:ln>
                  <a:noFill/>
                </a:ln>
                <a:solidFill>
                  <a:srgbClr val="FFFF66"/>
                </a:solidFill>
                <a:effectLst/>
                <a:uLnTx/>
                <a:uFillTx/>
                <a:latin typeface="Calibri" pitchFamily="34" charset="0"/>
                <a:ea typeface="+mj-ea"/>
                <a:cs typeface="+mj-cs"/>
              </a:rPr>
              <a:t>I Corinthians 15:51-58</a:t>
            </a:r>
            <a:endParaRPr kumimoji="0" lang="en-US" sz="6600" b="0" i="0" u="none" strike="noStrike" kern="0" cap="none" spc="0" normalizeH="0" baseline="0" noProof="0" dirty="0" smtClean="0">
              <a:ln>
                <a:noFill/>
              </a:ln>
              <a:solidFill>
                <a:srgbClr val="FFFF66"/>
              </a:solidFill>
              <a:effectLst/>
              <a:uLnTx/>
              <a:uFillTx/>
              <a:latin typeface="Calibri" pitchFamily="34" charset="0"/>
              <a:ea typeface="+mj-ea"/>
              <a:cs typeface="+mj-cs"/>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508000"/>
            <a:ext cx="7162800" cy="762000"/>
          </a:xfrm>
        </p:spPr>
        <p:txBody>
          <a:bodyPr>
            <a:normAutofit fontScale="90000"/>
          </a:bodyPr>
          <a:lstStyle/>
          <a:p>
            <a:pPr eaLnBrk="1" hangingPunct="1"/>
            <a:r>
              <a:rPr lang="en-US" sz="6600" b="0" dirty="0" smtClean="0">
                <a:solidFill>
                  <a:srgbClr val="FFFF66"/>
                </a:solidFill>
                <a:effectLst/>
                <a:latin typeface="Calibri" pitchFamily="34" charset="0"/>
              </a:rPr>
              <a:t>Romans 8:35-39</a:t>
            </a:r>
          </a:p>
        </p:txBody>
      </p:sp>
      <p:sp>
        <p:nvSpPr>
          <p:cNvPr id="53251" name="Rectangle 3"/>
          <p:cNvSpPr>
            <a:spLocks noChangeArrowheads="1"/>
          </p:cNvSpPr>
          <p:nvPr/>
        </p:nvSpPr>
        <p:spPr bwMode="auto">
          <a:xfrm>
            <a:off x="990600" y="1396380"/>
            <a:ext cx="8153400" cy="4154984"/>
          </a:xfrm>
          <a:prstGeom prst="rect">
            <a:avLst/>
          </a:prstGeom>
          <a:noFill/>
          <a:ln w="9525">
            <a:noFill/>
            <a:miter lim="800000"/>
            <a:headEnd/>
            <a:tailEnd/>
          </a:ln>
        </p:spPr>
        <p:txBody>
          <a:bodyPr anchor="ctr">
            <a:spAutoFit/>
          </a:bodyPr>
          <a:lstStyle/>
          <a:p>
            <a:r>
              <a:rPr lang="en-US" sz="2400" dirty="0"/>
              <a:t> </a:t>
            </a:r>
            <a:r>
              <a:rPr lang="en-US" sz="2400" i="1" dirty="0">
                <a:latin typeface="Garamond" pitchFamily="18" charset="0"/>
              </a:rPr>
              <a:t> </a:t>
            </a:r>
            <a:r>
              <a:rPr lang="en-US" sz="2400" i="1" baseline="30000" dirty="0" smtClean="0">
                <a:latin typeface="Calibri" pitchFamily="34" charset="0"/>
              </a:rPr>
              <a:t>35 </a:t>
            </a:r>
            <a:r>
              <a:rPr lang="en-US" sz="2400" i="1" dirty="0" smtClean="0">
                <a:latin typeface="Calibri" pitchFamily="34" charset="0"/>
              </a:rPr>
              <a:t>Who shall separate us from the love of Christ? Shall tribulation, or distress, or persecution, or famine, or nakedness, or danger, or sword? </a:t>
            </a:r>
          </a:p>
          <a:p>
            <a:r>
              <a:rPr lang="en-US" sz="2400" i="1" baseline="30000" dirty="0" smtClean="0">
                <a:latin typeface="Calibri" pitchFamily="34" charset="0"/>
              </a:rPr>
              <a:t>36 </a:t>
            </a:r>
            <a:r>
              <a:rPr lang="en-US" sz="2400" i="1" dirty="0" smtClean="0">
                <a:latin typeface="Calibri" pitchFamily="34" charset="0"/>
              </a:rPr>
              <a:t>As it is written,</a:t>
            </a:r>
            <a:endParaRPr lang="en-US" sz="2400" dirty="0" smtClean="0">
              <a:latin typeface="Calibri" pitchFamily="34" charset="0"/>
            </a:endParaRPr>
          </a:p>
          <a:p>
            <a:r>
              <a:rPr lang="en-US" sz="2400" i="1" dirty="0" smtClean="0">
                <a:latin typeface="Calibri" pitchFamily="34" charset="0"/>
              </a:rPr>
              <a:t>“For your sake we are being killed all the day long;  we are regarded as sheep to be slaughtered.” </a:t>
            </a:r>
            <a:r>
              <a:rPr lang="en-US" sz="2400" i="1" baseline="30000" dirty="0" smtClean="0">
                <a:latin typeface="Calibri" pitchFamily="34" charset="0"/>
              </a:rPr>
              <a:t>37 </a:t>
            </a:r>
            <a:r>
              <a:rPr lang="en-US" sz="2400" i="1" dirty="0" smtClean="0">
                <a:latin typeface="Calibri" pitchFamily="34" charset="0"/>
              </a:rPr>
              <a:t>No, in all these things we are more than conquerors through him who loved us. </a:t>
            </a:r>
            <a:r>
              <a:rPr lang="en-US" sz="2400" i="1" baseline="30000" dirty="0" smtClean="0">
                <a:latin typeface="Calibri" pitchFamily="34" charset="0"/>
              </a:rPr>
              <a:t>38 </a:t>
            </a:r>
            <a:r>
              <a:rPr lang="en-US" sz="2400" i="1" dirty="0" smtClean="0">
                <a:latin typeface="Calibri" pitchFamily="34" charset="0"/>
              </a:rPr>
              <a:t>For I am sure that neither death nor life, nor angels nor rulers, nor things present nor things to come, nor powers, </a:t>
            </a:r>
            <a:r>
              <a:rPr lang="en-US" sz="2400" i="1" baseline="30000" dirty="0" smtClean="0">
                <a:latin typeface="Calibri" pitchFamily="34" charset="0"/>
              </a:rPr>
              <a:t>39 </a:t>
            </a:r>
            <a:r>
              <a:rPr lang="en-US" sz="2400" i="1" dirty="0" smtClean="0">
                <a:latin typeface="Calibri" pitchFamily="34" charset="0"/>
              </a:rPr>
              <a:t>nor height nor depth, nor anything else in all creation, will be able to separate us from the love of God in Christ Jesus our Lord.</a:t>
            </a:r>
            <a:endParaRPr lang="en-US" sz="2400" dirty="0">
              <a:latin typeface="Calibri"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95300"/>
            <a:ext cx="7391400" cy="762000"/>
          </a:xfrm>
        </p:spPr>
        <p:txBody>
          <a:bodyPr>
            <a:noAutofit/>
          </a:bodyPr>
          <a:lstStyle/>
          <a:p>
            <a:pPr algn="ctr" eaLnBrk="1" hangingPunct="1"/>
            <a:r>
              <a:rPr lang="en-US" sz="4400" b="0" dirty="0" smtClean="0">
                <a:solidFill>
                  <a:srgbClr val="FFFF66"/>
                </a:solidFill>
                <a:effectLst/>
                <a:latin typeface="Calibri" pitchFamily="34" charset="0"/>
              </a:rPr>
              <a:t>Lazarus and His Sisters – John 11</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81000" y="1485900"/>
            <a:ext cx="8610600" cy="2246769"/>
          </a:xfrm>
          <a:prstGeom prst="rect">
            <a:avLst/>
          </a:prstGeom>
          <a:noFill/>
          <a:ln w="9525">
            <a:noFill/>
            <a:miter lim="800000"/>
            <a:headEnd/>
            <a:tailEnd/>
          </a:ln>
        </p:spPr>
        <p:txBody>
          <a:bodyPr wrap="square" anchor="t">
            <a:spAutoFit/>
          </a:bodyPr>
          <a:lstStyle/>
          <a:p>
            <a:pPr marR="0">
              <a:spcBef>
                <a:spcPts val="0"/>
              </a:spcBef>
              <a:spcAft>
                <a:spcPts val="0"/>
              </a:spcAft>
            </a:pPr>
            <a:r>
              <a:rPr lang="en-US" sz="2400" dirty="0"/>
              <a:t> </a:t>
            </a:r>
            <a:r>
              <a:rPr lang="en-US" sz="2800" i="1" baseline="30000" dirty="0" smtClean="0">
                <a:latin typeface="Calibri"/>
                <a:ea typeface="Calibri"/>
                <a:cs typeface="Times New Roman"/>
              </a:rPr>
              <a:t> 3 </a:t>
            </a:r>
            <a:r>
              <a:rPr lang="en-US" sz="2800" i="1" dirty="0" smtClean="0">
                <a:latin typeface="Calibri"/>
                <a:ea typeface="Calibri"/>
                <a:cs typeface="Times New Roman"/>
              </a:rPr>
              <a:t>So the sisters sent to him, saying, “Lord, </a:t>
            </a:r>
            <a:r>
              <a:rPr lang="en-US" sz="2800" b="1" i="1" dirty="0" smtClean="0">
                <a:solidFill>
                  <a:srgbClr val="FFFF00"/>
                </a:solidFill>
                <a:latin typeface="Calibri"/>
                <a:ea typeface="Calibri"/>
                <a:cs typeface="Times New Roman"/>
              </a:rPr>
              <a:t>he whom you love</a:t>
            </a:r>
            <a:r>
              <a:rPr lang="en-US" sz="2800" i="1" dirty="0" smtClean="0">
                <a:solidFill>
                  <a:srgbClr val="FFFF00"/>
                </a:solidFill>
                <a:latin typeface="Calibri"/>
                <a:ea typeface="Calibri"/>
                <a:cs typeface="Times New Roman"/>
              </a:rPr>
              <a:t> </a:t>
            </a:r>
            <a:r>
              <a:rPr lang="en-US" sz="2800" i="1" dirty="0" smtClean="0">
                <a:latin typeface="Calibri"/>
                <a:ea typeface="Calibri"/>
                <a:cs typeface="Times New Roman"/>
              </a:rPr>
              <a:t>is ill.” </a:t>
            </a:r>
            <a:r>
              <a:rPr lang="en-US" sz="2800" i="1" baseline="30000" dirty="0" smtClean="0">
                <a:latin typeface="Calibri"/>
                <a:ea typeface="Calibri"/>
                <a:cs typeface="Times New Roman"/>
              </a:rPr>
              <a:t>4 </a:t>
            </a:r>
            <a:r>
              <a:rPr lang="en-US" sz="2800" i="1" dirty="0" smtClean="0">
                <a:latin typeface="Calibri"/>
                <a:ea typeface="Calibri"/>
                <a:cs typeface="Times New Roman"/>
              </a:rPr>
              <a:t>But when Jesus heard it he said, “This illness does not lead to death. It is for the glory of God, so that the Son of God may be glorified through it.”</a:t>
            </a:r>
            <a:endParaRPr lang="en-US" sz="2400" dirty="0" smtClean="0">
              <a:latin typeface="Calibri"/>
              <a:ea typeface="Calibri"/>
              <a:cs typeface="Times New Roman"/>
            </a:endParaRPr>
          </a:p>
          <a:p>
            <a:r>
              <a:rPr lang="en-US" sz="2800" i="1" baseline="30000" dirty="0" smtClean="0">
                <a:latin typeface="Calibri"/>
                <a:ea typeface="Calibri"/>
                <a:cs typeface="Times New Roman"/>
              </a:rPr>
              <a:t>5 </a:t>
            </a:r>
            <a:r>
              <a:rPr lang="en-US" sz="2800" i="1" dirty="0" smtClean="0">
                <a:latin typeface="Calibri"/>
                <a:ea typeface="Calibri"/>
                <a:cs typeface="Times New Roman"/>
              </a:rPr>
              <a:t>Now </a:t>
            </a:r>
            <a:r>
              <a:rPr lang="en-US" sz="2800" b="1" i="1" dirty="0" smtClean="0">
                <a:solidFill>
                  <a:srgbClr val="FFFF00"/>
                </a:solidFill>
                <a:latin typeface="Calibri"/>
                <a:ea typeface="Calibri"/>
                <a:cs typeface="Times New Roman"/>
              </a:rPr>
              <a:t>Jesus loved Martha and her sister and Lazarus</a:t>
            </a:r>
            <a:r>
              <a:rPr lang="en-US" sz="2800" i="1" dirty="0" smtClean="0">
                <a:latin typeface="Calibri"/>
                <a:ea typeface="Calibri"/>
                <a:cs typeface="Times New Roman"/>
              </a:rPr>
              <a:t>.</a:t>
            </a:r>
            <a:endParaRPr lang="en-US" sz="2000" dirty="0">
              <a:latin typeface="+mj-lt"/>
            </a:endParaRPr>
          </a:p>
        </p:txBody>
      </p:sp>
      <p:sp>
        <p:nvSpPr>
          <p:cNvPr id="4" name="Rectangle 3"/>
          <p:cNvSpPr>
            <a:spLocks noChangeArrowheads="1"/>
          </p:cNvSpPr>
          <p:nvPr/>
        </p:nvSpPr>
        <p:spPr bwMode="auto">
          <a:xfrm>
            <a:off x="533400" y="4305300"/>
            <a:ext cx="8610600" cy="523220"/>
          </a:xfrm>
          <a:prstGeom prst="rect">
            <a:avLst/>
          </a:prstGeom>
          <a:noFill/>
          <a:ln w="9525">
            <a:noFill/>
            <a:miter lim="800000"/>
            <a:headEnd/>
            <a:tailEnd/>
          </a:ln>
        </p:spPr>
        <p:txBody>
          <a:bodyPr wrap="square" anchor="t">
            <a:spAutoFit/>
          </a:bodyPr>
          <a:lstStyle/>
          <a:p>
            <a:pPr marR="0">
              <a:spcBef>
                <a:spcPts val="0"/>
              </a:spcBef>
              <a:spcAft>
                <a:spcPts val="0"/>
              </a:spcAft>
            </a:pPr>
            <a:r>
              <a:rPr lang="en-US" sz="2400" dirty="0"/>
              <a:t> </a:t>
            </a:r>
            <a:r>
              <a:rPr lang="en-US" sz="2800" i="1" baseline="30000" dirty="0" smtClean="0">
                <a:latin typeface="Calibri"/>
                <a:ea typeface="Calibri"/>
                <a:cs typeface="Times New Roman"/>
              </a:rPr>
              <a:t>36 </a:t>
            </a:r>
            <a:r>
              <a:rPr lang="en-US" sz="2800" i="1" dirty="0" smtClean="0">
                <a:latin typeface="Calibri"/>
                <a:ea typeface="Calibri"/>
                <a:cs typeface="Times New Roman"/>
              </a:rPr>
              <a:t>So the Jews said, “See </a:t>
            </a:r>
            <a:r>
              <a:rPr lang="en-US" sz="2800" b="1" i="1" dirty="0" smtClean="0">
                <a:solidFill>
                  <a:srgbClr val="FFFF00"/>
                </a:solidFill>
                <a:latin typeface="Calibri"/>
                <a:ea typeface="Calibri"/>
                <a:cs typeface="Times New Roman"/>
              </a:rPr>
              <a:t>how he loved him</a:t>
            </a:r>
            <a:r>
              <a:rPr lang="en-US" sz="2800" i="1" dirty="0" smtClean="0">
                <a:solidFill>
                  <a:srgbClr val="FFFF00"/>
                </a:solidFill>
                <a:latin typeface="Calibri"/>
                <a:ea typeface="Calibri"/>
                <a:cs typeface="Times New Roman"/>
              </a:rPr>
              <a:t>!</a:t>
            </a:r>
            <a:r>
              <a:rPr lang="en-US" sz="2800" i="1" dirty="0" smtClean="0">
                <a:latin typeface="Calibri"/>
                <a:ea typeface="Calibri"/>
                <a:cs typeface="Times New Roman"/>
              </a:rPr>
              <a:t>”</a:t>
            </a:r>
            <a:endParaRPr lang="en-US" sz="2400" dirty="0">
              <a:latin typeface="Calibri"/>
              <a:ea typeface="Calibri"/>
              <a:cs typeface="Times New Roman"/>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477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Four Statements About Love</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04800" y="1714500"/>
            <a:ext cx="8229600" cy="2514600"/>
          </a:xfrm>
        </p:spPr>
        <p:txBody>
          <a:bodyPr>
            <a:normAutofit/>
          </a:bodyPr>
          <a:lstStyle/>
          <a:p>
            <a:pPr marL="517525" indent="-517525">
              <a:buClr>
                <a:srgbClr val="FFFF00"/>
              </a:buClr>
              <a:buSzPct val="85000"/>
              <a:buFont typeface="+mj-lt"/>
              <a:buAutoNum type="arabicPeriod"/>
            </a:pPr>
            <a:r>
              <a:rPr lang="en-US" sz="3800" dirty="0" smtClean="0">
                <a:latin typeface="Calibri" pitchFamily="34" charset="0"/>
              </a:rPr>
              <a:t>Love is only (or mostly) an emotion</a:t>
            </a:r>
            <a:endParaRPr lang="en-US" sz="3800" dirty="0" smtClean="0">
              <a:latin typeface="Calibri" pitchFamily="34" charset="0"/>
            </a:endParaRPr>
          </a:p>
          <a:p>
            <a:pPr marL="517525" indent="-517525">
              <a:buClr>
                <a:srgbClr val="FFFF00"/>
              </a:buClr>
              <a:buSzPct val="85000"/>
              <a:buFont typeface="+mj-lt"/>
              <a:buAutoNum type="arabicPeriod"/>
            </a:pPr>
            <a:endParaRPr lang="en-US" sz="38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95300"/>
            <a:ext cx="7391400" cy="762000"/>
          </a:xfrm>
        </p:spPr>
        <p:txBody>
          <a:bodyPr>
            <a:noAutofit/>
          </a:bodyPr>
          <a:lstStyle/>
          <a:p>
            <a:pPr algn="ctr" eaLnBrk="1" hangingPunct="1"/>
            <a:r>
              <a:rPr lang="en-US" sz="4400" b="0" dirty="0" smtClean="0">
                <a:solidFill>
                  <a:srgbClr val="FFFF66"/>
                </a:solidFill>
                <a:effectLst/>
                <a:latin typeface="Calibri" pitchFamily="34" charset="0"/>
              </a:rPr>
              <a:t>Jesus Speaks of Love</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81000" y="1181100"/>
            <a:ext cx="8610600" cy="892552"/>
          </a:xfrm>
          <a:prstGeom prst="rect">
            <a:avLst/>
          </a:prstGeom>
          <a:noFill/>
          <a:ln w="9525">
            <a:noFill/>
            <a:miter lim="800000"/>
            <a:headEnd/>
            <a:tailEnd/>
          </a:ln>
        </p:spPr>
        <p:txBody>
          <a:bodyPr wrap="square" anchor="t">
            <a:spAutoFit/>
          </a:bodyPr>
          <a:lstStyle/>
          <a:p>
            <a:pPr marR="0">
              <a:spcBef>
                <a:spcPts val="0"/>
              </a:spcBef>
              <a:spcAft>
                <a:spcPts val="0"/>
              </a:spcAft>
            </a:pPr>
            <a:r>
              <a:rPr lang="en-US" sz="2600" i="1" baseline="30000" dirty="0" smtClean="0">
                <a:latin typeface="+mj-lt"/>
                <a:ea typeface="Times New Roman"/>
              </a:rPr>
              <a:t> </a:t>
            </a:r>
            <a:r>
              <a:rPr lang="en-US" sz="2600" i="1" baseline="30000" dirty="0" smtClean="0">
                <a:latin typeface="+mj-lt"/>
                <a:ea typeface="Times New Roman"/>
              </a:rPr>
              <a:t>15 </a:t>
            </a:r>
            <a:r>
              <a:rPr lang="en-US" sz="2600" i="1" dirty="0" smtClean="0">
                <a:latin typeface="+mj-lt"/>
                <a:ea typeface="Times New Roman"/>
              </a:rPr>
              <a:t>“If you love me, you will keep my commandments.</a:t>
            </a:r>
            <a:r>
              <a:rPr lang="en-US" sz="2600" dirty="0" smtClean="0">
                <a:latin typeface="+mj-lt"/>
                <a:ea typeface="Times New Roman"/>
              </a:rPr>
              <a:t> </a:t>
            </a:r>
            <a:r>
              <a:rPr lang="en-US" sz="2600" dirty="0" smtClean="0">
                <a:solidFill>
                  <a:srgbClr val="92D050"/>
                </a:solidFill>
                <a:latin typeface="+mj-lt"/>
                <a:ea typeface="Times New Roman"/>
              </a:rPr>
              <a:t>–</a:t>
            </a:r>
            <a:r>
              <a:rPr lang="en-US" sz="2600" dirty="0" smtClean="0">
                <a:latin typeface="+mj-lt"/>
                <a:ea typeface="Times New Roman"/>
              </a:rPr>
              <a:t> </a:t>
            </a:r>
            <a:r>
              <a:rPr lang="en-US" sz="2600" dirty="0" smtClean="0">
                <a:solidFill>
                  <a:srgbClr val="92D050"/>
                </a:solidFill>
                <a:latin typeface="+mj-lt"/>
                <a:ea typeface="Times New Roman"/>
              </a:rPr>
              <a:t>John 14:15</a:t>
            </a:r>
            <a:endParaRPr lang="en-US" sz="2600" dirty="0">
              <a:solidFill>
                <a:srgbClr val="92D050"/>
              </a:solidFill>
              <a:latin typeface="+mj-lt"/>
            </a:endParaRPr>
          </a:p>
        </p:txBody>
      </p:sp>
      <p:sp>
        <p:nvSpPr>
          <p:cNvPr id="4" name="Rectangle 3"/>
          <p:cNvSpPr>
            <a:spLocks noChangeArrowheads="1"/>
          </p:cNvSpPr>
          <p:nvPr/>
        </p:nvSpPr>
        <p:spPr bwMode="auto">
          <a:xfrm>
            <a:off x="228600" y="2095500"/>
            <a:ext cx="8610600" cy="2092881"/>
          </a:xfrm>
          <a:prstGeom prst="rect">
            <a:avLst/>
          </a:prstGeom>
          <a:noFill/>
          <a:ln w="9525">
            <a:noFill/>
            <a:miter lim="800000"/>
            <a:headEnd/>
            <a:tailEnd/>
          </a:ln>
        </p:spPr>
        <p:txBody>
          <a:bodyPr wrap="square" anchor="t">
            <a:spAutoFit/>
          </a:bodyPr>
          <a:lstStyle/>
          <a:p>
            <a:pPr>
              <a:spcBef>
                <a:spcPts val="0"/>
              </a:spcBef>
              <a:spcAft>
                <a:spcPts val="0"/>
              </a:spcAft>
            </a:pPr>
            <a:r>
              <a:rPr lang="en-US" sz="2400" dirty="0"/>
              <a:t> </a:t>
            </a:r>
            <a:r>
              <a:rPr lang="en-US" sz="2800" i="1" baseline="30000" dirty="0" smtClean="0">
                <a:latin typeface="Calibri"/>
                <a:ea typeface="Calibri"/>
                <a:cs typeface="Times New Roman"/>
              </a:rPr>
              <a:t> </a:t>
            </a:r>
            <a:r>
              <a:rPr lang="en-US" sz="2600" i="1" baseline="30000" dirty="0" smtClean="0">
                <a:latin typeface="Calibri"/>
                <a:ea typeface="Calibri"/>
                <a:cs typeface="Times New Roman"/>
              </a:rPr>
              <a:t>23 </a:t>
            </a:r>
            <a:r>
              <a:rPr lang="en-US" sz="2600" i="1" dirty="0" smtClean="0">
                <a:latin typeface="Calibri"/>
                <a:ea typeface="Calibri"/>
                <a:cs typeface="Times New Roman"/>
              </a:rPr>
              <a:t>Jesus answered him, “If anyone loves me, he will keep my word, and my Father will love him, and we will come to him and make our home with him. </a:t>
            </a:r>
            <a:r>
              <a:rPr lang="en-US" sz="2600" i="1" baseline="30000" dirty="0" smtClean="0">
                <a:latin typeface="Calibri"/>
                <a:ea typeface="Calibri"/>
                <a:cs typeface="Times New Roman"/>
              </a:rPr>
              <a:t>24 </a:t>
            </a:r>
            <a:r>
              <a:rPr lang="en-US" sz="2600" i="1" dirty="0" smtClean="0">
                <a:latin typeface="Calibri"/>
                <a:ea typeface="Calibri"/>
                <a:cs typeface="Times New Roman"/>
              </a:rPr>
              <a:t>Whoever does not love me does not keep my words. And the word that you hear is not mine but the Father's who sent me.</a:t>
            </a:r>
            <a:r>
              <a:rPr lang="en-US" sz="2600" dirty="0" smtClean="0">
                <a:latin typeface="Times New Roman"/>
                <a:ea typeface="Times New Roman"/>
              </a:rPr>
              <a:t> </a:t>
            </a:r>
            <a:r>
              <a:rPr lang="en-US" sz="2600" dirty="0" smtClean="0">
                <a:solidFill>
                  <a:srgbClr val="92D050"/>
                </a:solidFill>
                <a:latin typeface="+mj-lt"/>
                <a:ea typeface="Times New Roman"/>
              </a:rPr>
              <a:t>– John 14:23-24</a:t>
            </a:r>
            <a:endParaRPr lang="en-US" sz="2600" dirty="0">
              <a:solidFill>
                <a:srgbClr val="92D050"/>
              </a:solidFill>
              <a:latin typeface="+mj-lt"/>
              <a:ea typeface="Calibri"/>
              <a:cs typeface="Times New Roman"/>
            </a:endParaRPr>
          </a:p>
        </p:txBody>
      </p:sp>
      <p:sp>
        <p:nvSpPr>
          <p:cNvPr id="5" name="Rectangle 4"/>
          <p:cNvSpPr>
            <a:spLocks noChangeArrowheads="1"/>
          </p:cNvSpPr>
          <p:nvPr/>
        </p:nvSpPr>
        <p:spPr bwMode="auto">
          <a:xfrm>
            <a:off x="304800" y="4305300"/>
            <a:ext cx="8610600" cy="1292662"/>
          </a:xfrm>
          <a:prstGeom prst="rect">
            <a:avLst/>
          </a:prstGeom>
          <a:noFill/>
          <a:ln w="9525">
            <a:noFill/>
            <a:miter lim="800000"/>
            <a:headEnd/>
            <a:tailEnd/>
          </a:ln>
        </p:spPr>
        <p:txBody>
          <a:bodyPr wrap="square" anchor="t">
            <a:spAutoFit/>
          </a:bodyPr>
          <a:lstStyle/>
          <a:p>
            <a:pPr>
              <a:spcBef>
                <a:spcPts val="0"/>
              </a:spcBef>
              <a:spcAft>
                <a:spcPts val="0"/>
              </a:spcAft>
            </a:pPr>
            <a:r>
              <a:rPr lang="en-US" sz="2400" dirty="0">
                <a:latin typeface="+mj-lt"/>
              </a:rPr>
              <a:t> </a:t>
            </a:r>
            <a:r>
              <a:rPr lang="en-US" sz="2600" i="1" baseline="30000" dirty="0" smtClean="0">
                <a:latin typeface="+mj-lt"/>
                <a:ea typeface="Times New Roman"/>
              </a:rPr>
              <a:t> 10 </a:t>
            </a:r>
            <a:r>
              <a:rPr lang="en-US" sz="2600" i="1" dirty="0" smtClean="0">
                <a:latin typeface="+mj-lt"/>
                <a:ea typeface="Times New Roman"/>
              </a:rPr>
              <a:t>If you keep my commandments, you will abide in my love, just as I have kept my Father's commandments and abide in his love.</a:t>
            </a:r>
            <a:r>
              <a:rPr lang="en-US" sz="2600" dirty="0" smtClean="0">
                <a:latin typeface="+mj-lt"/>
                <a:ea typeface="Times New Roman"/>
              </a:rPr>
              <a:t> </a:t>
            </a:r>
            <a:r>
              <a:rPr lang="en-US" sz="2600" dirty="0" smtClean="0">
                <a:solidFill>
                  <a:srgbClr val="92D050"/>
                </a:solidFill>
                <a:latin typeface="+mj-lt"/>
                <a:ea typeface="Times New Roman"/>
              </a:rPr>
              <a:t>– John 15:10</a:t>
            </a:r>
            <a:endParaRPr lang="en-US" sz="2600" dirty="0">
              <a:solidFill>
                <a:srgbClr val="92D050"/>
              </a:solidFill>
              <a:latin typeface="+mj-lt"/>
              <a:ea typeface="Calibri"/>
              <a:cs typeface="Times New Roman"/>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95300"/>
            <a:ext cx="7391400" cy="762000"/>
          </a:xfrm>
        </p:spPr>
        <p:txBody>
          <a:bodyPr>
            <a:noAutofit/>
          </a:bodyPr>
          <a:lstStyle/>
          <a:p>
            <a:pPr algn="ctr" eaLnBrk="1" hangingPunct="1"/>
            <a:r>
              <a:rPr lang="en-US" sz="4400" b="0" dirty="0" smtClean="0">
                <a:solidFill>
                  <a:srgbClr val="FFFF66"/>
                </a:solidFill>
                <a:effectLst/>
                <a:latin typeface="Calibri" pitchFamily="34" charset="0"/>
              </a:rPr>
              <a:t>Rich Young Ruler – Mark 10</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0" y="1790700"/>
            <a:ext cx="8610600" cy="2062103"/>
          </a:xfrm>
          <a:prstGeom prst="rect">
            <a:avLst/>
          </a:prstGeom>
          <a:noFill/>
          <a:ln w="9525">
            <a:noFill/>
            <a:miter lim="800000"/>
            <a:headEnd/>
            <a:tailEnd/>
          </a:ln>
        </p:spPr>
        <p:txBody>
          <a:bodyPr wrap="square" anchor="t">
            <a:spAutoFit/>
          </a:bodyPr>
          <a:lstStyle/>
          <a:p>
            <a:pPr marL="457200" marR="0">
              <a:spcBef>
                <a:spcPts val="0"/>
              </a:spcBef>
              <a:spcAft>
                <a:spcPts val="0"/>
              </a:spcAft>
            </a:pPr>
            <a:r>
              <a:rPr lang="en-US" sz="2400" dirty="0"/>
              <a:t> </a:t>
            </a:r>
            <a:r>
              <a:rPr lang="en-US" sz="3200" i="1" baseline="30000" dirty="0" smtClean="0">
                <a:latin typeface="Calibri"/>
                <a:ea typeface="Calibri"/>
                <a:cs typeface="Times New Roman"/>
              </a:rPr>
              <a:t> 21 </a:t>
            </a:r>
            <a:r>
              <a:rPr lang="en-US" sz="3200" i="1" dirty="0" smtClean="0">
                <a:latin typeface="Calibri"/>
                <a:ea typeface="Calibri"/>
                <a:cs typeface="Times New Roman"/>
              </a:rPr>
              <a:t>And </a:t>
            </a:r>
            <a:r>
              <a:rPr lang="en-US" sz="3200" b="1" i="1" dirty="0" smtClean="0">
                <a:solidFill>
                  <a:srgbClr val="FFFF00"/>
                </a:solidFill>
                <a:latin typeface="Calibri"/>
                <a:ea typeface="Calibri"/>
                <a:cs typeface="Times New Roman"/>
              </a:rPr>
              <a:t>Jesus, looking at him, loved him</a:t>
            </a:r>
            <a:r>
              <a:rPr lang="en-US" sz="3200" i="1" dirty="0" smtClean="0">
                <a:latin typeface="Calibri"/>
                <a:ea typeface="Calibri"/>
                <a:cs typeface="Times New Roman"/>
              </a:rPr>
              <a:t>, and said to him, “You lack one thing: go, sell all that you have and give to the poor, and you will have treasure in heaven; and come, follow me</a:t>
            </a:r>
            <a:r>
              <a:rPr lang="en-US" sz="3200" i="1" dirty="0" smtClean="0">
                <a:latin typeface="Calibri"/>
                <a:ea typeface="Calibri"/>
                <a:cs typeface="Times New Roman"/>
              </a:rPr>
              <a:t>.”</a:t>
            </a:r>
            <a:endParaRPr lang="en-US" sz="2000" dirty="0">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477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Four Statements About Love</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04800" y="1714500"/>
            <a:ext cx="8229600" cy="2514600"/>
          </a:xfrm>
        </p:spPr>
        <p:txBody>
          <a:bodyPr>
            <a:normAutofit/>
          </a:bodyPr>
          <a:lstStyle/>
          <a:p>
            <a:pPr marL="517525" indent="-517525">
              <a:buClr>
                <a:srgbClr val="FFFF00"/>
              </a:buClr>
              <a:buSzPct val="85000"/>
              <a:buFont typeface="+mj-lt"/>
              <a:buAutoNum type="arabicPeriod"/>
            </a:pPr>
            <a:r>
              <a:rPr lang="en-US" sz="3800" dirty="0" smtClean="0">
                <a:latin typeface="Calibri" pitchFamily="34" charset="0"/>
              </a:rPr>
              <a:t>Love is only (or mostly) an emotion</a:t>
            </a:r>
            <a:endParaRPr lang="en-US" sz="3800" dirty="0" smtClean="0">
              <a:latin typeface="Calibri" pitchFamily="34" charset="0"/>
            </a:endParaRPr>
          </a:p>
          <a:p>
            <a:pPr marL="517525" indent="-517525">
              <a:buClr>
                <a:srgbClr val="FFFF00"/>
              </a:buClr>
              <a:buSzPct val="85000"/>
              <a:buFont typeface="+mj-lt"/>
              <a:buAutoNum type="arabicPeriod"/>
            </a:pPr>
            <a:r>
              <a:rPr lang="en-US" sz="3800" dirty="0" smtClean="0">
                <a:latin typeface="Calibri" pitchFamily="34" charset="0"/>
              </a:rPr>
              <a:t>Love requires accepting someone as they are</a:t>
            </a:r>
            <a:endParaRPr lang="en-US" sz="38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dissolve">
                                      <p:cBhvr>
                                        <p:cTn id="7"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95300"/>
            <a:ext cx="7391400" cy="762000"/>
          </a:xfrm>
        </p:spPr>
        <p:txBody>
          <a:bodyPr>
            <a:noAutofit/>
          </a:bodyPr>
          <a:lstStyle/>
          <a:p>
            <a:pPr algn="ctr" eaLnBrk="1" hangingPunct="1"/>
            <a:r>
              <a:rPr lang="en-US" sz="4400" b="0" dirty="0" smtClean="0">
                <a:solidFill>
                  <a:srgbClr val="FFFF66"/>
                </a:solidFill>
                <a:effectLst/>
                <a:latin typeface="Calibri" pitchFamily="34" charset="0"/>
              </a:rPr>
              <a:t>Lazarus and His Sisters – John 11</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81000" y="1485900"/>
            <a:ext cx="8610600" cy="1077218"/>
          </a:xfrm>
          <a:prstGeom prst="rect">
            <a:avLst/>
          </a:prstGeom>
          <a:noFill/>
          <a:ln w="9525">
            <a:noFill/>
            <a:miter lim="800000"/>
            <a:headEnd/>
            <a:tailEnd/>
          </a:ln>
        </p:spPr>
        <p:txBody>
          <a:bodyPr wrap="square" anchor="t">
            <a:spAutoFit/>
          </a:bodyPr>
          <a:lstStyle/>
          <a:p>
            <a:pPr marR="0">
              <a:spcBef>
                <a:spcPts val="0"/>
              </a:spcBef>
              <a:spcAft>
                <a:spcPts val="0"/>
              </a:spcAft>
            </a:pPr>
            <a:r>
              <a:rPr lang="en-US" sz="2400" dirty="0"/>
              <a:t> </a:t>
            </a:r>
            <a:r>
              <a:rPr lang="en-US" sz="3200" i="1" baseline="30000" dirty="0" smtClean="0">
                <a:latin typeface="Calibri"/>
                <a:ea typeface="Calibri"/>
                <a:cs typeface="Times New Roman"/>
              </a:rPr>
              <a:t>5</a:t>
            </a:r>
            <a:r>
              <a:rPr lang="en-US" sz="3200" i="1" baseline="30000" dirty="0" smtClean="0">
                <a:latin typeface="Calibri"/>
                <a:ea typeface="Calibri"/>
                <a:cs typeface="Times New Roman"/>
              </a:rPr>
              <a:t> </a:t>
            </a:r>
            <a:r>
              <a:rPr lang="en-US" sz="3200" i="1" dirty="0" smtClean="0">
                <a:latin typeface="Calibri"/>
                <a:ea typeface="Calibri"/>
                <a:cs typeface="Times New Roman"/>
              </a:rPr>
              <a:t>Now </a:t>
            </a:r>
            <a:r>
              <a:rPr lang="en-US" sz="3200" b="1" i="1" dirty="0" smtClean="0">
                <a:solidFill>
                  <a:srgbClr val="FFFF00"/>
                </a:solidFill>
                <a:latin typeface="Calibri"/>
                <a:ea typeface="Calibri"/>
                <a:cs typeface="Times New Roman"/>
              </a:rPr>
              <a:t>Jesus loved Martha and her sister and Lazarus</a:t>
            </a:r>
            <a:r>
              <a:rPr lang="en-US" sz="3200" i="1" dirty="0" smtClean="0">
                <a:latin typeface="Calibri"/>
                <a:ea typeface="Calibri"/>
                <a:cs typeface="Times New Roman"/>
              </a:rPr>
              <a:t>.</a:t>
            </a:r>
            <a:endParaRPr lang="en-US" sz="2400" dirty="0">
              <a:latin typeface="+mj-lt"/>
            </a:endParaRPr>
          </a:p>
        </p:txBody>
      </p:sp>
      <p:sp>
        <p:nvSpPr>
          <p:cNvPr id="4" name="Rectangle 3"/>
          <p:cNvSpPr>
            <a:spLocks noChangeArrowheads="1"/>
          </p:cNvSpPr>
          <p:nvPr/>
        </p:nvSpPr>
        <p:spPr bwMode="auto">
          <a:xfrm>
            <a:off x="381000" y="3162300"/>
            <a:ext cx="8610600" cy="1077218"/>
          </a:xfrm>
          <a:prstGeom prst="rect">
            <a:avLst/>
          </a:prstGeom>
          <a:noFill/>
          <a:ln w="9525">
            <a:noFill/>
            <a:miter lim="800000"/>
            <a:headEnd/>
            <a:tailEnd/>
          </a:ln>
        </p:spPr>
        <p:txBody>
          <a:bodyPr wrap="square" anchor="t">
            <a:spAutoFit/>
          </a:bodyPr>
          <a:lstStyle/>
          <a:p>
            <a:pPr marL="112713" marR="0">
              <a:spcBef>
                <a:spcPts val="0"/>
              </a:spcBef>
              <a:spcAft>
                <a:spcPts val="0"/>
              </a:spcAft>
            </a:pPr>
            <a:r>
              <a:rPr lang="en-US" sz="2400" dirty="0"/>
              <a:t> </a:t>
            </a:r>
            <a:r>
              <a:rPr lang="en-US" sz="3200" i="1" baseline="30000" dirty="0" smtClean="0">
                <a:latin typeface="Calibri"/>
                <a:ea typeface="Times New Roman"/>
              </a:rPr>
              <a:t> 6 </a:t>
            </a:r>
            <a:r>
              <a:rPr lang="en-US" sz="3200" i="1" dirty="0" smtClean="0">
                <a:latin typeface="Calibri"/>
                <a:ea typeface="Times New Roman"/>
              </a:rPr>
              <a:t>So, when he heard that Lazarus was ill, he stayed two days longer in the place where he was.</a:t>
            </a:r>
            <a:endParaRPr lang="en-US" sz="2000" dirty="0">
              <a:latin typeface="Times New Roman"/>
              <a:ea typeface="Times New Roman"/>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0.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1.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2.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3.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4.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5.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6.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7.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8.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19.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2.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20.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21.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3.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4.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5.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6.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7.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8.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9.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docProps/app.xml><?xml version="1.0" encoding="utf-8"?>
<Properties xmlns="http://schemas.openxmlformats.org/officeDocument/2006/extended-properties" xmlns:vt="http://schemas.openxmlformats.org/officeDocument/2006/docPropsVTypes">
  <Template/>
  <TotalTime>11866</TotalTime>
  <Words>514</Words>
  <Application>Microsoft Office PowerPoint</Application>
  <PresentationFormat>On-screen Show (16:10)</PresentationFormat>
  <Paragraphs>166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2014 Theme: Disciples Like Our Teacher</vt:lpstr>
      <vt:lpstr>Slide 2</vt:lpstr>
      <vt:lpstr>Ten Statements That Jesus Loved</vt:lpstr>
      <vt:lpstr>Lazarus and His Sisters – John 11</vt:lpstr>
      <vt:lpstr>Four Statements About Love</vt:lpstr>
      <vt:lpstr>Jesus Speaks of Love</vt:lpstr>
      <vt:lpstr>Rich Young Ruler – Mark 10</vt:lpstr>
      <vt:lpstr>Four Statements About Love</vt:lpstr>
      <vt:lpstr>Lazarus and His Sisters – John 11</vt:lpstr>
      <vt:lpstr>Four Statements About Love</vt:lpstr>
      <vt:lpstr>Hebrews 12:5-6</vt:lpstr>
      <vt:lpstr>In the Upper Room – John 13</vt:lpstr>
      <vt:lpstr>Four Statements About Love</vt:lpstr>
      <vt:lpstr>Jesus Speaks of Love and Sacrifice</vt:lpstr>
      <vt:lpstr>2014 Theme: Disciples Like Our Teacher</vt:lpstr>
      <vt:lpstr>I John 1:3-4</vt:lpstr>
      <vt:lpstr>    Liars – Antichrist 22 Who is the liar but he who denies that Jesus is the Christ? This is the antichrist, he who denies the Father and the Son     </vt:lpstr>
      <vt:lpstr>I John 2:1</vt:lpstr>
      <vt:lpstr>A Firm and Uncompromising Standard</vt:lpstr>
      <vt:lpstr>I John 3:6-8</vt:lpstr>
      <vt:lpstr>Slide 21</vt:lpstr>
      <vt:lpstr>I John 2:7-11</vt:lpstr>
      <vt:lpstr>I John 3:11</vt:lpstr>
      <vt:lpstr>I John 3:16-18</vt:lpstr>
      <vt:lpstr>Slide 25</vt:lpstr>
      <vt:lpstr>I John 5:13</vt:lpstr>
      <vt:lpstr>I John 4:14-19</vt:lpstr>
      <vt:lpstr>Slide 28</vt:lpstr>
      <vt:lpstr>The Christians in Rome</vt:lpstr>
      <vt:lpstr>The Christians in Rome</vt:lpstr>
      <vt:lpstr>Romans 14:4</vt:lpstr>
      <vt:lpstr>Romans 14:6-9</vt:lpstr>
      <vt:lpstr>Slide 33</vt:lpstr>
      <vt:lpstr>I Corinthians 15:51-58</vt:lpstr>
      <vt:lpstr>Slide 35</vt:lpstr>
      <vt:lpstr>Romans 8:35-39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 </cp:lastModifiedBy>
  <cp:revision>105</cp:revision>
  <dcterms:created xsi:type="dcterms:W3CDTF">2007-11-30T02:06:12Z</dcterms:created>
  <dcterms:modified xsi:type="dcterms:W3CDTF">2013-10-13T20:08:57Z</dcterms:modified>
</cp:coreProperties>
</file>