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1" r:id="rId4"/>
    <p:sldId id="259" r:id="rId5"/>
    <p:sldId id="260" r:id="rId6"/>
    <p:sldId id="262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5354B-1635-451E-BA22-076690643629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628B7-1876-4A7E-9B14-F5564EE4A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7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passages from Psalms,</a:t>
            </a:r>
            <a:r>
              <a:rPr lang="en-US" baseline="0" dirty="0" smtClean="0"/>
              <a:t> then show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28B7-1876-4A7E-9B14-F5564EE4A3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2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Obviously, we humans have many more desires than God as the “one thing” in our lives.</a:t>
            </a:r>
          </a:p>
          <a:p>
            <a:r>
              <a:rPr lang="en-US" dirty="0" smtClean="0"/>
              <a:t>But are these desires/pursuits</a:t>
            </a:r>
            <a:r>
              <a:rPr lang="en-US" baseline="0" dirty="0" smtClean="0"/>
              <a:t> so bad? Why must I put forth all my effort in desiring, seeking, pursuing God?</a:t>
            </a:r>
          </a:p>
          <a:p>
            <a:r>
              <a:rPr lang="en-US" baseline="0" dirty="0" smtClean="0"/>
              <a:t>All these things leave us empty because they are only a shadow of what we are really looking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28B7-1876-4A7E-9B14-F5564EE4A3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7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Finish off with some personal application concepts from Col. 3:1-4; Phil. 3:17-21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28B7-1876-4A7E-9B14-F5564EE4A3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6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8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1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5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8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8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4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1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A80A-B8A6-4045-A680-C1150107458E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89EF-0FC4-4C0E-A350-ACDD643E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419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20" y="342900"/>
            <a:ext cx="3116580" cy="2133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23900"/>
            <a:ext cx="2571750" cy="2571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57500"/>
            <a:ext cx="4095750" cy="19716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048000"/>
            <a:ext cx="3200400" cy="2400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19100"/>
            <a:ext cx="2895600" cy="2171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241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66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One Thing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5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(Unfulfilled) Needs &amp; Desires</a:t>
            </a:r>
            <a:endParaRPr lang="en-US" b="1" dirty="0"/>
          </a:p>
        </p:txBody>
      </p:sp>
      <p:sp>
        <p:nvSpPr>
          <p:cNvPr id="29" name="Freeform 28"/>
          <p:cNvSpPr/>
          <p:nvPr/>
        </p:nvSpPr>
        <p:spPr>
          <a:xfrm>
            <a:off x="5123171" y="1028700"/>
            <a:ext cx="1717057" cy="1246134"/>
          </a:xfrm>
          <a:custGeom>
            <a:avLst/>
            <a:gdLst>
              <a:gd name="connsiteX0" fmla="*/ 0 w 1717057"/>
              <a:gd name="connsiteY0" fmla="*/ 1246134 h 1246134"/>
              <a:gd name="connsiteX1" fmla="*/ 858524 w 1717057"/>
              <a:gd name="connsiteY1" fmla="*/ 0 h 1246134"/>
              <a:gd name="connsiteX2" fmla="*/ 858533 w 1717057"/>
              <a:gd name="connsiteY2" fmla="*/ 0 h 1246134"/>
              <a:gd name="connsiteX3" fmla="*/ 1717057 w 1717057"/>
              <a:gd name="connsiteY3" fmla="*/ 1246134 h 1246134"/>
              <a:gd name="connsiteX4" fmla="*/ 0 w 1717057"/>
              <a:gd name="connsiteY4" fmla="*/ 1246134 h 124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7057" h="1246134">
                <a:moveTo>
                  <a:pt x="0" y="1246134"/>
                </a:moveTo>
                <a:lnTo>
                  <a:pt x="858524" y="0"/>
                </a:lnTo>
                <a:lnTo>
                  <a:pt x="858533" y="0"/>
                </a:lnTo>
                <a:lnTo>
                  <a:pt x="1717057" y="1246134"/>
                </a:lnTo>
                <a:lnTo>
                  <a:pt x="0" y="124613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 smtClean="0"/>
              <a:t>Work, leisure, goals, purpose, creativity </a:t>
            </a:r>
            <a:endParaRPr lang="en-US" sz="1900" b="1" kern="1200" dirty="0"/>
          </a:p>
        </p:txBody>
      </p:sp>
      <p:sp>
        <p:nvSpPr>
          <p:cNvPr id="30" name="Freeform 29"/>
          <p:cNvSpPr/>
          <p:nvPr/>
        </p:nvSpPr>
        <p:spPr>
          <a:xfrm>
            <a:off x="4343400" y="2274834"/>
            <a:ext cx="3229585" cy="1063580"/>
          </a:xfrm>
          <a:custGeom>
            <a:avLst/>
            <a:gdLst>
              <a:gd name="connsiteX0" fmla="*/ 0 w 3182572"/>
              <a:gd name="connsiteY0" fmla="*/ 1063580 h 1063580"/>
              <a:gd name="connsiteX1" fmla="*/ 732753 w 3182572"/>
              <a:gd name="connsiteY1" fmla="*/ 0 h 1063580"/>
              <a:gd name="connsiteX2" fmla="*/ 2449819 w 3182572"/>
              <a:gd name="connsiteY2" fmla="*/ 0 h 1063580"/>
              <a:gd name="connsiteX3" fmla="*/ 3182572 w 3182572"/>
              <a:gd name="connsiteY3" fmla="*/ 1063580 h 1063580"/>
              <a:gd name="connsiteX4" fmla="*/ 0 w 3182572"/>
              <a:gd name="connsiteY4" fmla="*/ 1063580 h 106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2572" h="1063580">
                <a:moveTo>
                  <a:pt x="0" y="1063580"/>
                </a:moveTo>
                <a:lnTo>
                  <a:pt x="732753" y="0"/>
                </a:lnTo>
                <a:lnTo>
                  <a:pt x="2449819" y="0"/>
                </a:lnTo>
                <a:lnTo>
                  <a:pt x="3182572" y="1063580"/>
                </a:lnTo>
                <a:lnTo>
                  <a:pt x="0" y="106358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1081" tIns="24130" rIns="581080" bIns="2413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0" kern="1200" dirty="0" smtClean="0"/>
              <a:t>Strong relationships, understanding, societal participation </a:t>
            </a:r>
            <a:endParaRPr lang="en-US" sz="1900" b="0" kern="1200" dirty="0"/>
          </a:p>
        </p:txBody>
      </p:sp>
      <p:sp>
        <p:nvSpPr>
          <p:cNvPr id="31" name="Freeform 30"/>
          <p:cNvSpPr/>
          <p:nvPr/>
        </p:nvSpPr>
        <p:spPr>
          <a:xfrm>
            <a:off x="3948659" y="3338414"/>
            <a:ext cx="4066080" cy="641196"/>
          </a:xfrm>
          <a:custGeom>
            <a:avLst/>
            <a:gdLst>
              <a:gd name="connsiteX0" fmla="*/ 0 w 4066080"/>
              <a:gd name="connsiteY0" fmla="*/ 641196 h 641196"/>
              <a:gd name="connsiteX1" fmla="*/ 441752 w 4066080"/>
              <a:gd name="connsiteY1" fmla="*/ 0 h 641196"/>
              <a:gd name="connsiteX2" fmla="*/ 3624328 w 4066080"/>
              <a:gd name="connsiteY2" fmla="*/ 0 h 641196"/>
              <a:gd name="connsiteX3" fmla="*/ 4066080 w 4066080"/>
              <a:gd name="connsiteY3" fmla="*/ 641196 h 641196"/>
              <a:gd name="connsiteX4" fmla="*/ 0 w 4066080"/>
              <a:gd name="connsiteY4" fmla="*/ 641196 h 64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6080" h="641196">
                <a:moveTo>
                  <a:pt x="0" y="641196"/>
                </a:moveTo>
                <a:lnTo>
                  <a:pt x="441752" y="0"/>
                </a:lnTo>
                <a:lnTo>
                  <a:pt x="3624328" y="0"/>
                </a:lnTo>
                <a:lnTo>
                  <a:pt x="4066080" y="641196"/>
                </a:lnTo>
                <a:lnTo>
                  <a:pt x="0" y="64119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38234" tIns="26670" rIns="738234" bIns="2667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1" kern="1200" dirty="0" smtClean="0"/>
              <a:t>Family, friends, affection, community</a:t>
            </a:r>
            <a:endParaRPr lang="en-US" sz="2100" b="1" kern="1200" dirty="0"/>
          </a:p>
        </p:txBody>
      </p:sp>
      <p:sp>
        <p:nvSpPr>
          <p:cNvPr id="32" name="Freeform 31"/>
          <p:cNvSpPr/>
          <p:nvPr/>
        </p:nvSpPr>
        <p:spPr>
          <a:xfrm>
            <a:off x="3425263" y="3979610"/>
            <a:ext cx="5112872" cy="759697"/>
          </a:xfrm>
          <a:custGeom>
            <a:avLst/>
            <a:gdLst>
              <a:gd name="connsiteX0" fmla="*/ 0 w 5112872"/>
              <a:gd name="connsiteY0" fmla="*/ 759697 h 759697"/>
              <a:gd name="connsiteX1" fmla="*/ 523393 w 5112872"/>
              <a:gd name="connsiteY1" fmla="*/ 0 h 759697"/>
              <a:gd name="connsiteX2" fmla="*/ 4589479 w 5112872"/>
              <a:gd name="connsiteY2" fmla="*/ 0 h 759697"/>
              <a:gd name="connsiteX3" fmla="*/ 5112872 w 5112872"/>
              <a:gd name="connsiteY3" fmla="*/ 759697 h 759697"/>
              <a:gd name="connsiteX4" fmla="*/ 0 w 5112872"/>
              <a:gd name="connsiteY4" fmla="*/ 759697 h 75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2872" h="759697">
                <a:moveTo>
                  <a:pt x="0" y="759697"/>
                </a:moveTo>
                <a:lnTo>
                  <a:pt x="523393" y="0"/>
                </a:lnTo>
                <a:lnTo>
                  <a:pt x="4589479" y="0"/>
                </a:lnTo>
                <a:lnTo>
                  <a:pt x="5112872" y="759697"/>
                </a:lnTo>
                <a:lnTo>
                  <a:pt x="0" y="75969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1423" tIns="26670" rIns="921422" bIns="2667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1" kern="1200" dirty="0" smtClean="0"/>
              <a:t>Money, government (+ other “protectors”), medical care</a:t>
            </a:r>
            <a:endParaRPr lang="en-US" sz="2100" b="1" kern="1200" dirty="0"/>
          </a:p>
        </p:txBody>
      </p:sp>
      <p:sp>
        <p:nvSpPr>
          <p:cNvPr id="33" name="Freeform 32"/>
          <p:cNvSpPr/>
          <p:nvPr/>
        </p:nvSpPr>
        <p:spPr>
          <a:xfrm>
            <a:off x="2971800" y="4739308"/>
            <a:ext cx="6019799" cy="658191"/>
          </a:xfrm>
          <a:custGeom>
            <a:avLst/>
            <a:gdLst>
              <a:gd name="connsiteX0" fmla="*/ 0 w 6019799"/>
              <a:gd name="connsiteY0" fmla="*/ 658191 h 658191"/>
              <a:gd name="connsiteX1" fmla="*/ 453461 w 6019799"/>
              <a:gd name="connsiteY1" fmla="*/ 0 h 658191"/>
              <a:gd name="connsiteX2" fmla="*/ 5566338 w 6019799"/>
              <a:gd name="connsiteY2" fmla="*/ 0 h 658191"/>
              <a:gd name="connsiteX3" fmla="*/ 6019799 w 6019799"/>
              <a:gd name="connsiteY3" fmla="*/ 658191 h 658191"/>
              <a:gd name="connsiteX4" fmla="*/ 0 w 6019799"/>
              <a:gd name="connsiteY4" fmla="*/ 658191 h 65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9799" h="658191">
                <a:moveTo>
                  <a:pt x="0" y="658191"/>
                </a:moveTo>
                <a:lnTo>
                  <a:pt x="453461" y="0"/>
                </a:lnTo>
                <a:lnTo>
                  <a:pt x="5566338" y="0"/>
                </a:lnTo>
                <a:lnTo>
                  <a:pt x="6019799" y="658191"/>
                </a:lnTo>
                <a:lnTo>
                  <a:pt x="0" y="6581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2674" tIns="29210" rIns="10826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b="1" kern="1200" dirty="0" smtClean="0"/>
              <a:t>Physical needs, </a:t>
            </a:r>
            <a:r>
              <a:rPr lang="en-US" sz="2300" b="1" kern="1200" dirty="0" smtClean="0"/>
              <a:t>money, food, shelter, air, water</a:t>
            </a:r>
            <a:endParaRPr lang="en-US" sz="2300" b="1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14325" y="4928363"/>
            <a:ext cx="1895475" cy="4462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Sustenance</a:t>
            </a:r>
            <a:endParaRPr lang="en-US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304798" y="4285446"/>
            <a:ext cx="1447802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Security</a:t>
            </a:r>
            <a:endParaRPr lang="en-US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" y="3523446"/>
            <a:ext cx="1051560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Love</a:t>
            </a:r>
            <a:endParaRPr lang="en-US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832490"/>
            <a:ext cx="1600200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Respect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790700"/>
            <a:ext cx="2286000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Achievement</a:t>
            </a:r>
            <a:endParaRPr lang="en-US" sz="25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04800" y="2247900"/>
            <a:ext cx="480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57200" y="3314700"/>
            <a:ext cx="396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4000500"/>
            <a:ext cx="35623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81000" y="4762500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1000" y="53721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20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Hope in the Glory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Glory</a:t>
            </a:r>
            <a:r>
              <a:rPr lang="en-US" dirty="0" smtClean="0"/>
              <a:t> </a:t>
            </a:r>
            <a:r>
              <a:rPr lang="en-US" dirty="0" smtClean="0"/>
              <a:t>Lost in Our Sin (Rom. 1:23; 3:23; Heb. 2:5-8)</a:t>
            </a:r>
          </a:p>
          <a:p>
            <a:r>
              <a:rPr lang="en-US" dirty="0" smtClean="0"/>
              <a:t>Definition of “Glory”</a:t>
            </a:r>
          </a:p>
          <a:p>
            <a:pPr lvl="1"/>
            <a:r>
              <a:rPr lang="en-US" dirty="0" smtClean="0"/>
              <a:t>Fame, approval, splendor</a:t>
            </a:r>
          </a:p>
          <a:p>
            <a:pPr lvl="1"/>
            <a:r>
              <a:rPr lang="en-US" dirty="0" smtClean="0"/>
              <a:t>Of God?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Promise of Glory (Rom. 2:7-10; 5:1-5; 8:17-18, 28-30)</a:t>
            </a:r>
          </a:p>
          <a:p>
            <a:r>
              <a:rPr lang="en-US" dirty="0" smtClean="0"/>
              <a:t>Jesus: The Glorious One (</a:t>
            </a:r>
            <a:r>
              <a:rPr lang="en-US" sz="2800" dirty="0" smtClean="0"/>
              <a:t>Jn. 1:14; Heb. 2:9; 2 Cor. 3:17-18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83673" y="3048901"/>
            <a:ext cx="7162800" cy="86177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500" b="1" i="1" dirty="0"/>
              <a:t>God's glory is the radiance of his infinitely worthy and valuable perfections</a:t>
            </a:r>
            <a:r>
              <a:rPr lang="en-US" sz="2500" b="1" i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7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sz="3800" b="1" i="1" dirty="0" smtClean="0"/>
              <a:t>Do I Desire God?</a:t>
            </a:r>
          </a:p>
          <a:p>
            <a:pPr marL="0" indent="0" algn="ctr">
              <a:buNone/>
            </a:pPr>
            <a:r>
              <a:rPr lang="en-US" sz="3800" b="1" i="1" dirty="0" smtClean="0"/>
              <a:t>Do I Desire God…ONLY?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1185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876300"/>
            <a:ext cx="647700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One thing I ask from the </a:t>
            </a:r>
            <a:r>
              <a:rPr lang="en-US" cap="small" dirty="0"/>
              <a:t>Lord,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>
                <a:solidFill>
                  <a:srgbClr val="FFFF00"/>
                </a:solidFill>
              </a:rPr>
              <a:t>this only do I seek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that I may dwell in the house of the </a:t>
            </a:r>
            <a:r>
              <a:rPr lang="en-US" cap="small" dirty="0"/>
              <a:t>Lord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all the days of my life,</a:t>
            </a:r>
            <a:br>
              <a:rPr lang="en-US" dirty="0"/>
            </a:br>
            <a:r>
              <a:rPr lang="en-US" dirty="0"/>
              <a:t>to gaze on the beauty of the </a:t>
            </a:r>
            <a:r>
              <a:rPr lang="en-US" cap="small" dirty="0"/>
              <a:t>Lord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and to seek him in his temple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 </a:t>
            </a:r>
            <a:r>
              <a:rPr lang="en-US" dirty="0"/>
              <a:t>in the day of trouble</a:t>
            </a:r>
            <a:br>
              <a:rPr lang="en-US" dirty="0"/>
            </a:br>
            <a:r>
              <a:rPr lang="en-US" dirty="0"/>
              <a:t>    he will keep me safe in his dwelling;</a:t>
            </a:r>
            <a:br>
              <a:rPr lang="en-US" dirty="0"/>
            </a:br>
            <a:r>
              <a:rPr lang="en-US" dirty="0"/>
              <a:t>he will hide me in the shelter of his tabernacle</a:t>
            </a:r>
            <a:br>
              <a:rPr lang="en-US" dirty="0"/>
            </a:br>
            <a:r>
              <a:rPr lang="en-US" dirty="0"/>
              <a:t>    and set me high upon a rock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Psalm 27:4-5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242</Words>
  <Application>Microsoft Office PowerPoint</Application>
  <PresentationFormat>On-screen Show (16:10)</PresentationFormat>
  <Paragraphs>36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One Thing</vt:lpstr>
      <vt:lpstr>Our (Unfulfilled) Needs &amp; Desires</vt:lpstr>
      <vt:lpstr>Our Hope in the Glory of God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Pics representing Black History Month + Valentine’s Day</dc:title>
  <dc:creator>Ben</dc:creator>
  <cp:lastModifiedBy>Ben</cp:lastModifiedBy>
  <cp:revision>34</cp:revision>
  <dcterms:created xsi:type="dcterms:W3CDTF">2013-02-08T23:02:01Z</dcterms:created>
  <dcterms:modified xsi:type="dcterms:W3CDTF">2013-02-10T13:02:36Z</dcterms:modified>
</cp:coreProperties>
</file>