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1" r:id="rId1"/>
  </p:sldMasterIdLst>
  <p:notesMasterIdLst>
    <p:notesMasterId r:id="rId14"/>
  </p:notesMasterIdLst>
  <p:handoutMasterIdLst>
    <p:handoutMasterId r:id="rId15"/>
  </p:handoutMasterIdLst>
  <p:sldIdLst>
    <p:sldId id="260" r:id="rId2"/>
    <p:sldId id="337" r:id="rId3"/>
    <p:sldId id="338" r:id="rId4"/>
    <p:sldId id="339" r:id="rId5"/>
    <p:sldId id="340" r:id="rId6"/>
    <p:sldId id="341" r:id="rId7"/>
    <p:sldId id="342" r:id="rId8"/>
    <p:sldId id="343" r:id="rId9"/>
    <p:sldId id="344" r:id="rId10"/>
    <p:sldId id="345" r:id="rId11"/>
    <p:sldId id="346" r:id="rId12"/>
    <p:sldId id="347" r:id="rId13"/>
  </p:sldIdLst>
  <p:sldSz cx="9144000" cy="6858000" type="screen4x3"/>
  <p:notesSz cx="7077075" cy="8955088"/>
  <p:defaultTextStyle>
    <a:defPPr>
      <a:defRPr lang="en-US"/>
    </a:defPPr>
    <a:lvl1pPr algn="l" rtl="0" eaLnBrk="0" fontAlgn="base" hangingPunct="0">
      <a:spcBef>
        <a:spcPct val="0"/>
      </a:spcBef>
      <a:spcAft>
        <a:spcPct val="0"/>
      </a:spcAft>
      <a:defRPr b="1" kern="1200">
        <a:solidFill>
          <a:schemeClr val="bg1"/>
        </a:solidFill>
        <a:latin typeface="Arial" charset="0"/>
        <a:ea typeface="+mn-ea"/>
        <a:cs typeface="+mn-cs"/>
      </a:defRPr>
    </a:lvl1pPr>
    <a:lvl2pPr marL="457200" algn="l" rtl="0" eaLnBrk="0" fontAlgn="base" hangingPunct="0">
      <a:spcBef>
        <a:spcPct val="0"/>
      </a:spcBef>
      <a:spcAft>
        <a:spcPct val="0"/>
      </a:spcAft>
      <a:defRPr b="1" kern="1200">
        <a:solidFill>
          <a:schemeClr val="bg1"/>
        </a:solidFill>
        <a:latin typeface="Arial" charset="0"/>
        <a:ea typeface="+mn-ea"/>
        <a:cs typeface="+mn-cs"/>
      </a:defRPr>
    </a:lvl2pPr>
    <a:lvl3pPr marL="914400" algn="l" rtl="0" eaLnBrk="0" fontAlgn="base" hangingPunct="0">
      <a:spcBef>
        <a:spcPct val="0"/>
      </a:spcBef>
      <a:spcAft>
        <a:spcPct val="0"/>
      </a:spcAft>
      <a:defRPr b="1" kern="1200">
        <a:solidFill>
          <a:schemeClr val="bg1"/>
        </a:solidFill>
        <a:latin typeface="Arial" charset="0"/>
        <a:ea typeface="+mn-ea"/>
        <a:cs typeface="+mn-cs"/>
      </a:defRPr>
    </a:lvl3pPr>
    <a:lvl4pPr marL="1371600" algn="l" rtl="0" eaLnBrk="0" fontAlgn="base" hangingPunct="0">
      <a:spcBef>
        <a:spcPct val="0"/>
      </a:spcBef>
      <a:spcAft>
        <a:spcPct val="0"/>
      </a:spcAft>
      <a:defRPr b="1" kern="1200">
        <a:solidFill>
          <a:schemeClr val="bg1"/>
        </a:solidFill>
        <a:latin typeface="Arial" charset="0"/>
        <a:ea typeface="+mn-ea"/>
        <a:cs typeface="+mn-cs"/>
      </a:defRPr>
    </a:lvl4pPr>
    <a:lvl5pPr marL="1828800" algn="l" rtl="0" eaLnBrk="0" fontAlgn="base" hangingPunct="0">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000000"/>
    <a:srgbClr val="FFFF00"/>
    <a:srgbClr val="0099FF"/>
    <a:srgbClr val="66FF66"/>
    <a:srgbClr val="66FFFF"/>
    <a:srgbClr val="FF0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8" autoAdjust="0"/>
  </p:normalViewPr>
  <p:slideViewPr>
    <p:cSldViewPr>
      <p:cViewPr varScale="1">
        <p:scale>
          <a:sx n="80" d="100"/>
          <a:sy n="80" d="100"/>
        </p:scale>
        <p:origin x="-86" y="-106"/>
      </p:cViewPr>
      <p:guideLst>
        <p:guide orient="horz" pos="48"/>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3067040" cy="447162"/>
          </a:xfrm>
          <a:prstGeom prst="rect">
            <a:avLst/>
          </a:prstGeom>
          <a:noFill/>
          <a:ln w="9525">
            <a:noFill/>
            <a:miter lim="800000"/>
            <a:headEnd/>
            <a:tailEnd/>
          </a:ln>
          <a:effectLst/>
        </p:spPr>
        <p:txBody>
          <a:bodyPr vert="horz" wrap="square" lIns="90652" tIns="45327" rIns="90652" bIns="45327"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5363" name="Rectangle 3"/>
          <p:cNvSpPr>
            <a:spLocks noGrp="1" noChangeArrowheads="1"/>
          </p:cNvSpPr>
          <p:nvPr>
            <p:ph type="dt" sz="quarter" idx="1"/>
          </p:nvPr>
        </p:nvSpPr>
        <p:spPr bwMode="auto">
          <a:xfrm>
            <a:off x="4010037" y="1"/>
            <a:ext cx="3067039" cy="447162"/>
          </a:xfrm>
          <a:prstGeom prst="rect">
            <a:avLst/>
          </a:prstGeom>
          <a:noFill/>
          <a:ln w="9525">
            <a:noFill/>
            <a:miter lim="800000"/>
            <a:headEnd/>
            <a:tailEnd/>
          </a:ln>
          <a:effectLst/>
        </p:spPr>
        <p:txBody>
          <a:bodyPr vert="horz" wrap="square" lIns="90652" tIns="45327" rIns="90652" bIns="45327"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5364" name="Rectangle 4"/>
          <p:cNvSpPr>
            <a:spLocks noGrp="1" noChangeArrowheads="1"/>
          </p:cNvSpPr>
          <p:nvPr>
            <p:ph type="ftr" sz="quarter" idx="2"/>
          </p:nvPr>
        </p:nvSpPr>
        <p:spPr bwMode="auto">
          <a:xfrm>
            <a:off x="0" y="8507926"/>
            <a:ext cx="3067040" cy="447162"/>
          </a:xfrm>
          <a:prstGeom prst="rect">
            <a:avLst/>
          </a:prstGeom>
          <a:noFill/>
          <a:ln w="9525">
            <a:noFill/>
            <a:miter lim="800000"/>
            <a:headEnd/>
            <a:tailEnd/>
          </a:ln>
          <a:effectLst/>
        </p:spPr>
        <p:txBody>
          <a:bodyPr vert="horz" wrap="square" lIns="90652" tIns="45327" rIns="90652" bIns="45327"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5365" name="Rectangle 5"/>
          <p:cNvSpPr>
            <a:spLocks noGrp="1" noChangeArrowheads="1"/>
          </p:cNvSpPr>
          <p:nvPr>
            <p:ph type="sldNum" sz="quarter" idx="3"/>
          </p:nvPr>
        </p:nvSpPr>
        <p:spPr bwMode="auto">
          <a:xfrm>
            <a:off x="4010037" y="8507926"/>
            <a:ext cx="3067039" cy="447162"/>
          </a:xfrm>
          <a:prstGeom prst="rect">
            <a:avLst/>
          </a:prstGeom>
          <a:noFill/>
          <a:ln w="9525">
            <a:noFill/>
            <a:miter lim="800000"/>
            <a:headEnd/>
            <a:tailEnd/>
          </a:ln>
          <a:effectLst/>
        </p:spPr>
        <p:txBody>
          <a:bodyPr vert="horz" wrap="square" lIns="90652" tIns="45327" rIns="90652" bIns="45327" numCol="1" anchor="b" anchorCtr="0" compatLnSpc="1">
            <a:prstTxWarp prst="textNoShape">
              <a:avLst/>
            </a:prstTxWarp>
          </a:bodyPr>
          <a:lstStyle>
            <a:lvl1pPr algn="r">
              <a:defRPr sz="1200">
                <a:solidFill>
                  <a:schemeClr val="tx1"/>
                </a:solidFill>
                <a:latin typeface="Arial" charset="0"/>
              </a:defRPr>
            </a:lvl1pPr>
          </a:lstStyle>
          <a:p>
            <a:pPr>
              <a:defRPr/>
            </a:pPr>
            <a:fld id="{2C783B9A-F779-4F28-B6A3-AC3D6F86217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1"/>
            <a:ext cx="3067040" cy="447162"/>
          </a:xfrm>
          <a:prstGeom prst="rect">
            <a:avLst/>
          </a:prstGeom>
          <a:noFill/>
          <a:ln w="9525">
            <a:noFill/>
            <a:miter lim="800000"/>
            <a:headEnd/>
            <a:tailEnd/>
          </a:ln>
          <a:effectLst/>
        </p:spPr>
        <p:txBody>
          <a:bodyPr vert="horz" wrap="square" lIns="90652" tIns="45327" rIns="90652" bIns="45327"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0723" name="Rectangle 3"/>
          <p:cNvSpPr>
            <a:spLocks noGrp="1" noChangeArrowheads="1"/>
          </p:cNvSpPr>
          <p:nvPr>
            <p:ph type="dt" idx="1"/>
          </p:nvPr>
        </p:nvSpPr>
        <p:spPr bwMode="auto">
          <a:xfrm>
            <a:off x="4010037" y="1"/>
            <a:ext cx="3067039" cy="447162"/>
          </a:xfrm>
          <a:prstGeom prst="rect">
            <a:avLst/>
          </a:prstGeom>
          <a:noFill/>
          <a:ln w="9525">
            <a:noFill/>
            <a:miter lim="800000"/>
            <a:headEnd/>
            <a:tailEnd/>
          </a:ln>
          <a:effectLst/>
        </p:spPr>
        <p:txBody>
          <a:bodyPr vert="horz" wrap="square" lIns="90652" tIns="45327" rIns="90652" bIns="45327"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98575" y="671513"/>
            <a:ext cx="4479925" cy="3359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2997" y="4252483"/>
            <a:ext cx="5191084" cy="4030382"/>
          </a:xfrm>
          <a:prstGeom prst="rect">
            <a:avLst/>
          </a:prstGeom>
          <a:noFill/>
          <a:ln w="9525">
            <a:noFill/>
            <a:miter lim="800000"/>
            <a:headEnd/>
            <a:tailEnd/>
          </a:ln>
          <a:effectLst/>
        </p:spPr>
        <p:txBody>
          <a:bodyPr vert="horz" wrap="square" lIns="90652" tIns="45327" rIns="90652" bIns="45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507926"/>
            <a:ext cx="3067040" cy="447162"/>
          </a:xfrm>
          <a:prstGeom prst="rect">
            <a:avLst/>
          </a:prstGeom>
          <a:noFill/>
          <a:ln w="9525">
            <a:noFill/>
            <a:miter lim="800000"/>
            <a:headEnd/>
            <a:tailEnd/>
          </a:ln>
          <a:effectLst/>
        </p:spPr>
        <p:txBody>
          <a:bodyPr vert="horz" wrap="square" lIns="90652" tIns="45327" rIns="90652" bIns="45327"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4010037" y="8507926"/>
            <a:ext cx="3067039" cy="447162"/>
          </a:xfrm>
          <a:prstGeom prst="rect">
            <a:avLst/>
          </a:prstGeom>
          <a:noFill/>
          <a:ln w="9525">
            <a:noFill/>
            <a:miter lim="800000"/>
            <a:headEnd/>
            <a:tailEnd/>
          </a:ln>
          <a:effectLst/>
        </p:spPr>
        <p:txBody>
          <a:bodyPr vert="horz" wrap="square" lIns="90652" tIns="45327" rIns="90652" bIns="45327" numCol="1" anchor="b" anchorCtr="0" compatLnSpc="1">
            <a:prstTxWarp prst="textNoShape">
              <a:avLst/>
            </a:prstTxWarp>
          </a:bodyPr>
          <a:lstStyle>
            <a:lvl1pPr algn="r">
              <a:defRPr sz="1200">
                <a:solidFill>
                  <a:schemeClr val="tx1"/>
                </a:solidFill>
                <a:latin typeface="Arial" charset="0"/>
              </a:defRPr>
            </a:lvl1pPr>
          </a:lstStyle>
          <a:p>
            <a:pPr>
              <a:defRPr/>
            </a:pPr>
            <a:fld id="{DDED3482-1596-464C-A165-5D15E3896F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0B2241-0253-42FA-A29D-D7F7B362874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0B2241-0253-42FA-A29D-D7F7B362874E}"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0B2241-0253-42FA-A29D-D7F7B362874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F1AF3E3-CFF3-411E-928F-B5E4E82BBEF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0A7D64-4CCB-4742-B71A-569F86D5C8D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68BDF06-04F5-4FF6-96A2-94E249001E1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8DFF630-B260-4C0A-9612-8191A52F2F47}"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E5FF22B-4E54-4A74-9904-AD88BA3FA674}"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1E9A2CA-A0C3-4989-8952-C1CB38F613D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540E149-B750-4412-A2C9-8A3DC9C29A5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A6ECF92C-19FA-400D-8CD5-45D7774C1AFD}"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CBD4035-71EC-4C5C-95B3-307D7C6E3E3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61E180B-CCEA-47F9-A106-8C1282B5A9E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08F439C-9D31-48FC-AC56-ADC5D29DB20D}"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A8BB90C-1AD9-4B57-9629-C80C0174100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85800" y="1600200"/>
            <a:ext cx="7772400" cy="1905000"/>
          </a:xfrm>
          <a:effectLst>
            <a:outerShdw dist="35921" dir="2700000" algn="ctr" rotWithShape="0">
              <a:schemeClr val="bg2"/>
            </a:outerShdw>
          </a:effectLst>
        </p:spPr>
        <p:txBody>
          <a:bodyPr>
            <a:normAutofit fontScale="90000"/>
          </a:bodyPr>
          <a:lstStyle/>
          <a:p>
            <a:pPr algn="ctr">
              <a:defRPr/>
            </a:pPr>
            <a:r>
              <a:rPr lang="en-US" sz="6600" b="0" dirty="0" smtClean="0">
                <a:latin typeface="Calibri" pitchFamily="34" charset="0"/>
              </a:rPr>
              <a:t>Lessons in Deciding Moral Questions</a:t>
            </a:r>
            <a:endParaRPr lang="en-US" sz="6600" b="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152400"/>
            <a:ext cx="8332788" cy="685800"/>
          </a:xfrm>
          <a:noFill/>
        </p:spPr>
        <p:txBody>
          <a:bodyPr>
            <a:noAutofit/>
          </a:bodyPr>
          <a:lstStyle/>
          <a:p>
            <a:pPr eaLnBrk="1" hangingPunct="1"/>
            <a:r>
              <a:rPr lang="en-US" sz="4400" dirty="0" smtClean="0">
                <a:solidFill>
                  <a:schemeClr val="accent2">
                    <a:lumMod val="75000"/>
                  </a:schemeClr>
                </a:solidFill>
                <a:effectLst/>
                <a:latin typeface="Calibri" pitchFamily="34" charset="0"/>
              </a:rPr>
              <a:t>Applying the requirement of love </a:t>
            </a:r>
            <a:endParaRPr lang="en-US" sz="44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228600" y="2133600"/>
            <a:ext cx="8610600" cy="3600986"/>
          </a:xfrm>
          <a:prstGeom prst="rect">
            <a:avLst/>
          </a:prstGeom>
          <a:noFill/>
          <a:ln w="9525">
            <a:noFill/>
            <a:miter lim="800000"/>
            <a:headEnd/>
            <a:tailEnd/>
          </a:ln>
        </p:spPr>
        <p:txBody>
          <a:bodyPr wrap="square" anchor="ctr">
            <a:spAutoFit/>
          </a:bodyPr>
          <a:lstStyle/>
          <a:p>
            <a:r>
              <a:rPr lang="en-US" sz="2800" b="0" i="1" dirty="0">
                <a:solidFill>
                  <a:schemeClr val="tx1"/>
                </a:solidFill>
                <a:latin typeface="Calibri" pitchFamily="34" charset="0"/>
              </a:rPr>
              <a:t> </a:t>
            </a:r>
            <a:r>
              <a:rPr lang="en-US" sz="3600" b="0" i="1" dirty="0" smtClean="0">
                <a:solidFill>
                  <a:schemeClr val="tx1"/>
                </a:solidFill>
                <a:latin typeface="Calibri" pitchFamily="34" charset="0"/>
              </a:rPr>
              <a:t> </a:t>
            </a:r>
            <a:r>
              <a:rPr lang="en-US" sz="3200" b="0" i="1" baseline="30000" dirty="0" smtClean="0">
                <a:solidFill>
                  <a:schemeClr val="tx1"/>
                </a:solidFill>
                <a:latin typeface="Calibri" pitchFamily="34" charset="0"/>
              </a:rPr>
              <a:t>5 </a:t>
            </a:r>
            <a:r>
              <a:rPr lang="en-US" sz="3200" b="0" i="1" dirty="0" smtClean="0">
                <a:solidFill>
                  <a:schemeClr val="tx1"/>
                </a:solidFill>
                <a:latin typeface="Calibri" pitchFamily="34" charset="0"/>
              </a:rPr>
              <a:t>May the God of endurance and encouragement grant you to live in such harmony with one another, in accord with Christ Jesus, </a:t>
            </a:r>
            <a:r>
              <a:rPr lang="en-US" sz="3200" b="0" i="1" baseline="30000" dirty="0" smtClean="0">
                <a:solidFill>
                  <a:schemeClr val="tx1"/>
                </a:solidFill>
                <a:latin typeface="Calibri" pitchFamily="34" charset="0"/>
              </a:rPr>
              <a:t>6 </a:t>
            </a:r>
            <a:r>
              <a:rPr lang="en-US" sz="3200" b="0" i="1" dirty="0" smtClean="0">
                <a:solidFill>
                  <a:schemeClr val="tx1"/>
                </a:solidFill>
                <a:latin typeface="Calibri" pitchFamily="34" charset="0"/>
              </a:rPr>
              <a:t>that together you may with one voice glorify the God and Father of our Lord Jesus Christ. </a:t>
            </a:r>
            <a:r>
              <a:rPr lang="en-US" sz="3200" b="0" i="1" baseline="30000" dirty="0" smtClean="0">
                <a:solidFill>
                  <a:schemeClr val="tx1"/>
                </a:solidFill>
                <a:latin typeface="Calibri" pitchFamily="34" charset="0"/>
              </a:rPr>
              <a:t>7 </a:t>
            </a:r>
            <a:r>
              <a:rPr lang="en-US" sz="3200" b="0" i="1" dirty="0" smtClean="0">
                <a:solidFill>
                  <a:schemeClr val="tx1"/>
                </a:solidFill>
                <a:latin typeface="Calibri" pitchFamily="34" charset="0"/>
              </a:rPr>
              <a:t>Therefore welcome one another as Christ has welcomed you, for the glory of God</a:t>
            </a:r>
            <a:r>
              <a:rPr lang="en-US" sz="3200" b="0" i="1" dirty="0" smtClean="0">
                <a:solidFill>
                  <a:schemeClr val="tx1"/>
                </a:solidFill>
                <a:latin typeface="Calibri" pitchFamily="34" charset="0"/>
              </a:rPr>
              <a:t>.</a:t>
            </a:r>
          </a:p>
        </p:txBody>
      </p:sp>
      <p:sp>
        <p:nvSpPr>
          <p:cNvPr id="4" name="TextBox 3"/>
          <p:cNvSpPr txBox="1"/>
          <p:nvPr/>
        </p:nvSpPr>
        <p:spPr>
          <a:xfrm>
            <a:off x="609600" y="1143000"/>
            <a:ext cx="8001000" cy="584775"/>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3200" b="0" dirty="0" smtClean="0">
                <a:latin typeface="Calibri" pitchFamily="34" charset="0"/>
              </a:rPr>
              <a:t>Romans 15:5-7  Ultimate Goal as a Church </a:t>
            </a:r>
            <a:endParaRPr lang="en-US" sz="32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1752600"/>
            <a:ext cx="8332788" cy="2209800"/>
          </a:xfrm>
          <a:noFill/>
        </p:spPr>
        <p:txBody>
          <a:bodyPr>
            <a:noAutofit/>
          </a:bodyPr>
          <a:lstStyle/>
          <a:p>
            <a:pPr algn="ctr" eaLnBrk="1" hangingPunct="1"/>
            <a:r>
              <a:rPr lang="en-US" sz="4800" dirty="0" smtClean="0">
                <a:solidFill>
                  <a:schemeClr val="accent2">
                    <a:lumMod val="50000"/>
                  </a:schemeClr>
                </a:solidFill>
                <a:effectLst/>
                <a:latin typeface="Calibri" pitchFamily="34" charset="0"/>
              </a:rPr>
              <a:t>Acts 15 </a:t>
            </a:r>
            <a:r>
              <a:rPr lang="en-US" sz="4400" dirty="0" smtClean="0">
                <a:solidFill>
                  <a:schemeClr val="accent2">
                    <a:lumMod val="75000"/>
                  </a:schemeClr>
                </a:solidFill>
                <a:effectLst/>
                <a:latin typeface="Calibri" pitchFamily="34" charset="0"/>
              </a:rPr>
              <a:t/>
            </a:r>
            <a:br>
              <a:rPr lang="en-US" sz="4400" dirty="0" smtClean="0">
                <a:solidFill>
                  <a:schemeClr val="accent2">
                    <a:lumMod val="75000"/>
                  </a:schemeClr>
                </a:solidFill>
                <a:effectLst/>
                <a:latin typeface="Calibri" pitchFamily="34" charset="0"/>
              </a:rPr>
            </a:br>
            <a:r>
              <a:rPr lang="en-US" sz="4400" dirty="0" smtClean="0">
                <a:solidFill>
                  <a:schemeClr val="accent2">
                    <a:lumMod val="75000"/>
                  </a:schemeClr>
                </a:solidFill>
                <a:effectLst/>
                <a:latin typeface="Calibri" pitchFamily="34" charset="0"/>
              </a:rPr>
              <a:t>Practical Applications for the Embry Hills Church of Christ</a:t>
            </a:r>
            <a:endParaRPr lang="en-US" sz="4400" dirty="0" smtClean="0">
              <a:solidFill>
                <a:schemeClr val="accent2">
                  <a:lumMod val="75000"/>
                </a:schemeClr>
              </a:solidFill>
              <a:effectLst/>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1828800"/>
            <a:ext cx="7620000" cy="2209800"/>
          </a:xfrm>
          <a:noFill/>
        </p:spPr>
        <p:txBody>
          <a:bodyPr>
            <a:noAutofit/>
          </a:bodyPr>
          <a:lstStyle/>
          <a:p>
            <a:pPr algn="ctr" eaLnBrk="1" hangingPunct="1"/>
            <a:r>
              <a:rPr lang="en-US" sz="4800" dirty="0" smtClean="0">
                <a:solidFill>
                  <a:schemeClr val="accent2">
                    <a:lumMod val="50000"/>
                  </a:schemeClr>
                </a:solidFill>
                <a:effectLst/>
                <a:latin typeface="Calibri" pitchFamily="34" charset="0"/>
              </a:rPr>
              <a:t>Acts 15 </a:t>
            </a:r>
            <a:r>
              <a:rPr lang="en-US" sz="4400" dirty="0" smtClean="0">
                <a:solidFill>
                  <a:schemeClr val="accent2">
                    <a:lumMod val="75000"/>
                  </a:schemeClr>
                </a:solidFill>
                <a:effectLst/>
                <a:latin typeface="Calibri" pitchFamily="34" charset="0"/>
              </a:rPr>
              <a:t/>
            </a:r>
            <a:br>
              <a:rPr lang="en-US" sz="4400" dirty="0" smtClean="0">
                <a:solidFill>
                  <a:schemeClr val="accent2">
                    <a:lumMod val="75000"/>
                  </a:schemeClr>
                </a:solidFill>
                <a:effectLst/>
                <a:latin typeface="Calibri" pitchFamily="34" charset="0"/>
              </a:rPr>
            </a:br>
            <a:r>
              <a:rPr lang="en-US" sz="4400" dirty="0" smtClean="0">
                <a:solidFill>
                  <a:schemeClr val="accent2">
                    <a:lumMod val="75000"/>
                  </a:schemeClr>
                </a:solidFill>
                <a:effectLst/>
                <a:latin typeface="Calibri" pitchFamily="34" charset="0"/>
              </a:rPr>
              <a:t>Practical Applications for </a:t>
            </a:r>
            <a:br>
              <a:rPr lang="en-US" sz="4400" dirty="0" smtClean="0">
                <a:solidFill>
                  <a:schemeClr val="accent2">
                    <a:lumMod val="75000"/>
                  </a:schemeClr>
                </a:solidFill>
                <a:effectLst/>
                <a:latin typeface="Calibri" pitchFamily="34" charset="0"/>
              </a:rPr>
            </a:br>
            <a:r>
              <a:rPr lang="en-US" sz="4400" dirty="0" smtClean="0">
                <a:solidFill>
                  <a:schemeClr val="accent2">
                    <a:lumMod val="75000"/>
                  </a:schemeClr>
                </a:solidFill>
                <a:effectLst/>
                <a:latin typeface="Calibri" pitchFamily="34" charset="0"/>
              </a:rPr>
              <a:t>You and Me</a:t>
            </a:r>
            <a:endParaRPr lang="en-US" sz="4400" dirty="0" smtClean="0">
              <a:solidFill>
                <a:schemeClr val="accent2">
                  <a:lumMod val="75000"/>
                </a:schemeClr>
              </a:solidFill>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28600"/>
            <a:ext cx="8180388" cy="914400"/>
          </a:xfrm>
          <a:noFill/>
        </p:spPr>
        <p:txBody>
          <a:bodyPr>
            <a:normAutofit fontScale="90000"/>
          </a:bodyPr>
          <a:lstStyle/>
          <a:p>
            <a:pPr eaLnBrk="1" hangingPunct="1"/>
            <a:r>
              <a:rPr lang="en-US" sz="6600" dirty="0" smtClean="0">
                <a:solidFill>
                  <a:schemeClr val="accent2">
                    <a:lumMod val="75000"/>
                  </a:schemeClr>
                </a:solidFill>
                <a:effectLst/>
                <a:latin typeface="Calibri" pitchFamily="34" charset="0"/>
              </a:rPr>
              <a:t>The Gospel and the Jews</a:t>
            </a:r>
            <a:endParaRPr lang="en-US" sz="66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533400" y="1846421"/>
            <a:ext cx="8229600" cy="4093428"/>
          </a:xfrm>
          <a:prstGeom prst="rect">
            <a:avLst/>
          </a:prstGeom>
          <a:noFill/>
          <a:ln w="9525">
            <a:noFill/>
            <a:miter lim="800000"/>
            <a:headEnd/>
            <a:tailEnd/>
          </a:ln>
        </p:spPr>
        <p:txBody>
          <a:bodyPr wrap="square" anchor="ctr">
            <a:spAutoFit/>
          </a:bodyPr>
          <a:lstStyle/>
          <a:p>
            <a:r>
              <a:rPr lang="en-US" sz="3600" b="0" i="1" dirty="0">
                <a:solidFill>
                  <a:schemeClr val="tx1"/>
                </a:solidFill>
                <a:latin typeface="Calibri" pitchFamily="34" charset="0"/>
              </a:rPr>
              <a:t> </a:t>
            </a:r>
            <a:r>
              <a:rPr lang="en-US" sz="3000" b="0" i="1" baseline="30000" dirty="0" smtClean="0">
                <a:solidFill>
                  <a:schemeClr val="tx1"/>
                </a:solidFill>
                <a:latin typeface="Calibri" pitchFamily="34" charset="0"/>
              </a:rPr>
              <a:t> </a:t>
            </a:r>
            <a:r>
              <a:rPr lang="en-US" sz="3200" b="0" i="1" baseline="30000" dirty="0" smtClean="0">
                <a:solidFill>
                  <a:schemeClr val="tx1"/>
                </a:solidFill>
                <a:latin typeface="Calibri" pitchFamily="34" charset="0"/>
              </a:rPr>
              <a:t>17 </a:t>
            </a:r>
            <a:r>
              <a:rPr lang="en-US" sz="3200" b="0" i="1" dirty="0" smtClean="0">
                <a:solidFill>
                  <a:schemeClr val="tx1"/>
                </a:solidFill>
                <a:latin typeface="Calibri" pitchFamily="34" charset="0"/>
              </a:rPr>
              <a:t> “‘And in the last days it shall be, God declares</a:t>
            </a:r>
            <a:r>
              <a:rPr lang="en-US" sz="3200" b="0" i="1" dirty="0" smtClean="0">
                <a:solidFill>
                  <a:schemeClr val="tx1"/>
                </a:solidFill>
                <a:latin typeface="Calibri" pitchFamily="34" charset="0"/>
              </a:rPr>
              <a:t>, that </a:t>
            </a:r>
            <a:r>
              <a:rPr lang="en-US" sz="3200" b="0" i="1" dirty="0" smtClean="0">
                <a:solidFill>
                  <a:schemeClr val="tx1"/>
                </a:solidFill>
                <a:latin typeface="Calibri" pitchFamily="34" charset="0"/>
              </a:rPr>
              <a:t>I will pour out my Spirit </a:t>
            </a:r>
            <a:r>
              <a:rPr lang="en-US" sz="3200" i="1" dirty="0" smtClean="0">
                <a:solidFill>
                  <a:schemeClr val="accent2">
                    <a:lumMod val="75000"/>
                  </a:schemeClr>
                </a:solidFill>
                <a:latin typeface="Calibri" pitchFamily="34" charset="0"/>
              </a:rPr>
              <a:t>on all flesh</a:t>
            </a:r>
            <a:r>
              <a:rPr lang="en-US" sz="3200" b="0" i="1" dirty="0" smtClean="0">
                <a:solidFill>
                  <a:schemeClr val="accent2">
                    <a:lumMod val="75000"/>
                  </a:schemeClr>
                </a:solidFill>
                <a:latin typeface="Calibri" pitchFamily="34" charset="0"/>
              </a:rPr>
              <a:t>, </a:t>
            </a:r>
            <a:r>
              <a:rPr lang="en-US" sz="3200" b="0" i="1" dirty="0" smtClean="0">
                <a:solidFill>
                  <a:schemeClr val="tx1"/>
                </a:solidFill>
                <a:latin typeface="Calibri" pitchFamily="34" charset="0"/>
              </a:rPr>
              <a:t>and </a:t>
            </a:r>
            <a:r>
              <a:rPr lang="en-US" sz="3200" b="0" i="1" dirty="0" smtClean="0">
                <a:solidFill>
                  <a:schemeClr val="tx1"/>
                </a:solidFill>
                <a:latin typeface="Calibri" pitchFamily="34" charset="0"/>
              </a:rPr>
              <a:t>your sons and your daughters shall prophesy</a:t>
            </a:r>
            <a:r>
              <a:rPr lang="en-US" sz="3200" b="0" i="1" dirty="0" smtClean="0">
                <a:solidFill>
                  <a:schemeClr val="tx1"/>
                </a:solidFill>
                <a:latin typeface="Calibri" pitchFamily="34" charset="0"/>
              </a:rPr>
              <a:t>, and </a:t>
            </a:r>
            <a:r>
              <a:rPr lang="en-US" sz="3200" b="0" i="1" dirty="0" smtClean="0">
                <a:solidFill>
                  <a:schemeClr val="tx1"/>
                </a:solidFill>
                <a:latin typeface="Calibri" pitchFamily="34" charset="0"/>
              </a:rPr>
              <a:t>your young men shall see </a:t>
            </a:r>
            <a:r>
              <a:rPr lang="en-US" sz="3200" b="0" i="1" dirty="0" smtClean="0">
                <a:solidFill>
                  <a:schemeClr val="tx1"/>
                </a:solidFill>
                <a:latin typeface="Calibri" pitchFamily="34" charset="0"/>
              </a:rPr>
              <a:t>visions, and </a:t>
            </a:r>
            <a:r>
              <a:rPr lang="en-US" sz="3200" b="0" i="1" dirty="0" smtClean="0">
                <a:solidFill>
                  <a:schemeClr val="tx1"/>
                </a:solidFill>
                <a:latin typeface="Calibri" pitchFamily="34" charset="0"/>
              </a:rPr>
              <a:t>your old men shall dream dreams</a:t>
            </a:r>
            <a:r>
              <a:rPr lang="en-US" sz="3200" b="0" i="1" dirty="0" smtClean="0">
                <a:solidFill>
                  <a:schemeClr val="tx1"/>
                </a:solidFill>
                <a:latin typeface="Calibri" pitchFamily="34" charset="0"/>
              </a:rPr>
              <a:t>;</a:t>
            </a:r>
          </a:p>
          <a:p>
            <a:pPr marL="457200" marR="0">
              <a:spcBef>
                <a:spcPts val="0"/>
              </a:spcBef>
              <a:spcAft>
                <a:spcPts val="0"/>
              </a:spcAft>
            </a:pPr>
            <a:endParaRPr lang="en-US" sz="3200" b="0" i="1" dirty="0" smtClean="0">
              <a:solidFill>
                <a:schemeClr val="tx1"/>
              </a:solidFill>
              <a:latin typeface="Calibri" pitchFamily="34" charset="0"/>
            </a:endParaRPr>
          </a:p>
          <a:p>
            <a:pPr marR="0">
              <a:spcBef>
                <a:spcPts val="0"/>
              </a:spcBef>
              <a:spcAft>
                <a:spcPts val="0"/>
              </a:spcAft>
            </a:pPr>
            <a:r>
              <a:rPr lang="en-US" sz="3200" b="0" i="1" baseline="30000" dirty="0" smtClean="0">
                <a:solidFill>
                  <a:schemeClr val="tx1"/>
                </a:solidFill>
                <a:latin typeface="Calibri"/>
                <a:ea typeface="Times New Roman"/>
              </a:rPr>
              <a:t>21</a:t>
            </a:r>
            <a:r>
              <a:rPr lang="en-US" sz="3200" b="0" i="1" baseline="30000" dirty="0" smtClean="0">
                <a:solidFill>
                  <a:schemeClr val="tx1"/>
                </a:solidFill>
                <a:latin typeface="Calibri"/>
                <a:ea typeface="Times New Roman"/>
              </a:rPr>
              <a:t> </a:t>
            </a:r>
            <a:r>
              <a:rPr lang="en-US" sz="3200" b="0" i="1" dirty="0" smtClean="0">
                <a:solidFill>
                  <a:schemeClr val="tx1"/>
                </a:solidFill>
                <a:latin typeface="Calibri"/>
                <a:ea typeface="Times New Roman"/>
              </a:rPr>
              <a:t>And it shall come to pass that </a:t>
            </a:r>
            <a:r>
              <a:rPr lang="en-US" sz="3200" i="1" dirty="0" smtClean="0">
                <a:solidFill>
                  <a:schemeClr val="accent2">
                    <a:lumMod val="75000"/>
                  </a:schemeClr>
                </a:solidFill>
                <a:latin typeface="Calibri"/>
                <a:ea typeface="Times New Roman"/>
              </a:rPr>
              <a:t>everyone who calls upon the name of the Lord shall be saved</a:t>
            </a:r>
            <a:r>
              <a:rPr lang="en-US" sz="3200" i="1" dirty="0" smtClean="0">
                <a:solidFill>
                  <a:schemeClr val="accent2">
                    <a:lumMod val="75000"/>
                  </a:schemeClr>
                </a:solidFill>
                <a:latin typeface="Calibri"/>
                <a:ea typeface="Times New Roman"/>
              </a:rPr>
              <a:t>.’</a:t>
            </a:r>
            <a:endParaRPr lang="en-US" sz="3000" i="1" dirty="0">
              <a:solidFill>
                <a:schemeClr val="accent2">
                  <a:lumMod val="75000"/>
                </a:schemeClr>
              </a:solidFill>
              <a:latin typeface="Calibri" pitchFamily="34" charset="0"/>
            </a:endParaRPr>
          </a:p>
        </p:txBody>
      </p:sp>
      <p:sp>
        <p:nvSpPr>
          <p:cNvPr id="4" name="TextBox 3"/>
          <p:cNvSpPr txBox="1"/>
          <p:nvPr/>
        </p:nvSpPr>
        <p:spPr>
          <a:xfrm>
            <a:off x="1219200" y="1295400"/>
            <a:ext cx="22860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Acts 2:17, 21</a:t>
            </a:r>
            <a:endParaRPr lang="en-US" sz="2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p:cTn id="19"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04800" y="228600"/>
            <a:ext cx="8332788" cy="914400"/>
          </a:xfrm>
          <a:noFill/>
        </p:spPr>
        <p:txBody>
          <a:bodyPr>
            <a:normAutofit/>
          </a:bodyPr>
          <a:lstStyle/>
          <a:p>
            <a:pPr eaLnBrk="1" hangingPunct="1"/>
            <a:r>
              <a:rPr lang="en-US" sz="4800" dirty="0" smtClean="0">
                <a:solidFill>
                  <a:schemeClr val="accent2">
                    <a:lumMod val="75000"/>
                  </a:schemeClr>
                </a:solidFill>
                <a:effectLst/>
                <a:latin typeface="Calibri" pitchFamily="34" charset="0"/>
              </a:rPr>
              <a:t>The Gospel and the Gentiles</a:t>
            </a:r>
            <a:endParaRPr lang="en-US" sz="48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762000" y="1524000"/>
            <a:ext cx="8382000" cy="4832092"/>
          </a:xfrm>
          <a:prstGeom prst="rect">
            <a:avLst/>
          </a:prstGeom>
          <a:noFill/>
          <a:ln w="9525">
            <a:noFill/>
            <a:miter lim="800000"/>
            <a:headEnd/>
            <a:tailEnd/>
          </a:ln>
        </p:spPr>
        <p:txBody>
          <a:bodyPr wrap="square" anchor="ctr">
            <a:spAutoFit/>
          </a:bodyPr>
          <a:lstStyle/>
          <a:p>
            <a:r>
              <a:rPr lang="en-US" sz="3600" b="0" i="1" dirty="0">
                <a:solidFill>
                  <a:schemeClr val="tx1"/>
                </a:solidFill>
                <a:latin typeface="Calibri" pitchFamily="34" charset="0"/>
              </a:rPr>
              <a:t> </a:t>
            </a:r>
            <a:r>
              <a:rPr lang="en-US" sz="3000" b="0" i="1" baseline="30000" dirty="0" smtClean="0">
                <a:solidFill>
                  <a:schemeClr val="tx1"/>
                </a:solidFill>
                <a:latin typeface="Calibri" pitchFamily="34" charset="0"/>
              </a:rPr>
              <a:t> </a:t>
            </a:r>
            <a:r>
              <a:rPr lang="en-US" sz="2400" b="0" i="1" baseline="30000" dirty="0" smtClean="0">
                <a:solidFill>
                  <a:schemeClr val="tx1"/>
                </a:solidFill>
                <a:latin typeface="Calibri" pitchFamily="34" charset="0"/>
              </a:rPr>
              <a:t>47 </a:t>
            </a:r>
            <a:r>
              <a:rPr lang="en-US" sz="2400" b="0" i="1" dirty="0" smtClean="0">
                <a:solidFill>
                  <a:schemeClr val="tx1"/>
                </a:solidFill>
                <a:latin typeface="Calibri" pitchFamily="34" charset="0"/>
              </a:rPr>
              <a:t> “Can anyone withhold water for baptizing these people, who have received the Holy Spirit just as we have?” </a:t>
            </a:r>
            <a:r>
              <a:rPr lang="en-US" sz="2400" b="0" i="1" baseline="30000" dirty="0" smtClean="0">
                <a:solidFill>
                  <a:schemeClr val="tx1"/>
                </a:solidFill>
                <a:latin typeface="Calibri" pitchFamily="34" charset="0"/>
              </a:rPr>
              <a:t>48 </a:t>
            </a:r>
            <a:r>
              <a:rPr lang="en-US" sz="2400" b="0" i="1" dirty="0" smtClean="0">
                <a:solidFill>
                  <a:schemeClr val="tx1"/>
                </a:solidFill>
                <a:latin typeface="Calibri" pitchFamily="34" charset="0"/>
              </a:rPr>
              <a:t>And he commanded them to be baptized in the name of Jesus Christ</a:t>
            </a:r>
            <a:r>
              <a:rPr lang="en-US" sz="2400" b="0" i="1" dirty="0" smtClean="0">
                <a:solidFill>
                  <a:schemeClr val="tx1"/>
                </a:solidFill>
                <a:latin typeface="Calibri" pitchFamily="34" charset="0"/>
              </a:rPr>
              <a:t>.</a:t>
            </a:r>
            <a:endParaRPr lang="en-US" sz="3200" b="0" i="1" dirty="0" smtClean="0">
              <a:solidFill>
                <a:schemeClr val="tx1"/>
              </a:solidFill>
              <a:latin typeface="Calibri" pitchFamily="34" charset="0"/>
            </a:endParaRPr>
          </a:p>
          <a:p>
            <a:pPr marL="457200" marR="0">
              <a:spcBef>
                <a:spcPts val="0"/>
              </a:spcBef>
              <a:spcAft>
                <a:spcPts val="0"/>
              </a:spcAft>
            </a:pPr>
            <a:endParaRPr lang="en-US" sz="2400" b="0" i="1" dirty="0" smtClean="0">
              <a:solidFill>
                <a:schemeClr val="tx1"/>
              </a:solidFill>
              <a:latin typeface="Calibri" pitchFamily="34" charset="0"/>
            </a:endParaRPr>
          </a:p>
          <a:p>
            <a:pPr marR="0">
              <a:spcBef>
                <a:spcPts val="0"/>
              </a:spcBef>
              <a:spcAft>
                <a:spcPts val="0"/>
              </a:spcAft>
            </a:pPr>
            <a:r>
              <a:rPr lang="en-US" sz="2400" b="0" i="1" baseline="30000" dirty="0" smtClean="0">
                <a:solidFill>
                  <a:schemeClr val="tx1"/>
                </a:solidFill>
                <a:latin typeface="Calibri" pitchFamily="34" charset="0"/>
              </a:rPr>
              <a:t>15 </a:t>
            </a:r>
            <a:r>
              <a:rPr lang="en-US" sz="2400" b="0" i="1" dirty="0" smtClean="0">
                <a:solidFill>
                  <a:schemeClr val="tx1"/>
                </a:solidFill>
                <a:latin typeface="Calibri" pitchFamily="34" charset="0"/>
              </a:rPr>
              <a:t>As I began to speak, the Holy Spirit fell on them just as on us at the beginning. </a:t>
            </a:r>
            <a:r>
              <a:rPr lang="en-US" sz="2400" b="0" i="1" baseline="30000" dirty="0" smtClean="0">
                <a:solidFill>
                  <a:schemeClr val="tx1"/>
                </a:solidFill>
                <a:latin typeface="Calibri" pitchFamily="34" charset="0"/>
              </a:rPr>
              <a:t>16 </a:t>
            </a:r>
            <a:r>
              <a:rPr lang="en-US" sz="2400" b="0" i="1" dirty="0" smtClean="0">
                <a:solidFill>
                  <a:schemeClr val="tx1"/>
                </a:solidFill>
                <a:latin typeface="Calibri" pitchFamily="34" charset="0"/>
              </a:rPr>
              <a:t>And I remembered the word of the Lord, how he said, ‘John baptized with water, but you will be baptized with the Holy Spirit.’ </a:t>
            </a:r>
            <a:r>
              <a:rPr lang="en-US" sz="2400" b="0" i="1" baseline="30000" dirty="0" smtClean="0">
                <a:solidFill>
                  <a:schemeClr val="tx1"/>
                </a:solidFill>
                <a:latin typeface="Calibri" pitchFamily="34" charset="0"/>
              </a:rPr>
              <a:t>17 </a:t>
            </a:r>
            <a:r>
              <a:rPr lang="en-US" sz="2400" i="1" dirty="0" smtClean="0">
                <a:solidFill>
                  <a:schemeClr val="accent2">
                    <a:lumMod val="75000"/>
                  </a:schemeClr>
                </a:solidFill>
                <a:latin typeface="Calibri" pitchFamily="34" charset="0"/>
              </a:rPr>
              <a:t>If then God gave the same gift to them as he gave to us when we believed in the Lord Jesus Christ, who was I that I could stand in God's way?” </a:t>
            </a:r>
            <a:r>
              <a:rPr lang="en-US" sz="2400" b="0" i="1" baseline="30000" dirty="0" smtClean="0">
                <a:solidFill>
                  <a:schemeClr val="tx1"/>
                </a:solidFill>
                <a:latin typeface="Calibri" pitchFamily="34" charset="0"/>
              </a:rPr>
              <a:t>18 </a:t>
            </a:r>
            <a:r>
              <a:rPr lang="en-US" sz="2400" b="0" i="1" dirty="0" smtClean="0">
                <a:solidFill>
                  <a:schemeClr val="tx1"/>
                </a:solidFill>
                <a:latin typeface="Calibri" pitchFamily="34" charset="0"/>
              </a:rPr>
              <a:t>When they heard these things they fell silent. And they glorified God, saying, </a:t>
            </a:r>
            <a:r>
              <a:rPr lang="en-US" sz="2400" i="1" dirty="0" smtClean="0">
                <a:solidFill>
                  <a:schemeClr val="accent2">
                    <a:lumMod val="75000"/>
                  </a:schemeClr>
                </a:solidFill>
                <a:latin typeface="Calibri" pitchFamily="34" charset="0"/>
              </a:rPr>
              <a:t>“Then to the Gentiles also God has granted repentance that leads to life.”</a:t>
            </a:r>
            <a:endParaRPr lang="en-US" sz="2400" i="1" dirty="0">
              <a:solidFill>
                <a:schemeClr val="accent2">
                  <a:lumMod val="75000"/>
                </a:schemeClr>
              </a:solidFill>
              <a:latin typeface="Calibri" pitchFamily="34" charset="0"/>
            </a:endParaRPr>
          </a:p>
        </p:txBody>
      </p:sp>
      <p:sp>
        <p:nvSpPr>
          <p:cNvPr id="4" name="TextBox 3"/>
          <p:cNvSpPr txBox="1"/>
          <p:nvPr/>
        </p:nvSpPr>
        <p:spPr>
          <a:xfrm>
            <a:off x="1295400" y="1066800"/>
            <a:ext cx="37338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Acts 10:47-48, 11:15-18 </a:t>
            </a:r>
            <a:endParaRPr lang="en-US" sz="2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64867">
                                            <p:txEl>
                                              <p:charRg st="183" end="701"/>
                                            </p:txEl>
                                          </p:spTgt>
                                        </p:tgtEl>
                                        <p:attrNameLst>
                                          <p:attrName>style.visibility</p:attrName>
                                        </p:attrNameLst>
                                      </p:cBhvr>
                                      <p:to>
                                        <p:strVal val="visible"/>
                                      </p:to>
                                    </p:set>
                                    <p:anim calcmode="lin" valueType="num">
                                      <p:cBhvr>
                                        <p:cTn id="19" dur="1000" fill="hold"/>
                                        <p:tgtEl>
                                          <p:spTgt spid="164867">
                                            <p:txEl>
                                              <p:charRg st="183" end="701"/>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charRg st="183" end="701"/>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charRg st="183" end="7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pPr algn="ctr"/>
            <a:r>
              <a:rPr lang="en-US" sz="4800" dirty="0" smtClean="0">
                <a:solidFill>
                  <a:schemeClr val="accent2">
                    <a:lumMod val="75000"/>
                  </a:schemeClr>
                </a:solidFill>
                <a:effectLst/>
                <a:latin typeface="Calibri" pitchFamily="34" charset="0"/>
              </a:rPr>
              <a:t>The Gospel and the Gentiles</a:t>
            </a:r>
            <a:endParaRPr lang="en-US" sz="4400" dirty="0">
              <a:solidFill>
                <a:srgbClr val="6666FF"/>
              </a:solidFill>
              <a:latin typeface="Calibri" pitchFamily="34" charset="0"/>
            </a:endParaRPr>
          </a:p>
        </p:txBody>
      </p:sp>
      <p:sp>
        <p:nvSpPr>
          <p:cNvPr id="3" name="Content Placeholder 2"/>
          <p:cNvSpPr>
            <a:spLocks noGrp="1"/>
          </p:cNvSpPr>
          <p:nvPr>
            <p:ph idx="1"/>
          </p:nvPr>
        </p:nvSpPr>
        <p:spPr>
          <a:xfrm>
            <a:off x="304800" y="1371600"/>
            <a:ext cx="8839200" cy="3886200"/>
          </a:xfrm>
        </p:spPr>
        <p:txBody>
          <a:bodyPr>
            <a:noAutofit/>
          </a:bodyPr>
          <a:lstStyle/>
          <a:p>
            <a:pPr>
              <a:buSzPct val="90000"/>
            </a:pPr>
            <a:r>
              <a:rPr lang="en-US" sz="3200" dirty="0" smtClean="0">
                <a:latin typeface="Calibri" pitchFamily="34" charset="0"/>
              </a:rPr>
              <a:t>Acts 11:19-21  </a:t>
            </a:r>
            <a:r>
              <a:rPr lang="en-US" sz="3200" i="1" dirty="0" smtClean="0">
                <a:latin typeface="Calibri" pitchFamily="34" charset="0"/>
              </a:rPr>
              <a:t>Initial converts in Antioch</a:t>
            </a:r>
          </a:p>
          <a:p>
            <a:pPr>
              <a:buSzPct val="90000"/>
            </a:pPr>
            <a:r>
              <a:rPr lang="en-US" sz="3200" dirty="0" smtClean="0">
                <a:latin typeface="Calibri" pitchFamily="34" charset="0"/>
              </a:rPr>
              <a:t>Acts 11:22-26  </a:t>
            </a:r>
            <a:r>
              <a:rPr lang="en-US" sz="3200" i="1" dirty="0" smtClean="0">
                <a:latin typeface="Calibri" pitchFamily="34" charset="0"/>
              </a:rPr>
              <a:t>Barnabas takes Paul, a year among the Gentile Christians </a:t>
            </a:r>
          </a:p>
          <a:p>
            <a:pPr>
              <a:buSzPct val="90000"/>
            </a:pPr>
            <a:r>
              <a:rPr lang="en-US" sz="3200" dirty="0" smtClean="0">
                <a:latin typeface="Calibri" pitchFamily="34" charset="0"/>
              </a:rPr>
              <a:t>Acts 13:4 – 14:28  </a:t>
            </a:r>
            <a:r>
              <a:rPr lang="en-US" sz="3200" i="1" dirty="0" smtClean="0">
                <a:latin typeface="Calibri" pitchFamily="34" charset="0"/>
              </a:rPr>
              <a:t>Barnabas and Paul convert many Gentiles</a:t>
            </a:r>
          </a:p>
          <a:p>
            <a:pPr lvl="1">
              <a:buSzPct val="92000"/>
              <a:buFont typeface="Wingdings" pitchFamily="2" charset="2"/>
              <a:buChar char="§"/>
            </a:pPr>
            <a:r>
              <a:rPr lang="en-US" sz="2800" i="1" dirty="0" smtClean="0">
                <a:latin typeface="Calibri" pitchFamily="34" charset="0"/>
              </a:rPr>
              <a:t>First to the Jews </a:t>
            </a:r>
            <a:r>
              <a:rPr lang="en-US" sz="2800" dirty="0" smtClean="0">
                <a:latin typeface="Calibri" pitchFamily="34" charset="0"/>
              </a:rPr>
              <a:t>(Acts 13:26, 43)</a:t>
            </a:r>
          </a:p>
          <a:p>
            <a:pPr lvl="1">
              <a:buSzPct val="92000"/>
              <a:buFont typeface="Wingdings" pitchFamily="2" charset="2"/>
              <a:buChar char="§"/>
            </a:pPr>
            <a:r>
              <a:rPr lang="en-US" sz="2800" i="1" dirty="0" smtClean="0">
                <a:latin typeface="Calibri" pitchFamily="34" charset="0"/>
              </a:rPr>
              <a:t>A turn to the Gentiles </a:t>
            </a:r>
            <a:r>
              <a:rPr lang="en-US" sz="2800" dirty="0" smtClean="0">
                <a:latin typeface="Calibri" pitchFamily="34" charset="0"/>
              </a:rPr>
              <a:t>(Acts 13:46-49)</a:t>
            </a:r>
          </a:p>
          <a:p>
            <a:pPr lvl="1">
              <a:buSzPct val="92000"/>
              <a:buFont typeface="Wingdings" pitchFamily="2" charset="2"/>
              <a:buChar char="§"/>
            </a:pPr>
            <a:r>
              <a:rPr lang="en-US" sz="2800" i="1" dirty="0" smtClean="0">
                <a:latin typeface="Calibri" pitchFamily="34" charset="0"/>
              </a:rPr>
              <a:t>Great numbers of both </a:t>
            </a:r>
            <a:r>
              <a:rPr lang="en-US" sz="2800" dirty="0" smtClean="0">
                <a:latin typeface="Calibri" pitchFamily="34" charset="0"/>
              </a:rPr>
              <a:t>(Acts 14:1)</a:t>
            </a:r>
          </a:p>
          <a:p>
            <a:pPr lvl="1">
              <a:buSzPct val="92000"/>
              <a:buFont typeface="Wingdings" pitchFamily="2" charset="2"/>
              <a:buChar char="§"/>
            </a:pPr>
            <a:r>
              <a:rPr lang="en-US" sz="2800" i="1" dirty="0" smtClean="0">
                <a:latin typeface="Calibri" pitchFamily="34" charset="0"/>
              </a:rPr>
              <a:t>Door of faith opened to the Gentiles </a:t>
            </a:r>
            <a:r>
              <a:rPr lang="en-US" sz="2800" dirty="0" smtClean="0">
                <a:latin typeface="Calibri" pitchFamily="34" charset="0"/>
              </a:rPr>
              <a:t>(Acts 14:27)</a:t>
            </a:r>
            <a:endParaRPr lang="en-US" sz="28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04800" y="228600"/>
            <a:ext cx="8332788" cy="914400"/>
          </a:xfrm>
          <a:noFill/>
        </p:spPr>
        <p:txBody>
          <a:bodyPr>
            <a:normAutofit/>
          </a:bodyPr>
          <a:lstStyle/>
          <a:p>
            <a:pPr eaLnBrk="1" hangingPunct="1"/>
            <a:r>
              <a:rPr lang="en-US" sz="4000" dirty="0" smtClean="0">
                <a:solidFill>
                  <a:schemeClr val="accent2">
                    <a:lumMod val="75000"/>
                  </a:schemeClr>
                </a:solidFill>
                <a:effectLst/>
                <a:latin typeface="Calibri" pitchFamily="34" charset="0"/>
              </a:rPr>
              <a:t>The Gospel and the Gentiles - Trouble</a:t>
            </a:r>
            <a:endParaRPr lang="en-US" sz="40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609600" y="1570910"/>
            <a:ext cx="8382000" cy="4585871"/>
          </a:xfrm>
          <a:prstGeom prst="rect">
            <a:avLst/>
          </a:prstGeom>
          <a:noFill/>
          <a:ln w="9525">
            <a:noFill/>
            <a:miter lim="800000"/>
            <a:headEnd/>
            <a:tailEnd/>
          </a:ln>
        </p:spPr>
        <p:txBody>
          <a:bodyPr wrap="square" anchor="ctr">
            <a:spAutoFit/>
          </a:bodyPr>
          <a:lstStyle/>
          <a:p>
            <a:r>
              <a:rPr lang="en-US" sz="3600" b="0" i="1" dirty="0">
                <a:solidFill>
                  <a:schemeClr val="tx1"/>
                </a:solidFill>
                <a:latin typeface="Calibri" pitchFamily="34" charset="0"/>
              </a:rPr>
              <a:t> </a:t>
            </a:r>
            <a:r>
              <a:rPr lang="en-US" sz="3200" b="0" i="1" dirty="0" smtClean="0">
                <a:solidFill>
                  <a:schemeClr val="tx1"/>
                </a:solidFill>
                <a:latin typeface="Calibri" pitchFamily="34" charset="0"/>
              </a:rPr>
              <a:t> But some men came down from Judea and were teaching the brothers, “Unless you are circumcised according to the custom of Moses, you cannot be saved</a:t>
            </a:r>
            <a:r>
              <a:rPr lang="en-US" sz="3200" b="0" i="1" dirty="0" smtClean="0">
                <a:solidFill>
                  <a:schemeClr val="tx1"/>
                </a:solidFill>
                <a:latin typeface="Calibri" pitchFamily="34" charset="0"/>
              </a:rPr>
              <a:t>.”</a:t>
            </a:r>
          </a:p>
          <a:p>
            <a:pPr marL="457200" marR="0">
              <a:spcBef>
                <a:spcPts val="0"/>
              </a:spcBef>
              <a:spcAft>
                <a:spcPts val="0"/>
              </a:spcAft>
            </a:pPr>
            <a:endParaRPr lang="en-US" sz="3200" b="0" i="1" dirty="0" smtClean="0">
              <a:solidFill>
                <a:schemeClr val="tx1"/>
              </a:solidFill>
              <a:latin typeface="Calibri" pitchFamily="34" charset="0"/>
            </a:endParaRPr>
          </a:p>
          <a:p>
            <a:pPr marR="0">
              <a:spcBef>
                <a:spcPts val="0"/>
              </a:spcBef>
              <a:spcAft>
                <a:spcPts val="0"/>
              </a:spcAft>
            </a:pPr>
            <a:r>
              <a:rPr lang="en-US" sz="3200" b="0" i="1" baseline="30000" dirty="0" smtClean="0">
                <a:solidFill>
                  <a:schemeClr val="tx1"/>
                </a:solidFill>
                <a:latin typeface="Calibri" pitchFamily="34" charset="0"/>
              </a:rPr>
              <a:t>5 </a:t>
            </a:r>
            <a:r>
              <a:rPr lang="en-US" sz="3200" b="0" i="1" dirty="0" smtClean="0">
                <a:solidFill>
                  <a:schemeClr val="tx1"/>
                </a:solidFill>
                <a:latin typeface="Calibri" pitchFamily="34" charset="0"/>
              </a:rPr>
              <a:t>But some believers who belonged to the party of the Pharisees rose up and said, “It is necessary to circumcise them and to order them to keep the law of Moses.”</a:t>
            </a:r>
            <a:endParaRPr lang="en-US" sz="3200" b="0" i="1" dirty="0">
              <a:solidFill>
                <a:schemeClr val="tx1"/>
              </a:solidFill>
              <a:latin typeface="Calibri" pitchFamily="34" charset="0"/>
            </a:endParaRPr>
          </a:p>
        </p:txBody>
      </p:sp>
      <p:sp>
        <p:nvSpPr>
          <p:cNvPr id="4" name="TextBox 3"/>
          <p:cNvSpPr txBox="1"/>
          <p:nvPr/>
        </p:nvSpPr>
        <p:spPr>
          <a:xfrm>
            <a:off x="1295400" y="990600"/>
            <a:ext cx="19812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Acts 15:1, 5</a:t>
            </a:r>
            <a:endParaRPr lang="en-US" sz="2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64867">
                                            <p:txEl>
                                              <p:charRg st="153" end="316"/>
                                            </p:txEl>
                                          </p:spTgt>
                                        </p:tgtEl>
                                        <p:attrNameLst>
                                          <p:attrName>style.visibility</p:attrName>
                                        </p:attrNameLst>
                                      </p:cBhvr>
                                      <p:to>
                                        <p:strVal val="visible"/>
                                      </p:to>
                                    </p:set>
                                    <p:anim calcmode="lin" valueType="num">
                                      <p:cBhvr>
                                        <p:cTn id="19" dur="1000" fill="hold"/>
                                        <p:tgtEl>
                                          <p:spTgt spid="164867">
                                            <p:txEl>
                                              <p:charRg st="153" end="316"/>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charRg st="153" end="316"/>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charRg st="153" end="3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914400"/>
          </a:xfrm>
        </p:spPr>
        <p:txBody>
          <a:bodyPr>
            <a:normAutofit fontScale="90000"/>
          </a:bodyPr>
          <a:lstStyle/>
          <a:p>
            <a:pPr algn="ctr"/>
            <a:r>
              <a:rPr lang="en-US" sz="4400" b="0" dirty="0" smtClean="0">
                <a:solidFill>
                  <a:schemeClr val="accent2">
                    <a:lumMod val="75000"/>
                  </a:schemeClr>
                </a:solidFill>
                <a:effectLst/>
                <a:latin typeface="Calibri" pitchFamily="34" charset="0"/>
              </a:rPr>
              <a:t>First Question – </a:t>
            </a:r>
            <a:r>
              <a:rPr lang="en-US" sz="4400" b="0" i="1" dirty="0" smtClean="0">
                <a:solidFill>
                  <a:schemeClr val="accent2">
                    <a:lumMod val="75000"/>
                  </a:schemeClr>
                </a:solidFill>
                <a:effectLst/>
                <a:latin typeface="Calibri" pitchFamily="34" charset="0"/>
              </a:rPr>
              <a:t>What is the right thing to do? What does God require? </a:t>
            </a:r>
            <a:endParaRPr lang="en-US" sz="4000" b="0" i="1" dirty="0">
              <a:solidFill>
                <a:srgbClr val="6666FF"/>
              </a:solidFill>
              <a:latin typeface="Calibri" pitchFamily="34" charset="0"/>
            </a:endParaRPr>
          </a:p>
        </p:txBody>
      </p:sp>
      <p:sp>
        <p:nvSpPr>
          <p:cNvPr id="3" name="Content Placeholder 2"/>
          <p:cNvSpPr>
            <a:spLocks noGrp="1"/>
          </p:cNvSpPr>
          <p:nvPr>
            <p:ph idx="1"/>
          </p:nvPr>
        </p:nvSpPr>
        <p:spPr>
          <a:xfrm>
            <a:off x="304800" y="1752600"/>
            <a:ext cx="8839200" cy="4572000"/>
          </a:xfrm>
        </p:spPr>
        <p:txBody>
          <a:bodyPr>
            <a:noAutofit/>
          </a:bodyPr>
          <a:lstStyle/>
          <a:p>
            <a:pPr marL="624078" indent="-514350">
              <a:buSzPct val="90000"/>
              <a:buFont typeface="+mj-lt"/>
              <a:buAutoNum type="arabicPeriod"/>
            </a:pPr>
            <a:r>
              <a:rPr lang="en-US" sz="2800" dirty="0" smtClean="0">
                <a:latin typeface="Calibri" pitchFamily="34" charset="0"/>
              </a:rPr>
              <a:t>Considerable debate (vs. 7)</a:t>
            </a:r>
            <a:endParaRPr lang="en-US" sz="2800" i="1" dirty="0" smtClean="0">
              <a:latin typeface="Calibri" pitchFamily="34" charset="0"/>
            </a:endParaRPr>
          </a:p>
          <a:p>
            <a:pPr marL="624078" indent="-514350">
              <a:buSzPct val="90000"/>
              <a:buFont typeface="+mj-lt"/>
              <a:buAutoNum type="arabicPeriod"/>
            </a:pPr>
            <a:r>
              <a:rPr lang="en-US" sz="2800" dirty="0" smtClean="0">
                <a:latin typeface="Calibri" pitchFamily="34" charset="0"/>
              </a:rPr>
              <a:t>Peter Spoke</a:t>
            </a:r>
            <a:r>
              <a:rPr lang="en-US" sz="2800" i="1" dirty="0" smtClean="0">
                <a:latin typeface="Calibri" pitchFamily="34" charset="0"/>
              </a:rPr>
              <a:t> </a:t>
            </a:r>
          </a:p>
          <a:p>
            <a:pPr marL="880110" lvl="1" indent="-514350">
              <a:buSzPct val="90000"/>
              <a:buFont typeface="+mj-lt"/>
              <a:buAutoNum type="alphaLcPeriod"/>
            </a:pPr>
            <a:r>
              <a:rPr lang="en-US" sz="2400" dirty="0" smtClean="0">
                <a:latin typeface="Calibri" pitchFamily="34" charset="0"/>
              </a:rPr>
              <a:t>Command of God that Gentiles would hear (vs. 7)</a:t>
            </a:r>
          </a:p>
          <a:p>
            <a:pPr marL="880110" lvl="1" indent="-514350">
              <a:buSzPct val="90000"/>
              <a:buFont typeface="+mj-lt"/>
              <a:buAutoNum type="alphaLcPeriod"/>
            </a:pPr>
            <a:r>
              <a:rPr lang="en-US" sz="2400" dirty="0" smtClean="0">
                <a:latin typeface="Calibri" pitchFamily="34" charset="0"/>
              </a:rPr>
              <a:t>Sign of God’s approval of the Gentiles as they were (vs. 8-9)</a:t>
            </a:r>
          </a:p>
          <a:p>
            <a:pPr marL="880110" lvl="1" indent="-514350">
              <a:buSzPct val="90000"/>
              <a:buFont typeface="+mj-lt"/>
              <a:buAutoNum type="alphaLcPeriod"/>
            </a:pPr>
            <a:r>
              <a:rPr lang="en-US" sz="2400" dirty="0" smtClean="0">
                <a:latin typeface="Calibri" pitchFamily="34" charset="0"/>
              </a:rPr>
              <a:t>Peter’s conclusion (vs. 10-11)</a:t>
            </a:r>
            <a:endParaRPr lang="en-US" sz="2400" dirty="0" smtClean="0">
              <a:latin typeface="Calibri" pitchFamily="34" charset="0"/>
            </a:endParaRPr>
          </a:p>
          <a:p>
            <a:pPr marL="624078" indent="-514350">
              <a:buSzPct val="90000"/>
              <a:buFont typeface="+mj-lt"/>
              <a:buAutoNum type="arabicPeriod"/>
            </a:pPr>
            <a:r>
              <a:rPr lang="en-US" sz="2800" dirty="0" smtClean="0">
                <a:latin typeface="Calibri" pitchFamily="34" charset="0"/>
              </a:rPr>
              <a:t>Barnabas and Paul Spoke</a:t>
            </a:r>
          </a:p>
          <a:p>
            <a:pPr marL="880110" lvl="1" indent="-514350">
              <a:buSzPct val="90000"/>
              <a:buFont typeface="+mj-lt"/>
              <a:buAutoNum type="alphaLcPeriod"/>
            </a:pPr>
            <a:r>
              <a:rPr lang="en-US" sz="2400" dirty="0" smtClean="0">
                <a:latin typeface="Calibri" pitchFamily="34" charset="0"/>
              </a:rPr>
              <a:t>Examples of conversion approved by God</a:t>
            </a:r>
          </a:p>
          <a:p>
            <a:pPr marL="624078" indent="-514350">
              <a:buSzPct val="90000"/>
              <a:buFont typeface="+mj-lt"/>
              <a:buAutoNum type="arabicPeriod"/>
            </a:pPr>
            <a:r>
              <a:rPr lang="en-US" sz="2800" dirty="0" smtClean="0">
                <a:latin typeface="Calibri" pitchFamily="34" charset="0"/>
              </a:rPr>
              <a:t>James Spoke</a:t>
            </a:r>
          </a:p>
          <a:p>
            <a:pPr marL="907542" lvl="1" indent="-514350">
              <a:buSzPct val="92000"/>
              <a:buFont typeface="+mj-lt"/>
              <a:buAutoNum type="alphaLcPeriod"/>
            </a:pPr>
            <a:r>
              <a:rPr lang="en-US" sz="2400" dirty="0" smtClean="0">
                <a:latin typeface="Calibri" pitchFamily="34" charset="0"/>
              </a:rPr>
              <a:t>Harmony of the scriptures (vs. 15-18)</a:t>
            </a:r>
          </a:p>
          <a:p>
            <a:pPr marL="907542" lvl="1" indent="-514350">
              <a:buSzPct val="92000"/>
              <a:buFont typeface="+mj-lt"/>
              <a:buAutoNum type="alphaLcPeriod"/>
            </a:pPr>
            <a:r>
              <a:rPr lang="en-US" sz="2400" dirty="0" smtClean="0">
                <a:latin typeface="Calibri" pitchFamily="34" charset="0"/>
              </a:rPr>
              <a:t>James’ conclusion (vs. 19)</a:t>
            </a:r>
          </a:p>
          <a:p>
            <a:pPr marL="907542" lvl="1" indent="-514350">
              <a:buSzPct val="92000"/>
              <a:buFont typeface="+mj-lt"/>
              <a:buAutoNum type="alphaLcPeriod"/>
            </a:pPr>
            <a:endParaRPr lang="en-US" sz="2400" dirty="0" smtClean="0">
              <a:latin typeface="Calibri" pitchFamily="34" charset="0"/>
            </a:endParaRPr>
          </a:p>
        </p:txBody>
      </p:sp>
      <p:sp>
        <p:nvSpPr>
          <p:cNvPr id="4" name="TextBox 3"/>
          <p:cNvSpPr txBox="1"/>
          <p:nvPr/>
        </p:nvSpPr>
        <p:spPr>
          <a:xfrm>
            <a:off x="381000" y="1219200"/>
            <a:ext cx="64770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How they answered the question – Acts 15 </a:t>
            </a:r>
            <a:endParaRPr lang="en-US" sz="2800" b="0" dirty="0">
              <a:latin typeface="Calibri" pitchFamily="34" charset="0"/>
            </a:endParaRPr>
          </a:p>
        </p:txBody>
      </p:sp>
      <p:sp>
        <p:nvSpPr>
          <p:cNvPr id="5" name="TextBox 4"/>
          <p:cNvSpPr txBox="1"/>
          <p:nvPr/>
        </p:nvSpPr>
        <p:spPr>
          <a:xfrm>
            <a:off x="2133600" y="3810000"/>
            <a:ext cx="6705600" cy="2677656"/>
          </a:xfrm>
          <a:prstGeom prst="rect">
            <a:avLst/>
          </a:prstGeom>
          <a:solidFill>
            <a:schemeClr val="accent1">
              <a:lumMod val="75000"/>
            </a:schemeClr>
          </a:solidFill>
        </p:spPr>
        <p:txBody>
          <a:bodyPr wrap="square" rtlCol="0">
            <a:spAutoFit/>
          </a:bodyPr>
          <a:lstStyle/>
          <a:p>
            <a:r>
              <a:rPr lang="en-US" sz="2800" b="0" i="1" dirty="0" smtClean="0">
                <a:latin typeface="Calibri" pitchFamily="34" charset="0"/>
              </a:rPr>
              <a:t>therefore, why are you putting God to the test by placing a yoke on the neck of the disciples that neither our fathers nor we have been able to bear? </a:t>
            </a:r>
            <a:r>
              <a:rPr lang="en-US" sz="2800" b="0" i="1" baseline="30000" dirty="0" smtClean="0">
                <a:latin typeface="Calibri" pitchFamily="34" charset="0"/>
              </a:rPr>
              <a:t>11 </a:t>
            </a:r>
            <a:r>
              <a:rPr lang="en-US" sz="2800" b="0" i="1" dirty="0" smtClean="0">
                <a:latin typeface="Calibri" pitchFamily="34" charset="0"/>
              </a:rPr>
              <a:t>But we believe that we will be saved through the grace of the Lord Jesus, just as they will.”</a:t>
            </a:r>
            <a:endParaRPr lang="en-US" sz="2800" b="0" dirty="0">
              <a:latin typeface="Calibri" pitchFamily="34" charset="0"/>
            </a:endParaRPr>
          </a:p>
        </p:txBody>
      </p:sp>
      <p:sp>
        <p:nvSpPr>
          <p:cNvPr id="6" name="TextBox 5"/>
          <p:cNvSpPr txBox="1"/>
          <p:nvPr/>
        </p:nvSpPr>
        <p:spPr>
          <a:xfrm>
            <a:off x="2286000" y="3962400"/>
            <a:ext cx="6705600" cy="1754326"/>
          </a:xfrm>
          <a:prstGeom prst="rect">
            <a:avLst/>
          </a:prstGeom>
          <a:solidFill>
            <a:schemeClr val="accent1">
              <a:lumMod val="75000"/>
            </a:schemeClr>
          </a:solidFill>
        </p:spPr>
        <p:txBody>
          <a:bodyPr wrap="square" rtlCol="0">
            <a:spAutoFit/>
          </a:bodyPr>
          <a:lstStyle/>
          <a:p>
            <a:pPr lvl="1"/>
            <a:r>
              <a:rPr lang="en-US" sz="3600" b="0" i="1" baseline="30000" dirty="0" smtClean="0">
                <a:latin typeface="Calibri" pitchFamily="34" charset="0"/>
              </a:rPr>
              <a:t>19 </a:t>
            </a:r>
            <a:r>
              <a:rPr lang="en-US" sz="3600" b="0" i="1" dirty="0" smtClean="0">
                <a:latin typeface="Calibri" pitchFamily="34" charset="0"/>
              </a:rPr>
              <a:t>Therefore my judgment is that we should not trouble those of the Gentiles who turn to God</a:t>
            </a:r>
            <a:endParaRPr lang="en-US" sz="40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dissolve">
                                      <p:cBhvr>
                                        <p:cTn id="5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914400"/>
          </a:xfrm>
        </p:spPr>
        <p:txBody>
          <a:bodyPr>
            <a:noAutofit/>
          </a:bodyPr>
          <a:lstStyle/>
          <a:p>
            <a:pPr algn="ctr"/>
            <a:r>
              <a:rPr lang="en-US" sz="3600" b="0" dirty="0" smtClean="0">
                <a:solidFill>
                  <a:schemeClr val="accent2">
                    <a:lumMod val="75000"/>
                  </a:schemeClr>
                </a:solidFill>
                <a:effectLst/>
                <a:latin typeface="Calibri" pitchFamily="34" charset="0"/>
              </a:rPr>
              <a:t>Second Question – </a:t>
            </a:r>
            <a:r>
              <a:rPr lang="en-US" sz="3600" b="0" i="1" dirty="0" smtClean="0">
                <a:solidFill>
                  <a:schemeClr val="accent2">
                    <a:lumMod val="75000"/>
                  </a:schemeClr>
                </a:solidFill>
                <a:effectLst/>
                <a:latin typeface="Calibri" pitchFamily="34" charset="0"/>
              </a:rPr>
              <a:t>What is the loving thing to do? What is the most edifying thing to do? </a:t>
            </a:r>
            <a:endParaRPr lang="en-US" sz="3200" b="0" i="1" dirty="0">
              <a:solidFill>
                <a:srgbClr val="6666FF"/>
              </a:solidFill>
              <a:latin typeface="Calibri" pitchFamily="34" charset="0"/>
            </a:endParaRPr>
          </a:p>
        </p:txBody>
      </p:sp>
      <p:sp>
        <p:nvSpPr>
          <p:cNvPr id="4" name="TextBox 3"/>
          <p:cNvSpPr txBox="1"/>
          <p:nvPr/>
        </p:nvSpPr>
        <p:spPr>
          <a:xfrm>
            <a:off x="1295400" y="1295400"/>
            <a:ext cx="64770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How they answered the question – Acts 15 </a:t>
            </a:r>
            <a:endParaRPr lang="en-US" sz="2800" b="0" dirty="0">
              <a:latin typeface="Calibri" pitchFamily="34" charset="0"/>
            </a:endParaRPr>
          </a:p>
        </p:txBody>
      </p:sp>
      <p:sp>
        <p:nvSpPr>
          <p:cNvPr id="5" name="TextBox 4"/>
          <p:cNvSpPr txBox="1"/>
          <p:nvPr/>
        </p:nvSpPr>
        <p:spPr>
          <a:xfrm>
            <a:off x="381000" y="2133600"/>
            <a:ext cx="8305800" cy="1938992"/>
          </a:xfrm>
          <a:prstGeom prst="rect">
            <a:avLst/>
          </a:prstGeom>
          <a:solidFill>
            <a:schemeClr val="accent1">
              <a:lumMod val="75000"/>
            </a:schemeClr>
          </a:solidFill>
        </p:spPr>
        <p:txBody>
          <a:bodyPr wrap="square" rtlCol="0">
            <a:spAutoFit/>
          </a:bodyPr>
          <a:lstStyle/>
          <a:p>
            <a:r>
              <a:rPr lang="en-US" sz="2400" b="0" i="1" baseline="30000" dirty="0" smtClean="0">
                <a:latin typeface="Calibri" pitchFamily="34" charset="0"/>
              </a:rPr>
              <a:t>20 </a:t>
            </a:r>
            <a:r>
              <a:rPr lang="en-US" sz="2400" b="0" i="1" dirty="0" smtClean="0">
                <a:latin typeface="Calibri" pitchFamily="34" charset="0"/>
              </a:rPr>
              <a:t>but should write to them to abstain from the things polluted by idols, and from sexual immorality, and from what has been strangled, and from blood. </a:t>
            </a:r>
            <a:r>
              <a:rPr lang="en-US" sz="2400" b="0" i="1" baseline="30000" dirty="0" smtClean="0">
                <a:latin typeface="Calibri" pitchFamily="34" charset="0"/>
              </a:rPr>
              <a:t>21 </a:t>
            </a:r>
            <a:r>
              <a:rPr lang="en-US" sz="2400" b="0" i="1" dirty="0" smtClean="0">
                <a:latin typeface="Calibri" pitchFamily="34" charset="0"/>
              </a:rPr>
              <a:t>For from ancient generations Moses has had in every city those who proclaim him, for he is read every Sabbath in the </a:t>
            </a:r>
            <a:r>
              <a:rPr lang="en-US" sz="2400" b="0" i="1" dirty="0" smtClean="0">
                <a:latin typeface="Calibri" pitchFamily="34" charset="0"/>
              </a:rPr>
              <a:t>synagogues.”</a:t>
            </a:r>
          </a:p>
        </p:txBody>
      </p:sp>
      <p:sp>
        <p:nvSpPr>
          <p:cNvPr id="6" name="TextBox 5"/>
          <p:cNvSpPr txBox="1"/>
          <p:nvPr/>
        </p:nvSpPr>
        <p:spPr>
          <a:xfrm>
            <a:off x="381000" y="4343400"/>
            <a:ext cx="8305800" cy="1938992"/>
          </a:xfrm>
          <a:prstGeom prst="rect">
            <a:avLst/>
          </a:prstGeom>
          <a:solidFill>
            <a:schemeClr val="accent1">
              <a:lumMod val="75000"/>
            </a:schemeClr>
          </a:solidFill>
        </p:spPr>
        <p:txBody>
          <a:bodyPr wrap="square" rtlCol="0">
            <a:spAutoFit/>
          </a:bodyPr>
          <a:lstStyle/>
          <a:p>
            <a:r>
              <a:rPr lang="en-US" sz="2400" b="0" i="1" baseline="30000" dirty="0" smtClean="0">
                <a:latin typeface="Calibri" pitchFamily="34" charset="0"/>
              </a:rPr>
              <a:t>28 </a:t>
            </a:r>
            <a:r>
              <a:rPr lang="en-US" sz="2400" b="0" i="1" dirty="0" smtClean="0">
                <a:latin typeface="Calibri" pitchFamily="34" charset="0"/>
              </a:rPr>
              <a:t>For it has seemed good to the Holy Spirit and to us to lay on you no greater burden than these requirements: </a:t>
            </a:r>
            <a:r>
              <a:rPr lang="en-US" sz="2400" b="0" i="1" baseline="30000" dirty="0" smtClean="0">
                <a:latin typeface="Calibri" pitchFamily="34" charset="0"/>
              </a:rPr>
              <a:t>29 </a:t>
            </a:r>
            <a:r>
              <a:rPr lang="en-US" sz="2400" b="0" i="1" dirty="0" smtClean="0">
                <a:latin typeface="Calibri" pitchFamily="34" charset="0"/>
              </a:rPr>
              <a:t> that you abstain from what has been sacrificed to idols, and from blood, and from what has been strangled, and from sexual immorality. If you keep yourselves from these, you will do well. Farewell.”</a:t>
            </a:r>
            <a:endParaRPr lang="en-US" sz="2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04800" y="0"/>
            <a:ext cx="8332788" cy="685800"/>
          </a:xfrm>
          <a:noFill/>
        </p:spPr>
        <p:txBody>
          <a:bodyPr>
            <a:normAutofit fontScale="90000"/>
          </a:bodyPr>
          <a:lstStyle/>
          <a:p>
            <a:pPr eaLnBrk="1" hangingPunct="1"/>
            <a:r>
              <a:rPr lang="en-US" sz="4000" dirty="0" smtClean="0">
                <a:solidFill>
                  <a:schemeClr val="accent2">
                    <a:lumMod val="75000"/>
                  </a:schemeClr>
                </a:solidFill>
                <a:effectLst/>
                <a:latin typeface="Calibri" pitchFamily="34" charset="0"/>
              </a:rPr>
              <a:t>Applying the requirement of love </a:t>
            </a:r>
            <a:endParaRPr lang="en-US" sz="40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228600" y="1447800"/>
            <a:ext cx="8763000" cy="1631216"/>
          </a:xfrm>
          <a:prstGeom prst="rect">
            <a:avLst/>
          </a:prstGeom>
          <a:noFill/>
          <a:ln w="9525">
            <a:noFill/>
            <a:miter lim="800000"/>
            <a:headEnd/>
            <a:tailEnd/>
          </a:ln>
        </p:spPr>
        <p:txBody>
          <a:bodyPr wrap="square" anchor="ctr">
            <a:spAutoFit/>
          </a:bodyPr>
          <a:lstStyle/>
          <a:p>
            <a:r>
              <a:rPr lang="en-US" sz="2800" b="0" i="1" dirty="0">
                <a:solidFill>
                  <a:schemeClr val="tx1"/>
                </a:solidFill>
                <a:latin typeface="Calibri" pitchFamily="34" charset="0"/>
              </a:rPr>
              <a:t> </a:t>
            </a:r>
            <a:r>
              <a:rPr lang="en-US" sz="2800" b="0" i="1" dirty="0" smtClean="0">
                <a:solidFill>
                  <a:schemeClr val="tx1"/>
                </a:solidFill>
                <a:latin typeface="Calibri" pitchFamily="34" charset="0"/>
              </a:rPr>
              <a:t> </a:t>
            </a:r>
            <a:r>
              <a:rPr lang="en-US" sz="2400" b="0" i="1" dirty="0" smtClean="0">
                <a:solidFill>
                  <a:schemeClr val="tx1"/>
                </a:solidFill>
                <a:latin typeface="Calibri" pitchFamily="34" charset="0"/>
              </a:rPr>
              <a:t>Now </a:t>
            </a:r>
            <a:r>
              <a:rPr lang="en-US" sz="2400" b="0" i="1" dirty="0" smtClean="0">
                <a:solidFill>
                  <a:schemeClr val="tx1"/>
                </a:solidFill>
                <a:latin typeface="Calibri" pitchFamily="34" charset="0"/>
              </a:rPr>
              <a:t>concerning food offered to idols: we know that “all of us possess knowledge.” This </a:t>
            </a:r>
            <a:r>
              <a:rPr lang="en-US" sz="2400" b="0" i="1" dirty="0" smtClean="0">
                <a:solidFill>
                  <a:schemeClr val="tx1"/>
                </a:solidFill>
                <a:latin typeface="Calibri" pitchFamily="34" charset="0"/>
              </a:rPr>
              <a:t>knowledge</a:t>
            </a:r>
            <a:r>
              <a:rPr lang="en-US" sz="2400" b="0" i="1" dirty="0" smtClean="0">
                <a:solidFill>
                  <a:schemeClr val="tx1"/>
                </a:solidFill>
                <a:latin typeface="Calibri" pitchFamily="34" charset="0"/>
              </a:rPr>
              <a:t>” puffs up, but love builds up . . . </a:t>
            </a:r>
            <a:r>
              <a:rPr lang="en-US" sz="2400" b="0" i="1" baseline="30000" dirty="0" smtClean="0">
                <a:solidFill>
                  <a:schemeClr val="tx1"/>
                </a:solidFill>
                <a:latin typeface="Calibri" pitchFamily="34" charset="0"/>
              </a:rPr>
              <a:t>4 </a:t>
            </a:r>
            <a:r>
              <a:rPr lang="en-US" sz="2400" b="0" i="1" dirty="0" smtClean="0">
                <a:solidFill>
                  <a:schemeClr val="tx1"/>
                </a:solidFill>
                <a:latin typeface="Calibri" pitchFamily="34" charset="0"/>
              </a:rPr>
              <a:t>Therefore, as to the eating of food offered to idols, we know that “an idol has no real existence,” that “there is no God but one</a:t>
            </a:r>
            <a:r>
              <a:rPr lang="en-US" sz="2400" b="0" i="1" dirty="0" smtClean="0">
                <a:solidFill>
                  <a:schemeClr val="tx1"/>
                </a:solidFill>
                <a:latin typeface="Calibri" pitchFamily="34" charset="0"/>
              </a:rPr>
              <a:t>.”</a:t>
            </a:r>
            <a:endParaRPr lang="en-US" sz="3200" b="0" i="1" dirty="0" smtClean="0">
              <a:solidFill>
                <a:schemeClr val="tx1"/>
              </a:solidFill>
              <a:latin typeface="Calibri" pitchFamily="34" charset="0"/>
            </a:endParaRPr>
          </a:p>
        </p:txBody>
      </p:sp>
      <p:sp>
        <p:nvSpPr>
          <p:cNvPr id="4" name="TextBox 3"/>
          <p:cNvSpPr txBox="1"/>
          <p:nvPr/>
        </p:nvSpPr>
        <p:spPr>
          <a:xfrm>
            <a:off x="685800" y="762000"/>
            <a:ext cx="78486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I Corinthians 8:1, 4   Limitation of Knowledge</a:t>
            </a:r>
            <a:endParaRPr lang="en-US" sz="2800" b="0" dirty="0">
              <a:latin typeface="Calibri" pitchFamily="34" charset="0"/>
            </a:endParaRPr>
          </a:p>
        </p:txBody>
      </p:sp>
      <p:sp>
        <p:nvSpPr>
          <p:cNvPr id="5" name="TextBox 4"/>
          <p:cNvSpPr txBox="1"/>
          <p:nvPr/>
        </p:nvSpPr>
        <p:spPr>
          <a:xfrm>
            <a:off x="762000" y="3124200"/>
            <a:ext cx="7848600" cy="523220"/>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2800" b="0" dirty="0" smtClean="0">
                <a:latin typeface="Calibri" pitchFamily="34" charset="0"/>
              </a:rPr>
              <a:t>I Corinthians 8:10-12  Necessity of Love</a:t>
            </a:r>
            <a:endParaRPr lang="en-US" sz="2800" b="0" dirty="0">
              <a:latin typeface="Calibri" pitchFamily="34" charset="0"/>
            </a:endParaRPr>
          </a:p>
        </p:txBody>
      </p:sp>
      <p:sp>
        <p:nvSpPr>
          <p:cNvPr id="6" name="Rectangle 3"/>
          <p:cNvSpPr>
            <a:spLocks noChangeArrowheads="1"/>
          </p:cNvSpPr>
          <p:nvPr/>
        </p:nvSpPr>
        <p:spPr bwMode="auto">
          <a:xfrm>
            <a:off x="304800" y="3581400"/>
            <a:ext cx="8610600" cy="2492990"/>
          </a:xfrm>
          <a:prstGeom prst="rect">
            <a:avLst/>
          </a:prstGeom>
          <a:noFill/>
          <a:ln w="9525">
            <a:noFill/>
            <a:miter lim="800000"/>
            <a:headEnd/>
            <a:tailEnd/>
          </a:ln>
        </p:spPr>
        <p:txBody>
          <a:bodyPr wrap="square" anchor="ctr">
            <a:spAutoFit/>
          </a:bodyPr>
          <a:lstStyle/>
          <a:p>
            <a:r>
              <a:rPr lang="en-US" sz="3600" b="0" i="1" dirty="0">
                <a:solidFill>
                  <a:schemeClr val="tx1"/>
                </a:solidFill>
                <a:latin typeface="Calibri" pitchFamily="34" charset="0"/>
              </a:rPr>
              <a:t> </a:t>
            </a:r>
            <a:r>
              <a:rPr lang="en-US" sz="2800" b="0" i="1" dirty="0" smtClean="0">
                <a:solidFill>
                  <a:schemeClr val="tx1"/>
                </a:solidFill>
                <a:latin typeface="Calibri" pitchFamily="34" charset="0"/>
              </a:rPr>
              <a:t> </a:t>
            </a:r>
            <a:r>
              <a:rPr lang="en-US" sz="2400" b="0" i="1" baseline="30000" dirty="0" smtClean="0">
                <a:solidFill>
                  <a:schemeClr val="tx1"/>
                </a:solidFill>
                <a:latin typeface="Calibri" pitchFamily="34" charset="0"/>
              </a:rPr>
              <a:t>10 </a:t>
            </a:r>
            <a:r>
              <a:rPr lang="en-US" sz="2400" b="0" i="1" dirty="0" smtClean="0">
                <a:solidFill>
                  <a:schemeClr val="tx1"/>
                </a:solidFill>
                <a:latin typeface="Calibri" pitchFamily="34" charset="0"/>
              </a:rPr>
              <a:t>For if anyone sees you who have knowledge eating in an idol's temple, will</a:t>
            </a:r>
            <a:r>
              <a:rPr lang="en-US" sz="2000" b="0" i="1" dirty="0" smtClean="0">
                <a:solidFill>
                  <a:schemeClr val="tx1"/>
                </a:solidFill>
                <a:latin typeface="Calibri" pitchFamily="34" charset="0"/>
              </a:rPr>
              <a:t> </a:t>
            </a:r>
            <a:r>
              <a:rPr lang="en-US" sz="2400" b="0" i="1" dirty="0" smtClean="0">
                <a:solidFill>
                  <a:schemeClr val="tx1"/>
                </a:solidFill>
                <a:latin typeface="Calibri" pitchFamily="34" charset="0"/>
              </a:rPr>
              <a:t>he not be encouraged, if his conscience is weak, to eat food offered to idols? </a:t>
            </a:r>
            <a:r>
              <a:rPr lang="en-US" sz="2400" b="0" i="1" baseline="30000" dirty="0" smtClean="0">
                <a:solidFill>
                  <a:schemeClr val="tx1"/>
                </a:solidFill>
                <a:latin typeface="Calibri" pitchFamily="34" charset="0"/>
              </a:rPr>
              <a:t>11 </a:t>
            </a:r>
            <a:r>
              <a:rPr lang="en-US" sz="2400" b="0" i="1" dirty="0" smtClean="0">
                <a:solidFill>
                  <a:schemeClr val="tx1"/>
                </a:solidFill>
                <a:latin typeface="Calibri" pitchFamily="34" charset="0"/>
              </a:rPr>
              <a:t>And so by your knowledge this weak person is destroyed, the brother for whom Christ died. </a:t>
            </a:r>
            <a:r>
              <a:rPr lang="en-US" sz="2400" b="0" i="1" baseline="30000" dirty="0" smtClean="0">
                <a:solidFill>
                  <a:schemeClr val="tx1"/>
                </a:solidFill>
                <a:latin typeface="Calibri" pitchFamily="34" charset="0"/>
              </a:rPr>
              <a:t>12 </a:t>
            </a:r>
            <a:r>
              <a:rPr lang="en-US" sz="2400" b="0" i="1" dirty="0" smtClean="0">
                <a:solidFill>
                  <a:schemeClr val="tx1"/>
                </a:solidFill>
                <a:latin typeface="Calibri" pitchFamily="34" charset="0"/>
              </a:rPr>
              <a:t>Thus, sinning against your brothers and wounding their conscience when it is weak, you sin against Christ.</a:t>
            </a:r>
            <a:endParaRPr lang="en-US" sz="3200" b="0" i="1" dirty="0" smtClean="0">
              <a:solidFill>
                <a:schemeClr val="tx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p:cTn id="24"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4" grpId="0" animBg="1"/>
      <p:bldP spid="5" grpId="0" animBg="1"/>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152400"/>
            <a:ext cx="8332788" cy="685800"/>
          </a:xfrm>
          <a:noFill/>
        </p:spPr>
        <p:txBody>
          <a:bodyPr>
            <a:noAutofit/>
          </a:bodyPr>
          <a:lstStyle/>
          <a:p>
            <a:pPr eaLnBrk="1" hangingPunct="1"/>
            <a:r>
              <a:rPr lang="en-US" sz="4400" dirty="0" smtClean="0">
                <a:solidFill>
                  <a:schemeClr val="accent2">
                    <a:lumMod val="75000"/>
                  </a:schemeClr>
                </a:solidFill>
                <a:effectLst/>
                <a:latin typeface="Calibri" pitchFamily="34" charset="0"/>
              </a:rPr>
              <a:t>Applying the requirement of love </a:t>
            </a:r>
            <a:endParaRPr lang="en-US" sz="4400" dirty="0" smtClean="0">
              <a:solidFill>
                <a:schemeClr val="accent2">
                  <a:lumMod val="75000"/>
                </a:schemeClr>
              </a:solidFill>
              <a:effectLst/>
              <a:latin typeface="Calibri" pitchFamily="34" charset="0"/>
            </a:endParaRPr>
          </a:p>
        </p:txBody>
      </p:sp>
      <p:sp>
        <p:nvSpPr>
          <p:cNvPr id="164867" name="Rectangle 3"/>
          <p:cNvSpPr>
            <a:spLocks noChangeArrowheads="1"/>
          </p:cNvSpPr>
          <p:nvPr/>
        </p:nvSpPr>
        <p:spPr bwMode="auto">
          <a:xfrm>
            <a:off x="304800" y="2209800"/>
            <a:ext cx="8610600" cy="2800767"/>
          </a:xfrm>
          <a:prstGeom prst="rect">
            <a:avLst/>
          </a:prstGeom>
          <a:noFill/>
          <a:ln w="9525">
            <a:noFill/>
            <a:miter lim="800000"/>
            <a:headEnd/>
            <a:tailEnd/>
          </a:ln>
        </p:spPr>
        <p:txBody>
          <a:bodyPr wrap="square" anchor="ctr">
            <a:spAutoFit/>
          </a:bodyPr>
          <a:lstStyle/>
          <a:p>
            <a:r>
              <a:rPr lang="en-US" sz="2800" b="0" i="1" dirty="0">
                <a:solidFill>
                  <a:schemeClr val="tx1"/>
                </a:solidFill>
                <a:latin typeface="Calibri" pitchFamily="34" charset="0"/>
              </a:rPr>
              <a:t> </a:t>
            </a:r>
            <a:r>
              <a:rPr lang="en-US" sz="3600" b="0" i="1" dirty="0" smtClean="0">
                <a:solidFill>
                  <a:schemeClr val="tx1"/>
                </a:solidFill>
                <a:latin typeface="Calibri" pitchFamily="34" charset="0"/>
              </a:rPr>
              <a:t> </a:t>
            </a:r>
            <a:r>
              <a:rPr lang="en-US" sz="3600" b="0" i="1" baseline="30000" dirty="0" smtClean="0">
                <a:solidFill>
                  <a:schemeClr val="tx1"/>
                </a:solidFill>
                <a:latin typeface="Calibri" pitchFamily="34" charset="0"/>
              </a:rPr>
              <a:t>23 </a:t>
            </a:r>
            <a:r>
              <a:rPr lang="en-US" sz="3600" b="0" i="1" dirty="0" smtClean="0">
                <a:solidFill>
                  <a:schemeClr val="tx1"/>
                </a:solidFill>
                <a:latin typeface="Calibri" pitchFamily="34" charset="0"/>
              </a:rPr>
              <a:t> “All things are lawful,” but not all things are helpful. “All things are lawful,” but not all things build up. </a:t>
            </a:r>
            <a:r>
              <a:rPr lang="en-US" sz="3600" b="0" i="1" baseline="30000" dirty="0" smtClean="0">
                <a:solidFill>
                  <a:schemeClr val="tx1"/>
                </a:solidFill>
                <a:latin typeface="Calibri" pitchFamily="34" charset="0"/>
              </a:rPr>
              <a:t>24 </a:t>
            </a:r>
            <a:r>
              <a:rPr lang="en-US" sz="3600" b="0" i="1" dirty="0" smtClean="0">
                <a:solidFill>
                  <a:schemeClr val="tx1"/>
                </a:solidFill>
                <a:latin typeface="Calibri" pitchFamily="34" charset="0"/>
              </a:rPr>
              <a:t> Let no one seek his own good, but the good of his neighbor.</a:t>
            </a:r>
            <a:endParaRPr lang="en-US" sz="3200" b="0" dirty="0" smtClean="0">
              <a:solidFill>
                <a:schemeClr val="tx1"/>
              </a:solidFill>
              <a:latin typeface="Calibri" pitchFamily="34" charset="0"/>
            </a:endParaRPr>
          </a:p>
          <a:p>
            <a:endParaRPr lang="en-US" sz="3200" b="0" i="1" dirty="0" smtClean="0">
              <a:solidFill>
                <a:schemeClr val="tx1"/>
              </a:solidFill>
              <a:latin typeface="Calibri" pitchFamily="34" charset="0"/>
            </a:endParaRPr>
          </a:p>
        </p:txBody>
      </p:sp>
      <p:sp>
        <p:nvSpPr>
          <p:cNvPr id="4" name="TextBox 3"/>
          <p:cNvSpPr txBox="1"/>
          <p:nvPr/>
        </p:nvSpPr>
        <p:spPr>
          <a:xfrm>
            <a:off x="609600" y="1143000"/>
            <a:ext cx="6553200" cy="584775"/>
          </a:xfrm>
          <a:prstGeom prst="rect">
            <a:avLst/>
          </a:prstGeom>
          <a:solidFill>
            <a:schemeClr val="accent3">
              <a:lumMod val="75000"/>
            </a:schemeClr>
          </a:solidFill>
          <a:ln w="38100">
            <a:solidFill>
              <a:schemeClr val="accent2">
                <a:lumMod val="50000"/>
              </a:schemeClr>
            </a:solidFill>
          </a:ln>
        </p:spPr>
        <p:txBody>
          <a:bodyPr wrap="square" rtlCol="0">
            <a:spAutoFit/>
          </a:bodyPr>
          <a:lstStyle/>
          <a:p>
            <a:r>
              <a:rPr lang="en-US" sz="3200" b="0" dirty="0" smtClean="0">
                <a:latin typeface="Calibri" pitchFamily="34" charset="0"/>
              </a:rPr>
              <a:t>I Corinthians 10:23-24   Summary</a:t>
            </a:r>
            <a:endParaRPr lang="en-US" sz="32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8000</TotalTime>
  <Words>312</Words>
  <Application>Microsoft Office PowerPoint</Application>
  <PresentationFormat>On-screen Show (4:3)</PresentationFormat>
  <Paragraphs>58</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Lessons in Deciding Moral Questions</vt:lpstr>
      <vt:lpstr>The Gospel and the Jews</vt:lpstr>
      <vt:lpstr>The Gospel and the Gentiles</vt:lpstr>
      <vt:lpstr>The Gospel and the Gentiles</vt:lpstr>
      <vt:lpstr>The Gospel and the Gentiles - Trouble</vt:lpstr>
      <vt:lpstr>First Question – What is the right thing to do? What does God require? </vt:lpstr>
      <vt:lpstr>Second Question – What is the loving thing to do? What is the most edifying thing to do? </vt:lpstr>
      <vt:lpstr>Applying the requirement of love </vt:lpstr>
      <vt:lpstr>Applying the requirement of love </vt:lpstr>
      <vt:lpstr>Applying the requirement of love </vt:lpstr>
      <vt:lpstr>Acts 15  Practical Applications for the Embry Hills Church of Christ</vt:lpstr>
      <vt:lpstr>Acts 15  Practical Applications for  You and Me</vt:lpstr>
    </vt:vector>
  </TitlesOfParts>
  <Company>EMS Technologies,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of Heroes of Faith</dc:title>
  <dc:creator>Marty</dc:creator>
  <cp:lastModifiedBy> </cp:lastModifiedBy>
  <cp:revision>102</cp:revision>
  <dcterms:created xsi:type="dcterms:W3CDTF">2006-06-09T01:53:39Z</dcterms:created>
  <dcterms:modified xsi:type="dcterms:W3CDTF">2012-04-21T20:56:54Z</dcterms:modified>
</cp:coreProperties>
</file>