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emf" ContentType="image/x-emf"/>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slideMasters/slideMaster7.xml" ContentType="application/vnd.openxmlformats-officedocument.presentationml.slideMaster+xml"/>
  <Override PartName="/ppt/slideLayouts/slideLayout99.xml" ContentType="application/vnd.openxmlformats-officedocument.presentationml.slideLayout+xml"/>
  <Override PartName="/ppt/theme/theme9.xml" ContentType="application/vnd.openxmlformats-officedocument.them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8.xml" ContentType="application/vnd.openxmlformats-officedocument.presentationml.slideLayout+xml"/>
  <Override PartName="/ppt/slideLayouts/slideLayout97.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2" r:id="rId2"/>
    <p:sldMasterId id="2147483756" r:id="rId3"/>
    <p:sldMasterId id="2147483768" r:id="rId4"/>
    <p:sldMasterId id="2147483780" r:id="rId5"/>
    <p:sldMasterId id="2147483792" r:id="rId6"/>
    <p:sldMasterId id="2147483804" r:id="rId7"/>
    <p:sldMasterId id="2147483816" r:id="rId8"/>
    <p:sldMasterId id="2147483828" r:id="rId9"/>
  </p:sldMasterIdLst>
  <p:notesMasterIdLst>
    <p:notesMasterId r:id="rId41"/>
  </p:notesMasterIdLst>
  <p:handoutMasterIdLst>
    <p:handoutMasterId r:id="rId42"/>
  </p:handoutMasterIdLst>
  <p:sldIdLst>
    <p:sldId id="309" r:id="rId10"/>
    <p:sldId id="312" r:id="rId11"/>
    <p:sldId id="313" r:id="rId12"/>
    <p:sldId id="335" r:id="rId13"/>
    <p:sldId id="315" r:id="rId14"/>
    <p:sldId id="334" r:id="rId15"/>
    <p:sldId id="316" r:id="rId16"/>
    <p:sldId id="317" r:id="rId17"/>
    <p:sldId id="318" r:id="rId18"/>
    <p:sldId id="305" r:id="rId19"/>
    <p:sldId id="304" r:id="rId20"/>
    <p:sldId id="308" r:id="rId21"/>
    <p:sldId id="311" r:id="rId22"/>
    <p:sldId id="314" r:id="rId23"/>
    <p:sldId id="319" r:id="rId24"/>
    <p:sldId id="320" r:id="rId25"/>
    <p:sldId id="321" r:id="rId26"/>
    <p:sldId id="322" r:id="rId27"/>
    <p:sldId id="323" r:id="rId28"/>
    <p:sldId id="324" r:id="rId29"/>
    <p:sldId id="325" r:id="rId30"/>
    <p:sldId id="326" r:id="rId31"/>
    <p:sldId id="327" r:id="rId32"/>
    <p:sldId id="329" r:id="rId33"/>
    <p:sldId id="328" r:id="rId34"/>
    <p:sldId id="331" r:id="rId35"/>
    <p:sldId id="336" r:id="rId36"/>
    <p:sldId id="310" r:id="rId37"/>
    <p:sldId id="333" r:id="rId38"/>
    <p:sldId id="337" r:id="rId39"/>
    <p:sldId id="332" r:id="rId40"/>
  </p:sldIdLst>
  <p:sldSz cx="9144000" cy="5715000" type="screen16x1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759">
          <p15:clr>
            <a:srgbClr val="A4A3A4"/>
          </p15:clr>
        </p15:guide>
        <p15:guide id="2" pos="558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FFFF"/>
    <a:srgbClr val="A50021"/>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howGuides="1">
      <p:cViewPr>
        <p:scale>
          <a:sx n="90" d="100"/>
          <a:sy n="90" d="100"/>
        </p:scale>
        <p:origin x="-510" y="-564"/>
      </p:cViewPr>
      <p:guideLst>
        <p:guide orient="horz" pos="2759"/>
        <p:guide pos="5586"/>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8" d="100"/>
          <a:sy n="88" d="100"/>
        </p:scale>
        <p:origin x="2880" y="102"/>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313" y="0"/>
            <a:ext cx="2982912" cy="466725"/>
          </a:xfrm>
          <a:prstGeom prst="rect">
            <a:avLst/>
          </a:prstGeom>
        </p:spPr>
        <p:txBody>
          <a:bodyPr vert="horz" lIns="91440" tIns="45720" rIns="91440" bIns="45720" rtlCol="0"/>
          <a:lstStyle>
            <a:lvl1pPr algn="r">
              <a:defRPr sz="1200"/>
            </a:lvl1pPr>
          </a:lstStyle>
          <a:p>
            <a:fld id="{C80B8E3E-1134-489B-98F7-5483F12C8F6E}" type="datetimeFigureOut">
              <a:rPr lang="en-US" smtClean="0"/>
              <a:pPr/>
              <a:t>11/8/2015</a:t>
            </a:fld>
            <a:endParaRPr lang="en-US"/>
          </a:p>
        </p:txBody>
      </p:sp>
      <p:sp>
        <p:nvSpPr>
          <p:cNvPr id="4" name="Footer Placeholder 3"/>
          <p:cNvSpPr>
            <a:spLocks noGrp="1"/>
          </p:cNvSpPr>
          <p:nvPr>
            <p:ph type="ftr" sz="quarter" idx="2"/>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313" y="8829675"/>
            <a:ext cx="2982912" cy="466725"/>
          </a:xfrm>
          <a:prstGeom prst="rect">
            <a:avLst/>
          </a:prstGeom>
        </p:spPr>
        <p:txBody>
          <a:bodyPr vert="horz" lIns="91440" tIns="45720" rIns="91440" bIns="45720" rtlCol="0" anchor="b"/>
          <a:lstStyle>
            <a:lvl1pPr algn="r">
              <a:defRPr sz="1200"/>
            </a:lvl1pPr>
          </a:lstStyle>
          <a:p>
            <a:fld id="{2CCEF611-AC3C-45D3-8D6E-9A4BB5D5A906}" type="slidenum">
              <a:rPr lang="en-US" smtClean="0"/>
              <a:pPr/>
              <a:t>‹#›</a:t>
            </a:fld>
            <a:endParaRPr lang="en-US"/>
          </a:p>
        </p:txBody>
      </p:sp>
    </p:spTree>
    <p:extLst>
      <p:ext uri="{BB962C8B-B14F-4D97-AF65-F5344CB8AC3E}">
        <p14:creationId xmlns="" xmlns:p14="http://schemas.microsoft.com/office/powerpoint/2010/main" val="31857377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3177" tIns="46589" rIns="93177" bIns="46589" rtlCol="0"/>
          <a:lstStyle>
            <a:lvl1pPr algn="r">
              <a:defRPr sz="1200"/>
            </a:lvl1pPr>
          </a:lstStyle>
          <a:p>
            <a:fld id="{23158A0B-633D-44C6-9596-F724DFEBA4F2}" type="datetimeFigureOut">
              <a:rPr lang="en-US" smtClean="0"/>
              <a:pPr/>
              <a:t>11/8/2015</a:t>
            </a:fld>
            <a:endParaRPr lang="en-US"/>
          </a:p>
        </p:txBody>
      </p:sp>
      <p:sp>
        <p:nvSpPr>
          <p:cNvPr id="4" name="Slide Image Placeholder 3"/>
          <p:cNvSpPr>
            <a:spLocks noGrp="1" noRot="1" noChangeAspect="1"/>
          </p:cNvSpPr>
          <p:nvPr>
            <p:ph type="sldImg" idx="2"/>
          </p:nvPr>
        </p:nvSpPr>
        <p:spPr>
          <a:xfrm>
            <a:off x="652463" y="696913"/>
            <a:ext cx="5576887"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3177" tIns="46589" rIns="93177" bIns="46589" rtlCol="0" anchor="b"/>
          <a:lstStyle>
            <a:lvl1pPr algn="r">
              <a:defRPr sz="1200"/>
            </a:lvl1pPr>
          </a:lstStyle>
          <a:p>
            <a:fld id="{4003C762-705B-4BD3-B91B-6D7E27172869}" type="slidenum">
              <a:rPr lang="en-US" smtClean="0"/>
              <a:pPr/>
              <a:t>‹#›</a:t>
            </a:fld>
            <a:endParaRPr lang="en-US"/>
          </a:p>
        </p:txBody>
      </p:sp>
    </p:spTree>
    <p:extLst>
      <p:ext uri="{BB962C8B-B14F-4D97-AF65-F5344CB8AC3E}">
        <p14:creationId xmlns="" xmlns:p14="http://schemas.microsoft.com/office/powerpoint/2010/main" val="364335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3888" y="685800"/>
            <a:ext cx="5484812" cy="3429000"/>
          </a:xfrm>
        </p:spPr>
      </p:sp>
      <p:sp>
        <p:nvSpPr>
          <p:cNvPr id="3" name="Notes Placeholder 2"/>
          <p:cNvSpPr>
            <a:spLocks noGrp="1"/>
          </p:cNvSpPr>
          <p:nvPr>
            <p:ph type="body" idx="1"/>
          </p:nvPr>
        </p:nvSpPr>
        <p:spPr/>
        <p:txBody>
          <a:bodyPr/>
          <a:lstStyle/>
          <a:p>
            <a:r>
              <a:rPr lang="en-US" dirty="0" smtClean="0"/>
              <a:t>With animation</a:t>
            </a:r>
            <a:endParaRPr lang="en-US" dirty="0"/>
          </a:p>
        </p:txBody>
      </p:sp>
      <p:sp>
        <p:nvSpPr>
          <p:cNvPr id="4" name="Slide Number Placeholder 3"/>
          <p:cNvSpPr>
            <a:spLocks noGrp="1"/>
          </p:cNvSpPr>
          <p:nvPr>
            <p:ph type="sldNum" sz="quarter" idx="10"/>
          </p:nvPr>
        </p:nvSpPr>
        <p:spPr/>
        <p:txBody>
          <a:bodyPr/>
          <a:lstStyle/>
          <a:p>
            <a:fld id="{4622E40E-D70B-4B78-A92B-FB0DF4F879AE}" type="slidenum">
              <a:rPr lang="en-US" smtClean="0">
                <a:solidFill>
                  <a:prstClr val="black"/>
                </a:solidFill>
              </a:rPr>
              <a:pPr/>
              <a:t>5</a:t>
            </a:fld>
            <a:endParaRPr lang="en-US">
              <a:solidFill>
                <a:prstClr val="black"/>
              </a:solidFill>
            </a:endParaRPr>
          </a:p>
        </p:txBody>
      </p:sp>
    </p:spTree>
    <p:extLst>
      <p:ext uri="{BB962C8B-B14F-4D97-AF65-F5344CB8AC3E}">
        <p14:creationId xmlns="" xmlns:p14="http://schemas.microsoft.com/office/powerpoint/2010/main" val="1388641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r>
              <a:rPr lang="en-US" dirty="0" smtClean="0"/>
              <a:t>Animated</a:t>
            </a:r>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9</a:t>
            </a:fld>
            <a:endParaRPr lang="en-US">
              <a:solidFill>
                <a:prstClr val="black"/>
              </a:solidFill>
            </a:endParaRPr>
          </a:p>
        </p:txBody>
      </p:sp>
    </p:spTree>
    <p:extLst>
      <p:ext uri="{BB962C8B-B14F-4D97-AF65-F5344CB8AC3E}">
        <p14:creationId xmlns="" xmlns:p14="http://schemas.microsoft.com/office/powerpoint/2010/main" val="1649365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r>
              <a:rPr lang="en-US" dirty="0" smtClean="0"/>
              <a:t>Animated</a:t>
            </a:r>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24</a:t>
            </a:fld>
            <a:endParaRPr lang="en-US">
              <a:solidFill>
                <a:prstClr val="black"/>
              </a:solidFill>
            </a:endParaRPr>
          </a:p>
        </p:txBody>
      </p:sp>
    </p:spTree>
    <p:extLst>
      <p:ext uri="{BB962C8B-B14F-4D97-AF65-F5344CB8AC3E}">
        <p14:creationId xmlns="" xmlns:p14="http://schemas.microsoft.com/office/powerpoint/2010/main" val="2234815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r>
              <a:rPr lang="en-US" dirty="0" smtClean="0"/>
              <a:t>Animated</a:t>
            </a:r>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26</a:t>
            </a:fld>
            <a:endParaRPr lang="en-US">
              <a:solidFill>
                <a:prstClr val="black"/>
              </a:solidFill>
            </a:endParaRPr>
          </a:p>
        </p:txBody>
      </p:sp>
    </p:spTree>
    <p:extLst>
      <p:ext uri="{BB962C8B-B14F-4D97-AF65-F5344CB8AC3E}">
        <p14:creationId xmlns="" xmlns:p14="http://schemas.microsoft.com/office/powerpoint/2010/main" val="2234815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652463" y="706438"/>
            <a:ext cx="5576887" cy="3486150"/>
          </a:xfrm>
          <a:solidFill>
            <a:srgbClr val="729FCF"/>
          </a:solidFill>
          <a:ln w="25400">
            <a:solidFill>
              <a:srgbClr val="3465AF"/>
            </a:solidFill>
            <a:prstDash val="solid"/>
          </a:ln>
        </p:spPr>
      </p:sp>
      <p:sp>
        <p:nvSpPr>
          <p:cNvPr id="3" name="Notes Placeholder 2"/>
          <p:cNvSpPr txBox="1">
            <a:spLocks noGrp="1"/>
          </p:cNvSpPr>
          <p:nvPr>
            <p:ph type="body" sz="quarter"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47"/>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469026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320091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57"/>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57"/>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227880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18"/>
            <a:ext cx="7772400" cy="1225021"/>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238500"/>
            <a:ext cx="6400800" cy="14605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BD873AAF-639E-495C-8494-78290FE249BB}" type="slidenum">
              <a:rPr lang="en-US"/>
              <a:pPr>
                <a:defRPr/>
              </a:pPr>
              <a:t>‹#›</a:t>
            </a:fld>
            <a:endParaRPr lang="en-US"/>
          </a:p>
        </p:txBody>
      </p:sp>
    </p:spTree>
    <p:extLst>
      <p:ext uri="{BB962C8B-B14F-4D97-AF65-F5344CB8AC3E}">
        <p14:creationId xmlns="" xmlns:p14="http://schemas.microsoft.com/office/powerpoint/2010/main" val="399826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333500"/>
            <a:ext cx="8229600" cy="37716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9F3AB27E-D243-42F1-959D-AE383EDEB0D9}" type="slidenum">
              <a:rPr lang="en-US"/>
              <a:pPr>
                <a:defRPr/>
              </a:pPr>
              <a:t>‹#›</a:t>
            </a:fld>
            <a:endParaRPr lang="en-US"/>
          </a:p>
        </p:txBody>
      </p:sp>
    </p:spTree>
    <p:extLst>
      <p:ext uri="{BB962C8B-B14F-4D97-AF65-F5344CB8AC3E}">
        <p14:creationId xmlns="" xmlns:p14="http://schemas.microsoft.com/office/powerpoint/2010/main" val="2110579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9038AD00-5EB7-42F4-B221-E811C657CAAB}" type="slidenum">
              <a:rPr lang="en-US"/>
              <a:pPr>
                <a:defRPr/>
              </a:pPr>
              <a:t>‹#›</a:t>
            </a:fld>
            <a:endParaRPr lang="en-US"/>
          </a:p>
        </p:txBody>
      </p:sp>
    </p:spTree>
    <p:extLst>
      <p:ext uri="{BB962C8B-B14F-4D97-AF65-F5344CB8AC3E}">
        <p14:creationId xmlns="" xmlns:p14="http://schemas.microsoft.com/office/powerpoint/2010/main" val="3478696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FD06BB07-421F-4A73-BAB5-C1C7E0F4A285}" type="slidenum">
              <a:rPr lang="en-US"/>
              <a:pPr>
                <a:defRPr/>
              </a:pPr>
              <a:t>‹#›</a:t>
            </a:fld>
            <a:endParaRPr lang="en-US"/>
          </a:p>
        </p:txBody>
      </p:sp>
    </p:spTree>
    <p:extLst>
      <p:ext uri="{BB962C8B-B14F-4D97-AF65-F5344CB8AC3E}">
        <p14:creationId xmlns="" xmlns:p14="http://schemas.microsoft.com/office/powerpoint/2010/main" val="1518451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5B1E743B-1297-4E73-84C2-1932AE37CC23}" type="slidenum">
              <a:rPr lang="en-US"/>
              <a:pPr>
                <a:defRPr/>
              </a:pPr>
              <a:t>‹#›</a:t>
            </a:fld>
            <a:endParaRPr lang="en-US"/>
          </a:p>
        </p:txBody>
      </p:sp>
    </p:spTree>
    <p:extLst>
      <p:ext uri="{BB962C8B-B14F-4D97-AF65-F5344CB8AC3E}">
        <p14:creationId xmlns="" xmlns:p14="http://schemas.microsoft.com/office/powerpoint/2010/main" val="1231420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235BF6F8-677F-4030-A9DB-D5E8386314B9}" type="slidenum">
              <a:rPr lang="en-US"/>
              <a:pPr>
                <a:defRPr/>
              </a:pPr>
              <a:t>‹#›</a:t>
            </a:fld>
            <a:endParaRPr lang="en-US"/>
          </a:p>
        </p:txBody>
      </p:sp>
    </p:spTree>
    <p:extLst>
      <p:ext uri="{BB962C8B-B14F-4D97-AF65-F5344CB8AC3E}">
        <p14:creationId xmlns="" xmlns:p14="http://schemas.microsoft.com/office/powerpoint/2010/main" val="1687587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FB8BDE5A-BFB4-468A-BD48-F39822E984D4}" type="slidenum">
              <a:rPr lang="en-US"/>
              <a:pPr>
                <a:defRPr/>
              </a:pPr>
              <a:t>‹#›</a:t>
            </a:fld>
            <a:endParaRPr lang="en-US"/>
          </a:p>
        </p:txBody>
      </p:sp>
    </p:spTree>
    <p:extLst>
      <p:ext uri="{BB962C8B-B14F-4D97-AF65-F5344CB8AC3E}">
        <p14:creationId xmlns="" xmlns:p14="http://schemas.microsoft.com/office/powerpoint/2010/main" val="751237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B8596CB5-C1C5-4EF3-AC8F-4FE171094C0C}" type="slidenum">
              <a:rPr lang="en-US"/>
              <a:pPr>
                <a:defRPr/>
              </a:pPr>
              <a:t>‹#›</a:t>
            </a:fld>
            <a:endParaRPr lang="en-US"/>
          </a:p>
        </p:txBody>
      </p:sp>
    </p:spTree>
    <p:extLst>
      <p:ext uri="{BB962C8B-B14F-4D97-AF65-F5344CB8AC3E}">
        <p14:creationId xmlns="" xmlns:p14="http://schemas.microsoft.com/office/powerpoint/2010/main" val="2630088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37528411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E3E0AC9A-56A9-415B-9677-9C0FF7060712}" type="slidenum">
              <a:rPr lang="en-US"/>
              <a:pPr>
                <a:defRPr/>
              </a:pPr>
              <a:t>‹#›</a:t>
            </a:fld>
            <a:endParaRPr lang="en-US"/>
          </a:p>
        </p:txBody>
      </p:sp>
    </p:spTree>
    <p:extLst>
      <p:ext uri="{BB962C8B-B14F-4D97-AF65-F5344CB8AC3E}">
        <p14:creationId xmlns="" xmlns:p14="http://schemas.microsoft.com/office/powerpoint/2010/main" val="4289240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333500"/>
            <a:ext cx="8229600" cy="37716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AC9E3741-FB61-49C2-9D3C-6190A966E035}" type="slidenum">
              <a:rPr lang="en-US"/>
              <a:pPr>
                <a:defRPr/>
              </a:pPr>
              <a:t>‹#›</a:t>
            </a:fld>
            <a:endParaRPr lang="en-US"/>
          </a:p>
        </p:txBody>
      </p:sp>
    </p:spTree>
    <p:extLst>
      <p:ext uri="{BB962C8B-B14F-4D97-AF65-F5344CB8AC3E}">
        <p14:creationId xmlns="" xmlns:p14="http://schemas.microsoft.com/office/powerpoint/2010/main" val="3592427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7000"/>
            <a:ext cx="2057400" cy="497813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7000"/>
            <a:ext cx="6019800" cy="4978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5D0C21F6-C35A-4A71-AB9A-2A93ACB9A824}" type="slidenum">
              <a:rPr lang="en-US"/>
              <a:pPr>
                <a:defRPr/>
              </a:pPr>
              <a:t>‹#›</a:t>
            </a:fld>
            <a:endParaRPr lang="en-US"/>
          </a:p>
        </p:txBody>
      </p:sp>
    </p:spTree>
    <p:extLst>
      <p:ext uri="{BB962C8B-B14F-4D97-AF65-F5344CB8AC3E}">
        <p14:creationId xmlns="" xmlns:p14="http://schemas.microsoft.com/office/powerpoint/2010/main" val="779998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254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2095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46304" y="5326439"/>
            <a:ext cx="8833104" cy="25796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Subtitle 8"/>
          <p:cNvSpPr>
            <a:spLocks noGrp="1"/>
          </p:cNvSpPr>
          <p:nvPr>
            <p:ph type="subTitle" idx="1"/>
          </p:nvPr>
        </p:nvSpPr>
        <p:spPr>
          <a:xfrm>
            <a:off x="1371600" y="2349500"/>
            <a:ext cx="6400800" cy="14605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40F15752-4705-4ACB-9B02-570134FCD0A2}" type="datetimeFigureOut">
              <a:rPr lang="en-US" smtClean="0"/>
              <a:pPr/>
              <a:t>11/8/2015</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0167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auto">
          <a:xfrm>
            <a:off x="152400" y="12700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Oval 12"/>
          <p:cNvSpPr/>
          <p:nvPr/>
        </p:nvSpPr>
        <p:spPr>
          <a:xfrm>
            <a:off x="4267200" y="1762760"/>
            <a:ext cx="609600" cy="508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Oval 13"/>
          <p:cNvSpPr/>
          <p:nvPr/>
        </p:nvSpPr>
        <p:spPr>
          <a:xfrm>
            <a:off x="4361688" y="1841500"/>
            <a:ext cx="420624" cy="35052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9" name="Slide Number Placeholder 28"/>
          <p:cNvSpPr>
            <a:spLocks noGrp="1"/>
          </p:cNvSpPr>
          <p:nvPr>
            <p:ph type="sldNum" sz="quarter" idx="12"/>
          </p:nvPr>
        </p:nvSpPr>
        <p:spPr>
          <a:xfrm>
            <a:off x="4343400" y="1832933"/>
            <a:ext cx="457200" cy="367771"/>
          </a:xfrm>
        </p:spPr>
        <p:txBody>
          <a:bodyPr/>
          <a:lstStyle>
            <a:lvl1pPr>
              <a:defRPr>
                <a:solidFill>
                  <a:schemeClr val="accent3">
                    <a:shade val="75000"/>
                  </a:schemeClr>
                </a:solidFill>
              </a:defRPr>
            </a:lvl1p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
        <p:nvSpPr>
          <p:cNvPr id="8" name="Title 7"/>
          <p:cNvSpPr>
            <a:spLocks noGrp="1"/>
          </p:cNvSpPr>
          <p:nvPr>
            <p:ph type="ctrTitle"/>
          </p:nvPr>
        </p:nvSpPr>
        <p:spPr>
          <a:xfrm>
            <a:off x="685800" y="317500"/>
            <a:ext cx="7772400" cy="1460500"/>
          </a:xfrm>
        </p:spPr>
        <p:txBody>
          <a:bodyPr anchor="b"/>
          <a:lstStyle>
            <a:lvl1pPr>
              <a:defRPr sz="4200">
                <a:solidFill>
                  <a:schemeClr val="accent1"/>
                </a:solidFill>
              </a:defRPr>
            </a:lvl1pPr>
          </a:lstStyle>
          <a:p>
            <a:r>
              <a:rPr kumimoji="0" lang="en-US" dirty="0" smtClean="0"/>
              <a:t>Click to edit Master title style</a:t>
            </a:r>
            <a:endParaRPr kumimoji="0" lang="en-US" dirty="0"/>
          </a:p>
        </p:txBody>
      </p:sp>
    </p:spTree>
    <p:extLst>
      <p:ext uri="{BB962C8B-B14F-4D97-AF65-F5344CB8AC3E}">
        <p14:creationId xmlns="" xmlns:p14="http://schemas.microsoft.com/office/powerpoint/2010/main" val="224651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0F15752-4705-4ACB-9B02-570134FCD0A2}" type="datetimeFigureOut">
              <a:rPr lang="en-US" smtClean="0"/>
              <a:pPr/>
              <a:t>11/8/2015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855368"/>
            <a:ext cx="457200" cy="367771"/>
          </a:xfrm>
        </p:spPr>
        <p:txBody>
          <a:body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
        <p:nvSpPr>
          <p:cNvPr id="8" name="Content Placeholder 7"/>
          <p:cNvSpPr>
            <a:spLocks noGrp="1"/>
          </p:cNvSpPr>
          <p:nvPr>
            <p:ph sz="quarter" idx="1"/>
          </p:nvPr>
        </p:nvSpPr>
        <p:spPr>
          <a:xfrm>
            <a:off x="301752" y="1272540"/>
            <a:ext cx="8503920" cy="3810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 xmlns:p14="http://schemas.microsoft.com/office/powerpoint/2010/main" val="22185009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15875"/>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152400" y="1905000"/>
            <a:ext cx="8833104" cy="25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5448" y="118627"/>
            <a:ext cx="8833104" cy="1783080"/>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1368426" y="2286000"/>
            <a:ext cx="6480174" cy="1394354"/>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5326439"/>
            <a:ext cx="8833104" cy="25796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Rectangle 13"/>
          <p:cNvSpPr>
            <a:spLocks noChangeArrowheads="1"/>
          </p:cNvSpPr>
          <p:nvPr/>
        </p:nvSpPr>
        <p:spPr bwMode="auto">
          <a:xfrm>
            <a:off x="152400" y="12700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40F15752-4705-4ACB-9B02-570134FCD0A2}" type="datetimeFigureOut">
              <a:rPr lang="en-US" smtClean="0"/>
              <a:pPr/>
              <a:t>11/8/2015</a:t>
            </a:fld>
            <a:endParaRPr lang="en-US"/>
          </a:p>
        </p:txBody>
      </p:sp>
      <p:sp>
        <p:nvSpPr>
          <p:cNvPr id="8" name="Straight Connector 7"/>
          <p:cNvSpPr>
            <a:spLocks noChangeShapeType="1"/>
          </p:cNvSpPr>
          <p:nvPr/>
        </p:nvSpPr>
        <p:spPr bwMode="auto">
          <a:xfrm>
            <a:off x="152400" y="20320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Oval 9"/>
          <p:cNvSpPr/>
          <p:nvPr/>
        </p:nvSpPr>
        <p:spPr>
          <a:xfrm>
            <a:off x="4267200" y="1762760"/>
            <a:ext cx="609600" cy="508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4361688" y="1841500"/>
            <a:ext cx="420624" cy="35052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4343400" y="1832933"/>
            <a:ext cx="457200" cy="367771"/>
          </a:xfrm>
        </p:spPr>
        <p:txBody>
          <a:bodyPr/>
          <a:lstStyle>
            <a:lvl1pPr>
              <a:defRPr>
                <a:solidFill>
                  <a:schemeClr val="accent3">
                    <a:shade val="75000"/>
                  </a:schemeClr>
                </a:solidFill>
              </a:defRPr>
            </a:lvl1p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
        <p:nvSpPr>
          <p:cNvPr id="2" name="Title 1"/>
          <p:cNvSpPr>
            <a:spLocks noGrp="1"/>
          </p:cNvSpPr>
          <p:nvPr>
            <p:ph type="title"/>
          </p:nvPr>
        </p:nvSpPr>
        <p:spPr>
          <a:xfrm>
            <a:off x="722313" y="444500"/>
            <a:ext cx="7772400" cy="1270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extLst>
      <p:ext uri="{BB962C8B-B14F-4D97-AF65-F5344CB8AC3E}">
        <p14:creationId xmlns="" xmlns:p14="http://schemas.microsoft.com/office/powerpoint/2010/main" val="14862889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190500"/>
            <a:ext cx="8534400" cy="63246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5341620"/>
            <a:ext cx="3044952" cy="304800"/>
          </a:xfrm>
        </p:spPr>
        <p:txBody>
          <a:bodyPr/>
          <a:lstStyle/>
          <a:p>
            <a:fld id="{40F15752-4705-4ACB-9B02-570134FCD0A2}" type="datetimeFigureOut">
              <a:rPr lang="en-US" smtClean="0"/>
              <a:pPr/>
              <a:t>11/8/2015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
        <p:nvSpPr>
          <p:cNvPr id="8" name="Straight Connector 7"/>
          <p:cNvSpPr>
            <a:spLocks noChangeShapeType="1"/>
          </p:cNvSpPr>
          <p:nvPr/>
        </p:nvSpPr>
        <p:spPr bwMode="auto">
          <a:xfrm flipV="1">
            <a:off x="4563197" y="1313044"/>
            <a:ext cx="8921" cy="4016298"/>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Content Placeholder 9"/>
          <p:cNvSpPr>
            <a:spLocks noGrp="1"/>
          </p:cNvSpPr>
          <p:nvPr>
            <p:ph sz="half" idx="1"/>
          </p:nvPr>
        </p:nvSpPr>
        <p:spPr>
          <a:xfrm>
            <a:off x="301752" y="1143000"/>
            <a:ext cx="4038600" cy="3901440"/>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143000"/>
            <a:ext cx="4038600" cy="3901440"/>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 xmlns:p14="http://schemas.microsoft.com/office/powerpoint/2010/main" val="17342738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1833563"/>
            <a:ext cx="0" cy="3489960"/>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Rectangle 19"/>
          <p:cNvSpPr>
            <a:spLocks noChangeArrowheads="1"/>
          </p:cNvSpPr>
          <p:nvPr/>
        </p:nvSpPr>
        <p:spPr bwMode="white">
          <a:xfrm>
            <a:off x="0" y="0"/>
            <a:ext cx="9144000" cy="1206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1" name="Rectangle 20"/>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2" name="Rectangle 21"/>
          <p:cNvSpPr>
            <a:spLocks noChangeArrowheads="1"/>
          </p:cNvSpPr>
          <p:nvPr/>
        </p:nvSpPr>
        <p:spPr bwMode="white">
          <a:xfrm>
            <a:off x="899160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p:nvPr/>
        </p:nvSpPr>
        <p:spPr>
          <a:xfrm>
            <a:off x="152400" y="1143000"/>
            <a:ext cx="8833104" cy="7620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a:spLocks noChangeArrowheads="1"/>
          </p:cNvSpPr>
          <p:nvPr/>
        </p:nvSpPr>
        <p:spPr bwMode="auto">
          <a:xfrm>
            <a:off x="145923" y="5326380"/>
            <a:ext cx="8833104" cy="25908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301752" y="1270000"/>
            <a:ext cx="4040188" cy="610812"/>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2" y="1270000"/>
            <a:ext cx="4041775" cy="60960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40F15752-4705-4ACB-9B02-570134FCD0A2}" type="datetimeFigureOut">
              <a:rPr lang="en-US" smtClean="0"/>
              <a:pPr/>
              <a:t>11/8/2015</a:t>
            </a:fld>
            <a:endParaRPr lang="en-US"/>
          </a:p>
        </p:txBody>
      </p:sp>
      <p:sp>
        <p:nvSpPr>
          <p:cNvPr id="8" name="Footer Placeholder 7"/>
          <p:cNvSpPr>
            <a:spLocks noGrp="1"/>
          </p:cNvSpPr>
          <p:nvPr>
            <p:ph type="ftr" sz="quarter" idx="11"/>
          </p:nvPr>
        </p:nvSpPr>
        <p:spPr>
          <a:xfrm>
            <a:off x="304800" y="5341620"/>
            <a:ext cx="3581400" cy="304800"/>
          </a:xfrm>
        </p:spPr>
        <p:txBody>
          <a:bodyPr/>
          <a:lstStyle/>
          <a:p>
            <a:endParaRPr lang="en-US"/>
          </a:p>
        </p:txBody>
      </p:sp>
      <p:sp>
        <p:nvSpPr>
          <p:cNvPr id="15" name="Straight Connector 14"/>
          <p:cNvSpPr>
            <a:spLocks noChangeShapeType="1"/>
          </p:cNvSpPr>
          <p:nvPr/>
        </p:nvSpPr>
        <p:spPr bwMode="auto">
          <a:xfrm>
            <a:off x="152400" y="10668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auto">
          <a:xfrm>
            <a:off x="152400" y="12954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4" name="Content Placeholder 23"/>
          <p:cNvSpPr>
            <a:spLocks noGrp="1"/>
          </p:cNvSpPr>
          <p:nvPr>
            <p:ph sz="quarter" idx="2"/>
          </p:nvPr>
        </p:nvSpPr>
        <p:spPr>
          <a:xfrm>
            <a:off x="301752" y="2059489"/>
            <a:ext cx="4041648" cy="3182003"/>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059486"/>
            <a:ext cx="4038600" cy="31851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796697"/>
            <a:ext cx="609600" cy="508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7" name="Oval 26"/>
          <p:cNvSpPr/>
          <p:nvPr/>
        </p:nvSpPr>
        <p:spPr>
          <a:xfrm>
            <a:off x="4361688" y="875437"/>
            <a:ext cx="420624" cy="35052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lide Number Placeholder 8"/>
          <p:cNvSpPr>
            <a:spLocks noGrp="1"/>
          </p:cNvSpPr>
          <p:nvPr>
            <p:ph type="sldNum" sz="quarter" idx="12"/>
          </p:nvPr>
        </p:nvSpPr>
        <p:spPr>
          <a:xfrm>
            <a:off x="4343400" y="868738"/>
            <a:ext cx="457200" cy="367771"/>
          </a:xfrm>
        </p:spPr>
        <p:txBody>
          <a:bodyPr/>
          <a:lstStyle>
            <a:lvl1pPr algn="ctr">
              <a:defRPr/>
            </a:lvl1p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 xmlns:p14="http://schemas.microsoft.com/office/powerpoint/2010/main" val="34510367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0F15752-4705-4ACB-9B02-570134FCD0A2}" type="datetimeFigureOut">
              <a:rPr lang="en-US" smtClean="0"/>
              <a:pPr/>
              <a:t>11/8/2015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863408"/>
            <a:ext cx="457200" cy="367771"/>
          </a:xfrm>
        </p:spPr>
        <p:txBody>
          <a:body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Tree>
    <p:extLst>
      <p:ext uri="{BB962C8B-B14F-4D97-AF65-F5344CB8AC3E}">
        <p14:creationId xmlns="" xmlns:p14="http://schemas.microsoft.com/office/powerpoint/2010/main" val="5700458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0" y="0"/>
            <a:ext cx="9144000" cy="12954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899160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Rectangle 4"/>
          <p:cNvSpPr>
            <a:spLocks noChangeArrowheads="1"/>
          </p:cNvSpPr>
          <p:nvPr/>
        </p:nvSpPr>
        <p:spPr bwMode="auto">
          <a:xfrm>
            <a:off x="146304" y="5326439"/>
            <a:ext cx="8833104" cy="25796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6" name="Rectangle 5"/>
          <p:cNvSpPr>
            <a:spLocks noChangeArrowheads="1"/>
          </p:cNvSpPr>
          <p:nvPr/>
        </p:nvSpPr>
        <p:spPr bwMode="auto">
          <a:xfrm>
            <a:off x="152400" y="13208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 name="Date Placeholder 1"/>
          <p:cNvSpPr>
            <a:spLocks noGrp="1"/>
          </p:cNvSpPr>
          <p:nvPr>
            <p:ph type="dt" sz="half" idx="10"/>
          </p:nvPr>
        </p:nvSpPr>
        <p:spPr/>
        <p:txBody>
          <a:bodyPr/>
          <a:lstStyle/>
          <a:p>
            <a:fld id="{40F15752-4705-4ACB-9B02-570134FCD0A2}" type="datetimeFigureOut">
              <a:rPr lang="en-US" smtClean="0"/>
              <a:pPr/>
              <a:t>11/8/2015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5270500"/>
            <a:ext cx="609600" cy="367770"/>
          </a:xfrm>
        </p:spPr>
        <p:txBody>
          <a:bodyPr/>
          <a:lstStyle>
            <a:lvl1pPr>
              <a:defRPr>
                <a:solidFill>
                  <a:srgbClr val="FFFFFF"/>
                </a:solidFill>
              </a:defRPr>
            </a:lvl1pPr>
          </a:lstStyle>
          <a:p>
            <a:fld id="{F5ABBDF4-AE83-4159-8F2B-68BA29F659F4}" type="slidenum">
              <a:rPr lang="en-US" smtClean="0"/>
              <a:pPr/>
              <a:t>‹#›</a:t>
            </a:fld>
            <a:endParaRPr lang="en-US"/>
          </a:p>
        </p:txBody>
      </p:sp>
    </p:spTree>
    <p:extLst>
      <p:ext uri="{BB962C8B-B14F-4D97-AF65-F5344CB8AC3E}">
        <p14:creationId xmlns="" xmlns:p14="http://schemas.microsoft.com/office/powerpoint/2010/main" val="1011889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2734909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27000"/>
            <a:ext cx="8833104" cy="2540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9906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3" name="Rectangle 12"/>
          <p:cNvSpPr/>
          <p:nvPr/>
        </p:nvSpPr>
        <p:spPr>
          <a:xfrm>
            <a:off x="152400" y="508000"/>
            <a:ext cx="2743200" cy="48895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381000" y="762000"/>
            <a:ext cx="2362200" cy="8255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651000"/>
            <a:ext cx="2362200" cy="3454136"/>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2700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Straight Connector 8"/>
          <p:cNvSpPr>
            <a:spLocks noChangeShapeType="1"/>
          </p:cNvSpPr>
          <p:nvPr/>
        </p:nvSpPr>
        <p:spPr bwMode="auto">
          <a:xfrm>
            <a:off x="152400" y="4445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Content Placeholder 19"/>
          <p:cNvSpPr>
            <a:spLocks noGrp="1"/>
          </p:cNvSpPr>
          <p:nvPr>
            <p:ph sz="quarter" idx="1"/>
          </p:nvPr>
        </p:nvSpPr>
        <p:spPr>
          <a:xfrm>
            <a:off x="3124200" y="571500"/>
            <a:ext cx="5638800" cy="45085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190500"/>
            <a:ext cx="609600" cy="508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1389888" y="269240"/>
            <a:ext cx="420624" cy="35052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ide Number Placeholder 6"/>
          <p:cNvSpPr>
            <a:spLocks noGrp="1"/>
          </p:cNvSpPr>
          <p:nvPr>
            <p:ph type="sldNum" sz="quarter" idx="12"/>
          </p:nvPr>
        </p:nvSpPr>
        <p:spPr>
          <a:xfrm>
            <a:off x="1371600" y="260673"/>
            <a:ext cx="457200" cy="367771"/>
          </a:xfrm>
        </p:spPr>
        <p:txBody>
          <a:bodyPr/>
          <a:lstStyle>
            <a:lvl1pPr>
              <a:defRPr>
                <a:solidFill>
                  <a:schemeClr val="accent3">
                    <a:shade val="75000"/>
                  </a:schemeClr>
                </a:solidFill>
              </a:defRPr>
            </a:lvl1p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
        <p:nvSpPr>
          <p:cNvPr id="21" name="Rectangle 20"/>
          <p:cNvSpPr>
            <a:spLocks noChangeArrowheads="1"/>
          </p:cNvSpPr>
          <p:nvPr/>
        </p:nvSpPr>
        <p:spPr bwMode="auto">
          <a:xfrm>
            <a:off x="149352" y="5323713"/>
            <a:ext cx="8833104" cy="25796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p:txBody>
          <a:bodyPr/>
          <a:lstStyle/>
          <a:p>
            <a:fld id="{40F15752-4705-4ACB-9B02-570134FCD0A2}" type="datetimeFigureOut">
              <a:rPr lang="en-US" smtClean="0"/>
              <a:pPr/>
              <a:t>11/8/2015</a:t>
            </a:fld>
            <a:endParaRPr lang="en-US"/>
          </a:p>
        </p:txBody>
      </p:sp>
      <p:sp>
        <p:nvSpPr>
          <p:cNvPr id="6" name="Footer Placeholder 5"/>
          <p:cNvSpPr>
            <a:spLocks noGrp="1"/>
          </p:cNvSpPr>
          <p:nvPr>
            <p:ph type="ftr" sz="quarter" idx="11"/>
          </p:nvPr>
        </p:nvSpPr>
        <p:spPr>
          <a:xfrm>
            <a:off x="301752" y="5342373"/>
            <a:ext cx="3383280" cy="304800"/>
          </a:xfrm>
        </p:spPr>
        <p:txBody>
          <a:bodyPr/>
          <a:lstStyle/>
          <a:p>
            <a:endParaRPr lang="en-US"/>
          </a:p>
        </p:txBody>
      </p:sp>
    </p:spTree>
    <p:extLst>
      <p:ext uri="{BB962C8B-B14F-4D97-AF65-F5344CB8AC3E}">
        <p14:creationId xmlns="" xmlns:p14="http://schemas.microsoft.com/office/powerpoint/2010/main" val="95708079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4445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899160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0" name="Rectangle 19"/>
          <p:cNvSpPr>
            <a:spLocks noChangeArrowheads="1"/>
          </p:cNvSpPr>
          <p:nvPr/>
        </p:nvSpPr>
        <p:spPr bwMode="auto">
          <a:xfrm>
            <a:off x="152400" y="127000"/>
            <a:ext cx="8833104" cy="25146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p:nvPr/>
        </p:nvSpPr>
        <p:spPr>
          <a:xfrm>
            <a:off x="152400" y="508000"/>
            <a:ext cx="2743200" cy="48895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Rectangle 14"/>
          <p:cNvSpPr>
            <a:spLocks noChangeArrowheads="1"/>
          </p:cNvSpPr>
          <p:nvPr/>
        </p:nvSpPr>
        <p:spPr bwMode="auto">
          <a:xfrm>
            <a:off x="152400" y="12954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2" name="Oval 11"/>
          <p:cNvSpPr/>
          <p:nvPr/>
        </p:nvSpPr>
        <p:spPr>
          <a:xfrm>
            <a:off x="1295400" y="190500"/>
            <a:ext cx="609600" cy="508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Oval 12"/>
          <p:cNvSpPr/>
          <p:nvPr/>
        </p:nvSpPr>
        <p:spPr>
          <a:xfrm>
            <a:off x="1389888" y="269240"/>
            <a:ext cx="420624" cy="35052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ide Number Placeholder 6"/>
          <p:cNvSpPr>
            <a:spLocks noGrp="1"/>
          </p:cNvSpPr>
          <p:nvPr>
            <p:ph type="sldNum" sz="quarter" idx="12"/>
          </p:nvPr>
        </p:nvSpPr>
        <p:spPr>
          <a:xfrm>
            <a:off x="1371600" y="260673"/>
            <a:ext cx="457200" cy="367771"/>
          </a:xfrm>
        </p:spPr>
        <p:txBody>
          <a:body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
        <p:nvSpPr>
          <p:cNvPr id="2" name="Title 1"/>
          <p:cNvSpPr>
            <a:spLocks noGrp="1"/>
          </p:cNvSpPr>
          <p:nvPr>
            <p:ph type="title"/>
          </p:nvPr>
        </p:nvSpPr>
        <p:spPr>
          <a:xfrm>
            <a:off x="3000375" y="4191000"/>
            <a:ext cx="5867400" cy="10160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508000"/>
            <a:ext cx="5867400" cy="35560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825500"/>
            <a:ext cx="2438400" cy="43815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5323713"/>
            <a:ext cx="8833104" cy="25796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a:xfrm>
            <a:off x="5788152" y="5337487"/>
            <a:ext cx="3044952" cy="304800"/>
          </a:xfrm>
        </p:spPr>
        <p:txBody>
          <a:bodyPr/>
          <a:lstStyle/>
          <a:p>
            <a:fld id="{40F15752-4705-4ACB-9B02-570134FCD0A2}" type="datetimeFigureOut">
              <a:rPr lang="en-US" smtClean="0"/>
              <a:pPr/>
              <a:t>11/8/2015</a:t>
            </a:fld>
            <a:endParaRPr lang="en-US"/>
          </a:p>
        </p:txBody>
      </p:sp>
      <p:sp>
        <p:nvSpPr>
          <p:cNvPr id="6" name="Footer Placeholder 5"/>
          <p:cNvSpPr>
            <a:spLocks noGrp="1"/>
          </p:cNvSpPr>
          <p:nvPr>
            <p:ph type="ftr" sz="quarter" idx="11"/>
          </p:nvPr>
        </p:nvSpPr>
        <p:spPr>
          <a:xfrm>
            <a:off x="301752" y="5342373"/>
            <a:ext cx="3584448" cy="304800"/>
          </a:xfrm>
        </p:spPr>
        <p:txBody>
          <a:bodyPr/>
          <a:lstStyle/>
          <a:p>
            <a:endParaRPr lang="en-US"/>
          </a:p>
        </p:txBody>
      </p:sp>
    </p:spTree>
    <p:extLst>
      <p:ext uri="{BB962C8B-B14F-4D97-AF65-F5344CB8AC3E}">
        <p14:creationId xmlns="" xmlns:p14="http://schemas.microsoft.com/office/powerpoint/2010/main" val="94393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0F15752-4705-4ACB-9B02-570134FCD0A2}" type="datetimeFigureOut">
              <a:rPr lang="en-US" smtClean="0"/>
              <a:pPr/>
              <a:t>11/8/2015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Tree>
    <p:extLst>
      <p:ext uri="{BB962C8B-B14F-4D97-AF65-F5344CB8AC3E}">
        <p14:creationId xmlns="" xmlns:p14="http://schemas.microsoft.com/office/powerpoint/2010/main" val="1404863351"/>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7010400" y="0"/>
            <a:ext cx="21336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9144000" cy="12954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a:spLocks noChangeArrowheads="1"/>
          </p:cNvSpPr>
          <p:nvPr/>
        </p:nvSpPr>
        <p:spPr bwMode="auto">
          <a:xfrm>
            <a:off x="146304" y="5326439"/>
            <a:ext cx="8833104" cy="25796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2400" y="12954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Straight Connector 12"/>
          <p:cNvSpPr>
            <a:spLocks noChangeShapeType="1"/>
          </p:cNvSpPr>
          <p:nvPr/>
        </p:nvSpPr>
        <p:spPr bwMode="auto">
          <a:xfrm rot="5400000">
            <a:off x="4542282" y="2731770"/>
            <a:ext cx="520446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Oval 13"/>
          <p:cNvSpPr/>
          <p:nvPr/>
        </p:nvSpPr>
        <p:spPr>
          <a:xfrm>
            <a:off x="6839712" y="2438136"/>
            <a:ext cx="609600" cy="508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6934200" y="2516876"/>
            <a:ext cx="420624" cy="35052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6915912" y="2508309"/>
            <a:ext cx="457200" cy="367771"/>
          </a:xfrm>
        </p:spPr>
        <p:txBody>
          <a:body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
        <p:nvSpPr>
          <p:cNvPr id="3" name="Vertical Text Placeholder 2"/>
          <p:cNvSpPr>
            <a:spLocks noGrp="1"/>
          </p:cNvSpPr>
          <p:nvPr>
            <p:ph type="body" orient="vert" idx="1"/>
          </p:nvPr>
        </p:nvSpPr>
        <p:spPr>
          <a:xfrm>
            <a:off x="304800" y="254000"/>
            <a:ext cx="6553200" cy="4851138"/>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0F15752-4705-4ACB-9B02-570134FCD0A2}" type="datetimeFigureOut">
              <a:rPr lang="en-US" smtClean="0"/>
              <a:pPr/>
              <a:t>11/8/2015</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254059"/>
            <a:ext cx="1447800" cy="4876271"/>
          </a:xfrm>
        </p:spPr>
        <p:txBody>
          <a:bodyPr vert="eaVert"/>
          <a:lstStyle/>
          <a:p>
            <a:r>
              <a:rPr kumimoji="0" lang="en-US" smtClean="0"/>
              <a:t>Click to edit Master title style</a:t>
            </a:r>
            <a:endParaRPr kumimoji="0" lang="en-US"/>
          </a:p>
        </p:txBody>
      </p:sp>
    </p:spTree>
    <p:extLst>
      <p:ext uri="{BB962C8B-B14F-4D97-AF65-F5344CB8AC3E}">
        <p14:creationId xmlns="" xmlns:p14="http://schemas.microsoft.com/office/powerpoint/2010/main" val="144133588"/>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1774987"/>
            <a:ext cx="7773120" cy="12253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237941"/>
            <a:ext cx="6400800" cy="1460554"/>
          </a:xfrm>
        </p:spPr>
        <p:txBody>
          <a:bodyPr/>
          <a:lstStyle>
            <a:lvl1pPr marL="0" indent="0" algn="ctr">
              <a:buNone/>
              <a:defRPr>
                <a:solidFill>
                  <a:schemeClr val="tx1">
                    <a:tint val="75000"/>
                  </a:schemeClr>
                </a:solidFill>
              </a:defRPr>
            </a:lvl1pPr>
            <a:lvl2pPr marL="385100" indent="0" algn="ctr">
              <a:buNone/>
              <a:defRPr>
                <a:solidFill>
                  <a:schemeClr val="tx1">
                    <a:tint val="75000"/>
                  </a:schemeClr>
                </a:solidFill>
              </a:defRPr>
            </a:lvl2pPr>
            <a:lvl3pPr marL="770199" indent="0" algn="ctr">
              <a:buNone/>
              <a:defRPr>
                <a:solidFill>
                  <a:schemeClr val="tx1">
                    <a:tint val="75000"/>
                  </a:schemeClr>
                </a:solidFill>
              </a:defRPr>
            </a:lvl3pPr>
            <a:lvl4pPr marL="1155299" indent="0" algn="ctr">
              <a:buNone/>
              <a:defRPr>
                <a:solidFill>
                  <a:schemeClr val="tx1">
                    <a:tint val="75000"/>
                  </a:schemeClr>
                </a:solidFill>
              </a:defRPr>
            </a:lvl4pPr>
            <a:lvl5pPr marL="1540398" indent="0" algn="ctr">
              <a:buNone/>
              <a:defRPr>
                <a:solidFill>
                  <a:schemeClr val="tx1">
                    <a:tint val="75000"/>
                  </a:schemeClr>
                </a:solidFill>
              </a:defRPr>
            </a:lvl5pPr>
            <a:lvl6pPr marL="1925498" indent="0" algn="ctr">
              <a:buNone/>
              <a:defRPr>
                <a:solidFill>
                  <a:schemeClr val="tx1">
                    <a:tint val="75000"/>
                  </a:schemeClr>
                </a:solidFill>
              </a:defRPr>
            </a:lvl6pPr>
            <a:lvl7pPr marL="2310597" indent="0" algn="ctr">
              <a:buNone/>
              <a:defRPr>
                <a:solidFill>
                  <a:schemeClr val="tx1">
                    <a:tint val="75000"/>
                  </a:schemeClr>
                </a:solidFill>
              </a:defRPr>
            </a:lvl7pPr>
            <a:lvl8pPr marL="2695697" indent="0" algn="ctr">
              <a:buNone/>
              <a:defRPr>
                <a:solidFill>
                  <a:schemeClr val="tx1">
                    <a:tint val="75000"/>
                  </a:schemeClr>
                </a:solidFill>
              </a:defRPr>
            </a:lvl8pPr>
            <a:lvl9pPr marL="30807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239AA0AA-FDD2-4F3A-82BA-892C766FDE4C}" type="slidenum">
              <a:rPr>
                <a:solidFill>
                  <a:prstClr val="black"/>
                </a:solidFill>
              </a:rPr>
              <a:pPr/>
              <a:t>‹#›</a:t>
            </a:fld>
            <a:endParaRPr>
              <a:solidFill>
                <a:prstClr val="black"/>
              </a:solidFill>
            </a:endParaRPr>
          </a:p>
        </p:txBody>
      </p:sp>
    </p:spTree>
    <p:extLst>
      <p:ext uri="{BB962C8B-B14F-4D97-AF65-F5344CB8AC3E}">
        <p14:creationId xmlns="" xmlns:p14="http://schemas.microsoft.com/office/powerpoint/2010/main" val="327101510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535FE63B-D2F6-4DE8-909A-7C7BE3AC42CC}" type="slidenum">
              <a:rPr>
                <a:solidFill>
                  <a:prstClr val="black"/>
                </a:solidFill>
              </a:rPr>
              <a:pPr/>
              <a:t>‹#›</a:t>
            </a:fld>
            <a:endParaRPr>
              <a:solidFill>
                <a:prstClr val="black"/>
              </a:solidFill>
            </a:endParaRPr>
          </a:p>
        </p:txBody>
      </p:sp>
    </p:spTree>
    <p:extLst>
      <p:ext uri="{BB962C8B-B14F-4D97-AF65-F5344CB8AC3E}">
        <p14:creationId xmlns="" xmlns:p14="http://schemas.microsoft.com/office/powerpoint/2010/main" val="199087890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3672444"/>
            <a:ext cx="7771680" cy="1135319"/>
          </a:xfrm>
        </p:spPr>
        <p:txBody>
          <a:bodyPr anchor="t"/>
          <a:lstStyle>
            <a:lvl1pPr algn="l">
              <a:defRPr sz="34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421884"/>
            <a:ext cx="7771680" cy="1250531"/>
          </a:xfrm>
        </p:spPr>
        <p:txBody>
          <a:bodyPr anchor="b"/>
          <a:lstStyle>
            <a:lvl1pPr marL="0" indent="0">
              <a:buNone/>
              <a:defRPr sz="1700">
                <a:solidFill>
                  <a:schemeClr val="tx1">
                    <a:tint val="75000"/>
                  </a:schemeClr>
                </a:solidFill>
              </a:defRPr>
            </a:lvl1pPr>
            <a:lvl2pPr marL="385100" indent="0">
              <a:buNone/>
              <a:defRPr sz="1500">
                <a:solidFill>
                  <a:schemeClr val="tx1">
                    <a:tint val="75000"/>
                  </a:schemeClr>
                </a:solidFill>
              </a:defRPr>
            </a:lvl2pPr>
            <a:lvl3pPr marL="770199" indent="0">
              <a:buNone/>
              <a:defRPr sz="1300">
                <a:solidFill>
                  <a:schemeClr val="tx1">
                    <a:tint val="75000"/>
                  </a:schemeClr>
                </a:solidFill>
              </a:defRPr>
            </a:lvl3pPr>
            <a:lvl4pPr marL="1155299" indent="0">
              <a:buNone/>
              <a:defRPr sz="1200">
                <a:solidFill>
                  <a:schemeClr val="tx1">
                    <a:tint val="75000"/>
                  </a:schemeClr>
                </a:solidFill>
              </a:defRPr>
            </a:lvl4pPr>
            <a:lvl5pPr marL="1540398" indent="0">
              <a:buNone/>
              <a:defRPr sz="1200">
                <a:solidFill>
                  <a:schemeClr val="tx1">
                    <a:tint val="75000"/>
                  </a:schemeClr>
                </a:solidFill>
              </a:defRPr>
            </a:lvl5pPr>
            <a:lvl6pPr marL="1925498" indent="0">
              <a:buNone/>
              <a:defRPr sz="1200">
                <a:solidFill>
                  <a:schemeClr val="tx1">
                    <a:tint val="75000"/>
                  </a:schemeClr>
                </a:solidFill>
              </a:defRPr>
            </a:lvl6pPr>
            <a:lvl7pPr marL="2310597" indent="0">
              <a:buNone/>
              <a:defRPr sz="1200">
                <a:solidFill>
                  <a:schemeClr val="tx1">
                    <a:tint val="75000"/>
                  </a:schemeClr>
                </a:solidFill>
              </a:defRPr>
            </a:lvl7pPr>
            <a:lvl8pPr marL="2695697" indent="0">
              <a:buNone/>
              <a:defRPr sz="1200">
                <a:solidFill>
                  <a:schemeClr val="tx1">
                    <a:tint val="75000"/>
                  </a:schemeClr>
                </a:solidFill>
              </a:defRPr>
            </a:lvl8pPr>
            <a:lvl9pPr marL="3080796"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8E077AC9-1837-493A-A5A5-752595B2282A}" type="slidenum">
              <a:rPr>
                <a:solidFill>
                  <a:prstClr val="black"/>
                </a:solidFill>
              </a:rPr>
              <a:pPr/>
              <a:t>‹#›</a:t>
            </a:fld>
            <a:endParaRPr>
              <a:solidFill>
                <a:prstClr val="black"/>
              </a:solidFill>
            </a:endParaRPr>
          </a:p>
        </p:txBody>
      </p:sp>
    </p:spTree>
    <p:extLst>
      <p:ext uri="{BB962C8B-B14F-4D97-AF65-F5344CB8AC3E}">
        <p14:creationId xmlns="" xmlns:p14="http://schemas.microsoft.com/office/powerpoint/2010/main" val="355746235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336941"/>
            <a:ext cx="4044960" cy="3314748"/>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680" y="1336941"/>
            <a:ext cx="4046400" cy="3314748"/>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586EC879-DA54-4A3A-8C22-D48F59821D7F}" type="slidenum">
              <a:rPr>
                <a:solidFill>
                  <a:prstClr val="black"/>
                </a:solidFill>
              </a:rPr>
              <a:pPr/>
              <a:t>‹#›</a:t>
            </a:fld>
            <a:endParaRPr>
              <a:solidFill>
                <a:prstClr val="black"/>
              </a:solidFill>
            </a:endParaRPr>
          </a:p>
        </p:txBody>
      </p:sp>
    </p:spTree>
    <p:extLst>
      <p:ext uri="{BB962C8B-B14F-4D97-AF65-F5344CB8AC3E}">
        <p14:creationId xmlns="" xmlns:p14="http://schemas.microsoft.com/office/powerpoint/2010/main" val="201238001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29225"/>
            <a:ext cx="8229600" cy="9517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279335"/>
            <a:ext cx="4039200" cy="532856"/>
          </a:xfrm>
        </p:spPr>
        <p:txBody>
          <a:bodyPr anchor="b"/>
          <a:lstStyle>
            <a:lvl1pPr marL="0" indent="0">
              <a:buNone/>
              <a:defRPr sz="2000" b="1"/>
            </a:lvl1pPr>
            <a:lvl2pPr marL="385100" indent="0">
              <a:buNone/>
              <a:defRPr sz="1700" b="1"/>
            </a:lvl2pPr>
            <a:lvl3pPr marL="770199" indent="0">
              <a:buNone/>
              <a:defRPr sz="1500" b="1"/>
            </a:lvl3pPr>
            <a:lvl4pPr marL="1155299" indent="0">
              <a:buNone/>
              <a:defRPr sz="1300" b="1"/>
            </a:lvl4pPr>
            <a:lvl5pPr marL="1540398" indent="0">
              <a:buNone/>
              <a:defRPr sz="1300" b="1"/>
            </a:lvl5pPr>
            <a:lvl6pPr marL="1925498" indent="0">
              <a:buNone/>
              <a:defRPr sz="1300" b="1"/>
            </a:lvl6pPr>
            <a:lvl7pPr marL="2310597" indent="0">
              <a:buNone/>
              <a:defRPr sz="1300" b="1"/>
            </a:lvl7pPr>
            <a:lvl8pPr marL="2695697" indent="0">
              <a:buNone/>
              <a:defRPr sz="1300" b="1"/>
            </a:lvl8pPr>
            <a:lvl9pPr marL="3080796"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920" y="1812190"/>
            <a:ext cx="4039200" cy="3293146"/>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1" y="1279335"/>
            <a:ext cx="4042080" cy="532856"/>
          </a:xfrm>
        </p:spPr>
        <p:txBody>
          <a:bodyPr anchor="b"/>
          <a:lstStyle>
            <a:lvl1pPr marL="0" indent="0">
              <a:buNone/>
              <a:defRPr sz="2000" b="1"/>
            </a:lvl1pPr>
            <a:lvl2pPr marL="385100" indent="0">
              <a:buNone/>
              <a:defRPr sz="1700" b="1"/>
            </a:lvl2pPr>
            <a:lvl3pPr marL="770199" indent="0">
              <a:buNone/>
              <a:defRPr sz="1500" b="1"/>
            </a:lvl3pPr>
            <a:lvl4pPr marL="1155299" indent="0">
              <a:buNone/>
              <a:defRPr sz="1300" b="1"/>
            </a:lvl4pPr>
            <a:lvl5pPr marL="1540398" indent="0">
              <a:buNone/>
              <a:defRPr sz="1300" b="1"/>
            </a:lvl5pPr>
            <a:lvl6pPr marL="1925498" indent="0">
              <a:buNone/>
              <a:defRPr sz="1300" b="1"/>
            </a:lvl6pPr>
            <a:lvl7pPr marL="2310597" indent="0">
              <a:buNone/>
              <a:defRPr sz="1300" b="1"/>
            </a:lvl7pPr>
            <a:lvl8pPr marL="2695697" indent="0">
              <a:buNone/>
              <a:defRPr sz="1300" b="1"/>
            </a:lvl8pPr>
            <a:lvl9pPr marL="3080796"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441" y="1812190"/>
            <a:ext cx="4042080" cy="3293146"/>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a:solidFill>
                <a:prstClr val="black"/>
              </a:solidFill>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2504F074-D76D-4941-B99E-AAD45A37D789}" type="slidenum">
              <a:rPr>
                <a:solidFill>
                  <a:prstClr val="black"/>
                </a:solidFill>
              </a:rPr>
              <a:pPr/>
              <a:t>‹#›</a:t>
            </a:fld>
            <a:endParaRPr>
              <a:solidFill>
                <a:prstClr val="black"/>
              </a:solidFill>
            </a:endParaRPr>
          </a:p>
        </p:txBody>
      </p:sp>
    </p:spTree>
    <p:extLst>
      <p:ext uri="{BB962C8B-B14F-4D97-AF65-F5344CB8AC3E}">
        <p14:creationId xmlns="" xmlns:p14="http://schemas.microsoft.com/office/powerpoint/2010/main" val="320280015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a:solidFill>
                <a:prstClr val="black"/>
              </a:solidFill>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8AFDC902-55AE-4E64-A06F-A72C01BC1E36}" type="slidenum">
              <a:rPr>
                <a:solidFill>
                  <a:prstClr val="black"/>
                </a:solidFill>
              </a:rPr>
              <a:pPr/>
              <a:t>‹#›</a:t>
            </a:fld>
            <a:endParaRPr>
              <a:solidFill>
                <a:prstClr val="black"/>
              </a:solidFill>
            </a:endParaRPr>
          </a:p>
        </p:txBody>
      </p:sp>
    </p:spTree>
    <p:extLst>
      <p:ext uri="{BB962C8B-B14F-4D97-AF65-F5344CB8AC3E}">
        <p14:creationId xmlns="" xmlns:p14="http://schemas.microsoft.com/office/powerpoint/2010/main" val="116006589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243491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a:solidFill>
                <a:prstClr val="black"/>
              </a:solidFill>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24DE106B-970A-47D3-81C0-F24C0E8BC635}" type="slidenum">
              <a:rPr>
                <a:solidFill>
                  <a:prstClr val="black"/>
                </a:solidFill>
              </a:rPr>
              <a:pPr/>
              <a:t>‹#›</a:t>
            </a:fld>
            <a:endParaRPr>
              <a:solidFill>
                <a:prstClr val="black"/>
              </a:solidFill>
            </a:endParaRPr>
          </a:p>
        </p:txBody>
      </p:sp>
    </p:spTree>
    <p:extLst>
      <p:ext uri="{BB962C8B-B14F-4D97-AF65-F5344CB8AC3E}">
        <p14:creationId xmlns="" xmlns:p14="http://schemas.microsoft.com/office/powerpoint/2010/main" val="34293374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28024"/>
            <a:ext cx="3008160" cy="967302"/>
          </a:xfrm>
        </p:spPr>
        <p:txBody>
          <a:bodyPr anchor="b"/>
          <a:lstStyle>
            <a:lvl1pPr algn="l">
              <a:defRPr sz="1700" b="1"/>
            </a:lvl1pPr>
          </a:lstStyle>
          <a:p>
            <a:r>
              <a:rPr lang="en-US" smtClean="0"/>
              <a:t>Click to edit Master title style</a:t>
            </a:r>
            <a:endParaRPr lang="en-US"/>
          </a:p>
        </p:txBody>
      </p:sp>
      <p:sp>
        <p:nvSpPr>
          <p:cNvPr id="3" name="Content Placeholder 2"/>
          <p:cNvSpPr>
            <a:spLocks noGrp="1"/>
          </p:cNvSpPr>
          <p:nvPr>
            <p:ph idx="1"/>
          </p:nvPr>
        </p:nvSpPr>
        <p:spPr>
          <a:xfrm>
            <a:off x="3575521" y="228024"/>
            <a:ext cx="5112000" cy="4877312"/>
          </a:xfrm>
        </p:spPr>
        <p:txBody>
          <a:bodyPr/>
          <a:lstStyle>
            <a:lvl1pPr>
              <a:defRPr sz="27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195326"/>
            <a:ext cx="3008160" cy="3910010"/>
          </a:xfrm>
        </p:spPr>
        <p:txBody>
          <a:bodyPr/>
          <a:lstStyle>
            <a:lvl1pPr marL="0" indent="0">
              <a:buNone/>
              <a:defRPr sz="1200"/>
            </a:lvl1pPr>
            <a:lvl2pPr marL="385100" indent="0">
              <a:buNone/>
              <a:defRPr sz="1000"/>
            </a:lvl2pPr>
            <a:lvl3pPr marL="770199" indent="0">
              <a:buNone/>
              <a:defRPr sz="800"/>
            </a:lvl3pPr>
            <a:lvl4pPr marL="1155299" indent="0">
              <a:buNone/>
              <a:defRPr sz="800"/>
            </a:lvl4pPr>
            <a:lvl5pPr marL="1540398" indent="0">
              <a:buNone/>
              <a:defRPr sz="800"/>
            </a:lvl5pPr>
            <a:lvl6pPr marL="1925498" indent="0">
              <a:buNone/>
              <a:defRPr sz="800"/>
            </a:lvl6pPr>
            <a:lvl7pPr marL="2310597" indent="0">
              <a:buNone/>
              <a:defRPr sz="800"/>
            </a:lvl7pPr>
            <a:lvl8pPr marL="2695697" indent="0">
              <a:buNone/>
              <a:defRPr sz="800"/>
            </a:lvl8pPr>
            <a:lvl9pPr marL="3080796"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1F7BDF7D-E0FA-436C-A7CF-8A6B1AAB882B}" type="slidenum">
              <a:rPr>
                <a:solidFill>
                  <a:prstClr val="black"/>
                </a:solidFill>
              </a:rPr>
              <a:pPr/>
              <a:t>‹#›</a:t>
            </a:fld>
            <a:endParaRPr>
              <a:solidFill>
                <a:prstClr val="black"/>
              </a:solidFill>
            </a:endParaRPr>
          </a:p>
        </p:txBody>
      </p:sp>
    </p:spTree>
    <p:extLst>
      <p:ext uri="{BB962C8B-B14F-4D97-AF65-F5344CB8AC3E}">
        <p14:creationId xmlns="" xmlns:p14="http://schemas.microsoft.com/office/powerpoint/2010/main" val="385068581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000021"/>
            <a:ext cx="5486400" cy="472850"/>
          </a:xfrm>
        </p:spPr>
        <p:txBody>
          <a:bodyPr anchor="b"/>
          <a:lstStyle>
            <a:lvl1pPr algn="l">
              <a:defRPr sz="1700" b="1"/>
            </a:lvl1pPr>
          </a:lstStyle>
          <a:p>
            <a:r>
              <a:rPr lang="en-US" smtClean="0"/>
              <a:t>Click to edit Master title style</a:t>
            </a:r>
            <a:endParaRPr lang="en-US"/>
          </a:p>
        </p:txBody>
      </p:sp>
      <p:sp>
        <p:nvSpPr>
          <p:cNvPr id="3" name="Picture Placeholder 2"/>
          <p:cNvSpPr>
            <a:spLocks noGrp="1"/>
          </p:cNvSpPr>
          <p:nvPr>
            <p:ph type="pic" idx="1"/>
          </p:nvPr>
        </p:nvSpPr>
        <p:spPr>
          <a:xfrm>
            <a:off x="1792801" y="510054"/>
            <a:ext cx="5486400" cy="3429960"/>
          </a:xfrm>
        </p:spPr>
        <p:txBody>
          <a:bodyPr/>
          <a:lstStyle>
            <a:lvl1pPr marL="0" indent="0">
              <a:buNone/>
              <a:defRPr sz="2700"/>
            </a:lvl1pPr>
            <a:lvl2pPr marL="385100" indent="0">
              <a:buNone/>
              <a:defRPr sz="2400"/>
            </a:lvl2pPr>
            <a:lvl3pPr marL="770199" indent="0">
              <a:buNone/>
              <a:defRPr sz="2000"/>
            </a:lvl3pPr>
            <a:lvl4pPr marL="1155299" indent="0">
              <a:buNone/>
              <a:defRPr sz="1700"/>
            </a:lvl4pPr>
            <a:lvl5pPr marL="1540398" indent="0">
              <a:buNone/>
              <a:defRPr sz="1700"/>
            </a:lvl5pPr>
            <a:lvl6pPr marL="1925498" indent="0">
              <a:buNone/>
              <a:defRPr sz="1700"/>
            </a:lvl6pPr>
            <a:lvl7pPr marL="2310597" indent="0">
              <a:buNone/>
              <a:defRPr sz="1700"/>
            </a:lvl7pPr>
            <a:lvl8pPr marL="2695697" indent="0">
              <a:buNone/>
              <a:defRPr sz="1700"/>
            </a:lvl8pPr>
            <a:lvl9pPr marL="3080796" indent="0">
              <a:buNone/>
              <a:defRPr sz="1700"/>
            </a:lvl9pPr>
          </a:lstStyle>
          <a:p>
            <a:endParaRPr lang="en-US"/>
          </a:p>
        </p:txBody>
      </p:sp>
      <p:sp>
        <p:nvSpPr>
          <p:cNvPr id="4" name="Text Placeholder 3"/>
          <p:cNvSpPr>
            <a:spLocks noGrp="1"/>
          </p:cNvSpPr>
          <p:nvPr>
            <p:ph type="body" sz="half" idx="2"/>
          </p:nvPr>
        </p:nvSpPr>
        <p:spPr>
          <a:xfrm>
            <a:off x="1792801" y="4472870"/>
            <a:ext cx="5486400" cy="670870"/>
          </a:xfrm>
        </p:spPr>
        <p:txBody>
          <a:bodyPr/>
          <a:lstStyle>
            <a:lvl1pPr marL="0" indent="0">
              <a:buNone/>
              <a:defRPr sz="1200"/>
            </a:lvl1pPr>
            <a:lvl2pPr marL="385100" indent="0">
              <a:buNone/>
              <a:defRPr sz="1000"/>
            </a:lvl2pPr>
            <a:lvl3pPr marL="770199" indent="0">
              <a:buNone/>
              <a:defRPr sz="800"/>
            </a:lvl3pPr>
            <a:lvl4pPr marL="1155299" indent="0">
              <a:buNone/>
              <a:defRPr sz="800"/>
            </a:lvl4pPr>
            <a:lvl5pPr marL="1540398" indent="0">
              <a:buNone/>
              <a:defRPr sz="800"/>
            </a:lvl5pPr>
            <a:lvl6pPr marL="1925498" indent="0">
              <a:buNone/>
              <a:defRPr sz="800"/>
            </a:lvl6pPr>
            <a:lvl7pPr marL="2310597" indent="0">
              <a:buNone/>
              <a:defRPr sz="800"/>
            </a:lvl7pPr>
            <a:lvl8pPr marL="2695697" indent="0">
              <a:buNone/>
              <a:defRPr sz="800"/>
            </a:lvl8pPr>
            <a:lvl9pPr marL="3080796"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5409439A-946C-4DCE-8A88-CBED602336CF}" type="slidenum">
              <a:rPr>
                <a:solidFill>
                  <a:prstClr val="black"/>
                </a:solidFill>
              </a:rPr>
              <a:pPr/>
              <a:t>‹#›</a:t>
            </a:fld>
            <a:endParaRPr>
              <a:solidFill>
                <a:prstClr val="black"/>
              </a:solidFill>
            </a:endParaRPr>
          </a:p>
        </p:txBody>
      </p:sp>
    </p:spTree>
    <p:extLst>
      <p:ext uri="{BB962C8B-B14F-4D97-AF65-F5344CB8AC3E}">
        <p14:creationId xmlns="" xmlns:p14="http://schemas.microsoft.com/office/powerpoint/2010/main" val="208865290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739D460B-5330-4E51-85C3-181E2EB47F46}" type="slidenum">
              <a:rPr>
                <a:solidFill>
                  <a:prstClr val="black"/>
                </a:solidFill>
              </a:rPr>
              <a:pPr/>
              <a:t>‹#›</a:t>
            </a:fld>
            <a:endParaRPr>
              <a:solidFill>
                <a:prstClr val="black"/>
              </a:solidFill>
            </a:endParaRPr>
          </a:p>
        </p:txBody>
      </p:sp>
    </p:spTree>
    <p:extLst>
      <p:ext uri="{BB962C8B-B14F-4D97-AF65-F5344CB8AC3E}">
        <p14:creationId xmlns="" xmlns:p14="http://schemas.microsoft.com/office/powerpoint/2010/main" val="151616628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760" y="228026"/>
            <a:ext cx="2056320" cy="442366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6480" y="228026"/>
            <a:ext cx="6035040" cy="44236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25EF757E-6F2D-423E-979C-5267F22B1376}" type="slidenum">
              <a:rPr>
                <a:solidFill>
                  <a:prstClr val="black"/>
                </a:solidFill>
              </a:rPr>
              <a:pPr/>
              <a:t>‹#›</a:t>
            </a:fld>
            <a:endParaRPr>
              <a:solidFill>
                <a:prstClr val="black"/>
              </a:solidFill>
            </a:endParaRPr>
          </a:p>
        </p:txBody>
      </p:sp>
    </p:spTree>
    <p:extLst>
      <p:ext uri="{BB962C8B-B14F-4D97-AF65-F5344CB8AC3E}">
        <p14:creationId xmlns="" xmlns:p14="http://schemas.microsoft.com/office/powerpoint/2010/main" val="113317700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2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3191B2-E780-4C3F-A9C0-0E4B16AFF62D}" type="datetimeFigureOut">
              <a:rPr lang="en-US" smtClean="0">
                <a:solidFill>
                  <a:prstClr val="black">
                    <a:tint val="75000"/>
                  </a:prstClr>
                </a:solidFill>
              </a:rPr>
              <a:pPr/>
              <a:t>11/8/2015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8071400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3191B2-E780-4C3F-A9C0-0E4B16AFF62D}" type="datetimeFigureOut">
              <a:rPr lang="en-US" smtClean="0">
                <a:solidFill>
                  <a:prstClr val="black">
                    <a:tint val="75000"/>
                  </a:prstClr>
                </a:solidFill>
              </a:rPr>
              <a:pPr/>
              <a:t>11/8/2015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3049430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3191B2-E780-4C3F-A9C0-0E4B16AFF62D}" type="datetimeFigureOut">
              <a:rPr lang="en-US" smtClean="0">
                <a:solidFill>
                  <a:prstClr val="black">
                    <a:tint val="75000"/>
                  </a:prstClr>
                </a:solidFill>
              </a:rPr>
              <a:pPr/>
              <a:t>11/8/2015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1802695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3191B2-E780-4C3F-A9C0-0E4B16AFF62D}" type="datetimeFigureOut">
              <a:rPr lang="en-US" smtClean="0">
                <a:solidFill>
                  <a:prstClr val="black">
                    <a:tint val="75000"/>
                  </a:prstClr>
                </a:solidFill>
              </a:rPr>
              <a:pPr/>
              <a:t>11/8/2015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107201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3191B2-E780-4C3F-A9C0-0E4B16AFF62D}" type="datetimeFigureOut">
              <a:rPr lang="en-US" smtClean="0">
                <a:solidFill>
                  <a:prstClr val="black">
                    <a:tint val="75000"/>
                  </a:prstClr>
                </a:solidFill>
              </a:rPr>
              <a:pPr/>
              <a:t>11/8/2015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810235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11/8/2015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9023393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3191B2-E780-4C3F-A9C0-0E4B16AFF62D}" type="datetimeFigureOut">
              <a:rPr lang="en-US" smtClean="0">
                <a:solidFill>
                  <a:prstClr val="black">
                    <a:tint val="75000"/>
                  </a:prstClr>
                </a:solidFill>
              </a:rPr>
              <a:pPr/>
              <a:t>11/8/2015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620256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3191B2-E780-4C3F-A9C0-0E4B16AFF62D}" type="datetimeFigureOut">
              <a:rPr lang="en-US" smtClean="0">
                <a:solidFill>
                  <a:prstClr val="black">
                    <a:tint val="75000"/>
                  </a:prstClr>
                </a:solidFill>
              </a:rPr>
              <a:pPr/>
              <a:t>11/8/2015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9696046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3191B2-E780-4C3F-A9C0-0E4B16AFF62D}" type="datetimeFigureOut">
              <a:rPr lang="en-US" smtClean="0">
                <a:solidFill>
                  <a:prstClr val="black">
                    <a:tint val="75000"/>
                  </a:prstClr>
                </a:solidFill>
              </a:rPr>
              <a:pPr/>
              <a:t>11/8/2015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7853809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3191B2-E780-4C3F-A9C0-0E4B16AFF62D}" type="datetimeFigureOut">
              <a:rPr lang="en-US" smtClean="0">
                <a:solidFill>
                  <a:prstClr val="black">
                    <a:tint val="75000"/>
                  </a:prstClr>
                </a:solidFill>
              </a:rPr>
              <a:pPr/>
              <a:t>11/8/2015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9048967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3191B2-E780-4C3F-A9C0-0E4B16AFF62D}" type="datetimeFigureOut">
              <a:rPr lang="en-US" smtClean="0">
                <a:solidFill>
                  <a:prstClr val="black">
                    <a:tint val="75000"/>
                  </a:prstClr>
                </a:solidFill>
              </a:rPr>
              <a:pPr/>
              <a:t>11/8/2015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7236233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3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3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3191B2-E780-4C3F-A9C0-0E4B16AFF62D}" type="datetimeFigureOut">
              <a:rPr lang="en-US" smtClean="0">
                <a:solidFill>
                  <a:prstClr val="black">
                    <a:tint val="75000"/>
                  </a:prstClr>
                </a:solidFill>
              </a:rPr>
              <a:pPr/>
              <a:t>11/8/2015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1007906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2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3191B2-E780-4C3F-A9C0-0E4B16AFF62D}" type="datetimeFigureOut">
              <a:rPr lang="en-US" smtClean="0">
                <a:solidFill>
                  <a:prstClr val="black">
                    <a:tint val="75000"/>
                  </a:prstClr>
                </a:solidFill>
              </a:rPr>
              <a:pPr/>
              <a:t>11/8/2015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1149879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3191B2-E780-4C3F-A9C0-0E4B16AFF62D}" type="datetimeFigureOut">
              <a:rPr lang="en-US" smtClean="0">
                <a:solidFill>
                  <a:prstClr val="black">
                    <a:tint val="75000"/>
                  </a:prstClr>
                </a:solidFill>
              </a:rPr>
              <a:pPr/>
              <a:t>11/8/2015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0722040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3191B2-E780-4C3F-A9C0-0E4B16AFF62D}" type="datetimeFigureOut">
              <a:rPr lang="en-US" smtClean="0">
                <a:solidFill>
                  <a:prstClr val="black">
                    <a:tint val="75000"/>
                  </a:prstClr>
                </a:solidFill>
              </a:rPr>
              <a:pPr/>
              <a:t>11/8/2015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0603819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3191B2-E780-4C3F-A9C0-0E4B16AFF62D}" type="datetimeFigureOut">
              <a:rPr lang="en-US" smtClean="0">
                <a:solidFill>
                  <a:prstClr val="black">
                    <a:tint val="75000"/>
                  </a:prstClr>
                </a:solidFill>
              </a:rPr>
              <a:pPr/>
              <a:t>11/8/2015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78416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11/8/2015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533398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3191B2-E780-4C3F-A9C0-0E4B16AFF62D}" type="datetimeFigureOut">
              <a:rPr lang="en-US" smtClean="0">
                <a:solidFill>
                  <a:prstClr val="black">
                    <a:tint val="75000"/>
                  </a:prstClr>
                </a:solidFill>
              </a:rPr>
              <a:pPr/>
              <a:t>11/8/2015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3843401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3191B2-E780-4C3F-A9C0-0E4B16AFF62D}" type="datetimeFigureOut">
              <a:rPr lang="en-US" smtClean="0">
                <a:solidFill>
                  <a:prstClr val="black">
                    <a:tint val="75000"/>
                  </a:prstClr>
                </a:solidFill>
              </a:rPr>
              <a:pPr/>
              <a:t>11/8/2015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3778379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3191B2-E780-4C3F-A9C0-0E4B16AFF62D}" type="datetimeFigureOut">
              <a:rPr lang="en-US" smtClean="0">
                <a:solidFill>
                  <a:prstClr val="black">
                    <a:tint val="75000"/>
                  </a:prstClr>
                </a:solidFill>
              </a:rPr>
              <a:pPr/>
              <a:t>11/8/2015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539665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3191B2-E780-4C3F-A9C0-0E4B16AFF62D}" type="datetimeFigureOut">
              <a:rPr lang="en-US" smtClean="0">
                <a:solidFill>
                  <a:prstClr val="black">
                    <a:tint val="75000"/>
                  </a:prstClr>
                </a:solidFill>
              </a:rPr>
              <a:pPr/>
              <a:t>11/8/2015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0994603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3191B2-E780-4C3F-A9C0-0E4B16AFF62D}" type="datetimeFigureOut">
              <a:rPr lang="en-US" smtClean="0">
                <a:solidFill>
                  <a:prstClr val="black">
                    <a:tint val="75000"/>
                  </a:prstClr>
                </a:solidFill>
              </a:rPr>
              <a:pPr/>
              <a:t>11/8/2015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6945208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3191B2-E780-4C3F-A9C0-0E4B16AFF62D}" type="datetimeFigureOut">
              <a:rPr lang="en-US" smtClean="0">
                <a:solidFill>
                  <a:prstClr val="black">
                    <a:tint val="75000"/>
                  </a:prstClr>
                </a:solidFill>
              </a:rPr>
              <a:pPr/>
              <a:t>11/8/2015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2879362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3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3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3191B2-E780-4C3F-A9C0-0E4B16AFF62D}" type="datetimeFigureOut">
              <a:rPr lang="en-US" smtClean="0">
                <a:solidFill>
                  <a:prstClr val="black">
                    <a:tint val="75000"/>
                  </a:prstClr>
                </a:solidFill>
              </a:rPr>
              <a:pPr/>
              <a:t>11/8/2015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8994754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254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2095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46304" y="5326442"/>
            <a:ext cx="8833104" cy="25796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Subtitle 8"/>
          <p:cNvSpPr>
            <a:spLocks noGrp="1"/>
          </p:cNvSpPr>
          <p:nvPr>
            <p:ph type="subTitle" idx="1"/>
          </p:nvPr>
        </p:nvSpPr>
        <p:spPr>
          <a:xfrm>
            <a:off x="1371600" y="2349500"/>
            <a:ext cx="6400800" cy="14605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40F15752-4705-4ACB-9B02-570134FCD0A2}" type="datetimeFigureOut">
              <a:rPr lang="en-US" smtClean="0"/>
              <a:pPr/>
              <a:t>11/8/2015</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0167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auto">
          <a:xfrm>
            <a:off x="152400" y="12700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Oval 12"/>
          <p:cNvSpPr/>
          <p:nvPr/>
        </p:nvSpPr>
        <p:spPr>
          <a:xfrm>
            <a:off x="4267200" y="1762760"/>
            <a:ext cx="609600" cy="508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Oval 13"/>
          <p:cNvSpPr/>
          <p:nvPr/>
        </p:nvSpPr>
        <p:spPr>
          <a:xfrm>
            <a:off x="4361688" y="1841500"/>
            <a:ext cx="420624" cy="35052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9" name="Slide Number Placeholder 28"/>
          <p:cNvSpPr>
            <a:spLocks noGrp="1"/>
          </p:cNvSpPr>
          <p:nvPr>
            <p:ph type="sldNum" sz="quarter" idx="12"/>
          </p:nvPr>
        </p:nvSpPr>
        <p:spPr>
          <a:xfrm>
            <a:off x="4343400" y="1832936"/>
            <a:ext cx="457200" cy="367771"/>
          </a:xfrm>
        </p:spPr>
        <p:txBody>
          <a:bodyPr/>
          <a:lstStyle>
            <a:lvl1pPr>
              <a:defRPr>
                <a:solidFill>
                  <a:schemeClr val="accent3">
                    <a:shade val="75000"/>
                  </a:schemeClr>
                </a:solidFill>
              </a:defRPr>
            </a:lvl1p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
        <p:nvSpPr>
          <p:cNvPr id="8" name="Title 7"/>
          <p:cNvSpPr>
            <a:spLocks noGrp="1"/>
          </p:cNvSpPr>
          <p:nvPr>
            <p:ph type="ctrTitle"/>
          </p:nvPr>
        </p:nvSpPr>
        <p:spPr>
          <a:xfrm>
            <a:off x="685800" y="317500"/>
            <a:ext cx="7772400" cy="1460500"/>
          </a:xfrm>
        </p:spPr>
        <p:txBody>
          <a:bodyPr anchor="b"/>
          <a:lstStyle>
            <a:lvl1pPr>
              <a:defRPr sz="4200">
                <a:solidFill>
                  <a:schemeClr val="accent1"/>
                </a:solidFill>
              </a:defRPr>
            </a:lvl1pPr>
          </a:lstStyle>
          <a:p>
            <a:r>
              <a:rPr kumimoji="0" lang="en-US" dirty="0" smtClean="0"/>
              <a:t>Click to edit Master title style</a:t>
            </a:r>
            <a:endParaRPr kumimoji="0" lang="en-US" dirty="0"/>
          </a:p>
        </p:txBody>
      </p:sp>
    </p:spTree>
    <p:extLst>
      <p:ext uri="{BB962C8B-B14F-4D97-AF65-F5344CB8AC3E}">
        <p14:creationId xmlns="" xmlns:p14="http://schemas.microsoft.com/office/powerpoint/2010/main" val="1136932792"/>
      </p:ext>
    </p:extLst>
  </p:cSld>
  <p:clrMapOvr>
    <a:overrideClrMapping bg1="lt1" tx1="dk1" bg2="lt2" tx2="dk2" accent1="accent1" accent2="accent2" accent3="accent3" accent4="accent4" accent5="accent5" accent6="accent6" hlink="hlink" folHlink="folHlink"/>
  </p:clrMapOvr>
  <p:transition spd="slow">
    <p:split orient="vert" dir="in"/>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0F15752-4705-4ACB-9B02-570134FCD0A2}" type="datetimeFigureOut">
              <a:rPr lang="en-US" smtClean="0"/>
              <a:pPr/>
              <a:t>11/8/2015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855371"/>
            <a:ext cx="457200" cy="367771"/>
          </a:xfrm>
        </p:spPr>
        <p:txBody>
          <a:body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
        <p:nvSpPr>
          <p:cNvPr id="8" name="Content Placeholder 7"/>
          <p:cNvSpPr>
            <a:spLocks noGrp="1"/>
          </p:cNvSpPr>
          <p:nvPr>
            <p:ph sz="quarter" idx="1"/>
          </p:nvPr>
        </p:nvSpPr>
        <p:spPr>
          <a:xfrm>
            <a:off x="301752" y="1272540"/>
            <a:ext cx="8503920" cy="3810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 xmlns:p14="http://schemas.microsoft.com/office/powerpoint/2010/main" val="4100419179"/>
      </p:ext>
    </p:extLst>
  </p:cSld>
  <p:clrMapOvr>
    <a:overrideClrMapping bg1="lt1" tx1="dk1" bg2="lt2" tx2="dk2" accent1="accent1" accent2="accent2" accent3="accent3" accent4="accent4" accent5="accent5" accent6="accent6" hlink="hlink" folHlink="folHlink"/>
  </p:clrMapOvr>
  <p:transition spd="slow">
    <p:split orient="vert" dir="in"/>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15875"/>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152400" y="1905000"/>
            <a:ext cx="8833104" cy="25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5448" y="118627"/>
            <a:ext cx="8833104" cy="1783080"/>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1368426" y="2286000"/>
            <a:ext cx="6480174" cy="1394354"/>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5326442"/>
            <a:ext cx="8833104" cy="25796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Rectangle 13"/>
          <p:cNvSpPr>
            <a:spLocks noChangeArrowheads="1"/>
          </p:cNvSpPr>
          <p:nvPr/>
        </p:nvSpPr>
        <p:spPr bwMode="auto">
          <a:xfrm>
            <a:off x="152400" y="12700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40F15752-4705-4ACB-9B02-570134FCD0A2}" type="datetimeFigureOut">
              <a:rPr lang="en-US" smtClean="0"/>
              <a:pPr/>
              <a:t>11/8/2015</a:t>
            </a:fld>
            <a:endParaRPr lang="en-US"/>
          </a:p>
        </p:txBody>
      </p:sp>
      <p:sp>
        <p:nvSpPr>
          <p:cNvPr id="8" name="Straight Connector 7"/>
          <p:cNvSpPr>
            <a:spLocks noChangeShapeType="1"/>
          </p:cNvSpPr>
          <p:nvPr/>
        </p:nvSpPr>
        <p:spPr bwMode="auto">
          <a:xfrm>
            <a:off x="152400" y="20320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Oval 9"/>
          <p:cNvSpPr/>
          <p:nvPr/>
        </p:nvSpPr>
        <p:spPr>
          <a:xfrm>
            <a:off x="4267200" y="1762760"/>
            <a:ext cx="609600" cy="508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4361688" y="1841500"/>
            <a:ext cx="420624" cy="35052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4343400" y="1832936"/>
            <a:ext cx="457200" cy="367771"/>
          </a:xfrm>
        </p:spPr>
        <p:txBody>
          <a:bodyPr/>
          <a:lstStyle>
            <a:lvl1pPr>
              <a:defRPr>
                <a:solidFill>
                  <a:schemeClr val="accent3">
                    <a:shade val="75000"/>
                  </a:schemeClr>
                </a:solidFill>
              </a:defRPr>
            </a:lvl1p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
        <p:nvSpPr>
          <p:cNvPr id="2" name="Title 1"/>
          <p:cNvSpPr>
            <a:spLocks noGrp="1"/>
          </p:cNvSpPr>
          <p:nvPr>
            <p:ph type="title"/>
          </p:nvPr>
        </p:nvSpPr>
        <p:spPr>
          <a:xfrm>
            <a:off x="722313" y="444500"/>
            <a:ext cx="7772400" cy="1270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extLst>
      <p:ext uri="{BB962C8B-B14F-4D97-AF65-F5344CB8AC3E}">
        <p14:creationId xmlns="" xmlns:p14="http://schemas.microsoft.com/office/powerpoint/2010/main" val="3401105844"/>
      </p:ext>
    </p:extLst>
  </p:cSld>
  <p:clrMapOvr>
    <a:overrideClrMapping bg1="lt1" tx1="dk1" bg2="lt2" tx2="dk2" accent1="accent1" accent2="accent2" accent3="accent3" accent4="accent4" accent5="accent5" accent6="accent6" hlink="hlink" folHlink="folHlink"/>
  </p:clrMapOvr>
  <p:transition spd="slow">
    <p:split orient="vert" dir="in"/>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11/8/2015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6680191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190500"/>
            <a:ext cx="8534400" cy="63246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5341620"/>
            <a:ext cx="3044952" cy="304800"/>
          </a:xfrm>
        </p:spPr>
        <p:txBody>
          <a:bodyPr/>
          <a:lstStyle/>
          <a:p>
            <a:fld id="{40F15752-4705-4ACB-9B02-570134FCD0A2}" type="datetimeFigureOut">
              <a:rPr lang="en-US" smtClean="0"/>
              <a:pPr/>
              <a:t>11/8/2015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
        <p:nvSpPr>
          <p:cNvPr id="8" name="Straight Connector 7"/>
          <p:cNvSpPr>
            <a:spLocks noChangeShapeType="1"/>
          </p:cNvSpPr>
          <p:nvPr/>
        </p:nvSpPr>
        <p:spPr bwMode="auto">
          <a:xfrm flipV="1">
            <a:off x="4563203" y="1313044"/>
            <a:ext cx="8921" cy="4016298"/>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Content Placeholder 9"/>
          <p:cNvSpPr>
            <a:spLocks noGrp="1"/>
          </p:cNvSpPr>
          <p:nvPr>
            <p:ph sz="half" idx="1"/>
          </p:nvPr>
        </p:nvSpPr>
        <p:spPr>
          <a:xfrm>
            <a:off x="301752" y="1143000"/>
            <a:ext cx="4038600" cy="3901440"/>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143000"/>
            <a:ext cx="4038600" cy="3901440"/>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 xmlns:p14="http://schemas.microsoft.com/office/powerpoint/2010/main" val="3202640216"/>
      </p:ext>
    </p:extLst>
  </p:cSld>
  <p:clrMapOvr>
    <a:overrideClrMapping bg1="lt1" tx1="dk1" bg2="lt2" tx2="dk2" accent1="accent1" accent2="accent2" accent3="accent3" accent4="accent4" accent5="accent5" accent6="accent6" hlink="hlink" folHlink="folHlink"/>
  </p:clrMapOvr>
  <p:transition spd="slow">
    <p:split orient="vert" dir="in"/>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1833563"/>
            <a:ext cx="0" cy="3489960"/>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Rectangle 19"/>
          <p:cNvSpPr>
            <a:spLocks noChangeArrowheads="1"/>
          </p:cNvSpPr>
          <p:nvPr/>
        </p:nvSpPr>
        <p:spPr bwMode="white">
          <a:xfrm>
            <a:off x="0" y="0"/>
            <a:ext cx="9144000" cy="1206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1" name="Rectangle 20"/>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2" name="Rectangle 21"/>
          <p:cNvSpPr>
            <a:spLocks noChangeArrowheads="1"/>
          </p:cNvSpPr>
          <p:nvPr/>
        </p:nvSpPr>
        <p:spPr bwMode="white">
          <a:xfrm>
            <a:off x="899160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p:nvPr/>
        </p:nvSpPr>
        <p:spPr>
          <a:xfrm>
            <a:off x="152400" y="1143000"/>
            <a:ext cx="8833104" cy="7620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a:spLocks noChangeArrowheads="1"/>
          </p:cNvSpPr>
          <p:nvPr/>
        </p:nvSpPr>
        <p:spPr bwMode="auto">
          <a:xfrm>
            <a:off x="145923" y="5326380"/>
            <a:ext cx="8833104" cy="25908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301752" y="1270000"/>
            <a:ext cx="4040188" cy="610812"/>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2" y="1270000"/>
            <a:ext cx="4041775" cy="60960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40F15752-4705-4ACB-9B02-570134FCD0A2}" type="datetimeFigureOut">
              <a:rPr lang="en-US" smtClean="0"/>
              <a:pPr/>
              <a:t>11/8/2015</a:t>
            </a:fld>
            <a:endParaRPr lang="en-US"/>
          </a:p>
        </p:txBody>
      </p:sp>
      <p:sp>
        <p:nvSpPr>
          <p:cNvPr id="8" name="Footer Placeholder 7"/>
          <p:cNvSpPr>
            <a:spLocks noGrp="1"/>
          </p:cNvSpPr>
          <p:nvPr>
            <p:ph type="ftr" sz="quarter" idx="11"/>
          </p:nvPr>
        </p:nvSpPr>
        <p:spPr>
          <a:xfrm>
            <a:off x="304800" y="5341620"/>
            <a:ext cx="3581400" cy="304800"/>
          </a:xfrm>
        </p:spPr>
        <p:txBody>
          <a:bodyPr/>
          <a:lstStyle/>
          <a:p>
            <a:endParaRPr lang="en-US"/>
          </a:p>
        </p:txBody>
      </p:sp>
      <p:sp>
        <p:nvSpPr>
          <p:cNvPr id="15" name="Straight Connector 14"/>
          <p:cNvSpPr>
            <a:spLocks noChangeShapeType="1"/>
          </p:cNvSpPr>
          <p:nvPr/>
        </p:nvSpPr>
        <p:spPr bwMode="auto">
          <a:xfrm>
            <a:off x="152400" y="10668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auto">
          <a:xfrm>
            <a:off x="152400" y="12954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4" name="Content Placeholder 23"/>
          <p:cNvSpPr>
            <a:spLocks noGrp="1"/>
          </p:cNvSpPr>
          <p:nvPr>
            <p:ph sz="quarter" idx="2"/>
          </p:nvPr>
        </p:nvSpPr>
        <p:spPr>
          <a:xfrm>
            <a:off x="301752" y="2059489"/>
            <a:ext cx="4041648" cy="3182003"/>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059486"/>
            <a:ext cx="4038600" cy="31851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796697"/>
            <a:ext cx="609600" cy="508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7" name="Oval 26"/>
          <p:cNvSpPr/>
          <p:nvPr/>
        </p:nvSpPr>
        <p:spPr>
          <a:xfrm>
            <a:off x="4361688" y="875437"/>
            <a:ext cx="420624" cy="35052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lide Number Placeholder 8"/>
          <p:cNvSpPr>
            <a:spLocks noGrp="1"/>
          </p:cNvSpPr>
          <p:nvPr>
            <p:ph type="sldNum" sz="quarter" idx="12"/>
          </p:nvPr>
        </p:nvSpPr>
        <p:spPr>
          <a:xfrm>
            <a:off x="4343400" y="868741"/>
            <a:ext cx="457200" cy="367771"/>
          </a:xfrm>
        </p:spPr>
        <p:txBody>
          <a:bodyPr/>
          <a:lstStyle>
            <a:lvl1pPr algn="ctr">
              <a:defRPr/>
            </a:lvl1p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 xmlns:p14="http://schemas.microsoft.com/office/powerpoint/2010/main" val="3421663591"/>
      </p:ext>
    </p:extLst>
  </p:cSld>
  <p:clrMapOvr>
    <a:overrideClrMapping bg1="lt1" tx1="dk1" bg2="lt2" tx2="dk2" accent1="accent1" accent2="accent2" accent3="accent3" accent4="accent4" accent5="accent5" accent6="accent6" hlink="hlink" folHlink="folHlink"/>
  </p:clrMapOvr>
  <p:transition spd="slow">
    <p:split orient="vert" dir="in"/>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0F15752-4705-4ACB-9B02-570134FCD0A2}" type="datetimeFigureOut">
              <a:rPr lang="en-US" smtClean="0"/>
              <a:pPr/>
              <a:t>11/8/2015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863411"/>
            <a:ext cx="457200" cy="367771"/>
          </a:xfrm>
        </p:spPr>
        <p:txBody>
          <a:body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Tree>
    <p:extLst>
      <p:ext uri="{BB962C8B-B14F-4D97-AF65-F5344CB8AC3E}">
        <p14:creationId xmlns="" xmlns:p14="http://schemas.microsoft.com/office/powerpoint/2010/main" val="388687429"/>
      </p:ext>
    </p:extLst>
  </p:cSld>
  <p:clrMapOvr>
    <a:masterClrMapping/>
  </p:clrMapOvr>
  <p:transition spd="slow">
    <p:split orient="vert" dir="in"/>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0" y="0"/>
            <a:ext cx="9144000" cy="12954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899160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Rectangle 4"/>
          <p:cNvSpPr>
            <a:spLocks noChangeArrowheads="1"/>
          </p:cNvSpPr>
          <p:nvPr/>
        </p:nvSpPr>
        <p:spPr bwMode="auto">
          <a:xfrm>
            <a:off x="146304" y="5326442"/>
            <a:ext cx="8833104" cy="25796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6" name="Rectangle 5"/>
          <p:cNvSpPr>
            <a:spLocks noChangeArrowheads="1"/>
          </p:cNvSpPr>
          <p:nvPr/>
        </p:nvSpPr>
        <p:spPr bwMode="auto">
          <a:xfrm>
            <a:off x="152400" y="13208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 name="Date Placeholder 1"/>
          <p:cNvSpPr>
            <a:spLocks noGrp="1"/>
          </p:cNvSpPr>
          <p:nvPr>
            <p:ph type="dt" sz="half" idx="10"/>
          </p:nvPr>
        </p:nvSpPr>
        <p:spPr/>
        <p:txBody>
          <a:bodyPr/>
          <a:lstStyle/>
          <a:p>
            <a:fld id="{40F15752-4705-4ACB-9B02-570134FCD0A2}" type="datetimeFigureOut">
              <a:rPr lang="en-US" smtClean="0"/>
              <a:pPr/>
              <a:t>11/8/2015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5270500"/>
            <a:ext cx="609600" cy="367770"/>
          </a:xfrm>
        </p:spPr>
        <p:txBody>
          <a:bodyPr/>
          <a:lstStyle>
            <a:lvl1pPr>
              <a:defRPr>
                <a:solidFill>
                  <a:srgbClr val="FFFFFF"/>
                </a:solidFill>
              </a:defRPr>
            </a:lvl1pPr>
          </a:lstStyle>
          <a:p>
            <a:fld id="{F5ABBDF4-AE83-4159-8F2B-68BA29F659F4}" type="slidenum">
              <a:rPr lang="en-US" smtClean="0"/>
              <a:pPr/>
              <a:t>‹#›</a:t>
            </a:fld>
            <a:endParaRPr lang="en-US"/>
          </a:p>
        </p:txBody>
      </p:sp>
    </p:spTree>
    <p:extLst>
      <p:ext uri="{BB962C8B-B14F-4D97-AF65-F5344CB8AC3E}">
        <p14:creationId xmlns="" xmlns:p14="http://schemas.microsoft.com/office/powerpoint/2010/main" val="59517364"/>
      </p:ext>
    </p:extLst>
  </p:cSld>
  <p:clrMapOvr>
    <a:masterClrMapping/>
  </p:clrMapOvr>
  <p:transition spd="slow">
    <p:split orient="vert" dir="in"/>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27000"/>
            <a:ext cx="8833104" cy="2540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9906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3" name="Rectangle 12"/>
          <p:cNvSpPr/>
          <p:nvPr/>
        </p:nvSpPr>
        <p:spPr>
          <a:xfrm>
            <a:off x="152400" y="508000"/>
            <a:ext cx="2743200" cy="48895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381000" y="762000"/>
            <a:ext cx="2362200" cy="8255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651000"/>
            <a:ext cx="2362200" cy="3454136"/>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2700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Straight Connector 8"/>
          <p:cNvSpPr>
            <a:spLocks noChangeShapeType="1"/>
          </p:cNvSpPr>
          <p:nvPr/>
        </p:nvSpPr>
        <p:spPr bwMode="auto">
          <a:xfrm>
            <a:off x="152400" y="4445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Content Placeholder 19"/>
          <p:cNvSpPr>
            <a:spLocks noGrp="1"/>
          </p:cNvSpPr>
          <p:nvPr>
            <p:ph sz="quarter" idx="1"/>
          </p:nvPr>
        </p:nvSpPr>
        <p:spPr>
          <a:xfrm>
            <a:off x="3124200" y="571500"/>
            <a:ext cx="5638800" cy="45085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190500"/>
            <a:ext cx="609600" cy="508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1389888" y="269240"/>
            <a:ext cx="420624" cy="35052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ide Number Placeholder 6"/>
          <p:cNvSpPr>
            <a:spLocks noGrp="1"/>
          </p:cNvSpPr>
          <p:nvPr>
            <p:ph type="sldNum" sz="quarter" idx="12"/>
          </p:nvPr>
        </p:nvSpPr>
        <p:spPr>
          <a:xfrm>
            <a:off x="1371600" y="260676"/>
            <a:ext cx="457200" cy="367771"/>
          </a:xfrm>
        </p:spPr>
        <p:txBody>
          <a:bodyPr/>
          <a:lstStyle>
            <a:lvl1pPr>
              <a:defRPr>
                <a:solidFill>
                  <a:schemeClr val="accent3">
                    <a:shade val="75000"/>
                  </a:schemeClr>
                </a:solidFill>
              </a:defRPr>
            </a:lvl1p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
        <p:nvSpPr>
          <p:cNvPr id="21" name="Rectangle 20"/>
          <p:cNvSpPr>
            <a:spLocks noChangeArrowheads="1"/>
          </p:cNvSpPr>
          <p:nvPr/>
        </p:nvSpPr>
        <p:spPr bwMode="auto">
          <a:xfrm>
            <a:off x="149352" y="5323716"/>
            <a:ext cx="8833104" cy="25796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p:txBody>
          <a:bodyPr/>
          <a:lstStyle/>
          <a:p>
            <a:fld id="{40F15752-4705-4ACB-9B02-570134FCD0A2}" type="datetimeFigureOut">
              <a:rPr lang="en-US" smtClean="0"/>
              <a:pPr/>
              <a:t>11/8/2015</a:t>
            </a:fld>
            <a:endParaRPr lang="en-US"/>
          </a:p>
        </p:txBody>
      </p:sp>
      <p:sp>
        <p:nvSpPr>
          <p:cNvPr id="6" name="Footer Placeholder 5"/>
          <p:cNvSpPr>
            <a:spLocks noGrp="1"/>
          </p:cNvSpPr>
          <p:nvPr>
            <p:ph type="ftr" sz="quarter" idx="11"/>
          </p:nvPr>
        </p:nvSpPr>
        <p:spPr>
          <a:xfrm>
            <a:off x="301752" y="5342373"/>
            <a:ext cx="3383280" cy="304800"/>
          </a:xfrm>
        </p:spPr>
        <p:txBody>
          <a:bodyPr/>
          <a:lstStyle/>
          <a:p>
            <a:endParaRPr lang="en-US"/>
          </a:p>
        </p:txBody>
      </p:sp>
    </p:spTree>
    <p:extLst>
      <p:ext uri="{BB962C8B-B14F-4D97-AF65-F5344CB8AC3E}">
        <p14:creationId xmlns="" xmlns:p14="http://schemas.microsoft.com/office/powerpoint/2010/main" val="423870565"/>
      </p:ext>
    </p:extLst>
  </p:cSld>
  <p:clrMapOvr>
    <a:overrideClrMapping bg1="lt1" tx1="dk1" bg2="lt2" tx2="dk2" accent1="accent1" accent2="accent2" accent3="accent3" accent4="accent4" accent5="accent5" accent6="accent6" hlink="hlink" folHlink="folHlink"/>
  </p:clrMapOvr>
  <p:transition spd="slow">
    <p:split orient="vert" dir="in"/>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4445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899160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0" name="Rectangle 19"/>
          <p:cNvSpPr>
            <a:spLocks noChangeArrowheads="1"/>
          </p:cNvSpPr>
          <p:nvPr/>
        </p:nvSpPr>
        <p:spPr bwMode="auto">
          <a:xfrm>
            <a:off x="152400" y="127000"/>
            <a:ext cx="8833104" cy="25146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p:nvPr/>
        </p:nvSpPr>
        <p:spPr>
          <a:xfrm>
            <a:off x="152400" y="508000"/>
            <a:ext cx="2743200" cy="48895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Rectangle 14"/>
          <p:cNvSpPr>
            <a:spLocks noChangeArrowheads="1"/>
          </p:cNvSpPr>
          <p:nvPr/>
        </p:nvSpPr>
        <p:spPr bwMode="auto">
          <a:xfrm>
            <a:off x="152400" y="12954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2" name="Oval 11"/>
          <p:cNvSpPr/>
          <p:nvPr/>
        </p:nvSpPr>
        <p:spPr>
          <a:xfrm>
            <a:off x="1295400" y="190500"/>
            <a:ext cx="609600" cy="508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Oval 12"/>
          <p:cNvSpPr/>
          <p:nvPr/>
        </p:nvSpPr>
        <p:spPr>
          <a:xfrm>
            <a:off x="1389888" y="269240"/>
            <a:ext cx="420624" cy="35052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ide Number Placeholder 6"/>
          <p:cNvSpPr>
            <a:spLocks noGrp="1"/>
          </p:cNvSpPr>
          <p:nvPr>
            <p:ph type="sldNum" sz="quarter" idx="12"/>
          </p:nvPr>
        </p:nvSpPr>
        <p:spPr>
          <a:xfrm>
            <a:off x="1371600" y="260676"/>
            <a:ext cx="457200" cy="367771"/>
          </a:xfrm>
        </p:spPr>
        <p:txBody>
          <a:body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
        <p:nvSpPr>
          <p:cNvPr id="2" name="Title 1"/>
          <p:cNvSpPr>
            <a:spLocks noGrp="1"/>
          </p:cNvSpPr>
          <p:nvPr>
            <p:ph type="title"/>
          </p:nvPr>
        </p:nvSpPr>
        <p:spPr>
          <a:xfrm>
            <a:off x="3000375" y="4191000"/>
            <a:ext cx="5867400" cy="10160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508000"/>
            <a:ext cx="5867400" cy="35560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825500"/>
            <a:ext cx="2438400" cy="43815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5323716"/>
            <a:ext cx="8833104" cy="25796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a:xfrm>
            <a:off x="5788152" y="5337487"/>
            <a:ext cx="3044952" cy="304800"/>
          </a:xfrm>
        </p:spPr>
        <p:txBody>
          <a:bodyPr/>
          <a:lstStyle/>
          <a:p>
            <a:fld id="{40F15752-4705-4ACB-9B02-570134FCD0A2}" type="datetimeFigureOut">
              <a:rPr lang="en-US" smtClean="0"/>
              <a:pPr/>
              <a:t>11/8/2015</a:t>
            </a:fld>
            <a:endParaRPr lang="en-US"/>
          </a:p>
        </p:txBody>
      </p:sp>
      <p:sp>
        <p:nvSpPr>
          <p:cNvPr id="6" name="Footer Placeholder 5"/>
          <p:cNvSpPr>
            <a:spLocks noGrp="1"/>
          </p:cNvSpPr>
          <p:nvPr>
            <p:ph type="ftr" sz="quarter" idx="11"/>
          </p:nvPr>
        </p:nvSpPr>
        <p:spPr>
          <a:xfrm>
            <a:off x="301752" y="5342373"/>
            <a:ext cx="3584448" cy="304800"/>
          </a:xfrm>
        </p:spPr>
        <p:txBody>
          <a:bodyPr/>
          <a:lstStyle/>
          <a:p>
            <a:endParaRPr lang="en-US"/>
          </a:p>
        </p:txBody>
      </p:sp>
    </p:spTree>
    <p:extLst>
      <p:ext uri="{BB962C8B-B14F-4D97-AF65-F5344CB8AC3E}">
        <p14:creationId xmlns="" xmlns:p14="http://schemas.microsoft.com/office/powerpoint/2010/main" val="3842509692"/>
      </p:ext>
    </p:extLst>
  </p:cSld>
  <p:clrMapOvr>
    <a:masterClrMapping/>
  </p:clrMapOvr>
  <p:transition spd="slow">
    <p:split orient="vert" dir="in"/>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0F15752-4705-4ACB-9B02-570134FCD0A2}" type="datetimeFigureOut">
              <a:rPr lang="en-US" smtClean="0"/>
              <a:pPr/>
              <a:t>11/8/2015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Tree>
    <p:extLst>
      <p:ext uri="{BB962C8B-B14F-4D97-AF65-F5344CB8AC3E}">
        <p14:creationId xmlns="" xmlns:p14="http://schemas.microsoft.com/office/powerpoint/2010/main" val="1585006376"/>
      </p:ext>
    </p:extLst>
  </p:cSld>
  <p:clrMapOvr>
    <a:overrideClrMapping bg1="lt1" tx1="dk1" bg2="lt2" tx2="dk2" accent1="accent1" accent2="accent2" accent3="accent3" accent4="accent4" accent5="accent5" accent6="accent6" hlink="hlink" folHlink="folHlink"/>
  </p:clrMapOvr>
  <p:transition spd="slow">
    <p:split orient="vert" dir="in"/>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7010400" y="0"/>
            <a:ext cx="21336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9144000" cy="12954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a:spLocks noChangeArrowheads="1"/>
          </p:cNvSpPr>
          <p:nvPr/>
        </p:nvSpPr>
        <p:spPr bwMode="auto">
          <a:xfrm>
            <a:off x="146304" y="5326442"/>
            <a:ext cx="8833104" cy="25796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2400" y="12954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Straight Connector 12"/>
          <p:cNvSpPr>
            <a:spLocks noChangeShapeType="1"/>
          </p:cNvSpPr>
          <p:nvPr/>
        </p:nvSpPr>
        <p:spPr bwMode="auto">
          <a:xfrm rot="5400000">
            <a:off x="4542282" y="2731770"/>
            <a:ext cx="520446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Oval 13"/>
          <p:cNvSpPr/>
          <p:nvPr/>
        </p:nvSpPr>
        <p:spPr>
          <a:xfrm>
            <a:off x="6839712" y="2438136"/>
            <a:ext cx="609600" cy="508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6934200" y="2516876"/>
            <a:ext cx="420624" cy="35052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6915912" y="2508312"/>
            <a:ext cx="457200" cy="367771"/>
          </a:xfrm>
        </p:spPr>
        <p:txBody>
          <a:body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
        <p:nvSpPr>
          <p:cNvPr id="3" name="Vertical Text Placeholder 2"/>
          <p:cNvSpPr>
            <a:spLocks noGrp="1"/>
          </p:cNvSpPr>
          <p:nvPr>
            <p:ph type="body" orient="vert" idx="1"/>
          </p:nvPr>
        </p:nvSpPr>
        <p:spPr>
          <a:xfrm>
            <a:off x="304800" y="254000"/>
            <a:ext cx="6553200" cy="4851138"/>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0F15752-4705-4ACB-9B02-570134FCD0A2}" type="datetimeFigureOut">
              <a:rPr lang="en-US" smtClean="0"/>
              <a:pPr/>
              <a:t>11/8/2015</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254062"/>
            <a:ext cx="1447800" cy="4876271"/>
          </a:xfrm>
        </p:spPr>
        <p:txBody>
          <a:bodyPr vert="eaVert"/>
          <a:lstStyle/>
          <a:p>
            <a:r>
              <a:rPr kumimoji="0" lang="en-US" smtClean="0"/>
              <a:t>Click to edit Master title style</a:t>
            </a:r>
            <a:endParaRPr kumimoji="0" lang="en-US"/>
          </a:p>
        </p:txBody>
      </p:sp>
    </p:spTree>
    <p:extLst>
      <p:ext uri="{BB962C8B-B14F-4D97-AF65-F5344CB8AC3E}">
        <p14:creationId xmlns="" xmlns:p14="http://schemas.microsoft.com/office/powerpoint/2010/main" val="2440455888"/>
      </p:ext>
    </p:extLst>
  </p:cSld>
  <p:clrMapOvr>
    <a:overrideClrMapping bg1="lt1" tx1="dk1" bg2="lt2" tx2="dk2" accent1="accent1" accent2="accent2" accent3="accent3" accent4="accent4" accent5="accent5" accent6="accent6" hlink="hlink" folHlink="folHlink"/>
  </p:clrMapOvr>
  <p:transition spd="slow">
    <p:split orient="vert" dir="in"/>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50"/>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4002261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5534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8838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9079001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1121199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11/8/2015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991513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11/8/2015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591527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11/8/2015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666295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8021129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086334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8527505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60"/>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60"/>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11/8/2015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6943228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08"/>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 xmlns:p14="http://schemas.microsoft.com/office/powerpoint/2010/main" val="2841876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11/8/2015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7177426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3613434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 xmlns:p14="http://schemas.microsoft.com/office/powerpoint/2010/main" val="36212806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3832232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403446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41160711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1583364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12398363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16775469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8190870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18"/>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18"/>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4170721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6.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051"/>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7FC52A60-4383-4DE3-9951-28F21BF2CD0C}" type="datetimeFigureOut">
              <a:rPr lang="en-US" smtClean="0">
                <a:solidFill>
                  <a:prstClr val="black">
                    <a:tint val="75000"/>
                  </a:prstClr>
                </a:solidFill>
              </a:rPr>
              <a:pPr/>
              <a:t>11/8/2015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51"/>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51"/>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13" cstate="print">
            <a:extLst>
              <a:ext uri="{28A0092B-C50C-407E-A947-70E740481C1C}">
                <a14:useLocalDpi xmlns="" xmlns:a14="http://schemas.microsoft.com/office/drawing/2010/main" val="0"/>
              </a:ext>
            </a:extLst>
          </a:blip>
          <a:stretch>
            <a:fillRect/>
          </a:stretch>
        </p:blipFill>
        <p:spPr>
          <a:xfrm>
            <a:off x="20126" y="3"/>
            <a:ext cx="9144000" cy="1190625"/>
          </a:xfrm>
          <a:prstGeom prst="rect">
            <a:avLst/>
          </a:prstGeom>
        </p:spPr>
      </p:pic>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 xmlns:p14="http://schemas.microsoft.com/office/powerpoint/2010/main" val="34594682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15240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pic>
        <p:nvPicPr>
          <p:cNvPr id="5123" name="Picture 7"/>
          <p:cNvPicPr>
            <a:picLocks noChangeAspect="1" noChangeArrowheads="1"/>
          </p:cNvPicPr>
          <p:nvPr userDrawn="1"/>
        </p:nvPicPr>
        <p:blipFill>
          <a:blip r:embed="rId13" cstate="print">
            <a:extLst>
              <a:ext uri="{28A0092B-C50C-407E-A947-70E740481C1C}">
                <a14:useLocalDpi xmlns="" xmlns:a14="http://schemas.microsoft.com/office/drawing/2010/main" val="0"/>
              </a:ext>
            </a:extLst>
          </a:blip>
          <a:srcRect/>
          <a:stretch>
            <a:fillRect/>
          </a:stretch>
        </p:blipFill>
        <p:spPr bwMode="auto">
          <a:xfrm>
            <a:off x="0" y="1189303"/>
            <a:ext cx="9144000" cy="45256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4" name="Rectangle 7"/>
          <p:cNvSpPr>
            <a:spLocks noChangeArrowheads="1"/>
          </p:cNvSpPr>
          <p:nvPr userDrawn="1"/>
        </p:nvSpPr>
        <p:spPr bwMode="auto">
          <a:xfrm>
            <a:off x="0" y="1174750"/>
            <a:ext cx="8255000" cy="4540250"/>
          </a:xfrm>
          <a:prstGeom prst="rect">
            <a:avLst/>
          </a:prstGeom>
          <a:solidFill>
            <a:srgbClr val="FFFFFF">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sz="2400">
              <a:solidFill>
                <a:srgbClr val="000000"/>
              </a:solidFill>
              <a:latin typeface="Times New Roman" pitchFamily="18" charset="0"/>
              <a:cs typeface="Times New Roman" pitchFamily="18" charset="0"/>
            </a:endParaRPr>
          </a:p>
        </p:txBody>
      </p:sp>
      <p:sp>
        <p:nvSpPr>
          <p:cNvPr id="5125" name="Rectangle 2"/>
          <p:cNvSpPr>
            <a:spLocks noGrp="1" noChangeArrowheads="1"/>
          </p:cNvSpPr>
          <p:nvPr>
            <p:ph type="title"/>
          </p:nvPr>
        </p:nvSpPr>
        <p:spPr bwMode="auto">
          <a:xfrm>
            <a:off x="838200" y="127000"/>
            <a:ext cx="77724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30" name="Rectangle 6"/>
          <p:cNvSpPr>
            <a:spLocks noGrp="1" noChangeArrowheads="1"/>
          </p:cNvSpPr>
          <p:nvPr>
            <p:ph type="sldNum" sz="quarter" idx="4"/>
          </p:nvPr>
        </p:nvSpPr>
        <p:spPr bwMode="auto">
          <a:xfrm>
            <a:off x="3619500" y="5334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cs typeface="Times New Roman" pitchFamily="18" charset="0"/>
              </a:defRPr>
            </a:lvl1pPr>
          </a:lstStyle>
          <a:p>
            <a:pPr fontAlgn="base">
              <a:spcBef>
                <a:spcPct val="0"/>
              </a:spcBef>
              <a:spcAft>
                <a:spcPct val="0"/>
              </a:spcAft>
              <a:defRPr/>
            </a:pPr>
            <a:fld id="{35442F5F-84E1-4966-BC19-63A00E78BEB9}" type="slidenum">
              <a:rPr lang="en-US"/>
              <a:pPr fontAlgn="base">
                <a:spcBef>
                  <a:spcPct val="0"/>
                </a:spcBef>
                <a:spcAft>
                  <a:spcPct val="0"/>
                </a:spcAft>
                <a:defRPr/>
              </a:pPr>
              <a:t>‹#›</a:t>
            </a:fld>
            <a:endParaRPr lang="en-US"/>
          </a:p>
        </p:txBody>
      </p:sp>
      <p:pic>
        <p:nvPicPr>
          <p:cNvPr id="5127" name="Picture 9"/>
          <p:cNvPicPr>
            <a:picLocks noChangeAspect="1" noChangeArrowheads="1"/>
          </p:cNvPicPr>
          <p:nvPr userDrawn="1"/>
        </p:nvPicPr>
        <p:blipFill>
          <a:blip r:embed="rId14" cstate="print">
            <a:extLst>
              <a:ext uri="{28A0092B-C50C-407E-A947-70E740481C1C}">
                <a14:useLocalDpi xmlns="" xmlns:a14="http://schemas.microsoft.com/office/drawing/2010/main" val="0"/>
              </a:ext>
            </a:extLst>
          </a:blip>
          <a:srcRect/>
          <a:stretch>
            <a:fillRect/>
          </a:stretch>
        </p:blipFill>
        <p:spPr bwMode="auto">
          <a:xfrm>
            <a:off x="8147050" y="1177396"/>
            <a:ext cx="996950" cy="4537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28829273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16114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auto">
          <a:xfrm>
            <a:off x="149352" y="5323713"/>
            <a:ext cx="8833104" cy="25796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Date Placeholder 13"/>
          <p:cNvSpPr>
            <a:spLocks noGrp="1"/>
          </p:cNvSpPr>
          <p:nvPr>
            <p:ph type="dt" sz="half" idx="2"/>
          </p:nvPr>
        </p:nvSpPr>
        <p:spPr>
          <a:xfrm>
            <a:off x="5791200" y="5337487"/>
            <a:ext cx="3044952" cy="304800"/>
          </a:xfrm>
          <a:prstGeom prst="rect">
            <a:avLst/>
          </a:prstGeom>
        </p:spPr>
        <p:txBody>
          <a:bodyPr vert="horz"/>
          <a:lstStyle>
            <a:lvl1pPr algn="r" eaLnBrk="1" latinLnBrk="0" hangingPunct="1">
              <a:defRPr kumimoji="0" sz="1400">
                <a:solidFill>
                  <a:srgbClr val="FFFFFF"/>
                </a:solidFill>
              </a:defRPr>
            </a:lvl1pPr>
          </a:lstStyle>
          <a:p>
            <a:fld id="{40F15752-4705-4ACB-9B02-570134FCD0A2}" type="datetimeFigureOut">
              <a:rPr lang="en-US" smtClean="0"/>
              <a:pPr/>
              <a:t>11/8/2015</a:t>
            </a:fld>
            <a:endParaRPr lang="en-US"/>
          </a:p>
        </p:txBody>
      </p:sp>
      <p:sp>
        <p:nvSpPr>
          <p:cNvPr id="3" name="Footer Placeholder 2"/>
          <p:cNvSpPr>
            <a:spLocks noGrp="1"/>
          </p:cNvSpPr>
          <p:nvPr>
            <p:ph type="ftr" sz="quarter" idx="3"/>
          </p:nvPr>
        </p:nvSpPr>
        <p:spPr>
          <a:xfrm>
            <a:off x="304800" y="5342373"/>
            <a:ext cx="3581400" cy="30480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2954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Straight Connector 9"/>
          <p:cNvSpPr>
            <a:spLocks noChangeShapeType="1"/>
          </p:cNvSpPr>
          <p:nvPr/>
        </p:nvSpPr>
        <p:spPr bwMode="auto">
          <a:xfrm>
            <a:off x="152400" y="106395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Oval 11"/>
          <p:cNvSpPr/>
          <p:nvPr/>
        </p:nvSpPr>
        <p:spPr>
          <a:xfrm>
            <a:off x="4267200" y="796697"/>
            <a:ext cx="609600" cy="508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4361688" y="875437"/>
            <a:ext cx="420624" cy="35052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4343400" y="866870"/>
            <a:ext cx="457200" cy="367771"/>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
        <p:nvSpPr>
          <p:cNvPr id="22" name="Title Placeholder 21"/>
          <p:cNvSpPr>
            <a:spLocks noGrp="1"/>
          </p:cNvSpPr>
          <p:nvPr>
            <p:ph type="title"/>
          </p:nvPr>
        </p:nvSpPr>
        <p:spPr>
          <a:xfrm>
            <a:off x="301752" y="190500"/>
            <a:ext cx="8534400" cy="63246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270000"/>
            <a:ext cx="8534400" cy="38328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extLst>
      <p:ext uri="{BB962C8B-B14F-4D97-AF65-F5344CB8AC3E}">
        <p14:creationId xmlns="" xmlns:p14="http://schemas.microsoft.com/office/powerpoint/2010/main" val="319280719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par>
    </p:tnLst>
  </p:timing>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57287" y="227796"/>
            <a:ext cx="8228763" cy="954174"/>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
        <p:nvSpPr>
          <p:cNvPr id="3" name="Text Placeholder 2"/>
          <p:cNvSpPr txBox="1">
            <a:spLocks noGrp="1"/>
          </p:cNvSpPr>
          <p:nvPr>
            <p:ph type="body" idx="1"/>
          </p:nvPr>
        </p:nvSpPr>
        <p:spPr>
          <a:xfrm>
            <a:off x="457287" y="1337368"/>
            <a:ext cx="8228763" cy="3314570"/>
          </a:xfrm>
          <a:prstGeom prst="rect">
            <a:avLst/>
          </a:prstGeom>
          <a:noFill/>
          <a:ln>
            <a:noFill/>
          </a:ln>
        </p:spPr>
        <p:txBody>
          <a:bodyPr lIns="0" tIns="0" rIns="0" bIns="0"/>
          <a:lstStyle>
            <a:defPPr marL="432000" lvl="0" indent="-324000">
              <a:spcBef>
                <a:spcPts val="0"/>
              </a:spcBef>
              <a:spcAft>
                <a:spcPts val="1417"/>
              </a:spcAft>
              <a:buSzPct val="45000"/>
              <a:buFont typeface="StarSymbol"/>
              <a:buNone/>
              <a:defRPr lang="en-US" sz="3200" b="0" i="0" u="none" strike="noStrike" kern="1200">
                <a:ln>
                  <a:noFill/>
                </a:ln>
                <a:latin typeface="Arial" pitchFamily="18"/>
                <a:ea typeface="Arial Unicode MS" pitchFamily="2"/>
                <a:cs typeface="Arial Unicode MS" pitchFamily="2"/>
              </a:defRPr>
            </a:defPPr>
            <a:lvl1pPr marL="432000" lvl="0" indent="-324000">
              <a:spcBef>
                <a:spcPts val="0"/>
              </a:spcBef>
              <a:spcAft>
                <a:spcPts val="1417"/>
              </a:spcAft>
              <a:buSzPct val="45000"/>
              <a:buFont typeface="StarSymbol"/>
              <a:buChar char="●"/>
              <a:defRPr lang="en-US" sz="3200" b="0" i="0" u="none" strike="noStrike" kern="1200">
                <a:ln>
                  <a:noFill/>
                </a:ln>
                <a:latin typeface="Arial" pitchFamily="18"/>
                <a:ea typeface="Arial Unicode MS" pitchFamily="2"/>
                <a:cs typeface="Arial Unicode MS" pitchFamily="2"/>
              </a:defRPr>
            </a:lvl1pPr>
            <a:lvl2pPr marL="864000" lvl="1" indent="-324000">
              <a:spcBef>
                <a:spcPts val="0"/>
              </a:spcBef>
              <a:spcAft>
                <a:spcPts val="1134"/>
              </a:spcAft>
              <a:buSzPct val="75000"/>
              <a:buFont typeface="StarSymbol"/>
              <a:buChar char="–"/>
              <a:defRPr lang="en-US" sz="2800" b="0" i="0" u="none" strike="noStrike" kern="1200">
                <a:ln>
                  <a:noFill/>
                </a:ln>
                <a:latin typeface="Arial" pitchFamily="18"/>
                <a:ea typeface="Arial Unicode MS" pitchFamily="2"/>
                <a:cs typeface="Arial Unicode MS" pitchFamily="2"/>
              </a:defRPr>
            </a:lvl2pPr>
            <a:lvl3pPr marL="1295999" lvl="2" indent="-288000">
              <a:spcBef>
                <a:spcPts val="0"/>
              </a:spcBef>
              <a:spcAft>
                <a:spcPts val="850"/>
              </a:spcAft>
              <a:buSzPct val="45000"/>
              <a:buFont typeface="StarSymbol"/>
              <a:buChar char="●"/>
              <a:defRPr lang="en-US" sz="2400" b="0" i="0" u="none" strike="noStrike" kern="1200">
                <a:ln>
                  <a:noFill/>
                </a:ln>
                <a:latin typeface="Arial" pitchFamily="18"/>
                <a:ea typeface="Arial Unicode MS" pitchFamily="2"/>
                <a:cs typeface="Arial Unicode MS" pitchFamily="2"/>
              </a:defRPr>
            </a:lvl3pPr>
            <a:lvl4pPr marL="1728000" lvl="3" indent="-216000">
              <a:spcBef>
                <a:spcPts val="0"/>
              </a:spcBef>
              <a:spcAft>
                <a:spcPts val="567"/>
              </a:spcAft>
              <a:buSzPct val="75000"/>
              <a:buFont typeface="StarSymbol"/>
              <a:buChar char="–"/>
              <a:defRPr lang="en-US" sz="2000" b="0" i="0" u="none" strike="noStrike" kern="1200">
                <a:ln>
                  <a:noFill/>
                </a:ln>
                <a:latin typeface="Arial" pitchFamily="18"/>
                <a:ea typeface="Arial Unicode MS" pitchFamily="2"/>
                <a:cs typeface="Arial Unicode MS" pitchFamily="2"/>
              </a:defRPr>
            </a:lvl4pPr>
            <a:lvl5pPr marL="2160000" lvl="4"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Arial Unicode MS" pitchFamily="2"/>
              </a:defRPr>
            </a:lvl5pPr>
            <a:lvl6pPr marL="2592000" lvl="5"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Arial Unicode MS" pitchFamily="2"/>
              </a:defRPr>
            </a:lvl6pPr>
            <a:lvl7pPr marL="3024000" lvl="6"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Arial Unicode MS" pitchFamily="2"/>
              </a:defRPr>
            </a:lvl7pPr>
            <a:lvl8pPr marL="3456000" lvl="7"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Arial Unicode MS" pitchFamily="2"/>
              </a:defRPr>
            </a:lvl8pPr>
            <a:lvl9pPr marL="3887999" lvl="8"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Arial Unicode MS"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txBox="1">
            <a:spLocks noGrp="1"/>
          </p:cNvSpPr>
          <p:nvPr>
            <p:ph type="dt" sz="half" idx="2"/>
          </p:nvPr>
        </p:nvSpPr>
        <p:spPr>
          <a:xfrm>
            <a:off x="457189" y="5206589"/>
            <a:ext cx="2130093" cy="394080"/>
          </a:xfrm>
          <a:prstGeom prst="rect">
            <a:avLst/>
          </a:prstGeom>
          <a:noFill/>
          <a:ln>
            <a:noFill/>
          </a:ln>
        </p:spPr>
        <p:txBody>
          <a:bodyPr lIns="0" tIns="0" rIns="0" bIns="0" anchorCtr="0"/>
          <a:lstStyle>
            <a:lvl1pPr lvl="0" rtl="0" hangingPunct="0">
              <a:buNone/>
              <a:tabLst/>
              <a:defRPr lang="en-US" sz="1200" kern="1200">
                <a:latin typeface="Times New Roman" pitchFamily="18"/>
                <a:ea typeface="Tahoma" pitchFamily="2"/>
                <a:cs typeface="Tahoma" pitchFamily="2"/>
              </a:defRPr>
            </a:lvl1pPr>
          </a:lstStyle>
          <a:p>
            <a:pPr defTabSz="770199"/>
            <a:endParaRPr>
              <a:solidFill>
                <a:prstClr val="black"/>
              </a:solidFill>
            </a:endParaRPr>
          </a:p>
        </p:txBody>
      </p:sp>
      <p:sp>
        <p:nvSpPr>
          <p:cNvPr id="5" name="Footer Placeholder 4"/>
          <p:cNvSpPr txBox="1">
            <a:spLocks noGrp="1"/>
          </p:cNvSpPr>
          <p:nvPr>
            <p:ph type="ftr" sz="quarter" idx="3"/>
          </p:nvPr>
        </p:nvSpPr>
        <p:spPr>
          <a:xfrm>
            <a:off x="3127054" y="5206589"/>
            <a:ext cx="2898142" cy="394080"/>
          </a:xfrm>
          <a:prstGeom prst="rect">
            <a:avLst/>
          </a:prstGeom>
          <a:noFill/>
          <a:ln>
            <a:noFill/>
          </a:ln>
        </p:spPr>
        <p:txBody>
          <a:bodyPr lIns="0" tIns="0" rIns="0" bIns="0" anchorCtr="0"/>
          <a:lstStyle>
            <a:lvl1pPr lvl="0" algn="ctr" rtl="0" hangingPunct="0">
              <a:buNone/>
              <a:tabLst/>
              <a:defRPr lang="en-US" sz="1200" kern="1200">
                <a:latin typeface="Times New Roman" pitchFamily="18"/>
                <a:ea typeface="Tahoma" pitchFamily="2"/>
                <a:cs typeface="Tahoma" pitchFamily="2"/>
              </a:defRPr>
            </a:lvl1pPr>
          </a:lstStyle>
          <a:p>
            <a:pPr defTabSz="770199"/>
            <a:endParaRPr>
              <a:solidFill>
                <a:prstClr val="black"/>
              </a:solidFill>
            </a:endParaRPr>
          </a:p>
        </p:txBody>
      </p:sp>
      <p:sp>
        <p:nvSpPr>
          <p:cNvPr id="6" name="Slide Number Placeholder 5"/>
          <p:cNvSpPr txBox="1">
            <a:spLocks noGrp="1"/>
          </p:cNvSpPr>
          <p:nvPr>
            <p:ph type="sldNum" sz="quarter" idx="4"/>
          </p:nvPr>
        </p:nvSpPr>
        <p:spPr>
          <a:xfrm>
            <a:off x="6555869" y="5206589"/>
            <a:ext cx="2130093" cy="394080"/>
          </a:xfrm>
          <a:prstGeom prst="rect">
            <a:avLst/>
          </a:prstGeom>
          <a:noFill/>
          <a:ln>
            <a:noFill/>
          </a:ln>
        </p:spPr>
        <p:txBody>
          <a:bodyPr lIns="0" tIns="0" rIns="0" bIns="0" anchorCtr="0"/>
          <a:lstStyle>
            <a:lvl1pPr lvl="0" algn="r" rtl="0" hangingPunct="0">
              <a:buNone/>
              <a:tabLst/>
              <a:defRPr lang="en-US" sz="1200" kern="1200">
                <a:latin typeface="Times New Roman" pitchFamily="18"/>
                <a:ea typeface="Tahoma" pitchFamily="2"/>
                <a:cs typeface="Tahoma" pitchFamily="2"/>
              </a:defRPr>
            </a:lvl1pPr>
          </a:lstStyle>
          <a:p>
            <a:pPr defTabSz="770199"/>
            <a:fld id="{3CF4D6B4-D8EE-4EA8-B5CD-6D8C9BAF2DA9}" type="slidenum">
              <a:rPr>
                <a:solidFill>
                  <a:prstClr val="black"/>
                </a:solidFill>
              </a:rPr>
              <a:pPr defTabSz="770199"/>
              <a:t>‹#›</a:t>
            </a:fld>
            <a:endParaRPr>
              <a:solidFill>
                <a:prstClr val="black"/>
              </a:solidFill>
            </a:endParaRPr>
          </a:p>
        </p:txBody>
      </p:sp>
    </p:spTree>
    <p:extLst>
      <p:ext uri="{BB962C8B-B14F-4D97-AF65-F5344CB8AC3E}">
        <p14:creationId xmlns="" xmlns:p14="http://schemas.microsoft.com/office/powerpoint/2010/main" val="149255764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mc:Choice xmlns="" xmlns:p14="http://schemas.microsoft.com/office/powerpoint/2010/main" Requires="p14">
      <p:transition spd="slow" p14:dur="2000"/>
    </mc:Choice>
    <mc:Fallback>
      <p:transition spd="slow"/>
    </mc:Fallback>
  </mc:AlternateContent>
  <p:txStyles>
    <p:titleStyle>
      <a:lvl1pPr algn="ctr" rtl="0" hangingPunct="0">
        <a:tabLst/>
        <a:defRPr lang="en-US" sz="3700" b="0" i="0" u="none" strike="noStrike" kern="1200">
          <a:ln>
            <a:noFill/>
          </a:ln>
          <a:latin typeface="Arial" pitchFamily="18"/>
          <a:ea typeface="Arial Unicode MS" pitchFamily="2"/>
          <a:cs typeface="Arial Unicode MS" pitchFamily="2"/>
        </a:defRPr>
      </a:lvl1pPr>
    </p:titleStyle>
    <p:bodyStyle>
      <a:lvl1pPr rtl="0" hangingPunct="0">
        <a:spcBef>
          <a:spcPts val="0"/>
        </a:spcBef>
        <a:spcAft>
          <a:spcPts val="1194"/>
        </a:spcAft>
        <a:tabLst/>
        <a:defRPr lang="en-US" sz="2700" b="0" i="0" u="none" strike="noStrike" kern="1200">
          <a:ln>
            <a:noFill/>
          </a:ln>
          <a:latin typeface="Arial" pitchFamily="18"/>
          <a:ea typeface="Arial Unicode MS" pitchFamily="2"/>
          <a:cs typeface="Arial Unicode MS" pitchFamily="2"/>
        </a:defRPr>
      </a:lvl1pPr>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02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F43191B2-E780-4C3F-A9C0-0E4B16AFF62D}" type="datetimeFigureOut">
              <a:rPr lang="en-US" smtClean="0">
                <a:solidFill>
                  <a:prstClr val="black">
                    <a:tint val="75000"/>
                  </a:prstClr>
                </a:solidFill>
              </a:rPr>
              <a:pPr/>
              <a:t>11/8/2015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2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2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9880407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02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F43191B2-E780-4C3F-A9C0-0E4B16AFF62D}" type="datetimeFigureOut">
              <a:rPr lang="en-US" smtClean="0">
                <a:solidFill>
                  <a:prstClr val="black">
                    <a:tint val="75000"/>
                  </a:prstClr>
                </a:solidFill>
              </a:rPr>
              <a:pPr/>
              <a:t>11/8/2015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2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2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461086A6-844C-4C0F-936E-FFCDADE4F9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65037608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16114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auto">
          <a:xfrm>
            <a:off x="149352" y="5323716"/>
            <a:ext cx="8833104" cy="25796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Date Placeholder 13"/>
          <p:cNvSpPr>
            <a:spLocks noGrp="1"/>
          </p:cNvSpPr>
          <p:nvPr>
            <p:ph type="dt" sz="half" idx="2"/>
          </p:nvPr>
        </p:nvSpPr>
        <p:spPr>
          <a:xfrm>
            <a:off x="5791200" y="5337487"/>
            <a:ext cx="3044952" cy="304800"/>
          </a:xfrm>
          <a:prstGeom prst="rect">
            <a:avLst/>
          </a:prstGeom>
        </p:spPr>
        <p:txBody>
          <a:bodyPr vert="horz"/>
          <a:lstStyle>
            <a:lvl1pPr algn="r" eaLnBrk="1" latinLnBrk="0" hangingPunct="1">
              <a:defRPr kumimoji="0" sz="1400">
                <a:solidFill>
                  <a:srgbClr val="FFFFFF"/>
                </a:solidFill>
              </a:defRPr>
            </a:lvl1pPr>
          </a:lstStyle>
          <a:p>
            <a:fld id="{40F15752-4705-4ACB-9B02-570134FCD0A2}" type="datetimeFigureOut">
              <a:rPr lang="en-US" smtClean="0"/>
              <a:pPr/>
              <a:t>11/8/2015</a:t>
            </a:fld>
            <a:endParaRPr lang="en-US"/>
          </a:p>
        </p:txBody>
      </p:sp>
      <p:sp>
        <p:nvSpPr>
          <p:cNvPr id="3" name="Footer Placeholder 2"/>
          <p:cNvSpPr>
            <a:spLocks noGrp="1"/>
          </p:cNvSpPr>
          <p:nvPr>
            <p:ph type="ftr" sz="quarter" idx="3"/>
          </p:nvPr>
        </p:nvSpPr>
        <p:spPr>
          <a:xfrm>
            <a:off x="304800" y="5342373"/>
            <a:ext cx="3581400" cy="30480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2954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Straight Connector 9"/>
          <p:cNvSpPr>
            <a:spLocks noChangeShapeType="1"/>
          </p:cNvSpPr>
          <p:nvPr/>
        </p:nvSpPr>
        <p:spPr bwMode="auto">
          <a:xfrm>
            <a:off x="152400" y="106395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Oval 11"/>
          <p:cNvSpPr/>
          <p:nvPr/>
        </p:nvSpPr>
        <p:spPr>
          <a:xfrm>
            <a:off x="4267200" y="796697"/>
            <a:ext cx="609600" cy="508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4361688" y="875437"/>
            <a:ext cx="420624" cy="35052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4343400" y="866873"/>
            <a:ext cx="457200" cy="367771"/>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F5ABBDF4-AE83-4159-8F2B-68BA29F659F4}" type="slidenum">
              <a:rPr lang="en-US" smtClean="0">
                <a:solidFill>
                  <a:srgbClr val="8CADAE">
                    <a:shade val="75000"/>
                  </a:srgbClr>
                </a:solidFill>
              </a:rPr>
              <a:pPr/>
              <a:t>‹#›</a:t>
            </a:fld>
            <a:endParaRPr lang="en-US">
              <a:solidFill>
                <a:srgbClr val="8CADAE">
                  <a:shade val="75000"/>
                </a:srgbClr>
              </a:solidFill>
            </a:endParaRPr>
          </a:p>
        </p:txBody>
      </p:sp>
      <p:sp>
        <p:nvSpPr>
          <p:cNvPr id="22" name="Title Placeholder 21"/>
          <p:cNvSpPr>
            <a:spLocks noGrp="1"/>
          </p:cNvSpPr>
          <p:nvPr>
            <p:ph type="title"/>
          </p:nvPr>
        </p:nvSpPr>
        <p:spPr>
          <a:xfrm>
            <a:off x="301752" y="190500"/>
            <a:ext cx="8534400" cy="63246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270000"/>
            <a:ext cx="8534400" cy="38328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extLst>
      <p:ext uri="{BB962C8B-B14F-4D97-AF65-F5344CB8AC3E}">
        <p14:creationId xmlns="" xmlns:p14="http://schemas.microsoft.com/office/powerpoint/2010/main" val="116074718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spd="slow">
    <p:split orient="vert" dir="in"/>
  </p:transition>
  <p:timing>
    <p:tnLst>
      <p:par>
        <p:cTn id="1" dur="indefinite" restart="never" nodeType="tmRoot"/>
      </p:par>
    </p:tnLst>
  </p:timing>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054"/>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7FC52A60-4383-4DE3-9951-28F21BF2CD0C}" type="datetimeFigureOut">
              <a:rPr lang="en-US" smtClean="0">
                <a:solidFill>
                  <a:prstClr val="black">
                    <a:tint val="75000"/>
                  </a:prstClr>
                </a:solidFill>
              </a:rPr>
              <a:pPr/>
              <a:t>11/8/2015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54"/>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54"/>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399630130"/>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13541243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png"/><Relationship Id="rId7"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8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83.xml"/><Relationship Id="rId5" Type="http://schemas.openxmlformats.org/officeDocument/2006/relationships/image" Target="../media/image42.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0.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5926" y="1602116"/>
            <a:ext cx="7772400" cy="1225021"/>
          </a:xfrm>
        </p:spPr>
        <p:txBody>
          <a:bodyPr>
            <a:normAutofit/>
          </a:bodyPr>
          <a:lstStyle/>
          <a:p>
            <a:r>
              <a:rPr lang="en-US" sz="5400" b="1" dirty="0" smtClean="0">
                <a:solidFill>
                  <a:srgbClr val="0000CC"/>
                </a:solidFill>
              </a:rPr>
              <a:t>Study of Daniel</a:t>
            </a:r>
            <a:endParaRPr lang="en-US" sz="5400" b="1" dirty="0">
              <a:solidFill>
                <a:srgbClr val="0000CC"/>
              </a:solidFill>
            </a:endParaRPr>
          </a:p>
        </p:txBody>
      </p:sp>
      <p:sp>
        <p:nvSpPr>
          <p:cNvPr id="3" name="Subtitle 2"/>
          <p:cNvSpPr>
            <a:spLocks noGrp="1"/>
          </p:cNvSpPr>
          <p:nvPr>
            <p:ph type="subTitle" idx="1"/>
          </p:nvPr>
        </p:nvSpPr>
        <p:spPr/>
        <p:txBody>
          <a:bodyPr/>
          <a:lstStyle/>
          <a:p>
            <a:r>
              <a:rPr lang="en-US" dirty="0" smtClean="0"/>
              <a:t>Lesson 3 – Chapter 2</a:t>
            </a:r>
          </a:p>
          <a:p>
            <a:r>
              <a:rPr lang="en-US" dirty="0" smtClean="0"/>
              <a:t>Fall 2015</a:t>
            </a:r>
            <a:endParaRPr lang="en-US"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0126" y="3"/>
            <a:ext cx="9144000" cy="1190625"/>
          </a:xfrm>
          <a:prstGeom prst="rect">
            <a:avLst/>
          </a:prstGeom>
        </p:spPr>
      </p:pic>
    </p:spTree>
    <p:extLst>
      <p:ext uri="{BB962C8B-B14F-4D97-AF65-F5344CB8AC3E}">
        <p14:creationId xmlns="" xmlns:p14="http://schemas.microsoft.com/office/powerpoint/2010/main" val="13052469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Babylonia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1914" y="74835"/>
            <a:ext cx="9024938" cy="55919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5" name="AutoShape 3"/>
          <p:cNvSpPr>
            <a:spLocks noChangeArrowheads="1"/>
          </p:cNvSpPr>
          <p:nvPr/>
        </p:nvSpPr>
        <p:spPr bwMode="auto">
          <a:xfrm>
            <a:off x="3927019" y="2770928"/>
            <a:ext cx="117475" cy="84667"/>
          </a:xfrm>
          <a:prstGeom prst="star5">
            <a:avLst/>
          </a:prstGeom>
          <a:solidFill>
            <a:srgbClr val="FFFF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2400">
              <a:solidFill>
                <a:srgbClr val="000000"/>
              </a:solidFill>
            </a:endParaRPr>
          </a:p>
        </p:txBody>
      </p:sp>
      <p:sp>
        <p:nvSpPr>
          <p:cNvPr id="44036" name="AutoShape 4"/>
          <p:cNvSpPr>
            <a:spLocks noChangeArrowheads="1"/>
          </p:cNvSpPr>
          <p:nvPr/>
        </p:nvSpPr>
        <p:spPr bwMode="auto">
          <a:xfrm>
            <a:off x="6413058" y="2508989"/>
            <a:ext cx="111125" cy="95250"/>
          </a:xfrm>
          <a:prstGeom prst="star5">
            <a:avLst/>
          </a:prstGeom>
          <a:solidFill>
            <a:srgbClr val="FFFF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2400">
              <a:solidFill>
                <a:srgbClr val="000000"/>
              </a:solidFill>
            </a:endParaRPr>
          </a:p>
        </p:txBody>
      </p:sp>
      <p:sp>
        <p:nvSpPr>
          <p:cNvPr id="44037" name="AutoShape 5"/>
          <p:cNvSpPr>
            <a:spLocks noChangeArrowheads="1"/>
          </p:cNvSpPr>
          <p:nvPr/>
        </p:nvSpPr>
        <p:spPr bwMode="auto">
          <a:xfrm>
            <a:off x="2787177" y="3272312"/>
            <a:ext cx="131762" cy="95250"/>
          </a:xfrm>
          <a:prstGeom prst="star5">
            <a:avLst/>
          </a:prstGeom>
          <a:solidFill>
            <a:srgbClr val="FFFF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2400">
              <a:solidFill>
                <a:srgbClr val="000000"/>
              </a:solidFill>
            </a:endParaRPr>
          </a:p>
        </p:txBody>
      </p:sp>
      <p:sp>
        <p:nvSpPr>
          <p:cNvPr id="44038" name="AutoShape 6"/>
          <p:cNvSpPr>
            <a:spLocks noChangeArrowheads="1"/>
          </p:cNvSpPr>
          <p:nvPr/>
        </p:nvSpPr>
        <p:spPr bwMode="auto">
          <a:xfrm>
            <a:off x="4723970" y="1340854"/>
            <a:ext cx="111125" cy="79375"/>
          </a:xfrm>
          <a:prstGeom prst="star5">
            <a:avLst/>
          </a:prstGeom>
          <a:solidFill>
            <a:srgbClr val="FFFF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2400">
              <a:solidFill>
                <a:srgbClr val="000000"/>
              </a:solidFill>
            </a:endParaRPr>
          </a:p>
        </p:txBody>
      </p:sp>
      <p:sp>
        <p:nvSpPr>
          <p:cNvPr id="198663" name="Text Box 7"/>
          <p:cNvSpPr txBox="1">
            <a:spLocks noChangeArrowheads="1"/>
          </p:cNvSpPr>
          <p:nvPr/>
        </p:nvSpPr>
        <p:spPr bwMode="auto">
          <a:xfrm>
            <a:off x="3957162" y="2902352"/>
            <a:ext cx="1027845" cy="338554"/>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a:solidFill>
                  <a:srgbClr val="000000"/>
                </a:solidFill>
                <a:latin typeface="Zurich BlkEx BT"/>
                <a:cs typeface="Times New Roman" pitchFamily="18" charset="0"/>
              </a:rPr>
              <a:t>Jeremiah</a:t>
            </a:r>
          </a:p>
        </p:txBody>
      </p:sp>
      <p:sp>
        <p:nvSpPr>
          <p:cNvPr id="198665" name="Text Box 9"/>
          <p:cNvSpPr txBox="1">
            <a:spLocks noChangeArrowheads="1"/>
          </p:cNvSpPr>
          <p:nvPr/>
        </p:nvSpPr>
        <p:spPr bwMode="auto">
          <a:xfrm>
            <a:off x="5719635" y="3876091"/>
            <a:ext cx="1130438" cy="338554"/>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a:solidFill>
                  <a:srgbClr val="000000"/>
                </a:solidFill>
                <a:latin typeface="Zurich BlkEx BT"/>
                <a:cs typeface="Times New Roman" pitchFamily="18" charset="0"/>
              </a:rPr>
              <a:t>Ezekiel</a:t>
            </a:r>
          </a:p>
        </p:txBody>
      </p:sp>
      <p:sp>
        <p:nvSpPr>
          <p:cNvPr id="198666" name="Text Box 10"/>
          <p:cNvSpPr txBox="1">
            <a:spLocks noChangeArrowheads="1"/>
          </p:cNvSpPr>
          <p:nvPr/>
        </p:nvSpPr>
        <p:spPr bwMode="auto">
          <a:xfrm>
            <a:off x="6827496" y="2280125"/>
            <a:ext cx="776175" cy="338554"/>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a:solidFill>
                  <a:srgbClr val="000000"/>
                </a:solidFill>
                <a:latin typeface="Zurich BlkEx BT"/>
                <a:cs typeface="Times New Roman" pitchFamily="18" charset="0"/>
              </a:rPr>
              <a:t>Daniel</a:t>
            </a:r>
          </a:p>
        </p:txBody>
      </p:sp>
      <p:sp>
        <p:nvSpPr>
          <p:cNvPr id="198667" name="Rectangle 11"/>
          <p:cNvSpPr>
            <a:spLocks noChangeArrowheads="1"/>
          </p:cNvSpPr>
          <p:nvPr/>
        </p:nvSpPr>
        <p:spPr bwMode="auto">
          <a:xfrm>
            <a:off x="4331814" y="1930874"/>
            <a:ext cx="101600" cy="95250"/>
          </a:xfrm>
          <a:prstGeom prst="rect">
            <a:avLst/>
          </a:prstGeom>
          <a:solidFill>
            <a:srgbClr val="00FF00"/>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sz="2400">
              <a:solidFill>
                <a:srgbClr val="000000"/>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284856" y="1200767"/>
            <a:ext cx="1469899" cy="1141431"/>
          </a:xfrm>
          <a:prstGeom prst="rect">
            <a:avLst/>
          </a:prstGeom>
        </p:spPr>
      </p:pic>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464304" y="2967996"/>
            <a:ext cx="1408179" cy="944882"/>
          </a:xfrm>
          <a:prstGeom prst="rect">
            <a:avLst/>
          </a:prstGeom>
        </p:spPr>
      </p:pic>
      <p:pic>
        <p:nvPicPr>
          <p:cNvPr id="4" name="Picture 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897410" y="1813893"/>
            <a:ext cx="1186426" cy="1121317"/>
          </a:xfrm>
          <a:prstGeom prst="rect">
            <a:avLst/>
          </a:prstGeom>
        </p:spPr>
      </p:pic>
      <p:pic>
        <p:nvPicPr>
          <p:cNvPr id="1026" name="Picture 2" descr="O:\OT Lessons-Danny\Daniel\Images\Goodsalt Downloads\Dan2 Satute.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726026" y="1039924"/>
            <a:ext cx="631688" cy="2031705"/>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956914" y="2508992"/>
            <a:ext cx="2227566" cy="1306437"/>
          </a:xfrm>
          <a:prstGeom prst="rect">
            <a:avLst/>
          </a:prstGeom>
        </p:spPr>
      </p:pic>
      <p:pic>
        <p:nvPicPr>
          <p:cNvPr id="6" name="Picture 5"/>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4671973" y="3721209"/>
            <a:ext cx="1047691" cy="831990"/>
          </a:xfrm>
          <a:prstGeom prst="rect">
            <a:avLst/>
          </a:prstGeom>
        </p:spPr>
      </p:pic>
      <p:sp>
        <p:nvSpPr>
          <p:cNvPr id="18" name="Text Box 7"/>
          <p:cNvSpPr txBox="1">
            <a:spLocks noChangeArrowheads="1"/>
          </p:cNvSpPr>
          <p:nvPr/>
        </p:nvSpPr>
        <p:spPr bwMode="auto">
          <a:xfrm>
            <a:off x="3957162" y="3221700"/>
            <a:ext cx="1027845" cy="338554"/>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smtClean="0">
                <a:solidFill>
                  <a:srgbClr val="000000"/>
                </a:solidFill>
                <a:latin typeface="Zurich BlkEx BT"/>
                <a:cs typeface="Times New Roman" pitchFamily="18" charset="0"/>
              </a:rPr>
              <a:t>Bad Figs</a:t>
            </a:r>
            <a:endParaRPr lang="en-US" altLang="en-US" sz="1600" dirty="0">
              <a:solidFill>
                <a:srgbClr val="000000"/>
              </a:solidFill>
              <a:latin typeface="Zurich BlkEx BT"/>
              <a:cs typeface="Times New Roman" pitchFamily="18" charset="0"/>
            </a:endParaRPr>
          </a:p>
        </p:txBody>
      </p:sp>
      <p:sp>
        <p:nvSpPr>
          <p:cNvPr id="19" name="Text Box 7"/>
          <p:cNvSpPr txBox="1">
            <a:spLocks noChangeArrowheads="1"/>
          </p:cNvSpPr>
          <p:nvPr/>
        </p:nvSpPr>
        <p:spPr bwMode="auto">
          <a:xfrm>
            <a:off x="5719635" y="4214645"/>
            <a:ext cx="1130438" cy="338554"/>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smtClean="0">
                <a:solidFill>
                  <a:srgbClr val="000000"/>
                </a:solidFill>
                <a:latin typeface="Zurich BlkEx BT"/>
                <a:cs typeface="Times New Roman" pitchFamily="18" charset="0"/>
              </a:rPr>
              <a:t>Good Figs</a:t>
            </a:r>
            <a:endParaRPr lang="en-US" altLang="en-US" sz="1600" dirty="0">
              <a:solidFill>
                <a:srgbClr val="000000"/>
              </a:solidFill>
              <a:latin typeface="Zurich BlkEx BT"/>
              <a:cs typeface="Times New Roman" pitchFamily="18" charset="0"/>
            </a:endParaRPr>
          </a:p>
        </p:txBody>
      </p:sp>
      <p:sp>
        <p:nvSpPr>
          <p:cNvPr id="20" name="Text Box 7"/>
          <p:cNvSpPr txBox="1">
            <a:spLocks noChangeArrowheads="1"/>
          </p:cNvSpPr>
          <p:nvPr/>
        </p:nvSpPr>
        <p:spPr bwMode="auto">
          <a:xfrm>
            <a:off x="6827496" y="2602146"/>
            <a:ext cx="776175" cy="338554"/>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smtClean="0">
                <a:solidFill>
                  <a:srgbClr val="000000"/>
                </a:solidFill>
                <a:latin typeface="Zurich BlkEx BT"/>
                <a:cs typeface="Times New Roman" pitchFamily="18" charset="0"/>
              </a:rPr>
              <a:t>Rulers</a:t>
            </a:r>
            <a:endParaRPr lang="en-US" altLang="en-US" sz="1600" dirty="0">
              <a:solidFill>
                <a:srgbClr val="000000"/>
              </a:solidFill>
              <a:latin typeface="Zurich BlkEx BT"/>
              <a:cs typeface="Times New Roman" pitchFamily="18" charset="0"/>
            </a:endParaRPr>
          </a:p>
        </p:txBody>
      </p:sp>
    </p:spTree>
    <p:extLst>
      <p:ext uri="{BB962C8B-B14F-4D97-AF65-F5344CB8AC3E}">
        <p14:creationId xmlns="" xmlns:p14="http://schemas.microsoft.com/office/powerpoint/2010/main" val="108681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8663"/>
                                        </p:tgtEl>
                                        <p:attrNameLst>
                                          <p:attrName>style.visibility</p:attrName>
                                        </p:attrNameLst>
                                      </p:cBhvr>
                                      <p:to>
                                        <p:strVal val="visible"/>
                                      </p:to>
                                    </p:set>
                                    <p:animEffect transition="in" filter="barn(inVertical)">
                                      <p:cBhvr>
                                        <p:cTn id="10" dur="500"/>
                                        <p:tgtEl>
                                          <p:spTgt spid="19866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98665"/>
                                        </p:tgtEl>
                                        <p:attrNameLst>
                                          <p:attrName>style.visibility</p:attrName>
                                        </p:attrNameLst>
                                      </p:cBhvr>
                                      <p:to>
                                        <p:strVal val="visible"/>
                                      </p:to>
                                    </p:set>
                                    <p:animEffect transition="in" filter="wipe(down)">
                                      <p:cBhvr>
                                        <p:cTn id="18" dur="500"/>
                                        <p:tgtEl>
                                          <p:spTgt spid="19866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8666"/>
                                        </p:tgtEl>
                                        <p:attrNameLst>
                                          <p:attrName>style.visibility</p:attrName>
                                        </p:attrNameLst>
                                      </p:cBhvr>
                                      <p:to>
                                        <p:strVal val="visible"/>
                                      </p:to>
                                    </p:set>
                                    <p:animEffect transition="in" filter="fade">
                                      <p:cBhvr>
                                        <p:cTn id="26" dur="500"/>
                                        <p:tgtEl>
                                          <p:spTgt spid="19866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nodeType="withEffect">
                                  <p:stCondLst>
                                    <p:cond delay="0"/>
                                  </p:stCondLst>
                                  <p:childTnLst>
                                    <p:set>
                                      <p:cBhvr>
                                        <p:cTn id="49" dur="1" fill="hold">
                                          <p:stCondLst>
                                            <p:cond delay="0"/>
                                          </p:stCondLst>
                                        </p:cTn>
                                        <p:tgtEl>
                                          <p:spTgt spid="1026"/>
                                        </p:tgtEl>
                                        <p:attrNameLst>
                                          <p:attrName>style.visibility</p:attrName>
                                        </p:attrNameLst>
                                      </p:cBhvr>
                                      <p:to>
                                        <p:strVal val="visible"/>
                                      </p:to>
                                    </p:set>
                                    <p:animEffect transition="in" filter="fade">
                                      <p:cBhvr>
                                        <p:cTn id="5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3" grpId="0" animBg="1"/>
      <p:bldP spid="198665" grpId="0" animBg="1"/>
      <p:bldP spid="198666" grpId="0" animBg="1"/>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185409"/>
            <a:ext cx="9144000" cy="4529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Understanding the Dates</a:t>
            </a:r>
            <a:endParaRPr lang="en-US" dirty="0"/>
          </a:p>
        </p:txBody>
      </p:sp>
      <p:sp>
        <p:nvSpPr>
          <p:cNvPr id="5" name="TextBox 4"/>
          <p:cNvSpPr txBox="1"/>
          <p:nvPr/>
        </p:nvSpPr>
        <p:spPr>
          <a:xfrm>
            <a:off x="226634" y="1268898"/>
            <a:ext cx="3394041" cy="830997"/>
          </a:xfrm>
          <a:prstGeom prst="rect">
            <a:avLst/>
          </a:prstGeom>
          <a:noFill/>
        </p:spPr>
        <p:txBody>
          <a:bodyPr wrap="square" rtlCol="0">
            <a:spAutoFit/>
          </a:bodyPr>
          <a:lstStyle/>
          <a:p>
            <a:r>
              <a:rPr lang="en-US" sz="1200" b="1" dirty="0" smtClean="0"/>
              <a:t>Daniel </a:t>
            </a:r>
            <a:r>
              <a:rPr lang="en-US" sz="1200" b="1" dirty="0"/>
              <a:t>1:1(NKJV) </a:t>
            </a:r>
            <a:r>
              <a:rPr lang="en-US" sz="1200" dirty="0"/>
              <a:t/>
            </a:r>
            <a:br>
              <a:rPr lang="en-US" sz="1200" dirty="0"/>
            </a:br>
            <a:r>
              <a:rPr lang="en-US" sz="1200" baseline="30000" dirty="0"/>
              <a:t>1</a:t>
            </a:r>
            <a:r>
              <a:rPr lang="en-US" sz="1200" dirty="0"/>
              <a:t>In the </a:t>
            </a:r>
            <a:r>
              <a:rPr lang="en-US" sz="1200" u="sng" dirty="0"/>
              <a:t>third year of the reign of Jehoiakim </a:t>
            </a:r>
            <a:r>
              <a:rPr lang="en-US" sz="1200" dirty="0"/>
              <a:t>king of Judah, Nebuchadnezzar king of Babylon came to Jerusalem and besieged it.  </a:t>
            </a:r>
          </a:p>
        </p:txBody>
      </p:sp>
      <p:sp>
        <p:nvSpPr>
          <p:cNvPr id="7" name="TextBox 6"/>
          <p:cNvSpPr txBox="1"/>
          <p:nvPr/>
        </p:nvSpPr>
        <p:spPr>
          <a:xfrm>
            <a:off x="320880" y="3333428"/>
            <a:ext cx="3299791" cy="830997"/>
          </a:xfrm>
          <a:prstGeom prst="rect">
            <a:avLst/>
          </a:prstGeom>
          <a:noFill/>
        </p:spPr>
        <p:txBody>
          <a:bodyPr wrap="square" rtlCol="0">
            <a:spAutoFit/>
          </a:bodyPr>
          <a:lstStyle/>
          <a:p>
            <a:r>
              <a:rPr lang="en-US" sz="1200" b="1" dirty="0" smtClean="0"/>
              <a:t>Daniel </a:t>
            </a:r>
            <a:r>
              <a:rPr lang="en-US" sz="1200" b="1" dirty="0"/>
              <a:t>2:1(NKJV) </a:t>
            </a:r>
            <a:r>
              <a:rPr lang="en-US" sz="1200" dirty="0"/>
              <a:t/>
            </a:r>
            <a:br>
              <a:rPr lang="en-US" sz="1200" dirty="0"/>
            </a:br>
            <a:r>
              <a:rPr lang="en-US" sz="1200" u="sng" baseline="30000" dirty="0"/>
              <a:t>1</a:t>
            </a:r>
            <a:r>
              <a:rPr lang="en-US" sz="1200" u="sng" dirty="0"/>
              <a:t>Now in the second year of Nebuchadnezzar’s reign, </a:t>
            </a:r>
            <a:r>
              <a:rPr lang="en-US" sz="1200" dirty="0"/>
              <a:t>Nebuchadnezzar had dreams; and his spirit was </a:t>
            </a:r>
            <a:r>
              <a:rPr lang="en-US" sz="1200" i="1" dirty="0"/>
              <a:t>so</a:t>
            </a:r>
            <a:r>
              <a:rPr lang="en-US" sz="1200" dirty="0"/>
              <a:t> troubled that his sleep left him.  </a:t>
            </a:r>
          </a:p>
        </p:txBody>
      </p:sp>
      <p:sp>
        <p:nvSpPr>
          <p:cNvPr id="8" name="Rectangle 7"/>
          <p:cNvSpPr/>
          <p:nvPr/>
        </p:nvSpPr>
        <p:spPr>
          <a:xfrm>
            <a:off x="186860" y="5348570"/>
            <a:ext cx="853119" cy="230832"/>
          </a:xfrm>
          <a:prstGeom prst="rect">
            <a:avLst/>
          </a:prstGeom>
        </p:spPr>
        <p:txBody>
          <a:bodyPr wrap="none">
            <a:spAutoFit/>
          </a:bodyPr>
          <a:lstStyle/>
          <a:p>
            <a:r>
              <a:rPr lang="en-US" sz="900" dirty="0"/>
              <a:t>Chris </a:t>
            </a:r>
            <a:r>
              <a:rPr lang="en-US" sz="900" dirty="0" err="1"/>
              <a:t>McKinny</a:t>
            </a:r>
            <a:endParaRPr lang="en-US" sz="900" dirty="0"/>
          </a:p>
        </p:txBody>
      </p:sp>
      <p:sp>
        <p:nvSpPr>
          <p:cNvPr id="9" name="Rectangle 8"/>
          <p:cNvSpPr/>
          <p:nvPr/>
        </p:nvSpPr>
        <p:spPr>
          <a:xfrm>
            <a:off x="194809" y="5213403"/>
            <a:ext cx="4572000" cy="230832"/>
          </a:xfrm>
          <a:prstGeom prst="rect">
            <a:avLst/>
          </a:prstGeom>
        </p:spPr>
        <p:txBody>
          <a:bodyPr>
            <a:spAutoFit/>
          </a:bodyPr>
          <a:lstStyle/>
          <a:p>
            <a:r>
              <a:rPr lang="en-US" sz="900" dirty="0"/>
              <a:t>Chronology of the Kings of Judah and </a:t>
            </a:r>
            <a:r>
              <a:rPr lang="en-US" sz="900" dirty="0" smtClean="0"/>
              <a:t>Israel: An </a:t>
            </a:r>
            <a:r>
              <a:rPr lang="en-US" sz="900" dirty="0"/>
              <a:t>Illustrated Guide</a:t>
            </a:r>
          </a:p>
        </p:txBody>
      </p:sp>
      <p:sp>
        <p:nvSpPr>
          <p:cNvPr id="11" name="TextBox 10"/>
          <p:cNvSpPr txBox="1"/>
          <p:nvPr/>
        </p:nvSpPr>
        <p:spPr>
          <a:xfrm>
            <a:off x="226629" y="2081675"/>
            <a:ext cx="2993665" cy="1015663"/>
          </a:xfrm>
          <a:prstGeom prst="rect">
            <a:avLst/>
          </a:prstGeom>
          <a:noFill/>
        </p:spPr>
        <p:txBody>
          <a:bodyPr wrap="square" rtlCol="0">
            <a:spAutoFit/>
          </a:bodyPr>
          <a:lstStyle/>
          <a:p>
            <a:r>
              <a:rPr lang="en-US" sz="1200" b="1" dirty="0" smtClean="0"/>
              <a:t>Daniel </a:t>
            </a:r>
            <a:r>
              <a:rPr lang="en-US" sz="1200" b="1" dirty="0"/>
              <a:t>1:5(NKJV) </a:t>
            </a:r>
            <a:r>
              <a:rPr lang="en-US" sz="1200" dirty="0"/>
              <a:t/>
            </a:r>
            <a:br>
              <a:rPr lang="en-US" sz="1200" dirty="0"/>
            </a:br>
            <a:r>
              <a:rPr lang="en-US" sz="1200" baseline="30000" dirty="0"/>
              <a:t>5</a:t>
            </a:r>
            <a:r>
              <a:rPr lang="en-US" sz="1200" dirty="0"/>
              <a:t>And the king appointed for them a daily </a:t>
            </a:r>
            <a:r>
              <a:rPr lang="en-US" sz="1200" dirty="0" smtClean="0"/>
              <a:t>provision… </a:t>
            </a:r>
            <a:r>
              <a:rPr lang="en-US" sz="1200" dirty="0"/>
              <a:t>and </a:t>
            </a:r>
            <a:r>
              <a:rPr lang="en-US" sz="1200" u="sng" dirty="0"/>
              <a:t>three years of training </a:t>
            </a:r>
            <a:r>
              <a:rPr lang="en-US" sz="1200" dirty="0"/>
              <a:t>for them, so that at the end of </a:t>
            </a:r>
            <a:r>
              <a:rPr lang="en-US" sz="1200" i="1" dirty="0"/>
              <a:t>that time</a:t>
            </a:r>
            <a:r>
              <a:rPr lang="en-US" sz="1200" dirty="0"/>
              <a:t> they might serve before the king.  </a:t>
            </a:r>
          </a:p>
        </p:txBody>
      </p:sp>
      <p:sp>
        <p:nvSpPr>
          <p:cNvPr id="12" name="Rectangle 11"/>
          <p:cNvSpPr/>
          <p:nvPr/>
        </p:nvSpPr>
        <p:spPr>
          <a:xfrm>
            <a:off x="885984" y="5894155"/>
            <a:ext cx="4260664" cy="1015663"/>
          </a:xfrm>
          <a:prstGeom prst="rect">
            <a:avLst/>
          </a:prstGeom>
        </p:spPr>
        <p:txBody>
          <a:bodyPr wrap="square">
            <a:spAutoFit/>
          </a:bodyPr>
          <a:lstStyle/>
          <a:p>
            <a:r>
              <a:rPr lang="en-US" sz="1200" b="1" dirty="0" smtClean="0"/>
              <a:t>Jeremiah </a:t>
            </a:r>
            <a:r>
              <a:rPr lang="en-US" sz="1200" b="1" dirty="0"/>
              <a:t>25:1(NKJV) </a:t>
            </a:r>
            <a:r>
              <a:rPr lang="en-US" sz="1200" dirty="0"/>
              <a:t/>
            </a:r>
            <a:br>
              <a:rPr lang="en-US" sz="1200" dirty="0"/>
            </a:br>
            <a:r>
              <a:rPr lang="en-US" sz="1200" baseline="30000" dirty="0"/>
              <a:t>1</a:t>
            </a:r>
            <a:r>
              <a:rPr lang="en-US" sz="1200" dirty="0"/>
              <a:t>The word that came to Jeremiah concerning all the people of Judah, in the </a:t>
            </a:r>
            <a:r>
              <a:rPr lang="en-US" sz="1200" u="sng" dirty="0"/>
              <a:t>fourth year of Jehoiakim </a:t>
            </a:r>
            <a:r>
              <a:rPr lang="en-US" sz="1200" dirty="0"/>
              <a:t>the son of Josiah, king of Judah (which </a:t>
            </a:r>
            <a:r>
              <a:rPr lang="en-US" sz="1200" i="1" dirty="0"/>
              <a:t>was</a:t>
            </a:r>
            <a:r>
              <a:rPr lang="en-US" sz="1200" dirty="0"/>
              <a:t> </a:t>
            </a:r>
            <a:r>
              <a:rPr lang="en-US" sz="1200" u="sng" dirty="0"/>
              <a:t>the first year of Nebuchadnezzar king of Babylon),  </a:t>
            </a:r>
          </a:p>
        </p:txBody>
      </p:sp>
      <p:sp>
        <p:nvSpPr>
          <p:cNvPr id="29" name="TextBox 28"/>
          <p:cNvSpPr txBox="1"/>
          <p:nvPr/>
        </p:nvSpPr>
        <p:spPr>
          <a:xfrm>
            <a:off x="6530822" y="4619126"/>
            <a:ext cx="1363803" cy="830997"/>
          </a:xfrm>
          <a:prstGeom prst="rect">
            <a:avLst/>
          </a:prstGeom>
          <a:solidFill>
            <a:schemeClr val="tx1"/>
          </a:solidFill>
        </p:spPr>
        <p:txBody>
          <a:bodyPr wrap="square" rtlCol="0">
            <a:spAutoFit/>
          </a:bodyPr>
          <a:lstStyle/>
          <a:p>
            <a:pPr algn="ctr"/>
            <a:r>
              <a:rPr lang="en-US" sz="1600" dirty="0" smtClean="0">
                <a:solidFill>
                  <a:schemeClr val="bg1"/>
                </a:solidFill>
              </a:rPr>
              <a:t>Thus Daniel done with training</a:t>
            </a:r>
            <a:endParaRPr lang="en-US" sz="1600" dirty="0">
              <a:solidFill>
                <a:schemeClr val="bg1"/>
              </a:solidFill>
            </a:endParaRPr>
          </a:p>
        </p:txBody>
      </p:sp>
      <p:grpSp>
        <p:nvGrpSpPr>
          <p:cNvPr id="2049" name="Group 2048"/>
          <p:cNvGrpSpPr/>
          <p:nvPr/>
        </p:nvGrpSpPr>
        <p:grpSpPr>
          <a:xfrm>
            <a:off x="377686" y="1199714"/>
            <a:ext cx="8490090" cy="3863531"/>
            <a:chOff x="377686" y="1199646"/>
            <a:chExt cx="8490090" cy="3863531"/>
          </a:xfrm>
        </p:grpSpPr>
        <p:grpSp>
          <p:nvGrpSpPr>
            <p:cNvPr id="28" name="Group 27"/>
            <p:cNvGrpSpPr/>
            <p:nvPr/>
          </p:nvGrpSpPr>
          <p:grpSpPr>
            <a:xfrm>
              <a:off x="3220278" y="1407396"/>
              <a:ext cx="5647498" cy="2842328"/>
              <a:chOff x="3220278" y="1407396"/>
              <a:chExt cx="5647498" cy="2842328"/>
            </a:xfrm>
          </p:grpSpPr>
          <p:grpSp>
            <p:nvGrpSpPr>
              <p:cNvPr id="25" name="Group 24"/>
              <p:cNvGrpSpPr/>
              <p:nvPr/>
            </p:nvGrpSpPr>
            <p:grpSpPr>
              <a:xfrm>
                <a:off x="3220278" y="1409700"/>
                <a:ext cx="5647498" cy="2840024"/>
                <a:chOff x="3220278" y="1409700"/>
                <a:chExt cx="5647498" cy="2840024"/>
              </a:xfrm>
            </p:grpSpPr>
            <p:pic>
              <p:nvPicPr>
                <p:cNvPr id="205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162550" y="1409700"/>
                  <a:ext cx="3705225" cy="838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20278" y="2298590"/>
                  <a:ext cx="5647498" cy="83735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59464" y="3278174"/>
                  <a:ext cx="4208312" cy="971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4" name="Rectangle 23"/>
                <p:cNvSpPr/>
                <p:nvPr/>
              </p:nvSpPr>
              <p:spPr>
                <a:xfrm>
                  <a:off x="5064981" y="1828800"/>
                  <a:ext cx="262393" cy="419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4325510" y="1407396"/>
                <a:ext cx="821138" cy="415498"/>
              </a:xfrm>
              <a:prstGeom prst="rect">
                <a:avLst/>
              </a:prstGeom>
              <a:solidFill>
                <a:schemeClr val="accent1"/>
              </a:solidFill>
            </p:spPr>
            <p:txBody>
              <a:bodyPr wrap="square" rtlCol="0">
                <a:spAutoFit/>
              </a:bodyPr>
              <a:lstStyle/>
              <a:p>
                <a:pPr algn="ctr"/>
                <a:r>
                  <a:rPr lang="en-US" sz="1200" b="1" dirty="0" smtClean="0">
                    <a:solidFill>
                      <a:schemeClr val="bg1"/>
                    </a:solidFill>
                  </a:rPr>
                  <a:t>Mar/Apr</a:t>
                </a:r>
              </a:p>
              <a:p>
                <a:endParaRPr lang="en-US" sz="900" dirty="0">
                  <a:solidFill>
                    <a:schemeClr val="bg1"/>
                  </a:solidFill>
                </a:endParaRPr>
              </a:p>
            </p:txBody>
          </p:sp>
          <p:sp>
            <p:nvSpPr>
              <p:cNvPr id="32" name="TextBox 31"/>
              <p:cNvSpPr txBox="1"/>
              <p:nvPr/>
            </p:nvSpPr>
            <p:spPr>
              <a:xfrm>
                <a:off x="4506236" y="1838552"/>
                <a:ext cx="821138" cy="415498"/>
              </a:xfrm>
              <a:prstGeom prst="rect">
                <a:avLst/>
              </a:prstGeom>
              <a:solidFill>
                <a:schemeClr val="accent2">
                  <a:lumMod val="75000"/>
                </a:schemeClr>
              </a:solidFill>
            </p:spPr>
            <p:txBody>
              <a:bodyPr wrap="square" rtlCol="0">
                <a:spAutoFit/>
              </a:bodyPr>
              <a:lstStyle/>
              <a:p>
                <a:pPr algn="ctr"/>
                <a:r>
                  <a:rPr lang="en-US" sz="1200" b="1" dirty="0" smtClean="0">
                    <a:solidFill>
                      <a:schemeClr val="bg1"/>
                    </a:solidFill>
                  </a:rPr>
                  <a:t>Sept</a:t>
                </a:r>
              </a:p>
              <a:p>
                <a:endParaRPr lang="en-US" sz="900" dirty="0">
                  <a:solidFill>
                    <a:schemeClr val="bg1"/>
                  </a:solidFill>
                </a:endParaRPr>
              </a:p>
            </p:txBody>
          </p:sp>
        </p:grpSp>
        <p:sp>
          <p:nvSpPr>
            <p:cNvPr id="13" name="Rectangle 12"/>
            <p:cNvSpPr/>
            <p:nvPr/>
          </p:nvSpPr>
          <p:spPr>
            <a:xfrm>
              <a:off x="6115589" y="3753920"/>
              <a:ext cx="388578" cy="4104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5955527" y="2305878"/>
              <a:ext cx="548640" cy="811033"/>
            </a:xfrm>
            <a:custGeom>
              <a:avLst/>
              <a:gdLst>
                <a:gd name="connsiteX0" fmla="*/ 7951 w 548640"/>
                <a:gd name="connsiteY0" fmla="*/ 413468 h 811033"/>
                <a:gd name="connsiteX1" fmla="*/ 166977 w 548640"/>
                <a:gd name="connsiteY1" fmla="*/ 413468 h 811033"/>
                <a:gd name="connsiteX2" fmla="*/ 159026 w 548640"/>
                <a:gd name="connsiteY2" fmla="*/ 0 h 811033"/>
                <a:gd name="connsiteX3" fmla="*/ 548640 w 548640"/>
                <a:gd name="connsiteY3" fmla="*/ 0 h 811033"/>
                <a:gd name="connsiteX4" fmla="*/ 548640 w 548640"/>
                <a:gd name="connsiteY4" fmla="*/ 421419 h 811033"/>
                <a:gd name="connsiteX5" fmla="*/ 373711 w 548640"/>
                <a:gd name="connsiteY5" fmla="*/ 421419 h 811033"/>
                <a:gd name="connsiteX6" fmla="*/ 373711 w 548640"/>
                <a:gd name="connsiteY6" fmla="*/ 811033 h 811033"/>
                <a:gd name="connsiteX7" fmla="*/ 0 w 548640"/>
                <a:gd name="connsiteY7" fmla="*/ 811033 h 811033"/>
                <a:gd name="connsiteX8" fmla="*/ 7951 w 548640"/>
                <a:gd name="connsiteY8" fmla="*/ 413468 h 81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640" h="811033">
                  <a:moveTo>
                    <a:pt x="7951" y="413468"/>
                  </a:moveTo>
                  <a:lnTo>
                    <a:pt x="166977" y="413468"/>
                  </a:lnTo>
                  <a:lnTo>
                    <a:pt x="159026" y="0"/>
                  </a:lnTo>
                  <a:lnTo>
                    <a:pt x="548640" y="0"/>
                  </a:lnTo>
                  <a:lnTo>
                    <a:pt x="548640" y="421419"/>
                  </a:lnTo>
                  <a:lnTo>
                    <a:pt x="373711" y="421419"/>
                  </a:lnTo>
                  <a:lnTo>
                    <a:pt x="373711" y="811033"/>
                  </a:lnTo>
                  <a:lnTo>
                    <a:pt x="0" y="811033"/>
                  </a:lnTo>
                  <a:lnTo>
                    <a:pt x="7951" y="413468"/>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flipV="1">
              <a:off x="6258194" y="3368384"/>
              <a:ext cx="103367" cy="2812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886690" y="4270053"/>
              <a:ext cx="617477" cy="307777"/>
            </a:xfrm>
            <a:prstGeom prst="rect">
              <a:avLst/>
            </a:prstGeom>
            <a:noFill/>
          </p:spPr>
          <p:txBody>
            <a:bodyPr wrap="none" rtlCol="0">
              <a:spAutoFit/>
            </a:bodyPr>
            <a:lstStyle/>
            <a:p>
              <a:r>
                <a:rPr lang="en-US" sz="1400" dirty="0" err="1" smtClean="0"/>
                <a:t>Jer</a:t>
              </a:r>
              <a:r>
                <a:rPr lang="en-US" sz="1400" dirty="0" smtClean="0"/>
                <a:t> 25</a:t>
              </a:r>
              <a:endParaRPr lang="en-US" sz="1400" dirty="0"/>
            </a:p>
          </p:txBody>
        </p:sp>
        <p:sp>
          <p:nvSpPr>
            <p:cNvPr id="22" name="TextBox 21"/>
            <p:cNvSpPr txBox="1"/>
            <p:nvPr/>
          </p:nvSpPr>
          <p:spPr>
            <a:xfrm>
              <a:off x="6504167" y="4270053"/>
              <a:ext cx="607859" cy="307777"/>
            </a:xfrm>
            <a:prstGeom prst="rect">
              <a:avLst/>
            </a:prstGeom>
            <a:noFill/>
          </p:spPr>
          <p:txBody>
            <a:bodyPr wrap="none" rtlCol="0">
              <a:spAutoFit/>
            </a:bodyPr>
            <a:lstStyle/>
            <a:p>
              <a:r>
                <a:rPr lang="en-US" sz="1400" dirty="0" smtClean="0"/>
                <a:t>Dan 2</a:t>
              </a:r>
              <a:endParaRPr lang="en-US" sz="1400" dirty="0"/>
            </a:p>
          </p:txBody>
        </p:sp>
        <p:sp>
          <p:nvSpPr>
            <p:cNvPr id="23" name="Rectangle 22"/>
            <p:cNvSpPr/>
            <p:nvPr/>
          </p:nvSpPr>
          <p:spPr>
            <a:xfrm>
              <a:off x="6496215" y="3753920"/>
              <a:ext cx="388578" cy="41048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804452" y="3135946"/>
              <a:ext cx="1003644" cy="142228"/>
            </a:xfrm>
            <a:prstGeom prst="rect">
              <a:avLst/>
            </a:prstGeom>
            <a:solidFill>
              <a:schemeClr val="accent4">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329323" y="4270053"/>
              <a:ext cx="1130566" cy="307777"/>
            </a:xfrm>
            <a:prstGeom prst="rect">
              <a:avLst/>
            </a:prstGeom>
            <a:noFill/>
          </p:spPr>
          <p:txBody>
            <a:bodyPr wrap="none" rtlCol="0">
              <a:spAutoFit/>
            </a:bodyPr>
            <a:lstStyle/>
            <a:p>
              <a:r>
                <a:rPr lang="en-US" sz="1400" dirty="0" smtClean="0"/>
                <a:t>Dan 1:5 3 </a:t>
              </a:r>
              <a:r>
                <a:rPr lang="en-US" sz="1400" dirty="0" err="1" smtClean="0"/>
                <a:t>yrs</a:t>
              </a:r>
              <a:endParaRPr lang="en-US" sz="1400" dirty="0"/>
            </a:p>
          </p:txBody>
        </p:sp>
        <p:cxnSp>
          <p:nvCxnSpPr>
            <p:cNvPr id="20" name="Straight Connector 19"/>
            <p:cNvCxnSpPr>
              <a:stCxn id="18" idx="3"/>
            </p:cNvCxnSpPr>
            <p:nvPr/>
          </p:nvCxnSpPr>
          <p:spPr>
            <a:xfrm>
              <a:off x="6808096" y="3207060"/>
              <a:ext cx="753594" cy="110549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377686" y="4379913"/>
              <a:ext cx="4128549" cy="683264"/>
            </a:xfrm>
            <a:prstGeom prst="rect">
              <a:avLst/>
            </a:prstGeom>
          </p:spPr>
          <p:txBody>
            <a:bodyPr wrap="square">
              <a:spAutoFit/>
            </a:bodyPr>
            <a:lstStyle/>
            <a:p>
              <a:pPr>
                <a:lnSpc>
                  <a:spcPct val="80000"/>
                </a:lnSpc>
              </a:pPr>
              <a:r>
                <a:rPr lang="en-US" altLang="en-US" sz="1200" dirty="0"/>
                <a:t>Accession year or postdating</a:t>
              </a:r>
            </a:p>
            <a:p>
              <a:pPr marL="0" lvl="1">
                <a:lnSpc>
                  <a:spcPct val="80000"/>
                </a:lnSpc>
              </a:pPr>
              <a:r>
                <a:rPr lang="en-US" altLang="en-US" sz="1200" dirty="0"/>
                <a:t>Used in Assyria, Babylon, &amp; </a:t>
              </a:r>
              <a:r>
                <a:rPr lang="en-US" altLang="en-US" sz="1200" dirty="0" smtClean="0"/>
                <a:t>Persia &amp; Judah</a:t>
              </a:r>
              <a:endParaRPr lang="en-US" altLang="en-US" sz="1200" dirty="0"/>
            </a:p>
            <a:p>
              <a:pPr marL="0" lvl="1">
                <a:lnSpc>
                  <a:spcPct val="80000"/>
                </a:lnSpc>
              </a:pPr>
              <a:r>
                <a:rPr lang="en-US" altLang="en-US" sz="1200" dirty="0"/>
                <a:t>Years of Reign start the following year</a:t>
              </a:r>
            </a:p>
            <a:p>
              <a:pPr marL="0" lvl="1">
                <a:lnSpc>
                  <a:spcPct val="80000"/>
                </a:lnSpc>
              </a:pPr>
              <a:r>
                <a:rPr lang="en-US" altLang="en-US" sz="1200" dirty="0"/>
                <a:t>Partial year is called accession </a:t>
              </a:r>
              <a:r>
                <a:rPr lang="en-US" altLang="en-US" sz="1200" dirty="0" smtClean="0"/>
                <a:t>year</a:t>
              </a:r>
              <a:endParaRPr lang="en-US" altLang="en-US" sz="1200" dirty="0"/>
            </a:p>
          </p:txBody>
        </p:sp>
        <p:sp>
          <p:nvSpPr>
            <p:cNvPr id="31" name="TextBox 30"/>
            <p:cNvSpPr txBox="1"/>
            <p:nvPr/>
          </p:nvSpPr>
          <p:spPr>
            <a:xfrm>
              <a:off x="3708115" y="1199646"/>
              <a:ext cx="702045" cy="830997"/>
            </a:xfrm>
            <a:prstGeom prst="rect">
              <a:avLst/>
            </a:prstGeom>
            <a:noFill/>
          </p:spPr>
          <p:txBody>
            <a:bodyPr wrap="square" rtlCol="0">
              <a:spAutoFit/>
            </a:bodyPr>
            <a:lstStyle/>
            <a:p>
              <a:r>
                <a:rPr lang="en-US" sz="1200" dirty="0" smtClean="0"/>
                <a:t>Start of Judah &amp; Babylon Year</a:t>
              </a:r>
              <a:endParaRPr lang="en-US" sz="1200" dirty="0"/>
            </a:p>
          </p:txBody>
        </p:sp>
      </p:grpSp>
    </p:spTree>
    <p:extLst>
      <p:ext uri="{BB962C8B-B14F-4D97-AF65-F5344CB8AC3E}">
        <p14:creationId xmlns="" xmlns:p14="http://schemas.microsoft.com/office/powerpoint/2010/main" val="90253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fade">
                                      <p:cBhvr>
                                        <p:cTn id="7" dur="500"/>
                                        <p:tgtEl>
                                          <p:spTgt spid="20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txBox="1">
            <a:spLocks/>
          </p:cNvSpPr>
          <p:nvPr/>
        </p:nvSpPr>
        <p:spPr>
          <a:xfrm>
            <a:off x="908772" y="2857502"/>
            <a:ext cx="7772400" cy="1500187"/>
          </a:xfrm>
          <a:prstGeom prst="rect">
            <a:avLst/>
          </a:prstGeom>
        </p:spPr>
        <p:txBody>
          <a:bodyPr>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Clr>
                <a:srgbClr val="D16349"/>
              </a:buClr>
              <a:buFont typeface="Wingdings 2"/>
              <a:buNone/>
            </a:pPr>
            <a:r>
              <a:rPr lang="en-US" sz="2400" dirty="0" smtClean="0">
                <a:solidFill>
                  <a:srgbClr val="FFFFFF"/>
                </a:solidFill>
              </a:rPr>
              <a:t>Basic thing to remember about Chronology</a:t>
            </a:r>
          </a:p>
          <a:p>
            <a:pPr marL="0" indent="0">
              <a:buClr>
                <a:srgbClr val="D16349"/>
              </a:buClr>
              <a:buFont typeface="Wingdings 2"/>
              <a:buNone/>
            </a:pPr>
            <a:r>
              <a:rPr lang="en-US" sz="2400" dirty="0">
                <a:solidFill>
                  <a:srgbClr val="FFFFFF"/>
                </a:solidFill>
              </a:rPr>
              <a:t>i</a:t>
            </a:r>
            <a:r>
              <a:rPr lang="en-US" sz="2400" dirty="0" smtClean="0">
                <a:solidFill>
                  <a:srgbClr val="FFFFFF"/>
                </a:solidFill>
              </a:rPr>
              <a:t>f it differs by a year or two then it has something to do with differences in Calendars and not a Biblical Error</a:t>
            </a:r>
            <a:endParaRPr lang="en-US" sz="2400" dirty="0">
              <a:solidFill>
                <a:srgbClr val="FFFFFF"/>
              </a:solidFill>
            </a:endParaRPr>
          </a:p>
        </p:txBody>
      </p:sp>
      <p:pic>
        <p:nvPicPr>
          <p:cNvPr id="4" name="Picture 2" descr="http://genevaanderson.files.wordpress.com/2009/01/ishtarlion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08779" y="251389"/>
            <a:ext cx="5214395" cy="242988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65038013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 of Nebuchadnezzar</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3" y="1176793"/>
            <a:ext cx="2552369" cy="4538207"/>
          </a:xfrm>
        </p:spPr>
      </p:pic>
      <p:sp>
        <p:nvSpPr>
          <p:cNvPr id="5" name="TextBox 4"/>
          <p:cNvSpPr txBox="1"/>
          <p:nvPr/>
        </p:nvSpPr>
        <p:spPr>
          <a:xfrm>
            <a:off x="2334052" y="1431484"/>
            <a:ext cx="6809948" cy="3416320"/>
          </a:xfrm>
          <a:prstGeom prst="rect">
            <a:avLst/>
          </a:prstGeom>
          <a:noFill/>
        </p:spPr>
        <p:txBody>
          <a:bodyPr wrap="square" rtlCol="0">
            <a:spAutoFit/>
          </a:bodyPr>
          <a:lstStyle/>
          <a:p>
            <a:r>
              <a:rPr lang="en-US" dirty="0" smtClean="0"/>
              <a:t>Wanted &amp; Invested in competent men to </a:t>
            </a:r>
            <a:r>
              <a:rPr lang="en-US" dirty="0"/>
              <a:t>stand in the king’s </a:t>
            </a:r>
            <a:r>
              <a:rPr lang="en-US" dirty="0" smtClean="0"/>
              <a:t>palace-1:4</a:t>
            </a:r>
          </a:p>
          <a:p>
            <a:r>
              <a:rPr lang="en-US" dirty="0" smtClean="0"/>
              <a:t>Willing to take heads if orders not followed  1:10</a:t>
            </a:r>
          </a:p>
          <a:p>
            <a:r>
              <a:rPr lang="en-US" dirty="0" smtClean="0"/>
              <a:t>Personally inquired /examined those in training 1:19-20</a:t>
            </a:r>
          </a:p>
          <a:p>
            <a:r>
              <a:rPr lang="en-US" dirty="0"/>
              <a:t>Harsh </a:t>
            </a:r>
            <a:r>
              <a:rPr lang="en-US" dirty="0" smtClean="0"/>
              <a:t>–Tell me what I dreamed or </a:t>
            </a:r>
          </a:p>
          <a:p>
            <a:r>
              <a:rPr lang="en-US" dirty="0"/>
              <a:t> </a:t>
            </a:r>
            <a:r>
              <a:rPr lang="en-US" dirty="0" smtClean="0"/>
              <a:t>             ”cut </a:t>
            </a:r>
            <a:r>
              <a:rPr lang="en-US" dirty="0"/>
              <a:t>in </a:t>
            </a:r>
            <a:r>
              <a:rPr lang="en-US" dirty="0" smtClean="0"/>
              <a:t>pieces” &amp; “houses </a:t>
            </a:r>
            <a:r>
              <a:rPr lang="en-US" dirty="0"/>
              <a:t>shall be made an ash </a:t>
            </a:r>
            <a:r>
              <a:rPr lang="en-US" dirty="0" smtClean="0"/>
              <a:t>heap” 2:6</a:t>
            </a:r>
          </a:p>
          <a:p>
            <a:r>
              <a:rPr lang="en-US" dirty="0" smtClean="0"/>
              <a:t>Firm in sticking with decisions  2:5,8</a:t>
            </a:r>
          </a:p>
          <a:p>
            <a:r>
              <a:rPr lang="en-US" dirty="0"/>
              <a:t>Untrusting </a:t>
            </a:r>
            <a:r>
              <a:rPr lang="en-US" dirty="0" smtClean="0"/>
              <a:t>– you speak </a:t>
            </a:r>
            <a:r>
              <a:rPr lang="en-US" dirty="0"/>
              <a:t>lying and corrupt words </a:t>
            </a:r>
            <a:r>
              <a:rPr lang="en-US" dirty="0" smtClean="0"/>
              <a:t>2:9</a:t>
            </a:r>
          </a:p>
          <a:p>
            <a:r>
              <a:rPr lang="en-US" dirty="0" smtClean="0"/>
              <a:t>Angry </a:t>
            </a:r>
            <a:r>
              <a:rPr lang="en-US" dirty="0"/>
              <a:t>and very </a:t>
            </a:r>
            <a:r>
              <a:rPr lang="en-US" dirty="0" smtClean="0"/>
              <a:t>furious when demands not met 2:11-12</a:t>
            </a:r>
          </a:p>
          <a:p>
            <a:r>
              <a:rPr lang="en-US" dirty="0" smtClean="0">
                <a:solidFill>
                  <a:schemeClr val="tx2"/>
                </a:solidFill>
              </a:rPr>
              <a:t>Fell </a:t>
            </a:r>
            <a:r>
              <a:rPr lang="en-US" dirty="0">
                <a:solidFill>
                  <a:schemeClr val="tx2"/>
                </a:solidFill>
              </a:rPr>
              <a:t>upon his face and paid homage to </a:t>
            </a:r>
            <a:r>
              <a:rPr lang="en-US" dirty="0" smtClean="0">
                <a:solidFill>
                  <a:schemeClr val="tx2"/>
                </a:solidFill>
              </a:rPr>
              <a:t>Daniel 2:46</a:t>
            </a:r>
          </a:p>
          <a:p>
            <a:r>
              <a:rPr lang="en-US" dirty="0">
                <a:solidFill>
                  <a:schemeClr val="tx2"/>
                </a:solidFill>
              </a:rPr>
              <a:t>“Truly, your God is God of gods and Lord of kings, and a revealer of mysteries</a:t>
            </a:r>
            <a:r>
              <a:rPr lang="en-US" dirty="0" smtClean="0">
                <a:solidFill>
                  <a:schemeClr val="tx2"/>
                </a:solidFill>
              </a:rPr>
              <a:t>, 2:47</a:t>
            </a:r>
          </a:p>
          <a:p>
            <a:endParaRPr lang="en-US" dirty="0"/>
          </a:p>
        </p:txBody>
      </p:sp>
    </p:spTree>
    <p:extLst>
      <p:ext uri="{BB962C8B-B14F-4D97-AF65-F5344CB8AC3E}">
        <p14:creationId xmlns="" xmlns:p14="http://schemas.microsoft.com/office/powerpoint/2010/main" val="157002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Narrative Flow</a:t>
            </a:r>
            <a:endParaRPr lang="en-US" dirty="0"/>
          </a:p>
        </p:txBody>
      </p:sp>
      <p:sp>
        <p:nvSpPr>
          <p:cNvPr id="3" name="Content Placeholder 2"/>
          <p:cNvSpPr>
            <a:spLocks noGrp="1"/>
          </p:cNvSpPr>
          <p:nvPr>
            <p:ph idx="1"/>
          </p:nvPr>
        </p:nvSpPr>
        <p:spPr>
          <a:xfrm>
            <a:off x="382772" y="1333500"/>
            <a:ext cx="8229600" cy="3771636"/>
          </a:xfrm>
        </p:spPr>
        <p:txBody>
          <a:bodyPr>
            <a:normAutofit/>
          </a:bodyPr>
          <a:lstStyle/>
          <a:p>
            <a:r>
              <a:rPr lang="en-US" sz="2400" dirty="0"/>
              <a:t>Why do you think there is so </a:t>
            </a:r>
            <a:r>
              <a:rPr lang="en-US" sz="2400" dirty="0" smtClean="0"/>
              <a:t>much narrative </a:t>
            </a:r>
            <a:r>
              <a:rPr lang="en-US" sz="2400" dirty="0"/>
              <a:t>in the Bible</a:t>
            </a:r>
            <a:r>
              <a:rPr lang="en-US" sz="2400" dirty="0" smtClean="0"/>
              <a:t>?</a:t>
            </a:r>
          </a:p>
          <a:p>
            <a:r>
              <a:rPr lang="en-US" sz="2400" dirty="0" smtClean="0"/>
              <a:t>Originally </a:t>
            </a:r>
            <a:r>
              <a:rPr lang="en-US" sz="2400" dirty="0"/>
              <a:t>for listening </a:t>
            </a:r>
            <a:r>
              <a:rPr lang="en-US" sz="2400" dirty="0" smtClean="0"/>
              <a:t>to</a:t>
            </a:r>
          </a:p>
          <a:p>
            <a:pPr lvl="1"/>
            <a:r>
              <a:rPr lang="en-US" sz="2000" dirty="0" smtClean="0"/>
              <a:t>Repetition</a:t>
            </a:r>
          </a:p>
          <a:p>
            <a:pPr lvl="1"/>
            <a:r>
              <a:rPr lang="en-US" sz="2000" dirty="0"/>
              <a:t>fast </a:t>
            </a:r>
            <a:r>
              <a:rPr lang="en-US" sz="2000" dirty="0" smtClean="0"/>
              <a:t>pace</a:t>
            </a:r>
          </a:p>
          <a:p>
            <a:pPr lvl="1"/>
            <a:r>
              <a:rPr lang="en-US" sz="2000" dirty="0"/>
              <a:t>internal </a:t>
            </a:r>
            <a:r>
              <a:rPr lang="en-US" sz="2000" dirty="0" smtClean="0"/>
              <a:t>connections</a:t>
            </a:r>
          </a:p>
          <a:p>
            <a:endParaRPr lang="en-US" sz="2400"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066340" y="1940719"/>
            <a:ext cx="5077660" cy="3774283"/>
          </a:xfrm>
          <a:prstGeom prst="rect">
            <a:avLst/>
          </a:prstGeom>
        </p:spPr>
      </p:pic>
    </p:spTree>
    <p:extLst>
      <p:ext uri="{BB962C8B-B14F-4D97-AF65-F5344CB8AC3E}">
        <p14:creationId xmlns="" xmlns:p14="http://schemas.microsoft.com/office/powerpoint/2010/main" val="392068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Daniel 2 - Narrative</a:t>
            </a:r>
            <a:endParaRPr lang="en-US"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6" y="1477926"/>
            <a:ext cx="2174991" cy="4237074"/>
          </a:xfrm>
          <a:prstGeom prst="rect">
            <a:avLst/>
          </a:prstGeom>
        </p:spPr>
      </p:pic>
      <p:sp>
        <p:nvSpPr>
          <p:cNvPr id="5" name="TextBox 4"/>
          <p:cNvSpPr txBox="1"/>
          <p:nvPr/>
        </p:nvSpPr>
        <p:spPr>
          <a:xfrm>
            <a:off x="2174991" y="1226035"/>
            <a:ext cx="5767530" cy="1200329"/>
          </a:xfrm>
          <a:prstGeom prst="rect">
            <a:avLst/>
          </a:prstGeom>
          <a:noFill/>
        </p:spPr>
        <p:txBody>
          <a:bodyPr wrap="square" rtlCol="0">
            <a:spAutoFit/>
          </a:bodyPr>
          <a:lstStyle/>
          <a:p>
            <a:r>
              <a:rPr lang="en-US" b="1" dirty="0" smtClean="0"/>
              <a:t>Setting</a:t>
            </a:r>
            <a:endParaRPr lang="en-US" b="1" dirty="0"/>
          </a:p>
          <a:p>
            <a:r>
              <a:rPr lang="en-US" baseline="30000" dirty="0" smtClean="0"/>
              <a:t>1</a:t>
            </a:r>
            <a:r>
              <a:rPr lang="en-US" dirty="0" smtClean="0"/>
              <a:t>Now </a:t>
            </a:r>
            <a:r>
              <a:rPr lang="en-US" dirty="0"/>
              <a:t>in the second year of Nebuchadnezzar’s reign, Nebuchadnezzar had dreams; and his spirit was </a:t>
            </a:r>
            <a:r>
              <a:rPr lang="en-US" i="1" dirty="0"/>
              <a:t>so</a:t>
            </a:r>
            <a:r>
              <a:rPr lang="en-US" dirty="0"/>
              <a:t> troubled that his sleep left him.</a:t>
            </a:r>
          </a:p>
        </p:txBody>
      </p:sp>
      <p:sp>
        <p:nvSpPr>
          <p:cNvPr id="6" name="TextBox 5"/>
          <p:cNvSpPr txBox="1"/>
          <p:nvPr/>
        </p:nvSpPr>
        <p:spPr>
          <a:xfrm>
            <a:off x="2083981" y="2426364"/>
            <a:ext cx="4784652" cy="3139321"/>
          </a:xfrm>
          <a:prstGeom prst="rect">
            <a:avLst/>
          </a:prstGeom>
          <a:noFill/>
        </p:spPr>
        <p:txBody>
          <a:bodyPr wrap="square" rtlCol="0">
            <a:spAutoFit/>
          </a:bodyPr>
          <a:lstStyle/>
          <a:p>
            <a:r>
              <a:rPr lang="en-US" b="1" dirty="0" smtClean="0"/>
              <a:t>Incident</a:t>
            </a:r>
            <a:endParaRPr lang="en-US" b="1" dirty="0"/>
          </a:p>
          <a:p>
            <a:r>
              <a:rPr lang="en-US" baseline="30000" dirty="0"/>
              <a:t>2</a:t>
            </a:r>
            <a:r>
              <a:rPr lang="en-US" dirty="0"/>
              <a:t>Then the king gave the command to call the magicians, the astrologers, the sorcerers, and the Chaldeans to tell the king his dreams. So they came and stood before the king. </a:t>
            </a:r>
            <a:br>
              <a:rPr lang="en-US" dirty="0"/>
            </a:br>
            <a:r>
              <a:rPr lang="en-US" baseline="30000" dirty="0"/>
              <a:t>3</a:t>
            </a:r>
            <a:r>
              <a:rPr lang="en-US" dirty="0"/>
              <a:t>And the king said to them, “I have had a </a:t>
            </a:r>
            <a:endParaRPr lang="en-US" dirty="0" smtClean="0"/>
          </a:p>
          <a:p>
            <a:r>
              <a:rPr lang="en-US" dirty="0" smtClean="0"/>
              <a:t>dream</a:t>
            </a:r>
            <a:r>
              <a:rPr lang="en-US" dirty="0"/>
              <a:t>, and my spirit is anxious to know the dream</a:t>
            </a:r>
            <a:r>
              <a:rPr lang="en-US" dirty="0" smtClean="0"/>
              <a:t>.”</a:t>
            </a:r>
          </a:p>
          <a:p>
            <a:r>
              <a:rPr lang="en-US" b="1" baseline="30000" dirty="0" smtClean="0"/>
              <a:t>4</a:t>
            </a:r>
            <a:r>
              <a:rPr lang="en-US" b="1" dirty="0" smtClean="0"/>
              <a:t>Then </a:t>
            </a:r>
            <a:r>
              <a:rPr lang="en-US" b="1" dirty="0"/>
              <a:t>the Chaldeans spoke to the </a:t>
            </a:r>
            <a:r>
              <a:rPr lang="en-US" b="1" dirty="0" smtClean="0"/>
              <a:t>king  in Aramaic</a:t>
            </a:r>
            <a:r>
              <a:rPr lang="en-US" b="1" dirty="0"/>
              <a:t>, </a:t>
            </a:r>
            <a:r>
              <a:rPr lang="en-US" dirty="0"/>
              <a:t>“O king, live forever! Tell your servants the dream, and we will give the interpretation.”</a:t>
            </a:r>
          </a:p>
        </p:txBody>
      </p:sp>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273098" y="1826143"/>
            <a:ext cx="2870902" cy="3907465"/>
          </a:xfrm>
          <a:prstGeom prst="rect">
            <a:avLst/>
          </a:prstGeom>
        </p:spPr>
      </p:pic>
    </p:spTree>
    <p:extLst>
      <p:ext uri="{BB962C8B-B14F-4D97-AF65-F5344CB8AC3E}">
        <p14:creationId xmlns="" xmlns:p14="http://schemas.microsoft.com/office/powerpoint/2010/main" val="53507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Daniel 2 - Narrative</a:t>
            </a:r>
            <a:endParaRPr lang="en-US"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6" y="1477926"/>
            <a:ext cx="2174991" cy="4237074"/>
          </a:xfrm>
          <a:prstGeom prst="rect">
            <a:avLst/>
          </a:prstGeom>
        </p:spPr>
      </p:pic>
      <p:sp>
        <p:nvSpPr>
          <p:cNvPr id="6" name="TextBox 5"/>
          <p:cNvSpPr txBox="1"/>
          <p:nvPr/>
        </p:nvSpPr>
        <p:spPr>
          <a:xfrm>
            <a:off x="2268280" y="1203105"/>
            <a:ext cx="4089990" cy="3693319"/>
          </a:xfrm>
          <a:prstGeom prst="rect">
            <a:avLst/>
          </a:prstGeom>
          <a:noFill/>
        </p:spPr>
        <p:txBody>
          <a:bodyPr wrap="square" rtlCol="0">
            <a:spAutoFit/>
          </a:bodyPr>
          <a:lstStyle/>
          <a:p>
            <a:r>
              <a:rPr lang="en-US" b="1" dirty="0" smtClean="0">
                <a:solidFill>
                  <a:prstClr val="black"/>
                </a:solidFill>
              </a:rPr>
              <a:t>Occasioning Incident</a:t>
            </a:r>
            <a:endParaRPr lang="en-US" b="1" dirty="0">
              <a:solidFill>
                <a:prstClr val="black"/>
              </a:solidFill>
            </a:endParaRPr>
          </a:p>
          <a:p>
            <a:r>
              <a:rPr lang="en-US" baseline="30000" dirty="0"/>
              <a:t>5</a:t>
            </a:r>
            <a:r>
              <a:rPr lang="en-US" dirty="0"/>
              <a:t>The king answered and said to the Chaldeans, “My decision is firm: if you do not make known the dream to me, and its interpretation, you shall be cut in pieces, and your houses shall be made an ash heap. </a:t>
            </a:r>
            <a:br>
              <a:rPr lang="en-US" dirty="0"/>
            </a:br>
            <a:r>
              <a:rPr lang="en-US" baseline="30000" dirty="0"/>
              <a:t>6</a:t>
            </a:r>
            <a:r>
              <a:rPr lang="en-US" dirty="0"/>
              <a:t>However, if you tell the dream and its interpretation, you shall receive from me gifts, rewards, and great honor. </a:t>
            </a:r>
            <a:endParaRPr lang="en-US" dirty="0" smtClean="0"/>
          </a:p>
          <a:p>
            <a:endParaRPr lang="en-US" dirty="0"/>
          </a:p>
          <a:p>
            <a:r>
              <a:rPr lang="en-US" dirty="0" smtClean="0"/>
              <a:t>Therefore </a:t>
            </a:r>
            <a:r>
              <a:rPr lang="en-US" dirty="0"/>
              <a:t>tell me the dream and its interpretation.”</a:t>
            </a:r>
            <a:endParaRPr lang="en-US" dirty="0">
              <a:solidFill>
                <a:prstClr val="black"/>
              </a:solidFill>
            </a:endParaRPr>
          </a:p>
        </p:txBody>
      </p:sp>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273098" y="1826143"/>
            <a:ext cx="2870902" cy="3907465"/>
          </a:xfrm>
          <a:prstGeom prst="rect">
            <a:avLst/>
          </a:prstGeom>
        </p:spPr>
      </p:pic>
    </p:spTree>
    <p:extLst>
      <p:ext uri="{BB962C8B-B14F-4D97-AF65-F5344CB8AC3E}">
        <p14:creationId xmlns="" xmlns:p14="http://schemas.microsoft.com/office/powerpoint/2010/main" val="41346382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Differing Translations</a:t>
            </a:r>
            <a:endParaRPr lang="en-US" dirty="0"/>
          </a:p>
        </p:txBody>
      </p:sp>
      <p:sp>
        <p:nvSpPr>
          <p:cNvPr id="4" name="TextBox 3"/>
          <p:cNvSpPr txBox="1"/>
          <p:nvPr/>
        </p:nvSpPr>
        <p:spPr>
          <a:xfrm>
            <a:off x="223284" y="1137693"/>
            <a:ext cx="8920716" cy="830997"/>
          </a:xfrm>
          <a:prstGeom prst="rect">
            <a:avLst/>
          </a:prstGeom>
          <a:noFill/>
        </p:spPr>
        <p:txBody>
          <a:bodyPr wrap="square" rtlCol="0">
            <a:spAutoFit/>
          </a:bodyPr>
          <a:lstStyle/>
          <a:p>
            <a:r>
              <a:rPr lang="en-US" sz="1600" b="1" dirty="0" smtClean="0"/>
              <a:t>Daniel </a:t>
            </a:r>
            <a:r>
              <a:rPr lang="en-US" sz="1600" b="1" dirty="0"/>
              <a:t>2:5(NKJV) </a:t>
            </a:r>
            <a:r>
              <a:rPr lang="en-US" sz="1600" dirty="0"/>
              <a:t/>
            </a:r>
            <a:br>
              <a:rPr lang="en-US" sz="1600" dirty="0"/>
            </a:br>
            <a:r>
              <a:rPr lang="en-US" sz="1600" baseline="30000" dirty="0"/>
              <a:t>5</a:t>
            </a:r>
            <a:r>
              <a:rPr lang="en-US" sz="1600" dirty="0"/>
              <a:t>The king answered and said to the Chaldeans, </a:t>
            </a:r>
            <a:r>
              <a:rPr lang="en-US" sz="1600" b="1" u="sng" dirty="0"/>
              <a:t>“My decision is firm: </a:t>
            </a:r>
            <a:r>
              <a:rPr lang="en-US" sz="1600" dirty="0"/>
              <a:t>if you do not make known the dream to me, and its interpretation, you shall be cut in pieces, and your houses shall be made an ash heap.  </a:t>
            </a:r>
          </a:p>
        </p:txBody>
      </p:sp>
      <p:sp>
        <p:nvSpPr>
          <p:cNvPr id="5" name="TextBox 4"/>
          <p:cNvSpPr txBox="1"/>
          <p:nvPr/>
        </p:nvSpPr>
        <p:spPr>
          <a:xfrm>
            <a:off x="223284" y="1972007"/>
            <a:ext cx="8920716" cy="1077218"/>
          </a:xfrm>
          <a:prstGeom prst="rect">
            <a:avLst/>
          </a:prstGeom>
          <a:noFill/>
        </p:spPr>
        <p:txBody>
          <a:bodyPr wrap="square" rtlCol="0">
            <a:spAutoFit/>
          </a:bodyPr>
          <a:lstStyle/>
          <a:p>
            <a:r>
              <a:rPr lang="en-US" sz="1600" b="1" dirty="0" smtClean="0"/>
              <a:t>Daniel </a:t>
            </a:r>
            <a:r>
              <a:rPr lang="en-US" sz="1600" b="1" dirty="0"/>
              <a:t>2:4-5(KJV) </a:t>
            </a:r>
            <a:r>
              <a:rPr lang="en-US" sz="1600" dirty="0"/>
              <a:t/>
            </a:r>
            <a:br>
              <a:rPr lang="en-US" sz="1600" dirty="0"/>
            </a:br>
            <a:r>
              <a:rPr lang="en-US" sz="1600" baseline="30000" dirty="0" smtClean="0"/>
              <a:t>5</a:t>
            </a:r>
            <a:r>
              <a:rPr lang="en-US" sz="1600" dirty="0" smtClean="0"/>
              <a:t>The </a:t>
            </a:r>
            <a:r>
              <a:rPr lang="en-US" sz="1600" dirty="0"/>
              <a:t>king answered and said to the Chaldeans, </a:t>
            </a:r>
            <a:r>
              <a:rPr lang="en-US" sz="1600" b="1" u="sng" dirty="0"/>
              <a:t>The thing is gone from me</a:t>
            </a:r>
            <a:r>
              <a:rPr lang="en-US" sz="1600" dirty="0"/>
              <a:t>: if ye will not make known unto me the dream, with the interpretation thereof, ye shall be cut in pieces, and your houses shall be made a dunghill.  </a:t>
            </a:r>
          </a:p>
        </p:txBody>
      </p:sp>
      <p:sp>
        <p:nvSpPr>
          <p:cNvPr id="6" name="TextBox 5"/>
          <p:cNvSpPr txBox="1"/>
          <p:nvPr/>
        </p:nvSpPr>
        <p:spPr>
          <a:xfrm>
            <a:off x="276668" y="2962523"/>
            <a:ext cx="8867332" cy="830997"/>
          </a:xfrm>
          <a:prstGeom prst="rect">
            <a:avLst/>
          </a:prstGeom>
          <a:noFill/>
        </p:spPr>
        <p:txBody>
          <a:bodyPr wrap="square" rtlCol="0">
            <a:spAutoFit/>
          </a:bodyPr>
          <a:lstStyle/>
          <a:p>
            <a:r>
              <a:rPr lang="en-US" sz="1600" b="1" dirty="0" smtClean="0"/>
              <a:t>Daniel </a:t>
            </a:r>
            <a:r>
              <a:rPr lang="en-US" sz="1600" b="1" dirty="0"/>
              <a:t>2:5(YLT) </a:t>
            </a:r>
            <a:r>
              <a:rPr lang="en-US" sz="1600" dirty="0"/>
              <a:t/>
            </a:r>
            <a:br>
              <a:rPr lang="en-US" sz="1600" dirty="0"/>
            </a:br>
            <a:r>
              <a:rPr lang="en-US" sz="1600" baseline="30000" dirty="0"/>
              <a:t>5</a:t>
            </a:r>
            <a:r>
              <a:rPr lang="en-US" sz="1600" dirty="0"/>
              <a:t>The king hath answered and said to the Chaldeans, </a:t>
            </a:r>
            <a:r>
              <a:rPr lang="en-US" sz="1600" b="1" u="sng" dirty="0"/>
              <a:t>‘The thing from me is gone</a:t>
            </a:r>
            <a:r>
              <a:rPr lang="en-US" sz="1600" dirty="0"/>
              <a:t>; if ye do not cause me to know the dream and its interpretation, pieces ye are made, and your houses are made dunghills;  </a:t>
            </a:r>
          </a:p>
        </p:txBody>
      </p:sp>
      <p:sp>
        <p:nvSpPr>
          <p:cNvPr id="7" name="TextBox 6"/>
          <p:cNvSpPr txBox="1"/>
          <p:nvPr/>
        </p:nvSpPr>
        <p:spPr>
          <a:xfrm>
            <a:off x="287190" y="3906926"/>
            <a:ext cx="8792904" cy="830997"/>
          </a:xfrm>
          <a:prstGeom prst="rect">
            <a:avLst/>
          </a:prstGeom>
          <a:noFill/>
        </p:spPr>
        <p:txBody>
          <a:bodyPr wrap="square" rtlCol="0">
            <a:spAutoFit/>
          </a:bodyPr>
          <a:lstStyle/>
          <a:p>
            <a:r>
              <a:rPr lang="en-US" sz="1600" b="1" dirty="0" smtClean="0"/>
              <a:t>Daniel </a:t>
            </a:r>
            <a:r>
              <a:rPr lang="en-US" sz="1600" b="1" dirty="0"/>
              <a:t>2:5(NIV) </a:t>
            </a:r>
            <a:r>
              <a:rPr lang="en-US" sz="1600" dirty="0"/>
              <a:t/>
            </a:r>
            <a:br>
              <a:rPr lang="en-US" sz="1600" dirty="0"/>
            </a:br>
            <a:r>
              <a:rPr lang="en-US" sz="1600" baseline="30000" dirty="0"/>
              <a:t>5</a:t>
            </a:r>
            <a:r>
              <a:rPr lang="en-US" sz="1600" dirty="0"/>
              <a:t>The king replied to the astrologers, “</a:t>
            </a:r>
            <a:r>
              <a:rPr lang="en-US" sz="1600" b="1" u="sng" dirty="0"/>
              <a:t>This is what I have firmly decided</a:t>
            </a:r>
            <a:r>
              <a:rPr lang="en-US" sz="1600" dirty="0"/>
              <a:t>: If you do not tell me what my dream was and interpret it, I will have you cut into pieces and your houses turned into piles of rubble.  </a:t>
            </a:r>
          </a:p>
        </p:txBody>
      </p:sp>
      <p:sp>
        <p:nvSpPr>
          <p:cNvPr id="8" name="TextBox 7"/>
          <p:cNvSpPr txBox="1"/>
          <p:nvPr/>
        </p:nvSpPr>
        <p:spPr>
          <a:xfrm>
            <a:off x="329842" y="4692974"/>
            <a:ext cx="8792905" cy="1077218"/>
          </a:xfrm>
          <a:prstGeom prst="rect">
            <a:avLst/>
          </a:prstGeom>
          <a:noFill/>
        </p:spPr>
        <p:txBody>
          <a:bodyPr wrap="square" rtlCol="0">
            <a:spAutoFit/>
          </a:bodyPr>
          <a:lstStyle/>
          <a:p>
            <a:r>
              <a:rPr lang="en-US" sz="1600" b="1" dirty="0" smtClean="0"/>
              <a:t>Daniel </a:t>
            </a:r>
            <a:r>
              <a:rPr lang="en-US" sz="1600" b="1" dirty="0"/>
              <a:t>2:5(ASV) </a:t>
            </a:r>
            <a:r>
              <a:rPr lang="en-US" sz="1600" dirty="0"/>
              <a:t/>
            </a:r>
            <a:br>
              <a:rPr lang="en-US" sz="1600" dirty="0"/>
            </a:br>
            <a:r>
              <a:rPr lang="en-US" sz="1600" baseline="30000" dirty="0"/>
              <a:t>5</a:t>
            </a:r>
            <a:r>
              <a:rPr lang="en-US" sz="1600" dirty="0"/>
              <a:t>The king answered and said to the Chaldeans, </a:t>
            </a:r>
            <a:r>
              <a:rPr lang="en-US" sz="1600" b="1" u="sng" dirty="0"/>
              <a:t>The thing is gone from me</a:t>
            </a:r>
            <a:r>
              <a:rPr lang="en-US" sz="1600" dirty="0"/>
              <a:t>: if ye make not known unto me the dream and the interpretation thereof, ye shall be cut in pieces, and your houses shall be made a dunghill.  </a:t>
            </a:r>
          </a:p>
        </p:txBody>
      </p:sp>
    </p:spTree>
    <p:extLst>
      <p:ext uri="{BB962C8B-B14F-4D97-AF65-F5344CB8AC3E}">
        <p14:creationId xmlns="" xmlns:p14="http://schemas.microsoft.com/office/powerpoint/2010/main" val="29193877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Daniel 2 - Narrative</a:t>
            </a:r>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273098" y="1826143"/>
            <a:ext cx="2870902" cy="3907465"/>
          </a:xfrm>
          <a:prstGeom prst="rect">
            <a:avLst/>
          </a:prstGeom>
        </p:spPr>
      </p:pic>
      <p:sp>
        <p:nvSpPr>
          <p:cNvPr id="5" name="TextBox 4"/>
          <p:cNvSpPr txBox="1"/>
          <p:nvPr/>
        </p:nvSpPr>
        <p:spPr>
          <a:xfrm>
            <a:off x="2175107" y="1326470"/>
            <a:ext cx="4608581" cy="4247317"/>
          </a:xfrm>
          <a:prstGeom prst="rect">
            <a:avLst/>
          </a:prstGeom>
          <a:noFill/>
        </p:spPr>
        <p:txBody>
          <a:bodyPr wrap="square" rtlCol="0">
            <a:spAutoFit/>
          </a:bodyPr>
          <a:lstStyle/>
          <a:p>
            <a:r>
              <a:rPr lang="en-US" b="1" dirty="0" smtClean="0"/>
              <a:t>Rising Tensions</a:t>
            </a:r>
            <a:endParaRPr lang="en-US" b="1" dirty="0"/>
          </a:p>
          <a:p>
            <a:r>
              <a:rPr lang="en-US" baseline="30000" dirty="0" smtClean="0"/>
              <a:t>7</a:t>
            </a:r>
            <a:r>
              <a:rPr lang="en-US" dirty="0" smtClean="0"/>
              <a:t>They </a:t>
            </a:r>
            <a:r>
              <a:rPr lang="en-US" dirty="0"/>
              <a:t>answered again and said, “Let the king tell his servants the dream, and we will give its interpretation.” </a:t>
            </a:r>
            <a:endParaRPr lang="en-US" dirty="0" smtClean="0"/>
          </a:p>
          <a:p>
            <a:r>
              <a:rPr lang="en-US" dirty="0"/>
              <a:t/>
            </a:r>
            <a:br>
              <a:rPr lang="en-US" dirty="0"/>
            </a:br>
            <a:r>
              <a:rPr lang="en-US" baseline="30000" dirty="0"/>
              <a:t>8</a:t>
            </a:r>
            <a:r>
              <a:rPr lang="en-US" dirty="0"/>
              <a:t>The king answered and said, “I know for certain that you would gain time, because you see that my decision is firm: </a:t>
            </a:r>
            <a:br>
              <a:rPr lang="en-US" dirty="0"/>
            </a:br>
            <a:r>
              <a:rPr lang="en-US" baseline="30000" dirty="0"/>
              <a:t>9</a:t>
            </a:r>
            <a:r>
              <a:rPr lang="en-US" dirty="0"/>
              <a:t>if you do not make known the dream to me, </a:t>
            </a:r>
            <a:r>
              <a:rPr lang="en-US" i="1" dirty="0"/>
              <a:t>there is only</a:t>
            </a:r>
            <a:r>
              <a:rPr lang="en-US" dirty="0"/>
              <a:t> one decree for you! </a:t>
            </a:r>
            <a:endParaRPr lang="en-US" dirty="0" smtClean="0"/>
          </a:p>
          <a:p>
            <a:r>
              <a:rPr lang="en-US" dirty="0" smtClean="0"/>
              <a:t>For </a:t>
            </a:r>
            <a:r>
              <a:rPr lang="en-US" dirty="0"/>
              <a:t>you have agreed to </a:t>
            </a:r>
            <a:endParaRPr lang="en-US" dirty="0" smtClean="0"/>
          </a:p>
          <a:p>
            <a:r>
              <a:rPr lang="en-US" dirty="0" smtClean="0"/>
              <a:t>speak </a:t>
            </a:r>
            <a:r>
              <a:rPr lang="en-US" dirty="0"/>
              <a:t>lying and corrupt words before me till the time has changed. Therefore tell me the dream, and I shall know that you can give me its interpretation.”</a:t>
            </a:r>
          </a:p>
        </p:txBody>
      </p:sp>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16" y="1477926"/>
            <a:ext cx="2174991" cy="4237074"/>
          </a:xfrm>
          <a:prstGeom prst="rect">
            <a:avLst/>
          </a:prstGeom>
        </p:spPr>
      </p:pic>
    </p:spTree>
    <p:extLst>
      <p:ext uri="{BB962C8B-B14F-4D97-AF65-F5344CB8AC3E}">
        <p14:creationId xmlns="" xmlns:p14="http://schemas.microsoft.com/office/powerpoint/2010/main" val="8849732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Daniel 2 - Narrative</a:t>
            </a:r>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462538" y="2083981"/>
            <a:ext cx="2681462" cy="3649626"/>
          </a:xfrm>
          <a:prstGeom prst="rect">
            <a:avLst/>
          </a:prstGeom>
        </p:spPr>
      </p:pic>
      <p:sp>
        <p:nvSpPr>
          <p:cNvPr id="5" name="TextBox 4"/>
          <p:cNvSpPr txBox="1"/>
          <p:nvPr/>
        </p:nvSpPr>
        <p:spPr>
          <a:xfrm>
            <a:off x="1690578" y="1291915"/>
            <a:ext cx="5975496" cy="4247317"/>
          </a:xfrm>
          <a:prstGeom prst="rect">
            <a:avLst/>
          </a:prstGeom>
          <a:noFill/>
        </p:spPr>
        <p:txBody>
          <a:bodyPr wrap="square" rtlCol="0">
            <a:spAutoFit/>
          </a:bodyPr>
          <a:lstStyle/>
          <a:p>
            <a:r>
              <a:rPr lang="en-US" b="1" dirty="0" smtClean="0">
                <a:solidFill>
                  <a:prstClr val="black"/>
                </a:solidFill>
              </a:rPr>
              <a:t>Rising Tensions/Climax</a:t>
            </a:r>
            <a:endParaRPr lang="en-US" b="1" dirty="0">
              <a:solidFill>
                <a:prstClr val="black"/>
              </a:solidFill>
            </a:endParaRPr>
          </a:p>
          <a:p>
            <a:r>
              <a:rPr lang="en-US" baseline="30000" dirty="0"/>
              <a:t>10</a:t>
            </a:r>
            <a:r>
              <a:rPr lang="en-US" dirty="0"/>
              <a:t>The Chaldeans answered the king, and said, </a:t>
            </a:r>
            <a:endParaRPr lang="en-US" dirty="0" smtClean="0"/>
          </a:p>
          <a:p>
            <a:r>
              <a:rPr lang="en-US" dirty="0" smtClean="0"/>
              <a:t>“</a:t>
            </a:r>
            <a:r>
              <a:rPr lang="en-US" dirty="0"/>
              <a:t>There is not a man on earth who can tell the king’s matter; </a:t>
            </a:r>
            <a:endParaRPr lang="en-US" dirty="0" smtClean="0"/>
          </a:p>
          <a:p>
            <a:r>
              <a:rPr lang="en-US" dirty="0" smtClean="0"/>
              <a:t>therefore </a:t>
            </a:r>
            <a:r>
              <a:rPr lang="en-US" dirty="0"/>
              <a:t>no king, lord, or ruler has </a:t>
            </a:r>
            <a:r>
              <a:rPr lang="en-US" i="1" dirty="0"/>
              <a:t>ever</a:t>
            </a:r>
            <a:r>
              <a:rPr lang="en-US" dirty="0"/>
              <a:t> asked such things of any magician, astrologer, or Chaldean. </a:t>
            </a:r>
            <a:br>
              <a:rPr lang="en-US" dirty="0"/>
            </a:br>
            <a:r>
              <a:rPr lang="en-US" baseline="30000" dirty="0"/>
              <a:t>11</a:t>
            </a:r>
            <a:r>
              <a:rPr lang="en-US" i="1" dirty="0"/>
              <a:t>It is</a:t>
            </a:r>
            <a:r>
              <a:rPr lang="en-US" dirty="0"/>
              <a:t> a difficult thing that the king requests, </a:t>
            </a:r>
            <a:endParaRPr lang="en-US" dirty="0" smtClean="0"/>
          </a:p>
          <a:p>
            <a:r>
              <a:rPr lang="en-US" u="sng" dirty="0" smtClean="0"/>
              <a:t>and </a:t>
            </a:r>
            <a:r>
              <a:rPr lang="en-US" u="sng" dirty="0"/>
              <a:t>there is no other who can tell it to the king </a:t>
            </a:r>
            <a:endParaRPr lang="en-US" u="sng" dirty="0" smtClean="0"/>
          </a:p>
          <a:p>
            <a:r>
              <a:rPr lang="en-US" u="sng" dirty="0" smtClean="0"/>
              <a:t>except </a:t>
            </a:r>
            <a:r>
              <a:rPr lang="en-US" u="sng" dirty="0"/>
              <a:t>the gods, whose dwelling is not with flesh.” </a:t>
            </a:r>
            <a:endParaRPr lang="en-US" u="sng" dirty="0" smtClean="0"/>
          </a:p>
          <a:p>
            <a:r>
              <a:rPr lang="en-US" dirty="0"/>
              <a:t/>
            </a:r>
            <a:br>
              <a:rPr lang="en-US" dirty="0"/>
            </a:br>
            <a:r>
              <a:rPr lang="en-US" baseline="30000" dirty="0"/>
              <a:t>12</a:t>
            </a:r>
            <a:r>
              <a:rPr lang="en-US" dirty="0"/>
              <a:t>For this reason the king was angry and </a:t>
            </a:r>
            <a:endParaRPr lang="en-US" dirty="0" smtClean="0"/>
          </a:p>
          <a:p>
            <a:r>
              <a:rPr lang="en-US" dirty="0" smtClean="0"/>
              <a:t>very </a:t>
            </a:r>
            <a:r>
              <a:rPr lang="en-US" dirty="0"/>
              <a:t>furious, and gave the command to </a:t>
            </a:r>
            <a:endParaRPr lang="en-US" dirty="0" smtClean="0"/>
          </a:p>
          <a:p>
            <a:r>
              <a:rPr lang="en-US" dirty="0" smtClean="0"/>
              <a:t>destroy </a:t>
            </a:r>
            <a:r>
              <a:rPr lang="en-US" dirty="0"/>
              <a:t>all the wise </a:t>
            </a:r>
            <a:r>
              <a:rPr lang="en-US" i="1" dirty="0"/>
              <a:t>men</a:t>
            </a:r>
            <a:r>
              <a:rPr lang="en-US" dirty="0"/>
              <a:t> of Babylon. </a:t>
            </a:r>
            <a:br>
              <a:rPr lang="en-US" dirty="0"/>
            </a:br>
            <a:r>
              <a:rPr lang="en-US" baseline="30000" dirty="0"/>
              <a:t>13</a:t>
            </a:r>
            <a:r>
              <a:rPr lang="en-US" dirty="0"/>
              <a:t>So the decree went out, and they began killing the wise </a:t>
            </a:r>
            <a:r>
              <a:rPr lang="en-US" i="1" dirty="0"/>
              <a:t>men;</a:t>
            </a:r>
            <a:r>
              <a:rPr lang="en-US" dirty="0"/>
              <a:t> and they sought Daniel and his companions</a:t>
            </a:r>
            <a:r>
              <a:rPr lang="en-US" dirty="0" smtClean="0"/>
              <a:t>,</a:t>
            </a:r>
          </a:p>
          <a:p>
            <a:r>
              <a:rPr lang="en-US" dirty="0" smtClean="0"/>
              <a:t> </a:t>
            </a:r>
            <a:r>
              <a:rPr lang="en-US" dirty="0"/>
              <a:t>to kill </a:t>
            </a:r>
            <a:r>
              <a:rPr lang="en-US" i="1" dirty="0"/>
              <a:t>them.</a:t>
            </a:r>
            <a:endParaRPr lang="en-US" dirty="0">
              <a:solidFill>
                <a:prstClr val="black"/>
              </a:solidFill>
            </a:endParaRPr>
          </a:p>
        </p:txBody>
      </p:sp>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 y="2084038"/>
            <a:ext cx="1863889" cy="3631019"/>
          </a:xfrm>
          <a:prstGeom prst="rect">
            <a:avLst/>
          </a:prstGeom>
        </p:spPr>
      </p:pic>
    </p:spTree>
    <p:extLst>
      <p:ext uri="{BB962C8B-B14F-4D97-AF65-F5344CB8AC3E}">
        <p14:creationId xmlns="" xmlns:p14="http://schemas.microsoft.com/office/powerpoint/2010/main" val="30045717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932987" y="140873"/>
            <a:ext cx="2924175" cy="990600"/>
          </a:xfrm>
          <a:solidFill>
            <a:schemeClr val="bg1"/>
          </a:solidFill>
          <a:ln>
            <a:solidFill>
              <a:schemeClr val="tx1"/>
            </a:solidFill>
          </a:ln>
          <a:effectLst>
            <a:outerShdw blurRad="50800" dist="38100" dir="2700000" algn="tl" rotWithShape="0">
              <a:prstClr val="black">
                <a:alpha val="40000"/>
              </a:prstClr>
            </a:outerShdw>
          </a:effectLst>
        </p:spPr>
        <p:txBody>
          <a:bodyPr>
            <a:noAutofit/>
          </a:bodyPr>
          <a:lstStyle/>
          <a:p>
            <a:r>
              <a:rPr lang="en-US" sz="3600" dirty="0" smtClean="0"/>
              <a:t>Review Quiz on Lesson 1&amp;2</a:t>
            </a:r>
            <a:endParaRPr lang="en-US" sz="3600" dirty="0"/>
          </a:p>
        </p:txBody>
      </p:sp>
      <p:sp>
        <p:nvSpPr>
          <p:cNvPr id="3" name="Content Placeholder 2"/>
          <p:cNvSpPr>
            <a:spLocks noGrp="1"/>
          </p:cNvSpPr>
          <p:nvPr>
            <p:ph idx="4294967295"/>
          </p:nvPr>
        </p:nvSpPr>
        <p:spPr>
          <a:xfrm>
            <a:off x="190500" y="190500"/>
            <a:ext cx="8763000" cy="5372100"/>
          </a:xfrm>
        </p:spPr>
        <p:txBody>
          <a:bodyPr>
            <a:noAutofit/>
          </a:bodyPr>
          <a:lstStyle/>
          <a:p>
            <a:pPr marL="403225" indent="-403225">
              <a:spcBef>
                <a:spcPts val="0"/>
              </a:spcBef>
              <a:buAutoNum type="arabicPeriod"/>
            </a:pPr>
            <a:r>
              <a:rPr lang="en-US" sz="1400" dirty="0" smtClean="0"/>
              <a:t>Key Dates</a:t>
            </a:r>
          </a:p>
          <a:p>
            <a:pPr marL="400050" lvl="2" indent="0">
              <a:spcBef>
                <a:spcPts val="0"/>
              </a:spcBef>
              <a:buNone/>
            </a:pPr>
            <a:r>
              <a:rPr lang="en-US" sz="1400" dirty="0" smtClean="0"/>
              <a:t>_______ </a:t>
            </a:r>
            <a:r>
              <a:rPr lang="en-US" sz="1400" dirty="0"/>
              <a:t>1st Captives (incl. Daniel) taken to </a:t>
            </a:r>
            <a:r>
              <a:rPr lang="en-US" sz="1400" dirty="0" smtClean="0"/>
              <a:t>Babylon</a:t>
            </a:r>
            <a:endParaRPr lang="en-US" sz="1400" dirty="0"/>
          </a:p>
          <a:p>
            <a:pPr marL="400050" lvl="2" indent="0">
              <a:spcBef>
                <a:spcPts val="0"/>
              </a:spcBef>
              <a:buNone/>
            </a:pPr>
            <a:r>
              <a:rPr lang="en-US" sz="1400" dirty="0" smtClean="0"/>
              <a:t>_______ </a:t>
            </a:r>
            <a:r>
              <a:rPr lang="en-US" sz="1400" dirty="0"/>
              <a:t>2nd Set of Captives taken to Babylon</a:t>
            </a:r>
          </a:p>
          <a:p>
            <a:pPr marL="400050" lvl="2" indent="0">
              <a:spcBef>
                <a:spcPts val="0"/>
              </a:spcBef>
              <a:buNone/>
            </a:pPr>
            <a:r>
              <a:rPr lang="en-US" sz="1400" dirty="0" smtClean="0"/>
              <a:t>_______ </a:t>
            </a:r>
            <a:r>
              <a:rPr lang="en-US" sz="1400" dirty="0"/>
              <a:t>Fall of </a:t>
            </a:r>
            <a:r>
              <a:rPr lang="en-US" sz="1400" dirty="0" smtClean="0"/>
              <a:t>Jerusalem </a:t>
            </a:r>
            <a:endParaRPr lang="en-US" sz="1400" dirty="0"/>
          </a:p>
          <a:p>
            <a:pPr marL="400050" lvl="2" indent="0">
              <a:spcBef>
                <a:spcPts val="0"/>
              </a:spcBef>
              <a:buNone/>
            </a:pPr>
            <a:r>
              <a:rPr lang="en-US" sz="1400" dirty="0" smtClean="0"/>
              <a:t>_______ </a:t>
            </a:r>
            <a:r>
              <a:rPr lang="en-US" sz="1400" dirty="0"/>
              <a:t>Fall of Babylon</a:t>
            </a:r>
          </a:p>
          <a:p>
            <a:pPr marL="403225" lvl="1" indent="-403225">
              <a:spcBef>
                <a:spcPts val="0"/>
              </a:spcBef>
              <a:buNone/>
            </a:pPr>
            <a:r>
              <a:rPr lang="en-US" sz="1400" dirty="0" smtClean="0"/>
              <a:t>2.	Three </a:t>
            </a:r>
            <a:r>
              <a:rPr lang="en-US" sz="1400" dirty="0"/>
              <a:t>Prophets during </a:t>
            </a:r>
            <a:r>
              <a:rPr lang="en-US" sz="1400" dirty="0" smtClean="0"/>
              <a:t>Exile</a:t>
            </a:r>
          </a:p>
          <a:p>
            <a:pPr marL="400050" lvl="2" indent="0">
              <a:spcBef>
                <a:spcPts val="0"/>
              </a:spcBef>
              <a:buNone/>
            </a:pPr>
            <a:r>
              <a:rPr lang="en-US" sz="1400" dirty="0" smtClean="0"/>
              <a:t>____________ in Jerusalem</a:t>
            </a:r>
          </a:p>
          <a:p>
            <a:pPr marL="400050" lvl="2" indent="0">
              <a:spcBef>
                <a:spcPts val="0"/>
              </a:spcBef>
              <a:buNone/>
            </a:pPr>
            <a:r>
              <a:rPr lang="en-US" sz="1400" dirty="0" smtClean="0"/>
              <a:t>____________ in Babylon, among the people</a:t>
            </a:r>
          </a:p>
          <a:p>
            <a:pPr marL="400050" lvl="2" indent="0">
              <a:spcBef>
                <a:spcPts val="0"/>
              </a:spcBef>
              <a:buNone/>
            </a:pPr>
            <a:r>
              <a:rPr lang="en-US" sz="1400" dirty="0" smtClean="0"/>
              <a:t>____________ in Babylon, among the rulers</a:t>
            </a:r>
          </a:p>
          <a:p>
            <a:pPr marL="403225" lvl="1" indent="-403225">
              <a:spcBef>
                <a:spcPts val="0"/>
              </a:spcBef>
              <a:buAutoNum type="arabicPeriod" startAt="3"/>
            </a:pPr>
            <a:r>
              <a:rPr lang="en-US" sz="1400" dirty="0" smtClean="0"/>
              <a:t>Four </a:t>
            </a:r>
            <a:r>
              <a:rPr lang="en-US" sz="1400" dirty="0"/>
              <a:t>Rulers whom Daniel Served </a:t>
            </a:r>
            <a:r>
              <a:rPr lang="en-US" sz="1400" dirty="0" smtClean="0"/>
              <a:t>(in </a:t>
            </a:r>
            <a:r>
              <a:rPr lang="en-US" sz="1400" dirty="0"/>
              <a:t>the Book</a:t>
            </a:r>
            <a:r>
              <a:rPr lang="en-US" sz="1400" dirty="0" smtClean="0"/>
              <a:t>)</a:t>
            </a:r>
          </a:p>
          <a:p>
            <a:pPr marL="400050" lvl="2" indent="0">
              <a:spcBef>
                <a:spcPts val="0"/>
              </a:spcBef>
              <a:buNone/>
            </a:pPr>
            <a:r>
              <a:rPr lang="en-US" sz="1400" dirty="0"/>
              <a:t>_________________ </a:t>
            </a:r>
            <a:r>
              <a:rPr lang="en-US" sz="1400" dirty="0" smtClean="0"/>
              <a:t>Babylonian (greatest)</a:t>
            </a:r>
          </a:p>
          <a:p>
            <a:pPr marL="400050" lvl="2" indent="0">
              <a:spcBef>
                <a:spcPts val="0"/>
              </a:spcBef>
              <a:buNone/>
            </a:pPr>
            <a:r>
              <a:rPr lang="en-US" sz="1400" dirty="0"/>
              <a:t>_________________ </a:t>
            </a:r>
            <a:r>
              <a:rPr lang="en-US" sz="1400" dirty="0" smtClean="0"/>
              <a:t>Babylonian (last)</a:t>
            </a:r>
          </a:p>
          <a:p>
            <a:pPr marL="400050" lvl="2" indent="0">
              <a:spcBef>
                <a:spcPts val="0"/>
              </a:spcBef>
              <a:buNone/>
            </a:pPr>
            <a:r>
              <a:rPr lang="en-US" sz="1400" dirty="0"/>
              <a:t>_________________ </a:t>
            </a:r>
            <a:r>
              <a:rPr lang="en-US" sz="1400" dirty="0" smtClean="0"/>
              <a:t>Mede</a:t>
            </a:r>
          </a:p>
          <a:p>
            <a:pPr marL="400050" lvl="2" indent="0">
              <a:spcBef>
                <a:spcPts val="0"/>
              </a:spcBef>
              <a:buNone/>
            </a:pPr>
            <a:r>
              <a:rPr lang="en-US" sz="1400" dirty="0"/>
              <a:t>_________________ </a:t>
            </a:r>
            <a:r>
              <a:rPr lang="en-US" sz="1400" dirty="0" smtClean="0"/>
              <a:t>Persian</a:t>
            </a:r>
          </a:p>
          <a:p>
            <a:pPr marL="403225" lvl="1" indent="-403225">
              <a:spcBef>
                <a:spcPts val="0"/>
              </a:spcBef>
              <a:buFont typeface="Arial" panose="020B0604020202020204" pitchFamily="34" charset="0"/>
              <a:buAutoNum type="arabicPeriod" startAt="3"/>
            </a:pPr>
            <a:r>
              <a:rPr lang="en-US" sz="1400" dirty="0" smtClean="0"/>
              <a:t>Theme </a:t>
            </a:r>
            <a:r>
              <a:rPr lang="en-US" sz="1400" dirty="0"/>
              <a:t>of the </a:t>
            </a:r>
            <a:r>
              <a:rPr lang="en-US" sz="1400" dirty="0" smtClean="0"/>
              <a:t>Book:  ______________________________________________________ </a:t>
            </a:r>
          </a:p>
          <a:p>
            <a:pPr marL="403225" lvl="1" indent="-403225">
              <a:spcBef>
                <a:spcPts val="0"/>
              </a:spcBef>
              <a:buFont typeface="Arial" panose="020B0604020202020204" pitchFamily="34" charset="0"/>
              <a:buAutoNum type="arabicPeriod" startAt="3"/>
            </a:pPr>
            <a:r>
              <a:rPr lang="en-US" sz="1400" dirty="0" smtClean="0"/>
              <a:t>Daniel’s name means:  ____________________________________________________ </a:t>
            </a:r>
          </a:p>
          <a:p>
            <a:pPr marL="403225" lvl="1" indent="-403225">
              <a:spcBef>
                <a:spcPts val="0"/>
              </a:spcBef>
              <a:buFont typeface="Arial" panose="020B0604020202020204" pitchFamily="34" charset="0"/>
              <a:buAutoNum type="arabicPeriod" startAt="3"/>
            </a:pPr>
            <a:r>
              <a:rPr lang="en-US" sz="1400" dirty="0" smtClean="0"/>
              <a:t>Three miracles in Daniel</a:t>
            </a:r>
          </a:p>
          <a:p>
            <a:pPr marL="400050" lvl="2" indent="0">
              <a:spcBef>
                <a:spcPts val="0"/>
              </a:spcBef>
              <a:buNone/>
            </a:pPr>
            <a:r>
              <a:rPr lang="en-US" sz="1400" dirty="0" smtClean="0"/>
              <a:t>_____________________  (chapter ______)</a:t>
            </a:r>
          </a:p>
          <a:p>
            <a:pPr marL="400050" lvl="2" indent="0">
              <a:spcBef>
                <a:spcPts val="0"/>
              </a:spcBef>
              <a:buNone/>
            </a:pPr>
            <a:r>
              <a:rPr lang="en-US" sz="1400" dirty="0" smtClean="0"/>
              <a:t>_____________________  (chapter ______)</a:t>
            </a:r>
          </a:p>
          <a:p>
            <a:pPr marL="400050" lvl="2" indent="0">
              <a:spcBef>
                <a:spcPts val="0"/>
              </a:spcBef>
              <a:buNone/>
            </a:pPr>
            <a:r>
              <a:rPr lang="en-US" sz="1400" dirty="0" smtClean="0"/>
              <a:t>_____________________  (chapter ______)</a:t>
            </a:r>
          </a:p>
          <a:p>
            <a:pPr marL="403225" lvl="1" indent="-403225">
              <a:spcBef>
                <a:spcPts val="0"/>
              </a:spcBef>
              <a:buFont typeface="Arial" panose="020B0604020202020204" pitchFamily="34" charset="0"/>
              <a:buAutoNum type="arabicPeriod" startAt="3"/>
            </a:pPr>
            <a:r>
              <a:rPr lang="en-US" sz="1400" dirty="0" smtClean="0"/>
              <a:t>Previous Prophets, </a:t>
            </a:r>
            <a:r>
              <a:rPr lang="en-US" sz="1400" dirty="0"/>
              <a:t>who prophesied…</a:t>
            </a:r>
            <a:endParaRPr lang="en-US" sz="1400" dirty="0" smtClean="0"/>
          </a:p>
          <a:p>
            <a:pPr marL="400050" lvl="2" indent="0">
              <a:spcBef>
                <a:spcPts val="0"/>
              </a:spcBef>
              <a:buNone/>
            </a:pPr>
            <a:r>
              <a:rPr lang="en-US" sz="1400" dirty="0" smtClean="0"/>
              <a:t>______________ 70 years exile</a:t>
            </a:r>
          </a:p>
          <a:p>
            <a:pPr marL="400050" lvl="2" indent="0">
              <a:spcBef>
                <a:spcPts val="0"/>
              </a:spcBef>
              <a:buNone/>
            </a:pPr>
            <a:r>
              <a:rPr lang="en-US" sz="1400" dirty="0" smtClean="0"/>
              <a:t>______________ Named Cyrus as the King who would allow a return</a:t>
            </a:r>
          </a:p>
          <a:p>
            <a:pPr marL="400050" lvl="2" indent="0">
              <a:spcBef>
                <a:spcPts val="0"/>
              </a:spcBef>
              <a:buNone/>
            </a:pPr>
            <a:r>
              <a:rPr lang="en-US" sz="1400" dirty="0" smtClean="0"/>
              <a:t>______________ Vessels of the temple &amp; sons to be taken to Babylon</a:t>
            </a:r>
          </a:p>
          <a:p>
            <a:pPr marL="400050" lvl="2" indent="0">
              <a:spcBef>
                <a:spcPts val="0"/>
              </a:spcBef>
              <a:buNone/>
            </a:pPr>
            <a:r>
              <a:rPr lang="en-US" sz="1400" dirty="0" smtClean="0"/>
              <a:t>______________ Far-away nation, different language, desolation, siege, scattering (if Israel was disobedient)</a:t>
            </a:r>
            <a:endParaRPr lang="en-US" sz="1400" dirty="0"/>
          </a:p>
        </p:txBody>
      </p:sp>
      <p:sp>
        <p:nvSpPr>
          <p:cNvPr id="4" name="Rectangle 3"/>
          <p:cNvSpPr/>
          <p:nvPr/>
        </p:nvSpPr>
        <p:spPr>
          <a:xfrm>
            <a:off x="5018567" y="1237221"/>
            <a:ext cx="3849208" cy="1908215"/>
          </a:xfrm>
          <a:prstGeom prst="rect">
            <a:avLst/>
          </a:prstGeom>
        </p:spPr>
        <p:txBody>
          <a:bodyPr wrap="square">
            <a:spAutoFit/>
          </a:bodyPr>
          <a:lstStyle/>
          <a:p>
            <a:pPr marL="169863" lvl="0" indent="-169863"/>
            <a:r>
              <a:rPr lang="en-US" sz="1400" dirty="0" smtClean="0"/>
              <a:t>8. List </a:t>
            </a:r>
            <a:r>
              <a:rPr lang="en-US" sz="1400" dirty="0"/>
              <a:t>the metals and kingdoms described in Nebuchadnezzar’s vision of the Metallic Man</a:t>
            </a:r>
            <a:r>
              <a:rPr lang="en-US" sz="1400" dirty="0" smtClean="0"/>
              <a:t>.</a:t>
            </a:r>
          </a:p>
          <a:p>
            <a:pPr marL="169863" lvl="0" indent="-169863"/>
            <a:r>
              <a:rPr lang="en-US" sz="1400" dirty="0" smtClean="0"/>
              <a:t>          Metal                              Nation</a:t>
            </a:r>
          </a:p>
          <a:p>
            <a:pPr marL="169863" lvl="0" indent="-169863">
              <a:spcBef>
                <a:spcPts val="600"/>
              </a:spcBef>
            </a:pPr>
            <a:r>
              <a:rPr lang="en-US" sz="1400" dirty="0" smtClean="0"/>
              <a:t>1. _____________                   ____________</a:t>
            </a:r>
          </a:p>
          <a:p>
            <a:pPr marL="169863" lvl="0" indent="-169863">
              <a:spcBef>
                <a:spcPts val="600"/>
              </a:spcBef>
              <a:spcAft>
                <a:spcPts val="600"/>
              </a:spcAft>
            </a:pPr>
            <a:r>
              <a:rPr lang="en-US" sz="1400" dirty="0" smtClean="0"/>
              <a:t>2._____________                    ____________</a:t>
            </a:r>
          </a:p>
          <a:p>
            <a:pPr marL="169863" lvl="0" indent="-169863"/>
            <a:r>
              <a:rPr lang="en-US" sz="1400" dirty="0" smtClean="0"/>
              <a:t>3. _____________                   ____________</a:t>
            </a:r>
          </a:p>
          <a:p>
            <a:pPr marL="169863" lvl="0" indent="-169863">
              <a:spcBef>
                <a:spcPts val="600"/>
              </a:spcBef>
            </a:pPr>
            <a:r>
              <a:rPr lang="en-US" sz="1400" dirty="0" smtClean="0"/>
              <a:t>4. _____________                   ____________</a:t>
            </a:r>
            <a:endParaRPr lang="en-US" sz="1400" dirty="0"/>
          </a:p>
        </p:txBody>
      </p:sp>
    </p:spTree>
    <p:extLst>
      <p:ext uri="{BB962C8B-B14F-4D97-AF65-F5344CB8AC3E}">
        <p14:creationId xmlns="" xmlns:p14="http://schemas.microsoft.com/office/powerpoint/2010/main" val="10073717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520611" y="2137144"/>
            <a:ext cx="3156098" cy="3317358"/>
          </a:xfrm>
          <a:prstGeom prst="rect">
            <a:avLst/>
          </a:prstGeom>
        </p:spPr>
      </p:pic>
      <p:sp>
        <p:nvSpPr>
          <p:cNvPr id="2" name="Title 1"/>
          <p:cNvSpPr>
            <a:spLocks noGrp="1"/>
          </p:cNvSpPr>
          <p:nvPr>
            <p:ph type="title"/>
          </p:nvPr>
        </p:nvSpPr>
        <p:spPr/>
        <p:txBody>
          <a:bodyPr/>
          <a:lstStyle/>
          <a:p>
            <a:r>
              <a:rPr lang="en-US" dirty="0"/>
              <a:t>Daniel 2 - Narrative</a:t>
            </a:r>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316424" y="2137146"/>
            <a:ext cx="2720575" cy="3664074"/>
          </a:xfrm>
          <a:prstGeom prst="rect">
            <a:avLst/>
          </a:prstGeom>
        </p:spPr>
      </p:pic>
      <p:sp>
        <p:nvSpPr>
          <p:cNvPr id="7" name="TextBox 6"/>
          <p:cNvSpPr txBox="1"/>
          <p:nvPr/>
        </p:nvSpPr>
        <p:spPr>
          <a:xfrm>
            <a:off x="340243" y="1605529"/>
            <a:ext cx="4954772" cy="3693319"/>
          </a:xfrm>
          <a:prstGeom prst="rect">
            <a:avLst/>
          </a:prstGeom>
          <a:noFill/>
        </p:spPr>
        <p:txBody>
          <a:bodyPr wrap="square" rtlCol="0">
            <a:spAutoFit/>
          </a:bodyPr>
          <a:lstStyle/>
          <a:p>
            <a:r>
              <a:rPr lang="en-US" b="1" dirty="0" smtClean="0"/>
              <a:t>Beginning of Resolution</a:t>
            </a:r>
          </a:p>
          <a:p>
            <a:r>
              <a:rPr lang="en-US" baseline="30000" dirty="0"/>
              <a:t>16</a:t>
            </a:r>
            <a:r>
              <a:rPr lang="en-US" dirty="0"/>
              <a:t>So Daniel went in and asked the king to give him time, that he might tell the king the interpretation</a:t>
            </a:r>
            <a:r>
              <a:rPr lang="en-US" dirty="0" smtClean="0"/>
              <a:t>.</a:t>
            </a:r>
          </a:p>
          <a:p>
            <a:r>
              <a:rPr lang="en-US" dirty="0"/>
              <a:t> </a:t>
            </a:r>
            <a:br>
              <a:rPr lang="en-US" dirty="0"/>
            </a:br>
            <a:r>
              <a:rPr lang="en-US" baseline="30000" dirty="0"/>
              <a:t>17</a:t>
            </a:r>
            <a:r>
              <a:rPr lang="en-US" dirty="0"/>
              <a:t>Then Daniel went to his house, and made the decision known to </a:t>
            </a:r>
            <a:r>
              <a:rPr lang="en-US" dirty="0" err="1"/>
              <a:t>Hananiah</a:t>
            </a:r>
            <a:r>
              <a:rPr lang="en-US" dirty="0"/>
              <a:t>, </a:t>
            </a:r>
            <a:r>
              <a:rPr lang="en-US" dirty="0" err="1"/>
              <a:t>Mishael</a:t>
            </a:r>
            <a:r>
              <a:rPr lang="en-US" dirty="0"/>
              <a:t>, and </a:t>
            </a:r>
            <a:r>
              <a:rPr lang="en-US" dirty="0" err="1"/>
              <a:t>Azariah</a:t>
            </a:r>
            <a:r>
              <a:rPr lang="en-US" dirty="0"/>
              <a:t>, his companions, </a:t>
            </a:r>
            <a:r>
              <a:rPr lang="en-US" baseline="30000" dirty="0" smtClean="0"/>
              <a:t>18</a:t>
            </a:r>
            <a:r>
              <a:rPr lang="en-US" dirty="0" smtClean="0"/>
              <a:t>that </a:t>
            </a:r>
            <a:r>
              <a:rPr lang="en-US" dirty="0"/>
              <a:t>they might seek mercies from the God of heaven concerning this secret, so that Daniel and his companions might not perish with the rest of the wise </a:t>
            </a:r>
            <a:r>
              <a:rPr lang="en-US" i="1" dirty="0"/>
              <a:t>men</a:t>
            </a:r>
            <a:r>
              <a:rPr lang="en-US" dirty="0"/>
              <a:t> of Babylon. </a:t>
            </a:r>
            <a:endParaRPr lang="en-US" dirty="0" smtClean="0"/>
          </a:p>
          <a:p>
            <a:r>
              <a:rPr lang="en-US" dirty="0"/>
              <a:t/>
            </a:r>
            <a:br>
              <a:rPr lang="en-US" dirty="0"/>
            </a:br>
            <a:r>
              <a:rPr lang="en-US" baseline="30000" dirty="0"/>
              <a:t>19</a:t>
            </a:r>
            <a:r>
              <a:rPr lang="en-US" dirty="0"/>
              <a:t>Then the secret was revealed to Daniel in a night vision. </a:t>
            </a:r>
          </a:p>
        </p:txBody>
      </p:sp>
    </p:spTree>
    <p:extLst>
      <p:ext uri="{BB962C8B-B14F-4D97-AF65-F5344CB8AC3E}">
        <p14:creationId xmlns="" xmlns:p14="http://schemas.microsoft.com/office/powerpoint/2010/main" val="41537486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Daniel’s Prayer</a:t>
            </a:r>
            <a:endParaRPr lang="en-US" dirty="0"/>
          </a:p>
        </p:txBody>
      </p:sp>
      <p:sp>
        <p:nvSpPr>
          <p:cNvPr id="4" name="TextBox 3"/>
          <p:cNvSpPr txBox="1"/>
          <p:nvPr/>
        </p:nvSpPr>
        <p:spPr>
          <a:xfrm>
            <a:off x="1275907" y="1307864"/>
            <a:ext cx="7123814" cy="4247317"/>
          </a:xfrm>
          <a:prstGeom prst="rect">
            <a:avLst/>
          </a:prstGeom>
          <a:noFill/>
        </p:spPr>
        <p:txBody>
          <a:bodyPr wrap="square" rtlCol="0">
            <a:spAutoFit/>
          </a:bodyPr>
          <a:lstStyle/>
          <a:p>
            <a:r>
              <a:rPr lang="en-US" baseline="30000" dirty="0"/>
              <a:t>20</a:t>
            </a:r>
            <a:r>
              <a:rPr lang="en-US" dirty="0"/>
              <a:t>Daniel answered and said:      </a:t>
            </a:r>
            <a:endParaRPr lang="en-US" dirty="0" smtClean="0"/>
          </a:p>
          <a:p>
            <a:r>
              <a:rPr lang="en-US" dirty="0" smtClean="0"/>
              <a:t>“</a:t>
            </a:r>
            <a:r>
              <a:rPr lang="en-US" dirty="0"/>
              <a:t>Blessed be the name of God forever and ever,     </a:t>
            </a:r>
            <a:endParaRPr lang="en-US" dirty="0" smtClean="0"/>
          </a:p>
          <a:p>
            <a:r>
              <a:rPr lang="en-US" dirty="0" smtClean="0"/>
              <a:t>For </a:t>
            </a:r>
            <a:r>
              <a:rPr lang="en-US" dirty="0"/>
              <a:t>wisdom and might are His. </a:t>
            </a:r>
            <a:br>
              <a:rPr lang="en-US" dirty="0"/>
            </a:br>
            <a:r>
              <a:rPr lang="en-US" b="1" u="sng" baseline="30000" dirty="0"/>
              <a:t>21</a:t>
            </a:r>
            <a:r>
              <a:rPr lang="en-US" b="1" u="sng" dirty="0"/>
              <a:t>    And He changes the times and the seasons;     </a:t>
            </a:r>
            <a:endParaRPr lang="en-US" b="1" u="sng" dirty="0" smtClean="0"/>
          </a:p>
          <a:p>
            <a:r>
              <a:rPr lang="en-US" b="1" u="sng" dirty="0" smtClean="0"/>
              <a:t>He </a:t>
            </a:r>
            <a:r>
              <a:rPr lang="en-US" b="1" u="sng" dirty="0"/>
              <a:t>removes kings and raises up kings;     </a:t>
            </a:r>
            <a:endParaRPr lang="en-US" b="1" u="sng" dirty="0" smtClean="0"/>
          </a:p>
          <a:p>
            <a:r>
              <a:rPr lang="en-US" b="1" u="sng" dirty="0" smtClean="0"/>
              <a:t>He </a:t>
            </a:r>
            <a:r>
              <a:rPr lang="en-US" b="1" u="sng" dirty="0"/>
              <a:t>gives wisdom to the wise     </a:t>
            </a:r>
            <a:endParaRPr lang="en-US" b="1" u="sng" dirty="0" smtClean="0"/>
          </a:p>
          <a:p>
            <a:r>
              <a:rPr lang="en-US" b="1" u="sng" dirty="0" smtClean="0"/>
              <a:t>And </a:t>
            </a:r>
            <a:r>
              <a:rPr lang="en-US" b="1" u="sng" dirty="0"/>
              <a:t>knowledge to those who have understanding. </a:t>
            </a:r>
            <a:r>
              <a:rPr lang="en-US" dirty="0"/>
              <a:t/>
            </a:r>
            <a:br>
              <a:rPr lang="en-US" dirty="0"/>
            </a:br>
            <a:r>
              <a:rPr lang="en-US" u="sng" baseline="30000" dirty="0">
                <a:solidFill>
                  <a:srgbClr val="0000CC"/>
                </a:solidFill>
              </a:rPr>
              <a:t>22</a:t>
            </a:r>
            <a:r>
              <a:rPr lang="en-US" u="sng" dirty="0">
                <a:solidFill>
                  <a:srgbClr val="0000CC"/>
                </a:solidFill>
              </a:rPr>
              <a:t>    He reveals deep and secret things;     </a:t>
            </a:r>
            <a:endParaRPr lang="en-US" u="sng" dirty="0" smtClean="0">
              <a:solidFill>
                <a:srgbClr val="0000CC"/>
              </a:solidFill>
            </a:endParaRPr>
          </a:p>
          <a:p>
            <a:r>
              <a:rPr lang="en-US" u="sng" dirty="0" smtClean="0">
                <a:solidFill>
                  <a:srgbClr val="0000CC"/>
                </a:solidFill>
              </a:rPr>
              <a:t>He </a:t>
            </a:r>
            <a:r>
              <a:rPr lang="en-US" u="sng" dirty="0">
                <a:solidFill>
                  <a:srgbClr val="0000CC"/>
                </a:solidFill>
              </a:rPr>
              <a:t>knows what </a:t>
            </a:r>
            <a:r>
              <a:rPr lang="en-US" i="1" u="sng" dirty="0">
                <a:solidFill>
                  <a:srgbClr val="0000CC"/>
                </a:solidFill>
              </a:rPr>
              <a:t>is</a:t>
            </a:r>
            <a:r>
              <a:rPr lang="en-US" u="sng" dirty="0">
                <a:solidFill>
                  <a:srgbClr val="0000CC"/>
                </a:solidFill>
              </a:rPr>
              <a:t> in the darkness,     </a:t>
            </a:r>
            <a:endParaRPr lang="en-US" u="sng" dirty="0" smtClean="0">
              <a:solidFill>
                <a:srgbClr val="0000CC"/>
              </a:solidFill>
            </a:endParaRPr>
          </a:p>
          <a:p>
            <a:r>
              <a:rPr lang="en-US" u="sng" dirty="0" smtClean="0">
                <a:solidFill>
                  <a:srgbClr val="0000CC"/>
                </a:solidFill>
              </a:rPr>
              <a:t>And </a:t>
            </a:r>
            <a:r>
              <a:rPr lang="en-US" u="sng" dirty="0">
                <a:solidFill>
                  <a:srgbClr val="0000CC"/>
                </a:solidFill>
              </a:rPr>
              <a:t>light dwells with Him. </a:t>
            </a:r>
            <a:br>
              <a:rPr lang="en-US" u="sng" dirty="0">
                <a:solidFill>
                  <a:srgbClr val="0000CC"/>
                </a:solidFill>
              </a:rPr>
            </a:br>
            <a:r>
              <a:rPr lang="en-US" baseline="30000" dirty="0"/>
              <a:t>23</a:t>
            </a:r>
            <a:r>
              <a:rPr lang="en-US" dirty="0"/>
              <a:t>    “I thank You and praise You,     </a:t>
            </a:r>
            <a:endParaRPr lang="en-US" dirty="0" smtClean="0"/>
          </a:p>
          <a:p>
            <a:r>
              <a:rPr lang="en-US" dirty="0" smtClean="0"/>
              <a:t>O </a:t>
            </a:r>
            <a:r>
              <a:rPr lang="en-US" dirty="0"/>
              <a:t>God of my fathers;     </a:t>
            </a:r>
            <a:endParaRPr lang="en-US" dirty="0" smtClean="0"/>
          </a:p>
          <a:p>
            <a:r>
              <a:rPr lang="en-US" dirty="0" smtClean="0"/>
              <a:t>You </a:t>
            </a:r>
            <a:r>
              <a:rPr lang="en-US" dirty="0"/>
              <a:t>have given me wisdom and might,     </a:t>
            </a:r>
            <a:endParaRPr lang="en-US" dirty="0" smtClean="0"/>
          </a:p>
          <a:p>
            <a:r>
              <a:rPr lang="en-US" dirty="0" smtClean="0"/>
              <a:t>And </a:t>
            </a:r>
            <a:r>
              <a:rPr lang="en-US" dirty="0"/>
              <a:t>have now made known to me what we asked of You,     </a:t>
            </a:r>
            <a:endParaRPr lang="en-US" dirty="0" smtClean="0"/>
          </a:p>
          <a:p>
            <a:r>
              <a:rPr lang="en-US" dirty="0" smtClean="0"/>
              <a:t>For </a:t>
            </a:r>
            <a:r>
              <a:rPr lang="en-US" dirty="0"/>
              <a:t>You have made known to us the king’s demand.”</a:t>
            </a:r>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519532" y="2397642"/>
            <a:ext cx="3156098" cy="3317358"/>
          </a:xfrm>
          <a:prstGeom prst="rect">
            <a:avLst/>
          </a:prstGeom>
        </p:spPr>
      </p:pic>
    </p:spTree>
    <p:extLst>
      <p:ext uri="{BB962C8B-B14F-4D97-AF65-F5344CB8AC3E}">
        <p14:creationId xmlns="" xmlns:p14="http://schemas.microsoft.com/office/powerpoint/2010/main" val="11542794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2519916"/>
            <a:ext cx="2476190" cy="3195084"/>
          </a:xfrm>
          <a:prstGeom prst="rect">
            <a:avLst/>
          </a:prstGeom>
        </p:spPr>
      </p:pic>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857205" y="2904336"/>
            <a:ext cx="2807805" cy="2951269"/>
          </a:xfrm>
          <a:prstGeom prst="rect">
            <a:avLst/>
          </a:prstGeom>
        </p:spPr>
      </p:pic>
      <p:sp>
        <p:nvSpPr>
          <p:cNvPr id="2" name="Title 1"/>
          <p:cNvSpPr>
            <a:spLocks noGrp="1"/>
          </p:cNvSpPr>
          <p:nvPr>
            <p:ph type="title"/>
          </p:nvPr>
        </p:nvSpPr>
        <p:spPr/>
        <p:txBody>
          <a:bodyPr/>
          <a:lstStyle/>
          <a:p>
            <a:r>
              <a:rPr lang="en-US" dirty="0"/>
              <a:t>Daniel 2 - Narrative</a:t>
            </a:r>
          </a:p>
        </p:txBody>
      </p:sp>
      <p:sp>
        <p:nvSpPr>
          <p:cNvPr id="5" name="TextBox 4"/>
          <p:cNvSpPr txBox="1"/>
          <p:nvPr/>
        </p:nvSpPr>
        <p:spPr>
          <a:xfrm>
            <a:off x="1892595" y="1190689"/>
            <a:ext cx="6166884" cy="4524315"/>
          </a:xfrm>
          <a:prstGeom prst="rect">
            <a:avLst/>
          </a:prstGeom>
          <a:noFill/>
        </p:spPr>
        <p:txBody>
          <a:bodyPr wrap="square" rtlCol="0">
            <a:spAutoFit/>
          </a:bodyPr>
          <a:lstStyle/>
          <a:p>
            <a:r>
              <a:rPr lang="en-US" b="1" dirty="0" smtClean="0">
                <a:solidFill>
                  <a:prstClr val="black"/>
                </a:solidFill>
              </a:rPr>
              <a:t>Resolution</a:t>
            </a:r>
            <a:endParaRPr lang="en-US" b="1" dirty="0">
              <a:solidFill>
                <a:prstClr val="black"/>
              </a:solidFill>
            </a:endParaRPr>
          </a:p>
          <a:p>
            <a:r>
              <a:rPr lang="en-US" baseline="30000" dirty="0"/>
              <a:t>27</a:t>
            </a:r>
            <a:r>
              <a:rPr lang="en-US" dirty="0"/>
              <a:t>Daniel answered in the presence of the king, and said, </a:t>
            </a:r>
            <a:endParaRPr lang="en-US" dirty="0" smtClean="0"/>
          </a:p>
          <a:p>
            <a:r>
              <a:rPr lang="en-US" u="sng" dirty="0" smtClean="0"/>
              <a:t>“</a:t>
            </a:r>
            <a:r>
              <a:rPr lang="en-US" u="sng" dirty="0"/>
              <a:t>The secret which the king has demanded, the wise </a:t>
            </a:r>
            <a:r>
              <a:rPr lang="en-US" i="1" u="sng" dirty="0"/>
              <a:t>men,</a:t>
            </a:r>
            <a:r>
              <a:rPr lang="en-US" u="sng" dirty="0"/>
              <a:t> the astrologers, the magicians, and the soothsayers cannot declare to the king. </a:t>
            </a:r>
            <a:br>
              <a:rPr lang="en-US" u="sng" dirty="0"/>
            </a:br>
            <a:r>
              <a:rPr lang="en-US" u="sng" baseline="30000" dirty="0">
                <a:solidFill>
                  <a:srgbClr val="0000CC"/>
                </a:solidFill>
              </a:rPr>
              <a:t>28</a:t>
            </a:r>
            <a:r>
              <a:rPr lang="en-US" u="sng" dirty="0">
                <a:solidFill>
                  <a:srgbClr val="0000CC"/>
                </a:solidFill>
              </a:rPr>
              <a:t>But there is a God in heaven who reveals secrets, and He has made known to King Nebuchadnezzar what will be in the latter days. Your dream, and the visions of your head upon your bed, were these: </a:t>
            </a:r>
            <a:br>
              <a:rPr lang="en-US" u="sng" dirty="0">
                <a:solidFill>
                  <a:srgbClr val="0000CC"/>
                </a:solidFill>
              </a:rPr>
            </a:br>
            <a:r>
              <a:rPr lang="en-US" baseline="30000" dirty="0"/>
              <a:t>29</a:t>
            </a:r>
            <a:r>
              <a:rPr lang="en-US" dirty="0"/>
              <a:t>As for you, O king, thoughts came </a:t>
            </a:r>
            <a:r>
              <a:rPr lang="en-US" i="1" dirty="0"/>
              <a:t>to</a:t>
            </a:r>
            <a:r>
              <a:rPr lang="en-US" dirty="0"/>
              <a:t> your </a:t>
            </a:r>
            <a:r>
              <a:rPr lang="en-US" i="1" dirty="0"/>
              <a:t>mind while</a:t>
            </a:r>
            <a:r>
              <a:rPr lang="en-US" dirty="0"/>
              <a:t> on your </a:t>
            </a:r>
            <a:r>
              <a:rPr lang="en-US" dirty="0" smtClean="0"/>
              <a:t> </a:t>
            </a:r>
          </a:p>
          <a:p>
            <a:r>
              <a:rPr lang="en-US" dirty="0"/>
              <a:t> </a:t>
            </a:r>
            <a:r>
              <a:rPr lang="en-US" dirty="0" smtClean="0"/>
              <a:t>     bed</a:t>
            </a:r>
            <a:r>
              <a:rPr lang="en-US" dirty="0"/>
              <a:t>, </a:t>
            </a:r>
            <a:r>
              <a:rPr lang="en-US" i="1" dirty="0"/>
              <a:t>about</a:t>
            </a:r>
            <a:r>
              <a:rPr lang="en-US" dirty="0"/>
              <a:t> what would come to pass after this; </a:t>
            </a:r>
            <a:r>
              <a:rPr lang="en-US" u="sng" dirty="0">
                <a:solidFill>
                  <a:srgbClr val="0000CC"/>
                </a:solidFill>
              </a:rPr>
              <a:t>and He who </a:t>
            </a:r>
            <a:endParaRPr lang="en-US" u="sng" dirty="0" smtClean="0">
              <a:solidFill>
                <a:srgbClr val="0000CC"/>
              </a:solidFill>
            </a:endParaRPr>
          </a:p>
          <a:p>
            <a:r>
              <a:rPr lang="en-US" dirty="0">
                <a:solidFill>
                  <a:srgbClr val="0000CC"/>
                </a:solidFill>
              </a:rPr>
              <a:t> </a:t>
            </a:r>
            <a:r>
              <a:rPr lang="en-US" dirty="0" smtClean="0">
                <a:solidFill>
                  <a:srgbClr val="0000CC"/>
                </a:solidFill>
              </a:rPr>
              <a:t>     </a:t>
            </a:r>
            <a:r>
              <a:rPr lang="en-US" u="sng" dirty="0" smtClean="0">
                <a:solidFill>
                  <a:srgbClr val="0000CC"/>
                </a:solidFill>
              </a:rPr>
              <a:t>reveals </a:t>
            </a:r>
            <a:r>
              <a:rPr lang="en-US" u="sng" dirty="0">
                <a:solidFill>
                  <a:srgbClr val="0000CC"/>
                </a:solidFill>
              </a:rPr>
              <a:t>secrets has made known to you what will be.</a:t>
            </a:r>
            <a:r>
              <a:rPr lang="en-US" dirty="0"/>
              <a:t> </a:t>
            </a:r>
            <a:br>
              <a:rPr lang="en-US" dirty="0"/>
            </a:br>
            <a:r>
              <a:rPr lang="en-US" dirty="0"/>
              <a:t> </a:t>
            </a:r>
            <a:r>
              <a:rPr lang="en-US" dirty="0" smtClean="0"/>
              <a:t>    </a:t>
            </a:r>
            <a:r>
              <a:rPr lang="en-US" baseline="30000" dirty="0" smtClean="0"/>
              <a:t>30</a:t>
            </a:r>
            <a:r>
              <a:rPr lang="en-US" dirty="0" smtClean="0"/>
              <a:t>But </a:t>
            </a:r>
            <a:r>
              <a:rPr lang="en-US" dirty="0"/>
              <a:t>as for me, this secret has not been revealed to me </a:t>
            </a:r>
            <a:endParaRPr lang="en-US" dirty="0" smtClean="0"/>
          </a:p>
          <a:p>
            <a:r>
              <a:rPr lang="en-US" dirty="0"/>
              <a:t> </a:t>
            </a:r>
            <a:r>
              <a:rPr lang="en-US" dirty="0" smtClean="0"/>
              <a:t>      because </a:t>
            </a:r>
            <a:r>
              <a:rPr lang="en-US" dirty="0"/>
              <a:t>I have more wisdom than anyone living, but for </a:t>
            </a:r>
            <a:r>
              <a:rPr lang="en-US" i="1" dirty="0"/>
              <a:t>our</a:t>
            </a:r>
            <a:r>
              <a:rPr lang="en-US" dirty="0"/>
              <a:t> </a:t>
            </a:r>
            <a:endParaRPr lang="en-US" dirty="0" smtClean="0"/>
          </a:p>
          <a:p>
            <a:r>
              <a:rPr lang="en-US" dirty="0"/>
              <a:t> </a:t>
            </a:r>
            <a:r>
              <a:rPr lang="en-US" dirty="0" smtClean="0"/>
              <a:t>      sakes </a:t>
            </a:r>
            <a:r>
              <a:rPr lang="en-US" dirty="0"/>
              <a:t>who make known the interpretation to the king, and </a:t>
            </a:r>
            <a:endParaRPr lang="en-US" dirty="0" smtClean="0"/>
          </a:p>
          <a:p>
            <a:r>
              <a:rPr lang="en-US" dirty="0"/>
              <a:t> </a:t>
            </a:r>
            <a:r>
              <a:rPr lang="en-US" dirty="0" smtClean="0"/>
              <a:t>       that </a:t>
            </a:r>
            <a:r>
              <a:rPr lang="en-US" dirty="0"/>
              <a:t>you may know the thoughts of your heart.</a:t>
            </a:r>
            <a:endParaRPr lang="en-US" dirty="0">
              <a:solidFill>
                <a:prstClr val="black"/>
              </a:solidFill>
            </a:endParaRPr>
          </a:p>
        </p:txBody>
      </p:sp>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612852" y="350875"/>
            <a:ext cx="1531148" cy="2083982"/>
          </a:xfrm>
          <a:prstGeom prst="rect">
            <a:avLst/>
          </a:prstGeom>
        </p:spPr>
      </p:pic>
    </p:spTree>
    <p:extLst>
      <p:ext uri="{BB962C8B-B14F-4D97-AF65-F5344CB8AC3E}">
        <p14:creationId xmlns="" xmlns:p14="http://schemas.microsoft.com/office/powerpoint/2010/main" val="37848236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Daniel 2 - Narrative</a:t>
            </a:r>
          </a:p>
        </p:txBody>
      </p:sp>
      <p:sp>
        <p:nvSpPr>
          <p:cNvPr id="4" name="TextBox 3"/>
          <p:cNvSpPr txBox="1"/>
          <p:nvPr/>
        </p:nvSpPr>
        <p:spPr>
          <a:xfrm>
            <a:off x="956930" y="1722544"/>
            <a:ext cx="7432158" cy="646331"/>
          </a:xfrm>
          <a:prstGeom prst="rect">
            <a:avLst/>
          </a:prstGeom>
          <a:noFill/>
        </p:spPr>
        <p:txBody>
          <a:bodyPr wrap="square" rtlCol="0">
            <a:spAutoFit/>
          </a:bodyPr>
          <a:lstStyle/>
          <a:p>
            <a:endParaRPr lang="en-US" dirty="0" smtClean="0"/>
          </a:p>
          <a:p>
            <a:endParaRPr lang="en-US" dirty="0"/>
          </a:p>
        </p:txBody>
      </p:sp>
      <p:sp>
        <p:nvSpPr>
          <p:cNvPr id="5" name="TextBox 4"/>
          <p:cNvSpPr txBox="1"/>
          <p:nvPr/>
        </p:nvSpPr>
        <p:spPr>
          <a:xfrm>
            <a:off x="116958" y="1350392"/>
            <a:ext cx="6815470" cy="4247317"/>
          </a:xfrm>
          <a:prstGeom prst="rect">
            <a:avLst/>
          </a:prstGeom>
          <a:noFill/>
        </p:spPr>
        <p:txBody>
          <a:bodyPr wrap="square" rtlCol="0">
            <a:spAutoFit/>
          </a:bodyPr>
          <a:lstStyle/>
          <a:p>
            <a:r>
              <a:rPr lang="en-US" b="1" dirty="0" smtClean="0"/>
              <a:t>Conclusion</a:t>
            </a:r>
          </a:p>
          <a:p>
            <a:r>
              <a:rPr lang="en-US" baseline="30000" dirty="0"/>
              <a:t>31</a:t>
            </a:r>
            <a:r>
              <a:rPr lang="en-US" dirty="0"/>
              <a:t>“You, O king, were watching; and behold, a great image! </a:t>
            </a:r>
            <a:endParaRPr lang="en-US" dirty="0" smtClean="0"/>
          </a:p>
          <a:p>
            <a:r>
              <a:rPr lang="en-US" dirty="0" smtClean="0"/>
              <a:t>This </a:t>
            </a:r>
            <a:r>
              <a:rPr lang="en-US" dirty="0"/>
              <a:t>great image, whose splendor </a:t>
            </a:r>
            <a:r>
              <a:rPr lang="en-US" i="1" dirty="0"/>
              <a:t>was</a:t>
            </a:r>
            <a:r>
              <a:rPr lang="en-US" dirty="0"/>
              <a:t> excellent, stood before you; and its form </a:t>
            </a:r>
            <a:r>
              <a:rPr lang="en-US" i="1" dirty="0"/>
              <a:t>was</a:t>
            </a:r>
            <a:r>
              <a:rPr lang="en-US" dirty="0"/>
              <a:t> awesome. </a:t>
            </a:r>
            <a:br>
              <a:rPr lang="en-US" dirty="0"/>
            </a:br>
            <a:r>
              <a:rPr lang="en-US" baseline="30000" dirty="0"/>
              <a:t>32</a:t>
            </a:r>
            <a:r>
              <a:rPr lang="en-US" dirty="0"/>
              <a:t>This image’s head </a:t>
            </a:r>
            <a:r>
              <a:rPr lang="en-US" i="1" dirty="0"/>
              <a:t>was</a:t>
            </a:r>
            <a:r>
              <a:rPr lang="en-US" dirty="0"/>
              <a:t> of fine gold, its chest and arms of silver, its belly and </a:t>
            </a:r>
            <a:r>
              <a:rPr lang="en-US" baseline="30000" dirty="0"/>
              <a:t>£</a:t>
            </a:r>
            <a:r>
              <a:rPr lang="en-US" dirty="0"/>
              <a:t>thighs of bronze, </a:t>
            </a:r>
            <a:br>
              <a:rPr lang="en-US" dirty="0"/>
            </a:br>
            <a:r>
              <a:rPr lang="en-US" baseline="30000" dirty="0"/>
              <a:t>33</a:t>
            </a:r>
            <a:r>
              <a:rPr lang="en-US" dirty="0"/>
              <a:t>its legs of iron, its feet partly of iron and partly of </a:t>
            </a:r>
            <a:r>
              <a:rPr lang="en-US" baseline="30000" dirty="0" smtClean="0"/>
              <a:t> </a:t>
            </a:r>
            <a:r>
              <a:rPr lang="en-US" dirty="0" smtClean="0"/>
              <a:t>clay.</a:t>
            </a:r>
          </a:p>
          <a:p>
            <a:r>
              <a:rPr lang="en-US" dirty="0"/>
              <a:t> </a:t>
            </a:r>
            <a:br>
              <a:rPr lang="en-US" dirty="0"/>
            </a:br>
            <a:r>
              <a:rPr lang="en-US" baseline="30000" dirty="0"/>
              <a:t>34</a:t>
            </a:r>
            <a:r>
              <a:rPr lang="en-US" dirty="0"/>
              <a:t>You watched while a stone was cut out without hands, which struck the image on its feet of iron and clay, and broke them in pieces. </a:t>
            </a:r>
            <a:br>
              <a:rPr lang="en-US" dirty="0"/>
            </a:br>
            <a:r>
              <a:rPr lang="en-US" baseline="30000" dirty="0"/>
              <a:t>35</a:t>
            </a:r>
            <a:r>
              <a:rPr lang="en-US" dirty="0"/>
              <a:t>Then the iron, the clay, the bronze, the silver, and the gold were crushed together, and became like chaff from the summer threshing floors; the wind carried them away so that no trace of them was found. And the stone that struck the image became a great mountain and filled the whole earth.</a:t>
            </a:r>
          </a:p>
        </p:txBody>
      </p:sp>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090895" y="1350334"/>
            <a:ext cx="1357040" cy="4364665"/>
          </a:xfrm>
          <a:prstGeom prst="rect">
            <a:avLst/>
          </a:prstGeom>
        </p:spPr>
      </p:pic>
    </p:spTree>
    <p:extLst>
      <p:ext uri="{BB962C8B-B14F-4D97-AF65-F5344CB8AC3E}">
        <p14:creationId xmlns="" xmlns:p14="http://schemas.microsoft.com/office/powerpoint/2010/main" val="34514164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9008"/>
            <a:ext cx="7315200" cy="952500"/>
          </a:xfrm>
        </p:spPr>
        <p:txBody>
          <a:bodyPr>
            <a:normAutofit fontScale="90000"/>
          </a:bodyPr>
          <a:lstStyle/>
          <a:p>
            <a:r>
              <a:rPr lang="en-US" dirty="0"/>
              <a:t>Nebuchadnezzar’s </a:t>
            </a:r>
            <a:r>
              <a:rPr lang="en-US" dirty="0" smtClean="0"/>
              <a:t>Dream</a:t>
            </a:r>
            <a:br>
              <a:rPr lang="en-US" dirty="0" smtClean="0"/>
            </a:br>
            <a:r>
              <a:rPr lang="en-US" dirty="0" smtClean="0"/>
              <a:t>Daniel 2</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 y="0"/>
            <a:ext cx="1209674" cy="5715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237641" y="1171431"/>
            <a:ext cx="1695197" cy="4543568"/>
          </a:xfrm>
          <a:prstGeom prst="rect">
            <a:avLst/>
          </a:prstGeom>
        </p:spPr>
      </p:pic>
      <p:pic>
        <p:nvPicPr>
          <p:cNvPr id="5" name="Picture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932842" y="1295113"/>
            <a:ext cx="4924569" cy="3077857"/>
          </a:xfrm>
          <a:prstGeom prst="rect">
            <a:avLst/>
          </a:prstGeom>
        </p:spPr>
      </p:pic>
      <p:sp>
        <p:nvSpPr>
          <p:cNvPr id="6" name="TextBox 5"/>
          <p:cNvSpPr txBox="1"/>
          <p:nvPr/>
        </p:nvSpPr>
        <p:spPr>
          <a:xfrm>
            <a:off x="1351129" y="1433103"/>
            <a:ext cx="1258678" cy="646331"/>
          </a:xfrm>
          <a:prstGeom prst="rect">
            <a:avLst/>
          </a:prstGeom>
          <a:noFill/>
        </p:spPr>
        <p:txBody>
          <a:bodyPr wrap="none" rtlCol="0">
            <a:spAutoFit/>
          </a:bodyPr>
          <a:lstStyle/>
          <a:p>
            <a:r>
              <a:rPr lang="en-US" dirty="0" smtClean="0">
                <a:solidFill>
                  <a:prstClr val="black"/>
                </a:solidFill>
              </a:rPr>
              <a:t>Babylonian</a:t>
            </a:r>
          </a:p>
          <a:p>
            <a:r>
              <a:rPr lang="en-US" dirty="0" smtClean="0">
                <a:solidFill>
                  <a:prstClr val="black"/>
                </a:solidFill>
              </a:rPr>
              <a:t>605-539 BC</a:t>
            </a:r>
            <a:endParaRPr lang="en-US" dirty="0">
              <a:solidFill>
                <a:prstClr val="black"/>
              </a:solidFill>
            </a:endParaRPr>
          </a:p>
        </p:txBody>
      </p:sp>
      <p:pic>
        <p:nvPicPr>
          <p:cNvPr id="8" name="Picture 7"/>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932842" y="1295115"/>
            <a:ext cx="4924569" cy="3077856"/>
          </a:xfrm>
          <a:prstGeom prst="rect">
            <a:avLst/>
          </a:prstGeom>
        </p:spPr>
      </p:pic>
      <p:sp>
        <p:nvSpPr>
          <p:cNvPr id="11" name="TextBox 10"/>
          <p:cNvSpPr txBox="1"/>
          <p:nvPr/>
        </p:nvSpPr>
        <p:spPr>
          <a:xfrm>
            <a:off x="1209675" y="3262236"/>
            <a:ext cx="1582484" cy="646331"/>
          </a:xfrm>
          <a:prstGeom prst="rect">
            <a:avLst/>
          </a:prstGeom>
          <a:noFill/>
        </p:spPr>
        <p:txBody>
          <a:bodyPr wrap="none" rtlCol="0">
            <a:spAutoFit/>
          </a:bodyPr>
          <a:lstStyle/>
          <a:p>
            <a:r>
              <a:rPr lang="en-US" dirty="0" smtClean="0">
                <a:solidFill>
                  <a:prstClr val="black"/>
                </a:solidFill>
              </a:rPr>
              <a:t>Greek</a:t>
            </a:r>
          </a:p>
          <a:p>
            <a:r>
              <a:rPr lang="en-US" dirty="0" smtClean="0">
                <a:solidFill>
                  <a:prstClr val="black"/>
                </a:solidFill>
              </a:rPr>
              <a:t>331-168/63 BC</a:t>
            </a:r>
            <a:endParaRPr lang="en-US" dirty="0">
              <a:solidFill>
                <a:prstClr val="black"/>
              </a:solidFill>
            </a:endParaRPr>
          </a:p>
        </p:txBody>
      </p:sp>
      <p:sp>
        <p:nvSpPr>
          <p:cNvPr id="12" name="TextBox 11"/>
          <p:cNvSpPr txBox="1"/>
          <p:nvPr/>
        </p:nvSpPr>
        <p:spPr>
          <a:xfrm>
            <a:off x="1209675" y="2295432"/>
            <a:ext cx="1258678" cy="923330"/>
          </a:xfrm>
          <a:prstGeom prst="rect">
            <a:avLst/>
          </a:prstGeom>
          <a:noFill/>
        </p:spPr>
        <p:txBody>
          <a:bodyPr wrap="none" rtlCol="0">
            <a:spAutoFit/>
          </a:bodyPr>
          <a:lstStyle/>
          <a:p>
            <a:r>
              <a:rPr lang="en-US" dirty="0" err="1" smtClean="0">
                <a:solidFill>
                  <a:prstClr val="black"/>
                </a:solidFill>
              </a:rPr>
              <a:t>Medo</a:t>
            </a:r>
            <a:endParaRPr lang="en-US" dirty="0" smtClean="0">
              <a:solidFill>
                <a:prstClr val="black"/>
              </a:solidFill>
            </a:endParaRPr>
          </a:p>
          <a:p>
            <a:r>
              <a:rPr lang="en-US" dirty="0" smtClean="0">
                <a:solidFill>
                  <a:prstClr val="black"/>
                </a:solidFill>
              </a:rPr>
              <a:t>-Persian</a:t>
            </a:r>
          </a:p>
          <a:p>
            <a:r>
              <a:rPr lang="en-US" dirty="0" smtClean="0">
                <a:solidFill>
                  <a:prstClr val="black"/>
                </a:solidFill>
              </a:rPr>
              <a:t>539-331 BC</a:t>
            </a:r>
            <a:endParaRPr lang="en-US" dirty="0">
              <a:solidFill>
                <a:prstClr val="black"/>
              </a:solidFill>
            </a:endParaRPr>
          </a:p>
        </p:txBody>
      </p:sp>
      <p:pic>
        <p:nvPicPr>
          <p:cNvPr id="7" name="Picture 6"/>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932826" y="1295112"/>
            <a:ext cx="4924570" cy="3077857"/>
          </a:xfrm>
          <a:prstGeom prst="rect">
            <a:avLst/>
          </a:prstGeom>
        </p:spPr>
      </p:pic>
      <p:pic>
        <p:nvPicPr>
          <p:cNvPr id="9" name="Picture 8"/>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3932826" y="1300802"/>
            <a:ext cx="4924570" cy="3077857"/>
          </a:xfrm>
          <a:prstGeom prst="rect">
            <a:avLst/>
          </a:prstGeom>
        </p:spPr>
      </p:pic>
      <p:sp>
        <p:nvSpPr>
          <p:cNvPr id="14" name="TextBox 13"/>
          <p:cNvSpPr txBox="1"/>
          <p:nvPr/>
        </p:nvSpPr>
        <p:spPr>
          <a:xfrm>
            <a:off x="1351147" y="4219387"/>
            <a:ext cx="1160895" cy="923330"/>
          </a:xfrm>
          <a:prstGeom prst="rect">
            <a:avLst/>
          </a:prstGeom>
          <a:noFill/>
        </p:spPr>
        <p:txBody>
          <a:bodyPr wrap="none" rtlCol="0">
            <a:spAutoFit/>
          </a:bodyPr>
          <a:lstStyle/>
          <a:p>
            <a:r>
              <a:rPr lang="en-US" dirty="0" smtClean="0">
                <a:solidFill>
                  <a:prstClr val="black"/>
                </a:solidFill>
              </a:rPr>
              <a:t>Roman</a:t>
            </a:r>
          </a:p>
          <a:p>
            <a:r>
              <a:rPr lang="en-US" dirty="0" smtClean="0">
                <a:solidFill>
                  <a:prstClr val="black"/>
                </a:solidFill>
              </a:rPr>
              <a:t>168/63 BC</a:t>
            </a:r>
          </a:p>
          <a:p>
            <a:r>
              <a:rPr lang="en-US" dirty="0" smtClean="0">
                <a:solidFill>
                  <a:prstClr val="black"/>
                </a:solidFill>
              </a:rPr>
              <a:t>-476 AD</a:t>
            </a:r>
            <a:endParaRPr lang="en-US" dirty="0">
              <a:solidFill>
                <a:prstClr val="black"/>
              </a:solidFill>
            </a:endParaRPr>
          </a:p>
        </p:txBody>
      </p:sp>
      <p:sp>
        <p:nvSpPr>
          <p:cNvPr id="4" name="TextBox 3"/>
          <p:cNvSpPr txBox="1"/>
          <p:nvPr/>
        </p:nvSpPr>
        <p:spPr>
          <a:xfrm>
            <a:off x="2054950" y="3092964"/>
            <a:ext cx="741742" cy="369332"/>
          </a:xfrm>
          <a:prstGeom prst="rect">
            <a:avLst/>
          </a:prstGeom>
          <a:noFill/>
        </p:spPr>
        <p:txBody>
          <a:bodyPr wrap="none" rtlCol="0">
            <a:spAutoFit/>
          </a:bodyPr>
          <a:lstStyle/>
          <a:p>
            <a:r>
              <a:rPr lang="en-US" dirty="0" smtClean="0">
                <a:solidFill>
                  <a:srgbClr val="0000CC"/>
                </a:solidFill>
              </a:rPr>
              <a:t>70 </a:t>
            </a:r>
            <a:r>
              <a:rPr lang="en-US" dirty="0" err="1" smtClean="0">
                <a:solidFill>
                  <a:srgbClr val="0000CC"/>
                </a:solidFill>
              </a:rPr>
              <a:t>yrs</a:t>
            </a:r>
            <a:endParaRPr lang="en-US" dirty="0">
              <a:solidFill>
                <a:srgbClr val="0000CC"/>
              </a:solidFill>
            </a:endParaRPr>
          </a:p>
        </p:txBody>
      </p:sp>
      <p:sp>
        <p:nvSpPr>
          <p:cNvPr id="15" name="TextBox 14"/>
          <p:cNvSpPr txBox="1"/>
          <p:nvPr/>
        </p:nvSpPr>
        <p:spPr>
          <a:xfrm>
            <a:off x="1931594" y="3914985"/>
            <a:ext cx="858761" cy="369332"/>
          </a:xfrm>
          <a:prstGeom prst="rect">
            <a:avLst/>
          </a:prstGeom>
          <a:noFill/>
        </p:spPr>
        <p:txBody>
          <a:bodyPr wrap="none" rtlCol="0">
            <a:spAutoFit/>
          </a:bodyPr>
          <a:lstStyle/>
          <a:p>
            <a:r>
              <a:rPr lang="en-US" dirty="0" smtClean="0">
                <a:solidFill>
                  <a:srgbClr val="0000CC"/>
                </a:solidFill>
              </a:rPr>
              <a:t>300 </a:t>
            </a:r>
            <a:r>
              <a:rPr lang="en-US" dirty="0" err="1" smtClean="0">
                <a:solidFill>
                  <a:srgbClr val="0000CC"/>
                </a:solidFill>
              </a:rPr>
              <a:t>yrs</a:t>
            </a:r>
            <a:endParaRPr lang="en-US" dirty="0">
              <a:solidFill>
                <a:srgbClr val="0000CC"/>
              </a:solidFill>
            </a:endParaRPr>
          </a:p>
        </p:txBody>
      </p:sp>
      <p:sp>
        <p:nvSpPr>
          <p:cNvPr id="16" name="TextBox 15"/>
          <p:cNvSpPr txBox="1"/>
          <p:nvPr/>
        </p:nvSpPr>
        <p:spPr>
          <a:xfrm>
            <a:off x="2006617" y="5045581"/>
            <a:ext cx="858761" cy="369332"/>
          </a:xfrm>
          <a:prstGeom prst="rect">
            <a:avLst/>
          </a:prstGeom>
          <a:noFill/>
        </p:spPr>
        <p:txBody>
          <a:bodyPr wrap="none" rtlCol="0">
            <a:spAutoFit/>
          </a:bodyPr>
          <a:lstStyle/>
          <a:p>
            <a:r>
              <a:rPr lang="en-US" dirty="0">
                <a:solidFill>
                  <a:srgbClr val="0000CC"/>
                </a:solidFill>
              </a:rPr>
              <a:t>5</a:t>
            </a:r>
            <a:r>
              <a:rPr lang="en-US" dirty="0" smtClean="0">
                <a:solidFill>
                  <a:srgbClr val="0000CC"/>
                </a:solidFill>
              </a:rPr>
              <a:t>00 </a:t>
            </a:r>
            <a:r>
              <a:rPr lang="en-US" dirty="0" err="1" smtClean="0">
                <a:solidFill>
                  <a:srgbClr val="0000CC"/>
                </a:solidFill>
              </a:rPr>
              <a:t>yrs</a:t>
            </a:r>
            <a:endParaRPr lang="en-US" dirty="0">
              <a:solidFill>
                <a:srgbClr val="0000CC"/>
              </a:solidFill>
            </a:endParaRPr>
          </a:p>
        </p:txBody>
      </p:sp>
    </p:spTree>
    <p:extLst>
      <p:ext uri="{BB962C8B-B14F-4D97-AF65-F5344CB8AC3E}">
        <p14:creationId xmlns="" xmlns:p14="http://schemas.microsoft.com/office/powerpoint/2010/main" val="118055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1000" fill="hold"/>
                                        <p:tgtEl>
                                          <p:spTgt spid="4"/>
                                        </p:tgtEl>
                                        <p:attrNameLst>
                                          <p:attrName>ppt_w</p:attrName>
                                        </p:attrNameLst>
                                      </p:cBhvr>
                                      <p:tavLst>
                                        <p:tav tm="0">
                                          <p:val>
                                            <p:fltVal val="0"/>
                                          </p:val>
                                        </p:tav>
                                        <p:tav tm="100000">
                                          <p:val>
                                            <p:strVal val="#ppt_w"/>
                                          </p:val>
                                        </p:tav>
                                      </p:tavLst>
                                    </p:anim>
                                    <p:anim calcmode="lin" valueType="num">
                                      <p:cBhvr>
                                        <p:cTn id="39" dur="1000" fill="hold"/>
                                        <p:tgtEl>
                                          <p:spTgt spid="4"/>
                                        </p:tgtEl>
                                        <p:attrNameLst>
                                          <p:attrName>ppt_h</p:attrName>
                                        </p:attrNameLst>
                                      </p:cBhvr>
                                      <p:tavLst>
                                        <p:tav tm="0">
                                          <p:val>
                                            <p:fltVal val="0"/>
                                          </p:val>
                                        </p:tav>
                                        <p:tav tm="100000">
                                          <p:val>
                                            <p:strVal val="#ppt_h"/>
                                          </p:val>
                                        </p:tav>
                                      </p:tavLst>
                                    </p:anim>
                                    <p:anim calcmode="lin" valueType="num">
                                      <p:cBhvr>
                                        <p:cTn id="40" dur="1000" fill="hold"/>
                                        <p:tgtEl>
                                          <p:spTgt spid="4"/>
                                        </p:tgtEl>
                                        <p:attrNameLst>
                                          <p:attrName>style.rotation</p:attrName>
                                        </p:attrNameLst>
                                      </p:cBhvr>
                                      <p:tavLst>
                                        <p:tav tm="0">
                                          <p:val>
                                            <p:fltVal val="90"/>
                                          </p:val>
                                        </p:tav>
                                        <p:tav tm="100000">
                                          <p:val>
                                            <p:fltVal val="0"/>
                                          </p:val>
                                        </p:tav>
                                      </p:tavLst>
                                    </p:anim>
                                    <p:animEffect transition="in" filter="fade">
                                      <p:cBhvr>
                                        <p:cTn id="41" dur="1000"/>
                                        <p:tgtEl>
                                          <p:spTgt spid="4"/>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1000" fill="hold"/>
                                        <p:tgtEl>
                                          <p:spTgt spid="15"/>
                                        </p:tgtEl>
                                        <p:attrNameLst>
                                          <p:attrName>ppt_w</p:attrName>
                                        </p:attrNameLst>
                                      </p:cBhvr>
                                      <p:tavLst>
                                        <p:tav tm="0">
                                          <p:val>
                                            <p:fltVal val="0"/>
                                          </p:val>
                                        </p:tav>
                                        <p:tav tm="100000">
                                          <p:val>
                                            <p:strVal val="#ppt_w"/>
                                          </p:val>
                                        </p:tav>
                                      </p:tavLst>
                                    </p:anim>
                                    <p:anim calcmode="lin" valueType="num">
                                      <p:cBhvr>
                                        <p:cTn id="45" dur="1000" fill="hold"/>
                                        <p:tgtEl>
                                          <p:spTgt spid="15"/>
                                        </p:tgtEl>
                                        <p:attrNameLst>
                                          <p:attrName>ppt_h</p:attrName>
                                        </p:attrNameLst>
                                      </p:cBhvr>
                                      <p:tavLst>
                                        <p:tav tm="0">
                                          <p:val>
                                            <p:fltVal val="0"/>
                                          </p:val>
                                        </p:tav>
                                        <p:tav tm="100000">
                                          <p:val>
                                            <p:strVal val="#ppt_h"/>
                                          </p:val>
                                        </p:tav>
                                      </p:tavLst>
                                    </p:anim>
                                    <p:anim calcmode="lin" valueType="num">
                                      <p:cBhvr>
                                        <p:cTn id="46" dur="1000" fill="hold"/>
                                        <p:tgtEl>
                                          <p:spTgt spid="15"/>
                                        </p:tgtEl>
                                        <p:attrNameLst>
                                          <p:attrName>style.rotation</p:attrName>
                                        </p:attrNameLst>
                                      </p:cBhvr>
                                      <p:tavLst>
                                        <p:tav tm="0">
                                          <p:val>
                                            <p:fltVal val="90"/>
                                          </p:val>
                                        </p:tav>
                                        <p:tav tm="100000">
                                          <p:val>
                                            <p:fltVal val="0"/>
                                          </p:val>
                                        </p:tav>
                                      </p:tavLst>
                                    </p:anim>
                                    <p:animEffect transition="in" filter="fade">
                                      <p:cBhvr>
                                        <p:cTn id="47" dur="1000"/>
                                        <p:tgtEl>
                                          <p:spTgt spid="15"/>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1000" fill="hold"/>
                                        <p:tgtEl>
                                          <p:spTgt spid="16"/>
                                        </p:tgtEl>
                                        <p:attrNameLst>
                                          <p:attrName>ppt_w</p:attrName>
                                        </p:attrNameLst>
                                      </p:cBhvr>
                                      <p:tavLst>
                                        <p:tav tm="0">
                                          <p:val>
                                            <p:fltVal val="0"/>
                                          </p:val>
                                        </p:tav>
                                        <p:tav tm="100000">
                                          <p:val>
                                            <p:strVal val="#ppt_w"/>
                                          </p:val>
                                        </p:tav>
                                      </p:tavLst>
                                    </p:anim>
                                    <p:anim calcmode="lin" valueType="num">
                                      <p:cBhvr>
                                        <p:cTn id="51" dur="1000" fill="hold"/>
                                        <p:tgtEl>
                                          <p:spTgt spid="16"/>
                                        </p:tgtEl>
                                        <p:attrNameLst>
                                          <p:attrName>ppt_h</p:attrName>
                                        </p:attrNameLst>
                                      </p:cBhvr>
                                      <p:tavLst>
                                        <p:tav tm="0">
                                          <p:val>
                                            <p:fltVal val="0"/>
                                          </p:val>
                                        </p:tav>
                                        <p:tav tm="100000">
                                          <p:val>
                                            <p:strVal val="#ppt_h"/>
                                          </p:val>
                                        </p:tav>
                                      </p:tavLst>
                                    </p:anim>
                                    <p:anim calcmode="lin" valueType="num">
                                      <p:cBhvr>
                                        <p:cTn id="52" dur="1000" fill="hold"/>
                                        <p:tgtEl>
                                          <p:spTgt spid="16"/>
                                        </p:tgtEl>
                                        <p:attrNameLst>
                                          <p:attrName>style.rotation</p:attrName>
                                        </p:attrNameLst>
                                      </p:cBhvr>
                                      <p:tavLst>
                                        <p:tav tm="0">
                                          <p:val>
                                            <p:fltVal val="90"/>
                                          </p:val>
                                        </p:tav>
                                        <p:tav tm="100000">
                                          <p:val>
                                            <p:fltVal val="0"/>
                                          </p:val>
                                        </p:tav>
                                      </p:tavLst>
                                    </p:anim>
                                    <p:animEffect transition="in" filter="fade">
                                      <p:cBhvr>
                                        <p:cTn id="5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4" grpId="0"/>
      <p:bldP spid="4"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1203"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549" b="27227"/>
          <a:stretch/>
        </p:blipFill>
        <p:spPr bwMode="auto">
          <a:xfrm>
            <a:off x="228600" y="1771114"/>
            <a:ext cx="6877050" cy="39629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044631" y="0"/>
            <a:ext cx="3261839" cy="4029126"/>
          </a:xfrm>
          <a:prstGeom prst="rect">
            <a:avLst/>
          </a:prstGeom>
        </p:spPr>
      </p:pic>
      <p:pic>
        <p:nvPicPr>
          <p:cNvPr id="5" name="Pictur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423125" y="197072"/>
            <a:ext cx="867890" cy="1150537"/>
          </a:xfrm>
          <a:prstGeom prst="rect">
            <a:avLst/>
          </a:prstGeom>
        </p:spPr>
      </p:pic>
      <p:pic>
        <p:nvPicPr>
          <p:cNvPr id="6" name="Picture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406272" y="815569"/>
            <a:ext cx="1399930" cy="1064080"/>
          </a:xfrm>
          <a:prstGeom prst="rect">
            <a:avLst/>
          </a:prstGeom>
        </p:spPr>
      </p:pic>
      <p:pic>
        <p:nvPicPr>
          <p:cNvPr id="8" name="Picture 7"/>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703601" y="2628900"/>
            <a:ext cx="1074056" cy="1755733"/>
          </a:xfrm>
          <a:prstGeom prst="rect">
            <a:avLst/>
          </a:prstGeom>
        </p:spPr>
      </p:pic>
      <p:pic>
        <p:nvPicPr>
          <p:cNvPr id="7" name="Picture 6"/>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4740179" y="1771114"/>
            <a:ext cx="1037478" cy="1103983"/>
          </a:xfrm>
          <a:prstGeom prst="rect">
            <a:avLst/>
          </a:prstGeom>
        </p:spPr>
      </p:pic>
      <p:sp>
        <p:nvSpPr>
          <p:cNvPr id="9" name="TextBox 8"/>
          <p:cNvSpPr txBox="1"/>
          <p:nvPr/>
        </p:nvSpPr>
        <p:spPr>
          <a:xfrm>
            <a:off x="526091" y="2604411"/>
            <a:ext cx="1031051" cy="369332"/>
          </a:xfrm>
          <a:prstGeom prst="rect">
            <a:avLst/>
          </a:prstGeom>
          <a:noFill/>
        </p:spPr>
        <p:txBody>
          <a:bodyPr wrap="none" rtlCol="0">
            <a:spAutoFit/>
          </a:bodyPr>
          <a:lstStyle/>
          <a:p>
            <a:r>
              <a:rPr lang="en-US" b="1" dirty="0" smtClean="0">
                <a:solidFill>
                  <a:prstClr val="black"/>
                </a:solidFill>
                <a:latin typeface="Aegean" panose="020B0403020203020204" pitchFamily="34" charset="0"/>
                <a:ea typeface="Aegean" panose="020B0403020203020204" pitchFamily="34" charset="0"/>
              </a:rPr>
              <a:t>Daniel 2</a:t>
            </a:r>
          </a:p>
        </p:txBody>
      </p:sp>
      <p:sp>
        <p:nvSpPr>
          <p:cNvPr id="3" name="Rectangle 2"/>
          <p:cNvSpPr/>
          <p:nvPr/>
        </p:nvSpPr>
        <p:spPr>
          <a:xfrm>
            <a:off x="2133780" y="31018"/>
            <a:ext cx="2390270" cy="830997"/>
          </a:xfrm>
          <a:prstGeom prst="rect">
            <a:avLst/>
          </a:prstGeom>
        </p:spPr>
        <p:txBody>
          <a:bodyPr wrap="none">
            <a:spAutoFit/>
          </a:bodyPr>
          <a:lstStyle/>
          <a:p>
            <a:r>
              <a:rPr lang="en-US" sz="1600" dirty="0" smtClean="0">
                <a:solidFill>
                  <a:prstClr val="black"/>
                </a:solidFill>
              </a:rPr>
              <a:t>Nebuchadnezzar</a:t>
            </a:r>
          </a:p>
          <a:p>
            <a:r>
              <a:rPr lang="en-US" sz="1600" dirty="0" smtClean="0">
                <a:solidFill>
                  <a:prstClr val="black"/>
                </a:solidFill>
              </a:rPr>
              <a:t>“you </a:t>
            </a:r>
            <a:r>
              <a:rPr lang="en-US" sz="1600" dirty="0">
                <a:solidFill>
                  <a:prstClr val="black"/>
                </a:solidFill>
              </a:rPr>
              <a:t>are the head of </a:t>
            </a:r>
            <a:r>
              <a:rPr lang="en-US" sz="1600" dirty="0" smtClean="0">
                <a:solidFill>
                  <a:prstClr val="black"/>
                </a:solidFill>
              </a:rPr>
              <a:t>gold”</a:t>
            </a:r>
          </a:p>
          <a:p>
            <a:r>
              <a:rPr lang="en-US" sz="1600" dirty="0" smtClean="0">
                <a:solidFill>
                  <a:prstClr val="black"/>
                </a:solidFill>
              </a:rPr>
              <a:t>Babylon</a:t>
            </a:r>
            <a:endParaRPr lang="en-US" sz="1600" dirty="0">
              <a:solidFill>
                <a:prstClr val="black"/>
              </a:solidFill>
            </a:endParaRPr>
          </a:p>
        </p:txBody>
      </p:sp>
      <p:sp>
        <p:nvSpPr>
          <p:cNvPr id="10" name="TextBox 9"/>
          <p:cNvSpPr txBox="1"/>
          <p:nvPr/>
        </p:nvSpPr>
        <p:spPr>
          <a:xfrm>
            <a:off x="2920893" y="523456"/>
            <a:ext cx="1140056" cy="338554"/>
          </a:xfrm>
          <a:prstGeom prst="rect">
            <a:avLst/>
          </a:prstGeom>
          <a:noFill/>
        </p:spPr>
        <p:txBody>
          <a:bodyPr wrap="none" rtlCol="0">
            <a:spAutoFit/>
          </a:bodyPr>
          <a:lstStyle/>
          <a:p>
            <a:r>
              <a:rPr lang="en-US" sz="1600" dirty="0">
                <a:solidFill>
                  <a:srgbClr val="FF0000"/>
                </a:solidFill>
              </a:rPr>
              <a:t>604-568 BC</a:t>
            </a:r>
          </a:p>
        </p:txBody>
      </p:sp>
      <p:sp>
        <p:nvSpPr>
          <p:cNvPr id="11" name="Rectangle 10"/>
          <p:cNvSpPr/>
          <p:nvPr/>
        </p:nvSpPr>
        <p:spPr>
          <a:xfrm>
            <a:off x="198039" y="2234617"/>
            <a:ext cx="1140056" cy="338554"/>
          </a:xfrm>
          <a:prstGeom prst="rect">
            <a:avLst/>
          </a:prstGeom>
        </p:spPr>
        <p:txBody>
          <a:bodyPr wrap="none">
            <a:spAutoFit/>
          </a:bodyPr>
          <a:lstStyle/>
          <a:p>
            <a:r>
              <a:rPr lang="en-US" sz="1600" dirty="0" smtClean="0">
                <a:solidFill>
                  <a:srgbClr val="FF0000"/>
                </a:solidFill>
              </a:rPr>
              <a:t>604-536 BC</a:t>
            </a:r>
            <a:endParaRPr lang="en-US" sz="1600" dirty="0">
              <a:solidFill>
                <a:srgbClr val="FF0000"/>
              </a:solidFill>
            </a:endParaRPr>
          </a:p>
        </p:txBody>
      </p:sp>
      <p:sp>
        <p:nvSpPr>
          <p:cNvPr id="12" name="Rectangle 11"/>
          <p:cNvSpPr/>
          <p:nvPr/>
        </p:nvSpPr>
        <p:spPr>
          <a:xfrm>
            <a:off x="1921790" y="1879714"/>
            <a:ext cx="2384396" cy="830997"/>
          </a:xfrm>
          <a:prstGeom prst="rect">
            <a:avLst/>
          </a:prstGeom>
        </p:spPr>
        <p:txBody>
          <a:bodyPr wrap="square">
            <a:spAutoFit/>
          </a:bodyPr>
          <a:lstStyle/>
          <a:p>
            <a:r>
              <a:rPr lang="en-US" sz="1600" dirty="0" smtClean="0">
                <a:solidFill>
                  <a:prstClr val="black"/>
                </a:solidFill>
              </a:rPr>
              <a:t>“Another </a:t>
            </a:r>
            <a:r>
              <a:rPr lang="en-US" sz="1600" dirty="0">
                <a:solidFill>
                  <a:prstClr val="black"/>
                </a:solidFill>
              </a:rPr>
              <a:t>kingdom inferior to you shall arise after </a:t>
            </a:r>
            <a:r>
              <a:rPr lang="en-US" sz="1600" dirty="0" smtClean="0">
                <a:solidFill>
                  <a:prstClr val="black"/>
                </a:solidFill>
              </a:rPr>
              <a:t>you” Persia </a:t>
            </a:r>
            <a:r>
              <a:rPr lang="en-US" sz="1600" dirty="0" smtClean="0">
                <a:solidFill>
                  <a:srgbClr val="FF0000"/>
                </a:solidFill>
              </a:rPr>
              <a:t>539-331 BC</a:t>
            </a:r>
            <a:endParaRPr lang="en-US" sz="1600" dirty="0">
              <a:solidFill>
                <a:srgbClr val="FF0000"/>
              </a:solidFill>
            </a:endParaRPr>
          </a:p>
        </p:txBody>
      </p:sp>
      <p:sp>
        <p:nvSpPr>
          <p:cNvPr id="13" name="TextBox 12"/>
          <p:cNvSpPr txBox="1"/>
          <p:nvPr/>
        </p:nvSpPr>
        <p:spPr>
          <a:xfrm>
            <a:off x="4540101" y="46098"/>
            <a:ext cx="3009014" cy="830997"/>
          </a:xfrm>
          <a:prstGeom prst="rect">
            <a:avLst/>
          </a:prstGeom>
          <a:noFill/>
        </p:spPr>
        <p:txBody>
          <a:bodyPr wrap="square" rtlCol="0">
            <a:spAutoFit/>
          </a:bodyPr>
          <a:lstStyle/>
          <a:p>
            <a:r>
              <a:rPr lang="en-US" sz="1600" dirty="0" smtClean="0">
                <a:solidFill>
                  <a:prstClr val="black"/>
                </a:solidFill>
              </a:rPr>
              <a:t>“and </a:t>
            </a:r>
            <a:r>
              <a:rPr lang="en-US" sz="1600" dirty="0">
                <a:solidFill>
                  <a:prstClr val="black"/>
                </a:solidFill>
              </a:rPr>
              <a:t>yet a third kingdom of bronze, which shall rule over all the </a:t>
            </a:r>
            <a:r>
              <a:rPr lang="en-US" sz="1600" dirty="0" smtClean="0">
                <a:solidFill>
                  <a:prstClr val="black"/>
                </a:solidFill>
              </a:rPr>
              <a:t>earth” Greek </a:t>
            </a:r>
            <a:r>
              <a:rPr lang="en-US" sz="1600" dirty="0" smtClean="0">
                <a:solidFill>
                  <a:srgbClr val="FF0000"/>
                </a:solidFill>
              </a:rPr>
              <a:t>331-168/63 BC</a:t>
            </a:r>
            <a:endParaRPr lang="en-US" sz="1600" dirty="0">
              <a:solidFill>
                <a:srgbClr val="FF0000"/>
              </a:solidFill>
            </a:endParaRPr>
          </a:p>
        </p:txBody>
      </p:sp>
      <p:sp>
        <p:nvSpPr>
          <p:cNvPr id="14" name="Rectangle 13"/>
          <p:cNvSpPr/>
          <p:nvPr/>
        </p:nvSpPr>
        <p:spPr>
          <a:xfrm>
            <a:off x="3708972" y="813071"/>
            <a:ext cx="3523573" cy="1077218"/>
          </a:xfrm>
          <a:prstGeom prst="rect">
            <a:avLst/>
          </a:prstGeom>
        </p:spPr>
        <p:txBody>
          <a:bodyPr wrap="square">
            <a:spAutoFit/>
          </a:bodyPr>
          <a:lstStyle/>
          <a:p>
            <a:r>
              <a:rPr lang="en-US" sz="1600" dirty="0" smtClean="0">
                <a:solidFill>
                  <a:prstClr val="black"/>
                </a:solidFill>
              </a:rPr>
              <a:t>And </a:t>
            </a:r>
            <a:r>
              <a:rPr lang="en-US" sz="1600" dirty="0">
                <a:solidFill>
                  <a:prstClr val="black"/>
                </a:solidFill>
              </a:rPr>
              <a:t>there shall be a fourth kingdom, strong as </a:t>
            </a:r>
            <a:r>
              <a:rPr lang="en-US" sz="1600" dirty="0" smtClean="0">
                <a:solidFill>
                  <a:prstClr val="black"/>
                </a:solidFill>
              </a:rPr>
              <a:t>iron …feet </a:t>
            </a:r>
            <a:r>
              <a:rPr lang="en-US" sz="1600" dirty="0">
                <a:solidFill>
                  <a:prstClr val="black"/>
                </a:solidFill>
              </a:rPr>
              <a:t>and toes, partly of potter’s clay and partly of </a:t>
            </a:r>
            <a:r>
              <a:rPr lang="en-US" sz="1600" dirty="0" smtClean="0">
                <a:solidFill>
                  <a:prstClr val="black"/>
                </a:solidFill>
              </a:rPr>
              <a:t>iron Roman </a:t>
            </a:r>
            <a:r>
              <a:rPr lang="en-US" sz="1600" dirty="0" smtClean="0">
                <a:solidFill>
                  <a:srgbClr val="FF0000"/>
                </a:solidFill>
              </a:rPr>
              <a:t>168/63 BC– 476 AD</a:t>
            </a:r>
            <a:endParaRPr lang="en-US" sz="1600" dirty="0">
              <a:solidFill>
                <a:srgbClr val="FF0000"/>
              </a:solidFill>
            </a:endParaRPr>
          </a:p>
        </p:txBody>
      </p:sp>
      <p:sp>
        <p:nvSpPr>
          <p:cNvPr id="15" name="TextBox 14"/>
          <p:cNvSpPr txBox="1"/>
          <p:nvPr/>
        </p:nvSpPr>
        <p:spPr>
          <a:xfrm>
            <a:off x="7040677" y="3916866"/>
            <a:ext cx="1998920" cy="1323439"/>
          </a:xfrm>
          <a:prstGeom prst="rect">
            <a:avLst/>
          </a:prstGeom>
          <a:noFill/>
        </p:spPr>
        <p:txBody>
          <a:bodyPr wrap="square" rtlCol="0">
            <a:spAutoFit/>
          </a:bodyPr>
          <a:lstStyle/>
          <a:p>
            <a:r>
              <a:rPr lang="en-US" sz="1600" b="1" dirty="0">
                <a:solidFill>
                  <a:prstClr val="black"/>
                </a:solidFill>
              </a:rPr>
              <a:t>in the days of those kings the God of heaven will set up a kingdom that shall never be destroyed</a:t>
            </a:r>
            <a:endParaRPr lang="en-US" sz="1600" dirty="0">
              <a:solidFill>
                <a:prstClr val="black"/>
              </a:solidFill>
            </a:endParaRPr>
          </a:p>
        </p:txBody>
      </p:sp>
      <p:sp>
        <p:nvSpPr>
          <p:cNvPr id="17" name="Rectangle 16"/>
          <p:cNvSpPr/>
          <p:nvPr/>
        </p:nvSpPr>
        <p:spPr>
          <a:xfrm>
            <a:off x="7105650" y="5151482"/>
            <a:ext cx="1359668" cy="338554"/>
          </a:xfrm>
          <a:prstGeom prst="rect">
            <a:avLst/>
          </a:prstGeom>
        </p:spPr>
        <p:txBody>
          <a:bodyPr wrap="none">
            <a:spAutoFit/>
          </a:bodyPr>
          <a:lstStyle/>
          <a:p>
            <a:r>
              <a:rPr lang="en-US" sz="1600" dirty="0" smtClean="0">
                <a:solidFill>
                  <a:srgbClr val="FF0000"/>
                </a:solidFill>
              </a:rPr>
              <a:t>4BC-30/33 AD</a:t>
            </a:r>
            <a:endParaRPr lang="en-US" sz="1600" dirty="0">
              <a:solidFill>
                <a:srgbClr val="FF0000"/>
              </a:solidFill>
            </a:endParaRPr>
          </a:p>
        </p:txBody>
      </p:sp>
    </p:spTree>
    <p:extLst>
      <p:ext uri="{BB962C8B-B14F-4D97-AF65-F5344CB8AC3E}">
        <p14:creationId xmlns="" xmlns:p14="http://schemas.microsoft.com/office/powerpoint/2010/main" val="828873659"/>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372" y="15063"/>
            <a:ext cx="7315200" cy="952500"/>
          </a:xfrm>
        </p:spPr>
        <p:txBody>
          <a:bodyPr>
            <a:normAutofit fontScale="90000"/>
          </a:bodyPr>
          <a:lstStyle/>
          <a:p>
            <a:pPr algn="r"/>
            <a:r>
              <a:rPr lang="en-US" dirty="0"/>
              <a:t>Nebuchadnezzar’s </a:t>
            </a:r>
            <a:r>
              <a:rPr lang="en-US" dirty="0" smtClean="0"/>
              <a:t>Dream</a:t>
            </a:r>
            <a:br>
              <a:rPr lang="en-US" dirty="0" smtClean="0"/>
            </a:br>
            <a:r>
              <a:rPr lang="en-US" dirty="0" smtClean="0"/>
              <a:t>Daniel 2</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 y="0"/>
            <a:ext cx="1209674" cy="5715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882182" y="1765005"/>
            <a:ext cx="3261839" cy="4029126"/>
          </a:xfrm>
          <a:prstGeom prst="rect">
            <a:avLst/>
          </a:prstGeom>
        </p:spPr>
      </p:pic>
      <p:pic>
        <p:nvPicPr>
          <p:cNvPr id="4" name="Picture 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882183" y="1669312"/>
            <a:ext cx="3266061" cy="4640238"/>
          </a:xfrm>
          <a:prstGeom prst="rect">
            <a:avLst/>
          </a:prstGeom>
        </p:spPr>
      </p:pic>
      <p:sp>
        <p:nvSpPr>
          <p:cNvPr id="10" name="TextBox 9"/>
          <p:cNvSpPr txBox="1"/>
          <p:nvPr/>
        </p:nvSpPr>
        <p:spPr>
          <a:xfrm>
            <a:off x="1209678" y="627321"/>
            <a:ext cx="5539563" cy="2862322"/>
          </a:xfrm>
          <a:prstGeom prst="rect">
            <a:avLst/>
          </a:prstGeom>
          <a:noFill/>
        </p:spPr>
        <p:txBody>
          <a:bodyPr wrap="square" rtlCol="0">
            <a:spAutoFit/>
          </a:bodyPr>
          <a:lstStyle/>
          <a:p>
            <a:r>
              <a:rPr lang="en-US" b="1" dirty="0" smtClean="0"/>
              <a:t>Daniel </a:t>
            </a:r>
            <a:r>
              <a:rPr lang="en-US" b="1" dirty="0"/>
              <a:t>2:34-35(NKJV) </a:t>
            </a:r>
            <a:r>
              <a:rPr lang="en-US" dirty="0"/>
              <a:t/>
            </a:r>
            <a:br>
              <a:rPr lang="en-US" dirty="0"/>
            </a:br>
            <a:r>
              <a:rPr lang="en-US" baseline="30000" dirty="0"/>
              <a:t>34</a:t>
            </a:r>
            <a:r>
              <a:rPr lang="en-US" dirty="0"/>
              <a:t>You watched while a stone was cut out without hands, which struck the image on its feet of iron and clay, and broke them in pieces.  </a:t>
            </a:r>
            <a:br>
              <a:rPr lang="en-US" dirty="0"/>
            </a:br>
            <a:r>
              <a:rPr lang="en-US" u="sng" baseline="30000" dirty="0"/>
              <a:t>35</a:t>
            </a:r>
            <a:r>
              <a:rPr lang="en-US" u="sng" dirty="0"/>
              <a:t>Then the iron, the clay, the bronze, the silver, and the gold were crushed together, and became like chaff from the summer threshing floors; the wind carried them away so that no trace of them was found.</a:t>
            </a:r>
            <a:r>
              <a:rPr lang="en-US" dirty="0"/>
              <a:t> </a:t>
            </a:r>
            <a:endParaRPr lang="en-US" dirty="0" smtClean="0"/>
          </a:p>
          <a:p>
            <a:r>
              <a:rPr lang="en-US" dirty="0" smtClean="0"/>
              <a:t>And </a:t>
            </a:r>
            <a:r>
              <a:rPr lang="en-US" dirty="0"/>
              <a:t>the stone that struck the image became </a:t>
            </a:r>
            <a:endParaRPr lang="en-US" dirty="0" smtClean="0"/>
          </a:p>
          <a:p>
            <a:r>
              <a:rPr lang="en-US" dirty="0" smtClean="0"/>
              <a:t>a </a:t>
            </a:r>
            <a:r>
              <a:rPr lang="en-US" dirty="0"/>
              <a:t>great mountain and filled the whole earth. </a:t>
            </a:r>
          </a:p>
        </p:txBody>
      </p:sp>
      <p:sp>
        <p:nvSpPr>
          <p:cNvPr id="15" name="TextBox 14"/>
          <p:cNvSpPr txBox="1"/>
          <p:nvPr/>
        </p:nvSpPr>
        <p:spPr>
          <a:xfrm>
            <a:off x="1209675" y="3632876"/>
            <a:ext cx="4672486" cy="2308324"/>
          </a:xfrm>
          <a:prstGeom prst="rect">
            <a:avLst/>
          </a:prstGeom>
          <a:noFill/>
        </p:spPr>
        <p:txBody>
          <a:bodyPr wrap="square" rtlCol="0">
            <a:spAutoFit/>
          </a:bodyPr>
          <a:lstStyle/>
          <a:p>
            <a:r>
              <a:rPr lang="en-US" b="1" dirty="0" smtClean="0"/>
              <a:t>Daniel </a:t>
            </a:r>
            <a:r>
              <a:rPr lang="en-US" b="1" dirty="0"/>
              <a:t>2:44-45(NKJV) </a:t>
            </a:r>
            <a:r>
              <a:rPr lang="en-US" dirty="0"/>
              <a:t/>
            </a:r>
            <a:br>
              <a:rPr lang="en-US" dirty="0"/>
            </a:br>
            <a:r>
              <a:rPr lang="en-US" baseline="30000" dirty="0"/>
              <a:t>44</a:t>
            </a:r>
            <a:r>
              <a:rPr lang="en-US" dirty="0"/>
              <a:t>And in the days of these kings the God of heaven will set up a kingdom which shall never be destroyed; and the kingdom shall not be left to other people; it shall break in pieces and consume all these kingdoms, and it shall stand forever.  </a:t>
            </a:r>
            <a:br>
              <a:rPr lang="en-US" dirty="0"/>
            </a:br>
            <a:endParaRPr lang="en-US" dirty="0"/>
          </a:p>
        </p:txBody>
      </p:sp>
    </p:spTree>
    <p:extLst>
      <p:ext uri="{BB962C8B-B14F-4D97-AF65-F5344CB8AC3E}">
        <p14:creationId xmlns="" xmlns:p14="http://schemas.microsoft.com/office/powerpoint/2010/main" val="112274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God’s Wave of Prophets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2145107" y="1143000"/>
            <a:ext cx="11290545" cy="3111500"/>
          </a:xfrm>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10400" y="1910082"/>
            <a:ext cx="762000" cy="737460"/>
          </a:xfrm>
          <a:prstGeom prst="rect">
            <a:avLst/>
          </a:prstGeom>
        </p:spPr>
      </p:pic>
      <p:sp>
        <p:nvSpPr>
          <p:cNvPr id="3" name="TextBox 2"/>
          <p:cNvSpPr txBox="1"/>
          <p:nvPr/>
        </p:nvSpPr>
        <p:spPr>
          <a:xfrm>
            <a:off x="6656832" y="1450849"/>
            <a:ext cx="1117998" cy="646331"/>
          </a:xfrm>
          <a:prstGeom prst="rect">
            <a:avLst/>
          </a:prstGeom>
          <a:noFill/>
        </p:spPr>
        <p:txBody>
          <a:bodyPr wrap="none" rtlCol="0">
            <a:spAutoFit/>
          </a:bodyPr>
          <a:lstStyle/>
          <a:p>
            <a:r>
              <a:rPr lang="en-US" b="1" dirty="0" smtClean="0">
                <a:solidFill>
                  <a:prstClr val="black"/>
                </a:solidFill>
              </a:rPr>
              <a:t>400 </a:t>
            </a:r>
            <a:r>
              <a:rPr lang="en-US" b="1" dirty="0" err="1" smtClean="0">
                <a:solidFill>
                  <a:prstClr val="black"/>
                </a:solidFill>
              </a:rPr>
              <a:t>yrs</a:t>
            </a:r>
            <a:r>
              <a:rPr lang="en-US" b="1" dirty="0" smtClean="0">
                <a:solidFill>
                  <a:prstClr val="black"/>
                </a:solidFill>
              </a:rPr>
              <a:t> of</a:t>
            </a:r>
          </a:p>
          <a:p>
            <a:r>
              <a:rPr lang="en-US" b="1" dirty="0" smtClean="0">
                <a:solidFill>
                  <a:prstClr val="black"/>
                </a:solidFill>
              </a:rPr>
              <a:t>Silence</a:t>
            </a:r>
            <a:endParaRPr lang="en-US" b="1" dirty="0">
              <a:solidFill>
                <a:prstClr val="black"/>
              </a:solidFill>
            </a:endParaRPr>
          </a:p>
        </p:txBody>
      </p:sp>
    </p:spTree>
    <p:extLst>
      <p:ext uri="{BB962C8B-B14F-4D97-AF65-F5344CB8AC3E}">
        <p14:creationId xmlns="" xmlns:p14="http://schemas.microsoft.com/office/powerpoint/2010/main" val="25750536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lum/>
            <a:alphaModFix/>
          </a:blip>
          <a:srcRect/>
          <a:stretch>
            <a:fillRect/>
          </a:stretch>
        </p:blipFill>
        <p:spPr>
          <a:xfrm>
            <a:off x="-7836" y="0"/>
            <a:ext cx="9214621" cy="5715246"/>
          </a:xfrm>
          <a:prstGeom prst="rect">
            <a:avLst/>
          </a:prstGeom>
          <a:noFill/>
          <a:ln>
            <a:noFill/>
          </a:ln>
        </p:spPr>
      </p:pic>
      <p:sp>
        <p:nvSpPr>
          <p:cNvPr id="3" name="Subtitle 2"/>
          <p:cNvSpPr txBox="1">
            <a:spLocks noGrp="1"/>
          </p:cNvSpPr>
          <p:nvPr>
            <p:ph type="subTitle" idx="4294967295"/>
          </p:nvPr>
        </p:nvSpPr>
        <p:spPr>
          <a:xfrm>
            <a:off x="457288" y="-1625306"/>
            <a:ext cx="8228763" cy="8130073"/>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indent="0" algn="l">
              <a:buNone/>
            </a:pPr>
            <a:endParaRPr lang="en-US" sz="5600" dirty="0">
              <a:solidFill>
                <a:srgbClr val="FFFFFF"/>
              </a:solidFill>
              <a:latin typeface="Papyrus" pitchFamily="18"/>
            </a:endParaRPr>
          </a:p>
          <a:p>
            <a:pPr marL="0" indent="0" algn="l">
              <a:buNone/>
            </a:pPr>
            <a:endParaRPr lang="en-US" sz="5600" dirty="0">
              <a:solidFill>
                <a:srgbClr val="FFFFFF"/>
              </a:solidFill>
              <a:effectLst>
                <a:outerShdw dist="17961" dir="2700000">
                  <a:scrgbClr r="0" g="0" b="0"/>
                </a:outerShdw>
              </a:effectLst>
              <a:latin typeface="Papyrus" pitchFamily="18"/>
            </a:endParaRPr>
          </a:p>
          <a:p>
            <a:pPr marL="0" indent="0" algn="l">
              <a:buNone/>
            </a:pPr>
            <a:r>
              <a:rPr lang="en-US" sz="5600" dirty="0">
                <a:solidFill>
                  <a:srgbClr val="FFFFFF"/>
                </a:solidFill>
                <a:effectLst>
                  <a:outerShdw dist="17961" dir="2700000">
                    <a:scrgbClr r="0" g="0" b="0"/>
                  </a:outerShdw>
                </a:effectLst>
                <a:latin typeface="Papyrus" pitchFamily="18"/>
              </a:rPr>
              <a:t>“The Silent Years”</a:t>
            </a:r>
          </a:p>
          <a:p>
            <a:pPr marL="0" indent="0" algn="l">
              <a:buNone/>
            </a:pPr>
            <a:r>
              <a:rPr lang="en-US" dirty="0">
                <a:solidFill>
                  <a:srgbClr val="FFFFFF"/>
                </a:solidFill>
                <a:effectLst>
                  <a:outerShdw dist="17961" dir="2700000">
                    <a:scrgbClr r="0" g="0" b="0"/>
                  </a:outerShdw>
                </a:effectLst>
              </a:rPr>
              <a:t>The Intertestamental Period</a:t>
            </a:r>
          </a:p>
          <a:p>
            <a:pPr marL="0" indent="0" algn="l">
              <a:buNone/>
            </a:pPr>
            <a:endParaRPr lang="en-US" dirty="0">
              <a:solidFill>
                <a:srgbClr val="FFFFFF"/>
              </a:solidFill>
              <a:effectLst>
                <a:outerShdw dist="17961" dir="2700000">
                  <a:scrgbClr r="0" g="0" b="0"/>
                </a:outerShdw>
              </a:effectLst>
            </a:endParaRPr>
          </a:p>
          <a:p>
            <a:pPr marL="0" indent="0" algn="l">
              <a:buNone/>
            </a:pPr>
            <a:endParaRPr lang="en-US" dirty="0"/>
          </a:p>
          <a:p>
            <a:pPr marL="0" indent="0" algn="l">
              <a:buNone/>
            </a:pPr>
            <a:endParaRPr lang="en-US" dirty="0"/>
          </a:p>
          <a:p>
            <a:pPr marL="0" indent="0" algn="l">
              <a:buNone/>
            </a:pPr>
            <a:endParaRPr lang="en-US" dirty="0"/>
          </a:p>
          <a:p>
            <a:pPr marL="0" indent="0" algn="l">
              <a:buNone/>
            </a:pPr>
            <a:endParaRPr lang="en-US" dirty="0"/>
          </a:p>
          <a:p>
            <a:pPr marL="0" indent="0" algn="l">
              <a:buNone/>
            </a:pPr>
            <a:endParaRPr lang="en-US" dirty="0"/>
          </a:p>
          <a:p>
            <a:pPr marL="0" indent="0" algn="l">
              <a:buNone/>
            </a:pPr>
            <a:endParaRPr lang="en-US" dirty="0"/>
          </a:p>
        </p:txBody>
      </p:sp>
      <p:pic>
        <p:nvPicPr>
          <p:cNvPr id="5" name="Pictur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655497" y="3247841"/>
            <a:ext cx="3480028" cy="2625284"/>
          </a:xfrm>
          <a:prstGeom prst="rect">
            <a:avLst/>
          </a:prstGeom>
        </p:spPr>
      </p:pic>
      <p:sp>
        <p:nvSpPr>
          <p:cNvPr id="6" name="TextBox 5"/>
          <p:cNvSpPr txBox="1"/>
          <p:nvPr/>
        </p:nvSpPr>
        <p:spPr>
          <a:xfrm>
            <a:off x="2594345" y="2601566"/>
            <a:ext cx="2926186" cy="646331"/>
          </a:xfrm>
          <a:prstGeom prst="rect">
            <a:avLst/>
          </a:prstGeom>
          <a:solidFill>
            <a:schemeClr val="tx1"/>
          </a:solidFill>
        </p:spPr>
        <p:txBody>
          <a:bodyPr wrap="none" rtlCol="0">
            <a:spAutoFit/>
          </a:bodyPr>
          <a:lstStyle/>
          <a:p>
            <a:pPr algn="ctr"/>
            <a:r>
              <a:rPr lang="en-US" dirty="0" smtClean="0">
                <a:solidFill>
                  <a:srgbClr val="FFFF00"/>
                </a:solidFill>
              </a:rPr>
              <a:t>Book of Daniel Roars through</a:t>
            </a:r>
          </a:p>
          <a:p>
            <a:pPr algn="ctr"/>
            <a:r>
              <a:rPr lang="en-US" dirty="0" smtClean="0">
                <a:solidFill>
                  <a:srgbClr val="FFFF00"/>
                </a:solidFill>
              </a:rPr>
              <a:t>the Silent Years</a:t>
            </a:r>
            <a:endParaRPr lang="en-US" dirty="0">
              <a:solidFill>
                <a:srgbClr val="FFFF00"/>
              </a:solidFill>
            </a:endParaRPr>
          </a:p>
        </p:txBody>
      </p:sp>
    </p:spTree>
    <p:extLst>
      <p:ext uri="{BB962C8B-B14F-4D97-AF65-F5344CB8AC3E}">
        <p14:creationId xmlns="" xmlns:p14="http://schemas.microsoft.com/office/powerpoint/2010/main" val="2489377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334" y="419100"/>
            <a:ext cx="7080575" cy="952500"/>
          </a:xfrm>
        </p:spPr>
        <p:txBody>
          <a:bodyPr>
            <a:normAutofit fontScale="90000"/>
          </a:bodyPr>
          <a:lstStyle/>
          <a:p>
            <a:r>
              <a:rPr lang="en-US" dirty="0"/>
              <a:t>A Radical Different World in A Fullness of Time</a:t>
            </a:r>
          </a:p>
        </p:txBody>
      </p:sp>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105417" y="2351690"/>
            <a:ext cx="3816025" cy="2799040"/>
          </a:xfrm>
          <a:prstGeom prst="rect">
            <a:avLst/>
          </a:prstGeom>
        </p:spPr>
      </p:pic>
      <p:graphicFrame>
        <p:nvGraphicFramePr>
          <p:cNvPr id="8" name="Table 7"/>
          <p:cNvGraphicFramePr>
            <a:graphicFrameLocks noGrp="1"/>
          </p:cNvGraphicFramePr>
          <p:nvPr>
            <p:extLst>
              <p:ext uri="{D42A27DB-BD31-4B8C-83A1-F6EECF244321}">
                <p14:modId xmlns="" xmlns:p14="http://schemas.microsoft.com/office/powerpoint/2010/main" val="3542876960"/>
              </p:ext>
            </p:extLst>
          </p:nvPr>
        </p:nvGraphicFramePr>
        <p:xfrm>
          <a:off x="236463" y="1472697"/>
          <a:ext cx="4343399" cy="4076700"/>
        </p:xfrm>
        <a:graphic>
          <a:graphicData uri="http://schemas.openxmlformats.org/drawingml/2006/table">
            <a:tbl>
              <a:tblPr firstRow="1" firstCol="1" bandRow="1"/>
              <a:tblGrid>
                <a:gridCol w="1594412"/>
                <a:gridCol w="1305769"/>
                <a:gridCol w="1443218"/>
              </a:tblGrid>
              <a:tr h="431800">
                <a:tc>
                  <a:txBody>
                    <a:bodyPr/>
                    <a:lstStyle/>
                    <a:p>
                      <a:pPr marL="0" marR="0">
                        <a:spcBef>
                          <a:spcPts val="0"/>
                        </a:spcBef>
                        <a:spcAft>
                          <a:spcPts val="0"/>
                        </a:spcAft>
                      </a:pPr>
                      <a:r>
                        <a:rPr lang="en-US" sz="1400" dirty="0">
                          <a:effectLst/>
                          <a:latin typeface="Arial"/>
                          <a:ea typeface="SimSun"/>
                          <a:cs typeface="Times New Roman"/>
                        </a:rPr>
                        <a:t>Radical Changes</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Arial"/>
                          <a:ea typeface="SimSun"/>
                          <a:cs typeface="Times New Roman"/>
                        </a:rPr>
                        <a:t>Old Testament</a:t>
                      </a:r>
                      <a:endParaRPr lang="en-US" sz="140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Arial"/>
                          <a:ea typeface="SimSun"/>
                          <a:cs typeface="Times New Roman"/>
                        </a:rPr>
                        <a:t>New Testament</a:t>
                      </a:r>
                      <a:endParaRPr lang="en-US" sz="140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31800">
                <a:tc>
                  <a:txBody>
                    <a:bodyPr/>
                    <a:lstStyle/>
                    <a:p>
                      <a:pPr marL="0" marR="0">
                        <a:spcBef>
                          <a:spcPts val="0"/>
                        </a:spcBef>
                        <a:spcAft>
                          <a:spcPts val="0"/>
                        </a:spcAft>
                      </a:pPr>
                      <a:r>
                        <a:rPr lang="en-US" sz="1400" dirty="0">
                          <a:effectLst/>
                          <a:latin typeface="Arial"/>
                          <a:ea typeface="SimSun"/>
                          <a:cs typeface="Times New Roman"/>
                        </a:rPr>
                        <a:t>Worship</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Arial"/>
                          <a:ea typeface="SimSun"/>
                          <a:cs typeface="Times New Roman"/>
                        </a:rPr>
                        <a:t> </a:t>
                      </a:r>
                      <a:endParaRPr lang="en-US" sz="1400">
                        <a:effectLst/>
                        <a:latin typeface="Consolas"/>
                        <a:ea typeface="SimSun"/>
                        <a:cs typeface="Times New Roman"/>
                      </a:endParaRPr>
                    </a:p>
                    <a:p>
                      <a:pPr marL="0" marR="0">
                        <a:spcBef>
                          <a:spcPts val="0"/>
                        </a:spcBef>
                        <a:spcAft>
                          <a:spcPts val="0"/>
                        </a:spcAft>
                      </a:pPr>
                      <a:r>
                        <a:rPr lang="en-US" sz="1400">
                          <a:effectLst/>
                          <a:latin typeface="Arial"/>
                          <a:ea typeface="SimSun"/>
                          <a:cs typeface="Times New Roman"/>
                        </a:rPr>
                        <a:t> </a:t>
                      </a:r>
                      <a:endParaRPr lang="en-US" sz="140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31800">
                <a:tc>
                  <a:txBody>
                    <a:bodyPr/>
                    <a:lstStyle/>
                    <a:p>
                      <a:pPr marL="0" marR="0">
                        <a:spcBef>
                          <a:spcPts val="0"/>
                        </a:spcBef>
                        <a:spcAft>
                          <a:spcPts val="0"/>
                        </a:spcAft>
                      </a:pPr>
                      <a:r>
                        <a:rPr lang="en-US" sz="1400" dirty="0">
                          <a:effectLst/>
                          <a:latin typeface="Arial"/>
                          <a:ea typeface="SimSun"/>
                          <a:cs typeface="Times New Roman"/>
                        </a:rPr>
                        <a:t>Teachers</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Arial"/>
                          <a:ea typeface="SimSun"/>
                          <a:cs typeface="Times New Roman"/>
                        </a:rPr>
                        <a:t> </a:t>
                      </a:r>
                      <a:endParaRPr lang="en-US" sz="1400">
                        <a:effectLst/>
                        <a:latin typeface="Consolas"/>
                        <a:ea typeface="SimSun"/>
                        <a:cs typeface="Times New Roman"/>
                      </a:endParaRPr>
                    </a:p>
                    <a:p>
                      <a:pPr marL="0" marR="0">
                        <a:spcBef>
                          <a:spcPts val="0"/>
                        </a:spcBef>
                        <a:spcAft>
                          <a:spcPts val="0"/>
                        </a:spcAft>
                      </a:pPr>
                      <a:r>
                        <a:rPr lang="en-US" sz="1400">
                          <a:effectLst/>
                          <a:latin typeface="Arial"/>
                          <a:ea typeface="SimSun"/>
                          <a:cs typeface="Times New Roman"/>
                        </a:rPr>
                        <a:t> </a:t>
                      </a:r>
                      <a:endParaRPr lang="en-US" sz="140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06400">
                <a:tc>
                  <a:txBody>
                    <a:bodyPr/>
                    <a:lstStyle/>
                    <a:p>
                      <a:pPr marL="0" marR="0">
                        <a:spcBef>
                          <a:spcPts val="0"/>
                        </a:spcBef>
                        <a:spcAft>
                          <a:spcPts val="0"/>
                        </a:spcAft>
                      </a:pPr>
                      <a:r>
                        <a:rPr lang="en-US" sz="1400" dirty="0" smtClean="0">
                          <a:effectLst/>
                          <a:latin typeface="Consolas"/>
                          <a:ea typeface="SimSun"/>
                          <a:cs typeface="Times New Roman"/>
                        </a:rPr>
                        <a:t>Jerusalem</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47700">
                <a:tc>
                  <a:txBody>
                    <a:bodyPr/>
                    <a:lstStyle/>
                    <a:p>
                      <a:pPr marL="0" marR="0">
                        <a:spcBef>
                          <a:spcPts val="0"/>
                        </a:spcBef>
                        <a:spcAft>
                          <a:spcPts val="0"/>
                        </a:spcAft>
                      </a:pPr>
                      <a:r>
                        <a:rPr lang="en-US" sz="1400" dirty="0">
                          <a:effectLst/>
                          <a:latin typeface="Arial"/>
                          <a:ea typeface="SimSun"/>
                          <a:cs typeface="Times New Roman"/>
                        </a:rPr>
                        <a:t>Factions</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smtClean="0">
                        <a:effectLst/>
                        <a:latin typeface="Arial"/>
                        <a:ea typeface="SimSun"/>
                        <a:cs typeface="Times New Roman"/>
                      </a:endParaRPr>
                    </a:p>
                    <a:p>
                      <a:pPr marL="0" marR="0">
                        <a:spcBef>
                          <a:spcPts val="0"/>
                        </a:spcBef>
                        <a:spcAft>
                          <a:spcPts val="0"/>
                        </a:spcAft>
                      </a:pPr>
                      <a:endParaRPr lang="en-US" sz="1400" dirty="0" smtClean="0">
                        <a:effectLst/>
                        <a:latin typeface="Arial"/>
                        <a:ea typeface="SimSun"/>
                        <a:cs typeface="Times New Roman"/>
                      </a:endParaRPr>
                    </a:p>
                    <a:p>
                      <a:pPr marL="0" marR="0">
                        <a:spcBef>
                          <a:spcPts val="0"/>
                        </a:spcBef>
                        <a:spcAft>
                          <a:spcPts val="0"/>
                        </a:spcAft>
                      </a:pP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31800">
                <a:tc>
                  <a:txBody>
                    <a:bodyPr/>
                    <a:lstStyle/>
                    <a:p>
                      <a:pPr marL="0" marR="0">
                        <a:spcBef>
                          <a:spcPts val="0"/>
                        </a:spcBef>
                        <a:spcAft>
                          <a:spcPts val="0"/>
                        </a:spcAft>
                      </a:pPr>
                      <a:r>
                        <a:rPr lang="en-US" sz="1400" dirty="0">
                          <a:effectLst/>
                          <a:latin typeface="Arial"/>
                          <a:ea typeface="SimSun"/>
                          <a:cs typeface="Times New Roman"/>
                        </a:rPr>
                        <a:t>Political</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Arial"/>
                          <a:ea typeface="SimSun"/>
                          <a:cs typeface="Times New Roman"/>
                        </a:rPr>
                        <a:t> </a:t>
                      </a:r>
                      <a:endParaRPr lang="en-US" sz="1400">
                        <a:effectLst/>
                        <a:latin typeface="Consolas"/>
                        <a:ea typeface="SimSun"/>
                        <a:cs typeface="Times New Roman"/>
                      </a:endParaRPr>
                    </a:p>
                    <a:p>
                      <a:pPr marL="0" marR="0">
                        <a:spcBef>
                          <a:spcPts val="0"/>
                        </a:spcBef>
                        <a:spcAft>
                          <a:spcPts val="0"/>
                        </a:spcAft>
                      </a:pPr>
                      <a:r>
                        <a:rPr lang="en-US" sz="1400">
                          <a:effectLst/>
                          <a:latin typeface="Arial"/>
                          <a:ea typeface="SimSun"/>
                          <a:cs typeface="Times New Roman"/>
                        </a:rPr>
                        <a:t> </a:t>
                      </a:r>
                      <a:endParaRPr lang="en-US" sz="140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31800">
                <a:tc>
                  <a:txBody>
                    <a:bodyPr/>
                    <a:lstStyle/>
                    <a:p>
                      <a:pPr marL="0" marR="0">
                        <a:spcBef>
                          <a:spcPts val="0"/>
                        </a:spcBef>
                        <a:spcAft>
                          <a:spcPts val="0"/>
                        </a:spcAft>
                      </a:pPr>
                      <a:r>
                        <a:rPr lang="en-US" sz="1400" dirty="0">
                          <a:effectLst/>
                          <a:latin typeface="Arial"/>
                          <a:ea typeface="SimSun"/>
                          <a:cs typeface="Times New Roman"/>
                        </a:rPr>
                        <a:t>Language</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Arial"/>
                          <a:ea typeface="SimSun"/>
                          <a:cs typeface="Times New Roman"/>
                        </a:rPr>
                        <a:t> </a:t>
                      </a:r>
                      <a:endParaRPr lang="en-US" sz="140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31800">
                <a:tc>
                  <a:txBody>
                    <a:bodyPr/>
                    <a:lstStyle/>
                    <a:p>
                      <a:pPr marL="0" marR="0">
                        <a:spcBef>
                          <a:spcPts val="0"/>
                        </a:spcBef>
                        <a:spcAft>
                          <a:spcPts val="0"/>
                        </a:spcAft>
                      </a:pPr>
                      <a:r>
                        <a:rPr lang="en-US" sz="1400">
                          <a:effectLst/>
                          <a:latin typeface="Arial"/>
                          <a:ea typeface="SimSun"/>
                          <a:cs typeface="Times New Roman"/>
                        </a:rPr>
                        <a:t>Land of Israel</a:t>
                      </a:r>
                      <a:endParaRPr lang="en-US" sz="140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Arial"/>
                          <a:ea typeface="SimSun"/>
                          <a:cs typeface="Times New Roman"/>
                        </a:rPr>
                        <a:t> </a:t>
                      </a:r>
                      <a:endParaRPr lang="en-US" sz="140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31800">
                <a:tc>
                  <a:txBody>
                    <a:bodyPr/>
                    <a:lstStyle/>
                    <a:p>
                      <a:pPr marL="0" marR="0">
                        <a:spcBef>
                          <a:spcPts val="0"/>
                        </a:spcBef>
                        <a:spcAft>
                          <a:spcPts val="0"/>
                        </a:spcAft>
                      </a:pPr>
                      <a:r>
                        <a:rPr lang="en-US" sz="1400">
                          <a:effectLst/>
                          <a:latin typeface="Arial"/>
                          <a:ea typeface="SimSun"/>
                          <a:cs typeface="Times New Roman"/>
                        </a:rPr>
                        <a:t>Worldview</a:t>
                      </a:r>
                      <a:endParaRPr lang="en-US" sz="140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a:ea typeface="SimSun"/>
                          <a:cs typeface="Times New Roman"/>
                        </a:rPr>
                        <a:t> </a:t>
                      </a:r>
                      <a:endParaRPr lang="en-US" sz="1400" dirty="0">
                        <a:effectLst/>
                        <a:latin typeface="Consolas"/>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cxnSp>
        <p:nvCxnSpPr>
          <p:cNvPr id="10" name="Straight Connector 9"/>
          <p:cNvCxnSpPr/>
          <p:nvPr/>
        </p:nvCxnSpPr>
        <p:spPr>
          <a:xfrm>
            <a:off x="4648200" y="1716269"/>
            <a:ext cx="1371600" cy="1143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648200" y="2859269"/>
            <a:ext cx="1371600" cy="20574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088773" y="4251195"/>
            <a:ext cx="1547575" cy="307777"/>
          </a:xfrm>
          <a:prstGeom prst="rect">
            <a:avLst/>
          </a:prstGeom>
        </p:spPr>
        <p:txBody>
          <a:bodyPr wrap="square">
            <a:spAutoFit/>
          </a:bodyPr>
          <a:lstStyle/>
          <a:p>
            <a:pPr fontAlgn="base">
              <a:spcBef>
                <a:spcPct val="0"/>
              </a:spcBef>
              <a:spcAft>
                <a:spcPts val="1000"/>
              </a:spcAft>
            </a:pPr>
            <a:r>
              <a:rPr lang="en-US" altLang="en-US" sz="1400" dirty="0">
                <a:solidFill>
                  <a:prstClr val="black"/>
                </a:solidFill>
                <a:latin typeface="Arial" pitchFamily="34" charset="0"/>
                <a:cs typeface="Arial" pitchFamily="34" charset="0"/>
              </a:rPr>
              <a:t>Aramaic</a:t>
            </a:r>
            <a:r>
              <a:rPr lang="en-US" altLang="en-US" sz="1400" dirty="0" smtClean="0">
                <a:solidFill>
                  <a:prstClr val="black"/>
                </a:solidFill>
                <a:latin typeface="Arial" pitchFamily="34" charset="0"/>
                <a:cs typeface="Arial" pitchFamily="34" charset="0"/>
              </a:rPr>
              <a:t>/ Greek</a:t>
            </a:r>
            <a:endParaRPr lang="en-US" altLang="en-US" sz="1400" dirty="0">
              <a:solidFill>
                <a:prstClr val="black"/>
              </a:solidFill>
              <a:latin typeface="Arial" pitchFamily="34" charset="0"/>
              <a:cs typeface="Arial" pitchFamily="34" charset="0"/>
            </a:endParaRPr>
          </a:p>
        </p:txBody>
      </p:sp>
      <p:sp>
        <p:nvSpPr>
          <p:cNvPr id="19" name="Rectangle 18"/>
          <p:cNvSpPr/>
          <p:nvPr/>
        </p:nvSpPr>
        <p:spPr>
          <a:xfrm>
            <a:off x="3167037" y="3875788"/>
            <a:ext cx="1619807" cy="307777"/>
          </a:xfrm>
          <a:prstGeom prst="rect">
            <a:avLst/>
          </a:prstGeom>
        </p:spPr>
        <p:txBody>
          <a:bodyPr wrap="square">
            <a:spAutoFit/>
          </a:bodyPr>
          <a:lstStyle/>
          <a:p>
            <a:pPr fontAlgn="base">
              <a:spcBef>
                <a:spcPct val="0"/>
              </a:spcBef>
              <a:spcAft>
                <a:spcPts val="1000"/>
              </a:spcAft>
            </a:pPr>
            <a:r>
              <a:rPr lang="en-US" altLang="en-US" sz="1400" dirty="0">
                <a:solidFill>
                  <a:prstClr val="black"/>
                </a:solidFill>
                <a:latin typeface="Arial" pitchFamily="34" charset="0"/>
                <a:cs typeface="Arial" pitchFamily="34" charset="0"/>
              </a:rPr>
              <a:t>Roman Rulers</a:t>
            </a:r>
          </a:p>
        </p:txBody>
      </p:sp>
      <p:sp>
        <p:nvSpPr>
          <p:cNvPr id="20" name="Rectangle 19"/>
          <p:cNvSpPr/>
          <p:nvPr/>
        </p:nvSpPr>
        <p:spPr>
          <a:xfrm>
            <a:off x="1956724" y="3874974"/>
            <a:ext cx="851515" cy="307777"/>
          </a:xfrm>
          <a:prstGeom prst="rect">
            <a:avLst/>
          </a:prstGeom>
        </p:spPr>
        <p:txBody>
          <a:bodyPr wrap="none">
            <a:spAutoFit/>
          </a:bodyPr>
          <a:lstStyle/>
          <a:p>
            <a:pPr fontAlgn="base">
              <a:spcBef>
                <a:spcPct val="0"/>
              </a:spcBef>
              <a:spcAft>
                <a:spcPts val="1000"/>
              </a:spcAft>
            </a:pPr>
            <a:r>
              <a:rPr lang="en-US" altLang="en-US" sz="1400" dirty="0">
                <a:solidFill>
                  <a:prstClr val="black"/>
                </a:solidFill>
                <a:latin typeface="Arial" pitchFamily="34" charset="0"/>
                <a:cs typeface="Arial" pitchFamily="34" charset="0"/>
              </a:rPr>
              <a:t>Self-rule</a:t>
            </a:r>
          </a:p>
        </p:txBody>
      </p:sp>
      <p:sp>
        <p:nvSpPr>
          <p:cNvPr id="21" name="Rectangle 20"/>
          <p:cNvSpPr/>
          <p:nvPr/>
        </p:nvSpPr>
        <p:spPr>
          <a:xfrm>
            <a:off x="1893126" y="4627486"/>
            <a:ext cx="1371600" cy="523220"/>
          </a:xfrm>
          <a:prstGeom prst="rect">
            <a:avLst/>
          </a:prstGeom>
        </p:spPr>
        <p:txBody>
          <a:bodyPr wrap="square">
            <a:spAutoFit/>
          </a:bodyPr>
          <a:lstStyle/>
          <a:p>
            <a:pPr fontAlgn="base">
              <a:spcBef>
                <a:spcPct val="0"/>
              </a:spcBef>
              <a:spcAft>
                <a:spcPts val="1000"/>
              </a:spcAft>
            </a:pPr>
            <a:r>
              <a:rPr lang="en-US" altLang="en-US" sz="1400" dirty="0">
                <a:solidFill>
                  <a:prstClr val="black"/>
                </a:solidFill>
                <a:latin typeface="Arial" pitchFamily="34" charset="0"/>
                <a:cs typeface="Arial" pitchFamily="34" charset="0"/>
              </a:rPr>
              <a:t>Southern Kingdom</a:t>
            </a:r>
          </a:p>
        </p:txBody>
      </p:sp>
      <p:sp>
        <p:nvSpPr>
          <p:cNvPr id="22" name="Rectangle 21"/>
          <p:cNvSpPr/>
          <p:nvPr/>
        </p:nvSpPr>
        <p:spPr>
          <a:xfrm>
            <a:off x="3067387" y="4635381"/>
            <a:ext cx="1776176" cy="523220"/>
          </a:xfrm>
          <a:prstGeom prst="rect">
            <a:avLst/>
          </a:prstGeom>
        </p:spPr>
        <p:txBody>
          <a:bodyPr wrap="square">
            <a:spAutoFit/>
          </a:bodyPr>
          <a:lstStyle/>
          <a:p>
            <a:pPr fontAlgn="base">
              <a:spcBef>
                <a:spcPct val="0"/>
              </a:spcBef>
              <a:spcAft>
                <a:spcPts val="1000"/>
              </a:spcAft>
            </a:pPr>
            <a:r>
              <a:rPr lang="en-US" altLang="en-US" sz="1400" dirty="0">
                <a:solidFill>
                  <a:prstClr val="black"/>
                </a:solidFill>
                <a:latin typeface="Arial" pitchFamily="34" charset="0"/>
                <a:cs typeface="Arial" pitchFamily="34" charset="0"/>
              </a:rPr>
              <a:t>Judea/Samaria &amp; Galilee</a:t>
            </a:r>
          </a:p>
        </p:txBody>
      </p:sp>
      <p:sp>
        <p:nvSpPr>
          <p:cNvPr id="23" name="Rectangle 22"/>
          <p:cNvSpPr/>
          <p:nvPr/>
        </p:nvSpPr>
        <p:spPr>
          <a:xfrm>
            <a:off x="1955725" y="5127110"/>
            <a:ext cx="801823" cy="307777"/>
          </a:xfrm>
          <a:prstGeom prst="rect">
            <a:avLst/>
          </a:prstGeom>
        </p:spPr>
        <p:txBody>
          <a:bodyPr wrap="none">
            <a:spAutoFit/>
          </a:bodyPr>
          <a:lstStyle/>
          <a:p>
            <a:pPr fontAlgn="base">
              <a:spcBef>
                <a:spcPct val="0"/>
              </a:spcBef>
              <a:spcAft>
                <a:spcPts val="1000"/>
              </a:spcAft>
            </a:pPr>
            <a:r>
              <a:rPr lang="en-US" altLang="en-US" sz="1400" dirty="0">
                <a:solidFill>
                  <a:prstClr val="black"/>
                </a:solidFill>
                <a:latin typeface="Arial" pitchFamily="34" charset="0"/>
                <a:cs typeface="Arial" pitchFamily="34" charset="0"/>
              </a:rPr>
              <a:t>Eastern</a:t>
            </a:r>
          </a:p>
        </p:txBody>
      </p:sp>
      <p:sp>
        <p:nvSpPr>
          <p:cNvPr id="24" name="Rectangle 23"/>
          <p:cNvSpPr/>
          <p:nvPr/>
        </p:nvSpPr>
        <p:spPr>
          <a:xfrm>
            <a:off x="3249255" y="5150759"/>
            <a:ext cx="848246" cy="307777"/>
          </a:xfrm>
          <a:prstGeom prst="rect">
            <a:avLst/>
          </a:prstGeom>
        </p:spPr>
        <p:txBody>
          <a:bodyPr wrap="none">
            <a:spAutoFit/>
          </a:bodyPr>
          <a:lstStyle/>
          <a:p>
            <a:pPr fontAlgn="base">
              <a:spcBef>
                <a:spcPct val="0"/>
              </a:spcBef>
              <a:spcAft>
                <a:spcPts val="1000"/>
              </a:spcAft>
            </a:pPr>
            <a:r>
              <a:rPr lang="en-US" altLang="en-US" sz="1400" dirty="0">
                <a:solidFill>
                  <a:prstClr val="black"/>
                </a:solidFill>
                <a:latin typeface="Arial" pitchFamily="34" charset="0"/>
                <a:cs typeface="Arial" pitchFamily="34" charset="0"/>
              </a:rPr>
              <a:t>Western</a:t>
            </a:r>
          </a:p>
        </p:txBody>
      </p:sp>
      <p:sp>
        <p:nvSpPr>
          <p:cNvPr id="25" name="Rectangle 24"/>
          <p:cNvSpPr/>
          <p:nvPr/>
        </p:nvSpPr>
        <p:spPr>
          <a:xfrm>
            <a:off x="1968588" y="1983022"/>
            <a:ext cx="761106" cy="307777"/>
          </a:xfrm>
          <a:prstGeom prst="rect">
            <a:avLst/>
          </a:prstGeom>
        </p:spPr>
        <p:txBody>
          <a:bodyPr wrap="none">
            <a:spAutoFit/>
          </a:bodyPr>
          <a:lstStyle/>
          <a:p>
            <a:pPr fontAlgn="base">
              <a:spcBef>
                <a:spcPct val="0"/>
              </a:spcBef>
              <a:spcAft>
                <a:spcPts val="1000"/>
              </a:spcAft>
            </a:pPr>
            <a:r>
              <a:rPr lang="en-US" altLang="en-US" sz="1400" dirty="0">
                <a:solidFill>
                  <a:prstClr val="black"/>
                </a:solidFill>
                <a:latin typeface="Arial" pitchFamily="34" charset="0"/>
                <a:cs typeface="Arial" pitchFamily="34" charset="0"/>
              </a:rPr>
              <a:t>Temple</a:t>
            </a:r>
          </a:p>
        </p:txBody>
      </p:sp>
      <p:sp>
        <p:nvSpPr>
          <p:cNvPr id="26" name="Rectangle 25"/>
          <p:cNvSpPr/>
          <p:nvPr/>
        </p:nvSpPr>
        <p:spPr>
          <a:xfrm>
            <a:off x="3261150" y="1983022"/>
            <a:ext cx="1090363" cy="307777"/>
          </a:xfrm>
          <a:prstGeom prst="rect">
            <a:avLst/>
          </a:prstGeom>
        </p:spPr>
        <p:txBody>
          <a:bodyPr wrap="none">
            <a:spAutoFit/>
          </a:bodyPr>
          <a:lstStyle/>
          <a:p>
            <a:pPr fontAlgn="base">
              <a:spcBef>
                <a:spcPct val="0"/>
              </a:spcBef>
              <a:spcAft>
                <a:spcPts val="1000"/>
              </a:spcAft>
            </a:pPr>
            <a:r>
              <a:rPr lang="en-US" altLang="en-US" sz="1400" dirty="0">
                <a:solidFill>
                  <a:prstClr val="black"/>
                </a:solidFill>
                <a:latin typeface="Arial" pitchFamily="34" charset="0"/>
                <a:cs typeface="Arial" pitchFamily="34" charset="0"/>
              </a:rPr>
              <a:t>Synagogue</a:t>
            </a:r>
          </a:p>
        </p:txBody>
      </p:sp>
      <p:sp>
        <p:nvSpPr>
          <p:cNvPr id="27" name="Rectangle 26"/>
          <p:cNvSpPr/>
          <p:nvPr/>
        </p:nvSpPr>
        <p:spPr>
          <a:xfrm>
            <a:off x="2086600" y="2361045"/>
            <a:ext cx="643125" cy="307777"/>
          </a:xfrm>
          <a:prstGeom prst="rect">
            <a:avLst/>
          </a:prstGeom>
        </p:spPr>
        <p:txBody>
          <a:bodyPr wrap="none">
            <a:spAutoFit/>
          </a:bodyPr>
          <a:lstStyle/>
          <a:p>
            <a:pPr fontAlgn="base">
              <a:spcBef>
                <a:spcPct val="0"/>
              </a:spcBef>
              <a:spcAft>
                <a:spcPts val="1000"/>
              </a:spcAft>
            </a:pPr>
            <a:r>
              <a:rPr lang="en-US" altLang="en-US" sz="1400" dirty="0">
                <a:solidFill>
                  <a:prstClr val="black"/>
                </a:solidFill>
                <a:latin typeface="Arial" pitchFamily="34" charset="0"/>
                <a:cs typeface="Arial" pitchFamily="34" charset="0"/>
              </a:rPr>
              <a:t>Priest</a:t>
            </a:r>
          </a:p>
        </p:txBody>
      </p:sp>
      <p:sp>
        <p:nvSpPr>
          <p:cNvPr id="28" name="Rectangle 27"/>
          <p:cNvSpPr/>
          <p:nvPr/>
        </p:nvSpPr>
        <p:spPr>
          <a:xfrm>
            <a:off x="3384844" y="2361045"/>
            <a:ext cx="782587" cy="307777"/>
          </a:xfrm>
          <a:prstGeom prst="rect">
            <a:avLst/>
          </a:prstGeom>
        </p:spPr>
        <p:txBody>
          <a:bodyPr wrap="none">
            <a:spAutoFit/>
          </a:bodyPr>
          <a:lstStyle/>
          <a:p>
            <a:pPr fontAlgn="base">
              <a:spcBef>
                <a:spcPct val="0"/>
              </a:spcBef>
              <a:spcAft>
                <a:spcPts val="1000"/>
              </a:spcAft>
            </a:pPr>
            <a:r>
              <a:rPr lang="en-US" altLang="en-US" sz="1400" dirty="0">
                <a:solidFill>
                  <a:prstClr val="black"/>
                </a:solidFill>
                <a:latin typeface="Arial" pitchFamily="34" charset="0"/>
                <a:cs typeface="Arial" pitchFamily="34" charset="0"/>
              </a:rPr>
              <a:t>Scribes</a:t>
            </a:r>
          </a:p>
        </p:txBody>
      </p:sp>
      <p:sp>
        <p:nvSpPr>
          <p:cNvPr id="29" name="Rectangle 28"/>
          <p:cNvSpPr/>
          <p:nvPr/>
        </p:nvSpPr>
        <p:spPr>
          <a:xfrm>
            <a:off x="1917640" y="2717049"/>
            <a:ext cx="1127849" cy="523220"/>
          </a:xfrm>
          <a:prstGeom prst="rect">
            <a:avLst/>
          </a:prstGeom>
        </p:spPr>
        <p:txBody>
          <a:bodyPr wrap="square">
            <a:spAutoFit/>
          </a:bodyPr>
          <a:lstStyle/>
          <a:p>
            <a:pPr fontAlgn="base">
              <a:spcBef>
                <a:spcPct val="0"/>
              </a:spcBef>
              <a:spcAft>
                <a:spcPts val="1000"/>
              </a:spcAft>
            </a:pPr>
            <a:r>
              <a:rPr lang="en-US" altLang="en-US" sz="1400" dirty="0">
                <a:solidFill>
                  <a:prstClr val="black"/>
                </a:solidFill>
                <a:latin typeface="Arial" pitchFamily="34" charset="0"/>
                <a:cs typeface="Arial" pitchFamily="34" charset="0"/>
              </a:rPr>
              <a:t>Cities in Ruins</a:t>
            </a:r>
          </a:p>
        </p:txBody>
      </p:sp>
      <p:sp>
        <p:nvSpPr>
          <p:cNvPr id="30" name="Rectangle 29"/>
          <p:cNvSpPr/>
          <p:nvPr/>
        </p:nvSpPr>
        <p:spPr>
          <a:xfrm>
            <a:off x="3294036" y="2733756"/>
            <a:ext cx="1425414" cy="523220"/>
          </a:xfrm>
          <a:prstGeom prst="rect">
            <a:avLst/>
          </a:prstGeom>
        </p:spPr>
        <p:txBody>
          <a:bodyPr wrap="square">
            <a:spAutoFit/>
          </a:bodyPr>
          <a:lstStyle/>
          <a:p>
            <a:pPr fontAlgn="base">
              <a:spcBef>
                <a:spcPct val="0"/>
              </a:spcBef>
              <a:spcAft>
                <a:spcPts val="1000"/>
              </a:spcAft>
            </a:pPr>
            <a:r>
              <a:rPr lang="en-US" altLang="en-US" sz="1400" dirty="0">
                <a:solidFill>
                  <a:prstClr val="black"/>
                </a:solidFill>
                <a:latin typeface="Arial" pitchFamily="34" charset="0"/>
                <a:cs typeface="Arial" pitchFamily="34" charset="0"/>
              </a:rPr>
              <a:t>Densely populated</a:t>
            </a:r>
          </a:p>
        </p:txBody>
      </p:sp>
      <p:sp>
        <p:nvSpPr>
          <p:cNvPr id="31" name="Rectangle 30"/>
          <p:cNvSpPr/>
          <p:nvPr/>
        </p:nvSpPr>
        <p:spPr>
          <a:xfrm>
            <a:off x="1974870" y="4228278"/>
            <a:ext cx="827406" cy="523220"/>
          </a:xfrm>
          <a:prstGeom prst="rect">
            <a:avLst/>
          </a:prstGeom>
        </p:spPr>
        <p:txBody>
          <a:bodyPr wrap="none">
            <a:spAutoFit/>
          </a:bodyPr>
          <a:lstStyle/>
          <a:p>
            <a:r>
              <a:rPr lang="en-US" sz="1400" dirty="0">
                <a:solidFill>
                  <a:prstClr val="black"/>
                </a:solidFill>
              </a:rPr>
              <a:t>Hebrew</a:t>
            </a:r>
            <a:r>
              <a:rPr lang="en-US" sz="1400" dirty="0" smtClean="0">
                <a:solidFill>
                  <a:prstClr val="black"/>
                </a:solidFill>
              </a:rPr>
              <a:t>/</a:t>
            </a:r>
          </a:p>
          <a:p>
            <a:r>
              <a:rPr lang="en-US" sz="1400" dirty="0" smtClean="0">
                <a:solidFill>
                  <a:prstClr val="black"/>
                </a:solidFill>
              </a:rPr>
              <a:t>Aramaic</a:t>
            </a:r>
            <a:endParaRPr lang="en-US" sz="1400" dirty="0">
              <a:solidFill>
                <a:prstClr val="black"/>
              </a:solidFill>
            </a:endParaRPr>
          </a:p>
        </p:txBody>
      </p:sp>
      <p:sp>
        <p:nvSpPr>
          <p:cNvPr id="32" name="Rectangle 31"/>
          <p:cNvSpPr/>
          <p:nvPr/>
        </p:nvSpPr>
        <p:spPr>
          <a:xfrm>
            <a:off x="3325252" y="3186115"/>
            <a:ext cx="909223" cy="692497"/>
          </a:xfrm>
          <a:prstGeom prst="rect">
            <a:avLst/>
          </a:prstGeom>
        </p:spPr>
        <p:txBody>
          <a:bodyPr wrap="none">
            <a:spAutoFit/>
          </a:bodyPr>
          <a:lstStyle/>
          <a:p>
            <a:r>
              <a:rPr lang="en-US" sz="1300" dirty="0" smtClean="0">
                <a:solidFill>
                  <a:prstClr val="black"/>
                </a:solidFill>
              </a:rPr>
              <a:t>Sadducees</a:t>
            </a:r>
          </a:p>
          <a:p>
            <a:r>
              <a:rPr lang="en-US" sz="1300" dirty="0" smtClean="0">
                <a:solidFill>
                  <a:prstClr val="black"/>
                </a:solidFill>
              </a:rPr>
              <a:t>Pharisees</a:t>
            </a:r>
          </a:p>
          <a:p>
            <a:r>
              <a:rPr lang="en-US" sz="1300" dirty="0" smtClean="0">
                <a:solidFill>
                  <a:prstClr val="black"/>
                </a:solidFill>
              </a:rPr>
              <a:t>Zealots</a:t>
            </a:r>
            <a:endParaRPr lang="en-US" sz="1300" dirty="0">
              <a:solidFill>
                <a:prstClr val="black"/>
              </a:solidFill>
            </a:endParaRPr>
          </a:p>
        </p:txBody>
      </p:sp>
    </p:spTree>
    <p:extLst>
      <p:ext uri="{BB962C8B-B14F-4D97-AF65-F5344CB8AC3E}">
        <p14:creationId xmlns="" xmlns:p14="http://schemas.microsoft.com/office/powerpoint/2010/main" val="32140548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90500" y="190500"/>
            <a:ext cx="8763000" cy="5372100"/>
          </a:xfrm>
        </p:spPr>
        <p:txBody>
          <a:bodyPr>
            <a:noAutofit/>
          </a:bodyPr>
          <a:lstStyle/>
          <a:p>
            <a:pPr marL="403225" indent="-403225">
              <a:spcBef>
                <a:spcPts val="0"/>
              </a:spcBef>
              <a:buAutoNum type="arabicPeriod"/>
            </a:pPr>
            <a:r>
              <a:rPr lang="en-US" sz="1400" dirty="0" smtClean="0"/>
              <a:t>Key Dates</a:t>
            </a:r>
          </a:p>
          <a:p>
            <a:pPr marL="400050" lvl="2" indent="0">
              <a:spcBef>
                <a:spcPts val="0"/>
              </a:spcBef>
              <a:buNone/>
            </a:pPr>
            <a:r>
              <a:rPr lang="en-US" sz="1400" dirty="0" smtClean="0"/>
              <a:t>_______ </a:t>
            </a:r>
            <a:r>
              <a:rPr lang="en-US" sz="1400" dirty="0"/>
              <a:t>1st Captives (incl. Daniel) taken to </a:t>
            </a:r>
            <a:r>
              <a:rPr lang="en-US" sz="1400" dirty="0" smtClean="0"/>
              <a:t>Babylon</a:t>
            </a:r>
            <a:endParaRPr lang="en-US" sz="1400" dirty="0"/>
          </a:p>
          <a:p>
            <a:pPr marL="400050" lvl="2" indent="0">
              <a:spcBef>
                <a:spcPts val="0"/>
              </a:spcBef>
              <a:buNone/>
            </a:pPr>
            <a:r>
              <a:rPr lang="en-US" sz="1400" dirty="0" smtClean="0"/>
              <a:t>_______ </a:t>
            </a:r>
            <a:r>
              <a:rPr lang="en-US" sz="1400" dirty="0"/>
              <a:t>2nd Set of Captives taken to Babylon</a:t>
            </a:r>
          </a:p>
          <a:p>
            <a:pPr marL="400050" lvl="2" indent="0">
              <a:spcBef>
                <a:spcPts val="0"/>
              </a:spcBef>
              <a:buNone/>
            </a:pPr>
            <a:r>
              <a:rPr lang="en-US" sz="1400" dirty="0" smtClean="0"/>
              <a:t>_______ </a:t>
            </a:r>
            <a:r>
              <a:rPr lang="en-US" sz="1400" dirty="0"/>
              <a:t>Fall of </a:t>
            </a:r>
            <a:r>
              <a:rPr lang="en-US" sz="1400" dirty="0" smtClean="0"/>
              <a:t>Jerusalem </a:t>
            </a:r>
            <a:endParaRPr lang="en-US" sz="1400" dirty="0"/>
          </a:p>
          <a:p>
            <a:pPr marL="400050" lvl="2" indent="0">
              <a:spcBef>
                <a:spcPts val="0"/>
              </a:spcBef>
              <a:buNone/>
            </a:pPr>
            <a:r>
              <a:rPr lang="en-US" sz="1400" dirty="0" smtClean="0"/>
              <a:t>_______ </a:t>
            </a:r>
            <a:r>
              <a:rPr lang="en-US" sz="1400" dirty="0"/>
              <a:t>Fall of Babylon</a:t>
            </a:r>
          </a:p>
          <a:p>
            <a:pPr marL="403225" lvl="1" indent="-403225">
              <a:spcBef>
                <a:spcPts val="0"/>
              </a:spcBef>
              <a:buNone/>
            </a:pPr>
            <a:r>
              <a:rPr lang="en-US" sz="1400" dirty="0" smtClean="0"/>
              <a:t>2.	Three </a:t>
            </a:r>
            <a:r>
              <a:rPr lang="en-US" sz="1400" dirty="0"/>
              <a:t>Prophets during </a:t>
            </a:r>
            <a:r>
              <a:rPr lang="en-US" sz="1400" dirty="0" smtClean="0"/>
              <a:t>Exile</a:t>
            </a:r>
          </a:p>
          <a:p>
            <a:pPr marL="400050" lvl="2" indent="0">
              <a:spcBef>
                <a:spcPts val="0"/>
              </a:spcBef>
              <a:buNone/>
            </a:pPr>
            <a:r>
              <a:rPr lang="en-US" sz="1400" dirty="0" smtClean="0"/>
              <a:t>____________ in Jerusalem</a:t>
            </a:r>
          </a:p>
          <a:p>
            <a:pPr marL="400050" lvl="2" indent="0">
              <a:spcBef>
                <a:spcPts val="0"/>
              </a:spcBef>
              <a:buNone/>
            </a:pPr>
            <a:r>
              <a:rPr lang="en-US" sz="1400" dirty="0" smtClean="0"/>
              <a:t>____________ in Babylon, among the people</a:t>
            </a:r>
          </a:p>
          <a:p>
            <a:pPr marL="400050" lvl="2" indent="0">
              <a:spcBef>
                <a:spcPts val="0"/>
              </a:spcBef>
              <a:buNone/>
            </a:pPr>
            <a:r>
              <a:rPr lang="en-US" sz="1400" dirty="0" smtClean="0"/>
              <a:t>____________ in Babylon, among the rulers</a:t>
            </a:r>
          </a:p>
          <a:p>
            <a:pPr marL="403225" lvl="1" indent="-403225">
              <a:spcBef>
                <a:spcPts val="0"/>
              </a:spcBef>
              <a:buAutoNum type="arabicPeriod" startAt="3"/>
            </a:pPr>
            <a:r>
              <a:rPr lang="en-US" sz="1400" dirty="0" smtClean="0"/>
              <a:t>Four </a:t>
            </a:r>
            <a:r>
              <a:rPr lang="en-US" sz="1400" dirty="0"/>
              <a:t>Rulers whom Daniel Served </a:t>
            </a:r>
            <a:r>
              <a:rPr lang="en-US" sz="1400" dirty="0" smtClean="0"/>
              <a:t>(in </a:t>
            </a:r>
            <a:r>
              <a:rPr lang="en-US" sz="1400" dirty="0"/>
              <a:t>the Book</a:t>
            </a:r>
            <a:r>
              <a:rPr lang="en-US" sz="1400" dirty="0" smtClean="0"/>
              <a:t>)</a:t>
            </a:r>
          </a:p>
          <a:p>
            <a:pPr marL="400050" lvl="2" indent="0">
              <a:spcBef>
                <a:spcPts val="0"/>
              </a:spcBef>
              <a:buNone/>
            </a:pPr>
            <a:r>
              <a:rPr lang="en-US" sz="1400" dirty="0"/>
              <a:t>_________________ </a:t>
            </a:r>
            <a:r>
              <a:rPr lang="en-US" sz="1400" dirty="0" smtClean="0"/>
              <a:t>Babylonian (greatest)</a:t>
            </a:r>
          </a:p>
          <a:p>
            <a:pPr marL="400050" lvl="2" indent="0">
              <a:spcBef>
                <a:spcPts val="0"/>
              </a:spcBef>
              <a:buNone/>
            </a:pPr>
            <a:r>
              <a:rPr lang="en-US" sz="1400" dirty="0" smtClean="0"/>
              <a:t>_________________ Babylonian (last)</a:t>
            </a:r>
          </a:p>
          <a:p>
            <a:pPr marL="400050" lvl="2" indent="0">
              <a:spcBef>
                <a:spcPts val="0"/>
              </a:spcBef>
              <a:buNone/>
            </a:pPr>
            <a:r>
              <a:rPr lang="en-US" sz="1400" dirty="0"/>
              <a:t>_________________ </a:t>
            </a:r>
            <a:r>
              <a:rPr lang="en-US" sz="1400" dirty="0" smtClean="0"/>
              <a:t>Mede</a:t>
            </a:r>
          </a:p>
          <a:p>
            <a:pPr marL="400050" lvl="2" indent="0">
              <a:spcBef>
                <a:spcPts val="0"/>
              </a:spcBef>
              <a:buNone/>
            </a:pPr>
            <a:r>
              <a:rPr lang="en-US" sz="1400" dirty="0"/>
              <a:t>_________________ </a:t>
            </a:r>
            <a:r>
              <a:rPr lang="en-US" sz="1400" dirty="0" smtClean="0"/>
              <a:t>Persian</a:t>
            </a:r>
          </a:p>
          <a:p>
            <a:pPr marL="403225" lvl="1" indent="-403225">
              <a:spcBef>
                <a:spcPts val="0"/>
              </a:spcBef>
              <a:buFont typeface="Arial" panose="020B0604020202020204" pitchFamily="34" charset="0"/>
              <a:buAutoNum type="arabicPeriod" startAt="3"/>
            </a:pPr>
            <a:r>
              <a:rPr lang="en-US" sz="1400" dirty="0" smtClean="0"/>
              <a:t>Theme </a:t>
            </a:r>
            <a:r>
              <a:rPr lang="en-US" sz="1400" dirty="0"/>
              <a:t>of the </a:t>
            </a:r>
            <a:r>
              <a:rPr lang="en-US" sz="1400" dirty="0" smtClean="0"/>
              <a:t>Book:  ______________________________________________________ </a:t>
            </a:r>
          </a:p>
          <a:p>
            <a:pPr marL="403225" lvl="1" indent="-403225">
              <a:spcBef>
                <a:spcPts val="0"/>
              </a:spcBef>
              <a:buFont typeface="Arial" panose="020B0604020202020204" pitchFamily="34" charset="0"/>
              <a:buAutoNum type="arabicPeriod" startAt="3"/>
            </a:pPr>
            <a:r>
              <a:rPr lang="en-US" sz="1400" dirty="0" smtClean="0"/>
              <a:t>Daniel’s name means:  ____________________________________________________ </a:t>
            </a:r>
          </a:p>
          <a:p>
            <a:pPr marL="403225" lvl="1" indent="-403225">
              <a:spcBef>
                <a:spcPts val="0"/>
              </a:spcBef>
              <a:buFont typeface="Arial" panose="020B0604020202020204" pitchFamily="34" charset="0"/>
              <a:buAutoNum type="arabicPeriod" startAt="3"/>
            </a:pPr>
            <a:r>
              <a:rPr lang="en-US" sz="1400" dirty="0" smtClean="0"/>
              <a:t>Three miracles in Daniel</a:t>
            </a:r>
          </a:p>
          <a:p>
            <a:pPr marL="400050" lvl="2" indent="0">
              <a:spcBef>
                <a:spcPts val="0"/>
              </a:spcBef>
              <a:buNone/>
            </a:pPr>
            <a:r>
              <a:rPr lang="en-US" sz="1400" dirty="0" smtClean="0"/>
              <a:t>_____________________  (chapter ______)</a:t>
            </a:r>
          </a:p>
          <a:p>
            <a:pPr marL="400050" lvl="2" indent="0">
              <a:spcBef>
                <a:spcPts val="0"/>
              </a:spcBef>
              <a:buNone/>
            </a:pPr>
            <a:r>
              <a:rPr lang="en-US" sz="1400" dirty="0" smtClean="0"/>
              <a:t>_____________________  (chapter ______)</a:t>
            </a:r>
          </a:p>
          <a:p>
            <a:pPr marL="400050" lvl="2" indent="0">
              <a:spcBef>
                <a:spcPts val="0"/>
              </a:spcBef>
              <a:buNone/>
            </a:pPr>
            <a:r>
              <a:rPr lang="en-US" sz="1400" dirty="0" smtClean="0"/>
              <a:t>_____________________  (chapter ______)</a:t>
            </a:r>
          </a:p>
          <a:p>
            <a:pPr marL="403225" lvl="1" indent="-403225">
              <a:spcBef>
                <a:spcPts val="0"/>
              </a:spcBef>
              <a:buFont typeface="Arial" panose="020B0604020202020204" pitchFamily="34" charset="0"/>
              <a:buAutoNum type="arabicPeriod" startAt="3"/>
            </a:pPr>
            <a:r>
              <a:rPr lang="en-US" sz="1400" dirty="0" smtClean="0"/>
              <a:t>Previous Prophets, who prophesied…</a:t>
            </a:r>
          </a:p>
          <a:p>
            <a:pPr marL="400050" lvl="2" indent="0">
              <a:spcBef>
                <a:spcPts val="0"/>
              </a:spcBef>
              <a:buNone/>
            </a:pPr>
            <a:r>
              <a:rPr lang="en-US" sz="1400" dirty="0" smtClean="0"/>
              <a:t>______________ 70 years exile</a:t>
            </a:r>
          </a:p>
          <a:p>
            <a:pPr marL="400050" lvl="2" indent="0">
              <a:spcBef>
                <a:spcPts val="0"/>
              </a:spcBef>
              <a:buNone/>
            </a:pPr>
            <a:r>
              <a:rPr lang="en-US" sz="1400" dirty="0" smtClean="0"/>
              <a:t>______________ Named Cyrus as the King who would allow a return</a:t>
            </a:r>
          </a:p>
          <a:p>
            <a:pPr marL="400050" lvl="2" indent="0">
              <a:spcBef>
                <a:spcPts val="0"/>
              </a:spcBef>
              <a:buNone/>
            </a:pPr>
            <a:r>
              <a:rPr lang="en-US" sz="1400" dirty="0" smtClean="0"/>
              <a:t>______________ Vessels of the temple &amp; sons to be taken to Babylon</a:t>
            </a:r>
          </a:p>
          <a:p>
            <a:pPr marL="400050" lvl="2" indent="0">
              <a:spcBef>
                <a:spcPts val="0"/>
              </a:spcBef>
              <a:buNone/>
            </a:pPr>
            <a:r>
              <a:rPr lang="en-US" sz="1400" dirty="0" smtClean="0"/>
              <a:t>______________ Far-away nation, different language, desolation, siege, scattering (if Israel was disobedient)</a:t>
            </a:r>
            <a:endParaRPr lang="en-US" sz="1400" dirty="0"/>
          </a:p>
        </p:txBody>
      </p:sp>
      <p:sp>
        <p:nvSpPr>
          <p:cNvPr id="4" name="TextBox 3"/>
          <p:cNvSpPr txBox="1"/>
          <p:nvPr/>
        </p:nvSpPr>
        <p:spPr>
          <a:xfrm>
            <a:off x="745278" y="416186"/>
            <a:ext cx="550151"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605</a:t>
            </a:r>
            <a:endParaRPr lang="en-US" sz="1400" i="1" dirty="0">
              <a:solidFill>
                <a:srgbClr val="0000CC"/>
              </a:solidFill>
              <a:latin typeface="Lucida Handwriting" panose="03010101010101010101" pitchFamily="66" charset="0"/>
            </a:endParaRPr>
          </a:p>
        </p:txBody>
      </p:sp>
      <p:sp>
        <p:nvSpPr>
          <p:cNvPr id="5" name="TextBox 4"/>
          <p:cNvSpPr txBox="1"/>
          <p:nvPr/>
        </p:nvSpPr>
        <p:spPr>
          <a:xfrm>
            <a:off x="745278" y="647763"/>
            <a:ext cx="550151"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597</a:t>
            </a:r>
            <a:endParaRPr lang="en-US" sz="1400" i="1" dirty="0">
              <a:solidFill>
                <a:srgbClr val="0000CC"/>
              </a:solidFill>
              <a:latin typeface="Lucida Handwriting" panose="03010101010101010101" pitchFamily="66" charset="0"/>
            </a:endParaRPr>
          </a:p>
        </p:txBody>
      </p:sp>
      <p:sp>
        <p:nvSpPr>
          <p:cNvPr id="6" name="TextBox 5"/>
          <p:cNvSpPr txBox="1"/>
          <p:nvPr/>
        </p:nvSpPr>
        <p:spPr>
          <a:xfrm>
            <a:off x="717826" y="838263"/>
            <a:ext cx="550151"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586</a:t>
            </a:r>
            <a:endParaRPr lang="en-US" sz="1400" i="1" dirty="0">
              <a:solidFill>
                <a:srgbClr val="0000CC"/>
              </a:solidFill>
              <a:latin typeface="Lucida Handwriting" panose="03010101010101010101" pitchFamily="66" charset="0"/>
            </a:endParaRPr>
          </a:p>
        </p:txBody>
      </p:sp>
      <p:sp>
        <p:nvSpPr>
          <p:cNvPr id="7" name="TextBox 6"/>
          <p:cNvSpPr txBox="1"/>
          <p:nvPr/>
        </p:nvSpPr>
        <p:spPr>
          <a:xfrm>
            <a:off x="717826" y="1046268"/>
            <a:ext cx="550151"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539</a:t>
            </a:r>
            <a:endParaRPr lang="en-US" sz="1400" i="1" dirty="0">
              <a:solidFill>
                <a:srgbClr val="0000CC"/>
              </a:solidFill>
              <a:latin typeface="Lucida Handwriting" panose="03010101010101010101" pitchFamily="66" charset="0"/>
            </a:endParaRPr>
          </a:p>
        </p:txBody>
      </p:sp>
      <p:sp>
        <p:nvSpPr>
          <p:cNvPr id="8" name="TextBox 7"/>
          <p:cNvSpPr txBox="1"/>
          <p:nvPr/>
        </p:nvSpPr>
        <p:spPr>
          <a:xfrm>
            <a:off x="609600" y="1485963"/>
            <a:ext cx="1140056"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Jeremiah</a:t>
            </a:r>
            <a:endParaRPr lang="en-US" sz="1400" i="1" dirty="0">
              <a:solidFill>
                <a:srgbClr val="0000CC"/>
              </a:solidFill>
              <a:latin typeface="Lucida Handwriting" panose="03010101010101010101" pitchFamily="66" charset="0"/>
            </a:endParaRPr>
          </a:p>
        </p:txBody>
      </p:sp>
      <p:sp>
        <p:nvSpPr>
          <p:cNvPr id="9" name="TextBox 8"/>
          <p:cNvSpPr txBox="1"/>
          <p:nvPr/>
        </p:nvSpPr>
        <p:spPr>
          <a:xfrm>
            <a:off x="734643" y="1711586"/>
            <a:ext cx="889987"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Ezekiel</a:t>
            </a:r>
            <a:endParaRPr lang="en-US" sz="1400" i="1" dirty="0">
              <a:solidFill>
                <a:srgbClr val="0000CC"/>
              </a:solidFill>
              <a:latin typeface="Lucida Handwriting" panose="03010101010101010101" pitchFamily="66" charset="0"/>
            </a:endParaRPr>
          </a:p>
        </p:txBody>
      </p:sp>
      <p:sp>
        <p:nvSpPr>
          <p:cNvPr id="10" name="TextBox 9"/>
          <p:cNvSpPr txBox="1"/>
          <p:nvPr/>
        </p:nvSpPr>
        <p:spPr>
          <a:xfrm>
            <a:off x="713435" y="1908040"/>
            <a:ext cx="886781"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Daniel</a:t>
            </a:r>
            <a:endParaRPr lang="en-US" sz="1400" i="1" dirty="0">
              <a:solidFill>
                <a:srgbClr val="0000CC"/>
              </a:solidFill>
              <a:latin typeface="Lucida Handwriting" panose="03010101010101010101" pitchFamily="66" charset="0"/>
            </a:endParaRPr>
          </a:p>
        </p:txBody>
      </p:sp>
      <p:sp>
        <p:nvSpPr>
          <p:cNvPr id="11" name="TextBox 10"/>
          <p:cNvSpPr txBox="1"/>
          <p:nvPr/>
        </p:nvSpPr>
        <p:spPr>
          <a:xfrm>
            <a:off x="404302" y="2324163"/>
            <a:ext cx="1930336"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Nebuchadnezzar</a:t>
            </a:r>
            <a:endParaRPr lang="en-US" sz="1400" i="1" dirty="0">
              <a:solidFill>
                <a:srgbClr val="0000CC"/>
              </a:solidFill>
              <a:latin typeface="Lucida Handwriting" panose="03010101010101010101" pitchFamily="66" charset="0"/>
            </a:endParaRPr>
          </a:p>
        </p:txBody>
      </p:sp>
      <p:sp>
        <p:nvSpPr>
          <p:cNvPr id="12" name="TextBox 11"/>
          <p:cNvSpPr txBox="1"/>
          <p:nvPr/>
        </p:nvSpPr>
        <p:spPr>
          <a:xfrm>
            <a:off x="697651" y="2549383"/>
            <a:ext cx="1343638"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Belchazzar</a:t>
            </a:r>
            <a:endParaRPr lang="en-US" sz="1400" i="1" dirty="0">
              <a:solidFill>
                <a:srgbClr val="0000CC"/>
              </a:solidFill>
              <a:latin typeface="Lucida Handwriting" panose="03010101010101010101" pitchFamily="66" charset="0"/>
            </a:endParaRPr>
          </a:p>
        </p:txBody>
      </p:sp>
      <p:sp>
        <p:nvSpPr>
          <p:cNvPr id="13" name="TextBox 12"/>
          <p:cNvSpPr txBox="1"/>
          <p:nvPr/>
        </p:nvSpPr>
        <p:spPr>
          <a:xfrm>
            <a:off x="935013" y="2778386"/>
            <a:ext cx="877163"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Darius</a:t>
            </a:r>
            <a:endParaRPr lang="en-US" sz="1400" i="1" dirty="0">
              <a:solidFill>
                <a:srgbClr val="0000CC"/>
              </a:solidFill>
              <a:latin typeface="Lucida Handwriting" panose="03010101010101010101" pitchFamily="66" charset="0"/>
            </a:endParaRPr>
          </a:p>
        </p:txBody>
      </p:sp>
      <p:sp>
        <p:nvSpPr>
          <p:cNvPr id="14" name="TextBox 13"/>
          <p:cNvSpPr txBox="1"/>
          <p:nvPr/>
        </p:nvSpPr>
        <p:spPr>
          <a:xfrm>
            <a:off x="1009548" y="2971863"/>
            <a:ext cx="728084"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Cyrus</a:t>
            </a:r>
            <a:endParaRPr lang="en-US" sz="1400" i="1" dirty="0">
              <a:solidFill>
                <a:srgbClr val="0000CC"/>
              </a:solidFill>
              <a:latin typeface="Lucida Handwriting" panose="03010101010101010101" pitchFamily="66" charset="0"/>
            </a:endParaRPr>
          </a:p>
        </p:txBody>
      </p:sp>
      <p:sp>
        <p:nvSpPr>
          <p:cNvPr id="15" name="TextBox 14"/>
          <p:cNvSpPr txBox="1"/>
          <p:nvPr/>
        </p:nvSpPr>
        <p:spPr>
          <a:xfrm>
            <a:off x="2139283" y="3169571"/>
            <a:ext cx="4865434"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God rules in the kingdoms of men. (Dan 4:17)</a:t>
            </a:r>
            <a:endParaRPr lang="en-US" sz="1400" i="1" dirty="0">
              <a:solidFill>
                <a:srgbClr val="0000CC"/>
              </a:solidFill>
              <a:latin typeface="Lucida Handwriting" panose="03010101010101010101" pitchFamily="66" charset="0"/>
            </a:endParaRPr>
          </a:p>
        </p:txBody>
      </p:sp>
      <p:sp>
        <p:nvSpPr>
          <p:cNvPr id="16" name="TextBox 15"/>
          <p:cNvSpPr txBox="1"/>
          <p:nvPr/>
        </p:nvSpPr>
        <p:spPr>
          <a:xfrm>
            <a:off x="2388160" y="3390963"/>
            <a:ext cx="1879040"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God is my Judge.</a:t>
            </a:r>
            <a:endParaRPr lang="en-US" sz="1400" i="1" dirty="0">
              <a:solidFill>
                <a:srgbClr val="0000CC"/>
              </a:solidFill>
              <a:latin typeface="Lucida Handwriting" panose="03010101010101010101" pitchFamily="66" charset="0"/>
            </a:endParaRPr>
          </a:p>
        </p:txBody>
      </p:sp>
      <p:sp>
        <p:nvSpPr>
          <p:cNvPr id="17" name="TextBox 16"/>
          <p:cNvSpPr txBox="1"/>
          <p:nvPr/>
        </p:nvSpPr>
        <p:spPr>
          <a:xfrm>
            <a:off x="824563" y="3845186"/>
            <a:ext cx="1600118"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Fiery  furnace</a:t>
            </a:r>
            <a:endParaRPr lang="en-US" sz="1400" i="1" dirty="0">
              <a:solidFill>
                <a:srgbClr val="0000CC"/>
              </a:solidFill>
              <a:latin typeface="Lucida Handwriting" panose="03010101010101010101" pitchFamily="66" charset="0"/>
            </a:endParaRPr>
          </a:p>
        </p:txBody>
      </p:sp>
      <p:sp>
        <p:nvSpPr>
          <p:cNvPr id="18" name="TextBox 17"/>
          <p:cNvSpPr txBox="1"/>
          <p:nvPr/>
        </p:nvSpPr>
        <p:spPr>
          <a:xfrm>
            <a:off x="3352800" y="3835806"/>
            <a:ext cx="306494"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3</a:t>
            </a:r>
            <a:endParaRPr lang="en-US" sz="1400" i="1" dirty="0">
              <a:solidFill>
                <a:srgbClr val="0000CC"/>
              </a:solidFill>
              <a:latin typeface="Lucida Handwriting" panose="03010101010101010101" pitchFamily="66" charset="0"/>
            </a:endParaRPr>
          </a:p>
        </p:txBody>
      </p:sp>
      <p:sp>
        <p:nvSpPr>
          <p:cNvPr id="19" name="TextBox 18"/>
          <p:cNvSpPr txBox="1"/>
          <p:nvPr/>
        </p:nvSpPr>
        <p:spPr>
          <a:xfrm>
            <a:off x="695164" y="4041640"/>
            <a:ext cx="1810111"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Writing on Wall</a:t>
            </a:r>
            <a:endParaRPr lang="en-US" sz="1400" i="1" dirty="0">
              <a:solidFill>
                <a:srgbClr val="0000CC"/>
              </a:solidFill>
              <a:latin typeface="Lucida Handwriting" panose="03010101010101010101" pitchFamily="66" charset="0"/>
            </a:endParaRPr>
          </a:p>
        </p:txBody>
      </p:sp>
      <p:sp>
        <p:nvSpPr>
          <p:cNvPr id="20" name="TextBox 19"/>
          <p:cNvSpPr txBox="1"/>
          <p:nvPr/>
        </p:nvSpPr>
        <p:spPr>
          <a:xfrm>
            <a:off x="3352800" y="4041640"/>
            <a:ext cx="306494"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5</a:t>
            </a:r>
            <a:endParaRPr lang="en-US" sz="1400" i="1" dirty="0">
              <a:solidFill>
                <a:srgbClr val="0000CC"/>
              </a:solidFill>
              <a:latin typeface="Lucida Handwriting" panose="03010101010101010101" pitchFamily="66" charset="0"/>
            </a:endParaRPr>
          </a:p>
        </p:txBody>
      </p:sp>
      <p:sp>
        <p:nvSpPr>
          <p:cNvPr id="21" name="TextBox 20"/>
          <p:cNvSpPr txBox="1"/>
          <p:nvPr/>
        </p:nvSpPr>
        <p:spPr>
          <a:xfrm>
            <a:off x="983685" y="4255421"/>
            <a:ext cx="1233030"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Lion’s Den</a:t>
            </a:r>
            <a:endParaRPr lang="en-US" sz="1400" i="1" dirty="0">
              <a:solidFill>
                <a:srgbClr val="0000CC"/>
              </a:solidFill>
              <a:latin typeface="Lucida Handwriting" panose="03010101010101010101" pitchFamily="66" charset="0"/>
            </a:endParaRPr>
          </a:p>
        </p:txBody>
      </p:sp>
      <p:sp>
        <p:nvSpPr>
          <p:cNvPr id="22" name="TextBox 21"/>
          <p:cNvSpPr txBox="1"/>
          <p:nvPr/>
        </p:nvSpPr>
        <p:spPr>
          <a:xfrm>
            <a:off x="3363097" y="4251302"/>
            <a:ext cx="306494" cy="307777"/>
          </a:xfrm>
          <a:prstGeom prst="rect">
            <a:avLst/>
          </a:prstGeom>
          <a:noFill/>
        </p:spPr>
        <p:txBody>
          <a:bodyPr wrap="none" rtlCol="0">
            <a:spAutoFit/>
          </a:bodyPr>
          <a:lstStyle/>
          <a:p>
            <a:r>
              <a:rPr lang="en-US" sz="1400" i="1" dirty="0" smtClean="0">
                <a:solidFill>
                  <a:srgbClr val="0000CC"/>
                </a:solidFill>
                <a:latin typeface="Lucida Handwriting" panose="03010101010101010101" pitchFamily="66" charset="0"/>
              </a:rPr>
              <a:t>6</a:t>
            </a:r>
            <a:endParaRPr lang="en-US" sz="1400" i="1" dirty="0">
              <a:solidFill>
                <a:srgbClr val="0000CC"/>
              </a:solidFill>
              <a:latin typeface="Lucida Handwriting" panose="03010101010101010101" pitchFamily="66" charset="0"/>
            </a:endParaRPr>
          </a:p>
        </p:txBody>
      </p:sp>
      <p:sp>
        <p:nvSpPr>
          <p:cNvPr id="23" name="TextBox 22"/>
          <p:cNvSpPr txBox="1"/>
          <p:nvPr/>
        </p:nvSpPr>
        <p:spPr>
          <a:xfrm>
            <a:off x="697947" y="4674812"/>
            <a:ext cx="1140056"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Jeremiah</a:t>
            </a:r>
            <a:endParaRPr lang="en-US" sz="1400" i="1" dirty="0">
              <a:solidFill>
                <a:srgbClr val="0000CC"/>
              </a:solidFill>
              <a:latin typeface="Lucida Handwriting" panose="03010101010101010101" pitchFamily="66" charset="0"/>
            </a:endParaRPr>
          </a:p>
        </p:txBody>
      </p:sp>
      <p:sp>
        <p:nvSpPr>
          <p:cNvPr id="24" name="TextBox 23"/>
          <p:cNvSpPr txBox="1"/>
          <p:nvPr/>
        </p:nvSpPr>
        <p:spPr>
          <a:xfrm>
            <a:off x="865645" y="4891570"/>
            <a:ext cx="859531"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Isaiah</a:t>
            </a:r>
            <a:endParaRPr lang="en-US" sz="1400" i="1" dirty="0">
              <a:solidFill>
                <a:srgbClr val="0000CC"/>
              </a:solidFill>
              <a:latin typeface="Lucida Handwriting" panose="03010101010101010101" pitchFamily="66" charset="0"/>
            </a:endParaRPr>
          </a:p>
        </p:txBody>
      </p:sp>
      <p:sp>
        <p:nvSpPr>
          <p:cNvPr id="25" name="TextBox 24"/>
          <p:cNvSpPr txBox="1"/>
          <p:nvPr/>
        </p:nvSpPr>
        <p:spPr>
          <a:xfrm>
            <a:off x="838216" y="5094203"/>
            <a:ext cx="859531"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Isaiah</a:t>
            </a:r>
            <a:endParaRPr lang="en-US" sz="1400" i="1" dirty="0">
              <a:solidFill>
                <a:srgbClr val="0000CC"/>
              </a:solidFill>
              <a:latin typeface="Lucida Handwriting" panose="03010101010101010101" pitchFamily="66" charset="0"/>
            </a:endParaRPr>
          </a:p>
        </p:txBody>
      </p:sp>
      <p:sp>
        <p:nvSpPr>
          <p:cNvPr id="26" name="TextBox 25"/>
          <p:cNvSpPr txBox="1"/>
          <p:nvPr/>
        </p:nvSpPr>
        <p:spPr>
          <a:xfrm>
            <a:off x="901535" y="5320845"/>
            <a:ext cx="732893"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Moses</a:t>
            </a:r>
            <a:endParaRPr lang="en-US" sz="1400" i="1" dirty="0">
              <a:solidFill>
                <a:srgbClr val="0000CC"/>
              </a:solidFill>
              <a:latin typeface="Lucida Handwriting" panose="03010101010101010101" pitchFamily="66" charset="0"/>
            </a:endParaRPr>
          </a:p>
        </p:txBody>
      </p:sp>
      <p:sp>
        <p:nvSpPr>
          <p:cNvPr id="2" name="Title 1"/>
          <p:cNvSpPr>
            <a:spLocks noGrp="1"/>
          </p:cNvSpPr>
          <p:nvPr>
            <p:ph type="title" idx="4294967295"/>
          </p:nvPr>
        </p:nvSpPr>
        <p:spPr>
          <a:xfrm>
            <a:off x="5943620" y="74716"/>
            <a:ext cx="2924175" cy="990600"/>
          </a:xfrm>
          <a:solidFill>
            <a:schemeClr val="bg1"/>
          </a:solidFill>
          <a:ln>
            <a:solidFill>
              <a:schemeClr val="tx1"/>
            </a:solidFill>
          </a:ln>
          <a:effectLst>
            <a:outerShdw blurRad="50800" dist="38100" dir="2700000" algn="tl" rotWithShape="0">
              <a:prstClr val="black">
                <a:alpha val="40000"/>
              </a:prstClr>
            </a:outerShdw>
          </a:effectLst>
        </p:spPr>
        <p:txBody>
          <a:bodyPr>
            <a:noAutofit/>
          </a:bodyPr>
          <a:lstStyle/>
          <a:p>
            <a:r>
              <a:rPr lang="en-US" sz="3600" dirty="0" smtClean="0"/>
              <a:t>Review Quiz on Lesson 1&amp;2</a:t>
            </a:r>
            <a:endParaRPr lang="en-US" sz="3600" dirty="0"/>
          </a:p>
        </p:txBody>
      </p:sp>
      <p:sp>
        <p:nvSpPr>
          <p:cNvPr id="27" name="Rectangle 26"/>
          <p:cNvSpPr/>
          <p:nvPr/>
        </p:nvSpPr>
        <p:spPr>
          <a:xfrm>
            <a:off x="5018567" y="1237221"/>
            <a:ext cx="3849208" cy="1908215"/>
          </a:xfrm>
          <a:prstGeom prst="rect">
            <a:avLst/>
          </a:prstGeom>
        </p:spPr>
        <p:txBody>
          <a:bodyPr wrap="square">
            <a:spAutoFit/>
          </a:bodyPr>
          <a:lstStyle/>
          <a:p>
            <a:pPr marL="169863" lvl="0" indent="-169863"/>
            <a:r>
              <a:rPr lang="en-US" sz="1400" dirty="0" smtClean="0"/>
              <a:t>8. List </a:t>
            </a:r>
            <a:r>
              <a:rPr lang="en-US" sz="1400" dirty="0"/>
              <a:t>the metals and kingdoms described in Nebuchadnezzar’s vision of the Metallic Man</a:t>
            </a:r>
            <a:r>
              <a:rPr lang="en-US" sz="1400" dirty="0" smtClean="0"/>
              <a:t>.</a:t>
            </a:r>
          </a:p>
          <a:p>
            <a:pPr marL="169863" lvl="0" indent="-169863"/>
            <a:r>
              <a:rPr lang="en-US" sz="1400" dirty="0" smtClean="0"/>
              <a:t>          Metal                              Nation</a:t>
            </a:r>
          </a:p>
          <a:p>
            <a:pPr marL="169863" lvl="0" indent="-169863">
              <a:spcBef>
                <a:spcPts val="600"/>
              </a:spcBef>
            </a:pPr>
            <a:r>
              <a:rPr lang="en-US" sz="1400" dirty="0" smtClean="0"/>
              <a:t>1. _____________                   ____________</a:t>
            </a:r>
          </a:p>
          <a:p>
            <a:pPr marL="169863" lvl="0" indent="-169863">
              <a:spcBef>
                <a:spcPts val="600"/>
              </a:spcBef>
              <a:spcAft>
                <a:spcPts val="600"/>
              </a:spcAft>
            </a:pPr>
            <a:r>
              <a:rPr lang="en-US" sz="1400" dirty="0" smtClean="0"/>
              <a:t>2._____________                    ____________</a:t>
            </a:r>
          </a:p>
          <a:p>
            <a:pPr marL="169863" lvl="0" indent="-169863"/>
            <a:r>
              <a:rPr lang="en-US" sz="1400" dirty="0" smtClean="0"/>
              <a:t>3. _____________                   ____________</a:t>
            </a:r>
          </a:p>
          <a:p>
            <a:pPr marL="169863" lvl="0" indent="-169863">
              <a:spcBef>
                <a:spcPts val="600"/>
              </a:spcBef>
            </a:pPr>
            <a:r>
              <a:rPr lang="en-US" sz="1400" dirty="0" smtClean="0"/>
              <a:t>4. _____________                   ____________</a:t>
            </a:r>
            <a:endParaRPr lang="en-US" sz="1400" dirty="0"/>
          </a:p>
        </p:txBody>
      </p:sp>
      <p:sp>
        <p:nvSpPr>
          <p:cNvPr id="28" name="TextBox 27"/>
          <p:cNvSpPr txBox="1"/>
          <p:nvPr/>
        </p:nvSpPr>
        <p:spPr>
          <a:xfrm>
            <a:off x="5392561" y="1893302"/>
            <a:ext cx="647933"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Gold</a:t>
            </a:r>
            <a:endParaRPr lang="en-US" sz="1400" i="1" dirty="0">
              <a:solidFill>
                <a:srgbClr val="0000CC"/>
              </a:solidFill>
              <a:latin typeface="Lucida Handwriting" panose="03010101010101010101" pitchFamily="66" charset="0"/>
            </a:endParaRPr>
          </a:p>
        </p:txBody>
      </p:sp>
      <p:sp>
        <p:nvSpPr>
          <p:cNvPr id="29" name="TextBox 28"/>
          <p:cNvSpPr txBox="1"/>
          <p:nvPr/>
        </p:nvSpPr>
        <p:spPr>
          <a:xfrm>
            <a:off x="7211991" y="1908040"/>
            <a:ext cx="1021433"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Babylon</a:t>
            </a:r>
            <a:endParaRPr lang="en-US" sz="1400" i="1" dirty="0">
              <a:solidFill>
                <a:srgbClr val="0000CC"/>
              </a:solidFill>
              <a:latin typeface="Lucida Handwriting" panose="03010101010101010101" pitchFamily="66" charset="0"/>
            </a:endParaRPr>
          </a:p>
        </p:txBody>
      </p:sp>
      <p:sp>
        <p:nvSpPr>
          <p:cNvPr id="30" name="TextBox 29"/>
          <p:cNvSpPr txBox="1"/>
          <p:nvPr/>
        </p:nvSpPr>
        <p:spPr>
          <a:xfrm>
            <a:off x="5392538" y="2201079"/>
            <a:ext cx="744114"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Silver</a:t>
            </a:r>
            <a:endParaRPr lang="en-US" sz="1400" i="1" dirty="0">
              <a:solidFill>
                <a:srgbClr val="0000CC"/>
              </a:solidFill>
              <a:latin typeface="Lucida Handwriting" panose="03010101010101010101" pitchFamily="66" charset="0"/>
            </a:endParaRPr>
          </a:p>
        </p:txBody>
      </p:sp>
      <p:sp>
        <p:nvSpPr>
          <p:cNvPr id="31" name="TextBox 30"/>
          <p:cNvSpPr txBox="1"/>
          <p:nvPr/>
        </p:nvSpPr>
        <p:spPr>
          <a:xfrm>
            <a:off x="7174845" y="2181091"/>
            <a:ext cx="1577676" cy="307777"/>
          </a:xfrm>
          <a:prstGeom prst="rect">
            <a:avLst/>
          </a:prstGeom>
          <a:noFill/>
        </p:spPr>
        <p:txBody>
          <a:bodyPr wrap="none" rtlCol="0">
            <a:spAutoFit/>
          </a:bodyPr>
          <a:lstStyle/>
          <a:p>
            <a:pPr algn="ctr"/>
            <a:r>
              <a:rPr lang="en-US" sz="1400" i="1" dirty="0" err="1" smtClean="0">
                <a:solidFill>
                  <a:srgbClr val="0000CC"/>
                </a:solidFill>
                <a:latin typeface="Lucida Handwriting" panose="03010101010101010101" pitchFamily="66" charset="0"/>
              </a:rPr>
              <a:t>Medo</a:t>
            </a:r>
            <a:r>
              <a:rPr lang="en-US" sz="1400" i="1" dirty="0" smtClean="0">
                <a:solidFill>
                  <a:srgbClr val="0000CC"/>
                </a:solidFill>
                <a:latin typeface="Lucida Handwriting" panose="03010101010101010101" pitchFamily="66" charset="0"/>
              </a:rPr>
              <a:t>-Persian</a:t>
            </a:r>
            <a:endParaRPr lang="en-US" sz="1400" i="1" dirty="0">
              <a:solidFill>
                <a:srgbClr val="0000CC"/>
              </a:solidFill>
              <a:latin typeface="Lucida Handwriting" panose="03010101010101010101" pitchFamily="66" charset="0"/>
            </a:endParaRPr>
          </a:p>
        </p:txBody>
      </p:sp>
      <p:sp>
        <p:nvSpPr>
          <p:cNvPr id="32" name="TextBox 31"/>
          <p:cNvSpPr txBox="1"/>
          <p:nvPr/>
        </p:nvSpPr>
        <p:spPr>
          <a:xfrm>
            <a:off x="5383086" y="2475655"/>
            <a:ext cx="899605"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Bronze</a:t>
            </a:r>
            <a:endParaRPr lang="en-US" sz="1400" i="1" dirty="0">
              <a:solidFill>
                <a:srgbClr val="0000CC"/>
              </a:solidFill>
              <a:latin typeface="Lucida Handwriting" panose="03010101010101010101" pitchFamily="66" charset="0"/>
            </a:endParaRPr>
          </a:p>
        </p:txBody>
      </p:sp>
      <p:sp>
        <p:nvSpPr>
          <p:cNvPr id="33" name="TextBox 32"/>
          <p:cNvSpPr txBox="1"/>
          <p:nvPr/>
        </p:nvSpPr>
        <p:spPr>
          <a:xfrm>
            <a:off x="7204309" y="2475470"/>
            <a:ext cx="739305"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Greek</a:t>
            </a:r>
            <a:endParaRPr lang="en-US" sz="1400" i="1" dirty="0">
              <a:solidFill>
                <a:srgbClr val="0000CC"/>
              </a:solidFill>
              <a:latin typeface="Lucida Handwriting" panose="03010101010101010101" pitchFamily="66" charset="0"/>
            </a:endParaRPr>
          </a:p>
        </p:txBody>
      </p:sp>
      <p:sp>
        <p:nvSpPr>
          <p:cNvPr id="34" name="TextBox 33"/>
          <p:cNvSpPr txBox="1"/>
          <p:nvPr/>
        </p:nvSpPr>
        <p:spPr>
          <a:xfrm>
            <a:off x="5374426" y="2778385"/>
            <a:ext cx="1172116"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Iron/Clay</a:t>
            </a:r>
            <a:endParaRPr lang="en-US" sz="1400" i="1" dirty="0">
              <a:solidFill>
                <a:srgbClr val="0000CC"/>
              </a:solidFill>
              <a:latin typeface="Lucida Handwriting" panose="03010101010101010101" pitchFamily="66" charset="0"/>
            </a:endParaRPr>
          </a:p>
        </p:txBody>
      </p:sp>
      <p:sp>
        <p:nvSpPr>
          <p:cNvPr id="35" name="TextBox 34"/>
          <p:cNvSpPr txBox="1"/>
          <p:nvPr/>
        </p:nvSpPr>
        <p:spPr>
          <a:xfrm>
            <a:off x="7258478" y="2775804"/>
            <a:ext cx="928459" cy="307777"/>
          </a:xfrm>
          <a:prstGeom prst="rect">
            <a:avLst/>
          </a:prstGeom>
          <a:noFill/>
        </p:spPr>
        <p:txBody>
          <a:bodyPr wrap="none" rtlCol="0">
            <a:spAutoFit/>
          </a:bodyPr>
          <a:lstStyle/>
          <a:p>
            <a:pPr algn="ctr"/>
            <a:r>
              <a:rPr lang="en-US" sz="1400" i="1" dirty="0" smtClean="0">
                <a:solidFill>
                  <a:srgbClr val="0000CC"/>
                </a:solidFill>
                <a:latin typeface="Lucida Handwriting" panose="03010101010101010101" pitchFamily="66" charset="0"/>
              </a:rPr>
              <a:t>Roman</a:t>
            </a:r>
            <a:endParaRPr lang="en-US" sz="1400" i="1" dirty="0">
              <a:solidFill>
                <a:srgbClr val="0000CC"/>
              </a:solidFill>
              <a:latin typeface="Lucida Handwriting" panose="03010101010101010101" pitchFamily="66" charset="0"/>
            </a:endParaRPr>
          </a:p>
        </p:txBody>
      </p:sp>
    </p:spTree>
    <p:extLst>
      <p:ext uri="{BB962C8B-B14F-4D97-AF65-F5344CB8AC3E}">
        <p14:creationId xmlns="" xmlns:p14="http://schemas.microsoft.com/office/powerpoint/2010/main" val="198273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8" grpId="0"/>
      <p:bldP spid="29" grpId="0"/>
      <p:bldP spid="30" grpId="0"/>
      <p:bldP spid="31" grpId="0"/>
      <p:bldP spid="32" grpId="0"/>
      <p:bldP spid="33" grpId="0"/>
      <p:bldP spid="34" grpId="0"/>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Setting Up an Eternal Kingdom</a:t>
            </a:r>
            <a:endParaRPr lang="en-US" dirty="0"/>
          </a:p>
        </p:txBody>
      </p:sp>
      <p:sp>
        <p:nvSpPr>
          <p:cNvPr id="6" name="Rectangle 5"/>
          <p:cNvSpPr/>
          <p:nvPr/>
        </p:nvSpPr>
        <p:spPr>
          <a:xfrm>
            <a:off x="691337" y="4379913"/>
            <a:ext cx="8176438" cy="923330"/>
          </a:xfrm>
          <a:prstGeom prst="rect">
            <a:avLst/>
          </a:prstGeom>
        </p:spPr>
        <p:txBody>
          <a:bodyPr wrap="square">
            <a:spAutoFit/>
          </a:bodyPr>
          <a:lstStyle/>
          <a:p>
            <a:r>
              <a:rPr lang="en-US" b="1" dirty="0" smtClean="0"/>
              <a:t>Mark </a:t>
            </a:r>
            <a:r>
              <a:rPr lang="en-US" b="1" dirty="0"/>
              <a:t>9:1(NKJV) </a:t>
            </a:r>
            <a:r>
              <a:rPr lang="en-US" dirty="0"/>
              <a:t/>
            </a:r>
            <a:br>
              <a:rPr lang="en-US" dirty="0"/>
            </a:br>
            <a:r>
              <a:rPr lang="en-US" baseline="30000" dirty="0"/>
              <a:t>1</a:t>
            </a:r>
            <a:r>
              <a:rPr lang="en-US" dirty="0"/>
              <a:t>And He said to them, “Assuredly, I say to you that there are some standing here who will not taste death till they see the kingdom of God present with power.” </a:t>
            </a:r>
          </a:p>
        </p:txBody>
      </p:sp>
      <p:sp>
        <p:nvSpPr>
          <p:cNvPr id="7" name="TextBox 6"/>
          <p:cNvSpPr txBox="1"/>
          <p:nvPr/>
        </p:nvSpPr>
        <p:spPr>
          <a:xfrm>
            <a:off x="691337" y="2950304"/>
            <a:ext cx="8176438" cy="1200329"/>
          </a:xfrm>
          <a:prstGeom prst="rect">
            <a:avLst/>
          </a:prstGeom>
          <a:noFill/>
        </p:spPr>
        <p:txBody>
          <a:bodyPr wrap="square" rtlCol="0">
            <a:spAutoFit/>
          </a:bodyPr>
          <a:lstStyle/>
          <a:p>
            <a:r>
              <a:rPr lang="en-US" b="1" dirty="0" smtClean="0"/>
              <a:t>Mark </a:t>
            </a:r>
            <a:r>
              <a:rPr lang="en-US" b="1" dirty="0"/>
              <a:t>1:14-15(NKJV) </a:t>
            </a:r>
            <a:r>
              <a:rPr lang="en-US" dirty="0"/>
              <a:t/>
            </a:r>
            <a:br>
              <a:rPr lang="en-US" dirty="0"/>
            </a:br>
            <a:r>
              <a:rPr lang="en-US" baseline="30000" dirty="0"/>
              <a:t>14</a:t>
            </a:r>
            <a:r>
              <a:rPr lang="en-US" dirty="0"/>
              <a:t>Now after John was put in prison, Jesus came to Galilee, preaching the gospel </a:t>
            </a:r>
            <a:r>
              <a:rPr lang="en-US" baseline="30000" dirty="0"/>
              <a:t>£</a:t>
            </a:r>
            <a:r>
              <a:rPr lang="en-US" dirty="0"/>
              <a:t>of the kingdom of God,  </a:t>
            </a:r>
            <a:r>
              <a:rPr lang="en-US" baseline="30000" dirty="0" smtClean="0"/>
              <a:t>15</a:t>
            </a:r>
            <a:r>
              <a:rPr lang="en-US" dirty="0" smtClean="0"/>
              <a:t>and </a:t>
            </a:r>
            <a:r>
              <a:rPr lang="en-US" dirty="0"/>
              <a:t>saying, “The time is fulfilled, and the kingdom of God is at hand. Repent, and believe in the gospel.” </a:t>
            </a:r>
          </a:p>
        </p:txBody>
      </p:sp>
      <p:sp>
        <p:nvSpPr>
          <p:cNvPr id="8" name="TextBox 7"/>
          <p:cNvSpPr txBox="1"/>
          <p:nvPr/>
        </p:nvSpPr>
        <p:spPr>
          <a:xfrm>
            <a:off x="914400" y="1415281"/>
            <a:ext cx="7953375" cy="1200329"/>
          </a:xfrm>
          <a:prstGeom prst="rect">
            <a:avLst/>
          </a:prstGeom>
          <a:noFill/>
        </p:spPr>
        <p:txBody>
          <a:bodyPr wrap="square" rtlCol="0">
            <a:spAutoFit/>
          </a:bodyPr>
          <a:lstStyle/>
          <a:p>
            <a:r>
              <a:rPr lang="en-US" b="1" dirty="0" smtClean="0"/>
              <a:t>Daniel </a:t>
            </a:r>
            <a:r>
              <a:rPr lang="en-US" b="1" dirty="0"/>
              <a:t>2:44(NKJV) </a:t>
            </a:r>
            <a:r>
              <a:rPr lang="en-US" dirty="0"/>
              <a:t/>
            </a:r>
            <a:br>
              <a:rPr lang="en-US" dirty="0"/>
            </a:br>
            <a:r>
              <a:rPr lang="en-US" baseline="30000" dirty="0"/>
              <a:t>44</a:t>
            </a:r>
            <a:r>
              <a:rPr lang="en-US" dirty="0"/>
              <a:t>And in the days of these kings the God of heaven will set up a kingdom which shall never be destroyed; and the kingdom shall not be left to other people; it shall break in pieces and consume all these kingdoms, and it shall stand forever.  </a:t>
            </a:r>
          </a:p>
        </p:txBody>
      </p:sp>
    </p:spTree>
    <p:extLst>
      <p:ext uri="{BB962C8B-B14F-4D97-AF65-F5344CB8AC3E}">
        <p14:creationId xmlns="" xmlns:p14="http://schemas.microsoft.com/office/powerpoint/2010/main" val="35163148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Daniel 2 - Narrative</a:t>
            </a:r>
          </a:p>
        </p:txBody>
      </p:sp>
      <p:sp>
        <p:nvSpPr>
          <p:cNvPr id="5" name="TextBox 4"/>
          <p:cNvSpPr txBox="1"/>
          <p:nvPr/>
        </p:nvSpPr>
        <p:spPr>
          <a:xfrm>
            <a:off x="1403570" y="1350342"/>
            <a:ext cx="7453423" cy="3970318"/>
          </a:xfrm>
          <a:prstGeom prst="rect">
            <a:avLst/>
          </a:prstGeom>
          <a:noFill/>
        </p:spPr>
        <p:txBody>
          <a:bodyPr wrap="square" rtlCol="0">
            <a:spAutoFit/>
          </a:bodyPr>
          <a:lstStyle/>
          <a:p>
            <a:r>
              <a:rPr lang="en-US" b="1" dirty="0" smtClean="0">
                <a:solidFill>
                  <a:prstClr val="black"/>
                </a:solidFill>
              </a:rPr>
              <a:t>Outcome</a:t>
            </a:r>
          </a:p>
          <a:p>
            <a:r>
              <a:rPr lang="en-US" baseline="30000" dirty="0"/>
              <a:t>46</a:t>
            </a:r>
            <a:r>
              <a:rPr lang="en-US" dirty="0"/>
              <a:t>Then King Nebuchadnezzar fell on his face, prostrate before Daniel, and commanded that they should present an offering and incense to him. </a:t>
            </a:r>
            <a:endParaRPr lang="en-US" dirty="0" smtClean="0"/>
          </a:p>
          <a:p>
            <a:r>
              <a:rPr lang="en-US" dirty="0"/>
              <a:t/>
            </a:r>
            <a:br>
              <a:rPr lang="en-US" dirty="0"/>
            </a:br>
            <a:r>
              <a:rPr lang="en-US" baseline="30000" dirty="0"/>
              <a:t>47</a:t>
            </a:r>
            <a:r>
              <a:rPr lang="en-US" dirty="0"/>
              <a:t>The king answered Daniel, and said, “Truly your God </a:t>
            </a:r>
            <a:r>
              <a:rPr lang="en-US" i="1" dirty="0"/>
              <a:t>is</a:t>
            </a:r>
            <a:r>
              <a:rPr lang="en-US" dirty="0"/>
              <a:t> the God of gods, the Lord of kings, and a revealer of secrets, since you could reveal this secret.” </a:t>
            </a:r>
            <a:endParaRPr lang="en-US" dirty="0" smtClean="0"/>
          </a:p>
          <a:p>
            <a:r>
              <a:rPr lang="en-US" dirty="0"/>
              <a:t/>
            </a:r>
            <a:br>
              <a:rPr lang="en-US" dirty="0"/>
            </a:br>
            <a:r>
              <a:rPr lang="en-US" baseline="30000" dirty="0"/>
              <a:t>48</a:t>
            </a:r>
            <a:r>
              <a:rPr lang="en-US" dirty="0"/>
              <a:t>Then the king promoted Daniel and gave him many great gifts; and he made him ruler over the whole province of Babylon, and chief administrator over all the wise </a:t>
            </a:r>
            <a:r>
              <a:rPr lang="en-US" i="1" dirty="0"/>
              <a:t>men</a:t>
            </a:r>
            <a:r>
              <a:rPr lang="en-US" dirty="0"/>
              <a:t> of Babylon. </a:t>
            </a:r>
            <a:endParaRPr lang="en-US" dirty="0" smtClean="0"/>
          </a:p>
          <a:p>
            <a:r>
              <a:rPr lang="en-US" dirty="0"/>
              <a:t/>
            </a:r>
            <a:br>
              <a:rPr lang="en-US" dirty="0"/>
            </a:br>
            <a:r>
              <a:rPr lang="en-US" baseline="30000" dirty="0"/>
              <a:t>49</a:t>
            </a:r>
            <a:r>
              <a:rPr lang="en-US" dirty="0"/>
              <a:t>Also Daniel petitioned the king, and he set Shadrach, Meshach, and Abed-</a:t>
            </a:r>
            <a:r>
              <a:rPr lang="en-US" dirty="0" err="1"/>
              <a:t>Nego</a:t>
            </a:r>
            <a:r>
              <a:rPr lang="en-US" dirty="0"/>
              <a:t> over the affairs of the province of Babylon; but Daniel </a:t>
            </a:r>
            <a:r>
              <a:rPr lang="en-US" i="1" dirty="0"/>
              <a:t>sat</a:t>
            </a:r>
            <a:r>
              <a:rPr lang="en-US" dirty="0"/>
              <a:t> in </a:t>
            </a:r>
            <a:r>
              <a:rPr lang="en-US" dirty="0" smtClean="0"/>
              <a:t>the </a:t>
            </a:r>
            <a:r>
              <a:rPr lang="en-US" dirty="0"/>
              <a:t>gate of the king.</a:t>
            </a:r>
            <a:endParaRPr lang="en-US" dirty="0">
              <a:solidFill>
                <a:prstClr val="black"/>
              </a:solidFill>
            </a:endParaRPr>
          </a:p>
        </p:txBody>
      </p:sp>
      <p:sp>
        <p:nvSpPr>
          <p:cNvPr id="3" name="Rectangle 2"/>
          <p:cNvSpPr/>
          <p:nvPr/>
        </p:nvSpPr>
        <p:spPr>
          <a:xfrm>
            <a:off x="2359453" y="4951328"/>
            <a:ext cx="2357568" cy="369332"/>
          </a:xfrm>
          <a:prstGeom prst="rect">
            <a:avLst/>
          </a:prstGeom>
        </p:spPr>
        <p:txBody>
          <a:bodyPr wrap="none">
            <a:spAutoFit/>
          </a:bodyPr>
          <a:lstStyle/>
          <a:p>
            <a:r>
              <a:rPr lang="en-US" dirty="0">
                <a:solidFill>
                  <a:srgbClr val="0000CC"/>
                </a:solidFill>
              </a:rPr>
              <a:t>That is, the king’s court</a:t>
            </a:r>
          </a:p>
        </p:txBody>
      </p:sp>
      <p:sp>
        <p:nvSpPr>
          <p:cNvPr id="8" name="TextBox 7"/>
          <p:cNvSpPr txBox="1"/>
          <p:nvPr/>
        </p:nvSpPr>
        <p:spPr>
          <a:xfrm>
            <a:off x="978195" y="1711842"/>
            <a:ext cx="301686" cy="369332"/>
          </a:xfrm>
          <a:prstGeom prst="rect">
            <a:avLst/>
          </a:prstGeom>
          <a:solidFill>
            <a:schemeClr val="tx1"/>
          </a:solidFill>
        </p:spPr>
        <p:txBody>
          <a:bodyPr wrap="none" rtlCol="0">
            <a:spAutoFit/>
          </a:bodyPr>
          <a:lstStyle/>
          <a:p>
            <a:r>
              <a:rPr lang="en-US" dirty="0" smtClean="0">
                <a:solidFill>
                  <a:schemeClr val="bg1"/>
                </a:solidFill>
              </a:rPr>
              <a:t>1</a:t>
            </a:r>
            <a:endParaRPr lang="en-US" dirty="0">
              <a:solidFill>
                <a:schemeClr val="bg1"/>
              </a:solidFill>
            </a:endParaRPr>
          </a:p>
        </p:txBody>
      </p:sp>
      <p:sp>
        <p:nvSpPr>
          <p:cNvPr id="9" name="TextBox 8"/>
          <p:cNvSpPr txBox="1"/>
          <p:nvPr/>
        </p:nvSpPr>
        <p:spPr>
          <a:xfrm>
            <a:off x="908868" y="2544726"/>
            <a:ext cx="301686" cy="369332"/>
          </a:xfrm>
          <a:prstGeom prst="rect">
            <a:avLst/>
          </a:prstGeom>
          <a:solidFill>
            <a:schemeClr val="tx1"/>
          </a:solidFill>
        </p:spPr>
        <p:txBody>
          <a:bodyPr wrap="none" rtlCol="0">
            <a:spAutoFit/>
          </a:bodyPr>
          <a:lstStyle/>
          <a:p>
            <a:r>
              <a:rPr lang="en-US" dirty="0" smtClean="0">
                <a:solidFill>
                  <a:schemeClr val="bg1"/>
                </a:solidFill>
              </a:rPr>
              <a:t>2</a:t>
            </a:r>
            <a:endParaRPr lang="en-US" dirty="0">
              <a:solidFill>
                <a:schemeClr val="bg1"/>
              </a:solidFill>
            </a:endParaRPr>
          </a:p>
        </p:txBody>
      </p:sp>
      <p:sp>
        <p:nvSpPr>
          <p:cNvPr id="10" name="TextBox 9"/>
          <p:cNvSpPr txBox="1"/>
          <p:nvPr/>
        </p:nvSpPr>
        <p:spPr>
          <a:xfrm>
            <a:off x="891577" y="3342590"/>
            <a:ext cx="301686" cy="369332"/>
          </a:xfrm>
          <a:prstGeom prst="rect">
            <a:avLst/>
          </a:prstGeom>
          <a:solidFill>
            <a:schemeClr val="tx1"/>
          </a:solidFill>
        </p:spPr>
        <p:txBody>
          <a:bodyPr wrap="none" rtlCol="0">
            <a:spAutoFit/>
          </a:bodyPr>
          <a:lstStyle/>
          <a:p>
            <a:r>
              <a:rPr lang="en-US" dirty="0" smtClean="0">
                <a:solidFill>
                  <a:schemeClr val="bg1"/>
                </a:solidFill>
              </a:rPr>
              <a:t>3</a:t>
            </a:r>
            <a:endParaRPr lang="en-US" dirty="0">
              <a:solidFill>
                <a:schemeClr val="bg1"/>
              </a:solidFill>
            </a:endParaRPr>
          </a:p>
        </p:txBody>
      </p:sp>
      <p:sp>
        <p:nvSpPr>
          <p:cNvPr id="11" name="TextBox 10"/>
          <p:cNvSpPr txBox="1"/>
          <p:nvPr/>
        </p:nvSpPr>
        <p:spPr>
          <a:xfrm>
            <a:off x="908868" y="4379913"/>
            <a:ext cx="301686" cy="369332"/>
          </a:xfrm>
          <a:prstGeom prst="rect">
            <a:avLst/>
          </a:prstGeom>
          <a:solidFill>
            <a:schemeClr val="tx1"/>
          </a:solidFill>
        </p:spPr>
        <p:txBody>
          <a:bodyPr wrap="none" rtlCol="0">
            <a:spAutoFit/>
          </a:bodyPr>
          <a:lstStyle/>
          <a:p>
            <a:r>
              <a:rPr lang="en-US" dirty="0" smtClean="0">
                <a:solidFill>
                  <a:schemeClr val="bg1"/>
                </a:solidFill>
              </a:rPr>
              <a:t>4</a:t>
            </a:r>
            <a:endParaRPr lang="en-US" dirty="0">
              <a:solidFill>
                <a:schemeClr val="bg1"/>
              </a:solidFill>
            </a:endParaRPr>
          </a:p>
        </p:txBody>
      </p:sp>
    </p:spTree>
    <p:extLst>
      <p:ext uri="{BB962C8B-B14F-4D97-AF65-F5344CB8AC3E}">
        <p14:creationId xmlns="" xmlns:p14="http://schemas.microsoft.com/office/powerpoint/2010/main" val="27116984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Available</a:t>
            </a:r>
            <a:endParaRPr lang="en-US" dirty="0"/>
          </a:p>
        </p:txBody>
      </p:sp>
      <p:sp>
        <p:nvSpPr>
          <p:cNvPr id="3" name="Content Placeholder 2"/>
          <p:cNvSpPr>
            <a:spLocks noGrp="1"/>
          </p:cNvSpPr>
          <p:nvPr>
            <p:ph sz="quarter" idx="1"/>
          </p:nvPr>
        </p:nvSpPr>
        <p:spPr/>
        <p:txBody>
          <a:bodyPr/>
          <a:lstStyle/>
          <a:p>
            <a:endParaRPr lang="en-US"/>
          </a:p>
        </p:txBody>
      </p:sp>
      <p:sp>
        <p:nvSpPr>
          <p:cNvPr id="4" name="Text Placeholder 3"/>
          <p:cNvSpPr>
            <a:spLocks noGrp="1"/>
          </p:cNvSpPr>
          <p:nvPr>
            <p:ph type="body" idx="2"/>
          </p:nvPr>
        </p:nvSpPr>
        <p:spPr/>
        <p:txBody>
          <a:bodyPr/>
          <a:lstStyle/>
          <a:p>
            <a:r>
              <a:rPr lang="en-US" dirty="0" smtClean="0"/>
              <a:t>Embryhills.com</a:t>
            </a:r>
            <a:endParaRPr lang="en-US" dirty="0"/>
          </a:p>
        </p:txBody>
      </p:sp>
      <p:pic>
        <p:nvPicPr>
          <p:cNvPr id="5"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66990" y="3"/>
            <a:ext cx="6597136" cy="5714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8165713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8262" y="-1"/>
            <a:ext cx="9123067" cy="5715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8" name="Group 27"/>
          <p:cNvGrpSpPr/>
          <p:nvPr/>
        </p:nvGrpSpPr>
        <p:grpSpPr>
          <a:xfrm>
            <a:off x="238712" y="1239189"/>
            <a:ext cx="8501553" cy="315751"/>
            <a:chOff x="238539" y="1486923"/>
            <a:chExt cx="8501553" cy="378901"/>
          </a:xfrm>
        </p:grpSpPr>
        <p:grpSp>
          <p:nvGrpSpPr>
            <p:cNvPr id="13" name="Group 12"/>
            <p:cNvGrpSpPr/>
            <p:nvPr/>
          </p:nvGrpSpPr>
          <p:grpSpPr>
            <a:xfrm>
              <a:off x="238539" y="1547192"/>
              <a:ext cx="8501553" cy="246490"/>
              <a:chOff x="238539" y="1547192"/>
              <a:chExt cx="8501553" cy="246490"/>
            </a:xfrm>
          </p:grpSpPr>
          <p:sp>
            <p:nvSpPr>
              <p:cNvPr id="3" name="Rectangle 2"/>
              <p:cNvSpPr/>
              <p:nvPr/>
            </p:nvSpPr>
            <p:spPr>
              <a:xfrm>
                <a:off x="3490623" y="1547192"/>
                <a:ext cx="954156" cy="24649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2941984" y="1547192"/>
                <a:ext cx="160350" cy="246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6712226" y="1547192"/>
                <a:ext cx="1771815" cy="24649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238539" y="1547192"/>
                <a:ext cx="1162215" cy="24649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8535905" y="1547192"/>
                <a:ext cx="204187" cy="2464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1400754" y="1547192"/>
                <a:ext cx="1541230"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flipH="1">
                <a:off x="3102333" y="1547192"/>
                <a:ext cx="388290" cy="2464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4444778" y="1547192"/>
                <a:ext cx="2267447" cy="2464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8484041" y="1547192"/>
                <a:ext cx="51864"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5" name="Rectangle 14"/>
            <p:cNvSpPr/>
            <p:nvPr/>
          </p:nvSpPr>
          <p:spPr>
            <a:xfrm>
              <a:off x="238539" y="1491121"/>
              <a:ext cx="11622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1401333" y="1820104"/>
              <a:ext cx="1540651"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2941984" y="1491121"/>
              <a:ext cx="160349"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3490623" y="1491121"/>
              <a:ext cx="95415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3102333" y="1820104"/>
              <a:ext cx="38829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a:off x="4901026" y="1489604"/>
              <a:ext cx="780637" cy="4723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4444778" y="1820104"/>
              <a:ext cx="41773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5681664" y="1820105"/>
              <a:ext cx="495300"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6448425" y="1820104"/>
              <a:ext cx="26380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6176964" y="1491121"/>
              <a:ext cx="276594"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6712226" y="1491121"/>
              <a:ext cx="17718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8535904" y="1486923"/>
              <a:ext cx="204187" cy="49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8487113" y="1820104"/>
              <a:ext cx="4572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9" name="TextBox 28"/>
          <p:cNvSpPr txBox="1"/>
          <p:nvPr/>
        </p:nvSpPr>
        <p:spPr>
          <a:xfrm>
            <a:off x="399869" y="845759"/>
            <a:ext cx="928459" cy="353943"/>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2166-1859 BC</a:t>
            </a:r>
          </a:p>
          <a:p>
            <a:pPr algn="ctr"/>
            <a:r>
              <a:rPr lang="en-US" sz="1100" b="1" dirty="0">
                <a:solidFill>
                  <a:prstClr val="black"/>
                </a:solidFill>
                <a:latin typeface="Arial" panose="020B0604020202020204" pitchFamily="34" charset="0"/>
                <a:cs typeface="Arial" panose="020B0604020202020204" pitchFamily="34" charset="0"/>
              </a:rPr>
              <a:t>Patriarchs</a:t>
            </a:r>
          </a:p>
        </p:txBody>
      </p:sp>
      <p:sp>
        <p:nvSpPr>
          <p:cNvPr id="31" name="TextBox 30"/>
          <p:cNvSpPr txBox="1"/>
          <p:nvPr/>
        </p:nvSpPr>
        <p:spPr>
          <a:xfrm>
            <a:off x="1531098" y="1554940"/>
            <a:ext cx="1281120" cy="307777"/>
          </a:xfrm>
          <a:prstGeom prst="rect">
            <a:avLst/>
          </a:prstGeom>
          <a:noFill/>
        </p:spPr>
        <p:txBody>
          <a:bodyPr wrap="none" tIns="0" bIns="0" rtlCol="0">
            <a:spAutoFit/>
          </a:bodyPr>
          <a:lstStyle/>
          <a:p>
            <a:pPr algn="ctr"/>
            <a:r>
              <a:rPr lang="en-US" sz="1100" b="1" dirty="0">
                <a:solidFill>
                  <a:prstClr val="black"/>
                </a:solidFill>
                <a:latin typeface="Arial" panose="020B0604020202020204" pitchFamily="34" charset="0"/>
                <a:cs typeface="Arial" panose="020B0604020202020204" pitchFamily="34" charset="0"/>
              </a:rPr>
              <a:t>Slavery in Egypt</a:t>
            </a:r>
          </a:p>
          <a:p>
            <a:pPr algn="ctr"/>
            <a:r>
              <a:rPr lang="en-US" sz="900" dirty="0">
                <a:solidFill>
                  <a:prstClr val="black"/>
                </a:solidFill>
                <a:latin typeface="Arial" panose="020B0604020202020204" pitchFamily="34" charset="0"/>
                <a:cs typeface="Arial" panose="020B0604020202020204" pitchFamily="34" charset="0"/>
              </a:rPr>
              <a:t>1859-1445 BC</a:t>
            </a:r>
          </a:p>
        </p:txBody>
      </p:sp>
      <p:sp>
        <p:nvSpPr>
          <p:cNvPr id="33" name="TextBox 32"/>
          <p:cNvSpPr txBox="1"/>
          <p:nvPr/>
        </p:nvSpPr>
        <p:spPr>
          <a:xfrm>
            <a:off x="2393119" y="708346"/>
            <a:ext cx="992579" cy="523220"/>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1445-1405 BC</a:t>
            </a:r>
          </a:p>
          <a:p>
            <a:pPr algn="ctr"/>
            <a:r>
              <a:rPr lang="en-US" sz="1100" b="1" dirty="0">
                <a:solidFill>
                  <a:prstClr val="black"/>
                </a:solidFill>
                <a:latin typeface="Arial" panose="020B0604020202020204" pitchFamily="34" charset="0"/>
                <a:cs typeface="Arial" panose="020B0604020202020204" pitchFamily="34" charset="0"/>
              </a:rPr>
              <a:t>Wilderness </a:t>
            </a:r>
          </a:p>
          <a:p>
            <a:pPr algn="ctr"/>
            <a:r>
              <a:rPr lang="en-US" sz="1100" b="1" dirty="0">
                <a:solidFill>
                  <a:prstClr val="black"/>
                </a:solidFill>
                <a:latin typeface="Arial" panose="020B0604020202020204" pitchFamily="34" charset="0"/>
                <a:cs typeface="Arial" panose="020B0604020202020204" pitchFamily="34" charset="0"/>
              </a:rPr>
              <a:t>Wanderings</a:t>
            </a:r>
          </a:p>
        </p:txBody>
      </p:sp>
      <p:sp>
        <p:nvSpPr>
          <p:cNvPr id="34" name="TextBox 33"/>
          <p:cNvSpPr txBox="1"/>
          <p:nvPr/>
        </p:nvSpPr>
        <p:spPr>
          <a:xfrm>
            <a:off x="2851305" y="1563159"/>
            <a:ext cx="928459" cy="477054"/>
          </a:xfrm>
          <a:prstGeom prst="rect">
            <a:avLst/>
          </a:prstGeom>
          <a:noFill/>
        </p:spPr>
        <p:txBody>
          <a:bodyPr wrap="none" tIns="0" bIns="0" rtlCol="0">
            <a:spAutoFit/>
          </a:bodyPr>
          <a:lstStyle/>
          <a:p>
            <a:pPr algn="ctr"/>
            <a:r>
              <a:rPr lang="en-US" sz="1100" b="1" dirty="0">
                <a:solidFill>
                  <a:prstClr val="black"/>
                </a:solidFill>
                <a:latin typeface="Arial" panose="020B0604020202020204" pitchFamily="34" charset="0"/>
                <a:cs typeface="Arial" panose="020B0604020202020204" pitchFamily="34" charset="0"/>
              </a:rPr>
              <a:t>Conquest </a:t>
            </a:r>
          </a:p>
          <a:p>
            <a:pPr algn="ctr"/>
            <a:r>
              <a:rPr lang="en-US" sz="1100" b="1" dirty="0">
                <a:solidFill>
                  <a:prstClr val="black"/>
                </a:solidFill>
                <a:latin typeface="Arial" panose="020B0604020202020204" pitchFamily="34" charset="0"/>
                <a:cs typeface="Arial" panose="020B0604020202020204" pitchFamily="34" charset="0"/>
              </a:rPr>
              <a:t>of Canaan</a:t>
            </a:r>
          </a:p>
          <a:p>
            <a:pPr algn="ctr"/>
            <a:r>
              <a:rPr lang="en-US" sz="900" dirty="0">
                <a:solidFill>
                  <a:prstClr val="black"/>
                </a:solidFill>
                <a:latin typeface="Arial" panose="020B0604020202020204" pitchFamily="34" charset="0"/>
                <a:cs typeface="Arial" panose="020B0604020202020204" pitchFamily="34" charset="0"/>
              </a:rPr>
              <a:t>1405-1300 BC</a:t>
            </a:r>
          </a:p>
        </p:txBody>
      </p:sp>
      <p:sp>
        <p:nvSpPr>
          <p:cNvPr id="35" name="TextBox 34"/>
          <p:cNvSpPr txBox="1"/>
          <p:nvPr/>
        </p:nvSpPr>
        <p:spPr>
          <a:xfrm>
            <a:off x="3503475" y="845759"/>
            <a:ext cx="928459" cy="353943"/>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1300-1050 BC</a:t>
            </a:r>
          </a:p>
          <a:p>
            <a:pPr algn="ctr"/>
            <a:r>
              <a:rPr lang="en-US" sz="1100" b="1" dirty="0">
                <a:solidFill>
                  <a:prstClr val="black"/>
                </a:solidFill>
                <a:latin typeface="Arial" panose="020B0604020202020204" pitchFamily="34" charset="0"/>
                <a:cs typeface="Arial" panose="020B0604020202020204" pitchFamily="34" charset="0"/>
              </a:rPr>
              <a:t>Judges</a:t>
            </a:r>
          </a:p>
        </p:txBody>
      </p:sp>
      <p:sp>
        <p:nvSpPr>
          <p:cNvPr id="36" name="TextBox 35"/>
          <p:cNvSpPr txBox="1"/>
          <p:nvPr/>
        </p:nvSpPr>
        <p:spPr>
          <a:xfrm>
            <a:off x="4221497" y="1563159"/>
            <a:ext cx="864339" cy="477054"/>
          </a:xfrm>
          <a:prstGeom prst="rect">
            <a:avLst/>
          </a:prstGeom>
          <a:noFill/>
        </p:spPr>
        <p:txBody>
          <a:bodyPr wrap="none" tIns="0" bIns="0" rtlCol="0">
            <a:spAutoFit/>
          </a:bodyPr>
          <a:lstStyle/>
          <a:p>
            <a:pPr algn="ctr"/>
            <a:r>
              <a:rPr lang="en-US" sz="1100" b="1" dirty="0">
                <a:solidFill>
                  <a:prstClr val="black"/>
                </a:solidFill>
                <a:latin typeface="Arial" panose="020B0604020202020204" pitchFamily="34" charset="0"/>
                <a:cs typeface="Arial" panose="020B0604020202020204" pitchFamily="34" charset="0"/>
              </a:rPr>
              <a:t>United </a:t>
            </a:r>
          </a:p>
          <a:p>
            <a:pPr algn="ctr"/>
            <a:r>
              <a:rPr lang="en-US" sz="1100" b="1" dirty="0">
                <a:solidFill>
                  <a:prstClr val="black"/>
                </a:solidFill>
                <a:latin typeface="Arial" panose="020B0604020202020204" pitchFamily="34" charset="0"/>
                <a:cs typeface="Arial" panose="020B0604020202020204" pitchFamily="34" charset="0"/>
              </a:rPr>
              <a:t>Kingdom</a:t>
            </a:r>
          </a:p>
          <a:p>
            <a:pPr algn="ctr"/>
            <a:r>
              <a:rPr lang="en-US" sz="900" dirty="0">
                <a:solidFill>
                  <a:prstClr val="black"/>
                </a:solidFill>
                <a:latin typeface="Arial" panose="020B0604020202020204" pitchFamily="34" charset="0"/>
                <a:cs typeface="Arial" panose="020B0604020202020204" pitchFamily="34" charset="0"/>
              </a:rPr>
              <a:t>1050-931 BC</a:t>
            </a:r>
          </a:p>
        </p:txBody>
      </p:sp>
      <p:sp>
        <p:nvSpPr>
          <p:cNvPr id="37" name="TextBox 36"/>
          <p:cNvSpPr txBox="1"/>
          <p:nvPr/>
        </p:nvSpPr>
        <p:spPr>
          <a:xfrm>
            <a:off x="4884907" y="697395"/>
            <a:ext cx="800219" cy="523220"/>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931-722 BC</a:t>
            </a:r>
          </a:p>
          <a:p>
            <a:pPr algn="ctr"/>
            <a:r>
              <a:rPr lang="en-US" sz="1100" b="1" dirty="0">
                <a:solidFill>
                  <a:prstClr val="black"/>
                </a:solidFill>
                <a:latin typeface="Arial" panose="020B0604020202020204" pitchFamily="34" charset="0"/>
                <a:cs typeface="Arial" panose="020B0604020202020204" pitchFamily="34" charset="0"/>
              </a:rPr>
              <a:t>Divided </a:t>
            </a:r>
          </a:p>
          <a:p>
            <a:pPr algn="ctr"/>
            <a:r>
              <a:rPr lang="en-US" sz="1100" b="1" dirty="0">
                <a:solidFill>
                  <a:prstClr val="black"/>
                </a:solidFill>
                <a:latin typeface="Arial" panose="020B0604020202020204" pitchFamily="34" charset="0"/>
                <a:cs typeface="Arial" panose="020B0604020202020204" pitchFamily="34" charset="0"/>
              </a:rPr>
              <a:t>Kingdom</a:t>
            </a:r>
          </a:p>
        </p:txBody>
      </p:sp>
      <p:sp>
        <p:nvSpPr>
          <p:cNvPr id="38" name="TextBox 37"/>
          <p:cNvSpPr txBox="1"/>
          <p:nvPr/>
        </p:nvSpPr>
        <p:spPr>
          <a:xfrm>
            <a:off x="5529212" y="1563159"/>
            <a:ext cx="800219" cy="477054"/>
          </a:xfrm>
          <a:prstGeom prst="rect">
            <a:avLst/>
          </a:prstGeom>
          <a:noFill/>
        </p:spPr>
        <p:txBody>
          <a:bodyPr wrap="none" tIns="0" bIns="0" rtlCol="0">
            <a:spAutoFit/>
          </a:bodyPr>
          <a:lstStyle/>
          <a:p>
            <a:pPr algn="ctr"/>
            <a:r>
              <a:rPr lang="en-US" sz="1100" b="1" dirty="0">
                <a:solidFill>
                  <a:prstClr val="black"/>
                </a:solidFill>
                <a:latin typeface="Arial" panose="020B0604020202020204" pitchFamily="34" charset="0"/>
                <a:cs typeface="Arial" panose="020B0604020202020204" pitchFamily="34" charset="0"/>
              </a:rPr>
              <a:t>Judah </a:t>
            </a:r>
          </a:p>
          <a:p>
            <a:pPr algn="ctr"/>
            <a:r>
              <a:rPr lang="en-US" sz="1100" b="1" dirty="0">
                <a:solidFill>
                  <a:prstClr val="black"/>
                </a:solidFill>
                <a:latin typeface="Arial" panose="020B0604020202020204" pitchFamily="34" charset="0"/>
                <a:cs typeface="Arial" panose="020B0604020202020204" pitchFamily="34" charset="0"/>
              </a:rPr>
              <a:t>Alone</a:t>
            </a:r>
          </a:p>
          <a:p>
            <a:pPr algn="ctr"/>
            <a:r>
              <a:rPr lang="en-US" sz="900" dirty="0">
                <a:solidFill>
                  <a:prstClr val="black"/>
                </a:solidFill>
                <a:latin typeface="Arial" panose="020B0604020202020204" pitchFamily="34" charset="0"/>
                <a:cs typeface="Arial" panose="020B0604020202020204" pitchFamily="34" charset="0"/>
              </a:rPr>
              <a:t>722-605 BC</a:t>
            </a:r>
          </a:p>
        </p:txBody>
      </p:sp>
      <p:sp>
        <p:nvSpPr>
          <p:cNvPr id="39" name="TextBox 38"/>
          <p:cNvSpPr txBox="1"/>
          <p:nvPr/>
        </p:nvSpPr>
        <p:spPr>
          <a:xfrm>
            <a:off x="5856392" y="703072"/>
            <a:ext cx="946093" cy="523220"/>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605-538 BC</a:t>
            </a:r>
          </a:p>
          <a:p>
            <a:pPr algn="ctr"/>
            <a:r>
              <a:rPr lang="en-US" sz="1100" b="1" dirty="0">
                <a:solidFill>
                  <a:prstClr val="black"/>
                </a:solidFill>
                <a:latin typeface="Arial" panose="020B0604020202020204" pitchFamily="34" charset="0"/>
                <a:cs typeface="Arial" panose="020B0604020202020204" pitchFamily="34" charset="0"/>
              </a:rPr>
              <a:t>Babylonian</a:t>
            </a:r>
          </a:p>
          <a:p>
            <a:pPr algn="ctr"/>
            <a:r>
              <a:rPr lang="en-US" sz="1100" b="1" dirty="0">
                <a:solidFill>
                  <a:prstClr val="black"/>
                </a:solidFill>
                <a:latin typeface="Arial" panose="020B0604020202020204" pitchFamily="34" charset="0"/>
                <a:cs typeface="Arial" panose="020B0604020202020204" pitchFamily="34" charset="0"/>
              </a:rPr>
              <a:t>Captivity</a:t>
            </a:r>
          </a:p>
        </p:txBody>
      </p:sp>
      <p:sp>
        <p:nvSpPr>
          <p:cNvPr id="40" name="TextBox 39"/>
          <p:cNvSpPr txBox="1"/>
          <p:nvPr/>
        </p:nvSpPr>
        <p:spPr>
          <a:xfrm>
            <a:off x="6245586" y="1563159"/>
            <a:ext cx="904415" cy="477054"/>
          </a:xfrm>
          <a:prstGeom prst="rect">
            <a:avLst/>
          </a:prstGeom>
          <a:noFill/>
        </p:spPr>
        <p:txBody>
          <a:bodyPr wrap="none" tIns="0" bIns="0" rtlCol="0">
            <a:spAutoFit/>
          </a:bodyPr>
          <a:lstStyle/>
          <a:p>
            <a:pPr algn="ctr"/>
            <a:r>
              <a:rPr lang="en-US" sz="1100" b="1" dirty="0">
                <a:solidFill>
                  <a:prstClr val="black"/>
                </a:solidFill>
                <a:latin typeface="Arial" panose="020B0604020202020204" pitchFamily="34" charset="0"/>
                <a:cs typeface="Arial" panose="020B0604020202020204" pitchFamily="34" charset="0"/>
              </a:rPr>
              <a:t>Return </a:t>
            </a:r>
          </a:p>
          <a:p>
            <a:pPr algn="ctr"/>
            <a:r>
              <a:rPr lang="en-US" sz="1100" b="1" dirty="0">
                <a:solidFill>
                  <a:prstClr val="black"/>
                </a:solidFill>
                <a:latin typeface="Arial" panose="020B0604020202020204" pitchFamily="34" charset="0"/>
                <a:cs typeface="Arial" panose="020B0604020202020204" pitchFamily="34" charset="0"/>
              </a:rPr>
              <a:t>From Exile</a:t>
            </a:r>
          </a:p>
          <a:p>
            <a:pPr algn="ctr"/>
            <a:r>
              <a:rPr lang="en-US" sz="900" dirty="0">
                <a:solidFill>
                  <a:prstClr val="black"/>
                </a:solidFill>
                <a:latin typeface="Arial" panose="020B0604020202020204" pitchFamily="34" charset="0"/>
                <a:cs typeface="Arial" panose="020B0604020202020204" pitchFamily="34" charset="0"/>
              </a:rPr>
              <a:t>538-444 BC</a:t>
            </a:r>
          </a:p>
        </p:txBody>
      </p:sp>
      <p:sp>
        <p:nvSpPr>
          <p:cNvPr id="41" name="TextBox 40"/>
          <p:cNvSpPr txBox="1"/>
          <p:nvPr/>
        </p:nvSpPr>
        <p:spPr>
          <a:xfrm>
            <a:off x="6988826" y="741101"/>
            <a:ext cx="1281120" cy="477054"/>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444 BC - ~4 BC</a:t>
            </a:r>
          </a:p>
          <a:p>
            <a:pPr algn="ctr"/>
            <a:r>
              <a:rPr lang="en-US" sz="1100" b="1" dirty="0">
                <a:solidFill>
                  <a:prstClr val="black"/>
                </a:solidFill>
                <a:latin typeface="Arial" panose="020B0604020202020204" pitchFamily="34" charset="0"/>
                <a:cs typeface="Arial" panose="020B0604020202020204" pitchFamily="34" charset="0"/>
              </a:rPr>
              <a:t>The Silent Years</a:t>
            </a:r>
          </a:p>
          <a:p>
            <a:pPr algn="ctr"/>
            <a:r>
              <a:rPr lang="en-US" sz="800" dirty="0">
                <a:solidFill>
                  <a:prstClr val="black"/>
                </a:solidFill>
                <a:latin typeface="Arial" panose="020B0604020202020204" pitchFamily="34" charset="0"/>
                <a:cs typeface="Arial" panose="020B0604020202020204" pitchFamily="34" charset="0"/>
              </a:rPr>
              <a:t>(Intertestamental)</a:t>
            </a:r>
          </a:p>
        </p:txBody>
      </p:sp>
      <p:sp>
        <p:nvSpPr>
          <p:cNvPr id="43" name="TextBox 42"/>
          <p:cNvSpPr txBox="1"/>
          <p:nvPr/>
        </p:nvSpPr>
        <p:spPr>
          <a:xfrm>
            <a:off x="7925955" y="1554853"/>
            <a:ext cx="889987" cy="477054"/>
          </a:xfrm>
          <a:prstGeom prst="rect">
            <a:avLst/>
          </a:prstGeom>
          <a:noFill/>
        </p:spPr>
        <p:txBody>
          <a:bodyPr wrap="none" tIns="0" bIns="0" rtlCol="0">
            <a:spAutoFit/>
          </a:bodyPr>
          <a:lstStyle/>
          <a:p>
            <a:pPr algn="ctr"/>
            <a:r>
              <a:rPr lang="en-US" sz="1100" b="1" dirty="0">
                <a:solidFill>
                  <a:prstClr val="black"/>
                </a:solidFill>
                <a:latin typeface="Arial" panose="020B0604020202020204" pitchFamily="34" charset="0"/>
                <a:cs typeface="Arial" panose="020B0604020202020204" pitchFamily="34" charset="0"/>
              </a:rPr>
              <a:t>Life of</a:t>
            </a:r>
          </a:p>
          <a:p>
            <a:pPr algn="ctr"/>
            <a:r>
              <a:rPr lang="en-US" sz="1100" b="1" dirty="0">
                <a:solidFill>
                  <a:prstClr val="black"/>
                </a:solidFill>
                <a:latin typeface="Arial" panose="020B0604020202020204" pitchFamily="34" charset="0"/>
                <a:cs typeface="Arial" panose="020B0604020202020204" pitchFamily="34" charset="0"/>
              </a:rPr>
              <a:t>Christ</a:t>
            </a:r>
          </a:p>
          <a:p>
            <a:pPr algn="ctr"/>
            <a:r>
              <a:rPr lang="en-US" sz="900" dirty="0">
                <a:solidFill>
                  <a:prstClr val="black"/>
                </a:solidFill>
                <a:latin typeface="Arial" panose="020B0604020202020204" pitchFamily="34" charset="0"/>
                <a:cs typeface="Arial" panose="020B0604020202020204" pitchFamily="34" charset="0"/>
              </a:rPr>
              <a:t>4 BC – 30 AD</a:t>
            </a:r>
          </a:p>
        </p:txBody>
      </p:sp>
      <p:sp>
        <p:nvSpPr>
          <p:cNvPr id="44" name="TextBox 43"/>
          <p:cNvSpPr txBox="1"/>
          <p:nvPr/>
        </p:nvSpPr>
        <p:spPr>
          <a:xfrm>
            <a:off x="8153101" y="708346"/>
            <a:ext cx="970137" cy="523220"/>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30-90 AD</a:t>
            </a:r>
          </a:p>
          <a:p>
            <a:pPr algn="ctr"/>
            <a:r>
              <a:rPr lang="en-US" sz="1100" b="1" dirty="0">
                <a:solidFill>
                  <a:prstClr val="black"/>
                </a:solidFill>
                <a:latin typeface="Arial" panose="020B0604020202020204" pitchFamily="34" charset="0"/>
                <a:cs typeface="Arial" panose="020B0604020202020204" pitchFamily="34" charset="0"/>
              </a:rPr>
              <a:t>The Church</a:t>
            </a:r>
          </a:p>
          <a:p>
            <a:pPr algn="ctr"/>
            <a:r>
              <a:rPr lang="en-US" sz="1100" b="1" dirty="0">
                <a:solidFill>
                  <a:prstClr val="black"/>
                </a:solidFill>
                <a:latin typeface="Arial" panose="020B0604020202020204" pitchFamily="34" charset="0"/>
                <a:cs typeface="Arial" panose="020B0604020202020204" pitchFamily="34" charset="0"/>
              </a:rPr>
              <a:t>NT Era</a:t>
            </a:r>
          </a:p>
        </p:txBody>
      </p:sp>
      <p:sp>
        <p:nvSpPr>
          <p:cNvPr id="14" name="TextBox 13"/>
          <p:cNvSpPr txBox="1"/>
          <p:nvPr/>
        </p:nvSpPr>
        <p:spPr>
          <a:xfrm>
            <a:off x="60097" y="5463396"/>
            <a:ext cx="2653290" cy="230832"/>
          </a:xfrm>
          <a:prstGeom prst="rect">
            <a:avLst/>
          </a:prstGeom>
          <a:noFill/>
        </p:spPr>
        <p:txBody>
          <a:bodyPr wrap="none" rtlCol="0">
            <a:spAutoFit/>
          </a:bodyPr>
          <a:lstStyle/>
          <a:p>
            <a:r>
              <a:rPr lang="en-US" sz="900" dirty="0">
                <a:solidFill>
                  <a:prstClr val="black"/>
                </a:solidFill>
              </a:rPr>
              <a:t>Based on Graphics from Marc Hinds &amp; David Maxson</a:t>
            </a:r>
          </a:p>
        </p:txBody>
      </p:sp>
      <p:sp>
        <p:nvSpPr>
          <p:cNvPr id="54" name="TextBox 53"/>
          <p:cNvSpPr txBox="1"/>
          <p:nvPr/>
        </p:nvSpPr>
        <p:spPr>
          <a:xfrm>
            <a:off x="4218637" y="1560769"/>
            <a:ext cx="864339" cy="477054"/>
          </a:xfrm>
          <a:prstGeom prst="rect">
            <a:avLst/>
          </a:prstGeom>
          <a:noFill/>
        </p:spPr>
        <p:txBody>
          <a:bodyPr wrap="none" tIns="0" bIns="0" rtlCol="0">
            <a:spAutoFit/>
          </a:bodyPr>
          <a:lstStyle/>
          <a:p>
            <a:pPr algn="ctr"/>
            <a:r>
              <a:rPr lang="en-US" sz="1100" b="1" dirty="0">
                <a:solidFill>
                  <a:prstClr val="black"/>
                </a:solidFill>
                <a:latin typeface="Arial" panose="020B0604020202020204" pitchFamily="34" charset="0"/>
                <a:cs typeface="Arial" panose="020B0604020202020204" pitchFamily="34" charset="0"/>
              </a:rPr>
              <a:t>United </a:t>
            </a:r>
          </a:p>
          <a:p>
            <a:pPr algn="ctr"/>
            <a:r>
              <a:rPr lang="en-US" sz="1100" b="1" dirty="0">
                <a:solidFill>
                  <a:prstClr val="black"/>
                </a:solidFill>
                <a:latin typeface="Arial" panose="020B0604020202020204" pitchFamily="34" charset="0"/>
                <a:cs typeface="Arial" panose="020B0604020202020204" pitchFamily="34" charset="0"/>
              </a:rPr>
              <a:t>Kingdom</a:t>
            </a:r>
          </a:p>
          <a:p>
            <a:pPr algn="ctr"/>
            <a:r>
              <a:rPr lang="en-US" sz="900" dirty="0">
                <a:solidFill>
                  <a:prstClr val="black"/>
                </a:solidFill>
                <a:latin typeface="Arial" panose="020B0604020202020204" pitchFamily="34" charset="0"/>
                <a:cs typeface="Arial" panose="020B0604020202020204" pitchFamily="34" charset="0"/>
              </a:rPr>
              <a:t>1050-931 BC</a:t>
            </a:r>
          </a:p>
        </p:txBody>
      </p:sp>
      <p:grpSp>
        <p:nvGrpSpPr>
          <p:cNvPr id="82" name="Group 81"/>
          <p:cNvGrpSpPr/>
          <p:nvPr/>
        </p:nvGrpSpPr>
        <p:grpSpPr>
          <a:xfrm>
            <a:off x="179628" y="2666869"/>
            <a:ext cx="914400" cy="958232"/>
            <a:chOff x="8229600" y="3473259"/>
            <a:chExt cx="914400" cy="1149878"/>
          </a:xfrm>
        </p:grpSpPr>
        <p:sp>
          <p:nvSpPr>
            <p:cNvPr id="83" name="TextBox 82"/>
            <p:cNvSpPr txBox="1"/>
            <p:nvPr/>
          </p:nvSpPr>
          <p:spPr>
            <a:xfrm>
              <a:off x="8229600" y="3473259"/>
              <a:ext cx="914400" cy="775597"/>
            </a:xfrm>
            <a:prstGeom prst="rect">
              <a:avLst/>
            </a:prstGeom>
            <a:noFill/>
          </p:spPr>
          <p:txBody>
            <a:bodyPr wrap="square" rtlCol="0">
              <a:spAutoFit/>
            </a:bodyPr>
            <a:lstStyle/>
            <a:p>
              <a:r>
                <a:rPr lang="en-US" sz="1200" b="1" dirty="0">
                  <a:solidFill>
                    <a:prstClr val="black"/>
                  </a:solidFill>
                </a:rPr>
                <a:t>605 BC</a:t>
              </a:r>
            </a:p>
            <a:p>
              <a:r>
                <a:rPr lang="en-US" sz="1200" b="1" dirty="0">
                  <a:solidFill>
                    <a:prstClr val="black"/>
                  </a:solidFill>
                </a:rPr>
                <a:t>1</a:t>
              </a:r>
              <a:r>
                <a:rPr lang="en-US" sz="1200" b="1" baseline="30000" dirty="0">
                  <a:solidFill>
                    <a:prstClr val="black"/>
                  </a:solidFill>
                </a:rPr>
                <a:t>st</a:t>
              </a:r>
              <a:r>
                <a:rPr lang="en-US" sz="1200" b="1" dirty="0">
                  <a:solidFill>
                    <a:prstClr val="black"/>
                  </a:solidFill>
                </a:rPr>
                <a:t> Captives</a:t>
              </a:r>
            </a:p>
            <a:p>
              <a:r>
                <a:rPr lang="en-US" sz="1200" b="1" dirty="0">
                  <a:solidFill>
                    <a:prstClr val="black"/>
                  </a:solidFill>
                </a:rPr>
                <a:t>Daniel</a:t>
              </a:r>
            </a:p>
          </p:txBody>
        </p:sp>
        <p:cxnSp>
          <p:nvCxnSpPr>
            <p:cNvPr id="84" name="Straight Connector 83"/>
            <p:cNvCxnSpPr/>
            <p:nvPr/>
          </p:nvCxnSpPr>
          <p:spPr>
            <a:xfrm flipH="1" flipV="1">
              <a:off x="8686800" y="4226004"/>
              <a:ext cx="1" cy="397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305800" y="4191000"/>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1896620" y="2612633"/>
            <a:ext cx="942887" cy="1003412"/>
            <a:chOff x="1896582" y="2612633"/>
            <a:chExt cx="942887" cy="1003412"/>
          </a:xfrm>
        </p:grpSpPr>
        <p:sp>
          <p:nvSpPr>
            <p:cNvPr id="95" name="TextBox 94"/>
            <p:cNvSpPr txBox="1"/>
            <p:nvPr/>
          </p:nvSpPr>
          <p:spPr>
            <a:xfrm>
              <a:off x="1896582" y="2612633"/>
              <a:ext cx="942887" cy="646331"/>
            </a:xfrm>
            <a:prstGeom prst="rect">
              <a:avLst/>
            </a:prstGeom>
            <a:noFill/>
          </p:spPr>
          <p:txBody>
            <a:bodyPr wrap="none" rtlCol="0">
              <a:spAutoFit/>
            </a:bodyPr>
            <a:lstStyle>
              <a:defPPr>
                <a:defRPr lang="en-US"/>
              </a:defPPr>
              <a:lvl1pPr algn="ctr">
                <a:defRPr sz="1200" b="1">
                  <a:solidFill>
                    <a:prstClr val="black"/>
                  </a:solidFill>
                  <a:latin typeface="Arial" panose="020B0604020202020204" pitchFamily="34" charset="0"/>
                  <a:cs typeface="Arial" panose="020B0604020202020204" pitchFamily="34" charset="0"/>
                </a:defRPr>
              </a:lvl1pPr>
            </a:lstStyle>
            <a:p>
              <a:r>
                <a:rPr lang="en-US" dirty="0"/>
                <a:t>586 BC</a:t>
              </a:r>
            </a:p>
            <a:p>
              <a:r>
                <a:rPr lang="en-US" dirty="0"/>
                <a:t>Fall of </a:t>
              </a:r>
            </a:p>
            <a:p>
              <a:r>
                <a:rPr lang="en-US" dirty="0"/>
                <a:t>Jerusalem</a:t>
              </a:r>
            </a:p>
          </p:txBody>
        </p:sp>
        <p:grpSp>
          <p:nvGrpSpPr>
            <p:cNvPr id="2" name="Group 1"/>
            <p:cNvGrpSpPr/>
            <p:nvPr/>
          </p:nvGrpSpPr>
          <p:grpSpPr>
            <a:xfrm>
              <a:off x="2006761" y="3255931"/>
              <a:ext cx="762000" cy="360114"/>
              <a:chOff x="408228" y="3417387"/>
              <a:chExt cx="762000" cy="360114"/>
            </a:xfrm>
          </p:grpSpPr>
          <p:cxnSp>
            <p:nvCxnSpPr>
              <p:cNvPr id="96" name="Straight Connector 95"/>
              <p:cNvCxnSpPr/>
              <p:nvPr/>
            </p:nvCxnSpPr>
            <p:spPr>
              <a:xfrm flipH="1" flipV="1">
                <a:off x="789228" y="3446557"/>
                <a:ext cx="1" cy="3309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08228" y="3417387"/>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4" name="Lightning Bolt 93"/>
            <p:cNvSpPr/>
            <p:nvPr/>
          </p:nvSpPr>
          <p:spPr>
            <a:xfrm>
              <a:off x="2179617" y="3285101"/>
              <a:ext cx="335789" cy="323491"/>
            </a:xfrm>
            <a:prstGeom prst="lightningBol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29" name="Group 128"/>
          <p:cNvGrpSpPr/>
          <p:nvPr/>
        </p:nvGrpSpPr>
        <p:grpSpPr>
          <a:xfrm>
            <a:off x="847508" y="2096036"/>
            <a:ext cx="947311" cy="1505671"/>
            <a:chOff x="847491" y="2095973"/>
            <a:chExt cx="947311" cy="1505671"/>
          </a:xfrm>
        </p:grpSpPr>
        <p:sp>
          <p:nvSpPr>
            <p:cNvPr id="98" name="TextBox 97"/>
            <p:cNvSpPr txBox="1"/>
            <p:nvPr/>
          </p:nvSpPr>
          <p:spPr>
            <a:xfrm>
              <a:off x="847491" y="2095973"/>
              <a:ext cx="947311" cy="646331"/>
            </a:xfrm>
            <a:prstGeom prst="rect">
              <a:avLst/>
            </a:prstGeom>
            <a:noFill/>
          </p:spPr>
          <p:txBody>
            <a:bodyPr wrap="none" rtlCol="0">
              <a:spAutoFit/>
            </a:bodyPr>
            <a:lstStyle/>
            <a:p>
              <a:pPr algn="ctr"/>
              <a:r>
                <a:rPr lang="en-US" sz="1200" b="1" dirty="0">
                  <a:solidFill>
                    <a:prstClr val="black"/>
                  </a:solidFill>
                  <a:latin typeface="Arial" panose="020B0604020202020204" pitchFamily="34" charset="0"/>
                  <a:cs typeface="Arial" panose="020B0604020202020204" pitchFamily="34" charset="0"/>
                </a:rPr>
                <a:t>597 BC</a:t>
              </a:r>
            </a:p>
            <a:p>
              <a:pPr algn="ctr"/>
              <a:r>
                <a:rPr lang="en-US" sz="1200" b="1" dirty="0">
                  <a:solidFill>
                    <a:prstClr val="black"/>
                  </a:solidFill>
                </a:rPr>
                <a:t>2</a:t>
              </a:r>
              <a:r>
                <a:rPr lang="en-US" sz="1200" b="1" baseline="30000" dirty="0">
                  <a:solidFill>
                    <a:prstClr val="black"/>
                  </a:solidFill>
                </a:rPr>
                <a:t>nd</a:t>
              </a:r>
              <a:r>
                <a:rPr lang="en-US" sz="1200" b="1" dirty="0">
                  <a:solidFill>
                    <a:prstClr val="black"/>
                  </a:solidFill>
                </a:rPr>
                <a:t> Captives</a:t>
              </a:r>
            </a:p>
            <a:p>
              <a:pPr algn="ctr"/>
              <a:r>
                <a:rPr lang="en-US" sz="1200" b="1" dirty="0">
                  <a:solidFill>
                    <a:prstClr val="black"/>
                  </a:solidFill>
                </a:rPr>
                <a:t>Ezekiel</a:t>
              </a:r>
            </a:p>
          </p:txBody>
        </p:sp>
        <p:grpSp>
          <p:nvGrpSpPr>
            <p:cNvPr id="99" name="Group 98"/>
            <p:cNvGrpSpPr/>
            <p:nvPr/>
          </p:nvGrpSpPr>
          <p:grpSpPr>
            <a:xfrm>
              <a:off x="902097" y="2790520"/>
              <a:ext cx="762000" cy="811124"/>
              <a:chOff x="408228" y="3440021"/>
              <a:chExt cx="762000" cy="337480"/>
            </a:xfrm>
          </p:grpSpPr>
          <p:cxnSp>
            <p:nvCxnSpPr>
              <p:cNvPr id="100" name="Straight Connector 99"/>
              <p:cNvCxnSpPr/>
              <p:nvPr/>
            </p:nvCxnSpPr>
            <p:spPr>
              <a:xfrm flipH="1" flipV="1">
                <a:off x="789228" y="3446557"/>
                <a:ext cx="1" cy="3309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08228" y="3440021"/>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77" name="Group 76"/>
          <p:cNvGrpSpPr/>
          <p:nvPr/>
        </p:nvGrpSpPr>
        <p:grpSpPr>
          <a:xfrm>
            <a:off x="615864" y="3624996"/>
            <a:ext cx="3931920" cy="467216"/>
            <a:chOff x="615864" y="3625101"/>
            <a:chExt cx="3931920" cy="467216"/>
          </a:xfrm>
        </p:grpSpPr>
        <p:sp>
          <p:nvSpPr>
            <p:cNvPr id="90" name="TextBox 89"/>
            <p:cNvSpPr txBox="1"/>
            <p:nvPr/>
          </p:nvSpPr>
          <p:spPr>
            <a:xfrm>
              <a:off x="2731512" y="3663991"/>
              <a:ext cx="1308371" cy="261610"/>
            </a:xfrm>
            <a:prstGeom prst="rect">
              <a:avLst/>
            </a:prstGeom>
            <a:noFill/>
          </p:spPr>
          <p:txBody>
            <a:bodyPr wrap="none" rtlCol="0">
              <a:spAutoFit/>
            </a:bodyPr>
            <a:lstStyle/>
            <a:p>
              <a:r>
                <a:rPr lang="en-US" sz="1100" b="1" dirty="0">
                  <a:solidFill>
                    <a:prstClr val="black"/>
                  </a:solidFill>
                  <a:latin typeface="Arial" panose="020B0604020202020204" pitchFamily="34" charset="0"/>
                  <a:cs typeface="Arial" panose="020B0604020202020204" pitchFamily="34" charset="0"/>
                </a:rPr>
                <a:t>Nebuchadnezzar</a:t>
              </a:r>
            </a:p>
          </p:txBody>
        </p:sp>
        <p:sp>
          <p:nvSpPr>
            <p:cNvPr id="91" name="TextBox 90"/>
            <p:cNvSpPr txBox="1"/>
            <p:nvPr/>
          </p:nvSpPr>
          <p:spPr>
            <a:xfrm>
              <a:off x="2889408" y="3830707"/>
              <a:ext cx="938077"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605-562 BC</a:t>
              </a:r>
            </a:p>
          </p:txBody>
        </p:sp>
        <p:cxnSp>
          <p:nvCxnSpPr>
            <p:cNvPr id="42" name="Straight Connector 41"/>
            <p:cNvCxnSpPr/>
            <p:nvPr/>
          </p:nvCxnSpPr>
          <p:spPr>
            <a:xfrm>
              <a:off x="615864" y="3625101"/>
              <a:ext cx="393192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2" name="Rounded Rectangle 121"/>
            <p:cNvSpPr/>
            <p:nvPr/>
          </p:nvSpPr>
          <p:spPr>
            <a:xfrm>
              <a:off x="2713380" y="3681928"/>
              <a:ext cx="1344633" cy="3924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132" name="Group 131"/>
          <p:cNvGrpSpPr/>
          <p:nvPr/>
        </p:nvGrpSpPr>
        <p:grpSpPr>
          <a:xfrm>
            <a:off x="3911182" y="2990096"/>
            <a:ext cx="2785234" cy="1154044"/>
            <a:chOff x="3911182" y="2990034"/>
            <a:chExt cx="2785234" cy="1154043"/>
          </a:xfrm>
        </p:grpSpPr>
        <p:cxnSp>
          <p:nvCxnSpPr>
            <p:cNvPr id="102" name="Straight Connector 101"/>
            <p:cNvCxnSpPr/>
            <p:nvPr/>
          </p:nvCxnSpPr>
          <p:spPr>
            <a:xfrm>
              <a:off x="4559366" y="3477815"/>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329446" y="3478748"/>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127108" y="3477815"/>
              <a:ext cx="1828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3911182" y="3214317"/>
              <a:ext cx="1148071" cy="261610"/>
            </a:xfrm>
            <a:prstGeom prst="rect">
              <a:avLst/>
            </a:prstGeom>
            <a:noFill/>
          </p:spPr>
          <p:txBody>
            <a:bodyPr wrap="none" rtlCol="0">
              <a:spAutoFit/>
            </a:bodyPr>
            <a:lstStyle/>
            <a:p>
              <a:r>
                <a:rPr lang="en-US" sz="1100" b="1" dirty="0">
                  <a:solidFill>
                    <a:prstClr val="black"/>
                  </a:solidFill>
                  <a:latin typeface="Arial" panose="020B0604020202020204" pitchFamily="34" charset="0"/>
                  <a:cs typeface="Arial" panose="020B0604020202020204" pitchFamily="34" charset="0"/>
                </a:rPr>
                <a:t>Evil-</a:t>
              </a:r>
              <a:r>
                <a:rPr lang="en-US" sz="1100" b="1" dirty="0" err="1">
                  <a:solidFill>
                    <a:prstClr val="black"/>
                  </a:solidFill>
                  <a:latin typeface="Arial" panose="020B0604020202020204" pitchFamily="34" charset="0"/>
                  <a:cs typeface="Arial" panose="020B0604020202020204" pitchFamily="34" charset="0"/>
                </a:rPr>
                <a:t>Merodach</a:t>
              </a:r>
              <a:endParaRPr lang="en-US" sz="1100" b="1" dirty="0">
                <a:solidFill>
                  <a:prstClr val="black"/>
                </a:solidFill>
                <a:latin typeface="Arial" panose="020B0604020202020204" pitchFamily="34" charset="0"/>
                <a:cs typeface="Arial" panose="020B0604020202020204" pitchFamily="34" charset="0"/>
              </a:endParaRPr>
            </a:p>
          </p:txBody>
        </p:sp>
        <p:sp>
          <p:nvSpPr>
            <p:cNvPr id="106" name="TextBox 105"/>
            <p:cNvSpPr txBox="1"/>
            <p:nvPr/>
          </p:nvSpPr>
          <p:spPr>
            <a:xfrm>
              <a:off x="3975787" y="3039914"/>
              <a:ext cx="938077"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562-560 BC</a:t>
              </a:r>
            </a:p>
          </p:txBody>
        </p:sp>
        <p:sp>
          <p:nvSpPr>
            <p:cNvPr id="107" name="Rectangle 106"/>
            <p:cNvSpPr/>
            <p:nvPr/>
          </p:nvSpPr>
          <p:spPr>
            <a:xfrm>
              <a:off x="4780819" y="3457874"/>
              <a:ext cx="365760" cy="381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prstClr val="white"/>
                </a:solidFill>
              </a:endParaRPr>
            </a:p>
          </p:txBody>
        </p:sp>
        <p:sp>
          <p:nvSpPr>
            <p:cNvPr id="108" name="TextBox 107"/>
            <p:cNvSpPr txBox="1"/>
            <p:nvPr/>
          </p:nvSpPr>
          <p:spPr>
            <a:xfrm>
              <a:off x="4467965" y="3638362"/>
              <a:ext cx="952505" cy="261610"/>
            </a:xfrm>
            <a:prstGeom prst="rect">
              <a:avLst/>
            </a:prstGeom>
            <a:noFill/>
          </p:spPr>
          <p:txBody>
            <a:bodyPr wrap="none" rtlCol="0">
              <a:spAutoFit/>
            </a:bodyPr>
            <a:lstStyle/>
            <a:p>
              <a:r>
                <a:rPr lang="en-US" sz="1100" b="1" dirty="0" err="1">
                  <a:solidFill>
                    <a:prstClr val="black"/>
                  </a:solidFill>
                  <a:latin typeface="Arial" panose="020B0604020202020204" pitchFamily="34" charset="0"/>
                  <a:cs typeface="Arial" panose="020B0604020202020204" pitchFamily="34" charset="0"/>
                </a:rPr>
                <a:t>Neriglassar</a:t>
              </a:r>
              <a:endParaRPr lang="en-US" sz="1100" b="1" dirty="0">
                <a:solidFill>
                  <a:prstClr val="black"/>
                </a:solidFill>
                <a:latin typeface="Arial" panose="020B0604020202020204" pitchFamily="34" charset="0"/>
                <a:cs typeface="Arial" panose="020B0604020202020204" pitchFamily="34" charset="0"/>
              </a:endParaRPr>
            </a:p>
          </p:txBody>
        </p:sp>
        <p:sp>
          <p:nvSpPr>
            <p:cNvPr id="109" name="TextBox 108"/>
            <p:cNvSpPr txBox="1"/>
            <p:nvPr/>
          </p:nvSpPr>
          <p:spPr>
            <a:xfrm>
              <a:off x="4428673" y="3882467"/>
              <a:ext cx="938077"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560-556 BC</a:t>
              </a:r>
            </a:p>
          </p:txBody>
        </p:sp>
        <p:cxnSp>
          <p:nvCxnSpPr>
            <p:cNvPr id="110" name="Straight Connector 109"/>
            <p:cNvCxnSpPr/>
            <p:nvPr/>
          </p:nvCxnSpPr>
          <p:spPr>
            <a:xfrm flipV="1">
              <a:off x="4941499" y="3476506"/>
              <a:ext cx="0" cy="20542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5141936" y="3475927"/>
              <a:ext cx="155448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5444048" y="3178410"/>
              <a:ext cx="915635" cy="261610"/>
            </a:xfrm>
            <a:prstGeom prst="rect">
              <a:avLst/>
            </a:prstGeom>
            <a:noFill/>
          </p:spPr>
          <p:txBody>
            <a:bodyPr wrap="none" rtlCol="0">
              <a:spAutoFit/>
            </a:bodyPr>
            <a:lstStyle/>
            <a:p>
              <a:r>
                <a:rPr lang="en-US" sz="1100" b="1" dirty="0">
                  <a:solidFill>
                    <a:prstClr val="black"/>
                  </a:solidFill>
                  <a:latin typeface="Arial" panose="020B0604020202020204" pitchFamily="34" charset="0"/>
                  <a:cs typeface="Arial" panose="020B0604020202020204" pitchFamily="34" charset="0"/>
                </a:rPr>
                <a:t>Nabonidus</a:t>
              </a:r>
            </a:p>
          </p:txBody>
        </p:sp>
        <p:sp>
          <p:nvSpPr>
            <p:cNvPr id="113" name="TextBox 112"/>
            <p:cNvSpPr txBox="1"/>
            <p:nvPr/>
          </p:nvSpPr>
          <p:spPr>
            <a:xfrm>
              <a:off x="5432826" y="2990034"/>
              <a:ext cx="938077"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556-539 BC</a:t>
              </a:r>
            </a:p>
          </p:txBody>
        </p:sp>
        <p:cxnSp>
          <p:nvCxnSpPr>
            <p:cNvPr id="114" name="Straight Connector 113"/>
            <p:cNvCxnSpPr/>
            <p:nvPr/>
          </p:nvCxnSpPr>
          <p:spPr>
            <a:xfrm>
              <a:off x="5407630" y="3638798"/>
              <a:ext cx="128016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5658325" y="3690118"/>
              <a:ext cx="922047" cy="261610"/>
            </a:xfrm>
            <a:prstGeom prst="rect">
              <a:avLst/>
            </a:prstGeom>
            <a:noFill/>
          </p:spPr>
          <p:txBody>
            <a:bodyPr wrap="none" rtlCol="0">
              <a:spAutoFit/>
            </a:bodyPr>
            <a:lstStyle/>
            <a:p>
              <a:r>
                <a:rPr lang="en-US" sz="1100" b="1" dirty="0">
                  <a:solidFill>
                    <a:prstClr val="black"/>
                  </a:solidFill>
                  <a:latin typeface="Arial" panose="020B0604020202020204" pitchFamily="34" charset="0"/>
                  <a:cs typeface="Arial" panose="020B0604020202020204" pitchFamily="34" charset="0"/>
                </a:rPr>
                <a:t>Belshazzar</a:t>
              </a:r>
            </a:p>
          </p:txBody>
        </p:sp>
        <p:sp>
          <p:nvSpPr>
            <p:cNvPr id="116" name="TextBox 115"/>
            <p:cNvSpPr txBox="1"/>
            <p:nvPr/>
          </p:nvSpPr>
          <p:spPr>
            <a:xfrm>
              <a:off x="5658325" y="3865215"/>
              <a:ext cx="938077"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553-539 BC</a:t>
              </a:r>
            </a:p>
          </p:txBody>
        </p:sp>
        <p:sp>
          <p:nvSpPr>
            <p:cNvPr id="123" name="Rounded Rectangle 122"/>
            <p:cNvSpPr/>
            <p:nvPr/>
          </p:nvSpPr>
          <p:spPr>
            <a:xfrm>
              <a:off x="5685126" y="3721016"/>
              <a:ext cx="940485" cy="3924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133" name="Group 132"/>
          <p:cNvGrpSpPr/>
          <p:nvPr/>
        </p:nvGrpSpPr>
        <p:grpSpPr>
          <a:xfrm>
            <a:off x="6280007" y="2569491"/>
            <a:ext cx="2069503" cy="1653760"/>
            <a:chOff x="6279975" y="2569491"/>
            <a:chExt cx="2069503" cy="1653760"/>
          </a:xfrm>
        </p:grpSpPr>
        <p:sp>
          <p:nvSpPr>
            <p:cNvPr id="118" name="TextBox 117"/>
            <p:cNvSpPr txBox="1"/>
            <p:nvPr/>
          </p:nvSpPr>
          <p:spPr>
            <a:xfrm>
              <a:off x="6279975" y="2633911"/>
              <a:ext cx="792205" cy="646331"/>
            </a:xfrm>
            <a:prstGeom prst="rect">
              <a:avLst/>
            </a:prstGeom>
            <a:noFill/>
          </p:spPr>
          <p:txBody>
            <a:bodyPr wrap="none" rtlCol="0">
              <a:spAutoFit/>
            </a:bodyPr>
            <a:lstStyle/>
            <a:p>
              <a:pPr algn="ctr"/>
              <a:r>
                <a:rPr lang="en-US" sz="1200" b="1" dirty="0">
                  <a:solidFill>
                    <a:prstClr val="black"/>
                  </a:solidFill>
                  <a:latin typeface="Arial" panose="020B0604020202020204" pitchFamily="34" charset="0"/>
                  <a:cs typeface="Arial" panose="020B0604020202020204" pitchFamily="34" charset="0"/>
                </a:rPr>
                <a:t>539BC</a:t>
              </a:r>
            </a:p>
            <a:p>
              <a:pPr algn="ctr"/>
              <a:r>
                <a:rPr lang="en-US" sz="1200" b="1" dirty="0">
                  <a:solidFill>
                    <a:prstClr val="black"/>
                  </a:solidFill>
                  <a:latin typeface="Arial" panose="020B0604020202020204" pitchFamily="34" charset="0"/>
                  <a:cs typeface="Arial" panose="020B0604020202020204" pitchFamily="34" charset="0"/>
                </a:rPr>
                <a:t>Fall of </a:t>
              </a:r>
            </a:p>
            <a:p>
              <a:pPr algn="ctr"/>
              <a:r>
                <a:rPr lang="en-US" sz="1200" b="1" dirty="0">
                  <a:solidFill>
                    <a:prstClr val="black"/>
                  </a:solidFill>
                  <a:latin typeface="Arial" panose="020B0604020202020204" pitchFamily="34" charset="0"/>
                  <a:cs typeface="Arial" panose="020B0604020202020204" pitchFamily="34" charset="0"/>
                </a:rPr>
                <a:t>Babylon</a:t>
              </a:r>
            </a:p>
          </p:txBody>
        </p:sp>
        <p:sp>
          <p:nvSpPr>
            <p:cNvPr id="119" name="TextBox 118"/>
            <p:cNvSpPr txBox="1"/>
            <p:nvPr/>
          </p:nvSpPr>
          <p:spPr>
            <a:xfrm>
              <a:off x="6989066" y="3623087"/>
              <a:ext cx="1360412" cy="600164"/>
            </a:xfrm>
            <a:prstGeom prst="rect">
              <a:avLst/>
            </a:prstGeom>
            <a:noFill/>
          </p:spPr>
          <p:txBody>
            <a:bodyPr wrap="square" rtlCol="0">
              <a:spAutoFit/>
            </a:bodyPr>
            <a:lstStyle/>
            <a:p>
              <a:r>
                <a:rPr lang="en-US" sz="1100" b="1" dirty="0">
                  <a:solidFill>
                    <a:prstClr val="black"/>
                  </a:solidFill>
                  <a:latin typeface="Arial" panose="020B0604020202020204" pitchFamily="34" charset="0"/>
                  <a:cs typeface="Arial" panose="020B0604020202020204" pitchFamily="34" charset="0"/>
                </a:rPr>
                <a:t>Cyrus the Great</a:t>
              </a:r>
            </a:p>
            <a:p>
              <a:endParaRPr lang="en-US" sz="1100" b="1" dirty="0">
                <a:solidFill>
                  <a:prstClr val="black"/>
                </a:solidFill>
                <a:latin typeface="Arial" panose="020B0604020202020204" pitchFamily="34" charset="0"/>
                <a:cs typeface="Arial" panose="020B0604020202020204" pitchFamily="34" charset="0"/>
              </a:endParaRPr>
            </a:p>
            <a:p>
              <a:r>
                <a:rPr lang="en-US" sz="1100" b="1" dirty="0">
                  <a:solidFill>
                    <a:prstClr val="black"/>
                  </a:solidFill>
                  <a:latin typeface="Arial" panose="020B0604020202020204" pitchFamily="34" charset="0"/>
                  <a:cs typeface="Arial" panose="020B0604020202020204" pitchFamily="34" charset="0"/>
                </a:rPr>
                <a:t>Darius the Mede</a:t>
              </a:r>
            </a:p>
          </p:txBody>
        </p:sp>
        <p:sp>
          <p:nvSpPr>
            <p:cNvPr id="120" name="TextBox 119"/>
            <p:cNvSpPr txBox="1"/>
            <p:nvPr/>
          </p:nvSpPr>
          <p:spPr>
            <a:xfrm>
              <a:off x="7091806" y="3802590"/>
              <a:ext cx="938077" cy="261610"/>
            </a:xfrm>
            <a:prstGeom prst="rect">
              <a:avLst/>
            </a:prstGeom>
            <a:noFill/>
          </p:spPr>
          <p:txBody>
            <a:bodyPr wrap="none" rtlCol="0">
              <a:spAutoFit/>
            </a:bodyPr>
            <a:lstStyle/>
            <a:p>
              <a:pPr algn="ctr"/>
              <a:r>
                <a:rPr lang="en-US" sz="1100" dirty="0">
                  <a:solidFill>
                    <a:prstClr val="black"/>
                  </a:solidFill>
                  <a:latin typeface="Arial" panose="020B0604020202020204" pitchFamily="34" charset="0"/>
                  <a:cs typeface="Arial" panose="020B0604020202020204" pitchFamily="34" charset="0"/>
                </a:rPr>
                <a:t>539-530 BC</a:t>
              </a:r>
            </a:p>
          </p:txBody>
        </p:sp>
        <p:cxnSp>
          <p:nvCxnSpPr>
            <p:cNvPr id="121" name="Straight Connector 120"/>
            <p:cNvCxnSpPr/>
            <p:nvPr/>
          </p:nvCxnSpPr>
          <p:spPr>
            <a:xfrm>
              <a:off x="6759355" y="3539309"/>
              <a:ext cx="82296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24" name="Rounded Rectangle 123"/>
            <p:cNvSpPr/>
            <p:nvPr/>
          </p:nvSpPr>
          <p:spPr>
            <a:xfrm>
              <a:off x="6963959" y="3574307"/>
              <a:ext cx="1344633" cy="62403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nvGrpSpPr>
            <p:cNvPr id="125" name="Group 124"/>
            <p:cNvGrpSpPr/>
            <p:nvPr/>
          </p:nvGrpSpPr>
          <p:grpSpPr>
            <a:xfrm>
              <a:off x="7115484" y="2569491"/>
              <a:ext cx="914400" cy="958232"/>
              <a:chOff x="8229600" y="3473259"/>
              <a:chExt cx="914400" cy="1149878"/>
            </a:xfrm>
          </p:grpSpPr>
          <p:sp>
            <p:nvSpPr>
              <p:cNvPr id="126" name="TextBox 125"/>
              <p:cNvSpPr txBox="1"/>
              <p:nvPr/>
            </p:nvSpPr>
            <p:spPr>
              <a:xfrm>
                <a:off x="8229600" y="3473259"/>
                <a:ext cx="914400" cy="775597"/>
              </a:xfrm>
              <a:prstGeom prst="rect">
                <a:avLst/>
              </a:prstGeom>
              <a:noFill/>
            </p:spPr>
            <p:txBody>
              <a:bodyPr wrap="square" rtlCol="0">
                <a:spAutoFit/>
              </a:bodyPr>
              <a:lstStyle/>
              <a:p>
                <a:r>
                  <a:rPr lang="en-US" sz="1200" b="1" dirty="0">
                    <a:solidFill>
                      <a:prstClr val="black"/>
                    </a:solidFill>
                  </a:rPr>
                  <a:t>538 BC</a:t>
                </a:r>
              </a:p>
              <a:p>
                <a:r>
                  <a:rPr lang="en-US" sz="1200" b="1" dirty="0">
                    <a:solidFill>
                      <a:prstClr val="black"/>
                    </a:solidFill>
                  </a:rPr>
                  <a:t>1</a:t>
                </a:r>
                <a:r>
                  <a:rPr lang="en-US" sz="1200" b="1" baseline="30000" dirty="0">
                    <a:solidFill>
                      <a:prstClr val="black"/>
                    </a:solidFill>
                  </a:rPr>
                  <a:t>st</a:t>
                </a:r>
                <a:r>
                  <a:rPr lang="en-US" sz="1200" b="1" dirty="0">
                    <a:solidFill>
                      <a:prstClr val="black"/>
                    </a:solidFill>
                  </a:rPr>
                  <a:t> Return from Exile</a:t>
                </a:r>
              </a:p>
            </p:txBody>
          </p:sp>
          <p:cxnSp>
            <p:nvCxnSpPr>
              <p:cNvPr id="127" name="Straight Connector 126"/>
              <p:cNvCxnSpPr/>
              <p:nvPr/>
            </p:nvCxnSpPr>
            <p:spPr>
              <a:xfrm flipH="1" flipV="1">
                <a:off x="8686800" y="4226004"/>
                <a:ext cx="1" cy="397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8305800" y="4191000"/>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7" name="Lightning Bolt 116"/>
            <p:cNvSpPr/>
            <p:nvPr/>
          </p:nvSpPr>
          <p:spPr>
            <a:xfrm rot="1324401">
              <a:off x="6475346" y="3215429"/>
              <a:ext cx="360060" cy="626078"/>
            </a:xfrm>
            <a:prstGeom prst="lightningBolt">
              <a:avLst/>
            </a:prstGeom>
            <a:blipFill>
              <a:blip r:embed="rId3" cstate="print"/>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6" name="Group 135"/>
          <p:cNvGrpSpPr/>
          <p:nvPr/>
        </p:nvGrpSpPr>
        <p:grpSpPr>
          <a:xfrm>
            <a:off x="75624" y="3623093"/>
            <a:ext cx="1122407" cy="1278714"/>
            <a:chOff x="75624" y="3636811"/>
            <a:chExt cx="1122407" cy="1085232"/>
          </a:xfrm>
        </p:grpSpPr>
        <p:sp>
          <p:nvSpPr>
            <p:cNvPr id="134" name="TextBox 133"/>
            <p:cNvSpPr txBox="1"/>
            <p:nvPr/>
          </p:nvSpPr>
          <p:spPr>
            <a:xfrm>
              <a:off x="75624" y="4277991"/>
              <a:ext cx="1122407" cy="444052"/>
            </a:xfrm>
            <a:prstGeom prst="rect">
              <a:avLst/>
            </a:prstGeom>
            <a:noFill/>
            <a:ln>
              <a:solidFill>
                <a:schemeClr val="tx2"/>
              </a:solidFill>
            </a:ln>
          </p:spPr>
          <p:txBody>
            <a:bodyPr wrap="square" rtlCol="0">
              <a:spAutoFit/>
            </a:bodyPr>
            <a:lstStyle>
              <a:defPPr>
                <a:defRPr lang="en-US"/>
              </a:defPPr>
              <a:lvl1pPr algn="ctr">
                <a:defRPr sz="1400">
                  <a:solidFill>
                    <a:prstClr val="black"/>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1</a:t>
              </a:r>
            </a:p>
            <a:p>
              <a:r>
                <a:rPr lang="en-US" dirty="0"/>
                <a:t>605-603 BC</a:t>
              </a:r>
            </a:p>
          </p:txBody>
        </p:sp>
        <p:sp>
          <p:nvSpPr>
            <p:cNvPr id="135" name="Line 9"/>
            <p:cNvSpPr>
              <a:spLocks noChangeShapeType="1"/>
            </p:cNvSpPr>
            <p:nvPr/>
          </p:nvSpPr>
          <p:spPr bwMode="auto">
            <a:xfrm flipH="1">
              <a:off x="639099" y="3636811"/>
              <a:ext cx="0" cy="644908"/>
            </a:xfrm>
            <a:prstGeom prst="line">
              <a:avLst/>
            </a:prstGeom>
            <a:noFill/>
            <a:ln>
              <a:solidFill>
                <a:schemeClr val="tx2"/>
              </a:solidFill>
            </a:ln>
            <a:extLst/>
          </p:spPr>
          <p:txBody>
            <a:bodyPr wrap="square" rtlCol="0">
              <a:spAutoFit/>
            </a:bodyPr>
            <a:lstStyle/>
            <a:p>
              <a:pPr algn="ctr"/>
              <a:endParaRPr lang="en-US" sz="14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51" name="Group 150"/>
          <p:cNvGrpSpPr/>
          <p:nvPr/>
        </p:nvGrpSpPr>
        <p:grpSpPr>
          <a:xfrm>
            <a:off x="864105" y="3623087"/>
            <a:ext cx="1541623" cy="1280045"/>
            <a:chOff x="864098" y="3623088"/>
            <a:chExt cx="1541623" cy="1280045"/>
          </a:xfrm>
        </p:grpSpPr>
        <p:sp>
          <p:nvSpPr>
            <p:cNvPr id="137" name="TextBox 136"/>
            <p:cNvSpPr txBox="1"/>
            <p:nvPr/>
          </p:nvSpPr>
          <p:spPr>
            <a:xfrm>
              <a:off x="1283314" y="4379913"/>
              <a:ext cx="1122407" cy="523220"/>
            </a:xfrm>
            <a:prstGeom prst="rect">
              <a:avLst/>
            </a:prstGeom>
            <a:noFill/>
            <a:ln>
              <a:solidFill>
                <a:schemeClr val="tx2"/>
              </a:solidFill>
            </a:ln>
          </p:spPr>
          <p:txBody>
            <a:bodyPr wrap="square" rtlCol="0">
              <a:spAutoFit/>
            </a:bodyPr>
            <a:lstStyle/>
            <a:p>
              <a:pPr algn="ctr"/>
              <a:r>
                <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rPr>
                <a:t>Daniel 2</a:t>
              </a:r>
            </a:p>
            <a:p>
              <a:pPr algn="ctr"/>
              <a:r>
                <a:rPr lang="en-US" sz="1400" dirty="0">
                  <a:solidFill>
                    <a:srgbClr val="0070C0"/>
                  </a:solidFill>
                  <a:latin typeface="Tahoma" panose="020B0604030504040204" pitchFamily="34" charset="0"/>
                  <a:ea typeface="Tahoma" panose="020B0604030504040204" pitchFamily="34" charset="0"/>
                  <a:cs typeface="Tahoma" panose="020B0604030504040204" pitchFamily="34" charset="0"/>
                </a:rPr>
                <a:t>603 BC</a:t>
              </a:r>
            </a:p>
          </p:txBody>
        </p:sp>
        <p:sp>
          <p:nvSpPr>
            <p:cNvPr id="138" name="Line 9"/>
            <p:cNvSpPr>
              <a:spLocks noChangeShapeType="1"/>
            </p:cNvSpPr>
            <p:nvPr/>
          </p:nvSpPr>
          <p:spPr bwMode="auto">
            <a:xfrm>
              <a:off x="864098" y="3623088"/>
              <a:ext cx="948337" cy="756826"/>
            </a:xfrm>
            <a:prstGeom prst="line">
              <a:avLst/>
            </a:prstGeom>
            <a:noFill/>
            <a:ln w="158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2" name="Group 151"/>
          <p:cNvGrpSpPr/>
          <p:nvPr/>
        </p:nvGrpSpPr>
        <p:grpSpPr>
          <a:xfrm>
            <a:off x="2006792" y="3623088"/>
            <a:ext cx="1727017" cy="1264496"/>
            <a:chOff x="2006761" y="3623088"/>
            <a:chExt cx="1727017" cy="1264496"/>
          </a:xfrm>
        </p:grpSpPr>
        <p:sp>
          <p:nvSpPr>
            <p:cNvPr id="139" name="TextBox 138"/>
            <p:cNvSpPr txBox="1"/>
            <p:nvPr/>
          </p:nvSpPr>
          <p:spPr>
            <a:xfrm>
              <a:off x="2515406" y="4364364"/>
              <a:ext cx="1218372"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3</a:t>
              </a:r>
            </a:p>
            <a:p>
              <a:r>
                <a:rPr lang="en-US" dirty="0"/>
                <a:t>603-587? BC</a:t>
              </a:r>
            </a:p>
          </p:txBody>
        </p:sp>
        <p:sp>
          <p:nvSpPr>
            <p:cNvPr id="140" name="Line 9"/>
            <p:cNvSpPr>
              <a:spLocks noChangeShapeType="1"/>
            </p:cNvSpPr>
            <p:nvPr/>
          </p:nvSpPr>
          <p:spPr bwMode="auto">
            <a:xfrm>
              <a:off x="2006761" y="3623088"/>
              <a:ext cx="1034039" cy="744469"/>
            </a:xfrm>
            <a:prstGeom prst="line">
              <a:avLst/>
            </a:prstGeom>
            <a:noFill/>
            <a:ln w="158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3" name="Group 152"/>
          <p:cNvGrpSpPr/>
          <p:nvPr/>
        </p:nvGrpSpPr>
        <p:grpSpPr>
          <a:xfrm>
            <a:off x="3938598" y="3638797"/>
            <a:ext cx="1218372" cy="1267395"/>
            <a:chOff x="3938598" y="3638798"/>
            <a:chExt cx="1218372" cy="1267395"/>
          </a:xfrm>
        </p:grpSpPr>
        <p:sp>
          <p:nvSpPr>
            <p:cNvPr id="141" name="TextBox 140"/>
            <p:cNvSpPr txBox="1"/>
            <p:nvPr/>
          </p:nvSpPr>
          <p:spPr>
            <a:xfrm>
              <a:off x="3938598" y="4382973"/>
              <a:ext cx="1218372"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4</a:t>
              </a:r>
            </a:p>
            <a:p>
              <a:r>
                <a:rPr lang="en-US" dirty="0"/>
                <a:t>? BC</a:t>
              </a:r>
            </a:p>
          </p:txBody>
        </p:sp>
        <p:sp>
          <p:nvSpPr>
            <p:cNvPr id="142" name="Line 9"/>
            <p:cNvSpPr>
              <a:spLocks noChangeShapeType="1"/>
            </p:cNvSpPr>
            <p:nvPr/>
          </p:nvSpPr>
          <p:spPr bwMode="auto">
            <a:xfrm>
              <a:off x="4309988" y="3638798"/>
              <a:ext cx="283572" cy="744176"/>
            </a:xfrm>
            <a:prstGeom prst="line">
              <a:avLst/>
            </a:prstGeom>
            <a:noFill/>
            <a:ln w="158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4" name="Group 153"/>
          <p:cNvGrpSpPr/>
          <p:nvPr/>
        </p:nvGrpSpPr>
        <p:grpSpPr>
          <a:xfrm>
            <a:off x="6448472" y="3608592"/>
            <a:ext cx="1316928" cy="1307086"/>
            <a:chOff x="6448472" y="3608592"/>
            <a:chExt cx="1316928" cy="1307087"/>
          </a:xfrm>
        </p:grpSpPr>
        <p:sp>
          <p:nvSpPr>
            <p:cNvPr id="143" name="TextBox 142"/>
            <p:cNvSpPr txBox="1"/>
            <p:nvPr/>
          </p:nvSpPr>
          <p:spPr>
            <a:xfrm>
              <a:off x="6448472" y="4392459"/>
              <a:ext cx="1316928"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5-6</a:t>
              </a:r>
            </a:p>
            <a:p>
              <a:r>
                <a:rPr lang="en-US" dirty="0"/>
                <a:t>539 BC</a:t>
              </a:r>
            </a:p>
          </p:txBody>
        </p:sp>
        <p:sp>
          <p:nvSpPr>
            <p:cNvPr id="144" name="Line 9"/>
            <p:cNvSpPr>
              <a:spLocks noChangeShapeType="1"/>
            </p:cNvSpPr>
            <p:nvPr/>
          </p:nvSpPr>
          <p:spPr bwMode="auto">
            <a:xfrm>
              <a:off x="6712272" y="3608592"/>
              <a:ext cx="292509" cy="769988"/>
            </a:xfrm>
            <a:prstGeom prst="line">
              <a:avLst/>
            </a:prstGeom>
            <a:noFill/>
            <a:ln w="158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5" name="Group 154"/>
          <p:cNvGrpSpPr/>
          <p:nvPr/>
        </p:nvGrpSpPr>
        <p:grpSpPr>
          <a:xfrm>
            <a:off x="4196514" y="3655552"/>
            <a:ext cx="1247533" cy="1893808"/>
            <a:chOff x="4196514" y="3655615"/>
            <a:chExt cx="1247533" cy="1893808"/>
          </a:xfrm>
        </p:grpSpPr>
        <p:sp>
          <p:nvSpPr>
            <p:cNvPr id="145" name="TextBox 144"/>
            <p:cNvSpPr txBox="1"/>
            <p:nvPr/>
          </p:nvSpPr>
          <p:spPr>
            <a:xfrm>
              <a:off x="4196514" y="5026203"/>
              <a:ext cx="1122407" cy="523220"/>
            </a:xfrm>
            <a:prstGeom prst="rect">
              <a:avLst/>
            </a:prstGeom>
            <a:noFill/>
            <a:ln>
              <a:solidFill>
                <a:schemeClr val="tx2"/>
              </a:solidFill>
            </a:ln>
          </p:spPr>
          <p:txBody>
            <a:bodyPr wrap="square" rtlCol="0">
              <a:spAutoFit/>
            </a:bodyPr>
            <a:lstStyle>
              <a:defPPr>
                <a:defRPr lang="en-US"/>
              </a:defPPr>
              <a:lvl1pPr algn="ctr">
                <a:defRPr sz="1400">
                  <a:solidFill>
                    <a:srgbClr val="0070C0"/>
                  </a:solidFill>
                  <a:latin typeface="Tahoma" panose="020B0604030504040204" pitchFamily="34" charset="0"/>
                  <a:ea typeface="Tahoma" panose="020B0604030504040204" pitchFamily="34" charset="0"/>
                  <a:cs typeface="Tahoma" panose="020B0604030504040204" pitchFamily="34" charset="0"/>
                </a:defRPr>
              </a:lvl1pPr>
            </a:lstStyle>
            <a:p>
              <a:r>
                <a:rPr lang="en-US" dirty="0"/>
                <a:t>Daniel 7</a:t>
              </a:r>
            </a:p>
            <a:p>
              <a:r>
                <a:rPr lang="en-US" dirty="0"/>
                <a:t>553 BC</a:t>
              </a:r>
            </a:p>
          </p:txBody>
        </p:sp>
        <p:sp>
          <p:nvSpPr>
            <p:cNvPr id="146" name="Line 9"/>
            <p:cNvSpPr>
              <a:spLocks noChangeShapeType="1"/>
            </p:cNvSpPr>
            <p:nvPr/>
          </p:nvSpPr>
          <p:spPr bwMode="auto">
            <a:xfrm flipH="1">
              <a:off x="5285016" y="3655615"/>
              <a:ext cx="159031" cy="1370590"/>
            </a:xfrm>
            <a:prstGeom prst="line">
              <a:avLst/>
            </a:prstGeom>
            <a:noFill/>
            <a:ln w="158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grpSp>
        <p:nvGrpSpPr>
          <p:cNvPr id="156" name="Group 155"/>
          <p:cNvGrpSpPr/>
          <p:nvPr/>
        </p:nvGrpSpPr>
        <p:grpSpPr>
          <a:xfrm>
            <a:off x="5341309" y="3638797"/>
            <a:ext cx="1122407" cy="1910626"/>
            <a:chOff x="5341301" y="3638797"/>
            <a:chExt cx="1122407" cy="1910626"/>
          </a:xfrm>
        </p:grpSpPr>
        <p:sp>
          <p:nvSpPr>
            <p:cNvPr id="147" name="TextBox 146"/>
            <p:cNvSpPr txBox="1"/>
            <p:nvPr/>
          </p:nvSpPr>
          <p:spPr>
            <a:xfrm>
              <a:off x="5341301" y="5026203"/>
              <a:ext cx="1122407"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8</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551 BC</a:t>
              </a:r>
            </a:p>
          </p:txBody>
        </p:sp>
        <p:sp>
          <p:nvSpPr>
            <p:cNvPr id="148" name="Line 9"/>
            <p:cNvSpPr>
              <a:spLocks noChangeShapeType="1"/>
            </p:cNvSpPr>
            <p:nvPr/>
          </p:nvSpPr>
          <p:spPr bwMode="auto">
            <a:xfrm>
              <a:off x="5594160" y="3638797"/>
              <a:ext cx="90966" cy="1378737"/>
            </a:xfrm>
            <a:prstGeom prst="line">
              <a:avLst/>
            </a:prstGeom>
            <a:noFill/>
            <a:ln w="15875">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00" b="1">
                <a:solidFill>
                  <a:prstClr val="black"/>
                </a:solidFill>
              </a:endParaRPr>
            </a:p>
          </p:txBody>
        </p:sp>
      </p:grpSp>
      <p:sp>
        <p:nvSpPr>
          <p:cNvPr id="149" name="TextBox 148"/>
          <p:cNvSpPr txBox="1"/>
          <p:nvPr/>
        </p:nvSpPr>
        <p:spPr>
          <a:xfrm>
            <a:off x="6482309" y="5025885"/>
            <a:ext cx="1072800"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9</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539 BC</a:t>
            </a:r>
          </a:p>
        </p:txBody>
      </p:sp>
      <p:sp>
        <p:nvSpPr>
          <p:cNvPr id="150" name="TextBox 149"/>
          <p:cNvSpPr txBox="1"/>
          <p:nvPr/>
        </p:nvSpPr>
        <p:spPr>
          <a:xfrm>
            <a:off x="7572684" y="5025885"/>
            <a:ext cx="1243258" cy="523220"/>
          </a:xfrm>
          <a:prstGeom prst="rect">
            <a:avLst/>
          </a:prstGeom>
          <a:noFill/>
          <a:ln>
            <a:solidFill>
              <a:schemeClr val="tx2"/>
            </a:solidFill>
          </a:ln>
        </p:spPr>
        <p:txBody>
          <a:bodyPr wrap="square" rtlCol="0">
            <a:spAutoFit/>
          </a:bodyPr>
          <a:lstStyle/>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Daniel 10-12</a:t>
            </a:r>
          </a:p>
          <a:p>
            <a:pPr algn="ct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536 BC</a:t>
            </a:r>
          </a:p>
        </p:txBody>
      </p:sp>
    </p:spTree>
    <p:extLst>
      <p:ext uri="{BB962C8B-B14F-4D97-AF65-F5344CB8AC3E}">
        <p14:creationId xmlns="" xmlns:p14="http://schemas.microsoft.com/office/powerpoint/2010/main" val="207847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5E-6 -7.18845E-7 L -0.13646 0.29642 L -0.39462 0.45712 " pathEditMode="relative" rAng="0" ptsTypes="AAA">
                                      <p:cBhvr>
                                        <p:cTn id="6" dur="2000" fill="hold"/>
                                        <p:tgtEl>
                                          <p:spTgt spid="39"/>
                                        </p:tgtEl>
                                        <p:attrNameLst>
                                          <p:attrName>ppt_x</p:attrName>
                                          <p:attrName>ppt_y</p:attrName>
                                        </p:attrNameLst>
                                      </p:cBhvr>
                                      <p:rCtr x="-19740" y="22842"/>
                                    </p:animMotion>
                                  </p:childTnLst>
                                </p:cTn>
                              </p:par>
                            </p:childTnLst>
                          </p:cTn>
                        </p:par>
                        <p:par>
                          <p:cTn id="7" fill="hold">
                            <p:stCondLst>
                              <p:cond delay="2000"/>
                            </p:stCondLst>
                            <p:childTnLst>
                              <p:par>
                                <p:cTn id="8" presetID="31" presetClass="exit" presetSubtype="0" fill="hold" grpId="2" nodeType="afterEffect">
                                  <p:stCondLst>
                                    <p:cond delay="0"/>
                                  </p:stCondLst>
                                  <p:childTnLst>
                                    <p:anim calcmode="lin" valueType="num">
                                      <p:cBhvr>
                                        <p:cTn id="9" dur="1000"/>
                                        <p:tgtEl>
                                          <p:spTgt spid="39"/>
                                        </p:tgtEl>
                                        <p:attrNameLst>
                                          <p:attrName>ppt_w</p:attrName>
                                        </p:attrNameLst>
                                      </p:cBhvr>
                                      <p:tavLst>
                                        <p:tav tm="0">
                                          <p:val>
                                            <p:strVal val="ppt_w"/>
                                          </p:val>
                                        </p:tav>
                                        <p:tav tm="100000">
                                          <p:val>
                                            <p:fltVal val="0"/>
                                          </p:val>
                                        </p:tav>
                                      </p:tavLst>
                                    </p:anim>
                                    <p:anim calcmode="lin" valueType="num">
                                      <p:cBhvr>
                                        <p:cTn id="10" dur="1000"/>
                                        <p:tgtEl>
                                          <p:spTgt spid="39"/>
                                        </p:tgtEl>
                                        <p:attrNameLst>
                                          <p:attrName>ppt_h</p:attrName>
                                        </p:attrNameLst>
                                      </p:cBhvr>
                                      <p:tavLst>
                                        <p:tav tm="0">
                                          <p:val>
                                            <p:strVal val="ppt_h"/>
                                          </p:val>
                                        </p:tav>
                                        <p:tav tm="100000">
                                          <p:val>
                                            <p:fltVal val="0"/>
                                          </p:val>
                                        </p:tav>
                                      </p:tavLst>
                                    </p:anim>
                                    <p:anim calcmode="lin" valueType="num">
                                      <p:cBhvr>
                                        <p:cTn id="11" dur="1000"/>
                                        <p:tgtEl>
                                          <p:spTgt spid="39"/>
                                        </p:tgtEl>
                                        <p:attrNameLst>
                                          <p:attrName>style.rotation</p:attrName>
                                        </p:attrNameLst>
                                      </p:cBhvr>
                                      <p:tavLst>
                                        <p:tav tm="0">
                                          <p:val>
                                            <p:fltVal val="0"/>
                                          </p:val>
                                        </p:tav>
                                        <p:tav tm="100000">
                                          <p:val>
                                            <p:fltVal val="90"/>
                                          </p:val>
                                        </p:tav>
                                      </p:tavLst>
                                    </p:anim>
                                    <p:animEffect transition="out" filter="fade">
                                      <p:cBhvr>
                                        <p:cTn id="12" dur="1000"/>
                                        <p:tgtEl>
                                          <p:spTgt spid="39"/>
                                        </p:tgtEl>
                                      </p:cBhvr>
                                    </p:animEffect>
                                    <p:set>
                                      <p:cBhvr>
                                        <p:cTn id="13" dur="1" fill="hold">
                                          <p:stCondLst>
                                            <p:cond delay="999"/>
                                          </p:stCondLst>
                                        </p:cTn>
                                        <p:tgtEl>
                                          <p:spTgt spid="39"/>
                                        </p:tgtEl>
                                        <p:attrNameLst>
                                          <p:attrName>style.visibility</p:attrName>
                                        </p:attrNameLst>
                                      </p:cBhvr>
                                      <p:to>
                                        <p:strVal val="hidden"/>
                                      </p:to>
                                    </p:set>
                                  </p:childTnLst>
                                </p:cTn>
                              </p:par>
                            </p:childTnLst>
                          </p:cTn>
                        </p:par>
                        <p:par>
                          <p:cTn id="14" fill="hold">
                            <p:stCondLst>
                              <p:cond delay="3000"/>
                            </p:stCondLst>
                            <p:childTnLst>
                              <p:par>
                                <p:cTn id="15" presetID="31" presetClass="entr" presetSubtype="0" fill="hold" nodeType="afterEffect">
                                  <p:stCondLst>
                                    <p:cond delay="0"/>
                                  </p:stCondLst>
                                  <p:childTnLst>
                                    <p:set>
                                      <p:cBhvr>
                                        <p:cTn id="16" dur="1" fill="hold">
                                          <p:stCondLst>
                                            <p:cond delay="0"/>
                                          </p:stCondLst>
                                        </p:cTn>
                                        <p:tgtEl>
                                          <p:spTgt spid="77"/>
                                        </p:tgtEl>
                                        <p:attrNameLst>
                                          <p:attrName>style.visibility</p:attrName>
                                        </p:attrNameLst>
                                      </p:cBhvr>
                                      <p:to>
                                        <p:strVal val="visible"/>
                                      </p:to>
                                    </p:set>
                                    <p:anim calcmode="lin" valueType="num">
                                      <p:cBhvr>
                                        <p:cTn id="17" dur="1000" fill="hold"/>
                                        <p:tgtEl>
                                          <p:spTgt spid="77"/>
                                        </p:tgtEl>
                                        <p:attrNameLst>
                                          <p:attrName>ppt_w</p:attrName>
                                        </p:attrNameLst>
                                      </p:cBhvr>
                                      <p:tavLst>
                                        <p:tav tm="0">
                                          <p:val>
                                            <p:fltVal val="0"/>
                                          </p:val>
                                        </p:tav>
                                        <p:tav tm="100000">
                                          <p:val>
                                            <p:strVal val="#ppt_w"/>
                                          </p:val>
                                        </p:tav>
                                      </p:tavLst>
                                    </p:anim>
                                    <p:anim calcmode="lin" valueType="num">
                                      <p:cBhvr>
                                        <p:cTn id="18" dur="1000" fill="hold"/>
                                        <p:tgtEl>
                                          <p:spTgt spid="77"/>
                                        </p:tgtEl>
                                        <p:attrNameLst>
                                          <p:attrName>ppt_h</p:attrName>
                                        </p:attrNameLst>
                                      </p:cBhvr>
                                      <p:tavLst>
                                        <p:tav tm="0">
                                          <p:val>
                                            <p:fltVal val="0"/>
                                          </p:val>
                                        </p:tav>
                                        <p:tav tm="100000">
                                          <p:val>
                                            <p:strVal val="#ppt_h"/>
                                          </p:val>
                                        </p:tav>
                                      </p:tavLst>
                                    </p:anim>
                                    <p:anim calcmode="lin" valueType="num">
                                      <p:cBhvr>
                                        <p:cTn id="19" dur="1000" fill="hold"/>
                                        <p:tgtEl>
                                          <p:spTgt spid="77"/>
                                        </p:tgtEl>
                                        <p:attrNameLst>
                                          <p:attrName>style.rotation</p:attrName>
                                        </p:attrNameLst>
                                      </p:cBhvr>
                                      <p:tavLst>
                                        <p:tav tm="0">
                                          <p:val>
                                            <p:fltVal val="90"/>
                                          </p:val>
                                        </p:tav>
                                        <p:tav tm="100000">
                                          <p:val>
                                            <p:fltVal val="0"/>
                                          </p:val>
                                        </p:tav>
                                      </p:tavLst>
                                    </p:anim>
                                    <p:animEffect transition="in" filter="fade">
                                      <p:cBhvr>
                                        <p:cTn id="20" dur="1000"/>
                                        <p:tgtEl>
                                          <p:spTgt spid="77"/>
                                        </p:tgtEl>
                                      </p:cBhvr>
                                    </p:animEffect>
                                  </p:childTnLst>
                                </p:cTn>
                              </p:par>
                            </p:childTnLst>
                          </p:cTn>
                        </p:par>
                        <p:par>
                          <p:cTn id="21" fill="hold">
                            <p:stCondLst>
                              <p:cond delay="4000"/>
                            </p:stCondLst>
                            <p:childTnLst>
                              <p:par>
                                <p:cTn id="22" presetID="10" presetClass="exit" presetSubtype="0" fill="hold" grpId="1" nodeType="afterEffect">
                                  <p:stCondLst>
                                    <p:cond delay="0"/>
                                  </p:stCondLst>
                                  <p:childTnLst>
                                    <p:animEffect transition="out" filter="fade">
                                      <p:cBhvr>
                                        <p:cTn id="23" dur="500"/>
                                        <p:tgtEl>
                                          <p:spTgt spid="39"/>
                                        </p:tgtEl>
                                      </p:cBhvr>
                                    </p:animEffect>
                                    <p:set>
                                      <p:cBhvr>
                                        <p:cTn id="24" dur="1" fill="hold">
                                          <p:stCondLst>
                                            <p:cond delay="499"/>
                                          </p:stCondLst>
                                        </p:cTn>
                                        <p:tgtEl>
                                          <p:spTgt spid="3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2"/>
                                        </p:tgtEl>
                                        <p:attrNameLst>
                                          <p:attrName>style.visibility</p:attrName>
                                        </p:attrNameLst>
                                      </p:cBhvr>
                                      <p:to>
                                        <p:strVal val="visible"/>
                                      </p:to>
                                    </p:set>
                                    <p:animEffect transition="in" filter="wipe(down)">
                                      <p:cBhvr>
                                        <p:cTn id="29" dur="500"/>
                                        <p:tgtEl>
                                          <p:spTgt spid="8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9"/>
                                        </p:tgtEl>
                                        <p:attrNameLst>
                                          <p:attrName>style.visibility</p:attrName>
                                        </p:attrNameLst>
                                      </p:cBhvr>
                                      <p:to>
                                        <p:strVal val="visible"/>
                                      </p:to>
                                    </p:set>
                                    <p:animEffect transition="in" filter="wipe(down)">
                                      <p:cBhvr>
                                        <p:cTn id="34" dur="500"/>
                                        <p:tgtEl>
                                          <p:spTgt spid="12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30"/>
                                        </p:tgtEl>
                                        <p:attrNameLst>
                                          <p:attrName>style.visibility</p:attrName>
                                        </p:attrNameLst>
                                      </p:cBhvr>
                                      <p:to>
                                        <p:strVal val="visible"/>
                                      </p:to>
                                    </p:set>
                                    <p:animEffect transition="in" filter="wipe(up)">
                                      <p:cBhvr>
                                        <p:cTn id="39" dur="500"/>
                                        <p:tgtEl>
                                          <p:spTgt spid="130"/>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132"/>
                                        </p:tgtEl>
                                        <p:attrNameLst>
                                          <p:attrName>style.visibility</p:attrName>
                                        </p:attrNameLst>
                                      </p:cBhvr>
                                      <p:to>
                                        <p:strVal val="visible"/>
                                      </p:to>
                                    </p:set>
                                    <p:anim calcmode="lin" valueType="num">
                                      <p:cBhvr>
                                        <p:cTn id="44" dur="1000" fill="hold"/>
                                        <p:tgtEl>
                                          <p:spTgt spid="132"/>
                                        </p:tgtEl>
                                        <p:attrNameLst>
                                          <p:attrName>ppt_w</p:attrName>
                                        </p:attrNameLst>
                                      </p:cBhvr>
                                      <p:tavLst>
                                        <p:tav tm="0">
                                          <p:val>
                                            <p:fltVal val="0"/>
                                          </p:val>
                                        </p:tav>
                                        <p:tav tm="100000">
                                          <p:val>
                                            <p:strVal val="#ppt_w"/>
                                          </p:val>
                                        </p:tav>
                                      </p:tavLst>
                                    </p:anim>
                                    <p:anim calcmode="lin" valueType="num">
                                      <p:cBhvr>
                                        <p:cTn id="45" dur="1000" fill="hold"/>
                                        <p:tgtEl>
                                          <p:spTgt spid="132"/>
                                        </p:tgtEl>
                                        <p:attrNameLst>
                                          <p:attrName>ppt_h</p:attrName>
                                        </p:attrNameLst>
                                      </p:cBhvr>
                                      <p:tavLst>
                                        <p:tav tm="0">
                                          <p:val>
                                            <p:fltVal val="0"/>
                                          </p:val>
                                        </p:tav>
                                        <p:tav tm="100000">
                                          <p:val>
                                            <p:strVal val="#ppt_h"/>
                                          </p:val>
                                        </p:tav>
                                      </p:tavLst>
                                    </p:anim>
                                    <p:anim calcmode="lin" valueType="num">
                                      <p:cBhvr>
                                        <p:cTn id="46" dur="1000" fill="hold"/>
                                        <p:tgtEl>
                                          <p:spTgt spid="132"/>
                                        </p:tgtEl>
                                        <p:attrNameLst>
                                          <p:attrName>style.rotation</p:attrName>
                                        </p:attrNameLst>
                                      </p:cBhvr>
                                      <p:tavLst>
                                        <p:tav tm="0">
                                          <p:val>
                                            <p:fltVal val="90"/>
                                          </p:val>
                                        </p:tav>
                                        <p:tav tm="100000">
                                          <p:val>
                                            <p:fltVal val="0"/>
                                          </p:val>
                                        </p:tav>
                                      </p:tavLst>
                                    </p:anim>
                                    <p:animEffect transition="in" filter="fade">
                                      <p:cBhvr>
                                        <p:cTn id="47" dur="1000"/>
                                        <p:tgtEl>
                                          <p:spTgt spid="13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33"/>
                                        </p:tgtEl>
                                        <p:attrNameLst>
                                          <p:attrName>style.visibility</p:attrName>
                                        </p:attrNameLst>
                                      </p:cBhvr>
                                      <p:to>
                                        <p:strVal val="visible"/>
                                      </p:to>
                                    </p:set>
                                    <p:anim calcmode="lin" valueType="num">
                                      <p:cBhvr>
                                        <p:cTn id="52" dur="500" fill="hold"/>
                                        <p:tgtEl>
                                          <p:spTgt spid="133"/>
                                        </p:tgtEl>
                                        <p:attrNameLst>
                                          <p:attrName>ppt_w</p:attrName>
                                        </p:attrNameLst>
                                      </p:cBhvr>
                                      <p:tavLst>
                                        <p:tav tm="0">
                                          <p:val>
                                            <p:fltVal val="0"/>
                                          </p:val>
                                        </p:tav>
                                        <p:tav tm="100000">
                                          <p:val>
                                            <p:strVal val="#ppt_w"/>
                                          </p:val>
                                        </p:tav>
                                      </p:tavLst>
                                    </p:anim>
                                    <p:anim calcmode="lin" valueType="num">
                                      <p:cBhvr>
                                        <p:cTn id="53" dur="500" fill="hold"/>
                                        <p:tgtEl>
                                          <p:spTgt spid="133"/>
                                        </p:tgtEl>
                                        <p:attrNameLst>
                                          <p:attrName>ppt_h</p:attrName>
                                        </p:attrNameLst>
                                      </p:cBhvr>
                                      <p:tavLst>
                                        <p:tav tm="0">
                                          <p:val>
                                            <p:fltVal val="0"/>
                                          </p:val>
                                        </p:tav>
                                        <p:tav tm="100000">
                                          <p:val>
                                            <p:strVal val="#ppt_h"/>
                                          </p:val>
                                        </p:tav>
                                      </p:tavLst>
                                    </p:anim>
                                    <p:animEffect transition="in" filter="fade">
                                      <p:cBhvr>
                                        <p:cTn id="54" dur="500"/>
                                        <p:tgtEl>
                                          <p:spTgt spid="13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36"/>
                                        </p:tgtEl>
                                        <p:attrNameLst>
                                          <p:attrName>style.visibility</p:attrName>
                                        </p:attrNameLst>
                                      </p:cBhvr>
                                      <p:to>
                                        <p:strVal val="visible"/>
                                      </p:to>
                                    </p:set>
                                    <p:animEffect transition="in" filter="wipe(up)">
                                      <p:cBhvr>
                                        <p:cTn id="59" dur="500"/>
                                        <p:tgtEl>
                                          <p:spTgt spid="13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151"/>
                                        </p:tgtEl>
                                        <p:attrNameLst>
                                          <p:attrName>style.visibility</p:attrName>
                                        </p:attrNameLst>
                                      </p:cBhvr>
                                      <p:to>
                                        <p:strVal val="visible"/>
                                      </p:to>
                                    </p:set>
                                    <p:animEffect transition="in" filter="wipe(up)">
                                      <p:cBhvr>
                                        <p:cTn id="64" dur="500"/>
                                        <p:tgtEl>
                                          <p:spTgt spid="15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152"/>
                                        </p:tgtEl>
                                        <p:attrNameLst>
                                          <p:attrName>style.visibility</p:attrName>
                                        </p:attrNameLst>
                                      </p:cBhvr>
                                      <p:to>
                                        <p:strVal val="visible"/>
                                      </p:to>
                                    </p:set>
                                    <p:animEffect transition="in" filter="wipe(up)">
                                      <p:cBhvr>
                                        <p:cTn id="69" dur="500"/>
                                        <p:tgtEl>
                                          <p:spTgt spid="152"/>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153"/>
                                        </p:tgtEl>
                                        <p:attrNameLst>
                                          <p:attrName>style.visibility</p:attrName>
                                        </p:attrNameLst>
                                      </p:cBhvr>
                                      <p:to>
                                        <p:strVal val="visible"/>
                                      </p:to>
                                    </p:set>
                                    <p:animEffect transition="in" filter="wipe(up)">
                                      <p:cBhvr>
                                        <p:cTn id="74" dur="500"/>
                                        <p:tgtEl>
                                          <p:spTgt spid="15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154"/>
                                        </p:tgtEl>
                                        <p:attrNameLst>
                                          <p:attrName>style.visibility</p:attrName>
                                        </p:attrNameLst>
                                      </p:cBhvr>
                                      <p:to>
                                        <p:strVal val="visible"/>
                                      </p:to>
                                    </p:set>
                                    <p:animEffect transition="in" filter="wipe(up)">
                                      <p:cBhvr>
                                        <p:cTn id="79" dur="500"/>
                                        <p:tgtEl>
                                          <p:spTgt spid="154"/>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155"/>
                                        </p:tgtEl>
                                        <p:attrNameLst>
                                          <p:attrName>style.visibility</p:attrName>
                                        </p:attrNameLst>
                                      </p:cBhvr>
                                      <p:to>
                                        <p:strVal val="visible"/>
                                      </p:to>
                                    </p:set>
                                    <p:animEffect transition="in" filter="wipe(up)">
                                      <p:cBhvr>
                                        <p:cTn id="84" dur="500"/>
                                        <p:tgtEl>
                                          <p:spTgt spid="155"/>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156"/>
                                        </p:tgtEl>
                                        <p:attrNameLst>
                                          <p:attrName>style.visibility</p:attrName>
                                        </p:attrNameLst>
                                      </p:cBhvr>
                                      <p:to>
                                        <p:strVal val="visible"/>
                                      </p:to>
                                    </p:set>
                                    <p:animEffect transition="in" filter="wipe(up)">
                                      <p:cBhvr>
                                        <p:cTn id="89" dur="500"/>
                                        <p:tgtEl>
                                          <p:spTgt spid="156"/>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149"/>
                                        </p:tgtEl>
                                        <p:attrNameLst>
                                          <p:attrName>style.visibility</p:attrName>
                                        </p:attrNameLst>
                                      </p:cBhvr>
                                      <p:to>
                                        <p:strVal val="visible"/>
                                      </p:to>
                                    </p:set>
                                    <p:animEffect transition="in" filter="wipe(down)">
                                      <p:cBhvr>
                                        <p:cTn id="94" dur="500"/>
                                        <p:tgtEl>
                                          <p:spTgt spid="149"/>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150"/>
                                        </p:tgtEl>
                                        <p:attrNameLst>
                                          <p:attrName>style.visibility</p:attrName>
                                        </p:attrNameLst>
                                      </p:cBhvr>
                                      <p:to>
                                        <p:strVal val="visible"/>
                                      </p:to>
                                    </p:set>
                                    <p:animEffect transition="in" filter="wipe(down)">
                                      <p:cBhvr>
                                        <p:cTn id="99"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9" grpId="1"/>
      <p:bldP spid="39" grpId="2"/>
      <p:bldP spid="149" grpId="0" animBg="1"/>
      <p:bldP spid="1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Hebrew Youth in Babylon</a:t>
            </a:r>
            <a:endParaRPr lang="en-US" dirty="0"/>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00245" y="2391169"/>
            <a:ext cx="3156098" cy="3317358"/>
          </a:xfrm>
          <a:prstGeom prst="rect">
            <a:avLst/>
          </a:prstGeom>
        </p:spPr>
      </p:pic>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031742" y="2141035"/>
            <a:ext cx="2720575" cy="3664074"/>
          </a:xfrm>
          <a:prstGeom prst="rect">
            <a:avLst/>
          </a:prstGeom>
        </p:spPr>
      </p:pic>
      <p:sp>
        <p:nvSpPr>
          <p:cNvPr id="5" name="TextBox 4"/>
          <p:cNvSpPr txBox="1"/>
          <p:nvPr/>
        </p:nvSpPr>
        <p:spPr>
          <a:xfrm>
            <a:off x="167856" y="1566341"/>
            <a:ext cx="862737" cy="338554"/>
          </a:xfrm>
          <a:prstGeom prst="rect">
            <a:avLst/>
          </a:prstGeom>
          <a:noFill/>
        </p:spPr>
        <p:txBody>
          <a:bodyPr wrap="none" rtlCol="0">
            <a:spAutoFit/>
          </a:bodyPr>
          <a:lstStyle/>
          <a:p>
            <a:r>
              <a:rPr lang="en-US" sz="1600" dirty="0" err="1" smtClean="0">
                <a:solidFill>
                  <a:prstClr val="black"/>
                </a:solidFill>
                <a:latin typeface="Arial" panose="020B0604020202020204" pitchFamily="34" charset="0"/>
                <a:cs typeface="Arial" panose="020B0604020202020204" pitchFamily="34" charset="0"/>
              </a:rPr>
              <a:t>Daniel</a:t>
            </a:r>
            <a:r>
              <a:rPr lang="en-US" sz="1600" baseline="30000" dirty="0" err="1" smtClean="0">
                <a:solidFill>
                  <a:prstClr val="black"/>
                </a:solidFill>
                <a:latin typeface="Arial" panose="020B0604020202020204" pitchFamily="34" charset="0"/>
                <a:cs typeface="Arial" panose="020B0604020202020204" pitchFamily="34" charset="0"/>
              </a:rPr>
              <a:t>H</a:t>
            </a:r>
            <a:endParaRPr lang="en-US" sz="1600" baseline="30000" dirty="0">
              <a:solidFill>
                <a:prstClr val="black"/>
              </a:solidFill>
              <a:latin typeface="Arial" panose="020B0604020202020204" pitchFamily="34" charset="0"/>
              <a:cs typeface="Arial" panose="020B0604020202020204" pitchFamily="34" charset="0"/>
            </a:endParaRPr>
          </a:p>
        </p:txBody>
      </p:sp>
      <p:sp>
        <p:nvSpPr>
          <p:cNvPr id="6" name="Rectangle 5"/>
          <p:cNvSpPr/>
          <p:nvPr/>
        </p:nvSpPr>
        <p:spPr>
          <a:xfrm>
            <a:off x="1671011" y="1566341"/>
            <a:ext cx="1863010" cy="338554"/>
          </a:xfrm>
          <a:prstGeom prst="rect">
            <a:avLst/>
          </a:prstGeom>
        </p:spPr>
        <p:txBody>
          <a:bodyPr wrap="none">
            <a:spAutoFit/>
          </a:bodyPr>
          <a:lstStyle/>
          <a:p>
            <a:pPr algn="ctr"/>
            <a:r>
              <a:rPr lang="en-US" sz="1600" i="1" dirty="0">
                <a:solidFill>
                  <a:prstClr val="black"/>
                </a:solidFill>
                <a:latin typeface="Arial" panose="020B0604020202020204" pitchFamily="34" charset="0"/>
                <a:cs typeface="Arial" panose="020B0604020202020204" pitchFamily="34" charset="0"/>
              </a:rPr>
              <a:t>“God is my Judge”</a:t>
            </a:r>
          </a:p>
        </p:txBody>
      </p:sp>
      <p:sp>
        <p:nvSpPr>
          <p:cNvPr id="7" name="Rectangle 6"/>
          <p:cNvSpPr/>
          <p:nvPr/>
        </p:nvSpPr>
        <p:spPr>
          <a:xfrm>
            <a:off x="167821" y="2000845"/>
            <a:ext cx="1460656" cy="338554"/>
          </a:xfrm>
          <a:prstGeom prst="rect">
            <a:avLst/>
          </a:prstGeom>
        </p:spPr>
        <p:txBody>
          <a:bodyPr wrap="none">
            <a:spAutoFit/>
          </a:bodyPr>
          <a:lstStyle/>
          <a:p>
            <a:r>
              <a:rPr lang="en-US" sz="1600" dirty="0" err="1" smtClean="0">
                <a:solidFill>
                  <a:srgbClr val="0000CC"/>
                </a:solidFill>
                <a:latin typeface="Arial" panose="020B0604020202020204" pitchFamily="34" charset="0"/>
                <a:cs typeface="Arial" panose="020B0604020202020204" pitchFamily="34" charset="0"/>
              </a:rPr>
              <a:t>Belteshazzar</a:t>
            </a:r>
            <a:r>
              <a:rPr lang="en-US" sz="1600" baseline="30000" dirty="0" err="1" smtClean="0">
                <a:solidFill>
                  <a:srgbClr val="0000CC"/>
                </a:solidFill>
                <a:latin typeface="Arial" panose="020B0604020202020204" pitchFamily="34" charset="0"/>
                <a:cs typeface="Arial" panose="020B0604020202020204" pitchFamily="34" charset="0"/>
              </a:rPr>
              <a:t>B</a:t>
            </a:r>
            <a:endParaRPr lang="en-US" sz="1600" baseline="30000" dirty="0">
              <a:solidFill>
                <a:srgbClr val="0000CC"/>
              </a:solidFill>
              <a:latin typeface="Arial" panose="020B0604020202020204" pitchFamily="34" charset="0"/>
              <a:cs typeface="Arial" panose="020B0604020202020204" pitchFamily="34" charset="0"/>
            </a:endParaRPr>
          </a:p>
        </p:txBody>
      </p:sp>
      <p:sp>
        <p:nvSpPr>
          <p:cNvPr id="8" name="Rectangle 7"/>
          <p:cNvSpPr/>
          <p:nvPr/>
        </p:nvSpPr>
        <p:spPr>
          <a:xfrm>
            <a:off x="1662996" y="1971756"/>
            <a:ext cx="1965603" cy="338554"/>
          </a:xfrm>
          <a:prstGeom prst="rect">
            <a:avLst/>
          </a:prstGeom>
        </p:spPr>
        <p:txBody>
          <a:bodyPr wrap="none">
            <a:spAutoFit/>
          </a:bodyPr>
          <a:lstStyle/>
          <a:p>
            <a:r>
              <a:rPr lang="en-US" sz="1600" i="1" dirty="0" smtClean="0">
                <a:solidFill>
                  <a:srgbClr val="0000CC"/>
                </a:solidFill>
                <a:latin typeface="Arial" panose="020B0604020202020204" pitchFamily="34" charset="0"/>
                <a:cs typeface="Arial" panose="020B0604020202020204" pitchFamily="34" charset="0"/>
              </a:rPr>
              <a:t>“May </a:t>
            </a:r>
            <a:r>
              <a:rPr lang="en-US" sz="1600" i="1" dirty="0" err="1" smtClean="0">
                <a:solidFill>
                  <a:srgbClr val="0000CC"/>
                </a:solidFill>
                <a:latin typeface="Arial" panose="020B0604020202020204" pitchFamily="34" charset="0"/>
                <a:cs typeface="Arial" panose="020B0604020202020204" pitchFamily="34" charset="0"/>
              </a:rPr>
              <a:t>Balak</a:t>
            </a:r>
            <a:r>
              <a:rPr lang="en-US" sz="1600" i="1" dirty="0" smtClean="0">
                <a:solidFill>
                  <a:srgbClr val="0000CC"/>
                </a:solidFill>
                <a:latin typeface="Arial" panose="020B0604020202020204" pitchFamily="34" charset="0"/>
                <a:cs typeface="Arial" panose="020B0604020202020204" pitchFamily="34" charset="0"/>
              </a:rPr>
              <a:t> protect”</a:t>
            </a:r>
            <a:endParaRPr lang="en-US" sz="1600" i="1" dirty="0">
              <a:solidFill>
                <a:srgbClr val="0000CC"/>
              </a:solidFill>
              <a:latin typeface="Arial" panose="020B0604020202020204" pitchFamily="34" charset="0"/>
              <a:cs typeface="Arial" panose="020B0604020202020204" pitchFamily="34" charset="0"/>
            </a:endParaRPr>
          </a:p>
        </p:txBody>
      </p:sp>
      <p:sp>
        <p:nvSpPr>
          <p:cNvPr id="9" name="Rectangle 8"/>
          <p:cNvSpPr/>
          <p:nvPr/>
        </p:nvSpPr>
        <p:spPr>
          <a:xfrm>
            <a:off x="5025405" y="1313429"/>
            <a:ext cx="1159292" cy="338554"/>
          </a:xfrm>
          <a:prstGeom prst="rect">
            <a:avLst/>
          </a:prstGeom>
        </p:spPr>
        <p:txBody>
          <a:bodyPr wrap="none">
            <a:spAutoFit/>
          </a:bodyPr>
          <a:lstStyle/>
          <a:p>
            <a:r>
              <a:rPr lang="en-US" sz="1600" dirty="0" err="1" smtClean="0">
                <a:solidFill>
                  <a:prstClr val="black"/>
                </a:solidFill>
                <a:latin typeface="Arial" panose="020B0604020202020204" pitchFamily="34" charset="0"/>
                <a:cs typeface="Arial" panose="020B0604020202020204" pitchFamily="34" charset="0"/>
              </a:rPr>
              <a:t>Hananiah</a:t>
            </a:r>
            <a:r>
              <a:rPr lang="en-US" sz="1600" baseline="30000" dirty="0" err="1" smtClean="0">
                <a:solidFill>
                  <a:prstClr val="black"/>
                </a:solidFill>
                <a:latin typeface="Arial" panose="020B0604020202020204" pitchFamily="34" charset="0"/>
                <a:cs typeface="Arial" panose="020B0604020202020204" pitchFamily="34" charset="0"/>
              </a:rPr>
              <a:t>H</a:t>
            </a:r>
            <a:endParaRPr lang="en-US" sz="1600" baseline="30000" dirty="0">
              <a:solidFill>
                <a:prstClr val="black"/>
              </a:solidFill>
              <a:latin typeface="Arial" panose="020B0604020202020204" pitchFamily="34" charset="0"/>
              <a:cs typeface="Arial" panose="020B0604020202020204" pitchFamily="34" charset="0"/>
            </a:endParaRPr>
          </a:p>
        </p:txBody>
      </p:sp>
      <p:sp>
        <p:nvSpPr>
          <p:cNvPr id="10" name="Rectangle 9"/>
          <p:cNvSpPr/>
          <p:nvPr/>
        </p:nvSpPr>
        <p:spPr>
          <a:xfrm>
            <a:off x="5477030" y="2221892"/>
            <a:ext cx="989373" cy="338554"/>
          </a:xfrm>
          <a:prstGeom prst="rect">
            <a:avLst/>
          </a:prstGeom>
        </p:spPr>
        <p:txBody>
          <a:bodyPr wrap="none">
            <a:spAutoFit/>
          </a:bodyPr>
          <a:lstStyle/>
          <a:p>
            <a:r>
              <a:rPr lang="en-US" sz="1600" dirty="0" err="1" smtClean="0">
                <a:solidFill>
                  <a:prstClr val="black"/>
                </a:solidFill>
                <a:latin typeface="Arial" panose="020B0604020202020204" pitchFamily="34" charset="0"/>
                <a:cs typeface="Arial" panose="020B0604020202020204" pitchFamily="34" charset="0"/>
              </a:rPr>
              <a:t>Mishael</a:t>
            </a:r>
            <a:r>
              <a:rPr lang="en-US" sz="1600" baseline="30000" dirty="0" err="1">
                <a:solidFill>
                  <a:prstClr val="black"/>
                </a:solidFill>
                <a:latin typeface="Arial" panose="020B0604020202020204" pitchFamily="34" charset="0"/>
                <a:cs typeface="Arial" panose="020B0604020202020204" pitchFamily="34" charset="0"/>
              </a:rPr>
              <a:t>H</a:t>
            </a:r>
            <a:endParaRPr lang="en-US" sz="1600" dirty="0">
              <a:solidFill>
                <a:prstClr val="black"/>
              </a:solidFill>
              <a:latin typeface="Arial" panose="020B0604020202020204" pitchFamily="34" charset="0"/>
              <a:cs typeface="Arial" panose="020B0604020202020204" pitchFamily="34" charset="0"/>
            </a:endParaRPr>
          </a:p>
        </p:txBody>
      </p:sp>
      <p:sp>
        <p:nvSpPr>
          <p:cNvPr id="11" name="Rectangle 10"/>
          <p:cNvSpPr/>
          <p:nvPr/>
        </p:nvSpPr>
        <p:spPr>
          <a:xfrm>
            <a:off x="5579276" y="3029209"/>
            <a:ext cx="978153" cy="338554"/>
          </a:xfrm>
          <a:prstGeom prst="rect">
            <a:avLst/>
          </a:prstGeom>
        </p:spPr>
        <p:txBody>
          <a:bodyPr wrap="none">
            <a:spAutoFit/>
          </a:bodyPr>
          <a:lstStyle/>
          <a:p>
            <a:r>
              <a:rPr lang="en-US" sz="1600" dirty="0" err="1" smtClean="0">
                <a:solidFill>
                  <a:prstClr val="black"/>
                </a:solidFill>
                <a:latin typeface="Arial" panose="020B0604020202020204" pitchFamily="34" charset="0"/>
                <a:cs typeface="Arial" panose="020B0604020202020204" pitchFamily="34" charset="0"/>
              </a:rPr>
              <a:t>Azariah</a:t>
            </a:r>
            <a:r>
              <a:rPr lang="en-US" sz="1600" baseline="30000" dirty="0" err="1">
                <a:solidFill>
                  <a:prstClr val="black"/>
                </a:solidFill>
                <a:latin typeface="Arial" panose="020B0604020202020204" pitchFamily="34" charset="0"/>
                <a:cs typeface="Arial" panose="020B0604020202020204" pitchFamily="34" charset="0"/>
              </a:rPr>
              <a:t>H</a:t>
            </a:r>
            <a:endParaRPr lang="en-US" sz="1600" dirty="0">
              <a:solidFill>
                <a:prstClr val="black"/>
              </a:solidFill>
              <a:latin typeface="Arial" panose="020B0604020202020204" pitchFamily="34" charset="0"/>
              <a:cs typeface="Arial" panose="020B0604020202020204" pitchFamily="34" charset="0"/>
            </a:endParaRPr>
          </a:p>
        </p:txBody>
      </p:sp>
      <p:sp>
        <p:nvSpPr>
          <p:cNvPr id="12" name="Rectangle 11"/>
          <p:cNvSpPr/>
          <p:nvPr/>
        </p:nvSpPr>
        <p:spPr>
          <a:xfrm>
            <a:off x="6833120" y="3029209"/>
            <a:ext cx="2202847" cy="338554"/>
          </a:xfrm>
          <a:prstGeom prst="rect">
            <a:avLst/>
          </a:prstGeom>
        </p:spPr>
        <p:txBody>
          <a:bodyPr wrap="none">
            <a:spAutoFit/>
          </a:bodyPr>
          <a:lstStyle/>
          <a:p>
            <a:r>
              <a:rPr lang="en-US" sz="1600" i="1" dirty="0" smtClean="0">
                <a:solidFill>
                  <a:prstClr val="black"/>
                </a:solidFill>
                <a:latin typeface="Arial" panose="020B0604020202020204" pitchFamily="34" charset="0"/>
                <a:cs typeface="Arial" panose="020B0604020202020204" pitchFamily="34" charset="0"/>
              </a:rPr>
              <a:t>“The Lord has helped”</a:t>
            </a:r>
            <a:endParaRPr lang="en-US" sz="1600" i="1" dirty="0">
              <a:solidFill>
                <a:prstClr val="black"/>
              </a:solidFill>
              <a:latin typeface="Arial" panose="020B0604020202020204" pitchFamily="34" charset="0"/>
              <a:cs typeface="Arial" panose="020B0604020202020204" pitchFamily="34" charset="0"/>
            </a:endParaRPr>
          </a:p>
        </p:txBody>
      </p:sp>
      <p:sp>
        <p:nvSpPr>
          <p:cNvPr id="13" name="Rectangle 12"/>
          <p:cNvSpPr/>
          <p:nvPr/>
        </p:nvSpPr>
        <p:spPr>
          <a:xfrm>
            <a:off x="6351340" y="1313429"/>
            <a:ext cx="2180405" cy="338554"/>
          </a:xfrm>
          <a:prstGeom prst="rect">
            <a:avLst/>
          </a:prstGeom>
        </p:spPr>
        <p:txBody>
          <a:bodyPr wrap="none">
            <a:spAutoFit/>
          </a:bodyPr>
          <a:lstStyle/>
          <a:p>
            <a:r>
              <a:rPr lang="en-US" sz="1600" i="1" dirty="0" smtClean="0">
                <a:solidFill>
                  <a:prstClr val="black"/>
                </a:solidFill>
                <a:latin typeface="Arial" panose="020B0604020202020204" pitchFamily="34" charset="0"/>
                <a:cs typeface="Arial" panose="020B0604020202020204" pitchFamily="34" charset="0"/>
              </a:rPr>
              <a:t>“The Lord is gracious”</a:t>
            </a:r>
            <a:endParaRPr lang="en-US" sz="1600" i="1" dirty="0">
              <a:solidFill>
                <a:prstClr val="black"/>
              </a:solidFill>
              <a:latin typeface="Arial" panose="020B0604020202020204" pitchFamily="34" charset="0"/>
              <a:cs typeface="Arial" panose="020B0604020202020204" pitchFamily="34" charset="0"/>
            </a:endParaRPr>
          </a:p>
        </p:txBody>
      </p:sp>
      <p:sp>
        <p:nvSpPr>
          <p:cNvPr id="14" name="Rectangle 13"/>
          <p:cNvSpPr/>
          <p:nvPr/>
        </p:nvSpPr>
        <p:spPr>
          <a:xfrm>
            <a:off x="6833101" y="2221892"/>
            <a:ext cx="2090637" cy="338554"/>
          </a:xfrm>
          <a:prstGeom prst="rect">
            <a:avLst/>
          </a:prstGeom>
        </p:spPr>
        <p:txBody>
          <a:bodyPr wrap="none">
            <a:spAutoFit/>
          </a:bodyPr>
          <a:lstStyle/>
          <a:p>
            <a:r>
              <a:rPr lang="en-US" sz="1600" i="1" dirty="0" smtClean="0">
                <a:solidFill>
                  <a:prstClr val="black"/>
                </a:solidFill>
                <a:latin typeface="Arial" panose="020B0604020202020204" pitchFamily="34" charset="0"/>
                <a:cs typeface="Arial" panose="020B0604020202020204" pitchFamily="34" charset="0"/>
              </a:rPr>
              <a:t>“Who is what God is”</a:t>
            </a:r>
            <a:endParaRPr lang="en-US" sz="1600" i="1" dirty="0">
              <a:solidFill>
                <a:prstClr val="black"/>
              </a:solidFill>
              <a:latin typeface="Arial" panose="020B0604020202020204" pitchFamily="34" charset="0"/>
              <a:cs typeface="Arial" panose="020B0604020202020204" pitchFamily="34" charset="0"/>
            </a:endParaRPr>
          </a:p>
        </p:txBody>
      </p:sp>
      <p:sp>
        <p:nvSpPr>
          <p:cNvPr id="15" name="Rectangle 14"/>
          <p:cNvSpPr/>
          <p:nvPr/>
        </p:nvSpPr>
        <p:spPr>
          <a:xfrm>
            <a:off x="5477011" y="2517317"/>
            <a:ext cx="1107996" cy="338554"/>
          </a:xfrm>
          <a:prstGeom prst="rect">
            <a:avLst/>
          </a:prstGeom>
        </p:spPr>
        <p:txBody>
          <a:bodyPr wrap="none">
            <a:spAutoFit/>
          </a:bodyPr>
          <a:lstStyle/>
          <a:p>
            <a:r>
              <a:rPr lang="en-US" sz="1600" dirty="0" err="1" smtClean="0">
                <a:solidFill>
                  <a:srgbClr val="0000CC"/>
                </a:solidFill>
                <a:latin typeface="Arial" panose="020B0604020202020204" pitchFamily="34" charset="0"/>
                <a:cs typeface="Arial" panose="020B0604020202020204" pitchFamily="34" charset="0"/>
              </a:rPr>
              <a:t>Meshach</a:t>
            </a:r>
            <a:r>
              <a:rPr lang="en-US" sz="1600" baseline="30000" dirty="0" err="1">
                <a:solidFill>
                  <a:srgbClr val="0000CC"/>
                </a:solidFill>
                <a:latin typeface="Arial" panose="020B0604020202020204" pitchFamily="34" charset="0"/>
                <a:cs typeface="Arial" panose="020B0604020202020204" pitchFamily="34" charset="0"/>
              </a:rPr>
              <a:t>B</a:t>
            </a:r>
            <a:endParaRPr lang="en-US" sz="1600" dirty="0">
              <a:solidFill>
                <a:srgbClr val="0000CC"/>
              </a:solidFill>
              <a:latin typeface="Arial" panose="020B0604020202020204" pitchFamily="34" charset="0"/>
              <a:cs typeface="Arial" panose="020B0604020202020204" pitchFamily="34" charset="0"/>
            </a:endParaRPr>
          </a:p>
        </p:txBody>
      </p:sp>
      <p:sp>
        <p:nvSpPr>
          <p:cNvPr id="16" name="Rectangle 15"/>
          <p:cNvSpPr/>
          <p:nvPr/>
        </p:nvSpPr>
        <p:spPr>
          <a:xfrm>
            <a:off x="6796479" y="2535984"/>
            <a:ext cx="2047740" cy="338554"/>
          </a:xfrm>
          <a:prstGeom prst="rect">
            <a:avLst/>
          </a:prstGeom>
        </p:spPr>
        <p:txBody>
          <a:bodyPr wrap="none">
            <a:spAutoFit/>
          </a:bodyPr>
          <a:lstStyle/>
          <a:p>
            <a:pPr algn="ctr"/>
            <a:r>
              <a:rPr lang="en-US" sz="1600" i="1" dirty="0" smtClean="0">
                <a:solidFill>
                  <a:srgbClr val="0000CC"/>
                </a:solidFill>
                <a:latin typeface="Arial" panose="020B0604020202020204" pitchFamily="34" charset="0"/>
                <a:cs typeface="Arial" panose="020B0604020202020204" pitchFamily="34" charset="0"/>
              </a:rPr>
              <a:t>“Who is what </a:t>
            </a:r>
            <a:r>
              <a:rPr lang="en-US" sz="1600" i="1" dirty="0" err="1" smtClean="0">
                <a:solidFill>
                  <a:srgbClr val="0000CC"/>
                </a:solidFill>
                <a:latin typeface="Arial" panose="020B0604020202020204" pitchFamily="34" charset="0"/>
                <a:cs typeface="Arial" panose="020B0604020202020204" pitchFamily="34" charset="0"/>
              </a:rPr>
              <a:t>Aku</a:t>
            </a:r>
            <a:r>
              <a:rPr lang="en-US" sz="1600" i="1" dirty="0" smtClean="0">
                <a:solidFill>
                  <a:srgbClr val="0000CC"/>
                </a:solidFill>
                <a:latin typeface="Arial" panose="020B0604020202020204" pitchFamily="34" charset="0"/>
                <a:cs typeface="Arial" panose="020B0604020202020204" pitchFamily="34" charset="0"/>
              </a:rPr>
              <a:t> is”</a:t>
            </a:r>
            <a:endParaRPr lang="en-US" sz="1600" i="1" dirty="0">
              <a:solidFill>
                <a:srgbClr val="0000CC"/>
              </a:solidFill>
              <a:latin typeface="Arial" panose="020B0604020202020204" pitchFamily="34" charset="0"/>
              <a:cs typeface="Arial" panose="020B0604020202020204" pitchFamily="34" charset="0"/>
            </a:endParaRPr>
          </a:p>
        </p:txBody>
      </p:sp>
      <p:sp>
        <p:nvSpPr>
          <p:cNvPr id="17" name="Rectangle 16"/>
          <p:cNvSpPr/>
          <p:nvPr/>
        </p:nvSpPr>
        <p:spPr>
          <a:xfrm>
            <a:off x="6373410" y="1648567"/>
            <a:ext cx="1900264" cy="338554"/>
          </a:xfrm>
          <a:prstGeom prst="rect">
            <a:avLst/>
          </a:prstGeom>
        </p:spPr>
        <p:txBody>
          <a:bodyPr wrap="none">
            <a:spAutoFit/>
          </a:bodyPr>
          <a:lstStyle/>
          <a:p>
            <a:pPr algn="ctr"/>
            <a:r>
              <a:rPr lang="en-US" sz="1600" i="1" dirty="0" smtClean="0">
                <a:solidFill>
                  <a:srgbClr val="0000CC"/>
                </a:solidFill>
                <a:latin typeface="Arial" panose="020B0604020202020204" pitchFamily="34" charset="0"/>
                <a:cs typeface="Arial" panose="020B0604020202020204" pitchFamily="34" charset="0"/>
              </a:rPr>
              <a:t>“Command of </a:t>
            </a:r>
            <a:r>
              <a:rPr lang="en-US" sz="1600" i="1" dirty="0" err="1" smtClean="0">
                <a:solidFill>
                  <a:srgbClr val="0000CC"/>
                </a:solidFill>
                <a:latin typeface="Arial" panose="020B0604020202020204" pitchFamily="34" charset="0"/>
                <a:cs typeface="Arial" panose="020B0604020202020204" pitchFamily="34" charset="0"/>
              </a:rPr>
              <a:t>Aku</a:t>
            </a:r>
            <a:r>
              <a:rPr lang="en-US" sz="1600" i="1" dirty="0" smtClean="0">
                <a:solidFill>
                  <a:srgbClr val="0000CC"/>
                </a:solidFill>
                <a:latin typeface="Arial" panose="020B0604020202020204" pitchFamily="34" charset="0"/>
                <a:cs typeface="Arial" panose="020B0604020202020204" pitchFamily="34" charset="0"/>
              </a:rPr>
              <a:t>”</a:t>
            </a:r>
            <a:endParaRPr lang="en-US" sz="1600" i="1" dirty="0">
              <a:solidFill>
                <a:srgbClr val="0000CC"/>
              </a:solidFill>
              <a:latin typeface="Arial" panose="020B0604020202020204" pitchFamily="34" charset="0"/>
              <a:cs typeface="Arial" panose="020B0604020202020204" pitchFamily="34" charset="0"/>
            </a:endParaRPr>
          </a:p>
        </p:txBody>
      </p:sp>
      <p:sp>
        <p:nvSpPr>
          <p:cNvPr id="18" name="Rectangle 17"/>
          <p:cNvSpPr/>
          <p:nvPr/>
        </p:nvSpPr>
        <p:spPr>
          <a:xfrm>
            <a:off x="6917710" y="3367764"/>
            <a:ext cx="1805301" cy="338554"/>
          </a:xfrm>
          <a:prstGeom prst="rect">
            <a:avLst/>
          </a:prstGeom>
        </p:spPr>
        <p:txBody>
          <a:bodyPr wrap="none">
            <a:spAutoFit/>
          </a:bodyPr>
          <a:lstStyle/>
          <a:p>
            <a:pPr algn="ctr"/>
            <a:r>
              <a:rPr lang="en-US" sz="1600" i="1" dirty="0" smtClean="0">
                <a:solidFill>
                  <a:srgbClr val="0000CC"/>
                </a:solidFill>
                <a:latin typeface="Arial" panose="020B0604020202020204" pitchFamily="34" charset="0"/>
                <a:cs typeface="Arial" panose="020B0604020202020204" pitchFamily="34" charset="0"/>
              </a:rPr>
              <a:t>“Servant of Nebo”</a:t>
            </a:r>
            <a:endParaRPr lang="en-US" sz="1600" i="1" dirty="0">
              <a:solidFill>
                <a:srgbClr val="0000CC"/>
              </a:solidFill>
              <a:latin typeface="Arial" panose="020B0604020202020204" pitchFamily="34" charset="0"/>
              <a:cs typeface="Arial" panose="020B0604020202020204" pitchFamily="34" charset="0"/>
            </a:endParaRPr>
          </a:p>
        </p:txBody>
      </p:sp>
      <p:sp>
        <p:nvSpPr>
          <p:cNvPr id="19" name="Rectangle 18"/>
          <p:cNvSpPr/>
          <p:nvPr/>
        </p:nvSpPr>
        <p:spPr>
          <a:xfrm>
            <a:off x="5031817" y="1633202"/>
            <a:ext cx="1152880" cy="338554"/>
          </a:xfrm>
          <a:prstGeom prst="rect">
            <a:avLst/>
          </a:prstGeom>
        </p:spPr>
        <p:txBody>
          <a:bodyPr wrap="none">
            <a:spAutoFit/>
          </a:bodyPr>
          <a:lstStyle/>
          <a:p>
            <a:r>
              <a:rPr lang="en-US" sz="1600" dirty="0" err="1" smtClean="0">
                <a:solidFill>
                  <a:srgbClr val="0000CC"/>
                </a:solidFill>
                <a:latin typeface="Arial" panose="020B0604020202020204" pitchFamily="34" charset="0"/>
                <a:cs typeface="Arial" panose="020B0604020202020204" pitchFamily="34" charset="0"/>
              </a:rPr>
              <a:t>Shadrach</a:t>
            </a:r>
            <a:r>
              <a:rPr lang="en-US" sz="1600" baseline="30000" dirty="0" err="1">
                <a:solidFill>
                  <a:srgbClr val="0000CC"/>
                </a:solidFill>
                <a:latin typeface="Arial" panose="020B0604020202020204" pitchFamily="34" charset="0"/>
                <a:cs typeface="Arial" panose="020B0604020202020204" pitchFamily="34" charset="0"/>
              </a:rPr>
              <a:t>B</a:t>
            </a:r>
            <a:endParaRPr lang="en-US" sz="1600" dirty="0">
              <a:solidFill>
                <a:srgbClr val="0000CC"/>
              </a:solidFill>
              <a:latin typeface="Arial" panose="020B0604020202020204" pitchFamily="34" charset="0"/>
              <a:cs typeface="Arial" panose="020B0604020202020204" pitchFamily="34" charset="0"/>
            </a:endParaRPr>
          </a:p>
        </p:txBody>
      </p:sp>
      <p:sp>
        <p:nvSpPr>
          <p:cNvPr id="20" name="Rectangle 19"/>
          <p:cNvSpPr/>
          <p:nvPr/>
        </p:nvSpPr>
        <p:spPr>
          <a:xfrm>
            <a:off x="5520744" y="3367764"/>
            <a:ext cx="1095172" cy="338554"/>
          </a:xfrm>
          <a:prstGeom prst="rect">
            <a:avLst/>
          </a:prstGeom>
        </p:spPr>
        <p:txBody>
          <a:bodyPr wrap="none">
            <a:spAutoFit/>
          </a:bodyPr>
          <a:lstStyle/>
          <a:p>
            <a:r>
              <a:rPr lang="en-US" sz="1600" dirty="0" err="1" smtClean="0">
                <a:solidFill>
                  <a:srgbClr val="0000CC"/>
                </a:solidFill>
                <a:latin typeface="Arial" panose="020B0604020202020204" pitchFamily="34" charset="0"/>
                <a:cs typeface="Arial" panose="020B0604020202020204" pitchFamily="34" charset="0"/>
              </a:rPr>
              <a:t>Abenego</a:t>
            </a:r>
            <a:r>
              <a:rPr lang="en-US" sz="1600" baseline="30000" dirty="0" err="1">
                <a:solidFill>
                  <a:srgbClr val="0000CC"/>
                </a:solidFill>
                <a:latin typeface="Arial" panose="020B0604020202020204" pitchFamily="34" charset="0"/>
                <a:cs typeface="Arial" panose="020B0604020202020204" pitchFamily="34" charset="0"/>
              </a:rPr>
              <a:t>B</a:t>
            </a:r>
            <a:endParaRPr lang="en-US" sz="1600" dirty="0">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27250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5" grpId="0"/>
      <p:bldP spid="16" grpId="0"/>
      <p:bldP spid="17" grpId="0"/>
      <p:bldP spid="18"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326" y="238393"/>
            <a:ext cx="8229600" cy="571235"/>
          </a:xfrm>
        </p:spPr>
        <p:txBody>
          <a:bodyPr>
            <a:noAutofit/>
          </a:bodyPr>
          <a:lstStyle/>
          <a:p>
            <a:r>
              <a:rPr lang="en-US" sz="6000" b="1" dirty="0" smtClean="0">
                <a:solidFill>
                  <a:srgbClr val="FFFF00"/>
                </a:solidFill>
                <a:effectLst>
                  <a:outerShdw blurRad="38100" dist="38100" dir="2700000" algn="tl">
                    <a:srgbClr val="000000">
                      <a:alpha val="43137"/>
                    </a:srgbClr>
                  </a:outerShdw>
                </a:effectLst>
              </a:rPr>
              <a:t>Chapter Content</a:t>
            </a:r>
            <a:endParaRPr lang="en-US" sz="6000" b="1" dirty="0">
              <a:solidFill>
                <a:srgbClr val="FFFF00"/>
              </a:solidFill>
              <a:effectLst>
                <a:outerShdw blurRad="38100" dist="38100" dir="2700000" algn="tl">
                  <a:srgbClr val="000000">
                    <a:alpha val="43137"/>
                  </a:srgbClr>
                </a:outerShdw>
              </a:effectLst>
            </a:endParaRPr>
          </a:p>
        </p:txBody>
      </p:sp>
      <p:sp>
        <p:nvSpPr>
          <p:cNvPr id="3" name="TextBox 2"/>
          <p:cNvSpPr txBox="1"/>
          <p:nvPr/>
        </p:nvSpPr>
        <p:spPr>
          <a:xfrm>
            <a:off x="457200" y="1181104"/>
            <a:ext cx="8458200" cy="4524315"/>
          </a:xfrm>
          <a:prstGeom prst="rect">
            <a:avLst/>
          </a:prstGeom>
          <a:noFill/>
        </p:spPr>
        <p:txBody>
          <a:bodyPr wrap="square" rtlCol="0">
            <a:spAutoFit/>
          </a:bodyPr>
          <a:lstStyle/>
          <a:p>
            <a:pPr defTabSz="609600">
              <a:tabLst>
                <a:tab pos="1601788" algn="l"/>
              </a:tabLst>
            </a:pPr>
            <a:r>
              <a:rPr lang="en-US" sz="2400" b="1" i="1" u="sng" dirty="0">
                <a:solidFill>
                  <a:prstClr val="black"/>
                </a:solidFill>
              </a:rPr>
              <a:t>Chapter</a:t>
            </a:r>
            <a:r>
              <a:rPr lang="en-US" sz="2400" dirty="0">
                <a:solidFill>
                  <a:prstClr val="black"/>
                </a:solidFill>
              </a:rPr>
              <a:t>		</a:t>
            </a:r>
            <a:r>
              <a:rPr lang="en-US" sz="2400" b="1" i="1" u="sng" dirty="0">
                <a:solidFill>
                  <a:prstClr val="black"/>
                </a:solidFill>
              </a:rPr>
              <a:t>Content</a:t>
            </a:r>
            <a:endParaRPr lang="en-US" sz="2400" b="1" i="1" dirty="0">
              <a:solidFill>
                <a:prstClr val="black"/>
              </a:solidFill>
            </a:endParaRPr>
          </a:p>
          <a:p>
            <a:pPr defTabSz="609600">
              <a:tabLst>
                <a:tab pos="1601788" algn="l"/>
                <a:tab pos="1997075" algn="l"/>
              </a:tabLst>
            </a:pPr>
            <a:r>
              <a:rPr lang="en-US" sz="2400" dirty="0" smtClean="0">
                <a:solidFill>
                  <a:prstClr val="black"/>
                </a:solidFill>
              </a:rPr>
              <a:t>____ 1</a:t>
            </a:r>
            <a:r>
              <a:rPr lang="en-US" sz="2400" dirty="0">
                <a:solidFill>
                  <a:prstClr val="black"/>
                </a:solidFill>
              </a:rPr>
              <a:t>	</a:t>
            </a:r>
            <a:r>
              <a:rPr lang="en-US" sz="2400" dirty="0" smtClean="0">
                <a:solidFill>
                  <a:prstClr val="black"/>
                </a:solidFill>
              </a:rPr>
              <a:t>a</a:t>
            </a:r>
            <a:r>
              <a:rPr lang="en-US" sz="2400" dirty="0">
                <a:solidFill>
                  <a:prstClr val="black"/>
                </a:solidFill>
              </a:rPr>
              <a:t>.  </a:t>
            </a:r>
            <a:r>
              <a:rPr lang="en-US" sz="2400" dirty="0" smtClean="0">
                <a:solidFill>
                  <a:prstClr val="black"/>
                </a:solidFill>
              </a:rPr>
              <a:t>Daniel’s friends in the </a:t>
            </a:r>
            <a:r>
              <a:rPr lang="en-US" sz="2400" dirty="0">
                <a:solidFill>
                  <a:prstClr val="black"/>
                </a:solidFill>
              </a:rPr>
              <a:t>Fiery Furnace</a:t>
            </a:r>
          </a:p>
          <a:p>
            <a:pPr defTabSz="609600">
              <a:tabLst>
                <a:tab pos="1601788" algn="l"/>
                <a:tab pos="1997075" algn="l"/>
              </a:tabLst>
            </a:pPr>
            <a:r>
              <a:rPr lang="en-US" sz="2400" dirty="0">
                <a:solidFill>
                  <a:prstClr val="black"/>
                </a:solidFill>
              </a:rPr>
              <a:t>____ </a:t>
            </a:r>
            <a:r>
              <a:rPr lang="en-US" sz="2400" dirty="0" smtClean="0">
                <a:solidFill>
                  <a:prstClr val="black"/>
                </a:solidFill>
              </a:rPr>
              <a:t>2</a:t>
            </a:r>
            <a:r>
              <a:rPr lang="en-US" sz="2400" dirty="0">
                <a:solidFill>
                  <a:prstClr val="black"/>
                </a:solidFill>
              </a:rPr>
              <a:t>	</a:t>
            </a:r>
            <a:r>
              <a:rPr lang="en-US" sz="2400" dirty="0" smtClean="0">
                <a:solidFill>
                  <a:prstClr val="black"/>
                </a:solidFill>
              </a:rPr>
              <a:t>b</a:t>
            </a:r>
            <a:r>
              <a:rPr lang="en-US" sz="2400" dirty="0">
                <a:solidFill>
                  <a:prstClr val="black"/>
                </a:solidFill>
              </a:rPr>
              <a:t>.  Daniel’s final vision of the “End of the Days”</a:t>
            </a:r>
          </a:p>
          <a:p>
            <a:pPr defTabSz="609600">
              <a:tabLst>
                <a:tab pos="1601788" algn="l"/>
                <a:tab pos="1997075" algn="l"/>
              </a:tabLst>
            </a:pPr>
            <a:r>
              <a:rPr lang="en-US" sz="2400" dirty="0">
                <a:solidFill>
                  <a:prstClr val="black"/>
                </a:solidFill>
              </a:rPr>
              <a:t>____ </a:t>
            </a:r>
            <a:r>
              <a:rPr lang="en-US" sz="2400" dirty="0" smtClean="0">
                <a:solidFill>
                  <a:prstClr val="black"/>
                </a:solidFill>
              </a:rPr>
              <a:t>3</a:t>
            </a:r>
            <a:r>
              <a:rPr lang="en-US" sz="2400" dirty="0">
                <a:solidFill>
                  <a:prstClr val="black"/>
                </a:solidFill>
              </a:rPr>
              <a:t>	</a:t>
            </a:r>
            <a:r>
              <a:rPr lang="en-US" sz="2400" dirty="0" smtClean="0">
                <a:solidFill>
                  <a:prstClr val="black"/>
                </a:solidFill>
              </a:rPr>
              <a:t>c.	Daniel’s </a:t>
            </a:r>
            <a:r>
              <a:rPr lang="en-US" sz="2400" dirty="0">
                <a:solidFill>
                  <a:prstClr val="black"/>
                </a:solidFill>
              </a:rPr>
              <a:t>vision of the Ram &amp; He-goat</a:t>
            </a:r>
          </a:p>
          <a:p>
            <a:pPr defTabSz="609600">
              <a:tabLst>
                <a:tab pos="1601788" algn="l"/>
                <a:tab pos="1997075" algn="l"/>
              </a:tabLst>
            </a:pPr>
            <a:r>
              <a:rPr lang="en-US" sz="2400" dirty="0">
                <a:solidFill>
                  <a:prstClr val="black"/>
                </a:solidFill>
              </a:rPr>
              <a:t>____ </a:t>
            </a:r>
            <a:r>
              <a:rPr lang="en-US" sz="2400" dirty="0" smtClean="0">
                <a:solidFill>
                  <a:prstClr val="black"/>
                </a:solidFill>
              </a:rPr>
              <a:t>4</a:t>
            </a:r>
            <a:r>
              <a:rPr lang="en-US" sz="2400" dirty="0">
                <a:solidFill>
                  <a:prstClr val="black"/>
                </a:solidFill>
              </a:rPr>
              <a:t>	</a:t>
            </a:r>
            <a:r>
              <a:rPr lang="en-US" sz="2400" dirty="0" smtClean="0">
                <a:solidFill>
                  <a:prstClr val="black"/>
                </a:solidFill>
              </a:rPr>
              <a:t>d</a:t>
            </a:r>
            <a:r>
              <a:rPr lang="en-US" sz="2400" dirty="0">
                <a:solidFill>
                  <a:prstClr val="black"/>
                </a:solidFill>
              </a:rPr>
              <a:t>.  Daniel in the Lion’s Den</a:t>
            </a:r>
          </a:p>
          <a:p>
            <a:pPr defTabSz="609600">
              <a:tabLst>
                <a:tab pos="1601788" algn="l"/>
                <a:tab pos="1997075" algn="l"/>
              </a:tabLst>
            </a:pPr>
            <a:r>
              <a:rPr lang="en-US" sz="2400" dirty="0">
                <a:solidFill>
                  <a:prstClr val="black"/>
                </a:solidFill>
              </a:rPr>
              <a:t>____ </a:t>
            </a:r>
            <a:r>
              <a:rPr lang="en-US" sz="2400" dirty="0" smtClean="0">
                <a:solidFill>
                  <a:prstClr val="black"/>
                </a:solidFill>
              </a:rPr>
              <a:t>5</a:t>
            </a:r>
            <a:r>
              <a:rPr lang="en-US" sz="2400" dirty="0">
                <a:solidFill>
                  <a:prstClr val="black"/>
                </a:solidFill>
              </a:rPr>
              <a:t>	</a:t>
            </a:r>
            <a:r>
              <a:rPr lang="en-US" sz="2400" dirty="0" smtClean="0">
                <a:solidFill>
                  <a:prstClr val="black"/>
                </a:solidFill>
              </a:rPr>
              <a:t>e.	Daniel </a:t>
            </a:r>
            <a:r>
              <a:rPr lang="en-US" sz="2400" dirty="0">
                <a:solidFill>
                  <a:prstClr val="black"/>
                </a:solidFill>
              </a:rPr>
              <a:t>and his friends are selected and tested</a:t>
            </a:r>
          </a:p>
          <a:p>
            <a:pPr defTabSz="609600">
              <a:tabLst>
                <a:tab pos="1601788" algn="l"/>
                <a:tab pos="1997075" algn="l"/>
              </a:tabLst>
            </a:pPr>
            <a:r>
              <a:rPr lang="en-US" sz="2400" dirty="0">
                <a:solidFill>
                  <a:prstClr val="black"/>
                </a:solidFill>
              </a:rPr>
              <a:t>____ </a:t>
            </a:r>
            <a:r>
              <a:rPr lang="en-US" sz="2400" dirty="0" smtClean="0">
                <a:solidFill>
                  <a:prstClr val="black"/>
                </a:solidFill>
              </a:rPr>
              <a:t>6</a:t>
            </a:r>
            <a:r>
              <a:rPr lang="en-US" sz="2400" dirty="0">
                <a:solidFill>
                  <a:prstClr val="black"/>
                </a:solidFill>
              </a:rPr>
              <a:t>	</a:t>
            </a:r>
            <a:r>
              <a:rPr lang="en-US" sz="2400" dirty="0" smtClean="0">
                <a:solidFill>
                  <a:prstClr val="black"/>
                </a:solidFill>
              </a:rPr>
              <a:t>f.	Daniel’s </a:t>
            </a:r>
            <a:r>
              <a:rPr lang="en-US" sz="2400" dirty="0">
                <a:solidFill>
                  <a:prstClr val="black"/>
                </a:solidFill>
              </a:rPr>
              <a:t>vision of the 4 Great Beasts</a:t>
            </a:r>
          </a:p>
          <a:p>
            <a:pPr defTabSz="609600">
              <a:tabLst>
                <a:tab pos="1601788" algn="l"/>
                <a:tab pos="1997075" algn="l"/>
              </a:tabLst>
            </a:pPr>
            <a:r>
              <a:rPr lang="en-US" sz="2400" dirty="0">
                <a:solidFill>
                  <a:prstClr val="black"/>
                </a:solidFill>
              </a:rPr>
              <a:t>____ </a:t>
            </a:r>
            <a:r>
              <a:rPr lang="en-US" sz="2400" dirty="0" smtClean="0">
                <a:solidFill>
                  <a:prstClr val="black"/>
                </a:solidFill>
              </a:rPr>
              <a:t>7</a:t>
            </a:r>
            <a:r>
              <a:rPr lang="en-US" sz="2400" dirty="0">
                <a:solidFill>
                  <a:prstClr val="black"/>
                </a:solidFill>
              </a:rPr>
              <a:t>	</a:t>
            </a:r>
            <a:r>
              <a:rPr lang="en-US" sz="2400" dirty="0" smtClean="0">
                <a:solidFill>
                  <a:prstClr val="black"/>
                </a:solidFill>
              </a:rPr>
              <a:t>g.	Nebuchadnezzar’s </a:t>
            </a:r>
            <a:r>
              <a:rPr lang="en-US" sz="2400" dirty="0">
                <a:solidFill>
                  <a:prstClr val="black"/>
                </a:solidFill>
              </a:rPr>
              <a:t>dream of the Metallic Man</a:t>
            </a:r>
          </a:p>
          <a:p>
            <a:pPr defTabSz="609600">
              <a:tabLst>
                <a:tab pos="1601788" algn="l"/>
                <a:tab pos="1997075" algn="l"/>
              </a:tabLst>
            </a:pPr>
            <a:r>
              <a:rPr lang="en-US" sz="2400" dirty="0">
                <a:solidFill>
                  <a:prstClr val="black"/>
                </a:solidFill>
              </a:rPr>
              <a:t>____ </a:t>
            </a:r>
            <a:r>
              <a:rPr lang="en-US" sz="2400" dirty="0" smtClean="0">
                <a:solidFill>
                  <a:prstClr val="black"/>
                </a:solidFill>
              </a:rPr>
              <a:t>8</a:t>
            </a:r>
            <a:r>
              <a:rPr lang="en-US" sz="2400" dirty="0">
                <a:solidFill>
                  <a:prstClr val="black"/>
                </a:solidFill>
              </a:rPr>
              <a:t>	</a:t>
            </a:r>
            <a:r>
              <a:rPr lang="en-US" sz="2400" dirty="0" smtClean="0">
                <a:solidFill>
                  <a:prstClr val="black"/>
                </a:solidFill>
              </a:rPr>
              <a:t>h.	Glorious Man tells of Kings of North and South</a:t>
            </a:r>
            <a:endParaRPr lang="en-US" sz="2400" dirty="0">
              <a:solidFill>
                <a:prstClr val="black"/>
              </a:solidFill>
            </a:endParaRPr>
          </a:p>
          <a:p>
            <a:pPr defTabSz="609600">
              <a:tabLst>
                <a:tab pos="1601788" algn="l"/>
                <a:tab pos="1997075" algn="l"/>
              </a:tabLst>
            </a:pPr>
            <a:r>
              <a:rPr lang="en-US" sz="2400" dirty="0">
                <a:solidFill>
                  <a:prstClr val="black"/>
                </a:solidFill>
              </a:rPr>
              <a:t>____ </a:t>
            </a:r>
            <a:r>
              <a:rPr lang="en-US" sz="2400" dirty="0" smtClean="0">
                <a:solidFill>
                  <a:prstClr val="black"/>
                </a:solidFill>
              </a:rPr>
              <a:t>9</a:t>
            </a:r>
            <a:r>
              <a:rPr lang="en-US" sz="2400" dirty="0">
                <a:solidFill>
                  <a:prstClr val="black"/>
                </a:solidFill>
              </a:rPr>
              <a:t>	</a:t>
            </a:r>
            <a:r>
              <a:rPr lang="en-US" sz="2400" dirty="0" err="1" smtClean="0">
                <a:solidFill>
                  <a:prstClr val="black"/>
                </a:solidFill>
              </a:rPr>
              <a:t>i</a:t>
            </a:r>
            <a:r>
              <a:rPr lang="en-US" sz="2400" dirty="0" smtClean="0">
                <a:solidFill>
                  <a:prstClr val="black"/>
                </a:solidFill>
              </a:rPr>
              <a:t>.	Belshazzar’s </a:t>
            </a:r>
            <a:r>
              <a:rPr lang="en-US" sz="2400" dirty="0">
                <a:solidFill>
                  <a:prstClr val="black"/>
                </a:solidFill>
              </a:rPr>
              <a:t>feast and Babylon’s Fall</a:t>
            </a:r>
          </a:p>
          <a:p>
            <a:pPr defTabSz="609600">
              <a:tabLst>
                <a:tab pos="1601788" algn="l"/>
                <a:tab pos="1997075" algn="l"/>
              </a:tabLst>
            </a:pPr>
            <a:r>
              <a:rPr lang="en-US" sz="2400" dirty="0">
                <a:solidFill>
                  <a:prstClr val="black"/>
                </a:solidFill>
              </a:rPr>
              <a:t>____ </a:t>
            </a:r>
            <a:r>
              <a:rPr lang="en-US" sz="2400" dirty="0" smtClean="0">
                <a:solidFill>
                  <a:prstClr val="black"/>
                </a:solidFill>
              </a:rPr>
              <a:t>10-11</a:t>
            </a:r>
            <a:r>
              <a:rPr lang="en-US" sz="2400" dirty="0">
                <a:solidFill>
                  <a:prstClr val="black"/>
                </a:solidFill>
              </a:rPr>
              <a:t>	</a:t>
            </a:r>
            <a:r>
              <a:rPr lang="en-US" sz="2400" dirty="0" smtClean="0">
                <a:solidFill>
                  <a:prstClr val="black"/>
                </a:solidFill>
              </a:rPr>
              <a:t>j.	Daniel’s </a:t>
            </a:r>
            <a:r>
              <a:rPr lang="en-US" sz="2400" dirty="0">
                <a:solidFill>
                  <a:prstClr val="black"/>
                </a:solidFill>
              </a:rPr>
              <a:t>prayer &amp; the “70 weeks” vision</a:t>
            </a:r>
          </a:p>
          <a:p>
            <a:pPr defTabSz="609600">
              <a:tabLst>
                <a:tab pos="1601788" algn="l"/>
                <a:tab pos="1997075" algn="l"/>
              </a:tabLst>
            </a:pPr>
            <a:r>
              <a:rPr lang="en-US" sz="2400" dirty="0">
                <a:solidFill>
                  <a:prstClr val="black"/>
                </a:solidFill>
              </a:rPr>
              <a:t>____ </a:t>
            </a:r>
            <a:r>
              <a:rPr lang="en-US" sz="2400" dirty="0" smtClean="0">
                <a:solidFill>
                  <a:prstClr val="black"/>
                </a:solidFill>
              </a:rPr>
              <a:t>12</a:t>
            </a:r>
            <a:r>
              <a:rPr lang="en-US" sz="2400" dirty="0">
                <a:solidFill>
                  <a:prstClr val="black"/>
                </a:solidFill>
              </a:rPr>
              <a:t>	</a:t>
            </a:r>
            <a:r>
              <a:rPr lang="en-US" sz="2400" dirty="0" smtClean="0">
                <a:solidFill>
                  <a:prstClr val="black"/>
                </a:solidFill>
              </a:rPr>
              <a:t>k.	Nebuchadnezzar </a:t>
            </a:r>
            <a:r>
              <a:rPr lang="en-US" sz="2400" dirty="0">
                <a:solidFill>
                  <a:prstClr val="black"/>
                </a:solidFill>
              </a:rPr>
              <a:t>humbled</a:t>
            </a:r>
          </a:p>
        </p:txBody>
      </p:sp>
      <p:sp>
        <p:nvSpPr>
          <p:cNvPr id="4" name="TextBox 3"/>
          <p:cNvSpPr txBox="1"/>
          <p:nvPr/>
        </p:nvSpPr>
        <p:spPr>
          <a:xfrm>
            <a:off x="609600" y="1562100"/>
            <a:ext cx="533400" cy="4154984"/>
          </a:xfrm>
          <a:prstGeom prst="rect">
            <a:avLst/>
          </a:prstGeom>
          <a:noFill/>
        </p:spPr>
        <p:txBody>
          <a:bodyPr wrap="square" rtlCol="0">
            <a:spAutoFit/>
          </a:bodyPr>
          <a:lstStyle/>
          <a:p>
            <a:r>
              <a:rPr lang="en-US" sz="2400" i="1" dirty="0" smtClean="0">
                <a:solidFill>
                  <a:srgbClr val="0000CC"/>
                </a:solidFill>
                <a:latin typeface="Lucida Handwriting" panose="03010101010101010101" pitchFamily="66" charset="0"/>
              </a:rPr>
              <a:t>e</a:t>
            </a:r>
          </a:p>
          <a:p>
            <a:r>
              <a:rPr lang="en-US" sz="2400" i="1" dirty="0" smtClean="0">
                <a:solidFill>
                  <a:srgbClr val="0000CC"/>
                </a:solidFill>
                <a:latin typeface="Lucida Handwriting" panose="03010101010101010101" pitchFamily="66" charset="0"/>
              </a:rPr>
              <a:t>g</a:t>
            </a:r>
          </a:p>
          <a:p>
            <a:r>
              <a:rPr lang="en-US" sz="2400" i="1" dirty="0" smtClean="0">
                <a:solidFill>
                  <a:srgbClr val="0000CC"/>
                </a:solidFill>
                <a:latin typeface="Lucida Handwriting" panose="03010101010101010101" pitchFamily="66" charset="0"/>
              </a:rPr>
              <a:t>a</a:t>
            </a:r>
          </a:p>
          <a:p>
            <a:r>
              <a:rPr lang="en-US" sz="2400" i="1" dirty="0" smtClean="0">
                <a:solidFill>
                  <a:srgbClr val="0000CC"/>
                </a:solidFill>
                <a:latin typeface="Lucida Handwriting" panose="03010101010101010101" pitchFamily="66" charset="0"/>
              </a:rPr>
              <a:t>k</a:t>
            </a:r>
          </a:p>
          <a:p>
            <a:r>
              <a:rPr lang="en-US" sz="2400" i="1" dirty="0" err="1" smtClean="0">
                <a:solidFill>
                  <a:srgbClr val="0000CC"/>
                </a:solidFill>
                <a:latin typeface="Lucida Handwriting" panose="03010101010101010101" pitchFamily="66" charset="0"/>
              </a:rPr>
              <a:t>i</a:t>
            </a:r>
            <a:endParaRPr lang="en-US" sz="2400" i="1" dirty="0" smtClean="0">
              <a:solidFill>
                <a:srgbClr val="0000CC"/>
              </a:solidFill>
              <a:latin typeface="Lucida Handwriting" panose="03010101010101010101" pitchFamily="66" charset="0"/>
            </a:endParaRPr>
          </a:p>
          <a:p>
            <a:r>
              <a:rPr lang="en-US" sz="2400" i="1" dirty="0" smtClean="0">
                <a:solidFill>
                  <a:srgbClr val="0000CC"/>
                </a:solidFill>
                <a:latin typeface="Lucida Handwriting" panose="03010101010101010101" pitchFamily="66" charset="0"/>
              </a:rPr>
              <a:t>d</a:t>
            </a:r>
          </a:p>
          <a:p>
            <a:r>
              <a:rPr lang="en-US" sz="2400" i="1" dirty="0" smtClean="0">
                <a:solidFill>
                  <a:srgbClr val="0000CC"/>
                </a:solidFill>
                <a:latin typeface="Lucida Handwriting" panose="03010101010101010101" pitchFamily="66" charset="0"/>
              </a:rPr>
              <a:t>f</a:t>
            </a:r>
          </a:p>
          <a:p>
            <a:r>
              <a:rPr lang="en-US" sz="2400" i="1" dirty="0" smtClean="0">
                <a:solidFill>
                  <a:srgbClr val="0000CC"/>
                </a:solidFill>
                <a:latin typeface="Lucida Handwriting" panose="03010101010101010101" pitchFamily="66" charset="0"/>
              </a:rPr>
              <a:t>c</a:t>
            </a:r>
          </a:p>
          <a:p>
            <a:r>
              <a:rPr lang="en-US" sz="2400" i="1" dirty="0" smtClean="0">
                <a:solidFill>
                  <a:srgbClr val="0000CC"/>
                </a:solidFill>
                <a:latin typeface="Lucida Handwriting" panose="03010101010101010101" pitchFamily="66" charset="0"/>
              </a:rPr>
              <a:t>j</a:t>
            </a:r>
          </a:p>
          <a:p>
            <a:r>
              <a:rPr lang="en-US" sz="2400" i="1" dirty="0" smtClean="0">
                <a:solidFill>
                  <a:srgbClr val="0000CC"/>
                </a:solidFill>
                <a:latin typeface="Lucida Handwriting" panose="03010101010101010101" pitchFamily="66" charset="0"/>
              </a:rPr>
              <a:t>h</a:t>
            </a:r>
          </a:p>
          <a:p>
            <a:r>
              <a:rPr lang="en-US" sz="2400" i="1" dirty="0" smtClean="0">
                <a:solidFill>
                  <a:srgbClr val="0000CC"/>
                </a:solidFill>
                <a:latin typeface="Lucida Handwriting" panose="03010101010101010101" pitchFamily="66" charset="0"/>
              </a:rPr>
              <a:t>b</a:t>
            </a:r>
          </a:p>
        </p:txBody>
      </p:sp>
    </p:spTree>
    <p:extLst>
      <p:ext uri="{BB962C8B-B14F-4D97-AF65-F5344CB8AC3E}">
        <p14:creationId xmlns="" xmlns:p14="http://schemas.microsoft.com/office/powerpoint/2010/main" val="187968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957"/>
            <a:ext cx="8229600" cy="571235"/>
          </a:xfrm>
        </p:spPr>
        <p:txBody>
          <a:bodyPr>
            <a:noAutofit/>
          </a:bodyPr>
          <a:lstStyle/>
          <a:p>
            <a:r>
              <a:rPr lang="en-US" sz="5400" dirty="0"/>
              <a:t>Chapter Content of Daniel</a:t>
            </a:r>
          </a:p>
        </p:txBody>
      </p:sp>
      <p:sp>
        <p:nvSpPr>
          <p:cNvPr id="3" name="TextBox 2"/>
          <p:cNvSpPr txBox="1"/>
          <p:nvPr/>
        </p:nvSpPr>
        <p:spPr>
          <a:xfrm>
            <a:off x="304800" y="1318784"/>
            <a:ext cx="8763000" cy="4358116"/>
          </a:xfrm>
          <a:prstGeom prst="rect">
            <a:avLst/>
          </a:prstGeom>
          <a:noFill/>
        </p:spPr>
        <p:txBody>
          <a:bodyPr wrap="square" rtlCol="0">
            <a:spAutoFit/>
          </a:bodyPr>
          <a:lstStyle/>
          <a:p>
            <a:pPr marL="1195388" indent="-1195388" defTabSz="609600">
              <a:lnSpc>
                <a:spcPct val="90000"/>
              </a:lnSpc>
              <a:tabLst>
                <a:tab pos="1195388" algn="l"/>
                <a:tab pos="1997075" algn="l"/>
              </a:tabLst>
            </a:pPr>
            <a:r>
              <a:rPr lang="en-US" sz="2800" dirty="0" smtClean="0">
                <a:solidFill>
                  <a:prstClr val="black"/>
                </a:solidFill>
              </a:rPr>
              <a:t>1</a:t>
            </a:r>
            <a:r>
              <a:rPr lang="en-US" sz="2800" dirty="0">
                <a:solidFill>
                  <a:prstClr val="black"/>
                </a:solidFill>
              </a:rPr>
              <a:t>	</a:t>
            </a:r>
            <a:r>
              <a:rPr lang="en-US" sz="2800" dirty="0" smtClean="0">
                <a:solidFill>
                  <a:prstClr val="black"/>
                </a:solidFill>
              </a:rPr>
              <a:t>Daniel </a:t>
            </a:r>
            <a:r>
              <a:rPr lang="en-US" sz="2800" dirty="0">
                <a:solidFill>
                  <a:prstClr val="black"/>
                </a:solidFill>
              </a:rPr>
              <a:t>and his friends are selected and tested</a:t>
            </a:r>
          </a:p>
          <a:p>
            <a:pPr marL="1195388" indent="-1195388" defTabSz="609600">
              <a:lnSpc>
                <a:spcPct val="90000"/>
              </a:lnSpc>
              <a:tabLst>
                <a:tab pos="1195388" algn="l"/>
                <a:tab pos="1997075" algn="l"/>
              </a:tabLst>
            </a:pPr>
            <a:r>
              <a:rPr lang="en-US" sz="2800" dirty="0" smtClean="0">
                <a:solidFill>
                  <a:prstClr val="black"/>
                </a:solidFill>
              </a:rPr>
              <a:t>2</a:t>
            </a:r>
            <a:r>
              <a:rPr lang="en-US" sz="2800" dirty="0">
                <a:solidFill>
                  <a:prstClr val="black"/>
                </a:solidFill>
              </a:rPr>
              <a:t>	</a:t>
            </a:r>
            <a:r>
              <a:rPr lang="en-US" sz="2800" dirty="0" smtClean="0">
                <a:solidFill>
                  <a:prstClr val="black"/>
                </a:solidFill>
              </a:rPr>
              <a:t>Nebuchadnezzar’s </a:t>
            </a:r>
            <a:r>
              <a:rPr lang="en-US" sz="2800" dirty="0">
                <a:solidFill>
                  <a:prstClr val="black"/>
                </a:solidFill>
              </a:rPr>
              <a:t>dream of the Metallic Man</a:t>
            </a:r>
          </a:p>
          <a:p>
            <a:pPr marL="1195388" indent="-1195388" defTabSz="609600">
              <a:lnSpc>
                <a:spcPct val="90000"/>
              </a:lnSpc>
              <a:buFontTx/>
              <a:buAutoNum type="arabicPlain" startAt="3"/>
              <a:tabLst>
                <a:tab pos="1195388" algn="l"/>
                <a:tab pos="1997075" algn="l"/>
              </a:tabLst>
            </a:pPr>
            <a:r>
              <a:rPr lang="en-US" sz="2800" dirty="0" smtClean="0">
                <a:solidFill>
                  <a:prstClr val="black"/>
                </a:solidFill>
              </a:rPr>
              <a:t>Daniel’s </a:t>
            </a:r>
            <a:r>
              <a:rPr lang="en-US" sz="2800" dirty="0">
                <a:solidFill>
                  <a:prstClr val="black"/>
                </a:solidFill>
              </a:rPr>
              <a:t>friends in the Fiery </a:t>
            </a:r>
            <a:r>
              <a:rPr lang="en-US" sz="2800" dirty="0" smtClean="0">
                <a:solidFill>
                  <a:prstClr val="black"/>
                </a:solidFill>
              </a:rPr>
              <a:t>Furnace	</a:t>
            </a:r>
          </a:p>
          <a:p>
            <a:pPr marL="1195388" indent="-1195388" defTabSz="609600">
              <a:lnSpc>
                <a:spcPct val="90000"/>
              </a:lnSpc>
              <a:buFontTx/>
              <a:buAutoNum type="arabicPlain" startAt="3"/>
              <a:tabLst>
                <a:tab pos="1195388" algn="l"/>
                <a:tab pos="1997075" algn="l"/>
              </a:tabLst>
            </a:pPr>
            <a:r>
              <a:rPr lang="en-US" sz="2800" dirty="0" smtClean="0">
                <a:solidFill>
                  <a:prstClr val="black"/>
                </a:solidFill>
              </a:rPr>
              <a:t>Nebuchadnezzar </a:t>
            </a:r>
            <a:r>
              <a:rPr lang="en-US" sz="2800" dirty="0">
                <a:solidFill>
                  <a:prstClr val="black"/>
                </a:solidFill>
              </a:rPr>
              <a:t>humbled</a:t>
            </a:r>
          </a:p>
          <a:p>
            <a:pPr marL="1195388" indent="-1195388" defTabSz="609600">
              <a:lnSpc>
                <a:spcPct val="90000"/>
              </a:lnSpc>
              <a:tabLst>
                <a:tab pos="1195388" algn="l"/>
                <a:tab pos="1997075" algn="l"/>
              </a:tabLst>
            </a:pPr>
            <a:r>
              <a:rPr lang="en-US" sz="2800" dirty="0" smtClean="0">
                <a:solidFill>
                  <a:prstClr val="black"/>
                </a:solidFill>
              </a:rPr>
              <a:t>5</a:t>
            </a:r>
            <a:r>
              <a:rPr lang="en-US" sz="2800" dirty="0">
                <a:solidFill>
                  <a:prstClr val="black"/>
                </a:solidFill>
              </a:rPr>
              <a:t>	Belshazzar’s feast and Babylon’s </a:t>
            </a:r>
            <a:r>
              <a:rPr lang="en-US" sz="2800" dirty="0" smtClean="0">
                <a:solidFill>
                  <a:prstClr val="black"/>
                </a:solidFill>
              </a:rPr>
              <a:t>Fall	</a:t>
            </a:r>
          </a:p>
          <a:p>
            <a:pPr marL="1195388" indent="-1195388" defTabSz="609600">
              <a:lnSpc>
                <a:spcPct val="90000"/>
              </a:lnSpc>
              <a:tabLst>
                <a:tab pos="1195388" algn="l"/>
                <a:tab pos="1997075" algn="l"/>
              </a:tabLst>
            </a:pPr>
            <a:r>
              <a:rPr lang="en-US" sz="2800" dirty="0" smtClean="0">
                <a:solidFill>
                  <a:prstClr val="black"/>
                </a:solidFill>
              </a:rPr>
              <a:t>6</a:t>
            </a:r>
            <a:r>
              <a:rPr lang="en-US" sz="2800" dirty="0">
                <a:solidFill>
                  <a:prstClr val="black"/>
                </a:solidFill>
              </a:rPr>
              <a:t>	Daniel in the Lion’s </a:t>
            </a:r>
            <a:r>
              <a:rPr lang="en-US" sz="2800" dirty="0" smtClean="0">
                <a:solidFill>
                  <a:prstClr val="black"/>
                </a:solidFill>
              </a:rPr>
              <a:t>Den</a:t>
            </a:r>
          </a:p>
          <a:p>
            <a:pPr marL="1195388" indent="-1195388" defTabSz="609600">
              <a:lnSpc>
                <a:spcPct val="90000"/>
              </a:lnSpc>
              <a:tabLst>
                <a:tab pos="1195388" algn="l"/>
                <a:tab pos="1997075" algn="l"/>
              </a:tabLst>
            </a:pPr>
            <a:r>
              <a:rPr lang="en-US" sz="2800" dirty="0" smtClean="0">
                <a:solidFill>
                  <a:prstClr val="black"/>
                </a:solidFill>
              </a:rPr>
              <a:t>7</a:t>
            </a:r>
            <a:r>
              <a:rPr lang="en-US" sz="2800" dirty="0">
                <a:solidFill>
                  <a:prstClr val="black"/>
                </a:solidFill>
              </a:rPr>
              <a:t>	Daniel’s vision of the 4 Great </a:t>
            </a:r>
            <a:r>
              <a:rPr lang="en-US" sz="2800" dirty="0" smtClean="0">
                <a:solidFill>
                  <a:prstClr val="black"/>
                </a:solidFill>
              </a:rPr>
              <a:t>Beasts</a:t>
            </a:r>
          </a:p>
          <a:p>
            <a:pPr marL="1195388" indent="-1195388" defTabSz="609600">
              <a:lnSpc>
                <a:spcPct val="90000"/>
              </a:lnSpc>
              <a:tabLst>
                <a:tab pos="1195388" algn="l"/>
                <a:tab pos="1997075" algn="l"/>
              </a:tabLst>
            </a:pPr>
            <a:r>
              <a:rPr lang="en-US" sz="2800" dirty="0" smtClean="0">
                <a:solidFill>
                  <a:prstClr val="black"/>
                </a:solidFill>
              </a:rPr>
              <a:t>8</a:t>
            </a:r>
            <a:r>
              <a:rPr lang="en-US" sz="2800" dirty="0">
                <a:solidFill>
                  <a:prstClr val="black"/>
                </a:solidFill>
              </a:rPr>
              <a:t>	Daniel’s vision of the Ram &amp; </a:t>
            </a:r>
            <a:r>
              <a:rPr lang="en-US" sz="2800" dirty="0" smtClean="0">
                <a:solidFill>
                  <a:prstClr val="black"/>
                </a:solidFill>
              </a:rPr>
              <a:t>He-goat	</a:t>
            </a:r>
          </a:p>
          <a:p>
            <a:pPr marL="1195388" indent="-1195388" defTabSz="609600">
              <a:lnSpc>
                <a:spcPct val="90000"/>
              </a:lnSpc>
              <a:tabLst>
                <a:tab pos="1195388" algn="l"/>
                <a:tab pos="1997075" algn="l"/>
              </a:tabLst>
            </a:pPr>
            <a:r>
              <a:rPr lang="en-US" sz="2800" dirty="0" smtClean="0">
                <a:solidFill>
                  <a:prstClr val="black"/>
                </a:solidFill>
              </a:rPr>
              <a:t>9</a:t>
            </a:r>
            <a:r>
              <a:rPr lang="en-US" sz="2800" dirty="0">
                <a:solidFill>
                  <a:prstClr val="black"/>
                </a:solidFill>
              </a:rPr>
              <a:t>	Daniel’s prayer &amp; the “70 weeks” </a:t>
            </a:r>
            <a:r>
              <a:rPr lang="en-US" sz="2800" dirty="0" smtClean="0">
                <a:solidFill>
                  <a:prstClr val="black"/>
                </a:solidFill>
              </a:rPr>
              <a:t>vision</a:t>
            </a:r>
          </a:p>
          <a:p>
            <a:pPr marL="1195388" indent="-1195388" defTabSz="609600">
              <a:lnSpc>
                <a:spcPct val="90000"/>
              </a:lnSpc>
              <a:tabLst>
                <a:tab pos="1195388" algn="l"/>
                <a:tab pos="1997075" algn="l"/>
              </a:tabLst>
            </a:pPr>
            <a:r>
              <a:rPr lang="en-US" sz="2800" dirty="0" smtClean="0">
                <a:solidFill>
                  <a:prstClr val="black"/>
                </a:solidFill>
              </a:rPr>
              <a:t>10-11</a:t>
            </a:r>
            <a:r>
              <a:rPr lang="en-US" sz="2800" dirty="0">
                <a:solidFill>
                  <a:prstClr val="black"/>
                </a:solidFill>
              </a:rPr>
              <a:t>	Glorious Man tells of Kings of North and </a:t>
            </a:r>
            <a:r>
              <a:rPr lang="en-US" sz="2800" dirty="0" smtClean="0">
                <a:solidFill>
                  <a:prstClr val="black"/>
                </a:solidFill>
              </a:rPr>
              <a:t>South	</a:t>
            </a:r>
            <a:endParaRPr lang="en-US" sz="2800" dirty="0">
              <a:solidFill>
                <a:prstClr val="black"/>
              </a:solidFill>
            </a:endParaRPr>
          </a:p>
          <a:p>
            <a:pPr marL="1195388" indent="-1195388" defTabSz="609600">
              <a:lnSpc>
                <a:spcPct val="90000"/>
              </a:lnSpc>
              <a:tabLst>
                <a:tab pos="1195388" algn="l"/>
                <a:tab pos="1997075" algn="l"/>
              </a:tabLst>
            </a:pPr>
            <a:r>
              <a:rPr lang="en-US" sz="2800" dirty="0" smtClean="0">
                <a:solidFill>
                  <a:prstClr val="black"/>
                </a:solidFill>
              </a:rPr>
              <a:t>12</a:t>
            </a:r>
            <a:r>
              <a:rPr lang="en-US" sz="2800" dirty="0">
                <a:solidFill>
                  <a:prstClr val="black"/>
                </a:solidFill>
              </a:rPr>
              <a:t>	Daniel’s final vision of the “End of the Days”</a:t>
            </a:r>
          </a:p>
        </p:txBody>
      </p:sp>
      <p:sp>
        <p:nvSpPr>
          <p:cNvPr id="6" name="Title 1"/>
          <p:cNvSpPr txBox="1">
            <a:spLocks/>
          </p:cNvSpPr>
          <p:nvPr/>
        </p:nvSpPr>
        <p:spPr>
          <a:xfrm>
            <a:off x="457200" y="347798"/>
            <a:ext cx="8229600" cy="4950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22754715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000" b="-2000"/>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 xmlns:p14="http://schemas.microsoft.com/office/powerpoint/2010/main" val="3964732830"/>
              </p:ext>
            </p:extLst>
          </p:nvPr>
        </p:nvGraphicFramePr>
        <p:xfrm>
          <a:off x="2473625" y="824304"/>
          <a:ext cx="6264995" cy="4876800"/>
        </p:xfrm>
        <a:graphic>
          <a:graphicData uri="http://schemas.openxmlformats.org/drawingml/2006/table">
            <a:tbl>
              <a:tblPr firstRow="1" bandRow="1">
                <a:tableStyleId>{5C22544A-7EE6-4342-B048-85BDC9FD1C3A}</a:tableStyleId>
              </a:tblPr>
              <a:tblGrid>
                <a:gridCol w="1112695"/>
                <a:gridCol w="3526971"/>
                <a:gridCol w="1625329"/>
              </a:tblGrid>
              <a:tr h="335280">
                <a:tc>
                  <a:txBody>
                    <a:bodyPr/>
                    <a:lstStyle/>
                    <a:p>
                      <a:r>
                        <a:rPr lang="en-US" sz="1700" dirty="0" smtClean="0"/>
                        <a:t>Chapter</a:t>
                      </a:r>
                      <a:endParaRPr lang="en-US" sz="1700" dirty="0"/>
                    </a:p>
                  </a:txBody>
                  <a:tcPr marT="38100" marB="38100">
                    <a:blipFill dpi="0" rotWithShape="1">
                      <a:blip r:embed="rId4">
                        <a:extLst>
                          <a:ext uri="{28A0092B-C50C-407E-A947-70E740481C1C}">
                            <a14:useLocalDpi xmlns="" xmlns:a14="http://schemas.microsoft.com/office/drawing/2010/main" val="0"/>
                          </a:ext>
                        </a:extLst>
                      </a:blip>
                      <a:srcRect/>
                      <a:stretch>
                        <a:fillRect/>
                      </a:stretch>
                    </a:blipFill>
                  </a:tcPr>
                </a:tc>
                <a:tc>
                  <a:txBody>
                    <a:bodyPr/>
                    <a:lstStyle/>
                    <a:p>
                      <a:r>
                        <a:rPr lang="en-US" sz="1700" dirty="0" smtClean="0"/>
                        <a:t>Description</a:t>
                      </a:r>
                      <a:endParaRPr lang="en-US" sz="1700" dirty="0"/>
                    </a:p>
                  </a:txBody>
                  <a:tcPr marT="38100" marB="38100">
                    <a:blipFill dpi="0" rotWithShape="1">
                      <a:blip r:embed="rId4">
                        <a:extLst>
                          <a:ext uri="{28A0092B-C50C-407E-A947-70E740481C1C}">
                            <a14:useLocalDpi xmlns="" xmlns:a14="http://schemas.microsoft.com/office/drawing/2010/main" val="0"/>
                          </a:ext>
                        </a:extLst>
                      </a:blip>
                      <a:srcRect/>
                      <a:stretch>
                        <a:fillRect/>
                      </a:stretch>
                    </a:blipFill>
                  </a:tcPr>
                </a:tc>
                <a:tc>
                  <a:txBody>
                    <a:bodyPr/>
                    <a:lstStyle/>
                    <a:p>
                      <a:r>
                        <a:rPr lang="en-US" sz="1700" dirty="0" smtClean="0"/>
                        <a:t>Language</a:t>
                      </a:r>
                      <a:endParaRPr lang="en-US" sz="1700" dirty="0"/>
                    </a:p>
                  </a:txBody>
                  <a:tcPr marT="38100" marB="38100">
                    <a:blipFill dpi="0" rotWithShape="1">
                      <a:blip r:embed="rId4">
                        <a:extLst>
                          <a:ext uri="{28A0092B-C50C-407E-A947-70E740481C1C}">
                            <a14:useLocalDpi xmlns="" xmlns:a14="http://schemas.microsoft.com/office/drawing/2010/main" val="0"/>
                          </a:ext>
                        </a:extLst>
                      </a:blip>
                      <a:srcRect/>
                      <a:stretch>
                        <a:fillRect/>
                      </a:stretch>
                    </a:blipFill>
                  </a:tcPr>
                </a:tc>
              </a:tr>
              <a:tr h="335280">
                <a:tc>
                  <a:txBody>
                    <a:bodyPr/>
                    <a:lstStyle/>
                    <a:p>
                      <a:pPr algn="ctr"/>
                      <a:r>
                        <a:rPr lang="en-US" sz="1700" dirty="0" smtClean="0">
                          <a:solidFill>
                            <a:schemeClr val="bg1"/>
                          </a:solidFill>
                        </a:rPr>
                        <a:t>1</a:t>
                      </a:r>
                      <a:endParaRPr lang="en-US" sz="1700" dirty="0">
                        <a:solidFill>
                          <a:schemeClr val="bg1"/>
                        </a:solidFill>
                      </a:endParaRPr>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c>
                  <a:txBody>
                    <a:bodyPr/>
                    <a:lstStyle/>
                    <a:p>
                      <a:endParaRPr lang="en-US" sz="1700"/>
                    </a:p>
                  </a:txBody>
                  <a:tcPr marT="38100" marB="38100">
                    <a:solidFill>
                      <a:schemeClr val="tx1">
                        <a:alpha val="55000"/>
                      </a:schemeClr>
                    </a:solidFill>
                  </a:tcPr>
                </a:tc>
              </a:tr>
              <a:tr h="594360">
                <a:tc>
                  <a:txBody>
                    <a:bodyPr/>
                    <a:lstStyle/>
                    <a:p>
                      <a:pPr algn="ctr"/>
                      <a:r>
                        <a:rPr lang="en-US" sz="1700" dirty="0" smtClean="0">
                          <a:solidFill>
                            <a:schemeClr val="bg1"/>
                          </a:solidFill>
                        </a:rPr>
                        <a:t>2</a:t>
                      </a:r>
                      <a:endParaRPr lang="en-US" sz="1700" dirty="0">
                        <a:solidFill>
                          <a:schemeClr val="bg1"/>
                        </a:solidFill>
                      </a:endParaRPr>
                    </a:p>
                  </a:txBody>
                  <a:tcPr marT="38100" marB="38100">
                    <a:solidFill>
                      <a:schemeClr val="tx1">
                        <a:alpha val="55000"/>
                      </a:schemeClr>
                    </a:solidFill>
                  </a:tcPr>
                </a:tc>
                <a:tc>
                  <a:txBody>
                    <a:bodyPr/>
                    <a:lstStyle/>
                    <a:p>
                      <a:endParaRPr lang="en-US" sz="1700" dirty="0" smtClean="0"/>
                    </a:p>
                    <a:p>
                      <a:endParaRPr lang="en-US" sz="1700" dirty="0"/>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r>
              <a:tr h="335280">
                <a:tc>
                  <a:txBody>
                    <a:bodyPr/>
                    <a:lstStyle/>
                    <a:p>
                      <a:pPr algn="ctr"/>
                      <a:r>
                        <a:rPr lang="en-US" sz="1700" dirty="0" smtClean="0">
                          <a:solidFill>
                            <a:schemeClr val="bg1"/>
                          </a:solidFill>
                        </a:rPr>
                        <a:t>3</a:t>
                      </a:r>
                      <a:endParaRPr lang="en-US" sz="1700" dirty="0">
                        <a:solidFill>
                          <a:schemeClr val="bg1"/>
                        </a:solidFill>
                      </a:endParaRPr>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r>
              <a:tr h="594360">
                <a:tc>
                  <a:txBody>
                    <a:bodyPr/>
                    <a:lstStyle/>
                    <a:p>
                      <a:pPr algn="ctr"/>
                      <a:r>
                        <a:rPr lang="en-US" sz="1700" dirty="0" smtClean="0">
                          <a:solidFill>
                            <a:schemeClr val="bg1"/>
                          </a:solidFill>
                        </a:rPr>
                        <a:t>4</a:t>
                      </a:r>
                      <a:endParaRPr lang="en-US" sz="1700" dirty="0">
                        <a:solidFill>
                          <a:schemeClr val="bg1"/>
                        </a:solidFill>
                      </a:endParaRPr>
                    </a:p>
                  </a:txBody>
                  <a:tcPr marT="38100" marB="38100">
                    <a:solidFill>
                      <a:schemeClr val="tx1">
                        <a:alpha val="55000"/>
                      </a:schemeClr>
                    </a:solidFill>
                  </a:tcPr>
                </a:tc>
                <a:tc>
                  <a:txBody>
                    <a:bodyPr/>
                    <a:lstStyle/>
                    <a:p>
                      <a:endParaRPr lang="en-US" sz="1700" dirty="0" smtClean="0"/>
                    </a:p>
                    <a:p>
                      <a:endParaRPr lang="en-US" sz="1700" dirty="0"/>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r>
              <a:tr h="335280">
                <a:tc>
                  <a:txBody>
                    <a:bodyPr/>
                    <a:lstStyle/>
                    <a:p>
                      <a:pPr algn="ctr"/>
                      <a:r>
                        <a:rPr lang="en-US" sz="1700" dirty="0" smtClean="0">
                          <a:solidFill>
                            <a:schemeClr val="bg1"/>
                          </a:solidFill>
                        </a:rPr>
                        <a:t>5</a:t>
                      </a:r>
                      <a:endParaRPr lang="en-US" sz="1700" dirty="0">
                        <a:solidFill>
                          <a:schemeClr val="bg1"/>
                        </a:solidFill>
                      </a:endParaRPr>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c>
                  <a:txBody>
                    <a:bodyPr/>
                    <a:lstStyle/>
                    <a:p>
                      <a:endParaRPr lang="en-US" sz="1700"/>
                    </a:p>
                  </a:txBody>
                  <a:tcPr marT="38100" marB="38100">
                    <a:solidFill>
                      <a:schemeClr val="tx1">
                        <a:alpha val="55000"/>
                      </a:schemeClr>
                    </a:solidFill>
                  </a:tcPr>
                </a:tc>
              </a:tr>
              <a:tr h="335280">
                <a:tc>
                  <a:txBody>
                    <a:bodyPr/>
                    <a:lstStyle/>
                    <a:p>
                      <a:pPr algn="ctr"/>
                      <a:r>
                        <a:rPr lang="en-US" sz="1700" dirty="0" smtClean="0">
                          <a:solidFill>
                            <a:schemeClr val="bg1"/>
                          </a:solidFill>
                        </a:rPr>
                        <a:t>6</a:t>
                      </a:r>
                      <a:endParaRPr lang="en-US" sz="1700" dirty="0">
                        <a:solidFill>
                          <a:schemeClr val="bg1"/>
                        </a:solidFill>
                      </a:endParaRPr>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c>
                  <a:txBody>
                    <a:bodyPr/>
                    <a:lstStyle/>
                    <a:p>
                      <a:endParaRPr lang="en-US" sz="1700"/>
                    </a:p>
                  </a:txBody>
                  <a:tcPr marT="38100" marB="38100">
                    <a:solidFill>
                      <a:schemeClr val="tx1">
                        <a:alpha val="55000"/>
                      </a:schemeClr>
                    </a:solidFill>
                  </a:tcPr>
                </a:tc>
              </a:tr>
              <a:tr h="335280">
                <a:tc>
                  <a:txBody>
                    <a:bodyPr/>
                    <a:lstStyle/>
                    <a:p>
                      <a:pPr algn="ctr"/>
                      <a:r>
                        <a:rPr lang="en-US" sz="1700" dirty="0" smtClean="0">
                          <a:solidFill>
                            <a:schemeClr val="bg1"/>
                          </a:solidFill>
                        </a:rPr>
                        <a:t>7</a:t>
                      </a:r>
                      <a:endParaRPr lang="en-US" sz="1700" dirty="0">
                        <a:solidFill>
                          <a:schemeClr val="bg1"/>
                        </a:solidFill>
                      </a:endParaRPr>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r>
              <a:tr h="335280">
                <a:tc>
                  <a:txBody>
                    <a:bodyPr/>
                    <a:lstStyle/>
                    <a:p>
                      <a:pPr algn="ctr"/>
                      <a:r>
                        <a:rPr lang="en-US" sz="1700" dirty="0" smtClean="0">
                          <a:solidFill>
                            <a:schemeClr val="bg1"/>
                          </a:solidFill>
                        </a:rPr>
                        <a:t>8</a:t>
                      </a:r>
                      <a:endParaRPr lang="en-US" sz="1700" dirty="0">
                        <a:solidFill>
                          <a:schemeClr val="bg1"/>
                        </a:solidFill>
                      </a:endParaRPr>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r>
              <a:tr h="335280">
                <a:tc>
                  <a:txBody>
                    <a:bodyPr/>
                    <a:lstStyle/>
                    <a:p>
                      <a:pPr algn="ctr"/>
                      <a:r>
                        <a:rPr lang="en-US" sz="1700" dirty="0" smtClean="0">
                          <a:solidFill>
                            <a:schemeClr val="bg1"/>
                          </a:solidFill>
                        </a:rPr>
                        <a:t>9</a:t>
                      </a:r>
                      <a:endParaRPr lang="en-US" sz="1700" dirty="0">
                        <a:solidFill>
                          <a:schemeClr val="bg1"/>
                        </a:solidFill>
                      </a:endParaRPr>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r>
              <a:tr h="335280">
                <a:tc>
                  <a:txBody>
                    <a:bodyPr/>
                    <a:lstStyle/>
                    <a:p>
                      <a:pPr algn="ctr"/>
                      <a:r>
                        <a:rPr lang="en-US" sz="1700" dirty="0" smtClean="0">
                          <a:solidFill>
                            <a:schemeClr val="bg1"/>
                          </a:solidFill>
                        </a:rPr>
                        <a:t>10</a:t>
                      </a:r>
                      <a:endParaRPr lang="en-US" sz="1700" dirty="0">
                        <a:solidFill>
                          <a:schemeClr val="bg1"/>
                        </a:solidFill>
                      </a:endParaRPr>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r>
              <a:tr h="335280">
                <a:tc>
                  <a:txBody>
                    <a:bodyPr/>
                    <a:lstStyle/>
                    <a:p>
                      <a:pPr algn="ctr"/>
                      <a:r>
                        <a:rPr lang="en-US" sz="1700" dirty="0" smtClean="0">
                          <a:solidFill>
                            <a:schemeClr val="bg1"/>
                          </a:solidFill>
                        </a:rPr>
                        <a:t>11</a:t>
                      </a:r>
                      <a:endParaRPr lang="en-US" sz="1700" dirty="0">
                        <a:solidFill>
                          <a:schemeClr val="bg1"/>
                        </a:solidFill>
                      </a:endParaRPr>
                    </a:p>
                  </a:txBody>
                  <a:tcPr marT="38100" marB="38100">
                    <a:solidFill>
                      <a:schemeClr val="tx1">
                        <a:alpha val="55000"/>
                      </a:schemeClr>
                    </a:solidFill>
                  </a:tcPr>
                </a:tc>
                <a:tc>
                  <a:txBody>
                    <a:bodyPr/>
                    <a:lstStyle/>
                    <a:p>
                      <a:endParaRPr lang="en-US" sz="1500" b="1" kern="1200" dirty="0">
                        <a:solidFill>
                          <a:srgbClr val="FFFF00"/>
                        </a:solidFill>
                        <a:latin typeface="+mn-lt"/>
                        <a:ea typeface="+mn-ea"/>
                        <a:cs typeface="+mn-cs"/>
                      </a:endParaRPr>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r>
              <a:tr h="335280">
                <a:tc>
                  <a:txBody>
                    <a:bodyPr/>
                    <a:lstStyle/>
                    <a:p>
                      <a:pPr algn="ctr"/>
                      <a:r>
                        <a:rPr lang="en-US" sz="1700" dirty="0" smtClean="0">
                          <a:solidFill>
                            <a:schemeClr val="bg1"/>
                          </a:solidFill>
                        </a:rPr>
                        <a:t>12</a:t>
                      </a:r>
                      <a:endParaRPr lang="en-US" sz="1700" dirty="0">
                        <a:solidFill>
                          <a:schemeClr val="bg1"/>
                        </a:solidFill>
                      </a:endParaRPr>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r>
            </a:tbl>
          </a:graphicData>
        </a:graphic>
      </p:graphicFrame>
      <p:sp>
        <p:nvSpPr>
          <p:cNvPr id="6" name="TextBox 5"/>
          <p:cNvSpPr txBox="1"/>
          <p:nvPr/>
        </p:nvSpPr>
        <p:spPr>
          <a:xfrm>
            <a:off x="3572596" y="1177643"/>
            <a:ext cx="3518079" cy="369332"/>
          </a:xfrm>
          <a:prstGeom prst="rect">
            <a:avLst/>
          </a:prstGeom>
          <a:noFill/>
        </p:spPr>
        <p:txBody>
          <a:bodyPr wrap="none" rtlCol="0">
            <a:spAutoFit/>
          </a:bodyPr>
          <a:lstStyle/>
          <a:p>
            <a:r>
              <a:rPr lang="en-US" b="1" dirty="0">
                <a:solidFill>
                  <a:srgbClr val="FFFF00"/>
                </a:solidFill>
              </a:rPr>
              <a:t>Daniel &amp; Friends tested in captivity</a:t>
            </a:r>
          </a:p>
        </p:txBody>
      </p:sp>
      <p:sp>
        <p:nvSpPr>
          <p:cNvPr id="7" name="TextBox 6"/>
          <p:cNvSpPr txBox="1"/>
          <p:nvPr/>
        </p:nvSpPr>
        <p:spPr>
          <a:xfrm>
            <a:off x="3572596" y="1505296"/>
            <a:ext cx="2845587" cy="646331"/>
          </a:xfrm>
          <a:prstGeom prst="rect">
            <a:avLst/>
          </a:prstGeom>
          <a:noFill/>
        </p:spPr>
        <p:txBody>
          <a:bodyPr wrap="none" rtlCol="0">
            <a:spAutoFit/>
          </a:bodyPr>
          <a:lstStyle/>
          <a:p>
            <a:r>
              <a:rPr lang="en-US" b="1" dirty="0">
                <a:solidFill>
                  <a:srgbClr val="00FFFF"/>
                </a:solidFill>
              </a:rPr>
              <a:t>Daniel &amp; Nebuchadnezzar’s </a:t>
            </a:r>
          </a:p>
          <a:p>
            <a:r>
              <a:rPr lang="en-US" b="1" dirty="0">
                <a:solidFill>
                  <a:srgbClr val="00FFFF"/>
                </a:solidFill>
              </a:rPr>
              <a:t>dream of 4 kingdoms</a:t>
            </a:r>
          </a:p>
        </p:txBody>
      </p:sp>
      <p:sp>
        <p:nvSpPr>
          <p:cNvPr id="8" name="TextBox 7"/>
          <p:cNvSpPr txBox="1"/>
          <p:nvPr/>
        </p:nvSpPr>
        <p:spPr>
          <a:xfrm>
            <a:off x="7315187" y="1177643"/>
            <a:ext cx="1136850" cy="369332"/>
          </a:xfrm>
          <a:prstGeom prst="rect">
            <a:avLst/>
          </a:prstGeom>
          <a:noFill/>
        </p:spPr>
        <p:txBody>
          <a:bodyPr wrap="none" rtlCol="0">
            <a:spAutoFit/>
          </a:bodyPr>
          <a:lstStyle/>
          <a:p>
            <a:r>
              <a:rPr lang="en-US" dirty="0">
                <a:solidFill>
                  <a:srgbClr val="FFFF00"/>
                </a:solidFill>
                <a:latin typeface="Lithos Pro Regular" pitchFamily="82" charset="0"/>
              </a:rPr>
              <a:t>Hebrew</a:t>
            </a:r>
          </a:p>
        </p:txBody>
      </p:sp>
      <p:sp>
        <p:nvSpPr>
          <p:cNvPr id="9" name="TextBox 8"/>
          <p:cNvSpPr txBox="1"/>
          <p:nvPr/>
        </p:nvSpPr>
        <p:spPr>
          <a:xfrm>
            <a:off x="7315188" y="1584882"/>
            <a:ext cx="1271054" cy="369332"/>
          </a:xfrm>
          <a:prstGeom prst="rect">
            <a:avLst/>
          </a:prstGeom>
          <a:noFill/>
        </p:spPr>
        <p:txBody>
          <a:bodyPr wrap="none" rtlCol="0">
            <a:spAutoFit/>
          </a:bodyPr>
          <a:lstStyle/>
          <a:p>
            <a:r>
              <a:rPr lang="en-US" dirty="0">
                <a:solidFill>
                  <a:prstClr val="white"/>
                </a:solidFill>
                <a:latin typeface="Lithos Pro Regular" pitchFamily="82" charset="0"/>
              </a:rPr>
              <a:t>Aramaic</a:t>
            </a:r>
          </a:p>
        </p:txBody>
      </p:sp>
      <p:sp>
        <p:nvSpPr>
          <p:cNvPr id="10" name="TextBox 9"/>
          <p:cNvSpPr txBox="1"/>
          <p:nvPr/>
        </p:nvSpPr>
        <p:spPr>
          <a:xfrm>
            <a:off x="7315188" y="2043821"/>
            <a:ext cx="1271054" cy="369332"/>
          </a:xfrm>
          <a:prstGeom prst="rect">
            <a:avLst/>
          </a:prstGeom>
          <a:noFill/>
        </p:spPr>
        <p:txBody>
          <a:bodyPr wrap="none" rtlCol="0">
            <a:spAutoFit/>
          </a:bodyPr>
          <a:lstStyle/>
          <a:p>
            <a:r>
              <a:rPr lang="en-US" dirty="0">
                <a:solidFill>
                  <a:prstClr val="white"/>
                </a:solidFill>
                <a:latin typeface="Lithos Pro Regular" pitchFamily="82" charset="0"/>
              </a:rPr>
              <a:t>Aramaic</a:t>
            </a:r>
          </a:p>
        </p:txBody>
      </p:sp>
      <p:sp>
        <p:nvSpPr>
          <p:cNvPr id="11" name="TextBox 10"/>
          <p:cNvSpPr txBox="1"/>
          <p:nvPr/>
        </p:nvSpPr>
        <p:spPr>
          <a:xfrm>
            <a:off x="7315188" y="2495803"/>
            <a:ext cx="1271054" cy="369332"/>
          </a:xfrm>
          <a:prstGeom prst="rect">
            <a:avLst/>
          </a:prstGeom>
          <a:noFill/>
        </p:spPr>
        <p:txBody>
          <a:bodyPr wrap="none" rtlCol="0">
            <a:spAutoFit/>
          </a:bodyPr>
          <a:lstStyle/>
          <a:p>
            <a:r>
              <a:rPr lang="en-US" dirty="0">
                <a:solidFill>
                  <a:prstClr val="white"/>
                </a:solidFill>
                <a:latin typeface="Lithos Pro Regular" pitchFamily="82" charset="0"/>
              </a:rPr>
              <a:t>Aramaic</a:t>
            </a:r>
          </a:p>
        </p:txBody>
      </p:sp>
      <p:sp>
        <p:nvSpPr>
          <p:cNvPr id="12" name="TextBox 11"/>
          <p:cNvSpPr txBox="1"/>
          <p:nvPr/>
        </p:nvSpPr>
        <p:spPr>
          <a:xfrm>
            <a:off x="7315188" y="3001927"/>
            <a:ext cx="1271054" cy="369332"/>
          </a:xfrm>
          <a:prstGeom prst="rect">
            <a:avLst/>
          </a:prstGeom>
          <a:noFill/>
        </p:spPr>
        <p:txBody>
          <a:bodyPr wrap="none" rtlCol="0">
            <a:spAutoFit/>
          </a:bodyPr>
          <a:lstStyle/>
          <a:p>
            <a:r>
              <a:rPr lang="en-US" dirty="0">
                <a:solidFill>
                  <a:prstClr val="white"/>
                </a:solidFill>
                <a:latin typeface="Lithos Pro Regular" pitchFamily="82" charset="0"/>
              </a:rPr>
              <a:t>Aramaic</a:t>
            </a:r>
          </a:p>
        </p:txBody>
      </p:sp>
      <p:sp>
        <p:nvSpPr>
          <p:cNvPr id="13" name="TextBox 12"/>
          <p:cNvSpPr txBox="1"/>
          <p:nvPr/>
        </p:nvSpPr>
        <p:spPr>
          <a:xfrm>
            <a:off x="7315188" y="3309703"/>
            <a:ext cx="1271054" cy="369332"/>
          </a:xfrm>
          <a:prstGeom prst="rect">
            <a:avLst/>
          </a:prstGeom>
          <a:noFill/>
        </p:spPr>
        <p:txBody>
          <a:bodyPr wrap="none" rtlCol="0">
            <a:spAutoFit/>
          </a:bodyPr>
          <a:lstStyle/>
          <a:p>
            <a:r>
              <a:rPr lang="en-US" dirty="0">
                <a:solidFill>
                  <a:prstClr val="white"/>
                </a:solidFill>
                <a:latin typeface="Lithos Pro Regular" pitchFamily="82" charset="0"/>
              </a:rPr>
              <a:t>Aramaic</a:t>
            </a:r>
          </a:p>
        </p:txBody>
      </p:sp>
      <p:sp>
        <p:nvSpPr>
          <p:cNvPr id="15" name="TextBox 14"/>
          <p:cNvSpPr txBox="1"/>
          <p:nvPr/>
        </p:nvSpPr>
        <p:spPr>
          <a:xfrm>
            <a:off x="7315187" y="3958752"/>
            <a:ext cx="1136850" cy="369332"/>
          </a:xfrm>
          <a:prstGeom prst="rect">
            <a:avLst/>
          </a:prstGeom>
          <a:noFill/>
        </p:spPr>
        <p:txBody>
          <a:bodyPr wrap="none" rtlCol="0">
            <a:spAutoFit/>
          </a:bodyPr>
          <a:lstStyle/>
          <a:p>
            <a:r>
              <a:rPr lang="en-US" dirty="0">
                <a:solidFill>
                  <a:srgbClr val="FFFF00"/>
                </a:solidFill>
                <a:latin typeface="Lithos Pro Regular" pitchFamily="82" charset="0"/>
              </a:rPr>
              <a:t>Hebrew</a:t>
            </a:r>
          </a:p>
        </p:txBody>
      </p:sp>
      <p:sp>
        <p:nvSpPr>
          <p:cNvPr id="16" name="TextBox 15"/>
          <p:cNvSpPr txBox="1"/>
          <p:nvPr/>
        </p:nvSpPr>
        <p:spPr>
          <a:xfrm>
            <a:off x="7315187" y="4340159"/>
            <a:ext cx="1136850" cy="369332"/>
          </a:xfrm>
          <a:prstGeom prst="rect">
            <a:avLst/>
          </a:prstGeom>
          <a:noFill/>
        </p:spPr>
        <p:txBody>
          <a:bodyPr wrap="none" rtlCol="0">
            <a:spAutoFit/>
          </a:bodyPr>
          <a:lstStyle/>
          <a:p>
            <a:r>
              <a:rPr lang="en-US" dirty="0">
                <a:solidFill>
                  <a:srgbClr val="FFFF00"/>
                </a:solidFill>
                <a:latin typeface="Lithos Pro Regular" pitchFamily="82" charset="0"/>
              </a:rPr>
              <a:t>Hebrew</a:t>
            </a:r>
          </a:p>
        </p:txBody>
      </p:sp>
      <p:sp>
        <p:nvSpPr>
          <p:cNvPr id="17" name="TextBox 16"/>
          <p:cNvSpPr txBox="1"/>
          <p:nvPr/>
        </p:nvSpPr>
        <p:spPr>
          <a:xfrm>
            <a:off x="7315187" y="4636398"/>
            <a:ext cx="1136850" cy="369332"/>
          </a:xfrm>
          <a:prstGeom prst="rect">
            <a:avLst/>
          </a:prstGeom>
          <a:noFill/>
        </p:spPr>
        <p:txBody>
          <a:bodyPr wrap="none" rtlCol="0">
            <a:spAutoFit/>
          </a:bodyPr>
          <a:lstStyle/>
          <a:p>
            <a:r>
              <a:rPr lang="en-US" dirty="0">
                <a:solidFill>
                  <a:srgbClr val="FFFF00"/>
                </a:solidFill>
                <a:latin typeface="Lithos Pro Regular" pitchFamily="82" charset="0"/>
              </a:rPr>
              <a:t>Hebrew</a:t>
            </a:r>
          </a:p>
        </p:txBody>
      </p:sp>
      <p:sp>
        <p:nvSpPr>
          <p:cNvPr id="18" name="TextBox 17"/>
          <p:cNvSpPr txBox="1"/>
          <p:nvPr/>
        </p:nvSpPr>
        <p:spPr>
          <a:xfrm>
            <a:off x="7315187" y="4945817"/>
            <a:ext cx="1136850" cy="369332"/>
          </a:xfrm>
          <a:prstGeom prst="rect">
            <a:avLst/>
          </a:prstGeom>
          <a:noFill/>
        </p:spPr>
        <p:txBody>
          <a:bodyPr wrap="none" rtlCol="0">
            <a:spAutoFit/>
          </a:bodyPr>
          <a:lstStyle/>
          <a:p>
            <a:r>
              <a:rPr lang="en-US" dirty="0">
                <a:solidFill>
                  <a:srgbClr val="FFFF00"/>
                </a:solidFill>
                <a:latin typeface="Lithos Pro Regular" pitchFamily="82" charset="0"/>
              </a:rPr>
              <a:t>Hebrew</a:t>
            </a:r>
          </a:p>
        </p:txBody>
      </p:sp>
      <p:sp>
        <p:nvSpPr>
          <p:cNvPr id="19" name="TextBox 18"/>
          <p:cNvSpPr txBox="1"/>
          <p:nvPr/>
        </p:nvSpPr>
        <p:spPr>
          <a:xfrm>
            <a:off x="7315187" y="5297558"/>
            <a:ext cx="1136850" cy="369332"/>
          </a:xfrm>
          <a:prstGeom prst="rect">
            <a:avLst/>
          </a:prstGeom>
          <a:noFill/>
        </p:spPr>
        <p:txBody>
          <a:bodyPr wrap="none" rtlCol="0">
            <a:spAutoFit/>
          </a:bodyPr>
          <a:lstStyle/>
          <a:p>
            <a:r>
              <a:rPr lang="en-US" dirty="0">
                <a:solidFill>
                  <a:srgbClr val="FFFF00"/>
                </a:solidFill>
                <a:latin typeface="Lithos Pro Regular" pitchFamily="82" charset="0"/>
              </a:rPr>
              <a:t>Hebrew</a:t>
            </a:r>
          </a:p>
        </p:txBody>
      </p:sp>
      <p:sp>
        <p:nvSpPr>
          <p:cNvPr id="20" name="TextBox 19"/>
          <p:cNvSpPr txBox="1"/>
          <p:nvPr/>
        </p:nvSpPr>
        <p:spPr>
          <a:xfrm>
            <a:off x="3572715" y="2082292"/>
            <a:ext cx="1918089" cy="369332"/>
          </a:xfrm>
          <a:prstGeom prst="rect">
            <a:avLst/>
          </a:prstGeom>
          <a:noFill/>
        </p:spPr>
        <p:txBody>
          <a:bodyPr wrap="none" rtlCol="0">
            <a:spAutoFit/>
          </a:bodyPr>
          <a:lstStyle/>
          <a:p>
            <a:r>
              <a:rPr lang="en-US" b="1" dirty="0">
                <a:solidFill>
                  <a:srgbClr val="FFFF00"/>
                </a:solidFill>
              </a:rPr>
              <a:t>Faith tested in fire</a:t>
            </a:r>
          </a:p>
        </p:txBody>
      </p:sp>
      <p:sp>
        <p:nvSpPr>
          <p:cNvPr id="22" name="Rectangle 21"/>
          <p:cNvSpPr/>
          <p:nvPr/>
        </p:nvSpPr>
        <p:spPr>
          <a:xfrm>
            <a:off x="3572588" y="2390157"/>
            <a:ext cx="2706959" cy="646331"/>
          </a:xfrm>
          <a:prstGeom prst="rect">
            <a:avLst/>
          </a:prstGeom>
          <a:noFill/>
        </p:spPr>
        <p:txBody>
          <a:bodyPr wrap="none" rtlCol="0">
            <a:spAutoFit/>
          </a:bodyPr>
          <a:lstStyle/>
          <a:p>
            <a:r>
              <a:rPr lang="en-US" b="1" dirty="0">
                <a:solidFill>
                  <a:srgbClr val="FFFF00"/>
                </a:solidFill>
              </a:rPr>
              <a:t>Nebuchadnezzar is shown </a:t>
            </a:r>
          </a:p>
          <a:p>
            <a:r>
              <a:rPr lang="en-US" b="1" dirty="0">
                <a:solidFill>
                  <a:srgbClr val="FFFF00"/>
                </a:solidFill>
              </a:rPr>
              <a:t>God rules in the nations</a:t>
            </a:r>
          </a:p>
        </p:txBody>
      </p:sp>
      <p:sp>
        <p:nvSpPr>
          <p:cNvPr id="23" name="Rectangle 22"/>
          <p:cNvSpPr/>
          <p:nvPr/>
        </p:nvSpPr>
        <p:spPr>
          <a:xfrm>
            <a:off x="3572574" y="2978157"/>
            <a:ext cx="3389198" cy="369332"/>
          </a:xfrm>
          <a:prstGeom prst="rect">
            <a:avLst/>
          </a:prstGeom>
          <a:noFill/>
        </p:spPr>
        <p:txBody>
          <a:bodyPr wrap="none" rtlCol="0">
            <a:spAutoFit/>
          </a:bodyPr>
          <a:lstStyle/>
          <a:p>
            <a:r>
              <a:rPr lang="en-US" b="1" dirty="0">
                <a:solidFill>
                  <a:srgbClr val="FFFF00"/>
                </a:solidFill>
              </a:rPr>
              <a:t>Belshazzar’s feast &amp; Babylon’s fall</a:t>
            </a:r>
          </a:p>
        </p:txBody>
      </p:sp>
      <p:sp>
        <p:nvSpPr>
          <p:cNvPr id="24" name="Rectangle 23"/>
          <p:cNvSpPr/>
          <p:nvPr/>
        </p:nvSpPr>
        <p:spPr>
          <a:xfrm>
            <a:off x="3572585" y="3310603"/>
            <a:ext cx="2857705" cy="369332"/>
          </a:xfrm>
          <a:prstGeom prst="rect">
            <a:avLst/>
          </a:prstGeom>
          <a:noFill/>
        </p:spPr>
        <p:txBody>
          <a:bodyPr wrap="none" rtlCol="0">
            <a:spAutoFit/>
          </a:bodyPr>
          <a:lstStyle/>
          <a:p>
            <a:r>
              <a:rPr lang="en-US" b="1" dirty="0">
                <a:solidFill>
                  <a:srgbClr val="FFFF00"/>
                </a:solidFill>
              </a:rPr>
              <a:t>Daniel’s faith in a Lion’s Den</a:t>
            </a:r>
          </a:p>
        </p:txBody>
      </p:sp>
      <p:sp>
        <p:nvSpPr>
          <p:cNvPr id="25" name="Rectangle 24"/>
          <p:cNvSpPr/>
          <p:nvPr/>
        </p:nvSpPr>
        <p:spPr>
          <a:xfrm>
            <a:off x="3572589" y="3645654"/>
            <a:ext cx="2684261" cy="369332"/>
          </a:xfrm>
          <a:prstGeom prst="rect">
            <a:avLst/>
          </a:prstGeom>
          <a:noFill/>
        </p:spPr>
        <p:txBody>
          <a:bodyPr wrap="none" rtlCol="0">
            <a:spAutoFit/>
          </a:bodyPr>
          <a:lstStyle/>
          <a:p>
            <a:r>
              <a:rPr lang="en-US" b="1" dirty="0">
                <a:solidFill>
                  <a:srgbClr val="00FFFF"/>
                </a:solidFill>
              </a:rPr>
              <a:t>Daniel’s vision of 4 beasts </a:t>
            </a:r>
          </a:p>
        </p:txBody>
      </p:sp>
      <p:sp>
        <p:nvSpPr>
          <p:cNvPr id="26" name="Rectangle 25"/>
          <p:cNvSpPr/>
          <p:nvPr/>
        </p:nvSpPr>
        <p:spPr>
          <a:xfrm>
            <a:off x="3572591" y="3953431"/>
            <a:ext cx="3650423" cy="369332"/>
          </a:xfrm>
          <a:prstGeom prst="rect">
            <a:avLst/>
          </a:prstGeom>
          <a:noFill/>
        </p:spPr>
        <p:txBody>
          <a:bodyPr wrap="none" rtlCol="0">
            <a:spAutoFit/>
          </a:bodyPr>
          <a:lstStyle/>
          <a:p>
            <a:r>
              <a:rPr lang="en-US" b="1" dirty="0">
                <a:solidFill>
                  <a:srgbClr val="00FFFF"/>
                </a:solidFill>
              </a:rPr>
              <a:t>Daniel’s vision of the ram &amp; he-goat </a:t>
            </a:r>
          </a:p>
        </p:txBody>
      </p:sp>
      <p:sp>
        <p:nvSpPr>
          <p:cNvPr id="27" name="Rectangle 26"/>
          <p:cNvSpPr/>
          <p:nvPr/>
        </p:nvSpPr>
        <p:spPr>
          <a:xfrm>
            <a:off x="3572574" y="4340159"/>
            <a:ext cx="2582438" cy="369332"/>
          </a:xfrm>
          <a:prstGeom prst="rect">
            <a:avLst/>
          </a:prstGeom>
          <a:noFill/>
        </p:spPr>
        <p:txBody>
          <a:bodyPr wrap="none" rtlCol="0">
            <a:spAutoFit/>
          </a:bodyPr>
          <a:lstStyle/>
          <a:p>
            <a:r>
              <a:rPr lang="en-US" b="1" dirty="0">
                <a:solidFill>
                  <a:srgbClr val="FFFF00"/>
                </a:solidFill>
              </a:rPr>
              <a:t>Daniel’s prayer for return</a:t>
            </a:r>
          </a:p>
        </p:txBody>
      </p:sp>
      <p:sp>
        <p:nvSpPr>
          <p:cNvPr id="28" name="TextBox 27"/>
          <p:cNvSpPr txBox="1"/>
          <p:nvPr/>
        </p:nvSpPr>
        <p:spPr>
          <a:xfrm>
            <a:off x="3525201" y="5002768"/>
            <a:ext cx="3637599" cy="369332"/>
          </a:xfrm>
          <a:prstGeom prst="rect">
            <a:avLst/>
          </a:prstGeom>
          <a:noFill/>
        </p:spPr>
        <p:txBody>
          <a:bodyPr wrap="none" rtlCol="0">
            <a:spAutoFit/>
          </a:bodyPr>
          <a:lstStyle/>
          <a:p>
            <a:r>
              <a:rPr lang="en-US" dirty="0">
                <a:solidFill>
                  <a:srgbClr val="00FFFF"/>
                </a:solidFill>
              </a:rPr>
              <a:t> </a:t>
            </a:r>
            <a:r>
              <a:rPr lang="en-US" b="1" dirty="0">
                <a:solidFill>
                  <a:srgbClr val="00FFFF"/>
                </a:solidFill>
              </a:rPr>
              <a:t>Daniel’s vision Between Testaments</a:t>
            </a:r>
          </a:p>
        </p:txBody>
      </p:sp>
      <p:sp>
        <p:nvSpPr>
          <p:cNvPr id="29" name="TextBox 28"/>
          <p:cNvSpPr txBox="1"/>
          <p:nvPr/>
        </p:nvSpPr>
        <p:spPr>
          <a:xfrm>
            <a:off x="3547390" y="4686300"/>
            <a:ext cx="2853410" cy="369332"/>
          </a:xfrm>
          <a:prstGeom prst="rect">
            <a:avLst/>
          </a:prstGeom>
          <a:noFill/>
        </p:spPr>
        <p:txBody>
          <a:bodyPr wrap="none" rtlCol="0">
            <a:spAutoFit/>
          </a:bodyPr>
          <a:lstStyle/>
          <a:p>
            <a:r>
              <a:rPr lang="en-US" dirty="0">
                <a:solidFill>
                  <a:srgbClr val="00FFFF"/>
                </a:solidFill>
              </a:rPr>
              <a:t> </a:t>
            </a:r>
            <a:r>
              <a:rPr lang="en-US" b="1" dirty="0">
                <a:solidFill>
                  <a:srgbClr val="00FFFF"/>
                </a:solidFill>
              </a:rPr>
              <a:t>Intro to Daniel’s last visions</a:t>
            </a:r>
          </a:p>
        </p:txBody>
      </p:sp>
      <p:sp>
        <p:nvSpPr>
          <p:cNvPr id="30" name="TextBox 29"/>
          <p:cNvSpPr txBox="1"/>
          <p:nvPr/>
        </p:nvSpPr>
        <p:spPr>
          <a:xfrm>
            <a:off x="3505200" y="5372100"/>
            <a:ext cx="3139642" cy="369332"/>
          </a:xfrm>
          <a:prstGeom prst="rect">
            <a:avLst/>
          </a:prstGeom>
          <a:noFill/>
        </p:spPr>
        <p:txBody>
          <a:bodyPr wrap="none" rtlCol="0">
            <a:spAutoFit/>
          </a:bodyPr>
          <a:lstStyle/>
          <a:p>
            <a:r>
              <a:rPr lang="en-US" dirty="0">
                <a:solidFill>
                  <a:srgbClr val="00FFFF"/>
                </a:solidFill>
              </a:rPr>
              <a:t> </a:t>
            </a:r>
            <a:r>
              <a:rPr lang="en-US" b="1" dirty="0">
                <a:solidFill>
                  <a:srgbClr val="00FFFF"/>
                </a:solidFill>
              </a:rPr>
              <a:t>Daniel’s vision of the End Days</a:t>
            </a:r>
          </a:p>
        </p:txBody>
      </p:sp>
      <p:sp>
        <p:nvSpPr>
          <p:cNvPr id="31" name="TextBox 30"/>
          <p:cNvSpPr txBox="1"/>
          <p:nvPr/>
        </p:nvSpPr>
        <p:spPr>
          <a:xfrm>
            <a:off x="7336963" y="3664307"/>
            <a:ext cx="1271054" cy="369332"/>
          </a:xfrm>
          <a:prstGeom prst="rect">
            <a:avLst/>
          </a:prstGeom>
          <a:noFill/>
        </p:spPr>
        <p:txBody>
          <a:bodyPr wrap="none" rtlCol="0">
            <a:spAutoFit/>
          </a:bodyPr>
          <a:lstStyle/>
          <a:p>
            <a:r>
              <a:rPr lang="en-US" dirty="0">
                <a:solidFill>
                  <a:prstClr val="white"/>
                </a:solidFill>
                <a:latin typeface="Lithos Pro Regular" pitchFamily="82" charset="0"/>
              </a:rPr>
              <a:t>Aramaic</a:t>
            </a:r>
          </a:p>
        </p:txBody>
      </p:sp>
      <p:sp>
        <p:nvSpPr>
          <p:cNvPr id="3" name="Freeform 2"/>
          <p:cNvSpPr/>
          <p:nvPr/>
        </p:nvSpPr>
        <p:spPr>
          <a:xfrm>
            <a:off x="492398" y="1486682"/>
            <a:ext cx="1956079" cy="2676097"/>
          </a:xfrm>
          <a:custGeom>
            <a:avLst/>
            <a:gdLst>
              <a:gd name="connsiteX0" fmla="*/ 1956079 w 1956079"/>
              <a:gd name="connsiteY0" fmla="*/ 342119 h 2676097"/>
              <a:gd name="connsiteX1" fmla="*/ 558029 w 1956079"/>
              <a:gd name="connsiteY1" fmla="*/ 9610 h 2676097"/>
              <a:gd name="connsiteX2" fmla="*/ 74380 w 1956079"/>
              <a:gd name="connsiteY2" fmla="*/ 674628 h 2676097"/>
              <a:gd name="connsiteX3" fmla="*/ 44152 w 1956079"/>
              <a:gd name="connsiteY3" fmla="*/ 1173392 h 2676097"/>
              <a:gd name="connsiteX4" fmla="*/ 490016 w 1956079"/>
              <a:gd name="connsiteY4" fmla="*/ 2586555 h 2676097"/>
              <a:gd name="connsiteX5" fmla="*/ 1933408 w 1956079"/>
              <a:gd name="connsiteY5" fmla="*/ 2412744 h 267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079" h="2676097">
                <a:moveTo>
                  <a:pt x="1956079" y="342119"/>
                </a:moveTo>
                <a:cubicBezTo>
                  <a:pt x="1413862" y="148155"/>
                  <a:pt x="871645" y="-45808"/>
                  <a:pt x="558029" y="9610"/>
                </a:cubicBezTo>
                <a:cubicBezTo>
                  <a:pt x="244412" y="65028"/>
                  <a:pt x="160026" y="480664"/>
                  <a:pt x="74380" y="674628"/>
                </a:cubicBezTo>
                <a:cubicBezTo>
                  <a:pt x="-11266" y="868592"/>
                  <a:pt x="-25121" y="854738"/>
                  <a:pt x="44152" y="1173392"/>
                </a:cubicBezTo>
                <a:cubicBezTo>
                  <a:pt x="113425" y="1492047"/>
                  <a:pt x="175140" y="2379996"/>
                  <a:pt x="490016" y="2586555"/>
                </a:cubicBezTo>
                <a:cubicBezTo>
                  <a:pt x="804892" y="2793114"/>
                  <a:pt x="1369150" y="2602929"/>
                  <a:pt x="1933408" y="2412744"/>
                </a:cubicBezTo>
              </a:path>
            </a:pathLst>
          </a:custGeom>
          <a:noFill/>
          <a:ln w="76200">
            <a:solidFill>
              <a:schemeClr val="bg2"/>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TextBox 39"/>
          <p:cNvSpPr txBox="1"/>
          <p:nvPr/>
        </p:nvSpPr>
        <p:spPr>
          <a:xfrm>
            <a:off x="30675" y="2186311"/>
            <a:ext cx="987620" cy="523220"/>
          </a:xfrm>
          <a:prstGeom prst="rect">
            <a:avLst/>
          </a:prstGeom>
          <a:solidFill>
            <a:schemeClr val="bg2">
              <a:lumMod val="10000"/>
            </a:schemeClr>
          </a:solidFill>
        </p:spPr>
        <p:txBody>
          <a:bodyPr wrap="square" lIns="0" rIns="0" rtlCol="0">
            <a:spAutoFit/>
          </a:bodyPr>
          <a:lstStyle/>
          <a:p>
            <a:pPr algn="ctr"/>
            <a:r>
              <a:rPr lang="en-US" sz="1400" dirty="0">
                <a:solidFill>
                  <a:prstClr val="white"/>
                </a:solidFill>
                <a:latin typeface="Arial" panose="020B0604020202020204" pitchFamily="34" charset="0"/>
                <a:cs typeface="Arial" panose="020B0604020202020204" pitchFamily="34" charset="0"/>
              </a:rPr>
              <a:t>4 Empires Rise &amp; Fall</a:t>
            </a:r>
          </a:p>
        </p:txBody>
      </p:sp>
      <p:sp>
        <p:nvSpPr>
          <p:cNvPr id="14" name="Freeform 13"/>
          <p:cNvSpPr/>
          <p:nvPr/>
        </p:nvSpPr>
        <p:spPr>
          <a:xfrm>
            <a:off x="1035887" y="2076127"/>
            <a:ext cx="1420146" cy="1613208"/>
          </a:xfrm>
          <a:custGeom>
            <a:avLst/>
            <a:gdLst>
              <a:gd name="connsiteX0" fmla="*/ 1420146 w 1420146"/>
              <a:gd name="connsiteY0" fmla="*/ 183423 h 1613208"/>
              <a:gd name="connsiteX1" fmla="*/ 377277 w 1420146"/>
              <a:gd name="connsiteY1" fmla="*/ 39840 h 1613208"/>
              <a:gd name="connsiteX2" fmla="*/ 6982 w 1420146"/>
              <a:gd name="connsiteY2" fmla="*/ 818213 h 1613208"/>
              <a:gd name="connsiteX3" fmla="*/ 241250 w 1420146"/>
              <a:gd name="connsiteY3" fmla="*/ 1573916 h 1613208"/>
              <a:gd name="connsiteX4" fmla="*/ 1420146 w 1420146"/>
              <a:gd name="connsiteY4" fmla="*/ 1437890 h 1613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146" h="1613208">
                <a:moveTo>
                  <a:pt x="1420146" y="183423"/>
                </a:moveTo>
                <a:cubicBezTo>
                  <a:pt x="1016475" y="58732"/>
                  <a:pt x="612804" y="-65958"/>
                  <a:pt x="377277" y="39840"/>
                </a:cubicBezTo>
                <a:cubicBezTo>
                  <a:pt x="141750" y="145638"/>
                  <a:pt x="29653" y="562534"/>
                  <a:pt x="6982" y="818213"/>
                </a:cubicBezTo>
                <a:cubicBezTo>
                  <a:pt x="-15689" y="1073892"/>
                  <a:pt x="5723" y="1470637"/>
                  <a:pt x="241250" y="1573916"/>
                </a:cubicBezTo>
                <a:cubicBezTo>
                  <a:pt x="476777" y="1677195"/>
                  <a:pt x="948461" y="1557542"/>
                  <a:pt x="1420146" y="1437890"/>
                </a:cubicBezTo>
              </a:path>
            </a:pathLst>
          </a:custGeom>
          <a:noFill/>
          <a:ln w="76200">
            <a:solidFill>
              <a:schemeClr val="bg2"/>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itle 3"/>
          <p:cNvSpPr>
            <a:spLocks noGrp="1"/>
          </p:cNvSpPr>
          <p:nvPr>
            <p:ph type="title"/>
          </p:nvPr>
        </p:nvSpPr>
        <p:spPr>
          <a:xfrm>
            <a:off x="457200" y="0"/>
            <a:ext cx="8229600" cy="952500"/>
          </a:xfrm>
        </p:spPr>
        <p:txBody>
          <a:bodyPr>
            <a:normAutofit/>
          </a:bodyPr>
          <a:lstStyle/>
          <a:p>
            <a:r>
              <a:rPr lang="en-US" sz="4800" dirty="0" smtClean="0"/>
              <a:t>Outline of Daniel</a:t>
            </a:r>
            <a:endParaRPr lang="en-US" sz="4800" dirty="0"/>
          </a:p>
        </p:txBody>
      </p:sp>
      <p:sp>
        <p:nvSpPr>
          <p:cNvPr id="43" name="Rectangle 42"/>
          <p:cNvSpPr/>
          <p:nvPr/>
        </p:nvSpPr>
        <p:spPr>
          <a:xfrm>
            <a:off x="939639" y="3180399"/>
            <a:ext cx="812771" cy="738664"/>
          </a:xfrm>
          <a:prstGeom prst="rect">
            <a:avLst/>
          </a:prstGeom>
          <a:solidFill>
            <a:schemeClr val="bg2">
              <a:lumMod val="10000"/>
            </a:schemeClr>
          </a:solidFill>
        </p:spPr>
        <p:txBody>
          <a:bodyPr wrap="square" lIns="0" rIns="0" rtlCol="0">
            <a:spAutoFit/>
          </a:bodyPr>
          <a:lstStyle/>
          <a:p>
            <a:pPr algn="ctr"/>
            <a:r>
              <a:rPr lang="en-US" sz="1400" dirty="0">
                <a:solidFill>
                  <a:prstClr val="white"/>
                </a:solidFill>
                <a:latin typeface="Arial" panose="020B0604020202020204" pitchFamily="34" charset="0"/>
                <a:cs typeface="Arial" panose="020B0604020202020204" pitchFamily="34" charset="0"/>
              </a:rPr>
              <a:t>God Rescues Faithful</a:t>
            </a:r>
          </a:p>
        </p:txBody>
      </p:sp>
      <p:sp>
        <p:nvSpPr>
          <p:cNvPr id="21" name="Freeform 20"/>
          <p:cNvSpPr/>
          <p:nvPr/>
        </p:nvSpPr>
        <p:spPr>
          <a:xfrm>
            <a:off x="1848659" y="2608904"/>
            <a:ext cx="614932" cy="628521"/>
          </a:xfrm>
          <a:custGeom>
            <a:avLst/>
            <a:gdLst>
              <a:gd name="connsiteX0" fmla="*/ 408453 w 423567"/>
              <a:gd name="connsiteY0" fmla="*/ 73858 h 628521"/>
              <a:gd name="connsiteX1" fmla="*/ 136400 w 423567"/>
              <a:gd name="connsiteY1" fmla="*/ 13402 h 628521"/>
              <a:gd name="connsiteX2" fmla="*/ 374 w 423567"/>
              <a:gd name="connsiteY2" fmla="*/ 300569 h 628521"/>
              <a:gd name="connsiteX3" fmla="*/ 174185 w 423567"/>
              <a:gd name="connsiteY3" fmla="*/ 610407 h 628521"/>
              <a:gd name="connsiteX4" fmla="*/ 423567 w 423567"/>
              <a:gd name="connsiteY4" fmla="*/ 565064 h 628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67" h="628521">
                <a:moveTo>
                  <a:pt x="408453" y="73858"/>
                </a:moveTo>
                <a:cubicBezTo>
                  <a:pt x="306433" y="24737"/>
                  <a:pt x="204413" y="-24383"/>
                  <a:pt x="136400" y="13402"/>
                </a:cubicBezTo>
                <a:cubicBezTo>
                  <a:pt x="68387" y="51187"/>
                  <a:pt x="-5923" y="201068"/>
                  <a:pt x="374" y="300569"/>
                </a:cubicBezTo>
                <a:cubicBezTo>
                  <a:pt x="6671" y="400070"/>
                  <a:pt x="103653" y="566325"/>
                  <a:pt x="174185" y="610407"/>
                </a:cubicBezTo>
                <a:cubicBezTo>
                  <a:pt x="244717" y="654489"/>
                  <a:pt x="334142" y="609776"/>
                  <a:pt x="423567" y="565064"/>
                </a:cubicBezTo>
              </a:path>
            </a:pathLst>
          </a:custGeom>
          <a:noFill/>
          <a:ln w="76200">
            <a:solidFill>
              <a:schemeClr val="bg2"/>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p:nvSpPr>
        <p:spPr>
          <a:xfrm>
            <a:off x="1303733" y="2413154"/>
            <a:ext cx="736438" cy="738664"/>
          </a:xfrm>
          <a:prstGeom prst="rect">
            <a:avLst/>
          </a:prstGeom>
          <a:solidFill>
            <a:schemeClr val="bg2">
              <a:lumMod val="10000"/>
            </a:schemeClr>
          </a:solidFill>
        </p:spPr>
        <p:txBody>
          <a:bodyPr wrap="square" lIns="0" rIns="0" rtlCol="0">
            <a:spAutoFit/>
          </a:bodyPr>
          <a:lstStyle/>
          <a:p>
            <a:pPr algn="r"/>
            <a:r>
              <a:rPr lang="en-US" sz="1400" dirty="0">
                <a:solidFill>
                  <a:prstClr val="white"/>
                </a:solidFill>
                <a:latin typeface="Arial" panose="020B0604020202020204" pitchFamily="34" charset="0"/>
                <a:cs typeface="Arial" panose="020B0604020202020204" pitchFamily="34" charset="0"/>
              </a:rPr>
              <a:t>God Humbles Proud</a:t>
            </a:r>
          </a:p>
        </p:txBody>
      </p:sp>
    </p:spTree>
    <p:extLst>
      <p:ext uri="{BB962C8B-B14F-4D97-AF65-F5344CB8AC3E}">
        <p14:creationId xmlns="" xmlns:p14="http://schemas.microsoft.com/office/powerpoint/2010/main" val="246498713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 calcmode="lin" valueType="num">
                                      <p:cBhvr>
                                        <p:cTn id="10" dur="1000" fill="hold"/>
                                        <p:tgtEl>
                                          <p:spTgt spid="40"/>
                                        </p:tgtEl>
                                        <p:attrNameLst>
                                          <p:attrName>ppt_w</p:attrName>
                                        </p:attrNameLst>
                                      </p:cBhvr>
                                      <p:tavLst>
                                        <p:tav tm="0">
                                          <p:val>
                                            <p:fltVal val="0"/>
                                          </p:val>
                                        </p:tav>
                                        <p:tav tm="100000">
                                          <p:val>
                                            <p:strVal val="#ppt_w"/>
                                          </p:val>
                                        </p:tav>
                                      </p:tavLst>
                                    </p:anim>
                                    <p:anim calcmode="lin" valueType="num">
                                      <p:cBhvr>
                                        <p:cTn id="11" dur="1000" fill="hold"/>
                                        <p:tgtEl>
                                          <p:spTgt spid="40"/>
                                        </p:tgtEl>
                                        <p:attrNameLst>
                                          <p:attrName>ppt_h</p:attrName>
                                        </p:attrNameLst>
                                      </p:cBhvr>
                                      <p:tavLst>
                                        <p:tav tm="0">
                                          <p:val>
                                            <p:fltVal val="0"/>
                                          </p:val>
                                        </p:tav>
                                        <p:tav tm="100000">
                                          <p:val>
                                            <p:strVal val="#ppt_h"/>
                                          </p:val>
                                        </p:tav>
                                      </p:tavLst>
                                    </p:anim>
                                    <p:anim calcmode="lin" valueType="num">
                                      <p:cBhvr>
                                        <p:cTn id="12" dur="1000" fill="hold"/>
                                        <p:tgtEl>
                                          <p:spTgt spid="40"/>
                                        </p:tgtEl>
                                        <p:attrNameLst>
                                          <p:attrName>style.rotation</p:attrName>
                                        </p:attrNameLst>
                                      </p:cBhvr>
                                      <p:tavLst>
                                        <p:tav tm="0">
                                          <p:val>
                                            <p:fltVal val="90"/>
                                          </p:val>
                                        </p:tav>
                                        <p:tav tm="100000">
                                          <p:val>
                                            <p:fltVal val="0"/>
                                          </p:val>
                                        </p:tav>
                                      </p:tavLst>
                                    </p:anim>
                                    <p:animEffect transition="in" filter="fade">
                                      <p:cBhvr>
                                        <p:cTn id="13" dur="10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1000" fill="hold"/>
                                        <p:tgtEl>
                                          <p:spTgt spid="43"/>
                                        </p:tgtEl>
                                        <p:attrNameLst>
                                          <p:attrName>ppt_w</p:attrName>
                                        </p:attrNameLst>
                                      </p:cBhvr>
                                      <p:tavLst>
                                        <p:tav tm="0">
                                          <p:val>
                                            <p:fltVal val="0"/>
                                          </p:val>
                                        </p:tav>
                                        <p:tav tm="100000">
                                          <p:val>
                                            <p:strVal val="#ppt_w"/>
                                          </p:val>
                                        </p:tav>
                                      </p:tavLst>
                                    </p:anim>
                                    <p:anim calcmode="lin" valueType="num">
                                      <p:cBhvr>
                                        <p:cTn id="22" dur="1000" fill="hold"/>
                                        <p:tgtEl>
                                          <p:spTgt spid="43"/>
                                        </p:tgtEl>
                                        <p:attrNameLst>
                                          <p:attrName>ppt_h</p:attrName>
                                        </p:attrNameLst>
                                      </p:cBhvr>
                                      <p:tavLst>
                                        <p:tav tm="0">
                                          <p:val>
                                            <p:fltVal val="0"/>
                                          </p:val>
                                        </p:tav>
                                        <p:tav tm="100000">
                                          <p:val>
                                            <p:strVal val="#ppt_h"/>
                                          </p:val>
                                        </p:tav>
                                      </p:tavLst>
                                    </p:anim>
                                    <p:anim calcmode="lin" valueType="num">
                                      <p:cBhvr>
                                        <p:cTn id="23" dur="1000" fill="hold"/>
                                        <p:tgtEl>
                                          <p:spTgt spid="43"/>
                                        </p:tgtEl>
                                        <p:attrNameLst>
                                          <p:attrName>style.rotation</p:attrName>
                                        </p:attrNameLst>
                                      </p:cBhvr>
                                      <p:tavLst>
                                        <p:tav tm="0">
                                          <p:val>
                                            <p:fltVal val="90"/>
                                          </p:val>
                                        </p:tav>
                                        <p:tav tm="100000">
                                          <p:val>
                                            <p:fltVal val="0"/>
                                          </p:val>
                                        </p:tav>
                                      </p:tavLst>
                                    </p:anim>
                                    <p:animEffect transition="in" filter="fade">
                                      <p:cBhvr>
                                        <p:cTn id="24" dur="10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up)">
                                      <p:cBhvr>
                                        <p:cTn id="29" dur="500"/>
                                        <p:tgtEl>
                                          <p:spTgt spid="21"/>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p:cTn id="32" dur="1000" fill="hold"/>
                                        <p:tgtEl>
                                          <p:spTgt spid="46"/>
                                        </p:tgtEl>
                                        <p:attrNameLst>
                                          <p:attrName>ppt_w</p:attrName>
                                        </p:attrNameLst>
                                      </p:cBhvr>
                                      <p:tavLst>
                                        <p:tav tm="0">
                                          <p:val>
                                            <p:fltVal val="0"/>
                                          </p:val>
                                        </p:tav>
                                        <p:tav tm="100000">
                                          <p:val>
                                            <p:strVal val="#ppt_w"/>
                                          </p:val>
                                        </p:tav>
                                      </p:tavLst>
                                    </p:anim>
                                    <p:anim calcmode="lin" valueType="num">
                                      <p:cBhvr>
                                        <p:cTn id="33" dur="1000" fill="hold"/>
                                        <p:tgtEl>
                                          <p:spTgt spid="46"/>
                                        </p:tgtEl>
                                        <p:attrNameLst>
                                          <p:attrName>ppt_h</p:attrName>
                                        </p:attrNameLst>
                                      </p:cBhvr>
                                      <p:tavLst>
                                        <p:tav tm="0">
                                          <p:val>
                                            <p:fltVal val="0"/>
                                          </p:val>
                                        </p:tav>
                                        <p:tav tm="100000">
                                          <p:val>
                                            <p:strVal val="#ppt_h"/>
                                          </p:val>
                                        </p:tav>
                                      </p:tavLst>
                                    </p:anim>
                                    <p:anim calcmode="lin" valueType="num">
                                      <p:cBhvr>
                                        <p:cTn id="34" dur="1000" fill="hold"/>
                                        <p:tgtEl>
                                          <p:spTgt spid="46"/>
                                        </p:tgtEl>
                                        <p:attrNameLst>
                                          <p:attrName>style.rotation</p:attrName>
                                        </p:attrNameLst>
                                      </p:cBhvr>
                                      <p:tavLst>
                                        <p:tav tm="0">
                                          <p:val>
                                            <p:fltVal val="90"/>
                                          </p:val>
                                        </p:tav>
                                        <p:tav tm="100000">
                                          <p:val>
                                            <p:fltVal val="0"/>
                                          </p:val>
                                        </p:tav>
                                      </p:tavLst>
                                    </p:anim>
                                    <p:animEffect transition="in" filter="fade">
                                      <p:cBhvr>
                                        <p:cTn id="35"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animBg="1"/>
      <p:bldP spid="14" grpId="0" animBg="1"/>
      <p:bldP spid="43" grpId="0" animBg="1"/>
      <p:bldP spid="21" grpId="0" animBg="1"/>
      <p:bldP spid="46" grpId="0" animBg="1"/>
    </p:bldLst>
  </p:timing>
</p:sld>
</file>

<file path=ppt/theme/_rels/them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6402</TotalTime>
  <Words>1370</Words>
  <Application>Microsoft Office PowerPoint</Application>
  <PresentationFormat>On-screen Show (16:10)</PresentationFormat>
  <Paragraphs>512</Paragraphs>
  <Slides>31</Slides>
  <Notes>5</Notes>
  <HiddenSlides>0</HiddenSlides>
  <MMClips>0</MMClips>
  <ScaleCrop>false</ScaleCrop>
  <HeadingPairs>
    <vt:vector size="4" baseType="variant">
      <vt:variant>
        <vt:lpstr>Theme</vt:lpstr>
      </vt:variant>
      <vt:variant>
        <vt:i4>9</vt:i4>
      </vt:variant>
      <vt:variant>
        <vt:lpstr>Slide Titles</vt:lpstr>
      </vt:variant>
      <vt:variant>
        <vt:i4>31</vt:i4>
      </vt:variant>
    </vt:vector>
  </HeadingPairs>
  <TitlesOfParts>
    <vt:vector size="40" baseType="lpstr">
      <vt:lpstr>1_Office Theme</vt:lpstr>
      <vt:lpstr>3_Default Design</vt:lpstr>
      <vt:lpstr>Civic</vt:lpstr>
      <vt:lpstr>Default</vt:lpstr>
      <vt:lpstr>6_Office Theme</vt:lpstr>
      <vt:lpstr>7_Office Theme</vt:lpstr>
      <vt:lpstr>1_Civic</vt:lpstr>
      <vt:lpstr>5_Office Theme</vt:lpstr>
      <vt:lpstr>8_Office Theme</vt:lpstr>
      <vt:lpstr>Study of Daniel</vt:lpstr>
      <vt:lpstr>Review Quiz on Lesson 1&amp;2</vt:lpstr>
      <vt:lpstr>Review Quiz on Lesson 1&amp;2</vt:lpstr>
      <vt:lpstr>Lessons Available</vt:lpstr>
      <vt:lpstr>Slide 5</vt:lpstr>
      <vt:lpstr>4 Hebrew Youth in Babylon</vt:lpstr>
      <vt:lpstr>Chapter Content</vt:lpstr>
      <vt:lpstr>Chapter Content of Daniel</vt:lpstr>
      <vt:lpstr>Outline of Daniel</vt:lpstr>
      <vt:lpstr>Slide 10</vt:lpstr>
      <vt:lpstr>Understanding the Dates</vt:lpstr>
      <vt:lpstr>Slide 12</vt:lpstr>
      <vt:lpstr>Character of Nebuchadnezzar</vt:lpstr>
      <vt:lpstr>Narrative Flow</vt:lpstr>
      <vt:lpstr>Daniel 2 - Narrative</vt:lpstr>
      <vt:lpstr>Daniel 2 - Narrative</vt:lpstr>
      <vt:lpstr>Differing Translations</vt:lpstr>
      <vt:lpstr>Daniel 2 - Narrative</vt:lpstr>
      <vt:lpstr>Daniel 2 - Narrative</vt:lpstr>
      <vt:lpstr>Daniel 2 - Narrative</vt:lpstr>
      <vt:lpstr>Daniel’s Prayer</vt:lpstr>
      <vt:lpstr>Daniel 2 - Narrative</vt:lpstr>
      <vt:lpstr>Daniel 2 - Narrative</vt:lpstr>
      <vt:lpstr>Nebuchadnezzar’s Dream Daniel 2</vt:lpstr>
      <vt:lpstr>Slide 25</vt:lpstr>
      <vt:lpstr>Nebuchadnezzar’s Dream Daniel 2</vt:lpstr>
      <vt:lpstr>God’s Wave of Prophets</vt:lpstr>
      <vt:lpstr>Slide 28</vt:lpstr>
      <vt:lpstr>A Radical Different World in A Fullness of Time</vt:lpstr>
      <vt:lpstr>Setting Up an Eternal Kingdom</vt:lpstr>
      <vt:lpstr>Daniel 2 - Narrative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Outline-Class Review Slides Time Lines</dc:title>
  <dc:creator>Danny Haynes</dc:creator>
  <cp:lastModifiedBy>Brad Beutjer</cp:lastModifiedBy>
  <cp:revision>191</cp:revision>
  <cp:lastPrinted>2015-11-04T22:52:55Z</cp:lastPrinted>
  <dcterms:created xsi:type="dcterms:W3CDTF">2015-10-17T15:23:22Z</dcterms:created>
  <dcterms:modified xsi:type="dcterms:W3CDTF">2015-11-08T15:45:11Z</dcterms:modified>
</cp:coreProperties>
</file>