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40" r:id="rId2"/>
    <p:sldId id="363" r:id="rId3"/>
    <p:sldId id="364" r:id="rId4"/>
    <p:sldId id="351" r:id="rId5"/>
    <p:sldId id="357" r:id="rId6"/>
    <p:sldId id="356" r:id="rId7"/>
    <p:sldId id="374" r:id="rId8"/>
    <p:sldId id="373" r:id="rId9"/>
    <p:sldId id="369" r:id="rId10"/>
    <p:sldId id="344" r:id="rId11"/>
    <p:sldId id="346" r:id="rId12"/>
    <p:sldId id="367" r:id="rId13"/>
    <p:sldId id="341" r:id="rId14"/>
    <p:sldId id="354" r:id="rId15"/>
    <p:sldId id="355" r:id="rId16"/>
    <p:sldId id="377" r:id="rId17"/>
    <p:sldId id="348" r:id="rId18"/>
    <p:sldId id="365" r:id="rId19"/>
    <p:sldId id="375" r:id="rId20"/>
    <p:sldId id="347" r:id="rId21"/>
    <p:sldId id="376" r:id="rId22"/>
    <p:sldId id="378" r:id="rId23"/>
    <p:sldId id="379" r:id="rId24"/>
    <p:sldId id="349" r:id="rId25"/>
    <p:sldId id="362" r:id="rId26"/>
    <p:sldId id="368" r:id="rId27"/>
    <p:sldId id="350" r:id="rId28"/>
    <p:sldId id="353" r:id="rId29"/>
    <p:sldId id="371" r:id="rId30"/>
    <p:sldId id="370" r:id="rId31"/>
    <p:sldId id="366" r:id="rId32"/>
  </p:sldIdLst>
  <p:sldSz cx="9144000" cy="5715000" type="screen16x10"/>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DDDDDD"/>
    <a:srgbClr val="66FFFF"/>
    <a:srgbClr val="FF0000"/>
    <a:srgbClr val="99FF66"/>
    <a:srgbClr val="CC99FF"/>
    <a:srgbClr val="99FFCC"/>
    <a:srgbClr val="969696"/>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51" autoAdjust="0"/>
    <p:restoredTop sz="97398" autoAdjust="0"/>
  </p:normalViewPr>
  <p:slideViewPr>
    <p:cSldViewPr snapToGrid="0">
      <p:cViewPr varScale="1">
        <p:scale>
          <a:sx n="134" d="100"/>
          <a:sy n="134" d="100"/>
        </p:scale>
        <p:origin x="-150" y="-222"/>
      </p:cViewPr>
      <p:guideLst>
        <p:guide orient="horz" pos="720"/>
        <p:guide pos="14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918" tIns="48459" rIns="96918" bIns="48459"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4146550" y="0"/>
            <a:ext cx="31686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918" tIns="48459" rIns="96918" bIns="48459"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9120188"/>
            <a:ext cx="3170238"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918" tIns="48459" rIns="96918" bIns="48459" numCol="1" anchor="b" anchorCtr="0" compatLnSpc="1">
            <a:prstTxWarp prst="textNoShape">
              <a:avLst/>
            </a:prstTxWarp>
          </a:bodyPr>
          <a:lstStyle>
            <a:lvl1pPr>
              <a:defRPr sz="1300">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4146550" y="9120188"/>
            <a:ext cx="31686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918" tIns="48459" rIns="96918" bIns="48459" numCol="1" anchor="b" anchorCtr="0" compatLnSpc="1">
            <a:prstTxWarp prst="textNoShape">
              <a:avLst/>
            </a:prstTxWarp>
          </a:bodyPr>
          <a:lstStyle>
            <a:lvl1pPr algn="r">
              <a:defRPr sz="1300">
                <a:latin typeface="Times New Roman" pitchFamily="18" charset="0"/>
              </a:defRPr>
            </a:lvl1pPr>
          </a:lstStyle>
          <a:p>
            <a:pPr>
              <a:defRPr/>
            </a:pPr>
            <a:fld id="{78722183-28E7-4A62-A956-B5CF2CB3BB53}" type="slidenum">
              <a:rPr lang="en-US"/>
              <a:pPr>
                <a:defRPr/>
              </a:pPr>
              <a:t>‹#›</a:t>
            </a:fld>
            <a:endParaRPr lang="en-US"/>
          </a:p>
        </p:txBody>
      </p:sp>
    </p:spTree>
    <p:extLst>
      <p:ext uri="{BB962C8B-B14F-4D97-AF65-F5344CB8AC3E}">
        <p14:creationId xmlns:p14="http://schemas.microsoft.com/office/powerpoint/2010/main" val="2516456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hdr" sz="quarter"/>
          </p:nvPr>
        </p:nvSpPr>
        <p:spPr bwMode="auto">
          <a:xfrm>
            <a:off x="0" y="0"/>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918" tIns="48459" rIns="96918" bIns="48459" numCol="1" anchor="t" anchorCtr="0" compatLnSpc="1">
            <a:prstTxWarp prst="textNoShape">
              <a:avLst/>
            </a:prstTxWarp>
          </a:bodyPr>
          <a:lstStyle>
            <a:lvl1pPr>
              <a:defRPr sz="1300">
                <a:latin typeface="Arial" pitchFamily="34" charset="0"/>
              </a:defRPr>
            </a:lvl1pPr>
          </a:lstStyle>
          <a:p>
            <a:pPr>
              <a:defRPr/>
            </a:pPr>
            <a:endParaRPr lang="en-US"/>
          </a:p>
        </p:txBody>
      </p:sp>
      <p:sp>
        <p:nvSpPr>
          <p:cNvPr id="65539" name="Rectangle 1027"/>
          <p:cNvSpPr>
            <a:spLocks noGrp="1" noChangeArrowheads="1"/>
          </p:cNvSpPr>
          <p:nvPr>
            <p:ph type="dt" idx="1"/>
          </p:nvPr>
        </p:nvSpPr>
        <p:spPr bwMode="auto">
          <a:xfrm>
            <a:off x="4146550" y="0"/>
            <a:ext cx="31686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918" tIns="48459" rIns="96918" bIns="48459" numCol="1" anchor="t" anchorCtr="0" compatLnSpc="1">
            <a:prstTxWarp prst="textNoShape">
              <a:avLst/>
            </a:prstTxWarp>
          </a:bodyPr>
          <a:lstStyle>
            <a:lvl1pPr algn="r">
              <a:defRPr sz="1300">
                <a:latin typeface="Arial" pitchFamily="34" charset="0"/>
              </a:defRPr>
            </a:lvl1pPr>
          </a:lstStyle>
          <a:p>
            <a:pPr>
              <a:defRPr/>
            </a:pPr>
            <a:endParaRPr lang="en-US"/>
          </a:p>
        </p:txBody>
      </p:sp>
      <p:sp>
        <p:nvSpPr>
          <p:cNvPr id="32772" name="Rectangle 1028"/>
          <p:cNvSpPr>
            <a:spLocks noGrp="1" noRot="1" noChangeAspect="1" noChangeArrowheads="1" noTextEdit="1"/>
          </p:cNvSpPr>
          <p:nvPr>
            <p:ph type="sldImg" idx="2"/>
          </p:nvPr>
        </p:nvSpPr>
        <p:spPr bwMode="auto">
          <a:xfrm>
            <a:off x="769938" y="723900"/>
            <a:ext cx="5775325" cy="3609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5541" name="Rectangle 1029"/>
          <p:cNvSpPr>
            <a:spLocks noGrp="1" noChangeArrowheads="1"/>
          </p:cNvSpPr>
          <p:nvPr>
            <p:ph type="body" sz="quarter" idx="3"/>
          </p:nvPr>
        </p:nvSpPr>
        <p:spPr bwMode="auto">
          <a:xfrm>
            <a:off x="974725" y="4573588"/>
            <a:ext cx="5365750" cy="433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918" tIns="48459" rIns="96918" bIns="484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5542" name="Rectangle 1030"/>
          <p:cNvSpPr>
            <a:spLocks noGrp="1" noChangeArrowheads="1"/>
          </p:cNvSpPr>
          <p:nvPr>
            <p:ph type="ftr" sz="quarter" idx="4"/>
          </p:nvPr>
        </p:nvSpPr>
        <p:spPr bwMode="auto">
          <a:xfrm>
            <a:off x="0" y="9147175"/>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918" tIns="48459" rIns="96918" bIns="48459" numCol="1" anchor="b" anchorCtr="0" compatLnSpc="1">
            <a:prstTxWarp prst="textNoShape">
              <a:avLst/>
            </a:prstTxWarp>
          </a:bodyPr>
          <a:lstStyle>
            <a:lvl1pPr>
              <a:defRPr sz="1300">
                <a:latin typeface="Arial" pitchFamily="34" charset="0"/>
              </a:defRPr>
            </a:lvl1pPr>
          </a:lstStyle>
          <a:p>
            <a:pPr>
              <a:defRPr/>
            </a:pPr>
            <a:endParaRPr lang="en-US"/>
          </a:p>
        </p:txBody>
      </p:sp>
      <p:sp>
        <p:nvSpPr>
          <p:cNvPr id="65543" name="Rectangle 1031"/>
          <p:cNvSpPr>
            <a:spLocks noGrp="1" noChangeArrowheads="1"/>
          </p:cNvSpPr>
          <p:nvPr>
            <p:ph type="sldNum" sz="quarter" idx="5"/>
          </p:nvPr>
        </p:nvSpPr>
        <p:spPr bwMode="auto">
          <a:xfrm>
            <a:off x="4146550" y="9147175"/>
            <a:ext cx="31686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918" tIns="48459" rIns="96918" bIns="48459" numCol="1" anchor="b" anchorCtr="0" compatLnSpc="1">
            <a:prstTxWarp prst="textNoShape">
              <a:avLst/>
            </a:prstTxWarp>
          </a:bodyPr>
          <a:lstStyle>
            <a:lvl1pPr algn="r">
              <a:defRPr sz="1300">
                <a:latin typeface="Arial" pitchFamily="34" charset="0"/>
              </a:defRPr>
            </a:lvl1pPr>
          </a:lstStyle>
          <a:p>
            <a:pPr>
              <a:defRPr/>
            </a:pPr>
            <a:fld id="{F3677BD1-F61E-4A8A-93FD-955EDF7EC03F}" type="slidenum">
              <a:rPr lang="en-US"/>
              <a:pPr>
                <a:defRPr/>
              </a:pPr>
              <a:t>‹#›</a:t>
            </a:fld>
            <a:endParaRPr lang="en-US"/>
          </a:p>
        </p:txBody>
      </p:sp>
    </p:spTree>
    <p:extLst>
      <p:ext uri="{BB962C8B-B14F-4D97-AF65-F5344CB8AC3E}">
        <p14:creationId xmlns:p14="http://schemas.microsoft.com/office/powerpoint/2010/main" val="26208472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pPr>
                <a:defRPr/>
              </a:pPr>
              <a:t>9</a:t>
            </a:fld>
            <a:endParaRPr lang="en-US"/>
          </a:p>
        </p:txBody>
      </p:sp>
    </p:spTree>
    <p:extLst>
      <p:ext uri="{BB962C8B-B14F-4D97-AF65-F5344CB8AC3E}">
        <p14:creationId xmlns:p14="http://schemas.microsoft.com/office/powerpoint/2010/main" val="243254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pPr>
                <a:defRPr/>
              </a:pPr>
              <a:t>11</a:t>
            </a:fld>
            <a:endParaRPr lang="en-US"/>
          </a:p>
        </p:txBody>
      </p:sp>
    </p:spTree>
    <p:extLst>
      <p:ext uri="{BB962C8B-B14F-4D97-AF65-F5344CB8AC3E}">
        <p14:creationId xmlns:p14="http://schemas.microsoft.com/office/powerpoint/2010/main" val="2523906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is at the corner of Glenwood</a:t>
            </a:r>
            <a:r>
              <a:rPr lang="en-US" baseline="0" dirty="0" smtClean="0"/>
              <a:t> Rd and Hooper Street, south of Decatur. </a:t>
            </a:r>
            <a:br>
              <a:rPr lang="en-US" baseline="0" dirty="0" smtClean="0"/>
            </a:br>
            <a:r>
              <a:rPr lang="nl-NL" sz="1200" b="1" u="none" strike="noStrike" kern="1200" dirty="0" smtClean="0">
                <a:solidFill>
                  <a:schemeClr val="tx1"/>
                </a:solidFill>
                <a:effectLst/>
                <a:latin typeface="Times New Roman" pitchFamily="18" charset="0"/>
                <a:ea typeface="+mn-ea"/>
                <a:cs typeface="+mn-cs"/>
              </a:rPr>
              <a:t>2957 Glenwood Rd</a:t>
            </a:r>
            <a:r>
              <a:rPr lang="nl-NL" sz="1200" u="none" strike="noStrike" kern="1200" dirty="0" smtClean="0">
                <a:solidFill>
                  <a:schemeClr val="tx1"/>
                </a:solidFill>
                <a:effectLst/>
                <a:latin typeface="Times New Roman" pitchFamily="18" charset="0"/>
                <a:ea typeface="+mn-ea"/>
                <a:cs typeface="+mn-cs"/>
              </a:rPr>
              <a:t> </a:t>
            </a:r>
            <a:r>
              <a:rPr lang="nl-NL" sz="1200" u="none" strike="noStrike" kern="1200" baseline="0" dirty="0" smtClean="0">
                <a:solidFill>
                  <a:schemeClr val="tx1"/>
                </a:solidFill>
                <a:effectLst/>
                <a:latin typeface="Times New Roman" pitchFamily="18" charset="0"/>
                <a:ea typeface="+mn-ea"/>
                <a:cs typeface="+mn-cs"/>
              </a:rPr>
              <a:t>  </a:t>
            </a:r>
            <a:r>
              <a:rPr lang="nl-NL" sz="1200" u="none" strike="noStrike" kern="1200" dirty="0" smtClean="0">
                <a:solidFill>
                  <a:schemeClr val="tx1"/>
                </a:solidFill>
                <a:effectLst/>
                <a:latin typeface="Times New Roman" pitchFamily="18" charset="0"/>
                <a:ea typeface="+mn-ea"/>
                <a:cs typeface="+mn-cs"/>
              </a:rPr>
              <a:t>Decatur, GA 30032 ‎</a:t>
            </a:r>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pPr>
                <a:defRPr/>
              </a:pPr>
              <a:t>14</a:t>
            </a:fld>
            <a:endParaRPr lang="en-US"/>
          </a:p>
        </p:txBody>
      </p:sp>
    </p:spTree>
    <p:extLst>
      <p:ext uri="{BB962C8B-B14F-4D97-AF65-F5344CB8AC3E}">
        <p14:creationId xmlns:p14="http://schemas.microsoft.com/office/powerpoint/2010/main" val="1414303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 2004, the average weekly contribution by</a:t>
            </a:r>
            <a:r>
              <a:rPr lang="en-US" baseline="0" dirty="0" smtClean="0">
                <a:effectLst/>
              </a:rPr>
              <a:t> a full/confirmed member  of a Christian church in the US was </a:t>
            </a:r>
            <a:r>
              <a:rPr lang="en-US" dirty="0" smtClean="0">
                <a:effectLst/>
              </a:rPr>
              <a:t>$</a:t>
            </a:r>
            <a:r>
              <a:rPr lang="en-US" b="1" dirty="0" smtClean="0">
                <a:effectLst/>
              </a:rPr>
              <a:t>13.31 </a:t>
            </a:r>
            <a:r>
              <a:rPr lang="en-US" dirty="0" smtClean="0">
                <a:effectLst/>
              </a:rPr>
              <a:t>per week.  (http://www.pastorrickypowell.com/life_matters_with_pastor_/2009/10/startling-statistics-about-christian-giving.html</a:t>
            </a:r>
            <a:r>
              <a:rPr lang="en-US" baseline="0" dirty="0" smtClean="0">
                <a:effectLst/>
              </a:rPr>
              <a:t>)</a:t>
            </a:r>
          </a:p>
          <a:p>
            <a:endParaRPr lang="en-US" baseline="0" dirty="0" smtClean="0">
              <a:effectLst/>
            </a:endParaRPr>
          </a:p>
          <a:p>
            <a:r>
              <a:rPr lang="en-US" baseline="0" dirty="0" smtClean="0">
                <a:effectLst/>
              </a:rPr>
              <a:t>Embry Hills giving:  Attendance=350; Contribution = $11,000/week;  Assume 100 children;  $44 per adult per week, or $65 per household.</a:t>
            </a:r>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pPr>
                <a:defRPr/>
              </a:pPr>
              <a:t>24</a:t>
            </a:fld>
            <a:endParaRPr lang="en-US"/>
          </a:p>
        </p:txBody>
      </p:sp>
    </p:spTree>
    <p:extLst>
      <p:ext uri="{BB962C8B-B14F-4D97-AF65-F5344CB8AC3E}">
        <p14:creationId xmlns:p14="http://schemas.microsoft.com/office/powerpoint/2010/main" val="2961499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pPr>
                <a:defRPr/>
              </a:pPr>
              <a:t>28</a:t>
            </a:fld>
            <a:endParaRPr lang="en-US"/>
          </a:p>
        </p:txBody>
      </p:sp>
    </p:spTree>
    <p:extLst>
      <p:ext uri="{BB962C8B-B14F-4D97-AF65-F5344CB8AC3E}">
        <p14:creationId xmlns:p14="http://schemas.microsoft.com/office/powerpoint/2010/main" val="9444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677BD1-F61E-4A8A-93FD-955EDF7EC03F}" type="slidenum">
              <a:rPr lang="en-US" smtClean="0"/>
              <a:pPr>
                <a:defRPr/>
              </a:pPr>
              <a:t>30</a:t>
            </a:fld>
            <a:endParaRPr lang="en-US"/>
          </a:p>
        </p:txBody>
      </p:sp>
    </p:spTree>
    <p:extLst>
      <p:ext uri="{BB962C8B-B14F-4D97-AF65-F5344CB8AC3E}">
        <p14:creationId xmlns:p14="http://schemas.microsoft.com/office/powerpoint/2010/main" val="2432549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A22C54-73A3-46A9-9681-4B2392B7E9E5}" type="slidenum">
              <a:rPr lang="en-US"/>
              <a:pPr>
                <a:defRPr/>
              </a:pPr>
              <a:t>‹#›</a:t>
            </a:fld>
            <a:endParaRPr lang="en-US"/>
          </a:p>
        </p:txBody>
      </p:sp>
    </p:spTree>
    <p:extLst>
      <p:ext uri="{BB962C8B-B14F-4D97-AF65-F5344CB8AC3E}">
        <p14:creationId xmlns:p14="http://schemas.microsoft.com/office/powerpoint/2010/main" val="107132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BAC15-BA32-4120-B239-1BCD0E786B68}" type="slidenum">
              <a:rPr lang="en-US"/>
              <a:pPr>
                <a:defRPr/>
              </a:pPr>
              <a:t>‹#›</a:t>
            </a:fld>
            <a:endParaRPr lang="en-US"/>
          </a:p>
        </p:txBody>
      </p:sp>
    </p:spTree>
    <p:extLst>
      <p:ext uri="{BB962C8B-B14F-4D97-AF65-F5344CB8AC3E}">
        <p14:creationId xmlns:p14="http://schemas.microsoft.com/office/powerpoint/2010/main" val="298089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0"/>
            <a:ext cx="2152650" cy="501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305550" cy="501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478603-6850-46E9-AFC8-79F4A98EAC7B}" type="slidenum">
              <a:rPr lang="en-US"/>
              <a:pPr>
                <a:defRPr/>
              </a:pPr>
              <a:t>‹#›</a:t>
            </a:fld>
            <a:endParaRPr lang="en-US"/>
          </a:p>
        </p:txBody>
      </p:sp>
    </p:spTree>
    <p:extLst>
      <p:ext uri="{BB962C8B-B14F-4D97-AF65-F5344CB8AC3E}">
        <p14:creationId xmlns:p14="http://schemas.microsoft.com/office/powerpoint/2010/main" val="939539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3500"/>
            <a:ext cx="7772400" cy="508000"/>
          </a:xfrm>
        </p:spPr>
        <p:txBody>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a:xfrm>
            <a:off x="304800" y="749300"/>
            <a:ext cx="8610600" cy="431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A389DF-B1F5-4991-89B8-72C57CDB73FE}" type="slidenum">
              <a:rPr lang="en-US"/>
              <a:pPr>
                <a:defRPr/>
              </a:pPr>
              <a:t>‹#›</a:t>
            </a:fld>
            <a:endParaRPr lang="en-US"/>
          </a:p>
        </p:txBody>
      </p:sp>
    </p:spTree>
    <p:extLst>
      <p:ext uri="{BB962C8B-B14F-4D97-AF65-F5344CB8AC3E}">
        <p14:creationId xmlns:p14="http://schemas.microsoft.com/office/powerpoint/2010/main" val="353958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7E66E8-EC9A-4C81-A4F1-A7D9E5A272BA}" type="slidenum">
              <a:rPr lang="en-US"/>
              <a:pPr>
                <a:defRPr/>
              </a:pPr>
              <a:t>‹#›</a:t>
            </a:fld>
            <a:endParaRPr lang="en-US"/>
          </a:p>
        </p:txBody>
      </p:sp>
    </p:spTree>
    <p:extLst>
      <p:ext uri="{BB962C8B-B14F-4D97-AF65-F5344CB8AC3E}">
        <p14:creationId xmlns:p14="http://schemas.microsoft.com/office/powerpoint/2010/main" val="298456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698500"/>
            <a:ext cx="42291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698500"/>
            <a:ext cx="42291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273BF-ED1D-4F21-8D62-A72031FF00FB}" type="slidenum">
              <a:rPr lang="en-US"/>
              <a:pPr>
                <a:defRPr/>
              </a:pPr>
              <a:t>‹#›</a:t>
            </a:fld>
            <a:endParaRPr lang="en-US"/>
          </a:p>
        </p:txBody>
      </p:sp>
    </p:spTree>
    <p:extLst>
      <p:ext uri="{BB962C8B-B14F-4D97-AF65-F5344CB8AC3E}">
        <p14:creationId xmlns:p14="http://schemas.microsoft.com/office/powerpoint/2010/main" val="1604278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2C1C0B-9345-4355-826E-E62B859D5104}" type="slidenum">
              <a:rPr lang="en-US"/>
              <a:pPr>
                <a:defRPr/>
              </a:pPr>
              <a:t>‹#›</a:t>
            </a:fld>
            <a:endParaRPr lang="en-US"/>
          </a:p>
        </p:txBody>
      </p:sp>
    </p:spTree>
    <p:extLst>
      <p:ext uri="{BB962C8B-B14F-4D97-AF65-F5344CB8AC3E}">
        <p14:creationId xmlns:p14="http://schemas.microsoft.com/office/powerpoint/2010/main" val="1477041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9D5E7F-5B88-49A2-B514-B1E99E37D880}" type="slidenum">
              <a:rPr lang="en-US"/>
              <a:pPr>
                <a:defRPr/>
              </a:pPr>
              <a:t>‹#›</a:t>
            </a:fld>
            <a:endParaRPr lang="en-US"/>
          </a:p>
        </p:txBody>
      </p:sp>
    </p:spTree>
    <p:extLst>
      <p:ext uri="{BB962C8B-B14F-4D97-AF65-F5344CB8AC3E}">
        <p14:creationId xmlns:p14="http://schemas.microsoft.com/office/powerpoint/2010/main" val="3754251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8BB770-531F-49C4-83F7-842E0B8C6786}" type="slidenum">
              <a:rPr lang="en-US"/>
              <a:pPr>
                <a:defRPr/>
              </a:pPr>
              <a:t>‹#›</a:t>
            </a:fld>
            <a:endParaRPr lang="en-US"/>
          </a:p>
        </p:txBody>
      </p:sp>
    </p:spTree>
    <p:extLst>
      <p:ext uri="{BB962C8B-B14F-4D97-AF65-F5344CB8AC3E}">
        <p14:creationId xmlns:p14="http://schemas.microsoft.com/office/powerpoint/2010/main" val="320935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6E8664-7A74-4C3A-8C93-8E2EDCADBA08}" type="slidenum">
              <a:rPr lang="en-US"/>
              <a:pPr>
                <a:defRPr/>
              </a:pPr>
              <a:t>‹#›</a:t>
            </a:fld>
            <a:endParaRPr lang="en-US"/>
          </a:p>
        </p:txBody>
      </p:sp>
    </p:spTree>
    <p:extLst>
      <p:ext uri="{BB962C8B-B14F-4D97-AF65-F5344CB8AC3E}">
        <p14:creationId xmlns:p14="http://schemas.microsoft.com/office/powerpoint/2010/main" val="7883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1087F-6DDF-4D0E-8711-10D54406611A}" type="slidenum">
              <a:rPr lang="en-US"/>
              <a:pPr>
                <a:defRPr/>
              </a:pPr>
              <a:t>‹#›</a:t>
            </a:fld>
            <a:endParaRPr lang="en-US"/>
          </a:p>
        </p:txBody>
      </p:sp>
    </p:spTree>
    <p:extLst>
      <p:ext uri="{BB962C8B-B14F-4D97-AF65-F5344CB8AC3E}">
        <p14:creationId xmlns:p14="http://schemas.microsoft.com/office/powerpoint/2010/main" val="350008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userDrawn="1"/>
        </p:nvSpPr>
        <p:spPr bwMode="auto">
          <a:xfrm>
            <a:off x="0" y="0"/>
            <a:ext cx="9144000" cy="5715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027" name="Rectangle 2"/>
          <p:cNvSpPr>
            <a:spLocks noGrp="1" noChangeArrowheads="1"/>
          </p:cNvSpPr>
          <p:nvPr>
            <p:ph type="title"/>
          </p:nvPr>
        </p:nvSpPr>
        <p:spPr bwMode="auto">
          <a:xfrm>
            <a:off x="0" y="0"/>
            <a:ext cx="9144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04800" y="698500"/>
            <a:ext cx="86106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8686800" y="5461000"/>
            <a:ext cx="4572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600" b="1">
                <a:solidFill>
                  <a:schemeClr val="bg1"/>
                </a:solidFill>
                <a:latin typeface="Arial" pitchFamily="34" charset="0"/>
              </a:defRPr>
            </a:lvl1pPr>
          </a:lstStyle>
          <a:p>
            <a:pPr>
              <a:defRPr/>
            </a:pPr>
            <a:fld id="{058B422F-BE06-4BB0-9173-E474911069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FFFF00"/>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2pPr>
      <a:lvl3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3pPr>
      <a:lvl4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4pPr>
      <a:lvl5pPr algn="ctr" rtl="0" eaLnBrk="0" fontAlgn="base" hangingPunct="0">
        <a:spcBef>
          <a:spcPct val="0"/>
        </a:spcBef>
        <a:spcAft>
          <a:spcPct val="0"/>
        </a:spcAft>
        <a:defRPr sz="3600" b="1">
          <a:solidFill>
            <a:srgbClr val="FFFF00"/>
          </a:solidFill>
          <a:latin typeface="Calibri" charset="0"/>
          <a:ea typeface="Calibri" pitchFamily="34" charset="0"/>
          <a:cs typeface="Calibri" charset="0"/>
        </a:defRPr>
      </a:lvl5pPr>
      <a:lvl6pPr marL="457200" algn="ctr" rtl="0" fontAlgn="base">
        <a:spcBef>
          <a:spcPct val="0"/>
        </a:spcBef>
        <a:spcAft>
          <a:spcPct val="0"/>
        </a:spcAft>
        <a:defRPr sz="3200" b="1">
          <a:solidFill>
            <a:srgbClr val="FFFF00"/>
          </a:solidFill>
          <a:latin typeface="Arial" pitchFamily="34" charset="0"/>
        </a:defRPr>
      </a:lvl6pPr>
      <a:lvl7pPr marL="914400" algn="ctr" rtl="0" fontAlgn="base">
        <a:spcBef>
          <a:spcPct val="0"/>
        </a:spcBef>
        <a:spcAft>
          <a:spcPct val="0"/>
        </a:spcAft>
        <a:defRPr sz="3200" b="1">
          <a:solidFill>
            <a:srgbClr val="FFFF00"/>
          </a:solidFill>
          <a:latin typeface="Arial" pitchFamily="34" charset="0"/>
        </a:defRPr>
      </a:lvl7pPr>
      <a:lvl8pPr marL="1371600" algn="ctr" rtl="0" fontAlgn="base">
        <a:spcBef>
          <a:spcPct val="0"/>
        </a:spcBef>
        <a:spcAft>
          <a:spcPct val="0"/>
        </a:spcAft>
        <a:defRPr sz="3200" b="1">
          <a:solidFill>
            <a:srgbClr val="FFFF00"/>
          </a:solidFill>
          <a:latin typeface="Arial" pitchFamily="34" charset="0"/>
        </a:defRPr>
      </a:lvl8pPr>
      <a:lvl9pPr marL="1828800" algn="ctr" rtl="0" fontAlgn="base">
        <a:spcBef>
          <a:spcPct val="0"/>
        </a:spcBef>
        <a:spcAft>
          <a:spcPct val="0"/>
        </a:spcAft>
        <a:defRPr sz="3200" b="1">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b="1">
          <a:solidFill>
            <a:schemeClr val="bg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har char="–"/>
        <a:defRPr sz="2800" b="1">
          <a:solidFill>
            <a:schemeClr val="bg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sz="2400" b="1">
          <a:solidFill>
            <a:schemeClr val="bg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sz="2000" b="1">
          <a:solidFill>
            <a:schemeClr val="bg1"/>
          </a:solidFill>
          <a:latin typeface="Calibri" pitchFamily="34" charset="0"/>
          <a:ea typeface="Calibri" pitchFamily="34" charset="0"/>
          <a:cs typeface="Calibri" pitchFamily="34" charset="0"/>
        </a:defRPr>
      </a:lvl5pPr>
      <a:lvl6pPr marL="2514600" indent="-228600" algn="l" rtl="0" fontAlgn="base">
        <a:spcBef>
          <a:spcPct val="20000"/>
        </a:spcBef>
        <a:spcAft>
          <a:spcPct val="0"/>
        </a:spcAft>
        <a:buChar char="»"/>
        <a:defRPr b="1">
          <a:solidFill>
            <a:schemeClr val="bg1"/>
          </a:solidFill>
          <a:latin typeface="+mn-lt"/>
        </a:defRPr>
      </a:lvl6pPr>
      <a:lvl7pPr marL="2971800" indent="-228600" algn="l" rtl="0" fontAlgn="base">
        <a:spcBef>
          <a:spcPct val="20000"/>
        </a:spcBef>
        <a:spcAft>
          <a:spcPct val="0"/>
        </a:spcAft>
        <a:buChar char="»"/>
        <a:defRPr b="1">
          <a:solidFill>
            <a:schemeClr val="bg1"/>
          </a:solidFill>
          <a:latin typeface="+mn-lt"/>
        </a:defRPr>
      </a:lvl7pPr>
      <a:lvl8pPr marL="3429000" indent="-228600" algn="l" rtl="0" fontAlgn="base">
        <a:spcBef>
          <a:spcPct val="20000"/>
        </a:spcBef>
        <a:spcAft>
          <a:spcPct val="0"/>
        </a:spcAft>
        <a:buChar char="»"/>
        <a:defRPr b="1">
          <a:solidFill>
            <a:schemeClr val="bg1"/>
          </a:solidFill>
          <a:latin typeface="+mn-lt"/>
        </a:defRPr>
      </a:lvl8pPr>
      <a:lvl9pPr marL="3886200" indent="-228600" algn="l" rtl="0" fontAlgn="base">
        <a:spcBef>
          <a:spcPct val="20000"/>
        </a:spcBef>
        <a:spcAft>
          <a:spcPct val="0"/>
        </a:spcAft>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lueletterbible.org/study/pnt/pnt02.cfm" TargetMode="External"/><Relationship Id="rId2" Type="http://schemas.openxmlformats.org/officeDocument/2006/relationships/hyperlink" Target="https://urbana.org/go-and-do/bible-studies/case-study-ephesus-40-years-3-authors-7-documents-7-leader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urbana.org/go-and-do/bible-studies/case-study-ephesus-40-years-3-authors-7-documents-7-leade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9.png"/><Relationship Id="rId5" Type="http://schemas.microsoft.com/office/2007/relationships/hdphoto" Target="../media/hdphoto6.wdp"/><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jpe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Embry Hills Jubilee</a:t>
            </a:r>
            <a:endParaRPr lang="en-US" sz="4800" dirty="0"/>
          </a:p>
        </p:txBody>
      </p:sp>
      <p:sp>
        <p:nvSpPr>
          <p:cNvPr id="3" name="Subtitle 2"/>
          <p:cNvSpPr>
            <a:spLocks noGrp="1"/>
          </p:cNvSpPr>
          <p:nvPr>
            <p:ph type="subTitle" idx="1"/>
          </p:nvPr>
        </p:nvSpPr>
        <p:spPr>
          <a:xfrm>
            <a:off x="1312333" y="5376333"/>
            <a:ext cx="6400800" cy="254000"/>
          </a:xfrm>
        </p:spPr>
        <p:txBody>
          <a:bodyPr>
            <a:normAutofit fontScale="40000" lnSpcReduction="20000"/>
          </a:bodyPr>
          <a:lstStyle/>
          <a:p>
            <a:r>
              <a:rPr lang="en-US" dirty="0" smtClean="0"/>
              <a:t>Embry Hills – October 27, 2013</a:t>
            </a:r>
            <a:endParaRPr lang="en-US" dirty="0"/>
          </a:p>
        </p:txBody>
      </p:sp>
      <p:sp>
        <p:nvSpPr>
          <p:cNvPr id="4" name="Slide Number Placeholder 3"/>
          <p:cNvSpPr>
            <a:spLocks noGrp="1"/>
          </p:cNvSpPr>
          <p:nvPr>
            <p:ph type="sldNum" sz="quarter" idx="12"/>
          </p:nvPr>
        </p:nvSpPr>
        <p:spPr/>
        <p:txBody>
          <a:bodyPr/>
          <a:lstStyle/>
          <a:p>
            <a:pPr>
              <a:defRPr/>
            </a:pPr>
            <a:fld id="{5AA22C54-73A3-46A9-9681-4B2392B7E9E5}" type="slidenum">
              <a:rPr lang="en-US" smtClean="0"/>
              <a:pPr>
                <a:defRPr/>
              </a:pPr>
              <a:t>1</a:t>
            </a:fld>
            <a:endParaRPr lang="en-US"/>
          </a:p>
        </p:txBody>
      </p:sp>
    </p:spTree>
    <p:extLst>
      <p:ext uri="{BB962C8B-B14F-4D97-AF65-F5344CB8AC3E}">
        <p14:creationId xmlns:p14="http://schemas.microsoft.com/office/powerpoint/2010/main" val="3874456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500"/>
            <a:ext cx="8839200" cy="508000"/>
          </a:xfrm>
        </p:spPr>
        <p:txBody>
          <a:bodyPr/>
          <a:lstStyle/>
          <a:p>
            <a:r>
              <a:rPr lang="en-US" dirty="0" smtClean="0"/>
              <a:t>Timeline of the Jerusalem </a:t>
            </a:r>
            <a:r>
              <a:rPr lang="en-US" dirty="0" smtClean="0"/>
              <a:t>Church</a:t>
            </a:r>
            <a:r>
              <a:rPr lang="en-US" sz="3600" b="0" baseline="30000" dirty="0" smtClean="0"/>
              <a:t>1</a:t>
            </a:r>
            <a:endParaRPr lang="en-US" b="0" baseline="30000" dirty="0"/>
          </a:p>
        </p:txBody>
      </p:sp>
      <p:sp>
        <p:nvSpPr>
          <p:cNvPr id="3" name="Content Placeholder 2"/>
          <p:cNvSpPr>
            <a:spLocks noGrp="1"/>
          </p:cNvSpPr>
          <p:nvPr>
            <p:ph idx="1"/>
          </p:nvPr>
        </p:nvSpPr>
        <p:spPr>
          <a:xfrm>
            <a:off x="152400" y="647700"/>
            <a:ext cx="8991600" cy="4658379"/>
          </a:xfrm>
        </p:spPr>
        <p:txBody>
          <a:bodyPr>
            <a:normAutofit fontScale="92500" lnSpcReduction="10000"/>
          </a:bodyPr>
          <a:lstStyle/>
          <a:p>
            <a:pPr marL="0" indent="0">
              <a:buNone/>
              <a:tabLst>
                <a:tab pos="2292350" algn="l"/>
                <a:tab pos="7659688" algn="l"/>
              </a:tabLst>
            </a:pPr>
            <a:r>
              <a:rPr lang="en-US" dirty="0" smtClean="0"/>
              <a:t>	</a:t>
            </a:r>
            <a:r>
              <a:rPr lang="en-US" u="sng" dirty="0" smtClean="0"/>
              <a:t>Event</a:t>
            </a:r>
            <a:r>
              <a:rPr lang="en-US" dirty="0"/>
              <a:t>	</a:t>
            </a:r>
            <a:r>
              <a:rPr lang="en-US" u="sng" dirty="0"/>
              <a:t>Date</a:t>
            </a:r>
          </a:p>
          <a:p>
            <a:pPr marL="0" indent="0">
              <a:buNone/>
              <a:tabLst>
                <a:tab pos="7778750" algn="l"/>
              </a:tabLst>
            </a:pPr>
            <a:r>
              <a:rPr lang="en-US" dirty="0" smtClean="0"/>
              <a:t>Jesus </a:t>
            </a:r>
            <a:r>
              <a:rPr lang="en-US" dirty="0"/>
              <a:t>crucified; Church established (Acts 1-2</a:t>
            </a:r>
            <a:r>
              <a:rPr lang="en-US" dirty="0" smtClean="0"/>
              <a:t>)	30</a:t>
            </a:r>
          </a:p>
          <a:p>
            <a:pPr marL="0" indent="0">
              <a:buNone/>
              <a:tabLst>
                <a:tab pos="7778750" algn="l"/>
              </a:tabLst>
            </a:pPr>
            <a:r>
              <a:rPr lang="en-US" dirty="0" smtClean="0"/>
              <a:t>Apostles preaching, deacons, etc. (Acts 3-6)	30-35</a:t>
            </a:r>
          </a:p>
          <a:p>
            <a:pPr marL="0" indent="0">
              <a:buNone/>
              <a:tabLst>
                <a:tab pos="7778750" algn="l"/>
              </a:tabLst>
            </a:pPr>
            <a:r>
              <a:rPr lang="en-US" dirty="0" smtClean="0"/>
              <a:t>Stephen killed, persecution begins (Acts 7)	35	</a:t>
            </a:r>
          </a:p>
          <a:p>
            <a:pPr marL="0" indent="0">
              <a:buNone/>
              <a:tabLst>
                <a:tab pos="7778750" algn="l"/>
              </a:tabLst>
            </a:pPr>
            <a:r>
              <a:rPr lang="en-US" dirty="0" smtClean="0"/>
              <a:t>Saul visits (Acts 9; Gal 1:18)	38	</a:t>
            </a:r>
          </a:p>
          <a:p>
            <a:pPr marL="0" indent="0">
              <a:buNone/>
              <a:tabLst>
                <a:tab pos="7778750" algn="l"/>
              </a:tabLst>
            </a:pPr>
            <a:r>
              <a:rPr lang="en-US" dirty="0" smtClean="0"/>
              <a:t>James killed</a:t>
            </a:r>
            <a:r>
              <a:rPr lang="en-US" dirty="0"/>
              <a:t> </a:t>
            </a:r>
            <a:r>
              <a:rPr lang="en-US" dirty="0" smtClean="0"/>
              <a:t>by Herod (Acts 12)	45</a:t>
            </a:r>
          </a:p>
          <a:p>
            <a:pPr marL="0" indent="0">
              <a:buNone/>
              <a:tabLst>
                <a:tab pos="7778750" algn="l"/>
              </a:tabLst>
            </a:pPr>
            <a:r>
              <a:rPr lang="en-US" dirty="0" smtClean="0"/>
              <a:t>Council on OT law-keeping (Acts 15)	50</a:t>
            </a:r>
          </a:p>
          <a:p>
            <a:pPr marL="0" indent="0">
              <a:buNone/>
              <a:tabLst>
                <a:tab pos="7778750" algn="l"/>
              </a:tabLst>
            </a:pPr>
            <a:r>
              <a:rPr lang="en-US" dirty="0" smtClean="0"/>
              <a:t>Paul arrives with gift, arrested (Acts 21-22)	58</a:t>
            </a:r>
          </a:p>
          <a:p>
            <a:pPr marL="0" indent="0">
              <a:buNone/>
              <a:tabLst>
                <a:tab pos="7778750" algn="l"/>
              </a:tabLst>
            </a:pPr>
            <a:r>
              <a:rPr lang="en-US" dirty="0" smtClean="0"/>
              <a:t>Destruction of Jerusalem	70</a:t>
            </a:r>
          </a:p>
          <a:p>
            <a:pPr marL="0" indent="0">
              <a:buNone/>
              <a:tabLst>
                <a:tab pos="7315200" algn="l"/>
              </a:tabLst>
            </a:pPr>
            <a:endParaRPr lang="en-US" dirty="0" smtClean="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10</a:t>
            </a:fld>
            <a:endParaRPr lang="en-US"/>
          </a:p>
        </p:txBody>
      </p:sp>
      <p:sp>
        <p:nvSpPr>
          <p:cNvPr id="5" name="TextBox 4"/>
          <p:cNvSpPr txBox="1"/>
          <p:nvPr/>
        </p:nvSpPr>
        <p:spPr>
          <a:xfrm>
            <a:off x="2743200" y="5382279"/>
            <a:ext cx="3669146" cy="276999"/>
          </a:xfrm>
          <a:prstGeom prst="rect">
            <a:avLst/>
          </a:prstGeom>
          <a:noFill/>
        </p:spPr>
        <p:txBody>
          <a:bodyPr wrap="none" rtlCol="0">
            <a:spAutoFit/>
          </a:bodyPr>
          <a:lstStyle/>
          <a:p>
            <a:pPr algn="ctr"/>
            <a:r>
              <a:rPr lang="en-US" sz="1200" baseline="30000" dirty="0" smtClean="0">
                <a:hlinkClick r:id="rId2"/>
              </a:rPr>
              <a:t>1 </a:t>
            </a:r>
            <a:r>
              <a:rPr lang="en-US" sz="1200" dirty="0">
                <a:hlinkClick r:id="rId3"/>
              </a:rPr>
              <a:t>http://www.blueletterbible.org/study/pnt/pnt02.cfm</a:t>
            </a:r>
            <a:r>
              <a:rPr lang="en-US" sz="1200" dirty="0"/>
              <a:t> </a:t>
            </a:r>
          </a:p>
        </p:txBody>
      </p:sp>
      <p:grpSp>
        <p:nvGrpSpPr>
          <p:cNvPr id="9" name="Group 8"/>
          <p:cNvGrpSpPr/>
          <p:nvPr/>
        </p:nvGrpSpPr>
        <p:grpSpPr>
          <a:xfrm>
            <a:off x="7248854" y="1215189"/>
            <a:ext cx="595035" cy="3753853"/>
            <a:chOff x="7248854" y="1215189"/>
            <a:chExt cx="595035" cy="3753853"/>
          </a:xfrm>
        </p:grpSpPr>
        <p:cxnSp>
          <p:nvCxnSpPr>
            <p:cNvPr id="7" name="Straight Arrow Connector 6"/>
            <p:cNvCxnSpPr/>
            <p:nvPr/>
          </p:nvCxnSpPr>
          <p:spPr>
            <a:xfrm>
              <a:off x="7543797" y="1215189"/>
              <a:ext cx="0" cy="375385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48854" y="2589009"/>
              <a:ext cx="595035" cy="830997"/>
            </a:xfrm>
            <a:prstGeom prst="rect">
              <a:avLst/>
            </a:prstGeom>
            <a:solidFill>
              <a:schemeClr val="tx1"/>
            </a:solidFill>
          </p:spPr>
          <p:txBody>
            <a:bodyPr wrap="none" rtlCol="0">
              <a:spAutoFit/>
            </a:bodyPr>
            <a:lstStyle/>
            <a:p>
              <a:pPr algn="ctr"/>
              <a:r>
                <a:rPr lang="en-US" dirty="0" smtClean="0">
                  <a:solidFill>
                    <a:srgbClr val="FFFF00"/>
                  </a:solidFill>
                </a:rPr>
                <a:t>40</a:t>
              </a:r>
            </a:p>
            <a:p>
              <a:pPr algn="ctr"/>
              <a:r>
                <a:rPr lang="en-US" dirty="0" err="1" smtClean="0">
                  <a:solidFill>
                    <a:srgbClr val="FFFF00"/>
                  </a:solidFill>
                </a:rPr>
                <a:t>yrs</a:t>
              </a:r>
              <a:endParaRPr lang="en-US" dirty="0">
                <a:solidFill>
                  <a:srgbClr val="FFFF00"/>
                </a:solidFill>
              </a:endParaRPr>
            </a:p>
          </p:txBody>
        </p:sp>
      </p:grpSp>
    </p:spTree>
    <p:extLst>
      <p:ext uri="{BB962C8B-B14F-4D97-AF65-F5344CB8AC3E}">
        <p14:creationId xmlns:p14="http://schemas.microsoft.com/office/powerpoint/2010/main" val="95201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500"/>
            <a:ext cx="8839200" cy="508000"/>
          </a:xfrm>
        </p:spPr>
        <p:txBody>
          <a:bodyPr/>
          <a:lstStyle/>
          <a:p>
            <a:r>
              <a:rPr lang="en-US" dirty="0" smtClean="0"/>
              <a:t>Timeline of the </a:t>
            </a:r>
            <a:r>
              <a:rPr lang="en-US" dirty="0" smtClean="0"/>
              <a:t>Ephesian Church</a:t>
            </a:r>
            <a:r>
              <a:rPr lang="en-US" sz="3600" b="0" baseline="30000" dirty="0" smtClean="0"/>
              <a:t>2</a:t>
            </a:r>
            <a:endParaRPr lang="en-US" sz="3600" dirty="0"/>
          </a:p>
        </p:txBody>
      </p:sp>
      <p:sp>
        <p:nvSpPr>
          <p:cNvPr id="3" name="Content Placeholder 2"/>
          <p:cNvSpPr>
            <a:spLocks noGrp="1"/>
          </p:cNvSpPr>
          <p:nvPr>
            <p:ph idx="1"/>
          </p:nvPr>
        </p:nvSpPr>
        <p:spPr>
          <a:xfrm>
            <a:off x="152400" y="723900"/>
            <a:ext cx="8915400" cy="4648200"/>
          </a:xfrm>
        </p:spPr>
        <p:txBody>
          <a:bodyPr>
            <a:normAutofit fontScale="92500" lnSpcReduction="20000"/>
          </a:bodyPr>
          <a:lstStyle/>
          <a:p>
            <a:pPr marL="0" indent="0">
              <a:buNone/>
              <a:tabLst>
                <a:tab pos="2292350" algn="l"/>
                <a:tab pos="7600950" algn="l"/>
              </a:tabLst>
            </a:pPr>
            <a:r>
              <a:rPr lang="en-US" dirty="0" smtClean="0"/>
              <a:t>	</a:t>
            </a:r>
            <a:r>
              <a:rPr lang="en-US" u="sng" dirty="0" smtClean="0"/>
              <a:t>Event</a:t>
            </a:r>
            <a:r>
              <a:rPr lang="en-US" dirty="0" smtClean="0"/>
              <a:t>	</a:t>
            </a:r>
            <a:r>
              <a:rPr lang="en-US" u="sng" dirty="0" smtClean="0"/>
              <a:t>Date</a:t>
            </a:r>
          </a:p>
          <a:p>
            <a:pPr marL="0" indent="0" defTabSz="1200150">
              <a:buNone/>
              <a:tabLst>
                <a:tab pos="7778750" algn="l"/>
              </a:tabLst>
            </a:pPr>
            <a:r>
              <a:rPr lang="en-US" dirty="0" smtClean="0"/>
              <a:t>Paul’s </a:t>
            </a:r>
            <a:r>
              <a:rPr lang="en-US" dirty="0"/>
              <a:t>1</a:t>
            </a:r>
            <a:r>
              <a:rPr lang="en-US" baseline="30000" dirty="0"/>
              <a:t>st</a:t>
            </a:r>
            <a:r>
              <a:rPr lang="en-US" dirty="0"/>
              <a:t> visit (Acts 18:19)	51</a:t>
            </a:r>
          </a:p>
          <a:p>
            <a:pPr marL="0" indent="0" defTabSz="1200150">
              <a:buNone/>
              <a:tabLst>
                <a:tab pos="7778750" algn="l"/>
              </a:tabLst>
            </a:pPr>
            <a:r>
              <a:rPr lang="en-US" dirty="0" smtClean="0"/>
              <a:t>Priscilla &amp; </a:t>
            </a:r>
            <a:r>
              <a:rPr lang="en-US" dirty="0" err="1" smtClean="0"/>
              <a:t>Acquila</a:t>
            </a:r>
            <a:r>
              <a:rPr lang="en-US" dirty="0" smtClean="0"/>
              <a:t> move there (Acts 18:19)	51</a:t>
            </a:r>
          </a:p>
          <a:p>
            <a:pPr marL="0" indent="0" defTabSz="1200150">
              <a:buNone/>
              <a:tabLst>
                <a:tab pos="7778750" algn="l"/>
              </a:tabLst>
            </a:pPr>
            <a:r>
              <a:rPr lang="en-US" dirty="0" smtClean="0"/>
              <a:t>Priscilla &amp; </a:t>
            </a:r>
            <a:r>
              <a:rPr lang="en-US" dirty="0" err="1" smtClean="0"/>
              <a:t>Acquila</a:t>
            </a:r>
            <a:r>
              <a:rPr lang="en-US" dirty="0" smtClean="0"/>
              <a:t> correct </a:t>
            </a:r>
            <a:r>
              <a:rPr lang="en-US" dirty="0" err="1" smtClean="0"/>
              <a:t>Apollos</a:t>
            </a:r>
            <a:r>
              <a:rPr lang="en-US" dirty="0" smtClean="0"/>
              <a:t> (Acts 18:26)	51</a:t>
            </a:r>
          </a:p>
          <a:p>
            <a:pPr marL="0" indent="0" defTabSz="1200150">
              <a:buNone/>
              <a:tabLst>
                <a:tab pos="7778750" algn="l"/>
              </a:tabLst>
            </a:pPr>
            <a:r>
              <a:rPr lang="en-US" dirty="0" smtClean="0"/>
              <a:t>Paul there for 2-3 years (Acts 19:10; 20:31)	53-55</a:t>
            </a:r>
          </a:p>
          <a:p>
            <a:pPr marL="0" indent="0" defTabSz="1200150">
              <a:buNone/>
              <a:tabLst>
                <a:tab pos="7778750" algn="l"/>
              </a:tabLst>
            </a:pPr>
            <a:r>
              <a:rPr lang="en-US" dirty="0" smtClean="0"/>
              <a:t>Paul meets with Ephesian elders 	55</a:t>
            </a:r>
          </a:p>
          <a:p>
            <a:pPr marL="0" indent="0" defTabSz="1200150">
              <a:buNone/>
              <a:tabLst>
                <a:tab pos="7778750" algn="l"/>
              </a:tabLst>
            </a:pPr>
            <a:r>
              <a:rPr lang="en-US" dirty="0" smtClean="0"/>
              <a:t>Paul writes doctrinal letter to Jew/Gentiles	61</a:t>
            </a:r>
          </a:p>
          <a:p>
            <a:pPr marL="0" indent="0" defTabSz="1200150">
              <a:buNone/>
              <a:tabLst>
                <a:tab pos="7778750" algn="l"/>
              </a:tabLst>
            </a:pPr>
            <a:r>
              <a:rPr lang="en-US" dirty="0" smtClean="0"/>
              <a:t>Paul writes to Timothy at Ephesus	64</a:t>
            </a:r>
          </a:p>
          <a:p>
            <a:pPr marL="0" indent="0" defTabSz="1200150">
              <a:buNone/>
              <a:tabLst>
                <a:tab pos="7778750" algn="l"/>
              </a:tabLst>
            </a:pPr>
            <a:r>
              <a:rPr lang="en-US" dirty="0" smtClean="0"/>
              <a:t>Paul writes last letter to Timothy	68</a:t>
            </a:r>
          </a:p>
          <a:p>
            <a:pPr marL="0" indent="0" defTabSz="1200150">
              <a:buNone/>
              <a:tabLst>
                <a:tab pos="7778750" algn="l"/>
              </a:tabLst>
            </a:pPr>
            <a:r>
              <a:rPr lang="en-US" dirty="0" smtClean="0"/>
              <a:t>John writes a warning letter to the church	95</a:t>
            </a:r>
            <a:endParaRPr lang="en-US" dirty="0" smtClean="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11</a:t>
            </a:fld>
            <a:endParaRPr lang="en-US"/>
          </a:p>
        </p:txBody>
      </p:sp>
      <p:sp>
        <p:nvSpPr>
          <p:cNvPr id="5" name="TextBox 4"/>
          <p:cNvSpPr txBox="1"/>
          <p:nvPr/>
        </p:nvSpPr>
        <p:spPr>
          <a:xfrm>
            <a:off x="228600" y="5382280"/>
            <a:ext cx="7478329" cy="276999"/>
          </a:xfrm>
          <a:prstGeom prst="rect">
            <a:avLst/>
          </a:prstGeom>
          <a:noFill/>
        </p:spPr>
        <p:txBody>
          <a:bodyPr wrap="none" rtlCol="0">
            <a:spAutoFit/>
          </a:bodyPr>
          <a:lstStyle/>
          <a:p>
            <a:pPr algn="ctr"/>
            <a:r>
              <a:rPr lang="en-US" sz="1200" baseline="30000" dirty="0" smtClean="0">
                <a:hlinkClick r:id="rId3"/>
              </a:rPr>
              <a:t>2</a:t>
            </a:r>
            <a:r>
              <a:rPr lang="en-US" sz="1200" dirty="0" smtClean="0">
                <a:hlinkClick r:id="rId3"/>
              </a:rPr>
              <a:t>https</a:t>
            </a:r>
            <a:r>
              <a:rPr lang="en-US" sz="1200" dirty="0">
                <a:hlinkClick r:id="rId3"/>
              </a:rPr>
              <a:t>://</a:t>
            </a:r>
            <a:r>
              <a:rPr lang="en-US" sz="1200" dirty="0" smtClean="0">
                <a:hlinkClick r:id="rId3"/>
              </a:rPr>
              <a:t>urbana.org/go-and-do/bible-studies/case-study-ephesus-40-years-3-authors-7-documents-7-leaders</a:t>
            </a:r>
            <a:endParaRPr lang="en-US" sz="1200" dirty="0"/>
          </a:p>
        </p:txBody>
      </p:sp>
      <p:grpSp>
        <p:nvGrpSpPr>
          <p:cNvPr id="6" name="Group 5"/>
          <p:cNvGrpSpPr/>
          <p:nvPr/>
        </p:nvGrpSpPr>
        <p:grpSpPr>
          <a:xfrm>
            <a:off x="7352090" y="1359573"/>
            <a:ext cx="595035" cy="3753853"/>
            <a:chOff x="7248854" y="1215189"/>
            <a:chExt cx="595035" cy="3753853"/>
          </a:xfrm>
        </p:grpSpPr>
        <p:cxnSp>
          <p:nvCxnSpPr>
            <p:cNvPr id="7" name="Straight Arrow Connector 6"/>
            <p:cNvCxnSpPr/>
            <p:nvPr/>
          </p:nvCxnSpPr>
          <p:spPr>
            <a:xfrm>
              <a:off x="7543797" y="1215189"/>
              <a:ext cx="0" cy="375385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48854" y="2589009"/>
              <a:ext cx="595035" cy="830997"/>
            </a:xfrm>
            <a:prstGeom prst="rect">
              <a:avLst/>
            </a:prstGeom>
            <a:solidFill>
              <a:schemeClr val="tx1"/>
            </a:solidFill>
          </p:spPr>
          <p:txBody>
            <a:bodyPr wrap="none" rtlCol="0">
              <a:spAutoFit/>
            </a:bodyPr>
            <a:lstStyle/>
            <a:p>
              <a:pPr algn="ctr"/>
              <a:r>
                <a:rPr lang="en-US" dirty="0" smtClean="0">
                  <a:solidFill>
                    <a:srgbClr val="FFFF00"/>
                  </a:solidFill>
                </a:rPr>
                <a:t>45</a:t>
              </a:r>
            </a:p>
            <a:p>
              <a:pPr algn="ctr"/>
              <a:r>
                <a:rPr lang="en-US" dirty="0" err="1" smtClean="0">
                  <a:solidFill>
                    <a:srgbClr val="FFFF00"/>
                  </a:solidFill>
                </a:rPr>
                <a:t>yrs</a:t>
              </a:r>
              <a:endParaRPr lang="en-US" dirty="0">
                <a:solidFill>
                  <a:srgbClr val="FFFF00"/>
                </a:solidFill>
              </a:endParaRPr>
            </a:p>
          </p:txBody>
        </p:sp>
      </p:grpSp>
    </p:spTree>
    <p:extLst>
      <p:ext uri="{BB962C8B-B14F-4D97-AF65-F5344CB8AC3E}">
        <p14:creationId xmlns:p14="http://schemas.microsoft.com/office/powerpoint/2010/main" val="275697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0"/>
            <a:ext cx="9144000" cy="508000"/>
          </a:xfrm>
        </p:spPr>
        <p:txBody>
          <a:bodyPr/>
          <a:lstStyle/>
          <a:p>
            <a:r>
              <a:rPr lang="en-US" sz="3600" dirty="0" smtClean="0"/>
              <a:t>Timeline of the Embry Hills church</a:t>
            </a:r>
            <a:endParaRPr lang="en-US" sz="3600" dirty="0"/>
          </a:p>
        </p:txBody>
      </p:sp>
      <p:sp>
        <p:nvSpPr>
          <p:cNvPr id="4" name="Content Placeholder 3"/>
          <p:cNvSpPr>
            <a:spLocks noGrp="1"/>
          </p:cNvSpPr>
          <p:nvPr>
            <p:ph idx="1"/>
          </p:nvPr>
        </p:nvSpPr>
        <p:spPr>
          <a:xfrm>
            <a:off x="175364" y="798040"/>
            <a:ext cx="8555277" cy="4776042"/>
          </a:xfrm>
        </p:spPr>
        <p:txBody>
          <a:bodyPr>
            <a:normAutofit fontScale="47500" lnSpcReduction="20000"/>
          </a:bodyPr>
          <a:lstStyle/>
          <a:p>
            <a:pPr lvl="0"/>
            <a:r>
              <a:rPr lang="en-US" sz="5000" dirty="0">
                <a:solidFill>
                  <a:srgbClr val="FFFF00"/>
                </a:solidFill>
              </a:rPr>
              <a:t>1963 – Glenwood Hills members determine to start NE church</a:t>
            </a:r>
          </a:p>
          <a:p>
            <a:pPr lvl="0"/>
            <a:r>
              <a:rPr lang="en-US" sz="3400" dirty="0">
                <a:solidFill>
                  <a:schemeClr val="bg1">
                    <a:lumMod val="75000"/>
                  </a:schemeClr>
                </a:solidFill>
              </a:rPr>
              <a:t>Oct 27, 1963 – 1</a:t>
            </a:r>
            <a:r>
              <a:rPr lang="en-US" sz="3400" baseline="30000" dirty="0">
                <a:solidFill>
                  <a:schemeClr val="bg1">
                    <a:lumMod val="75000"/>
                  </a:schemeClr>
                </a:solidFill>
              </a:rPr>
              <a:t>st</a:t>
            </a:r>
            <a:r>
              <a:rPr lang="en-US" sz="3400" dirty="0">
                <a:solidFill>
                  <a:schemeClr val="bg1">
                    <a:lumMod val="75000"/>
                  </a:schemeClr>
                </a:solidFill>
              </a:rPr>
              <a:t> Service in Hawthorne </a:t>
            </a:r>
            <a:r>
              <a:rPr lang="en-US" sz="3400" dirty="0" smtClean="0">
                <a:solidFill>
                  <a:schemeClr val="bg1">
                    <a:lumMod val="75000"/>
                  </a:schemeClr>
                </a:solidFill>
              </a:rPr>
              <a:t>School</a:t>
            </a:r>
            <a:endParaRPr lang="en-US" sz="3400" dirty="0">
              <a:solidFill>
                <a:schemeClr val="bg1">
                  <a:lumMod val="75000"/>
                </a:schemeClr>
              </a:solidFill>
            </a:endParaRPr>
          </a:p>
          <a:p>
            <a:pPr lvl="0"/>
            <a:r>
              <a:rPr lang="en-US" sz="3400" dirty="0">
                <a:solidFill>
                  <a:schemeClr val="bg1">
                    <a:lumMod val="75000"/>
                  </a:schemeClr>
                </a:solidFill>
              </a:rPr>
              <a:t>1964 – Support of Basil Cass in S Africa begun</a:t>
            </a:r>
          </a:p>
          <a:p>
            <a:pPr lvl="0"/>
            <a:r>
              <a:rPr lang="en-US" sz="3400" dirty="0">
                <a:solidFill>
                  <a:schemeClr val="bg1">
                    <a:lumMod val="75000"/>
                  </a:schemeClr>
                </a:solidFill>
              </a:rPr>
              <a:t>Aug, 1965 – Jerry Eubanks comes to preach</a:t>
            </a:r>
          </a:p>
          <a:p>
            <a:pPr lvl="0"/>
            <a:r>
              <a:rPr lang="en-US" sz="3400" dirty="0">
                <a:solidFill>
                  <a:schemeClr val="bg1">
                    <a:lumMod val="75000"/>
                  </a:schemeClr>
                </a:solidFill>
              </a:rPr>
              <a:t>Fall, 1965 – Ruth &amp; Dianne join the work</a:t>
            </a:r>
          </a:p>
          <a:p>
            <a:pPr lvl="0"/>
            <a:r>
              <a:rPr lang="en-US" sz="3400" dirty="0">
                <a:solidFill>
                  <a:schemeClr val="bg1">
                    <a:lumMod val="75000"/>
                  </a:schemeClr>
                </a:solidFill>
              </a:rPr>
              <a:t>Fall, 1965 – Broke ground on a Building (Henderson Mill Rd)</a:t>
            </a:r>
          </a:p>
          <a:p>
            <a:pPr lvl="0"/>
            <a:r>
              <a:rPr lang="en-US" sz="3400" dirty="0">
                <a:solidFill>
                  <a:schemeClr val="bg1">
                    <a:lumMod val="75000"/>
                  </a:schemeClr>
                </a:solidFill>
              </a:rPr>
              <a:t>Spring, 1966 – Northwest Congregation began</a:t>
            </a:r>
          </a:p>
          <a:p>
            <a:pPr lvl="0"/>
            <a:r>
              <a:rPr lang="en-US" sz="3400" dirty="0">
                <a:solidFill>
                  <a:schemeClr val="bg1">
                    <a:lumMod val="75000"/>
                  </a:schemeClr>
                </a:solidFill>
              </a:rPr>
              <a:t>Summer, 1966 – Moved into Building</a:t>
            </a:r>
          </a:p>
          <a:p>
            <a:pPr lvl="0"/>
            <a:r>
              <a:rPr lang="en-US" sz="3400" dirty="0">
                <a:solidFill>
                  <a:schemeClr val="bg1">
                    <a:lumMod val="75000"/>
                  </a:schemeClr>
                </a:solidFill>
              </a:rPr>
              <a:t>1966 – Paul Griffin baptized</a:t>
            </a:r>
          </a:p>
          <a:p>
            <a:pPr lvl="0"/>
            <a:r>
              <a:rPr lang="en-US" sz="3400" dirty="0">
                <a:solidFill>
                  <a:schemeClr val="bg1">
                    <a:lumMod val="75000"/>
                  </a:schemeClr>
                </a:solidFill>
              </a:rPr>
              <a:t>1967 – Bill Caudill baptized</a:t>
            </a:r>
          </a:p>
          <a:p>
            <a:pPr lvl="0"/>
            <a:r>
              <a:rPr lang="en-US" sz="3400" dirty="0">
                <a:solidFill>
                  <a:schemeClr val="bg1">
                    <a:lumMod val="75000"/>
                  </a:schemeClr>
                </a:solidFill>
              </a:rPr>
              <a:t>1968 – David </a:t>
            </a:r>
            <a:r>
              <a:rPr lang="en-US" sz="3400" dirty="0" err="1">
                <a:solidFill>
                  <a:schemeClr val="bg1">
                    <a:lumMod val="75000"/>
                  </a:schemeClr>
                </a:solidFill>
              </a:rPr>
              <a:t>Tant</a:t>
            </a:r>
            <a:r>
              <a:rPr lang="en-US" sz="3400" dirty="0">
                <a:solidFill>
                  <a:schemeClr val="bg1">
                    <a:lumMod val="75000"/>
                  </a:schemeClr>
                </a:solidFill>
              </a:rPr>
              <a:t> comes to preach</a:t>
            </a:r>
          </a:p>
          <a:p>
            <a:pPr lvl="0"/>
            <a:r>
              <a:rPr lang="en-US" sz="3400" dirty="0">
                <a:solidFill>
                  <a:schemeClr val="bg1">
                    <a:lumMod val="75000"/>
                  </a:schemeClr>
                </a:solidFill>
              </a:rPr>
              <a:t>19?? – (</a:t>
            </a:r>
            <a:r>
              <a:rPr lang="en-US" sz="3400" dirty="0" err="1">
                <a:solidFill>
                  <a:schemeClr val="bg1">
                    <a:lumMod val="75000"/>
                  </a:schemeClr>
                </a:solidFill>
              </a:rPr>
              <a:t>Haworths</a:t>
            </a:r>
            <a:r>
              <a:rPr lang="en-US" sz="3400" dirty="0">
                <a:solidFill>
                  <a:schemeClr val="bg1">
                    <a:lumMod val="75000"/>
                  </a:schemeClr>
                </a:solidFill>
              </a:rPr>
              <a:t>, Joan Cole, Miles Brubaker join work)</a:t>
            </a:r>
          </a:p>
          <a:p>
            <a:pPr lvl="0"/>
            <a:r>
              <a:rPr lang="en-US" sz="3400" dirty="0">
                <a:solidFill>
                  <a:schemeClr val="bg1">
                    <a:lumMod val="75000"/>
                  </a:schemeClr>
                </a:solidFill>
              </a:rPr>
              <a:t>1970 – New Building on Chamblee-Tucker Rd Built</a:t>
            </a:r>
          </a:p>
          <a:p>
            <a:pPr lvl="0"/>
            <a:r>
              <a:rPr lang="en-US" sz="3400" dirty="0">
                <a:solidFill>
                  <a:schemeClr val="bg1">
                    <a:lumMod val="75000"/>
                  </a:schemeClr>
                </a:solidFill>
              </a:rPr>
              <a:t>1975 – Roswell church started</a:t>
            </a:r>
          </a:p>
          <a:p>
            <a:pPr lvl="0"/>
            <a:r>
              <a:rPr lang="en-US" sz="3400" dirty="0">
                <a:solidFill>
                  <a:schemeClr val="bg1">
                    <a:lumMod val="75000"/>
                  </a:schemeClr>
                </a:solidFill>
              </a:rPr>
              <a:t>1975-78 – Sewell Hall preaches (eldership)</a:t>
            </a:r>
          </a:p>
          <a:p>
            <a:pPr lvl="0"/>
            <a:r>
              <a:rPr lang="en-US" sz="3400" dirty="0">
                <a:solidFill>
                  <a:schemeClr val="bg1">
                    <a:lumMod val="75000"/>
                  </a:schemeClr>
                </a:solidFill>
              </a:rPr>
              <a:t>1978-80 – Ron Roark preaches</a:t>
            </a:r>
          </a:p>
          <a:p>
            <a:pPr lvl="0"/>
            <a:r>
              <a:rPr lang="en-US" sz="3400" dirty="0">
                <a:solidFill>
                  <a:schemeClr val="bg1">
                    <a:lumMod val="75000"/>
                  </a:schemeClr>
                </a:solidFill>
              </a:rPr>
              <a:t>1980-82 – Ted Beaver preaches</a:t>
            </a:r>
          </a:p>
          <a:p>
            <a:pPr lvl="0"/>
            <a:r>
              <a:rPr lang="en-US" sz="3400" dirty="0">
                <a:solidFill>
                  <a:schemeClr val="bg1">
                    <a:lumMod val="75000"/>
                  </a:schemeClr>
                </a:solidFill>
              </a:rPr>
              <a:t>1982 – Sewell returns (eldership established)</a:t>
            </a:r>
          </a:p>
          <a:p>
            <a:pPr lvl="0"/>
            <a:r>
              <a:rPr lang="en-US" sz="3400" dirty="0">
                <a:solidFill>
                  <a:schemeClr val="bg1">
                    <a:lumMod val="75000"/>
                  </a:schemeClr>
                </a:solidFill>
              </a:rPr>
              <a:t>1983 – Eldership established (Willis, Sewell, Paul)</a:t>
            </a:r>
          </a:p>
        </p:txBody>
      </p:sp>
      <p:sp>
        <p:nvSpPr>
          <p:cNvPr id="3" name="Slide Number Placeholder 2"/>
          <p:cNvSpPr>
            <a:spLocks noGrp="1"/>
          </p:cNvSpPr>
          <p:nvPr>
            <p:ph type="sldNum" sz="quarter" idx="12"/>
          </p:nvPr>
        </p:nvSpPr>
        <p:spPr/>
        <p:txBody>
          <a:bodyPr/>
          <a:lstStyle/>
          <a:p>
            <a:pPr>
              <a:defRPr/>
            </a:pPr>
            <a:fld id="{CF9D5E7F-5B88-49A2-B514-B1E99E37D880}" type="slidenum">
              <a:rPr lang="en-US" smtClean="0"/>
              <a:pPr>
                <a:defRPr/>
              </a:pPr>
              <a:t>12</a:t>
            </a:fld>
            <a:endParaRPr lang="en-US"/>
          </a:p>
        </p:txBody>
      </p:sp>
      <p:sp>
        <p:nvSpPr>
          <p:cNvPr id="6" name="Rounded Rectangular Callout 5"/>
          <p:cNvSpPr/>
          <p:nvPr/>
        </p:nvSpPr>
        <p:spPr>
          <a:xfrm>
            <a:off x="6137755" y="1615857"/>
            <a:ext cx="2079320" cy="814191"/>
          </a:xfrm>
          <a:prstGeom prst="wedgeRoundRectCallout">
            <a:avLst>
              <a:gd name="adj1" fmla="val -118657"/>
              <a:gd name="adj2" fmla="val -116468"/>
              <a:gd name="adj3" fmla="val 16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9 families</a:t>
            </a:r>
          </a:p>
          <a:p>
            <a:pPr algn="ctr"/>
            <a:r>
              <a:rPr lang="en-US" dirty="0" smtClean="0">
                <a:solidFill>
                  <a:schemeClr val="tx1"/>
                </a:solidFill>
              </a:rPr>
              <a:t>(12 children)</a:t>
            </a:r>
            <a:endParaRPr lang="en-US" dirty="0">
              <a:solidFill>
                <a:schemeClr val="tx1"/>
              </a:solidFill>
            </a:endParaRPr>
          </a:p>
        </p:txBody>
      </p:sp>
    </p:spTree>
    <p:extLst>
      <p:ext uri="{BB962C8B-B14F-4D97-AF65-F5344CB8AC3E}">
        <p14:creationId xmlns:p14="http://schemas.microsoft.com/office/powerpoint/2010/main" val="1258484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13</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530" y="-1"/>
            <a:ext cx="7208574" cy="571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876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0"/>
            <a:ext cx="9144000" cy="508000"/>
          </a:xfrm>
        </p:spPr>
        <p:txBody>
          <a:bodyPr/>
          <a:lstStyle/>
          <a:p>
            <a:r>
              <a:rPr lang="en-US" dirty="0" smtClean="0"/>
              <a:t>Glenwood Hills Building (today)</a:t>
            </a:r>
            <a:endParaRPr lang="en-US" dirty="0"/>
          </a:p>
        </p:txBody>
      </p:sp>
      <p:sp>
        <p:nvSpPr>
          <p:cNvPr id="3" name="Slide Number Placeholder 2"/>
          <p:cNvSpPr>
            <a:spLocks noGrp="1"/>
          </p:cNvSpPr>
          <p:nvPr>
            <p:ph type="sldNum" sz="quarter" idx="12"/>
          </p:nvPr>
        </p:nvSpPr>
        <p:spPr/>
        <p:txBody>
          <a:bodyPr/>
          <a:lstStyle/>
          <a:p>
            <a:pPr>
              <a:defRPr/>
            </a:pPr>
            <a:fld id="{CF9D5E7F-5B88-49A2-B514-B1E99E37D880}" type="slidenum">
              <a:rPr lang="en-US" smtClean="0"/>
              <a:pPr>
                <a:defRPr/>
              </a:pPr>
              <a:t>14</a:t>
            </a:fld>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662"/>
            <a:ext cx="9145832" cy="473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6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333500"/>
            <a:ext cx="2209800" cy="508000"/>
          </a:xfrm>
        </p:spPr>
        <p:txBody>
          <a:bodyPr/>
          <a:lstStyle/>
          <a:p>
            <a:r>
              <a:rPr lang="en-US" dirty="0" smtClean="0"/>
              <a:t>Northeast</a:t>
            </a:r>
            <a:br>
              <a:rPr lang="en-US" dirty="0" smtClean="0"/>
            </a:br>
            <a:r>
              <a:rPr lang="en-US" dirty="0" smtClean="0"/>
              <a:t>Church</a:t>
            </a:r>
            <a:endParaRPr lang="en-US" dirty="0"/>
          </a:p>
        </p:txBody>
      </p:sp>
      <p:sp>
        <p:nvSpPr>
          <p:cNvPr id="3" name="Slide Number Placeholder 2"/>
          <p:cNvSpPr>
            <a:spLocks noGrp="1"/>
          </p:cNvSpPr>
          <p:nvPr>
            <p:ph type="sldNum" sz="quarter" idx="12"/>
          </p:nvPr>
        </p:nvSpPr>
        <p:spPr/>
        <p:txBody>
          <a:bodyPr/>
          <a:lstStyle/>
          <a:p>
            <a:pPr>
              <a:defRPr/>
            </a:pPr>
            <a:fld id="{CF9D5E7F-5B88-49A2-B514-B1E99E37D880}" type="slidenum">
              <a:rPr lang="en-US" smtClean="0"/>
              <a:pPr>
                <a:defRPr/>
              </a:pPr>
              <a:t>15</a:t>
            </a:fld>
            <a:endParaRPr lang="en-US"/>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381992" y="0"/>
            <a:ext cx="645720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705600" y="190500"/>
            <a:ext cx="1981200" cy="1905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00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0"/>
            <a:ext cx="9144000" cy="508000"/>
          </a:xfrm>
        </p:spPr>
        <p:txBody>
          <a:bodyPr/>
          <a:lstStyle/>
          <a:p>
            <a:r>
              <a:rPr lang="en-US" sz="3600" dirty="0" smtClean="0"/>
              <a:t>Timeline of the Embry Hills church</a:t>
            </a:r>
            <a:endParaRPr lang="en-US" sz="3600" dirty="0"/>
          </a:p>
        </p:txBody>
      </p:sp>
      <p:sp>
        <p:nvSpPr>
          <p:cNvPr id="4" name="Content Placeholder 3"/>
          <p:cNvSpPr>
            <a:spLocks noGrp="1"/>
          </p:cNvSpPr>
          <p:nvPr>
            <p:ph idx="1"/>
          </p:nvPr>
        </p:nvSpPr>
        <p:spPr>
          <a:xfrm>
            <a:off x="175364" y="798040"/>
            <a:ext cx="9076920" cy="4776042"/>
          </a:xfrm>
        </p:spPr>
        <p:txBody>
          <a:bodyPr>
            <a:normAutofit fontScale="47500" lnSpcReduction="20000"/>
          </a:bodyPr>
          <a:lstStyle/>
          <a:p>
            <a:pPr lvl="0"/>
            <a:r>
              <a:rPr lang="en-US" sz="3400" dirty="0">
                <a:solidFill>
                  <a:schemeClr val="bg1">
                    <a:lumMod val="75000"/>
                  </a:schemeClr>
                </a:solidFill>
              </a:rPr>
              <a:t>1963 – Glenwood Hills members determine to start NE church</a:t>
            </a:r>
          </a:p>
          <a:p>
            <a:pPr lvl="0"/>
            <a:r>
              <a:rPr lang="en-US" sz="5000" dirty="0">
                <a:solidFill>
                  <a:srgbClr val="FFFF00"/>
                </a:solidFill>
              </a:rPr>
              <a:t>Oct 27, 1963 – 1</a:t>
            </a:r>
            <a:r>
              <a:rPr lang="en-US" sz="5000" baseline="30000" dirty="0">
                <a:solidFill>
                  <a:srgbClr val="FFFF00"/>
                </a:solidFill>
              </a:rPr>
              <a:t>st</a:t>
            </a:r>
            <a:r>
              <a:rPr lang="en-US" sz="5000" dirty="0">
                <a:solidFill>
                  <a:srgbClr val="FFFF00"/>
                </a:solidFill>
              </a:rPr>
              <a:t> Service in Hawthorne </a:t>
            </a:r>
            <a:r>
              <a:rPr lang="en-US" sz="5000" dirty="0" smtClean="0">
                <a:solidFill>
                  <a:srgbClr val="FFFF00"/>
                </a:solidFill>
              </a:rPr>
              <a:t>School</a:t>
            </a:r>
            <a:endParaRPr lang="en-US" sz="5000" dirty="0">
              <a:solidFill>
                <a:srgbClr val="FFFF00"/>
              </a:solidFill>
            </a:endParaRPr>
          </a:p>
          <a:p>
            <a:pPr lvl="0"/>
            <a:r>
              <a:rPr lang="en-US" dirty="0">
                <a:solidFill>
                  <a:schemeClr val="bg1">
                    <a:lumMod val="75000"/>
                  </a:schemeClr>
                </a:solidFill>
              </a:rPr>
              <a:t>1964 – Support of Basil Cass in S Africa begun</a:t>
            </a:r>
          </a:p>
          <a:p>
            <a:pPr lvl="0"/>
            <a:r>
              <a:rPr lang="en-US" dirty="0">
                <a:solidFill>
                  <a:schemeClr val="bg1">
                    <a:lumMod val="75000"/>
                  </a:schemeClr>
                </a:solidFill>
              </a:rPr>
              <a:t>Aug, 1965 – Jerry Eubanks comes to preach</a:t>
            </a:r>
          </a:p>
          <a:p>
            <a:pPr lvl="0"/>
            <a:r>
              <a:rPr lang="en-US" dirty="0">
                <a:solidFill>
                  <a:schemeClr val="bg1">
                    <a:lumMod val="75000"/>
                  </a:schemeClr>
                </a:solidFill>
              </a:rPr>
              <a:t>Fall, 1965 – Ruth &amp; Dianne join the work</a:t>
            </a:r>
          </a:p>
          <a:p>
            <a:pPr lvl="0"/>
            <a:r>
              <a:rPr lang="en-US" dirty="0">
                <a:solidFill>
                  <a:schemeClr val="bg1">
                    <a:lumMod val="75000"/>
                  </a:schemeClr>
                </a:solidFill>
              </a:rPr>
              <a:t>Fall, 1965 – Broke ground on a Building (Henderson Mill Rd)</a:t>
            </a:r>
          </a:p>
          <a:p>
            <a:pPr lvl="0"/>
            <a:r>
              <a:rPr lang="en-US" dirty="0">
                <a:solidFill>
                  <a:schemeClr val="bg1">
                    <a:lumMod val="75000"/>
                  </a:schemeClr>
                </a:solidFill>
              </a:rPr>
              <a:t>Spring, 1966 – Northwest Congregation began</a:t>
            </a:r>
          </a:p>
          <a:p>
            <a:pPr lvl="0"/>
            <a:r>
              <a:rPr lang="en-US" dirty="0">
                <a:solidFill>
                  <a:schemeClr val="bg1">
                    <a:lumMod val="75000"/>
                  </a:schemeClr>
                </a:solidFill>
              </a:rPr>
              <a:t>Summer, 1966 – Moved into Building</a:t>
            </a:r>
          </a:p>
          <a:p>
            <a:pPr lvl="0"/>
            <a:r>
              <a:rPr lang="en-US" dirty="0">
                <a:solidFill>
                  <a:schemeClr val="bg1">
                    <a:lumMod val="75000"/>
                  </a:schemeClr>
                </a:solidFill>
              </a:rPr>
              <a:t>1966 – Paul Griffin baptized</a:t>
            </a:r>
          </a:p>
          <a:p>
            <a:pPr lvl="0"/>
            <a:r>
              <a:rPr lang="en-US" dirty="0">
                <a:solidFill>
                  <a:schemeClr val="bg1">
                    <a:lumMod val="75000"/>
                  </a:schemeClr>
                </a:solidFill>
              </a:rPr>
              <a:t>1967 – Bill Caudill baptized</a:t>
            </a:r>
          </a:p>
          <a:p>
            <a:pPr lvl="0"/>
            <a:r>
              <a:rPr lang="en-US" dirty="0">
                <a:solidFill>
                  <a:schemeClr val="bg1">
                    <a:lumMod val="75000"/>
                  </a:schemeClr>
                </a:solidFill>
              </a:rPr>
              <a:t>1968 – David </a:t>
            </a:r>
            <a:r>
              <a:rPr lang="en-US" dirty="0" err="1">
                <a:solidFill>
                  <a:schemeClr val="bg1">
                    <a:lumMod val="75000"/>
                  </a:schemeClr>
                </a:solidFill>
              </a:rPr>
              <a:t>Tant</a:t>
            </a:r>
            <a:r>
              <a:rPr lang="en-US" dirty="0">
                <a:solidFill>
                  <a:schemeClr val="bg1">
                    <a:lumMod val="75000"/>
                  </a:schemeClr>
                </a:solidFill>
              </a:rPr>
              <a:t> comes to preach</a:t>
            </a:r>
          </a:p>
          <a:p>
            <a:pPr lvl="0"/>
            <a:r>
              <a:rPr lang="en-US" dirty="0">
                <a:solidFill>
                  <a:schemeClr val="bg1">
                    <a:lumMod val="75000"/>
                  </a:schemeClr>
                </a:solidFill>
              </a:rPr>
              <a:t>19?? – (</a:t>
            </a:r>
            <a:r>
              <a:rPr lang="en-US" dirty="0" err="1">
                <a:solidFill>
                  <a:schemeClr val="bg1">
                    <a:lumMod val="75000"/>
                  </a:schemeClr>
                </a:solidFill>
              </a:rPr>
              <a:t>Haworths</a:t>
            </a:r>
            <a:r>
              <a:rPr lang="en-US" dirty="0">
                <a:solidFill>
                  <a:schemeClr val="bg1">
                    <a:lumMod val="75000"/>
                  </a:schemeClr>
                </a:solidFill>
              </a:rPr>
              <a:t>, Joan Cole, Miles Brubaker join work)</a:t>
            </a:r>
          </a:p>
          <a:p>
            <a:pPr lvl="0"/>
            <a:r>
              <a:rPr lang="en-US" dirty="0">
                <a:solidFill>
                  <a:schemeClr val="bg1">
                    <a:lumMod val="75000"/>
                  </a:schemeClr>
                </a:solidFill>
              </a:rPr>
              <a:t>1970 – New Building on Chamblee-Tucker Rd Built</a:t>
            </a:r>
          </a:p>
          <a:p>
            <a:pPr lvl="0"/>
            <a:r>
              <a:rPr lang="en-US" dirty="0">
                <a:solidFill>
                  <a:schemeClr val="bg1">
                    <a:lumMod val="75000"/>
                  </a:schemeClr>
                </a:solidFill>
              </a:rPr>
              <a:t>1975 – Roswell church started</a:t>
            </a:r>
          </a:p>
          <a:p>
            <a:pPr lvl="0"/>
            <a:r>
              <a:rPr lang="en-US" dirty="0">
                <a:solidFill>
                  <a:schemeClr val="bg1">
                    <a:lumMod val="75000"/>
                  </a:schemeClr>
                </a:solidFill>
              </a:rPr>
              <a:t>1975-78 – Sewell Hall preaches (eldership)</a:t>
            </a:r>
          </a:p>
          <a:p>
            <a:pPr lvl="0"/>
            <a:r>
              <a:rPr lang="en-US" dirty="0">
                <a:solidFill>
                  <a:schemeClr val="bg1">
                    <a:lumMod val="75000"/>
                  </a:schemeClr>
                </a:solidFill>
              </a:rPr>
              <a:t>1978-80 – Ron Roark preaches</a:t>
            </a:r>
          </a:p>
          <a:p>
            <a:pPr lvl="0"/>
            <a:r>
              <a:rPr lang="en-US" dirty="0">
                <a:solidFill>
                  <a:schemeClr val="bg1">
                    <a:lumMod val="75000"/>
                  </a:schemeClr>
                </a:solidFill>
              </a:rPr>
              <a:t>1980-82 – Ted Beaver preaches</a:t>
            </a:r>
          </a:p>
          <a:p>
            <a:pPr lvl="0"/>
            <a:r>
              <a:rPr lang="en-US" dirty="0">
                <a:solidFill>
                  <a:schemeClr val="bg1">
                    <a:lumMod val="75000"/>
                  </a:schemeClr>
                </a:solidFill>
              </a:rPr>
              <a:t>1982 – Sewell returns (eldership established)</a:t>
            </a:r>
          </a:p>
          <a:p>
            <a:pPr lvl="0"/>
            <a:r>
              <a:rPr lang="en-US" dirty="0">
                <a:solidFill>
                  <a:schemeClr val="bg1">
                    <a:lumMod val="75000"/>
                  </a:schemeClr>
                </a:solidFill>
              </a:rPr>
              <a:t>1983 – Eldership established (Willis, Sewell, Paul)</a:t>
            </a:r>
          </a:p>
        </p:txBody>
      </p:sp>
      <p:sp>
        <p:nvSpPr>
          <p:cNvPr id="3" name="Slide Number Placeholder 2"/>
          <p:cNvSpPr>
            <a:spLocks noGrp="1"/>
          </p:cNvSpPr>
          <p:nvPr>
            <p:ph type="sldNum" sz="quarter" idx="12"/>
          </p:nvPr>
        </p:nvSpPr>
        <p:spPr/>
        <p:txBody>
          <a:bodyPr/>
          <a:lstStyle/>
          <a:p>
            <a:pPr>
              <a:defRPr/>
            </a:pPr>
            <a:fld id="{CF9D5E7F-5B88-49A2-B514-B1E99E37D880}" type="slidenum">
              <a:rPr lang="en-US" smtClean="0"/>
              <a:pPr>
                <a:defRPr/>
              </a:pPr>
              <a:t>16</a:t>
            </a:fld>
            <a:endParaRPr lang="en-US"/>
          </a:p>
        </p:txBody>
      </p:sp>
    </p:spTree>
    <p:extLst>
      <p:ext uri="{BB962C8B-B14F-4D97-AF65-F5344CB8AC3E}">
        <p14:creationId xmlns:p14="http://schemas.microsoft.com/office/powerpoint/2010/main" val="3114968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E8BB770-531F-49C4-83F7-842E0B8C6786}" type="slidenum">
              <a:rPr lang="en-US" smtClean="0"/>
              <a:pPr>
                <a:defRPr/>
              </a:pPr>
              <a:t>17</a:t>
            </a:fld>
            <a:endParaRPr lang="en-US"/>
          </a:p>
        </p:txBody>
      </p:sp>
      <p:pic>
        <p:nvPicPr>
          <p:cNvPr id="2051" name="Picture 3" descr="C:\Users\mbroadwell3\AppData\Local\Microsoft\Windows\Temporary Internet Files\Content.Outlook\EZDNF5DL\IMG_0000008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8883" b="31667"/>
          <a:stretch/>
        </p:blipFill>
        <p:spPr bwMode="auto">
          <a:xfrm>
            <a:off x="1593357" y="2019301"/>
            <a:ext cx="7550643" cy="3733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descr="C:\Users\mbroadwell3\AppData\Local\Microsoft\Windows\Temporary Internet Files\Content.Outlook\EZDNF5DL\IMG_0000009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9214" b="13507"/>
          <a:stretch/>
        </p:blipFill>
        <p:spPr bwMode="auto">
          <a:xfrm>
            <a:off x="76200" y="54182"/>
            <a:ext cx="3923316" cy="30319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743200" y="5143500"/>
            <a:ext cx="6400800" cy="508000"/>
          </a:xfrm>
        </p:spPr>
        <p:txBody>
          <a:bodyPr/>
          <a:lstStyle/>
          <a:p>
            <a:r>
              <a:rPr lang="en-US" dirty="0" smtClean="0">
                <a:solidFill>
                  <a:schemeClr val="tx1"/>
                </a:solidFill>
              </a:rPr>
              <a:t>Hawthorne Elementary School</a:t>
            </a:r>
            <a:endParaRPr lang="en-US" dirty="0">
              <a:solidFill>
                <a:schemeClr val="tx1"/>
              </a:solidFill>
            </a:endParaRPr>
          </a:p>
        </p:txBody>
      </p:sp>
      <p:pic>
        <p:nvPicPr>
          <p:cNvPr id="2052"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t="7654"/>
          <a:stretch/>
        </p:blipFill>
        <p:spPr bwMode="auto">
          <a:xfrm>
            <a:off x="5368678" y="54182"/>
            <a:ext cx="2895600" cy="278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23027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18</a:t>
            </a:fld>
            <a:endParaRPr lang="en-US"/>
          </a:p>
        </p:txBody>
      </p:sp>
      <p:pic>
        <p:nvPicPr>
          <p:cNvPr id="61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746"/>
          <a:stretch/>
        </p:blipFill>
        <p:spPr bwMode="auto">
          <a:xfrm>
            <a:off x="399625" y="13252"/>
            <a:ext cx="8354066" cy="569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709158" y="127552"/>
            <a:ext cx="1752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8800"/>
                    </a14:imgEffect>
                    <a14:imgEffect>
                      <a14:saturation sat="156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00691" y="127552"/>
            <a:ext cx="145626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383689" y="508552"/>
            <a:ext cx="37000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89910" y="508552"/>
            <a:ext cx="341632" cy="373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18025" y="3687785"/>
            <a:ext cx="584198" cy="351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6323426" y="1422009"/>
            <a:ext cx="1835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31542" y="1539240"/>
            <a:ext cx="13356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9041" y="2059744"/>
            <a:ext cx="1872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31542" y="3206261"/>
            <a:ext cx="32785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31542" y="3330527"/>
            <a:ext cx="10261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942533" y="3330527"/>
            <a:ext cx="766690" cy="1863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98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0"/>
            <a:ext cx="9144000" cy="508000"/>
          </a:xfrm>
        </p:spPr>
        <p:txBody>
          <a:bodyPr/>
          <a:lstStyle/>
          <a:p>
            <a:r>
              <a:rPr lang="en-US" sz="3600" dirty="0" smtClean="0"/>
              <a:t>Timeline of the Embry Hills church</a:t>
            </a:r>
            <a:endParaRPr lang="en-US" sz="3600" dirty="0"/>
          </a:p>
        </p:txBody>
      </p:sp>
      <p:sp>
        <p:nvSpPr>
          <p:cNvPr id="4" name="Content Placeholder 3"/>
          <p:cNvSpPr>
            <a:spLocks noGrp="1"/>
          </p:cNvSpPr>
          <p:nvPr>
            <p:ph idx="1"/>
          </p:nvPr>
        </p:nvSpPr>
        <p:spPr>
          <a:xfrm>
            <a:off x="304800" y="721899"/>
            <a:ext cx="8610600" cy="4993101"/>
          </a:xfrm>
        </p:spPr>
        <p:txBody>
          <a:bodyPr>
            <a:normAutofit fontScale="40000" lnSpcReduction="20000"/>
          </a:bodyPr>
          <a:lstStyle/>
          <a:p>
            <a:pPr lvl="0"/>
            <a:r>
              <a:rPr lang="en-US" sz="3500" dirty="0">
                <a:solidFill>
                  <a:schemeClr val="bg1">
                    <a:lumMod val="75000"/>
                  </a:schemeClr>
                </a:solidFill>
              </a:rPr>
              <a:t>1963 – Glenwood Hills members determine to start NE church</a:t>
            </a:r>
          </a:p>
          <a:p>
            <a:pPr lvl="0"/>
            <a:r>
              <a:rPr lang="en-US" sz="3500" dirty="0">
                <a:solidFill>
                  <a:schemeClr val="bg1">
                    <a:lumMod val="75000"/>
                  </a:schemeClr>
                </a:solidFill>
              </a:rPr>
              <a:t>Oct 27, 1963 – 1</a:t>
            </a:r>
            <a:r>
              <a:rPr lang="en-US" sz="3500" baseline="30000" dirty="0">
                <a:solidFill>
                  <a:schemeClr val="bg1">
                    <a:lumMod val="75000"/>
                  </a:schemeClr>
                </a:solidFill>
              </a:rPr>
              <a:t>st</a:t>
            </a:r>
            <a:r>
              <a:rPr lang="en-US" sz="3500" dirty="0">
                <a:solidFill>
                  <a:schemeClr val="bg1">
                    <a:lumMod val="75000"/>
                  </a:schemeClr>
                </a:solidFill>
              </a:rPr>
              <a:t> Service in Hawthorne School (9 families, 12 children)</a:t>
            </a:r>
          </a:p>
          <a:p>
            <a:pPr lvl="0">
              <a:lnSpc>
                <a:spcPct val="90000"/>
              </a:lnSpc>
            </a:pPr>
            <a:r>
              <a:rPr lang="en-US" sz="6000" dirty="0" smtClean="0">
                <a:solidFill>
                  <a:srgbClr val="FFFF00"/>
                </a:solidFill>
              </a:rPr>
              <a:t>196? </a:t>
            </a:r>
            <a:r>
              <a:rPr lang="en-US" sz="6000" dirty="0">
                <a:solidFill>
                  <a:srgbClr val="FFFF00"/>
                </a:solidFill>
              </a:rPr>
              <a:t>– Support of Basil Cass in </a:t>
            </a:r>
            <a:r>
              <a:rPr lang="en-US" sz="6000" dirty="0" smtClean="0">
                <a:solidFill>
                  <a:srgbClr val="FFFF00"/>
                </a:solidFill>
              </a:rPr>
              <a:t>South </a:t>
            </a:r>
            <a:r>
              <a:rPr lang="en-US" sz="6000" dirty="0">
                <a:solidFill>
                  <a:srgbClr val="FFFF00"/>
                </a:solidFill>
              </a:rPr>
              <a:t>Africa begun</a:t>
            </a:r>
          </a:p>
          <a:p>
            <a:pPr lvl="0">
              <a:lnSpc>
                <a:spcPct val="90000"/>
              </a:lnSpc>
            </a:pPr>
            <a:r>
              <a:rPr lang="en-US" sz="6000" dirty="0">
                <a:solidFill>
                  <a:srgbClr val="FFFF00"/>
                </a:solidFill>
              </a:rPr>
              <a:t>Aug, 1965 – Jerry Eubanks comes to preach</a:t>
            </a:r>
          </a:p>
          <a:p>
            <a:pPr lvl="0">
              <a:lnSpc>
                <a:spcPct val="90000"/>
              </a:lnSpc>
            </a:pPr>
            <a:r>
              <a:rPr lang="en-US" sz="6000" dirty="0">
                <a:solidFill>
                  <a:srgbClr val="FFFF00"/>
                </a:solidFill>
              </a:rPr>
              <a:t>Fall, 1965 – Ruth &amp; Dianne join the work</a:t>
            </a:r>
          </a:p>
          <a:p>
            <a:pPr lvl="0">
              <a:lnSpc>
                <a:spcPct val="90000"/>
              </a:lnSpc>
            </a:pPr>
            <a:r>
              <a:rPr lang="en-US" sz="6000" dirty="0">
                <a:solidFill>
                  <a:srgbClr val="FFFF00"/>
                </a:solidFill>
              </a:rPr>
              <a:t>Fall, 1965 – Broke ground on a Building (Henderson Mill Rd)</a:t>
            </a:r>
          </a:p>
          <a:p>
            <a:pPr lvl="0">
              <a:lnSpc>
                <a:spcPct val="90000"/>
              </a:lnSpc>
            </a:pPr>
            <a:r>
              <a:rPr lang="en-US" sz="6000" dirty="0">
                <a:solidFill>
                  <a:srgbClr val="FFFF00"/>
                </a:solidFill>
              </a:rPr>
              <a:t>Spring, 1966 – Northwest Congregation began</a:t>
            </a:r>
          </a:p>
          <a:p>
            <a:pPr lvl="0">
              <a:lnSpc>
                <a:spcPct val="90000"/>
              </a:lnSpc>
            </a:pPr>
            <a:r>
              <a:rPr lang="en-US" sz="6000" dirty="0">
                <a:solidFill>
                  <a:srgbClr val="FFFF00"/>
                </a:solidFill>
              </a:rPr>
              <a:t>Summer, 1966 – Moved into Building</a:t>
            </a:r>
          </a:p>
          <a:p>
            <a:pPr lvl="0"/>
            <a:r>
              <a:rPr lang="en-US" sz="3500" dirty="0">
                <a:solidFill>
                  <a:schemeClr val="bg1">
                    <a:lumMod val="75000"/>
                  </a:schemeClr>
                </a:solidFill>
              </a:rPr>
              <a:t>1966 – Paul Griffin baptized</a:t>
            </a:r>
          </a:p>
          <a:p>
            <a:pPr lvl="0"/>
            <a:r>
              <a:rPr lang="en-US" sz="3500" dirty="0">
                <a:solidFill>
                  <a:schemeClr val="bg1">
                    <a:lumMod val="75000"/>
                  </a:schemeClr>
                </a:solidFill>
              </a:rPr>
              <a:t>1967 – Bill Caudill baptized</a:t>
            </a:r>
          </a:p>
          <a:p>
            <a:pPr lvl="0"/>
            <a:r>
              <a:rPr lang="en-US" sz="3500" dirty="0">
                <a:solidFill>
                  <a:schemeClr val="bg1">
                    <a:lumMod val="75000"/>
                  </a:schemeClr>
                </a:solidFill>
              </a:rPr>
              <a:t>1968 – David </a:t>
            </a:r>
            <a:r>
              <a:rPr lang="en-US" sz="3500" dirty="0" err="1">
                <a:solidFill>
                  <a:schemeClr val="bg1">
                    <a:lumMod val="75000"/>
                  </a:schemeClr>
                </a:solidFill>
              </a:rPr>
              <a:t>Tant</a:t>
            </a:r>
            <a:r>
              <a:rPr lang="en-US" sz="3500" dirty="0">
                <a:solidFill>
                  <a:schemeClr val="bg1">
                    <a:lumMod val="75000"/>
                  </a:schemeClr>
                </a:solidFill>
              </a:rPr>
              <a:t> comes to preach</a:t>
            </a:r>
          </a:p>
          <a:p>
            <a:pPr lvl="0"/>
            <a:r>
              <a:rPr lang="en-US" sz="3500" dirty="0">
                <a:solidFill>
                  <a:schemeClr val="bg1">
                    <a:lumMod val="75000"/>
                  </a:schemeClr>
                </a:solidFill>
              </a:rPr>
              <a:t>19?? – (</a:t>
            </a:r>
            <a:r>
              <a:rPr lang="en-US" sz="3500" dirty="0" err="1">
                <a:solidFill>
                  <a:schemeClr val="bg1">
                    <a:lumMod val="75000"/>
                  </a:schemeClr>
                </a:solidFill>
              </a:rPr>
              <a:t>Haworths</a:t>
            </a:r>
            <a:r>
              <a:rPr lang="en-US" sz="3500" dirty="0">
                <a:solidFill>
                  <a:schemeClr val="bg1">
                    <a:lumMod val="75000"/>
                  </a:schemeClr>
                </a:solidFill>
              </a:rPr>
              <a:t>, Joan Cole, Miles Brubaker join work)</a:t>
            </a:r>
          </a:p>
          <a:p>
            <a:pPr lvl="0"/>
            <a:r>
              <a:rPr lang="en-US" sz="3500" dirty="0">
                <a:solidFill>
                  <a:schemeClr val="bg1">
                    <a:lumMod val="75000"/>
                  </a:schemeClr>
                </a:solidFill>
              </a:rPr>
              <a:t>1970 – New Building on Chamblee-Tucker Rd Built</a:t>
            </a:r>
          </a:p>
          <a:p>
            <a:pPr lvl="0"/>
            <a:r>
              <a:rPr lang="en-US" sz="3500" dirty="0">
                <a:solidFill>
                  <a:schemeClr val="bg1">
                    <a:lumMod val="75000"/>
                  </a:schemeClr>
                </a:solidFill>
              </a:rPr>
              <a:t>1975 – Roswell church started</a:t>
            </a:r>
          </a:p>
          <a:p>
            <a:pPr lvl="0"/>
            <a:r>
              <a:rPr lang="en-US" sz="3500" dirty="0">
                <a:solidFill>
                  <a:schemeClr val="bg1">
                    <a:lumMod val="75000"/>
                  </a:schemeClr>
                </a:solidFill>
              </a:rPr>
              <a:t>1975-78 – Sewell Hall preaches (eldership)</a:t>
            </a:r>
          </a:p>
          <a:p>
            <a:pPr lvl="0"/>
            <a:r>
              <a:rPr lang="en-US" sz="3500" dirty="0">
                <a:solidFill>
                  <a:schemeClr val="bg1">
                    <a:lumMod val="75000"/>
                  </a:schemeClr>
                </a:solidFill>
              </a:rPr>
              <a:t>1978-80 – Ron Roark preaches</a:t>
            </a:r>
          </a:p>
          <a:p>
            <a:pPr lvl="0"/>
            <a:r>
              <a:rPr lang="en-US" sz="3500" dirty="0">
                <a:solidFill>
                  <a:schemeClr val="bg1">
                    <a:lumMod val="75000"/>
                  </a:schemeClr>
                </a:solidFill>
              </a:rPr>
              <a:t>1980-82 – Ted Beaver preaches</a:t>
            </a:r>
          </a:p>
          <a:p>
            <a:pPr lvl="0"/>
            <a:r>
              <a:rPr lang="en-US" sz="3500" dirty="0">
                <a:solidFill>
                  <a:schemeClr val="bg1">
                    <a:lumMod val="75000"/>
                  </a:schemeClr>
                </a:solidFill>
              </a:rPr>
              <a:t>1982 – Sewell returns (eldership established)</a:t>
            </a:r>
          </a:p>
          <a:p>
            <a:pPr lvl="0"/>
            <a:r>
              <a:rPr lang="en-US" sz="3500" dirty="0">
                <a:solidFill>
                  <a:schemeClr val="bg1">
                    <a:lumMod val="75000"/>
                  </a:schemeClr>
                </a:solidFill>
              </a:rPr>
              <a:t>1983 – Eldership established (Willis, Sewell, Paul)</a:t>
            </a:r>
          </a:p>
        </p:txBody>
      </p:sp>
      <p:sp>
        <p:nvSpPr>
          <p:cNvPr id="3" name="Slide Number Placeholder 2"/>
          <p:cNvSpPr>
            <a:spLocks noGrp="1"/>
          </p:cNvSpPr>
          <p:nvPr>
            <p:ph type="sldNum" sz="quarter" idx="12"/>
          </p:nvPr>
        </p:nvSpPr>
        <p:spPr/>
        <p:txBody>
          <a:bodyPr/>
          <a:lstStyle/>
          <a:p>
            <a:pPr>
              <a:defRPr/>
            </a:pPr>
            <a:fld id="{CF9D5E7F-5B88-49A2-B514-B1E99E37D880}" type="slidenum">
              <a:rPr lang="en-US" smtClean="0"/>
              <a:pPr>
                <a:defRPr/>
              </a:pPr>
              <a:t>19</a:t>
            </a:fld>
            <a:endParaRPr lang="en-US"/>
          </a:p>
        </p:txBody>
      </p:sp>
    </p:spTree>
    <p:extLst>
      <p:ext uri="{BB962C8B-B14F-4D97-AF65-F5344CB8AC3E}">
        <p14:creationId xmlns:p14="http://schemas.microsoft.com/office/powerpoint/2010/main" val="8966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t="7721" r="38021" b="31051"/>
          <a:stretch/>
        </p:blipFill>
        <p:spPr>
          <a:xfrm>
            <a:off x="4585080" y="8166"/>
            <a:ext cx="4213716" cy="5715000"/>
          </a:xfrm>
        </p:spPr>
      </p:pic>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2</a:t>
            </a:fld>
            <a:endParaRPr lang="en-US"/>
          </a:p>
        </p:txBody>
      </p:sp>
      <p:sp>
        <p:nvSpPr>
          <p:cNvPr id="8" name="Freeform 7"/>
          <p:cNvSpPr/>
          <p:nvPr/>
        </p:nvSpPr>
        <p:spPr>
          <a:xfrm>
            <a:off x="6140577" y="1288326"/>
            <a:ext cx="872197" cy="372794"/>
          </a:xfrm>
          <a:custGeom>
            <a:avLst/>
            <a:gdLst>
              <a:gd name="connsiteX0" fmla="*/ 14068 w 872197"/>
              <a:gd name="connsiteY0" fmla="*/ 70338 h 372794"/>
              <a:gd name="connsiteX1" fmla="*/ 232117 w 872197"/>
              <a:gd name="connsiteY1" fmla="*/ 0 h 372794"/>
              <a:gd name="connsiteX2" fmla="*/ 499403 w 872197"/>
              <a:gd name="connsiteY2" fmla="*/ 7034 h 372794"/>
              <a:gd name="connsiteX3" fmla="*/ 731520 w 872197"/>
              <a:gd name="connsiteY3" fmla="*/ 7034 h 372794"/>
              <a:gd name="connsiteX4" fmla="*/ 872197 w 872197"/>
              <a:gd name="connsiteY4" fmla="*/ 91440 h 372794"/>
              <a:gd name="connsiteX5" fmla="*/ 822960 w 872197"/>
              <a:gd name="connsiteY5" fmla="*/ 253218 h 372794"/>
              <a:gd name="connsiteX6" fmla="*/ 668215 w 872197"/>
              <a:gd name="connsiteY6" fmla="*/ 365760 h 372794"/>
              <a:gd name="connsiteX7" fmla="*/ 471268 w 872197"/>
              <a:gd name="connsiteY7" fmla="*/ 372794 h 372794"/>
              <a:gd name="connsiteX8" fmla="*/ 407963 w 872197"/>
              <a:gd name="connsiteY8" fmla="*/ 337625 h 372794"/>
              <a:gd name="connsiteX9" fmla="*/ 232117 w 872197"/>
              <a:gd name="connsiteY9" fmla="*/ 344658 h 372794"/>
              <a:gd name="connsiteX10" fmla="*/ 56271 w 872197"/>
              <a:gd name="connsiteY10" fmla="*/ 323557 h 372794"/>
              <a:gd name="connsiteX11" fmla="*/ 0 w 872197"/>
              <a:gd name="connsiteY11" fmla="*/ 274320 h 372794"/>
              <a:gd name="connsiteX12" fmla="*/ 0 w 872197"/>
              <a:gd name="connsiteY12" fmla="*/ 189914 h 372794"/>
              <a:gd name="connsiteX13" fmla="*/ 14068 w 872197"/>
              <a:gd name="connsiteY13" fmla="*/ 70338 h 37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2197" h="372794">
                <a:moveTo>
                  <a:pt x="14068" y="70338"/>
                </a:moveTo>
                <a:lnTo>
                  <a:pt x="232117" y="0"/>
                </a:lnTo>
                <a:lnTo>
                  <a:pt x="499403" y="7034"/>
                </a:lnTo>
                <a:lnTo>
                  <a:pt x="731520" y="7034"/>
                </a:lnTo>
                <a:lnTo>
                  <a:pt x="872197" y="91440"/>
                </a:lnTo>
                <a:lnTo>
                  <a:pt x="822960" y="253218"/>
                </a:lnTo>
                <a:lnTo>
                  <a:pt x="668215" y="365760"/>
                </a:lnTo>
                <a:lnTo>
                  <a:pt x="471268" y="372794"/>
                </a:lnTo>
                <a:lnTo>
                  <a:pt x="407963" y="337625"/>
                </a:lnTo>
                <a:lnTo>
                  <a:pt x="232117" y="344658"/>
                </a:lnTo>
                <a:lnTo>
                  <a:pt x="56271" y="323557"/>
                </a:lnTo>
                <a:lnTo>
                  <a:pt x="0" y="274320"/>
                </a:lnTo>
                <a:lnTo>
                  <a:pt x="0" y="189914"/>
                </a:lnTo>
                <a:lnTo>
                  <a:pt x="14068" y="70338"/>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2462" y="1280160"/>
            <a:ext cx="4449536" cy="954107"/>
          </a:xfrm>
          <a:prstGeom prst="rect">
            <a:avLst/>
          </a:prstGeom>
          <a:noFill/>
        </p:spPr>
        <p:txBody>
          <a:bodyPr wrap="square" rtlCol="0">
            <a:spAutoFit/>
          </a:bodyPr>
          <a:lstStyle/>
          <a:p>
            <a:r>
              <a:rPr lang="en-US" sz="2800" b="1" dirty="0">
                <a:solidFill>
                  <a:srgbClr val="FFFF00"/>
                </a:solidFill>
              </a:rPr>
              <a:t>Glenwood Hills </a:t>
            </a:r>
            <a:r>
              <a:rPr lang="en-US" sz="2800" b="1" dirty="0" smtClean="0">
                <a:solidFill>
                  <a:srgbClr val="FFFF00"/>
                </a:solidFill>
              </a:rPr>
              <a:t>Bulletin</a:t>
            </a:r>
          </a:p>
          <a:p>
            <a:r>
              <a:rPr lang="en-US" sz="2800" b="1" dirty="0" smtClean="0">
                <a:solidFill>
                  <a:srgbClr val="FFFF00"/>
                </a:solidFill>
              </a:rPr>
              <a:t>Oct </a:t>
            </a:r>
            <a:r>
              <a:rPr lang="en-US" sz="2800" b="1" dirty="0">
                <a:solidFill>
                  <a:srgbClr val="FFFF00"/>
                </a:solidFill>
              </a:rPr>
              <a:t>6, 1963</a:t>
            </a:r>
          </a:p>
        </p:txBody>
      </p:sp>
    </p:spTree>
    <p:extLst>
      <p:ext uri="{BB962C8B-B14F-4D97-AF65-F5344CB8AC3E}">
        <p14:creationId xmlns:p14="http://schemas.microsoft.com/office/powerpoint/2010/main" val="588629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F9D5E7F-5B88-49A2-B514-B1E99E37D880}" type="slidenum">
              <a:rPr lang="en-US" smtClean="0"/>
              <a:pPr>
                <a:defRPr/>
              </a:pPr>
              <a:t>20</a:t>
            </a:fld>
            <a:endParaRPr lang="en-US"/>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38100"/>
            <a:ext cx="9201712"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 y="5025866"/>
            <a:ext cx="9144000" cy="508000"/>
          </a:xfrm>
        </p:spPr>
        <p:txBody>
          <a:bodyPr/>
          <a:lstStyle/>
          <a:p>
            <a:r>
              <a:rPr lang="en-US" dirty="0" smtClean="0">
                <a:solidFill>
                  <a:schemeClr val="tx2"/>
                </a:solidFill>
              </a:rPr>
              <a:t>Embry Hills Building on Henderson Mill Rd.</a:t>
            </a:r>
            <a:endParaRPr lang="en-US" dirty="0">
              <a:solidFill>
                <a:schemeClr val="tx2"/>
              </a:solidFill>
            </a:endParaRPr>
          </a:p>
        </p:txBody>
      </p:sp>
    </p:spTree>
    <p:extLst>
      <p:ext uri="{BB962C8B-B14F-4D97-AF65-F5344CB8AC3E}">
        <p14:creationId xmlns:p14="http://schemas.microsoft.com/office/powerpoint/2010/main" val="2941771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82"/>
            <a:ext cx="9144000" cy="508000"/>
          </a:xfrm>
        </p:spPr>
        <p:txBody>
          <a:bodyPr/>
          <a:lstStyle/>
          <a:p>
            <a:r>
              <a:rPr lang="en-US" sz="3600" dirty="0" smtClean="0"/>
              <a:t>Timeline of the Embry Hills church</a:t>
            </a:r>
            <a:endParaRPr lang="en-US" sz="3600" dirty="0"/>
          </a:p>
        </p:txBody>
      </p:sp>
      <p:sp>
        <p:nvSpPr>
          <p:cNvPr id="4" name="Content Placeholder 3"/>
          <p:cNvSpPr>
            <a:spLocks noGrp="1"/>
          </p:cNvSpPr>
          <p:nvPr>
            <p:ph idx="1"/>
          </p:nvPr>
        </p:nvSpPr>
        <p:spPr>
          <a:xfrm>
            <a:off x="304800" y="553453"/>
            <a:ext cx="8610600" cy="5161547"/>
          </a:xfrm>
        </p:spPr>
        <p:txBody>
          <a:bodyPr>
            <a:normAutofit fontScale="47500" lnSpcReduction="20000"/>
          </a:bodyPr>
          <a:lstStyle/>
          <a:p>
            <a:pPr lvl="0"/>
            <a:r>
              <a:rPr lang="en-US" dirty="0">
                <a:solidFill>
                  <a:schemeClr val="bg1">
                    <a:lumMod val="75000"/>
                  </a:schemeClr>
                </a:solidFill>
              </a:rPr>
              <a:t>1963 – Glenwood Hills members determine to start NE church</a:t>
            </a:r>
          </a:p>
          <a:p>
            <a:pPr lvl="0"/>
            <a:r>
              <a:rPr lang="en-US" dirty="0">
                <a:solidFill>
                  <a:schemeClr val="bg1">
                    <a:lumMod val="75000"/>
                  </a:schemeClr>
                </a:solidFill>
              </a:rPr>
              <a:t>Oct 27, 1963 – 1</a:t>
            </a:r>
            <a:r>
              <a:rPr lang="en-US" baseline="30000" dirty="0">
                <a:solidFill>
                  <a:schemeClr val="bg1">
                    <a:lumMod val="75000"/>
                  </a:schemeClr>
                </a:solidFill>
              </a:rPr>
              <a:t>st</a:t>
            </a:r>
            <a:r>
              <a:rPr lang="en-US" dirty="0">
                <a:solidFill>
                  <a:schemeClr val="bg1">
                    <a:lumMod val="75000"/>
                  </a:schemeClr>
                </a:solidFill>
              </a:rPr>
              <a:t> Service in Hawthorne School (9 families, 12 children)</a:t>
            </a:r>
          </a:p>
          <a:p>
            <a:pPr lvl="0"/>
            <a:r>
              <a:rPr lang="en-US" dirty="0" smtClean="0">
                <a:solidFill>
                  <a:schemeClr val="bg1">
                    <a:lumMod val="75000"/>
                  </a:schemeClr>
                </a:solidFill>
              </a:rPr>
              <a:t>196? </a:t>
            </a:r>
            <a:r>
              <a:rPr lang="en-US" dirty="0">
                <a:solidFill>
                  <a:schemeClr val="bg1">
                    <a:lumMod val="75000"/>
                  </a:schemeClr>
                </a:solidFill>
              </a:rPr>
              <a:t>– Support of Basil Cass in S Africa begun</a:t>
            </a:r>
          </a:p>
          <a:p>
            <a:pPr lvl="0"/>
            <a:r>
              <a:rPr lang="en-US" dirty="0">
                <a:solidFill>
                  <a:schemeClr val="bg1">
                    <a:lumMod val="75000"/>
                  </a:schemeClr>
                </a:solidFill>
              </a:rPr>
              <a:t>Aug, 1965 – Jerry Eubanks comes to preach</a:t>
            </a:r>
          </a:p>
          <a:p>
            <a:pPr lvl="0"/>
            <a:r>
              <a:rPr lang="en-US" dirty="0">
                <a:solidFill>
                  <a:schemeClr val="bg1">
                    <a:lumMod val="75000"/>
                  </a:schemeClr>
                </a:solidFill>
              </a:rPr>
              <a:t>Fall, 1965 – Ruth &amp; Dianne join the work</a:t>
            </a:r>
          </a:p>
          <a:p>
            <a:pPr lvl="0"/>
            <a:r>
              <a:rPr lang="en-US" dirty="0">
                <a:solidFill>
                  <a:schemeClr val="bg1">
                    <a:lumMod val="75000"/>
                  </a:schemeClr>
                </a:solidFill>
              </a:rPr>
              <a:t>Fall, 1965 – Broke ground on a Building (Henderson Mill Rd)</a:t>
            </a:r>
          </a:p>
          <a:p>
            <a:pPr lvl="0"/>
            <a:r>
              <a:rPr lang="en-US" dirty="0">
                <a:solidFill>
                  <a:schemeClr val="bg1">
                    <a:lumMod val="75000"/>
                  </a:schemeClr>
                </a:solidFill>
              </a:rPr>
              <a:t>Spring, 1966 – Northwest Congregation began</a:t>
            </a:r>
          </a:p>
          <a:p>
            <a:pPr lvl="0"/>
            <a:r>
              <a:rPr lang="en-US" dirty="0">
                <a:solidFill>
                  <a:schemeClr val="bg1">
                    <a:lumMod val="75000"/>
                  </a:schemeClr>
                </a:solidFill>
              </a:rPr>
              <a:t>Summer, 1966 – Moved into Building</a:t>
            </a:r>
          </a:p>
          <a:p>
            <a:pPr lvl="0"/>
            <a:r>
              <a:rPr lang="en-US" sz="5100" dirty="0">
                <a:solidFill>
                  <a:srgbClr val="FFFF00"/>
                </a:solidFill>
              </a:rPr>
              <a:t>1966 – Paul Griffin baptized</a:t>
            </a:r>
          </a:p>
          <a:p>
            <a:pPr lvl="0"/>
            <a:r>
              <a:rPr lang="en-US" sz="5100" dirty="0">
                <a:solidFill>
                  <a:srgbClr val="FFFF00"/>
                </a:solidFill>
              </a:rPr>
              <a:t>1967 – Bill Caudill baptized</a:t>
            </a:r>
          </a:p>
          <a:p>
            <a:pPr lvl="0"/>
            <a:r>
              <a:rPr lang="en-US" sz="5100" dirty="0">
                <a:solidFill>
                  <a:srgbClr val="FFFF00"/>
                </a:solidFill>
              </a:rPr>
              <a:t>1968 – David </a:t>
            </a:r>
            <a:r>
              <a:rPr lang="en-US" sz="5100" dirty="0" err="1">
                <a:solidFill>
                  <a:srgbClr val="FFFF00"/>
                </a:solidFill>
              </a:rPr>
              <a:t>Tant</a:t>
            </a:r>
            <a:r>
              <a:rPr lang="en-US" sz="5100" dirty="0">
                <a:solidFill>
                  <a:srgbClr val="FFFF00"/>
                </a:solidFill>
              </a:rPr>
              <a:t> comes to preach</a:t>
            </a:r>
          </a:p>
          <a:p>
            <a:pPr lvl="0"/>
            <a:r>
              <a:rPr lang="en-US" sz="5100" dirty="0">
                <a:solidFill>
                  <a:srgbClr val="FFFF00"/>
                </a:solidFill>
              </a:rPr>
              <a:t>19?? – (</a:t>
            </a:r>
            <a:r>
              <a:rPr lang="en-US" sz="5100" dirty="0" err="1">
                <a:solidFill>
                  <a:srgbClr val="FFFF00"/>
                </a:solidFill>
              </a:rPr>
              <a:t>Haworths</a:t>
            </a:r>
            <a:r>
              <a:rPr lang="en-US" sz="5100" dirty="0">
                <a:solidFill>
                  <a:srgbClr val="FFFF00"/>
                </a:solidFill>
              </a:rPr>
              <a:t>, Joan Cole, Miles Brubaker join work)</a:t>
            </a:r>
            <a:endParaRPr lang="en-US" dirty="0">
              <a:solidFill>
                <a:srgbClr val="FFFF00"/>
              </a:solidFill>
            </a:endParaRPr>
          </a:p>
          <a:p>
            <a:r>
              <a:rPr lang="en-US" sz="5100" dirty="0">
                <a:solidFill>
                  <a:srgbClr val="FFFF00"/>
                </a:solidFill>
              </a:rPr>
              <a:t>1970 – New Building on Chamblee-Tucker Rd Built</a:t>
            </a:r>
          </a:p>
          <a:p>
            <a:pPr lvl="0"/>
            <a:r>
              <a:rPr lang="en-US" dirty="0">
                <a:solidFill>
                  <a:schemeClr val="bg1">
                    <a:lumMod val="75000"/>
                  </a:schemeClr>
                </a:solidFill>
              </a:rPr>
              <a:t>1975 – Roswell church started</a:t>
            </a:r>
          </a:p>
          <a:p>
            <a:pPr lvl="0"/>
            <a:r>
              <a:rPr lang="en-US" dirty="0">
                <a:solidFill>
                  <a:schemeClr val="bg1">
                    <a:lumMod val="75000"/>
                  </a:schemeClr>
                </a:solidFill>
              </a:rPr>
              <a:t>1975-78 – Sewell Hall preaches (eldership)</a:t>
            </a:r>
          </a:p>
          <a:p>
            <a:pPr lvl="0"/>
            <a:r>
              <a:rPr lang="en-US" dirty="0">
                <a:solidFill>
                  <a:schemeClr val="bg1">
                    <a:lumMod val="75000"/>
                  </a:schemeClr>
                </a:solidFill>
              </a:rPr>
              <a:t>1978-80 – Ron Roark preaches</a:t>
            </a:r>
          </a:p>
          <a:p>
            <a:pPr lvl="0"/>
            <a:r>
              <a:rPr lang="en-US" dirty="0">
                <a:solidFill>
                  <a:schemeClr val="bg1">
                    <a:lumMod val="75000"/>
                  </a:schemeClr>
                </a:solidFill>
              </a:rPr>
              <a:t>1980-82 – Ted Beaver preaches</a:t>
            </a:r>
          </a:p>
          <a:p>
            <a:pPr lvl="0"/>
            <a:r>
              <a:rPr lang="en-US" dirty="0">
                <a:solidFill>
                  <a:schemeClr val="bg1">
                    <a:lumMod val="75000"/>
                  </a:schemeClr>
                </a:solidFill>
              </a:rPr>
              <a:t>1982 – Sewell returns (eldership established)</a:t>
            </a:r>
          </a:p>
          <a:p>
            <a:pPr lvl="0"/>
            <a:r>
              <a:rPr lang="en-US" dirty="0">
                <a:solidFill>
                  <a:schemeClr val="bg1">
                    <a:lumMod val="75000"/>
                  </a:schemeClr>
                </a:solidFill>
              </a:rPr>
              <a:t>1983 – Eldership established (Willis, Sewell, Paul)</a:t>
            </a:r>
          </a:p>
        </p:txBody>
      </p:sp>
      <p:sp>
        <p:nvSpPr>
          <p:cNvPr id="3" name="Slide Number Placeholder 2"/>
          <p:cNvSpPr>
            <a:spLocks noGrp="1"/>
          </p:cNvSpPr>
          <p:nvPr>
            <p:ph type="sldNum" sz="quarter" idx="12"/>
          </p:nvPr>
        </p:nvSpPr>
        <p:spPr/>
        <p:txBody>
          <a:bodyPr/>
          <a:lstStyle/>
          <a:p>
            <a:pPr>
              <a:defRPr/>
            </a:pPr>
            <a:fld id="{CF9D5E7F-5B88-49A2-B514-B1E99E37D880}" type="slidenum">
              <a:rPr lang="en-US" smtClean="0"/>
              <a:pPr>
                <a:defRPr/>
              </a:pPr>
              <a:t>21</a:t>
            </a:fld>
            <a:endParaRPr lang="en-US"/>
          </a:p>
        </p:txBody>
      </p:sp>
    </p:spTree>
    <p:extLst>
      <p:ext uri="{BB962C8B-B14F-4D97-AF65-F5344CB8AC3E}">
        <p14:creationId xmlns:p14="http://schemas.microsoft.com/office/powerpoint/2010/main" val="2556321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22</a:t>
            </a:fld>
            <a:endParaRPr lang="en-US"/>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7149" cy="571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4884821" y="112900"/>
            <a:ext cx="4196055" cy="1162448"/>
          </a:xfrm>
        </p:spPr>
        <p:txBody>
          <a:bodyPr/>
          <a:lstStyle/>
          <a:p>
            <a:r>
              <a:rPr lang="en-US" sz="3200" dirty="0" smtClean="0"/>
              <a:t>Embry Hills Building on Chamblee-Tucker Rd.</a:t>
            </a:r>
            <a:endParaRPr lang="en-US" sz="3200" dirty="0"/>
          </a:p>
        </p:txBody>
      </p:sp>
    </p:spTree>
    <p:extLst>
      <p:ext uri="{BB962C8B-B14F-4D97-AF65-F5344CB8AC3E}">
        <p14:creationId xmlns:p14="http://schemas.microsoft.com/office/powerpoint/2010/main" val="1426665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0"/>
            <a:ext cx="9144000" cy="508000"/>
          </a:xfrm>
        </p:spPr>
        <p:txBody>
          <a:bodyPr/>
          <a:lstStyle/>
          <a:p>
            <a:r>
              <a:rPr lang="en-US" sz="3600" dirty="0" smtClean="0"/>
              <a:t>Timeline of the Embry Hills church</a:t>
            </a:r>
            <a:endParaRPr lang="en-US" sz="3600" dirty="0"/>
          </a:p>
        </p:txBody>
      </p:sp>
      <p:sp>
        <p:nvSpPr>
          <p:cNvPr id="4" name="Content Placeholder 3"/>
          <p:cNvSpPr>
            <a:spLocks noGrp="1"/>
          </p:cNvSpPr>
          <p:nvPr>
            <p:ph idx="1"/>
          </p:nvPr>
        </p:nvSpPr>
        <p:spPr>
          <a:xfrm>
            <a:off x="304800" y="663676"/>
            <a:ext cx="8610600" cy="4948085"/>
          </a:xfrm>
        </p:spPr>
        <p:txBody>
          <a:bodyPr>
            <a:noAutofit/>
          </a:bodyPr>
          <a:lstStyle/>
          <a:p>
            <a:pPr lvl="0">
              <a:lnSpc>
                <a:spcPct val="90000"/>
              </a:lnSpc>
              <a:spcBef>
                <a:spcPts val="0"/>
              </a:spcBef>
            </a:pPr>
            <a:r>
              <a:rPr lang="en-US" sz="1600" dirty="0">
                <a:solidFill>
                  <a:schemeClr val="bg1">
                    <a:lumMod val="75000"/>
                  </a:schemeClr>
                </a:solidFill>
              </a:rPr>
              <a:t>1963 – Glenwood Hills members determine to start NE church</a:t>
            </a:r>
          </a:p>
          <a:p>
            <a:pPr lvl="0">
              <a:lnSpc>
                <a:spcPct val="90000"/>
              </a:lnSpc>
              <a:spcBef>
                <a:spcPts val="0"/>
              </a:spcBef>
            </a:pPr>
            <a:r>
              <a:rPr lang="en-US" sz="1600" dirty="0">
                <a:solidFill>
                  <a:schemeClr val="bg1">
                    <a:lumMod val="75000"/>
                  </a:schemeClr>
                </a:solidFill>
              </a:rPr>
              <a:t>Oct 27, 1963 – 1</a:t>
            </a:r>
            <a:r>
              <a:rPr lang="en-US" sz="1600" baseline="30000" dirty="0">
                <a:solidFill>
                  <a:schemeClr val="bg1">
                    <a:lumMod val="75000"/>
                  </a:schemeClr>
                </a:solidFill>
              </a:rPr>
              <a:t>st</a:t>
            </a:r>
            <a:r>
              <a:rPr lang="en-US" sz="1600" dirty="0">
                <a:solidFill>
                  <a:schemeClr val="bg1">
                    <a:lumMod val="75000"/>
                  </a:schemeClr>
                </a:solidFill>
              </a:rPr>
              <a:t> Service in Hawthorne School (9 families, 12 children)</a:t>
            </a:r>
          </a:p>
          <a:p>
            <a:pPr lvl="0">
              <a:lnSpc>
                <a:spcPct val="90000"/>
              </a:lnSpc>
              <a:spcBef>
                <a:spcPts val="0"/>
              </a:spcBef>
            </a:pPr>
            <a:r>
              <a:rPr lang="en-US" sz="1600" dirty="0" smtClean="0">
                <a:solidFill>
                  <a:schemeClr val="bg1">
                    <a:lumMod val="75000"/>
                  </a:schemeClr>
                </a:solidFill>
              </a:rPr>
              <a:t>196? </a:t>
            </a:r>
            <a:r>
              <a:rPr lang="en-US" sz="1600" dirty="0">
                <a:solidFill>
                  <a:schemeClr val="bg1">
                    <a:lumMod val="75000"/>
                  </a:schemeClr>
                </a:solidFill>
              </a:rPr>
              <a:t>– Support of Basil Cass in S Africa begun</a:t>
            </a:r>
          </a:p>
          <a:p>
            <a:pPr lvl="0">
              <a:lnSpc>
                <a:spcPct val="90000"/>
              </a:lnSpc>
              <a:spcBef>
                <a:spcPts val="0"/>
              </a:spcBef>
            </a:pPr>
            <a:r>
              <a:rPr lang="en-US" sz="1600" dirty="0">
                <a:solidFill>
                  <a:schemeClr val="bg1">
                    <a:lumMod val="75000"/>
                  </a:schemeClr>
                </a:solidFill>
              </a:rPr>
              <a:t>Aug, 1965 – Jerry Eubanks comes to preach</a:t>
            </a:r>
          </a:p>
          <a:p>
            <a:pPr lvl="0">
              <a:lnSpc>
                <a:spcPct val="90000"/>
              </a:lnSpc>
              <a:spcBef>
                <a:spcPts val="0"/>
              </a:spcBef>
            </a:pPr>
            <a:r>
              <a:rPr lang="en-US" sz="1600" dirty="0">
                <a:solidFill>
                  <a:schemeClr val="bg1">
                    <a:lumMod val="75000"/>
                  </a:schemeClr>
                </a:solidFill>
              </a:rPr>
              <a:t>Fall, 1965 – Ruth &amp; Dianne join the work</a:t>
            </a:r>
          </a:p>
          <a:p>
            <a:pPr lvl="0">
              <a:lnSpc>
                <a:spcPct val="90000"/>
              </a:lnSpc>
              <a:spcBef>
                <a:spcPts val="0"/>
              </a:spcBef>
            </a:pPr>
            <a:r>
              <a:rPr lang="en-US" sz="1600" dirty="0">
                <a:solidFill>
                  <a:schemeClr val="bg1">
                    <a:lumMod val="75000"/>
                  </a:schemeClr>
                </a:solidFill>
              </a:rPr>
              <a:t>Fall, 1965 – Broke ground on a Building (Henderson Mill Rd)</a:t>
            </a:r>
          </a:p>
          <a:p>
            <a:pPr lvl="0">
              <a:lnSpc>
                <a:spcPct val="90000"/>
              </a:lnSpc>
              <a:spcBef>
                <a:spcPts val="0"/>
              </a:spcBef>
            </a:pPr>
            <a:r>
              <a:rPr lang="en-US" sz="1600" dirty="0">
                <a:solidFill>
                  <a:schemeClr val="bg1">
                    <a:lumMod val="75000"/>
                  </a:schemeClr>
                </a:solidFill>
              </a:rPr>
              <a:t>Spring, 1966 – Northwest Congregation began</a:t>
            </a:r>
          </a:p>
          <a:p>
            <a:pPr lvl="0">
              <a:lnSpc>
                <a:spcPct val="90000"/>
              </a:lnSpc>
              <a:spcBef>
                <a:spcPts val="0"/>
              </a:spcBef>
            </a:pPr>
            <a:r>
              <a:rPr lang="en-US" sz="1600" dirty="0">
                <a:solidFill>
                  <a:schemeClr val="bg1">
                    <a:lumMod val="75000"/>
                  </a:schemeClr>
                </a:solidFill>
              </a:rPr>
              <a:t>Summer, 1966 – Moved into Building</a:t>
            </a:r>
          </a:p>
          <a:p>
            <a:pPr>
              <a:lnSpc>
                <a:spcPct val="90000"/>
              </a:lnSpc>
              <a:spcBef>
                <a:spcPts val="0"/>
              </a:spcBef>
            </a:pPr>
            <a:r>
              <a:rPr lang="en-US" sz="1600" dirty="0">
                <a:solidFill>
                  <a:schemeClr val="bg1">
                    <a:lumMod val="75000"/>
                  </a:schemeClr>
                </a:solidFill>
              </a:rPr>
              <a:t>1966 – Paul Griffin baptized</a:t>
            </a:r>
          </a:p>
          <a:p>
            <a:pPr>
              <a:lnSpc>
                <a:spcPct val="90000"/>
              </a:lnSpc>
              <a:spcBef>
                <a:spcPts val="0"/>
              </a:spcBef>
            </a:pPr>
            <a:r>
              <a:rPr lang="en-US" sz="1600" dirty="0">
                <a:solidFill>
                  <a:schemeClr val="bg1">
                    <a:lumMod val="75000"/>
                  </a:schemeClr>
                </a:solidFill>
              </a:rPr>
              <a:t>1967 – Bill Caudill baptized</a:t>
            </a:r>
          </a:p>
          <a:p>
            <a:pPr>
              <a:lnSpc>
                <a:spcPct val="90000"/>
              </a:lnSpc>
              <a:spcBef>
                <a:spcPts val="0"/>
              </a:spcBef>
            </a:pPr>
            <a:r>
              <a:rPr lang="en-US" sz="1600" dirty="0">
                <a:solidFill>
                  <a:schemeClr val="bg1">
                    <a:lumMod val="75000"/>
                  </a:schemeClr>
                </a:solidFill>
              </a:rPr>
              <a:t>1968 – David </a:t>
            </a:r>
            <a:r>
              <a:rPr lang="en-US" sz="1600" dirty="0" err="1">
                <a:solidFill>
                  <a:schemeClr val="bg1">
                    <a:lumMod val="75000"/>
                  </a:schemeClr>
                </a:solidFill>
              </a:rPr>
              <a:t>Tant</a:t>
            </a:r>
            <a:r>
              <a:rPr lang="en-US" sz="1600" dirty="0">
                <a:solidFill>
                  <a:schemeClr val="bg1">
                    <a:lumMod val="75000"/>
                  </a:schemeClr>
                </a:solidFill>
              </a:rPr>
              <a:t> comes to preach</a:t>
            </a:r>
          </a:p>
          <a:p>
            <a:pPr>
              <a:lnSpc>
                <a:spcPct val="90000"/>
              </a:lnSpc>
              <a:spcBef>
                <a:spcPts val="0"/>
              </a:spcBef>
            </a:pPr>
            <a:r>
              <a:rPr lang="en-US" sz="1600" dirty="0">
                <a:solidFill>
                  <a:schemeClr val="bg1">
                    <a:lumMod val="75000"/>
                  </a:schemeClr>
                </a:solidFill>
              </a:rPr>
              <a:t>19?? – (</a:t>
            </a:r>
            <a:r>
              <a:rPr lang="en-US" sz="1600" dirty="0" err="1">
                <a:solidFill>
                  <a:schemeClr val="bg1">
                    <a:lumMod val="75000"/>
                  </a:schemeClr>
                </a:solidFill>
              </a:rPr>
              <a:t>Haworths</a:t>
            </a:r>
            <a:r>
              <a:rPr lang="en-US" sz="1600" dirty="0">
                <a:solidFill>
                  <a:schemeClr val="bg1">
                    <a:lumMod val="75000"/>
                  </a:schemeClr>
                </a:solidFill>
              </a:rPr>
              <a:t>, Joan Cole, Miles Brubaker join work)</a:t>
            </a:r>
          </a:p>
          <a:p>
            <a:pPr>
              <a:lnSpc>
                <a:spcPct val="90000"/>
              </a:lnSpc>
              <a:spcBef>
                <a:spcPts val="0"/>
              </a:spcBef>
            </a:pPr>
            <a:r>
              <a:rPr lang="en-US" sz="1600" dirty="0">
                <a:solidFill>
                  <a:schemeClr val="bg1">
                    <a:lumMod val="75000"/>
                  </a:schemeClr>
                </a:solidFill>
              </a:rPr>
              <a:t>1970 – New Building on Chamblee-Tucker Rd Built</a:t>
            </a:r>
          </a:p>
          <a:p>
            <a:pPr lvl="0">
              <a:lnSpc>
                <a:spcPct val="90000"/>
              </a:lnSpc>
              <a:spcBef>
                <a:spcPts val="0"/>
              </a:spcBef>
            </a:pPr>
            <a:r>
              <a:rPr lang="en-US" sz="2400" dirty="0">
                <a:solidFill>
                  <a:srgbClr val="FFFF00"/>
                </a:solidFill>
              </a:rPr>
              <a:t>1975 – Roswell church started</a:t>
            </a:r>
          </a:p>
          <a:p>
            <a:pPr lvl="0">
              <a:lnSpc>
                <a:spcPct val="90000"/>
              </a:lnSpc>
              <a:spcBef>
                <a:spcPts val="0"/>
              </a:spcBef>
            </a:pPr>
            <a:r>
              <a:rPr lang="en-US" sz="2400" dirty="0">
                <a:solidFill>
                  <a:srgbClr val="FFFF00"/>
                </a:solidFill>
              </a:rPr>
              <a:t>1975-78 – Sewell Hall preaches (eldership)</a:t>
            </a:r>
          </a:p>
          <a:p>
            <a:pPr lvl="0">
              <a:lnSpc>
                <a:spcPct val="90000"/>
              </a:lnSpc>
              <a:spcBef>
                <a:spcPts val="0"/>
              </a:spcBef>
            </a:pPr>
            <a:r>
              <a:rPr lang="en-US" sz="2400" dirty="0">
                <a:solidFill>
                  <a:srgbClr val="FFFF00"/>
                </a:solidFill>
              </a:rPr>
              <a:t>1978-80 – Ron Roark preaches</a:t>
            </a:r>
          </a:p>
          <a:p>
            <a:pPr lvl="0">
              <a:lnSpc>
                <a:spcPct val="90000"/>
              </a:lnSpc>
              <a:spcBef>
                <a:spcPts val="0"/>
              </a:spcBef>
            </a:pPr>
            <a:r>
              <a:rPr lang="en-US" sz="2400" dirty="0">
                <a:solidFill>
                  <a:srgbClr val="FFFF00"/>
                </a:solidFill>
              </a:rPr>
              <a:t>1980-82 – Ted Beaver preaches</a:t>
            </a:r>
          </a:p>
          <a:p>
            <a:pPr lvl="0">
              <a:lnSpc>
                <a:spcPct val="90000"/>
              </a:lnSpc>
              <a:spcBef>
                <a:spcPts val="0"/>
              </a:spcBef>
            </a:pPr>
            <a:r>
              <a:rPr lang="en-US" sz="2400" dirty="0">
                <a:solidFill>
                  <a:srgbClr val="FFFF00"/>
                </a:solidFill>
              </a:rPr>
              <a:t>1982 – Sewell returns (eldership established)</a:t>
            </a:r>
          </a:p>
          <a:p>
            <a:pPr lvl="0">
              <a:lnSpc>
                <a:spcPct val="90000"/>
              </a:lnSpc>
              <a:spcBef>
                <a:spcPts val="0"/>
              </a:spcBef>
            </a:pPr>
            <a:r>
              <a:rPr lang="en-US" sz="2400" dirty="0">
                <a:solidFill>
                  <a:srgbClr val="FFFF00"/>
                </a:solidFill>
              </a:rPr>
              <a:t>1983 – Eldership established (Willis, Sewell, Paul)</a:t>
            </a:r>
          </a:p>
        </p:txBody>
      </p:sp>
      <p:sp>
        <p:nvSpPr>
          <p:cNvPr id="3" name="Slide Number Placeholder 2"/>
          <p:cNvSpPr>
            <a:spLocks noGrp="1"/>
          </p:cNvSpPr>
          <p:nvPr>
            <p:ph type="sldNum" sz="quarter" idx="12"/>
          </p:nvPr>
        </p:nvSpPr>
        <p:spPr/>
        <p:txBody>
          <a:bodyPr/>
          <a:lstStyle/>
          <a:p>
            <a:pPr>
              <a:defRPr/>
            </a:pPr>
            <a:fld id="{CF9D5E7F-5B88-49A2-B514-B1E99E37D880}" type="slidenum">
              <a:rPr lang="en-US" smtClean="0"/>
              <a:pPr>
                <a:defRPr/>
              </a:pPr>
              <a:t>23</a:t>
            </a:fld>
            <a:endParaRPr lang="en-US"/>
          </a:p>
        </p:txBody>
      </p:sp>
    </p:spTree>
    <p:extLst>
      <p:ext uri="{BB962C8B-B14F-4D97-AF65-F5344CB8AC3E}">
        <p14:creationId xmlns:p14="http://schemas.microsoft.com/office/powerpoint/2010/main" val="25937787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0"/>
            <a:ext cx="9144000" cy="508000"/>
          </a:xfrm>
        </p:spPr>
        <p:txBody>
          <a:bodyPr/>
          <a:lstStyle/>
          <a:p>
            <a:r>
              <a:rPr lang="en-US" dirty="0" smtClean="0"/>
              <a:t>‘Character’ of the Embry Hills church</a:t>
            </a:r>
            <a:endParaRPr lang="en-US" dirty="0"/>
          </a:p>
        </p:txBody>
      </p:sp>
      <p:sp>
        <p:nvSpPr>
          <p:cNvPr id="3" name="Content Placeholder 2"/>
          <p:cNvSpPr>
            <a:spLocks noGrp="1"/>
          </p:cNvSpPr>
          <p:nvPr>
            <p:ph idx="1"/>
          </p:nvPr>
        </p:nvSpPr>
        <p:spPr>
          <a:xfrm>
            <a:off x="231058" y="659580"/>
            <a:ext cx="8610600" cy="4965700"/>
          </a:xfrm>
        </p:spPr>
        <p:txBody>
          <a:bodyPr>
            <a:normAutofit fontScale="85000" lnSpcReduction="20000"/>
          </a:bodyPr>
          <a:lstStyle/>
          <a:p>
            <a:r>
              <a:rPr lang="en-US" dirty="0"/>
              <a:t>‘Local Talent’ Preaching</a:t>
            </a:r>
          </a:p>
          <a:p>
            <a:r>
              <a:rPr lang="en-US" dirty="0"/>
              <a:t>Support of Foreign Evangelists</a:t>
            </a:r>
          </a:p>
          <a:p>
            <a:r>
              <a:rPr lang="en-US" dirty="0"/>
              <a:t>Liberal Giving</a:t>
            </a:r>
          </a:p>
          <a:p>
            <a:r>
              <a:rPr lang="en-US" dirty="0"/>
              <a:t>‘Low Balance’ </a:t>
            </a:r>
            <a:r>
              <a:rPr lang="en-US" dirty="0" smtClean="0"/>
              <a:t>Treasury</a:t>
            </a:r>
            <a:endParaRPr lang="en-US" dirty="0"/>
          </a:p>
          <a:p>
            <a:r>
              <a:rPr lang="en-US" dirty="0" smtClean="0"/>
              <a:t>High-Effort Bible Class Teaching &amp; Learning</a:t>
            </a:r>
          </a:p>
          <a:p>
            <a:r>
              <a:rPr lang="en-US" dirty="0" smtClean="0"/>
              <a:t>Worship (Songs, Lord’s Supper) Emphasizes Edification</a:t>
            </a:r>
          </a:p>
          <a:p>
            <a:r>
              <a:rPr lang="en-US" dirty="0"/>
              <a:t>Regular Attendance at all Assemblies</a:t>
            </a:r>
          </a:p>
          <a:p>
            <a:r>
              <a:rPr lang="en-US" dirty="0" smtClean="0"/>
              <a:t>Simple </a:t>
            </a:r>
            <a:r>
              <a:rPr lang="en-US" dirty="0"/>
              <a:t>Facilities</a:t>
            </a:r>
          </a:p>
          <a:p>
            <a:r>
              <a:rPr lang="en-US" dirty="0"/>
              <a:t>Member Diversity</a:t>
            </a:r>
          </a:p>
          <a:p>
            <a:r>
              <a:rPr lang="en-US" dirty="0" smtClean="0"/>
              <a:t>Independence </a:t>
            </a:r>
            <a:r>
              <a:rPr lang="en-US" dirty="0"/>
              <a:t>from other </a:t>
            </a:r>
            <a:r>
              <a:rPr lang="en-US" dirty="0" smtClean="0"/>
              <a:t>Congregations</a:t>
            </a:r>
            <a:endParaRPr lang="en-US" dirty="0"/>
          </a:p>
          <a:p>
            <a:r>
              <a:rPr lang="en-US" dirty="0" smtClean="0"/>
              <a:t>Support </a:t>
            </a:r>
            <a:r>
              <a:rPr lang="en-US" dirty="0"/>
              <a:t>of </a:t>
            </a:r>
            <a:r>
              <a:rPr lang="en-US" dirty="0" smtClean="0"/>
              <a:t>New Congregations</a:t>
            </a:r>
            <a:endParaRPr lang="en-US" dirty="0"/>
          </a:p>
          <a:p>
            <a:r>
              <a:rPr lang="en-US" dirty="0" smtClean="0"/>
              <a:t>Continuous Eldership (34 of 50 years)</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24</a:t>
            </a:fld>
            <a:endParaRPr lang="en-US"/>
          </a:p>
        </p:txBody>
      </p:sp>
      <p:sp>
        <p:nvSpPr>
          <p:cNvPr id="5" name="TextBox 4"/>
          <p:cNvSpPr txBox="1"/>
          <p:nvPr/>
        </p:nvSpPr>
        <p:spPr>
          <a:xfrm>
            <a:off x="5452534" y="1033900"/>
            <a:ext cx="3268133" cy="1077218"/>
          </a:xfrm>
          <a:prstGeom prst="rect">
            <a:avLst/>
          </a:prstGeom>
          <a:noFill/>
        </p:spPr>
        <p:txBody>
          <a:bodyPr wrap="square" rtlCol="0">
            <a:spAutoFit/>
          </a:bodyPr>
          <a:lstStyle/>
          <a:p>
            <a:pPr algn="ctr"/>
            <a:r>
              <a:rPr lang="en-US" sz="3200" b="1" dirty="0" smtClean="0">
                <a:solidFill>
                  <a:srgbClr val="FFFF00"/>
                </a:solidFill>
              </a:rPr>
              <a:t>Has there been Progress?</a:t>
            </a:r>
            <a:endParaRPr lang="en-US" sz="3200" b="1" dirty="0">
              <a:solidFill>
                <a:srgbClr val="FFFF00"/>
              </a:solidFill>
            </a:endParaRPr>
          </a:p>
        </p:txBody>
      </p:sp>
    </p:spTree>
    <p:extLst>
      <p:ext uri="{BB962C8B-B14F-4D97-AF65-F5344CB8AC3E}">
        <p14:creationId xmlns:p14="http://schemas.microsoft.com/office/powerpoint/2010/main" val="19171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Man’s “Progress”</a:t>
            </a:r>
            <a:endParaRPr lang="en-US" dirty="0"/>
          </a:p>
        </p:txBody>
      </p:sp>
      <p:sp>
        <p:nvSpPr>
          <p:cNvPr id="3" name="Content Placeholder 2"/>
          <p:cNvSpPr>
            <a:spLocks noGrp="1"/>
          </p:cNvSpPr>
          <p:nvPr>
            <p:ph idx="1"/>
          </p:nvPr>
        </p:nvSpPr>
        <p:spPr>
          <a:xfrm>
            <a:off x="304800" y="901700"/>
            <a:ext cx="8610600" cy="4318000"/>
          </a:xfrm>
        </p:spPr>
        <p:txBody>
          <a:bodyPr/>
          <a:lstStyle/>
          <a:p>
            <a:pPr lvl="0"/>
            <a:r>
              <a:rPr lang="en-US" dirty="0"/>
              <a:t>Descendants of Cain </a:t>
            </a:r>
            <a:r>
              <a:rPr lang="en-US" dirty="0" smtClean="0">
                <a:sym typeface="Wingdings"/>
              </a:rPr>
              <a:t>(progress of civilization)</a:t>
            </a:r>
          </a:p>
          <a:p>
            <a:pPr lvl="0"/>
            <a:r>
              <a:rPr lang="en-US" dirty="0" smtClean="0"/>
              <a:t>Tower </a:t>
            </a:r>
            <a:r>
              <a:rPr lang="en-US" dirty="0"/>
              <a:t>of Babel (technology progress)</a:t>
            </a:r>
          </a:p>
          <a:p>
            <a:r>
              <a:rPr lang="en-US" dirty="0"/>
              <a:t>Israel asking for a King (political progress)</a:t>
            </a:r>
          </a:p>
          <a:p>
            <a:pPr lvl="0"/>
            <a:r>
              <a:rPr lang="en-US" dirty="0" smtClean="0"/>
              <a:t>Idolatry of Israelites (religious progress)</a:t>
            </a:r>
            <a:endParaRPr lang="en-US" dirty="0"/>
          </a:p>
          <a:p>
            <a:pPr lvl="0"/>
            <a:r>
              <a:rPr lang="en-US" dirty="0" smtClean="0"/>
              <a:t>Early church (doctrinal progress)</a:t>
            </a:r>
          </a:p>
          <a:p>
            <a:pPr lvl="1"/>
            <a:r>
              <a:rPr lang="en-US" dirty="0" smtClean="0"/>
              <a:t>Acts 20:28-31 – Errors from Elders</a:t>
            </a:r>
          </a:p>
          <a:p>
            <a:pPr lvl="1"/>
            <a:r>
              <a:rPr lang="en-US" dirty="0" smtClean="0"/>
              <a:t>I </a:t>
            </a:r>
            <a:r>
              <a:rPr lang="en-US" dirty="0"/>
              <a:t>Tim </a:t>
            </a:r>
            <a:r>
              <a:rPr lang="en-US" dirty="0" smtClean="0"/>
              <a:t>4:1-2</a:t>
            </a:r>
            <a:r>
              <a:rPr lang="en-US" dirty="0"/>
              <a:t> </a:t>
            </a:r>
            <a:r>
              <a:rPr lang="en-US" dirty="0" smtClean="0"/>
              <a:t>– Departures from the faith</a:t>
            </a:r>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25</a:t>
            </a:fld>
            <a:endParaRPr lang="en-US"/>
          </a:p>
        </p:txBody>
      </p:sp>
    </p:spTree>
    <p:extLst>
      <p:ext uri="{BB962C8B-B14F-4D97-AF65-F5344CB8AC3E}">
        <p14:creationId xmlns:p14="http://schemas.microsoft.com/office/powerpoint/2010/main" val="3876818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of Jubilee </a:t>
            </a:r>
            <a:r>
              <a:rPr lang="en-US" dirty="0" smtClean="0"/>
              <a:t>(Leviticus 25,27)</a:t>
            </a:r>
            <a:endParaRPr lang="en-US" dirty="0"/>
          </a:p>
        </p:txBody>
      </p:sp>
      <p:sp>
        <p:nvSpPr>
          <p:cNvPr id="3" name="Content Placeholder 2"/>
          <p:cNvSpPr>
            <a:spLocks noGrp="1"/>
          </p:cNvSpPr>
          <p:nvPr>
            <p:ph idx="1"/>
          </p:nvPr>
        </p:nvSpPr>
        <p:spPr>
          <a:xfrm>
            <a:off x="59267" y="728141"/>
            <a:ext cx="9084733" cy="4842932"/>
          </a:xfrm>
        </p:spPr>
        <p:txBody>
          <a:bodyPr>
            <a:normAutofit fontScale="77500" lnSpcReduction="20000"/>
          </a:bodyPr>
          <a:lstStyle/>
          <a:p>
            <a:pPr marL="0" indent="0">
              <a:spcBef>
                <a:spcPts val="0"/>
              </a:spcBef>
              <a:spcAft>
                <a:spcPts val="1200"/>
              </a:spcAft>
              <a:buNone/>
            </a:pPr>
            <a:r>
              <a:rPr lang="en-US" baseline="30000" dirty="0"/>
              <a:t>10 </a:t>
            </a:r>
            <a:r>
              <a:rPr lang="en-US" dirty="0" smtClean="0"/>
              <a:t>It </a:t>
            </a:r>
            <a:r>
              <a:rPr lang="en-US" dirty="0"/>
              <a:t>shall be a Jubilee for you; and each of you shall return to his possession, and each of you shall return to his family</a:t>
            </a:r>
            <a:r>
              <a:rPr lang="en-US" dirty="0" smtClean="0"/>
              <a:t>.</a:t>
            </a:r>
            <a:endParaRPr lang="en-US" dirty="0"/>
          </a:p>
          <a:p>
            <a:pPr marL="0" indent="0">
              <a:spcBef>
                <a:spcPts val="0"/>
              </a:spcBef>
              <a:spcAft>
                <a:spcPts val="1200"/>
              </a:spcAft>
              <a:buNone/>
            </a:pPr>
            <a:r>
              <a:rPr lang="en-US" baseline="30000" dirty="0"/>
              <a:t>13 </a:t>
            </a:r>
            <a:r>
              <a:rPr lang="en-US" dirty="0" smtClean="0"/>
              <a:t>In </a:t>
            </a:r>
            <a:r>
              <a:rPr lang="en-US" dirty="0"/>
              <a:t>this Year of Jubilee, each of you shall return to his possession.. </a:t>
            </a:r>
            <a:endParaRPr lang="en-US" dirty="0" smtClean="0"/>
          </a:p>
          <a:p>
            <a:pPr marL="0" indent="0">
              <a:spcBef>
                <a:spcPts val="0"/>
              </a:spcBef>
              <a:spcAft>
                <a:spcPts val="1200"/>
              </a:spcAft>
              <a:buNone/>
            </a:pPr>
            <a:r>
              <a:rPr lang="en-US" baseline="30000" dirty="0"/>
              <a:t>28 </a:t>
            </a:r>
            <a:r>
              <a:rPr lang="en-US" dirty="0"/>
              <a:t>But if he is not able to have it restored to himself, then what was sold shall remain in the hand of him who bought it until the Year of Jubilee; and in the Jubilee it shall be released, and he shall return to his possession</a:t>
            </a:r>
            <a:r>
              <a:rPr lang="en-US" dirty="0" smtClean="0"/>
              <a:t>.</a:t>
            </a:r>
          </a:p>
          <a:p>
            <a:pPr marL="0" indent="0">
              <a:spcBef>
                <a:spcPts val="0"/>
              </a:spcBef>
              <a:spcAft>
                <a:spcPts val="1200"/>
              </a:spcAft>
              <a:buNone/>
            </a:pPr>
            <a:r>
              <a:rPr lang="en-US" baseline="30000" dirty="0"/>
              <a:t>40 </a:t>
            </a:r>
            <a:r>
              <a:rPr lang="en-US" dirty="0"/>
              <a:t>As a hired servant and a sojourner he shall be with you, and shall serve you until the Year of Jubilee. </a:t>
            </a:r>
            <a:r>
              <a:rPr lang="en-US" baseline="30000" dirty="0"/>
              <a:t>41 </a:t>
            </a:r>
            <a:r>
              <a:rPr lang="en-US" dirty="0"/>
              <a:t>And then he shall depart from you—he and his children with him—and shall return to his own family. He shall return to the possession of his fathers</a:t>
            </a:r>
            <a:r>
              <a:rPr lang="en-US" dirty="0" smtClean="0"/>
              <a:t>.</a:t>
            </a:r>
          </a:p>
          <a:p>
            <a:pPr marL="0" indent="0">
              <a:spcBef>
                <a:spcPts val="0"/>
              </a:spcBef>
              <a:spcAft>
                <a:spcPts val="1200"/>
              </a:spcAft>
              <a:buNone/>
            </a:pPr>
            <a:r>
              <a:rPr lang="en-US" baseline="30000" dirty="0" smtClean="0"/>
              <a:t>27:24</a:t>
            </a:r>
            <a:r>
              <a:rPr lang="en-US" baseline="30000" dirty="0"/>
              <a:t> </a:t>
            </a:r>
            <a:r>
              <a:rPr lang="en-US" dirty="0"/>
              <a:t>In the Year of Jubilee the field shall return to him from whom it was bought, to the one who owned the land as a possession.</a:t>
            </a:r>
          </a:p>
          <a:p>
            <a:pPr marL="0" indent="0">
              <a:spcBef>
                <a:spcPts val="0"/>
              </a:spcBef>
              <a:spcAft>
                <a:spcPts val="1200"/>
              </a:spcAft>
              <a:buNone/>
            </a:pPr>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26</a:t>
            </a:fld>
            <a:endParaRPr lang="en-US"/>
          </a:p>
        </p:txBody>
      </p:sp>
      <p:cxnSp>
        <p:nvCxnSpPr>
          <p:cNvPr id="6" name="Straight Connector 5"/>
          <p:cNvCxnSpPr/>
          <p:nvPr/>
        </p:nvCxnSpPr>
        <p:spPr>
          <a:xfrm>
            <a:off x="6925733" y="1054697"/>
            <a:ext cx="166793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9333" y="1342564"/>
            <a:ext cx="141393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0" y="1347398"/>
            <a:ext cx="255693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47266" y="1813064"/>
            <a:ext cx="316653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615266" y="2888330"/>
            <a:ext cx="509141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9333" y="3179831"/>
            <a:ext cx="22098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45666" y="4259931"/>
            <a:ext cx="297180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9333" y="4559898"/>
            <a:ext cx="80433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43666" y="4559898"/>
            <a:ext cx="498686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69929" y="5017098"/>
            <a:ext cx="366606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6633" y="5321898"/>
            <a:ext cx="79375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41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Landmarks”</a:t>
            </a:r>
            <a:endParaRPr lang="en-US" dirty="0"/>
          </a:p>
        </p:txBody>
      </p:sp>
      <p:sp>
        <p:nvSpPr>
          <p:cNvPr id="3" name="Content Placeholder 2"/>
          <p:cNvSpPr>
            <a:spLocks noGrp="1"/>
          </p:cNvSpPr>
          <p:nvPr>
            <p:ph idx="1"/>
          </p:nvPr>
        </p:nvSpPr>
        <p:spPr>
          <a:xfrm>
            <a:off x="229890" y="963692"/>
            <a:ext cx="8686800" cy="4724183"/>
          </a:xfrm>
        </p:spPr>
        <p:txBody>
          <a:bodyPr>
            <a:normAutofit fontScale="92500" lnSpcReduction="10000"/>
          </a:bodyPr>
          <a:lstStyle/>
          <a:p>
            <a:pPr>
              <a:spcBef>
                <a:spcPts val="0"/>
              </a:spcBef>
              <a:spcAft>
                <a:spcPts val="1800"/>
              </a:spcAft>
            </a:pPr>
            <a:r>
              <a:rPr lang="en-US" dirty="0"/>
              <a:t>Do not remove the ancient landmark</a:t>
            </a:r>
            <a:br>
              <a:rPr lang="en-US" dirty="0"/>
            </a:br>
            <a:r>
              <a:rPr lang="en-US" dirty="0"/>
              <a:t>Which your fathers have set</a:t>
            </a:r>
            <a:r>
              <a:rPr lang="en-US" dirty="0" smtClean="0"/>
              <a:t>.  (</a:t>
            </a:r>
            <a:r>
              <a:rPr lang="en-US" dirty="0" err="1" smtClean="0"/>
              <a:t>Prov</a:t>
            </a:r>
            <a:r>
              <a:rPr lang="en-US" dirty="0" smtClean="0"/>
              <a:t> 22:28)</a:t>
            </a:r>
          </a:p>
          <a:p>
            <a:pPr>
              <a:spcBef>
                <a:spcPts val="0"/>
              </a:spcBef>
              <a:spcAft>
                <a:spcPts val="1800"/>
              </a:spcAft>
            </a:pPr>
            <a:r>
              <a:rPr lang="en-US" dirty="0"/>
              <a:t>‘Cursed is the one who moves his neighbor’s landmark.’  And all the people shall say, ‘Amen!’ (</a:t>
            </a:r>
            <a:r>
              <a:rPr lang="en-US" dirty="0" err="1"/>
              <a:t>Dt</a:t>
            </a:r>
            <a:r>
              <a:rPr lang="en-US" dirty="0"/>
              <a:t> 27:17)</a:t>
            </a:r>
          </a:p>
          <a:p>
            <a:pPr>
              <a:spcBef>
                <a:spcPts val="0"/>
              </a:spcBef>
              <a:spcAft>
                <a:spcPts val="1800"/>
              </a:spcAft>
            </a:pPr>
            <a:r>
              <a:rPr lang="en-US" dirty="0" smtClean="0"/>
              <a:t>You </a:t>
            </a:r>
            <a:r>
              <a:rPr lang="en-US" dirty="0"/>
              <a:t>shall not remove your neighbor’s landmark, which the men of old have set, in your inheritance which you will inherit in the land that the </a:t>
            </a:r>
            <a:r>
              <a:rPr lang="en-US" cap="small" dirty="0"/>
              <a:t>Lord</a:t>
            </a:r>
            <a:r>
              <a:rPr lang="en-US" dirty="0"/>
              <a:t> your God is giving you to possess</a:t>
            </a:r>
            <a:r>
              <a:rPr lang="en-US" dirty="0" smtClean="0"/>
              <a:t>.  (</a:t>
            </a:r>
            <a:r>
              <a:rPr lang="en-US" dirty="0" err="1" smtClean="0"/>
              <a:t>Dt</a:t>
            </a:r>
            <a:r>
              <a:rPr lang="en-US" dirty="0" smtClean="0"/>
              <a:t> 19:14)</a:t>
            </a:r>
          </a:p>
          <a:p>
            <a:pPr>
              <a:spcBef>
                <a:spcPts val="0"/>
              </a:spcBef>
              <a:spcAft>
                <a:spcPts val="1800"/>
              </a:spcAft>
            </a:pPr>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27</a:t>
            </a:fld>
            <a:endParaRPr lang="en-US"/>
          </a:p>
        </p:txBody>
      </p:sp>
      <p:cxnSp>
        <p:nvCxnSpPr>
          <p:cNvPr id="5" name="Straight Connector 4"/>
          <p:cNvCxnSpPr/>
          <p:nvPr/>
        </p:nvCxnSpPr>
        <p:spPr>
          <a:xfrm>
            <a:off x="1817461" y="1795093"/>
            <a:ext cx="331247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55648" y="4327041"/>
            <a:ext cx="313075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2793" y="3890549"/>
            <a:ext cx="595931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1451" y="2446621"/>
            <a:ext cx="698220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5204" y="2862493"/>
            <a:ext cx="167044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54115" y="5145868"/>
            <a:ext cx="448173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70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500"/>
            <a:ext cx="7772400" cy="508000"/>
          </a:xfrm>
        </p:spPr>
        <p:txBody>
          <a:bodyPr/>
          <a:lstStyle/>
          <a:p>
            <a:r>
              <a:rPr lang="en-US" dirty="0" smtClean="0"/>
              <a:t>Back to What?</a:t>
            </a:r>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28</a:t>
            </a:fld>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984"/>
          <a:stretch/>
        </p:blipFill>
        <p:spPr bwMode="auto">
          <a:xfrm>
            <a:off x="372290" y="758960"/>
            <a:ext cx="8466910" cy="4765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33399" y="1191491"/>
            <a:ext cx="2507673" cy="827809"/>
          </a:xfrm>
          <a:prstGeom prst="rect">
            <a:avLst/>
          </a:prstGeom>
          <a:blipFill>
            <a:blip r:embed="rId4"/>
            <a:tile tx="0" ty="0" sx="100000" sy="100000" flip="none" algn="tl"/>
          </a:blip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8200" y="3619500"/>
            <a:ext cx="1219200" cy="304800"/>
          </a:xfrm>
          <a:prstGeom prst="rect">
            <a:avLst/>
          </a:prstGeom>
          <a:blipFill>
            <a:blip r:embed="rId4"/>
            <a:tile tx="0" ty="0" sx="100000" sy="100000" flip="none" algn="tl"/>
          </a:blipFill>
          <a:ln>
            <a:solidFill>
              <a:srgbClr val="FF0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77200" y="3009900"/>
            <a:ext cx="762000" cy="304800"/>
          </a:xfrm>
          <a:prstGeom prst="rect">
            <a:avLst/>
          </a:prstGeom>
          <a:blipFill>
            <a:blip r:embed="rId4"/>
            <a:tile tx="0" ty="0" sx="100000" sy="100000" flip="none" algn="tl"/>
          </a:blip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463635" y="3882738"/>
            <a:ext cx="3429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14400" y="4048992"/>
            <a:ext cx="21890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00054" y="4353792"/>
            <a:ext cx="3200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14400" y="4513119"/>
            <a:ext cx="52578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33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Timothy 3</a:t>
            </a:r>
            <a:endParaRPr lang="en-US" dirty="0"/>
          </a:p>
        </p:txBody>
      </p:sp>
      <p:sp>
        <p:nvSpPr>
          <p:cNvPr id="3" name="Content Placeholder 2"/>
          <p:cNvSpPr>
            <a:spLocks noGrp="1"/>
          </p:cNvSpPr>
          <p:nvPr>
            <p:ph idx="1"/>
          </p:nvPr>
        </p:nvSpPr>
        <p:spPr>
          <a:xfrm>
            <a:off x="152400" y="800100"/>
            <a:ext cx="8991600" cy="4914900"/>
          </a:xfrm>
        </p:spPr>
        <p:txBody>
          <a:bodyPr>
            <a:normAutofit fontScale="77500" lnSpcReduction="20000"/>
          </a:bodyPr>
          <a:lstStyle/>
          <a:p>
            <a:pPr marL="0" indent="0">
              <a:spcBef>
                <a:spcPts val="0"/>
              </a:spcBef>
              <a:spcAft>
                <a:spcPts val="1200"/>
              </a:spcAft>
              <a:buNone/>
            </a:pPr>
            <a:r>
              <a:rPr lang="en-US" dirty="0"/>
              <a:t>But you have carefully followed my doctrine, manner of life, purpose, faith, longsuffering, love, perseverance, </a:t>
            </a:r>
            <a:r>
              <a:rPr lang="en-US" baseline="30000" dirty="0"/>
              <a:t>11 </a:t>
            </a:r>
            <a:r>
              <a:rPr lang="en-US" dirty="0"/>
              <a:t>persecutions, afflictions, which happened to me at Antioch, at </a:t>
            </a:r>
            <a:r>
              <a:rPr lang="en-US" dirty="0" err="1"/>
              <a:t>Iconium</a:t>
            </a:r>
            <a:r>
              <a:rPr lang="en-US" dirty="0"/>
              <a:t>, at </a:t>
            </a:r>
            <a:r>
              <a:rPr lang="en-US" dirty="0" err="1"/>
              <a:t>Lystra</a:t>
            </a:r>
            <a:r>
              <a:rPr lang="en-US" dirty="0"/>
              <a:t>—what persecutions I endured. And out of them all the Lord delivered me. </a:t>
            </a:r>
            <a:r>
              <a:rPr lang="en-US" baseline="30000" dirty="0"/>
              <a:t>12 </a:t>
            </a:r>
            <a:r>
              <a:rPr lang="en-US" dirty="0"/>
              <a:t>Yes, and all who desire to live godly in Christ Jesus will suffer persecution. </a:t>
            </a:r>
            <a:r>
              <a:rPr lang="en-US" baseline="30000" dirty="0"/>
              <a:t>13 </a:t>
            </a:r>
            <a:r>
              <a:rPr lang="en-US" dirty="0"/>
              <a:t>But evil men and impostors will grow worse and worse, deceiving and being deceived. </a:t>
            </a:r>
            <a:r>
              <a:rPr lang="en-US" baseline="30000" dirty="0"/>
              <a:t>14 </a:t>
            </a:r>
            <a:r>
              <a:rPr lang="en-US" dirty="0">
                <a:solidFill>
                  <a:srgbClr val="FFFF00"/>
                </a:solidFill>
              </a:rPr>
              <a:t>But you must continue in the things which you have learned and been assured of, knowing from whom you have learned them, </a:t>
            </a:r>
            <a:r>
              <a:rPr lang="en-US" baseline="30000" dirty="0">
                <a:solidFill>
                  <a:srgbClr val="FFFF00"/>
                </a:solidFill>
              </a:rPr>
              <a:t>15 </a:t>
            </a:r>
            <a:r>
              <a:rPr lang="en-US" dirty="0">
                <a:solidFill>
                  <a:srgbClr val="FFFF00"/>
                </a:solidFill>
              </a:rPr>
              <a:t>and that from childhood</a:t>
            </a:r>
            <a:r>
              <a:rPr lang="en-US" dirty="0"/>
              <a:t> you have known the Holy Scriptures, which are able to make you wise for salvation through faith which is in Christ Jesus.</a:t>
            </a:r>
          </a:p>
          <a:p>
            <a:pPr marL="0" indent="0">
              <a:spcBef>
                <a:spcPts val="0"/>
              </a:spcBef>
              <a:spcAft>
                <a:spcPts val="1200"/>
              </a:spcAft>
              <a:buNone/>
            </a:pPr>
            <a:r>
              <a:rPr lang="en-US" baseline="30000" dirty="0"/>
              <a:t>16 </a:t>
            </a:r>
            <a:r>
              <a:rPr lang="en-US" dirty="0"/>
              <a:t>All Scripture is given by inspiration of God, and is profitable for doctrine, for reproof, for correction, for instruction in righteousness, </a:t>
            </a:r>
            <a:r>
              <a:rPr lang="en-US" baseline="30000" dirty="0"/>
              <a:t>17 </a:t>
            </a:r>
            <a:r>
              <a:rPr lang="en-US" dirty="0"/>
              <a:t>that the man of God may be complete, thoroughly equipped for every good work</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29</a:t>
            </a:fld>
            <a:endParaRPr lang="en-US"/>
          </a:p>
        </p:txBody>
      </p:sp>
      <p:cxnSp>
        <p:nvCxnSpPr>
          <p:cNvPr id="5" name="Straight Connector 4"/>
          <p:cNvCxnSpPr/>
          <p:nvPr/>
        </p:nvCxnSpPr>
        <p:spPr>
          <a:xfrm>
            <a:off x="3590602" y="2637931"/>
            <a:ext cx="495705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8282" y="2957308"/>
            <a:ext cx="625973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42533" y="3871708"/>
            <a:ext cx="4734413"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54891" y="4637106"/>
            <a:ext cx="361423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70793" y="5234779"/>
            <a:ext cx="507499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3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3</a:t>
            </a:fld>
            <a:endParaRPr lang="en-US"/>
          </a:p>
        </p:txBody>
      </p:sp>
      <p:pic>
        <p:nvPicPr>
          <p:cNvPr id="61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746"/>
          <a:stretch/>
        </p:blipFill>
        <p:spPr bwMode="auto">
          <a:xfrm>
            <a:off x="491067" y="13252"/>
            <a:ext cx="8354066" cy="569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800600" y="127552"/>
            <a:ext cx="1752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8800"/>
                    </a14:imgEffect>
                    <a14:imgEffect>
                      <a14:saturation sat="156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92133" y="127552"/>
            <a:ext cx="145626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475131" y="508552"/>
            <a:ext cx="37000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81352" y="508552"/>
            <a:ext cx="341632" cy="373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09467" y="3687785"/>
            <a:ext cx="584198" cy="351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852160" y="767861"/>
            <a:ext cx="879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10289" y="892126"/>
            <a:ext cx="5275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74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Remembering the Past  (</a:t>
            </a:r>
            <a:r>
              <a:rPr lang="en-US" dirty="0" err="1"/>
              <a:t>Heb</a:t>
            </a:r>
            <a:r>
              <a:rPr lang="en-US" dirty="0"/>
              <a:t> 13)</a:t>
            </a:r>
          </a:p>
        </p:txBody>
      </p:sp>
      <p:sp>
        <p:nvSpPr>
          <p:cNvPr id="3" name="Content Placeholder 2"/>
          <p:cNvSpPr>
            <a:spLocks noGrp="1"/>
          </p:cNvSpPr>
          <p:nvPr>
            <p:ph idx="1"/>
          </p:nvPr>
        </p:nvSpPr>
        <p:spPr>
          <a:xfrm>
            <a:off x="86534" y="825499"/>
            <a:ext cx="8948979" cy="4722893"/>
          </a:xfrm>
        </p:spPr>
        <p:txBody>
          <a:bodyPr>
            <a:normAutofit/>
          </a:bodyPr>
          <a:lstStyle/>
          <a:p>
            <a:pPr marL="0" indent="0">
              <a:buNone/>
            </a:pPr>
            <a:r>
              <a:rPr lang="en-US" dirty="0" smtClean="0">
                <a:solidFill>
                  <a:srgbClr val="FFFF00"/>
                </a:solidFill>
              </a:rPr>
              <a:t>Remember </a:t>
            </a:r>
            <a:r>
              <a:rPr lang="en-US" dirty="0">
                <a:solidFill>
                  <a:srgbClr val="FFFF00"/>
                </a:solidFill>
              </a:rPr>
              <a:t>those who led you</a:t>
            </a:r>
            <a:r>
              <a:rPr lang="en-US" dirty="0"/>
              <a:t>, who spoke the word of God to you; and </a:t>
            </a:r>
            <a:r>
              <a:rPr lang="en-US" dirty="0">
                <a:solidFill>
                  <a:srgbClr val="FFFF00"/>
                </a:solidFill>
              </a:rPr>
              <a:t>considering the </a:t>
            </a:r>
            <a:r>
              <a:rPr lang="en-US" dirty="0" smtClean="0">
                <a:solidFill>
                  <a:srgbClr val="FFFF00"/>
                </a:solidFill>
              </a:rPr>
              <a:t>result </a:t>
            </a:r>
            <a:r>
              <a:rPr lang="en-US" dirty="0">
                <a:solidFill>
                  <a:srgbClr val="FFFF00"/>
                </a:solidFill>
              </a:rPr>
              <a:t>of their conduct</a:t>
            </a:r>
            <a:r>
              <a:rPr lang="en-US" dirty="0"/>
              <a:t>, </a:t>
            </a:r>
            <a:r>
              <a:rPr lang="en-US" dirty="0">
                <a:solidFill>
                  <a:srgbClr val="FFFF00"/>
                </a:solidFill>
              </a:rPr>
              <a:t>imitate their faith</a:t>
            </a:r>
            <a:r>
              <a:rPr lang="en-US" dirty="0"/>
              <a:t>. </a:t>
            </a:r>
            <a:r>
              <a:rPr lang="en-US" baseline="30000" dirty="0"/>
              <a:t>8 </a:t>
            </a:r>
            <a:r>
              <a:rPr lang="en-US" dirty="0"/>
              <a:t>Jesus Christ is the same yesterday and today and forever. </a:t>
            </a:r>
            <a:r>
              <a:rPr lang="en-US" baseline="30000" dirty="0"/>
              <a:t>9 </a:t>
            </a:r>
            <a:r>
              <a:rPr lang="en-US" dirty="0"/>
              <a:t>Do not be carried away by varied and strange teachings; for it is good for the heart to be strengthened by grace, not by foods, through which those who </a:t>
            </a:r>
            <a:r>
              <a:rPr lang="en-US" dirty="0" smtClean="0"/>
              <a:t>were </a:t>
            </a:r>
            <a:r>
              <a:rPr lang="en-US" dirty="0"/>
              <a:t>so occupied were not benefited. </a:t>
            </a:r>
            <a:r>
              <a:rPr lang="en-US" dirty="0" smtClean="0"/>
              <a:t> (</a:t>
            </a:r>
            <a:r>
              <a:rPr lang="en-US" dirty="0" err="1" smtClean="0"/>
              <a:t>Heb</a:t>
            </a:r>
            <a:r>
              <a:rPr lang="en-US" dirty="0" smtClean="0"/>
              <a:t> 13:7-9, NASV)</a:t>
            </a:r>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30</a:t>
            </a:fld>
            <a:endParaRPr lang="en-US"/>
          </a:p>
        </p:txBody>
      </p:sp>
      <p:cxnSp>
        <p:nvCxnSpPr>
          <p:cNvPr id="5" name="Straight Connector 4"/>
          <p:cNvCxnSpPr/>
          <p:nvPr/>
        </p:nvCxnSpPr>
        <p:spPr>
          <a:xfrm>
            <a:off x="185287" y="2773722"/>
            <a:ext cx="646817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074568" y="2773722"/>
            <a:ext cx="167239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5287" y="3283059"/>
            <a:ext cx="755101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63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31</a:t>
            </a:fld>
            <a:endParaRPr lang="en-US"/>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4499" r="8203" b="7389"/>
          <a:stretch/>
        </p:blipFill>
        <p:spPr>
          <a:xfrm rot="16200000">
            <a:off x="1808397" y="-1253217"/>
            <a:ext cx="5633357" cy="8205107"/>
          </a:xfrm>
          <a:prstGeom prst="rect">
            <a:avLst/>
          </a:prstGeom>
          <a:noFill/>
          <a:ln>
            <a:noFill/>
          </a:ln>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6860" t="2242" r="67710" b="56289"/>
          <a:stretch/>
        </p:blipFill>
        <p:spPr>
          <a:xfrm rot="16200000">
            <a:off x="2514545" y="-744346"/>
            <a:ext cx="3943353" cy="8828386"/>
          </a:xfrm>
          <a:prstGeom prst="rect">
            <a:avLst/>
          </a:prstGeom>
          <a:noFill/>
          <a:ln>
            <a:solidFill>
              <a:schemeClr val="tx1"/>
            </a:solidFill>
          </a:ln>
          <a:effectLst>
            <a:outerShdw blurRad="203200" dist="203200" dir="2700000" algn="tl" rotWithShape="0">
              <a:prstClr val="black">
                <a:alpha val="56000"/>
              </a:prstClr>
            </a:outerShdw>
          </a:effectLst>
        </p:spPr>
      </p:pic>
    </p:spTree>
    <p:extLst>
      <p:ext uri="{BB962C8B-B14F-4D97-AF65-F5344CB8AC3E}">
        <p14:creationId xmlns:p14="http://schemas.microsoft.com/office/powerpoint/2010/main" val="365610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of Jubilee (Leviticus 25)</a:t>
            </a:r>
          </a:p>
        </p:txBody>
      </p:sp>
      <p:sp>
        <p:nvSpPr>
          <p:cNvPr id="3" name="Content Placeholder 2"/>
          <p:cNvSpPr>
            <a:spLocks noGrp="1"/>
          </p:cNvSpPr>
          <p:nvPr>
            <p:ph idx="1"/>
          </p:nvPr>
        </p:nvSpPr>
        <p:spPr>
          <a:xfrm>
            <a:off x="164432" y="1116272"/>
            <a:ext cx="8839200" cy="3962400"/>
          </a:xfrm>
        </p:spPr>
        <p:txBody>
          <a:bodyPr>
            <a:normAutofit fontScale="92500" lnSpcReduction="10000"/>
          </a:bodyPr>
          <a:lstStyle/>
          <a:p>
            <a:pPr marL="0" indent="0">
              <a:buNone/>
            </a:pPr>
            <a:r>
              <a:rPr lang="en-US" dirty="0" smtClean="0"/>
              <a:t>‘And </a:t>
            </a:r>
            <a:r>
              <a:rPr lang="en-US" dirty="0"/>
              <a:t>you shall count seven </a:t>
            </a:r>
            <a:r>
              <a:rPr lang="en-US" dirty="0" err="1"/>
              <a:t>sabbaths</a:t>
            </a:r>
            <a:r>
              <a:rPr lang="en-US" dirty="0"/>
              <a:t> of years for yourself, seven times seven years; and the time of the seven </a:t>
            </a:r>
            <a:r>
              <a:rPr lang="en-US" dirty="0" err="1"/>
              <a:t>sabbaths</a:t>
            </a:r>
            <a:r>
              <a:rPr lang="en-US" dirty="0"/>
              <a:t> of years shall be to you forty-nine years. </a:t>
            </a:r>
            <a:r>
              <a:rPr lang="en-US" baseline="30000" dirty="0"/>
              <a:t>9 </a:t>
            </a:r>
            <a:r>
              <a:rPr lang="en-US" dirty="0"/>
              <a:t>Then you shall cause the trumpet of the Jubilee to sound on the tenth day of the seventh month; on the Day of Atonement you shall make the trumpet to sound throughout all your land. </a:t>
            </a:r>
            <a:r>
              <a:rPr lang="en-US" baseline="30000" dirty="0"/>
              <a:t>10 </a:t>
            </a:r>
            <a:r>
              <a:rPr lang="en-US" dirty="0"/>
              <a:t>And you shall consecrate the fiftieth year, and proclaim liberty throughout all the land to all its inhabitants…</a:t>
            </a:r>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4</a:t>
            </a:fld>
            <a:endParaRPr lang="en-US"/>
          </a:p>
        </p:txBody>
      </p:sp>
      <p:cxnSp>
        <p:nvCxnSpPr>
          <p:cNvPr id="5" name="Straight Connector 4"/>
          <p:cNvCxnSpPr/>
          <p:nvPr/>
        </p:nvCxnSpPr>
        <p:spPr>
          <a:xfrm>
            <a:off x="4812632" y="2771504"/>
            <a:ext cx="19812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89032" y="2348172"/>
            <a:ext cx="16002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48653" y="4006746"/>
            <a:ext cx="674169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89158" y="4413593"/>
            <a:ext cx="188895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55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of Jubilee (Leviticus 25)</a:t>
            </a:r>
          </a:p>
        </p:txBody>
      </p:sp>
      <p:sp>
        <p:nvSpPr>
          <p:cNvPr id="3" name="Content Placeholder 2"/>
          <p:cNvSpPr>
            <a:spLocks noGrp="1"/>
          </p:cNvSpPr>
          <p:nvPr>
            <p:ph idx="1"/>
          </p:nvPr>
        </p:nvSpPr>
        <p:spPr>
          <a:xfrm>
            <a:off x="152400" y="863600"/>
            <a:ext cx="8839200" cy="4660900"/>
          </a:xfrm>
        </p:spPr>
        <p:txBody>
          <a:bodyPr>
            <a:normAutofit/>
          </a:bodyPr>
          <a:lstStyle/>
          <a:p>
            <a:pPr marL="0" indent="0">
              <a:buNone/>
            </a:pPr>
            <a:r>
              <a:rPr lang="en-US" baseline="30000" dirty="0" smtClean="0"/>
              <a:t>11</a:t>
            </a:r>
            <a:r>
              <a:rPr lang="en-US" baseline="30000" dirty="0"/>
              <a:t> </a:t>
            </a:r>
            <a:r>
              <a:rPr lang="en-US" dirty="0"/>
              <a:t>That fiftieth year shall be a Jubilee to you; in it you shall neither sow nor reap what grows of its own accord, nor gather the grapes of your untended vine. </a:t>
            </a:r>
            <a:r>
              <a:rPr lang="en-US" baseline="30000" dirty="0"/>
              <a:t>12 </a:t>
            </a:r>
            <a:r>
              <a:rPr lang="en-US" dirty="0"/>
              <a:t>For it is the Jubilee; it shall be holy to you; </a:t>
            </a:r>
            <a:r>
              <a:rPr lang="en-US" dirty="0" smtClean="0"/>
              <a:t> you </a:t>
            </a:r>
            <a:r>
              <a:rPr lang="en-US" dirty="0"/>
              <a:t>shall eat its produce from the field</a:t>
            </a:r>
            <a:r>
              <a:rPr lang="en-US" dirty="0" smtClean="0"/>
              <a:t>.</a:t>
            </a:r>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5</a:t>
            </a:fld>
            <a:endParaRPr lang="en-US"/>
          </a:p>
        </p:txBody>
      </p:sp>
      <p:cxnSp>
        <p:nvCxnSpPr>
          <p:cNvPr id="5" name="Straight Connector 4"/>
          <p:cNvCxnSpPr/>
          <p:nvPr/>
        </p:nvCxnSpPr>
        <p:spPr>
          <a:xfrm>
            <a:off x="1828800" y="1850568"/>
            <a:ext cx="35814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600" y="3309257"/>
            <a:ext cx="193493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7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of Jubilee (Leviticus 25)</a:t>
            </a:r>
          </a:p>
        </p:txBody>
      </p:sp>
      <p:sp>
        <p:nvSpPr>
          <p:cNvPr id="3" name="Content Placeholder 2"/>
          <p:cNvSpPr>
            <a:spLocks noGrp="1"/>
          </p:cNvSpPr>
          <p:nvPr>
            <p:ph idx="1"/>
          </p:nvPr>
        </p:nvSpPr>
        <p:spPr>
          <a:xfrm>
            <a:off x="152400" y="673768"/>
            <a:ext cx="8738937" cy="5041232"/>
          </a:xfrm>
        </p:spPr>
        <p:txBody>
          <a:bodyPr>
            <a:normAutofit fontScale="92500" lnSpcReduction="20000"/>
          </a:bodyPr>
          <a:lstStyle/>
          <a:p>
            <a:pPr marL="0" indent="0">
              <a:buNone/>
            </a:pPr>
            <a:r>
              <a:rPr lang="en-US" baseline="30000" dirty="0"/>
              <a:t>10 </a:t>
            </a:r>
            <a:r>
              <a:rPr lang="en-US" dirty="0"/>
              <a:t>And you shall consecrate the fiftieth year, and proclaim liberty throughout all the land to all its inhabitants…</a:t>
            </a:r>
          </a:p>
          <a:p>
            <a:pPr marL="0" indent="0">
              <a:buNone/>
            </a:pPr>
            <a:r>
              <a:rPr lang="en-US" baseline="30000" dirty="0" smtClean="0"/>
              <a:t>39 </a:t>
            </a:r>
            <a:r>
              <a:rPr lang="en-US" dirty="0" smtClean="0"/>
              <a:t>And </a:t>
            </a:r>
            <a:r>
              <a:rPr lang="en-US" dirty="0"/>
              <a:t>if one of your brethren who dwells by you becomes poor, and sells himself to you, you shall not compel him to serve as a slave. </a:t>
            </a:r>
            <a:r>
              <a:rPr lang="en-US" baseline="30000" dirty="0"/>
              <a:t>40 </a:t>
            </a:r>
            <a:r>
              <a:rPr lang="en-US" dirty="0"/>
              <a:t>As a hired servant and a sojourner he shall be with you, and shall serve you until the Year of Jubilee. </a:t>
            </a:r>
            <a:r>
              <a:rPr lang="en-US" baseline="30000" dirty="0"/>
              <a:t>41 </a:t>
            </a:r>
            <a:r>
              <a:rPr lang="en-US" dirty="0"/>
              <a:t>And then he shall depart from you—he and his children with him—and shall return to his own family. </a:t>
            </a:r>
            <a:r>
              <a:rPr lang="en-US" dirty="0" smtClean="0"/>
              <a:t> He </a:t>
            </a:r>
            <a:r>
              <a:rPr lang="en-US" dirty="0"/>
              <a:t>shall return to the possession of his fathers. </a:t>
            </a:r>
            <a:r>
              <a:rPr lang="en-US" baseline="30000" dirty="0"/>
              <a:t>42 </a:t>
            </a:r>
            <a:r>
              <a:rPr lang="en-US" dirty="0"/>
              <a:t>For they are My servants, whom I brought out of the land of Egypt; </a:t>
            </a:r>
            <a:r>
              <a:rPr lang="en-US" dirty="0" smtClean="0"/>
              <a:t> they </a:t>
            </a:r>
            <a:r>
              <a:rPr lang="en-US" dirty="0"/>
              <a:t>shall not be sold as slaves. </a:t>
            </a:r>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6</a:t>
            </a:fld>
            <a:endParaRPr lang="en-US"/>
          </a:p>
        </p:txBody>
      </p:sp>
      <p:cxnSp>
        <p:nvCxnSpPr>
          <p:cNvPr id="6" name="Straight Connector 5"/>
          <p:cNvCxnSpPr/>
          <p:nvPr/>
        </p:nvCxnSpPr>
        <p:spPr>
          <a:xfrm>
            <a:off x="1144160" y="4434012"/>
            <a:ext cx="373794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729894" y="3718860"/>
            <a:ext cx="121395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 y="1442056"/>
            <a:ext cx="257723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28021" y="4448424"/>
            <a:ext cx="209202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600" y="4799607"/>
            <a:ext cx="390607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28600" y="4085945"/>
            <a:ext cx="257723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96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0"/>
            <a:ext cx="9144000" cy="508000"/>
          </a:xfrm>
        </p:spPr>
        <p:txBody>
          <a:bodyPr/>
          <a:lstStyle/>
          <a:p>
            <a:r>
              <a:rPr lang="en-US" dirty="0" smtClean="0"/>
              <a:t>Bible Emphasis on Remembering</a:t>
            </a:r>
            <a:endParaRPr lang="en-US" dirty="0"/>
          </a:p>
        </p:txBody>
      </p:sp>
      <p:sp>
        <p:nvSpPr>
          <p:cNvPr id="3" name="Content Placeholder 2"/>
          <p:cNvSpPr>
            <a:spLocks noGrp="1"/>
          </p:cNvSpPr>
          <p:nvPr>
            <p:ph idx="1"/>
          </p:nvPr>
        </p:nvSpPr>
        <p:spPr>
          <a:xfrm>
            <a:off x="156411" y="1082842"/>
            <a:ext cx="8987589" cy="4475746"/>
          </a:xfrm>
        </p:spPr>
        <p:txBody>
          <a:bodyPr>
            <a:normAutofit/>
          </a:bodyPr>
          <a:lstStyle/>
          <a:p>
            <a:pPr lvl="0"/>
            <a:r>
              <a:rPr lang="en-US" dirty="0"/>
              <a:t>Ex 12:25-27 – Passover meal (children ask…)</a:t>
            </a:r>
          </a:p>
          <a:p>
            <a:pPr lvl="0"/>
            <a:r>
              <a:rPr lang="en-US" dirty="0" err="1"/>
              <a:t>Dt</a:t>
            </a:r>
            <a:r>
              <a:rPr lang="en-US" dirty="0"/>
              <a:t> 16:12 – Israel to remember </a:t>
            </a:r>
            <a:r>
              <a:rPr lang="en-US" dirty="0" smtClean="0"/>
              <a:t>Egyptian slavery</a:t>
            </a:r>
            <a:endParaRPr lang="en-US" dirty="0"/>
          </a:p>
          <a:p>
            <a:pPr lvl="0"/>
            <a:r>
              <a:rPr lang="en-US" dirty="0"/>
              <a:t>Josh 4:20-24 – Stones at the Jordan (</a:t>
            </a:r>
            <a:r>
              <a:rPr lang="en-US" dirty="0" err="1"/>
              <a:t>Gilgal</a:t>
            </a:r>
            <a:r>
              <a:rPr lang="en-US" dirty="0"/>
              <a:t>)</a:t>
            </a:r>
          </a:p>
          <a:p>
            <a:pPr lvl="0"/>
            <a:r>
              <a:rPr lang="en-US" dirty="0"/>
              <a:t>Acts 20:31 – Ephesians to remember Paul’s work</a:t>
            </a:r>
          </a:p>
          <a:p>
            <a:pPr lvl="0"/>
            <a:r>
              <a:rPr lang="en-US" dirty="0"/>
              <a:t>I </a:t>
            </a:r>
            <a:r>
              <a:rPr lang="en-US" dirty="0" err="1"/>
              <a:t>Thes</a:t>
            </a:r>
            <a:r>
              <a:rPr lang="en-US" dirty="0"/>
              <a:t> 2:1-12 – Paul reminds church of its </a:t>
            </a:r>
            <a:r>
              <a:rPr lang="en-US" dirty="0" smtClean="0"/>
              <a:t>origin</a:t>
            </a:r>
            <a:endParaRPr lang="en-US"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7</a:t>
            </a:fld>
            <a:endParaRPr lang="en-US"/>
          </a:p>
        </p:txBody>
      </p:sp>
    </p:spTree>
    <p:extLst>
      <p:ext uri="{BB962C8B-B14F-4D97-AF65-F5344CB8AC3E}">
        <p14:creationId xmlns:p14="http://schemas.microsoft.com/office/powerpoint/2010/main" val="21503901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Timothy 1:4-5</a:t>
            </a:r>
            <a:endParaRPr lang="en-US" dirty="0"/>
          </a:p>
        </p:txBody>
      </p:sp>
      <p:sp>
        <p:nvSpPr>
          <p:cNvPr id="3" name="Content Placeholder 2"/>
          <p:cNvSpPr>
            <a:spLocks noGrp="1"/>
          </p:cNvSpPr>
          <p:nvPr>
            <p:ph idx="1"/>
          </p:nvPr>
        </p:nvSpPr>
        <p:spPr>
          <a:xfrm>
            <a:off x="327764" y="1150828"/>
            <a:ext cx="8628345" cy="3822004"/>
          </a:xfrm>
        </p:spPr>
        <p:txBody>
          <a:bodyPr>
            <a:normAutofit/>
          </a:bodyPr>
          <a:lstStyle/>
          <a:p>
            <a:pPr marL="0" indent="0">
              <a:spcBef>
                <a:spcPts val="0"/>
              </a:spcBef>
              <a:spcAft>
                <a:spcPts val="1200"/>
              </a:spcAft>
              <a:buNone/>
            </a:pPr>
            <a:r>
              <a:rPr lang="en-US" sz="3600" dirty="0" smtClean="0"/>
              <a:t>…greatly </a:t>
            </a:r>
            <a:r>
              <a:rPr lang="en-US" sz="3600" dirty="0"/>
              <a:t>desiring to see you, being mindful of your tears, that I may be filled with joy, </a:t>
            </a:r>
            <a:r>
              <a:rPr lang="en-US" sz="3600" baseline="30000" dirty="0"/>
              <a:t>5 </a:t>
            </a:r>
            <a:r>
              <a:rPr lang="en-US" sz="3600" dirty="0"/>
              <a:t>when I call to remembrance the genuine faith that is in you, which dwelt first in your grandmother Lois and your mother Eunice, and I am persuaded is in you also. </a:t>
            </a:r>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8</a:t>
            </a:fld>
            <a:endParaRPr lang="en-US"/>
          </a:p>
        </p:txBody>
      </p:sp>
      <p:cxnSp>
        <p:nvCxnSpPr>
          <p:cNvPr id="5" name="Straight Connector 4"/>
          <p:cNvCxnSpPr/>
          <p:nvPr/>
        </p:nvCxnSpPr>
        <p:spPr>
          <a:xfrm>
            <a:off x="1769933" y="2781572"/>
            <a:ext cx="418569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15238" y="3318983"/>
            <a:ext cx="201199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64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Remembering the Past  (</a:t>
            </a:r>
            <a:r>
              <a:rPr lang="en-US" dirty="0" err="1" smtClean="0"/>
              <a:t>Heb</a:t>
            </a:r>
            <a:r>
              <a:rPr lang="en-US" dirty="0"/>
              <a:t> </a:t>
            </a:r>
            <a:r>
              <a:rPr lang="en-US" dirty="0" smtClean="0"/>
              <a:t>13)</a:t>
            </a:r>
            <a:endParaRPr lang="en-US" dirty="0"/>
          </a:p>
        </p:txBody>
      </p:sp>
      <p:sp>
        <p:nvSpPr>
          <p:cNvPr id="3" name="Content Placeholder 2"/>
          <p:cNvSpPr>
            <a:spLocks noGrp="1"/>
          </p:cNvSpPr>
          <p:nvPr>
            <p:ph idx="1"/>
          </p:nvPr>
        </p:nvSpPr>
        <p:spPr>
          <a:xfrm>
            <a:off x="349580" y="1344899"/>
            <a:ext cx="8456217" cy="2663429"/>
          </a:xfrm>
        </p:spPr>
        <p:txBody>
          <a:bodyPr>
            <a:normAutofit/>
          </a:bodyPr>
          <a:lstStyle/>
          <a:p>
            <a:pPr marL="0" indent="0">
              <a:buNone/>
            </a:pPr>
            <a:r>
              <a:rPr lang="en-US" sz="4000" dirty="0" smtClean="0"/>
              <a:t>Remember </a:t>
            </a:r>
            <a:r>
              <a:rPr lang="en-US" sz="4000" dirty="0"/>
              <a:t>those who led you, who spoke the word of God to you; and considering the </a:t>
            </a:r>
            <a:r>
              <a:rPr lang="en-US" sz="4000" dirty="0" smtClean="0"/>
              <a:t>result </a:t>
            </a:r>
            <a:r>
              <a:rPr lang="en-US" sz="4000" dirty="0"/>
              <a:t>of their conduct, imitate their faith. </a:t>
            </a:r>
            <a:r>
              <a:rPr lang="en-US" sz="4000" dirty="0" smtClean="0"/>
              <a:t> (</a:t>
            </a:r>
            <a:r>
              <a:rPr lang="en-US" sz="4000" dirty="0" err="1" smtClean="0"/>
              <a:t>Heb</a:t>
            </a:r>
            <a:r>
              <a:rPr lang="en-US" sz="4000" dirty="0" smtClean="0"/>
              <a:t> 13:7-9, NASV)</a:t>
            </a:r>
            <a:endParaRPr lang="en-US" sz="4000" dirty="0"/>
          </a:p>
        </p:txBody>
      </p:sp>
      <p:sp>
        <p:nvSpPr>
          <p:cNvPr id="4" name="Slide Number Placeholder 3"/>
          <p:cNvSpPr>
            <a:spLocks noGrp="1"/>
          </p:cNvSpPr>
          <p:nvPr>
            <p:ph type="sldNum" sz="quarter" idx="12"/>
          </p:nvPr>
        </p:nvSpPr>
        <p:spPr/>
        <p:txBody>
          <a:bodyPr/>
          <a:lstStyle/>
          <a:p>
            <a:pPr>
              <a:defRPr/>
            </a:pPr>
            <a:fld id="{B6A389DF-B1F5-4991-89B8-72C57CDB73FE}" type="slidenum">
              <a:rPr lang="en-US" smtClean="0"/>
              <a:pPr>
                <a:defRPr/>
              </a:pPr>
              <a:t>9</a:t>
            </a:fld>
            <a:endParaRPr lang="en-US"/>
          </a:p>
        </p:txBody>
      </p:sp>
      <p:cxnSp>
        <p:nvCxnSpPr>
          <p:cNvPr id="5" name="Straight Connector 4"/>
          <p:cNvCxnSpPr/>
          <p:nvPr/>
        </p:nvCxnSpPr>
        <p:spPr>
          <a:xfrm>
            <a:off x="448333" y="1945222"/>
            <a:ext cx="625309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8333" y="3160521"/>
            <a:ext cx="800673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8333" y="3787592"/>
            <a:ext cx="374788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66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42251</TotalTime>
  <Words>1403</Words>
  <Application>Microsoft Office PowerPoint</Application>
  <PresentationFormat>On-screen Show (16:10)</PresentationFormat>
  <Paragraphs>234</Paragraphs>
  <Slides>31</Slides>
  <Notes>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Embry Hills Jubilee</vt:lpstr>
      <vt:lpstr>PowerPoint Presentation</vt:lpstr>
      <vt:lpstr>PowerPoint Presentation</vt:lpstr>
      <vt:lpstr>Year of Jubilee (Leviticus 25)</vt:lpstr>
      <vt:lpstr>Year of Jubilee (Leviticus 25)</vt:lpstr>
      <vt:lpstr>Year of Jubilee (Leviticus 25)</vt:lpstr>
      <vt:lpstr>Bible Emphasis on Remembering</vt:lpstr>
      <vt:lpstr>II Timothy 1:4-5</vt:lpstr>
      <vt:lpstr>Remembering the Past  (Heb 13)</vt:lpstr>
      <vt:lpstr>Timeline of the Jerusalem Church1</vt:lpstr>
      <vt:lpstr>Timeline of the Ephesian Church2</vt:lpstr>
      <vt:lpstr>Timeline of the Embry Hills church</vt:lpstr>
      <vt:lpstr>PowerPoint Presentation</vt:lpstr>
      <vt:lpstr>Glenwood Hills Building (today)</vt:lpstr>
      <vt:lpstr>Northeast Church</vt:lpstr>
      <vt:lpstr>Timeline of the Embry Hills church</vt:lpstr>
      <vt:lpstr>Hawthorne Elementary School</vt:lpstr>
      <vt:lpstr>PowerPoint Presentation</vt:lpstr>
      <vt:lpstr>Timeline of the Embry Hills church</vt:lpstr>
      <vt:lpstr>Embry Hills Building on Henderson Mill Rd.</vt:lpstr>
      <vt:lpstr>Timeline of the Embry Hills church</vt:lpstr>
      <vt:lpstr>Embry Hills Building on Chamblee-Tucker Rd.</vt:lpstr>
      <vt:lpstr>Timeline of the Embry Hills church</vt:lpstr>
      <vt:lpstr>‘Character’ of the Embry Hills church</vt:lpstr>
      <vt:lpstr>Man’s “Progress”</vt:lpstr>
      <vt:lpstr>Year of Jubilee (Leviticus 25,27)</vt:lpstr>
      <vt:lpstr>“Ancient Landmarks”</vt:lpstr>
      <vt:lpstr>Back to What?</vt:lpstr>
      <vt:lpstr>II Timothy 3</vt:lpstr>
      <vt:lpstr>Remembering the Past  (Heb 13)</vt:lpstr>
      <vt:lpstr>PowerPoint Presentation</vt:lpstr>
    </vt:vector>
  </TitlesOfParts>
  <Company>EMS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mmb4175</dc:creator>
  <cp:lastModifiedBy>Broadwell, Marty</cp:lastModifiedBy>
  <cp:revision>434</cp:revision>
  <cp:lastPrinted>2013-10-27T04:03:23Z</cp:lastPrinted>
  <dcterms:created xsi:type="dcterms:W3CDTF">2002-06-13T20:47:56Z</dcterms:created>
  <dcterms:modified xsi:type="dcterms:W3CDTF">2013-10-27T04:20:27Z</dcterms:modified>
</cp:coreProperties>
</file>