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handoutMasterIdLst>
    <p:handoutMasterId r:id="rId32"/>
  </p:handoutMasterIdLst>
  <p:sldIdLst>
    <p:sldId id="256" r:id="rId2"/>
    <p:sldId id="272" r:id="rId3"/>
    <p:sldId id="259" r:id="rId4"/>
    <p:sldId id="298" r:id="rId5"/>
    <p:sldId id="289" r:id="rId6"/>
    <p:sldId id="299" r:id="rId7"/>
    <p:sldId id="300" r:id="rId8"/>
    <p:sldId id="301" r:id="rId9"/>
    <p:sldId id="303" r:id="rId10"/>
    <p:sldId id="302" r:id="rId11"/>
    <p:sldId id="304" r:id="rId12"/>
    <p:sldId id="305" r:id="rId13"/>
    <p:sldId id="295" r:id="rId14"/>
    <p:sldId id="296" r:id="rId15"/>
    <p:sldId id="273" r:id="rId16"/>
    <p:sldId id="257" r:id="rId17"/>
    <p:sldId id="287" r:id="rId18"/>
    <p:sldId id="290" r:id="rId19"/>
    <p:sldId id="274" r:id="rId20"/>
    <p:sldId id="277" r:id="rId21"/>
    <p:sldId id="276" r:id="rId22"/>
    <p:sldId id="269" r:id="rId23"/>
    <p:sldId id="279" r:id="rId24"/>
    <p:sldId id="280" r:id="rId25"/>
    <p:sldId id="282" r:id="rId26"/>
    <p:sldId id="281" r:id="rId27"/>
    <p:sldId id="283" r:id="rId28"/>
    <p:sldId id="284" r:id="rId29"/>
    <p:sldId id="278" r:id="rId30"/>
    <p:sldId id="285" r:id="rId31"/>
  </p:sldIdLst>
  <p:sldSz cx="9144000" cy="6858000" type="screen4x3"/>
  <p:notesSz cx="7077075" cy="8955088"/>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99"/>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49155" name="Rectangle 3"/>
          <p:cNvSpPr>
            <a:spLocks noGrp="1" noChangeArrowheads="1"/>
          </p:cNvSpPr>
          <p:nvPr>
            <p:ph type="dt" sz="quarter" idx="1"/>
          </p:nvPr>
        </p:nvSpPr>
        <p:spPr bwMode="auto">
          <a:xfrm>
            <a:off x="4008705" y="0"/>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49156" name="Rectangle 4"/>
          <p:cNvSpPr>
            <a:spLocks noGrp="1" noChangeArrowheads="1"/>
          </p:cNvSpPr>
          <p:nvPr>
            <p:ph type="ftr" sz="quarter" idx="2"/>
          </p:nvPr>
        </p:nvSpPr>
        <p:spPr bwMode="auto">
          <a:xfrm>
            <a:off x="0" y="8505780"/>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49157" name="Rectangle 5"/>
          <p:cNvSpPr>
            <a:spLocks noGrp="1" noChangeArrowheads="1"/>
          </p:cNvSpPr>
          <p:nvPr>
            <p:ph type="sldNum" sz="quarter" idx="3"/>
          </p:nvPr>
        </p:nvSpPr>
        <p:spPr bwMode="auto">
          <a:xfrm>
            <a:off x="4008705" y="8505780"/>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19AF67B-B724-4291-9395-96053019D89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45098"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45099"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smtClean="0"/>
            </a:lvl1pPr>
          </a:lstStyle>
          <a:p>
            <a:pPr>
              <a:defRPr/>
            </a:pPr>
            <a:endParaRPr lang="en-US"/>
          </a:p>
        </p:txBody>
      </p:sp>
      <p:sp>
        <p:nvSpPr>
          <p:cNvPr id="45" name="Rectangle 45"/>
          <p:cNvSpPr>
            <a:spLocks noGrp="1" noChangeArrowheads="1"/>
          </p:cNvSpPr>
          <p:nvPr>
            <p:ph type="ftr" sz="quarter" idx="11"/>
          </p:nvPr>
        </p:nvSpPr>
        <p:spPr/>
        <p:txBody>
          <a:bodyPr/>
          <a:lstStyle>
            <a:lvl1pPr>
              <a:defRPr smtClean="0"/>
            </a:lvl1pPr>
          </a:lstStyle>
          <a:p>
            <a:pPr>
              <a:defRPr/>
            </a:pPr>
            <a:endParaRPr lang="en-US"/>
          </a:p>
        </p:txBody>
      </p:sp>
      <p:sp>
        <p:nvSpPr>
          <p:cNvPr id="46" name="Rectangle 46"/>
          <p:cNvSpPr>
            <a:spLocks noGrp="1" noChangeArrowheads="1"/>
          </p:cNvSpPr>
          <p:nvPr>
            <p:ph type="sldNum" sz="quarter" idx="12"/>
          </p:nvPr>
        </p:nvSpPr>
        <p:spPr/>
        <p:txBody>
          <a:bodyPr/>
          <a:lstStyle>
            <a:lvl1pPr>
              <a:defRPr smtClean="0"/>
            </a:lvl1pPr>
          </a:lstStyle>
          <a:p>
            <a:pPr>
              <a:defRPr/>
            </a:pPr>
            <a:fld id="{71BFECE3-2D61-49C7-8440-C9B781F2241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9EB9461B-9BB1-4E19-A961-F852F1CDAC4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C28E0256-5ADA-4F07-BFBF-55448CA9B95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4D083576-7E45-48CD-A5A0-C8712D5DDB1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CF841F08-A5E4-40F6-9A9B-313D34AA47D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BE6E47C9-EBDA-4E0E-9B39-E362784E5CC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p>
        </p:txBody>
      </p:sp>
      <p:sp>
        <p:nvSpPr>
          <p:cNvPr id="8" name="Rectangle 45"/>
          <p:cNvSpPr>
            <a:spLocks noGrp="1" noChangeArrowheads="1"/>
          </p:cNvSpPr>
          <p:nvPr>
            <p:ph type="ftr" sz="quarter" idx="11"/>
          </p:nvPr>
        </p:nvSpPr>
        <p:spPr>
          <a:ln/>
        </p:spPr>
        <p:txBody>
          <a:bodyPr/>
          <a:lstStyle>
            <a:lvl1pPr>
              <a:defRPr/>
            </a:lvl1pPr>
          </a:lstStyle>
          <a:p>
            <a:pPr>
              <a:defRPr/>
            </a:pPr>
            <a:endParaRPr lang="en-US"/>
          </a:p>
        </p:txBody>
      </p:sp>
      <p:sp>
        <p:nvSpPr>
          <p:cNvPr id="9" name="Rectangle 46"/>
          <p:cNvSpPr>
            <a:spLocks noGrp="1" noChangeArrowheads="1"/>
          </p:cNvSpPr>
          <p:nvPr>
            <p:ph type="sldNum" sz="quarter" idx="12"/>
          </p:nvPr>
        </p:nvSpPr>
        <p:spPr>
          <a:ln/>
        </p:spPr>
        <p:txBody>
          <a:bodyPr/>
          <a:lstStyle>
            <a:lvl1pPr>
              <a:defRPr/>
            </a:lvl1pPr>
          </a:lstStyle>
          <a:p>
            <a:pPr>
              <a:defRPr/>
            </a:pPr>
            <a:fld id="{2D479146-F2C8-462D-B4BC-46C77A4B0B6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p>
        </p:txBody>
      </p:sp>
      <p:sp>
        <p:nvSpPr>
          <p:cNvPr id="5" name="Rectangle 46"/>
          <p:cNvSpPr>
            <a:spLocks noGrp="1" noChangeArrowheads="1"/>
          </p:cNvSpPr>
          <p:nvPr>
            <p:ph type="sldNum" sz="quarter" idx="12"/>
          </p:nvPr>
        </p:nvSpPr>
        <p:spPr>
          <a:ln/>
        </p:spPr>
        <p:txBody>
          <a:bodyPr/>
          <a:lstStyle>
            <a:lvl1pPr>
              <a:defRPr/>
            </a:lvl1pPr>
          </a:lstStyle>
          <a:p>
            <a:pPr>
              <a:defRPr/>
            </a:pPr>
            <a:fld id="{1E1D2F7B-C036-478F-AAE0-E0EEBC12FD6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p>
        </p:txBody>
      </p:sp>
      <p:sp>
        <p:nvSpPr>
          <p:cNvPr id="3" name="Rectangle 45"/>
          <p:cNvSpPr>
            <a:spLocks noGrp="1" noChangeArrowheads="1"/>
          </p:cNvSpPr>
          <p:nvPr>
            <p:ph type="ftr" sz="quarter" idx="11"/>
          </p:nvPr>
        </p:nvSpPr>
        <p:spPr>
          <a:ln/>
        </p:spPr>
        <p:txBody>
          <a:bodyPr/>
          <a:lstStyle>
            <a:lvl1pPr>
              <a:defRPr/>
            </a:lvl1pPr>
          </a:lstStyle>
          <a:p>
            <a:pPr>
              <a:defRPr/>
            </a:pPr>
            <a:endParaRPr lang="en-US"/>
          </a:p>
        </p:txBody>
      </p:sp>
      <p:sp>
        <p:nvSpPr>
          <p:cNvPr id="4" name="Rectangle 46"/>
          <p:cNvSpPr>
            <a:spLocks noGrp="1" noChangeArrowheads="1"/>
          </p:cNvSpPr>
          <p:nvPr>
            <p:ph type="sldNum" sz="quarter" idx="12"/>
          </p:nvPr>
        </p:nvSpPr>
        <p:spPr>
          <a:ln/>
        </p:spPr>
        <p:txBody>
          <a:bodyPr/>
          <a:lstStyle>
            <a:lvl1pPr>
              <a:defRPr/>
            </a:lvl1pPr>
          </a:lstStyle>
          <a:p>
            <a:pPr>
              <a:defRPr/>
            </a:pPr>
            <a:fld id="{064D48AC-3A8E-4668-BD48-EB423D40AC0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F94523D5-1739-4950-A6F5-D8CADFA4B9A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D8C62EF4-35D9-4C40-A376-82928723D82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4403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4403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4403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4403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4403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4404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4404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4404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4404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4404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4404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4404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4404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4404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4404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4405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4405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4405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4405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4405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4405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4405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4405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4405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4405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4406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4406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4406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4406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4406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4406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4406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4406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4406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4406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4407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1068" name="Group 39"/>
            <p:cNvGrpSpPr>
              <a:grpSpLocks/>
            </p:cNvGrpSpPr>
            <p:nvPr userDrawn="1"/>
          </p:nvGrpSpPr>
          <p:grpSpPr bwMode="auto">
            <a:xfrm>
              <a:off x="0" y="1632"/>
              <a:ext cx="5758" cy="1858"/>
              <a:chOff x="0" y="1632"/>
              <a:chExt cx="5758" cy="1858"/>
            </a:xfrm>
          </p:grpSpPr>
          <p:sp>
            <p:nvSpPr>
              <p:cNvPr id="4407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4407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44074"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4075"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76"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effectLst>
                  <a:outerShdw blurRad="38100" dist="38100" dir="2700000" algn="tl">
                    <a:srgbClr val="000000"/>
                  </a:outerShdw>
                </a:effectLst>
              </a:defRPr>
            </a:lvl1pPr>
          </a:lstStyle>
          <a:p>
            <a:pPr>
              <a:defRPr/>
            </a:pPr>
            <a:endParaRPr lang="en-US"/>
          </a:p>
        </p:txBody>
      </p:sp>
      <p:sp>
        <p:nvSpPr>
          <p:cNvPr id="44077"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defRPr>
            </a:lvl1pPr>
          </a:lstStyle>
          <a:p>
            <a:pPr>
              <a:defRPr/>
            </a:pPr>
            <a:endParaRPr lang="en-US"/>
          </a:p>
        </p:txBody>
      </p:sp>
      <p:sp>
        <p:nvSpPr>
          <p:cNvPr id="44078"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defRPr>
            </a:lvl1pPr>
          </a:lstStyle>
          <a:p>
            <a:pPr>
              <a:defRPr/>
            </a:pPr>
            <a:fld id="{3B5F3563-2DFA-4142-9239-7ABAC84D22C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03"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4.xml"/><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71600" y="2209800"/>
            <a:ext cx="6248400" cy="2286000"/>
          </a:xfrm>
        </p:spPr>
        <p:txBody>
          <a:bodyPr/>
          <a:lstStyle/>
          <a:p>
            <a:pPr eaLnBrk="1" hangingPunct="1">
              <a:defRPr/>
            </a:pPr>
            <a:r>
              <a:rPr lang="en-US" sz="6600" i="1" dirty="0" smtClean="0">
                <a:solidFill>
                  <a:srgbClr val="FFFF66"/>
                </a:solidFill>
                <a:latin typeface="Calibri" pitchFamily="34" charset="0"/>
              </a:rPr>
              <a:t>The Humility of Christ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228600"/>
            <a:ext cx="8637588" cy="914400"/>
          </a:xfrm>
        </p:spPr>
        <p:txBody>
          <a:bodyPr/>
          <a:lstStyle/>
          <a:p>
            <a:pPr eaLnBrk="1" hangingPunct="1"/>
            <a:r>
              <a:rPr lang="en-US" sz="6000" dirty="0" smtClean="0">
                <a:solidFill>
                  <a:srgbClr val="FFFF66"/>
                </a:solidFill>
                <a:effectLst/>
                <a:latin typeface="Calibri" pitchFamily="34" charset="0"/>
              </a:rPr>
              <a:t>Philippians 2:6-8</a:t>
            </a:r>
          </a:p>
        </p:txBody>
      </p:sp>
      <p:sp>
        <p:nvSpPr>
          <p:cNvPr id="53251" name="Rectangle 3"/>
          <p:cNvSpPr>
            <a:spLocks noChangeArrowheads="1"/>
          </p:cNvSpPr>
          <p:nvPr/>
        </p:nvSpPr>
        <p:spPr bwMode="auto">
          <a:xfrm>
            <a:off x="152400" y="1859578"/>
            <a:ext cx="8534400" cy="4524315"/>
          </a:xfrm>
          <a:prstGeom prst="rect">
            <a:avLst/>
          </a:prstGeom>
          <a:noFill/>
          <a:ln w="9525">
            <a:noFill/>
            <a:miter lim="800000"/>
            <a:headEnd/>
            <a:tailEnd/>
          </a:ln>
        </p:spPr>
        <p:txBody>
          <a:bodyPr anchor="ctr">
            <a:spAutoFit/>
          </a:bodyPr>
          <a:lstStyle/>
          <a:p>
            <a:pPr marL="457200">
              <a:spcBef>
                <a:spcPts val="0"/>
              </a:spcBef>
              <a:spcAft>
                <a:spcPts val="0"/>
              </a:spcAft>
            </a:pPr>
            <a:r>
              <a:rPr lang="en-US" sz="3600" dirty="0">
                <a:latin typeface="Calibri" pitchFamily="34" charset="0"/>
              </a:rPr>
              <a:t> </a:t>
            </a:r>
            <a:r>
              <a:rPr lang="en-US" sz="3600" i="1" baseline="30000" dirty="0" smtClean="0">
                <a:latin typeface="Calibri" pitchFamily="34" charset="0"/>
              </a:rPr>
              <a:t>6 </a:t>
            </a:r>
            <a:r>
              <a:rPr lang="en-US" sz="3600" i="1" dirty="0" smtClean="0">
                <a:latin typeface="Calibri" pitchFamily="34" charset="0"/>
              </a:rPr>
              <a:t> who, though he was in the form of God, did not count equality with God a thing to be grasped, </a:t>
            </a:r>
            <a:r>
              <a:rPr lang="en-US" sz="3600" i="1" baseline="30000" dirty="0" smtClean="0">
                <a:latin typeface="Calibri" pitchFamily="34" charset="0"/>
              </a:rPr>
              <a:t>7 </a:t>
            </a:r>
            <a:r>
              <a:rPr lang="en-US" sz="3600" i="1" dirty="0" smtClean="0">
                <a:latin typeface="Calibri" pitchFamily="34" charset="0"/>
              </a:rPr>
              <a:t>but emptied himself, by taking the form of a servant, being born in the likeness of men. </a:t>
            </a:r>
            <a:r>
              <a:rPr lang="en-US" sz="3600" i="1" baseline="30000" dirty="0" smtClean="0">
                <a:latin typeface="Calibri" pitchFamily="34" charset="0"/>
              </a:rPr>
              <a:t>8 </a:t>
            </a:r>
            <a:r>
              <a:rPr lang="en-US" sz="3600" i="1" dirty="0" smtClean="0">
                <a:latin typeface="Calibri" pitchFamily="34" charset="0"/>
              </a:rPr>
              <a:t>And being found in human form, he humbled himself by becoming obedient to the point of death, even death on a cross.</a:t>
            </a:r>
            <a:endParaRPr lang="en-US" sz="3200" i="1" dirty="0">
              <a:latin typeface="Calibri" pitchFamily="34" charset="0"/>
              <a:cs typeface="Times New Roman" pitchFamily="18" charset="0"/>
            </a:endParaRPr>
          </a:p>
        </p:txBody>
      </p:sp>
      <p:sp>
        <p:nvSpPr>
          <p:cNvPr id="7" name="Rectangle 2"/>
          <p:cNvSpPr txBox="1">
            <a:spLocks noChangeArrowheads="1"/>
          </p:cNvSpPr>
          <p:nvPr/>
        </p:nvSpPr>
        <p:spPr bwMode="auto">
          <a:xfrm>
            <a:off x="228600" y="990600"/>
            <a:ext cx="8637588"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uLnTx/>
                <a:uFillTx/>
                <a:latin typeface="Calibri" pitchFamily="34" charset="0"/>
                <a:ea typeface="+mj-ea"/>
                <a:cs typeface="+mj-cs"/>
              </a:rPr>
              <a:t>Example of Christ</a:t>
            </a:r>
          </a:p>
        </p:txBody>
      </p:sp>
      <p:cxnSp>
        <p:nvCxnSpPr>
          <p:cNvPr id="19" name="Straight Connector 18"/>
          <p:cNvCxnSpPr/>
          <p:nvPr/>
        </p:nvCxnSpPr>
        <p:spPr bwMode="auto">
          <a:xfrm>
            <a:off x="3200400" y="5181600"/>
            <a:ext cx="42672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22" name="Straight Connector 21"/>
          <p:cNvCxnSpPr/>
          <p:nvPr/>
        </p:nvCxnSpPr>
        <p:spPr bwMode="auto">
          <a:xfrm>
            <a:off x="685800" y="5715000"/>
            <a:ext cx="75438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24" name="Straight Connector 23"/>
          <p:cNvCxnSpPr/>
          <p:nvPr/>
        </p:nvCxnSpPr>
        <p:spPr bwMode="auto">
          <a:xfrm>
            <a:off x="762000" y="6248400"/>
            <a:ext cx="41148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ipe(left)">
                                      <p:cBhvr>
                                        <p:cTn id="11" dur="500"/>
                                        <p:tgtEl>
                                          <p:spTgt spid="22"/>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228600"/>
            <a:ext cx="8637588" cy="914400"/>
          </a:xfrm>
        </p:spPr>
        <p:txBody>
          <a:bodyPr/>
          <a:lstStyle/>
          <a:p>
            <a:pPr eaLnBrk="1" hangingPunct="1"/>
            <a:r>
              <a:rPr lang="en-US" sz="6000" dirty="0" smtClean="0">
                <a:solidFill>
                  <a:srgbClr val="FFFF66"/>
                </a:solidFill>
                <a:effectLst/>
                <a:latin typeface="Calibri" pitchFamily="34" charset="0"/>
              </a:rPr>
              <a:t>Philippians 2:9-11</a:t>
            </a:r>
          </a:p>
        </p:txBody>
      </p:sp>
      <p:sp>
        <p:nvSpPr>
          <p:cNvPr id="53251" name="Rectangle 3"/>
          <p:cNvSpPr>
            <a:spLocks noChangeArrowheads="1"/>
          </p:cNvSpPr>
          <p:nvPr/>
        </p:nvSpPr>
        <p:spPr bwMode="auto">
          <a:xfrm>
            <a:off x="152400" y="1859578"/>
            <a:ext cx="8534400" cy="4524315"/>
          </a:xfrm>
          <a:prstGeom prst="rect">
            <a:avLst/>
          </a:prstGeom>
          <a:noFill/>
          <a:ln w="9525">
            <a:noFill/>
            <a:miter lim="800000"/>
            <a:headEnd/>
            <a:tailEnd/>
          </a:ln>
        </p:spPr>
        <p:txBody>
          <a:bodyPr anchor="ctr">
            <a:spAutoFit/>
          </a:bodyPr>
          <a:lstStyle/>
          <a:p>
            <a:pPr marL="457200">
              <a:spcBef>
                <a:spcPts val="0"/>
              </a:spcBef>
              <a:spcAft>
                <a:spcPts val="0"/>
              </a:spcAft>
            </a:pPr>
            <a:r>
              <a:rPr lang="en-US" sz="3600" dirty="0">
                <a:latin typeface="Calibri" pitchFamily="34" charset="0"/>
              </a:rPr>
              <a:t> </a:t>
            </a:r>
            <a:r>
              <a:rPr lang="en-US" sz="3600" i="1" baseline="30000" dirty="0" smtClean="0"/>
              <a:t> 9 </a:t>
            </a:r>
            <a:r>
              <a:rPr lang="en-US" sz="3600" i="1" dirty="0" smtClean="0"/>
              <a:t> Therefore God has highly exalted him and bestowed on him the name that is above every name, </a:t>
            </a:r>
            <a:r>
              <a:rPr lang="en-US" sz="3600" i="1" baseline="30000" dirty="0" smtClean="0"/>
              <a:t>10 </a:t>
            </a:r>
            <a:r>
              <a:rPr lang="en-US" sz="3600" i="1" dirty="0" smtClean="0"/>
              <a:t>so that at the name of Jesus every knee should bow, in heaven and on earth and under the earth, </a:t>
            </a:r>
            <a:r>
              <a:rPr lang="en-US" sz="3600" i="1" baseline="30000" dirty="0" smtClean="0"/>
              <a:t>11 </a:t>
            </a:r>
            <a:r>
              <a:rPr lang="en-US" sz="3600" i="1" dirty="0" smtClean="0"/>
              <a:t>and every tongue confess that Jesus Christ is Lord, to the glory of God the Father.</a:t>
            </a:r>
            <a:endParaRPr lang="en-US" sz="3200" i="1" dirty="0">
              <a:latin typeface="Calibri" pitchFamily="34" charset="0"/>
              <a:cs typeface="Times New Roman" pitchFamily="18" charset="0"/>
            </a:endParaRPr>
          </a:p>
        </p:txBody>
      </p:sp>
      <p:sp>
        <p:nvSpPr>
          <p:cNvPr id="7" name="Rectangle 2"/>
          <p:cNvSpPr txBox="1">
            <a:spLocks noChangeArrowheads="1"/>
          </p:cNvSpPr>
          <p:nvPr/>
        </p:nvSpPr>
        <p:spPr bwMode="auto">
          <a:xfrm>
            <a:off x="228600" y="990600"/>
            <a:ext cx="8637588"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uLnTx/>
                <a:uFillTx/>
                <a:latin typeface="Calibri" pitchFamily="34" charset="0"/>
                <a:ea typeface="+mj-ea"/>
                <a:cs typeface="+mj-cs"/>
              </a:rPr>
              <a:t>Exaltation of Christ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71600" y="2209800"/>
            <a:ext cx="6248400" cy="2286000"/>
          </a:xfrm>
        </p:spPr>
        <p:txBody>
          <a:bodyPr/>
          <a:lstStyle/>
          <a:p>
            <a:pPr eaLnBrk="1" hangingPunct="1">
              <a:defRPr/>
            </a:pPr>
            <a:r>
              <a:rPr lang="en-US" sz="6600" i="1" dirty="0" smtClean="0">
                <a:solidFill>
                  <a:srgbClr val="FFFF66"/>
                </a:solidFill>
                <a:latin typeface="Calibri" pitchFamily="34" charset="0"/>
              </a:rPr>
              <a:t>The Humility of Christ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304800" y="152400"/>
            <a:ext cx="8637588" cy="1447800"/>
          </a:xfrm>
        </p:spPr>
        <p:txBody>
          <a:bodyPr/>
          <a:lstStyle/>
          <a:p>
            <a:pPr eaLnBrk="1" hangingPunct="1">
              <a:defRPr/>
            </a:pPr>
            <a:r>
              <a:rPr lang="en-US" sz="4800" i="1" dirty="0" smtClean="0">
                <a:solidFill>
                  <a:srgbClr val="FFFF66"/>
                </a:solidFill>
                <a:latin typeface="AGaramond" pitchFamily="18" charset="0"/>
              </a:rPr>
              <a:t>The Sweetest, Most Enjoyable Rest Occurs . . .</a:t>
            </a:r>
            <a:endParaRPr lang="en-US" sz="4800" i="1" dirty="0" smtClean="0">
              <a:latin typeface="AGaramond" pitchFamily="18" charset="0"/>
            </a:endParaRPr>
          </a:p>
        </p:txBody>
      </p:sp>
      <p:sp>
        <p:nvSpPr>
          <p:cNvPr id="70659" name="Rectangle 3"/>
          <p:cNvSpPr>
            <a:spLocks noGrp="1" noChangeArrowheads="1"/>
          </p:cNvSpPr>
          <p:nvPr>
            <p:ph type="body" sz="half" idx="1"/>
          </p:nvPr>
        </p:nvSpPr>
        <p:spPr>
          <a:xfrm>
            <a:off x="533400" y="1981200"/>
            <a:ext cx="8305800" cy="4572000"/>
          </a:xfrm>
        </p:spPr>
        <p:txBody>
          <a:bodyPr/>
          <a:lstStyle/>
          <a:p>
            <a:pPr eaLnBrk="1" hangingPunct="1">
              <a:buSzPct val="80000"/>
              <a:defRPr/>
            </a:pPr>
            <a:r>
              <a:rPr lang="en-US" sz="3600" dirty="0" smtClean="0">
                <a:effectLst/>
                <a:latin typeface="AGaramond" pitchFamily="18" charset="0"/>
              </a:rPr>
              <a:t>When it comes at the end of something</a:t>
            </a:r>
          </a:p>
          <a:p>
            <a:pPr eaLnBrk="1" hangingPunct="1">
              <a:buSzPct val="80000"/>
              <a:defRPr/>
            </a:pPr>
            <a:r>
              <a:rPr lang="en-US" sz="3600" dirty="0" smtClean="0">
                <a:effectLst/>
                <a:latin typeface="AGaramond" pitchFamily="18" charset="0"/>
              </a:rPr>
              <a:t>When it follows great effort or work</a:t>
            </a:r>
          </a:p>
          <a:p>
            <a:pPr eaLnBrk="1" hangingPunct="1">
              <a:buSzPct val="80000"/>
              <a:defRPr/>
            </a:pPr>
            <a:r>
              <a:rPr lang="en-US" sz="3600" dirty="0" smtClean="0">
                <a:effectLst/>
                <a:latin typeface="AGaramond" pitchFamily="18" charset="0"/>
              </a:rPr>
              <a:t>When it follows a period of fatigue or weariness</a:t>
            </a:r>
          </a:p>
          <a:p>
            <a:pPr eaLnBrk="1" hangingPunct="1">
              <a:buSzPct val="80000"/>
              <a:defRPr/>
            </a:pPr>
            <a:r>
              <a:rPr lang="en-US" sz="3600" dirty="0" smtClean="0">
                <a:effectLst/>
                <a:latin typeface="AGaramond" pitchFamily="18" charset="0"/>
              </a:rPr>
              <a:t>When it follows a period of stress or anxiety</a:t>
            </a:r>
          </a:p>
          <a:p>
            <a:pPr eaLnBrk="1" hangingPunct="1">
              <a:defRPr/>
            </a:pPr>
            <a:endParaRPr lang="en-US" sz="3600" dirty="0" smtClean="0">
              <a:latin typeface="AGaramond" pitchFamily="18" charset="0"/>
            </a:endParaRPr>
          </a:p>
          <a:p>
            <a:pPr eaLnBrk="1" hangingPunct="1">
              <a:defRPr/>
            </a:pPr>
            <a:endParaRPr lang="en-US" sz="3600" dirty="0" smtClean="0">
              <a:latin typeface="AGaramond" pitchFamily="18" charset="0"/>
            </a:endParaRPr>
          </a:p>
          <a:p>
            <a:pPr eaLnBrk="1" hangingPunct="1">
              <a:defRPr/>
            </a:pPr>
            <a:endParaRPr lang="en-US" sz="3600" dirty="0" smtClean="0">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Effect transition="in" filter="dissolve">
                                      <p:cBhvr>
                                        <p:cTn id="7" dur="500"/>
                                        <p:tgtEl>
                                          <p:spTgt spid="706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0659">
                                            <p:txEl>
                                              <p:pRg st="1" end="1"/>
                                            </p:txEl>
                                          </p:spTgt>
                                        </p:tgtEl>
                                        <p:attrNameLst>
                                          <p:attrName>style.visibility</p:attrName>
                                        </p:attrNameLst>
                                      </p:cBhvr>
                                      <p:to>
                                        <p:strVal val="visible"/>
                                      </p:to>
                                    </p:set>
                                    <p:animEffect transition="in" filter="dissolve">
                                      <p:cBhvr>
                                        <p:cTn id="12" dur="500"/>
                                        <p:tgtEl>
                                          <p:spTgt spid="706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0659">
                                            <p:txEl>
                                              <p:pRg st="2" end="2"/>
                                            </p:txEl>
                                          </p:spTgt>
                                        </p:tgtEl>
                                        <p:attrNameLst>
                                          <p:attrName>style.visibility</p:attrName>
                                        </p:attrNameLst>
                                      </p:cBhvr>
                                      <p:to>
                                        <p:strVal val="visible"/>
                                      </p:to>
                                    </p:set>
                                    <p:animEffect transition="in" filter="dissolve">
                                      <p:cBhvr>
                                        <p:cTn id="17" dur="500"/>
                                        <p:tgtEl>
                                          <p:spTgt spid="706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0659">
                                            <p:txEl>
                                              <p:pRg st="3" end="3"/>
                                            </p:txEl>
                                          </p:spTgt>
                                        </p:tgtEl>
                                        <p:attrNameLst>
                                          <p:attrName>style.visibility</p:attrName>
                                        </p:attrNameLst>
                                      </p:cBhvr>
                                      <p:to>
                                        <p:strVal val="visible"/>
                                      </p:to>
                                    </p:set>
                                    <p:animEffect transition="in" filter="dissolve">
                                      <p:cBhvr>
                                        <p:cTn id="22" dur="500"/>
                                        <p:tgtEl>
                                          <p:spTgt spid="706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304800" y="152400"/>
            <a:ext cx="8637588" cy="1447800"/>
          </a:xfrm>
        </p:spPr>
        <p:txBody>
          <a:bodyPr/>
          <a:lstStyle/>
          <a:p>
            <a:pPr eaLnBrk="1" hangingPunct="1">
              <a:defRPr/>
            </a:pPr>
            <a:r>
              <a:rPr lang="en-US" sz="4800" i="1" dirty="0" smtClean="0">
                <a:solidFill>
                  <a:srgbClr val="FFFF66"/>
                </a:solidFill>
                <a:latin typeface="AGaramond" pitchFamily="18" charset="0"/>
              </a:rPr>
              <a:t>The Heavenly Rest . . .</a:t>
            </a:r>
            <a:endParaRPr lang="en-US" sz="4800" i="1" dirty="0" smtClean="0">
              <a:latin typeface="AGaramond" pitchFamily="18" charset="0"/>
            </a:endParaRPr>
          </a:p>
        </p:txBody>
      </p:sp>
      <p:sp>
        <p:nvSpPr>
          <p:cNvPr id="70659" name="Rectangle 3"/>
          <p:cNvSpPr>
            <a:spLocks noGrp="1" noChangeArrowheads="1"/>
          </p:cNvSpPr>
          <p:nvPr>
            <p:ph type="body" sz="half" idx="1"/>
          </p:nvPr>
        </p:nvSpPr>
        <p:spPr>
          <a:xfrm>
            <a:off x="533400" y="1828800"/>
            <a:ext cx="8305800" cy="4572000"/>
          </a:xfrm>
        </p:spPr>
        <p:txBody>
          <a:bodyPr/>
          <a:lstStyle/>
          <a:p>
            <a:pPr eaLnBrk="1" hangingPunct="1">
              <a:buSzPct val="80000"/>
              <a:defRPr/>
            </a:pPr>
            <a:r>
              <a:rPr lang="en-US" sz="3600" dirty="0" smtClean="0">
                <a:effectLst/>
                <a:latin typeface="AGaramond" pitchFamily="18" charset="0"/>
              </a:rPr>
              <a:t>Comes when this life is over</a:t>
            </a:r>
          </a:p>
          <a:p>
            <a:pPr eaLnBrk="1" hangingPunct="1">
              <a:buSzPct val="80000"/>
              <a:defRPr/>
            </a:pPr>
            <a:r>
              <a:rPr lang="en-US" sz="3600" dirty="0" smtClean="0">
                <a:effectLst/>
                <a:latin typeface="AGaramond" pitchFamily="18" charset="0"/>
              </a:rPr>
              <a:t>Comes to those who have made great effort or work</a:t>
            </a:r>
          </a:p>
          <a:p>
            <a:pPr eaLnBrk="1" hangingPunct="1">
              <a:buSzPct val="80000"/>
              <a:defRPr/>
            </a:pPr>
            <a:r>
              <a:rPr lang="en-US" sz="3600" dirty="0" smtClean="0">
                <a:effectLst/>
                <a:latin typeface="AGaramond" pitchFamily="18" charset="0"/>
              </a:rPr>
              <a:t>Often follows a life full of fatigue or weariness</a:t>
            </a:r>
          </a:p>
          <a:p>
            <a:pPr eaLnBrk="1" hangingPunct="1">
              <a:buSzPct val="80000"/>
              <a:defRPr/>
            </a:pPr>
            <a:r>
              <a:rPr lang="en-US" sz="3600" dirty="0" smtClean="0">
                <a:effectLst/>
                <a:latin typeface="AGaramond" pitchFamily="18" charset="0"/>
              </a:rPr>
              <a:t>Replaces stress and anxiety with abiding peace</a:t>
            </a:r>
          </a:p>
          <a:p>
            <a:pPr eaLnBrk="1" hangingPunct="1">
              <a:defRPr/>
            </a:pPr>
            <a:endParaRPr lang="en-US" sz="3600" dirty="0" smtClean="0">
              <a:latin typeface="AGaramond" pitchFamily="18" charset="0"/>
            </a:endParaRPr>
          </a:p>
          <a:p>
            <a:pPr eaLnBrk="1" hangingPunct="1">
              <a:defRPr/>
            </a:pPr>
            <a:endParaRPr lang="en-US" sz="3600" dirty="0" smtClean="0">
              <a:latin typeface="AGaramond" pitchFamily="18" charset="0"/>
            </a:endParaRPr>
          </a:p>
          <a:p>
            <a:pPr eaLnBrk="1" hangingPunct="1">
              <a:defRPr/>
            </a:pPr>
            <a:endParaRPr lang="en-US" sz="3600" dirty="0" smtClean="0">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Effect transition="in" filter="dissolve">
                                      <p:cBhvr>
                                        <p:cTn id="7" dur="500"/>
                                        <p:tgtEl>
                                          <p:spTgt spid="706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0659">
                                            <p:txEl>
                                              <p:pRg st="1" end="1"/>
                                            </p:txEl>
                                          </p:spTgt>
                                        </p:tgtEl>
                                        <p:attrNameLst>
                                          <p:attrName>style.visibility</p:attrName>
                                        </p:attrNameLst>
                                      </p:cBhvr>
                                      <p:to>
                                        <p:strVal val="visible"/>
                                      </p:to>
                                    </p:set>
                                    <p:animEffect transition="in" filter="dissolve">
                                      <p:cBhvr>
                                        <p:cTn id="12" dur="500"/>
                                        <p:tgtEl>
                                          <p:spTgt spid="706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0659">
                                            <p:txEl>
                                              <p:pRg st="2" end="2"/>
                                            </p:txEl>
                                          </p:spTgt>
                                        </p:tgtEl>
                                        <p:attrNameLst>
                                          <p:attrName>style.visibility</p:attrName>
                                        </p:attrNameLst>
                                      </p:cBhvr>
                                      <p:to>
                                        <p:strVal val="visible"/>
                                      </p:to>
                                    </p:set>
                                    <p:animEffect transition="in" filter="dissolve">
                                      <p:cBhvr>
                                        <p:cTn id="17" dur="500"/>
                                        <p:tgtEl>
                                          <p:spTgt spid="706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0659">
                                            <p:txEl>
                                              <p:pRg st="3" end="3"/>
                                            </p:txEl>
                                          </p:spTgt>
                                        </p:tgtEl>
                                        <p:attrNameLst>
                                          <p:attrName>style.visibility</p:attrName>
                                        </p:attrNameLst>
                                      </p:cBhvr>
                                      <p:to>
                                        <p:strVal val="visible"/>
                                      </p:to>
                                    </p:set>
                                    <p:animEffect transition="in" filter="dissolve">
                                      <p:cBhvr>
                                        <p:cTn id="22" dur="500"/>
                                        <p:tgtEl>
                                          <p:spTgt spid="706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381000"/>
            <a:ext cx="8637588" cy="914400"/>
          </a:xfrm>
        </p:spPr>
        <p:txBody>
          <a:bodyPr/>
          <a:lstStyle/>
          <a:p>
            <a:pPr eaLnBrk="1" hangingPunct="1"/>
            <a:r>
              <a:rPr lang="en-US" sz="6600" dirty="0" smtClean="0">
                <a:solidFill>
                  <a:srgbClr val="FFFF66"/>
                </a:solidFill>
                <a:effectLst/>
                <a:latin typeface="Garamond" pitchFamily="18" charset="0"/>
              </a:rPr>
              <a:t>Hebrews 4:7, 11</a:t>
            </a:r>
          </a:p>
        </p:txBody>
      </p:sp>
      <p:sp>
        <p:nvSpPr>
          <p:cNvPr id="69635" name="Rectangle 3"/>
          <p:cNvSpPr>
            <a:spLocks noChangeArrowheads="1"/>
          </p:cNvSpPr>
          <p:nvPr/>
        </p:nvSpPr>
        <p:spPr bwMode="auto">
          <a:xfrm>
            <a:off x="457200" y="1710154"/>
            <a:ext cx="8534400" cy="1077218"/>
          </a:xfrm>
          <a:prstGeom prst="rect">
            <a:avLst/>
          </a:prstGeom>
          <a:noFill/>
          <a:ln w="9525">
            <a:noFill/>
            <a:miter lim="800000"/>
            <a:headEnd/>
            <a:tailEnd/>
          </a:ln>
        </p:spPr>
        <p:txBody>
          <a:bodyPr anchor="ctr">
            <a:spAutoFit/>
          </a:bodyPr>
          <a:lstStyle/>
          <a:p>
            <a:r>
              <a:rPr lang="en-US" sz="3200" i="1" dirty="0" smtClean="0"/>
              <a:t>"Today, if you hear his voice, do not harden your hearts.”</a:t>
            </a:r>
            <a:endParaRPr lang="en-US" sz="3200" dirty="0" smtClean="0"/>
          </a:p>
        </p:txBody>
      </p:sp>
      <p:sp>
        <p:nvSpPr>
          <p:cNvPr id="4" name="Rectangle 3"/>
          <p:cNvSpPr>
            <a:spLocks noChangeArrowheads="1"/>
          </p:cNvSpPr>
          <p:nvPr/>
        </p:nvSpPr>
        <p:spPr bwMode="auto">
          <a:xfrm>
            <a:off x="457200" y="3751421"/>
            <a:ext cx="8534400" cy="1569660"/>
          </a:xfrm>
          <a:prstGeom prst="rect">
            <a:avLst/>
          </a:prstGeom>
          <a:noFill/>
          <a:ln w="9525">
            <a:noFill/>
            <a:miter lim="800000"/>
            <a:headEnd/>
            <a:tailEnd/>
          </a:ln>
        </p:spPr>
        <p:txBody>
          <a:bodyPr anchor="ctr">
            <a:spAutoFit/>
          </a:bodyPr>
          <a:lstStyle/>
          <a:p>
            <a:r>
              <a:rPr lang="en-US" sz="3200" i="1" dirty="0">
                <a:latin typeface="Times New Roman" pitchFamily="18" charset="0"/>
              </a:rPr>
              <a:t> </a:t>
            </a:r>
            <a:r>
              <a:rPr lang="en-US" sz="3200" b="1" i="1" baseline="30000" dirty="0"/>
              <a:t> </a:t>
            </a:r>
            <a:r>
              <a:rPr lang="en-US" sz="3200" b="1" i="1" baseline="30000" dirty="0" smtClean="0"/>
              <a:t>11</a:t>
            </a:r>
            <a:r>
              <a:rPr lang="en-US" sz="3200" i="1" dirty="0" smtClean="0"/>
              <a:t>Let us therefore strive to enter that rest, so that no one may fall by the same sort of </a:t>
            </a:r>
            <a:r>
              <a:rPr lang="en-US" sz="3200" i="1" smtClean="0"/>
              <a:t>disobedience.</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9635"/>
                                        </p:tgtEl>
                                        <p:attrNameLst>
                                          <p:attrName>style.visibility</p:attrName>
                                        </p:attrNameLst>
                                      </p:cBhvr>
                                      <p:to>
                                        <p:strVal val="visible"/>
                                      </p:to>
                                    </p:set>
                                    <p:anim calcmode="lin" valueType="num">
                                      <p:cBhvr>
                                        <p:cTn id="7" dur="1000" fill="hold"/>
                                        <p:tgtEl>
                                          <p:spTgt spid="69635"/>
                                        </p:tgtEl>
                                        <p:attrNameLst>
                                          <p:attrName>ppt_w</p:attrName>
                                        </p:attrNameLst>
                                      </p:cBhvr>
                                      <p:tavLst>
                                        <p:tav tm="0">
                                          <p:val>
                                            <p:strVal val="#ppt_w*0.70"/>
                                          </p:val>
                                        </p:tav>
                                        <p:tav tm="100000">
                                          <p:val>
                                            <p:strVal val="#ppt_w"/>
                                          </p:val>
                                        </p:tav>
                                      </p:tavLst>
                                    </p:anim>
                                    <p:anim calcmode="lin" valueType="num">
                                      <p:cBhvr>
                                        <p:cTn id="8" dur="1000" fill="hold"/>
                                        <p:tgtEl>
                                          <p:spTgt spid="69635"/>
                                        </p:tgtEl>
                                        <p:attrNameLst>
                                          <p:attrName>ppt_h</p:attrName>
                                        </p:attrNameLst>
                                      </p:cBhvr>
                                      <p:tavLst>
                                        <p:tav tm="0">
                                          <p:val>
                                            <p:strVal val="#ppt_h"/>
                                          </p:val>
                                        </p:tav>
                                        <p:tav tm="100000">
                                          <p:val>
                                            <p:strVal val="#ppt_h"/>
                                          </p:val>
                                        </p:tav>
                                      </p:tavLst>
                                    </p:anim>
                                    <p:animEffect transition="in" filter="fade">
                                      <p:cBhvr>
                                        <p:cTn id="9" dur="1000"/>
                                        <p:tgtEl>
                                          <p:spTgt spid="69635"/>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04800" y="152400"/>
            <a:ext cx="8637588" cy="914400"/>
          </a:xfrm>
        </p:spPr>
        <p:txBody>
          <a:bodyPr/>
          <a:lstStyle/>
          <a:p>
            <a:pPr eaLnBrk="1" hangingPunct="1">
              <a:defRPr/>
            </a:pPr>
            <a:r>
              <a:rPr lang="en-US" sz="4800" i="1" dirty="0" smtClean="0">
                <a:solidFill>
                  <a:srgbClr val="FFFF66"/>
                </a:solidFill>
                <a:latin typeface="AGaramond" pitchFamily="18" charset="0"/>
              </a:rPr>
              <a:t>Paul’s Example</a:t>
            </a:r>
            <a:endParaRPr lang="en-US" sz="4800" i="1" dirty="0" smtClean="0">
              <a:latin typeface="AGaramond" pitchFamily="18" charset="0"/>
            </a:endParaRPr>
          </a:p>
        </p:txBody>
      </p:sp>
      <p:sp>
        <p:nvSpPr>
          <p:cNvPr id="47107" name="Rectangle 3"/>
          <p:cNvSpPr>
            <a:spLocks noGrp="1" noChangeArrowheads="1"/>
          </p:cNvSpPr>
          <p:nvPr>
            <p:ph type="body" sz="half" idx="1"/>
          </p:nvPr>
        </p:nvSpPr>
        <p:spPr>
          <a:xfrm>
            <a:off x="381000" y="914400"/>
            <a:ext cx="8662988" cy="5257800"/>
          </a:xfrm>
        </p:spPr>
        <p:txBody>
          <a:bodyPr/>
          <a:lstStyle/>
          <a:p>
            <a:pPr lvl="0">
              <a:buClr>
                <a:srgbClr val="FFC000"/>
              </a:buClr>
              <a:buFont typeface="Wingdings" pitchFamily="2" charset="2"/>
              <a:buChar char="ü"/>
            </a:pPr>
            <a:r>
              <a:rPr lang="en-US" sz="2600" i="1" dirty="0" smtClean="0"/>
              <a:t>Vs. 19  </a:t>
            </a:r>
            <a:r>
              <a:rPr lang="en-US" sz="2600" dirty="0" smtClean="0"/>
              <a:t>Served the Lord with all humility, tears and with trials</a:t>
            </a:r>
          </a:p>
          <a:p>
            <a:pPr lvl="0">
              <a:buClr>
                <a:srgbClr val="FFC000"/>
              </a:buClr>
              <a:buFont typeface="Wingdings" pitchFamily="2" charset="2"/>
              <a:buChar char="ü"/>
            </a:pPr>
            <a:r>
              <a:rPr lang="en-US" sz="2600" i="1" dirty="0" smtClean="0"/>
              <a:t>Vs. 20  </a:t>
            </a:r>
            <a:r>
              <a:rPr lang="en-US" sz="2600" dirty="0" smtClean="0"/>
              <a:t>Did not shrink from declaring anything profitable</a:t>
            </a:r>
          </a:p>
          <a:p>
            <a:pPr lvl="1">
              <a:buClr>
                <a:srgbClr val="FFC000"/>
              </a:buClr>
              <a:buFont typeface="Wingdings" pitchFamily="2" charset="2"/>
              <a:buChar char="§"/>
            </a:pPr>
            <a:r>
              <a:rPr lang="en-US" dirty="0" smtClean="0"/>
              <a:t> Taught in public and house to house</a:t>
            </a:r>
          </a:p>
          <a:p>
            <a:pPr lvl="1">
              <a:buClr>
                <a:srgbClr val="FFC000"/>
              </a:buClr>
              <a:buFont typeface="Wingdings" pitchFamily="2" charset="2"/>
              <a:buChar char="§"/>
            </a:pPr>
            <a:r>
              <a:rPr lang="en-US" dirty="0" smtClean="0"/>
              <a:t> Testified of faith and repentance to Jews and Gentiles (vs. 21)</a:t>
            </a:r>
          </a:p>
          <a:p>
            <a:pPr lvl="0">
              <a:buClr>
                <a:srgbClr val="FFC000"/>
              </a:buClr>
              <a:buFont typeface="Wingdings" pitchFamily="2" charset="2"/>
              <a:buChar char="ü"/>
            </a:pPr>
            <a:r>
              <a:rPr lang="en-US" sz="2600" i="1" dirty="0" smtClean="0"/>
              <a:t>Vs. 26  </a:t>
            </a:r>
            <a:r>
              <a:rPr lang="en-US" sz="2600" dirty="0" smtClean="0"/>
              <a:t>Innocent of the blood of all</a:t>
            </a:r>
          </a:p>
          <a:p>
            <a:pPr lvl="0">
              <a:buClr>
                <a:srgbClr val="FFC000"/>
              </a:buClr>
              <a:buFont typeface="Wingdings" pitchFamily="2" charset="2"/>
              <a:buChar char="ü"/>
            </a:pPr>
            <a:r>
              <a:rPr lang="en-US" sz="2600" i="1" dirty="0" smtClean="0"/>
              <a:t>Vs. 27  </a:t>
            </a:r>
            <a:r>
              <a:rPr lang="en-US" sz="2600" dirty="0" smtClean="0"/>
              <a:t>Declared the whole counsel of God</a:t>
            </a:r>
          </a:p>
          <a:p>
            <a:pPr lvl="0">
              <a:buClr>
                <a:srgbClr val="FFC000"/>
              </a:buClr>
              <a:buFont typeface="Wingdings" pitchFamily="2" charset="2"/>
              <a:buChar char="ü"/>
            </a:pPr>
            <a:r>
              <a:rPr lang="en-US" sz="2600" i="1" dirty="0" smtClean="0"/>
              <a:t>Vs. 31  </a:t>
            </a:r>
            <a:r>
              <a:rPr lang="en-US" sz="2600" dirty="0" smtClean="0"/>
              <a:t>Admonished everyone with tears night and day</a:t>
            </a:r>
          </a:p>
          <a:p>
            <a:pPr lvl="0">
              <a:buClr>
                <a:srgbClr val="FFC000"/>
              </a:buClr>
              <a:buFont typeface="Wingdings" pitchFamily="2" charset="2"/>
              <a:buChar char="ü"/>
            </a:pPr>
            <a:r>
              <a:rPr lang="en-US" sz="2600" i="1" dirty="0" smtClean="0"/>
              <a:t>Vs. 33  </a:t>
            </a:r>
            <a:r>
              <a:rPr lang="en-US" sz="2600" dirty="0" smtClean="0"/>
              <a:t>Coveted no one’s silver or gold or apparel</a:t>
            </a:r>
          </a:p>
          <a:p>
            <a:pPr lvl="0">
              <a:buClr>
                <a:srgbClr val="FFC000"/>
              </a:buClr>
              <a:buFont typeface="Wingdings" pitchFamily="2" charset="2"/>
              <a:buChar char="ü"/>
            </a:pPr>
            <a:r>
              <a:rPr lang="en-US" sz="2600" i="1" dirty="0" smtClean="0"/>
              <a:t>Vs. 34  </a:t>
            </a:r>
            <a:r>
              <a:rPr lang="en-US" sz="2600" dirty="0" smtClean="0"/>
              <a:t>With his own hands ministered to his needs and others</a:t>
            </a:r>
          </a:p>
          <a:p>
            <a:pPr eaLnBrk="1" hangingPunct="1">
              <a:defRPr/>
            </a:pPr>
            <a:endParaRPr lang="en-US" sz="3600" dirty="0" smtClean="0">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dissolve">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dissolve">
                                      <p:cBhvr>
                                        <p:cTn id="17" dur="500"/>
                                        <p:tgtEl>
                                          <p:spTgt spid="471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dissolve">
                                      <p:cBhvr>
                                        <p:cTn id="22" dur="500"/>
                                        <p:tgtEl>
                                          <p:spTgt spid="471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7107">
                                            <p:txEl>
                                              <p:pRg st="4" end="4"/>
                                            </p:txEl>
                                          </p:spTgt>
                                        </p:tgtEl>
                                        <p:attrNameLst>
                                          <p:attrName>style.visibility</p:attrName>
                                        </p:attrNameLst>
                                      </p:cBhvr>
                                      <p:to>
                                        <p:strVal val="visible"/>
                                      </p:to>
                                    </p:set>
                                    <p:animEffect transition="in" filter="dissolve">
                                      <p:cBhvr>
                                        <p:cTn id="27" dur="500"/>
                                        <p:tgtEl>
                                          <p:spTgt spid="471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7107">
                                            <p:txEl>
                                              <p:pRg st="5" end="5"/>
                                            </p:txEl>
                                          </p:spTgt>
                                        </p:tgtEl>
                                        <p:attrNameLst>
                                          <p:attrName>style.visibility</p:attrName>
                                        </p:attrNameLst>
                                      </p:cBhvr>
                                      <p:to>
                                        <p:strVal val="visible"/>
                                      </p:to>
                                    </p:set>
                                    <p:animEffect transition="in" filter="dissolve">
                                      <p:cBhvr>
                                        <p:cTn id="32" dur="500"/>
                                        <p:tgtEl>
                                          <p:spTgt spid="4710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7107">
                                            <p:txEl>
                                              <p:pRg st="6" end="6"/>
                                            </p:txEl>
                                          </p:spTgt>
                                        </p:tgtEl>
                                        <p:attrNameLst>
                                          <p:attrName>style.visibility</p:attrName>
                                        </p:attrNameLst>
                                      </p:cBhvr>
                                      <p:to>
                                        <p:strVal val="visible"/>
                                      </p:to>
                                    </p:set>
                                    <p:animEffect transition="in" filter="dissolve">
                                      <p:cBhvr>
                                        <p:cTn id="37" dur="500"/>
                                        <p:tgtEl>
                                          <p:spTgt spid="4710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7107">
                                            <p:txEl>
                                              <p:pRg st="7" end="7"/>
                                            </p:txEl>
                                          </p:spTgt>
                                        </p:tgtEl>
                                        <p:attrNameLst>
                                          <p:attrName>style.visibility</p:attrName>
                                        </p:attrNameLst>
                                      </p:cBhvr>
                                      <p:to>
                                        <p:strVal val="visible"/>
                                      </p:to>
                                    </p:set>
                                    <p:animEffect transition="in" filter="dissolve">
                                      <p:cBhvr>
                                        <p:cTn id="42" dur="500"/>
                                        <p:tgtEl>
                                          <p:spTgt spid="4710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7107">
                                            <p:txEl>
                                              <p:pRg st="8" end="8"/>
                                            </p:txEl>
                                          </p:spTgt>
                                        </p:tgtEl>
                                        <p:attrNameLst>
                                          <p:attrName>style.visibility</p:attrName>
                                        </p:attrNameLst>
                                      </p:cBhvr>
                                      <p:to>
                                        <p:strVal val="visible"/>
                                      </p:to>
                                    </p:set>
                                    <p:animEffect transition="in" filter="dissolve">
                                      <p:cBhvr>
                                        <p:cTn id="47" dur="500"/>
                                        <p:tgtEl>
                                          <p:spTgt spid="471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uiExpand="1"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04800" y="152400"/>
            <a:ext cx="8637588" cy="914400"/>
          </a:xfrm>
        </p:spPr>
        <p:txBody>
          <a:bodyPr/>
          <a:lstStyle/>
          <a:p>
            <a:pPr eaLnBrk="1" hangingPunct="1">
              <a:defRPr/>
            </a:pPr>
            <a:r>
              <a:rPr lang="en-US" sz="4800" i="1" dirty="0" smtClean="0">
                <a:solidFill>
                  <a:srgbClr val="FFFF66"/>
                </a:solidFill>
                <a:latin typeface="AGaramond" pitchFamily="18" charset="0"/>
              </a:rPr>
              <a:t>Paul’s Instructions</a:t>
            </a:r>
            <a:endParaRPr lang="en-US" sz="4800" i="1" dirty="0" smtClean="0">
              <a:latin typeface="AGaramond" pitchFamily="18" charset="0"/>
            </a:endParaRPr>
          </a:p>
        </p:txBody>
      </p:sp>
      <p:sp>
        <p:nvSpPr>
          <p:cNvPr id="47107" name="Rectangle 3"/>
          <p:cNvSpPr>
            <a:spLocks noGrp="1" noChangeArrowheads="1"/>
          </p:cNvSpPr>
          <p:nvPr>
            <p:ph type="body" sz="half" idx="1"/>
          </p:nvPr>
        </p:nvSpPr>
        <p:spPr>
          <a:xfrm>
            <a:off x="481012" y="1600200"/>
            <a:ext cx="8662988" cy="3124200"/>
          </a:xfrm>
        </p:spPr>
        <p:txBody>
          <a:bodyPr/>
          <a:lstStyle/>
          <a:p>
            <a:pPr lvl="0">
              <a:buClr>
                <a:srgbClr val="FFC000"/>
              </a:buClr>
              <a:buSzPct val="96000"/>
              <a:buFont typeface="Wingdings" pitchFamily="2" charset="2"/>
              <a:buChar char="ü"/>
            </a:pPr>
            <a:r>
              <a:rPr lang="en-US" sz="3200" dirty="0" smtClean="0"/>
              <a:t> </a:t>
            </a:r>
            <a:r>
              <a:rPr lang="en-US" sz="3200" i="1" dirty="0" smtClean="0"/>
              <a:t>Vs. 28  </a:t>
            </a:r>
            <a:r>
              <a:rPr lang="en-US" sz="3200" dirty="0" smtClean="0"/>
              <a:t>Pay careful attention to yourself and to the flock</a:t>
            </a:r>
          </a:p>
          <a:p>
            <a:pPr lvl="0">
              <a:buClr>
                <a:srgbClr val="FFC000"/>
              </a:buClr>
              <a:buSzPct val="96000"/>
              <a:buFont typeface="Wingdings" pitchFamily="2" charset="2"/>
              <a:buChar char="ü"/>
            </a:pPr>
            <a:r>
              <a:rPr lang="en-US" sz="3200" dirty="0" smtClean="0"/>
              <a:t> </a:t>
            </a:r>
            <a:r>
              <a:rPr lang="en-US" sz="3200" i="1" dirty="0" smtClean="0"/>
              <a:t>Vs. 28  </a:t>
            </a:r>
            <a:r>
              <a:rPr lang="en-US" sz="3200" dirty="0" smtClean="0"/>
              <a:t>Care for the church of God</a:t>
            </a:r>
          </a:p>
          <a:p>
            <a:pPr lvl="0">
              <a:buClr>
                <a:srgbClr val="FFC000"/>
              </a:buClr>
              <a:buSzPct val="96000"/>
              <a:buFont typeface="Wingdings" pitchFamily="2" charset="2"/>
              <a:buChar char="ü"/>
            </a:pPr>
            <a:r>
              <a:rPr lang="en-US" sz="3200" dirty="0" smtClean="0"/>
              <a:t> </a:t>
            </a:r>
            <a:r>
              <a:rPr lang="en-US" sz="3200" i="1" dirty="0" smtClean="0"/>
              <a:t>Vs. 31  </a:t>
            </a:r>
            <a:r>
              <a:rPr lang="en-US" sz="3200" dirty="0" smtClean="0"/>
              <a:t>Be alert</a:t>
            </a:r>
          </a:p>
          <a:p>
            <a:pPr eaLnBrk="1" hangingPunct="1">
              <a:defRPr/>
            </a:pPr>
            <a:endParaRPr lang="en-US" sz="3600" dirty="0" smtClean="0">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dissolve">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dissolve">
                                      <p:cBhvr>
                                        <p:cTn id="17" dur="500"/>
                                        <p:tgtEl>
                                          <p:spTgt spid="471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71600" y="2209800"/>
            <a:ext cx="6248400" cy="2286000"/>
          </a:xfrm>
        </p:spPr>
        <p:txBody>
          <a:bodyPr/>
          <a:lstStyle/>
          <a:p>
            <a:pPr eaLnBrk="1" hangingPunct="1">
              <a:defRPr/>
            </a:pPr>
            <a:r>
              <a:rPr lang="en-US" sz="6000" i="1" dirty="0" smtClean="0">
                <a:solidFill>
                  <a:srgbClr val="FFFF66"/>
                </a:solidFill>
                <a:latin typeface="AGaramond" pitchFamily="18" charset="0"/>
              </a:rPr>
              <a:t>Thoughts on the Future of this Church</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304800" y="152400"/>
            <a:ext cx="8637588" cy="914400"/>
          </a:xfrm>
        </p:spPr>
        <p:txBody>
          <a:bodyPr/>
          <a:lstStyle/>
          <a:p>
            <a:pPr eaLnBrk="1" hangingPunct="1">
              <a:defRPr/>
            </a:pPr>
            <a:r>
              <a:rPr lang="en-US" sz="4800" i="1" smtClean="0">
                <a:solidFill>
                  <a:srgbClr val="FFFF66"/>
                </a:solidFill>
                <a:latin typeface="AGaramond" pitchFamily="18" charset="0"/>
              </a:rPr>
              <a:t>Five Years of Crisis</a:t>
            </a:r>
            <a:r>
              <a:rPr lang="en-US" sz="4800" i="1" smtClean="0">
                <a:latin typeface="AGaramond" pitchFamily="18" charset="0"/>
              </a:rPr>
              <a:t> </a:t>
            </a:r>
          </a:p>
        </p:txBody>
      </p:sp>
      <p:sp>
        <p:nvSpPr>
          <p:cNvPr id="70659" name="Rectangle 3"/>
          <p:cNvSpPr>
            <a:spLocks noGrp="1" noChangeArrowheads="1"/>
          </p:cNvSpPr>
          <p:nvPr>
            <p:ph type="body" sz="half" idx="1"/>
          </p:nvPr>
        </p:nvSpPr>
        <p:spPr>
          <a:xfrm>
            <a:off x="609600" y="914400"/>
            <a:ext cx="8434388" cy="5257800"/>
          </a:xfrm>
        </p:spPr>
        <p:txBody>
          <a:bodyPr/>
          <a:lstStyle/>
          <a:p>
            <a:pPr eaLnBrk="1" hangingPunct="1">
              <a:defRPr/>
            </a:pPr>
            <a:r>
              <a:rPr lang="en-US" sz="3600" smtClean="0">
                <a:latin typeface="AGaramond" pitchFamily="18" charset="0"/>
              </a:rPr>
              <a:t>Ephesus 			Fall 57 A.D.</a:t>
            </a:r>
          </a:p>
          <a:p>
            <a:pPr eaLnBrk="1" hangingPunct="1">
              <a:defRPr/>
            </a:pPr>
            <a:r>
              <a:rPr lang="en-US" sz="3600" smtClean="0">
                <a:latin typeface="AGaramond" pitchFamily="18" charset="0"/>
              </a:rPr>
              <a:t>Macedonia (Troas)	Fall 57 A.D.</a:t>
            </a:r>
          </a:p>
          <a:p>
            <a:pPr eaLnBrk="1" hangingPunct="1">
              <a:defRPr/>
            </a:pPr>
            <a:r>
              <a:rPr lang="en-US" sz="3600" smtClean="0">
                <a:latin typeface="AGaramond" pitchFamily="18" charset="0"/>
              </a:rPr>
              <a:t>Greece (Corinth)		Winter 57-58 A.D.</a:t>
            </a:r>
          </a:p>
          <a:p>
            <a:pPr eaLnBrk="1" hangingPunct="1">
              <a:defRPr/>
            </a:pPr>
            <a:r>
              <a:rPr lang="en-US" sz="3600" smtClean="0">
                <a:latin typeface="AGaramond" pitchFamily="18" charset="0"/>
              </a:rPr>
              <a:t>Miletus				Spring 58 A.D.</a:t>
            </a:r>
          </a:p>
          <a:p>
            <a:pPr eaLnBrk="1" hangingPunct="1">
              <a:defRPr/>
            </a:pPr>
            <a:r>
              <a:rPr lang="en-US" sz="3600" smtClean="0">
                <a:latin typeface="AGaramond" pitchFamily="18" charset="0"/>
              </a:rPr>
              <a:t>Tyre				58 A.D.</a:t>
            </a:r>
          </a:p>
          <a:p>
            <a:pPr eaLnBrk="1" hangingPunct="1">
              <a:defRPr/>
            </a:pPr>
            <a:r>
              <a:rPr lang="en-US" sz="3600" smtClean="0">
                <a:latin typeface="AGaramond" pitchFamily="18" charset="0"/>
              </a:rPr>
              <a:t>Caesarea			58 A.D.</a:t>
            </a:r>
          </a:p>
          <a:p>
            <a:pPr eaLnBrk="1" hangingPunct="1">
              <a:defRPr/>
            </a:pPr>
            <a:r>
              <a:rPr lang="en-US" sz="3600" smtClean="0">
                <a:latin typeface="AGaramond" pitchFamily="18" charset="0"/>
              </a:rPr>
              <a:t>Jerusalem/Caesarea	58-60 A.D.</a:t>
            </a:r>
          </a:p>
          <a:p>
            <a:pPr eaLnBrk="1" hangingPunct="1">
              <a:defRPr/>
            </a:pPr>
            <a:endParaRPr lang="en-US" sz="3600" smtClean="0">
              <a:latin typeface="AGaramond" pitchFamily="18" charset="0"/>
            </a:endParaRPr>
          </a:p>
          <a:p>
            <a:pPr eaLnBrk="1" hangingPunct="1">
              <a:defRPr/>
            </a:pPr>
            <a:endParaRPr lang="en-US" sz="3600" smtClean="0">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0659">
                                            <p:txEl>
                                              <p:pRg st="2" end="2"/>
                                            </p:txEl>
                                          </p:spTgt>
                                        </p:tgtEl>
                                        <p:attrNameLst>
                                          <p:attrName>style.visibility</p:attrName>
                                        </p:attrNameLst>
                                      </p:cBhvr>
                                      <p:to>
                                        <p:strVal val="visible"/>
                                      </p:to>
                                    </p:set>
                                    <p:animEffect transition="in" filter="dissolve">
                                      <p:cBhvr>
                                        <p:cTn id="7" dur="500"/>
                                        <p:tgtEl>
                                          <p:spTgt spid="7065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0659">
                                            <p:txEl>
                                              <p:pRg st="3" end="3"/>
                                            </p:txEl>
                                          </p:spTgt>
                                        </p:tgtEl>
                                        <p:attrNameLst>
                                          <p:attrName>style.visibility</p:attrName>
                                        </p:attrNameLst>
                                      </p:cBhvr>
                                      <p:to>
                                        <p:strVal val="visible"/>
                                      </p:to>
                                    </p:set>
                                    <p:animEffect transition="in" filter="dissolve">
                                      <p:cBhvr>
                                        <p:cTn id="12" dur="500"/>
                                        <p:tgtEl>
                                          <p:spTgt spid="7065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0659">
                                            <p:txEl>
                                              <p:pRg st="4" end="4"/>
                                            </p:txEl>
                                          </p:spTgt>
                                        </p:tgtEl>
                                        <p:attrNameLst>
                                          <p:attrName>style.visibility</p:attrName>
                                        </p:attrNameLst>
                                      </p:cBhvr>
                                      <p:to>
                                        <p:strVal val="visible"/>
                                      </p:to>
                                    </p:set>
                                    <p:animEffect transition="in" filter="dissolve">
                                      <p:cBhvr>
                                        <p:cTn id="17" dur="500"/>
                                        <p:tgtEl>
                                          <p:spTgt spid="7065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0659">
                                            <p:txEl>
                                              <p:pRg st="5" end="5"/>
                                            </p:txEl>
                                          </p:spTgt>
                                        </p:tgtEl>
                                        <p:attrNameLst>
                                          <p:attrName>style.visibility</p:attrName>
                                        </p:attrNameLst>
                                      </p:cBhvr>
                                      <p:to>
                                        <p:strVal val="visible"/>
                                      </p:to>
                                    </p:set>
                                    <p:animEffect transition="in" filter="dissolve">
                                      <p:cBhvr>
                                        <p:cTn id="22" dur="500"/>
                                        <p:tgtEl>
                                          <p:spTgt spid="7065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0659">
                                            <p:txEl>
                                              <p:pRg st="6" end="6"/>
                                            </p:txEl>
                                          </p:spTgt>
                                        </p:tgtEl>
                                        <p:attrNameLst>
                                          <p:attrName>style.visibility</p:attrName>
                                        </p:attrNameLst>
                                      </p:cBhvr>
                                      <p:to>
                                        <p:strVal val="visible"/>
                                      </p:to>
                                    </p:set>
                                    <p:animEffect transition="in" filter="dissolve">
                                      <p:cBhvr>
                                        <p:cTn id="27" dur="500"/>
                                        <p:tgtEl>
                                          <p:spTgt spid="706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304800" y="304800"/>
            <a:ext cx="8637588" cy="914400"/>
          </a:xfrm>
        </p:spPr>
        <p:txBody>
          <a:bodyPr/>
          <a:lstStyle/>
          <a:p>
            <a:pPr eaLnBrk="1" hangingPunct="1">
              <a:defRPr/>
            </a:pPr>
            <a:r>
              <a:rPr lang="en-US" i="1" dirty="0" smtClean="0">
                <a:solidFill>
                  <a:srgbClr val="FFFF66"/>
                </a:solidFill>
                <a:latin typeface="Calibri" pitchFamily="34" charset="0"/>
              </a:rPr>
              <a:t>Gospel - First Century</a:t>
            </a:r>
            <a:br>
              <a:rPr lang="en-US" i="1" dirty="0" smtClean="0">
                <a:solidFill>
                  <a:srgbClr val="FFFF66"/>
                </a:solidFill>
                <a:latin typeface="Calibri" pitchFamily="34" charset="0"/>
              </a:rPr>
            </a:br>
            <a:r>
              <a:rPr lang="en-US" i="1" dirty="0" smtClean="0">
                <a:latin typeface="Calibri" pitchFamily="34" charset="0"/>
              </a:rPr>
              <a:t> </a:t>
            </a:r>
            <a:r>
              <a:rPr lang="en-US" sz="4000" dirty="0" smtClean="0">
                <a:solidFill>
                  <a:srgbClr val="FFFF00"/>
                </a:solidFill>
                <a:latin typeface="Calibri" pitchFamily="34" charset="0"/>
              </a:rPr>
              <a:t>I Corinthians 1</a:t>
            </a:r>
            <a:endParaRPr lang="en-US" sz="4000" dirty="0" smtClean="0">
              <a:latin typeface="Calibri" pitchFamily="34" charset="0"/>
            </a:endParaRPr>
          </a:p>
        </p:txBody>
      </p:sp>
      <p:sp>
        <p:nvSpPr>
          <p:cNvPr id="1026" name="Text Box 2"/>
          <p:cNvSpPr txBox="1">
            <a:spLocks noChangeArrowheads="1"/>
          </p:cNvSpPr>
          <p:nvPr/>
        </p:nvSpPr>
        <p:spPr bwMode="auto">
          <a:xfrm>
            <a:off x="838200" y="1371600"/>
            <a:ext cx="3124200" cy="1828800"/>
          </a:xfrm>
          <a:prstGeom prst="rect">
            <a:avLst/>
          </a:prstGeom>
          <a:solidFill>
            <a:srgbClr val="0070C0"/>
          </a:solidFill>
          <a:ln w="28575">
            <a:solidFill>
              <a:srgbClr val="FFFF66"/>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cs typeface="Arial" pitchFamily="34" charset="0"/>
              </a:rPr>
              <a:t>Jews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cs typeface="Arial" pitchFamily="34" charset="0"/>
              </a:rPr>
              <a:t>Demand signs – vs. 22</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cs typeface="Arial" pitchFamily="34" charset="0"/>
              </a:rPr>
              <a:t>Christ crucified – a stumbling block vs. 23</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 Box 2"/>
          <p:cNvSpPr txBox="1">
            <a:spLocks noChangeArrowheads="1"/>
          </p:cNvSpPr>
          <p:nvPr/>
        </p:nvSpPr>
        <p:spPr bwMode="auto">
          <a:xfrm>
            <a:off x="5105400" y="1371600"/>
            <a:ext cx="3124200" cy="1828800"/>
          </a:xfrm>
          <a:prstGeom prst="rect">
            <a:avLst/>
          </a:prstGeom>
          <a:solidFill>
            <a:srgbClr val="0070C0"/>
          </a:solidFill>
          <a:ln w="28575">
            <a:solidFill>
              <a:srgbClr val="FFFF66"/>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cs typeface="Arial" pitchFamily="34" charset="0"/>
              </a:rPr>
              <a:t>Gentiles/Greeks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cs typeface="Arial" pitchFamily="34" charset="0"/>
              </a:rPr>
              <a:t>Seek wisdom – vs. 22</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cs typeface="Arial" pitchFamily="34" charset="0"/>
              </a:rPr>
              <a:t>Christ crucified – folly vs. 23</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Text Box 3"/>
          <p:cNvSpPr txBox="1">
            <a:spLocks noChangeArrowheads="1"/>
          </p:cNvSpPr>
          <p:nvPr/>
        </p:nvSpPr>
        <p:spPr bwMode="auto">
          <a:xfrm>
            <a:off x="2590800" y="4419600"/>
            <a:ext cx="4191000" cy="2133600"/>
          </a:xfrm>
          <a:prstGeom prst="rect">
            <a:avLst/>
          </a:prstGeom>
          <a:solidFill>
            <a:srgbClr val="00B050"/>
          </a:solidFill>
          <a:ln w="2857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cs typeface="Arial" pitchFamily="34" charset="0"/>
              </a:rPr>
              <a:t>To Those Called, Both Jews and Greeks</a:t>
            </a:r>
            <a:endParaRPr kumimoji="0" lang="en-US"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cs typeface="Arial" pitchFamily="34" charset="0"/>
              </a:rPr>
              <a:t>Christ the power of God and the wisdom of God. </a:t>
            </a:r>
            <a:r>
              <a:rPr kumimoji="0" lang="en-US" sz="2000" b="0" i="1" u="none" strike="noStrike" cap="none" normalizeH="0" baseline="30000" dirty="0" smtClean="0">
                <a:ln>
                  <a:noFill/>
                </a:ln>
                <a:solidFill>
                  <a:schemeClr val="tx1"/>
                </a:solidFill>
                <a:effectLst/>
                <a:latin typeface="Calibri" pitchFamily="34" charset="0"/>
                <a:cs typeface="Arial" pitchFamily="34" charset="0"/>
              </a:rPr>
              <a:t>25 </a:t>
            </a:r>
            <a:r>
              <a:rPr kumimoji="0" lang="en-US" sz="2000" b="0" i="1" u="none" strike="noStrike" cap="none" normalizeH="0" baseline="0" dirty="0" smtClean="0">
                <a:ln>
                  <a:noFill/>
                </a:ln>
                <a:solidFill>
                  <a:schemeClr val="tx1"/>
                </a:solidFill>
                <a:effectLst/>
                <a:latin typeface="Calibri" pitchFamily="34" charset="0"/>
                <a:cs typeface="Arial" pitchFamily="34" charset="0"/>
              </a:rPr>
              <a:t>For the foolishness of God is wiser than men, and the weakness of God is stronger than men.</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28" name="AutoShape 4"/>
          <p:cNvCxnSpPr>
            <a:cxnSpLocks noChangeShapeType="1"/>
          </p:cNvCxnSpPr>
          <p:nvPr/>
        </p:nvCxnSpPr>
        <p:spPr bwMode="auto">
          <a:xfrm>
            <a:off x="2286000" y="3200400"/>
            <a:ext cx="2057400" cy="1219200"/>
          </a:xfrm>
          <a:prstGeom prst="straightConnector1">
            <a:avLst/>
          </a:prstGeom>
          <a:noFill/>
          <a:ln w="57150">
            <a:solidFill>
              <a:schemeClr val="tx1"/>
            </a:solidFill>
            <a:round/>
            <a:headEnd/>
            <a:tailEnd type="triangle" w="med" len="med"/>
          </a:ln>
        </p:spPr>
      </p:cxnSp>
      <p:cxnSp>
        <p:nvCxnSpPr>
          <p:cNvPr id="11" name="AutoShape 4"/>
          <p:cNvCxnSpPr>
            <a:cxnSpLocks noChangeShapeType="1"/>
          </p:cNvCxnSpPr>
          <p:nvPr/>
        </p:nvCxnSpPr>
        <p:spPr bwMode="auto">
          <a:xfrm rot="10800000" flipV="1">
            <a:off x="4724400" y="3200400"/>
            <a:ext cx="2019300" cy="1219200"/>
          </a:xfrm>
          <a:prstGeom prst="straightConnector1">
            <a:avLst/>
          </a:prstGeom>
          <a:noFill/>
          <a:ln w="57150">
            <a:solidFill>
              <a:schemeClr val="tx1"/>
            </a:solidFill>
            <a:round/>
            <a:headEnd/>
            <a:tailEnd type="triangl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linds(horizontal)">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Effect transition="in" filter="wipe(up)">
                                      <p:cBhvr>
                                        <p:cTn id="17" dur="500"/>
                                        <p:tgtEl>
                                          <p:spTgt spid="1028"/>
                                        </p:tgtEl>
                                      </p:cBhvr>
                                    </p:animEffect>
                                  </p:childTnLst>
                                </p:cTn>
                              </p:par>
                            </p:childTnLst>
                          </p:cTn>
                        </p:par>
                        <p:par>
                          <p:cTn id="18" fill="hold">
                            <p:stCondLst>
                              <p:cond delay="500"/>
                            </p:stCondLst>
                            <p:childTnLst>
                              <p:par>
                                <p:cTn id="19" presetID="22" presetClass="entr" presetSubtype="1"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up)">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1027"/>
                                        </p:tgtEl>
                                        <p:attrNameLst>
                                          <p:attrName>style.visibility</p:attrName>
                                        </p:attrNameLst>
                                      </p:cBhvr>
                                      <p:to>
                                        <p:strVal val="visible"/>
                                      </p:to>
                                    </p:set>
                                    <p:animEffect transition="in" filter="checkerboard(across)">
                                      <p:cBhvr>
                                        <p:cTn id="26"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nimBg="1"/>
      <p:bldP spid="6" grpId="0" animBg="1"/>
      <p:bldP spid="102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304800" y="152400"/>
            <a:ext cx="8637588" cy="914400"/>
          </a:xfrm>
        </p:spPr>
        <p:txBody>
          <a:bodyPr/>
          <a:lstStyle/>
          <a:p>
            <a:pPr eaLnBrk="1" hangingPunct="1">
              <a:defRPr/>
            </a:pPr>
            <a:r>
              <a:rPr lang="en-US" sz="4800" i="1" smtClean="0">
                <a:solidFill>
                  <a:srgbClr val="FFFF66"/>
                </a:solidFill>
                <a:latin typeface="AGaramond" pitchFamily="18" charset="0"/>
              </a:rPr>
              <a:t>Trials in Jerusalem/Caesarea</a:t>
            </a:r>
            <a:r>
              <a:rPr lang="en-US" sz="4800" i="1" smtClean="0">
                <a:latin typeface="AGaramond" pitchFamily="18" charset="0"/>
              </a:rPr>
              <a:t> </a:t>
            </a:r>
          </a:p>
        </p:txBody>
      </p:sp>
      <p:sp>
        <p:nvSpPr>
          <p:cNvPr id="73731" name="Rectangle 3"/>
          <p:cNvSpPr>
            <a:spLocks noGrp="1" noChangeArrowheads="1"/>
          </p:cNvSpPr>
          <p:nvPr>
            <p:ph type="body" sz="half" idx="1"/>
          </p:nvPr>
        </p:nvSpPr>
        <p:spPr>
          <a:xfrm>
            <a:off x="709613" y="1371600"/>
            <a:ext cx="8434387" cy="5257800"/>
          </a:xfrm>
        </p:spPr>
        <p:txBody>
          <a:bodyPr/>
          <a:lstStyle/>
          <a:p>
            <a:pPr eaLnBrk="1" hangingPunct="1">
              <a:defRPr/>
            </a:pPr>
            <a:r>
              <a:rPr lang="en-US" sz="3200" smtClean="0">
                <a:latin typeface="AGaramond" pitchFamily="18" charset="0"/>
              </a:rPr>
              <a:t>Seized and Beaten in the Temple</a:t>
            </a:r>
          </a:p>
          <a:p>
            <a:pPr eaLnBrk="1" hangingPunct="1">
              <a:defRPr/>
            </a:pPr>
            <a:r>
              <a:rPr lang="en-US" sz="3200" smtClean="0">
                <a:latin typeface="AGaramond" pitchFamily="18" charset="0"/>
              </a:rPr>
              <a:t>Arrested by the Romans</a:t>
            </a:r>
          </a:p>
          <a:p>
            <a:pPr eaLnBrk="1" hangingPunct="1">
              <a:defRPr/>
            </a:pPr>
            <a:r>
              <a:rPr lang="en-US" sz="3200" smtClean="0">
                <a:latin typeface="AGaramond" pitchFamily="18" charset="0"/>
              </a:rPr>
              <a:t>Constant Efforts to Kill Paul</a:t>
            </a:r>
          </a:p>
          <a:p>
            <a:pPr eaLnBrk="1" hangingPunct="1">
              <a:defRPr/>
            </a:pPr>
            <a:r>
              <a:rPr lang="en-US" sz="3200" smtClean="0">
                <a:latin typeface="AGaramond" pitchFamily="18" charset="0"/>
              </a:rPr>
              <a:t>Struck by the High Priest</a:t>
            </a:r>
          </a:p>
          <a:p>
            <a:pPr eaLnBrk="1" hangingPunct="1">
              <a:defRPr/>
            </a:pPr>
            <a:r>
              <a:rPr lang="en-US" sz="3200" smtClean="0">
                <a:latin typeface="AGaramond" pitchFamily="18" charset="0"/>
              </a:rPr>
              <a:t>Romans Fear for His Life</a:t>
            </a:r>
          </a:p>
          <a:p>
            <a:pPr eaLnBrk="1" hangingPunct="1">
              <a:defRPr/>
            </a:pPr>
            <a:r>
              <a:rPr lang="en-US" sz="3200" smtClean="0">
                <a:latin typeface="AGaramond" pitchFamily="18" charset="0"/>
              </a:rPr>
              <a:t>Forty Men Take an Oath to Kill Paul</a:t>
            </a:r>
          </a:p>
          <a:p>
            <a:pPr eaLnBrk="1" hangingPunct="1">
              <a:defRPr/>
            </a:pPr>
            <a:r>
              <a:rPr lang="en-US" sz="3200" smtClean="0">
                <a:latin typeface="AGaramond" pitchFamily="18" charset="0"/>
              </a:rPr>
              <a:t>Secret Journey to Caesarea</a:t>
            </a:r>
          </a:p>
          <a:p>
            <a:pPr eaLnBrk="1" hangingPunct="1">
              <a:defRPr/>
            </a:pPr>
            <a:r>
              <a:rPr lang="en-US" sz="3200" smtClean="0">
                <a:latin typeface="AGaramond" pitchFamily="18" charset="0"/>
              </a:rPr>
              <a:t>Languished for Two Years – Felix &amp; Festus</a:t>
            </a:r>
          </a:p>
          <a:p>
            <a:pPr eaLnBrk="1" hangingPunct="1">
              <a:defRPr/>
            </a:pPr>
            <a:endParaRPr lang="en-US" sz="3200" smtClean="0">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dissolve">
                                      <p:cBhvr>
                                        <p:cTn id="7" dur="500"/>
                                        <p:tgtEl>
                                          <p:spTgt spid="737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3731">
                                            <p:txEl>
                                              <p:pRg st="1" end="1"/>
                                            </p:txEl>
                                          </p:spTgt>
                                        </p:tgtEl>
                                        <p:attrNameLst>
                                          <p:attrName>style.visibility</p:attrName>
                                        </p:attrNameLst>
                                      </p:cBhvr>
                                      <p:to>
                                        <p:strVal val="visible"/>
                                      </p:to>
                                    </p:set>
                                    <p:animEffect transition="in" filter="dissolve">
                                      <p:cBhvr>
                                        <p:cTn id="12" dur="500"/>
                                        <p:tgtEl>
                                          <p:spTgt spid="737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3731">
                                            <p:txEl>
                                              <p:pRg st="2" end="2"/>
                                            </p:txEl>
                                          </p:spTgt>
                                        </p:tgtEl>
                                        <p:attrNameLst>
                                          <p:attrName>style.visibility</p:attrName>
                                        </p:attrNameLst>
                                      </p:cBhvr>
                                      <p:to>
                                        <p:strVal val="visible"/>
                                      </p:to>
                                    </p:set>
                                    <p:animEffect transition="in" filter="dissolve">
                                      <p:cBhvr>
                                        <p:cTn id="17" dur="500"/>
                                        <p:tgtEl>
                                          <p:spTgt spid="737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3731">
                                            <p:txEl>
                                              <p:pRg st="3" end="3"/>
                                            </p:txEl>
                                          </p:spTgt>
                                        </p:tgtEl>
                                        <p:attrNameLst>
                                          <p:attrName>style.visibility</p:attrName>
                                        </p:attrNameLst>
                                      </p:cBhvr>
                                      <p:to>
                                        <p:strVal val="visible"/>
                                      </p:to>
                                    </p:set>
                                    <p:animEffect transition="in" filter="dissolve">
                                      <p:cBhvr>
                                        <p:cTn id="22" dur="500"/>
                                        <p:tgtEl>
                                          <p:spTgt spid="737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3731">
                                            <p:txEl>
                                              <p:pRg st="4" end="4"/>
                                            </p:txEl>
                                          </p:spTgt>
                                        </p:tgtEl>
                                        <p:attrNameLst>
                                          <p:attrName>style.visibility</p:attrName>
                                        </p:attrNameLst>
                                      </p:cBhvr>
                                      <p:to>
                                        <p:strVal val="visible"/>
                                      </p:to>
                                    </p:set>
                                    <p:animEffect transition="in" filter="dissolve">
                                      <p:cBhvr>
                                        <p:cTn id="27" dur="500"/>
                                        <p:tgtEl>
                                          <p:spTgt spid="737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3731">
                                            <p:txEl>
                                              <p:pRg st="5" end="5"/>
                                            </p:txEl>
                                          </p:spTgt>
                                        </p:tgtEl>
                                        <p:attrNameLst>
                                          <p:attrName>style.visibility</p:attrName>
                                        </p:attrNameLst>
                                      </p:cBhvr>
                                      <p:to>
                                        <p:strVal val="visible"/>
                                      </p:to>
                                    </p:set>
                                    <p:animEffect transition="in" filter="dissolve">
                                      <p:cBhvr>
                                        <p:cTn id="32" dur="500"/>
                                        <p:tgtEl>
                                          <p:spTgt spid="7373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3731">
                                            <p:txEl>
                                              <p:pRg st="6" end="6"/>
                                            </p:txEl>
                                          </p:spTgt>
                                        </p:tgtEl>
                                        <p:attrNameLst>
                                          <p:attrName>style.visibility</p:attrName>
                                        </p:attrNameLst>
                                      </p:cBhvr>
                                      <p:to>
                                        <p:strVal val="visible"/>
                                      </p:to>
                                    </p:set>
                                    <p:animEffect transition="in" filter="dissolve">
                                      <p:cBhvr>
                                        <p:cTn id="37" dur="500"/>
                                        <p:tgtEl>
                                          <p:spTgt spid="7373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73731">
                                            <p:txEl>
                                              <p:pRg st="7" end="7"/>
                                            </p:txEl>
                                          </p:spTgt>
                                        </p:tgtEl>
                                        <p:attrNameLst>
                                          <p:attrName>style.visibility</p:attrName>
                                        </p:attrNameLst>
                                      </p:cBhvr>
                                      <p:to>
                                        <p:strVal val="visible"/>
                                      </p:to>
                                    </p:set>
                                    <p:animEffect transition="in" filter="dissolve">
                                      <p:cBhvr>
                                        <p:cTn id="42" dur="500"/>
                                        <p:tgtEl>
                                          <p:spTgt spid="737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304800" y="152400"/>
            <a:ext cx="8637588" cy="914400"/>
          </a:xfrm>
        </p:spPr>
        <p:txBody>
          <a:bodyPr/>
          <a:lstStyle/>
          <a:p>
            <a:pPr eaLnBrk="1" hangingPunct="1">
              <a:defRPr/>
            </a:pPr>
            <a:r>
              <a:rPr lang="en-US" sz="4800" i="1" smtClean="0">
                <a:solidFill>
                  <a:srgbClr val="FFFF66"/>
                </a:solidFill>
                <a:latin typeface="AGaramond" pitchFamily="18" charset="0"/>
              </a:rPr>
              <a:t>Five Years of Crisis</a:t>
            </a:r>
            <a:r>
              <a:rPr lang="en-US" sz="4800" i="1" smtClean="0">
                <a:latin typeface="AGaramond" pitchFamily="18" charset="0"/>
              </a:rPr>
              <a:t> </a:t>
            </a:r>
          </a:p>
        </p:txBody>
      </p:sp>
      <p:sp>
        <p:nvSpPr>
          <p:cNvPr id="72707" name="Rectangle 3"/>
          <p:cNvSpPr>
            <a:spLocks noGrp="1" noChangeArrowheads="1"/>
          </p:cNvSpPr>
          <p:nvPr>
            <p:ph type="body" sz="half" idx="1"/>
          </p:nvPr>
        </p:nvSpPr>
        <p:spPr>
          <a:xfrm>
            <a:off x="609600" y="914400"/>
            <a:ext cx="8434388" cy="5257800"/>
          </a:xfrm>
        </p:spPr>
        <p:txBody>
          <a:bodyPr/>
          <a:lstStyle/>
          <a:p>
            <a:pPr eaLnBrk="1" hangingPunct="1">
              <a:defRPr/>
            </a:pPr>
            <a:r>
              <a:rPr lang="en-US" sz="3200" smtClean="0">
                <a:latin typeface="AGaramond" pitchFamily="18" charset="0"/>
              </a:rPr>
              <a:t>Ephesus 				Fall 57 A.D.</a:t>
            </a:r>
          </a:p>
          <a:p>
            <a:pPr eaLnBrk="1" hangingPunct="1">
              <a:defRPr/>
            </a:pPr>
            <a:r>
              <a:rPr lang="en-US" sz="3200" smtClean="0">
                <a:latin typeface="AGaramond" pitchFamily="18" charset="0"/>
              </a:rPr>
              <a:t>Macedonia (Troas)		Fall 57 A.D.</a:t>
            </a:r>
          </a:p>
          <a:p>
            <a:pPr eaLnBrk="1" hangingPunct="1">
              <a:defRPr/>
            </a:pPr>
            <a:r>
              <a:rPr lang="en-US" sz="3200" smtClean="0">
                <a:latin typeface="AGaramond" pitchFamily="18" charset="0"/>
              </a:rPr>
              <a:t>Greece (Corinth)		Winter 57-58 A.D.</a:t>
            </a:r>
          </a:p>
          <a:p>
            <a:pPr eaLnBrk="1" hangingPunct="1">
              <a:defRPr/>
            </a:pPr>
            <a:r>
              <a:rPr lang="en-US" sz="3200" smtClean="0">
                <a:latin typeface="AGaramond" pitchFamily="18" charset="0"/>
              </a:rPr>
              <a:t>Miletus				Spring 58 A.D.</a:t>
            </a:r>
          </a:p>
          <a:p>
            <a:pPr eaLnBrk="1" hangingPunct="1">
              <a:defRPr/>
            </a:pPr>
            <a:r>
              <a:rPr lang="en-US" sz="3200" smtClean="0">
                <a:latin typeface="AGaramond" pitchFamily="18" charset="0"/>
              </a:rPr>
              <a:t>Tyre				58 A.D.</a:t>
            </a:r>
          </a:p>
          <a:p>
            <a:pPr eaLnBrk="1" hangingPunct="1">
              <a:defRPr/>
            </a:pPr>
            <a:r>
              <a:rPr lang="en-US" sz="3200" smtClean="0">
                <a:latin typeface="AGaramond" pitchFamily="18" charset="0"/>
              </a:rPr>
              <a:t>Caesarea				58 A.D.</a:t>
            </a:r>
          </a:p>
          <a:p>
            <a:pPr eaLnBrk="1" hangingPunct="1">
              <a:defRPr/>
            </a:pPr>
            <a:r>
              <a:rPr lang="en-US" sz="3200" smtClean="0">
                <a:latin typeface="AGaramond" pitchFamily="18" charset="0"/>
              </a:rPr>
              <a:t>Jerusalem/Caesarea		58-60 A.D.</a:t>
            </a:r>
          </a:p>
          <a:p>
            <a:pPr eaLnBrk="1" hangingPunct="1">
              <a:defRPr/>
            </a:pPr>
            <a:r>
              <a:rPr lang="en-US" sz="3200" smtClean="0">
                <a:latin typeface="AGaramond" pitchFamily="18" charset="0"/>
              </a:rPr>
              <a:t>Trip to Rome			60-61 A.D.</a:t>
            </a:r>
          </a:p>
          <a:p>
            <a:pPr eaLnBrk="1" hangingPunct="1">
              <a:defRPr/>
            </a:pPr>
            <a:r>
              <a:rPr lang="en-US" sz="3200" smtClean="0">
                <a:latin typeface="AGaramond" pitchFamily="18" charset="0"/>
              </a:rPr>
              <a:t>Rome – Prison		61-63 A.D.</a:t>
            </a:r>
          </a:p>
          <a:p>
            <a:pPr eaLnBrk="1" hangingPunct="1">
              <a:defRPr/>
            </a:pPr>
            <a:endParaRPr lang="en-US" sz="3200" smtClean="0">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2707">
                                            <p:txEl>
                                              <p:pRg st="7" end="7"/>
                                            </p:txEl>
                                          </p:spTgt>
                                        </p:tgtEl>
                                        <p:attrNameLst>
                                          <p:attrName>style.visibility</p:attrName>
                                        </p:attrNameLst>
                                      </p:cBhvr>
                                      <p:to>
                                        <p:strVal val="visible"/>
                                      </p:to>
                                    </p:set>
                                    <p:animEffect transition="in" filter="dissolve">
                                      <p:cBhvr>
                                        <p:cTn id="7" dur="500"/>
                                        <p:tgtEl>
                                          <p:spTgt spid="72707">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2707">
                                            <p:txEl>
                                              <p:pRg st="8" end="8"/>
                                            </p:txEl>
                                          </p:spTgt>
                                        </p:tgtEl>
                                        <p:attrNameLst>
                                          <p:attrName>style.visibility</p:attrName>
                                        </p:attrNameLst>
                                      </p:cBhvr>
                                      <p:to>
                                        <p:strVal val="visible"/>
                                      </p:to>
                                    </p:set>
                                    <p:animEffect transition="in" filter="dissolve">
                                      <p:cBhvr>
                                        <p:cTn id="12" dur="500"/>
                                        <p:tgtEl>
                                          <p:spTgt spid="727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304800" y="152400"/>
            <a:ext cx="8637588" cy="1219200"/>
          </a:xfrm>
        </p:spPr>
        <p:txBody>
          <a:bodyPr/>
          <a:lstStyle/>
          <a:p>
            <a:pPr eaLnBrk="1" hangingPunct="1">
              <a:defRPr/>
            </a:pPr>
            <a:r>
              <a:rPr lang="en-US" sz="4800" i="1" smtClean="0">
                <a:solidFill>
                  <a:srgbClr val="FFFF66"/>
                </a:solidFill>
                <a:latin typeface="AGaramond" pitchFamily="18" charset="0"/>
              </a:rPr>
              <a:t>Five Keys to Steadfastness</a:t>
            </a:r>
            <a:endParaRPr lang="en-US" sz="4800" i="1" smtClean="0">
              <a:latin typeface="AGaramond" pitchFamily="18" charset="0"/>
            </a:endParaRPr>
          </a:p>
        </p:txBody>
      </p:sp>
      <p:sp>
        <p:nvSpPr>
          <p:cNvPr id="63491" name="Rectangle 3"/>
          <p:cNvSpPr>
            <a:spLocks noGrp="1" noChangeArrowheads="1"/>
          </p:cNvSpPr>
          <p:nvPr>
            <p:ph type="body" sz="half" idx="1"/>
          </p:nvPr>
        </p:nvSpPr>
        <p:spPr>
          <a:xfrm>
            <a:off x="381000" y="1371600"/>
            <a:ext cx="8434388" cy="4648200"/>
          </a:xfrm>
        </p:spPr>
        <p:txBody>
          <a:bodyPr/>
          <a:lstStyle/>
          <a:p>
            <a:pPr marL="533400" indent="-533400" eaLnBrk="1" hangingPunct="1">
              <a:buClr>
                <a:srgbClr val="FFFF00"/>
              </a:buClr>
              <a:buFont typeface="Wingdings" pitchFamily="2" charset="2"/>
              <a:buAutoNum type="arabicPeriod"/>
            </a:pPr>
            <a:r>
              <a:rPr lang="en-US" sz="3600" smtClean="0">
                <a:effectLst/>
                <a:latin typeface="AGaramond" pitchFamily="18" charset="0"/>
              </a:rPr>
              <a:t>Paul Looked to God for Comfort</a:t>
            </a:r>
          </a:p>
          <a:p>
            <a:pPr marL="533400" indent="-533400" eaLnBrk="1" hangingPunct="1">
              <a:buClr>
                <a:srgbClr val="FFFF00"/>
              </a:buClr>
              <a:buFont typeface="Wingdings" pitchFamily="2" charset="2"/>
              <a:buAutoNum type="arabicPeriod"/>
            </a:pPr>
            <a:endParaRPr lang="en-US" sz="3600" smtClean="0">
              <a:effectLst/>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dissolve">
                                      <p:cBhvr>
                                        <p:cTn id="7" dur="500"/>
                                        <p:tgtEl>
                                          <p:spTgt spid="63491">
                                            <p:txEl>
                                              <p:pRg st="0" end="0"/>
                                            </p:txEl>
                                          </p:spTgt>
                                        </p:tgtEl>
                                      </p:cBhvr>
                                    </p:animEffect>
                                  </p:childTnLst>
                                  <p:subTnLst>
                                    <p:animClr clrSpc="rgb" dir="cw">
                                      <p:cBhvr override="childStyle">
                                        <p:cTn dur="1" fill="hold" display="0" masterRel="nextClick" afterEffect="1"/>
                                        <p:tgtEl>
                                          <p:spTgt spid="63491">
                                            <p:txEl>
                                              <p:pRg st="0" end="0"/>
                                            </p:txEl>
                                          </p:spTgt>
                                        </p:tgtEl>
                                        <p:attrNameLst>
                                          <p:attrName>ppt_c</p:attrName>
                                        </p:attrNameLst>
                                      </p:cBhvr>
                                      <p:to>
                                        <a:srgbClr val="FFFF99"/>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8600" y="381000"/>
            <a:ext cx="8637588" cy="914400"/>
          </a:xfrm>
        </p:spPr>
        <p:txBody>
          <a:bodyPr/>
          <a:lstStyle/>
          <a:p>
            <a:pPr eaLnBrk="1" hangingPunct="1"/>
            <a:r>
              <a:rPr lang="en-US" sz="6600" smtClean="0">
                <a:solidFill>
                  <a:srgbClr val="FFFF66"/>
                </a:solidFill>
                <a:effectLst/>
                <a:latin typeface="Garamond" pitchFamily="18" charset="0"/>
              </a:rPr>
              <a:t>II Corinthians 1:3-5</a:t>
            </a:r>
          </a:p>
        </p:txBody>
      </p:sp>
      <p:sp>
        <p:nvSpPr>
          <p:cNvPr id="75779" name="Rectangle 3"/>
          <p:cNvSpPr>
            <a:spLocks noChangeArrowheads="1"/>
          </p:cNvSpPr>
          <p:nvPr/>
        </p:nvSpPr>
        <p:spPr bwMode="auto">
          <a:xfrm>
            <a:off x="381000" y="1733550"/>
            <a:ext cx="8534400" cy="4021138"/>
          </a:xfrm>
          <a:prstGeom prst="rect">
            <a:avLst/>
          </a:prstGeom>
          <a:noFill/>
          <a:ln w="9525">
            <a:noFill/>
            <a:miter lim="800000"/>
            <a:headEnd/>
            <a:tailEnd/>
          </a:ln>
        </p:spPr>
        <p:txBody>
          <a:bodyPr anchor="ctr">
            <a:spAutoFit/>
          </a:bodyPr>
          <a:lstStyle/>
          <a:p>
            <a:pPr eaLnBrk="1" hangingPunct="1"/>
            <a:r>
              <a:rPr lang="en-US" sz="3400" i="1">
                <a:latin typeface="Times New Roman" pitchFamily="18" charset="0"/>
              </a:rPr>
              <a:t> </a:t>
            </a:r>
            <a:r>
              <a:rPr lang="en-US" sz="3200" i="1">
                <a:latin typeface="Times New Roman" pitchFamily="18" charset="0"/>
              </a:rPr>
              <a:t>3Blessed be the God and Father of our Lord Jesus Christ, the Father of mercies and God of all comfort, 4 who comforts us in all our affliction, so that we may be able to comfort those who are in any affliction, with the comfort with which we ourselves are comforted by God. 5 For as we share abundantly in Christ’s sufferings, so through Christ we share abundantly in comfort too.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5779"/>
                                        </p:tgtEl>
                                        <p:attrNameLst>
                                          <p:attrName>style.visibility</p:attrName>
                                        </p:attrNameLst>
                                      </p:cBhvr>
                                      <p:to>
                                        <p:strVal val="visible"/>
                                      </p:to>
                                    </p:set>
                                    <p:anim calcmode="lin" valueType="num">
                                      <p:cBhvr>
                                        <p:cTn id="7" dur="1000" fill="hold"/>
                                        <p:tgtEl>
                                          <p:spTgt spid="75779"/>
                                        </p:tgtEl>
                                        <p:attrNameLst>
                                          <p:attrName>ppt_w</p:attrName>
                                        </p:attrNameLst>
                                      </p:cBhvr>
                                      <p:tavLst>
                                        <p:tav tm="0">
                                          <p:val>
                                            <p:strVal val="#ppt_w*0.70"/>
                                          </p:val>
                                        </p:tav>
                                        <p:tav tm="100000">
                                          <p:val>
                                            <p:strVal val="#ppt_w"/>
                                          </p:val>
                                        </p:tav>
                                      </p:tavLst>
                                    </p:anim>
                                    <p:anim calcmode="lin" valueType="num">
                                      <p:cBhvr>
                                        <p:cTn id="8" dur="1000" fill="hold"/>
                                        <p:tgtEl>
                                          <p:spTgt spid="75779"/>
                                        </p:tgtEl>
                                        <p:attrNameLst>
                                          <p:attrName>ppt_h</p:attrName>
                                        </p:attrNameLst>
                                      </p:cBhvr>
                                      <p:tavLst>
                                        <p:tav tm="0">
                                          <p:val>
                                            <p:strVal val="#ppt_h"/>
                                          </p:val>
                                        </p:tav>
                                        <p:tav tm="100000">
                                          <p:val>
                                            <p:strVal val="#ppt_h"/>
                                          </p:val>
                                        </p:tav>
                                      </p:tavLst>
                                    </p:anim>
                                    <p:animEffect transition="in" filter="fade">
                                      <p:cBhvr>
                                        <p:cTn id="9" dur="1000"/>
                                        <p:tgtEl>
                                          <p:spTgt spid="757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304800" y="152400"/>
            <a:ext cx="8637588" cy="1219200"/>
          </a:xfrm>
        </p:spPr>
        <p:txBody>
          <a:bodyPr/>
          <a:lstStyle/>
          <a:p>
            <a:pPr eaLnBrk="1" hangingPunct="1">
              <a:defRPr/>
            </a:pPr>
            <a:r>
              <a:rPr lang="en-US" sz="4800" i="1" smtClean="0">
                <a:solidFill>
                  <a:srgbClr val="FFFF66"/>
                </a:solidFill>
                <a:latin typeface="AGaramond" pitchFamily="18" charset="0"/>
              </a:rPr>
              <a:t>Five Keys to Steadfastness</a:t>
            </a:r>
            <a:endParaRPr lang="en-US" sz="4800" i="1" smtClean="0">
              <a:latin typeface="AGaramond" pitchFamily="18" charset="0"/>
            </a:endParaRPr>
          </a:p>
        </p:txBody>
      </p:sp>
      <p:sp>
        <p:nvSpPr>
          <p:cNvPr id="76803" name="Rectangle 3"/>
          <p:cNvSpPr>
            <a:spLocks noGrp="1" noChangeArrowheads="1"/>
          </p:cNvSpPr>
          <p:nvPr>
            <p:ph type="body" sz="half" idx="1"/>
          </p:nvPr>
        </p:nvSpPr>
        <p:spPr>
          <a:xfrm>
            <a:off x="381000" y="1371600"/>
            <a:ext cx="8434388" cy="4648200"/>
          </a:xfrm>
        </p:spPr>
        <p:txBody>
          <a:bodyPr/>
          <a:lstStyle/>
          <a:p>
            <a:pPr marL="533400" indent="-533400" eaLnBrk="1" hangingPunct="1">
              <a:buClr>
                <a:srgbClr val="FFFF00"/>
              </a:buClr>
              <a:buFont typeface="Wingdings" pitchFamily="2" charset="2"/>
              <a:buAutoNum type="arabicPeriod"/>
            </a:pPr>
            <a:r>
              <a:rPr lang="en-US" sz="3600" smtClean="0">
                <a:solidFill>
                  <a:srgbClr val="FFFF99"/>
                </a:solidFill>
                <a:effectLst/>
                <a:latin typeface="AGaramond" pitchFamily="18" charset="0"/>
              </a:rPr>
              <a:t>Paul Looked to God for Comfort</a:t>
            </a:r>
          </a:p>
          <a:p>
            <a:pPr marL="533400" indent="-533400" eaLnBrk="1" hangingPunct="1">
              <a:buClr>
                <a:srgbClr val="FFFF00"/>
              </a:buClr>
              <a:buFont typeface="Wingdings" pitchFamily="2" charset="2"/>
              <a:buAutoNum type="arabicPeriod"/>
            </a:pPr>
            <a:r>
              <a:rPr lang="en-US" sz="3600" smtClean="0">
                <a:effectLst/>
                <a:latin typeface="AGaramond" pitchFamily="18" charset="0"/>
              </a:rPr>
              <a:t>Paul Found Comfort in the Spiritual Accomplishments of Others</a:t>
            </a:r>
          </a:p>
          <a:p>
            <a:pPr marL="533400" indent="-533400" eaLnBrk="1" hangingPunct="1">
              <a:buClr>
                <a:srgbClr val="FFFF00"/>
              </a:buClr>
              <a:buFont typeface="Wingdings" pitchFamily="2" charset="2"/>
              <a:buAutoNum type="arabicPeriod"/>
            </a:pPr>
            <a:endParaRPr lang="en-US" sz="3600" smtClean="0">
              <a:effectLst/>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6803">
                                            <p:txEl>
                                              <p:pRg st="1" end="1"/>
                                            </p:txEl>
                                          </p:spTgt>
                                        </p:tgtEl>
                                        <p:attrNameLst>
                                          <p:attrName>style.visibility</p:attrName>
                                        </p:attrNameLst>
                                      </p:cBhvr>
                                      <p:to>
                                        <p:strVal val="visible"/>
                                      </p:to>
                                    </p:set>
                                    <p:animEffect transition="in" filter="dissolve">
                                      <p:cBhvr>
                                        <p:cTn id="7" dur="500"/>
                                        <p:tgtEl>
                                          <p:spTgt spid="76803">
                                            <p:txEl>
                                              <p:pRg st="1" end="1"/>
                                            </p:txEl>
                                          </p:spTgt>
                                        </p:tgtEl>
                                      </p:cBhvr>
                                    </p:animEffect>
                                  </p:childTnLst>
                                  <p:subTnLst>
                                    <p:animClr clrSpc="rgb" dir="cw">
                                      <p:cBhvr override="childStyle">
                                        <p:cTn dur="1" fill="hold" display="0" masterRel="nextClick" afterEffect="1"/>
                                        <p:tgtEl>
                                          <p:spTgt spid="76803">
                                            <p:txEl>
                                              <p:pRg st="1" end="1"/>
                                            </p:txEl>
                                          </p:spTgt>
                                        </p:tgtEl>
                                        <p:attrNameLst>
                                          <p:attrName>ppt_c</p:attrName>
                                        </p:attrNameLst>
                                      </p:cBhvr>
                                      <p:to>
                                        <a:srgbClr val="FFFF99"/>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381000"/>
            <a:ext cx="8637588" cy="914400"/>
          </a:xfrm>
        </p:spPr>
        <p:txBody>
          <a:bodyPr/>
          <a:lstStyle/>
          <a:p>
            <a:pPr eaLnBrk="1" hangingPunct="1"/>
            <a:r>
              <a:rPr lang="en-US" sz="6600" smtClean="0">
                <a:solidFill>
                  <a:srgbClr val="FFFF66"/>
                </a:solidFill>
                <a:effectLst/>
                <a:latin typeface="Garamond" pitchFamily="18" charset="0"/>
              </a:rPr>
              <a:t>II Corinthians 1:6-7</a:t>
            </a:r>
          </a:p>
        </p:txBody>
      </p:sp>
      <p:sp>
        <p:nvSpPr>
          <p:cNvPr id="78851" name="Rectangle 3"/>
          <p:cNvSpPr>
            <a:spLocks noChangeArrowheads="1"/>
          </p:cNvSpPr>
          <p:nvPr/>
        </p:nvSpPr>
        <p:spPr bwMode="auto">
          <a:xfrm>
            <a:off x="304800" y="1776413"/>
            <a:ext cx="8610600" cy="3937000"/>
          </a:xfrm>
          <a:prstGeom prst="rect">
            <a:avLst/>
          </a:prstGeom>
          <a:noFill/>
          <a:ln w="9525">
            <a:noFill/>
            <a:miter lim="800000"/>
            <a:headEnd/>
            <a:tailEnd/>
          </a:ln>
        </p:spPr>
        <p:txBody>
          <a:bodyPr anchor="ctr">
            <a:spAutoFit/>
          </a:bodyPr>
          <a:lstStyle/>
          <a:p>
            <a:pPr eaLnBrk="1" hangingPunct="1"/>
            <a:r>
              <a:rPr lang="en-US" sz="3400" i="1">
                <a:latin typeface="Times New Roman" pitchFamily="18" charset="0"/>
              </a:rPr>
              <a:t> </a:t>
            </a:r>
            <a:r>
              <a:rPr lang="en-US" sz="3600" i="1">
                <a:latin typeface="Times New Roman" pitchFamily="18" charset="0"/>
              </a:rPr>
              <a:t>6 If we are afflicted, it is for your comfort and salvation; and if we are comforted, it is for your comfort, which you experience when you patiently endure the same sufferings that we suffer. 7 Our hope for you is unshaken, for we know that as you share in our sufferings, you will also share in our comfort.</a:t>
            </a:r>
            <a:r>
              <a:rPr lang="en-US" sz="3600">
                <a:latin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8851"/>
                                        </p:tgtEl>
                                        <p:attrNameLst>
                                          <p:attrName>style.visibility</p:attrName>
                                        </p:attrNameLst>
                                      </p:cBhvr>
                                      <p:to>
                                        <p:strVal val="visible"/>
                                      </p:to>
                                    </p:set>
                                    <p:anim calcmode="lin" valueType="num">
                                      <p:cBhvr>
                                        <p:cTn id="7" dur="1000" fill="hold"/>
                                        <p:tgtEl>
                                          <p:spTgt spid="78851"/>
                                        </p:tgtEl>
                                        <p:attrNameLst>
                                          <p:attrName>ppt_w</p:attrName>
                                        </p:attrNameLst>
                                      </p:cBhvr>
                                      <p:tavLst>
                                        <p:tav tm="0">
                                          <p:val>
                                            <p:strVal val="#ppt_w*0.70"/>
                                          </p:val>
                                        </p:tav>
                                        <p:tav tm="100000">
                                          <p:val>
                                            <p:strVal val="#ppt_w"/>
                                          </p:val>
                                        </p:tav>
                                      </p:tavLst>
                                    </p:anim>
                                    <p:anim calcmode="lin" valueType="num">
                                      <p:cBhvr>
                                        <p:cTn id="8" dur="1000" fill="hold"/>
                                        <p:tgtEl>
                                          <p:spTgt spid="78851"/>
                                        </p:tgtEl>
                                        <p:attrNameLst>
                                          <p:attrName>ppt_h</p:attrName>
                                        </p:attrNameLst>
                                      </p:cBhvr>
                                      <p:tavLst>
                                        <p:tav tm="0">
                                          <p:val>
                                            <p:strVal val="#ppt_h"/>
                                          </p:val>
                                        </p:tav>
                                        <p:tav tm="100000">
                                          <p:val>
                                            <p:strVal val="#ppt_h"/>
                                          </p:val>
                                        </p:tav>
                                      </p:tavLst>
                                    </p:anim>
                                    <p:animEffect transition="in" filter="fade">
                                      <p:cBhvr>
                                        <p:cTn id="9" dur="1000"/>
                                        <p:tgtEl>
                                          <p:spTgt spid="78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28600" y="381000"/>
            <a:ext cx="8637588" cy="914400"/>
          </a:xfrm>
        </p:spPr>
        <p:txBody>
          <a:bodyPr/>
          <a:lstStyle/>
          <a:p>
            <a:pPr eaLnBrk="1" hangingPunct="1"/>
            <a:r>
              <a:rPr lang="en-US" sz="6600" smtClean="0">
                <a:solidFill>
                  <a:srgbClr val="FFFF66"/>
                </a:solidFill>
                <a:effectLst/>
                <a:latin typeface="Garamond" pitchFamily="18" charset="0"/>
              </a:rPr>
              <a:t>II Corinthians 4:8-12</a:t>
            </a:r>
          </a:p>
        </p:txBody>
      </p:sp>
      <p:sp>
        <p:nvSpPr>
          <p:cNvPr id="77827" name="Rectangle 3"/>
          <p:cNvSpPr>
            <a:spLocks noChangeArrowheads="1"/>
          </p:cNvSpPr>
          <p:nvPr/>
        </p:nvSpPr>
        <p:spPr bwMode="auto">
          <a:xfrm>
            <a:off x="381000" y="1489075"/>
            <a:ext cx="8534400" cy="4508500"/>
          </a:xfrm>
          <a:prstGeom prst="rect">
            <a:avLst/>
          </a:prstGeom>
          <a:noFill/>
          <a:ln w="9525">
            <a:noFill/>
            <a:miter lim="800000"/>
            <a:headEnd/>
            <a:tailEnd/>
          </a:ln>
        </p:spPr>
        <p:txBody>
          <a:bodyPr anchor="ctr">
            <a:spAutoFit/>
          </a:bodyPr>
          <a:lstStyle/>
          <a:p>
            <a:pPr eaLnBrk="1" hangingPunct="1"/>
            <a:r>
              <a:rPr lang="en-US" sz="3400" i="1">
                <a:latin typeface="Times New Roman" pitchFamily="18" charset="0"/>
              </a:rPr>
              <a:t> </a:t>
            </a:r>
            <a:r>
              <a:rPr lang="en-US" sz="3200" i="1">
                <a:latin typeface="Times New Roman" pitchFamily="18" charset="0"/>
              </a:rPr>
              <a:t>8 We are afflicted in every way, but not crushed; perplexed, but not driven to despair; 9 persecuted, but not forsaken; struck down, but not destroyed; 10 always 	carrying in the body the death of Jesus, so that the life of Jesus may also be manifested in our bodies. 11 For we who live are always being given over to death for Jesus’ sake, so that the life of Jesus also may be manifested in our 	mortal flesh. 12 So death is at work in us, but life in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7827"/>
                                        </p:tgtEl>
                                        <p:attrNameLst>
                                          <p:attrName>style.visibility</p:attrName>
                                        </p:attrNameLst>
                                      </p:cBhvr>
                                      <p:to>
                                        <p:strVal val="visible"/>
                                      </p:to>
                                    </p:set>
                                    <p:anim calcmode="lin" valueType="num">
                                      <p:cBhvr>
                                        <p:cTn id="7" dur="1000" fill="hold"/>
                                        <p:tgtEl>
                                          <p:spTgt spid="77827"/>
                                        </p:tgtEl>
                                        <p:attrNameLst>
                                          <p:attrName>ppt_w</p:attrName>
                                        </p:attrNameLst>
                                      </p:cBhvr>
                                      <p:tavLst>
                                        <p:tav tm="0">
                                          <p:val>
                                            <p:strVal val="#ppt_w*0.70"/>
                                          </p:val>
                                        </p:tav>
                                        <p:tav tm="100000">
                                          <p:val>
                                            <p:strVal val="#ppt_w"/>
                                          </p:val>
                                        </p:tav>
                                      </p:tavLst>
                                    </p:anim>
                                    <p:anim calcmode="lin" valueType="num">
                                      <p:cBhvr>
                                        <p:cTn id="8" dur="1000" fill="hold"/>
                                        <p:tgtEl>
                                          <p:spTgt spid="77827"/>
                                        </p:tgtEl>
                                        <p:attrNameLst>
                                          <p:attrName>ppt_h</p:attrName>
                                        </p:attrNameLst>
                                      </p:cBhvr>
                                      <p:tavLst>
                                        <p:tav tm="0">
                                          <p:val>
                                            <p:strVal val="#ppt_h"/>
                                          </p:val>
                                        </p:tav>
                                        <p:tav tm="100000">
                                          <p:val>
                                            <p:strVal val="#ppt_h"/>
                                          </p:val>
                                        </p:tav>
                                      </p:tavLst>
                                    </p:anim>
                                    <p:animEffect transition="in" filter="fade">
                                      <p:cBhvr>
                                        <p:cTn id="9" dur="1000"/>
                                        <p:tgtEl>
                                          <p:spTgt spid="77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304800" y="152400"/>
            <a:ext cx="8637588" cy="1219200"/>
          </a:xfrm>
        </p:spPr>
        <p:txBody>
          <a:bodyPr/>
          <a:lstStyle/>
          <a:p>
            <a:pPr eaLnBrk="1" hangingPunct="1">
              <a:defRPr/>
            </a:pPr>
            <a:r>
              <a:rPr lang="en-US" sz="4800" i="1" smtClean="0">
                <a:solidFill>
                  <a:srgbClr val="FFFF66"/>
                </a:solidFill>
                <a:latin typeface="AGaramond" pitchFamily="18" charset="0"/>
              </a:rPr>
              <a:t>Five Keys to Steadfastness</a:t>
            </a:r>
            <a:endParaRPr lang="en-US" sz="4800" i="1" smtClean="0">
              <a:latin typeface="AGaramond" pitchFamily="18" charset="0"/>
            </a:endParaRPr>
          </a:p>
        </p:txBody>
      </p:sp>
      <p:sp>
        <p:nvSpPr>
          <p:cNvPr id="79875" name="Rectangle 3"/>
          <p:cNvSpPr>
            <a:spLocks noGrp="1" noChangeArrowheads="1"/>
          </p:cNvSpPr>
          <p:nvPr>
            <p:ph type="body" sz="half" idx="1"/>
          </p:nvPr>
        </p:nvSpPr>
        <p:spPr>
          <a:xfrm>
            <a:off x="381000" y="1371600"/>
            <a:ext cx="8434388" cy="4648200"/>
          </a:xfrm>
        </p:spPr>
        <p:txBody>
          <a:bodyPr/>
          <a:lstStyle/>
          <a:p>
            <a:pPr marL="533400" indent="-533400" eaLnBrk="1" hangingPunct="1">
              <a:buClr>
                <a:srgbClr val="FFFF00"/>
              </a:buClr>
              <a:buFont typeface="Wingdings" pitchFamily="2" charset="2"/>
              <a:buAutoNum type="arabicPeriod"/>
            </a:pPr>
            <a:r>
              <a:rPr lang="en-US" sz="3600" smtClean="0">
                <a:solidFill>
                  <a:srgbClr val="FFFF99"/>
                </a:solidFill>
                <a:effectLst/>
                <a:latin typeface="AGaramond" pitchFamily="18" charset="0"/>
              </a:rPr>
              <a:t>Paul Looked to God for Comfort</a:t>
            </a:r>
          </a:p>
          <a:p>
            <a:pPr marL="533400" indent="-533400" eaLnBrk="1" hangingPunct="1">
              <a:buClr>
                <a:srgbClr val="FFFF00"/>
              </a:buClr>
              <a:buFont typeface="Wingdings" pitchFamily="2" charset="2"/>
              <a:buAutoNum type="arabicPeriod"/>
            </a:pPr>
            <a:r>
              <a:rPr lang="en-US" sz="3600" smtClean="0">
                <a:solidFill>
                  <a:srgbClr val="FFFF99"/>
                </a:solidFill>
                <a:effectLst/>
                <a:latin typeface="AGaramond" pitchFamily="18" charset="0"/>
              </a:rPr>
              <a:t>Paul Found Comfort in the Spiritual Accomplishments of Others</a:t>
            </a:r>
          </a:p>
          <a:p>
            <a:pPr marL="533400" indent="-533400" eaLnBrk="1" hangingPunct="1">
              <a:buClr>
                <a:srgbClr val="FFFF00"/>
              </a:buClr>
              <a:buFont typeface="Wingdings" pitchFamily="2" charset="2"/>
              <a:buAutoNum type="arabicPeriod"/>
            </a:pPr>
            <a:r>
              <a:rPr lang="en-US" sz="3600" smtClean="0">
                <a:effectLst/>
                <a:latin typeface="AGaramond" pitchFamily="18" charset="0"/>
              </a:rPr>
              <a:t>Paul Maintained Close Relationships with Many Christians</a:t>
            </a:r>
          </a:p>
          <a:p>
            <a:pPr marL="533400" indent="-533400" eaLnBrk="1" hangingPunct="1">
              <a:buClr>
                <a:srgbClr val="FFFF00"/>
              </a:buClr>
              <a:buFont typeface="Wingdings" pitchFamily="2" charset="2"/>
              <a:buAutoNum type="arabicPeriod"/>
            </a:pPr>
            <a:r>
              <a:rPr lang="en-US" sz="3600" smtClean="0">
                <a:effectLst/>
                <a:latin typeface="AGaramond" pitchFamily="18" charset="0"/>
              </a:rPr>
              <a:t>Paul Focused on the Task at Hand</a:t>
            </a:r>
          </a:p>
          <a:p>
            <a:pPr marL="533400" indent="-533400" eaLnBrk="1" hangingPunct="1">
              <a:buClr>
                <a:srgbClr val="FFFF00"/>
              </a:buClr>
              <a:buFont typeface="Wingdings" pitchFamily="2" charset="2"/>
              <a:buAutoNum type="arabicPeriod"/>
            </a:pPr>
            <a:endParaRPr lang="en-US" sz="3600" smtClean="0">
              <a:effectLst/>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9875">
                                            <p:txEl>
                                              <p:pRg st="2" end="2"/>
                                            </p:txEl>
                                          </p:spTgt>
                                        </p:tgtEl>
                                        <p:attrNameLst>
                                          <p:attrName>style.visibility</p:attrName>
                                        </p:attrNameLst>
                                      </p:cBhvr>
                                      <p:to>
                                        <p:strVal val="visible"/>
                                      </p:to>
                                    </p:set>
                                    <p:animEffect transition="in" filter="dissolve">
                                      <p:cBhvr>
                                        <p:cTn id="7" dur="500"/>
                                        <p:tgtEl>
                                          <p:spTgt spid="79875">
                                            <p:txEl>
                                              <p:pRg st="2" end="2"/>
                                            </p:txEl>
                                          </p:spTgt>
                                        </p:tgtEl>
                                      </p:cBhvr>
                                    </p:animEffect>
                                  </p:childTnLst>
                                  <p:subTnLst>
                                    <p:animClr clrSpc="rgb" dir="cw">
                                      <p:cBhvr override="childStyle">
                                        <p:cTn dur="1" fill="hold" display="0" masterRel="nextClick" afterEffect="1"/>
                                        <p:tgtEl>
                                          <p:spTgt spid="79875">
                                            <p:txEl>
                                              <p:pRg st="2" end="2"/>
                                            </p:txEl>
                                          </p:spTgt>
                                        </p:tgtEl>
                                        <p:attrNameLst>
                                          <p:attrName>ppt_c</p:attrName>
                                        </p:attrNameLst>
                                      </p:cBhvr>
                                      <p:to>
                                        <a:srgbClr val="FFFF99"/>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9875">
                                            <p:txEl>
                                              <p:pRg st="3" end="3"/>
                                            </p:txEl>
                                          </p:spTgt>
                                        </p:tgtEl>
                                        <p:attrNameLst>
                                          <p:attrName>style.visibility</p:attrName>
                                        </p:attrNameLst>
                                      </p:cBhvr>
                                      <p:to>
                                        <p:strVal val="visible"/>
                                      </p:to>
                                    </p:set>
                                    <p:animEffect transition="in" filter="dissolve">
                                      <p:cBhvr>
                                        <p:cTn id="12" dur="500"/>
                                        <p:tgtEl>
                                          <p:spTgt spid="79875">
                                            <p:txEl>
                                              <p:pRg st="3" end="3"/>
                                            </p:txEl>
                                          </p:spTgt>
                                        </p:tgtEl>
                                      </p:cBhvr>
                                    </p:animEffect>
                                  </p:childTnLst>
                                  <p:subTnLst>
                                    <p:animClr clrSpc="rgb" dir="cw">
                                      <p:cBhvr override="childStyle">
                                        <p:cTn dur="1" fill="hold" display="0" masterRel="nextClick" afterEffect="1"/>
                                        <p:tgtEl>
                                          <p:spTgt spid="79875">
                                            <p:txEl>
                                              <p:pRg st="3" end="3"/>
                                            </p:txEl>
                                          </p:spTgt>
                                        </p:tgtEl>
                                        <p:attrNameLst>
                                          <p:attrName>ppt_c</p:attrName>
                                        </p:attrNameLst>
                                      </p:cBhvr>
                                      <p:to>
                                        <a:srgbClr val="FFFF99"/>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381000"/>
            <a:ext cx="8637588" cy="914400"/>
          </a:xfrm>
        </p:spPr>
        <p:txBody>
          <a:bodyPr/>
          <a:lstStyle/>
          <a:p>
            <a:pPr eaLnBrk="1" hangingPunct="1"/>
            <a:r>
              <a:rPr lang="en-US" sz="6600" smtClean="0">
                <a:solidFill>
                  <a:srgbClr val="FFFF66"/>
                </a:solidFill>
                <a:effectLst/>
                <a:latin typeface="Garamond" pitchFamily="18" charset="0"/>
              </a:rPr>
              <a:t>Philippians 3:13-17</a:t>
            </a:r>
          </a:p>
        </p:txBody>
      </p:sp>
      <p:sp>
        <p:nvSpPr>
          <p:cNvPr id="80899" name="Rectangle 3"/>
          <p:cNvSpPr>
            <a:spLocks noChangeArrowheads="1"/>
          </p:cNvSpPr>
          <p:nvPr/>
        </p:nvSpPr>
        <p:spPr bwMode="auto">
          <a:xfrm>
            <a:off x="381000" y="1260475"/>
            <a:ext cx="8534400" cy="4965700"/>
          </a:xfrm>
          <a:prstGeom prst="rect">
            <a:avLst/>
          </a:prstGeom>
          <a:noFill/>
          <a:ln w="9525">
            <a:noFill/>
            <a:miter lim="800000"/>
            <a:headEnd/>
            <a:tailEnd/>
          </a:ln>
        </p:spPr>
        <p:txBody>
          <a:bodyPr anchor="ctr">
            <a:spAutoFit/>
          </a:bodyPr>
          <a:lstStyle/>
          <a:p>
            <a:pPr eaLnBrk="1" hangingPunct="1"/>
            <a:r>
              <a:rPr lang="en-US" sz="3200" i="1">
                <a:latin typeface="Times New Roman" pitchFamily="18" charset="0"/>
              </a:rPr>
              <a:t> But one thing I do: forgetting what lies behind and straining forward to what lies ahead, 14 I press on toward the goal for the prize of the upward call of God in Christ Jesus. 15 Let those of us who are mature think this way, and if in anything you think otherwise, God will reveal that also to you. 16 Only let us hold true to 	what we have attained. 17 Brothers, join in imitating me, and keep your eyes on those who walk according to the example you have in us.</a:t>
            </a:r>
            <a:r>
              <a:rPr lang="en-US" sz="3200">
                <a:latin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0899"/>
                                        </p:tgtEl>
                                        <p:attrNameLst>
                                          <p:attrName>style.visibility</p:attrName>
                                        </p:attrNameLst>
                                      </p:cBhvr>
                                      <p:to>
                                        <p:strVal val="visible"/>
                                      </p:to>
                                    </p:set>
                                    <p:anim calcmode="lin" valueType="num">
                                      <p:cBhvr>
                                        <p:cTn id="7" dur="1000" fill="hold"/>
                                        <p:tgtEl>
                                          <p:spTgt spid="80899"/>
                                        </p:tgtEl>
                                        <p:attrNameLst>
                                          <p:attrName>ppt_w</p:attrName>
                                        </p:attrNameLst>
                                      </p:cBhvr>
                                      <p:tavLst>
                                        <p:tav tm="0">
                                          <p:val>
                                            <p:strVal val="#ppt_w*0.70"/>
                                          </p:val>
                                        </p:tav>
                                        <p:tav tm="100000">
                                          <p:val>
                                            <p:strVal val="#ppt_w"/>
                                          </p:val>
                                        </p:tav>
                                      </p:tavLst>
                                    </p:anim>
                                    <p:anim calcmode="lin" valueType="num">
                                      <p:cBhvr>
                                        <p:cTn id="8" dur="1000" fill="hold"/>
                                        <p:tgtEl>
                                          <p:spTgt spid="80899"/>
                                        </p:tgtEl>
                                        <p:attrNameLst>
                                          <p:attrName>ppt_h</p:attrName>
                                        </p:attrNameLst>
                                      </p:cBhvr>
                                      <p:tavLst>
                                        <p:tav tm="0">
                                          <p:val>
                                            <p:strVal val="#ppt_h"/>
                                          </p:val>
                                        </p:tav>
                                        <p:tav tm="100000">
                                          <p:val>
                                            <p:strVal val="#ppt_h"/>
                                          </p:val>
                                        </p:tav>
                                      </p:tavLst>
                                    </p:anim>
                                    <p:animEffect transition="in" filter="fade">
                                      <p:cBhvr>
                                        <p:cTn id="9" dur="1000"/>
                                        <p:tgtEl>
                                          <p:spTgt spid="808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304800" y="152400"/>
            <a:ext cx="8637588" cy="1219200"/>
          </a:xfrm>
        </p:spPr>
        <p:txBody>
          <a:bodyPr/>
          <a:lstStyle/>
          <a:p>
            <a:pPr eaLnBrk="1" hangingPunct="1">
              <a:defRPr/>
            </a:pPr>
            <a:r>
              <a:rPr lang="en-US" sz="4800" i="1" smtClean="0">
                <a:solidFill>
                  <a:srgbClr val="FFFF66"/>
                </a:solidFill>
                <a:latin typeface="AGaramond" pitchFamily="18" charset="0"/>
              </a:rPr>
              <a:t>Five Keys to Steadfastness</a:t>
            </a:r>
            <a:endParaRPr lang="en-US" sz="4800" i="1" smtClean="0">
              <a:latin typeface="AGaramond" pitchFamily="18" charset="0"/>
            </a:endParaRPr>
          </a:p>
        </p:txBody>
      </p:sp>
      <p:sp>
        <p:nvSpPr>
          <p:cNvPr id="74755" name="Rectangle 3"/>
          <p:cNvSpPr>
            <a:spLocks noGrp="1" noChangeArrowheads="1"/>
          </p:cNvSpPr>
          <p:nvPr>
            <p:ph type="body" sz="half" idx="1"/>
          </p:nvPr>
        </p:nvSpPr>
        <p:spPr>
          <a:xfrm>
            <a:off x="381000" y="1371600"/>
            <a:ext cx="8434388" cy="4648200"/>
          </a:xfrm>
        </p:spPr>
        <p:txBody>
          <a:bodyPr/>
          <a:lstStyle/>
          <a:p>
            <a:pPr marL="533400" indent="-533400" eaLnBrk="1" hangingPunct="1">
              <a:lnSpc>
                <a:spcPct val="90000"/>
              </a:lnSpc>
              <a:buClr>
                <a:srgbClr val="FFFF00"/>
              </a:buClr>
              <a:buFont typeface="Wingdings" pitchFamily="2" charset="2"/>
              <a:buAutoNum type="arabicPeriod"/>
            </a:pPr>
            <a:r>
              <a:rPr lang="en-US" sz="3600" smtClean="0">
                <a:solidFill>
                  <a:srgbClr val="FFFF99"/>
                </a:solidFill>
                <a:effectLst/>
                <a:latin typeface="AGaramond" pitchFamily="18" charset="0"/>
              </a:rPr>
              <a:t>Paul Looked to God for Comfort</a:t>
            </a:r>
          </a:p>
          <a:p>
            <a:pPr marL="533400" indent="-533400" eaLnBrk="1" hangingPunct="1">
              <a:lnSpc>
                <a:spcPct val="90000"/>
              </a:lnSpc>
              <a:buClr>
                <a:srgbClr val="FFFF00"/>
              </a:buClr>
              <a:buFont typeface="Wingdings" pitchFamily="2" charset="2"/>
              <a:buAutoNum type="arabicPeriod"/>
            </a:pPr>
            <a:r>
              <a:rPr lang="en-US" sz="3600" smtClean="0">
                <a:solidFill>
                  <a:srgbClr val="FFFF99"/>
                </a:solidFill>
                <a:effectLst/>
                <a:latin typeface="AGaramond" pitchFamily="18" charset="0"/>
              </a:rPr>
              <a:t>Paul Found Comfort in the Spiritual Accomplishments of Others</a:t>
            </a:r>
          </a:p>
          <a:p>
            <a:pPr marL="533400" indent="-533400" eaLnBrk="1" hangingPunct="1">
              <a:lnSpc>
                <a:spcPct val="90000"/>
              </a:lnSpc>
              <a:buClr>
                <a:srgbClr val="FFFF00"/>
              </a:buClr>
              <a:buFont typeface="Wingdings" pitchFamily="2" charset="2"/>
              <a:buAutoNum type="arabicPeriod"/>
            </a:pPr>
            <a:r>
              <a:rPr lang="en-US" sz="3600" smtClean="0">
                <a:solidFill>
                  <a:srgbClr val="FFFF99"/>
                </a:solidFill>
                <a:effectLst/>
                <a:latin typeface="AGaramond" pitchFamily="18" charset="0"/>
              </a:rPr>
              <a:t>Paul Maintained Close Relationships with Many Christians</a:t>
            </a:r>
          </a:p>
          <a:p>
            <a:pPr marL="533400" indent="-533400" eaLnBrk="1" hangingPunct="1">
              <a:lnSpc>
                <a:spcPct val="90000"/>
              </a:lnSpc>
              <a:buClr>
                <a:srgbClr val="FFFF00"/>
              </a:buClr>
              <a:buFont typeface="Wingdings" pitchFamily="2" charset="2"/>
              <a:buAutoNum type="arabicPeriod"/>
            </a:pPr>
            <a:r>
              <a:rPr lang="en-US" sz="3600" smtClean="0">
                <a:solidFill>
                  <a:srgbClr val="FFFF99"/>
                </a:solidFill>
                <a:effectLst/>
                <a:latin typeface="AGaramond" pitchFamily="18" charset="0"/>
              </a:rPr>
              <a:t>Paul Focused on the Task at Hand</a:t>
            </a:r>
          </a:p>
          <a:p>
            <a:pPr marL="533400" indent="-533400" eaLnBrk="1" hangingPunct="1">
              <a:lnSpc>
                <a:spcPct val="90000"/>
              </a:lnSpc>
              <a:buClr>
                <a:srgbClr val="FFFF00"/>
              </a:buClr>
              <a:buFont typeface="Wingdings" pitchFamily="2" charset="2"/>
              <a:buAutoNum type="arabicPeriod"/>
            </a:pPr>
            <a:r>
              <a:rPr lang="en-US" sz="3600" smtClean="0">
                <a:effectLst/>
                <a:latin typeface="AGaramond" pitchFamily="18" charset="0"/>
              </a:rPr>
              <a:t>Paul Constantly Prayed and Rejoiced in His Blessings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4" end="4"/>
                                            </p:txEl>
                                          </p:spTgt>
                                        </p:tgtEl>
                                        <p:attrNameLst>
                                          <p:attrName>style.visibility</p:attrName>
                                        </p:attrNameLst>
                                      </p:cBhvr>
                                      <p:to>
                                        <p:strVal val="visible"/>
                                      </p:to>
                                    </p:set>
                                    <p:animEffect transition="in" filter="dissolve">
                                      <p:cBhvr>
                                        <p:cTn id="7" dur="500"/>
                                        <p:tgtEl>
                                          <p:spTgt spid="74755">
                                            <p:txEl>
                                              <p:pRg st="4" end="4"/>
                                            </p:txEl>
                                          </p:spTgt>
                                        </p:tgtEl>
                                      </p:cBhvr>
                                    </p:animEffect>
                                  </p:childTnLst>
                                  <p:subTnLst>
                                    <p:animClr clrSpc="rgb" dir="cw">
                                      <p:cBhvr override="childStyle">
                                        <p:cTn dur="1" fill="hold" display="0" masterRel="nextClick" afterEffect="1"/>
                                        <p:tgtEl>
                                          <p:spTgt spid="74755">
                                            <p:txEl>
                                              <p:pRg st="4" end="4"/>
                                            </p:txEl>
                                          </p:spTgt>
                                        </p:tgtEl>
                                        <p:attrNameLst>
                                          <p:attrName>ppt_c</p:attrName>
                                        </p:attrNameLst>
                                      </p:cBhvr>
                                      <p:to>
                                        <a:srgbClr val="FFFF99"/>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228600"/>
            <a:ext cx="8637588" cy="914400"/>
          </a:xfrm>
        </p:spPr>
        <p:txBody>
          <a:bodyPr/>
          <a:lstStyle/>
          <a:p>
            <a:pPr eaLnBrk="1" hangingPunct="1"/>
            <a:r>
              <a:rPr lang="en-US" sz="6000" dirty="0" smtClean="0">
                <a:solidFill>
                  <a:srgbClr val="FFFF66"/>
                </a:solidFill>
                <a:effectLst/>
                <a:latin typeface="Calibri" pitchFamily="34" charset="0"/>
              </a:rPr>
              <a:t>I Corinthians 1:27-29</a:t>
            </a:r>
          </a:p>
        </p:txBody>
      </p:sp>
      <p:sp>
        <p:nvSpPr>
          <p:cNvPr id="53251" name="Rectangle 3"/>
          <p:cNvSpPr>
            <a:spLocks noChangeArrowheads="1"/>
          </p:cNvSpPr>
          <p:nvPr/>
        </p:nvSpPr>
        <p:spPr bwMode="auto">
          <a:xfrm>
            <a:off x="457200" y="1905000"/>
            <a:ext cx="8534400" cy="4462760"/>
          </a:xfrm>
          <a:prstGeom prst="rect">
            <a:avLst/>
          </a:prstGeom>
          <a:noFill/>
          <a:ln w="9525">
            <a:noFill/>
            <a:miter lim="800000"/>
            <a:headEnd/>
            <a:tailEnd/>
          </a:ln>
        </p:spPr>
        <p:txBody>
          <a:bodyPr anchor="ctr">
            <a:spAutoFit/>
          </a:bodyPr>
          <a:lstStyle/>
          <a:p>
            <a:pPr eaLnBrk="1" hangingPunct="1"/>
            <a:r>
              <a:rPr lang="en-US" sz="3600" dirty="0">
                <a:latin typeface="Calibri" pitchFamily="34" charset="0"/>
              </a:rPr>
              <a:t> </a:t>
            </a:r>
            <a:r>
              <a:rPr lang="en-US" sz="3600" dirty="0" smtClean="0">
                <a:latin typeface="Calibri" pitchFamily="34" charset="0"/>
              </a:rPr>
              <a:t> </a:t>
            </a:r>
            <a:r>
              <a:rPr lang="en-US" sz="3600" i="1" baseline="30000" dirty="0" smtClean="0">
                <a:latin typeface="Calibri" pitchFamily="34" charset="0"/>
              </a:rPr>
              <a:t>27 </a:t>
            </a:r>
            <a:r>
              <a:rPr lang="en-US" sz="3600" i="1" dirty="0" smtClean="0">
                <a:latin typeface="Calibri" pitchFamily="34" charset="0"/>
              </a:rPr>
              <a:t>But God chose what is foolish in the world to shame the wise; God chose what is weak in the world to shame the strong; </a:t>
            </a:r>
            <a:r>
              <a:rPr lang="en-US" sz="3600" i="1" baseline="30000" dirty="0" smtClean="0">
                <a:latin typeface="Calibri" pitchFamily="34" charset="0"/>
              </a:rPr>
              <a:t>28 </a:t>
            </a:r>
            <a:r>
              <a:rPr lang="en-US" sz="3600" i="1" dirty="0" smtClean="0">
                <a:latin typeface="Calibri" pitchFamily="34" charset="0"/>
              </a:rPr>
              <a:t>God chose what is low and despised in the world, even things that are not, to bring to nothing things that are, </a:t>
            </a:r>
            <a:r>
              <a:rPr lang="en-US" sz="3600" i="1" baseline="30000" dirty="0" smtClean="0">
                <a:latin typeface="Calibri" pitchFamily="34" charset="0"/>
              </a:rPr>
              <a:t>29 </a:t>
            </a:r>
            <a:r>
              <a:rPr lang="en-US" sz="3600" i="1" dirty="0" smtClean="0">
                <a:latin typeface="Calibri" pitchFamily="34" charset="0"/>
              </a:rPr>
              <a:t>so that no human being might boast in the presence of God</a:t>
            </a:r>
            <a:endParaRPr lang="en-US" sz="3600" dirty="0" smtClean="0">
              <a:latin typeface="Calibri" pitchFamily="34" charset="0"/>
            </a:endParaRPr>
          </a:p>
          <a:p>
            <a:pPr eaLnBrk="1" hangingPunct="1"/>
            <a:endParaRPr lang="en-US" sz="3200" i="1" dirty="0">
              <a:latin typeface="Calibri" pitchFamily="34" charset="0"/>
              <a:cs typeface="Times New Roman" pitchFamily="18" charset="0"/>
            </a:endParaRPr>
          </a:p>
        </p:txBody>
      </p:sp>
      <p:cxnSp>
        <p:nvCxnSpPr>
          <p:cNvPr id="6" name="Straight Connector 5"/>
          <p:cNvCxnSpPr/>
          <p:nvPr/>
        </p:nvCxnSpPr>
        <p:spPr bwMode="auto">
          <a:xfrm>
            <a:off x="2743200" y="2438400"/>
            <a:ext cx="60960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8" name="Straight Connector 7"/>
          <p:cNvCxnSpPr/>
          <p:nvPr/>
        </p:nvCxnSpPr>
        <p:spPr bwMode="auto">
          <a:xfrm>
            <a:off x="533400" y="4114800"/>
            <a:ext cx="81534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sp>
        <p:nvSpPr>
          <p:cNvPr id="7" name="Rectangle 2"/>
          <p:cNvSpPr txBox="1">
            <a:spLocks noChangeArrowheads="1"/>
          </p:cNvSpPr>
          <p:nvPr/>
        </p:nvSpPr>
        <p:spPr bwMode="auto">
          <a:xfrm>
            <a:off x="381000" y="990600"/>
            <a:ext cx="8637588"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uLnTx/>
                <a:uFillTx/>
                <a:latin typeface="Calibri" pitchFamily="34" charset="0"/>
                <a:ea typeface="+mj-ea"/>
                <a:cs typeface="+mj-cs"/>
              </a:rPr>
              <a:t>Wisdom of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left)">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381000"/>
            <a:ext cx="8637588" cy="914400"/>
          </a:xfrm>
        </p:spPr>
        <p:txBody>
          <a:bodyPr/>
          <a:lstStyle/>
          <a:p>
            <a:pPr eaLnBrk="1" hangingPunct="1"/>
            <a:r>
              <a:rPr lang="en-US" sz="6600" smtClean="0">
                <a:solidFill>
                  <a:srgbClr val="FFFF66"/>
                </a:solidFill>
                <a:effectLst/>
                <a:latin typeface="Garamond" pitchFamily="18" charset="0"/>
              </a:rPr>
              <a:t>Philippians 4:11-13</a:t>
            </a:r>
          </a:p>
        </p:txBody>
      </p:sp>
      <p:sp>
        <p:nvSpPr>
          <p:cNvPr id="81923" name="Rectangle 3"/>
          <p:cNvSpPr>
            <a:spLocks noChangeArrowheads="1"/>
          </p:cNvSpPr>
          <p:nvPr/>
        </p:nvSpPr>
        <p:spPr bwMode="auto">
          <a:xfrm>
            <a:off x="381000" y="1846263"/>
            <a:ext cx="8534400" cy="4486275"/>
          </a:xfrm>
          <a:prstGeom prst="rect">
            <a:avLst/>
          </a:prstGeom>
          <a:noFill/>
          <a:ln w="9525">
            <a:noFill/>
            <a:miter lim="800000"/>
            <a:headEnd/>
            <a:tailEnd/>
          </a:ln>
        </p:spPr>
        <p:txBody>
          <a:bodyPr anchor="ctr">
            <a:spAutoFit/>
          </a:bodyPr>
          <a:lstStyle/>
          <a:p>
            <a:pPr eaLnBrk="1" hangingPunct="1"/>
            <a:r>
              <a:rPr lang="en-US" sz="2400">
                <a:latin typeface="Tahoma" charset="0"/>
              </a:rPr>
              <a:t> </a:t>
            </a:r>
            <a:r>
              <a:rPr lang="en-US" sz="2400" i="1">
                <a:latin typeface="Garamond" pitchFamily="18" charset="0"/>
              </a:rPr>
              <a:t>    </a:t>
            </a:r>
            <a:r>
              <a:rPr lang="en-US" sz="3600" i="1">
                <a:latin typeface="Times New Roman" pitchFamily="18" charset="0"/>
              </a:rPr>
              <a:t>11 Not that I am speaking of being in need, for I have learned in whatever situation I am to be content. 12 I know how to be brought low, and I know how to 	abound. In any and every circumstance, I have learned the secret of facing plenty and hunger, abundance and need. 13 I can do all things through him who strengthens me</a:t>
            </a:r>
            <a:r>
              <a:rPr lang="en-US" sz="3600">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1923"/>
                                        </p:tgtEl>
                                        <p:attrNameLst>
                                          <p:attrName>style.visibility</p:attrName>
                                        </p:attrNameLst>
                                      </p:cBhvr>
                                      <p:to>
                                        <p:strVal val="visible"/>
                                      </p:to>
                                    </p:set>
                                    <p:anim calcmode="lin" valueType="num">
                                      <p:cBhvr>
                                        <p:cTn id="7" dur="1000" fill="hold"/>
                                        <p:tgtEl>
                                          <p:spTgt spid="81923"/>
                                        </p:tgtEl>
                                        <p:attrNameLst>
                                          <p:attrName>ppt_w</p:attrName>
                                        </p:attrNameLst>
                                      </p:cBhvr>
                                      <p:tavLst>
                                        <p:tav tm="0">
                                          <p:val>
                                            <p:strVal val="#ppt_w*0.70"/>
                                          </p:val>
                                        </p:tav>
                                        <p:tav tm="100000">
                                          <p:val>
                                            <p:strVal val="#ppt_w"/>
                                          </p:val>
                                        </p:tav>
                                      </p:tavLst>
                                    </p:anim>
                                    <p:anim calcmode="lin" valueType="num">
                                      <p:cBhvr>
                                        <p:cTn id="8" dur="1000" fill="hold"/>
                                        <p:tgtEl>
                                          <p:spTgt spid="81923"/>
                                        </p:tgtEl>
                                        <p:attrNameLst>
                                          <p:attrName>ppt_h</p:attrName>
                                        </p:attrNameLst>
                                      </p:cBhvr>
                                      <p:tavLst>
                                        <p:tav tm="0">
                                          <p:val>
                                            <p:strVal val="#ppt_h"/>
                                          </p:val>
                                        </p:tav>
                                        <p:tav tm="100000">
                                          <p:val>
                                            <p:strVal val="#ppt_h"/>
                                          </p:val>
                                        </p:tav>
                                      </p:tavLst>
                                    </p:anim>
                                    <p:animEffect transition="in" filter="fade">
                                      <p:cBhvr>
                                        <p:cTn id="9" dur="1000"/>
                                        <p:tgtEl>
                                          <p:spTgt spid="81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304800" y="152400"/>
            <a:ext cx="8637588" cy="914400"/>
          </a:xfrm>
        </p:spPr>
        <p:txBody>
          <a:bodyPr/>
          <a:lstStyle/>
          <a:p>
            <a:pPr eaLnBrk="1" hangingPunct="1">
              <a:defRPr/>
            </a:pPr>
            <a:r>
              <a:rPr lang="en-US" sz="6000" i="1" dirty="0" smtClean="0">
                <a:solidFill>
                  <a:srgbClr val="FFFF66"/>
                </a:solidFill>
                <a:latin typeface="Calibri" pitchFamily="34" charset="0"/>
              </a:rPr>
              <a:t>Roman Society</a:t>
            </a:r>
            <a:endParaRPr lang="en-US" sz="6000" i="1" dirty="0" smtClean="0">
              <a:latin typeface="Calibri" pitchFamily="34" charset="0"/>
            </a:endParaRPr>
          </a:p>
        </p:txBody>
      </p:sp>
      <p:sp>
        <p:nvSpPr>
          <p:cNvPr id="70659" name="Rectangle 3"/>
          <p:cNvSpPr>
            <a:spLocks noGrp="1" noChangeArrowheads="1"/>
          </p:cNvSpPr>
          <p:nvPr>
            <p:ph type="body" sz="half" idx="1"/>
          </p:nvPr>
        </p:nvSpPr>
        <p:spPr>
          <a:xfrm>
            <a:off x="304800" y="1219200"/>
            <a:ext cx="8610600" cy="914400"/>
          </a:xfrm>
        </p:spPr>
        <p:txBody>
          <a:bodyPr/>
          <a:lstStyle/>
          <a:p>
            <a:pPr marL="742950" indent="-742950" eaLnBrk="1" hangingPunct="1">
              <a:buFont typeface="+mj-lt"/>
              <a:buAutoNum type="arabicPeriod"/>
              <a:defRPr/>
            </a:pPr>
            <a:r>
              <a:rPr lang="en-US" sz="4400" dirty="0" smtClean="0">
                <a:latin typeface="Calibri" pitchFamily="34" charset="0"/>
              </a:rPr>
              <a:t>Stratified Society</a:t>
            </a:r>
            <a:endParaRPr lang="en-US" sz="3600" dirty="0" smtClean="0">
              <a:latin typeface="AGaramond" pitchFamily="18" charset="0"/>
            </a:endParaRPr>
          </a:p>
          <a:p>
            <a:pPr eaLnBrk="1" hangingPunct="1">
              <a:defRPr/>
            </a:pPr>
            <a:endParaRPr lang="en-US" sz="3600" dirty="0" smtClean="0">
              <a:latin typeface="AGaramond" pitchFamily="18" charset="0"/>
            </a:endParaRPr>
          </a:p>
          <a:p>
            <a:pPr eaLnBrk="1" hangingPunct="1">
              <a:defRPr/>
            </a:pPr>
            <a:endParaRPr lang="en-US" sz="3600" dirty="0" smtClean="0">
              <a:latin typeface="AGaramond" pitchFamily="18" charset="0"/>
            </a:endParaRPr>
          </a:p>
        </p:txBody>
      </p:sp>
      <p:sp>
        <p:nvSpPr>
          <p:cNvPr id="4" name="Rectangle 3"/>
          <p:cNvSpPr/>
          <p:nvPr/>
        </p:nvSpPr>
        <p:spPr bwMode="auto">
          <a:xfrm>
            <a:off x="609600" y="5029200"/>
            <a:ext cx="5943600" cy="609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Calibri" pitchFamily="34" charset="0"/>
              </a:rPr>
              <a:t>Slaves</a:t>
            </a:r>
          </a:p>
        </p:txBody>
      </p:sp>
      <p:sp>
        <p:nvSpPr>
          <p:cNvPr id="5" name="Rectangle 4"/>
          <p:cNvSpPr/>
          <p:nvPr/>
        </p:nvSpPr>
        <p:spPr bwMode="auto">
          <a:xfrm>
            <a:off x="609600" y="4419600"/>
            <a:ext cx="5943600" cy="609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Calibri" pitchFamily="34" charset="0"/>
              </a:rPr>
              <a:t>Freedmen/Non-Citizens</a:t>
            </a:r>
          </a:p>
        </p:txBody>
      </p:sp>
      <p:sp>
        <p:nvSpPr>
          <p:cNvPr id="6" name="Rectangle 5"/>
          <p:cNvSpPr/>
          <p:nvPr/>
        </p:nvSpPr>
        <p:spPr bwMode="auto">
          <a:xfrm>
            <a:off x="609600" y="3810000"/>
            <a:ext cx="5943600" cy="609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spcBef>
                <a:spcPct val="0"/>
              </a:spcBef>
              <a:spcAft>
                <a:spcPct val="0"/>
              </a:spcAft>
              <a:buClrTx/>
              <a:buSzTx/>
              <a:buFontTx/>
              <a:buNone/>
              <a:tabLst/>
            </a:pPr>
            <a:r>
              <a:rPr kumimoji="0" lang="en-US" sz="3600" b="0" i="0" u="none" strike="noStrike" cap="none" normalizeH="0" baseline="0" dirty="0" err="1" smtClean="0">
                <a:ln>
                  <a:noFill/>
                </a:ln>
                <a:solidFill>
                  <a:schemeClr val="tx1"/>
                </a:solidFill>
                <a:effectLst/>
                <a:latin typeface="Calibri" pitchFamily="34" charset="0"/>
              </a:rPr>
              <a:t>Plebians</a:t>
            </a:r>
            <a:r>
              <a:rPr kumimoji="0" lang="en-US" sz="3600" b="0" i="0" u="none" strike="noStrike" cap="none" normalizeH="0" baseline="0" dirty="0" smtClean="0">
                <a:ln>
                  <a:noFill/>
                </a:ln>
                <a:solidFill>
                  <a:schemeClr val="tx1"/>
                </a:solidFill>
                <a:effectLst/>
                <a:latin typeface="Calibri" pitchFamily="34" charset="0"/>
              </a:rPr>
              <a:t> – Lower Class</a:t>
            </a:r>
          </a:p>
        </p:txBody>
      </p:sp>
      <p:sp>
        <p:nvSpPr>
          <p:cNvPr id="7" name="Rectangle 6"/>
          <p:cNvSpPr/>
          <p:nvPr/>
        </p:nvSpPr>
        <p:spPr bwMode="auto">
          <a:xfrm>
            <a:off x="609600" y="3200400"/>
            <a:ext cx="5943600" cy="609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Calibri" pitchFamily="34" charset="0"/>
              </a:rPr>
              <a:t>Patricians – Upper Class</a:t>
            </a:r>
          </a:p>
        </p:txBody>
      </p:sp>
      <p:sp>
        <p:nvSpPr>
          <p:cNvPr id="8" name="Rectangle 7"/>
          <p:cNvSpPr/>
          <p:nvPr/>
        </p:nvSpPr>
        <p:spPr bwMode="auto">
          <a:xfrm>
            <a:off x="609600" y="2590800"/>
            <a:ext cx="5943600" cy="609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Calibri" pitchFamily="34" charset="0"/>
              </a:rPr>
              <a:t>Emperor</a:t>
            </a:r>
          </a:p>
        </p:txBody>
      </p:sp>
      <p:sp>
        <p:nvSpPr>
          <p:cNvPr id="9" name="Rectangle 8"/>
          <p:cNvSpPr/>
          <p:nvPr/>
        </p:nvSpPr>
        <p:spPr bwMode="auto">
          <a:xfrm>
            <a:off x="609600" y="1981200"/>
            <a:ext cx="5943600" cy="609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Calibri" pitchFamily="34" charset="0"/>
              </a:rPr>
              <a:t>Pantheon of Gods</a:t>
            </a:r>
          </a:p>
        </p:txBody>
      </p:sp>
      <p:sp>
        <p:nvSpPr>
          <p:cNvPr id="10" name="Rectangle 3"/>
          <p:cNvSpPr txBox="1">
            <a:spLocks noChangeArrowheads="1"/>
          </p:cNvSpPr>
          <p:nvPr/>
        </p:nvSpPr>
        <p:spPr bwMode="auto">
          <a:xfrm>
            <a:off x="228600" y="5715000"/>
            <a:ext cx="861060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742950" marR="0" lvl="0" indent="-742950" algn="l" defTabSz="914400" rtl="0" eaLnBrk="1" fontAlgn="base" latinLnBrk="0" hangingPunct="1">
              <a:lnSpc>
                <a:spcPct val="100000"/>
              </a:lnSpc>
              <a:spcBef>
                <a:spcPct val="20000"/>
              </a:spcBef>
              <a:spcAft>
                <a:spcPct val="0"/>
              </a:spcAft>
              <a:buClr>
                <a:schemeClr val="hlink"/>
              </a:buClr>
              <a:buSzPct val="90000"/>
              <a:buFont typeface="+mj-lt"/>
              <a:buAutoNum type="arabicPeriod" startAt="2"/>
              <a:tabLst/>
              <a:defRPr/>
            </a:pPr>
            <a:r>
              <a:rPr kumimoji="0" lang="en-US" sz="4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alibri" pitchFamily="34" charset="0"/>
                <a:ea typeface="+mn-ea"/>
                <a:cs typeface="+mn-cs"/>
              </a:rPr>
              <a:t>Obsession with Status and Honor</a:t>
            </a:r>
            <a:endParaRPr kumimoji="0" lang="en-US" sz="36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Garamond" pitchFamily="18" charset="0"/>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90000"/>
              <a:buFont typeface="Wingdings" pitchFamily="2" charset="2"/>
              <a:buBlip>
                <a:blip r:embed="rId2"/>
              </a:buBlip>
              <a:tabLst/>
              <a:defRPr/>
            </a:pPr>
            <a:endParaRPr kumimoji="0" lang="en-US" sz="36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Garamond" pitchFamily="18" charset="0"/>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90000"/>
              <a:buFont typeface="Wingdings" pitchFamily="2" charset="2"/>
              <a:buBlip>
                <a:blip r:embed="rId2"/>
              </a:buBlip>
              <a:tabLst/>
              <a:defRPr/>
            </a:pPr>
            <a:endParaRPr kumimoji="0" lang="en-US" sz="36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Garamond" pitchFamily="18" charset="0"/>
              <a:ea typeface="+mn-ea"/>
              <a:cs typeface="+mn-cs"/>
            </a:endParaRPr>
          </a:p>
        </p:txBody>
      </p:sp>
      <p:pic>
        <p:nvPicPr>
          <p:cNvPr id="11" name="Picture 10" descr="Roman society.jpg"/>
          <p:cNvPicPr>
            <a:picLocks noChangeAspect="1"/>
          </p:cNvPicPr>
          <p:nvPr/>
        </p:nvPicPr>
        <p:blipFill>
          <a:blip r:embed="rId3" cstate="print"/>
          <a:stretch>
            <a:fillRect/>
          </a:stretch>
        </p:blipFill>
        <p:spPr>
          <a:xfrm>
            <a:off x="6096000" y="1143000"/>
            <a:ext cx="2849880" cy="145216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Effect transition="in" filter="dissolve">
                                      <p:cBhvr>
                                        <p:cTn id="7" dur="500"/>
                                        <p:tgtEl>
                                          <p:spTgt spid="706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dissolve">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dissolv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dissolve">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dissolve">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dissolve">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dissolve">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10">
                                            <p:txEl>
                                              <p:pRg st="0" end="0"/>
                                            </p:txEl>
                                          </p:spTgt>
                                        </p:tgtEl>
                                        <p:attrNameLst>
                                          <p:attrName>style.visibility</p:attrName>
                                        </p:attrNameLst>
                                      </p:cBhvr>
                                      <p:to>
                                        <p:strVal val="visible"/>
                                      </p:to>
                                    </p:set>
                                    <p:animEffect transition="in" filter="dissolve">
                                      <p:cBhvr>
                                        <p:cTn id="49"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P spid="4" grpId="0" animBg="1"/>
      <p:bldP spid="5" grpId="0" animBg="1"/>
      <p:bldP spid="6" grpId="0" animBg="1"/>
      <p:bldP spid="7" grpId="0" animBg="1"/>
      <p:bldP spid="8" grpId="0" animBg="1"/>
      <p:bldP spid="9" grpId="0" animBg="1"/>
      <p:bldP spid="1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304800" y="152400"/>
            <a:ext cx="8637588" cy="914400"/>
          </a:xfrm>
        </p:spPr>
        <p:txBody>
          <a:bodyPr/>
          <a:lstStyle/>
          <a:p>
            <a:pPr eaLnBrk="1" hangingPunct="1">
              <a:defRPr/>
            </a:pPr>
            <a:r>
              <a:rPr lang="en-US" sz="6000" i="1" dirty="0" smtClean="0">
                <a:solidFill>
                  <a:srgbClr val="FFFF66"/>
                </a:solidFill>
                <a:latin typeface="Calibri" pitchFamily="34" charset="0"/>
              </a:rPr>
              <a:t>Roman Society</a:t>
            </a:r>
            <a:endParaRPr lang="en-US" sz="6000" i="1" dirty="0" smtClean="0">
              <a:latin typeface="Calibri" pitchFamily="34" charset="0"/>
            </a:endParaRPr>
          </a:p>
        </p:txBody>
      </p:sp>
      <p:sp>
        <p:nvSpPr>
          <p:cNvPr id="70659" name="Rectangle 3"/>
          <p:cNvSpPr>
            <a:spLocks noGrp="1" noChangeArrowheads="1"/>
          </p:cNvSpPr>
          <p:nvPr>
            <p:ph type="body" sz="half" idx="1"/>
          </p:nvPr>
        </p:nvSpPr>
        <p:spPr>
          <a:xfrm>
            <a:off x="304800" y="1295400"/>
            <a:ext cx="8610600" cy="1676400"/>
          </a:xfrm>
        </p:spPr>
        <p:txBody>
          <a:bodyPr/>
          <a:lstStyle/>
          <a:p>
            <a:pPr marL="742950" indent="-742950" eaLnBrk="1" hangingPunct="1">
              <a:buFont typeface="+mj-lt"/>
              <a:buAutoNum type="arabicPeriod"/>
              <a:defRPr/>
            </a:pPr>
            <a:r>
              <a:rPr lang="en-US" sz="4400" dirty="0" smtClean="0">
                <a:latin typeface="Calibri" pitchFamily="34" charset="0"/>
              </a:rPr>
              <a:t>Stratified Society</a:t>
            </a:r>
          </a:p>
          <a:p>
            <a:pPr marL="742950" indent="-742950" eaLnBrk="1" hangingPunct="1">
              <a:buFont typeface="+mj-lt"/>
              <a:buAutoNum type="arabicPeriod" startAt="2"/>
              <a:defRPr/>
            </a:pPr>
            <a:r>
              <a:rPr lang="en-US" sz="4400" dirty="0" smtClean="0">
                <a:latin typeface="Calibri" pitchFamily="34" charset="0"/>
              </a:rPr>
              <a:t>Obsession with Status and Honor</a:t>
            </a:r>
            <a:endParaRPr lang="en-US" sz="4000" dirty="0" smtClean="0">
              <a:latin typeface="Calibri" pitchFamily="34" charset="0"/>
            </a:endParaRPr>
          </a:p>
          <a:p>
            <a:pPr eaLnBrk="1" hangingPunct="1">
              <a:defRPr/>
            </a:pPr>
            <a:endParaRPr lang="en-US" sz="3600" dirty="0" smtClean="0">
              <a:latin typeface="AGaramond" pitchFamily="18" charset="0"/>
            </a:endParaRPr>
          </a:p>
          <a:p>
            <a:pPr eaLnBrk="1" hangingPunct="1">
              <a:defRPr/>
            </a:pPr>
            <a:endParaRPr lang="en-US" sz="3600" dirty="0" smtClean="0">
              <a:latin typeface="AGaramond" pitchFamily="18" charset="0"/>
            </a:endParaRPr>
          </a:p>
          <a:p>
            <a:pPr eaLnBrk="1" hangingPunct="1">
              <a:defRPr/>
            </a:pPr>
            <a:endParaRPr lang="en-US" sz="3600" dirty="0" smtClean="0">
              <a:latin typeface="AGaramond" pitchFamily="18" charset="0"/>
            </a:endParaRPr>
          </a:p>
        </p:txBody>
      </p:sp>
      <p:pic>
        <p:nvPicPr>
          <p:cNvPr id="4" name="Picture 3" descr="220px-Trajan_s_column.jpg"/>
          <p:cNvPicPr>
            <a:picLocks noChangeAspect="1"/>
          </p:cNvPicPr>
          <p:nvPr/>
        </p:nvPicPr>
        <p:blipFill>
          <a:blip r:embed="rId2" cstate="print"/>
          <a:stretch>
            <a:fillRect/>
          </a:stretch>
        </p:blipFill>
        <p:spPr>
          <a:xfrm>
            <a:off x="6324600" y="2743200"/>
            <a:ext cx="2590800" cy="3886200"/>
          </a:xfrm>
          <a:prstGeom prst="rect">
            <a:avLst/>
          </a:prstGeom>
        </p:spPr>
      </p:pic>
      <p:pic>
        <p:nvPicPr>
          <p:cNvPr id="10" name="Picture 9" descr="Titus Arch.bmp"/>
          <p:cNvPicPr>
            <a:picLocks noChangeAspect="1"/>
          </p:cNvPicPr>
          <p:nvPr/>
        </p:nvPicPr>
        <p:blipFill>
          <a:blip r:embed="rId3" cstate="print"/>
          <a:stretch>
            <a:fillRect/>
          </a:stretch>
        </p:blipFill>
        <p:spPr>
          <a:xfrm>
            <a:off x="4800599" y="2743200"/>
            <a:ext cx="1986023" cy="2209800"/>
          </a:xfrm>
          <a:prstGeom prst="rect">
            <a:avLst/>
          </a:prstGeom>
        </p:spPr>
      </p:pic>
      <p:pic>
        <p:nvPicPr>
          <p:cNvPr id="11" name="Picture 10" descr="Triumph.jpg"/>
          <p:cNvPicPr>
            <a:picLocks noChangeAspect="1"/>
          </p:cNvPicPr>
          <p:nvPr/>
        </p:nvPicPr>
        <p:blipFill>
          <a:blip r:embed="rId4" cstate="print"/>
          <a:stretch>
            <a:fillRect/>
          </a:stretch>
        </p:blipFill>
        <p:spPr>
          <a:xfrm>
            <a:off x="0" y="2743200"/>
            <a:ext cx="4445000" cy="3556000"/>
          </a:xfrm>
          <a:prstGeom prst="rect">
            <a:avLst/>
          </a:prstGeom>
        </p:spPr>
      </p:pic>
      <p:pic>
        <p:nvPicPr>
          <p:cNvPr id="12" name="Picture 11" descr="TitusB Triumph.jpg"/>
          <p:cNvPicPr>
            <a:picLocks noChangeAspect="1"/>
          </p:cNvPicPr>
          <p:nvPr/>
        </p:nvPicPr>
        <p:blipFill>
          <a:blip r:embed="rId5" cstate="print"/>
          <a:stretch>
            <a:fillRect/>
          </a:stretch>
        </p:blipFill>
        <p:spPr>
          <a:xfrm>
            <a:off x="2819400" y="4953000"/>
            <a:ext cx="3048000" cy="150114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ssolv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228600"/>
            <a:ext cx="8637588" cy="914400"/>
          </a:xfrm>
        </p:spPr>
        <p:txBody>
          <a:bodyPr/>
          <a:lstStyle/>
          <a:p>
            <a:pPr eaLnBrk="1" hangingPunct="1"/>
            <a:r>
              <a:rPr lang="en-US" sz="6000" dirty="0" smtClean="0">
                <a:solidFill>
                  <a:srgbClr val="FFFF66"/>
                </a:solidFill>
                <a:effectLst/>
                <a:latin typeface="Calibri" pitchFamily="34" charset="0"/>
              </a:rPr>
              <a:t>Philippians 1:27</a:t>
            </a:r>
          </a:p>
        </p:txBody>
      </p:sp>
      <p:sp>
        <p:nvSpPr>
          <p:cNvPr id="53251" name="Rectangle 3"/>
          <p:cNvSpPr>
            <a:spLocks noChangeArrowheads="1"/>
          </p:cNvSpPr>
          <p:nvPr/>
        </p:nvSpPr>
        <p:spPr bwMode="auto">
          <a:xfrm>
            <a:off x="457200" y="1905000"/>
            <a:ext cx="8534400" cy="4462760"/>
          </a:xfrm>
          <a:prstGeom prst="rect">
            <a:avLst/>
          </a:prstGeom>
          <a:noFill/>
          <a:ln w="9525">
            <a:noFill/>
            <a:miter lim="800000"/>
            <a:headEnd/>
            <a:tailEnd/>
          </a:ln>
        </p:spPr>
        <p:txBody>
          <a:bodyPr anchor="ctr">
            <a:spAutoFit/>
          </a:bodyPr>
          <a:lstStyle/>
          <a:p>
            <a:pPr marL="457200" marR="0">
              <a:spcBef>
                <a:spcPts val="0"/>
              </a:spcBef>
              <a:spcAft>
                <a:spcPts val="0"/>
              </a:spcAft>
            </a:pPr>
            <a:r>
              <a:rPr lang="en-US" sz="3600" dirty="0">
                <a:latin typeface="Calibri" pitchFamily="34" charset="0"/>
              </a:rPr>
              <a:t> </a:t>
            </a:r>
            <a:r>
              <a:rPr lang="en-US" sz="3600" dirty="0" smtClean="0">
                <a:latin typeface="Calibri" pitchFamily="34" charset="0"/>
              </a:rPr>
              <a:t> </a:t>
            </a:r>
            <a:r>
              <a:rPr lang="en-US" sz="3600" i="1" baseline="30000" dirty="0" smtClean="0">
                <a:latin typeface="Calibri"/>
                <a:ea typeface="Times New Roman"/>
              </a:rPr>
              <a:t>27 </a:t>
            </a:r>
            <a:r>
              <a:rPr lang="en-US" sz="3600" i="1" dirty="0" smtClean="0">
                <a:latin typeface="Calibri"/>
                <a:ea typeface="Times New Roman"/>
              </a:rPr>
              <a:t>Only let your manner of life be worthy of the gospel of Christ, so that whether I come and see you or am absent, I may hear of you that you are standing firm in one spirit, with one mind striving side by side for the faith of the gospel,</a:t>
            </a:r>
            <a:endParaRPr lang="en-US" sz="3600" dirty="0" smtClean="0">
              <a:latin typeface="Times New Roman"/>
              <a:ea typeface="Times New Roman"/>
            </a:endParaRPr>
          </a:p>
          <a:p>
            <a:pPr eaLnBrk="1" hangingPunct="1"/>
            <a:endParaRPr lang="en-US" sz="3600" dirty="0" smtClean="0">
              <a:latin typeface="Calibri" pitchFamily="34" charset="0"/>
            </a:endParaRPr>
          </a:p>
          <a:p>
            <a:pPr eaLnBrk="1" hangingPunct="1"/>
            <a:endParaRPr lang="en-US" sz="3200" i="1" dirty="0">
              <a:latin typeface="Calibri" pitchFamily="34" charset="0"/>
              <a:cs typeface="Times New Roman" pitchFamily="18" charset="0"/>
            </a:endParaRPr>
          </a:p>
        </p:txBody>
      </p:sp>
      <p:cxnSp>
        <p:nvCxnSpPr>
          <p:cNvPr id="6" name="Straight Connector 5"/>
          <p:cNvCxnSpPr/>
          <p:nvPr/>
        </p:nvCxnSpPr>
        <p:spPr bwMode="auto">
          <a:xfrm>
            <a:off x="1600200" y="2514600"/>
            <a:ext cx="70866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8" name="Straight Connector 7"/>
          <p:cNvCxnSpPr/>
          <p:nvPr/>
        </p:nvCxnSpPr>
        <p:spPr bwMode="auto">
          <a:xfrm>
            <a:off x="990600" y="3048000"/>
            <a:ext cx="41148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sp>
        <p:nvSpPr>
          <p:cNvPr id="7" name="Rectangle 2"/>
          <p:cNvSpPr txBox="1">
            <a:spLocks noChangeArrowheads="1"/>
          </p:cNvSpPr>
          <p:nvPr/>
        </p:nvSpPr>
        <p:spPr bwMode="auto">
          <a:xfrm>
            <a:off x="381000" y="990600"/>
            <a:ext cx="8637588"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uLnTx/>
                <a:uFillTx/>
                <a:latin typeface="Calibri" pitchFamily="34" charset="0"/>
                <a:ea typeface="+mj-ea"/>
                <a:cs typeface="+mj-cs"/>
              </a:rPr>
              <a:t>Context of 2:1-10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left)">
                                      <p:cBhvr>
                                        <p:cTn id="14" dur="500"/>
                                        <p:tgtEl>
                                          <p:spTgt spid="6"/>
                                        </p:tgtEl>
                                      </p:cBhvr>
                                    </p:animEffect>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left)">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228600"/>
            <a:ext cx="8637588" cy="914400"/>
          </a:xfrm>
        </p:spPr>
        <p:txBody>
          <a:bodyPr/>
          <a:lstStyle/>
          <a:p>
            <a:pPr eaLnBrk="1" hangingPunct="1"/>
            <a:r>
              <a:rPr lang="en-US" sz="6000" dirty="0" smtClean="0">
                <a:solidFill>
                  <a:srgbClr val="FFFF66"/>
                </a:solidFill>
                <a:effectLst/>
                <a:latin typeface="Calibri" pitchFamily="34" charset="0"/>
              </a:rPr>
              <a:t>Philippians 2:2-5</a:t>
            </a:r>
          </a:p>
        </p:txBody>
      </p:sp>
      <p:sp>
        <p:nvSpPr>
          <p:cNvPr id="53251" name="Rectangle 3"/>
          <p:cNvSpPr>
            <a:spLocks noChangeArrowheads="1"/>
          </p:cNvSpPr>
          <p:nvPr/>
        </p:nvSpPr>
        <p:spPr bwMode="auto">
          <a:xfrm>
            <a:off x="152400" y="2075021"/>
            <a:ext cx="8534400" cy="4093428"/>
          </a:xfrm>
          <a:prstGeom prst="rect">
            <a:avLst/>
          </a:prstGeom>
          <a:noFill/>
          <a:ln w="9525">
            <a:noFill/>
            <a:miter lim="800000"/>
            <a:headEnd/>
            <a:tailEnd/>
          </a:ln>
        </p:spPr>
        <p:txBody>
          <a:bodyPr anchor="ctr">
            <a:spAutoFit/>
          </a:bodyPr>
          <a:lstStyle/>
          <a:p>
            <a:pPr marL="457200">
              <a:spcBef>
                <a:spcPts val="0"/>
              </a:spcBef>
              <a:spcAft>
                <a:spcPts val="0"/>
              </a:spcAft>
            </a:pPr>
            <a:r>
              <a:rPr lang="en-US" sz="3600" dirty="0">
                <a:latin typeface="Calibri" pitchFamily="34" charset="0"/>
              </a:rPr>
              <a:t> </a:t>
            </a:r>
            <a:r>
              <a:rPr lang="en-US" sz="3600" dirty="0" smtClean="0">
                <a:latin typeface="Calibri" pitchFamily="34" charset="0"/>
              </a:rPr>
              <a:t> </a:t>
            </a:r>
            <a:r>
              <a:rPr lang="en-US" sz="3200" i="1" baseline="30000" dirty="0" smtClean="0">
                <a:latin typeface="Calibri" pitchFamily="34" charset="0"/>
              </a:rPr>
              <a:t>2 </a:t>
            </a:r>
            <a:r>
              <a:rPr lang="en-US" sz="3200" i="1" dirty="0" smtClean="0">
                <a:latin typeface="Calibri" pitchFamily="34" charset="0"/>
              </a:rPr>
              <a:t> complete my joy by being of the same mind, having the same love, being in full accord and of one mind. </a:t>
            </a:r>
            <a:r>
              <a:rPr lang="en-US" sz="3200" i="1" baseline="30000" dirty="0" smtClean="0">
                <a:latin typeface="Calibri" pitchFamily="34" charset="0"/>
              </a:rPr>
              <a:t>3 </a:t>
            </a:r>
            <a:r>
              <a:rPr lang="en-US" sz="3200" i="1" dirty="0" smtClean="0">
                <a:latin typeface="Calibri" pitchFamily="34" charset="0"/>
              </a:rPr>
              <a:t>Do nothing from selfish ambition or conceit, but in humility count others more significant than yourselves. </a:t>
            </a:r>
            <a:r>
              <a:rPr lang="en-US" sz="3200" i="1" baseline="30000" dirty="0" smtClean="0">
                <a:latin typeface="Calibri" pitchFamily="34" charset="0"/>
              </a:rPr>
              <a:t>4 </a:t>
            </a:r>
            <a:r>
              <a:rPr lang="en-US" sz="3200" i="1" dirty="0" smtClean="0">
                <a:latin typeface="Calibri" pitchFamily="34" charset="0"/>
              </a:rPr>
              <a:t>Let each of you look not only to his own interests, but also to the interests of others. </a:t>
            </a:r>
            <a:r>
              <a:rPr lang="en-US" sz="3200" i="1" baseline="30000" dirty="0" smtClean="0">
                <a:latin typeface="Calibri" pitchFamily="34" charset="0"/>
              </a:rPr>
              <a:t>5 </a:t>
            </a:r>
            <a:r>
              <a:rPr lang="en-US" sz="3200" i="1" dirty="0" smtClean="0">
                <a:latin typeface="Calibri" pitchFamily="34" charset="0"/>
              </a:rPr>
              <a:t> Have this mind among yourselves, which is yours in Christ Jesus,</a:t>
            </a:r>
            <a:endParaRPr lang="en-US" sz="3200" i="1" dirty="0">
              <a:latin typeface="Calibri" pitchFamily="34" charset="0"/>
              <a:cs typeface="Times New Roman" pitchFamily="18" charset="0"/>
            </a:endParaRPr>
          </a:p>
        </p:txBody>
      </p:sp>
      <p:sp>
        <p:nvSpPr>
          <p:cNvPr id="7" name="Rectangle 2"/>
          <p:cNvSpPr txBox="1">
            <a:spLocks noChangeArrowheads="1"/>
          </p:cNvSpPr>
          <p:nvPr/>
        </p:nvSpPr>
        <p:spPr bwMode="auto">
          <a:xfrm>
            <a:off x="228600" y="990600"/>
            <a:ext cx="8637588"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uLnTx/>
                <a:uFillTx/>
                <a:latin typeface="Calibri" pitchFamily="34" charset="0"/>
                <a:ea typeface="+mj-ea"/>
                <a:cs typeface="+mj-cs"/>
              </a:rPr>
              <a:t>A Worthy Walk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228600"/>
            <a:ext cx="8637588" cy="914400"/>
          </a:xfrm>
        </p:spPr>
        <p:txBody>
          <a:bodyPr/>
          <a:lstStyle/>
          <a:p>
            <a:pPr eaLnBrk="1" hangingPunct="1"/>
            <a:r>
              <a:rPr lang="en-US" sz="6000" dirty="0" smtClean="0">
                <a:solidFill>
                  <a:srgbClr val="FFFF66"/>
                </a:solidFill>
                <a:effectLst/>
                <a:latin typeface="Calibri" pitchFamily="34" charset="0"/>
              </a:rPr>
              <a:t>Philippians 2:6-8</a:t>
            </a:r>
          </a:p>
        </p:txBody>
      </p:sp>
      <p:sp>
        <p:nvSpPr>
          <p:cNvPr id="53251" name="Rectangle 3"/>
          <p:cNvSpPr>
            <a:spLocks noChangeArrowheads="1"/>
          </p:cNvSpPr>
          <p:nvPr/>
        </p:nvSpPr>
        <p:spPr bwMode="auto">
          <a:xfrm>
            <a:off x="152400" y="1859578"/>
            <a:ext cx="8534400" cy="4524315"/>
          </a:xfrm>
          <a:prstGeom prst="rect">
            <a:avLst/>
          </a:prstGeom>
          <a:noFill/>
          <a:ln w="9525">
            <a:noFill/>
            <a:miter lim="800000"/>
            <a:headEnd/>
            <a:tailEnd/>
          </a:ln>
        </p:spPr>
        <p:txBody>
          <a:bodyPr anchor="ctr">
            <a:spAutoFit/>
          </a:bodyPr>
          <a:lstStyle/>
          <a:p>
            <a:pPr marL="457200">
              <a:spcBef>
                <a:spcPts val="0"/>
              </a:spcBef>
              <a:spcAft>
                <a:spcPts val="0"/>
              </a:spcAft>
            </a:pPr>
            <a:r>
              <a:rPr lang="en-US" sz="3600" dirty="0">
                <a:latin typeface="Calibri" pitchFamily="34" charset="0"/>
              </a:rPr>
              <a:t> </a:t>
            </a:r>
            <a:r>
              <a:rPr lang="en-US" sz="3600" i="1" baseline="30000" dirty="0" smtClean="0">
                <a:latin typeface="Calibri" pitchFamily="34" charset="0"/>
              </a:rPr>
              <a:t>6 </a:t>
            </a:r>
            <a:r>
              <a:rPr lang="en-US" sz="3600" i="1" dirty="0" smtClean="0">
                <a:latin typeface="Calibri" pitchFamily="34" charset="0"/>
              </a:rPr>
              <a:t> who, though he was in the form of God, did not count equality with God a thing to be grasped, </a:t>
            </a:r>
            <a:r>
              <a:rPr lang="en-US" sz="3600" i="1" baseline="30000" dirty="0" smtClean="0">
                <a:latin typeface="Calibri" pitchFamily="34" charset="0"/>
              </a:rPr>
              <a:t>7 </a:t>
            </a:r>
            <a:r>
              <a:rPr lang="en-US" sz="3600" i="1" dirty="0" smtClean="0">
                <a:latin typeface="Calibri" pitchFamily="34" charset="0"/>
              </a:rPr>
              <a:t>but emptied himself, by taking the form of a servant, being born in the likeness of men. </a:t>
            </a:r>
            <a:r>
              <a:rPr lang="en-US" sz="3600" i="1" baseline="30000" dirty="0" smtClean="0">
                <a:latin typeface="Calibri" pitchFamily="34" charset="0"/>
              </a:rPr>
              <a:t>8 </a:t>
            </a:r>
            <a:r>
              <a:rPr lang="en-US" sz="3600" i="1" dirty="0" smtClean="0">
                <a:latin typeface="Calibri" pitchFamily="34" charset="0"/>
              </a:rPr>
              <a:t>And being found in human form, he humbled himself by becoming obedient to the point of death, even death on a cross.</a:t>
            </a:r>
            <a:endParaRPr lang="en-US" sz="3200" i="1" dirty="0">
              <a:latin typeface="Calibri" pitchFamily="34" charset="0"/>
              <a:cs typeface="Times New Roman" pitchFamily="18" charset="0"/>
            </a:endParaRPr>
          </a:p>
        </p:txBody>
      </p:sp>
      <p:sp>
        <p:nvSpPr>
          <p:cNvPr id="7" name="Rectangle 2"/>
          <p:cNvSpPr txBox="1">
            <a:spLocks noChangeArrowheads="1"/>
          </p:cNvSpPr>
          <p:nvPr/>
        </p:nvSpPr>
        <p:spPr bwMode="auto">
          <a:xfrm>
            <a:off x="228600" y="990600"/>
            <a:ext cx="8637588"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uLnTx/>
                <a:uFillTx/>
                <a:latin typeface="Calibri" pitchFamily="34" charset="0"/>
                <a:ea typeface="+mj-ea"/>
                <a:cs typeface="+mj-cs"/>
              </a:rPr>
              <a:t>Example of Christ</a:t>
            </a:r>
          </a:p>
        </p:txBody>
      </p:sp>
      <p:cxnSp>
        <p:nvCxnSpPr>
          <p:cNvPr id="5" name="Straight Connector 4"/>
          <p:cNvCxnSpPr/>
          <p:nvPr/>
        </p:nvCxnSpPr>
        <p:spPr bwMode="auto">
          <a:xfrm>
            <a:off x="3505200" y="2438400"/>
            <a:ext cx="51054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9" name="Straight Connector 8"/>
          <p:cNvCxnSpPr/>
          <p:nvPr/>
        </p:nvCxnSpPr>
        <p:spPr bwMode="auto">
          <a:xfrm>
            <a:off x="685800" y="3048000"/>
            <a:ext cx="77724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11" name="Straight Connector 10"/>
          <p:cNvCxnSpPr/>
          <p:nvPr/>
        </p:nvCxnSpPr>
        <p:spPr bwMode="auto">
          <a:xfrm>
            <a:off x="685800" y="3581400"/>
            <a:ext cx="21336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14" name="Straight Connector 13"/>
          <p:cNvCxnSpPr/>
          <p:nvPr/>
        </p:nvCxnSpPr>
        <p:spPr bwMode="auto">
          <a:xfrm>
            <a:off x="762000" y="4114800"/>
            <a:ext cx="77724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15" name="Straight Connector 14"/>
          <p:cNvCxnSpPr/>
          <p:nvPr/>
        </p:nvCxnSpPr>
        <p:spPr bwMode="auto">
          <a:xfrm>
            <a:off x="685800" y="4572000"/>
            <a:ext cx="35814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17" name="Straight Connector 16"/>
          <p:cNvCxnSpPr/>
          <p:nvPr/>
        </p:nvCxnSpPr>
        <p:spPr bwMode="auto">
          <a:xfrm>
            <a:off x="685800" y="5105400"/>
            <a:ext cx="22860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19" name="Straight Connector 18"/>
          <p:cNvCxnSpPr/>
          <p:nvPr/>
        </p:nvCxnSpPr>
        <p:spPr bwMode="auto">
          <a:xfrm>
            <a:off x="3962400" y="3505200"/>
            <a:ext cx="30480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par>
                                <p:cTn id="20" presetID="22" presetClass="entr" presetSubtype="8"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par>
                                <p:cTn id="28" presetID="22" presetClass="entr" presetSubtype="8" fill="hold"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left)">
                                      <p:cBhvr>
                                        <p:cTn id="30" dur="5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left)">
                                      <p:cBhvr>
                                        <p:cTn id="35" dur="500"/>
                                        <p:tgtEl>
                                          <p:spTgt spid="17"/>
                                        </p:tgtEl>
                                      </p:cBhvr>
                                    </p:animEffect>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wipe(left)">
                                      <p:cBhvr>
                                        <p:cTn id="4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152400" y="990600"/>
            <a:ext cx="8637588" cy="914400"/>
          </a:xfrm>
        </p:spPr>
        <p:txBody>
          <a:bodyPr/>
          <a:lstStyle/>
          <a:p>
            <a:pPr eaLnBrk="1" hangingPunct="1">
              <a:defRPr/>
            </a:pPr>
            <a:r>
              <a:rPr lang="en-US" sz="4800" i="1" dirty="0" smtClean="0">
                <a:solidFill>
                  <a:srgbClr val="FFFF66"/>
                </a:solidFill>
                <a:latin typeface="Calibri" pitchFamily="34" charset="0"/>
              </a:rPr>
              <a:t>Emptied Himself</a:t>
            </a:r>
            <a:endParaRPr lang="en-US" sz="4800" i="1" dirty="0" smtClean="0">
              <a:latin typeface="Calibri" pitchFamily="34" charset="0"/>
            </a:endParaRPr>
          </a:p>
        </p:txBody>
      </p:sp>
      <p:sp>
        <p:nvSpPr>
          <p:cNvPr id="70659" name="Rectangle 3"/>
          <p:cNvSpPr>
            <a:spLocks noGrp="1" noChangeArrowheads="1"/>
          </p:cNvSpPr>
          <p:nvPr>
            <p:ph type="body" sz="half" idx="1"/>
          </p:nvPr>
        </p:nvSpPr>
        <p:spPr>
          <a:xfrm>
            <a:off x="304800" y="1905000"/>
            <a:ext cx="8610600" cy="4343400"/>
          </a:xfrm>
        </p:spPr>
        <p:txBody>
          <a:bodyPr/>
          <a:lstStyle/>
          <a:p>
            <a:pPr lvl="0"/>
            <a:r>
              <a:rPr lang="en-US" sz="3600" dirty="0" smtClean="0">
                <a:latin typeface="Calibri" pitchFamily="34" charset="0"/>
              </a:rPr>
              <a:t>Isaiah 53:12  </a:t>
            </a:r>
            <a:r>
              <a:rPr lang="en-US" sz="3600" i="1" dirty="0" smtClean="0">
                <a:latin typeface="Calibri" pitchFamily="34" charset="0"/>
              </a:rPr>
              <a:t>because he </a:t>
            </a:r>
            <a:r>
              <a:rPr lang="en-US" sz="3600" i="1" dirty="0" smtClean="0">
                <a:solidFill>
                  <a:srgbClr val="FFFF00"/>
                </a:solidFill>
                <a:latin typeface="Calibri" pitchFamily="34" charset="0"/>
              </a:rPr>
              <a:t>poured out his soul to death</a:t>
            </a:r>
            <a:endParaRPr lang="en-US" sz="3600" dirty="0" smtClean="0">
              <a:solidFill>
                <a:srgbClr val="FFFF00"/>
              </a:solidFill>
              <a:latin typeface="Calibri" pitchFamily="34" charset="0"/>
            </a:endParaRPr>
          </a:p>
          <a:p>
            <a:pPr>
              <a:buNone/>
            </a:pPr>
            <a:r>
              <a:rPr lang="en-US" sz="3600" i="1" dirty="0" smtClean="0">
                <a:latin typeface="Calibri" pitchFamily="34" charset="0"/>
              </a:rPr>
              <a:t> </a:t>
            </a:r>
            <a:endParaRPr lang="en-US" sz="3600" dirty="0" smtClean="0">
              <a:latin typeface="Calibri" pitchFamily="34" charset="0"/>
            </a:endParaRPr>
          </a:p>
          <a:p>
            <a:pPr lvl="0"/>
            <a:r>
              <a:rPr lang="en-US" sz="3600" dirty="0" smtClean="0">
                <a:latin typeface="Calibri" pitchFamily="34" charset="0"/>
              </a:rPr>
              <a:t>II Corinthians 8:9 </a:t>
            </a:r>
            <a:r>
              <a:rPr lang="en-US" sz="3600" i="1" baseline="30000" dirty="0" smtClean="0">
                <a:latin typeface="Calibri" pitchFamily="34" charset="0"/>
              </a:rPr>
              <a:t>  </a:t>
            </a:r>
            <a:r>
              <a:rPr lang="en-US" sz="3600" i="1" dirty="0" smtClean="0">
                <a:latin typeface="Calibri" pitchFamily="34" charset="0"/>
              </a:rPr>
              <a:t>For you know the grace of our Lord Jesus Christ, that though he was rich, yet </a:t>
            </a:r>
            <a:r>
              <a:rPr lang="en-US" sz="3600" i="1" dirty="0" smtClean="0">
                <a:solidFill>
                  <a:srgbClr val="FFFF00"/>
                </a:solidFill>
                <a:latin typeface="Calibri" pitchFamily="34" charset="0"/>
              </a:rPr>
              <a:t>for your sake he became poor</a:t>
            </a:r>
            <a:r>
              <a:rPr lang="en-US" sz="3600" i="1" dirty="0" smtClean="0">
                <a:latin typeface="Calibri" pitchFamily="34" charset="0"/>
              </a:rPr>
              <a:t>, so that you by his poverty might become rich.</a:t>
            </a:r>
            <a:endParaRPr lang="en-US" sz="3600" dirty="0" smtClean="0">
              <a:latin typeface="Calibri" pitchFamily="34" charset="0"/>
            </a:endParaRPr>
          </a:p>
          <a:p>
            <a:pPr eaLnBrk="1" hangingPunct="1">
              <a:defRPr/>
            </a:pPr>
            <a:endParaRPr lang="en-US" sz="3600" dirty="0" smtClean="0">
              <a:latin typeface="AGaramond" pitchFamily="18" charset="0"/>
            </a:endParaRPr>
          </a:p>
          <a:p>
            <a:pPr eaLnBrk="1" hangingPunct="1">
              <a:defRPr/>
            </a:pPr>
            <a:endParaRPr lang="en-US" sz="3600" dirty="0" smtClean="0">
              <a:latin typeface="AGaramond" pitchFamily="18" charset="0"/>
            </a:endParaRPr>
          </a:p>
          <a:p>
            <a:pPr eaLnBrk="1" hangingPunct="1">
              <a:defRPr/>
            </a:pPr>
            <a:endParaRPr lang="en-US" sz="3600" dirty="0" smtClean="0">
              <a:latin typeface="AGaramond" pitchFamily="18" charset="0"/>
            </a:endParaRPr>
          </a:p>
        </p:txBody>
      </p:sp>
      <p:sp>
        <p:nvSpPr>
          <p:cNvPr id="8" name="Rectangle 2"/>
          <p:cNvSpPr txBox="1">
            <a:spLocks noChangeArrowheads="1"/>
          </p:cNvSpPr>
          <p:nvPr/>
        </p:nvSpPr>
        <p:spPr bwMode="auto">
          <a:xfrm>
            <a:off x="304800" y="228600"/>
            <a:ext cx="8637588"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6000" b="0" i="0" u="none" strike="noStrike" kern="0" cap="none" spc="0" normalizeH="0" baseline="0" noProof="0" dirty="0" smtClean="0">
                <a:ln>
                  <a:noFill/>
                </a:ln>
                <a:solidFill>
                  <a:srgbClr val="FFFF66"/>
                </a:solidFill>
                <a:effectLst/>
                <a:uLnTx/>
                <a:uFillTx/>
                <a:latin typeface="Calibri" pitchFamily="34" charset="0"/>
                <a:ea typeface="+mj-ea"/>
                <a:cs typeface="+mj-cs"/>
              </a:rPr>
              <a:t>Philippians 2:7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Effect transition="in" filter="dissolve">
                                      <p:cBhvr>
                                        <p:cTn id="7" dur="500"/>
                                        <p:tgtEl>
                                          <p:spTgt spid="706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0659">
                                            <p:txEl>
                                              <p:pRg st="2" end="2"/>
                                            </p:txEl>
                                          </p:spTgt>
                                        </p:tgtEl>
                                        <p:attrNameLst>
                                          <p:attrName>style.visibility</p:attrName>
                                        </p:attrNameLst>
                                      </p:cBhvr>
                                      <p:to>
                                        <p:strVal val="visible"/>
                                      </p:to>
                                    </p:set>
                                    <p:animEffect transition="in" filter="dissolve">
                                      <p:cBhvr>
                                        <p:cTn id="12" dur="500"/>
                                        <p:tgtEl>
                                          <p:spTgt spid="706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uiExpand="1" build="p"/>
    </p:bld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4375</TotalTime>
  <Words>552</Words>
  <Application>Microsoft Office PowerPoint</Application>
  <PresentationFormat>On-screen Show (4:3)</PresentationFormat>
  <Paragraphs>131</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Beam</vt:lpstr>
      <vt:lpstr>The Humility of Christ</vt:lpstr>
      <vt:lpstr>Gospel - First Century  I Corinthians 1</vt:lpstr>
      <vt:lpstr>I Corinthians 1:27-29</vt:lpstr>
      <vt:lpstr>Roman Society</vt:lpstr>
      <vt:lpstr>Roman Society</vt:lpstr>
      <vt:lpstr>Philippians 1:27</vt:lpstr>
      <vt:lpstr>Philippians 2:2-5</vt:lpstr>
      <vt:lpstr>Philippians 2:6-8</vt:lpstr>
      <vt:lpstr>Emptied Himself</vt:lpstr>
      <vt:lpstr>Philippians 2:6-8</vt:lpstr>
      <vt:lpstr>Philippians 2:9-11</vt:lpstr>
      <vt:lpstr>The Humility of Christ</vt:lpstr>
      <vt:lpstr>The Sweetest, Most Enjoyable Rest Occurs . . .</vt:lpstr>
      <vt:lpstr>The Heavenly Rest . . .</vt:lpstr>
      <vt:lpstr>Hebrews 4:7, 11</vt:lpstr>
      <vt:lpstr>Paul’s Example</vt:lpstr>
      <vt:lpstr>Paul’s Instructions</vt:lpstr>
      <vt:lpstr>Thoughts on the Future of this Church</vt:lpstr>
      <vt:lpstr>Five Years of Crisis </vt:lpstr>
      <vt:lpstr>Trials in Jerusalem/Caesarea </vt:lpstr>
      <vt:lpstr>Five Years of Crisis </vt:lpstr>
      <vt:lpstr>Five Keys to Steadfastness</vt:lpstr>
      <vt:lpstr>II Corinthians 1:3-5</vt:lpstr>
      <vt:lpstr>Five Keys to Steadfastness</vt:lpstr>
      <vt:lpstr>II Corinthians 1:6-7</vt:lpstr>
      <vt:lpstr>II Corinthians 4:8-12</vt:lpstr>
      <vt:lpstr>Five Keys to Steadfastness</vt:lpstr>
      <vt:lpstr>Philippians 3:13-17</vt:lpstr>
      <vt:lpstr>Five Keys to Steadfastness</vt:lpstr>
      <vt:lpstr>Philippians 4:11-13</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Russ Lagrone</dc:creator>
  <cp:lastModifiedBy>Brad Beutjer</cp:lastModifiedBy>
  <cp:revision>61</cp:revision>
  <dcterms:created xsi:type="dcterms:W3CDTF">2007-11-30T02:06:12Z</dcterms:created>
  <dcterms:modified xsi:type="dcterms:W3CDTF">2012-07-29T12:56:03Z</dcterms:modified>
</cp:coreProperties>
</file>