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5"/>
  </p:notesMasterIdLst>
  <p:handoutMasterIdLst>
    <p:handoutMasterId r:id="rId46"/>
  </p:handoutMasterIdLst>
  <p:sldIdLst>
    <p:sldId id="452" r:id="rId2"/>
    <p:sldId id="451" r:id="rId3"/>
    <p:sldId id="453" r:id="rId4"/>
    <p:sldId id="454" r:id="rId5"/>
    <p:sldId id="456" r:id="rId6"/>
    <p:sldId id="455" r:id="rId7"/>
    <p:sldId id="458" r:id="rId8"/>
    <p:sldId id="459" r:id="rId9"/>
    <p:sldId id="457" r:id="rId10"/>
    <p:sldId id="460" r:id="rId11"/>
    <p:sldId id="461" r:id="rId12"/>
    <p:sldId id="462" r:id="rId13"/>
    <p:sldId id="463" r:id="rId14"/>
    <p:sldId id="435" r:id="rId15"/>
    <p:sldId id="444" r:id="rId16"/>
    <p:sldId id="445" r:id="rId17"/>
    <p:sldId id="446" r:id="rId18"/>
    <p:sldId id="449" r:id="rId19"/>
    <p:sldId id="450" r:id="rId20"/>
    <p:sldId id="447" r:id="rId21"/>
    <p:sldId id="448" r:id="rId22"/>
    <p:sldId id="423" r:id="rId23"/>
    <p:sldId id="424" r:id="rId24"/>
    <p:sldId id="443" r:id="rId25"/>
    <p:sldId id="365" r:id="rId26"/>
    <p:sldId id="413" r:id="rId27"/>
    <p:sldId id="440" r:id="rId28"/>
    <p:sldId id="436" r:id="rId29"/>
    <p:sldId id="437" r:id="rId30"/>
    <p:sldId id="438" r:id="rId31"/>
    <p:sldId id="439" r:id="rId32"/>
    <p:sldId id="441" r:id="rId33"/>
    <p:sldId id="442" r:id="rId34"/>
    <p:sldId id="426" r:id="rId35"/>
    <p:sldId id="427" r:id="rId36"/>
    <p:sldId id="428" r:id="rId37"/>
    <p:sldId id="429" r:id="rId38"/>
    <p:sldId id="430" r:id="rId39"/>
    <p:sldId id="431" r:id="rId40"/>
    <p:sldId id="432" r:id="rId41"/>
    <p:sldId id="433" r:id="rId42"/>
    <p:sldId id="434" r:id="rId43"/>
    <p:sldId id="410" r:id="rId44"/>
  </p:sldIdLst>
  <p:sldSz cx="9144000" cy="5715000" type="screen16x10"/>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CCFF66"/>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8" autoAdjust="0"/>
  </p:normalViewPr>
  <p:slideViewPr>
    <p:cSldViewPr>
      <p:cViewPr varScale="1">
        <p:scale>
          <a:sx n="86" d="100"/>
          <a:sy n="86" d="100"/>
        </p:scale>
        <p:origin x="-77" y="-28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476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47675"/>
          </a:xfrm>
          <a:prstGeom prst="rect">
            <a:avLst/>
          </a:prstGeom>
        </p:spPr>
        <p:txBody>
          <a:bodyPr vert="horz" lIns="91440" tIns="45720" rIns="91440" bIns="45720" rtlCol="0"/>
          <a:lstStyle>
            <a:lvl1pPr algn="r">
              <a:defRPr sz="1200"/>
            </a:lvl1pPr>
          </a:lstStyle>
          <a:p>
            <a:fld id="{4E538EFD-B3E5-460F-AD16-D110035D4583}" type="datetimeFigureOut">
              <a:rPr lang="en-US" smtClean="0"/>
              <a:pPr/>
              <a:t>7/20/2013</a:t>
            </a:fld>
            <a:endParaRPr lang="en-US"/>
          </a:p>
        </p:txBody>
      </p:sp>
      <p:sp>
        <p:nvSpPr>
          <p:cNvPr id="4" name="Slide Image Placeholder 3"/>
          <p:cNvSpPr>
            <a:spLocks noGrp="1" noRot="1" noChangeAspect="1"/>
          </p:cNvSpPr>
          <p:nvPr>
            <p:ph type="sldImg" idx="2"/>
          </p:nvPr>
        </p:nvSpPr>
        <p:spPr>
          <a:xfrm>
            <a:off x="852488" y="671513"/>
            <a:ext cx="53721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52913"/>
            <a:ext cx="5661025" cy="40306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825"/>
            <a:ext cx="3067050" cy="4476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05825"/>
            <a:ext cx="3067050" cy="447675"/>
          </a:xfrm>
          <a:prstGeom prst="rect">
            <a:avLst/>
          </a:prstGeom>
        </p:spPr>
        <p:txBody>
          <a:bodyPr vert="horz" lIns="91440" tIns="45720" rIns="91440" bIns="45720" rtlCol="0" anchor="b"/>
          <a:lstStyle>
            <a:lvl1pPr algn="r">
              <a:defRPr sz="1200"/>
            </a:lvl1pPr>
          </a:lstStyle>
          <a:p>
            <a:fld id="{F6015F11-D69D-4A9C-93F7-7EED6F5988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6" y="3556000"/>
            <a:ext cx="9140825" cy="21590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410230"/>
            <a:ext cx="7772400" cy="1447271"/>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238500"/>
            <a:ext cx="6400800" cy="14605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5207000"/>
            <a:ext cx="2133600" cy="3810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5207000"/>
            <a:ext cx="2895600" cy="3810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5207000"/>
            <a:ext cx="2133600" cy="381000"/>
          </a:xfrm>
        </p:spPr>
        <p:txBody>
          <a:bodyPr/>
          <a:lstStyle>
            <a:lvl1pPr>
              <a:defRPr/>
            </a:lvl1pPr>
          </a:lstStyle>
          <a:p>
            <a:pPr>
              <a:defRPr/>
            </a:pPr>
            <a:fld id="{338BC733-4BE4-4D2C-9EE9-5036C22003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2D44894F-2D26-4B9A-BC3C-8A693663E4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1511"/>
            <a:ext cx="2057400" cy="487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1511"/>
            <a:ext cx="6019800" cy="487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7F99B101-B360-43A2-97F4-DA72895527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9AE14CE-D5E2-40F3-8DE4-98CE5C6635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D8012A19-7DEC-4DAC-B2F4-770A6FD2E0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57753DA-34C7-4255-A447-2D5D9837B9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DCAEEC9-F976-455D-A485-0D1DD58C8B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6FA768E-A441-42E0-834D-836592E75A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A73F0C89-C58A-477C-A1AF-F042D4D23D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2279533F-2B57-40DA-92FA-A060A1E480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67022845-4FCE-43A7-B27F-B31797BC083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5357813"/>
            <a:ext cx="285750" cy="174625"/>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6" y="3556000"/>
            <a:ext cx="9140825" cy="21590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31511"/>
            <a:ext cx="8229600" cy="949854"/>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333500"/>
            <a:ext cx="8229600" cy="37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5204354"/>
            <a:ext cx="2133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5204354"/>
            <a:ext cx="2895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5204354"/>
            <a:ext cx="2133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204067F7-FDF9-4CE7-9E44-6F52B00E6B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228600" y="800100"/>
            <a:ext cx="8586788" cy="4648200"/>
          </a:xfrm>
        </p:spPr>
        <p:txBody>
          <a:bodyPr/>
          <a:lstStyle/>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Why did you come here this morning?</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Are you excited to be here?  Why or why not?</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What’s been on your mind </a:t>
            </a:r>
            <a:r>
              <a:rPr lang="en-US" sz="3200" u="sng" dirty="0" smtClean="0">
                <a:effectLst/>
                <a:latin typeface="Calibri" pitchFamily="34" charset="0"/>
              </a:rPr>
              <a:t>before</a:t>
            </a:r>
            <a:r>
              <a:rPr lang="en-US" sz="3200" dirty="0" smtClean="0">
                <a:effectLst/>
                <a:latin typeface="Calibri" pitchFamily="34" charset="0"/>
              </a:rPr>
              <a:t> you got here this morning?</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What do you hope to gain from this morning’s worship? (question focuses on us) </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What do you hope to accomplish this morning? (focused turned to God and/or others)</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Do you feel privileged to be here?</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Questions to Consider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dissolve">
                                      <p:cBhvr>
                                        <p:cTn id="22" dur="500"/>
                                        <p:tgtEl>
                                          <p:spTgt spid="74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dissolve">
                                      <p:cBhvr>
                                        <p:cTn id="27" dur="500"/>
                                        <p:tgtEl>
                                          <p:spTgt spid="747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4755">
                                            <p:txEl>
                                              <p:pRg st="5" end="5"/>
                                            </p:txEl>
                                          </p:spTgt>
                                        </p:tgtEl>
                                        <p:attrNameLst>
                                          <p:attrName>style.visibility</p:attrName>
                                        </p:attrNameLst>
                                      </p:cBhvr>
                                      <p:to>
                                        <p:strVal val="visible"/>
                                      </p:to>
                                    </p:set>
                                    <p:animEffect transition="in" filter="dissolve">
                                      <p:cBhvr>
                                        <p:cTn id="32" dur="500"/>
                                        <p:tgtEl>
                                          <p:spTgt spid="74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000" dirty="0" smtClean="0">
                <a:solidFill>
                  <a:srgbClr val="FFFF00"/>
                </a:solidFill>
              </a:rPr>
              <a:t>Three Facts About Worship</a:t>
            </a:r>
            <a:endParaRPr lang="en-US" sz="4000" dirty="0">
              <a:solidFill>
                <a:srgbClr val="FFFF00"/>
              </a:solidFill>
            </a:endParaRPr>
          </a:p>
        </p:txBody>
      </p:sp>
      <p:sp>
        <p:nvSpPr>
          <p:cNvPr id="16387" name="Content Placeholder 2"/>
          <p:cNvSpPr>
            <a:spLocks noGrp="1"/>
          </p:cNvSpPr>
          <p:nvPr>
            <p:ph idx="1"/>
          </p:nvPr>
        </p:nvSpPr>
        <p:spPr>
          <a:xfrm>
            <a:off x="381000" y="1257300"/>
            <a:ext cx="8458200" cy="2057400"/>
          </a:xfrm>
        </p:spPr>
        <p:txBody>
          <a:bodyPr/>
          <a:lstStyle/>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Our worship must be focused on God</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involves the whole church (all members)</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must be done in spirit and in </a:t>
            </a:r>
            <a:r>
              <a:rPr lang="en-US" sz="3000" dirty="0" smtClean="0">
                <a:latin typeface="Calibri" pitchFamily="34" charset="0"/>
                <a:ea typeface="ＭＳ Ｐゴシック" pitchFamily="34" charset="-128"/>
              </a:rPr>
              <a:t>truth</a:t>
            </a:r>
          </a:p>
          <a:p>
            <a:pPr marL="1022350" lvl="1" indent="-457200" eaLnBrk="1" hangingPunct="1">
              <a:buClr>
                <a:srgbClr val="FFFF00"/>
              </a:buClr>
              <a:buSzPct val="75000"/>
            </a:pPr>
            <a:r>
              <a:rPr lang="en-US" sz="2600" dirty="0" smtClean="0">
                <a:latin typeface="Calibri" pitchFamily="34" charset="0"/>
                <a:ea typeface="ＭＳ Ｐゴシック" pitchFamily="34" charset="-128"/>
              </a:rPr>
              <a:t>In spirit – with emotions </a:t>
            </a:r>
          </a:p>
          <a:p>
            <a:pPr marL="1022350" lvl="1" indent="-457200" eaLnBrk="1" hangingPunct="1">
              <a:buClr>
                <a:srgbClr val="FFFF00"/>
              </a:buClr>
              <a:buSzPct val="75000"/>
            </a:pPr>
            <a:r>
              <a:rPr lang="en-US" sz="2600" dirty="0" smtClean="0">
                <a:latin typeface="Calibri" pitchFamily="34" charset="0"/>
                <a:ea typeface="ＭＳ Ｐゴシック" pitchFamily="34" charset="-128"/>
              </a:rPr>
              <a:t>In truth – guided by God</a:t>
            </a:r>
            <a:endParaRPr lang="en-US" sz="2600" dirty="0" smtClean="0">
              <a:latin typeface="Calibri" pitchFamily="34" charset="0"/>
              <a:ea typeface="ＭＳ Ｐゴシック" pitchFamily="34" charset="-128"/>
            </a:endParaRP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3" end="3"/>
                                            </p:txEl>
                                          </p:spTgt>
                                        </p:tgtEl>
                                        <p:attrNameLst>
                                          <p:attrName>style.visibility</p:attrName>
                                        </p:attrNameLst>
                                      </p:cBhvr>
                                      <p:to>
                                        <p:strVal val="visible"/>
                                      </p:to>
                                    </p:set>
                                    <p:animEffect transition="in" filter="dissolve">
                                      <p:cBhvr>
                                        <p:cTn id="7" dur="500"/>
                                        <p:tgtEl>
                                          <p:spTgt spid="1638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4" end="4"/>
                                            </p:txEl>
                                          </p:spTgt>
                                        </p:tgtEl>
                                        <p:attrNameLst>
                                          <p:attrName>style.visibility</p:attrName>
                                        </p:attrNameLst>
                                      </p:cBhvr>
                                      <p:to>
                                        <p:strVal val="visible"/>
                                      </p:to>
                                    </p:set>
                                    <p:animEffect transition="in" filter="dissolve">
                                      <p:cBhvr>
                                        <p:cTn id="12"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latin typeface="Calibri"/>
                <a:ea typeface="Times New Roman"/>
                <a:cs typeface="Times New Roman"/>
              </a:rPr>
              <a:t>Why do we use the scriptures (the New Testament) as our guide?</a:t>
            </a:r>
            <a:endParaRPr lang="en-US" sz="32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400" i="1" kern="0" dirty="0" smtClean="0">
                <a:solidFill>
                  <a:srgbClr val="FFFF66"/>
                </a:solidFill>
                <a:latin typeface="Calibri" pitchFamily="34" charset="0"/>
                <a:ea typeface="+mn-ea"/>
                <a:cs typeface="+mn-cs"/>
              </a:rPr>
              <a:t>Two Questions to Consider </a:t>
            </a:r>
            <a:endParaRPr kumimoji="0" lang="en-US" sz="4400" b="0" i="1" u="none" strike="noStrike" kern="0" cap="none" spc="0" normalizeH="0" baseline="0" noProof="0" dirty="0" smtClean="0">
              <a:ln>
                <a:noFill/>
              </a:ln>
              <a:solidFill>
                <a:srgbClr val="FFFF66"/>
              </a:solidFill>
              <a:uLnTx/>
              <a:uFillTx/>
              <a:latin typeface="Calibri" pitchFamily="34" charset="0"/>
              <a:ea typeface="+mj-ea"/>
              <a:cs typeface="+mj-cs"/>
            </a:endParaRPr>
          </a:p>
        </p:txBody>
      </p:sp>
      <p:sp>
        <p:nvSpPr>
          <p:cNvPr id="5" name="Rectangle 3"/>
          <p:cNvSpPr>
            <a:spLocks noChangeArrowheads="1"/>
          </p:cNvSpPr>
          <p:nvPr/>
        </p:nvSpPr>
        <p:spPr bwMode="auto">
          <a:xfrm>
            <a:off x="457200" y="2247900"/>
            <a:ext cx="8305800" cy="3108543"/>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latin typeface="Calibri" pitchFamily="34" charset="0"/>
              </a:rPr>
              <a:t> </a:t>
            </a:r>
            <a:r>
              <a:rPr lang="en-US" sz="2400" i="1" baseline="30000" dirty="0" smtClean="0"/>
              <a:t>13 </a:t>
            </a:r>
            <a:r>
              <a:rPr lang="en-US" sz="2400" i="1" dirty="0" smtClean="0"/>
              <a:t>And we also thank God constantly for this, that when you received the word of God, which you heard from us, you accepted it not as the word of men but as what it really is, the word of God, which is at work in you believers. </a:t>
            </a:r>
            <a:r>
              <a:rPr lang="en-US" sz="2400" i="1" baseline="30000" dirty="0" smtClean="0"/>
              <a:t>14 </a:t>
            </a:r>
            <a:r>
              <a:rPr lang="en-US" sz="2400" i="1" dirty="0" smtClean="0"/>
              <a:t>For you, brothers, became imitators of the churches of God in Christ Jesus that are in Judea. For you suffered the same things from your own countrymen as they did from the Jews</a:t>
            </a:r>
            <a:r>
              <a:rPr lang="en-US" sz="2400" i="1" dirty="0" smtClean="0"/>
              <a:t>, </a:t>
            </a:r>
            <a:r>
              <a:rPr lang="en-US" sz="2400" dirty="0" smtClean="0">
                <a:latin typeface="Calibri" pitchFamily="34" charset="0"/>
              </a:rPr>
              <a:t>–</a:t>
            </a:r>
            <a:r>
              <a:rPr lang="en-US" sz="2800" dirty="0" smtClean="0">
                <a:latin typeface="Calibri" pitchFamily="34" charset="0"/>
              </a:rPr>
              <a:t> </a:t>
            </a:r>
            <a:r>
              <a:rPr lang="en-US" sz="2800" dirty="0" smtClean="0">
                <a:solidFill>
                  <a:srgbClr val="FFFF00"/>
                </a:solidFill>
                <a:latin typeface="Calibri" pitchFamily="34" charset="0"/>
              </a:rPr>
              <a:t>I Thessalonians 2:13-14</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latin typeface="Calibri"/>
                <a:ea typeface="Times New Roman"/>
                <a:cs typeface="Times New Roman"/>
              </a:rPr>
              <a:t>Why do we use the scriptures (the New Testament) as our guide</a:t>
            </a:r>
            <a:r>
              <a:rPr lang="en-US" sz="3200" dirty="0" smtClean="0">
                <a:latin typeface="Calibri"/>
                <a:ea typeface="Times New Roman"/>
                <a:cs typeface="Times New Roman"/>
              </a:rPr>
              <a:t>?</a:t>
            </a:r>
          </a:p>
          <a:p>
            <a:pPr marL="533400" indent="-533400" eaLnBrk="1" hangingPunct="1">
              <a:lnSpc>
                <a:spcPct val="90000"/>
              </a:lnSpc>
              <a:buClr>
                <a:srgbClr val="FFFF00"/>
              </a:buClr>
              <a:buFont typeface="Wingdings" pitchFamily="2" charset="2"/>
              <a:buAutoNum type="arabicPeriod"/>
            </a:pPr>
            <a:endParaRPr lang="en-US" sz="3200" dirty="0" smtClean="0">
              <a:latin typeface="Calibri"/>
              <a:ea typeface="Times New Roman"/>
              <a:cs typeface="Times New Roman"/>
            </a:endParaRPr>
          </a:p>
          <a:p>
            <a:pPr marL="533400" indent="-533400" eaLnBrk="1" hangingPunct="1">
              <a:lnSpc>
                <a:spcPct val="90000"/>
              </a:lnSpc>
              <a:buClr>
                <a:srgbClr val="FFFF00"/>
              </a:buClr>
              <a:buFont typeface="Wingdings" pitchFamily="2" charset="2"/>
              <a:buAutoNum type="arabicPeriod"/>
            </a:pPr>
            <a:r>
              <a:rPr lang="en-US" sz="3200" dirty="0" smtClean="0">
                <a:latin typeface="Calibri"/>
                <a:ea typeface="Times New Roman"/>
                <a:cs typeface="Times New Roman"/>
              </a:rPr>
              <a:t>How do these scriptures guide us?</a:t>
            </a:r>
            <a:endParaRPr lang="en-US" sz="32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400" i="1" kern="0" dirty="0" smtClean="0">
                <a:solidFill>
                  <a:srgbClr val="FFFF66"/>
                </a:solidFill>
                <a:latin typeface="Calibri" pitchFamily="34" charset="0"/>
                <a:ea typeface="+mn-ea"/>
                <a:cs typeface="+mn-cs"/>
              </a:rPr>
              <a:t>Two Questions to Consider </a:t>
            </a:r>
            <a:endParaRPr kumimoji="0" lang="en-US" sz="4400" b="0" i="1" u="none" strike="noStrike" kern="0" cap="none" spc="0" normalizeH="0" baseline="0" noProof="0" dirty="0" smtClean="0">
              <a:ln>
                <a:noFill/>
              </a:ln>
              <a:solidFill>
                <a:srgbClr val="FFFF66"/>
              </a:solidFill>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1181100"/>
            <a:ext cx="8229600" cy="2527300"/>
          </a:xfrm>
        </p:spPr>
        <p:txBody>
          <a:bodyPr/>
          <a:lstStyle/>
          <a:p>
            <a:pPr eaLnBrk="1" hangingPunct="1">
              <a:defRPr/>
            </a:pPr>
            <a:r>
              <a:rPr lang="en-US" sz="5400" i="1" dirty="0" smtClean="0">
                <a:solidFill>
                  <a:schemeClr val="tx1"/>
                </a:solidFill>
                <a:latin typeface="Calibri" pitchFamily="34" charset="0"/>
              </a:rPr>
              <a:t>Putting More in and Getting More out of Worship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10287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685800" y="2476501"/>
            <a:ext cx="8229600" cy="2554545"/>
          </a:xfrm>
          <a:prstGeom prst="rect">
            <a:avLst/>
          </a:prstGeom>
          <a:noFill/>
          <a:ln w="19050">
            <a:solidFill>
              <a:srgbClr val="FFFF00"/>
            </a:solidFill>
            <a:prstDash val="solid"/>
            <a:miter lim="800000"/>
            <a:headEnd/>
            <a:tailEnd/>
          </a:ln>
        </p:spPr>
        <p:txBody>
          <a:bodyPr wrap="square" anchor="ctr">
            <a:spAutoFit/>
          </a:bodyPr>
          <a:lstStyle/>
          <a:p>
            <a:pPr marL="53975" marR="0" algn="l">
              <a:spcBef>
                <a:spcPts val="0"/>
              </a:spcBef>
              <a:spcAft>
                <a:spcPts val="0"/>
              </a:spcAft>
            </a:pPr>
            <a:r>
              <a:rPr lang="en-US" dirty="0">
                <a:latin typeface="Tahoma" pitchFamily="34" charset="0"/>
              </a:rPr>
              <a:t> </a:t>
            </a:r>
            <a:r>
              <a:rPr lang="en-US" sz="2800" i="1" baseline="30000" dirty="0">
                <a:solidFill>
                  <a:srgbClr val="FFFF00"/>
                </a:solidFill>
              </a:rPr>
              <a:t> </a:t>
            </a:r>
            <a:r>
              <a:rPr lang="en-US" sz="3200" i="1" dirty="0" smtClean="0">
                <a:latin typeface="Calibri"/>
                <a:ea typeface="Times New Roman"/>
              </a:rPr>
              <a:t>‘Master, I knew you to be a hard man, reaping where you did not sow, and gathering where you scattered no seed, </a:t>
            </a:r>
            <a:r>
              <a:rPr lang="en-US" sz="3200" i="1" baseline="30000" dirty="0" smtClean="0">
                <a:latin typeface="Calibri"/>
                <a:ea typeface="Times New Roman"/>
              </a:rPr>
              <a:t>25 </a:t>
            </a:r>
            <a:r>
              <a:rPr lang="en-US" sz="3200" i="1" dirty="0" smtClean="0">
                <a:latin typeface="Calibri"/>
                <a:ea typeface="Times New Roman"/>
              </a:rPr>
              <a:t>so I was afraid, and I went and hid your talent in the ground. Here you have what is yours.’ </a:t>
            </a:r>
            <a:r>
              <a:rPr lang="en-US" sz="3200" dirty="0" smtClean="0">
                <a:latin typeface="Calibri" pitchFamily="34" charset="0"/>
              </a:rPr>
              <a:t>- </a:t>
            </a:r>
            <a:r>
              <a:rPr lang="en-US" sz="3200" dirty="0" smtClean="0">
                <a:solidFill>
                  <a:srgbClr val="FFFF00"/>
                </a:solidFill>
                <a:latin typeface="Calibri" pitchFamily="34" charset="0"/>
              </a:rPr>
              <a:t>Matt. 25:24-25</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20193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609600" y="3238500"/>
            <a:ext cx="8229600" cy="2062103"/>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3200" i="1" dirty="0" smtClean="0">
                <a:latin typeface="Calibri" pitchFamily="34" charset="0"/>
              </a:rPr>
              <a:t>Everyone to whom much was given, of him much will be required, and from him to whom they entrusted much, they will demand the more. </a:t>
            </a:r>
            <a:r>
              <a:rPr lang="en-US" sz="3200" dirty="0" smtClean="0">
                <a:latin typeface="Calibri" pitchFamily="34" charset="0"/>
              </a:rPr>
              <a:t>- </a:t>
            </a:r>
            <a:r>
              <a:rPr lang="en-US" sz="3200" dirty="0" smtClean="0">
                <a:solidFill>
                  <a:srgbClr val="FFFF00"/>
                </a:solidFill>
                <a:latin typeface="Calibri" pitchFamily="34" charset="0"/>
              </a:rPr>
              <a:t>Luke 12:48</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Effect transition="in" filter="dissolve">
                                      <p:cBhvr>
                                        <p:cTn id="7" dur="500"/>
                                        <p:tgtEl>
                                          <p:spTgt spid="747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228600" y="876300"/>
            <a:ext cx="8586788" cy="29337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overcome the distractions of this world</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533400" y="3848100"/>
            <a:ext cx="8305800" cy="1692771"/>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600" i="1" baseline="30000" dirty="0" smtClean="0"/>
              <a:t>22 </a:t>
            </a:r>
            <a:r>
              <a:rPr lang="en-US" sz="2600" i="1" dirty="0" smtClean="0">
                <a:latin typeface="Calibri" pitchFamily="34" charset="0"/>
              </a:rPr>
              <a:t>As for what was sown among thorns, this is the one who hears the word, but the cares of the world and the deceitfulness of riches choke the word, and it proves unfruitful</a:t>
            </a:r>
            <a:r>
              <a:rPr lang="en-US" sz="2600" i="1" dirty="0" smtClean="0"/>
              <a:t>.</a:t>
            </a:r>
            <a:r>
              <a:rPr lang="en-US" sz="2600" i="1" dirty="0" smtClean="0">
                <a:latin typeface="Calibri" pitchFamily="34" charset="0"/>
              </a:rPr>
              <a:t> </a:t>
            </a:r>
            <a:r>
              <a:rPr lang="en-US" sz="2600" dirty="0" smtClean="0">
                <a:latin typeface="Calibri" pitchFamily="34" charset="0"/>
              </a:rPr>
              <a:t>– </a:t>
            </a:r>
            <a:r>
              <a:rPr lang="en-US" sz="2600" dirty="0" smtClean="0">
                <a:solidFill>
                  <a:srgbClr val="FFFF00"/>
                </a:solidFill>
                <a:latin typeface="Calibri" pitchFamily="34" charset="0"/>
              </a:rPr>
              <a:t>Matthew 13:22</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overcome the distractions of this world</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the right priorities </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381000" y="2019300"/>
            <a:ext cx="8305800" cy="3077766"/>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400" i="1" baseline="30000" dirty="0" smtClean="0">
                <a:latin typeface="Calibri" pitchFamily="34" charset="0"/>
              </a:rPr>
              <a:t>2 </a:t>
            </a:r>
            <a:r>
              <a:rPr lang="en-US" sz="2400" i="1" dirty="0" smtClean="0">
                <a:latin typeface="Calibri" pitchFamily="34" charset="0"/>
              </a:rPr>
              <a:t>And when Jesus had stepped out of the boat, immediately there met him out of the tombs a man with an unclean spirit. </a:t>
            </a:r>
            <a:r>
              <a:rPr lang="en-US" sz="2400" i="1" baseline="30000" dirty="0" smtClean="0">
                <a:latin typeface="Calibri" pitchFamily="34" charset="0"/>
              </a:rPr>
              <a:t>3 </a:t>
            </a:r>
            <a:r>
              <a:rPr lang="en-US" sz="2400" i="1" dirty="0" smtClean="0">
                <a:latin typeface="Calibri" pitchFamily="34" charset="0"/>
              </a:rPr>
              <a:t>He lived among the tombs. And no one could bind him anymore, not even with a chain, </a:t>
            </a:r>
            <a:r>
              <a:rPr lang="en-US" sz="2400" i="1" baseline="30000" dirty="0" smtClean="0">
                <a:latin typeface="Calibri" pitchFamily="34" charset="0"/>
              </a:rPr>
              <a:t>4 </a:t>
            </a:r>
            <a:r>
              <a:rPr lang="en-US" sz="2400" i="1" dirty="0" smtClean="0">
                <a:latin typeface="Calibri" pitchFamily="34" charset="0"/>
              </a:rPr>
              <a:t>for he had often been bound with shackles and chains, but he wrenched the chains apart, and he broke the shackles in pieces. No one had the strength to subdue him. </a:t>
            </a:r>
            <a:r>
              <a:rPr lang="en-US" sz="2400" i="1" baseline="30000" dirty="0" smtClean="0">
                <a:latin typeface="Calibri" pitchFamily="34" charset="0"/>
              </a:rPr>
              <a:t>5 </a:t>
            </a:r>
            <a:r>
              <a:rPr lang="en-US" sz="2400" i="1" dirty="0" smtClean="0">
                <a:latin typeface="Calibri" pitchFamily="34" charset="0"/>
              </a:rPr>
              <a:t>Night and day among the tombs and on the mountains he was always crying out and cutting himself with stones. </a:t>
            </a:r>
            <a:r>
              <a:rPr lang="en-US" sz="2600" dirty="0" smtClean="0">
                <a:latin typeface="Calibri" pitchFamily="34" charset="0"/>
              </a:rPr>
              <a:t>– </a:t>
            </a:r>
            <a:r>
              <a:rPr lang="en-US" sz="2600" dirty="0" smtClean="0">
                <a:solidFill>
                  <a:srgbClr val="FFFF00"/>
                </a:solidFill>
                <a:latin typeface="Calibri" pitchFamily="34" charset="0"/>
              </a:rPr>
              <a:t>Mark 5:2-5</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381000" y="2434799"/>
            <a:ext cx="8305800" cy="2246769"/>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latin typeface="Calibri" pitchFamily="34" charset="0"/>
              </a:rPr>
              <a:t> </a:t>
            </a:r>
            <a:r>
              <a:rPr lang="en-US" sz="2800" i="1" dirty="0" smtClean="0">
                <a:latin typeface="Calibri" pitchFamily="34" charset="0"/>
              </a:rPr>
              <a:t>“Go home to your friends and tell them how much the Lord has done for you, and how he has had mercy on you.” </a:t>
            </a:r>
            <a:r>
              <a:rPr lang="en-US" sz="2800" i="1" baseline="30000" dirty="0" smtClean="0">
                <a:latin typeface="Calibri" pitchFamily="34" charset="0"/>
              </a:rPr>
              <a:t>20 </a:t>
            </a:r>
            <a:r>
              <a:rPr lang="en-US" sz="2800" i="1" dirty="0" smtClean="0">
                <a:latin typeface="Calibri" pitchFamily="34" charset="0"/>
              </a:rPr>
              <a:t>And he went away and began to proclaim in the Decapolis how much Jesus had done for him, and everyone marveled. </a:t>
            </a:r>
            <a:r>
              <a:rPr lang="en-US" sz="2800" dirty="0" smtClean="0">
                <a:latin typeface="Calibri" pitchFamily="34" charset="0"/>
              </a:rPr>
              <a:t>– </a:t>
            </a:r>
            <a:r>
              <a:rPr lang="en-US" sz="2800" dirty="0" smtClean="0">
                <a:solidFill>
                  <a:srgbClr val="FFFF00"/>
                </a:solidFill>
                <a:latin typeface="Calibri" pitchFamily="34" charset="0"/>
              </a:rPr>
              <a:t>Mark 5:19-20</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1181100"/>
            <a:ext cx="8229600" cy="2527300"/>
          </a:xfrm>
        </p:spPr>
        <p:txBody>
          <a:bodyPr/>
          <a:lstStyle/>
          <a:p>
            <a:pPr eaLnBrk="1" hangingPunct="1">
              <a:defRPr/>
            </a:pPr>
            <a:r>
              <a:rPr lang="en-US" sz="5400" i="1" dirty="0" smtClean="0">
                <a:solidFill>
                  <a:schemeClr val="tx1"/>
                </a:solidFill>
                <a:latin typeface="Calibri" pitchFamily="34" charset="0"/>
              </a:rPr>
              <a:t>Putting More </a:t>
            </a:r>
            <a:r>
              <a:rPr lang="en-US" sz="5400" i="1" dirty="0" smtClean="0">
                <a:solidFill>
                  <a:schemeClr val="tx1"/>
                </a:solidFill>
                <a:latin typeface="Calibri" pitchFamily="34" charset="0"/>
              </a:rPr>
              <a:t>into </a:t>
            </a:r>
            <a:r>
              <a:rPr lang="en-US" sz="5400" i="1" dirty="0" smtClean="0">
                <a:solidFill>
                  <a:schemeClr val="tx1"/>
                </a:solidFill>
                <a:latin typeface="Calibri" pitchFamily="34" charset="0"/>
              </a:rPr>
              <a:t>and Getting More out of Worship</a:t>
            </a:r>
          </a:p>
        </p:txBody>
      </p:sp>
      <p:pic>
        <p:nvPicPr>
          <p:cNvPr id="33794" name="Picture 2" descr="http://www.freefoto.com/images/05/30/05_30_1---Worship-Service-Slide-Background_web.jpg"/>
          <p:cNvPicPr>
            <a:picLocks noChangeAspect="1" noChangeArrowheads="1"/>
          </p:cNvPicPr>
          <p:nvPr/>
        </p:nvPicPr>
        <p:blipFill>
          <a:blip r:embed="rId2" cstate="print"/>
          <a:srcRect/>
          <a:stretch>
            <a:fillRect/>
          </a:stretch>
        </p:blipFill>
        <p:spPr bwMode="auto">
          <a:xfrm>
            <a:off x="228600" y="3238500"/>
            <a:ext cx="3124200" cy="2343150"/>
          </a:xfrm>
          <a:prstGeom prst="rect">
            <a:avLst/>
          </a:prstGeom>
          <a:noFill/>
        </p:spPr>
      </p:pic>
      <p:pic>
        <p:nvPicPr>
          <p:cNvPr id="47106" name="Picture 2" descr="https://encrypted-tbn0.gstatic.com/images?q=tbn:ANd9GcQdRV09vtEfTkSXijMvo2h-vZ5bw9hlTLXNe-l5ckf2F-g2UwBU"/>
          <p:cNvPicPr>
            <a:picLocks noChangeAspect="1" noChangeArrowheads="1"/>
          </p:cNvPicPr>
          <p:nvPr/>
        </p:nvPicPr>
        <p:blipFill>
          <a:blip r:embed="rId3" cstate="print"/>
          <a:srcRect/>
          <a:stretch>
            <a:fillRect/>
          </a:stretch>
        </p:blipFill>
        <p:spPr bwMode="auto">
          <a:xfrm>
            <a:off x="5943600" y="0"/>
            <a:ext cx="2619375" cy="1743076"/>
          </a:xfrm>
          <a:prstGeom prst="rect">
            <a:avLst/>
          </a:prstGeom>
          <a:noFill/>
        </p:spPr>
      </p:pic>
      <p:pic>
        <p:nvPicPr>
          <p:cNvPr id="47108" name="Picture 4" descr="https://encrypted-tbn3.gstatic.com/images?q=tbn:ANd9GcRRJEzXCvtYf6WKCLTmR08rT8PUmszTx0Zgn16IPO_IC4BfEXPk"/>
          <p:cNvPicPr>
            <a:picLocks noChangeAspect="1" noChangeArrowheads="1"/>
          </p:cNvPicPr>
          <p:nvPr/>
        </p:nvPicPr>
        <p:blipFill>
          <a:blip r:embed="rId4" cstate="print"/>
          <a:srcRect/>
          <a:stretch>
            <a:fillRect/>
          </a:stretch>
        </p:blipFill>
        <p:spPr bwMode="auto">
          <a:xfrm>
            <a:off x="762000" y="190499"/>
            <a:ext cx="2314575" cy="1540245"/>
          </a:xfrm>
          <a:prstGeom prst="rect">
            <a:avLst/>
          </a:prstGeom>
          <a:noFill/>
        </p:spPr>
      </p:pic>
      <p:pic>
        <p:nvPicPr>
          <p:cNvPr id="47110" name="Picture 6" descr="https://encrypted-tbn0.gstatic.com/images?q=tbn:ANd9GcRcJLl6vGj3UZXHmjgLXZLSpevXn5X0XhETDsnt10zpl6_yfL_Y7A"/>
          <p:cNvPicPr>
            <a:picLocks noChangeAspect="1" noChangeArrowheads="1"/>
          </p:cNvPicPr>
          <p:nvPr/>
        </p:nvPicPr>
        <p:blipFill>
          <a:blip r:embed="rId5" cstate="print"/>
          <a:srcRect/>
          <a:stretch>
            <a:fillRect/>
          </a:stretch>
        </p:blipFill>
        <p:spPr bwMode="auto">
          <a:xfrm>
            <a:off x="6019800" y="3467100"/>
            <a:ext cx="2819400" cy="2111830"/>
          </a:xfrm>
          <a:prstGeom prst="rect">
            <a:avLst/>
          </a:prstGeom>
          <a:noFill/>
        </p:spPr>
      </p:pic>
      <p:pic>
        <p:nvPicPr>
          <p:cNvPr id="47112" name="Picture 8" descr="https://encrypted-tbn0.gstatic.com/images?q=tbn:ANd9GcSo1yeWN5uGkgLHtWdD_nq1AWMsgoETO6UcSwC50hWyCPWs0Blm"/>
          <p:cNvPicPr>
            <a:picLocks noChangeAspect="1" noChangeArrowheads="1"/>
          </p:cNvPicPr>
          <p:nvPr/>
        </p:nvPicPr>
        <p:blipFill>
          <a:blip r:embed="rId6" cstate="print"/>
          <a:srcRect/>
          <a:stretch>
            <a:fillRect/>
          </a:stretch>
        </p:blipFill>
        <p:spPr bwMode="auto">
          <a:xfrm>
            <a:off x="3429000" y="3848100"/>
            <a:ext cx="2181225" cy="133350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9525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Mary – John 12:2-8, Mark 14:3-9</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457200" y="2857500"/>
            <a:ext cx="8305800" cy="2708434"/>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400" i="1" dirty="0" smtClean="0">
                <a:latin typeface="Calibri" pitchFamily="34" charset="0"/>
              </a:rPr>
              <a:t>“Leave her alone. Why do you trouble her? She has done a beautiful thing to me. </a:t>
            </a:r>
            <a:r>
              <a:rPr lang="en-US" sz="2400" i="1" baseline="30000" dirty="0" smtClean="0">
                <a:latin typeface="Calibri" pitchFamily="34" charset="0"/>
              </a:rPr>
              <a:t>7 </a:t>
            </a:r>
            <a:r>
              <a:rPr lang="en-US" sz="2400" i="1" dirty="0" smtClean="0">
                <a:latin typeface="Calibri" pitchFamily="34" charset="0"/>
              </a:rPr>
              <a:t>For you always have the poor with you, and whenever you want, you can do good for them. But you will not always have me. </a:t>
            </a:r>
            <a:r>
              <a:rPr lang="en-US" sz="2400" i="1" baseline="30000" dirty="0" smtClean="0">
                <a:latin typeface="Calibri" pitchFamily="34" charset="0"/>
              </a:rPr>
              <a:t>8 </a:t>
            </a:r>
            <a:r>
              <a:rPr lang="en-US" sz="2400" i="1" dirty="0" smtClean="0">
                <a:latin typeface="Calibri" pitchFamily="34" charset="0"/>
              </a:rPr>
              <a:t>She has done what she could; she has anointed my body beforehand for burial. </a:t>
            </a:r>
            <a:r>
              <a:rPr lang="en-US" sz="2400" i="1" baseline="30000" dirty="0" smtClean="0">
                <a:latin typeface="Calibri" pitchFamily="34" charset="0"/>
              </a:rPr>
              <a:t>9 </a:t>
            </a:r>
            <a:r>
              <a:rPr lang="en-US" sz="2400" i="1" dirty="0" smtClean="0">
                <a:latin typeface="Calibri" pitchFamily="34" charset="0"/>
              </a:rPr>
              <a:t>And truly, I say to you, wherever the gospel is proclaimed in the whole world, what she has done will be told in memory of her.” </a:t>
            </a:r>
            <a:r>
              <a:rPr lang="en-US" sz="2600" dirty="0" smtClean="0">
                <a:latin typeface="Calibri" pitchFamily="34" charset="0"/>
              </a:rPr>
              <a:t>– </a:t>
            </a:r>
            <a:r>
              <a:rPr lang="en-US" sz="2600" dirty="0" smtClean="0">
                <a:solidFill>
                  <a:srgbClr val="FFFF00"/>
                </a:solidFill>
                <a:latin typeface="Calibri" pitchFamily="34" charset="0"/>
              </a:rPr>
              <a:t>Mark 14:6-9</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Work on your personal relationship with God</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Take advantage of teaching opportunities</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Serve through hospitality</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Address the needs of others</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Give more </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Practical Applications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dissolve">
                                      <p:cBhvr>
                                        <p:cTn id="22" dur="500"/>
                                        <p:tgtEl>
                                          <p:spTgt spid="74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dissolve">
                                      <p:cBhvr>
                                        <p:cTn id="27"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28600" y="190500"/>
            <a:ext cx="8637588" cy="381000"/>
          </a:xfrm>
          <a:noFill/>
        </p:spPr>
        <p:txBody>
          <a:bodyPr/>
          <a:lstStyle/>
          <a:p>
            <a:pPr eaLnBrk="1" hangingPunct="1"/>
            <a:r>
              <a:rPr lang="en-US" sz="4800" dirty="0" smtClean="0">
                <a:solidFill>
                  <a:srgbClr val="FFFFCC"/>
                </a:solidFill>
                <a:effectLst/>
                <a:latin typeface="Calibri" pitchFamily="34" charset="0"/>
              </a:rPr>
              <a:t>Universal Nature of Guilt</a:t>
            </a:r>
          </a:p>
        </p:txBody>
      </p:sp>
      <p:sp>
        <p:nvSpPr>
          <p:cNvPr id="164867" name="Rectangle 3"/>
          <p:cNvSpPr>
            <a:spLocks noChangeArrowheads="1"/>
          </p:cNvSpPr>
          <p:nvPr/>
        </p:nvSpPr>
        <p:spPr bwMode="auto">
          <a:xfrm>
            <a:off x="457200" y="82243"/>
            <a:ext cx="8458200" cy="5878532"/>
          </a:xfrm>
          <a:prstGeom prst="rect">
            <a:avLst/>
          </a:prstGeom>
          <a:noFill/>
          <a:ln w="9525">
            <a:noFill/>
            <a:miter lim="800000"/>
            <a:headEnd/>
            <a:tailEnd/>
          </a:ln>
        </p:spPr>
        <p:txBody>
          <a:bodyPr wrap="square" anchor="ctr">
            <a:spAutoFit/>
          </a:bodyPr>
          <a:lstStyle/>
          <a:p>
            <a:pPr lvl="0" algn="l">
              <a:buClr>
                <a:srgbClr val="FFC000"/>
              </a:buClr>
              <a:buSzPct val="116000"/>
              <a:buFont typeface="Arial" pitchFamily="34" charset="0"/>
              <a:buChar char="•"/>
            </a:pPr>
            <a:r>
              <a:rPr lang="en-US" sz="2800" i="1" dirty="0">
                <a:solidFill>
                  <a:srgbClr val="FFFF00"/>
                </a:solidFill>
              </a:rPr>
              <a:t>  </a:t>
            </a:r>
            <a:r>
              <a:rPr lang="en-US" sz="2800" i="1" dirty="0">
                <a:solidFill>
                  <a:srgbClr val="FFC000"/>
                </a:solidFill>
              </a:rPr>
              <a:t>Romans 3:19, 23 </a:t>
            </a:r>
          </a:p>
          <a:p>
            <a:pPr marL="346075" algn="l"/>
            <a:r>
              <a:rPr lang="en-US" sz="2400" i="1" baseline="30000" dirty="0"/>
              <a:t>19 </a:t>
            </a:r>
            <a:r>
              <a:rPr lang="en-US" sz="2400" i="1" dirty="0"/>
              <a:t>Now we know that whatever the law says, it says to those who are under the law, that every mouth may be </a:t>
            </a:r>
            <a:r>
              <a:rPr lang="en-US" sz="2400" i="1" dirty="0" smtClean="0"/>
              <a:t>stopped, and </a:t>
            </a:r>
            <a:r>
              <a:rPr lang="en-US" sz="2400" i="1" dirty="0">
                <a:solidFill>
                  <a:srgbClr val="FFFF00"/>
                </a:solidFill>
              </a:rPr>
              <a:t>all the world may become guilty before God.  </a:t>
            </a:r>
            <a:r>
              <a:rPr lang="en-US" sz="2400" i="1" dirty="0" smtClean="0">
                <a:solidFill>
                  <a:srgbClr val="FFFF00"/>
                </a:solidFill>
              </a:rPr>
              <a:t>            </a:t>
            </a:r>
            <a:r>
              <a:rPr lang="en-US" sz="2400" i="1" baseline="30000" dirty="0" smtClean="0"/>
              <a:t>23</a:t>
            </a:r>
            <a:r>
              <a:rPr lang="en-US" sz="2400" i="1" baseline="30000" dirty="0"/>
              <a:t> </a:t>
            </a:r>
            <a:r>
              <a:rPr lang="en-US" sz="2400" i="1" dirty="0"/>
              <a:t>for all have sinned and fall short of the glory of </a:t>
            </a:r>
            <a:r>
              <a:rPr lang="en-US" sz="2400" i="1" dirty="0" smtClean="0"/>
              <a:t>God</a:t>
            </a:r>
          </a:p>
          <a:p>
            <a:pPr marL="346075" algn="l"/>
            <a:endParaRPr lang="en-US" sz="1400" i="1" dirty="0"/>
          </a:p>
          <a:p>
            <a:pPr lvl="0" algn="l">
              <a:buClr>
                <a:srgbClr val="FFC000"/>
              </a:buClr>
              <a:buFont typeface="Arial" pitchFamily="34" charset="0"/>
              <a:buChar char="•"/>
            </a:pPr>
            <a:r>
              <a:rPr lang="en-US" sz="2800" i="1" dirty="0" smtClean="0">
                <a:solidFill>
                  <a:srgbClr val="FFFF00"/>
                </a:solidFill>
              </a:rPr>
              <a:t>  </a:t>
            </a:r>
            <a:r>
              <a:rPr lang="en-US" sz="2800" i="1" dirty="0" smtClean="0">
                <a:solidFill>
                  <a:srgbClr val="FFC000"/>
                </a:solidFill>
              </a:rPr>
              <a:t>I </a:t>
            </a:r>
            <a:r>
              <a:rPr lang="en-US" sz="2800" i="1" dirty="0">
                <a:solidFill>
                  <a:srgbClr val="FFC000"/>
                </a:solidFill>
              </a:rPr>
              <a:t>John 1:8-10 </a:t>
            </a:r>
          </a:p>
          <a:p>
            <a:pPr marL="231775" indent="114300" algn="l"/>
            <a:r>
              <a:rPr lang="en-US" sz="2400" i="1" baseline="30000" dirty="0"/>
              <a:t>8 </a:t>
            </a:r>
            <a:r>
              <a:rPr lang="en-US" sz="2400" i="1" dirty="0"/>
              <a:t>If we say that we have no sin, we deceive ourselves, and the truth is not in us. </a:t>
            </a:r>
            <a:r>
              <a:rPr lang="en-US" sz="2400" i="1" baseline="30000" dirty="0"/>
              <a:t>9 </a:t>
            </a:r>
            <a:r>
              <a:rPr lang="en-US" sz="2400" i="1" dirty="0"/>
              <a:t>If we confess our sins, He is faithful and just to forgive us our sins and to cleanse us from all unrighteousness. </a:t>
            </a:r>
            <a:r>
              <a:rPr lang="en-US" sz="2400" i="1" baseline="30000" dirty="0"/>
              <a:t>10 </a:t>
            </a:r>
            <a:r>
              <a:rPr lang="en-US" sz="2400" i="1" dirty="0">
                <a:solidFill>
                  <a:srgbClr val="FFFF00"/>
                </a:solidFill>
              </a:rPr>
              <a:t>If we say that we have not sinned, </a:t>
            </a:r>
            <a:r>
              <a:rPr lang="en-US" sz="2400" i="1" dirty="0" smtClean="0">
                <a:solidFill>
                  <a:srgbClr val="FFFF00"/>
                </a:solidFill>
              </a:rPr>
              <a:t>we make </a:t>
            </a:r>
            <a:r>
              <a:rPr lang="en-US" sz="2400" i="1" dirty="0">
                <a:solidFill>
                  <a:srgbClr val="FFFF00"/>
                </a:solidFill>
              </a:rPr>
              <a:t>Him a liar</a:t>
            </a:r>
            <a:r>
              <a:rPr lang="en-US" sz="2400" i="1" dirty="0"/>
              <a:t>, and His word is not in </a:t>
            </a:r>
            <a:r>
              <a:rPr lang="en-US" sz="2400" i="1" dirty="0" smtClean="0"/>
              <a:t>us</a:t>
            </a:r>
          </a:p>
          <a:p>
            <a:pPr marL="231775" indent="114300" algn="l"/>
            <a:endParaRPr lang="en-US" sz="1400" i="1" dirty="0"/>
          </a:p>
          <a:p>
            <a:pPr algn="l">
              <a:buClr>
                <a:srgbClr val="FFC000"/>
              </a:buClr>
              <a:buFont typeface="Arial" pitchFamily="34" charset="0"/>
              <a:buChar char="•"/>
            </a:pPr>
            <a:r>
              <a:rPr lang="en-US" sz="2800" i="1" dirty="0" smtClean="0">
                <a:solidFill>
                  <a:srgbClr val="FFFF00"/>
                </a:solidFill>
              </a:rPr>
              <a:t>  </a:t>
            </a:r>
            <a:r>
              <a:rPr lang="en-US" sz="2800" i="1" dirty="0" smtClean="0">
                <a:solidFill>
                  <a:srgbClr val="FFC000"/>
                </a:solidFill>
              </a:rPr>
              <a:t>James </a:t>
            </a:r>
            <a:r>
              <a:rPr lang="en-US" sz="2800" i="1" dirty="0">
                <a:solidFill>
                  <a:srgbClr val="FFC000"/>
                </a:solidFill>
              </a:rPr>
              <a:t>2:10 </a:t>
            </a:r>
          </a:p>
          <a:p>
            <a:pPr marL="346075" algn="l"/>
            <a:r>
              <a:rPr lang="en-US" sz="2400" i="1" baseline="30000" dirty="0"/>
              <a:t>10 </a:t>
            </a:r>
            <a:r>
              <a:rPr lang="en-US" sz="2400" i="1" dirty="0"/>
              <a:t>For whoever shall keep the whole law, and yet stumble in one point, </a:t>
            </a:r>
            <a:r>
              <a:rPr lang="en-US" sz="2400" i="1" dirty="0">
                <a:solidFill>
                  <a:srgbClr val="FFFF00"/>
                </a:solidFill>
              </a:rPr>
              <a:t>he is guilty of all</a:t>
            </a:r>
            <a:r>
              <a:rPr lang="en-US" sz="2400" i="1" dirty="0" smtClean="0"/>
              <a:t>.</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 calcmode="lin" valueType="num">
                                      <p:cBhvr>
                                        <p:cTn id="12"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 calcmode="lin" valueType="num">
                                      <p:cBhvr>
                                        <p:cTn id="19"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pRg st="3" end="3"/>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64867">
                                            <p:txEl>
                                              <p:pRg st="4" end="4"/>
                                            </p:txEl>
                                          </p:spTgt>
                                        </p:tgtEl>
                                        <p:attrNameLst>
                                          <p:attrName>style.visibility</p:attrName>
                                        </p:attrNameLst>
                                      </p:cBhvr>
                                      <p:to>
                                        <p:strVal val="visible"/>
                                      </p:to>
                                    </p:set>
                                    <p:anim calcmode="lin" valueType="num">
                                      <p:cBhvr>
                                        <p:cTn id="24" dur="1000" fill="hold"/>
                                        <p:tgtEl>
                                          <p:spTgt spid="164867">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164867">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16486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64867">
                                            <p:txEl>
                                              <p:pRg st="6" end="6"/>
                                            </p:txEl>
                                          </p:spTgt>
                                        </p:tgtEl>
                                        <p:attrNameLst>
                                          <p:attrName>style.visibility</p:attrName>
                                        </p:attrNameLst>
                                      </p:cBhvr>
                                      <p:to>
                                        <p:strVal val="visible"/>
                                      </p:to>
                                    </p:set>
                                    <p:anim calcmode="lin" valueType="num">
                                      <p:cBhvr>
                                        <p:cTn id="31" dur="1000" fill="hold"/>
                                        <p:tgtEl>
                                          <p:spTgt spid="164867">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164867">
                                            <p:txEl>
                                              <p:pRg st="6" end="6"/>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64867">
                                            <p:txEl>
                                              <p:pRg st="7" end="7"/>
                                            </p:txEl>
                                          </p:spTgt>
                                        </p:tgtEl>
                                        <p:attrNameLst>
                                          <p:attrName>style.visibility</p:attrName>
                                        </p:attrNameLst>
                                      </p:cBhvr>
                                      <p:to>
                                        <p:strVal val="visible"/>
                                      </p:to>
                                    </p:set>
                                    <p:anim calcmode="lin" valueType="num">
                                      <p:cBhvr>
                                        <p:cTn id="36" dur="1000" fill="hold"/>
                                        <p:tgtEl>
                                          <p:spTgt spid="164867">
                                            <p:txEl>
                                              <p:pRg st="7" end="7"/>
                                            </p:txEl>
                                          </p:spTgt>
                                        </p:tgtEl>
                                        <p:attrNameLst>
                                          <p:attrName>ppt_w</p:attrName>
                                        </p:attrNameLst>
                                      </p:cBhvr>
                                      <p:tavLst>
                                        <p:tav tm="0">
                                          <p:val>
                                            <p:strVal val="#ppt_w*0.70"/>
                                          </p:val>
                                        </p:tav>
                                        <p:tav tm="100000">
                                          <p:val>
                                            <p:strVal val="#ppt_w"/>
                                          </p:val>
                                        </p:tav>
                                      </p:tavLst>
                                    </p:anim>
                                    <p:anim calcmode="lin" valueType="num">
                                      <p:cBhvr>
                                        <p:cTn id="37" dur="1000" fill="hold"/>
                                        <p:tgtEl>
                                          <p:spTgt spid="164867">
                                            <p:txEl>
                                              <p:pRg st="7" end="7"/>
                                            </p:txEl>
                                          </p:spTgt>
                                        </p:tgtEl>
                                        <p:attrNameLst>
                                          <p:attrName>ppt_h</p:attrName>
                                        </p:attrNameLst>
                                      </p:cBhvr>
                                      <p:tavLst>
                                        <p:tav tm="0">
                                          <p:val>
                                            <p:strVal val="#ppt_h"/>
                                          </p:val>
                                        </p:tav>
                                        <p:tav tm="100000">
                                          <p:val>
                                            <p:strVal val="#ppt_h"/>
                                          </p:val>
                                        </p:tav>
                                      </p:tavLst>
                                    </p:anim>
                                    <p:animEffect transition="in" filter="fade">
                                      <p:cBhvr>
                                        <p:cTn id="38" dur="1000"/>
                                        <p:tgtEl>
                                          <p:spTgt spid="1648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52400" y="127000"/>
            <a:ext cx="8713788" cy="762000"/>
          </a:xfrm>
          <a:noFill/>
        </p:spPr>
        <p:txBody>
          <a:bodyPr/>
          <a:lstStyle/>
          <a:p>
            <a:pPr eaLnBrk="1" hangingPunct="1"/>
            <a:r>
              <a:rPr lang="en-US" sz="4000" dirty="0" smtClean="0">
                <a:solidFill>
                  <a:srgbClr val="FFFFCC"/>
                </a:solidFill>
                <a:effectLst/>
                <a:latin typeface="Calibri" pitchFamily="34" charset="0"/>
              </a:rPr>
              <a:t>God’s Solution for Guilt: Romans 3:22-26</a:t>
            </a:r>
          </a:p>
        </p:txBody>
      </p:sp>
      <p:sp>
        <p:nvSpPr>
          <p:cNvPr id="164867" name="Rectangle 3"/>
          <p:cNvSpPr>
            <a:spLocks noChangeArrowheads="1"/>
          </p:cNvSpPr>
          <p:nvPr/>
        </p:nvSpPr>
        <p:spPr bwMode="auto">
          <a:xfrm>
            <a:off x="304800" y="636731"/>
            <a:ext cx="8534400" cy="517064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200" i="1" baseline="30000" dirty="0">
                <a:latin typeface="Calibri" pitchFamily="34" charset="0"/>
              </a:rPr>
              <a:t> </a:t>
            </a:r>
            <a:r>
              <a:rPr lang="en-US" sz="3000" i="1" baseline="30000" dirty="0" smtClean="0">
                <a:latin typeface="Calibri" pitchFamily="34" charset="0"/>
              </a:rPr>
              <a:t>22</a:t>
            </a:r>
            <a:r>
              <a:rPr lang="en-US" sz="3000" i="1" baseline="30000" dirty="0">
                <a:latin typeface="Calibri" pitchFamily="34" charset="0"/>
              </a:rPr>
              <a:t> </a:t>
            </a:r>
            <a:r>
              <a:rPr lang="en-US" sz="3000" i="1" dirty="0">
                <a:latin typeface="Calibri" pitchFamily="34" charset="0"/>
              </a:rPr>
              <a:t>the righteousness of God through faith in Jesus Christ for all who believe. For there is no distinction: </a:t>
            </a:r>
            <a:r>
              <a:rPr lang="en-US" sz="3000" i="1" baseline="30000" dirty="0">
                <a:latin typeface="Calibri" pitchFamily="34" charset="0"/>
              </a:rPr>
              <a:t>23 </a:t>
            </a:r>
            <a:r>
              <a:rPr lang="en-US" sz="3000" i="1" dirty="0">
                <a:latin typeface="Calibri" pitchFamily="34" charset="0"/>
              </a:rPr>
              <a:t>for all have sinned and fall short of the glory of God, </a:t>
            </a:r>
            <a:r>
              <a:rPr lang="en-US" sz="3000" i="1" baseline="30000" dirty="0">
                <a:latin typeface="Calibri" pitchFamily="34" charset="0"/>
              </a:rPr>
              <a:t>24 </a:t>
            </a:r>
            <a:r>
              <a:rPr lang="en-US" sz="3000" i="1" dirty="0">
                <a:latin typeface="Calibri" pitchFamily="34" charset="0"/>
              </a:rPr>
              <a:t> and are </a:t>
            </a:r>
            <a:r>
              <a:rPr lang="en-US" sz="3000" i="1" dirty="0">
                <a:solidFill>
                  <a:srgbClr val="FFFF00"/>
                </a:solidFill>
                <a:latin typeface="Calibri" pitchFamily="34" charset="0"/>
              </a:rPr>
              <a:t>justified by his grace as a gift, through the redemption that is in Christ Jesus, </a:t>
            </a:r>
            <a:r>
              <a:rPr lang="en-US" sz="3000" i="1" baseline="30000" dirty="0">
                <a:latin typeface="Calibri" pitchFamily="34" charset="0"/>
              </a:rPr>
              <a:t>25 </a:t>
            </a:r>
            <a:r>
              <a:rPr lang="en-US" sz="3000" i="1" dirty="0">
                <a:latin typeface="Calibri" pitchFamily="34" charset="0"/>
              </a:rPr>
              <a:t>whom God put forward as </a:t>
            </a:r>
            <a:r>
              <a:rPr lang="en-US" sz="3000" i="1" dirty="0">
                <a:solidFill>
                  <a:srgbClr val="FFFF00"/>
                </a:solidFill>
                <a:latin typeface="Calibri" pitchFamily="34" charset="0"/>
              </a:rPr>
              <a:t>a propitiation by his blood</a:t>
            </a:r>
            <a:r>
              <a:rPr lang="en-US" sz="3000" i="1" dirty="0">
                <a:latin typeface="Calibri" pitchFamily="34" charset="0"/>
              </a:rPr>
              <a:t>, to be received by faith. This was to show God's righteousness, because </a:t>
            </a:r>
            <a:r>
              <a:rPr lang="en-US" sz="3000" i="1" dirty="0">
                <a:solidFill>
                  <a:srgbClr val="FFFF00"/>
                </a:solidFill>
                <a:latin typeface="Calibri" pitchFamily="34" charset="0"/>
              </a:rPr>
              <a:t>in his divine forbearance he had passed over former sins. </a:t>
            </a:r>
            <a:r>
              <a:rPr lang="en-US" sz="3000" i="1" baseline="30000" dirty="0">
                <a:latin typeface="Calibri" pitchFamily="34" charset="0"/>
              </a:rPr>
              <a:t>26 </a:t>
            </a:r>
            <a:r>
              <a:rPr lang="en-US" sz="3000" i="1" dirty="0">
                <a:latin typeface="Calibri" pitchFamily="34" charset="0"/>
              </a:rPr>
              <a:t>It was to show his righteousness at the present time, so that he might be just and </a:t>
            </a:r>
            <a:r>
              <a:rPr lang="en-US" sz="3000" i="1" dirty="0">
                <a:solidFill>
                  <a:srgbClr val="FFFF00"/>
                </a:solidFill>
                <a:latin typeface="Calibri" pitchFamily="34" charset="0"/>
              </a:rPr>
              <a:t>the justifier of the one who has faith in Jesus</a:t>
            </a:r>
            <a:r>
              <a:rPr lang="en-US" sz="3000" i="1" dirty="0" smtClean="0">
                <a:solidFill>
                  <a:srgbClr val="FFFF00"/>
                </a:solidFill>
                <a:latin typeface="Calibri" pitchFamily="34" charset="0"/>
              </a:rPr>
              <a:t>.</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533400" y="898640"/>
            <a:ext cx="7924800" cy="646331"/>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09600" y="921807"/>
            <a:ext cx="8001000" cy="3262432"/>
          </a:xfrm>
          <a:prstGeom prst="rect">
            <a:avLst/>
          </a:prstGeom>
          <a:noFill/>
          <a:ln w="9525">
            <a:noFill/>
            <a:miter lim="800000"/>
            <a:headEnd/>
            <a:tailEnd/>
          </a:ln>
        </p:spPr>
        <p:txBody>
          <a:bodyPr wrap="square" anchor="ctr">
            <a:spAutoFit/>
          </a:bodyPr>
          <a:lstStyle/>
          <a:p>
            <a:pPr algn="l"/>
            <a:r>
              <a:rPr lang="en-US" sz="2400" b="1" i="1" dirty="0" smtClean="0">
                <a:solidFill>
                  <a:srgbClr val="CCFF66"/>
                </a:solidFill>
              </a:rPr>
              <a:t>Leah</a:t>
            </a:r>
            <a:r>
              <a:rPr lang="en-US" sz="2200" dirty="0"/>
              <a:t>	</a:t>
            </a:r>
            <a:r>
              <a:rPr lang="en-US" sz="2200" dirty="0" smtClean="0"/>
              <a:t>	Reuben</a:t>
            </a:r>
            <a:r>
              <a:rPr lang="en-US" sz="2200" dirty="0"/>
              <a:t>	</a:t>
            </a:r>
            <a:r>
              <a:rPr lang="en-US" sz="2400" b="1" i="1" dirty="0" err="1" smtClean="0">
                <a:solidFill>
                  <a:srgbClr val="CCFF66"/>
                </a:solidFill>
              </a:rPr>
              <a:t>Zilpah</a:t>
            </a:r>
            <a:r>
              <a:rPr lang="en-US" sz="2400" b="1" i="1" dirty="0" smtClean="0">
                <a:solidFill>
                  <a:srgbClr val="CCFF66"/>
                </a:solidFill>
              </a:rPr>
              <a:t> 		</a:t>
            </a:r>
            <a:r>
              <a:rPr lang="en-US" sz="2200" dirty="0" smtClean="0"/>
              <a:t>Gad</a:t>
            </a:r>
            <a:endParaRPr lang="en-US" sz="2200" dirty="0"/>
          </a:p>
          <a:p>
            <a:pPr algn="l"/>
            <a:r>
              <a:rPr lang="en-US" sz="2200" dirty="0"/>
              <a:t>	</a:t>
            </a:r>
            <a:r>
              <a:rPr lang="en-US" sz="2200" dirty="0" smtClean="0"/>
              <a:t>	Simeon</a:t>
            </a:r>
            <a:r>
              <a:rPr lang="en-US" sz="2200" dirty="0"/>
              <a:t>	</a:t>
            </a:r>
            <a:r>
              <a:rPr lang="en-US" sz="2000" b="1" i="1" dirty="0" smtClean="0">
                <a:solidFill>
                  <a:srgbClr val="CCFF66"/>
                </a:solidFill>
              </a:rPr>
              <a:t> </a:t>
            </a:r>
            <a:r>
              <a:rPr lang="en-US" sz="2400" b="1" i="1" dirty="0" smtClean="0">
                <a:solidFill>
                  <a:srgbClr val="CCFF66"/>
                </a:solidFill>
              </a:rPr>
              <a:t>(Leah’s servant) </a:t>
            </a:r>
            <a:r>
              <a:rPr lang="en-US" sz="2200" dirty="0"/>
              <a:t>	</a:t>
            </a:r>
            <a:r>
              <a:rPr lang="en-US" sz="2200" dirty="0" smtClean="0"/>
              <a:t> Asher 			Levi</a:t>
            </a:r>
            <a:endParaRPr lang="en-US" sz="2200" dirty="0"/>
          </a:p>
          <a:p>
            <a:pPr algn="l"/>
            <a:r>
              <a:rPr lang="en-US" sz="2200" dirty="0"/>
              <a:t>	</a:t>
            </a:r>
            <a:r>
              <a:rPr lang="en-US" sz="2200" dirty="0" smtClean="0"/>
              <a:t>	Judah</a:t>
            </a:r>
            <a:endParaRPr lang="en-US" sz="2200" dirty="0"/>
          </a:p>
          <a:p>
            <a:pPr algn="l"/>
            <a:r>
              <a:rPr lang="en-US" sz="2200" dirty="0"/>
              <a:t>	</a:t>
            </a:r>
            <a:r>
              <a:rPr lang="en-US" sz="2200" dirty="0" smtClean="0"/>
              <a:t>	Issachar</a:t>
            </a:r>
            <a:endParaRPr lang="en-US" sz="2200" dirty="0"/>
          </a:p>
          <a:p>
            <a:pPr algn="l"/>
            <a:r>
              <a:rPr lang="en-US" sz="2200" dirty="0"/>
              <a:t>	</a:t>
            </a:r>
            <a:r>
              <a:rPr lang="en-US" sz="2200" dirty="0" smtClean="0"/>
              <a:t>	Zebulon</a:t>
            </a:r>
            <a:endParaRPr lang="en-US" sz="2200" dirty="0"/>
          </a:p>
          <a:p>
            <a:pPr algn="l"/>
            <a:r>
              <a:rPr lang="en-US" sz="2200" dirty="0"/>
              <a:t> </a:t>
            </a:r>
          </a:p>
          <a:p>
            <a:pPr algn="l"/>
            <a:r>
              <a:rPr lang="en-US" sz="2400" b="1" i="1" dirty="0">
                <a:solidFill>
                  <a:srgbClr val="CCFF66"/>
                </a:solidFill>
              </a:rPr>
              <a:t>Rachel</a:t>
            </a:r>
            <a:r>
              <a:rPr lang="en-US" sz="2200" b="1" dirty="0"/>
              <a:t>	</a:t>
            </a:r>
            <a:r>
              <a:rPr lang="en-US" sz="2200" dirty="0"/>
              <a:t>Joseph	</a:t>
            </a:r>
            <a:r>
              <a:rPr lang="en-US" sz="2200" dirty="0" smtClean="0"/>
              <a:t>	</a:t>
            </a:r>
            <a:r>
              <a:rPr lang="en-US" sz="2400" b="1" i="1" dirty="0" err="1" smtClean="0">
                <a:solidFill>
                  <a:srgbClr val="CCFF66"/>
                </a:solidFill>
              </a:rPr>
              <a:t>Bilhah</a:t>
            </a:r>
            <a:r>
              <a:rPr lang="en-US" sz="2400" b="1" i="1" dirty="0" smtClean="0">
                <a:solidFill>
                  <a:srgbClr val="CCFF66"/>
                </a:solidFill>
              </a:rPr>
              <a:t> 	</a:t>
            </a:r>
            <a:r>
              <a:rPr lang="en-US" sz="2200" dirty="0"/>
              <a:t>	</a:t>
            </a:r>
            <a:r>
              <a:rPr lang="en-US" sz="2200" dirty="0" smtClean="0"/>
              <a:t>Dan</a:t>
            </a:r>
            <a:endParaRPr lang="en-US" sz="2200" dirty="0"/>
          </a:p>
          <a:p>
            <a:pPr algn="l"/>
            <a:r>
              <a:rPr lang="en-US" sz="2200" dirty="0"/>
              <a:t>	</a:t>
            </a:r>
            <a:r>
              <a:rPr lang="en-US" sz="2200" dirty="0" smtClean="0"/>
              <a:t>	Benjamin</a:t>
            </a:r>
            <a:r>
              <a:rPr lang="en-US" sz="2200" dirty="0"/>
              <a:t>	</a:t>
            </a:r>
            <a:r>
              <a:rPr lang="en-US" sz="2000" b="1" i="1" dirty="0" smtClean="0">
                <a:solidFill>
                  <a:srgbClr val="CCFF66"/>
                </a:solidFill>
              </a:rPr>
              <a:t> </a:t>
            </a:r>
            <a:r>
              <a:rPr lang="en-US" sz="2400" b="1" i="1" dirty="0" smtClean="0">
                <a:solidFill>
                  <a:srgbClr val="CCFF66"/>
                </a:solidFill>
              </a:rPr>
              <a:t>(Rachel’s servant) </a:t>
            </a:r>
            <a:r>
              <a:rPr lang="en-US" sz="2200" dirty="0" err="1" smtClean="0"/>
              <a:t>Naptali</a:t>
            </a:r>
            <a:endParaRPr lang="en-US" sz="2200" dirty="0"/>
          </a:p>
        </p:txBody>
      </p:sp>
      <p:sp>
        <p:nvSpPr>
          <p:cNvPr id="3" name="Rectangle 2"/>
          <p:cNvSpPr txBox="1">
            <a:spLocks noChangeArrowheads="1"/>
          </p:cNvSpPr>
          <p:nvPr/>
        </p:nvSpPr>
        <p:spPr bwMode="auto">
          <a:xfrm>
            <a:off x="914400" y="25400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800" i="1" kern="0" dirty="0" smtClean="0">
                <a:solidFill>
                  <a:srgbClr val="FFFF66"/>
                </a:solidFill>
                <a:effectLst>
                  <a:outerShdw blurRad="38100" dist="38100" dir="2700000" algn="tl">
                    <a:srgbClr val="000000"/>
                  </a:outerShdw>
                </a:effectLst>
                <a:latin typeface="Calibri" pitchFamily="34" charset="0"/>
                <a:ea typeface="+mn-ea"/>
                <a:cs typeface="+mn-cs"/>
              </a:rPr>
              <a:t>Jacob’s Family</a:t>
            </a:r>
            <a:endPar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533400" y="653659"/>
            <a:ext cx="7924800" cy="2062103"/>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a:p>
            <a:pPr lvl="1" algn="l" eaLnBrk="1" hangingPunct="1">
              <a:buFont typeface="Wingdings" pitchFamily="2" charset="2"/>
              <a:buChar char="ü"/>
            </a:pPr>
            <a:r>
              <a:rPr lang="en-US" sz="3000" i="1" dirty="0" smtClean="0">
                <a:latin typeface="Calibri" pitchFamily="34" charset="0"/>
              </a:rPr>
              <a:t>Joseph is sold by his brothers </a:t>
            </a:r>
          </a:p>
          <a:p>
            <a:pPr lvl="1" algn="l" eaLnBrk="1" hangingPunct="1">
              <a:buFont typeface="Wingdings" pitchFamily="2" charset="2"/>
              <a:buChar char="ü"/>
            </a:pPr>
            <a:r>
              <a:rPr lang="en-US" sz="3000" i="1" dirty="0" smtClean="0">
                <a:latin typeface="Calibri" pitchFamily="34" charset="0"/>
              </a:rPr>
              <a:t>Jacob convinced of his death</a:t>
            </a:r>
          </a:p>
          <a:p>
            <a:pPr algn="l" eaLnBrk="1" hangingPunct="1">
              <a:buFont typeface="Arial" pitchFamily="34" charset="0"/>
              <a:buChar char="•"/>
            </a:pPr>
            <a:r>
              <a:rPr lang="en-US" sz="3200" i="1" dirty="0" smtClean="0">
                <a:solidFill>
                  <a:srgbClr val="FFFF00"/>
                </a:solidFill>
                <a:latin typeface="Calibri" pitchFamily="34" charset="0"/>
              </a:rPr>
              <a:t> Genesis 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 calcmode="lin" valueType="num">
                                      <p:cBhvr>
                                        <p:cTn id="7"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1" end="1"/>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2" end="2"/>
                                            </p:txEl>
                                          </p:spTgt>
                                        </p:tgtEl>
                                        <p:attrNameLst>
                                          <p:attrName>style.visibility</p:attrName>
                                        </p:attrNameLst>
                                      </p:cBhvr>
                                      <p:to>
                                        <p:strVal val="visible"/>
                                      </p:to>
                                    </p:set>
                                    <p:anim calcmode="lin" valueType="num">
                                      <p:cBhvr>
                                        <p:cTn id="12"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 calcmode="lin" valueType="num">
                                      <p:cBhvr>
                                        <p:cTn id="19"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457200" y="-40422"/>
            <a:ext cx="7924800" cy="6278642"/>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a:p>
            <a:pPr lvl="1" algn="l" eaLnBrk="1" hangingPunct="1">
              <a:buFont typeface="Wingdings" pitchFamily="2" charset="2"/>
              <a:buChar char="ü"/>
            </a:pPr>
            <a:r>
              <a:rPr lang="en-US" sz="3000" i="1" dirty="0" smtClean="0">
                <a:latin typeface="Calibri" pitchFamily="34" charset="0"/>
              </a:rPr>
              <a:t>Joseph is sold by his brothers </a:t>
            </a:r>
          </a:p>
          <a:p>
            <a:pPr lvl="1" algn="l" eaLnBrk="1" hangingPunct="1">
              <a:buFont typeface="Wingdings" pitchFamily="2" charset="2"/>
              <a:buChar char="ü"/>
            </a:pPr>
            <a:r>
              <a:rPr lang="en-US" sz="3000" i="1" dirty="0" smtClean="0">
                <a:latin typeface="Calibri" pitchFamily="34" charset="0"/>
              </a:rPr>
              <a:t>Jacob convinced of his death</a:t>
            </a:r>
          </a:p>
          <a:p>
            <a:pPr algn="l" eaLnBrk="1" hangingPunct="1">
              <a:buFont typeface="Arial" pitchFamily="34" charset="0"/>
              <a:buChar char="•"/>
            </a:pPr>
            <a:r>
              <a:rPr lang="en-US" sz="3200" i="1" dirty="0" smtClean="0">
                <a:solidFill>
                  <a:srgbClr val="FFFF00"/>
                </a:solidFill>
                <a:latin typeface="Calibri" pitchFamily="34" charset="0"/>
              </a:rPr>
              <a:t> Genesis 42</a:t>
            </a:r>
          </a:p>
          <a:p>
            <a:pPr lvl="1" algn="l" eaLnBrk="1" hangingPunct="1">
              <a:buFont typeface="Wingdings" pitchFamily="2" charset="2"/>
              <a:buChar char="ü"/>
            </a:pPr>
            <a:r>
              <a:rPr lang="en-US" sz="3000" i="1" dirty="0" smtClean="0">
                <a:latin typeface="Calibri" pitchFamily="34" charset="0"/>
              </a:rPr>
              <a:t>Ten travel to Egypt for grain</a:t>
            </a:r>
          </a:p>
          <a:p>
            <a:pPr lvl="1" algn="l" eaLnBrk="1" hangingPunct="1">
              <a:buFont typeface="Wingdings" pitchFamily="2" charset="2"/>
              <a:buChar char="ü"/>
            </a:pPr>
            <a:r>
              <a:rPr lang="en-US" sz="3000" i="1" dirty="0" smtClean="0">
                <a:latin typeface="Calibri" pitchFamily="34" charset="0"/>
              </a:rPr>
              <a:t>Simeon left</a:t>
            </a:r>
          </a:p>
          <a:p>
            <a:pPr lvl="1" algn="l" eaLnBrk="1" hangingPunct="1">
              <a:buFont typeface="Wingdings" pitchFamily="2" charset="2"/>
              <a:buChar char="ü"/>
            </a:pPr>
            <a:r>
              <a:rPr lang="en-US" sz="3000" i="1" dirty="0" smtClean="0">
                <a:latin typeface="Calibri" pitchFamily="34" charset="0"/>
              </a:rPr>
              <a:t>Jacob refuses to send Benjamin</a:t>
            </a:r>
          </a:p>
          <a:p>
            <a:pPr algn="l" eaLnBrk="1" hangingPunct="1">
              <a:buFont typeface="Arial" pitchFamily="34" charset="0"/>
              <a:buChar char="•"/>
            </a:pPr>
            <a:r>
              <a:rPr lang="en-US" sz="3200" i="1" dirty="0" smtClean="0">
                <a:solidFill>
                  <a:srgbClr val="FFFF00"/>
                </a:solidFill>
                <a:latin typeface="Calibri" pitchFamily="34" charset="0"/>
              </a:rPr>
              <a:t> Genesis 43</a:t>
            </a:r>
          </a:p>
          <a:p>
            <a:pPr lvl="1" algn="l" eaLnBrk="1" hangingPunct="1">
              <a:buFont typeface="Wingdings" pitchFamily="2" charset="2"/>
              <a:buChar char="ü"/>
            </a:pPr>
            <a:r>
              <a:rPr lang="en-US" sz="3000" i="1" dirty="0" smtClean="0">
                <a:latin typeface="Calibri" pitchFamily="34" charset="0"/>
              </a:rPr>
              <a:t>Brothers return with Benjamin</a:t>
            </a:r>
          </a:p>
          <a:p>
            <a:pPr lvl="1" algn="l" eaLnBrk="1" hangingPunct="1">
              <a:buFont typeface="Wingdings" pitchFamily="2" charset="2"/>
              <a:buChar char="ü"/>
            </a:pPr>
            <a:r>
              <a:rPr lang="en-US" sz="3000" i="1" dirty="0" smtClean="0">
                <a:latin typeface="Calibri" pitchFamily="34" charset="0"/>
              </a:rPr>
              <a:t>Simeon released</a:t>
            </a:r>
          </a:p>
          <a:p>
            <a:pPr algn="l" eaLnBrk="1" hangingPunct="1">
              <a:buFont typeface="Arial" pitchFamily="34" charset="0"/>
              <a:buChar char="•"/>
            </a:pPr>
            <a:r>
              <a:rPr lang="en-US" sz="3200" i="1" dirty="0" smtClean="0">
                <a:solidFill>
                  <a:srgbClr val="FFFF00"/>
                </a:solidFill>
                <a:latin typeface="Calibri" pitchFamily="34" charset="0"/>
              </a:rPr>
              <a:t> Genesis 44</a:t>
            </a:r>
          </a:p>
          <a:p>
            <a:pPr lvl="1" algn="l" eaLnBrk="1" hangingPunct="1">
              <a:buFont typeface="Wingdings" pitchFamily="2" charset="2"/>
              <a:buChar char="ü"/>
            </a:pPr>
            <a:r>
              <a:rPr lang="en-US" sz="3000" i="1" dirty="0" smtClean="0">
                <a:latin typeface="Calibri" pitchFamily="34" charset="0"/>
              </a:rPr>
              <a:t>Benjamin appears to be guilty</a:t>
            </a:r>
          </a:p>
          <a:p>
            <a:pPr lvl="1" algn="l" eaLnBrk="1" hangingPunct="1">
              <a:buFont typeface="Wingdings" pitchFamily="2" charset="2"/>
              <a:buChar char="ü"/>
            </a:pPr>
            <a:r>
              <a:rPr lang="en-US" sz="3000" i="1" dirty="0" smtClean="0">
                <a:latin typeface="Calibri" pitchFamily="34" charset="0"/>
              </a:rPr>
              <a:t>Judah’s plea</a:t>
            </a:r>
            <a:endParaRPr lang="en-US" sz="3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4" end="4"/>
                                            </p:txEl>
                                          </p:spTgt>
                                        </p:tgtEl>
                                        <p:attrNameLst>
                                          <p:attrName>style.visibility</p:attrName>
                                        </p:attrNameLst>
                                      </p:cBhvr>
                                      <p:to>
                                        <p:strVal val="visible"/>
                                      </p:to>
                                    </p:set>
                                    <p:anim calcmode="lin" valueType="num">
                                      <p:cBhvr>
                                        <p:cTn id="7" dur="1000" fill="hold"/>
                                        <p:tgtEl>
                                          <p:spTgt spid="164867">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4" end="4"/>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5" end="5"/>
                                            </p:txEl>
                                          </p:spTgt>
                                        </p:tgtEl>
                                        <p:attrNameLst>
                                          <p:attrName>style.visibility</p:attrName>
                                        </p:attrNameLst>
                                      </p:cBhvr>
                                      <p:to>
                                        <p:strVal val="visible"/>
                                      </p:to>
                                    </p:set>
                                    <p:anim calcmode="lin" valueType="num">
                                      <p:cBhvr>
                                        <p:cTn id="12" dur="1000" fill="hold"/>
                                        <p:tgtEl>
                                          <p:spTgt spid="164867">
                                            <p:txEl>
                                              <p:pRg st="5" end="5"/>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5" end="5"/>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5" end="5"/>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64867">
                                            <p:txEl>
                                              <p:pRg st="6" end="6"/>
                                            </p:txEl>
                                          </p:spTgt>
                                        </p:tgtEl>
                                        <p:attrNameLst>
                                          <p:attrName>style.visibility</p:attrName>
                                        </p:attrNameLst>
                                      </p:cBhvr>
                                      <p:to>
                                        <p:strVal val="visible"/>
                                      </p:to>
                                    </p:set>
                                    <p:anim calcmode="lin" valueType="num">
                                      <p:cBhvr>
                                        <p:cTn id="17" dur="1000" fill="hold"/>
                                        <p:tgtEl>
                                          <p:spTgt spid="164867">
                                            <p:txEl>
                                              <p:pRg st="6" end="6"/>
                                            </p:txEl>
                                          </p:spTgt>
                                        </p:tgtEl>
                                        <p:attrNameLst>
                                          <p:attrName>ppt_w</p:attrName>
                                        </p:attrNameLst>
                                      </p:cBhvr>
                                      <p:tavLst>
                                        <p:tav tm="0">
                                          <p:val>
                                            <p:strVal val="#ppt_w*0.70"/>
                                          </p:val>
                                        </p:tav>
                                        <p:tav tm="100000">
                                          <p:val>
                                            <p:strVal val="#ppt_w"/>
                                          </p:val>
                                        </p:tav>
                                      </p:tavLst>
                                    </p:anim>
                                    <p:anim calcmode="lin" valueType="num">
                                      <p:cBhvr>
                                        <p:cTn id="18"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19" dur="1000"/>
                                        <p:tgtEl>
                                          <p:spTgt spid="164867">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64867">
                                            <p:txEl>
                                              <p:pRg st="7" end="7"/>
                                            </p:txEl>
                                          </p:spTgt>
                                        </p:tgtEl>
                                        <p:attrNameLst>
                                          <p:attrName>style.visibility</p:attrName>
                                        </p:attrNameLst>
                                      </p:cBhvr>
                                      <p:to>
                                        <p:strVal val="visible"/>
                                      </p:to>
                                    </p:set>
                                    <p:anim calcmode="lin" valueType="num">
                                      <p:cBhvr>
                                        <p:cTn id="24" dur="1000" fill="hold"/>
                                        <p:tgtEl>
                                          <p:spTgt spid="164867">
                                            <p:txEl>
                                              <p:pRg st="7" end="7"/>
                                            </p:txEl>
                                          </p:spTgt>
                                        </p:tgtEl>
                                        <p:attrNameLst>
                                          <p:attrName>ppt_w</p:attrName>
                                        </p:attrNameLst>
                                      </p:cBhvr>
                                      <p:tavLst>
                                        <p:tav tm="0">
                                          <p:val>
                                            <p:strVal val="#ppt_w*0.70"/>
                                          </p:val>
                                        </p:tav>
                                        <p:tav tm="100000">
                                          <p:val>
                                            <p:strVal val="#ppt_w"/>
                                          </p:val>
                                        </p:tav>
                                      </p:tavLst>
                                    </p:anim>
                                    <p:anim calcmode="lin" valueType="num">
                                      <p:cBhvr>
                                        <p:cTn id="25" dur="1000" fill="hold"/>
                                        <p:tgtEl>
                                          <p:spTgt spid="164867">
                                            <p:txEl>
                                              <p:pRg st="7" end="7"/>
                                            </p:txEl>
                                          </p:spTgt>
                                        </p:tgtEl>
                                        <p:attrNameLst>
                                          <p:attrName>ppt_h</p:attrName>
                                        </p:attrNameLst>
                                      </p:cBhvr>
                                      <p:tavLst>
                                        <p:tav tm="0">
                                          <p:val>
                                            <p:strVal val="#ppt_h"/>
                                          </p:val>
                                        </p:tav>
                                        <p:tav tm="100000">
                                          <p:val>
                                            <p:strVal val="#ppt_h"/>
                                          </p:val>
                                        </p:tav>
                                      </p:tavLst>
                                    </p:anim>
                                    <p:animEffect transition="in" filter="fade">
                                      <p:cBhvr>
                                        <p:cTn id="26" dur="1000"/>
                                        <p:tgtEl>
                                          <p:spTgt spid="164867">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64867">
                                            <p:txEl>
                                              <p:pRg st="8" end="8"/>
                                            </p:txEl>
                                          </p:spTgt>
                                        </p:tgtEl>
                                        <p:attrNameLst>
                                          <p:attrName>style.visibility</p:attrName>
                                        </p:attrNameLst>
                                      </p:cBhvr>
                                      <p:to>
                                        <p:strVal val="visible"/>
                                      </p:to>
                                    </p:set>
                                    <p:anim calcmode="lin" valueType="num">
                                      <p:cBhvr>
                                        <p:cTn id="31" dur="1000" fill="hold"/>
                                        <p:tgtEl>
                                          <p:spTgt spid="164867">
                                            <p:txEl>
                                              <p:pRg st="8" end="8"/>
                                            </p:txEl>
                                          </p:spTgt>
                                        </p:tgtEl>
                                        <p:attrNameLst>
                                          <p:attrName>ppt_w</p:attrName>
                                        </p:attrNameLst>
                                      </p:cBhvr>
                                      <p:tavLst>
                                        <p:tav tm="0">
                                          <p:val>
                                            <p:strVal val="#ppt_w*0.70"/>
                                          </p:val>
                                        </p:tav>
                                        <p:tav tm="100000">
                                          <p:val>
                                            <p:strVal val="#ppt_w"/>
                                          </p:val>
                                        </p:tav>
                                      </p:tavLst>
                                    </p:anim>
                                    <p:anim calcmode="lin" valueType="num">
                                      <p:cBhvr>
                                        <p:cTn id="32" dur="1000" fill="hold"/>
                                        <p:tgtEl>
                                          <p:spTgt spid="164867">
                                            <p:txEl>
                                              <p:pRg st="8" end="8"/>
                                            </p:txEl>
                                          </p:spTgt>
                                        </p:tgtEl>
                                        <p:attrNameLst>
                                          <p:attrName>ppt_h</p:attrName>
                                        </p:attrNameLst>
                                      </p:cBhvr>
                                      <p:tavLst>
                                        <p:tav tm="0">
                                          <p:val>
                                            <p:strVal val="#ppt_h"/>
                                          </p:val>
                                        </p:tav>
                                        <p:tav tm="100000">
                                          <p:val>
                                            <p:strVal val="#ppt_h"/>
                                          </p:val>
                                        </p:tav>
                                      </p:tavLst>
                                    </p:anim>
                                    <p:animEffect transition="in" filter="fade">
                                      <p:cBhvr>
                                        <p:cTn id="33" dur="1000"/>
                                        <p:tgtEl>
                                          <p:spTgt spid="164867">
                                            <p:txEl>
                                              <p:pRg st="8" end="8"/>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64867">
                                            <p:txEl>
                                              <p:pRg st="9" end="9"/>
                                            </p:txEl>
                                          </p:spTgt>
                                        </p:tgtEl>
                                        <p:attrNameLst>
                                          <p:attrName>style.visibility</p:attrName>
                                        </p:attrNameLst>
                                      </p:cBhvr>
                                      <p:to>
                                        <p:strVal val="visible"/>
                                      </p:to>
                                    </p:set>
                                    <p:anim calcmode="lin" valueType="num">
                                      <p:cBhvr>
                                        <p:cTn id="36" dur="1000" fill="hold"/>
                                        <p:tgtEl>
                                          <p:spTgt spid="164867">
                                            <p:txEl>
                                              <p:pRg st="9" end="9"/>
                                            </p:txEl>
                                          </p:spTgt>
                                        </p:tgtEl>
                                        <p:attrNameLst>
                                          <p:attrName>ppt_w</p:attrName>
                                        </p:attrNameLst>
                                      </p:cBhvr>
                                      <p:tavLst>
                                        <p:tav tm="0">
                                          <p:val>
                                            <p:strVal val="#ppt_w*0.70"/>
                                          </p:val>
                                        </p:tav>
                                        <p:tav tm="100000">
                                          <p:val>
                                            <p:strVal val="#ppt_w"/>
                                          </p:val>
                                        </p:tav>
                                      </p:tavLst>
                                    </p:anim>
                                    <p:anim calcmode="lin" valueType="num">
                                      <p:cBhvr>
                                        <p:cTn id="37" dur="1000" fill="hold"/>
                                        <p:tgtEl>
                                          <p:spTgt spid="164867">
                                            <p:txEl>
                                              <p:pRg st="9" end="9"/>
                                            </p:txEl>
                                          </p:spTgt>
                                        </p:tgtEl>
                                        <p:attrNameLst>
                                          <p:attrName>ppt_h</p:attrName>
                                        </p:attrNameLst>
                                      </p:cBhvr>
                                      <p:tavLst>
                                        <p:tav tm="0">
                                          <p:val>
                                            <p:strVal val="#ppt_h"/>
                                          </p:val>
                                        </p:tav>
                                        <p:tav tm="100000">
                                          <p:val>
                                            <p:strVal val="#ppt_h"/>
                                          </p:val>
                                        </p:tav>
                                      </p:tavLst>
                                    </p:anim>
                                    <p:animEffect transition="in" filter="fade">
                                      <p:cBhvr>
                                        <p:cTn id="38" dur="1000"/>
                                        <p:tgtEl>
                                          <p:spTgt spid="164867">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164867">
                                            <p:txEl>
                                              <p:pRg st="10" end="10"/>
                                            </p:txEl>
                                          </p:spTgt>
                                        </p:tgtEl>
                                        <p:attrNameLst>
                                          <p:attrName>style.visibility</p:attrName>
                                        </p:attrNameLst>
                                      </p:cBhvr>
                                      <p:to>
                                        <p:strVal val="visible"/>
                                      </p:to>
                                    </p:set>
                                    <p:anim calcmode="lin" valueType="num">
                                      <p:cBhvr>
                                        <p:cTn id="43" dur="1000" fill="hold"/>
                                        <p:tgtEl>
                                          <p:spTgt spid="164867">
                                            <p:txEl>
                                              <p:pRg st="10" end="10"/>
                                            </p:txEl>
                                          </p:spTgt>
                                        </p:tgtEl>
                                        <p:attrNameLst>
                                          <p:attrName>ppt_w</p:attrName>
                                        </p:attrNameLst>
                                      </p:cBhvr>
                                      <p:tavLst>
                                        <p:tav tm="0">
                                          <p:val>
                                            <p:strVal val="#ppt_w*0.70"/>
                                          </p:val>
                                        </p:tav>
                                        <p:tav tm="100000">
                                          <p:val>
                                            <p:strVal val="#ppt_w"/>
                                          </p:val>
                                        </p:tav>
                                      </p:tavLst>
                                    </p:anim>
                                    <p:anim calcmode="lin" valueType="num">
                                      <p:cBhvr>
                                        <p:cTn id="44" dur="1000" fill="hold"/>
                                        <p:tgtEl>
                                          <p:spTgt spid="164867">
                                            <p:txEl>
                                              <p:pRg st="10" end="10"/>
                                            </p:txEl>
                                          </p:spTgt>
                                        </p:tgtEl>
                                        <p:attrNameLst>
                                          <p:attrName>ppt_h</p:attrName>
                                        </p:attrNameLst>
                                      </p:cBhvr>
                                      <p:tavLst>
                                        <p:tav tm="0">
                                          <p:val>
                                            <p:strVal val="#ppt_h"/>
                                          </p:val>
                                        </p:tav>
                                        <p:tav tm="100000">
                                          <p:val>
                                            <p:strVal val="#ppt_h"/>
                                          </p:val>
                                        </p:tav>
                                      </p:tavLst>
                                    </p:anim>
                                    <p:animEffect transition="in" filter="fade">
                                      <p:cBhvr>
                                        <p:cTn id="45" dur="1000"/>
                                        <p:tgtEl>
                                          <p:spTgt spid="164867">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64867">
                                            <p:txEl>
                                              <p:pRg st="11" end="11"/>
                                            </p:txEl>
                                          </p:spTgt>
                                        </p:tgtEl>
                                        <p:attrNameLst>
                                          <p:attrName>style.visibility</p:attrName>
                                        </p:attrNameLst>
                                      </p:cBhvr>
                                      <p:to>
                                        <p:strVal val="visible"/>
                                      </p:to>
                                    </p:set>
                                    <p:anim calcmode="lin" valueType="num">
                                      <p:cBhvr>
                                        <p:cTn id="50" dur="1000" fill="hold"/>
                                        <p:tgtEl>
                                          <p:spTgt spid="164867">
                                            <p:txEl>
                                              <p:pRg st="11" end="11"/>
                                            </p:txEl>
                                          </p:spTgt>
                                        </p:tgtEl>
                                        <p:attrNameLst>
                                          <p:attrName>ppt_w</p:attrName>
                                        </p:attrNameLst>
                                      </p:cBhvr>
                                      <p:tavLst>
                                        <p:tav tm="0">
                                          <p:val>
                                            <p:strVal val="#ppt_w*0.70"/>
                                          </p:val>
                                        </p:tav>
                                        <p:tav tm="100000">
                                          <p:val>
                                            <p:strVal val="#ppt_w"/>
                                          </p:val>
                                        </p:tav>
                                      </p:tavLst>
                                    </p:anim>
                                    <p:anim calcmode="lin" valueType="num">
                                      <p:cBhvr>
                                        <p:cTn id="51" dur="1000" fill="hold"/>
                                        <p:tgtEl>
                                          <p:spTgt spid="164867">
                                            <p:txEl>
                                              <p:pRg st="11" end="11"/>
                                            </p:txEl>
                                          </p:spTgt>
                                        </p:tgtEl>
                                        <p:attrNameLst>
                                          <p:attrName>ppt_h</p:attrName>
                                        </p:attrNameLst>
                                      </p:cBhvr>
                                      <p:tavLst>
                                        <p:tav tm="0">
                                          <p:val>
                                            <p:strVal val="#ppt_h"/>
                                          </p:val>
                                        </p:tav>
                                        <p:tav tm="100000">
                                          <p:val>
                                            <p:strVal val="#ppt_h"/>
                                          </p:val>
                                        </p:tav>
                                      </p:tavLst>
                                    </p:anim>
                                    <p:animEffect transition="in" filter="fade">
                                      <p:cBhvr>
                                        <p:cTn id="52" dur="1000"/>
                                        <p:tgtEl>
                                          <p:spTgt spid="164867">
                                            <p:txEl>
                                              <p:pRg st="11" end="11"/>
                                            </p:txEl>
                                          </p:spTgt>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164867">
                                            <p:txEl>
                                              <p:pRg st="12" end="12"/>
                                            </p:txEl>
                                          </p:spTgt>
                                        </p:tgtEl>
                                        <p:attrNameLst>
                                          <p:attrName>style.visibility</p:attrName>
                                        </p:attrNameLst>
                                      </p:cBhvr>
                                      <p:to>
                                        <p:strVal val="visible"/>
                                      </p:to>
                                    </p:set>
                                    <p:anim calcmode="lin" valueType="num">
                                      <p:cBhvr>
                                        <p:cTn id="55" dur="1000" fill="hold"/>
                                        <p:tgtEl>
                                          <p:spTgt spid="164867">
                                            <p:txEl>
                                              <p:pRg st="12" end="12"/>
                                            </p:txEl>
                                          </p:spTgt>
                                        </p:tgtEl>
                                        <p:attrNameLst>
                                          <p:attrName>ppt_w</p:attrName>
                                        </p:attrNameLst>
                                      </p:cBhvr>
                                      <p:tavLst>
                                        <p:tav tm="0">
                                          <p:val>
                                            <p:strVal val="#ppt_w*0.70"/>
                                          </p:val>
                                        </p:tav>
                                        <p:tav tm="100000">
                                          <p:val>
                                            <p:strVal val="#ppt_w"/>
                                          </p:val>
                                        </p:tav>
                                      </p:tavLst>
                                    </p:anim>
                                    <p:anim calcmode="lin" valueType="num">
                                      <p:cBhvr>
                                        <p:cTn id="56" dur="1000" fill="hold"/>
                                        <p:tgtEl>
                                          <p:spTgt spid="164867">
                                            <p:txEl>
                                              <p:pRg st="12" end="12"/>
                                            </p:txEl>
                                          </p:spTgt>
                                        </p:tgtEl>
                                        <p:attrNameLst>
                                          <p:attrName>ppt_h</p:attrName>
                                        </p:attrNameLst>
                                      </p:cBhvr>
                                      <p:tavLst>
                                        <p:tav tm="0">
                                          <p:val>
                                            <p:strVal val="#ppt_h"/>
                                          </p:val>
                                        </p:tav>
                                        <p:tav tm="100000">
                                          <p:val>
                                            <p:strVal val="#ppt_h"/>
                                          </p:val>
                                        </p:tav>
                                      </p:tavLst>
                                    </p:anim>
                                    <p:animEffect transition="in" filter="fade">
                                      <p:cBhvr>
                                        <p:cTn id="57" dur="1000"/>
                                        <p:tgtEl>
                                          <p:spTgt spid="16486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190500"/>
            <a:ext cx="8637588" cy="762000"/>
          </a:xfrm>
          <a:noFill/>
        </p:spPr>
        <p:txBody>
          <a:bodyPr/>
          <a:lstStyle/>
          <a:p>
            <a:pPr eaLnBrk="1" hangingPunct="1"/>
            <a:r>
              <a:rPr lang="en-US" sz="5400" dirty="0" smtClean="0">
                <a:solidFill>
                  <a:srgbClr val="FFFFCC"/>
                </a:solidFill>
                <a:effectLst/>
                <a:latin typeface="Calibri" pitchFamily="34" charset="0"/>
              </a:rPr>
              <a:t>Genesis 44:16</a:t>
            </a:r>
          </a:p>
        </p:txBody>
      </p:sp>
      <p:sp>
        <p:nvSpPr>
          <p:cNvPr id="8195" name="Rectangle 3"/>
          <p:cNvSpPr>
            <a:spLocks noChangeArrowheads="1"/>
          </p:cNvSpPr>
          <p:nvPr/>
        </p:nvSpPr>
        <p:spPr bwMode="auto">
          <a:xfrm>
            <a:off x="533400" y="1479694"/>
            <a:ext cx="8229600" cy="2554545"/>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2800" i="1" baseline="30000" dirty="0">
                <a:solidFill>
                  <a:srgbClr val="FFFF00"/>
                </a:solidFill>
              </a:rPr>
              <a:t> </a:t>
            </a:r>
            <a:r>
              <a:rPr lang="en-US" sz="3200" i="1" dirty="0" smtClean="0">
                <a:latin typeface="Calibri" pitchFamily="34" charset="0"/>
              </a:rPr>
              <a:t>“What shall we say to my lord? What shall we speak? Or </a:t>
            </a:r>
            <a:r>
              <a:rPr lang="en-US" sz="3200" i="1" dirty="0" smtClean="0">
                <a:solidFill>
                  <a:srgbClr val="FFFF00"/>
                </a:solidFill>
                <a:latin typeface="Calibri" pitchFamily="34" charset="0"/>
              </a:rPr>
              <a:t>how can we clear ourselves?</a:t>
            </a:r>
            <a:r>
              <a:rPr lang="en-US" sz="3200" i="1" dirty="0" smtClean="0">
                <a:latin typeface="Calibri" pitchFamily="34" charset="0"/>
              </a:rPr>
              <a:t> </a:t>
            </a:r>
            <a:r>
              <a:rPr lang="en-US" sz="3200" i="1" dirty="0" smtClean="0">
                <a:solidFill>
                  <a:srgbClr val="FFFF00"/>
                </a:solidFill>
                <a:latin typeface="Calibri" pitchFamily="34" charset="0"/>
              </a:rPr>
              <a:t>God has found out the guilt of your servants</a:t>
            </a:r>
            <a:r>
              <a:rPr lang="en-US" sz="3200" i="1" dirty="0" smtClean="0">
                <a:latin typeface="Calibri" pitchFamily="34" charset="0"/>
              </a:rPr>
              <a:t>; behold, we are my lord's servants, both we and he also in whose hand the cup has been found.”</a:t>
            </a:r>
            <a:r>
              <a:rPr lang="en-US" sz="3200" dirty="0" smtClean="0">
                <a:latin typeface="Calibri" pitchFamily="34" charset="0"/>
              </a:rPr>
              <a:t> </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152400" y="889000"/>
            <a:ext cx="8586788" cy="33655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not deny their guilt</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they allow guilt to define them?</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Not by giving up and remaining jealous, self-seeking, cruel men – why not?</a:t>
            </a:r>
          </a:p>
        </p:txBody>
      </p:sp>
      <p:sp>
        <p:nvSpPr>
          <p:cNvPr id="4" name="Rectangle 2"/>
          <p:cNvSpPr txBox="1">
            <a:spLocks noChangeArrowheads="1"/>
          </p:cNvSpPr>
          <p:nvPr/>
        </p:nvSpPr>
        <p:spPr bwMode="auto">
          <a:xfrm>
            <a:off x="1066800" y="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Guilt and the</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Ten Brothers</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200" dirty="0" smtClean="0">
                <a:solidFill>
                  <a:srgbClr val="FFFF00"/>
                </a:solidFill>
              </a:rPr>
              <a:t>Goals of these sermons (that we will each . . .)</a:t>
            </a:r>
            <a:endParaRPr lang="en-US" sz="3200" dirty="0">
              <a:solidFill>
                <a:srgbClr val="FFFF00"/>
              </a:solidFill>
            </a:endParaRPr>
          </a:p>
        </p:txBody>
      </p:sp>
      <p:sp>
        <p:nvSpPr>
          <p:cNvPr id="16387" name="Content Placeholder 2"/>
          <p:cNvSpPr>
            <a:spLocks noGrp="1"/>
          </p:cNvSpPr>
          <p:nvPr>
            <p:ph idx="1"/>
          </p:nvPr>
        </p:nvSpPr>
        <p:spPr>
          <a:xfrm>
            <a:off x="457200" y="1397002"/>
            <a:ext cx="8458200" cy="3854979"/>
          </a:xfrm>
        </p:spPr>
        <p:txBody>
          <a:bodyPr/>
          <a:lstStyle/>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Worship God with a more sincere heart</a:t>
            </a:r>
          </a:p>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Gain more from worship</a:t>
            </a:r>
          </a:p>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Be true worshippers</a:t>
            </a:r>
          </a:p>
          <a:p>
            <a:pPr marL="622300" indent="-457200" eaLnBrk="1" hangingPunct="1">
              <a:buClr>
                <a:srgbClr val="FFFF00"/>
              </a:buClr>
              <a:buSzPct val="91000"/>
              <a:buNone/>
            </a:pPr>
            <a:r>
              <a:rPr lang="en-US" sz="3600" i="1" dirty="0" smtClean="0">
                <a:latin typeface="Calibri" pitchFamily="34" charset="0"/>
                <a:ea typeface="ＭＳ Ｐゴシック" pitchFamily="34" charset="-128"/>
              </a:rPr>
              <a:t>And that</a:t>
            </a:r>
          </a:p>
          <a:p>
            <a:pPr marL="679450" indent="-514350" eaLnBrk="1" hangingPunct="1">
              <a:buClr>
                <a:srgbClr val="FFFF00"/>
              </a:buClr>
              <a:buSzPct val="91000"/>
              <a:buFont typeface="+mj-lt"/>
              <a:buAutoNum type="arabicPeriod" startAt="4"/>
            </a:pPr>
            <a:r>
              <a:rPr lang="en-US" dirty="0" smtClean="0">
                <a:latin typeface="Calibri" pitchFamily="34" charset="0"/>
                <a:ea typeface="ＭＳ Ｐゴシック" pitchFamily="34" charset="-128"/>
              </a:rPr>
              <a:t>God will be honored more in our worship</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09600" y="921807"/>
            <a:ext cx="8001000" cy="3262432"/>
          </a:xfrm>
          <a:prstGeom prst="rect">
            <a:avLst/>
          </a:prstGeom>
          <a:noFill/>
          <a:ln w="9525">
            <a:noFill/>
            <a:miter lim="800000"/>
            <a:headEnd/>
            <a:tailEnd/>
          </a:ln>
        </p:spPr>
        <p:txBody>
          <a:bodyPr wrap="square" anchor="ctr">
            <a:spAutoFit/>
          </a:bodyPr>
          <a:lstStyle/>
          <a:p>
            <a:pPr algn="l"/>
            <a:r>
              <a:rPr lang="en-US" sz="2400" b="1" i="1" dirty="0" smtClean="0">
                <a:solidFill>
                  <a:srgbClr val="CCFF66"/>
                </a:solidFill>
              </a:rPr>
              <a:t>Leah</a:t>
            </a:r>
            <a:r>
              <a:rPr lang="en-US" sz="2200" dirty="0"/>
              <a:t>	</a:t>
            </a:r>
            <a:r>
              <a:rPr lang="en-US" sz="2200" dirty="0" smtClean="0"/>
              <a:t>	Reuben (4)</a:t>
            </a:r>
            <a:r>
              <a:rPr lang="en-US" sz="2200" dirty="0"/>
              <a:t>	</a:t>
            </a:r>
            <a:r>
              <a:rPr lang="en-US" sz="2400" b="1" i="1" dirty="0" err="1" smtClean="0">
                <a:solidFill>
                  <a:srgbClr val="CCFF66"/>
                </a:solidFill>
              </a:rPr>
              <a:t>Zilpah</a:t>
            </a:r>
            <a:r>
              <a:rPr lang="en-US" sz="2400" b="1" i="1" dirty="0" smtClean="0">
                <a:solidFill>
                  <a:srgbClr val="CCFF66"/>
                </a:solidFill>
              </a:rPr>
              <a:t> 		</a:t>
            </a:r>
            <a:r>
              <a:rPr lang="en-US" sz="2200" dirty="0" smtClean="0"/>
              <a:t>Gad (7)</a:t>
            </a:r>
            <a:endParaRPr lang="en-US" sz="2200" dirty="0"/>
          </a:p>
          <a:p>
            <a:pPr algn="l"/>
            <a:r>
              <a:rPr lang="en-US" sz="2200" dirty="0"/>
              <a:t>	</a:t>
            </a:r>
            <a:r>
              <a:rPr lang="en-US" sz="2200" dirty="0" smtClean="0"/>
              <a:t>	Simeon (5+1)</a:t>
            </a:r>
            <a:r>
              <a:rPr lang="en-US" sz="2200" dirty="0"/>
              <a:t>	</a:t>
            </a:r>
            <a:r>
              <a:rPr lang="en-US" sz="2000" b="1" i="1" dirty="0" smtClean="0">
                <a:solidFill>
                  <a:srgbClr val="CCFF66"/>
                </a:solidFill>
              </a:rPr>
              <a:t> </a:t>
            </a:r>
            <a:r>
              <a:rPr lang="en-US" sz="2400" b="1" i="1" dirty="0" smtClean="0">
                <a:solidFill>
                  <a:srgbClr val="CCFF66"/>
                </a:solidFill>
              </a:rPr>
              <a:t>(Leah’s servant) </a:t>
            </a:r>
            <a:r>
              <a:rPr lang="en-US" sz="2200" dirty="0"/>
              <a:t>	</a:t>
            </a:r>
            <a:r>
              <a:rPr lang="en-US" sz="2200" dirty="0" smtClean="0"/>
              <a:t> </a:t>
            </a:r>
            <a:r>
              <a:rPr lang="en-US" sz="2200" dirty="0" smtClean="0">
                <a:solidFill>
                  <a:srgbClr val="FFC000"/>
                </a:solidFill>
              </a:rPr>
              <a:t>Asher</a:t>
            </a:r>
            <a:r>
              <a:rPr lang="en-US" sz="2200" dirty="0" smtClean="0"/>
              <a:t> (4)		Levi (3)</a:t>
            </a:r>
            <a:endParaRPr lang="en-US" sz="2200" dirty="0"/>
          </a:p>
          <a:p>
            <a:pPr algn="l"/>
            <a:r>
              <a:rPr lang="en-US" sz="2200" dirty="0"/>
              <a:t>	</a:t>
            </a:r>
            <a:r>
              <a:rPr lang="en-US" sz="2200" dirty="0" smtClean="0"/>
              <a:t>	</a:t>
            </a:r>
            <a:r>
              <a:rPr lang="en-US" sz="2200" dirty="0" smtClean="0">
                <a:solidFill>
                  <a:srgbClr val="FFC000"/>
                </a:solidFill>
              </a:rPr>
              <a:t>Judah</a:t>
            </a:r>
            <a:r>
              <a:rPr lang="en-US" sz="2200" dirty="0" smtClean="0"/>
              <a:t> (3+2)</a:t>
            </a:r>
            <a:endParaRPr lang="en-US" sz="2200" dirty="0"/>
          </a:p>
          <a:p>
            <a:pPr algn="l"/>
            <a:r>
              <a:rPr lang="en-US" sz="2200" dirty="0"/>
              <a:t>	</a:t>
            </a:r>
            <a:r>
              <a:rPr lang="en-US" sz="2200" dirty="0" smtClean="0"/>
              <a:t>	Issachar (4)</a:t>
            </a:r>
            <a:endParaRPr lang="en-US" sz="2200" dirty="0"/>
          </a:p>
          <a:p>
            <a:pPr algn="l"/>
            <a:r>
              <a:rPr lang="en-US" sz="2200" dirty="0"/>
              <a:t>	</a:t>
            </a:r>
            <a:r>
              <a:rPr lang="en-US" sz="2200" dirty="0" smtClean="0"/>
              <a:t>	Zebulon (3)</a:t>
            </a:r>
            <a:endParaRPr lang="en-US" sz="2200" dirty="0"/>
          </a:p>
          <a:p>
            <a:pPr algn="l"/>
            <a:r>
              <a:rPr lang="en-US" sz="2200" dirty="0"/>
              <a:t> </a:t>
            </a:r>
          </a:p>
          <a:p>
            <a:pPr algn="l"/>
            <a:r>
              <a:rPr lang="en-US" sz="2400" b="1" i="1" dirty="0">
                <a:solidFill>
                  <a:srgbClr val="CCFF66"/>
                </a:solidFill>
              </a:rPr>
              <a:t>Rachel</a:t>
            </a:r>
            <a:r>
              <a:rPr lang="en-US" sz="2200" b="1" dirty="0"/>
              <a:t>	</a:t>
            </a:r>
            <a:r>
              <a:rPr lang="en-US" sz="2200" dirty="0"/>
              <a:t>Joseph	</a:t>
            </a:r>
            <a:r>
              <a:rPr lang="en-US" sz="2200" dirty="0" smtClean="0"/>
              <a:t>	</a:t>
            </a:r>
            <a:r>
              <a:rPr lang="en-US" sz="2400" b="1" i="1" dirty="0" err="1" smtClean="0">
                <a:solidFill>
                  <a:srgbClr val="CCFF66"/>
                </a:solidFill>
              </a:rPr>
              <a:t>Bilhah</a:t>
            </a:r>
            <a:r>
              <a:rPr lang="en-US" sz="2400" b="1" i="1" dirty="0" smtClean="0">
                <a:solidFill>
                  <a:srgbClr val="CCFF66"/>
                </a:solidFill>
              </a:rPr>
              <a:t> 	</a:t>
            </a:r>
            <a:r>
              <a:rPr lang="en-US" sz="2200" dirty="0"/>
              <a:t>	</a:t>
            </a:r>
            <a:r>
              <a:rPr lang="en-US" sz="2200" dirty="0" smtClean="0"/>
              <a:t>Dan (1)</a:t>
            </a:r>
            <a:endParaRPr lang="en-US" sz="2200" dirty="0"/>
          </a:p>
          <a:p>
            <a:pPr algn="l"/>
            <a:r>
              <a:rPr lang="en-US" sz="2200" dirty="0"/>
              <a:t>	</a:t>
            </a:r>
            <a:r>
              <a:rPr lang="en-US" sz="2200" dirty="0" smtClean="0"/>
              <a:t>	Benjamin</a:t>
            </a:r>
            <a:r>
              <a:rPr lang="en-US" sz="2200" dirty="0"/>
              <a:t>	</a:t>
            </a:r>
            <a:r>
              <a:rPr lang="en-US" sz="2000" b="1" i="1" dirty="0" smtClean="0">
                <a:solidFill>
                  <a:srgbClr val="CCFF66"/>
                </a:solidFill>
              </a:rPr>
              <a:t> </a:t>
            </a:r>
            <a:r>
              <a:rPr lang="en-US" sz="2400" b="1" i="1" dirty="0" smtClean="0">
                <a:solidFill>
                  <a:srgbClr val="CCFF66"/>
                </a:solidFill>
              </a:rPr>
              <a:t>(Rachel’s servant) </a:t>
            </a:r>
            <a:r>
              <a:rPr lang="en-US" sz="2200" dirty="0" err="1" smtClean="0"/>
              <a:t>Naptali</a:t>
            </a:r>
            <a:r>
              <a:rPr lang="en-US" sz="2200" dirty="0" smtClean="0"/>
              <a:t> (4)</a:t>
            </a:r>
            <a:endParaRPr lang="en-US" sz="2200" dirty="0"/>
          </a:p>
        </p:txBody>
      </p:sp>
      <p:sp>
        <p:nvSpPr>
          <p:cNvPr id="3" name="Rectangle 2"/>
          <p:cNvSpPr txBox="1">
            <a:spLocks noChangeArrowheads="1"/>
          </p:cNvSpPr>
          <p:nvPr/>
        </p:nvSpPr>
        <p:spPr bwMode="auto">
          <a:xfrm>
            <a:off x="914400" y="25400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800" i="1" kern="0" dirty="0" smtClean="0">
                <a:solidFill>
                  <a:srgbClr val="FFFF66"/>
                </a:solidFill>
                <a:effectLst>
                  <a:outerShdw blurRad="38100" dist="38100" dir="2700000" algn="tl">
                    <a:srgbClr val="000000"/>
                  </a:outerShdw>
                </a:effectLst>
                <a:latin typeface="Calibri" pitchFamily="34" charset="0"/>
                <a:ea typeface="+mn-ea"/>
                <a:cs typeface="+mn-cs"/>
              </a:rPr>
              <a:t>Jacob’s Family</a:t>
            </a:r>
            <a:endPar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152400" y="889000"/>
            <a:ext cx="8586788" cy="33655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not deny their guilt</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they allow guilt to define them?</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Not by giving up and remaining jealous, self-seeking, cruel men – why not?</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Yet perhaps in a sense while still trying to serve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Who then is to be our example of using guilt as motivation to be remade (but with peace)?</a:t>
            </a:r>
          </a:p>
        </p:txBody>
      </p:sp>
      <p:sp>
        <p:nvSpPr>
          <p:cNvPr id="4" name="Rectangle 2"/>
          <p:cNvSpPr txBox="1">
            <a:spLocks noChangeArrowheads="1"/>
          </p:cNvSpPr>
          <p:nvPr/>
        </p:nvSpPr>
        <p:spPr bwMode="auto">
          <a:xfrm>
            <a:off x="1066800" y="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Guilt and the</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Ten Brothers</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4" end="4"/>
                                            </p:txEl>
                                          </p:spTgt>
                                        </p:tgtEl>
                                        <p:attrNameLst>
                                          <p:attrName>style.visibility</p:attrName>
                                        </p:attrNameLst>
                                      </p:cBhvr>
                                      <p:to>
                                        <p:strVal val="visible"/>
                                      </p:to>
                                    </p:set>
                                    <p:animEffect transition="in" filter="dissolve">
                                      <p:cBhvr>
                                        <p:cTn id="12"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0"/>
            <a:ext cx="8637588" cy="762000"/>
          </a:xfrm>
          <a:noFill/>
        </p:spPr>
        <p:txBody>
          <a:bodyPr/>
          <a:lstStyle/>
          <a:p>
            <a:pPr eaLnBrk="1" hangingPunct="1"/>
            <a:r>
              <a:rPr lang="en-US" dirty="0" smtClean="0">
                <a:solidFill>
                  <a:srgbClr val="FFFF99"/>
                </a:solidFill>
                <a:effectLst/>
                <a:latin typeface="Calibri" pitchFamily="34" charset="0"/>
              </a:rPr>
              <a:t>Example of Paul</a:t>
            </a:r>
          </a:p>
        </p:txBody>
      </p:sp>
      <p:sp>
        <p:nvSpPr>
          <p:cNvPr id="164867" name="Rectangle 3"/>
          <p:cNvSpPr>
            <a:spLocks noChangeArrowheads="1"/>
          </p:cNvSpPr>
          <p:nvPr/>
        </p:nvSpPr>
        <p:spPr bwMode="auto">
          <a:xfrm>
            <a:off x="609600" y="181031"/>
            <a:ext cx="7924800" cy="5447645"/>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I Timothy 1:15</a:t>
            </a:r>
            <a:endParaRPr lang="en-US" sz="3600" i="1" dirty="0" smtClean="0">
              <a:solidFill>
                <a:srgbClr val="FFFF00"/>
              </a:solidFill>
              <a:latin typeface="Calibri" pitchFamily="34" charset="0"/>
            </a:endParaRPr>
          </a:p>
          <a:p>
            <a:pPr lvl="1" algn="l" eaLnBrk="1" hangingPunct="1"/>
            <a:r>
              <a:rPr lang="en-US" sz="2800" i="1" dirty="0" smtClean="0">
                <a:latin typeface="Calibri" pitchFamily="34" charset="0"/>
              </a:rPr>
              <a:t>“Christ Jesus came into the world to save sinners, of whom I am the foremost”  </a:t>
            </a:r>
            <a:r>
              <a:rPr lang="en-US" sz="2800" dirty="0" smtClean="0">
                <a:latin typeface="Calibri" pitchFamily="34" charset="0"/>
              </a:rPr>
              <a:t>Yet</a:t>
            </a:r>
          </a:p>
          <a:p>
            <a:pPr lvl="1" algn="l" eaLnBrk="1" hangingPunct="1"/>
            <a:r>
              <a:rPr lang="en-US" sz="2800" i="1" baseline="30000" dirty="0" smtClean="0">
                <a:latin typeface="Calibri" pitchFamily="34" charset="0"/>
              </a:rPr>
              <a:t>12 </a:t>
            </a:r>
            <a:r>
              <a:rPr lang="en-US" sz="2800" i="1" dirty="0" smtClean="0">
                <a:solidFill>
                  <a:srgbClr val="FFFF00"/>
                </a:solidFill>
                <a:latin typeface="Calibri" pitchFamily="34" charset="0"/>
              </a:rPr>
              <a:t>I thank him </a:t>
            </a:r>
            <a:r>
              <a:rPr lang="en-US" sz="2800" i="1" dirty="0" smtClean="0">
                <a:latin typeface="Calibri" pitchFamily="34" charset="0"/>
              </a:rPr>
              <a:t>who has given me strength, Christ Jesus our Lord, because he </a:t>
            </a:r>
            <a:r>
              <a:rPr lang="en-US" sz="2800" i="1" dirty="0" smtClean="0">
                <a:solidFill>
                  <a:srgbClr val="FFFF00"/>
                </a:solidFill>
                <a:latin typeface="Calibri" pitchFamily="34" charset="0"/>
              </a:rPr>
              <a:t>judged me faithful, appointing me to his service</a:t>
            </a:r>
            <a:r>
              <a:rPr lang="en-US" sz="2800" i="1" dirty="0" smtClean="0">
                <a:latin typeface="Calibri" pitchFamily="34" charset="0"/>
              </a:rPr>
              <a:t>, </a:t>
            </a:r>
            <a:r>
              <a:rPr lang="en-US" sz="2800" i="1" baseline="30000" dirty="0" smtClean="0">
                <a:latin typeface="Calibri" pitchFamily="34" charset="0"/>
              </a:rPr>
              <a:t>13 </a:t>
            </a:r>
            <a:r>
              <a:rPr lang="en-US" sz="2800" i="1" dirty="0" smtClean="0">
                <a:latin typeface="Calibri" pitchFamily="34" charset="0"/>
              </a:rPr>
              <a:t>though </a:t>
            </a:r>
            <a:r>
              <a:rPr lang="en-US" sz="2800" i="1" dirty="0" smtClean="0">
                <a:solidFill>
                  <a:srgbClr val="FFFF00"/>
                </a:solidFill>
                <a:latin typeface="Calibri" pitchFamily="34" charset="0"/>
              </a:rPr>
              <a:t>formerly I was </a:t>
            </a:r>
            <a:r>
              <a:rPr lang="en-US" sz="2800" i="1" dirty="0" smtClean="0">
                <a:latin typeface="Calibri" pitchFamily="34" charset="0"/>
              </a:rPr>
              <a:t>a blasphemer, persecutor, and insolent opponent. But </a:t>
            </a:r>
            <a:r>
              <a:rPr lang="en-US" sz="2800" i="1" dirty="0" smtClean="0">
                <a:solidFill>
                  <a:srgbClr val="FFFF00"/>
                </a:solidFill>
                <a:latin typeface="Calibri" pitchFamily="34" charset="0"/>
              </a:rPr>
              <a:t>I received mercy </a:t>
            </a:r>
            <a:r>
              <a:rPr lang="en-US" sz="2800" i="1" dirty="0" smtClean="0">
                <a:latin typeface="Calibri" pitchFamily="34" charset="0"/>
              </a:rPr>
              <a:t>because I had acted ignorantly in unbelief, </a:t>
            </a:r>
            <a:r>
              <a:rPr lang="en-US" sz="2800" i="1" baseline="30000" dirty="0" smtClean="0">
                <a:latin typeface="Calibri" pitchFamily="34" charset="0"/>
              </a:rPr>
              <a:t>14 </a:t>
            </a:r>
            <a:r>
              <a:rPr lang="en-US" sz="2800" i="1" dirty="0" smtClean="0">
                <a:latin typeface="Calibri" pitchFamily="34" charset="0"/>
              </a:rPr>
              <a:t>and </a:t>
            </a:r>
            <a:r>
              <a:rPr lang="en-US" sz="2800" i="1" dirty="0" smtClean="0">
                <a:solidFill>
                  <a:srgbClr val="FFFF00"/>
                </a:solidFill>
                <a:latin typeface="Calibri" pitchFamily="34" charset="0"/>
              </a:rPr>
              <a:t>the grace of our Lord overflowed for me </a:t>
            </a:r>
            <a:r>
              <a:rPr lang="en-US" sz="2800" i="1" dirty="0" smtClean="0">
                <a:latin typeface="Calibri" pitchFamily="34" charset="0"/>
              </a:rPr>
              <a:t>with the faith and love that are in Christ Jesus.</a:t>
            </a:r>
            <a:endParaRPr lang="en-US" sz="2800" dirty="0" smtClean="0">
              <a:latin typeface="Calibri" pitchFamily="34" charset="0"/>
            </a:endParaRPr>
          </a:p>
          <a:p>
            <a:pPr algn="l" eaLnBrk="1" hangingPunct="1">
              <a:buFont typeface="Arial" pitchFamily="34" charset="0"/>
              <a:buChar char="•"/>
            </a:pPr>
            <a:endParaRPr lang="en-US" sz="32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4867">
                                            <p:txEl>
                                              <p:pRg st="1" end="1"/>
                                            </p:txEl>
                                          </p:spTgt>
                                        </p:tgtEl>
                                        <p:attrNameLst>
                                          <p:attrName>style.visibility</p:attrName>
                                        </p:attrNameLst>
                                      </p:cBhvr>
                                      <p:to>
                                        <p:strVal val="visible"/>
                                      </p:to>
                                    </p:set>
                                    <p:anim calcmode="lin" valueType="num">
                                      <p:cBhvr>
                                        <p:cTn id="14"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48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4867">
                                            <p:txEl>
                                              <p:pRg st="2" end="2"/>
                                            </p:txEl>
                                          </p:spTgt>
                                        </p:tgtEl>
                                        <p:attrNameLst>
                                          <p:attrName>style.visibility</p:attrName>
                                        </p:attrNameLst>
                                      </p:cBhvr>
                                      <p:to>
                                        <p:strVal val="visible"/>
                                      </p:to>
                                    </p:set>
                                    <p:anim calcmode="lin" valueType="num">
                                      <p:cBhvr>
                                        <p:cTn id="21"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4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0"/>
            <a:ext cx="8637588" cy="762000"/>
          </a:xfrm>
          <a:noFill/>
        </p:spPr>
        <p:txBody>
          <a:bodyPr/>
          <a:lstStyle/>
          <a:p>
            <a:pPr eaLnBrk="1" hangingPunct="1"/>
            <a:r>
              <a:rPr lang="en-US" dirty="0" smtClean="0">
                <a:solidFill>
                  <a:srgbClr val="FFFF99"/>
                </a:solidFill>
                <a:effectLst/>
                <a:latin typeface="Calibri" pitchFamily="34" charset="0"/>
              </a:rPr>
              <a:t>Example of Paul</a:t>
            </a:r>
          </a:p>
        </p:txBody>
      </p:sp>
      <p:sp>
        <p:nvSpPr>
          <p:cNvPr id="164867" name="Rectangle 3"/>
          <p:cNvSpPr>
            <a:spLocks noChangeArrowheads="1"/>
          </p:cNvSpPr>
          <p:nvPr/>
        </p:nvSpPr>
        <p:spPr bwMode="auto">
          <a:xfrm>
            <a:off x="685800" y="573529"/>
            <a:ext cx="7924800" cy="3785652"/>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I Timothy 1:15</a:t>
            </a:r>
          </a:p>
          <a:p>
            <a:pPr algn="l" eaLnBrk="1" hangingPunct="1">
              <a:buFont typeface="Arial" pitchFamily="34" charset="0"/>
              <a:buChar char="•"/>
            </a:pPr>
            <a:r>
              <a:rPr lang="en-US" sz="3600" i="1" dirty="0" smtClean="0">
                <a:solidFill>
                  <a:srgbClr val="FFFF00"/>
                </a:solidFill>
                <a:latin typeface="Calibri" pitchFamily="34" charset="0"/>
              </a:rPr>
              <a:t> Romans 7:24 – 8:1</a:t>
            </a:r>
          </a:p>
          <a:p>
            <a:pPr algn="l" eaLnBrk="1" hangingPunct="1">
              <a:buFont typeface="Arial" pitchFamily="34" charset="0"/>
              <a:buChar char="•"/>
            </a:pPr>
            <a:r>
              <a:rPr lang="en-US" sz="3600" i="1" dirty="0" smtClean="0">
                <a:solidFill>
                  <a:srgbClr val="FFFF00"/>
                </a:solidFill>
                <a:latin typeface="Calibri" pitchFamily="34" charset="0"/>
              </a:rPr>
              <a:t> Philippians 3:13-14</a:t>
            </a:r>
          </a:p>
          <a:p>
            <a:pPr algn="l" eaLnBrk="1" hangingPunct="1"/>
            <a:r>
              <a:rPr lang="en-US" sz="3600" i="1" dirty="0" smtClean="0">
                <a:solidFill>
                  <a:srgbClr val="FFFF00"/>
                </a:solidFill>
                <a:latin typeface="Calibri" pitchFamily="34" charset="0"/>
              </a:rPr>
              <a:t>	</a:t>
            </a:r>
            <a:r>
              <a:rPr lang="en-US" sz="3200" i="1" dirty="0" smtClean="0">
                <a:latin typeface="Calibri" pitchFamily="34" charset="0"/>
              </a:rPr>
              <a:t>But one thing I do: forgetting what lies behind and straining forward to what lies ahead, </a:t>
            </a:r>
            <a:r>
              <a:rPr lang="en-US" sz="3200" i="1" baseline="30000" dirty="0" smtClean="0">
                <a:latin typeface="Calibri" pitchFamily="34" charset="0"/>
              </a:rPr>
              <a:t>14 </a:t>
            </a:r>
            <a:r>
              <a:rPr lang="en-US" sz="3200" i="1" dirty="0" smtClean="0">
                <a:latin typeface="Calibri" pitchFamily="34" charset="0"/>
              </a:rPr>
              <a:t>I press on toward the goal for the prize of the upward call of God in Christ Jesus.</a:t>
            </a:r>
            <a:endParaRPr lang="en-US" sz="32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 calcmode="lin" valueType="num">
                                      <p:cBhvr>
                                        <p:cTn id="7"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4867">
                                            <p:txEl>
                                              <p:pRg st="2" end="2"/>
                                            </p:txEl>
                                          </p:spTgt>
                                        </p:tgtEl>
                                        <p:attrNameLst>
                                          <p:attrName>style.visibility</p:attrName>
                                        </p:attrNameLst>
                                      </p:cBhvr>
                                      <p:to>
                                        <p:strVal val="visible"/>
                                      </p:to>
                                    </p:set>
                                    <p:anim calcmode="lin" valueType="num">
                                      <p:cBhvr>
                                        <p:cTn id="14"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6486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4867">
                                            <p:txEl>
                                              <p:pRg st="3" end="3"/>
                                            </p:txEl>
                                          </p:spTgt>
                                        </p:tgtEl>
                                        <p:attrNameLst>
                                          <p:attrName>style.visibility</p:attrName>
                                        </p:attrNameLst>
                                      </p:cBhvr>
                                      <p:to>
                                        <p:strVal val="visible"/>
                                      </p:to>
                                    </p:set>
                                    <p:anim calcmode="lin" valueType="num">
                                      <p:cBhvr>
                                        <p:cTn id="21"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228600" y="190500"/>
            <a:ext cx="8637588" cy="762000"/>
          </a:xfrm>
          <a:noFill/>
        </p:spPr>
        <p:txBody>
          <a:bodyPr/>
          <a:lstStyle/>
          <a:p>
            <a:pPr eaLnBrk="1" hangingPunct="1"/>
            <a:r>
              <a:rPr lang="en-US" sz="6000" dirty="0" smtClean="0">
                <a:solidFill>
                  <a:srgbClr val="FFFFCC"/>
                </a:solidFill>
                <a:effectLst/>
                <a:latin typeface="Calibri" pitchFamily="34" charset="0"/>
              </a:rPr>
              <a:t>#345 – 3</a:t>
            </a:r>
            <a:r>
              <a:rPr lang="en-US" sz="6000" baseline="30000" dirty="0" smtClean="0">
                <a:solidFill>
                  <a:srgbClr val="FFFFCC"/>
                </a:solidFill>
                <a:effectLst/>
                <a:latin typeface="Calibri" pitchFamily="34" charset="0"/>
              </a:rPr>
              <a:t>rd</a:t>
            </a:r>
            <a:r>
              <a:rPr lang="en-US" sz="6000" dirty="0" smtClean="0">
                <a:solidFill>
                  <a:srgbClr val="FFFFCC"/>
                </a:solidFill>
                <a:effectLst/>
                <a:latin typeface="Calibri" pitchFamily="34" charset="0"/>
              </a:rPr>
              <a:t> verse</a:t>
            </a:r>
          </a:p>
        </p:txBody>
      </p:sp>
      <p:sp>
        <p:nvSpPr>
          <p:cNvPr id="164867" name="Rectangle 3"/>
          <p:cNvSpPr>
            <a:spLocks noChangeArrowheads="1"/>
          </p:cNvSpPr>
          <p:nvPr/>
        </p:nvSpPr>
        <p:spPr bwMode="auto">
          <a:xfrm>
            <a:off x="457200" y="1150159"/>
            <a:ext cx="8229600" cy="37240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4000" b="1" i="1" baseline="30000" dirty="0">
                <a:latin typeface="Calibri" pitchFamily="34" charset="0"/>
              </a:rPr>
              <a:t> </a:t>
            </a:r>
            <a:r>
              <a:rPr lang="en-US" sz="4000" dirty="0" smtClean="0">
                <a:latin typeface="Calibri" pitchFamily="34" charset="0"/>
              </a:rPr>
              <a:t>“My sin – O, the bliss of this glorious thought, my sin – not in part but the whole, is nailed to His cross and I bear it no more, Praise the Lord, praise the Lord, O, my soul.”</a:t>
            </a:r>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190500"/>
            <a:ext cx="8637588" cy="762000"/>
          </a:xfrm>
          <a:noFill/>
        </p:spPr>
        <p:txBody>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761018"/>
            <a:ext cx="8229600" cy="4585871"/>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00"/>
                </a:solidFill>
                <a:effectLst/>
                <a:latin typeface="Calibri" pitchFamily="34" charset="0"/>
              </a:rPr>
              <a:t>Lying</a:t>
            </a:r>
            <a:r>
              <a:rPr lang="en-US" sz="5400" smtClean="0">
                <a:solidFill>
                  <a:srgbClr val="FFFFCC"/>
                </a:solidFill>
                <a:effectLst/>
                <a:latin typeface="Calibri" pitchFamily="34" charset="0"/>
              </a:rPr>
              <a:t> – Ephesians 4:25</a:t>
            </a:r>
          </a:p>
        </p:txBody>
      </p:sp>
      <p:sp>
        <p:nvSpPr>
          <p:cNvPr id="164867" name="Rectangle 3"/>
          <p:cNvSpPr>
            <a:spLocks noChangeArrowheads="1"/>
          </p:cNvSpPr>
          <p:nvPr/>
        </p:nvSpPr>
        <p:spPr bwMode="auto">
          <a:xfrm>
            <a:off x="838200" y="1271989"/>
            <a:ext cx="7924800" cy="255454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25</a:t>
            </a:r>
            <a:r>
              <a:rPr lang="en-US" sz="4000" i="1">
                <a:latin typeface="Calibri" pitchFamily="34" charset="0"/>
              </a:rPr>
              <a:t>Therefore, having put away falsehood, let each one of you speak the truth with his neighbor, for we are members one of another.</a:t>
            </a:r>
            <a:endParaRPr lang="en-US" sz="3600">
              <a:latin typeface="Calibri" pitchFamily="34" charset="0"/>
            </a:endParaRPr>
          </a:p>
        </p:txBody>
      </p:sp>
      <p:cxnSp>
        <p:nvCxnSpPr>
          <p:cNvPr id="4" name="Straight Connector 3"/>
          <p:cNvCxnSpPr>
            <a:cxnSpLocks noChangeShapeType="1"/>
          </p:cNvCxnSpPr>
          <p:nvPr/>
        </p:nvCxnSpPr>
        <p:spPr bwMode="auto">
          <a:xfrm>
            <a:off x="6629400" y="3111500"/>
            <a:ext cx="15240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3556000"/>
            <a:ext cx="5943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259883"/>
            <a:ext cx="7924800" cy="3170099"/>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1115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35560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0640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28600" y="381000"/>
            <a:ext cx="8637588" cy="762000"/>
          </a:xfrm>
          <a:noFill/>
        </p:spPr>
        <p:txBody>
          <a:bodyPr/>
          <a:lstStyle/>
          <a:p>
            <a:pPr eaLnBrk="1" hangingPunct="1"/>
            <a:r>
              <a:rPr lang="en-US" sz="5400" smtClean="0">
                <a:solidFill>
                  <a:srgbClr val="FFFF00"/>
                </a:solidFill>
                <a:effectLst/>
                <a:latin typeface="Calibri" pitchFamily="34" charset="0"/>
              </a:rPr>
              <a:t>Corrupt Speech</a:t>
            </a:r>
            <a:r>
              <a:rPr lang="en-US" sz="5400" smtClean="0">
                <a:solidFill>
                  <a:srgbClr val="FFFFCC"/>
                </a:solidFill>
                <a:effectLst/>
                <a:latin typeface="Calibri" pitchFamily="34" charset="0"/>
              </a:rPr>
              <a:t> – Ephesians 4:29, 5:4</a:t>
            </a:r>
          </a:p>
        </p:txBody>
      </p:sp>
      <p:sp>
        <p:nvSpPr>
          <p:cNvPr id="164867" name="Rectangle 3"/>
          <p:cNvSpPr>
            <a:spLocks noChangeArrowheads="1"/>
          </p:cNvSpPr>
          <p:nvPr/>
        </p:nvSpPr>
        <p:spPr bwMode="auto">
          <a:xfrm>
            <a:off x="838200" y="1146999"/>
            <a:ext cx="7924800" cy="4524315"/>
          </a:xfrm>
          <a:prstGeom prst="rect">
            <a:avLst/>
          </a:prstGeom>
          <a:noFill/>
          <a:ln w="9525">
            <a:noFill/>
            <a:miter lim="800000"/>
            <a:headEnd/>
            <a:tailEnd/>
          </a:ln>
        </p:spPr>
        <p:txBody>
          <a:bodyPr anchor="ctr">
            <a:spAutoFit/>
          </a:bodyPr>
          <a:lstStyle/>
          <a:p>
            <a:r>
              <a:rPr lang="en-US">
                <a:latin typeface="Tahoma" pitchFamily="34" charset="0"/>
              </a:rPr>
              <a:t> </a:t>
            </a:r>
            <a:r>
              <a:rPr lang="en-US" sz="3600" b="1" i="1" baseline="30000"/>
              <a:t> </a:t>
            </a:r>
            <a:r>
              <a:rPr lang="en-US" sz="3600" b="1" i="1" baseline="30000">
                <a:latin typeface="Calibri" pitchFamily="34" charset="0"/>
              </a:rPr>
              <a:t>29</a:t>
            </a:r>
            <a:r>
              <a:rPr lang="en-US" sz="3600" i="1">
                <a:latin typeface="Calibri" pitchFamily="34" charset="0"/>
              </a:rPr>
              <a:t> Let no corrupting talk come out of your mouths, but only such as is good for building up, as fits the occasion, that it may give grace to those who hear.</a:t>
            </a:r>
            <a:endParaRPr lang="en-US" sz="3600">
              <a:latin typeface="Calibri" pitchFamily="34" charset="0"/>
            </a:endParaRPr>
          </a:p>
          <a:p>
            <a:r>
              <a:rPr lang="en-US" sz="3600">
                <a:latin typeface="Calibri" pitchFamily="34" charset="0"/>
              </a:rPr>
              <a:t> </a:t>
            </a:r>
            <a:r>
              <a:rPr lang="en-US" sz="3600" b="1" i="1" baseline="30000">
                <a:latin typeface="Calibri" pitchFamily="34" charset="0"/>
              </a:rPr>
              <a:t>4</a:t>
            </a:r>
            <a:r>
              <a:rPr lang="en-US" sz="3600" i="1">
                <a:latin typeface="Calibri" pitchFamily="34" charset="0"/>
              </a:rPr>
              <a:t>Let there be no filthiness nor foolish talk nor crude joking, which are out of place, but instead let there be thanksgiving</a:t>
            </a:r>
            <a:endParaRPr lang="en-US" sz="3600">
              <a:latin typeface="Calibri" pitchFamily="34" charset="0"/>
            </a:endParaRPr>
          </a:p>
          <a:p>
            <a:pPr algn="l" eaLnBrk="1" hangingPunct="1"/>
            <a:endParaRPr lang="en-US" sz="3600">
              <a:latin typeface="Calibri" pitchFamily="34" charset="0"/>
            </a:endParaRPr>
          </a:p>
        </p:txBody>
      </p:sp>
      <p:cxnSp>
        <p:nvCxnSpPr>
          <p:cNvPr id="4" name="Straight Connector 3"/>
          <p:cNvCxnSpPr>
            <a:cxnSpLocks noChangeShapeType="1"/>
          </p:cNvCxnSpPr>
          <p:nvPr/>
        </p:nvCxnSpPr>
        <p:spPr bwMode="auto">
          <a:xfrm>
            <a:off x="4267200" y="2476500"/>
            <a:ext cx="43434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1219200" y="2921000"/>
            <a:ext cx="22860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2133600" y="4762500"/>
            <a:ext cx="61722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4:20-21</a:t>
            </a:r>
          </a:p>
        </p:txBody>
      </p:sp>
      <p:sp>
        <p:nvSpPr>
          <p:cNvPr id="164867" name="Rectangle 3"/>
          <p:cNvSpPr>
            <a:spLocks noChangeArrowheads="1"/>
          </p:cNvSpPr>
          <p:nvPr/>
        </p:nvSpPr>
        <p:spPr bwMode="auto">
          <a:xfrm>
            <a:off x="762000" y="1473026"/>
            <a:ext cx="7924800" cy="3724096"/>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t> </a:t>
            </a:r>
            <a:r>
              <a:rPr lang="en-US" sz="4000" b="1" i="1" baseline="30000">
                <a:latin typeface="Calibri" pitchFamily="34" charset="0"/>
              </a:rPr>
              <a:t>20</a:t>
            </a:r>
            <a:r>
              <a:rPr lang="en-US" sz="4000" i="1">
                <a:latin typeface="Calibri" pitchFamily="34" charset="0"/>
              </a:rPr>
              <a:t>But that is not the way you learned Christ!— </a:t>
            </a:r>
            <a:r>
              <a:rPr lang="en-US" sz="4000" b="1" i="1" baseline="30000">
                <a:latin typeface="Calibri" pitchFamily="34" charset="0"/>
              </a:rPr>
              <a:t>21</a:t>
            </a:r>
            <a:r>
              <a:rPr lang="en-US" sz="4000" i="1">
                <a:latin typeface="Calibri" pitchFamily="34" charset="0"/>
              </a:rPr>
              <a:t>assuming that you have heard about him and were taught in him, as the truth is in Jesus,</a:t>
            </a:r>
            <a:endParaRPr lang="en-US" sz="4000">
              <a:latin typeface="Calibri" pitchFamily="34" charset="0"/>
            </a:endParaRPr>
          </a:p>
          <a:p>
            <a:pPr algn="l" eaLnBrk="1" hangingPunct="1"/>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000" dirty="0" smtClean="0">
                <a:solidFill>
                  <a:srgbClr val="FFFF00"/>
                </a:solidFill>
              </a:rPr>
              <a:t>Three Facts About Worship</a:t>
            </a:r>
            <a:endParaRPr lang="en-US" sz="4000" dirty="0">
              <a:solidFill>
                <a:srgbClr val="FFFF00"/>
              </a:solidFill>
            </a:endParaRPr>
          </a:p>
        </p:txBody>
      </p:sp>
      <p:sp>
        <p:nvSpPr>
          <p:cNvPr id="16387" name="Content Placeholder 2"/>
          <p:cNvSpPr>
            <a:spLocks noGrp="1"/>
          </p:cNvSpPr>
          <p:nvPr>
            <p:ph idx="1"/>
          </p:nvPr>
        </p:nvSpPr>
        <p:spPr>
          <a:xfrm>
            <a:off x="381000" y="952500"/>
            <a:ext cx="8458200" cy="698498"/>
          </a:xfrm>
        </p:spPr>
        <p:txBody>
          <a:bodyPr/>
          <a:lstStyle/>
          <a:p>
            <a:pPr marL="622300" indent="-457200" eaLnBrk="1" hangingPunct="1">
              <a:buClr>
                <a:srgbClr val="FFFF00"/>
              </a:buClr>
              <a:buSzPct val="91000"/>
              <a:buFont typeface="Corbel" pitchFamily="34" charset="0"/>
              <a:buAutoNum type="arabicPeriod"/>
            </a:pPr>
            <a:r>
              <a:rPr lang="en-US" sz="3600" dirty="0" smtClean="0">
                <a:latin typeface="Calibri" pitchFamily="34" charset="0"/>
                <a:ea typeface="ＭＳ Ｐゴシック" pitchFamily="34" charset="-128"/>
              </a:rPr>
              <a:t>Our worship must be focused on God</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
        <p:nvSpPr>
          <p:cNvPr id="4" name="Rectangle 3"/>
          <p:cNvSpPr>
            <a:spLocks noChangeArrowheads="1"/>
          </p:cNvSpPr>
          <p:nvPr/>
        </p:nvSpPr>
        <p:spPr bwMode="auto">
          <a:xfrm>
            <a:off x="304800" y="1638300"/>
            <a:ext cx="8610600" cy="3970318"/>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buSzPct val="112000"/>
            </a:pPr>
            <a:r>
              <a:rPr lang="en-US" sz="2800" i="1" dirty="0" smtClean="0">
                <a:latin typeface="Calibri"/>
                <a:ea typeface="Times New Roman"/>
                <a:cs typeface="Times New Roman"/>
              </a:rPr>
              <a:t>“Woman, believe me, the hour is coming when neither on this mountain nor in Jerusalem will you </a:t>
            </a:r>
            <a:r>
              <a:rPr lang="en-US" sz="2800" i="1" u="sng" dirty="0" smtClean="0">
                <a:latin typeface="Calibri"/>
                <a:ea typeface="Times New Roman"/>
                <a:cs typeface="Times New Roman"/>
              </a:rPr>
              <a:t>worship the Father</a:t>
            </a:r>
            <a:r>
              <a:rPr lang="en-US" sz="2800" i="1" dirty="0" smtClean="0">
                <a:latin typeface="Calibri"/>
                <a:ea typeface="Times New Roman"/>
                <a:cs typeface="Times New Roman"/>
              </a:rPr>
              <a:t>. </a:t>
            </a:r>
            <a:r>
              <a:rPr lang="en-US" sz="2800" i="1" baseline="30000" dirty="0" smtClean="0">
                <a:latin typeface="Calibri"/>
                <a:ea typeface="Times New Roman"/>
                <a:cs typeface="Times New Roman"/>
              </a:rPr>
              <a:t>22 </a:t>
            </a:r>
            <a:r>
              <a:rPr lang="en-US" sz="2800" i="1" dirty="0" smtClean="0">
                <a:latin typeface="Calibri"/>
                <a:ea typeface="Times New Roman"/>
                <a:cs typeface="Times New Roman"/>
              </a:rPr>
              <a:t>You worship what you do not know; we worship what we know, for salvation is from the Jews. </a:t>
            </a:r>
            <a:r>
              <a:rPr lang="en-US" sz="2800" i="1" baseline="30000" dirty="0" smtClean="0">
                <a:latin typeface="Calibri"/>
                <a:ea typeface="Times New Roman"/>
                <a:cs typeface="Times New Roman"/>
              </a:rPr>
              <a:t>23 </a:t>
            </a:r>
            <a:r>
              <a:rPr lang="en-US" sz="2800" i="1" dirty="0" smtClean="0">
                <a:latin typeface="Calibri"/>
                <a:ea typeface="Times New Roman"/>
                <a:cs typeface="Times New Roman"/>
              </a:rPr>
              <a:t>But the hour is coming, and is now here, when the true worshipers will </a:t>
            </a:r>
            <a:r>
              <a:rPr lang="en-US" sz="2800" i="1" u="sng" dirty="0" smtClean="0">
                <a:latin typeface="Calibri"/>
                <a:ea typeface="Times New Roman"/>
                <a:cs typeface="Times New Roman"/>
              </a:rPr>
              <a:t>worship the Father</a:t>
            </a:r>
            <a:r>
              <a:rPr lang="en-US" sz="2800" i="1" dirty="0" smtClean="0">
                <a:latin typeface="Calibri"/>
                <a:ea typeface="Times New Roman"/>
                <a:cs typeface="Times New Roman"/>
              </a:rPr>
              <a:t> in spirit and truth, for the Father is seeking such people to worship him. </a:t>
            </a:r>
            <a:r>
              <a:rPr lang="en-US" sz="2800" i="1" baseline="30000" dirty="0" smtClean="0">
                <a:latin typeface="Calibri"/>
                <a:ea typeface="Times New Roman"/>
                <a:cs typeface="Times New Roman"/>
              </a:rPr>
              <a:t>24 </a:t>
            </a:r>
            <a:r>
              <a:rPr lang="en-US" sz="2800" i="1" dirty="0" smtClean="0">
                <a:latin typeface="Calibri"/>
                <a:ea typeface="Times New Roman"/>
                <a:cs typeface="Times New Roman"/>
              </a:rPr>
              <a:t>God is spirit, and those who </a:t>
            </a:r>
            <a:r>
              <a:rPr lang="en-US" sz="2800" i="1" u="sng" dirty="0" smtClean="0">
                <a:latin typeface="Calibri"/>
                <a:ea typeface="Times New Roman"/>
                <a:cs typeface="Times New Roman"/>
              </a:rPr>
              <a:t>worship him</a:t>
            </a:r>
            <a:r>
              <a:rPr lang="en-US" sz="2800" i="1" dirty="0" smtClean="0">
                <a:latin typeface="Calibri"/>
                <a:ea typeface="Times New Roman"/>
                <a:cs typeface="Times New Roman"/>
              </a:rPr>
              <a:t> must worship in spirit and truth</a:t>
            </a:r>
            <a:r>
              <a:rPr lang="en-US" sz="2800" i="1" dirty="0" smtClean="0">
                <a:latin typeface="Calibri"/>
                <a:ea typeface="Times New Roman"/>
                <a:cs typeface="Times New Roman"/>
              </a:rPr>
              <a:t>.” </a:t>
            </a:r>
            <a:r>
              <a:rPr lang="en-US" sz="2800" dirty="0" smtClean="0">
                <a:solidFill>
                  <a:srgbClr val="FFFF00"/>
                </a:solidFill>
                <a:latin typeface="Calibri"/>
                <a:ea typeface="Times New Roman"/>
                <a:cs typeface="Times New Roman"/>
              </a:rPr>
              <a:t>– John 4:21-24</a:t>
            </a:r>
            <a:endParaRPr lang="en-US" sz="28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dissolve">
                                      <p:cBhvr>
                                        <p:cTn id="11" dur="500"/>
                                        <p:tgtEl>
                                          <p:spTgt spid="4">
                                            <p:bg/>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dissolv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4" grpId="0" uiExpand="1"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4:31-32</a:t>
            </a:r>
          </a:p>
        </p:txBody>
      </p:sp>
      <p:sp>
        <p:nvSpPr>
          <p:cNvPr id="164867" name="Rectangle 3"/>
          <p:cNvSpPr>
            <a:spLocks noChangeArrowheads="1"/>
          </p:cNvSpPr>
          <p:nvPr/>
        </p:nvSpPr>
        <p:spPr bwMode="auto">
          <a:xfrm>
            <a:off x="457200" y="1162602"/>
            <a:ext cx="8458200" cy="4339650"/>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4000" b="1" i="1" baseline="30000" dirty="0"/>
              <a:t> </a:t>
            </a:r>
            <a:r>
              <a:rPr lang="en-US" sz="4000" b="1" i="1" baseline="30000" dirty="0">
                <a:latin typeface="Calibri" pitchFamily="34" charset="0"/>
              </a:rPr>
              <a:t>31</a:t>
            </a:r>
            <a:r>
              <a:rPr lang="en-US" sz="4000" i="1" dirty="0">
                <a:latin typeface="Calibri" pitchFamily="34" charset="0"/>
              </a:rPr>
              <a:t> Let all bitterness and wrath and anger and clamor and slander be put away from you, along with all malice.</a:t>
            </a:r>
            <a:r>
              <a:rPr lang="en-US" sz="4000" b="1" baseline="30000" dirty="0">
                <a:latin typeface="Calibri" pitchFamily="34" charset="0"/>
              </a:rPr>
              <a:t>  </a:t>
            </a:r>
            <a:r>
              <a:rPr lang="en-US" sz="4000" b="1" i="1" baseline="30000" dirty="0">
                <a:latin typeface="Calibri" pitchFamily="34" charset="0"/>
              </a:rPr>
              <a:t>32</a:t>
            </a:r>
            <a:r>
              <a:rPr lang="en-US" sz="4000" i="1" dirty="0">
                <a:latin typeface="Calibri" pitchFamily="34" charset="0"/>
              </a:rPr>
              <a:t> Be kind to one another, tenderhearted, forgiving one another, as God in Christ forgave you.</a:t>
            </a:r>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5:3</a:t>
            </a:r>
          </a:p>
        </p:txBody>
      </p:sp>
      <p:sp>
        <p:nvSpPr>
          <p:cNvPr id="164867" name="Rectangle 3"/>
          <p:cNvSpPr>
            <a:spLocks noChangeArrowheads="1"/>
          </p:cNvSpPr>
          <p:nvPr/>
        </p:nvSpPr>
        <p:spPr bwMode="auto">
          <a:xfrm>
            <a:off x="1143000" y="1518864"/>
            <a:ext cx="7315200" cy="3108543"/>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latin typeface="Calibri" pitchFamily="34" charset="0"/>
              </a:rPr>
              <a:t> 3</a:t>
            </a:r>
            <a:r>
              <a:rPr lang="en-US" sz="4000" i="1">
                <a:latin typeface="Calibri" pitchFamily="34" charset="0"/>
              </a:rPr>
              <a:t>But sexual immorality and all impurity or covetousness must not even be named among you, as is proper among saints.</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2159000"/>
            <a:ext cx="8637588" cy="762000"/>
          </a:xfrm>
        </p:spPr>
        <p:txBody>
          <a:bodyPr/>
          <a:lstStyle/>
          <a:p>
            <a:pPr eaLnBrk="1" hangingPunct="1">
              <a:defRPr/>
            </a:pPr>
            <a:r>
              <a:rPr lang="en-US" sz="6600" dirty="0" smtClean="0">
                <a:solidFill>
                  <a:schemeClr val="tx1"/>
                </a:solidFill>
                <a:latin typeface="Calibri" pitchFamily="34" charset="0"/>
              </a:rPr>
              <a:t>Putting on a New Self</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28600" y="190500"/>
            <a:ext cx="8637588" cy="762000"/>
          </a:xfrm>
          <a:noFill/>
        </p:spPr>
        <p:txBody>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695263"/>
            <a:ext cx="7772400" cy="440120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36195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4572000"/>
            <a:ext cx="2971800" cy="646331"/>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000" dirty="0" smtClean="0">
                <a:solidFill>
                  <a:srgbClr val="FFFF00"/>
                </a:solidFill>
              </a:rPr>
              <a:t>Three Facts About Worship</a:t>
            </a:r>
            <a:endParaRPr lang="en-US" sz="4000" dirty="0">
              <a:solidFill>
                <a:srgbClr val="FFFF00"/>
              </a:solidFill>
            </a:endParaRPr>
          </a:p>
        </p:txBody>
      </p:sp>
      <p:sp>
        <p:nvSpPr>
          <p:cNvPr id="16387" name="Content Placeholder 2"/>
          <p:cNvSpPr>
            <a:spLocks noGrp="1"/>
          </p:cNvSpPr>
          <p:nvPr>
            <p:ph idx="1"/>
          </p:nvPr>
        </p:nvSpPr>
        <p:spPr>
          <a:xfrm>
            <a:off x="457200" y="1104900"/>
            <a:ext cx="8458200" cy="698498"/>
          </a:xfrm>
        </p:spPr>
        <p:txBody>
          <a:bodyPr/>
          <a:lstStyle/>
          <a:p>
            <a:pPr marL="622300" indent="-457200" eaLnBrk="1" hangingPunct="1">
              <a:buClr>
                <a:srgbClr val="FFFF00"/>
              </a:buClr>
              <a:buSzPct val="91000"/>
              <a:buFont typeface="Corbel" pitchFamily="34" charset="0"/>
              <a:buAutoNum type="arabicPeriod"/>
            </a:pPr>
            <a:r>
              <a:rPr lang="en-US" sz="3600" dirty="0" smtClean="0">
                <a:latin typeface="Calibri" pitchFamily="34" charset="0"/>
                <a:ea typeface="ＭＳ Ｐゴシック" pitchFamily="34" charset="-128"/>
              </a:rPr>
              <a:t>Our worship must be focused on God</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
        <p:nvSpPr>
          <p:cNvPr id="4" name="Rectangle 3"/>
          <p:cNvSpPr>
            <a:spLocks noChangeArrowheads="1"/>
          </p:cNvSpPr>
          <p:nvPr/>
        </p:nvSpPr>
        <p:spPr bwMode="auto">
          <a:xfrm>
            <a:off x="228600" y="1987034"/>
            <a:ext cx="8610600" cy="2677656"/>
          </a:xfrm>
          <a:prstGeom prst="rect">
            <a:avLst/>
          </a:prstGeom>
          <a:noFill/>
          <a:ln w="19050">
            <a:solidFill>
              <a:srgbClr val="FFFF00"/>
            </a:solidFill>
            <a:prstDash val="solid"/>
            <a:miter lim="800000"/>
            <a:headEnd/>
            <a:tailEnd/>
          </a:ln>
        </p:spPr>
        <p:txBody>
          <a:bodyPr wrap="square" anchor="ctr">
            <a:spAutoFit/>
          </a:bodyPr>
          <a:lstStyle/>
          <a:p>
            <a:pPr marL="284163" indent="-230188" algn="l">
              <a:spcBef>
                <a:spcPts val="0"/>
              </a:spcBef>
              <a:spcAft>
                <a:spcPts val="0"/>
              </a:spcAft>
              <a:buSzPct val="112000"/>
              <a:buFont typeface="Arial" pitchFamily="34" charset="0"/>
              <a:buChar char="•"/>
            </a:pPr>
            <a:r>
              <a:rPr lang="en-US" sz="2800" dirty="0" smtClean="0">
                <a:solidFill>
                  <a:srgbClr val="FFFF00"/>
                </a:solidFill>
                <a:latin typeface="Calibri" pitchFamily="34" charset="0"/>
              </a:rPr>
              <a:t>Matthew 4:10</a:t>
            </a:r>
            <a:r>
              <a:rPr lang="en-US" sz="2800" dirty="0" smtClean="0">
                <a:latin typeface="Calibri" pitchFamily="34" charset="0"/>
              </a:rPr>
              <a:t>  Rebuke of Jesus to Satan – </a:t>
            </a:r>
            <a:r>
              <a:rPr lang="en-US" sz="2800" i="1" dirty="0" smtClean="0">
                <a:latin typeface="Calibri" pitchFamily="34" charset="0"/>
              </a:rPr>
              <a:t>You shall </a:t>
            </a:r>
            <a:r>
              <a:rPr lang="en-US" sz="2800" i="1" u="sng" dirty="0" smtClean="0">
                <a:latin typeface="Calibri" pitchFamily="34" charset="0"/>
              </a:rPr>
              <a:t>worship the Lord</a:t>
            </a:r>
            <a:r>
              <a:rPr lang="en-US" sz="2800" i="1" dirty="0" smtClean="0">
                <a:latin typeface="Calibri" pitchFamily="34" charset="0"/>
              </a:rPr>
              <a:t> your God and him only shall you serve</a:t>
            </a:r>
          </a:p>
          <a:p>
            <a:pPr marL="284163" indent="-230188" algn="l">
              <a:spcBef>
                <a:spcPts val="0"/>
              </a:spcBef>
              <a:spcAft>
                <a:spcPts val="0"/>
              </a:spcAft>
              <a:buSzPct val="112000"/>
              <a:buFont typeface="Arial" pitchFamily="34" charset="0"/>
              <a:buChar char="•"/>
            </a:pPr>
            <a:r>
              <a:rPr lang="en-US" sz="2800" dirty="0" smtClean="0">
                <a:solidFill>
                  <a:srgbClr val="FFFF00"/>
                </a:solidFill>
                <a:latin typeface="Calibri" pitchFamily="34" charset="0"/>
              </a:rPr>
              <a:t>Hebrew 12:28  </a:t>
            </a:r>
            <a:r>
              <a:rPr lang="en-US" sz="2800" dirty="0" smtClean="0">
                <a:latin typeface="Calibri" pitchFamily="34" charset="0"/>
              </a:rPr>
              <a:t>Command to </a:t>
            </a:r>
            <a:r>
              <a:rPr lang="en-US" sz="2800" i="1" dirty="0" smtClean="0">
                <a:latin typeface="Calibri" pitchFamily="34" charset="0"/>
              </a:rPr>
              <a:t>offer </a:t>
            </a:r>
            <a:r>
              <a:rPr lang="en-US" sz="2800" i="1" u="sng" dirty="0" smtClean="0">
                <a:latin typeface="Calibri" pitchFamily="34" charset="0"/>
              </a:rPr>
              <a:t>to God</a:t>
            </a:r>
            <a:r>
              <a:rPr lang="en-US" sz="2800" i="1" dirty="0" smtClean="0">
                <a:latin typeface="Calibri" pitchFamily="34" charset="0"/>
              </a:rPr>
              <a:t> acceptable worship, with reverence and awe</a:t>
            </a:r>
          </a:p>
          <a:p>
            <a:pPr marL="284163" indent="-230188" algn="l">
              <a:spcBef>
                <a:spcPts val="0"/>
              </a:spcBef>
              <a:spcAft>
                <a:spcPts val="0"/>
              </a:spcAft>
              <a:buSzPct val="112000"/>
              <a:buFont typeface="Arial" pitchFamily="34" charset="0"/>
              <a:buChar char="•"/>
            </a:pPr>
            <a:r>
              <a:rPr lang="en-US" sz="2800" dirty="0" smtClean="0">
                <a:solidFill>
                  <a:srgbClr val="FFFF00"/>
                </a:solidFill>
                <a:latin typeface="Calibri" pitchFamily="34" charset="0"/>
              </a:rPr>
              <a:t>Revelation 22:9  </a:t>
            </a:r>
            <a:r>
              <a:rPr lang="en-US" sz="2800" dirty="0" smtClean="0">
                <a:latin typeface="Calibri" pitchFamily="34" charset="0"/>
              </a:rPr>
              <a:t>Correction of John and a simple command - </a:t>
            </a:r>
            <a:r>
              <a:rPr lang="en-US" sz="2800" i="1" u="sng" dirty="0" smtClean="0">
                <a:latin typeface="Calibri" pitchFamily="34" charset="0"/>
              </a:rPr>
              <a:t>Worship God</a:t>
            </a:r>
            <a:endParaRPr lang="en-US" sz="28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dissolv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dissolv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dissolve">
                                      <p:cBhvr>
                                        <p:cTn id="2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000" dirty="0" smtClean="0">
                <a:solidFill>
                  <a:srgbClr val="FFFF00"/>
                </a:solidFill>
              </a:rPr>
              <a:t>Three Facts About Worship</a:t>
            </a:r>
            <a:endParaRPr lang="en-US" sz="4000" dirty="0">
              <a:solidFill>
                <a:srgbClr val="FFFF00"/>
              </a:solidFill>
            </a:endParaRPr>
          </a:p>
        </p:txBody>
      </p:sp>
      <p:sp>
        <p:nvSpPr>
          <p:cNvPr id="16387" name="Content Placeholder 2"/>
          <p:cNvSpPr>
            <a:spLocks noGrp="1"/>
          </p:cNvSpPr>
          <p:nvPr>
            <p:ph idx="1"/>
          </p:nvPr>
        </p:nvSpPr>
        <p:spPr>
          <a:xfrm>
            <a:off x="381000" y="1028700"/>
            <a:ext cx="8458200" cy="1841498"/>
          </a:xfrm>
        </p:spPr>
        <p:txBody>
          <a:bodyPr/>
          <a:lstStyle/>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Our worship must be focused on God</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involves the whole church (all members)</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a:buNone/>
            </a:pPr>
            <a:endParaRPr lang="en-US" sz="2000" dirty="0" smtClean="0"/>
          </a:p>
          <a:p>
            <a:pPr marL="622300" indent="-457200" eaLnBrk="1" hangingPunct="1">
              <a:buClr>
                <a:srgbClr val="FFFF00"/>
              </a:buClr>
              <a:buSzPct val="100000"/>
              <a:buFont typeface="Arial" pitchFamily="34" charset="0"/>
              <a:buChar char="•"/>
            </a:pPr>
            <a:endParaRPr lang="en-US" sz="2600" b="1" dirty="0" smtClean="0">
              <a:ea typeface="ＭＳ Ｐゴシック" pitchFamily="34" charset="-128"/>
            </a:endParaRPr>
          </a:p>
        </p:txBody>
      </p:sp>
      <p:sp>
        <p:nvSpPr>
          <p:cNvPr id="5" name="Rectangle 4"/>
          <p:cNvSpPr>
            <a:spLocks noChangeArrowheads="1"/>
          </p:cNvSpPr>
          <p:nvPr/>
        </p:nvSpPr>
        <p:spPr bwMode="auto">
          <a:xfrm>
            <a:off x="304800" y="2628900"/>
            <a:ext cx="8610600" cy="2923877"/>
          </a:xfrm>
          <a:prstGeom prst="rect">
            <a:avLst/>
          </a:prstGeom>
          <a:noFill/>
          <a:ln w="19050">
            <a:solidFill>
              <a:srgbClr val="FFFF00"/>
            </a:solidFill>
            <a:prstDash val="solid"/>
            <a:miter lim="800000"/>
            <a:headEnd/>
            <a:tailEnd/>
          </a:ln>
        </p:spPr>
        <p:txBody>
          <a:bodyPr wrap="square" anchor="ctr">
            <a:spAutoFit/>
          </a:bodyPr>
          <a:lstStyle/>
          <a:p>
            <a:pPr marL="284163" indent="-230188" algn="l">
              <a:spcBef>
                <a:spcPts val="0"/>
              </a:spcBef>
              <a:spcAft>
                <a:spcPts val="0"/>
              </a:spcAft>
              <a:buSzPct val="112000"/>
              <a:buFont typeface="Arial" pitchFamily="34" charset="0"/>
              <a:buChar char="•"/>
            </a:pPr>
            <a:r>
              <a:rPr lang="en-US" sz="2800" dirty="0" smtClean="0">
                <a:solidFill>
                  <a:srgbClr val="FFFF00"/>
                </a:solidFill>
                <a:latin typeface="Calibri" pitchFamily="34" charset="0"/>
              </a:rPr>
              <a:t>I Corinthians 11:18, 20, </a:t>
            </a:r>
            <a:r>
              <a:rPr lang="en-US" sz="2800" dirty="0" smtClean="0">
                <a:solidFill>
                  <a:srgbClr val="FFFF00"/>
                </a:solidFill>
                <a:latin typeface="Calibri" pitchFamily="34" charset="0"/>
              </a:rPr>
              <a:t>33</a:t>
            </a:r>
          </a:p>
          <a:p>
            <a:pPr marL="284163" indent="-230188" algn="l">
              <a:spcBef>
                <a:spcPts val="0"/>
              </a:spcBef>
              <a:spcAft>
                <a:spcPts val="0"/>
              </a:spcAft>
              <a:buSzPct val="112000"/>
            </a:pPr>
            <a:r>
              <a:rPr lang="en-US" sz="2800" i="1" dirty="0" smtClean="0">
                <a:latin typeface="Calibri" pitchFamily="34" charset="0"/>
              </a:rPr>
              <a:t>		</a:t>
            </a:r>
            <a:r>
              <a:rPr lang="en-US" sz="2400" i="1" baseline="30000" dirty="0" smtClean="0"/>
              <a:t> </a:t>
            </a:r>
            <a:r>
              <a:rPr lang="en-US" sz="2400" i="1" baseline="30000" dirty="0" smtClean="0">
                <a:latin typeface="Calibri" pitchFamily="34" charset="0"/>
              </a:rPr>
              <a:t>18 </a:t>
            </a:r>
            <a:r>
              <a:rPr lang="en-US" sz="2400" i="1" dirty="0" smtClean="0">
                <a:latin typeface="Calibri" pitchFamily="34" charset="0"/>
              </a:rPr>
              <a:t>For, in the first place, when you </a:t>
            </a:r>
            <a:r>
              <a:rPr lang="en-US" sz="2400" i="1" u="sng" dirty="0" smtClean="0">
                <a:latin typeface="Calibri" pitchFamily="34" charset="0"/>
              </a:rPr>
              <a:t>come together as a church</a:t>
            </a:r>
          </a:p>
          <a:p>
            <a:pPr algn="l"/>
            <a:r>
              <a:rPr lang="en-US" sz="2400" i="1" baseline="30000" dirty="0" smtClean="0">
                <a:latin typeface="Calibri" pitchFamily="34" charset="0"/>
              </a:rPr>
              <a:t>	20</a:t>
            </a:r>
            <a:r>
              <a:rPr lang="en-US" sz="2400" i="1" baseline="30000" dirty="0" smtClean="0">
                <a:latin typeface="Calibri" pitchFamily="34" charset="0"/>
              </a:rPr>
              <a:t> </a:t>
            </a:r>
            <a:r>
              <a:rPr lang="en-US" sz="2400" i="1" dirty="0" smtClean="0">
                <a:latin typeface="Calibri" pitchFamily="34" charset="0"/>
              </a:rPr>
              <a:t>When </a:t>
            </a:r>
            <a:r>
              <a:rPr lang="en-US" sz="2400" i="1" u="sng" dirty="0" smtClean="0">
                <a:latin typeface="Calibri" pitchFamily="34" charset="0"/>
              </a:rPr>
              <a:t>you come </a:t>
            </a:r>
            <a:r>
              <a:rPr lang="en-US" sz="2400" i="1" u="sng" dirty="0" smtClean="0">
                <a:latin typeface="Calibri" pitchFamily="34" charset="0"/>
              </a:rPr>
              <a:t>together</a:t>
            </a:r>
          </a:p>
          <a:p>
            <a:pPr algn="l"/>
            <a:r>
              <a:rPr lang="en-US" sz="2400" i="1" dirty="0" smtClean="0">
                <a:latin typeface="Calibri" pitchFamily="34" charset="0"/>
              </a:rPr>
              <a:t>	</a:t>
            </a:r>
            <a:r>
              <a:rPr lang="en-US" sz="2400" i="1" baseline="30000" dirty="0" smtClean="0">
                <a:latin typeface="Calibri" pitchFamily="34" charset="0"/>
              </a:rPr>
              <a:t> 33 </a:t>
            </a:r>
            <a:r>
              <a:rPr lang="en-US" sz="2400" i="1" dirty="0" smtClean="0">
                <a:latin typeface="Calibri" pitchFamily="34" charset="0"/>
              </a:rPr>
              <a:t>So then, </a:t>
            </a:r>
            <a:r>
              <a:rPr lang="en-US" sz="2400" i="1" u="sng" dirty="0" smtClean="0">
                <a:latin typeface="Calibri" pitchFamily="34" charset="0"/>
              </a:rPr>
              <a:t>my brothers, when you come together </a:t>
            </a:r>
            <a:r>
              <a:rPr lang="en-US" sz="2400" i="1" dirty="0" smtClean="0">
                <a:latin typeface="Calibri" pitchFamily="34" charset="0"/>
              </a:rPr>
              <a:t>to eat</a:t>
            </a:r>
            <a:endParaRPr lang="en-US" sz="2400" dirty="0" smtClean="0">
              <a:latin typeface="Calibri" pitchFamily="34" charset="0"/>
            </a:endParaRPr>
          </a:p>
          <a:p>
            <a:pPr marL="284163" indent="-230188" algn="l">
              <a:spcBef>
                <a:spcPts val="0"/>
              </a:spcBef>
              <a:spcAft>
                <a:spcPts val="0"/>
              </a:spcAft>
              <a:buSzPct val="112000"/>
              <a:buFont typeface="Arial" pitchFamily="34" charset="0"/>
              <a:buChar char="•"/>
            </a:pPr>
            <a:r>
              <a:rPr lang="en-US" sz="2800" dirty="0" smtClean="0">
                <a:solidFill>
                  <a:srgbClr val="FFFF00"/>
                </a:solidFill>
                <a:latin typeface="Calibri" pitchFamily="34" charset="0"/>
              </a:rPr>
              <a:t>I </a:t>
            </a:r>
            <a:r>
              <a:rPr lang="en-US" sz="2800" dirty="0" smtClean="0">
                <a:solidFill>
                  <a:srgbClr val="FFFF00"/>
                </a:solidFill>
                <a:latin typeface="Calibri" pitchFamily="34" charset="0"/>
              </a:rPr>
              <a:t>Corinthians 14:23, 26</a:t>
            </a:r>
            <a:r>
              <a:rPr lang="en-US" sz="2800" dirty="0" smtClean="0">
                <a:solidFill>
                  <a:srgbClr val="FFFF00"/>
                </a:solidFill>
                <a:latin typeface="Calibri" pitchFamily="34" charset="0"/>
              </a:rPr>
              <a:t>  </a:t>
            </a:r>
          </a:p>
          <a:p>
            <a:pPr marL="284163" indent="-230188" algn="l">
              <a:spcBef>
                <a:spcPts val="0"/>
              </a:spcBef>
              <a:spcAft>
                <a:spcPts val="0"/>
              </a:spcAft>
              <a:buSzPct val="112000"/>
            </a:pPr>
            <a:r>
              <a:rPr lang="en-US" sz="2800" dirty="0" smtClean="0">
                <a:solidFill>
                  <a:srgbClr val="FFFF00"/>
                </a:solidFill>
                <a:latin typeface="Calibri" pitchFamily="34" charset="0"/>
              </a:rPr>
              <a:t>	</a:t>
            </a:r>
            <a:r>
              <a:rPr lang="en-US" sz="2800" dirty="0" smtClean="0">
                <a:solidFill>
                  <a:srgbClr val="FFFF00"/>
                </a:solidFill>
                <a:latin typeface="Calibri" pitchFamily="34" charset="0"/>
              </a:rPr>
              <a:t>	</a:t>
            </a:r>
            <a:r>
              <a:rPr lang="en-US" sz="2400" i="1" dirty="0" smtClean="0">
                <a:latin typeface="Calibri" pitchFamily="34" charset="0"/>
              </a:rPr>
              <a:t> </a:t>
            </a:r>
            <a:r>
              <a:rPr lang="en-US" sz="2400" i="1" dirty="0" smtClean="0">
                <a:latin typeface="Calibri" pitchFamily="34" charset="0"/>
              </a:rPr>
              <a:t>23 If, therefore, </a:t>
            </a:r>
            <a:r>
              <a:rPr lang="en-US" sz="2400" i="1" u="sng" dirty="0" smtClean="0">
                <a:latin typeface="Calibri" pitchFamily="34" charset="0"/>
              </a:rPr>
              <a:t>the whole church comes together</a:t>
            </a:r>
          </a:p>
          <a:p>
            <a:pPr algn="l"/>
            <a:r>
              <a:rPr lang="en-US" sz="2400" i="1" dirty="0" smtClean="0">
                <a:latin typeface="Calibri" pitchFamily="34" charset="0"/>
              </a:rPr>
              <a:t>	26</a:t>
            </a:r>
            <a:r>
              <a:rPr lang="en-US" sz="2400" i="1" dirty="0" smtClean="0">
                <a:latin typeface="Calibri" pitchFamily="34" charset="0"/>
              </a:rPr>
              <a:t> What then, </a:t>
            </a:r>
            <a:r>
              <a:rPr lang="en-US" sz="2400" i="1" u="sng" dirty="0" smtClean="0">
                <a:latin typeface="Calibri" pitchFamily="34" charset="0"/>
              </a:rPr>
              <a:t>brothers? </a:t>
            </a:r>
            <a:r>
              <a:rPr lang="en-US" sz="2400" i="1" u="sng" dirty="0" smtClean="0">
                <a:latin typeface="Calibri" pitchFamily="34" charset="0"/>
              </a:rPr>
              <a:t>When you come together</a:t>
            </a:r>
            <a:r>
              <a:rPr lang="en-US" sz="2400" i="1" dirty="0" smtClean="0">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animEffect transition="in" filter="dissolve">
                                      <p:cBhvr>
                                        <p:cTn id="11" dur="500"/>
                                        <p:tgtEl>
                                          <p:spTgt spid="5">
                                            <p:bg/>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dissolv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dissolve">
                                      <p:cBhvr>
                                        <p:cTn id="19" dur="5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dissolve">
                                      <p:cBhvr>
                                        <p:cTn id="24" dur="500"/>
                                        <p:tgtEl>
                                          <p:spTgt spid="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dissolve">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dissolve">
                                      <p:cBhvr>
                                        <p:cTn id="34" dur="500"/>
                                        <p:tgtEl>
                                          <p:spTgt spid="5">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dissolve">
                                      <p:cBhvr>
                                        <p:cTn id="39" dur="500"/>
                                        <p:tgtEl>
                                          <p:spTgt spid="5">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dissolv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P spid="5"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000" dirty="0" smtClean="0">
                <a:solidFill>
                  <a:srgbClr val="FFFF00"/>
                </a:solidFill>
              </a:rPr>
              <a:t>Three Facts About Worship</a:t>
            </a:r>
            <a:endParaRPr lang="en-US" sz="4000" dirty="0">
              <a:solidFill>
                <a:srgbClr val="FFFF00"/>
              </a:solidFill>
            </a:endParaRPr>
          </a:p>
        </p:txBody>
      </p:sp>
      <p:sp>
        <p:nvSpPr>
          <p:cNvPr id="16387" name="Content Placeholder 2"/>
          <p:cNvSpPr>
            <a:spLocks noGrp="1"/>
          </p:cNvSpPr>
          <p:nvPr>
            <p:ph idx="1"/>
          </p:nvPr>
        </p:nvSpPr>
        <p:spPr>
          <a:xfrm>
            <a:off x="381000" y="1028700"/>
            <a:ext cx="8458200" cy="1841498"/>
          </a:xfrm>
        </p:spPr>
        <p:txBody>
          <a:bodyPr/>
          <a:lstStyle/>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Our worship must be focused on God</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involves the whole church (all members)</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a:buNone/>
            </a:pPr>
            <a:endParaRPr lang="en-US" sz="2000" dirty="0" smtClean="0"/>
          </a:p>
          <a:p>
            <a:pPr marL="622300" indent="-457200" eaLnBrk="1" hangingPunct="1">
              <a:buClr>
                <a:srgbClr val="FFFF00"/>
              </a:buClr>
              <a:buSzPct val="100000"/>
              <a:buFont typeface="Arial" pitchFamily="34" charset="0"/>
              <a:buChar char="•"/>
            </a:pPr>
            <a:endParaRPr lang="en-US" sz="2600" b="1" dirty="0" smtClean="0">
              <a:ea typeface="ＭＳ Ｐゴシック" pitchFamily="34" charset="-128"/>
            </a:endParaRPr>
          </a:p>
        </p:txBody>
      </p:sp>
      <p:sp>
        <p:nvSpPr>
          <p:cNvPr id="5" name="Rectangle 4"/>
          <p:cNvSpPr>
            <a:spLocks noChangeArrowheads="1"/>
          </p:cNvSpPr>
          <p:nvPr/>
        </p:nvSpPr>
        <p:spPr bwMode="auto">
          <a:xfrm>
            <a:off x="304800" y="2752009"/>
            <a:ext cx="8610600" cy="2677656"/>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buSzPct val="112000"/>
            </a:pPr>
            <a:r>
              <a:rPr lang="en-US" sz="2800" i="1" baseline="30000" dirty="0" smtClean="0">
                <a:latin typeface="Calibri"/>
                <a:ea typeface="Times New Roman"/>
                <a:cs typeface="Times New Roman"/>
              </a:rPr>
              <a:t>16</a:t>
            </a:r>
            <a:r>
              <a:rPr lang="en-US" sz="2800" i="1" baseline="30000" dirty="0" smtClean="0">
                <a:latin typeface="Calibri"/>
                <a:ea typeface="Times New Roman"/>
                <a:cs typeface="Times New Roman"/>
              </a:rPr>
              <a:t> </a:t>
            </a:r>
            <a:r>
              <a:rPr lang="en-US" sz="2800" i="1" dirty="0" smtClean="0">
                <a:latin typeface="Calibri"/>
                <a:ea typeface="Times New Roman"/>
                <a:cs typeface="Times New Roman"/>
              </a:rPr>
              <a:t>Otherwise, if you give thanks with your spirit, how can anyone in the position of an outsider say “Amen” to your thanksgiving when he does not know what you are saying? </a:t>
            </a:r>
            <a:r>
              <a:rPr lang="en-US" sz="2800" i="1" baseline="30000" dirty="0" smtClean="0">
                <a:latin typeface="Calibri"/>
                <a:ea typeface="Times New Roman"/>
                <a:cs typeface="Times New Roman"/>
              </a:rPr>
              <a:t>17 </a:t>
            </a:r>
            <a:r>
              <a:rPr lang="en-US" sz="2800" i="1" dirty="0" smtClean="0">
                <a:latin typeface="Calibri"/>
                <a:ea typeface="Times New Roman"/>
                <a:cs typeface="Times New Roman"/>
              </a:rPr>
              <a:t>For you may be giving thanks well enough, but the other person is not being built up</a:t>
            </a:r>
            <a:r>
              <a:rPr lang="en-US" sz="2800" i="1" dirty="0" smtClean="0">
                <a:latin typeface="Calibri"/>
                <a:ea typeface="Times New Roman"/>
                <a:cs typeface="Times New Roman"/>
              </a:rPr>
              <a:t>. </a:t>
            </a:r>
            <a:r>
              <a:rPr lang="en-US" sz="2800" i="1" dirty="0" smtClean="0">
                <a:solidFill>
                  <a:srgbClr val="FFFF00"/>
                </a:solidFill>
                <a:latin typeface="Calibri"/>
                <a:ea typeface="Times New Roman"/>
                <a:cs typeface="Times New Roman"/>
              </a:rPr>
              <a:t>- </a:t>
            </a:r>
            <a:r>
              <a:rPr lang="en-US" sz="2800" dirty="0" smtClean="0">
                <a:solidFill>
                  <a:srgbClr val="FFFF00"/>
                </a:solidFill>
                <a:latin typeface="Calibri"/>
                <a:ea typeface="Times New Roman"/>
                <a:cs typeface="Times New Roman"/>
              </a:rPr>
              <a:t>I Corinthians 14:16 </a:t>
            </a:r>
            <a:endParaRPr lang="en-US" sz="28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dissolve">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000" dirty="0" smtClean="0">
                <a:solidFill>
                  <a:srgbClr val="FFFF00"/>
                </a:solidFill>
              </a:rPr>
              <a:t>Three Facts About Worship</a:t>
            </a:r>
            <a:endParaRPr lang="en-US" sz="4000" dirty="0">
              <a:solidFill>
                <a:srgbClr val="FFFF00"/>
              </a:solidFill>
            </a:endParaRPr>
          </a:p>
        </p:txBody>
      </p:sp>
      <p:sp>
        <p:nvSpPr>
          <p:cNvPr id="16387" name="Content Placeholder 2"/>
          <p:cNvSpPr>
            <a:spLocks noGrp="1"/>
          </p:cNvSpPr>
          <p:nvPr>
            <p:ph idx="1"/>
          </p:nvPr>
        </p:nvSpPr>
        <p:spPr>
          <a:xfrm>
            <a:off x="381000" y="1028700"/>
            <a:ext cx="8458200" cy="1841498"/>
          </a:xfrm>
        </p:spPr>
        <p:txBody>
          <a:bodyPr/>
          <a:lstStyle/>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Our worship must be focused on God</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involves the whole church (all members)</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a:buNone/>
            </a:pPr>
            <a:endParaRPr lang="en-US" sz="2000" dirty="0" smtClean="0"/>
          </a:p>
          <a:p>
            <a:pPr marL="622300" indent="-457200" eaLnBrk="1" hangingPunct="1">
              <a:buClr>
                <a:srgbClr val="FFFF00"/>
              </a:buClr>
              <a:buSzPct val="100000"/>
              <a:buFont typeface="Arial" pitchFamily="34" charset="0"/>
              <a:buChar char="•"/>
            </a:pPr>
            <a:endParaRPr lang="en-US" sz="2600" b="1" dirty="0" smtClean="0">
              <a:ea typeface="ＭＳ Ｐゴシック" pitchFamily="34" charset="-128"/>
            </a:endParaRPr>
          </a:p>
        </p:txBody>
      </p:sp>
      <p:sp>
        <p:nvSpPr>
          <p:cNvPr id="5" name="Rectangle 4"/>
          <p:cNvSpPr>
            <a:spLocks noChangeArrowheads="1"/>
          </p:cNvSpPr>
          <p:nvPr/>
        </p:nvSpPr>
        <p:spPr bwMode="auto">
          <a:xfrm>
            <a:off x="304800" y="2967454"/>
            <a:ext cx="8610600" cy="2246769"/>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buSzPct val="112000"/>
            </a:pPr>
            <a:r>
              <a:rPr lang="en-US" sz="2800" i="1" dirty="0" smtClean="0">
                <a:latin typeface="Calibri"/>
                <a:ea typeface="Times New Roman"/>
                <a:cs typeface="Times New Roman"/>
              </a:rPr>
              <a:t>an unbeliever or outsider enters, he is convicted by all, he is called to account by all, </a:t>
            </a:r>
            <a:r>
              <a:rPr lang="en-US" sz="2800" i="1" baseline="30000" dirty="0" smtClean="0">
                <a:latin typeface="Calibri"/>
                <a:ea typeface="Times New Roman"/>
                <a:cs typeface="Times New Roman"/>
              </a:rPr>
              <a:t>25 </a:t>
            </a:r>
            <a:r>
              <a:rPr lang="en-US" sz="2800" i="1" dirty="0" smtClean="0">
                <a:latin typeface="Calibri"/>
                <a:ea typeface="Times New Roman"/>
                <a:cs typeface="Times New Roman"/>
              </a:rPr>
              <a:t>the secrets of his heart are disclosed, and so, falling on his face, he will worship God and declare that God is really among you</a:t>
            </a:r>
            <a:r>
              <a:rPr lang="en-US" sz="2800" i="1" dirty="0" smtClean="0">
                <a:latin typeface="Calibri"/>
                <a:ea typeface="Times New Roman"/>
                <a:cs typeface="Times New Roman"/>
              </a:rPr>
              <a:t>. </a:t>
            </a:r>
            <a:r>
              <a:rPr lang="en-US" sz="2800" i="1" dirty="0" smtClean="0">
                <a:solidFill>
                  <a:srgbClr val="FFFF00"/>
                </a:solidFill>
                <a:latin typeface="Calibri"/>
                <a:ea typeface="Times New Roman"/>
                <a:cs typeface="Times New Roman"/>
              </a:rPr>
              <a:t>- </a:t>
            </a:r>
            <a:r>
              <a:rPr lang="en-US" sz="2800" dirty="0" smtClean="0">
                <a:solidFill>
                  <a:srgbClr val="FFFF00"/>
                </a:solidFill>
                <a:latin typeface="Calibri"/>
                <a:ea typeface="Times New Roman"/>
                <a:cs typeface="Times New Roman"/>
              </a:rPr>
              <a:t>I Corinthians </a:t>
            </a:r>
            <a:r>
              <a:rPr lang="en-US" sz="2800" dirty="0" smtClean="0">
                <a:solidFill>
                  <a:srgbClr val="FFFF00"/>
                </a:solidFill>
                <a:latin typeface="Calibri"/>
                <a:ea typeface="Times New Roman"/>
                <a:cs typeface="Times New Roman"/>
              </a:rPr>
              <a:t>14:24b - 25 </a:t>
            </a:r>
            <a:endParaRPr lang="en-US" sz="28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dissolve">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000" dirty="0" smtClean="0">
                <a:solidFill>
                  <a:srgbClr val="FFFF00"/>
                </a:solidFill>
              </a:rPr>
              <a:t>Three Facts About Worship</a:t>
            </a:r>
            <a:endParaRPr lang="en-US" sz="4000" dirty="0">
              <a:solidFill>
                <a:srgbClr val="FFFF00"/>
              </a:solidFill>
            </a:endParaRPr>
          </a:p>
        </p:txBody>
      </p:sp>
      <p:sp>
        <p:nvSpPr>
          <p:cNvPr id="16387" name="Content Placeholder 2"/>
          <p:cNvSpPr>
            <a:spLocks noGrp="1"/>
          </p:cNvSpPr>
          <p:nvPr>
            <p:ph idx="1"/>
          </p:nvPr>
        </p:nvSpPr>
        <p:spPr>
          <a:xfrm>
            <a:off x="457200" y="952501"/>
            <a:ext cx="8458200" cy="2057400"/>
          </a:xfrm>
        </p:spPr>
        <p:txBody>
          <a:bodyPr/>
          <a:lstStyle/>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Our worship must be focused on God</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involves the whole church (all members)</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Worship must be done in spirit and in truth</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
        <p:nvSpPr>
          <p:cNvPr id="4" name="Rectangle 3"/>
          <p:cNvSpPr>
            <a:spLocks noChangeArrowheads="1"/>
          </p:cNvSpPr>
          <p:nvPr/>
        </p:nvSpPr>
        <p:spPr bwMode="auto">
          <a:xfrm>
            <a:off x="304800" y="3162300"/>
            <a:ext cx="8610600" cy="2246769"/>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buSzPct val="112000"/>
            </a:pPr>
            <a:r>
              <a:rPr lang="en-US" sz="2800" i="1" baseline="30000" dirty="0" smtClean="0">
                <a:latin typeface="Calibri"/>
                <a:ea typeface="Times New Roman"/>
                <a:cs typeface="Times New Roman"/>
              </a:rPr>
              <a:t>23 </a:t>
            </a:r>
            <a:r>
              <a:rPr lang="en-US" sz="2800" i="1" dirty="0" smtClean="0">
                <a:latin typeface="Calibri"/>
                <a:ea typeface="Times New Roman"/>
                <a:cs typeface="Times New Roman"/>
              </a:rPr>
              <a:t>But the hour is coming, and is now here, when the true worshipers will worship the Father </a:t>
            </a:r>
            <a:r>
              <a:rPr lang="en-US" sz="2800" i="1" u="sng" dirty="0" smtClean="0">
                <a:latin typeface="Calibri"/>
                <a:ea typeface="Times New Roman"/>
                <a:cs typeface="Times New Roman"/>
              </a:rPr>
              <a:t>in spirit and truth</a:t>
            </a:r>
            <a:r>
              <a:rPr lang="en-US" sz="2800" i="1" dirty="0" smtClean="0">
                <a:latin typeface="Calibri"/>
                <a:ea typeface="Times New Roman"/>
                <a:cs typeface="Times New Roman"/>
              </a:rPr>
              <a:t>, for the Father is seeking such people to worship him. </a:t>
            </a:r>
            <a:r>
              <a:rPr lang="en-US" sz="2800" i="1" baseline="30000" dirty="0" smtClean="0">
                <a:latin typeface="Calibri"/>
                <a:ea typeface="Times New Roman"/>
                <a:cs typeface="Times New Roman"/>
              </a:rPr>
              <a:t>24 </a:t>
            </a:r>
            <a:r>
              <a:rPr lang="en-US" sz="2800" i="1" dirty="0" smtClean="0">
                <a:latin typeface="Calibri"/>
                <a:ea typeface="Times New Roman"/>
                <a:cs typeface="Times New Roman"/>
              </a:rPr>
              <a:t>God is spirit, and those who worship him must worship </a:t>
            </a:r>
            <a:r>
              <a:rPr lang="en-US" sz="2800" i="1" u="sng" dirty="0" smtClean="0">
                <a:latin typeface="Calibri"/>
                <a:ea typeface="Times New Roman"/>
                <a:cs typeface="Times New Roman"/>
              </a:rPr>
              <a:t>in spirit and truth</a:t>
            </a:r>
            <a:r>
              <a:rPr lang="en-US" sz="2800" i="1" dirty="0" smtClean="0">
                <a:latin typeface="Calibri"/>
                <a:ea typeface="Times New Roman"/>
                <a:cs typeface="Times New Roman"/>
              </a:rPr>
              <a:t>.” </a:t>
            </a:r>
            <a:r>
              <a:rPr lang="en-US" sz="2800" i="1" dirty="0" smtClean="0">
                <a:solidFill>
                  <a:srgbClr val="FFFF00"/>
                </a:solidFill>
                <a:latin typeface="Calibri"/>
                <a:ea typeface="Times New Roman"/>
                <a:cs typeface="Times New Roman"/>
              </a:rPr>
              <a:t>– </a:t>
            </a:r>
            <a:r>
              <a:rPr lang="en-US" sz="2800" dirty="0" smtClean="0">
                <a:solidFill>
                  <a:srgbClr val="FFFF00"/>
                </a:solidFill>
                <a:latin typeface="Calibri"/>
                <a:ea typeface="Times New Roman"/>
                <a:cs typeface="Times New Roman"/>
              </a:rPr>
              <a:t>John 4:23-24 </a:t>
            </a:r>
            <a:endParaRPr lang="en-US" sz="28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dissolve">
                                      <p:cBhvr>
                                        <p:cTn id="11" dur="500"/>
                                        <p:tgtEl>
                                          <p:spTgt spid="4">
                                            <p:bg/>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dissolv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P spid="4" grpId="0" build="p" animBg="1"/>
    </p:bldLst>
  </p:timing>
</p:sld>
</file>

<file path=ppt/theme/theme1.xml><?xml version="1.0" encoding="utf-8"?>
<a:theme xmlns:a="http://schemas.openxmlformats.org/drawingml/2006/main" name="Ripple">
  <a:themeElements>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10101</TotalTime>
  <Words>1008</Words>
  <Application>Microsoft Office PowerPoint</Application>
  <PresentationFormat>On-screen Show (16:10)</PresentationFormat>
  <Paragraphs>204</Paragraphs>
  <Slides>43</Slides>
  <Notes>8</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Ripple</vt:lpstr>
      <vt:lpstr>Slide 1</vt:lpstr>
      <vt:lpstr>Putting More into and Getting More out of Worship</vt:lpstr>
      <vt:lpstr>Goals of these sermons (that we will each . . .)</vt:lpstr>
      <vt:lpstr>Three Facts About Worship</vt:lpstr>
      <vt:lpstr>Three Facts About Worship</vt:lpstr>
      <vt:lpstr>Three Facts About Worship</vt:lpstr>
      <vt:lpstr>Three Facts About Worship</vt:lpstr>
      <vt:lpstr>Three Facts About Worship</vt:lpstr>
      <vt:lpstr>Three Facts About Worship</vt:lpstr>
      <vt:lpstr>Three Facts About Worship</vt:lpstr>
      <vt:lpstr>Slide 11</vt:lpstr>
      <vt:lpstr>Slide 12</vt:lpstr>
      <vt:lpstr>Putting More in and Getting More out of Worship</vt:lpstr>
      <vt:lpstr>Slide 14</vt:lpstr>
      <vt:lpstr>Slide 15</vt:lpstr>
      <vt:lpstr>Slide 16</vt:lpstr>
      <vt:lpstr>Slide 17</vt:lpstr>
      <vt:lpstr>Slide 18</vt:lpstr>
      <vt:lpstr>Slide 19</vt:lpstr>
      <vt:lpstr>Slide 20</vt:lpstr>
      <vt:lpstr>Slide 21</vt:lpstr>
      <vt:lpstr>Universal Nature of Guilt</vt:lpstr>
      <vt:lpstr>God’s Solution for Guilt: Romans 3:22-26</vt:lpstr>
      <vt:lpstr>Story of Ten Brothers</vt:lpstr>
      <vt:lpstr>Slide 25</vt:lpstr>
      <vt:lpstr>Story of Ten Brothers</vt:lpstr>
      <vt:lpstr>Story of Ten Brothers</vt:lpstr>
      <vt:lpstr>Genesis 44:16</vt:lpstr>
      <vt:lpstr>Slide 29</vt:lpstr>
      <vt:lpstr>Slide 30</vt:lpstr>
      <vt:lpstr>Slide 31</vt:lpstr>
      <vt:lpstr>Example of Paul</vt:lpstr>
      <vt:lpstr>Example of Paul</vt:lpstr>
      <vt:lpstr>#345 – 3rd verse</vt:lpstr>
      <vt:lpstr>Ephesians 4 - 5</vt:lpstr>
      <vt:lpstr>Lying – Ephesians 4:25</vt:lpstr>
      <vt:lpstr>Stealing – Ephesians 4:28</vt:lpstr>
      <vt:lpstr>Corrupt Speech – Ephesians 4:29, 5:4</vt:lpstr>
      <vt:lpstr>Ephesians 4:20-21</vt:lpstr>
      <vt:lpstr>Ephesians 4:31-32</vt:lpstr>
      <vt:lpstr>Ephesians 5:3</vt:lpstr>
      <vt:lpstr>Putting on a New Self</vt:lpstr>
      <vt:lpstr>I John 5:18-19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 </cp:lastModifiedBy>
  <cp:revision>173</cp:revision>
  <dcterms:created xsi:type="dcterms:W3CDTF">2002-05-07T01:10:22Z</dcterms:created>
  <dcterms:modified xsi:type="dcterms:W3CDTF">2013-07-21T00:32:56Z</dcterms:modified>
</cp:coreProperties>
</file>